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687" r:id="rId2"/>
    <p:sldId id="826" r:id="rId3"/>
    <p:sldId id="840" r:id="rId4"/>
    <p:sldId id="705" r:id="rId5"/>
    <p:sldId id="856" r:id="rId6"/>
    <p:sldId id="857" r:id="rId7"/>
    <p:sldId id="858" r:id="rId8"/>
    <p:sldId id="859" r:id="rId9"/>
    <p:sldId id="874" r:id="rId10"/>
    <p:sldId id="864" r:id="rId11"/>
    <p:sldId id="865" r:id="rId12"/>
    <p:sldId id="866" r:id="rId13"/>
    <p:sldId id="867" r:id="rId14"/>
    <p:sldId id="868" r:id="rId15"/>
    <p:sldId id="869" r:id="rId16"/>
    <p:sldId id="870" r:id="rId17"/>
    <p:sldId id="871" r:id="rId18"/>
    <p:sldId id="872" r:id="rId19"/>
    <p:sldId id="876" r:id="rId20"/>
    <p:sldId id="875" r:id="rId21"/>
    <p:sldId id="880" r:id="rId22"/>
    <p:sldId id="881" r:id="rId23"/>
    <p:sldId id="882" r:id="rId24"/>
    <p:sldId id="883" r:id="rId25"/>
    <p:sldId id="894" r:id="rId26"/>
    <p:sldId id="886" r:id="rId27"/>
    <p:sldId id="895" r:id="rId28"/>
    <p:sldId id="896" r:id="rId29"/>
    <p:sldId id="897" r:id="rId30"/>
    <p:sldId id="877" r:id="rId31"/>
    <p:sldId id="902" r:id="rId32"/>
    <p:sldId id="898" r:id="rId33"/>
    <p:sldId id="901" r:id="rId34"/>
    <p:sldId id="900" r:id="rId35"/>
    <p:sldId id="828" r:id="rId36"/>
    <p:sldId id="903" r:id="rId37"/>
    <p:sldId id="907" r:id="rId38"/>
    <p:sldId id="904" r:id="rId39"/>
    <p:sldId id="906" r:id="rId40"/>
    <p:sldId id="905" r:id="rId41"/>
    <p:sldId id="789" r:id="rId42"/>
    <p:sldId id="790" r:id="rId43"/>
    <p:sldId id="791" r:id="rId44"/>
    <p:sldId id="792" r:id="rId45"/>
    <p:sldId id="793" r:id="rId46"/>
    <p:sldId id="794" r:id="rId47"/>
    <p:sldId id="795" r:id="rId48"/>
    <p:sldId id="796" r:id="rId49"/>
    <p:sldId id="797" r:id="rId50"/>
    <p:sldId id="798" r:id="rId51"/>
    <p:sldId id="799" r:id="rId52"/>
    <p:sldId id="800" r:id="rId53"/>
    <p:sldId id="801" r:id="rId54"/>
    <p:sldId id="802" r:id="rId55"/>
    <p:sldId id="803" r:id="rId56"/>
    <p:sldId id="804" r:id="rId57"/>
    <p:sldId id="805" r:id="rId58"/>
    <p:sldId id="806" r:id="rId59"/>
    <p:sldId id="807" r:id="rId60"/>
    <p:sldId id="808" r:id="rId61"/>
    <p:sldId id="809" r:id="rId62"/>
    <p:sldId id="810" r:id="rId63"/>
    <p:sldId id="830" r:id="rId64"/>
    <p:sldId id="811" r:id="rId65"/>
    <p:sldId id="817" r:id="rId66"/>
    <p:sldId id="831" r:id="rId67"/>
    <p:sldId id="832" r:id="rId68"/>
    <p:sldId id="833" r:id="rId69"/>
    <p:sldId id="834" r:id="rId70"/>
    <p:sldId id="835" r:id="rId71"/>
    <p:sldId id="818" r:id="rId72"/>
    <p:sldId id="836" r:id="rId73"/>
    <p:sldId id="819" r:id="rId74"/>
    <p:sldId id="820" r:id="rId75"/>
    <p:sldId id="821" r:id="rId76"/>
    <p:sldId id="837" r:id="rId77"/>
    <p:sldId id="839" r:id="rId78"/>
    <p:sldId id="838" r:id="rId79"/>
    <p:sldId id="266" r:id="rId8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BBF"/>
    <a:srgbClr val="F8F8F8"/>
    <a:srgbClr val="DDDDDD"/>
    <a:srgbClr val="5F5F5F"/>
    <a:srgbClr val="333333"/>
    <a:srgbClr val="FF66CC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283" autoAdjust="0"/>
  </p:normalViewPr>
  <p:slideViewPr>
    <p:cSldViewPr>
      <p:cViewPr>
        <p:scale>
          <a:sx n="103" d="100"/>
          <a:sy n="103" d="100"/>
        </p:scale>
        <p:origin x="-6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lex\AppData\Local\Temp\what_software_development_methods_organizations_use_today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'Figure 1'!$A$7</c:f>
              <c:strCache>
                <c:ptCount val="1"/>
                <c:pt idx="0">
                  <c:v>“Check all techniques or methodologies that you currently use, wholly or partially.”</c:v>
                </c:pt>
              </c:strCache>
            </c:strRef>
          </c:tx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chemeClr val="tx1">
                  <a:lumMod val="85000"/>
                </a:schemeClr>
              </a:solidFill>
            </c:spPr>
          </c:dPt>
          <c:dPt>
            <c:idx val="2"/>
            <c:spPr>
              <a:solidFill>
                <a:schemeClr val="tx1">
                  <a:lumMod val="85000"/>
                </a:schemeClr>
              </a:solidFill>
            </c:spPr>
          </c:dPt>
          <c:dPt>
            <c:idx val="3"/>
            <c:spPr>
              <a:solidFill>
                <a:schemeClr val="tx1">
                  <a:lumMod val="85000"/>
                </a:schemeClr>
              </a:solidFill>
            </c:spPr>
          </c:dPt>
          <c:dPt>
            <c:idx val="4"/>
            <c:spPr>
              <a:solidFill>
                <a:schemeClr val="tx1">
                  <a:lumMod val="85000"/>
                </a:schemeClr>
              </a:solidFill>
            </c:spPr>
          </c:dPt>
          <c:dPt>
            <c:idx val="5"/>
            <c:spPr>
              <a:solidFill>
                <a:schemeClr val="tx1">
                  <a:lumMod val="85000"/>
                </a:schemeClr>
              </a:solidFill>
            </c:spPr>
          </c:dPt>
          <c:dPt>
            <c:idx val="6"/>
            <c:spPr>
              <a:solidFill>
                <a:schemeClr val="tx1">
                  <a:lumMod val="85000"/>
                </a:schemeClr>
              </a:solidFill>
            </c:spPr>
          </c:dPt>
          <c:dPt>
            <c:idx val="7"/>
            <c:spPr>
              <a:solidFill>
                <a:schemeClr val="tx1">
                  <a:lumMod val="85000"/>
                </a:schemeClr>
              </a:solidFill>
            </c:spPr>
          </c:dPt>
          <c:dPt>
            <c:idx val="8"/>
            <c:spPr>
              <a:solidFill>
                <a:schemeClr val="tx1">
                  <a:lumMod val="85000"/>
                </a:schemeClr>
              </a:solidFill>
            </c:spPr>
          </c:dPt>
          <c:dPt>
            <c:idx val="9"/>
            <c:spPr>
              <a:solidFill>
                <a:schemeClr val="tx1">
                  <a:lumMod val="85000"/>
                </a:schemeClr>
              </a:solidFill>
            </c:spPr>
          </c:dPt>
          <c:dPt>
            <c:idx val="10"/>
            <c:spPr>
              <a:solidFill>
                <a:schemeClr val="tx1">
                  <a:lumMod val="85000"/>
                </a:schemeClr>
              </a:solidFill>
            </c:spPr>
          </c:dPt>
          <c:dPt>
            <c:idx val="11"/>
            <c:spPr>
              <a:solidFill>
                <a:schemeClr val="tx1">
                  <a:lumMod val="85000"/>
                </a:schemeClr>
              </a:solidFill>
            </c:spPr>
          </c:dPt>
          <c:dPt>
            <c:idx val="12"/>
            <c:spPr>
              <a:solidFill>
                <a:schemeClr val="tx1">
                  <a:lumMod val="85000"/>
                </a:schemeClr>
              </a:solidFill>
            </c:spPr>
          </c:dPt>
          <c:dPt>
            <c:idx val="13"/>
            <c:spPr>
              <a:solidFill>
                <a:schemeClr val="tx1">
                  <a:lumMod val="85000"/>
                </a:schemeClr>
              </a:solidFill>
            </c:spPr>
          </c:dPt>
          <c:dPt>
            <c:idx val="14"/>
            <c:spPr>
              <a:solidFill>
                <a:schemeClr val="tx1">
                  <a:lumMod val="85000"/>
                </a:schemeClr>
              </a:solidFill>
            </c:spPr>
          </c:dPt>
          <c:dPt>
            <c:idx val="15"/>
            <c:spPr>
              <a:solidFill>
                <a:schemeClr val="tx1">
                  <a:lumMod val="85000"/>
                </a:schemeClr>
              </a:solidFill>
            </c:spPr>
          </c:dPt>
          <c:dPt>
            <c:idx val="16"/>
            <c:spPr>
              <a:solidFill>
                <a:schemeClr val="tx1">
                  <a:lumMod val="85000"/>
                </a:schemeClr>
              </a:solidFill>
            </c:spPr>
          </c:dPt>
          <c:dPt>
            <c:idx val="17"/>
            <c:spPr>
              <a:solidFill>
                <a:schemeClr val="tx1">
                  <a:lumMod val="85000"/>
                </a:schemeClr>
              </a:solidFill>
            </c:spPr>
          </c:dPt>
          <c:dPt>
            <c:idx val="18"/>
            <c:spPr>
              <a:solidFill>
                <a:schemeClr val="tx1">
                  <a:lumMod val="85000"/>
                </a:schemeClr>
              </a:solidFill>
            </c:spPr>
          </c:dPt>
          <c:dPt>
            <c:idx val="19"/>
            <c:spPr>
              <a:solidFill>
                <a:schemeClr val="tx1">
                  <a:lumMod val="85000"/>
                </a:schemeClr>
              </a:solidFill>
            </c:spPr>
          </c:dPt>
          <c:dPt>
            <c:idx val="20"/>
            <c:spPr>
              <a:solidFill>
                <a:schemeClr val="tx1">
                  <a:lumMod val="85000"/>
                </a:schemeClr>
              </a:solidFill>
            </c:spPr>
          </c:dPt>
          <c:dPt>
            <c:idx val="21"/>
            <c:spPr>
              <a:solidFill>
                <a:schemeClr val="tx1">
                  <a:lumMod val="85000"/>
                </a:schemeClr>
              </a:solidFill>
            </c:spPr>
          </c:dPt>
          <c:dLbls>
            <c:txPr>
              <a:bodyPr/>
              <a:lstStyle/>
              <a:p>
                <a:pPr>
                  <a:defRPr lang="en-US" sz="1400"/>
                </a:pPr>
                <a:endParaRPr lang="zh-CN"/>
              </a:p>
            </c:txPr>
            <c:showVal val="1"/>
          </c:dLbls>
          <c:cat>
            <c:strRef>
              <c:f>'Figure 1'!$A$8:$A$29</c:f>
              <c:strCache>
                <c:ptCount val="22"/>
                <c:pt idx="0">
                  <c:v>Scrum</c:v>
                </c:pt>
                <c:pt idx="1">
                  <c:v>Iterative</c:v>
                </c:pt>
                <c:pt idx="2">
                  <c:v>eXtreme Programming (XP)</c:v>
                </c:pt>
                <c:pt idx="3">
                  <c:v>Test-driven development (TDD)</c:v>
                </c:pt>
                <c:pt idx="4">
                  <c:v>Waterfall</c:v>
                </c:pt>
                <c:pt idx="5">
                  <c:v>Lean</c:v>
                </c:pt>
                <c:pt idx="6">
                  <c:v>Feature-driven development (FDD)</c:v>
                </c:pt>
                <c:pt idx="7">
                  <c:v>Agile modeling</c:v>
                </c:pt>
                <c:pt idx="8">
                  <c:v>Six Sigma</c:v>
                </c:pt>
                <c:pt idx="9">
                  <c:v>Capability Maturity Model Integration (CMMI)</c:v>
                </c:pt>
                <c:pt idx="10">
                  <c:v>Rational Unified Process (RUP)</c:v>
                </c:pt>
                <c:pt idx="11">
                  <c:v>ISO 9000</c:v>
                </c:pt>
                <c:pt idx="12">
                  <c:v>Spiral</c:v>
                </c:pt>
                <c:pt idx="13">
                  <c:v>Adaptive Software Development (ASD)</c:v>
                </c:pt>
                <c:pt idx="14">
                  <c:v>Other</c:v>
                </c:pt>
                <c:pt idx="15">
                  <c:v>Behavior-driven development (BDD)</c:v>
                </c:pt>
                <c:pt idx="16">
                  <c:v>Unified Process (UP)</c:v>
                </c:pt>
                <c:pt idx="17">
                  <c:v>Agile Data Method</c:v>
                </c:pt>
                <c:pt idx="18">
                  <c:v>Microsoft Solutions Framework (MSF) For Agile</c:v>
                </c:pt>
                <c:pt idx="19">
                  <c:v>Other derivative of the Unified Process (AUP, OUP, etc.)</c:v>
                </c:pt>
                <c:pt idx="20">
                  <c:v>Dynamic Systems Development Method (DSDM)</c:v>
                </c:pt>
                <c:pt idx="21">
                  <c:v>Crystal</c:v>
                </c:pt>
              </c:strCache>
            </c:strRef>
          </c:cat>
          <c:val>
            <c:numRef>
              <c:f>'Figure 1'!$B$8:$B$29</c:f>
              <c:numCache>
                <c:formatCode>0%</c:formatCode>
                <c:ptCount val="22"/>
                <c:pt idx="0">
                  <c:v>0.84000000000000119</c:v>
                </c:pt>
                <c:pt idx="1">
                  <c:v>0.47000000000000008</c:v>
                </c:pt>
                <c:pt idx="2">
                  <c:v>0.38000000000000211</c:v>
                </c:pt>
                <c:pt idx="3">
                  <c:v>0.38000000000000211</c:v>
                </c:pt>
                <c:pt idx="4">
                  <c:v>0.33000000000000212</c:v>
                </c:pt>
                <c:pt idx="5">
                  <c:v>0.26</c:v>
                </c:pt>
                <c:pt idx="6">
                  <c:v>0.18000000000000005</c:v>
                </c:pt>
                <c:pt idx="7">
                  <c:v>0.17</c:v>
                </c:pt>
                <c:pt idx="8">
                  <c:v>0.1</c:v>
                </c:pt>
                <c:pt idx="9">
                  <c:v>9.0000000000000038E-2</c:v>
                </c:pt>
                <c:pt idx="10">
                  <c:v>9.0000000000000038E-2</c:v>
                </c:pt>
                <c:pt idx="11">
                  <c:v>8.0000000000000224E-2</c:v>
                </c:pt>
                <c:pt idx="12">
                  <c:v>6.0000000000000227E-2</c:v>
                </c:pt>
                <c:pt idx="13">
                  <c:v>5.0000000000000114E-2</c:v>
                </c:pt>
                <c:pt idx="14">
                  <c:v>5.0000000000000114E-2</c:v>
                </c:pt>
                <c:pt idx="15">
                  <c:v>5.0000000000000114E-2</c:v>
                </c:pt>
                <c:pt idx="16">
                  <c:v>5.0000000000000114E-2</c:v>
                </c:pt>
                <c:pt idx="17">
                  <c:v>4.0000000000000112E-2</c:v>
                </c:pt>
                <c:pt idx="18">
                  <c:v>4.0000000000000112E-2</c:v>
                </c:pt>
                <c:pt idx="19">
                  <c:v>3.0000000000000113E-2</c:v>
                </c:pt>
                <c:pt idx="20">
                  <c:v>3.0000000000000113E-2</c:v>
                </c:pt>
                <c:pt idx="21">
                  <c:v>2.0000000000000007E-2</c:v>
                </c:pt>
              </c:numCache>
            </c:numRef>
          </c:val>
        </c:ser>
        <c:dLbls>
          <c:showVal val="1"/>
        </c:dLbls>
        <c:overlap val="-25"/>
        <c:axId val="50823168"/>
        <c:axId val="50824704"/>
      </c:barChart>
      <c:catAx>
        <c:axId val="50823168"/>
        <c:scaling>
          <c:orientation val="maxMin"/>
        </c:scaling>
        <c:axPos val="l"/>
        <c:majorTickMark val="none"/>
        <c:tickLblPos val="nextTo"/>
        <c:txPr>
          <a:bodyPr/>
          <a:lstStyle/>
          <a:p>
            <a:pPr>
              <a:defRPr lang="en-US" sz="1400" baseline="0"/>
            </a:pPr>
            <a:endParaRPr lang="zh-CN"/>
          </a:p>
        </c:txPr>
        <c:crossAx val="50824704"/>
        <c:crosses val="autoZero"/>
        <c:auto val="1"/>
        <c:lblAlgn val="ctr"/>
        <c:lblOffset val="100"/>
      </c:catAx>
      <c:valAx>
        <c:axId val="50824704"/>
        <c:scaling>
          <c:orientation val="minMax"/>
        </c:scaling>
        <c:delete val="1"/>
        <c:axPos val="t"/>
        <c:numFmt formatCode="0%" sourceLinked="1"/>
        <c:majorTickMark val="none"/>
        <c:tickLblPos val="none"/>
        <c:crossAx val="50823168"/>
        <c:crosses val="autoZero"/>
        <c:crossBetween val="between"/>
      </c:valAx>
      <c:spPr>
        <a:noFill/>
      </c:spPr>
    </c:plotArea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ea typeface="宋体" pitchFamily="2" charset="-122"/>
              </a:defRPr>
            </a:lvl1pPr>
          </a:lstStyle>
          <a:p>
            <a:pPr>
              <a:defRPr/>
            </a:pPr>
            <a:fld id="{00393AFF-2F15-4C6A-9EDC-573489DBA8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1) </a:t>
            </a:r>
            <a:r>
              <a:rPr lang="zh-CN" altLang="en-US" smtClean="0">
                <a:latin typeface="楷体"/>
                <a:ea typeface="楷体"/>
                <a:cs typeface="楷体"/>
              </a:rPr>
              <a:t>软件测试如何支撑或协助“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持续不断地及早交付有价值的软件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”？如何在非常有限的时间内进行充分的测试？</a:t>
            </a:r>
            <a:endParaRPr lang="en-US" altLang="zh-CN" smtClean="0">
              <a:latin typeface="楷体"/>
              <a:ea typeface="楷体"/>
              <a:cs typeface="楷体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2) 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欣然面对需求变化，即使在开发后期也一样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 ，那么测试如何适应这种变化？如何快速地完成回归测试？</a:t>
            </a:r>
            <a:endParaRPr lang="en-US" altLang="zh-CN" smtClean="0">
              <a:latin typeface="楷体"/>
              <a:ea typeface="楷体"/>
              <a:cs typeface="楷体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3) </a:t>
            </a:r>
            <a:r>
              <a:rPr lang="zh-CN" altLang="en-US" smtClean="0">
                <a:latin typeface="楷体"/>
                <a:ea typeface="楷体"/>
                <a:cs typeface="楷体"/>
              </a:rPr>
              <a:t>敏捷开发强调开发和测试一起工作，“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项目中的每一天都不例外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”，在这样的原则下，如何去做敏捷测试？</a:t>
            </a:r>
          </a:p>
          <a:p>
            <a:pPr eaLnBrk="1" hangingPunct="1"/>
            <a:endParaRPr kumimoji="1" lang="zh-CN" altLang="en-US" smtClean="0">
              <a:ea typeface="宋体" charset="-122"/>
            </a:endParaRPr>
          </a:p>
        </p:txBody>
      </p:sp>
      <p:sp>
        <p:nvSpPr>
          <p:cNvPr id="54275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E7C6ED-625B-400B-97DD-F4CABB514847}" type="slidenum">
              <a:rPr lang="en-US" altLang="zh-CN" smtClean="0">
                <a:ea typeface="宋体" charset="-122"/>
              </a:rPr>
              <a:pPr/>
              <a:t>21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楷体"/>
                <a:ea typeface="楷体"/>
                <a:cs typeface="楷体"/>
              </a:rPr>
              <a:t>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可工作的软件是进度的首要度量标准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”，谁做的测试不重要，关键是要有准备好的测试，随时验证已完成的工作。</a:t>
            </a:r>
          </a:p>
          <a:p>
            <a:pPr eaLnBrk="1" hangingPunct="1"/>
            <a:endParaRPr kumimoji="1" lang="zh-CN" altLang="en-US" smtClean="0">
              <a:ea typeface="宋体" charset="-122"/>
            </a:endParaRPr>
          </a:p>
        </p:txBody>
      </p:sp>
      <p:sp>
        <p:nvSpPr>
          <p:cNvPr id="56323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1EF7C-4906-4D7F-BA9B-C273CFF62C29}" type="slidenum">
              <a:rPr lang="en-US" altLang="zh-CN" smtClean="0">
                <a:ea typeface="宋体" charset="-122"/>
              </a:rPr>
              <a:pPr/>
              <a:t>22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楷体"/>
                <a:ea typeface="楷体"/>
                <a:cs typeface="楷体"/>
              </a:rPr>
              <a:t>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坚持不懈地追求技术卓越和良好设计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”，在处理每个测试任务时，都应该找到最有效的办法</a:t>
            </a:r>
            <a:endParaRPr kumimoji="1" lang="zh-CN" altLang="en-US" smtClean="0">
              <a:ea typeface="宋体" charset="-122"/>
            </a:endParaRPr>
          </a:p>
        </p:txBody>
      </p:sp>
      <p:sp>
        <p:nvSpPr>
          <p:cNvPr id="58371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4A1A23-EEF0-4870-BEDA-35BF4C91040A}" type="slidenum">
              <a:rPr lang="en-US" altLang="zh-CN" smtClean="0">
                <a:ea typeface="宋体" charset="-122"/>
              </a:rPr>
              <a:pPr/>
              <a:t>23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1) </a:t>
            </a:r>
            <a:r>
              <a:rPr lang="zh-CN" altLang="en-US" smtClean="0">
                <a:latin typeface="楷体"/>
                <a:ea typeface="楷体"/>
                <a:cs typeface="楷体"/>
              </a:rPr>
              <a:t>软件测试如何支撑或协助“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持续不断地及早交付有价值的软件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”？如何在非常有限的时间内进行充分的测试？</a:t>
            </a:r>
            <a:endParaRPr lang="en-US" altLang="zh-CN" smtClean="0">
              <a:latin typeface="楷体"/>
              <a:ea typeface="楷体"/>
              <a:cs typeface="楷体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2) 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欣然面对需求变化，即使在开发后期也一样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 ，那么测试如何适应这种变化？如何快速地完成回归测试？</a:t>
            </a:r>
            <a:endParaRPr lang="en-US" altLang="zh-CN" smtClean="0">
              <a:latin typeface="楷体"/>
              <a:ea typeface="楷体"/>
              <a:cs typeface="楷体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mtClean="0">
                <a:latin typeface="楷体"/>
                <a:ea typeface="楷体"/>
                <a:cs typeface="楷体"/>
              </a:rPr>
              <a:t>3) </a:t>
            </a:r>
            <a:r>
              <a:rPr lang="zh-CN" altLang="en-US" smtClean="0">
                <a:latin typeface="楷体"/>
                <a:ea typeface="楷体"/>
                <a:cs typeface="楷体"/>
              </a:rPr>
              <a:t>敏捷开发强调开发和测试一起工作，“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项目中的每一天都不例外</a:t>
            </a:r>
            <a:r>
              <a:rPr lang="zh-CN" altLang="en-US" smtClean="0">
                <a:latin typeface="楷体"/>
                <a:ea typeface="楷体"/>
                <a:cs typeface="楷体"/>
              </a:rPr>
              <a:t>”，在这样的原则下，如何去做敏捷测试？</a:t>
            </a:r>
          </a:p>
          <a:p>
            <a:pPr eaLnBrk="1" hangingPunct="1"/>
            <a:endParaRPr kumimoji="1" lang="zh-CN" altLang="en-US" smtClean="0">
              <a:ea typeface="宋体" charset="-122"/>
            </a:endParaRPr>
          </a:p>
        </p:txBody>
      </p:sp>
      <p:sp>
        <p:nvSpPr>
          <p:cNvPr id="60419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588D2D-7152-4B78-B87B-0E6962194B86}" type="slidenum">
              <a:rPr lang="en-US" altLang="zh-CN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http://www.ambysoft.com/essays/agileTesting.html</a:t>
            </a: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从</a:t>
            </a:r>
            <a:r>
              <a:rPr lang="en-US" altLang="zh-CN" smtClean="0">
                <a:ea typeface="宋体" charset="-122"/>
              </a:rPr>
              <a:t>2003</a:t>
            </a:r>
            <a:r>
              <a:rPr lang="zh-CN" altLang="en-US" smtClean="0">
                <a:ea typeface="宋体" charset="-122"/>
              </a:rPr>
              <a:t>年开始，人们逐渐实践</a:t>
            </a:r>
            <a:r>
              <a:rPr lang="en-US" altLang="zh-CN" smtClean="0">
                <a:ea typeface="宋体" charset="-122"/>
              </a:rPr>
              <a:t>TDD</a:t>
            </a:r>
            <a:r>
              <a:rPr lang="zh-CN" altLang="en-US" smtClean="0">
                <a:ea typeface="宋体" charset="-122"/>
              </a:rPr>
              <a:t>，而</a:t>
            </a:r>
            <a:r>
              <a:rPr lang="en-US" altLang="zh-CN" smtClean="0">
                <a:ea typeface="宋体" charset="-122"/>
              </a:rPr>
              <a:t>ATDD </a:t>
            </a:r>
            <a:r>
              <a:rPr lang="zh-CN" altLang="en-US" smtClean="0">
                <a:ea typeface="宋体" charset="-122"/>
              </a:rPr>
              <a:t>是在</a:t>
            </a:r>
            <a:r>
              <a:rPr lang="en-US" altLang="zh-CN" smtClean="0">
                <a:ea typeface="宋体" charset="-122"/>
              </a:rPr>
              <a:t>2007</a:t>
            </a:r>
            <a:r>
              <a:rPr lang="zh-CN" altLang="en-US" smtClean="0">
                <a:ea typeface="宋体" charset="-122"/>
              </a:rPr>
              <a:t>年</a:t>
            </a:r>
            <a:r>
              <a:rPr lang="en-US" altLang="zh-CN" smtClean="0">
                <a:ea typeface="宋体" charset="-122"/>
              </a:rPr>
              <a:t>Lasse Koskela</a:t>
            </a:r>
            <a:r>
              <a:rPr lang="zh-CN" altLang="en-US" smtClean="0">
                <a:ea typeface="宋体" charset="-122"/>
              </a:rPr>
              <a:t>写了一本书</a:t>
            </a:r>
            <a:r>
              <a:rPr lang="en-US" altLang="zh-CN" smtClean="0">
                <a:ea typeface="宋体" charset="-122"/>
              </a:rPr>
              <a:t>《</a:t>
            </a:r>
            <a:r>
              <a:rPr lang="zh-CN" altLang="en-US" smtClean="0">
                <a:ea typeface="宋体" charset="-122"/>
              </a:rPr>
              <a:t>测试驱动：</a:t>
            </a:r>
            <a:r>
              <a:rPr lang="en-US" altLang="zh-CN" smtClean="0">
                <a:ea typeface="宋体" charset="-122"/>
              </a:rPr>
              <a:t>Java</a:t>
            </a:r>
            <a:r>
              <a:rPr lang="zh-CN" altLang="en-US" smtClean="0">
                <a:ea typeface="宋体" charset="-122"/>
              </a:rPr>
              <a:t>开发人员的</a:t>
            </a:r>
            <a:r>
              <a:rPr lang="en-US" altLang="zh-CN" smtClean="0">
                <a:ea typeface="宋体" charset="-122"/>
              </a:rPr>
              <a:t>TDD</a:t>
            </a:r>
            <a:r>
              <a:rPr lang="zh-CN" altLang="en-US" smtClean="0">
                <a:ea typeface="宋体" charset="-122"/>
              </a:rPr>
              <a:t>和</a:t>
            </a:r>
            <a:r>
              <a:rPr lang="en-US" altLang="zh-CN" smtClean="0">
                <a:ea typeface="宋体" charset="-122"/>
              </a:rPr>
              <a:t>ATDD》 </a:t>
            </a:r>
            <a:r>
              <a:rPr lang="zh-CN" altLang="en-US" smtClean="0">
                <a:ea typeface="宋体" charset="-122"/>
              </a:rPr>
              <a:t>，才开始引起大家的更多关注。从那时算起也有</a:t>
            </a:r>
            <a:r>
              <a:rPr lang="en-US" altLang="zh-CN" smtClean="0">
                <a:ea typeface="宋体" charset="-122"/>
              </a:rPr>
              <a:t>7</a:t>
            </a:r>
            <a:r>
              <a:rPr lang="zh-CN" altLang="en-US" smtClean="0">
                <a:ea typeface="宋体" charset="-122"/>
              </a:rPr>
              <a:t>年了，但在国内，则是最近一两年的事。当然，我们可以将</a:t>
            </a:r>
            <a:r>
              <a:rPr lang="en-US" altLang="zh-CN" smtClean="0">
                <a:ea typeface="宋体" charset="-122"/>
              </a:rPr>
              <a:t>TDD</a:t>
            </a:r>
            <a:r>
              <a:rPr lang="zh-CN" altLang="en-US" smtClean="0">
                <a:ea typeface="宋体" charset="-122"/>
              </a:rPr>
              <a:t>和</a:t>
            </a:r>
            <a:r>
              <a:rPr lang="en-US" altLang="zh-CN" smtClean="0">
                <a:ea typeface="宋体" charset="-122"/>
              </a:rPr>
              <a:t>ATDD</a:t>
            </a:r>
            <a:r>
              <a:rPr lang="zh-CN" altLang="en-US" smtClean="0">
                <a:ea typeface="宋体" charset="-122"/>
              </a:rPr>
              <a:t>结合起来使用，形成一种混合的方法模型。</a:t>
            </a:r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31623D-BA55-45BE-B76B-A11BB3B982F4}" type="slidenum">
              <a:rPr lang="zh-CN" altLang="en-US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A4C452-4CC9-411D-A10E-BC8621A1914C}" type="slidenum">
              <a:rPr lang="zh-CN" altLang="en-US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敏捷开发？自动化测试？</a:t>
            </a:r>
            <a:r>
              <a:rPr lang="en-US" altLang="zh-CN" smtClean="0"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ea typeface="宋体" charset="-122"/>
              </a:rPr>
              <a:t>代码质量？持续集成？</a:t>
            </a:r>
            <a:endParaRPr lang="en-US" altLang="zh-CN" smtClean="0">
              <a:ea typeface="宋体" charset="-122"/>
            </a:endParaRP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74E46F-D52B-4583-BCD4-C1D37083B09F}" type="slidenum">
              <a:rPr lang="zh-CN" altLang="en-US" smtClean="0">
                <a:ea typeface="宋体" charset="-122"/>
              </a:rPr>
              <a:pPr/>
              <a:t>27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 txBox="1">
            <a:spLocks noGrp="1" noChangeArrowheads="1"/>
          </p:cNvSpPr>
          <p:nvPr/>
        </p:nvSpPr>
        <p:spPr bwMode="auto">
          <a:xfrm>
            <a:off x="5800725" y="8537575"/>
            <a:ext cx="7953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819" tIns="0" rIns="18819" bIns="0" anchor="b"/>
          <a:lstStyle/>
          <a:p>
            <a:pPr algn="r" defTabSz="903288" eaLnBrk="0" hangingPunct="0"/>
            <a:fld id="{D116B914-570C-4A73-AC2C-59259724113E}" type="slidenum">
              <a:rPr lang="zh-CN" altLang="en-US" sz="800">
                <a:ea typeface="MS PGothic" pitchFamily="34" charset="-128"/>
              </a:rPr>
              <a:pPr algn="r" defTabSz="903288" eaLnBrk="0" hangingPunct="0"/>
              <a:t>29</a:t>
            </a:fld>
            <a:endParaRPr lang="en-US" altLang="zh-CN" sz="800">
              <a:ea typeface="MS PGothic" pitchFamily="34" charset="-128"/>
            </a:endParaRPr>
          </a:p>
        </p:txBody>
      </p:sp>
      <p:sp>
        <p:nvSpPr>
          <p:cNvPr id="69634" name="AutoShap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9788" y="241300"/>
            <a:ext cx="5233987" cy="3927475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306888"/>
            <a:ext cx="5988050" cy="41798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574" tIns="45788" rIns="91574" bIns="45788"/>
          <a:lstStyle/>
          <a:p>
            <a:pPr marL="112713" indent="-112713" defTabSz="1020763" eaLnBrk="1" hangingPunct="1"/>
            <a:r>
              <a:rPr lang="en-US" altLang="zh-CN" smtClean="0">
                <a:ea typeface="宋体" charset="-122"/>
              </a:rPr>
              <a:t>Customer Benefit: “With WebEx Meeting Center, you can speed up business decision making and at the same time reduce travel cost and time”</a:t>
            </a:r>
          </a:p>
          <a:p>
            <a:pPr marL="112713" indent="-112713" defTabSz="1020763"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kumimoji="1" lang="en-US" altLang="zh-CN" smtClean="0">
                <a:ea typeface="宋体" charset="-122"/>
              </a:rPr>
              <a:t>Interpretation</a:t>
            </a:r>
            <a:r>
              <a:rPr kumimoji="1" lang="zh-CN" altLang="en-US" smtClean="0">
                <a:ea typeface="宋体" charset="-122"/>
              </a:rPr>
              <a:t>：解释、说明 </a:t>
            </a:r>
            <a:endParaRPr kumimoji="1" lang="en-US" altLang="zh-CN" smtClean="0">
              <a:ea typeface="宋体" charset="-122"/>
            </a:endParaRPr>
          </a:p>
          <a:p>
            <a:pPr eaLnBrk="1" hangingPunct="1"/>
            <a:r>
              <a:rPr kumimoji="1" lang="en-US" altLang="zh-CN" smtClean="0">
                <a:ea typeface="宋体" charset="-122"/>
              </a:rPr>
              <a:t>Mutually</a:t>
            </a:r>
            <a:r>
              <a:rPr kumimoji="1" lang="zh-CN" altLang="en-US" smtClean="0">
                <a:ea typeface="宋体" charset="-122"/>
              </a:rPr>
              <a:t>：互为、相互地</a:t>
            </a:r>
            <a:endParaRPr kumimoji="1" lang="en-US" altLang="zh-CN" smtClean="0">
              <a:ea typeface="宋体" charset="-122"/>
            </a:endParaRPr>
          </a:p>
          <a:p>
            <a:pPr eaLnBrk="1" hangingPunct="1"/>
            <a:endParaRPr kumimoji="1" lang="zh-CN" altLang="en-US" smtClean="0">
              <a:ea typeface="宋体" charset="-122"/>
            </a:endParaRPr>
          </a:p>
        </p:txBody>
      </p:sp>
      <p:sp>
        <p:nvSpPr>
          <p:cNvPr id="71683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EA301C-B70F-45B9-BDF6-9722EBC47EB1}" type="slidenum">
              <a:rPr lang="en-US" altLang="zh-CN" smtClean="0">
                <a:ea typeface="宋体" charset="-122"/>
              </a:rPr>
              <a:pPr/>
              <a:t>30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mtClean="0">
                <a:latin typeface="宋体" charset="-122"/>
                <a:ea typeface="宋体" charset="-122"/>
              </a:rPr>
              <a:t> 开发人员多、测试人员少，测试更关注效率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eaLnBrk="1" hangingPunct="1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mtClean="0">
                <a:latin typeface="宋体" charset="-122"/>
                <a:ea typeface="宋体" charset="-122"/>
              </a:rPr>
              <a:t> 整个开发节奏很快，测试要跟上这个节奏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eaLnBrk="1" hangingPunct="1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mtClean="0">
                <a:latin typeface="宋体" charset="-122"/>
                <a:ea typeface="宋体" charset="-122"/>
              </a:rPr>
              <a:t> 测试时间很少，需要快速完成测试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eaLnBrk="1" hangingPunct="1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mtClean="0">
                <a:latin typeface="宋体" charset="-122"/>
                <a:ea typeface="宋体" charset="-122"/>
              </a:rPr>
              <a:t> 对产品或业务不够熟悉，需要操作或使用它来熟悉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eaLnBrk="1" hangingPunct="1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mtClean="0">
                <a:latin typeface="宋体" charset="-122"/>
                <a:ea typeface="宋体" charset="-122"/>
              </a:rPr>
              <a:t> 产品某些部分复杂，需要不断探索，才能很好地完成测试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eaLnBrk="1" hangingPunct="1"/>
            <a:endParaRPr kumimoji="1" lang="zh-CN" altLang="en-US" smtClean="0">
              <a:ea typeface="宋体" charset="-122"/>
            </a:endParaRPr>
          </a:p>
        </p:txBody>
      </p:sp>
      <p:sp>
        <p:nvSpPr>
          <p:cNvPr id="74755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E74B1D1-C86B-4F8E-9AE1-E0832F561FAE}" type="datetime1">
              <a:rPr lang="zh-CN" altLang="en-US" smtClean="0">
                <a:ea typeface="宋体" charset="-122"/>
              </a:rPr>
              <a:pPr/>
              <a:t>2016/7/7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4756" name="幻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1078D-8F07-4D51-A9C9-5C63637D9886}" type="slidenum">
              <a:rPr lang="zh-CN" altLang="en-US" smtClean="0">
                <a:ea typeface="宋体" charset="-122"/>
              </a:rPr>
              <a:pPr/>
              <a:t>32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EA6600-1906-4932-A283-4171EA9C4142}" type="slidenum">
              <a:rPr lang="pl-PL" altLang="zh-CN" smtClean="0">
                <a:ea typeface="宋体" charset="-122"/>
              </a:rPr>
              <a:pPr/>
              <a:t>33</a:t>
            </a:fld>
            <a:endParaRPr lang="pl-PL" altLang="zh-CN" smtClean="0">
              <a:ea typeface="宋体" charset="-122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577850"/>
            <a:ext cx="4438650" cy="332898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040188"/>
            <a:ext cx="5334000" cy="44180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798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>
              <a:ea typeface="宋体" charset="-122"/>
            </a:endParaRPr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0E4A60-EF60-4188-8B5F-B8BCAAC38D7A}" type="slidenum">
              <a:rPr lang="en-US" altLang="zh-CN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80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901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62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24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44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4690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没有：生命周期模型、测试规格技术、静态测试技术、办公环境、测试功能与培训、评估、底层测试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不同的：介入时间 </a:t>
            </a:r>
            <a:r>
              <a:rPr lang="en-US" altLang="zh-CN" smtClean="0">
                <a:ea typeface="宋体" charset="-122"/>
              </a:rPr>
              <a:t>– Degree of Involvement</a:t>
            </a:r>
            <a:r>
              <a:rPr lang="zh-CN" altLang="en-US" smtClean="0">
                <a:ea typeface="宋体" charset="-122"/>
              </a:rPr>
              <a:t>， 测试自动化 </a:t>
            </a:r>
            <a:r>
              <a:rPr lang="en-US" altLang="zh-CN" smtClean="0">
                <a:ea typeface="宋体" charset="-122"/>
              </a:rPr>
              <a:t>-  Test tools, </a:t>
            </a:r>
            <a:r>
              <a:rPr lang="zh-CN" altLang="en-US" smtClean="0">
                <a:ea typeface="宋体" charset="-122"/>
              </a:rPr>
              <a:t>承诺与动力 </a:t>
            </a:r>
            <a:r>
              <a:rPr lang="en-US" altLang="zh-CN" smtClean="0">
                <a:ea typeface="宋体" charset="-122"/>
              </a:rPr>
              <a:t>– Stakeholder commitment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        </a:t>
            </a:r>
            <a:r>
              <a:rPr lang="zh-CN" altLang="en-US" smtClean="0">
                <a:ea typeface="宋体" charset="-122"/>
              </a:rPr>
              <a:t>方法的范围 </a:t>
            </a:r>
            <a:r>
              <a:rPr lang="en-US" altLang="zh-CN" smtClean="0">
                <a:ea typeface="宋体" charset="-122"/>
              </a:rPr>
              <a:t>– Methodology practice  </a:t>
            </a: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新增：</a:t>
            </a:r>
            <a:r>
              <a:rPr lang="en-US" altLang="zh-CN" smtClean="0">
                <a:ea typeface="宋体" charset="-122"/>
              </a:rPr>
              <a:t>Test Organization, Test case design, Tester professionalism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08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28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31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33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35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37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64D4EE-CB1C-4388-AA58-088014191FEF}" type="slidenum">
              <a:rPr lang="en-US" altLang="zh-CN" smtClean="0">
                <a:ea typeface="宋体" charset="-122"/>
              </a:rPr>
              <a:pPr/>
              <a:t>66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AU" altLang="zh-CN" smtClean="0">
                <a:ea typeface="宋体" charset="-122"/>
              </a:rPr>
              <a:t>BS standards developed by BCS SIGiST </a:t>
            </a:r>
            <a:r>
              <a:rPr lang="en-US" altLang="zh-CN" smtClean="0">
                <a:ea typeface="宋体" charset="-122"/>
              </a:rPr>
              <a:t>(British Computer Society Specialist Interest Group in Software Testing)</a:t>
            </a:r>
          </a:p>
          <a:p>
            <a:pPr lvl="1" eaLnBrk="1" hangingPunct="1"/>
            <a:endParaRPr lang="en-AU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63E7D8-C117-4EB3-B966-0D5228EF56B7}" type="slidenum">
              <a:rPr lang="en-US" altLang="zh-CN" smtClean="0">
                <a:ea typeface="宋体" charset="-122"/>
              </a:rPr>
              <a:pPr/>
              <a:t>67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AU" altLang="zh-CN" smtClean="0">
                <a:ea typeface="宋体" charset="-122"/>
              </a:rPr>
              <a:t>Overview of testing principles and practices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E7E320-3B9B-479A-A97B-937C827F0F5C}" type="slidenum">
              <a:rPr lang="en-US" altLang="zh-CN" smtClean="0">
                <a:ea typeface="宋体" charset="-122"/>
              </a:rPr>
              <a:pPr/>
              <a:t>68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AU" altLang="zh-CN" smtClean="0">
                <a:ea typeface="宋体" charset="-122"/>
              </a:rPr>
              <a:t>Test management and test processes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0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3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5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7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71975"/>
            <a:ext cx="5010150" cy="4067175"/>
          </a:xfrm>
          <a:noFill/>
          <a:ln/>
        </p:spPr>
        <p:txBody>
          <a:bodyPr/>
          <a:lstStyle/>
          <a:p>
            <a:pPr eaLnBrk="1" hangingPunct="1"/>
            <a:r>
              <a:rPr lang="en-US" altLang="zh-CN" b="1" smtClean="0">
                <a:ea typeface="宋体" charset="-122"/>
              </a:rPr>
              <a:t>MRD: Market Requirement Document</a:t>
            </a:r>
          </a:p>
          <a:p>
            <a:pPr eaLnBrk="1" hangingPunct="1"/>
            <a:r>
              <a:rPr lang="en-US" altLang="zh-CN" b="1" smtClean="0">
                <a:ea typeface="宋体" charset="-122"/>
              </a:rPr>
              <a:t>Fns:  Functional Specification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4B4BA-B70D-460B-8441-51B9855326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9618-F0B7-494B-98EC-8DE0196733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C754C-7168-4FA9-B723-1742393537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6400800" cy="487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33400" y="1611313"/>
            <a:ext cx="4019550" cy="471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5350" y="1611313"/>
            <a:ext cx="4019550" cy="471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7315200" y="6461125"/>
            <a:ext cx="1752600" cy="32067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4191000" y="6477000"/>
            <a:ext cx="838200" cy="2619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30BEC-4F4B-428B-BEA5-9E3A455EA1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293688" y="647700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10B61CA-A14B-464C-B668-156EFE34B1A3}" type="datetimeFigureOut">
              <a:rPr lang="zh-CN" altLang="en-US"/>
              <a:pPr>
                <a:defRPr/>
              </a:pPr>
              <a:t>2016/7/7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CB16E-C71D-40C4-8305-11CFF1576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D6479-BFA3-47F1-A517-51547674F2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28997-9AB5-4D76-8EB3-501B2B299D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D4AFF-090C-4B64-9892-719BC46AE2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48D02-64CD-48C0-8045-4062D6A5FC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A9E94-FF55-4068-BF40-B20985D62B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B7E8F-B23F-4E23-924D-F56A085EEA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0F44-BEBB-4B16-8C39-34780886FD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99B39-4878-42E5-B6EF-2708ED301D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 rot="10800000">
            <a:off x="0" y="1214438"/>
            <a:ext cx="9144000" cy="564356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chemeClr val="bg1">
                  <a:alpha val="62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79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66713"/>
            <a:ext cx="71040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2580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7313" y="1285875"/>
            <a:ext cx="7104062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DE7E8F0-DEAF-4AA9-882B-D5F81358D7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52582" name="图片 7" descr="professional.gif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8016875" y="188913"/>
            <a:ext cx="11271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64" r:id="rId12"/>
    <p:sldLayoutId id="2147483665" r:id="rId13"/>
    <p:sldLayoutId id="2147483666" r:id="rId14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hu.Kerry@gmai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weibo.com/kerryzh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g.tmap.net/Home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tmap.net/en/tmap-nex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kerryzhu\Documents\2.4%20testing\7.%20%25E6%25B5%258B%25E8%25AF%2595%25E6%25A0%2587%25E5%2587%2586-standard\GBT%2015532-2008%20%25E8%25AE%25A1%25E7%25AE%2597%25E6%259C%25BA%25E8%25BD%25AF%25E4%25BB%25B6%25E6%25B5%258B%25E8%25AF%2595%25E8%25A7%2584%25E8%258C%2583.pdf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black">
          <a:xfrm>
            <a:off x="0" y="42862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i="0" kern="0" dirty="0">
                <a:solidFill>
                  <a:srgbClr val="FFFFFF"/>
                </a:solidFill>
                <a:latin typeface="+mj-lt"/>
                <a:ea typeface="+mn-ea"/>
              </a:rPr>
              <a:t>     </a:t>
            </a:r>
            <a:endParaRPr lang="zh-CN" altLang="en-US" sz="2400" i="0" kern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410" name="标题 1"/>
          <p:cNvSpPr txBox="1">
            <a:spLocks/>
          </p:cNvSpPr>
          <p:nvPr/>
        </p:nvSpPr>
        <p:spPr bwMode="auto">
          <a:xfrm>
            <a:off x="0" y="2133600"/>
            <a:ext cx="45720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sz="2800" b="1" i="0">
                <a:solidFill>
                  <a:schemeClr val="bg1"/>
                </a:solidFill>
              </a:rPr>
              <a:t>软件测试方法和技术</a:t>
            </a:r>
            <a:endParaRPr lang="en-US" altLang="zh-CN" sz="2800" b="1" i="0">
              <a:solidFill>
                <a:schemeClr val="bg1"/>
              </a:solidFill>
            </a:endParaRPr>
          </a:p>
          <a:p>
            <a:pPr algn="ctr">
              <a:lnSpc>
                <a:spcPct val="140000"/>
              </a:lnSpc>
            </a:pPr>
            <a:endParaRPr lang="en-US" altLang="zh-CN" sz="1200" b="1" i="0">
              <a:solidFill>
                <a:srgbClr val="FFFF00"/>
              </a:solidFill>
            </a:endParaRPr>
          </a:p>
          <a:p>
            <a:pPr algn="ctr">
              <a:lnSpc>
                <a:spcPct val="140000"/>
              </a:lnSpc>
            </a:pPr>
            <a:r>
              <a:rPr lang="zh-CN" altLang="en-US" sz="2800" b="1" i="0">
                <a:solidFill>
                  <a:srgbClr val="FFFF00"/>
                </a:solidFill>
              </a:rPr>
              <a:t>第</a:t>
            </a:r>
            <a:r>
              <a:rPr lang="en-US" altLang="zh-CN" sz="2800" b="1" i="0">
                <a:solidFill>
                  <a:srgbClr val="FFFF00"/>
                </a:solidFill>
              </a:rPr>
              <a:t>4</a:t>
            </a:r>
            <a:r>
              <a:rPr lang="zh-CN" altLang="en-US" sz="2800" b="1" i="0">
                <a:solidFill>
                  <a:srgbClr val="FFFF00"/>
                </a:solidFill>
              </a:rPr>
              <a:t>章 软件测试流程与规范</a:t>
            </a:r>
          </a:p>
        </p:txBody>
      </p:sp>
      <p:pic>
        <p:nvPicPr>
          <p:cNvPr id="17411" name="图片 1" descr="屏幕快照 2014-01-02 下午7.34.3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84313"/>
            <a:ext cx="45720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419475" y="4797425"/>
            <a:ext cx="4368800" cy="142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600" i="0" dirty="0">
                <a:solidFill>
                  <a:schemeClr val="tx2">
                    <a:lumMod val="65000"/>
                    <a:lumOff val="35000"/>
                  </a:schemeClr>
                </a:solidFill>
                <a:latin typeface="华文新魏" pitchFamily="2" charset="-122"/>
                <a:ea typeface="华文新魏" pitchFamily="2" charset="-122"/>
              </a:rPr>
              <a:t>朱少民</a:t>
            </a:r>
            <a:endParaRPr lang="en-US" altLang="zh-CN" sz="3600" i="0" dirty="0">
              <a:solidFill>
                <a:schemeClr val="tx2">
                  <a:lumMod val="65000"/>
                  <a:lumOff val="3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Kerryzhu</a:t>
            </a: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@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vip.163.com</a:t>
            </a:r>
            <a:r>
              <a:rPr lang="zh-CN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http://weibo.com/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kerryzhu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</p:txBody>
      </p:sp>
      <p:pic>
        <p:nvPicPr>
          <p:cNvPr id="17413" name="图片 7" descr="MOOC课程二维码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652963"/>
            <a:ext cx="17287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5"/>
          <p:cNvSpPr>
            <a:spLocks noGrp="1" noChangeArrowheads="1"/>
          </p:cNvSpPr>
          <p:nvPr>
            <p:ph type="title"/>
          </p:nvPr>
        </p:nvSpPr>
        <p:spPr>
          <a:xfrm>
            <a:off x="1331913" y="366713"/>
            <a:ext cx="6240462" cy="561975"/>
          </a:xfrm>
        </p:spPr>
        <p:txBody>
          <a:bodyPr/>
          <a:lstStyle/>
          <a:p>
            <a:pPr algn="ctr">
              <a:defRPr/>
            </a:pPr>
            <a:r>
              <a:rPr lang="en-US" altLang="en-US" sz="3600" dirty="0">
                <a:solidFill>
                  <a:srgbClr val="FFFF00"/>
                </a:solidFill>
                <a:latin typeface="+mj-ea"/>
              </a:rPr>
              <a:t>4.1.3  </a:t>
            </a: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W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模型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4818" name="Picture 26" descr="4-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513" y="1773238"/>
            <a:ext cx="883761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en-US" sz="3600" dirty="0" smtClean="0">
                <a:solidFill>
                  <a:srgbClr val="FFFF00"/>
                </a:solidFill>
                <a:latin typeface="+mj-ea"/>
              </a:rPr>
              <a:t>4.1.2  </a:t>
            </a:r>
            <a:r>
              <a:rPr lang="en-US" altLang="zh-CN" sz="3600" dirty="0" err="1">
                <a:solidFill>
                  <a:srgbClr val="FFFF00"/>
                </a:solidFill>
                <a:latin typeface="+mj-ea"/>
              </a:rPr>
              <a:t>TMap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323850" y="1989138"/>
            <a:ext cx="8424863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en-US" altLang="en-US" sz="2400" b="1"/>
              <a:t>TMap </a:t>
            </a:r>
            <a:r>
              <a:rPr lang="en-US" altLang="en-US" sz="2400"/>
              <a:t>(Test Management Approach</a:t>
            </a:r>
            <a:r>
              <a:rPr lang="zh-CN" altLang="en-US" sz="2400"/>
              <a:t>，测试管理方法</a:t>
            </a:r>
            <a:r>
              <a:rPr lang="en-US" altLang="en-US" sz="2400"/>
              <a:t>)</a:t>
            </a:r>
            <a:r>
              <a:rPr lang="zh-CN" altLang="en-US" sz="2400"/>
              <a:t>是一种</a:t>
            </a:r>
            <a:r>
              <a:rPr lang="zh-CN" altLang="en-US" sz="2400">
                <a:solidFill>
                  <a:srgbClr val="FF0000"/>
                </a:solidFill>
              </a:rPr>
              <a:t>结构化</a:t>
            </a:r>
            <a:r>
              <a:rPr lang="zh-CN" altLang="en-US" sz="2400"/>
              <a:t>的、</a:t>
            </a:r>
            <a:r>
              <a:rPr lang="zh-CN" altLang="en-US" sz="2400">
                <a:solidFill>
                  <a:srgbClr val="FF0000"/>
                </a:solidFill>
              </a:rPr>
              <a:t>基于风险策略</a:t>
            </a:r>
            <a:r>
              <a:rPr lang="zh-CN" altLang="en-US" sz="2400"/>
              <a:t>的测试方法体系</a:t>
            </a:r>
            <a:r>
              <a:rPr lang="en-US" altLang="zh-CN" sz="2400"/>
              <a:t>, </a:t>
            </a:r>
            <a:r>
              <a:rPr lang="zh-CN" altLang="en-US" sz="2400"/>
              <a:t>目的能更早地发现缺陷，以最小的成本、有效地、彻底地完成测试任务，以减少软件发布后的支持成本。</a:t>
            </a:r>
            <a:endParaRPr lang="en-US" altLang="zh-CN" sz="2400"/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en-US" altLang="en-US" sz="2400" b="1"/>
              <a:t>TMap</a:t>
            </a:r>
            <a:r>
              <a:rPr lang="zh-CN" altLang="en-US" sz="2400"/>
              <a:t>所定义的测试生命周期由</a:t>
            </a:r>
            <a:r>
              <a:rPr lang="zh-CN" altLang="en-US" sz="2400" b="1"/>
              <a:t>计划和控制、准备、说明、执行和完成等</a:t>
            </a:r>
            <a:r>
              <a:rPr lang="zh-CN" altLang="en-US" sz="2400"/>
              <a:t>阶段组成</a:t>
            </a:r>
            <a:endParaRPr lang="en-US" altLang="zh-CN" sz="2400"/>
          </a:p>
        </p:txBody>
      </p:sp>
      <p:sp>
        <p:nvSpPr>
          <p:cNvPr id="36867" name="矩形 4"/>
          <p:cNvSpPr>
            <a:spLocks noChangeArrowheads="1"/>
          </p:cNvSpPr>
          <p:nvPr/>
        </p:nvSpPr>
        <p:spPr bwMode="auto">
          <a:xfrm>
            <a:off x="1331913" y="5516563"/>
            <a:ext cx="4729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hlinkClick r:id="rId3"/>
              </a:rPr>
              <a:t>参考：</a:t>
            </a:r>
            <a:r>
              <a:rPr lang="en-US" altLang="zh-CN" sz="2400">
                <a:hlinkClick r:id="rId3"/>
              </a:rPr>
              <a:t> http://eng.tmap.net/Home</a:t>
            </a:r>
            <a:r>
              <a:rPr lang="en-US" altLang="zh-CN">
                <a:hlinkClick r:id="rId3"/>
              </a:rPr>
              <a:t>/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en-US" sz="3600" dirty="0" err="1">
                <a:solidFill>
                  <a:srgbClr val="FFFF00"/>
                </a:solidFill>
                <a:latin typeface="+mj-ea"/>
              </a:rPr>
              <a:t>TMap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描述的生命周期模型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8914" name="Picture 5" descr="4-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341438"/>
            <a:ext cx="84455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 err="1">
                <a:solidFill>
                  <a:srgbClr val="FFFF00"/>
                </a:solidFill>
                <a:latin typeface="+mj-ea"/>
              </a:rPr>
              <a:t>TMap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基本内容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40962" name="Picture 5" descr="4-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289050"/>
            <a:ext cx="38163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68313" y="2492375"/>
            <a:ext cx="4103687" cy="265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一个基于风险的测试方法</a:t>
            </a:r>
            <a:endParaRPr lang="en-US" altLang="zh-CN" sz="2400" i="0" dirty="0">
              <a:ea typeface="宋体" pitchFamily="2" charset="-122"/>
            </a:endParaRPr>
          </a:p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基于风险的测试策略，来有效的分配测试投入</a:t>
            </a:r>
            <a:endParaRPr lang="en-US" altLang="zh-CN" sz="2400" i="0" dirty="0">
              <a:ea typeface="宋体" pitchFamily="2" charset="-122"/>
            </a:endParaRPr>
          </a:p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在测试规划的各个时间点进行商业投入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5"/>
          <p:cNvSpPr>
            <a:spLocks noGrp="1" noChangeArrowheads="1"/>
          </p:cNvSpPr>
          <p:nvPr>
            <p:ph type="title"/>
          </p:nvPr>
        </p:nvSpPr>
        <p:spPr>
          <a:xfrm>
            <a:off x="1476375" y="366713"/>
            <a:ext cx="6096000" cy="561975"/>
          </a:xfrm>
        </p:spPr>
        <p:txBody>
          <a:bodyPr/>
          <a:lstStyle/>
          <a:p>
            <a:pPr algn="ctr">
              <a:defRPr/>
            </a:pPr>
            <a:r>
              <a:rPr lang="en-US" altLang="en-US" sz="3600" dirty="0" err="1">
                <a:solidFill>
                  <a:srgbClr val="FFFF00"/>
                </a:solidFill>
                <a:latin typeface="+mj-ea"/>
              </a:rPr>
              <a:t>TMap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三大基石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0" y="3933825"/>
            <a:ext cx="2881313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1"/>
          <p:cNvSpPr>
            <a:spLocks noChangeArrowheads="1"/>
          </p:cNvSpPr>
          <p:nvPr/>
        </p:nvSpPr>
        <p:spPr bwMode="auto">
          <a:xfrm>
            <a:off x="827088" y="1484313"/>
            <a:ext cx="7777162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与软件开发生命周期一致的测试活动生命周期（</a:t>
            </a:r>
            <a:r>
              <a:rPr lang="en-US" altLang="zh-CN" sz="2400" i="0"/>
              <a:t>L</a:t>
            </a:r>
            <a:r>
              <a:rPr lang="zh-CN" altLang="en-US" sz="2400" i="0"/>
              <a:t>）；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坚实的组织融合（</a:t>
            </a:r>
            <a:r>
              <a:rPr lang="en-US" altLang="zh-CN" sz="2400" i="0"/>
              <a:t>O</a:t>
            </a:r>
            <a:r>
              <a:rPr lang="zh-CN" altLang="en-US" sz="2400" i="0"/>
              <a:t>）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正确的基础设施和工具（</a:t>
            </a:r>
            <a:r>
              <a:rPr lang="en-US" altLang="zh-CN" sz="2400" i="0"/>
              <a:t>I</a:t>
            </a:r>
            <a:r>
              <a:rPr lang="zh-CN" altLang="en-US" sz="2400" i="0"/>
              <a:t>）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可用的技术（</a:t>
            </a:r>
            <a:r>
              <a:rPr lang="en-US" altLang="zh-CN" sz="2400" i="0"/>
              <a:t>T</a:t>
            </a:r>
            <a:r>
              <a:rPr lang="zh-CN" altLang="en-US" sz="2400" i="0"/>
              <a:t>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26275" y="5445125"/>
            <a:ext cx="86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i="0">
                <a:solidFill>
                  <a:srgbClr val="00B050"/>
                </a:solidFill>
              </a:rPr>
              <a:t>流程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07325" y="6237288"/>
            <a:ext cx="1331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i="0">
                <a:solidFill>
                  <a:srgbClr val="00B050"/>
                </a:solidFill>
              </a:rPr>
              <a:t>人</a:t>
            </a:r>
            <a:r>
              <a:rPr lang="en-US" altLang="zh-CN" sz="2400" b="1" i="0">
                <a:solidFill>
                  <a:srgbClr val="00B050"/>
                </a:solidFill>
              </a:rPr>
              <a:t>/</a:t>
            </a:r>
            <a:r>
              <a:rPr lang="zh-CN" altLang="en-US" sz="2400" b="1" i="0">
                <a:solidFill>
                  <a:srgbClr val="00B050"/>
                </a:solidFill>
              </a:rPr>
              <a:t>项目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802313" y="6237288"/>
            <a:ext cx="1547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i="0">
                <a:solidFill>
                  <a:srgbClr val="00B050"/>
                </a:solidFill>
              </a:rPr>
              <a:t>测试环境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602538" y="4005263"/>
            <a:ext cx="9001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i="0">
                <a:solidFill>
                  <a:srgbClr val="00B050"/>
                </a:solidFill>
              </a:rPr>
              <a:t>技术</a:t>
            </a:r>
          </a:p>
        </p:txBody>
      </p:sp>
      <p:pic>
        <p:nvPicPr>
          <p:cNvPr id="43016" name="Picture 6" descr="http://t0.gstatic.com/images?q=tbn:ANd9GcQYtuknG8Xi50yS5sSe8YMtBKYp9pzrqIKelV_rs4vg5uLAS0jBS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33663" y="3933825"/>
            <a:ext cx="315595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2" descr="http://www.uk.atosorigin.com/NR/rdonlyres/70550DEF-25CE-4E5C-A2E7-959AEA8B3122/0/telco_venn_diagra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8" y="3933825"/>
            <a:ext cx="2352675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 err="1">
                <a:solidFill>
                  <a:srgbClr val="FFFF00"/>
                </a:solidFill>
                <a:latin typeface="+mn-lt"/>
              </a:rPr>
              <a:t>TMap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 NEXT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之背景</a:t>
            </a:r>
          </a:p>
        </p:txBody>
      </p:sp>
      <p:sp>
        <p:nvSpPr>
          <p:cNvPr id="7" name="矩形 6"/>
          <p:cNvSpPr/>
          <p:nvPr/>
        </p:nvSpPr>
        <p:spPr>
          <a:xfrm>
            <a:off x="1331913" y="2024063"/>
            <a:ext cx="6553200" cy="16446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测试的独立性 </a:t>
            </a:r>
            <a:r>
              <a:rPr lang="en-US" altLang="zh-CN" sz="2400" dirty="0">
                <a:ea typeface="宋体" pitchFamily="2" charset="-122"/>
                <a:sym typeface="Wingdings" pitchFamily="2" charset="2"/>
              </a:rPr>
              <a:t> </a:t>
            </a:r>
            <a:r>
              <a:rPr lang="zh-CN" altLang="en-US" sz="2400" dirty="0">
                <a:ea typeface="宋体" pitchFamily="2" charset="-122"/>
                <a:sym typeface="Wingdings" pitchFamily="2" charset="2"/>
              </a:rPr>
              <a:t>和开发更紧密的融合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更多种类的测试组织，包括测试工厂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dirty="0">
                <a:ea typeface="宋体" pitchFamily="2" charset="-122"/>
              </a:rPr>
              <a:t>BDTM, Business Driven Test Management</a:t>
            </a:r>
            <a:endParaRPr lang="zh-CN" altLang="en-US" sz="2400" dirty="0"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400" y="4113213"/>
            <a:ext cx="6553200" cy="21605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新的测试方法、技术，特别测试设计方法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测试的基础设施、支持流程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测试估算、风险分析</a:t>
            </a:r>
            <a:endParaRPr lang="en-US" altLang="zh-CN" sz="240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dirty="0">
                <a:ea typeface="宋体" pitchFamily="2" charset="-122"/>
              </a:rPr>
              <a:t>增加测试类型</a:t>
            </a:r>
            <a:endParaRPr lang="en-US" altLang="zh-CN" sz="2400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 err="1">
                <a:solidFill>
                  <a:srgbClr val="FFFF00"/>
                </a:solidFill>
                <a:latin typeface="+mj-ea"/>
              </a:rPr>
              <a:t>TMap</a:t>
            </a: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 NEXT</a:t>
            </a:r>
            <a:endParaRPr lang="zh-CN" altLang="en-US" sz="36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2627313" y="6345238"/>
            <a:ext cx="3622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hlinkClick r:id="rId2"/>
              </a:rPr>
              <a:t>http://www.tmap.net/en/tmap-next</a:t>
            </a:r>
            <a:endParaRPr lang="zh-CN" altLang="en-US"/>
          </a:p>
        </p:txBody>
      </p:sp>
      <p:pic>
        <p:nvPicPr>
          <p:cNvPr id="46083" name="图片 4" descr="tem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00213"/>
            <a:ext cx="6911975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284663" y="2924175"/>
            <a:ext cx="4751387" cy="2136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业务驱动测试管理方法</a:t>
            </a:r>
            <a:r>
              <a:rPr lang="en-US" altLang="zh-CN" sz="2400" i="0" dirty="0">
                <a:ea typeface="宋体" pitchFamily="2" charset="-122"/>
              </a:rPr>
              <a:t>BDTM</a:t>
            </a:r>
          </a:p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结构化的测试流程</a:t>
            </a:r>
            <a:endParaRPr lang="en-US" altLang="zh-CN" sz="2400" i="0" dirty="0">
              <a:ea typeface="宋体" pitchFamily="2" charset="-122"/>
            </a:endParaRPr>
          </a:p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完整的工具包</a:t>
            </a:r>
          </a:p>
          <a:p>
            <a:pPr marL="357188" indent="-357188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a typeface="宋体" pitchFamily="2" charset="-122"/>
              </a:rPr>
              <a:t>自适应的测试方法</a:t>
            </a:r>
            <a:endParaRPr lang="en-US" altLang="zh-CN" sz="2400" i="0" dirty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013" y="366713"/>
            <a:ext cx="6456362" cy="56197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Test Lifecycle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7106" name="图片 3" descr="TMap nex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84313"/>
            <a:ext cx="4933950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平行四边形 4"/>
          <p:cNvSpPr>
            <a:spLocks noChangeArrowheads="1"/>
          </p:cNvSpPr>
          <p:nvPr/>
        </p:nvSpPr>
        <p:spPr bwMode="auto">
          <a:xfrm>
            <a:off x="1116013" y="3752850"/>
            <a:ext cx="3311525" cy="396875"/>
          </a:xfrm>
          <a:prstGeom prst="parallelogram">
            <a:avLst>
              <a:gd name="adj" fmla="val 47321"/>
            </a:avLst>
          </a:prstGeom>
          <a:solidFill>
            <a:schemeClr val="accent2">
              <a:alpha val="27058"/>
            </a:schemeClr>
          </a:solidFill>
          <a:ln w="9525" algn="ctr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 i="0"/>
          </a:p>
        </p:txBody>
      </p:sp>
      <p:pic>
        <p:nvPicPr>
          <p:cNvPr id="6" name="图片 5" descr="TMap next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25" y="2636838"/>
            <a:ext cx="59182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3429000"/>
            <a:ext cx="1655762" cy="56197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800000"/>
                </a:solidFill>
                <a:latin typeface="+mn-lt"/>
              </a:rPr>
              <a:t>BDTM</a:t>
            </a:r>
            <a:endParaRPr lang="zh-CN" altLang="en-US" sz="3600" dirty="0">
              <a:solidFill>
                <a:srgbClr val="800000"/>
              </a:solidFill>
              <a:latin typeface="+mn-lt"/>
            </a:endParaRPr>
          </a:p>
        </p:txBody>
      </p:sp>
      <p:pic>
        <p:nvPicPr>
          <p:cNvPr id="48130" name="图片 3" descr="BD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8488" y="0"/>
            <a:ext cx="7275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标题 1"/>
          <p:cNvSpPr txBox="1">
            <a:spLocks/>
          </p:cNvSpPr>
          <p:nvPr/>
        </p:nvSpPr>
        <p:spPr bwMode="auto">
          <a:xfrm>
            <a:off x="2051050" y="2349500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i="0">
                <a:solidFill>
                  <a:srgbClr val="0000FF"/>
                </a:solidFill>
                <a:latin typeface="宋体" charset="-122"/>
              </a:rPr>
              <a:t>客户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404813"/>
            <a:ext cx="5402263" cy="6477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4.1 </a:t>
            </a:r>
            <a:r>
              <a:rPr lang="en-US" altLang="en-US" sz="3600" dirty="0" smtClean="0">
                <a:solidFill>
                  <a:srgbClr val="FFFF00"/>
                </a:solidFill>
                <a:latin typeface="+mj-ea"/>
              </a:rPr>
              <a:t>敏捷</a:t>
            </a:r>
            <a:r>
              <a:rPr lang="zh-CN" altLang="en-US" sz="3600" dirty="0" smtClean="0">
                <a:solidFill>
                  <a:srgbClr val="FFFF00"/>
                </a:solidFill>
                <a:latin typeface="+mj-ea"/>
              </a:rPr>
              <a:t>测试过程</a:t>
            </a:r>
            <a:r>
              <a:rPr lang="zh-CN" altLang="en-US" sz="3600" b="1" i="1" dirty="0" smtClean="0">
                <a:solidFill>
                  <a:schemeClr val="hlink"/>
                </a:solidFill>
              </a:rPr>
              <a:t> 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773238"/>
            <a:ext cx="787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260350"/>
            <a:ext cx="4464050" cy="661988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第</a:t>
            </a: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3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章回顾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900113" y="1412875"/>
            <a:ext cx="7632700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基于直觉和经验</a:t>
            </a:r>
            <a:r>
              <a:rPr lang="zh-CN" altLang="zh-CN" sz="2400" b="1" i="0" dirty="0">
                <a:ea typeface="宋体" pitchFamily="2" charset="-122"/>
              </a:rPr>
              <a:t>的方法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基于输入域的方法</a:t>
            </a:r>
            <a:endParaRPr lang="en-US" altLang="zh-CN" sz="2400" b="1" i="0" dirty="0">
              <a:ea typeface="宋体" pitchFamily="2" charset="-122"/>
            </a:endParaRPr>
          </a:p>
          <a:p>
            <a:pPr marL="628650">
              <a:lnSpc>
                <a:spcPct val="140000"/>
              </a:lnSpc>
              <a:buClr>
                <a:srgbClr val="91AC4E"/>
              </a:buClr>
              <a:buSzPct val="80000"/>
              <a:defRPr/>
            </a:pPr>
            <a:r>
              <a:rPr lang="zh-CN" altLang="en-US" i="0" dirty="0">
                <a:ea typeface="宋体" pitchFamily="2" charset="-122"/>
              </a:rPr>
              <a:t>等价类划分、边界值分析</a:t>
            </a:r>
            <a:endParaRPr lang="en-US" altLang="zh-CN" i="0" dirty="0">
              <a:ea typeface="宋体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</a:t>
            </a:r>
            <a:r>
              <a:rPr lang="zh-CN" altLang="en-US" sz="2400" b="1" i="0" dirty="0">
                <a:ea typeface="宋体" pitchFamily="2" charset="-122"/>
              </a:rPr>
              <a:t>组合及其优化</a:t>
            </a:r>
            <a:r>
              <a:rPr lang="zh-CN" altLang="zh-CN" sz="2400" b="1" i="0" dirty="0">
                <a:ea typeface="宋体" pitchFamily="2" charset="-122"/>
              </a:rPr>
              <a:t>的</a:t>
            </a:r>
            <a:r>
              <a:rPr lang="zh-CN" altLang="en-US" sz="2400" b="1" i="0" dirty="0">
                <a:ea typeface="宋体" pitchFamily="2" charset="-122"/>
              </a:rPr>
              <a:t>技术</a:t>
            </a:r>
            <a:endParaRPr lang="en-US" altLang="zh-CN" sz="2400" b="1" i="0" dirty="0">
              <a:ea typeface="宋体" pitchFamily="2" charset="-122"/>
            </a:endParaRPr>
          </a:p>
          <a:p>
            <a:pPr marL="628650">
              <a:lnSpc>
                <a:spcPct val="140000"/>
              </a:lnSpc>
              <a:buClr>
                <a:srgbClr val="91AC4E"/>
              </a:buClr>
              <a:buSzPct val="80000"/>
              <a:defRPr/>
            </a:pPr>
            <a:r>
              <a:rPr lang="zh-CN" altLang="en-US" i="0" dirty="0">
                <a:ea typeface="宋体" pitchFamily="2" charset="-122"/>
              </a:rPr>
              <a:t>判定表、因果图、两两组合、正交实验</a:t>
            </a:r>
            <a:endParaRPr lang="zh-CN" altLang="zh-CN" i="0" dirty="0">
              <a:ea typeface="宋体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</a:t>
            </a:r>
            <a:r>
              <a:rPr lang="zh-CN" altLang="en-US" sz="2400" b="1" i="0" dirty="0">
                <a:ea typeface="宋体" pitchFamily="2" charset="-122"/>
              </a:rPr>
              <a:t>逻辑覆盖</a:t>
            </a:r>
            <a:r>
              <a:rPr lang="zh-CN" altLang="zh-CN" sz="2400" b="1" i="0" dirty="0">
                <a:ea typeface="宋体" pitchFamily="2" charset="-122"/>
              </a:rPr>
              <a:t>的</a:t>
            </a:r>
            <a:r>
              <a:rPr lang="zh-CN" altLang="zh-CN" sz="2400" b="1" i="0" dirty="0">
                <a:ea typeface="宋体" pitchFamily="2" charset="-122"/>
              </a:rPr>
              <a:t>方法</a:t>
            </a:r>
            <a:endParaRPr lang="en-US" altLang="zh-CN" sz="2400" b="1" i="0" dirty="0">
              <a:ea typeface="宋体" pitchFamily="2" charset="-122"/>
            </a:endParaRPr>
          </a:p>
          <a:p>
            <a:pPr marL="628650">
              <a:lnSpc>
                <a:spcPct val="140000"/>
              </a:lnSpc>
              <a:buClr>
                <a:srgbClr val="91AC4E"/>
              </a:buClr>
              <a:buSzPct val="80000"/>
              <a:defRPr/>
            </a:pPr>
            <a:r>
              <a:rPr lang="zh-CN" altLang="zh-CN" sz="2400" b="1" i="0" dirty="0">
                <a:ea typeface="宋体" pitchFamily="2" charset="-122"/>
              </a:rPr>
              <a:t> </a:t>
            </a:r>
            <a:r>
              <a:rPr lang="zh-CN" altLang="en-US" i="0" dirty="0">
                <a:ea typeface="宋体" pitchFamily="2" charset="-122"/>
              </a:rPr>
              <a:t>判定覆盖</a:t>
            </a:r>
            <a:r>
              <a:rPr lang="zh-CN" altLang="en-US" i="0" dirty="0">
                <a:ea typeface="宋体" pitchFamily="2" charset="-122"/>
              </a:rPr>
              <a:t>、条件覆盖、判定</a:t>
            </a:r>
            <a:r>
              <a:rPr lang="en-US" altLang="zh-CN" i="0" dirty="0">
                <a:ea typeface="宋体" pitchFamily="2" charset="-122"/>
              </a:rPr>
              <a:t>/</a:t>
            </a:r>
            <a:r>
              <a:rPr lang="zh-CN" altLang="en-US" i="0" dirty="0">
                <a:ea typeface="宋体" pitchFamily="2" charset="-122"/>
              </a:rPr>
              <a:t>条件覆盖、条件组合覆盖、基本路径覆盖 </a:t>
            </a:r>
            <a:endParaRPr lang="zh-CN" altLang="zh-CN" i="0" dirty="0">
              <a:ea typeface="宋体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</a:t>
            </a:r>
            <a:r>
              <a:rPr lang="zh-CN" altLang="zh-CN" sz="2400" b="1" i="0" dirty="0">
                <a:ea typeface="宋体" pitchFamily="2" charset="-122"/>
              </a:rPr>
              <a:t>故障模式的测试方法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i="0" dirty="0">
                <a:ea typeface="宋体" pitchFamily="2" charset="-122"/>
              </a:rPr>
              <a:t>基于</a:t>
            </a:r>
            <a:r>
              <a:rPr lang="zh-CN" altLang="zh-CN" sz="2400" b="1" i="0" dirty="0">
                <a:ea typeface="宋体" pitchFamily="2" charset="-122"/>
              </a:rPr>
              <a:t>模型的测试方法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dirty="0">
                <a:ea typeface="宋体" pitchFamily="2" charset="-122"/>
              </a:rPr>
              <a:t>形式化</a:t>
            </a:r>
            <a:r>
              <a:rPr lang="zh-CN" altLang="zh-CN" sz="2400" b="1" i="0" dirty="0">
                <a:ea typeface="宋体" pitchFamily="2" charset="-122"/>
              </a:rPr>
              <a:t>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547813" y="404813"/>
            <a:ext cx="60483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i="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有什么开发就有什么测试</a:t>
            </a:r>
            <a:endParaRPr lang="zh-CN" altLang="en-US" sz="3600" i="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graphicFrame>
        <p:nvGraphicFramePr>
          <p:cNvPr id="4" name="Chart 1"/>
          <p:cNvGraphicFramePr/>
          <p:nvPr/>
        </p:nvGraphicFramePr>
        <p:xfrm>
          <a:off x="492478" y="1556792"/>
          <a:ext cx="8651522" cy="5057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43700" cy="561975"/>
          </a:xfrm>
        </p:spPr>
        <p:txBody>
          <a:bodyPr/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ea typeface="宋体" charset="-122"/>
              </a:rPr>
              <a:t>深入敏捷宣言背后的原则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（</a:t>
            </a:r>
            <a:r>
              <a:rPr lang="en-US" altLang="zh-CN" sz="2400" smtClean="0">
                <a:solidFill>
                  <a:srgbClr val="FFFF00"/>
                </a:solidFill>
                <a:ea typeface="宋体" charset="-122"/>
              </a:rPr>
              <a:t>1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）</a:t>
            </a:r>
            <a:endParaRPr lang="en-US" altLang="en-US" sz="2400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611188" y="2060575"/>
            <a:ext cx="78486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/>
            </a:pPr>
            <a:r>
              <a:rPr lang="zh-CN" altLang="en-US" sz="2400" b="1" i="0">
                <a:solidFill>
                  <a:srgbClr val="3366FF"/>
                </a:solidFill>
              </a:rPr>
              <a:t>尽早和持续地</a:t>
            </a:r>
            <a:r>
              <a:rPr lang="zh-CN" altLang="en-US" sz="2400" i="0"/>
              <a:t>交付有价值的软件来满足客户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/>
            </a:pPr>
            <a:r>
              <a:rPr lang="zh-CN" altLang="en-US" sz="2400" i="0"/>
              <a:t>欢迎需求变更</a:t>
            </a:r>
            <a:r>
              <a:rPr lang="en-US" altLang="zh-CN" sz="2400" i="0"/>
              <a:t>——</a:t>
            </a:r>
            <a:r>
              <a:rPr lang="zh-CN" altLang="en-US" sz="2400" i="0" u="sng">
                <a:solidFill>
                  <a:srgbClr val="FF0000"/>
                </a:solidFill>
              </a:rPr>
              <a:t>即使是在项目开发后期</a:t>
            </a:r>
            <a:r>
              <a:rPr lang="zh-CN" altLang="en-US" sz="2400" i="0"/>
              <a:t>。</a:t>
            </a:r>
            <a:r>
              <a:rPr lang="zh-CN" altLang="en-US" sz="2400" b="1" i="0">
                <a:solidFill>
                  <a:srgbClr val="3366FF"/>
                </a:solidFill>
              </a:rPr>
              <a:t>要善于利用需求变更</a:t>
            </a:r>
            <a:r>
              <a:rPr lang="zh-CN" altLang="en-US" sz="2400" i="0"/>
              <a:t>，帮助客户获得竞争优势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/>
            </a:pPr>
            <a:r>
              <a:rPr lang="zh-CN" altLang="en-US" sz="2400" i="0"/>
              <a:t>要不断交付可用的软件，周期从几周到几个月不等，</a:t>
            </a:r>
            <a:r>
              <a:rPr lang="zh-CN" altLang="en-US" sz="2400" b="1" i="0" u="sng">
                <a:solidFill>
                  <a:srgbClr val="FF0000"/>
                </a:solidFill>
              </a:rPr>
              <a:t>且越短越好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/>
            </a:pPr>
            <a:r>
              <a:rPr lang="zh-CN" altLang="en-US" sz="2400" i="0"/>
              <a:t>项目过程中，业务人员与开发人员</a:t>
            </a:r>
            <a:r>
              <a:rPr lang="zh-CN" altLang="en-US" sz="2400" b="1" i="0">
                <a:solidFill>
                  <a:srgbClr val="3366FF"/>
                </a:solidFill>
              </a:rPr>
              <a:t>必须</a:t>
            </a:r>
            <a:r>
              <a:rPr lang="zh-CN" altLang="en-US" sz="2400" i="0"/>
              <a:t>在一起工作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43700" cy="561975"/>
          </a:xfrm>
        </p:spPr>
        <p:txBody>
          <a:bodyPr/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ea typeface="宋体" charset="-122"/>
              </a:rPr>
              <a:t>深入敏捷宣言背后的原则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（</a:t>
            </a:r>
            <a:r>
              <a:rPr lang="en-US" altLang="zh-CN" sz="2400" smtClean="0">
                <a:solidFill>
                  <a:srgbClr val="FFFF00"/>
                </a:solidFill>
                <a:ea typeface="宋体" charset="-122"/>
              </a:rPr>
              <a:t>2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）</a:t>
            </a:r>
            <a:endParaRPr lang="en-US" altLang="en-US" sz="2400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55298" name="矩形 2"/>
          <p:cNvSpPr>
            <a:spLocks noChangeArrowheads="1"/>
          </p:cNvSpPr>
          <p:nvPr/>
        </p:nvSpPr>
        <p:spPr bwMode="auto">
          <a:xfrm>
            <a:off x="900113" y="1773238"/>
            <a:ext cx="7416800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5"/>
            </a:pPr>
            <a:r>
              <a:rPr lang="zh-CN" altLang="en-US" sz="2400" i="0"/>
              <a:t>要善于激励项目人员，给他们以所需要的环境和支持，</a:t>
            </a:r>
            <a:r>
              <a:rPr lang="zh-CN" altLang="en-US" sz="2400" b="1" i="0">
                <a:solidFill>
                  <a:srgbClr val="3366FF"/>
                </a:solidFill>
              </a:rPr>
              <a:t>并相信</a:t>
            </a:r>
            <a:r>
              <a:rPr lang="zh-CN" altLang="en-US" sz="2400" i="0"/>
              <a:t>他们能够完成任务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7"/>
            </a:pPr>
            <a:r>
              <a:rPr lang="zh-CN" altLang="en-US" sz="2400" i="0"/>
              <a:t>无论是团队内还是团队间，最有效</a:t>
            </a:r>
            <a:r>
              <a:rPr lang="zh-CN" altLang="en-US" sz="2400" b="1" i="0">
                <a:solidFill>
                  <a:srgbClr val="3366FF"/>
                </a:solidFill>
              </a:rPr>
              <a:t>的沟通方法是面对面的交谈</a:t>
            </a:r>
            <a:endParaRPr lang="en-US" altLang="zh-CN" sz="2400" b="1" i="0">
              <a:solidFill>
                <a:srgbClr val="3366FF"/>
              </a:solidFill>
            </a:endParaRP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7"/>
            </a:pPr>
            <a:r>
              <a:rPr lang="zh-CN" altLang="en-US" sz="2400" b="1" i="0" u="sng">
                <a:solidFill>
                  <a:srgbClr val="3366FF"/>
                </a:solidFill>
              </a:rPr>
              <a:t>可用的软件</a:t>
            </a:r>
            <a:r>
              <a:rPr lang="zh-CN" altLang="en-US" sz="2400" i="0"/>
              <a:t>是衡量进度的主要指标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7"/>
            </a:pPr>
            <a:r>
              <a:rPr lang="zh-CN" altLang="en-US" sz="2400" i="0"/>
              <a:t>敏捷过程提倡</a:t>
            </a:r>
            <a:r>
              <a:rPr lang="zh-CN" altLang="en-US" sz="2400" b="1" i="0">
                <a:solidFill>
                  <a:srgbClr val="3366FF"/>
                </a:solidFill>
              </a:rPr>
              <a:t>可持续的开发</a:t>
            </a:r>
            <a:r>
              <a:rPr lang="zh-CN" altLang="en-US" sz="2400" i="0"/>
              <a:t>。项目方、开发人员和用户应该能够保持长期稳定的开发速度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2"/>
          <p:cNvSpPr>
            <a:spLocks noChangeArrowheads="1"/>
          </p:cNvSpPr>
          <p:nvPr/>
        </p:nvSpPr>
        <p:spPr bwMode="auto">
          <a:xfrm>
            <a:off x="684213" y="2133600"/>
            <a:ext cx="7827962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9"/>
            </a:pPr>
            <a:r>
              <a:rPr lang="zh-CN" altLang="en-US" sz="2400" i="0"/>
              <a:t>对技术的</a:t>
            </a:r>
            <a:r>
              <a:rPr lang="zh-CN" altLang="en-US" sz="2400" b="1" i="0">
                <a:solidFill>
                  <a:srgbClr val="3366FF"/>
                </a:solidFill>
              </a:rPr>
              <a:t>精益求精</a:t>
            </a:r>
            <a:r>
              <a:rPr lang="zh-CN" altLang="en-US" sz="2400" i="0"/>
              <a:t>、对设计的不断完善将提升敏捷性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9"/>
            </a:pPr>
            <a:r>
              <a:rPr lang="zh-CN" altLang="en-US" sz="2400" b="1" i="0">
                <a:solidFill>
                  <a:srgbClr val="3366FF"/>
                </a:solidFill>
              </a:rPr>
              <a:t>简单</a:t>
            </a:r>
            <a:r>
              <a:rPr lang="en-US" altLang="zh-CN" sz="2400" i="0"/>
              <a:t>——</a:t>
            </a:r>
            <a:r>
              <a:rPr lang="zh-CN" altLang="en-US" sz="2400" i="0"/>
              <a:t>尽最大可能减少不必要的工作</a:t>
            </a:r>
            <a:r>
              <a:rPr lang="en-US" altLang="zh-CN" sz="2400" i="0"/>
              <a:t>——</a:t>
            </a:r>
            <a:r>
              <a:rPr lang="zh-CN" altLang="en-US" sz="2400" i="0"/>
              <a:t>一门艺术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9"/>
            </a:pPr>
            <a:r>
              <a:rPr lang="zh-CN" altLang="en-US" sz="2400" i="0"/>
              <a:t>最佳的架构、需求和设计出自于</a:t>
            </a:r>
            <a:r>
              <a:rPr lang="zh-CN" altLang="en-US" sz="2400" b="1" i="0">
                <a:solidFill>
                  <a:srgbClr val="3366FF"/>
                </a:solidFill>
              </a:rPr>
              <a:t>自组织的团队</a:t>
            </a:r>
          </a:p>
          <a:p>
            <a:pPr marL="457200" indent="-457200" latinLnBrk="1">
              <a:lnSpc>
                <a:spcPct val="150000"/>
              </a:lnSpc>
              <a:buFont typeface="黑体" pitchFamily="49" charset="-122"/>
              <a:buAutoNum type="circleNumDbPlain" startAt="9"/>
            </a:pPr>
            <a:r>
              <a:rPr lang="zh-CN" altLang="en-US" sz="2400" i="0"/>
              <a:t>团队要</a:t>
            </a:r>
            <a:r>
              <a:rPr lang="zh-CN" altLang="en-US" sz="2400" b="1" i="0">
                <a:solidFill>
                  <a:srgbClr val="3366FF"/>
                </a:solidFill>
              </a:rPr>
              <a:t>定期反省</a:t>
            </a:r>
            <a:r>
              <a:rPr lang="zh-CN" altLang="en-US" sz="2400" i="0"/>
              <a:t>如何能够做到更有效，并相应地调整团队的行为</a:t>
            </a:r>
            <a:endParaRPr lang="zh-CN" altLang="en-US" i="0"/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43700" cy="561975"/>
          </a:xfrm>
        </p:spPr>
        <p:txBody>
          <a:bodyPr/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ea typeface="宋体" charset="-122"/>
              </a:rPr>
              <a:t>深入敏捷宣言背后的原则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（</a:t>
            </a:r>
            <a:r>
              <a:rPr lang="en-US" altLang="zh-CN" sz="2400" smtClean="0">
                <a:solidFill>
                  <a:srgbClr val="FFFF00"/>
                </a:solidFill>
                <a:ea typeface="宋体" charset="-122"/>
              </a:rPr>
              <a:t>3</a:t>
            </a:r>
            <a:r>
              <a:rPr lang="zh-CN" altLang="en-US" sz="2400" smtClean="0">
                <a:solidFill>
                  <a:srgbClr val="FFFF00"/>
                </a:solidFill>
                <a:ea typeface="宋体" charset="-122"/>
              </a:rPr>
              <a:t>）</a:t>
            </a:r>
            <a:endParaRPr lang="en-US" altLang="en-US" sz="2400" smtClean="0">
              <a:solidFill>
                <a:srgbClr val="FFFF00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43700" cy="561975"/>
          </a:xfrm>
        </p:spPr>
        <p:txBody>
          <a:bodyPr/>
          <a:lstStyle/>
          <a:p>
            <a:pPr algn="ctr"/>
            <a:r>
              <a:rPr lang="en-US" altLang="zh-CN" sz="3600" smtClean="0">
                <a:solidFill>
                  <a:srgbClr val="FFFF00"/>
                </a:solidFill>
              </a:rPr>
              <a:t>4.2.1 </a:t>
            </a:r>
            <a:r>
              <a:rPr lang="zh-CN" altLang="zh-CN" sz="3600" smtClean="0">
                <a:solidFill>
                  <a:srgbClr val="FFFF00"/>
                </a:solidFill>
              </a:rPr>
              <a:t>敏捷测试的特征 </a:t>
            </a:r>
            <a:endParaRPr lang="en-US" altLang="en-US" sz="2400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1484313"/>
            <a:ext cx="6840537" cy="5048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尽早和持续地开展测试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能及时完成对软件质量全面评估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软件本身是测试研究和分析最主要的对象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在满足所要求的质量，测试进行得越快越好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测试人员必须和项目干系人保持密切协作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对测试人员足够信任和尊重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测试计划、设计和执行力求简单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对测试技术精益求精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  <a:p>
            <a:pPr marL="457200" indent="-457200" latinLnBrk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ea typeface="宋体" pitchFamily="2" charset="-122"/>
              </a:rPr>
              <a:t>不断反思，持续优化测试设计</a:t>
            </a:r>
            <a:endParaRPr lang="en-US" altLang="zh-CN" sz="2400" b="1" i="0" dirty="0">
              <a:solidFill>
                <a:schemeClr val="accent1">
                  <a:lumMod val="25000"/>
                </a:schemeClr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1403350" y="260350"/>
            <a:ext cx="6408738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en-US" altLang="en-US" sz="3600" i="0" dirty="0" err="1" smtClean="0">
                <a:solidFill>
                  <a:srgbClr val="FFFF00"/>
                </a:solidFill>
                <a:latin typeface="+mn-lt"/>
                <a:cs typeface="黑体" charset="0"/>
              </a:rPr>
              <a:t>验收测试驱动开发：</a:t>
            </a:r>
            <a:r>
              <a:rPr lang="en-US" altLang="zh-CN" sz="3600" i="0" dirty="0" err="1" smtClean="0">
                <a:solidFill>
                  <a:srgbClr val="FFFF00"/>
                </a:solidFill>
                <a:latin typeface="+mn-lt"/>
                <a:cs typeface="黑体" charset="0"/>
              </a:rPr>
              <a:t>ATDD</a:t>
            </a:r>
            <a:endParaRPr lang="zh-CN" altLang="en-US" sz="3600" i="0" dirty="0">
              <a:solidFill>
                <a:srgbClr val="FFFF00"/>
              </a:solidFill>
              <a:latin typeface="+mn-lt"/>
              <a:cs typeface="黑体" charset="0"/>
            </a:endParaRPr>
          </a:p>
        </p:txBody>
      </p:sp>
      <p:pic>
        <p:nvPicPr>
          <p:cNvPr id="61442" name="图片 1" descr="201109010859485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916113"/>
            <a:ext cx="74168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258888" y="1341438"/>
            <a:ext cx="6481762" cy="838200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</a:rPr>
              <a:t>敏捷测试</a:t>
            </a:r>
            <a:r>
              <a:rPr lang="en-US" altLang="zh-CN" sz="3200" dirty="0" smtClean="0">
                <a:solidFill>
                  <a:schemeClr val="accent1">
                    <a:lumMod val="50000"/>
                  </a:schemeClr>
                </a:solidFill>
              </a:rPr>
              <a:t>=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</a:rPr>
              <a:t>持续的质量</a:t>
            </a:r>
            <a:r>
              <a:rPr lang="en-US" altLang="en-US" sz="3200" dirty="0" smtClean="0">
                <a:solidFill>
                  <a:schemeClr val="accent1">
                    <a:lumMod val="50000"/>
                  </a:schemeClr>
                </a:solidFill>
              </a:rPr>
              <a:t>反馈</a:t>
            </a:r>
            <a:endParaRPr lang="zh-CN" altLang="en-US" sz="32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250825" y="2420938"/>
            <a:ext cx="8024813" cy="3297237"/>
            <a:chOff x="1755" y="5440"/>
            <a:chExt cx="7515" cy="2475"/>
          </a:xfrm>
        </p:grpSpPr>
        <p:cxnSp>
          <p:nvCxnSpPr>
            <p:cNvPr id="63495" name="AutoShape 3"/>
            <p:cNvCxnSpPr>
              <a:cxnSpLocks noChangeShapeType="1"/>
            </p:cNvCxnSpPr>
            <p:nvPr/>
          </p:nvCxnSpPr>
          <p:spPr bwMode="auto">
            <a:xfrm>
              <a:off x="2580" y="6750"/>
              <a:ext cx="6690" cy="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grpSp>
          <p:nvGrpSpPr>
            <p:cNvPr id="6" name="AutoShape 4"/>
            <p:cNvGrpSpPr>
              <a:grpSpLocks/>
            </p:cNvGrpSpPr>
            <p:nvPr/>
          </p:nvGrpSpPr>
          <p:grpSpPr bwMode="auto">
            <a:xfrm>
              <a:off x="2850" y="6460"/>
              <a:ext cx="845" cy="512"/>
              <a:chOff x="1420368" y="3779520"/>
              <a:chExt cx="902208" cy="682752"/>
            </a:xfrm>
          </p:grpSpPr>
          <p:pic>
            <p:nvPicPr>
              <p:cNvPr id="63496" name="AutoShape 4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420368" y="3779520"/>
                <a:ext cx="902208" cy="682752"/>
              </a:xfrm>
              <a:prstGeom prst="rect">
                <a:avLst/>
              </a:prstGeom>
              <a:noFill/>
            </p:spPr>
          </p:pic>
          <p:sp>
            <p:nvSpPr>
              <p:cNvPr id="63497" name="Text Box 9"/>
              <p:cNvSpPr txBox="1">
                <a:spLocks noChangeArrowheads="1"/>
              </p:cNvSpPr>
              <p:nvPr/>
            </p:nvSpPr>
            <p:spPr bwMode="auto">
              <a:xfrm>
                <a:off x="1467970" y="3837945"/>
                <a:ext cx="802458" cy="577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000" i="0">
                    <a:latin typeface="Calibri" pitchFamily="34" charset="0"/>
                  </a:rPr>
                  <a:t>需求</a:t>
                </a:r>
                <a:endParaRPr lang="zh-CN" altLang="en-US" sz="2000" i="0"/>
              </a:p>
            </p:txBody>
          </p:sp>
        </p:grpSp>
        <p:grpSp>
          <p:nvGrpSpPr>
            <p:cNvPr id="7" name="AutoShape 5"/>
            <p:cNvGrpSpPr>
              <a:grpSpLocks/>
            </p:cNvGrpSpPr>
            <p:nvPr/>
          </p:nvGrpSpPr>
          <p:grpSpPr bwMode="auto">
            <a:xfrm>
              <a:off x="4049" y="6464"/>
              <a:ext cx="845" cy="503"/>
              <a:chOff x="2700528" y="3785616"/>
              <a:chExt cx="902208" cy="670560"/>
            </a:xfrm>
          </p:grpSpPr>
          <p:pic>
            <p:nvPicPr>
              <p:cNvPr id="63499" name="AutoShape 5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00528" y="3785616"/>
                <a:ext cx="902208" cy="670560"/>
              </a:xfrm>
              <a:prstGeom prst="rect">
                <a:avLst/>
              </a:prstGeom>
              <a:noFill/>
            </p:spPr>
          </p:pic>
          <p:sp>
            <p:nvSpPr>
              <p:cNvPr id="63500" name="Text Box 12"/>
              <p:cNvSpPr txBox="1">
                <a:spLocks noChangeArrowheads="1"/>
              </p:cNvSpPr>
              <p:nvPr/>
            </p:nvSpPr>
            <p:spPr bwMode="auto">
              <a:xfrm>
                <a:off x="2749309" y="3837945"/>
                <a:ext cx="802458" cy="577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000" i="0">
                    <a:latin typeface="Calibri" pitchFamily="34" charset="0"/>
                  </a:rPr>
                  <a:t>设计</a:t>
                </a:r>
                <a:endParaRPr lang="zh-CN" altLang="en-US" sz="2000" i="0"/>
              </a:p>
            </p:txBody>
          </p:sp>
        </p:grpSp>
        <p:grpSp>
          <p:nvGrpSpPr>
            <p:cNvPr id="8" name="AutoShape 6"/>
            <p:cNvGrpSpPr>
              <a:grpSpLocks/>
            </p:cNvGrpSpPr>
            <p:nvPr/>
          </p:nvGrpSpPr>
          <p:grpSpPr bwMode="auto">
            <a:xfrm>
              <a:off x="5219" y="6460"/>
              <a:ext cx="839" cy="512"/>
              <a:chOff x="3950208" y="3779520"/>
              <a:chExt cx="896112" cy="682752"/>
            </a:xfrm>
          </p:grpSpPr>
          <p:pic>
            <p:nvPicPr>
              <p:cNvPr id="63502" name="AutoShape 6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950208" y="3779520"/>
                <a:ext cx="896112" cy="682752"/>
              </a:xfrm>
              <a:prstGeom prst="rect">
                <a:avLst/>
              </a:prstGeom>
              <a:noFill/>
            </p:spPr>
          </p:pic>
          <p:sp>
            <p:nvSpPr>
              <p:cNvPr id="63503" name="Text Box 15"/>
              <p:cNvSpPr txBox="1">
                <a:spLocks noChangeArrowheads="1"/>
              </p:cNvSpPr>
              <p:nvPr/>
            </p:nvSpPr>
            <p:spPr bwMode="auto">
              <a:xfrm>
                <a:off x="3998614" y="3837945"/>
                <a:ext cx="802458" cy="577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000" i="0">
                    <a:latin typeface="Calibri" pitchFamily="34" charset="0"/>
                  </a:rPr>
                  <a:t>代码</a:t>
                </a:r>
                <a:endParaRPr lang="zh-CN" altLang="en-US" sz="2000" i="0"/>
              </a:p>
            </p:txBody>
          </p:sp>
        </p:grpSp>
        <p:grpSp>
          <p:nvGrpSpPr>
            <p:cNvPr id="9" name="AutoShape 7"/>
            <p:cNvGrpSpPr>
              <a:grpSpLocks/>
            </p:cNvGrpSpPr>
            <p:nvPr/>
          </p:nvGrpSpPr>
          <p:grpSpPr bwMode="auto">
            <a:xfrm>
              <a:off x="6344" y="6460"/>
              <a:ext cx="839" cy="512"/>
              <a:chOff x="5151120" y="3779520"/>
              <a:chExt cx="896112" cy="682752"/>
            </a:xfrm>
          </p:grpSpPr>
          <p:pic>
            <p:nvPicPr>
              <p:cNvPr id="63505" name="AutoShape 7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151120" y="3779520"/>
                <a:ext cx="896112" cy="682752"/>
              </a:xfrm>
              <a:prstGeom prst="rect">
                <a:avLst/>
              </a:prstGeom>
              <a:noFill/>
            </p:spPr>
          </p:pic>
          <p:sp>
            <p:nvSpPr>
              <p:cNvPr id="63506" name="Text Box 18"/>
              <p:cNvSpPr txBox="1">
                <a:spLocks noChangeArrowheads="1"/>
              </p:cNvSpPr>
              <p:nvPr/>
            </p:nvSpPr>
            <p:spPr bwMode="auto">
              <a:xfrm>
                <a:off x="5199870" y="3837945"/>
                <a:ext cx="802458" cy="577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000" i="0">
                    <a:latin typeface="Calibri" pitchFamily="34" charset="0"/>
                  </a:rPr>
                  <a:t>功能</a:t>
                </a:r>
                <a:endParaRPr lang="zh-CN" altLang="en-US" sz="2000" i="0"/>
              </a:p>
            </p:txBody>
          </p:sp>
        </p:grpSp>
        <p:grpSp>
          <p:nvGrpSpPr>
            <p:cNvPr id="10" name="AutoShape 8"/>
            <p:cNvGrpSpPr>
              <a:grpSpLocks/>
            </p:cNvGrpSpPr>
            <p:nvPr/>
          </p:nvGrpSpPr>
          <p:grpSpPr bwMode="auto">
            <a:xfrm>
              <a:off x="7485" y="6460"/>
              <a:ext cx="1564" cy="512"/>
              <a:chOff x="6370320" y="3779520"/>
              <a:chExt cx="1670304" cy="682752"/>
            </a:xfrm>
          </p:grpSpPr>
          <p:pic>
            <p:nvPicPr>
              <p:cNvPr id="63508" name="AutoShape 8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370320" y="3779520"/>
                <a:ext cx="1670304" cy="682752"/>
              </a:xfrm>
              <a:prstGeom prst="rect">
                <a:avLst/>
              </a:prstGeom>
              <a:noFill/>
            </p:spPr>
          </p:pic>
          <p:sp>
            <p:nvSpPr>
              <p:cNvPr id="63509" name="Text Box 21"/>
              <p:cNvSpPr txBox="1">
                <a:spLocks noChangeArrowheads="1"/>
              </p:cNvSpPr>
              <p:nvPr/>
            </p:nvSpPr>
            <p:spPr bwMode="auto">
              <a:xfrm>
                <a:off x="6417141" y="3837945"/>
                <a:ext cx="1579803" cy="577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000" i="0">
                    <a:latin typeface="Calibri" pitchFamily="34" charset="0"/>
                  </a:rPr>
                  <a:t>非功能特性</a:t>
                </a:r>
                <a:endParaRPr lang="zh-CN" altLang="en-US" sz="2000" i="0"/>
              </a:p>
            </p:txBody>
          </p:sp>
        </p:grpSp>
        <p:cxnSp>
          <p:nvCxnSpPr>
            <p:cNvPr id="63511" name="AutoShape 9"/>
            <p:cNvCxnSpPr>
              <a:cxnSpLocks noChangeShapeType="1"/>
            </p:cNvCxnSpPr>
            <p:nvPr/>
          </p:nvCxnSpPr>
          <p:spPr bwMode="auto">
            <a:xfrm>
              <a:off x="2580" y="5808"/>
              <a:ext cx="622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3512" name="AutoShape 10"/>
            <p:cNvCxnSpPr>
              <a:cxnSpLocks noChangeShapeType="1"/>
            </p:cNvCxnSpPr>
            <p:nvPr/>
          </p:nvCxnSpPr>
          <p:spPr bwMode="auto">
            <a:xfrm>
              <a:off x="2580" y="7518"/>
              <a:ext cx="622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63513" name="AutoShape 11"/>
            <p:cNvSpPr>
              <a:spLocks noChangeArrowheads="1"/>
            </p:cNvSpPr>
            <p:nvPr/>
          </p:nvSpPr>
          <p:spPr bwMode="auto">
            <a:xfrm>
              <a:off x="5158" y="5440"/>
              <a:ext cx="1592" cy="31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i="0">
                  <a:latin typeface="Calibri" pitchFamily="34" charset="0"/>
                </a:rPr>
                <a:t>产品经理</a:t>
              </a:r>
              <a:endParaRPr lang="zh-CN" altLang="en-US" sz="2400" i="0"/>
            </a:p>
          </p:txBody>
        </p:sp>
        <p:sp>
          <p:nvSpPr>
            <p:cNvPr id="63514" name="AutoShape 12"/>
            <p:cNvSpPr>
              <a:spLocks noChangeArrowheads="1"/>
            </p:cNvSpPr>
            <p:nvPr/>
          </p:nvSpPr>
          <p:spPr bwMode="auto">
            <a:xfrm>
              <a:off x="5127" y="7602"/>
              <a:ext cx="1592" cy="313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i="0">
                  <a:latin typeface="Calibri" pitchFamily="34" charset="0"/>
                </a:rPr>
                <a:t>开发人员</a:t>
              </a:r>
              <a:endParaRPr lang="zh-CN" altLang="en-US" sz="2400" i="0"/>
            </a:p>
          </p:txBody>
        </p:sp>
        <p:grpSp>
          <p:nvGrpSpPr>
            <p:cNvPr id="15" name="AutoShape 14"/>
            <p:cNvGrpSpPr>
              <a:grpSpLocks/>
            </p:cNvGrpSpPr>
            <p:nvPr/>
          </p:nvGrpSpPr>
          <p:grpSpPr bwMode="auto">
            <a:xfrm>
              <a:off x="1731" y="6345"/>
              <a:ext cx="919" cy="732"/>
              <a:chOff x="225552" y="3627120"/>
              <a:chExt cx="981456" cy="975360"/>
            </a:xfrm>
          </p:grpSpPr>
          <p:pic>
            <p:nvPicPr>
              <p:cNvPr id="63515" name="AutoShape 14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5552" y="3627120"/>
                <a:ext cx="981456" cy="975360"/>
              </a:xfrm>
              <a:prstGeom prst="rect">
                <a:avLst/>
              </a:prstGeom>
              <a:noFill/>
            </p:spPr>
          </p:pic>
          <p:sp>
            <p:nvSpPr>
              <p:cNvPr id="63516" name="Text Box 28"/>
              <p:cNvSpPr txBox="1">
                <a:spLocks noChangeArrowheads="1"/>
              </p:cNvSpPr>
              <p:nvPr/>
            </p:nvSpPr>
            <p:spPr bwMode="auto">
              <a:xfrm>
                <a:off x="296978" y="3694952"/>
                <a:ext cx="845507" cy="8405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zh-CN" altLang="en-US" sz="2400" b="1" i="0">
                    <a:solidFill>
                      <a:schemeClr val="bg1"/>
                    </a:solidFill>
                    <a:latin typeface="Calibri" pitchFamily="34" charset="0"/>
                  </a:rPr>
                  <a:t>敏捷测试</a:t>
                </a:r>
                <a:endParaRPr lang="zh-CN" altLang="en-US" sz="2400" b="1" i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3518" name="AutoShape 15"/>
            <p:cNvCxnSpPr>
              <a:cxnSpLocks noChangeShapeType="1"/>
            </p:cNvCxnSpPr>
            <p:nvPr/>
          </p:nvCxnSpPr>
          <p:spPr bwMode="auto">
            <a:xfrm flipV="1">
              <a:off x="3255" y="5808"/>
              <a:ext cx="420" cy="672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19" name="AutoShape 16"/>
            <p:cNvCxnSpPr>
              <a:cxnSpLocks noChangeShapeType="1"/>
            </p:cNvCxnSpPr>
            <p:nvPr/>
          </p:nvCxnSpPr>
          <p:spPr bwMode="auto">
            <a:xfrm flipV="1">
              <a:off x="4455" y="5808"/>
              <a:ext cx="420" cy="672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0" name="AutoShape 17"/>
            <p:cNvCxnSpPr>
              <a:cxnSpLocks noChangeShapeType="1"/>
            </p:cNvCxnSpPr>
            <p:nvPr/>
          </p:nvCxnSpPr>
          <p:spPr bwMode="auto">
            <a:xfrm flipV="1">
              <a:off x="6750" y="5808"/>
              <a:ext cx="420" cy="672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1" name="AutoShape 18"/>
            <p:cNvCxnSpPr>
              <a:cxnSpLocks noChangeShapeType="1"/>
            </p:cNvCxnSpPr>
            <p:nvPr/>
          </p:nvCxnSpPr>
          <p:spPr bwMode="auto">
            <a:xfrm flipV="1">
              <a:off x="8085" y="5808"/>
              <a:ext cx="420" cy="672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2" name="AutoShape 19"/>
            <p:cNvCxnSpPr>
              <a:cxnSpLocks noChangeShapeType="1"/>
            </p:cNvCxnSpPr>
            <p:nvPr/>
          </p:nvCxnSpPr>
          <p:spPr bwMode="auto">
            <a:xfrm>
              <a:off x="4455" y="6960"/>
              <a:ext cx="223" cy="558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3" name="AutoShape 20"/>
            <p:cNvCxnSpPr>
              <a:cxnSpLocks noChangeShapeType="1"/>
            </p:cNvCxnSpPr>
            <p:nvPr/>
          </p:nvCxnSpPr>
          <p:spPr bwMode="auto">
            <a:xfrm>
              <a:off x="5610" y="6960"/>
              <a:ext cx="223" cy="558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4" name="AutoShape 21"/>
            <p:cNvCxnSpPr>
              <a:cxnSpLocks noChangeShapeType="1"/>
            </p:cNvCxnSpPr>
            <p:nvPr/>
          </p:nvCxnSpPr>
          <p:spPr bwMode="auto">
            <a:xfrm>
              <a:off x="6750" y="6960"/>
              <a:ext cx="223" cy="558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cxnSp>
          <p:nvCxnSpPr>
            <p:cNvPr id="63525" name="AutoShape 22"/>
            <p:cNvCxnSpPr>
              <a:cxnSpLocks noChangeShapeType="1"/>
            </p:cNvCxnSpPr>
            <p:nvPr/>
          </p:nvCxnSpPr>
          <p:spPr bwMode="auto">
            <a:xfrm>
              <a:off x="8160" y="6960"/>
              <a:ext cx="223" cy="558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arrow" w="med" len="med"/>
            </a:ln>
          </p:spPr>
        </p:cxnSp>
        <p:sp>
          <p:nvSpPr>
            <p:cNvPr id="63526" name="AutoShape 23"/>
            <p:cNvSpPr>
              <a:spLocks noChangeArrowheads="1"/>
            </p:cNvSpPr>
            <p:nvPr/>
          </p:nvSpPr>
          <p:spPr bwMode="auto">
            <a:xfrm>
              <a:off x="4048" y="5872"/>
              <a:ext cx="2582" cy="48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i="0">
                  <a:solidFill>
                    <a:srgbClr val="00B050"/>
                  </a:solidFill>
                  <a:latin typeface="Calibri" pitchFamily="34" charset="0"/>
                </a:rPr>
                <a:t>质量问题持续反馈</a:t>
              </a:r>
              <a:endParaRPr lang="zh-CN" altLang="en-US" sz="2400" i="0">
                <a:solidFill>
                  <a:srgbClr val="00B050"/>
                </a:solidFill>
              </a:endParaRPr>
            </a:p>
          </p:txBody>
        </p:sp>
        <p:sp>
          <p:nvSpPr>
            <p:cNvPr id="63527" name="AutoShape 24"/>
            <p:cNvSpPr>
              <a:spLocks noChangeArrowheads="1"/>
            </p:cNvSpPr>
            <p:nvPr/>
          </p:nvSpPr>
          <p:spPr bwMode="auto">
            <a:xfrm>
              <a:off x="5194" y="7061"/>
              <a:ext cx="2623" cy="48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i="0">
                  <a:solidFill>
                    <a:srgbClr val="00B050"/>
                  </a:solidFill>
                  <a:latin typeface="Calibri" pitchFamily="34" charset="0"/>
                </a:rPr>
                <a:t>质量问题持续反馈</a:t>
              </a:r>
              <a:endParaRPr lang="zh-CN" altLang="en-US" sz="2400" i="0">
                <a:solidFill>
                  <a:srgbClr val="00B050"/>
                </a:solidFill>
              </a:endParaRPr>
            </a:p>
          </p:txBody>
        </p:sp>
      </p:grpSp>
      <p:grpSp>
        <p:nvGrpSpPr>
          <p:cNvPr id="26" name="AutoShape 14"/>
          <p:cNvGrpSpPr>
            <a:grpSpLocks/>
          </p:cNvGrpSpPr>
          <p:nvPr/>
        </p:nvGrpSpPr>
        <p:grpSpPr bwMode="auto">
          <a:xfrm>
            <a:off x="8186738" y="3621088"/>
            <a:ext cx="969962" cy="969962"/>
            <a:chOff x="5157" y="2281"/>
            <a:chExt cx="611" cy="611"/>
          </a:xfrm>
        </p:grpSpPr>
        <p:pic>
          <p:nvPicPr>
            <p:cNvPr id="63491" name="AutoShape 14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157" y="2281"/>
              <a:ext cx="611" cy="611"/>
            </a:xfrm>
            <a:prstGeom prst="rect">
              <a:avLst/>
            </a:prstGeom>
            <a:noFill/>
          </p:spPr>
        </p:pic>
        <p:sp>
          <p:nvSpPr>
            <p:cNvPr id="63492" name="Text Box 4"/>
            <p:cNvSpPr txBox="1">
              <a:spLocks noChangeArrowheads="1"/>
            </p:cNvSpPr>
            <p:nvPr/>
          </p:nvSpPr>
          <p:spPr bwMode="auto">
            <a:xfrm>
              <a:off x="5199" y="2325"/>
              <a:ext cx="532" cy="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i="0">
                  <a:solidFill>
                    <a:schemeClr val="bg1"/>
                  </a:solidFill>
                  <a:latin typeface="Calibri" pitchFamily="34" charset="0"/>
                </a:rPr>
                <a:t>敏捷测试</a:t>
              </a:r>
              <a:endParaRPr lang="zh-CN" altLang="en-US" sz="2400" b="1" i="0">
                <a:solidFill>
                  <a:schemeClr val="bg1"/>
                </a:solidFill>
              </a:endParaRPr>
            </a:p>
          </p:txBody>
        </p:sp>
      </p:grpSp>
      <p:sp>
        <p:nvSpPr>
          <p:cNvPr id="63494" name="矩形 1"/>
          <p:cNvSpPr>
            <a:spLocks noChangeArrowheads="1"/>
          </p:cNvSpPr>
          <p:nvPr/>
        </p:nvSpPr>
        <p:spPr bwMode="auto">
          <a:xfrm>
            <a:off x="2411413" y="333375"/>
            <a:ext cx="4110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i="0">
                <a:solidFill>
                  <a:srgbClr val="FFFF00"/>
                </a:solidFill>
              </a:rPr>
              <a:t>4.2.2 </a:t>
            </a:r>
            <a:r>
              <a:rPr lang="zh-CN" altLang="zh-CN" sz="3600" i="0">
                <a:solidFill>
                  <a:srgbClr val="FFFF00"/>
                </a:solidFill>
              </a:rPr>
              <a:t>敏捷测试流程 </a:t>
            </a:r>
            <a:endParaRPr lang="zh-CN" altLang="en-US" sz="3600" i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矩形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6163" y="219075"/>
            <a:ext cx="4754562" cy="768350"/>
          </a:xfrm>
          <a:prstGeom prst="rect">
            <a:avLst/>
          </a:prstGeom>
          <a:noFill/>
        </p:spPr>
      </p:pic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5537200" y="4310063"/>
            <a:ext cx="1676400" cy="758825"/>
          </a:xfrm>
          <a:prstGeom prst="rightArrow">
            <a:avLst>
              <a:gd name="adj1" fmla="val 50000"/>
              <a:gd name="adj2" fmla="val 35143"/>
            </a:avLst>
          </a:prstGeom>
          <a:solidFill>
            <a:srgbClr val="92D05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192588" y="4519613"/>
            <a:ext cx="1052512" cy="381000"/>
          </a:xfrm>
          <a:prstGeom prst="rect">
            <a:avLst/>
          </a:prstGeom>
          <a:solidFill>
            <a:srgbClr val="92D05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auto">
          <a:xfrm rot="5961081" flipH="1" flipV="1">
            <a:off x="3984625" y="1450976"/>
            <a:ext cx="1279525" cy="12636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4040" y="17756"/>
                </a:moveTo>
                <a:cubicBezTo>
                  <a:pt x="16744" y="16496"/>
                  <a:pt x="18474" y="13783"/>
                  <a:pt x="18474" y="10800"/>
                </a:cubicBezTo>
                <a:cubicBezTo>
                  <a:pt x="18474" y="6561"/>
                  <a:pt x="15038" y="3126"/>
                  <a:pt x="10800" y="3126"/>
                </a:cubicBezTo>
                <a:cubicBezTo>
                  <a:pt x="7268" y="3125"/>
                  <a:pt x="4192" y="5536"/>
                  <a:pt x="3348" y="8965"/>
                </a:cubicBezTo>
                <a:lnTo>
                  <a:pt x="313" y="8218"/>
                </a:lnTo>
                <a:cubicBezTo>
                  <a:pt x="1501" y="3392"/>
                  <a:pt x="5829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4998"/>
                  <a:pt x="19166" y="18816"/>
                  <a:pt x="15360" y="20589"/>
                </a:cubicBezTo>
                <a:lnTo>
                  <a:pt x="16500" y="23037"/>
                </a:lnTo>
                <a:lnTo>
                  <a:pt x="10836" y="20972"/>
                </a:lnTo>
                <a:lnTo>
                  <a:pt x="12900" y="15308"/>
                </a:lnTo>
                <a:lnTo>
                  <a:pt x="14040" y="17756"/>
                </a:lnTo>
                <a:close/>
              </a:path>
            </a:pathLst>
          </a:custGeom>
          <a:solidFill>
            <a:srgbClr val="92D05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1" name="AutoShape 5"/>
          <p:cNvSpPr>
            <a:spLocks noChangeAspect="1" noChangeArrowheads="1"/>
          </p:cNvSpPr>
          <p:nvPr/>
        </p:nvSpPr>
        <p:spPr bwMode="auto">
          <a:xfrm>
            <a:off x="604838" y="5614988"/>
            <a:ext cx="919162" cy="517525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31750">
            <a:solidFill>
              <a:srgbClr val="006CD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2" name="AutoShape 7"/>
          <p:cNvSpPr>
            <a:spLocks noChangeAspect="1" noChangeArrowheads="1"/>
          </p:cNvSpPr>
          <p:nvPr/>
        </p:nvSpPr>
        <p:spPr bwMode="auto">
          <a:xfrm>
            <a:off x="915988" y="5199063"/>
            <a:ext cx="919162" cy="517525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31750">
            <a:solidFill>
              <a:srgbClr val="006CD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3" name="AutoShape 8"/>
          <p:cNvSpPr>
            <a:spLocks noChangeAspect="1" noChangeArrowheads="1"/>
          </p:cNvSpPr>
          <p:nvPr/>
        </p:nvSpPr>
        <p:spPr bwMode="auto">
          <a:xfrm>
            <a:off x="685800" y="4797425"/>
            <a:ext cx="919163" cy="517525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31750">
            <a:solidFill>
              <a:srgbClr val="006CD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4" name="AutoShape 9"/>
          <p:cNvSpPr>
            <a:spLocks noChangeAspect="1" noChangeArrowheads="1"/>
          </p:cNvSpPr>
          <p:nvPr/>
        </p:nvSpPr>
        <p:spPr bwMode="auto">
          <a:xfrm>
            <a:off x="1143000" y="4395788"/>
            <a:ext cx="919163" cy="517525"/>
          </a:xfrm>
          <a:prstGeom prst="cube">
            <a:avLst>
              <a:gd name="adj" fmla="val 25000"/>
            </a:avLst>
          </a:prstGeom>
          <a:solidFill>
            <a:srgbClr val="CCFFFF"/>
          </a:solidFill>
          <a:ln w="31750">
            <a:solidFill>
              <a:srgbClr val="3366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grpSp>
        <p:nvGrpSpPr>
          <p:cNvPr id="65545" name="Group 11"/>
          <p:cNvGrpSpPr>
            <a:grpSpLocks noChangeAspect="1"/>
          </p:cNvGrpSpPr>
          <p:nvPr/>
        </p:nvGrpSpPr>
        <p:grpSpPr bwMode="auto">
          <a:xfrm>
            <a:off x="3290888" y="4313238"/>
            <a:ext cx="895350" cy="665162"/>
            <a:chOff x="2550" y="2556"/>
            <a:chExt cx="810" cy="602"/>
          </a:xfrm>
        </p:grpSpPr>
        <p:sp>
          <p:nvSpPr>
            <p:cNvPr id="65559" name="AutoShape 12"/>
            <p:cNvSpPr>
              <a:spLocks noChangeAspect="1" noChangeArrowheads="1"/>
            </p:cNvSpPr>
            <p:nvPr/>
          </p:nvSpPr>
          <p:spPr bwMode="auto">
            <a:xfrm>
              <a:off x="2688" y="2830"/>
              <a:ext cx="672" cy="328"/>
            </a:xfrm>
            <a:prstGeom prst="cube">
              <a:avLst>
                <a:gd name="adj" fmla="val 81991"/>
              </a:avLst>
            </a:prstGeom>
            <a:solidFill>
              <a:srgbClr val="CCFFFF"/>
            </a:solidFill>
            <a:ln w="31750">
              <a:solidFill>
                <a:srgbClr val="3366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5560" name="AutoShape 13"/>
            <p:cNvSpPr>
              <a:spLocks noChangeAspect="1" noChangeArrowheads="1"/>
            </p:cNvSpPr>
            <p:nvPr/>
          </p:nvSpPr>
          <p:spPr bwMode="auto">
            <a:xfrm>
              <a:off x="2642" y="2739"/>
              <a:ext cx="672" cy="328"/>
            </a:xfrm>
            <a:prstGeom prst="cube">
              <a:avLst>
                <a:gd name="adj" fmla="val 81991"/>
              </a:avLst>
            </a:prstGeom>
            <a:solidFill>
              <a:srgbClr val="CCFFFF"/>
            </a:solidFill>
            <a:ln w="31750">
              <a:solidFill>
                <a:srgbClr val="3366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5561" name="AutoShape 14"/>
            <p:cNvSpPr>
              <a:spLocks noChangeAspect="1" noChangeArrowheads="1"/>
            </p:cNvSpPr>
            <p:nvPr/>
          </p:nvSpPr>
          <p:spPr bwMode="auto">
            <a:xfrm>
              <a:off x="2596" y="2648"/>
              <a:ext cx="672" cy="328"/>
            </a:xfrm>
            <a:prstGeom prst="cube">
              <a:avLst>
                <a:gd name="adj" fmla="val 81991"/>
              </a:avLst>
            </a:prstGeom>
            <a:solidFill>
              <a:srgbClr val="CCFFFF"/>
            </a:solidFill>
            <a:ln w="31750">
              <a:solidFill>
                <a:srgbClr val="3366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5562" name="AutoShape 15"/>
            <p:cNvSpPr>
              <a:spLocks noChangeAspect="1" noChangeArrowheads="1"/>
            </p:cNvSpPr>
            <p:nvPr/>
          </p:nvSpPr>
          <p:spPr bwMode="auto">
            <a:xfrm>
              <a:off x="2550" y="2556"/>
              <a:ext cx="672" cy="328"/>
            </a:xfrm>
            <a:prstGeom prst="cube">
              <a:avLst>
                <a:gd name="adj" fmla="val 81991"/>
              </a:avLst>
            </a:prstGeom>
            <a:solidFill>
              <a:srgbClr val="CCFFFF"/>
            </a:solidFill>
            <a:ln w="31750">
              <a:solidFill>
                <a:srgbClr val="3366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65546" name="Text Box 16"/>
          <p:cNvSpPr txBox="1">
            <a:spLocks noChangeArrowheads="1"/>
          </p:cNvSpPr>
          <p:nvPr/>
        </p:nvSpPr>
        <p:spPr bwMode="auto">
          <a:xfrm>
            <a:off x="4932363" y="2852738"/>
            <a:ext cx="12842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全过程持续的单元</a:t>
            </a:r>
            <a:r>
              <a:rPr lang="en-US" altLang="zh-CN" b="1" i="0">
                <a:solidFill>
                  <a:srgbClr val="800000"/>
                </a:solidFill>
                <a:latin typeface="宋体" charset="-122"/>
              </a:rPr>
              <a:t>/</a:t>
            </a:r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系统测试</a:t>
            </a:r>
            <a:endParaRPr lang="en-US" altLang="zh-CN" b="1" i="0">
              <a:solidFill>
                <a:srgbClr val="800000"/>
              </a:solidFill>
              <a:latin typeface="宋体" charset="-122"/>
            </a:endParaRPr>
          </a:p>
        </p:txBody>
      </p:sp>
      <p:sp>
        <p:nvSpPr>
          <p:cNvPr id="65547" name="Text Box 17"/>
          <p:cNvSpPr txBox="1">
            <a:spLocks noChangeArrowheads="1"/>
          </p:cNvSpPr>
          <p:nvPr/>
        </p:nvSpPr>
        <p:spPr bwMode="auto">
          <a:xfrm>
            <a:off x="4237038" y="1851025"/>
            <a:ext cx="595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latin typeface="Calibri" pitchFamily="34" charset="0"/>
                <a:ea typeface="MS PGothic" pitchFamily="34" charset="-128"/>
              </a:rPr>
              <a:t>Daily</a:t>
            </a:r>
          </a:p>
        </p:txBody>
      </p:sp>
      <p:sp>
        <p:nvSpPr>
          <p:cNvPr id="65548" name="AutoShape 18"/>
          <p:cNvSpPr>
            <a:spLocks noChangeArrowheads="1"/>
          </p:cNvSpPr>
          <p:nvPr/>
        </p:nvSpPr>
        <p:spPr bwMode="auto">
          <a:xfrm rot="15490853" flipV="1">
            <a:off x="4314032" y="2029619"/>
            <a:ext cx="2508250" cy="27320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7273" y="17146"/>
                </a:moveTo>
                <a:cubicBezTo>
                  <a:pt x="8351" y="17746"/>
                  <a:pt x="9565" y="18061"/>
                  <a:pt x="10800" y="18061"/>
                </a:cubicBezTo>
                <a:cubicBezTo>
                  <a:pt x="14810" y="18061"/>
                  <a:pt x="18061" y="14810"/>
                  <a:pt x="18061" y="10800"/>
                </a:cubicBezTo>
                <a:cubicBezTo>
                  <a:pt x="18061" y="6789"/>
                  <a:pt x="14810" y="3539"/>
                  <a:pt x="10800" y="3539"/>
                </a:cubicBezTo>
                <a:cubicBezTo>
                  <a:pt x="6789" y="3539"/>
                  <a:pt x="3539" y="6789"/>
                  <a:pt x="3539" y="10800"/>
                </a:cubicBezTo>
                <a:cubicBezTo>
                  <a:pt x="3538" y="11333"/>
                  <a:pt x="3597" y="11866"/>
                  <a:pt x="3714" y="12386"/>
                </a:cubicBezTo>
                <a:lnTo>
                  <a:pt x="261" y="13160"/>
                </a:lnTo>
                <a:cubicBezTo>
                  <a:pt x="87" y="12385"/>
                  <a:pt x="0" y="1159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8964" y="21600"/>
                  <a:pt x="7158" y="21132"/>
                  <a:pt x="5554" y="20240"/>
                </a:cubicBezTo>
                <a:lnTo>
                  <a:pt x="4242" y="22600"/>
                </a:lnTo>
                <a:lnTo>
                  <a:pt x="2505" y="16523"/>
                </a:lnTo>
                <a:lnTo>
                  <a:pt x="8584" y="14786"/>
                </a:lnTo>
                <a:lnTo>
                  <a:pt x="7273" y="17146"/>
                </a:lnTo>
                <a:close/>
              </a:path>
            </a:pathLst>
          </a:custGeom>
          <a:solidFill>
            <a:srgbClr val="92D05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49" name="AutoShape 19"/>
          <p:cNvSpPr>
            <a:spLocks noChangeArrowheads="1"/>
          </p:cNvSpPr>
          <p:nvPr/>
        </p:nvSpPr>
        <p:spPr bwMode="auto">
          <a:xfrm>
            <a:off x="2147888" y="4246563"/>
            <a:ext cx="1066800" cy="758825"/>
          </a:xfrm>
          <a:prstGeom prst="rightArrow">
            <a:avLst>
              <a:gd name="adj1" fmla="val 50000"/>
              <a:gd name="adj2" fmla="val 35146"/>
            </a:avLst>
          </a:prstGeom>
          <a:solidFill>
            <a:srgbClr val="92D05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50" name="AutoShape 20"/>
          <p:cNvSpPr>
            <a:spLocks noChangeAspect="1" noChangeArrowheads="1"/>
          </p:cNvSpPr>
          <p:nvPr/>
        </p:nvSpPr>
        <p:spPr bwMode="auto">
          <a:xfrm>
            <a:off x="7286625" y="4351338"/>
            <a:ext cx="919163" cy="517525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51" name="AutoShape 21"/>
          <p:cNvSpPr>
            <a:spLocks/>
          </p:cNvSpPr>
          <p:nvPr/>
        </p:nvSpPr>
        <p:spPr bwMode="auto">
          <a:xfrm>
            <a:off x="1843088" y="4989513"/>
            <a:ext cx="304800" cy="1143000"/>
          </a:xfrm>
          <a:prstGeom prst="rightBrace">
            <a:avLst>
              <a:gd name="adj1" fmla="val 3125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5552" name="Text Box 22"/>
          <p:cNvSpPr txBox="1">
            <a:spLocks noChangeArrowheads="1"/>
          </p:cNvSpPr>
          <p:nvPr/>
        </p:nvSpPr>
        <p:spPr bwMode="auto">
          <a:xfrm>
            <a:off x="2147888" y="5294313"/>
            <a:ext cx="13350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latin typeface="Calibri" pitchFamily="34" charset="0"/>
                <a:ea typeface="MS PGothic" pitchFamily="34" charset="-128"/>
              </a:rPr>
              <a:t>产品</a:t>
            </a:r>
            <a:r>
              <a:rPr lang="en-US" altLang="zh-CN" sz="1600">
                <a:latin typeface="Calibri" pitchFamily="34" charset="0"/>
                <a:ea typeface="MS PGothic" pitchFamily="34" charset="-128"/>
              </a:rPr>
              <a:t> Backlog</a:t>
            </a:r>
          </a:p>
          <a:p>
            <a:r>
              <a:rPr lang="en-US" altLang="zh-CN" sz="1600">
                <a:latin typeface="Calibri" pitchFamily="34" charset="0"/>
                <a:ea typeface="MS PGothic" pitchFamily="34" charset="-128"/>
              </a:rPr>
              <a:t>(</a:t>
            </a:r>
            <a:r>
              <a:rPr lang="zh-CN" altLang="en-US" sz="1600">
                <a:latin typeface="Calibri" pitchFamily="34" charset="0"/>
                <a:ea typeface="MS PGothic" pitchFamily="34" charset="-128"/>
              </a:rPr>
              <a:t>确定优先级</a:t>
            </a:r>
            <a:r>
              <a:rPr lang="en-US" altLang="zh-CN" sz="1600">
                <a:latin typeface="Calibri" pitchFamily="34" charset="0"/>
                <a:ea typeface="MS PGothic" pitchFamily="34" charset="-128"/>
              </a:rPr>
              <a:t>)</a:t>
            </a:r>
          </a:p>
        </p:txBody>
      </p:sp>
      <p:sp>
        <p:nvSpPr>
          <p:cNvPr id="65553" name="Text Box 23"/>
          <p:cNvSpPr txBox="1">
            <a:spLocks noChangeArrowheads="1"/>
          </p:cNvSpPr>
          <p:nvPr/>
        </p:nvSpPr>
        <p:spPr bwMode="auto">
          <a:xfrm>
            <a:off x="755650" y="3644900"/>
            <a:ext cx="122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测试需求测试任务</a:t>
            </a:r>
            <a:endParaRPr lang="en-US" altLang="zh-CN" b="1" i="0">
              <a:solidFill>
                <a:srgbClr val="800000"/>
              </a:solidFill>
              <a:latin typeface="宋体" charset="-122"/>
            </a:endParaRPr>
          </a:p>
        </p:txBody>
      </p:sp>
      <p:sp>
        <p:nvSpPr>
          <p:cNvPr id="65554" name="Text Box 24"/>
          <p:cNvSpPr txBox="1">
            <a:spLocks noChangeArrowheads="1"/>
          </p:cNvSpPr>
          <p:nvPr/>
        </p:nvSpPr>
        <p:spPr bwMode="auto">
          <a:xfrm>
            <a:off x="3135313" y="3911600"/>
            <a:ext cx="12207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测试计划</a:t>
            </a:r>
            <a:endParaRPr lang="en-US" altLang="zh-CN" b="1" i="0">
              <a:solidFill>
                <a:srgbClr val="800000"/>
              </a:solidFill>
              <a:latin typeface="宋体" charset="-122"/>
            </a:endParaRPr>
          </a:p>
        </p:txBody>
      </p:sp>
      <p:sp>
        <p:nvSpPr>
          <p:cNvPr id="65555" name="Text Box 25"/>
          <p:cNvSpPr txBox="1">
            <a:spLocks noChangeArrowheads="1"/>
          </p:cNvSpPr>
          <p:nvPr/>
        </p:nvSpPr>
        <p:spPr bwMode="auto">
          <a:xfrm>
            <a:off x="7118350" y="4913313"/>
            <a:ext cx="1500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Calibri" pitchFamily="34" charset="0"/>
                <a:ea typeface="MS PGothic" pitchFamily="34" charset="-128"/>
              </a:rPr>
              <a:t>可发布的产品阶段性成果</a:t>
            </a:r>
            <a:endParaRPr lang="en-US" altLang="zh-CN" sz="160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65556" name="Text Box 26"/>
          <p:cNvSpPr txBox="1">
            <a:spLocks noChangeArrowheads="1"/>
          </p:cNvSpPr>
          <p:nvPr/>
        </p:nvSpPr>
        <p:spPr bwMode="auto">
          <a:xfrm>
            <a:off x="2916238" y="1628775"/>
            <a:ext cx="1282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回归测试</a:t>
            </a:r>
            <a:r>
              <a:rPr lang="en-US" altLang="zh-CN" b="1" i="0">
                <a:solidFill>
                  <a:srgbClr val="800000"/>
                </a:solidFill>
                <a:latin typeface="宋体" charset="-122"/>
              </a:rPr>
              <a:t>+BVT</a:t>
            </a:r>
          </a:p>
        </p:txBody>
      </p:sp>
      <p:sp>
        <p:nvSpPr>
          <p:cNvPr id="65557" name="Text Box 26"/>
          <p:cNvSpPr txBox="1">
            <a:spLocks noChangeArrowheads="1"/>
          </p:cNvSpPr>
          <p:nvPr/>
        </p:nvSpPr>
        <p:spPr bwMode="auto">
          <a:xfrm>
            <a:off x="5651500" y="4941888"/>
            <a:ext cx="1130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验收测试</a:t>
            </a:r>
            <a:endParaRPr lang="en-US" altLang="zh-CN" b="1" i="0">
              <a:solidFill>
                <a:srgbClr val="800000"/>
              </a:solidFill>
              <a:latin typeface="宋体" charset="-122"/>
            </a:endParaRPr>
          </a:p>
        </p:txBody>
      </p:sp>
      <p:sp>
        <p:nvSpPr>
          <p:cNvPr id="65558" name="Text Box 24"/>
          <p:cNvSpPr txBox="1">
            <a:spLocks noChangeArrowheads="1"/>
          </p:cNvSpPr>
          <p:nvPr/>
        </p:nvSpPr>
        <p:spPr bwMode="auto">
          <a:xfrm>
            <a:off x="4140200" y="4941888"/>
            <a:ext cx="12080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i="0">
                <a:solidFill>
                  <a:srgbClr val="800000"/>
                </a:solidFill>
                <a:latin typeface="宋体" charset="-122"/>
              </a:rPr>
              <a:t>测试用例</a:t>
            </a:r>
            <a:endParaRPr lang="en-US" altLang="zh-CN" b="1" i="0">
              <a:solidFill>
                <a:srgbClr val="8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D86C7AF-766C-4518-927B-9A8D108CC311}" type="slidenum">
              <a:rPr lang="zh-CN" altLang="en-US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7586" name="矩形 5"/>
          <p:cNvSpPr>
            <a:spLocks noChangeArrowheads="1"/>
          </p:cNvSpPr>
          <p:nvPr/>
        </p:nvSpPr>
        <p:spPr bwMode="auto">
          <a:xfrm>
            <a:off x="1476375" y="404813"/>
            <a:ext cx="6135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i="0">
                <a:solidFill>
                  <a:srgbClr val="FFFF00"/>
                </a:solidFill>
              </a:rPr>
              <a:t>4.2.3 </a:t>
            </a:r>
            <a:r>
              <a:rPr lang="zh-CN" altLang="zh-CN" sz="3200" i="0">
                <a:solidFill>
                  <a:srgbClr val="FFFF00"/>
                </a:solidFill>
              </a:rPr>
              <a:t>基于脚本测试和探索式测试 </a:t>
            </a:r>
            <a:endParaRPr lang="zh-CN" altLang="en-US" sz="3200" i="0">
              <a:solidFill>
                <a:srgbClr val="FFFF00"/>
              </a:solidFill>
            </a:endParaRPr>
          </a:p>
        </p:txBody>
      </p:sp>
      <p:grpSp>
        <p:nvGrpSpPr>
          <p:cNvPr id="9" name="椭圆 8"/>
          <p:cNvGrpSpPr>
            <a:grpSpLocks/>
          </p:cNvGrpSpPr>
          <p:nvPr/>
        </p:nvGrpSpPr>
        <p:grpSpPr bwMode="auto">
          <a:xfrm>
            <a:off x="1347788" y="2225675"/>
            <a:ext cx="1816100" cy="1809750"/>
            <a:chOff x="849" y="1402"/>
            <a:chExt cx="1144" cy="1140"/>
          </a:xfrm>
        </p:grpSpPr>
        <p:pic>
          <p:nvPicPr>
            <p:cNvPr id="67587" name="椭圆 8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49" y="1402"/>
              <a:ext cx="1144" cy="1140"/>
            </a:xfrm>
            <a:prstGeom prst="rect">
              <a:avLst/>
            </a:prstGeom>
            <a:noFill/>
          </p:spPr>
        </p:pic>
        <p:sp>
          <p:nvSpPr>
            <p:cNvPr id="67588" name="Text Box 4"/>
            <p:cNvSpPr txBox="1">
              <a:spLocks noChangeArrowheads="1"/>
            </p:cNvSpPr>
            <p:nvPr/>
          </p:nvSpPr>
          <p:spPr bwMode="auto">
            <a:xfrm>
              <a:off x="1037" y="1587"/>
              <a:ext cx="738" cy="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kumimoji="1" lang="zh-CN" altLang="en-US" sz="3600" b="1" i="0">
                  <a:solidFill>
                    <a:srgbClr val="000090"/>
                  </a:solidFill>
                  <a:ea typeface="黑体" pitchFamily="49" charset="-122"/>
                </a:rPr>
                <a:t>传统</a:t>
              </a:r>
            </a:p>
          </p:txBody>
        </p:sp>
      </p:grpSp>
      <p:grpSp>
        <p:nvGrpSpPr>
          <p:cNvPr id="10" name="椭圆 9"/>
          <p:cNvGrpSpPr>
            <a:grpSpLocks/>
          </p:cNvGrpSpPr>
          <p:nvPr/>
        </p:nvGrpSpPr>
        <p:grpSpPr bwMode="auto">
          <a:xfrm>
            <a:off x="5741988" y="2225675"/>
            <a:ext cx="1811337" cy="1809750"/>
            <a:chOff x="3617" y="1402"/>
            <a:chExt cx="1141" cy="1140"/>
          </a:xfrm>
        </p:grpSpPr>
        <p:pic>
          <p:nvPicPr>
            <p:cNvPr id="67590" name="椭圆 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17" y="1402"/>
              <a:ext cx="1141" cy="1140"/>
            </a:xfrm>
            <a:prstGeom prst="rect">
              <a:avLst/>
            </a:prstGeom>
            <a:noFill/>
          </p:spPr>
        </p:pic>
        <p:sp>
          <p:nvSpPr>
            <p:cNvPr id="67591" name="Text Box 7"/>
            <p:cNvSpPr txBox="1">
              <a:spLocks noChangeArrowheads="1"/>
            </p:cNvSpPr>
            <p:nvPr/>
          </p:nvSpPr>
          <p:spPr bwMode="auto">
            <a:xfrm>
              <a:off x="3804" y="1587"/>
              <a:ext cx="738" cy="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kumimoji="1" lang="zh-CN" altLang="en-US" sz="3600" b="1" i="0">
                  <a:solidFill>
                    <a:srgbClr val="000090"/>
                  </a:solidFill>
                  <a:ea typeface="黑体" pitchFamily="49" charset="-122"/>
                </a:rPr>
                <a:t>现代</a:t>
              </a:r>
            </a:p>
          </p:txBody>
        </p:sp>
      </p:grpSp>
      <p:grpSp>
        <p:nvGrpSpPr>
          <p:cNvPr id="11" name="椭圆 10"/>
          <p:cNvGrpSpPr>
            <a:grpSpLocks/>
          </p:cNvGrpSpPr>
          <p:nvPr/>
        </p:nvGrpSpPr>
        <p:grpSpPr bwMode="auto">
          <a:xfrm>
            <a:off x="4730750" y="3590925"/>
            <a:ext cx="2176463" cy="2028825"/>
            <a:chOff x="2980" y="2262"/>
            <a:chExt cx="1371" cy="1278"/>
          </a:xfrm>
        </p:grpSpPr>
        <p:pic>
          <p:nvPicPr>
            <p:cNvPr id="67593" name="椭圆 10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80" y="2262"/>
              <a:ext cx="1371" cy="1278"/>
            </a:xfrm>
            <a:prstGeom prst="rect">
              <a:avLst/>
            </a:prstGeom>
            <a:noFill/>
          </p:spPr>
        </p:pic>
        <p:sp>
          <p:nvSpPr>
            <p:cNvPr id="67594" name="Text Box 10"/>
            <p:cNvSpPr txBox="1">
              <a:spLocks noChangeArrowheads="1"/>
            </p:cNvSpPr>
            <p:nvPr/>
          </p:nvSpPr>
          <p:spPr bwMode="auto">
            <a:xfrm>
              <a:off x="3202" y="2469"/>
              <a:ext cx="898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kumimoji="1" lang="zh-CN" altLang="en-US" sz="3600" b="1" i="0">
                  <a:solidFill>
                    <a:srgbClr val="000090"/>
                  </a:solidFill>
                  <a:ea typeface="黑体" pitchFamily="49" charset="-122"/>
                </a:rPr>
                <a:t>以人为本</a:t>
              </a:r>
            </a:p>
          </p:txBody>
        </p:sp>
      </p:grpSp>
      <p:grpSp>
        <p:nvGrpSpPr>
          <p:cNvPr id="12" name="椭圆 11"/>
          <p:cNvGrpSpPr>
            <a:grpSpLocks/>
          </p:cNvGrpSpPr>
          <p:nvPr/>
        </p:nvGrpSpPr>
        <p:grpSpPr bwMode="auto">
          <a:xfrm>
            <a:off x="2286000" y="3511550"/>
            <a:ext cx="2176463" cy="2035175"/>
            <a:chOff x="1440" y="2212"/>
            <a:chExt cx="1371" cy="1282"/>
          </a:xfrm>
        </p:grpSpPr>
        <p:pic>
          <p:nvPicPr>
            <p:cNvPr id="67596" name="椭圆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0" y="2212"/>
              <a:ext cx="1371" cy="1282"/>
            </a:xfrm>
            <a:prstGeom prst="rect">
              <a:avLst/>
            </a:prstGeom>
            <a:noFill/>
          </p:spPr>
        </p:pic>
        <p:sp>
          <p:nvSpPr>
            <p:cNvPr id="67597" name="Text Box 13"/>
            <p:cNvSpPr txBox="1">
              <a:spLocks noChangeArrowheads="1"/>
            </p:cNvSpPr>
            <p:nvPr/>
          </p:nvSpPr>
          <p:spPr bwMode="auto">
            <a:xfrm>
              <a:off x="1660" y="2423"/>
              <a:ext cx="898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kumimoji="1" lang="zh-CN" altLang="en-US" sz="3600" b="1" i="0">
                  <a:solidFill>
                    <a:srgbClr val="000090"/>
                  </a:solidFill>
                  <a:ea typeface="黑体" pitchFamily="49" charset="-122"/>
                </a:rPr>
                <a:t>流程决定结果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971550" y="260350"/>
            <a:ext cx="6630988" cy="692150"/>
          </a:xfrm>
        </p:spPr>
        <p:txBody>
          <a:bodyPr lIns="82124" tIns="41061" rIns="82124" bIns="41061" anchor="b"/>
          <a:lstStyle/>
          <a:p>
            <a:pPr algn="ctr" defTabSz="814388">
              <a:lnSpc>
                <a:spcPct val="90000"/>
              </a:lnSpc>
            </a:pPr>
            <a:r>
              <a:rPr lang="zh-CN" altLang="en-US" sz="3600" b="1" smtClean="0">
                <a:solidFill>
                  <a:srgbClr val="FFFF00"/>
                </a:solidFill>
                <a:latin typeface="黑体" pitchFamily="49" charset="-122"/>
              </a:rPr>
              <a:t>基于脚本的测试</a:t>
            </a:r>
          </a:p>
        </p:txBody>
      </p:sp>
      <p:sp>
        <p:nvSpPr>
          <p:cNvPr id="1851395" name="Rectangle 4"/>
          <p:cNvSpPr>
            <a:spLocks noChangeArrowheads="1"/>
          </p:cNvSpPr>
          <p:nvPr/>
        </p:nvSpPr>
        <p:spPr bwMode="auto">
          <a:xfrm>
            <a:off x="468313" y="2276475"/>
            <a:ext cx="4319587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36576" rIns="82296" bIns="36576"/>
          <a:lstStyle/>
          <a:p>
            <a:pPr marL="228600" indent="-2286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/>
            </a:pPr>
            <a:r>
              <a:rPr lang="en-US" altLang="zh-CN" sz="2800" dirty="0">
                <a:solidFill>
                  <a:srgbClr val="FFC000"/>
                </a:solidFill>
                <a:latin typeface="+mn-lt"/>
                <a:ea typeface="宋体"/>
                <a:cs typeface="宋体"/>
              </a:rPr>
              <a:t>  </a:t>
            </a:r>
            <a:r>
              <a:rPr lang="en-US" altLang="zh-CN" sz="2800" i="0" dirty="0">
                <a:solidFill>
                  <a:srgbClr val="C00000"/>
                </a:solidFill>
                <a:latin typeface="+mn-lt"/>
                <a:ea typeface="宋体"/>
                <a:cs typeface="宋体"/>
              </a:rPr>
              <a:t>Scripted Testing (ST)</a:t>
            </a:r>
            <a:endParaRPr lang="zh-CN" altLang="en-US" sz="2800" i="0" dirty="0">
              <a:solidFill>
                <a:srgbClr val="C00000"/>
              </a:solidFill>
              <a:latin typeface="+mn-lt"/>
              <a:ea typeface="宋体"/>
              <a:cs typeface="宋体"/>
            </a:endParaRPr>
          </a:p>
          <a:p>
            <a:pPr marL="228600" indent="-2286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/>
            </a:pPr>
            <a:r>
              <a:rPr lang="zh-CN" altLang="en-US" sz="2800" i="0" dirty="0">
                <a:solidFill>
                  <a:srgbClr val="C00000"/>
                </a:solidFill>
                <a:latin typeface="+mn-lt"/>
                <a:ea typeface="宋体"/>
                <a:cs typeface="宋体"/>
              </a:rPr>
              <a:t> </a:t>
            </a:r>
            <a:r>
              <a:rPr lang="zh-CN" altLang="en-US" sz="2800" i="0" dirty="0">
                <a:solidFill>
                  <a:srgbClr val="C00000"/>
                </a:solidFill>
                <a:latin typeface="+mn-lt"/>
                <a:ea typeface="宋体"/>
                <a:cs typeface="宋体"/>
              </a:rPr>
              <a:t> 先设计后执行</a:t>
            </a:r>
            <a:endParaRPr lang="zh-CN" altLang="en-US" sz="2800" i="0" dirty="0">
              <a:solidFill>
                <a:srgbClr val="C00000"/>
              </a:solidFill>
              <a:latin typeface="+mn-lt"/>
              <a:ea typeface="宋体"/>
              <a:cs typeface="宋体"/>
            </a:endParaRPr>
          </a:p>
          <a:p>
            <a:pPr marL="228600" indent="-2286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/>
            </a:pPr>
            <a:r>
              <a:rPr lang="zh-CN" altLang="en-US" sz="2800" i="0" dirty="0">
                <a:latin typeface="+mn-lt"/>
                <a:ea typeface="宋体"/>
                <a:cs typeface="宋体"/>
              </a:rPr>
              <a:t> </a:t>
            </a:r>
            <a:r>
              <a:rPr lang="zh-CN" altLang="en-US" sz="2800" i="0" dirty="0">
                <a:latin typeface="+mn-lt"/>
                <a:ea typeface="宋体"/>
                <a:cs typeface="宋体"/>
              </a:rPr>
              <a:t> </a:t>
            </a:r>
            <a:r>
              <a:rPr lang="en-US" altLang="zh-CN" sz="2800" i="0" dirty="0">
                <a:latin typeface="+mn-lt"/>
                <a:ea typeface="宋体"/>
                <a:cs typeface="宋体"/>
              </a:rPr>
              <a:t>Script: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手工测试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的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Test case/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自动化的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Test Script </a:t>
            </a:r>
          </a:p>
          <a:p>
            <a:pPr marL="228600" indent="-2286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/>
            </a:pPr>
            <a:r>
              <a:rPr lang="en-US" altLang="zh-CN" sz="2800" i="0" dirty="0">
                <a:latin typeface="+mn-lt"/>
                <a:ea typeface="宋体"/>
                <a:cs typeface="宋体"/>
              </a:rPr>
              <a:t>  </a:t>
            </a:r>
            <a:r>
              <a:rPr lang="zh-CN" altLang="en-US" sz="2800" i="0" dirty="0">
                <a:latin typeface="+mn-lt"/>
                <a:ea typeface="宋体"/>
                <a:cs typeface="宋体"/>
              </a:rPr>
              <a:t>阶段性明显，属于较传统的测试方式</a:t>
            </a:r>
            <a:endParaRPr lang="en-US" altLang="zh-CN" sz="2800" i="0" dirty="0">
              <a:latin typeface="+mn-lt"/>
              <a:ea typeface="宋体"/>
              <a:cs typeface="宋体"/>
            </a:endParaRPr>
          </a:p>
        </p:txBody>
      </p:sp>
      <p:grpSp>
        <p:nvGrpSpPr>
          <p:cNvPr id="68611" name="组 4"/>
          <p:cNvGrpSpPr>
            <a:grpSpLocks/>
          </p:cNvGrpSpPr>
          <p:nvPr/>
        </p:nvGrpSpPr>
        <p:grpSpPr bwMode="auto">
          <a:xfrm>
            <a:off x="4859338" y="2276475"/>
            <a:ext cx="4046537" cy="2941638"/>
            <a:chOff x="1115616" y="1772816"/>
            <a:chExt cx="5688632" cy="3384376"/>
          </a:xfrm>
        </p:grpSpPr>
        <p:sp>
          <p:nvSpPr>
            <p:cNvPr id="6" name="圆角矩形 5"/>
            <p:cNvSpPr/>
            <p:nvPr/>
          </p:nvSpPr>
          <p:spPr>
            <a:xfrm>
              <a:off x="1115616" y="1772816"/>
              <a:ext cx="1872405" cy="57532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400" i="0" dirty="0">
                  <a:solidFill>
                    <a:schemeClr val="tx1"/>
                  </a:solidFill>
                  <a:latin typeface="宋体"/>
                  <a:ea typeface="宋体"/>
                  <a:cs typeface="宋体"/>
                </a:rPr>
                <a:t>分析</a:t>
              </a:r>
              <a:endParaRPr kumimoji="1" lang="zh-CN" altLang="en-US" sz="2400" i="0" dirty="0">
                <a:solidFill>
                  <a:schemeClr val="tx1"/>
                </a:solidFill>
                <a:latin typeface="宋体"/>
                <a:ea typeface="宋体"/>
                <a:cs typeface="宋体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195764" y="2709775"/>
              <a:ext cx="1872405" cy="57532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400" i="0" dirty="0">
                  <a:solidFill>
                    <a:schemeClr val="tx1"/>
                  </a:solidFill>
                  <a:latin typeface="宋体"/>
                  <a:ea typeface="宋体"/>
                  <a:cs typeface="宋体"/>
                </a:rPr>
                <a:t>设计</a:t>
              </a:r>
              <a:endParaRPr kumimoji="1" lang="zh-CN" altLang="en-US" sz="2400" i="0" dirty="0">
                <a:solidFill>
                  <a:schemeClr val="tx1"/>
                </a:solidFill>
                <a:latin typeface="宋体"/>
                <a:ea typeface="宋体"/>
                <a:cs typeface="宋体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492388" y="3644908"/>
              <a:ext cx="1872407" cy="57532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400" i="0" dirty="0">
                  <a:solidFill>
                    <a:schemeClr val="tx1"/>
                  </a:solidFill>
                  <a:latin typeface="宋体"/>
                  <a:ea typeface="宋体"/>
                  <a:cs typeface="宋体"/>
                </a:rPr>
                <a:t>执行</a:t>
              </a:r>
              <a:endParaRPr kumimoji="1" lang="zh-CN" altLang="en-US" sz="2400" i="0" dirty="0">
                <a:solidFill>
                  <a:schemeClr val="tx1"/>
                </a:solidFill>
                <a:latin typeface="宋体"/>
                <a:ea typeface="宋体"/>
                <a:cs typeface="宋体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931843" y="4581866"/>
              <a:ext cx="1872405" cy="57532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1" lang="zh-CN" altLang="en-US" sz="2400" i="0" dirty="0">
                  <a:solidFill>
                    <a:schemeClr val="tx1"/>
                  </a:solidFill>
                  <a:latin typeface="宋体"/>
                  <a:ea typeface="宋体"/>
                  <a:cs typeface="宋体"/>
                </a:rPr>
                <a:t>报告</a:t>
              </a:r>
              <a:endParaRPr kumimoji="1" lang="zh-CN" altLang="en-US" sz="2400" i="0" dirty="0">
                <a:solidFill>
                  <a:schemeClr val="tx1"/>
                </a:solidFill>
                <a:latin typeface="宋体"/>
                <a:ea typeface="宋体"/>
                <a:cs typeface="宋体"/>
              </a:endParaRPr>
            </a:p>
          </p:txBody>
        </p:sp>
        <p:sp>
          <p:nvSpPr>
            <p:cNvPr id="11" name="圆角右箭头 10"/>
            <p:cNvSpPr/>
            <p:nvPr/>
          </p:nvSpPr>
          <p:spPr>
            <a:xfrm rot="5400000">
              <a:off x="3059138" y="1917219"/>
              <a:ext cx="721441" cy="863673"/>
            </a:xfrm>
            <a:prstGeom prst="ben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圆角右箭头 11"/>
            <p:cNvSpPr/>
            <p:nvPr/>
          </p:nvSpPr>
          <p:spPr>
            <a:xfrm rot="5400000">
              <a:off x="4140199" y="2853264"/>
              <a:ext cx="719614" cy="863673"/>
            </a:xfrm>
            <a:prstGeom prst="ben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角右箭头 12"/>
            <p:cNvSpPr/>
            <p:nvPr/>
          </p:nvSpPr>
          <p:spPr>
            <a:xfrm rot="5400000">
              <a:off x="5507326" y="3789310"/>
              <a:ext cx="721439" cy="863672"/>
            </a:xfrm>
            <a:prstGeom prst="ben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6553200" cy="684213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软件测试究竟如何管理？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908175" y="1773238"/>
            <a:ext cx="5292725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i="0">
                <a:solidFill>
                  <a:srgbClr val="800000"/>
                </a:solidFill>
              </a:rPr>
              <a:t>Discipline over Rhetoric</a:t>
            </a:r>
            <a:r>
              <a:rPr lang="zh-CN" altLang="en-US" sz="3200" b="1" i="0">
                <a:solidFill>
                  <a:srgbClr val="800000"/>
                </a:solidFill>
              </a:rPr>
              <a:t>？</a:t>
            </a:r>
            <a:endParaRPr lang="en-US" altLang="zh-CN" sz="3200" b="1" i="0">
              <a:solidFill>
                <a:srgbClr val="8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i="0">
                <a:solidFill>
                  <a:srgbClr val="800000"/>
                </a:solidFill>
              </a:rPr>
              <a:t>Process</a:t>
            </a:r>
            <a:r>
              <a:rPr lang="zh-CN" altLang="en-US" sz="3200" b="1" i="0">
                <a:solidFill>
                  <a:srgbClr val="800000"/>
                </a:solidFill>
              </a:rPr>
              <a:t> </a:t>
            </a:r>
            <a:r>
              <a:rPr lang="en-US" altLang="zh-CN" sz="3200" b="1" i="0">
                <a:solidFill>
                  <a:srgbClr val="800000"/>
                </a:solidFill>
              </a:rPr>
              <a:t>over</a:t>
            </a:r>
            <a:r>
              <a:rPr lang="zh-CN" altLang="en-US" sz="3200" b="1" i="0">
                <a:solidFill>
                  <a:srgbClr val="800000"/>
                </a:solidFill>
              </a:rPr>
              <a:t> </a:t>
            </a:r>
            <a:r>
              <a:rPr lang="en-US" altLang="zh-CN" sz="3200" b="1" i="0">
                <a:solidFill>
                  <a:srgbClr val="800000"/>
                </a:solidFill>
              </a:rPr>
              <a:t>People</a:t>
            </a:r>
            <a:r>
              <a:rPr lang="zh-CN" altLang="en-US" sz="3200" b="1" i="0">
                <a:solidFill>
                  <a:srgbClr val="800000"/>
                </a:solidFill>
              </a:rPr>
              <a:t>？</a:t>
            </a:r>
            <a:endParaRPr lang="zh-CN" altLang="en-US" sz="3200" i="0">
              <a:solidFill>
                <a:srgbClr val="800000"/>
              </a:solidFill>
            </a:endParaRPr>
          </a:p>
        </p:txBody>
      </p:sp>
      <p:pic>
        <p:nvPicPr>
          <p:cNvPr id="20483" name="图片 2" descr="屏幕快照 2014-03-13 上午11.02.3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500438"/>
            <a:ext cx="43751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98DDB349-F69C-4B12-AF9E-2593617FD31B}" type="slidenum">
              <a:rPr lang="en-US" altLang="zh-CN" smtClean="0">
                <a:ea typeface="宋体" charset="-122"/>
              </a:rPr>
              <a:pPr/>
              <a:t>30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4" name="图片 3" descr="屏幕快照 2013-05-24 下午8.11.3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1152525"/>
            <a:ext cx="4895850" cy="1530350"/>
          </a:xfrm>
          <a:prstGeom prst="rect">
            <a:avLst/>
          </a:prstGeom>
          <a:noFill/>
        </p:spPr>
      </p:pic>
      <p:pic>
        <p:nvPicPr>
          <p:cNvPr id="5" name="图片 4" descr="屏幕快照 2013-05-24 下午8.11.4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2688" y="2493963"/>
            <a:ext cx="5694362" cy="1809750"/>
          </a:xfrm>
          <a:prstGeom prst="rect">
            <a:avLst/>
          </a:prstGeom>
          <a:noFill/>
        </p:spPr>
      </p:pic>
      <p:pic>
        <p:nvPicPr>
          <p:cNvPr id="7" name="图片 6" descr="屏幕快照 2013-05-24 下午8.13.0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98700" y="2951163"/>
            <a:ext cx="6742113" cy="3711575"/>
          </a:xfrm>
          <a:prstGeom prst="rect">
            <a:avLst/>
          </a:prstGeom>
          <a:noFill/>
        </p:spPr>
      </p:pic>
      <p:sp>
        <p:nvSpPr>
          <p:cNvPr id="70661" name="Rectangle 3"/>
          <p:cNvSpPr txBox="1">
            <a:spLocks noChangeArrowheads="1"/>
          </p:cNvSpPr>
          <p:nvPr/>
        </p:nvSpPr>
        <p:spPr bwMode="auto">
          <a:xfrm>
            <a:off x="971550" y="260350"/>
            <a:ext cx="663098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124" tIns="41061" rIns="82124" bIns="41061" anchor="b"/>
          <a:lstStyle/>
          <a:p>
            <a:pPr algn="ctr"/>
            <a:r>
              <a:rPr lang="zh-CN" altLang="en-US" sz="3600" b="1" i="0">
                <a:solidFill>
                  <a:srgbClr val="FFFF00"/>
                </a:solidFill>
              </a:rPr>
              <a:t>探索式测试定义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013" y="366713"/>
            <a:ext cx="6456362" cy="561975"/>
          </a:xfrm>
        </p:spPr>
        <p:txBody>
          <a:bodyPr/>
          <a:lstStyle/>
          <a:p>
            <a:pPr algn="ctr">
              <a:defRPr/>
            </a:pPr>
            <a:r>
              <a:rPr lang="en-US" altLang="zh-CN" sz="3200" dirty="0">
                <a:solidFill>
                  <a:srgbClr val="FFFF00"/>
                </a:solidFill>
                <a:latin typeface="+mn-lt"/>
              </a:rPr>
              <a:t>Exploratory testing mind map</a:t>
            </a:r>
            <a:endParaRPr lang="zh-CN" altLang="en-US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72706" name="Picture 2" descr="http://www.stickyminds.com/BetterSoftware/image_uploads/webobject_image_no5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268413"/>
            <a:ext cx="7331075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1476375" y="404813"/>
            <a:ext cx="6096000" cy="561975"/>
          </a:xfrm>
        </p:spPr>
        <p:txBody>
          <a:bodyPr/>
          <a:lstStyle/>
          <a:p>
            <a:pPr algn="ctr" defTabSz="814388">
              <a:lnSpc>
                <a:spcPct val="90000"/>
              </a:lnSpc>
            </a:pPr>
            <a:r>
              <a:rPr lang="zh-CN" altLang="en-US" sz="3200" b="1" smtClean="0">
                <a:solidFill>
                  <a:srgbClr val="FFFF00"/>
                </a:solidFill>
                <a:latin typeface="黑体" pitchFamily="49" charset="-122"/>
              </a:rPr>
              <a:t>为什么引人探索式测试？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113" y="2276475"/>
            <a:ext cx="7559675" cy="324008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宋体"/>
                <a:ea typeface="宋体"/>
                <a:cs typeface="宋体"/>
              </a:rPr>
              <a:t>开发人员多、测试人员少，测试更关注效率</a:t>
            </a:r>
            <a:endParaRPr lang="en-US" altLang="zh-CN" sz="2400" kern="1200" dirty="0">
              <a:latin typeface="宋体"/>
              <a:ea typeface="宋体"/>
              <a:cs typeface="宋体"/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整个开发节奏很快，测试要跟上这个节奏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测试时间很少，需要快速完成测试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对产品或业务不够熟悉</a:t>
            </a:r>
            <a:r>
              <a:rPr lang="zh-CN" altLang="en-US" sz="2400" kern="1200" dirty="0">
                <a:latin typeface="宋体"/>
                <a:ea typeface="宋体"/>
                <a:cs typeface="宋体"/>
              </a:rPr>
              <a:t>，需要操作或使用它来熟悉</a:t>
            </a:r>
            <a:endParaRPr lang="en-US" altLang="zh-CN" sz="2400" kern="1200" dirty="0">
              <a:latin typeface="宋体"/>
              <a:ea typeface="宋体"/>
              <a:cs typeface="宋体"/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宋体"/>
                <a:ea typeface="宋体"/>
                <a:cs typeface="宋体"/>
              </a:rPr>
              <a:t>产品某些部分复杂，需要不断探索，才能很好地完成测试</a:t>
            </a:r>
            <a:endParaRPr lang="en-US" altLang="zh-CN" sz="2400" kern="1200" dirty="0">
              <a:latin typeface="宋体"/>
              <a:ea typeface="宋体"/>
              <a:cs typeface="宋体"/>
            </a:endParaRPr>
          </a:p>
          <a:p>
            <a:pPr marL="0" indent="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Tx/>
              <a:buNone/>
              <a:defRPr/>
            </a:pPr>
            <a:endParaRPr lang="en-US" altLang="zh-CN" sz="2400" kern="1200" dirty="0">
              <a:latin typeface="宋体"/>
              <a:ea typeface="宋体"/>
              <a:cs typeface="宋体"/>
            </a:endParaRPr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634BA42D-D62E-49B5-94B7-AEC7A3C6DE04}" type="slidenum">
              <a:rPr lang="en-US" altLang="zh-CN" smtClean="0">
                <a:ea typeface="宋体" charset="-122"/>
              </a:rPr>
              <a:pPr/>
              <a:t>32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AutoShape 2" descr="http://www.cagedinsider.com/wp-content/images/mma/2009/12/VS_Logo_Standard_FOR_WEB_AND_POWERPOINT.PNG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圆角矩形 7"/>
          <p:cNvSpPr/>
          <p:nvPr/>
        </p:nvSpPr>
        <p:spPr bwMode="auto">
          <a:xfrm>
            <a:off x="539750" y="1484313"/>
            <a:ext cx="3311525" cy="352901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3700" dist="139700" dir="5400000" sx="90000" sy="-19000" rotWithShape="0">
              <a:schemeClr val="accent5">
                <a:lumMod val="50000"/>
                <a:alpha val="30000"/>
              </a:schemeClr>
            </a:outerShdw>
          </a:effectLst>
        </p:spPr>
        <p:txBody>
          <a:bodyPr lIns="0" tIns="0" rIns="0" bIns="0" anchor="ctr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i="0"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508625" y="1484313"/>
            <a:ext cx="3348038" cy="3492500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3700" dist="139700" dir="5400000" sx="90000" sy="-19000" rotWithShape="0">
              <a:schemeClr val="accent5">
                <a:lumMod val="50000"/>
                <a:alpha val="30000"/>
              </a:schemeClr>
            </a:outerShdw>
          </a:effectLst>
        </p:spPr>
        <p:txBody>
          <a:bodyPr lIns="0" tIns="0" rIns="0" bIns="0" anchor="ctr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i="0"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8313" y="1628775"/>
            <a:ext cx="3419475" cy="3281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i="0" dirty="0">
                <a:solidFill>
                  <a:schemeClr val="bg1"/>
                </a:solidFill>
                <a:ea typeface="宋体" pitchFamily="2" charset="-122"/>
              </a:rPr>
              <a:t>ST</a:t>
            </a: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宋体" pitchFamily="2" charset="-122"/>
                <a:ea typeface="宋体" pitchFamily="2" charset="-122"/>
              </a:rPr>
              <a:t>系统性强</a:t>
            </a:r>
            <a:endParaRPr lang="en-US" altLang="zh-CN" sz="2400" i="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宋体" pitchFamily="2" charset="-122"/>
                <a:ea typeface="宋体" pitchFamily="2" charset="-122"/>
              </a:rPr>
              <a:t>容易管理</a:t>
            </a:r>
            <a:r>
              <a:rPr lang="zh-CN" altLang="en-US" i="0" dirty="0">
                <a:latin typeface="宋体" pitchFamily="2" charset="-122"/>
                <a:ea typeface="宋体" pitchFamily="2" charset="-122"/>
              </a:rPr>
              <a:t>（可视性强）</a:t>
            </a:r>
            <a:endParaRPr lang="en-US" altLang="zh-CN" i="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宋体" pitchFamily="2" charset="-122"/>
                <a:ea typeface="宋体" pitchFamily="2" charset="-122"/>
              </a:rPr>
              <a:t>设计在先、执行在后</a:t>
            </a:r>
            <a:endParaRPr lang="en-US" altLang="zh-CN" sz="2400" i="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宋体" pitchFamily="2" charset="-122"/>
                <a:ea typeface="宋体" pitchFamily="2" charset="-122"/>
              </a:rPr>
              <a:t>验证自己的思路</a:t>
            </a:r>
            <a:endParaRPr lang="en-US" altLang="zh-CN" sz="2400" i="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宋体" pitchFamily="2" charset="-122"/>
                <a:ea typeface="宋体" pitchFamily="2" charset="-122"/>
              </a:rPr>
              <a:t>可预见性</a:t>
            </a:r>
            <a:endParaRPr lang="zh-CN" altLang="en-US" sz="2400" i="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063" y="1484313"/>
            <a:ext cx="3060700" cy="3281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i="0" dirty="0">
                <a:solidFill>
                  <a:schemeClr val="bg1"/>
                </a:solidFill>
                <a:ea typeface="宋体" pitchFamily="2" charset="-122"/>
              </a:rPr>
              <a:t>ET</a:t>
            </a: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+mn-lt"/>
                <a:ea typeface="楷体_GB2312" pitchFamily="49" charset="-122"/>
              </a:rPr>
              <a:t>（个人能力强）</a:t>
            </a:r>
            <a:r>
              <a:rPr lang="en-US" altLang="en-US" sz="2400" i="0" dirty="0">
                <a:latin typeface="+mn-lt"/>
                <a:ea typeface="楷体_GB2312" pitchFamily="49" charset="-122"/>
              </a:rPr>
              <a:t>高效率</a:t>
            </a:r>
            <a:endParaRPr lang="en-US" altLang="zh-CN" sz="2400" i="0" dirty="0">
              <a:latin typeface="+mn-lt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en-US" sz="2400" i="0" dirty="0">
                <a:ea typeface="楷体_GB2312" pitchFamily="49" charset="-122"/>
              </a:rPr>
              <a:t>适应性强</a:t>
            </a:r>
            <a:endParaRPr lang="en-US" altLang="zh-CN" sz="2400" i="0" dirty="0">
              <a:latin typeface="+mn-lt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楷体_GB2312" pitchFamily="49" charset="-122"/>
              </a:rPr>
              <a:t>执行和思考并行</a:t>
            </a:r>
            <a:endParaRPr lang="en-US" altLang="zh-CN" sz="2400" i="0" dirty="0">
              <a:latin typeface="+mn-lt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楷体_GB2312" pitchFamily="49" charset="-122"/>
              </a:rPr>
              <a:t>不断问系统</a:t>
            </a:r>
            <a:endParaRPr lang="en-US" altLang="zh-CN" sz="2400" i="0" dirty="0">
              <a:latin typeface="+mn-lt"/>
              <a:ea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楷体_GB2312" pitchFamily="49" charset="-122"/>
              </a:rPr>
              <a:t>学习的过程</a:t>
            </a:r>
            <a:endParaRPr lang="en-US" altLang="zh-CN" sz="2400" i="0" dirty="0">
              <a:latin typeface="+mn-lt"/>
              <a:ea typeface="楷体_GB2312" pitchFamily="49" charset="-122"/>
            </a:endParaRPr>
          </a:p>
        </p:txBody>
      </p:sp>
      <p:pic>
        <p:nvPicPr>
          <p:cNvPr id="75782" name="图片 11" descr="tem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420938"/>
            <a:ext cx="14398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971550" y="260350"/>
            <a:ext cx="663098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00"/>
                </a:solidFill>
                <a:latin typeface="+mj-lt"/>
                <a:ea typeface="宋体" pitchFamily="2" charset="-122"/>
                <a:cs typeface="+mj-cs"/>
              </a:rPr>
              <a:t>ST </a:t>
            </a:r>
            <a:r>
              <a:rPr lang="en-US" altLang="zh-CN" sz="3600" b="1" dirty="0">
                <a:solidFill>
                  <a:srgbClr val="FFFF00"/>
                </a:solidFill>
                <a:latin typeface="+mj-lt"/>
                <a:ea typeface="宋体" pitchFamily="2" charset="-122"/>
                <a:cs typeface="+mj-cs"/>
              </a:rPr>
              <a:t>vs. ET </a:t>
            </a:r>
            <a:endParaRPr lang="zh-CN" altLang="en-US" b="1" i="0" dirty="0">
              <a:solidFill>
                <a:srgbClr val="FFFF00"/>
              </a:solidFill>
              <a:latin typeface="+mj-lt"/>
              <a:cs typeface="+mj-cs"/>
            </a:endParaRPr>
          </a:p>
        </p:txBody>
      </p:sp>
      <p:pic>
        <p:nvPicPr>
          <p:cNvPr id="75784" name="Picture 2" descr="http://www.quardev.com/content/images/freedom-sca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5013325"/>
            <a:ext cx="7415212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4CB59B71-9EBA-49D9-9BE5-53CBC0B6CF20}" type="slidenum">
              <a:rPr lang="en-US" altLang="zh-CN" smtClean="0">
                <a:ea typeface="宋体" charset="-122"/>
              </a:rPr>
              <a:pPr/>
              <a:t>34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7826" name="Title 153"/>
          <p:cNvSpPr txBox="1">
            <a:spLocks/>
          </p:cNvSpPr>
          <p:nvPr/>
        </p:nvSpPr>
        <p:spPr bwMode="auto">
          <a:xfrm>
            <a:off x="2411413" y="333375"/>
            <a:ext cx="3940175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814388">
              <a:lnSpc>
                <a:spcPct val="90000"/>
              </a:lnSpc>
            </a:pPr>
            <a:r>
              <a:rPr lang="en-US" altLang="zh-CN" sz="3200" b="1">
                <a:solidFill>
                  <a:srgbClr val="FFFF00"/>
                </a:solidFill>
                <a:ea typeface="黑体" pitchFamily="49" charset="-122"/>
                <a:cs typeface="Arial" charset="0"/>
                <a:sym typeface="Calibri" pitchFamily="34" charset="0"/>
              </a:rPr>
              <a:t>ET vs. ST</a:t>
            </a:r>
            <a:r>
              <a:rPr lang="zh-CN" altLang="en-US" sz="3200" b="1">
                <a:solidFill>
                  <a:srgbClr val="FFFF00"/>
                </a:solidFill>
                <a:ea typeface="黑体" pitchFamily="49" charset="-122"/>
                <a:cs typeface="Arial" charset="0"/>
                <a:sym typeface="Calibri" pitchFamily="34" charset="0"/>
              </a:rPr>
              <a:t> </a:t>
            </a:r>
            <a:r>
              <a:rPr lang="en-US" altLang="zh-CN" sz="2400" b="1">
                <a:solidFill>
                  <a:srgbClr val="FFFF00"/>
                </a:solidFill>
                <a:ea typeface="黑体" pitchFamily="49" charset="-122"/>
                <a:cs typeface="Arial" charset="0"/>
                <a:sym typeface="Calibri" pitchFamily="34" charset="0"/>
              </a:rPr>
              <a:t>-2</a:t>
            </a:r>
            <a:endParaRPr lang="zh-CN" altLang="zh-CN" sz="2400" b="1">
              <a:solidFill>
                <a:srgbClr val="FFFF00"/>
              </a:solidFill>
              <a:ea typeface="黑体" pitchFamily="49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77827" name="组 28"/>
          <p:cNvGrpSpPr>
            <a:grpSpLocks/>
          </p:cNvGrpSpPr>
          <p:nvPr/>
        </p:nvGrpSpPr>
        <p:grpSpPr bwMode="auto">
          <a:xfrm>
            <a:off x="927100" y="1609725"/>
            <a:ext cx="2576513" cy="1905000"/>
            <a:chOff x="899964" y="2377093"/>
            <a:chExt cx="2576191" cy="1905000"/>
          </a:xfrm>
        </p:grpSpPr>
        <p:pic>
          <p:nvPicPr>
            <p:cNvPr id="77834" name="图片 3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9964" y="2377093"/>
              <a:ext cx="2576191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35" name="矩形 36"/>
            <p:cNvSpPr>
              <a:spLocks noChangeArrowheads="1"/>
            </p:cNvSpPr>
            <p:nvPr/>
          </p:nvSpPr>
          <p:spPr bwMode="auto">
            <a:xfrm>
              <a:off x="971600" y="2420888"/>
              <a:ext cx="1143000" cy="84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i="0">
                  <a:latin typeface="Arial Narrow" pitchFamily="34" charset="0"/>
                </a:rPr>
                <a:t>Scripted Testing</a:t>
              </a:r>
            </a:p>
          </p:txBody>
        </p:sp>
      </p:grpSp>
      <p:sp>
        <p:nvSpPr>
          <p:cNvPr id="77828" name="矩形 37"/>
          <p:cNvSpPr>
            <a:spLocks noChangeArrowheads="1"/>
          </p:cNvSpPr>
          <p:nvPr/>
        </p:nvSpPr>
        <p:spPr bwMode="auto">
          <a:xfrm>
            <a:off x="857250" y="3860800"/>
            <a:ext cx="3046413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先设计、后执行</a:t>
            </a:r>
          </a:p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强调逻辑分析</a:t>
            </a:r>
            <a:endParaRPr lang="en-US" altLang="zh-CN" i="0">
              <a:latin typeface="宋体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关注需求和测试文档</a:t>
            </a:r>
            <a:endParaRPr lang="en-US" altLang="zh-CN" i="0">
              <a:latin typeface="宋体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有明确的测试标准</a:t>
            </a:r>
            <a:endParaRPr lang="en-US" altLang="zh-CN" i="0">
              <a:latin typeface="宋体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强调评审、可控</a:t>
            </a:r>
            <a:endParaRPr lang="en-US" altLang="zh-CN" i="0">
              <a:latin typeface="宋体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i="0">
                <a:latin typeface="宋体" charset="-122"/>
              </a:rPr>
              <a:t>严谨、规范</a:t>
            </a:r>
            <a:endParaRPr lang="en-US" altLang="zh-CN" i="0">
              <a:latin typeface="宋体" charset="-122"/>
            </a:endParaRPr>
          </a:p>
        </p:txBody>
      </p:sp>
      <p:grpSp>
        <p:nvGrpSpPr>
          <p:cNvPr id="77829" name="组 4"/>
          <p:cNvGrpSpPr>
            <a:grpSpLocks/>
          </p:cNvGrpSpPr>
          <p:nvPr/>
        </p:nvGrpSpPr>
        <p:grpSpPr bwMode="auto">
          <a:xfrm>
            <a:off x="5359400" y="1609725"/>
            <a:ext cx="2865438" cy="1917700"/>
            <a:chOff x="5345806" y="1459312"/>
            <a:chExt cx="2866128" cy="1917700"/>
          </a:xfrm>
        </p:grpSpPr>
        <p:pic>
          <p:nvPicPr>
            <p:cNvPr id="77832" name="图片 3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45806" y="1459312"/>
              <a:ext cx="2866128" cy="191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33" name="矩形 39"/>
            <p:cNvSpPr>
              <a:spLocks noChangeArrowheads="1"/>
            </p:cNvSpPr>
            <p:nvPr/>
          </p:nvSpPr>
          <p:spPr bwMode="auto">
            <a:xfrm>
              <a:off x="6541688" y="2162772"/>
              <a:ext cx="1536700" cy="849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altLang="zh-CN" i="0">
                  <a:solidFill>
                    <a:srgbClr val="000000"/>
                  </a:solidFill>
                  <a:latin typeface="Arial Narrow" pitchFamily="34" charset="0"/>
                </a:rPr>
                <a:t>Exploratory Testing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5148263" y="3860800"/>
            <a:ext cx="3527425" cy="2078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学习、设计和执行并行</a:t>
            </a:r>
            <a:endParaRPr lang="en-US" altLang="zh-CN" i="0" dirty="0">
              <a:solidFill>
                <a:srgbClr val="953735"/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上下文驱动</a:t>
            </a:r>
            <a:endParaRPr lang="en-US" altLang="zh-CN" i="0" dirty="0">
              <a:solidFill>
                <a:srgbClr val="953735"/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强调个人能力</a:t>
            </a:r>
            <a:endParaRPr lang="en-US" altLang="zh-CN" i="0" dirty="0">
              <a:solidFill>
                <a:srgbClr val="953735"/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Test Oracle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关注与产品的交互</a:t>
            </a:r>
            <a:endParaRPr lang="en-US" altLang="zh-CN" i="0" dirty="0">
              <a:solidFill>
                <a:srgbClr val="953735"/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i="0" dirty="0">
                <a:solidFill>
                  <a:srgbClr val="953735"/>
                </a:solidFill>
                <a:latin typeface="+mn-lt"/>
                <a:ea typeface="宋体"/>
                <a:cs typeface="宋体"/>
              </a:rPr>
              <a:t>拥抱变化、乐趣</a:t>
            </a:r>
            <a:endParaRPr lang="en-US" altLang="zh-CN" i="0" dirty="0">
              <a:solidFill>
                <a:srgbClr val="953735"/>
              </a:solidFill>
              <a:latin typeface="+mn-lt"/>
              <a:ea typeface="宋体"/>
              <a:cs typeface="宋体"/>
            </a:endParaRPr>
          </a:p>
        </p:txBody>
      </p:sp>
      <p:pic>
        <p:nvPicPr>
          <p:cNvPr id="77831" name="图片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75" y="2805113"/>
            <a:ext cx="1335088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>
          <a:xfrm>
            <a:off x="1116013" y="368300"/>
            <a:ext cx="6551612" cy="684213"/>
          </a:xfrm>
        </p:spPr>
        <p:txBody>
          <a:bodyPr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4.3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软件测试流派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78850" name="图片 1" descr="屏幕快照 2014-03-13 下午5.50.4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00213"/>
            <a:ext cx="83439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>
          <a:xfrm>
            <a:off x="1116013" y="368300"/>
            <a:ext cx="6551612" cy="684213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各测试流派的特征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" name="图片 2" descr="屏幕快照 2014-03-13 下午5.50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412875"/>
            <a:ext cx="7920037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4"/>
          <p:cNvSpPr txBox="1">
            <a:spLocks noGrp="1"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zh-CN" sz="1400">
              <a:solidFill>
                <a:srgbClr val="FF9800"/>
              </a:solidFill>
            </a:endParaRPr>
          </a:p>
        </p:txBody>
      </p:sp>
      <p:sp>
        <p:nvSpPr>
          <p:cNvPr id="82946" name="Rectangl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1F8E1AE3-6CE2-41C3-AD5B-089C5E2FE277}" type="slidenum">
              <a:rPr lang="sv-SE" altLang="zh-CN" smtClean="0">
                <a:ea typeface="宋体" charset="-122"/>
              </a:rPr>
              <a:pPr/>
              <a:t>37</a:t>
            </a:fld>
            <a:endParaRPr lang="sv-SE" altLang="zh-CN" smtClean="0">
              <a:ea typeface="宋体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835150" y="333375"/>
            <a:ext cx="6034088" cy="763588"/>
          </a:xfrm>
        </p:spPr>
        <p:txBody>
          <a:bodyPr/>
          <a:lstStyle/>
          <a:p>
            <a:pPr algn="ctr">
              <a:defRPr/>
            </a:pPr>
            <a:r>
              <a:rPr lang="zh-CN" altLang="en-US" sz="3600" b="1" kern="1200" dirty="0">
                <a:solidFill>
                  <a:srgbClr val="FFFF00"/>
                </a:solidFill>
                <a:ea typeface="宋体" charset="-122"/>
              </a:rPr>
              <a:t>上下文驱动测试</a:t>
            </a:r>
            <a:r>
              <a:rPr lang="zh-CN" altLang="zh-CN" sz="3600" b="1" kern="1200" dirty="0">
                <a:solidFill>
                  <a:srgbClr val="FFFF00"/>
                </a:solidFill>
                <a:ea typeface="宋体" charset="-122"/>
              </a:rPr>
              <a:t>方法</a:t>
            </a:r>
            <a:endParaRPr lang="zh-CN" altLang="en-US" sz="3600" b="1" kern="12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82948" name="矩形 6"/>
          <p:cNvSpPr>
            <a:spLocks noChangeArrowheads="1"/>
          </p:cNvSpPr>
          <p:nvPr/>
        </p:nvSpPr>
        <p:spPr bwMode="auto">
          <a:xfrm>
            <a:off x="2627313" y="1052513"/>
            <a:ext cx="4392612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</a:pPr>
            <a:r>
              <a:rPr lang="en-US" altLang="zh-CN" sz="2400" b="1" i="0">
                <a:solidFill>
                  <a:srgbClr val="00B0F0"/>
                </a:solidFill>
                <a:latin typeface="楷体_GB2312"/>
                <a:ea typeface="楷体_GB2312"/>
                <a:cs typeface="楷体_GB2312"/>
              </a:rPr>
              <a:t>CDT: Context</a:t>
            </a:r>
            <a:r>
              <a:rPr lang="en-US" altLang="zh-CN" sz="2400" b="1">
                <a:solidFill>
                  <a:srgbClr val="00B0F0"/>
                </a:solidFill>
                <a:latin typeface="楷体_GB2312"/>
                <a:ea typeface="楷体_GB2312"/>
                <a:cs typeface="楷体_GB2312"/>
              </a:rPr>
              <a:t>-driven</a:t>
            </a:r>
            <a:r>
              <a:rPr lang="en-US" altLang="zh-CN" sz="2400" b="1" i="0">
                <a:solidFill>
                  <a:srgbClr val="00B0F0"/>
                </a:solidFill>
                <a:latin typeface="楷体_GB2312"/>
                <a:ea typeface="楷体_GB2312"/>
                <a:cs typeface="楷体_GB2312"/>
              </a:rPr>
              <a:t> Testing</a:t>
            </a:r>
          </a:p>
        </p:txBody>
      </p:sp>
      <p:sp>
        <p:nvSpPr>
          <p:cNvPr id="82949" name="AutoShape 2" descr="http://www.51testing.com/attachments/2007/08/2_2007082815440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0" name="AutoShape 4" descr="http://www.51testing.com/attachments/2007/08/2_2007082815440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1" name="AutoShape 6" descr="http://www.51testing.com/attachments/2007/08/2_2007082815440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2" name="Rectangle 1"/>
          <p:cNvSpPr>
            <a:spLocks noChangeArrowheads="1"/>
          </p:cNvSpPr>
          <p:nvPr/>
        </p:nvSpPr>
        <p:spPr bwMode="auto">
          <a:xfrm>
            <a:off x="28575" y="1922463"/>
            <a:ext cx="91440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任何实践活动的价值依赖于它所处的上下文</a:t>
            </a:r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在某个上下文中只有好的实践，没有最佳实践</a:t>
            </a:r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一起工作的人，才是项目的最重要组成部分</a:t>
            </a:r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项目的发展往往难以预料</a:t>
            </a:r>
            <a:endParaRPr lang="en-US" altLang="zh-CN" sz="2400" i="0"/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产品是问题的解决方案，如果问题没得到解决，产品是无用的</a:t>
            </a:r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好的软件测试时一个富有挑战性的智力过程。</a:t>
            </a:r>
            <a:endParaRPr lang="en-US" altLang="zh-CN" sz="2400" i="0"/>
          </a:p>
          <a:p>
            <a:pPr lvl="1" indent="-457200" eaLnBrk="0" hangingPunct="0">
              <a:lnSpc>
                <a:spcPct val="130000"/>
              </a:lnSpc>
              <a:buClr>
                <a:srgbClr val="3366FF"/>
              </a:buClr>
              <a:buFont typeface="黑体" pitchFamily="49" charset="-122"/>
              <a:buAutoNum type="circleNumDbPlain"/>
            </a:pPr>
            <a:r>
              <a:rPr lang="zh-CN" altLang="en-US" sz="2400" i="0"/>
              <a:t>只有通过判断和技能，并在整个项目过程中协同练习它们，我们才能在正确的时间做正确的事，以有效地测试我们的产品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481762" cy="762000"/>
          </a:xfrm>
        </p:spPr>
        <p:txBody>
          <a:bodyPr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4.4 </a:t>
            </a:r>
            <a:r>
              <a:rPr lang="zh-CN" altLang="zh-CN" sz="3200" dirty="0" smtClean="0">
                <a:solidFill>
                  <a:srgbClr val="FFFF00"/>
                </a:solidFill>
                <a:latin typeface="+mj-ea"/>
              </a:rPr>
              <a:t>基于风险的测试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策略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7272337" cy="388778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宋体" charset="-122"/>
              </a:rPr>
              <a:t>基于风险的测试策略是指评估测试的优先级，先做高优先级的测试，如果时间或精力不够，低优先级的测试可以暂时先不做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宋体" charset="-122"/>
              </a:rPr>
              <a:t>软件测试总是有风险的，</a:t>
            </a:r>
            <a:r>
              <a:rPr lang="zh-CN" altLang="zh-CN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宋体" charset="-122"/>
              </a:rPr>
              <a:t>基于风险的测试</a:t>
            </a: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宋体" charset="-122"/>
              </a:rPr>
              <a:t>策略是最常用的策略</a:t>
            </a:r>
            <a:endParaRPr lang="en-US" altLang="zh-CN" sz="2400" smtClean="0"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宋体" charset="-122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宋体" charset="-122"/>
              </a:rPr>
              <a:t>在敏捷开发模式中，这种策略更能发挥价值</a:t>
            </a:r>
            <a:endParaRPr lang="en-US" altLang="zh-CN" sz="2400" smtClean="0"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6481762" cy="762000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</a:t>
            </a:r>
            <a:r>
              <a:rPr lang="zh-CN" altLang="zh-CN" sz="3200" dirty="0" smtClean="0">
                <a:solidFill>
                  <a:srgbClr val="FFFF00"/>
                </a:solidFill>
                <a:latin typeface="+mj-ea"/>
              </a:rPr>
              <a:t>风险的测试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策略分析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921625" cy="1655762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软件产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品的风险度可以通过出错的影响程度和出现的概率来计算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pic>
        <p:nvPicPr>
          <p:cNvPr id="87043" name="Picture 4" descr="3-1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2565400"/>
            <a:ext cx="56118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04137" cy="661988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 smtClean="0">
                <a:solidFill>
                  <a:srgbClr val="FFFF00"/>
                </a:solidFill>
                <a:latin typeface="+mj-ea"/>
              </a:rPr>
              <a:t>第</a:t>
            </a: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4</a:t>
            </a:r>
            <a:r>
              <a:rPr lang="zh-CN" altLang="en-US" sz="3600" dirty="0" smtClean="0">
                <a:solidFill>
                  <a:srgbClr val="FFFF00"/>
                </a:solidFill>
                <a:latin typeface="+mj-ea"/>
              </a:rPr>
              <a:t>章  </a:t>
            </a: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软件测试依据和规范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00113" y="1989138"/>
            <a:ext cx="4608512" cy="384175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4.1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 传统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的软件测试过程</a:t>
            </a:r>
            <a:endParaRPr lang="en-US" altLang="zh-CN" sz="2800" b="1" i="0" dirty="0">
              <a:latin typeface="Times New Roman" pitchFamily="18" charset="0"/>
              <a:ea typeface="宋体" pitchFamily="2" charset="-122"/>
            </a:endParaRPr>
          </a:p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4.2 </a:t>
            </a: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敏捷测试过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程</a:t>
            </a:r>
            <a:endParaRPr lang="en-US" altLang="zh-CN" sz="2800" b="1" i="0" dirty="0">
              <a:latin typeface="Times New Roman" pitchFamily="18" charset="0"/>
              <a:ea typeface="宋体" pitchFamily="2" charset="-122"/>
            </a:endParaRPr>
          </a:p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4.3 </a:t>
            </a: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软件测试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学派</a:t>
            </a:r>
            <a:endParaRPr lang="en-US" altLang="zh-CN" sz="2800" b="1" i="0" dirty="0">
              <a:latin typeface="Times New Roman" pitchFamily="18" charset="0"/>
              <a:ea typeface="宋体" pitchFamily="2" charset="-122"/>
            </a:endParaRPr>
          </a:p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4.4 </a:t>
            </a: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基于风险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的测试策略</a:t>
            </a:r>
            <a:endParaRPr lang="en-US" altLang="zh-CN" sz="2800" b="1" i="0" dirty="0">
              <a:latin typeface="Times New Roman" pitchFamily="18" charset="0"/>
              <a:ea typeface="宋体" pitchFamily="2" charset="-122"/>
            </a:endParaRPr>
          </a:p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4.5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 测试过程改进</a:t>
            </a:r>
            <a:endParaRPr lang="zh-CN" altLang="en-US" sz="2800" b="1" i="0" dirty="0">
              <a:latin typeface="Times New Roman" pitchFamily="18" charset="0"/>
              <a:ea typeface="宋体" pitchFamily="2" charset="-122"/>
            </a:endParaRPr>
          </a:p>
          <a:p>
            <a:pPr marL="533400" indent="-342900" eaLnBrk="0" hangingPunct="0">
              <a:lnSpc>
                <a:spcPct val="150000"/>
              </a:lnSpc>
              <a:defRPr/>
            </a:pPr>
            <a:r>
              <a:rPr lang="en-US" altLang="zh-CN" sz="2800" b="1" i="0" dirty="0">
                <a:latin typeface="Times New Roman" pitchFamily="18" charset="0"/>
                <a:ea typeface="宋体" pitchFamily="2" charset="-122"/>
              </a:rPr>
              <a:t>4.6  </a:t>
            </a:r>
            <a:r>
              <a:rPr lang="zh-CN" altLang="en-US" sz="2800" b="1" i="0" dirty="0">
                <a:latin typeface="Times New Roman" pitchFamily="18" charset="0"/>
                <a:ea typeface="宋体" pitchFamily="2" charset="-122"/>
              </a:rPr>
              <a:t>软件测试规范</a:t>
            </a:r>
            <a:endParaRPr lang="zh-CN" altLang="en-US" sz="2800" b="1" i="0" dirty="0"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22531" name="Picture 5" descr="boo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565400"/>
            <a:ext cx="34432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6192837" cy="762000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风险测试步骤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916113"/>
            <a:ext cx="8064500" cy="4016375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列出软件的所有功能和特性；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确定每个功能出错的可能性；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如果某个功能出错或欠缺某个特征，需要评估对用户使用软件产品的影响程度；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根据上面两个步骤，计算风险度；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根据可能出错的迹象，来修改风险度；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决定测试的范围，编写测试方案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6" descr="http://aspire.tatasteel.com/images/aspire_tool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2250" y="1379538"/>
            <a:ext cx="4670425" cy="547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333375"/>
            <a:ext cx="4608512" cy="719138"/>
          </a:xfrm>
        </p:spPr>
        <p:txBody>
          <a:bodyPr/>
          <a:lstStyle/>
          <a:p>
            <a:pPr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5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测试过程改进</a:t>
            </a:r>
            <a:r>
              <a:rPr lang="zh-CN" altLang="en-US" sz="3600" b="1" i="1" dirty="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539750" y="2420938"/>
            <a:ext cx="7208838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/>
              <a:t>4.5.1  TMMi </a:t>
            </a:r>
            <a:r>
              <a:rPr lang="en-US" altLang="zh-CN"/>
              <a:t>(Testing Maturity Model</a:t>
            </a:r>
            <a:r>
              <a:rPr lang="zh-CN" altLang="en-US"/>
              <a:t> </a:t>
            </a:r>
            <a:r>
              <a:rPr lang="en-US" altLang="zh-CN"/>
              <a:t>integration)</a:t>
            </a:r>
          </a:p>
          <a:p>
            <a:pPr>
              <a:lnSpc>
                <a:spcPct val="150000"/>
              </a:lnSpc>
            </a:pPr>
            <a:r>
              <a:rPr lang="en-US" altLang="zh-CN" sz="2800" b="1"/>
              <a:t>4.5.2  TPI </a:t>
            </a:r>
            <a:r>
              <a:rPr lang="en-US" altLang="zh-CN"/>
              <a:t>(Test Process Improvement)</a:t>
            </a: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800" b="1"/>
              <a:t>4.5.3  CTP </a:t>
            </a:r>
            <a:r>
              <a:rPr lang="en-US" altLang="zh-CN"/>
              <a:t>(Critical Test Process)</a:t>
            </a: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800" b="1"/>
              <a:t>4.5.4  STEP </a:t>
            </a:r>
            <a:r>
              <a:rPr lang="en-US" altLang="zh-CN"/>
              <a:t>(Systematic Test &amp; Evaluation Process)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04813"/>
            <a:ext cx="5761037" cy="72072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4.5.1  </a:t>
            </a:r>
            <a:r>
              <a:rPr lang="en-US" altLang="zh-CN" sz="3600" dirty="0" err="1" smtClean="0">
                <a:solidFill>
                  <a:srgbClr val="FFFF00"/>
                </a:solidFill>
                <a:latin typeface="+mn-lt"/>
              </a:rPr>
              <a:t>TMMi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5288" y="1628775"/>
            <a:ext cx="82804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800" b="1" i="0" dirty="0">
                <a:ea typeface="宋体" pitchFamily="2" charset="-122"/>
              </a:rPr>
              <a:t>过程能力</a:t>
            </a:r>
            <a:r>
              <a:rPr lang="zh-CN" altLang="en-US" sz="2800" i="0" dirty="0">
                <a:ea typeface="宋体" pitchFamily="2" charset="-122"/>
              </a:rPr>
              <a:t>描述了遵循一个软件测试过程可能达到的预期结果的范围。</a:t>
            </a:r>
            <a:r>
              <a:rPr lang="en-US" sz="2800" i="0" dirty="0" err="1">
                <a:ea typeface="宋体" pitchFamily="2" charset="-122"/>
              </a:rPr>
              <a:t>TMM</a:t>
            </a:r>
            <a:r>
              <a:rPr lang="en-US" altLang="zh-CN" sz="2800" i="0" dirty="0" err="1">
                <a:ea typeface="宋体" pitchFamily="2" charset="-122"/>
              </a:rPr>
              <a:t>i</a:t>
            </a:r>
            <a:r>
              <a:rPr lang="zh-CN" altLang="en-US" sz="2800" i="0" dirty="0">
                <a:ea typeface="宋体" pitchFamily="2" charset="-122"/>
              </a:rPr>
              <a:t>的</a:t>
            </a:r>
            <a:r>
              <a:rPr lang="zh-CN" altLang="en-US" sz="2800" i="0" dirty="0">
                <a:ea typeface="宋体" pitchFamily="2" charset="-122"/>
              </a:rPr>
              <a:t>建立，得益于以下</a:t>
            </a:r>
            <a:r>
              <a:rPr lang="en-US" sz="2800" i="0" dirty="0">
                <a:ea typeface="宋体" pitchFamily="2" charset="-122"/>
              </a:rPr>
              <a:t>3</a:t>
            </a:r>
            <a:r>
              <a:rPr lang="zh-CN" altLang="en-US" sz="2800" i="0" dirty="0">
                <a:ea typeface="宋体" pitchFamily="2" charset="-122"/>
              </a:rPr>
              <a:t>点：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dirty="0">
                <a:latin typeface="楷体"/>
                <a:ea typeface="楷体"/>
                <a:cs typeface="楷体"/>
              </a:rPr>
              <a:t>充分吸收、</a:t>
            </a:r>
            <a:r>
              <a:rPr lang="en-US" altLang="en-US" sz="2400" b="1" i="0" dirty="0">
                <a:latin typeface="楷体"/>
                <a:ea typeface="楷体"/>
                <a:cs typeface="楷体"/>
              </a:rPr>
              <a:t>CMM</a:t>
            </a:r>
            <a:r>
              <a:rPr lang="en-US" altLang="zh-CN" sz="2400" b="1" i="0" dirty="0">
                <a:latin typeface="楷体"/>
                <a:ea typeface="楷体"/>
                <a:cs typeface="楷体"/>
              </a:rPr>
              <a:t>/</a:t>
            </a:r>
            <a:r>
              <a:rPr lang="en-US" altLang="zh-CN" sz="2400" b="1" i="0" dirty="0" err="1">
                <a:latin typeface="楷体"/>
                <a:ea typeface="楷体"/>
                <a:cs typeface="楷体"/>
              </a:rPr>
              <a:t>CMMi</a:t>
            </a:r>
            <a:r>
              <a:rPr lang="zh-CN" altLang="en-US" sz="2400" b="1" i="0" dirty="0">
                <a:latin typeface="楷体"/>
                <a:ea typeface="楷体"/>
                <a:cs typeface="楷体"/>
              </a:rPr>
              <a:t>的精华</a:t>
            </a:r>
            <a:r>
              <a:rPr lang="zh-CN" altLang="en-US" sz="2400" b="1" i="0" dirty="0">
                <a:latin typeface="楷体"/>
                <a:ea typeface="楷体"/>
                <a:cs typeface="楷体"/>
              </a:rPr>
              <a:t>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dirty="0">
                <a:latin typeface="楷体"/>
                <a:ea typeface="楷体"/>
                <a:cs typeface="楷体"/>
              </a:rPr>
              <a:t>基于历史演化的测试过程；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dirty="0">
                <a:latin typeface="楷体"/>
                <a:ea typeface="楷体"/>
                <a:cs typeface="楷体"/>
              </a:rPr>
              <a:t>业界的最佳实践。</a:t>
            </a:r>
          </a:p>
          <a:p>
            <a:pPr>
              <a:lnSpc>
                <a:spcPct val="150000"/>
              </a:lnSpc>
              <a:defRPr/>
            </a:pPr>
            <a:endParaRPr lang="en-US" altLang="zh-CN" sz="2800" i="0" dirty="0">
              <a:ea typeface="宋体" pitchFamily="2" charset="-122"/>
            </a:endParaRPr>
          </a:p>
        </p:txBody>
      </p:sp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755650" y="4365625"/>
            <a:ext cx="774065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0" hangingPunct="0">
              <a:lnSpc>
                <a:spcPct val="130000"/>
              </a:lnSpc>
              <a:buFont typeface="Arial" pitchFamily="34" charset="0"/>
              <a:buChar char="•"/>
              <a:tabLst>
                <a:tab pos="487363" algn="l"/>
              </a:tabLst>
              <a:defRPr/>
            </a:pPr>
            <a:r>
              <a:rPr lang="en-US" altLang="zh-CN" sz="2400" b="1" i="0" u="sng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5</a:t>
            </a:r>
            <a:r>
              <a:rPr lang="zh-CN" altLang="en-US" sz="2400" b="1" i="0" u="sng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个别级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的一系列测试能力成熟度的定义，每个级别的组成包括到期目标、到期子目标活动、任务和职责等</a:t>
            </a:r>
            <a:r>
              <a:rPr lang="zh-CN" altLang="en-US" sz="2400" b="1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。</a:t>
            </a:r>
          </a:p>
          <a:p>
            <a:pPr eaLnBrk="0" hangingPunct="0">
              <a:lnSpc>
                <a:spcPct val="130000"/>
              </a:lnSpc>
              <a:buFont typeface="Arial" pitchFamily="34" charset="0"/>
              <a:buChar char="•"/>
              <a:tabLst>
                <a:tab pos="487363" algn="l"/>
              </a:tabLst>
              <a:defRPr/>
            </a:pPr>
            <a:r>
              <a:rPr lang="zh-CN" altLang="en-US" sz="2400" b="1" i="0" u="sng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一套评价模型</a:t>
            </a:r>
            <a:r>
              <a:rPr lang="zh-CN" altLang="en-US" sz="2400" b="1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，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包括一个成熟度问卷、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评估程序和团队选拔培训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指南。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333375"/>
            <a:ext cx="5618163" cy="719138"/>
          </a:xfrm>
        </p:spPr>
        <p:txBody>
          <a:bodyPr/>
          <a:lstStyle/>
          <a:p>
            <a:pPr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TMM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的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5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个级别简要描述</a:t>
            </a:r>
          </a:p>
        </p:txBody>
      </p:sp>
      <p:pic>
        <p:nvPicPr>
          <p:cNvPr id="95234" name="Picture 4" descr="4-9-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41438"/>
            <a:ext cx="6480175" cy="534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333375"/>
            <a:ext cx="5905500" cy="6477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err="1" smtClean="0">
                <a:solidFill>
                  <a:srgbClr val="FFFF00"/>
                </a:solidFill>
                <a:latin typeface="+mn-lt"/>
              </a:rPr>
              <a:t>TMMi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的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4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个级别内容</a:t>
            </a:r>
          </a:p>
        </p:txBody>
      </p:sp>
      <p:pic>
        <p:nvPicPr>
          <p:cNvPr id="97282" name="Picture 6" descr="4-9-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557338"/>
            <a:ext cx="6480175" cy="521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TextBox 5"/>
          <p:cNvSpPr txBox="1">
            <a:spLocks noChangeArrowheads="1"/>
          </p:cNvSpPr>
          <p:nvPr/>
        </p:nvSpPr>
        <p:spPr bwMode="auto">
          <a:xfrm>
            <a:off x="2232025" y="1258888"/>
            <a:ext cx="719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i="0">
                <a:solidFill>
                  <a:srgbClr val="FF0000"/>
                </a:solidFill>
              </a:rPr>
              <a:t>描述</a:t>
            </a:r>
          </a:p>
        </p:txBody>
      </p:sp>
      <p:sp>
        <p:nvSpPr>
          <p:cNvPr id="97284" name="TextBox 6"/>
          <p:cNvSpPr txBox="1">
            <a:spLocks noChangeArrowheads="1"/>
          </p:cNvSpPr>
          <p:nvPr/>
        </p:nvSpPr>
        <p:spPr bwMode="auto">
          <a:xfrm>
            <a:off x="4211638" y="1222375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i="0">
                <a:solidFill>
                  <a:srgbClr val="FF0000"/>
                </a:solidFill>
              </a:rPr>
              <a:t>特征</a:t>
            </a:r>
          </a:p>
        </p:txBody>
      </p:sp>
      <p:sp>
        <p:nvSpPr>
          <p:cNvPr id="97285" name="TextBox 7"/>
          <p:cNvSpPr txBox="1">
            <a:spLocks noChangeArrowheads="1"/>
          </p:cNvSpPr>
          <p:nvPr/>
        </p:nvSpPr>
        <p:spPr bwMode="auto">
          <a:xfrm>
            <a:off x="5976938" y="1222375"/>
            <a:ext cx="719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i="0">
                <a:solidFill>
                  <a:srgbClr val="FF0000"/>
                </a:solidFill>
              </a:rPr>
              <a:t>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0" y="366713"/>
            <a:ext cx="6384925" cy="56197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err="1" smtClean="0">
                <a:solidFill>
                  <a:srgbClr val="FFFF00"/>
                </a:solidFill>
                <a:latin typeface="+mn-lt"/>
              </a:rPr>
              <a:t>TMMi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结构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 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99330" name="图片 3" descr="TM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063" y="1557338"/>
            <a:ext cx="846296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 err="1">
                <a:solidFill>
                  <a:srgbClr val="FFFF00"/>
                </a:solidFill>
                <a:latin typeface="+mn-lt"/>
              </a:rPr>
              <a:t>TMMi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0354" name="Picture 4" descr="http://www.experimentus.com/images/experimentus/iPI_TMMi_diag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341438"/>
            <a:ext cx="8091488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6410325" cy="719138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4.5.2  TPI NEXT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1378" name="Picture 4" descr="4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3141663"/>
            <a:ext cx="6462712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Rectangle 5"/>
          <p:cNvSpPr>
            <a:spLocks noChangeArrowheads="1"/>
          </p:cNvSpPr>
          <p:nvPr/>
        </p:nvSpPr>
        <p:spPr bwMode="auto">
          <a:xfrm>
            <a:off x="755650" y="1557338"/>
            <a:ext cx="7886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i="0"/>
              <a:t>TPI</a:t>
            </a:r>
            <a:r>
              <a:rPr lang="zh-CN" altLang="en-US" sz="2400" i="0"/>
              <a:t>（</a:t>
            </a:r>
            <a:r>
              <a:rPr lang="en-US" altLang="zh-CN" sz="2400" i="0"/>
              <a:t>Test Process Improvement</a:t>
            </a:r>
            <a:r>
              <a:rPr lang="zh-CN" altLang="en-US" sz="2400" i="0"/>
              <a:t>）是基于连续性表示法的测试过程改进的参考模型，是在软件控制、测试知识以及过往经验的基础上开发出来的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333375"/>
            <a:ext cx="6119812" cy="6477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 20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个关键域 </a:t>
            </a:r>
          </a:p>
        </p:txBody>
      </p:sp>
      <p:sp>
        <p:nvSpPr>
          <p:cNvPr id="103426" name="Rectangle 3"/>
          <p:cNvSpPr>
            <a:spLocks noChangeArrowheads="1"/>
          </p:cNvSpPr>
          <p:nvPr/>
        </p:nvSpPr>
        <p:spPr bwMode="auto">
          <a:xfrm>
            <a:off x="1258888" y="1700213"/>
            <a:ext cx="24098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测试策略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生命周期模型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介入时间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估计和计划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测试规格技术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静态测试技术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度量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测试自动化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测试环境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办公环境</a:t>
            </a:r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5148263" y="1700213"/>
            <a:ext cx="288448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承诺与动力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测试功能与培训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方法的范围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沟通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报告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缺陷管理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测试件管理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测试过程管理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评估</a:t>
            </a:r>
          </a:p>
          <a:p>
            <a:pPr marL="457200" indent="-457200">
              <a:lnSpc>
                <a:spcPct val="120000"/>
              </a:lnSpc>
              <a:buFont typeface="Arial" charset="0"/>
              <a:buAutoNum type="arabicPeriod" startAt="11"/>
            </a:pPr>
            <a:r>
              <a:rPr lang="zh-CN" altLang="en-US" sz="2400"/>
              <a:t>底层测试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 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级别</a:t>
            </a:r>
          </a:p>
        </p:txBody>
      </p:sp>
      <p:sp>
        <p:nvSpPr>
          <p:cNvPr id="105474" name="Rectangle 3"/>
          <p:cNvSpPr>
            <a:spLocks noChangeArrowheads="1"/>
          </p:cNvSpPr>
          <p:nvPr/>
        </p:nvSpPr>
        <p:spPr bwMode="auto">
          <a:xfrm>
            <a:off x="774700" y="1858963"/>
            <a:ext cx="76676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20000"/>
              </a:lnSpc>
              <a:buFont typeface="Arial" charset="0"/>
              <a:buChar char="•"/>
            </a:pPr>
            <a:r>
              <a:rPr lang="zh-CN" altLang="en-US" sz="2400" i="0"/>
              <a:t>为了了解过程在每个关键域所处的状态，即对关键域的评估结果，通过级别是来体现。模型提供了</a:t>
            </a:r>
            <a:r>
              <a:rPr lang="en-US" altLang="zh-CN" sz="2400" i="0"/>
              <a:t>4</a:t>
            </a:r>
            <a:r>
              <a:rPr lang="zh-CN" altLang="en-US" sz="2400" i="0"/>
              <a:t>个级别，由</a:t>
            </a:r>
            <a:r>
              <a:rPr lang="en-US" altLang="zh-CN" sz="2400" i="0"/>
              <a:t>A</a:t>
            </a:r>
            <a:r>
              <a:rPr lang="zh-CN" altLang="en-US" sz="2400" i="0"/>
              <a:t>到</a:t>
            </a:r>
            <a:r>
              <a:rPr lang="en-US" altLang="zh-CN" sz="2400" i="0"/>
              <a:t>D</a:t>
            </a:r>
            <a:r>
              <a:rPr lang="zh-CN" altLang="en-US" sz="2400" i="0"/>
              <a:t>，</a:t>
            </a:r>
            <a:r>
              <a:rPr lang="en-US" altLang="zh-CN" sz="2400" i="0"/>
              <a:t>A</a:t>
            </a:r>
            <a:r>
              <a:rPr lang="zh-CN" altLang="en-US" sz="2400" i="0"/>
              <a:t>是最低级。根据测试过程的可视性改善、测试效率的提高、或成本的降低以及质量的提高，级别会有所上升。</a:t>
            </a:r>
            <a:endParaRPr lang="en-US" altLang="zh-CN" sz="2400" i="0"/>
          </a:p>
          <a:p>
            <a:pPr marL="457200" indent="-457200">
              <a:lnSpc>
                <a:spcPct val="120000"/>
              </a:lnSpc>
              <a:buFont typeface="Arial" charset="0"/>
              <a:buChar char="•"/>
            </a:pPr>
            <a:r>
              <a:rPr lang="zh-CN" altLang="en-US" sz="2400" i="0"/>
              <a:t>详见表</a:t>
            </a:r>
            <a:r>
              <a:rPr lang="en-US" altLang="zh-CN" sz="2400" i="0"/>
              <a:t>4-3</a:t>
            </a:r>
            <a:endParaRPr lang="zh-CN" altLang="en-US" sz="2400" i="0"/>
          </a:p>
          <a:p>
            <a:pPr marL="457200" indent="-457200">
              <a:lnSpc>
                <a:spcPct val="120000"/>
              </a:lnSpc>
              <a:buFont typeface="Arial" charset="0"/>
              <a:buChar char="•"/>
            </a:pPr>
            <a:endParaRPr lang="zh-CN" altLang="en-US" sz="2400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 descr="http://dotnetcurry.com/images/vsts/MSFProcessMod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133600"/>
            <a:ext cx="36226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404813"/>
            <a:ext cx="5402263" cy="6477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4.1 </a:t>
            </a:r>
            <a:r>
              <a:rPr lang="zh-CN" altLang="en-US" sz="3600" dirty="0" smtClean="0">
                <a:solidFill>
                  <a:srgbClr val="FFFF00"/>
                </a:solidFill>
                <a:latin typeface="+mj-ea"/>
              </a:rPr>
              <a:t>传统的软件测试过程</a:t>
            </a:r>
            <a:r>
              <a:rPr lang="zh-CN" altLang="en-US" sz="3600" b="1" i="1" dirty="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187450" y="3213100"/>
            <a:ext cx="32512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4.1.1  W</a:t>
            </a:r>
            <a:r>
              <a:rPr lang="zh-CN" altLang="en-US" sz="2800"/>
              <a:t>模型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4.1.2  Tmap</a:t>
            </a:r>
            <a:r>
              <a:rPr lang="zh-CN" altLang="en-US" sz="2800"/>
              <a:t> </a:t>
            </a:r>
            <a:r>
              <a:rPr lang="en-US" altLang="zh-CN" sz="2800"/>
              <a:t>Next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 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检查点和建议</a:t>
            </a:r>
          </a:p>
        </p:txBody>
      </p:sp>
      <p:sp>
        <p:nvSpPr>
          <p:cNvPr id="107522" name="Rectangle 3"/>
          <p:cNvSpPr>
            <a:spLocks noChangeArrowheads="1"/>
          </p:cNvSpPr>
          <p:nvPr/>
        </p:nvSpPr>
        <p:spPr bwMode="auto">
          <a:xfrm>
            <a:off x="611188" y="1844675"/>
            <a:ext cx="7993062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30000"/>
              </a:lnSpc>
              <a:buFont typeface="Arial" charset="0"/>
              <a:buChar char="•"/>
            </a:pPr>
            <a:r>
              <a:rPr lang="zh-CN" altLang="en-US" sz="2400" i="0"/>
              <a:t>为了能客观地决定各个关键域的级别，</a:t>
            </a:r>
            <a:r>
              <a:rPr lang="en-US" altLang="zh-CN" sz="2400" i="0"/>
              <a:t>TPI</a:t>
            </a:r>
            <a:r>
              <a:rPr lang="zh-CN" altLang="en-US" sz="2400" i="0"/>
              <a:t>模型提供了一种度量工具</a:t>
            </a:r>
            <a:r>
              <a:rPr lang="en-US" altLang="zh-CN" sz="2400" i="0"/>
              <a:t>——</a:t>
            </a:r>
            <a:r>
              <a:rPr lang="zh-CN" altLang="en-US" sz="2400" b="1" i="0">
                <a:solidFill>
                  <a:srgbClr val="3366FF"/>
                </a:solidFill>
              </a:rPr>
              <a:t>检查点</a:t>
            </a:r>
            <a:r>
              <a:rPr lang="zh-CN" altLang="en-US" sz="2400" i="0"/>
              <a:t>。每个级别都有若干个检查点，测试过程只有在满足了这些检查点的要求之后，才意味着它达到了特定的级别</a:t>
            </a:r>
            <a:endParaRPr lang="en-US" altLang="zh-CN" sz="2400" i="0"/>
          </a:p>
          <a:p>
            <a:pPr marL="457200" indent="-457200">
              <a:lnSpc>
                <a:spcPct val="130000"/>
              </a:lnSpc>
              <a:buFont typeface="Arial" charset="0"/>
              <a:buChar char="•"/>
            </a:pPr>
            <a:r>
              <a:rPr lang="zh-CN" altLang="en-US" sz="2400" i="0"/>
              <a:t>检查点帮助我们发现测试过程中的问题，而</a:t>
            </a:r>
            <a:r>
              <a:rPr lang="zh-CN" altLang="en-US" sz="2400" b="1" i="0">
                <a:solidFill>
                  <a:srgbClr val="3366FF"/>
                </a:solidFill>
              </a:rPr>
              <a:t>建议</a:t>
            </a:r>
            <a:r>
              <a:rPr lang="zh-CN" altLang="en-US" sz="2400" i="0"/>
              <a:t>会帮助我们解决问题，最终改进测试过程。建议不仅包含对如何达</a:t>
            </a:r>
            <a:r>
              <a:rPr lang="zh-CN" altLang="en-US" sz="2400" b="1" i="0" u="sng"/>
              <a:t>到下个级别的指导，而且还包括一些</a:t>
            </a:r>
            <a:r>
              <a:rPr lang="zh-CN" altLang="en-US" sz="2400" i="0"/>
              <a:t>具体的操作技巧、注意事项等。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成熟度矩阵</a:t>
            </a:r>
          </a:p>
        </p:txBody>
      </p:sp>
      <p:pic>
        <p:nvPicPr>
          <p:cNvPr id="109570" name="Picture 4" descr="4-10-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341438"/>
            <a:ext cx="58435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 NEXT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11618" name="图片 3" descr="tem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70275"/>
            <a:ext cx="9144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矩形 4"/>
          <p:cNvSpPr>
            <a:spLocks noChangeArrowheads="1"/>
          </p:cNvSpPr>
          <p:nvPr/>
        </p:nvSpPr>
        <p:spPr bwMode="auto">
          <a:xfrm>
            <a:off x="1258888" y="1557338"/>
            <a:ext cx="65532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/>
              <a:t>商业驱动作为测试过程提升的基础</a:t>
            </a:r>
            <a:endParaRPr lang="en-US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/>
              <a:t>为改进目标和度量设定优先级</a:t>
            </a:r>
            <a:endParaRPr lang="en-US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/>
              <a:t>确保商业可以引导和控制改进的过程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TPI Next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12642" name="图片 3" descr="TPI next 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1628775"/>
            <a:ext cx="2963863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图片 4" descr="tpi-next_uebersich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68750"/>
            <a:ext cx="914400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图片 3" descr="tem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3860800"/>
            <a:ext cx="6192837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187450" y="404813"/>
            <a:ext cx="63722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00"/>
                </a:solidFill>
                <a:latin typeface="+mn-lt"/>
                <a:ea typeface="+mj-ea"/>
                <a:cs typeface="+mj-cs"/>
              </a:rPr>
              <a:t>（关键域）</a:t>
            </a:r>
            <a:r>
              <a:rPr lang="en-US" altLang="zh-CN" sz="3600" dirty="0">
                <a:solidFill>
                  <a:srgbClr val="FFFF00"/>
                </a:solidFill>
                <a:latin typeface="+mn-lt"/>
                <a:ea typeface="+mj-ea"/>
                <a:cs typeface="+mj-cs"/>
              </a:rPr>
              <a:t>TPI  vs.  TPI Next</a:t>
            </a:r>
            <a:endParaRPr lang="zh-CN" altLang="en-US" sz="3600" dirty="0">
              <a:solidFill>
                <a:srgbClr val="FFFF00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113667" name="图片 6" descr="TPI 20 KA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1412875"/>
            <a:ext cx="592613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04813"/>
            <a:ext cx="6548437" cy="576262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4.5.3  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CTP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15714" name="Rectangle 3"/>
          <p:cNvSpPr>
            <a:spLocks noChangeArrowheads="1"/>
          </p:cNvSpPr>
          <p:nvPr/>
        </p:nvSpPr>
        <p:spPr bwMode="auto">
          <a:xfrm>
            <a:off x="323850" y="1628775"/>
            <a:ext cx="64801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/>
              <a:t>关键测试过程</a:t>
            </a:r>
            <a:r>
              <a:rPr lang="zh-CN" altLang="en-US" sz="2400" i="0"/>
              <a:t>（</a:t>
            </a:r>
            <a:r>
              <a:rPr lang="en-US" altLang="en-US" sz="2400" i="0"/>
              <a:t>Critical Test Process</a:t>
            </a:r>
            <a:r>
              <a:rPr lang="zh-CN" altLang="en-US" sz="2400" i="0"/>
              <a:t>，</a:t>
            </a:r>
            <a:r>
              <a:rPr lang="en-US" altLang="en-US" sz="2400" i="0"/>
              <a:t>CTP</a:t>
            </a:r>
            <a:r>
              <a:rPr lang="zh-CN" altLang="en-US" sz="2400" i="0"/>
              <a:t>）</a:t>
            </a:r>
            <a:r>
              <a:rPr lang="en-US" altLang="zh-CN" sz="2400" i="0"/>
              <a:t>:</a:t>
            </a:r>
            <a:r>
              <a:rPr lang="zh-CN" altLang="en-US" sz="2400" i="0"/>
              <a:t>内容参考模型、上下文相关的方法，并能对模型进行裁剪</a:t>
            </a:r>
            <a:endParaRPr lang="en-US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/>
              <a:t>使用</a:t>
            </a:r>
            <a:r>
              <a:rPr lang="en-US" altLang="en-US" sz="2400" b="1" i="0"/>
              <a:t>CTP</a:t>
            </a:r>
            <a:r>
              <a:rPr lang="zh-CN" altLang="en-US" sz="2400" b="1" i="0"/>
              <a:t>的过程改进，</a:t>
            </a:r>
            <a:r>
              <a:rPr lang="zh-CN" altLang="en-US" sz="2400" i="0"/>
              <a:t>始于对现有测试过程的评估，通过评估以识别过程的强弱，并结合组织的需要提供改进的意见</a:t>
            </a:r>
            <a:endParaRPr lang="en-US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/>
              <a:t>计划</a:t>
            </a:r>
            <a:r>
              <a:rPr lang="zh-CN" altLang="en-US" sz="2000" i="0"/>
              <a:t>（</a:t>
            </a:r>
            <a:r>
              <a:rPr lang="en-US" altLang="zh-CN" sz="2000" i="0"/>
              <a:t>Plan</a:t>
            </a:r>
            <a:r>
              <a:rPr lang="zh-CN" altLang="en-US" sz="2000" i="0"/>
              <a:t>）、</a:t>
            </a:r>
            <a:r>
              <a:rPr lang="zh-CN" altLang="en-US" sz="2400" i="0"/>
              <a:t>准备</a:t>
            </a:r>
            <a:r>
              <a:rPr lang="zh-CN" altLang="en-US" sz="2000" i="0"/>
              <a:t>（</a:t>
            </a:r>
            <a:r>
              <a:rPr lang="en-US" altLang="en-US" sz="2000" i="0"/>
              <a:t>Prepare</a:t>
            </a:r>
            <a:r>
              <a:rPr lang="zh-CN" altLang="en-US" sz="2000" i="0"/>
              <a:t>）、</a:t>
            </a:r>
            <a:r>
              <a:rPr lang="zh-CN" altLang="en-US" sz="2400" i="0"/>
              <a:t>执行</a:t>
            </a:r>
            <a:r>
              <a:rPr lang="zh-CN" altLang="en-US" sz="2000" i="0"/>
              <a:t>（</a:t>
            </a:r>
            <a:r>
              <a:rPr lang="en-US" altLang="en-US" sz="2000" i="0"/>
              <a:t>Perform</a:t>
            </a:r>
            <a:r>
              <a:rPr lang="zh-CN" altLang="en-US" sz="2000" i="0"/>
              <a:t>）</a:t>
            </a:r>
            <a:r>
              <a:rPr lang="zh-CN" altLang="en-US" sz="2400" i="0"/>
              <a:t>和完善 </a:t>
            </a:r>
            <a:r>
              <a:rPr lang="en-US" altLang="en-US" sz="2400" i="0"/>
              <a:t>(Perfect)</a:t>
            </a:r>
            <a:r>
              <a:rPr lang="zh-CN" altLang="en-US" sz="2400" i="0"/>
              <a:t>；计划和完善主要是管理工作，准备和执行是实践工作</a:t>
            </a:r>
          </a:p>
        </p:txBody>
      </p:sp>
      <p:pic>
        <p:nvPicPr>
          <p:cNvPr id="115715" name="图片 2" descr="屏幕快照 2014-03-13 下午7.48.5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2060575"/>
            <a:ext cx="2684463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圆角矩形 6"/>
          <p:cNvSpPr>
            <a:spLocks noChangeArrowheads="1"/>
          </p:cNvSpPr>
          <p:nvPr/>
        </p:nvSpPr>
        <p:spPr bwMode="auto">
          <a:xfrm>
            <a:off x="6088063" y="1455738"/>
            <a:ext cx="2017712" cy="5194300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 i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60350"/>
            <a:ext cx="6481762" cy="72072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CTP  12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个关键过程</a:t>
            </a:r>
            <a:r>
              <a:rPr lang="en-US" altLang="zh-CN" sz="4000" b="1" i="1" dirty="0" smtClean="0">
                <a:solidFill>
                  <a:srgbClr val="C00000"/>
                </a:solidFill>
              </a:rPr>
              <a:t> </a:t>
            </a:r>
            <a:endParaRPr lang="zh-CN" altLang="en-US" sz="4000" dirty="0" smtClean="0">
              <a:solidFill>
                <a:srgbClr val="C00000"/>
              </a:solidFill>
            </a:endParaRP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1258888" y="1341438"/>
            <a:ext cx="4321175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>
                <a:solidFill>
                  <a:srgbClr val="FF6600"/>
                </a:solidFill>
              </a:rPr>
              <a:t>测试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建立上下文关系和测试环境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质量风险评估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测试估算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测试计划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测试团队开发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测试（管理）系统开发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测试发布管理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测试执行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缺陷报告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测试结果报告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变更管理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227763" y="1196975"/>
            <a:ext cx="1878012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000" dirty="0">
              <a:ea typeface="宋体" pitchFamily="2" charset="-122"/>
            </a:endParaRP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测试策略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生命周期模型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介入时间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估计和计划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测试规格技术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静态测试技术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度量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测试自动化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测试环境</a:t>
            </a:r>
          </a:p>
          <a:p>
            <a:pPr marL="457200" indent="-457200">
              <a:lnSpc>
                <a:spcPct val="120000"/>
              </a:lnSpc>
              <a:buFont typeface="Times New Roman" pitchFamily="18" charset="0"/>
              <a:buAutoNum type="arabicPeriod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办公环境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承诺与动力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测试功能与培训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方法的范围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沟通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报告</a:t>
            </a:r>
            <a:endParaRPr lang="zh-CN" altLang="en-US" sz="1400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缺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陷管理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测试件管理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测试过程管理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评估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 startAt="11"/>
              <a:defRPr/>
            </a:pPr>
            <a:r>
              <a:rPr lang="zh-CN" altLang="en-US" sz="14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底层测试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4.5.4  </a:t>
            </a: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STEP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 </a:t>
            </a:r>
          </a:p>
        </p:txBody>
      </p:sp>
      <p:sp>
        <p:nvSpPr>
          <p:cNvPr id="119810" name="Rectangle 3"/>
          <p:cNvSpPr>
            <a:spLocks noChangeArrowheads="1"/>
          </p:cNvSpPr>
          <p:nvPr/>
        </p:nvSpPr>
        <p:spPr bwMode="auto">
          <a:xfrm>
            <a:off x="755650" y="1557338"/>
            <a:ext cx="799306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indent="444500">
              <a:lnSpc>
                <a:spcPct val="120000"/>
              </a:lnSpc>
            </a:pPr>
            <a:r>
              <a:rPr lang="en-US" altLang="en-US" sz="2400"/>
              <a:t>STEP</a:t>
            </a:r>
            <a:r>
              <a:rPr lang="zh-CN" altLang="en-US"/>
              <a:t>（</a:t>
            </a:r>
            <a:r>
              <a:rPr lang="en-US" altLang="en-US"/>
              <a:t>Systematic Test and Evaluation Process</a:t>
            </a:r>
            <a:r>
              <a:rPr lang="zh-CN" altLang="en-US"/>
              <a:t>，系统化测试和评估过程）</a:t>
            </a:r>
            <a:r>
              <a:rPr lang="zh-CN" altLang="en-US" sz="2400"/>
              <a:t>是一个内容参考模型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331913" y="2276475"/>
            <a:ext cx="6985000" cy="42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zh-CN" i="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US" sz="2400" i="0" dirty="0">
                <a:ea typeface="宋体" pitchFamily="2" charset="-122"/>
              </a:rPr>
              <a:t>基于需求的测试策略</a:t>
            </a:r>
            <a:endParaRPr lang="zh-CN" altLang="en-GB" sz="2400" i="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GB" sz="2400" i="0" dirty="0">
                <a:ea typeface="宋体" pitchFamily="2" charset="-122"/>
              </a:rPr>
              <a:t>在生命周期初始开始进行测试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GB" sz="2400" i="0" dirty="0">
                <a:ea typeface="宋体" pitchFamily="2" charset="-122"/>
              </a:rPr>
              <a:t>测试用作需求和使用模型 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GB" sz="2400" i="0" dirty="0">
                <a:ea typeface="宋体" pitchFamily="2" charset="-122"/>
              </a:rPr>
              <a:t>由测试件设计导出软件设计（</a:t>
            </a:r>
            <a:r>
              <a:rPr lang="zh-CN" altLang="en-GB" sz="2400" i="0" dirty="0">
                <a:solidFill>
                  <a:srgbClr val="C00000"/>
                </a:solidFill>
                <a:ea typeface="宋体" pitchFamily="2" charset="-122"/>
              </a:rPr>
              <a:t>测试驱动开发</a:t>
            </a:r>
            <a:r>
              <a:rPr lang="zh-CN" altLang="en-GB" sz="2400" i="0" dirty="0">
                <a:ea typeface="宋体" pitchFamily="2" charset="-122"/>
              </a:rPr>
              <a:t>）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GB" sz="2400" i="0" dirty="0">
                <a:ea typeface="宋体" pitchFamily="2" charset="-122"/>
              </a:rPr>
              <a:t>及早发现缺陷或完全的缺陷预防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US" sz="2400" i="0" dirty="0">
                <a:ea typeface="宋体" pitchFamily="2" charset="-122"/>
              </a:rPr>
              <a:t>对缺陷进行系统分析</a:t>
            </a:r>
            <a:endParaRPr lang="zh-CN" altLang="en-GB" sz="2400" i="0" dirty="0">
              <a:ea typeface="宋体" pitchFamily="2" charset="-122"/>
            </a:endParaRP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GB" sz="2400" i="0" dirty="0">
                <a:ea typeface="宋体" pitchFamily="2" charset="-122"/>
              </a:rPr>
              <a:t>测试人员和开发人员一起工作</a:t>
            </a:r>
          </a:p>
          <a:p>
            <a:pPr eaLnBrk="0" hangingPunct="0">
              <a:defRPr/>
            </a:pPr>
            <a:endParaRPr lang="zh-CN" altLang="en-GB" i="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41325"/>
            <a:ext cx="5940425" cy="684213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STEP 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强调度量</a:t>
            </a:r>
          </a:p>
        </p:txBody>
      </p:sp>
      <p:sp>
        <p:nvSpPr>
          <p:cNvPr id="121858" name="Rectangle 3"/>
          <p:cNvSpPr>
            <a:spLocks noChangeArrowheads="1"/>
          </p:cNvSpPr>
          <p:nvPr/>
        </p:nvSpPr>
        <p:spPr bwMode="auto">
          <a:xfrm>
            <a:off x="1116013" y="2889250"/>
            <a:ext cx="7037387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zh-CN" sz="2400" i="0"/>
              <a:t>不同时期的测试状态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en-US" altLang="zh-CN" sz="2400" i="0"/>
              <a:t>测试需求和风险覆盖 </a:t>
            </a:r>
            <a:endParaRPr lang="zh-CN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zh-CN" sz="2400" i="0"/>
              <a:t>缺陷趋势，包括发现、等级和分类分项数据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en-US" altLang="zh-CN" sz="2400" i="0"/>
              <a:t>缺陷密度</a:t>
            </a:r>
            <a:r>
              <a:rPr lang="zh-CN" altLang="en-US" sz="2400" i="0"/>
              <a:t>、</a:t>
            </a:r>
            <a:r>
              <a:rPr lang="en-US" altLang="zh-CN" sz="2400" i="0"/>
              <a:t>缺陷移除效率</a:t>
            </a:r>
            <a:r>
              <a:rPr lang="zh-CN" altLang="en-US" sz="2400" i="0"/>
              <a:t>、</a:t>
            </a:r>
            <a:r>
              <a:rPr lang="en-US" altLang="zh-CN" sz="2400" i="0"/>
              <a:t>缺陷发现率</a:t>
            </a:r>
            <a:endParaRPr lang="zh-CN" altLang="zh-CN" sz="2400" i="0"/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zh-CN" sz="2400" i="0"/>
              <a:t>缺陷引进、发现和移除等阶段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zh-CN" sz="2400" i="0"/>
              <a:t>测试成本，包括时间、工作量和资金</a:t>
            </a:r>
            <a:r>
              <a:rPr lang="en-US" altLang="zh-CN" sz="2400" i="0"/>
              <a:t> </a:t>
            </a:r>
            <a:endParaRPr lang="zh-CN" altLang="zh-CN" sz="2400" i="0"/>
          </a:p>
        </p:txBody>
      </p:sp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1042988" y="1557338"/>
            <a:ext cx="496887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US" sz="2400" b="1" i="0" dirty="0">
                <a:solidFill>
                  <a:srgbClr val="00B050"/>
                </a:solidFill>
                <a:ea typeface="宋体" pitchFamily="2" charset="-122"/>
              </a:rPr>
              <a:t>已定义的测试过程使用 </a:t>
            </a:r>
            <a:r>
              <a:rPr lang="zh-CN" altLang="en-GB" sz="2400" b="1" i="0" dirty="0">
                <a:solidFill>
                  <a:srgbClr val="00B050"/>
                </a:solidFill>
                <a:ea typeface="宋体" pitchFamily="2" charset="-122"/>
              </a:rPr>
              <a:t> 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  <a:defRPr/>
            </a:pPr>
            <a:r>
              <a:rPr lang="zh-CN" altLang="en-US" sz="2400" b="1" i="0" dirty="0">
                <a:solidFill>
                  <a:srgbClr val="00B050"/>
                </a:solidFill>
                <a:ea typeface="宋体" pitchFamily="2" charset="-122"/>
              </a:rPr>
              <a:t>客户满意度</a:t>
            </a:r>
          </a:p>
          <a:p>
            <a:pPr eaLnBrk="0" hangingPunct="0">
              <a:tabLst>
                <a:tab pos="457200" algn="l"/>
              </a:tabLst>
              <a:defRPr/>
            </a:pPr>
            <a:endParaRPr lang="zh-CN" altLang="en-US" i="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900113" y="6021388"/>
            <a:ext cx="6840537" cy="0"/>
          </a:xfrm>
          <a:prstGeom prst="line">
            <a:avLst/>
          </a:prstGeom>
          <a:solidFill>
            <a:schemeClr val="accent1">
              <a:alpha val="50000"/>
            </a:schemeClr>
          </a:solidFill>
          <a:ln w="22225" cap="flat" cmpd="thickThin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直接连接符 7"/>
          <p:cNvCxnSpPr/>
          <p:nvPr/>
        </p:nvCxnSpPr>
        <p:spPr bwMode="auto">
          <a:xfrm>
            <a:off x="827088" y="2960688"/>
            <a:ext cx="6840537" cy="0"/>
          </a:xfrm>
          <a:prstGeom prst="line">
            <a:avLst/>
          </a:prstGeom>
          <a:solidFill>
            <a:schemeClr val="accent1">
              <a:alpha val="50000"/>
            </a:schemeClr>
          </a:solidFill>
          <a:ln w="22225" cap="flat" cmpd="thickThin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STEP </a:t>
            </a: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比较 </a:t>
            </a:r>
          </a:p>
        </p:txBody>
      </p:sp>
      <p:sp>
        <p:nvSpPr>
          <p:cNvPr id="123906" name="Rectangle 3"/>
          <p:cNvSpPr>
            <a:spLocks noChangeArrowheads="1"/>
          </p:cNvSpPr>
          <p:nvPr/>
        </p:nvSpPr>
        <p:spPr bwMode="auto">
          <a:xfrm>
            <a:off x="811213" y="1858963"/>
            <a:ext cx="733901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40000"/>
              </a:lnSpc>
              <a:buFont typeface="Times New Roman" pitchFamily="18" charset="0"/>
              <a:buAutoNum type="arabicPeriod"/>
            </a:pPr>
            <a:r>
              <a:rPr lang="en-US" altLang="zh-CN" sz="2400" i="0"/>
              <a:t>STEP</a:t>
            </a:r>
            <a:r>
              <a:rPr lang="zh-CN" altLang="en-US" sz="2400" i="0"/>
              <a:t>与</a:t>
            </a:r>
            <a:r>
              <a:rPr lang="en-US" altLang="zh-CN" sz="2400" i="0"/>
              <a:t>CTP</a:t>
            </a:r>
            <a:r>
              <a:rPr lang="zh-CN" altLang="en-US" sz="2400" i="0"/>
              <a:t>比较类似，而不像</a:t>
            </a:r>
            <a:r>
              <a:rPr lang="en-US" altLang="zh-CN" sz="2400" i="0"/>
              <a:t>TMMI</a:t>
            </a:r>
            <a:r>
              <a:rPr lang="zh-CN" altLang="en-US" sz="2400" i="0"/>
              <a:t>和</a:t>
            </a:r>
            <a:r>
              <a:rPr lang="en-US" altLang="zh-CN" sz="2400" i="0"/>
              <a:t>TPI</a:t>
            </a:r>
            <a:r>
              <a:rPr lang="zh-CN" altLang="en-US" sz="2400" i="0"/>
              <a:t>，并不要求改进需要遵循特定的顺序。</a:t>
            </a:r>
            <a:endParaRPr lang="en-US" altLang="zh-CN" sz="2400" i="0"/>
          </a:p>
          <a:p>
            <a:pPr marL="457200" indent="-457200">
              <a:lnSpc>
                <a:spcPct val="140000"/>
              </a:lnSpc>
              <a:buFont typeface="Times New Roman" pitchFamily="18" charset="0"/>
              <a:buAutoNum type="arabicPeriod"/>
            </a:pPr>
            <a:r>
              <a:rPr lang="zh-CN" altLang="en-US" sz="2400" i="0"/>
              <a:t>某些情况下，</a:t>
            </a:r>
            <a:r>
              <a:rPr lang="en-US" altLang="zh-CN" sz="2400" i="0"/>
              <a:t>STEP</a:t>
            </a:r>
            <a:r>
              <a:rPr lang="zh-CN" altLang="en-US" sz="2400" i="0"/>
              <a:t>评估模型可以与</a:t>
            </a:r>
            <a:r>
              <a:rPr lang="en-US" altLang="zh-CN" sz="2400" i="0"/>
              <a:t>TPI</a:t>
            </a:r>
            <a:r>
              <a:rPr lang="zh-CN" altLang="en-US" sz="2400" i="0"/>
              <a:t>成熟度模型结合起来使用</a:t>
            </a:r>
            <a:endParaRPr lang="en-US" altLang="zh-CN" sz="2400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04813"/>
            <a:ext cx="5969000" cy="487362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传统的软件测试过程</a:t>
            </a:r>
            <a:endParaRPr lang="en-US" altLang="zh-CN" sz="3600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26626" name="灯片编号占位符 39"/>
          <p:cNvSpPr>
            <a:spLocks noGrp="1"/>
          </p:cNvSpPr>
          <p:nvPr>
            <p:ph type="sldNum" sz="quarter" idx="11"/>
          </p:nvPr>
        </p:nvSpPr>
        <p:spPr bwMode="auto">
          <a:xfrm>
            <a:off x="6858000" y="6357938"/>
            <a:ext cx="2133600" cy="3206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1FD102EB-6026-419D-97BB-25D2AEFD5049}" type="slidenum">
              <a:rPr lang="zh-CN" altLang="en-US" i="0" smtClean="0">
                <a:ea typeface="宋体" charset="-122"/>
              </a:rPr>
              <a:pPr/>
              <a:t>6</a:t>
            </a:fld>
            <a:endParaRPr lang="en-US" altLang="zh-CN" i="0" smtClean="0">
              <a:ea typeface="宋体" charset="-122"/>
            </a:endParaRPr>
          </a:p>
        </p:txBody>
      </p:sp>
      <p:grpSp>
        <p:nvGrpSpPr>
          <p:cNvPr id="2" name="组合 51"/>
          <p:cNvGrpSpPr>
            <a:grpSpLocks/>
          </p:cNvGrpSpPr>
          <p:nvPr/>
        </p:nvGrpSpPr>
        <p:grpSpPr bwMode="auto">
          <a:xfrm>
            <a:off x="3059113" y="2349500"/>
            <a:ext cx="2160587" cy="1008063"/>
            <a:chOff x="3131840" y="2348880"/>
            <a:chExt cx="2160240" cy="1008112"/>
          </a:xfrm>
        </p:grpSpPr>
        <p:sp>
          <p:nvSpPr>
            <p:cNvPr id="41" name="燕尾形 40"/>
            <p:cNvSpPr/>
            <p:nvPr/>
          </p:nvSpPr>
          <p:spPr>
            <a:xfrm>
              <a:off x="3131840" y="2348880"/>
              <a:ext cx="2160240" cy="1008112"/>
            </a:xfrm>
            <a:prstGeom prst="chevron">
              <a:avLst>
                <a:gd name="adj" fmla="val 36101"/>
              </a:avLst>
            </a:prstGeom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59" name="Text Box 14"/>
            <p:cNvSpPr txBox="1">
              <a:spLocks noChangeArrowheads="1"/>
            </p:cNvSpPr>
            <p:nvPr/>
          </p:nvSpPr>
          <p:spPr bwMode="auto">
            <a:xfrm>
              <a:off x="3635896" y="2492896"/>
              <a:ext cx="1296144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单元</a:t>
              </a:r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与集成</a:t>
              </a:r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测试</a:t>
              </a:r>
            </a:p>
          </p:txBody>
        </p:sp>
      </p:grpSp>
      <p:grpSp>
        <p:nvGrpSpPr>
          <p:cNvPr id="3" name="组合 43"/>
          <p:cNvGrpSpPr>
            <a:grpSpLocks/>
          </p:cNvGrpSpPr>
          <p:nvPr/>
        </p:nvGrpSpPr>
        <p:grpSpPr bwMode="auto">
          <a:xfrm>
            <a:off x="395288" y="2349500"/>
            <a:ext cx="1474787" cy="1008063"/>
            <a:chOff x="395536" y="2348880"/>
            <a:chExt cx="1474787" cy="1008062"/>
          </a:xfrm>
        </p:grpSpPr>
        <p:sp>
          <p:nvSpPr>
            <p:cNvPr id="26656" name="AutoShape 7"/>
            <p:cNvSpPr>
              <a:spLocks noChangeArrowheads="1"/>
            </p:cNvSpPr>
            <p:nvPr/>
          </p:nvSpPr>
          <p:spPr bwMode="auto">
            <a:xfrm>
              <a:off x="395536" y="2348880"/>
              <a:ext cx="1474787" cy="1008062"/>
            </a:xfrm>
            <a:prstGeom prst="homePlate">
              <a:avLst>
                <a:gd name="adj" fmla="val 36575"/>
              </a:avLst>
            </a:prstGeom>
            <a:gradFill rotWithShape="0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7" name="Text Box 15"/>
            <p:cNvSpPr txBox="1">
              <a:spLocks noChangeArrowheads="1"/>
            </p:cNvSpPr>
            <p:nvPr/>
          </p:nvSpPr>
          <p:spPr bwMode="auto">
            <a:xfrm>
              <a:off x="755576" y="2492896"/>
              <a:ext cx="649287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需求评审</a:t>
              </a:r>
            </a:p>
          </p:txBody>
        </p:sp>
      </p:grpSp>
      <p:grpSp>
        <p:nvGrpSpPr>
          <p:cNvPr id="4" name="组合 50"/>
          <p:cNvGrpSpPr>
            <a:grpSpLocks/>
          </p:cNvGrpSpPr>
          <p:nvPr/>
        </p:nvGrpSpPr>
        <p:grpSpPr bwMode="auto">
          <a:xfrm>
            <a:off x="1692275" y="2349500"/>
            <a:ext cx="1516063" cy="1008063"/>
            <a:chOff x="1763688" y="2348880"/>
            <a:chExt cx="1516063" cy="1008062"/>
          </a:xfrm>
        </p:grpSpPr>
        <p:sp>
          <p:nvSpPr>
            <p:cNvPr id="26654" name="AutoShape 8"/>
            <p:cNvSpPr>
              <a:spLocks noChangeArrowheads="1"/>
            </p:cNvSpPr>
            <p:nvPr/>
          </p:nvSpPr>
          <p:spPr bwMode="auto">
            <a:xfrm>
              <a:off x="1763688" y="2348880"/>
              <a:ext cx="1516063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5" name="Text Box 16"/>
            <p:cNvSpPr txBox="1">
              <a:spLocks noChangeArrowheads="1"/>
            </p:cNvSpPr>
            <p:nvPr/>
          </p:nvSpPr>
          <p:spPr bwMode="auto">
            <a:xfrm>
              <a:off x="2267744" y="2492896"/>
              <a:ext cx="649287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设计评审</a:t>
              </a:r>
            </a:p>
          </p:txBody>
        </p:sp>
      </p:grpSp>
      <p:grpSp>
        <p:nvGrpSpPr>
          <p:cNvPr id="5" name="组合 52"/>
          <p:cNvGrpSpPr>
            <a:grpSpLocks/>
          </p:cNvGrpSpPr>
          <p:nvPr/>
        </p:nvGrpSpPr>
        <p:grpSpPr bwMode="auto">
          <a:xfrm>
            <a:off x="5076825" y="2349500"/>
            <a:ext cx="2159000" cy="1008063"/>
            <a:chOff x="5148064" y="2348880"/>
            <a:chExt cx="2160240" cy="1008112"/>
          </a:xfrm>
        </p:grpSpPr>
        <p:sp>
          <p:nvSpPr>
            <p:cNvPr id="43" name="燕尾形 42"/>
            <p:cNvSpPr/>
            <p:nvPr/>
          </p:nvSpPr>
          <p:spPr>
            <a:xfrm>
              <a:off x="5148064" y="2348880"/>
              <a:ext cx="2160240" cy="1008112"/>
            </a:xfrm>
            <a:prstGeom prst="chevron">
              <a:avLst>
                <a:gd name="adj" fmla="val 36101"/>
              </a:avLst>
            </a:prstGeom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53" name="Text Box 18"/>
            <p:cNvSpPr txBox="1">
              <a:spLocks noChangeArrowheads="1"/>
            </p:cNvSpPr>
            <p:nvPr/>
          </p:nvSpPr>
          <p:spPr bwMode="auto">
            <a:xfrm>
              <a:off x="5940152" y="2420888"/>
              <a:ext cx="649288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系统测试</a:t>
              </a:r>
            </a:p>
          </p:txBody>
        </p:sp>
      </p:grpSp>
      <p:grpSp>
        <p:nvGrpSpPr>
          <p:cNvPr id="6" name="组合 53"/>
          <p:cNvGrpSpPr>
            <a:grpSpLocks/>
          </p:cNvGrpSpPr>
          <p:nvPr/>
        </p:nvGrpSpPr>
        <p:grpSpPr bwMode="auto">
          <a:xfrm>
            <a:off x="7092950" y="2349500"/>
            <a:ext cx="1516063" cy="1008063"/>
            <a:chOff x="7164288" y="2348880"/>
            <a:chExt cx="1516062" cy="1008062"/>
          </a:xfrm>
        </p:grpSpPr>
        <p:sp>
          <p:nvSpPr>
            <p:cNvPr id="26650" name="AutoShape 12"/>
            <p:cNvSpPr>
              <a:spLocks noChangeArrowheads="1"/>
            </p:cNvSpPr>
            <p:nvPr/>
          </p:nvSpPr>
          <p:spPr bwMode="auto">
            <a:xfrm>
              <a:off x="7164288" y="2348880"/>
              <a:ext cx="1516062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1" name="Text Box 19"/>
            <p:cNvSpPr txBox="1">
              <a:spLocks noChangeArrowheads="1"/>
            </p:cNvSpPr>
            <p:nvPr/>
          </p:nvSpPr>
          <p:spPr bwMode="auto">
            <a:xfrm>
              <a:off x="7596336" y="2492896"/>
              <a:ext cx="649288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验收测试</a:t>
              </a:r>
            </a:p>
          </p:txBody>
        </p:sp>
      </p:grpSp>
      <p:grpSp>
        <p:nvGrpSpPr>
          <p:cNvPr id="7" name="组合 46"/>
          <p:cNvGrpSpPr>
            <a:grpSpLocks/>
          </p:cNvGrpSpPr>
          <p:nvPr/>
        </p:nvGrpSpPr>
        <p:grpSpPr bwMode="auto">
          <a:xfrm>
            <a:off x="3059113" y="3789363"/>
            <a:ext cx="1514475" cy="1008062"/>
            <a:chOff x="3059832" y="3789040"/>
            <a:chExt cx="1514475" cy="1008062"/>
          </a:xfrm>
        </p:grpSpPr>
        <p:sp>
          <p:nvSpPr>
            <p:cNvPr id="26648" name="AutoShape 12"/>
            <p:cNvSpPr>
              <a:spLocks noChangeArrowheads="1"/>
            </p:cNvSpPr>
            <p:nvPr/>
          </p:nvSpPr>
          <p:spPr bwMode="auto">
            <a:xfrm>
              <a:off x="3059832" y="3789040"/>
              <a:ext cx="1514475" cy="1008062"/>
            </a:xfrm>
            <a:prstGeom prst="chevron">
              <a:avLst>
                <a:gd name="adj" fmla="val 37559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9" name="Text Box 16"/>
            <p:cNvSpPr txBox="1">
              <a:spLocks noChangeArrowheads="1"/>
            </p:cNvSpPr>
            <p:nvPr/>
          </p:nvSpPr>
          <p:spPr bwMode="auto">
            <a:xfrm>
              <a:off x="3563888" y="4077072"/>
              <a:ext cx="64928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开发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395288" y="3789363"/>
            <a:ext cx="1474787" cy="1008062"/>
            <a:chOff x="395536" y="3789040"/>
            <a:chExt cx="1474787" cy="1008062"/>
          </a:xfrm>
        </p:grpSpPr>
        <p:sp>
          <p:nvSpPr>
            <p:cNvPr id="26646" name="AutoShape 10"/>
            <p:cNvSpPr>
              <a:spLocks noChangeArrowheads="1"/>
            </p:cNvSpPr>
            <p:nvPr/>
          </p:nvSpPr>
          <p:spPr bwMode="auto">
            <a:xfrm>
              <a:off x="395536" y="3789040"/>
              <a:ext cx="1474787" cy="1008062"/>
            </a:xfrm>
            <a:prstGeom prst="homePlate">
              <a:avLst>
                <a:gd name="adj" fmla="val 36575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7" name="Text Box 17"/>
            <p:cNvSpPr txBox="1">
              <a:spLocks noChangeArrowheads="1"/>
            </p:cNvSpPr>
            <p:nvPr/>
          </p:nvSpPr>
          <p:spPr bwMode="auto">
            <a:xfrm>
              <a:off x="683568" y="4077072"/>
              <a:ext cx="64928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</a:p>
          </p:txBody>
        </p:sp>
      </p:grpSp>
      <p:grpSp>
        <p:nvGrpSpPr>
          <p:cNvPr id="9" name="组合 45"/>
          <p:cNvGrpSpPr>
            <a:grpSpLocks/>
          </p:cNvGrpSpPr>
          <p:nvPr/>
        </p:nvGrpSpPr>
        <p:grpSpPr bwMode="auto">
          <a:xfrm>
            <a:off x="1692275" y="3789363"/>
            <a:ext cx="1516063" cy="1008062"/>
            <a:chOff x="1691680" y="3789040"/>
            <a:chExt cx="1516062" cy="1008062"/>
          </a:xfrm>
        </p:grpSpPr>
        <p:sp>
          <p:nvSpPr>
            <p:cNvPr id="26644" name="AutoShape 11"/>
            <p:cNvSpPr>
              <a:spLocks noChangeArrowheads="1"/>
            </p:cNvSpPr>
            <p:nvPr/>
          </p:nvSpPr>
          <p:spPr bwMode="auto">
            <a:xfrm>
              <a:off x="1691680" y="3789040"/>
              <a:ext cx="1516062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5" name="Text Box 18"/>
            <p:cNvSpPr txBox="1">
              <a:spLocks noChangeArrowheads="1"/>
            </p:cNvSpPr>
            <p:nvPr/>
          </p:nvSpPr>
          <p:spPr bwMode="auto">
            <a:xfrm>
              <a:off x="2195736" y="4077072"/>
              <a:ext cx="64928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</a:p>
          </p:txBody>
        </p:sp>
      </p:grpSp>
      <p:grpSp>
        <p:nvGrpSpPr>
          <p:cNvPr id="10" name="组合 47"/>
          <p:cNvGrpSpPr>
            <a:grpSpLocks/>
          </p:cNvGrpSpPr>
          <p:nvPr/>
        </p:nvGrpSpPr>
        <p:grpSpPr bwMode="auto">
          <a:xfrm>
            <a:off x="4427538" y="3789363"/>
            <a:ext cx="1516062" cy="1008062"/>
            <a:chOff x="4427984" y="3789040"/>
            <a:chExt cx="1516063" cy="1008062"/>
          </a:xfrm>
        </p:grpSpPr>
        <p:sp>
          <p:nvSpPr>
            <p:cNvPr id="26642" name="AutoShape 13"/>
            <p:cNvSpPr>
              <a:spLocks noChangeArrowheads="1"/>
            </p:cNvSpPr>
            <p:nvPr/>
          </p:nvSpPr>
          <p:spPr bwMode="auto">
            <a:xfrm>
              <a:off x="4427984" y="3789040"/>
              <a:ext cx="1516063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3" name="Text Box 19"/>
            <p:cNvSpPr txBox="1">
              <a:spLocks noChangeArrowheads="1"/>
            </p:cNvSpPr>
            <p:nvPr/>
          </p:nvSpPr>
          <p:spPr bwMode="auto">
            <a:xfrm>
              <a:off x="4932040" y="4077072"/>
              <a:ext cx="64928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</a:t>
              </a:r>
            </a:p>
          </p:txBody>
        </p:sp>
      </p:grpSp>
      <p:grpSp>
        <p:nvGrpSpPr>
          <p:cNvPr id="11" name="组合 48"/>
          <p:cNvGrpSpPr>
            <a:grpSpLocks/>
          </p:cNvGrpSpPr>
          <p:nvPr/>
        </p:nvGrpSpPr>
        <p:grpSpPr bwMode="auto">
          <a:xfrm>
            <a:off x="5795963" y="3789363"/>
            <a:ext cx="1516062" cy="1008062"/>
            <a:chOff x="5796136" y="3789040"/>
            <a:chExt cx="1516062" cy="1008062"/>
          </a:xfrm>
        </p:grpSpPr>
        <p:sp>
          <p:nvSpPr>
            <p:cNvPr id="26640" name="AutoShape 14"/>
            <p:cNvSpPr>
              <a:spLocks noChangeArrowheads="1"/>
            </p:cNvSpPr>
            <p:nvPr/>
          </p:nvSpPr>
          <p:spPr bwMode="auto">
            <a:xfrm>
              <a:off x="5796136" y="3789040"/>
              <a:ext cx="1516062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1" name="Text Box 20"/>
            <p:cNvSpPr txBox="1">
              <a:spLocks noChangeArrowheads="1"/>
            </p:cNvSpPr>
            <p:nvPr/>
          </p:nvSpPr>
          <p:spPr bwMode="auto">
            <a:xfrm>
              <a:off x="6300192" y="4077072"/>
              <a:ext cx="64928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评估</a:t>
              </a:r>
            </a:p>
          </p:txBody>
        </p:sp>
      </p:grpSp>
      <p:grpSp>
        <p:nvGrpSpPr>
          <p:cNvPr id="12" name="组合 49"/>
          <p:cNvGrpSpPr>
            <a:grpSpLocks/>
          </p:cNvGrpSpPr>
          <p:nvPr/>
        </p:nvGrpSpPr>
        <p:grpSpPr bwMode="auto">
          <a:xfrm>
            <a:off x="7164388" y="3789363"/>
            <a:ext cx="1516062" cy="1008062"/>
            <a:chOff x="7164288" y="3789040"/>
            <a:chExt cx="1516063" cy="1008062"/>
          </a:xfrm>
        </p:grpSpPr>
        <p:sp>
          <p:nvSpPr>
            <p:cNvPr id="26638" name="AutoShape 15"/>
            <p:cNvSpPr>
              <a:spLocks noChangeArrowheads="1"/>
            </p:cNvSpPr>
            <p:nvPr/>
          </p:nvSpPr>
          <p:spPr bwMode="auto">
            <a:xfrm>
              <a:off x="7164288" y="3789040"/>
              <a:ext cx="1516063" cy="1008062"/>
            </a:xfrm>
            <a:prstGeom prst="chevron">
              <a:avLst>
                <a:gd name="adj" fmla="val 37598"/>
              </a:avLst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9" name="Text Box 21"/>
            <p:cNvSpPr txBox="1">
              <a:spLocks noChangeArrowheads="1"/>
            </p:cNvSpPr>
            <p:nvPr/>
          </p:nvSpPr>
          <p:spPr bwMode="auto">
            <a:xfrm>
              <a:off x="7668344" y="4077072"/>
              <a:ext cx="64928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2400" b="1" i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报告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6" descr="http://www.globalsearchnetwork.com/images/continuous-improve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1175" y="2492375"/>
            <a:ext cx="35528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60350"/>
            <a:ext cx="6481763" cy="72072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4.6 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软件测试规范 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468313" y="2852738"/>
            <a:ext cx="5256212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4.3.1  </a:t>
            </a:r>
            <a:r>
              <a:rPr lang="zh-CN" altLang="en-US" sz="2800"/>
              <a:t>概述</a:t>
            </a:r>
          </a:p>
          <a:p>
            <a:pPr>
              <a:lnSpc>
                <a:spcPct val="150000"/>
              </a:lnSpc>
            </a:pPr>
            <a:r>
              <a:rPr lang="en-US" altLang="zh-CN" sz="2800"/>
              <a:t>4.3.2  ISO/GB</a:t>
            </a:r>
            <a:r>
              <a:rPr lang="zh-CN" altLang="en-US" sz="2800"/>
              <a:t>软件质量体系标准</a:t>
            </a:r>
          </a:p>
          <a:p>
            <a:pPr>
              <a:lnSpc>
                <a:spcPct val="150000"/>
              </a:lnSpc>
            </a:pPr>
            <a:r>
              <a:rPr lang="en-US" altLang="zh-CN" sz="2800"/>
              <a:t>4.3.3  </a:t>
            </a:r>
            <a:r>
              <a:rPr lang="zh-CN" altLang="en-US" sz="2800"/>
              <a:t>软件测试规范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2124075" y="404813"/>
            <a:ext cx="5365750" cy="762000"/>
          </a:xfrm>
        </p:spPr>
        <p:txBody>
          <a:bodyPr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概述</a:t>
            </a: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179388" y="1773238"/>
            <a:ext cx="342106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717550" lvl="4">
              <a:spcBef>
                <a:spcPct val="50000"/>
              </a:spcBef>
              <a:buFontTx/>
              <a:buChar char="•"/>
              <a:defRPr/>
            </a:pP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 国际标准</a:t>
            </a:r>
            <a:endParaRPr lang="en-US" altLang="zh-CN" sz="2800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  <a:p>
            <a:pPr marL="717550" lvl="4">
              <a:spcBef>
                <a:spcPct val="50000"/>
              </a:spcBef>
              <a:buFontTx/>
              <a:buChar char="•"/>
              <a:defRPr/>
            </a:pP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 国家标准</a:t>
            </a:r>
            <a:endParaRPr lang="en-US" altLang="zh-CN" sz="2800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  <a:p>
            <a:pPr marL="717550" lvl="4">
              <a:spcBef>
                <a:spcPct val="50000"/>
              </a:spcBef>
              <a:buFontTx/>
              <a:buChar char="•"/>
              <a:defRPr/>
            </a:pP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 行业标准</a:t>
            </a:r>
            <a:endParaRPr lang="en-US" altLang="zh-CN" sz="2800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  <a:p>
            <a:pPr marL="717550" lvl="4">
              <a:spcBef>
                <a:spcPct val="50000"/>
              </a:spcBef>
              <a:buFontTx/>
              <a:buChar char="•"/>
              <a:defRPr/>
            </a:pP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 企业</a:t>
            </a:r>
            <a:r>
              <a:rPr lang="en-US" altLang="zh-CN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(</a:t>
            </a: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机构</a:t>
            </a:r>
            <a:r>
              <a:rPr lang="en-US" altLang="zh-CN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)</a:t>
            </a: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规范</a:t>
            </a:r>
            <a:endParaRPr lang="en-US" altLang="zh-CN" sz="2800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  <a:p>
            <a:pPr marL="717550" lvl="4">
              <a:spcBef>
                <a:spcPct val="50000"/>
              </a:spcBef>
              <a:buFontTx/>
              <a:buChar char="•"/>
              <a:defRPr/>
            </a:pPr>
            <a:r>
              <a:rPr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 项目规范</a:t>
            </a:r>
            <a:endParaRPr lang="zh-CN" altLang="en-US" sz="2800" b="1" i="0" dirty="0">
              <a:solidFill>
                <a:schemeClr val="accent1">
                  <a:lumMod val="50000"/>
                </a:schemeClr>
              </a:solidFill>
              <a:ea typeface="宋体" pitchFamily="2" charset="-122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995738" y="1557338"/>
            <a:ext cx="4600575" cy="34163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i="0" dirty="0">
                <a:ea typeface="宋体" pitchFamily="2" charset="-122"/>
              </a:rPr>
              <a:t>ISO9000-3 Quality management and quality assurance standards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i="0" dirty="0">
                <a:ea typeface="宋体" pitchFamily="2" charset="-122"/>
              </a:rPr>
              <a:t>ISO/IEC 12119 Information technology - Software packages - Quality requirements and testing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b="1" i="0" dirty="0">
                <a:solidFill>
                  <a:srgbClr val="3366FF"/>
                </a:solidFill>
                <a:ea typeface="宋体" pitchFamily="2" charset="-122"/>
              </a:rPr>
              <a:t>GBT 15532-2008 《</a:t>
            </a:r>
            <a:r>
              <a:rPr lang="zh-CN" altLang="en-US" b="1" i="0" dirty="0">
                <a:solidFill>
                  <a:srgbClr val="3366FF"/>
                </a:solidFill>
                <a:ea typeface="宋体" pitchFamily="2" charset="-122"/>
              </a:rPr>
              <a:t>计算机软件测试规范</a:t>
            </a:r>
            <a:r>
              <a:rPr lang="en-US" altLang="zh-CN" b="1" i="0" dirty="0">
                <a:solidFill>
                  <a:srgbClr val="3366FF"/>
                </a:solidFill>
                <a:ea typeface="宋体" pitchFamily="2" charset="-122"/>
              </a:rPr>
              <a:t>》</a:t>
            </a:r>
            <a:endParaRPr lang="zh-CN" altLang="en-US" i="0" dirty="0">
              <a:solidFill>
                <a:srgbClr val="3366FF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i="0" dirty="0">
                <a:solidFill>
                  <a:srgbClr val="7030A0"/>
                </a:solidFill>
                <a:ea typeface="宋体" pitchFamily="2" charset="-122"/>
              </a:rPr>
              <a:t>IEEE Std 1008 </a:t>
            </a:r>
            <a:r>
              <a:rPr lang="zh-CN" altLang="en-US" i="0" dirty="0">
                <a:solidFill>
                  <a:srgbClr val="7030A0"/>
                </a:solidFill>
                <a:ea typeface="宋体" pitchFamily="2" charset="-122"/>
              </a:rPr>
              <a:t>单元测试标准</a:t>
            </a:r>
            <a:endParaRPr lang="en-US" altLang="zh-CN" i="0" dirty="0">
              <a:solidFill>
                <a:srgbClr val="7030A0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i="0" dirty="0">
                <a:solidFill>
                  <a:srgbClr val="00B050"/>
                </a:solidFill>
                <a:ea typeface="宋体" pitchFamily="2" charset="-122"/>
              </a:rPr>
              <a:t>IBM </a:t>
            </a:r>
            <a:r>
              <a:rPr lang="zh-CN" altLang="en-US" i="0" dirty="0">
                <a:solidFill>
                  <a:srgbClr val="00B050"/>
                </a:solidFill>
                <a:ea typeface="宋体" pitchFamily="2" charset="-122"/>
              </a:rPr>
              <a:t>程序设计开发指南</a:t>
            </a:r>
          </a:p>
        </p:txBody>
      </p:sp>
      <p:pic>
        <p:nvPicPr>
          <p:cNvPr id="128004" name="Picture 2" descr="http://t3.gstatic.com/images?q=tbn:ANd9GcRrN5oICnj1RSdyCdV-V9XeFDiuQGefsBHxV8hEskDpxl6j-p8MY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0" y="5408613"/>
            <a:ext cx="1366838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5" name="Picture 4" descr="http://icist.nuist.edu.cn/icist_cn/IEEE_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8288" y="5516563"/>
            <a:ext cx="2528887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6" name="Picture 6" descr="http://www.iecee.org/images/logo%20IEC_2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5481638"/>
            <a:ext cx="90011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7" name="Picture 8" descr="http://t1.gstatic.com/images?q=tbn:ANd9GcRRoXIXpqFmjjV56tzpCP91R4OvVl2iQbwY0QJXSfn-horxWzD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39863" y="5300663"/>
            <a:ext cx="1008062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6" descr="http://www.gxkesui.cn/script/Product/MANAGE/pic/1013208529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205038"/>
            <a:ext cx="2886075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333375"/>
            <a:ext cx="5473700" cy="647700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标准和质量体系认证</a:t>
            </a:r>
          </a:p>
        </p:txBody>
      </p:sp>
      <p:pic>
        <p:nvPicPr>
          <p:cNvPr id="130051" name="Picture 2" descr="http://www.silver100.com.cn/honor_img/b/ISO9001%E8%B4%A8%E9%87%8F%E7%AE%A1%E7%90%86%E4%BD%93%E7%B3%BB%E8%AF%81%E4%B9%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276475"/>
            <a:ext cx="27971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8" descr="http://www.hzbh.com/upfiles/200909/200909101628089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276475"/>
            <a:ext cx="2867025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1908175" y="333375"/>
            <a:ext cx="5365750" cy="762000"/>
          </a:xfrm>
        </p:spPr>
        <p:txBody>
          <a:bodyPr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SC7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Standard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Collection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32098" name="图片 1" descr="SC7 Standards Collection 2012-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246188"/>
            <a:ext cx="7345363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2195513" y="333375"/>
            <a:ext cx="5365750" cy="762000"/>
          </a:xfrm>
        </p:spPr>
        <p:txBody>
          <a:bodyPr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主要软件质量标准</a:t>
            </a:r>
          </a:p>
        </p:txBody>
      </p:sp>
      <p:sp>
        <p:nvSpPr>
          <p:cNvPr id="134146" name="矩形 5"/>
          <p:cNvSpPr>
            <a:spLocks noChangeArrowheads="1"/>
          </p:cNvSpPr>
          <p:nvPr/>
        </p:nvSpPr>
        <p:spPr bwMode="auto">
          <a:xfrm>
            <a:off x="468313" y="1700213"/>
            <a:ext cx="8207375" cy="47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11457-2006 </a:t>
            </a:r>
            <a:r>
              <a:rPr lang="zh-CN" altLang="en-US" sz="2000" i="0"/>
              <a:t>信息技术 软件工程术语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8567-2006 </a:t>
            </a:r>
            <a:r>
              <a:rPr lang="zh-CN" altLang="en-US" sz="2000" i="0"/>
              <a:t>计算机软件文档编制规范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 12504-90 </a:t>
            </a:r>
            <a:r>
              <a:rPr lang="zh-CN" altLang="en-US" sz="2000" i="0"/>
              <a:t>计算机软件质量保证计划规范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zh-CN" altLang="zh-CN" sz="2000" i="0"/>
              <a:t> </a:t>
            </a:r>
            <a:r>
              <a:rPr lang="en-US" altLang="zh-TW" sz="2000" i="0"/>
              <a:t>GB</a:t>
            </a:r>
            <a:r>
              <a:rPr lang="en-US" altLang="zh-CN" sz="2000" i="0"/>
              <a:t>/</a:t>
            </a:r>
            <a:r>
              <a:rPr lang="en-US" altLang="zh-TW" sz="2000" i="0"/>
              <a:t>T 18905 </a:t>
            </a:r>
            <a:r>
              <a:rPr lang="zh-TW" altLang="en-US" sz="2000" i="0"/>
              <a:t>软件工程 产品评价</a:t>
            </a:r>
            <a:endParaRPr lang="zh-CN" altLang="en-US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endParaRPr lang="en-US" altLang="zh-CN" sz="2000" i="0"/>
          </a:p>
          <a:p>
            <a:pPr>
              <a:buClr>
                <a:srgbClr val="00B050"/>
              </a:buClr>
              <a:buSzPct val="80000"/>
            </a:pPr>
            <a:r>
              <a:rPr lang="en-US" altLang="zh-CN" sz="2000" i="0"/>
              <a:t>… …</a:t>
            </a:r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16260.1-2006 </a:t>
            </a:r>
            <a:r>
              <a:rPr lang="zh-CN" altLang="en-US" sz="2000" i="0"/>
              <a:t>软件工程 产品质量 第</a:t>
            </a:r>
            <a:r>
              <a:rPr lang="en-US" altLang="zh-CN" sz="2000" i="0"/>
              <a:t>1</a:t>
            </a:r>
            <a:r>
              <a:rPr lang="zh-CN" altLang="en-US" sz="2000" i="0"/>
              <a:t>部分：质量模型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16260.2-2006 </a:t>
            </a:r>
            <a:r>
              <a:rPr lang="zh-CN" altLang="en-US" sz="2000" i="0"/>
              <a:t>软件工程 产品质量 第</a:t>
            </a:r>
            <a:r>
              <a:rPr lang="en-US" altLang="zh-CN" sz="2000" i="0"/>
              <a:t>2</a:t>
            </a:r>
            <a:r>
              <a:rPr lang="zh-CN" altLang="en-US" sz="2000" i="0"/>
              <a:t>部分：外部度量 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16260.3-2006 </a:t>
            </a:r>
            <a:r>
              <a:rPr lang="zh-CN" altLang="en-US" sz="2000" i="0"/>
              <a:t>软件工程 产品质量 第</a:t>
            </a:r>
            <a:r>
              <a:rPr lang="en-US" altLang="zh-CN" sz="2000" i="0"/>
              <a:t>3</a:t>
            </a:r>
            <a:r>
              <a:rPr lang="zh-CN" altLang="en-US" sz="2000" i="0"/>
              <a:t>部分：内部度量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GB/T 16260.4-2006 </a:t>
            </a:r>
            <a:r>
              <a:rPr lang="zh-CN" altLang="en-US" sz="2000" i="0"/>
              <a:t>软件工程 产品质量 第</a:t>
            </a:r>
            <a:r>
              <a:rPr lang="en-US" altLang="zh-CN" sz="2000" i="0"/>
              <a:t>4</a:t>
            </a:r>
            <a:r>
              <a:rPr lang="zh-CN" altLang="en-US" sz="2000" i="0"/>
              <a:t>部分：使用质量的度量</a:t>
            </a:r>
            <a:endParaRPr lang="en-US" altLang="zh-CN" sz="2000" i="0"/>
          </a:p>
          <a:p>
            <a:pPr>
              <a:buClr>
                <a:srgbClr val="00B050"/>
              </a:buClr>
              <a:buSzPct val="80000"/>
            </a:pP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b="1" i="0">
                <a:solidFill>
                  <a:srgbClr val="3366FF"/>
                </a:solidFill>
              </a:rPr>
              <a:t> GBT 15532-2008 《</a:t>
            </a:r>
            <a:r>
              <a:rPr lang="zh-CN" altLang="en-US" sz="2000" b="1" i="0">
                <a:solidFill>
                  <a:srgbClr val="3366FF"/>
                </a:solidFill>
              </a:rPr>
              <a:t>计算机软件测试规范</a:t>
            </a:r>
            <a:r>
              <a:rPr lang="en-US" altLang="zh-CN" sz="2000" b="1" i="0">
                <a:solidFill>
                  <a:srgbClr val="3366FF"/>
                </a:solidFill>
              </a:rPr>
              <a:t>》</a:t>
            </a:r>
            <a:endParaRPr lang="zh-CN" altLang="en-US" sz="2000" i="0">
              <a:solidFill>
                <a:srgbClr val="3366FF"/>
              </a:solidFill>
            </a:endParaRPr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endParaRPr lang="en-US" altLang="zh-CN" sz="2000" i="0"/>
          </a:p>
          <a:p>
            <a:pPr>
              <a:buClr>
                <a:srgbClr val="00B050"/>
              </a:buClr>
              <a:buSzPct val="80000"/>
              <a:buFont typeface="Wingdings" pitchFamily="2" charset="2"/>
              <a:buChar char="p"/>
            </a:pPr>
            <a:r>
              <a:rPr lang="en-US" altLang="zh-CN" sz="2000" i="0"/>
              <a:t> </a:t>
            </a:r>
            <a:r>
              <a:rPr lang="en-US" altLang="zh-CN" sz="2000" i="0">
                <a:solidFill>
                  <a:srgbClr val="0070C0"/>
                </a:solidFill>
              </a:rPr>
              <a:t>GB/T 25000.51-2010《</a:t>
            </a:r>
            <a:r>
              <a:rPr lang="zh-CN" altLang="en-US" sz="2000" i="0">
                <a:solidFill>
                  <a:srgbClr val="0070C0"/>
                </a:solidFill>
              </a:rPr>
              <a:t>软件工程 软件产品质量要求与评价 </a:t>
            </a:r>
            <a:r>
              <a:rPr lang="en-US" altLang="zh-CN" sz="2000" i="0">
                <a:solidFill>
                  <a:srgbClr val="0070C0"/>
                </a:solidFill>
              </a:rPr>
              <a:t>SQuaRE</a:t>
            </a:r>
            <a:r>
              <a:rPr lang="zh-CN" altLang="en-US" sz="2000" i="0">
                <a:solidFill>
                  <a:srgbClr val="0070C0"/>
                </a:solidFill>
              </a:rPr>
              <a:t>指南</a:t>
            </a:r>
            <a:r>
              <a:rPr lang="en-US" altLang="zh-CN" sz="2000" i="0">
                <a:solidFill>
                  <a:srgbClr val="0070C0"/>
                </a:solidFill>
              </a:rPr>
              <a:t>》,</a:t>
            </a:r>
            <a:r>
              <a:rPr lang="zh-CN" altLang="en-US" sz="1400" i="0"/>
              <a:t>替换旧标准</a:t>
            </a:r>
            <a:r>
              <a:rPr lang="en-US" altLang="zh-CN" sz="1400" i="0"/>
              <a:t>《GB/T 17544-1998  </a:t>
            </a:r>
            <a:r>
              <a:rPr lang="zh-CN" altLang="en-US" sz="1400" i="0"/>
              <a:t>信息技术 软件包 质量要求和测试</a:t>
            </a:r>
            <a:r>
              <a:rPr lang="en-US" altLang="zh-CN" sz="1400" i="0"/>
              <a:t>》</a:t>
            </a:r>
            <a:endParaRPr lang="zh-CN" altLang="en-US" sz="1400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76250"/>
            <a:ext cx="6064250" cy="549275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软件测试规范</a:t>
            </a:r>
            <a:r>
              <a:rPr lang="zh-CN" altLang="en-US" dirty="0" smtClean="0"/>
              <a:t> </a:t>
            </a:r>
          </a:p>
        </p:txBody>
      </p:sp>
      <p:sp>
        <p:nvSpPr>
          <p:cNvPr id="136194" name="Rectangle 3"/>
          <p:cNvSpPr>
            <a:spLocks noChangeArrowheads="1"/>
          </p:cNvSpPr>
          <p:nvPr/>
        </p:nvSpPr>
        <p:spPr bwMode="auto">
          <a:xfrm>
            <a:off x="323850" y="2565400"/>
            <a:ext cx="27368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i="0">
                <a:solidFill>
                  <a:srgbClr val="000000"/>
                </a:solidFill>
              </a:rPr>
              <a:t>对软件测试的流程过程化并对每一过程元素进行明确的界定，形成完整的规范体系。 </a:t>
            </a:r>
          </a:p>
        </p:txBody>
      </p:sp>
      <p:pic>
        <p:nvPicPr>
          <p:cNvPr id="136195" name="Picture 4" descr="http://www.softwaretestingstandard.org/images/29119%20Test%20Proce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773238"/>
            <a:ext cx="5897562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幻灯片编号占位符 3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C152B0D1-A672-437B-BAA0-51955C35DCBA}" type="slidenum">
              <a:rPr lang="en-AU" altLang="zh-CN" smtClean="0">
                <a:ea typeface="宋体" charset="-122"/>
              </a:rPr>
              <a:pPr/>
              <a:t>66</a:t>
            </a:fld>
            <a:endParaRPr lang="en-AU" altLang="zh-CN" smtClean="0">
              <a:ea typeface="宋体" charset="-122"/>
            </a:endParaRPr>
          </a:p>
        </p:txBody>
      </p:sp>
      <p:sp>
        <p:nvSpPr>
          <p:cNvPr id="13824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4895850" cy="865188"/>
          </a:xfrm>
        </p:spPr>
        <p:txBody>
          <a:bodyPr/>
          <a:lstStyle/>
          <a:p>
            <a:pPr algn="ctr"/>
            <a:r>
              <a:rPr lang="en-US" altLang="zh-CN" sz="3200" b="1" smtClean="0">
                <a:solidFill>
                  <a:srgbClr val="FFFF00"/>
                </a:solidFill>
              </a:rPr>
              <a:t>ISO</a:t>
            </a:r>
            <a:r>
              <a:rPr lang="zh-CN" altLang="en-US" sz="3200" b="1" smtClean="0">
                <a:solidFill>
                  <a:srgbClr val="FFFF00"/>
                </a:solidFill>
              </a:rPr>
              <a:t> </a:t>
            </a:r>
            <a:r>
              <a:rPr lang="en-US" altLang="zh-CN" sz="3200" b="1" smtClean="0">
                <a:solidFill>
                  <a:srgbClr val="FFFF00"/>
                </a:solidFill>
              </a:rPr>
              <a:t>29119</a:t>
            </a:r>
            <a:r>
              <a:rPr lang="zh-CN" altLang="en-US" sz="3200" b="1" smtClean="0">
                <a:solidFill>
                  <a:srgbClr val="FFFF00"/>
                </a:solidFill>
              </a:rPr>
              <a:t> </a:t>
            </a:r>
            <a:r>
              <a:rPr lang="en-AU" altLang="zh-CN" sz="3200" b="1" smtClean="0">
                <a:solidFill>
                  <a:srgbClr val="FFFF00"/>
                </a:solidFill>
              </a:rPr>
              <a:t>Overview</a:t>
            </a:r>
          </a:p>
        </p:txBody>
      </p:sp>
      <p:sp>
        <p:nvSpPr>
          <p:cNvPr id="138243" name="Rectangle 2237"/>
          <p:cNvSpPr>
            <a:spLocks noChangeArrowheads="1"/>
          </p:cNvSpPr>
          <p:nvPr/>
        </p:nvSpPr>
        <p:spPr bwMode="auto">
          <a:xfrm>
            <a:off x="1693863" y="1690688"/>
            <a:ext cx="1511300" cy="8016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600" u="sng"/>
              <a:t>Part 1</a:t>
            </a:r>
          </a:p>
          <a:p>
            <a:pPr algn="ctr" defTabSz="1279525"/>
            <a:r>
              <a:rPr lang="en-AU" altLang="zh-CN" sz="1600"/>
              <a:t>Concepts &amp; Vocabulary</a:t>
            </a:r>
          </a:p>
        </p:txBody>
      </p:sp>
      <p:sp>
        <p:nvSpPr>
          <p:cNvPr id="138244" name="Rectangle 2238"/>
          <p:cNvSpPr>
            <a:spLocks noChangeArrowheads="1"/>
          </p:cNvSpPr>
          <p:nvPr/>
        </p:nvSpPr>
        <p:spPr bwMode="auto">
          <a:xfrm>
            <a:off x="1690688" y="3616325"/>
            <a:ext cx="1511300" cy="7921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600" u="sng"/>
              <a:t>Part 2</a:t>
            </a:r>
          </a:p>
          <a:p>
            <a:pPr algn="ctr" defTabSz="1279525"/>
            <a:r>
              <a:rPr lang="en-AU" altLang="zh-CN" sz="1600"/>
              <a:t>Strategy &amp; Process</a:t>
            </a:r>
          </a:p>
        </p:txBody>
      </p:sp>
      <p:sp>
        <p:nvSpPr>
          <p:cNvPr id="138245" name="Rectangle 2239"/>
          <p:cNvSpPr>
            <a:spLocks noChangeArrowheads="1"/>
          </p:cNvSpPr>
          <p:nvPr/>
        </p:nvSpPr>
        <p:spPr bwMode="auto">
          <a:xfrm>
            <a:off x="6443663" y="2924175"/>
            <a:ext cx="1655762" cy="7921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600" u="sng"/>
              <a:t>Part 3</a:t>
            </a:r>
          </a:p>
          <a:p>
            <a:pPr algn="ctr" defTabSz="1279525"/>
            <a:r>
              <a:rPr lang="en-AU" altLang="zh-CN" sz="1600"/>
              <a:t>Documentation</a:t>
            </a:r>
          </a:p>
        </p:txBody>
      </p:sp>
      <p:sp>
        <p:nvSpPr>
          <p:cNvPr id="138246" name="Rectangle 2240"/>
          <p:cNvSpPr>
            <a:spLocks noChangeArrowheads="1"/>
          </p:cNvSpPr>
          <p:nvPr/>
        </p:nvSpPr>
        <p:spPr bwMode="auto">
          <a:xfrm>
            <a:off x="1762125" y="5805488"/>
            <a:ext cx="1368425" cy="7651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600" u="sng"/>
              <a:t>Part 4</a:t>
            </a:r>
          </a:p>
          <a:p>
            <a:pPr algn="ctr" defTabSz="1279525"/>
            <a:r>
              <a:rPr lang="en-AU" altLang="zh-CN" sz="1600"/>
              <a:t>Techniques</a:t>
            </a:r>
          </a:p>
        </p:txBody>
      </p:sp>
      <p:cxnSp>
        <p:nvCxnSpPr>
          <p:cNvPr id="138247" name="AutoShape 2241"/>
          <p:cNvCxnSpPr>
            <a:cxnSpLocks noChangeShapeType="1"/>
            <a:stCxn id="138244" idx="1"/>
            <a:endCxn id="138243" idx="1"/>
          </p:cNvCxnSpPr>
          <p:nvPr/>
        </p:nvCxnSpPr>
        <p:spPr bwMode="auto">
          <a:xfrm rot="10800000" flipH="1">
            <a:off x="1676400" y="2092325"/>
            <a:ext cx="3175" cy="1920875"/>
          </a:xfrm>
          <a:prstGeom prst="curvedConnector3">
            <a:avLst>
              <a:gd name="adj1" fmla="val -30800009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8248" name="AutoShape 2242"/>
          <p:cNvCxnSpPr>
            <a:cxnSpLocks noChangeShapeType="1"/>
            <a:stCxn id="138244" idx="2"/>
            <a:endCxn id="138246" idx="0"/>
          </p:cNvCxnSpPr>
          <p:nvPr/>
        </p:nvCxnSpPr>
        <p:spPr bwMode="auto">
          <a:xfrm rot="5400000">
            <a:off x="1762125" y="5106988"/>
            <a:ext cx="1368425" cy="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38249" name="AutoShape 2243"/>
          <p:cNvCxnSpPr>
            <a:cxnSpLocks noChangeShapeType="1"/>
            <a:stCxn id="138331" idx="1"/>
            <a:endCxn id="138251" idx="1"/>
          </p:cNvCxnSpPr>
          <p:nvPr/>
        </p:nvCxnSpPr>
        <p:spPr bwMode="auto">
          <a:xfrm rot="10800000">
            <a:off x="1692275" y="1943100"/>
            <a:ext cx="50800" cy="4475163"/>
          </a:xfrm>
          <a:prstGeom prst="curvedConnector3">
            <a:avLst>
              <a:gd name="adj1" fmla="val 310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8250" name="AutoShape 2244"/>
          <p:cNvCxnSpPr>
            <a:cxnSpLocks noChangeShapeType="1"/>
            <a:stCxn id="138245" idx="0"/>
            <a:endCxn id="138337" idx="3"/>
          </p:cNvCxnSpPr>
          <p:nvPr/>
        </p:nvCxnSpPr>
        <p:spPr bwMode="auto">
          <a:xfrm rot="16200000" flipV="1">
            <a:off x="4934744" y="586581"/>
            <a:ext cx="609600" cy="4065588"/>
          </a:xfrm>
          <a:prstGeom prst="curvedConnector2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38251" name="Rectangle 2245"/>
          <p:cNvSpPr>
            <a:spLocks noChangeArrowheads="1"/>
          </p:cNvSpPr>
          <p:nvPr/>
        </p:nvSpPr>
        <p:spPr bwMode="auto">
          <a:xfrm>
            <a:off x="1692275" y="1906588"/>
            <a:ext cx="144463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1286" name="Oval 2246"/>
          <p:cNvSpPr>
            <a:spLocks noChangeArrowheads="1"/>
          </p:cNvSpPr>
          <p:nvPr/>
        </p:nvSpPr>
        <p:spPr bwMode="auto">
          <a:xfrm>
            <a:off x="4716463" y="3932238"/>
            <a:ext cx="1295400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ISO 25051:6</a:t>
            </a:r>
          </a:p>
        </p:txBody>
      </p:sp>
      <p:sp>
        <p:nvSpPr>
          <p:cNvPr id="601287" name="Oval 2247"/>
          <p:cNvSpPr>
            <a:spLocks noChangeArrowheads="1"/>
          </p:cNvSpPr>
          <p:nvPr/>
        </p:nvSpPr>
        <p:spPr bwMode="auto">
          <a:xfrm>
            <a:off x="3059113" y="4941888"/>
            <a:ext cx="1370012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ISO 25051:7</a:t>
            </a:r>
          </a:p>
        </p:txBody>
      </p:sp>
      <p:sp>
        <p:nvSpPr>
          <p:cNvPr id="601288" name="Oval 2248"/>
          <p:cNvSpPr>
            <a:spLocks noChangeArrowheads="1"/>
          </p:cNvSpPr>
          <p:nvPr/>
        </p:nvSpPr>
        <p:spPr bwMode="auto">
          <a:xfrm>
            <a:off x="898525" y="2852738"/>
            <a:ext cx="1152525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IEEE 1008</a:t>
            </a:r>
          </a:p>
        </p:txBody>
      </p:sp>
      <p:sp>
        <p:nvSpPr>
          <p:cNvPr id="601289" name="Oval 2249"/>
          <p:cNvSpPr>
            <a:spLocks noChangeArrowheads="1"/>
          </p:cNvSpPr>
          <p:nvPr/>
        </p:nvSpPr>
        <p:spPr bwMode="auto">
          <a:xfrm>
            <a:off x="898525" y="5084763"/>
            <a:ext cx="1152525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BSI 7925-2</a:t>
            </a:r>
          </a:p>
        </p:txBody>
      </p:sp>
      <p:sp>
        <p:nvSpPr>
          <p:cNvPr id="138256" name="Rectangle 2250"/>
          <p:cNvSpPr>
            <a:spLocks noChangeArrowheads="1"/>
          </p:cNvSpPr>
          <p:nvPr/>
        </p:nvSpPr>
        <p:spPr bwMode="auto">
          <a:xfrm>
            <a:off x="1914525" y="4352925"/>
            <a:ext cx="1444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291" name="AutoShape 2251"/>
          <p:cNvCxnSpPr>
            <a:cxnSpLocks noChangeShapeType="1"/>
            <a:stCxn id="601289" idx="4"/>
            <a:endCxn id="138246" idx="1"/>
          </p:cNvCxnSpPr>
          <p:nvPr/>
        </p:nvCxnSpPr>
        <p:spPr bwMode="auto">
          <a:xfrm>
            <a:off x="1474788" y="5445125"/>
            <a:ext cx="273050" cy="7429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292" name="AutoShape 2252"/>
          <p:cNvCxnSpPr>
            <a:cxnSpLocks noChangeShapeType="1"/>
            <a:stCxn id="601289" idx="0"/>
            <a:endCxn id="138256" idx="1"/>
          </p:cNvCxnSpPr>
          <p:nvPr/>
        </p:nvCxnSpPr>
        <p:spPr bwMode="auto">
          <a:xfrm flipV="1">
            <a:off x="1474788" y="4389438"/>
            <a:ext cx="439737" cy="695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293" name="AutoShape 2253"/>
          <p:cNvCxnSpPr>
            <a:cxnSpLocks noChangeShapeType="1"/>
            <a:stCxn id="601288" idx="4"/>
            <a:endCxn id="138266" idx="0"/>
          </p:cNvCxnSpPr>
          <p:nvPr/>
        </p:nvCxnSpPr>
        <p:spPr bwMode="auto">
          <a:xfrm>
            <a:off x="1474788" y="3213100"/>
            <a:ext cx="576262" cy="4048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01294" name="Oval 2254"/>
          <p:cNvSpPr>
            <a:spLocks noChangeArrowheads="1"/>
          </p:cNvSpPr>
          <p:nvPr/>
        </p:nvSpPr>
        <p:spPr bwMode="auto">
          <a:xfrm>
            <a:off x="3635375" y="2636838"/>
            <a:ext cx="1584325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IEEE 829:2007</a:t>
            </a:r>
          </a:p>
        </p:txBody>
      </p:sp>
      <p:cxnSp>
        <p:nvCxnSpPr>
          <p:cNvPr id="601295" name="AutoShape 2255"/>
          <p:cNvCxnSpPr>
            <a:cxnSpLocks noChangeShapeType="1"/>
            <a:stCxn id="601294" idx="6"/>
            <a:endCxn id="138336" idx="0"/>
          </p:cNvCxnSpPr>
          <p:nvPr/>
        </p:nvCxnSpPr>
        <p:spPr bwMode="auto">
          <a:xfrm>
            <a:off x="5219700" y="2817813"/>
            <a:ext cx="1225550" cy="179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01296" name="Oval 2256"/>
          <p:cNvSpPr>
            <a:spLocks noChangeArrowheads="1"/>
          </p:cNvSpPr>
          <p:nvPr/>
        </p:nvSpPr>
        <p:spPr bwMode="auto">
          <a:xfrm>
            <a:off x="3708400" y="1671638"/>
            <a:ext cx="1439863" cy="3603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79525"/>
            <a:r>
              <a:rPr lang="en-AU" altLang="zh-CN" sz="1400"/>
              <a:t>BSI 7925-1</a:t>
            </a:r>
          </a:p>
        </p:txBody>
      </p:sp>
      <p:sp>
        <p:nvSpPr>
          <p:cNvPr id="138263" name="Rectangle 2257"/>
          <p:cNvSpPr>
            <a:spLocks noChangeArrowheads="1"/>
          </p:cNvSpPr>
          <p:nvPr/>
        </p:nvSpPr>
        <p:spPr bwMode="auto">
          <a:xfrm>
            <a:off x="3132138" y="1917700"/>
            <a:ext cx="144462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298" name="AutoShape 2258"/>
          <p:cNvCxnSpPr>
            <a:cxnSpLocks noChangeShapeType="1"/>
            <a:stCxn id="601296" idx="2"/>
            <a:endCxn id="138263" idx="0"/>
          </p:cNvCxnSpPr>
          <p:nvPr/>
        </p:nvCxnSpPr>
        <p:spPr bwMode="auto">
          <a:xfrm flipH="1">
            <a:off x="3205163" y="1852613"/>
            <a:ext cx="503237" cy="650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300" name="AutoShape 2260"/>
          <p:cNvCxnSpPr>
            <a:cxnSpLocks noChangeShapeType="1"/>
            <a:stCxn id="601294" idx="3"/>
            <a:endCxn id="138267" idx="0"/>
          </p:cNvCxnSpPr>
          <p:nvPr/>
        </p:nvCxnSpPr>
        <p:spPr bwMode="auto">
          <a:xfrm flipH="1">
            <a:off x="2771775" y="2944813"/>
            <a:ext cx="1095375" cy="673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38266" name="Rectangle 2261"/>
          <p:cNvSpPr>
            <a:spLocks noChangeArrowheads="1"/>
          </p:cNvSpPr>
          <p:nvPr/>
        </p:nvSpPr>
        <p:spPr bwMode="auto">
          <a:xfrm>
            <a:off x="1978025" y="3617913"/>
            <a:ext cx="144463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67" name="Rectangle 2262"/>
          <p:cNvSpPr>
            <a:spLocks noChangeArrowheads="1"/>
          </p:cNvSpPr>
          <p:nvPr/>
        </p:nvSpPr>
        <p:spPr bwMode="auto">
          <a:xfrm>
            <a:off x="2698750" y="3617913"/>
            <a:ext cx="144463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03" name="AutoShape 2263"/>
          <p:cNvCxnSpPr>
            <a:cxnSpLocks noChangeShapeType="1"/>
            <a:stCxn id="601286" idx="6"/>
            <a:endCxn id="138245" idx="2"/>
          </p:cNvCxnSpPr>
          <p:nvPr/>
        </p:nvCxnSpPr>
        <p:spPr bwMode="auto">
          <a:xfrm flipV="1">
            <a:off x="6011863" y="3716338"/>
            <a:ext cx="1260475" cy="396875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601304" name="AutoShape 2264"/>
          <p:cNvCxnSpPr>
            <a:cxnSpLocks noChangeShapeType="1"/>
            <a:stCxn id="601286" idx="2"/>
            <a:endCxn id="138270" idx="2"/>
          </p:cNvCxnSpPr>
          <p:nvPr/>
        </p:nvCxnSpPr>
        <p:spPr bwMode="auto">
          <a:xfrm flipH="1">
            <a:off x="3203575" y="4113213"/>
            <a:ext cx="1512888" cy="10795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sp>
        <p:nvSpPr>
          <p:cNvPr id="138270" name="Rectangle 2265"/>
          <p:cNvSpPr>
            <a:spLocks noChangeArrowheads="1"/>
          </p:cNvSpPr>
          <p:nvPr/>
        </p:nvSpPr>
        <p:spPr bwMode="auto">
          <a:xfrm>
            <a:off x="3130550" y="4149725"/>
            <a:ext cx="1444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71" name="Rectangle 2266"/>
          <p:cNvSpPr>
            <a:spLocks noChangeArrowheads="1"/>
          </p:cNvSpPr>
          <p:nvPr/>
        </p:nvSpPr>
        <p:spPr bwMode="auto">
          <a:xfrm>
            <a:off x="2698750" y="4337050"/>
            <a:ext cx="1444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07" name="AutoShape 2267"/>
          <p:cNvCxnSpPr>
            <a:cxnSpLocks noChangeShapeType="1"/>
            <a:stCxn id="601287" idx="1"/>
            <a:endCxn id="138271" idx="2"/>
          </p:cNvCxnSpPr>
          <p:nvPr/>
        </p:nvCxnSpPr>
        <p:spPr bwMode="auto">
          <a:xfrm flipH="1" flipV="1">
            <a:off x="2771775" y="4408488"/>
            <a:ext cx="487363" cy="5857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graphicFrame>
        <p:nvGraphicFramePr>
          <p:cNvPr id="601386" name="Group 2346"/>
          <p:cNvGraphicFramePr>
            <a:graphicFrameLocks noGrp="1"/>
          </p:cNvGraphicFramePr>
          <p:nvPr/>
        </p:nvGraphicFramePr>
        <p:xfrm>
          <a:off x="6375400" y="333375"/>
          <a:ext cx="2735263" cy="2041525"/>
        </p:xfrm>
        <a:graphic>
          <a:graphicData uri="http://schemas.openxmlformats.org/drawingml/2006/table">
            <a:tbl>
              <a:tblPr/>
              <a:tblGrid>
                <a:gridCol w="1079500"/>
                <a:gridCol w="1655762"/>
              </a:tblGrid>
              <a:tr h="198438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Normative (Generic)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Appendices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4463">
                <a:tc rowSpan="5"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Unit….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Integration…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08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System…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12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Acceptance…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Maintenance..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8292" name="Rectangle 2287"/>
          <p:cNvSpPr>
            <a:spLocks noChangeArrowheads="1"/>
          </p:cNvSpPr>
          <p:nvPr/>
        </p:nvSpPr>
        <p:spPr bwMode="auto">
          <a:xfrm>
            <a:off x="3059113" y="3716338"/>
            <a:ext cx="144462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28" name="AutoShape 2288"/>
          <p:cNvCxnSpPr>
            <a:cxnSpLocks noChangeShapeType="1"/>
            <a:stCxn id="138292" idx="3"/>
          </p:cNvCxnSpPr>
          <p:nvPr/>
        </p:nvCxnSpPr>
        <p:spPr bwMode="auto">
          <a:xfrm flipV="1">
            <a:off x="3203575" y="1376363"/>
            <a:ext cx="3097213" cy="2376487"/>
          </a:xfrm>
          <a:prstGeom prst="curvedConnector3">
            <a:avLst>
              <a:gd name="adj1" fmla="val 77958"/>
            </a:avLst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</p:cxnSp>
      <p:sp>
        <p:nvSpPr>
          <p:cNvPr id="601329" name="Oval 2289"/>
          <p:cNvSpPr>
            <a:spLocks noChangeArrowheads="1"/>
          </p:cNvSpPr>
          <p:nvPr/>
        </p:nvSpPr>
        <p:spPr bwMode="auto">
          <a:xfrm>
            <a:off x="6732588" y="749300"/>
            <a:ext cx="142875" cy="1428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1330" name="Oval 2290"/>
          <p:cNvSpPr>
            <a:spLocks noChangeArrowheads="1"/>
          </p:cNvSpPr>
          <p:nvPr/>
        </p:nvSpPr>
        <p:spPr bwMode="auto">
          <a:xfrm>
            <a:off x="6732588" y="1036638"/>
            <a:ext cx="142875" cy="1428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1331" name="Oval 2291"/>
          <p:cNvSpPr>
            <a:spLocks noChangeArrowheads="1"/>
          </p:cNvSpPr>
          <p:nvPr/>
        </p:nvSpPr>
        <p:spPr bwMode="auto">
          <a:xfrm>
            <a:off x="6732588" y="1325563"/>
            <a:ext cx="142875" cy="1428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1332" name="Oval 2292"/>
          <p:cNvSpPr>
            <a:spLocks noChangeArrowheads="1"/>
          </p:cNvSpPr>
          <p:nvPr/>
        </p:nvSpPr>
        <p:spPr bwMode="auto">
          <a:xfrm>
            <a:off x="6732588" y="1612900"/>
            <a:ext cx="142875" cy="1428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33" name="AutoShape 2293"/>
          <p:cNvCxnSpPr>
            <a:cxnSpLocks noChangeShapeType="1"/>
            <a:stCxn id="601329" idx="4"/>
            <a:endCxn id="601330" idx="0"/>
          </p:cNvCxnSpPr>
          <p:nvPr/>
        </p:nvCxnSpPr>
        <p:spPr bwMode="auto">
          <a:xfrm>
            <a:off x="6804025" y="892175"/>
            <a:ext cx="0" cy="1444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01334" name="AutoShape 2294"/>
          <p:cNvCxnSpPr>
            <a:cxnSpLocks noChangeShapeType="1"/>
            <a:stCxn id="601330" idx="4"/>
            <a:endCxn id="601331" idx="0"/>
          </p:cNvCxnSpPr>
          <p:nvPr/>
        </p:nvCxnSpPr>
        <p:spPr bwMode="auto">
          <a:xfrm>
            <a:off x="6804025" y="1179513"/>
            <a:ext cx="0" cy="146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01335" name="AutoShape 2295"/>
          <p:cNvCxnSpPr>
            <a:cxnSpLocks noChangeShapeType="1"/>
            <a:stCxn id="601331" idx="4"/>
            <a:endCxn id="601332" idx="0"/>
          </p:cNvCxnSpPr>
          <p:nvPr/>
        </p:nvCxnSpPr>
        <p:spPr bwMode="auto">
          <a:xfrm>
            <a:off x="6804025" y="1468438"/>
            <a:ext cx="0" cy="144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601381" name="Group 2341"/>
          <p:cNvGraphicFramePr>
            <a:graphicFrameLocks noGrp="1"/>
          </p:cNvGraphicFramePr>
          <p:nvPr/>
        </p:nvGraphicFramePr>
        <p:xfrm>
          <a:off x="4859338" y="4478338"/>
          <a:ext cx="4176712" cy="2346325"/>
        </p:xfrm>
        <a:graphic>
          <a:graphicData uri="http://schemas.openxmlformats.org/drawingml/2006/table">
            <a:tbl>
              <a:tblPr/>
              <a:tblGrid>
                <a:gridCol w="1314450"/>
                <a:gridCol w="1624012"/>
                <a:gridCol w="1238250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Normative (Generic)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Appendices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 rowSpan="5"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Technique 1</a:t>
                      </a:r>
                    </a:p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endParaRPr kumimoji="0" lang="en-A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technique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Unit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technique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Integration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technique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System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technique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Acceptance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e.g. technique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Maintenance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Technique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8331" name="Rectangle 2330"/>
          <p:cNvSpPr>
            <a:spLocks noChangeArrowheads="1"/>
          </p:cNvSpPr>
          <p:nvPr/>
        </p:nvSpPr>
        <p:spPr bwMode="auto">
          <a:xfrm>
            <a:off x="1743075" y="6381750"/>
            <a:ext cx="1444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71" name="AutoShape 2331"/>
          <p:cNvCxnSpPr>
            <a:cxnSpLocks noChangeShapeType="1"/>
            <a:stCxn id="138246" idx="3"/>
          </p:cNvCxnSpPr>
          <p:nvPr/>
        </p:nvCxnSpPr>
        <p:spPr bwMode="auto">
          <a:xfrm flipV="1">
            <a:off x="3144838" y="5753100"/>
            <a:ext cx="1714500" cy="434975"/>
          </a:xfrm>
          <a:prstGeom prst="curvedConnector3">
            <a:avLst>
              <a:gd name="adj1" fmla="val 49537"/>
            </a:avLst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</p:cxnSp>
      <p:cxnSp>
        <p:nvCxnSpPr>
          <p:cNvPr id="138333" name="AutoShape 2332"/>
          <p:cNvCxnSpPr>
            <a:cxnSpLocks noChangeShapeType="1"/>
            <a:stCxn id="138244" idx="3"/>
            <a:endCxn id="138245" idx="1"/>
          </p:cNvCxnSpPr>
          <p:nvPr/>
        </p:nvCxnSpPr>
        <p:spPr bwMode="auto">
          <a:xfrm flipV="1">
            <a:off x="3201988" y="3321050"/>
            <a:ext cx="3241675" cy="692150"/>
          </a:xfrm>
          <a:prstGeom prst="straightConnector1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601373" name="Oval 2333"/>
          <p:cNvSpPr>
            <a:spLocks noChangeArrowheads="1"/>
          </p:cNvSpPr>
          <p:nvPr/>
        </p:nvSpPr>
        <p:spPr bwMode="auto">
          <a:xfrm>
            <a:off x="6732588" y="1871663"/>
            <a:ext cx="142875" cy="1428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01374" name="AutoShape 2334"/>
          <p:cNvCxnSpPr>
            <a:cxnSpLocks noChangeShapeType="1"/>
            <a:stCxn id="601332" idx="4"/>
            <a:endCxn id="601373" idx="0"/>
          </p:cNvCxnSpPr>
          <p:nvPr/>
        </p:nvCxnSpPr>
        <p:spPr bwMode="auto">
          <a:xfrm>
            <a:off x="6804025" y="1755775"/>
            <a:ext cx="0" cy="1158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38336" name="Rectangle 2340"/>
          <p:cNvSpPr>
            <a:spLocks noChangeArrowheads="1"/>
          </p:cNvSpPr>
          <p:nvPr/>
        </p:nvSpPr>
        <p:spPr bwMode="auto">
          <a:xfrm>
            <a:off x="6372225" y="2997200"/>
            <a:ext cx="1444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337" name="Rectangle 2342"/>
          <p:cNvSpPr>
            <a:spLocks noChangeArrowheads="1"/>
          </p:cNvSpPr>
          <p:nvPr/>
        </p:nvSpPr>
        <p:spPr bwMode="auto">
          <a:xfrm>
            <a:off x="3062288" y="2278063"/>
            <a:ext cx="144462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286" grpId="0" animBg="1"/>
      <p:bldP spid="601287" grpId="0" animBg="1"/>
      <p:bldP spid="601288" grpId="0" animBg="1"/>
      <p:bldP spid="601289" grpId="0" animBg="1"/>
      <p:bldP spid="601294" grpId="0" animBg="1"/>
      <p:bldP spid="601296" grpId="0" animBg="1"/>
      <p:bldP spid="601329" grpId="0" animBg="1"/>
      <p:bldP spid="601330" grpId="0" animBg="1"/>
      <p:bldP spid="601331" grpId="0" animBg="1"/>
      <p:bldP spid="601332" grpId="0" animBg="1"/>
      <p:bldP spid="60137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66713"/>
            <a:ext cx="6169025" cy="561975"/>
          </a:xfrm>
        </p:spPr>
        <p:txBody>
          <a:bodyPr/>
          <a:lstStyle/>
          <a:p>
            <a:pPr algn="ctr"/>
            <a:r>
              <a:rPr lang="en-AU" altLang="zh-CN" sz="2400" smtClean="0">
                <a:solidFill>
                  <a:srgbClr val="FFFF00"/>
                </a:solidFill>
              </a:rPr>
              <a:t>Part 1</a:t>
            </a:r>
            <a:r>
              <a:rPr lang="zh-CN" altLang="en-US" sz="2400" smtClean="0">
                <a:solidFill>
                  <a:srgbClr val="FFFF00"/>
                </a:solidFill>
              </a:rPr>
              <a:t>：</a:t>
            </a:r>
            <a:r>
              <a:rPr lang="en-AU" altLang="zh-CN" sz="3200" smtClean="0">
                <a:solidFill>
                  <a:srgbClr val="FFFF00"/>
                </a:solidFill>
              </a:rPr>
              <a:t>Concepts &amp; Vocabulary</a:t>
            </a:r>
          </a:p>
        </p:txBody>
      </p:sp>
      <p:sp>
        <p:nvSpPr>
          <p:cNvPr id="728150" name="Rectangle 86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713788" cy="4032250"/>
          </a:xfrm>
        </p:spPr>
        <p:txBody>
          <a:bodyPr/>
          <a:lstStyle/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Software testing concepts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Introduction to software testing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Relationship between testing, development &amp; maintenance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Implications of lifecycle models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Types of testing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Testing vocabulary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… </a:t>
            </a:r>
            <a:r>
              <a:rPr lang="en-US" altLang="zh-CN" sz="2400" kern="1200" dirty="0" err="1">
                <a:ea typeface="宋体" pitchFamily="2" charset="-122"/>
                <a:cs typeface="+mn-cs"/>
              </a:rPr>
              <a:t>etc</a:t>
            </a:r>
            <a:r>
              <a:rPr lang="en-US" altLang="zh-CN" sz="2400" kern="1200" dirty="0">
                <a:ea typeface="宋体" pitchFamily="2" charset="-122"/>
                <a:cs typeface="+mn-cs"/>
              </a:rPr>
              <a:t> </a:t>
            </a:r>
            <a:endParaRPr lang="en-AU" sz="2400" kern="1200" dirty="0"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366713"/>
            <a:ext cx="6024562" cy="561975"/>
          </a:xfrm>
        </p:spPr>
        <p:txBody>
          <a:bodyPr/>
          <a:lstStyle/>
          <a:p>
            <a:pPr algn="ctr"/>
            <a:r>
              <a:rPr lang="en-AU" altLang="zh-CN" sz="2400" smtClean="0">
                <a:solidFill>
                  <a:srgbClr val="FFFF00"/>
                </a:solidFill>
              </a:rPr>
              <a:t>Part 2</a:t>
            </a:r>
            <a:r>
              <a:rPr lang="zh-CN" altLang="en-US" sz="2400" smtClean="0">
                <a:solidFill>
                  <a:srgbClr val="FFFF00"/>
                </a:solidFill>
              </a:rPr>
              <a:t>：</a:t>
            </a:r>
            <a:r>
              <a:rPr lang="en-AU" sz="3200" smtClean="0">
                <a:solidFill>
                  <a:srgbClr val="FFFF00"/>
                </a:solidFill>
              </a:rPr>
              <a:t> </a:t>
            </a:r>
            <a:r>
              <a:rPr lang="en-AU" altLang="zh-CN" sz="3200" smtClean="0">
                <a:solidFill>
                  <a:srgbClr val="FFFF00"/>
                </a:solidFill>
              </a:rPr>
              <a:t>Testing Process</a:t>
            </a:r>
          </a:p>
        </p:txBody>
      </p:sp>
      <p:sp>
        <p:nvSpPr>
          <p:cNvPr id="729207" name="Rectangle 119"/>
          <p:cNvSpPr>
            <a:spLocks noGrp="1" noChangeArrowheads="1"/>
          </p:cNvSpPr>
          <p:nvPr>
            <p:ph type="body" idx="1"/>
          </p:nvPr>
        </p:nvSpPr>
        <p:spPr>
          <a:xfrm>
            <a:off x="539750" y="1412875"/>
            <a:ext cx="8135938" cy="4705350"/>
          </a:xfrm>
        </p:spPr>
        <p:txBody>
          <a:bodyPr/>
          <a:lstStyle/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management process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Test strategy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Test process monitoring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Test project completion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process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Test </a:t>
            </a:r>
            <a:r>
              <a:rPr lang="en-US" altLang="zh-CN" sz="1600" dirty="0" smtClean="0"/>
              <a:t>planning</a:t>
            </a:r>
            <a:r>
              <a:rPr lang="zh-CN" altLang="en-US" sz="1600" dirty="0" smtClean="0"/>
              <a:t>，</a:t>
            </a:r>
            <a:r>
              <a:rPr lang="en-US" altLang="zh-CN" sz="1600" dirty="0" smtClean="0"/>
              <a:t>Test design</a:t>
            </a:r>
            <a:r>
              <a:rPr lang="zh-CN" altLang="en-US" sz="1600" dirty="0" smtClean="0"/>
              <a:t>，</a:t>
            </a:r>
            <a:r>
              <a:rPr lang="en-US" altLang="zh-CN" sz="1600" dirty="0" smtClean="0"/>
              <a:t>Test </a:t>
            </a:r>
            <a:r>
              <a:rPr lang="en-US" altLang="zh-CN" sz="1600" dirty="0"/>
              <a:t>execution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Anomaly reporting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Test completion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 smtClean="0">
                <a:ea typeface="宋体" pitchFamily="2" charset="-122"/>
                <a:cs typeface="+mn-cs"/>
              </a:rPr>
              <a:t>Reporting</a:t>
            </a:r>
            <a:r>
              <a:rPr lang="zh-CN" altLang="en-US" sz="2400" kern="1200" dirty="0" smtClean="0">
                <a:ea typeface="宋体" pitchFamily="2" charset="-122"/>
                <a:cs typeface="+mn-cs"/>
              </a:rPr>
              <a:t>：</a:t>
            </a:r>
            <a:r>
              <a:rPr lang="en-US" altLang="zh-CN" sz="1600" dirty="0" smtClean="0"/>
              <a:t>Status</a:t>
            </a:r>
            <a:r>
              <a:rPr lang="zh-CN" altLang="zh-CN" sz="1600" dirty="0" smtClean="0"/>
              <a:t>、</a:t>
            </a:r>
            <a:r>
              <a:rPr lang="en-US" altLang="zh-CN" sz="1600" dirty="0" smtClean="0"/>
              <a:t>Project</a:t>
            </a:r>
            <a:endParaRPr lang="en-US" altLang="zh-CN" sz="1600" dirty="0"/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environment support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Appendices: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Examples of these processes, at each level of testing &amp; for various lifecycle models</a:t>
            </a:r>
          </a:p>
          <a:p>
            <a:pPr lvl="2">
              <a:lnSpc>
                <a:spcPct val="80000"/>
              </a:lnSpc>
              <a:buFontTx/>
              <a:buNone/>
              <a:defRPr/>
            </a:pPr>
            <a:r>
              <a:rPr lang="en-US" altLang="zh-CN" sz="1600" dirty="0"/>
              <a:t>Mappings to existing standards</a:t>
            </a:r>
            <a:endParaRPr lang="en-A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66713"/>
            <a:ext cx="6096000" cy="561975"/>
          </a:xfrm>
        </p:spPr>
        <p:txBody>
          <a:bodyPr/>
          <a:lstStyle/>
          <a:p>
            <a:pPr algn="ctr"/>
            <a:r>
              <a:rPr lang="en-AU" altLang="zh-CN" sz="2400" smtClean="0">
                <a:solidFill>
                  <a:srgbClr val="FFFF00"/>
                </a:solidFill>
              </a:rPr>
              <a:t>Part 3</a:t>
            </a:r>
            <a:r>
              <a:rPr lang="zh-CN" altLang="en-US" sz="2400" smtClean="0">
                <a:solidFill>
                  <a:srgbClr val="FFFF00"/>
                </a:solidFill>
              </a:rPr>
              <a:t>：</a:t>
            </a:r>
            <a:r>
              <a:rPr lang="en-AU" sz="3200" smtClean="0">
                <a:solidFill>
                  <a:srgbClr val="FFFF00"/>
                </a:solidFill>
              </a:rPr>
              <a:t> </a:t>
            </a:r>
            <a:r>
              <a:rPr lang="en-AU" altLang="zh-CN" sz="3200" smtClean="0">
                <a:solidFill>
                  <a:srgbClr val="FFFF00"/>
                </a:solidFill>
              </a:rPr>
              <a:t>Documentation</a:t>
            </a:r>
          </a:p>
        </p:txBody>
      </p:sp>
      <p:sp>
        <p:nvSpPr>
          <p:cNvPr id="730254" name="Rectangle 142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458200" cy="5040312"/>
          </a:xfrm>
        </p:spPr>
        <p:txBody>
          <a:bodyPr/>
          <a:lstStyle/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management documentation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strategy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project completion report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documentation 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plan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specification 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results 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Anomaly reports</a:t>
            </a:r>
          </a:p>
          <a:p>
            <a:pPr lvl="2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Test level completion report 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Interim status </a:t>
            </a:r>
            <a:r>
              <a:rPr lang="en-US" altLang="zh-CN" sz="2400" kern="1200" dirty="0" smtClean="0">
                <a:ea typeface="宋体" pitchFamily="2" charset="-122"/>
                <a:cs typeface="+mn-cs"/>
              </a:rPr>
              <a:t>reporting</a:t>
            </a:r>
            <a:r>
              <a:rPr lang="zh-CN" altLang="en-US" sz="2400" kern="1200" dirty="0" smtClean="0">
                <a:ea typeface="宋体" pitchFamily="2" charset="-122"/>
                <a:cs typeface="+mn-cs"/>
              </a:rPr>
              <a:t>：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/</a:t>
            </a:r>
            <a:r>
              <a:rPr lang="en-US" altLang="zh-CN" dirty="0"/>
              <a:t>test level </a:t>
            </a:r>
            <a:r>
              <a:rPr lang="en-US" altLang="zh-CN" dirty="0" smtClean="0"/>
              <a:t> </a:t>
            </a:r>
            <a:r>
              <a:rPr lang="en-US" altLang="zh-CN" dirty="0"/>
              <a:t>status</a:t>
            </a:r>
            <a:endParaRPr lang="en-US" altLang="zh-CN" kern="1200" dirty="0">
              <a:ea typeface="宋体" pitchFamily="2" charset="-122"/>
              <a:cs typeface="+mn-cs"/>
            </a:endParaRP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 smtClean="0">
                <a:ea typeface="宋体" pitchFamily="2" charset="-122"/>
                <a:cs typeface="+mn-cs"/>
              </a:rPr>
              <a:t>Test </a:t>
            </a:r>
            <a:r>
              <a:rPr lang="en-US" altLang="zh-CN" sz="2400" kern="1200" dirty="0">
                <a:ea typeface="宋体" pitchFamily="2" charset="-122"/>
                <a:cs typeface="+mn-cs"/>
              </a:rPr>
              <a:t>environment report 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altLang="zh-CN" dirty="0"/>
              <a:t>Appendices – examples of each report, at each level of testing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2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1331913" y="366713"/>
            <a:ext cx="6240462" cy="561975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测试阶段（</a:t>
            </a:r>
            <a:r>
              <a:rPr lang="en-US" altLang="zh-CN" sz="3600" dirty="0">
                <a:solidFill>
                  <a:srgbClr val="FFFF00"/>
                </a:solidFill>
                <a:latin typeface="+mj-ea"/>
              </a:rPr>
              <a:t>SDLC)</a:t>
            </a:r>
          </a:p>
        </p:txBody>
      </p:sp>
      <p:pic>
        <p:nvPicPr>
          <p:cNvPr id="28674" name="Picture 3" descr="2-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205038"/>
            <a:ext cx="87630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366713"/>
            <a:ext cx="5953125" cy="561975"/>
          </a:xfrm>
        </p:spPr>
        <p:txBody>
          <a:bodyPr/>
          <a:lstStyle/>
          <a:p>
            <a:pPr algn="ctr"/>
            <a:r>
              <a:rPr lang="en-AU" altLang="zh-CN" sz="2400" smtClean="0">
                <a:solidFill>
                  <a:srgbClr val="FFFF00"/>
                </a:solidFill>
              </a:rPr>
              <a:t>Part 4: </a:t>
            </a:r>
            <a:r>
              <a:rPr lang="zh-CN" altLang="en-US" sz="2400" smtClean="0">
                <a:solidFill>
                  <a:srgbClr val="FFFF00"/>
                </a:solidFill>
              </a:rPr>
              <a:t> </a:t>
            </a:r>
            <a:r>
              <a:rPr lang="en-AU" altLang="zh-CN" sz="3200" smtClean="0">
                <a:solidFill>
                  <a:srgbClr val="FFFF00"/>
                </a:solidFill>
              </a:rPr>
              <a:t>Techniques</a:t>
            </a:r>
          </a:p>
        </p:txBody>
      </p:sp>
      <p:sp>
        <p:nvSpPr>
          <p:cNvPr id="731220" name="Rectangle 84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7772400" cy="4992688"/>
          </a:xfrm>
        </p:spPr>
        <p:txBody>
          <a:bodyPr/>
          <a:lstStyle/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case design techniques</a:t>
            </a:r>
          </a:p>
          <a:p>
            <a:pPr lvl="2">
              <a:buFontTx/>
              <a:buNone/>
              <a:defRPr/>
            </a:pPr>
            <a:r>
              <a:rPr lang="en-US" altLang="zh-CN" dirty="0"/>
              <a:t>Static testing techniques</a:t>
            </a:r>
          </a:p>
          <a:p>
            <a:pPr lvl="3">
              <a:buFontTx/>
              <a:buNone/>
              <a:defRPr/>
            </a:pPr>
            <a:r>
              <a:rPr lang="en-US" altLang="zh-CN" dirty="0"/>
              <a:t>Inspections &amp; walkthroughs, etc.</a:t>
            </a:r>
          </a:p>
          <a:p>
            <a:pPr lvl="2">
              <a:buFontTx/>
              <a:buNone/>
              <a:defRPr/>
            </a:pPr>
            <a:r>
              <a:rPr lang="en-US" altLang="zh-CN" dirty="0"/>
              <a:t>Dynamic testing techniques</a:t>
            </a:r>
          </a:p>
          <a:p>
            <a:pPr lvl="3">
              <a:buFontTx/>
              <a:buNone/>
              <a:defRPr/>
            </a:pPr>
            <a:r>
              <a:rPr lang="en-US" altLang="zh-CN" dirty="0"/>
              <a:t>Black-box, white-box, </a:t>
            </a:r>
            <a:r>
              <a:rPr lang="en-US" altLang="zh-CN" dirty="0" err="1"/>
              <a:t>etc</a:t>
            </a:r>
            <a:endParaRPr lang="en-US" altLang="zh-CN" dirty="0"/>
          </a:p>
          <a:p>
            <a:pPr lvl="2">
              <a:buFontTx/>
              <a:buNone/>
              <a:defRPr/>
            </a:pPr>
            <a:r>
              <a:rPr lang="en-US" altLang="zh-CN" dirty="0"/>
              <a:t>Non-functional testing techniques</a:t>
            </a:r>
          </a:p>
          <a:p>
            <a:pPr lvl="3">
              <a:buFontTx/>
              <a:buNone/>
              <a:defRPr/>
            </a:pPr>
            <a:r>
              <a:rPr lang="en-US" altLang="zh-CN" dirty="0"/>
              <a:t>Security, performance, etc.</a:t>
            </a:r>
          </a:p>
          <a:p>
            <a:pPr marL="800100" lvl="1" indent="-342900">
              <a:lnSpc>
                <a:spcPct val="130000"/>
              </a:lnSpc>
              <a:spcBef>
                <a:spcPct val="0"/>
              </a:spcBef>
              <a:buClr>
                <a:srgbClr val="00B050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a typeface="宋体" pitchFamily="2" charset="-122"/>
                <a:cs typeface="+mn-cs"/>
              </a:rPr>
              <a:t>Test measurement techniques</a:t>
            </a:r>
          </a:p>
          <a:p>
            <a:pPr lvl="1">
              <a:buFontTx/>
              <a:buNone/>
              <a:defRPr/>
            </a:pPr>
            <a:r>
              <a:rPr lang="en-US" altLang="zh-CN" dirty="0"/>
              <a:t>Appendices</a:t>
            </a:r>
          </a:p>
          <a:p>
            <a:pPr lvl="2">
              <a:buFontTx/>
              <a:buNone/>
              <a:defRPr/>
            </a:pPr>
            <a:r>
              <a:rPr lang="en-US" altLang="zh-CN" dirty="0"/>
              <a:t>Examples of each technique, at each level of testing</a:t>
            </a:r>
          </a:p>
          <a:p>
            <a:pPr lvl="2">
              <a:buFontTx/>
              <a:buNone/>
              <a:defRPr/>
            </a:pPr>
            <a:r>
              <a:rPr lang="en-US" altLang="zh-CN" dirty="0"/>
              <a:t>Test technique effectiveness</a:t>
            </a:r>
          </a:p>
          <a:p>
            <a:pPr lvl="2">
              <a:buFontTx/>
              <a:buNone/>
              <a:defRPr/>
            </a:pPr>
            <a:r>
              <a:rPr lang="en-US" altLang="zh-CN" dirty="0"/>
              <a:t>Mappings to existing standards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333375"/>
            <a:ext cx="6105525" cy="70167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ISO 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29119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Process</a:t>
            </a:r>
            <a:r>
              <a:rPr lang="zh-CN" altLang="en-US" sz="36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n-US" altLang="zh-CN" sz="3600" dirty="0" smtClean="0">
                <a:solidFill>
                  <a:srgbClr val="FFFF00"/>
                </a:solidFill>
                <a:latin typeface="+mn-lt"/>
              </a:rPr>
              <a:t>overview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46434" name="Picture 2" descr="http://www2.it.lut.fi/project/MASTO/testmode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196975"/>
            <a:ext cx="590550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幻灯片编号占位符 3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5884863"/>
            <a:ext cx="2133600" cy="476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5C3976EB-49CE-4985-B4F6-F7EE7F737CE8}" type="slidenum">
              <a:rPr lang="en-AU" altLang="zh-CN" smtClean="0">
                <a:ea typeface="宋体" charset="-122"/>
              </a:rPr>
              <a:pPr/>
              <a:t>72</a:t>
            </a:fld>
            <a:endParaRPr lang="en-AU" altLang="zh-CN" smtClean="0">
              <a:ea typeface="宋体" charset="-122"/>
            </a:endParaRPr>
          </a:p>
        </p:txBody>
      </p:sp>
      <p:sp>
        <p:nvSpPr>
          <p:cNvPr id="147458" name="Rectangle 195"/>
          <p:cNvSpPr>
            <a:spLocks noChangeArrowheads="1"/>
          </p:cNvSpPr>
          <p:nvPr/>
        </p:nvSpPr>
        <p:spPr bwMode="auto">
          <a:xfrm>
            <a:off x="8245475" y="5876925"/>
            <a:ext cx="431800" cy="287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66713"/>
            <a:ext cx="6240462" cy="561975"/>
          </a:xfrm>
        </p:spPr>
        <p:txBody>
          <a:bodyPr/>
          <a:lstStyle/>
          <a:p>
            <a:pPr algn="ctr"/>
            <a:r>
              <a:rPr lang="en-AU" altLang="zh-CN" smtClean="0">
                <a:solidFill>
                  <a:srgbClr val="FFFF00"/>
                </a:solidFill>
              </a:rPr>
              <a:t>Testing </a:t>
            </a:r>
            <a:r>
              <a:rPr lang="en-US" altLang="zh-CN" smtClean="0">
                <a:solidFill>
                  <a:srgbClr val="FFFF00"/>
                </a:solidFill>
              </a:rPr>
              <a:t>Management</a:t>
            </a:r>
            <a:r>
              <a:rPr lang="zh-CN" altLang="en-US" smtClean="0">
                <a:solidFill>
                  <a:srgbClr val="FFFF00"/>
                </a:solidFill>
              </a:rPr>
              <a:t> </a:t>
            </a:r>
            <a:r>
              <a:rPr lang="en-AU" altLang="zh-CN" smtClean="0">
                <a:solidFill>
                  <a:srgbClr val="FFFF00"/>
                </a:solidFill>
              </a:rPr>
              <a:t>Processes</a:t>
            </a:r>
          </a:p>
        </p:txBody>
      </p:sp>
      <p:sp>
        <p:nvSpPr>
          <p:cNvPr id="147460" name="Text Box 127"/>
          <p:cNvSpPr txBox="1">
            <a:spLocks noChangeArrowheads="1"/>
          </p:cNvSpPr>
          <p:nvPr/>
        </p:nvSpPr>
        <p:spPr bwMode="auto">
          <a:xfrm>
            <a:off x="7456488" y="2276475"/>
            <a:ext cx="1868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Project</a:t>
            </a:r>
          </a:p>
          <a:p>
            <a:pPr algn="ctr"/>
            <a:r>
              <a:rPr lang="en-AU" altLang="zh-CN" sz="1200"/>
              <a:t>Completion Report</a:t>
            </a:r>
          </a:p>
        </p:txBody>
      </p:sp>
      <p:sp>
        <p:nvSpPr>
          <p:cNvPr id="147461" name="Text Box 128"/>
          <p:cNvSpPr txBox="1">
            <a:spLocks noChangeArrowheads="1"/>
          </p:cNvSpPr>
          <p:nvPr/>
        </p:nvSpPr>
        <p:spPr bwMode="auto">
          <a:xfrm>
            <a:off x="3435350" y="3384550"/>
            <a:ext cx="280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1200"/>
              <a:t>[Test completion criterion not met]</a:t>
            </a:r>
          </a:p>
        </p:txBody>
      </p:sp>
      <p:sp>
        <p:nvSpPr>
          <p:cNvPr id="147462" name="Rectangle 129"/>
          <p:cNvSpPr>
            <a:spLocks noChangeArrowheads="1"/>
          </p:cNvSpPr>
          <p:nvPr/>
        </p:nvSpPr>
        <p:spPr bwMode="auto">
          <a:xfrm>
            <a:off x="2700338" y="3860800"/>
            <a:ext cx="4392612" cy="2376488"/>
          </a:xfrm>
          <a:prstGeom prst="rect">
            <a:avLst/>
          </a:prstGeom>
          <a:noFill/>
          <a:ln w="19050">
            <a:solidFill>
              <a:srgbClr val="CC0099"/>
            </a:solidFill>
            <a:prstDash val="lgDashDot"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GB" altLang="zh-CN" sz="1200"/>
          </a:p>
        </p:txBody>
      </p:sp>
      <p:sp>
        <p:nvSpPr>
          <p:cNvPr id="147463" name="Text Box 130"/>
          <p:cNvSpPr txBox="1">
            <a:spLocks noChangeArrowheads="1"/>
          </p:cNvSpPr>
          <p:nvPr/>
        </p:nvSpPr>
        <p:spPr bwMode="auto">
          <a:xfrm>
            <a:off x="7451725" y="5229225"/>
            <a:ext cx="11493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Level Completion</a:t>
            </a:r>
          </a:p>
          <a:p>
            <a:pPr algn="ctr"/>
            <a:r>
              <a:rPr lang="en-AU" altLang="zh-CN" sz="1200"/>
              <a:t>Report</a:t>
            </a:r>
          </a:p>
        </p:txBody>
      </p:sp>
      <p:sp>
        <p:nvSpPr>
          <p:cNvPr id="147464" name="Rectangle 131"/>
          <p:cNvSpPr>
            <a:spLocks noChangeArrowheads="1"/>
          </p:cNvSpPr>
          <p:nvPr/>
        </p:nvSpPr>
        <p:spPr bwMode="auto">
          <a:xfrm>
            <a:off x="1046163" y="4292600"/>
            <a:ext cx="79057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 altLang="zh-CN" sz="1200"/>
              <a:t>Test Planning</a:t>
            </a:r>
          </a:p>
          <a:p>
            <a:pPr algn="ctr"/>
            <a:r>
              <a:rPr lang="en-AU" altLang="zh-CN" sz="1200"/>
              <a:t>(TP1)</a:t>
            </a:r>
          </a:p>
        </p:txBody>
      </p:sp>
      <p:sp>
        <p:nvSpPr>
          <p:cNvPr id="147465" name="Rectangle 132"/>
          <p:cNvSpPr>
            <a:spLocks noChangeArrowheads="1"/>
          </p:cNvSpPr>
          <p:nvPr/>
        </p:nvSpPr>
        <p:spPr bwMode="auto">
          <a:xfrm>
            <a:off x="3819525" y="4292600"/>
            <a:ext cx="896938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 altLang="zh-CN" sz="1200"/>
              <a:t>Test Execution</a:t>
            </a:r>
          </a:p>
          <a:p>
            <a:pPr algn="ctr"/>
            <a:r>
              <a:rPr lang="en-AU" altLang="zh-CN" sz="1200"/>
              <a:t>(TP3)</a:t>
            </a:r>
          </a:p>
        </p:txBody>
      </p:sp>
      <p:sp>
        <p:nvSpPr>
          <p:cNvPr id="147466" name="Rectangle 133"/>
          <p:cNvSpPr>
            <a:spLocks noChangeArrowheads="1"/>
          </p:cNvSpPr>
          <p:nvPr/>
        </p:nvSpPr>
        <p:spPr bwMode="auto">
          <a:xfrm>
            <a:off x="5003800" y="5373688"/>
            <a:ext cx="1008063" cy="752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 altLang="zh-CN" sz="1200"/>
              <a:t>Anomaly Reporting</a:t>
            </a:r>
          </a:p>
          <a:p>
            <a:pPr algn="ctr"/>
            <a:r>
              <a:rPr lang="en-AU" altLang="zh-CN" sz="1200"/>
              <a:t>(TP4)</a:t>
            </a:r>
          </a:p>
        </p:txBody>
      </p:sp>
      <p:cxnSp>
        <p:nvCxnSpPr>
          <p:cNvPr id="147467" name="AutoShape 135"/>
          <p:cNvCxnSpPr>
            <a:cxnSpLocks noChangeShapeType="1"/>
            <a:stCxn id="147464" idx="3"/>
            <a:endCxn id="147489" idx="1"/>
          </p:cNvCxnSpPr>
          <p:nvPr/>
        </p:nvCxnSpPr>
        <p:spPr bwMode="auto">
          <a:xfrm>
            <a:off x="1836738" y="4724400"/>
            <a:ext cx="4603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sp>
        <p:nvSpPr>
          <p:cNvPr id="147468" name="Oval 136"/>
          <p:cNvSpPr>
            <a:spLocks noChangeArrowheads="1"/>
          </p:cNvSpPr>
          <p:nvPr/>
        </p:nvSpPr>
        <p:spPr bwMode="auto">
          <a:xfrm>
            <a:off x="179388" y="465296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47469" name="AutoShape 137"/>
          <p:cNvCxnSpPr>
            <a:cxnSpLocks noChangeShapeType="1"/>
            <a:stCxn id="147468" idx="6"/>
            <a:endCxn id="147464" idx="1"/>
          </p:cNvCxnSpPr>
          <p:nvPr/>
        </p:nvCxnSpPr>
        <p:spPr bwMode="auto">
          <a:xfrm flipV="1">
            <a:off x="323850" y="4724400"/>
            <a:ext cx="7223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70" name="AutoShape 138"/>
          <p:cNvCxnSpPr>
            <a:cxnSpLocks noChangeShapeType="1"/>
            <a:stCxn id="147465" idx="3"/>
            <a:endCxn id="147491" idx="1"/>
          </p:cNvCxnSpPr>
          <p:nvPr/>
        </p:nvCxnSpPr>
        <p:spPr bwMode="auto">
          <a:xfrm>
            <a:off x="4716463" y="4724400"/>
            <a:ext cx="6477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71" name="AutoShape 139"/>
          <p:cNvCxnSpPr>
            <a:cxnSpLocks noChangeShapeType="1"/>
            <a:stCxn id="147491" idx="2"/>
            <a:endCxn id="147466" idx="0"/>
          </p:cNvCxnSpPr>
          <p:nvPr/>
        </p:nvCxnSpPr>
        <p:spPr bwMode="auto">
          <a:xfrm>
            <a:off x="5508625" y="4870450"/>
            <a:ext cx="0" cy="5032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72" name="AutoShape 140"/>
          <p:cNvCxnSpPr>
            <a:cxnSpLocks noChangeShapeType="1"/>
            <a:stCxn id="147483" idx="3"/>
            <a:endCxn id="147515" idx="1"/>
          </p:cNvCxnSpPr>
          <p:nvPr/>
        </p:nvCxnSpPr>
        <p:spPr bwMode="auto">
          <a:xfrm>
            <a:off x="6877050" y="4724400"/>
            <a:ext cx="10795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73" name="AutoShape 144"/>
          <p:cNvCxnSpPr>
            <a:cxnSpLocks noChangeShapeType="1"/>
            <a:stCxn id="147515" idx="2"/>
            <a:endCxn id="147517" idx="0"/>
          </p:cNvCxnSpPr>
          <p:nvPr/>
        </p:nvCxnSpPr>
        <p:spPr bwMode="auto">
          <a:xfrm flipH="1">
            <a:off x="8442325" y="5084763"/>
            <a:ext cx="19050" cy="863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sp>
        <p:nvSpPr>
          <p:cNvPr id="147474" name="Text Box 145"/>
          <p:cNvSpPr txBox="1">
            <a:spLocks noChangeArrowheads="1"/>
          </p:cNvSpPr>
          <p:nvPr/>
        </p:nvSpPr>
        <p:spPr bwMode="auto">
          <a:xfrm>
            <a:off x="1620838" y="4772025"/>
            <a:ext cx="847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</a:t>
            </a:r>
          </a:p>
          <a:p>
            <a:pPr algn="ctr"/>
            <a:r>
              <a:rPr lang="en-AU" altLang="zh-CN" sz="1200"/>
              <a:t>Plan</a:t>
            </a:r>
          </a:p>
        </p:txBody>
      </p:sp>
      <p:sp>
        <p:nvSpPr>
          <p:cNvPr id="147475" name="Text Box 146"/>
          <p:cNvSpPr txBox="1">
            <a:spLocks noChangeArrowheads="1"/>
          </p:cNvSpPr>
          <p:nvPr/>
        </p:nvSpPr>
        <p:spPr bwMode="auto">
          <a:xfrm>
            <a:off x="3132138" y="4699000"/>
            <a:ext cx="53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AU" altLang="zh-CN" sz="1200"/>
              <a:t>Test</a:t>
            </a:r>
          </a:p>
          <a:p>
            <a:pPr algn="ctr"/>
            <a:r>
              <a:rPr lang="en-AU" altLang="zh-CN" sz="1200"/>
              <a:t>Spec</a:t>
            </a:r>
          </a:p>
        </p:txBody>
      </p:sp>
      <p:sp>
        <p:nvSpPr>
          <p:cNvPr id="147476" name="Text Box 147"/>
          <p:cNvSpPr txBox="1">
            <a:spLocks noChangeArrowheads="1"/>
          </p:cNvSpPr>
          <p:nvPr/>
        </p:nvSpPr>
        <p:spPr bwMode="auto">
          <a:xfrm>
            <a:off x="4457700" y="4725988"/>
            <a:ext cx="112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</a:t>
            </a:r>
          </a:p>
          <a:p>
            <a:pPr algn="ctr"/>
            <a:r>
              <a:rPr lang="en-AU" altLang="zh-CN" sz="1200"/>
              <a:t>Results</a:t>
            </a:r>
          </a:p>
        </p:txBody>
      </p:sp>
      <p:sp>
        <p:nvSpPr>
          <p:cNvPr id="147477" name="Text Box 148"/>
          <p:cNvSpPr txBox="1">
            <a:spLocks noChangeArrowheads="1"/>
          </p:cNvSpPr>
          <p:nvPr/>
        </p:nvSpPr>
        <p:spPr bwMode="auto">
          <a:xfrm>
            <a:off x="5457825" y="4843463"/>
            <a:ext cx="1274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1200"/>
              <a:t>[Issue </a:t>
            </a:r>
          </a:p>
          <a:p>
            <a:r>
              <a:rPr lang="en-AU" altLang="zh-CN" sz="1200"/>
              <a:t>noticed]</a:t>
            </a:r>
          </a:p>
        </p:txBody>
      </p:sp>
      <p:sp>
        <p:nvSpPr>
          <p:cNvPr id="147478" name="Text Box 149"/>
          <p:cNvSpPr txBox="1">
            <a:spLocks noChangeArrowheads="1"/>
          </p:cNvSpPr>
          <p:nvPr/>
        </p:nvSpPr>
        <p:spPr bwMode="auto">
          <a:xfrm>
            <a:off x="5651500" y="429260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1200"/>
              <a:t>[No issues </a:t>
            </a:r>
          </a:p>
          <a:p>
            <a:r>
              <a:rPr lang="en-AU" altLang="zh-CN" sz="1200"/>
              <a:t>noticed]</a:t>
            </a:r>
          </a:p>
        </p:txBody>
      </p:sp>
      <p:sp>
        <p:nvSpPr>
          <p:cNvPr id="147479" name="Rectangle 150"/>
          <p:cNvSpPr>
            <a:spLocks noChangeArrowheads="1"/>
          </p:cNvSpPr>
          <p:nvPr/>
        </p:nvSpPr>
        <p:spPr bwMode="auto">
          <a:xfrm>
            <a:off x="7062788" y="7896225"/>
            <a:ext cx="71437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47480" name="AutoShape 151"/>
          <p:cNvCxnSpPr>
            <a:cxnSpLocks noChangeShapeType="1"/>
            <a:stCxn id="147491" idx="3"/>
            <a:endCxn id="147483" idx="1"/>
          </p:cNvCxnSpPr>
          <p:nvPr/>
        </p:nvCxnSpPr>
        <p:spPr bwMode="auto">
          <a:xfrm flipV="1">
            <a:off x="5653088" y="4724400"/>
            <a:ext cx="93503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81" name="AutoShape 152"/>
          <p:cNvCxnSpPr>
            <a:cxnSpLocks noChangeShapeType="1"/>
            <a:stCxn id="147489" idx="3"/>
            <a:endCxn id="147465" idx="1"/>
          </p:cNvCxnSpPr>
          <p:nvPr/>
        </p:nvCxnSpPr>
        <p:spPr bwMode="auto">
          <a:xfrm>
            <a:off x="3089275" y="4724400"/>
            <a:ext cx="7302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sp>
        <p:nvSpPr>
          <p:cNvPr id="147482" name="Text Box 153"/>
          <p:cNvSpPr txBox="1">
            <a:spLocks noChangeArrowheads="1"/>
          </p:cNvSpPr>
          <p:nvPr/>
        </p:nvSpPr>
        <p:spPr bwMode="auto">
          <a:xfrm>
            <a:off x="5832475" y="5732463"/>
            <a:ext cx="1044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Anomaly </a:t>
            </a:r>
          </a:p>
          <a:p>
            <a:pPr algn="ctr"/>
            <a:r>
              <a:rPr lang="en-AU" altLang="zh-CN" sz="1200"/>
              <a:t>Report</a:t>
            </a:r>
          </a:p>
        </p:txBody>
      </p:sp>
      <p:sp>
        <p:nvSpPr>
          <p:cNvPr id="147483" name="AutoShape 154"/>
          <p:cNvSpPr>
            <a:spLocks noChangeArrowheads="1"/>
          </p:cNvSpPr>
          <p:nvPr/>
        </p:nvSpPr>
        <p:spPr bwMode="auto">
          <a:xfrm>
            <a:off x="6588125" y="4579938"/>
            <a:ext cx="288925" cy="28892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GB" altLang="zh-CN" sz="1200"/>
          </a:p>
        </p:txBody>
      </p:sp>
      <p:cxnSp>
        <p:nvCxnSpPr>
          <p:cNvPr id="147484" name="AutoShape 155"/>
          <p:cNvCxnSpPr>
            <a:cxnSpLocks noChangeShapeType="1"/>
            <a:stCxn id="147466" idx="3"/>
            <a:endCxn id="147483" idx="2"/>
          </p:cNvCxnSpPr>
          <p:nvPr/>
        </p:nvCxnSpPr>
        <p:spPr bwMode="auto">
          <a:xfrm flipV="1">
            <a:off x="6011863" y="4868863"/>
            <a:ext cx="720725" cy="88106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stealth" w="lg" len="lg"/>
          </a:ln>
        </p:spPr>
      </p:cxnSp>
      <p:cxnSp>
        <p:nvCxnSpPr>
          <p:cNvPr id="147485" name="AutoShape 156"/>
          <p:cNvCxnSpPr>
            <a:cxnSpLocks noChangeShapeType="1"/>
            <a:stCxn id="147483" idx="0"/>
            <a:endCxn id="147487" idx="1"/>
          </p:cNvCxnSpPr>
          <p:nvPr/>
        </p:nvCxnSpPr>
        <p:spPr bwMode="auto">
          <a:xfrm rot="5400000" flipH="1">
            <a:off x="4446588" y="2293938"/>
            <a:ext cx="539750" cy="4032250"/>
          </a:xfrm>
          <a:prstGeom prst="bentConnector4">
            <a:avLst>
              <a:gd name="adj1" fmla="val 173528"/>
              <a:gd name="adj2" fmla="val 1056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47486" name="Rectangle 157"/>
          <p:cNvSpPr>
            <a:spLocks noChangeArrowheads="1"/>
          </p:cNvSpPr>
          <p:nvPr/>
        </p:nvSpPr>
        <p:spPr bwMode="auto">
          <a:xfrm>
            <a:off x="2868613" y="3971925"/>
            <a:ext cx="71437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87" name="Rectangle 158"/>
          <p:cNvSpPr>
            <a:spLocks noChangeArrowheads="1"/>
          </p:cNvSpPr>
          <p:nvPr/>
        </p:nvSpPr>
        <p:spPr bwMode="auto">
          <a:xfrm>
            <a:off x="2700338" y="4003675"/>
            <a:ext cx="71437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88" name="Text Box 159"/>
          <p:cNvSpPr txBox="1">
            <a:spLocks noChangeArrowheads="1"/>
          </p:cNvSpPr>
          <p:nvPr/>
        </p:nvSpPr>
        <p:spPr bwMode="auto">
          <a:xfrm>
            <a:off x="7164388" y="3932238"/>
            <a:ext cx="1008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1200"/>
              <a:t>[Test </a:t>
            </a:r>
            <a:br>
              <a:rPr lang="en-AU" altLang="zh-CN" sz="1200"/>
            </a:br>
            <a:r>
              <a:rPr lang="en-AU" altLang="zh-CN" sz="1200"/>
              <a:t>completion</a:t>
            </a:r>
          </a:p>
          <a:p>
            <a:r>
              <a:rPr lang="en-AU" altLang="zh-CN" sz="1200"/>
              <a:t>criterion </a:t>
            </a:r>
            <a:br>
              <a:rPr lang="en-AU" altLang="zh-CN" sz="1200"/>
            </a:br>
            <a:r>
              <a:rPr lang="en-AU" altLang="zh-CN" sz="1200"/>
              <a:t>met]</a:t>
            </a:r>
          </a:p>
        </p:txBody>
      </p:sp>
      <p:sp>
        <p:nvSpPr>
          <p:cNvPr id="147489" name="Rectangle 160"/>
          <p:cNvSpPr>
            <a:spLocks noChangeArrowheads="1"/>
          </p:cNvSpPr>
          <p:nvPr/>
        </p:nvSpPr>
        <p:spPr bwMode="auto">
          <a:xfrm>
            <a:off x="2297113" y="4292600"/>
            <a:ext cx="792162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 altLang="zh-CN" sz="1200"/>
              <a:t>Design &amp; Build Test(s)</a:t>
            </a:r>
          </a:p>
          <a:p>
            <a:pPr algn="ctr"/>
            <a:r>
              <a:rPr lang="en-AU" altLang="zh-CN" sz="1200"/>
              <a:t>(TP2)</a:t>
            </a:r>
          </a:p>
        </p:txBody>
      </p:sp>
      <p:sp>
        <p:nvSpPr>
          <p:cNvPr id="147490" name="Line 161"/>
          <p:cNvSpPr>
            <a:spLocks noChangeShapeType="1"/>
          </p:cNvSpPr>
          <p:nvPr/>
        </p:nvSpPr>
        <p:spPr bwMode="auto">
          <a:xfrm flipV="1">
            <a:off x="2700338" y="4292600"/>
            <a:ext cx="0" cy="936625"/>
          </a:xfrm>
          <a:prstGeom prst="line">
            <a:avLst/>
          </a:prstGeom>
          <a:noFill/>
          <a:ln w="19050" cap="rnd">
            <a:solidFill>
              <a:srgbClr val="CC00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491" name="AutoShape 162"/>
          <p:cNvSpPr>
            <a:spLocks noChangeArrowheads="1"/>
          </p:cNvSpPr>
          <p:nvPr/>
        </p:nvSpPr>
        <p:spPr bwMode="auto">
          <a:xfrm>
            <a:off x="5364163" y="4581525"/>
            <a:ext cx="288925" cy="28892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GB" altLang="zh-CN" sz="1200"/>
          </a:p>
        </p:txBody>
      </p:sp>
      <p:sp>
        <p:nvSpPr>
          <p:cNvPr id="147492" name="Rectangle 163"/>
          <p:cNvSpPr>
            <a:spLocks noChangeArrowheads="1"/>
          </p:cNvSpPr>
          <p:nvPr/>
        </p:nvSpPr>
        <p:spPr bwMode="auto">
          <a:xfrm>
            <a:off x="2195513" y="1865313"/>
            <a:ext cx="1296987" cy="815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200"/>
              <a:t>Write/Update</a:t>
            </a:r>
          </a:p>
          <a:p>
            <a:pPr algn="ctr" defTabSz="1279525"/>
            <a:r>
              <a:rPr lang="en-AU" altLang="zh-CN" sz="1200"/>
              <a:t>&amp; Initiate Test Strategy</a:t>
            </a:r>
          </a:p>
          <a:p>
            <a:pPr algn="ctr" defTabSz="1279525"/>
            <a:r>
              <a:rPr lang="en-AU" altLang="zh-CN" sz="1200"/>
              <a:t>(TMP1)</a:t>
            </a:r>
          </a:p>
        </p:txBody>
      </p:sp>
      <p:sp>
        <p:nvSpPr>
          <p:cNvPr id="147493" name="Rectangle 164"/>
          <p:cNvSpPr>
            <a:spLocks noChangeArrowheads="1"/>
          </p:cNvSpPr>
          <p:nvPr/>
        </p:nvSpPr>
        <p:spPr bwMode="auto">
          <a:xfrm>
            <a:off x="4197350" y="1865313"/>
            <a:ext cx="1425575" cy="815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200"/>
              <a:t>Monitor/Update Test Process</a:t>
            </a:r>
          </a:p>
          <a:p>
            <a:pPr algn="ctr" defTabSz="1279525"/>
            <a:r>
              <a:rPr lang="en-AU" altLang="zh-CN" sz="1200"/>
              <a:t>(TMP2)</a:t>
            </a:r>
          </a:p>
        </p:txBody>
      </p:sp>
      <p:sp>
        <p:nvSpPr>
          <p:cNvPr id="147494" name="Rectangle 165"/>
          <p:cNvSpPr>
            <a:spLocks noChangeArrowheads="1"/>
          </p:cNvSpPr>
          <p:nvPr/>
        </p:nvSpPr>
        <p:spPr bwMode="auto">
          <a:xfrm>
            <a:off x="6732588" y="1866900"/>
            <a:ext cx="1008062" cy="815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79525"/>
            <a:r>
              <a:rPr lang="en-AU" altLang="zh-CN" sz="1200"/>
              <a:t>Test Completion</a:t>
            </a:r>
          </a:p>
          <a:p>
            <a:pPr algn="ctr" defTabSz="1279525"/>
            <a:r>
              <a:rPr lang="en-AU" altLang="zh-CN" sz="1200"/>
              <a:t>(TMP3)</a:t>
            </a:r>
          </a:p>
        </p:txBody>
      </p:sp>
      <p:cxnSp>
        <p:nvCxnSpPr>
          <p:cNvPr id="147495" name="AutoShape 166"/>
          <p:cNvCxnSpPr>
            <a:cxnSpLocks noChangeShapeType="1"/>
            <a:stCxn id="147492" idx="3"/>
            <a:endCxn id="147493" idx="1"/>
          </p:cNvCxnSpPr>
          <p:nvPr/>
        </p:nvCxnSpPr>
        <p:spPr bwMode="auto">
          <a:xfrm>
            <a:off x="3492500" y="2273300"/>
            <a:ext cx="7048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96" name="AutoShape 167"/>
          <p:cNvCxnSpPr>
            <a:cxnSpLocks noChangeShapeType="1"/>
            <a:stCxn id="147493" idx="3"/>
            <a:endCxn id="147494" idx="1"/>
          </p:cNvCxnSpPr>
          <p:nvPr/>
        </p:nvCxnSpPr>
        <p:spPr bwMode="auto">
          <a:xfrm>
            <a:off x="5622925" y="2273300"/>
            <a:ext cx="110966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cxnSp>
        <p:nvCxnSpPr>
          <p:cNvPr id="147497" name="AutoShape 168"/>
          <p:cNvCxnSpPr>
            <a:cxnSpLocks noChangeShapeType="1"/>
            <a:stCxn id="147494" idx="3"/>
            <a:endCxn id="147519" idx="2"/>
          </p:cNvCxnSpPr>
          <p:nvPr/>
        </p:nvCxnSpPr>
        <p:spPr bwMode="auto">
          <a:xfrm flipV="1">
            <a:off x="7740650" y="2271713"/>
            <a:ext cx="1079500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sp>
        <p:nvSpPr>
          <p:cNvPr id="147498" name="Text Box 169"/>
          <p:cNvSpPr txBox="1">
            <a:spLocks noChangeArrowheads="1"/>
          </p:cNvSpPr>
          <p:nvPr/>
        </p:nvSpPr>
        <p:spPr bwMode="auto">
          <a:xfrm>
            <a:off x="107950" y="3284538"/>
            <a:ext cx="160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279525"/>
            <a:r>
              <a:rPr lang="en-AU" altLang="zh-CN" b="1">
                <a:solidFill>
                  <a:schemeClr val="accent2"/>
                </a:solidFill>
              </a:rPr>
              <a:t>Test Process</a:t>
            </a:r>
          </a:p>
        </p:txBody>
      </p:sp>
      <p:cxnSp>
        <p:nvCxnSpPr>
          <p:cNvPr id="147499" name="AutoShape 171"/>
          <p:cNvCxnSpPr>
            <a:cxnSpLocks noChangeShapeType="1"/>
            <a:stCxn id="147493" idx="0"/>
            <a:endCxn id="147492" idx="0"/>
          </p:cNvCxnSpPr>
          <p:nvPr/>
        </p:nvCxnSpPr>
        <p:spPr bwMode="auto">
          <a:xfrm rot="-5400000" flipH="1" flipV="1">
            <a:off x="3876675" y="833438"/>
            <a:ext cx="1587" cy="2065338"/>
          </a:xfrm>
          <a:prstGeom prst="bent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147500" name="Group 172"/>
          <p:cNvGrpSpPr>
            <a:grpSpLocks/>
          </p:cNvGrpSpPr>
          <p:nvPr/>
        </p:nvGrpSpPr>
        <p:grpSpPr bwMode="auto">
          <a:xfrm>
            <a:off x="8820150" y="2162175"/>
            <a:ext cx="250825" cy="217488"/>
            <a:chOff x="7775" y="2725"/>
            <a:chExt cx="158" cy="137"/>
          </a:xfrm>
        </p:grpSpPr>
        <p:sp>
          <p:nvSpPr>
            <p:cNvPr id="147518" name="Oval 173"/>
            <p:cNvSpPr>
              <a:spLocks noChangeArrowheads="1"/>
            </p:cNvSpPr>
            <p:nvPr/>
          </p:nvSpPr>
          <p:spPr bwMode="auto">
            <a:xfrm>
              <a:off x="7810" y="2743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7519" name="Oval 174"/>
            <p:cNvSpPr>
              <a:spLocks noChangeArrowheads="1"/>
            </p:cNvSpPr>
            <p:nvPr/>
          </p:nvSpPr>
          <p:spPr bwMode="auto">
            <a:xfrm>
              <a:off x="7775" y="2725"/>
              <a:ext cx="158" cy="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7501" name="Oval 175"/>
          <p:cNvSpPr>
            <a:spLocks noChangeArrowheads="1"/>
          </p:cNvSpPr>
          <p:nvPr/>
        </p:nvSpPr>
        <p:spPr bwMode="auto">
          <a:xfrm>
            <a:off x="92075" y="220503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47502" name="AutoShape 176"/>
          <p:cNvCxnSpPr>
            <a:cxnSpLocks noChangeShapeType="1"/>
            <a:stCxn id="147501" idx="6"/>
            <a:endCxn id="147492" idx="1"/>
          </p:cNvCxnSpPr>
          <p:nvPr/>
        </p:nvCxnSpPr>
        <p:spPr bwMode="auto">
          <a:xfrm flipV="1">
            <a:off x="236538" y="2273300"/>
            <a:ext cx="1958975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</p:cxnSp>
      <p:sp>
        <p:nvSpPr>
          <p:cNvPr id="147503" name="Text Box 177"/>
          <p:cNvSpPr txBox="1">
            <a:spLocks noChangeArrowheads="1"/>
          </p:cNvSpPr>
          <p:nvPr/>
        </p:nvSpPr>
        <p:spPr bwMode="auto">
          <a:xfrm>
            <a:off x="3103563" y="2276475"/>
            <a:ext cx="143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</a:t>
            </a:r>
          </a:p>
          <a:p>
            <a:pPr algn="ctr"/>
            <a:r>
              <a:rPr lang="en-AU" altLang="zh-CN" sz="1200"/>
              <a:t>Strategy</a:t>
            </a:r>
          </a:p>
        </p:txBody>
      </p:sp>
      <p:sp>
        <p:nvSpPr>
          <p:cNvPr id="147504" name="Text Box 178"/>
          <p:cNvSpPr txBox="1">
            <a:spLocks noChangeArrowheads="1"/>
          </p:cNvSpPr>
          <p:nvPr/>
        </p:nvSpPr>
        <p:spPr bwMode="auto">
          <a:xfrm>
            <a:off x="5392738" y="2249488"/>
            <a:ext cx="1527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Interim Test </a:t>
            </a:r>
          </a:p>
          <a:p>
            <a:pPr algn="ctr"/>
            <a:r>
              <a:rPr lang="en-AU" altLang="zh-CN" sz="1200"/>
              <a:t>Status Reports</a:t>
            </a:r>
          </a:p>
        </p:txBody>
      </p:sp>
      <p:sp>
        <p:nvSpPr>
          <p:cNvPr id="147505" name="Rectangle 179"/>
          <p:cNvSpPr>
            <a:spLocks noChangeArrowheads="1"/>
          </p:cNvSpPr>
          <p:nvPr/>
        </p:nvSpPr>
        <p:spPr bwMode="auto">
          <a:xfrm>
            <a:off x="107950" y="3238500"/>
            <a:ext cx="8928100" cy="3143250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lg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506" name="Text Box 182"/>
          <p:cNvSpPr txBox="1">
            <a:spLocks noChangeArrowheads="1"/>
          </p:cNvSpPr>
          <p:nvPr/>
        </p:nvSpPr>
        <p:spPr bwMode="auto">
          <a:xfrm>
            <a:off x="3132138" y="1398588"/>
            <a:ext cx="1698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279525"/>
            <a:r>
              <a:rPr lang="en-AU" altLang="zh-CN" sz="1200"/>
              <a:t>Test Strategy Updates</a:t>
            </a:r>
          </a:p>
        </p:txBody>
      </p:sp>
      <p:sp>
        <p:nvSpPr>
          <p:cNvPr id="147507" name="Text Box 183"/>
          <p:cNvSpPr txBox="1">
            <a:spLocks noChangeArrowheads="1"/>
          </p:cNvSpPr>
          <p:nvPr/>
        </p:nvSpPr>
        <p:spPr bwMode="auto">
          <a:xfrm>
            <a:off x="-180975" y="2246313"/>
            <a:ext cx="28082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Project Management Plan,</a:t>
            </a:r>
          </a:p>
          <a:p>
            <a:pPr algn="ctr"/>
            <a:r>
              <a:rPr lang="en-AU" altLang="zh-CN" sz="1200"/>
              <a:t>Regulatory Standards,</a:t>
            </a:r>
          </a:p>
          <a:p>
            <a:pPr algn="ctr"/>
            <a:r>
              <a:rPr lang="en-AU" altLang="zh-CN" sz="1200"/>
              <a:t>System Requirements, </a:t>
            </a:r>
          </a:p>
          <a:p>
            <a:pPr algn="ctr"/>
            <a:r>
              <a:rPr lang="en-AU" altLang="zh-CN" sz="1200"/>
              <a:t>Specifications &amp; Documentation</a:t>
            </a:r>
          </a:p>
        </p:txBody>
      </p:sp>
      <p:sp>
        <p:nvSpPr>
          <p:cNvPr id="147508" name="Text Box 184"/>
          <p:cNvSpPr txBox="1">
            <a:spLocks noChangeArrowheads="1"/>
          </p:cNvSpPr>
          <p:nvPr/>
        </p:nvSpPr>
        <p:spPr bwMode="auto">
          <a:xfrm>
            <a:off x="34925" y="4724400"/>
            <a:ext cx="122396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altLang="zh-CN" sz="1200"/>
              <a:t>Test Item,</a:t>
            </a:r>
          </a:p>
          <a:p>
            <a:pPr algn="ctr"/>
            <a:r>
              <a:rPr lang="en-AU" altLang="zh-CN" sz="1200"/>
              <a:t>Test Item Specifications,</a:t>
            </a:r>
          </a:p>
          <a:p>
            <a:pPr algn="ctr"/>
            <a:r>
              <a:rPr lang="en-AU" altLang="zh-CN" sz="1200"/>
              <a:t>Regulatory Standards</a:t>
            </a:r>
          </a:p>
        </p:txBody>
      </p:sp>
      <p:sp>
        <p:nvSpPr>
          <p:cNvPr id="147509" name="Text Box 185"/>
          <p:cNvSpPr txBox="1">
            <a:spLocks noChangeArrowheads="1"/>
          </p:cNvSpPr>
          <p:nvPr/>
        </p:nvSpPr>
        <p:spPr bwMode="auto">
          <a:xfrm>
            <a:off x="5076825" y="278130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1200"/>
              <a:t>Interim Test Level Status Report</a:t>
            </a:r>
          </a:p>
        </p:txBody>
      </p:sp>
      <p:sp>
        <p:nvSpPr>
          <p:cNvPr id="147510" name="Line 188"/>
          <p:cNvSpPr>
            <a:spLocks noChangeShapeType="1"/>
          </p:cNvSpPr>
          <p:nvPr/>
        </p:nvSpPr>
        <p:spPr bwMode="auto">
          <a:xfrm flipH="1">
            <a:off x="2843213" y="2693988"/>
            <a:ext cx="1587" cy="519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511" name="Line 192"/>
          <p:cNvSpPr>
            <a:spLocks noChangeShapeType="1"/>
          </p:cNvSpPr>
          <p:nvPr/>
        </p:nvSpPr>
        <p:spPr bwMode="auto">
          <a:xfrm flipH="1">
            <a:off x="4572000" y="2693988"/>
            <a:ext cx="1588" cy="519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512" name="Line 193"/>
          <p:cNvSpPr>
            <a:spLocks noChangeShapeType="1"/>
          </p:cNvSpPr>
          <p:nvPr/>
        </p:nvSpPr>
        <p:spPr bwMode="auto">
          <a:xfrm flipH="1">
            <a:off x="5146675" y="2693988"/>
            <a:ext cx="1588" cy="519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513" name="Line 194"/>
          <p:cNvSpPr>
            <a:spLocks noChangeShapeType="1"/>
          </p:cNvSpPr>
          <p:nvPr/>
        </p:nvSpPr>
        <p:spPr bwMode="auto">
          <a:xfrm flipH="1">
            <a:off x="7235825" y="2693988"/>
            <a:ext cx="1588" cy="519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7514" name="Group 141"/>
          <p:cNvGrpSpPr>
            <a:grpSpLocks/>
          </p:cNvGrpSpPr>
          <p:nvPr/>
        </p:nvGrpSpPr>
        <p:grpSpPr bwMode="auto">
          <a:xfrm>
            <a:off x="8316913" y="5948363"/>
            <a:ext cx="250825" cy="217487"/>
            <a:chOff x="7775" y="2725"/>
            <a:chExt cx="158" cy="137"/>
          </a:xfrm>
        </p:grpSpPr>
        <p:sp>
          <p:nvSpPr>
            <p:cNvPr id="147516" name="Oval 142"/>
            <p:cNvSpPr>
              <a:spLocks noChangeArrowheads="1"/>
            </p:cNvSpPr>
            <p:nvPr/>
          </p:nvSpPr>
          <p:spPr bwMode="auto">
            <a:xfrm>
              <a:off x="7810" y="2743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7517" name="Oval 143"/>
            <p:cNvSpPr>
              <a:spLocks noChangeArrowheads="1"/>
            </p:cNvSpPr>
            <p:nvPr/>
          </p:nvSpPr>
          <p:spPr bwMode="auto">
            <a:xfrm>
              <a:off x="7775" y="2725"/>
              <a:ext cx="158" cy="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7515" name="Rectangle 134"/>
          <p:cNvSpPr>
            <a:spLocks noChangeArrowheads="1"/>
          </p:cNvSpPr>
          <p:nvPr/>
        </p:nvSpPr>
        <p:spPr bwMode="auto">
          <a:xfrm>
            <a:off x="7956550" y="4364038"/>
            <a:ext cx="1008063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 altLang="zh-CN" sz="1200"/>
              <a:t>Test Level Completion</a:t>
            </a:r>
          </a:p>
          <a:p>
            <a:pPr algn="ctr"/>
            <a:r>
              <a:rPr lang="en-AU" altLang="zh-CN" sz="1200"/>
              <a:t>(TP5)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4075" y="404813"/>
            <a:ext cx="4592638" cy="558800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solidFill>
                  <a:srgbClr val="FFFF00"/>
                </a:solidFill>
                <a:latin typeface="+mn-lt"/>
              </a:rPr>
              <a:t>Example</a:t>
            </a:r>
            <a:endParaRPr lang="zh-CN" alt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48482" name="Picture 2" descr="http://www.softwaretestingstandard.org/images/29119%20Test%20Design%20and%20Implementation%20Proc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85947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6588125" cy="717550"/>
          </a:xfrm>
        </p:spPr>
        <p:txBody>
          <a:bodyPr/>
          <a:lstStyle/>
          <a:p>
            <a:pPr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完整的软件测试规范是怎样的</a:t>
            </a:r>
          </a:p>
        </p:txBody>
      </p:sp>
      <p:sp>
        <p:nvSpPr>
          <p:cNvPr id="149506" name="Text Box 3"/>
          <p:cNvSpPr txBox="1">
            <a:spLocks noChangeArrowheads="1"/>
          </p:cNvSpPr>
          <p:nvPr/>
        </p:nvSpPr>
        <p:spPr bwMode="auto">
          <a:xfrm>
            <a:off x="684213" y="1412875"/>
            <a:ext cx="2160587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规范目的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范围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文档结构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词汇表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参考信息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可追溯性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方针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过程</a:t>
            </a:r>
            <a:r>
              <a:rPr lang="en-US" altLang="zh-CN" sz="2400" i="0"/>
              <a:t>/</a:t>
            </a:r>
            <a:r>
              <a:rPr lang="zh-CN" altLang="en-US" sz="2400" i="0"/>
              <a:t>规范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指南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模板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检查表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培训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工具</a:t>
            </a:r>
            <a:endParaRPr lang="en-US" altLang="zh-CN" sz="2400" i="0"/>
          </a:p>
          <a:p>
            <a:pPr lvl="1" indent="-457200" eaLnBrk="0" hangingPunct="0"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参考资料等</a:t>
            </a:r>
            <a:endParaRPr lang="zh-CN" altLang="en-US" sz="2400" b="1" i="0"/>
          </a:p>
        </p:txBody>
      </p:sp>
      <p:pic>
        <p:nvPicPr>
          <p:cNvPr id="149507" name="Picture 2" descr="http://www.softwaretestingstandard.org/images/projecttimeli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325" y="1916113"/>
            <a:ext cx="5697538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n-lt"/>
              </a:rPr>
              <a:t>制定测试规范需要考虑的内容</a:t>
            </a:r>
            <a:endParaRPr lang="en-US" altLang="zh-CN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073" name="Rectangle 3"/>
          <p:cNvSpPr>
            <a:spLocks noChangeArrowheads="1"/>
          </p:cNvSpPr>
          <p:nvPr/>
        </p:nvSpPr>
        <p:spPr bwMode="auto">
          <a:xfrm>
            <a:off x="1008063" y="1808163"/>
            <a:ext cx="2700337" cy="4229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b="1" i="0"/>
              <a:t> </a:t>
            </a:r>
            <a:r>
              <a:rPr lang="zh-CN" altLang="en-US" sz="2400" i="0"/>
              <a:t>角色的确定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进入的准则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输入项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活动过程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输出项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验证与确认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退出的准则</a:t>
            </a:r>
          </a:p>
          <a:p>
            <a:pPr lvl="1" indent="-457200" eaLnBrk="0" hangingPunct="0">
              <a:lnSpc>
                <a:spcPct val="14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tabLst>
                <a:tab pos="88900" algn="l"/>
              </a:tabLst>
            </a:pPr>
            <a:r>
              <a:rPr lang="zh-CN" altLang="en-US" sz="2400" i="0"/>
              <a:t> 度量</a:t>
            </a:r>
            <a:endParaRPr lang="en-US" altLang="zh-CN" sz="2400" i="0"/>
          </a:p>
        </p:txBody>
      </p:sp>
      <p:graphicFrame>
        <p:nvGraphicFramePr>
          <p:cNvPr id="1071" name="Object 47"/>
          <p:cNvGraphicFramePr>
            <a:graphicFrameLocks noGrp="1" noChangeAspect="1"/>
          </p:cNvGraphicFramePr>
          <p:nvPr>
            <p:ph idx="1"/>
          </p:nvPr>
        </p:nvGraphicFramePr>
        <p:xfrm>
          <a:off x="4500563" y="1341438"/>
          <a:ext cx="3959225" cy="5273675"/>
        </p:xfrm>
        <a:graphic>
          <a:graphicData uri="http://schemas.openxmlformats.org/presentationml/2006/ole">
            <p:oleObj spid="_x0000_s1071" name="VISIO" r:id="rId4" imgW="7219080" imgH="9613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7850188" cy="561975"/>
          </a:xfrm>
        </p:spPr>
        <p:txBody>
          <a:bodyPr/>
          <a:lstStyle/>
          <a:p>
            <a:pPr>
              <a:defRPr/>
            </a:pPr>
            <a:r>
              <a:rPr lang="en-US" altLang="zh-CN" b="1" dirty="0">
                <a:solidFill>
                  <a:srgbClr val="3366FF"/>
                </a:solidFill>
              </a:rPr>
              <a:t> </a:t>
            </a:r>
            <a:r>
              <a:rPr lang="en-US" altLang="zh-CN" b="1" dirty="0">
                <a:solidFill>
                  <a:srgbClr val="FFFF00"/>
                </a:solidFill>
              </a:rPr>
              <a:t>GBT 15532-2008 </a:t>
            </a:r>
            <a:r>
              <a:rPr lang="en-US" altLang="zh-CN" sz="3200" b="1" dirty="0">
                <a:solidFill>
                  <a:srgbClr val="FFFF00"/>
                </a:solidFill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</a:rPr>
              <a:t>计算机软件测试规范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》</a:t>
            </a:r>
            <a:endParaRPr lang="en-US" altLang="zh-CN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54626" name="图片 2" descr="屏幕快照 2014-03-27 下午6.47.00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412875"/>
            <a:ext cx="327501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7" name="图片 4" descr="屏幕快照 2014-03-27 下午6.49.0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1412875"/>
            <a:ext cx="180022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8" name="图片 5" descr="屏幕快照 2014-03-27 下午6.47.3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1412875"/>
            <a:ext cx="39227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333375"/>
            <a:ext cx="6913563" cy="56197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3366FF"/>
                </a:solidFill>
              </a:rPr>
              <a:t> 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示例：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银行业软件测试规范</a:t>
            </a:r>
            <a:endParaRPr lang="en-US" altLang="zh-CN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56674" name="图片 3" descr="屏幕快照 2014-03-27 下午6.56.2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4113" y="1628775"/>
            <a:ext cx="671512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屏幕快照 2014-03-27 下午7.00.0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1244600"/>
            <a:ext cx="5721350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标题 1"/>
          <p:cNvSpPr>
            <a:spLocks noGrp="1"/>
          </p:cNvSpPr>
          <p:nvPr>
            <p:ph type="title"/>
          </p:nvPr>
        </p:nvSpPr>
        <p:spPr>
          <a:xfrm>
            <a:off x="1476375" y="366713"/>
            <a:ext cx="6096000" cy="561975"/>
          </a:xfrm>
        </p:spPr>
        <p:txBody>
          <a:bodyPr/>
          <a:lstStyle/>
          <a:p>
            <a:pPr algn="ctr"/>
            <a:r>
              <a:rPr kumimoji="1" lang="zh-CN" altLang="en-US" sz="3200" smtClean="0">
                <a:solidFill>
                  <a:srgbClr val="FFFF00"/>
                </a:solidFill>
              </a:rPr>
              <a:t>示例：</a:t>
            </a:r>
            <a:r>
              <a:rPr kumimoji="1" lang="zh-CN" altLang="en-US" smtClean="0">
                <a:solidFill>
                  <a:srgbClr val="FFFF00"/>
                </a:solidFill>
              </a:rPr>
              <a:t>环境信息系统的测试规范</a:t>
            </a:r>
          </a:p>
        </p:txBody>
      </p:sp>
      <p:sp>
        <p:nvSpPr>
          <p:cNvPr id="5" name="矩形 4"/>
          <p:cNvSpPr/>
          <p:nvPr/>
        </p:nvSpPr>
        <p:spPr>
          <a:xfrm>
            <a:off x="611188" y="1268413"/>
            <a:ext cx="4537075" cy="5514975"/>
          </a:xfrm>
          <a:prstGeom prst="rect">
            <a:avLst/>
          </a:prstGeom>
          <a:solidFill>
            <a:srgbClr val="FFFBBF"/>
          </a:solidFill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i="0" dirty="0">
                <a:latin typeface="宋体"/>
                <a:ea typeface="宋体"/>
                <a:cs typeface="宋体"/>
              </a:rPr>
              <a:t>计划</a:t>
            </a:r>
            <a:endParaRPr lang="en-US" altLang="zh-CN" sz="1600" b="1" i="0" dirty="0">
              <a:latin typeface="宋体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确定测试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充分性要求。确定测试应覆盖的范围及每一范围所要求的覆盖程度。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确定测试终止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的要求。指定测试过程正常终止的条件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(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如测试充分性是否达到要 求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),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并确定导致测试过程异常终止的可能情况。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确定环境信息系统测试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的质量目标。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确定用于测试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的资源要求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包括软件、硬件、人员数量和人员技能等。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确定需要测试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的环境信息系统特性。根据合同或系统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/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子系统设计文档的描述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确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定系统的功能、性能、状态、接口、数据结构、设计约束等内容和要求。并从中确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定需测试的环境信息系统特性。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确定测试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需要的技术和方法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如测试数据生成和验证技术、测试数据输入技术、测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试结果获取技术、是否使用标准测试集等。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根据合同或项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目计划的要求和环境信息系统的特点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确定测试准出条件。 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h) 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确定由资源和被测系统决定的测试活动的进度。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lphaLcParenR"/>
              <a:defRPr/>
            </a:pPr>
            <a:r>
              <a:rPr lang="zh-CN" altLang="en-US" sz="1400" i="0" dirty="0">
                <a:latin typeface="宋体"/>
                <a:ea typeface="宋体"/>
                <a:cs typeface="宋体"/>
              </a:rPr>
              <a:t>对测试工作进行风险分析与评估</a:t>
            </a:r>
            <a:r>
              <a:rPr lang="en-US" altLang="zh-CN" sz="1400" i="0" dirty="0">
                <a:latin typeface="宋体"/>
                <a:ea typeface="宋体"/>
                <a:cs typeface="宋体"/>
              </a:rPr>
              <a:t>,</a:t>
            </a:r>
            <a:r>
              <a:rPr lang="zh-CN" altLang="en-US" sz="1400" i="0" dirty="0">
                <a:latin typeface="宋体"/>
                <a:ea typeface="宋体"/>
                <a:cs typeface="宋体"/>
              </a:rPr>
              <a:t>并制订应对措施</a:t>
            </a:r>
            <a:r>
              <a:rPr lang="zh-CN" altLang="en-US" sz="1400" i="0" baseline="30000" dirty="0">
                <a:latin typeface="+mn-lt"/>
                <a:ea typeface="宋体" pitchFamily="2" charset="-122"/>
              </a:rPr>
              <a:t>。</a:t>
            </a:r>
            <a:endParaRPr lang="zh-CN" altLang="en-US" sz="1400" i="0" dirty="0">
              <a:latin typeface="+mn-lt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5600" y="1844675"/>
            <a:ext cx="3457575" cy="4340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i="0" dirty="0">
                <a:latin typeface="+mn-lt"/>
                <a:ea typeface="宋体" pitchFamily="2" charset="-122"/>
              </a:rPr>
              <a:t>设计</a:t>
            </a:r>
            <a:endParaRPr lang="en-US" altLang="zh-CN" sz="2000" b="1" i="0" dirty="0">
              <a:latin typeface="+mn-lt"/>
              <a:ea typeface="宋体" pitchFamily="2" charset="-122"/>
            </a:endParaRP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设计测试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用例。将需测试的环境信息系统特性分解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针对分解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后的每种情况设计测试用例。</a:t>
            </a: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获取测试数据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包括获取现有的测试数据和生成新的数据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并按照要求验证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所有数据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。</a:t>
            </a: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确定测试顺序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可从资源约束、风险以及测试用例失效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造成的影响或后果几个方面考虑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。</a:t>
            </a: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获取测试资源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对于支持测试的软件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有的需要从现有的工具中选定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有的需要开发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。</a:t>
            </a: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编写测试程序</a:t>
            </a:r>
            <a:r>
              <a:rPr lang="en-US" altLang="zh-CN" sz="1600" i="0" dirty="0">
                <a:latin typeface="+mn-lt"/>
                <a:ea typeface="宋体" pitchFamily="2" charset="-122"/>
              </a:rPr>
              <a:t>,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包括开发测试支持工具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。</a:t>
            </a:r>
            <a:endParaRPr lang="en-US" altLang="zh-CN" sz="1600" i="0" dirty="0">
              <a:latin typeface="+mn-lt"/>
              <a:ea typeface="宋体" pitchFamily="2" charset="-122"/>
            </a:endParaRP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建立和确认测试环境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。</a:t>
            </a:r>
          </a:p>
          <a:p>
            <a:pPr marL="342900" indent="-342900">
              <a:buFont typeface="+mj-lt"/>
              <a:buAutoNum type="alphaLcPeriod"/>
              <a:defRPr/>
            </a:pPr>
            <a:r>
              <a:rPr lang="zh-CN" altLang="en-US" sz="1600" i="0" dirty="0">
                <a:latin typeface="+mn-lt"/>
                <a:ea typeface="宋体" pitchFamily="2" charset="-122"/>
              </a:rPr>
              <a:t>编写测试说</a:t>
            </a:r>
            <a:r>
              <a:rPr lang="zh-CN" altLang="en-US" sz="1600" i="0" dirty="0">
                <a:latin typeface="+mn-lt"/>
                <a:ea typeface="宋体" pitchFamily="2" charset="-122"/>
              </a:rPr>
              <a:t>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black">
          <a:xfrm>
            <a:off x="971550" y="3141663"/>
            <a:ext cx="26638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i="0">
                <a:solidFill>
                  <a:schemeClr val="bg1"/>
                </a:solidFill>
                <a:latin typeface="Chalkduster"/>
                <a:ea typeface="Chalkduster"/>
                <a:cs typeface="Chalkduster"/>
              </a:rPr>
              <a:t>Thank you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black">
          <a:xfrm>
            <a:off x="971550" y="1989138"/>
            <a:ext cx="28082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5400" i="0">
                <a:solidFill>
                  <a:schemeClr val="bg1"/>
                </a:solidFill>
                <a:latin typeface="Avenir Black Oblique"/>
                <a:ea typeface="黑体" pitchFamily="49" charset="-122"/>
                <a:cs typeface="Avenir Black Oblique"/>
              </a:rPr>
              <a:t>Q &amp; A</a:t>
            </a:r>
            <a:endParaRPr lang="zh-CN" altLang="en-US" sz="5400" i="0">
              <a:solidFill>
                <a:schemeClr val="bg1"/>
              </a:solidFill>
              <a:latin typeface="Avenir Black Oblique"/>
              <a:ea typeface="黑体" pitchFamily="49" charset="-122"/>
              <a:cs typeface="Avenir Black Oblique"/>
            </a:endParaRPr>
          </a:p>
        </p:txBody>
      </p:sp>
      <p:pic>
        <p:nvPicPr>
          <p:cNvPr id="15974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6900" y="1484313"/>
            <a:ext cx="47371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47244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50" name="图片 9" descr="新浪微博二维码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4724400"/>
            <a:ext cx="17780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333375"/>
            <a:ext cx="5602288" cy="836613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 smtClean="0">
                <a:solidFill>
                  <a:srgbClr val="FFFF00"/>
                </a:solidFill>
                <a:latin typeface="+mj-ea"/>
              </a:rPr>
              <a:t>软件测试各个阶段</a:t>
            </a:r>
            <a:r>
              <a:rPr lang="en-US" altLang="zh-CN" sz="3600" dirty="0" smtClean="0">
                <a:solidFill>
                  <a:srgbClr val="FFFF00"/>
                </a:solidFill>
                <a:latin typeface="+mj-ea"/>
              </a:rPr>
              <a:t>I/O</a:t>
            </a:r>
            <a:endParaRPr lang="en-US" altLang="zh-CN" sz="3600" dirty="0">
              <a:solidFill>
                <a:srgbClr val="FFFF00"/>
              </a:solidFill>
              <a:latin typeface="+mj-ea"/>
            </a:endParaRPr>
          </a:p>
        </p:txBody>
      </p:sp>
      <p:graphicFrame>
        <p:nvGraphicFramePr>
          <p:cNvPr id="1526823" name="Group 39"/>
          <p:cNvGraphicFramePr>
            <a:graphicFrameLocks noGrp="1"/>
          </p:cNvGraphicFramePr>
          <p:nvPr>
            <p:ph type="body" idx="1"/>
          </p:nvPr>
        </p:nvGraphicFramePr>
        <p:xfrm>
          <a:off x="755650" y="1412875"/>
          <a:ext cx="7872413" cy="5114925"/>
        </p:xfrm>
        <a:graphic>
          <a:graphicData uri="http://schemas.openxmlformats.org/drawingml/2006/table">
            <a:tbl>
              <a:tblPr/>
              <a:tblGrid>
                <a:gridCol w="1390650"/>
                <a:gridCol w="3240087"/>
                <a:gridCol w="3241675"/>
              </a:tblGrid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阶 段</a:t>
                      </a: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输  入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输  出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需求评审</a:t>
                      </a: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需求定义, 市场分析文档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, 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相关技术文档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市场需求分析会议记要 , 功能设计,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技术设计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设计审查 </a:t>
                      </a: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市场需求文档,  技术设计文档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测试计划,  测试用例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单元测试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集成测试 </a:t>
                      </a: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代码完成文件包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,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功能详细设计说明书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最终技术文档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完整测试用例,完备的测试计划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, 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缺陷报告,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功能验证测试报告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系统测试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代码修改后的文件包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完整测试用例,完备的测试计划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缺陷报告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缺陷状态报告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项目阶段报告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确认测试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代码冻结文件包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确认测试用例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缺陷状态报告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缺陷报告审查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版本审查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版本发布  </a:t>
                      </a:r>
                    </a:p>
                  </a:txBody>
                  <a:tcPr marL="76200" marR="76200" marT="38100" marB="38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代码发布文件包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测试计划检查清单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当前版本已知问题的清单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版本发布报告</a:t>
                      </a:r>
                    </a:p>
                  </a:txBody>
                  <a:tcPr marL="76200" marR="76200" marT="38100" marB="38100" horzOverflow="overflow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404813"/>
            <a:ext cx="7104062" cy="561975"/>
          </a:xfrm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FFFF00"/>
                </a:solidFill>
                <a:latin typeface="+mj-ea"/>
              </a:rPr>
              <a:t>进一步彰显全过程测试</a:t>
            </a:r>
            <a:endParaRPr lang="en-US" altLang="en-US" sz="36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2770" name="Picture 3" descr="4-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603375"/>
            <a:ext cx="6897688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 bwMode="auto">
          <a:xfrm>
            <a:off x="5083175" y="1566863"/>
            <a:ext cx="1716088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914775" y="2662238"/>
            <a:ext cx="2409825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060825" y="3976688"/>
            <a:ext cx="1533525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229225" y="5510213"/>
            <a:ext cx="730250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776913" y="4487863"/>
            <a:ext cx="803275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580188" y="3173413"/>
            <a:ext cx="803275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7237413" y="2005013"/>
            <a:ext cx="803275" cy="730250"/>
          </a:xfrm>
          <a:prstGeom prst="roundRect">
            <a:avLst/>
          </a:prstGeom>
          <a:solidFill>
            <a:schemeClr val="bg1">
              <a:lumMod val="90000"/>
              <a:alpha val="50000"/>
            </a:schemeClr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theme/theme1.xml><?xml version="1.0" encoding="utf-8"?>
<a:theme xmlns:a="http://schemas.openxmlformats.org/drawingml/2006/main" name="6">
  <a:themeElements>
    <a:clrScheme name="Nordri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C8C92"/>
      </a:accent2>
      <a:accent3>
        <a:srgbClr val="FFFFFF"/>
      </a:accent3>
      <a:accent4>
        <a:srgbClr val="1E4649"/>
      </a:accent4>
      <a:accent5>
        <a:srgbClr val="BBE0E3"/>
      </a:accent5>
      <a:accent6>
        <a:srgbClr val="71BEC4"/>
      </a:accent6>
      <a:hlink>
        <a:srgbClr val="000000"/>
      </a:hlink>
      <a:folHlink>
        <a:srgbClr val="262626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18172</TotalTime>
  <Words>5506</Words>
  <Application>Microsoft Macintosh PowerPoint</Application>
  <PresentationFormat>全屏显示(4:3)</PresentationFormat>
  <Paragraphs>633</Paragraphs>
  <Slides>79</Slides>
  <Notes>60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99" baseType="lpstr">
      <vt:lpstr>Arial</vt:lpstr>
      <vt:lpstr>宋体</vt:lpstr>
      <vt:lpstr>黑体</vt:lpstr>
      <vt:lpstr>华文新魏</vt:lpstr>
      <vt:lpstr>Wingdings</vt:lpstr>
      <vt:lpstr>Times New Roman</vt:lpstr>
      <vt:lpstr>微软雅黑</vt:lpstr>
      <vt:lpstr>楷体_GB2312</vt:lpstr>
      <vt:lpstr>Calibri</vt:lpstr>
      <vt:lpstr>MS PGothic</vt:lpstr>
      <vt:lpstr>Arial Narrow</vt:lpstr>
      <vt:lpstr>楷体</vt:lpstr>
      <vt:lpstr>Chalkduster</vt:lpstr>
      <vt:lpstr>Avenir Black Oblique</vt:lpstr>
      <vt:lpstr>6</vt:lpstr>
      <vt:lpstr>6</vt:lpstr>
      <vt:lpstr>6</vt:lpstr>
      <vt:lpstr>6</vt:lpstr>
      <vt:lpstr>6</vt:lpstr>
      <vt:lpstr>VISIO</vt:lpstr>
      <vt:lpstr>幻灯片 1</vt:lpstr>
      <vt:lpstr>第3章回顾</vt:lpstr>
      <vt:lpstr>软件测试究竟如何管理？</vt:lpstr>
      <vt:lpstr>第4章  软件测试依据和规范</vt:lpstr>
      <vt:lpstr>4.1 传统的软件测试过程 </vt:lpstr>
      <vt:lpstr>传统的软件测试过程</vt:lpstr>
      <vt:lpstr>测试阶段（SDLC)</vt:lpstr>
      <vt:lpstr>软件测试各个阶段I/O</vt:lpstr>
      <vt:lpstr>进一步彰显全过程测试</vt:lpstr>
      <vt:lpstr>4.1.3  W模型</vt:lpstr>
      <vt:lpstr>4.1.2  TMap</vt:lpstr>
      <vt:lpstr>TMap描述的生命周期模型</vt:lpstr>
      <vt:lpstr>TMap基本内容</vt:lpstr>
      <vt:lpstr>TMap三大基石</vt:lpstr>
      <vt:lpstr>TMap NEXT之背景</vt:lpstr>
      <vt:lpstr>TMap NEXT</vt:lpstr>
      <vt:lpstr>Test Lifecycle</vt:lpstr>
      <vt:lpstr>BDTM</vt:lpstr>
      <vt:lpstr>4.1 敏捷测试过程 </vt:lpstr>
      <vt:lpstr>幻灯片 20</vt:lpstr>
      <vt:lpstr>深入敏捷宣言背后的原则（1）</vt:lpstr>
      <vt:lpstr>深入敏捷宣言背后的原则（2）</vt:lpstr>
      <vt:lpstr>深入敏捷宣言背后的原则（3）</vt:lpstr>
      <vt:lpstr>4.2.1 敏捷测试的特征 </vt:lpstr>
      <vt:lpstr>幻灯片 25</vt:lpstr>
      <vt:lpstr>敏捷测试=持续的质量反馈</vt:lpstr>
      <vt:lpstr>幻灯片 27</vt:lpstr>
      <vt:lpstr>幻灯片 28</vt:lpstr>
      <vt:lpstr>基于脚本的测试</vt:lpstr>
      <vt:lpstr>幻灯片 30</vt:lpstr>
      <vt:lpstr>Exploratory testing mind map</vt:lpstr>
      <vt:lpstr>为什么引人探索式测试？</vt:lpstr>
      <vt:lpstr>幻灯片 33</vt:lpstr>
      <vt:lpstr>幻灯片 34</vt:lpstr>
      <vt:lpstr>4.3 软件测试流派</vt:lpstr>
      <vt:lpstr>各测试流派的特征</vt:lpstr>
      <vt:lpstr>上下文驱动测试方法</vt:lpstr>
      <vt:lpstr>4.4 基于风险的测试策略</vt:lpstr>
      <vt:lpstr>基于风险的测试策略分析</vt:lpstr>
      <vt:lpstr>风险测试步骤</vt:lpstr>
      <vt:lpstr>4.5 测试过程改进 </vt:lpstr>
      <vt:lpstr>4.5.1  TMMi </vt:lpstr>
      <vt:lpstr>TMM的5个级别简要描述</vt:lpstr>
      <vt:lpstr>TMMi的4个级别内容</vt:lpstr>
      <vt:lpstr>TMMi结构 </vt:lpstr>
      <vt:lpstr>TMMi</vt:lpstr>
      <vt:lpstr>4.5.2  TPI NEXT </vt:lpstr>
      <vt:lpstr>TPI 20个关键域 </vt:lpstr>
      <vt:lpstr>TPI 级别</vt:lpstr>
      <vt:lpstr>TPI 检查点和建议</vt:lpstr>
      <vt:lpstr>TPI成熟度矩阵</vt:lpstr>
      <vt:lpstr>TPI NEXT</vt:lpstr>
      <vt:lpstr>TPI Next</vt:lpstr>
      <vt:lpstr>幻灯片 54</vt:lpstr>
      <vt:lpstr>4.5.3  CTP</vt:lpstr>
      <vt:lpstr>CTP  12个关键过程 </vt:lpstr>
      <vt:lpstr>4.5.4  STEP </vt:lpstr>
      <vt:lpstr>STEP 强调度量</vt:lpstr>
      <vt:lpstr>STEP 比较 </vt:lpstr>
      <vt:lpstr>4.6 软件测试规范 </vt:lpstr>
      <vt:lpstr>概述</vt:lpstr>
      <vt:lpstr>标准和质量体系认证</vt:lpstr>
      <vt:lpstr>SC7 Standard Collection</vt:lpstr>
      <vt:lpstr>主要软件质量标准</vt:lpstr>
      <vt:lpstr>软件测试规范 </vt:lpstr>
      <vt:lpstr>ISO 29119 Overview</vt:lpstr>
      <vt:lpstr>Part 1：Concepts &amp; Vocabulary</vt:lpstr>
      <vt:lpstr>Part 2： Testing Process</vt:lpstr>
      <vt:lpstr>Part 3： Documentation</vt:lpstr>
      <vt:lpstr>Part 4:  Techniques</vt:lpstr>
      <vt:lpstr>ISO 29119 Process overview</vt:lpstr>
      <vt:lpstr>Testing Management Processes</vt:lpstr>
      <vt:lpstr>Example</vt:lpstr>
      <vt:lpstr>完整的软件测试规范是怎样的</vt:lpstr>
      <vt:lpstr>制定测试规范需要考虑的内容</vt:lpstr>
      <vt:lpstr> GBT 15532-2008 《计算机软件测试规范》</vt:lpstr>
      <vt:lpstr> 示例：银行业软件测试规范</vt:lpstr>
      <vt:lpstr>示例：环境信息系统的测试规范</vt:lpstr>
      <vt:lpstr>幻灯片 79</vt:lpstr>
    </vt:vector>
  </TitlesOfParts>
  <Company>Webex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Kerryzhu</dc:creator>
  <cp:keywords>ppt幻灯设计/ppt模板设计</cp:keywords>
  <dc:description>Nordri设计工作室ppt模版发布供大家免费下载使用。版权为Nordri设计工作室所有。您可以自行使用、修改、复制本模版。转载、发表或以其它方式利用本模版上内容，如果您需更进一步的服务，请和我们联系。</dc:description>
  <cp:lastModifiedBy>wjj</cp:lastModifiedBy>
  <cp:revision>359</cp:revision>
  <dcterms:created xsi:type="dcterms:W3CDTF">2011-09-26T13:26:34Z</dcterms:created>
  <dcterms:modified xsi:type="dcterms:W3CDTF">2016-07-07T14:19:37Z</dcterms:modified>
  <cp:category>免费模板</cp:category>
</cp:coreProperties>
</file>