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687" r:id="rId2"/>
    <p:sldId id="702" r:id="rId3"/>
    <p:sldId id="703" r:id="rId4"/>
    <p:sldId id="704" r:id="rId5"/>
    <p:sldId id="705" r:id="rId6"/>
    <p:sldId id="706" r:id="rId7"/>
    <p:sldId id="707" r:id="rId8"/>
    <p:sldId id="708" r:id="rId9"/>
    <p:sldId id="709" r:id="rId10"/>
    <p:sldId id="710" r:id="rId11"/>
    <p:sldId id="711" r:id="rId12"/>
    <p:sldId id="713" r:id="rId13"/>
    <p:sldId id="714" r:id="rId14"/>
    <p:sldId id="727" r:id="rId15"/>
    <p:sldId id="715" r:id="rId16"/>
    <p:sldId id="716" r:id="rId17"/>
    <p:sldId id="717" r:id="rId18"/>
    <p:sldId id="718" r:id="rId19"/>
    <p:sldId id="719" r:id="rId20"/>
    <p:sldId id="720" r:id="rId21"/>
    <p:sldId id="721" r:id="rId22"/>
    <p:sldId id="722" r:id="rId23"/>
    <p:sldId id="723" r:id="rId24"/>
    <p:sldId id="728" r:id="rId25"/>
    <p:sldId id="724" r:id="rId26"/>
    <p:sldId id="729" r:id="rId27"/>
    <p:sldId id="732" r:id="rId28"/>
    <p:sldId id="733" r:id="rId29"/>
    <p:sldId id="730" r:id="rId30"/>
    <p:sldId id="725" r:id="rId31"/>
    <p:sldId id="726" r:id="rId32"/>
    <p:sldId id="266" r:id="rId33"/>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pitchFamily="2" charset="-122"/>
        <a:cs typeface="+mn-cs"/>
      </a:defRPr>
    </a:lvl1pPr>
    <a:lvl2pPr marL="457200" algn="l" rtl="0" fontAlgn="base">
      <a:spcBef>
        <a:spcPct val="0"/>
      </a:spcBef>
      <a:spcAft>
        <a:spcPct val="0"/>
      </a:spcAft>
      <a:defRPr i="1" kern="1200">
        <a:solidFill>
          <a:schemeClr val="tx1"/>
        </a:solidFill>
        <a:latin typeface="Arial" charset="0"/>
        <a:ea typeface="宋体" pitchFamily="2" charset="-122"/>
        <a:cs typeface="+mn-cs"/>
      </a:defRPr>
    </a:lvl2pPr>
    <a:lvl3pPr marL="914400" algn="l" rtl="0" fontAlgn="base">
      <a:spcBef>
        <a:spcPct val="0"/>
      </a:spcBef>
      <a:spcAft>
        <a:spcPct val="0"/>
      </a:spcAft>
      <a:defRPr i="1" kern="1200">
        <a:solidFill>
          <a:schemeClr val="tx1"/>
        </a:solidFill>
        <a:latin typeface="Arial" charset="0"/>
        <a:ea typeface="宋体" pitchFamily="2" charset="-122"/>
        <a:cs typeface="+mn-cs"/>
      </a:defRPr>
    </a:lvl3pPr>
    <a:lvl4pPr marL="1371600" algn="l" rtl="0" fontAlgn="base">
      <a:spcBef>
        <a:spcPct val="0"/>
      </a:spcBef>
      <a:spcAft>
        <a:spcPct val="0"/>
      </a:spcAft>
      <a:defRPr i="1" kern="1200">
        <a:solidFill>
          <a:schemeClr val="tx1"/>
        </a:solidFill>
        <a:latin typeface="Arial" charset="0"/>
        <a:ea typeface="宋体" pitchFamily="2" charset="-122"/>
        <a:cs typeface="+mn-cs"/>
      </a:defRPr>
    </a:lvl4pPr>
    <a:lvl5pPr marL="1828800" algn="l" rtl="0" fontAlgn="base">
      <a:spcBef>
        <a:spcPct val="0"/>
      </a:spcBef>
      <a:spcAft>
        <a:spcPct val="0"/>
      </a:spcAft>
      <a:defRPr i="1" kern="1200">
        <a:solidFill>
          <a:schemeClr val="tx1"/>
        </a:solidFill>
        <a:latin typeface="Arial" charset="0"/>
        <a:ea typeface="宋体" pitchFamily="2" charset="-122"/>
        <a:cs typeface="+mn-cs"/>
      </a:defRPr>
    </a:lvl5pPr>
    <a:lvl6pPr marL="2286000" algn="l" defTabSz="914400" rtl="0" eaLnBrk="1" latinLnBrk="0" hangingPunct="1">
      <a:defRPr i="1" kern="1200">
        <a:solidFill>
          <a:schemeClr val="tx1"/>
        </a:solidFill>
        <a:latin typeface="Arial" charset="0"/>
        <a:ea typeface="宋体" pitchFamily="2" charset="-122"/>
        <a:cs typeface="+mn-cs"/>
      </a:defRPr>
    </a:lvl6pPr>
    <a:lvl7pPr marL="2743200" algn="l" defTabSz="914400" rtl="0" eaLnBrk="1" latinLnBrk="0" hangingPunct="1">
      <a:defRPr i="1" kern="1200">
        <a:solidFill>
          <a:schemeClr val="tx1"/>
        </a:solidFill>
        <a:latin typeface="Arial" charset="0"/>
        <a:ea typeface="宋体" pitchFamily="2" charset="-122"/>
        <a:cs typeface="+mn-cs"/>
      </a:defRPr>
    </a:lvl7pPr>
    <a:lvl8pPr marL="3200400" algn="l" defTabSz="914400" rtl="0" eaLnBrk="1" latinLnBrk="0" hangingPunct="1">
      <a:defRPr i="1" kern="1200">
        <a:solidFill>
          <a:schemeClr val="tx1"/>
        </a:solidFill>
        <a:latin typeface="Arial" charset="0"/>
        <a:ea typeface="宋体" pitchFamily="2" charset="-122"/>
        <a:cs typeface="+mn-cs"/>
      </a:defRPr>
    </a:lvl8pPr>
    <a:lvl9pPr marL="3657600" algn="l" defTabSz="914400" rtl="0" eaLnBrk="1" latinLnBrk="0" hangingPunct="1">
      <a:defRPr i="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BF"/>
    <a:srgbClr val="F8F8F8"/>
    <a:srgbClr val="DDDDDD"/>
    <a:srgbClr val="5F5F5F"/>
    <a:srgbClr val="333333"/>
    <a:srgbClr val="FF66CC"/>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640" autoAdjust="0"/>
  </p:normalViewPr>
  <p:slideViewPr>
    <p:cSldViewPr>
      <p:cViewPr>
        <p:scale>
          <a:sx n="103" d="100"/>
          <a:sy n="103" d="100"/>
        </p:scale>
        <p:origin x="-1696" y="-4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i="0"/>
            </a:lvl1pPr>
          </a:lstStyle>
          <a:p>
            <a:endParaRPr lang="en-US" altLang="zh-CN"/>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i="0"/>
            </a:lvl1pPr>
          </a:lstStyle>
          <a:p>
            <a:endParaRPr lang="en-US" altLang="zh-CN"/>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i="0"/>
            </a:lvl1pPr>
          </a:lstStyle>
          <a:p>
            <a:endParaRPr lang="en-US" altLang="zh-CN"/>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i="0"/>
            </a:lvl1pPr>
          </a:lstStyle>
          <a:p>
            <a:fld id="{FC1E8347-1A91-44CB-BE93-8A70171D17A1}" type="slidenum">
              <a:rPr lang="en-US" altLang="zh-CN"/>
              <a:pPr/>
              <a:t>‹#›</a:t>
            </a:fld>
            <a:endParaRPr lang="en-US" altLang="zh-CN"/>
          </a:p>
        </p:txBody>
      </p:sp>
    </p:spTree>
    <p:extLst>
      <p:ext uri="{BB962C8B-B14F-4D97-AF65-F5344CB8AC3E}">
        <p14:creationId xmlns:p14="http://schemas.microsoft.com/office/powerpoint/2010/main" val="38585719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650875" y="406400"/>
            <a:ext cx="5556250" cy="4167188"/>
          </a:xfrm>
          <a:ln/>
        </p:spPr>
      </p:sp>
      <p:sp>
        <p:nvSpPr>
          <p:cNvPr id="5529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650875" y="406400"/>
            <a:ext cx="5556250" cy="4167188"/>
          </a:xfrm>
          <a:ln/>
        </p:spPr>
      </p:sp>
      <p:sp>
        <p:nvSpPr>
          <p:cNvPr id="6144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650875" y="406400"/>
            <a:ext cx="5556250" cy="4167188"/>
          </a:xfrm>
          <a:ln/>
        </p:spPr>
      </p:sp>
      <p:sp>
        <p:nvSpPr>
          <p:cNvPr id="6246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50875" y="406400"/>
            <a:ext cx="5556250" cy="4167188"/>
          </a:xfrm>
          <a:ln/>
        </p:spPr>
      </p:sp>
      <p:sp>
        <p:nvSpPr>
          <p:cNvPr id="6349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650875" y="406400"/>
            <a:ext cx="5556250" cy="4167188"/>
          </a:xfrm>
          <a:ln/>
        </p:spPr>
      </p:sp>
      <p:sp>
        <p:nvSpPr>
          <p:cNvPr id="64515"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650875" y="406400"/>
            <a:ext cx="5556250" cy="4167188"/>
          </a:xfrm>
          <a:ln/>
        </p:spPr>
      </p:sp>
      <p:sp>
        <p:nvSpPr>
          <p:cNvPr id="6553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650875" y="406400"/>
            <a:ext cx="5556250" cy="4167188"/>
          </a:xfrm>
          <a:ln/>
        </p:spPr>
      </p:sp>
      <p:sp>
        <p:nvSpPr>
          <p:cNvPr id="6656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650875" y="406400"/>
            <a:ext cx="5556250" cy="4167188"/>
          </a:xfrm>
          <a:ln/>
        </p:spPr>
      </p:sp>
      <p:sp>
        <p:nvSpPr>
          <p:cNvPr id="6758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650875" y="406400"/>
            <a:ext cx="5556250" cy="4167188"/>
          </a:xfrm>
          <a:ln/>
        </p:spPr>
      </p:sp>
      <p:sp>
        <p:nvSpPr>
          <p:cNvPr id="686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650875" y="406400"/>
            <a:ext cx="5556250" cy="4167188"/>
          </a:xfrm>
          <a:ln/>
        </p:spPr>
      </p:sp>
      <p:sp>
        <p:nvSpPr>
          <p:cNvPr id="68611"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650875" y="406400"/>
            <a:ext cx="5556250" cy="4167188"/>
          </a:xfrm>
          <a:ln/>
        </p:spPr>
      </p:sp>
      <p:sp>
        <p:nvSpPr>
          <p:cNvPr id="6963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650875" y="406400"/>
            <a:ext cx="5556250" cy="4167188"/>
          </a:xfrm>
          <a:ln/>
        </p:spPr>
      </p:sp>
      <p:sp>
        <p:nvSpPr>
          <p:cNvPr id="5632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650875" y="406400"/>
            <a:ext cx="5556250" cy="4167188"/>
          </a:xfrm>
          <a:ln/>
        </p:spPr>
      </p:sp>
      <p:sp>
        <p:nvSpPr>
          <p:cNvPr id="70659"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3170" name="Rectangle 2"/>
          <p:cNvSpPr>
            <a:spLocks noGrp="1" noRot="1" noChangeAspect="1" noChangeArrowheads="1" noTextEdit="1"/>
          </p:cNvSpPr>
          <p:nvPr>
            <p:ph type="sldImg"/>
          </p:nvPr>
        </p:nvSpPr>
        <p:spPr>
          <a:xfrm>
            <a:off x="1144588" y="685800"/>
            <a:ext cx="4570412" cy="3429000"/>
          </a:xfrm>
          <a:ln/>
        </p:spPr>
      </p:sp>
      <p:sp>
        <p:nvSpPr>
          <p:cNvPr id="2183171" name="Rectangle 3"/>
          <p:cNvSpPr>
            <a:spLocks noGrp="1" noChangeArrowheads="1"/>
          </p:cNvSpPr>
          <p:nvPr>
            <p:ph type="body" idx="1"/>
          </p:nvPr>
        </p:nvSpPr>
        <p:spPr bwMode="auto">
          <a:xfrm>
            <a:off x="914400" y="4344301"/>
            <a:ext cx="5029200" cy="4113423"/>
          </a:xfrm>
          <a:prstGeom prst="rect">
            <a:avLst/>
          </a:prstGeom>
          <a:solidFill>
            <a:srgbClr val="FFFFFF"/>
          </a:solidFill>
          <a:ln>
            <a:solidFill>
              <a:srgbClr val="000000"/>
            </a:solidFill>
            <a:miter lim="800000"/>
            <a:headEnd/>
            <a:tailEnd/>
          </a:ln>
        </p:spPr>
        <p:txBody>
          <a:bodyPr/>
          <a:lstStyle/>
          <a:p>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650875" y="406400"/>
            <a:ext cx="5556250" cy="4167188"/>
          </a:xfrm>
          <a:ln/>
        </p:spPr>
      </p:sp>
      <p:sp>
        <p:nvSpPr>
          <p:cNvPr id="716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650875" y="406400"/>
            <a:ext cx="5556250" cy="4167188"/>
          </a:xfrm>
          <a:ln/>
        </p:spPr>
      </p:sp>
      <p:sp>
        <p:nvSpPr>
          <p:cNvPr id="716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144588" y="685800"/>
            <a:ext cx="4570412" cy="3429000"/>
          </a:xfrm>
          <a:ln/>
        </p:spPr>
      </p:sp>
      <p:sp>
        <p:nvSpPr>
          <p:cNvPr id="69635" name="Rectangle 3"/>
          <p:cNvSpPr>
            <a:spLocks noGrp="1" noChangeArrowheads="1"/>
          </p:cNvSpPr>
          <p:nvPr>
            <p:ph type="body" idx="1"/>
          </p:nvPr>
        </p:nvSpPr>
        <p:spPr bwMode="auto">
          <a:xfrm>
            <a:off x="686367" y="4344301"/>
            <a:ext cx="5486400" cy="4113423"/>
          </a:xfrm>
          <a:prstGeom prst="rect">
            <a:avLst/>
          </a:prstGeom>
          <a:solidFill>
            <a:srgbClr val="FFFFFF"/>
          </a:solidFill>
          <a:ln>
            <a:solidFill>
              <a:srgbClr val="000000"/>
            </a:solidFill>
            <a:miter lim="800000"/>
            <a:headEnd/>
            <a:tailEnd/>
          </a:ln>
        </p:spPr>
        <p:txBody>
          <a:bodyPr/>
          <a:lstStyle/>
          <a:p>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650875" y="406400"/>
            <a:ext cx="5556250" cy="4167188"/>
          </a:xfrm>
          <a:ln/>
        </p:spPr>
      </p:sp>
      <p:sp>
        <p:nvSpPr>
          <p:cNvPr id="70659"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650875" y="406400"/>
            <a:ext cx="5556250" cy="4167188"/>
          </a:xfrm>
          <a:ln/>
        </p:spPr>
      </p:sp>
      <p:sp>
        <p:nvSpPr>
          <p:cNvPr id="71683"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650875" y="406400"/>
            <a:ext cx="5556250" cy="4167188"/>
          </a:xfrm>
          <a:ln/>
        </p:spPr>
      </p:sp>
      <p:sp>
        <p:nvSpPr>
          <p:cNvPr id="72707" name="Rectangle 3"/>
          <p:cNvSpPr>
            <a:spLocks noGrp="1" noChangeArrowheads="1"/>
          </p:cNvSpPr>
          <p:nvPr>
            <p:ph type="body" idx="1"/>
          </p:nvPr>
        </p:nvSpPr>
        <p:spPr bwMode="auto">
          <a:xfrm>
            <a:off x="686367" y="4344301"/>
            <a:ext cx="5486400" cy="4113423"/>
          </a:xfrm>
          <a:prstGeom prst="rect">
            <a:avLst/>
          </a:prstGeom>
          <a:noFill/>
          <a:ln>
            <a:miter lim="800000"/>
            <a:headEnd/>
            <a:tailEnd/>
          </a:ln>
        </p:spPr>
        <p:txBody>
          <a:bodyPr/>
          <a:lstStyle/>
          <a:p>
            <a:pPr eaLnBrk="1" hangingPunct="1"/>
            <a:endParaRPr lang="zh-CN" altLang="en-US"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xfrm>
            <a:off x="650875" y="406400"/>
            <a:ext cx="5556250" cy="4167188"/>
          </a:xfrm>
          <a:ln/>
        </p:spPr>
      </p:sp>
      <p:sp>
        <p:nvSpPr>
          <p:cNvPr id="73731"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xfrm>
            <a:off x="650875" y="406400"/>
            <a:ext cx="5556250" cy="4167188"/>
          </a:xfrm>
          <a:ln/>
        </p:spPr>
      </p:sp>
      <p:sp>
        <p:nvSpPr>
          <p:cNvPr id="57347"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650875" y="406400"/>
            <a:ext cx="5556250" cy="4167188"/>
          </a:xfrm>
          <a:ln/>
        </p:spPr>
      </p:sp>
      <p:sp>
        <p:nvSpPr>
          <p:cNvPr id="58371"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650875" y="406400"/>
            <a:ext cx="5556250" cy="4167188"/>
          </a:xfrm>
          <a:ln/>
        </p:spPr>
      </p:sp>
      <p:sp>
        <p:nvSpPr>
          <p:cNvPr id="59395"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650875" y="406400"/>
            <a:ext cx="5556250" cy="4167188"/>
          </a:xfrm>
          <a:ln/>
        </p:spPr>
      </p:sp>
      <p:sp>
        <p:nvSpPr>
          <p:cNvPr id="60419" name="Notes Placeholder 2"/>
          <p:cNvSpPr>
            <a:spLocks noGrp="1"/>
          </p:cNvSpPr>
          <p:nvPr>
            <p:ph type="body" idx="1"/>
          </p:nvPr>
        </p:nvSpPr>
        <p:spPr bwMode="auto">
          <a:xfrm>
            <a:off x="686367" y="4344301"/>
            <a:ext cx="5486400" cy="4113423"/>
          </a:xfrm>
          <a:prstGeom prst="rect">
            <a:avLst/>
          </a:prstGeom>
          <a:noFill/>
          <a:ln>
            <a:miter lim="800000"/>
            <a:headEnd/>
            <a:tailEnd/>
          </a:ln>
        </p:spPr>
        <p:txBody>
          <a:bodyPr/>
          <a:lstStyle/>
          <a:p>
            <a:endParaRPr lang="zh-CN" altLang="en-US"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xfrm>
            <a:off x="1143000" y="684213"/>
            <a:ext cx="4573588" cy="3430587"/>
          </a:xfrm>
          <a:noFill/>
          <a:ln>
            <a:solidFill>
              <a:srgbClr val="000000"/>
            </a:solidFill>
            <a:miter lim="800000"/>
            <a:headEnd/>
            <a:tailEnd/>
          </a:ln>
        </p:spPr>
      </p:sp>
      <p:sp>
        <p:nvSpPr>
          <p:cNvPr id="59395" name="备注占位符 2"/>
          <p:cNvSpPr>
            <a:spLocks noGrp="1"/>
          </p:cNvSpPr>
          <p:nvPr>
            <p:ph type="body" idx="1"/>
          </p:nvPr>
        </p:nvSpPr>
        <p:spPr bwMode="auto">
          <a:xfrm>
            <a:off x="915989" y="4341814"/>
            <a:ext cx="5026025" cy="4117975"/>
          </a:xfrm>
          <a:prstGeom prst="rect">
            <a:avLst/>
          </a:prstGeom>
          <a:noFill/>
        </p:spPr>
        <p:txBody>
          <a:bodyPr wrap="square" lIns="92319" tIns="46160" rIns="92319" bIns="46160" numCol="1" anchor="t" anchorCtr="0" compatLnSpc="1">
            <a:prstTxWarp prst="textNoShape">
              <a:avLst/>
            </a:prstTxWarp>
          </a:bodyPr>
          <a:lstStyle/>
          <a:p>
            <a:pPr>
              <a:lnSpc>
                <a:spcPct val="90000"/>
              </a:lnSpc>
            </a:pPr>
            <a:r>
              <a:rPr lang="en-US" altLang="zh-CN" b="1" smtClean="0"/>
              <a:t>ATM</a:t>
            </a:r>
            <a:r>
              <a:rPr lang="zh-CN" altLang="en-US" b="1" smtClean="0"/>
              <a:t>机出故障 男子</a:t>
            </a:r>
            <a:r>
              <a:rPr lang="en-US" altLang="zh-CN" b="1" smtClean="0"/>
              <a:t>171</a:t>
            </a:r>
            <a:r>
              <a:rPr lang="zh-CN" altLang="en-US" b="1" smtClean="0"/>
              <a:t>次恶意取款被判无期</a:t>
            </a:r>
          </a:p>
          <a:p>
            <a:pPr>
              <a:lnSpc>
                <a:spcPct val="90000"/>
              </a:lnSpc>
            </a:pPr>
            <a:r>
              <a:rPr lang="zh-CN" altLang="en-US" smtClean="0"/>
              <a:t>核心提示：</a:t>
            </a:r>
            <a:r>
              <a:rPr lang="en-US" altLang="zh-CN" smtClean="0"/>
              <a:t>2006</a:t>
            </a:r>
            <a:r>
              <a:rPr lang="zh-CN" altLang="en-US" smtClean="0"/>
              <a:t>年</a:t>
            </a:r>
            <a:r>
              <a:rPr lang="en-US" altLang="zh-CN" smtClean="0"/>
              <a:t>4</a:t>
            </a:r>
            <a:r>
              <a:rPr lang="zh-CN" altLang="en-US" smtClean="0"/>
              <a:t>月</a:t>
            </a:r>
            <a:r>
              <a:rPr lang="en-US" altLang="zh-CN" smtClean="0"/>
              <a:t>21</a:t>
            </a:r>
            <a:r>
              <a:rPr lang="zh-CN" altLang="en-US" smtClean="0"/>
              <a:t>日晚</a:t>
            </a:r>
            <a:r>
              <a:rPr lang="en-US" altLang="zh-CN" smtClean="0"/>
              <a:t>10</a:t>
            </a:r>
            <a:r>
              <a:rPr lang="zh-CN" altLang="en-US" smtClean="0"/>
              <a:t>时，被告人许霆来到广州天河区黄埔大道某银行的</a:t>
            </a:r>
            <a:r>
              <a:rPr lang="en-US" altLang="zh-CN" smtClean="0"/>
              <a:t>ATM</a:t>
            </a:r>
            <a:r>
              <a:rPr lang="zh-CN" altLang="en-US" smtClean="0"/>
              <a:t>取款机取款。结果取出</a:t>
            </a:r>
            <a:r>
              <a:rPr lang="en-US" altLang="zh-CN" smtClean="0"/>
              <a:t>1000</a:t>
            </a:r>
            <a:r>
              <a:rPr lang="zh-CN" altLang="en-US" smtClean="0"/>
              <a:t>元后，银行卡账户里只被扣</a:t>
            </a:r>
            <a:r>
              <a:rPr lang="en-US" altLang="zh-CN" smtClean="0"/>
              <a:t>1</a:t>
            </a:r>
            <a:r>
              <a:rPr lang="zh-CN" altLang="en-US" smtClean="0"/>
              <a:t>元，许霆先后取款</a:t>
            </a:r>
            <a:r>
              <a:rPr lang="en-US" altLang="zh-CN" smtClean="0"/>
              <a:t>171</a:t>
            </a:r>
            <a:r>
              <a:rPr lang="zh-CN" altLang="en-US" smtClean="0"/>
              <a:t>笔，合计</a:t>
            </a:r>
            <a:r>
              <a:rPr lang="en-US" altLang="zh-CN" smtClean="0"/>
              <a:t>17.5</a:t>
            </a:r>
            <a:r>
              <a:rPr lang="zh-CN" altLang="en-US" smtClean="0"/>
              <a:t>万元。许霆潜逃一年后被抓获，以盗窃罪被判无期徒刑，后改判为</a:t>
            </a:r>
            <a:r>
              <a:rPr lang="en-US" altLang="zh-CN" smtClean="0"/>
              <a:t>5</a:t>
            </a:r>
            <a:r>
              <a:rPr lang="zh-CN" altLang="en-US" smtClean="0"/>
              <a:t>年。</a:t>
            </a:r>
          </a:p>
          <a:p>
            <a:pPr>
              <a:lnSpc>
                <a:spcPct val="90000"/>
              </a:lnSpc>
            </a:pPr>
            <a:r>
              <a:rPr lang="zh-CN" altLang="en-US" smtClean="0"/>
              <a:t>是软件的错误将许霆送进了监狱！</a:t>
            </a:r>
          </a:p>
          <a:p>
            <a:pPr>
              <a:lnSpc>
                <a:spcPct val="90000"/>
              </a:lnSpc>
            </a:pPr>
            <a:endParaRPr lang="en-US" altLang="zh-CN" smtClean="0"/>
          </a:p>
          <a:p>
            <a:pPr>
              <a:lnSpc>
                <a:spcPct val="90000"/>
              </a:lnSpc>
            </a:pPr>
            <a:r>
              <a:rPr lang="en-US" altLang="zh-CN" b="1" smtClean="0"/>
              <a:t>08</a:t>
            </a:r>
            <a:r>
              <a:rPr lang="zh-CN" altLang="en-US" b="1" smtClean="0"/>
              <a:t>奥运票务中心的道歉</a:t>
            </a:r>
          </a:p>
          <a:p>
            <a:pPr>
              <a:lnSpc>
                <a:spcPct val="90000"/>
              </a:lnSpc>
            </a:pPr>
            <a:r>
              <a:rPr lang="en-US" altLang="zh-CN" smtClean="0"/>
              <a:t>2007</a:t>
            </a:r>
            <a:r>
              <a:rPr lang="zh-CN" altLang="en-US" smtClean="0"/>
              <a:t>年</a:t>
            </a:r>
            <a:r>
              <a:rPr lang="en-US" altLang="zh-CN" smtClean="0"/>
              <a:t>10</a:t>
            </a:r>
            <a:r>
              <a:rPr lang="zh-CN" altLang="en-US" smtClean="0"/>
              <a:t>月</a:t>
            </a:r>
            <a:r>
              <a:rPr lang="en-US" altLang="zh-CN" smtClean="0"/>
              <a:t>30</a:t>
            </a:r>
            <a:r>
              <a:rPr lang="zh-CN" altLang="en-US" smtClean="0"/>
              <a:t>日，北京奥运会第二阶段门票销售刚启动就因为购票者太多而被迫暂停。低估了群众购票的热情，导致售票系统出现了瓶颈问题，对此将在升级售票技术系统的同时考虑调整售票政策。 </a:t>
            </a:r>
          </a:p>
          <a:p>
            <a:pPr>
              <a:lnSpc>
                <a:spcPct val="90000"/>
              </a:lnSpc>
            </a:pPr>
            <a:r>
              <a:rPr lang="zh-CN" altLang="en-US" smtClean="0"/>
              <a:t>功能没出乱子，而性能却不行了！</a:t>
            </a:r>
          </a:p>
          <a:p>
            <a:pPr>
              <a:lnSpc>
                <a:spcPct val="90000"/>
              </a:lnSpc>
            </a:pPr>
            <a:endParaRPr lang="en-US" altLang="zh-CN" smtClean="0"/>
          </a:p>
          <a:p>
            <a:pPr>
              <a:lnSpc>
                <a:spcPct val="90000"/>
              </a:lnSpc>
            </a:pPr>
            <a:r>
              <a:rPr lang="en-US" altLang="zh-CN" smtClean="0"/>
              <a:t>ATM</a:t>
            </a:r>
            <a:r>
              <a:rPr lang="zh-CN" altLang="en-US" smtClean="0"/>
              <a:t>取款：</a:t>
            </a:r>
            <a:endParaRPr lang="en-US" altLang="zh-CN" smtClean="0"/>
          </a:p>
          <a:p>
            <a:pPr>
              <a:lnSpc>
                <a:spcPct val="90000"/>
              </a:lnSpc>
            </a:pPr>
            <a:r>
              <a:rPr lang="en-US" altLang="zh-CN" smtClean="0"/>
              <a:t>2006</a:t>
            </a:r>
            <a:r>
              <a:rPr lang="zh-CN" altLang="en-US" smtClean="0"/>
              <a:t>年</a:t>
            </a:r>
            <a:r>
              <a:rPr lang="en-US" altLang="zh-CN" smtClean="0"/>
              <a:t>4</a:t>
            </a:r>
            <a:r>
              <a:rPr lang="zh-CN" altLang="en-US" smtClean="0"/>
              <a:t>月</a:t>
            </a:r>
            <a:r>
              <a:rPr lang="en-US" altLang="zh-CN" smtClean="0"/>
              <a:t>21</a:t>
            </a:r>
            <a:r>
              <a:rPr lang="zh-CN" altLang="en-US" smtClean="0"/>
              <a:t>日晚</a:t>
            </a:r>
            <a:r>
              <a:rPr lang="en-US" altLang="zh-CN" smtClean="0"/>
              <a:t>10</a:t>
            </a:r>
            <a:r>
              <a:rPr lang="zh-CN" altLang="en-US" smtClean="0"/>
              <a:t>时，被告人许霆来到天河区黄埔大道某银行的</a:t>
            </a:r>
            <a:r>
              <a:rPr lang="en-US" altLang="zh-CN" smtClean="0"/>
              <a:t>ATM</a:t>
            </a:r>
            <a:r>
              <a:rPr lang="zh-CN" altLang="en-US" smtClean="0"/>
              <a:t>取款机取款。结果取出</a:t>
            </a:r>
            <a:r>
              <a:rPr lang="en-US" altLang="zh-CN" smtClean="0"/>
              <a:t>1000</a:t>
            </a:r>
            <a:r>
              <a:rPr lang="zh-CN" altLang="en-US" smtClean="0"/>
              <a:t>元后，他惊讶地发现银行卡账户里只被扣了</a:t>
            </a:r>
            <a:r>
              <a:rPr lang="en-US" altLang="zh-CN" smtClean="0"/>
              <a:t>1</a:t>
            </a:r>
            <a:r>
              <a:rPr lang="zh-CN" altLang="en-US" smtClean="0"/>
              <a:t>元，狂喜之下，许霆连续取款</a:t>
            </a:r>
            <a:r>
              <a:rPr lang="en-US" altLang="zh-CN" smtClean="0"/>
              <a:t>5.4</a:t>
            </a:r>
            <a:r>
              <a:rPr lang="zh-CN" altLang="en-US" smtClean="0"/>
              <a:t>万元。当晚，许霆回到住处，将此事告诉了同伴郭安山。两人随即再次前往提款，之后反复操作多次。后经警方查实，许霆先后取款</a:t>
            </a:r>
            <a:r>
              <a:rPr lang="en-US" altLang="zh-CN" smtClean="0"/>
              <a:t>171</a:t>
            </a:r>
            <a:r>
              <a:rPr lang="zh-CN" altLang="en-US" smtClean="0"/>
              <a:t>笔，合计</a:t>
            </a:r>
            <a:r>
              <a:rPr lang="en-US" altLang="zh-CN" smtClean="0"/>
              <a:t>17.5</a:t>
            </a:r>
            <a:r>
              <a:rPr lang="zh-CN" altLang="en-US" smtClean="0"/>
              <a:t>万元；郭安山则取款</a:t>
            </a:r>
            <a:r>
              <a:rPr lang="en-US" altLang="zh-CN" smtClean="0"/>
              <a:t>1.8</a:t>
            </a:r>
            <a:r>
              <a:rPr lang="zh-CN" altLang="en-US" smtClean="0"/>
              <a:t>万元。事后，二人各携赃款潜逃。</a:t>
            </a:r>
            <a:endParaRPr lang="en-US" altLang="zh-CN" smtClean="0"/>
          </a:p>
          <a:p>
            <a:pPr>
              <a:lnSpc>
                <a:spcPct val="90000"/>
              </a:lnSpc>
            </a:pPr>
            <a:endParaRPr lang="en-US" altLang="zh-CN" smtClean="0"/>
          </a:p>
          <a:p>
            <a:pPr>
              <a:lnSpc>
                <a:spcPct val="90000"/>
              </a:lnSpc>
            </a:pPr>
            <a:r>
              <a:rPr lang="zh-CN" altLang="en-US" smtClean="0"/>
              <a:t>替他例子：</a:t>
            </a:r>
            <a:endParaRPr lang="en-US" altLang="zh-CN" smtClean="0"/>
          </a:p>
          <a:p>
            <a:pPr>
              <a:lnSpc>
                <a:spcPct val="90000"/>
              </a:lnSpc>
            </a:pPr>
            <a:r>
              <a:rPr lang="zh-CN" altLang="en-US" smtClean="0"/>
              <a:t>医疗器械方面由于软件故障导致损失，后果非常严重，甚至危机生命。</a:t>
            </a:r>
            <a:endParaRPr lang="en-US" altLang="zh-CN" smtClean="0"/>
          </a:p>
          <a:p>
            <a:pPr>
              <a:lnSpc>
                <a:spcPct val="90000"/>
              </a:lnSpc>
            </a:pPr>
            <a:r>
              <a:rPr lang="zh-CN" altLang="en-US" smtClean="0"/>
              <a:t>如心脏起博器，核磁共振等</a:t>
            </a:r>
            <a:endParaRPr lang="en-US" altLang="zh-CN" smtClean="0"/>
          </a:p>
          <a:p>
            <a:pPr>
              <a:lnSpc>
                <a:spcPct val="90000"/>
              </a:lnSpc>
            </a:pPr>
            <a:endParaRPr lang="en-US" altLang="zh-CN" smtClean="0"/>
          </a:p>
          <a:p>
            <a:pPr>
              <a:lnSpc>
                <a:spcPct val="90000"/>
              </a:lnSpc>
            </a:pPr>
            <a:r>
              <a:rPr lang="zh-CN" altLang="en-US" smtClean="0"/>
              <a:t>提问学生：</a:t>
            </a:r>
            <a:endParaRPr lang="en-US" altLang="zh-CN" smtClean="0"/>
          </a:p>
          <a:p>
            <a:pPr>
              <a:lnSpc>
                <a:spcPct val="90000"/>
              </a:lnSpc>
            </a:pPr>
            <a:r>
              <a:rPr lang="zh-CN" altLang="en-US" smtClean="0"/>
              <a:t>还知道哪些由于软件缺陷导致损失的例子？</a:t>
            </a:r>
            <a:endParaRPr lang="en-US" altLang="zh-CN" smtClean="0"/>
          </a:p>
          <a:p>
            <a:pPr>
              <a:lnSpc>
                <a:spcPct val="90000"/>
              </a:lnSpc>
            </a:pPr>
            <a:endParaRPr lang="zh-CN" altLang="en-US" smtClean="0"/>
          </a:p>
        </p:txBody>
      </p:sp>
      <p:sp>
        <p:nvSpPr>
          <p:cNvPr id="59396" name="灯片编号占位符 3"/>
          <p:cNvSpPr txBox="1">
            <a:spLocks noGrp="1"/>
          </p:cNvSpPr>
          <p:nvPr/>
        </p:nvSpPr>
        <p:spPr bwMode="auto">
          <a:xfrm>
            <a:off x="3884614" y="8688388"/>
            <a:ext cx="2973387" cy="455612"/>
          </a:xfrm>
          <a:prstGeom prst="rect">
            <a:avLst/>
          </a:prstGeom>
          <a:noFill/>
          <a:ln w="9525">
            <a:noFill/>
            <a:miter lim="800000"/>
            <a:headEnd/>
            <a:tailEnd/>
          </a:ln>
        </p:spPr>
        <p:txBody>
          <a:bodyPr lIns="92319" tIns="46160" rIns="92319" bIns="46160" anchor="b"/>
          <a:lstStyle/>
          <a:p>
            <a:pPr algn="r" defTabSz="922338" eaLnBrk="0" hangingPunct="0"/>
            <a:fld id="{845E8636-C442-43F1-89DE-46B2F0AC504F}" type="slidenum">
              <a:rPr lang="de-DE" altLang="zh-CN" sz="1200">
                <a:latin typeface="Times New Roman" pitchFamily="18" charset="0"/>
              </a:rPr>
              <a:pPr algn="r" defTabSz="922338" eaLnBrk="0" hangingPunct="0"/>
              <a:t>9</a:t>
            </a:fld>
            <a:endParaRPr lang="de-DE" altLang="zh-CN" sz="120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xfrm>
            <a:off x="1141413" y="685800"/>
            <a:ext cx="4570412" cy="3429000"/>
          </a:xfrm>
          <a:noFill/>
          <a:ln>
            <a:solidFill>
              <a:srgbClr val="000000"/>
            </a:solidFill>
            <a:miter lim="800000"/>
            <a:headEnd/>
            <a:tailEnd/>
          </a:ln>
        </p:spPr>
      </p:sp>
      <p:sp>
        <p:nvSpPr>
          <p:cNvPr id="61443" name="Rectangle 3"/>
          <p:cNvSpPr>
            <a:spLocks noGrp="1"/>
          </p:cNvSpPr>
          <p:nvPr>
            <p:ph type="body" idx="1"/>
          </p:nvPr>
        </p:nvSpPr>
        <p:spPr bwMode="auto">
          <a:xfrm>
            <a:off x="915989" y="4341814"/>
            <a:ext cx="5026025" cy="4116388"/>
          </a:xfrm>
          <a:prstGeom prst="rect">
            <a:avLst/>
          </a:prstGeom>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xfrm>
            <a:off x="1141413" y="685800"/>
            <a:ext cx="4570412" cy="3429000"/>
          </a:xfrm>
          <a:noFill/>
          <a:ln>
            <a:solidFill>
              <a:srgbClr val="000000"/>
            </a:solidFill>
            <a:miter lim="800000"/>
            <a:headEnd/>
            <a:tailEnd/>
          </a:ln>
        </p:spPr>
      </p:sp>
      <p:sp>
        <p:nvSpPr>
          <p:cNvPr id="63491" name="Rectangle 3"/>
          <p:cNvSpPr>
            <a:spLocks noGrp="1"/>
          </p:cNvSpPr>
          <p:nvPr>
            <p:ph type="body" idx="1"/>
          </p:nvPr>
        </p:nvSpPr>
        <p:spPr bwMode="auto">
          <a:xfrm>
            <a:off x="915989" y="4341814"/>
            <a:ext cx="5026025" cy="4116388"/>
          </a:xfrm>
          <a:prstGeom prst="rect">
            <a:avLst/>
          </a:prstGeom>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D1E6CAB9-9132-46E3-BCD4-3479EF203F4C}"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58658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58658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F499E825-57BE-49E6-AEFA-D82D37F4983F}"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33400" y="609600"/>
            <a:ext cx="6400800" cy="4873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533400" y="1611313"/>
            <a:ext cx="8191500" cy="4713287"/>
          </a:xfrm>
        </p:spPr>
        <p:txBody>
          <a:bodyPr/>
          <a:lstStyle/>
          <a:p>
            <a:endParaRPr lang="zh-CN" altLang="en-US"/>
          </a:p>
        </p:txBody>
      </p:sp>
      <p:sp>
        <p:nvSpPr>
          <p:cNvPr id="4" name="页脚占位符 3"/>
          <p:cNvSpPr>
            <a:spLocks noGrp="1"/>
          </p:cNvSpPr>
          <p:nvPr>
            <p:ph type="ftr" sz="quarter" idx="10"/>
          </p:nvPr>
        </p:nvSpPr>
        <p:spPr>
          <a:xfrm>
            <a:off x="7315200" y="6461125"/>
            <a:ext cx="1752600" cy="320675"/>
          </a:xfrm>
          <a:prstGeom prst="rect">
            <a:avLst/>
          </a:prstGeom>
        </p:spPr>
        <p:txBody>
          <a:bodyPr/>
          <a:lstStyle>
            <a:lvl1pPr>
              <a:defRPr/>
            </a:lvl1pPr>
          </a:lstStyle>
          <a:p>
            <a:pPr>
              <a:defRPr/>
            </a:pPr>
            <a:endParaRPr lang="en-US" altLang="zh-CN"/>
          </a:p>
        </p:txBody>
      </p:sp>
      <p:sp>
        <p:nvSpPr>
          <p:cNvPr id="5" name="灯片编号占位符 4"/>
          <p:cNvSpPr>
            <a:spLocks noGrp="1"/>
          </p:cNvSpPr>
          <p:nvPr>
            <p:ph type="sldNum" sz="quarter" idx="11"/>
          </p:nvPr>
        </p:nvSpPr>
        <p:spPr>
          <a:xfrm>
            <a:off x="4191000" y="6477000"/>
            <a:ext cx="838200" cy="261938"/>
          </a:xfrm>
        </p:spPr>
        <p:txBody>
          <a:bodyPr/>
          <a:lstStyle>
            <a:lvl1pPr>
              <a:defRPr smtClean="0"/>
            </a:lvl1pPr>
          </a:lstStyle>
          <a:p>
            <a:pPr>
              <a:defRPr/>
            </a:pPr>
            <a:fld id="{999DC135-D372-462F-8793-58CA71EFD7F9}" type="slidenum">
              <a:rPr lang="zh-CN" altLang="en-US"/>
              <a:pPr>
                <a:defRPr/>
              </a:pPr>
              <a:t>‹#›</a:t>
            </a:fld>
            <a:endParaRPr lang="en-US" altLang="zh-CN"/>
          </a:p>
        </p:txBody>
      </p:sp>
      <p:sp>
        <p:nvSpPr>
          <p:cNvPr id="6" name="日期占位符 5"/>
          <p:cNvSpPr>
            <a:spLocks noGrp="1"/>
          </p:cNvSpPr>
          <p:nvPr>
            <p:ph type="dt" sz="half" idx="12"/>
          </p:nvPr>
        </p:nvSpPr>
        <p:spPr>
          <a:xfrm>
            <a:off x="293688" y="6477000"/>
            <a:ext cx="1905000" cy="261938"/>
          </a:xfrm>
          <a:prstGeom prst="rect">
            <a:avLst/>
          </a:prstGeom>
        </p:spPr>
        <p:txBody>
          <a:bodyPr/>
          <a:lstStyle>
            <a:lvl1pPr>
              <a:defRPr/>
            </a:lvl1pPr>
          </a:lstStyle>
          <a:p>
            <a:pPr>
              <a:defRPr/>
            </a:pPr>
            <a:endParaRPr lang="en-US" altLang="zh-CN"/>
          </a:p>
        </p:txBody>
      </p:sp>
    </p:spTree>
    <p:extLst>
      <p:ext uri="{BB962C8B-B14F-4D97-AF65-F5344CB8AC3E}">
        <p14:creationId xmlns:p14="http://schemas.microsoft.com/office/powerpoint/2010/main" val="3098585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a:xfrm>
            <a:off x="0" y="6545263"/>
            <a:ext cx="9144000" cy="268287"/>
          </a:xfrm>
          <a:prstGeom prst="rect">
            <a:avLst/>
          </a:prstGeom>
        </p:spPr>
        <p:txBody>
          <a:bodyPr/>
          <a:lstStyle>
            <a:lvl1pPr>
              <a:defRPr/>
            </a:lvl1pPr>
          </a:lstStyle>
          <a:p>
            <a:fld id="{B8FFC119-967E-4DAE-9D42-D98ECBEF65A7}"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41438"/>
            <a:ext cx="3956050" cy="4784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926499EB-077B-44BD-8A96-2852250257FC}"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a:xfrm>
            <a:off x="0" y="6545263"/>
            <a:ext cx="9144000" cy="268287"/>
          </a:xfrm>
          <a:prstGeom prst="rect">
            <a:avLst/>
          </a:prstGeom>
        </p:spPr>
        <p:txBody>
          <a:bodyPr/>
          <a:lstStyle>
            <a:lvl1pPr>
              <a:defRPr/>
            </a:lvl1pPr>
          </a:lstStyle>
          <a:p>
            <a:fld id="{B8AFCD7E-E895-4511-8F89-9E6F0EBC66C2}"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a:xfrm>
            <a:off x="0" y="6545263"/>
            <a:ext cx="9144000" cy="268287"/>
          </a:xfrm>
          <a:prstGeom prst="rect">
            <a:avLst/>
          </a:prstGeom>
        </p:spPr>
        <p:txBody>
          <a:bodyPr/>
          <a:lstStyle>
            <a:lvl1pPr>
              <a:defRPr/>
            </a:lvl1pPr>
          </a:lstStyle>
          <a:p>
            <a:fld id="{2D27094D-FE74-4D01-A432-3D2227A9A01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0" y="6545263"/>
            <a:ext cx="9144000" cy="268287"/>
          </a:xfrm>
          <a:prstGeom prst="rect">
            <a:avLst/>
          </a:prstGeom>
        </p:spPr>
        <p:txBody>
          <a:bodyPr/>
          <a:lstStyle>
            <a:lvl1pPr>
              <a:defRPr/>
            </a:lvl1pPr>
          </a:lstStyle>
          <a:p>
            <a:fld id="{768BECB6-6F87-4AA7-A36C-D5289AC9CF4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a:xfrm>
            <a:off x="0" y="6545263"/>
            <a:ext cx="9144000" cy="268287"/>
          </a:xfrm>
          <a:prstGeom prst="rect">
            <a:avLst/>
          </a:prstGeom>
        </p:spPr>
        <p:txBody>
          <a:bodyPr/>
          <a:lstStyle>
            <a:lvl1pPr>
              <a:defRPr/>
            </a:lvl1pPr>
          </a:lstStyle>
          <a:p>
            <a:fld id="{EE097193-BA27-49F9-A8AA-7A67EE9A4C99}"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bwMode="auto">
          <a:xfrm rot="10800000">
            <a:off x="0" y="1214422"/>
            <a:ext cx="9144000" cy="5643578"/>
          </a:xfrm>
          <a:prstGeom prst="rect">
            <a:avLst/>
          </a:prstGeom>
          <a:gradFill flip="none" rotWithShape="1">
            <a:gsLst>
              <a:gs pos="0">
                <a:schemeClr val="bg1">
                  <a:alpha val="87000"/>
                </a:schemeClr>
              </a:gs>
              <a:gs pos="100000">
                <a:schemeClr val="bg1">
                  <a:alpha val="62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1" u="none" strike="noStrike" cap="none" normalizeH="0" baseline="0" smtClean="0">
              <a:ln>
                <a:noFill/>
              </a:ln>
              <a:solidFill>
                <a:schemeClr val="tx1"/>
              </a:solidFill>
              <a:effectLst/>
              <a:latin typeface="Arial" charset="0"/>
              <a:ea typeface="宋体" pitchFamily="2" charset="-122"/>
            </a:endParaRPr>
          </a:p>
        </p:txBody>
      </p:sp>
      <p:sp>
        <p:nvSpPr>
          <p:cNvPr id="1051" name="Rectangle 27"/>
          <p:cNvSpPr>
            <a:spLocks noGrp="1" noChangeArrowheads="1"/>
          </p:cNvSpPr>
          <p:nvPr>
            <p:ph type="title"/>
          </p:nvPr>
        </p:nvSpPr>
        <p:spPr bwMode="auto">
          <a:xfrm>
            <a:off x="468313" y="366695"/>
            <a:ext cx="7104083" cy="561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55" name="Rectangle 31"/>
          <p:cNvSpPr>
            <a:spLocks noGrp="1" noChangeArrowheads="1"/>
          </p:cNvSpPr>
          <p:nvPr>
            <p:ph type="body" idx="1"/>
          </p:nvPr>
        </p:nvSpPr>
        <p:spPr bwMode="auto">
          <a:xfrm>
            <a:off x="1357290" y="1285860"/>
            <a:ext cx="7104084" cy="4784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 name="灯片编号占位符 4"/>
          <p:cNvSpPr>
            <a:spLocks noGrp="1"/>
          </p:cNvSpPr>
          <p:nvPr>
            <p:ph type="sldNum" sz="quarter" idx="4"/>
          </p:nvPr>
        </p:nvSpPr>
        <p:spPr>
          <a:xfrm>
            <a:off x="0" y="6545263"/>
            <a:ext cx="9144000" cy="268287"/>
          </a:xfrm>
          <a:prstGeom prst="rect">
            <a:avLst/>
          </a:prstGeom>
        </p:spPr>
        <p:txBody>
          <a:bodyPr/>
          <a:lstStyle>
            <a:lvl1pPr>
              <a:defRPr/>
            </a:lvl1pPr>
          </a:lstStyle>
          <a:p>
            <a:fld id="{DBE2DA07-CE19-4C9B-A0EC-06D3955056CF}" type="slidenum">
              <a:rPr lang="en-US" altLang="zh-CN"/>
              <a:pPr/>
              <a:t>‹#›</a:t>
            </a:fld>
            <a:endParaRPr lang="en-US" altLang="zh-CN"/>
          </a:p>
        </p:txBody>
      </p:sp>
      <p:pic>
        <p:nvPicPr>
          <p:cNvPr id="8" name="图片 7" descr="professional.gif"/>
          <p:cNvPicPr>
            <a:picLocks noChangeAspect="1"/>
          </p:cNvPicPr>
          <p:nvPr userDrawn="1"/>
        </p:nvPicPr>
        <p:blipFill>
          <a:blip r:embed="rId15" cstate="print"/>
          <a:stretch>
            <a:fillRect/>
          </a:stretch>
        </p:blipFill>
        <p:spPr>
          <a:xfrm>
            <a:off x="8016451" y="188640"/>
            <a:ext cx="1127549" cy="10527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xmlns:p14="http://schemas.microsoft.com/office/powerpoint/2010/main" id="1" dur="indefinite" restart="never" nodeType="tmRoot"/>
      </p:par>
    </p:tnLst>
  </p:timing>
  <p:hf hdr="0" ftr="0"/>
  <p:txStyles>
    <p:title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ea typeface="+mn-ea"/>
        </a:defRPr>
      </a:lvl2pPr>
      <a:lvl3pPr marL="1143000" indent="-228600" algn="l" rtl="0" eaLnBrk="1" fontAlgn="base" hangingPunct="1">
        <a:spcBef>
          <a:spcPct val="20000"/>
        </a:spcBef>
        <a:spcAft>
          <a:spcPct val="0"/>
        </a:spcAft>
        <a:defRPr sz="2000">
          <a:solidFill>
            <a:schemeClr val="tx1"/>
          </a:solidFill>
          <a:latin typeface="+mn-lt"/>
          <a:ea typeface="+mn-ea"/>
        </a:defRPr>
      </a:lvl3pPr>
      <a:lvl4pPr marL="1600200" indent="-228600" algn="l" rtl="0" eaLnBrk="1" fontAlgn="base" hangingPunct="1">
        <a:spcBef>
          <a:spcPct val="20000"/>
        </a:spcBef>
        <a:spcAft>
          <a:spcPct val="0"/>
        </a:spcAft>
        <a:defRPr sz="2000">
          <a:solidFill>
            <a:schemeClr val="tx1"/>
          </a:solidFill>
          <a:latin typeface="+mn-lt"/>
          <a:ea typeface="+mn-ea"/>
        </a:defRPr>
      </a:lvl4pPr>
      <a:lvl5pPr marL="2057400" indent="-228600" algn="l" rtl="0" eaLnBrk="1" fontAlgn="base" hangingPunct="1">
        <a:spcBef>
          <a:spcPct val="20000"/>
        </a:spcBef>
        <a:spcAft>
          <a:spcPct val="0"/>
        </a:spcAft>
        <a:defRPr sz="2000">
          <a:solidFill>
            <a:schemeClr val="tx1"/>
          </a:solidFill>
          <a:latin typeface="+mn-lt"/>
          <a:ea typeface="+mn-ea"/>
        </a:defRPr>
      </a:lvl5pPr>
      <a:lvl6pPr marL="2514600" indent="-228600" algn="l" rtl="0" eaLnBrk="1" fontAlgn="base" hangingPunct="1">
        <a:spcBef>
          <a:spcPct val="20000"/>
        </a:spcBef>
        <a:spcAft>
          <a:spcPct val="0"/>
        </a:spcAft>
        <a:defRPr sz="2000">
          <a:solidFill>
            <a:schemeClr val="bg1"/>
          </a:solidFill>
          <a:latin typeface="+mn-lt"/>
          <a:ea typeface="+mn-ea"/>
        </a:defRPr>
      </a:lvl6pPr>
      <a:lvl7pPr marL="2971800" indent="-228600" algn="l" rtl="0" eaLnBrk="1" fontAlgn="base" hangingPunct="1">
        <a:spcBef>
          <a:spcPct val="20000"/>
        </a:spcBef>
        <a:spcAft>
          <a:spcPct val="0"/>
        </a:spcAft>
        <a:defRPr sz="2000">
          <a:solidFill>
            <a:schemeClr val="bg1"/>
          </a:solidFill>
          <a:latin typeface="+mn-lt"/>
          <a:ea typeface="+mn-ea"/>
        </a:defRPr>
      </a:lvl7pPr>
      <a:lvl8pPr marL="3429000" indent="-228600" algn="l" rtl="0" eaLnBrk="1" fontAlgn="base" hangingPunct="1">
        <a:spcBef>
          <a:spcPct val="20000"/>
        </a:spcBef>
        <a:spcAft>
          <a:spcPct val="0"/>
        </a:spcAft>
        <a:defRPr sz="2000">
          <a:solidFill>
            <a:schemeClr val="bg1"/>
          </a:solidFill>
          <a:latin typeface="+mn-lt"/>
          <a:ea typeface="+mn-ea"/>
        </a:defRPr>
      </a:lvl8pPr>
      <a:lvl9pPr marL="3886200" indent="-228600" algn="l" rtl="0" eaLnBrk="1" fontAlgn="base" hangingPunct="1">
        <a:spcBef>
          <a:spcPct val="20000"/>
        </a:spcBef>
        <a:spcAft>
          <a:spcPct val="0"/>
        </a:spcAft>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hu.Kerry@gmail.com" TargetMode="External"/><Relationship Id="rId4" Type="http://schemas.openxmlformats.org/officeDocument/2006/relationships/hyperlink" Target="http://weibo.com/kerryzhu" TargetMode="External"/><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jpeg"/><Relationship Id="rId5" Type="http://schemas.openxmlformats.org/officeDocument/2006/relationships/image" Target="../media/image16.jpe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http://t0.gstatic.cn/images?q=tbn:jac8d-se5Sy-8M" TargetMode="External"/><Relationship Id="rId5" Type="http://schemas.openxmlformats.org/officeDocument/2006/relationships/image" Target="../media/image24.gif"/><Relationship Id="rId6" Type="http://schemas.openxmlformats.org/officeDocument/2006/relationships/image" Target="http://www.stickyminds.com/images_upload/bk183_5372.gif"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http://t.douban.com/lpic/s1640918.jpg" TargetMode="External"/><Relationship Id="rId5" Type="http://schemas.openxmlformats.org/officeDocument/2006/relationships/image" Target="../media/image26.gif"/><Relationship Id="rId6" Type="http://schemas.openxmlformats.org/officeDocument/2006/relationships/image" Target="http://www.dorothygraham.co.uk/books/images/topTen12.gif"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hyperlink" Target="http://news.163.com/07/1217/01/3VSLHQ4E00011229.html" TargetMode="External"/><Relationship Id="rId5"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black">
          <a:xfrm>
            <a:off x="0" y="428604"/>
            <a:ext cx="9144000" cy="519112"/>
          </a:xfrm>
          <a:prstGeom prst="rect">
            <a:avLst/>
          </a:prstGeom>
          <a:noFill/>
          <a:ln w="9525">
            <a:noFill/>
            <a:miter lim="800000"/>
            <a:headEnd/>
            <a:tailEn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noProof="0" dirty="0" smtClean="0">
                <a:ln>
                  <a:noFill/>
                </a:ln>
                <a:solidFill>
                  <a:srgbClr val="FFFFFF"/>
                </a:solidFill>
                <a:effectLst/>
                <a:uLnTx/>
                <a:uFillTx/>
                <a:latin typeface="+mj-lt"/>
                <a:ea typeface="+mn-ea"/>
              </a:rPr>
              <a:t>     </a:t>
            </a:r>
            <a:endParaRPr kumimoji="0" lang="zh-CN" altLang="en-US" sz="2400" b="0" i="0" u="none" strike="noStrike" kern="0" cap="none" spc="0" normalizeH="0" baseline="0" noProof="0" dirty="0">
              <a:ln>
                <a:noFill/>
              </a:ln>
              <a:solidFill>
                <a:srgbClr val="FFFFFF"/>
              </a:solidFill>
              <a:effectLst/>
              <a:uLnTx/>
              <a:uFillTx/>
              <a:latin typeface="+mj-lt"/>
              <a:ea typeface="+mn-ea"/>
            </a:endParaRPr>
          </a:p>
        </p:txBody>
      </p:sp>
      <p:sp>
        <p:nvSpPr>
          <p:cNvPr id="10" name="标题 1"/>
          <p:cNvSpPr txBox="1">
            <a:spLocks/>
          </p:cNvSpPr>
          <p:nvPr/>
        </p:nvSpPr>
        <p:spPr>
          <a:xfrm>
            <a:off x="107504" y="1988840"/>
            <a:ext cx="4320480" cy="1728192"/>
          </a:xfrm>
          <a:prstGeom prst="rect">
            <a:avLst/>
          </a:prstGeom>
        </p:spPr>
        <p:txBody>
          <a:bodyPr/>
          <a:lstStyle>
            <a:lvl1pPr algn="r" rtl="0" eaLnBrk="1" fontAlgn="base" hangingPunct="1">
              <a:spcBef>
                <a:spcPct val="0"/>
              </a:spcBef>
              <a:spcAft>
                <a:spcPct val="0"/>
              </a:spcAft>
              <a:defRPr sz="2800">
                <a:solidFill>
                  <a:schemeClr val="bg1"/>
                </a:solidFill>
                <a:latin typeface="+mj-lt"/>
                <a:ea typeface="+mj-ea"/>
                <a:cs typeface="+mj-cs"/>
              </a:defRPr>
            </a:lvl1pPr>
            <a:lvl2pPr algn="l" rtl="0" eaLnBrk="1" fontAlgn="base" hangingPunct="1">
              <a:spcBef>
                <a:spcPct val="0"/>
              </a:spcBef>
              <a:spcAft>
                <a:spcPct val="0"/>
              </a:spcAft>
              <a:defRPr sz="2800">
                <a:solidFill>
                  <a:schemeClr val="bg1"/>
                </a:solidFill>
                <a:latin typeface="Arial" charset="0"/>
                <a:ea typeface="黑体" pitchFamily="2" charset="-122"/>
              </a:defRPr>
            </a:lvl2pPr>
            <a:lvl3pPr algn="l" rtl="0" eaLnBrk="1" fontAlgn="base" hangingPunct="1">
              <a:spcBef>
                <a:spcPct val="0"/>
              </a:spcBef>
              <a:spcAft>
                <a:spcPct val="0"/>
              </a:spcAft>
              <a:defRPr sz="2800">
                <a:solidFill>
                  <a:schemeClr val="bg1"/>
                </a:solidFill>
                <a:latin typeface="Arial" charset="0"/>
                <a:ea typeface="黑体" pitchFamily="2" charset="-122"/>
              </a:defRPr>
            </a:lvl3pPr>
            <a:lvl4pPr algn="l" rtl="0" eaLnBrk="1" fontAlgn="base" hangingPunct="1">
              <a:spcBef>
                <a:spcPct val="0"/>
              </a:spcBef>
              <a:spcAft>
                <a:spcPct val="0"/>
              </a:spcAft>
              <a:defRPr sz="2800">
                <a:solidFill>
                  <a:schemeClr val="bg1"/>
                </a:solidFill>
                <a:latin typeface="Arial" charset="0"/>
                <a:ea typeface="黑体" pitchFamily="2" charset="-122"/>
              </a:defRPr>
            </a:lvl4pPr>
            <a:lvl5pPr algn="l" rtl="0" eaLnBrk="1" fontAlgn="base" hangingPunct="1">
              <a:spcBef>
                <a:spcPct val="0"/>
              </a:spcBef>
              <a:spcAft>
                <a:spcPct val="0"/>
              </a:spcAft>
              <a:defRPr sz="2800">
                <a:solidFill>
                  <a:schemeClr val="bg1"/>
                </a:solidFill>
                <a:latin typeface="Arial" charset="0"/>
                <a:ea typeface="黑体" pitchFamily="2" charset="-122"/>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algn="ctr">
              <a:lnSpc>
                <a:spcPct val="140000"/>
              </a:lnSpc>
            </a:pPr>
            <a:r>
              <a:rPr lang="zh-CN" altLang="en-US" sz="3200" b="1" i="0" dirty="0" smtClean="0">
                <a:ea typeface="宋体" charset="-122"/>
              </a:rPr>
              <a:t>软件测试方法和技术</a:t>
            </a:r>
            <a:endParaRPr lang="en-US" altLang="zh-CN" sz="3200" b="1" i="0" dirty="0" smtClean="0">
              <a:ea typeface="宋体" charset="-122"/>
            </a:endParaRPr>
          </a:p>
          <a:p>
            <a:pPr algn="ctr">
              <a:lnSpc>
                <a:spcPct val="140000"/>
              </a:lnSpc>
            </a:pPr>
            <a:r>
              <a:rPr lang="zh-CN" altLang="en-US" sz="3600" b="1" i="0" dirty="0" smtClean="0">
                <a:solidFill>
                  <a:srgbClr val="FFFF00"/>
                </a:solidFill>
                <a:ea typeface="宋体" charset="-122"/>
              </a:rPr>
              <a:t>第</a:t>
            </a:r>
            <a:r>
              <a:rPr lang="en-US" altLang="zh-CN" sz="3600" b="1" i="0" dirty="0" smtClean="0">
                <a:solidFill>
                  <a:srgbClr val="FFFF00"/>
                </a:solidFill>
                <a:ea typeface="宋体" charset="-122"/>
              </a:rPr>
              <a:t>1</a:t>
            </a:r>
            <a:r>
              <a:rPr lang="zh-CN" altLang="en-US" sz="3600" b="1" i="0" dirty="0" smtClean="0">
                <a:solidFill>
                  <a:srgbClr val="FFFF00"/>
                </a:solidFill>
                <a:ea typeface="宋体" charset="-122"/>
              </a:rPr>
              <a:t>章 引论</a:t>
            </a:r>
            <a:endParaRPr lang="zh-CN" altLang="en-US" sz="3600" b="1" i="0" dirty="0">
              <a:solidFill>
                <a:srgbClr val="FFFF00"/>
              </a:solidFill>
              <a:ea typeface="宋体" charset="-122"/>
            </a:endParaRPr>
          </a:p>
        </p:txBody>
      </p:sp>
      <p:pic>
        <p:nvPicPr>
          <p:cNvPr id="2" name="图片 1" descr="屏幕快照 2014-01-02 下午7.34.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84784"/>
            <a:ext cx="4572001" cy="2736304"/>
          </a:xfrm>
          <a:prstGeom prst="rect">
            <a:avLst/>
          </a:prstGeom>
        </p:spPr>
      </p:pic>
      <p:sp>
        <p:nvSpPr>
          <p:cNvPr id="6" name="Text Box 16"/>
          <p:cNvSpPr txBox="1">
            <a:spLocks noChangeArrowheads="1"/>
          </p:cNvSpPr>
          <p:nvPr/>
        </p:nvSpPr>
        <p:spPr bwMode="auto">
          <a:xfrm>
            <a:off x="3419872" y="4797152"/>
            <a:ext cx="4369015" cy="1426544"/>
          </a:xfrm>
          <a:prstGeom prst="rect">
            <a:avLst/>
          </a:prstGeom>
          <a:noFill/>
          <a:ln w="9525" algn="ctr">
            <a:noFill/>
            <a:miter lim="800000"/>
            <a:headEnd/>
            <a:tailEnd/>
          </a:ln>
          <a:effectLst/>
        </p:spPr>
        <p:txBody>
          <a:bodyPr wrap="square" lIns="0" tIns="0" rIns="0" bIns="0">
            <a:spAutoFit/>
          </a:bodyPr>
          <a:lstStyle/>
          <a:p>
            <a:pPr algn="ctr">
              <a:lnSpc>
                <a:spcPct val="130000"/>
              </a:lnSpc>
            </a:pPr>
            <a:r>
              <a:rPr lang="zh-CN" altLang="en-US" sz="3600" i="0" dirty="0" smtClean="0">
                <a:solidFill>
                  <a:schemeClr val="tx2">
                    <a:lumMod val="65000"/>
                    <a:lumOff val="35000"/>
                  </a:schemeClr>
                </a:solidFill>
                <a:latin typeface="华文新魏" pitchFamily="2" charset="-122"/>
                <a:ea typeface="华文新魏" pitchFamily="2" charset="-122"/>
              </a:rPr>
              <a:t>朱少民</a:t>
            </a:r>
            <a:endParaRPr lang="en-US" altLang="zh-CN" sz="3600" i="0" dirty="0" smtClean="0">
              <a:solidFill>
                <a:schemeClr val="tx2">
                  <a:lumMod val="65000"/>
                  <a:lumOff val="35000"/>
                </a:schemeClr>
              </a:solidFill>
              <a:latin typeface="华文新魏" pitchFamily="2" charset="-122"/>
              <a:ea typeface="华文新魏" pitchFamily="2" charset="-122"/>
            </a:endParaRPr>
          </a:p>
          <a:p>
            <a:pPr algn="ctr">
              <a:lnSpc>
                <a:spcPct val="130000"/>
              </a:lnSpc>
            </a:pPr>
            <a:r>
              <a:rPr lang="zh-CN" altLang="en-US" i="0" dirty="0" smtClean="0">
                <a:solidFill>
                  <a:schemeClr val="tx2">
                    <a:lumMod val="65000"/>
                    <a:lumOff val="35000"/>
                  </a:schemeClr>
                </a:solidFill>
                <a:latin typeface="宋体"/>
                <a:ea typeface="宋体"/>
                <a:cs typeface="宋体"/>
              </a:rPr>
              <a:t> </a:t>
            </a:r>
            <a:r>
              <a:rPr lang="en-US" altLang="zh-CN" i="0" dirty="0" smtClean="0">
                <a:solidFill>
                  <a:schemeClr val="tx2">
                    <a:lumMod val="65000"/>
                    <a:lumOff val="35000"/>
                  </a:schemeClr>
                </a:solidFill>
                <a:latin typeface="+mn-lt"/>
                <a:ea typeface="宋体"/>
                <a:cs typeface="宋体"/>
                <a:hlinkClick r:id="rId3"/>
              </a:rPr>
              <a:t>Kerryzhu</a:t>
            </a:r>
            <a:r>
              <a:rPr lang="zh-CN" altLang="en-US" i="0" dirty="0" smtClean="0">
                <a:solidFill>
                  <a:schemeClr val="tx2">
                    <a:lumMod val="65000"/>
                    <a:lumOff val="35000"/>
                  </a:schemeClr>
                </a:solidFill>
                <a:latin typeface="+mn-lt"/>
                <a:ea typeface="宋体"/>
                <a:cs typeface="宋体"/>
                <a:hlinkClick r:id="rId3"/>
              </a:rPr>
              <a:t>@</a:t>
            </a:r>
            <a:r>
              <a:rPr lang="en-US" altLang="zh-CN" i="0" dirty="0" smtClean="0">
                <a:solidFill>
                  <a:schemeClr val="tx2">
                    <a:lumMod val="65000"/>
                    <a:lumOff val="35000"/>
                  </a:schemeClr>
                </a:solidFill>
                <a:latin typeface="+mn-lt"/>
                <a:ea typeface="宋体"/>
                <a:cs typeface="宋体"/>
                <a:hlinkClick r:id="rId3"/>
              </a:rPr>
              <a:t>vip.163.com</a:t>
            </a:r>
            <a:r>
              <a:rPr lang="zh-CN" altLang="zh-CN"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a:p>
            <a:pPr algn="ctr">
              <a:lnSpc>
                <a:spcPct val="130000"/>
              </a:lnSpc>
            </a:pPr>
            <a:r>
              <a:rPr lang="en-US" altLang="zh-CN" i="0" dirty="0">
                <a:solidFill>
                  <a:schemeClr val="tx2">
                    <a:lumMod val="65000"/>
                    <a:lumOff val="35000"/>
                  </a:schemeClr>
                </a:solidFill>
                <a:latin typeface="+mn-lt"/>
                <a:ea typeface="宋体"/>
                <a:cs typeface="宋体"/>
                <a:hlinkClick r:id="rId4"/>
              </a:rPr>
              <a:t>http://weibo.com/</a:t>
            </a:r>
            <a:r>
              <a:rPr lang="en-US" altLang="zh-CN" i="0" dirty="0" smtClean="0">
                <a:solidFill>
                  <a:schemeClr val="tx2">
                    <a:lumMod val="65000"/>
                    <a:lumOff val="35000"/>
                  </a:schemeClr>
                </a:solidFill>
                <a:latin typeface="+mn-lt"/>
                <a:ea typeface="宋体"/>
                <a:cs typeface="宋体"/>
                <a:hlinkClick r:id="rId4"/>
              </a:rPr>
              <a:t>kerryzhu</a:t>
            </a:r>
            <a:r>
              <a:rPr lang="en-US" altLang="zh-CN" i="0" dirty="0" smtClean="0">
                <a:solidFill>
                  <a:schemeClr val="tx2">
                    <a:lumMod val="65000"/>
                    <a:lumOff val="35000"/>
                  </a:schemeClr>
                </a:solidFill>
                <a:latin typeface="+mn-lt"/>
                <a:ea typeface="宋体"/>
                <a:cs typeface="宋体"/>
              </a:rPr>
              <a:t> </a:t>
            </a:r>
            <a:r>
              <a:rPr lang="zh-CN" altLang="en-US" i="0" dirty="0" smtClean="0">
                <a:solidFill>
                  <a:schemeClr val="tx2">
                    <a:lumMod val="65000"/>
                    <a:lumOff val="35000"/>
                  </a:schemeClr>
                </a:solidFill>
                <a:latin typeface="+mn-lt"/>
                <a:ea typeface="宋体"/>
                <a:cs typeface="宋体"/>
              </a:rPr>
              <a:t> </a:t>
            </a:r>
            <a:endParaRPr lang="en-US" altLang="zh-CN" i="0" dirty="0" smtClean="0">
              <a:solidFill>
                <a:schemeClr val="tx2">
                  <a:lumMod val="65000"/>
                  <a:lumOff val="35000"/>
                </a:schemeClr>
              </a:solidFill>
              <a:latin typeface="+mn-lt"/>
              <a:ea typeface="宋体"/>
              <a:cs typeface="宋体"/>
            </a:endParaRPr>
          </a:p>
        </p:txBody>
      </p:sp>
      <p:pic>
        <p:nvPicPr>
          <p:cNvPr id="8" name="图片 7" descr="MOOC课程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4653136"/>
            <a:ext cx="1728192" cy="1728192"/>
          </a:xfrm>
          <a:prstGeom prst="rect">
            <a:avLst/>
          </a:prstGeom>
        </p:spPr>
      </p:pic>
    </p:spTree>
    <p:extLst>
      <p:ext uri="{BB962C8B-B14F-4D97-AF65-F5344CB8AC3E}">
        <p14:creationId xmlns:p14="http://schemas.microsoft.com/office/powerpoint/2010/main" val="204733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9" name="Picture 9"/>
          <p:cNvPicPr>
            <a:picLocks noChangeAspect="1" noChangeArrowheads="1"/>
          </p:cNvPicPr>
          <p:nvPr/>
        </p:nvPicPr>
        <p:blipFill>
          <a:blip r:embed="rId3" cstate="print"/>
          <a:srcRect/>
          <a:stretch>
            <a:fillRect/>
          </a:stretch>
        </p:blipFill>
        <p:spPr bwMode="auto">
          <a:xfrm>
            <a:off x="755576" y="1556792"/>
            <a:ext cx="4062413" cy="2957512"/>
          </a:xfrm>
          <a:prstGeom prst="rect">
            <a:avLst/>
          </a:prstGeom>
          <a:noFill/>
          <a:ln w="9525">
            <a:noFill/>
            <a:miter lim="800000"/>
            <a:headEnd/>
            <a:tailEnd/>
          </a:ln>
        </p:spPr>
      </p:pic>
      <p:sp>
        <p:nvSpPr>
          <p:cNvPr id="60420" name="Text Box 11"/>
          <p:cNvSpPr txBox="1">
            <a:spLocks noChangeArrowheads="1"/>
          </p:cNvSpPr>
          <p:nvPr/>
        </p:nvSpPr>
        <p:spPr bwMode="auto">
          <a:xfrm>
            <a:off x="791580" y="4545124"/>
            <a:ext cx="4222241" cy="1941173"/>
          </a:xfrm>
          <a:prstGeom prst="rect">
            <a:avLst/>
          </a:prstGeom>
          <a:noFill/>
          <a:ln w="9525">
            <a:noFill/>
            <a:miter lim="800000"/>
            <a:headEnd/>
            <a:tailEnd/>
          </a:ln>
        </p:spPr>
        <p:txBody>
          <a:bodyPr wrap="square" lIns="90000" tIns="46800" rIns="90000" bIns="46800">
            <a:spAutoFit/>
          </a:bodyPr>
          <a:lstStyle/>
          <a:p>
            <a:pPr algn="l" eaLnBrk="0" hangingPunct="0">
              <a:lnSpc>
                <a:spcPct val="120000"/>
              </a:lnSpc>
              <a:spcBef>
                <a:spcPct val="50000"/>
              </a:spcBef>
            </a:pPr>
            <a:r>
              <a:rPr lang="en-US" altLang="zh-CN" sz="2000" dirty="0">
                <a:solidFill>
                  <a:srgbClr val="000066"/>
                </a:solidFill>
                <a:latin typeface="Arial" pitchFamily="34" charset="0"/>
              </a:rPr>
              <a:t>2007</a:t>
            </a:r>
            <a:r>
              <a:rPr lang="zh-CN" altLang="en-US" sz="2000" dirty="0">
                <a:solidFill>
                  <a:srgbClr val="000066"/>
                </a:solidFill>
                <a:latin typeface="Arial" pitchFamily="34" charset="0"/>
              </a:rPr>
              <a:t>年</a:t>
            </a:r>
            <a:r>
              <a:rPr lang="en-US" altLang="zh-CN" sz="2000" dirty="0">
                <a:solidFill>
                  <a:srgbClr val="000066"/>
                </a:solidFill>
                <a:latin typeface="Arial" pitchFamily="34" charset="0"/>
              </a:rPr>
              <a:t>10</a:t>
            </a:r>
            <a:r>
              <a:rPr lang="zh-CN" altLang="en-US" sz="2000" dirty="0">
                <a:solidFill>
                  <a:srgbClr val="000066"/>
                </a:solidFill>
                <a:latin typeface="Arial" pitchFamily="34" charset="0"/>
              </a:rPr>
              <a:t>月</a:t>
            </a:r>
            <a:r>
              <a:rPr lang="en-US" altLang="zh-CN" sz="2000" dirty="0">
                <a:solidFill>
                  <a:srgbClr val="000066"/>
                </a:solidFill>
                <a:latin typeface="Arial" pitchFamily="34" charset="0"/>
              </a:rPr>
              <a:t>30</a:t>
            </a:r>
            <a:r>
              <a:rPr lang="zh-CN" altLang="en-US" sz="2000" dirty="0">
                <a:solidFill>
                  <a:srgbClr val="000066"/>
                </a:solidFill>
                <a:latin typeface="Arial" pitchFamily="34" charset="0"/>
              </a:rPr>
              <a:t>日，北京奥运会第二阶段门票销售刚启动就因为购票者太多而被迫暂停。低估了群众购票的热情，导致售票系统出现了瓶颈</a:t>
            </a:r>
            <a:r>
              <a:rPr lang="zh-CN" altLang="en-US" sz="2000" dirty="0" smtClean="0">
                <a:solidFill>
                  <a:srgbClr val="000066"/>
                </a:solidFill>
                <a:latin typeface="Arial" pitchFamily="34" charset="0"/>
              </a:rPr>
              <a:t>问题</a:t>
            </a:r>
            <a:endParaRPr lang="zh-CN" altLang="en-US" sz="2000" dirty="0">
              <a:solidFill>
                <a:srgbClr val="000066"/>
              </a:solidFill>
              <a:latin typeface="Arial" pitchFamily="34" charset="0"/>
            </a:endParaRPr>
          </a:p>
        </p:txBody>
      </p:sp>
      <p:sp>
        <p:nvSpPr>
          <p:cNvPr id="6" name="标题 5"/>
          <p:cNvSpPr>
            <a:spLocks noGrp="1"/>
          </p:cNvSpPr>
          <p:nvPr>
            <p:ph type="title" idx="4294967295"/>
          </p:nvPr>
        </p:nvSpPr>
        <p:spPr>
          <a:xfrm>
            <a:off x="899592" y="332656"/>
            <a:ext cx="7056784" cy="792088"/>
          </a:xfrm>
        </p:spPr>
        <p:txBody>
          <a:bodyPr tIns="0" bIns="0" anchor="t"/>
          <a:lstStyle/>
          <a:p>
            <a:pPr marL="533400" indent="-355600" algn="ctr">
              <a:lnSpc>
                <a:spcPct val="150000"/>
              </a:lnSpc>
            </a:pPr>
            <a:r>
              <a:rPr lang="en-US" altLang="zh-CN" sz="3600" b="1" dirty="0">
                <a:solidFill>
                  <a:srgbClr val="FFFF00"/>
                </a:solidFill>
                <a:latin typeface="+mj-ea"/>
              </a:rPr>
              <a:t>08</a:t>
            </a:r>
            <a:r>
              <a:rPr lang="zh-CN" altLang="en-US" sz="3600" b="1" dirty="0">
                <a:solidFill>
                  <a:srgbClr val="FFFF00"/>
                </a:solidFill>
                <a:latin typeface="+mj-ea"/>
              </a:rPr>
              <a:t>奥运票务中心、</a:t>
            </a:r>
            <a:r>
              <a:rPr lang="en-US" altLang="zh-CN" sz="3600" b="1" dirty="0">
                <a:solidFill>
                  <a:srgbClr val="FFFF00"/>
                </a:solidFill>
                <a:latin typeface="+mj-ea"/>
              </a:rPr>
              <a:t>12306</a:t>
            </a:r>
            <a:r>
              <a:rPr lang="zh-CN" altLang="en-US" sz="3600" b="1" dirty="0">
                <a:solidFill>
                  <a:srgbClr val="FFFF00"/>
                </a:solidFill>
                <a:latin typeface="+mj-ea"/>
              </a:rPr>
              <a:t>的道歉</a:t>
            </a:r>
          </a:p>
        </p:txBody>
      </p:sp>
      <p:pic>
        <p:nvPicPr>
          <p:cNvPr id="204802" name="Picture 2" descr="http://ww2.sinaimg.cn/bmiddle/6285ad1bgw1doqpc7z5huj.jpg"/>
          <p:cNvPicPr>
            <a:picLocks noChangeAspect="1" noChangeArrowheads="1"/>
          </p:cNvPicPr>
          <p:nvPr/>
        </p:nvPicPr>
        <p:blipFill>
          <a:blip r:embed="rId4" cstate="print"/>
          <a:srcRect/>
          <a:stretch>
            <a:fillRect/>
          </a:stretch>
        </p:blipFill>
        <p:spPr bwMode="auto">
          <a:xfrm>
            <a:off x="5184068" y="3933056"/>
            <a:ext cx="3397996" cy="2160240"/>
          </a:xfrm>
          <a:prstGeom prst="rect">
            <a:avLst/>
          </a:prstGeom>
          <a:noFill/>
        </p:spPr>
      </p:pic>
      <p:pic>
        <p:nvPicPr>
          <p:cNvPr id="204804" name="Picture 4" descr="http://ww4.sinaimg.cn/bmiddle/6285ad1bgw1doqkdpn9u0j.jpg"/>
          <p:cNvPicPr>
            <a:picLocks noChangeAspect="1" noChangeArrowheads="1"/>
          </p:cNvPicPr>
          <p:nvPr/>
        </p:nvPicPr>
        <p:blipFill>
          <a:blip r:embed="rId5" cstate="print"/>
          <a:srcRect/>
          <a:stretch>
            <a:fillRect/>
          </a:stretch>
        </p:blipFill>
        <p:spPr bwMode="auto">
          <a:xfrm>
            <a:off x="5040052" y="2348880"/>
            <a:ext cx="3915099" cy="1440160"/>
          </a:xfrm>
          <a:prstGeom prst="rect">
            <a:avLst/>
          </a:prstGeom>
          <a:noFill/>
        </p:spPr>
      </p:pic>
    </p:spTree>
    <p:extLst>
      <p:ext uri="{BB962C8B-B14F-4D97-AF65-F5344CB8AC3E}">
        <p14:creationId xmlns:p14="http://schemas.microsoft.com/office/powerpoint/2010/main" val="31334648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nvPr>
        </p:nvSpPr>
        <p:spPr>
          <a:xfrm>
            <a:off x="5076056" y="277813"/>
            <a:ext cx="2952328" cy="918939"/>
          </a:xfrm>
        </p:spPr>
        <p:txBody>
          <a:bodyPr tIns="0" bIns="0" anchor="t"/>
          <a:lstStyle/>
          <a:p>
            <a:pPr marL="533400" indent="-355600" algn="ctr">
              <a:lnSpc>
                <a:spcPct val="150000"/>
              </a:lnSpc>
            </a:pPr>
            <a:r>
              <a:rPr lang="zh-CN" altLang="en-US" sz="3600" b="1" dirty="0">
                <a:solidFill>
                  <a:srgbClr val="FFFF00"/>
                </a:solidFill>
                <a:latin typeface="+mj-ea"/>
              </a:rPr>
              <a:t>动车事故</a:t>
            </a:r>
          </a:p>
        </p:txBody>
      </p:sp>
      <p:pic>
        <p:nvPicPr>
          <p:cNvPr id="202754" name="Picture 2" descr="http://www.cnnb.com.cn/pic/0/02/14/84/2148432_897482.jpg"/>
          <p:cNvPicPr>
            <a:picLocks noChangeAspect="1" noChangeArrowheads="1"/>
          </p:cNvPicPr>
          <p:nvPr/>
        </p:nvPicPr>
        <p:blipFill>
          <a:blip r:embed="rId3" cstate="print"/>
          <a:srcRect/>
          <a:stretch>
            <a:fillRect/>
          </a:stretch>
        </p:blipFill>
        <p:spPr bwMode="auto">
          <a:xfrm>
            <a:off x="827585" y="1612482"/>
            <a:ext cx="7884876" cy="5245518"/>
          </a:xfrm>
          <a:prstGeom prst="rect">
            <a:avLst/>
          </a:prstGeom>
          <a:noFill/>
        </p:spPr>
      </p:pic>
      <p:pic>
        <p:nvPicPr>
          <p:cNvPr id="202756" name="Picture 4" descr="http://finance.gucheng.com/UploadFiles_7830/201107/20110725094149543.jpg"/>
          <p:cNvPicPr>
            <a:picLocks noChangeAspect="1" noChangeArrowheads="1"/>
          </p:cNvPicPr>
          <p:nvPr/>
        </p:nvPicPr>
        <p:blipFill>
          <a:blip r:embed="rId4" cstate="print"/>
          <a:srcRect/>
          <a:stretch>
            <a:fillRect/>
          </a:stretch>
        </p:blipFill>
        <p:spPr bwMode="auto">
          <a:xfrm>
            <a:off x="863588" y="1567857"/>
            <a:ext cx="7848872" cy="5256585"/>
          </a:xfrm>
          <a:prstGeom prst="rect">
            <a:avLst/>
          </a:prstGeom>
          <a:noFill/>
        </p:spPr>
      </p:pic>
      <p:pic>
        <p:nvPicPr>
          <p:cNvPr id="202758" name="Picture 6" descr="http://www.cschouse.com/images/pic/dongche.jpg"/>
          <p:cNvPicPr>
            <a:picLocks noChangeAspect="1" noChangeArrowheads="1"/>
          </p:cNvPicPr>
          <p:nvPr/>
        </p:nvPicPr>
        <p:blipFill>
          <a:blip r:embed="rId5" cstate="print"/>
          <a:srcRect/>
          <a:stretch>
            <a:fillRect/>
          </a:stretch>
        </p:blipFill>
        <p:spPr bwMode="auto">
          <a:xfrm>
            <a:off x="3167844" y="368660"/>
            <a:ext cx="1905000" cy="952500"/>
          </a:xfrm>
          <a:prstGeom prst="rect">
            <a:avLst/>
          </a:prstGeom>
          <a:noFill/>
        </p:spPr>
      </p:pic>
      <p:pic>
        <p:nvPicPr>
          <p:cNvPr id="202760" name="Picture 8" descr="http://upload.newhua.com/4/42/1311735478976.jpg"/>
          <p:cNvPicPr>
            <a:picLocks noChangeAspect="1" noChangeArrowheads="1"/>
          </p:cNvPicPr>
          <p:nvPr/>
        </p:nvPicPr>
        <p:blipFill>
          <a:blip r:embed="rId6" cstate="print"/>
          <a:srcRect/>
          <a:stretch>
            <a:fillRect/>
          </a:stretch>
        </p:blipFill>
        <p:spPr bwMode="auto">
          <a:xfrm>
            <a:off x="1943708" y="1675870"/>
            <a:ext cx="5472608" cy="5089527"/>
          </a:xfrm>
          <a:prstGeom prst="rect">
            <a:avLst/>
          </a:prstGeom>
          <a:noFill/>
        </p:spPr>
      </p:pic>
    </p:spTree>
    <p:extLst>
      <p:ext uri="{BB962C8B-B14F-4D97-AF65-F5344CB8AC3E}">
        <p14:creationId xmlns:p14="http://schemas.microsoft.com/office/powerpoint/2010/main" val="82206005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02756"/>
                                        </p:tgtEl>
                                        <p:attrNameLst>
                                          <p:attrName>style.visibility</p:attrName>
                                        </p:attrNameLst>
                                      </p:cBhvr>
                                      <p:to>
                                        <p:strVal val="visible"/>
                                      </p:to>
                                    </p:set>
                                    <p:animEffect transition="in" filter="blinds(vertical)">
                                      <p:cBhvr>
                                        <p:cTn id="7" dur="500"/>
                                        <p:tgtEl>
                                          <p:spTgt spid="20275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202760"/>
                                        </p:tgtEl>
                                        <p:attrNameLst>
                                          <p:attrName>style.visibility</p:attrName>
                                        </p:attrNameLst>
                                      </p:cBhvr>
                                      <p:to>
                                        <p:strVal val="visible"/>
                                      </p:to>
                                    </p:set>
                                    <p:animEffect transition="in" filter="diamond(out)">
                                      <p:cBhvr>
                                        <p:cTn id="12" dur="1000"/>
                                        <p:tgtEl>
                                          <p:spTgt spid="202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827584" y="260648"/>
            <a:ext cx="7104083" cy="705991"/>
          </a:xfrm>
        </p:spPr>
        <p:txBody>
          <a:bodyPr/>
          <a:lstStyle/>
          <a:p>
            <a:pPr marL="533400" indent="-355600" algn="ctr">
              <a:lnSpc>
                <a:spcPct val="150000"/>
              </a:lnSpc>
            </a:pPr>
            <a:r>
              <a:rPr lang="en-US" altLang="zh-CN" sz="3600" b="1" dirty="0">
                <a:solidFill>
                  <a:srgbClr val="FFFF00"/>
                </a:solidFill>
                <a:latin typeface="+mj-ea"/>
              </a:rPr>
              <a:t>为什么要进行软件测试?</a:t>
            </a:r>
            <a:endParaRPr lang="zh-CN" altLang="en-US" sz="3600" b="1" dirty="0">
              <a:solidFill>
                <a:srgbClr val="FFFF00"/>
              </a:solidFill>
              <a:latin typeface="+mj-ea"/>
            </a:endParaRPr>
          </a:p>
        </p:txBody>
      </p:sp>
      <p:sp>
        <p:nvSpPr>
          <p:cNvPr id="6" name="Rectangle 3"/>
          <p:cNvSpPr txBox="1">
            <a:spLocks noChangeArrowheads="1"/>
          </p:cNvSpPr>
          <p:nvPr/>
        </p:nvSpPr>
        <p:spPr bwMode="auto">
          <a:xfrm>
            <a:off x="395536" y="1484784"/>
            <a:ext cx="8424936" cy="5040560"/>
          </a:xfrm>
          <a:prstGeom prst="rect">
            <a:avLst/>
          </a:prstGeom>
          <a:noFill/>
          <a:ln w="9525">
            <a:noFill/>
            <a:miter lim="800000"/>
            <a:headEnd/>
            <a:tailEnd/>
          </a:ln>
        </p:spPr>
        <p:txBody>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软件总存在缺陷。只有通过测试，才可以发现软件缺陷。也只有发现了缺陷，才可以将软件缺陷从软件产品或软件系统中清理出去。</a:t>
            </a: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软件中存在的缺陷给我们带来的损失是巨大的，这也说明了软件测试的必要性和重要性</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测试是所有工程学科的基本组成单元，自然也是软件开发的重要组成部分。 </a:t>
            </a:r>
            <a:endParaRPr lang="en-US" altLang="zh-CN" sz="2400"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zh-CN" altLang="en-US" sz="2400" i="0" dirty="0">
                <a:latin typeface="+mn-lt"/>
                <a:ea typeface="楷体"/>
                <a:cs typeface="楷体"/>
              </a:rPr>
              <a:t>测试人员水平越高，找到软件问题的时间就越早，软件就越容易更正，产品发布之后越稳定，公司赚的钱也越多，微软就是一个典型的例子</a:t>
            </a:r>
          </a:p>
          <a:p>
            <a:pPr marL="342900" indent="-342900">
              <a:lnSpc>
                <a:spcPct val="90000"/>
              </a:lnSpc>
              <a:spcBef>
                <a:spcPct val="20000"/>
              </a:spcBef>
              <a:buClr>
                <a:schemeClr val="folHlink"/>
              </a:buClr>
              <a:buSzPct val="90000"/>
              <a:buFont typeface="Wingdings" pitchFamily="2" charset="2"/>
              <a:buNone/>
              <a:defRPr/>
            </a:pPr>
            <a:endParaRPr lang="zh-CN" altLang="en-US" sz="2800" kern="0" dirty="0">
              <a:latin typeface="+mn-lt"/>
              <a:ea typeface="+mn-ea"/>
            </a:endParaRPr>
          </a:p>
        </p:txBody>
      </p:sp>
    </p:spTree>
    <p:extLst>
      <p:ext uri="{BB962C8B-B14F-4D97-AF65-F5344CB8AC3E}">
        <p14:creationId xmlns:p14="http://schemas.microsoft.com/office/powerpoint/2010/main" val="14566392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trips(downRight)">
                                      <p:cBhvr>
                                        <p:cTn id="7" dur="10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strips(downRight)">
                                      <p:cBhvr>
                                        <p:cTn id="12" dur="10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strips(downRight)">
                                      <p:cBhvr>
                                        <p:cTn id="17" dur="1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marL="533400" indent="-355600" algn="ctr">
              <a:lnSpc>
                <a:spcPct val="150000"/>
              </a:lnSpc>
            </a:pPr>
            <a:r>
              <a:rPr lang="en-US" altLang="zh-CN" sz="3600" b="1" dirty="0">
                <a:solidFill>
                  <a:srgbClr val="FFFF00"/>
                </a:solidFill>
                <a:latin typeface="+mj-ea"/>
              </a:rPr>
              <a:t>1.3 </a:t>
            </a:r>
            <a:r>
              <a:rPr lang="zh-CN" altLang="en-US" sz="3600" b="1" dirty="0">
                <a:solidFill>
                  <a:srgbClr val="FFFF00"/>
                </a:solidFill>
                <a:latin typeface="+mj-ea"/>
              </a:rPr>
              <a:t>什么是软件测试？</a:t>
            </a:r>
          </a:p>
        </p:txBody>
      </p:sp>
      <p:sp>
        <p:nvSpPr>
          <p:cNvPr id="6" name="Rectangle 3"/>
          <p:cNvSpPr txBox="1">
            <a:spLocks noChangeArrowheads="1"/>
          </p:cNvSpPr>
          <p:nvPr/>
        </p:nvSpPr>
        <p:spPr bwMode="auto">
          <a:xfrm>
            <a:off x="467544" y="2420888"/>
            <a:ext cx="5513387" cy="2952328"/>
          </a:xfrm>
          <a:prstGeom prst="rect">
            <a:avLst/>
          </a:prstGeom>
          <a:noFill/>
          <a:ln w="9525">
            <a:noFill/>
            <a:miter lim="800000"/>
            <a:headEnd/>
            <a:tailEnd/>
          </a:ln>
        </p:spPr>
        <p:txBody>
          <a:bodyPr/>
          <a:lstStyle/>
          <a:p>
            <a:pPr marL="457200" indent="-457200">
              <a:lnSpc>
                <a:spcPct val="150000"/>
              </a:lnSpc>
              <a:spcBef>
                <a:spcPct val="20000"/>
              </a:spcBef>
              <a:buClr>
                <a:schemeClr val="accent1">
                  <a:lumMod val="75000"/>
                </a:schemeClr>
              </a:buClr>
              <a:buSzPct val="90000"/>
              <a:buFont typeface="Wingdings" charset="2"/>
              <a:buChar char="p"/>
              <a:defRPr/>
            </a:pPr>
            <a:r>
              <a:rPr lang="en-US" altLang="zh-CN" sz="2800" i="0" kern="0" dirty="0">
                <a:solidFill>
                  <a:srgbClr val="000090"/>
                </a:solidFill>
                <a:latin typeface="+mn-ea"/>
                <a:ea typeface="+mn-ea"/>
              </a:rPr>
              <a:t>1.3.1 </a:t>
            </a:r>
            <a:r>
              <a:rPr lang="zh-CN" altLang="en-US" sz="2800" i="0" kern="0" dirty="0">
                <a:solidFill>
                  <a:srgbClr val="000090"/>
                </a:solidFill>
                <a:latin typeface="+mn-ea"/>
                <a:ea typeface="+mn-ea"/>
              </a:rPr>
              <a:t>软件测试学科的形成</a:t>
            </a:r>
          </a:p>
          <a:p>
            <a:pPr marL="457200" indent="-457200">
              <a:lnSpc>
                <a:spcPct val="150000"/>
              </a:lnSpc>
              <a:spcBef>
                <a:spcPct val="20000"/>
              </a:spcBef>
              <a:buClr>
                <a:schemeClr val="accent1">
                  <a:lumMod val="75000"/>
                </a:schemeClr>
              </a:buClr>
              <a:buSzPct val="90000"/>
              <a:buFont typeface="Wingdings" charset="2"/>
              <a:buChar char="p"/>
              <a:defRPr/>
            </a:pPr>
            <a:r>
              <a:rPr lang="en-US" altLang="zh-CN" sz="2800" i="0" kern="0" dirty="0">
                <a:solidFill>
                  <a:srgbClr val="000090"/>
                </a:solidFill>
                <a:latin typeface="+mn-ea"/>
                <a:ea typeface="+mn-ea"/>
              </a:rPr>
              <a:t>1.3.2 </a:t>
            </a:r>
            <a:r>
              <a:rPr lang="zh-CN" altLang="en-US" sz="2800" i="0" kern="0" dirty="0">
                <a:solidFill>
                  <a:srgbClr val="000090"/>
                </a:solidFill>
                <a:latin typeface="+mn-ea"/>
                <a:ea typeface="+mn-ea"/>
              </a:rPr>
              <a:t>正反两方面的争辩</a:t>
            </a:r>
          </a:p>
          <a:p>
            <a:pPr marL="457200" indent="-457200">
              <a:lnSpc>
                <a:spcPct val="150000"/>
              </a:lnSpc>
              <a:spcBef>
                <a:spcPct val="20000"/>
              </a:spcBef>
              <a:buClr>
                <a:schemeClr val="accent1">
                  <a:lumMod val="75000"/>
                </a:schemeClr>
              </a:buClr>
              <a:buSzPct val="90000"/>
              <a:buFont typeface="Wingdings" charset="2"/>
              <a:buChar char="p"/>
              <a:defRPr/>
            </a:pPr>
            <a:r>
              <a:rPr lang="en-US" altLang="zh-CN" sz="2800" i="0" kern="0" dirty="0">
                <a:solidFill>
                  <a:srgbClr val="000090"/>
                </a:solidFill>
                <a:latin typeface="+mn-ea"/>
                <a:ea typeface="+mn-ea"/>
              </a:rPr>
              <a:t>1.3.3 </a:t>
            </a:r>
            <a:r>
              <a:rPr lang="zh-CN" altLang="en-US" sz="2800" i="0" kern="0" dirty="0">
                <a:solidFill>
                  <a:srgbClr val="000090"/>
                </a:solidFill>
                <a:latin typeface="+mn-ea"/>
                <a:ea typeface="+mn-ea"/>
              </a:rPr>
              <a:t>软件测试的定义</a:t>
            </a:r>
          </a:p>
          <a:p>
            <a:pPr marL="457200" indent="-457200">
              <a:lnSpc>
                <a:spcPct val="150000"/>
              </a:lnSpc>
              <a:spcBef>
                <a:spcPct val="20000"/>
              </a:spcBef>
              <a:buClr>
                <a:schemeClr val="accent1">
                  <a:lumMod val="75000"/>
                </a:schemeClr>
              </a:buClr>
              <a:buSzPct val="90000"/>
              <a:buFont typeface="Wingdings" charset="2"/>
              <a:buChar char="p"/>
              <a:defRPr/>
            </a:pPr>
            <a:r>
              <a:rPr lang="en-US" altLang="zh-CN" sz="2800" i="0" kern="0" dirty="0">
                <a:solidFill>
                  <a:srgbClr val="000090"/>
                </a:solidFill>
                <a:latin typeface="+mn-ea"/>
                <a:ea typeface="+mn-ea"/>
              </a:rPr>
              <a:t>1.3.4 </a:t>
            </a:r>
            <a:r>
              <a:rPr lang="zh-CN" altLang="en-US" sz="2800" i="0" kern="0" dirty="0">
                <a:solidFill>
                  <a:srgbClr val="000090"/>
                </a:solidFill>
                <a:latin typeface="+mn-ea"/>
                <a:ea typeface="+mn-ea"/>
              </a:rPr>
              <a:t>软件测试的其它观点</a:t>
            </a:r>
          </a:p>
        </p:txBody>
      </p:sp>
      <p:pic>
        <p:nvPicPr>
          <p:cNvPr id="25605" name="Picture 7" descr="http://outsourceportfolio.com/wp-content/themes/revol/images/blogs/bugFreeSoftware.png"/>
          <p:cNvPicPr>
            <a:picLocks noChangeAspect="1" noChangeArrowheads="1"/>
          </p:cNvPicPr>
          <p:nvPr/>
        </p:nvPicPr>
        <p:blipFill>
          <a:blip r:embed="rId3" cstate="print"/>
          <a:srcRect/>
          <a:stretch>
            <a:fillRect/>
          </a:stretch>
        </p:blipFill>
        <p:spPr bwMode="auto">
          <a:xfrm>
            <a:off x="5472113" y="2297113"/>
            <a:ext cx="3671887" cy="3213100"/>
          </a:xfrm>
          <a:prstGeom prst="rect">
            <a:avLst/>
          </a:prstGeom>
          <a:noFill/>
          <a:ln w="9525">
            <a:noFill/>
            <a:miter lim="800000"/>
            <a:headEnd/>
            <a:tailEnd/>
          </a:ln>
        </p:spPr>
      </p:pic>
    </p:spTree>
    <p:extLst>
      <p:ext uri="{BB962C8B-B14F-4D97-AF65-F5344CB8AC3E}">
        <p14:creationId xmlns:p14="http://schemas.microsoft.com/office/powerpoint/2010/main" val="166833488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7664" y="274638"/>
            <a:ext cx="6048672" cy="778098"/>
          </a:xfrm>
        </p:spPr>
        <p:txBody>
          <a:bodyPr/>
          <a:lstStyle/>
          <a:p>
            <a:pPr algn="ctr"/>
            <a:r>
              <a:rPr lang="zh-CN" altLang="en-US" sz="3600" b="1" dirty="0">
                <a:solidFill>
                  <a:srgbClr val="FFFF00"/>
                </a:solidFill>
                <a:latin typeface="+mj-ea"/>
              </a:rPr>
              <a:t>什么是测试？</a:t>
            </a:r>
          </a:p>
        </p:txBody>
      </p:sp>
      <p:sp>
        <p:nvSpPr>
          <p:cNvPr id="5" name="Rectangle 3"/>
          <p:cNvSpPr txBox="1">
            <a:spLocks noChangeArrowheads="1"/>
          </p:cNvSpPr>
          <p:nvPr/>
        </p:nvSpPr>
        <p:spPr bwMode="auto">
          <a:xfrm>
            <a:off x="611560" y="1628800"/>
            <a:ext cx="5616624" cy="44644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lang="zh-CN" altLang="en-US" sz="2800" i="0" kern="0" dirty="0" smtClean="0">
                <a:latin typeface="+mn-lt"/>
                <a:ea typeface="宋体" charset="-122"/>
              </a:rPr>
              <a:t>检验 </a:t>
            </a:r>
            <a:r>
              <a:rPr lang="en-US" altLang="zh-CN" sz="2800" i="0" kern="0" dirty="0" smtClean="0">
                <a:latin typeface="+mn-lt"/>
                <a:ea typeface="宋体" charset="-122"/>
              </a:rPr>
              <a:t>Check </a:t>
            </a:r>
            <a:r>
              <a:rPr lang="zh-CN" altLang="en-US" sz="2800" i="0" kern="0" dirty="0" smtClean="0">
                <a:latin typeface="+mn-lt"/>
                <a:ea typeface="宋体" charset="-122"/>
              </a:rPr>
              <a:t>？</a:t>
            </a:r>
            <a:endParaRPr lang="en-US" altLang="zh-CN" sz="2800" i="0" kern="0" dirty="0" smtClean="0">
              <a:latin typeface="+mn-lt"/>
              <a:ea typeface="宋体" charset="-122"/>
            </a:endParaRPr>
          </a:p>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kumimoji="0" lang="zh-CN" altLang="en-US" sz="2800" i="0" u="none" strike="noStrike" kern="0" cap="none" spc="0" normalizeH="0" baseline="0" noProof="0" dirty="0" smtClean="0">
                <a:ln>
                  <a:noFill/>
                </a:ln>
                <a:effectLst/>
                <a:uLnTx/>
                <a:uFillTx/>
                <a:latin typeface="+mn-lt"/>
                <a:ea typeface="宋体" charset="-122"/>
                <a:cs typeface="+mn-cs"/>
              </a:rPr>
              <a:t>发现问题 </a:t>
            </a:r>
            <a:r>
              <a:rPr kumimoji="0" lang="en-US" altLang="zh-CN" sz="2800" i="0" u="none" strike="noStrike" kern="0" cap="none" spc="0" normalizeH="0" baseline="0" noProof="0" dirty="0" smtClean="0">
                <a:ln>
                  <a:noFill/>
                </a:ln>
                <a:effectLst/>
                <a:uLnTx/>
                <a:uFillTx/>
                <a:latin typeface="+mn-lt"/>
                <a:ea typeface="宋体" charset="-122"/>
                <a:cs typeface="+mn-cs"/>
              </a:rPr>
              <a:t>Detect error </a:t>
            </a:r>
            <a:r>
              <a:rPr kumimoji="0" lang="zh-CN" altLang="en-US" sz="2800" i="0" u="none" strike="noStrike" kern="0" cap="none" spc="0" normalizeH="0" baseline="0" noProof="0" dirty="0" smtClean="0">
                <a:ln>
                  <a:noFill/>
                </a:ln>
                <a:effectLst/>
                <a:uLnTx/>
                <a:uFillTx/>
                <a:latin typeface="+mn-lt"/>
                <a:ea typeface="宋体" charset="-122"/>
                <a:cs typeface="+mn-cs"/>
              </a:rPr>
              <a:t>？</a:t>
            </a:r>
            <a:endParaRPr kumimoji="0" lang="en-US" altLang="zh-CN" sz="2800" i="0" u="none" strike="noStrike" kern="0" cap="none" spc="0" normalizeH="0" baseline="0" noProof="0" dirty="0" smtClean="0">
              <a:ln>
                <a:noFill/>
              </a:ln>
              <a:effectLst/>
              <a:uLnTx/>
              <a:uFillTx/>
              <a:latin typeface="+mn-lt"/>
              <a:ea typeface="宋体"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kumimoji="0" lang="zh-CN" altLang="en-US" sz="2800" i="0" u="none" strike="noStrike" kern="0" cap="none" spc="0" normalizeH="0" baseline="0" noProof="0" dirty="0" smtClean="0">
                <a:ln>
                  <a:noFill/>
                </a:ln>
                <a:effectLst/>
                <a:uLnTx/>
                <a:uFillTx/>
                <a:latin typeface="+mn-lt"/>
                <a:ea typeface="宋体" charset="-122"/>
                <a:cs typeface="+mn-cs"/>
              </a:rPr>
              <a:t>验证 </a:t>
            </a:r>
            <a:r>
              <a:rPr kumimoji="0" lang="en-US" altLang="zh-CN" sz="2800" i="0" u="none" strike="noStrike" kern="0" cap="none" spc="0" normalizeH="0" baseline="0" noProof="0" dirty="0" smtClean="0">
                <a:ln>
                  <a:noFill/>
                </a:ln>
                <a:effectLst/>
                <a:uLnTx/>
                <a:uFillTx/>
                <a:latin typeface="+mn-lt"/>
                <a:ea typeface="宋体" charset="-122"/>
                <a:cs typeface="+mn-cs"/>
              </a:rPr>
              <a:t>Verification </a:t>
            </a:r>
            <a:r>
              <a:rPr kumimoji="0" lang="zh-CN" altLang="en-US" sz="2800" i="0" u="none" strike="noStrike" kern="0" cap="none" spc="0" normalizeH="0" baseline="0" noProof="0" dirty="0" smtClean="0">
                <a:ln>
                  <a:noFill/>
                </a:ln>
                <a:effectLst/>
                <a:uLnTx/>
                <a:uFillTx/>
                <a:latin typeface="+mn-lt"/>
                <a:ea typeface="宋体" charset="-122"/>
                <a:cs typeface="+mn-cs"/>
              </a:rPr>
              <a:t>？</a:t>
            </a:r>
            <a:endParaRPr kumimoji="0" lang="en-US" altLang="zh-CN" sz="2800" i="0" u="none" strike="noStrike" kern="0" cap="none" spc="0" normalizeH="0" baseline="0" noProof="0" dirty="0" smtClean="0">
              <a:ln>
                <a:noFill/>
              </a:ln>
              <a:effectLst/>
              <a:uLnTx/>
              <a:uFillTx/>
              <a:latin typeface="+mn-lt"/>
              <a:ea typeface="宋体"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lang="zh-CN" altLang="en-US" sz="2800" i="0" kern="0" dirty="0" smtClean="0">
                <a:latin typeface="+mn-lt"/>
                <a:ea typeface="宋体" charset="-122"/>
              </a:rPr>
              <a:t>确认 </a:t>
            </a:r>
            <a:r>
              <a:rPr lang="en-US" altLang="zh-CN" sz="2800" i="0" kern="0" dirty="0" smtClean="0">
                <a:latin typeface="+mn-lt"/>
                <a:ea typeface="宋体" charset="-122"/>
              </a:rPr>
              <a:t>Validation </a:t>
            </a:r>
            <a:r>
              <a:rPr lang="zh-CN" altLang="en-US" sz="2800" i="0" kern="0" dirty="0" smtClean="0">
                <a:latin typeface="+mn-lt"/>
                <a:ea typeface="宋体" charset="-122"/>
              </a:rPr>
              <a:t>？</a:t>
            </a:r>
            <a:endParaRPr lang="en-US" altLang="zh-CN" sz="2800" i="0" kern="0" dirty="0" smtClean="0">
              <a:latin typeface="+mn-lt"/>
              <a:ea typeface="宋体" charset="-122"/>
            </a:endParaRPr>
          </a:p>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kumimoji="0" lang="zh-CN" altLang="en-US" sz="2800" i="0" u="none" strike="noStrike" kern="0" cap="none" spc="0" normalizeH="0" baseline="0" noProof="0" dirty="0" smtClean="0">
                <a:ln>
                  <a:noFill/>
                </a:ln>
                <a:effectLst/>
                <a:uLnTx/>
                <a:uFillTx/>
                <a:latin typeface="+mn-lt"/>
                <a:ea typeface="宋体" charset="-122"/>
                <a:cs typeface="+mn-cs"/>
              </a:rPr>
              <a:t>证明是对的 </a:t>
            </a:r>
            <a:r>
              <a:rPr kumimoji="0" lang="en-US" altLang="zh-CN" sz="2800" i="0" u="none" strike="noStrike" kern="0" cap="none" spc="0" normalizeH="0" baseline="0" noProof="0" dirty="0" smtClean="0">
                <a:ln>
                  <a:noFill/>
                </a:ln>
                <a:effectLst/>
                <a:uLnTx/>
                <a:uFillTx/>
                <a:latin typeface="+mn-lt"/>
                <a:ea typeface="宋体" charset="-122"/>
                <a:cs typeface="+mn-cs"/>
              </a:rPr>
              <a:t>Correction </a:t>
            </a:r>
            <a:r>
              <a:rPr lang="en-US" altLang="zh-CN" sz="2800" i="0" kern="0" dirty="0" smtClean="0">
                <a:latin typeface="+mn-lt"/>
                <a:ea typeface="宋体" charset="-122"/>
              </a:rPr>
              <a:t>p</a:t>
            </a:r>
            <a:r>
              <a:rPr kumimoji="0" lang="en-US" altLang="zh-CN" sz="2800" i="0" u="none" strike="noStrike" kern="0" cap="none" spc="0" normalizeH="0" baseline="0" noProof="0" dirty="0" smtClean="0">
                <a:ln>
                  <a:noFill/>
                </a:ln>
                <a:effectLst/>
                <a:uLnTx/>
                <a:uFillTx/>
                <a:latin typeface="+mn-lt"/>
                <a:ea typeface="宋体" charset="-122"/>
                <a:cs typeface="+mn-cs"/>
              </a:rPr>
              <a:t>roof </a:t>
            </a:r>
            <a:r>
              <a:rPr kumimoji="0" lang="zh-CN" altLang="en-US" sz="2800" i="0" u="none" strike="noStrike" kern="0" cap="none" spc="0" normalizeH="0" baseline="0" noProof="0" dirty="0" smtClean="0">
                <a:ln>
                  <a:noFill/>
                </a:ln>
                <a:effectLst/>
                <a:uLnTx/>
                <a:uFillTx/>
                <a:latin typeface="+mn-lt"/>
                <a:ea typeface="宋体" charset="-122"/>
                <a:cs typeface="+mn-cs"/>
              </a:rPr>
              <a:t>？</a:t>
            </a:r>
            <a:endParaRPr kumimoji="0" lang="en-US" altLang="zh-CN" sz="2800" i="0" u="none" strike="noStrike" kern="0" cap="none" spc="0" normalizeH="0" baseline="0" noProof="0" dirty="0" smtClean="0">
              <a:ln>
                <a:noFill/>
              </a:ln>
              <a:effectLst/>
              <a:uLnTx/>
              <a:uFillTx/>
              <a:latin typeface="+mn-lt"/>
              <a:ea typeface="宋体"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lang="zh-CN" altLang="en-US" sz="2800" i="0" kern="0" dirty="0" smtClean="0">
                <a:latin typeface="+mn-lt"/>
                <a:ea typeface="宋体" charset="-122"/>
              </a:rPr>
              <a:t>质量评估 </a:t>
            </a:r>
            <a:r>
              <a:rPr lang="en-US" altLang="zh-CN" sz="2800" i="0" kern="0" dirty="0" smtClean="0">
                <a:latin typeface="+mn-lt"/>
                <a:ea typeface="宋体" charset="-122"/>
              </a:rPr>
              <a:t>Quality evaluation </a:t>
            </a:r>
            <a:r>
              <a:rPr lang="zh-CN" altLang="en-US" sz="2800" i="0" kern="0" dirty="0" smtClean="0">
                <a:latin typeface="+mn-lt"/>
                <a:ea typeface="宋体" charset="-122"/>
              </a:rPr>
              <a:t>？</a:t>
            </a:r>
            <a:endParaRPr lang="en-US" altLang="zh-CN" sz="2800" i="0" kern="0" dirty="0" smtClean="0">
              <a:latin typeface="+mn-lt"/>
              <a:ea typeface="宋体" charset="-122"/>
            </a:endParaRPr>
          </a:p>
          <a:p>
            <a:pPr marL="342900" marR="0" lvl="0" indent="-342900" algn="l" defTabSz="914400" rtl="0" eaLnBrk="0" fontAlgn="base" latinLnBrk="0" hangingPunct="0">
              <a:lnSpc>
                <a:spcPct val="120000"/>
              </a:lnSpc>
              <a:spcBef>
                <a:spcPct val="20000"/>
              </a:spcBef>
              <a:spcAft>
                <a:spcPct val="0"/>
              </a:spcAft>
              <a:buClrTx/>
              <a:buSzTx/>
              <a:buFontTx/>
              <a:buChar char="•"/>
              <a:tabLst/>
              <a:defRPr/>
            </a:pPr>
            <a:r>
              <a:rPr lang="zh-CN" altLang="en-US" sz="2800" i="0" kern="0" dirty="0" smtClean="0">
                <a:latin typeface="+mn-lt"/>
                <a:ea typeface="宋体" charset="-122"/>
              </a:rPr>
              <a:t>质量保证 </a:t>
            </a:r>
            <a:r>
              <a:rPr lang="en-US" altLang="zh-CN" sz="2800" i="0" kern="0" dirty="0" smtClean="0">
                <a:latin typeface="+mn-lt"/>
                <a:ea typeface="宋体" charset="-122"/>
              </a:rPr>
              <a:t>Quality  Assurance</a:t>
            </a:r>
            <a:r>
              <a:rPr lang="zh-CN" altLang="en-US" sz="2800" i="0" kern="0" dirty="0" smtClean="0">
                <a:latin typeface="+mn-lt"/>
                <a:ea typeface="宋体" charset="-122"/>
              </a:rPr>
              <a:t>？</a:t>
            </a:r>
            <a:endParaRPr kumimoji="0" lang="en-US" altLang="zh-CN" sz="2800" i="0" u="none" strike="noStrike" kern="0" cap="none" spc="0" normalizeH="0" baseline="0" noProof="0" dirty="0" smtClean="0">
              <a:ln>
                <a:noFill/>
              </a:ln>
              <a:effectLst/>
              <a:uLnTx/>
              <a:uFillTx/>
              <a:latin typeface="+mn-lt"/>
              <a:ea typeface="宋体" charset="-122"/>
              <a:cs typeface="+mn-cs"/>
            </a:endParaRPr>
          </a:p>
        </p:txBody>
      </p:sp>
      <p:pic>
        <p:nvPicPr>
          <p:cNvPr id="263170" name="Picture 2" descr="http://www.buzzle.com/img/articleImages/307413-10314-5.jpg"/>
          <p:cNvPicPr>
            <a:picLocks noChangeAspect="1" noChangeArrowheads="1"/>
          </p:cNvPicPr>
          <p:nvPr/>
        </p:nvPicPr>
        <p:blipFill>
          <a:blip r:embed="rId2" cstate="print"/>
          <a:srcRect/>
          <a:stretch>
            <a:fillRect/>
          </a:stretch>
        </p:blipFill>
        <p:spPr bwMode="auto">
          <a:xfrm>
            <a:off x="6372200" y="2636912"/>
            <a:ext cx="2592288" cy="2592288"/>
          </a:xfrm>
          <a:prstGeom prst="rect">
            <a:avLst/>
          </a:prstGeom>
          <a:noFill/>
        </p:spPr>
      </p:pic>
    </p:spTree>
    <p:extLst>
      <p:ext uri="{BB962C8B-B14F-4D97-AF65-F5344CB8AC3E}">
        <p14:creationId xmlns:p14="http://schemas.microsoft.com/office/powerpoint/2010/main" val="3574520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up)">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up)">
                                      <p:cBhvr>
                                        <p:cTn id="27" dur="1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up)">
                                      <p:cBhvr>
                                        <p:cTn id="32" dur="1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up)">
                                      <p:cBhvr>
                                        <p:cTn id="37" dur="1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115616" y="0"/>
            <a:ext cx="6840760" cy="1143000"/>
          </a:xfrm>
        </p:spPr>
        <p:txBody>
          <a:bodyPr/>
          <a:lstStyle/>
          <a:p>
            <a:pPr marL="533400" indent="-355600" algn="ctr">
              <a:lnSpc>
                <a:spcPct val="150000"/>
              </a:lnSpc>
            </a:pPr>
            <a:r>
              <a:rPr lang="zh-CN" altLang="en-US" sz="3600" b="1" dirty="0">
                <a:solidFill>
                  <a:srgbClr val="FFFF00"/>
                </a:solidFill>
                <a:latin typeface="+mj-ea"/>
              </a:rPr>
              <a:t>软件测试学科的发展</a:t>
            </a:r>
          </a:p>
        </p:txBody>
      </p:sp>
      <p:sp>
        <p:nvSpPr>
          <p:cNvPr id="26627" name="Rectangle 4"/>
          <p:cNvSpPr>
            <a:spLocks noGrp="1" noChangeArrowheads="1"/>
          </p:cNvSpPr>
          <p:nvPr>
            <p:ph type="body" idx="1"/>
          </p:nvPr>
        </p:nvSpPr>
        <p:spPr>
          <a:xfrm>
            <a:off x="395536" y="1628800"/>
            <a:ext cx="8136904" cy="4380383"/>
          </a:xfrm>
        </p:spPr>
        <p:txBody>
          <a:bodyPr/>
          <a:lstStyle/>
          <a:p>
            <a:pPr eaLnBrk="0" hangingPunct="0">
              <a:lnSpc>
                <a:spcPct val="130000"/>
              </a:lnSpc>
              <a:buClr>
                <a:schemeClr val="accent1">
                  <a:lumMod val="50000"/>
                </a:schemeClr>
              </a:buClr>
              <a:buSzPct val="90000"/>
              <a:buFont typeface="Wingdings" charset="2"/>
              <a:buChar char="p"/>
              <a:defRPr/>
            </a:pPr>
            <a:r>
              <a:rPr lang="en-US" altLang="zh-CN" sz="2400" kern="1200" dirty="0">
                <a:ea typeface="楷体"/>
                <a:cs typeface="楷体"/>
              </a:rPr>
              <a:t>1957</a:t>
            </a:r>
            <a:r>
              <a:rPr lang="zh-CN" altLang="en-US" sz="2400" kern="1200" dirty="0">
                <a:ea typeface="楷体"/>
                <a:cs typeface="楷体"/>
              </a:rPr>
              <a:t>～</a:t>
            </a:r>
            <a:r>
              <a:rPr lang="en-US" altLang="zh-CN" sz="2400" kern="1200" dirty="0">
                <a:ea typeface="楷体"/>
                <a:cs typeface="楷体"/>
              </a:rPr>
              <a:t>1978</a:t>
            </a:r>
            <a:r>
              <a:rPr lang="zh-CN" altLang="en-US" sz="2400" kern="1200" dirty="0">
                <a:ea typeface="楷体"/>
                <a:cs typeface="楷体"/>
              </a:rPr>
              <a:t>年，以功能验证为导向，测试是证明软件是正确的（正向思维）。</a:t>
            </a:r>
          </a:p>
          <a:p>
            <a:pPr eaLnBrk="0" hangingPunct="0">
              <a:lnSpc>
                <a:spcPct val="130000"/>
              </a:lnSpc>
              <a:buClr>
                <a:schemeClr val="accent1">
                  <a:lumMod val="50000"/>
                </a:schemeClr>
              </a:buClr>
              <a:buSzPct val="90000"/>
              <a:buFont typeface="Wingdings" charset="2"/>
              <a:buChar char="p"/>
              <a:defRPr/>
            </a:pPr>
            <a:r>
              <a:rPr lang="en-US" altLang="zh-CN" sz="2400" kern="1200" dirty="0">
                <a:ea typeface="楷体"/>
                <a:cs typeface="楷体"/>
              </a:rPr>
              <a:t>1978</a:t>
            </a:r>
            <a:r>
              <a:rPr lang="zh-CN" altLang="en-US" sz="2400" kern="1200" dirty="0">
                <a:ea typeface="楷体"/>
                <a:cs typeface="楷体"/>
              </a:rPr>
              <a:t>～</a:t>
            </a:r>
            <a:r>
              <a:rPr lang="en-US" altLang="zh-CN" sz="2400" kern="1200" dirty="0">
                <a:ea typeface="楷体"/>
                <a:cs typeface="楷体"/>
              </a:rPr>
              <a:t>1983</a:t>
            </a:r>
            <a:r>
              <a:rPr lang="zh-CN" altLang="en-US" sz="2400" kern="1200" dirty="0">
                <a:ea typeface="楷体"/>
                <a:cs typeface="楷体"/>
              </a:rPr>
              <a:t>年，以破坏性检测为导向，测试是为了找到软件中的错误（逆向思维）。</a:t>
            </a:r>
          </a:p>
          <a:p>
            <a:pPr eaLnBrk="0" hangingPunct="0">
              <a:lnSpc>
                <a:spcPct val="130000"/>
              </a:lnSpc>
              <a:buClr>
                <a:schemeClr val="accent1">
                  <a:lumMod val="50000"/>
                </a:schemeClr>
              </a:buClr>
              <a:buSzPct val="90000"/>
              <a:buFont typeface="Wingdings" charset="2"/>
              <a:buChar char="p"/>
              <a:defRPr/>
            </a:pPr>
            <a:r>
              <a:rPr lang="en-US" altLang="zh-CN" sz="2400" kern="1200" dirty="0">
                <a:ea typeface="楷体"/>
                <a:cs typeface="楷体"/>
              </a:rPr>
              <a:t>1983</a:t>
            </a:r>
            <a:r>
              <a:rPr lang="zh-CN" altLang="en-US" sz="2400" kern="1200" dirty="0">
                <a:ea typeface="楷体"/>
                <a:cs typeface="楷体"/>
              </a:rPr>
              <a:t>～</a:t>
            </a:r>
            <a:r>
              <a:rPr lang="en-US" altLang="zh-CN" sz="2400" kern="1200" dirty="0">
                <a:ea typeface="楷体"/>
                <a:cs typeface="楷体"/>
              </a:rPr>
              <a:t>1987</a:t>
            </a:r>
            <a:r>
              <a:rPr lang="zh-CN" altLang="en-US" sz="2400" kern="1200" dirty="0">
                <a:ea typeface="楷体"/>
                <a:cs typeface="楷体"/>
              </a:rPr>
              <a:t>年，以质量评估为导向，测试是提供产品的评估和质量度量。</a:t>
            </a:r>
          </a:p>
          <a:p>
            <a:pPr eaLnBrk="0" hangingPunct="0">
              <a:lnSpc>
                <a:spcPct val="130000"/>
              </a:lnSpc>
              <a:buClr>
                <a:schemeClr val="accent1">
                  <a:lumMod val="50000"/>
                </a:schemeClr>
              </a:buClr>
              <a:buSzPct val="90000"/>
              <a:buFont typeface="Wingdings" charset="2"/>
              <a:buChar char="p"/>
              <a:defRPr/>
            </a:pPr>
            <a:r>
              <a:rPr lang="en-US" altLang="zh-CN" sz="2400" kern="1200" dirty="0">
                <a:ea typeface="楷体"/>
                <a:cs typeface="楷体"/>
              </a:rPr>
              <a:t>1988</a:t>
            </a:r>
            <a:r>
              <a:rPr lang="zh-CN" altLang="en-US" sz="2400" kern="1200" dirty="0">
                <a:ea typeface="楷体"/>
                <a:cs typeface="楷体"/>
              </a:rPr>
              <a:t>年起，以缺陷预防为导向，测试是为了展示软件符合设计要求，发现缺陷、预防缺陷。</a:t>
            </a:r>
          </a:p>
        </p:txBody>
      </p:sp>
      <p:grpSp>
        <p:nvGrpSpPr>
          <p:cNvPr id="26628" name="Group 5"/>
          <p:cNvGrpSpPr>
            <a:grpSpLocks/>
          </p:cNvGrpSpPr>
          <p:nvPr/>
        </p:nvGrpSpPr>
        <p:grpSpPr bwMode="auto">
          <a:xfrm>
            <a:off x="6899275" y="5067300"/>
            <a:ext cx="2244725" cy="1790700"/>
            <a:chOff x="1632" y="1248"/>
            <a:chExt cx="2682" cy="2286"/>
          </a:xfrm>
        </p:grpSpPr>
        <p:sp>
          <p:nvSpPr>
            <p:cNvPr id="26630"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C99FF">
                <a:alpha val="50195"/>
              </a:srgbClr>
            </a:solidFill>
            <a:ln w="9525">
              <a:round/>
              <a:headEnd/>
              <a:tailEnd/>
            </a:ln>
            <a:scene3d>
              <a:camera prst="legacyPerspectiveFront">
                <a:rot lat="20099981" lon="1500000" rev="0"/>
              </a:camera>
              <a:lightRig rig="legacyFlat4" dir="b"/>
            </a:scene3d>
            <a:sp3d extrusionH="430200" prstMaterial="legacyMatte">
              <a:bevelT w="13500" h="13500" prst="angle"/>
              <a:bevelB w="13500" h="13500" prst="angle"/>
              <a:extrusionClr>
                <a:srgbClr val="CC99FF"/>
              </a:extrusionClr>
            </a:sp3d>
          </p:spPr>
          <p:txBody>
            <a:bodyPr>
              <a:flatTx/>
            </a:bodyPr>
            <a:lstStyle/>
            <a:p>
              <a:endParaRPr lang="zh-CN" altLang="en-US"/>
            </a:p>
          </p:txBody>
        </p:sp>
        <p:sp>
          <p:nvSpPr>
            <p:cNvPr id="26631" name="AutoShape 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CFFFF">
                <a:alpha val="50195"/>
              </a:srgbClr>
            </a:solidFill>
            <a:ln w="9525">
              <a:round/>
              <a:headEnd/>
              <a:tailEnd/>
            </a:ln>
            <a:scene3d>
              <a:camera prst="legacyPerspectiveFront">
                <a:rot lat="20099981" lon="1500000" rev="0"/>
              </a:camera>
              <a:lightRig rig="legacyFlat4" dir="b"/>
            </a:scene3d>
            <a:sp3d extrusionH="430200" prstMaterial="legacyMatte">
              <a:bevelT w="13500" h="13500" prst="angle"/>
              <a:bevelB w="13500" h="13500" prst="angle"/>
              <a:extrusionClr>
                <a:srgbClr val="CCFFFF"/>
              </a:extrusionClr>
            </a:sp3d>
          </p:spPr>
          <p:txBody>
            <a:bodyPr>
              <a:flatTx/>
            </a:bodyPr>
            <a:lstStyle/>
            <a:p>
              <a:endParaRPr lang="zh-CN" altLang="en-US"/>
            </a:p>
          </p:txBody>
        </p:sp>
        <p:sp>
          <p:nvSpPr>
            <p:cNvPr id="26632" name="AutoShape 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CC99">
                <a:alpha val="50195"/>
              </a:srgbClr>
            </a:solidFill>
            <a:ln w="9525">
              <a:round/>
              <a:headEnd/>
              <a:tailEnd/>
            </a:ln>
            <a:scene3d>
              <a:camera prst="legacyPerspectiveFront">
                <a:rot lat="20099981" lon="1500000" rev="0"/>
              </a:camera>
              <a:lightRig rig="legacyFlat4" dir="b"/>
            </a:scene3d>
            <a:sp3d extrusionH="430200" prstMaterial="legacyMatte">
              <a:bevelT w="13500" h="13500" prst="angle"/>
              <a:bevelB w="13500" h="13500" prst="angle"/>
              <a:extrusionClr>
                <a:srgbClr val="FFCC99"/>
              </a:extrusionClr>
            </a:sp3d>
          </p:spPr>
          <p:txBody>
            <a:bodyPr>
              <a:flatTx/>
            </a:bodyPr>
            <a:lstStyle/>
            <a:p>
              <a:endParaRPr lang="zh-CN" altLang="en-US"/>
            </a:p>
          </p:txBody>
        </p:sp>
      </p:grpSp>
    </p:spTree>
    <p:extLst>
      <p:ext uri="{BB962C8B-B14F-4D97-AF65-F5344CB8AC3E}">
        <p14:creationId xmlns:p14="http://schemas.microsoft.com/office/powerpoint/2010/main" val="245335623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475656" y="188640"/>
            <a:ext cx="6264275" cy="792088"/>
          </a:xfrm>
        </p:spPr>
        <p:txBody>
          <a:bodyPr/>
          <a:lstStyle/>
          <a:p>
            <a:pPr marL="533400" indent="-355600" algn="ctr">
              <a:lnSpc>
                <a:spcPct val="150000"/>
              </a:lnSpc>
            </a:pPr>
            <a:r>
              <a:rPr lang="zh-CN" altLang="en-US" sz="3600" b="1" dirty="0">
                <a:solidFill>
                  <a:srgbClr val="FFFF00"/>
                </a:solidFill>
                <a:latin typeface="+mj-ea"/>
              </a:rPr>
              <a:t>更好的阶段划分</a:t>
            </a:r>
          </a:p>
        </p:txBody>
      </p:sp>
      <p:sp>
        <p:nvSpPr>
          <p:cNvPr id="27651" name="Rectangle 3"/>
          <p:cNvSpPr>
            <a:spLocks noGrp="1" noChangeArrowheads="1"/>
          </p:cNvSpPr>
          <p:nvPr>
            <p:ph type="body" idx="1"/>
          </p:nvPr>
        </p:nvSpPr>
        <p:spPr>
          <a:xfrm>
            <a:off x="323528" y="1772816"/>
            <a:ext cx="8389937" cy="3744416"/>
          </a:xfrm>
        </p:spPr>
        <p:txBody>
          <a:bodyPr/>
          <a:lstStyle/>
          <a:p>
            <a:pPr eaLnBrk="0" hangingPunct="0">
              <a:lnSpc>
                <a:spcPct val="130000"/>
              </a:lnSpc>
              <a:buClr>
                <a:schemeClr val="accent1">
                  <a:lumMod val="50000"/>
                </a:schemeClr>
              </a:buClr>
              <a:buSzPct val="90000"/>
              <a:buFont typeface="Wingdings" charset="2"/>
              <a:buChar char="p"/>
              <a:defRPr/>
            </a:pPr>
            <a:r>
              <a:rPr lang="zh-CN" altLang="en-US" sz="2400" kern="1200" dirty="0">
                <a:ea typeface="楷体"/>
                <a:cs typeface="楷体"/>
              </a:rPr>
              <a:t>初级阶段（</a:t>
            </a:r>
            <a:r>
              <a:rPr lang="en-US" altLang="zh-CN" sz="2400" kern="1200" dirty="0">
                <a:ea typeface="楷体"/>
                <a:cs typeface="楷体"/>
              </a:rPr>
              <a:t>1957</a:t>
            </a:r>
            <a:r>
              <a:rPr lang="zh-CN" altLang="en-US" sz="2400" kern="1200" dirty="0">
                <a:ea typeface="楷体"/>
                <a:cs typeface="楷体"/>
              </a:rPr>
              <a:t>～</a:t>
            </a:r>
            <a:r>
              <a:rPr lang="en-US" altLang="zh-CN" sz="2400" kern="1200" dirty="0">
                <a:ea typeface="楷体"/>
                <a:cs typeface="楷体"/>
              </a:rPr>
              <a:t>1971</a:t>
            </a:r>
            <a:r>
              <a:rPr lang="zh-CN" altLang="en-US" sz="2400" kern="1200" dirty="0">
                <a:ea typeface="楷体"/>
                <a:cs typeface="楷体"/>
              </a:rPr>
              <a:t>）测试通常被认为是对产品进行事后检验 ，缺乏有效的测试方法</a:t>
            </a:r>
          </a:p>
          <a:p>
            <a:pPr eaLnBrk="0" hangingPunct="0">
              <a:lnSpc>
                <a:spcPct val="130000"/>
              </a:lnSpc>
              <a:buClr>
                <a:schemeClr val="accent1">
                  <a:lumMod val="50000"/>
                </a:schemeClr>
              </a:buClr>
              <a:buSzPct val="90000"/>
              <a:buFont typeface="Wingdings" charset="2"/>
              <a:buChar char="p"/>
              <a:defRPr/>
            </a:pPr>
            <a:r>
              <a:rPr lang="zh-CN" altLang="en-US" sz="2400" kern="1200" dirty="0">
                <a:ea typeface="楷体"/>
                <a:cs typeface="楷体"/>
              </a:rPr>
              <a:t>发展阶段（</a:t>
            </a:r>
            <a:r>
              <a:rPr lang="en-US" altLang="zh-CN" sz="2400" kern="1200" dirty="0">
                <a:ea typeface="楷体"/>
                <a:cs typeface="楷体"/>
              </a:rPr>
              <a:t>1972</a:t>
            </a:r>
            <a:r>
              <a:rPr lang="zh-CN" altLang="en-US" sz="2400" kern="1200" dirty="0">
                <a:ea typeface="楷体"/>
                <a:cs typeface="楷体"/>
              </a:rPr>
              <a:t>～</a:t>
            </a:r>
            <a:r>
              <a:rPr lang="en-US" altLang="zh-CN" sz="2400" kern="1200" dirty="0">
                <a:ea typeface="楷体"/>
                <a:cs typeface="楷体"/>
              </a:rPr>
              <a:t>1982</a:t>
            </a:r>
            <a:r>
              <a:rPr lang="zh-CN" altLang="en-US" sz="2400" kern="1200" dirty="0">
                <a:ea typeface="楷体"/>
                <a:cs typeface="楷体"/>
              </a:rPr>
              <a:t>），</a:t>
            </a:r>
            <a:r>
              <a:rPr lang="en-US" altLang="zh-CN" sz="2400" kern="1200" dirty="0">
                <a:ea typeface="楷体"/>
                <a:cs typeface="楷体"/>
              </a:rPr>
              <a:t>1972</a:t>
            </a:r>
            <a:r>
              <a:rPr lang="zh-CN" altLang="en-US" sz="2400" kern="1200" dirty="0">
                <a:ea typeface="楷体"/>
                <a:cs typeface="楷体"/>
              </a:rPr>
              <a:t>年第一次关于软件测试的正式会议，促进了软件测试的发展  </a:t>
            </a:r>
          </a:p>
          <a:p>
            <a:pPr eaLnBrk="0" hangingPunct="0">
              <a:lnSpc>
                <a:spcPct val="130000"/>
              </a:lnSpc>
              <a:buClr>
                <a:schemeClr val="accent1">
                  <a:lumMod val="50000"/>
                </a:schemeClr>
              </a:buClr>
              <a:buSzPct val="90000"/>
              <a:buFont typeface="Wingdings" charset="2"/>
              <a:buChar char="p"/>
              <a:defRPr/>
            </a:pPr>
            <a:r>
              <a:rPr lang="zh-CN" altLang="en-US" sz="2400" kern="1200" dirty="0">
                <a:ea typeface="楷体"/>
                <a:cs typeface="楷体"/>
              </a:rPr>
              <a:t>成熟阶段（</a:t>
            </a:r>
            <a:r>
              <a:rPr lang="en-US" altLang="zh-CN" sz="2400" kern="1200" dirty="0">
                <a:ea typeface="楷体"/>
                <a:cs typeface="楷体"/>
              </a:rPr>
              <a:t>1983</a:t>
            </a:r>
            <a:r>
              <a:rPr lang="zh-CN" altLang="en-US" sz="2400" kern="1200" dirty="0">
                <a:ea typeface="楷体"/>
                <a:cs typeface="楷体"/>
              </a:rPr>
              <a:t>到现在），国际标准</a:t>
            </a:r>
            <a:r>
              <a:rPr lang="en-US" altLang="zh-CN" sz="2400" kern="1200" dirty="0">
                <a:ea typeface="楷体"/>
                <a:cs typeface="楷体"/>
              </a:rPr>
              <a:t>Std 829-1983 </a:t>
            </a:r>
            <a:r>
              <a:rPr lang="zh-CN" altLang="en-US" sz="2400" kern="1200" dirty="0">
                <a:ea typeface="楷体"/>
                <a:cs typeface="楷体"/>
              </a:rPr>
              <a:t>，形成一门独立的学科和专业，成为软件工程学科中的一个重要组成部分 </a:t>
            </a:r>
          </a:p>
        </p:txBody>
      </p:sp>
      <p:grpSp>
        <p:nvGrpSpPr>
          <p:cNvPr id="27652" name="Group 4"/>
          <p:cNvGrpSpPr>
            <a:grpSpLocks/>
          </p:cNvGrpSpPr>
          <p:nvPr/>
        </p:nvGrpSpPr>
        <p:grpSpPr bwMode="auto">
          <a:xfrm>
            <a:off x="6899275" y="5067300"/>
            <a:ext cx="2244725" cy="1790700"/>
            <a:chOff x="1632" y="1248"/>
            <a:chExt cx="2682" cy="2286"/>
          </a:xfrm>
        </p:grpSpPr>
        <p:sp>
          <p:nvSpPr>
            <p:cNvPr id="27654"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C99FF">
                <a:alpha val="50195"/>
              </a:srgbClr>
            </a:solidFill>
            <a:ln w="9525">
              <a:round/>
              <a:headEnd/>
              <a:tailEnd/>
            </a:ln>
            <a:scene3d>
              <a:camera prst="legacyPerspectiveFront">
                <a:rot lat="20099981" lon="1500000" rev="0"/>
              </a:camera>
              <a:lightRig rig="legacyFlat4" dir="b"/>
            </a:scene3d>
            <a:sp3d extrusionH="430200" prstMaterial="legacyMatte">
              <a:bevelT w="13500" h="13500" prst="angle"/>
              <a:bevelB w="13500" h="13500" prst="angle"/>
              <a:extrusionClr>
                <a:srgbClr val="CC99FF"/>
              </a:extrusionClr>
            </a:sp3d>
          </p:spPr>
          <p:txBody>
            <a:bodyPr>
              <a:flatTx/>
            </a:bodyPr>
            <a:lstStyle/>
            <a:p>
              <a:endParaRPr lang="zh-CN" altLang="en-US"/>
            </a:p>
          </p:txBody>
        </p:sp>
        <p:sp>
          <p:nvSpPr>
            <p:cNvPr id="27655" name="AutoShape 6"/>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CFFFF">
                <a:alpha val="50195"/>
              </a:srgbClr>
            </a:solidFill>
            <a:ln w="9525">
              <a:round/>
              <a:headEnd/>
              <a:tailEnd/>
            </a:ln>
            <a:scene3d>
              <a:camera prst="legacyPerspectiveFront">
                <a:rot lat="20099981" lon="1500000" rev="0"/>
              </a:camera>
              <a:lightRig rig="legacyFlat4" dir="b"/>
            </a:scene3d>
            <a:sp3d extrusionH="430200" prstMaterial="legacyMatte">
              <a:bevelT w="13500" h="13500" prst="angle"/>
              <a:bevelB w="13500" h="13500" prst="angle"/>
              <a:extrusionClr>
                <a:srgbClr val="CCFFFF"/>
              </a:extrusionClr>
            </a:sp3d>
          </p:spPr>
          <p:txBody>
            <a:bodyPr>
              <a:flatTx/>
            </a:bodyPr>
            <a:lstStyle/>
            <a:p>
              <a:endParaRPr lang="zh-CN" altLang="en-US"/>
            </a:p>
          </p:txBody>
        </p:sp>
        <p:sp>
          <p:nvSpPr>
            <p:cNvPr id="27656" name="AutoShape 7"/>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CC99">
                <a:alpha val="50195"/>
              </a:srgbClr>
            </a:solidFill>
            <a:ln w="9525">
              <a:round/>
              <a:headEnd/>
              <a:tailEnd/>
            </a:ln>
            <a:scene3d>
              <a:camera prst="legacyPerspectiveFront">
                <a:rot lat="20099981" lon="1500000" rev="0"/>
              </a:camera>
              <a:lightRig rig="legacyFlat4" dir="b"/>
            </a:scene3d>
            <a:sp3d extrusionH="430200" prstMaterial="legacyMatte">
              <a:bevelT w="13500" h="13500" prst="angle"/>
              <a:bevelB w="13500" h="13500" prst="angle"/>
              <a:extrusionClr>
                <a:srgbClr val="FFCC99"/>
              </a:extrusionClr>
            </a:sp3d>
          </p:spPr>
          <p:txBody>
            <a:bodyPr>
              <a:flatTx/>
            </a:bodyPr>
            <a:lstStyle/>
            <a:p>
              <a:endParaRPr lang="zh-CN" altLang="en-US"/>
            </a:p>
          </p:txBody>
        </p:sp>
      </p:grpSp>
    </p:spTree>
    <p:extLst>
      <p:ext uri="{BB962C8B-B14F-4D97-AF65-F5344CB8AC3E}">
        <p14:creationId xmlns:p14="http://schemas.microsoft.com/office/powerpoint/2010/main" val="212321446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547664" y="188640"/>
            <a:ext cx="6264275" cy="890588"/>
          </a:xfrm>
        </p:spPr>
        <p:txBody>
          <a:bodyPr/>
          <a:lstStyle/>
          <a:p>
            <a:pPr marL="533400" indent="-355600" algn="ctr">
              <a:lnSpc>
                <a:spcPct val="150000"/>
              </a:lnSpc>
            </a:pPr>
            <a:r>
              <a:rPr lang="zh-CN" altLang="en-US" sz="3600" b="1" dirty="0">
                <a:solidFill>
                  <a:srgbClr val="FFFF00"/>
                </a:solidFill>
                <a:latin typeface="+mj-ea"/>
              </a:rPr>
              <a:t>软件测试</a:t>
            </a:r>
            <a:r>
              <a:rPr lang="zh-CN" altLang="en-US" sz="3600" b="1" dirty="0" smtClean="0">
                <a:solidFill>
                  <a:srgbClr val="FFFF00"/>
                </a:solidFill>
                <a:latin typeface="+mj-ea"/>
              </a:rPr>
              <a:t>的正向思维</a:t>
            </a:r>
            <a:endParaRPr lang="zh-CN" altLang="en-US" sz="3600" b="1" dirty="0">
              <a:solidFill>
                <a:srgbClr val="FFFF00"/>
              </a:solidFill>
              <a:latin typeface="+mj-ea"/>
            </a:endParaRPr>
          </a:p>
        </p:txBody>
      </p:sp>
      <p:sp>
        <p:nvSpPr>
          <p:cNvPr id="28675" name="Rectangle 3"/>
          <p:cNvSpPr>
            <a:spLocks noChangeArrowheads="1"/>
          </p:cNvSpPr>
          <p:nvPr/>
        </p:nvSpPr>
        <p:spPr bwMode="auto">
          <a:xfrm>
            <a:off x="539552" y="1484784"/>
            <a:ext cx="8208912" cy="3656385"/>
          </a:xfrm>
          <a:prstGeom prst="rect">
            <a:avLst/>
          </a:prstGeom>
          <a:noFill/>
          <a:ln w="9525" algn="ctr">
            <a:noFill/>
            <a:miter lim="800000"/>
            <a:headEnd/>
            <a:tailEnd/>
          </a:ln>
        </p:spPr>
        <p:txBody>
          <a:bodyPr wrap="square" anchor="ctr">
            <a:spAutoFit/>
          </a:bodyPr>
          <a:lstStyle/>
          <a:p>
            <a:pPr marL="274638" indent="-274638">
              <a:lnSpc>
                <a:spcPct val="130000"/>
              </a:lnSpc>
              <a:buClr>
                <a:schemeClr val="accent1"/>
              </a:buClr>
              <a:buSzPct val="75000"/>
              <a:tabLst>
                <a:tab pos="571500" algn="l"/>
              </a:tabLst>
            </a:pPr>
            <a:r>
              <a:rPr lang="en-US" altLang="zh-CN" sz="2400" b="1" dirty="0"/>
              <a:t>Bill </a:t>
            </a:r>
            <a:r>
              <a:rPr lang="en-US" altLang="zh-CN" sz="2400" b="1" dirty="0" err="1"/>
              <a:t>Hetzel</a:t>
            </a:r>
            <a:r>
              <a:rPr lang="zh-CN" altLang="en-US" sz="2400" b="1" dirty="0"/>
              <a:t>博士（正向思维的代表）：</a:t>
            </a: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defRPr/>
            </a:pPr>
            <a:r>
              <a:rPr lang="zh-CN" altLang="en-US" sz="2400" u="sng" dirty="0"/>
              <a:t> </a:t>
            </a:r>
            <a:r>
              <a:rPr lang="zh-CN" altLang="en-US" sz="2400" i="0" dirty="0">
                <a:latin typeface="+mn-lt"/>
                <a:ea typeface="楷体"/>
                <a:cs typeface="楷体"/>
              </a:rPr>
              <a:t>软件测试就是为程序能够按预期设想那样运行而建立足够的信心。</a:t>
            </a: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defRPr/>
            </a:pPr>
            <a:r>
              <a:rPr lang="zh-CN" altLang="en-US" sz="2400" i="0" dirty="0">
                <a:latin typeface="+mn-lt"/>
                <a:ea typeface="楷体"/>
                <a:cs typeface="楷体"/>
              </a:rPr>
              <a:t> “软件测试是一系列活动以评价一个程序或系统的特性或能力并确定是否达到预期的结果”</a:t>
            </a:r>
          </a:p>
          <a:p>
            <a:pPr marL="342900" indent="-342900" eaLnBrk="0" hangingPunct="0">
              <a:lnSpc>
                <a:spcPct val="130000"/>
              </a:lnSpc>
              <a:spcBef>
                <a:spcPct val="20000"/>
              </a:spcBef>
              <a:buClr>
                <a:schemeClr val="accent1">
                  <a:lumMod val="50000"/>
                </a:schemeClr>
              </a:buClr>
              <a:buSzPct val="90000"/>
              <a:buFont typeface="Wingdings" charset="2"/>
              <a:buChar char="p"/>
              <a:tabLst>
                <a:tab pos="571500" algn="l"/>
              </a:tabLst>
              <a:defRPr/>
            </a:pPr>
            <a:r>
              <a:rPr lang="zh-CN" altLang="en-US" sz="2400" i="0" dirty="0">
                <a:latin typeface="+mn-lt"/>
                <a:ea typeface="楷体"/>
                <a:cs typeface="楷体"/>
              </a:rPr>
              <a:t> 测试是为了验证软件是否符合用户需求，即验证软件产品是否能正常工作</a:t>
            </a:r>
            <a:endParaRPr lang="en-US" altLang="zh-CN" sz="2400" i="0" dirty="0">
              <a:latin typeface="+mn-lt"/>
              <a:ea typeface="楷体"/>
              <a:cs typeface="楷体"/>
            </a:endParaRPr>
          </a:p>
        </p:txBody>
      </p:sp>
      <p:pic>
        <p:nvPicPr>
          <p:cNvPr id="28676" name="Picture 2" descr="http://t0.gstatic.cn/images?q=tbn:jac8d-se5Sy-8M"/>
          <p:cNvPicPr>
            <a:picLocks noChangeAspect="1" noChangeArrowheads="1"/>
          </p:cNvPicPr>
          <p:nvPr/>
        </p:nvPicPr>
        <p:blipFill>
          <a:blip r:embed="rId3" r:link="rId4" cstate="print"/>
          <a:srcRect/>
          <a:stretch>
            <a:fillRect/>
          </a:stretch>
        </p:blipFill>
        <p:spPr bwMode="auto">
          <a:xfrm>
            <a:off x="5824538" y="4889500"/>
            <a:ext cx="2014537" cy="1939925"/>
          </a:xfrm>
          <a:prstGeom prst="rect">
            <a:avLst/>
          </a:prstGeom>
          <a:noFill/>
          <a:ln w="9525">
            <a:noFill/>
            <a:miter lim="800000"/>
            <a:headEnd/>
            <a:tailEnd/>
          </a:ln>
        </p:spPr>
      </p:pic>
      <p:pic>
        <p:nvPicPr>
          <p:cNvPr id="28677" name="Picture 3" descr="http://www.stickyminds.com/images_upload/bk183_5372.gif"/>
          <p:cNvPicPr>
            <a:picLocks noChangeAspect="1" noChangeArrowheads="1"/>
          </p:cNvPicPr>
          <p:nvPr/>
        </p:nvPicPr>
        <p:blipFill>
          <a:blip r:embed="rId5" r:link="rId6" cstate="print"/>
          <a:srcRect/>
          <a:stretch>
            <a:fillRect/>
          </a:stretch>
        </p:blipFill>
        <p:spPr bwMode="auto">
          <a:xfrm>
            <a:off x="7821613" y="4875213"/>
            <a:ext cx="1322387" cy="1982787"/>
          </a:xfrm>
          <a:prstGeom prst="rect">
            <a:avLst/>
          </a:prstGeom>
          <a:noFill/>
          <a:ln w="9525">
            <a:noFill/>
            <a:miter lim="800000"/>
            <a:headEnd/>
            <a:tailEnd/>
          </a:ln>
        </p:spPr>
      </p:pic>
    </p:spTree>
    <p:extLst>
      <p:ext uri="{BB962C8B-B14F-4D97-AF65-F5344CB8AC3E}">
        <p14:creationId xmlns:p14="http://schemas.microsoft.com/office/powerpoint/2010/main" val="69431010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75656" y="188640"/>
            <a:ext cx="6264275" cy="890588"/>
          </a:xfrm>
        </p:spPr>
        <p:txBody>
          <a:bodyPr/>
          <a:lstStyle/>
          <a:p>
            <a:pPr marL="533400" indent="-355600" algn="ctr">
              <a:lnSpc>
                <a:spcPct val="150000"/>
              </a:lnSpc>
            </a:pPr>
            <a:r>
              <a:rPr lang="zh-CN" altLang="en-US" sz="3600" b="1" dirty="0">
                <a:solidFill>
                  <a:srgbClr val="FFFF00"/>
                </a:solidFill>
                <a:latin typeface="+mj-ea"/>
              </a:rPr>
              <a:t>软件测试</a:t>
            </a:r>
            <a:r>
              <a:rPr lang="zh-CN" altLang="en-US" sz="3600" b="1" dirty="0" smtClean="0">
                <a:solidFill>
                  <a:srgbClr val="FFFF00"/>
                </a:solidFill>
                <a:latin typeface="+mj-ea"/>
              </a:rPr>
              <a:t>的反向思维 </a:t>
            </a:r>
            <a:endParaRPr lang="zh-CN" altLang="en-US" sz="3600" b="1" dirty="0">
              <a:solidFill>
                <a:srgbClr val="FFFF00"/>
              </a:solidFill>
              <a:latin typeface="+mj-ea"/>
            </a:endParaRPr>
          </a:p>
        </p:txBody>
      </p:sp>
      <p:sp>
        <p:nvSpPr>
          <p:cNvPr id="29699" name="Rectangle 3"/>
          <p:cNvSpPr>
            <a:spLocks noChangeArrowheads="1"/>
          </p:cNvSpPr>
          <p:nvPr/>
        </p:nvSpPr>
        <p:spPr bwMode="auto">
          <a:xfrm>
            <a:off x="611560" y="1556792"/>
            <a:ext cx="8064896" cy="2296013"/>
          </a:xfrm>
          <a:prstGeom prst="rect">
            <a:avLst/>
          </a:prstGeom>
          <a:noFill/>
          <a:ln w="9525" algn="ctr">
            <a:noFill/>
            <a:miter lim="800000"/>
            <a:headEnd/>
            <a:tailEnd/>
          </a:ln>
        </p:spPr>
        <p:txBody>
          <a:bodyPr wrap="square" anchor="ctr">
            <a:spAutoFit/>
          </a:bodyPr>
          <a:lstStyle/>
          <a:p>
            <a:pPr marL="274638" indent="-274638">
              <a:lnSpc>
                <a:spcPct val="130000"/>
              </a:lnSpc>
              <a:buClr>
                <a:schemeClr val="accent1"/>
              </a:buClr>
              <a:buSzPct val="75000"/>
              <a:tabLst>
                <a:tab pos="274638" algn="l"/>
              </a:tabLst>
            </a:pPr>
            <a:r>
              <a:rPr lang="en-US" altLang="zh-CN" sz="2800" b="1" i="0" dirty="0" err="1"/>
              <a:t>Glenford</a:t>
            </a:r>
            <a:r>
              <a:rPr lang="en-US" altLang="zh-CN" sz="2800" b="1" i="0" dirty="0"/>
              <a:t> J. Myers</a:t>
            </a:r>
            <a:r>
              <a:rPr lang="en-US" altLang="zh-CN" sz="2800" i="0" dirty="0"/>
              <a:t> </a:t>
            </a:r>
            <a:r>
              <a:rPr lang="zh-CN" altLang="en-US" sz="2800" b="1" i="0" dirty="0"/>
              <a:t>（反向思维的代表）：</a:t>
            </a:r>
          </a:p>
          <a:p>
            <a:pPr marL="342900" indent="-342900" eaLnBrk="0" hangingPunct="0">
              <a:lnSpc>
                <a:spcPct val="130000"/>
              </a:lnSpc>
              <a:spcBef>
                <a:spcPct val="20000"/>
              </a:spcBef>
              <a:buClr>
                <a:schemeClr val="accent1">
                  <a:lumMod val="50000"/>
                </a:schemeClr>
              </a:buClr>
              <a:buSzPct val="90000"/>
              <a:buFont typeface="Wingdings" charset="2"/>
              <a:buChar char="p"/>
              <a:tabLst>
                <a:tab pos="274638" algn="l"/>
              </a:tabLst>
              <a:defRPr/>
            </a:pPr>
            <a:r>
              <a:rPr lang="zh-CN" altLang="en-US" i="0" dirty="0"/>
              <a:t>  </a:t>
            </a:r>
            <a:r>
              <a:rPr lang="zh-CN" altLang="en-US" sz="2400" i="0" dirty="0">
                <a:latin typeface="+mn-lt"/>
                <a:ea typeface="楷体"/>
                <a:cs typeface="楷体"/>
              </a:rPr>
              <a:t>测试是为了证明程序有错，而不是证明程序无错误</a:t>
            </a:r>
          </a:p>
          <a:p>
            <a:pPr marL="342900" indent="-342900" eaLnBrk="0" hangingPunct="0">
              <a:lnSpc>
                <a:spcPct val="130000"/>
              </a:lnSpc>
              <a:spcBef>
                <a:spcPct val="20000"/>
              </a:spcBef>
              <a:buClr>
                <a:schemeClr val="accent1">
                  <a:lumMod val="50000"/>
                </a:schemeClr>
              </a:buClr>
              <a:buSzPct val="90000"/>
              <a:buFont typeface="Wingdings" charset="2"/>
              <a:buChar char="p"/>
              <a:tabLst>
                <a:tab pos="274638" algn="l"/>
              </a:tabLst>
              <a:defRPr/>
            </a:pPr>
            <a:r>
              <a:rPr lang="zh-CN" altLang="en-US" sz="2400" i="0" dirty="0">
                <a:latin typeface="+mn-lt"/>
                <a:ea typeface="楷体"/>
                <a:cs typeface="楷体"/>
              </a:rPr>
              <a:t>  一个好的测试用例是在于它能发现至今未发现的错误 </a:t>
            </a:r>
          </a:p>
          <a:p>
            <a:pPr marL="342900" indent="-342900" eaLnBrk="0" hangingPunct="0">
              <a:lnSpc>
                <a:spcPct val="130000"/>
              </a:lnSpc>
              <a:spcBef>
                <a:spcPct val="20000"/>
              </a:spcBef>
              <a:buClr>
                <a:schemeClr val="accent1">
                  <a:lumMod val="50000"/>
                </a:schemeClr>
              </a:buClr>
              <a:buSzPct val="90000"/>
              <a:buFont typeface="Wingdings" charset="2"/>
              <a:buChar char="p"/>
              <a:tabLst>
                <a:tab pos="274638" algn="l"/>
              </a:tabLst>
              <a:defRPr/>
            </a:pPr>
            <a:r>
              <a:rPr lang="zh-CN" altLang="en-US" sz="2400" i="0" dirty="0">
                <a:latin typeface="+mn-lt"/>
                <a:ea typeface="楷体"/>
                <a:cs typeface="楷体"/>
              </a:rPr>
              <a:t>  一个成功的测试是发现了至今未发现的错误的测试 </a:t>
            </a:r>
            <a:endParaRPr lang="en-US" altLang="zh-CN" sz="2400" i="0" dirty="0">
              <a:latin typeface="+mn-lt"/>
              <a:ea typeface="楷体"/>
              <a:cs typeface="楷体"/>
            </a:endParaRPr>
          </a:p>
        </p:txBody>
      </p:sp>
      <p:pic>
        <p:nvPicPr>
          <p:cNvPr id="29700" name="Picture 2" descr="http://t.douban.com/lpic/s1640918.jpg"/>
          <p:cNvPicPr>
            <a:picLocks noChangeAspect="1" noChangeArrowheads="1"/>
          </p:cNvPicPr>
          <p:nvPr/>
        </p:nvPicPr>
        <p:blipFill>
          <a:blip r:embed="rId3" r:link="rId4" cstate="print"/>
          <a:srcRect/>
          <a:stretch>
            <a:fillRect/>
          </a:stretch>
        </p:blipFill>
        <p:spPr bwMode="auto">
          <a:xfrm>
            <a:off x="4427984" y="4149080"/>
            <a:ext cx="1462137" cy="2341564"/>
          </a:xfrm>
          <a:prstGeom prst="rect">
            <a:avLst/>
          </a:prstGeom>
          <a:noFill/>
          <a:ln w="9525">
            <a:noFill/>
            <a:miter lim="800000"/>
            <a:headEnd/>
            <a:tailEnd/>
          </a:ln>
        </p:spPr>
      </p:pic>
      <p:pic>
        <p:nvPicPr>
          <p:cNvPr id="29701" name="Picture 3" descr="http://www.dorothygraham.co.uk/books/images/topTen12.gif"/>
          <p:cNvPicPr>
            <a:picLocks noChangeAspect="1" noChangeArrowheads="1"/>
          </p:cNvPicPr>
          <p:nvPr/>
        </p:nvPicPr>
        <p:blipFill>
          <a:blip r:embed="rId5" r:link="rId6" cstate="print"/>
          <a:srcRect/>
          <a:stretch>
            <a:fillRect/>
          </a:stretch>
        </p:blipFill>
        <p:spPr bwMode="auto">
          <a:xfrm>
            <a:off x="3056384" y="4149080"/>
            <a:ext cx="1540785" cy="2341564"/>
          </a:xfrm>
          <a:prstGeom prst="rect">
            <a:avLst/>
          </a:prstGeom>
          <a:noFill/>
          <a:ln w="9525">
            <a:noFill/>
            <a:miter lim="800000"/>
            <a:headEnd/>
            <a:tailEnd/>
          </a:ln>
        </p:spPr>
      </p:pic>
    </p:spTree>
    <p:extLst>
      <p:ext uri="{BB962C8B-B14F-4D97-AF65-F5344CB8AC3E}">
        <p14:creationId xmlns:p14="http://schemas.microsoft.com/office/powerpoint/2010/main" val="228281794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259632" y="188640"/>
            <a:ext cx="6264275" cy="890588"/>
          </a:xfrm>
        </p:spPr>
        <p:txBody>
          <a:bodyPr/>
          <a:lstStyle/>
          <a:p>
            <a:pPr marL="533400" indent="-355600" algn="ctr">
              <a:lnSpc>
                <a:spcPct val="150000"/>
              </a:lnSpc>
            </a:pPr>
            <a:r>
              <a:rPr lang="zh-CN" altLang="en-US" sz="3600" b="1" dirty="0">
                <a:solidFill>
                  <a:srgbClr val="FFFF00"/>
                </a:solidFill>
                <a:latin typeface="+mj-ea"/>
              </a:rPr>
              <a:t>软件测试定义的两面性 </a:t>
            </a:r>
          </a:p>
        </p:txBody>
      </p:sp>
      <p:grpSp>
        <p:nvGrpSpPr>
          <p:cNvPr id="30723" name="Group 4"/>
          <p:cNvGrpSpPr>
            <a:grpSpLocks noChangeAspect="1"/>
          </p:cNvGrpSpPr>
          <p:nvPr/>
        </p:nvGrpSpPr>
        <p:grpSpPr bwMode="auto">
          <a:xfrm>
            <a:off x="30361" y="2115369"/>
            <a:ext cx="9144000" cy="3240087"/>
            <a:chOff x="2076" y="8513"/>
            <a:chExt cx="7018" cy="2174"/>
          </a:xfrm>
        </p:grpSpPr>
        <p:sp>
          <p:nvSpPr>
            <p:cNvPr id="30726" name="AutoShape 5"/>
            <p:cNvSpPr>
              <a:spLocks noChangeAspect="1" noChangeArrowheads="1"/>
            </p:cNvSpPr>
            <p:nvPr/>
          </p:nvSpPr>
          <p:spPr bwMode="auto">
            <a:xfrm>
              <a:off x="2076" y="8513"/>
              <a:ext cx="7018" cy="2174"/>
            </a:xfrm>
            <a:prstGeom prst="rect">
              <a:avLst/>
            </a:prstGeom>
            <a:noFill/>
            <a:ln w="9525">
              <a:noFill/>
              <a:miter lim="800000"/>
              <a:headEnd/>
              <a:tailEnd/>
            </a:ln>
          </p:spPr>
          <p:txBody>
            <a:bodyPr/>
            <a:lstStyle/>
            <a:p>
              <a:endParaRPr lang="zh-CN" altLang="en-US" i="0"/>
            </a:p>
          </p:txBody>
        </p:sp>
        <p:sp>
          <p:nvSpPr>
            <p:cNvPr id="30727" name="Rectangle 6"/>
            <p:cNvSpPr>
              <a:spLocks noChangeArrowheads="1"/>
            </p:cNvSpPr>
            <p:nvPr/>
          </p:nvSpPr>
          <p:spPr bwMode="auto">
            <a:xfrm>
              <a:off x="4552" y="8531"/>
              <a:ext cx="1723" cy="951"/>
            </a:xfrm>
            <a:prstGeom prst="rect">
              <a:avLst/>
            </a:prstGeom>
            <a:solidFill>
              <a:srgbClr val="FFFFFF"/>
            </a:solidFill>
            <a:ln w="9525">
              <a:solidFill>
                <a:srgbClr val="000000"/>
              </a:solidFill>
              <a:miter lim="800000"/>
              <a:headEnd/>
              <a:tailEnd/>
            </a:ln>
          </p:spPr>
          <p:txBody>
            <a:bodyPr/>
            <a:lstStyle/>
            <a:p>
              <a:pPr algn="just"/>
              <a:r>
                <a:rPr lang="zh-CN" altLang="en-US" sz="2000" i="0" dirty="0">
                  <a:latin typeface="Verdana" pitchFamily="34" charset="0"/>
                </a:rPr>
                <a:t>评价一个程序或系统的特性或能力并确定是否达到预期的结果</a:t>
              </a:r>
              <a:endParaRPr lang="zh-CN" altLang="en-US" sz="2000" i="0" dirty="0"/>
            </a:p>
          </p:txBody>
        </p:sp>
        <p:sp>
          <p:nvSpPr>
            <p:cNvPr id="30728" name="Rectangle 7"/>
            <p:cNvSpPr>
              <a:spLocks noChangeArrowheads="1"/>
            </p:cNvSpPr>
            <p:nvPr/>
          </p:nvSpPr>
          <p:spPr bwMode="auto">
            <a:xfrm>
              <a:off x="4553" y="9736"/>
              <a:ext cx="1566" cy="951"/>
            </a:xfrm>
            <a:prstGeom prst="rect">
              <a:avLst/>
            </a:prstGeom>
            <a:solidFill>
              <a:srgbClr val="FFFFFF"/>
            </a:solidFill>
            <a:ln w="9525">
              <a:solidFill>
                <a:srgbClr val="000000"/>
              </a:solidFill>
              <a:miter lim="800000"/>
              <a:headEnd/>
              <a:tailEnd/>
            </a:ln>
          </p:spPr>
          <p:txBody>
            <a:bodyPr/>
            <a:lstStyle/>
            <a:p>
              <a:pPr algn="just"/>
              <a:r>
                <a:rPr lang="zh-CN" altLang="en-US" sz="2000" i="0">
                  <a:solidFill>
                    <a:srgbClr val="000000"/>
                  </a:solidFill>
                  <a:latin typeface="宋体" charset="-122"/>
                </a:rPr>
                <a:t>测试是为发现错误而针对某个程序或系统的执行过程</a:t>
              </a:r>
              <a:endParaRPr lang="zh-CN" altLang="en-US" sz="2000" i="0"/>
            </a:p>
          </p:txBody>
        </p:sp>
        <p:sp>
          <p:nvSpPr>
            <p:cNvPr id="30729" name="Text Box 8"/>
            <p:cNvSpPr txBox="1">
              <a:spLocks noChangeArrowheads="1"/>
            </p:cNvSpPr>
            <p:nvPr/>
          </p:nvSpPr>
          <p:spPr bwMode="auto">
            <a:xfrm>
              <a:off x="2166" y="9090"/>
              <a:ext cx="470" cy="1222"/>
            </a:xfrm>
            <a:prstGeom prst="rect">
              <a:avLst/>
            </a:prstGeom>
            <a:noFill/>
            <a:ln w="9525">
              <a:noFill/>
              <a:miter lim="800000"/>
              <a:headEnd/>
              <a:tailEnd/>
            </a:ln>
          </p:spPr>
          <p:txBody>
            <a:bodyPr/>
            <a:lstStyle/>
            <a:p>
              <a:pPr algn="just"/>
              <a:r>
                <a:rPr lang="zh-CN" altLang="en-US" sz="2400" b="1" i="0">
                  <a:latin typeface="Times New Roman" pitchFamily="18" charset="0"/>
                </a:rPr>
                <a:t>软件测试</a:t>
              </a:r>
              <a:endParaRPr lang="zh-CN" altLang="en-US" sz="2400" b="1" i="0"/>
            </a:p>
          </p:txBody>
        </p:sp>
        <p:sp>
          <p:nvSpPr>
            <p:cNvPr id="30730" name="Rectangle 9"/>
            <p:cNvSpPr>
              <a:spLocks noChangeArrowheads="1"/>
            </p:cNvSpPr>
            <p:nvPr/>
          </p:nvSpPr>
          <p:spPr bwMode="auto">
            <a:xfrm>
              <a:off x="2780" y="8680"/>
              <a:ext cx="1317" cy="681"/>
            </a:xfrm>
            <a:prstGeom prst="rect">
              <a:avLst/>
            </a:prstGeom>
            <a:solidFill>
              <a:srgbClr val="FFFFFF"/>
            </a:solidFill>
            <a:ln w="9525">
              <a:solidFill>
                <a:srgbClr val="000000"/>
              </a:solidFill>
              <a:miter lim="800000"/>
              <a:headEnd/>
              <a:tailEnd/>
            </a:ln>
          </p:spPr>
          <p:txBody>
            <a:bodyPr lIns="15240" rIns="15240"/>
            <a:lstStyle/>
            <a:p>
              <a:pPr algn="ctr"/>
              <a:r>
                <a:rPr lang="zh-CN" altLang="en-US" sz="2000" b="1" i="0" dirty="0">
                  <a:solidFill>
                    <a:srgbClr val="0000FF"/>
                  </a:solidFill>
                </a:rPr>
                <a:t>正向思维</a:t>
              </a:r>
              <a:r>
                <a:rPr lang="zh-CN" altLang="en-US" sz="2000" i="0" dirty="0">
                  <a:solidFill>
                    <a:srgbClr val="0000FF"/>
                  </a:solidFill>
                </a:rPr>
                <a:t>－</a:t>
              </a:r>
            </a:p>
            <a:p>
              <a:pPr algn="ctr"/>
              <a:r>
                <a:rPr lang="zh-CN" altLang="en-US" sz="2000" i="0" dirty="0">
                  <a:solidFill>
                    <a:srgbClr val="008000"/>
                  </a:solidFill>
                </a:rPr>
                <a:t>验证软件正常工作</a:t>
              </a:r>
            </a:p>
          </p:txBody>
        </p:sp>
        <p:sp>
          <p:nvSpPr>
            <p:cNvPr id="30731" name="Rectangle 10"/>
            <p:cNvSpPr>
              <a:spLocks noChangeArrowheads="1"/>
            </p:cNvSpPr>
            <p:nvPr/>
          </p:nvSpPr>
          <p:spPr bwMode="auto">
            <a:xfrm>
              <a:off x="2794" y="9833"/>
              <a:ext cx="1278" cy="718"/>
            </a:xfrm>
            <a:prstGeom prst="rect">
              <a:avLst/>
            </a:prstGeom>
            <a:solidFill>
              <a:srgbClr val="FFFFFF"/>
            </a:solidFill>
            <a:ln w="9525">
              <a:solidFill>
                <a:srgbClr val="000000"/>
              </a:solidFill>
              <a:miter lim="800000"/>
              <a:headEnd/>
              <a:tailEnd/>
            </a:ln>
          </p:spPr>
          <p:txBody>
            <a:bodyPr lIns="15240" rIns="15240"/>
            <a:lstStyle/>
            <a:p>
              <a:pPr algn="ctr"/>
              <a:r>
                <a:rPr lang="zh-CN" altLang="en-US" sz="2000" b="1" i="0" dirty="0">
                  <a:solidFill>
                    <a:srgbClr val="0000FF"/>
                  </a:solidFill>
                </a:rPr>
                <a:t>逆向思维</a:t>
              </a:r>
              <a:r>
                <a:rPr lang="zh-CN" altLang="en-US" sz="2000" i="0" dirty="0">
                  <a:solidFill>
                    <a:srgbClr val="0000FF"/>
                  </a:solidFill>
                </a:rPr>
                <a:t>－</a:t>
              </a:r>
            </a:p>
            <a:p>
              <a:pPr algn="ctr"/>
              <a:r>
                <a:rPr lang="zh-CN" altLang="en-US" sz="2000" b="1" i="0" dirty="0">
                  <a:solidFill>
                    <a:srgbClr val="FF6600"/>
                  </a:solidFill>
                </a:rPr>
                <a:t>假定软件有错误</a:t>
              </a:r>
            </a:p>
          </p:txBody>
        </p:sp>
        <p:sp>
          <p:nvSpPr>
            <p:cNvPr id="30732" name="AutoShape 11"/>
            <p:cNvSpPr>
              <a:spLocks/>
            </p:cNvSpPr>
            <p:nvPr/>
          </p:nvSpPr>
          <p:spPr bwMode="auto">
            <a:xfrm>
              <a:off x="2479" y="9130"/>
              <a:ext cx="300" cy="1085"/>
            </a:xfrm>
            <a:prstGeom prst="leftBrace">
              <a:avLst>
                <a:gd name="adj1" fmla="val 30139"/>
                <a:gd name="adj2" fmla="val 50000"/>
              </a:avLst>
            </a:prstGeom>
            <a:noFill/>
            <a:ln w="9525">
              <a:solidFill>
                <a:srgbClr val="000000"/>
              </a:solidFill>
              <a:round/>
              <a:headEnd/>
              <a:tailEnd/>
            </a:ln>
          </p:spPr>
          <p:txBody>
            <a:bodyPr/>
            <a:lstStyle/>
            <a:p>
              <a:endParaRPr lang="zh-CN" altLang="en-US" i="0"/>
            </a:p>
          </p:txBody>
        </p:sp>
        <p:cxnSp>
          <p:nvCxnSpPr>
            <p:cNvPr id="30733" name="AutoShape 12"/>
            <p:cNvCxnSpPr>
              <a:cxnSpLocks noChangeShapeType="1"/>
              <a:stCxn id="30730" idx="3"/>
              <a:endCxn id="30727" idx="1"/>
            </p:cNvCxnSpPr>
            <p:nvPr/>
          </p:nvCxnSpPr>
          <p:spPr bwMode="auto">
            <a:xfrm flipV="1">
              <a:off x="4097" y="9007"/>
              <a:ext cx="455" cy="14"/>
            </a:xfrm>
            <a:prstGeom prst="straightConnector1">
              <a:avLst/>
            </a:prstGeom>
            <a:noFill/>
            <a:ln w="9525">
              <a:solidFill>
                <a:srgbClr val="000000"/>
              </a:solidFill>
              <a:round/>
              <a:headEnd/>
              <a:tailEnd type="triangle" w="med" len="med"/>
            </a:ln>
          </p:spPr>
        </p:cxnSp>
        <p:cxnSp>
          <p:nvCxnSpPr>
            <p:cNvPr id="30734" name="AutoShape 13"/>
            <p:cNvCxnSpPr>
              <a:cxnSpLocks noChangeShapeType="1"/>
              <a:stCxn id="30731" idx="3"/>
              <a:endCxn id="30728" idx="1"/>
            </p:cNvCxnSpPr>
            <p:nvPr/>
          </p:nvCxnSpPr>
          <p:spPr bwMode="auto">
            <a:xfrm>
              <a:off x="4072" y="10192"/>
              <a:ext cx="481" cy="19"/>
            </a:xfrm>
            <a:prstGeom prst="straightConnector1">
              <a:avLst/>
            </a:prstGeom>
            <a:noFill/>
            <a:ln w="9525">
              <a:solidFill>
                <a:srgbClr val="000000"/>
              </a:solidFill>
              <a:round/>
              <a:headEnd/>
              <a:tailEnd type="triangle" w="med" len="med"/>
            </a:ln>
          </p:spPr>
        </p:cxnSp>
        <p:sp>
          <p:nvSpPr>
            <p:cNvPr id="30735" name="Rectangle 14"/>
            <p:cNvSpPr>
              <a:spLocks noChangeArrowheads="1"/>
            </p:cNvSpPr>
            <p:nvPr/>
          </p:nvSpPr>
          <p:spPr bwMode="auto">
            <a:xfrm>
              <a:off x="6901" y="8531"/>
              <a:ext cx="1723" cy="951"/>
            </a:xfrm>
            <a:prstGeom prst="rect">
              <a:avLst/>
            </a:prstGeom>
            <a:solidFill>
              <a:srgbClr val="FFFFFF"/>
            </a:solidFill>
            <a:ln w="9525">
              <a:solidFill>
                <a:srgbClr val="000000"/>
              </a:solidFill>
              <a:miter lim="800000"/>
              <a:headEnd/>
              <a:tailEnd/>
            </a:ln>
          </p:spPr>
          <p:txBody>
            <a:bodyPr/>
            <a:lstStyle/>
            <a:p>
              <a:pPr algn="just"/>
              <a:r>
                <a:rPr lang="zh-CN" altLang="en-US" sz="2000" i="0">
                  <a:solidFill>
                    <a:srgbClr val="000000"/>
                  </a:solidFill>
                  <a:latin typeface="宋体" charset="-122"/>
                </a:rPr>
                <a:t>在设计规定的环境下运行软件的所有功能，直至全部通过</a:t>
              </a:r>
              <a:r>
                <a:rPr lang="zh-CN" altLang="en-US" sz="1600" i="0">
                  <a:solidFill>
                    <a:srgbClr val="000000"/>
                  </a:solidFill>
                  <a:latin typeface="宋体" charset="-122"/>
                </a:rPr>
                <a:t>。</a:t>
              </a:r>
              <a:endParaRPr lang="zh-CN" altLang="en-US" sz="1600" i="0"/>
            </a:p>
          </p:txBody>
        </p:sp>
        <p:cxnSp>
          <p:nvCxnSpPr>
            <p:cNvPr id="30736" name="AutoShape 15"/>
            <p:cNvCxnSpPr>
              <a:cxnSpLocks noChangeShapeType="1"/>
              <a:stCxn id="30727" idx="3"/>
              <a:endCxn id="30735" idx="1"/>
            </p:cNvCxnSpPr>
            <p:nvPr/>
          </p:nvCxnSpPr>
          <p:spPr bwMode="auto">
            <a:xfrm>
              <a:off x="6275" y="9007"/>
              <a:ext cx="626" cy="1"/>
            </a:xfrm>
            <a:prstGeom prst="straightConnector1">
              <a:avLst/>
            </a:prstGeom>
            <a:noFill/>
            <a:ln w="9525">
              <a:solidFill>
                <a:srgbClr val="000000"/>
              </a:solidFill>
              <a:round/>
              <a:headEnd/>
              <a:tailEnd type="triangle" w="med" len="med"/>
            </a:ln>
          </p:spPr>
        </p:cxnSp>
        <p:cxnSp>
          <p:nvCxnSpPr>
            <p:cNvPr id="30737" name="AutoShape 16"/>
            <p:cNvCxnSpPr>
              <a:cxnSpLocks noChangeShapeType="1"/>
              <a:stCxn id="30728" idx="3"/>
            </p:cNvCxnSpPr>
            <p:nvPr/>
          </p:nvCxnSpPr>
          <p:spPr bwMode="auto">
            <a:xfrm flipV="1">
              <a:off x="6119" y="10210"/>
              <a:ext cx="626" cy="1"/>
            </a:xfrm>
            <a:prstGeom prst="straightConnector1">
              <a:avLst/>
            </a:prstGeom>
            <a:noFill/>
            <a:ln w="9525">
              <a:solidFill>
                <a:srgbClr val="000000"/>
              </a:solidFill>
              <a:round/>
              <a:headEnd/>
              <a:tailEnd type="triangle" w="med" len="med"/>
            </a:ln>
          </p:spPr>
        </p:cxnSp>
      </p:grpSp>
      <p:sp>
        <p:nvSpPr>
          <p:cNvPr id="30724" name="Rectangle 17"/>
          <p:cNvSpPr>
            <a:spLocks noChangeArrowheads="1"/>
          </p:cNvSpPr>
          <p:nvPr/>
        </p:nvSpPr>
        <p:spPr bwMode="auto">
          <a:xfrm>
            <a:off x="5559623" y="3933056"/>
            <a:ext cx="2663825" cy="1476375"/>
          </a:xfrm>
          <a:prstGeom prst="rect">
            <a:avLst/>
          </a:prstGeom>
          <a:solidFill>
            <a:srgbClr val="FFFFFF"/>
          </a:solidFill>
          <a:ln w="9525">
            <a:solidFill>
              <a:srgbClr val="000000"/>
            </a:solidFill>
            <a:miter lim="800000"/>
            <a:headEnd/>
            <a:tailEnd/>
          </a:ln>
        </p:spPr>
        <p:txBody>
          <a:bodyPr/>
          <a:lstStyle/>
          <a:p>
            <a:pPr algn="just"/>
            <a:r>
              <a:rPr lang="zh-CN" altLang="en-US" sz="2000" i="0">
                <a:solidFill>
                  <a:srgbClr val="000000"/>
                </a:solidFill>
                <a:latin typeface="宋体" charset="-122"/>
              </a:rPr>
              <a:t>寻找容易犯错误的地方和系统的薄弱环节，试图破坏系统，直至找不出问题。</a:t>
            </a:r>
            <a:endParaRPr lang="zh-CN" altLang="en-US" sz="2000" i="0"/>
          </a:p>
        </p:txBody>
      </p:sp>
    </p:spTree>
    <p:extLst>
      <p:ext uri="{BB962C8B-B14F-4D97-AF65-F5344CB8AC3E}">
        <p14:creationId xmlns:p14="http://schemas.microsoft.com/office/powerpoint/2010/main" val="134445654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6" descr="http://leonmeijer.nl/images/leonmeijer_nl/WindowsLiveWriter/TestdrivendevelopmentUni.NETwhatsallthis_D86E/sw_testing.jpg"/>
          <p:cNvPicPr>
            <a:picLocks noChangeAspect="1" noChangeArrowheads="1"/>
          </p:cNvPicPr>
          <p:nvPr/>
        </p:nvPicPr>
        <p:blipFill>
          <a:blip r:embed="rId3" cstate="print"/>
          <a:srcRect/>
          <a:stretch>
            <a:fillRect/>
          </a:stretch>
        </p:blipFill>
        <p:spPr bwMode="auto">
          <a:xfrm>
            <a:off x="4642247" y="2060848"/>
            <a:ext cx="4501753" cy="3816424"/>
          </a:xfrm>
          <a:prstGeom prst="rect">
            <a:avLst/>
          </a:prstGeom>
          <a:noFill/>
          <a:ln w="9525">
            <a:noFill/>
            <a:miter lim="800000"/>
            <a:headEnd/>
            <a:tailEnd/>
          </a:ln>
        </p:spPr>
      </p:pic>
      <p:sp>
        <p:nvSpPr>
          <p:cNvPr id="18436" name="Rectangle 2"/>
          <p:cNvSpPr>
            <a:spLocks noGrp="1" noChangeArrowheads="1"/>
          </p:cNvSpPr>
          <p:nvPr>
            <p:ph type="title"/>
          </p:nvPr>
        </p:nvSpPr>
        <p:spPr>
          <a:xfrm>
            <a:off x="1763688" y="332656"/>
            <a:ext cx="5976937" cy="661988"/>
          </a:xfrm>
        </p:spPr>
        <p:txBody>
          <a:bodyPr/>
          <a:lstStyle/>
          <a:p>
            <a:pPr marL="533400" indent="-355600" algn="ctr">
              <a:lnSpc>
                <a:spcPct val="150000"/>
              </a:lnSpc>
            </a:pPr>
            <a:r>
              <a:rPr lang="zh-CN" altLang="en-US" sz="3600" b="1" dirty="0" smtClean="0">
                <a:solidFill>
                  <a:srgbClr val="FFFF00"/>
                </a:solidFill>
                <a:latin typeface="+mj-ea"/>
              </a:rPr>
              <a:t>第</a:t>
            </a:r>
            <a:r>
              <a:rPr lang="en-US" altLang="zh-CN" sz="3600" b="1" dirty="0" smtClean="0">
                <a:solidFill>
                  <a:srgbClr val="FFFF00"/>
                </a:solidFill>
                <a:latin typeface="+mj-ea"/>
              </a:rPr>
              <a:t>1</a:t>
            </a:r>
            <a:r>
              <a:rPr lang="zh-CN" altLang="en-US" sz="3600" b="1" dirty="0" smtClean="0">
                <a:solidFill>
                  <a:srgbClr val="FFFF00"/>
                </a:solidFill>
                <a:latin typeface="+mj-ea"/>
              </a:rPr>
              <a:t>章 引论</a:t>
            </a:r>
          </a:p>
        </p:txBody>
      </p:sp>
      <p:sp>
        <p:nvSpPr>
          <p:cNvPr id="2" name="Rectangle 4"/>
          <p:cNvSpPr>
            <a:spLocks noChangeArrowheads="1"/>
          </p:cNvSpPr>
          <p:nvPr/>
        </p:nvSpPr>
        <p:spPr bwMode="auto">
          <a:xfrm>
            <a:off x="1" y="2060848"/>
            <a:ext cx="4644008" cy="3842077"/>
          </a:xfrm>
          <a:prstGeom prst="rect">
            <a:avLst/>
          </a:prstGeom>
          <a:solidFill>
            <a:schemeClr val="accent2">
              <a:lumMod val="40000"/>
              <a:lumOff val="60000"/>
            </a:schemeClr>
          </a:solidFill>
          <a:ln w="9525">
            <a:noFill/>
            <a:miter lim="800000"/>
            <a:headEnd/>
            <a:tailEnd/>
          </a:ln>
        </p:spPr>
        <p:txBody>
          <a:bodyPr wrap="square" lIns="0" tIns="0" rIns="0" bIns="0">
            <a:spAutoFit/>
          </a:bodyPr>
          <a:lstStyle/>
          <a:p>
            <a:pPr marL="533400" indent="-355600">
              <a:lnSpc>
                <a:spcPct val="150000"/>
              </a:lnSpc>
            </a:pPr>
            <a:r>
              <a:rPr lang="en-US" altLang="zh-CN" sz="2800" i="0" dirty="0">
                <a:latin typeface="+mn-lt"/>
                <a:ea typeface="宋体"/>
                <a:cs typeface="宋体"/>
              </a:rPr>
              <a:t>1.1 </a:t>
            </a:r>
            <a:r>
              <a:rPr lang="zh-CN" altLang="en-US" sz="2800" i="0" dirty="0">
                <a:latin typeface="+mn-lt"/>
                <a:ea typeface="宋体"/>
                <a:cs typeface="宋体"/>
              </a:rPr>
              <a:t>软件测试的必要性</a:t>
            </a:r>
          </a:p>
          <a:p>
            <a:pPr marL="533400" indent="-355600">
              <a:lnSpc>
                <a:spcPct val="150000"/>
              </a:lnSpc>
            </a:pPr>
            <a:r>
              <a:rPr lang="en-US" altLang="zh-CN" sz="2800" i="0" dirty="0">
                <a:latin typeface="+mn-lt"/>
                <a:ea typeface="宋体"/>
                <a:cs typeface="宋体"/>
              </a:rPr>
              <a:t>1.2 </a:t>
            </a:r>
            <a:r>
              <a:rPr lang="zh-CN" altLang="en-US" sz="2800" i="0" dirty="0" smtClean="0">
                <a:latin typeface="+mn-lt"/>
                <a:ea typeface="宋体"/>
                <a:cs typeface="宋体"/>
              </a:rPr>
              <a:t>为什么要进行软件测试？</a:t>
            </a:r>
            <a:endParaRPr lang="zh-CN" altLang="en-US" sz="2800" i="0" dirty="0">
              <a:latin typeface="+mn-lt"/>
              <a:ea typeface="宋体"/>
              <a:cs typeface="宋体"/>
            </a:endParaRPr>
          </a:p>
          <a:p>
            <a:pPr marL="533400" indent="-355600">
              <a:lnSpc>
                <a:spcPct val="150000"/>
              </a:lnSpc>
            </a:pPr>
            <a:r>
              <a:rPr lang="en-US" altLang="zh-CN" sz="2800" i="0" dirty="0">
                <a:latin typeface="+mn-lt"/>
                <a:ea typeface="宋体"/>
                <a:cs typeface="宋体"/>
              </a:rPr>
              <a:t>1.3 </a:t>
            </a:r>
            <a:r>
              <a:rPr lang="zh-CN" altLang="en-US" sz="2800" i="0" dirty="0">
                <a:latin typeface="+mn-lt"/>
                <a:ea typeface="宋体"/>
                <a:cs typeface="宋体"/>
              </a:rPr>
              <a:t>什么是软件测试 ？</a:t>
            </a:r>
          </a:p>
          <a:p>
            <a:pPr marL="533400" indent="-355600">
              <a:lnSpc>
                <a:spcPct val="150000"/>
              </a:lnSpc>
            </a:pPr>
            <a:r>
              <a:rPr lang="en-US" altLang="zh-CN" sz="2800" i="0" dirty="0">
                <a:latin typeface="+mn-lt"/>
                <a:ea typeface="宋体"/>
                <a:cs typeface="宋体"/>
              </a:rPr>
              <a:t>1.4 </a:t>
            </a:r>
            <a:r>
              <a:rPr lang="zh-CN" altLang="en-US" sz="2800" i="0" dirty="0" smtClean="0">
                <a:latin typeface="+mn-lt"/>
                <a:ea typeface="宋体"/>
                <a:cs typeface="宋体"/>
              </a:rPr>
              <a:t>软件测试和开发</a:t>
            </a:r>
            <a:r>
              <a:rPr lang="zh-CN" altLang="en-US" sz="2800" i="0" dirty="0">
                <a:latin typeface="+mn-lt"/>
                <a:ea typeface="宋体"/>
                <a:cs typeface="宋体"/>
              </a:rPr>
              <a:t>的关</a:t>
            </a:r>
            <a:r>
              <a:rPr lang="zh-CN" altLang="en-US" sz="2800" i="0" dirty="0" smtClean="0">
                <a:latin typeface="+mn-lt"/>
                <a:ea typeface="宋体"/>
                <a:cs typeface="宋体"/>
              </a:rPr>
              <a:t>系</a:t>
            </a:r>
            <a:endParaRPr lang="en-US" altLang="zh-CN" sz="2800" i="0" dirty="0" smtClean="0">
              <a:latin typeface="+mn-lt"/>
              <a:ea typeface="宋体"/>
              <a:cs typeface="宋体"/>
            </a:endParaRPr>
          </a:p>
          <a:p>
            <a:pPr marL="533400" indent="-355600">
              <a:lnSpc>
                <a:spcPct val="150000"/>
              </a:lnSpc>
            </a:pPr>
            <a:r>
              <a:rPr lang="en-US" altLang="zh-CN" sz="2800" i="0" dirty="0" smtClean="0">
                <a:ea typeface="宋体"/>
                <a:cs typeface="宋体"/>
              </a:rPr>
              <a:t>1.5 </a:t>
            </a:r>
            <a:r>
              <a:rPr lang="zh-CN" altLang="en-US" sz="2800" i="0" dirty="0" smtClean="0">
                <a:ea typeface="宋体"/>
                <a:cs typeface="宋体"/>
              </a:rPr>
              <a:t>测试和质量保证的关系</a:t>
            </a:r>
            <a:endParaRPr lang="zh-CN" altLang="en-US" sz="2800" i="0" dirty="0">
              <a:latin typeface="+mn-lt"/>
              <a:ea typeface="宋体"/>
              <a:cs typeface="宋体"/>
            </a:endParaRPr>
          </a:p>
          <a:p>
            <a:pPr marL="533400" indent="-355600">
              <a:lnSpc>
                <a:spcPct val="150000"/>
              </a:lnSpc>
            </a:pPr>
            <a:r>
              <a:rPr lang="en-US" altLang="zh-CN" sz="2800" i="0" dirty="0" smtClean="0">
                <a:latin typeface="+mn-lt"/>
                <a:ea typeface="宋体"/>
                <a:cs typeface="宋体"/>
              </a:rPr>
              <a:t>1.6 </a:t>
            </a:r>
            <a:r>
              <a:rPr lang="zh-CN" altLang="en-US" sz="2800" i="0" dirty="0">
                <a:latin typeface="+mn-lt"/>
                <a:ea typeface="宋体"/>
                <a:cs typeface="宋体"/>
              </a:rPr>
              <a:t>测试驱动开发的思想</a:t>
            </a:r>
          </a:p>
        </p:txBody>
      </p:sp>
    </p:spTree>
    <p:extLst>
      <p:ext uri="{BB962C8B-B14F-4D97-AF65-F5344CB8AC3E}">
        <p14:creationId xmlns:p14="http://schemas.microsoft.com/office/powerpoint/2010/main" val="31000498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strips(downRight)">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strips(downRight)">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strips(downRight)">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strips(downRight)">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strips(downRight)">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331640" y="188640"/>
            <a:ext cx="6264275" cy="890588"/>
          </a:xfrm>
        </p:spPr>
        <p:txBody>
          <a:bodyPr/>
          <a:lstStyle/>
          <a:p>
            <a:pPr marL="533400" indent="-355600" algn="ctr">
              <a:lnSpc>
                <a:spcPct val="150000"/>
              </a:lnSpc>
            </a:pPr>
            <a:r>
              <a:rPr lang="zh-CN" altLang="en-US" sz="3600" b="1" dirty="0">
                <a:solidFill>
                  <a:srgbClr val="FFFF00"/>
                </a:solidFill>
                <a:latin typeface="+mj-ea"/>
              </a:rPr>
              <a:t>软件测试的定义</a:t>
            </a:r>
          </a:p>
        </p:txBody>
      </p:sp>
      <p:sp>
        <p:nvSpPr>
          <p:cNvPr id="31747" name="Rectangle 3"/>
          <p:cNvSpPr>
            <a:spLocks noChangeArrowheads="1"/>
          </p:cNvSpPr>
          <p:nvPr/>
        </p:nvSpPr>
        <p:spPr bwMode="auto">
          <a:xfrm>
            <a:off x="755576" y="1916832"/>
            <a:ext cx="7611690" cy="2739211"/>
          </a:xfrm>
          <a:prstGeom prst="rect">
            <a:avLst/>
          </a:prstGeom>
          <a:noFill/>
          <a:ln w="9525" algn="ctr">
            <a:noFill/>
            <a:miter lim="800000"/>
            <a:headEnd/>
            <a:tailEnd/>
          </a:ln>
        </p:spPr>
        <p:txBody>
          <a:bodyPr wrap="square" anchor="ctr">
            <a:spAutoFit/>
          </a:bodyPr>
          <a:lstStyle/>
          <a:p>
            <a:pPr marL="274638" indent="-274638">
              <a:lnSpc>
                <a:spcPct val="140000"/>
              </a:lnSpc>
              <a:buClr>
                <a:schemeClr val="accent1"/>
              </a:buClr>
              <a:buSzPct val="75000"/>
              <a:tabLst>
                <a:tab pos="571500" algn="l"/>
              </a:tabLst>
            </a:pPr>
            <a:r>
              <a:rPr lang="en-US" altLang="zh-CN" sz="2800" b="1" i="0" dirty="0"/>
              <a:t>IEEE </a:t>
            </a:r>
            <a:r>
              <a:rPr lang="zh-CN" altLang="en-US" sz="2800" b="1" i="0" dirty="0"/>
              <a:t>的定义</a:t>
            </a:r>
            <a:r>
              <a:rPr lang="zh-CN" altLang="en-US" sz="2800" i="0" dirty="0"/>
              <a:t> </a:t>
            </a:r>
            <a:r>
              <a:rPr lang="zh-CN" altLang="en-US" sz="2800" b="1" i="0" dirty="0"/>
              <a:t>：</a:t>
            </a:r>
          </a:p>
          <a:p>
            <a:pPr marL="274638" indent="-274638">
              <a:lnSpc>
                <a:spcPct val="140000"/>
              </a:lnSpc>
              <a:buClr>
                <a:schemeClr val="accent1"/>
              </a:buClr>
              <a:buSzPct val="75000"/>
              <a:buFont typeface="Wingdings" pitchFamily="2" charset="2"/>
              <a:buChar char="p"/>
              <a:tabLst>
                <a:tab pos="571500" algn="l"/>
              </a:tabLst>
            </a:pPr>
            <a:r>
              <a:rPr lang="zh-CN" altLang="en-US" sz="2400" i="0" u="sng" dirty="0"/>
              <a:t>在特定的条件下运行系统或构件，观察或记录结果，对系统的某个方面做出评价</a:t>
            </a:r>
            <a:r>
              <a:rPr lang="zh-CN" altLang="en-US" sz="2400" i="0" dirty="0"/>
              <a:t> </a:t>
            </a:r>
          </a:p>
          <a:p>
            <a:pPr marL="274638" indent="-274638">
              <a:lnSpc>
                <a:spcPct val="140000"/>
              </a:lnSpc>
              <a:buClr>
                <a:schemeClr val="accent1"/>
              </a:buClr>
              <a:buSzPct val="75000"/>
              <a:buFont typeface="Wingdings" pitchFamily="2" charset="2"/>
              <a:buChar char="p"/>
              <a:tabLst>
                <a:tab pos="571500" algn="l"/>
              </a:tabLst>
            </a:pPr>
            <a:r>
              <a:rPr lang="zh-CN" altLang="en-US" sz="2400" i="0" u="sng" dirty="0"/>
              <a:t>分析某个软件项以发现现存的和要求的条件之差别（即错误）并评价此软件项的特性</a:t>
            </a:r>
            <a:r>
              <a:rPr lang="zh-CN" altLang="en-US" sz="2400" i="0" dirty="0"/>
              <a:t> </a:t>
            </a:r>
            <a:endParaRPr lang="en-US" altLang="zh-CN" sz="2400" i="0" dirty="0"/>
          </a:p>
        </p:txBody>
      </p:sp>
    </p:spTree>
    <p:extLst>
      <p:ext uri="{BB962C8B-B14F-4D97-AF65-F5344CB8AC3E}">
        <p14:creationId xmlns:p14="http://schemas.microsoft.com/office/powerpoint/2010/main" val="247858422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403648" y="188640"/>
            <a:ext cx="6264275" cy="890588"/>
          </a:xfrm>
        </p:spPr>
        <p:txBody>
          <a:bodyPr/>
          <a:lstStyle/>
          <a:p>
            <a:pPr marL="533400" indent="-355600" algn="ctr">
              <a:lnSpc>
                <a:spcPct val="150000"/>
              </a:lnSpc>
            </a:pPr>
            <a:r>
              <a:rPr lang="zh-CN" altLang="en-US" sz="3600" b="1" dirty="0">
                <a:solidFill>
                  <a:srgbClr val="FFFF00"/>
                </a:solidFill>
                <a:latin typeface="+mj-ea"/>
              </a:rPr>
              <a:t>最新测试标准 </a:t>
            </a:r>
            <a:r>
              <a:rPr lang="en-US" altLang="zh-CN" sz="3600" b="1" dirty="0">
                <a:solidFill>
                  <a:srgbClr val="FFFF00"/>
                </a:solidFill>
                <a:latin typeface="+mj-ea"/>
              </a:rPr>
              <a:t>– ISO29119</a:t>
            </a:r>
            <a:endParaRPr lang="zh-CN" altLang="en-US" sz="3600" b="1" dirty="0">
              <a:solidFill>
                <a:srgbClr val="FFFF00"/>
              </a:solidFill>
              <a:latin typeface="+mj-ea"/>
            </a:endParaRPr>
          </a:p>
        </p:txBody>
      </p:sp>
      <p:sp>
        <p:nvSpPr>
          <p:cNvPr id="5" name="矩形 4"/>
          <p:cNvSpPr/>
          <p:nvPr/>
        </p:nvSpPr>
        <p:spPr>
          <a:xfrm>
            <a:off x="323528" y="1484784"/>
            <a:ext cx="8352928" cy="3444020"/>
          </a:xfrm>
          <a:prstGeom prst="rect">
            <a:avLst/>
          </a:prstGeom>
        </p:spPr>
        <p:txBody>
          <a:bodyPr wrap="square">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en-US" altLang="zh-CN" sz="2400" i="0" dirty="0">
                <a:latin typeface="+mn-lt"/>
                <a:ea typeface="楷体"/>
                <a:cs typeface="楷体"/>
              </a:rPr>
              <a:t>An activity in which a system or component is executed under specified conditions, the results are observed </a:t>
            </a:r>
            <a:r>
              <a:rPr lang="en-US" altLang="zh-CN" sz="2400" i="0" dirty="0" smtClean="0">
                <a:latin typeface="+mn-lt"/>
                <a:ea typeface="楷体"/>
                <a:cs typeface="楷体"/>
              </a:rPr>
              <a:t>or</a:t>
            </a:r>
            <a:r>
              <a:rPr lang="zh-CN" altLang="en-US" sz="2400" i="0" dirty="0" smtClean="0">
                <a:latin typeface="+mn-lt"/>
                <a:ea typeface="楷体"/>
                <a:cs typeface="楷体"/>
              </a:rPr>
              <a:t> </a:t>
            </a:r>
            <a:r>
              <a:rPr lang="en-US" altLang="zh-CN" sz="2400" i="0" dirty="0" smtClean="0">
                <a:latin typeface="+mn-lt"/>
                <a:ea typeface="楷体"/>
                <a:cs typeface="楷体"/>
              </a:rPr>
              <a:t>recorded</a:t>
            </a:r>
            <a:r>
              <a:rPr lang="en-US" altLang="zh-CN" sz="2400" i="0" dirty="0">
                <a:latin typeface="+mn-lt"/>
                <a:ea typeface="楷体"/>
                <a:cs typeface="楷体"/>
              </a:rPr>
              <a:t>, and an evaluation is made of some aspect of the system or component. </a:t>
            </a:r>
          </a:p>
          <a:p>
            <a:pPr algn="r" eaLnBrk="0" hangingPunct="0">
              <a:lnSpc>
                <a:spcPct val="130000"/>
              </a:lnSpc>
              <a:spcBef>
                <a:spcPct val="20000"/>
              </a:spcBef>
              <a:buClr>
                <a:schemeClr val="accent1">
                  <a:lumMod val="50000"/>
                </a:schemeClr>
              </a:buClr>
              <a:buSzPct val="90000"/>
              <a:defRPr/>
            </a:pPr>
            <a:r>
              <a:rPr lang="en-US" altLang="zh-CN" i="0" dirty="0">
                <a:latin typeface="+mn-lt"/>
                <a:ea typeface="楷体"/>
                <a:cs typeface="楷体"/>
              </a:rPr>
              <a:t>[ISO/IEC 24765, Systems &amp; Software Engineering Vocabulary</a:t>
            </a:r>
            <a:r>
              <a:rPr lang="en-US" altLang="zh-CN" i="0" dirty="0" smtClean="0">
                <a:latin typeface="+mn-lt"/>
                <a:ea typeface="楷体"/>
                <a:cs typeface="楷体"/>
              </a:rPr>
              <a:t>] </a:t>
            </a:r>
            <a:endParaRPr lang="en-US" altLang="zh-CN" i="0" dirty="0">
              <a:latin typeface="+mn-lt"/>
              <a:ea typeface="楷体"/>
              <a:cs typeface="楷体"/>
            </a:endParaRPr>
          </a:p>
          <a:p>
            <a:pPr marL="342900" indent="-342900" eaLnBrk="0" hangingPunct="0">
              <a:lnSpc>
                <a:spcPct val="130000"/>
              </a:lnSpc>
              <a:spcBef>
                <a:spcPct val="20000"/>
              </a:spcBef>
              <a:buClr>
                <a:schemeClr val="accent1">
                  <a:lumMod val="50000"/>
                </a:schemeClr>
              </a:buClr>
              <a:buSzPct val="90000"/>
              <a:buFont typeface="Wingdings" charset="2"/>
              <a:buChar char="p"/>
              <a:defRPr/>
            </a:pPr>
            <a:r>
              <a:rPr lang="en-US" altLang="zh-CN" sz="2400" i="0" dirty="0">
                <a:latin typeface="+mn-lt"/>
                <a:ea typeface="楷体"/>
                <a:cs typeface="楷体"/>
              </a:rPr>
              <a:t>Testing is comparing what the test item does with what it is expected to do </a:t>
            </a:r>
            <a:endParaRPr lang="zh-CN" altLang="en-US" sz="2400" i="0" dirty="0">
              <a:latin typeface="+mn-lt"/>
              <a:ea typeface="楷体"/>
              <a:cs typeface="楷体"/>
            </a:endParaRPr>
          </a:p>
        </p:txBody>
      </p:sp>
    </p:spTree>
    <p:extLst>
      <p:ext uri="{BB962C8B-B14F-4D97-AF65-F5344CB8AC3E}">
        <p14:creationId xmlns:p14="http://schemas.microsoft.com/office/powerpoint/2010/main" val="2654292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marL="533400" indent="-355600" algn="ctr">
              <a:lnSpc>
                <a:spcPct val="150000"/>
              </a:lnSpc>
            </a:pPr>
            <a:r>
              <a:rPr lang="zh-CN" altLang="en-US" sz="3600" b="1" dirty="0">
                <a:solidFill>
                  <a:srgbClr val="FFFF00"/>
                </a:solidFill>
                <a:latin typeface="+mj-ea"/>
              </a:rPr>
              <a:t>更完整的定义</a:t>
            </a:r>
          </a:p>
        </p:txBody>
      </p:sp>
      <p:sp>
        <p:nvSpPr>
          <p:cNvPr id="32771" name="Content Placeholder 2"/>
          <p:cNvSpPr>
            <a:spLocks noGrp="1"/>
          </p:cNvSpPr>
          <p:nvPr>
            <p:ph idx="1"/>
          </p:nvPr>
        </p:nvSpPr>
        <p:spPr>
          <a:xfrm>
            <a:off x="683568" y="3212976"/>
            <a:ext cx="7920880" cy="2154238"/>
          </a:xfrm>
        </p:spPr>
        <p:txBody>
          <a:bodyPr/>
          <a:lstStyle/>
          <a:p>
            <a:pPr eaLnBrk="0" hangingPunct="0">
              <a:lnSpc>
                <a:spcPct val="130000"/>
              </a:lnSpc>
              <a:buClr>
                <a:schemeClr val="accent1">
                  <a:lumMod val="50000"/>
                </a:schemeClr>
              </a:buClr>
              <a:buSzPct val="90000"/>
              <a:buFont typeface="Wingdings" charset="2"/>
              <a:buChar char="p"/>
              <a:defRPr/>
            </a:pPr>
            <a:r>
              <a:rPr lang="zh-CN" altLang="en-US" sz="2400" kern="1200" dirty="0" smtClean="0">
                <a:ea typeface="楷体"/>
                <a:cs typeface="楷体"/>
              </a:rPr>
              <a:t>“</a:t>
            </a:r>
            <a:r>
              <a:rPr lang="zh-CN" sz="2400" kern="1200" dirty="0" smtClean="0">
                <a:solidFill>
                  <a:srgbClr val="3366FF"/>
                </a:solidFill>
                <a:ea typeface="楷体"/>
                <a:cs typeface="楷体"/>
              </a:rPr>
              <a:t>验证</a:t>
            </a:r>
            <a:r>
              <a:rPr lang="zh-CN" sz="2400" kern="1200" dirty="0">
                <a:ea typeface="楷体"/>
                <a:cs typeface="楷体"/>
              </a:rPr>
              <a:t>”是检验软件是否已正确地实现了产品规格书所定义的系统功能和特性</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defRPr/>
            </a:pPr>
            <a:r>
              <a:rPr lang="zh-CN" sz="2400" kern="1200" dirty="0">
                <a:ea typeface="楷体"/>
                <a:cs typeface="楷体"/>
              </a:rPr>
              <a:t>“</a:t>
            </a:r>
            <a:r>
              <a:rPr lang="zh-CN" sz="2400" u="sng" kern="1200" dirty="0">
                <a:solidFill>
                  <a:srgbClr val="3366FF"/>
                </a:solidFill>
                <a:ea typeface="楷体"/>
                <a:cs typeface="楷体"/>
              </a:rPr>
              <a:t>有效性确认</a:t>
            </a:r>
            <a:r>
              <a:rPr lang="zh-CN" sz="2400" kern="1200" dirty="0">
                <a:ea typeface="楷体"/>
                <a:cs typeface="楷体"/>
              </a:rPr>
              <a:t>”是确认所开发的软件是否满足用户真正需求的活动。</a:t>
            </a:r>
            <a:endParaRPr lang="zh-CN" altLang="en-US" sz="2400" kern="1200" dirty="0">
              <a:ea typeface="楷体"/>
              <a:cs typeface="楷体"/>
            </a:endParaRPr>
          </a:p>
        </p:txBody>
      </p:sp>
      <p:sp>
        <p:nvSpPr>
          <p:cNvPr id="4" name="Rectangle 3"/>
          <p:cNvSpPr/>
          <p:nvPr/>
        </p:nvSpPr>
        <p:spPr>
          <a:xfrm>
            <a:off x="539552" y="1772816"/>
            <a:ext cx="8064896" cy="1034129"/>
          </a:xfrm>
          <a:prstGeom prst="rect">
            <a:avLst/>
          </a:prstGeom>
        </p:spPr>
        <p:txBody>
          <a:bodyPr wrap="square">
            <a:spAutoFit/>
          </a:bodyPr>
          <a:lstStyle/>
          <a:p>
            <a:pPr eaLnBrk="0" hangingPunct="0">
              <a:lnSpc>
                <a:spcPct val="130000"/>
              </a:lnSpc>
              <a:spcBef>
                <a:spcPct val="20000"/>
              </a:spcBef>
              <a:buClr>
                <a:schemeClr val="accent1">
                  <a:lumMod val="50000"/>
                </a:schemeClr>
              </a:buClr>
              <a:buSzPct val="90000"/>
              <a:defRPr/>
            </a:pPr>
            <a:r>
              <a:rPr lang="zh-CN" altLang="en-US" sz="2400" i="0" dirty="0">
                <a:solidFill>
                  <a:srgbClr val="800000"/>
                </a:solidFill>
                <a:latin typeface="+mn-lt"/>
                <a:ea typeface="楷体"/>
                <a:cs typeface="楷体"/>
              </a:rPr>
              <a:t>软件测试是由“验证（</a:t>
            </a:r>
            <a:r>
              <a:rPr lang="en-US" sz="2400" i="0" dirty="0">
                <a:solidFill>
                  <a:srgbClr val="800000"/>
                </a:solidFill>
                <a:latin typeface="+mn-lt"/>
                <a:ea typeface="楷体"/>
                <a:cs typeface="楷体"/>
              </a:rPr>
              <a:t>Verification</a:t>
            </a:r>
            <a:r>
              <a:rPr lang="zh-CN" altLang="en-US" sz="2400" i="0" dirty="0">
                <a:solidFill>
                  <a:srgbClr val="800000"/>
                </a:solidFill>
                <a:latin typeface="+mn-lt"/>
                <a:ea typeface="楷体"/>
                <a:cs typeface="楷体"/>
              </a:rPr>
              <a:t>）”和“有效性确认（</a:t>
            </a:r>
            <a:r>
              <a:rPr lang="en-US" sz="2400" i="0" dirty="0">
                <a:solidFill>
                  <a:srgbClr val="800000"/>
                </a:solidFill>
                <a:latin typeface="+mn-lt"/>
                <a:ea typeface="楷体"/>
                <a:cs typeface="楷体"/>
              </a:rPr>
              <a:t>Validation</a:t>
            </a:r>
            <a:r>
              <a:rPr lang="zh-CN" altLang="en-US" sz="2400" i="0" dirty="0">
                <a:solidFill>
                  <a:srgbClr val="800000"/>
                </a:solidFill>
                <a:latin typeface="+mn-lt"/>
                <a:ea typeface="楷体"/>
                <a:cs typeface="楷体"/>
              </a:rPr>
              <a:t>）”活动构成的整体</a:t>
            </a:r>
          </a:p>
        </p:txBody>
      </p:sp>
    </p:spTree>
    <p:extLst>
      <p:ext uri="{BB962C8B-B14F-4D97-AF65-F5344CB8AC3E}">
        <p14:creationId xmlns:p14="http://schemas.microsoft.com/office/powerpoint/2010/main" val="288374335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marL="533400" indent="-355600" algn="ctr">
              <a:lnSpc>
                <a:spcPct val="150000"/>
              </a:lnSpc>
            </a:pPr>
            <a:r>
              <a:rPr lang="zh-CN" altLang="en-US" sz="3600" b="1" dirty="0">
                <a:solidFill>
                  <a:srgbClr val="FFFF00"/>
                </a:solidFill>
                <a:latin typeface="+mj-ea"/>
              </a:rPr>
              <a:t>软件测试的其它观点</a:t>
            </a:r>
          </a:p>
        </p:txBody>
      </p:sp>
      <p:sp>
        <p:nvSpPr>
          <p:cNvPr id="33795" name="Content Placeholder 2"/>
          <p:cNvSpPr>
            <a:spLocks noGrp="1"/>
          </p:cNvSpPr>
          <p:nvPr>
            <p:ph idx="1"/>
          </p:nvPr>
        </p:nvSpPr>
        <p:spPr>
          <a:xfrm>
            <a:off x="395536" y="1484784"/>
            <a:ext cx="8352928" cy="4673116"/>
          </a:xfrm>
        </p:spPr>
        <p:txBody>
          <a:bodyPr/>
          <a:lstStyle/>
          <a:p>
            <a:pPr eaLnBrk="0" hangingPunct="0">
              <a:lnSpc>
                <a:spcPct val="130000"/>
              </a:lnSpc>
              <a:buClr>
                <a:schemeClr val="accent1">
                  <a:lumMod val="50000"/>
                </a:schemeClr>
              </a:buClr>
              <a:buSzPct val="90000"/>
              <a:buFont typeface="Wingdings" charset="2"/>
              <a:buChar char="p"/>
              <a:defRPr/>
            </a:pPr>
            <a:r>
              <a:rPr lang="zh-CN" sz="2400" kern="1200" dirty="0">
                <a:ea typeface="楷体"/>
                <a:cs typeface="楷体"/>
              </a:rPr>
              <a:t>软件测试被认为是对软件系统中</a:t>
            </a:r>
            <a:r>
              <a:rPr lang="zh-CN" sz="2400" u="sng" kern="1200" dirty="0" smtClean="0">
                <a:ea typeface="楷体"/>
                <a:cs typeface="楷体"/>
              </a:rPr>
              <a:t>潜在的</a:t>
            </a:r>
            <a:r>
              <a:rPr lang="zh-CN" sz="2400" b="1" u="sng" kern="1200" dirty="0" smtClean="0">
                <a:solidFill>
                  <a:srgbClr val="3366FF"/>
                </a:solidFill>
                <a:ea typeface="楷体"/>
                <a:cs typeface="楷体"/>
              </a:rPr>
              <a:t>各种</a:t>
            </a:r>
            <a:r>
              <a:rPr lang="zh-CN" altLang="en-US" sz="2400" b="1" u="sng" kern="1200" dirty="0" smtClean="0">
                <a:solidFill>
                  <a:srgbClr val="FF6600"/>
                </a:solidFill>
                <a:ea typeface="楷体"/>
                <a:cs typeface="楷体"/>
              </a:rPr>
              <a:t>质量</a:t>
            </a:r>
            <a:r>
              <a:rPr lang="zh-CN" sz="2400" b="1" u="sng" kern="1200" dirty="0" smtClean="0">
                <a:solidFill>
                  <a:srgbClr val="FF6600"/>
                </a:solidFill>
                <a:ea typeface="楷体"/>
                <a:cs typeface="楷体"/>
              </a:rPr>
              <a:t>风险</a:t>
            </a:r>
            <a:r>
              <a:rPr lang="zh-CN" sz="2400" b="1" u="sng" kern="1200" dirty="0" smtClean="0">
                <a:solidFill>
                  <a:srgbClr val="3366FF"/>
                </a:solidFill>
                <a:ea typeface="楷体"/>
                <a:cs typeface="楷体"/>
              </a:rPr>
              <a:t>进行评估</a:t>
            </a:r>
            <a:r>
              <a:rPr lang="zh-CN" sz="2400" b="1" u="sng" kern="1200" dirty="0">
                <a:solidFill>
                  <a:srgbClr val="3366FF"/>
                </a:solidFill>
                <a:ea typeface="楷体"/>
                <a:cs typeface="楷体"/>
              </a:rPr>
              <a:t>的活动</a:t>
            </a:r>
            <a:r>
              <a:rPr lang="zh-CN" altLang="en-US" sz="2400" kern="1200" dirty="0">
                <a:ea typeface="楷体"/>
                <a:cs typeface="楷体"/>
              </a:rPr>
              <a:t>。不能穷举测试，测试是抽样的活动（</a:t>
            </a:r>
            <a:r>
              <a:rPr lang="en-US" altLang="zh-CN" sz="2400" kern="1200" dirty="0">
                <a:ea typeface="楷体"/>
                <a:cs typeface="楷体"/>
              </a:rPr>
              <a:t>sampling activity</a:t>
            </a:r>
            <a:r>
              <a:rPr lang="zh-CN" altLang="en-US" sz="2400" kern="1200" dirty="0">
                <a:ea typeface="楷体"/>
                <a:cs typeface="楷体"/>
              </a:rPr>
              <a:t>）风险总是存在的。基于风险的测试强调对软件开发全过程进行检测，随时发现问题、报告问题，减少对客户不利影响的风险</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defRPr/>
            </a:pPr>
            <a:r>
              <a:rPr lang="zh-CN" sz="2400" b="1" u="sng" kern="1200" dirty="0">
                <a:solidFill>
                  <a:srgbClr val="3366FF"/>
                </a:solidFill>
                <a:ea typeface="楷体"/>
                <a:cs typeface="楷体"/>
              </a:rPr>
              <a:t>测试的经济观点</a:t>
            </a:r>
            <a:r>
              <a:rPr lang="zh-CN" sz="2400" kern="1200" dirty="0">
                <a:ea typeface="楷体"/>
                <a:cs typeface="楷体"/>
              </a:rPr>
              <a:t>就是以最小的代价获得最高的软件产品质量</a:t>
            </a:r>
            <a:r>
              <a:rPr lang="zh-CN" altLang="en-US" sz="2400" kern="1200" dirty="0">
                <a:ea typeface="楷体"/>
                <a:cs typeface="楷体"/>
              </a:rPr>
              <a:t>。经济观点也要求软件测试尽早开展工作，发现缺陷越早，返工的工作量就越小，所造成的损失就越小。测试的成本</a:t>
            </a:r>
            <a:r>
              <a:rPr lang="en-US" altLang="zh-CN" sz="2400" kern="1200" dirty="0">
                <a:ea typeface="楷体"/>
                <a:cs typeface="楷体"/>
              </a:rPr>
              <a:t>&lt; </a:t>
            </a:r>
            <a:r>
              <a:rPr lang="zh-CN" altLang="en-US" sz="2400" kern="1200" dirty="0">
                <a:ea typeface="楷体"/>
                <a:cs typeface="楷体"/>
              </a:rPr>
              <a:t>缺陷造成的损失，测试才有意义。</a:t>
            </a:r>
          </a:p>
        </p:txBody>
      </p:sp>
    </p:spTree>
    <p:extLst>
      <p:ext uri="{BB962C8B-B14F-4D97-AF65-F5344CB8AC3E}">
        <p14:creationId xmlns:p14="http://schemas.microsoft.com/office/powerpoint/2010/main" val="40830456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 calcmode="lin" valueType="num">
                                      <p:cBhvr additive="base">
                                        <p:cTn id="7" dur="500" fill="hold"/>
                                        <p:tgtEl>
                                          <p:spTgt spid="3379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2146" name="Rectangle 2"/>
          <p:cNvSpPr>
            <a:spLocks noGrp="1" noChangeArrowheads="1"/>
          </p:cNvSpPr>
          <p:nvPr>
            <p:ph type="title"/>
          </p:nvPr>
        </p:nvSpPr>
        <p:spPr>
          <a:xfrm>
            <a:off x="1115616" y="404664"/>
            <a:ext cx="6400800" cy="487363"/>
          </a:xfrm>
        </p:spPr>
        <p:txBody>
          <a:bodyPr/>
          <a:lstStyle/>
          <a:p>
            <a:pPr algn="ctr"/>
            <a:r>
              <a:rPr lang="zh-CN" altLang="en-US" sz="3600" b="1" dirty="0">
                <a:solidFill>
                  <a:srgbClr val="FFFF00"/>
                </a:solidFill>
                <a:latin typeface="+mj-ea"/>
              </a:rPr>
              <a:t>软件测试的价值</a:t>
            </a:r>
          </a:p>
        </p:txBody>
      </p:sp>
      <p:sp>
        <p:nvSpPr>
          <p:cNvPr id="5" name="矩形 4"/>
          <p:cNvSpPr/>
          <p:nvPr/>
        </p:nvSpPr>
        <p:spPr>
          <a:xfrm>
            <a:off x="971600" y="2132856"/>
            <a:ext cx="6984776" cy="2960810"/>
          </a:xfrm>
          <a:prstGeom prst="rect">
            <a:avLst/>
          </a:prstGeom>
        </p:spPr>
        <p:txBody>
          <a:bodyPr wrap="square">
            <a:spAutoFit/>
          </a:bodyPr>
          <a:lstStyle/>
          <a:p>
            <a:pPr marL="342900" lvl="0" indent="-342900" algn="l" eaLnBrk="0" hangingPunct="0">
              <a:lnSpc>
                <a:spcPct val="120000"/>
              </a:lnSpc>
              <a:spcBef>
                <a:spcPct val="20000"/>
              </a:spcBef>
              <a:buFontTx/>
              <a:buChar char="•"/>
              <a:defRPr/>
            </a:pPr>
            <a:r>
              <a:rPr lang="zh-CN" altLang="en-US" sz="2400" i="0" kern="0" dirty="0"/>
              <a:t>全面评估产品质量，获得有关产品质量的全面、客观的信息</a:t>
            </a:r>
            <a:endParaRPr lang="en-US" altLang="zh-CN" sz="2400" i="0" kern="0" dirty="0"/>
          </a:p>
          <a:p>
            <a:pPr marL="342900" lvl="0" indent="-342900" algn="l" eaLnBrk="0" hangingPunct="0">
              <a:lnSpc>
                <a:spcPct val="120000"/>
              </a:lnSpc>
              <a:spcBef>
                <a:spcPct val="20000"/>
              </a:spcBef>
              <a:buFontTx/>
              <a:buChar char="•"/>
              <a:defRPr/>
            </a:pPr>
            <a:r>
              <a:rPr lang="zh-CN" altLang="en-US" sz="2400" i="0" kern="0" dirty="0"/>
              <a:t>发现问题，督促问题解决，提高产品质量</a:t>
            </a:r>
            <a:endParaRPr lang="en-US" altLang="zh-CN" sz="2400" i="0" kern="0" dirty="0"/>
          </a:p>
          <a:p>
            <a:pPr marL="342900" lvl="0" indent="-342900" algn="l" eaLnBrk="0" hangingPunct="0">
              <a:lnSpc>
                <a:spcPct val="120000"/>
              </a:lnSpc>
              <a:spcBef>
                <a:spcPct val="20000"/>
              </a:spcBef>
              <a:buFontTx/>
              <a:buChar char="•"/>
              <a:defRPr/>
            </a:pPr>
            <a:r>
              <a:rPr lang="zh-CN" altLang="en-US" sz="2400" i="0" kern="0" dirty="0"/>
              <a:t>持续提供质量反馈、及时揭示质量风险，有助于控制项目风险，提高构建的质量</a:t>
            </a:r>
            <a:endParaRPr lang="en-US" altLang="zh-CN" sz="2400" i="0" kern="0" dirty="0"/>
          </a:p>
          <a:p>
            <a:pPr marL="342900" lvl="0" indent="-342900" algn="l" eaLnBrk="0" hangingPunct="0">
              <a:lnSpc>
                <a:spcPct val="120000"/>
              </a:lnSpc>
              <a:spcBef>
                <a:spcPct val="20000"/>
              </a:spcBef>
              <a:buFontTx/>
              <a:buChar char="•"/>
              <a:defRPr/>
            </a:pPr>
            <a:r>
              <a:rPr lang="zh-CN" altLang="en-US" sz="2400" i="0" kern="0" dirty="0"/>
              <a:t>通过缺陷分析，获得缺陷模式，有助于缺陷预防</a:t>
            </a:r>
            <a:endParaRPr lang="en-US" altLang="zh-CN" sz="2400" i="0" kern="0" dirty="0"/>
          </a:p>
        </p:txBody>
      </p:sp>
    </p:spTree>
    <p:extLst>
      <p:ext uri="{BB962C8B-B14F-4D97-AF65-F5344CB8AC3E}">
        <p14:creationId xmlns:p14="http://schemas.microsoft.com/office/powerpoint/2010/main" val="1084415437"/>
      </p:ext>
    </p:extLst>
  </p:cSld>
  <p:clrMapOvr>
    <a:masterClrMapping/>
  </p:clrMapOvr>
  <p:transition xmlns:p14="http://schemas.microsoft.com/office/powerpoint/2010/main">
    <p:push dir="r"/>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259632" y="252413"/>
            <a:ext cx="6552728" cy="728315"/>
          </a:xfrm>
        </p:spPr>
        <p:txBody>
          <a:bodyPr/>
          <a:lstStyle/>
          <a:p>
            <a:pPr marL="533400" indent="-355600" algn="ctr">
              <a:lnSpc>
                <a:spcPct val="150000"/>
              </a:lnSpc>
            </a:pPr>
            <a:r>
              <a:rPr lang="en-US" altLang="zh-CN" sz="3600" b="1" dirty="0">
                <a:solidFill>
                  <a:srgbClr val="FFFF00"/>
                </a:solidFill>
                <a:latin typeface="+mj-ea"/>
              </a:rPr>
              <a:t>1.4 </a:t>
            </a:r>
            <a:r>
              <a:rPr lang="zh-CN" altLang="en-US" sz="3600" b="1" dirty="0" smtClean="0">
                <a:solidFill>
                  <a:srgbClr val="FFFF00"/>
                </a:solidFill>
                <a:latin typeface="+mj-ea"/>
              </a:rPr>
              <a:t>软件测试和开发</a:t>
            </a:r>
            <a:r>
              <a:rPr lang="zh-CN" altLang="en-US" sz="3600" b="1" dirty="0">
                <a:solidFill>
                  <a:srgbClr val="FFFF00"/>
                </a:solidFill>
                <a:latin typeface="+mj-ea"/>
              </a:rPr>
              <a:t>的关系</a:t>
            </a:r>
          </a:p>
        </p:txBody>
      </p:sp>
      <p:sp>
        <p:nvSpPr>
          <p:cNvPr id="6" name="Rectangle 3"/>
          <p:cNvSpPr txBox="1">
            <a:spLocks noChangeArrowheads="1"/>
          </p:cNvSpPr>
          <p:nvPr/>
        </p:nvSpPr>
        <p:spPr bwMode="auto">
          <a:xfrm>
            <a:off x="1504950" y="2151063"/>
            <a:ext cx="5513388" cy="2409825"/>
          </a:xfrm>
          <a:prstGeom prst="rect">
            <a:avLst/>
          </a:prstGeom>
          <a:noFill/>
          <a:ln w="9525">
            <a:noFill/>
            <a:miter lim="800000"/>
            <a:headEnd/>
            <a:tailEnd/>
          </a:ln>
        </p:spPr>
        <p:txBody>
          <a:bodyPr/>
          <a:lstStyle/>
          <a:p>
            <a:pPr marL="342900" indent="-342900">
              <a:lnSpc>
                <a:spcPct val="90000"/>
              </a:lnSpc>
              <a:spcBef>
                <a:spcPct val="20000"/>
              </a:spcBef>
              <a:buClr>
                <a:schemeClr val="folHlink"/>
              </a:buClr>
              <a:buSzPct val="90000"/>
              <a:buFont typeface="Wingdings" pitchFamily="2" charset="2"/>
              <a:buChar char="n"/>
              <a:defRPr/>
            </a:pPr>
            <a:endParaRPr lang="zh-CN" altLang="en-US" sz="2800" kern="0" dirty="0">
              <a:latin typeface="+mn-lt"/>
              <a:ea typeface="+mn-ea"/>
            </a:endParaRPr>
          </a:p>
        </p:txBody>
      </p:sp>
      <p:pic>
        <p:nvPicPr>
          <p:cNvPr id="117762" name="Picture 2"/>
          <p:cNvPicPr>
            <a:picLocks noChangeAspect="1" noChangeArrowheads="1"/>
          </p:cNvPicPr>
          <p:nvPr/>
        </p:nvPicPr>
        <p:blipFill>
          <a:blip r:embed="rId3" cstate="print"/>
          <a:srcRect/>
          <a:stretch>
            <a:fillRect/>
          </a:stretch>
        </p:blipFill>
        <p:spPr bwMode="auto">
          <a:xfrm>
            <a:off x="1358900" y="1858963"/>
            <a:ext cx="6462713" cy="3657600"/>
          </a:xfrm>
          <a:prstGeom prst="rect">
            <a:avLst/>
          </a:prstGeom>
          <a:noFill/>
          <a:ln w="9525">
            <a:noFill/>
            <a:miter lim="800000"/>
            <a:headEnd/>
            <a:tailEnd/>
          </a:ln>
        </p:spPr>
      </p:pic>
      <p:sp>
        <p:nvSpPr>
          <p:cNvPr id="5" name="TextBox 4"/>
          <p:cNvSpPr txBox="1">
            <a:spLocks noChangeArrowheads="1"/>
          </p:cNvSpPr>
          <p:nvPr/>
        </p:nvSpPr>
        <p:spPr bwMode="auto">
          <a:xfrm>
            <a:off x="1468438" y="5437188"/>
            <a:ext cx="5768975" cy="523875"/>
          </a:xfrm>
          <a:prstGeom prst="rect">
            <a:avLst/>
          </a:prstGeom>
          <a:noFill/>
          <a:ln w="9525">
            <a:noFill/>
            <a:miter lim="800000"/>
            <a:headEnd/>
            <a:tailEnd/>
          </a:ln>
        </p:spPr>
        <p:txBody>
          <a:bodyPr>
            <a:spAutoFit/>
          </a:bodyPr>
          <a:lstStyle/>
          <a:p>
            <a:pPr algn="ctr"/>
            <a:r>
              <a:rPr lang="zh-CN" altLang="en-US" sz="2800" b="1">
                <a:solidFill>
                  <a:srgbClr val="C00000"/>
                </a:solidFill>
              </a:rPr>
              <a:t>让人误解的瀑布模型</a:t>
            </a:r>
          </a:p>
        </p:txBody>
      </p:sp>
      <p:sp>
        <p:nvSpPr>
          <p:cNvPr id="34822" name="Rectangle 34"/>
          <p:cNvSpPr>
            <a:spLocks noChangeArrowheads="1"/>
          </p:cNvSpPr>
          <p:nvPr/>
        </p:nvSpPr>
        <p:spPr bwMode="auto">
          <a:xfrm>
            <a:off x="0" y="0"/>
            <a:ext cx="9144000" cy="0"/>
          </a:xfrm>
          <a:prstGeom prst="rect">
            <a:avLst/>
          </a:prstGeom>
          <a:noFill/>
          <a:ln w="9525">
            <a:noFill/>
            <a:miter lim="800000"/>
            <a:headEnd/>
            <a:tailEnd/>
          </a:ln>
        </p:spPr>
        <p:txBody>
          <a:bodyPr wrap="none" lIns="0" tIns="0" rIns="0" bIns="0" anchor="ctr">
            <a:spAutoFit/>
          </a:bodyPr>
          <a:lstStyle/>
          <a:p>
            <a:endParaRPr lang="zh-CN" altLang="en-US"/>
          </a:p>
        </p:txBody>
      </p:sp>
      <p:grpSp>
        <p:nvGrpSpPr>
          <p:cNvPr id="2" name="Group 3"/>
          <p:cNvGrpSpPr>
            <a:grpSpLocks noChangeAspect="1"/>
          </p:cNvGrpSpPr>
          <p:nvPr/>
        </p:nvGrpSpPr>
        <p:grpSpPr bwMode="auto">
          <a:xfrm>
            <a:off x="920750" y="1785938"/>
            <a:ext cx="6996113" cy="4418012"/>
            <a:chOff x="3208" y="7619"/>
            <a:chExt cx="6129" cy="3875"/>
          </a:xfrm>
        </p:grpSpPr>
        <p:sp>
          <p:nvSpPr>
            <p:cNvPr id="34825" name="AutoShape 33"/>
            <p:cNvSpPr>
              <a:spLocks noChangeAspect="1" noChangeArrowheads="1" noTextEdit="1"/>
            </p:cNvSpPr>
            <p:nvPr/>
          </p:nvSpPr>
          <p:spPr bwMode="auto">
            <a:xfrm>
              <a:off x="3208" y="7619"/>
              <a:ext cx="6129" cy="3875"/>
            </a:xfrm>
            <a:prstGeom prst="rect">
              <a:avLst/>
            </a:prstGeom>
            <a:noFill/>
            <a:ln w="9525">
              <a:noFill/>
              <a:miter lim="800000"/>
              <a:headEnd/>
              <a:tailEnd/>
            </a:ln>
          </p:spPr>
          <p:txBody>
            <a:bodyPr/>
            <a:lstStyle/>
            <a:p>
              <a:endParaRPr lang="zh-CN" altLang="en-US"/>
            </a:p>
          </p:txBody>
        </p:sp>
        <p:sp>
          <p:nvSpPr>
            <p:cNvPr id="34826" name="Line 32"/>
            <p:cNvSpPr>
              <a:spLocks noChangeShapeType="1"/>
            </p:cNvSpPr>
            <p:nvPr/>
          </p:nvSpPr>
          <p:spPr bwMode="auto">
            <a:xfrm>
              <a:off x="6248" y="7540"/>
              <a:ext cx="0" cy="4032"/>
            </a:xfrm>
            <a:prstGeom prst="line">
              <a:avLst/>
            </a:prstGeom>
            <a:noFill/>
            <a:ln w="9525">
              <a:solidFill>
                <a:srgbClr val="CCFFCC"/>
              </a:solidFill>
              <a:prstDash val="dashDot"/>
              <a:round/>
              <a:headEnd/>
              <a:tailEnd/>
            </a:ln>
          </p:spPr>
          <p:txBody>
            <a:bodyPr/>
            <a:lstStyle/>
            <a:p>
              <a:endParaRPr lang="zh-CN" altLang="en-US"/>
            </a:p>
          </p:txBody>
        </p:sp>
        <p:sp>
          <p:nvSpPr>
            <p:cNvPr id="34827" name="Line 31"/>
            <p:cNvSpPr>
              <a:spLocks noChangeShapeType="1"/>
            </p:cNvSpPr>
            <p:nvPr/>
          </p:nvSpPr>
          <p:spPr bwMode="auto">
            <a:xfrm>
              <a:off x="4053" y="7953"/>
              <a:ext cx="2190" cy="3483"/>
            </a:xfrm>
            <a:prstGeom prst="line">
              <a:avLst/>
            </a:prstGeom>
            <a:noFill/>
            <a:ln w="9525">
              <a:solidFill>
                <a:srgbClr val="000000"/>
              </a:solidFill>
              <a:round/>
              <a:headEnd/>
              <a:tailEnd/>
            </a:ln>
          </p:spPr>
          <p:txBody>
            <a:bodyPr/>
            <a:lstStyle/>
            <a:p>
              <a:endParaRPr lang="zh-CN" altLang="en-US"/>
            </a:p>
          </p:txBody>
        </p:sp>
        <p:sp>
          <p:nvSpPr>
            <p:cNvPr id="34828" name="Line 30"/>
            <p:cNvSpPr>
              <a:spLocks noChangeShapeType="1"/>
            </p:cNvSpPr>
            <p:nvPr/>
          </p:nvSpPr>
          <p:spPr bwMode="auto">
            <a:xfrm flipV="1">
              <a:off x="6258" y="7953"/>
              <a:ext cx="2152" cy="3483"/>
            </a:xfrm>
            <a:prstGeom prst="line">
              <a:avLst/>
            </a:prstGeom>
            <a:noFill/>
            <a:ln w="9525">
              <a:solidFill>
                <a:srgbClr val="000000"/>
              </a:solidFill>
              <a:round/>
              <a:headEnd/>
              <a:tailEnd/>
            </a:ln>
          </p:spPr>
          <p:txBody>
            <a:bodyPr/>
            <a:lstStyle/>
            <a:p>
              <a:endParaRPr lang="zh-CN" altLang="en-US"/>
            </a:p>
          </p:txBody>
        </p:sp>
        <p:sp>
          <p:nvSpPr>
            <p:cNvPr id="34829" name="Oval 29"/>
            <p:cNvSpPr>
              <a:spLocks noChangeArrowheads="1"/>
            </p:cNvSpPr>
            <p:nvPr/>
          </p:nvSpPr>
          <p:spPr bwMode="auto">
            <a:xfrm>
              <a:off x="3973" y="7888"/>
              <a:ext cx="159" cy="135"/>
            </a:xfrm>
            <a:prstGeom prst="ellipse">
              <a:avLst/>
            </a:prstGeom>
            <a:solidFill>
              <a:srgbClr val="C0C0C0"/>
            </a:solidFill>
            <a:ln w="9525">
              <a:solidFill>
                <a:srgbClr val="000000"/>
              </a:solidFill>
              <a:round/>
              <a:headEnd/>
              <a:tailEnd/>
            </a:ln>
          </p:spPr>
          <p:txBody>
            <a:bodyPr/>
            <a:lstStyle/>
            <a:p>
              <a:endParaRPr lang="zh-CN" altLang="en-US"/>
            </a:p>
          </p:txBody>
        </p:sp>
        <p:sp>
          <p:nvSpPr>
            <p:cNvPr id="34830" name="Oval 28"/>
            <p:cNvSpPr>
              <a:spLocks noChangeArrowheads="1"/>
            </p:cNvSpPr>
            <p:nvPr/>
          </p:nvSpPr>
          <p:spPr bwMode="auto">
            <a:xfrm>
              <a:off x="4575" y="8868"/>
              <a:ext cx="156" cy="136"/>
            </a:xfrm>
            <a:prstGeom prst="ellipse">
              <a:avLst/>
            </a:prstGeom>
            <a:solidFill>
              <a:srgbClr val="C0C0C0"/>
            </a:solidFill>
            <a:ln w="9525">
              <a:solidFill>
                <a:srgbClr val="000000"/>
              </a:solidFill>
              <a:round/>
              <a:headEnd/>
              <a:tailEnd/>
            </a:ln>
          </p:spPr>
          <p:txBody>
            <a:bodyPr/>
            <a:lstStyle/>
            <a:p>
              <a:endParaRPr lang="zh-CN" altLang="en-US"/>
            </a:p>
          </p:txBody>
        </p:sp>
        <p:sp>
          <p:nvSpPr>
            <p:cNvPr id="34831" name="Oval 27"/>
            <p:cNvSpPr>
              <a:spLocks noChangeArrowheads="1"/>
            </p:cNvSpPr>
            <p:nvPr/>
          </p:nvSpPr>
          <p:spPr bwMode="auto">
            <a:xfrm>
              <a:off x="5238" y="9926"/>
              <a:ext cx="157" cy="136"/>
            </a:xfrm>
            <a:prstGeom prst="ellipse">
              <a:avLst/>
            </a:prstGeom>
            <a:solidFill>
              <a:srgbClr val="C0C0C0"/>
            </a:solidFill>
            <a:ln w="9525">
              <a:solidFill>
                <a:srgbClr val="000000"/>
              </a:solidFill>
              <a:round/>
              <a:headEnd/>
              <a:tailEnd/>
            </a:ln>
          </p:spPr>
          <p:txBody>
            <a:bodyPr/>
            <a:lstStyle/>
            <a:p>
              <a:endParaRPr lang="zh-CN" altLang="en-US"/>
            </a:p>
          </p:txBody>
        </p:sp>
        <p:sp>
          <p:nvSpPr>
            <p:cNvPr id="34832" name="Oval 26"/>
            <p:cNvSpPr>
              <a:spLocks noChangeArrowheads="1"/>
            </p:cNvSpPr>
            <p:nvPr/>
          </p:nvSpPr>
          <p:spPr bwMode="auto">
            <a:xfrm>
              <a:off x="5907" y="10971"/>
              <a:ext cx="157" cy="137"/>
            </a:xfrm>
            <a:prstGeom prst="ellipse">
              <a:avLst/>
            </a:prstGeom>
            <a:solidFill>
              <a:srgbClr val="C0C0C0"/>
            </a:solidFill>
            <a:ln w="9525">
              <a:solidFill>
                <a:srgbClr val="000000"/>
              </a:solidFill>
              <a:round/>
              <a:headEnd/>
              <a:tailEnd/>
            </a:ln>
          </p:spPr>
          <p:txBody>
            <a:bodyPr/>
            <a:lstStyle/>
            <a:p>
              <a:endParaRPr lang="zh-CN" altLang="en-US"/>
            </a:p>
          </p:txBody>
        </p:sp>
        <p:sp>
          <p:nvSpPr>
            <p:cNvPr id="34833" name="Oval 25"/>
            <p:cNvSpPr>
              <a:spLocks noChangeArrowheads="1"/>
            </p:cNvSpPr>
            <p:nvPr/>
          </p:nvSpPr>
          <p:spPr bwMode="auto">
            <a:xfrm>
              <a:off x="6415" y="10971"/>
              <a:ext cx="157" cy="139"/>
            </a:xfrm>
            <a:prstGeom prst="ellipse">
              <a:avLst/>
            </a:prstGeom>
            <a:solidFill>
              <a:srgbClr val="C0C0C0"/>
            </a:solidFill>
            <a:ln w="9525">
              <a:solidFill>
                <a:srgbClr val="000000"/>
              </a:solidFill>
              <a:round/>
              <a:headEnd/>
              <a:tailEnd/>
            </a:ln>
          </p:spPr>
          <p:txBody>
            <a:bodyPr/>
            <a:lstStyle/>
            <a:p>
              <a:endParaRPr lang="zh-CN" altLang="en-US"/>
            </a:p>
          </p:txBody>
        </p:sp>
        <p:sp>
          <p:nvSpPr>
            <p:cNvPr id="34834" name="Oval 24"/>
            <p:cNvSpPr>
              <a:spLocks noChangeArrowheads="1"/>
            </p:cNvSpPr>
            <p:nvPr/>
          </p:nvSpPr>
          <p:spPr bwMode="auto">
            <a:xfrm>
              <a:off x="7081" y="9926"/>
              <a:ext cx="157" cy="137"/>
            </a:xfrm>
            <a:prstGeom prst="ellipse">
              <a:avLst/>
            </a:prstGeom>
            <a:solidFill>
              <a:srgbClr val="C0C0C0"/>
            </a:solidFill>
            <a:ln w="9525">
              <a:solidFill>
                <a:srgbClr val="000000"/>
              </a:solidFill>
              <a:round/>
              <a:headEnd/>
              <a:tailEnd/>
            </a:ln>
          </p:spPr>
          <p:txBody>
            <a:bodyPr/>
            <a:lstStyle/>
            <a:p>
              <a:endParaRPr lang="zh-CN" altLang="en-US"/>
            </a:p>
          </p:txBody>
        </p:sp>
        <p:sp>
          <p:nvSpPr>
            <p:cNvPr id="34835" name="Oval 23"/>
            <p:cNvSpPr>
              <a:spLocks noChangeArrowheads="1"/>
            </p:cNvSpPr>
            <p:nvPr/>
          </p:nvSpPr>
          <p:spPr bwMode="auto">
            <a:xfrm>
              <a:off x="7744" y="8842"/>
              <a:ext cx="157" cy="136"/>
            </a:xfrm>
            <a:prstGeom prst="ellipse">
              <a:avLst/>
            </a:prstGeom>
            <a:solidFill>
              <a:srgbClr val="C0C0C0"/>
            </a:solidFill>
            <a:ln w="9525">
              <a:solidFill>
                <a:srgbClr val="000000"/>
              </a:solidFill>
              <a:round/>
              <a:headEnd/>
              <a:tailEnd/>
            </a:ln>
          </p:spPr>
          <p:txBody>
            <a:bodyPr/>
            <a:lstStyle/>
            <a:p>
              <a:endParaRPr lang="zh-CN" altLang="en-US"/>
            </a:p>
          </p:txBody>
        </p:sp>
        <p:sp>
          <p:nvSpPr>
            <p:cNvPr id="34836" name="Oval 22"/>
            <p:cNvSpPr>
              <a:spLocks noChangeArrowheads="1"/>
            </p:cNvSpPr>
            <p:nvPr/>
          </p:nvSpPr>
          <p:spPr bwMode="auto">
            <a:xfrm>
              <a:off x="8345" y="7888"/>
              <a:ext cx="157" cy="137"/>
            </a:xfrm>
            <a:prstGeom prst="ellipse">
              <a:avLst/>
            </a:prstGeom>
            <a:solidFill>
              <a:srgbClr val="C0C0C0"/>
            </a:solidFill>
            <a:ln w="9525">
              <a:solidFill>
                <a:srgbClr val="000000"/>
              </a:solidFill>
              <a:round/>
              <a:headEnd/>
              <a:tailEnd/>
            </a:ln>
          </p:spPr>
          <p:txBody>
            <a:bodyPr/>
            <a:lstStyle/>
            <a:p>
              <a:endParaRPr lang="zh-CN" altLang="en-US"/>
            </a:p>
          </p:txBody>
        </p:sp>
        <p:sp>
          <p:nvSpPr>
            <p:cNvPr id="34837" name="Line 21"/>
            <p:cNvSpPr>
              <a:spLocks noChangeShapeType="1"/>
            </p:cNvSpPr>
            <p:nvPr/>
          </p:nvSpPr>
          <p:spPr bwMode="auto">
            <a:xfrm>
              <a:off x="4159" y="7945"/>
              <a:ext cx="4186" cy="1"/>
            </a:xfrm>
            <a:prstGeom prst="line">
              <a:avLst/>
            </a:prstGeom>
            <a:noFill/>
            <a:ln w="9525">
              <a:solidFill>
                <a:srgbClr val="000000"/>
              </a:solidFill>
              <a:prstDash val="dash"/>
              <a:round/>
              <a:headEnd type="arrow" w="med" len="med"/>
              <a:tailEnd type="arrow" w="med" len="med"/>
            </a:ln>
          </p:spPr>
          <p:txBody>
            <a:bodyPr/>
            <a:lstStyle/>
            <a:p>
              <a:endParaRPr lang="zh-CN" altLang="en-US"/>
            </a:p>
          </p:txBody>
        </p:sp>
        <p:sp>
          <p:nvSpPr>
            <p:cNvPr id="34838" name="Line 20"/>
            <p:cNvSpPr>
              <a:spLocks noChangeShapeType="1"/>
            </p:cNvSpPr>
            <p:nvPr/>
          </p:nvSpPr>
          <p:spPr bwMode="auto">
            <a:xfrm>
              <a:off x="4745" y="8912"/>
              <a:ext cx="3012" cy="1"/>
            </a:xfrm>
            <a:prstGeom prst="line">
              <a:avLst/>
            </a:prstGeom>
            <a:noFill/>
            <a:ln w="9525">
              <a:solidFill>
                <a:srgbClr val="000000"/>
              </a:solidFill>
              <a:prstDash val="dash"/>
              <a:round/>
              <a:headEnd type="arrow" w="med" len="med"/>
              <a:tailEnd type="arrow" w="med" len="med"/>
            </a:ln>
          </p:spPr>
          <p:txBody>
            <a:bodyPr/>
            <a:lstStyle/>
            <a:p>
              <a:endParaRPr lang="zh-CN" altLang="en-US"/>
            </a:p>
          </p:txBody>
        </p:sp>
        <p:sp>
          <p:nvSpPr>
            <p:cNvPr id="34839" name="Line 19"/>
            <p:cNvSpPr>
              <a:spLocks noChangeShapeType="1"/>
            </p:cNvSpPr>
            <p:nvPr/>
          </p:nvSpPr>
          <p:spPr bwMode="auto">
            <a:xfrm>
              <a:off x="5425" y="9983"/>
              <a:ext cx="1640" cy="1"/>
            </a:xfrm>
            <a:prstGeom prst="line">
              <a:avLst/>
            </a:prstGeom>
            <a:noFill/>
            <a:ln w="9525">
              <a:solidFill>
                <a:srgbClr val="000000"/>
              </a:solidFill>
              <a:prstDash val="dash"/>
              <a:round/>
              <a:headEnd type="arrow" w="med" len="med"/>
              <a:tailEnd type="arrow" w="med" len="med"/>
            </a:ln>
          </p:spPr>
          <p:txBody>
            <a:bodyPr/>
            <a:lstStyle/>
            <a:p>
              <a:endParaRPr lang="zh-CN" altLang="en-US"/>
            </a:p>
          </p:txBody>
        </p:sp>
        <p:sp>
          <p:nvSpPr>
            <p:cNvPr id="34840" name="Line 18"/>
            <p:cNvSpPr>
              <a:spLocks noChangeShapeType="1"/>
            </p:cNvSpPr>
            <p:nvPr/>
          </p:nvSpPr>
          <p:spPr bwMode="auto">
            <a:xfrm>
              <a:off x="6064" y="11029"/>
              <a:ext cx="375" cy="1"/>
            </a:xfrm>
            <a:prstGeom prst="line">
              <a:avLst/>
            </a:prstGeom>
            <a:noFill/>
            <a:ln w="9525">
              <a:solidFill>
                <a:srgbClr val="000000"/>
              </a:solidFill>
              <a:prstDash val="dash"/>
              <a:round/>
              <a:headEnd type="arrow" w="med" len="med"/>
              <a:tailEnd type="arrow" w="med" len="med"/>
            </a:ln>
          </p:spPr>
          <p:txBody>
            <a:bodyPr/>
            <a:lstStyle/>
            <a:p>
              <a:endParaRPr lang="zh-CN" altLang="en-US"/>
            </a:p>
          </p:txBody>
        </p:sp>
        <p:sp>
          <p:nvSpPr>
            <p:cNvPr id="34841" name="Text Box 17"/>
            <p:cNvSpPr txBox="1">
              <a:spLocks noChangeArrowheads="1"/>
            </p:cNvSpPr>
            <p:nvPr/>
          </p:nvSpPr>
          <p:spPr bwMode="auto">
            <a:xfrm>
              <a:off x="3208" y="7723"/>
              <a:ext cx="1110"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需求分</a:t>
              </a:r>
              <a:endParaRPr lang="zh-CN" altLang="en-US" sz="1100"/>
            </a:p>
            <a:p>
              <a:pPr eaLnBrk="0" hangingPunct="0"/>
              <a:r>
                <a:rPr lang="zh-CN" altLang="en-US" sz="900">
                  <a:latin typeface="Times New Roman" pitchFamily="18" charset="0"/>
                  <a:cs typeface="Times New Roman" pitchFamily="18" charset="0"/>
                </a:rPr>
                <a:t>析和定义</a:t>
              </a:r>
              <a:endParaRPr lang="zh-CN" altLang="en-US"/>
            </a:p>
          </p:txBody>
        </p:sp>
        <p:sp>
          <p:nvSpPr>
            <p:cNvPr id="34842" name="Text Box 16"/>
            <p:cNvSpPr txBox="1">
              <a:spLocks noChangeArrowheads="1"/>
            </p:cNvSpPr>
            <p:nvPr/>
          </p:nvSpPr>
          <p:spPr bwMode="auto">
            <a:xfrm>
              <a:off x="4043" y="8664"/>
              <a:ext cx="563"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系统设计</a:t>
              </a:r>
              <a:endParaRPr lang="zh-CN" altLang="en-US"/>
            </a:p>
          </p:txBody>
        </p:sp>
        <p:sp>
          <p:nvSpPr>
            <p:cNvPr id="34843" name="Text Box 15"/>
            <p:cNvSpPr txBox="1">
              <a:spLocks noChangeArrowheads="1"/>
            </p:cNvSpPr>
            <p:nvPr/>
          </p:nvSpPr>
          <p:spPr bwMode="auto">
            <a:xfrm>
              <a:off x="4526" y="9696"/>
              <a:ext cx="736"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详细功能设计</a:t>
              </a:r>
              <a:endParaRPr lang="zh-CN" altLang="en-US"/>
            </a:p>
          </p:txBody>
        </p:sp>
        <p:sp>
          <p:nvSpPr>
            <p:cNvPr id="34844" name="Text Box 14"/>
            <p:cNvSpPr txBox="1">
              <a:spLocks noChangeArrowheads="1"/>
            </p:cNvSpPr>
            <p:nvPr/>
          </p:nvSpPr>
          <p:spPr bwMode="auto">
            <a:xfrm>
              <a:off x="5257" y="10833"/>
              <a:ext cx="616" cy="391"/>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编码</a:t>
              </a:r>
              <a:endParaRPr lang="zh-CN" altLang="en-US"/>
            </a:p>
          </p:txBody>
        </p:sp>
        <p:sp>
          <p:nvSpPr>
            <p:cNvPr id="34845" name="Text Box 13"/>
            <p:cNvSpPr txBox="1">
              <a:spLocks noChangeArrowheads="1"/>
            </p:cNvSpPr>
            <p:nvPr/>
          </p:nvSpPr>
          <p:spPr bwMode="auto">
            <a:xfrm>
              <a:off x="6655" y="10715"/>
              <a:ext cx="577"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单元测试</a:t>
              </a:r>
              <a:endParaRPr lang="zh-CN" altLang="en-US"/>
            </a:p>
          </p:txBody>
        </p:sp>
        <p:sp>
          <p:nvSpPr>
            <p:cNvPr id="34846" name="Text Box 12"/>
            <p:cNvSpPr txBox="1">
              <a:spLocks noChangeArrowheads="1"/>
            </p:cNvSpPr>
            <p:nvPr/>
          </p:nvSpPr>
          <p:spPr bwMode="auto">
            <a:xfrm>
              <a:off x="7225" y="9774"/>
              <a:ext cx="578"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功能测试</a:t>
              </a:r>
              <a:endParaRPr lang="zh-CN" altLang="en-US"/>
            </a:p>
          </p:txBody>
        </p:sp>
        <p:sp>
          <p:nvSpPr>
            <p:cNvPr id="34847" name="Text Box 11"/>
            <p:cNvSpPr txBox="1">
              <a:spLocks noChangeArrowheads="1"/>
            </p:cNvSpPr>
            <p:nvPr/>
          </p:nvSpPr>
          <p:spPr bwMode="auto">
            <a:xfrm>
              <a:off x="7852" y="8651"/>
              <a:ext cx="577"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系统测试</a:t>
              </a:r>
              <a:endParaRPr lang="zh-CN" altLang="en-US"/>
            </a:p>
          </p:txBody>
        </p:sp>
        <p:sp>
          <p:nvSpPr>
            <p:cNvPr id="34848" name="Text Box 10"/>
            <p:cNvSpPr txBox="1">
              <a:spLocks noChangeArrowheads="1"/>
            </p:cNvSpPr>
            <p:nvPr/>
          </p:nvSpPr>
          <p:spPr bwMode="auto">
            <a:xfrm>
              <a:off x="8453" y="7697"/>
              <a:ext cx="604" cy="614"/>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验收测试测试</a:t>
              </a:r>
              <a:endParaRPr lang="zh-CN" altLang="en-US"/>
            </a:p>
          </p:txBody>
        </p:sp>
        <p:sp>
          <p:nvSpPr>
            <p:cNvPr id="34849" name="Text Box 9"/>
            <p:cNvSpPr txBox="1">
              <a:spLocks noChangeArrowheads="1"/>
            </p:cNvSpPr>
            <p:nvPr/>
          </p:nvSpPr>
          <p:spPr bwMode="auto">
            <a:xfrm>
              <a:off x="5660" y="7619"/>
              <a:ext cx="1280" cy="392"/>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用户需求验证</a:t>
              </a:r>
              <a:endParaRPr lang="zh-CN" altLang="en-US"/>
            </a:p>
          </p:txBody>
        </p:sp>
        <p:sp>
          <p:nvSpPr>
            <p:cNvPr id="34850" name="Text Box 8"/>
            <p:cNvSpPr txBox="1">
              <a:spLocks noChangeArrowheads="1"/>
            </p:cNvSpPr>
            <p:nvPr/>
          </p:nvSpPr>
          <p:spPr bwMode="auto">
            <a:xfrm>
              <a:off x="5439" y="8559"/>
              <a:ext cx="1854" cy="392"/>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系统非功能特性验证</a:t>
              </a:r>
              <a:endParaRPr lang="zh-CN" altLang="en-US"/>
            </a:p>
          </p:txBody>
        </p:sp>
        <p:sp>
          <p:nvSpPr>
            <p:cNvPr id="34851" name="Text Box 7"/>
            <p:cNvSpPr txBox="1">
              <a:spLocks noChangeArrowheads="1"/>
            </p:cNvSpPr>
            <p:nvPr/>
          </p:nvSpPr>
          <p:spPr bwMode="auto">
            <a:xfrm>
              <a:off x="5871" y="9631"/>
              <a:ext cx="914" cy="392"/>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功能验证</a:t>
              </a:r>
              <a:endParaRPr lang="zh-CN" altLang="en-US"/>
            </a:p>
          </p:txBody>
        </p:sp>
        <p:sp>
          <p:nvSpPr>
            <p:cNvPr id="34852" name="Text Box 6"/>
            <p:cNvSpPr txBox="1">
              <a:spLocks noChangeArrowheads="1"/>
            </p:cNvSpPr>
            <p:nvPr/>
          </p:nvSpPr>
          <p:spPr bwMode="auto">
            <a:xfrm>
              <a:off x="5963" y="10362"/>
              <a:ext cx="563" cy="627"/>
            </a:xfrm>
            <a:prstGeom prst="rect">
              <a:avLst/>
            </a:prstGeom>
            <a:noFill/>
            <a:ln w="9525">
              <a:noFill/>
              <a:miter lim="800000"/>
              <a:headEnd/>
              <a:tailEnd/>
            </a:ln>
          </p:spPr>
          <p:txBody>
            <a:bodyPr/>
            <a:lstStyle/>
            <a:p>
              <a:pPr eaLnBrk="0" hangingPunct="0"/>
              <a:r>
                <a:rPr lang="zh-CN" altLang="en-US" sz="900">
                  <a:latin typeface="Times New Roman" pitchFamily="18" charset="0"/>
                  <a:cs typeface="Times New Roman" pitchFamily="18" charset="0"/>
                </a:rPr>
                <a:t>代码验证</a:t>
              </a:r>
              <a:endParaRPr lang="zh-CN" altLang="en-US"/>
            </a:p>
          </p:txBody>
        </p:sp>
        <p:sp>
          <p:nvSpPr>
            <p:cNvPr id="34853" name="Text Box 5"/>
            <p:cNvSpPr txBox="1">
              <a:spLocks noChangeArrowheads="1"/>
            </p:cNvSpPr>
            <p:nvPr/>
          </p:nvSpPr>
          <p:spPr bwMode="auto">
            <a:xfrm>
              <a:off x="3264" y="10571"/>
              <a:ext cx="1047" cy="405"/>
            </a:xfrm>
            <a:prstGeom prst="rect">
              <a:avLst/>
            </a:prstGeom>
            <a:noFill/>
            <a:ln w="9525">
              <a:noFill/>
              <a:miter lim="800000"/>
              <a:headEnd/>
              <a:tailEnd/>
            </a:ln>
          </p:spPr>
          <p:txBody>
            <a:bodyPr/>
            <a:lstStyle/>
            <a:p>
              <a:pPr eaLnBrk="0" hangingPunct="0"/>
              <a:r>
                <a:rPr lang="zh-CN" altLang="en-US" sz="900" u="sng">
                  <a:latin typeface="Times New Roman" pitchFamily="18" charset="0"/>
                  <a:cs typeface="Times New Roman" pitchFamily="18" charset="0"/>
                </a:rPr>
                <a:t>构建过程</a:t>
              </a:r>
              <a:endParaRPr lang="zh-CN" altLang="en-US"/>
            </a:p>
          </p:txBody>
        </p:sp>
        <p:sp>
          <p:nvSpPr>
            <p:cNvPr id="34854" name="Text Box 4"/>
            <p:cNvSpPr txBox="1">
              <a:spLocks noChangeArrowheads="1"/>
            </p:cNvSpPr>
            <p:nvPr/>
          </p:nvSpPr>
          <p:spPr bwMode="auto">
            <a:xfrm>
              <a:off x="8220" y="10480"/>
              <a:ext cx="1047" cy="405"/>
            </a:xfrm>
            <a:prstGeom prst="rect">
              <a:avLst/>
            </a:prstGeom>
            <a:noFill/>
            <a:ln w="9525">
              <a:noFill/>
              <a:miter lim="800000"/>
              <a:headEnd/>
              <a:tailEnd/>
            </a:ln>
          </p:spPr>
          <p:txBody>
            <a:bodyPr/>
            <a:lstStyle/>
            <a:p>
              <a:pPr eaLnBrk="0" hangingPunct="0"/>
              <a:r>
                <a:rPr lang="zh-CN" altLang="en-US" sz="900" u="sng">
                  <a:latin typeface="Times New Roman" pitchFamily="18" charset="0"/>
                  <a:cs typeface="Times New Roman" pitchFamily="18" charset="0"/>
                </a:rPr>
                <a:t>验证过程</a:t>
              </a:r>
              <a:endParaRPr lang="zh-CN" altLang="en-US"/>
            </a:p>
          </p:txBody>
        </p:sp>
      </p:grpSp>
    </p:spTree>
    <p:extLst>
      <p:ext uri="{BB962C8B-B14F-4D97-AF65-F5344CB8AC3E}">
        <p14:creationId xmlns:p14="http://schemas.microsoft.com/office/powerpoint/2010/main" val="19504724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500"/>
                                        <p:tgtEl>
                                          <p:spTgt spid="117762"/>
                                        </p:tgtEl>
                                      </p:cBhvr>
                                    </p:animEffect>
                                    <p:set>
                                      <p:cBhvr>
                                        <p:cTn id="7" dur="1" fill="hold">
                                          <p:stCondLst>
                                            <p:cond delay="499"/>
                                          </p:stCondLst>
                                        </p:cTn>
                                        <p:tgtEl>
                                          <p:spTgt spid="117762"/>
                                        </p:tgtEl>
                                        <p:attrNameLst>
                                          <p:attrName>style.visibility</p:attrName>
                                        </p:attrNameLst>
                                      </p:cBhvr>
                                      <p:to>
                                        <p:strVal val="hidden"/>
                                      </p:to>
                                    </p:set>
                                  </p:childTnLst>
                                </p:cTn>
                              </p:par>
                              <p:par>
                                <p:cTn id="8" presetID="8" presetClass="exit" presetSubtype="16" fill="hold" grpId="0" nodeType="withEffect">
                                  <p:stCondLst>
                                    <p:cond delay="0"/>
                                  </p:stCondLst>
                                  <p:childTnLst>
                                    <p:animEffect transition="out" filter="diamond(i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5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259632" y="252413"/>
            <a:ext cx="6552728" cy="728315"/>
          </a:xfrm>
        </p:spPr>
        <p:txBody>
          <a:bodyPr/>
          <a:lstStyle/>
          <a:p>
            <a:pPr marL="533400" indent="-355600" algn="ctr">
              <a:lnSpc>
                <a:spcPct val="150000"/>
              </a:lnSpc>
            </a:pPr>
            <a:r>
              <a:rPr lang="en-US" altLang="zh-CN" sz="3600" b="1" dirty="0" smtClean="0">
                <a:solidFill>
                  <a:srgbClr val="FFFF00"/>
                </a:solidFill>
                <a:latin typeface="+mj-ea"/>
              </a:rPr>
              <a:t>1.5 </a:t>
            </a:r>
            <a:r>
              <a:rPr lang="zh-CN" altLang="en-US" sz="3600" b="1" dirty="0" smtClean="0">
                <a:solidFill>
                  <a:srgbClr val="FFFF00"/>
                </a:solidFill>
                <a:latin typeface="+mj-ea"/>
              </a:rPr>
              <a:t>测试和质量保证的关</a:t>
            </a:r>
            <a:r>
              <a:rPr lang="zh-CN" altLang="en-US" sz="3600" b="1" dirty="0">
                <a:solidFill>
                  <a:srgbClr val="FFFF00"/>
                </a:solidFill>
                <a:latin typeface="+mj-ea"/>
              </a:rPr>
              <a:t>系</a:t>
            </a:r>
          </a:p>
        </p:txBody>
      </p:sp>
      <p:sp>
        <p:nvSpPr>
          <p:cNvPr id="34822" name="Rectangle 34"/>
          <p:cNvSpPr>
            <a:spLocks noChangeArrowheads="1"/>
          </p:cNvSpPr>
          <p:nvPr/>
        </p:nvSpPr>
        <p:spPr bwMode="auto">
          <a:xfrm>
            <a:off x="0" y="0"/>
            <a:ext cx="9144000" cy="0"/>
          </a:xfrm>
          <a:prstGeom prst="rect">
            <a:avLst/>
          </a:prstGeom>
          <a:noFill/>
          <a:ln w="9525">
            <a:noFill/>
            <a:miter lim="800000"/>
            <a:headEnd/>
            <a:tailEnd/>
          </a:ln>
        </p:spPr>
        <p:txBody>
          <a:bodyPr wrap="none" lIns="0" tIns="0" rIns="0" bIns="0" anchor="ctr">
            <a:spAutoFit/>
          </a:bodyPr>
          <a:lstStyle/>
          <a:p>
            <a:endParaRPr lang="zh-CN" altLang="en-US"/>
          </a:p>
        </p:txBody>
      </p:sp>
      <p:sp>
        <p:nvSpPr>
          <p:cNvPr id="3" name="矩形 2"/>
          <p:cNvSpPr/>
          <p:nvPr/>
        </p:nvSpPr>
        <p:spPr>
          <a:xfrm>
            <a:off x="683568" y="1340768"/>
            <a:ext cx="7920880" cy="5139869"/>
          </a:xfrm>
          <a:prstGeom prst="rect">
            <a:avLst/>
          </a:prstGeom>
        </p:spPr>
        <p:txBody>
          <a:bodyPr wrap="square">
            <a:spAutoFit/>
          </a:bodyPr>
          <a:lstStyle/>
          <a:p>
            <a:pPr>
              <a:lnSpc>
                <a:spcPct val="130000"/>
              </a:lnSpc>
            </a:pPr>
            <a:r>
              <a:rPr lang="zh-CN" altLang="zh-CN" sz="2400" i="0" u="sng" dirty="0">
                <a:solidFill>
                  <a:schemeClr val="accent1">
                    <a:lumMod val="25000"/>
                  </a:schemeClr>
                </a:solidFill>
              </a:rPr>
              <a:t>软件质量保证（</a:t>
            </a:r>
            <a:r>
              <a:rPr lang="en-US" altLang="zh-CN" sz="2400" i="0" u="sng" dirty="0">
                <a:solidFill>
                  <a:schemeClr val="accent1">
                    <a:lumMod val="25000"/>
                  </a:schemeClr>
                </a:solidFill>
              </a:rPr>
              <a:t>Software Quality Assurance</a:t>
            </a:r>
            <a:r>
              <a:rPr lang="zh-CN" altLang="zh-CN" sz="2400" i="0" u="sng" dirty="0">
                <a:solidFill>
                  <a:schemeClr val="accent1">
                    <a:lumMod val="25000"/>
                  </a:schemeClr>
                </a:solidFill>
              </a:rPr>
              <a:t>，</a:t>
            </a:r>
            <a:r>
              <a:rPr lang="en-US" altLang="zh-CN" sz="2400" i="0" u="sng" dirty="0">
                <a:solidFill>
                  <a:schemeClr val="accent1">
                    <a:lumMod val="25000"/>
                  </a:schemeClr>
                </a:solidFill>
              </a:rPr>
              <a:t>SQA</a:t>
            </a:r>
            <a:r>
              <a:rPr lang="zh-CN" altLang="zh-CN" sz="2400" i="0" u="sng" dirty="0">
                <a:solidFill>
                  <a:schemeClr val="accent1">
                    <a:lumMod val="25000"/>
                  </a:schemeClr>
                </a:solidFill>
              </a:rPr>
              <a:t>）活动是通过对软件产品有计划的进行评审和审计来验证软件是否合乎标准的系统工程，通过协调、审查和跟踪以获取有用信息，形成分析结果以指导软件过程。</a:t>
            </a:r>
            <a:endParaRPr lang="zh-CN" altLang="zh-CN" sz="2400" i="0" dirty="0">
              <a:solidFill>
                <a:schemeClr val="accent1">
                  <a:lumMod val="25000"/>
                </a:schemeClr>
              </a:solidFill>
            </a:endParaRPr>
          </a:p>
          <a:p>
            <a:pPr lvl="0">
              <a:lnSpc>
                <a:spcPct val="130000"/>
              </a:lnSpc>
            </a:pPr>
            <a:endParaRPr lang="en-US" altLang="zh-CN" sz="2400" i="0" dirty="0" smtClean="0"/>
          </a:p>
          <a:p>
            <a:pPr marL="342900" lvl="0" indent="-342900">
              <a:lnSpc>
                <a:spcPct val="120000"/>
              </a:lnSpc>
              <a:buFont typeface="Wingdings" charset="2"/>
              <a:buChar char="²"/>
            </a:pPr>
            <a:r>
              <a:rPr lang="zh-CN" altLang="zh-CN" sz="2400" i="0" dirty="0" smtClean="0"/>
              <a:t>对软件工程各个阶</a:t>
            </a:r>
            <a:r>
              <a:rPr lang="zh-CN" altLang="zh-CN" sz="2400" i="0" dirty="0"/>
              <a:t>段的进展、完成质量及出现的问题进行评审、跟踪。</a:t>
            </a:r>
          </a:p>
          <a:p>
            <a:pPr marL="342900" lvl="0" indent="-342900">
              <a:lnSpc>
                <a:spcPct val="120000"/>
              </a:lnSpc>
              <a:buFont typeface="Wingdings" charset="2"/>
              <a:buChar char="²"/>
            </a:pPr>
            <a:r>
              <a:rPr lang="zh-CN" altLang="zh-CN" sz="2400" i="0" dirty="0" smtClean="0"/>
              <a:t>审查和验证软件产品是否遵守适</a:t>
            </a:r>
            <a:r>
              <a:rPr lang="zh-CN" altLang="zh-CN" sz="2400" i="0" dirty="0"/>
              <a:t>用的标准、规程和要求，并最终确保符合标准、满足要求。</a:t>
            </a:r>
          </a:p>
          <a:p>
            <a:pPr marL="342900" lvl="0" indent="-342900">
              <a:lnSpc>
                <a:spcPct val="120000"/>
              </a:lnSpc>
              <a:buFont typeface="Wingdings" charset="2"/>
              <a:buChar char="²"/>
            </a:pPr>
            <a:r>
              <a:rPr lang="zh-CN" altLang="zh-CN" sz="2400" i="0" dirty="0"/>
              <a:t>建立软件质量要素的度量机制，了解各种指标的量化信息，向管理者提供可视信息</a:t>
            </a:r>
            <a:r>
              <a:rPr lang="zh-CN" altLang="zh-CN" sz="2400" i="0" dirty="0" smtClean="0"/>
              <a:t>。</a:t>
            </a:r>
            <a:endParaRPr lang="zh-CN" altLang="zh-CN" sz="2400" i="0" dirty="0"/>
          </a:p>
        </p:txBody>
      </p:sp>
    </p:spTree>
    <p:extLst>
      <p:ext uri="{BB962C8B-B14F-4D97-AF65-F5344CB8AC3E}">
        <p14:creationId xmlns:p14="http://schemas.microsoft.com/office/powerpoint/2010/main" val="13584548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755650" y="260350"/>
            <a:ext cx="7772400" cy="1143000"/>
          </a:xfrm>
        </p:spPr>
        <p:txBody>
          <a:bodyPr/>
          <a:lstStyle/>
          <a:p>
            <a:pPr algn="ctr"/>
            <a:r>
              <a:rPr lang="en-US" altLang="zh-CN" sz="3600" dirty="0">
                <a:solidFill>
                  <a:srgbClr val="FFFF00"/>
                </a:solidFill>
                <a:latin typeface="+mj-ea"/>
              </a:rPr>
              <a:t>SQA</a:t>
            </a:r>
            <a:r>
              <a:rPr lang="zh-CN" altLang="en-US" sz="3600" dirty="0">
                <a:solidFill>
                  <a:srgbClr val="FFFF00"/>
                </a:solidFill>
                <a:latin typeface="+mj-ea"/>
              </a:rPr>
              <a:t>活动</a:t>
            </a:r>
          </a:p>
        </p:txBody>
      </p:sp>
      <p:sp>
        <p:nvSpPr>
          <p:cNvPr id="26627" name="Rectangle 3"/>
          <p:cNvSpPr>
            <a:spLocks noGrp="1" noChangeArrowheads="1"/>
          </p:cNvSpPr>
          <p:nvPr>
            <p:ph type="body" idx="1"/>
          </p:nvPr>
        </p:nvSpPr>
        <p:spPr>
          <a:xfrm>
            <a:off x="1115616" y="1844824"/>
            <a:ext cx="4232399" cy="4311650"/>
          </a:xfrm>
        </p:spPr>
        <p:txBody>
          <a:bodyPr/>
          <a:lstStyle/>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技术方法的应用</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正式技术评审的实施</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软件测试</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标准的执行</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修改的控制</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度量</a:t>
            </a:r>
          </a:p>
          <a:p>
            <a:pPr marL="342900" lvl="1" indent="-342900" eaLnBrk="0" hangingPunct="0">
              <a:lnSpc>
                <a:spcPct val="130000"/>
              </a:lnSpc>
              <a:buClr>
                <a:schemeClr val="accent1">
                  <a:lumMod val="50000"/>
                </a:schemeClr>
              </a:buClr>
              <a:buSzPct val="90000"/>
              <a:buFont typeface="Wingdings" charset="2"/>
              <a:buChar char="p"/>
            </a:pPr>
            <a:r>
              <a:rPr lang="zh-CN" altLang="en-US" sz="2400" kern="1200" dirty="0">
                <a:ea typeface="楷体"/>
                <a:cs typeface="楷体"/>
              </a:rPr>
              <a:t>质量记录和记录保存</a:t>
            </a:r>
          </a:p>
        </p:txBody>
      </p:sp>
      <p:pic>
        <p:nvPicPr>
          <p:cNvPr id="26629" name="Picture 6" descr="http://www.mahavirtraders.co.in/images/pges%20img/software_bug.jpg"/>
          <p:cNvPicPr>
            <a:picLocks noChangeAspect="1" noChangeArrowheads="1"/>
          </p:cNvPicPr>
          <p:nvPr/>
        </p:nvPicPr>
        <p:blipFill>
          <a:blip r:embed="rId3" cstate="print"/>
          <a:srcRect/>
          <a:stretch>
            <a:fillRect/>
          </a:stretch>
        </p:blipFill>
        <p:spPr bwMode="auto">
          <a:xfrm>
            <a:off x="4932040" y="2060848"/>
            <a:ext cx="3614738" cy="3614738"/>
          </a:xfrm>
          <a:prstGeom prst="rect">
            <a:avLst/>
          </a:prstGeom>
          <a:noFill/>
          <a:ln w="9525">
            <a:noFill/>
            <a:miter lim="800000"/>
            <a:headEnd/>
            <a:tailEnd/>
          </a:ln>
        </p:spPr>
      </p:pic>
    </p:spTree>
    <p:extLst>
      <p:ext uri="{BB962C8B-B14F-4D97-AF65-F5344CB8AC3E}">
        <p14:creationId xmlns:p14="http://schemas.microsoft.com/office/powerpoint/2010/main" val="195884801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3568" y="4869160"/>
            <a:ext cx="7848600" cy="1143000"/>
          </a:xfrm>
        </p:spPr>
        <p:txBody>
          <a:bodyPr/>
          <a:lstStyle/>
          <a:p>
            <a:pPr algn="ctr"/>
            <a:r>
              <a:rPr lang="en-US" altLang="zh-CN" sz="3600" b="1" dirty="0" smtClean="0">
                <a:solidFill>
                  <a:srgbClr val="00B050"/>
                </a:solidFill>
              </a:rPr>
              <a:t>SQA</a:t>
            </a:r>
            <a:r>
              <a:rPr lang="zh-CN" altLang="en-US" sz="3600" b="1" dirty="0" smtClean="0">
                <a:solidFill>
                  <a:srgbClr val="00B050"/>
                </a:solidFill>
              </a:rPr>
              <a:t>与软件测试有什么关系和区别？</a:t>
            </a:r>
            <a:r>
              <a:rPr lang="zh-CN" altLang="en-US" sz="3800" dirty="0" smtClean="0">
                <a:solidFill>
                  <a:srgbClr val="00B050"/>
                </a:solidFill>
              </a:rPr>
              <a:t> </a:t>
            </a:r>
          </a:p>
        </p:txBody>
      </p:sp>
      <p:pic>
        <p:nvPicPr>
          <p:cNvPr id="27652" name="Picture 3" descr="http://testingblues.com/wp-content/uploads/2008/12/software-testing.jpg"/>
          <p:cNvPicPr>
            <a:picLocks noChangeAspect="1" noChangeArrowheads="1"/>
          </p:cNvPicPr>
          <p:nvPr/>
        </p:nvPicPr>
        <p:blipFill>
          <a:blip r:embed="rId3" cstate="print"/>
          <a:srcRect/>
          <a:stretch>
            <a:fillRect/>
          </a:stretch>
        </p:blipFill>
        <p:spPr bwMode="auto">
          <a:xfrm>
            <a:off x="1043608" y="1988840"/>
            <a:ext cx="6937375" cy="2698750"/>
          </a:xfrm>
          <a:prstGeom prst="rect">
            <a:avLst/>
          </a:prstGeom>
          <a:noFill/>
          <a:ln w="9525">
            <a:noFill/>
            <a:miter lim="800000"/>
            <a:headEnd/>
            <a:tailEnd/>
          </a:ln>
        </p:spPr>
      </p:pic>
    </p:spTree>
    <p:extLst>
      <p:ext uri="{BB962C8B-B14F-4D97-AF65-F5344CB8AC3E}">
        <p14:creationId xmlns:p14="http://schemas.microsoft.com/office/powerpoint/2010/main" val="409816036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259632" y="252413"/>
            <a:ext cx="6552728" cy="728315"/>
          </a:xfrm>
        </p:spPr>
        <p:txBody>
          <a:bodyPr/>
          <a:lstStyle/>
          <a:p>
            <a:pPr marL="533400" indent="-355600" algn="ctr">
              <a:lnSpc>
                <a:spcPct val="150000"/>
              </a:lnSpc>
            </a:pPr>
            <a:r>
              <a:rPr lang="zh-CN" altLang="en-US" sz="3600" b="1" dirty="0" smtClean="0">
                <a:solidFill>
                  <a:srgbClr val="FFFF00"/>
                </a:solidFill>
                <a:latin typeface="+mj-ea"/>
              </a:rPr>
              <a:t>测试</a:t>
            </a:r>
            <a:r>
              <a:rPr lang="en-US" altLang="zh-CN" sz="3600" b="1" dirty="0" smtClean="0">
                <a:solidFill>
                  <a:srgbClr val="FFFF00"/>
                </a:solidFill>
                <a:latin typeface="+mj-ea"/>
              </a:rPr>
              <a:t> vs. SQA</a:t>
            </a:r>
            <a:endParaRPr lang="zh-CN" altLang="en-US" sz="3600" b="1" dirty="0">
              <a:solidFill>
                <a:srgbClr val="FFFF00"/>
              </a:solidFill>
              <a:latin typeface="+mj-ea"/>
            </a:endParaRPr>
          </a:p>
        </p:txBody>
      </p:sp>
      <p:sp>
        <p:nvSpPr>
          <p:cNvPr id="34822" name="Rectangle 34"/>
          <p:cNvSpPr>
            <a:spLocks noChangeArrowheads="1"/>
          </p:cNvSpPr>
          <p:nvPr/>
        </p:nvSpPr>
        <p:spPr bwMode="auto">
          <a:xfrm>
            <a:off x="0" y="0"/>
            <a:ext cx="9144000" cy="0"/>
          </a:xfrm>
          <a:prstGeom prst="rect">
            <a:avLst/>
          </a:prstGeom>
          <a:noFill/>
          <a:ln w="9525">
            <a:noFill/>
            <a:miter lim="800000"/>
            <a:headEnd/>
            <a:tailEnd/>
          </a:ln>
        </p:spPr>
        <p:txBody>
          <a:bodyPr wrap="none" lIns="0" tIns="0" rIns="0" bIns="0" anchor="ctr">
            <a:spAutoFit/>
          </a:bodyPr>
          <a:lstStyle/>
          <a:p>
            <a:endParaRPr lang="zh-CN" altLang="en-US"/>
          </a:p>
        </p:txBody>
      </p:sp>
      <p:sp>
        <p:nvSpPr>
          <p:cNvPr id="2" name="矩形 1"/>
          <p:cNvSpPr/>
          <p:nvPr/>
        </p:nvSpPr>
        <p:spPr>
          <a:xfrm>
            <a:off x="539552" y="1844824"/>
            <a:ext cx="8064896" cy="3502498"/>
          </a:xfrm>
          <a:prstGeom prst="rect">
            <a:avLst/>
          </a:prstGeom>
        </p:spPr>
        <p:txBody>
          <a:bodyPr wrap="square">
            <a:spAutoFit/>
          </a:bodyPr>
          <a:lstStyle/>
          <a:p>
            <a:pPr marL="342900" indent="-342900">
              <a:lnSpc>
                <a:spcPct val="130000"/>
              </a:lnSpc>
              <a:buFont typeface="Wingdings" charset="2"/>
              <a:buChar char="²"/>
            </a:pPr>
            <a:r>
              <a:rPr lang="en-US" altLang="zh-CN" sz="2400" i="0" dirty="0"/>
              <a:t>SQA</a:t>
            </a:r>
            <a:r>
              <a:rPr lang="zh-CN" altLang="zh-CN" sz="2400" i="0" dirty="0"/>
              <a:t>指导、监督软件测试的计划和执行，督促测试工作的结果客观、准确和有效，并协助测试流程的改进</a:t>
            </a:r>
            <a:r>
              <a:rPr lang="zh-CN" altLang="zh-CN" sz="2400" i="0" dirty="0" smtClean="0"/>
              <a:t>。</a:t>
            </a:r>
            <a:endParaRPr lang="en-US" altLang="zh-CN" sz="2400" i="0" dirty="0" smtClean="0"/>
          </a:p>
          <a:p>
            <a:pPr marL="342900" indent="-342900">
              <a:lnSpc>
                <a:spcPct val="130000"/>
              </a:lnSpc>
              <a:buFont typeface="Wingdings" charset="2"/>
              <a:buChar char="²"/>
            </a:pPr>
            <a:r>
              <a:rPr lang="zh-CN" altLang="zh-CN" sz="2400" i="0" dirty="0" smtClean="0"/>
              <a:t>软件测试</a:t>
            </a:r>
            <a:r>
              <a:rPr lang="zh-CN" altLang="zh-CN" sz="2400" i="0" dirty="0"/>
              <a:t>是</a:t>
            </a:r>
            <a:r>
              <a:rPr lang="en-US" altLang="zh-CN" sz="2400" i="0" dirty="0"/>
              <a:t>SQA</a:t>
            </a:r>
            <a:r>
              <a:rPr lang="zh-CN" altLang="zh-CN" sz="2400" i="0" dirty="0"/>
              <a:t>重要手段之一，为</a:t>
            </a:r>
            <a:r>
              <a:rPr lang="en-US" altLang="zh-CN" sz="2400" i="0" dirty="0"/>
              <a:t>SQA</a:t>
            </a:r>
            <a:r>
              <a:rPr lang="zh-CN" altLang="zh-CN" sz="2400" i="0" dirty="0"/>
              <a:t>提供所需的数据，作为质量评价的客观依据</a:t>
            </a:r>
            <a:r>
              <a:rPr lang="zh-CN" altLang="zh-CN" sz="2400" i="0" dirty="0" smtClean="0"/>
              <a:t>。</a:t>
            </a:r>
            <a:endParaRPr lang="en-US" altLang="zh-CN" sz="2400" i="0" dirty="0" smtClean="0"/>
          </a:p>
          <a:p>
            <a:pPr>
              <a:lnSpc>
                <a:spcPct val="130000"/>
              </a:lnSpc>
            </a:pPr>
            <a:endParaRPr lang="en-US" altLang="zh-CN" sz="2400" i="0" dirty="0"/>
          </a:p>
          <a:p>
            <a:pPr marL="342900" indent="-342900">
              <a:lnSpc>
                <a:spcPct val="140000"/>
              </a:lnSpc>
              <a:buFont typeface="Wingdings" charset="2"/>
              <a:buChar char="²"/>
            </a:pPr>
            <a:r>
              <a:rPr lang="en-US" altLang="zh-CN" sz="2400" i="0" dirty="0" smtClean="0">
                <a:solidFill>
                  <a:srgbClr val="FF6600"/>
                </a:solidFill>
              </a:rPr>
              <a:t>SQA</a:t>
            </a:r>
            <a:r>
              <a:rPr lang="zh-CN" altLang="zh-CN" sz="2400" i="0" dirty="0">
                <a:solidFill>
                  <a:srgbClr val="FF6600"/>
                </a:solidFill>
              </a:rPr>
              <a:t>是一项管理工作，侧重于对流程的评审和监</a:t>
            </a:r>
            <a:r>
              <a:rPr lang="zh-CN" altLang="zh-CN" sz="2400" i="0" dirty="0" smtClean="0">
                <a:solidFill>
                  <a:srgbClr val="FF6600"/>
                </a:solidFill>
              </a:rPr>
              <a:t>控</a:t>
            </a:r>
            <a:endParaRPr lang="en-US" altLang="zh-CN" sz="2400" i="0" dirty="0" smtClean="0">
              <a:solidFill>
                <a:srgbClr val="FF6600"/>
              </a:solidFill>
            </a:endParaRPr>
          </a:p>
          <a:p>
            <a:pPr marL="342900" indent="-342900">
              <a:lnSpc>
                <a:spcPct val="140000"/>
              </a:lnSpc>
              <a:buFont typeface="Wingdings" charset="2"/>
              <a:buChar char="²"/>
            </a:pPr>
            <a:r>
              <a:rPr lang="zh-CN" altLang="zh-CN" sz="2400" i="0" dirty="0" smtClean="0">
                <a:solidFill>
                  <a:srgbClr val="FF6600"/>
                </a:solidFill>
              </a:rPr>
              <a:t>测试是一项技术</a:t>
            </a:r>
            <a:r>
              <a:rPr lang="zh-CN" altLang="zh-CN" sz="2400" i="0" dirty="0">
                <a:solidFill>
                  <a:srgbClr val="FF6600"/>
                </a:solidFill>
              </a:rPr>
              <a:t>性的工作，</a:t>
            </a:r>
            <a:r>
              <a:rPr lang="zh-CN" altLang="zh-CN" sz="2400" i="0" dirty="0" smtClean="0">
                <a:solidFill>
                  <a:srgbClr val="FF6600"/>
                </a:solidFill>
              </a:rPr>
              <a:t>侧重对产品进行评估和验证 </a:t>
            </a:r>
            <a:endParaRPr lang="zh-CN" altLang="en-US" sz="2400" i="0" dirty="0">
              <a:solidFill>
                <a:srgbClr val="FF6600"/>
              </a:solidFill>
            </a:endParaRPr>
          </a:p>
        </p:txBody>
      </p:sp>
    </p:spTree>
    <p:extLst>
      <p:ext uri="{BB962C8B-B14F-4D97-AF65-F5344CB8AC3E}">
        <p14:creationId xmlns:p14="http://schemas.microsoft.com/office/powerpoint/2010/main" val="181075217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1580" y="368660"/>
            <a:ext cx="7772400" cy="612068"/>
          </a:xfrm>
        </p:spPr>
        <p:txBody>
          <a:bodyPr/>
          <a:lstStyle/>
          <a:p>
            <a:pPr marL="533400" indent="-355600" algn="ctr">
              <a:lnSpc>
                <a:spcPct val="150000"/>
              </a:lnSpc>
            </a:pPr>
            <a:r>
              <a:rPr lang="zh-CN" altLang="en-US" sz="3600" b="1" dirty="0">
                <a:solidFill>
                  <a:srgbClr val="FFFF00"/>
                </a:solidFill>
                <a:latin typeface="+mj-ea"/>
              </a:rPr>
              <a:t>问题</a:t>
            </a:r>
          </a:p>
        </p:txBody>
      </p:sp>
      <p:pic>
        <p:nvPicPr>
          <p:cNvPr id="4" name="Picture 6" descr="http://t1.gstatic.com/images?q=tbn:ANd9GcTRWrVfgbWnsR8zidpoEFBUhJsQMocL3NedSnQu0H-bRNc2RXNP"/>
          <p:cNvPicPr>
            <a:picLocks noChangeAspect="1" noChangeArrowheads="1"/>
          </p:cNvPicPr>
          <p:nvPr/>
        </p:nvPicPr>
        <p:blipFill>
          <a:blip r:embed="rId2" cstate="print"/>
          <a:srcRect/>
          <a:stretch>
            <a:fillRect/>
          </a:stretch>
        </p:blipFill>
        <p:spPr bwMode="auto">
          <a:xfrm>
            <a:off x="6120172" y="2672916"/>
            <a:ext cx="2052226" cy="2052228"/>
          </a:xfrm>
          <a:prstGeom prst="rect">
            <a:avLst/>
          </a:prstGeom>
          <a:noFill/>
        </p:spPr>
      </p:pic>
      <p:sp>
        <p:nvSpPr>
          <p:cNvPr id="6" name="TextBox 5"/>
          <p:cNvSpPr txBox="1"/>
          <p:nvPr/>
        </p:nvSpPr>
        <p:spPr>
          <a:xfrm>
            <a:off x="1295636" y="3501008"/>
            <a:ext cx="5076564" cy="646331"/>
          </a:xfrm>
          <a:prstGeom prst="rect">
            <a:avLst/>
          </a:prstGeom>
          <a:noFill/>
        </p:spPr>
        <p:txBody>
          <a:bodyPr wrap="square" rtlCol="0">
            <a:spAutoFit/>
          </a:bodyPr>
          <a:lstStyle/>
          <a:p>
            <a:r>
              <a:rPr lang="zh-CN" altLang="en-US" sz="3600" b="1" dirty="0" smtClean="0">
                <a:solidFill>
                  <a:srgbClr val="FFC000"/>
                </a:solidFill>
              </a:rPr>
              <a:t>为什么要实施软件测试</a:t>
            </a:r>
            <a:endParaRPr lang="zh-CN" altLang="en-US" sz="3600" b="1" dirty="0">
              <a:solidFill>
                <a:srgbClr val="FFC000"/>
              </a:solidFill>
            </a:endParaRPr>
          </a:p>
        </p:txBody>
      </p:sp>
    </p:spTree>
    <p:extLst>
      <p:ext uri="{BB962C8B-B14F-4D97-AF65-F5344CB8AC3E}">
        <p14:creationId xmlns:p14="http://schemas.microsoft.com/office/powerpoint/2010/main" val="263318956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65163" y="288925"/>
            <a:ext cx="7772400" cy="619795"/>
          </a:xfrm>
        </p:spPr>
        <p:txBody>
          <a:bodyPr/>
          <a:lstStyle/>
          <a:p>
            <a:pPr marL="533400" indent="-355600" algn="ctr">
              <a:lnSpc>
                <a:spcPct val="150000"/>
              </a:lnSpc>
            </a:pPr>
            <a:r>
              <a:rPr lang="en-US" altLang="zh-CN" sz="3600" b="1" dirty="0" smtClean="0">
                <a:solidFill>
                  <a:srgbClr val="FFFF00"/>
                </a:solidFill>
                <a:latin typeface="+mj-ea"/>
              </a:rPr>
              <a:t>1.6 </a:t>
            </a:r>
            <a:r>
              <a:rPr lang="zh-CN" altLang="en-US" sz="3600" b="1" dirty="0">
                <a:solidFill>
                  <a:srgbClr val="FFFF00"/>
                </a:solidFill>
                <a:latin typeface="+mj-ea"/>
              </a:rPr>
              <a:t>测试驱动开发的思想</a:t>
            </a:r>
          </a:p>
        </p:txBody>
      </p:sp>
      <p:sp>
        <p:nvSpPr>
          <p:cNvPr id="6" name="Rectangle 3"/>
          <p:cNvSpPr txBox="1">
            <a:spLocks noChangeArrowheads="1"/>
          </p:cNvSpPr>
          <p:nvPr/>
        </p:nvSpPr>
        <p:spPr bwMode="auto">
          <a:xfrm>
            <a:off x="1504950" y="2151063"/>
            <a:ext cx="5513388" cy="2409825"/>
          </a:xfrm>
          <a:prstGeom prst="rect">
            <a:avLst/>
          </a:prstGeom>
          <a:noFill/>
          <a:ln w="9525">
            <a:noFill/>
            <a:miter lim="800000"/>
            <a:headEnd/>
            <a:tailEnd/>
          </a:ln>
        </p:spPr>
        <p:txBody>
          <a:bodyPr/>
          <a:lstStyle/>
          <a:p>
            <a:pPr marL="342900" indent="-342900">
              <a:lnSpc>
                <a:spcPct val="90000"/>
              </a:lnSpc>
              <a:spcBef>
                <a:spcPct val="20000"/>
              </a:spcBef>
              <a:buClr>
                <a:schemeClr val="folHlink"/>
              </a:buClr>
              <a:buSzPct val="90000"/>
              <a:buFont typeface="Wingdings" pitchFamily="2" charset="2"/>
              <a:buChar char="n"/>
              <a:defRPr/>
            </a:pPr>
            <a:endParaRPr lang="zh-CN" altLang="en-US" sz="2800" kern="0" dirty="0">
              <a:latin typeface="+mn-lt"/>
              <a:ea typeface="+mn-ea"/>
            </a:endParaRPr>
          </a:p>
        </p:txBody>
      </p:sp>
      <p:pic>
        <p:nvPicPr>
          <p:cNvPr id="35844" name="Picture 1" descr="10-5"/>
          <p:cNvPicPr>
            <a:picLocks noChangeAspect="1" noChangeArrowheads="1"/>
          </p:cNvPicPr>
          <p:nvPr/>
        </p:nvPicPr>
        <p:blipFill>
          <a:blip r:embed="rId3" cstate="print"/>
          <a:srcRect/>
          <a:stretch>
            <a:fillRect/>
          </a:stretch>
        </p:blipFill>
        <p:spPr bwMode="auto">
          <a:xfrm>
            <a:off x="1066800" y="2151063"/>
            <a:ext cx="6754813" cy="3906837"/>
          </a:xfrm>
          <a:prstGeom prst="rect">
            <a:avLst/>
          </a:prstGeom>
          <a:noFill/>
          <a:ln w="9525">
            <a:noFill/>
            <a:miter lim="800000"/>
            <a:headEnd/>
            <a:tailEnd/>
          </a:ln>
        </p:spPr>
      </p:pic>
    </p:spTree>
    <p:extLst>
      <p:ext uri="{BB962C8B-B14F-4D97-AF65-F5344CB8AC3E}">
        <p14:creationId xmlns:p14="http://schemas.microsoft.com/office/powerpoint/2010/main" val="353762901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628650" y="252413"/>
            <a:ext cx="7772400" cy="800323"/>
          </a:xfrm>
        </p:spPr>
        <p:txBody>
          <a:bodyPr/>
          <a:lstStyle/>
          <a:p>
            <a:pPr marL="533400" indent="-355600" algn="ctr">
              <a:lnSpc>
                <a:spcPct val="150000"/>
              </a:lnSpc>
            </a:pPr>
            <a:r>
              <a:rPr lang="en-US" altLang="zh-CN" sz="3600" b="1" dirty="0">
                <a:solidFill>
                  <a:srgbClr val="FFFF00"/>
                </a:solidFill>
                <a:latin typeface="+mj-ea"/>
              </a:rPr>
              <a:t>TDD</a:t>
            </a:r>
            <a:r>
              <a:rPr lang="zh-CN" altLang="en-US" sz="3600" b="1" dirty="0">
                <a:solidFill>
                  <a:srgbClr val="FFFF00"/>
                </a:solidFill>
                <a:latin typeface="+mj-ea"/>
              </a:rPr>
              <a:t>的实践</a:t>
            </a:r>
          </a:p>
        </p:txBody>
      </p:sp>
      <p:pic>
        <p:nvPicPr>
          <p:cNvPr id="36867" name="Picture 2" descr="10-6"/>
          <p:cNvPicPr>
            <a:picLocks noChangeAspect="1" noChangeArrowheads="1"/>
          </p:cNvPicPr>
          <p:nvPr/>
        </p:nvPicPr>
        <p:blipFill>
          <a:blip r:embed="rId3" cstate="print"/>
          <a:srcRect/>
          <a:stretch>
            <a:fillRect/>
          </a:stretch>
        </p:blipFill>
        <p:spPr bwMode="auto">
          <a:xfrm>
            <a:off x="920750" y="2078038"/>
            <a:ext cx="7662863" cy="3505200"/>
          </a:xfrm>
          <a:prstGeom prst="rect">
            <a:avLst/>
          </a:prstGeom>
          <a:noFill/>
          <a:ln w="9525">
            <a:noFill/>
            <a:miter lim="800000"/>
            <a:headEnd/>
            <a:tailEnd/>
          </a:ln>
        </p:spPr>
      </p:pic>
    </p:spTree>
    <p:extLst>
      <p:ext uri="{BB962C8B-B14F-4D97-AF65-F5344CB8AC3E}">
        <p14:creationId xmlns:p14="http://schemas.microsoft.com/office/powerpoint/2010/main" val="123640908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black">
          <a:xfrm>
            <a:off x="971600" y="3140968"/>
            <a:ext cx="266429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spcBef>
                <a:spcPct val="20000"/>
              </a:spcBef>
            </a:pPr>
            <a:r>
              <a:rPr lang="en-US" altLang="zh-CN" sz="2800" i="0" dirty="0">
                <a:solidFill>
                  <a:schemeClr val="bg1"/>
                </a:solidFill>
                <a:latin typeface="Chalkduster"/>
                <a:cs typeface="Chalkduster"/>
              </a:rPr>
              <a:t>Thank you</a:t>
            </a:r>
          </a:p>
        </p:txBody>
      </p:sp>
      <p:sp>
        <p:nvSpPr>
          <p:cNvPr id="6" name="Rectangle 5"/>
          <p:cNvSpPr>
            <a:spLocks noChangeArrowheads="1"/>
          </p:cNvSpPr>
          <p:nvPr/>
        </p:nvSpPr>
        <p:spPr bwMode="black">
          <a:xfrm>
            <a:off x="971600" y="1988840"/>
            <a:ext cx="2808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5400" i="0" dirty="0">
                <a:solidFill>
                  <a:schemeClr val="bg1"/>
                </a:solidFill>
                <a:latin typeface="Avenir Black Oblique"/>
                <a:ea typeface="黑体" charset="0"/>
                <a:cs typeface="Avenir Black Oblique"/>
              </a:rPr>
              <a:t>Q &amp; A</a:t>
            </a:r>
            <a:endParaRPr lang="zh-CN" altLang="en-US" sz="5400" i="0" dirty="0">
              <a:solidFill>
                <a:schemeClr val="bg1"/>
              </a:solidFill>
              <a:latin typeface="Avenir Black Oblique"/>
              <a:ea typeface="黑体" charset="0"/>
              <a:cs typeface="Avenir Black Oblique"/>
            </a:endParaRPr>
          </a:p>
        </p:txBody>
      </p:sp>
      <p:pic>
        <p:nvPicPr>
          <p:cNvPr id="8" name="图片 7"/>
          <p:cNvPicPr>
            <a:picLocks noChangeAspect="1"/>
          </p:cNvPicPr>
          <p:nvPr/>
        </p:nvPicPr>
        <p:blipFill>
          <a:blip r:embed="rId3"/>
          <a:stretch>
            <a:fillRect/>
          </a:stretch>
        </p:blipFill>
        <p:spPr>
          <a:xfrm>
            <a:off x="4407316" y="1484784"/>
            <a:ext cx="4736684" cy="2736304"/>
          </a:xfrm>
          <a:prstGeom prst="rect">
            <a:avLst/>
          </a:prstGeom>
        </p:spPr>
      </p:pic>
      <p:pic>
        <p:nvPicPr>
          <p:cNvPr id="9" name="图片 8"/>
          <p:cNvPicPr>
            <a:picLocks noChangeAspect="1"/>
          </p:cNvPicPr>
          <p:nvPr/>
        </p:nvPicPr>
        <p:blipFill>
          <a:blip r:embed="rId4"/>
          <a:stretch>
            <a:fillRect/>
          </a:stretch>
        </p:blipFill>
        <p:spPr>
          <a:xfrm>
            <a:off x="4788024" y="4725144"/>
            <a:ext cx="1800200" cy="1800200"/>
          </a:xfrm>
          <a:prstGeom prst="rect">
            <a:avLst/>
          </a:prstGeom>
        </p:spPr>
      </p:pic>
      <p:pic>
        <p:nvPicPr>
          <p:cNvPr id="10" name="图片 9" descr="新浪微博二维码.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4725144"/>
            <a:ext cx="1778000" cy="177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971600" y="404664"/>
            <a:ext cx="6912768" cy="660400"/>
          </a:xfrm>
        </p:spPr>
        <p:txBody>
          <a:bodyPr/>
          <a:lstStyle/>
          <a:p>
            <a:pPr marL="533400" indent="-355600" algn="ctr">
              <a:lnSpc>
                <a:spcPct val="150000"/>
              </a:lnSpc>
            </a:pPr>
            <a:r>
              <a:rPr lang="en-US" altLang="zh-CN" sz="3600" b="1" dirty="0">
                <a:solidFill>
                  <a:srgbClr val="FFFF00"/>
                </a:solidFill>
                <a:latin typeface="+mj-ea"/>
              </a:rPr>
              <a:t>1.1 </a:t>
            </a:r>
            <a:r>
              <a:rPr lang="zh-CN" altLang="en-US" sz="3600" b="1" dirty="0">
                <a:solidFill>
                  <a:srgbClr val="FFFF00"/>
                </a:solidFill>
                <a:latin typeface="+mj-ea"/>
              </a:rPr>
              <a:t>软件测试的必要性</a:t>
            </a:r>
            <a:endParaRPr lang="en-US" altLang="zh-CN" sz="3600" b="1" dirty="0">
              <a:solidFill>
                <a:srgbClr val="FFFF00"/>
              </a:solidFill>
              <a:latin typeface="+mj-ea"/>
            </a:endParaRPr>
          </a:p>
        </p:txBody>
      </p:sp>
      <p:sp>
        <p:nvSpPr>
          <p:cNvPr id="19460" name="Content Placeholder 4"/>
          <p:cNvSpPr>
            <a:spLocks noGrp="1"/>
          </p:cNvSpPr>
          <p:nvPr>
            <p:ph idx="1"/>
          </p:nvPr>
        </p:nvSpPr>
        <p:spPr>
          <a:xfrm>
            <a:off x="1030288" y="2078038"/>
            <a:ext cx="6980237" cy="2741612"/>
          </a:xfrm>
        </p:spPr>
        <p:txBody>
          <a:bodyPr/>
          <a:lstStyle/>
          <a:p>
            <a:pPr>
              <a:lnSpc>
                <a:spcPct val="140000"/>
              </a:lnSpc>
            </a:pPr>
            <a:r>
              <a:rPr lang="en-US" altLang="zh-CN" sz="2400" dirty="0" smtClean="0"/>
              <a:t>1.1.1 </a:t>
            </a:r>
            <a:r>
              <a:rPr lang="zh-CN" altLang="en-US" sz="2400" dirty="0" smtClean="0"/>
              <a:t>迪斯尼并不总是带来笑声</a:t>
            </a:r>
            <a:endParaRPr lang="en-US" altLang="zh-CN" sz="2400" dirty="0" smtClean="0"/>
          </a:p>
          <a:p>
            <a:pPr>
              <a:lnSpc>
                <a:spcPct val="140000"/>
              </a:lnSpc>
            </a:pPr>
            <a:r>
              <a:rPr lang="en-US" altLang="zh-CN" sz="2400" dirty="0" smtClean="0"/>
              <a:t>1.1.2 </a:t>
            </a:r>
            <a:r>
              <a:rPr lang="zh-CN" altLang="en-US" sz="2400" dirty="0" smtClean="0"/>
              <a:t>一个缺陷造成了数亿美元损失</a:t>
            </a:r>
            <a:endParaRPr lang="en-US" altLang="zh-CN" sz="2400" dirty="0" smtClean="0"/>
          </a:p>
          <a:p>
            <a:pPr>
              <a:lnSpc>
                <a:spcPct val="140000"/>
              </a:lnSpc>
            </a:pPr>
            <a:r>
              <a:rPr lang="en-US" altLang="zh-CN" sz="2400" dirty="0" smtClean="0"/>
              <a:t>1.1.3 </a:t>
            </a:r>
            <a:r>
              <a:rPr lang="zh-CN" altLang="en-US" sz="2400" dirty="0" smtClean="0"/>
              <a:t>火星探测飞船坠毁</a:t>
            </a:r>
            <a:endParaRPr lang="en-US" altLang="zh-CN" sz="2400" dirty="0" smtClean="0"/>
          </a:p>
          <a:p>
            <a:pPr>
              <a:lnSpc>
                <a:spcPct val="140000"/>
              </a:lnSpc>
            </a:pPr>
            <a:r>
              <a:rPr lang="en-US" altLang="zh-CN" sz="2400" dirty="0" smtClean="0"/>
              <a:t>1.1.4 </a:t>
            </a:r>
            <a:r>
              <a:rPr lang="zh-CN" altLang="en-US" sz="2400" dirty="0" smtClean="0"/>
              <a:t>更多的悲剧</a:t>
            </a:r>
          </a:p>
        </p:txBody>
      </p:sp>
      <p:pic>
        <p:nvPicPr>
          <p:cNvPr id="19461" name="Picture 8" descr="http://nagpals.com/blog/assets/content/images/bug.png"/>
          <p:cNvPicPr>
            <a:picLocks noChangeAspect="1" noChangeArrowheads="1"/>
          </p:cNvPicPr>
          <p:nvPr/>
        </p:nvPicPr>
        <p:blipFill>
          <a:blip r:embed="rId3" cstate="print"/>
          <a:srcRect/>
          <a:stretch>
            <a:fillRect/>
          </a:stretch>
        </p:blipFill>
        <p:spPr bwMode="auto">
          <a:xfrm>
            <a:off x="5922963" y="3392488"/>
            <a:ext cx="2847975" cy="2506662"/>
          </a:xfrm>
          <a:prstGeom prst="rect">
            <a:avLst/>
          </a:prstGeom>
          <a:noFill/>
          <a:ln w="9525">
            <a:noFill/>
            <a:miter lim="800000"/>
            <a:headEnd/>
            <a:tailEnd/>
          </a:ln>
        </p:spPr>
      </p:pic>
    </p:spTree>
    <p:extLst>
      <p:ext uri="{BB962C8B-B14F-4D97-AF65-F5344CB8AC3E}">
        <p14:creationId xmlns:p14="http://schemas.microsoft.com/office/powerpoint/2010/main" val="194987280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marL="533400" indent="-355600" algn="ctr">
              <a:lnSpc>
                <a:spcPct val="150000"/>
              </a:lnSpc>
            </a:pPr>
            <a:r>
              <a:rPr lang="zh-CN" altLang="en-US" sz="3600" b="1" dirty="0">
                <a:solidFill>
                  <a:srgbClr val="FFFF00"/>
                </a:solidFill>
                <a:latin typeface="+mj-ea"/>
              </a:rPr>
              <a:t>迪斯尼并不总是带来笑声</a:t>
            </a:r>
          </a:p>
        </p:txBody>
      </p:sp>
      <p:sp>
        <p:nvSpPr>
          <p:cNvPr id="20483" name="Content Placeholder 2"/>
          <p:cNvSpPr>
            <a:spLocks noGrp="1"/>
          </p:cNvSpPr>
          <p:nvPr>
            <p:ph idx="1"/>
          </p:nvPr>
        </p:nvSpPr>
        <p:spPr>
          <a:xfrm>
            <a:off x="914400" y="1600200"/>
            <a:ext cx="7772400" cy="2705100"/>
          </a:xfrm>
        </p:spPr>
        <p:txBody>
          <a:bodyPr/>
          <a:lstStyle/>
          <a:p>
            <a:r>
              <a:rPr lang="en-US" altLang="zh-CN" sz="2400" dirty="0" smtClean="0">
                <a:latin typeface="楷体_GB2312" pitchFamily="49" charset="-122"/>
                <a:ea typeface="楷体_GB2312" pitchFamily="49" charset="-122"/>
              </a:rPr>
              <a:t>1994</a:t>
            </a:r>
            <a:r>
              <a:rPr lang="zh-CN" sz="2400" dirty="0" smtClean="0">
                <a:latin typeface="楷体_GB2312" pitchFamily="49" charset="-122"/>
                <a:ea typeface="楷体_GB2312" pitchFamily="49" charset="-122"/>
              </a:rPr>
              <a:t>年圣诞节前夕，迪斯尼公司发布了第一个面向儿童的多媒体光盘游戏“狮子王童话”</a:t>
            </a:r>
            <a:endParaRPr lang="en-US" altLang="zh-CN" sz="2400" dirty="0" smtClean="0">
              <a:latin typeface="楷体_GB2312" pitchFamily="49" charset="-122"/>
              <a:ea typeface="楷体_GB2312" pitchFamily="49" charset="-122"/>
            </a:endParaRPr>
          </a:p>
          <a:p>
            <a:r>
              <a:rPr lang="zh-CN" sz="2400" dirty="0" smtClean="0">
                <a:latin typeface="楷体_GB2312" pitchFamily="49" charset="-122"/>
                <a:ea typeface="楷体_GB2312" pitchFamily="49" charset="-122"/>
              </a:rPr>
              <a:t>圣诞节后的第一天，迪斯尼客户支持部电话开始响个不停，不断有人咨询、抱怨为什么游戏总是安装不成功，或没法正常使用</a:t>
            </a:r>
            <a:endParaRPr lang="en-US" altLang="zh-CN" sz="2400" dirty="0" smtClean="0">
              <a:latin typeface="楷体_GB2312" pitchFamily="49" charset="-122"/>
              <a:ea typeface="楷体_GB2312" pitchFamily="49" charset="-122"/>
            </a:endParaRPr>
          </a:p>
          <a:p>
            <a:r>
              <a:rPr lang="zh-CN" sz="2400" dirty="0" smtClean="0">
                <a:latin typeface="楷体_GB2312" pitchFamily="49" charset="-122"/>
                <a:ea typeface="楷体_GB2312" pitchFamily="49" charset="-122"/>
              </a:rPr>
              <a:t>这个游戏软件只能在少数系统中正常运行</a:t>
            </a:r>
            <a:endParaRPr lang="zh-CN" altLang="en-US" sz="2400" dirty="0" smtClean="0">
              <a:latin typeface="楷体_GB2312" pitchFamily="49" charset="-122"/>
              <a:ea typeface="楷体_GB2312" pitchFamily="49" charset="-122"/>
            </a:endParaRPr>
          </a:p>
        </p:txBody>
      </p:sp>
      <p:pic>
        <p:nvPicPr>
          <p:cNvPr id="20484" name="Picture 7" descr="http://c1334242.cdn.cloudfiles.rackspacecloud.com/images/products/specials/lion_king_large.gif"/>
          <p:cNvPicPr>
            <a:picLocks noChangeAspect="1" noChangeArrowheads="1"/>
          </p:cNvPicPr>
          <p:nvPr/>
        </p:nvPicPr>
        <p:blipFill>
          <a:blip r:embed="rId3" cstate="print"/>
          <a:srcRect/>
          <a:stretch>
            <a:fillRect/>
          </a:stretch>
        </p:blipFill>
        <p:spPr bwMode="auto">
          <a:xfrm>
            <a:off x="1906588" y="4159250"/>
            <a:ext cx="5294312" cy="2647950"/>
          </a:xfrm>
          <a:prstGeom prst="rect">
            <a:avLst/>
          </a:prstGeom>
          <a:noFill/>
          <a:ln w="9525">
            <a:noFill/>
            <a:miter lim="800000"/>
            <a:headEnd/>
            <a:tailEnd/>
          </a:ln>
        </p:spPr>
      </p:pic>
    </p:spTree>
    <p:extLst>
      <p:ext uri="{BB962C8B-B14F-4D97-AF65-F5344CB8AC3E}">
        <p14:creationId xmlns:p14="http://schemas.microsoft.com/office/powerpoint/2010/main" val="309521245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38188" y="215900"/>
            <a:ext cx="7772400" cy="836836"/>
          </a:xfrm>
        </p:spPr>
        <p:txBody>
          <a:bodyPr/>
          <a:lstStyle/>
          <a:p>
            <a:pPr marL="533400" indent="-355600" algn="ctr">
              <a:lnSpc>
                <a:spcPct val="150000"/>
              </a:lnSpc>
            </a:pPr>
            <a:r>
              <a:rPr lang="zh-CN" altLang="en-US" sz="3600" b="1" dirty="0">
                <a:solidFill>
                  <a:srgbClr val="FFFF00"/>
                </a:solidFill>
                <a:latin typeface="+mj-ea"/>
              </a:rPr>
              <a:t>一个缺陷造成了数亿美元损失</a:t>
            </a:r>
          </a:p>
        </p:txBody>
      </p:sp>
      <p:sp>
        <p:nvSpPr>
          <p:cNvPr id="21507" name="Content Placeholder 2"/>
          <p:cNvSpPr>
            <a:spLocks noGrp="1"/>
          </p:cNvSpPr>
          <p:nvPr>
            <p:ph idx="1"/>
          </p:nvPr>
        </p:nvSpPr>
        <p:spPr>
          <a:xfrm>
            <a:off x="446088" y="1858963"/>
            <a:ext cx="8229600" cy="550862"/>
          </a:xfrm>
        </p:spPr>
        <p:txBody>
          <a:bodyPr/>
          <a:lstStyle/>
          <a:p>
            <a:pPr>
              <a:buFont typeface="Wingdings" pitchFamily="2" charset="2"/>
              <a:buNone/>
            </a:pPr>
            <a:r>
              <a:rPr lang="zh-CN" b="1" smtClean="0"/>
              <a:t>（</a:t>
            </a:r>
            <a:r>
              <a:rPr lang="en-US" altLang="zh-CN" b="1" smtClean="0"/>
              <a:t>4195835</a:t>
            </a:r>
            <a:r>
              <a:rPr lang="zh-CN" b="1" smtClean="0"/>
              <a:t>／</a:t>
            </a:r>
            <a:r>
              <a:rPr lang="en-US" altLang="zh-CN" b="1" smtClean="0"/>
              <a:t>3145727</a:t>
            </a:r>
            <a:r>
              <a:rPr lang="zh-CN" b="1" smtClean="0"/>
              <a:t>）</a:t>
            </a:r>
            <a:r>
              <a:rPr lang="zh-CN" altLang="zh-CN" b="1" smtClean="0"/>
              <a:t>×</a:t>
            </a:r>
            <a:r>
              <a:rPr lang="en-US" altLang="zh-CN" b="1" smtClean="0"/>
              <a:t>3145727- 4195835 = </a:t>
            </a:r>
            <a:r>
              <a:rPr lang="en-US" altLang="zh-CN" sz="3600" b="1" smtClean="0">
                <a:solidFill>
                  <a:srgbClr val="FF0000"/>
                </a:solidFill>
              </a:rPr>
              <a:t>?</a:t>
            </a:r>
            <a:endParaRPr lang="zh-CN" altLang="en-US" sz="3600" smtClean="0">
              <a:solidFill>
                <a:srgbClr val="FF0000"/>
              </a:solidFill>
            </a:endParaRPr>
          </a:p>
        </p:txBody>
      </p:sp>
      <p:pic>
        <p:nvPicPr>
          <p:cNvPr id="21508" name="Picture 4" descr="pentium-CPU.gif"/>
          <p:cNvPicPr>
            <a:picLocks noChangeAspect="1"/>
          </p:cNvPicPr>
          <p:nvPr/>
        </p:nvPicPr>
        <p:blipFill>
          <a:blip r:embed="rId3" cstate="print"/>
          <a:srcRect/>
          <a:stretch>
            <a:fillRect/>
          </a:stretch>
        </p:blipFill>
        <p:spPr bwMode="auto">
          <a:xfrm>
            <a:off x="1833563" y="2954338"/>
            <a:ext cx="5153025" cy="2543175"/>
          </a:xfrm>
          <a:prstGeom prst="rect">
            <a:avLst/>
          </a:prstGeom>
          <a:noFill/>
          <a:ln w="9525">
            <a:noFill/>
            <a:miter lim="800000"/>
            <a:headEnd/>
            <a:tailEnd/>
          </a:ln>
        </p:spPr>
      </p:pic>
      <p:sp>
        <p:nvSpPr>
          <p:cNvPr id="6" name="TextBox 5"/>
          <p:cNvSpPr txBox="1"/>
          <p:nvPr/>
        </p:nvSpPr>
        <p:spPr>
          <a:xfrm>
            <a:off x="446088" y="5875338"/>
            <a:ext cx="8324850" cy="461962"/>
          </a:xfrm>
          <a:prstGeom prst="rect">
            <a:avLst/>
          </a:prstGeom>
          <a:noFill/>
        </p:spPr>
        <p:txBody>
          <a:bodyPr>
            <a:spAutoFit/>
          </a:bodyPr>
          <a:lstStyle/>
          <a:p>
            <a:pPr>
              <a:defRPr/>
            </a:pPr>
            <a:r>
              <a:rPr lang="zh-CN" altLang="en-US" sz="2400" b="1" dirty="0">
                <a:solidFill>
                  <a:schemeClr val="accent6"/>
                </a:solidFill>
              </a:rPr>
              <a:t>最后 </a:t>
            </a:r>
            <a:r>
              <a:rPr lang="en-US" altLang="zh-CN" sz="2400" b="1" dirty="0">
                <a:solidFill>
                  <a:schemeClr val="accent6"/>
                </a:solidFill>
              </a:rPr>
              <a:t>Intel</a:t>
            </a:r>
            <a:r>
              <a:rPr lang="zh-CN" altLang="en-US" sz="2400" b="1" dirty="0">
                <a:solidFill>
                  <a:schemeClr val="accent6"/>
                </a:solidFill>
              </a:rPr>
              <a:t>公司付出很大代价，回收</a:t>
            </a:r>
            <a:r>
              <a:rPr lang="en-US" altLang="zh-CN" sz="2400" b="1" dirty="0">
                <a:solidFill>
                  <a:schemeClr val="accent6"/>
                </a:solidFill>
              </a:rPr>
              <a:t>CPU</a:t>
            </a:r>
            <a:r>
              <a:rPr lang="zh-CN" altLang="en-US" sz="2400" b="1" dirty="0">
                <a:solidFill>
                  <a:schemeClr val="accent6"/>
                </a:solidFill>
              </a:rPr>
              <a:t>，造成</a:t>
            </a:r>
            <a:r>
              <a:rPr lang="en-US" altLang="zh-CN" sz="2400" b="1" dirty="0">
                <a:solidFill>
                  <a:schemeClr val="accent6"/>
                </a:solidFill>
              </a:rPr>
              <a:t>4</a:t>
            </a:r>
            <a:r>
              <a:rPr lang="zh-CN" altLang="en-US" sz="2400" b="1" dirty="0">
                <a:solidFill>
                  <a:schemeClr val="accent6"/>
                </a:solidFill>
              </a:rPr>
              <a:t>亿美元损失</a:t>
            </a:r>
          </a:p>
        </p:txBody>
      </p:sp>
    </p:spTree>
    <p:extLst>
      <p:ext uri="{BB962C8B-B14F-4D97-AF65-F5344CB8AC3E}">
        <p14:creationId xmlns:p14="http://schemas.microsoft.com/office/powerpoint/2010/main" val="37000120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1000" fill="hold"/>
                                        <p:tgtEl>
                                          <p:spTgt spid="21508"/>
                                        </p:tgtEl>
                                        <p:attrNameLst>
                                          <p:attrName>ppt_w</p:attrName>
                                        </p:attrNameLst>
                                      </p:cBhvr>
                                      <p:tavLst>
                                        <p:tav tm="0">
                                          <p:val>
                                            <p:strVal val="#ppt_w*0.70"/>
                                          </p:val>
                                        </p:tav>
                                        <p:tav tm="100000">
                                          <p:val>
                                            <p:strVal val="#ppt_w"/>
                                          </p:val>
                                        </p:tav>
                                      </p:tavLst>
                                    </p:anim>
                                    <p:anim calcmode="lin" valueType="num">
                                      <p:cBhvr>
                                        <p:cTn id="8" dur="1000" fill="hold"/>
                                        <p:tgtEl>
                                          <p:spTgt spid="21508"/>
                                        </p:tgtEl>
                                        <p:attrNameLst>
                                          <p:attrName>ppt_h</p:attrName>
                                        </p:attrNameLst>
                                      </p:cBhvr>
                                      <p:tavLst>
                                        <p:tav tm="0">
                                          <p:val>
                                            <p:strVal val="#ppt_h"/>
                                          </p:val>
                                        </p:tav>
                                        <p:tav tm="100000">
                                          <p:val>
                                            <p:strVal val="#ppt_h"/>
                                          </p:val>
                                        </p:tav>
                                      </p:tavLst>
                                    </p:anim>
                                    <p:animEffect transition="in" filter="fade">
                                      <p:cBhvr>
                                        <p:cTn id="9" dur="1000"/>
                                        <p:tgtEl>
                                          <p:spTgt spid="2150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331640" y="366695"/>
            <a:ext cx="6240756" cy="561975"/>
          </a:xfrm>
        </p:spPr>
        <p:txBody>
          <a:bodyPr/>
          <a:lstStyle/>
          <a:p>
            <a:pPr marL="533400" indent="-355600" algn="ctr">
              <a:lnSpc>
                <a:spcPct val="150000"/>
              </a:lnSpc>
            </a:pPr>
            <a:r>
              <a:rPr lang="zh-CN" altLang="en-US" sz="3600" b="1" dirty="0">
                <a:solidFill>
                  <a:srgbClr val="FFFF00"/>
                </a:solidFill>
                <a:latin typeface="+mj-ea"/>
              </a:rPr>
              <a:t>火星探测飞船坠毁</a:t>
            </a:r>
          </a:p>
        </p:txBody>
      </p:sp>
      <p:sp>
        <p:nvSpPr>
          <p:cNvPr id="22531" name="Content Placeholder 2"/>
          <p:cNvSpPr>
            <a:spLocks noGrp="1"/>
          </p:cNvSpPr>
          <p:nvPr>
            <p:ph idx="1"/>
          </p:nvPr>
        </p:nvSpPr>
        <p:spPr>
          <a:xfrm>
            <a:off x="395536" y="1556792"/>
            <a:ext cx="5328592" cy="4749800"/>
          </a:xfrm>
        </p:spPr>
        <p:txBody>
          <a:bodyPr/>
          <a:lstStyle/>
          <a:p>
            <a:pPr eaLnBrk="0" hangingPunct="0">
              <a:lnSpc>
                <a:spcPct val="130000"/>
              </a:lnSpc>
              <a:buClr>
                <a:schemeClr val="accent1">
                  <a:lumMod val="50000"/>
                </a:schemeClr>
              </a:buClr>
              <a:buSzPct val="90000"/>
              <a:buFont typeface="Wingdings" charset="2"/>
              <a:buChar char="p"/>
              <a:defRPr/>
            </a:pPr>
            <a:r>
              <a:rPr lang="zh-CN" sz="2400" kern="1200" dirty="0">
                <a:ea typeface="楷体"/>
                <a:cs typeface="楷体"/>
              </a:rPr>
              <a:t>机械震动在大多数情况下也会触发着地开关，设置错误的数据位。设想飞船开始着陆时，计算机极有可能关闭推进器，而火星登陆飞船下坠</a:t>
            </a:r>
            <a:r>
              <a:rPr lang="en-US" altLang="zh-CN" sz="2400" kern="1200" dirty="0">
                <a:ea typeface="楷体"/>
                <a:cs typeface="楷体"/>
              </a:rPr>
              <a:t>1800</a:t>
            </a:r>
            <a:r>
              <a:rPr lang="zh-CN" sz="2400" kern="1200" dirty="0">
                <a:ea typeface="楷体"/>
                <a:cs typeface="楷体"/>
              </a:rPr>
              <a:t>米之后没有反推进器的帮助，冲向地面，必然会撞成碎片</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defRPr/>
            </a:pPr>
            <a:r>
              <a:rPr lang="zh-CN" altLang="en-US" sz="2400" kern="1200" dirty="0">
                <a:ea typeface="楷体"/>
                <a:cs typeface="楷体"/>
              </a:rPr>
              <a:t>两个小组</a:t>
            </a:r>
            <a:r>
              <a:rPr lang="zh-CN" sz="2400" kern="1200" dirty="0">
                <a:ea typeface="楷体"/>
                <a:cs typeface="楷体"/>
              </a:rPr>
              <a:t>本身的工作都没什么问题，就是没有合在一起测试，其接口没有被测，而问题就在这里</a:t>
            </a:r>
            <a:endParaRPr lang="zh-CN" altLang="en-US" sz="2400" kern="1200" dirty="0">
              <a:ea typeface="楷体"/>
              <a:cs typeface="楷体"/>
            </a:endParaRPr>
          </a:p>
        </p:txBody>
      </p:sp>
      <p:pic>
        <p:nvPicPr>
          <p:cNvPr id="22532" name="Picture 5" descr="http://www.scientificamerican.com/media/inline/E94DBF14-9F3B-3D1F-3CFD4102717B20A9_1.jpg"/>
          <p:cNvPicPr>
            <a:picLocks noChangeAspect="1" noChangeArrowheads="1"/>
          </p:cNvPicPr>
          <p:nvPr/>
        </p:nvPicPr>
        <p:blipFill>
          <a:blip r:embed="rId3" cstate="print"/>
          <a:srcRect/>
          <a:stretch>
            <a:fillRect/>
          </a:stretch>
        </p:blipFill>
        <p:spPr bwMode="auto">
          <a:xfrm>
            <a:off x="5796136" y="2492896"/>
            <a:ext cx="3048000" cy="3048000"/>
          </a:xfrm>
          <a:prstGeom prst="rect">
            <a:avLst/>
          </a:prstGeom>
          <a:noFill/>
          <a:ln w="9525">
            <a:noFill/>
            <a:miter lim="800000"/>
            <a:headEnd/>
            <a:tailEnd/>
          </a:ln>
        </p:spPr>
      </p:pic>
    </p:spTree>
    <p:extLst>
      <p:ext uri="{BB962C8B-B14F-4D97-AF65-F5344CB8AC3E}">
        <p14:creationId xmlns:p14="http://schemas.microsoft.com/office/powerpoint/2010/main" val="2901483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wipe(left)">
                                      <p:cBhvr>
                                        <p:cTn id="7"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marL="533400" indent="-355600" algn="ctr">
              <a:lnSpc>
                <a:spcPct val="150000"/>
              </a:lnSpc>
            </a:pPr>
            <a:r>
              <a:rPr lang="zh-CN" altLang="en-US" sz="3600" b="1" dirty="0">
                <a:solidFill>
                  <a:srgbClr val="FFFF00"/>
                </a:solidFill>
                <a:latin typeface="+mj-ea"/>
              </a:rPr>
              <a:t>更多的悲剧</a:t>
            </a:r>
          </a:p>
        </p:txBody>
      </p:sp>
      <p:sp>
        <p:nvSpPr>
          <p:cNvPr id="23555" name="Content Placeholder 2"/>
          <p:cNvSpPr>
            <a:spLocks noGrp="1"/>
          </p:cNvSpPr>
          <p:nvPr>
            <p:ph idx="1"/>
          </p:nvPr>
        </p:nvSpPr>
        <p:spPr>
          <a:xfrm>
            <a:off x="539552" y="1844824"/>
            <a:ext cx="8064896" cy="4032448"/>
          </a:xfrm>
        </p:spPr>
        <p:txBody>
          <a:bodyPr/>
          <a:lstStyle/>
          <a:p>
            <a:pPr eaLnBrk="0" hangingPunct="0">
              <a:lnSpc>
                <a:spcPct val="130000"/>
              </a:lnSpc>
              <a:buClr>
                <a:schemeClr val="accent1">
                  <a:lumMod val="50000"/>
                </a:schemeClr>
              </a:buClr>
              <a:buSzPct val="90000"/>
              <a:buFont typeface="Wingdings" charset="2"/>
              <a:buChar char="p"/>
              <a:defRPr/>
            </a:pPr>
            <a:r>
              <a:rPr lang="zh-CN" sz="2400" kern="1200" dirty="0">
                <a:ea typeface="楷体"/>
                <a:cs typeface="楷体"/>
              </a:rPr>
              <a:t>放射性治疗仪</a:t>
            </a:r>
            <a:r>
              <a:rPr lang="en-US" altLang="zh-CN" sz="2400" kern="1200" dirty="0">
                <a:ea typeface="楷体"/>
                <a:cs typeface="楷体"/>
              </a:rPr>
              <a:t>Therac-25</a:t>
            </a:r>
            <a:r>
              <a:rPr lang="zh-CN" sz="2400" kern="1200" dirty="0">
                <a:ea typeface="楷体"/>
                <a:cs typeface="楷体"/>
              </a:rPr>
              <a:t>中的软件存在缺陷，导致几个癌症病人受到非常严重的过量放射性治疗，其中</a:t>
            </a:r>
            <a:r>
              <a:rPr lang="en-US" altLang="zh-CN" sz="2400" kern="1200" dirty="0">
                <a:ea typeface="楷体"/>
                <a:cs typeface="楷体"/>
              </a:rPr>
              <a:t>4</a:t>
            </a:r>
            <a:r>
              <a:rPr lang="zh-CN" sz="2400" kern="1200" dirty="0">
                <a:ea typeface="楷体"/>
                <a:cs typeface="楷体"/>
              </a:rPr>
              <a:t>个人因此死亡</a:t>
            </a:r>
            <a:endParaRPr lang="en-US" altLang="zh-CN" sz="2400" kern="1200" dirty="0">
              <a:ea typeface="楷体"/>
              <a:cs typeface="楷体"/>
            </a:endParaRPr>
          </a:p>
          <a:p>
            <a:pPr eaLnBrk="0" hangingPunct="0">
              <a:lnSpc>
                <a:spcPct val="130000"/>
              </a:lnSpc>
              <a:buClr>
                <a:schemeClr val="accent1">
                  <a:lumMod val="50000"/>
                </a:schemeClr>
              </a:buClr>
              <a:buSzPct val="90000"/>
              <a:buFont typeface="Wingdings" charset="2"/>
              <a:buChar char="p"/>
              <a:defRPr/>
            </a:pPr>
            <a:r>
              <a:rPr lang="zh-CN" sz="2400" kern="1200" dirty="0">
                <a:ea typeface="楷体"/>
                <a:cs typeface="楷体"/>
              </a:rPr>
              <a:t>当爱国者导弹防御系统的时钟累计运行超过</a:t>
            </a:r>
            <a:r>
              <a:rPr lang="en-US" altLang="zh-CN" sz="2400" kern="1200" dirty="0">
                <a:ea typeface="楷体"/>
                <a:cs typeface="楷体"/>
              </a:rPr>
              <a:t>14</a:t>
            </a:r>
            <a:r>
              <a:rPr lang="zh-CN" sz="2400" kern="1200" dirty="0">
                <a:ea typeface="楷体"/>
                <a:cs typeface="楷体"/>
              </a:rPr>
              <a:t>小时后，系统的跟踪系统就不准确</a:t>
            </a:r>
            <a:r>
              <a:rPr lang="zh-CN" altLang="en-US" sz="2400" kern="1200" dirty="0">
                <a:ea typeface="楷体"/>
                <a:cs typeface="楷体"/>
              </a:rPr>
              <a:t>。从而导致</a:t>
            </a:r>
            <a:r>
              <a:rPr lang="zh-CN" sz="2400" kern="1200" dirty="0">
                <a:ea typeface="楷体"/>
                <a:cs typeface="楷体"/>
              </a:rPr>
              <a:t>拦截伊拉克飞毛腿导弹</a:t>
            </a:r>
            <a:r>
              <a:rPr lang="zh-CN" altLang="en-US" sz="2400" kern="1200" dirty="0">
                <a:ea typeface="楷体"/>
                <a:cs typeface="楷体"/>
              </a:rPr>
              <a:t>的几次失败</a:t>
            </a:r>
            <a:r>
              <a:rPr lang="zh-CN" sz="2400" kern="1200" dirty="0">
                <a:ea typeface="楷体"/>
                <a:cs typeface="楷体"/>
              </a:rPr>
              <a:t>，其中一枚在沙特阿拉伯的多哈爆炸的飞毛腿导弹造成</a:t>
            </a:r>
            <a:r>
              <a:rPr lang="en-US" altLang="zh-CN" sz="2400" kern="1200" dirty="0">
                <a:ea typeface="楷体"/>
                <a:cs typeface="楷体"/>
              </a:rPr>
              <a:t>28</a:t>
            </a:r>
            <a:r>
              <a:rPr lang="zh-CN" sz="2400" kern="1200" dirty="0">
                <a:ea typeface="楷体"/>
                <a:cs typeface="楷体"/>
              </a:rPr>
              <a:t>名美国士兵死亡</a:t>
            </a:r>
            <a:endParaRPr lang="zh-CN" altLang="en-US" sz="2400" kern="1200" dirty="0">
              <a:ea typeface="楷体"/>
              <a:cs typeface="楷体"/>
            </a:endParaRPr>
          </a:p>
        </p:txBody>
      </p:sp>
    </p:spTree>
    <p:extLst>
      <p:ext uri="{BB962C8B-B14F-4D97-AF65-F5344CB8AC3E}">
        <p14:creationId xmlns:p14="http://schemas.microsoft.com/office/powerpoint/2010/main" val="686278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wipe(left)">
                                      <p:cBhvr>
                                        <p:cTn id="7" dur="500"/>
                                        <p:tgtEl>
                                          <p:spTgt spid="235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3" cstate="print"/>
          <a:srcRect/>
          <a:stretch>
            <a:fillRect/>
          </a:stretch>
        </p:blipFill>
        <p:spPr bwMode="auto">
          <a:xfrm>
            <a:off x="4968044" y="4077072"/>
            <a:ext cx="3563937" cy="2571750"/>
          </a:xfrm>
          <a:prstGeom prst="rect">
            <a:avLst/>
          </a:prstGeom>
          <a:noFill/>
          <a:ln w="9525">
            <a:noFill/>
            <a:miter lim="800000"/>
            <a:headEnd/>
            <a:tailEnd/>
          </a:ln>
        </p:spPr>
      </p:pic>
      <p:sp>
        <p:nvSpPr>
          <p:cNvPr id="4" name="Text Box 4"/>
          <p:cNvSpPr txBox="1">
            <a:spLocks noChangeArrowheads="1"/>
          </p:cNvSpPr>
          <p:nvPr/>
        </p:nvSpPr>
        <p:spPr bwMode="auto">
          <a:xfrm>
            <a:off x="611560" y="6093296"/>
            <a:ext cx="3957638" cy="525401"/>
          </a:xfrm>
          <a:prstGeom prst="rect">
            <a:avLst/>
          </a:prstGeom>
          <a:noFill/>
          <a:ln w="9525">
            <a:noFill/>
            <a:miter lim="800000"/>
            <a:headEnd/>
            <a:tailEnd/>
          </a:ln>
        </p:spPr>
        <p:txBody>
          <a:bodyPr lIns="90000" tIns="46800" rIns="90000" bIns="46800">
            <a:spAutoFit/>
          </a:bodyPr>
          <a:lstStyle/>
          <a:p>
            <a:pPr eaLnBrk="0" hangingPunct="0"/>
            <a:r>
              <a:rPr kumimoji="1" lang="de-DE" altLang="zh-CN" sz="1400" b="1" dirty="0" smtClean="0">
                <a:solidFill>
                  <a:schemeClr val="accent2"/>
                </a:solidFill>
                <a:latin typeface="Arial" pitchFamily="34" charset="0"/>
                <a:hlinkClick r:id="rId4"/>
              </a:rPr>
              <a:t>http</a:t>
            </a:r>
            <a:r>
              <a:rPr kumimoji="1" lang="de-DE" altLang="zh-CN" sz="1400" b="1" dirty="0">
                <a:solidFill>
                  <a:schemeClr val="accent2"/>
                </a:solidFill>
                <a:latin typeface="Arial" pitchFamily="34" charset="0"/>
                <a:hlinkClick r:id="rId4"/>
              </a:rPr>
              <a:t>://</a:t>
            </a:r>
            <a:r>
              <a:rPr kumimoji="1" lang="de-DE" altLang="zh-CN" sz="1400" b="1" dirty="0" smtClean="0">
                <a:solidFill>
                  <a:schemeClr val="accent2"/>
                </a:solidFill>
                <a:latin typeface="Arial" pitchFamily="34" charset="0"/>
                <a:hlinkClick r:id="rId4"/>
              </a:rPr>
              <a:t>news.163.com/07/1217/01/3VSLHQ4E00011229.html</a:t>
            </a:r>
            <a:endParaRPr kumimoji="1" lang="zh-TW" altLang="en-US" sz="1400" b="1" dirty="0">
              <a:latin typeface="Arial" pitchFamily="34" charset="0"/>
            </a:endParaRPr>
          </a:p>
        </p:txBody>
      </p:sp>
      <p:pic>
        <p:nvPicPr>
          <p:cNvPr id="58372" name="Picture 3"/>
          <p:cNvPicPr>
            <a:picLocks noChangeAspect="1" noChangeArrowheads="1"/>
          </p:cNvPicPr>
          <p:nvPr/>
        </p:nvPicPr>
        <p:blipFill>
          <a:blip r:embed="rId5" cstate="print"/>
          <a:srcRect/>
          <a:stretch>
            <a:fillRect/>
          </a:stretch>
        </p:blipFill>
        <p:spPr bwMode="auto">
          <a:xfrm>
            <a:off x="4968044" y="1520788"/>
            <a:ext cx="3554413" cy="2543175"/>
          </a:xfrm>
          <a:prstGeom prst="rect">
            <a:avLst/>
          </a:prstGeom>
          <a:noFill/>
          <a:ln w="9525">
            <a:noFill/>
            <a:miter lim="800000"/>
            <a:headEnd/>
            <a:tailEnd/>
          </a:ln>
        </p:spPr>
      </p:pic>
      <p:sp>
        <p:nvSpPr>
          <p:cNvPr id="130056" name="Text Box 8"/>
          <p:cNvSpPr txBox="1">
            <a:spLocks noChangeArrowheads="1"/>
          </p:cNvSpPr>
          <p:nvPr/>
        </p:nvSpPr>
        <p:spPr bwMode="auto">
          <a:xfrm>
            <a:off x="179512" y="1484784"/>
            <a:ext cx="4824536" cy="4397230"/>
          </a:xfrm>
          <a:prstGeom prst="rect">
            <a:avLst/>
          </a:prstGeom>
          <a:noFill/>
          <a:ln w="9525">
            <a:noFill/>
            <a:miter lim="800000"/>
            <a:headEnd/>
            <a:tailEnd/>
          </a:ln>
          <a:effectLst/>
        </p:spPr>
        <p:txBody>
          <a:bodyPr wrap="square" lIns="90000" tIns="46800" rIns="90000" bIns="46800">
            <a:spAutoFit/>
          </a:bodyPr>
          <a:lstStyle/>
          <a:p>
            <a:pPr marL="342900" indent="-342900" eaLnBrk="0" hangingPunct="0">
              <a:lnSpc>
                <a:spcPct val="130000"/>
              </a:lnSpc>
              <a:spcBef>
                <a:spcPct val="20000"/>
              </a:spcBef>
              <a:buClr>
                <a:schemeClr val="accent1">
                  <a:lumMod val="50000"/>
                </a:schemeClr>
              </a:buClr>
              <a:buSzPct val="90000"/>
              <a:buFont typeface="Wingdings" charset="2"/>
              <a:buChar char="p"/>
              <a:defRPr/>
            </a:pPr>
            <a:r>
              <a:rPr lang="en-US" altLang="zh-CN" sz="2400" i="0" dirty="0">
                <a:latin typeface="+mn-lt"/>
                <a:ea typeface="楷体"/>
                <a:cs typeface="楷体"/>
              </a:rPr>
              <a:t>2006</a:t>
            </a:r>
            <a:r>
              <a:rPr lang="zh-CN" altLang="en-US" sz="2400" i="0" dirty="0">
                <a:latin typeface="+mn-lt"/>
                <a:ea typeface="楷体"/>
                <a:cs typeface="楷体"/>
              </a:rPr>
              <a:t>年</a:t>
            </a:r>
            <a:r>
              <a:rPr lang="en-US" altLang="zh-CN" sz="2400" i="0" dirty="0">
                <a:latin typeface="+mn-lt"/>
                <a:ea typeface="楷体"/>
                <a:cs typeface="楷体"/>
              </a:rPr>
              <a:t>4</a:t>
            </a:r>
            <a:r>
              <a:rPr lang="zh-CN" altLang="en-US" sz="2400" i="0" dirty="0">
                <a:latin typeface="+mn-lt"/>
                <a:ea typeface="楷体"/>
                <a:cs typeface="楷体"/>
              </a:rPr>
              <a:t>月</a:t>
            </a:r>
            <a:r>
              <a:rPr lang="en-US" altLang="zh-CN" sz="2400" i="0" dirty="0">
                <a:latin typeface="+mn-lt"/>
                <a:ea typeface="楷体"/>
                <a:cs typeface="楷体"/>
              </a:rPr>
              <a:t>21</a:t>
            </a:r>
            <a:r>
              <a:rPr lang="zh-CN" altLang="en-US" sz="2400" i="0" dirty="0">
                <a:latin typeface="+mn-lt"/>
                <a:ea typeface="楷体"/>
                <a:cs typeface="楷体"/>
              </a:rPr>
              <a:t>日晚</a:t>
            </a:r>
            <a:r>
              <a:rPr lang="en-US" altLang="zh-CN" sz="2400" i="0" dirty="0">
                <a:latin typeface="+mn-lt"/>
                <a:ea typeface="楷体"/>
                <a:cs typeface="楷体"/>
              </a:rPr>
              <a:t>10</a:t>
            </a:r>
            <a:r>
              <a:rPr lang="zh-CN" altLang="en-US" sz="2400" i="0" dirty="0">
                <a:latin typeface="+mn-lt"/>
                <a:ea typeface="楷体"/>
                <a:cs typeface="楷体"/>
              </a:rPr>
              <a:t>时，许霆来到广州天河区黄埔大道某银行的</a:t>
            </a:r>
            <a:r>
              <a:rPr lang="en-US" altLang="zh-CN" sz="2400" i="0" dirty="0">
                <a:latin typeface="+mn-lt"/>
                <a:ea typeface="楷体"/>
                <a:cs typeface="楷体"/>
              </a:rPr>
              <a:t>ATM</a:t>
            </a:r>
            <a:r>
              <a:rPr lang="zh-CN" altLang="en-US" sz="2400" i="0" dirty="0">
                <a:latin typeface="+mn-lt"/>
                <a:ea typeface="楷体"/>
                <a:cs typeface="楷体"/>
              </a:rPr>
              <a:t>取款机取款。结果取出</a:t>
            </a:r>
            <a:r>
              <a:rPr lang="en-US" altLang="zh-CN" sz="2400" i="0" dirty="0">
                <a:latin typeface="+mn-lt"/>
                <a:ea typeface="楷体"/>
                <a:cs typeface="楷体"/>
              </a:rPr>
              <a:t>1000</a:t>
            </a:r>
            <a:r>
              <a:rPr lang="zh-CN" altLang="en-US" sz="2400" i="0" dirty="0">
                <a:latin typeface="+mn-lt"/>
                <a:ea typeface="楷体"/>
                <a:cs typeface="楷体"/>
              </a:rPr>
              <a:t>元后，银行卡账户里只被扣</a:t>
            </a:r>
            <a:r>
              <a:rPr lang="en-US" altLang="zh-CN" sz="2400" i="0" dirty="0">
                <a:latin typeface="+mn-lt"/>
                <a:ea typeface="楷体"/>
                <a:cs typeface="楷体"/>
              </a:rPr>
              <a:t>1</a:t>
            </a:r>
            <a:r>
              <a:rPr lang="zh-CN" altLang="en-US" sz="2400" i="0" dirty="0">
                <a:latin typeface="+mn-lt"/>
                <a:ea typeface="楷体"/>
                <a:cs typeface="楷体"/>
              </a:rPr>
              <a:t>元，许霆先后取款</a:t>
            </a:r>
            <a:r>
              <a:rPr lang="en-US" altLang="zh-CN" sz="2400" i="0" dirty="0">
                <a:latin typeface="+mn-lt"/>
                <a:ea typeface="楷体"/>
                <a:cs typeface="楷体"/>
              </a:rPr>
              <a:t>171</a:t>
            </a:r>
            <a:r>
              <a:rPr lang="zh-CN" altLang="en-US" sz="2400" i="0" dirty="0">
                <a:latin typeface="+mn-lt"/>
                <a:ea typeface="楷体"/>
                <a:cs typeface="楷体"/>
              </a:rPr>
              <a:t>笔，合计</a:t>
            </a:r>
            <a:r>
              <a:rPr lang="en-US" altLang="zh-CN" sz="2400" i="0" dirty="0">
                <a:latin typeface="+mn-lt"/>
                <a:ea typeface="楷体"/>
                <a:cs typeface="楷体"/>
              </a:rPr>
              <a:t>17.5</a:t>
            </a:r>
            <a:r>
              <a:rPr lang="zh-CN" altLang="en-US" sz="2400" i="0" dirty="0">
                <a:latin typeface="+mn-lt"/>
                <a:ea typeface="楷体"/>
                <a:cs typeface="楷体"/>
              </a:rPr>
              <a:t>万元。许霆潜逃一年后被抓获，以盗窃罪被判无期徒刑，后改判为</a:t>
            </a:r>
            <a:r>
              <a:rPr lang="en-US" altLang="zh-CN" sz="2400" i="0" dirty="0">
                <a:latin typeface="+mn-lt"/>
                <a:ea typeface="楷体"/>
                <a:cs typeface="楷体"/>
              </a:rPr>
              <a:t>5</a:t>
            </a:r>
            <a:r>
              <a:rPr lang="zh-CN" altLang="en-US" sz="2400" i="0" dirty="0">
                <a:latin typeface="+mn-lt"/>
                <a:ea typeface="楷体"/>
                <a:cs typeface="楷体"/>
              </a:rPr>
              <a:t>年有期</a:t>
            </a:r>
            <a:r>
              <a:rPr lang="zh-CN" altLang="en-US" sz="2400" i="0" dirty="0" smtClean="0">
                <a:latin typeface="+mn-lt"/>
                <a:ea typeface="楷体"/>
                <a:cs typeface="楷体"/>
              </a:rPr>
              <a:t>徒刑。</a:t>
            </a:r>
            <a:endParaRPr lang="zh-CN" altLang="en-US" sz="2400" i="0" dirty="0">
              <a:latin typeface="+mn-lt"/>
              <a:ea typeface="楷体"/>
              <a:cs typeface="楷体"/>
            </a:endParaRPr>
          </a:p>
        </p:txBody>
      </p:sp>
      <p:sp>
        <p:nvSpPr>
          <p:cNvPr id="7" name="标题 6"/>
          <p:cNvSpPr>
            <a:spLocks noGrp="1"/>
          </p:cNvSpPr>
          <p:nvPr>
            <p:ph type="title" idx="4294967295"/>
          </p:nvPr>
        </p:nvSpPr>
        <p:spPr>
          <a:xfrm>
            <a:off x="539552" y="332656"/>
            <a:ext cx="7488832" cy="1008112"/>
          </a:xfrm>
        </p:spPr>
        <p:txBody>
          <a:bodyPr tIns="0" bIns="0" anchor="t"/>
          <a:lstStyle/>
          <a:p>
            <a:pPr marL="533400" indent="-355600" algn="ctr">
              <a:lnSpc>
                <a:spcPct val="150000"/>
              </a:lnSpc>
            </a:pPr>
            <a:r>
              <a:rPr lang="zh-CN" altLang="en-US" sz="3600" b="1" dirty="0">
                <a:solidFill>
                  <a:srgbClr val="FFFF00"/>
                </a:solidFill>
                <a:latin typeface="+mj-ea"/>
              </a:rPr>
              <a:t>是软件的错误将许霆送进了监狱？</a:t>
            </a:r>
          </a:p>
        </p:txBody>
      </p:sp>
    </p:spTree>
    <p:extLst>
      <p:ext uri="{BB962C8B-B14F-4D97-AF65-F5344CB8AC3E}">
        <p14:creationId xmlns:p14="http://schemas.microsoft.com/office/powerpoint/2010/main" val="248080651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0056"/>
                                        </p:tgtEl>
                                        <p:attrNameLst>
                                          <p:attrName>style.visibility</p:attrName>
                                        </p:attrNameLst>
                                      </p:cBhvr>
                                      <p:to>
                                        <p:strVal val="visible"/>
                                      </p:to>
                                    </p:set>
                                    <p:anim calcmode="lin" valueType="num">
                                      <p:cBhvr additive="base">
                                        <p:cTn id="7" dur="500" fill="hold"/>
                                        <p:tgtEl>
                                          <p:spTgt spid="130056"/>
                                        </p:tgtEl>
                                        <p:attrNameLst>
                                          <p:attrName>ppt_x</p:attrName>
                                        </p:attrNameLst>
                                      </p:cBhvr>
                                      <p:tavLst>
                                        <p:tav tm="0">
                                          <p:val>
                                            <p:strVal val="1+#ppt_w/2"/>
                                          </p:val>
                                        </p:tav>
                                        <p:tav tm="100000">
                                          <p:val>
                                            <p:strVal val="#ppt_x"/>
                                          </p:val>
                                        </p:tav>
                                      </p:tavLst>
                                    </p:anim>
                                    <p:anim calcmode="lin" valueType="num">
                                      <p:cBhvr additive="base">
                                        <p:cTn id="8" dur="500" fill="hold"/>
                                        <p:tgtEl>
                                          <p:spTgt spid="1300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0056" grpId="0"/>
    </p:bldLst>
  </p:timing>
</p:sld>
</file>

<file path=ppt/theme/theme1.xml><?xml version="1.0" encoding="utf-8"?>
<a:theme xmlns:a="http://schemas.openxmlformats.org/drawingml/2006/main" name="6">
  <a:themeElements>
    <a:clrScheme name="NordriDesign">
      <a:dk1>
        <a:srgbClr val="000000"/>
      </a:dk1>
      <a:lt1>
        <a:srgbClr val="FFFFFF"/>
      </a:lt1>
      <a:dk2>
        <a:srgbClr val="000000"/>
      </a:dk2>
      <a:lt2>
        <a:srgbClr val="808080"/>
      </a:lt2>
      <a:accent1>
        <a:srgbClr val="BBE0E3"/>
      </a:accent1>
      <a:accent2>
        <a:srgbClr val="3C8C92"/>
      </a:accent2>
      <a:accent3>
        <a:srgbClr val="FFFFFF"/>
      </a:accent3>
      <a:accent4>
        <a:srgbClr val="1E4649"/>
      </a:accent4>
      <a:accent5>
        <a:srgbClr val="BBE0E3"/>
      </a:accent5>
      <a:accent6>
        <a:srgbClr val="71BEC4"/>
      </a:accent6>
      <a:hlink>
        <a:srgbClr val="000000"/>
      </a:hlink>
      <a:folHlink>
        <a:srgbClr val="262626"/>
      </a:folHlink>
    </a:clrScheme>
    <a:fontScheme name="NordriDesign_免费商务模板系列">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1"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NordriDesign_免费商务模板系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rdriDesign_免费商务模板系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rdriDesign_免费商务模板系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rdriDesign_免费商务模板系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rdriDesign_免费商务模板系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rdriDesign_免费商务模板系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rdriDesign_免费商务模板系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rdriDesign_免费商务模板系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rdriDesign_免费商务模板系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rdriDesign_免费商务模板系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rdriDesign_免费商务模板系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rdriDesign_免费商务模板系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ordriDesign_免费商务模板系列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Template>
  <TotalTime>16129</TotalTime>
  <Words>1202</Words>
  <Application>Microsoft Macintosh PowerPoint</Application>
  <PresentationFormat>全屏显示(4:3)</PresentationFormat>
  <Paragraphs>166</Paragraphs>
  <Slides>32</Slides>
  <Notes>28</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6</vt:lpstr>
      <vt:lpstr>PowerPoint 演示文稿</vt:lpstr>
      <vt:lpstr>第1章 引论</vt:lpstr>
      <vt:lpstr>问题</vt:lpstr>
      <vt:lpstr>1.1 软件测试的必要性</vt:lpstr>
      <vt:lpstr>迪斯尼并不总是带来笑声</vt:lpstr>
      <vt:lpstr>一个缺陷造成了数亿美元损失</vt:lpstr>
      <vt:lpstr>火星探测飞船坠毁</vt:lpstr>
      <vt:lpstr>更多的悲剧</vt:lpstr>
      <vt:lpstr>是软件的错误将许霆送进了监狱？</vt:lpstr>
      <vt:lpstr>08奥运票务中心、12306的道歉</vt:lpstr>
      <vt:lpstr>动车事故</vt:lpstr>
      <vt:lpstr>为什么要进行软件测试?</vt:lpstr>
      <vt:lpstr>1.3 什么是软件测试？</vt:lpstr>
      <vt:lpstr>什么是测试？</vt:lpstr>
      <vt:lpstr>软件测试学科的发展</vt:lpstr>
      <vt:lpstr>更好的阶段划分</vt:lpstr>
      <vt:lpstr>软件测试的正向思维</vt:lpstr>
      <vt:lpstr>软件测试的反向思维 </vt:lpstr>
      <vt:lpstr>软件测试定义的两面性 </vt:lpstr>
      <vt:lpstr>软件测试的定义</vt:lpstr>
      <vt:lpstr>最新测试标准 – ISO29119</vt:lpstr>
      <vt:lpstr>更完整的定义</vt:lpstr>
      <vt:lpstr>软件测试的其它观点</vt:lpstr>
      <vt:lpstr>软件测试的价值</vt:lpstr>
      <vt:lpstr>1.4 软件测试和开发的关系</vt:lpstr>
      <vt:lpstr>1.5 测试和质量保证的关系</vt:lpstr>
      <vt:lpstr>SQA活动</vt:lpstr>
      <vt:lpstr>SQA与软件测试有什么关系和区别？ </vt:lpstr>
      <vt:lpstr>测试 vs. SQA</vt:lpstr>
      <vt:lpstr>1.6 测试驱动开发的思想</vt:lpstr>
      <vt:lpstr>TDD的实践</vt:lpstr>
      <vt:lpstr>PowerPoint 演示文稿</vt:lpstr>
    </vt:vector>
  </TitlesOfParts>
  <Company>Webex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Kerryzhu</dc:creator>
  <cp:keywords>ppt幻灯设计/ppt模板设计</cp:keywords>
  <dc:description>Nordri设计工作室ppt模版发布供大家免费下载使用。版权为Nordri设计工作室所有。您可以自行使用、修改、复制本模版。转载、发表或以其它方式利用本模版上内容，如果您需更进一步的服务，请和我们联系。</dc:description>
  <cp:lastModifiedBy>Zhu Kerry</cp:lastModifiedBy>
  <cp:revision>305</cp:revision>
  <dcterms:created xsi:type="dcterms:W3CDTF">2011-09-26T13:26:34Z</dcterms:created>
  <dcterms:modified xsi:type="dcterms:W3CDTF">2015-01-20T15:27:56Z</dcterms:modified>
  <cp:category>免费模板</cp:category>
</cp:coreProperties>
</file>