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806" r:id="rId2"/>
    <p:sldId id="687" r:id="rId3"/>
    <p:sldId id="771" r:id="rId4"/>
    <p:sldId id="772" r:id="rId5"/>
    <p:sldId id="773" r:id="rId6"/>
    <p:sldId id="774" r:id="rId7"/>
    <p:sldId id="775" r:id="rId8"/>
    <p:sldId id="776" r:id="rId9"/>
    <p:sldId id="777" r:id="rId10"/>
    <p:sldId id="778" r:id="rId11"/>
    <p:sldId id="779" r:id="rId12"/>
    <p:sldId id="780" r:id="rId13"/>
    <p:sldId id="781" r:id="rId14"/>
    <p:sldId id="782" r:id="rId15"/>
    <p:sldId id="783" r:id="rId16"/>
    <p:sldId id="784" r:id="rId17"/>
    <p:sldId id="785" r:id="rId18"/>
    <p:sldId id="786" r:id="rId19"/>
    <p:sldId id="787" r:id="rId20"/>
    <p:sldId id="788" r:id="rId21"/>
    <p:sldId id="789" r:id="rId22"/>
    <p:sldId id="790" r:id="rId23"/>
    <p:sldId id="791" r:id="rId24"/>
    <p:sldId id="792" r:id="rId25"/>
    <p:sldId id="793" r:id="rId26"/>
    <p:sldId id="794" r:id="rId27"/>
    <p:sldId id="795" r:id="rId28"/>
    <p:sldId id="796" r:id="rId29"/>
    <p:sldId id="797" r:id="rId30"/>
    <p:sldId id="798" r:id="rId31"/>
    <p:sldId id="799" r:id="rId32"/>
    <p:sldId id="800" r:id="rId33"/>
    <p:sldId id="801" r:id="rId34"/>
    <p:sldId id="802" r:id="rId35"/>
    <p:sldId id="803" r:id="rId36"/>
    <p:sldId id="804" r:id="rId37"/>
    <p:sldId id="805" r:id="rId38"/>
    <p:sldId id="266" r:id="rId3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i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i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i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i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BBF"/>
    <a:srgbClr val="F8F8F8"/>
    <a:srgbClr val="DDDDDD"/>
    <a:srgbClr val="5F5F5F"/>
    <a:srgbClr val="333333"/>
    <a:srgbClr val="FF66CC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234" autoAdjust="0"/>
  </p:normalViewPr>
  <p:slideViewPr>
    <p:cSldViewPr>
      <p:cViewPr>
        <p:scale>
          <a:sx n="103" d="100"/>
          <a:sy n="103" d="100"/>
        </p:scale>
        <p:origin x="-1696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notesMaster" Target="notesMasters/notesMaster1.xml"/><Relationship Id="rId41" Type="http://schemas.openxmlformats.org/officeDocument/2006/relationships/printerSettings" Target="printerSettings/printerSettings1.bin"/><Relationship Id="rId42" Type="http://schemas.openxmlformats.org/officeDocument/2006/relationships/presProps" Target="presProps.xml"/><Relationship Id="rId43" Type="http://schemas.openxmlformats.org/officeDocument/2006/relationships/viewProps" Target="viewProps.xml"/><Relationship Id="rId44" Type="http://schemas.openxmlformats.org/officeDocument/2006/relationships/theme" Target="theme/theme1.xml"/><Relationship Id="rId4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endParaRPr lang="en-US" altLang="zh-CN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fld id="{FC1E8347-1A91-44CB-BE93-8A70171D17A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85719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367" y="4344301"/>
            <a:ext cx="5486400" cy="411342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0" y="6545263"/>
            <a:ext cx="9144000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1E6CAB9-9132-46E3-BCD4-3479EF203F4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0513" y="260350"/>
            <a:ext cx="2057400" cy="58658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260350"/>
            <a:ext cx="6019800" cy="58658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0" y="6545263"/>
            <a:ext cx="9144000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499E825-57BE-49E6-AEFA-D82D37F4983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0" y="6545263"/>
            <a:ext cx="9144000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BE2DA07-CE19-4C9B-A0EC-06D3955056C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0" y="6545263"/>
            <a:ext cx="9144000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8FFC119-967E-4DAE-9D42-D98ECBEF65A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750" y="1341438"/>
            <a:ext cx="395605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395605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0" y="6545263"/>
            <a:ext cx="9144000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26499EB-077B-44BD-8A96-2852250257F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>
          <a:xfrm>
            <a:off x="0" y="6545263"/>
            <a:ext cx="9144000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8AFCD7E-E895-4511-8F89-9E6F0EBC66C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0" y="6545263"/>
            <a:ext cx="9144000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27094D-FE74-4D01-A432-3D2227A9A01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0" y="6545263"/>
            <a:ext cx="9144000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68BECB6-6F87-4AA7-A36C-D5289AC9CF4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0" y="6545263"/>
            <a:ext cx="9144000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BE2DA07-CE19-4C9B-A0EC-06D3955056C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0" y="6545263"/>
            <a:ext cx="9144000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E097193-BA27-49F9-A8AA-7A67EE9A4C9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4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 rot="10800000">
            <a:off x="0" y="1214422"/>
            <a:ext cx="9144000" cy="564357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7000"/>
                </a:schemeClr>
              </a:gs>
              <a:gs pos="100000">
                <a:schemeClr val="bg1">
                  <a:alpha val="62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1051" name="Rectangle 27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366695"/>
            <a:ext cx="7104083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55" name="Rectangle 3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57290" y="1285860"/>
            <a:ext cx="7104084" cy="478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0" y="6545263"/>
            <a:ext cx="9144000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BE2DA07-CE19-4C9B-A0EC-06D3955056CF}" type="slidenum">
              <a:rPr lang="en-US" altLang="zh-CN"/>
              <a:pPr/>
              <a:t>‹#›</a:t>
            </a:fld>
            <a:endParaRPr lang="en-US" altLang="zh-CN"/>
          </a:p>
        </p:txBody>
      </p:sp>
      <p:pic>
        <p:nvPicPr>
          <p:cNvPr id="8" name="图片 7" descr="professional.gif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8016451" y="188640"/>
            <a:ext cx="1127549" cy="105273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xmlns:p14="http://schemas.microsoft.com/office/powerpoint/2010/main" id="1" dur="indefinite" restart="never" nodeType="tmRoot"/>
      </p:par>
    </p:tnLst>
  </p:timing>
  <p:hf hdr="0" ftr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Zhu.Kerry@gmail.com" TargetMode="External"/><Relationship Id="rId4" Type="http://schemas.openxmlformats.org/officeDocument/2006/relationships/hyperlink" Target="http://weibo.com/kerryzhu" TargetMode="External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7.gi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9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2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http://www.ibm.com/developerworks/cn/rational/04/r-3217/3217_fig11.jpg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555776" y="332656"/>
            <a:ext cx="4464050" cy="661988"/>
          </a:xfrm>
        </p:spPr>
        <p:txBody>
          <a:bodyPr/>
          <a:lstStyle/>
          <a:p>
            <a:pPr algn="ctr" eaLnBrk="1" hangingPunct="1"/>
            <a:r>
              <a:rPr lang="zh-CN" altLang="en-US" sz="3600" dirty="0" smtClean="0">
                <a:solidFill>
                  <a:srgbClr val="FFFF00"/>
                </a:solidFill>
              </a:rPr>
              <a:t>第</a:t>
            </a:r>
            <a:r>
              <a:rPr lang="en-US" altLang="zh-CN" sz="3600" dirty="0" smtClean="0">
                <a:solidFill>
                  <a:srgbClr val="FFFF00"/>
                </a:solidFill>
              </a:rPr>
              <a:t>10</a:t>
            </a:r>
            <a:r>
              <a:rPr lang="zh-CN" altLang="en-US" sz="3600" dirty="0" smtClean="0">
                <a:solidFill>
                  <a:srgbClr val="FFFF00"/>
                </a:solidFill>
              </a:rPr>
              <a:t>章 </a:t>
            </a:r>
            <a:r>
              <a:rPr lang="zh-CN" altLang="en-US" sz="3600" dirty="0" smtClean="0">
                <a:solidFill>
                  <a:srgbClr val="FFFF00"/>
                </a:solidFill>
              </a:rPr>
              <a:t>回顾</a:t>
            </a:r>
          </a:p>
        </p:txBody>
      </p:sp>
      <p:pic>
        <p:nvPicPr>
          <p:cNvPr id="2" name="图片 1" descr="test automate services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060848"/>
            <a:ext cx="3809088" cy="37890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9552" y="2420888"/>
            <a:ext cx="504056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 smtClean="0">
                <a:latin typeface="+mn-lt"/>
                <a:ea typeface="宋体"/>
                <a:cs typeface="宋体"/>
              </a:rPr>
              <a:t> 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测试目标和准则</a:t>
            </a:r>
            <a:endParaRPr lang="en-US" altLang="zh-CN" sz="2400" i="0" dirty="0">
              <a:latin typeface="+mn-lt"/>
              <a:ea typeface="宋体"/>
              <a:cs typeface="宋体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 smtClean="0">
                <a:latin typeface="+mn-lt"/>
                <a:ea typeface="宋体"/>
                <a:cs typeface="宋体"/>
              </a:rPr>
              <a:t> </a:t>
            </a:r>
            <a:r>
              <a:rPr lang="zh-CN" altLang="en-US" sz="2400" i="0" dirty="0" smtClean="0">
                <a:latin typeface="+mn-lt"/>
                <a:ea typeface="宋体"/>
                <a:cs typeface="宋体"/>
              </a:rPr>
              <a:t>测试需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求分析 </a:t>
            </a: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en-US" sz="2400" i="0" dirty="0">
                <a:latin typeface="+mn-lt"/>
                <a:ea typeface="宋体"/>
                <a:cs typeface="宋体"/>
              </a:rPr>
              <a:t> </a:t>
            </a:r>
            <a:r>
              <a:rPr lang="zh-CN" altLang="en-US" sz="2400" i="0" dirty="0" smtClean="0">
                <a:latin typeface="+mn-lt"/>
                <a:ea typeface="宋体"/>
                <a:cs typeface="宋体"/>
              </a:rPr>
              <a:t>测试项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目的估算与进度安排</a:t>
            </a:r>
            <a:endParaRPr lang="en-US" altLang="zh-CN" sz="2400" i="0" dirty="0">
              <a:latin typeface="+mn-lt"/>
              <a:ea typeface="宋体"/>
              <a:cs typeface="宋体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 smtClean="0">
                <a:latin typeface="+mn-lt"/>
                <a:ea typeface="宋体"/>
                <a:cs typeface="宋体"/>
              </a:rPr>
              <a:t> </a:t>
            </a:r>
            <a:r>
              <a:rPr lang="zh-CN" altLang="en-US" sz="2400" i="0" dirty="0" smtClean="0">
                <a:latin typeface="+mn-lt"/>
                <a:ea typeface="宋体"/>
                <a:cs typeface="宋体"/>
              </a:rPr>
              <a:t>测试风险和测试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策略</a:t>
            </a:r>
            <a:endParaRPr lang="en-US" altLang="zh-CN" sz="2400" i="0" dirty="0">
              <a:latin typeface="+mn-lt"/>
              <a:ea typeface="宋体"/>
              <a:cs typeface="宋体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 smtClean="0">
                <a:latin typeface="+mn-lt"/>
                <a:ea typeface="宋体"/>
                <a:cs typeface="宋体"/>
              </a:rPr>
              <a:t> </a:t>
            </a:r>
            <a:r>
              <a:rPr lang="zh-CN" altLang="en-US" sz="2400" i="0" dirty="0" smtClean="0">
                <a:latin typeface="+mn-lt"/>
                <a:ea typeface="宋体"/>
                <a:cs typeface="宋体"/>
              </a:rPr>
              <a:t>测试计划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的内容与编制</a:t>
            </a:r>
          </a:p>
        </p:txBody>
      </p:sp>
    </p:spTree>
    <p:extLst>
      <p:ext uri="{BB962C8B-B14F-4D97-AF65-F5344CB8AC3E}">
        <p14:creationId xmlns:p14="http://schemas.microsoft.com/office/powerpoint/2010/main" val="27786883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harry_allen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7" y="1988840"/>
            <a:ext cx="4392488" cy="3230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441325"/>
            <a:ext cx="6553200" cy="762000"/>
          </a:xfrm>
        </p:spPr>
        <p:txBody>
          <a:bodyPr/>
          <a:lstStyle/>
          <a:p>
            <a:pPr algn="ctr"/>
            <a:r>
              <a:rPr lang="zh-CN" altLang="de-DE" sz="3600" dirty="0">
                <a:solidFill>
                  <a:srgbClr val="FFFF00"/>
                </a:solidFill>
              </a:rPr>
              <a:t>测试用例的作用</a:t>
            </a:r>
            <a:endParaRPr lang="zh-CN" altLang="en-US" sz="3600" dirty="0">
              <a:solidFill>
                <a:srgbClr val="FFFF00"/>
              </a:solidFill>
            </a:endParaRP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772816"/>
            <a:ext cx="4248150" cy="3889375"/>
          </a:xfrm>
        </p:spPr>
        <p:txBody>
          <a:bodyPr/>
          <a:lstStyle/>
          <a:p>
            <a:pPr marL="444500" lvl="1" indent="-444500">
              <a:lnSpc>
                <a:spcPct val="140000"/>
              </a:lnSpc>
              <a:buClr>
                <a:srgbClr val="99CCFF"/>
              </a:buClr>
              <a:buFont typeface="Wingdings" pitchFamily="2" charset="2"/>
              <a:buChar char="p"/>
            </a:pPr>
            <a:r>
              <a:rPr lang="zh-CN" altLang="en-US" dirty="0" smtClean="0"/>
              <a:t> </a:t>
            </a:r>
            <a:r>
              <a:rPr lang="zh-CN" altLang="en-US" sz="2400" dirty="0" smtClean="0">
                <a:latin typeface="宋体"/>
                <a:ea typeface="宋体"/>
                <a:cs typeface="宋体"/>
              </a:rPr>
              <a:t>有效</a:t>
            </a:r>
            <a:r>
              <a:rPr lang="zh-CN" altLang="en-US" sz="2400" dirty="0">
                <a:latin typeface="宋体"/>
                <a:ea typeface="宋体"/>
                <a:cs typeface="宋体"/>
              </a:rPr>
              <a:t>性</a:t>
            </a:r>
          </a:p>
          <a:p>
            <a:pPr marL="444500" lvl="1" indent="-444500">
              <a:lnSpc>
                <a:spcPct val="140000"/>
              </a:lnSpc>
              <a:buClr>
                <a:srgbClr val="99CCFF"/>
              </a:buClr>
              <a:buFont typeface="Wingdings" pitchFamily="2" charset="2"/>
              <a:buChar char="p"/>
            </a:pPr>
            <a:r>
              <a:rPr lang="zh-CN" altLang="en-US" sz="2400" dirty="0">
                <a:latin typeface="宋体"/>
                <a:ea typeface="宋体"/>
                <a:cs typeface="宋体"/>
              </a:rPr>
              <a:t> </a:t>
            </a:r>
            <a:r>
              <a:rPr lang="zh-CN" altLang="en-US" sz="2400" dirty="0" smtClean="0">
                <a:latin typeface="宋体"/>
                <a:ea typeface="宋体"/>
                <a:cs typeface="宋体"/>
              </a:rPr>
              <a:t>可复</a:t>
            </a:r>
            <a:r>
              <a:rPr lang="zh-CN" altLang="en-US" sz="2400" dirty="0">
                <a:latin typeface="宋体"/>
                <a:ea typeface="宋体"/>
                <a:cs typeface="宋体"/>
              </a:rPr>
              <a:t>用性</a:t>
            </a:r>
            <a:endParaRPr lang="en-US" altLang="zh-CN" sz="2400" dirty="0">
              <a:latin typeface="宋体"/>
              <a:ea typeface="宋体"/>
              <a:cs typeface="宋体"/>
            </a:endParaRPr>
          </a:p>
          <a:p>
            <a:pPr marL="444500" lvl="1" indent="-444500">
              <a:lnSpc>
                <a:spcPct val="140000"/>
              </a:lnSpc>
              <a:buClr>
                <a:srgbClr val="99CCFF"/>
              </a:buClr>
              <a:buFont typeface="Wingdings" pitchFamily="2" charset="2"/>
              <a:buChar char="p"/>
            </a:pPr>
            <a:r>
              <a:rPr lang="en-US" altLang="zh-CN" sz="2400" dirty="0">
                <a:latin typeface="宋体"/>
                <a:ea typeface="宋体"/>
                <a:cs typeface="宋体"/>
              </a:rPr>
              <a:t> </a:t>
            </a:r>
            <a:r>
              <a:rPr lang="zh-CN" altLang="en-US" sz="2400" dirty="0" smtClean="0">
                <a:latin typeface="宋体"/>
                <a:ea typeface="宋体"/>
                <a:cs typeface="宋体"/>
              </a:rPr>
              <a:t>易组织</a:t>
            </a:r>
            <a:r>
              <a:rPr lang="zh-CN" altLang="en-US" sz="2400" dirty="0">
                <a:latin typeface="宋体"/>
                <a:ea typeface="宋体"/>
                <a:cs typeface="宋体"/>
              </a:rPr>
              <a:t>性</a:t>
            </a:r>
          </a:p>
          <a:p>
            <a:pPr marL="444500" lvl="1" indent="-444500">
              <a:lnSpc>
                <a:spcPct val="140000"/>
              </a:lnSpc>
              <a:buClr>
                <a:srgbClr val="99CCFF"/>
              </a:buClr>
              <a:buFont typeface="Wingdings" pitchFamily="2" charset="2"/>
              <a:buChar char="p"/>
            </a:pPr>
            <a:r>
              <a:rPr lang="en-US" altLang="zh-CN" sz="2400" dirty="0">
                <a:latin typeface="宋体"/>
                <a:ea typeface="宋体"/>
                <a:cs typeface="宋体"/>
              </a:rPr>
              <a:t> </a:t>
            </a:r>
            <a:r>
              <a:rPr lang="zh-CN" altLang="en-US" sz="2400" dirty="0" smtClean="0">
                <a:latin typeface="宋体"/>
                <a:ea typeface="宋体"/>
                <a:cs typeface="宋体"/>
              </a:rPr>
              <a:t>客观</a:t>
            </a:r>
            <a:r>
              <a:rPr lang="zh-CN" altLang="en-US" sz="2400" dirty="0">
                <a:latin typeface="宋体"/>
                <a:ea typeface="宋体"/>
                <a:cs typeface="宋体"/>
              </a:rPr>
              <a:t>性</a:t>
            </a:r>
          </a:p>
          <a:p>
            <a:pPr marL="444500" lvl="1" indent="-444500">
              <a:lnSpc>
                <a:spcPct val="140000"/>
              </a:lnSpc>
              <a:buClr>
                <a:srgbClr val="99CCFF"/>
              </a:buClr>
              <a:buFont typeface="Wingdings" pitchFamily="2" charset="2"/>
              <a:buChar char="p"/>
            </a:pPr>
            <a:r>
              <a:rPr lang="en-US" altLang="zh-CN" sz="2400" dirty="0">
                <a:latin typeface="宋体"/>
                <a:ea typeface="宋体"/>
                <a:cs typeface="宋体"/>
              </a:rPr>
              <a:t> </a:t>
            </a:r>
            <a:r>
              <a:rPr lang="zh-CN" altLang="en-US" sz="2400" dirty="0" smtClean="0">
                <a:latin typeface="宋体"/>
                <a:ea typeface="宋体"/>
                <a:cs typeface="宋体"/>
              </a:rPr>
              <a:t>可评估</a:t>
            </a:r>
            <a:r>
              <a:rPr lang="zh-CN" altLang="en-US" sz="2400" dirty="0">
                <a:latin typeface="宋体"/>
                <a:ea typeface="宋体"/>
                <a:cs typeface="宋体"/>
              </a:rPr>
              <a:t>性和可管理性</a:t>
            </a:r>
          </a:p>
          <a:p>
            <a:pPr marL="444500" lvl="1" indent="-444500">
              <a:lnSpc>
                <a:spcPct val="140000"/>
              </a:lnSpc>
              <a:buClr>
                <a:srgbClr val="99CCFF"/>
              </a:buClr>
              <a:buFont typeface="Wingdings" pitchFamily="2" charset="2"/>
              <a:buChar char="p"/>
            </a:pPr>
            <a:r>
              <a:rPr lang="en-US" altLang="zh-CN" sz="2400" dirty="0">
                <a:latin typeface="宋体"/>
                <a:ea typeface="宋体"/>
                <a:cs typeface="宋体"/>
              </a:rPr>
              <a:t> </a:t>
            </a:r>
            <a:r>
              <a:rPr lang="zh-CN" altLang="en-US" sz="2400" dirty="0" smtClean="0">
                <a:latin typeface="宋体"/>
                <a:ea typeface="宋体"/>
                <a:cs typeface="宋体"/>
              </a:rPr>
              <a:t>知识传递</a:t>
            </a:r>
            <a:endParaRPr lang="zh-CN" altLang="en-US" sz="2400" dirty="0">
              <a:latin typeface="宋体"/>
              <a:ea typeface="宋体"/>
              <a:cs typeface="宋体"/>
            </a:endParaRPr>
          </a:p>
        </p:txBody>
      </p:sp>
      <p:sp>
        <p:nvSpPr>
          <p:cNvPr id="10245" name="矩形 5"/>
          <p:cNvSpPr>
            <a:spLocks noChangeArrowheads="1"/>
          </p:cNvSpPr>
          <p:nvPr/>
        </p:nvSpPr>
        <p:spPr bwMode="auto">
          <a:xfrm>
            <a:off x="1475656" y="5949280"/>
            <a:ext cx="55435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i="0" dirty="0">
                <a:solidFill>
                  <a:srgbClr val="0070C0"/>
                </a:solidFill>
              </a:rPr>
              <a:t>重要参考依据，  提高测试质量</a:t>
            </a:r>
          </a:p>
        </p:txBody>
      </p:sp>
    </p:spTree>
    <p:extLst>
      <p:ext uri="{BB962C8B-B14F-4D97-AF65-F5344CB8AC3E}">
        <p14:creationId xmlns:p14="http://schemas.microsoft.com/office/powerpoint/2010/main" val="17535166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475656" y="366695"/>
            <a:ext cx="6096740" cy="561975"/>
          </a:xfrm>
        </p:spPr>
        <p:txBody>
          <a:bodyPr/>
          <a:lstStyle/>
          <a:p>
            <a:pPr algn="ctr">
              <a:lnSpc>
                <a:spcPct val="140000"/>
              </a:lnSpc>
            </a:pPr>
            <a:r>
              <a:rPr lang="en-US" altLang="zh-CN" sz="3200" dirty="0" smtClean="0">
                <a:solidFill>
                  <a:srgbClr val="FFFF00"/>
                </a:solidFill>
              </a:rPr>
              <a:t>11.1.2 </a:t>
            </a:r>
            <a:r>
              <a:rPr lang="zh-CN" altLang="en-US" sz="3200" dirty="0">
                <a:solidFill>
                  <a:srgbClr val="FFFF00"/>
                </a:solidFill>
              </a:rPr>
              <a:t>测试用例设计书写标准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259632" y="2276872"/>
            <a:ext cx="2592288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44500" lvl="1" indent="-444500">
              <a:lnSpc>
                <a:spcPct val="140000"/>
              </a:lnSpc>
              <a:spcBef>
                <a:spcPct val="20000"/>
              </a:spcBef>
              <a:buClr>
                <a:srgbClr val="99CCFF"/>
              </a:buClr>
              <a:buSzPct val="75000"/>
              <a:buFont typeface="Wingdings" pitchFamily="2" charset="2"/>
              <a:buChar char="p"/>
              <a:defRPr/>
            </a:pPr>
            <a:r>
              <a:rPr lang="zh-CN" altLang="en-US" sz="2400" i="0" dirty="0" smtClean="0">
                <a:latin typeface="宋体"/>
                <a:ea typeface="宋体"/>
                <a:cs typeface="宋体"/>
              </a:rPr>
              <a:t>目的</a:t>
            </a:r>
            <a:r>
              <a:rPr lang="zh-CN" altLang="en-US" sz="2400" i="0" dirty="0">
                <a:latin typeface="宋体"/>
                <a:ea typeface="宋体"/>
                <a:cs typeface="宋体"/>
              </a:rPr>
              <a:t>？</a:t>
            </a:r>
            <a:endParaRPr lang="zh-CN" altLang="de-DE" sz="2400" i="0" dirty="0">
              <a:latin typeface="宋体"/>
              <a:ea typeface="宋体"/>
              <a:cs typeface="宋体"/>
            </a:endParaRPr>
          </a:p>
          <a:p>
            <a:pPr marL="444500" lvl="1" indent="-444500">
              <a:lnSpc>
                <a:spcPct val="140000"/>
              </a:lnSpc>
              <a:spcBef>
                <a:spcPct val="20000"/>
              </a:spcBef>
              <a:buClr>
                <a:srgbClr val="99CCFF"/>
              </a:buClr>
              <a:buSzPct val="75000"/>
              <a:buFont typeface="Wingdings" pitchFamily="2" charset="2"/>
              <a:buChar char="p"/>
              <a:defRPr/>
            </a:pPr>
            <a:r>
              <a:rPr lang="zh-CN" altLang="en-US" sz="2400" i="0" dirty="0" smtClean="0">
                <a:latin typeface="宋体"/>
                <a:ea typeface="宋体"/>
                <a:cs typeface="宋体"/>
              </a:rPr>
              <a:t>输入数据</a:t>
            </a:r>
            <a:r>
              <a:rPr lang="zh-CN" altLang="en-US" sz="2400" i="0" dirty="0">
                <a:latin typeface="宋体"/>
                <a:ea typeface="宋体"/>
                <a:cs typeface="宋体"/>
              </a:rPr>
              <a:t>？</a:t>
            </a:r>
            <a:endParaRPr lang="en-US" altLang="zh-CN" sz="2400" i="0" dirty="0">
              <a:latin typeface="宋体"/>
              <a:ea typeface="宋体"/>
              <a:cs typeface="宋体"/>
            </a:endParaRPr>
          </a:p>
          <a:p>
            <a:pPr marL="444500" lvl="1" indent="-444500">
              <a:lnSpc>
                <a:spcPct val="140000"/>
              </a:lnSpc>
              <a:spcBef>
                <a:spcPct val="20000"/>
              </a:spcBef>
              <a:buClr>
                <a:srgbClr val="99CCFF"/>
              </a:buClr>
              <a:buSzPct val="75000"/>
              <a:buFont typeface="Wingdings" pitchFamily="2" charset="2"/>
              <a:buChar char="p"/>
              <a:defRPr/>
            </a:pPr>
            <a:r>
              <a:rPr lang="zh-CN" altLang="en-US" sz="2400" i="0" dirty="0" smtClean="0">
                <a:latin typeface="宋体"/>
                <a:ea typeface="宋体"/>
                <a:cs typeface="宋体"/>
              </a:rPr>
              <a:t>操作步骤</a:t>
            </a:r>
            <a:r>
              <a:rPr lang="zh-CN" altLang="en-US" sz="2400" i="0" dirty="0">
                <a:latin typeface="宋体"/>
                <a:ea typeface="宋体"/>
                <a:cs typeface="宋体"/>
              </a:rPr>
              <a:t>？</a:t>
            </a:r>
            <a:endParaRPr lang="en-US" altLang="zh-CN" sz="2400" i="0" dirty="0">
              <a:latin typeface="宋体"/>
              <a:ea typeface="宋体"/>
              <a:cs typeface="宋体"/>
            </a:endParaRPr>
          </a:p>
          <a:p>
            <a:pPr marL="444500" lvl="1" indent="-444500">
              <a:lnSpc>
                <a:spcPct val="140000"/>
              </a:lnSpc>
              <a:spcBef>
                <a:spcPct val="20000"/>
              </a:spcBef>
              <a:buClr>
                <a:srgbClr val="99CCFF"/>
              </a:buClr>
              <a:buSzPct val="75000"/>
              <a:buFont typeface="Wingdings" pitchFamily="2" charset="2"/>
              <a:buChar char="p"/>
              <a:defRPr/>
            </a:pPr>
            <a:r>
              <a:rPr lang="zh-CN" altLang="en-US" sz="2400" i="0" dirty="0" smtClean="0">
                <a:latin typeface="宋体"/>
                <a:ea typeface="宋体"/>
                <a:cs typeface="宋体"/>
              </a:rPr>
              <a:t>期望结果</a:t>
            </a:r>
            <a:r>
              <a:rPr lang="zh-CN" altLang="en-US" sz="2400" i="0" dirty="0">
                <a:latin typeface="宋体"/>
                <a:ea typeface="宋体"/>
                <a:cs typeface="宋体"/>
              </a:rPr>
              <a:t>？</a:t>
            </a:r>
            <a:endParaRPr lang="en-US" altLang="zh-CN" sz="2400" i="0" dirty="0">
              <a:latin typeface="宋体"/>
              <a:ea typeface="宋体"/>
              <a:cs typeface="宋体"/>
            </a:endParaRPr>
          </a:p>
          <a:p>
            <a:pPr marL="444500" lvl="1" indent="-444500">
              <a:lnSpc>
                <a:spcPct val="140000"/>
              </a:lnSpc>
              <a:spcBef>
                <a:spcPct val="20000"/>
              </a:spcBef>
              <a:buClr>
                <a:srgbClr val="99CCFF"/>
              </a:buClr>
              <a:buSzPct val="75000"/>
              <a:buFont typeface="Wingdings" pitchFamily="2" charset="2"/>
              <a:buChar char="p"/>
              <a:defRPr/>
            </a:pPr>
            <a:r>
              <a:rPr lang="zh-CN" altLang="en-US" sz="2400" i="0" dirty="0" smtClean="0">
                <a:latin typeface="宋体"/>
                <a:ea typeface="宋体"/>
                <a:cs typeface="宋体"/>
              </a:rPr>
              <a:t>还有呢</a:t>
            </a:r>
            <a:r>
              <a:rPr lang="zh-CN" altLang="en-US" sz="2400" i="0" dirty="0">
                <a:latin typeface="宋体"/>
                <a:ea typeface="宋体"/>
                <a:cs typeface="宋体"/>
              </a:rPr>
              <a:t>？</a:t>
            </a:r>
            <a:endParaRPr lang="en-US" altLang="zh-CN" sz="2400" i="0" dirty="0">
              <a:latin typeface="宋体"/>
              <a:ea typeface="宋体"/>
              <a:cs typeface="宋体"/>
            </a:endParaRPr>
          </a:p>
        </p:txBody>
      </p:sp>
      <p:pic>
        <p:nvPicPr>
          <p:cNvPr id="6" name="Picture 2" descr="http://img.archiexpo.com/images_ae/press/press-g/positive-security-lock-for-diva-lc-tina-doors-P59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348880"/>
            <a:ext cx="331152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884268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3600" dirty="0">
                <a:solidFill>
                  <a:srgbClr val="FFFF00"/>
                </a:solidFill>
              </a:rPr>
              <a:t>描述测试需要哪些内容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043608" y="2024844"/>
            <a:ext cx="6840538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44500" marR="0" lvl="1" indent="-444500" defTabSz="914400" latinLnBrk="0">
              <a:lnSpc>
                <a:spcPct val="130000"/>
              </a:lnSpc>
              <a:spcBef>
                <a:spcPct val="20000"/>
              </a:spcBef>
              <a:buClr>
                <a:srgbClr val="99CCFF"/>
              </a:buClr>
              <a:buSzPct val="90000"/>
              <a:buFont typeface="Wingdings" pitchFamily="2" charset="2"/>
              <a:buChar char="p"/>
              <a:tabLst/>
              <a:defRPr/>
            </a:pPr>
            <a:r>
              <a:rPr lang="zh-CN" altLang="en-US" sz="2400" i="0" dirty="0">
                <a:latin typeface="Arial"/>
                <a:ea typeface="宋体"/>
                <a:cs typeface="Arial"/>
              </a:rPr>
              <a:t>标志符（</a:t>
            </a:r>
            <a:r>
              <a:rPr lang="en-US" altLang="zh-CN" sz="2400" i="0" dirty="0">
                <a:latin typeface="Arial"/>
                <a:ea typeface="宋体"/>
                <a:cs typeface="Arial"/>
              </a:rPr>
              <a:t>Identification</a:t>
            </a:r>
            <a:r>
              <a:rPr lang="zh-CN" altLang="en-US" sz="2400" i="0" dirty="0">
                <a:latin typeface="Arial"/>
                <a:ea typeface="宋体"/>
                <a:cs typeface="Arial"/>
              </a:rPr>
              <a:t>）</a:t>
            </a:r>
          </a:p>
          <a:p>
            <a:pPr marL="444500" marR="0" lvl="1" indent="-444500" defTabSz="914400" latinLnBrk="0">
              <a:lnSpc>
                <a:spcPct val="130000"/>
              </a:lnSpc>
              <a:spcBef>
                <a:spcPct val="20000"/>
              </a:spcBef>
              <a:buClr>
                <a:srgbClr val="99CCFF"/>
              </a:buClr>
              <a:buSzPct val="90000"/>
              <a:buFont typeface="Wingdings" pitchFamily="2" charset="2"/>
              <a:buChar char="p"/>
              <a:tabLst/>
              <a:defRPr/>
            </a:pPr>
            <a:r>
              <a:rPr lang="zh-CN" altLang="en-US" sz="2400" i="0" dirty="0">
                <a:latin typeface="Arial"/>
                <a:ea typeface="宋体"/>
                <a:cs typeface="Arial"/>
              </a:rPr>
              <a:t>测试项（</a:t>
            </a:r>
            <a:r>
              <a:rPr lang="en-US" altLang="zh-CN" sz="2400" i="0" dirty="0">
                <a:latin typeface="Arial"/>
                <a:ea typeface="宋体"/>
                <a:cs typeface="Arial"/>
              </a:rPr>
              <a:t>Test Items</a:t>
            </a:r>
            <a:r>
              <a:rPr lang="zh-CN" altLang="en-US" sz="2400" i="0" dirty="0">
                <a:latin typeface="Arial"/>
                <a:ea typeface="宋体"/>
                <a:cs typeface="Arial"/>
              </a:rPr>
              <a:t>）</a:t>
            </a:r>
          </a:p>
          <a:p>
            <a:pPr marL="444500" marR="0" lvl="1" indent="-444500" defTabSz="914400" latinLnBrk="0">
              <a:lnSpc>
                <a:spcPct val="130000"/>
              </a:lnSpc>
              <a:spcBef>
                <a:spcPct val="20000"/>
              </a:spcBef>
              <a:buClr>
                <a:srgbClr val="99CCFF"/>
              </a:buClr>
              <a:buSzPct val="90000"/>
              <a:buFont typeface="Wingdings" pitchFamily="2" charset="2"/>
              <a:buChar char="p"/>
              <a:tabLst/>
              <a:defRPr/>
            </a:pPr>
            <a:r>
              <a:rPr lang="zh-CN" altLang="en-US" sz="2400" i="0" dirty="0">
                <a:latin typeface="Arial"/>
                <a:ea typeface="宋体"/>
                <a:cs typeface="Arial"/>
              </a:rPr>
              <a:t>测试环境要求</a:t>
            </a:r>
          </a:p>
          <a:p>
            <a:pPr marL="444500" marR="0" lvl="1" indent="-444500" defTabSz="914400" latinLnBrk="0">
              <a:lnSpc>
                <a:spcPct val="130000"/>
              </a:lnSpc>
              <a:spcBef>
                <a:spcPct val="20000"/>
              </a:spcBef>
              <a:buClr>
                <a:srgbClr val="99CCFF"/>
              </a:buClr>
              <a:buSzPct val="90000"/>
              <a:buFont typeface="Wingdings" pitchFamily="2" charset="2"/>
              <a:buChar char="p"/>
              <a:tabLst/>
              <a:defRPr/>
            </a:pPr>
            <a:r>
              <a:rPr lang="zh-CN" altLang="en-US" sz="2400" i="0" dirty="0">
                <a:latin typeface="Arial"/>
                <a:ea typeface="宋体"/>
                <a:cs typeface="Arial"/>
              </a:rPr>
              <a:t>输入标准（</a:t>
            </a:r>
            <a:r>
              <a:rPr lang="en-US" altLang="zh-CN" sz="2400" i="0" dirty="0">
                <a:latin typeface="Arial"/>
                <a:ea typeface="宋体"/>
                <a:cs typeface="Arial"/>
              </a:rPr>
              <a:t>Input Criteria</a:t>
            </a:r>
            <a:r>
              <a:rPr lang="zh-CN" altLang="en-US" sz="2400" i="0" dirty="0">
                <a:latin typeface="Arial"/>
                <a:ea typeface="宋体"/>
                <a:cs typeface="Arial"/>
              </a:rPr>
              <a:t>）</a:t>
            </a:r>
          </a:p>
          <a:p>
            <a:pPr marL="444500" marR="0" lvl="1" indent="-444500" defTabSz="914400" latinLnBrk="0">
              <a:lnSpc>
                <a:spcPct val="130000"/>
              </a:lnSpc>
              <a:spcBef>
                <a:spcPct val="20000"/>
              </a:spcBef>
              <a:buClr>
                <a:srgbClr val="99CCFF"/>
              </a:buClr>
              <a:buSzPct val="90000"/>
              <a:buFont typeface="Wingdings" pitchFamily="2" charset="2"/>
              <a:buChar char="p"/>
              <a:tabLst/>
              <a:defRPr/>
            </a:pPr>
            <a:r>
              <a:rPr lang="zh-CN" altLang="en-US" sz="2400" i="0" dirty="0">
                <a:latin typeface="Arial"/>
                <a:ea typeface="宋体"/>
                <a:cs typeface="Arial"/>
              </a:rPr>
              <a:t>输出标准（</a:t>
            </a:r>
            <a:r>
              <a:rPr lang="en-US" altLang="zh-CN" sz="2400" i="0" dirty="0">
                <a:latin typeface="Arial"/>
                <a:ea typeface="宋体"/>
                <a:cs typeface="Arial"/>
              </a:rPr>
              <a:t>Output Criteria</a:t>
            </a:r>
            <a:r>
              <a:rPr lang="zh-CN" altLang="en-US" sz="2400" i="0" dirty="0">
                <a:latin typeface="Arial"/>
                <a:ea typeface="宋体"/>
                <a:cs typeface="Arial"/>
              </a:rPr>
              <a:t>）</a:t>
            </a:r>
          </a:p>
          <a:p>
            <a:pPr marL="444500" marR="0" lvl="1" indent="-444500" defTabSz="914400" latinLnBrk="0">
              <a:lnSpc>
                <a:spcPct val="130000"/>
              </a:lnSpc>
              <a:spcBef>
                <a:spcPct val="20000"/>
              </a:spcBef>
              <a:buClr>
                <a:srgbClr val="99CCFF"/>
              </a:buClr>
              <a:buSzPct val="90000"/>
              <a:buFont typeface="Wingdings" pitchFamily="2" charset="2"/>
              <a:buChar char="p"/>
              <a:tabLst/>
              <a:defRPr/>
            </a:pPr>
            <a:r>
              <a:rPr lang="zh-CN" altLang="en-US" sz="2400" i="0" dirty="0">
                <a:latin typeface="Arial"/>
                <a:ea typeface="宋体"/>
                <a:cs typeface="Arial"/>
              </a:rPr>
              <a:t>测试用例之间的关联</a:t>
            </a:r>
          </a:p>
        </p:txBody>
      </p:sp>
    </p:spTree>
    <p:extLst>
      <p:ext uri="{BB962C8B-B14F-4D97-AF65-F5344CB8AC3E}">
        <p14:creationId xmlns:p14="http://schemas.microsoft.com/office/powerpoint/2010/main" val="21573011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3600" dirty="0">
                <a:solidFill>
                  <a:srgbClr val="FFFF00"/>
                </a:solidFill>
              </a:rPr>
              <a:t>测试用例的元素</a:t>
            </a:r>
          </a:p>
        </p:txBody>
      </p:sp>
      <p:pic>
        <p:nvPicPr>
          <p:cNvPr id="8195" name="Picture 6" descr="3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1304925"/>
            <a:ext cx="5903913" cy="554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159335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3-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196752"/>
            <a:ext cx="5688632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696" y="404664"/>
            <a:ext cx="5435897" cy="503907"/>
          </a:xfrm>
        </p:spPr>
        <p:txBody>
          <a:bodyPr/>
          <a:lstStyle/>
          <a:p>
            <a:pPr algn="ctr"/>
            <a:r>
              <a:rPr lang="zh-CN" altLang="en-US" sz="3600" dirty="0">
                <a:solidFill>
                  <a:srgbClr val="FFFF00"/>
                </a:solidFill>
              </a:rPr>
              <a:t>示例</a:t>
            </a:r>
          </a:p>
        </p:txBody>
      </p:sp>
    </p:spTree>
    <p:extLst>
      <p:ext uri="{BB962C8B-B14F-4D97-AF65-F5344CB8AC3E}">
        <p14:creationId xmlns:p14="http://schemas.microsoft.com/office/powerpoint/2010/main" val="40377616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2267744" y="332656"/>
            <a:ext cx="4681537" cy="762000"/>
          </a:xfrm>
        </p:spPr>
        <p:txBody>
          <a:bodyPr/>
          <a:lstStyle/>
          <a:p>
            <a:pPr algn="ctr"/>
            <a:r>
              <a:rPr lang="zh-CN" altLang="de-DE" sz="3600" dirty="0">
                <a:solidFill>
                  <a:srgbClr val="FFFF00"/>
                </a:solidFill>
              </a:rPr>
              <a:t>良好测试用例的特征</a:t>
            </a:r>
            <a:endParaRPr lang="zh-CN" altLang="en-US" sz="3600" dirty="0">
              <a:solidFill>
                <a:srgbClr val="FFFF00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5616" y="1700808"/>
            <a:ext cx="6768752" cy="4608512"/>
          </a:xfrm>
        </p:spPr>
        <p:txBody>
          <a:bodyPr/>
          <a:lstStyle/>
          <a:p>
            <a:pPr marL="444500" lvl="1" indent="-444500" eaLnBrk="1" hangingPunct="1">
              <a:lnSpc>
                <a:spcPct val="130000"/>
              </a:lnSpc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latin typeface="Arial"/>
                <a:ea typeface="宋体"/>
                <a:cs typeface="Arial"/>
              </a:rPr>
              <a:t>可以最大程度地找出软件隐藏的缺陷</a:t>
            </a:r>
          </a:p>
          <a:p>
            <a:pPr marL="444500" lvl="1" indent="-444500" eaLnBrk="1" hangingPunct="1">
              <a:lnSpc>
                <a:spcPct val="130000"/>
              </a:lnSpc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latin typeface="Arial"/>
                <a:ea typeface="宋体"/>
                <a:cs typeface="Arial"/>
              </a:rPr>
              <a:t>可以最高效率的找出软件缺陷</a:t>
            </a:r>
          </a:p>
          <a:p>
            <a:pPr marL="444500" lvl="1" indent="-444500" eaLnBrk="1" hangingPunct="1">
              <a:lnSpc>
                <a:spcPct val="130000"/>
              </a:lnSpc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latin typeface="Arial"/>
                <a:ea typeface="宋体"/>
                <a:cs typeface="Arial"/>
              </a:rPr>
              <a:t>可以最大程度地满足测试覆盖要求</a:t>
            </a:r>
          </a:p>
          <a:p>
            <a:pPr marL="444500" lvl="1" indent="-444500" eaLnBrk="1" hangingPunct="1">
              <a:lnSpc>
                <a:spcPct val="130000"/>
              </a:lnSpc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latin typeface="Arial"/>
                <a:ea typeface="宋体"/>
                <a:cs typeface="Arial"/>
              </a:rPr>
              <a:t>既不过分复杂、也不能过分简单</a:t>
            </a:r>
          </a:p>
          <a:p>
            <a:pPr marL="444500" lvl="1" indent="-444500" eaLnBrk="1" hangingPunct="1">
              <a:lnSpc>
                <a:spcPct val="130000"/>
              </a:lnSpc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latin typeface="Arial"/>
                <a:ea typeface="宋体"/>
                <a:cs typeface="Arial"/>
              </a:rPr>
              <a:t>使软件缺陷的表现可以清楚的判定</a:t>
            </a:r>
          </a:p>
          <a:p>
            <a:pPr marL="444500" lvl="1" indent="-444500" eaLnBrk="1" hangingPunct="1">
              <a:lnSpc>
                <a:spcPct val="130000"/>
              </a:lnSpc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kern="1200" dirty="0" smtClean="0">
                <a:latin typeface="Arial"/>
                <a:ea typeface="宋体"/>
                <a:cs typeface="Arial"/>
              </a:rPr>
              <a:t>待查</a:t>
            </a:r>
            <a:r>
              <a:rPr lang="zh-CN" altLang="en-US" sz="2400" kern="1200" dirty="0">
                <a:latin typeface="Arial"/>
                <a:ea typeface="宋体"/>
                <a:cs typeface="Arial"/>
              </a:rPr>
              <a:t>的输出结果或文件必须尽量简单明了</a:t>
            </a:r>
          </a:p>
          <a:p>
            <a:pPr marL="444500" lvl="1" indent="-444500" eaLnBrk="1" hangingPunct="1">
              <a:lnSpc>
                <a:spcPct val="130000"/>
              </a:lnSpc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latin typeface="Arial"/>
                <a:ea typeface="宋体"/>
                <a:cs typeface="Arial"/>
              </a:rPr>
              <a:t>不包含重复的测试用例</a:t>
            </a:r>
          </a:p>
          <a:p>
            <a:pPr marL="444500" lvl="1" indent="-444500" eaLnBrk="1" hangingPunct="1">
              <a:lnSpc>
                <a:spcPct val="130000"/>
              </a:lnSpc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latin typeface="Arial"/>
                <a:ea typeface="宋体"/>
                <a:cs typeface="Arial"/>
              </a:rPr>
              <a:t>测试用例内容清晰、格式一致、分类组织</a:t>
            </a:r>
          </a:p>
        </p:txBody>
      </p:sp>
    </p:spTree>
    <p:extLst>
      <p:ext uri="{BB962C8B-B14F-4D97-AF65-F5344CB8AC3E}">
        <p14:creationId xmlns:p14="http://schemas.microsoft.com/office/powerpoint/2010/main" val="29630988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260648"/>
            <a:ext cx="7704137" cy="661988"/>
          </a:xfrm>
        </p:spPr>
        <p:txBody>
          <a:bodyPr/>
          <a:lstStyle/>
          <a:p>
            <a:pPr algn="ctr"/>
            <a:r>
              <a:rPr lang="en-US" altLang="zh-CN" sz="3600" dirty="0" smtClean="0">
                <a:solidFill>
                  <a:srgbClr val="FFFF00"/>
                </a:solidFill>
              </a:rPr>
              <a:t>11.1.3 </a:t>
            </a:r>
            <a:r>
              <a:rPr lang="zh-CN" altLang="en-US" sz="3600" dirty="0">
                <a:solidFill>
                  <a:srgbClr val="FFFF00"/>
                </a:solidFill>
              </a:rPr>
              <a:t>测试用例设计考虑因素</a:t>
            </a:r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935038" y="1952624"/>
            <a:ext cx="7309370" cy="3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444500" lvl="1" indent="-444500" eaLnBrk="0" hangingPunct="0">
              <a:lnSpc>
                <a:spcPct val="130000"/>
              </a:lnSpc>
              <a:spcBef>
                <a:spcPct val="20000"/>
              </a:spcBef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i="0" dirty="0">
                <a:latin typeface="Arial"/>
                <a:ea typeface="宋体"/>
                <a:cs typeface="Arial"/>
              </a:rPr>
              <a:t>具有代表性、典型性</a:t>
            </a:r>
            <a:endParaRPr lang="en-US" altLang="zh-CN" sz="2400" i="0" dirty="0">
              <a:latin typeface="Arial"/>
              <a:ea typeface="宋体"/>
              <a:cs typeface="Arial"/>
            </a:endParaRPr>
          </a:p>
          <a:p>
            <a:pPr marL="444500" lvl="1" indent="-444500" eaLnBrk="0" hangingPunct="0">
              <a:lnSpc>
                <a:spcPct val="130000"/>
              </a:lnSpc>
              <a:spcBef>
                <a:spcPct val="20000"/>
              </a:spcBef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i="0" dirty="0">
                <a:latin typeface="Arial"/>
                <a:ea typeface="宋体"/>
                <a:cs typeface="Arial"/>
              </a:rPr>
              <a:t>寻求系统设计、功能设计的弱点</a:t>
            </a:r>
            <a:endParaRPr lang="en-US" altLang="zh-CN" sz="2400" i="0" dirty="0">
              <a:latin typeface="Arial"/>
              <a:ea typeface="宋体"/>
              <a:cs typeface="Arial"/>
            </a:endParaRPr>
          </a:p>
          <a:p>
            <a:pPr marL="444500" lvl="1" indent="-444500" eaLnBrk="0" hangingPunct="0">
              <a:lnSpc>
                <a:spcPct val="130000"/>
              </a:lnSpc>
              <a:spcBef>
                <a:spcPct val="20000"/>
              </a:spcBef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i="0" dirty="0">
                <a:latin typeface="Arial"/>
                <a:ea typeface="宋体"/>
                <a:cs typeface="Arial"/>
              </a:rPr>
              <a:t>测试用例需要考虑到正确的输入，也需要考虑错误的或者异</a:t>
            </a:r>
            <a:r>
              <a:rPr lang="zh-CN" altLang="en-US" sz="2400" i="0" dirty="0" smtClean="0">
                <a:latin typeface="Arial"/>
                <a:ea typeface="宋体"/>
                <a:cs typeface="Arial"/>
              </a:rPr>
              <a:t>常的输入</a:t>
            </a:r>
            <a:endParaRPr lang="en-US" altLang="zh-CN" sz="2400" i="0" dirty="0">
              <a:latin typeface="Arial"/>
              <a:ea typeface="宋体"/>
              <a:cs typeface="Arial"/>
            </a:endParaRPr>
          </a:p>
          <a:p>
            <a:pPr marL="444500" lvl="1" indent="-444500" eaLnBrk="0" hangingPunct="0">
              <a:lnSpc>
                <a:spcPct val="130000"/>
              </a:lnSpc>
              <a:spcBef>
                <a:spcPct val="20000"/>
              </a:spcBef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i="0" dirty="0" smtClean="0">
                <a:latin typeface="Arial"/>
                <a:ea typeface="宋体"/>
                <a:cs typeface="Arial"/>
              </a:rPr>
              <a:t>需要分析怎样使得这样</a:t>
            </a:r>
            <a:r>
              <a:rPr lang="zh-CN" altLang="en-US" sz="2400" i="0" dirty="0">
                <a:latin typeface="Arial"/>
                <a:ea typeface="宋体"/>
                <a:cs typeface="Arial"/>
              </a:rPr>
              <a:t>的错误或者异常能够发生</a:t>
            </a:r>
            <a:endParaRPr lang="en-US" altLang="zh-CN" sz="2400" i="0" dirty="0">
              <a:latin typeface="Arial"/>
              <a:ea typeface="宋体"/>
              <a:cs typeface="Arial"/>
            </a:endParaRPr>
          </a:p>
          <a:p>
            <a:pPr marL="444500" lvl="1" indent="-444500" eaLnBrk="0" hangingPunct="0">
              <a:lnSpc>
                <a:spcPct val="130000"/>
              </a:lnSpc>
              <a:spcBef>
                <a:spcPct val="20000"/>
              </a:spcBef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i="0" dirty="0">
                <a:latin typeface="Arial"/>
                <a:ea typeface="宋体"/>
                <a:cs typeface="Arial"/>
              </a:rPr>
              <a:t>考虑用户实际的诸多使用场景</a:t>
            </a:r>
          </a:p>
        </p:txBody>
      </p:sp>
    </p:spTree>
    <p:extLst>
      <p:ext uri="{BB962C8B-B14F-4D97-AF65-F5344CB8AC3E}">
        <p14:creationId xmlns:p14="http://schemas.microsoft.com/office/powerpoint/2010/main" val="2211857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671" y="332656"/>
            <a:ext cx="5688633" cy="661988"/>
          </a:xfrm>
        </p:spPr>
        <p:txBody>
          <a:bodyPr/>
          <a:lstStyle/>
          <a:p>
            <a:pPr algn="ctr"/>
            <a:r>
              <a:rPr lang="zh-CN" altLang="en-US" sz="3600" dirty="0" smtClean="0">
                <a:solidFill>
                  <a:srgbClr val="FFFF00"/>
                </a:solidFill>
              </a:rPr>
              <a:t>示例一</a:t>
            </a:r>
            <a:endParaRPr lang="zh-CN" altLang="en-US" sz="3600" dirty="0">
              <a:solidFill>
                <a:srgbClr val="FFFF00"/>
              </a:solidFill>
            </a:endParaRPr>
          </a:p>
        </p:txBody>
      </p:sp>
      <p:pic>
        <p:nvPicPr>
          <p:cNvPr id="5" name="图片 4" descr="cas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1556792"/>
            <a:ext cx="6840760" cy="46244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11960" y="6237312"/>
            <a:ext cx="8218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i="0" dirty="0">
                <a:solidFill>
                  <a:srgbClr val="3366FF"/>
                </a:solidFill>
              </a:rPr>
              <a:t>P.313 </a:t>
            </a:r>
            <a:endParaRPr lang="zh-CN" altLang="en-US" sz="2000" i="0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2189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260648"/>
            <a:ext cx="5977036" cy="661988"/>
          </a:xfrm>
        </p:spPr>
        <p:txBody>
          <a:bodyPr/>
          <a:lstStyle/>
          <a:p>
            <a:pPr algn="ctr"/>
            <a:r>
              <a:rPr lang="zh-CN" altLang="en-US" sz="3600" dirty="0" smtClean="0">
                <a:solidFill>
                  <a:srgbClr val="FFFF00"/>
                </a:solidFill>
              </a:rPr>
              <a:t>示例二</a:t>
            </a:r>
            <a:endParaRPr lang="zh-CN" altLang="en-US" sz="3600" dirty="0">
              <a:solidFill>
                <a:srgbClr val="FFFF00"/>
              </a:solidFill>
            </a:endParaRPr>
          </a:p>
        </p:txBody>
      </p:sp>
      <p:pic>
        <p:nvPicPr>
          <p:cNvPr id="5" name="图片 4" descr="cas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1268760"/>
            <a:ext cx="6049222" cy="511256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67944" y="6381328"/>
            <a:ext cx="8218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i="0" dirty="0">
                <a:solidFill>
                  <a:srgbClr val="3366FF"/>
                </a:solidFill>
              </a:rPr>
              <a:t>P.</a:t>
            </a:r>
            <a:r>
              <a:rPr lang="en-US" altLang="zh-CN" sz="2000" i="0" dirty="0" smtClean="0">
                <a:solidFill>
                  <a:srgbClr val="3366FF"/>
                </a:solidFill>
              </a:rPr>
              <a:t>315 </a:t>
            </a:r>
            <a:endParaRPr lang="zh-CN" altLang="en-US" sz="2000" i="0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2046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332656"/>
            <a:ext cx="7704137" cy="661988"/>
          </a:xfrm>
        </p:spPr>
        <p:txBody>
          <a:bodyPr/>
          <a:lstStyle/>
          <a:p>
            <a:pPr algn="ctr"/>
            <a:r>
              <a:rPr lang="en-US" altLang="zh-CN" sz="3600" dirty="0" smtClean="0">
                <a:solidFill>
                  <a:srgbClr val="FFFF00"/>
                </a:solidFill>
              </a:rPr>
              <a:t>11.1.4 </a:t>
            </a:r>
            <a:r>
              <a:rPr lang="zh-CN" altLang="en-US" sz="3600" dirty="0">
                <a:solidFill>
                  <a:srgbClr val="FFFF00"/>
                </a:solidFill>
              </a:rPr>
              <a:t>测试用例设计的基本原则</a:t>
            </a:r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863588" y="2060848"/>
            <a:ext cx="7308812" cy="34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342900" indent="-342900" eaLnBrk="0" hangingPunct="0">
              <a:lnSpc>
                <a:spcPct val="140000"/>
              </a:lnSpc>
              <a:buClr>
                <a:srgbClr val="91AC4E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800" i="0" dirty="0" smtClean="0">
                <a:latin typeface="Arial"/>
                <a:ea typeface="宋体"/>
                <a:cs typeface="Arial"/>
              </a:rPr>
              <a:t>避免含</a:t>
            </a:r>
            <a:r>
              <a:rPr lang="zh-CN" altLang="en-US" sz="2800" i="0" dirty="0">
                <a:latin typeface="Arial"/>
                <a:ea typeface="宋体"/>
                <a:cs typeface="Arial"/>
              </a:rPr>
              <a:t>糊的</a:t>
            </a:r>
            <a:r>
              <a:rPr lang="zh-CN" altLang="en-US" sz="2800" i="0" dirty="0" smtClean="0">
                <a:latin typeface="Arial"/>
                <a:ea typeface="宋体"/>
                <a:cs typeface="Arial"/>
              </a:rPr>
              <a:t>测试用例</a:t>
            </a:r>
            <a:endParaRPr lang="en-US" altLang="zh-CN" sz="2800" i="0" dirty="0" smtClean="0">
              <a:latin typeface="Arial"/>
              <a:ea typeface="宋体"/>
              <a:cs typeface="Arial"/>
            </a:endParaRPr>
          </a:p>
          <a:p>
            <a:pPr marL="342900" indent="-342900" eaLnBrk="0" hangingPunct="0">
              <a:lnSpc>
                <a:spcPct val="140000"/>
              </a:lnSpc>
              <a:buClr>
                <a:srgbClr val="91AC4E"/>
              </a:buClr>
              <a:buSzPct val="90000"/>
              <a:defRPr/>
            </a:pPr>
            <a:r>
              <a:rPr lang="en-US" altLang="zh-CN" sz="2800" i="0" dirty="0" smtClean="0">
                <a:latin typeface="Arial"/>
                <a:ea typeface="宋体"/>
                <a:cs typeface="Arial"/>
              </a:rPr>
              <a:t>       </a:t>
            </a:r>
            <a:r>
              <a:rPr lang="en-US" altLang="zh-CN" sz="2400" i="0" dirty="0" smtClean="0">
                <a:latin typeface="Arial"/>
                <a:ea typeface="宋体"/>
                <a:cs typeface="Arial"/>
              </a:rPr>
              <a:t>Pass/Failed is clear, </a:t>
            </a:r>
            <a:r>
              <a:rPr lang="zh-CN" altLang="en-US" sz="2400" i="0" dirty="0" smtClean="0">
                <a:latin typeface="Arial"/>
                <a:ea typeface="宋体"/>
                <a:cs typeface="Arial"/>
              </a:rPr>
              <a:t>操作环境，操作步骤</a:t>
            </a:r>
            <a:endParaRPr lang="en-US" altLang="zh-CN" sz="2400" i="0" dirty="0">
              <a:latin typeface="Arial"/>
              <a:ea typeface="宋体"/>
              <a:cs typeface="Arial"/>
            </a:endParaRPr>
          </a:p>
          <a:p>
            <a:pPr marL="342900" indent="-342900" eaLnBrk="0" hangingPunct="0">
              <a:lnSpc>
                <a:spcPct val="140000"/>
              </a:lnSpc>
              <a:buClr>
                <a:srgbClr val="91AC4E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800" i="0" dirty="0" smtClean="0">
                <a:latin typeface="Arial"/>
                <a:ea typeface="宋体"/>
                <a:cs typeface="Arial"/>
              </a:rPr>
              <a:t>将</a:t>
            </a:r>
            <a:r>
              <a:rPr lang="zh-CN" altLang="en-US" sz="2800" i="0" dirty="0">
                <a:latin typeface="Arial"/>
                <a:ea typeface="宋体"/>
                <a:cs typeface="Arial"/>
              </a:rPr>
              <a:t>具有相类似功能的测试用例抽象并</a:t>
            </a:r>
            <a:r>
              <a:rPr lang="zh-CN" altLang="en-US" sz="2800" i="0" dirty="0" smtClean="0">
                <a:latin typeface="Arial"/>
                <a:ea typeface="宋体"/>
                <a:cs typeface="Arial"/>
              </a:rPr>
              <a:t>归类</a:t>
            </a:r>
            <a:endParaRPr lang="en-US" altLang="zh-CN" sz="2800" i="0" dirty="0" smtClean="0">
              <a:latin typeface="Arial"/>
              <a:ea typeface="宋体"/>
              <a:cs typeface="Arial"/>
            </a:endParaRPr>
          </a:p>
          <a:p>
            <a:pPr marL="342900" indent="-342900" eaLnBrk="0" hangingPunct="0">
              <a:lnSpc>
                <a:spcPct val="140000"/>
              </a:lnSpc>
              <a:buClr>
                <a:srgbClr val="91AC4E"/>
              </a:buClr>
              <a:buSzPct val="90000"/>
              <a:defRPr/>
            </a:pPr>
            <a:r>
              <a:rPr lang="en-US" altLang="zh-CN" sz="2400" i="0" dirty="0" smtClean="0">
                <a:latin typeface="Arial"/>
                <a:ea typeface="宋体"/>
                <a:cs typeface="Arial"/>
              </a:rPr>
              <a:t>      </a:t>
            </a:r>
            <a:r>
              <a:rPr lang="en-US" altLang="zh-CN" sz="2400" i="0" dirty="0" smtClean="0">
                <a:latin typeface="Arial"/>
                <a:ea typeface="宋体"/>
                <a:cs typeface="Arial"/>
                <a:sym typeface="Wingdings" pitchFamily="2" charset="2"/>
              </a:rPr>
              <a:t> </a:t>
            </a:r>
            <a:r>
              <a:rPr lang="zh-CN" altLang="en-US" sz="2400" i="0" dirty="0" smtClean="0">
                <a:latin typeface="Arial"/>
                <a:ea typeface="宋体"/>
                <a:cs typeface="Arial"/>
                <a:sym typeface="Wingdings" pitchFamily="2" charset="2"/>
              </a:rPr>
              <a:t>数据驱动的测试用例</a:t>
            </a:r>
            <a:endParaRPr lang="en-US" altLang="zh-CN" sz="2400" i="0" dirty="0">
              <a:latin typeface="Arial"/>
              <a:ea typeface="宋体"/>
              <a:cs typeface="Arial"/>
            </a:endParaRPr>
          </a:p>
          <a:p>
            <a:pPr marL="342900" indent="-342900" eaLnBrk="0" hangingPunct="0">
              <a:lnSpc>
                <a:spcPct val="140000"/>
              </a:lnSpc>
              <a:buClr>
                <a:srgbClr val="91AC4E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800" i="0" dirty="0" smtClean="0">
                <a:latin typeface="Arial"/>
                <a:ea typeface="宋体"/>
                <a:cs typeface="Arial"/>
              </a:rPr>
              <a:t>避免冗长和复杂</a:t>
            </a:r>
            <a:r>
              <a:rPr lang="zh-CN" altLang="en-US" sz="2800" i="0" dirty="0">
                <a:latin typeface="Arial"/>
                <a:ea typeface="宋体"/>
                <a:cs typeface="Arial"/>
              </a:rPr>
              <a:t>的</a:t>
            </a:r>
            <a:r>
              <a:rPr lang="zh-CN" altLang="en-US" sz="2800" i="0" dirty="0" smtClean="0">
                <a:latin typeface="Arial"/>
                <a:ea typeface="宋体"/>
                <a:cs typeface="Arial"/>
              </a:rPr>
              <a:t>测试用例</a:t>
            </a:r>
            <a:endParaRPr lang="en-US" altLang="zh-CN" sz="2800" i="0" dirty="0" smtClean="0">
              <a:latin typeface="Arial"/>
              <a:ea typeface="宋体"/>
              <a:cs typeface="Arial"/>
            </a:endParaRPr>
          </a:p>
          <a:p>
            <a:pPr marL="342900" indent="-342900" eaLnBrk="0" hangingPunct="0">
              <a:lnSpc>
                <a:spcPct val="140000"/>
              </a:lnSpc>
              <a:buClr>
                <a:srgbClr val="91AC4E"/>
              </a:buClr>
              <a:buSzPct val="90000"/>
              <a:defRPr/>
            </a:pPr>
            <a:r>
              <a:rPr lang="en-US" altLang="zh-CN" sz="2400" i="0" dirty="0" smtClean="0">
                <a:latin typeface="Arial"/>
                <a:ea typeface="宋体"/>
                <a:cs typeface="Arial"/>
              </a:rPr>
              <a:t>      </a:t>
            </a:r>
            <a:r>
              <a:rPr lang="zh-CN" altLang="en-US" sz="2400" i="0" dirty="0" smtClean="0">
                <a:latin typeface="Arial"/>
                <a:ea typeface="宋体"/>
                <a:cs typeface="Arial"/>
              </a:rPr>
              <a:t>例如：操作步骤</a:t>
            </a:r>
            <a:r>
              <a:rPr lang="en-US" altLang="zh-CN" sz="2400" i="0" dirty="0" smtClean="0">
                <a:latin typeface="Arial"/>
                <a:ea typeface="宋体"/>
                <a:cs typeface="Arial"/>
              </a:rPr>
              <a:t>&lt;=7,  </a:t>
            </a:r>
            <a:r>
              <a:rPr lang="zh-CN" altLang="en-US" sz="2400" i="0" dirty="0" smtClean="0">
                <a:latin typeface="Arial"/>
                <a:ea typeface="宋体"/>
                <a:cs typeface="Arial"/>
              </a:rPr>
              <a:t>一个测试用例一个验证点</a:t>
            </a:r>
            <a:endParaRPr lang="zh-CN" altLang="en-US" sz="2400" i="0" dirty="0">
              <a:latin typeface="Arial"/>
              <a:ea typeface="宋体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110055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black">
          <a:xfrm>
            <a:off x="0" y="428604"/>
            <a:ext cx="9144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</a:rPr>
              <a:t>     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n-ea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>
          <a:xfrm>
            <a:off x="0" y="1628800"/>
            <a:ext cx="4644008" cy="2448272"/>
          </a:xfrm>
          <a:prstGeom prst="rect">
            <a:avLst/>
          </a:prstGeom>
        </p:spPr>
        <p:txBody>
          <a:bodyPr/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lnSpc>
                <a:spcPct val="140000"/>
              </a:lnSpc>
            </a:pPr>
            <a:r>
              <a:rPr lang="zh-CN" altLang="en-US" b="1" i="0" dirty="0" smtClean="0">
                <a:ea typeface="宋体" charset="-122"/>
              </a:rPr>
              <a:t>软件测试方法和技术</a:t>
            </a:r>
            <a:endParaRPr lang="en-US" altLang="zh-CN" b="1" i="0" dirty="0" smtClean="0">
              <a:ea typeface="宋体" charset="-122"/>
            </a:endParaRPr>
          </a:p>
          <a:p>
            <a:pPr algn="ctr">
              <a:lnSpc>
                <a:spcPct val="140000"/>
              </a:lnSpc>
            </a:pPr>
            <a:endParaRPr lang="en-US" altLang="zh-CN" sz="1200" b="1" i="0" dirty="0" smtClean="0">
              <a:solidFill>
                <a:srgbClr val="FFFF00"/>
              </a:solidFill>
              <a:ea typeface="宋体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3600" b="1" i="0" dirty="0" smtClean="0">
                <a:solidFill>
                  <a:srgbClr val="FFFF00"/>
                </a:solidFill>
                <a:ea typeface="宋体" charset="-122"/>
              </a:rPr>
              <a:t>第</a:t>
            </a:r>
            <a:r>
              <a:rPr lang="en-US" altLang="zh-CN" sz="3600" b="1" i="0" dirty="0" smtClean="0">
                <a:solidFill>
                  <a:srgbClr val="FFFF00"/>
                </a:solidFill>
                <a:ea typeface="宋体" charset="-122"/>
              </a:rPr>
              <a:t>1</a:t>
            </a:r>
            <a:r>
              <a:rPr lang="en-US" altLang="zh-CN" sz="3600" b="1" i="0" dirty="0" smtClean="0">
                <a:solidFill>
                  <a:srgbClr val="FFFF00"/>
                </a:solidFill>
                <a:ea typeface="宋体" charset="-122"/>
              </a:rPr>
              <a:t>1</a:t>
            </a:r>
            <a:r>
              <a:rPr lang="zh-CN" altLang="en-US" sz="3600" b="1" i="0" dirty="0" smtClean="0">
                <a:solidFill>
                  <a:srgbClr val="FFFF00"/>
                </a:solidFill>
                <a:ea typeface="宋体" charset="-122"/>
              </a:rPr>
              <a:t>章</a:t>
            </a:r>
            <a:r>
              <a:rPr lang="zh-CN" altLang="en-US" sz="3600" b="1" i="0" dirty="0" smtClean="0">
                <a:solidFill>
                  <a:srgbClr val="FFFF00"/>
                </a:solidFill>
                <a:ea typeface="宋体" charset="-122"/>
              </a:rPr>
              <a:t> </a:t>
            </a:r>
            <a:r>
              <a:rPr lang="zh-CN" altLang="en-US" sz="3600" b="1" i="0" dirty="0" smtClean="0">
                <a:solidFill>
                  <a:srgbClr val="FFFF00"/>
                </a:solidFill>
                <a:ea typeface="宋体" charset="-122"/>
              </a:rPr>
              <a:t>设计和维护</a:t>
            </a:r>
            <a:endParaRPr lang="en-US" altLang="zh-CN" sz="3600" b="1" i="0" dirty="0" smtClean="0">
              <a:solidFill>
                <a:srgbClr val="FFFF00"/>
              </a:solidFill>
              <a:ea typeface="宋体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3600" b="1" i="0" dirty="0" smtClean="0">
                <a:solidFill>
                  <a:srgbClr val="FFFF00"/>
                </a:solidFill>
                <a:ea typeface="宋体" charset="-122"/>
              </a:rPr>
              <a:t>测试</a:t>
            </a:r>
            <a:r>
              <a:rPr lang="zh-CN" altLang="en-US" sz="3600" b="1" i="0" dirty="0">
                <a:solidFill>
                  <a:srgbClr val="FFFF00"/>
                </a:solidFill>
                <a:ea typeface="宋体" charset="-122"/>
              </a:rPr>
              <a:t>用例</a:t>
            </a:r>
            <a:endParaRPr lang="zh-CN" altLang="en-US" sz="3600" b="1" i="0" dirty="0">
              <a:solidFill>
                <a:srgbClr val="FFFF00"/>
              </a:solidFill>
              <a:ea typeface="宋体" charset="-122"/>
            </a:endParaRPr>
          </a:p>
        </p:txBody>
      </p:sp>
      <p:pic>
        <p:nvPicPr>
          <p:cNvPr id="2" name="图片 1" descr="屏幕快照 2014-01-02 下午7.34.3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484784"/>
            <a:ext cx="4572001" cy="2736304"/>
          </a:xfrm>
          <a:prstGeom prst="rect">
            <a:avLst/>
          </a:prstGeom>
        </p:spPr>
      </p:pic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3419872" y="4797152"/>
            <a:ext cx="4369015" cy="14265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i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华文新魏" pitchFamily="2" charset="-122"/>
                <a:ea typeface="华文新魏" pitchFamily="2" charset="-122"/>
              </a:rPr>
              <a:t>朱少民</a:t>
            </a:r>
            <a:endParaRPr lang="en-US" altLang="zh-CN" sz="3600" i="0" dirty="0" smtClean="0">
              <a:solidFill>
                <a:schemeClr val="tx2">
                  <a:lumMod val="65000"/>
                  <a:lumOff val="35000"/>
                </a:schemeClr>
              </a:solidFill>
              <a:latin typeface="华文新魏" pitchFamily="2" charset="-122"/>
              <a:ea typeface="华文新魏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i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i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宋体"/>
                <a:cs typeface="宋体"/>
                <a:hlinkClick r:id="rId3"/>
              </a:rPr>
              <a:t>Kerryzhu</a:t>
            </a:r>
            <a:r>
              <a:rPr lang="zh-CN" altLang="en-US" i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宋体"/>
                <a:cs typeface="宋体"/>
                <a:hlinkClick r:id="rId3"/>
              </a:rPr>
              <a:t>@</a:t>
            </a:r>
            <a:r>
              <a:rPr lang="en-US" altLang="zh-CN" i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宋体"/>
                <a:cs typeface="宋体"/>
                <a:hlinkClick r:id="rId3"/>
              </a:rPr>
              <a:t>vip.163.com</a:t>
            </a:r>
            <a:r>
              <a:rPr lang="zh-CN" altLang="zh-CN" i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宋体"/>
                <a:cs typeface="宋体"/>
              </a:rPr>
              <a:t> </a:t>
            </a:r>
            <a:endParaRPr lang="en-US" altLang="zh-CN" i="0" dirty="0" smtClean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宋体"/>
              <a:cs typeface="宋体"/>
            </a:endParaRPr>
          </a:p>
          <a:p>
            <a:pPr algn="ctr">
              <a:lnSpc>
                <a:spcPct val="130000"/>
              </a:lnSpc>
            </a:pPr>
            <a:r>
              <a:rPr lang="en-US" altLang="zh-CN" i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宋体"/>
                <a:cs typeface="宋体"/>
                <a:hlinkClick r:id="rId4"/>
              </a:rPr>
              <a:t>http://weibo.com/</a:t>
            </a:r>
            <a:r>
              <a:rPr lang="en-US" altLang="zh-CN" i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宋体"/>
                <a:cs typeface="宋体"/>
                <a:hlinkClick r:id="rId4"/>
              </a:rPr>
              <a:t>kerryzhu</a:t>
            </a:r>
            <a:r>
              <a:rPr lang="en-US" altLang="zh-CN" i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宋体"/>
                <a:cs typeface="宋体"/>
              </a:rPr>
              <a:t> </a:t>
            </a:r>
            <a:r>
              <a:rPr lang="zh-CN" altLang="en-US" i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宋体"/>
                <a:cs typeface="宋体"/>
              </a:rPr>
              <a:t> </a:t>
            </a:r>
            <a:endParaRPr lang="en-US" altLang="zh-CN" i="0" dirty="0" smtClean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宋体"/>
              <a:cs typeface="宋体"/>
            </a:endParaRPr>
          </a:p>
        </p:txBody>
      </p:sp>
      <p:pic>
        <p:nvPicPr>
          <p:cNvPr id="9" name="图片 8" descr="MOOC课程二维码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53136"/>
            <a:ext cx="1728192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332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404664"/>
            <a:ext cx="7104083" cy="561975"/>
          </a:xfrm>
        </p:spPr>
        <p:txBody>
          <a:bodyPr/>
          <a:lstStyle/>
          <a:p>
            <a:pPr algn="ctr"/>
            <a:r>
              <a:rPr lang="zh-CN" altLang="en-US" sz="3600" dirty="0">
                <a:solidFill>
                  <a:srgbClr val="FFFF00"/>
                </a:solidFill>
              </a:rPr>
              <a:t>单个测试用例的质量要求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640" y="1772816"/>
            <a:ext cx="6120680" cy="3905250"/>
          </a:xfrm>
        </p:spPr>
        <p:txBody>
          <a:bodyPr/>
          <a:lstStyle/>
          <a:p>
            <a:pPr marL="444500" lvl="1" indent="-444500">
              <a:lnSpc>
                <a:spcPct val="130000"/>
              </a:lnSpc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latin typeface="Arial"/>
                <a:ea typeface="宋体"/>
                <a:cs typeface="Arial"/>
              </a:rPr>
              <a:t>具有可操作性</a:t>
            </a:r>
          </a:p>
          <a:p>
            <a:pPr marL="444500" lvl="1" indent="-444500">
              <a:lnSpc>
                <a:spcPct val="130000"/>
              </a:lnSpc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latin typeface="Arial"/>
                <a:ea typeface="宋体"/>
                <a:cs typeface="Arial"/>
              </a:rPr>
              <a:t>具备所需的各项信息</a:t>
            </a:r>
          </a:p>
          <a:p>
            <a:pPr marL="444500" lvl="1" indent="-444500">
              <a:lnSpc>
                <a:spcPct val="130000"/>
              </a:lnSpc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latin typeface="Arial"/>
                <a:ea typeface="宋体"/>
                <a:cs typeface="Arial"/>
              </a:rPr>
              <a:t>各项信息描述准确、清楚</a:t>
            </a:r>
          </a:p>
          <a:p>
            <a:pPr marL="444500" lvl="1" indent="-444500">
              <a:lnSpc>
                <a:spcPct val="130000"/>
              </a:lnSpc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latin typeface="Arial"/>
                <a:ea typeface="宋体"/>
                <a:cs typeface="Arial"/>
              </a:rPr>
              <a:t>测试目标针对性强</a:t>
            </a:r>
          </a:p>
          <a:p>
            <a:pPr marL="444500" lvl="1" indent="-444500">
              <a:lnSpc>
                <a:spcPct val="130000"/>
              </a:lnSpc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latin typeface="Arial"/>
                <a:ea typeface="宋体"/>
                <a:cs typeface="Arial"/>
              </a:rPr>
              <a:t>验证点完备，而且没有太多的验证点</a:t>
            </a:r>
          </a:p>
          <a:p>
            <a:pPr marL="444500" lvl="1" indent="-444500">
              <a:lnSpc>
                <a:spcPct val="130000"/>
              </a:lnSpc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latin typeface="Arial"/>
                <a:ea typeface="宋体"/>
                <a:cs typeface="Arial"/>
              </a:rPr>
              <a:t>没有太</a:t>
            </a:r>
            <a:r>
              <a:rPr lang="zh-CN" altLang="en-US" sz="2400" kern="1200" dirty="0" smtClean="0">
                <a:latin typeface="Arial"/>
                <a:ea typeface="宋体"/>
                <a:cs typeface="Arial"/>
              </a:rPr>
              <a:t>多的操作步骤</a:t>
            </a:r>
            <a:endParaRPr lang="en-US" altLang="zh-CN" sz="2400" kern="1200" dirty="0" smtClean="0">
              <a:latin typeface="Arial"/>
              <a:ea typeface="宋体"/>
              <a:cs typeface="Arial"/>
            </a:endParaRPr>
          </a:p>
          <a:p>
            <a:pPr marL="444500" lvl="1" indent="-444500">
              <a:lnSpc>
                <a:spcPct val="130000"/>
              </a:lnSpc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kern="1200" dirty="0" smtClean="0">
                <a:latin typeface="Arial"/>
                <a:ea typeface="宋体"/>
                <a:cs typeface="Arial"/>
              </a:rPr>
              <a:t>符合正常业务惯例</a:t>
            </a:r>
            <a:r>
              <a:rPr lang="zh-CN" altLang="en-US" sz="2400" kern="1200" dirty="0">
                <a:latin typeface="Arial"/>
                <a:ea typeface="宋体"/>
                <a:cs typeface="Arial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0363871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43608" y="3753036"/>
            <a:ext cx="2700300" cy="2298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i="0" dirty="0" smtClean="0">
                <a:latin typeface="Arial" pitchFamily="34" charset="0"/>
              </a:rPr>
              <a:t>输入不同的用户名和口令，其结果要满足设定的要求</a:t>
            </a:r>
            <a:endParaRPr lang="en-US" altLang="zh-CN" sz="2000" i="0" dirty="0" smtClean="0">
              <a:latin typeface="Arial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000" i="0" dirty="0" smtClean="0">
                <a:latin typeface="Arial" pitchFamily="34" charset="0"/>
              </a:rPr>
              <a:t>如用户名、口令判断正确与否等</a:t>
            </a:r>
          </a:p>
          <a:p>
            <a:pPr>
              <a:lnSpc>
                <a:spcPct val="120000"/>
              </a:lnSpc>
            </a:pPr>
            <a:endParaRPr lang="zh-CN" altLang="en-US" sz="2000" i="0" dirty="0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664" y="366695"/>
            <a:ext cx="6024732" cy="561975"/>
          </a:xfrm>
        </p:spPr>
        <p:txBody>
          <a:bodyPr/>
          <a:lstStyle/>
          <a:p>
            <a:pPr algn="ctr"/>
            <a:r>
              <a:rPr lang="zh-CN" altLang="en-US" sz="3600" dirty="0">
                <a:solidFill>
                  <a:srgbClr val="FFFF00"/>
                </a:solidFill>
              </a:rPr>
              <a:t>测试用例的颗粒度</a:t>
            </a:r>
          </a:p>
        </p:txBody>
      </p:sp>
      <p:pic>
        <p:nvPicPr>
          <p:cNvPr id="5" name="图片 4" descr="cas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80012" y="3032956"/>
            <a:ext cx="4047747" cy="2736305"/>
          </a:xfrm>
          <a:prstGeom prst="rect">
            <a:avLst/>
          </a:prstGeom>
        </p:spPr>
      </p:pic>
      <p:sp>
        <p:nvSpPr>
          <p:cNvPr id="6" name="圆柱形 5"/>
          <p:cNvSpPr/>
          <p:nvPr/>
        </p:nvSpPr>
        <p:spPr bwMode="auto">
          <a:xfrm>
            <a:off x="827584" y="3068960"/>
            <a:ext cx="2916324" cy="2772308"/>
          </a:xfrm>
          <a:prstGeom prst="can">
            <a:avLst/>
          </a:prstGeom>
          <a:solidFill>
            <a:schemeClr val="accent1">
              <a:alpha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圆柱形 6"/>
          <p:cNvSpPr/>
          <p:nvPr/>
        </p:nvSpPr>
        <p:spPr bwMode="auto">
          <a:xfrm>
            <a:off x="4680012" y="2636912"/>
            <a:ext cx="4248472" cy="3384376"/>
          </a:xfrm>
          <a:prstGeom prst="can">
            <a:avLst/>
          </a:prstGeom>
          <a:solidFill>
            <a:schemeClr val="accent1">
              <a:alpha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67644" y="2060848"/>
            <a:ext cx="1836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70C0"/>
                </a:solidFill>
              </a:rPr>
              <a:t>粗颗粒度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04148" y="1988840"/>
            <a:ext cx="1836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C000"/>
                </a:solidFill>
              </a:rPr>
              <a:t>细颗粒度</a:t>
            </a:r>
            <a:endParaRPr lang="zh-CN" altLang="en-US" sz="2800" b="1" dirty="0">
              <a:solidFill>
                <a:srgbClr val="FFC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79912" y="4185084"/>
            <a:ext cx="8280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</a:rPr>
              <a:t>Vs.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4753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664" y="332656"/>
            <a:ext cx="6168748" cy="561975"/>
          </a:xfrm>
        </p:spPr>
        <p:txBody>
          <a:bodyPr/>
          <a:lstStyle/>
          <a:p>
            <a:pPr algn="ctr"/>
            <a:r>
              <a:rPr lang="zh-CN" altLang="en-US" sz="3600" dirty="0">
                <a:solidFill>
                  <a:srgbClr val="FFFF00"/>
                </a:solidFill>
              </a:rPr>
              <a:t>整体测试用例的质量要求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628800"/>
            <a:ext cx="8136904" cy="4764244"/>
          </a:xfrm>
        </p:spPr>
        <p:txBody>
          <a:bodyPr/>
          <a:lstStyle/>
          <a:p>
            <a:pPr marL="444500" lvl="1" indent="-444500">
              <a:lnSpc>
                <a:spcPct val="130000"/>
              </a:lnSpc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b="1" kern="1200" dirty="0" smtClean="0">
                <a:solidFill>
                  <a:srgbClr val="3366FF"/>
                </a:solidFill>
                <a:latin typeface="Arial"/>
                <a:ea typeface="宋体"/>
                <a:cs typeface="Arial"/>
              </a:rPr>
              <a:t>覆盖率</a:t>
            </a:r>
            <a:r>
              <a:rPr lang="zh-CN" altLang="en-US" sz="2400" kern="1200" dirty="0" smtClean="0">
                <a:latin typeface="Arial"/>
                <a:ea typeface="宋体"/>
                <a:cs typeface="Arial"/>
              </a:rPr>
              <a:t>：依据</a:t>
            </a:r>
            <a:r>
              <a:rPr lang="zh-CN" altLang="en-US" sz="2400" kern="1200" dirty="0">
                <a:latin typeface="Arial"/>
                <a:ea typeface="宋体"/>
                <a:cs typeface="Arial"/>
              </a:rPr>
              <a:t>特定的测试</a:t>
            </a:r>
            <a:r>
              <a:rPr lang="zh-CN" altLang="en-US" sz="2400" kern="1200" dirty="0" smtClean="0">
                <a:latin typeface="Arial"/>
                <a:ea typeface="宋体"/>
                <a:cs typeface="Arial"/>
              </a:rPr>
              <a:t>目标，</a:t>
            </a:r>
            <a:r>
              <a:rPr lang="zh-CN" altLang="en-US" sz="2400" kern="1200" dirty="0">
                <a:latin typeface="Arial"/>
                <a:ea typeface="宋体"/>
                <a:cs typeface="Arial"/>
              </a:rPr>
              <a:t>尽可能覆盖所有的测试范围、功能</a:t>
            </a:r>
            <a:r>
              <a:rPr lang="zh-CN" altLang="en-US" sz="2400" kern="1200" dirty="0" smtClean="0">
                <a:latin typeface="Arial"/>
                <a:ea typeface="宋体"/>
                <a:cs typeface="Arial"/>
              </a:rPr>
              <a:t>特性和代码</a:t>
            </a:r>
            <a:endParaRPr lang="zh-CN" altLang="en-US" sz="2400" kern="1200" dirty="0">
              <a:latin typeface="Arial"/>
              <a:ea typeface="宋体"/>
              <a:cs typeface="Arial"/>
            </a:endParaRPr>
          </a:p>
          <a:p>
            <a:pPr marL="444500" lvl="1" indent="-444500">
              <a:lnSpc>
                <a:spcPct val="130000"/>
              </a:lnSpc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b="1" kern="1200" dirty="0">
                <a:solidFill>
                  <a:srgbClr val="3366FF"/>
                </a:solidFill>
                <a:latin typeface="Arial"/>
                <a:ea typeface="宋体"/>
                <a:cs typeface="Arial"/>
              </a:rPr>
              <a:t>易用性</a:t>
            </a:r>
            <a:r>
              <a:rPr lang="zh-CN" altLang="en-US" sz="2400" kern="1200" dirty="0" smtClean="0">
                <a:latin typeface="Arial"/>
                <a:ea typeface="宋体"/>
                <a:cs typeface="Arial"/>
              </a:rPr>
              <a:t>：设计思路清晰</a:t>
            </a:r>
            <a:r>
              <a:rPr lang="zh-CN" altLang="en-US" sz="2400" kern="1200" dirty="0">
                <a:latin typeface="Arial"/>
                <a:ea typeface="宋体"/>
                <a:cs typeface="Arial"/>
              </a:rPr>
              <a:t>、组织结构层次合理，测试用例操作的连贯</a:t>
            </a:r>
            <a:r>
              <a:rPr lang="zh-CN" altLang="en-US" sz="2400" kern="1200" dirty="0" smtClean="0">
                <a:latin typeface="Arial"/>
                <a:ea typeface="宋体"/>
                <a:cs typeface="Arial"/>
              </a:rPr>
              <a:t>性好</a:t>
            </a:r>
            <a:r>
              <a:rPr lang="zh-CN" altLang="en-US" sz="2400" kern="1200" dirty="0">
                <a:latin typeface="Arial"/>
                <a:ea typeface="宋体"/>
                <a:cs typeface="Arial"/>
              </a:rPr>
              <a:t>、</a:t>
            </a:r>
            <a:r>
              <a:rPr lang="zh-CN" altLang="en-US" sz="2400" kern="1200" dirty="0" smtClean="0">
                <a:latin typeface="Arial"/>
                <a:ea typeface="宋体"/>
                <a:cs typeface="Arial"/>
              </a:rPr>
              <a:t>执行顺畅</a:t>
            </a:r>
            <a:endParaRPr lang="zh-CN" altLang="en-US" sz="2400" kern="1200" dirty="0">
              <a:latin typeface="Arial"/>
              <a:ea typeface="宋体"/>
              <a:cs typeface="Arial"/>
            </a:endParaRPr>
          </a:p>
          <a:p>
            <a:pPr marL="444500" lvl="1" indent="-444500">
              <a:lnSpc>
                <a:spcPct val="130000"/>
              </a:lnSpc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b="1" kern="1200" dirty="0">
                <a:solidFill>
                  <a:srgbClr val="3366FF"/>
                </a:solidFill>
                <a:latin typeface="Arial"/>
                <a:ea typeface="宋体"/>
                <a:cs typeface="Arial"/>
              </a:rPr>
              <a:t>易维护性</a:t>
            </a:r>
            <a:r>
              <a:rPr lang="zh-CN" altLang="en-US" sz="2400" kern="1200" dirty="0" smtClean="0">
                <a:latin typeface="Arial"/>
                <a:ea typeface="宋体"/>
                <a:cs typeface="Arial"/>
              </a:rPr>
              <a:t>：以较少的时间来完成测试</a:t>
            </a:r>
            <a:r>
              <a:rPr lang="zh-CN" altLang="en-US" sz="2400" kern="1200" dirty="0">
                <a:latin typeface="Arial"/>
                <a:ea typeface="宋体"/>
                <a:cs typeface="Arial"/>
              </a:rPr>
              <a:t>用例的维护工作，</a:t>
            </a:r>
            <a:r>
              <a:rPr lang="zh-CN" altLang="en-US" sz="2400" kern="1200" dirty="0" smtClean="0">
                <a:latin typeface="Arial"/>
                <a:ea typeface="宋体"/>
                <a:cs typeface="Arial"/>
              </a:rPr>
              <a:t>包括易读性、一致性等</a:t>
            </a:r>
            <a:endParaRPr lang="zh-CN" altLang="en-US" sz="2400" kern="1200" dirty="0">
              <a:latin typeface="Arial"/>
              <a:ea typeface="宋体"/>
              <a:cs typeface="Arial"/>
            </a:endParaRPr>
          </a:p>
          <a:p>
            <a:pPr marL="444500" lvl="1" indent="-444500">
              <a:lnSpc>
                <a:spcPct val="130000"/>
              </a:lnSpc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b="1" kern="1200" dirty="0">
                <a:solidFill>
                  <a:srgbClr val="3366FF"/>
                </a:solidFill>
                <a:latin typeface="Arial"/>
                <a:ea typeface="宋体"/>
                <a:cs typeface="Arial"/>
              </a:rPr>
              <a:t>粒度适中</a:t>
            </a:r>
            <a:r>
              <a:rPr lang="zh-CN" altLang="en-US" sz="2400" kern="1200" dirty="0" smtClean="0">
                <a:latin typeface="Arial"/>
                <a:ea typeface="宋体"/>
                <a:cs typeface="Arial"/>
              </a:rPr>
              <a:t>：既能覆盖各个</a:t>
            </a:r>
            <a:r>
              <a:rPr lang="zh-CN" altLang="en-US" sz="2400" kern="1200" dirty="0">
                <a:latin typeface="Arial"/>
                <a:ea typeface="宋体"/>
                <a:cs typeface="Arial"/>
              </a:rPr>
              <a:t>特定的场景，</a:t>
            </a:r>
            <a:r>
              <a:rPr lang="zh-CN" altLang="en-US" sz="2400" kern="1200" dirty="0" smtClean="0">
                <a:latin typeface="Arial"/>
                <a:ea typeface="宋体"/>
                <a:cs typeface="Arial"/>
              </a:rPr>
              <a:t>保证测试覆盖率；</a:t>
            </a:r>
            <a:r>
              <a:rPr lang="zh-CN" altLang="en-US" sz="2400" kern="1200" dirty="0">
                <a:latin typeface="Arial"/>
                <a:ea typeface="宋体"/>
                <a:cs typeface="Arial"/>
              </a:rPr>
              <a:t>又能处理</a:t>
            </a:r>
            <a:r>
              <a:rPr lang="zh-CN" altLang="en-US" sz="2400" kern="1200" dirty="0" smtClean="0">
                <a:latin typeface="Arial"/>
                <a:ea typeface="宋体"/>
                <a:cs typeface="Arial"/>
              </a:rPr>
              <a:t>好不同的测试数据、测试条件（数据驱动），</a:t>
            </a:r>
            <a:r>
              <a:rPr lang="zh-CN" altLang="en-US" sz="2400" kern="1200" dirty="0">
                <a:latin typeface="Arial"/>
                <a:ea typeface="宋体"/>
                <a:cs typeface="Arial"/>
              </a:rPr>
              <a:t>提高测试用例的可维护</a:t>
            </a:r>
            <a:r>
              <a:rPr lang="zh-CN" altLang="en-US" sz="2400" kern="1200" dirty="0" smtClean="0">
                <a:latin typeface="Arial"/>
                <a:ea typeface="宋体"/>
                <a:cs typeface="Arial"/>
              </a:rPr>
              <a:t>性</a:t>
            </a:r>
            <a:endParaRPr lang="zh-CN" altLang="en-US" sz="2400" kern="1200" dirty="0">
              <a:latin typeface="Arial"/>
              <a:ea typeface="宋体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512959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664" y="260648"/>
            <a:ext cx="5975573" cy="661988"/>
          </a:xfrm>
        </p:spPr>
        <p:txBody>
          <a:bodyPr/>
          <a:lstStyle/>
          <a:p>
            <a:pPr algn="ctr"/>
            <a:r>
              <a:rPr lang="en-US" altLang="zh-CN" sz="3600" dirty="0" smtClean="0">
                <a:solidFill>
                  <a:srgbClr val="FFFF00"/>
                </a:solidFill>
              </a:rPr>
              <a:t>11.2</a:t>
            </a:r>
            <a:r>
              <a:rPr lang="zh-CN" altLang="en-US" sz="3600" dirty="0" smtClean="0">
                <a:solidFill>
                  <a:srgbClr val="FFFF00"/>
                </a:solidFill>
              </a:rPr>
              <a:t> </a:t>
            </a:r>
            <a:r>
              <a:rPr lang="zh-CN" altLang="en-US" sz="3600" dirty="0">
                <a:solidFill>
                  <a:srgbClr val="FFFF00"/>
                </a:solidFill>
              </a:rPr>
              <a:t>测试用例组织和维护</a:t>
            </a:r>
          </a:p>
        </p:txBody>
      </p:sp>
      <p:sp>
        <p:nvSpPr>
          <p:cNvPr id="19460" name="Rectangle 5"/>
          <p:cNvSpPr>
            <a:spLocks noChangeArrowheads="1"/>
          </p:cNvSpPr>
          <p:nvPr/>
        </p:nvSpPr>
        <p:spPr bwMode="auto">
          <a:xfrm>
            <a:off x="1295636" y="2204864"/>
            <a:ext cx="6911975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 i="0" dirty="0" smtClean="0"/>
              <a:t>11.2.1 </a:t>
            </a:r>
            <a:r>
              <a:rPr lang="zh-CN" altLang="en-US" sz="2800" b="1" i="0" dirty="0"/>
              <a:t>测试用例的属性	</a:t>
            </a:r>
            <a:endParaRPr lang="en-US" altLang="zh-CN" sz="2800" b="1" i="0" dirty="0"/>
          </a:p>
          <a:p>
            <a:pPr>
              <a:lnSpc>
                <a:spcPct val="140000"/>
              </a:lnSpc>
            </a:pPr>
            <a:r>
              <a:rPr lang="en-US" altLang="zh-CN" sz="2800" b="1" i="0" dirty="0" smtClean="0"/>
              <a:t>11.2.2 </a:t>
            </a:r>
            <a:r>
              <a:rPr lang="zh-CN" altLang="en-US" sz="2800" b="1" i="0" dirty="0"/>
              <a:t>测试套件及其构成方法</a:t>
            </a:r>
            <a:endParaRPr lang="en-US" altLang="zh-CN" sz="2800" b="1" i="0" dirty="0"/>
          </a:p>
          <a:p>
            <a:pPr>
              <a:lnSpc>
                <a:spcPct val="140000"/>
              </a:lnSpc>
            </a:pPr>
            <a:r>
              <a:rPr lang="en-US" altLang="zh-CN" sz="2800" b="1" i="0" dirty="0" smtClean="0"/>
              <a:t>11.2.3 </a:t>
            </a:r>
            <a:r>
              <a:rPr lang="zh-CN" altLang="en-US" sz="2800" b="1" i="0" dirty="0"/>
              <a:t>跟踪测试用例</a:t>
            </a:r>
            <a:endParaRPr lang="en-US" altLang="zh-CN" sz="2800" b="1" i="0" dirty="0"/>
          </a:p>
          <a:p>
            <a:pPr>
              <a:lnSpc>
                <a:spcPct val="140000"/>
              </a:lnSpc>
            </a:pPr>
            <a:r>
              <a:rPr lang="en-US" altLang="zh-CN" sz="2800" b="1" i="0" dirty="0" smtClean="0"/>
              <a:t>11.2.4 </a:t>
            </a:r>
            <a:r>
              <a:rPr lang="zh-CN" altLang="en-US" sz="2800" b="1" i="0" dirty="0"/>
              <a:t>维护测试用例</a:t>
            </a:r>
            <a:endParaRPr lang="en-US" altLang="zh-CN" sz="2800" b="1" i="0" dirty="0"/>
          </a:p>
          <a:p>
            <a:pPr>
              <a:lnSpc>
                <a:spcPct val="140000"/>
              </a:lnSpc>
            </a:pPr>
            <a:r>
              <a:rPr lang="en-US" altLang="zh-CN" sz="2800" b="1" i="0" dirty="0" smtClean="0"/>
              <a:t>11.2.5 </a:t>
            </a:r>
            <a:r>
              <a:rPr lang="zh-CN" altLang="en-US" sz="2800" b="1" i="0" dirty="0"/>
              <a:t>测试用例的覆盖率</a:t>
            </a:r>
          </a:p>
        </p:txBody>
      </p:sp>
    </p:spTree>
    <p:extLst>
      <p:ext uri="{BB962C8B-B14F-4D97-AF65-F5344CB8AC3E}">
        <p14:creationId xmlns:p14="http://schemas.microsoft.com/office/powerpoint/2010/main" val="34161443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332656"/>
            <a:ext cx="5689004" cy="661988"/>
          </a:xfrm>
        </p:spPr>
        <p:txBody>
          <a:bodyPr/>
          <a:lstStyle/>
          <a:p>
            <a:pPr algn="ctr" eaLnBrk="1" hangingPunct="1"/>
            <a:r>
              <a:rPr lang="en-US" altLang="zh-CN" sz="3600" dirty="0" smtClean="0">
                <a:solidFill>
                  <a:srgbClr val="FFFF00"/>
                </a:solidFill>
              </a:rPr>
              <a:t>11.2.1 </a:t>
            </a:r>
            <a:r>
              <a:rPr lang="zh-CN" altLang="en-US" sz="3600" dirty="0">
                <a:solidFill>
                  <a:srgbClr val="FFFF00"/>
                </a:solidFill>
              </a:rPr>
              <a:t>测试用例的属性</a:t>
            </a:r>
            <a:r>
              <a:rPr lang="zh-CN" altLang="en-US" sz="3600" b="1" i="1" dirty="0" smtClean="0"/>
              <a:t>	</a:t>
            </a:r>
            <a:endParaRPr lang="zh-CN" altLang="en-US" sz="3600" b="1" i="1" dirty="0" smtClean="0">
              <a:solidFill>
                <a:schemeClr val="hlink"/>
              </a:solidFill>
            </a:endParaRPr>
          </a:p>
        </p:txBody>
      </p:sp>
      <p:pic>
        <p:nvPicPr>
          <p:cNvPr id="5" name="图片 4" descr="Object-Oriented-System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9712" y="1556792"/>
            <a:ext cx="5119450" cy="4392488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979712" y="5949280"/>
            <a:ext cx="5760640" cy="66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1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Test Case as a Object?</a:t>
            </a:r>
            <a:endParaRPr kumimoji="0" lang="zh-CN" altLang="en-US" sz="3600" b="1" i="1" u="none" strike="noStrike" kern="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792227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2123728" y="404664"/>
            <a:ext cx="4896916" cy="661988"/>
          </a:xfrm>
        </p:spPr>
        <p:txBody>
          <a:bodyPr/>
          <a:lstStyle/>
          <a:p>
            <a:pPr algn="ctr" eaLnBrk="1" hangingPunct="1"/>
            <a:r>
              <a:rPr lang="zh-CN" altLang="en-US" sz="3600" dirty="0">
                <a:solidFill>
                  <a:srgbClr val="FFFF00"/>
                </a:solidFill>
              </a:rPr>
              <a:t>属性的阶段表现</a:t>
            </a:r>
            <a:r>
              <a:rPr lang="zh-CN" altLang="en-US" sz="3600" b="1" i="1" dirty="0" smtClean="0"/>
              <a:t>	</a:t>
            </a:r>
            <a:endParaRPr lang="zh-CN" altLang="en-US" sz="3600" b="1" i="1" dirty="0" smtClean="0">
              <a:solidFill>
                <a:schemeClr val="hlink"/>
              </a:solidFill>
            </a:endParaRPr>
          </a:p>
        </p:txBody>
      </p:sp>
      <p:pic>
        <p:nvPicPr>
          <p:cNvPr id="20484" name="Picture 2" descr="图14-4(P23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484784"/>
            <a:ext cx="715088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409503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648" y="404664"/>
            <a:ext cx="6409084" cy="661988"/>
          </a:xfrm>
        </p:spPr>
        <p:txBody>
          <a:bodyPr/>
          <a:lstStyle/>
          <a:p>
            <a:pPr algn="ctr"/>
            <a:r>
              <a:rPr lang="zh-CN" altLang="en-US" sz="3600" dirty="0">
                <a:solidFill>
                  <a:srgbClr val="FFFF00"/>
                </a:solidFill>
              </a:rPr>
              <a:t>一些属性说明</a:t>
            </a:r>
          </a:p>
        </p:txBody>
      </p:sp>
      <p:sp>
        <p:nvSpPr>
          <p:cNvPr id="21508" name="Rectangle 5"/>
          <p:cNvSpPr>
            <a:spLocks noChangeArrowheads="1"/>
          </p:cNvSpPr>
          <p:nvPr/>
        </p:nvSpPr>
        <p:spPr bwMode="auto">
          <a:xfrm>
            <a:off x="683568" y="2204864"/>
            <a:ext cx="7813675" cy="3637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444500" lvl="1" indent="-444500">
              <a:lnSpc>
                <a:spcPct val="130000"/>
              </a:lnSpc>
              <a:spcBef>
                <a:spcPct val="20000"/>
              </a:spcBef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i="0" dirty="0">
                <a:latin typeface="Arial"/>
                <a:ea typeface="宋体"/>
                <a:cs typeface="Arial"/>
              </a:rPr>
              <a:t>目标性，包括功能性、性能、容错性、数据迁移等各方面的测试用例；</a:t>
            </a:r>
          </a:p>
          <a:p>
            <a:pPr marL="444500" lvl="1" indent="-444500">
              <a:lnSpc>
                <a:spcPct val="130000"/>
              </a:lnSpc>
              <a:spcBef>
                <a:spcPct val="20000"/>
              </a:spcBef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i="0" dirty="0">
                <a:latin typeface="Arial"/>
                <a:ea typeface="宋体"/>
                <a:cs typeface="Arial"/>
              </a:rPr>
              <a:t>所属的范围，属于哪一个组件或模块</a:t>
            </a:r>
          </a:p>
          <a:p>
            <a:pPr marL="444500" lvl="1" indent="-444500">
              <a:lnSpc>
                <a:spcPct val="130000"/>
              </a:lnSpc>
              <a:spcBef>
                <a:spcPct val="20000"/>
              </a:spcBef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i="0" dirty="0">
                <a:latin typeface="Arial"/>
                <a:ea typeface="宋体"/>
                <a:cs typeface="Arial"/>
              </a:rPr>
              <a:t>关联性，和软件产品特性相联系</a:t>
            </a:r>
          </a:p>
          <a:p>
            <a:pPr marL="444500" lvl="1" indent="-444500">
              <a:lnSpc>
                <a:spcPct val="130000"/>
              </a:lnSpc>
              <a:spcBef>
                <a:spcPct val="20000"/>
              </a:spcBef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i="0" dirty="0">
                <a:latin typeface="Arial"/>
                <a:ea typeface="宋体"/>
                <a:cs typeface="Arial"/>
              </a:rPr>
              <a:t>阶段性，属于单元测试、集成测试、系统测试、验收测试中的某一个阶段</a:t>
            </a:r>
          </a:p>
          <a:p>
            <a:pPr marL="444500" lvl="1" indent="-444500">
              <a:lnSpc>
                <a:spcPct val="130000"/>
              </a:lnSpc>
              <a:spcBef>
                <a:spcPct val="20000"/>
              </a:spcBef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i="0" dirty="0">
                <a:latin typeface="Arial"/>
                <a:ea typeface="宋体"/>
                <a:cs typeface="Arial"/>
              </a:rPr>
              <a:t>时效性，不同的版本所适用的测试用例可能不相同</a:t>
            </a:r>
          </a:p>
        </p:txBody>
      </p:sp>
    </p:spTree>
    <p:extLst>
      <p:ext uri="{BB962C8B-B14F-4D97-AF65-F5344CB8AC3E}">
        <p14:creationId xmlns:p14="http://schemas.microsoft.com/office/powerpoint/2010/main" val="35587928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5" descr="图14-5(P24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2348880"/>
            <a:ext cx="5832648" cy="4050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475656" y="260648"/>
            <a:ext cx="6264051" cy="755873"/>
          </a:xfrm>
        </p:spPr>
        <p:txBody>
          <a:bodyPr/>
          <a:lstStyle/>
          <a:p>
            <a:pPr algn="ctr">
              <a:lnSpc>
                <a:spcPct val="140000"/>
              </a:lnSpc>
            </a:pPr>
            <a:r>
              <a:rPr lang="en-US" altLang="zh-CN" sz="3200" dirty="0" smtClean="0">
                <a:solidFill>
                  <a:srgbClr val="FFFF00"/>
                </a:solidFill>
              </a:rPr>
              <a:t>11.2.2 </a:t>
            </a:r>
            <a:r>
              <a:rPr lang="zh-CN" altLang="en-US" sz="3200" dirty="0">
                <a:solidFill>
                  <a:srgbClr val="FFFF00"/>
                </a:solidFill>
              </a:rPr>
              <a:t>测试套件及其构成方法</a:t>
            </a:r>
            <a:endParaRPr lang="en-US" altLang="zh-CN" sz="3200" dirty="0">
              <a:solidFill>
                <a:srgbClr val="FFFF00"/>
              </a:solidFill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340768"/>
            <a:ext cx="8136904" cy="1080120"/>
          </a:xfrm>
        </p:spPr>
        <p:txBody>
          <a:bodyPr/>
          <a:lstStyle/>
          <a:p>
            <a:pPr marL="0" indent="0">
              <a:lnSpc>
                <a:spcPct val="12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楷体"/>
                <a:ea typeface="楷体"/>
                <a:cs typeface="楷体"/>
              </a:rPr>
              <a:t>建立合适的、可扩展的测试用例框架，有效地组织众多的测试用例，包括对测试用例的分类、清晰的层次结构等 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339752" y="6196012"/>
            <a:ext cx="4427984" cy="66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Test Case </a:t>
            </a:r>
            <a:r>
              <a:rPr lang="en-US" altLang="zh-CN" sz="2800" b="1" i="0" kern="0" dirty="0" smtClean="0">
                <a:solidFill>
                  <a:srgbClr val="00B050"/>
                </a:solidFill>
                <a:latin typeface="+mj-lt"/>
                <a:ea typeface="+mj-ea"/>
                <a:cs typeface="+mj-cs"/>
                <a:sym typeface="Wingdings"/>
              </a:rPr>
              <a:t>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Test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Suite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583945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3600" dirty="0">
                <a:solidFill>
                  <a:srgbClr val="FFFF00"/>
                </a:solidFill>
              </a:rPr>
              <a:t>实例</a:t>
            </a:r>
          </a:p>
        </p:txBody>
      </p:sp>
      <p:pic>
        <p:nvPicPr>
          <p:cNvPr id="23555" name="Picture 7" descr="3-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268760"/>
            <a:ext cx="5987095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328448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366695"/>
            <a:ext cx="5808708" cy="561975"/>
          </a:xfrm>
        </p:spPr>
        <p:txBody>
          <a:bodyPr/>
          <a:lstStyle/>
          <a:p>
            <a:pPr algn="ctr"/>
            <a:r>
              <a:rPr lang="zh-CN" altLang="en-US" sz="3600" dirty="0">
                <a:solidFill>
                  <a:srgbClr val="FFFF00"/>
                </a:solidFill>
              </a:rPr>
              <a:t>测试用例套件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2060848"/>
            <a:ext cx="8424936" cy="1944216"/>
          </a:xfrm>
        </p:spPr>
        <p:txBody>
          <a:bodyPr/>
          <a:lstStyle/>
          <a:p>
            <a:pPr marL="0" indent="0">
              <a:lnSpc>
                <a:spcPct val="120000"/>
              </a:lnSpc>
            </a:pPr>
            <a:r>
              <a:rPr lang="zh-CN" altLang="en-US" sz="2400" dirty="0" smtClean="0">
                <a:solidFill>
                  <a:srgbClr val="008000"/>
                </a:solidFill>
                <a:latin typeface="Arial"/>
                <a:ea typeface="楷体"/>
                <a:cs typeface="Arial"/>
              </a:rPr>
              <a:t>测试套件</a:t>
            </a:r>
            <a:r>
              <a:rPr lang="en-US" altLang="zh-CN" sz="2400" dirty="0" smtClean="0">
                <a:solidFill>
                  <a:srgbClr val="008000"/>
                </a:solidFill>
                <a:latin typeface="Arial"/>
                <a:ea typeface="楷体"/>
                <a:cs typeface="Arial"/>
              </a:rPr>
              <a:t>(Test</a:t>
            </a:r>
            <a:r>
              <a:rPr lang="zh-CN" altLang="en-US" sz="2400" dirty="0" smtClean="0">
                <a:solidFill>
                  <a:srgbClr val="008000"/>
                </a:solidFill>
                <a:latin typeface="Arial"/>
                <a:ea typeface="楷体"/>
                <a:cs typeface="Arial"/>
              </a:rPr>
              <a:t> </a:t>
            </a:r>
            <a:r>
              <a:rPr lang="en-US" altLang="zh-CN" sz="2400" dirty="0" smtClean="0">
                <a:solidFill>
                  <a:srgbClr val="008000"/>
                </a:solidFill>
                <a:latin typeface="Arial"/>
                <a:ea typeface="楷体"/>
                <a:cs typeface="Arial"/>
              </a:rPr>
              <a:t>Suite)</a:t>
            </a:r>
            <a:r>
              <a:rPr lang="zh-CN" altLang="en-US" sz="2400" dirty="0" smtClean="0">
                <a:solidFill>
                  <a:srgbClr val="008000"/>
                </a:solidFill>
                <a:latin typeface="Arial"/>
                <a:ea typeface="楷体"/>
                <a:cs typeface="Arial"/>
              </a:rPr>
              <a:t>是由一系列测试用例并与之关联的测试环境组合而构成的集合，已满足测试执行的特定要求。通过测试套件，将</a:t>
            </a:r>
            <a:r>
              <a:rPr lang="zh-CN" altLang="en-US" sz="2400" b="1" u="sng" dirty="0" smtClean="0">
                <a:solidFill>
                  <a:srgbClr val="008000"/>
                </a:solidFill>
                <a:latin typeface="Arial"/>
                <a:ea typeface="楷体"/>
                <a:cs typeface="Arial"/>
              </a:rPr>
              <a:t>服务于同一个测试目标</a:t>
            </a:r>
            <a:r>
              <a:rPr lang="zh-CN" altLang="en-US" sz="2400" dirty="0" smtClean="0">
                <a:solidFill>
                  <a:srgbClr val="008000"/>
                </a:solidFill>
                <a:latin typeface="Arial"/>
                <a:ea typeface="楷体"/>
                <a:cs typeface="Arial"/>
              </a:rPr>
              <a:t>、</a:t>
            </a:r>
            <a:r>
              <a:rPr lang="zh-CN" altLang="en-US" sz="2400" b="1" u="sng" dirty="0" smtClean="0">
                <a:solidFill>
                  <a:srgbClr val="008000"/>
                </a:solidFill>
                <a:latin typeface="Arial"/>
                <a:ea typeface="楷体"/>
                <a:cs typeface="Arial"/>
              </a:rPr>
              <a:t>特定的测试任务</a:t>
            </a:r>
            <a:r>
              <a:rPr lang="zh-CN" altLang="en-US" sz="2400" dirty="0" smtClean="0">
                <a:solidFill>
                  <a:srgbClr val="008000"/>
                </a:solidFill>
                <a:latin typeface="Arial"/>
                <a:ea typeface="楷体"/>
                <a:cs typeface="Arial"/>
              </a:rPr>
              <a:t>或某一运行环境下的一系列测试用例有机地组合起来 </a:t>
            </a:r>
          </a:p>
        </p:txBody>
      </p:sp>
      <p:sp>
        <p:nvSpPr>
          <p:cNvPr id="24580" name="Rectangle 6"/>
          <p:cNvSpPr>
            <a:spLocks noChangeArrowheads="1"/>
          </p:cNvSpPr>
          <p:nvPr/>
        </p:nvSpPr>
        <p:spPr bwMode="auto">
          <a:xfrm>
            <a:off x="2195736" y="4221088"/>
            <a:ext cx="4140460" cy="166199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i="0" dirty="0"/>
              <a:t>1) </a:t>
            </a:r>
            <a:r>
              <a:rPr lang="zh-CN" altLang="en-US" sz="2400" i="0" dirty="0"/>
              <a:t>按程序功能模块组织</a:t>
            </a:r>
          </a:p>
          <a:p>
            <a:pPr>
              <a:lnSpc>
                <a:spcPct val="150000"/>
              </a:lnSpc>
            </a:pPr>
            <a:r>
              <a:rPr lang="en-US" altLang="zh-CN" sz="2400" i="0" dirty="0"/>
              <a:t>2) </a:t>
            </a:r>
            <a:r>
              <a:rPr lang="zh-CN" altLang="en-US" sz="2400" i="0" dirty="0"/>
              <a:t>按测试用例的类型组织</a:t>
            </a:r>
          </a:p>
          <a:p>
            <a:pPr>
              <a:lnSpc>
                <a:spcPct val="150000"/>
              </a:lnSpc>
            </a:pPr>
            <a:r>
              <a:rPr lang="en-US" altLang="zh-CN" sz="2400" i="0" dirty="0"/>
              <a:t>3) </a:t>
            </a:r>
            <a:r>
              <a:rPr lang="zh-CN" altLang="en-US" sz="2400" i="0" dirty="0"/>
              <a:t>按测试用例的优先级组织</a:t>
            </a:r>
          </a:p>
        </p:txBody>
      </p:sp>
    </p:spTree>
    <p:extLst>
      <p:ext uri="{BB962C8B-B14F-4D97-AF65-F5344CB8AC3E}">
        <p14:creationId xmlns:p14="http://schemas.microsoft.com/office/powerpoint/2010/main" val="15184363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664" y="332656"/>
            <a:ext cx="5760640" cy="661988"/>
          </a:xfrm>
        </p:spPr>
        <p:txBody>
          <a:bodyPr/>
          <a:lstStyle/>
          <a:p>
            <a:pPr algn="ctr"/>
            <a:r>
              <a:rPr lang="zh-CN" altLang="en-US" sz="3600" dirty="0">
                <a:solidFill>
                  <a:srgbClr val="FFFF00"/>
                </a:solidFill>
              </a:rPr>
              <a:t>本章要解决的问题</a:t>
            </a:r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827584" y="2060848"/>
            <a:ext cx="7200726" cy="256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444500" indent="-444500">
              <a:lnSpc>
                <a:spcPct val="140000"/>
              </a:lnSpc>
              <a:buClr>
                <a:srgbClr val="92D050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 dirty="0" smtClean="0">
                <a:latin typeface="Arial"/>
                <a:ea typeface="宋体"/>
                <a:cs typeface="Arial"/>
              </a:rPr>
              <a:t>为什么我们要使用测试</a:t>
            </a:r>
            <a:r>
              <a:rPr lang="zh-CN" altLang="en-US" sz="2400" i="0" dirty="0">
                <a:latin typeface="Arial"/>
                <a:ea typeface="宋体"/>
                <a:cs typeface="Arial"/>
              </a:rPr>
              <a:t>用例</a:t>
            </a:r>
            <a:r>
              <a:rPr lang="en-US" altLang="zh-CN" sz="2400" i="0" dirty="0">
                <a:latin typeface="Arial"/>
                <a:ea typeface="宋体"/>
                <a:cs typeface="Arial"/>
              </a:rPr>
              <a:t>?</a:t>
            </a:r>
            <a:endParaRPr lang="zh-CN" altLang="en-US" sz="2400" i="0" dirty="0">
              <a:latin typeface="Arial"/>
              <a:ea typeface="宋体"/>
              <a:cs typeface="Arial"/>
            </a:endParaRPr>
          </a:p>
          <a:p>
            <a:pPr marL="444500" indent="-444500">
              <a:lnSpc>
                <a:spcPct val="140000"/>
              </a:lnSpc>
              <a:buClr>
                <a:srgbClr val="92D050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 dirty="0" smtClean="0">
                <a:latin typeface="Arial"/>
                <a:ea typeface="宋体"/>
                <a:cs typeface="Arial"/>
              </a:rPr>
              <a:t>测试</a:t>
            </a:r>
            <a:r>
              <a:rPr lang="zh-CN" altLang="en-US" sz="2400" i="0" dirty="0">
                <a:latin typeface="Arial"/>
                <a:ea typeface="宋体"/>
                <a:cs typeface="Arial"/>
              </a:rPr>
              <a:t>用例有哪些基本元素组成</a:t>
            </a:r>
            <a:r>
              <a:rPr lang="en-US" altLang="zh-CN" sz="2400" i="0" dirty="0">
                <a:latin typeface="Arial"/>
                <a:ea typeface="宋体"/>
                <a:cs typeface="Arial"/>
              </a:rPr>
              <a:t>?</a:t>
            </a:r>
            <a:endParaRPr lang="zh-CN" altLang="en-US" sz="2400" i="0" dirty="0">
              <a:latin typeface="Arial"/>
              <a:ea typeface="宋体"/>
              <a:cs typeface="Arial"/>
            </a:endParaRPr>
          </a:p>
          <a:p>
            <a:pPr marL="444500" indent="-444500">
              <a:lnSpc>
                <a:spcPct val="140000"/>
              </a:lnSpc>
              <a:buClr>
                <a:srgbClr val="92D050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 dirty="0" smtClean="0">
                <a:latin typeface="Arial"/>
                <a:ea typeface="宋体"/>
                <a:cs typeface="Arial"/>
              </a:rPr>
              <a:t>测试用例编写和设计时需要遵循哪些</a:t>
            </a:r>
            <a:r>
              <a:rPr lang="zh-CN" altLang="en-US" sz="2400" i="0" dirty="0">
                <a:latin typeface="Arial"/>
                <a:ea typeface="宋体"/>
                <a:cs typeface="Arial"/>
              </a:rPr>
              <a:t>基本的原则</a:t>
            </a:r>
            <a:r>
              <a:rPr lang="en-US" altLang="zh-CN" sz="2400" i="0" dirty="0">
                <a:latin typeface="Arial"/>
                <a:ea typeface="宋体"/>
                <a:cs typeface="Arial"/>
              </a:rPr>
              <a:t>?</a:t>
            </a:r>
            <a:endParaRPr lang="zh-CN" altLang="en-US" sz="2400" i="0" dirty="0">
              <a:latin typeface="Arial"/>
              <a:ea typeface="宋体"/>
              <a:cs typeface="Arial"/>
            </a:endParaRPr>
          </a:p>
          <a:p>
            <a:pPr marL="444500" indent="-444500">
              <a:lnSpc>
                <a:spcPct val="140000"/>
              </a:lnSpc>
              <a:buClr>
                <a:srgbClr val="92D050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 dirty="0" smtClean="0">
                <a:latin typeface="Arial"/>
                <a:ea typeface="宋体"/>
                <a:cs typeface="Arial"/>
              </a:rPr>
              <a:t>测试用例结构和设计过程</a:t>
            </a:r>
            <a:endParaRPr lang="zh-CN" altLang="en-US" sz="2400" i="0" dirty="0">
              <a:latin typeface="Arial"/>
              <a:ea typeface="宋体"/>
              <a:cs typeface="Arial"/>
            </a:endParaRPr>
          </a:p>
          <a:p>
            <a:pPr marL="444500" indent="-444500">
              <a:lnSpc>
                <a:spcPct val="140000"/>
              </a:lnSpc>
              <a:buClr>
                <a:srgbClr val="92D050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 dirty="0" smtClean="0">
                <a:latin typeface="Arial"/>
                <a:ea typeface="宋体"/>
                <a:cs typeface="Arial"/>
              </a:rPr>
              <a:t>跟踪和维护测试用例</a:t>
            </a:r>
            <a:endParaRPr lang="zh-CN" altLang="en-US" sz="2400" i="0" dirty="0">
              <a:latin typeface="Arial"/>
              <a:ea typeface="宋体"/>
              <a:cs typeface="Arial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71600" y="5445224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buClr>
                <a:srgbClr val="92D050"/>
              </a:buClr>
              <a:buSzPct val="80000"/>
            </a:pPr>
            <a:r>
              <a:rPr lang="zh-CN" altLang="en-US" i="0" dirty="0" smtClean="0">
                <a:solidFill>
                  <a:srgbClr val="800000"/>
                </a:solidFill>
                <a:latin typeface="Arial"/>
                <a:ea typeface="宋体"/>
                <a:cs typeface="Arial"/>
              </a:rPr>
              <a:t>注：测试用例设计的具体方法，在第</a:t>
            </a:r>
            <a:r>
              <a:rPr lang="en-US" altLang="zh-CN" i="0" dirty="0" smtClean="0">
                <a:solidFill>
                  <a:srgbClr val="800000"/>
                </a:solidFill>
                <a:latin typeface="Arial"/>
                <a:ea typeface="宋体"/>
                <a:cs typeface="Arial"/>
              </a:rPr>
              <a:t>3</a:t>
            </a:r>
            <a:r>
              <a:rPr lang="zh-CN" altLang="en-US" i="0" dirty="0" smtClean="0">
                <a:solidFill>
                  <a:srgbClr val="800000"/>
                </a:solidFill>
                <a:latin typeface="Arial"/>
                <a:ea typeface="宋体"/>
                <a:cs typeface="Arial"/>
              </a:rPr>
              <a:t>章已做介绍</a:t>
            </a:r>
            <a:endParaRPr lang="zh-CN" altLang="en-US" i="0" dirty="0">
              <a:solidFill>
                <a:srgbClr val="800000"/>
              </a:solidFill>
              <a:latin typeface="Arial"/>
              <a:ea typeface="宋体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5097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4644008" y="1484784"/>
            <a:ext cx="4191000" cy="48768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453008" y="1484784"/>
            <a:ext cx="4191000" cy="48768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90"/>
              </a:solidFill>
            </a:endParaRPr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title"/>
          </p:nvPr>
        </p:nvSpPr>
        <p:spPr>
          <a:xfrm>
            <a:off x="1187624" y="332656"/>
            <a:ext cx="6732612" cy="762000"/>
          </a:xfrm>
        </p:spPr>
        <p:txBody>
          <a:bodyPr/>
          <a:lstStyle/>
          <a:p>
            <a:pPr algn="ctr"/>
            <a:r>
              <a:rPr lang="zh-CN" altLang="en-US" sz="3600" dirty="0">
                <a:solidFill>
                  <a:srgbClr val="FFFF00"/>
                </a:solidFill>
              </a:rPr>
              <a:t>测试类型与测试用例设计</a:t>
            </a:r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827584" y="1700808"/>
            <a:ext cx="3311525" cy="539750"/>
          </a:xfrm>
          <a:solidFill>
            <a:srgbClr val="C0C0C0"/>
          </a:solidFill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000090"/>
                </a:solidFill>
                <a:latin typeface="宋体"/>
                <a:ea typeface="宋体"/>
                <a:cs typeface="宋体"/>
              </a:rPr>
              <a:t>根据测试类型设计</a:t>
            </a: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5004048" y="1664171"/>
            <a:ext cx="3383285" cy="4572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2400" b="1" i="0" dirty="0">
                <a:solidFill>
                  <a:srgbClr val="000090"/>
                </a:solidFill>
                <a:latin typeface="Times New Roman" pitchFamily="18" charset="0"/>
              </a:rPr>
              <a:t>根据程序功能模块设计</a:t>
            </a:r>
          </a:p>
        </p:txBody>
      </p:sp>
      <p:sp>
        <p:nvSpPr>
          <p:cNvPr id="1589255" name="Rectangle 7"/>
          <p:cNvSpPr>
            <a:spLocks noChangeArrowheads="1"/>
          </p:cNvSpPr>
          <p:nvPr/>
        </p:nvSpPr>
        <p:spPr bwMode="auto">
          <a:xfrm>
            <a:off x="605408" y="2322984"/>
            <a:ext cx="1752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>
                <a:latin typeface="Arial" pitchFamily="34" charset="0"/>
                <a:ea typeface="宋体" pitchFamily="2" charset="-122"/>
              </a:rPr>
              <a:t>功能测试</a:t>
            </a:r>
          </a:p>
        </p:txBody>
      </p:sp>
      <p:sp>
        <p:nvSpPr>
          <p:cNvPr id="1589256" name="Rectangle 8"/>
          <p:cNvSpPr>
            <a:spLocks noChangeArrowheads="1"/>
          </p:cNvSpPr>
          <p:nvPr/>
        </p:nvSpPr>
        <p:spPr bwMode="auto">
          <a:xfrm>
            <a:off x="605408" y="3008784"/>
            <a:ext cx="1752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>
                <a:latin typeface="Arial" pitchFamily="34" charset="0"/>
                <a:ea typeface="宋体" pitchFamily="2" charset="-122"/>
              </a:rPr>
              <a:t>易用性测试</a:t>
            </a:r>
          </a:p>
        </p:txBody>
      </p:sp>
      <p:sp>
        <p:nvSpPr>
          <p:cNvPr id="1589257" name="Rectangle 9"/>
          <p:cNvSpPr>
            <a:spLocks noChangeArrowheads="1"/>
          </p:cNvSpPr>
          <p:nvPr/>
        </p:nvSpPr>
        <p:spPr bwMode="auto">
          <a:xfrm>
            <a:off x="605408" y="3694584"/>
            <a:ext cx="1752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>
                <a:latin typeface="Arial" pitchFamily="34" charset="0"/>
                <a:ea typeface="宋体" pitchFamily="2" charset="-122"/>
              </a:rPr>
              <a:t>配置测试</a:t>
            </a:r>
          </a:p>
        </p:txBody>
      </p:sp>
      <p:sp>
        <p:nvSpPr>
          <p:cNvPr id="1589258" name="Rectangle 10"/>
          <p:cNvSpPr>
            <a:spLocks noChangeArrowheads="1"/>
          </p:cNvSpPr>
          <p:nvPr/>
        </p:nvSpPr>
        <p:spPr bwMode="auto">
          <a:xfrm>
            <a:off x="605408" y="4380384"/>
            <a:ext cx="1752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>
                <a:latin typeface="Arial" pitchFamily="34" charset="0"/>
                <a:ea typeface="宋体" pitchFamily="2" charset="-122"/>
              </a:rPr>
              <a:t>压力测试</a:t>
            </a:r>
          </a:p>
        </p:txBody>
      </p:sp>
      <p:sp>
        <p:nvSpPr>
          <p:cNvPr id="1589259" name="Rectangle 11"/>
          <p:cNvSpPr>
            <a:spLocks noChangeArrowheads="1"/>
          </p:cNvSpPr>
          <p:nvPr/>
        </p:nvSpPr>
        <p:spPr bwMode="auto">
          <a:xfrm>
            <a:off x="2739008" y="2322984"/>
            <a:ext cx="1752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>
                <a:latin typeface="Arial" pitchFamily="34" charset="0"/>
                <a:ea typeface="宋体" pitchFamily="2" charset="-122"/>
              </a:rPr>
              <a:t>回归测试</a:t>
            </a:r>
          </a:p>
        </p:txBody>
      </p:sp>
      <p:sp>
        <p:nvSpPr>
          <p:cNvPr id="1589260" name="Rectangle 12"/>
          <p:cNvSpPr>
            <a:spLocks noChangeArrowheads="1"/>
          </p:cNvSpPr>
          <p:nvPr/>
        </p:nvSpPr>
        <p:spPr bwMode="auto">
          <a:xfrm>
            <a:off x="2739008" y="3008784"/>
            <a:ext cx="1752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>
                <a:latin typeface="Arial" pitchFamily="34" charset="0"/>
                <a:ea typeface="宋体" pitchFamily="2" charset="-122"/>
              </a:rPr>
              <a:t>界面测试</a:t>
            </a:r>
          </a:p>
        </p:txBody>
      </p:sp>
      <p:sp>
        <p:nvSpPr>
          <p:cNvPr id="1589261" name="Rectangle 13"/>
          <p:cNvSpPr>
            <a:spLocks noChangeArrowheads="1"/>
          </p:cNvSpPr>
          <p:nvPr/>
        </p:nvSpPr>
        <p:spPr bwMode="auto">
          <a:xfrm>
            <a:off x="2739008" y="3694584"/>
            <a:ext cx="1752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>
                <a:latin typeface="Arial" pitchFamily="34" charset="0"/>
                <a:ea typeface="宋体" pitchFamily="2" charset="-122"/>
              </a:rPr>
              <a:t>文档测试</a:t>
            </a:r>
          </a:p>
        </p:txBody>
      </p:sp>
      <p:sp>
        <p:nvSpPr>
          <p:cNvPr id="1589262" name="Rectangle 14"/>
          <p:cNvSpPr>
            <a:spLocks noChangeArrowheads="1"/>
          </p:cNvSpPr>
          <p:nvPr/>
        </p:nvSpPr>
        <p:spPr bwMode="auto">
          <a:xfrm>
            <a:off x="2739008" y="4380384"/>
            <a:ext cx="1752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>
                <a:latin typeface="Arial" pitchFamily="34" charset="0"/>
                <a:ea typeface="宋体" pitchFamily="2" charset="-122"/>
              </a:rPr>
              <a:t>国际化测试</a:t>
            </a:r>
          </a:p>
        </p:txBody>
      </p:sp>
      <p:sp>
        <p:nvSpPr>
          <p:cNvPr id="1589263" name="Rectangle 15"/>
          <p:cNvSpPr>
            <a:spLocks noChangeArrowheads="1"/>
          </p:cNvSpPr>
          <p:nvPr/>
        </p:nvSpPr>
        <p:spPr bwMode="auto">
          <a:xfrm>
            <a:off x="681608" y="5218584"/>
            <a:ext cx="1676400" cy="990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81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buFontTx/>
              <a:buChar char="•"/>
              <a:defRPr/>
            </a:pPr>
            <a:r>
              <a:rPr lang="zh-CN" altLang="en-US">
                <a:latin typeface="Arial" pitchFamily="34" charset="0"/>
                <a:ea typeface="宋体" pitchFamily="2" charset="-122"/>
              </a:rPr>
              <a:t> 测试用例</a:t>
            </a:r>
            <a:r>
              <a:rPr lang="en-US" altLang="zh-CN">
                <a:latin typeface="Arial" pitchFamily="34" charset="0"/>
                <a:ea typeface="宋体" pitchFamily="2" charset="-122"/>
              </a:rPr>
              <a:t>1</a:t>
            </a:r>
          </a:p>
          <a:p>
            <a:pPr>
              <a:buFontTx/>
              <a:buChar char="•"/>
              <a:defRPr/>
            </a:pPr>
            <a:r>
              <a:rPr lang="en-US" altLang="zh-CN">
                <a:latin typeface="Arial" pitchFamily="34" charset="0"/>
                <a:ea typeface="宋体" pitchFamily="2" charset="-122"/>
              </a:rPr>
              <a:t> </a:t>
            </a:r>
            <a:r>
              <a:rPr lang="zh-CN" altLang="en-US">
                <a:latin typeface="Arial" pitchFamily="34" charset="0"/>
                <a:ea typeface="宋体" pitchFamily="2" charset="-122"/>
              </a:rPr>
              <a:t>测试用例</a:t>
            </a:r>
            <a:r>
              <a:rPr lang="en-US" altLang="zh-CN">
                <a:latin typeface="Arial" pitchFamily="34" charset="0"/>
                <a:ea typeface="宋体" pitchFamily="2" charset="-122"/>
              </a:rPr>
              <a:t>2</a:t>
            </a:r>
          </a:p>
          <a:p>
            <a:pPr>
              <a:buFontTx/>
              <a:buChar char="•"/>
              <a:defRPr/>
            </a:pPr>
            <a:r>
              <a:rPr lang="en-US" altLang="zh-CN">
                <a:latin typeface="Arial" pitchFamily="34" charset="0"/>
                <a:ea typeface="宋体" pitchFamily="2" charset="-122"/>
              </a:rPr>
              <a:t> </a:t>
            </a:r>
            <a:r>
              <a:rPr lang="zh-CN" altLang="en-US">
                <a:latin typeface="Arial" pitchFamily="34" charset="0"/>
                <a:ea typeface="宋体" pitchFamily="2" charset="-122"/>
              </a:rPr>
              <a:t>测试用例</a:t>
            </a:r>
            <a:r>
              <a:rPr lang="en-US" altLang="zh-CN">
                <a:latin typeface="Arial" pitchFamily="34" charset="0"/>
                <a:ea typeface="宋体" pitchFamily="2" charset="-122"/>
              </a:rPr>
              <a:t>3</a:t>
            </a:r>
          </a:p>
        </p:txBody>
      </p:sp>
      <p:sp>
        <p:nvSpPr>
          <p:cNvPr id="1589264" name="Rectangle 16"/>
          <p:cNvSpPr>
            <a:spLocks noChangeArrowheads="1"/>
          </p:cNvSpPr>
          <p:nvPr/>
        </p:nvSpPr>
        <p:spPr bwMode="auto">
          <a:xfrm>
            <a:off x="2739008" y="5218584"/>
            <a:ext cx="1676400" cy="990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81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buFontTx/>
              <a:buChar char="•"/>
              <a:defRPr/>
            </a:pPr>
            <a:r>
              <a:rPr lang="zh-CN" altLang="en-US">
                <a:latin typeface="Arial" pitchFamily="34" charset="0"/>
                <a:ea typeface="宋体" pitchFamily="2" charset="-122"/>
              </a:rPr>
              <a:t> 测试用例</a:t>
            </a:r>
            <a:r>
              <a:rPr lang="en-US" altLang="zh-CN">
                <a:latin typeface="Arial" pitchFamily="34" charset="0"/>
                <a:ea typeface="宋体" pitchFamily="2" charset="-122"/>
              </a:rPr>
              <a:t>1</a:t>
            </a:r>
          </a:p>
          <a:p>
            <a:pPr>
              <a:buFontTx/>
              <a:buChar char="•"/>
              <a:defRPr/>
            </a:pPr>
            <a:r>
              <a:rPr lang="en-US" altLang="zh-CN">
                <a:latin typeface="Arial" pitchFamily="34" charset="0"/>
                <a:ea typeface="宋体" pitchFamily="2" charset="-122"/>
              </a:rPr>
              <a:t> </a:t>
            </a:r>
            <a:r>
              <a:rPr lang="zh-CN" altLang="en-US">
                <a:latin typeface="Arial" pitchFamily="34" charset="0"/>
                <a:ea typeface="宋体" pitchFamily="2" charset="-122"/>
              </a:rPr>
              <a:t>测试用例</a:t>
            </a:r>
            <a:r>
              <a:rPr lang="en-US" altLang="zh-CN">
                <a:latin typeface="Arial" pitchFamily="34" charset="0"/>
                <a:ea typeface="宋体" pitchFamily="2" charset="-122"/>
              </a:rPr>
              <a:t>2</a:t>
            </a:r>
          </a:p>
          <a:p>
            <a:pPr>
              <a:buFontTx/>
              <a:buChar char="•"/>
              <a:defRPr/>
            </a:pPr>
            <a:r>
              <a:rPr lang="en-US" altLang="zh-CN">
                <a:latin typeface="Arial" pitchFamily="34" charset="0"/>
                <a:ea typeface="宋体" pitchFamily="2" charset="-122"/>
              </a:rPr>
              <a:t> </a:t>
            </a:r>
            <a:r>
              <a:rPr lang="zh-CN" altLang="en-US">
                <a:latin typeface="Arial" pitchFamily="34" charset="0"/>
                <a:ea typeface="宋体" pitchFamily="2" charset="-122"/>
              </a:rPr>
              <a:t>测试用例</a:t>
            </a:r>
            <a:r>
              <a:rPr lang="en-US" altLang="zh-CN">
                <a:latin typeface="Arial" pitchFamily="34" charset="0"/>
                <a:ea typeface="宋体" pitchFamily="2" charset="-122"/>
              </a:rPr>
              <a:t>3</a:t>
            </a:r>
          </a:p>
        </p:txBody>
      </p:sp>
      <p:sp>
        <p:nvSpPr>
          <p:cNvPr id="1589265" name="Rectangle 17"/>
          <p:cNvSpPr>
            <a:spLocks noChangeArrowheads="1"/>
          </p:cNvSpPr>
          <p:nvPr/>
        </p:nvSpPr>
        <p:spPr bwMode="auto">
          <a:xfrm>
            <a:off x="5025008" y="2322984"/>
            <a:ext cx="1752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>
                <a:latin typeface="Arial" pitchFamily="34" charset="0"/>
                <a:ea typeface="宋体" pitchFamily="2" charset="-122"/>
              </a:rPr>
              <a:t>安装</a:t>
            </a:r>
            <a:r>
              <a:rPr lang="en-US" altLang="zh-CN">
                <a:latin typeface="Arial" pitchFamily="34" charset="0"/>
                <a:ea typeface="宋体" pitchFamily="2" charset="-122"/>
              </a:rPr>
              <a:t>/</a:t>
            </a:r>
            <a:r>
              <a:rPr lang="zh-CN" altLang="en-US">
                <a:latin typeface="Arial" pitchFamily="34" charset="0"/>
                <a:ea typeface="宋体" pitchFamily="2" charset="-122"/>
              </a:rPr>
              <a:t>卸载测试</a:t>
            </a:r>
          </a:p>
        </p:txBody>
      </p:sp>
      <p:sp>
        <p:nvSpPr>
          <p:cNvPr id="1589266" name="Rectangle 18"/>
          <p:cNvSpPr>
            <a:spLocks noChangeArrowheads="1"/>
          </p:cNvSpPr>
          <p:nvPr/>
        </p:nvSpPr>
        <p:spPr bwMode="auto">
          <a:xfrm>
            <a:off x="5025008" y="3161184"/>
            <a:ext cx="1752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>
                <a:latin typeface="Arial" pitchFamily="34" charset="0"/>
                <a:ea typeface="宋体" pitchFamily="2" charset="-122"/>
              </a:rPr>
              <a:t>联机帮助测试</a:t>
            </a:r>
          </a:p>
        </p:txBody>
      </p:sp>
      <p:sp>
        <p:nvSpPr>
          <p:cNvPr id="1589267" name="Rectangle 19"/>
          <p:cNvSpPr>
            <a:spLocks noChangeArrowheads="1"/>
          </p:cNvSpPr>
          <p:nvPr/>
        </p:nvSpPr>
        <p:spPr bwMode="auto">
          <a:xfrm>
            <a:off x="5025008" y="4075584"/>
            <a:ext cx="1752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>
                <a:latin typeface="Arial" pitchFamily="34" charset="0"/>
                <a:ea typeface="宋体" pitchFamily="2" charset="-122"/>
              </a:rPr>
              <a:t>软件更新测试</a:t>
            </a:r>
          </a:p>
        </p:txBody>
      </p:sp>
      <p:sp>
        <p:nvSpPr>
          <p:cNvPr id="1589268" name="Rectangle 20"/>
          <p:cNvSpPr>
            <a:spLocks noChangeArrowheads="1"/>
          </p:cNvSpPr>
          <p:nvPr/>
        </p:nvSpPr>
        <p:spPr bwMode="auto">
          <a:xfrm>
            <a:off x="6930008" y="2322984"/>
            <a:ext cx="1752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>
                <a:latin typeface="Arial" pitchFamily="34" charset="0"/>
                <a:ea typeface="宋体" pitchFamily="2" charset="-122"/>
              </a:rPr>
              <a:t>联机注册测试</a:t>
            </a:r>
          </a:p>
        </p:txBody>
      </p:sp>
      <p:sp>
        <p:nvSpPr>
          <p:cNvPr id="1589269" name="Rectangle 21"/>
          <p:cNvSpPr>
            <a:spLocks noChangeArrowheads="1"/>
          </p:cNvSpPr>
          <p:nvPr/>
        </p:nvSpPr>
        <p:spPr bwMode="auto">
          <a:xfrm>
            <a:off x="6930008" y="3161184"/>
            <a:ext cx="1752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>
                <a:latin typeface="Arial" pitchFamily="34" charset="0"/>
                <a:ea typeface="宋体" pitchFamily="2" charset="-122"/>
              </a:rPr>
              <a:t>文件操作测试</a:t>
            </a:r>
          </a:p>
        </p:txBody>
      </p:sp>
      <p:sp>
        <p:nvSpPr>
          <p:cNvPr id="1589270" name="Rectangle 22"/>
          <p:cNvSpPr>
            <a:spLocks noChangeArrowheads="1"/>
          </p:cNvSpPr>
          <p:nvPr/>
        </p:nvSpPr>
        <p:spPr bwMode="auto">
          <a:xfrm>
            <a:off x="5101208" y="5218584"/>
            <a:ext cx="1676400" cy="990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81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buFontTx/>
              <a:buChar char="•"/>
              <a:defRPr/>
            </a:pPr>
            <a:r>
              <a:rPr lang="zh-CN" altLang="en-US">
                <a:latin typeface="Arial" pitchFamily="34" charset="0"/>
                <a:ea typeface="宋体" pitchFamily="2" charset="-122"/>
              </a:rPr>
              <a:t> 测试用例</a:t>
            </a:r>
            <a:r>
              <a:rPr lang="en-US" altLang="zh-CN">
                <a:latin typeface="Arial" pitchFamily="34" charset="0"/>
                <a:ea typeface="宋体" pitchFamily="2" charset="-122"/>
              </a:rPr>
              <a:t>1</a:t>
            </a:r>
          </a:p>
          <a:p>
            <a:pPr>
              <a:buFontTx/>
              <a:buChar char="•"/>
              <a:defRPr/>
            </a:pPr>
            <a:r>
              <a:rPr lang="en-US" altLang="zh-CN">
                <a:latin typeface="Arial" pitchFamily="34" charset="0"/>
                <a:ea typeface="宋体" pitchFamily="2" charset="-122"/>
              </a:rPr>
              <a:t> </a:t>
            </a:r>
            <a:r>
              <a:rPr lang="zh-CN" altLang="en-US">
                <a:latin typeface="Arial" pitchFamily="34" charset="0"/>
                <a:ea typeface="宋体" pitchFamily="2" charset="-122"/>
              </a:rPr>
              <a:t>测试用例</a:t>
            </a:r>
            <a:r>
              <a:rPr lang="en-US" altLang="zh-CN">
                <a:latin typeface="Arial" pitchFamily="34" charset="0"/>
                <a:ea typeface="宋体" pitchFamily="2" charset="-122"/>
              </a:rPr>
              <a:t>2</a:t>
            </a:r>
          </a:p>
          <a:p>
            <a:pPr>
              <a:buFontTx/>
              <a:buChar char="•"/>
              <a:defRPr/>
            </a:pPr>
            <a:r>
              <a:rPr lang="en-US" altLang="zh-CN">
                <a:latin typeface="Arial" pitchFamily="34" charset="0"/>
                <a:ea typeface="宋体" pitchFamily="2" charset="-122"/>
              </a:rPr>
              <a:t> </a:t>
            </a:r>
            <a:r>
              <a:rPr lang="zh-CN" altLang="en-US">
                <a:latin typeface="Arial" pitchFamily="34" charset="0"/>
                <a:ea typeface="宋体" pitchFamily="2" charset="-122"/>
              </a:rPr>
              <a:t>测试用例</a:t>
            </a:r>
            <a:r>
              <a:rPr lang="en-US" altLang="zh-CN">
                <a:latin typeface="Arial" pitchFamily="34" charset="0"/>
                <a:ea typeface="宋体" pitchFamily="2" charset="-122"/>
              </a:rPr>
              <a:t>3</a:t>
            </a:r>
          </a:p>
        </p:txBody>
      </p:sp>
      <p:sp>
        <p:nvSpPr>
          <p:cNvPr id="1589271" name="Rectangle 23"/>
          <p:cNvSpPr>
            <a:spLocks noChangeArrowheads="1"/>
          </p:cNvSpPr>
          <p:nvPr/>
        </p:nvSpPr>
        <p:spPr bwMode="auto">
          <a:xfrm>
            <a:off x="7082408" y="5218584"/>
            <a:ext cx="1676400" cy="990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81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buFontTx/>
              <a:buChar char="•"/>
              <a:defRPr/>
            </a:pPr>
            <a:r>
              <a:rPr lang="zh-CN" altLang="en-US">
                <a:latin typeface="Arial" pitchFamily="34" charset="0"/>
                <a:ea typeface="宋体" pitchFamily="2" charset="-122"/>
              </a:rPr>
              <a:t> 测试用例</a:t>
            </a:r>
            <a:r>
              <a:rPr lang="en-US" altLang="zh-CN">
                <a:latin typeface="Arial" pitchFamily="34" charset="0"/>
                <a:ea typeface="宋体" pitchFamily="2" charset="-122"/>
              </a:rPr>
              <a:t>1</a:t>
            </a:r>
          </a:p>
          <a:p>
            <a:pPr>
              <a:buFontTx/>
              <a:buChar char="•"/>
              <a:defRPr/>
            </a:pPr>
            <a:r>
              <a:rPr lang="en-US" altLang="zh-CN">
                <a:latin typeface="Arial" pitchFamily="34" charset="0"/>
                <a:ea typeface="宋体" pitchFamily="2" charset="-122"/>
              </a:rPr>
              <a:t> </a:t>
            </a:r>
            <a:r>
              <a:rPr lang="zh-CN" altLang="en-US">
                <a:latin typeface="Arial" pitchFamily="34" charset="0"/>
                <a:ea typeface="宋体" pitchFamily="2" charset="-122"/>
              </a:rPr>
              <a:t>测试用例</a:t>
            </a:r>
            <a:r>
              <a:rPr lang="en-US" altLang="zh-CN">
                <a:latin typeface="Arial" pitchFamily="34" charset="0"/>
                <a:ea typeface="宋体" pitchFamily="2" charset="-122"/>
              </a:rPr>
              <a:t>2</a:t>
            </a:r>
          </a:p>
          <a:p>
            <a:pPr>
              <a:buFontTx/>
              <a:buChar char="•"/>
              <a:defRPr/>
            </a:pPr>
            <a:r>
              <a:rPr lang="en-US" altLang="zh-CN">
                <a:latin typeface="Arial" pitchFamily="34" charset="0"/>
                <a:ea typeface="宋体" pitchFamily="2" charset="-122"/>
              </a:rPr>
              <a:t> </a:t>
            </a:r>
            <a:r>
              <a:rPr lang="zh-CN" altLang="en-US">
                <a:latin typeface="Arial" pitchFamily="34" charset="0"/>
                <a:ea typeface="宋体" pitchFamily="2" charset="-122"/>
              </a:rPr>
              <a:t>测试用例</a:t>
            </a:r>
            <a:r>
              <a:rPr lang="en-US" altLang="zh-CN">
                <a:latin typeface="Arial" pitchFamily="34" charset="0"/>
                <a:ea typeface="宋体" pitchFamily="2" charset="-122"/>
              </a:rPr>
              <a:t>3</a:t>
            </a:r>
          </a:p>
        </p:txBody>
      </p:sp>
      <p:sp>
        <p:nvSpPr>
          <p:cNvPr id="1589272" name="Rectangle 24"/>
          <p:cNvSpPr>
            <a:spLocks noChangeArrowheads="1"/>
          </p:cNvSpPr>
          <p:nvPr/>
        </p:nvSpPr>
        <p:spPr bwMode="auto">
          <a:xfrm>
            <a:off x="7006208" y="4075584"/>
            <a:ext cx="1752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>
                <a:latin typeface="Arial" pitchFamily="34" charset="0"/>
                <a:ea typeface="宋体" pitchFamily="2" charset="-122"/>
              </a:rPr>
              <a:t>数据备份测试</a:t>
            </a:r>
          </a:p>
        </p:txBody>
      </p:sp>
      <p:sp>
        <p:nvSpPr>
          <p:cNvPr id="25625" name="AutoShape 25"/>
          <p:cNvSpPr>
            <a:spLocks noChangeArrowheads="1"/>
          </p:cNvSpPr>
          <p:nvPr/>
        </p:nvSpPr>
        <p:spPr bwMode="auto">
          <a:xfrm>
            <a:off x="1367408" y="4913784"/>
            <a:ext cx="304800" cy="304800"/>
          </a:xfrm>
          <a:prstGeom prst="downArrow">
            <a:avLst>
              <a:gd name="adj1" fmla="val 40620"/>
              <a:gd name="adj2" fmla="val 3906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25626" name="AutoShape 26"/>
          <p:cNvSpPr>
            <a:spLocks noChangeArrowheads="1"/>
          </p:cNvSpPr>
          <p:nvPr/>
        </p:nvSpPr>
        <p:spPr bwMode="auto">
          <a:xfrm>
            <a:off x="3424808" y="4913784"/>
            <a:ext cx="304800" cy="304800"/>
          </a:xfrm>
          <a:prstGeom prst="downArrow">
            <a:avLst>
              <a:gd name="adj1" fmla="val 40620"/>
              <a:gd name="adj2" fmla="val 3906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25627" name="AutoShape 27"/>
          <p:cNvSpPr>
            <a:spLocks noChangeArrowheads="1"/>
          </p:cNvSpPr>
          <p:nvPr/>
        </p:nvSpPr>
        <p:spPr bwMode="auto">
          <a:xfrm>
            <a:off x="5863208" y="4608984"/>
            <a:ext cx="381000" cy="609600"/>
          </a:xfrm>
          <a:prstGeom prst="downArrow">
            <a:avLst>
              <a:gd name="adj1" fmla="val 50000"/>
              <a:gd name="adj2" fmla="val 54585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25628" name="AutoShape 28"/>
          <p:cNvSpPr>
            <a:spLocks noChangeArrowheads="1"/>
          </p:cNvSpPr>
          <p:nvPr/>
        </p:nvSpPr>
        <p:spPr bwMode="auto">
          <a:xfrm>
            <a:off x="7768208" y="4608984"/>
            <a:ext cx="381000" cy="609600"/>
          </a:xfrm>
          <a:prstGeom prst="downArrow">
            <a:avLst>
              <a:gd name="adj1" fmla="val 50000"/>
              <a:gd name="adj2" fmla="val 54585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9282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7104083" cy="561975"/>
          </a:xfrm>
        </p:spPr>
        <p:txBody>
          <a:bodyPr/>
          <a:lstStyle/>
          <a:p>
            <a:pPr algn="ctr"/>
            <a:r>
              <a:rPr lang="zh-CN" altLang="en-US" sz="3600" dirty="0">
                <a:solidFill>
                  <a:srgbClr val="FFFF00"/>
                </a:solidFill>
              </a:rPr>
              <a:t>测试用例的组织和测试过程的关系</a:t>
            </a:r>
          </a:p>
        </p:txBody>
      </p:sp>
      <p:pic>
        <p:nvPicPr>
          <p:cNvPr id="26627" name="Picture 2" descr="图14-6(P25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1" y="1268760"/>
            <a:ext cx="7992888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407099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648" y="366695"/>
            <a:ext cx="6168748" cy="561975"/>
          </a:xfrm>
        </p:spPr>
        <p:txBody>
          <a:bodyPr/>
          <a:lstStyle/>
          <a:p>
            <a:pPr algn="ctr"/>
            <a:r>
              <a:rPr lang="zh-CN" altLang="en-US" sz="3600" dirty="0">
                <a:solidFill>
                  <a:srgbClr val="FFFF00"/>
                </a:solidFill>
              </a:rPr>
              <a:t>测试套件应用场合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484784"/>
            <a:ext cx="8640960" cy="4752528"/>
          </a:xfrm>
        </p:spPr>
        <p:txBody>
          <a:bodyPr/>
          <a:lstStyle/>
          <a:p>
            <a:pPr marL="444500" lvl="1" indent="-444500">
              <a:lnSpc>
                <a:spcPct val="130000"/>
              </a:lnSpc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latin typeface="Arial"/>
                <a:ea typeface="宋体"/>
                <a:cs typeface="Arial"/>
              </a:rPr>
              <a:t>只是部分功能模块发生了变化，</a:t>
            </a:r>
            <a:r>
              <a:rPr lang="zh-CN" altLang="en-US" sz="2400" kern="1200" dirty="0" smtClean="0">
                <a:latin typeface="Arial"/>
                <a:ea typeface="宋体"/>
                <a:cs typeface="Arial"/>
              </a:rPr>
              <a:t>就可创建由这些改动模块</a:t>
            </a:r>
            <a:r>
              <a:rPr lang="zh-CN" altLang="en-US" sz="2400" kern="1200" dirty="0">
                <a:latin typeface="Arial"/>
                <a:ea typeface="宋体"/>
                <a:cs typeface="Arial"/>
              </a:rPr>
              <a:t>的测试用例构成的测试套件</a:t>
            </a:r>
          </a:p>
          <a:p>
            <a:pPr marL="444500" lvl="1" indent="-444500">
              <a:lnSpc>
                <a:spcPct val="130000"/>
              </a:lnSpc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latin typeface="Arial"/>
                <a:ea typeface="宋体"/>
                <a:cs typeface="Arial"/>
              </a:rPr>
              <a:t>在修改的模块中，也不需要选择所有的测试用例，针对不同的优先级创建不同的测试套件</a:t>
            </a:r>
          </a:p>
          <a:p>
            <a:pPr marL="444500" lvl="1" indent="-444500">
              <a:lnSpc>
                <a:spcPct val="130000"/>
              </a:lnSpc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latin typeface="Arial"/>
                <a:ea typeface="宋体"/>
                <a:cs typeface="Arial"/>
              </a:rPr>
              <a:t>测试执行的</a:t>
            </a:r>
            <a:r>
              <a:rPr lang="zh-CN" altLang="en-US" sz="2400" kern="1200" dirty="0">
                <a:solidFill>
                  <a:srgbClr val="0000FF"/>
                </a:solidFill>
                <a:latin typeface="Arial"/>
                <a:ea typeface="宋体"/>
                <a:cs typeface="Arial"/>
              </a:rPr>
              <a:t>第一阶段</a:t>
            </a:r>
            <a:r>
              <a:rPr lang="zh-CN" altLang="en-US" sz="2400" kern="1200" dirty="0">
                <a:latin typeface="Arial"/>
                <a:ea typeface="宋体"/>
                <a:cs typeface="Arial"/>
              </a:rPr>
              <a:t>可以创建一个特定平台上的测试套件</a:t>
            </a:r>
          </a:p>
          <a:p>
            <a:pPr marL="444500" lvl="1" indent="-444500">
              <a:lnSpc>
                <a:spcPct val="130000"/>
              </a:lnSpc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latin typeface="Arial"/>
                <a:ea typeface="宋体"/>
                <a:cs typeface="Arial"/>
              </a:rPr>
              <a:t>有必要为</a:t>
            </a:r>
            <a:r>
              <a:rPr lang="zh-CN" altLang="en-US" sz="2400" kern="1200" dirty="0">
                <a:solidFill>
                  <a:srgbClr val="0000FF"/>
                </a:solidFill>
                <a:latin typeface="Arial"/>
                <a:ea typeface="宋体"/>
                <a:cs typeface="Arial"/>
              </a:rPr>
              <a:t>自动化测试</a:t>
            </a:r>
            <a:r>
              <a:rPr lang="zh-CN" altLang="en-US" sz="2400" kern="1200" dirty="0">
                <a:latin typeface="Arial"/>
                <a:ea typeface="宋体"/>
                <a:cs typeface="Arial"/>
              </a:rPr>
              <a:t>、手工测试分别建立测试套件。</a:t>
            </a:r>
          </a:p>
          <a:p>
            <a:pPr marL="444500" lvl="1" indent="-444500">
              <a:lnSpc>
                <a:spcPct val="130000"/>
              </a:lnSpc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kern="1200" dirty="0" smtClean="0">
                <a:latin typeface="Arial"/>
                <a:ea typeface="宋体"/>
                <a:cs typeface="Arial"/>
              </a:rPr>
              <a:t>可建立和</a:t>
            </a:r>
            <a:r>
              <a:rPr lang="zh-CN" altLang="en-US" sz="2400" kern="1200" dirty="0" smtClean="0">
                <a:solidFill>
                  <a:srgbClr val="0000FF"/>
                </a:solidFill>
                <a:latin typeface="Arial"/>
                <a:ea typeface="宋体"/>
                <a:cs typeface="Arial"/>
              </a:rPr>
              <a:t>测试人员</a:t>
            </a:r>
            <a:r>
              <a:rPr lang="zh-CN" altLang="en-US" sz="2400" kern="1200" dirty="0" smtClean="0">
                <a:latin typeface="Arial"/>
                <a:ea typeface="宋体"/>
                <a:cs typeface="Arial"/>
              </a:rPr>
              <a:t>相对应</a:t>
            </a:r>
            <a:r>
              <a:rPr lang="zh-CN" altLang="en-US" sz="2400" kern="1200" dirty="0">
                <a:latin typeface="Arial"/>
                <a:ea typeface="宋体"/>
                <a:cs typeface="Arial"/>
              </a:rPr>
              <a:t>的、</a:t>
            </a:r>
            <a:r>
              <a:rPr lang="zh-CN" altLang="en-US" sz="2400" kern="1200" dirty="0" smtClean="0">
                <a:latin typeface="Arial"/>
                <a:ea typeface="宋体"/>
                <a:cs typeface="Arial"/>
              </a:rPr>
              <a:t>不同平台或模块</a:t>
            </a:r>
            <a:r>
              <a:rPr lang="zh-CN" altLang="en-US" sz="2400" kern="1200" dirty="0">
                <a:latin typeface="Arial"/>
                <a:ea typeface="宋体"/>
                <a:cs typeface="Arial"/>
              </a:rPr>
              <a:t>的测试套件</a:t>
            </a:r>
          </a:p>
          <a:p>
            <a:pPr marL="444500" lvl="1" indent="-444500">
              <a:lnSpc>
                <a:spcPct val="130000"/>
              </a:lnSpc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solidFill>
                  <a:srgbClr val="0000FF"/>
                </a:solidFill>
                <a:latin typeface="Arial"/>
                <a:ea typeface="宋体"/>
                <a:cs typeface="Arial"/>
              </a:rPr>
              <a:t>回归测试</a:t>
            </a:r>
            <a:r>
              <a:rPr lang="zh-CN" altLang="en-US" sz="2400" kern="1200" dirty="0">
                <a:latin typeface="Arial"/>
                <a:ea typeface="宋体"/>
                <a:cs typeface="Arial"/>
              </a:rPr>
              <a:t>中，可以先运行曾经发现缺陷的测试用例，然后再运行从来没有发现的缺陷的测试用例</a:t>
            </a:r>
          </a:p>
        </p:txBody>
      </p:sp>
    </p:spTree>
    <p:extLst>
      <p:ext uri="{BB962C8B-B14F-4D97-AF65-F5344CB8AC3E}">
        <p14:creationId xmlns:p14="http://schemas.microsoft.com/office/powerpoint/2010/main" val="8878832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648" y="260648"/>
            <a:ext cx="6336059" cy="762000"/>
          </a:xfrm>
        </p:spPr>
        <p:txBody>
          <a:bodyPr/>
          <a:lstStyle/>
          <a:p>
            <a:pPr algn="ctr">
              <a:lnSpc>
                <a:spcPct val="140000"/>
              </a:lnSpc>
            </a:pPr>
            <a:r>
              <a:rPr lang="en-US" altLang="zh-CN" sz="3600" dirty="0" smtClean="0">
                <a:solidFill>
                  <a:srgbClr val="FFFF00"/>
                </a:solidFill>
              </a:rPr>
              <a:t>11.2.3 </a:t>
            </a:r>
            <a:r>
              <a:rPr lang="zh-CN" altLang="en-US" sz="3600" dirty="0">
                <a:solidFill>
                  <a:srgbClr val="FFFF00"/>
                </a:solidFill>
              </a:rPr>
              <a:t>跟踪测试用例</a:t>
            </a:r>
            <a:endParaRPr lang="en-US" altLang="zh-CN" sz="3600" dirty="0">
              <a:solidFill>
                <a:srgbClr val="FFFF00"/>
              </a:solidFill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340768"/>
            <a:ext cx="8352928" cy="1872208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</a:pPr>
            <a:r>
              <a:rPr lang="zh-CN" sz="2400" dirty="0">
                <a:solidFill>
                  <a:srgbClr val="0070C0"/>
                </a:solidFill>
                <a:latin typeface="楷体"/>
                <a:ea typeface="楷体"/>
                <a:cs typeface="楷体"/>
              </a:rPr>
              <a:t>用例执行的跟踪</a:t>
            </a:r>
            <a:r>
              <a:rPr lang="en-US" altLang="zh-CN" sz="2400" dirty="0">
                <a:solidFill>
                  <a:srgbClr val="0070C0"/>
                </a:solidFill>
                <a:latin typeface="楷体"/>
                <a:ea typeface="楷体"/>
                <a:cs typeface="楷体"/>
              </a:rPr>
              <a:t>: </a:t>
            </a:r>
            <a:r>
              <a:rPr lang="zh-CN" altLang="en-US" sz="2400" dirty="0" smtClean="0">
                <a:solidFill>
                  <a:srgbClr val="0070C0"/>
                </a:solidFill>
                <a:latin typeface="楷体"/>
                <a:ea typeface="楷体"/>
                <a:cs typeface="楷体"/>
              </a:rPr>
              <a:t>跟上进度</a:t>
            </a:r>
            <a:r>
              <a:rPr lang="zh-CN" altLang="en-US" sz="2400" dirty="0">
                <a:solidFill>
                  <a:srgbClr val="0070C0"/>
                </a:solidFill>
                <a:latin typeface="楷体"/>
                <a:ea typeface="楷体"/>
                <a:cs typeface="楷体"/>
              </a:rPr>
              <a:t>？</a:t>
            </a:r>
            <a:r>
              <a:rPr lang="zh-CN" sz="2400" dirty="0">
                <a:solidFill>
                  <a:srgbClr val="0070C0"/>
                </a:solidFill>
                <a:latin typeface="楷体"/>
                <a:ea typeface="楷体"/>
                <a:cs typeface="楷体"/>
              </a:rPr>
              <a:t>测试人员每天能执行多少个测试用例？“通过、未通过以及未测试的”各占多少？不能被执行的原因是什么？</a:t>
            </a:r>
            <a:endParaRPr lang="en-US" altLang="zh-CN" sz="2400" dirty="0">
              <a:solidFill>
                <a:srgbClr val="0070C0"/>
              </a:solidFill>
              <a:latin typeface="楷体"/>
              <a:ea typeface="楷体"/>
              <a:cs typeface="楷体"/>
            </a:endParaRPr>
          </a:p>
        </p:txBody>
      </p:sp>
      <p:grpSp>
        <p:nvGrpSpPr>
          <p:cNvPr id="2" name="组 1"/>
          <p:cNvGrpSpPr/>
          <p:nvPr/>
        </p:nvGrpSpPr>
        <p:grpSpPr>
          <a:xfrm>
            <a:off x="1475656" y="3212976"/>
            <a:ext cx="5995806" cy="3061929"/>
            <a:chOff x="1763688" y="3481600"/>
            <a:chExt cx="5148572" cy="2649289"/>
          </a:xfrm>
        </p:grpSpPr>
        <p:cxnSp>
          <p:nvCxnSpPr>
            <p:cNvPr id="7" name="直接箭头连接符 6"/>
            <p:cNvCxnSpPr/>
            <p:nvPr/>
          </p:nvCxnSpPr>
          <p:spPr bwMode="auto">
            <a:xfrm>
              <a:off x="2627784" y="6129300"/>
              <a:ext cx="4284476" cy="1588"/>
            </a:xfrm>
            <a:prstGeom prst="straightConnector1">
              <a:avLst/>
            </a:prstGeom>
            <a:solidFill>
              <a:schemeClr val="accent1">
                <a:alpha val="5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9" name="直接箭头连接符 8"/>
            <p:cNvCxnSpPr/>
            <p:nvPr/>
          </p:nvCxnSpPr>
          <p:spPr bwMode="auto">
            <a:xfrm rot="5400000" flipH="1" flipV="1">
              <a:off x="1331640" y="4833156"/>
              <a:ext cx="2592288" cy="1588"/>
            </a:xfrm>
            <a:prstGeom prst="straightConnector1">
              <a:avLst/>
            </a:prstGeom>
            <a:solidFill>
              <a:schemeClr val="accent1">
                <a:alpha val="5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 bwMode="auto">
            <a:xfrm flipV="1">
              <a:off x="2627784" y="3897052"/>
              <a:ext cx="3204356" cy="2196244"/>
            </a:xfrm>
            <a:prstGeom prst="line">
              <a:avLst/>
            </a:prstGeom>
            <a:solidFill>
              <a:schemeClr val="accent1">
                <a:alpha val="50000"/>
              </a:schemeClr>
            </a:solidFill>
            <a:ln w="15875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直接连接符 12"/>
            <p:cNvCxnSpPr/>
            <p:nvPr/>
          </p:nvCxnSpPr>
          <p:spPr bwMode="auto">
            <a:xfrm>
              <a:off x="2627784" y="3897052"/>
              <a:ext cx="3240360" cy="0"/>
            </a:xfrm>
            <a:prstGeom prst="line">
              <a:avLst/>
            </a:prstGeom>
            <a:solidFill>
              <a:schemeClr val="accent1">
                <a:alpha val="50000"/>
              </a:schemeClr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5" name="任意多边形 14"/>
            <p:cNvSpPr/>
            <p:nvPr/>
          </p:nvSpPr>
          <p:spPr bwMode="auto">
            <a:xfrm>
              <a:off x="2624447" y="3930732"/>
              <a:ext cx="3214676" cy="2197531"/>
            </a:xfrm>
            <a:custGeom>
              <a:avLst/>
              <a:gdLst>
                <a:gd name="connsiteX0" fmla="*/ 0 w 3214676"/>
                <a:gd name="connsiteY0" fmla="*/ 2196936 h 2197531"/>
                <a:gd name="connsiteX1" fmla="*/ 95002 w 3214676"/>
                <a:gd name="connsiteY1" fmla="*/ 2173185 h 2197531"/>
                <a:gd name="connsiteX2" fmla="*/ 142504 w 3214676"/>
                <a:gd name="connsiteY2" fmla="*/ 2161310 h 2197531"/>
                <a:gd name="connsiteX3" fmla="*/ 213756 w 3214676"/>
                <a:gd name="connsiteY3" fmla="*/ 2137559 h 2197531"/>
                <a:gd name="connsiteX4" fmla="*/ 249382 w 3214676"/>
                <a:gd name="connsiteY4" fmla="*/ 2125684 h 2197531"/>
                <a:gd name="connsiteX5" fmla="*/ 332509 w 3214676"/>
                <a:gd name="connsiteY5" fmla="*/ 2078182 h 2197531"/>
                <a:gd name="connsiteX6" fmla="*/ 368135 w 3214676"/>
                <a:gd name="connsiteY6" fmla="*/ 2054432 h 2197531"/>
                <a:gd name="connsiteX7" fmla="*/ 522514 w 3214676"/>
                <a:gd name="connsiteY7" fmla="*/ 2030681 h 2197531"/>
                <a:gd name="connsiteX8" fmla="*/ 605641 w 3214676"/>
                <a:gd name="connsiteY8" fmla="*/ 2006930 h 2197531"/>
                <a:gd name="connsiteX9" fmla="*/ 665018 w 3214676"/>
                <a:gd name="connsiteY9" fmla="*/ 1935678 h 2197531"/>
                <a:gd name="connsiteX10" fmla="*/ 688769 w 3214676"/>
                <a:gd name="connsiteY10" fmla="*/ 1888177 h 2197531"/>
                <a:gd name="connsiteX11" fmla="*/ 724395 w 3214676"/>
                <a:gd name="connsiteY11" fmla="*/ 1852551 h 2197531"/>
                <a:gd name="connsiteX12" fmla="*/ 771896 w 3214676"/>
                <a:gd name="connsiteY12" fmla="*/ 1781299 h 2197531"/>
                <a:gd name="connsiteX13" fmla="*/ 795647 w 3214676"/>
                <a:gd name="connsiteY13" fmla="*/ 1745673 h 2197531"/>
                <a:gd name="connsiteX14" fmla="*/ 866898 w 3214676"/>
                <a:gd name="connsiteY14" fmla="*/ 1698172 h 2197531"/>
                <a:gd name="connsiteX15" fmla="*/ 890649 w 3214676"/>
                <a:gd name="connsiteY15" fmla="*/ 1662546 h 2197531"/>
                <a:gd name="connsiteX16" fmla="*/ 926275 w 3214676"/>
                <a:gd name="connsiteY16" fmla="*/ 1626920 h 2197531"/>
                <a:gd name="connsiteX17" fmla="*/ 985652 w 3214676"/>
                <a:gd name="connsiteY17" fmla="*/ 1496291 h 2197531"/>
                <a:gd name="connsiteX18" fmla="*/ 1021278 w 3214676"/>
                <a:gd name="connsiteY18" fmla="*/ 1425039 h 2197531"/>
                <a:gd name="connsiteX19" fmla="*/ 1056904 w 3214676"/>
                <a:gd name="connsiteY19" fmla="*/ 1401289 h 2197531"/>
                <a:gd name="connsiteX20" fmla="*/ 1080654 w 3214676"/>
                <a:gd name="connsiteY20" fmla="*/ 1365663 h 2197531"/>
                <a:gd name="connsiteX21" fmla="*/ 1140031 w 3214676"/>
                <a:gd name="connsiteY21" fmla="*/ 1306286 h 2197531"/>
                <a:gd name="connsiteX22" fmla="*/ 1175657 w 3214676"/>
                <a:gd name="connsiteY22" fmla="*/ 1235034 h 2197531"/>
                <a:gd name="connsiteX23" fmla="*/ 1211283 w 3214676"/>
                <a:gd name="connsiteY23" fmla="*/ 1163782 h 2197531"/>
                <a:gd name="connsiteX24" fmla="*/ 1258784 w 3214676"/>
                <a:gd name="connsiteY24" fmla="*/ 1092530 h 2197531"/>
                <a:gd name="connsiteX25" fmla="*/ 1282535 w 3214676"/>
                <a:gd name="connsiteY25" fmla="*/ 1045029 h 2197531"/>
                <a:gd name="connsiteX26" fmla="*/ 1341911 w 3214676"/>
                <a:gd name="connsiteY26" fmla="*/ 973777 h 2197531"/>
                <a:gd name="connsiteX27" fmla="*/ 1448789 w 3214676"/>
                <a:gd name="connsiteY27" fmla="*/ 926276 h 2197531"/>
                <a:gd name="connsiteX28" fmla="*/ 1531917 w 3214676"/>
                <a:gd name="connsiteY28" fmla="*/ 902525 h 2197531"/>
                <a:gd name="connsiteX29" fmla="*/ 1603169 w 3214676"/>
                <a:gd name="connsiteY29" fmla="*/ 890650 h 2197531"/>
                <a:gd name="connsiteX30" fmla="*/ 1757548 w 3214676"/>
                <a:gd name="connsiteY30" fmla="*/ 866899 h 2197531"/>
                <a:gd name="connsiteX31" fmla="*/ 2101932 w 3214676"/>
                <a:gd name="connsiteY31" fmla="*/ 866899 h 2197531"/>
                <a:gd name="connsiteX32" fmla="*/ 2137558 w 3214676"/>
                <a:gd name="connsiteY32" fmla="*/ 878774 h 2197531"/>
                <a:gd name="connsiteX33" fmla="*/ 2208810 w 3214676"/>
                <a:gd name="connsiteY33" fmla="*/ 890650 h 2197531"/>
                <a:gd name="connsiteX34" fmla="*/ 2410691 w 3214676"/>
                <a:gd name="connsiteY34" fmla="*/ 866899 h 2197531"/>
                <a:gd name="connsiteX35" fmla="*/ 2529444 w 3214676"/>
                <a:gd name="connsiteY35" fmla="*/ 819398 h 2197531"/>
                <a:gd name="connsiteX36" fmla="*/ 2600696 w 3214676"/>
                <a:gd name="connsiteY36" fmla="*/ 783772 h 2197531"/>
                <a:gd name="connsiteX37" fmla="*/ 2683823 w 3214676"/>
                <a:gd name="connsiteY37" fmla="*/ 724395 h 2197531"/>
                <a:gd name="connsiteX38" fmla="*/ 2719449 w 3214676"/>
                <a:gd name="connsiteY38" fmla="*/ 700645 h 2197531"/>
                <a:gd name="connsiteX39" fmla="*/ 2802576 w 3214676"/>
                <a:gd name="connsiteY39" fmla="*/ 605642 h 2197531"/>
                <a:gd name="connsiteX40" fmla="*/ 2814452 w 3214676"/>
                <a:gd name="connsiteY40" fmla="*/ 570016 h 2197531"/>
                <a:gd name="connsiteX41" fmla="*/ 2850078 w 3214676"/>
                <a:gd name="connsiteY41" fmla="*/ 498764 h 2197531"/>
                <a:gd name="connsiteX42" fmla="*/ 2861953 w 3214676"/>
                <a:gd name="connsiteY42" fmla="*/ 439387 h 2197531"/>
                <a:gd name="connsiteX43" fmla="*/ 2873828 w 3214676"/>
                <a:gd name="connsiteY43" fmla="*/ 368136 h 2197531"/>
                <a:gd name="connsiteX44" fmla="*/ 2897579 w 3214676"/>
                <a:gd name="connsiteY44" fmla="*/ 296884 h 2197531"/>
                <a:gd name="connsiteX45" fmla="*/ 2909454 w 3214676"/>
                <a:gd name="connsiteY45" fmla="*/ 261258 h 2197531"/>
                <a:gd name="connsiteX46" fmla="*/ 2956956 w 3214676"/>
                <a:gd name="connsiteY46" fmla="*/ 237507 h 2197531"/>
                <a:gd name="connsiteX47" fmla="*/ 2992582 w 3214676"/>
                <a:gd name="connsiteY47" fmla="*/ 213756 h 2197531"/>
                <a:gd name="connsiteX48" fmla="*/ 3075709 w 3214676"/>
                <a:gd name="connsiteY48" fmla="*/ 178130 h 2197531"/>
                <a:gd name="connsiteX49" fmla="*/ 3146961 w 3214676"/>
                <a:gd name="connsiteY49" fmla="*/ 130629 h 2197531"/>
                <a:gd name="connsiteX50" fmla="*/ 3170711 w 3214676"/>
                <a:gd name="connsiteY50" fmla="*/ 95003 h 2197531"/>
                <a:gd name="connsiteX51" fmla="*/ 3206337 w 3214676"/>
                <a:gd name="connsiteY51" fmla="*/ 71252 h 2197531"/>
                <a:gd name="connsiteX52" fmla="*/ 3206337 w 3214676"/>
                <a:gd name="connsiteY52" fmla="*/ 0 h 2197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214676" h="2197531">
                  <a:moveTo>
                    <a:pt x="0" y="2196936"/>
                  </a:moveTo>
                  <a:cubicBezTo>
                    <a:pt x="120732" y="2172788"/>
                    <a:pt x="9788" y="2197531"/>
                    <a:pt x="95002" y="2173185"/>
                  </a:cubicBezTo>
                  <a:cubicBezTo>
                    <a:pt x="110695" y="2168701"/>
                    <a:pt x="126871" y="2166000"/>
                    <a:pt x="142504" y="2161310"/>
                  </a:cubicBezTo>
                  <a:cubicBezTo>
                    <a:pt x="166484" y="2154116"/>
                    <a:pt x="190005" y="2145476"/>
                    <a:pt x="213756" y="2137559"/>
                  </a:cubicBezTo>
                  <a:lnTo>
                    <a:pt x="249382" y="2125684"/>
                  </a:lnTo>
                  <a:cubicBezTo>
                    <a:pt x="336169" y="2067825"/>
                    <a:pt x="227055" y="2138441"/>
                    <a:pt x="332509" y="2078182"/>
                  </a:cubicBezTo>
                  <a:cubicBezTo>
                    <a:pt x="344901" y="2071101"/>
                    <a:pt x="355017" y="2060054"/>
                    <a:pt x="368135" y="2054432"/>
                  </a:cubicBezTo>
                  <a:cubicBezTo>
                    <a:pt x="404135" y="2039003"/>
                    <a:pt x="501049" y="2033066"/>
                    <a:pt x="522514" y="2030681"/>
                  </a:cubicBezTo>
                  <a:cubicBezTo>
                    <a:pt x="528852" y="2029096"/>
                    <a:pt x="595417" y="2013746"/>
                    <a:pt x="605641" y="2006930"/>
                  </a:cubicBezTo>
                  <a:cubicBezTo>
                    <a:pt x="628313" y="1991815"/>
                    <a:pt x="651537" y="1959270"/>
                    <a:pt x="665018" y="1935678"/>
                  </a:cubicBezTo>
                  <a:cubicBezTo>
                    <a:pt x="673801" y="1920308"/>
                    <a:pt x="678479" y="1902582"/>
                    <a:pt x="688769" y="1888177"/>
                  </a:cubicBezTo>
                  <a:cubicBezTo>
                    <a:pt x="698531" y="1874511"/>
                    <a:pt x="714084" y="1865808"/>
                    <a:pt x="724395" y="1852551"/>
                  </a:cubicBezTo>
                  <a:cubicBezTo>
                    <a:pt x="741920" y="1830019"/>
                    <a:pt x="756062" y="1805050"/>
                    <a:pt x="771896" y="1781299"/>
                  </a:cubicBezTo>
                  <a:cubicBezTo>
                    <a:pt x="779813" y="1769424"/>
                    <a:pt x="783772" y="1753590"/>
                    <a:pt x="795647" y="1745673"/>
                  </a:cubicBezTo>
                  <a:lnTo>
                    <a:pt x="866898" y="1698172"/>
                  </a:lnTo>
                  <a:cubicBezTo>
                    <a:pt x="874815" y="1686297"/>
                    <a:pt x="881512" y="1673510"/>
                    <a:pt x="890649" y="1662546"/>
                  </a:cubicBezTo>
                  <a:cubicBezTo>
                    <a:pt x="901400" y="1649644"/>
                    <a:pt x="919325" y="1642209"/>
                    <a:pt x="926275" y="1626920"/>
                  </a:cubicBezTo>
                  <a:cubicBezTo>
                    <a:pt x="995835" y="1473888"/>
                    <a:pt x="905472" y="1576471"/>
                    <a:pt x="985652" y="1496291"/>
                  </a:cubicBezTo>
                  <a:cubicBezTo>
                    <a:pt x="995310" y="1467315"/>
                    <a:pt x="998257" y="1448060"/>
                    <a:pt x="1021278" y="1425039"/>
                  </a:cubicBezTo>
                  <a:cubicBezTo>
                    <a:pt x="1031370" y="1414947"/>
                    <a:pt x="1045029" y="1409206"/>
                    <a:pt x="1056904" y="1401289"/>
                  </a:cubicBezTo>
                  <a:cubicBezTo>
                    <a:pt x="1064821" y="1389414"/>
                    <a:pt x="1070562" y="1375755"/>
                    <a:pt x="1080654" y="1365663"/>
                  </a:cubicBezTo>
                  <a:cubicBezTo>
                    <a:pt x="1159826" y="1286490"/>
                    <a:pt x="1076692" y="1401293"/>
                    <a:pt x="1140031" y="1306286"/>
                  </a:cubicBezTo>
                  <a:cubicBezTo>
                    <a:pt x="1169879" y="1216739"/>
                    <a:pt x="1129616" y="1327117"/>
                    <a:pt x="1175657" y="1235034"/>
                  </a:cubicBezTo>
                  <a:cubicBezTo>
                    <a:pt x="1224823" y="1136702"/>
                    <a:pt x="1143216" y="1265882"/>
                    <a:pt x="1211283" y="1163782"/>
                  </a:cubicBezTo>
                  <a:cubicBezTo>
                    <a:pt x="1236756" y="1087362"/>
                    <a:pt x="1203188" y="1170363"/>
                    <a:pt x="1258784" y="1092530"/>
                  </a:cubicBezTo>
                  <a:cubicBezTo>
                    <a:pt x="1269074" y="1078125"/>
                    <a:pt x="1273752" y="1060399"/>
                    <a:pt x="1282535" y="1045029"/>
                  </a:cubicBezTo>
                  <a:cubicBezTo>
                    <a:pt x="1299520" y="1015305"/>
                    <a:pt x="1315115" y="996107"/>
                    <a:pt x="1341911" y="973777"/>
                  </a:cubicBezTo>
                  <a:cubicBezTo>
                    <a:pt x="1379550" y="942411"/>
                    <a:pt x="1397004" y="943538"/>
                    <a:pt x="1448789" y="926276"/>
                  </a:cubicBezTo>
                  <a:cubicBezTo>
                    <a:pt x="1482753" y="914955"/>
                    <a:pt x="1494626" y="909983"/>
                    <a:pt x="1531917" y="902525"/>
                  </a:cubicBezTo>
                  <a:cubicBezTo>
                    <a:pt x="1555528" y="897803"/>
                    <a:pt x="1579558" y="895372"/>
                    <a:pt x="1603169" y="890650"/>
                  </a:cubicBezTo>
                  <a:cubicBezTo>
                    <a:pt x="1731733" y="864937"/>
                    <a:pt x="1532788" y="891872"/>
                    <a:pt x="1757548" y="866899"/>
                  </a:cubicBezTo>
                  <a:cubicBezTo>
                    <a:pt x="1896086" y="832265"/>
                    <a:pt x="1819364" y="846716"/>
                    <a:pt x="2101932" y="866899"/>
                  </a:cubicBezTo>
                  <a:cubicBezTo>
                    <a:pt x="2114418" y="867791"/>
                    <a:pt x="2125338" y="876059"/>
                    <a:pt x="2137558" y="878774"/>
                  </a:cubicBezTo>
                  <a:cubicBezTo>
                    <a:pt x="2161063" y="883997"/>
                    <a:pt x="2185059" y="886691"/>
                    <a:pt x="2208810" y="890650"/>
                  </a:cubicBezTo>
                  <a:cubicBezTo>
                    <a:pt x="2254620" y="886485"/>
                    <a:pt x="2356227" y="880515"/>
                    <a:pt x="2410691" y="866899"/>
                  </a:cubicBezTo>
                  <a:cubicBezTo>
                    <a:pt x="2453948" y="856085"/>
                    <a:pt x="2491221" y="841240"/>
                    <a:pt x="2529444" y="819398"/>
                  </a:cubicBezTo>
                  <a:cubicBezTo>
                    <a:pt x="2593900" y="782565"/>
                    <a:pt x="2535379" y="805544"/>
                    <a:pt x="2600696" y="783772"/>
                  </a:cubicBezTo>
                  <a:cubicBezTo>
                    <a:pt x="2684675" y="727786"/>
                    <a:pt x="2580689" y="798062"/>
                    <a:pt x="2683823" y="724395"/>
                  </a:cubicBezTo>
                  <a:cubicBezTo>
                    <a:pt x="2695437" y="716099"/>
                    <a:pt x="2707574" y="708562"/>
                    <a:pt x="2719449" y="700645"/>
                  </a:cubicBezTo>
                  <a:cubicBezTo>
                    <a:pt x="2774867" y="617518"/>
                    <a:pt x="2743199" y="645227"/>
                    <a:pt x="2802576" y="605642"/>
                  </a:cubicBezTo>
                  <a:cubicBezTo>
                    <a:pt x="2806535" y="593767"/>
                    <a:pt x="2808854" y="581212"/>
                    <a:pt x="2814452" y="570016"/>
                  </a:cubicBezTo>
                  <a:cubicBezTo>
                    <a:pt x="2843474" y="511973"/>
                    <a:pt x="2835155" y="558456"/>
                    <a:pt x="2850078" y="498764"/>
                  </a:cubicBezTo>
                  <a:cubicBezTo>
                    <a:pt x="2854973" y="479182"/>
                    <a:pt x="2858342" y="459246"/>
                    <a:pt x="2861953" y="439387"/>
                  </a:cubicBezTo>
                  <a:cubicBezTo>
                    <a:pt x="2866260" y="415697"/>
                    <a:pt x="2867988" y="391495"/>
                    <a:pt x="2873828" y="368136"/>
                  </a:cubicBezTo>
                  <a:cubicBezTo>
                    <a:pt x="2879900" y="343848"/>
                    <a:pt x="2889662" y="320635"/>
                    <a:pt x="2897579" y="296884"/>
                  </a:cubicBezTo>
                  <a:cubicBezTo>
                    <a:pt x="2901537" y="285009"/>
                    <a:pt x="2898258" y="266856"/>
                    <a:pt x="2909454" y="261258"/>
                  </a:cubicBezTo>
                  <a:cubicBezTo>
                    <a:pt x="2925288" y="253341"/>
                    <a:pt x="2941586" y="246290"/>
                    <a:pt x="2956956" y="237507"/>
                  </a:cubicBezTo>
                  <a:cubicBezTo>
                    <a:pt x="2969348" y="230426"/>
                    <a:pt x="2979816" y="220139"/>
                    <a:pt x="2992582" y="213756"/>
                  </a:cubicBezTo>
                  <a:cubicBezTo>
                    <a:pt x="3090872" y="164611"/>
                    <a:pt x="2952142" y="252270"/>
                    <a:pt x="3075709" y="178130"/>
                  </a:cubicBezTo>
                  <a:cubicBezTo>
                    <a:pt x="3100186" y="163444"/>
                    <a:pt x="3146961" y="130629"/>
                    <a:pt x="3146961" y="130629"/>
                  </a:cubicBezTo>
                  <a:cubicBezTo>
                    <a:pt x="3154878" y="118754"/>
                    <a:pt x="3160619" y="105095"/>
                    <a:pt x="3170711" y="95003"/>
                  </a:cubicBezTo>
                  <a:cubicBezTo>
                    <a:pt x="3180803" y="84911"/>
                    <a:pt x="3201326" y="84616"/>
                    <a:pt x="3206337" y="71252"/>
                  </a:cubicBezTo>
                  <a:cubicBezTo>
                    <a:pt x="3214676" y="49014"/>
                    <a:pt x="3206337" y="23751"/>
                    <a:pt x="3206337" y="0"/>
                  </a:cubicBezTo>
                </a:path>
              </a:pathLst>
            </a:custGeom>
            <a:solidFill>
              <a:schemeClr val="accent1">
                <a:alpha val="50000"/>
              </a:schemeClr>
            </a:solidFill>
            <a:ln w="15875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63688" y="3753036"/>
              <a:ext cx="8280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100%</a:t>
              </a:r>
              <a:endParaRPr lang="zh-CN" altLang="en-US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691183" y="3481600"/>
              <a:ext cx="2967982" cy="3195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i="0" dirty="0" smtClean="0"/>
                <a:t>工作量（需执行的测试用例数）</a:t>
              </a:r>
              <a:endParaRPr lang="zh-CN" altLang="en-US" i="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091995" y="5724538"/>
              <a:ext cx="680162" cy="3195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时间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598569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5904657" cy="762000"/>
          </a:xfrm>
        </p:spPr>
        <p:txBody>
          <a:bodyPr/>
          <a:lstStyle/>
          <a:p>
            <a:pPr algn="ctr">
              <a:lnSpc>
                <a:spcPct val="140000"/>
              </a:lnSpc>
            </a:pPr>
            <a:r>
              <a:rPr lang="zh-CN" altLang="en-US" sz="3600" dirty="0">
                <a:solidFill>
                  <a:srgbClr val="FFFF00"/>
                </a:solidFill>
              </a:rPr>
              <a:t>测试用例</a:t>
            </a:r>
            <a:r>
              <a:rPr lang="zh-CN" altLang="zh-CN" sz="3600" dirty="0">
                <a:solidFill>
                  <a:srgbClr val="FFFF00"/>
                </a:solidFill>
              </a:rPr>
              <a:t>覆盖率的跟踪</a:t>
            </a:r>
            <a:endParaRPr lang="en-US" altLang="zh-CN" sz="3600" dirty="0">
              <a:solidFill>
                <a:srgbClr val="FFFF00"/>
              </a:solidFill>
            </a:endParaRPr>
          </a:p>
        </p:txBody>
      </p:sp>
      <p:pic>
        <p:nvPicPr>
          <p:cNvPr id="28677" name="Picture 2" descr="图%2014-9(P27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437112"/>
            <a:ext cx="8687250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图%2014-8(P27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1628800"/>
            <a:ext cx="4383323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直接连接符 8"/>
          <p:cNvCxnSpPr/>
          <p:nvPr/>
        </p:nvCxnSpPr>
        <p:spPr bwMode="auto">
          <a:xfrm rot="10800000">
            <a:off x="2015716" y="1772816"/>
            <a:ext cx="1620180" cy="612068"/>
          </a:xfrm>
          <a:prstGeom prst="line">
            <a:avLst/>
          </a:prstGeom>
          <a:solidFill>
            <a:schemeClr val="accent1">
              <a:alpha val="50000"/>
            </a:schemeClr>
          </a:solidFill>
          <a:ln w="9525" cap="flat" cmpd="sng" algn="ctr">
            <a:solidFill>
              <a:schemeClr val="bg2">
                <a:lumMod val="25000"/>
                <a:lumOff val="7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863588" y="1592796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2">
                    <a:lumMod val="50000"/>
                    <a:lumOff val="50000"/>
                  </a:schemeClr>
                </a:solidFill>
              </a:rPr>
              <a:t>Failed case</a:t>
            </a:r>
            <a:endParaRPr lang="zh-CN" altLang="en-US" sz="1600" dirty="0">
              <a:solidFill>
                <a:schemeClr val="bg2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 bwMode="auto">
          <a:xfrm rot="16200000" flipH="1">
            <a:off x="3248236" y="3077344"/>
            <a:ext cx="1215752" cy="135632"/>
          </a:xfrm>
          <a:prstGeom prst="line">
            <a:avLst/>
          </a:prstGeom>
          <a:solidFill>
            <a:schemeClr val="accent1">
              <a:alpha val="50000"/>
            </a:schemeClr>
          </a:solidFill>
          <a:ln w="9525" cap="flat" cmpd="sng" algn="ctr">
            <a:solidFill>
              <a:schemeClr val="bg2">
                <a:lumMod val="25000"/>
                <a:lumOff val="7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3491880" y="3789040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未执行的用例</a:t>
            </a:r>
            <a:endParaRPr lang="zh-CN" altLang="en-US" sz="16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 bwMode="auto">
          <a:xfrm>
            <a:off x="6408204" y="3140968"/>
            <a:ext cx="1008112" cy="108012"/>
          </a:xfrm>
          <a:prstGeom prst="line">
            <a:avLst/>
          </a:prstGeom>
          <a:solidFill>
            <a:schemeClr val="accent1">
              <a:alpha val="50000"/>
            </a:schemeClr>
          </a:solidFill>
          <a:ln w="9525" cap="flat" cmpd="sng" algn="ctr">
            <a:solidFill>
              <a:schemeClr val="bg2">
                <a:lumMod val="25000"/>
                <a:lumOff val="7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7" name="TextBox 16"/>
          <p:cNvSpPr txBox="1"/>
          <p:nvPr/>
        </p:nvSpPr>
        <p:spPr>
          <a:xfrm>
            <a:off x="7272300" y="3068960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非测试用例发现的缺陷</a:t>
            </a:r>
            <a:endParaRPr lang="zh-CN" altLang="en-US" sz="16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3292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188640"/>
            <a:ext cx="6480075" cy="791939"/>
          </a:xfrm>
        </p:spPr>
        <p:txBody>
          <a:bodyPr/>
          <a:lstStyle/>
          <a:p>
            <a:pPr algn="ctr">
              <a:lnSpc>
                <a:spcPct val="140000"/>
              </a:lnSpc>
            </a:pPr>
            <a:r>
              <a:rPr lang="en-US" altLang="zh-CN" sz="3600" dirty="0" smtClean="0">
                <a:solidFill>
                  <a:srgbClr val="FFFF00"/>
                </a:solidFill>
              </a:rPr>
              <a:t>11.2.</a:t>
            </a:r>
            <a:r>
              <a:rPr lang="en-US" altLang="zh-CN" sz="3600" dirty="0" smtClean="0">
                <a:solidFill>
                  <a:srgbClr val="FFFF00"/>
                </a:solidFill>
              </a:rPr>
              <a:t>4</a:t>
            </a:r>
            <a:r>
              <a:rPr lang="en-US" altLang="zh-CN" sz="3600" dirty="0" smtClean="0">
                <a:solidFill>
                  <a:srgbClr val="FFFF00"/>
                </a:solidFill>
              </a:rPr>
              <a:t> </a:t>
            </a:r>
            <a:r>
              <a:rPr lang="zh-CN" altLang="en-US" sz="3600" dirty="0">
                <a:solidFill>
                  <a:srgbClr val="FFFF00"/>
                </a:solidFill>
              </a:rPr>
              <a:t>维护测试用例</a:t>
            </a:r>
            <a:endParaRPr lang="en-US" altLang="zh-CN" sz="3600" dirty="0">
              <a:solidFill>
                <a:srgbClr val="FFFF00"/>
              </a:solidFill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19672" y="1196752"/>
            <a:ext cx="5796508" cy="793303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00B050"/>
                </a:solidFill>
                <a:latin typeface="楷体"/>
                <a:ea typeface="楷体"/>
                <a:cs typeface="楷体"/>
              </a:rPr>
              <a:t>测试用例的维护是持续改进的过程</a:t>
            </a:r>
          </a:p>
        </p:txBody>
      </p:sp>
      <p:pic>
        <p:nvPicPr>
          <p:cNvPr id="29701" name="图片 4" descr="14-2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988840"/>
            <a:ext cx="7597402" cy="452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818572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188640"/>
            <a:ext cx="6768107" cy="762000"/>
          </a:xfrm>
        </p:spPr>
        <p:txBody>
          <a:bodyPr/>
          <a:lstStyle/>
          <a:p>
            <a:pPr algn="ctr">
              <a:lnSpc>
                <a:spcPct val="140000"/>
              </a:lnSpc>
            </a:pPr>
            <a:r>
              <a:rPr lang="zh-CN" altLang="en-US" sz="3600" dirty="0">
                <a:solidFill>
                  <a:srgbClr val="FFFF00"/>
                </a:solidFill>
              </a:rPr>
              <a:t>测试用例维护流程示例</a:t>
            </a:r>
            <a:endParaRPr lang="en-US" altLang="zh-CN" sz="3600" dirty="0">
              <a:solidFill>
                <a:srgbClr val="FFFF00"/>
              </a:solidFill>
            </a:endParaRPr>
          </a:p>
        </p:txBody>
      </p:sp>
      <p:pic>
        <p:nvPicPr>
          <p:cNvPr id="30724" name="Picture 2" descr="图%2014-11(P30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412776"/>
            <a:ext cx="4794250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334339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366695"/>
            <a:ext cx="6384772" cy="561975"/>
          </a:xfrm>
        </p:spPr>
        <p:txBody>
          <a:bodyPr/>
          <a:lstStyle/>
          <a:p>
            <a:pPr algn="ctr"/>
            <a:r>
              <a:rPr lang="en-US" altLang="zh-CN" sz="3600" dirty="0" smtClean="0">
                <a:solidFill>
                  <a:srgbClr val="FFFF00"/>
                </a:solidFill>
              </a:rPr>
              <a:t>11.2.</a:t>
            </a:r>
            <a:r>
              <a:rPr lang="en-US" altLang="zh-CN" sz="3600" dirty="0">
                <a:solidFill>
                  <a:srgbClr val="FFFF00"/>
                </a:solidFill>
              </a:rPr>
              <a:t>5</a:t>
            </a:r>
            <a:r>
              <a:rPr lang="en-US" altLang="zh-CN" sz="3600" dirty="0" smtClean="0">
                <a:solidFill>
                  <a:srgbClr val="FFFF00"/>
                </a:solidFill>
              </a:rPr>
              <a:t> </a:t>
            </a:r>
            <a:r>
              <a:rPr lang="zh-CN" altLang="zh-CN" sz="3600" dirty="0" smtClean="0">
                <a:solidFill>
                  <a:srgbClr val="FFFF00"/>
                </a:solidFill>
              </a:rPr>
              <a:t> </a:t>
            </a:r>
            <a:r>
              <a:rPr lang="zh-CN" altLang="zh-CN" sz="3600" dirty="0">
                <a:solidFill>
                  <a:srgbClr val="FFFF00"/>
                </a:solidFill>
              </a:rPr>
              <a:t>测试用例的覆盖率</a:t>
            </a:r>
            <a:endParaRPr lang="zh-CN" altLang="en-US" sz="3600" dirty="0">
              <a:solidFill>
                <a:srgbClr val="FFFF00"/>
              </a:solidFill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2204864"/>
            <a:ext cx="7920880" cy="3473450"/>
          </a:xfrm>
        </p:spPr>
        <p:txBody>
          <a:bodyPr/>
          <a:lstStyle/>
          <a:p>
            <a:pPr marL="444500" lvl="1" indent="-444500">
              <a:lnSpc>
                <a:spcPct val="130000"/>
              </a:lnSpc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b="1" kern="1200" dirty="0">
                <a:solidFill>
                  <a:srgbClr val="3366FF"/>
                </a:solidFill>
                <a:latin typeface="Arial"/>
                <a:ea typeface="宋体"/>
                <a:cs typeface="Arial"/>
              </a:rPr>
              <a:t>测试</a:t>
            </a:r>
            <a:r>
              <a:rPr lang="zh-CN" altLang="en-US" sz="2400" b="1" kern="1200" dirty="0" smtClean="0">
                <a:solidFill>
                  <a:srgbClr val="3366FF"/>
                </a:solidFill>
                <a:latin typeface="Arial"/>
                <a:ea typeface="宋体"/>
                <a:cs typeface="Arial"/>
              </a:rPr>
              <a:t>用例本身</a:t>
            </a:r>
            <a:r>
              <a:rPr lang="zh-CN" altLang="zh-CN" sz="2400" kern="1200" dirty="0" smtClean="0">
                <a:latin typeface="Arial"/>
                <a:ea typeface="宋体"/>
                <a:cs typeface="Arial"/>
              </a:rPr>
              <a:t>：</a:t>
            </a:r>
            <a:r>
              <a:rPr lang="zh-CN" sz="2400" kern="1200" dirty="0" smtClean="0">
                <a:latin typeface="Arial"/>
                <a:ea typeface="宋体"/>
                <a:cs typeface="Arial"/>
              </a:rPr>
              <a:t>发现缺陷后补</a:t>
            </a:r>
            <a:r>
              <a:rPr lang="zh-CN" sz="2400" kern="1200" dirty="0">
                <a:latin typeface="Arial"/>
                <a:ea typeface="宋体"/>
                <a:cs typeface="Arial"/>
              </a:rPr>
              <a:t>充的测试用例数 </a:t>
            </a:r>
            <a:r>
              <a:rPr lang="en-US" altLang="zh-CN" sz="2400" kern="1200" dirty="0">
                <a:latin typeface="Arial"/>
                <a:ea typeface="宋体"/>
                <a:cs typeface="Arial"/>
              </a:rPr>
              <a:t>/ </a:t>
            </a:r>
            <a:r>
              <a:rPr lang="zh-CN" sz="2400" kern="1200" dirty="0">
                <a:latin typeface="Arial"/>
                <a:ea typeface="宋体"/>
                <a:cs typeface="Arial"/>
              </a:rPr>
              <a:t>总的测试用例数</a:t>
            </a:r>
            <a:endParaRPr lang="zh-CN" altLang="en-US" sz="2400" kern="1200" dirty="0">
              <a:latin typeface="Arial"/>
              <a:ea typeface="宋体"/>
              <a:cs typeface="Arial"/>
            </a:endParaRPr>
          </a:p>
          <a:p>
            <a:pPr marL="444500" lvl="1" indent="-444500">
              <a:lnSpc>
                <a:spcPct val="130000"/>
              </a:lnSpc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b="1" kern="1200" dirty="0">
                <a:solidFill>
                  <a:srgbClr val="3366FF"/>
                </a:solidFill>
                <a:latin typeface="Arial"/>
                <a:ea typeface="宋体"/>
                <a:cs typeface="Arial"/>
              </a:rPr>
              <a:t>需求、功能点覆盖率</a:t>
            </a:r>
            <a:r>
              <a:rPr lang="zh-CN" altLang="zh-CN" sz="2400" kern="1200" dirty="0" smtClean="0">
                <a:latin typeface="Arial"/>
                <a:ea typeface="宋体"/>
                <a:cs typeface="Arial"/>
              </a:rPr>
              <a:t>：</a:t>
            </a:r>
            <a:r>
              <a:rPr lang="zh-CN" altLang="en-US" sz="2400" kern="1200" dirty="0" smtClean="0">
                <a:latin typeface="Arial"/>
                <a:ea typeface="宋体"/>
                <a:cs typeface="Arial"/>
              </a:rPr>
              <a:t>每个</a:t>
            </a:r>
            <a:r>
              <a:rPr lang="zh-CN" altLang="en-US" sz="2400" kern="1200" dirty="0">
                <a:latin typeface="Arial"/>
                <a:ea typeface="宋体"/>
                <a:cs typeface="Arial"/>
              </a:rPr>
              <a:t>功能点都要有测试用例，平均</a:t>
            </a:r>
            <a:r>
              <a:rPr lang="en-US" altLang="zh-CN" sz="2400" kern="1200" dirty="0">
                <a:latin typeface="Arial"/>
                <a:ea typeface="宋体"/>
                <a:cs typeface="Arial"/>
              </a:rPr>
              <a:t>&gt;4</a:t>
            </a:r>
            <a:r>
              <a:rPr lang="zh-CN" altLang="en-US" sz="2400" kern="1200" dirty="0">
                <a:latin typeface="Arial"/>
                <a:ea typeface="宋体"/>
                <a:cs typeface="Arial"/>
              </a:rPr>
              <a:t>个</a:t>
            </a:r>
            <a:r>
              <a:rPr lang="en-US" altLang="zh-CN" sz="2400" kern="1200" dirty="0">
                <a:latin typeface="Arial"/>
                <a:ea typeface="宋体"/>
                <a:cs typeface="Arial"/>
              </a:rPr>
              <a:t>/FP </a:t>
            </a:r>
          </a:p>
          <a:p>
            <a:pPr marL="444500" lvl="1" indent="-444500">
              <a:lnSpc>
                <a:spcPct val="130000"/>
              </a:lnSpc>
              <a:buClr>
                <a:srgbClr val="99CCFF"/>
              </a:buClr>
              <a:buSzPct val="90000"/>
              <a:buFont typeface="Wingdings" pitchFamily="2" charset="2"/>
              <a:buChar char="p"/>
              <a:defRPr/>
            </a:pPr>
            <a:r>
              <a:rPr lang="zh-CN" altLang="en-US" sz="2400" b="1" kern="1200" dirty="0">
                <a:solidFill>
                  <a:srgbClr val="3366FF"/>
                </a:solidFill>
                <a:latin typeface="Arial"/>
                <a:ea typeface="宋体"/>
                <a:cs typeface="Arial"/>
              </a:rPr>
              <a:t>代码覆盖率</a:t>
            </a:r>
            <a:r>
              <a:rPr lang="zh-CN" altLang="zh-CN" sz="2400" kern="1200" dirty="0" smtClean="0">
                <a:latin typeface="Arial"/>
                <a:ea typeface="宋体"/>
                <a:cs typeface="Arial"/>
              </a:rPr>
              <a:t>：</a:t>
            </a:r>
            <a:r>
              <a:rPr lang="zh-CN" altLang="en-US" sz="2400" kern="1200" dirty="0" smtClean="0">
                <a:latin typeface="Arial"/>
                <a:ea typeface="宋体"/>
                <a:cs typeface="Arial"/>
              </a:rPr>
              <a:t>借助工具跟踪执行过</a:t>
            </a:r>
            <a:r>
              <a:rPr lang="zh-CN" altLang="en-US" sz="2400" kern="1200" dirty="0">
                <a:latin typeface="Arial"/>
                <a:ea typeface="宋体"/>
                <a:cs typeface="Arial"/>
              </a:rPr>
              <a:t>程，了解代码行、类、方法等覆盖率情况</a:t>
            </a:r>
          </a:p>
        </p:txBody>
      </p:sp>
    </p:spTree>
    <p:extLst>
      <p:ext uri="{BB962C8B-B14F-4D97-AF65-F5344CB8AC3E}">
        <p14:creationId xmlns:p14="http://schemas.microsoft.com/office/powerpoint/2010/main" val="5351957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black">
          <a:xfrm>
            <a:off x="971600" y="3140968"/>
            <a:ext cx="266429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800" i="0" dirty="0">
                <a:solidFill>
                  <a:schemeClr val="bg1"/>
                </a:solidFill>
                <a:latin typeface="Chalkduster"/>
                <a:cs typeface="Chalkduster"/>
              </a:rPr>
              <a:t>Thank you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black">
          <a:xfrm>
            <a:off x="971600" y="1988840"/>
            <a:ext cx="2808312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5400" i="0" dirty="0">
                <a:solidFill>
                  <a:schemeClr val="bg1"/>
                </a:solidFill>
                <a:latin typeface="Avenir Black Oblique"/>
                <a:ea typeface="黑体" charset="0"/>
                <a:cs typeface="Avenir Black Oblique"/>
              </a:rPr>
              <a:t>Q &amp; A</a:t>
            </a:r>
            <a:endParaRPr lang="zh-CN" altLang="en-US" sz="5400" i="0" dirty="0">
              <a:solidFill>
                <a:schemeClr val="bg1"/>
              </a:solidFill>
              <a:latin typeface="Avenir Black Oblique"/>
              <a:ea typeface="黑体" charset="0"/>
              <a:cs typeface="Avenir Black Oblique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7316" y="1484784"/>
            <a:ext cx="4736684" cy="27363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8024" y="4725144"/>
            <a:ext cx="1800200" cy="1800200"/>
          </a:xfrm>
          <a:prstGeom prst="rect">
            <a:avLst/>
          </a:prstGeom>
        </p:spPr>
      </p:pic>
      <p:pic>
        <p:nvPicPr>
          <p:cNvPr id="10" name="图片 9" descr="新浪微博二维码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725144"/>
            <a:ext cx="1778000" cy="177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332656"/>
            <a:ext cx="7200800" cy="661988"/>
          </a:xfrm>
        </p:spPr>
        <p:txBody>
          <a:bodyPr/>
          <a:lstStyle/>
          <a:p>
            <a:pPr algn="ctr">
              <a:lnSpc>
                <a:spcPct val="140000"/>
              </a:lnSpc>
            </a:pPr>
            <a:r>
              <a:rPr lang="zh-CN" altLang="en-US" sz="3600" dirty="0" smtClean="0">
                <a:solidFill>
                  <a:srgbClr val="FFFF00"/>
                </a:solidFill>
              </a:rPr>
              <a:t>第</a:t>
            </a:r>
            <a:r>
              <a:rPr lang="en-US" altLang="zh-CN" sz="3600" dirty="0" smtClean="0">
                <a:solidFill>
                  <a:srgbClr val="FFFF00"/>
                </a:solidFill>
              </a:rPr>
              <a:t>1</a:t>
            </a:r>
            <a:r>
              <a:rPr lang="en-US" altLang="zh-CN" sz="3600" dirty="0" smtClean="0">
                <a:solidFill>
                  <a:srgbClr val="FFFF00"/>
                </a:solidFill>
              </a:rPr>
              <a:t>1</a:t>
            </a:r>
            <a:r>
              <a:rPr lang="zh-CN" altLang="en-US" sz="3600" dirty="0" smtClean="0">
                <a:solidFill>
                  <a:srgbClr val="FFFF00"/>
                </a:solidFill>
              </a:rPr>
              <a:t>章</a:t>
            </a:r>
            <a:r>
              <a:rPr lang="zh-CN" altLang="en-US" sz="3600" dirty="0" smtClean="0">
                <a:solidFill>
                  <a:srgbClr val="FFFF00"/>
                </a:solidFill>
              </a:rPr>
              <a:t> </a:t>
            </a:r>
            <a:r>
              <a:rPr lang="zh-CN" altLang="en-US" sz="3600" b="1" dirty="0" smtClean="0">
                <a:solidFill>
                  <a:srgbClr val="FFFF00"/>
                </a:solidFill>
                <a:ea typeface="宋体" charset="-122"/>
              </a:rPr>
              <a:t>设计和维护测试用例</a:t>
            </a:r>
            <a:endParaRPr lang="zh-CN" altLang="en-US" sz="3600" dirty="0">
              <a:solidFill>
                <a:srgbClr val="FFFF00"/>
              </a:solidFill>
            </a:endParaRPr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2123728" y="1700808"/>
            <a:ext cx="4572000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 i="0" dirty="0" smtClean="0"/>
              <a:t>11.1  </a:t>
            </a:r>
            <a:r>
              <a:rPr lang="zh-CN" altLang="en-US" sz="2800" b="1" i="0" dirty="0"/>
              <a:t>测试用例构成及其设计</a:t>
            </a:r>
          </a:p>
          <a:p>
            <a:pPr>
              <a:lnSpc>
                <a:spcPct val="140000"/>
              </a:lnSpc>
            </a:pPr>
            <a:r>
              <a:rPr lang="en-US" altLang="zh-CN" sz="2800" b="1" i="0" dirty="0" smtClean="0"/>
              <a:t>11.2  </a:t>
            </a:r>
            <a:r>
              <a:rPr lang="zh-CN" altLang="en-US" sz="2800" b="1" i="0" dirty="0"/>
              <a:t>测试用例的组织和跟踪 </a:t>
            </a:r>
          </a:p>
        </p:txBody>
      </p:sp>
      <p:pic>
        <p:nvPicPr>
          <p:cNvPr id="5125" name="Picture 5" descr="http://www.ibm.com/developerworks/cn/rational/04/r-3217/3217_fig11.jpg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2267744" y="3284984"/>
            <a:ext cx="4411663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172645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260648"/>
            <a:ext cx="5400600" cy="762000"/>
          </a:xfrm>
        </p:spPr>
        <p:txBody>
          <a:bodyPr/>
          <a:lstStyle/>
          <a:p>
            <a:pPr algn="ctr" eaLnBrk="1" hangingPunct="1"/>
            <a:r>
              <a:rPr lang="zh-CN" altLang="en-US" sz="3600" dirty="0">
                <a:solidFill>
                  <a:srgbClr val="FFFF00"/>
                </a:solidFill>
              </a:rPr>
              <a:t>如何描述</a:t>
            </a:r>
            <a:r>
              <a:rPr lang="zh-CN" altLang="de-DE" sz="3600" dirty="0">
                <a:solidFill>
                  <a:srgbClr val="FFFF00"/>
                </a:solidFill>
              </a:rPr>
              <a:t>测试</a:t>
            </a:r>
            <a:r>
              <a:rPr lang="zh-CN" altLang="en-US" sz="3600" dirty="0">
                <a:solidFill>
                  <a:srgbClr val="FFFF00"/>
                </a:solidFill>
              </a:rPr>
              <a:t>行为？</a:t>
            </a:r>
          </a:p>
        </p:txBody>
      </p:sp>
      <p:pic>
        <p:nvPicPr>
          <p:cNvPr id="7172" name="图片 6" descr="googl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2097088"/>
            <a:ext cx="69342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308944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719138" y="549275"/>
            <a:ext cx="7772400" cy="762000"/>
          </a:xfrm>
        </p:spPr>
        <p:txBody>
          <a:bodyPr/>
          <a:lstStyle/>
          <a:p>
            <a:pPr algn="ctr"/>
            <a:r>
              <a:rPr lang="zh-CN" altLang="en-US" sz="3600" dirty="0">
                <a:solidFill>
                  <a:srgbClr val="FFFF00"/>
                </a:solidFill>
              </a:rPr>
              <a:t>示例</a:t>
            </a:r>
          </a:p>
        </p:txBody>
      </p:sp>
      <p:pic>
        <p:nvPicPr>
          <p:cNvPr id="8196" name="图片 4" descr="googl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2241550"/>
            <a:ext cx="3221037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 descr="3-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02125" y="2205038"/>
            <a:ext cx="4841875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燕尾形箭头 7"/>
          <p:cNvSpPr>
            <a:spLocks noChangeArrowheads="1"/>
          </p:cNvSpPr>
          <p:nvPr/>
        </p:nvSpPr>
        <p:spPr bwMode="auto">
          <a:xfrm>
            <a:off x="3816350" y="3681413"/>
            <a:ext cx="539750" cy="4318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chemeClr val="accent1">
              <a:alpha val="50195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1201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332656"/>
            <a:ext cx="7704137" cy="661988"/>
          </a:xfrm>
        </p:spPr>
        <p:txBody>
          <a:bodyPr/>
          <a:lstStyle/>
          <a:p>
            <a:pPr algn="ctr"/>
            <a:r>
              <a:rPr lang="en-US" altLang="zh-CN" sz="3200" dirty="0" smtClean="0">
                <a:solidFill>
                  <a:srgbClr val="FFFF00"/>
                </a:solidFill>
              </a:rPr>
              <a:t>1</a:t>
            </a:r>
            <a:r>
              <a:rPr lang="en-US" altLang="zh-CN" sz="3200" dirty="0" smtClean="0">
                <a:solidFill>
                  <a:srgbClr val="FFFF00"/>
                </a:solidFill>
              </a:rPr>
              <a:t>1</a:t>
            </a:r>
            <a:r>
              <a:rPr lang="en-US" altLang="zh-CN" sz="3200" dirty="0" smtClean="0">
                <a:solidFill>
                  <a:srgbClr val="FFFF00"/>
                </a:solidFill>
              </a:rPr>
              <a:t>.1</a:t>
            </a:r>
            <a:r>
              <a:rPr lang="zh-CN" altLang="en-US" sz="3200" dirty="0" smtClean="0">
                <a:solidFill>
                  <a:srgbClr val="FFFF00"/>
                </a:solidFill>
              </a:rPr>
              <a:t>  </a:t>
            </a:r>
            <a:r>
              <a:rPr lang="zh-CN" altLang="en-US" sz="3200" dirty="0">
                <a:solidFill>
                  <a:srgbClr val="FFFF00"/>
                </a:solidFill>
              </a:rPr>
              <a:t>测试用例构成及其设计</a:t>
            </a:r>
          </a:p>
        </p:txBody>
      </p: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1331640" y="2708920"/>
            <a:ext cx="5760640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 i="0" dirty="0" smtClean="0"/>
              <a:t>1</a:t>
            </a:r>
            <a:r>
              <a:rPr lang="en-US" altLang="zh-CN" sz="2800" b="1" i="0" dirty="0" smtClean="0"/>
              <a:t>1</a:t>
            </a:r>
            <a:r>
              <a:rPr lang="en-US" altLang="zh-CN" sz="2800" b="1" i="0" dirty="0" smtClean="0"/>
              <a:t>.1.1 </a:t>
            </a:r>
            <a:r>
              <a:rPr lang="zh-CN" altLang="en-US" sz="2800" b="1" i="0" dirty="0"/>
              <a:t>测试用例的重要性</a:t>
            </a:r>
            <a:endParaRPr lang="en-US" altLang="zh-CN" sz="2800" b="1" i="0" dirty="0"/>
          </a:p>
          <a:p>
            <a:pPr>
              <a:lnSpc>
                <a:spcPct val="140000"/>
              </a:lnSpc>
            </a:pPr>
            <a:r>
              <a:rPr lang="en-US" altLang="zh-CN" sz="2800" b="1" i="0" dirty="0" smtClean="0"/>
              <a:t>1</a:t>
            </a:r>
            <a:r>
              <a:rPr lang="en-US" altLang="zh-CN" sz="2800" b="1" i="0" dirty="0" smtClean="0"/>
              <a:t>1</a:t>
            </a:r>
            <a:r>
              <a:rPr lang="en-US" altLang="zh-CN" sz="2800" b="1" i="0" dirty="0" smtClean="0"/>
              <a:t>.1.2 </a:t>
            </a:r>
            <a:r>
              <a:rPr lang="zh-CN" altLang="en-US" sz="2800" b="1" i="0" dirty="0"/>
              <a:t>测试用例设计书写标准</a:t>
            </a:r>
            <a:endParaRPr lang="en-US" altLang="zh-CN" sz="2800" b="1" i="0" dirty="0"/>
          </a:p>
          <a:p>
            <a:pPr>
              <a:lnSpc>
                <a:spcPct val="140000"/>
              </a:lnSpc>
            </a:pPr>
            <a:r>
              <a:rPr lang="en-US" altLang="zh-CN" sz="2800" b="1" i="0" dirty="0" smtClean="0"/>
              <a:t>1</a:t>
            </a:r>
            <a:r>
              <a:rPr lang="en-US" altLang="zh-CN" sz="2800" b="1" i="0" dirty="0" smtClean="0"/>
              <a:t>1</a:t>
            </a:r>
            <a:r>
              <a:rPr lang="en-US" altLang="zh-CN" sz="2800" b="1" i="0" dirty="0" smtClean="0"/>
              <a:t>.1.3 </a:t>
            </a:r>
            <a:r>
              <a:rPr lang="zh-CN" altLang="en-US" sz="2800" b="1" i="0" dirty="0"/>
              <a:t>测试用例设计考虑因素</a:t>
            </a:r>
            <a:endParaRPr lang="en-US" altLang="zh-CN" sz="2800" b="1" i="0" dirty="0"/>
          </a:p>
          <a:p>
            <a:pPr>
              <a:lnSpc>
                <a:spcPct val="140000"/>
              </a:lnSpc>
            </a:pPr>
            <a:r>
              <a:rPr lang="en-US" altLang="zh-CN" sz="2800" b="1" i="0" dirty="0" smtClean="0"/>
              <a:t>1</a:t>
            </a:r>
            <a:r>
              <a:rPr lang="en-US" altLang="zh-CN" sz="2800" b="1" i="0" dirty="0" smtClean="0"/>
              <a:t>1</a:t>
            </a:r>
            <a:r>
              <a:rPr lang="en-US" altLang="zh-CN" sz="2800" b="1" i="0" dirty="0" smtClean="0"/>
              <a:t>.1.4 </a:t>
            </a:r>
            <a:r>
              <a:rPr lang="zh-CN" altLang="en-US" sz="2800" b="1" i="0" dirty="0"/>
              <a:t>测试用例设计的基本原则</a:t>
            </a:r>
          </a:p>
        </p:txBody>
      </p:sp>
    </p:spTree>
    <p:extLst>
      <p:ext uri="{BB962C8B-B14F-4D97-AF65-F5344CB8AC3E}">
        <p14:creationId xmlns:p14="http://schemas.microsoft.com/office/powerpoint/2010/main" val="27623760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47700" y="404813"/>
            <a:ext cx="7772400" cy="762000"/>
          </a:xfrm>
        </p:spPr>
        <p:txBody>
          <a:bodyPr/>
          <a:lstStyle/>
          <a:p>
            <a:pPr algn="ctr"/>
            <a:r>
              <a:rPr lang="zh-CN" altLang="de-DE" sz="3600" dirty="0">
                <a:solidFill>
                  <a:srgbClr val="FFFF00"/>
                </a:solidFill>
              </a:rPr>
              <a:t>什么是测试用例</a:t>
            </a:r>
            <a:endParaRPr lang="zh-CN" altLang="en-US" sz="3600" dirty="0">
              <a:solidFill>
                <a:srgbClr val="FFFF00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2276872"/>
            <a:ext cx="8352928" cy="2736304"/>
          </a:xfrm>
        </p:spPr>
        <p:txBody>
          <a:bodyPr/>
          <a:lstStyle/>
          <a:p>
            <a:pPr marL="444500" lvl="1" indent="-444500" eaLnBrk="1" hangingPunct="1">
              <a:lnSpc>
                <a:spcPct val="150000"/>
              </a:lnSpc>
              <a:buClr>
                <a:srgbClr val="99CCFF"/>
              </a:buClr>
              <a:buFont typeface="Wingdings" pitchFamily="2" charset="2"/>
              <a:buChar char="p"/>
            </a:pPr>
            <a:r>
              <a:rPr lang="zh-CN" altLang="de-DE" sz="2400" b="1" dirty="0" smtClean="0">
                <a:solidFill>
                  <a:srgbClr val="0070C0"/>
                </a:solidFill>
                <a:latin typeface="宋体"/>
                <a:ea typeface="宋体"/>
                <a:cs typeface="宋体"/>
              </a:rPr>
              <a:t>测试用例</a:t>
            </a:r>
            <a:r>
              <a:rPr lang="zh-CN" altLang="de-DE" sz="2400" dirty="0" smtClean="0">
                <a:latin typeface="宋体"/>
                <a:ea typeface="宋体"/>
                <a:cs typeface="宋体"/>
              </a:rPr>
              <a:t>可以</a:t>
            </a:r>
            <a:r>
              <a:rPr lang="zh-CN" altLang="de-DE" sz="2400" dirty="0" smtClean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独立</a:t>
            </a:r>
            <a:r>
              <a:rPr lang="zh-CN" altLang="de-DE" sz="2400" dirty="0" smtClean="0">
                <a:latin typeface="宋体"/>
                <a:ea typeface="宋体"/>
                <a:cs typeface="宋体"/>
              </a:rPr>
              <a:t>进行测试执行的</a:t>
            </a:r>
            <a:r>
              <a:rPr lang="zh-CN" altLang="de-DE" sz="2400" dirty="0" smtClean="0">
                <a:solidFill>
                  <a:srgbClr val="FF0000"/>
                </a:solidFill>
                <a:latin typeface="宋体"/>
                <a:ea typeface="宋体"/>
                <a:cs typeface="宋体"/>
              </a:rPr>
              <a:t>最小</a:t>
            </a:r>
            <a:r>
              <a:rPr lang="zh-CN" altLang="de-DE" sz="2400" dirty="0" smtClean="0">
                <a:latin typeface="宋体"/>
                <a:ea typeface="宋体"/>
                <a:cs typeface="宋体"/>
              </a:rPr>
              <a:t>单元</a:t>
            </a:r>
          </a:p>
          <a:p>
            <a:pPr marL="444500" lvl="1" indent="-444500" eaLnBrk="1" hangingPunct="1">
              <a:lnSpc>
                <a:spcPct val="150000"/>
              </a:lnSpc>
              <a:buClr>
                <a:srgbClr val="99CCFF"/>
              </a:buClr>
              <a:buFont typeface="Wingdings" pitchFamily="2" charset="2"/>
              <a:buChar char="p"/>
            </a:pPr>
            <a:r>
              <a:rPr lang="zh-CN" altLang="de-DE" sz="2400" dirty="0" smtClean="0">
                <a:latin typeface="宋体"/>
                <a:ea typeface="宋体"/>
                <a:cs typeface="宋体"/>
              </a:rPr>
              <a:t>测试内容的一系列情景和每个情景中必须依靠输入和输出，而对软件的正确性进行判断的测试文档，称为测试用例</a:t>
            </a:r>
          </a:p>
          <a:p>
            <a:pPr marL="444500" lvl="1" indent="-444500" eaLnBrk="1" hangingPunct="1">
              <a:lnSpc>
                <a:spcPct val="150000"/>
              </a:lnSpc>
              <a:buClr>
                <a:srgbClr val="99CCFF"/>
              </a:buClr>
              <a:buFont typeface="Wingdings" pitchFamily="2" charset="2"/>
              <a:buChar char="p"/>
            </a:pPr>
            <a:r>
              <a:rPr lang="zh-CN" altLang="en-US" sz="2400" dirty="0" smtClean="0">
                <a:latin typeface="宋体"/>
                <a:ea typeface="宋体"/>
                <a:cs typeface="宋体"/>
              </a:rPr>
              <a:t>测试用例就是将软件测试的行为活动转化为规范化的文档</a:t>
            </a:r>
          </a:p>
        </p:txBody>
      </p:sp>
    </p:spTree>
    <p:extLst>
      <p:ext uri="{BB962C8B-B14F-4D97-AF65-F5344CB8AC3E}">
        <p14:creationId xmlns:p14="http://schemas.microsoft.com/office/powerpoint/2010/main" val="29570120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672" y="404664"/>
            <a:ext cx="5689004" cy="611411"/>
          </a:xfrm>
        </p:spPr>
        <p:txBody>
          <a:bodyPr/>
          <a:lstStyle/>
          <a:p>
            <a:pPr algn="ctr">
              <a:lnSpc>
                <a:spcPct val="140000"/>
              </a:lnSpc>
            </a:pPr>
            <a:r>
              <a:rPr lang="en-US" altLang="zh-CN" sz="3600" dirty="0" smtClean="0">
                <a:solidFill>
                  <a:srgbClr val="FFFF00"/>
                </a:solidFill>
              </a:rPr>
              <a:t>11.1.1 </a:t>
            </a:r>
            <a:r>
              <a:rPr lang="zh-CN" altLang="en-US" sz="3600" dirty="0">
                <a:solidFill>
                  <a:srgbClr val="FFFF00"/>
                </a:solidFill>
              </a:rPr>
              <a:t>测试用例的重要性</a:t>
            </a:r>
            <a:endParaRPr lang="en-US" altLang="zh-CN" sz="3600" dirty="0">
              <a:solidFill>
                <a:srgbClr val="FFFF00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556792"/>
            <a:ext cx="8640960" cy="4752528"/>
          </a:xfrm>
        </p:spPr>
        <p:txBody>
          <a:bodyPr/>
          <a:lstStyle/>
          <a:p>
            <a:pPr marL="444500" lvl="1" indent="-444500">
              <a:lnSpc>
                <a:spcPct val="140000"/>
              </a:lnSpc>
              <a:buClr>
                <a:srgbClr val="99CCFF"/>
              </a:buClr>
              <a:buFont typeface="Wingdings" pitchFamily="2" charset="2"/>
              <a:buChar char="p"/>
            </a:pPr>
            <a:r>
              <a:rPr lang="zh-CN" altLang="en-US" sz="2400" dirty="0">
                <a:latin typeface="宋体"/>
                <a:ea typeface="宋体"/>
                <a:cs typeface="宋体"/>
              </a:rPr>
              <a:t>如何以最少的人力、资源投入，在最短的时间内完成测试，发现软件系统的缺陷，保证软件的优良品质，则是软件公司探索和追求的目标。</a:t>
            </a:r>
            <a:endParaRPr lang="en-US" altLang="zh-CN" sz="2400" dirty="0">
              <a:latin typeface="宋体"/>
              <a:ea typeface="宋体"/>
              <a:cs typeface="宋体"/>
            </a:endParaRPr>
          </a:p>
          <a:p>
            <a:pPr marL="444500" lvl="1" indent="-444500">
              <a:lnSpc>
                <a:spcPct val="140000"/>
              </a:lnSpc>
              <a:buClr>
                <a:srgbClr val="99CCFF"/>
              </a:buClr>
              <a:buSzPct val="90000"/>
              <a:buFont typeface="Wingdings" pitchFamily="2" charset="2"/>
              <a:buChar char="p"/>
            </a:pPr>
            <a:r>
              <a:rPr lang="zh-CN" altLang="en-US" sz="2400" b="1" u="sng" dirty="0">
                <a:latin typeface="宋体"/>
                <a:ea typeface="宋体"/>
                <a:cs typeface="宋体"/>
              </a:rPr>
              <a:t>软件测试是有组织性、步骤性和计划性的</a:t>
            </a:r>
            <a:r>
              <a:rPr lang="zh-CN" altLang="en-US" sz="2400" dirty="0">
                <a:latin typeface="宋体"/>
                <a:ea typeface="宋体"/>
                <a:cs typeface="宋体"/>
              </a:rPr>
              <a:t>，为了能将软件测试的行为转换为可管理的、具体量化的模式，需要创建和维护测试用例</a:t>
            </a:r>
            <a:endParaRPr lang="zh-CN" altLang="de-DE" sz="2400" dirty="0">
              <a:latin typeface="宋体"/>
              <a:ea typeface="宋体"/>
              <a:cs typeface="宋体"/>
            </a:endParaRPr>
          </a:p>
          <a:p>
            <a:pPr marL="444500" lvl="1" indent="-444500">
              <a:lnSpc>
                <a:spcPct val="140000"/>
              </a:lnSpc>
              <a:buClr>
                <a:srgbClr val="99CCFF"/>
              </a:buClr>
              <a:buFont typeface="Wingdings" pitchFamily="2" charset="2"/>
              <a:buChar char="p"/>
            </a:pPr>
            <a:r>
              <a:rPr lang="zh-CN" altLang="en-US" sz="2400" dirty="0">
                <a:solidFill>
                  <a:srgbClr val="3366FF"/>
                </a:solidFill>
                <a:latin typeface="宋体"/>
                <a:ea typeface="宋体"/>
                <a:cs typeface="宋体"/>
              </a:rPr>
              <a:t>测试用例是测试工作的指导</a:t>
            </a:r>
            <a:r>
              <a:rPr lang="zh-CN" altLang="en-US" sz="2400" dirty="0">
                <a:latin typeface="宋体"/>
                <a:ea typeface="宋体"/>
                <a:cs typeface="宋体"/>
              </a:rPr>
              <a:t>，是软件测试的必须遵守的准则，更是软件测试质量稳定的根本保障 </a:t>
            </a:r>
          </a:p>
        </p:txBody>
      </p:sp>
    </p:spTree>
    <p:extLst>
      <p:ext uri="{BB962C8B-B14F-4D97-AF65-F5344CB8AC3E}">
        <p14:creationId xmlns:p14="http://schemas.microsoft.com/office/powerpoint/2010/main" val="12198164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6">
  <a:themeElements>
    <a:clrScheme name="NordriDesig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C8C92"/>
      </a:accent2>
      <a:accent3>
        <a:srgbClr val="FFFFFF"/>
      </a:accent3>
      <a:accent4>
        <a:srgbClr val="1E4649"/>
      </a:accent4>
      <a:accent5>
        <a:srgbClr val="BBE0E3"/>
      </a:accent5>
      <a:accent6>
        <a:srgbClr val="71BEC4"/>
      </a:accent6>
      <a:hlink>
        <a:srgbClr val="000000"/>
      </a:hlink>
      <a:folHlink>
        <a:srgbClr val="262626"/>
      </a:folHlink>
    </a:clrScheme>
    <a:fontScheme name="NordriDesign_免费商务模板系列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6">
            <a:lumMod val="20000"/>
            <a:lumOff val="80000"/>
          </a:schemeClr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NordriDesign_免费商务模板系列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6</Template>
  <TotalTime>16797</TotalTime>
  <Words>798</Words>
  <Application>Microsoft Macintosh PowerPoint</Application>
  <PresentationFormat>全屏显示(4:3)</PresentationFormat>
  <Paragraphs>186</Paragraphs>
  <Slides>38</Slides>
  <Notes>35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6</vt:lpstr>
      <vt:lpstr>第10章 回顾</vt:lpstr>
      <vt:lpstr>PowerPoint 演示文稿</vt:lpstr>
      <vt:lpstr>本章要解决的问题</vt:lpstr>
      <vt:lpstr>第11章 设计和维护测试用例</vt:lpstr>
      <vt:lpstr>如何描述测试行为？</vt:lpstr>
      <vt:lpstr>示例</vt:lpstr>
      <vt:lpstr>11.1  测试用例构成及其设计</vt:lpstr>
      <vt:lpstr>什么是测试用例</vt:lpstr>
      <vt:lpstr>11.1.1 测试用例的重要性</vt:lpstr>
      <vt:lpstr>测试用例的作用</vt:lpstr>
      <vt:lpstr>11.1.2 测试用例设计书写标准</vt:lpstr>
      <vt:lpstr>描述测试需要哪些内容</vt:lpstr>
      <vt:lpstr>测试用例的元素</vt:lpstr>
      <vt:lpstr>示例</vt:lpstr>
      <vt:lpstr>良好测试用例的特征</vt:lpstr>
      <vt:lpstr>11.1.3 测试用例设计考虑因素</vt:lpstr>
      <vt:lpstr>示例一</vt:lpstr>
      <vt:lpstr>示例二</vt:lpstr>
      <vt:lpstr>11.1.4 测试用例设计的基本原则</vt:lpstr>
      <vt:lpstr>单个测试用例的质量要求</vt:lpstr>
      <vt:lpstr>测试用例的颗粒度</vt:lpstr>
      <vt:lpstr>整体测试用例的质量要求</vt:lpstr>
      <vt:lpstr>11.2 测试用例组织和维护</vt:lpstr>
      <vt:lpstr>11.2.1 测试用例的属性 </vt:lpstr>
      <vt:lpstr>属性的阶段表现 </vt:lpstr>
      <vt:lpstr>一些属性说明</vt:lpstr>
      <vt:lpstr>11.2.2 测试套件及其构成方法</vt:lpstr>
      <vt:lpstr>实例</vt:lpstr>
      <vt:lpstr>测试用例套件</vt:lpstr>
      <vt:lpstr>测试类型与测试用例设计</vt:lpstr>
      <vt:lpstr>测试用例的组织和测试过程的关系</vt:lpstr>
      <vt:lpstr>测试套件应用场合</vt:lpstr>
      <vt:lpstr>11.2.3 跟踪测试用例</vt:lpstr>
      <vt:lpstr>测试用例覆盖率的跟踪</vt:lpstr>
      <vt:lpstr>11.2.4 维护测试用例</vt:lpstr>
      <vt:lpstr>测试用例维护流程示例</vt:lpstr>
      <vt:lpstr>11.2.5  测试用例的覆盖率</vt:lpstr>
      <vt:lpstr>PowerPoint 演示文稿</vt:lpstr>
    </vt:vector>
  </TitlesOfParts>
  <Company>Webex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Kerryzhu</dc:creator>
  <cp:keywords>ppt幻灯设计/ppt模板设计</cp:keywords>
  <dc:description>Nordri设计工作室ppt模版发布供大家免费下载使用。版权为Nordri设计工作室所有。您可以自行使用、修改、复制本模版。转载、发表或以其它方式利用本模版上内容，如果您需更进一步的服务，请和我们联系。</dc:description>
  <cp:lastModifiedBy>Zhu Kerry</cp:lastModifiedBy>
  <cp:revision>334</cp:revision>
  <dcterms:created xsi:type="dcterms:W3CDTF">2011-09-26T13:26:34Z</dcterms:created>
  <dcterms:modified xsi:type="dcterms:W3CDTF">2015-01-22T15:21:59Z</dcterms:modified>
  <cp:category>免费模板</cp:category>
</cp:coreProperties>
</file>