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8"/>
  </p:notesMasterIdLst>
  <p:sldIdLst>
    <p:sldId id="767" r:id="rId2"/>
    <p:sldId id="768" r:id="rId3"/>
    <p:sldId id="872" r:id="rId4"/>
    <p:sldId id="769" r:id="rId5"/>
    <p:sldId id="770" r:id="rId6"/>
    <p:sldId id="771" r:id="rId7"/>
    <p:sldId id="772" r:id="rId8"/>
    <p:sldId id="774" r:id="rId9"/>
    <p:sldId id="775" r:id="rId10"/>
    <p:sldId id="776" r:id="rId11"/>
    <p:sldId id="777" r:id="rId12"/>
    <p:sldId id="778" r:id="rId13"/>
    <p:sldId id="779" r:id="rId14"/>
    <p:sldId id="780" r:id="rId15"/>
    <p:sldId id="781" r:id="rId16"/>
    <p:sldId id="782" r:id="rId17"/>
    <p:sldId id="783" r:id="rId18"/>
    <p:sldId id="784" r:id="rId19"/>
    <p:sldId id="785" r:id="rId20"/>
    <p:sldId id="786" r:id="rId21"/>
    <p:sldId id="787" r:id="rId22"/>
    <p:sldId id="788" r:id="rId23"/>
    <p:sldId id="789" r:id="rId24"/>
    <p:sldId id="790" r:id="rId25"/>
    <p:sldId id="791" r:id="rId26"/>
    <p:sldId id="792" r:id="rId27"/>
    <p:sldId id="793" r:id="rId28"/>
    <p:sldId id="845" r:id="rId29"/>
    <p:sldId id="847" r:id="rId30"/>
    <p:sldId id="848" r:id="rId31"/>
    <p:sldId id="849" r:id="rId32"/>
    <p:sldId id="850" r:id="rId33"/>
    <p:sldId id="851" r:id="rId34"/>
    <p:sldId id="852" r:id="rId35"/>
    <p:sldId id="854" r:id="rId36"/>
    <p:sldId id="855" r:id="rId37"/>
    <p:sldId id="856" r:id="rId38"/>
    <p:sldId id="857" r:id="rId39"/>
    <p:sldId id="859" r:id="rId40"/>
    <p:sldId id="860" r:id="rId41"/>
    <p:sldId id="796" r:id="rId42"/>
    <p:sldId id="801" r:id="rId43"/>
    <p:sldId id="802" r:id="rId44"/>
    <p:sldId id="803" r:id="rId45"/>
    <p:sldId id="861" r:id="rId46"/>
    <p:sldId id="862" r:id="rId47"/>
    <p:sldId id="863" r:id="rId48"/>
    <p:sldId id="864" r:id="rId49"/>
    <p:sldId id="865" r:id="rId50"/>
    <p:sldId id="866" r:id="rId51"/>
    <p:sldId id="867" r:id="rId52"/>
    <p:sldId id="868" r:id="rId53"/>
    <p:sldId id="804" r:id="rId54"/>
    <p:sldId id="805" r:id="rId55"/>
    <p:sldId id="806" r:id="rId56"/>
    <p:sldId id="807" r:id="rId57"/>
    <p:sldId id="808" r:id="rId58"/>
    <p:sldId id="809" r:id="rId59"/>
    <p:sldId id="810" r:id="rId60"/>
    <p:sldId id="819" r:id="rId61"/>
    <p:sldId id="820" r:id="rId62"/>
    <p:sldId id="821" r:id="rId63"/>
    <p:sldId id="822" r:id="rId64"/>
    <p:sldId id="823" r:id="rId65"/>
    <p:sldId id="824" r:id="rId66"/>
    <p:sldId id="825" r:id="rId67"/>
    <p:sldId id="826" r:id="rId68"/>
    <p:sldId id="827" r:id="rId69"/>
    <p:sldId id="828" r:id="rId70"/>
    <p:sldId id="829" r:id="rId71"/>
    <p:sldId id="830" r:id="rId72"/>
    <p:sldId id="831" r:id="rId73"/>
    <p:sldId id="833" r:id="rId74"/>
    <p:sldId id="834" r:id="rId75"/>
    <p:sldId id="869" r:id="rId76"/>
    <p:sldId id="835" r:id="rId77"/>
    <p:sldId id="836" r:id="rId78"/>
    <p:sldId id="837" r:id="rId79"/>
    <p:sldId id="839" r:id="rId80"/>
    <p:sldId id="841" r:id="rId81"/>
    <p:sldId id="842" r:id="rId82"/>
    <p:sldId id="843" r:id="rId83"/>
    <p:sldId id="870" r:id="rId84"/>
    <p:sldId id="871" r:id="rId85"/>
    <p:sldId id="766" r:id="rId86"/>
    <p:sldId id="266" r:id="rId87"/>
  </p:sldIdLst>
  <p:sldSz cx="9144000" cy="6858000" type="screen4x3"/>
  <p:notesSz cx="6858000" cy="9144000"/>
  <p:defaultTextStyle>
    <a:defPPr>
      <a:defRPr lang="zh-CN"/>
    </a:defPPr>
    <a:lvl1pPr algn="l" rtl="0" fontAlgn="base">
      <a:spcBef>
        <a:spcPct val="0"/>
      </a:spcBef>
      <a:spcAft>
        <a:spcPct val="0"/>
      </a:spcAft>
      <a:defRPr i="1" kern="1200">
        <a:solidFill>
          <a:schemeClr val="tx1"/>
        </a:solidFill>
        <a:latin typeface="Arial" charset="0"/>
        <a:ea typeface="宋体" pitchFamily="2" charset="-122"/>
        <a:cs typeface="+mn-cs"/>
      </a:defRPr>
    </a:lvl1pPr>
    <a:lvl2pPr marL="457200" algn="l" rtl="0" fontAlgn="base">
      <a:spcBef>
        <a:spcPct val="0"/>
      </a:spcBef>
      <a:spcAft>
        <a:spcPct val="0"/>
      </a:spcAft>
      <a:defRPr i="1" kern="1200">
        <a:solidFill>
          <a:schemeClr val="tx1"/>
        </a:solidFill>
        <a:latin typeface="Arial" charset="0"/>
        <a:ea typeface="宋体" pitchFamily="2" charset="-122"/>
        <a:cs typeface="+mn-cs"/>
      </a:defRPr>
    </a:lvl2pPr>
    <a:lvl3pPr marL="914400" algn="l" rtl="0" fontAlgn="base">
      <a:spcBef>
        <a:spcPct val="0"/>
      </a:spcBef>
      <a:spcAft>
        <a:spcPct val="0"/>
      </a:spcAft>
      <a:defRPr i="1" kern="1200">
        <a:solidFill>
          <a:schemeClr val="tx1"/>
        </a:solidFill>
        <a:latin typeface="Arial" charset="0"/>
        <a:ea typeface="宋体" pitchFamily="2" charset="-122"/>
        <a:cs typeface="+mn-cs"/>
      </a:defRPr>
    </a:lvl3pPr>
    <a:lvl4pPr marL="1371600" algn="l" rtl="0" fontAlgn="base">
      <a:spcBef>
        <a:spcPct val="0"/>
      </a:spcBef>
      <a:spcAft>
        <a:spcPct val="0"/>
      </a:spcAft>
      <a:defRPr i="1" kern="1200">
        <a:solidFill>
          <a:schemeClr val="tx1"/>
        </a:solidFill>
        <a:latin typeface="Arial" charset="0"/>
        <a:ea typeface="宋体" pitchFamily="2" charset="-122"/>
        <a:cs typeface="+mn-cs"/>
      </a:defRPr>
    </a:lvl4pPr>
    <a:lvl5pPr marL="1828800" algn="l" rtl="0" fontAlgn="base">
      <a:spcBef>
        <a:spcPct val="0"/>
      </a:spcBef>
      <a:spcAft>
        <a:spcPct val="0"/>
      </a:spcAft>
      <a:defRPr i="1" kern="1200">
        <a:solidFill>
          <a:schemeClr val="tx1"/>
        </a:solidFill>
        <a:latin typeface="Arial" charset="0"/>
        <a:ea typeface="宋体" pitchFamily="2" charset="-122"/>
        <a:cs typeface="+mn-cs"/>
      </a:defRPr>
    </a:lvl5pPr>
    <a:lvl6pPr marL="2286000" algn="l" defTabSz="914400" rtl="0" eaLnBrk="1" latinLnBrk="0" hangingPunct="1">
      <a:defRPr i="1" kern="1200">
        <a:solidFill>
          <a:schemeClr val="tx1"/>
        </a:solidFill>
        <a:latin typeface="Arial" charset="0"/>
        <a:ea typeface="宋体" pitchFamily="2" charset="-122"/>
        <a:cs typeface="+mn-cs"/>
      </a:defRPr>
    </a:lvl6pPr>
    <a:lvl7pPr marL="2743200" algn="l" defTabSz="914400" rtl="0" eaLnBrk="1" latinLnBrk="0" hangingPunct="1">
      <a:defRPr i="1" kern="1200">
        <a:solidFill>
          <a:schemeClr val="tx1"/>
        </a:solidFill>
        <a:latin typeface="Arial" charset="0"/>
        <a:ea typeface="宋体" pitchFamily="2" charset="-122"/>
        <a:cs typeface="+mn-cs"/>
      </a:defRPr>
    </a:lvl7pPr>
    <a:lvl8pPr marL="3200400" algn="l" defTabSz="914400" rtl="0" eaLnBrk="1" latinLnBrk="0" hangingPunct="1">
      <a:defRPr i="1" kern="1200">
        <a:solidFill>
          <a:schemeClr val="tx1"/>
        </a:solidFill>
        <a:latin typeface="Arial" charset="0"/>
        <a:ea typeface="宋体" pitchFamily="2" charset="-122"/>
        <a:cs typeface="+mn-cs"/>
      </a:defRPr>
    </a:lvl8pPr>
    <a:lvl9pPr marL="3657600" algn="l" defTabSz="914400" rtl="0" eaLnBrk="1" latinLnBrk="0" hangingPunct="1">
      <a:defRPr i="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BF"/>
    <a:srgbClr val="F8F8F8"/>
    <a:srgbClr val="DDDDDD"/>
    <a:srgbClr val="5F5F5F"/>
    <a:srgbClr val="333333"/>
    <a:srgbClr val="FF66CC"/>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283" autoAdjust="0"/>
  </p:normalViewPr>
  <p:slideViewPr>
    <p:cSldViewPr>
      <p:cViewPr>
        <p:scale>
          <a:sx n="103" d="100"/>
          <a:sy n="103" d="100"/>
        </p:scale>
        <p:origin x="-1592" y="-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presProps" Target="presProps.xml"/><Relationship Id="rId91" Type="http://schemas.openxmlformats.org/officeDocument/2006/relationships/viewProps" Target="viewProps.xml"/><Relationship Id="rId92" Type="http://schemas.openxmlformats.org/officeDocument/2006/relationships/theme" Target="theme/theme1.xml"/><Relationship Id="rId93"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notesMaster" Target="notesMasters/notesMaster1.xml"/><Relationship Id="rId89"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i="0"/>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0"/>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i="0"/>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i="0"/>
            </a:lvl1pPr>
          </a:lstStyle>
          <a:p>
            <a:fld id="{FC1E8347-1A91-44CB-BE93-8A70171D17A1}" type="slidenum">
              <a:rPr lang="en-US" altLang="zh-CN"/>
              <a:pPr/>
              <a:t>‹#›</a:t>
            </a:fld>
            <a:endParaRPr lang="en-US" altLang="zh-CN"/>
          </a:p>
        </p:txBody>
      </p:sp>
    </p:spTree>
    <p:extLst>
      <p:ext uri="{BB962C8B-B14F-4D97-AF65-F5344CB8AC3E}">
        <p14:creationId xmlns:p14="http://schemas.microsoft.com/office/powerpoint/2010/main" val="38585719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 Id="rId3" Type="http://schemas.openxmlformats.org/officeDocument/2006/relationships/hyperlink" Target="http://sourceforge.net/projects/hsqldb/"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650875" y="406400"/>
            <a:ext cx="5556250" cy="4167188"/>
          </a:xfrm>
          <a:ln/>
        </p:spPr>
      </p:sp>
      <p:sp>
        <p:nvSpPr>
          <p:cNvPr id="4710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650875" y="406400"/>
            <a:ext cx="5556250" cy="4167188"/>
          </a:xfrm>
          <a:ln/>
        </p:spPr>
      </p:sp>
      <p:sp>
        <p:nvSpPr>
          <p:cNvPr id="5734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650875" y="406400"/>
            <a:ext cx="5556250" cy="4167188"/>
          </a:xfrm>
          <a:ln/>
        </p:spPr>
      </p:sp>
      <p:sp>
        <p:nvSpPr>
          <p:cNvPr id="5837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650875" y="406400"/>
            <a:ext cx="5556250" cy="4167188"/>
          </a:xfrm>
          <a:ln/>
        </p:spPr>
      </p:sp>
      <p:sp>
        <p:nvSpPr>
          <p:cNvPr id="593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650875" y="406400"/>
            <a:ext cx="5556250" cy="4167188"/>
          </a:xfrm>
          <a:ln/>
        </p:spPr>
      </p:sp>
      <p:sp>
        <p:nvSpPr>
          <p:cNvPr id="6041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650875" y="406400"/>
            <a:ext cx="5556250" cy="4167188"/>
          </a:xfrm>
          <a:ln/>
        </p:spPr>
      </p:sp>
      <p:sp>
        <p:nvSpPr>
          <p:cNvPr id="675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650875" y="406400"/>
            <a:ext cx="5556250" cy="4167188"/>
          </a:xfrm>
          <a:ln/>
        </p:spPr>
      </p:sp>
      <p:sp>
        <p:nvSpPr>
          <p:cNvPr id="6861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650875" y="406400"/>
            <a:ext cx="5556250" cy="4167188"/>
          </a:xfrm>
          <a:ln/>
        </p:spPr>
      </p:sp>
      <p:sp>
        <p:nvSpPr>
          <p:cNvPr id="6861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650875" y="406400"/>
            <a:ext cx="5556250" cy="4167188"/>
          </a:xfrm>
          <a:ln/>
        </p:spPr>
      </p:sp>
      <p:sp>
        <p:nvSpPr>
          <p:cNvPr id="6861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650875" y="406400"/>
            <a:ext cx="5556250" cy="4167188"/>
          </a:xfrm>
          <a:ln/>
        </p:spPr>
      </p:sp>
      <p:sp>
        <p:nvSpPr>
          <p:cNvPr id="6963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650875" y="406400"/>
            <a:ext cx="5556250" cy="4167188"/>
          </a:xfrm>
          <a:ln/>
        </p:spPr>
      </p:sp>
      <p:sp>
        <p:nvSpPr>
          <p:cNvPr id="6963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xfrm>
            <a:off x="650875" y="406400"/>
            <a:ext cx="5556250" cy="4167188"/>
          </a:xfrm>
          <a:ln/>
        </p:spPr>
      </p:sp>
      <p:sp>
        <p:nvSpPr>
          <p:cNvPr id="48131"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650875" y="406400"/>
            <a:ext cx="5556250" cy="4167188"/>
          </a:xfrm>
          <a:ln/>
        </p:spPr>
      </p:sp>
      <p:sp>
        <p:nvSpPr>
          <p:cNvPr id="6963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650875" y="406400"/>
            <a:ext cx="5556250" cy="4167188"/>
          </a:xfrm>
          <a:ln/>
        </p:spPr>
      </p:sp>
      <p:sp>
        <p:nvSpPr>
          <p:cNvPr id="6963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xfrm>
            <a:off x="650875" y="406400"/>
            <a:ext cx="5556250" cy="4167188"/>
          </a:xfrm>
          <a:ln/>
        </p:spPr>
      </p:sp>
      <p:sp>
        <p:nvSpPr>
          <p:cNvPr id="7065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650875" y="406400"/>
            <a:ext cx="5556250" cy="4167188"/>
          </a:xfrm>
          <a:ln/>
        </p:spPr>
      </p:sp>
      <p:sp>
        <p:nvSpPr>
          <p:cNvPr id="716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650875" y="406400"/>
            <a:ext cx="5556250" cy="4167188"/>
          </a:xfrm>
          <a:ln/>
        </p:spPr>
      </p:sp>
      <p:sp>
        <p:nvSpPr>
          <p:cNvPr id="7373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xfrm>
            <a:off x="650875" y="406400"/>
            <a:ext cx="5556250" cy="4167188"/>
          </a:xfrm>
          <a:ln/>
        </p:spPr>
      </p:sp>
      <p:sp>
        <p:nvSpPr>
          <p:cNvPr id="7475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xfrm>
            <a:off x="650875" y="406400"/>
            <a:ext cx="5556250" cy="4167188"/>
          </a:xfrm>
          <a:ln/>
        </p:spPr>
      </p:sp>
      <p:sp>
        <p:nvSpPr>
          <p:cNvPr id="7475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650875" y="406400"/>
            <a:ext cx="5556250" cy="4167188"/>
          </a:xfrm>
          <a:ln/>
        </p:spPr>
      </p:sp>
      <p:sp>
        <p:nvSpPr>
          <p:cNvPr id="5325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650875" y="406400"/>
            <a:ext cx="5556250" cy="4167188"/>
          </a:xfrm>
          <a:ln/>
        </p:spPr>
      </p:sp>
      <p:sp>
        <p:nvSpPr>
          <p:cNvPr id="563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650875" y="406400"/>
            <a:ext cx="5556250" cy="4167188"/>
          </a:xfrm>
          <a:ln/>
        </p:spPr>
      </p:sp>
      <p:sp>
        <p:nvSpPr>
          <p:cNvPr id="5734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650875" y="406400"/>
            <a:ext cx="5556250" cy="4167188"/>
          </a:xfrm>
          <a:ln/>
        </p:spPr>
      </p:sp>
      <p:sp>
        <p:nvSpPr>
          <p:cNvPr id="4915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650875" y="406400"/>
            <a:ext cx="5556250" cy="4167188"/>
          </a:xfrm>
          <a:ln/>
        </p:spPr>
      </p:sp>
      <p:sp>
        <p:nvSpPr>
          <p:cNvPr id="5837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650875" y="406400"/>
            <a:ext cx="5556250" cy="4167188"/>
          </a:xfrm>
          <a:ln/>
        </p:spPr>
      </p:sp>
      <p:sp>
        <p:nvSpPr>
          <p:cNvPr id="593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650875" y="406400"/>
            <a:ext cx="5556250" cy="4167188"/>
          </a:xfrm>
          <a:ln/>
        </p:spPr>
      </p:sp>
      <p:sp>
        <p:nvSpPr>
          <p:cNvPr id="6041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650875" y="406400"/>
            <a:ext cx="5556250" cy="4167188"/>
          </a:xfrm>
          <a:ln/>
        </p:spPr>
      </p:sp>
      <p:sp>
        <p:nvSpPr>
          <p:cNvPr id="6246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650875" y="406400"/>
            <a:ext cx="5556250" cy="4167188"/>
          </a:xfrm>
          <a:ln/>
        </p:spPr>
      </p:sp>
      <p:sp>
        <p:nvSpPr>
          <p:cNvPr id="6349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650875" y="406400"/>
            <a:ext cx="5556250" cy="4167188"/>
          </a:xfrm>
          <a:ln/>
        </p:spPr>
      </p:sp>
      <p:sp>
        <p:nvSpPr>
          <p:cNvPr id="6451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650875" y="406400"/>
            <a:ext cx="5556250" cy="4167188"/>
          </a:xfrm>
          <a:ln/>
        </p:spPr>
      </p:sp>
      <p:sp>
        <p:nvSpPr>
          <p:cNvPr id="6553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r>
              <a:rPr lang="en-US" altLang="zh-CN" sz="1200" kern="1200" dirty="0" smtClean="0">
                <a:solidFill>
                  <a:schemeClr val="tx1"/>
                </a:solidFill>
                <a:latin typeface="Arial" charset="0"/>
                <a:ea typeface="宋体" pitchFamily="2" charset="-122"/>
                <a:cs typeface="+mn-cs"/>
                <a:hlinkClick r:id="rId3"/>
              </a:rPr>
              <a:t>HyperSQL Database Engine (HSQLDB) </a:t>
            </a:r>
            <a:endParaRPr lang="en-US" altLang="zh-CN" sz="1200" kern="1200" dirty="0" smtClean="0">
              <a:solidFill>
                <a:schemeClr val="tx1"/>
              </a:solidFill>
              <a:latin typeface="Arial" charset="0"/>
              <a:ea typeface="宋体" pitchFamily="2" charset="-122"/>
              <a:cs typeface="+mn-cs"/>
            </a:endParaRPr>
          </a:p>
          <a:p>
            <a:pPr eaLnBrk="1" hangingPunct="1"/>
            <a:r>
              <a:rPr lang="en-US" altLang="zh-CN" sz="1200" kern="1200" dirty="0" smtClean="0">
                <a:solidFill>
                  <a:schemeClr val="tx1"/>
                </a:solidFill>
                <a:latin typeface="Arial" charset="0"/>
                <a:ea typeface="宋体" pitchFamily="2" charset="-122"/>
                <a:cs typeface="+mn-cs"/>
              </a:rPr>
              <a:t>HSQLDB</a:t>
            </a:r>
            <a:r>
              <a:rPr lang="zh-CN" altLang="en-US" sz="1200" kern="1200" dirty="0" smtClean="0">
                <a:solidFill>
                  <a:schemeClr val="tx1"/>
                </a:solidFill>
                <a:latin typeface="Arial" charset="0"/>
                <a:ea typeface="宋体" pitchFamily="2" charset="-122"/>
                <a:cs typeface="+mn-cs"/>
              </a:rPr>
              <a:t>是一个轻量级的纯</a:t>
            </a:r>
            <a:r>
              <a:rPr lang="en-US" altLang="zh-CN" sz="1200" kern="1200" dirty="0" smtClean="0">
                <a:solidFill>
                  <a:schemeClr val="tx1"/>
                </a:solidFill>
                <a:latin typeface="Arial" charset="0"/>
                <a:ea typeface="宋体" pitchFamily="2" charset="-122"/>
                <a:cs typeface="+mn-cs"/>
              </a:rPr>
              <a:t>Java</a:t>
            </a:r>
            <a:r>
              <a:rPr lang="zh-CN" altLang="en-US" sz="1200" kern="1200" dirty="0" smtClean="0">
                <a:solidFill>
                  <a:schemeClr val="tx1"/>
                </a:solidFill>
                <a:latin typeface="Arial" charset="0"/>
                <a:ea typeface="宋体" pitchFamily="2" charset="-122"/>
                <a:cs typeface="+mn-cs"/>
              </a:rPr>
              <a:t>开发的开放源代码的关系数据库系统，其体积小，占用空间小，使用简单，支持内存运行方式等特点</a:t>
            </a:r>
            <a:endParaRPr lang="en-US" altLang="zh-CN" sz="1200" kern="1200" dirty="0" smtClean="0">
              <a:solidFill>
                <a:schemeClr val="tx1"/>
              </a:solidFill>
              <a:latin typeface="Arial" charset="0"/>
              <a:ea typeface="宋体" pitchFamily="2" charset="-122"/>
              <a:cs typeface="+mn-cs"/>
            </a:endParaRPr>
          </a:p>
          <a:p>
            <a:pPr eaLnBrk="1" hangingPunct="1"/>
            <a:endParaRPr lang="zh-CN" altLang="en-US" dirty="0" smtClean="0">
              <a:ea typeface="宋体"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650875" y="406400"/>
            <a:ext cx="5556250" cy="4167188"/>
          </a:xfrm>
          <a:ln/>
        </p:spPr>
      </p:sp>
      <p:sp>
        <p:nvSpPr>
          <p:cNvPr id="6553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650875" y="406400"/>
            <a:ext cx="5556250" cy="4167188"/>
          </a:xfrm>
          <a:ln/>
        </p:spPr>
      </p:sp>
      <p:sp>
        <p:nvSpPr>
          <p:cNvPr id="6553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650875" y="406400"/>
            <a:ext cx="5556250" cy="4167188"/>
          </a:xfrm>
          <a:ln/>
        </p:spPr>
      </p:sp>
      <p:sp>
        <p:nvSpPr>
          <p:cNvPr id="768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650875" y="406400"/>
            <a:ext cx="5556250" cy="4167188"/>
          </a:xfrm>
          <a:ln/>
        </p:spPr>
      </p:sp>
      <p:sp>
        <p:nvSpPr>
          <p:cNvPr id="501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650875" y="406400"/>
            <a:ext cx="5556250" cy="4167188"/>
          </a:xfrm>
          <a:ln/>
        </p:spPr>
      </p:sp>
      <p:sp>
        <p:nvSpPr>
          <p:cNvPr id="8089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9906" name="Rectangle 2"/>
          <p:cNvSpPr>
            <a:spLocks noGrp="1" noRot="1" noChangeAspect="1" noChangeArrowheads="1" noTextEdit="1"/>
          </p:cNvSpPr>
          <p:nvPr>
            <p:ph type="sldImg"/>
          </p:nvPr>
        </p:nvSpPr>
        <p:spPr>
          <a:xfrm>
            <a:off x="650875" y="406400"/>
            <a:ext cx="5556250" cy="4167188"/>
          </a:xfrm>
          <a:ln/>
        </p:spPr>
      </p:sp>
      <p:sp>
        <p:nvSpPr>
          <p:cNvPr id="229990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1138" name="Rectangle 2"/>
          <p:cNvSpPr>
            <a:spLocks noGrp="1" noRot="1" noChangeAspect="1" noChangeArrowheads="1" noTextEdit="1"/>
          </p:cNvSpPr>
          <p:nvPr>
            <p:ph type="sldImg"/>
          </p:nvPr>
        </p:nvSpPr>
        <p:spPr>
          <a:xfrm>
            <a:off x="650875" y="406400"/>
            <a:ext cx="5556250" cy="4167188"/>
          </a:xfrm>
          <a:ln/>
        </p:spPr>
      </p:sp>
      <p:sp>
        <p:nvSpPr>
          <p:cNvPr id="201113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xfrm>
            <a:off x="650875" y="406400"/>
            <a:ext cx="5556250" cy="4167188"/>
          </a:xfrm>
          <a:ln/>
        </p:spPr>
      </p:sp>
      <p:sp>
        <p:nvSpPr>
          <p:cNvPr id="819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650875" y="406400"/>
            <a:ext cx="5556250" cy="4167188"/>
          </a:xfrm>
          <a:ln/>
        </p:spPr>
      </p:sp>
      <p:sp>
        <p:nvSpPr>
          <p:cNvPr id="8294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9186" name="Rectangle 2"/>
          <p:cNvSpPr>
            <a:spLocks noGrp="1" noRot="1" noChangeAspect="1" noChangeArrowheads="1" noTextEdit="1"/>
          </p:cNvSpPr>
          <p:nvPr>
            <p:ph type="sldImg"/>
          </p:nvPr>
        </p:nvSpPr>
        <p:spPr>
          <a:xfrm>
            <a:off x="650875" y="406400"/>
            <a:ext cx="5556250" cy="4167188"/>
          </a:xfrm>
          <a:ln/>
        </p:spPr>
      </p:sp>
      <p:sp>
        <p:nvSpPr>
          <p:cNvPr id="22691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1234" name="Rectangle 2"/>
          <p:cNvSpPr>
            <a:spLocks noGrp="1" noRot="1" noChangeAspect="1" noChangeArrowheads="1" noTextEdit="1"/>
          </p:cNvSpPr>
          <p:nvPr>
            <p:ph type="sldImg"/>
          </p:nvPr>
        </p:nvSpPr>
        <p:spPr>
          <a:xfrm>
            <a:off x="650875" y="406400"/>
            <a:ext cx="5556250" cy="4167188"/>
          </a:xfrm>
          <a:ln/>
        </p:spPr>
      </p:sp>
      <p:sp>
        <p:nvSpPr>
          <p:cNvPr id="227123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02" name="Rectangle 2"/>
          <p:cNvSpPr>
            <a:spLocks noGrp="1" noRot="1" noChangeAspect="1" noChangeArrowheads="1" noTextEdit="1"/>
          </p:cNvSpPr>
          <p:nvPr>
            <p:ph type="sldImg"/>
          </p:nvPr>
        </p:nvSpPr>
        <p:spPr>
          <a:xfrm>
            <a:off x="650875" y="406400"/>
            <a:ext cx="5556250" cy="4167188"/>
          </a:xfrm>
          <a:ln/>
        </p:spPr>
      </p:sp>
      <p:sp>
        <p:nvSpPr>
          <p:cNvPr id="23040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6050" name="Rectangle 2"/>
          <p:cNvSpPr>
            <a:spLocks noGrp="1" noRot="1" noChangeAspect="1" noChangeArrowheads="1" noTextEdit="1"/>
          </p:cNvSpPr>
          <p:nvPr>
            <p:ph type="sldImg"/>
          </p:nvPr>
        </p:nvSpPr>
        <p:spPr>
          <a:xfrm>
            <a:off x="650875" y="406400"/>
            <a:ext cx="5556250" cy="4167188"/>
          </a:xfrm>
          <a:ln/>
        </p:spPr>
      </p:sp>
      <p:sp>
        <p:nvSpPr>
          <p:cNvPr id="230605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2434" name="Rectangle 2"/>
          <p:cNvSpPr>
            <a:spLocks noGrp="1" noRot="1" noChangeAspect="1" noChangeArrowheads="1" noTextEdit="1"/>
          </p:cNvSpPr>
          <p:nvPr>
            <p:ph type="sldImg"/>
          </p:nvPr>
        </p:nvSpPr>
        <p:spPr>
          <a:xfrm>
            <a:off x="650875" y="406400"/>
            <a:ext cx="5556250" cy="4167188"/>
          </a:xfrm>
          <a:ln/>
        </p:spPr>
      </p:sp>
      <p:sp>
        <p:nvSpPr>
          <p:cNvPr id="232243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650875" y="406400"/>
            <a:ext cx="5556250" cy="4167188"/>
          </a:xfrm>
          <a:ln/>
        </p:spPr>
      </p:sp>
      <p:sp>
        <p:nvSpPr>
          <p:cNvPr id="512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650875" y="406400"/>
            <a:ext cx="5556250" cy="4167188"/>
          </a:xfrm>
          <a:ln/>
        </p:spPr>
      </p:sp>
      <p:sp>
        <p:nvSpPr>
          <p:cNvPr id="8397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8098" name="Rectangle 2"/>
          <p:cNvSpPr>
            <a:spLocks noGrp="1" noRot="1" noChangeAspect="1" noChangeArrowheads="1" noTextEdit="1"/>
          </p:cNvSpPr>
          <p:nvPr>
            <p:ph type="sldImg"/>
          </p:nvPr>
        </p:nvSpPr>
        <p:spPr>
          <a:xfrm>
            <a:off x="650875" y="406400"/>
            <a:ext cx="5556250" cy="4167188"/>
          </a:xfrm>
          <a:ln/>
        </p:spPr>
      </p:sp>
      <p:sp>
        <p:nvSpPr>
          <p:cNvPr id="230809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0146" name="Rectangle 2"/>
          <p:cNvSpPr>
            <a:spLocks noGrp="1" noRot="1" noChangeAspect="1" noChangeArrowheads="1" noTextEdit="1"/>
          </p:cNvSpPr>
          <p:nvPr>
            <p:ph type="sldImg"/>
          </p:nvPr>
        </p:nvSpPr>
        <p:spPr>
          <a:xfrm>
            <a:off x="650875" y="406400"/>
            <a:ext cx="5556250" cy="4167188"/>
          </a:xfrm>
          <a:ln/>
        </p:spPr>
      </p:sp>
      <p:sp>
        <p:nvSpPr>
          <p:cNvPr id="231014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82" name="Rectangle 2"/>
          <p:cNvSpPr>
            <a:spLocks noGrp="1" noRot="1" noChangeAspect="1" noChangeArrowheads="1" noTextEdit="1"/>
          </p:cNvSpPr>
          <p:nvPr>
            <p:ph type="sldImg"/>
          </p:nvPr>
        </p:nvSpPr>
        <p:spPr>
          <a:xfrm>
            <a:off x="650875" y="406400"/>
            <a:ext cx="5556250" cy="4167188"/>
          </a:xfrm>
          <a:ln/>
        </p:spPr>
      </p:sp>
      <p:sp>
        <p:nvSpPr>
          <p:cNvPr id="23244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82" name="Rectangle 2"/>
          <p:cNvSpPr>
            <a:spLocks noGrp="1" noRot="1" noChangeAspect="1" noChangeArrowheads="1" noTextEdit="1"/>
          </p:cNvSpPr>
          <p:nvPr>
            <p:ph type="sldImg"/>
          </p:nvPr>
        </p:nvSpPr>
        <p:spPr>
          <a:xfrm>
            <a:off x="650875" y="406400"/>
            <a:ext cx="5556250" cy="4167188"/>
          </a:xfrm>
          <a:ln/>
        </p:spPr>
      </p:sp>
      <p:sp>
        <p:nvSpPr>
          <p:cNvPr id="23244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650875" y="406400"/>
            <a:ext cx="5556250" cy="4167188"/>
          </a:xfrm>
          <a:ln/>
        </p:spPr>
      </p:sp>
      <p:sp>
        <p:nvSpPr>
          <p:cNvPr id="768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650875" y="406400"/>
            <a:ext cx="5556250" cy="4167188"/>
          </a:xfrm>
          <a:ln/>
        </p:spPr>
      </p:sp>
      <p:sp>
        <p:nvSpPr>
          <p:cNvPr id="768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650875" y="406400"/>
            <a:ext cx="5556250" cy="4167188"/>
          </a:xfrm>
          <a:ln/>
        </p:spPr>
      </p:sp>
      <p:sp>
        <p:nvSpPr>
          <p:cNvPr id="849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650875" y="406400"/>
            <a:ext cx="5556250" cy="4167188"/>
          </a:xfrm>
          <a:ln/>
        </p:spPr>
      </p:sp>
      <p:sp>
        <p:nvSpPr>
          <p:cNvPr id="849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650875" y="406400"/>
            <a:ext cx="5556250" cy="4167188"/>
          </a:xfrm>
          <a:ln/>
        </p:spPr>
      </p:sp>
      <p:sp>
        <p:nvSpPr>
          <p:cNvPr id="849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650875" y="406400"/>
            <a:ext cx="5556250" cy="4167188"/>
          </a:xfrm>
          <a:ln/>
        </p:spPr>
      </p:sp>
      <p:sp>
        <p:nvSpPr>
          <p:cNvPr id="5222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650875" y="406400"/>
            <a:ext cx="5556250" cy="4167188"/>
          </a:xfrm>
          <a:ln/>
        </p:spPr>
      </p:sp>
      <p:sp>
        <p:nvSpPr>
          <p:cNvPr id="849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650875" y="406400"/>
            <a:ext cx="5556250" cy="4167188"/>
          </a:xfrm>
          <a:ln/>
        </p:spPr>
      </p:sp>
      <p:sp>
        <p:nvSpPr>
          <p:cNvPr id="849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650875" y="406400"/>
            <a:ext cx="5556250" cy="4167188"/>
          </a:xfrm>
          <a:ln/>
        </p:spPr>
      </p:sp>
      <p:sp>
        <p:nvSpPr>
          <p:cNvPr id="849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650875" y="406400"/>
            <a:ext cx="5556250" cy="4167188"/>
          </a:xfrm>
          <a:ln/>
        </p:spPr>
      </p:sp>
      <p:sp>
        <p:nvSpPr>
          <p:cNvPr id="849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650875" y="406400"/>
            <a:ext cx="5556250" cy="4167188"/>
          </a:xfrm>
          <a:ln/>
        </p:spPr>
      </p:sp>
      <p:sp>
        <p:nvSpPr>
          <p:cNvPr id="849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650875" y="406400"/>
            <a:ext cx="5556250" cy="4167188"/>
          </a:xfrm>
          <a:ln/>
        </p:spPr>
      </p:sp>
      <p:sp>
        <p:nvSpPr>
          <p:cNvPr id="849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650875" y="406400"/>
            <a:ext cx="5556250" cy="4167188"/>
          </a:xfrm>
          <a:ln/>
        </p:spPr>
      </p:sp>
      <p:sp>
        <p:nvSpPr>
          <p:cNvPr id="8601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2194" name="Rectangle 2"/>
          <p:cNvSpPr>
            <a:spLocks noGrp="1" noRot="1" noChangeAspect="1" noChangeArrowheads="1" noTextEdit="1"/>
          </p:cNvSpPr>
          <p:nvPr>
            <p:ph type="sldImg"/>
          </p:nvPr>
        </p:nvSpPr>
        <p:spPr>
          <a:xfrm>
            <a:off x="650875" y="406400"/>
            <a:ext cx="5556250" cy="4167188"/>
          </a:xfrm>
          <a:ln/>
        </p:spPr>
      </p:sp>
      <p:sp>
        <p:nvSpPr>
          <p:cNvPr id="23121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6530" name="Rectangle 2"/>
          <p:cNvSpPr>
            <a:spLocks noGrp="1" noRot="1" noChangeAspect="1" noChangeArrowheads="1" noTextEdit="1"/>
          </p:cNvSpPr>
          <p:nvPr>
            <p:ph type="sldImg"/>
          </p:nvPr>
        </p:nvSpPr>
        <p:spPr>
          <a:xfrm>
            <a:off x="650875" y="406400"/>
            <a:ext cx="5556250" cy="4167188"/>
          </a:xfrm>
          <a:ln/>
        </p:spPr>
      </p:sp>
      <p:sp>
        <p:nvSpPr>
          <p:cNvPr id="232653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650875" y="406400"/>
            <a:ext cx="5556250" cy="4167188"/>
          </a:xfrm>
          <a:ln/>
        </p:spPr>
      </p:sp>
      <p:sp>
        <p:nvSpPr>
          <p:cNvPr id="757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144588" y="685800"/>
            <a:ext cx="4570412" cy="3429000"/>
          </a:xfrm>
          <a:ln/>
        </p:spPr>
      </p:sp>
      <p:sp>
        <p:nvSpPr>
          <p:cNvPr id="54275"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650875" y="406400"/>
            <a:ext cx="5556250" cy="4167188"/>
          </a:xfrm>
          <a:ln/>
        </p:spPr>
      </p:sp>
      <p:sp>
        <p:nvSpPr>
          <p:cNvPr id="7782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650875" y="406400"/>
            <a:ext cx="5556250" cy="4167188"/>
          </a:xfrm>
          <a:ln/>
        </p:spPr>
      </p:sp>
      <p:sp>
        <p:nvSpPr>
          <p:cNvPr id="7885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650875" y="406400"/>
            <a:ext cx="5556250" cy="4167188"/>
          </a:xfrm>
          <a:ln/>
        </p:spPr>
      </p:sp>
      <p:sp>
        <p:nvSpPr>
          <p:cNvPr id="8601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650875" y="406400"/>
            <a:ext cx="5556250" cy="4167188"/>
          </a:xfrm>
          <a:ln/>
        </p:spPr>
      </p:sp>
      <p:sp>
        <p:nvSpPr>
          <p:cNvPr id="7987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650875" y="406400"/>
            <a:ext cx="5556250" cy="4167188"/>
          </a:xfrm>
          <a:ln/>
        </p:spPr>
      </p:sp>
      <p:sp>
        <p:nvSpPr>
          <p:cNvPr id="8089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650875" y="406400"/>
            <a:ext cx="5556250" cy="4167188"/>
          </a:xfrm>
          <a:ln/>
        </p:spPr>
      </p:sp>
      <p:sp>
        <p:nvSpPr>
          <p:cNvPr id="8294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650875" y="406400"/>
            <a:ext cx="5556250" cy="4167188"/>
          </a:xfrm>
          <a:ln/>
        </p:spPr>
      </p:sp>
      <p:sp>
        <p:nvSpPr>
          <p:cNvPr id="849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650875" y="406400"/>
            <a:ext cx="5556250" cy="4167188"/>
          </a:xfrm>
          <a:ln/>
        </p:spPr>
      </p:sp>
      <p:sp>
        <p:nvSpPr>
          <p:cNvPr id="8704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650875" y="406400"/>
            <a:ext cx="5556250" cy="4167188"/>
          </a:xfrm>
          <a:ln/>
        </p:spPr>
      </p:sp>
      <p:sp>
        <p:nvSpPr>
          <p:cNvPr id="8806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xfrm>
            <a:off x="650875" y="406400"/>
            <a:ext cx="5556250" cy="4167188"/>
          </a:xfrm>
          <a:ln/>
        </p:spPr>
      </p:sp>
      <p:sp>
        <p:nvSpPr>
          <p:cNvPr id="8909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650875" y="406400"/>
            <a:ext cx="5556250" cy="4167188"/>
          </a:xfrm>
          <a:ln/>
        </p:spPr>
      </p:sp>
      <p:sp>
        <p:nvSpPr>
          <p:cNvPr id="5529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650875" y="406400"/>
            <a:ext cx="5556250" cy="4167188"/>
          </a:xfrm>
          <a:ln/>
        </p:spPr>
      </p:sp>
      <p:sp>
        <p:nvSpPr>
          <p:cNvPr id="84995"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650875" y="406400"/>
            <a:ext cx="5556250" cy="4167188"/>
          </a:xfrm>
          <a:ln/>
        </p:spPr>
      </p:sp>
      <p:sp>
        <p:nvSpPr>
          <p:cNvPr id="563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D1E6CAB9-9132-46E3-BCD4-3479EF203F4C}"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0513" y="260350"/>
            <a:ext cx="2057400" cy="58658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260350"/>
            <a:ext cx="6019800" cy="58658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F499E825-57BE-49E6-AEFA-D82D37F4983F}"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altLang="zh-CN" smtClean="0"/>
              <a:t>Click to edit Master title style</a:t>
            </a:r>
            <a:endParaRPr lang="zh-CN" altLang="en-US"/>
          </a:p>
        </p:txBody>
      </p:sp>
      <p:sp>
        <p:nvSpPr>
          <p:cNvPr id="3" name="Text Placeholder 2"/>
          <p:cNvSpPr>
            <a:spLocks noGrp="1"/>
          </p:cNvSpPr>
          <p:nvPr>
            <p:ph type="body" sz="half" idx="1"/>
          </p:nvPr>
        </p:nvSpPr>
        <p:spPr>
          <a:xfrm>
            <a:off x="914400" y="1600200"/>
            <a:ext cx="3810000" cy="4530725"/>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quarter" idx="2"/>
          </p:nvPr>
        </p:nvSpPr>
        <p:spPr>
          <a:xfrm>
            <a:off x="4876800" y="1600200"/>
            <a:ext cx="3810000" cy="21891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Content Placeholder 4"/>
          <p:cNvSpPr>
            <a:spLocks noGrp="1"/>
          </p:cNvSpPr>
          <p:nvPr>
            <p:ph sz="quarter" idx="3"/>
          </p:nvPr>
        </p:nvSpPr>
        <p:spPr>
          <a:xfrm>
            <a:off x="4876800" y="3941763"/>
            <a:ext cx="3810000" cy="2189162"/>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Rectangle 9"/>
          <p:cNvSpPr>
            <a:spLocks noGrp="1" noChangeArrowheads="1"/>
          </p:cNvSpPr>
          <p:nvPr>
            <p:ph type="dt" sz="half" idx="10"/>
          </p:nvPr>
        </p:nvSpPr>
        <p:spPr>
          <a:xfrm>
            <a:off x="914400" y="6251575"/>
            <a:ext cx="1981200" cy="457200"/>
          </a:xfrm>
          <a:prstGeom prst="rect">
            <a:avLst/>
          </a:prstGeom>
          <a:ln/>
        </p:spPr>
        <p:txBody>
          <a:bodyPr/>
          <a:lstStyle>
            <a:lvl1pPr>
              <a:defRPr/>
            </a:lvl1pPr>
          </a:lstStyle>
          <a:p>
            <a:pPr>
              <a:defRPr/>
            </a:pPr>
            <a:endParaRPr lang="en-US" altLang="zh-CN"/>
          </a:p>
        </p:txBody>
      </p:sp>
      <p:sp>
        <p:nvSpPr>
          <p:cNvPr id="7" name="Rectangle 10"/>
          <p:cNvSpPr>
            <a:spLocks noGrp="1" noChangeArrowheads="1"/>
          </p:cNvSpPr>
          <p:nvPr>
            <p:ph type="ftr" sz="quarter" idx="11"/>
          </p:nvPr>
        </p:nvSpPr>
        <p:spPr>
          <a:xfrm>
            <a:off x="3352800" y="6248400"/>
            <a:ext cx="2971800" cy="457200"/>
          </a:xfrm>
          <a:prstGeom prst="rect">
            <a:avLst/>
          </a:prstGeom>
          <a:ln/>
        </p:spPr>
        <p:txBody>
          <a:bodyPr/>
          <a:lstStyle>
            <a:lvl1pPr>
              <a:defRPr/>
            </a:lvl1pPr>
          </a:lstStyle>
          <a:p>
            <a:pPr>
              <a:defRPr/>
            </a:pPr>
            <a:endParaRPr lang="en-US" altLang="zh-CN"/>
          </a:p>
        </p:txBody>
      </p:sp>
      <p:sp>
        <p:nvSpPr>
          <p:cNvPr id="8" name="Rectangle 11"/>
          <p:cNvSpPr>
            <a:spLocks noGrp="1" noChangeArrowheads="1"/>
          </p:cNvSpPr>
          <p:nvPr>
            <p:ph type="sldNum" sz="quarter" idx="12"/>
          </p:nvPr>
        </p:nvSpPr>
        <p:spPr>
          <a:ln/>
        </p:spPr>
        <p:txBody>
          <a:bodyPr/>
          <a:lstStyle>
            <a:lvl1pPr>
              <a:defRPr/>
            </a:lvl1pPr>
          </a:lstStyle>
          <a:p>
            <a:pPr>
              <a:defRPr/>
            </a:pPr>
            <a:fld id="{12A9E9E3-C77F-40E5-B5BC-105AAD5E3CC6}" type="slidenum">
              <a:rPr lang="zh-CN" altLang="en-US"/>
              <a:pPr>
                <a:defRPr/>
              </a:pPr>
              <a:t>‹#›</a:t>
            </a:fld>
            <a:endParaRPr lang="en-US" altLang="zh-CN"/>
          </a:p>
        </p:txBody>
      </p:sp>
    </p:spTree>
    <p:extLst>
      <p:ext uri="{BB962C8B-B14F-4D97-AF65-F5344CB8AC3E}">
        <p14:creationId xmlns:p14="http://schemas.microsoft.com/office/powerpoint/2010/main" val="28247786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altLang="zh-CN" smtClean="0"/>
              <a:t>Click to edit Master title style</a:t>
            </a:r>
            <a:endParaRPr lang="zh-CN" altLang="en-US"/>
          </a:p>
        </p:txBody>
      </p:sp>
      <p:sp>
        <p:nvSpPr>
          <p:cNvPr id="3" name="Table Placeholder 2"/>
          <p:cNvSpPr>
            <a:spLocks noGrp="1"/>
          </p:cNvSpPr>
          <p:nvPr>
            <p:ph type="tbl" idx="1"/>
          </p:nvPr>
        </p:nvSpPr>
        <p:spPr>
          <a:xfrm>
            <a:off x="914400" y="1600200"/>
            <a:ext cx="7772400" cy="4530725"/>
          </a:xfrm>
        </p:spPr>
        <p:txBody>
          <a:bodyPr/>
          <a:lstStyle/>
          <a:p>
            <a:pPr lvl="0"/>
            <a:endParaRPr lang="zh-CN" altLang="en-US" noProof="0" smtClean="0"/>
          </a:p>
        </p:txBody>
      </p:sp>
      <p:sp>
        <p:nvSpPr>
          <p:cNvPr id="4" name="Rectangle 9"/>
          <p:cNvSpPr>
            <a:spLocks noGrp="1" noChangeArrowheads="1"/>
          </p:cNvSpPr>
          <p:nvPr>
            <p:ph type="dt" sz="half" idx="10"/>
          </p:nvPr>
        </p:nvSpPr>
        <p:spPr>
          <a:xfrm>
            <a:off x="914400" y="6251575"/>
            <a:ext cx="1981200" cy="457200"/>
          </a:xfrm>
          <a:prstGeom prst="rect">
            <a:avLst/>
          </a:prstGeom>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xfrm>
            <a:off x="3352800" y="6248400"/>
            <a:ext cx="2971800" cy="457200"/>
          </a:xfrm>
          <a:prstGeom prst="rect">
            <a:avLst/>
          </a:prstGeom>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pPr>
              <a:defRPr/>
            </a:pPr>
            <a:fld id="{051B547D-3414-4B72-9F08-5FE154D8FB7A}" type="slidenum">
              <a:rPr lang="zh-CN" altLang="en-US"/>
              <a:pPr>
                <a:defRPr/>
              </a:pPr>
              <a:t>‹#›</a:t>
            </a:fld>
            <a:endParaRPr lang="en-US" altLang="zh-CN"/>
          </a:p>
        </p:txBody>
      </p:sp>
    </p:spTree>
    <p:extLst>
      <p:ext uri="{BB962C8B-B14F-4D97-AF65-F5344CB8AC3E}">
        <p14:creationId xmlns:p14="http://schemas.microsoft.com/office/powerpoint/2010/main" val="39703055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33400" y="609600"/>
            <a:ext cx="6400800" cy="4873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533400" y="1611313"/>
            <a:ext cx="4019550" cy="47132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05350" y="1611313"/>
            <a:ext cx="4019550" cy="47132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a:xfrm>
            <a:off x="7315200" y="6461125"/>
            <a:ext cx="1752600" cy="320675"/>
          </a:xfrm>
          <a:prstGeom prst="rect">
            <a:avLst/>
          </a:prstGeom>
        </p:spPr>
        <p:txBody>
          <a:bodyPr/>
          <a:lstStyle>
            <a:lvl1pPr>
              <a:defRPr/>
            </a:lvl1pPr>
          </a:lstStyle>
          <a:p>
            <a:pPr>
              <a:defRPr/>
            </a:pPr>
            <a:endParaRPr lang="en-US" altLang="zh-CN"/>
          </a:p>
        </p:txBody>
      </p:sp>
      <p:sp>
        <p:nvSpPr>
          <p:cNvPr id="6" name="灯片编号占位符 5"/>
          <p:cNvSpPr>
            <a:spLocks noGrp="1"/>
          </p:cNvSpPr>
          <p:nvPr>
            <p:ph type="sldNum" sz="quarter" idx="11"/>
          </p:nvPr>
        </p:nvSpPr>
        <p:spPr>
          <a:xfrm>
            <a:off x="4191000" y="6477000"/>
            <a:ext cx="838200" cy="261938"/>
          </a:xfrm>
        </p:spPr>
        <p:txBody>
          <a:bodyPr/>
          <a:lstStyle>
            <a:lvl1pPr>
              <a:defRPr smtClean="0"/>
            </a:lvl1pPr>
          </a:lstStyle>
          <a:p>
            <a:pPr>
              <a:defRPr/>
            </a:pPr>
            <a:fld id="{CFE9AB88-903E-4CEF-B04B-68BD478124A5}" type="slidenum">
              <a:rPr lang="zh-CN" altLang="en-US"/>
              <a:pPr>
                <a:defRPr/>
              </a:pPr>
              <a:t>‹#›</a:t>
            </a:fld>
            <a:endParaRPr lang="en-US" altLang="zh-CN"/>
          </a:p>
        </p:txBody>
      </p:sp>
      <p:sp>
        <p:nvSpPr>
          <p:cNvPr id="7" name="日期占位符 6"/>
          <p:cNvSpPr>
            <a:spLocks noGrp="1"/>
          </p:cNvSpPr>
          <p:nvPr>
            <p:ph type="dt" sz="half" idx="12"/>
          </p:nvPr>
        </p:nvSpPr>
        <p:spPr>
          <a:xfrm>
            <a:off x="293688" y="6477000"/>
            <a:ext cx="1905000" cy="261938"/>
          </a:xfrm>
          <a:prstGeom prst="rect">
            <a:avLst/>
          </a:prstGeom>
        </p:spPr>
        <p:txBody>
          <a:bodyPr/>
          <a:lstStyle>
            <a:lvl1pPr>
              <a:defRPr/>
            </a:lvl1pPr>
          </a:lstStyle>
          <a:p>
            <a:pPr>
              <a:defRPr/>
            </a:pPr>
            <a:endParaRPr lang="en-US" altLang="zh-CN"/>
          </a:p>
        </p:txBody>
      </p:sp>
    </p:spTree>
    <p:extLst>
      <p:ext uri="{BB962C8B-B14F-4D97-AF65-F5344CB8AC3E}">
        <p14:creationId xmlns:p14="http://schemas.microsoft.com/office/powerpoint/2010/main" val="2338471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B8FFC119-967E-4DAE-9D42-D98ECBEF65A7}"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975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926499EB-077B-44BD-8A96-2852250257FC}"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a:xfrm>
            <a:off x="0" y="6545263"/>
            <a:ext cx="9144000" cy="268287"/>
          </a:xfrm>
          <a:prstGeom prst="rect">
            <a:avLst/>
          </a:prstGeom>
        </p:spPr>
        <p:txBody>
          <a:bodyPr/>
          <a:lstStyle>
            <a:lvl1pPr>
              <a:defRPr/>
            </a:lvl1pPr>
          </a:lstStyle>
          <a:p>
            <a:fld id="{B8AFCD7E-E895-4511-8F89-9E6F0EBC66C2}"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a:xfrm>
            <a:off x="0" y="6545263"/>
            <a:ext cx="9144000" cy="268287"/>
          </a:xfrm>
          <a:prstGeom prst="rect">
            <a:avLst/>
          </a:prstGeom>
        </p:spPr>
        <p:txBody>
          <a:bodyPr/>
          <a:lstStyle>
            <a:lvl1pPr>
              <a:defRPr/>
            </a:lvl1pPr>
          </a:lstStyle>
          <a:p>
            <a:fld id="{2D27094D-FE74-4D01-A432-3D2227A9A018}"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0" y="6545263"/>
            <a:ext cx="9144000" cy="268287"/>
          </a:xfrm>
          <a:prstGeom prst="rect">
            <a:avLst/>
          </a:prstGeom>
        </p:spPr>
        <p:txBody>
          <a:bodyPr/>
          <a:lstStyle>
            <a:lvl1pPr>
              <a:defRPr/>
            </a:lvl1pPr>
          </a:lstStyle>
          <a:p>
            <a:fld id="{768BECB6-6F87-4AA7-A36C-D5289AC9CF42}"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EE097193-BA27-49F9-A8AA-7A67EE9A4C99}"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7" Type="http://schemas.openxmlformats.org/officeDocument/2006/relationships/image" Target="../media/image2.g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bwMode="auto">
          <a:xfrm rot="10800000">
            <a:off x="0" y="1214422"/>
            <a:ext cx="9144000" cy="5643578"/>
          </a:xfrm>
          <a:prstGeom prst="rect">
            <a:avLst/>
          </a:prstGeom>
          <a:gradFill flip="none" rotWithShape="1">
            <a:gsLst>
              <a:gs pos="0">
                <a:schemeClr val="bg1">
                  <a:alpha val="87000"/>
                </a:schemeClr>
              </a:gs>
              <a:gs pos="100000">
                <a:schemeClr val="bg1">
                  <a:alpha val="62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1" u="none" strike="noStrike" cap="none" normalizeH="0" baseline="0" smtClean="0">
              <a:ln>
                <a:noFill/>
              </a:ln>
              <a:solidFill>
                <a:schemeClr val="tx1"/>
              </a:solidFill>
              <a:effectLst/>
              <a:latin typeface="Arial" charset="0"/>
              <a:ea typeface="宋体" pitchFamily="2" charset="-122"/>
            </a:endParaRPr>
          </a:p>
        </p:txBody>
      </p:sp>
      <p:sp>
        <p:nvSpPr>
          <p:cNvPr id="1051" name="Rectangle 27"/>
          <p:cNvSpPr>
            <a:spLocks noGrp="1" noChangeArrowheads="1"/>
          </p:cNvSpPr>
          <p:nvPr>
            <p:ph type="title"/>
          </p:nvPr>
        </p:nvSpPr>
        <p:spPr bwMode="auto">
          <a:xfrm>
            <a:off x="468313" y="366695"/>
            <a:ext cx="7104083" cy="561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55" name="Rectangle 31"/>
          <p:cNvSpPr>
            <a:spLocks noGrp="1" noChangeArrowheads="1"/>
          </p:cNvSpPr>
          <p:nvPr>
            <p:ph type="body" idx="1"/>
          </p:nvPr>
        </p:nvSpPr>
        <p:spPr bwMode="auto">
          <a:xfrm>
            <a:off x="1357290" y="1285860"/>
            <a:ext cx="7104084" cy="4784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 name="灯片编号占位符 4"/>
          <p:cNvSpPr>
            <a:spLocks noGrp="1"/>
          </p:cNvSpPr>
          <p:nvPr>
            <p:ph type="sldNum" sz="quarter" idx="4"/>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pic>
        <p:nvPicPr>
          <p:cNvPr id="8" name="图片 7" descr="professional.gif"/>
          <p:cNvPicPr>
            <a:picLocks noChangeAspect="1"/>
          </p:cNvPicPr>
          <p:nvPr userDrawn="1"/>
        </p:nvPicPr>
        <p:blipFill>
          <a:blip r:embed="rId17" cstate="print"/>
          <a:stretch>
            <a:fillRect/>
          </a:stretch>
        </p:blipFill>
        <p:spPr>
          <a:xfrm>
            <a:off x="8016451" y="188640"/>
            <a:ext cx="1127549" cy="105273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xmlns:p14="http://schemas.microsoft.com/office/powerpoint/2010/main" id="1" dur="indefinite" restart="never" nodeType="tmRoot"/>
      </p:par>
    </p:tnLst>
  </p:timing>
  <p:hf hdr="0" ftr="0"/>
  <p:txStyles>
    <p:title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ea typeface="+mn-ea"/>
        </a:defRPr>
      </a:lvl2pPr>
      <a:lvl3pPr marL="1143000" indent="-228600" algn="l" rtl="0" eaLnBrk="1" fontAlgn="base" hangingPunct="1">
        <a:spcBef>
          <a:spcPct val="20000"/>
        </a:spcBef>
        <a:spcAft>
          <a:spcPct val="0"/>
        </a:spcAft>
        <a:defRPr sz="2000">
          <a:solidFill>
            <a:schemeClr val="tx1"/>
          </a:solidFill>
          <a:latin typeface="+mn-lt"/>
          <a:ea typeface="+mn-ea"/>
        </a:defRPr>
      </a:lvl3pPr>
      <a:lvl4pPr marL="1600200" indent="-228600" algn="l" rtl="0" eaLnBrk="1" fontAlgn="base" hangingPunct="1">
        <a:spcBef>
          <a:spcPct val="20000"/>
        </a:spcBef>
        <a:spcAft>
          <a:spcPct val="0"/>
        </a:spcAft>
        <a:defRPr sz="2000">
          <a:solidFill>
            <a:schemeClr val="tx1"/>
          </a:solidFill>
          <a:latin typeface="+mn-lt"/>
          <a:ea typeface="+mn-ea"/>
        </a:defRPr>
      </a:lvl4pPr>
      <a:lvl5pPr marL="2057400" indent="-228600" algn="l" rtl="0" eaLnBrk="1" fontAlgn="base" hangingPunct="1">
        <a:spcBef>
          <a:spcPct val="20000"/>
        </a:spcBef>
        <a:spcAft>
          <a:spcPct val="0"/>
        </a:spcAft>
        <a:defRPr sz="2000">
          <a:solidFill>
            <a:schemeClr val="tx1"/>
          </a:solidFill>
          <a:latin typeface="+mn-lt"/>
          <a:ea typeface="+mn-ea"/>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8.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0.gif"/><Relationship Id="rId4" Type="http://schemas.openxmlformats.org/officeDocument/2006/relationships/image" Target="../media/image11.gif"/><Relationship Id="rId5"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hyperlink" Target="http://google-styleguide.googlecode.com/svn/trunk/cppguide.xml" TargetMode="External"/><Relationship Id="rId4" Type="http://schemas.openxmlformats.org/officeDocument/2006/relationships/hyperlink" Target="http://yangyubo.com/google-cpp-styleguide/" TargetMode="External"/><Relationship Id="rId5"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hyperlink" Target="http://smartbear.com/" TargetMode="External"/><Relationship Id="rId5" Type="http://schemas.openxmlformats.org/officeDocument/2006/relationships/image" Target="../media/image17.png"/><Relationship Id="rId6" Type="http://schemas.openxmlformats.org/officeDocument/2006/relationships/image" Target="../media/image18.gif"/><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hyperlink" Target="http://smartbear.com/docs/BestPracticesForPeerCodeReview.pdf" TargetMode="External"/><Relationship Id="rId5" Type="http://schemas.openxmlformats.org/officeDocument/2006/relationships/hyperlink" Target="http://www.smartbearsoftware.com/" TargetMode="External"/><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22.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 Id="rId3" Type="http://schemas.openxmlformats.org/officeDocument/2006/relationships/image" Target="../media/image24.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hyperlink" Target="http://msdn.microsoft.com/zh-cn/library/dd264808.aspx"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hyperlink" Target="mailto:Zhu.Kerry@gmail.com" TargetMode="External"/><Relationship Id="rId4" Type="http://schemas.openxmlformats.org/officeDocument/2006/relationships/hyperlink" Target="http://weibo.com/kerryzhu" TargetMode="External"/><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3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 Id="rId3" Type="http://schemas.openxmlformats.org/officeDocument/2006/relationships/hyperlink" Target="http://dreams75.iteye.com/blog/673125"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1.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 Id="rId3" Type="http://schemas.openxmlformats.org/officeDocument/2006/relationships/hyperlink" Target="http://www.junit.org/"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hyperlink" Target="http://www.junit.org/apidocs/overview-summary.html" TargetMode="External"/><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3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3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4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 Id="rId3" Type="http://schemas.openxmlformats.org/officeDocument/2006/relationships/image" Target="../media/image4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4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1" Type="http://schemas.openxmlformats.org/officeDocument/2006/relationships/slideLayout" Target="../slideLayouts/slideLayout12.xml"/><Relationship Id="rId2" Type="http://schemas.openxmlformats.org/officeDocument/2006/relationships/notesSlide" Target="../notesSlides/notesSlide5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hyperlink" Target="http://findbugs.sourceforge.net/" TargetMode="External"/><Relationship Id="rId1" Type="http://schemas.openxmlformats.org/officeDocument/2006/relationships/slideLayout" Target="../slideLayouts/slideLayout7.xml"/><Relationship Id="rId2" Type="http://schemas.openxmlformats.org/officeDocument/2006/relationships/notesSlide" Target="../notesSlides/notesSlide5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8.xml"/><Relationship Id="rId3" Type="http://schemas.openxmlformats.org/officeDocument/2006/relationships/image" Target="../media/image49.jpeg"/></Relationships>
</file>

<file path=ppt/slides/_rels/slide62.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hyperlink" Target="http://checkstyle.sourceforge.net/" TargetMode="External"/><Relationship Id="rId5" Type="http://schemas.openxmlformats.org/officeDocument/2006/relationships/image" Target="../media/image51.png"/><Relationship Id="rId1" Type="http://schemas.openxmlformats.org/officeDocument/2006/relationships/slideLayout" Target="../slideLayouts/slideLayout7.xml"/><Relationship Id="rId2" Type="http://schemas.openxmlformats.org/officeDocument/2006/relationships/notesSlide" Target="../notesSlides/notesSlide59.xml"/></Relationships>
</file>

<file path=ppt/slides/_rels/slide63.xml.rels><?xml version="1.0" encoding="UTF-8" standalone="yes"?>
<Relationships xmlns="http://schemas.openxmlformats.org/package/2006/relationships"><Relationship Id="rId3" Type="http://schemas.openxmlformats.org/officeDocument/2006/relationships/hyperlink" Target="http://checkstyle.sourceforge.net/" TargetMode="External"/><Relationship Id="rId4" Type="http://schemas.openxmlformats.org/officeDocument/2006/relationships/image" Target="../media/image52.png"/><Relationship Id="rId1" Type="http://schemas.openxmlformats.org/officeDocument/2006/relationships/slideLayout" Target="../slideLayouts/slideLayout7.xml"/><Relationship Id="rId2" Type="http://schemas.openxmlformats.org/officeDocument/2006/relationships/notesSlide" Target="../notesSlides/notesSlide6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1.xml"/><Relationship Id="rId3" Type="http://schemas.openxmlformats.org/officeDocument/2006/relationships/image" Target="../media/image53.png"/></Relationships>
</file>

<file path=ppt/slides/_rels/slide65.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hyperlink" Target="http://pmd.sourceforge.net/" TargetMode="External"/><Relationship Id="rId1" Type="http://schemas.openxmlformats.org/officeDocument/2006/relationships/slideLayout" Target="../slideLayouts/slideLayout7.xml"/><Relationship Id="rId2" Type="http://schemas.openxmlformats.org/officeDocument/2006/relationships/notesSlide" Target="../notesSlides/notesSlide6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3.xml"/><Relationship Id="rId3" Type="http://schemas.openxmlformats.org/officeDocument/2006/relationships/image" Target="../media/image55.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4.xml"/><Relationship Id="rId3" Type="http://schemas.openxmlformats.org/officeDocument/2006/relationships/image" Target="../media/image5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5.xml"/><Relationship Id="rId3" Type="http://schemas.openxmlformats.org/officeDocument/2006/relationships/image" Target="../media/image57.png"/></Relationships>
</file>

<file path=ppt/slides/_rels/slide69.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hyperlink" Target="http://www.campwoodsw.com/" TargetMode="External"/><Relationship Id="rId1" Type="http://schemas.openxmlformats.org/officeDocument/2006/relationships/slideLayout" Target="../slideLayouts/slideLayout7.xml"/><Relationship Id="rId2" Type="http://schemas.openxmlformats.org/officeDocument/2006/relationships/notesSlide" Target="../notesSlides/notesSlide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hyperlink" Target="http://www.opensourcetesting.org/unit_c.php"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5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6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6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4.xml"/><Relationship Id="rId3" Type="http://schemas.openxmlformats.org/officeDocument/2006/relationships/image" Target="../media/image6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63.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6.xml"/><Relationship Id="rId3" Type="http://schemas.openxmlformats.org/officeDocument/2006/relationships/image" Target="../media/image6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65.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66.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67.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68.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69.JPG"/></Relationships>
</file>

<file path=ppt/slides/_rels/slide86.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5" Type="http://schemas.openxmlformats.org/officeDocument/2006/relationships/image" Target="../media/image72.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123728" y="260648"/>
            <a:ext cx="4464050" cy="661988"/>
          </a:xfrm>
        </p:spPr>
        <p:txBody>
          <a:bodyPr/>
          <a:lstStyle/>
          <a:p>
            <a:pPr algn="ctr"/>
            <a:r>
              <a:rPr lang="zh-CN" altLang="en-US" sz="3200" dirty="0">
                <a:solidFill>
                  <a:srgbClr val="FFFF00"/>
                </a:solidFill>
                <a:latin typeface="+mj-ea"/>
              </a:rPr>
              <a:t>第</a:t>
            </a:r>
            <a:r>
              <a:rPr lang="en-US" altLang="zh-CN" sz="3200" dirty="0">
                <a:solidFill>
                  <a:srgbClr val="FFFF00"/>
                </a:solidFill>
                <a:latin typeface="+mj-ea"/>
              </a:rPr>
              <a:t>4</a:t>
            </a:r>
            <a:r>
              <a:rPr lang="zh-CN" altLang="en-US" sz="3200" dirty="0">
                <a:solidFill>
                  <a:srgbClr val="FFFF00"/>
                </a:solidFill>
                <a:latin typeface="+mj-ea"/>
              </a:rPr>
              <a:t>章 回顾</a:t>
            </a:r>
          </a:p>
        </p:txBody>
      </p:sp>
      <p:sp>
        <p:nvSpPr>
          <p:cNvPr id="4100" name="Text Box 6"/>
          <p:cNvSpPr txBox="1">
            <a:spLocks noChangeArrowheads="1"/>
          </p:cNvSpPr>
          <p:nvPr/>
        </p:nvSpPr>
        <p:spPr bwMode="auto">
          <a:xfrm>
            <a:off x="1187624" y="1340768"/>
            <a:ext cx="4752528" cy="4797211"/>
          </a:xfrm>
          <a:prstGeom prst="rect">
            <a:avLst/>
          </a:prstGeom>
          <a:noFill/>
          <a:ln w="9525">
            <a:noFill/>
            <a:miter lim="800000"/>
            <a:headEnd/>
            <a:tailEnd/>
          </a:ln>
        </p:spPr>
        <p:txBody>
          <a:bodyPr wrap="square" lIns="0" tIns="0" rIns="0" bIns="0">
            <a:spAutoFit/>
          </a:bodyPr>
          <a:lstStyle/>
          <a:p>
            <a:pPr marL="177800" eaLnBrk="0" hangingPunct="0">
              <a:lnSpc>
                <a:spcPct val="140000"/>
              </a:lnSpc>
            </a:pPr>
            <a:r>
              <a:rPr lang="en-US" altLang="zh-CN" sz="2800" i="0" dirty="0">
                <a:latin typeface="Times New Roman" pitchFamily="18" charset="0"/>
                <a:cs typeface="Times New Roman" pitchFamily="18" charset="0"/>
              </a:rPr>
              <a:t>4.1  </a:t>
            </a:r>
            <a:r>
              <a:rPr lang="zh-CN" altLang="en-US" sz="2800" i="0" dirty="0" smtClean="0">
                <a:latin typeface="Times New Roman" pitchFamily="18" charset="0"/>
                <a:cs typeface="Times New Roman" pitchFamily="18" charset="0"/>
              </a:rPr>
              <a:t>传统的软件测试过程</a:t>
            </a:r>
            <a:endParaRPr lang="en-US" altLang="zh-CN" sz="2800" i="0" dirty="0">
              <a:latin typeface="Times New Roman" pitchFamily="18" charset="0"/>
              <a:cs typeface="Times New Roman" pitchFamily="18" charset="0"/>
            </a:endParaRPr>
          </a:p>
          <a:p>
            <a:pPr marL="177800" eaLnBrk="0" hangingPunct="0">
              <a:lnSpc>
                <a:spcPct val="140000"/>
              </a:lnSpc>
            </a:pPr>
            <a:r>
              <a:rPr lang="en-US" altLang="zh-CN" sz="2800" i="0" dirty="0">
                <a:latin typeface="Times New Roman" pitchFamily="18" charset="0"/>
                <a:cs typeface="Times New Roman" pitchFamily="18" charset="0"/>
              </a:rPr>
              <a:t>         </a:t>
            </a:r>
            <a:r>
              <a:rPr lang="en-US" altLang="zh-CN" sz="2000" i="0" dirty="0">
                <a:latin typeface="+mn-lt"/>
                <a:ea typeface="宋体"/>
                <a:cs typeface="宋体"/>
              </a:rPr>
              <a:t>V</a:t>
            </a:r>
            <a:r>
              <a:rPr lang="zh-CN" altLang="en-US" sz="2000" i="0" dirty="0">
                <a:latin typeface="+mn-lt"/>
                <a:ea typeface="宋体"/>
                <a:cs typeface="宋体"/>
              </a:rPr>
              <a:t>模型、</a:t>
            </a:r>
            <a:r>
              <a:rPr lang="en-US" altLang="zh-CN" sz="2000" i="0" dirty="0">
                <a:latin typeface="+mn-lt"/>
                <a:ea typeface="宋体"/>
                <a:cs typeface="宋体"/>
              </a:rPr>
              <a:t>W</a:t>
            </a:r>
            <a:r>
              <a:rPr lang="zh-CN" altLang="en-US" sz="2000" i="0" dirty="0">
                <a:latin typeface="+mn-lt"/>
                <a:ea typeface="宋体"/>
                <a:cs typeface="宋体"/>
              </a:rPr>
              <a:t>模型、</a:t>
            </a:r>
            <a:r>
              <a:rPr lang="en-US" altLang="zh-CN" sz="2000" i="0" dirty="0" err="1">
                <a:latin typeface="+mn-lt"/>
                <a:ea typeface="宋体"/>
                <a:cs typeface="宋体"/>
              </a:rPr>
              <a:t>TMap</a:t>
            </a:r>
            <a:endParaRPr lang="zh-CN" altLang="en-US" sz="2000" i="0" dirty="0">
              <a:latin typeface="+mn-lt"/>
              <a:ea typeface="宋体"/>
              <a:cs typeface="宋体"/>
            </a:endParaRPr>
          </a:p>
          <a:p>
            <a:pPr marL="177800" eaLnBrk="0" hangingPunct="0">
              <a:lnSpc>
                <a:spcPct val="140000"/>
              </a:lnSpc>
            </a:pPr>
            <a:r>
              <a:rPr lang="en-US" altLang="zh-CN" sz="2800" i="0" dirty="0" smtClean="0">
                <a:latin typeface="Times New Roman" pitchFamily="18" charset="0"/>
                <a:cs typeface="Times New Roman" pitchFamily="18" charset="0"/>
              </a:rPr>
              <a:t>4.2  </a:t>
            </a:r>
            <a:r>
              <a:rPr lang="zh-CN" altLang="en-US" sz="2800" i="0" dirty="0" smtClean="0">
                <a:latin typeface="Times New Roman" pitchFamily="18" charset="0"/>
                <a:cs typeface="Times New Roman" pitchFamily="18" charset="0"/>
              </a:rPr>
              <a:t>敏捷测试过</a:t>
            </a:r>
            <a:r>
              <a:rPr lang="zh-CN" altLang="en-US" sz="2800" i="0" dirty="0">
                <a:latin typeface="Times New Roman" pitchFamily="18" charset="0"/>
                <a:cs typeface="Times New Roman" pitchFamily="18" charset="0"/>
              </a:rPr>
              <a:t>程</a:t>
            </a:r>
            <a:endParaRPr lang="en-US" altLang="zh-CN" sz="2800" i="0" dirty="0">
              <a:latin typeface="Times New Roman" pitchFamily="18" charset="0"/>
              <a:cs typeface="Times New Roman" pitchFamily="18" charset="0"/>
            </a:endParaRPr>
          </a:p>
          <a:p>
            <a:pPr marL="177800" eaLnBrk="0" hangingPunct="0">
              <a:lnSpc>
                <a:spcPct val="140000"/>
              </a:lnSpc>
            </a:pPr>
            <a:r>
              <a:rPr lang="en-US" altLang="zh-CN" sz="2800" i="0" dirty="0" smtClean="0">
                <a:latin typeface="Times New Roman" pitchFamily="18" charset="0"/>
                <a:cs typeface="Times New Roman" pitchFamily="18" charset="0"/>
              </a:rPr>
              <a:t>4.3  </a:t>
            </a:r>
            <a:r>
              <a:rPr lang="zh-CN" altLang="en-US" sz="2800" i="0" dirty="0" smtClean="0">
                <a:latin typeface="Times New Roman" pitchFamily="18" charset="0"/>
                <a:cs typeface="Times New Roman" pitchFamily="18" charset="0"/>
              </a:rPr>
              <a:t>软件测试学派</a:t>
            </a:r>
            <a:endParaRPr lang="en-US" altLang="zh-CN" sz="2800" i="0" dirty="0">
              <a:latin typeface="Times New Roman" pitchFamily="18" charset="0"/>
              <a:cs typeface="Times New Roman" pitchFamily="18" charset="0"/>
            </a:endParaRPr>
          </a:p>
          <a:p>
            <a:pPr marL="177800" eaLnBrk="0" hangingPunct="0">
              <a:lnSpc>
                <a:spcPct val="140000"/>
              </a:lnSpc>
            </a:pPr>
            <a:r>
              <a:rPr lang="en-US" altLang="zh-CN" sz="2800" i="0" dirty="0" smtClean="0">
                <a:latin typeface="Times New Roman" pitchFamily="18" charset="0"/>
                <a:cs typeface="Times New Roman" pitchFamily="18" charset="0"/>
              </a:rPr>
              <a:t>4.4  </a:t>
            </a:r>
            <a:r>
              <a:rPr lang="zh-CN" altLang="en-US" sz="2800" i="0" dirty="0" smtClean="0">
                <a:latin typeface="Times New Roman" pitchFamily="18" charset="0"/>
                <a:cs typeface="Times New Roman" pitchFamily="18" charset="0"/>
              </a:rPr>
              <a:t>基于风险的测试策略</a:t>
            </a:r>
            <a:endParaRPr lang="en-US" altLang="zh-CN" sz="2800" i="0" dirty="0" smtClean="0">
              <a:latin typeface="Times New Roman" pitchFamily="18" charset="0"/>
              <a:cs typeface="Times New Roman" pitchFamily="18" charset="0"/>
            </a:endParaRPr>
          </a:p>
          <a:p>
            <a:pPr marL="177800" eaLnBrk="0" hangingPunct="0">
              <a:lnSpc>
                <a:spcPct val="140000"/>
              </a:lnSpc>
            </a:pPr>
            <a:r>
              <a:rPr lang="en-US" altLang="zh-CN" sz="2800" i="0" dirty="0" smtClean="0">
                <a:latin typeface="Times New Roman" pitchFamily="18" charset="0"/>
                <a:cs typeface="Times New Roman" pitchFamily="18" charset="0"/>
              </a:rPr>
              <a:t>4.5  </a:t>
            </a:r>
            <a:r>
              <a:rPr lang="zh-CN" altLang="en-US" sz="2800" i="0" dirty="0" smtClean="0">
                <a:latin typeface="Times New Roman" pitchFamily="18" charset="0"/>
                <a:cs typeface="Times New Roman" pitchFamily="18" charset="0"/>
              </a:rPr>
              <a:t>测试过程改进</a:t>
            </a:r>
            <a:endParaRPr lang="en-US" altLang="zh-CN" sz="2800" i="0" dirty="0">
              <a:latin typeface="Times New Roman" pitchFamily="18" charset="0"/>
              <a:cs typeface="Times New Roman" pitchFamily="18" charset="0"/>
            </a:endParaRPr>
          </a:p>
          <a:p>
            <a:pPr marL="177800" eaLnBrk="0" hangingPunct="0">
              <a:lnSpc>
                <a:spcPct val="140000"/>
              </a:lnSpc>
            </a:pPr>
            <a:r>
              <a:rPr lang="en-US" altLang="zh-CN" sz="2800" i="0" dirty="0">
                <a:latin typeface="Times New Roman" pitchFamily="18" charset="0"/>
                <a:cs typeface="Times New Roman" pitchFamily="18" charset="0"/>
              </a:rPr>
              <a:t>         </a:t>
            </a:r>
            <a:r>
              <a:rPr lang="en-US" altLang="zh-CN" sz="2000" i="0" dirty="0" err="1">
                <a:latin typeface="Times New Roman" pitchFamily="18" charset="0"/>
                <a:cs typeface="Times New Roman" pitchFamily="18" charset="0"/>
              </a:rPr>
              <a:t>TMMi</a:t>
            </a:r>
            <a:r>
              <a:rPr lang="zh-CN" altLang="en-US" sz="2000" i="0" dirty="0">
                <a:latin typeface="Times New Roman" pitchFamily="18" charset="0"/>
                <a:cs typeface="Times New Roman" pitchFamily="18" charset="0"/>
              </a:rPr>
              <a:t>、</a:t>
            </a:r>
            <a:r>
              <a:rPr lang="en-US" altLang="zh-CN" sz="2000" i="0" dirty="0">
                <a:latin typeface="Times New Roman" pitchFamily="18" charset="0"/>
                <a:cs typeface="Times New Roman" pitchFamily="18" charset="0"/>
              </a:rPr>
              <a:t>TPI</a:t>
            </a:r>
            <a:r>
              <a:rPr lang="zh-CN" altLang="en-US" sz="2000" i="0" dirty="0">
                <a:latin typeface="Times New Roman" pitchFamily="18" charset="0"/>
                <a:cs typeface="Times New Roman" pitchFamily="18" charset="0"/>
              </a:rPr>
              <a:t>、</a:t>
            </a:r>
            <a:r>
              <a:rPr lang="en-US" altLang="zh-CN" sz="2000" i="0" dirty="0">
                <a:latin typeface="Times New Roman" pitchFamily="18" charset="0"/>
                <a:cs typeface="Times New Roman" pitchFamily="18" charset="0"/>
              </a:rPr>
              <a:t>CTP</a:t>
            </a:r>
            <a:r>
              <a:rPr lang="zh-CN" altLang="en-US" sz="2000" i="0" dirty="0">
                <a:latin typeface="Times New Roman" pitchFamily="18" charset="0"/>
                <a:cs typeface="Times New Roman" pitchFamily="18" charset="0"/>
              </a:rPr>
              <a:t>、</a:t>
            </a:r>
            <a:r>
              <a:rPr lang="en-US" altLang="zh-CN" sz="2000" i="0" dirty="0">
                <a:latin typeface="Times New Roman" pitchFamily="18" charset="0"/>
                <a:cs typeface="Times New Roman" pitchFamily="18" charset="0"/>
              </a:rPr>
              <a:t>STEP</a:t>
            </a:r>
            <a:endParaRPr lang="zh-CN" altLang="en-US" sz="2000" i="0" dirty="0">
              <a:latin typeface="Times New Roman" pitchFamily="18" charset="0"/>
              <a:cs typeface="Times New Roman" pitchFamily="18" charset="0"/>
            </a:endParaRPr>
          </a:p>
          <a:p>
            <a:pPr marL="177800" eaLnBrk="0" hangingPunct="0">
              <a:lnSpc>
                <a:spcPct val="140000"/>
              </a:lnSpc>
            </a:pPr>
            <a:r>
              <a:rPr lang="en-US" altLang="zh-CN" sz="2800" i="0" dirty="0" smtClean="0">
                <a:latin typeface="Times New Roman" pitchFamily="18" charset="0"/>
                <a:cs typeface="Times New Roman" pitchFamily="18" charset="0"/>
              </a:rPr>
              <a:t>4.6  </a:t>
            </a:r>
            <a:r>
              <a:rPr lang="zh-CN" altLang="en-US" sz="2800" i="0" dirty="0" smtClean="0">
                <a:latin typeface="Times New Roman" pitchFamily="18" charset="0"/>
                <a:cs typeface="Times New Roman" pitchFamily="18" charset="0"/>
              </a:rPr>
              <a:t>软件测试规范</a:t>
            </a:r>
            <a:endParaRPr lang="zh-CN" altLang="en-US" sz="2800" i="0" dirty="0">
              <a:latin typeface="Times New Roman" pitchFamily="18" charset="0"/>
              <a:cs typeface="Times New Roman" pitchFamily="18" charset="0"/>
            </a:endParaRPr>
          </a:p>
        </p:txBody>
      </p:sp>
      <p:pic>
        <p:nvPicPr>
          <p:cNvPr id="4" name="图片 3" descr="MOOC课程二维码.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0152" y="2276872"/>
            <a:ext cx="2880320" cy="2880320"/>
          </a:xfrm>
          <a:prstGeom prst="rect">
            <a:avLst/>
          </a:prstGeom>
        </p:spPr>
      </p:pic>
    </p:spTree>
    <p:extLst>
      <p:ext uri="{BB962C8B-B14F-4D97-AF65-F5344CB8AC3E}">
        <p14:creationId xmlns:p14="http://schemas.microsoft.com/office/powerpoint/2010/main" val="212724606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187623" y="404813"/>
            <a:ext cx="6697489" cy="575915"/>
          </a:xfrm>
        </p:spPr>
        <p:txBody>
          <a:bodyPr/>
          <a:lstStyle/>
          <a:p>
            <a:pPr algn="ctr"/>
            <a:r>
              <a:rPr lang="zh-CN" altLang="en-US" sz="3200" dirty="0">
                <a:solidFill>
                  <a:srgbClr val="FFFF00"/>
                </a:solidFill>
                <a:latin typeface="+mj-ea"/>
              </a:rPr>
              <a:t>任务１</a:t>
            </a:r>
            <a:r>
              <a:rPr lang="en-US" altLang="zh-CN" sz="3200" dirty="0">
                <a:solidFill>
                  <a:srgbClr val="FFFF00"/>
                </a:solidFill>
                <a:latin typeface="+mj-ea"/>
              </a:rPr>
              <a:t>:</a:t>
            </a:r>
            <a:r>
              <a:rPr lang="zh-CN" altLang="en-US" sz="3200" dirty="0">
                <a:solidFill>
                  <a:srgbClr val="FFFF00"/>
                </a:solidFill>
                <a:latin typeface="+mj-ea"/>
              </a:rPr>
              <a:t>模块独立执行路径测试</a:t>
            </a:r>
          </a:p>
        </p:txBody>
      </p:sp>
      <p:sp>
        <p:nvSpPr>
          <p:cNvPr id="13315" name="Rectangle 3"/>
          <p:cNvSpPr>
            <a:spLocks noChangeArrowheads="1"/>
          </p:cNvSpPr>
          <p:nvPr/>
        </p:nvSpPr>
        <p:spPr bwMode="auto">
          <a:xfrm>
            <a:off x="719138" y="1736725"/>
            <a:ext cx="7848600" cy="4813625"/>
          </a:xfrm>
          <a:prstGeom prst="rect">
            <a:avLst/>
          </a:prstGeom>
          <a:noFill/>
          <a:ln w="9525">
            <a:noFill/>
            <a:miter lim="800000"/>
            <a:headEnd/>
            <a:tailEnd/>
          </a:ln>
        </p:spPr>
        <p:txBody>
          <a:bodyPr>
            <a:spAutoFit/>
          </a:bodyPr>
          <a:lstStyle/>
          <a:p>
            <a:pPr>
              <a:spcBef>
                <a:spcPct val="50000"/>
              </a:spcBef>
            </a:pPr>
            <a:r>
              <a:rPr lang="zh-CN" altLang="en-US" sz="2400" b="1" i="0" dirty="0">
                <a:solidFill>
                  <a:schemeClr val="accent1">
                    <a:lumMod val="50000"/>
                  </a:schemeClr>
                </a:solidFill>
                <a:latin typeface="楷体"/>
                <a:ea typeface="楷体"/>
                <a:cs typeface="楷体"/>
              </a:rPr>
              <a:t>检查每一条独立执行路径的</a:t>
            </a:r>
            <a:r>
              <a:rPr lang="zh-CN" altLang="en-US" sz="2400" b="1" i="0" dirty="0" smtClean="0">
                <a:solidFill>
                  <a:schemeClr val="accent1">
                    <a:lumMod val="50000"/>
                  </a:schemeClr>
                </a:solidFill>
                <a:latin typeface="楷体"/>
                <a:ea typeface="楷体"/>
                <a:cs typeface="楷体"/>
              </a:rPr>
              <a:t>测试，并保证</a:t>
            </a:r>
            <a:r>
              <a:rPr lang="zh-CN" altLang="en-US" sz="2400" b="1" i="0" dirty="0">
                <a:solidFill>
                  <a:schemeClr val="accent1">
                    <a:lumMod val="50000"/>
                  </a:schemeClr>
                </a:solidFill>
                <a:latin typeface="楷体"/>
                <a:ea typeface="楷体"/>
                <a:cs typeface="楷体"/>
              </a:rPr>
              <a:t>每条语句被至少执行一次。</a:t>
            </a:r>
          </a:p>
          <a:p>
            <a:pPr>
              <a:spcBef>
                <a:spcPct val="50000"/>
              </a:spcBef>
            </a:pPr>
            <a:r>
              <a:rPr lang="en-US" altLang="zh-CN" sz="2400" b="1" dirty="0">
                <a:solidFill>
                  <a:srgbClr val="00B0F0"/>
                </a:solidFill>
              </a:rPr>
              <a:t>Checklist:</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b="1" dirty="0" smtClean="0"/>
              <a:t> </a:t>
            </a:r>
            <a:r>
              <a:rPr lang="zh-CN" altLang="en-US" sz="2400" i="0" dirty="0">
                <a:latin typeface="+mn-lt"/>
                <a:ea typeface="楷体"/>
                <a:cs typeface="楷体"/>
              </a:rPr>
              <a:t>误解或用错了算符优先级</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混合类型运算</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变量初值错 </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精度不够 </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表达式符号错 </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其它</a:t>
            </a:r>
          </a:p>
        </p:txBody>
      </p:sp>
      <p:pic>
        <p:nvPicPr>
          <p:cNvPr id="64514" name="Picture 2" descr="http://rollerjm.free.fr/images/graph.gif"/>
          <p:cNvPicPr>
            <a:picLocks noChangeAspect="1" noChangeArrowheads="1"/>
          </p:cNvPicPr>
          <p:nvPr/>
        </p:nvPicPr>
        <p:blipFill>
          <a:blip r:embed="rId3" cstate="print"/>
          <a:srcRect/>
          <a:stretch>
            <a:fillRect/>
          </a:stretch>
        </p:blipFill>
        <p:spPr bwMode="auto">
          <a:xfrm>
            <a:off x="5292080" y="3032956"/>
            <a:ext cx="3312368" cy="3312368"/>
          </a:xfrm>
          <a:prstGeom prst="rect">
            <a:avLst/>
          </a:prstGeom>
          <a:noFill/>
        </p:spPr>
      </p:pic>
    </p:spTree>
    <p:extLst>
      <p:ext uri="{BB962C8B-B14F-4D97-AF65-F5344CB8AC3E}">
        <p14:creationId xmlns:p14="http://schemas.microsoft.com/office/powerpoint/2010/main" val="3882518952"/>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8" name="Picture 4" descr="http://www.testingthefuture.net/wp-content/uploads/2009/08/Data-Flows.png"/>
          <p:cNvPicPr>
            <a:picLocks noChangeAspect="1" noChangeArrowheads="1"/>
          </p:cNvPicPr>
          <p:nvPr/>
        </p:nvPicPr>
        <p:blipFill>
          <a:blip r:embed="rId3" cstate="print"/>
          <a:srcRect/>
          <a:stretch>
            <a:fillRect/>
          </a:stretch>
        </p:blipFill>
        <p:spPr bwMode="auto">
          <a:xfrm>
            <a:off x="5796136" y="2348880"/>
            <a:ext cx="3131840" cy="3096344"/>
          </a:xfrm>
          <a:prstGeom prst="rect">
            <a:avLst/>
          </a:prstGeom>
          <a:noFill/>
        </p:spPr>
      </p:pic>
      <p:sp>
        <p:nvSpPr>
          <p:cNvPr id="14338" name="Rectangle 2"/>
          <p:cNvSpPr>
            <a:spLocks noGrp="1" noChangeArrowheads="1"/>
          </p:cNvSpPr>
          <p:nvPr>
            <p:ph type="title"/>
          </p:nvPr>
        </p:nvSpPr>
        <p:spPr>
          <a:xfrm>
            <a:off x="1259631" y="404813"/>
            <a:ext cx="6625481" cy="575915"/>
          </a:xfrm>
        </p:spPr>
        <p:txBody>
          <a:bodyPr/>
          <a:lstStyle/>
          <a:p>
            <a:pPr algn="ctr"/>
            <a:r>
              <a:rPr lang="zh-CN" altLang="en-US" sz="3200" dirty="0">
                <a:solidFill>
                  <a:srgbClr val="FFFF00"/>
                </a:solidFill>
                <a:latin typeface="+mj-ea"/>
              </a:rPr>
              <a:t>任务</a:t>
            </a:r>
            <a:r>
              <a:rPr lang="en-US" altLang="zh-CN" sz="3200" dirty="0">
                <a:solidFill>
                  <a:srgbClr val="FFFF00"/>
                </a:solidFill>
                <a:latin typeface="+mj-ea"/>
              </a:rPr>
              <a:t>2:</a:t>
            </a:r>
            <a:r>
              <a:rPr lang="zh-CN" altLang="en-US" sz="3200" dirty="0">
                <a:solidFill>
                  <a:srgbClr val="FFFF00"/>
                </a:solidFill>
                <a:latin typeface="+mj-ea"/>
              </a:rPr>
              <a:t>局部数据结构测试</a:t>
            </a:r>
          </a:p>
        </p:txBody>
      </p:sp>
      <p:sp>
        <p:nvSpPr>
          <p:cNvPr id="14339" name="Rectangle 3"/>
          <p:cNvSpPr>
            <a:spLocks noChangeArrowheads="1"/>
          </p:cNvSpPr>
          <p:nvPr/>
        </p:nvSpPr>
        <p:spPr bwMode="auto">
          <a:xfrm>
            <a:off x="755576" y="1556792"/>
            <a:ext cx="7848600" cy="4875180"/>
          </a:xfrm>
          <a:prstGeom prst="rect">
            <a:avLst/>
          </a:prstGeom>
          <a:noFill/>
          <a:ln w="9525">
            <a:noFill/>
            <a:miter lim="800000"/>
            <a:headEnd/>
            <a:tailEnd/>
          </a:ln>
        </p:spPr>
        <p:txBody>
          <a:bodyPr>
            <a:spAutoFit/>
          </a:bodyPr>
          <a:lstStyle/>
          <a:p>
            <a:pPr>
              <a:spcBef>
                <a:spcPct val="50000"/>
              </a:spcBef>
            </a:pPr>
            <a:r>
              <a:rPr lang="zh-CN" altLang="en-US" sz="2400" b="1" i="0" dirty="0">
                <a:solidFill>
                  <a:schemeClr val="accent1">
                    <a:lumMod val="50000"/>
                  </a:schemeClr>
                </a:solidFill>
                <a:latin typeface="楷体"/>
                <a:ea typeface="楷体"/>
                <a:cs typeface="楷体"/>
              </a:rPr>
              <a:t>检查局部数据结构完整性</a:t>
            </a:r>
          </a:p>
          <a:p>
            <a:pPr>
              <a:spcBef>
                <a:spcPct val="50000"/>
              </a:spcBef>
            </a:pPr>
            <a:endParaRPr lang="en-US" altLang="zh-CN" sz="2400" b="1" dirty="0" smtClean="0">
              <a:solidFill>
                <a:srgbClr val="00B0F0"/>
              </a:solidFill>
            </a:endParaRPr>
          </a:p>
          <a:p>
            <a:pPr>
              <a:spcBef>
                <a:spcPct val="50000"/>
              </a:spcBef>
            </a:pPr>
            <a:r>
              <a:rPr lang="en-US" altLang="zh-CN" sz="2400" b="1" dirty="0" smtClean="0">
                <a:solidFill>
                  <a:srgbClr val="00B0F0"/>
                </a:solidFill>
              </a:rPr>
              <a:t>Checklist</a:t>
            </a:r>
            <a:r>
              <a:rPr lang="en-US" altLang="zh-CN" sz="2400" b="1" dirty="0">
                <a:solidFill>
                  <a:srgbClr val="00B0F0"/>
                </a:solidFill>
              </a:rPr>
              <a:t>:</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b="1" dirty="0"/>
              <a:t> </a:t>
            </a:r>
            <a:r>
              <a:rPr lang="zh-CN" altLang="en-US" sz="2400" i="0" dirty="0">
                <a:latin typeface="+mn-lt"/>
                <a:ea typeface="楷体"/>
                <a:cs typeface="楷体"/>
              </a:rPr>
              <a:t>不适合或不相容的类型说明</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变量无初值</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变量初始化或默认值有错</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不正确的变量名或从来未被使用过</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出现上溢或下溢和地址异常</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a:t>
            </a:r>
            <a:r>
              <a:rPr lang="zh-CN" altLang="en-US" sz="2400" i="0" dirty="0" smtClean="0">
                <a:latin typeface="+mn-lt"/>
                <a:ea typeface="楷体"/>
                <a:cs typeface="楷体"/>
              </a:rPr>
              <a:t>其它</a:t>
            </a:r>
            <a:endParaRPr lang="zh-CN" altLang="en-US" sz="2400" i="0" dirty="0">
              <a:latin typeface="+mn-lt"/>
              <a:ea typeface="楷体"/>
              <a:cs typeface="楷体"/>
            </a:endParaRPr>
          </a:p>
        </p:txBody>
      </p:sp>
    </p:spTree>
    <p:extLst>
      <p:ext uri="{BB962C8B-B14F-4D97-AF65-F5344CB8AC3E}">
        <p14:creationId xmlns:p14="http://schemas.microsoft.com/office/powerpoint/2010/main" val="3926960782"/>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619671" y="404813"/>
            <a:ext cx="6120681" cy="575915"/>
          </a:xfrm>
        </p:spPr>
        <p:txBody>
          <a:bodyPr/>
          <a:lstStyle/>
          <a:p>
            <a:pPr algn="ctr"/>
            <a:r>
              <a:rPr lang="zh-CN" altLang="en-US" sz="3200" dirty="0">
                <a:solidFill>
                  <a:srgbClr val="FFFF00"/>
                </a:solidFill>
                <a:latin typeface="+mj-ea"/>
              </a:rPr>
              <a:t>任务３</a:t>
            </a:r>
            <a:r>
              <a:rPr lang="en-US" altLang="zh-CN" sz="3200" dirty="0">
                <a:solidFill>
                  <a:srgbClr val="FFFF00"/>
                </a:solidFill>
                <a:latin typeface="+mj-ea"/>
              </a:rPr>
              <a:t>:</a:t>
            </a:r>
            <a:r>
              <a:rPr lang="zh-CN" altLang="en-US" sz="3200" dirty="0">
                <a:solidFill>
                  <a:srgbClr val="FFFF00"/>
                </a:solidFill>
                <a:latin typeface="+mj-ea"/>
              </a:rPr>
              <a:t>模块接口测试</a:t>
            </a:r>
          </a:p>
        </p:txBody>
      </p:sp>
      <p:sp>
        <p:nvSpPr>
          <p:cNvPr id="15363" name="Rectangle 3"/>
          <p:cNvSpPr>
            <a:spLocks noChangeArrowheads="1"/>
          </p:cNvSpPr>
          <p:nvPr/>
        </p:nvSpPr>
        <p:spPr bwMode="auto">
          <a:xfrm>
            <a:off x="611560" y="1484784"/>
            <a:ext cx="7920880" cy="4967513"/>
          </a:xfrm>
          <a:prstGeom prst="rect">
            <a:avLst/>
          </a:prstGeom>
          <a:noFill/>
          <a:ln w="9525">
            <a:noFill/>
            <a:miter lim="800000"/>
            <a:headEnd/>
            <a:tailEnd/>
          </a:ln>
        </p:spPr>
        <p:txBody>
          <a:bodyPr wrap="square">
            <a:spAutoFit/>
          </a:bodyPr>
          <a:lstStyle/>
          <a:p>
            <a:pPr>
              <a:spcBef>
                <a:spcPct val="50000"/>
              </a:spcBef>
            </a:pPr>
            <a:r>
              <a:rPr lang="zh-CN" altLang="en-US" sz="2400" b="1" i="0" dirty="0">
                <a:solidFill>
                  <a:schemeClr val="accent1">
                    <a:lumMod val="50000"/>
                  </a:schemeClr>
                </a:solidFill>
                <a:latin typeface="楷体"/>
                <a:ea typeface="楷体"/>
                <a:cs typeface="楷体"/>
              </a:rPr>
              <a:t>检查模块接口是否正确</a:t>
            </a:r>
            <a:endParaRPr lang="en-US" altLang="zh-CN" sz="2400" b="1" i="0" dirty="0">
              <a:solidFill>
                <a:schemeClr val="accent1">
                  <a:lumMod val="50000"/>
                </a:schemeClr>
              </a:solidFill>
              <a:latin typeface="楷体"/>
              <a:ea typeface="楷体"/>
              <a:cs typeface="楷体"/>
            </a:endParaRPr>
          </a:p>
          <a:p>
            <a:pPr>
              <a:spcBef>
                <a:spcPct val="50000"/>
              </a:spcBef>
            </a:pPr>
            <a:r>
              <a:rPr lang="en-US" altLang="zh-CN" sz="2800" b="1" dirty="0" smtClean="0">
                <a:solidFill>
                  <a:srgbClr val="00B0F0"/>
                </a:solidFill>
              </a:rPr>
              <a:t>c</a:t>
            </a:r>
            <a:r>
              <a:rPr lang="en-US" altLang="zh-CN" sz="2400" b="1" dirty="0" smtClean="0">
                <a:solidFill>
                  <a:srgbClr val="00B0F0"/>
                </a:solidFill>
              </a:rPr>
              <a:t>hecklist</a:t>
            </a:r>
            <a:r>
              <a:rPr lang="en-US" altLang="zh-CN" sz="2400" b="1" dirty="0">
                <a:solidFill>
                  <a:srgbClr val="00B0F0"/>
                </a:solidFill>
              </a:rPr>
              <a:t>:</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smtClean="0">
                <a:latin typeface="+mn-lt"/>
                <a:ea typeface="楷体"/>
                <a:cs typeface="楷体"/>
              </a:rPr>
              <a:t>输入的实际参数与形式参数是否一致</a:t>
            </a:r>
            <a:r>
              <a:rPr lang="zh-CN" altLang="en-US" sz="2000" i="0" dirty="0">
                <a:latin typeface="+mn-lt"/>
                <a:ea typeface="楷体"/>
                <a:cs typeface="楷体"/>
              </a:rPr>
              <a:t>(</a:t>
            </a:r>
            <a:r>
              <a:rPr lang="zh-CN" altLang="en-US" sz="2000" i="0" dirty="0" smtClean="0">
                <a:latin typeface="+mn-lt"/>
                <a:ea typeface="楷体"/>
                <a:cs typeface="楷体"/>
              </a:rPr>
              <a:t>个数</a:t>
            </a:r>
            <a:r>
              <a:rPr lang="zh-CN" altLang="en-US" sz="2000" i="0" dirty="0">
                <a:latin typeface="+mn-lt"/>
                <a:ea typeface="楷体"/>
                <a:cs typeface="楷体"/>
              </a:rPr>
              <a:t>、属性、</a:t>
            </a:r>
            <a:r>
              <a:rPr lang="zh-CN" altLang="en-US" sz="2000" i="0" dirty="0" smtClean="0">
                <a:latin typeface="+mn-lt"/>
                <a:ea typeface="楷体"/>
                <a:cs typeface="楷体"/>
              </a:rPr>
              <a:t>量纲</a:t>
            </a:r>
            <a:r>
              <a:rPr lang="en-US" altLang="zh-CN" sz="2000" i="0" dirty="0" smtClean="0">
                <a:latin typeface="+mn-lt"/>
                <a:ea typeface="楷体"/>
                <a:cs typeface="楷体"/>
              </a:rPr>
              <a:t>)</a:t>
            </a:r>
            <a:endParaRPr lang="zh-CN" altLang="en-US" sz="20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smtClean="0">
                <a:latin typeface="+mn-lt"/>
                <a:ea typeface="楷体"/>
                <a:cs typeface="楷体"/>
              </a:rPr>
              <a:t>调</a:t>
            </a:r>
            <a:r>
              <a:rPr lang="zh-CN" altLang="en-US" sz="2400" i="0" dirty="0">
                <a:latin typeface="+mn-lt"/>
                <a:ea typeface="楷体"/>
                <a:cs typeface="楷体"/>
              </a:rPr>
              <a:t>用其他模块的实际参数与被调模块的形参是否一致。</a:t>
            </a:r>
          </a:p>
          <a:p>
            <a:pPr marL="0" lvl="1" eaLnBrk="0" hangingPunct="0">
              <a:lnSpc>
                <a:spcPct val="130000"/>
              </a:lnSpc>
              <a:spcBef>
                <a:spcPct val="20000"/>
              </a:spcBef>
              <a:buClr>
                <a:schemeClr val="accent1">
                  <a:lumMod val="50000"/>
                </a:schemeClr>
              </a:buClr>
              <a:buSzPct val="90000"/>
              <a:tabLst>
                <a:tab pos="365125" algn="l"/>
                <a:tab pos="571500" algn="l"/>
              </a:tabLst>
            </a:pPr>
            <a:r>
              <a:rPr lang="zh-CN" altLang="en-US" sz="2400" i="0" dirty="0">
                <a:latin typeface="+mn-lt"/>
                <a:ea typeface="楷体"/>
                <a:cs typeface="楷体"/>
              </a:rPr>
              <a:t> </a:t>
            </a:r>
            <a:r>
              <a:rPr lang="zh-CN" altLang="en-US" sz="2400" i="0" dirty="0" smtClean="0">
                <a:latin typeface="+mn-lt"/>
                <a:ea typeface="楷体"/>
                <a:cs typeface="楷体"/>
              </a:rPr>
              <a:t>  </a:t>
            </a:r>
            <a:r>
              <a:rPr lang="zh-CN" altLang="en-US" sz="2000" i="0" dirty="0" smtClean="0">
                <a:latin typeface="+mn-lt"/>
                <a:ea typeface="楷体"/>
                <a:cs typeface="楷体"/>
              </a:rPr>
              <a:t>个数</a:t>
            </a:r>
            <a:r>
              <a:rPr lang="zh-CN" altLang="en-US" sz="2000" i="0" dirty="0">
                <a:latin typeface="+mn-lt"/>
                <a:ea typeface="楷体"/>
                <a:cs typeface="楷体"/>
              </a:rPr>
              <a:t>、属性、量纲</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smtClean="0">
                <a:latin typeface="+mn-lt"/>
                <a:ea typeface="楷体"/>
                <a:cs typeface="楷体"/>
              </a:rPr>
              <a:t>全程变</a:t>
            </a:r>
            <a:r>
              <a:rPr lang="zh-CN" altLang="en-US" sz="2400" i="0" dirty="0">
                <a:latin typeface="+mn-lt"/>
                <a:ea typeface="楷体"/>
                <a:cs typeface="楷体"/>
              </a:rPr>
              <a:t>量的定义在各模块是否一致。</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smtClean="0">
                <a:latin typeface="+mn-lt"/>
                <a:ea typeface="楷体"/>
                <a:cs typeface="楷体"/>
              </a:rPr>
              <a:t>外部输入</a:t>
            </a:r>
            <a:r>
              <a:rPr lang="zh-CN" altLang="en-US" sz="2400" i="0" dirty="0">
                <a:latin typeface="+mn-lt"/>
                <a:ea typeface="楷体"/>
                <a:cs typeface="楷体"/>
              </a:rPr>
              <a:t>、输出</a:t>
            </a:r>
          </a:p>
          <a:p>
            <a:pPr marL="342900" lvl="1"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文件、缓冲区、错误处理</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smtClean="0">
                <a:latin typeface="+mn-lt"/>
                <a:ea typeface="楷体"/>
                <a:cs typeface="楷体"/>
              </a:rPr>
              <a:t>其它</a:t>
            </a:r>
            <a:endParaRPr lang="zh-CN" altLang="en-US" sz="2400" i="0" dirty="0">
              <a:latin typeface="+mn-lt"/>
              <a:ea typeface="楷体"/>
              <a:cs typeface="楷体"/>
            </a:endParaRPr>
          </a:p>
        </p:txBody>
      </p:sp>
    </p:spTree>
    <p:extLst>
      <p:ext uri="{BB962C8B-B14F-4D97-AF65-F5344CB8AC3E}">
        <p14:creationId xmlns:p14="http://schemas.microsoft.com/office/powerpoint/2010/main" val="604008952"/>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http://www.mathphysics.com/pde/pix/ch10nb2.GIF"/>
          <p:cNvPicPr>
            <a:picLocks noChangeAspect="1" noChangeArrowheads="1"/>
          </p:cNvPicPr>
          <p:nvPr/>
        </p:nvPicPr>
        <p:blipFill>
          <a:blip r:embed="rId3" cstate="print"/>
          <a:srcRect/>
          <a:stretch>
            <a:fillRect/>
          </a:stretch>
        </p:blipFill>
        <p:spPr bwMode="auto">
          <a:xfrm>
            <a:off x="6588224" y="4581128"/>
            <a:ext cx="2427935" cy="1988840"/>
          </a:xfrm>
          <a:prstGeom prst="rect">
            <a:avLst/>
          </a:prstGeom>
          <a:noFill/>
        </p:spPr>
      </p:pic>
      <p:sp>
        <p:nvSpPr>
          <p:cNvPr id="16386" name="Rectangle 2"/>
          <p:cNvSpPr>
            <a:spLocks noGrp="1" noChangeArrowheads="1"/>
          </p:cNvSpPr>
          <p:nvPr>
            <p:ph type="title"/>
          </p:nvPr>
        </p:nvSpPr>
        <p:spPr>
          <a:xfrm>
            <a:off x="1331639" y="404813"/>
            <a:ext cx="6553473" cy="503907"/>
          </a:xfrm>
        </p:spPr>
        <p:txBody>
          <a:bodyPr/>
          <a:lstStyle/>
          <a:p>
            <a:pPr algn="ctr"/>
            <a:r>
              <a:rPr lang="zh-CN" altLang="en-US" sz="3200" dirty="0">
                <a:solidFill>
                  <a:srgbClr val="FFFF00"/>
                </a:solidFill>
                <a:latin typeface="+mj-ea"/>
              </a:rPr>
              <a:t>任务４</a:t>
            </a:r>
            <a:r>
              <a:rPr lang="en-US" altLang="zh-CN" sz="3200" dirty="0">
                <a:solidFill>
                  <a:srgbClr val="FFFF00"/>
                </a:solidFill>
                <a:latin typeface="+mj-ea"/>
              </a:rPr>
              <a:t>:</a:t>
            </a:r>
            <a:r>
              <a:rPr lang="zh-CN" altLang="en-US" sz="3200" dirty="0">
                <a:solidFill>
                  <a:srgbClr val="FFFF00"/>
                </a:solidFill>
                <a:latin typeface="+mj-ea"/>
              </a:rPr>
              <a:t>单元边界条件测试</a:t>
            </a:r>
          </a:p>
        </p:txBody>
      </p:sp>
      <p:sp>
        <p:nvSpPr>
          <p:cNvPr id="16387" name="Rectangle 3"/>
          <p:cNvSpPr>
            <a:spLocks noChangeArrowheads="1"/>
          </p:cNvSpPr>
          <p:nvPr/>
        </p:nvSpPr>
        <p:spPr bwMode="auto">
          <a:xfrm>
            <a:off x="755576" y="1772816"/>
            <a:ext cx="5328592" cy="3828740"/>
          </a:xfrm>
          <a:prstGeom prst="rect">
            <a:avLst/>
          </a:prstGeom>
          <a:noFill/>
          <a:ln w="9525">
            <a:noFill/>
            <a:miter lim="800000"/>
            <a:headEnd/>
            <a:tailEnd/>
          </a:ln>
        </p:spPr>
        <p:txBody>
          <a:bodyPr wrap="square">
            <a:spAutoFit/>
          </a:bodyPr>
          <a:lstStyle/>
          <a:p>
            <a:pPr>
              <a:spcBef>
                <a:spcPct val="50000"/>
              </a:spcBef>
            </a:pPr>
            <a:r>
              <a:rPr lang="zh-CN" altLang="en-US" sz="2400" b="1" i="0" dirty="0">
                <a:solidFill>
                  <a:schemeClr val="accent1">
                    <a:lumMod val="50000"/>
                  </a:schemeClr>
                </a:solidFill>
                <a:latin typeface="楷体"/>
                <a:ea typeface="楷体"/>
                <a:cs typeface="楷体"/>
              </a:rPr>
              <a:t>检查临界数据处理的正确性</a:t>
            </a:r>
            <a:endParaRPr lang="en-US" altLang="zh-CN" sz="2400" b="1" i="0" dirty="0">
              <a:solidFill>
                <a:schemeClr val="accent1">
                  <a:lumMod val="50000"/>
                </a:schemeClr>
              </a:solidFill>
              <a:latin typeface="楷体"/>
              <a:ea typeface="楷体"/>
              <a:cs typeface="楷体"/>
            </a:endParaRPr>
          </a:p>
          <a:p>
            <a:pPr>
              <a:spcBef>
                <a:spcPct val="50000"/>
              </a:spcBef>
            </a:pPr>
            <a:r>
              <a:rPr lang="en-US" altLang="zh-CN" sz="2400" b="1" dirty="0" smtClean="0">
                <a:solidFill>
                  <a:srgbClr val="00B0F0"/>
                </a:solidFill>
              </a:rPr>
              <a:t>Checklist</a:t>
            </a:r>
            <a:r>
              <a:rPr lang="en-US" altLang="zh-CN" sz="2400" b="1" dirty="0">
                <a:solidFill>
                  <a:srgbClr val="00B0F0"/>
                </a:solidFill>
              </a:rPr>
              <a:t>:</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b="1" dirty="0"/>
              <a:t> </a:t>
            </a:r>
            <a:r>
              <a:rPr lang="zh-CN" altLang="en-US" sz="2400" i="0" dirty="0">
                <a:latin typeface="+mn-lt"/>
                <a:ea typeface="楷体"/>
                <a:cs typeface="楷体"/>
              </a:rPr>
              <a:t>普通合法数据的处理。</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普通非法数据的处理。</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边界值内合法边界数据的处理。</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边界值外非法边界数据的处理。</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其它</a:t>
            </a:r>
          </a:p>
        </p:txBody>
      </p:sp>
      <p:pic>
        <p:nvPicPr>
          <p:cNvPr id="58372" name="Picture 4" descr="http://wissrech.iam.uni-bonn.de/research/projects/gieberma/pic/streu_kugel5.gif"/>
          <p:cNvPicPr>
            <a:picLocks noChangeAspect="1" noChangeArrowheads="1"/>
          </p:cNvPicPr>
          <p:nvPr/>
        </p:nvPicPr>
        <p:blipFill>
          <a:blip r:embed="rId4" cstate="print"/>
          <a:srcRect/>
          <a:stretch>
            <a:fillRect/>
          </a:stretch>
        </p:blipFill>
        <p:spPr bwMode="auto">
          <a:xfrm>
            <a:off x="4788024" y="5085184"/>
            <a:ext cx="1620656" cy="1628800"/>
          </a:xfrm>
          <a:prstGeom prst="rect">
            <a:avLst/>
          </a:prstGeom>
          <a:noFill/>
        </p:spPr>
      </p:pic>
      <p:pic>
        <p:nvPicPr>
          <p:cNvPr id="58374" name="Picture 6" descr="http://www1.umassd.edu/cas/mathematics/people/heryudono/images/burgers2d.png"/>
          <p:cNvPicPr>
            <a:picLocks noChangeAspect="1" noChangeArrowheads="1"/>
          </p:cNvPicPr>
          <p:nvPr/>
        </p:nvPicPr>
        <p:blipFill>
          <a:blip r:embed="rId5" cstate="print"/>
          <a:srcRect/>
          <a:stretch>
            <a:fillRect/>
          </a:stretch>
        </p:blipFill>
        <p:spPr bwMode="auto">
          <a:xfrm>
            <a:off x="5868144" y="1628800"/>
            <a:ext cx="2762250" cy="2790825"/>
          </a:xfrm>
          <a:prstGeom prst="rect">
            <a:avLst/>
          </a:prstGeom>
          <a:noFill/>
        </p:spPr>
      </p:pic>
    </p:spTree>
    <p:extLst>
      <p:ext uri="{BB962C8B-B14F-4D97-AF65-F5344CB8AC3E}">
        <p14:creationId xmlns:p14="http://schemas.microsoft.com/office/powerpoint/2010/main" val="2285320479"/>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115616" y="404813"/>
            <a:ext cx="6264696" cy="575915"/>
          </a:xfrm>
        </p:spPr>
        <p:txBody>
          <a:bodyPr/>
          <a:lstStyle/>
          <a:p>
            <a:pPr algn="ctr"/>
            <a:r>
              <a:rPr lang="zh-CN" altLang="en-US" sz="3200" dirty="0">
                <a:solidFill>
                  <a:srgbClr val="FFFF00"/>
                </a:solidFill>
                <a:latin typeface="+mj-ea"/>
              </a:rPr>
              <a:t>任务</a:t>
            </a:r>
            <a:r>
              <a:rPr lang="en-US" altLang="zh-CN" sz="3200" dirty="0">
                <a:solidFill>
                  <a:srgbClr val="FFFF00"/>
                </a:solidFill>
                <a:latin typeface="+mj-ea"/>
              </a:rPr>
              <a:t>5: </a:t>
            </a:r>
            <a:r>
              <a:rPr lang="zh-CN" altLang="en-US" sz="3200" dirty="0">
                <a:solidFill>
                  <a:srgbClr val="FFFF00"/>
                </a:solidFill>
                <a:latin typeface="+mj-ea"/>
              </a:rPr>
              <a:t>单元容错测试</a:t>
            </a:r>
          </a:p>
        </p:txBody>
      </p:sp>
      <p:sp>
        <p:nvSpPr>
          <p:cNvPr id="17411" name="Rectangle 3"/>
          <p:cNvSpPr>
            <a:spLocks noChangeArrowheads="1"/>
          </p:cNvSpPr>
          <p:nvPr/>
        </p:nvSpPr>
        <p:spPr bwMode="auto">
          <a:xfrm>
            <a:off x="899592" y="1484784"/>
            <a:ext cx="7848600" cy="3828740"/>
          </a:xfrm>
          <a:prstGeom prst="rect">
            <a:avLst/>
          </a:prstGeom>
          <a:noFill/>
          <a:ln w="9525">
            <a:noFill/>
            <a:miter lim="800000"/>
            <a:headEnd/>
            <a:tailEnd/>
          </a:ln>
        </p:spPr>
        <p:txBody>
          <a:bodyPr>
            <a:spAutoFit/>
          </a:bodyPr>
          <a:lstStyle/>
          <a:p>
            <a:pPr>
              <a:spcBef>
                <a:spcPct val="50000"/>
              </a:spcBef>
            </a:pPr>
            <a:r>
              <a:rPr lang="zh-CN" altLang="en-US" sz="2400" b="1" i="0" dirty="0">
                <a:solidFill>
                  <a:schemeClr val="accent1">
                    <a:lumMod val="50000"/>
                  </a:schemeClr>
                </a:solidFill>
                <a:latin typeface="楷体"/>
                <a:ea typeface="楷体"/>
                <a:cs typeface="楷体"/>
              </a:rPr>
              <a:t>预设的各种出错处理是否正确有效。</a:t>
            </a:r>
          </a:p>
          <a:p>
            <a:pPr>
              <a:spcBef>
                <a:spcPct val="50000"/>
              </a:spcBef>
            </a:pPr>
            <a:r>
              <a:rPr lang="en-US" altLang="zh-CN" sz="2400" b="1" dirty="0">
                <a:solidFill>
                  <a:srgbClr val="00B0F0"/>
                </a:solidFill>
              </a:rPr>
              <a:t>Checklist:</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b="1" dirty="0"/>
              <a:t> </a:t>
            </a:r>
            <a:r>
              <a:rPr lang="zh-CN" altLang="en-US" sz="2400" i="0" dirty="0">
                <a:latin typeface="+mn-lt"/>
                <a:ea typeface="楷体"/>
                <a:cs typeface="楷体"/>
              </a:rPr>
              <a:t>输出的出错信息难以理解</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记录的错误与实际不相符</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异常处理不当</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未提供足够的定位出错的信息</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其它</a:t>
            </a:r>
          </a:p>
        </p:txBody>
      </p:sp>
      <p:pic>
        <p:nvPicPr>
          <p:cNvPr id="5" name="图片 4" descr="google 404 error.png"/>
          <p:cNvPicPr>
            <a:picLocks noChangeAspect="1"/>
          </p:cNvPicPr>
          <p:nvPr/>
        </p:nvPicPr>
        <p:blipFill>
          <a:blip r:embed="rId3" cstate="print"/>
          <a:stretch>
            <a:fillRect/>
          </a:stretch>
        </p:blipFill>
        <p:spPr>
          <a:xfrm>
            <a:off x="3170991" y="4762207"/>
            <a:ext cx="5973009" cy="2095793"/>
          </a:xfrm>
          <a:prstGeom prst="rect">
            <a:avLst/>
          </a:prstGeom>
        </p:spPr>
      </p:pic>
    </p:spTree>
    <p:extLst>
      <p:ext uri="{BB962C8B-B14F-4D97-AF65-F5344CB8AC3E}">
        <p14:creationId xmlns:p14="http://schemas.microsoft.com/office/powerpoint/2010/main" val="342059615"/>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115616" y="404813"/>
            <a:ext cx="6696744" cy="575915"/>
          </a:xfrm>
        </p:spPr>
        <p:txBody>
          <a:bodyPr/>
          <a:lstStyle/>
          <a:p>
            <a:pPr algn="ctr"/>
            <a:r>
              <a:rPr lang="en-US" altLang="zh-CN" sz="3200" dirty="0" smtClean="0">
                <a:solidFill>
                  <a:srgbClr val="FFFF00"/>
                </a:solidFill>
                <a:latin typeface="+mj-ea"/>
              </a:rPr>
              <a:t>5.2 </a:t>
            </a:r>
            <a:r>
              <a:rPr lang="zh-CN" altLang="en-US" sz="3200" dirty="0">
                <a:solidFill>
                  <a:srgbClr val="FFFF00"/>
                </a:solidFill>
                <a:latin typeface="+mj-ea"/>
              </a:rPr>
              <a:t>静态测试技术的运用</a:t>
            </a:r>
          </a:p>
        </p:txBody>
      </p:sp>
      <p:sp>
        <p:nvSpPr>
          <p:cNvPr id="24579" name="Rectangle 3"/>
          <p:cNvSpPr>
            <a:spLocks noChangeArrowheads="1"/>
          </p:cNvSpPr>
          <p:nvPr/>
        </p:nvSpPr>
        <p:spPr bwMode="auto">
          <a:xfrm>
            <a:off x="719138" y="1881188"/>
            <a:ext cx="7848600" cy="4167294"/>
          </a:xfrm>
          <a:prstGeom prst="rect">
            <a:avLst/>
          </a:prstGeom>
          <a:noFill/>
          <a:ln w="9525">
            <a:noFill/>
            <a:miter lim="800000"/>
            <a:headEnd/>
            <a:tailEnd/>
          </a:ln>
        </p:spPr>
        <p:txBody>
          <a:bodyPr>
            <a:spAutoFit/>
          </a:bodyPr>
          <a:lstStyle/>
          <a:p>
            <a:pPr>
              <a:spcBef>
                <a:spcPct val="50000"/>
              </a:spcBef>
            </a:pPr>
            <a:r>
              <a:rPr lang="zh-CN" altLang="en-US" sz="2400" b="1" i="0" dirty="0">
                <a:solidFill>
                  <a:schemeClr val="accent1">
                    <a:lumMod val="50000"/>
                  </a:schemeClr>
                </a:solidFill>
                <a:latin typeface="楷体"/>
                <a:ea typeface="楷体"/>
                <a:cs typeface="楷体"/>
              </a:rPr>
              <a:t>静态测试技术： 不运行被测试程序，对代码通过检查、阅读进行分析。</a:t>
            </a:r>
          </a:p>
          <a:p>
            <a:pPr>
              <a:spcBef>
                <a:spcPct val="50000"/>
              </a:spcBef>
            </a:pPr>
            <a:endParaRPr lang="zh-CN" altLang="en-US" sz="2400" b="1" dirty="0"/>
          </a:p>
          <a:p>
            <a:pPr>
              <a:spcBef>
                <a:spcPct val="50000"/>
              </a:spcBef>
            </a:pPr>
            <a:r>
              <a:rPr lang="zh-CN" altLang="en-US" sz="2400" b="1" dirty="0"/>
              <a:t>三步曲：</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b="1" dirty="0"/>
              <a:t> </a:t>
            </a:r>
            <a:r>
              <a:rPr lang="zh-CN" altLang="en-US" sz="2400" i="0" dirty="0">
                <a:latin typeface="+mn-lt"/>
                <a:ea typeface="楷体"/>
                <a:cs typeface="楷体"/>
              </a:rPr>
              <a:t>互查（</a:t>
            </a:r>
            <a:r>
              <a:rPr lang="en-US" altLang="zh-CN" sz="2400" i="0" dirty="0">
                <a:latin typeface="+mn-lt"/>
                <a:ea typeface="楷体"/>
                <a:cs typeface="楷体"/>
              </a:rPr>
              <a:t>Peer Review</a:t>
            </a:r>
            <a:r>
              <a:rPr lang="zh-CN" altLang="en-US" sz="2400" i="0" dirty="0">
                <a:latin typeface="+mn-lt"/>
                <a:ea typeface="楷体"/>
                <a:cs typeface="楷体"/>
              </a:rPr>
              <a:t>）</a:t>
            </a:r>
            <a:endParaRPr lang="en-US" altLang="zh-CN"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en-US" altLang="zh-CN" sz="2400" i="0" dirty="0">
                <a:latin typeface="+mn-lt"/>
                <a:ea typeface="楷体"/>
                <a:cs typeface="楷体"/>
              </a:rPr>
              <a:t> </a:t>
            </a:r>
            <a:r>
              <a:rPr lang="zh-CN" altLang="en-US" sz="2400" i="0" dirty="0">
                <a:latin typeface="+mn-lt"/>
                <a:ea typeface="楷体"/>
                <a:cs typeface="楷体"/>
              </a:rPr>
              <a:t>走查 （</a:t>
            </a:r>
            <a:r>
              <a:rPr lang="en-US" altLang="zh-CN" sz="2400" i="0" dirty="0">
                <a:latin typeface="+mn-lt"/>
                <a:ea typeface="楷体"/>
                <a:cs typeface="楷体"/>
              </a:rPr>
              <a:t>Walk Through</a:t>
            </a:r>
            <a:r>
              <a:rPr lang="zh-CN" altLang="en-US" sz="2400" i="0" dirty="0">
                <a:latin typeface="+mn-lt"/>
                <a:ea typeface="楷体"/>
                <a:cs typeface="楷体"/>
              </a:rPr>
              <a:t>）</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评审 （</a:t>
            </a:r>
            <a:r>
              <a:rPr lang="en-US" altLang="zh-CN" sz="2400" i="0" dirty="0">
                <a:latin typeface="+mn-lt"/>
                <a:ea typeface="楷体"/>
                <a:cs typeface="楷体"/>
              </a:rPr>
              <a:t> Inspection </a:t>
            </a:r>
            <a:r>
              <a:rPr lang="zh-CN" altLang="en-US" sz="2400" i="0" dirty="0">
                <a:latin typeface="+mn-lt"/>
                <a:ea typeface="楷体"/>
                <a:cs typeface="楷体"/>
              </a:rPr>
              <a:t>）</a:t>
            </a:r>
          </a:p>
          <a:p>
            <a:pPr>
              <a:spcBef>
                <a:spcPct val="20000"/>
              </a:spcBef>
              <a:buClr>
                <a:srgbClr val="3366FF"/>
              </a:buClr>
              <a:buFont typeface="Wingdings" pitchFamily="2" charset="2"/>
              <a:buChar char="n"/>
            </a:pPr>
            <a:endParaRPr lang="zh-CN" altLang="en-US" sz="2400" b="1" dirty="0"/>
          </a:p>
        </p:txBody>
      </p:sp>
      <p:pic>
        <p:nvPicPr>
          <p:cNvPr id="5" name="Picture 5" descr="sw_testing"/>
          <p:cNvPicPr>
            <a:picLocks noChangeAspect="1" noChangeArrowheads="1"/>
          </p:cNvPicPr>
          <p:nvPr/>
        </p:nvPicPr>
        <p:blipFill>
          <a:blip r:embed="rId3" cstate="print"/>
          <a:srcRect/>
          <a:stretch>
            <a:fillRect/>
          </a:stretch>
        </p:blipFill>
        <p:spPr bwMode="auto">
          <a:xfrm>
            <a:off x="5076056" y="2996952"/>
            <a:ext cx="3527425" cy="3062288"/>
          </a:xfrm>
          <a:prstGeom prst="rect">
            <a:avLst/>
          </a:prstGeom>
          <a:noFill/>
        </p:spPr>
      </p:pic>
    </p:spTree>
    <p:extLst>
      <p:ext uri="{BB962C8B-B14F-4D97-AF65-F5344CB8AC3E}">
        <p14:creationId xmlns:p14="http://schemas.microsoft.com/office/powerpoint/2010/main" val="2449490509"/>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4213" y="404813"/>
            <a:ext cx="8101012" cy="823912"/>
          </a:xfrm>
        </p:spPr>
        <p:txBody>
          <a:bodyPr/>
          <a:lstStyle/>
          <a:p>
            <a:pPr algn="ctr"/>
            <a:r>
              <a:rPr lang="zh-CN" altLang="en-US" sz="3200" dirty="0">
                <a:solidFill>
                  <a:srgbClr val="FFFF00"/>
                </a:solidFill>
                <a:latin typeface="+mj-ea"/>
              </a:rPr>
              <a:t>编码的标准和规范</a:t>
            </a:r>
          </a:p>
        </p:txBody>
      </p:sp>
      <p:sp>
        <p:nvSpPr>
          <p:cNvPr id="25603" name="Rectangle 3"/>
          <p:cNvSpPr>
            <a:spLocks noChangeArrowheads="1"/>
          </p:cNvSpPr>
          <p:nvPr/>
        </p:nvSpPr>
        <p:spPr bwMode="auto">
          <a:xfrm>
            <a:off x="1187624" y="1916832"/>
            <a:ext cx="6481154" cy="4382738"/>
          </a:xfrm>
          <a:prstGeom prst="rect">
            <a:avLst/>
          </a:prstGeom>
          <a:noFill/>
          <a:ln w="9525">
            <a:noFill/>
            <a:miter lim="800000"/>
            <a:headEnd/>
            <a:tailEnd/>
          </a:ln>
        </p:spPr>
        <p:txBody>
          <a:bodyPr wrap="square">
            <a:spAutoFit/>
          </a:bodyPr>
          <a:lstStyle/>
          <a:p>
            <a:pPr>
              <a:spcBef>
                <a:spcPct val="50000"/>
              </a:spcBef>
            </a:pPr>
            <a:r>
              <a:rPr lang="zh-CN" altLang="en-US" sz="2400" b="1" i="0" dirty="0">
                <a:solidFill>
                  <a:schemeClr val="accent1">
                    <a:lumMod val="50000"/>
                  </a:schemeClr>
                </a:solidFill>
                <a:latin typeface="楷体"/>
                <a:ea typeface="楷体"/>
                <a:cs typeface="楷体"/>
              </a:rPr>
              <a:t>标准：建立起来必须遵守的规则</a:t>
            </a:r>
          </a:p>
          <a:p>
            <a:pPr>
              <a:spcBef>
                <a:spcPct val="50000"/>
              </a:spcBef>
            </a:pPr>
            <a:r>
              <a:rPr lang="zh-CN" altLang="en-US" sz="2400" b="1" i="0" dirty="0">
                <a:solidFill>
                  <a:schemeClr val="accent1">
                    <a:lumMod val="50000"/>
                  </a:schemeClr>
                </a:solidFill>
                <a:latin typeface="楷体"/>
                <a:ea typeface="楷体"/>
                <a:cs typeface="楷体"/>
              </a:rPr>
              <a:t>规范：建议最佳做法，推荐更好方式</a:t>
            </a:r>
          </a:p>
          <a:p>
            <a:pPr>
              <a:spcBef>
                <a:spcPct val="50000"/>
              </a:spcBef>
            </a:pPr>
            <a:endParaRPr lang="zh-CN" altLang="en-US" sz="2400" b="1" dirty="0"/>
          </a:p>
          <a:p>
            <a:pPr>
              <a:spcBef>
                <a:spcPct val="50000"/>
              </a:spcBef>
            </a:pPr>
            <a:r>
              <a:rPr lang="zh-CN" altLang="en-US" sz="2400" b="1" dirty="0" smtClean="0"/>
              <a:t>实施代码规范</a:t>
            </a:r>
            <a:r>
              <a:rPr lang="zh-CN" altLang="en-US" sz="2400" b="1" dirty="0"/>
              <a:t>的原因：</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b="1" dirty="0"/>
              <a:t> </a:t>
            </a:r>
            <a:r>
              <a:rPr lang="zh-CN" altLang="en-US" sz="2400" i="0" dirty="0">
                <a:latin typeface="+mn-lt"/>
                <a:ea typeface="楷体"/>
                <a:cs typeface="楷体"/>
              </a:rPr>
              <a:t>可靠性</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可读性和可维护性</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可移植性</a:t>
            </a:r>
          </a:p>
          <a:p>
            <a:pPr>
              <a:spcBef>
                <a:spcPct val="20000"/>
              </a:spcBef>
              <a:buClr>
                <a:srgbClr val="3366FF"/>
              </a:buClr>
              <a:buFont typeface="Wingdings" pitchFamily="2" charset="2"/>
              <a:buChar char="n"/>
            </a:pPr>
            <a:endParaRPr lang="zh-CN" altLang="en-US" sz="2400" b="1" dirty="0"/>
          </a:p>
        </p:txBody>
      </p:sp>
    </p:spTree>
    <p:extLst>
      <p:ext uri="{BB962C8B-B14F-4D97-AF65-F5344CB8AC3E}">
        <p14:creationId xmlns:p14="http://schemas.microsoft.com/office/powerpoint/2010/main" val="605685867"/>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403648" y="332656"/>
            <a:ext cx="6228692" cy="612068"/>
          </a:xfrm>
        </p:spPr>
        <p:txBody>
          <a:bodyPr/>
          <a:lstStyle/>
          <a:p>
            <a:pPr algn="ctr"/>
            <a:r>
              <a:rPr lang="zh-CN" altLang="en-US" sz="3200" dirty="0">
                <a:solidFill>
                  <a:srgbClr val="FFFF00"/>
                </a:solidFill>
                <a:latin typeface="+mj-ea"/>
              </a:rPr>
              <a:t>来自</a:t>
            </a:r>
            <a:r>
              <a:rPr lang="en-US" altLang="zh-CN" sz="3200" dirty="0">
                <a:solidFill>
                  <a:srgbClr val="FFFF00"/>
                </a:solidFill>
                <a:latin typeface="+mj-ea"/>
              </a:rPr>
              <a:t>Google</a:t>
            </a:r>
            <a:r>
              <a:rPr lang="zh-CN" altLang="en-US" sz="3200" dirty="0">
                <a:solidFill>
                  <a:srgbClr val="FFFF00"/>
                </a:solidFill>
                <a:latin typeface="+mj-ea"/>
              </a:rPr>
              <a:t>的说明</a:t>
            </a:r>
          </a:p>
        </p:txBody>
      </p:sp>
      <p:sp>
        <p:nvSpPr>
          <p:cNvPr id="7" name="矩形 6"/>
          <p:cNvSpPr/>
          <p:nvPr/>
        </p:nvSpPr>
        <p:spPr>
          <a:xfrm>
            <a:off x="467544" y="1556792"/>
            <a:ext cx="8424936" cy="4324261"/>
          </a:xfrm>
          <a:prstGeom prst="rect">
            <a:avLst/>
          </a:prstGeom>
        </p:spPr>
        <p:txBody>
          <a:bodyPr wrap="square">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000" i="0" dirty="0">
                <a:latin typeface="+mn-lt"/>
                <a:ea typeface="楷体"/>
                <a:cs typeface="楷体"/>
              </a:rPr>
              <a:t>目的是通过详细阐述 </a:t>
            </a:r>
            <a:r>
              <a:rPr lang="en-US" altLang="zh-CN" sz="2000" i="0" dirty="0">
                <a:latin typeface="+mn-lt"/>
                <a:ea typeface="楷体"/>
                <a:cs typeface="楷体"/>
              </a:rPr>
              <a:t>C++ </a:t>
            </a:r>
            <a:r>
              <a:rPr lang="zh-CN" altLang="en-US" sz="2000" i="0" dirty="0">
                <a:latin typeface="+mn-lt"/>
                <a:ea typeface="楷体"/>
                <a:cs typeface="楷体"/>
              </a:rPr>
              <a:t>注意事项来驾驭其复杂性</a:t>
            </a:r>
            <a:r>
              <a:rPr lang="en-US" altLang="zh-CN" sz="2000" i="0" dirty="0">
                <a:latin typeface="+mn-lt"/>
                <a:ea typeface="楷体"/>
                <a:cs typeface="楷体"/>
              </a:rPr>
              <a:t>. </a:t>
            </a:r>
            <a:r>
              <a:rPr lang="zh-CN" altLang="en-US" sz="2000" i="0" dirty="0">
                <a:latin typeface="+mn-lt"/>
                <a:ea typeface="楷体"/>
                <a:cs typeface="楷体"/>
              </a:rPr>
              <a:t>这些规则在保证代码易于管理的同时</a:t>
            </a:r>
            <a:r>
              <a:rPr lang="en-US" altLang="zh-CN" sz="2000" i="0" dirty="0">
                <a:latin typeface="+mn-lt"/>
                <a:ea typeface="楷体"/>
                <a:cs typeface="楷体"/>
              </a:rPr>
              <a:t>, </a:t>
            </a:r>
            <a:r>
              <a:rPr lang="zh-CN" altLang="en-US" sz="2000" i="0" dirty="0">
                <a:latin typeface="+mn-lt"/>
                <a:ea typeface="楷体"/>
                <a:cs typeface="楷体"/>
              </a:rPr>
              <a:t>高效使用 </a:t>
            </a:r>
            <a:r>
              <a:rPr lang="en-US" altLang="zh-CN" sz="2000" i="0" dirty="0">
                <a:latin typeface="+mn-lt"/>
                <a:ea typeface="楷体"/>
                <a:cs typeface="楷体"/>
              </a:rPr>
              <a:t>C++ </a:t>
            </a:r>
            <a:r>
              <a:rPr lang="zh-CN" altLang="en-US" sz="2000" i="0" dirty="0">
                <a:latin typeface="+mn-lt"/>
                <a:ea typeface="楷体"/>
                <a:cs typeface="楷体"/>
              </a:rPr>
              <a:t>的语言特性</a:t>
            </a:r>
            <a:r>
              <a:rPr lang="en-US" altLang="zh-CN" sz="2000" i="0" dirty="0">
                <a:latin typeface="+mn-lt"/>
                <a:ea typeface="楷体"/>
                <a:cs typeface="楷体"/>
              </a:rPr>
              <a:t>.</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000" i="0" dirty="0">
                <a:latin typeface="+mn-lt"/>
                <a:ea typeface="楷体"/>
                <a:cs typeface="楷体"/>
              </a:rPr>
              <a:t>风格</a:t>
            </a:r>
            <a:r>
              <a:rPr lang="en-US" altLang="zh-CN" sz="2000" i="0" dirty="0">
                <a:latin typeface="+mn-lt"/>
                <a:ea typeface="楷体"/>
                <a:cs typeface="楷体"/>
              </a:rPr>
              <a:t>, </a:t>
            </a:r>
            <a:r>
              <a:rPr lang="zh-CN" altLang="en-US" sz="2000" i="0" dirty="0">
                <a:latin typeface="+mn-lt"/>
                <a:ea typeface="楷体"/>
                <a:cs typeface="楷体"/>
              </a:rPr>
              <a:t>亦被称作可读性</a:t>
            </a:r>
            <a:r>
              <a:rPr lang="en-US" altLang="zh-CN" sz="2000" i="0" dirty="0">
                <a:latin typeface="+mn-lt"/>
                <a:ea typeface="楷体"/>
                <a:cs typeface="楷体"/>
              </a:rPr>
              <a:t>, </a:t>
            </a:r>
            <a:r>
              <a:rPr lang="zh-CN" altLang="en-US" sz="2000" i="0" dirty="0">
                <a:latin typeface="+mn-lt"/>
                <a:ea typeface="楷体"/>
                <a:cs typeface="楷体"/>
              </a:rPr>
              <a:t>也就是指导 </a:t>
            </a:r>
            <a:r>
              <a:rPr lang="en-US" altLang="zh-CN" sz="2000" i="0" dirty="0">
                <a:latin typeface="+mn-lt"/>
                <a:ea typeface="楷体"/>
                <a:cs typeface="楷体"/>
              </a:rPr>
              <a:t>C++ </a:t>
            </a:r>
            <a:r>
              <a:rPr lang="zh-CN" altLang="en-US" sz="2000" i="0" dirty="0">
                <a:latin typeface="+mn-lt"/>
                <a:ea typeface="楷体"/>
                <a:cs typeface="楷体"/>
              </a:rPr>
              <a:t>编程的约定</a:t>
            </a:r>
            <a:endParaRPr lang="en-US" altLang="zh-CN" sz="20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000" i="0" dirty="0">
                <a:latin typeface="+mn-lt"/>
                <a:ea typeface="楷体"/>
                <a:cs typeface="楷体"/>
              </a:rPr>
              <a:t>使代码易于管理的方法之一是加强代码一致性</a:t>
            </a:r>
            <a:r>
              <a:rPr lang="en-US" altLang="zh-CN" sz="2000" i="0" dirty="0">
                <a:latin typeface="+mn-lt"/>
                <a:ea typeface="楷体"/>
                <a:cs typeface="楷体"/>
              </a:rPr>
              <a:t>. </a:t>
            </a:r>
            <a:r>
              <a:rPr lang="zh-CN" altLang="en-US" sz="2000" i="0" dirty="0">
                <a:latin typeface="+mn-lt"/>
                <a:ea typeface="楷体"/>
                <a:cs typeface="楷体"/>
              </a:rPr>
              <a:t>保持统一编程风格并遵守约定意味着可以很容易根据 “模式匹配” 规则来推断各种标识符的含义</a:t>
            </a:r>
            <a:r>
              <a:rPr lang="en-US" altLang="zh-CN" sz="2000" i="0" dirty="0">
                <a:latin typeface="+mn-lt"/>
                <a:ea typeface="楷体"/>
                <a:cs typeface="楷体"/>
              </a:rPr>
              <a:t>. </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000" i="0" dirty="0">
                <a:latin typeface="+mn-lt"/>
                <a:ea typeface="楷体"/>
                <a:cs typeface="楷体"/>
              </a:rPr>
              <a:t>创建通用</a:t>
            </a:r>
            <a:r>
              <a:rPr lang="en-US" altLang="zh-CN" sz="2000" i="0" dirty="0">
                <a:latin typeface="+mn-lt"/>
                <a:ea typeface="楷体"/>
                <a:cs typeface="楷体"/>
              </a:rPr>
              <a:t>, </a:t>
            </a:r>
            <a:r>
              <a:rPr lang="zh-CN" altLang="en-US" sz="2000" i="0" dirty="0">
                <a:latin typeface="+mn-lt"/>
                <a:ea typeface="楷体"/>
                <a:cs typeface="楷体"/>
              </a:rPr>
              <a:t>必需的习惯用语和模式可以使代码更容易理解</a:t>
            </a:r>
            <a:endParaRPr lang="en-US" altLang="zh-CN" sz="20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en-US" altLang="zh-CN" sz="2000" i="0" dirty="0">
                <a:latin typeface="+mn-lt"/>
                <a:ea typeface="楷体"/>
                <a:cs typeface="楷体"/>
              </a:rPr>
              <a:t>C++ </a:t>
            </a:r>
            <a:r>
              <a:rPr lang="zh-CN" altLang="en-US" sz="2000" i="0" dirty="0">
                <a:latin typeface="+mn-lt"/>
                <a:ea typeface="楷体"/>
                <a:cs typeface="楷体"/>
              </a:rPr>
              <a:t>是一门包含大量高级特性的庞大语言</a:t>
            </a:r>
            <a:r>
              <a:rPr lang="en-US" altLang="zh-CN" sz="2000" i="0" dirty="0">
                <a:latin typeface="+mn-lt"/>
                <a:ea typeface="楷体"/>
                <a:cs typeface="楷体"/>
              </a:rPr>
              <a:t>. </a:t>
            </a:r>
            <a:r>
              <a:rPr lang="zh-CN" altLang="en-US" sz="2000" i="0" dirty="0">
                <a:latin typeface="+mn-lt"/>
                <a:ea typeface="楷体"/>
                <a:cs typeface="楷体"/>
              </a:rPr>
              <a:t>某些情况下</a:t>
            </a:r>
            <a:r>
              <a:rPr lang="en-US" altLang="zh-CN" sz="2000" i="0" dirty="0">
                <a:latin typeface="+mn-lt"/>
                <a:ea typeface="楷体"/>
                <a:cs typeface="楷体"/>
              </a:rPr>
              <a:t>, </a:t>
            </a:r>
            <a:r>
              <a:rPr lang="zh-CN" altLang="en-US" sz="2000" i="0" dirty="0">
                <a:latin typeface="+mn-lt"/>
                <a:ea typeface="楷体"/>
                <a:cs typeface="楷体"/>
              </a:rPr>
              <a:t>我们会限制甚至禁止使用某些特性</a:t>
            </a:r>
            <a:r>
              <a:rPr lang="en-US" altLang="zh-CN" sz="2000" i="0" dirty="0">
                <a:latin typeface="+mn-lt"/>
                <a:ea typeface="楷体"/>
                <a:cs typeface="楷体"/>
              </a:rPr>
              <a:t>. </a:t>
            </a:r>
            <a:r>
              <a:rPr lang="zh-CN" altLang="en-US" sz="2000" i="0" dirty="0">
                <a:latin typeface="+mn-lt"/>
                <a:ea typeface="楷体"/>
                <a:cs typeface="楷体"/>
              </a:rPr>
              <a:t>这么做是为了保持代码清爽</a:t>
            </a:r>
            <a:r>
              <a:rPr lang="en-US" altLang="zh-CN" sz="2000" i="0" dirty="0">
                <a:latin typeface="+mn-lt"/>
                <a:ea typeface="楷体"/>
                <a:cs typeface="楷体"/>
              </a:rPr>
              <a:t>, </a:t>
            </a:r>
            <a:r>
              <a:rPr lang="zh-CN" altLang="en-US" sz="2000" i="0" dirty="0">
                <a:latin typeface="+mn-lt"/>
                <a:ea typeface="楷体"/>
                <a:cs typeface="楷体"/>
              </a:rPr>
              <a:t>避免这些特性可能导致的各种问题</a:t>
            </a:r>
            <a:endParaRPr lang="en-US" altLang="zh-CN" sz="2000" i="0" dirty="0">
              <a:latin typeface="+mn-lt"/>
              <a:ea typeface="楷体"/>
              <a:cs typeface="楷体"/>
            </a:endParaRPr>
          </a:p>
        </p:txBody>
      </p:sp>
    </p:spTree>
    <p:extLst>
      <p:ext uri="{BB962C8B-B14F-4D97-AF65-F5344CB8AC3E}">
        <p14:creationId xmlns:p14="http://schemas.microsoft.com/office/powerpoint/2010/main" val="42222587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4213" y="404813"/>
            <a:ext cx="8101012" cy="823912"/>
          </a:xfrm>
        </p:spPr>
        <p:txBody>
          <a:bodyPr/>
          <a:lstStyle/>
          <a:p>
            <a:pPr algn="ctr"/>
            <a:r>
              <a:rPr lang="zh-CN" altLang="en-US" sz="3200" dirty="0">
                <a:solidFill>
                  <a:srgbClr val="FFFF00"/>
                </a:solidFill>
                <a:latin typeface="+mj-ea"/>
              </a:rPr>
              <a:t>示例</a:t>
            </a:r>
          </a:p>
        </p:txBody>
      </p:sp>
      <p:sp>
        <p:nvSpPr>
          <p:cNvPr id="5" name="Rectangle 3"/>
          <p:cNvSpPr>
            <a:spLocks noChangeArrowheads="1"/>
          </p:cNvSpPr>
          <p:nvPr/>
        </p:nvSpPr>
        <p:spPr bwMode="auto">
          <a:xfrm>
            <a:off x="899592" y="1556792"/>
            <a:ext cx="7452828" cy="1126462"/>
          </a:xfrm>
          <a:prstGeom prst="rect">
            <a:avLst/>
          </a:prstGeom>
          <a:noFill/>
          <a:ln w="9525">
            <a:noFill/>
            <a:miter lim="800000"/>
            <a:headEnd/>
            <a:tailEnd/>
          </a:ln>
        </p:spPr>
        <p:txBody>
          <a:bodyPr wrap="square">
            <a:spAutoFit/>
          </a:bodyPr>
          <a:lstStyle/>
          <a:p>
            <a:pPr>
              <a:spcBef>
                <a:spcPct val="50000"/>
              </a:spcBef>
            </a:pPr>
            <a:r>
              <a:rPr lang="zh-CN" altLang="en-US" sz="2400" b="1" i="0" dirty="0">
                <a:solidFill>
                  <a:schemeClr val="accent1">
                    <a:lumMod val="50000"/>
                  </a:schemeClr>
                </a:solidFill>
                <a:latin typeface="楷体"/>
                <a:ea typeface="楷体"/>
                <a:cs typeface="楷体"/>
              </a:rPr>
              <a:t>教材 </a:t>
            </a:r>
            <a:r>
              <a:rPr lang="en-US" altLang="zh-CN" sz="2400" b="1" i="0" dirty="0">
                <a:solidFill>
                  <a:schemeClr val="accent1">
                    <a:lumMod val="50000"/>
                  </a:schemeClr>
                </a:solidFill>
                <a:latin typeface="楷体"/>
                <a:ea typeface="楷体"/>
                <a:cs typeface="楷体"/>
              </a:rPr>
              <a:t>P100~102 </a:t>
            </a:r>
            <a:r>
              <a:rPr lang="zh-CN" altLang="en-US" sz="2400" b="1" i="0" dirty="0">
                <a:solidFill>
                  <a:schemeClr val="accent1">
                    <a:lumMod val="50000"/>
                  </a:schemeClr>
                </a:solidFill>
                <a:latin typeface="楷体"/>
                <a:ea typeface="楷体"/>
                <a:cs typeface="楷体"/>
              </a:rPr>
              <a:t>给出</a:t>
            </a:r>
            <a:r>
              <a:rPr lang="en-US" altLang="zh-CN" sz="2400" b="1" i="0" dirty="0">
                <a:solidFill>
                  <a:schemeClr val="accent1">
                    <a:lumMod val="50000"/>
                  </a:schemeClr>
                </a:solidFill>
                <a:latin typeface="楷体"/>
                <a:ea typeface="楷体"/>
                <a:cs typeface="楷体"/>
              </a:rPr>
              <a:t>Java</a:t>
            </a:r>
            <a:r>
              <a:rPr lang="zh-CN" altLang="en-US" sz="2400" b="1" i="0" dirty="0">
                <a:solidFill>
                  <a:schemeClr val="accent1">
                    <a:lumMod val="50000"/>
                  </a:schemeClr>
                </a:solidFill>
                <a:latin typeface="楷体"/>
                <a:ea typeface="楷体"/>
                <a:cs typeface="楷体"/>
              </a:rPr>
              <a:t> 编程规范</a:t>
            </a:r>
          </a:p>
          <a:p>
            <a:pPr>
              <a:spcBef>
                <a:spcPct val="20000"/>
              </a:spcBef>
              <a:buClr>
                <a:srgbClr val="3366FF"/>
              </a:buClr>
            </a:pPr>
            <a:r>
              <a:rPr lang="en-US" altLang="zh-CN" dirty="0" smtClean="0">
                <a:hlinkClick r:id="rId3"/>
              </a:rPr>
              <a:t>http://google-styleguide.googlecode.com/svn/trunk/cppguide.xml</a:t>
            </a:r>
            <a:endParaRPr lang="en-US" altLang="zh-CN" dirty="0" smtClean="0"/>
          </a:p>
          <a:p>
            <a:pPr>
              <a:spcBef>
                <a:spcPct val="20000"/>
              </a:spcBef>
              <a:buClr>
                <a:srgbClr val="3366FF"/>
              </a:buClr>
            </a:pPr>
            <a:r>
              <a:rPr lang="en-US" altLang="zh-CN" dirty="0" smtClean="0">
                <a:hlinkClick r:id="rId4"/>
              </a:rPr>
              <a:t>http://yangyubo.com/google-cpp-styleguide/</a:t>
            </a:r>
            <a:endParaRPr lang="zh-CN" altLang="en-US" b="1" dirty="0"/>
          </a:p>
        </p:txBody>
      </p:sp>
      <p:pic>
        <p:nvPicPr>
          <p:cNvPr id="6" name="图片 5" descr="Google C code.png"/>
          <p:cNvPicPr>
            <a:picLocks noChangeAspect="1"/>
          </p:cNvPicPr>
          <p:nvPr/>
        </p:nvPicPr>
        <p:blipFill>
          <a:blip r:embed="rId5" cstate="print"/>
          <a:stretch>
            <a:fillRect/>
          </a:stretch>
        </p:blipFill>
        <p:spPr>
          <a:xfrm>
            <a:off x="467544" y="2924944"/>
            <a:ext cx="8491097" cy="3284984"/>
          </a:xfrm>
          <a:prstGeom prst="rect">
            <a:avLst/>
          </a:prstGeom>
        </p:spPr>
      </p:pic>
    </p:spTree>
    <p:extLst>
      <p:ext uri="{BB962C8B-B14F-4D97-AF65-F5344CB8AC3E}">
        <p14:creationId xmlns:p14="http://schemas.microsoft.com/office/powerpoint/2010/main" val="81271320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763688" y="332656"/>
            <a:ext cx="5543971" cy="647923"/>
          </a:xfrm>
        </p:spPr>
        <p:txBody>
          <a:bodyPr/>
          <a:lstStyle/>
          <a:p>
            <a:pPr algn="ctr"/>
            <a:r>
              <a:rPr lang="zh-CN" altLang="en-US" sz="3200" dirty="0">
                <a:solidFill>
                  <a:srgbClr val="FFFF00"/>
                </a:solidFill>
                <a:latin typeface="+mj-ea"/>
              </a:rPr>
              <a:t>代码复审</a:t>
            </a:r>
          </a:p>
        </p:txBody>
      </p:sp>
      <p:pic>
        <p:nvPicPr>
          <p:cNvPr id="101378" name="Picture 2"/>
          <p:cNvPicPr>
            <a:picLocks noChangeAspect="1" noChangeArrowheads="1"/>
          </p:cNvPicPr>
          <p:nvPr/>
        </p:nvPicPr>
        <p:blipFill>
          <a:blip r:embed="rId3" cstate="print"/>
          <a:srcRect/>
          <a:stretch>
            <a:fillRect/>
          </a:stretch>
        </p:blipFill>
        <p:spPr bwMode="auto">
          <a:xfrm>
            <a:off x="5148064" y="1772816"/>
            <a:ext cx="4572163" cy="4284476"/>
          </a:xfrm>
          <a:prstGeom prst="rect">
            <a:avLst/>
          </a:prstGeom>
          <a:noFill/>
          <a:ln w="9525">
            <a:noFill/>
            <a:miter lim="800000"/>
            <a:headEnd/>
            <a:tailEnd/>
          </a:ln>
        </p:spPr>
      </p:pic>
      <p:pic>
        <p:nvPicPr>
          <p:cNvPr id="101382" name="Picture 6" descr="http://smartbear.com/images/main/banner-new/images/0/smartbear-logo.png">
            <a:hlinkClick r:id="rId4"/>
          </p:cNvPr>
          <p:cNvPicPr>
            <a:picLocks noChangeAspect="1" noChangeArrowheads="1"/>
          </p:cNvPicPr>
          <p:nvPr/>
        </p:nvPicPr>
        <p:blipFill>
          <a:blip r:embed="rId5" cstate="print"/>
          <a:srcRect/>
          <a:stretch>
            <a:fillRect/>
          </a:stretch>
        </p:blipFill>
        <p:spPr bwMode="auto">
          <a:xfrm>
            <a:off x="5724128" y="3248980"/>
            <a:ext cx="3676650" cy="1543051"/>
          </a:xfrm>
          <a:prstGeom prst="rect">
            <a:avLst/>
          </a:prstGeom>
          <a:noFill/>
        </p:spPr>
      </p:pic>
      <p:pic>
        <p:nvPicPr>
          <p:cNvPr id="101384" name="Picture 8" descr="http://www.ibm.com/developerworks/rational/library/11-proven-practices-for-peer-review/image001.gif"/>
          <p:cNvPicPr>
            <a:picLocks noChangeAspect="1" noChangeArrowheads="1"/>
          </p:cNvPicPr>
          <p:nvPr/>
        </p:nvPicPr>
        <p:blipFill>
          <a:blip r:embed="rId6" cstate="print"/>
          <a:srcRect/>
          <a:stretch>
            <a:fillRect/>
          </a:stretch>
        </p:blipFill>
        <p:spPr bwMode="auto">
          <a:xfrm>
            <a:off x="611560" y="2132856"/>
            <a:ext cx="5231023" cy="3492388"/>
          </a:xfrm>
          <a:prstGeom prst="rect">
            <a:avLst/>
          </a:prstGeom>
          <a:noFill/>
        </p:spPr>
      </p:pic>
    </p:spTree>
    <p:extLst>
      <p:ext uri="{BB962C8B-B14F-4D97-AF65-F5344CB8AC3E}">
        <p14:creationId xmlns:p14="http://schemas.microsoft.com/office/powerpoint/2010/main" val="3280140009"/>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403649" y="332656"/>
            <a:ext cx="6120680" cy="561975"/>
          </a:xfrm>
        </p:spPr>
        <p:txBody>
          <a:bodyPr/>
          <a:lstStyle/>
          <a:p>
            <a:pPr algn="ctr"/>
            <a:r>
              <a:rPr lang="zh-CN" altLang="en-US" sz="3200" dirty="0">
                <a:solidFill>
                  <a:srgbClr val="FFFF00"/>
                </a:solidFill>
                <a:latin typeface="+mj-ea"/>
              </a:rPr>
              <a:t>第二篇 软件测试的技术</a:t>
            </a:r>
          </a:p>
        </p:txBody>
      </p:sp>
      <p:sp>
        <p:nvSpPr>
          <p:cNvPr id="3" name="Content Placeholder 2"/>
          <p:cNvSpPr>
            <a:spLocks noGrp="1"/>
          </p:cNvSpPr>
          <p:nvPr>
            <p:ph idx="1"/>
          </p:nvPr>
        </p:nvSpPr>
        <p:spPr>
          <a:xfrm>
            <a:off x="683568" y="1412776"/>
            <a:ext cx="8100900" cy="1104019"/>
          </a:xfrm>
        </p:spPr>
        <p:txBody>
          <a:bodyPr/>
          <a:lstStyle/>
          <a:p>
            <a:pPr marL="0" indent="0" eaLnBrk="1" hangingPunct="1">
              <a:buFont typeface="Wingdings" pitchFamily="2" charset="2"/>
              <a:buNone/>
              <a:defRPr/>
            </a:pPr>
            <a:r>
              <a:rPr lang="zh-CN" altLang="en-US" sz="2400" dirty="0" smtClean="0">
                <a:solidFill>
                  <a:srgbClr val="660066"/>
                </a:solidFill>
                <a:latin typeface="楷体"/>
                <a:ea typeface="楷体"/>
                <a:cs typeface="楷体"/>
              </a:rPr>
              <a:t>从</a:t>
            </a:r>
            <a:r>
              <a:rPr lang="zh-CN" sz="2400" dirty="0" smtClean="0">
                <a:solidFill>
                  <a:srgbClr val="660066"/>
                </a:solidFill>
                <a:latin typeface="楷体"/>
                <a:ea typeface="楷体"/>
                <a:cs typeface="楷体"/>
              </a:rPr>
              <a:t>方法</a:t>
            </a:r>
            <a:r>
              <a:rPr lang="zh-CN" altLang="en-US" sz="2400" dirty="0" smtClean="0">
                <a:solidFill>
                  <a:srgbClr val="660066"/>
                </a:solidFill>
                <a:latin typeface="楷体"/>
                <a:ea typeface="楷体"/>
                <a:cs typeface="楷体"/>
              </a:rPr>
              <a:t>到</a:t>
            </a:r>
            <a:r>
              <a:rPr lang="zh-CN" sz="2400" dirty="0" smtClean="0">
                <a:solidFill>
                  <a:srgbClr val="660066"/>
                </a:solidFill>
                <a:latin typeface="楷体"/>
                <a:ea typeface="楷体"/>
                <a:cs typeface="楷体"/>
              </a:rPr>
              <a:t>技术，熟悉业务领域知识，深入系统架构、设计模式和开发框架，灵活运用测试工具，才能真正解决问题</a:t>
            </a:r>
          </a:p>
          <a:p>
            <a:pPr eaLnBrk="1" hangingPunct="1">
              <a:buFont typeface="Wingdings" pitchFamily="2" charset="2"/>
              <a:buNone/>
              <a:defRPr/>
            </a:pPr>
            <a:endParaRPr lang="zh-CN" altLang="en-US" sz="2400" dirty="0" smtClean="0">
              <a:solidFill>
                <a:srgbClr val="660066"/>
              </a:solidFill>
              <a:latin typeface="楷体"/>
              <a:ea typeface="楷体"/>
              <a:cs typeface="楷体"/>
            </a:endParaRPr>
          </a:p>
        </p:txBody>
      </p:sp>
      <p:sp>
        <p:nvSpPr>
          <p:cNvPr id="5124" name="Rectangle 1"/>
          <p:cNvSpPr>
            <a:spLocks noChangeArrowheads="1"/>
          </p:cNvSpPr>
          <p:nvPr/>
        </p:nvSpPr>
        <p:spPr bwMode="auto">
          <a:xfrm>
            <a:off x="1547664" y="2852936"/>
            <a:ext cx="4527550" cy="2677656"/>
          </a:xfrm>
          <a:prstGeom prst="rect">
            <a:avLst/>
          </a:prstGeom>
          <a:noFill/>
          <a:ln w="9525">
            <a:noFill/>
            <a:miter lim="800000"/>
            <a:headEnd/>
            <a:tailEnd/>
          </a:ln>
        </p:spPr>
        <p:txBody>
          <a:bodyPr lIns="0" tIns="0" rIns="0" bIns="0" anchor="ctr">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dirty="0" smtClean="0">
                <a:solidFill>
                  <a:srgbClr val="000000"/>
                </a:solidFill>
                <a:cs typeface="Arial" pitchFamily="34" charset="0"/>
              </a:rPr>
              <a:t> </a:t>
            </a:r>
            <a:r>
              <a:rPr lang="zh-CN" altLang="en-US" sz="2400" i="0" dirty="0">
                <a:latin typeface="+mn-lt"/>
                <a:ea typeface="楷体"/>
                <a:cs typeface="楷体"/>
              </a:rPr>
              <a:t>第</a:t>
            </a:r>
            <a:r>
              <a:rPr lang="en-US" altLang="zh-CN" sz="2400" i="0" dirty="0">
                <a:latin typeface="+mn-lt"/>
                <a:ea typeface="楷体"/>
                <a:cs typeface="楷体"/>
              </a:rPr>
              <a:t>5</a:t>
            </a:r>
            <a:r>
              <a:rPr lang="zh-CN" altLang="en-US" sz="2400" i="0" dirty="0">
                <a:latin typeface="+mn-lt"/>
                <a:ea typeface="楷体"/>
                <a:cs typeface="楷体"/>
              </a:rPr>
              <a:t>章 </a:t>
            </a:r>
            <a:r>
              <a:rPr lang="zh-CN" altLang="en-US" sz="2400" i="0" dirty="0" smtClean="0">
                <a:latin typeface="+mn-lt"/>
                <a:ea typeface="楷体"/>
                <a:cs typeface="楷体"/>
              </a:rPr>
              <a:t>单元测试与</a:t>
            </a:r>
            <a:r>
              <a:rPr lang="zh-CN" altLang="en-US" sz="2400" i="0" dirty="0">
                <a:ea typeface="楷体"/>
                <a:cs typeface="楷体"/>
              </a:rPr>
              <a:t>集成测试</a:t>
            </a:r>
            <a:endParaRPr lang="zh-CN" altLang="en-US"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第</a:t>
            </a:r>
            <a:r>
              <a:rPr lang="en-US" altLang="zh-CN" sz="2400" i="0" dirty="0">
                <a:latin typeface="+mn-lt"/>
                <a:ea typeface="楷体"/>
                <a:cs typeface="楷体"/>
              </a:rPr>
              <a:t>6</a:t>
            </a:r>
            <a:r>
              <a:rPr lang="zh-CN" altLang="en-US" sz="2400" i="0" dirty="0">
                <a:latin typeface="+mn-lt"/>
                <a:ea typeface="楷体"/>
                <a:cs typeface="楷体"/>
              </a:rPr>
              <a:t>章 </a:t>
            </a:r>
            <a:r>
              <a:rPr lang="zh-CN" altLang="en-US" sz="2400" i="0" dirty="0" smtClean="0">
                <a:latin typeface="+mn-lt"/>
                <a:ea typeface="楷体"/>
                <a:cs typeface="楷体"/>
              </a:rPr>
              <a:t>系统测试</a:t>
            </a:r>
            <a:endParaRPr lang="zh-CN" altLang="en-US"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第</a:t>
            </a:r>
            <a:r>
              <a:rPr lang="en-US" altLang="zh-CN" sz="2400" i="0" dirty="0">
                <a:latin typeface="+mn-lt"/>
                <a:ea typeface="楷体"/>
                <a:cs typeface="楷体"/>
              </a:rPr>
              <a:t>7</a:t>
            </a:r>
            <a:r>
              <a:rPr lang="zh-CN" altLang="en-US" sz="2400" i="0" dirty="0">
                <a:latin typeface="+mn-lt"/>
                <a:ea typeface="楷体"/>
                <a:cs typeface="楷体"/>
              </a:rPr>
              <a:t>章 验收测试</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en-US" altLang="zh-CN" sz="2400" i="0" dirty="0" smtClean="0">
                <a:latin typeface="+mn-lt"/>
                <a:ea typeface="楷体"/>
                <a:cs typeface="楷体"/>
              </a:rPr>
              <a:t> </a:t>
            </a:r>
            <a:r>
              <a:rPr lang="zh-CN" altLang="en-US" sz="2400" i="0" dirty="0" smtClean="0">
                <a:latin typeface="+mn-lt"/>
                <a:ea typeface="楷体"/>
                <a:cs typeface="楷体"/>
              </a:rPr>
              <a:t>第</a:t>
            </a:r>
            <a:r>
              <a:rPr lang="en-US" altLang="zh-CN" sz="2400" i="0" dirty="0">
                <a:latin typeface="+mn-lt"/>
                <a:ea typeface="楷体"/>
                <a:cs typeface="楷体"/>
              </a:rPr>
              <a:t>8</a:t>
            </a:r>
            <a:r>
              <a:rPr lang="zh-CN" altLang="en-US" sz="2400" i="0" dirty="0" smtClean="0">
                <a:latin typeface="+mn-lt"/>
                <a:ea typeface="楷体"/>
                <a:cs typeface="楷体"/>
              </a:rPr>
              <a:t>章 </a:t>
            </a:r>
            <a:r>
              <a:rPr lang="zh-CN" altLang="en-US" sz="2400" i="0" dirty="0">
                <a:latin typeface="+mn-lt"/>
                <a:ea typeface="楷体"/>
                <a:cs typeface="楷体"/>
              </a:rPr>
              <a:t>软件本地化测试</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a:t>
            </a:r>
            <a:r>
              <a:rPr lang="zh-CN" altLang="en-US" sz="2400" i="0" dirty="0" smtClean="0">
                <a:latin typeface="+mn-lt"/>
                <a:ea typeface="楷体"/>
                <a:cs typeface="楷体"/>
              </a:rPr>
              <a:t>第</a:t>
            </a:r>
            <a:r>
              <a:rPr lang="en-US" altLang="zh-CN" sz="2400" i="0" dirty="0">
                <a:latin typeface="+mn-lt"/>
                <a:ea typeface="楷体"/>
                <a:cs typeface="楷体"/>
              </a:rPr>
              <a:t>9</a:t>
            </a:r>
            <a:r>
              <a:rPr lang="zh-CN" altLang="en-US" sz="2400" i="0" dirty="0" smtClean="0">
                <a:latin typeface="+mn-lt"/>
                <a:ea typeface="楷体"/>
                <a:cs typeface="楷体"/>
              </a:rPr>
              <a:t>章 测试自动化及其框架</a:t>
            </a:r>
            <a:endParaRPr lang="zh-CN" altLang="en-US" sz="2400" i="0" dirty="0">
              <a:latin typeface="+mn-lt"/>
              <a:ea typeface="楷体"/>
              <a:cs typeface="楷体"/>
            </a:endParaRPr>
          </a:p>
        </p:txBody>
      </p:sp>
      <p:pic>
        <p:nvPicPr>
          <p:cNvPr id="5" name="图片 4" descr="MOOC课程二维码.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6176" y="3140968"/>
            <a:ext cx="2304256" cy="2304256"/>
          </a:xfrm>
          <a:prstGeom prst="rect">
            <a:avLst/>
          </a:prstGeom>
        </p:spPr>
      </p:pic>
    </p:spTree>
    <p:extLst>
      <p:ext uri="{BB962C8B-B14F-4D97-AF65-F5344CB8AC3E}">
        <p14:creationId xmlns:p14="http://schemas.microsoft.com/office/powerpoint/2010/main" val="172697280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835696" y="404664"/>
            <a:ext cx="5797401" cy="503907"/>
          </a:xfrm>
        </p:spPr>
        <p:txBody>
          <a:bodyPr/>
          <a:lstStyle/>
          <a:p>
            <a:pPr algn="ctr"/>
            <a:r>
              <a:rPr lang="zh-CN" altLang="en-US" sz="3200" dirty="0">
                <a:solidFill>
                  <a:srgbClr val="FFFF00"/>
                </a:solidFill>
                <a:latin typeface="+mj-ea"/>
              </a:rPr>
              <a:t>代码互查</a:t>
            </a:r>
          </a:p>
        </p:txBody>
      </p:sp>
      <p:pic>
        <p:nvPicPr>
          <p:cNvPr id="101388" name="Picture 12" descr="http://www.klocwork.com/blog/wp-content/uploads/2009/11/sally-code-review.png"/>
          <p:cNvPicPr>
            <a:picLocks noChangeAspect="1" noChangeArrowheads="1"/>
          </p:cNvPicPr>
          <p:nvPr/>
        </p:nvPicPr>
        <p:blipFill>
          <a:blip r:embed="rId3" cstate="print"/>
          <a:srcRect/>
          <a:stretch>
            <a:fillRect/>
          </a:stretch>
        </p:blipFill>
        <p:spPr bwMode="auto">
          <a:xfrm>
            <a:off x="4932040" y="1628800"/>
            <a:ext cx="3917397" cy="3356992"/>
          </a:xfrm>
          <a:prstGeom prst="rect">
            <a:avLst/>
          </a:prstGeom>
          <a:noFill/>
        </p:spPr>
      </p:pic>
      <p:sp>
        <p:nvSpPr>
          <p:cNvPr id="11" name="矩形 10"/>
          <p:cNvSpPr/>
          <p:nvPr/>
        </p:nvSpPr>
        <p:spPr>
          <a:xfrm>
            <a:off x="611560" y="1628800"/>
            <a:ext cx="3960440" cy="4358116"/>
          </a:xfrm>
          <a:prstGeom prst="rect">
            <a:avLst/>
          </a:prstGeom>
        </p:spPr>
        <p:txBody>
          <a:bodyPr wrap="square">
            <a:spAutoFit/>
          </a:bodyPr>
          <a:lstStyle/>
          <a:p>
            <a:pPr marL="273050" indent="-273050">
              <a:lnSpc>
                <a:spcPct val="120000"/>
              </a:lnSpc>
              <a:spcBef>
                <a:spcPct val="20000"/>
              </a:spcBef>
              <a:buClr>
                <a:srgbClr val="91AC4E"/>
              </a:buClr>
              <a:buSzPct val="70000"/>
              <a:buFont typeface="Wingdings" pitchFamily="2" charset="2"/>
              <a:buChar char="p"/>
            </a:pPr>
            <a:r>
              <a:rPr lang="zh-CN" altLang="en-US" dirty="0" smtClean="0">
                <a:solidFill>
                  <a:schemeClr val="accent3">
                    <a:lumMod val="10000"/>
                  </a:schemeClr>
                </a:solidFill>
              </a:rPr>
              <a:t>一次检查少于</a:t>
            </a:r>
            <a:r>
              <a:rPr lang="en-US" altLang="zh-CN" dirty="0" smtClean="0">
                <a:solidFill>
                  <a:schemeClr val="accent3">
                    <a:lumMod val="10000"/>
                  </a:schemeClr>
                </a:solidFill>
              </a:rPr>
              <a:t>200</a:t>
            </a:r>
            <a:r>
              <a:rPr lang="zh-CN" altLang="en-US" dirty="0" smtClean="0">
                <a:solidFill>
                  <a:schemeClr val="accent3">
                    <a:lumMod val="10000"/>
                  </a:schemeClr>
                </a:solidFill>
              </a:rPr>
              <a:t>～</a:t>
            </a:r>
            <a:r>
              <a:rPr lang="en-US" altLang="zh-CN" dirty="0" smtClean="0">
                <a:solidFill>
                  <a:schemeClr val="accent3">
                    <a:lumMod val="10000"/>
                  </a:schemeClr>
                </a:solidFill>
              </a:rPr>
              <a:t>400</a:t>
            </a:r>
            <a:r>
              <a:rPr lang="zh-CN" altLang="en-US" dirty="0" smtClean="0">
                <a:solidFill>
                  <a:schemeClr val="accent3">
                    <a:lumMod val="10000"/>
                  </a:schemeClr>
                </a:solidFill>
              </a:rPr>
              <a:t>行代码</a:t>
            </a:r>
          </a:p>
          <a:p>
            <a:pPr marL="273050" indent="-273050">
              <a:lnSpc>
                <a:spcPct val="120000"/>
              </a:lnSpc>
              <a:spcBef>
                <a:spcPct val="20000"/>
              </a:spcBef>
              <a:buClr>
                <a:srgbClr val="91AC4E"/>
              </a:buClr>
              <a:buSzPct val="70000"/>
              <a:buFont typeface="Wingdings" pitchFamily="2" charset="2"/>
              <a:buChar char="p"/>
            </a:pPr>
            <a:r>
              <a:rPr lang="zh-CN" altLang="en-US" dirty="0" smtClean="0">
                <a:solidFill>
                  <a:schemeClr val="accent3">
                    <a:lumMod val="10000"/>
                  </a:schemeClr>
                </a:solidFill>
              </a:rPr>
              <a:t>努力达到一个合适的检查速度：</a:t>
            </a:r>
            <a:r>
              <a:rPr lang="en-US" altLang="zh-CN" dirty="0" smtClean="0">
                <a:solidFill>
                  <a:schemeClr val="accent3">
                    <a:lumMod val="10000"/>
                  </a:schemeClr>
                </a:solidFill>
              </a:rPr>
              <a:t>300</a:t>
            </a:r>
            <a:r>
              <a:rPr lang="zh-CN" altLang="en-US" dirty="0" smtClean="0">
                <a:solidFill>
                  <a:schemeClr val="accent3">
                    <a:lumMod val="10000"/>
                  </a:schemeClr>
                </a:solidFill>
              </a:rPr>
              <a:t>～</a:t>
            </a:r>
            <a:r>
              <a:rPr lang="en-US" altLang="zh-CN" dirty="0" smtClean="0">
                <a:solidFill>
                  <a:schemeClr val="accent3">
                    <a:lumMod val="10000"/>
                  </a:schemeClr>
                </a:solidFill>
              </a:rPr>
              <a:t>500LOC/hour</a:t>
            </a:r>
            <a:endParaRPr lang="zh-CN" altLang="en-US" dirty="0" smtClean="0">
              <a:solidFill>
                <a:schemeClr val="accent3">
                  <a:lumMod val="10000"/>
                </a:schemeClr>
              </a:solidFill>
            </a:endParaRPr>
          </a:p>
          <a:p>
            <a:pPr marL="273050" indent="-273050">
              <a:lnSpc>
                <a:spcPct val="120000"/>
              </a:lnSpc>
              <a:spcBef>
                <a:spcPct val="20000"/>
              </a:spcBef>
              <a:buClr>
                <a:srgbClr val="91AC4E"/>
              </a:buClr>
              <a:buSzPct val="70000"/>
              <a:buFont typeface="Wingdings" pitchFamily="2" charset="2"/>
              <a:buChar char="p"/>
            </a:pPr>
            <a:r>
              <a:rPr lang="zh-CN" altLang="en-US" dirty="0" smtClean="0">
                <a:solidFill>
                  <a:schemeClr val="accent3">
                    <a:lumMod val="10000"/>
                  </a:schemeClr>
                </a:solidFill>
              </a:rPr>
              <a:t>有足够的时间、以适当的速度、仔细地检查，但不宜超过</a:t>
            </a:r>
            <a:r>
              <a:rPr lang="en-US" altLang="zh-CN" dirty="0" smtClean="0">
                <a:solidFill>
                  <a:schemeClr val="accent3">
                    <a:lumMod val="10000"/>
                  </a:schemeClr>
                </a:solidFill>
              </a:rPr>
              <a:t>60</a:t>
            </a:r>
            <a:r>
              <a:rPr lang="zh-CN" altLang="en-US" dirty="0" smtClean="0">
                <a:solidFill>
                  <a:schemeClr val="accent3">
                    <a:lumMod val="10000"/>
                  </a:schemeClr>
                </a:solidFill>
              </a:rPr>
              <a:t>～</a:t>
            </a:r>
            <a:r>
              <a:rPr lang="en-US" altLang="zh-CN" dirty="0" smtClean="0">
                <a:solidFill>
                  <a:schemeClr val="accent3">
                    <a:lumMod val="10000"/>
                  </a:schemeClr>
                </a:solidFill>
              </a:rPr>
              <a:t>90</a:t>
            </a:r>
            <a:r>
              <a:rPr lang="zh-CN" altLang="en-US" dirty="0" smtClean="0">
                <a:solidFill>
                  <a:schemeClr val="accent3">
                    <a:lumMod val="10000"/>
                  </a:schemeClr>
                </a:solidFill>
              </a:rPr>
              <a:t>分钟</a:t>
            </a:r>
          </a:p>
          <a:p>
            <a:pPr marL="273050" indent="-273050">
              <a:lnSpc>
                <a:spcPct val="120000"/>
              </a:lnSpc>
              <a:spcBef>
                <a:spcPct val="20000"/>
              </a:spcBef>
              <a:buClr>
                <a:srgbClr val="91AC4E"/>
              </a:buClr>
              <a:buSzPct val="70000"/>
              <a:buFont typeface="Wingdings" pitchFamily="2" charset="2"/>
              <a:buChar char="p"/>
            </a:pPr>
            <a:r>
              <a:rPr lang="zh-CN" altLang="en-US" dirty="0" smtClean="0">
                <a:solidFill>
                  <a:schemeClr val="accent3">
                    <a:lumMod val="10000"/>
                  </a:schemeClr>
                </a:solidFill>
              </a:rPr>
              <a:t>在复审前，代码作者应该对代码进行注释</a:t>
            </a:r>
          </a:p>
          <a:p>
            <a:pPr marL="273050" indent="-273050">
              <a:lnSpc>
                <a:spcPct val="120000"/>
              </a:lnSpc>
              <a:spcBef>
                <a:spcPct val="20000"/>
              </a:spcBef>
              <a:buClr>
                <a:srgbClr val="91AC4E"/>
              </a:buClr>
              <a:buSzPct val="70000"/>
              <a:buFont typeface="Wingdings" pitchFamily="2" charset="2"/>
              <a:buChar char="p"/>
            </a:pPr>
            <a:r>
              <a:rPr lang="zh-CN" altLang="en-US" dirty="0" smtClean="0">
                <a:solidFill>
                  <a:schemeClr val="accent3">
                    <a:lumMod val="10000"/>
                  </a:schemeClr>
                </a:solidFill>
              </a:rPr>
              <a:t>使用检查表（</a:t>
            </a:r>
            <a:r>
              <a:rPr lang="en-US" altLang="zh-CN" dirty="0" smtClean="0">
                <a:solidFill>
                  <a:schemeClr val="accent3">
                    <a:lumMod val="10000"/>
                  </a:schemeClr>
                </a:solidFill>
              </a:rPr>
              <a:t>checklist</a:t>
            </a:r>
            <a:r>
              <a:rPr lang="zh-CN" altLang="en-US" dirty="0" smtClean="0">
                <a:solidFill>
                  <a:schemeClr val="accent3">
                    <a:lumMod val="10000"/>
                  </a:schemeClr>
                </a:solidFill>
              </a:rPr>
              <a:t>）肯定能改进双方（作者和复审者）的结果</a:t>
            </a:r>
          </a:p>
          <a:p>
            <a:pPr marL="273050" indent="-273050">
              <a:lnSpc>
                <a:spcPct val="120000"/>
              </a:lnSpc>
              <a:spcBef>
                <a:spcPct val="20000"/>
              </a:spcBef>
              <a:buClr>
                <a:srgbClr val="91AC4E"/>
              </a:buClr>
              <a:buSzPct val="70000"/>
              <a:buFont typeface="Wingdings" pitchFamily="2" charset="2"/>
              <a:buChar char="p"/>
            </a:pPr>
            <a:r>
              <a:rPr lang="zh-CN" altLang="en-US" dirty="0" smtClean="0">
                <a:solidFill>
                  <a:schemeClr val="accent3">
                    <a:lumMod val="10000"/>
                  </a:schemeClr>
                </a:solidFill>
              </a:rPr>
              <a:t>验证缺陷是否真正被修复</a:t>
            </a:r>
            <a:endParaRPr lang="en-US" altLang="zh-CN" dirty="0" smtClean="0">
              <a:solidFill>
                <a:schemeClr val="accent3">
                  <a:lumMod val="10000"/>
                </a:schemeClr>
              </a:solidFill>
            </a:endParaRPr>
          </a:p>
          <a:p>
            <a:pPr marL="273050" indent="-273050">
              <a:lnSpc>
                <a:spcPct val="120000"/>
              </a:lnSpc>
              <a:spcBef>
                <a:spcPct val="20000"/>
              </a:spcBef>
              <a:buClr>
                <a:srgbClr val="91AC4E"/>
              </a:buClr>
              <a:buSzPct val="70000"/>
              <a:buFont typeface="Wingdings" pitchFamily="2" charset="2"/>
              <a:buChar char="p"/>
            </a:pPr>
            <a:r>
              <a:rPr lang="en-US" altLang="zh-CN" dirty="0" smtClean="0">
                <a:solidFill>
                  <a:schemeClr val="accent3">
                    <a:lumMod val="10000"/>
                  </a:schemeClr>
                </a:solidFill>
              </a:rPr>
              <a:t> ……</a:t>
            </a:r>
          </a:p>
          <a:p>
            <a:endParaRPr lang="zh-CN" altLang="en-US" dirty="0" smtClean="0"/>
          </a:p>
        </p:txBody>
      </p:sp>
      <p:sp>
        <p:nvSpPr>
          <p:cNvPr id="12" name="矩形 11"/>
          <p:cNvSpPr/>
          <p:nvPr/>
        </p:nvSpPr>
        <p:spPr>
          <a:xfrm>
            <a:off x="791580" y="6129300"/>
            <a:ext cx="7560840" cy="369332"/>
          </a:xfrm>
          <a:prstGeom prst="rect">
            <a:avLst/>
          </a:prstGeom>
        </p:spPr>
        <p:txBody>
          <a:bodyPr wrap="square">
            <a:spAutoFit/>
          </a:bodyPr>
          <a:lstStyle/>
          <a:p>
            <a:r>
              <a:rPr lang="en-US" altLang="zh-CN" dirty="0" smtClean="0">
                <a:hlinkClick r:id="rId4"/>
              </a:rPr>
              <a:t>Best Practices for Peer Code Review</a:t>
            </a:r>
            <a:r>
              <a:rPr lang="en-US" altLang="zh-CN" dirty="0" smtClean="0"/>
              <a:t>  ( </a:t>
            </a:r>
            <a:r>
              <a:rPr lang="en-US" altLang="zh-CN" dirty="0" smtClean="0">
                <a:hlinkClick r:id="rId5"/>
              </a:rPr>
              <a:t>www.SmartBearSoftware.com</a:t>
            </a:r>
            <a:r>
              <a:rPr lang="en-US" altLang="zh-CN" dirty="0" smtClean="0"/>
              <a:t>)</a:t>
            </a:r>
            <a:endParaRPr lang="zh-CN" altLang="en-US" dirty="0"/>
          </a:p>
        </p:txBody>
      </p:sp>
    </p:spTree>
    <p:extLst>
      <p:ext uri="{BB962C8B-B14F-4D97-AF65-F5344CB8AC3E}">
        <p14:creationId xmlns:p14="http://schemas.microsoft.com/office/powerpoint/2010/main" val="179683517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619672" y="332656"/>
            <a:ext cx="6229449" cy="575915"/>
          </a:xfrm>
        </p:spPr>
        <p:txBody>
          <a:bodyPr/>
          <a:lstStyle/>
          <a:p>
            <a:pPr algn="ctr"/>
            <a:r>
              <a:rPr lang="zh-CN" altLang="en-US" sz="3200" dirty="0">
                <a:solidFill>
                  <a:srgbClr val="FFFF00"/>
                </a:solidFill>
                <a:latin typeface="+mj-ea"/>
              </a:rPr>
              <a:t>示例</a:t>
            </a:r>
          </a:p>
        </p:txBody>
      </p:sp>
      <p:pic>
        <p:nvPicPr>
          <p:cNvPr id="7" name="Picture 14" descr="http://smartbear.com/images/products/codecollaborator/ccollab-SideBySide-comment.png"/>
          <p:cNvPicPr>
            <a:picLocks noChangeAspect="1" noChangeArrowheads="1"/>
          </p:cNvPicPr>
          <p:nvPr/>
        </p:nvPicPr>
        <p:blipFill>
          <a:blip r:embed="rId3" cstate="print"/>
          <a:srcRect/>
          <a:stretch>
            <a:fillRect/>
          </a:stretch>
        </p:blipFill>
        <p:spPr bwMode="auto">
          <a:xfrm>
            <a:off x="611560" y="1556792"/>
            <a:ext cx="8017181" cy="3960440"/>
          </a:xfrm>
          <a:prstGeom prst="rect">
            <a:avLst/>
          </a:prstGeom>
          <a:noFill/>
        </p:spPr>
      </p:pic>
      <p:pic>
        <p:nvPicPr>
          <p:cNvPr id="110595" name="Picture 3" descr="Code Review Tool"/>
          <p:cNvPicPr>
            <a:picLocks noChangeAspect="1" noChangeArrowheads="1"/>
          </p:cNvPicPr>
          <p:nvPr/>
        </p:nvPicPr>
        <p:blipFill>
          <a:blip r:embed="rId4" cstate="print"/>
          <a:srcRect/>
          <a:stretch>
            <a:fillRect/>
          </a:stretch>
        </p:blipFill>
        <p:spPr bwMode="auto">
          <a:xfrm>
            <a:off x="2339752" y="5841268"/>
            <a:ext cx="4295775" cy="561975"/>
          </a:xfrm>
          <a:prstGeom prst="rect">
            <a:avLst/>
          </a:prstGeom>
          <a:noFill/>
        </p:spPr>
      </p:pic>
    </p:spTree>
    <p:extLst>
      <p:ext uri="{BB962C8B-B14F-4D97-AF65-F5344CB8AC3E}">
        <p14:creationId xmlns:p14="http://schemas.microsoft.com/office/powerpoint/2010/main" val="344508547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331639" y="404813"/>
            <a:ext cx="6480721" cy="647923"/>
          </a:xfrm>
        </p:spPr>
        <p:txBody>
          <a:bodyPr/>
          <a:lstStyle/>
          <a:p>
            <a:pPr algn="ctr"/>
            <a:r>
              <a:rPr lang="zh-CN" altLang="en-US" sz="3200" dirty="0">
                <a:solidFill>
                  <a:srgbClr val="FFFF00"/>
                </a:solidFill>
                <a:latin typeface="+mn-lt"/>
              </a:rPr>
              <a:t>走查 （</a:t>
            </a:r>
            <a:r>
              <a:rPr lang="en-US" altLang="zh-CN" sz="3200" dirty="0">
                <a:solidFill>
                  <a:srgbClr val="FFFF00"/>
                </a:solidFill>
                <a:latin typeface="+mn-lt"/>
              </a:rPr>
              <a:t>Walk Through</a:t>
            </a:r>
            <a:r>
              <a:rPr lang="zh-CN" altLang="en-US" sz="3200" dirty="0">
                <a:solidFill>
                  <a:srgbClr val="FFFF00"/>
                </a:solidFill>
                <a:latin typeface="+mn-lt"/>
              </a:rPr>
              <a:t>）</a:t>
            </a:r>
          </a:p>
        </p:txBody>
      </p:sp>
      <p:sp>
        <p:nvSpPr>
          <p:cNvPr id="26627" name="Rectangle 3"/>
          <p:cNvSpPr>
            <a:spLocks noChangeArrowheads="1"/>
          </p:cNvSpPr>
          <p:nvPr/>
        </p:nvSpPr>
        <p:spPr bwMode="auto">
          <a:xfrm>
            <a:off x="719138" y="1881188"/>
            <a:ext cx="7848600" cy="4111895"/>
          </a:xfrm>
          <a:prstGeom prst="rect">
            <a:avLst/>
          </a:prstGeom>
          <a:noFill/>
          <a:ln w="9525">
            <a:noFill/>
            <a:miter lim="800000"/>
            <a:headEnd/>
            <a:tailEnd/>
          </a:ln>
        </p:spPr>
        <p:txBody>
          <a:bodyPr>
            <a:spAutoFit/>
          </a:bodyPr>
          <a:lstStyle/>
          <a:p>
            <a:pPr>
              <a:spcBef>
                <a:spcPct val="50000"/>
              </a:spcBef>
            </a:pPr>
            <a:r>
              <a:rPr lang="zh-CN" altLang="en-US" sz="2800" b="1" dirty="0"/>
              <a:t>定义：采用讲解、讨论和模拟运行的方式进行的查找错误的活动。</a:t>
            </a:r>
          </a:p>
          <a:p>
            <a:pPr>
              <a:spcBef>
                <a:spcPct val="50000"/>
              </a:spcBef>
            </a:pPr>
            <a:r>
              <a:rPr lang="zh-CN" altLang="en-US" sz="2800" b="1" dirty="0"/>
              <a:t>注意：</a:t>
            </a:r>
            <a:endParaRPr lang="zh-CN" altLang="en-US" sz="2400" b="1" dirty="0"/>
          </a:p>
          <a:p>
            <a:pPr>
              <a:lnSpc>
                <a:spcPct val="120000"/>
              </a:lnSpc>
              <a:spcBef>
                <a:spcPct val="20000"/>
              </a:spcBef>
              <a:buClr>
                <a:srgbClr val="91AC4E"/>
              </a:buClr>
              <a:buSzPct val="70000"/>
              <a:buFont typeface="Wingdings" pitchFamily="2" charset="2"/>
              <a:buChar char="p"/>
            </a:pPr>
            <a:r>
              <a:rPr lang="zh-CN" altLang="en-US" sz="2400" b="1" dirty="0"/>
              <a:t> </a:t>
            </a:r>
            <a:r>
              <a:rPr lang="zh-CN" altLang="en-US" sz="2400" b="1" dirty="0">
                <a:solidFill>
                  <a:schemeClr val="accent3">
                    <a:lumMod val="10000"/>
                  </a:schemeClr>
                </a:solidFill>
              </a:rPr>
              <a:t>引导小组成员在走查前通读设计和编码。</a:t>
            </a:r>
          </a:p>
          <a:p>
            <a:pPr>
              <a:lnSpc>
                <a:spcPct val="120000"/>
              </a:lnSpc>
              <a:spcBef>
                <a:spcPct val="20000"/>
              </a:spcBef>
              <a:buClr>
                <a:srgbClr val="91AC4E"/>
              </a:buClr>
              <a:buSzPct val="70000"/>
              <a:buFont typeface="Wingdings" pitchFamily="2" charset="2"/>
              <a:buChar char="p"/>
            </a:pPr>
            <a:r>
              <a:rPr lang="zh-CN" altLang="en-US" sz="2400" b="1" dirty="0">
                <a:solidFill>
                  <a:schemeClr val="accent3">
                    <a:lumMod val="10000"/>
                  </a:schemeClr>
                </a:solidFill>
              </a:rPr>
              <a:t> 限时，避免</a:t>
            </a:r>
            <a:r>
              <a:rPr lang="zh-CN" altLang="en-US" sz="2400" b="1" dirty="0" smtClean="0">
                <a:solidFill>
                  <a:schemeClr val="accent3">
                    <a:lumMod val="10000"/>
                  </a:schemeClr>
                </a:solidFill>
              </a:rPr>
              <a:t>跑题</a:t>
            </a:r>
            <a:endParaRPr lang="zh-CN" altLang="en-US" sz="2400" b="1" dirty="0">
              <a:solidFill>
                <a:schemeClr val="accent3">
                  <a:lumMod val="10000"/>
                </a:schemeClr>
              </a:solidFill>
            </a:endParaRPr>
          </a:p>
          <a:p>
            <a:pPr>
              <a:lnSpc>
                <a:spcPct val="120000"/>
              </a:lnSpc>
              <a:spcBef>
                <a:spcPct val="20000"/>
              </a:spcBef>
              <a:buClr>
                <a:srgbClr val="91AC4E"/>
              </a:buClr>
              <a:buSzPct val="70000"/>
              <a:buFont typeface="Wingdings" pitchFamily="2" charset="2"/>
              <a:buChar char="p"/>
            </a:pPr>
            <a:r>
              <a:rPr lang="zh-CN" altLang="en-US" sz="2400" b="1" dirty="0">
                <a:solidFill>
                  <a:schemeClr val="accent3">
                    <a:lumMod val="10000"/>
                  </a:schemeClr>
                </a:solidFill>
              </a:rPr>
              <a:t> 发现问题适当记录，避免现场</a:t>
            </a:r>
            <a:r>
              <a:rPr lang="zh-CN" altLang="en-US" sz="2400" b="1" dirty="0" smtClean="0">
                <a:solidFill>
                  <a:schemeClr val="accent3">
                    <a:lumMod val="10000"/>
                  </a:schemeClr>
                </a:solidFill>
              </a:rPr>
              <a:t>修改</a:t>
            </a:r>
            <a:endParaRPr lang="zh-CN" altLang="en-US" sz="2400" b="1" dirty="0">
              <a:solidFill>
                <a:schemeClr val="accent3">
                  <a:lumMod val="10000"/>
                </a:schemeClr>
              </a:solidFill>
            </a:endParaRPr>
          </a:p>
          <a:p>
            <a:pPr>
              <a:lnSpc>
                <a:spcPct val="120000"/>
              </a:lnSpc>
              <a:spcBef>
                <a:spcPct val="20000"/>
              </a:spcBef>
              <a:buClr>
                <a:srgbClr val="91AC4E"/>
              </a:buClr>
              <a:buSzPct val="70000"/>
              <a:buFont typeface="Wingdings" pitchFamily="2" charset="2"/>
              <a:buChar char="p"/>
            </a:pPr>
            <a:r>
              <a:rPr lang="zh-CN" altLang="en-US" sz="2400" b="1" dirty="0">
                <a:solidFill>
                  <a:schemeClr val="accent3">
                    <a:lumMod val="10000"/>
                  </a:schemeClr>
                </a:solidFill>
              </a:rPr>
              <a:t> 检查要点是代码是否符合标准和规范，是否有逻辑</a:t>
            </a:r>
            <a:r>
              <a:rPr lang="zh-CN" altLang="en-US" sz="2400" b="1" dirty="0" smtClean="0">
                <a:solidFill>
                  <a:schemeClr val="accent3">
                    <a:lumMod val="10000"/>
                  </a:schemeClr>
                </a:solidFill>
              </a:rPr>
              <a:t>错误</a:t>
            </a:r>
            <a:endParaRPr lang="zh-CN" altLang="en-US" sz="2400" b="1" dirty="0">
              <a:solidFill>
                <a:schemeClr val="accent3">
                  <a:lumMod val="10000"/>
                </a:schemeClr>
              </a:solidFill>
            </a:endParaRPr>
          </a:p>
          <a:p>
            <a:pPr>
              <a:spcBef>
                <a:spcPct val="20000"/>
              </a:spcBef>
              <a:buClr>
                <a:srgbClr val="3366FF"/>
              </a:buClr>
              <a:buFont typeface="Wingdings" pitchFamily="2" charset="2"/>
              <a:buChar char="n"/>
            </a:pPr>
            <a:endParaRPr lang="zh-CN" altLang="en-US" sz="2400" b="1" dirty="0"/>
          </a:p>
        </p:txBody>
      </p:sp>
    </p:spTree>
    <p:extLst>
      <p:ext uri="{BB962C8B-B14F-4D97-AF65-F5344CB8AC3E}">
        <p14:creationId xmlns:p14="http://schemas.microsoft.com/office/powerpoint/2010/main" val="2296206581"/>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907704" y="332656"/>
            <a:ext cx="5399955" cy="647923"/>
          </a:xfrm>
        </p:spPr>
        <p:txBody>
          <a:bodyPr/>
          <a:lstStyle/>
          <a:p>
            <a:pPr algn="ctr"/>
            <a:r>
              <a:rPr lang="zh-CN" altLang="en-US" sz="3200" dirty="0">
                <a:solidFill>
                  <a:srgbClr val="FFFF00"/>
                </a:solidFill>
                <a:latin typeface="+mj-ea"/>
              </a:rPr>
              <a:t>审查 （</a:t>
            </a:r>
            <a:r>
              <a:rPr lang="en-US" altLang="zh-CN" sz="3200" dirty="0">
                <a:solidFill>
                  <a:srgbClr val="FFFF00"/>
                </a:solidFill>
                <a:latin typeface="+mj-ea"/>
              </a:rPr>
              <a:t>Inspection</a:t>
            </a:r>
            <a:r>
              <a:rPr lang="zh-CN" altLang="en-US" sz="3200" dirty="0">
                <a:solidFill>
                  <a:srgbClr val="FFFF00"/>
                </a:solidFill>
                <a:latin typeface="+mj-ea"/>
              </a:rPr>
              <a:t>）</a:t>
            </a:r>
          </a:p>
        </p:txBody>
      </p:sp>
      <p:sp>
        <p:nvSpPr>
          <p:cNvPr id="27651" name="Rectangle 3"/>
          <p:cNvSpPr>
            <a:spLocks noChangeArrowheads="1"/>
          </p:cNvSpPr>
          <p:nvPr/>
        </p:nvSpPr>
        <p:spPr bwMode="auto">
          <a:xfrm>
            <a:off x="1547664" y="1484784"/>
            <a:ext cx="5760504" cy="2086725"/>
          </a:xfrm>
          <a:prstGeom prst="rect">
            <a:avLst/>
          </a:prstGeom>
          <a:solidFill>
            <a:schemeClr val="bg1">
              <a:lumMod val="90000"/>
            </a:schemeClr>
          </a:solidFill>
          <a:ln w="9525">
            <a:noFill/>
            <a:miter lim="800000"/>
            <a:headEnd/>
            <a:tailEnd/>
          </a:ln>
        </p:spPr>
        <p:txBody>
          <a:bodyPr wrap="square">
            <a:spAutoFit/>
          </a:bodyPr>
          <a:lstStyle/>
          <a:p>
            <a:pPr>
              <a:lnSpc>
                <a:spcPct val="120000"/>
              </a:lnSpc>
              <a:spcBef>
                <a:spcPct val="50000"/>
              </a:spcBef>
              <a:buClr>
                <a:srgbClr val="91AC4E"/>
              </a:buClr>
              <a:buSzPct val="70000"/>
              <a:buFont typeface="Wingdings" pitchFamily="2" charset="2"/>
              <a:buChar char="p"/>
            </a:pPr>
            <a:r>
              <a:rPr lang="zh-CN" altLang="en-US" sz="2400" b="1" i="0" dirty="0" smtClean="0">
                <a:solidFill>
                  <a:schemeClr val="accent3">
                    <a:lumMod val="10000"/>
                  </a:schemeClr>
                </a:solidFill>
              </a:rPr>
              <a:t> 以</a:t>
            </a:r>
            <a:r>
              <a:rPr lang="zh-CN" altLang="en-US" sz="2400" b="1" i="0" dirty="0">
                <a:solidFill>
                  <a:schemeClr val="accent3">
                    <a:lumMod val="10000"/>
                  </a:schemeClr>
                </a:solidFill>
              </a:rPr>
              <a:t>会议形式，</a:t>
            </a:r>
            <a:r>
              <a:rPr lang="zh-CN" altLang="en-US" sz="2400" b="1" i="0" dirty="0" smtClean="0">
                <a:solidFill>
                  <a:schemeClr val="accent3">
                    <a:lumMod val="10000"/>
                  </a:schemeClr>
                </a:solidFill>
              </a:rPr>
              <a:t>制定目标</a:t>
            </a:r>
            <a:r>
              <a:rPr lang="zh-CN" altLang="en-US" sz="2400" b="1" i="0" dirty="0">
                <a:solidFill>
                  <a:schemeClr val="accent3">
                    <a:lumMod val="10000"/>
                  </a:schemeClr>
                </a:solidFill>
              </a:rPr>
              <a:t>、流程和</a:t>
            </a:r>
            <a:r>
              <a:rPr lang="zh-CN" altLang="en-US" sz="2400" b="1" i="0" dirty="0" smtClean="0">
                <a:solidFill>
                  <a:schemeClr val="accent3">
                    <a:lumMod val="10000"/>
                  </a:schemeClr>
                </a:solidFill>
              </a:rPr>
              <a:t>规则</a:t>
            </a:r>
            <a:endParaRPr lang="zh-CN" altLang="en-US" sz="2400" b="1" i="0" dirty="0">
              <a:solidFill>
                <a:schemeClr val="accent3">
                  <a:lumMod val="10000"/>
                </a:schemeClr>
              </a:solidFill>
            </a:endParaRPr>
          </a:p>
          <a:p>
            <a:pPr>
              <a:lnSpc>
                <a:spcPct val="120000"/>
              </a:lnSpc>
              <a:spcBef>
                <a:spcPct val="20000"/>
              </a:spcBef>
              <a:buClr>
                <a:srgbClr val="91AC4E"/>
              </a:buClr>
              <a:buSzPct val="70000"/>
              <a:buFont typeface="Wingdings" pitchFamily="2" charset="2"/>
              <a:buChar char="p"/>
            </a:pPr>
            <a:r>
              <a:rPr lang="zh-CN" altLang="en-US" sz="2400" b="1" i="0" dirty="0">
                <a:solidFill>
                  <a:schemeClr val="accent3">
                    <a:lumMod val="10000"/>
                  </a:schemeClr>
                </a:solidFill>
              </a:rPr>
              <a:t> 按缺陷检查</a:t>
            </a:r>
            <a:r>
              <a:rPr lang="zh-CN" altLang="en-US" sz="2400" b="1" i="0" dirty="0" smtClean="0">
                <a:solidFill>
                  <a:schemeClr val="accent3">
                    <a:lumMod val="10000"/>
                  </a:schemeClr>
                </a:solidFill>
              </a:rPr>
              <a:t>表（不断完善）逐项检查</a:t>
            </a:r>
            <a:endParaRPr lang="zh-CN" altLang="en-US" sz="2400" b="1" i="0" dirty="0">
              <a:solidFill>
                <a:schemeClr val="accent3">
                  <a:lumMod val="10000"/>
                </a:schemeClr>
              </a:solidFill>
            </a:endParaRPr>
          </a:p>
          <a:p>
            <a:pPr>
              <a:lnSpc>
                <a:spcPct val="120000"/>
              </a:lnSpc>
              <a:spcBef>
                <a:spcPct val="20000"/>
              </a:spcBef>
              <a:buClr>
                <a:srgbClr val="91AC4E"/>
              </a:buClr>
              <a:buSzPct val="70000"/>
              <a:buFont typeface="Wingdings" pitchFamily="2" charset="2"/>
              <a:buChar char="p"/>
            </a:pPr>
            <a:r>
              <a:rPr lang="zh-CN" altLang="en-US" sz="2400" b="1" i="0" dirty="0">
                <a:solidFill>
                  <a:schemeClr val="accent3">
                    <a:lumMod val="10000"/>
                  </a:schemeClr>
                </a:solidFill>
              </a:rPr>
              <a:t> 发现问题适当记录，避免现场</a:t>
            </a:r>
            <a:r>
              <a:rPr lang="zh-CN" altLang="en-US" sz="2400" b="1" i="0" dirty="0" smtClean="0">
                <a:solidFill>
                  <a:schemeClr val="accent3">
                    <a:lumMod val="10000"/>
                  </a:schemeClr>
                </a:solidFill>
              </a:rPr>
              <a:t>修改</a:t>
            </a:r>
            <a:endParaRPr lang="zh-CN" altLang="en-US" sz="2400" b="1" i="0" dirty="0">
              <a:solidFill>
                <a:schemeClr val="accent3">
                  <a:lumMod val="10000"/>
                </a:schemeClr>
              </a:solidFill>
            </a:endParaRPr>
          </a:p>
          <a:p>
            <a:pPr>
              <a:lnSpc>
                <a:spcPct val="120000"/>
              </a:lnSpc>
              <a:spcBef>
                <a:spcPct val="20000"/>
              </a:spcBef>
              <a:buClr>
                <a:srgbClr val="91AC4E"/>
              </a:buClr>
              <a:buSzPct val="70000"/>
              <a:buFont typeface="Wingdings" pitchFamily="2" charset="2"/>
              <a:buChar char="p"/>
            </a:pPr>
            <a:r>
              <a:rPr lang="zh-CN" altLang="en-US" sz="2400" b="1" i="0" dirty="0">
                <a:solidFill>
                  <a:schemeClr val="accent3">
                    <a:lumMod val="10000"/>
                  </a:schemeClr>
                </a:solidFill>
              </a:rPr>
              <a:t> 发现重大缺陷，改正后会议需要重开</a:t>
            </a:r>
            <a:r>
              <a:rPr lang="zh-CN" altLang="en-US" sz="2400" b="1" i="0" dirty="0" smtClean="0">
                <a:solidFill>
                  <a:schemeClr val="accent3">
                    <a:lumMod val="10000"/>
                  </a:schemeClr>
                </a:solidFill>
              </a:rPr>
              <a:t>。</a:t>
            </a:r>
            <a:endParaRPr lang="zh-CN" altLang="en-US" sz="2000" b="1" i="0" dirty="0">
              <a:solidFill>
                <a:schemeClr val="accent3">
                  <a:lumMod val="10000"/>
                </a:schemeClr>
              </a:solidFill>
            </a:endParaRPr>
          </a:p>
        </p:txBody>
      </p:sp>
      <p:pic>
        <p:nvPicPr>
          <p:cNvPr id="5" name="Picture 10" descr="http://smartbear.com/images/products/codecollaborator/ccollab-lifecycle.gif"/>
          <p:cNvPicPr>
            <a:picLocks noChangeAspect="1" noChangeArrowheads="1"/>
          </p:cNvPicPr>
          <p:nvPr/>
        </p:nvPicPr>
        <p:blipFill>
          <a:blip r:embed="rId3" cstate="print"/>
          <a:srcRect/>
          <a:stretch>
            <a:fillRect/>
          </a:stretch>
        </p:blipFill>
        <p:spPr bwMode="auto">
          <a:xfrm>
            <a:off x="1799692" y="3707649"/>
            <a:ext cx="5400601" cy="3150351"/>
          </a:xfrm>
          <a:prstGeom prst="rect">
            <a:avLst/>
          </a:prstGeom>
          <a:noFill/>
        </p:spPr>
      </p:pic>
    </p:spTree>
    <p:extLst>
      <p:ext uri="{BB962C8B-B14F-4D97-AF65-F5344CB8AC3E}">
        <p14:creationId xmlns:p14="http://schemas.microsoft.com/office/powerpoint/2010/main" val="99323549"/>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835696" y="441325"/>
            <a:ext cx="5493792" cy="611411"/>
          </a:xfrm>
        </p:spPr>
        <p:txBody>
          <a:bodyPr/>
          <a:lstStyle/>
          <a:p>
            <a:pPr algn="ctr"/>
            <a:r>
              <a:rPr lang="zh-CN" altLang="en-US" sz="3200" dirty="0">
                <a:solidFill>
                  <a:srgbClr val="FFFF00"/>
                </a:solidFill>
                <a:latin typeface="+mj-ea"/>
              </a:rPr>
              <a:t>走查与审查的比较</a:t>
            </a:r>
          </a:p>
        </p:txBody>
      </p:sp>
      <p:graphicFrame>
        <p:nvGraphicFramePr>
          <p:cNvPr id="1579169" name="Group 161"/>
          <p:cNvGraphicFramePr>
            <a:graphicFrameLocks noGrp="1"/>
          </p:cNvGraphicFramePr>
          <p:nvPr>
            <p:ph idx="1"/>
            <p:extLst>
              <p:ext uri="{D42A27DB-BD31-4B8C-83A1-F6EECF244321}">
                <p14:modId xmlns:p14="http://schemas.microsoft.com/office/powerpoint/2010/main" val="4221039370"/>
              </p:ext>
            </p:extLst>
          </p:nvPr>
        </p:nvGraphicFramePr>
        <p:xfrm>
          <a:off x="251520" y="1916832"/>
          <a:ext cx="8640960" cy="4373644"/>
        </p:xfrm>
        <a:graphic>
          <a:graphicData uri="http://schemas.openxmlformats.org/drawingml/2006/table">
            <a:tbl>
              <a:tblPr/>
              <a:tblGrid>
                <a:gridCol w="1736664"/>
                <a:gridCol w="3086813"/>
                <a:gridCol w="3817483"/>
              </a:tblGrid>
              <a:tr h="504056">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zh-CN" altLang="en-US" sz="2000" b="0" i="0" u="none" strike="noStrike" cap="none" normalizeH="0" baseline="0" dirty="0" smtClean="0">
                        <a:ln>
                          <a:noFill/>
                        </a:ln>
                        <a:solidFill>
                          <a:schemeClr val="tx1"/>
                        </a:solidFill>
                        <a:effectLst/>
                        <a:latin typeface="Arial"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9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rPr>
                        <a:t>走   查</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9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Times New Roman" pitchFamily="18" charset="0"/>
                          <a:ea typeface="宋体" pitchFamily="2" charset="-122"/>
                        </a:rPr>
                        <a:t>审   查</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90000"/>
                      </a:schemeClr>
                    </a:solidFill>
                  </a:tcPr>
                </a:tc>
              </a:tr>
              <a:tr h="1224136">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rPr>
                        <a:t>准备</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90000"/>
                      </a:schemeClr>
                    </a:solidFill>
                  </a:tcPr>
                </a:tc>
                <a:tc>
                  <a:txBody>
                    <a:bodyPr/>
                    <a:lstStyle/>
                    <a:p>
                      <a:pPr marL="342900" marR="0" lvl="0" indent="-1651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通读设计和编码</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780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事先准备</a:t>
                      </a:r>
                      <a:r>
                        <a:rPr kumimoji="0" lang="en-US" altLang="zh-CN" sz="2400" b="0" i="0" u="none" strike="noStrike" cap="none" normalizeH="0" baseline="0" dirty="0" smtClean="0">
                          <a:ln>
                            <a:noFill/>
                          </a:ln>
                          <a:solidFill>
                            <a:schemeClr val="tx1"/>
                          </a:solidFill>
                          <a:effectLst/>
                          <a:latin typeface="楷体" pitchFamily="49" charset="-122"/>
                          <a:ea typeface="楷体" pitchFamily="49" charset="-122"/>
                        </a:rPr>
                        <a:t>Spec</a:t>
                      </a: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、程序设计文档、源代码清单、代码缺陷检查表等</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4056">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rPr>
                        <a:t>形式</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90000"/>
                      </a:schemeClr>
                    </a:solidFill>
                  </a:tcPr>
                </a:tc>
                <a:tc>
                  <a:txBody>
                    <a:bodyPr/>
                    <a:lstStyle/>
                    <a:p>
                      <a:pPr marL="342900" marR="0" lvl="0" indent="-1651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非正式会议</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1651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正式会议</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022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rPr>
                        <a:t>参加人员</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90000"/>
                      </a:schemeClr>
                    </a:solidFill>
                  </a:tcPr>
                </a:tc>
                <a:tc>
                  <a:txBody>
                    <a:bodyPr/>
                    <a:lstStyle/>
                    <a:p>
                      <a:pPr marL="342900" marR="0" lvl="0" indent="-1651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开发人员为主</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1651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项目组成员包括测试人员</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499">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rPr>
                        <a:t>主要技术方法</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90000"/>
                      </a:schemeClr>
                    </a:solidFill>
                  </a:tcPr>
                </a:tc>
                <a:tc>
                  <a:txBody>
                    <a:bodyPr/>
                    <a:lstStyle/>
                    <a:p>
                      <a:pPr marL="342900" marR="0" lvl="0" indent="-1651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无</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1651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缺陷检查表</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625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rPr>
                        <a:t>生成文档</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9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会议记录</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1651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静态分析错误报告</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642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rPr>
                        <a:t>目标</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9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代码标准规范</a:t>
                      </a:r>
                      <a:endParaRPr kumimoji="0" lang="en-US" altLang="zh-CN" sz="2400" b="0" i="0" u="none" strike="noStrike" cap="none" normalizeH="0" baseline="0" dirty="0" smtClean="0">
                        <a:ln>
                          <a:noFill/>
                        </a:ln>
                        <a:solidFill>
                          <a:schemeClr val="tx1"/>
                        </a:solidFill>
                        <a:effectLst/>
                        <a:latin typeface="楷体" pitchFamily="49" charset="-122"/>
                        <a:ea typeface="楷体" pitchFamily="49" charset="-122"/>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无逻辑错误</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1651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代码标准规范</a:t>
                      </a:r>
                      <a:endParaRPr kumimoji="0" lang="en-US" altLang="zh-CN" sz="2400" b="0" i="0" u="none" strike="noStrike" cap="none" normalizeH="0" baseline="0" dirty="0" smtClean="0">
                        <a:ln>
                          <a:noFill/>
                        </a:ln>
                        <a:solidFill>
                          <a:schemeClr val="tx1"/>
                        </a:solidFill>
                        <a:effectLst/>
                        <a:latin typeface="楷体" pitchFamily="49" charset="-122"/>
                        <a:ea typeface="楷体" pitchFamily="49" charset="-122"/>
                      </a:endParaRPr>
                    </a:p>
                    <a:p>
                      <a:pPr marL="342900" marR="0" lvl="0" indent="-1651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楷体" pitchFamily="49" charset="-122"/>
                          <a:ea typeface="楷体" pitchFamily="49" charset="-122"/>
                        </a:rPr>
                        <a:t>无逻辑错误</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72511234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979711" y="404813"/>
            <a:ext cx="5544617" cy="647923"/>
          </a:xfrm>
        </p:spPr>
        <p:txBody>
          <a:bodyPr/>
          <a:lstStyle/>
          <a:p>
            <a:pPr algn="ctr"/>
            <a:r>
              <a:rPr lang="en-US" altLang="zh-CN" sz="3200" dirty="0" smtClean="0">
                <a:solidFill>
                  <a:srgbClr val="FFFF00"/>
                </a:solidFill>
                <a:latin typeface="+mj-ea"/>
              </a:rPr>
              <a:t>5.3 </a:t>
            </a:r>
            <a:r>
              <a:rPr lang="zh-CN" altLang="en-US" sz="3200" dirty="0" smtClean="0">
                <a:solidFill>
                  <a:srgbClr val="FFFF00"/>
                </a:solidFill>
                <a:latin typeface="+mj-ea"/>
              </a:rPr>
              <a:t>动态测试</a:t>
            </a:r>
            <a:endParaRPr lang="zh-CN" altLang="en-US" sz="3200" dirty="0">
              <a:solidFill>
                <a:srgbClr val="FFFF00"/>
              </a:solidFill>
              <a:latin typeface="+mj-ea"/>
            </a:endParaRPr>
          </a:p>
        </p:txBody>
      </p:sp>
      <p:sp>
        <p:nvSpPr>
          <p:cNvPr id="30723" name="Rectangle 3"/>
          <p:cNvSpPr>
            <a:spLocks noChangeArrowheads="1"/>
          </p:cNvSpPr>
          <p:nvPr/>
        </p:nvSpPr>
        <p:spPr bwMode="auto">
          <a:xfrm>
            <a:off x="323528" y="2276872"/>
            <a:ext cx="3456384" cy="3711785"/>
          </a:xfrm>
          <a:prstGeom prst="rect">
            <a:avLst/>
          </a:prstGeom>
          <a:noFill/>
          <a:ln w="9525">
            <a:noFill/>
            <a:miter lim="800000"/>
            <a:headEnd/>
            <a:tailEnd/>
          </a:ln>
        </p:spPr>
        <p:txBody>
          <a:bodyPr wrap="square">
            <a:spAutoFit/>
          </a:bodyPr>
          <a:lstStyle/>
          <a:p>
            <a:pPr>
              <a:lnSpc>
                <a:spcPct val="140000"/>
              </a:lnSpc>
              <a:spcBef>
                <a:spcPct val="50000"/>
              </a:spcBef>
            </a:pPr>
            <a:r>
              <a:rPr lang="zh-CN" altLang="en-US" sz="2400" b="1" i="0" dirty="0">
                <a:solidFill>
                  <a:srgbClr val="3C8C93"/>
                </a:solidFill>
              </a:rPr>
              <a:t>动态测试需要真正将程序运行起来，需要设计系列的测试用例保证测试的完整性和有效性。</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b="1" dirty="0" smtClean="0"/>
              <a:t> </a:t>
            </a:r>
            <a:r>
              <a:rPr lang="zh-CN" altLang="en-US" sz="2400" i="0" dirty="0">
                <a:latin typeface="+mn-lt"/>
                <a:ea typeface="楷体"/>
                <a:cs typeface="楷体"/>
              </a:rPr>
              <a:t>白盒测试</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黑盒（灰盒）测试</a:t>
            </a:r>
          </a:p>
          <a:p>
            <a:pPr>
              <a:spcBef>
                <a:spcPct val="20000"/>
              </a:spcBef>
              <a:buClr>
                <a:srgbClr val="3366FF"/>
              </a:buClr>
              <a:buFont typeface="Wingdings" pitchFamily="2" charset="2"/>
              <a:buChar char="n"/>
            </a:pPr>
            <a:endParaRPr lang="zh-CN" altLang="en-US" sz="2400" b="1" dirty="0"/>
          </a:p>
        </p:txBody>
      </p:sp>
      <p:pic>
        <p:nvPicPr>
          <p:cNvPr id="2" name="图片 1" descr="屏幕快照 2014-03-28 下午10.04.0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936" y="1844824"/>
            <a:ext cx="4885928" cy="4493515"/>
          </a:xfrm>
          <a:prstGeom prst="rect">
            <a:avLst/>
          </a:prstGeom>
        </p:spPr>
      </p:pic>
    </p:spTree>
    <p:extLst>
      <p:ext uri="{BB962C8B-B14F-4D97-AF65-F5344CB8AC3E}">
        <p14:creationId xmlns:p14="http://schemas.microsoft.com/office/powerpoint/2010/main" val="2989774179"/>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4213" y="404813"/>
            <a:ext cx="8101012" cy="823912"/>
          </a:xfrm>
        </p:spPr>
        <p:txBody>
          <a:bodyPr/>
          <a:lstStyle/>
          <a:p>
            <a:pPr algn="ctr"/>
            <a:r>
              <a:rPr lang="zh-CN" altLang="en-US" sz="3200" dirty="0">
                <a:solidFill>
                  <a:srgbClr val="FFFF00"/>
                </a:solidFill>
                <a:latin typeface="+mj-ea"/>
              </a:rPr>
              <a:t>驱动程序和桩程序</a:t>
            </a:r>
          </a:p>
        </p:txBody>
      </p:sp>
      <p:sp>
        <p:nvSpPr>
          <p:cNvPr id="31747" name="Rectangle 3"/>
          <p:cNvSpPr>
            <a:spLocks noChangeArrowheads="1"/>
          </p:cNvSpPr>
          <p:nvPr/>
        </p:nvSpPr>
        <p:spPr bwMode="auto">
          <a:xfrm>
            <a:off x="323528" y="1484784"/>
            <a:ext cx="7848600" cy="4912113"/>
          </a:xfrm>
          <a:prstGeom prst="rect">
            <a:avLst/>
          </a:prstGeom>
          <a:noFill/>
          <a:ln w="9525">
            <a:noFill/>
            <a:miter lim="800000"/>
            <a:headEnd/>
            <a:tailEnd/>
          </a:ln>
        </p:spPr>
        <p:txBody>
          <a:bodyPr>
            <a:spAutoFit/>
          </a:bodyPr>
          <a:lstStyle/>
          <a:p>
            <a:pPr>
              <a:lnSpc>
                <a:spcPct val="130000"/>
              </a:lnSpc>
              <a:spcBef>
                <a:spcPct val="50000"/>
              </a:spcBef>
            </a:pPr>
            <a:r>
              <a:rPr lang="zh-CN" altLang="en-US" sz="2400" b="1" i="0" dirty="0">
                <a:solidFill>
                  <a:srgbClr val="3C8C93"/>
                </a:solidFill>
              </a:rPr>
              <a:t>运行单元程序有时需要基于被测单元的接口，开发相应的驱动模块和桩模块。</a:t>
            </a:r>
          </a:p>
          <a:p>
            <a:pPr>
              <a:spcBef>
                <a:spcPct val="50000"/>
              </a:spcBef>
            </a:pPr>
            <a:endParaRPr lang="zh-CN" altLang="en-US" sz="2400" b="1" dirty="0"/>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smtClean="0">
                <a:latin typeface="+mn-lt"/>
                <a:ea typeface="楷体"/>
                <a:cs typeface="楷体"/>
              </a:rPr>
              <a:t>驱动模块</a:t>
            </a:r>
            <a:r>
              <a:rPr lang="zh-CN" altLang="en-US" sz="2400" i="0" dirty="0">
                <a:latin typeface="+mn-lt"/>
                <a:ea typeface="楷体"/>
                <a:cs typeface="楷体"/>
              </a:rPr>
              <a:t>（</a:t>
            </a:r>
            <a:r>
              <a:rPr lang="en-US" altLang="zh-CN" sz="2400" i="0" dirty="0">
                <a:latin typeface="+mn-lt"/>
                <a:ea typeface="楷体"/>
                <a:cs typeface="楷体"/>
              </a:rPr>
              <a:t>drive</a:t>
            </a:r>
            <a:r>
              <a:rPr lang="zh-CN" altLang="en-US" sz="2400" i="0" dirty="0">
                <a:latin typeface="+mn-lt"/>
                <a:ea typeface="楷体"/>
                <a:cs typeface="楷体"/>
              </a:rPr>
              <a:t>）</a:t>
            </a:r>
            <a:r>
              <a:rPr lang="en-US" altLang="zh-CN" sz="2400" i="0" dirty="0">
                <a:latin typeface="+mn-lt"/>
                <a:ea typeface="楷体"/>
                <a:cs typeface="楷体"/>
              </a:rPr>
              <a:t>:</a:t>
            </a:r>
            <a:r>
              <a:rPr lang="zh-CN" altLang="en-US" sz="2400" i="0" dirty="0">
                <a:latin typeface="+mn-lt"/>
                <a:ea typeface="楷体"/>
                <a:cs typeface="楷体"/>
              </a:rPr>
              <a:t>对底层</a:t>
            </a:r>
          </a:p>
          <a:p>
            <a:pPr eaLnBrk="0" hangingPunct="0">
              <a:lnSpc>
                <a:spcPct val="130000"/>
              </a:lnSpc>
              <a:spcBef>
                <a:spcPct val="20000"/>
              </a:spcBef>
              <a:buClr>
                <a:schemeClr val="accent1">
                  <a:lumMod val="50000"/>
                </a:schemeClr>
              </a:buClr>
              <a:buSzPct val="90000"/>
              <a:tabLst>
                <a:tab pos="365125" algn="l"/>
                <a:tab pos="571500" algn="l"/>
              </a:tabLst>
            </a:pPr>
            <a:r>
              <a:rPr lang="zh-CN" altLang="en-US" sz="2400" i="0" dirty="0">
                <a:latin typeface="+mn-lt"/>
                <a:ea typeface="楷体"/>
                <a:cs typeface="楷体"/>
              </a:rPr>
              <a:t>或子层模块进行测试所编写的</a:t>
            </a:r>
          </a:p>
          <a:p>
            <a:pPr eaLnBrk="0" hangingPunct="0">
              <a:lnSpc>
                <a:spcPct val="130000"/>
              </a:lnSpc>
              <a:spcBef>
                <a:spcPct val="20000"/>
              </a:spcBef>
              <a:buClr>
                <a:schemeClr val="accent1">
                  <a:lumMod val="50000"/>
                </a:schemeClr>
              </a:buClr>
              <a:buSzPct val="90000"/>
              <a:tabLst>
                <a:tab pos="365125" algn="l"/>
                <a:tab pos="571500" algn="l"/>
              </a:tabLst>
            </a:pPr>
            <a:r>
              <a:rPr lang="zh-CN" altLang="en-US" sz="2400" i="0" dirty="0">
                <a:latin typeface="+mn-lt"/>
                <a:ea typeface="楷体"/>
                <a:cs typeface="楷体"/>
              </a:rPr>
              <a:t>调用这些模块的程序。</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smtClean="0">
                <a:latin typeface="+mn-lt"/>
                <a:ea typeface="楷体"/>
                <a:cs typeface="楷体"/>
              </a:rPr>
              <a:t>桩模块</a:t>
            </a:r>
            <a:r>
              <a:rPr lang="zh-CN" altLang="en-US" sz="2400" i="0" dirty="0">
                <a:latin typeface="+mn-lt"/>
                <a:ea typeface="楷体"/>
                <a:cs typeface="楷体"/>
              </a:rPr>
              <a:t>（</a:t>
            </a:r>
            <a:r>
              <a:rPr lang="en-US" altLang="zh-CN" sz="2400" i="0" dirty="0">
                <a:latin typeface="+mn-lt"/>
                <a:ea typeface="楷体"/>
                <a:cs typeface="楷体"/>
              </a:rPr>
              <a:t>stub</a:t>
            </a:r>
            <a:r>
              <a:rPr lang="zh-CN" altLang="en-US" sz="2400" i="0" dirty="0">
                <a:latin typeface="+mn-lt"/>
                <a:ea typeface="楷体"/>
                <a:cs typeface="楷体"/>
              </a:rPr>
              <a:t>）：对顶层或</a:t>
            </a:r>
          </a:p>
          <a:p>
            <a:pPr eaLnBrk="0" hangingPunct="0">
              <a:lnSpc>
                <a:spcPct val="130000"/>
              </a:lnSpc>
              <a:spcBef>
                <a:spcPct val="20000"/>
              </a:spcBef>
              <a:buClr>
                <a:schemeClr val="accent1">
                  <a:lumMod val="50000"/>
                </a:schemeClr>
              </a:buClr>
              <a:buSzPct val="90000"/>
              <a:tabLst>
                <a:tab pos="365125" algn="l"/>
                <a:tab pos="571500" algn="l"/>
              </a:tabLst>
            </a:pPr>
            <a:r>
              <a:rPr lang="zh-CN" altLang="en-US" sz="2400" i="0" dirty="0">
                <a:latin typeface="+mn-lt"/>
                <a:ea typeface="楷体"/>
                <a:cs typeface="楷体"/>
              </a:rPr>
              <a:t>上层模块进行测试时所编写的</a:t>
            </a:r>
          </a:p>
          <a:p>
            <a:pPr eaLnBrk="0" hangingPunct="0">
              <a:lnSpc>
                <a:spcPct val="130000"/>
              </a:lnSpc>
              <a:spcBef>
                <a:spcPct val="20000"/>
              </a:spcBef>
              <a:buClr>
                <a:schemeClr val="accent1">
                  <a:lumMod val="50000"/>
                </a:schemeClr>
              </a:buClr>
              <a:buSzPct val="90000"/>
              <a:tabLst>
                <a:tab pos="365125" algn="l"/>
                <a:tab pos="571500" algn="l"/>
              </a:tabLst>
            </a:pPr>
            <a:r>
              <a:rPr lang="zh-CN" altLang="en-US" sz="2400" i="0" dirty="0">
                <a:latin typeface="+mn-lt"/>
                <a:ea typeface="楷体"/>
                <a:cs typeface="楷体"/>
              </a:rPr>
              <a:t>替代下层模块的程序。</a:t>
            </a:r>
          </a:p>
        </p:txBody>
      </p:sp>
      <p:pic>
        <p:nvPicPr>
          <p:cNvPr id="27650" name="Picture 2" descr="http://homepages.feis.herts.ac.uk/~comqmw/SDD/Image3.gif"/>
          <p:cNvPicPr>
            <a:picLocks noChangeAspect="1" noChangeArrowheads="1"/>
          </p:cNvPicPr>
          <p:nvPr/>
        </p:nvPicPr>
        <p:blipFill>
          <a:blip r:embed="rId3" cstate="print"/>
          <a:srcRect/>
          <a:stretch>
            <a:fillRect/>
          </a:stretch>
        </p:blipFill>
        <p:spPr bwMode="auto">
          <a:xfrm>
            <a:off x="5004048" y="3140968"/>
            <a:ext cx="3994374" cy="3240360"/>
          </a:xfrm>
          <a:prstGeom prst="rect">
            <a:avLst/>
          </a:prstGeom>
          <a:noFill/>
        </p:spPr>
      </p:pic>
    </p:spTree>
    <p:extLst>
      <p:ext uri="{BB962C8B-B14F-4D97-AF65-F5344CB8AC3E}">
        <p14:creationId xmlns:p14="http://schemas.microsoft.com/office/powerpoint/2010/main" val="1102798925"/>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627784" y="476672"/>
            <a:ext cx="4391843" cy="575915"/>
          </a:xfrm>
        </p:spPr>
        <p:txBody>
          <a:bodyPr/>
          <a:lstStyle/>
          <a:p>
            <a:pPr algn="ctr" eaLnBrk="1" hangingPunct="1"/>
            <a:r>
              <a:rPr lang="zh-CN" altLang="en-US" sz="4000" b="1" i="1" dirty="0" smtClean="0">
                <a:solidFill>
                  <a:srgbClr val="FFFF00"/>
                </a:solidFill>
                <a:ea typeface="楷体_GB2312" pitchFamily="49" charset="-122"/>
              </a:rPr>
              <a:t>示例</a:t>
            </a:r>
          </a:p>
        </p:txBody>
      </p:sp>
      <p:pic>
        <p:nvPicPr>
          <p:cNvPr id="7" name="图片 6" descr="drivers -stub.png"/>
          <p:cNvPicPr>
            <a:picLocks noChangeAspect="1"/>
          </p:cNvPicPr>
          <p:nvPr/>
        </p:nvPicPr>
        <p:blipFill>
          <a:blip r:embed="rId3" cstate="print"/>
          <a:stretch>
            <a:fillRect/>
          </a:stretch>
        </p:blipFill>
        <p:spPr>
          <a:xfrm>
            <a:off x="1547664" y="1232756"/>
            <a:ext cx="4608512" cy="5576509"/>
          </a:xfrm>
          <a:prstGeom prst="rect">
            <a:avLst/>
          </a:prstGeom>
        </p:spPr>
      </p:pic>
      <p:sp>
        <p:nvSpPr>
          <p:cNvPr id="8" name="圆角矩形 7"/>
          <p:cNvSpPr/>
          <p:nvPr/>
        </p:nvSpPr>
        <p:spPr bwMode="auto">
          <a:xfrm>
            <a:off x="1799692" y="1736812"/>
            <a:ext cx="1116124" cy="252028"/>
          </a:xfrm>
          <a:prstGeom prst="roundRect">
            <a:avLst/>
          </a:prstGeom>
          <a:solidFill>
            <a:schemeClr val="bg2">
              <a:lumMod val="10000"/>
              <a:lumOff val="90000"/>
              <a:alpha val="50000"/>
            </a:schemeClr>
          </a:solidFill>
          <a:ln w="9525" cap="flat" cmpd="sng" algn="ctr">
            <a:solidFill>
              <a:schemeClr val="accent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宋体" pitchFamily="2" charset="-122"/>
            </a:endParaRPr>
          </a:p>
        </p:txBody>
      </p:sp>
      <p:sp>
        <p:nvSpPr>
          <p:cNvPr id="9" name="圆角矩形 8"/>
          <p:cNvSpPr/>
          <p:nvPr/>
        </p:nvSpPr>
        <p:spPr bwMode="auto">
          <a:xfrm>
            <a:off x="2483768" y="2960948"/>
            <a:ext cx="1512168" cy="252028"/>
          </a:xfrm>
          <a:prstGeom prst="roundRect">
            <a:avLst/>
          </a:prstGeom>
          <a:solidFill>
            <a:schemeClr val="bg2">
              <a:lumMod val="10000"/>
              <a:lumOff val="90000"/>
              <a:alpha val="50000"/>
            </a:schemeClr>
          </a:solidFill>
          <a:ln w="9525" cap="flat" cmpd="sng" algn="ctr">
            <a:solidFill>
              <a:schemeClr val="accent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宋体" pitchFamily="2" charset="-122"/>
            </a:endParaRPr>
          </a:p>
        </p:txBody>
      </p:sp>
      <p:sp>
        <p:nvSpPr>
          <p:cNvPr id="10" name="圆角矩形 9"/>
          <p:cNvSpPr/>
          <p:nvPr/>
        </p:nvSpPr>
        <p:spPr bwMode="auto">
          <a:xfrm>
            <a:off x="1691680" y="6525344"/>
            <a:ext cx="4464496" cy="332656"/>
          </a:xfrm>
          <a:prstGeom prst="roundRect">
            <a:avLst/>
          </a:prstGeom>
          <a:solidFill>
            <a:schemeClr val="bg2">
              <a:lumMod val="10000"/>
              <a:lumOff val="90000"/>
              <a:alpha val="50000"/>
            </a:schemeClr>
          </a:solidFill>
          <a:ln w="9525" cap="flat" cmpd="sng" algn="ctr">
            <a:solidFill>
              <a:schemeClr val="accent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宋体" pitchFamily="2" charset="-122"/>
            </a:endParaRPr>
          </a:p>
        </p:txBody>
      </p:sp>
      <p:sp>
        <p:nvSpPr>
          <p:cNvPr id="11" name="TextBox 10"/>
          <p:cNvSpPr txBox="1"/>
          <p:nvPr/>
        </p:nvSpPr>
        <p:spPr>
          <a:xfrm>
            <a:off x="6408204" y="2168860"/>
            <a:ext cx="2016224" cy="369332"/>
          </a:xfrm>
          <a:prstGeom prst="rect">
            <a:avLst/>
          </a:prstGeom>
          <a:noFill/>
        </p:spPr>
        <p:txBody>
          <a:bodyPr wrap="square" rtlCol="0">
            <a:spAutoFit/>
          </a:bodyPr>
          <a:lstStyle/>
          <a:p>
            <a:r>
              <a:rPr lang="en-US" altLang="zh-CN" dirty="0" smtClean="0">
                <a:solidFill>
                  <a:srgbClr val="FF0000"/>
                </a:solidFill>
              </a:rPr>
              <a:t>Driver</a:t>
            </a:r>
            <a:endParaRPr lang="zh-CN" altLang="en-US" dirty="0">
              <a:solidFill>
                <a:srgbClr val="FF0000"/>
              </a:solidFill>
            </a:endParaRPr>
          </a:p>
        </p:txBody>
      </p:sp>
      <p:cxnSp>
        <p:nvCxnSpPr>
          <p:cNvPr id="13" name="直接箭头连接符 12"/>
          <p:cNvCxnSpPr>
            <a:stCxn id="11" idx="1"/>
            <a:endCxn id="8" idx="3"/>
          </p:cNvCxnSpPr>
          <p:nvPr/>
        </p:nvCxnSpPr>
        <p:spPr bwMode="auto">
          <a:xfrm rot="10800000">
            <a:off x="2915816" y="1862826"/>
            <a:ext cx="3492388" cy="490700"/>
          </a:xfrm>
          <a:prstGeom prst="straightConnector1">
            <a:avLst/>
          </a:prstGeom>
          <a:solidFill>
            <a:schemeClr val="accent1">
              <a:alpha val="50000"/>
            </a:schemeClr>
          </a:solidFill>
          <a:ln w="9525" cap="flat" cmpd="sng" algn="ctr">
            <a:solidFill>
              <a:srgbClr val="FF0000"/>
            </a:solidFill>
            <a:prstDash val="dash"/>
            <a:round/>
            <a:headEnd type="none" w="med" len="med"/>
            <a:tailEnd type="arrow"/>
          </a:ln>
          <a:effectLst/>
        </p:spPr>
      </p:cxnSp>
      <p:cxnSp>
        <p:nvCxnSpPr>
          <p:cNvPr id="14" name="直接箭头连接符 13"/>
          <p:cNvCxnSpPr/>
          <p:nvPr/>
        </p:nvCxnSpPr>
        <p:spPr bwMode="auto">
          <a:xfrm rot="10800000" flipV="1">
            <a:off x="5940152" y="5841268"/>
            <a:ext cx="1260140" cy="684076"/>
          </a:xfrm>
          <a:prstGeom prst="straightConnector1">
            <a:avLst/>
          </a:prstGeom>
          <a:solidFill>
            <a:schemeClr val="accent1">
              <a:alpha val="50000"/>
            </a:schemeClr>
          </a:solidFill>
          <a:ln w="9525" cap="flat" cmpd="sng" algn="ctr">
            <a:solidFill>
              <a:srgbClr val="FF0000"/>
            </a:solidFill>
            <a:prstDash val="dash"/>
            <a:round/>
            <a:headEnd type="none" w="med" len="med"/>
            <a:tailEnd type="arrow"/>
          </a:ln>
          <a:effectLst/>
        </p:spPr>
      </p:cxnSp>
      <p:sp>
        <p:nvSpPr>
          <p:cNvPr id="17" name="TextBox 16"/>
          <p:cNvSpPr txBox="1"/>
          <p:nvPr/>
        </p:nvSpPr>
        <p:spPr>
          <a:xfrm>
            <a:off x="7128284" y="5625244"/>
            <a:ext cx="864096" cy="369332"/>
          </a:xfrm>
          <a:prstGeom prst="rect">
            <a:avLst/>
          </a:prstGeom>
          <a:noFill/>
        </p:spPr>
        <p:txBody>
          <a:bodyPr wrap="square" rtlCol="0">
            <a:spAutoFit/>
          </a:bodyPr>
          <a:lstStyle/>
          <a:p>
            <a:r>
              <a:rPr lang="en-US" altLang="zh-CN" dirty="0" smtClean="0">
                <a:solidFill>
                  <a:srgbClr val="FF0000"/>
                </a:solidFill>
              </a:rPr>
              <a:t>Stub</a:t>
            </a:r>
            <a:endParaRPr lang="zh-CN" altLang="en-US" dirty="0">
              <a:solidFill>
                <a:srgbClr val="FF0000"/>
              </a:solidFill>
            </a:endParaRPr>
          </a:p>
        </p:txBody>
      </p:sp>
      <p:sp>
        <p:nvSpPr>
          <p:cNvPr id="18" name="TextBox 17"/>
          <p:cNvSpPr txBox="1"/>
          <p:nvPr/>
        </p:nvSpPr>
        <p:spPr>
          <a:xfrm>
            <a:off x="5292080" y="2924944"/>
            <a:ext cx="2196244" cy="369332"/>
          </a:xfrm>
          <a:prstGeom prst="rect">
            <a:avLst/>
          </a:prstGeom>
          <a:noFill/>
        </p:spPr>
        <p:txBody>
          <a:bodyPr wrap="square" rtlCol="0">
            <a:spAutoFit/>
          </a:bodyPr>
          <a:lstStyle/>
          <a:p>
            <a:r>
              <a:rPr lang="en-US" altLang="zh-CN" dirty="0" smtClean="0">
                <a:solidFill>
                  <a:srgbClr val="FFC000"/>
                </a:solidFill>
              </a:rPr>
              <a:t>Function under test</a:t>
            </a:r>
            <a:endParaRPr lang="zh-CN" altLang="en-US" dirty="0">
              <a:solidFill>
                <a:srgbClr val="FFC000"/>
              </a:solidFill>
            </a:endParaRPr>
          </a:p>
        </p:txBody>
      </p:sp>
      <p:cxnSp>
        <p:nvCxnSpPr>
          <p:cNvPr id="19" name="直接箭头连接符 18"/>
          <p:cNvCxnSpPr/>
          <p:nvPr/>
        </p:nvCxnSpPr>
        <p:spPr bwMode="auto">
          <a:xfrm rot="10800000">
            <a:off x="4031940" y="3068960"/>
            <a:ext cx="1368152" cy="36004"/>
          </a:xfrm>
          <a:prstGeom prst="straightConnector1">
            <a:avLst/>
          </a:prstGeom>
          <a:solidFill>
            <a:schemeClr val="accent1">
              <a:alpha val="50000"/>
            </a:schemeClr>
          </a:solidFill>
          <a:ln w="9525" cap="flat" cmpd="sng" algn="ctr">
            <a:solidFill>
              <a:srgbClr val="FFC000"/>
            </a:solidFill>
            <a:prstDash val="dash"/>
            <a:round/>
            <a:headEnd type="none" w="med" len="med"/>
            <a:tailEnd type="arrow"/>
          </a:ln>
          <a:effectLst/>
        </p:spPr>
      </p:cxnSp>
      <p:cxnSp>
        <p:nvCxnSpPr>
          <p:cNvPr id="23" name="曲线连接符 22"/>
          <p:cNvCxnSpPr/>
          <p:nvPr/>
        </p:nvCxnSpPr>
        <p:spPr bwMode="auto">
          <a:xfrm rot="10800000">
            <a:off x="3167844" y="6165304"/>
            <a:ext cx="648072" cy="324036"/>
          </a:xfrm>
          <a:prstGeom prst="curvedConnector3">
            <a:avLst>
              <a:gd name="adj1" fmla="val 50000"/>
            </a:avLst>
          </a:prstGeom>
          <a:solidFill>
            <a:schemeClr val="accent1">
              <a:alpha val="50000"/>
            </a:schemeClr>
          </a:solidFill>
          <a:ln w="9525" cap="flat" cmpd="sng" algn="ctr">
            <a:solidFill>
              <a:srgbClr val="C00000"/>
            </a:solidFill>
            <a:prstDash val="dash"/>
            <a:round/>
            <a:headEnd type="none" w="med" len="med"/>
            <a:tailEnd type="arrow"/>
          </a:ln>
          <a:effectLst/>
        </p:spPr>
      </p:cxnSp>
    </p:spTree>
    <p:extLst>
      <p:ext uri="{BB962C8B-B14F-4D97-AF65-F5344CB8AC3E}">
        <p14:creationId xmlns:p14="http://schemas.microsoft.com/office/powerpoint/2010/main" val="148700203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1640" y="366695"/>
            <a:ext cx="6240756" cy="561975"/>
          </a:xfrm>
        </p:spPr>
        <p:txBody>
          <a:bodyPr/>
          <a:lstStyle/>
          <a:p>
            <a:pPr algn="ctr"/>
            <a:r>
              <a:rPr lang="zh-CN" altLang="en-US" sz="3200" dirty="0">
                <a:solidFill>
                  <a:srgbClr val="FFFF00"/>
                </a:solidFill>
                <a:latin typeface="+mj-ea"/>
              </a:rPr>
              <a:t>前置条件和后置条件</a:t>
            </a:r>
          </a:p>
        </p:txBody>
      </p:sp>
      <p:pic>
        <p:nvPicPr>
          <p:cNvPr id="5" name="图片 4" descr="temp.png"/>
          <p:cNvPicPr>
            <a:picLocks noChangeAspect="1"/>
          </p:cNvPicPr>
          <p:nvPr/>
        </p:nvPicPr>
        <p:blipFill>
          <a:blip r:embed="rId2" cstate="print"/>
          <a:stretch>
            <a:fillRect/>
          </a:stretch>
        </p:blipFill>
        <p:spPr>
          <a:xfrm>
            <a:off x="4139952" y="1556792"/>
            <a:ext cx="4623256" cy="5004556"/>
          </a:xfrm>
          <a:prstGeom prst="rect">
            <a:avLst/>
          </a:prstGeom>
        </p:spPr>
      </p:pic>
      <p:sp>
        <p:nvSpPr>
          <p:cNvPr id="6" name="矩形 5"/>
          <p:cNvSpPr/>
          <p:nvPr/>
        </p:nvSpPr>
        <p:spPr>
          <a:xfrm>
            <a:off x="575556" y="2492896"/>
            <a:ext cx="4628190" cy="2086725"/>
          </a:xfrm>
          <a:prstGeom prst="rect">
            <a:avLst/>
          </a:prstGeom>
        </p:spPr>
        <p:txBody>
          <a:bodyPr wrap="none">
            <a:spAutoFit/>
          </a:bodyPr>
          <a:lstStyle/>
          <a:p>
            <a:pPr>
              <a:lnSpc>
                <a:spcPct val="120000"/>
              </a:lnSpc>
            </a:pPr>
            <a:r>
              <a:rPr lang="zh-CN" altLang="en-US" b="1" dirty="0" smtClean="0">
                <a:solidFill>
                  <a:srgbClr val="00B0F0"/>
                </a:solidFill>
              </a:rPr>
              <a:t>前置条件</a:t>
            </a:r>
            <a:r>
              <a:rPr lang="zh-CN" altLang="en-US" dirty="0" smtClean="0">
                <a:solidFill>
                  <a:srgbClr val="00B0F0"/>
                </a:solidFill>
              </a:rPr>
              <a:t>示例：</a:t>
            </a:r>
            <a:endParaRPr lang="en-US" altLang="zh-CN" dirty="0" smtClean="0">
              <a:solidFill>
                <a:srgbClr val="00B0F0"/>
              </a:solidFill>
            </a:endParaRPr>
          </a:p>
          <a:p>
            <a:pPr>
              <a:lnSpc>
                <a:spcPct val="120000"/>
              </a:lnSpc>
            </a:pPr>
            <a:r>
              <a:rPr lang="zh-CN" altLang="en-US" dirty="0" smtClean="0">
                <a:solidFill>
                  <a:srgbClr val="00B0F0"/>
                </a:solidFill>
              </a:rPr>
              <a:t> </a:t>
            </a:r>
            <a:r>
              <a:rPr lang="en-US" altLang="zh-CN" dirty="0" err="1" smtClean="0">
                <a:solidFill>
                  <a:srgbClr val="00B0F0"/>
                </a:solidFill>
              </a:rPr>
              <a:t>Contract.Requires</a:t>
            </a:r>
            <a:r>
              <a:rPr lang="en-US" altLang="zh-CN" dirty="0" smtClean="0">
                <a:solidFill>
                  <a:srgbClr val="00B0F0"/>
                </a:solidFill>
              </a:rPr>
              <a:t>( x != null );</a:t>
            </a:r>
          </a:p>
          <a:p>
            <a:pPr>
              <a:lnSpc>
                <a:spcPct val="120000"/>
              </a:lnSpc>
            </a:pPr>
            <a:endParaRPr lang="en-US" altLang="zh-CN" dirty="0" smtClean="0">
              <a:solidFill>
                <a:srgbClr val="00B0F0"/>
              </a:solidFill>
            </a:endParaRPr>
          </a:p>
          <a:p>
            <a:pPr>
              <a:lnSpc>
                <a:spcPct val="120000"/>
              </a:lnSpc>
            </a:pPr>
            <a:r>
              <a:rPr lang="zh-CN" altLang="en-US" b="1" dirty="0" smtClean="0">
                <a:solidFill>
                  <a:srgbClr val="00B0F0"/>
                </a:solidFill>
              </a:rPr>
              <a:t>后置条件</a:t>
            </a:r>
            <a:r>
              <a:rPr lang="zh-CN" altLang="en-US" dirty="0" smtClean="0">
                <a:solidFill>
                  <a:srgbClr val="00B0F0"/>
                </a:solidFill>
              </a:rPr>
              <a:t>示例：</a:t>
            </a:r>
            <a:endParaRPr lang="en-US" altLang="zh-CN" dirty="0" smtClean="0">
              <a:solidFill>
                <a:srgbClr val="00B0F0"/>
              </a:solidFill>
            </a:endParaRPr>
          </a:p>
          <a:p>
            <a:pPr>
              <a:lnSpc>
                <a:spcPct val="120000"/>
              </a:lnSpc>
            </a:pPr>
            <a:r>
              <a:rPr lang="en-US" altLang="zh-CN" dirty="0" err="1" smtClean="0">
                <a:solidFill>
                  <a:srgbClr val="00B0F0"/>
                </a:solidFill>
              </a:rPr>
              <a:t>Contract.EnsuresOnThrow</a:t>
            </a:r>
            <a:r>
              <a:rPr lang="en-US" altLang="zh-CN" dirty="0" smtClean="0">
                <a:solidFill>
                  <a:srgbClr val="00B0F0"/>
                </a:solidFill>
              </a:rPr>
              <a:t>&lt;T&gt;( </a:t>
            </a:r>
            <a:r>
              <a:rPr lang="en-US" altLang="zh-CN" dirty="0" err="1" smtClean="0">
                <a:solidFill>
                  <a:srgbClr val="00B0F0"/>
                </a:solidFill>
              </a:rPr>
              <a:t>this.F</a:t>
            </a:r>
            <a:r>
              <a:rPr lang="en-US" altLang="zh-CN" dirty="0" smtClean="0">
                <a:solidFill>
                  <a:srgbClr val="00B0F0"/>
                </a:solidFill>
              </a:rPr>
              <a:t> &gt; 0 )</a:t>
            </a:r>
            <a:r>
              <a:rPr lang="en-US" altLang="zh-CN" dirty="0" smtClean="0"/>
              <a:t>;</a:t>
            </a:r>
          </a:p>
          <a:p>
            <a:pPr>
              <a:lnSpc>
                <a:spcPct val="120000"/>
              </a:lnSpc>
            </a:pPr>
            <a:r>
              <a:rPr lang="en-US" altLang="zh-CN" dirty="0" smtClean="0">
                <a:solidFill>
                  <a:srgbClr val="00B0F0"/>
                </a:solidFill>
              </a:rPr>
              <a:t>Contract. Result&lt;T&gt;()</a:t>
            </a:r>
            <a:endParaRPr lang="zh-CN" altLang="en-US" dirty="0" smtClean="0">
              <a:solidFill>
                <a:srgbClr val="00B0F0"/>
              </a:solidFill>
            </a:endParaRPr>
          </a:p>
        </p:txBody>
      </p:sp>
      <p:sp>
        <p:nvSpPr>
          <p:cNvPr id="7" name="矩形 6"/>
          <p:cNvSpPr/>
          <p:nvPr/>
        </p:nvSpPr>
        <p:spPr>
          <a:xfrm>
            <a:off x="287524" y="5265204"/>
            <a:ext cx="3600400" cy="646331"/>
          </a:xfrm>
          <a:prstGeom prst="rect">
            <a:avLst/>
          </a:prstGeom>
        </p:spPr>
        <p:txBody>
          <a:bodyPr wrap="square">
            <a:spAutoFit/>
          </a:bodyPr>
          <a:lstStyle/>
          <a:p>
            <a:r>
              <a:rPr lang="en-US" altLang="zh-CN" dirty="0" smtClean="0">
                <a:hlinkClick r:id="rId3"/>
              </a:rPr>
              <a:t>http://msdn.microsoft.com/zh-cn/library/dd264808.aspx</a:t>
            </a:r>
            <a:endParaRPr lang="zh-CN" altLang="en-US" dirty="0"/>
          </a:p>
        </p:txBody>
      </p:sp>
    </p:spTree>
    <p:extLst>
      <p:ext uri="{BB962C8B-B14F-4D97-AF65-F5344CB8AC3E}">
        <p14:creationId xmlns:p14="http://schemas.microsoft.com/office/powerpoint/2010/main" val="411919520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3654425" y="2963863"/>
            <a:ext cx="2573338" cy="803275"/>
          </a:xfrm>
          <a:prstGeom prst="rect">
            <a:avLst/>
          </a:prstGeom>
          <a:noFill/>
          <a:ln w="9525">
            <a:noFill/>
            <a:miter lim="800000"/>
            <a:headEnd/>
            <a:tailEnd/>
          </a:ln>
        </p:spPr>
        <p:txBody>
          <a:bodyPr lIns="0" tIns="0" rIns="0" bIns="0">
            <a:spAutoFit/>
          </a:bodyPr>
          <a:lstStyle/>
          <a:p>
            <a:pPr marL="114300" indent="-114300" algn="ctr">
              <a:lnSpc>
                <a:spcPct val="120000"/>
              </a:lnSpc>
              <a:buClr>
                <a:schemeClr val="accent1"/>
              </a:buClr>
              <a:buSzPct val="75000"/>
            </a:pPr>
            <a:endParaRPr lang="zh-CN" altLang="en-US" sz="4400" b="1">
              <a:solidFill>
                <a:schemeClr val="folHlink"/>
              </a:solidFill>
              <a:latin typeface="Arial Black" pitchFamily="34" charset="0"/>
              <a:ea typeface="楷体_GB2312" pitchFamily="49" charset="-122"/>
            </a:endParaRPr>
          </a:p>
        </p:txBody>
      </p:sp>
      <p:sp>
        <p:nvSpPr>
          <p:cNvPr id="20484" name="Rectangle 8"/>
          <p:cNvSpPr>
            <a:spLocks noGrp="1" noChangeArrowheads="1"/>
          </p:cNvSpPr>
          <p:nvPr>
            <p:ph type="title"/>
          </p:nvPr>
        </p:nvSpPr>
        <p:spPr>
          <a:xfrm>
            <a:off x="2123728" y="332656"/>
            <a:ext cx="5232644" cy="561975"/>
          </a:xfrm>
          <a:noFill/>
        </p:spPr>
        <p:txBody>
          <a:bodyPr/>
          <a:lstStyle/>
          <a:p>
            <a:pPr algn="ctr" eaLnBrk="1" hangingPunct="1"/>
            <a:r>
              <a:rPr lang="zh-CN" altLang="en-US" sz="3200" dirty="0" smtClean="0">
                <a:solidFill>
                  <a:srgbClr val="FFFF00"/>
                </a:solidFill>
                <a:latin typeface="+mj-ea"/>
              </a:rPr>
              <a:t>对</a:t>
            </a:r>
            <a:r>
              <a:rPr lang="zh-CN" altLang="en-US" sz="3200" dirty="0">
                <a:solidFill>
                  <a:srgbClr val="FFFF00"/>
                </a:solidFill>
                <a:latin typeface="+mj-ea"/>
              </a:rPr>
              <a:t>象交互性测试 </a:t>
            </a:r>
            <a:endParaRPr lang="en-US" altLang="zh-CN" sz="3200" dirty="0">
              <a:solidFill>
                <a:srgbClr val="FFFF00"/>
              </a:solidFill>
              <a:latin typeface="+mj-ea"/>
            </a:endParaRPr>
          </a:p>
        </p:txBody>
      </p:sp>
      <p:sp>
        <p:nvSpPr>
          <p:cNvPr id="20485" name="Text Box 10"/>
          <p:cNvSpPr txBox="1">
            <a:spLocks noChangeArrowheads="1"/>
          </p:cNvSpPr>
          <p:nvPr/>
        </p:nvSpPr>
        <p:spPr bwMode="auto">
          <a:xfrm>
            <a:off x="899592" y="1700808"/>
            <a:ext cx="7597775" cy="2289858"/>
          </a:xfrm>
          <a:prstGeom prst="rect">
            <a:avLst/>
          </a:prstGeom>
          <a:noFill/>
          <a:ln w="9525">
            <a:noFill/>
            <a:miter lim="800000"/>
            <a:headEnd/>
            <a:tailEnd/>
          </a:ln>
        </p:spPr>
        <p:txBody>
          <a:bodyPr lIns="0" tIns="0" rIns="0" bIns="0">
            <a:spAutoFit/>
          </a:bodyPr>
          <a:lstStyle/>
          <a:p>
            <a:pPr>
              <a:lnSpc>
                <a:spcPct val="120000"/>
              </a:lnSpc>
            </a:pPr>
            <a:r>
              <a:rPr lang="zh-CN" altLang="en-US" sz="2800" b="1" i="0" dirty="0"/>
              <a:t>汇集类</a:t>
            </a:r>
            <a:r>
              <a:rPr lang="zh-CN" altLang="en-US" sz="2800" b="1" i="0" dirty="0" smtClean="0"/>
              <a:t>测试：</a:t>
            </a:r>
            <a:r>
              <a:rPr lang="zh-CN" altLang="en-US" sz="2400" i="0" dirty="0" smtClean="0"/>
              <a:t>可以使用测试原始类的方法来测试汇集类，创建一些实例，确保实例作为消息中的参数被传递给正在测试的集合：</a:t>
            </a:r>
            <a:endParaRPr lang="zh-CN" altLang="en-US" sz="2400" i="0" dirty="0"/>
          </a:p>
          <a:p>
            <a:pPr>
              <a:lnSpc>
                <a:spcPct val="120000"/>
              </a:lnSpc>
              <a:buClr>
                <a:srgbClr val="3366FF"/>
              </a:buClr>
              <a:buFont typeface="Wingdings" pitchFamily="2" charset="2"/>
              <a:buChar char="p"/>
            </a:pPr>
            <a:r>
              <a:rPr lang="zh-CN" altLang="en-US" sz="2400" i="0" dirty="0" smtClean="0"/>
              <a:t> 存放这些对</a:t>
            </a:r>
            <a:r>
              <a:rPr lang="zh-CN" altLang="en-US" sz="2400" i="0" dirty="0"/>
              <a:t>象的</a:t>
            </a:r>
            <a:r>
              <a:rPr lang="zh-CN" altLang="en-US" sz="2400" i="0" dirty="0" smtClean="0"/>
              <a:t>引用（对象</a:t>
            </a:r>
            <a:r>
              <a:rPr lang="zh-CN" altLang="en-US" sz="2400" i="0" dirty="0"/>
              <a:t>之间一对多的</a:t>
            </a:r>
            <a:r>
              <a:rPr lang="zh-CN" altLang="en-US" sz="2400" i="0" dirty="0" smtClean="0"/>
              <a:t>关系）</a:t>
            </a:r>
            <a:endParaRPr lang="zh-CN" altLang="en-US" sz="2400" i="0" dirty="0"/>
          </a:p>
          <a:p>
            <a:pPr>
              <a:lnSpc>
                <a:spcPct val="120000"/>
              </a:lnSpc>
              <a:buClr>
                <a:srgbClr val="3366FF"/>
              </a:buClr>
              <a:buFont typeface="Wingdings" pitchFamily="2" charset="2"/>
              <a:buChar char="p"/>
            </a:pPr>
            <a:r>
              <a:rPr lang="zh-CN" altLang="en-US" sz="2400" i="0" dirty="0" smtClean="0"/>
              <a:t> 创</a:t>
            </a:r>
            <a:r>
              <a:rPr lang="zh-CN" altLang="en-US" sz="2400" i="0" dirty="0"/>
              <a:t>建、删除这些对象的实例</a:t>
            </a:r>
          </a:p>
        </p:txBody>
      </p:sp>
      <p:sp>
        <p:nvSpPr>
          <p:cNvPr id="1546251" name="Text Box 11"/>
          <p:cNvSpPr txBox="1">
            <a:spLocks noChangeArrowheads="1"/>
          </p:cNvSpPr>
          <p:nvPr/>
        </p:nvSpPr>
        <p:spPr bwMode="auto">
          <a:xfrm>
            <a:off x="899592" y="4437112"/>
            <a:ext cx="7740650" cy="1688667"/>
          </a:xfrm>
          <a:prstGeom prst="rect">
            <a:avLst/>
          </a:prstGeom>
          <a:noFill/>
          <a:ln w="9525">
            <a:noFill/>
            <a:miter lim="800000"/>
            <a:headEnd/>
            <a:tailEnd/>
          </a:ln>
        </p:spPr>
        <p:txBody>
          <a:bodyPr lIns="0" tIns="0" rIns="0" bIns="0">
            <a:spAutoFit/>
          </a:bodyPr>
          <a:lstStyle/>
          <a:p>
            <a:pPr>
              <a:lnSpc>
                <a:spcPct val="120000"/>
              </a:lnSpc>
            </a:pPr>
            <a:r>
              <a:rPr lang="zh-CN" altLang="en-US" sz="2400" b="1" i="0" dirty="0"/>
              <a:t>协作类</a:t>
            </a:r>
            <a:r>
              <a:rPr lang="zh-CN" altLang="en-US" sz="2400" b="1" i="0" dirty="0" smtClean="0"/>
              <a:t>测试</a:t>
            </a:r>
            <a:r>
              <a:rPr lang="zh-CN" altLang="en-US" sz="2400" i="0" dirty="0" smtClean="0"/>
              <a:t>： 集中测试对象之间调用关系，包括对象在被使用过程中属性是否按定义的要求被正确使用、或被修改</a:t>
            </a:r>
            <a:endParaRPr lang="en-US" altLang="zh-CN" sz="2400" i="0" dirty="0" smtClean="0"/>
          </a:p>
          <a:p>
            <a:pPr>
              <a:lnSpc>
                <a:spcPct val="120000"/>
              </a:lnSpc>
            </a:pPr>
            <a:endParaRPr lang="zh-CN" altLang="en-US" sz="2000" i="0" dirty="0"/>
          </a:p>
        </p:txBody>
      </p:sp>
    </p:spTree>
    <p:extLst>
      <p:ext uri="{BB962C8B-B14F-4D97-AF65-F5344CB8AC3E}">
        <p14:creationId xmlns:p14="http://schemas.microsoft.com/office/powerpoint/2010/main" val="34527566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46251"/>
                                        </p:tgtEl>
                                        <p:attrNameLst>
                                          <p:attrName>style.visibility</p:attrName>
                                        </p:attrNameLst>
                                      </p:cBhvr>
                                      <p:to>
                                        <p:strVal val="visible"/>
                                      </p:to>
                                    </p:set>
                                    <p:anim calcmode="lin" valueType="num">
                                      <p:cBhvr additive="base">
                                        <p:cTn id="7" dur="500" fill="hold"/>
                                        <p:tgtEl>
                                          <p:spTgt spid="1546251"/>
                                        </p:tgtEl>
                                        <p:attrNameLst>
                                          <p:attrName>ppt_x</p:attrName>
                                        </p:attrNameLst>
                                      </p:cBhvr>
                                      <p:tavLst>
                                        <p:tav tm="0">
                                          <p:val>
                                            <p:strVal val="#ppt_x"/>
                                          </p:val>
                                        </p:tav>
                                        <p:tav tm="100000">
                                          <p:val>
                                            <p:strVal val="#ppt_x"/>
                                          </p:val>
                                        </p:tav>
                                      </p:tavLst>
                                    </p:anim>
                                    <p:anim calcmode="lin" valueType="num">
                                      <p:cBhvr additive="base">
                                        <p:cTn id="8" dur="500" fill="hold"/>
                                        <p:tgtEl>
                                          <p:spTgt spid="15462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black">
          <a:xfrm>
            <a:off x="0" y="428604"/>
            <a:ext cx="9144000" cy="519112"/>
          </a:xfrm>
          <a:prstGeom prst="rect">
            <a:avLst/>
          </a:prstGeom>
          <a:noFill/>
          <a:ln w="9525">
            <a:no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noProof="0" dirty="0" smtClean="0">
                <a:ln>
                  <a:noFill/>
                </a:ln>
                <a:solidFill>
                  <a:srgbClr val="FFFFFF"/>
                </a:solidFill>
                <a:effectLst/>
                <a:uLnTx/>
                <a:uFillTx/>
                <a:latin typeface="+mj-lt"/>
                <a:ea typeface="+mn-ea"/>
              </a:rPr>
              <a:t>     </a:t>
            </a:r>
            <a:endParaRPr kumimoji="0" lang="zh-CN" altLang="en-US" sz="2400" b="0" i="0" u="none" strike="noStrike" kern="0" cap="none" spc="0" normalizeH="0" baseline="0" noProof="0" dirty="0">
              <a:ln>
                <a:noFill/>
              </a:ln>
              <a:solidFill>
                <a:srgbClr val="FFFFFF"/>
              </a:solidFill>
              <a:effectLst/>
              <a:uLnTx/>
              <a:uFillTx/>
              <a:latin typeface="+mj-lt"/>
              <a:ea typeface="+mn-ea"/>
            </a:endParaRPr>
          </a:p>
        </p:txBody>
      </p:sp>
      <p:sp>
        <p:nvSpPr>
          <p:cNvPr id="10" name="标题 1"/>
          <p:cNvSpPr txBox="1">
            <a:spLocks/>
          </p:cNvSpPr>
          <p:nvPr/>
        </p:nvSpPr>
        <p:spPr>
          <a:xfrm>
            <a:off x="0" y="2132856"/>
            <a:ext cx="4788024" cy="1728192"/>
          </a:xfrm>
          <a:prstGeom prst="rect">
            <a:avLst/>
          </a:prstGeom>
        </p:spPr>
        <p:txBody>
          <a:bodyPr/>
          <a:lst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a:lstStyle>
          <a:p>
            <a:pPr algn="ctr">
              <a:lnSpc>
                <a:spcPct val="140000"/>
              </a:lnSpc>
            </a:pPr>
            <a:r>
              <a:rPr lang="zh-CN" altLang="en-US" b="1" i="0" dirty="0" smtClean="0">
                <a:ea typeface="宋体" charset="-122"/>
              </a:rPr>
              <a:t>软件测试方法和技术</a:t>
            </a:r>
            <a:endParaRPr lang="en-US" altLang="zh-CN" b="1" i="0" dirty="0" smtClean="0">
              <a:ea typeface="宋体" charset="-122"/>
            </a:endParaRPr>
          </a:p>
          <a:p>
            <a:pPr algn="ctr">
              <a:lnSpc>
                <a:spcPct val="140000"/>
              </a:lnSpc>
            </a:pPr>
            <a:endParaRPr lang="en-US" altLang="zh-CN" sz="1200" b="1" i="0" dirty="0" smtClean="0">
              <a:solidFill>
                <a:srgbClr val="FFFF00"/>
              </a:solidFill>
              <a:ea typeface="宋体" charset="-122"/>
            </a:endParaRPr>
          </a:p>
          <a:p>
            <a:pPr algn="ctr">
              <a:lnSpc>
                <a:spcPct val="140000"/>
              </a:lnSpc>
            </a:pPr>
            <a:r>
              <a:rPr lang="zh-CN" altLang="en-US" sz="2400" b="1" i="0" dirty="0" smtClean="0">
                <a:solidFill>
                  <a:srgbClr val="FFFF00"/>
                </a:solidFill>
                <a:ea typeface="宋体" charset="-122"/>
              </a:rPr>
              <a:t>第</a:t>
            </a:r>
            <a:r>
              <a:rPr lang="en-US" altLang="zh-CN" sz="2400" b="1" i="0" dirty="0">
                <a:solidFill>
                  <a:srgbClr val="FFFF00"/>
                </a:solidFill>
                <a:ea typeface="宋体" charset="-122"/>
              </a:rPr>
              <a:t>5</a:t>
            </a:r>
            <a:r>
              <a:rPr lang="zh-CN" altLang="en-US" sz="2400" b="1" i="0" dirty="0" smtClean="0">
                <a:solidFill>
                  <a:srgbClr val="FFFF00"/>
                </a:solidFill>
                <a:ea typeface="宋体" charset="-122"/>
              </a:rPr>
              <a:t>章 </a:t>
            </a:r>
            <a:r>
              <a:rPr lang="zh-CN" altLang="en-US" b="1" i="0" dirty="0" smtClean="0">
                <a:solidFill>
                  <a:srgbClr val="FFFF00"/>
                </a:solidFill>
                <a:ea typeface="宋体" charset="-122"/>
              </a:rPr>
              <a:t>单元测试与集成测试</a:t>
            </a:r>
            <a:endParaRPr lang="zh-CN" altLang="en-US" b="1" i="0" dirty="0">
              <a:solidFill>
                <a:srgbClr val="FFFF00"/>
              </a:solidFill>
              <a:ea typeface="宋体" charset="-122"/>
            </a:endParaRPr>
          </a:p>
        </p:txBody>
      </p:sp>
      <p:pic>
        <p:nvPicPr>
          <p:cNvPr id="2" name="图片 1" descr="屏幕快照 2014-01-02 下午7.34.3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484784"/>
            <a:ext cx="4572001" cy="2736304"/>
          </a:xfrm>
          <a:prstGeom prst="rect">
            <a:avLst/>
          </a:prstGeom>
        </p:spPr>
      </p:pic>
      <p:sp>
        <p:nvSpPr>
          <p:cNvPr id="6" name="Text Box 16"/>
          <p:cNvSpPr txBox="1">
            <a:spLocks noChangeArrowheads="1"/>
          </p:cNvSpPr>
          <p:nvPr/>
        </p:nvSpPr>
        <p:spPr bwMode="auto">
          <a:xfrm>
            <a:off x="3419872" y="4797152"/>
            <a:ext cx="4369015" cy="1426544"/>
          </a:xfrm>
          <a:prstGeom prst="rect">
            <a:avLst/>
          </a:prstGeom>
          <a:noFill/>
          <a:ln w="9525" algn="ctr">
            <a:noFill/>
            <a:miter lim="800000"/>
            <a:headEnd/>
            <a:tailEnd/>
          </a:ln>
          <a:effectLst/>
        </p:spPr>
        <p:txBody>
          <a:bodyPr wrap="square" lIns="0" tIns="0" rIns="0" bIns="0">
            <a:spAutoFit/>
          </a:bodyPr>
          <a:lstStyle/>
          <a:p>
            <a:pPr algn="ctr">
              <a:lnSpc>
                <a:spcPct val="130000"/>
              </a:lnSpc>
            </a:pPr>
            <a:r>
              <a:rPr lang="zh-CN" altLang="en-US" sz="3600" i="0" dirty="0" smtClean="0">
                <a:solidFill>
                  <a:schemeClr val="tx2">
                    <a:lumMod val="65000"/>
                    <a:lumOff val="35000"/>
                  </a:schemeClr>
                </a:solidFill>
                <a:latin typeface="华文新魏" pitchFamily="2" charset="-122"/>
                <a:ea typeface="华文新魏" pitchFamily="2" charset="-122"/>
              </a:rPr>
              <a:t>朱少民</a:t>
            </a:r>
            <a:endParaRPr lang="en-US" altLang="zh-CN" sz="3600" i="0" dirty="0" smtClean="0">
              <a:solidFill>
                <a:schemeClr val="tx2">
                  <a:lumMod val="65000"/>
                  <a:lumOff val="35000"/>
                </a:schemeClr>
              </a:solidFill>
              <a:latin typeface="华文新魏" pitchFamily="2" charset="-122"/>
              <a:ea typeface="华文新魏" pitchFamily="2" charset="-122"/>
            </a:endParaRPr>
          </a:p>
          <a:p>
            <a:pPr algn="ctr">
              <a:lnSpc>
                <a:spcPct val="130000"/>
              </a:lnSpc>
            </a:pPr>
            <a:r>
              <a:rPr lang="zh-CN" altLang="en-US" i="0" dirty="0" smtClean="0">
                <a:solidFill>
                  <a:schemeClr val="tx2">
                    <a:lumMod val="65000"/>
                    <a:lumOff val="35000"/>
                  </a:schemeClr>
                </a:solidFill>
                <a:latin typeface="宋体"/>
                <a:ea typeface="宋体"/>
                <a:cs typeface="宋体"/>
              </a:rPr>
              <a:t> </a:t>
            </a:r>
            <a:r>
              <a:rPr lang="en-US" altLang="zh-CN" i="0" dirty="0" smtClean="0">
                <a:solidFill>
                  <a:schemeClr val="tx2">
                    <a:lumMod val="65000"/>
                    <a:lumOff val="35000"/>
                  </a:schemeClr>
                </a:solidFill>
                <a:latin typeface="+mn-lt"/>
                <a:ea typeface="宋体"/>
                <a:cs typeface="宋体"/>
                <a:hlinkClick r:id="rId3"/>
              </a:rPr>
              <a:t>Kerry</a:t>
            </a:r>
            <a:r>
              <a:rPr lang="en-US" altLang="zh-CN" i="0" dirty="0" smtClean="0">
                <a:solidFill>
                  <a:schemeClr val="tx2">
                    <a:lumMod val="65000"/>
                    <a:lumOff val="35000"/>
                  </a:schemeClr>
                </a:solidFill>
                <a:latin typeface="+mn-lt"/>
                <a:ea typeface="宋体"/>
                <a:cs typeface="宋体"/>
                <a:hlinkClick r:id="rId3"/>
              </a:rPr>
              <a:t>z</a:t>
            </a:r>
            <a:r>
              <a:rPr lang="en-US" altLang="zh-CN" i="0" dirty="0" smtClean="0">
                <a:solidFill>
                  <a:schemeClr val="tx2">
                    <a:lumMod val="65000"/>
                    <a:lumOff val="35000"/>
                  </a:schemeClr>
                </a:solidFill>
                <a:latin typeface="+mn-lt"/>
                <a:ea typeface="宋体"/>
                <a:cs typeface="宋体"/>
                <a:hlinkClick r:id="rId3"/>
              </a:rPr>
              <a:t>hu</a:t>
            </a:r>
            <a:r>
              <a:rPr lang="zh-CN" altLang="en-US" i="0" dirty="0" smtClean="0">
                <a:solidFill>
                  <a:schemeClr val="tx2">
                    <a:lumMod val="65000"/>
                    <a:lumOff val="35000"/>
                  </a:schemeClr>
                </a:solidFill>
                <a:latin typeface="+mn-lt"/>
                <a:ea typeface="宋体"/>
                <a:cs typeface="宋体"/>
                <a:hlinkClick r:id="rId3"/>
              </a:rPr>
              <a:t>@</a:t>
            </a:r>
            <a:r>
              <a:rPr lang="en-US" altLang="zh-CN" i="0" dirty="0" smtClean="0">
                <a:solidFill>
                  <a:schemeClr val="tx2">
                    <a:lumMod val="65000"/>
                    <a:lumOff val="35000"/>
                  </a:schemeClr>
                </a:solidFill>
                <a:latin typeface="+mn-lt"/>
                <a:ea typeface="宋体"/>
                <a:cs typeface="宋体"/>
                <a:hlinkClick r:id="rId3"/>
              </a:rPr>
              <a:t>vip.163</a:t>
            </a:r>
            <a:r>
              <a:rPr lang="en-US" altLang="zh-CN" i="0" dirty="0" smtClean="0">
                <a:solidFill>
                  <a:schemeClr val="tx2">
                    <a:lumMod val="65000"/>
                    <a:lumOff val="35000"/>
                  </a:schemeClr>
                </a:solidFill>
                <a:latin typeface="+mn-lt"/>
                <a:ea typeface="宋体"/>
                <a:cs typeface="宋体"/>
                <a:hlinkClick r:id="rId3"/>
              </a:rPr>
              <a:t>.com</a:t>
            </a:r>
            <a:r>
              <a:rPr lang="zh-CN" altLang="zh-CN"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a:p>
            <a:pPr algn="ctr">
              <a:lnSpc>
                <a:spcPct val="130000"/>
              </a:lnSpc>
            </a:pPr>
            <a:r>
              <a:rPr lang="en-US" altLang="zh-CN" i="0" dirty="0">
                <a:solidFill>
                  <a:schemeClr val="tx2">
                    <a:lumMod val="65000"/>
                    <a:lumOff val="35000"/>
                  </a:schemeClr>
                </a:solidFill>
                <a:latin typeface="+mn-lt"/>
                <a:ea typeface="宋体"/>
                <a:cs typeface="宋体"/>
                <a:hlinkClick r:id="rId4"/>
              </a:rPr>
              <a:t>http://weibo.com/</a:t>
            </a:r>
            <a:r>
              <a:rPr lang="en-US" altLang="zh-CN" i="0" dirty="0" smtClean="0">
                <a:solidFill>
                  <a:schemeClr val="tx2">
                    <a:lumMod val="65000"/>
                    <a:lumOff val="35000"/>
                  </a:schemeClr>
                </a:solidFill>
                <a:latin typeface="+mn-lt"/>
                <a:ea typeface="宋体"/>
                <a:cs typeface="宋体"/>
                <a:hlinkClick r:id="rId4"/>
              </a:rPr>
              <a:t>kerryzhu</a:t>
            </a:r>
            <a:r>
              <a:rPr lang="en-US" altLang="zh-CN" i="0" dirty="0" smtClean="0">
                <a:solidFill>
                  <a:schemeClr val="tx2">
                    <a:lumMod val="65000"/>
                    <a:lumOff val="35000"/>
                  </a:schemeClr>
                </a:solidFill>
                <a:latin typeface="+mn-lt"/>
                <a:ea typeface="宋体"/>
                <a:cs typeface="宋体"/>
              </a:rPr>
              <a:t> </a:t>
            </a:r>
            <a:r>
              <a:rPr lang="zh-CN" altLang="en-US"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p:txBody>
      </p:sp>
      <p:pic>
        <p:nvPicPr>
          <p:cNvPr id="8" name="图片 7" descr="MOOC课程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2" y="4653136"/>
            <a:ext cx="1728192" cy="1728192"/>
          </a:xfrm>
          <a:prstGeom prst="rect">
            <a:avLst/>
          </a:prstGeom>
        </p:spPr>
      </p:pic>
    </p:spTree>
    <p:extLst>
      <p:ext uri="{BB962C8B-B14F-4D97-AF65-F5344CB8AC3E}">
        <p14:creationId xmlns:p14="http://schemas.microsoft.com/office/powerpoint/2010/main" val="30148577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979712" y="188640"/>
            <a:ext cx="5400600" cy="828092"/>
          </a:xfrm>
        </p:spPr>
        <p:txBody>
          <a:bodyPr/>
          <a:lstStyle/>
          <a:p>
            <a:pPr>
              <a:spcBef>
                <a:spcPct val="50000"/>
              </a:spcBef>
            </a:pPr>
            <a:r>
              <a:rPr lang="zh-CN" altLang="en-US" sz="3200" dirty="0">
                <a:solidFill>
                  <a:srgbClr val="FFFF00"/>
                </a:solidFill>
                <a:latin typeface="+mj-ea"/>
              </a:rPr>
              <a:t>分布式对象测试注意事项</a:t>
            </a:r>
            <a:r>
              <a:rPr lang="zh-CN" altLang="en-US" sz="4000" i="1" dirty="0" smtClean="0">
                <a:solidFill>
                  <a:schemeClr val="hlink"/>
                </a:solidFill>
              </a:rPr>
              <a:t> </a:t>
            </a:r>
            <a:endParaRPr lang="zh-CN" altLang="en-US" sz="4000" i="1" dirty="0">
              <a:solidFill>
                <a:schemeClr val="hlink"/>
              </a:solidFill>
            </a:endParaRPr>
          </a:p>
        </p:txBody>
      </p:sp>
      <p:sp>
        <p:nvSpPr>
          <p:cNvPr id="23557" name="Text Box 5"/>
          <p:cNvSpPr txBox="1">
            <a:spLocks noChangeArrowheads="1"/>
          </p:cNvSpPr>
          <p:nvPr/>
        </p:nvSpPr>
        <p:spPr bwMode="auto">
          <a:xfrm>
            <a:off x="647564" y="2312876"/>
            <a:ext cx="3997325" cy="3016210"/>
          </a:xfrm>
          <a:prstGeom prst="rect">
            <a:avLst/>
          </a:prstGeom>
          <a:noFill/>
          <a:ln w="9525">
            <a:noFill/>
            <a:miter lim="800000"/>
            <a:headEnd/>
            <a:tailEnd/>
          </a:ln>
        </p:spPr>
        <p:txBody>
          <a:bodyPr lIns="0" tIns="0" rIns="0" bIns="0">
            <a:spAutoFit/>
          </a:bodyPr>
          <a:lstStyle/>
          <a:p>
            <a:pPr>
              <a:spcBef>
                <a:spcPct val="50000"/>
              </a:spcBef>
              <a:buClr>
                <a:srgbClr val="91AC4E"/>
              </a:buClr>
              <a:buSzPct val="88000"/>
              <a:buFont typeface="Wingdings" pitchFamily="2" charset="2"/>
              <a:buChar char="p"/>
            </a:pPr>
            <a:r>
              <a:rPr lang="zh-CN" altLang="en-US" sz="2400" b="1" i="0" dirty="0"/>
              <a:t> </a:t>
            </a:r>
            <a:r>
              <a:rPr lang="zh-CN" altLang="en-US" sz="2800" b="1" i="0" dirty="0"/>
              <a:t>局部故障</a:t>
            </a:r>
          </a:p>
          <a:p>
            <a:pPr>
              <a:spcBef>
                <a:spcPct val="50000"/>
              </a:spcBef>
              <a:buClr>
                <a:srgbClr val="91AC4E"/>
              </a:buClr>
              <a:buSzPct val="88000"/>
              <a:buFont typeface="Wingdings" pitchFamily="2" charset="2"/>
              <a:buChar char="p"/>
            </a:pPr>
            <a:r>
              <a:rPr lang="zh-CN" altLang="en-US" sz="2800" b="1" i="0" dirty="0"/>
              <a:t> 超时</a:t>
            </a:r>
          </a:p>
          <a:p>
            <a:pPr>
              <a:spcBef>
                <a:spcPct val="50000"/>
              </a:spcBef>
              <a:buClr>
                <a:srgbClr val="91AC4E"/>
              </a:buClr>
              <a:buSzPct val="88000"/>
              <a:buFont typeface="Wingdings" pitchFamily="2" charset="2"/>
              <a:buChar char="p"/>
            </a:pPr>
            <a:r>
              <a:rPr lang="zh-CN" altLang="en-US" sz="2800" b="1" i="0" dirty="0"/>
              <a:t> 结构的动态性</a:t>
            </a:r>
          </a:p>
          <a:p>
            <a:pPr>
              <a:spcBef>
                <a:spcPct val="50000"/>
              </a:spcBef>
              <a:buClr>
                <a:srgbClr val="91AC4E"/>
              </a:buClr>
              <a:buSzPct val="88000"/>
              <a:buFont typeface="Wingdings" pitchFamily="2" charset="2"/>
              <a:buChar char="p"/>
            </a:pPr>
            <a:r>
              <a:rPr lang="zh-CN" altLang="en-US" sz="2800" b="1" i="0" dirty="0"/>
              <a:t> 线程</a:t>
            </a:r>
          </a:p>
          <a:p>
            <a:pPr>
              <a:spcBef>
                <a:spcPct val="50000"/>
              </a:spcBef>
              <a:buClr>
                <a:srgbClr val="91AC4E"/>
              </a:buClr>
              <a:buSzPct val="88000"/>
              <a:buFont typeface="Wingdings" pitchFamily="2" charset="2"/>
              <a:buChar char="p"/>
            </a:pPr>
            <a:r>
              <a:rPr lang="zh-CN" altLang="en-US" sz="2800" b="1" i="0" dirty="0"/>
              <a:t> 同步</a:t>
            </a:r>
          </a:p>
        </p:txBody>
      </p:sp>
      <p:pic>
        <p:nvPicPr>
          <p:cNvPr id="2" name="Picture 2" descr="http://www.osrg.net/sheepdog/_images/vdi.png"/>
          <p:cNvPicPr>
            <a:picLocks noChangeAspect="1" noChangeArrowheads="1"/>
          </p:cNvPicPr>
          <p:nvPr/>
        </p:nvPicPr>
        <p:blipFill>
          <a:blip r:embed="rId3" cstate="print"/>
          <a:srcRect/>
          <a:stretch>
            <a:fillRect/>
          </a:stretch>
        </p:blipFill>
        <p:spPr bwMode="auto">
          <a:xfrm>
            <a:off x="3225130" y="2564904"/>
            <a:ext cx="5918870" cy="2518527"/>
          </a:xfrm>
          <a:prstGeom prst="rect">
            <a:avLst/>
          </a:prstGeom>
          <a:noFill/>
        </p:spPr>
      </p:pic>
    </p:spTree>
    <p:extLst>
      <p:ext uri="{BB962C8B-B14F-4D97-AF65-F5344CB8AC3E}">
        <p14:creationId xmlns:p14="http://schemas.microsoft.com/office/powerpoint/2010/main" val="152747077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403648" y="476672"/>
            <a:ext cx="6239987" cy="561975"/>
          </a:xfrm>
        </p:spPr>
        <p:txBody>
          <a:bodyPr/>
          <a:lstStyle/>
          <a:p>
            <a:pPr algn="ctr"/>
            <a:r>
              <a:rPr lang="zh-CN" altLang="en-US" sz="3200" dirty="0" smtClean="0">
                <a:solidFill>
                  <a:srgbClr val="FFFF00"/>
                </a:solidFill>
                <a:latin typeface="+mj-ea"/>
              </a:rPr>
              <a:t>空指针保护</a:t>
            </a:r>
            <a:r>
              <a:rPr lang="zh-CN" altLang="en-US" sz="3200" dirty="0">
                <a:solidFill>
                  <a:srgbClr val="FFFF00"/>
                </a:solidFill>
                <a:latin typeface="+mj-ea"/>
              </a:rPr>
              <a:t>案例</a:t>
            </a:r>
            <a:r>
              <a:rPr lang="zh-CN" altLang="en-US" sz="3200" dirty="0" smtClean="0">
                <a:solidFill>
                  <a:srgbClr val="FFFF00"/>
                </a:solidFill>
                <a:latin typeface="+mj-ea"/>
              </a:rPr>
              <a:t>分析</a:t>
            </a:r>
            <a:endParaRPr lang="zh-CN" altLang="en-US" sz="3200" dirty="0">
              <a:solidFill>
                <a:srgbClr val="FFFF00"/>
              </a:solidFill>
              <a:latin typeface="+mj-ea"/>
            </a:endParaRPr>
          </a:p>
        </p:txBody>
      </p:sp>
      <p:pic>
        <p:nvPicPr>
          <p:cNvPr id="24581" name="Picture 6"/>
          <p:cNvPicPr>
            <a:picLocks noChangeAspect="1" noChangeArrowheads="1"/>
          </p:cNvPicPr>
          <p:nvPr/>
        </p:nvPicPr>
        <p:blipFill>
          <a:blip r:embed="rId3" cstate="print"/>
          <a:srcRect/>
          <a:stretch>
            <a:fillRect/>
          </a:stretch>
        </p:blipFill>
        <p:spPr bwMode="auto">
          <a:xfrm>
            <a:off x="323527" y="1772816"/>
            <a:ext cx="8589583" cy="4104456"/>
          </a:xfrm>
          <a:prstGeom prst="rect">
            <a:avLst/>
          </a:prstGeom>
          <a:noFill/>
          <a:ln w="9525">
            <a:noFill/>
            <a:miter lim="800000"/>
            <a:headEnd/>
            <a:tailEnd/>
          </a:ln>
        </p:spPr>
      </p:pic>
      <p:sp>
        <p:nvSpPr>
          <p:cNvPr id="6" name="圆角矩形 5"/>
          <p:cNvSpPr/>
          <p:nvPr/>
        </p:nvSpPr>
        <p:spPr bwMode="auto">
          <a:xfrm>
            <a:off x="755576" y="4293096"/>
            <a:ext cx="7524836" cy="252028"/>
          </a:xfrm>
          <a:prstGeom prst="roundRect">
            <a:avLst/>
          </a:prstGeom>
          <a:noFill/>
          <a:ln w="952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09558973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1331640" y="366695"/>
            <a:ext cx="6240756" cy="561975"/>
          </a:xfrm>
        </p:spPr>
        <p:txBody>
          <a:bodyPr/>
          <a:lstStyle/>
          <a:p>
            <a:pPr algn="ctr">
              <a:spcBef>
                <a:spcPct val="50000"/>
              </a:spcBef>
            </a:pPr>
            <a:r>
              <a:rPr lang="zh-CN" altLang="en-US" sz="3200" dirty="0">
                <a:solidFill>
                  <a:srgbClr val="FFFF00"/>
                </a:solidFill>
                <a:latin typeface="+mj-ea"/>
              </a:rPr>
              <a:t>格式化数字错误案例分析</a:t>
            </a:r>
          </a:p>
        </p:txBody>
      </p:sp>
      <p:pic>
        <p:nvPicPr>
          <p:cNvPr id="25605" name="Picture 5"/>
          <p:cNvPicPr>
            <a:picLocks noChangeAspect="1" noChangeArrowheads="1"/>
          </p:cNvPicPr>
          <p:nvPr/>
        </p:nvPicPr>
        <p:blipFill>
          <a:blip r:embed="rId3" cstate="print"/>
          <a:srcRect/>
          <a:stretch>
            <a:fillRect/>
          </a:stretch>
        </p:blipFill>
        <p:spPr bwMode="auto">
          <a:xfrm>
            <a:off x="577184" y="2384424"/>
            <a:ext cx="8443878" cy="3348832"/>
          </a:xfrm>
          <a:prstGeom prst="rect">
            <a:avLst/>
          </a:prstGeom>
          <a:noFill/>
          <a:ln w="9525">
            <a:noFill/>
            <a:miter lim="800000"/>
            <a:headEnd/>
            <a:tailEnd/>
          </a:ln>
        </p:spPr>
      </p:pic>
      <p:sp>
        <p:nvSpPr>
          <p:cNvPr id="6" name="圆角矩形 5"/>
          <p:cNvSpPr/>
          <p:nvPr/>
        </p:nvSpPr>
        <p:spPr bwMode="auto">
          <a:xfrm>
            <a:off x="863588" y="4797152"/>
            <a:ext cx="7524836" cy="252028"/>
          </a:xfrm>
          <a:prstGeom prst="roundRect">
            <a:avLst/>
          </a:prstGeom>
          <a:noFill/>
          <a:ln w="952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56209222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1619672" y="366695"/>
            <a:ext cx="5952724" cy="561975"/>
          </a:xfrm>
        </p:spPr>
        <p:txBody>
          <a:bodyPr/>
          <a:lstStyle/>
          <a:p>
            <a:pPr>
              <a:spcBef>
                <a:spcPct val="50000"/>
              </a:spcBef>
            </a:pPr>
            <a:r>
              <a:rPr lang="zh-CN" altLang="en-US" sz="3200" dirty="0">
                <a:solidFill>
                  <a:srgbClr val="FFFF00"/>
                </a:solidFill>
                <a:latin typeface="+mj-ea"/>
              </a:rPr>
              <a:t>字符串或数组越界案例分析</a:t>
            </a:r>
          </a:p>
        </p:txBody>
      </p:sp>
      <p:pic>
        <p:nvPicPr>
          <p:cNvPr id="26629" name="Picture 5"/>
          <p:cNvPicPr>
            <a:picLocks noChangeAspect="1" noChangeArrowheads="1"/>
          </p:cNvPicPr>
          <p:nvPr/>
        </p:nvPicPr>
        <p:blipFill>
          <a:blip r:embed="rId3" cstate="print"/>
          <a:srcRect/>
          <a:stretch>
            <a:fillRect/>
          </a:stretch>
        </p:blipFill>
        <p:spPr bwMode="auto">
          <a:xfrm>
            <a:off x="895974" y="2096852"/>
            <a:ext cx="8248026" cy="3960440"/>
          </a:xfrm>
          <a:prstGeom prst="rect">
            <a:avLst/>
          </a:prstGeom>
          <a:noFill/>
          <a:ln w="9525">
            <a:noFill/>
            <a:miter lim="800000"/>
            <a:headEnd/>
            <a:tailEnd/>
          </a:ln>
        </p:spPr>
      </p:pic>
      <p:sp>
        <p:nvSpPr>
          <p:cNvPr id="6" name="圆角矩形 5"/>
          <p:cNvSpPr/>
          <p:nvPr/>
        </p:nvSpPr>
        <p:spPr bwMode="auto">
          <a:xfrm>
            <a:off x="647564" y="5517232"/>
            <a:ext cx="7524836" cy="252028"/>
          </a:xfrm>
          <a:prstGeom prst="roundRect">
            <a:avLst/>
          </a:prstGeom>
          <a:noFill/>
          <a:ln w="952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56024114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1547664" y="366695"/>
            <a:ext cx="6024732" cy="561975"/>
          </a:xfrm>
        </p:spPr>
        <p:txBody>
          <a:bodyPr/>
          <a:lstStyle/>
          <a:p>
            <a:pPr algn="ctr" eaLnBrk="1" hangingPunct="1"/>
            <a:r>
              <a:rPr lang="zh-CN" altLang="en-US" sz="3200" dirty="0">
                <a:solidFill>
                  <a:srgbClr val="FFFF00"/>
                </a:solidFill>
                <a:latin typeface="+mj-ea"/>
              </a:rPr>
              <a:t>其它示例</a:t>
            </a:r>
          </a:p>
        </p:txBody>
      </p:sp>
      <p:sp>
        <p:nvSpPr>
          <p:cNvPr id="27652" name="Text Box 5"/>
          <p:cNvSpPr txBox="1">
            <a:spLocks noChangeArrowheads="1"/>
          </p:cNvSpPr>
          <p:nvPr/>
        </p:nvSpPr>
        <p:spPr bwMode="auto">
          <a:xfrm>
            <a:off x="899592" y="2276872"/>
            <a:ext cx="7632700" cy="2008188"/>
          </a:xfrm>
          <a:prstGeom prst="rect">
            <a:avLst/>
          </a:prstGeom>
          <a:noFill/>
          <a:ln w="9525">
            <a:noFill/>
            <a:miter lim="800000"/>
            <a:headEnd/>
            <a:tailEnd/>
          </a:ln>
        </p:spPr>
        <p:txBody>
          <a:bodyPr lIns="0" tIns="0" rIns="0" bIns="0">
            <a:spAutoFit/>
          </a:bodyPr>
          <a:lstStyle/>
          <a:p>
            <a:pPr>
              <a:spcBef>
                <a:spcPct val="50000"/>
              </a:spcBef>
              <a:buClr>
                <a:srgbClr val="91AC4E"/>
              </a:buClr>
              <a:buSzPct val="88000"/>
              <a:buFont typeface="Wingdings" pitchFamily="2" charset="2"/>
              <a:buChar char="p"/>
            </a:pPr>
            <a:r>
              <a:rPr lang="zh-CN" altLang="en-US" sz="2400" b="1" i="1" dirty="0"/>
              <a:t>指定的页面找不到的错</a:t>
            </a:r>
            <a:r>
              <a:rPr lang="en-US" altLang="zh-CN" sz="2400" b="1" i="1" dirty="0"/>
              <a:t>Error404</a:t>
            </a:r>
            <a:r>
              <a:rPr lang="zh-CN" altLang="en-US" sz="2400" b="1" i="1" dirty="0"/>
              <a:t>或</a:t>
            </a:r>
            <a:r>
              <a:rPr lang="en-US" altLang="zh-CN" sz="2400" b="1" i="1" dirty="0"/>
              <a:t>Error 500</a:t>
            </a:r>
            <a:r>
              <a:rPr lang="zh-CN" altLang="en-US" sz="2400" b="1" i="1" dirty="0"/>
              <a:t>案例分析</a:t>
            </a:r>
          </a:p>
          <a:p>
            <a:pPr>
              <a:spcBef>
                <a:spcPct val="50000"/>
              </a:spcBef>
              <a:buClr>
                <a:srgbClr val="91AC4E"/>
              </a:buClr>
              <a:buSzPct val="88000"/>
              <a:buFont typeface="Wingdings" pitchFamily="2" charset="2"/>
              <a:buChar char="p"/>
            </a:pPr>
            <a:r>
              <a:rPr lang="zh-CN" altLang="en-US" sz="2400" b="1" i="1" dirty="0"/>
              <a:t>没有合理的关闭资源导致系统性能下降或最终崩溃 </a:t>
            </a:r>
          </a:p>
          <a:p>
            <a:pPr>
              <a:spcBef>
                <a:spcPct val="50000"/>
              </a:spcBef>
              <a:buClr>
                <a:srgbClr val="91AC4E"/>
              </a:buClr>
              <a:buSzPct val="88000"/>
              <a:buFont typeface="Wingdings" pitchFamily="2" charset="2"/>
              <a:buChar char="p"/>
            </a:pPr>
            <a:r>
              <a:rPr lang="zh-CN" altLang="en-US" sz="2400" b="1" i="1" dirty="0"/>
              <a:t>不当使用</a:t>
            </a:r>
            <a:r>
              <a:rPr lang="en-US" altLang="zh-CN" sz="2400" b="1" i="1" dirty="0"/>
              <a:t>synchronized</a:t>
            </a:r>
            <a:r>
              <a:rPr lang="zh-CN" altLang="en-US" sz="2400" b="1" i="1" dirty="0"/>
              <a:t>导致系统性能下降或最终崩溃 </a:t>
            </a:r>
          </a:p>
          <a:p>
            <a:pPr>
              <a:spcBef>
                <a:spcPct val="50000"/>
              </a:spcBef>
              <a:buClr>
                <a:srgbClr val="91AC4E"/>
              </a:buClr>
              <a:buSzPct val="88000"/>
              <a:buFont typeface="Wingdings" pitchFamily="2" charset="2"/>
              <a:buChar char="p"/>
            </a:pPr>
            <a:r>
              <a:rPr lang="zh-CN" altLang="en-US" sz="2400" b="1" i="1" dirty="0"/>
              <a:t>调用不当方法导致结果出错 </a:t>
            </a:r>
          </a:p>
        </p:txBody>
      </p:sp>
      <p:sp>
        <p:nvSpPr>
          <p:cNvPr id="5" name="TextBox 4"/>
          <p:cNvSpPr txBox="1"/>
          <p:nvPr/>
        </p:nvSpPr>
        <p:spPr>
          <a:xfrm>
            <a:off x="1655676" y="5157192"/>
            <a:ext cx="5688632" cy="584775"/>
          </a:xfrm>
          <a:prstGeom prst="rect">
            <a:avLst/>
          </a:prstGeom>
          <a:noFill/>
        </p:spPr>
        <p:txBody>
          <a:bodyPr wrap="square" rtlCol="0">
            <a:spAutoFit/>
          </a:bodyPr>
          <a:lstStyle/>
          <a:p>
            <a:r>
              <a:rPr lang="en-US" altLang="zh-CN" sz="3200" dirty="0" smtClean="0">
                <a:solidFill>
                  <a:srgbClr val="00B0F0"/>
                </a:solidFill>
              </a:rPr>
              <a:t>8.4.4 ~ 8.4.6   P.170~P.172</a:t>
            </a:r>
            <a:endParaRPr lang="zh-CN" altLang="en-US" sz="3200" dirty="0">
              <a:solidFill>
                <a:srgbClr val="00B0F0"/>
              </a:solidFill>
            </a:endParaRPr>
          </a:p>
        </p:txBody>
      </p:sp>
    </p:spTree>
    <p:extLst>
      <p:ext uri="{BB962C8B-B14F-4D97-AF65-F5344CB8AC3E}">
        <p14:creationId xmlns:p14="http://schemas.microsoft.com/office/powerpoint/2010/main" val="132603912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1907704" y="366695"/>
            <a:ext cx="5664692" cy="561975"/>
          </a:xfrm>
        </p:spPr>
        <p:txBody>
          <a:bodyPr/>
          <a:lstStyle/>
          <a:p>
            <a:pPr algn="ctr" eaLnBrk="1" hangingPunct="1"/>
            <a:r>
              <a:rPr lang="en-US" altLang="zh-CN" sz="3200" dirty="0">
                <a:solidFill>
                  <a:srgbClr val="FFFF00"/>
                </a:solidFill>
              </a:rPr>
              <a:t>Action</a:t>
            </a:r>
            <a:r>
              <a:rPr lang="zh-CN" altLang="en-US" sz="3200" dirty="0">
                <a:solidFill>
                  <a:srgbClr val="FFFF00"/>
                </a:solidFill>
              </a:rPr>
              <a:t>层的单元测试</a:t>
            </a:r>
          </a:p>
        </p:txBody>
      </p:sp>
      <p:sp>
        <p:nvSpPr>
          <p:cNvPr id="29701" name="Text Box 5"/>
          <p:cNvSpPr txBox="1">
            <a:spLocks noChangeArrowheads="1"/>
          </p:cNvSpPr>
          <p:nvPr/>
        </p:nvSpPr>
        <p:spPr bwMode="auto">
          <a:xfrm>
            <a:off x="971600" y="2024844"/>
            <a:ext cx="7596844" cy="2400657"/>
          </a:xfrm>
          <a:prstGeom prst="rect">
            <a:avLst/>
          </a:prstGeom>
          <a:noFill/>
          <a:ln w="9525">
            <a:noFill/>
            <a:miter lim="800000"/>
            <a:headEnd/>
            <a:tailEnd/>
          </a:ln>
        </p:spPr>
        <p:txBody>
          <a:bodyPr wrap="square" lIns="0" tIns="0" rIns="0" bIns="0">
            <a:spAutoFit/>
          </a:bodyPr>
          <a:lstStyle/>
          <a:p>
            <a:pPr>
              <a:spcBef>
                <a:spcPct val="50000"/>
              </a:spcBef>
            </a:pPr>
            <a:r>
              <a:rPr lang="en-US" altLang="zh-CN" sz="2400" dirty="0" smtClean="0"/>
              <a:t>Mock</a:t>
            </a:r>
            <a:r>
              <a:rPr lang="zh-CN" altLang="en-US" sz="2400" dirty="0"/>
              <a:t>就是模型，</a:t>
            </a:r>
            <a:r>
              <a:rPr lang="zh-CN" altLang="en-US" sz="2400" dirty="0" smtClean="0"/>
              <a:t>模拟被测试对象关联的</a:t>
            </a:r>
            <a:r>
              <a:rPr lang="zh-CN" altLang="en-US" sz="2400" dirty="0"/>
              <a:t>对象及</a:t>
            </a:r>
            <a:r>
              <a:rPr lang="zh-CN" altLang="en-US" sz="2400" dirty="0" smtClean="0"/>
              <a:t>测试数据</a:t>
            </a:r>
            <a:endParaRPr lang="zh-CN" altLang="en-US" sz="2400" dirty="0"/>
          </a:p>
          <a:p>
            <a:pPr>
              <a:spcBef>
                <a:spcPct val="50000"/>
              </a:spcBef>
            </a:pPr>
            <a:r>
              <a:rPr lang="en-US" altLang="zh-CN" sz="2400" dirty="0" err="1"/>
              <a:t>StrutsTestCase</a:t>
            </a:r>
            <a:r>
              <a:rPr lang="en-US" altLang="zh-CN" sz="2400" dirty="0"/>
              <a:t> </a:t>
            </a:r>
            <a:r>
              <a:rPr lang="zh-CN" altLang="en-US" sz="2400" dirty="0"/>
              <a:t>是</a:t>
            </a:r>
            <a:r>
              <a:rPr lang="en-US" altLang="zh-CN" sz="2400" i="0" dirty="0" err="1" smtClean="0">
                <a:solidFill>
                  <a:srgbClr val="3366FF"/>
                </a:solidFill>
              </a:rPr>
              <a:t>JUnit</a:t>
            </a:r>
            <a:r>
              <a:rPr lang="en-US" altLang="zh-CN" sz="2400" i="0" dirty="0" smtClean="0">
                <a:solidFill>
                  <a:srgbClr val="3366FF"/>
                </a:solidFill>
              </a:rPr>
              <a:t> </a:t>
            </a:r>
            <a:r>
              <a:rPr lang="en-US" altLang="zh-CN" sz="2400" i="0" dirty="0" err="1">
                <a:solidFill>
                  <a:srgbClr val="3366FF"/>
                </a:solidFill>
              </a:rPr>
              <a:t>TestCase</a:t>
            </a:r>
            <a:r>
              <a:rPr lang="zh-CN" altLang="en-US" sz="2400" dirty="0"/>
              <a:t>类的扩展，提供基于</a:t>
            </a:r>
            <a:r>
              <a:rPr lang="en-US" altLang="zh-CN" sz="2400" dirty="0"/>
              <a:t>Struts</a:t>
            </a:r>
            <a:r>
              <a:rPr lang="zh-CN" altLang="en-US" sz="2400" dirty="0"/>
              <a:t>框架的代码测试。 </a:t>
            </a:r>
          </a:p>
          <a:p>
            <a:pPr>
              <a:spcBef>
                <a:spcPct val="50000"/>
              </a:spcBef>
            </a:pPr>
            <a:endParaRPr lang="en-US" altLang="zh-CN" sz="2400" b="1" dirty="0" smtClean="0"/>
          </a:p>
          <a:p>
            <a:pPr>
              <a:spcBef>
                <a:spcPct val="50000"/>
              </a:spcBef>
            </a:pPr>
            <a:r>
              <a:rPr lang="zh-CN" altLang="en-US" sz="2400" b="1" dirty="0" smtClean="0"/>
              <a:t>用</a:t>
            </a:r>
            <a:r>
              <a:rPr lang="en-US" altLang="zh-CN" sz="2400" b="1" dirty="0" err="1"/>
              <a:t>MockStrutsTestCase</a:t>
            </a:r>
            <a:r>
              <a:rPr lang="zh-CN" altLang="en-US" sz="2400" b="1" dirty="0"/>
              <a:t>测试举例</a:t>
            </a:r>
            <a:r>
              <a:rPr lang="zh-CN" altLang="en-US" sz="2400" dirty="0"/>
              <a:t> </a:t>
            </a:r>
          </a:p>
        </p:txBody>
      </p:sp>
      <p:sp>
        <p:nvSpPr>
          <p:cNvPr id="6" name="TextBox 5"/>
          <p:cNvSpPr txBox="1"/>
          <p:nvPr/>
        </p:nvSpPr>
        <p:spPr>
          <a:xfrm>
            <a:off x="1007604" y="4545124"/>
            <a:ext cx="5688632" cy="584775"/>
          </a:xfrm>
          <a:prstGeom prst="rect">
            <a:avLst/>
          </a:prstGeom>
          <a:noFill/>
        </p:spPr>
        <p:txBody>
          <a:bodyPr wrap="square" rtlCol="0">
            <a:spAutoFit/>
          </a:bodyPr>
          <a:lstStyle/>
          <a:p>
            <a:r>
              <a:rPr lang="zh-CN" altLang="en-US" sz="3200" dirty="0" smtClean="0">
                <a:solidFill>
                  <a:srgbClr val="00B0F0"/>
                </a:solidFill>
              </a:rPr>
              <a:t>见 </a:t>
            </a:r>
            <a:r>
              <a:rPr lang="en-US" altLang="zh-CN" sz="3200" dirty="0" smtClean="0">
                <a:solidFill>
                  <a:srgbClr val="00B0F0"/>
                </a:solidFill>
              </a:rPr>
              <a:t>P.173 ~ P.174</a:t>
            </a:r>
            <a:endParaRPr lang="zh-CN" altLang="en-US" sz="3200" dirty="0">
              <a:solidFill>
                <a:srgbClr val="00B0F0"/>
              </a:solidFill>
            </a:endParaRPr>
          </a:p>
        </p:txBody>
      </p:sp>
    </p:spTree>
    <p:extLst>
      <p:ext uri="{BB962C8B-B14F-4D97-AF65-F5344CB8AC3E}">
        <p14:creationId xmlns:p14="http://schemas.microsoft.com/office/powerpoint/2010/main" val="426855511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1547664" y="366695"/>
            <a:ext cx="6024732" cy="561975"/>
          </a:xfrm>
        </p:spPr>
        <p:txBody>
          <a:bodyPr/>
          <a:lstStyle/>
          <a:p>
            <a:pPr algn="ctr" eaLnBrk="1" hangingPunct="1"/>
            <a:r>
              <a:rPr lang="en-US" altLang="zh-CN" sz="3200" dirty="0">
                <a:solidFill>
                  <a:srgbClr val="FFFF00"/>
                </a:solidFill>
                <a:latin typeface="+mj-ea"/>
              </a:rPr>
              <a:t>Biz</a:t>
            </a:r>
            <a:r>
              <a:rPr lang="zh-CN" altLang="en-US" sz="3200" dirty="0">
                <a:solidFill>
                  <a:srgbClr val="FFFF00"/>
                </a:solidFill>
                <a:latin typeface="+mj-ea"/>
              </a:rPr>
              <a:t>逻辑事务层的单元测试</a:t>
            </a:r>
          </a:p>
        </p:txBody>
      </p:sp>
      <p:sp>
        <p:nvSpPr>
          <p:cNvPr id="30725" name="Text Box 5"/>
          <p:cNvSpPr txBox="1">
            <a:spLocks noChangeArrowheads="1"/>
          </p:cNvSpPr>
          <p:nvPr/>
        </p:nvSpPr>
        <p:spPr bwMode="auto">
          <a:xfrm>
            <a:off x="827584" y="4905164"/>
            <a:ext cx="7776864" cy="369332"/>
          </a:xfrm>
          <a:prstGeom prst="rect">
            <a:avLst/>
          </a:prstGeom>
          <a:noFill/>
          <a:ln w="9525">
            <a:noFill/>
            <a:miter lim="800000"/>
            <a:headEnd/>
            <a:tailEnd/>
          </a:ln>
        </p:spPr>
        <p:txBody>
          <a:bodyPr wrap="square" lIns="0" tIns="0" rIns="0" bIns="0">
            <a:spAutoFit/>
          </a:bodyPr>
          <a:lstStyle/>
          <a:p>
            <a:pPr>
              <a:spcBef>
                <a:spcPct val="50000"/>
              </a:spcBef>
            </a:pPr>
            <a:r>
              <a:rPr lang="en-US" altLang="zh-CN" sz="2400" dirty="0" err="1">
                <a:solidFill>
                  <a:srgbClr val="0070C0"/>
                </a:solidFill>
              </a:rPr>
              <a:t>DbUnit</a:t>
            </a:r>
            <a:r>
              <a:rPr lang="zh-CN" altLang="en-US" sz="2400" dirty="0">
                <a:solidFill>
                  <a:srgbClr val="0070C0"/>
                </a:solidFill>
              </a:rPr>
              <a:t>是为数据库</a:t>
            </a:r>
            <a:r>
              <a:rPr lang="zh-CN" altLang="en-US" sz="2400" dirty="0" smtClean="0">
                <a:solidFill>
                  <a:srgbClr val="0070C0"/>
                </a:solidFill>
              </a:rPr>
              <a:t>驱动、对</a:t>
            </a:r>
            <a:r>
              <a:rPr lang="en-US" altLang="zh-CN" sz="2400" dirty="0" err="1">
                <a:solidFill>
                  <a:srgbClr val="0070C0"/>
                </a:solidFill>
              </a:rPr>
              <a:t>JUnit</a:t>
            </a:r>
            <a:r>
              <a:rPr lang="en-US" altLang="zh-CN" sz="2400" dirty="0">
                <a:solidFill>
                  <a:srgbClr val="0070C0"/>
                </a:solidFill>
              </a:rPr>
              <a:t> </a:t>
            </a:r>
            <a:r>
              <a:rPr lang="zh-CN" altLang="en-US" sz="2400" dirty="0" smtClean="0">
                <a:solidFill>
                  <a:srgbClr val="0070C0"/>
                </a:solidFill>
              </a:rPr>
              <a:t>扩展的解决方法 </a:t>
            </a:r>
            <a:endParaRPr lang="zh-CN" altLang="en-US" sz="2400" dirty="0">
              <a:solidFill>
                <a:srgbClr val="0070C0"/>
              </a:solidFill>
            </a:endParaRPr>
          </a:p>
        </p:txBody>
      </p:sp>
      <p:sp>
        <p:nvSpPr>
          <p:cNvPr id="30726" name="Text Box 6"/>
          <p:cNvSpPr txBox="1">
            <a:spLocks noChangeArrowheads="1"/>
          </p:cNvSpPr>
          <p:nvPr/>
        </p:nvSpPr>
        <p:spPr bwMode="auto">
          <a:xfrm>
            <a:off x="827584" y="1772816"/>
            <a:ext cx="7524836" cy="2739211"/>
          </a:xfrm>
          <a:prstGeom prst="rect">
            <a:avLst/>
          </a:prstGeom>
          <a:noFill/>
          <a:ln w="9525">
            <a:noFill/>
            <a:miter lim="800000"/>
            <a:headEnd/>
            <a:tailEnd/>
          </a:ln>
        </p:spPr>
        <p:txBody>
          <a:bodyPr wrap="square" lIns="0" tIns="0" rIns="0" bIns="0">
            <a:spAutoFit/>
          </a:bodyPr>
          <a:lstStyle/>
          <a:p>
            <a:pPr marL="357188" indent="-357188">
              <a:lnSpc>
                <a:spcPct val="150000"/>
              </a:lnSpc>
              <a:buFont typeface="Wingdings" pitchFamily="2" charset="2"/>
              <a:buChar char="p"/>
            </a:pPr>
            <a:r>
              <a:rPr lang="zh-CN" altLang="en-US" sz="2400" i="0" dirty="0" smtClean="0"/>
              <a:t>有效</a:t>
            </a:r>
            <a:r>
              <a:rPr lang="zh-CN" altLang="en-US" sz="2400" i="0" dirty="0"/>
              <a:t>的</a:t>
            </a:r>
            <a:r>
              <a:rPr lang="zh-CN" altLang="en-US" sz="2400" i="0" dirty="0" smtClean="0"/>
              <a:t>单元测试必须</a:t>
            </a:r>
            <a:r>
              <a:rPr lang="zh-CN" altLang="en-US" sz="2400" i="0" dirty="0"/>
              <a:t>隔离测试对象和外部依赖，以便管理测试对象的状态和行为。</a:t>
            </a:r>
          </a:p>
          <a:p>
            <a:pPr marL="357188" indent="-357188">
              <a:lnSpc>
                <a:spcPct val="150000"/>
              </a:lnSpc>
              <a:buFont typeface="Wingdings" pitchFamily="2" charset="2"/>
              <a:buChar char="p"/>
            </a:pPr>
            <a:r>
              <a:rPr lang="zh-CN" altLang="en-US" sz="2400" i="0" dirty="0" smtClean="0"/>
              <a:t>使用</a:t>
            </a:r>
            <a:r>
              <a:rPr lang="en-US" altLang="zh-CN" sz="2400" i="0" dirty="0" err="1"/>
              <a:t>DbUnit</a:t>
            </a:r>
            <a:r>
              <a:rPr lang="zh-CN" altLang="en-US" sz="2400" i="0" dirty="0"/>
              <a:t>，开发人员可以控制测试数据库的</a:t>
            </a:r>
            <a:r>
              <a:rPr lang="zh-CN" altLang="en-US" sz="2400" i="0" dirty="0" smtClean="0"/>
              <a:t>状态，包括准备好</a:t>
            </a:r>
            <a:r>
              <a:rPr lang="zh-CN" altLang="en-US" sz="2400" i="0" dirty="0"/>
              <a:t>初始化</a:t>
            </a:r>
            <a:r>
              <a:rPr lang="zh-CN" altLang="en-US" sz="2400" i="0" dirty="0" smtClean="0"/>
              <a:t>数据以及将数据库</a:t>
            </a:r>
            <a:r>
              <a:rPr lang="zh-CN" altLang="en-US" sz="2400" i="0" dirty="0"/>
              <a:t>状态恢复到测试前的状态。 </a:t>
            </a:r>
          </a:p>
        </p:txBody>
      </p:sp>
      <p:sp>
        <p:nvSpPr>
          <p:cNvPr id="7" name="TextBox 6"/>
          <p:cNvSpPr txBox="1"/>
          <p:nvPr/>
        </p:nvSpPr>
        <p:spPr>
          <a:xfrm>
            <a:off x="1079612" y="5661248"/>
            <a:ext cx="5688632" cy="584775"/>
          </a:xfrm>
          <a:prstGeom prst="rect">
            <a:avLst/>
          </a:prstGeom>
          <a:noFill/>
        </p:spPr>
        <p:txBody>
          <a:bodyPr wrap="square" rtlCol="0">
            <a:spAutoFit/>
          </a:bodyPr>
          <a:lstStyle/>
          <a:p>
            <a:r>
              <a:rPr lang="zh-CN" altLang="en-US" sz="3200" dirty="0" smtClean="0">
                <a:solidFill>
                  <a:srgbClr val="00B0F0"/>
                </a:solidFill>
              </a:rPr>
              <a:t>示例见： </a:t>
            </a:r>
            <a:r>
              <a:rPr lang="en-US" altLang="zh-CN" sz="3200" dirty="0" smtClean="0">
                <a:solidFill>
                  <a:srgbClr val="00B0F0"/>
                </a:solidFill>
              </a:rPr>
              <a:t>P.175 ~ P.176</a:t>
            </a:r>
            <a:endParaRPr lang="zh-CN" altLang="en-US" sz="3200" dirty="0">
              <a:solidFill>
                <a:srgbClr val="00B0F0"/>
              </a:solidFill>
            </a:endParaRPr>
          </a:p>
        </p:txBody>
      </p:sp>
    </p:spTree>
    <p:extLst>
      <p:ext uri="{BB962C8B-B14F-4D97-AF65-F5344CB8AC3E}">
        <p14:creationId xmlns:p14="http://schemas.microsoft.com/office/powerpoint/2010/main" val="1399936488"/>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1259632" y="366695"/>
            <a:ext cx="6312764" cy="561975"/>
          </a:xfrm>
        </p:spPr>
        <p:txBody>
          <a:bodyPr/>
          <a:lstStyle/>
          <a:p>
            <a:pPr algn="ctr" eaLnBrk="1" hangingPunct="1"/>
            <a:r>
              <a:rPr lang="en-US" altLang="zh-CN" sz="3200" dirty="0" err="1">
                <a:solidFill>
                  <a:srgbClr val="FFFF00"/>
                </a:solidFill>
                <a:latin typeface="+mj-ea"/>
              </a:rPr>
              <a:t>Servlet</a:t>
            </a:r>
            <a:r>
              <a:rPr lang="zh-CN" altLang="en-US" sz="3200" dirty="0">
                <a:solidFill>
                  <a:srgbClr val="FFFF00"/>
                </a:solidFill>
                <a:latin typeface="+mj-ea"/>
              </a:rPr>
              <a:t>的单元测试</a:t>
            </a:r>
          </a:p>
        </p:txBody>
      </p:sp>
      <p:sp>
        <p:nvSpPr>
          <p:cNvPr id="31749" name="Text Box 5"/>
          <p:cNvSpPr txBox="1">
            <a:spLocks noChangeArrowheads="1"/>
          </p:cNvSpPr>
          <p:nvPr/>
        </p:nvSpPr>
        <p:spPr bwMode="auto">
          <a:xfrm>
            <a:off x="863588" y="1736812"/>
            <a:ext cx="7776864" cy="738664"/>
          </a:xfrm>
          <a:prstGeom prst="rect">
            <a:avLst/>
          </a:prstGeom>
          <a:noFill/>
          <a:ln w="9525">
            <a:noFill/>
            <a:miter lim="800000"/>
            <a:headEnd/>
            <a:tailEnd/>
          </a:ln>
        </p:spPr>
        <p:txBody>
          <a:bodyPr wrap="square" lIns="0" tIns="0" rIns="0" bIns="0">
            <a:spAutoFit/>
          </a:bodyPr>
          <a:lstStyle/>
          <a:p>
            <a:pPr>
              <a:spcBef>
                <a:spcPct val="50000"/>
              </a:spcBef>
            </a:pPr>
            <a:r>
              <a:rPr lang="en-US" altLang="zh-CN" sz="2400" i="0" dirty="0" err="1" smtClean="0">
                <a:solidFill>
                  <a:srgbClr val="0070C0"/>
                </a:solidFill>
              </a:rPr>
              <a:t>HttpUnit</a:t>
            </a:r>
            <a:r>
              <a:rPr lang="zh-CN" altLang="en-US" sz="2400" i="0" dirty="0" smtClean="0">
                <a:solidFill>
                  <a:srgbClr val="0070C0"/>
                </a:solidFill>
              </a:rPr>
              <a:t> 可提供</a:t>
            </a:r>
            <a:r>
              <a:rPr lang="zh-CN" altLang="en-US" sz="2400" i="0" dirty="0">
                <a:solidFill>
                  <a:srgbClr val="0070C0"/>
                </a:solidFill>
              </a:rPr>
              <a:t>一个模拟的</a:t>
            </a:r>
            <a:r>
              <a:rPr lang="en-US" altLang="zh-CN" sz="2400" i="0" dirty="0" err="1">
                <a:solidFill>
                  <a:srgbClr val="0070C0"/>
                </a:solidFill>
              </a:rPr>
              <a:t>Servlet</a:t>
            </a:r>
            <a:r>
              <a:rPr lang="zh-CN" altLang="en-US" sz="2400" i="0" dirty="0">
                <a:solidFill>
                  <a:srgbClr val="0070C0"/>
                </a:solidFill>
              </a:rPr>
              <a:t>容器，让</a:t>
            </a:r>
            <a:r>
              <a:rPr lang="en-US" altLang="zh-CN" sz="2400" i="0" dirty="0" err="1">
                <a:solidFill>
                  <a:srgbClr val="0070C0"/>
                </a:solidFill>
              </a:rPr>
              <a:t>Servlet</a:t>
            </a:r>
            <a:r>
              <a:rPr lang="zh-CN" altLang="en-US" sz="2400" i="0" dirty="0">
                <a:solidFill>
                  <a:srgbClr val="0070C0"/>
                </a:solidFill>
              </a:rPr>
              <a:t>代码不需要发布到</a:t>
            </a:r>
            <a:r>
              <a:rPr lang="en-US" altLang="zh-CN" sz="2400" i="0" dirty="0" err="1">
                <a:solidFill>
                  <a:srgbClr val="0070C0"/>
                </a:solidFill>
              </a:rPr>
              <a:t>Servlet</a:t>
            </a:r>
            <a:r>
              <a:rPr lang="zh-CN" altLang="en-US" sz="2400" i="0" dirty="0">
                <a:solidFill>
                  <a:srgbClr val="0070C0"/>
                </a:solidFill>
              </a:rPr>
              <a:t>容器（如</a:t>
            </a:r>
            <a:r>
              <a:rPr lang="en-US" altLang="zh-CN" sz="2400" i="0" dirty="0">
                <a:solidFill>
                  <a:srgbClr val="0070C0"/>
                </a:solidFill>
              </a:rPr>
              <a:t>tomcat</a:t>
            </a:r>
            <a:r>
              <a:rPr lang="zh-CN" altLang="en-US" sz="2400" i="0" dirty="0">
                <a:solidFill>
                  <a:srgbClr val="0070C0"/>
                </a:solidFill>
              </a:rPr>
              <a:t>）就可以直接</a:t>
            </a:r>
            <a:r>
              <a:rPr lang="zh-CN" altLang="en-US" sz="2400" i="0" dirty="0" smtClean="0">
                <a:solidFill>
                  <a:srgbClr val="0070C0"/>
                </a:solidFill>
              </a:rPr>
              <a:t>测试</a:t>
            </a:r>
            <a:endParaRPr lang="zh-CN" altLang="en-US" sz="2400" i="0" dirty="0">
              <a:solidFill>
                <a:srgbClr val="0070C0"/>
              </a:solidFill>
            </a:endParaRPr>
          </a:p>
        </p:txBody>
      </p:sp>
      <p:sp>
        <p:nvSpPr>
          <p:cNvPr id="31750" name="Text Box 6"/>
          <p:cNvSpPr txBox="1">
            <a:spLocks noChangeArrowheads="1"/>
          </p:cNvSpPr>
          <p:nvPr/>
        </p:nvSpPr>
        <p:spPr bwMode="auto">
          <a:xfrm>
            <a:off x="935596" y="2708920"/>
            <a:ext cx="7740860" cy="3342454"/>
          </a:xfrm>
          <a:prstGeom prst="rect">
            <a:avLst/>
          </a:prstGeom>
          <a:noFill/>
          <a:ln w="9525">
            <a:noFill/>
            <a:miter lim="800000"/>
            <a:headEnd/>
            <a:tailEnd/>
          </a:ln>
        </p:spPr>
        <p:txBody>
          <a:bodyPr wrap="square" lIns="0" tIns="0" rIns="0" bIns="0">
            <a:spAutoFit/>
          </a:bodyPr>
          <a:lstStyle/>
          <a:p>
            <a:pPr marL="357188" indent="-357188">
              <a:lnSpc>
                <a:spcPct val="130000"/>
              </a:lnSpc>
              <a:buFont typeface="Wingdings" pitchFamily="2" charset="2"/>
              <a:buChar char="p"/>
            </a:pPr>
            <a:r>
              <a:rPr lang="zh-CN" altLang="en-US" sz="2400" i="0" dirty="0" smtClean="0"/>
              <a:t>使用</a:t>
            </a:r>
            <a:r>
              <a:rPr lang="en-US" altLang="zh-CN" sz="2400" i="0" dirty="0" err="1"/>
              <a:t>HttpUnit</a:t>
            </a:r>
            <a:r>
              <a:rPr lang="zh-CN" altLang="en-US" sz="2400" i="0" dirty="0"/>
              <a:t>测试</a:t>
            </a:r>
            <a:r>
              <a:rPr lang="en-US" altLang="zh-CN" sz="2400" i="0" dirty="0" err="1"/>
              <a:t>Servlet</a:t>
            </a:r>
            <a:r>
              <a:rPr lang="zh-CN" altLang="en-US" sz="2400" i="0" dirty="0"/>
              <a:t>时</a:t>
            </a:r>
            <a:r>
              <a:rPr lang="zh-CN" altLang="en-US" sz="2400" i="0" dirty="0" smtClean="0"/>
              <a:t>，先创建</a:t>
            </a:r>
            <a:r>
              <a:rPr lang="zh-CN" altLang="en-US" sz="2400" i="0" dirty="0"/>
              <a:t>一个</a:t>
            </a:r>
            <a:r>
              <a:rPr lang="en-US" altLang="zh-CN" sz="2400" i="0" dirty="0" err="1"/>
              <a:t>ServletRunner</a:t>
            </a:r>
            <a:r>
              <a:rPr lang="zh-CN" altLang="en-US" sz="2400" i="0" dirty="0"/>
              <a:t>的实例</a:t>
            </a:r>
            <a:r>
              <a:rPr lang="zh-CN" altLang="en-US" sz="2400" i="0" dirty="0" smtClean="0"/>
              <a:t>，负责</a:t>
            </a:r>
            <a:r>
              <a:rPr lang="zh-CN" altLang="en-US" sz="2400" i="0" dirty="0"/>
              <a:t>模拟</a:t>
            </a:r>
            <a:r>
              <a:rPr lang="en-US" altLang="zh-CN" sz="2400" i="0" dirty="0" err="1"/>
              <a:t>Servlet</a:t>
            </a:r>
            <a:r>
              <a:rPr lang="zh-CN" altLang="en-US" sz="2400" i="0" dirty="0"/>
              <a:t>容器环境</a:t>
            </a:r>
            <a:r>
              <a:rPr lang="zh-CN" altLang="en-US" sz="2400" i="0" dirty="0" smtClean="0"/>
              <a:t>。</a:t>
            </a:r>
            <a:endParaRPr lang="en-US" altLang="zh-CN" sz="2400" i="0" dirty="0" smtClean="0"/>
          </a:p>
          <a:p>
            <a:pPr marL="357188" indent="-357188">
              <a:lnSpc>
                <a:spcPct val="130000"/>
              </a:lnSpc>
              <a:buFont typeface="Wingdings" pitchFamily="2" charset="2"/>
              <a:buChar char="p"/>
            </a:pPr>
            <a:r>
              <a:rPr lang="zh-CN" altLang="en-US" sz="2400" i="0" dirty="0" smtClean="0"/>
              <a:t>如果只测试</a:t>
            </a:r>
            <a:r>
              <a:rPr lang="zh-CN" altLang="en-US" sz="2400" i="0" dirty="0"/>
              <a:t>单</a:t>
            </a:r>
            <a:r>
              <a:rPr lang="zh-CN" altLang="en-US" sz="2400" i="0" dirty="0" smtClean="0"/>
              <a:t>个</a:t>
            </a:r>
            <a:r>
              <a:rPr lang="en-US" altLang="zh-CN" sz="2400" i="0" dirty="0" err="1"/>
              <a:t>Servlet</a:t>
            </a:r>
            <a:r>
              <a:rPr lang="en-US" altLang="zh-CN" sz="2400" i="0" dirty="0"/>
              <a:t>,</a:t>
            </a:r>
            <a:r>
              <a:rPr lang="zh-CN" altLang="en-US" sz="2400" i="0" dirty="0" smtClean="0"/>
              <a:t>可直接</a:t>
            </a:r>
            <a:r>
              <a:rPr lang="zh-CN" altLang="en-US" sz="2400" i="0" dirty="0"/>
              <a:t>使用</a:t>
            </a:r>
            <a:r>
              <a:rPr lang="en-US" altLang="zh-CN" sz="2400" i="0" dirty="0" err="1"/>
              <a:t>registerServlet</a:t>
            </a:r>
            <a:r>
              <a:rPr lang="zh-CN" altLang="en-US" sz="2400" i="0" dirty="0"/>
              <a:t>方法</a:t>
            </a:r>
            <a:r>
              <a:rPr lang="zh-CN" altLang="en-US" sz="2400" i="0" dirty="0" smtClean="0"/>
              <a:t>注册其</a:t>
            </a:r>
            <a:r>
              <a:rPr lang="en-US" altLang="zh-CN" sz="2400" i="0" dirty="0" err="1" smtClean="0"/>
              <a:t>Servlet</a:t>
            </a:r>
            <a:r>
              <a:rPr lang="zh-CN" altLang="en-US" sz="2400" i="0" dirty="0" smtClean="0"/>
              <a:t>，</a:t>
            </a:r>
            <a:endParaRPr lang="en-US" altLang="zh-CN" sz="2400" i="0" dirty="0" smtClean="0"/>
          </a:p>
          <a:p>
            <a:pPr marL="357188" indent="-357188">
              <a:lnSpc>
                <a:spcPct val="130000"/>
              </a:lnSpc>
              <a:buFont typeface="Wingdings" pitchFamily="2" charset="2"/>
              <a:buChar char="p"/>
            </a:pPr>
            <a:r>
              <a:rPr lang="zh-CN" altLang="en-US" sz="2400" i="0" dirty="0" smtClean="0"/>
              <a:t>如果</a:t>
            </a:r>
            <a:r>
              <a:rPr lang="zh-CN" altLang="en-US" sz="2400" i="0" dirty="0"/>
              <a:t>需要配置多个</a:t>
            </a:r>
            <a:r>
              <a:rPr lang="en-US" altLang="zh-CN" sz="2400" i="0" dirty="0" err="1"/>
              <a:t>Servlet</a:t>
            </a:r>
            <a:r>
              <a:rPr lang="zh-CN" altLang="en-US" sz="2400" i="0" dirty="0" smtClean="0"/>
              <a:t>，需编写</a:t>
            </a:r>
            <a:r>
              <a:rPr lang="zh-CN" altLang="en-US" sz="2400" i="0" dirty="0"/>
              <a:t>自己的</a:t>
            </a:r>
            <a:r>
              <a:rPr lang="en-US" altLang="zh-CN" sz="2400" i="0" dirty="0"/>
              <a:t>web.xml</a:t>
            </a:r>
            <a:r>
              <a:rPr lang="zh-CN" altLang="en-US" sz="2400" i="0" dirty="0"/>
              <a:t>，然后在初始化</a:t>
            </a:r>
            <a:r>
              <a:rPr lang="en-US" altLang="zh-CN" sz="2400" i="0" dirty="0" err="1" smtClean="0"/>
              <a:t>ServletRunner</a:t>
            </a:r>
            <a:r>
              <a:rPr lang="zh-CN" altLang="en-US" sz="2400" i="0" dirty="0" smtClean="0"/>
              <a:t>时将其作为</a:t>
            </a:r>
            <a:r>
              <a:rPr lang="zh-CN" altLang="en-US" sz="2400" i="0" dirty="0"/>
              <a:t>参数传给</a:t>
            </a:r>
            <a:r>
              <a:rPr lang="en-US" altLang="zh-CN" sz="2400" i="0" dirty="0" err="1"/>
              <a:t>ServletRunner</a:t>
            </a:r>
            <a:r>
              <a:rPr lang="zh-CN" altLang="en-US" sz="2400" i="0" dirty="0"/>
              <a:t>的构造</a:t>
            </a:r>
            <a:r>
              <a:rPr lang="zh-CN" altLang="en-US" sz="2400" i="0" dirty="0" smtClean="0"/>
              <a:t>器</a:t>
            </a:r>
            <a:endParaRPr lang="zh-CN" altLang="en-US" sz="2400" i="0" dirty="0"/>
          </a:p>
        </p:txBody>
      </p:sp>
      <p:sp>
        <p:nvSpPr>
          <p:cNvPr id="7" name="TextBox 6"/>
          <p:cNvSpPr txBox="1"/>
          <p:nvPr/>
        </p:nvSpPr>
        <p:spPr>
          <a:xfrm>
            <a:off x="3167844" y="6021288"/>
            <a:ext cx="5688632" cy="584775"/>
          </a:xfrm>
          <a:prstGeom prst="rect">
            <a:avLst/>
          </a:prstGeom>
          <a:noFill/>
        </p:spPr>
        <p:txBody>
          <a:bodyPr wrap="square" rtlCol="0">
            <a:spAutoFit/>
          </a:bodyPr>
          <a:lstStyle/>
          <a:p>
            <a:pPr algn="r"/>
            <a:r>
              <a:rPr lang="zh-CN" altLang="en-US" sz="3200" dirty="0" smtClean="0">
                <a:solidFill>
                  <a:srgbClr val="00B0F0"/>
                </a:solidFill>
              </a:rPr>
              <a:t>示例见： </a:t>
            </a:r>
            <a:r>
              <a:rPr lang="en-US" altLang="zh-CN" sz="3200" dirty="0" smtClean="0">
                <a:solidFill>
                  <a:srgbClr val="00B0F0"/>
                </a:solidFill>
              </a:rPr>
              <a:t>P.177 ~ P.178</a:t>
            </a:r>
            <a:endParaRPr lang="zh-CN" altLang="en-US" sz="3200" dirty="0">
              <a:solidFill>
                <a:srgbClr val="00B0F0"/>
              </a:solidFill>
            </a:endParaRPr>
          </a:p>
        </p:txBody>
      </p:sp>
    </p:spTree>
    <p:extLst>
      <p:ext uri="{BB962C8B-B14F-4D97-AF65-F5344CB8AC3E}">
        <p14:creationId xmlns:p14="http://schemas.microsoft.com/office/powerpoint/2010/main" val="396610672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a:lstStyle/>
          <a:p>
            <a:pPr eaLnBrk="1" hangingPunct="1"/>
            <a:r>
              <a:rPr lang="en-US" altLang="zh-CN" dirty="0" smtClean="0">
                <a:solidFill>
                  <a:srgbClr val="FFFF00"/>
                </a:solidFill>
                <a:latin typeface="+mn-lt"/>
              </a:rPr>
              <a:t>Struts</a:t>
            </a:r>
            <a:r>
              <a:rPr lang="zh-CN" altLang="en-US" dirty="0" smtClean="0">
                <a:solidFill>
                  <a:srgbClr val="FFFF00"/>
                </a:solidFill>
                <a:latin typeface="+mn-lt"/>
              </a:rPr>
              <a:t> </a:t>
            </a:r>
            <a:r>
              <a:rPr lang="en-US" altLang="zh-CN" dirty="0" smtClean="0">
                <a:solidFill>
                  <a:srgbClr val="FFFF00"/>
                </a:solidFill>
                <a:latin typeface="+mn-lt"/>
              </a:rPr>
              <a:t>+Spring</a:t>
            </a:r>
            <a:r>
              <a:rPr lang="zh-CN" altLang="en-US" dirty="0" smtClean="0">
                <a:solidFill>
                  <a:srgbClr val="FFFF00"/>
                </a:solidFill>
                <a:latin typeface="+mn-lt"/>
              </a:rPr>
              <a:t> </a:t>
            </a:r>
            <a:r>
              <a:rPr lang="en-US" altLang="zh-CN" dirty="0" smtClean="0">
                <a:solidFill>
                  <a:srgbClr val="FFFF00"/>
                </a:solidFill>
                <a:latin typeface="+mn-lt"/>
              </a:rPr>
              <a:t>+Hibernate</a:t>
            </a:r>
            <a:r>
              <a:rPr lang="zh-CN" altLang="en-US" dirty="0" smtClean="0">
                <a:solidFill>
                  <a:srgbClr val="FFFF00"/>
                </a:solidFill>
                <a:latin typeface="+mn-lt"/>
              </a:rPr>
              <a:t> 的测试</a:t>
            </a:r>
            <a:endParaRPr lang="zh-CN" altLang="en-US" dirty="0">
              <a:solidFill>
                <a:srgbClr val="FFFF00"/>
              </a:solidFill>
              <a:latin typeface="+mn-lt"/>
            </a:endParaRPr>
          </a:p>
        </p:txBody>
      </p:sp>
      <p:sp>
        <p:nvSpPr>
          <p:cNvPr id="32773" name="Text Box 5"/>
          <p:cNvSpPr txBox="1">
            <a:spLocks noChangeArrowheads="1"/>
          </p:cNvSpPr>
          <p:nvPr/>
        </p:nvSpPr>
        <p:spPr bwMode="auto">
          <a:xfrm>
            <a:off x="611560" y="1556792"/>
            <a:ext cx="7848872" cy="4431983"/>
          </a:xfrm>
          <a:prstGeom prst="rect">
            <a:avLst/>
          </a:prstGeom>
          <a:noFill/>
          <a:ln w="9525">
            <a:noFill/>
            <a:miter lim="800000"/>
            <a:headEnd/>
            <a:tailEnd/>
          </a:ln>
        </p:spPr>
        <p:txBody>
          <a:bodyPr wrap="square" lIns="0" tIns="0" rIns="0" bIns="0">
            <a:spAutoFit/>
          </a:bodyPr>
          <a:lstStyle/>
          <a:p>
            <a:pPr>
              <a:spcBef>
                <a:spcPct val="50000"/>
              </a:spcBef>
            </a:pPr>
            <a:r>
              <a:rPr lang="en-US" altLang="zh-CN" sz="2400" b="1" i="0" dirty="0" smtClean="0"/>
              <a:t>Struts</a:t>
            </a:r>
            <a:r>
              <a:rPr lang="en-US" altLang="zh-CN" sz="2400" i="0" dirty="0" smtClean="0"/>
              <a:t>: MVC Framework</a:t>
            </a:r>
            <a:r>
              <a:rPr lang="zh-CN" altLang="en-US" sz="2400" i="0" dirty="0" smtClean="0"/>
              <a:t>，用于</a:t>
            </a:r>
            <a:r>
              <a:rPr lang="zh-CN" altLang="en-US" sz="2400" i="0" dirty="0"/>
              <a:t>快速开发</a:t>
            </a:r>
            <a:r>
              <a:rPr lang="en-US" altLang="zh-CN" sz="2400" i="0" dirty="0"/>
              <a:t>Java Web</a:t>
            </a:r>
            <a:r>
              <a:rPr lang="zh-CN" altLang="en-US" sz="2400" i="0" dirty="0" smtClean="0"/>
              <a:t>应用</a:t>
            </a:r>
            <a:endParaRPr lang="zh-CN" altLang="en-US" sz="2400" i="0" dirty="0"/>
          </a:p>
          <a:p>
            <a:pPr>
              <a:spcBef>
                <a:spcPct val="50000"/>
              </a:spcBef>
            </a:pPr>
            <a:r>
              <a:rPr lang="zh-CN" altLang="en-US" sz="2400" i="0" dirty="0"/>
              <a:t> </a:t>
            </a:r>
            <a:r>
              <a:rPr lang="en-US" altLang="zh-CN" sz="2400" b="1" i="0" dirty="0" smtClean="0"/>
              <a:t>Spring</a:t>
            </a:r>
            <a:r>
              <a:rPr lang="zh-CN" altLang="en-US" sz="2400" b="1" i="0" dirty="0" smtClean="0"/>
              <a:t>：</a:t>
            </a:r>
            <a:r>
              <a:rPr lang="zh-CN" altLang="en-US" sz="2400" i="0" dirty="0" smtClean="0"/>
              <a:t>轻型容器，</a:t>
            </a:r>
            <a:r>
              <a:rPr lang="zh-CN" altLang="en-US" sz="2400" i="0" dirty="0"/>
              <a:t>其核心</a:t>
            </a:r>
            <a:r>
              <a:rPr lang="zh-CN" altLang="en-US" sz="2400" i="0" dirty="0" smtClean="0"/>
              <a:t>是</a:t>
            </a:r>
            <a:r>
              <a:rPr lang="en-US" altLang="zh-CN" sz="2400" i="0" dirty="0" smtClean="0"/>
              <a:t>Bean Factory</a:t>
            </a:r>
            <a:r>
              <a:rPr lang="zh-CN" altLang="en-US" sz="2400" i="0" dirty="0" smtClean="0"/>
              <a:t>，用以构造所需的</a:t>
            </a:r>
            <a:r>
              <a:rPr lang="en-US" altLang="zh-CN" sz="2400" i="0" dirty="0" smtClean="0"/>
              <a:t>Model</a:t>
            </a:r>
            <a:r>
              <a:rPr lang="zh-CN" altLang="en-US" sz="2400" i="0" dirty="0" smtClean="0"/>
              <a:t> </a:t>
            </a:r>
            <a:endParaRPr lang="zh-CN" altLang="en-US" sz="2400" i="0" dirty="0"/>
          </a:p>
          <a:p>
            <a:pPr>
              <a:spcBef>
                <a:spcPct val="50000"/>
              </a:spcBef>
            </a:pPr>
            <a:r>
              <a:rPr lang="en-US" altLang="zh-CN" sz="2400" b="1" i="0" dirty="0" smtClean="0"/>
              <a:t>Hibernate</a:t>
            </a:r>
            <a:r>
              <a:rPr lang="zh-CN" altLang="en-US" sz="2400" b="1" i="0" dirty="0" smtClean="0"/>
              <a:t>：</a:t>
            </a:r>
            <a:r>
              <a:rPr lang="zh-CN" altLang="en-US" sz="2400" i="0" dirty="0" smtClean="0"/>
              <a:t>对象</a:t>
            </a:r>
            <a:r>
              <a:rPr lang="zh-CN" altLang="en-US" sz="2400" i="0" dirty="0"/>
              <a:t>关系映射框架</a:t>
            </a:r>
            <a:r>
              <a:rPr lang="zh-CN" altLang="en-US" sz="2400" i="0" dirty="0" smtClean="0"/>
              <a:t>，对</a:t>
            </a:r>
            <a:r>
              <a:rPr lang="en-US" altLang="zh-CN" sz="2400" i="0" dirty="0" smtClean="0"/>
              <a:t>JDBC</a:t>
            </a:r>
            <a:r>
              <a:rPr lang="zh-CN" altLang="en-US" sz="2400" i="0" dirty="0" smtClean="0"/>
              <a:t>使用进行了封装，这样可以随心所欲使用</a:t>
            </a:r>
            <a:r>
              <a:rPr lang="zh-CN" altLang="en-US" sz="2400" i="0" dirty="0"/>
              <a:t>对象编程思维来操纵</a:t>
            </a:r>
            <a:r>
              <a:rPr lang="zh-CN" altLang="en-US" sz="2400" i="0" dirty="0" smtClean="0"/>
              <a:t>数据库</a:t>
            </a:r>
            <a:endParaRPr lang="zh-CN" altLang="en-US" sz="2400" i="0" dirty="0"/>
          </a:p>
          <a:p>
            <a:pPr>
              <a:spcBef>
                <a:spcPct val="50000"/>
              </a:spcBef>
            </a:pPr>
            <a:r>
              <a:rPr lang="zh-CN" altLang="en-US" sz="2400" i="0" dirty="0"/>
              <a:t> </a:t>
            </a:r>
            <a:endParaRPr lang="en-US" altLang="zh-CN" sz="2400" i="0" dirty="0" smtClean="0"/>
          </a:p>
          <a:p>
            <a:pPr>
              <a:spcBef>
                <a:spcPct val="50000"/>
              </a:spcBef>
            </a:pPr>
            <a:r>
              <a:rPr lang="en-US" altLang="zh-CN" sz="2400" b="1" i="0" dirty="0" smtClean="0"/>
              <a:t>Spring</a:t>
            </a:r>
            <a:r>
              <a:rPr lang="zh-CN" altLang="en-US" sz="2400" b="1" i="0" dirty="0"/>
              <a:t>的测试机制</a:t>
            </a:r>
            <a:r>
              <a:rPr lang="zh-CN" altLang="en-US" sz="2400" i="0" dirty="0"/>
              <a:t> </a:t>
            </a:r>
          </a:p>
          <a:p>
            <a:pPr>
              <a:spcBef>
                <a:spcPct val="50000"/>
              </a:spcBef>
            </a:pPr>
            <a:r>
              <a:rPr lang="zh-CN" altLang="en-US" sz="2400" b="1" i="0" dirty="0"/>
              <a:t>用</a:t>
            </a:r>
            <a:r>
              <a:rPr lang="en-US" altLang="zh-CN" sz="2400" b="1" i="0" dirty="0"/>
              <a:t>Spring Mock</a:t>
            </a:r>
            <a:r>
              <a:rPr lang="zh-CN" altLang="en-US" sz="2400" b="1" i="0" dirty="0"/>
              <a:t>对</a:t>
            </a:r>
            <a:r>
              <a:rPr lang="en-US" altLang="zh-CN" sz="2400" b="1" i="0" dirty="0"/>
              <a:t>Spring</a:t>
            </a:r>
            <a:r>
              <a:rPr lang="zh-CN" altLang="en-US" sz="2400" b="1" i="0" dirty="0"/>
              <a:t>进行单元测试</a:t>
            </a:r>
            <a:r>
              <a:rPr lang="zh-CN" altLang="en-US" sz="2400" i="0" dirty="0"/>
              <a:t> </a:t>
            </a:r>
          </a:p>
          <a:p>
            <a:pPr>
              <a:spcBef>
                <a:spcPct val="50000"/>
              </a:spcBef>
            </a:pPr>
            <a:r>
              <a:rPr lang="zh-CN" altLang="en-US" sz="2400" b="1" i="0" dirty="0"/>
              <a:t>用</a:t>
            </a:r>
            <a:r>
              <a:rPr lang="en-US" altLang="zh-CN" sz="2400" b="1" i="0" dirty="0"/>
              <a:t>HSQLDB</a:t>
            </a:r>
            <a:r>
              <a:rPr lang="zh-CN" altLang="en-US" sz="2400" b="1" i="0" dirty="0"/>
              <a:t>对</a:t>
            </a:r>
            <a:r>
              <a:rPr lang="en-US" altLang="zh-CN" sz="2400" b="1" i="0" dirty="0"/>
              <a:t>Hibernate</a:t>
            </a:r>
            <a:r>
              <a:rPr lang="zh-CN" altLang="en-US" sz="2400" b="1" i="0" dirty="0"/>
              <a:t>进行单元测试</a:t>
            </a:r>
            <a:r>
              <a:rPr lang="zh-CN" altLang="en-US" sz="2400" i="0" dirty="0"/>
              <a:t> </a:t>
            </a:r>
            <a:r>
              <a:rPr lang="zh-CN" altLang="en-US" sz="2400" i="0" dirty="0" smtClean="0"/>
              <a:t> </a:t>
            </a:r>
            <a:endParaRPr lang="zh-CN" altLang="en-US" sz="2400" i="0" dirty="0"/>
          </a:p>
        </p:txBody>
      </p:sp>
      <p:sp>
        <p:nvSpPr>
          <p:cNvPr id="2" name="矩形 1"/>
          <p:cNvSpPr/>
          <p:nvPr/>
        </p:nvSpPr>
        <p:spPr>
          <a:xfrm>
            <a:off x="5868144" y="5517232"/>
            <a:ext cx="3147128" cy="369332"/>
          </a:xfrm>
          <a:prstGeom prst="rect">
            <a:avLst/>
          </a:prstGeom>
        </p:spPr>
        <p:txBody>
          <a:bodyPr wrap="none">
            <a:spAutoFit/>
          </a:bodyPr>
          <a:lstStyle/>
          <a:p>
            <a:r>
              <a:rPr lang="en-US" altLang="zh-CN" b="1" dirty="0" err="1">
                <a:solidFill>
                  <a:srgbClr val="3366FF"/>
                </a:solidFill>
              </a:rPr>
              <a:t>jdbc:hsqldb:mem:dbname</a:t>
            </a:r>
            <a:endParaRPr lang="zh-CN" altLang="en-US" dirty="0">
              <a:solidFill>
                <a:srgbClr val="3366FF"/>
              </a:solidFill>
            </a:endParaRPr>
          </a:p>
        </p:txBody>
      </p:sp>
      <p:sp>
        <p:nvSpPr>
          <p:cNvPr id="3" name="矩形 2"/>
          <p:cNvSpPr/>
          <p:nvPr/>
        </p:nvSpPr>
        <p:spPr>
          <a:xfrm>
            <a:off x="899592" y="6021288"/>
            <a:ext cx="4237606" cy="369332"/>
          </a:xfrm>
          <a:prstGeom prst="rect">
            <a:avLst/>
          </a:prstGeom>
        </p:spPr>
        <p:txBody>
          <a:bodyPr wrap="none">
            <a:spAutoFit/>
          </a:bodyPr>
          <a:lstStyle/>
          <a:p>
            <a:r>
              <a:rPr lang="en-US" altLang="zh-CN" dirty="0">
                <a:hlinkClick r:id="rId3"/>
              </a:rPr>
              <a:t>http://dreams75.iteye.com/blog/</a:t>
            </a:r>
            <a:r>
              <a:rPr lang="en-US" altLang="zh-CN" dirty="0" smtClean="0">
                <a:hlinkClick r:id="rId3"/>
              </a:rPr>
              <a:t>673125</a:t>
            </a:r>
            <a:r>
              <a:rPr lang="zh-CN" altLang="en-US" dirty="0" smtClean="0"/>
              <a:t> </a:t>
            </a:r>
            <a:endParaRPr lang="zh-CN" altLang="en-US" dirty="0"/>
          </a:p>
        </p:txBody>
      </p:sp>
    </p:spTree>
    <p:extLst>
      <p:ext uri="{BB962C8B-B14F-4D97-AF65-F5344CB8AC3E}">
        <p14:creationId xmlns:p14="http://schemas.microsoft.com/office/powerpoint/2010/main" val="207977527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1187624" y="366695"/>
            <a:ext cx="6384772" cy="561975"/>
          </a:xfrm>
        </p:spPr>
        <p:txBody>
          <a:bodyPr/>
          <a:lstStyle/>
          <a:p>
            <a:pPr algn="ctr" eaLnBrk="1" hangingPunct="1"/>
            <a:r>
              <a:rPr lang="zh-CN" altLang="en-US" sz="3200" dirty="0">
                <a:solidFill>
                  <a:srgbClr val="FFFF00"/>
                </a:solidFill>
                <a:latin typeface="+mn-lt"/>
              </a:rPr>
              <a:t>对</a:t>
            </a:r>
            <a:r>
              <a:rPr lang="en-US" altLang="zh-CN" sz="3200" dirty="0">
                <a:solidFill>
                  <a:srgbClr val="FFFF00"/>
                </a:solidFill>
                <a:latin typeface="+mn-lt"/>
              </a:rPr>
              <a:t>Spring</a:t>
            </a:r>
            <a:r>
              <a:rPr lang="zh-CN" altLang="en-US" sz="3200" dirty="0">
                <a:solidFill>
                  <a:srgbClr val="FFFF00"/>
                </a:solidFill>
                <a:latin typeface="+mn-lt"/>
              </a:rPr>
              <a:t>进行单元测试</a:t>
            </a:r>
          </a:p>
        </p:txBody>
      </p:sp>
      <p:sp>
        <p:nvSpPr>
          <p:cNvPr id="32773" name="Text Box 5"/>
          <p:cNvSpPr txBox="1">
            <a:spLocks noChangeArrowheads="1"/>
          </p:cNvSpPr>
          <p:nvPr/>
        </p:nvSpPr>
        <p:spPr bwMode="auto">
          <a:xfrm>
            <a:off x="539552" y="1916832"/>
            <a:ext cx="8136904" cy="2215991"/>
          </a:xfrm>
          <a:prstGeom prst="rect">
            <a:avLst/>
          </a:prstGeom>
          <a:noFill/>
          <a:ln w="9525">
            <a:noFill/>
            <a:miter lim="800000"/>
            <a:headEnd/>
            <a:tailEnd/>
          </a:ln>
        </p:spPr>
        <p:txBody>
          <a:bodyPr wrap="square" lIns="0" tIns="0" rIns="0" bIns="0">
            <a:spAutoFit/>
          </a:bodyPr>
          <a:lstStyle/>
          <a:p>
            <a:pPr marL="357188" lvl="0" indent="-357188">
              <a:buFont typeface="Wingdings" pitchFamily="2" charset="2"/>
              <a:buChar char="p"/>
            </a:pPr>
            <a:r>
              <a:rPr lang="en-US" altLang="zh-CN" sz="2400" i="0" dirty="0" smtClean="0"/>
              <a:t>Spring</a:t>
            </a:r>
            <a:r>
              <a:rPr lang="zh-CN" altLang="zh-CN" sz="2400" i="0" dirty="0" smtClean="0"/>
              <a:t>从</a:t>
            </a:r>
            <a:r>
              <a:rPr lang="en-US" altLang="zh-CN" sz="2400" i="0" dirty="0" smtClean="0"/>
              <a:t>Web</a:t>
            </a:r>
            <a:r>
              <a:rPr lang="zh-CN" altLang="zh-CN" sz="2400" i="0" dirty="0" smtClean="0"/>
              <a:t>端为每个关键接口提供了</a:t>
            </a:r>
            <a:r>
              <a:rPr lang="en-US" altLang="zh-CN" sz="2400" i="0" dirty="0" smtClean="0"/>
              <a:t> Mock</a:t>
            </a:r>
            <a:r>
              <a:rPr lang="zh-CN" altLang="zh-CN" sz="2400" i="0" dirty="0" smtClean="0"/>
              <a:t>类</a:t>
            </a:r>
          </a:p>
          <a:p>
            <a:pPr marL="357188" indent="-357188">
              <a:spcBef>
                <a:spcPct val="50000"/>
              </a:spcBef>
              <a:buFont typeface="Wingdings" pitchFamily="2" charset="2"/>
              <a:buChar char="p"/>
            </a:pPr>
            <a:r>
              <a:rPr lang="en-US" altLang="zh-CN" sz="2400" i="0" dirty="0" smtClean="0"/>
              <a:t>Spring</a:t>
            </a:r>
            <a:r>
              <a:rPr lang="zh-CN" altLang="zh-CN" sz="2400" i="0" dirty="0" smtClean="0"/>
              <a:t>对</a:t>
            </a:r>
            <a:r>
              <a:rPr lang="en-US" altLang="zh-CN" sz="2400" i="0" dirty="0" err="1" smtClean="0"/>
              <a:t>JUnit</a:t>
            </a:r>
            <a:r>
              <a:rPr lang="zh-CN" altLang="zh-CN" sz="2400" i="0" dirty="0" smtClean="0"/>
              <a:t>框架扩展</a:t>
            </a:r>
            <a:endParaRPr lang="en-US" altLang="zh-CN" sz="2400" i="0" dirty="0" smtClean="0"/>
          </a:p>
          <a:p>
            <a:pPr marL="357188" indent="-357188">
              <a:spcBef>
                <a:spcPct val="50000"/>
              </a:spcBef>
              <a:buFont typeface="Wingdings" pitchFamily="2" charset="2"/>
              <a:buChar char="p"/>
            </a:pPr>
            <a:r>
              <a:rPr lang="zh-CN" altLang="en-US" sz="2400" b="1" i="0" dirty="0" smtClean="0"/>
              <a:t>使用</a:t>
            </a:r>
            <a:r>
              <a:rPr lang="en-US" altLang="zh-CN" sz="2400" i="0" dirty="0" smtClean="0"/>
              <a:t>Spring-mock.jar</a:t>
            </a:r>
            <a:r>
              <a:rPr lang="zh-CN" altLang="en-US" sz="2400" i="0" dirty="0" smtClean="0"/>
              <a:t>：</a:t>
            </a:r>
            <a:r>
              <a:rPr lang="en-US" altLang="zh-CN" sz="2400" i="0" dirty="0" smtClean="0"/>
              <a:t> </a:t>
            </a:r>
            <a:r>
              <a:rPr lang="zh-CN" altLang="en-US" sz="2400" i="0" dirty="0" smtClean="0"/>
              <a:t>创建</a:t>
            </a:r>
            <a:r>
              <a:rPr lang="en-US" altLang="zh-CN" sz="2400" i="0" dirty="0" err="1" smtClean="0"/>
              <a:t>BaseTestCase</a:t>
            </a:r>
            <a:r>
              <a:rPr lang="zh-CN" altLang="zh-CN" sz="2400" i="0" dirty="0" smtClean="0"/>
              <a:t>来继承</a:t>
            </a:r>
            <a:r>
              <a:rPr lang="en-US" altLang="zh-CN" sz="2400" i="0" dirty="0" err="1" smtClean="0"/>
              <a:t>AbstractTransactionalDataSourceSpringContextTests</a:t>
            </a:r>
            <a:r>
              <a:rPr lang="en-US" altLang="zh-CN" sz="2400" i="0" dirty="0" smtClean="0"/>
              <a:t> </a:t>
            </a:r>
            <a:r>
              <a:rPr lang="zh-CN" altLang="zh-CN" sz="2400" i="0" dirty="0" smtClean="0"/>
              <a:t>，其他测试用例继承</a:t>
            </a:r>
            <a:r>
              <a:rPr lang="en-US" altLang="zh-CN" sz="2400" i="0" dirty="0" err="1" smtClean="0"/>
              <a:t>BaseTestCase</a:t>
            </a:r>
            <a:r>
              <a:rPr lang="zh-CN" altLang="zh-CN" sz="2400" i="0" dirty="0" smtClean="0"/>
              <a:t>类</a:t>
            </a:r>
            <a:endParaRPr lang="zh-CN" altLang="en-US" sz="2400" i="0" dirty="0"/>
          </a:p>
        </p:txBody>
      </p:sp>
      <p:sp>
        <p:nvSpPr>
          <p:cNvPr id="5" name="矩形 4"/>
          <p:cNvSpPr/>
          <p:nvPr/>
        </p:nvSpPr>
        <p:spPr>
          <a:xfrm>
            <a:off x="1151620" y="5193196"/>
            <a:ext cx="7236804" cy="830997"/>
          </a:xfrm>
          <a:prstGeom prst="rect">
            <a:avLst/>
          </a:prstGeom>
        </p:spPr>
        <p:txBody>
          <a:bodyPr wrap="square">
            <a:spAutoFit/>
          </a:bodyPr>
          <a:lstStyle/>
          <a:p>
            <a:r>
              <a:rPr lang="en-US" altLang="zh-CN" sz="2400" dirty="0" err="1" smtClean="0">
                <a:solidFill>
                  <a:srgbClr val="0070C0"/>
                </a:solidFill>
              </a:rPr>
              <a:t>BussinessObject</a:t>
            </a:r>
            <a:r>
              <a:rPr lang="en-US" altLang="zh-CN" sz="2400" dirty="0" smtClean="0">
                <a:solidFill>
                  <a:srgbClr val="0070C0"/>
                </a:solidFill>
              </a:rPr>
              <a:t> </a:t>
            </a:r>
            <a:r>
              <a:rPr lang="en-US" altLang="zh-CN" sz="2400" dirty="0" err="1" smtClean="0">
                <a:solidFill>
                  <a:srgbClr val="0070C0"/>
                </a:solidFill>
              </a:rPr>
              <a:t>bo</a:t>
            </a:r>
            <a:r>
              <a:rPr lang="en-US" altLang="zh-CN" sz="2400" dirty="0" smtClean="0">
                <a:solidFill>
                  <a:srgbClr val="0070C0"/>
                </a:solidFill>
              </a:rPr>
              <a:t> = (</a:t>
            </a:r>
            <a:r>
              <a:rPr lang="en-US" altLang="zh-CN" sz="2400" dirty="0" err="1" smtClean="0">
                <a:solidFill>
                  <a:srgbClr val="0070C0"/>
                </a:solidFill>
              </a:rPr>
              <a:t>BussinessObject</a:t>
            </a:r>
            <a:r>
              <a:rPr lang="en-US" altLang="zh-CN" sz="2400" dirty="0" smtClean="0">
                <a:solidFill>
                  <a:srgbClr val="0070C0"/>
                </a:solidFill>
              </a:rPr>
              <a:t>) </a:t>
            </a:r>
            <a:r>
              <a:rPr lang="en-US" altLang="zh-CN" sz="2400" dirty="0" err="1" smtClean="0">
                <a:solidFill>
                  <a:srgbClr val="0070C0"/>
                </a:solidFill>
              </a:rPr>
              <a:t>applicationContext.getBean</a:t>
            </a:r>
            <a:r>
              <a:rPr lang="en-US" altLang="zh-CN" sz="2400" dirty="0" smtClean="0">
                <a:solidFill>
                  <a:srgbClr val="0070C0"/>
                </a:solidFill>
              </a:rPr>
              <a:t>("</a:t>
            </a:r>
            <a:r>
              <a:rPr lang="en-US" altLang="zh-CN" sz="2400" dirty="0" err="1" smtClean="0">
                <a:solidFill>
                  <a:srgbClr val="0070C0"/>
                </a:solidFill>
              </a:rPr>
              <a:t>BussinessObject</a:t>
            </a:r>
            <a:r>
              <a:rPr lang="en-US" altLang="zh-CN" sz="2400" dirty="0" smtClean="0">
                <a:solidFill>
                  <a:srgbClr val="0070C0"/>
                </a:solidFill>
              </a:rPr>
              <a:t>");</a:t>
            </a:r>
            <a:endParaRPr lang="zh-CN" altLang="en-US" sz="2400" dirty="0">
              <a:solidFill>
                <a:srgbClr val="0070C0"/>
              </a:solidFill>
            </a:endParaRPr>
          </a:p>
        </p:txBody>
      </p:sp>
      <p:sp>
        <p:nvSpPr>
          <p:cNvPr id="6" name="TextBox 5"/>
          <p:cNvSpPr txBox="1"/>
          <p:nvPr/>
        </p:nvSpPr>
        <p:spPr>
          <a:xfrm>
            <a:off x="971600" y="4689140"/>
            <a:ext cx="1656184" cy="523220"/>
          </a:xfrm>
          <a:prstGeom prst="rect">
            <a:avLst/>
          </a:prstGeom>
          <a:noFill/>
        </p:spPr>
        <p:txBody>
          <a:bodyPr wrap="square" rtlCol="0">
            <a:spAutoFit/>
          </a:bodyPr>
          <a:lstStyle/>
          <a:p>
            <a:r>
              <a:rPr lang="zh-CN" altLang="en-US" sz="2800" b="1" dirty="0" smtClean="0">
                <a:solidFill>
                  <a:srgbClr val="0070C0"/>
                </a:solidFill>
              </a:rPr>
              <a:t>调用方法：</a:t>
            </a:r>
            <a:endParaRPr lang="zh-CN" altLang="en-US" sz="2800" b="1" dirty="0">
              <a:solidFill>
                <a:srgbClr val="0070C0"/>
              </a:solidFill>
            </a:endParaRPr>
          </a:p>
        </p:txBody>
      </p:sp>
    </p:spTree>
    <p:extLst>
      <p:ext uri="{BB962C8B-B14F-4D97-AF65-F5344CB8AC3E}">
        <p14:creationId xmlns:p14="http://schemas.microsoft.com/office/powerpoint/2010/main" val="411755544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439863" y="332656"/>
            <a:ext cx="6300489" cy="661988"/>
          </a:xfrm>
        </p:spPr>
        <p:txBody>
          <a:bodyPr/>
          <a:lstStyle/>
          <a:p>
            <a:pPr algn="ctr"/>
            <a:r>
              <a:rPr lang="zh-CN" altLang="en-US" sz="3200" dirty="0">
                <a:solidFill>
                  <a:srgbClr val="FFFF00"/>
                </a:solidFill>
                <a:latin typeface="+mj-ea"/>
              </a:rPr>
              <a:t>第五章 </a:t>
            </a:r>
            <a:r>
              <a:rPr lang="zh-CN" altLang="en-US" sz="3200" dirty="0" smtClean="0">
                <a:solidFill>
                  <a:srgbClr val="FFFF00"/>
                </a:solidFill>
                <a:latin typeface="+mj-ea"/>
              </a:rPr>
              <a:t>单元测试与集成测试</a:t>
            </a:r>
            <a:endParaRPr lang="zh-CN" altLang="en-US" sz="3200" dirty="0">
              <a:solidFill>
                <a:srgbClr val="FFFF00"/>
              </a:solidFill>
              <a:latin typeface="+mj-ea"/>
            </a:endParaRPr>
          </a:p>
        </p:txBody>
      </p:sp>
      <p:sp>
        <p:nvSpPr>
          <p:cNvPr id="6148" name="Rectangle 5"/>
          <p:cNvSpPr>
            <a:spLocks noChangeArrowheads="1"/>
          </p:cNvSpPr>
          <p:nvPr/>
        </p:nvSpPr>
        <p:spPr bwMode="auto">
          <a:xfrm>
            <a:off x="683568" y="2492896"/>
            <a:ext cx="4536504" cy="2779222"/>
          </a:xfrm>
          <a:prstGeom prst="rect">
            <a:avLst/>
          </a:prstGeom>
          <a:noFill/>
          <a:ln w="9525">
            <a:noFill/>
            <a:miter lim="800000"/>
            <a:headEnd/>
            <a:tailEnd/>
          </a:ln>
        </p:spPr>
        <p:txBody>
          <a:bodyPr wrap="square" lIns="0" tIns="0" rIns="0" bIns="0">
            <a:spAutoFit/>
          </a:bodyPr>
          <a:lstStyle/>
          <a:p>
            <a:pPr>
              <a:lnSpc>
                <a:spcPct val="130000"/>
              </a:lnSpc>
            </a:pPr>
            <a:r>
              <a:rPr lang="en-US" altLang="zh-CN" sz="2800" i="0" dirty="0" smtClean="0"/>
              <a:t>5.1 </a:t>
            </a:r>
            <a:r>
              <a:rPr lang="zh-CN" altLang="en-US" sz="2800" i="0" dirty="0">
                <a:solidFill>
                  <a:srgbClr val="3366FF"/>
                </a:solidFill>
              </a:rPr>
              <a:t>单元测试的目标和任务</a:t>
            </a:r>
          </a:p>
          <a:p>
            <a:pPr>
              <a:lnSpc>
                <a:spcPct val="130000"/>
              </a:lnSpc>
            </a:pPr>
            <a:r>
              <a:rPr lang="en-US" altLang="zh-CN" sz="2800" i="0" dirty="0" smtClean="0"/>
              <a:t>5.2 </a:t>
            </a:r>
            <a:r>
              <a:rPr lang="zh-CN" altLang="en-US" sz="2800" i="0" dirty="0" smtClean="0"/>
              <a:t>单元的静态测试</a:t>
            </a:r>
            <a:endParaRPr lang="zh-CN" altLang="en-US" sz="2800" i="0" dirty="0"/>
          </a:p>
          <a:p>
            <a:pPr>
              <a:lnSpc>
                <a:spcPct val="130000"/>
              </a:lnSpc>
            </a:pPr>
            <a:r>
              <a:rPr lang="en-US" altLang="zh-CN" sz="2800" i="0" dirty="0" smtClean="0"/>
              <a:t>5.3 </a:t>
            </a:r>
            <a:r>
              <a:rPr lang="zh-CN" altLang="en-US" sz="2800" i="0" dirty="0"/>
              <a:t>驱动程序和桩程序</a:t>
            </a:r>
          </a:p>
          <a:p>
            <a:pPr>
              <a:lnSpc>
                <a:spcPct val="130000"/>
              </a:lnSpc>
            </a:pPr>
            <a:r>
              <a:rPr lang="en-US" altLang="zh-CN" sz="2800" i="0" dirty="0" smtClean="0"/>
              <a:t>5.4 </a:t>
            </a:r>
            <a:r>
              <a:rPr lang="zh-CN" altLang="en-US" sz="2800" i="0" dirty="0"/>
              <a:t>单元测试</a:t>
            </a:r>
            <a:r>
              <a:rPr lang="zh-CN" altLang="en-US" sz="2800" i="0" dirty="0" smtClean="0"/>
              <a:t>工具</a:t>
            </a:r>
            <a:endParaRPr lang="en-US" altLang="zh-CN" sz="2800" i="0" dirty="0" smtClean="0"/>
          </a:p>
          <a:p>
            <a:pPr>
              <a:lnSpc>
                <a:spcPct val="130000"/>
              </a:lnSpc>
            </a:pPr>
            <a:r>
              <a:rPr lang="en-US" altLang="zh-CN" sz="2800" i="0" dirty="0" smtClean="0"/>
              <a:t>5.5 </a:t>
            </a:r>
            <a:r>
              <a:rPr lang="zh-CN" altLang="en-US" sz="2800" i="0" dirty="0" smtClean="0"/>
              <a:t>集成测试</a:t>
            </a:r>
            <a:endParaRPr lang="zh-CN" altLang="en-US" sz="2800" i="0" dirty="0"/>
          </a:p>
        </p:txBody>
      </p:sp>
      <p:pic>
        <p:nvPicPr>
          <p:cNvPr id="2" name="图片 1" descr="屏幕快照 2014-03-28 下午10.04.3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6" y="2492896"/>
            <a:ext cx="3869544" cy="2878564"/>
          </a:xfrm>
          <a:prstGeom prst="rect">
            <a:avLst/>
          </a:prstGeom>
        </p:spPr>
      </p:pic>
    </p:spTree>
    <p:extLst>
      <p:ext uri="{BB962C8B-B14F-4D97-AF65-F5344CB8AC3E}">
        <p14:creationId xmlns:p14="http://schemas.microsoft.com/office/powerpoint/2010/main" val="81792672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1187624" y="260648"/>
            <a:ext cx="6696744" cy="792088"/>
          </a:xfrm>
        </p:spPr>
        <p:txBody>
          <a:bodyPr/>
          <a:lstStyle/>
          <a:p>
            <a:pPr eaLnBrk="1" hangingPunct="1"/>
            <a:r>
              <a:rPr lang="zh-CN" altLang="zh-CN" sz="3200" dirty="0">
                <a:solidFill>
                  <a:srgbClr val="FFFF00"/>
                </a:solidFill>
                <a:latin typeface="+mj-ea"/>
              </a:rPr>
              <a:t>用</a:t>
            </a:r>
            <a:r>
              <a:rPr lang="en-US" altLang="zh-CN" sz="3200" dirty="0">
                <a:solidFill>
                  <a:srgbClr val="FFFF00"/>
                </a:solidFill>
                <a:latin typeface="+mj-ea"/>
              </a:rPr>
              <a:t>HSQLDB</a:t>
            </a:r>
            <a:r>
              <a:rPr lang="zh-CN" altLang="zh-CN" sz="3200" dirty="0">
                <a:solidFill>
                  <a:srgbClr val="FFFF00"/>
                </a:solidFill>
                <a:latin typeface="+mj-ea"/>
              </a:rPr>
              <a:t>对</a:t>
            </a:r>
            <a:r>
              <a:rPr lang="en-US" altLang="zh-CN" dirty="0">
                <a:solidFill>
                  <a:srgbClr val="FFFF00"/>
                </a:solidFill>
                <a:latin typeface="+mn-lt"/>
              </a:rPr>
              <a:t>Hibernate</a:t>
            </a:r>
            <a:r>
              <a:rPr lang="zh-CN" altLang="en-US" sz="3200" dirty="0">
                <a:solidFill>
                  <a:srgbClr val="FFFF00"/>
                </a:solidFill>
                <a:latin typeface="+mj-ea"/>
              </a:rPr>
              <a:t>进行单元测试</a:t>
            </a:r>
          </a:p>
        </p:txBody>
      </p:sp>
      <p:sp>
        <p:nvSpPr>
          <p:cNvPr id="32773" name="Text Box 5"/>
          <p:cNvSpPr txBox="1">
            <a:spLocks noChangeArrowheads="1"/>
          </p:cNvSpPr>
          <p:nvPr/>
        </p:nvSpPr>
        <p:spPr bwMode="auto">
          <a:xfrm>
            <a:off x="935596" y="1880828"/>
            <a:ext cx="7489825" cy="3809504"/>
          </a:xfrm>
          <a:prstGeom prst="rect">
            <a:avLst/>
          </a:prstGeom>
          <a:noFill/>
          <a:ln w="9525">
            <a:noFill/>
            <a:miter lim="800000"/>
            <a:headEnd/>
            <a:tailEnd/>
          </a:ln>
        </p:spPr>
        <p:txBody>
          <a:bodyPr wrap="square" lIns="0" tIns="0" rIns="0" bIns="0">
            <a:spAutoFit/>
          </a:bodyPr>
          <a:lstStyle/>
          <a:p>
            <a:pPr marL="457200" lvl="0" indent="-457200">
              <a:lnSpc>
                <a:spcPct val="150000"/>
              </a:lnSpc>
              <a:buFont typeface="+mj-lt"/>
              <a:buAutoNum type="alphaLcParenR"/>
            </a:pPr>
            <a:r>
              <a:rPr lang="zh-CN" altLang="zh-CN" sz="2400" dirty="0" smtClean="0"/>
              <a:t>下载</a:t>
            </a:r>
            <a:r>
              <a:rPr lang="en-US" altLang="zh-CN" sz="2400" dirty="0" smtClean="0"/>
              <a:t>hsqldb.jar</a:t>
            </a:r>
            <a:r>
              <a:rPr lang="zh-CN" altLang="zh-CN" sz="2400" dirty="0" smtClean="0"/>
              <a:t>放在</a:t>
            </a:r>
            <a:r>
              <a:rPr lang="en-US" altLang="zh-CN" sz="2400" dirty="0" smtClean="0"/>
              <a:t>web-</a:t>
            </a:r>
            <a:r>
              <a:rPr lang="en-US" altLang="zh-CN" sz="2400" dirty="0" err="1" smtClean="0"/>
              <a:t>inf</a:t>
            </a:r>
            <a:r>
              <a:rPr lang="en-US" altLang="zh-CN" sz="2400" dirty="0" smtClean="0"/>
              <a:t>/lib</a:t>
            </a:r>
            <a:r>
              <a:rPr lang="zh-CN" altLang="zh-CN" sz="2400" dirty="0" smtClean="0"/>
              <a:t>目录下 。</a:t>
            </a:r>
          </a:p>
          <a:p>
            <a:pPr marL="457200" lvl="0" indent="-457200">
              <a:lnSpc>
                <a:spcPct val="150000"/>
              </a:lnSpc>
              <a:buFont typeface="+mj-lt"/>
              <a:buAutoNum type="alphaLcParenR"/>
            </a:pPr>
            <a:r>
              <a:rPr lang="zh-CN" altLang="zh-CN" sz="2400" dirty="0" smtClean="0"/>
              <a:t>编写</a:t>
            </a:r>
            <a:r>
              <a:rPr lang="en-US" altLang="zh-CN" sz="2400" dirty="0" err="1" smtClean="0"/>
              <a:t>test.script</a:t>
            </a:r>
            <a:r>
              <a:rPr lang="zh-CN" altLang="zh-CN" sz="2400" dirty="0" smtClean="0"/>
              <a:t>文件，创建数据库结构，如</a:t>
            </a:r>
            <a:r>
              <a:rPr lang="en-US" altLang="zh-CN" sz="2400" dirty="0" smtClean="0"/>
              <a:t>create table…… </a:t>
            </a:r>
            <a:endParaRPr lang="zh-CN" altLang="zh-CN" sz="2400" dirty="0" smtClean="0"/>
          </a:p>
          <a:p>
            <a:pPr marL="457200" lvl="0" indent="-457200">
              <a:lnSpc>
                <a:spcPct val="150000"/>
              </a:lnSpc>
              <a:buFont typeface="+mj-lt"/>
              <a:buAutoNum type="alphaLcParenR"/>
            </a:pPr>
            <a:r>
              <a:rPr lang="zh-CN" altLang="zh-CN" sz="2400" dirty="0" smtClean="0"/>
              <a:t>编写</a:t>
            </a:r>
            <a:r>
              <a:rPr lang="en-US" altLang="zh-CN" sz="2400" dirty="0" err="1" smtClean="0"/>
              <a:t>test.properties</a:t>
            </a:r>
            <a:r>
              <a:rPr lang="zh-CN" altLang="zh-CN" sz="2400" dirty="0" smtClean="0"/>
              <a:t>文件，配置</a:t>
            </a:r>
            <a:r>
              <a:rPr lang="en-US" altLang="zh-CN" sz="2400" dirty="0" err="1" smtClean="0"/>
              <a:t>hsqldb</a:t>
            </a:r>
            <a:r>
              <a:rPr lang="zh-CN" altLang="zh-CN" sz="2400" dirty="0" smtClean="0"/>
              <a:t>数据属性。 </a:t>
            </a:r>
          </a:p>
          <a:p>
            <a:pPr marL="457200" indent="-457200">
              <a:lnSpc>
                <a:spcPct val="150000"/>
              </a:lnSpc>
              <a:buFont typeface="+mj-lt"/>
              <a:buAutoNum type="alphaLcParenR"/>
            </a:pPr>
            <a:r>
              <a:rPr lang="zh-CN" altLang="zh-CN" sz="2400" dirty="0" smtClean="0"/>
              <a:t>在</a:t>
            </a:r>
            <a:r>
              <a:rPr lang="en-US" altLang="zh-CN" sz="2400" dirty="0" smtClean="0"/>
              <a:t>spring</a:t>
            </a:r>
            <a:r>
              <a:rPr lang="zh-CN" altLang="zh-CN" sz="2400" dirty="0" smtClean="0"/>
              <a:t>中配置</a:t>
            </a:r>
            <a:r>
              <a:rPr lang="en-US" altLang="zh-CN" sz="2400" dirty="0" err="1" smtClean="0"/>
              <a:t>sessionFactory</a:t>
            </a:r>
            <a:r>
              <a:rPr lang="en-US" altLang="zh-CN" sz="2400" dirty="0" smtClean="0"/>
              <a:t> bean</a:t>
            </a:r>
            <a:r>
              <a:rPr lang="zh-CN" altLang="zh-CN" sz="2400" dirty="0" smtClean="0"/>
              <a:t>，其中</a:t>
            </a:r>
            <a:r>
              <a:rPr lang="en-US" altLang="zh-CN" sz="2400" dirty="0" err="1" smtClean="0"/>
              <a:t>dataSource</a:t>
            </a:r>
            <a:r>
              <a:rPr lang="zh-CN" altLang="zh-CN" sz="2400" dirty="0" smtClean="0"/>
              <a:t>配置成</a:t>
            </a:r>
            <a:r>
              <a:rPr lang="en-US" altLang="zh-CN" sz="2400" dirty="0" err="1" smtClean="0"/>
              <a:t>hsqldb</a:t>
            </a:r>
            <a:r>
              <a:rPr lang="zh-CN" altLang="zh-CN" sz="2400" dirty="0" smtClean="0"/>
              <a:t>，</a:t>
            </a:r>
            <a:r>
              <a:rPr lang="en-US" altLang="zh-CN" sz="2400" dirty="0" smtClean="0"/>
              <a:t>hibernate</a:t>
            </a:r>
            <a:r>
              <a:rPr lang="zh-CN" altLang="zh-CN" sz="2400" dirty="0" smtClean="0"/>
              <a:t>方言为</a:t>
            </a:r>
            <a:r>
              <a:rPr lang="en-US" altLang="zh-CN" sz="2400" dirty="0" err="1" smtClean="0"/>
              <a:t>org.hibernate.dialect.HSQLDialect</a:t>
            </a:r>
            <a:endParaRPr lang="zh-CN" altLang="en-US" sz="2400" dirty="0"/>
          </a:p>
        </p:txBody>
      </p:sp>
    </p:spTree>
    <p:extLst>
      <p:ext uri="{BB962C8B-B14F-4D97-AF65-F5344CB8AC3E}">
        <p14:creationId xmlns:p14="http://schemas.microsoft.com/office/powerpoint/2010/main" val="228124071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331640" y="332656"/>
            <a:ext cx="6264051" cy="719931"/>
          </a:xfrm>
        </p:spPr>
        <p:txBody>
          <a:bodyPr/>
          <a:lstStyle/>
          <a:p>
            <a:pPr algn="ctr"/>
            <a:r>
              <a:rPr lang="zh-CN" altLang="en-US" sz="3200" dirty="0" smtClean="0">
                <a:solidFill>
                  <a:srgbClr val="FFFF00"/>
                </a:solidFill>
                <a:latin typeface="+mj-ea"/>
              </a:rPr>
              <a:t>示例：单元测试检查表 </a:t>
            </a:r>
            <a:endParaRPr lang="en-US" altLang="zh-CN" sz="3200" dirty="0">
              <a:solidFill>
                <a:srgbClr val="FFFF00"/>
              </a:solidFill>
              <a:latin typeface="+mj-ea"/>
            </a:endParaRPr>
          </a:p>
        </p:txBody>
      </p:sp>
      <p:sp>
        <p:nvSpPr>
          <p:cNvPr id="33795" name="Rectangle 3"/>
          <p:cNvSpPr>
            <a:spLocks noChangeArrowheads="1"/>
          </p:cNvSpPr>
          <p:nvPr/>
        </p:nvSpPr>
        <p:spPr bwMode="auto">
          <a:xfrm>
            <a:off x="323528" y="1052736"/>
            <a:ext cx="8568952" cy="5940089"/>
          </a:xfrm>
          <a:prstGeom prst="rect">
            <a:avLst/>
          </a:prstGeom>
          <a:noFill/>
          <a:ln w="9525">
            <a:noFill/>
            <a:miter lim="800000"/>
            <a:headEnd/>
            <a:tailEnd/>
          </a:ln>
        </p:spPr>
        <p:txBody>
          <a:bodyPr wrap="square">
            <a:spAutoFit/>
          </a:bodyPr>
          <a:lstStyle/>
          <a:p>
            <a:pPr marL="457200" indent="-457200"/>
            <a:endParaRPr lang="zh-CN" altLang="en-US" b="1" dirty="0"/>
          </a:p>
          <a:p>
            <a:pPr marL="457200" indent="-457200">
              <a:lnSpc>
                <a:spcPct val="130000"/>
              </a:lnSpc>
            </a:pPr>
            <a:r>
              <a:rPr lang="zh-CN" altLang="en-US" sz="2000" b="1" i="0" dirty="0">
                <a:solidFill>
                  <a:srgbClr val="3366FF"/>
                </a:solidFill>
              </a:rPr>
              <a:t>关键测试项是否已纠正</a:t>
            </a:r>
          </a:p>
          <a:p>
            <a:pPr marL="457200" indent="-457200">
              <a:lnSpc>
                <a:spcPct val="130000"/>
              </a:lnSpc>
              <a:buFontTx/>
              <a:buAutoNum type="arabicPeriod"/>
            </a:pPr>
            <a:r>
              <a:rPr lang="zh-CN" altLang="en-US" sz="2000" i="0" dirty="0"/>
              <a:t>有无任何输入参数没有使用？有无任何输出参数没有产生？</a:t>
            </a:r>
          </a:p>
          <a:p>
            <a:pPr marL="457200" indent="-457200">
              <a:lnSpc>
                <a:spcPct val="130000"/>
              </a:lnSpc>
              <a:buFontTx/>
              <a:buAutoNum type="arabicPeriod"/>
            </a:pPr>
            <a:r>
              <a:rPr lang="zh-CN" altLang="en-US" sz="2000" i="0" dirty="0"/>
              <a:t>有无任何数据类型不正确或不一致？</a:t>
            </a:r>
          </a:p>
          <a:p>
            <a:pPr marL="457200" indent="-457200">
              <a:lnSpc>
                <a:spcPct val="130000"/>
              </a:lnSpc>
              <a:buFontTx/>
              <a:buAutoNum type="arabicPeriod"/>
            </a:pPr>
            <a:r>
              <a:rPr lang="zh-CN" altLang="en-US" sz="2000" i="0" dirty="0"/>
              <a:t>有无任何算法与</a:t>
            </a:r>
            <a:r>
              <a:rPr lang="en-US" altLang="zh-CN" sz="2000" i="0" dirty="0"/>
              <a:t>PDL</a:t>
            </a:r>
            <a:r>
              <a:rPr lang="zh-CN" altLang="en-US" sz="2000" i="0" dirty="0"/>
              <a:t>或功能需求中的描述不一致？</a:t>
            </a:r>
          </a:p>
          <a:p>
            <a:pPr marL="457200" indent="-457200">
              <a:lnSpc>
                <a:spcPct val="130000"/>
              </a:lnSpc>
              <a:buFontTx/>
              <a:buAutoNum type="arabicPeriod"/>
            </a:pPr>
            <a:r>
              <a:rPr lang="zh-CN" altLang="en-US" sz="2000" i="0" dirty="0"/>
              <a:t>有无任何局部变量使用前没有初始化？</a:t>
            </a:r>
          </a:p>
          <a:p>
            <a:pPr marL="457200" indent="-457200">
              <a:lnSpc>
                <a:spcPct val="130000"/>
              </a:lnSpc>
              <a:buFontTx/>
              <a:buAutoNum type="arabicPeriod"/>
            </a:pPr>
            <a:r>
              <a:rPr lang="zh-CN" altLang="en-US" sz="2000" i="0" dirty="0"/>
              <a:t>有无任何外部接口编码错误？即调用语句、文件存取、 数据库错误。</a:t>
            </a:r>
          </a:p>
          <a:p>
            <a:pPr marL="457200" indent="-457200">
              <a:lnSpc>
                <a:spcPct val="130000"/>
              </a:lnSpc>
              <a:buFontTx/>
              <a:buAutoNum type="arabicPeriod"/>
            </a:pPr>
            <a:r>
              <a:rPr lang="zh-CN" altLang="en-US" sz="2000" i="0" dirty="0"/>
              <a:t>有无任何逻辑路径错误？</a:t>
            </a:r>
          </a:p>
          <a:p>
            <a:pPr marL="457200" indent="-457200">
              <a:lnSpc>
                <a:spcPct val="130000"/>
              </a:lnSpc>
              <a:buFontTx/>
              <a:buAutoNum type="arabicPeriod"/>
            </a:pPr>
            <a:r>
              <a:rPr lang="zh-CN" altLang="en-US" sz="2000" i="0" dirty="0"/>
              <a:t>该单元是否有多个入口或多个正常的出口</a:t>
            </a:r>
            <a:r>
              <a:rPr lang="zh-CN" altLang="en-US" sz="2000" i="0" dirty="0" smtClean="0"/>
              <a:t>？</a:t>
            </a:r>
            <a:endParaRPr lang="en-US" altLang="zh-CN" sz="2000" i="0" dirty="0" smtClean="0"/>
          </a:p>
          <a:p>
            <a:pPr marL="457200" indent="-457200">
              <a:lnSpc>
                <a:spcPct val="130000"/>
              </a:lnSpc>
            </a:pPr>
            <a:r>
              <a:rPr lang="zh-CN" altLang="en-GB" sz="2000" b="1" i="0" dirty="0">
                <a:solidFill>
                  <a:srgbClr val="3366FF"/>
                </a:solidFill>
              </a:rPr>
              <a:t>额外测试项</a:t>
            </a:r>
          </a:p>
          <a:p>
            <a:pPr marL="457200" indent="-457200">
              <a:lnSpc>
                <a:spcPct val="130000"/>
              </a:lnSpc>
              <a:buFont typeface="+mj-lt"/>
              <a:buAutoNum type="arabicPeriod" startAt="8"/>
            </a:pPr>
            <a:r>
              <a:rPr lang="zh-CN" altLang="en-GB" sz="2000" i="0" dirty="0" smtClean="0"/>
              <a:t>该单元中</a:t>
            </a:r>
            <a:r>
              <a:rPr lang="zh-CN" altLang="en-GB" sz="2000" i="0" dirty="0"/>
              <a:t>有任何地方与</a:t>
            </a:r>
            <a:r>
              <a:rPr lang="en-US" altLang="zh-CN" sz="2000" i="0" dirty="0"/>
              <a:t>PDL</a:t>
            </a:r>
            <a:r>
              <a:rPr lang="zh-CN" altLang="en-US" sz="2000" i="0" dirty="0"/>
              <a:t>与</a:t>
            </a:r>
            <a:r>
              <a:rPr lang="en-US" altLang="zh-CN" sz="2000" i="0" dirty="0"/>
              <a:t>PROLOG</a:t>
            </a:r>
            <a:r>
              <a:rPr lang="zh-CN" altLang="en-US" sz="2000" i="0" dirty="0"/>
              <a:t>中的描述不一致？</a:t>
            </a:r>
          </a:p>
          <a:p>
            <a:pPr marL="457200" indent="-457200">
              <a:lnSpc>
                <a:spcPct val="130000"/>
              </a:lnSpc>
              <a:buFontTx/>
              <a:buAutoNum type="arabicPeriod" startAt="8"/>
            </a:pPr>
            <a:r>
              <a:rPr lang="zh-CN" altLang="en-US" sz="2000" i="0" dirty="0" smtClean="0"/>
              <a:t>代码</a:t>
            </a:r>
            <a:r>
              <a:rPr lang="zh-CN" altLang="en-US" sz="2000" i="0" dirty="0"/>
              <a:t>中有无任何偏离本项目标准的地方？</a:t>
            </a:r>
          </a:p>
          <a:p>
            <a:pPr marL="457200" indent="-457200">
              <a:lnSpc>
                <a:spcPct val="130000"/>
              </a:lnSpc>
              <a:buFontTx/>
              <a:buAutoNum type="arabicPeriod" startAt="8"/>
            </a:pPr>
            <a:r>
              <a:rPr lang="zh-CN" altLang="en-US" sz="2000" i="0" dirty="0" smtClean="0"/>
              <a:t>代码</a:t>
            </a:r>
            <a:r>
              <a:rPr lang="zh-CN" altLang="en-US" sz="2000" i="0" dirty="0"/>
              <a:t>中有无任何对于用户来说不清楚的错误提示信息？</a:t>
            </a:r>
          </a:p>
          <a:p>
            <a:pPr marL="457200" indent="-457200">
              <a:lnSpc>
                <a:spcPct val="130000"/>
              </a:lnSpc>
              <a:buFontTx/>
              <a:buAutoNum type="arabicPeriod" startAt="8"/>
            </a:pPr>
            <a:r>
              <a:rPr lang="zh-CN" altLang="en-US" sz="2000" i="0" dirty="0" smtClean="0"/>
              <a:t>如果该单元是设计为可</a:t>
            </a:r>
            <a:r>
              <a:rPr lang="zh-CN" altLang="en-US" sz="2000" i="0" dirty="0"/>
              <a:t>重用的，代码中是有可能妨碍重用的地方？</a:t>
            </a:r>
          </a:p>
          <a:p>
            <a:pPr marL="457200" indent="-457200">
              <a:buFontTx/>
              <a:buAutoNum type="arabicPeriod" startAt="8"/>
            </a:pPr>
            <a:endParaRPr lang="zh-CN" altLang="en-US" sz="2400" dirty="0"/>
          </a:p>
        </p:txBody>
      </p:sp>
    </p:spTree>
    <p:extLst>
      <p:ext uri="{BB962C8B-B14F-4D97-AF65-F5344CB8AC3E}">
        <p14:creationId xmlns:p14="http://schemas.microsoft.com/office/powerpoint/2010/main" val="763431933"/>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4213" y="404813"/>
            <a:ext cx="8101012" cy="823912"/>
          </a:xfrm>
        </p:spPr>
        <p:txBody>
          <a:bodyPr/>
          <a:lstStyle/>
          <a:p>
            <a:pPr algn="ctr"/>
            <a:r>
              <a:rPr lang="en-US" altLang="zh-CN" sz="3200" dirty="0" smtClean="0">
                <a:solidFill>
                  <a:srgbClr val="FFFF00"/>
                </a:solidFill>
                <a:latin typeface="+mj-ea"/>
              </a:rPr>
              <a:t>5.4 </a:t>
            </a:r>
            <a:r>
              <a:rPr lang="zh-CN" altLang="en-US" sz="3200" dirty="0">
                <a:solidFill>
                  <a:srgbClr val="FFFF00"/>
                </a:solidFill>
                <a:latin typeface="+mj-ea"/>
              </a:rPr>
              <a:t>单元测试常用工具简介</a:t>
            </a:r>
          </a:p>
        </p:txBody>
      </p:sp>
      <p:sp>
        <p:nvSpPr>
          <p:cNvPr id="37891" name="Rectangle 3"/>
          <p:cNvSpPr>
            <a:spLocks noChangeArrowheads="1"/>
          </p:cNvSpPr>
          <p:nvPr/>
        </p:nvSpPr>
        <p:spPr bwMode="auto">
          <a:xfrm>
            <a:off x="1043608" y="1628800"/>
            <a:ext cx="6697178" cy="4401205"/>
          </a:xfrm>
          <a:prstGeom prst="rect">
            <a:avLst/>
          </a:prstGeom>
          <a:solidFill>
            <a:schemeClr val="accent5">
              <a:lumMod val="90000"/>
            </a:schemeClr>
          </a:solidFill>
          <a:ln w="9525">
            <a:noFill/>
            <a:miter lim="800000"/>
            <a:headEnd/>
            <a:tailEnd/>
          </a:ln>
        </p:spPr>
        <p:txBody>
          <a:bodyPr wrap="square">
            <a:spAutoFit/>
          </a:bodyPr>
          <a:lstStyle/>
          <a:p>
            <a:pPr marL="514350" indent="-514350">
              <a:spcBef>
                <a:spcPct val="50000"/>
              </a:spcBef>
              <a:buFont typeface="+mj-lt"/>
              <a:buAutoNum type="arabicPeriod"/>
            </a:pPr>
            <a:r>
              <a:rPr lang="en-US" altLang="zh-CN" sz="2800" i="0" dirty="0" err="1">
                <a:latin typeface="+mn-lt"/>
              </a:rPr>
              <a:t>JUnit</a:t>
            </a:r>
            <a:r>
              <a:rPr lang="zh-CN" altLang="en-US" sz="2800" i="0" dirty="0">
                <a:latin typeface="+mn-lt"/>
              </a:rPr>
              <a:t>介绍</a:t>
            </a:r>
          </a:p>
          <a:p>
            <a:pPr marL="514350" indent="-514350">
              <a:spcBef>
                <a:spcPct val="50000"/>
              </a:spcBef>
              <a:buFont typeface="+mj-lt"/>
              <a:buAutoNum type="arabicPeriod"/>
            </a:pPr>
            <a:r>
              <a:rPr lang="zh-CN" altLang="en-US" sz="2800" i="0" dirty="0">
                <a:latin typeface="+mn-lt"/>
              </a:rPr>
              <a:t>在</a:t>
            </a:r>
            <a:r>
              <a:rPr lang="en-US" altLang="zh-CN" sz="2800" i="0" dirty="0">
                <a:latin typeface="+mn-lt"/>
              </a:rPr>
              <a:t>Eclipse</a:t>
            </a:r>
            <a:r>
              <a:rPr lang="zh-CN" altLang="en-US" sz="2800" i="0" dirty="0">
                <a:latin typeface="+mn-lt"/>
              </a:rPr>
              <a:t>中</a:t>
            </a:r>
            <a:r>
              <a:rPr lang="en-US" altLang="zh-CN" sz="2800" i="0" dirty="0" err="1">
                <a:latin typeface="+mn-lt"/>
              </a:rPr>
              <a:t>JUnit</a:t>
            </a:r>
            <a:r>
              <a:rPr lang="zh-CN" altLang="en-US" sz="2800" i="0" dirty="0">
                <a:latin typeface="+mn-lt"/>
              </a:rPr>
              <a:t>应用举例</a:t>
            </a:r>
          </a:p>
          <a:p>
            <a:pPr marL="514350" indent="-514350">
              <a:spcBef>
                <a:spcPct val="50000"/>
              </a:spcBef>
              <a:buFont typeface="+mj-lt"/>
              <a:buAutoNum type="arabicPeriod"/>
            </a:pPr>
            <a:r>
              <a:rPr lang="en-US" altLang="zh-CN" sz="2800" i="0" dirty="0" err="1">
                <a:latin typeface="+mn-lt"/>
              </a:rPr>
              <a:t>Junit+Ant</a:t>
            </a:r>
            <a:r>
              <a:rPr lang="zh-CN" altLang="en-US" sz="2800" i="0" dirty="0">
                <a:latin typeface="+mn-lt"/>
              </a:rPr>
              <a:t>构建自动的单元测试</a:t>
            </a:r>
          </a:p>
          <a:p>
            <a:pPr marL="514350" indent="-514350">
              <a:spcBef>
                <a:spcPct val="50000"/>
              </a:spcBef>
              <a:buFont typeface="+mj-lt"/>
              <a:buAutoNum type="arabicPeriod"/>
            </a:pPr>
            <a:r>
              <a:rPr lang="en-US" altLang="zh-CN" sz="2800" i="0" dirty="0" err="1">
                <a:latin typeface="+mn-lt"/>
              </a:rPr>
              <a:t>CheckStyle</a:t>
            </a:r>
            <a:r>
              <a:rPr lang="en-US" altLang="zh-CN" sz="2800" i="0" dirty="0">
                <a:latin typeface="+mn-lt"/>
              </a:rPr>
              <a:t>/PMD</a:t>
            </a:r>
            <a:r>
              <a:rPr lang="zh-CN" altLang="en-US" sz="2800" i="0" dirty="0">
                <a:latin typeface="+mn-lt"/>
              </a:rPr>
              <a:t>与</a:t>
            </a:r>
            <a:r>
              <a:rPr lang="en-US" altLang="zh-CN" sz="2800" i="0" dirty="0" err="1">
                <a:latin typeface="+mn-lt"/>
              </a:rPr>
              <a:t>FindBug</a:t>
            </a:r>
            <a:r>
              <a:rPr lang="zh-CN" altLang="en-US" sz="2800" i="0" dirty="0">
                <a:latin typeface="+mn-lt"/>
              </a:rPr>
              <a:t>的使用</a:t>
            </a:r>
          </a:p>
          <a:p>
            <a:pPr marL="514350" indent="-514350">
              <a:spcBef>
                <a:spcPct val="50000"/>
              </a:spcBef>
              <a:buFont typeface="+mj-lt"/>
              <a:buAutoNum type="arabicPeriod"/>
            </a:pPr>
            <a:r>
              <a:rPr lang="en-US" altLang="zh-CN" sz="2800" i="0" dirty="0" err="1">
                <a:latin typeface="+mn-lt"/>
              </a:rPr>
              <a:t>SourceMonitor</a:t>
            </a:r>
            <a:r>
              <a:rPr lang="zh-CN" altLang="en-US" sz="2800" i="0" dirty="0">
                <a:latin typeface="+mn-lt"/>
              </a:rPr>
              <a:t>检测代码复杂度</a:t>
            </a:r>
          </a:p>
          <a:p>
            <a:pPr marL="514350" indent="-514350">
              <a:spcBef>
                <a:spcPct val="50000"/>
              </a:spcBef>
              <a:buFont typeface="+mj-lt"/>
              <a:buAutoNum type="arabicPeriod"/>
            </a:pPr>
            <a:r>
              <a:rPr lang="zh-CN" altLang="en-US" sz="2800" i="0" dirty="0">
                <a:latin typeface="+mn-lt"/>
              </a:rPr>
              <a:t>开源的单元测试工具</a:t>
            </a:r>
          </a:p>
          <a:p>
            <a:pPr marL="514350" indent="-514350">
              <a:spcBef>
                <a:spcPct val="50000"/>
              </a:spcBef>
              <a:buFont typeface="+mj-lt"/>
              <a:buAutoNum type="arabicPeriod"/>
            </a:pPr>
            <a:r>
              <a:rPr lang="zh-CN" altLang="en-US" sz="2800" i="0" dirty="0">
                <a:latin typeface="+mn-lt"/>
              </a:rPr>
              <a:t>商业的单元测试工具</a:t>
            </a:r>
          </a:p>
        </p:txBody>
      </p:sp>
    </p:spTree>
    <p:extLst>
      <p:ext uri="{BB962C8B-B14F-4D97-AF65-F5344CB8AC3E}">
        <p14:creationId xmlns:p14="http://schemas.microsoft.com/office/powerpoint/2010/main" val="1499190657"/>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8882" name="Rectangle 2"/>
          <p:cNvSpPr>
            <a:spLocks noGrp="1" noChangeArrowheads="1"/>
          </p:cNvSpPr>
          <p:nvPr>
            <p:ph type="title"/>
          </p:nvPr>
        </p:nvSpPr>
        <p:spPr>
          <a:xfrm>
            <a:off x="1763688" y="476251"/>
            <a:ext cx="5200675" cy="576486"/>
          </a:xfrm>
        </p:spPr>
        <p:txBody>
          <a:bodyPr/>
          <a:lstStyle/>
          <a:p>
            <a:pPr algn="ctr"/>
            <a:r>
              <a:rPr lang="zh-CN" altLang="en-US" sz="3200" dirty="0">
                <a:solidFill>
                  <a:srgbClr val="FFFF00"/>
                </a:solidFill>
                <a:latin typeface="+mj-ea"/>
              </a:rPr>
              <a:t>单元测试工具种类</a:t>
            </a:r>
          </a:p>
        </p:txBody>
      </p:sp>
      <p:sp>
        <p:nvSpPr>
          <p:cNvPr id="2298885" name="Rectangle 5"/>
          <p:cNvSpPr>
            <a:spLocks noChangeArrowheads="1"/>
          </p:cNvSpPr>
          <p:nvPr/>
        </p:nvSpPr>
        <p:spPr bwMode="auto">
          <a:xfrm>
            <a:off x="1079612" y="2786503"/>
            <a:ext cx="5111750" cy="2511457"/>
          </a:xfrm>
          <a:prstGeom prst="rect">
            <a:avLst/>
          </a:prstGeom>
          <a:noFill/>
          <a:ln w="9525" algn="ctr">
            <a:noFill/>
            <a:miter lim="800000"/>
            <a:headEnd/>
            <a:tailEnd/>
          </a:ln>
          <a:effectLst/>
        </p:spPr>
        <p:txBody>
          <a:bodyPr lIns="0" tIns="0" rIns="0" bIns="0" anchor="ctr">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b="1" dirty="0">
                <a:solidFill>
                  <a:srgbClr val="CA351C"/>
                </a:solidFill>
                <a:latin typeface="楷体_GB2312" pitchFamily="49" charset="-122"/>
                <a:ea typeface="楷体_GB2312" pitchFamily="49" charset="-122"/>
              </a:rPr>
              <a:t> </a:t>
            </a:r>
            <a:r>
              <a:rPr lang="zh-CN" altLang="en-US" sz="2400" i="0" dirty="0">
                <a:latin typeface="+mn-lt"/>
                <a:ea typeface="楷体"/>
                <a:cs typeface="楷体"/>
              </a:rPr>
              <a:t>代码规则</a:t>
            </a:r>
            <a:r>
              <a:rPr lang="en-US" altLang="zh-CN" sz="2400" i="0" dirty="0">
                <a:latin typeface="+mn-lt"/>
                <a:ea typeface="楷体"/>
                <a:cs typeface="楷体"/>
              </a:rPr>
              <a:t>/</a:t>
            </a:r>
            <a:r>
              <a:rPr lang="zh-CN" altLang="en-US" sz="2400" i="0" dirty="0">
                <a:latin typeface="+mn-lt"/>
                <a:ea typeface="楷体"/>
                <a:cs typeface="楷体"/>
              </a:rPr>
              <a:t>风格检查工具</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内存资源泄漏检查工具</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代码覆盖率检查工具</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 代码性能检查工具</a:t>
            </a:r>
          </a:p>
          <a:p>
            <a:pPr>
              <a:spcBef>
                <a:spcPct val="0"/>
              </a:spcBef>
            </a:pPr>
            <a:endParaRPr lang="zh-CN" altLang="en-US" sz="2400" b="1" dirty="0">
              <a:solidFill>
                <a:srgbClr val="CA351C"/>
              </a:solidFill>
              <a:latin typeface="楷体_GB2312" pitchFamily="49" charset="-122"/>
              <a:ea typeface="楷体_GB2312" pitchFamily="49" charset="-122"/>
            </a:endParaRPr>
          </a:p>
        </p:txBody>
      </p:sp>
      <p:pic>
        <p:nvPicPr>
          <p:cNvPr id="139266" name="Picture 2" descr="http://www.blueopal.com/images/SuperSOAP!.jpg"/>
          <p:cNvPicPr>
            <a:picLocks noChangeAspect="1" noChangeArrowheads="1"/>
          </p:cNvPicPr>
          <p:nvPr/>
        </p:nvPicPr>
        <p:blipFill>
          <a:blip r:embed="rId3" cstate="print"/>
          <a:srcRect/>
          <a:stretch>
            <a:fillRect/>
          </a:stretch>
        </p:blipFill>
        <p:spPr bwMode="auto">
          <a:xfrm>
            <a:off x="5400092" y="1844824"/>
            <a:ext cx="3564396" cy="4230530"/>
          </a:xfrm>
          <a:prstGeom prst="rect">
            <a:avLst/>
          </a:prstGeom>
          <a:noFill/>
        </p:spPr>
      </p:pic>
    </p:spTree>
    <p:extLst>
      <p:ext uri="{BB962C8B-B14F-4D97-AF65-F5344CB8AC3E}">
        <p14:creationId xmlns:p14="http://schemas.microsoft.com/office/powerpoint/2010/main" val="379193046"/>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0114" name="Rectangle 2"/>
          <p:cNvSpPr>
            <a:spLocks noGrp="1" noChangeArrowheads="1"/>
          </p:cNvSpPr>
          <p:nvPr>
            <p:ph type="title"/>
          </p:nvPr>
        </p:nvSpPr>
        <p:spPr>
          <a:xfrm>
            <a:off x="1619672" y="332656"/>
            <a:ext cx="5992813" cy="612775"/>
          </a:xfrm>
        </p:spPr>
        <p:txBody>
          <a:bodyPr/>
          <a:lstStyle/>
          <a:p>
            <a:pPr algn="ctr"/>
            <a:r>
              <a:rPr lang="zh-CN" altLang="en-US" sz="3200" dirty="0">
                <a:solidFill>
                  <a:srgbClr val="FFFF00"/>
                </a:solidFill>
                <a:latin typeface="+mj-ea"/>
              </a:rPr>
              <a:t>单元测试工具列表</a:t>
            </a:r>
          </a:p>
        </p:txBody>
      </p:sp>
      <p:pic>
        <p:nvPicPr>
          <p:cNvPr id="2010117" name="Picture 5" descr="5-10"/>
          <p:cNvPicPr>
            <a:picLocks noChangeAspect="1" noChangeArrowheads="1"/>
          </p:cNvPicPr>
          <p:nvPr/>
        </p:nvPicPr>
        <p:blipFill>
          <a:blip r:embed="rId3" cstate="print"/>
          <a:srcRect/>
          <a:stretch>
            <a:fillRect/>
          </a:stretch>
        </p:blipFill>
        <p:spPr bwMode="auto">
          <a:xfrm>
            <a:off x="575556" y="1772816"/>
            <a:ext cx="8424428" cy="4328106"/>
          </a:xfrm>
          <a:prstGeom prst="rect">
            <a:avLst/>
          </a:prstGeom>
          <a:noFill/>
        </p:spPr>
      </p:pic>
    </p:spTree>
    <p:extLst>
      <p:ext uri="{BB962C8B-B14F-4D97-AF65-F5344CB8AC3E}">
        <p14:creationId xmlns:p14="http://schemas.microsoft.com/office/powerpoint/2010/main" val="1754287436"/>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2267744" y="404813"/>
            <a:ext cx="4680520" cy="575915"/>
          </a:xfrm>
        </p:spPr>
        <p:txBody>
          <a:bodyPr/>
          <a:lstStyle/>
          <a:p>
            <a:pPr algn="ctr"/>
            <a:r>
              <a:rPr lang="en-US" altLang="zh-CN" sz="3200" dirty="0" smtClean="0">
                <a:solidFill>
                  <a:srgbClr val="FFFF00"/>
                </a:solidFill>
                <a:latin typeface="+mn-lt"/>
              </a:rPr>
              <a:t>5.7.1</a:t>
            </a:r>
            <a:r>
              <a:rPr lang="zh-CN" altLang="en-US" sz="3200" dirty="0" smtClean="0">
                <a:solidFill>
                  <a:srgbClr val="FFFF00"/>
                </a:solidFill>
                <a:latin typeface="+mn-lt"/>
              </a:rPr>
              <a:t> </a:t>
            </a:r>
            <a:r>
              <a:rPr lang="en-US" altLang="zh-CN" sz="3200" dirty="0" smtClean="0">
                <a:solidFill>
                  <a:srgbClr val="FFFF00"/>
                </a:solidFill>
                <a:latin typeface="+mn-lt"/>
              </a:rPr>
              <a:t> </a:t>
            </a:r>
            <a:r>
              <a:rPr lang="en-US" altLang="zh-CN" sz="3200" dirty="0" err="1">
                <a:solidFill>
                  <a:srgbClr val="FFFF00"/>
                </a:solidFill>
                <a:latin typeface="+mn-lt"/>
              </a:rPr>
              <a:t>JUnit</a:t>
            </a:r>
            <a:endParaRPr lang="zh-CN" altLang="en-US" sz="3200" dirty="0">
              <a:solidFill>
                <a:srgbClr val="FFFF00"/>
              </a:solidFill>
              <a:latin typeface="+mn-lt"/>
            </a:endParaRPr>
          </a:p>
        </p:txBody>
      </p:sp>
      <p:sp>
        <p:nvSpPr>
          <p:cNvPr id="38917" name="Text Box 5"/>
          <p:cNvSpPr txBox="1">
            <a:spLocks noChangeArrowheads="1"/>
          </p:cNvSpPr>
          <p:nvPr/>
        </p:nvSpPr>
        <p:spPr bwMode="auto">
          <a:xfrm>
            <a:off x="827584" y="2780928"/>
            <a:ext cx="7488832" cy="3533275"/>
          </a:xfrm>
          <a:prstGeom prst="rect">
            <a:avLst/>
          </a:prstGeom>
          <a:noFill/>
          <a:ln w="9525">
            <a:noFill/>
            <a:miter lim="800000"/>
            <a:headEnd/>
            <a:tailEnd/>
          </a:ln>
        </p:spPr>
        <p:txBody>
          <a:bodyPr wrap="square" lIns="0" tIns="0" rIns="0" bIns="0">
            <a:spAutoFit/>
          </a:bodyPr>
          <a:lstStyle/>
          <a:p>
            <a:pPr marL="273050" indent="-273050" eaLnBrk="0" hangingPunct="0">
              <a:lnSpc>
                <a:spcPct val="120000"/>
              </a:lnSpc>
              <a:buClr>
                <a:srgbClr val="92D050"/>
              </a:buClr>
              <a:buSzPct val="70000"/>
              <a:buFont typeface="Wingdings" pitchFamily="2" charset="2"/>
              <a:buChar char="p"/>
              <a:tabLst>
                <a:tab pos="365125" algn="l"/>
                <a:tab pos="571500" algn="l"/>
              </a:tabLst>
            </a:pPr>
            <a:r>
              <a:rPr lang="zh-CN" altLang="en-US" sz="2400" i="0" dirty="0"/>
              <a:t>提供了编写测试类的框架，使测试代码的编写更方便</a:t>
            </a:r>
            <a:endParaRPr lang="en-US" altLang="zh-CN" sz="2400" i="0" dirty="0"/>
          </a:p>
          <a:p>
            <a:pPr marL="273050" indent="-273050" eaLnBrk="0" hangingPunct="0">
              <a:lnSpc>
                <a:spcPct val="120000"/>
              </a:lnSpc>
              <a:buClr>
                <a:srgbClr val="92D050"/>
              </a:buClr>
              <a:buSzPct val="70000"/>
              <a:buFont typeface="Wingdings" pitchFamily="2" charset="2"/>
              <a:buChar char="p"/>
              <a:tabLst>
                <a:tab pos="365125" algn="l"/>
                <a:tab pos="571500" algn="l"/>
              </a:tabLst>
            </a:pPr>
            <a:r>
              <a:rPr lang="zh-CN" altLang="en-US" sz="2400" i="0" dirty="0"/>
              <a:t>共享测试数据的测试工具</a:t>
            </a:r>
          </a:p>
          <a:p>
            <a:pPr marL="273050" indent="-273050" eaLnBrk="0" hangingPunct="0">
              <a:lnSpc>
                <a:spcPct val="120000"/>
              </a:lnSpc>
              <a:buClr>
                <a:srgbClr val="92D050"/>
              </a:buClr>
              <a:buSzPct val="70000"/>
              <a:buFont typeface="Wingdings" pitchFamily="2" charset="2"/>
              <a:buChar char="p"/>
              <a:tabLst>
                <a:tab pos="365125" algn="l"/>
                <a:tab pos="571500" algn="l"/>
              </a:tabLst>
            </a:pPr>
            <a:r>
              <a:rPr lang="zh-CN" altLang="en-US" sz="2400" i="0" dirty="0"/>
              <a:t>方便地组织和运行测试的测试套件</a:t>
            </a:r>
          </a:p>
          <a:p>
            <a:pPr marL="273050" indent="-273050" eaLnBrk="0" hangingPunct="0">
              <a:lnSpc>
                <a:spcPct val="120000"/>
              </a:lnSpc>
              <a:buClr>
                <a:srgbClr val="92D050"/>
              </a:buClr>
              <a:buSzPct val="70000"/>
              <a:buFont typeface="Wingdings" pitchFamily="2" charset="2"/>
              <a:buChar char="p"/>
              <a:tabLst>
                <a:tab pos="365125" algn="l"/>
                <a:tab pos="571500" algn="l"/>
              </a:tabLst>
            </a:pPr>
            <a:r>
              <a:rPr lang="zh-CN" altLang="en-US" sz="2400" i="0" dirty="0"/>
              <a:t>可以使测试代码与产品代码分开，这更有利于代码的打包发布和测试代码的管理</a:t>
            </a:r>
          </a:p>
          <a:p>
            <a:pPr marL="273050" indent="-273050" eaLnBrk="0" hangingPunct="0">
              <a:lnSpc>
                <a:spcPct val="120000"/>
              </a:lnSpc>
              <a:buClr>
                <a:srgbClr val="92D050"/>
              </a:buClr>
              <a:buSzPct val="70000"/>
              <a:buFont typeface="Wingdings" pitchFamily="2" charset="2"/>
              <a:buChar char="p"/>
              <a:tabLst>
                <a:tab pos="365125" algn="l"/>
                <a:tab pos="571500" algn="l"/>
              </a:tabLst>
            </a:pPr>
            <a:r>
              <a:rPr lang="zh-CN" altLang="en-US" sz="2400" i="0" dirty="0"/>
              <a:t>易于集成到程序构建过程中，</a:t>
            </a:r>
            <a:r>
              <a:rPr lang="en-US" altLang="zh-CN" sz="2400" i="0" dirty="0" err="1"/>
              <a:t>JUnit</a:t>
            </a:r>
            <a:r>
              <a:rPr lang="zh-CN" altLang="en-US" sz="2400" i="0" dirty="0"/>
              <a:t>和</a:t>
            </a:r>
            <a:r>
              <a:rPr lang="en-US" altLang="zh-CN" sz="2400" i="0" dirty="0"/>
              <a:t>Ant</a:t>
            </a:r>
            <a:r>
              <a:rPr lang="zh-CN" altLang="en-US" sz="2400" i="0" dirty="0"/>
              <a:t>的结合还可以实施增量开发。</a:t>
            </a:r>
          </a:p>
          <a:p>
            <a:pPr marL="273050" indent="-273050">
              <a:lnSpc>
                <a:spcPct val="120000"/>
              </a:lnSpc>
              <a:buClr>
                <a:srgbClr val="92D050"/>
              </a:buClr>
              <a:buSzPct val="70000"/>
              <a:buFont typeface="Wingdings" pitchFamily="2" charset="2"/>
              <a:buChar char="p"/>
            </a:pPr>
            <a:r>
              <a:rPr lang="zh-CN" altLang="en-US" sz="2400" i="0" dirty="0" smtClean="0"/>
              <a:t>具有</a:t>
            </a:r>
            <a:r>
              <a:rPr lang="zh-CN" altLang="en-US" sz="2400" i="0" dirty="0"/>
              <a:t>很强的</a:t>
            </a:r>
            <a:r>
              <a:rPr lang="zh-CN" altLang="en-US" sz="2400" i="0" dirty="0" smtClean="0"/>
              <a:t>扩展性</a:t>
            </a:r>
            <a:endParaRPr lang="zh-CN" altLang="en-US" sz="2400" i="0" dirty="0"/>
          </a:p>
        </p:txBody>
      </p:sp>
      <p:sp>
        <p:nvSpPr>
          <p:cNvPr id="6" name="矩形 5"/>
          <p:cNvSpPr/>
          <p:nvPr/>
        </p:nvSpPr>
        <p:spPr>
          <a:xfrm>
            <a:off x="539552" y="1412776"/>
            <a:ext cx="7992888" cy="1200329"/>
          </a:xfrm>
          <a:prstGeom prst="rect">
            <a:avLst/>
          </a:prstGeom>
        </p:spPr>
        <p:txBody>
          <a:bodyPr wrap="square">
            <a:spAutoFit/>
          </a:bodyPr>
          <a:lstStyle/>
          <a:p>
            <a:pPr>
              <a:lnSpc>
                <a:spcPct val="120000"/>
              </a:lnSpc>
            </a:pPr>
            <a:r>
              <a:rPr lang="en-US" altLang="zh-CN" sz="2000" i="0" dirty="0" err="1" smtClean="0">
                <a:solidFill>
                  <a:srgbClr val="002060"/>
                </a:solidFill>
                <a:latin typeface="楷体" pitchFamily="49" charset="-122"/>
                <a:ea typeface="楷体" pitchFamily="49" charset="-122"/>
              </a:rPr>
              <a:t>Junit</a:t>
            </a:r>
            <a:r>
              <a:rPr lang="zh-CN" altLang="en-US" sz="2000" i="0" dirty="0" smtClean="0">
                <a:solidFill>
                  <a:srgbClr val="002060"/>
                </a:solidFill>
                <a:latin typeface="楷体" pitchFamily="49" charset="-122"/>
                <a:ea typeface="楷体" pitchFamily="49" charset="-122"/>
              </a:rPr>
              <a:t>（</a:t>
            </a:r>
            <a:r>
              <a:rPr lang="en-US" altLang="zh-CN" sz="2000" i="0" dirty="0" smtClean="0">
                <a:hlinkClick r:id="rId3"/>
              </a:rPr>
              <a:t> http://www.junit.org </a:t>
            </a:r>
            <a:r>
              <a:rPr lang="zh-CN" altLang="en-US" sz="2000" i="0" dirty="0" smtClean="0">
                <a:solidFill>
                  <a:srgbClr val="002060"/>
                </a:solidFill>
                <a:latin typeface="楷体" pitchFamily="49" charset="-122"/>
                <a:ea typeface="楷体" pitchFamily="49" charset="-122"/>
              </a:rPr>
              <a:t>）是一个开放源代码的</a:t>
            </a:r>
            <a:r>
              <a:rPr lang="en-US" altLang="zh-CN" sz="2000" i="0" dirty="0" smtClean="0">
                <a:solidFill>
                  <a:srgbClr val="002060"/>
                </a:solidFill>
                <a:latin typeface="楷体" pitchFamily="49" charset="-122"/>
                <a:ea typeface="楷体" pitchFamily="49" charset="-122"/>
              </a:rPr>
              <a:t>Java</a:t>
            </a:r>
            <a:r>
              <a:rPr lang="zh-CN" altLang="en-US" sz="2000" i="0" dirty="0" smtClean="0">
                <a:solidFill>
                  <a:srgbClr val="002060"/>
                </a:solidFill>
                <a:latin typeface="楷体" pitchFamily="49" charset="-122"/>
                <a:ea typeface="楷体" pitchFamily="49" charset="-122"/>
              </a:rPr>
              <a:t>测试框架（单元测试框架体系</a:t>
            </a:r>
            <a:r>
              <a:rPr lang="en-US" altLang="zh-CN" sz="2000" i="0" dirty="0" err="1" smtClean="0">
                <a:solidFill>
                  <a:srgbClr val="002060"/>
                </a:solidFill>
                <a:latin typeface="楷体" pitchFamily="49" charset="-122"/>
                <a:ea typeface="楷体" pitchFamily="49" charset="-122"/>
              </a:rPr>
              <a:t>xUnit</a:t>
            </a:r>
            <a:r>
              <a:rPr lang="zh-CN" altLang="en-US" sz="2000" i="0" dirty="0" smtClean="0">
                <a:solidFill>
                  <a:srgbClr val="002060"/>
                </a:solidFill>
                <a:latin typeface="楷体" pitchFamily="49" charset="-122"/>
                <a:ea typeface="楷体" pitchFamily="49" charset="-122"/>
              </a:rPr>
              <a:t>的一个实例），用在编写和运行可重复的的测试上，包括如下特性：</a:t>
            </a:r>
            <a:endParaRPr lang="zh-CN" altLang="en-US" sz="2000" i="0" dirty="0">
              <a:solidFill>
                <a:srgbClr val="002060"/>
              </a:solidFill>
              <a:latin typeface="楷体" pitchFamily="49" charset="-122"/>
              <a:ea typeface="楷体" pitchFamily="49" charset="-122"/>
            </a:endParaRPr>
          </a:p>
        </p:txBody>
      </p:sp>
    </p:spTree>
    <p:extLst>
      <p:ext uri="{BB962C8B-B14F-4D97-AF65-F5344CB8AC3E}">
        <p14:creationId xmlns:p14="http://schemas.microsoft.com/office/powerpoint/2010/main" val="1727808875"/>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a:xfrm>
            <a:off x="684213" y="404813"/>
            <a:ext cx="8101012" cy="823912"/>
          </a:xfrm>
        </p:spPr>
        <p:txBody>
          <a:bodyPr/>
          <a:lstStyle/>
          <a:p>
            <a:pPr algn="ctr"/>
            <a:r>
              <a:rPr lang="zh-CN" altLang="en-US" sz="3200" dirty="0">
                <a:solidFill>
                  <a:srgbClr val="FFFF00"/>
                </a:solidFill>
                <a:latin typeface="+mj-ea"/>
              </a:rPr>
              <a:t>在</a:t>
            </a:r>
            <a:r>
              <a:rPr lang="en-US" altLang="zh-CN" sz="3200" dirty="0">
                <a:solidFill>
                  <a:srgbClr val="FFFF00"/>
                </a:solidFill>
                <a:latin typeface="+mj-ea"/>
              </a:rPr>
              <a:t>Eclipse</a:t>
            </a:r>
            <a:r>
              <a:rPr lang="zh-CN" altLang="en-US" sz="3200" dirty="0">
                <a:solidFill>
                  <a:srgbClr val="FFFF00"/>
                </a:solidFill>
                <a:latin typeface="+mj-ea"/>
              </a:rPr>
              <a:t>中</a:t>
            </a:r>
            <a:r>
              <a:rPr lang="en-US" altLang="zh-CN" sz="3200" dirty="0" err="1">
                <a:solidFill>
                  <a:srgbClr val="FFFF00"/>
                </a:solidFill>
                <a:latin typeface="+mj-ea"/>
              </a:rPr>
              <a:t>JUnit</a:t>
            </a:r>
            <a:r>
              <a:rPr lang="zh-CN" altLang="en-US" sz="3200" dirty="0">
                <a:solidFill>
                  <a:srgbClr val="FFFF00"/>
                </a:solidFill>
                <a:latin typeface="+mj-ea"/>
              </a:rPr>
              <a:t>应用举例</a:t>
            </a:r>
          </a:p>
        </p:txBody>
      </p:sp>
      <p:pic>
        <p:nvPicPr>
          <p:cNvPr id="39941" name="Picture 5"/>
          <p:cNvPicPr>
            <a:picLocks noChangeAspect="1" noChangeArrowheads="1"/>
          </p:cNvPicPr>
          <p:nvPr/>
        </p:nvPicPr>
        <p:blipFill>
          <a:blip r:embed="rId3" cstate="print"/>
          <a:srcRect/>
          <a:stretch>
            <a:fillRect/>
          </a:stretch>
        </p:blipFill>
        <p:spPr bwMode="auto">
          <a:xfrm>
            <a:off x="683568" y="1628800"/>
            <a:ext cx="8100900" cy="3852428"/>
          </a:xfrm>
          <a:prstGeom prst="rect">
            <a:avLst/>
          </a:prstGeom>
          <a:noFill/>
          <a:ln w="9525">
            <a:noFill/>
            <a:miter lim="800000"/>
            <a:headEnd/>
            <a:tailEnd/>
          </a:ln>
        </p:spPr>
      </p:pic>
      <p:sp>
        <p:nvSpPr>
          <p:cNvPr id="6" name="矩形 5"/>
          <p:cNvSpPr/>
          <p:nvPr/>
        </p:nvSpPr>
        <p:spPr>
          <a:xfrm>
            <a:off x="935596" y="5841268"/>
            <a:ext cx="7200800" cy="461665"/>
          </a:xfrm>
          <a:prstGeom prst="rect">
            <a:avLst/>
          </a:prstGeom>
          <a:solidFill>
            <a:schemeClr val="accent5">
              <a:lumMod val="90000"/>
            </a:schemeClr>
          </a:solidFill>
        </p:spPr>
        <p:txBody>
          <a:bodyPr wrap="square">
            <a:spAutoFit/>
          </a:bodyPr>
          <a:lstStyle/>
          <a:p>
            <a:r>
              <a:rPr lang="en-US" altLang="zh-CN" sz="2400" dirty="0" smtClean="0">
                <a:hlinkClick r:id="rId4"/>
              </a:rPr>
              <a:t>http://www.junit.org/apidocs/overview-summary.html</a:t>
            </a:r>
            <a:endParaRPr lang="zh-CN" altLang="en-US" sz="2400" dirty="0"/>
          </a:p>
        </p:txBody>
      </p:sp>
    </p:spTree>
    <p:extLst>
      <p:ext uri="{BB962C8B-B14F-4D97-AF65-F5344CB8AC3E}">
        <p14:creationId xmlns:p14="http://schemas.microsoft.com/office/powerpoint/2010/main" val="718109719"/>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8166" name="Picture 6"/>
          <p:cNvPicPr>
            <a:picLocks noChangeAspect="1" noChangeArrowheads="1"/>
          </p:cNvPicPr>
          <p:nvPr/>
        </p:nvPicPr>
        <p:blipFill>
          <a:blip r:embed="rId3" cstate="print"/>
          <a:srcRect/>
          <a:stretch>
            <a:fillRect/>
          </a:stretch>
        </p:blipFill>
        <p:spPr bwMode="auto">
          <a:xfrm>
            <a:off x="3851956" y="1484784"/>
            <a:ext cx="5292044" cy="5373216"/>
          </a:xfrm>
          <a:prstGeom prst="rect">
            <a:avLst/>
          </a:prstGeom>
          <a:noFill/>
        </p:spPr>
      </p:pic>
      <p:sp>
        <p:nvSpPr>
          <p:cNvPr id="2268162" name="Rectangle 2"/>
          <p:cNvSpPr>
            <a:spLocks noGrp="1" noChangeArrowheads="1"/>
          </p:cNvSpPr>
          <p:nvPr>
            <p:ph type="title"/>
          </p:nvPr>
        </p:nvSpPr>
        <p:spPr>
          <a:xfrm>
            <a:off x="1691680" y="476250"/>
            <a:ext cx="5272683" cy="612775"/>
          </a:xfrm>
        </p:spPr>
        <p:txBody>
          <a:bodyPr/>
          <a:lstStyle/>
          <a:p>
            <a:pPr algn="ctr"/>
            <a:r>
              <a:rPr lang="en-US" altLang="zh-CN" sz="3200" dirty="0" err="1">
                <a:solidFill>
                  <a:srgbClr val="FFFF00"/>
                </a:solidFill>
                <a:latin typeface="+mj-ea"/>
              </a:rPr>
              <a:t>JUnit</a:t>
            </a:r>
            <a:r>
              <a:rPr lang="zh-CN" altLang="en-US" sz="3200" dirty="0">
                <a:solidFill>
                  <a:srgbClr val="FFFF00"/>
                </a:solidFill>
                <a:latin typeface="+mj-ea"/>
              </a:rPr>
              <a:t>结构</a:t>
            </a:r>
          </a:p>
        </p:txBody>
      </p:sp>
      <p:sp>
        <p:nvSpPr>
          <p:cNvPr id="2268167" name="Rectangle 7"/>
          <p:cNvSpPr>
            <a:spLocks noChangeArrowheads="1"/>
          </p:cNvSpPr>
          <p:nvPr/>
        </p:nvSpPr>
        <p:spPr bwMode="auto">
          <a:xfrm>
            <a:off x="0" y="1585913"/>
            <a:ext cx="9144000" cy="0"/>
          </a:xfrm>
          <a:prstGeom prst="rect">
            <a:avLst/>
          </a:prstGeom>
          <a:noFill/>
          <a:ln w="9525" algn="ctr">
            <a:noFill/>
            <a:miter lim="800000"/>
            <a:headEnd/>
            <a:tailEnd/>
          </a:ln>
          <a:effectLst/>
        </p:spPr>
        <p:txBody>
          <a:bodyPr wrap="none" lIns="0" tIns="0" rIns="0" bIns="0" anchor="ctr">
            <a:spAutoFit/>
          </a:bodyPr>
          <a:lstStyle/>
          <a:p>
            <a:endParaRPr lang="zh-CN" altLang="en-US"/>
          </a:p>
        </p:txBody>
      </p:sp>
      <p:pic>
        <p:nvPicPr>
          <p:cNvPr id="135169" name="Picture 1"/>
          <p:cNvPicPr>
            <a:picLocks noChangeAspect="1" noChangeArrowheads="1"/>
          </p:cNvPicPr>
          <p:nvPr/>
        </p:nvPicPr>
        <p:blipFill>
          <a:blip r:embed="rId4" cstate="print"/>
          <a:srcRect/>
          <a:stretch>
            <a:fillRect/>
          </a:stretch>
        </p:blipFill>
        <p:spPr bwMode="auto">
          <a:xfrm>
            <a:off x="611560" y="2600908"/>
            <a:ext cx="4002088" cy="2254945"/>
          </a:xfrm>
          <a:prstGeom prst="rect">
            <a:avLst/>
          </a:prstGeom>
          <a:noFill/>
          <a:ln w="9525">
            <a:noFill/>
            <a:miter lim="800000"/>
            <a:headEnd/>
            <a:tailEnd/>
          </a:ln>
        </p:spPr>
      </p:pic>
    </p:spTree>
    <p:extLst>
      <p:ext uri="{BB962C8B-B14F-4D97-AF65-F5344CB8AC3E}">
        <p14:creationId xmlns:p14="http://schemas.microsoft.com/office/powerpoint/2010/main" val="4040564897"/>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0210" name="Rectangle 2"/>
          <p:cNvSpPr>
            <a:spLocks noGrp="1" noChangeArrowheads="1"/>
          </p:cNvSpPr>
          <p:nvPr>
            <p:ph type="title"/>
          </p:nvPr>
        </p:nvSpPr>
        <p:spPr>
          <a:xfrm>
            <a:off x="1979712" y="476250"/>
            <a:ext cx="4984651" cy="612775"/>
          </a:xfrm>
        </p:spPr>
        <p:txBody>
          <a:bodyPr/>
          <a:lstStyle/>
          <a:p>
            <a:pPr algn="ctr"/>
            <a:r>
              <a:rPr lang="en-US" altLang="zh-CN" sz="3200" dirty="0" err="1">
                <a:solidFill>
                  <a:srgbClr val="FFFF00"/>
                </a:solidFill>
                <a:latin typeface="+mj-ea"/>
              </a:rPr>
              <a:t>JUnit</a:t>
            </a:r>
            <a:r>
              <a:rPr lang="zh-CN" altLang="en-US" sz="3200" dirty="0">
                <a:solidFill>
                  <a:srgbClr val="FFFF00"/>
                </a:solidFill>
                <a:latin typeface="+mj-ea"/>
              </a:rPr>
              <a:t>安装</a:t>
            </a:r>
          </a:p>
        </p:txBody>
      </p:sp>
      <p:sp>
        <p:nvSpPr>
          <p:cNvPr id="2270215" name="Rectangle 7"/>
          <p:cNvSpPr>
            <a:spLocks noChangeArrowheads="1"/>
          </p:cNvSpPr>
          <p:nvPr/>
        </p:nvSpPr>
        <p:spPr bwMode="auto">
          <a:xfrm>
            <a:off x="0" y="2133600"/>
            <a:ext cx="9144000" cy="0"/>
          </a:xfrm>
          <a:prstGeom prst="rect">
            <a:avLst/>
          </a:prstGeom>
          <a:noFill/>
          <a:ln w="9525" algn="ctr">
            <a:noFill/>
            <a:miter lim="800000"/>
            <a:headEnd/>
            <a:tailEnd/>
          </a:ln>
          <a:effectLst/>
        </p:spPr>
        <p:txBody>
          <a:bodyPr wrap="none" lIns="0" tIns="0" rIns="0" bIns="0" anchor="ctr">
            <a:spAutoFit/>
          </a:bodyPr>
          <a:lstStyle/>
          <a:p>
            <a:endParaRPr lang="zh-CN" altLang="en-US"/>
          </a:p>
        </p:txBody>
      </p:sp>
      <p:pic>
        <p:nvPicPr>
          <p:cNvPr id="2270214" name="Picture 6" descr="Junit install"/>
          <p:cNvPicPr>
            <a:picLocks noChangeAspect="1" noChangeArrowheads="1"/>
          </p:cNvPicPr>
          <p:nvPr/>
        </p:nvPicPr>
        <p:blipFill>
          <a:blip r:embed="rId3" cstate="print"/>
          <a:srcRect/>
          <a:stretch>
            <a:fillRect/>
          </a:stretch>
        </p:blipFill>
        <p:spPr bwMode="auto">
          <a:xfrm>
            <a:off x="719572" y="1520788"/>
            <a:ext cx="8137525" cy="3916363"/>
          </a:xfrm>
          <a:prstGeom prst="rect">
            <a:avLst/>
          </a:prstGeom>
          <a:noFill/>
        </p:spPr>
      </p:pic>
      <p:sp>
        <p:nvSpPr>
          <p:cNvPr id="2270218" name="Rectangle 10"/>
          <p:cNvSpPr>
            <a:spLocks noChangeArrowheads="1"/>
          </p:cNvSpPr>
          <p:nvPr/>
        </p:nvSpPr>
        <p:spPr bwMode="auto">
          <a:xfrm>
            <a:off x="0" y="2671763"/>
            <a:ext cx="9144000" cy="0"/>
          </a:xfrm>
          <a:prstGeom prst="rect">
            <a:avLst/>
          </a:prstGeom>
          <a:noFill/>
          <a:ln w="9525" algn="ctr">
            <a:noFill/>
            <a:miter lim="800000"/>
            <a:headEnd/>
            <a:tailEnd/>
          </a:ln>
          <a:effectLst/>
        </p:spPr>
        <p:txBody>
          <a:bodyPr wrap="none" lIns="0" tIns="0" rIns="0" bIns="0" anchor="ctr">
            <a:spAutoFit/>
          </a:bodyPr>
          <a:lstStyle/>
          <a:p>
            <a:endParaRPr lang="zh-CN" altLang="en-US"/>
          </a:p>
        </p:txBody>
      </p:sp>
      <p:pic>
        <p:nvPicPr>
          <p:cNvPr id="2270217" name="Picture 9" descr="Junit install 2"/>
          <p:cNvPicPr>
            <a:picLocks noChangeAspect="1" noChangeArrowheads="1"/>
          </p:cNvPicPr>
          <p:nvPr/>
        </p:nvPicPr>
        <p:blipFill>
          <a:blip r:embed="rId4" cstate="print"/>
          <a:srcRect/>
          <a:stretch>
            <a:fillRect/>
          </a:stretch>
        </p:blipFill>
        <p:spPr bwMode="auto">
          <a:xfrm>
            <a:off x="1799692" y="4437112"/>
            <a:ext cx="4612932" cy="2237784"/>
          </a:xfrm>
          <a:prstGeom prst="rect">
            <a:avLst/>
          </a:prstGeom>
          <a:noFill/>
        </p:spPr>
      </p:pic>
      <p:sp>
        <p:nvSpPr>
          <p:cNvPr id="2270220" name="AutoShape 12"/>
          <p:cNvSpPr>
            <a:spLocks noChangeArrowheads="1"/>
          </p:cNvSpPr>
          <p:nvPr/>
        </p:nvSpPr>
        <p:spPr bwMode="auto">
          <a:xfrm rot="2450687">
            <a:off x="6134773" y="4730097"/>
            <a:ext cx="608013" cy="1592262"/>
          </a:xfrm>
          <a:prstGeom prst="curvedLeftArrow">
            <a:avLst>
              <a:gd name="adj1" fmla="val 52376"/>
              <a:gd name="adj2" fmla="val 104752"/>
              <a:gd name="adj3" fmla="val 33333"/>
            </a:avLst>
          </a:prstGeom>
          <a:solidFill>
            <a:schemeClr val="accent2"/>
          </a:solidFill>
          <a:ln w="9525">
            <a:solidFill>
              <a:schemeClr val="tx1"/>
            </a:solidFill>
            <a:miter lim="800000"/>
            <a:headEnd/>
            <a:tailEnd/>
          </a:ln>
          <a:effectLst/>
        </p:spPr>
        <p:txBody>
          <a:bodyPr lIns="0" tIns="0" rIns="0" bIns="0" anchor="ctr">
            <a:spAutoFit/>
          </a:bodyPr>
          <a:lstStyle/>
          <a:p>
            <a:endParaRPr lang="zh-CN" altLang="en-US"/>
          </a:p>
        </p:txBody>
      </p:sp>
    </p:spTree>
    <p:extLst>
      <p:ext uri="{BB962C8B-B14F-4D97-AF65-F5344CB8AC3E}">
        <p14:creationId xmlns:p14="http://schemas.microsoft.com/office/powerpoint/2010/main" val="59355894"/>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2978" name="Rectangle 2"/>
          <p:cNvSpPr>
            <a:spLocks noGrp="1" noChangeArrowheads="1"/>
          </p:cNvSpPr>
          <p:nvPr>
            <p:ph type="title"/>
          </p:nvPr>
        </p:nvSpPr>
        <p:spPr>
          <a:xfrm>
            <a:off x="2411760" y="332656"/>
            <a:ext cx="4624611" cy="612775"/>
          </a:xfrm>
        </p:spPr>
        <p:txBody>
          <a:bodyPr/>
          <a:lstStyle/>
          <a:p>
            <a:pPr algn="ctr"/>
            <a:r>
              <a:rPr lang="en-US" altLang="zh-CN" sz="3200" dirty="0" err="1">
                <a:solidFill>
                  <a:srgbClr val="FFFF00"/>
                </a:solidFill>
                <a:latin typeface="+mj-ea"/>
              </a:rPr>
              <a:t>JUnit</a:t>
            </a:r>
            <a:r>
              <a:rPr lang="zh-CN" altLang="en-US" sz="3200" dirty="0">
                <a:solidFill>
                  <a:srgbClr val="FFFF00"/>
                </a:solidFill>
                <a:latin typeface="+mj-ea"/>
              </a:rPr>
              <a:t>设置</a:t>
            </a:r>
          </a:p>
        </p:txBody>
      </p:sp>
      <p:sp>
        <p:nvSpPr>
          <p:cNvPr id="2302983" name="Rectangle 7"/>
          <p:cNvSpPr>
            <a:spLocks noChangeArrowheads="1"/>
          </p:cNvSpPr>
          <p:nvPr/>
        </p:nvSpPr>
        <p:spPr bwMode="auto">
          <a:xfrm>
            <a:off x="0" y="1757363"/>
            <a:ext cx="9144000" cy="0"/>
          </a:xfrm>
          <a:prstGeom prst="rect">
            <a:avLst/>
          </a:prstGeom>
          <a:noFill/>
          <a:ln w="9525" algn="ctr">
            <a:noFill/>
            <a:miter lim="800000"/>
            <a:headEnd/>
            <a:tailEnd/>
          </a:ln>
          <a:effectLst/>
        </p:spPr>
        <p:txBody>
          <a:bodyPr wrap="none" lIns="0" tIns="0" rIns="0" bIns="0" anchor="ctr">
            <a:spAutoFit/>
          </a:bodyPr>
          <a:lstStyle/>
          <a:p>
            <a:endParaRPr lang="zh-CN" altLang="en-US"/>
          </a:p>
        </p:txBody>
      </p:sp>
      <p:pic>
        <p:nvPicPr>
          <p:cNvPr id="2302982" name="Picture 6" descr="JUnit preference"/>
          <p:cNvPicPr>
            <a:picLocks noChangeAspect="1" noChangeArrowheads="1"/>
          </p:cNvPicPr>
          <p:nvPr/>
        </p:nvPicPr>
        <p:blipFill>
          <a:blip r:embed="rId3" cstate="print"/>
          <a:srcRect/>
          <a:stretch>
            <a:fillRect/>
          </a:stretch>
        </p:blipFill>
        <p:spPr bwMode="auto">
          <a:xfrm>
            <a:off x="600051" y="1520788"/>
            <a:ext cx="8543949" cy="5166296"/>
          </a:xfrm>
          <a:prstGeom prst="rect">
            <a:avLst/>
          </a:prstGeom>
          <a:noFill/>
        </p:spPr>
      </p:pic>
    </p:spTree>
    <p:extLst>
      <p:ext uri="{BB962C8B-B14F-4D97-AF65-F5344CB8AC3E}">
        <p14:creationId xmlns:p14="http://schemas.microsoft.com/office/powerpoint/2010/main" val="3357881821"/>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title"/>
          </p:nvPr>
        </p:nvSpPr>
        <p:spPr>
          <a:xfrm>
            <a:off x="971600" y="332656"/>
            <a:ext cx="7056437" cy="762000"/>
          </a:xfrm>
        </p:spPr>
        <p:txBody>
          <a:bodyPr/>
          <a:lstStyle/>
          <a:p>
            <a:pPr algn="ctr">
              <a:lnSpc>
                <a:spcPct val="120000"/>
              </a:lnSpc>
            </a:pPr>
            <a:r>
              <a:rPr lang="en-US" altLang="zh-CN" sz="3200" dirty="0">
                <a:solidFill>
                  <a:srgbClr val="FFFF00"/>
                </a:solidFill>
                <a:latin typeface="+mj-ea"/>
              </a:rPr>
              <a:t>5.1 </a:t>
            </a:r>
            <a:r>
              <a:rPr lang="zh-CN" altLang="en-US" sz="3200" dirty="0" smtClean="0">
                <a:solidFill>
                  <a:srgbClr val="FFFF00"/>
                </a:solidFill>
                <a:latin typeface="+mj-ea"/>
              </a:rPr>
              <a:t>单元测试的</a:t>
            </a:r>
            <a:r>
              <a:rPr lang="zh-CN" altLang="en-US" sz="3200" dirty="0">
                <a:solidFill>
                  <a:srgbClr val="FFFF00"/>
                </a:solidFill>
                <a:latin typeface="+mj-ea"/>
              </a:rPr>
              <a:t>目标和任务</a:t>
            </a:r>
            <a:br>
              <a:rPr lang="zh-CN" altLang="en-US" sz="3200" dirty="0">
                <a:solidFill>
                  <a:srgbClr val="FFFF00"/>
                </a:solidFill>
                <a:latin typeface="+mj-ea"/>
              </a:rPr>
            </a:br>
            <a:endParaRPr lang="zh-CN" altLang="en-US" sz="3200" dirty="0">
              <a:solidFill>
                <a:srgbClr val="FFFF00"/>
              </a:solidFill>
              <a:latin typeface="+mj-ea"/>
            </a:endParaRPr>
          </a:p>
        </p:txBody>
      </p:sp>
      <p:pic>
        <p:nvPicPr>
          <p:cNvPr id="6" name="Picture 41" descr="car_unit"/>
          <p:cNvPicPr>
            <a:picLocks noChangeAspect="1" noChangeArrowheads="1"/>
          </p:cNvPicPr>
          <p:nvPr/>
        </p:nvPicPr>
        <p:blipFill>
          <a:blip r:embed="rId3" cstate="print"/>
          <a:srcRect/>
          <a:stretch>
            <a:fillRect/>
          </a:stretch>
        </p:blipFill>
        <p:spPr bwMode="auto">
          <a:xfrm>
            <a:off x="323528" y="1772816"/>
            <a:ext cx="8471561" cy="4572508"/>
          </a:xfrm>
          <a:prstGeom prst="rect">
            <a:avLst/>
          </a:prstGeom>
          <a:noFill/>
          <a:ln w="9525">
            <a:noFill/>
            <a:miter lim="800000"/>
            <a:headEnd/>
            <a:tailEnd/>
          </a:ln>
        </p:spPr>
      </p:pic>
    </p:spTree>
    <p:extLst>
      <p:ext uri="{BB962C8B-B14F-4D97-AF65-F5344CB8AC3E}">
        <p14:creationId xmlns:p14="http://schemas.microsoft.com/office/powerpoint/2010/main" val="3863387414"/>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5026" name="Rectangle 2"/>
          <p:cNvSpPr>
            <a:spLocks noGrp="1" noChangeArrowheads="1"/>
          </p:cNvSpPr>
          <p:nvPr>
            <p:ph type="title"/>
          </p:nvPr>
        </p:nvSpPr>
        <p:spPr>
          <a:xfrm>
            <a:off x="971550" y="476250"/>
            <a:ext cx="5992813" cy="612775"/>
          </a:xfrm>
        </p:spPr>
        <p:txBody>
          <a:bodyPr/>
          <a:lstStyle/>
          <a:p>
            <a:pPr algn="ctr"/>
            <a:r>
              <a:rPr lang="en-US" altLang="zh-CN" sz="3200" dirty="0" err="1">
                <a:solidFill>
                  <a:srgbClr val="FFFF00"/>
                </a:solidFill>
                <a:latin typeface="+mj-ea"/>
              </a:rPr>
              <a:t>JUnit</a:t>
            </a:r>
            <a:r>
              <a:rPr lang="zh-CN" altLang="en-US" sz="3200" dirty="0">
                <a:solidFill>
                  <a:srgbClr val="FFFF00"/>
                </a:solidFill>
                <a:latin typeface="+mj-ea"/>
              </a:rPr>
              <a:t>脚本示例一</a:t>
            </a:r>
          </a:p>
        </p:txBody>
      </p:sp>
      <p:pic>
        <p:nvPicPr>
          <p:cNvPr id="2305030" name="Picture 6" descr="5-11"/>
          <p:cNvPicPr>
            <a:picLocks noChangeAspect="1" noChangeArrowheads="1"/>
          </p:cNvPicPr>
          <p:nvPr/>
        </p:nvPicPr>
        <p:blipFill>
          <a:blip r:embed="rId3" cstate="print"/>
          <a:srcRect/>
          <a:stretch>
            <a:fillRect/>
          </a:stretch>
        </p:blipFill>
        <p:spPr bwMode="auto">
          <a:xfrm>
            <a:off x="1871663" y="1268413"/>
            <a:ext cx="4978400" cy="5589587"/>
          </a:xfrm>
          <a:prstGeom prst="rect">
            <a:avLst/>
          </a:prstGeom>
          <a:noFill/>
        </p:spPr>
      </p:pic>
    </p:spTree>
    <p:extLst>
      <p:ext uri="{BB962C8B-B14F-4D97-AF65-F5344CB8AC3E}">
        <p14:creationId xmlns:p14="http://schemas.microsoft.com/office/powerpoint/2010/main" val="966674287"/>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1410" name="Rectangle 2"/>
          <p:cNvSpPr>
            <a:spLocks noGrp="1" noChangeArrowheads="1"/>
          </p:cNvSpPr>
          <p:nvPr>
            <p:ph type="title"/>
          </p:nvPr>
        </p:nvSpPr>
        <p:spPr>
          <a:xfrm>
            <a:off x="1835696" y="476250"/>
            <a:ext cx="5128667" cy="612775"/>
          </a:xfrm>
        </p:spPr>
        <p:txBody>
          <a:bodyPr/>
          <a:lstStyle/>
          <a:p>
            <a:pPr algn="ctr"/>
            <a:r>
              <a:rPr lang="en-US" altLang="zh-CN" sz="3200" dirty="0" err="1">
                <a:solidFill>
                  <a:srgbClr val="FFFF00"/>
                </a:solidFill>
                <a:latin typeface="+mj-ea"/>
              </a:rPr>
              <a:t>JUnit</a:t>
            </a:r>
            <a:r>
              <a:rPr lang="zh-CN" altLang="en-US" sz="3200" dirty="0">
                <a:solidFill>
                  <a:srgbClr val="FFFF00"/>
                </a:solidFill>
                <a:latin typeface="+mj-ea"/>
              </a:rPr>
              <a:t>脚本示例二</a:t>
            </a:r>
          </a:p>
        </p:txBody>
      </p:sp>
      <p:sp>
        <p:nvSpPr>
          <p:cNvPr id="2321415" name="Rectangle 7"/>
          <p:cNvSpPr>
            <a:spLocks noChangeArrowheads="1"/>
          </p:cNvSpPr>
          <p:nvPr/>
        </p:nvSpPr>
        <p:spPr bwMode="auto">
          <a:xfrm>
            <a:off x="0" y="2214563"/>
            <a:ext cx="9144000" cy="0"/>
          </a:xfrm>
          <a:prstGeom prst="rect">
            <a:avLst/>
          </a:prstGeom>
          <a:noFill/>
          <a:ln w="9525" algn="ctr">
            <a:noFill/>
            <a:miter lim="800000"/>
            <a:headEnd/>
            <a:tailEnd/>
          </a:ln>
          <a:effectLst/>
        </p:spPr>
        <p:txBody>
          <a:bodyPr wrap="none" lIns="0" tIns="0" rIns="0" bIns="0" anchor="ctr">
            <a:spAutoFit/>
          </a:bodyPr>
          <a:lstStyle/>
          <a:p>
            <a:endParaRPr lang="zh-CN" altLang="en-US"/>
          </a:p>
        </p:txBody>
      </p:sp>
      <p:pic>
        <p:nvPicPr>
          <p:cNvPr id="2321414" name="Picture 6" descr="Junit source3"/>
          <p:cNvPicPr>
            <a:picLocks noChangeAspect="1" noChangeArrowheads="1"/>
          </p:cNvPicPr>
          <p:nvPr/>
        </p:nvPicPr>
        <p:blipFill>
          <a:blip r:embed="rId3" cstate="print"/>
          <a:srcRect/>
          <a:stretch>
            <a:fillRect/>
          </a:stretch>
        </p:blipFill>
        <p:spPr bwMode="auto">
          <a:xfrm>
            <a:off x="179512" y="1628800"/>
            <a:ext cx="8712968" cy="4536504"/>
          </a:xfrm>
          <a:prstGeom prst="rect">
            <a:avLst/>
          </a:prstGeom>
          <a:noFill/>
        </p:spPr>
      </p:pic>
    </p:spTree>
    <p:extLst>
      <p:ext uri="{BB962C8B-B14F-4D97-AF65-F5344CB8AC3E}">
        <p14:creationId xmlns:p14="http://schemas.microsoft.com/office/powerpoint/2010/main" val="2085433845"/>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684213" y="404813"/>
            <a:ext cx="8101012" cy="823912"/>
          </a:xfrm>
        </p:spPr>
        <p:txBody>
          <a:bodyPr/>
          <a:lstStyle/>
          <a:p>
            <a:pPr algn="ctr"/>
            <a:r>
              <a:rPr lang="en-US" altLang="zh-CN" sz="3200" dirty="0" err="1">
                <a:solidFill>
                  <a:srgbClr val="FFFF00"/>
                </a:solidFill>
                <a:latin typeface="+mj-ea"/>
              </a:rPr>
              <a:t>JUnit+Ant</a:t>
            </a:r>
            <a:r>
              <a:rPr lang="zh-CN" altLang="en-US" sz="3200" dirty="0">
                <a:solidFill>
                  <a:srgbClr val="FFFF00"/>
                </a:solidFill>
                <a:latin typeface="+mj-ea"/>
              </a:rPr>
              <a:t>构建自动的单元测试</a:t>
            </a:r>
          </a:p>
        </p:txBody>
      </p:sp>
      <p:pic>
        <p:nvPicPr>
          <p:cNvPr id="40966" name="Picture 6"/>
          <p:cNvPicPr>
            <a:picLocks noChangeAspect="1" noChangeArrowheads="1"/>
          </p:cNvPicPr>
          <p:nvPr/>
        </p:nvPicPr>
        <p:blipFill>
          <a:blip r:embed="rId3" cstate="print"/>
          <a:srcRect/>
          <a:stretch>
            <a:fillRect/>
          </a:stretch>
        </p:blipFill>
        <p:spPr bwMode="auto">
          <a:xfrm>
            <a:off x="755576" y="1520788"/>
            <a:ext cx="7754105" cy="5157192"/>
          </a:xfrm>
          <a:prstGeom prst="rect">
            <a:avLst/>
          </a:prstGeom>
          <a:noFill/>
          <a:ln w="9525">
            <a:noFill/>
            <a:miter lim="800000"/>
            <a:headEnd/>
            <a:tailEnd/>
          </a:ln>
        </p:spPr>
      </p:pic>
    </p:spTree>
    <p:extLst>
      <p:ext uri="{BB962C8B-B14F-4D97-AF65-F5344CB8AC3E}">
        <p14:creationId xmlns:p14="http://schemas.microsoft.com/office/powerpoint/2010/main" val="64522138"/>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7074" name="Rectangle 2"/>
          <p:cNvSpPr>
            <a:spLocks noGrp="1" noChangeArrowheads="1"/>
          </p:cNvSpPr>
          <p:nvPr>
            <p:ph type="title"/>
          </p:nvPr>
        </p:nvSpPr>
        <p:spPr>
          <a:xfrm>
            <a:off x="971550" y="476250"/>
            <a:ext cx="7020830" cy="612775"/>
          </a:xfrm>
        </p:spPr>
        <p:txBody>
          <a:bodyPr/>
          <a:lstStyle/>
          <a:p>
            <a:pPr algn="ctr"/>
            <a:r>
              <a:rPr lang="en-US" altLang="zh-CN" sz="3200" dirty="0" smtClean="0">
                <a:solidFill>
                  <a:srgbClr val="FFFF00"/>
                </a:solidFill>
              </a:rPr>
              <a:t>5.7.</a:t>
            </a:r>
            <a:r>
              <a:rPr lang="en-US" altLang="en-US" sz="3200" dirty="0" smtClean="0">
                <a:solidFill>
                  <a:srgbClr val="FFFF00"/>
                </a:solidFill>
              </a:rPr>
              <a:t>2</a:t>
            </a:r>
            <a:r>
              <a:rPr lang="en-US" altLang="en-US" sz="3200" dirty="0">
                <a:solidFill>
                  <a:srgbClr val="FFFF00"/>
                </a:solidFill>
                <a:latin typeface="+mj-ea"/>
              </a:rPr>
              <a:t> </a:t>
            </a:r>
            <a:r>
              <a:rPr lang="zh-CN" altLang="en-US" sz="3200" dirty="0" smtClean="0">
                <a:solidFill>
                  <a:srgbClr val="FFFF00"/>
                </a:solidFill>
                <a:latin typeface="+mj-ea"/>
              </a:rPr>
              <a:t>微软</a:t>
            </a:r>
            <a:r>
              <a:rPr lang="en-US" altLang="zh-CN" sz="3200" dirty="0">
                <a:solidFill>
                  <a:srgbClr val="FFFF00"/>
                </a:solidFill>
                <a:latin typeface="+mj-ea"/>
              </a:rPr>
              <a:t>VSTS</a:t>
            </a:r>
            <a:r>
              <a:rPr lang="zh-CN" altLang="en-US" sz="3200" dirty="0">
                <a:solidFill>
                  <a:srgbClr val="FFFF00"/>
                </a:solidFill>
                <a:latin typeface="+mj-ea"/>
              </a:rPr>
              <a:t>的单元测试 </a:t>
            </a:r>
          </a:p>
        </p:txBody>
      </p:sp>
      <p:sp>
        <p:nvSpPr>
          <p:cNvPr id="2307077" name="Rectangle 5"/>
          <p:cNvSpPr>
            <a:spLocks noGrp="1" noChangeArrowheads="1"/>
          </p:cNvSpPr>
          <p:nvPr>
            <p:ph type="body" idx="1"/>
          </p:nvPr>
        </p:nvSpPr>
        <p:spPr>
          <a:xfrm>
            <a:off x="323850" y="1844675"/>
            <a:ext cx="8496300" cy="1619250"/>
          </a:xfrm>
          <a:noFill/>
          <a:ln/>
        </p:spPr>
        <p:txBody>
          <a:bodyPr/>
          <a:lstStyle/>
          <a:p>
            <a:r>
              <a:rPr lang="en-US" altLang="zh-CN" sz="2400" dirty="0">
                <a:ea typeface="楷体_GB2312" pitchFamily="49" charset="-122"/>
              </a:rPr>
              <a:t>Visual Studio Team System</a:t>
            </a:r>
            <a:r>
              <a:rPr lang="zh-CN" altLang="en-US" sz="2400" dirty="0">
                <a:ea typeface="楷体_GB2312" pitchFamily="49" charset="-122"/>
              </a:rPr>
              <a:t>（</a:t>
            </a:r>
            <a:r>
              <a:rPr lang="en-US" altLang="zh-CN" sz="2400" dirty="0">
                <a:ea typeface="楷体_GB2312" pitchFamily="49" charset="-122"/>
              </a:rPr>
              <a:t>VSTS</a:t>
            </a:r>
            <a:r>
              <a:rPr lang="zh-CN" altLang="en-US" sz="2400" dirty="0">
                <a:ea typeface="楷体_GB2312" pitchFamily="49" charset="-122"/>
              </a:rPr>
              <a:t>）是一套工具集，全面整合了软件设计、开发、测试、部署和人员协作工具，其开发版（</a:t>
            </a:r>
            <a:r>
              <a:rPr lang="en-US" altLang="zh-CN" sz="2400" dirty="0">
                <a:ea typeface="楷体_GB2312" pitchFamily="49" charset="-122"/>
              </a:rPr>
              <a:t>Development Edition</a:t>
            </a:r>
            <a:r>
              <a:rPr lang="zh-CN" altLang="en-US" sz="2400" dirty="0">
                <a:ea typeface="楷体_GB2312" pitchFamily="49" charset="-122"/>
              </a:rPr>
              <a:t>）提供了静态分析、代码剖析、代码涵盖以及其它单元测试所需的功能特性。 </a:t>
            </a:r>
          </a:p>
        </p:txBody>
      </p:sp>
      <p:sp>
        <p:nvSpPr>
          <p:cNvPr id="2307078" name="Rectangle 6"/>
          <p:cNvSpPr>
            <a:spLocks noChangeArrowheads="1"/>
          </p:cNvSpPr>
          <p:nvPr/>
        </p:nvSpPr>
        <p:spPr bwMode="auto">
          <a:xfrm>
            <a:off x="863600" y="3644900"/>
            <a:ext cx="7380288" cy="2590800"/>
          </a:xfrm>
          <a:prstGeom prst="rect">
            <a:avLst/>
          </a:prstGeom>
          <a:noFill/>
          <a:ln w="9525" algn="ctr">
            <a:noFill/>
            <a:miter lim="800000"/>
            <a:headEnd/>
            <a:tailEnd/>
          </a:ln>
          <a:effectLst/>
        </p:spPr>
        <p:txBody>
          <a:bodyPr lIns="0" tIns="0" rIns="0" bIns="0" anchor="ctr">
            <a:spAutoFit/>
          </a:bodyPr>
          <a:lstStyle/>
          <a:p>
            <a:pPr marL="457200" indent="-457200">
              <a:buClr>
                <a:schemeClr val="hlink"/>
              </a:buClr>
              <a:buSzPct val="90000"/>
              <a:buFont typeface="Wingdings" pitchFamily="2" charset="2"/>
              <a:buChar char="p"/>
            </a:pPr>
            <a:r>
              <a:rPr lang="zh-CN" altLang="en-US" sz="2000">
                <a:solidFill>
                  <a:srgbClr val="CA351C"/>
                </a:solidFill>
                <a:latin typeface="楷体_GB2312" pitchFamily="49" charset="-122"/>
                <a:ea typeface="楷体_GB2312" pitchFamily="49" charset="-122"/>
              </a:rPr>
              <a:t> 创建单元测试项目。 </a:t>
            </a:r>
          </a:p>
          <a:p>
            <a:pPr marL="457200" indent="-457200">
              <a:buClr>
                <a:schemeClr val="hlink"/>
              </a:buClr>
              <a:buSzPct val="90000"/>
              <a:buFont typeface="Wingdings" pitchFamily="2" charset="2"/>
              <a:buChar char="p"/>
            </a:pPr>
            <a:r>
              <a:rPr lang="zh-CN" altLang="en-US" sz="2000">
                <a:solidFill>
                  <a:srgbClr val="CA351C"/>
                </a:solidFill>
                <a:latin typeface="楷体_GB2312" pitchFamily="49" charset="-122"/>
                <a:ea typeface="楷体_GB2312" pitchFamily="49" charset="-122"/>
              </a:rPr>
              <a:t> 设置项目引用。 </a:t>
            </a:r>
          </a:p>
          <a:p>
            <a:pPr marL="457200" indent="-457200">
              <a:buClr>
                <a:schemeClr val="hlink"/>
              </a:buClr>
              <a:buSzPct val="90000"/>
              <a:buFont typeface="Wingdings" pitchFamily="2" charset="2"/>
              <a:buChar char="p"/>
            </a:pPr>
            <a:r>
              <a:rPr lang="zh-CN" altLang="en-US" sz="2000">
                <a:solidFill>
                  <a:srgbClr val="CA351C"/>
                </a:solidFill>
                <a:latin typeface="楷体_GB2312" pitchFamily="49" charset="-122"/>
                <a:ea typeface="楷体_GB2312" pitchFamily="49" charset="-122"/>
              </a:rPr>
              <a:t> 添加适当的测试类（一个或多个）。 </a:t>
            </a:r>
          </a:p>
          <a:p>
            <a:pPr marL="457200" indent="-457200">
              <a:buClr>
                <a:schemeClr val="hlink"/>
              </a:buClr>
              <a:buSzPct val="90000"/>
              <a:buFont typeface="Wingdings" pitchFamily="2" charset="2"/>
              <a:buChar char="p"/>
            </a:pPr>
            <a:r>
              <a:rPr lang="zh-CN" altLang="en-US" sz="2000">
                <a:solidFill>
                  <a:srgbClr val="CA351C"/>
                </a:solidFill>
                <a:latin typeface="楷体_GB2312" pitchFamily="49" charset="-122"/>
                <a:ea typeface="楷体_GB2312" pitchFamily="49" charset="-122"/>
              </a:rPr>
              <a:t> 生成主干的单元测试框架（</a:t>
            </a:r>
            <a:r>
              <a:rPr lang="en-US" altLang="zh-CN" sz="2000">
                <a:solidFill>
                  <a:srgbClr val="CA351C"/>
                </a:solidFill>
                <a:latin typeface="楷体_GB2312" pitchFamily="49" charset="-122"/>
                <a:ea typeface="楷体_GB2312" pitchFamily="49" charset="-122"/>
              </a:rPr>
              <a:t>Unit Test Framework</a:t>
            </a:r>
            <a:r>
              <a:rPr lang="zh-CN" altLang="en-US" sz="2000">
                <a:solidFill>
                  <a:srgbClr val="CA351C"/>
                </a:solidFill>
                <a:latin typeface="楷体_GB2312" pitchFamily="49" charset="-122"/>
                <a:ea typeface="楷体_GB2312" pitchFamily="49" charset="-122"/>
              </a:rPr>
              <a:t>）类和属性。 </a:t>
            </a:r>
          </a:p>
          <a:p>
            <a:pPr marL="457200" indent="-457200">
              <a:buClr>
                <a:schemeClr val="hlink"/>
              </a:buClr>
              <a:buSzPct val="90000"/>
              <a:buFont typeface="Wingdings" pitchFamily="2" charset="2"/>
              <a:buChar char="p"/>
            </a:pPr>
            <a:r>
              <a:rPr lang="zh-CN" altLang="en-US" sz="2000">
                <a:solidFill>
                  <a:srgbClr val="CA351C"/>
                </a:solidFill>
                <a:latin typeface="楷体_GB2312" pitchFamily="49" charset="-122"/>
                <a:ea typeface="楷体_GB2312" pitchFamily="49" charset="-122"/>
              </a:rPr>
              <a:t> 创建单个测试方法。 </a:t>
            </a:r>
          </a:p>
          <a:p>
            <a:pPr marL="457200" indent="-457200">
              <a:buClr>
                <a:schemeClr val="hlink"/>
              </a:buClr>
              <a:buSzPct val="90000"/>
              <a:buFont typeface="Wingdings" pitchFamily="2" charset="2"/>
              <a:buChar char="p"/>
            </a:pPr>
            <a:r>
              <a:rPr lang="zh-CN" altLang="en-US" sz="2000">
                <a:solidFill>
                  <a:srgbClr val="CA351C"/>
                </a:solidFill>
                <a:latin typeface="楷体_GB2312" pitchFamily="49" charset="-122"/>
                <a:ea typeface="楷体_GB2312" pitchFamily="49" charset="-122"/>
              </a:rPr>
              <a:t> 创建适合特定接口的逻辑 </a:t>
            </a:r>
          </a:p>
        </p:txBody>
      </p:sp>
    </p:spTree>
    <p:extLst>
      <p:ext uri="{BB962C8B-B14F-4D97-AF65-F5344CB8AC3E}">
        <p14:creationId xmlns:p14="http://schemas.microsoft.com/office/powerpoint/2010/main" val="3696272932"/>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9672" y="366695"/>
            <a:ext cx="5952724" cy="561975"/>
          </a:xfrm>
        </p:spPr>
        <p:txBody>
          <a:bodyPr/>
          <a:lstStyle/>
          <a:p>
            <a:pPr algn="ctr"/>
            <a:r>
              <a:rPr lang="en-US" altLang="zh-CN" sz="3200" dirty="0">
                <a:solidFill>
                  <a:srgbClr val="FFFF00"/>
                </a:solidFill>
                <a:latin typeface="+mj-ea"/>
              </a:rPr>
              <a:t>VSTS</a:t>
            </a:r>
            <a:r>
              <a:rPr lang="zh-CN" altLang="en-US" sz="3200" dirty="0">
                <a:solidFill>
                  <a:srgbClr val="FFFF00"/>
                </a:solidFill>
                <a:latin typeface="+mj-ea"/>
              </a:rPr>
              <a:t>架构</a:t>
            </a:r>
          </a:p>
        </p:txBody>
      </p:sp>
      <p:pic>
        <p:nvPicPr>
          <p:cNvPr id="1026" name="Picture 2" descr="http://images.cnblogs.com/cnblogs_com/njypcmqj/VisualStudio20054.jpg"/>
          <p:cNvPicPr>
            <a:picLocks noChangeAspect="1" noChangeArrowheads="1"/>
          </p:cNvPicPr>
          <p:nvPr/>
        </p:nvPicPr>
        <p:blipFill>
          <a:blip r:embed="rId2" cstate="print"/>
          <a:srcRect/>
          <a:stretch>
            <a:fillRect/>
          </a:stretch>
        </p:blipFill>
        <p:spPr bwMode="auto">
          <a:xfrm>
            <a:off x="1043608" y="1268760"/>
            <a:ext cx="7344816" cy="5337212"/>
          </a:xfrm>
          <a:prstGeom prst="rect">
            <a:avLst/>
          </a:prstGeom>
          <a:noFill/>
        </p:spPr>
      </p:pic>
      <p:sp>
        <p:nvSpPr>
          <p:cNvPr id="5" name="圆角矩形 4"/>
          <p:cNvSpPr/>
          <p:nvPr/>
        </p:nvSpPr>
        <p:spPr bwMode="auto">
          <a:xfrm>
            <a:off x="3851920" y="3753036"/>
            <a:ext cx="3924436" cy="684076"/>
          </a:xfrm>
          <a:prstGeom prst="roundRect">
            <a:avLst/>
          </a:prstGeom>
          <a:solidFill>
            <a:schemeClr val="accent6">
              <a:lumMod val="40000"/>
              <a:lumOff val="60000"/>
              <a:alpha val="19000"/>
            </a:schemeClr>
          </a:solidFill>
          <a:ln w="952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宋体" pitchFamily="2" charset="-122"/>
            </a:endParaRPr>
          </a:p>
        </p:txBody>
      </p:sp>
    </p:spTree>
    <p:extLst>
      <p:ext uri="{BB962C8B-B14F-4D97-AF65-F5344CB8AC3E}">
        <p14:creationId xmlns:p14="http://schemas.microsoft.com/office/powerpoint/2010/main" val="190958453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9122" name="Rectangle 2"/>
          <p:cNvSpPr>
            <a:spLocks noGrp="1" noChangeArrowheads="1"/>
          </p:cNvSpPr>
          <p:nvPr>
            <p:ph type="title"/>
          </p:nvPr>
        </p:nvSpPr>
        <p:spPr>
          <a:xfrm>
            <a:off x="1835696" y="476250"/>
            <a:ext cx="5128667" cy="612775"/>
          </a:xfrm>
        </p:spPr>
        <p:txBody>
          <a:bodyPr/>
          <a:lstStyle/>
          <a:p>
            <a:pPr algn="ctr"/>
            <a:r>
              <a:rPr lang="en-US" altLang="zh-CN" sz="3200" dirty="0">
                <a:solidFill>
                  <a:srgbClr val="FFFF00"/>
                </a:solidFill>
                <a:latin typeface="+mj-ea"/>
              </a:rPr>
              <a:t>VSTS</a:t>
            </a:r>
            <a:r>
              <a:rPr lang="zh-CN" altLang="en-US" sz="3200" dirty="0">
                <a:solidFill>
                  <a:srgbClr val="FFFF00"/>
                </a:solidFill>
                <a:latin typeface="+mj-ea"/>
              </a:rPr>
              <a:t>单元测试属性</a:t>
            </a:r>
          </a:p>
        </p:txBody>
      </p:sp>
      <p:pic>
        <p:nvPicPr>
          <p:cNvPr id="2309126" name="Picture 6" descr="5-12"/>
          <p:cNvPicPr>
            <a:picLocks noChangeAspect="1" noChangeArrowheads="1"/>
          </p:cNvPicPr>
          <p:nvPr/>
        </p:nvPicPr>
        <p:blipFill>
          <a:blip r:embed="rId3" cstate="print"/>
          <a:srcRect/>
          <a:stretch>
            <a:fillRect/>
          </a:stretch>
        </p:blipFill>
        <p:spPr bwMode="auto">
          <a:xfrm>
            <a:off x="647564" y="2096852"/>
            <a:ext cx="8381086" cy="4309616"/>
          </a:xfrm>
          <a:prstGeom prst="rect">
            <a:avLst/>
          </a:prstGeom>
          <a:noFill/>
        </p:spPr>
      </p:pic>
    </p:spTree>
    <p:extLst>
      <p:ext uri="{BB962C8B-B14F-4D97-AF65-F5344CB8AC3E}">
        <p14:creationId xmlns:p14="http://schemas.microsoft.com/office/powerpoint/2010/main" val="2996732280"/>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3458" name="Rectangle 2"/>
          <p:cNvSpPr>
            <a:spLocks noGrp="1" noChangeArrowheads="1"/>
          </p:cNvSpPr>
          <p:nvPr>
            <p:ph type="title"/>
          </p:nvPr>
        </p:nvSpPr>
        <p:spPr>
          <a:xfrm>
            <a:off x="2267744" y="440668"/>
            <a:ext cx="4408637" cy="612775"/>
          </a:xfrm>
        </p:spPr>
        <p:txBody>
          <a:bodyPr/>
          <a:lstStyle/>
          <a:p>
            <a:pPr algn="ctr"/>
            <a:r>
              <a:rPr lang="en-US" altLang="zh-CN" sz="3200" dirty="0">
                <a:solidFill>
                  <a:srgbClr val="FFFF00"/>
                </a:solidFill>
                <a:latin typeface="+mj-ea"/>
              </a:rPr>
              <a:t>VSTS</a:t>
            </a:r>
            <a:r>
              <a:rPr lang="zh-CN" altLang="en-US" sz="3200" dirty="0">
                <a:solidFill>
                  <a:srgbClr val="FFFF00"/>
                </a:solidFill>
                <a:latin typeface="+mj-ea"/>
              </a:rPr>
              <a:t>断言</a:t>
            </a:r>
          </a:p>
        </p:txBody>
      </p:sp>
      <p:pic>
        <p:nvPicPr>
          <p:cNvPr id="2323461" name="Picture 5" descr="5-13"/>
          <p:cNvPicPr>
            <a:picLocks noChangeAspect="1" noChangeArrowheads="1"/>
          </p:cNvPicPr>
          <p:nvPr/>
        </p:nvPicPr>
        <p:blipFill>
          <a:blip r:embed="rId3" cstate="print"/>
          <a:srcRect/>
          <a:stretch>
            <a:fillRect/>
          </a:stretch>
        </p:blipFill>
        <p:spPr bwMode="auto">
          <a:xfrm>
            <a:off x="971600" y="1412776"/>
            <a:ext cx="7380287" cy="4933950"/>
          </a:xfrm>
          <a:prstGeom prst="rect">
            <a:avLst/>
          </a:prstGeom>
          <a:noFill/>
        </p:spPr>
      </p:pic>
    </p:spTree>
    <p:extLst>
      <p:ext uri="{BB962C8B-B14F-4D97-AF65-F5344CB8AC3E}">
        <p14:creationId xmlns:p14="http://schemas.microsoft.com/office/powerpoint/2010/main" val="762705885"/>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63588" y="1808820"/>
            <a:ext cx="7776864" cy="4007251"/>
          </a:xfrm>
          <a:prstGeom prst="rect">
            <a:avLst/>
          </a:prstGeom>
        </p:spPr>
        <p:txBody>
          <a:bodyPr wrap="square">
            <a:spAutoFit/>
          </a:bodyPr>
          <a:lstStyle/>
          <a:p>
            <a:pPr marL="319088" marR="0" lvl="0" indent="-319088" defTabSz="914400" eaLnBrk="0" latinLnBrk="0" hangingPunct="0">
              <a:lnSpc>
                <a:spcPct val="100000"/>
              </a:lnSpc>
              <a:spcBef>
                <a:spcPct val="20000"/>
              </a:spcBef>
              <a:buClr>
                <a:schemeClr val="accent5">
                  <a:lumMod val="40000"/>
                  <a:lumOff val="60000"/>
                </a:schemeClr>
              </a:buClr>
              <a:buSzPct val="70000"/>
              <a:tabLst>
                <a:tab pos="6842125" algn="l"/>
              </a:tabLst>
            </a:pPr>
            <a:r>
              <a:rPr lang="bg-BG" altLang="zh-CN" sz="2400" noProof="1" smtClean="0">
                <a:solidFill>
                  <a:srgbClr val="3366FF"/>
                </a:solidFill>
                <a:latin typeface="Consolas" pitchFamily="49" charset="0"/>
                <a:cs typeface="Consolas" pitchFamily="49" charset="0"/>
              </a:rPr>
              <a:t>[TestMethod]</a:t>
            </a:r>
            <a:endParaRPr lang="en-US" altLang="zh-CN" sz="2400" noProof="1" smtClean="0">
              <a:solidFill>
                <a:srgbClr val="3366FF"/>
              </a:solidFill>
              <a:latin typeface="Consolas" pitchFamily="49" charset="0"/>
              <a:cs typeface="Consolas" pitchFamily="49" charset="0"/>
            </a:endParaRPr>
          </a:p>
          <a:p>
            <a:pPr marL="319088" marR="0" lvl="0" indent="-319088" defTabSz="914400" eaLnBrk="0" latinLnBrk="0" hangingPunct="0">
              <a:lnSpc>
                <a:spcPct val="100000"/>
              </a:lnSpc>
              <a:spcBef>
                <a:spcPct val="20000"/>
              </a:spcBef>
              <a:buClr>
                <a:schemeClr val="accent5">
                  <a:lumMod val="40000"/>
                  <a:lumOff val="60000"/>
                </a:schemeClr>
              </a:buClr>
              <a:buSzPct val="70000"/>
              <a:tabLst>
                <a:tab pos="6842125" algn="l"/>
              </a:tabLst>
            </a:pPr>
            <a:r>
              <a:rPr lang="bg-BG" altLang="zh-CN" sz="2400" noProof="1" smtClean="0">
                <a:latin typeface="Consolas" pitchFamily="49" charset="0"/>
                <a:cs typeface="Consolas" pitchFamily="49" charset="0"/>
              </a:rPr>
              <a:t>public void </a:t>
            </a:r>
            <a:r>
              <a:rPr lang="en-US" altLang="zh-CN" sz="2400" noProof="1" smtClean="0">
                <a:latin typeface="Consolas" pitchFamily="49" charset="0"/>
                <a:cs typeface="Consolas" pitchFamily="49" charset="0"/>
              </a:rPr>
              <a:t>TestDeposit</a:t>
            </a:r>
            <a:r>
              <a:rPr lang="bg-BG" altLang="zh-CN" sz="2400" noProof="1" smtClean="0">
                <a:latin typeface="Consolas" pitchFamily="49" charset="0"/>
                <a:cs typeface="Consolas" pitchFamily="49" charset="0"/>
              </a:rPr>
              <a:t>()</a:t>
            </a:r>
            <a:endParaRPr lang="en-US" altLang="zh-CN" sz="2400" noProof="1" smtClean="0">
              <a:latin typeface="Consolas" pitchFamily="49" charset="0"/>
              <a:cs typeface="Consolas" pitchFamily="49" charset="0"/>
            </a:endParaRPr>
          </a:p>
          <a:p>
            <a:pPr marL="319088" marR="0" lvl="0" indent="-319088" defTabSz="914400" eaLnBrk="0" latinLnBrk="0" hangingPunct="0">
              <a:lnSpc>
                <a:spcPct val="100000"/>
              </a:lnSpc>
              <a:spcBef>
                <a:spcPct val="20000"/>
              </a:spcBef>
              <a:buClr>
                <a:schemeClr val="accent5">
                  <a:lumMod val="40000"/>
                  <a:lumOff val="60000"/>
                </a:schemeClr>
              </a:buClr>
              <a:buSzPct val="70000"/>
              <a:tabLst>
                <a:tab pos="6842125" algn="l"/>
              </a:tabLst>
            </a:pPr>
            <a:r>
              <a:rPr lang="bg-BG" altLang="zh-CN" sz="2400" noProof="1" smtClean="0">
                <a:latin typeface="Consolas" pitchFamily="49" charset="0"/>
                <a:cs typeface="Consolas" pitchFamily="49" charset="0"/>
              </a:rPr>
              <a:t>{</a:t>
            </a:r>
            <a:endParaRPr lang="en-US" altLang="zh-CN" sz="2400" noProof="1" smtClean="0">
              <a:latin typeface="Consolas" pitchFamily="49" charset="0"/>
              <a:cs typeface="Consolas" pitchFamily="49" charset="0"/>
            </a:endParaRPr>
          </a:p>
          <a:p>
            <a:pPr marL="319088" marR="0" lvl="0" indent="-319088" defTabSz="914400" eaLnBrk="0" latinLnBrk="0" hangingPunct="0">
              <a:lnSpc>
                <a:spcPct val="100000"/>
              </a:lnSpc>
              <a:spcBef>
                <a:spcPct val="20000"/>
              </a:spcBef>
              <a:buClr>
                <a:schemeClr val="accent5">
                  <a:lumMod val="40000"/>
                  <a:lumOff val="60000"/>
                </a:schemeClr>
              </a:buClr>
              <a:buSzPct val="70000"/>
              <a:tabLst>
                <a:tab pos="6842125" algn="l"/>
              </a:tabLst>
            </a:pPr>
            <a:r>
              <a:rPr lang="en-US" altLang="zh-CN" sz="2400" noProof="1" smtClean="0">
                <a:latin typeface="Consolas" pitchFamily="49" charset="0"/>
                <a:cs typeface="Consolas" pitchFamily="49" charset="0"/>
              </a:rPr>
              <a:t>  </a:t>
            </a:r>
            <a:r>
              <a:rPr lang="bg-BG" altLang="zh-CN" sz="2400" noProof="1" smtClean="0">
                <a:latin typeface="Consolas" pitchFamily="49" charset="0"/>
                <a:cs typeface="Consolas" pitchFamily="49" charset="0"/>
              </a:rPr>
              <a:t>BanckAccount account = new BanckAccount();</a:t>
            </a:r>
            <a:endParaRPr lang="en-US" altLang="zh-CN" sz="2400" noProof="1" smtClean="0">
              <a:latin typeface="Consolas" pitchFamily="49" charset="0"/>
              <a:cs typeface="Consolas" pitchFamily="49" charset="0"/>
            </a:endParaRPr>
          </a:p>
          <a:p>
            <a:pPr marL="319088" marR="0" lvl="0" indent="-319088" defTabSz="914400" eaLnBrk="0" latinLnBrk="0" hangingPunct="0">
              <a:lnSpc>
                <a:spcPct val="100000"/>
              </a:lnSpc>
              <a:spcBef>
                <a:spcPct val="20000"/>
              </a:spcBef>
              <a:buClr>
                <a:schemeClr val="accent5">
                  <a:lumMod val="40000"/>
                  <a:lumOff val="60000"/>
                </a:schemeClr>
              </a:buClr>
              <a:buSzPct val="70000"/>
              <a:tabLst>
                <a:tab pos="6842125" algn="l"/>
              </a:tabLst>
            </a:pPr>
            <a:r>
              <a:rPr lang="en-US" altLang="zh-CN" sz="2400" noProof="1" smtClean="0">
                <a:latin typeface="Consolas" pitchFamily="49" charset="0"/>
                <a:cs typeface="Consolas" pitchFamily="49" charset="0"/>
              </a:rPr>
              <a:t>  </a:t>
            </a:r>
            <a:r>
              <a:rPr lang="bg-BG" altLang="zh-CN" sz="2400" noProof="1" smtClean="0">
                <a:latin typeface="Consolas" pitchFamily="49" charset="0"/>
                <a:cs typeface="Consolas" pitchFamily="49" charset="0"/>
              </a:rPr>
              <a:t>account.Deposit(125.0);</a:t>
            </a:r>
            <a:endParaRPr lang="en-US" altLang="zh-CN" sz="2400" noProof="1" smtClean="0">
              <a:latin typeface="Consolas" pitchFamily="49" charset="0"/>
              <a:cs typeface="Consolas" pitchFamily="49" charset="0"/>
            </a:endParaRPr>
          </a:p>
          <a:p>
            <a:pPr marL="319088" marR="0" lvl="0" indent="-319088" defTabSz="914400" eaLnBrk="0" latinLnBrk="0" hangingPunct="0">
              <a:lnSpc>
                <a:spcPct val="100000"/>
              </a:lnSpc>
              <a:spcBef>
                <a:spcPct val="20000"/>
              </a:spcBef>
              <a:buClr>
                <a:schemeClr val="accent5">
                  <a:lumMod val="40000"/>
                  <a:lumOff val="60000"/>
                </a:schemeClr>
              </a:buClr>
              <a:buSzPct val="70000"/>
              <a:tabLst>
                <a:tab pos="6842125" algn="l"/>
              </a:tabLst>
            </a:pPr>
            <a:r>
              <a:rPr lang="en-US" altLang="zh-CN" sz="2400" noProof="1" smtClean="0">
                <a:latin typeface="Consolas" pitchFamily="49" charset="0"/>
                <a:cs typeface="Consolas" pitchFamily="49" charset="0"/>
              </a:rPr>
              <a:t>  </a:t>
            </a:r>
            <a:r>
              <a:rPr lang="bg-BG" altLang="zh-CN" sz="2400" noProof="1" smtClean="0">
                <a:latin typeface="Consolas" pitchFamily="49" charset="0"/>
                <a:cs typeface="Consolas" pitchFamily="49" charset="0"/>
              </a:rPr>
              <a:t>account.Deposit(25.0);</a:t>
            </a:r>
            <a:endParaRPr lang="en-US" altLang="zh-CN" sz="2400" noProof="1" smtClean="0">
              <a:latin typeface="Consolas" pitchFamily="49" charset="0"/>
              <a:cs typeface="Consolas" pitchFamily="49" charset="0"/>
            </a:endParaRPr>
          </a:p>
          <a:p>
            <a:pPr marL="319088" marR="0" lvl="0" indent="-319088" defTabSz="914400" eaLnBrk="0" latinLnBrk="0" hangingPunct="0">
              <a:lnSpc>
                <a:spcPct val="100000"/>
              </a:lnSpc>
              <a:spcBef>
                <a:spcPct val="20000"/>
              </a:spcBef>
              <a:buClr>
                <a:schemeClr val="accent5">
                  <a:lumMod val="40000"/>
                  <a:lumOff val="60000"/>
                </a:schemeClr>
              </a:buClr>
              <a:buSzPct val="70000"/>
              <a:tabLst>
                <a:tab pos="6842125" algn="l"/>
              </a:tabLst>
            </a:pPr>
            <a:r>
              <a:rPr lang="en-US" altLang="zh-CN" sz="2400" noProof="1" smtClean="0">
                <a:solidFill>
                  <a:schemeClr val="accent2">
                    <a:lumMod val="75000"/>
                  </a:schemeClr>
                </a:solidFill>
                <a:latin typeface="Consolas" pitchFamily="49" charset="0"/>
                <a:cs typeface="Consolas" pitchFamily="49" charset="0"/>
              </a:rPr>
              <a:t>  </a:t>
            </a:r>
            <a:r>
              <a:rPr lang="bg-BG" altLang="zh-CN" sz="2400" noProof="1" smtClean="0">
                <a:solidFill>
                  <a:srgbClr val="3366FF"/>
                </a:solidFill>
                <a:latin typeface="Consolas" pitchFamily="49" charset="0"/>
                <a:cs typeface="Consolas" pitchFamily="49" charset="0"/>
              </a:rPr>
              <a:t>Assert.AreEqual</a:t>
            </a:r>
            <a:r>
              <a:rPr lang="bg-BG" altLang="zh-CN" sz="2400" noProof="1" smtClean="0">
                <a:solidFill>
                  <a:schemeClr val="accent2">
                    <a:lumMod val="75000"/>
                  </a:schemeClr>
                </a:solidFill>
                <a:latin typeface="Consolas" pitchFamily="49" charset="0"/>
                <a:cs typeface="Consolas" pitchFamily="49" charset="0"/>
              </a:rPr>
              <a:t>(150.0, account.Balance, </a:t>
            </a:r>
            <a:endParaRPr lang="en-US" altLang="zh-CN" sz="2400" noProof="1" smtClean="0">
              <a:solidFill>
                <a:schemeClr val="accent2">
                  <a:lumMod val="75000"/>
                </a:schemeClr>
              </a:solidFill>
              <a:latin typeface="Consolas" pitchFamily="49" charset="0"/>
              <a:cs typeface="Consolas" pitchFamily="49" charset="0"/>
            </a:endParaRPr>
          </a:p>
          <a:p>
            <a:pPr marL="319088" marR="0" lvl="0" indent="-319088" defTabSz="914400" eaLnBrk="0" latinLnBrk="0" hangingPunct="0">
              <a:lnSpc>
                <a:spcPct val="100000"/>
              </a:lnSpc>
              <a:spcBef>
                <a:spcPct val="20000"/>
              </a:spcBef>
              <a:buClr>
                <a:schemeClr val="accent5">
                  <a:lumMod val="40000"/>
                  <a:lumOff val="60000"/>
                </a:schemeClr>
              </a:buClr>
              <a:buSzPct val="70000"/>
              <a:tabLst>
                <a:tab pos="6842125" algn="l"/>
              </a:tabLst>
            </a:pPr>
            <a:r>
              <a:rPr lang="en-US" altLang="zh-CN" sz="2400" noProof="1" smtClean="0">
                <a:solidFill>
                  <a:schemeClr val="accent2">
                    <a:lumMod val="75000"/>
                  </a:schemeClr>
                </a:solidFill>
                <a:latin typeface="Consolas" pitchFamily="49" charset="0"/>
                <a:cs typeface="Consolas" pitchFamily="49" charset="0"/>
              </a:rPr>
              <a:t>    </a:t>
            </a:r>
            <a:r>
              <a:rPr lang="bg-BG" altLang="zh-CN" sz="2400" noProof="1" smtClean="0">
                <a:solidFill>
                  <a:schemeClr val="accent2">
                    <a:lumMod val="75000"/>
                  </a:schemeClr>
                </a:solidFill>
                <a:latin typeface="Consolas" pitchFamily="49" charset="0"/>
                <a:cs typeface="Consolas" pitchFamily="49" charset="0"/>
              </a:rPr>
              <a:t>"Balance is wrong.");</a:t>
            </a:r>
            <a:endParaRPr lang="en-US" altLang="zh-CN" sz="2400" noProof="1" smtClean="0">
              <a:solidFill>
                <a:schemeClr val="accent2">
                  <a:lumMod val="75000"/>
                </a:schemeClr>
              </a:solidFill>
              <a:latin typeface="Consolas" pitchFamily="49" charset="0"/>
              <a:cs typeface="Consolas" pitchFamily="49" charset="0"/>
            </a:endParaRPr>
          </a:p>
          <a:p>
            <a:pPr marL="319088" marR="0" lvl="0" indent="-319088" defTabSz="914400" eaLnBrk="0" latinLnBrk="0" hangingPunct="0">
              <a:lnSpc>
                <a:spcPct val="100000"/>
              </a:lnSpc>
              <a:spcBef>
                <a:spcPct val="20000"/>
              </a:spcBef>
              <a:buClr>
                <a:schemeClr val="accent5">
                  <a:lumMod val="40000"/>
                  <a:lumOff val="60000"/>
                </a:schemeClr>
              </a:buClr>
              <a:buSzPct val="70000"/>
              <a:tabLst>
                <a:tab pos="6842125" algn="l"/>
              </a:tabLst>
            </a:pPr>
            <a:r>
              <a:rPr lang="en-US" altLang="zh-CN" sz="2400" noProof="1" smtClean="0">
                <a:latin typeface="Consolas" pitchFamily="49" charset="0"/>
                <a:cs typeface="Consolas" pitchFamily="49" charset="0"/>
              </a:rPr>
              <a:t>}</a:t>
            </a:r>
          </a:p>
        </p:txBody>
      </p:sp>
      <p:sp>
        <p:nvSpPr>
          <p:cNvPr id="8" name="Rectangle 2"/>
          <p:cNvSpPr>
            <a:spLocks noGrp="1" noChangeArrowheads="1"/>
          </p:cNvSpPr>
          <p:nvPr>
            <p:ph type="title"/>
          </p:nvPr>
        </p:nvSpPr>
        <p:spPr>
          <a:xfrm>
            <a:off x="1547664" y="332656"/>
            <a:ext cx="5832003" cy="791939"/>
          </a:xfrm>
        </p:spPr>
        <p:txBody>
          <a:bodyPr/>
          <a:lstStyle/>
          <a:p>
            <a:pPr algn="ctr"/>
            <a:r>
              <a:rPr lang="en-US" altLang="zh-CN" sz="3200" dirty="0">
                <a:solidFill>
                  <a:srgbClr val="FFFF00"/>
                </a:solidFill>
                <a:latin typeface="+mn-lt"/>
              </a:rPr>
              <a:t>Unit test-</a:t>
            </a:r>
            <a:r>
              <a:rPr lang="zh-CN" altLang="en-US" sz="3200" dirty="0">
                <a:solidFill>
                  <a:srgbClr val="FFFF00"/>
                </a:solidFill>
                <a:latin typeface="+mn-lt"/>
              </a:rPr>
              <a:t>示例</a:t>
            </a:r>
            <a:r>
              <a:rPr lang="en-US" altLang="zh-CN" sz="3200" dirty="0">
                <a:solidFill>
                  <a:srgbClr val="FFFF00"/>
                </a:solidFill>
                <a:latin typeface="+mn-lt"/>
              </a:rPr>
              <a:t>1</a:t>
            </a:r>
          </a:p>
        </p:txBody>
      </p:sp>
    </p:spTree>
    <p:extLst>
      <p:ext uri="{BB962C8B-B14F-4D97-AF65-F5344CB8AC3E}">
        <p14:creationId xmlns:p14="http://schemas.microsoft.com/office/powerpoint/2010/main" val="1859830414"/>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475656" y="476672"/>
            <a:ext cx="6085433" cy="575915"/>
          </a:xfrm>
        </p:spPr>
        <p:txBody>
          <a:bodyPr/>
          <a:lstStyle/>
          <a:p>
            <a:pPr algn="ctr"/>
            <a:r>
              <a:rPr lang="en-US" altLang="zh-CN" sz="3200" dirty="0" smtClean="0">
                <a:solidFill>
                  <a:srgbClr val="FFFF00"/>
                </a:solidFill>
                <a:latin typeface="+mn-lt"/>
              </a:rPr>
              <a:t>Unit </a:t>
            </a:r>
            <a:r>
              <a:rPr lang="en-US" altLang="zh-CN" sz="3200" dirty="0">
                <a:solidFill>
                  <a:srgbClr val="FFFF00"/>
                </a:solidFill>
                <a:latin typeface="+mn-lt"/>
              </a:rPr>
              <a:t>test-</a:t>
            </a:r>
            <a:r>
              <a:rPr lang="zh-CN" altLang="en-US" sz="3200" dirty="0" smtClean="0">
                <a:solidFill>
                  <a:srgbClr val="FFFF00"/>
                </a:solidFill>
                <a:latin typeface="+mn-lt"/>
              </a:rPr>
              <a:t>示例</a:t>
            </a:r>
            <a:r>
              <a:rPr lang="en-US" altLang="zh-CN" sz="3200" dirty="0" smtClean="0">
                <a:solidFill>
                  <a:srgbClr val="FFFF00"/>
                </a:solidFill>
                <a:latin typeface="+mn-lt"/>
              </a:rPr>
              <a:t>2</a:t>
            </a:r>
            <a:endParaRPr lang="en-US" altLang="zh-CN" sz="3200" b="1" i="1" dirty="0" smtClean="0">
              <a:solidFill>
                <a:schemeClr val="hlink"/>
              </a:solidFill>
              <a:latin typeface="+mn-lt"/>
              <a:ea typeface="楷体_GB2312" pitchFamily="49" charset="-122"/>
            </a:endParaRPr>
          </a:p>
        </p:txBody>
      </p:sp>
      <p:sp>
        <p:nvSpPr>
          <p:cNvPr id="7" name="矩形 6"/>
          <p:cNvSpPr/>
          <p:nvPr/>
        </p:nvSpPr>
        <p:spPr>
          <a:xfrm>
            <a:off x="539552" y="1412776"/>
            <a:ext cx="8136904" cy="5062924"/>
          </a:xfrm>
          <a:prstGeom prst="rect">
            <a:avLst/>
          </a:prstGeom>
        </p:spPr>
        <p:txBody>
          <a:bodyPr wrap="square">
            <a:spAutoFit/>
          </a:bodyPr>
          <a:lstStyle/>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solidFill>
                  <a:srgbClr val="C00000"/>
                </a:solidFill>
                <a:latin typeface="Consolas" pitchFamily="49" charset="0"/>
                <a:cs typeface="Consolas" pitchFamily="49" charset="0"/>
              </a:rPr>
              <a:t>using Microsoft.VisualStudio.TestTools.UnitTesting;</a:t>
            </a:r>
          </a:p>
          <a:p>
            <a:pPr marL="319088" indent="-319088" eaLnBrk="0" hangingPunct="0">
              <a:lnSpc>
                <a:spcPct val="95000"/>
              </a:lnSpc>
              <a:spcBef>
                <a:spcPts val="0"/>
              </a:spcBef>
              <a:buClr>
                <a:schemeClr val="accent5">
                  <a:lumMod val="40000"/>
                  <a:lumOff val="60000"/>
                </a:schemeClr>
              </a:buClr>
              <a:buSzPct val="70000"/>
              <a:tabLst>
                <a:tab pos="6842125" algn="l"/>
              </a:tabLst>
            </a:pPr>
            <a:endParaRPr lang="en-US" altLang="zh-CN" sz="2000" noProof="1" smtClean="0">
              <a:latin typeface="Consolas" pitchFamily="49" charset="0"/>
              <a:cs typeface="Consolas" pitchFamily="49" charset="0"/>
            </a:endParaRP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solidFill>
                  <a:srgbClr val="C00000"/>
                </a:solidFill>
                <a:latin typeface="Consolas" pitchFamily="49" charset="0"/>
                <a:cs typeface="Consolas" pitchFamily="49" charset="0"/>
              </a:rPr>
              <a:t>[TestClass]</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public class Account</a:t>
            </a:r>
            <a:r>
              <a:rPr lang="en-US" altLang="zh-CN" sz="2000" noProof="1" smtClean="0">
                <a:solidFill>
                  <a:srgbClr val="C00000"/>
                </a:solidFill>
                <a:latin typeface="Consolas" pitchFamily="49" charset="0"/>
                <a:cs typeface="Consolas" pitchFamily="49" charset="0"/>
              </a:rPr>
              <a:t>Test      </a:t>
            </a:r>
            <a:r>
              <a:rPr lang="en-US" altLang="zh-CN" sz="2000" noProof="1" smtClean="0">
                <a:solidFill>
                  <a:schemeClr val="accent5">
                    <a:lumMod val="75000"/>
                  </a:schemeClr>
                </a:solidFill>
                <a:latin typeface="Consolas" pitchFamily="49" charset="0"/>
                <a:cs typeface="Consolas" pitchFamily="49" charset="0"/>
                <a:sym typeface="Wingdings" pitchFamily="2" charset="2"/>
              </a:rPr>
              <a:t></a:t>
            </a:r>
            <a:r>
              <a:rPr lang="en-US" altLang="zh-CN" sz="2000" noProof="1" smtClean="0">
                <a:solidFill>
                  <a:schemeClr val="accent5">
                    <a:lumMod val="75000"/>
                  </a:schemeClr>
                </a:solidFill>
                <a:effectLst>
                  <a:outerShdw blurRad="38100" dist="38100" dir="2700000" algn="tl">
                    <a:srgbClr val="000000">
                      <a:alpha val="43137"/>
                    </a:srgbClr>
                  </a:outerShdw>
                </a:effectLst>
                <a:latin typeface="Consolas" pitchFamily="49" charset="0"/>
                <a:cs typeface="Consolas" pitchFamily="49" charset="0"/>
              </a:rPr>
              <a:t>(public class Account)</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solidFill>
                  <a:srgbClr val="C00000"/>
                </a:solidFill>
                <a:latin typeface="Consolas" pitchFamily="49" charset="0"/>
                <a:cs typeface="Consolas" pitchFamily="49" charset="0"/>
              </a:rPr>
              <a:t>    [TestMethod]</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    public void TransferFunds()</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    {</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        Account source = new Account();</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        source.Deposit(200.00M);</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        Account dest = new Account();</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        dest.Deposit(150.00F);</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        source.TransferFunds(dest, 100.00F);</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        </a:t>
            </a:r>
            <a:r>
              <a:rPr lang="en-US" altLang="zh-CN" sz="2000" noProof="1" smtClean="0">
                <a:solidFill>
                  <a:srgbClr val="C00000"/>
                </a:solidFill>
                <a:latin typeface="Consolas" pitchFamily="49" charset="0"/>
                <a:cs typeface="Consolas" pitchFamily="49" charset="0"/>
              </a:rPr>
              <a:t>Assert.AreEqual(250.00F, dest.Balance);</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solidFill>
                  <a:srgbClr val="C00000"/>
                </a:solidFill>
                <a:latin typeface="Consolas" pitchFamily="49" charset="0"/>
                <a:cs typeface="Consolas" pitchFamily="49" charset="0"/>
              </a:rPr>
              <a:t>        Assert.AreEqual(100.00F, source.Balance);</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    }</a:t>
            </a:r>
          </a:p>
          <a:p>
            <a:pPr marL="319088" indent="-319088" eaLnBrk="0" hangingPunct="0">
              <a:lnSpc>
                <a:spcPct val="95000"/>
              </a:lnSpc>
              <a:spcBef>
                <a:spcPts val="0"/>
              </a:spcBef>
              <a:buClr>
                <a:schemeClr val="accent5">
                  <a:lumMod val="40000"/>
                  <a:lumOff val="60000"/>
                </a:schemeClr>
              </a:buClr>
              <a:buSzPct val="70000"/>
              <a:tabLst>
                <a:tab pos="6842125" algn="l"/>
              </a:tabLst>
            </a:pPr>
            <a:r>
              <a:rPr lang="en-US" altLang="zh-CN" sz="2000" noProof="1" smtClean="0">
                <a:latin typeface="Consolas" pitchFamily="49" charset="0"/>
                <a:cs typeface="Consolas" pitchFamily="49" charset="0"/>
              </a:rPr>
              <a:t>}</a:t>
            </a:r>
            <a:endParaRPr lang="en-US" altLang="zh-CN" sz="2000" noProof="1">
              <a:latin typeface="Consolas" pitchFamily="49" charset="0"/>
              <a:cs typeface="Consolas" pitchFamily="49" charset="0"/>
            </a:endParaRPr>
          </a:p>
        </p:txBody>
      </p:sp>
      <p:sp>
        <p:nvSpPr>
          <p:cNvPr id="10" name="圆角矩形 9"/>
          <p:cNvSpPr/>
          <p:nvPr/>
        </p:nvSpPr>
        <p:spPr bwMode="auto">
          <a:xfrm>
            <a:off x="4680012" y="2204864"/>
            <a:ext cx="3636404" cy="576064"/>
          </a:xfrm>
          <a:prstGeom prst="roundRect">
            <a:avLst/>
          </a:prstGeom>
          <a:solidFill>
            <a:schemeClr val="accent1">
              <a:alpha val="50000"/>
            </a:schemeClr>
          </a:solidFill>
          <a:ln w="9525" cap="flat" cmpd="sng" algn="ctr">
            <a:solidFill>
              <a:schemeClr val="accent5"/>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宋体" pitchFamily="2" charset="-122"/>
            </a:endParaRPr>
          </a:p>
        </p:txBody>
      </p:sp>
    </p:spTree>
    <p:extLst>
      <p:ext uri="{BB962C8B-B14F-4D97-AF65-F5344CB8AC3E}">
        <p14:creationId xmlns:p14="http://schemas.microsoft.com/office/powerpoint/2010/main" val="92416562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835695" y="404813"/>
            <a:ext cx="5760641" cy="575915"/>
          </a:xfrm>
        </p:spPr>
        <p:txBody>
          <a:bodyPr/>
          <a:lstStyle/>
          <a:p>
            <a:pPr algn="ctr"/>
            <a:r>
              <a:rPr lang="en-US" altLang="zh-CN" sz="3200" dirty="0">
                <a:solidFill>
                  <a:srgbClr val="FFFF00"/>
                </a:solidFill>
                <a:latin typeface="+mn-lt"/>
              </a:rPr>
              <a:t>Unit test-</a:t>
            </a:r>
            <a:r>
              <a:rPr lang="zh-CN" altLang="en-US" sz="3200" dirty="0">
                <a:solidFill>
                  <a:srgbClr val="FFFF00"/>
                </a:solidFill>
                <a:latin typeface="+mn-lt"/>
              </a:rPr>
              <a:t>示例</a:t>
            </a:r>
            <a:r>
              <a:rPr lang="en-US" altLang="zh-CN" sz="3200" dirty="0">
                <a:solidFill>
                  <a:srgbClr val="FFFF00"/>
                </a:solidFill>
                <a:latin typeface="+mn-lt"/>
              </a:rPr>
              <a:t>3</a:t>
            </a:r>
          </a:p>
        </p:txBody>
      </p:sp>
      <p:pic>
        <p:nvPicPr>
          <p:cNvPr id="5" name="图片 4" descr="test context.png"/>
          <p:cNvPicPr>
            <a:picLocks noChangeAspect="1"/>
          </p:cNvPicPr>
          <p:nvPr/>
        </p:nvPicPr>
        <p:blipFill>
          <a:blip r:embed="rId3" cstate="print"/>
          <a:stretch>
            <a:fillRect/>
          </a:stretch>
        </p:blipFill>
        <p:spPr>
          <a:xfrm>
            <a:off x="251520" y="1412776"/>
            <a:ext cx="4608512" cy="4054699"/>
          </a:xfrm>
          <a:prstGeom prst="rect">
            <a:avLst/>
          </a:prstGeom>
        </p:spPr>
      </p:pic>
      <p:pic>
        <p:nvPicPr>
          <p:cNvPr id="4" name="图片 3" descr="test coverage.png"/>
          <p:cNvPicPr>
            <a:picLocks noChangeAspect="1"/>
          </p:cNvPicPr>
          <p:nvPr/>
        </p:nvPicPr>
        <p:blipFill>
          <a:blip r:embed="rId4" cstate="print"/>
          <a:stretch>
            <a:fillRect/>
          </a:stretch>
        </p:blipFill>
        <p:spPr>
          <a:xfrm>
            <a:off x="4723783" y="3392996"/>
            <a:ext cx="4420217" cy="3153215"/>
          </a:xfrm>
          <a:prstGeom prst="rect">
            <a:avLst/>
          </a:prstGeom>
        </p:spPr>
      </p:pic>
    </p:spTree>
    <p:extLst>
      <p:ext uri="{BB962C8B-B14F-4D97-AF65-F5344CB8AC3E}">
        <p14:creationId xmlns:p14="http://schemas.microsoft.com/office/powerpoint/2010/main" val="294930177"/>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483768" y="332656"/>
            <a:ext cx="4527550" cy="819150"/>
          </a:xfrm>
        </p:spPr>
        <p:txBody>
          <a:bodyPr/>
          <a:lstStyle/>
          <a:p>
            <a:pPr algn="ctr"/>
            <a:r>
              <a:rPr lang="zh-CN" altLang="en-US" sz="3200" dirty="0">
                <a:solidFill>
                  <a:srgbClr val="FFFF00"/>
                </a:solidFill>
                <a:latin typeface="+mj-ea"/>
              </a:rPr>
              <a:t>单元测试的定义</a:t>
            </a:r>
            <a:endParaRPr lang="en-US" altLang="zh-CN" sz="3200" dirty="0">
              <a:solidFill>
                <a:srgbClr val="FFFF00"/>
              </a:solidFill>
              <a:latin typeface="+mj-ea"/>
            </a:endParaRPr>
          </a:p>
        </p:txBody>
      </p:sp>
      <p:sp>
        <p:nvSpPr>
          <p:cNvPr id="8195" name="Text Box 4"/>
          <p:cNvSpPr txBox="1">
            <a:spLocks noChangeArrowheads="1"/>
          </p:cNvSpPr>
          <p:nvPr/>
        </p:nvSpPr>
        <p:spPr bwMode="auto">
          <a:xfrm>
            <a:off x="611560" y="1484784"/>
            <a:ext cx="8064896" cy="4527564"/>
          </a:xfrm>
          <a:prstGeom prst="rect">
            <a:avLst/>
          </a:prstGeom>
          <a:noFill/>
          <a:ln w="9525">
            <a:noFill/>
            <a:miter lim="800000"/>
            <a:headEnd/>
            <a:tailEnd/>
          </a:ln>
        </p:spPr>
        <p:txBody>
          <a:bodyPr wrap="square" lIns="0" tIns="0" rIns="0" bIns="0">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smtClean="0">
                <a:latin typeface="+mn-lt"/>
                <a:ea typeface="楷体"/>
                <a:cs typeface="楷体"/>
              </a:rPr>
              <a:t>定义</a:t>
            </a:r>
            <a:endParaRPr lang="en-US" altLang="zh-CN" sz="2400" i="0" dirty="0">
              <a:latin typeface="+mn-lt"/>
              <a:ea typeface="楷体"/>
              <a:cs typeface="楷体"/>
            </a:endParaRPr>
          </a:p>
          <a:p>
            <a:pPr marL="457200" indent="-457200">
              <a:lnSpc>
                <a:spcPts val="2200"/>
              </a:lnSpc>
              <a:buClr>
                <a:schemeClr val="accent1"/>
              </a:buClr>
              <a:buSzPct val="75000"/>
            </a:pPr>
            <a:endParaRPr lang="zh-CN" altLang="en-US" sz="2800" b="1" dirty="0">
              <a:latin typeface="宋体" pitchFamily="2" charset="-122"/>
            </a:endParaRPr>
          </a:p>
          <a:p>
            <a:pPr marL="457200" indent="-457200">
              <a:lnSpc>
                <a:spcPts val="2200"/>
              </a:lnSpc>
              <a:buClr>
                <a:schemeClr val="accent1"/>
              </a:buClr>
              <a:buSzPct val="75000"/>
            </a:pPr>
            <a:r>
              <a:rPr lang="zh-CN" altLang="en-US" sz="2400" b="1" dirty="0">
                <a:latin typeface="宋体" pitchFamily="2" charset="-122"/>
              </a:rPr>
              <a:t>    </a:t>
            </a:r>
            <a:r>
              <a:rPr lang="zh-CN" altLang="en-US" sz="2400" i="0" dirty="0">
                <a:latin typeface="宋体" pitchFamily="2" charset="-122"/>
              </a:rPr>
              <a:t>单元测试是对软件</a:t>
            </a:r>
            <a:r>
              <a:rPr lang="zh-CN" altLang="en-US" sz="2400" i="0" dirty="0" smtClean="0">
                <a:latin typeface="宋体" pitchFamily="2" charset="-122"/>
              </a:rPr>
              <a:t>基本的</a:t>
            </a:r>
            <a:r>
              <a:rPr lang="zh-CN" altLang="en-US" sz="2400" i="0" u="sng" dirty="0" smtClean="0">
                <a:solidFill>
                  <a:srgbClr val="00B0F0"/>
                </a:solidFill>
                <a:latin typeface="宋体" pitchFamily="2" charset="-122"/>
              </a:rPr>
              <a:t>组成</a:t>
            </a:r>
            <a:r>
              <a:rPr lang="zh-CN" altLang="en-US" sz="2400" i="0" u="sng" dirty="0">
                <a:solidFill>
                  <a:srgbClr val="00B0F0"/>
                </a:solidFill>
                <a:latin typeface="宋体" pitchFamily="2" charset="-122"/>
              </a:rPr>
              <a:t>单元</a:t>
            </a:r>
            <a:r>
              <a:rPr lang="zh-CN" altLang="en-US" sz="2400" i="0" dirty="0" smtClean="0">
                <a:latin typeface="宋体" pitchFamily="2" charset="-122"/>
              </a:rPr>
              <a:t>进行独立的测试</a:t>
            </a:r>
            <a:endParaRPr lang="zh-CN" altLang="en-US" sz="2400" i="0" dirty="0">
              <a:latin typeface="宋体" pitchFamily="2" charset="-122"/>
            </a:endParaRPr>
          </a:p>
          <a:p>
            <a:pPr marL="457200" indent="-457200">
              <a:lnSpc>
                <a:spcPts val="2200"/>
              </a:lnSpc>
              <a:buClr>
                <a:schemeClr val="accent1"/>
              </a:buClr>
              <a:buSzPct val="75000"/>
            </a:pPr>
            <a:endParaRPr lang="zh-CN" altLang="en-US" sz="2400" i="0" dirty="0">
              <a:latin typeface="宋体" pitchFamily="2" charset="-122"/>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时</a:t>
            </a:r>
            <a:r>
              <a:rPr lang="zh-CN" altLang="en-US" sz="2400" i="0" dirty="0" smtClean="0">
                <a:latin typeface="+mn-lt"/>
                <a:ea typeface="楷体"/>
                <a:cs typeface="楷体"/>
              </a:rPr>
              <a:t>机</a:t>
            </a:r>
            <a:endParaRPr lang="en-US" altLang="zh-CN" sz="2400" i="0" dirty="0">
              <a:latin typeface="+mn-lt"/>
              <a:ea typeface="楷体"/>
              <a:cs typeface="楷体"/>
            </a:endParaRPr>
          </a:p>
          <a:p>
            <a:pPr marL="457200" indent="-457200">
              <a:lnSpc>
                <a:spcPts val="2200"/>
              </a:lnSpc>
              <a:buClr>
                <a:schemeClr val="accent1"/>
              </a:buClr>
              <a:buSzPct val="75000"/>
            </a:pPr>
            <a:endParaRPr lang="zh-CN" altLang="en-US" sz="2800" b="1" u="sng" dirty="0">
              <a:latin typeface="宋体" pitchFamily="2" charset="-122"/>
            </a:endParaRPr>
          </a:p>
          <a:p>
            <a:pPr marL="457200" indent="-457200">
              <a:lnSpc>
                <a:spcPct val="130000"/>
              </a:lnSpc>
              <a:buClr>
                <a:schemeClr val="accent1"/>
              </a:buClr>
              <a:buSzPct val="75000"/>
            </a:pPr>
            <a:r>
              <a:rPr lang="zh-CN" altLang="en-US" sz="2400" b="1" dirty="0">
                <a:latin typeface="宋体" pitchFamily="2" charset="-122"/>
              </a:rPr>
              <a:t>   </a:t>
            </a:r>
            <a:r>
              <a:rPr lang="zh-CN" altLang="en-US" sz="2400" i="0" dirty="0" smtClean="0">
                <a:latin typeface="宋体" pitchFamily="2" charset="-122"/>
              </a:rPr>
              <a:t>单元测试和编码是同步进行，但在</a:t>
            </a:r>
            <a:r>
              <a:rPr lang="en-US" altLang="zh-CN" sz="2400" i="0" dirty="0" smtClean="0">
                <a:latin typeface="宋体" pitchFamily="2" charset="-122"/>
              </a:rPr>
              <a:t>TDD</a:t>
            </a:r>
            <a:r>
              <a:rPr lang="zh-CN" altLang="en-US" sz="2400" i="0" dirty="0" smtClean="0">
                <a:latin typeface="宋体" pitchFamily="2" charset="-122"/>
              </a:rPr>
              <a:t>中，强调测试在先，编码在后。单元测试一般由</a:t>
            </a:r>
            <a:r>
              <a:rPr lang="zh-CN" altLang="en-US" sz="2400" i="0" dirty="0">
                <a:latin typeface="宋体" pitchFamily="2" charset="-122"/>
              </a:rPr>
              <a:t>开发人员完成</a:t>
            </a:r>
            <a:r>
              <a:rPr lang="en-US" altLang="zh-CN" sz="2400" i="0" dirty="0">
                <a:latin typeface="宋体" pitchFamily="2" charset="-122"/>
              </a:rPr>
              <a:t>,QA</a:t>
            </a:r>
            <a:r>
              <a:rPr lang="zh-CN" altLang="en-US" sz="2400" i="0" dirty="0">
                <a:latin typeface="宋体" pitchFamily="2" charset="-122"/>
              </a:rPr>
              <a:t>人员辅助</a:t>
            </a:r>
            <a:r>
              <a:rPr lang="en-US" altLang="zh-CN" sz="2400" i="0" dirty="0" smtClean="0">
                <a:latin typeface="宋体" pitchFamily="2" charset="-122"/>
              </a:rPr>
              <a:t>.</a:t>
            </a:r>
            <a:endParaRPr lang="zh-CN" altLang="en-US" sz="2400" i="0" dirty="0">
              <a:latin typeface="宋体" pitchFamily="2" charset="-122"/>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smtClean="0">
                <a:latin typeface="+mn-lt"/>
                <a:ea typeface="楷体"/>
                <a:cs typeface="楷体"/>
              </a:rPr>
              <a:t>概念</a:t>
            </a:r>
            <a:endParaRPr lang="en-US" altLang="zh-CN" sz="2400" i="0" dirty="0">
              <a:latin typeface="+mn-lt"/>
              <a:ea typeface="楷体"/>
              <a:cs typeface="楷体"/>
            </a:endParaRPr>
          </a:p>
          <a:p>
            <a:pPr marL="457200" indent="-457200">
              <a:lnSpc>
                <a:spcPts val="2200"/>
              </a:lnSpc>
              <a:buClr>
                <a:schemeClr val="accent1"/>
              </a:buClr>
              <a:buSzPct val="75000"/>
            </a:pPr>
            <a:endParaRPr lang="zh-CN" altLang="en-US" sz="2800" b="1" u="sng" dirty="0">
              <a:latin typeface="宋体" pitchFamily="2" charset="-122"/>
            </a:endParaRPr>
          </a:p>
          <a:p>
            <a:pPr marL="457200" indent="-457200">
              <a:lnSpc>
                <a:spcPts val="2200"/>
              </a:lnSpc>
              <a:buClr>
                <a:schemeClr val="accent1"/>
              </a:buClr>
              <a:buSzPct val="75000"/>
            </a:pPr>
            <a:r>
              <a:rPr lang="zh-CN" altLang="en-US" sz="2400" b="1" dirty="0">
                <a:latin typeface="宋体" pitchFamily="2" charset="-122"/>
              </a:rPr>
              <a:t>    </a:t>
            </a:r>
            <a:r>
              <a:rPr lang="zh-CN" altLang="en-US" sz="2400" b="1" dirty="0" smtClean="0">
                <a:latin typeface="宋体" pitchFamily="2" charset="-122"/>
              </a:rPr>
              <a:t>模块、组件、单元</a:t>
            </a:r>
            <a:r>
              <a:rPr lang="zh-CN" altLang="en-US" sz="2400" b="1" dirty="0">
                <a:latin typeface="宋体" pitchFamily="2" charset="-122"/>
              </a:rPr>
              <a:t>　</a:t>
            </a:r>
          </a:p>
          <a:p>
            <a:pPr marL="457200" indent="-457200">
              <a:lnSpc>
                <a:spcPts val="2200"/>
              </a:lnSpc>
              <a:buClr>
                <a:schemeClr val="accent1"/>
              </a:buClr>
              <a:buSzPct val="75000"/>
            </a:pPr>
            <a:r>
              <a:rPr lang="zh-CN" altLang="en-US" sz="2000" dirty="0">
                <a:latin typeface="Arial Black" pitchFamily="34" charset="0"/>
              </a:rPr>
              <a:t>                                      </a:t>
            </a:r>
          </a:p>
        </p:txBody>
      </p:sp>
    </p:spTree>
    <p:extLst>
      <p:ext uri="{BB962C8B-B14F-4D97-AF65-F5344CB8AC3E}">
        <p14:creationId xmlns:p14="http://schemas.microsoft.com/office/powerpoint/2010/main" val="3151401033"/>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4" name="Picture 6" descr="http://findbugs.sourceforge.net/manual/example-details.png"/>
          <p:cNvPicPr>
            <a:picLocks noChangeAspect="1" noChangeArrowheads="1"/>
          </p:cNvPicPr>
          <p:nvPr/>
        </p:nvPicPr>
        <p:blipFill>
          <a:blip r:embed="rId3" cstate="print"/>
          <a:srcRect/>
          <a:stretch>
            <a:fillRect/>
          </a:stretch>
        </p:blipFill>
        <p:spPr bwMode="auto">
          <a:xfrm>
            <a:off x="647564" y="1465206"/>
            <a:ext cx="8065393" cy="5392793"/>
          </a:xfrm>
          <a:prstGeom prst="rect">
            <a:avLst/>
          </a:prstGeom>
          <a:noFill/>
        </p:spPr>
      </p:pic>
      <p:pic>
        <p:nvPicPr>
          <p:cNvPr id="124930" name="Picture 2" descr="FindBugs"/>
          <p:cNvPicPr>
            <a:picLocks noChangeAspect="1" noChangeArrowheads="1"/>
          </p:cNvPicPr>
          <p:nvPr/>
        </p:nvPicPr>
        <p:blipFill>
          <a:blip r:embed="rId4" cstate="print"/>
          <a:srcRect/>
          <a:stretch>
            <a:fillRect/>
          </a:stretch>
        </p:blipFill>
        <p:spPr bwMode="auto">
          <a:xfrm>
            <a:off x="3635896" y="152636"/>
            <a:ext cx="1735576" cy="1692188"/>
          </a:xfrm>
          <a:prstGeom prst="rect">
            <a:avLst/>
          </a:prstGeom>
          <a:solidFill>
            <a:schemeClr val="bg2">
              <a:lumMod val="10000"/>
              <a:lumOff val="90000"/>
            </a:schemeClr>
          </a:solidFill>
        </p:spPr>
      </p:pic>
      <p:sp>
        <p:nvSpPr>
          <p:cNvPr id="7" name="矩形 6"/>
          <p:cNvSpPr/>
          <p:nvPr/>
        </p:nvSpPr>
        <p:spPr>
          <a:xfrm>
            <a:off x="3167844" y="6488668"/>
            <a:ext cx="3365024" cy="369332"/>
          </a:xfrm>
          <a:prstGeom prst="rect">
            <a:avLst/>
          </a:prstGeom>
          <a:solidFill>
            <a:schemeClr val="accent5">
              <a:lumMod val="90000"/>
            </a:schemeClr>
          </a:solidFill>
        </p:spPr>
        <p:txBody>
          <a:bodyPr wrap="none">
            <a:spAutoFit/>
          </a:bodyPr>
          <a:lstStyle/>
          <a:p>
            <a:r>
              <a:rPr lang="en-US" altLang="zh-CN" dirty="0" smtClean="0">
                <a:hlinkClick r:id="rId5"/>
              </a:rPr>
              <a:t>http://findbugs.sourceforge.net/</a:t>
            </a:r>
            <a:endParaRPr lang="zh-CN" altLang="en-US" dirty="0"/>
          </a:p>
        </p:txBody>
      </p:sp>
    </p:spTree>
    <p:extLst>
      <p:ext uri="{BB962C8B-B14F-4D97-AF65-F5344CB8AC3E}">
        <p14:creationId xmlns:p14="http://schemas.microsoft.com/office/powerpoint/2010/main" val="82741022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1547664" y="332656"/>
            <a:ext cx="6084788" cy="648072"/>
          </a:xfrm>
        </p:spPr>
        <p:txBody>
          <a:bodyPr/>
          <a:lstStyle/>
          <a:p>
            <a:pPr algn="ctr"/>
            <a:r>
              <a:rPr lang="en-US" altLang="zh-CN" sz="3200" dirty="0" err="1">
                <a:solidFill>
                  <a:srgbClr val="FFFF00"/>
                </a:solidFill>
                <a:latin typeface="+mn-lt"/>
              </a:rPr>
              <a:t>FindBugs</a:t>
            </a:r>
            <a:r>
              <a:rPr lang="en-US" altLang="zh-CN" sz="3200" dirty="0">
                <a:solidFill>
                  <a:srgbClr val="FFFF00"/>
                </a:solidFill>
                <a:latin typeface="+mn-lt"/>
              </a:rPr>
              <a:t> in Eclipse</a:t>
            </a:r>
            <a:endParaRPr lang="zh-CN" altLang="en-US" sz="3200" dirty="0">
              <a:solidFill>
                <a:srgbClr val="FFFF00"/>
              </a:solidFill>
              <a:latin typeface="+mn-lt"/>
            </a:endParaRPr>
          </a:p>
        </p:txBody>
      </p:sp>
      <p:pic>
        <p:nvPicPr>
          <p:cNvPr id="6" name="Picture 4" descr="http://www.blogjava.net/images/blogjava_net/josson/xfindbug111.jpg"/>
          <p:cNvPicPr>
            <a:picLocks noChangeAspect="1" noChangeArrowheads="1"/>
          </p:cNvPicPr>
          <p:nvPr/>
        </p:nvPicPr>
        <p:blipFill>
          <a:blip r:embed="rId3" cstate="print"/>
          <a:srcRect/>
          <a:stretch>
            <a:fillRect/>
          </a:stretch>
        </p:blipFill>
        <p:spPr bwMode="auto">
          <a:xfrm>
            <a:off x="755576" y="1571625"/>
            <a:ext cx="7648575" cy="5286375"/>
          </a:xfrm>
          <a:prstGeom prst="rect">
            <a:avLst/>
          </a:prstGeom>
          <a:noFill/>
        </p:spPr>
      </p:pic>
    </p:spTree>
    <p:extLst>
      <p:ext uri="{BB962C8B-B14F-4D97-AF65-F5344CB8AC3E}">
        <p14:creationId xmlns:p14="http://schemas.microsoft.com/office/powerpoint/2010/main" val="3687228671"/>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4" name="Picture 4" descr="http://wiki.hudson-ci.org/download/attachments/27295763/checkstyle-warnings.png?version=2&amp;modificationDate=1211446532000"/>
          <p:cNvPicPr>
            <a:picLocks noChangeAspect="1" noChangeArrowheads="1"/>
          </p:cNvPicPr>
          <p:nvPr/>
        </p:nvPicPr>
        <p:blipFill>
          <a:blip r:embed="rId3" cstate="print"/>
          <a:srcRect/>
          <a:stretch>
            <a:fillRect/>
          </a:stretch>
        </p:blipFill>
        <p:spPr bwMode="auto">
          <a:xfrm>
            <a:off x="611560" y="1484784"/>
            <a:ext cx="7430444" cy="5373216"/>
          </a:xfrm>
          <a:prstGeom prst="rect">
            <a:avLst/>
          </a:prstGeom>
          <a:noFill/>
        </p:spPr>
      </p:pic>
      <p:sp>
        <p:nvSpPr>
          <p:cNvPr id="41986" name="Rectangle 2"/>
          <p:cNvSpPr>
            <a:spLocks noGrp="1" noChangeArrowheads="1"/>
          </p:cNvSpPr>
          <p:nvPr>
            <p:ph type="title" idx="4294967295"/>
          </p:nvPr>
        </p:nvSpPr>
        <p:spPr>
          <a:xfrm>
            <a:off x="2987824" y="260648"/>
            <a:ext cx="2987687" cy="823912"/>
          </a:xfrm>
        </p:spPr>
        <p:txBody>
          <a:bodyPr/>
          <a:lstStyle/>
          <a:p>
            <a:pPr algn="ctr"/>
            <a:r>
              <a:rPr lang="en-US" altLang="zh-CN" sz="3200" dirty="0" err="1">
                <a:solidFill>
                  <a:srgbClr val="FFFF00"/>
                </a:solidFill>
                <a:latin typeface="+mn-lt"/>
              </a:rPr>
              <a:t>CheckStyle</a:t>
            </a:r>
            <a:endParaRPr lang="zh-CN" altLang="en-US" sz="3200" dirty="0">
              <a:solidFill>
                <a:srgbClr val="FFFF00"/>
              </a:solidFill>
              <a:latin typeface="+mn-lt"/>
            </a:endParaRPr>
          </a:p>
        </p:txBody>
      </p:sp>
      <p:sp>
        <p:nvSpPr>
          <p:cNvPr id="41988" name="Text Box 4"/>
          <p:cNvSpPr txBox="1">
            <a:spLocks noChangeArrowheads="1"/>
          </p:cNvSpPr>
          <p:nvPr/>
        </p:nvSpPr>
        <p:spPr bwMode="auto">
          <a:xfrm>
            <a:off x="179388" y="1052513"/>
            <a:ext cx="274637" cy="2303462"/>
          </a:xfrm>
          <a:prstGeom prst="rect">
            <a:avLst/>
          </a:prstGeom>
          <a:noFill/>
          <a:ln w="9525">
            <a:noFill/>
            <a:miter lim="800000"/>
            <a:headEnd/>
            <a:tailEnd/>
          </a:ln>
        </p:spPr>
        <p:txBody>
          <a:bodyPr vert="eaVert" lIns="0" tIns="0" rIns="0" bIns="0">
            <a:spAutoFit/>
          </a:bodyPr>
          <a:lstStyle/>
          <a:p>
            <a:pPr>
              <a:spcBef>
                <a:spcPct val="50000"/>
              </a:spcBef>
            </a:pPr>
            <a:r>
              <a:rPr lang="en-US" altLang="zh-CN">
                <a:solidFill>
                  <a:srgbClr val="808080"/>
                </a:solidFill>
              </a:rPr>
              <a:t>Zhu.Kerry@gmail.com</a:t>
            </a:r>
          </a:p>
        </p:txBody>
      </p:sp>
      <p:sp>
        <p:nvSpPr>
          <p:cNvPr id="4" name="矩形 3"/>
          <p:cNvSpPr/>
          <p:nvPr/>
        </p:nvSpPr>
        <p:spPr>
          <a:xfrm>
            <a:off x="4355976" y="6165304"/>
            <a:ext cx="3570208" cy="369332"/>
          </a:xfrm>
          <a:prstGeom prst="rect">
            <a:avLst/>
          </a:prstGeom>
          <a:solidFill>
            <a:schemeClr val="accent5">
              <a:lumMod val="90000"/>
            </a:schemeClr>
          </a:solidFill>
        </p:spPr>
        <p:txBody>
          <a:bodyPr wrap="none">
            <a:spAutoFit/>
          </a:bodyPr>
          <a:lstStyle/>
          <a:p>
            <a:r>
              <a:rPr lang="en-US" altLang="zh-CN" dirty="0" smtClean="0">
                <a:hlinkClick r:id="rId4"/>
              </a:rPr>
              <a:t>http://checkstyle.sourceforge.net/</a:t>
            </a:r>
            <a:endParaRPr lang="zh-CN" altLang="en-US" dirty="0"/>
          </a:p>
        </p:txBody>
      </p:sp>
      <p:pic>
        <p:nvPicPr>
          <p:cNvPr id="122882" name="Picture 2" descr="Checkstyle"/>
          <p:cNvPicPr>
            <a:picLocks noChangeAspect="1" noChangeArrowheads="1"/>
          </p:cNvPicPr>
          <p:nvPr/>
        </p:nvPicPr>
        <p:blipFill>
          <a:blip r:embed="rId5" cstate="print"/>
          <a:srcRect/>
          <a:stretch>
            <a:fillRect/>
          </a:stretch>
        </p:blipFill>
        <p:spPr bwMode="auto">
          <a:xfrm>
            <a:off x="7560332" y="1520788"/>
            <a:ext cx="1158748" cy="1008112"/>
          </a:xfrm>
          <a:prstGeom prst="rect">
            <a:avLst/>
          </a:prstGeom>
          <a:solidFill>
            <a:schemeClr val="bg2">
              <a:lumMod val="10000"/>
              <a:lumOff val="90000"/>
            </a:schemeClr>
          </a:solidFill>
        </p:spPr>
      </p:pic>
    </p:spTree>
    <p:extLst>
      <p:ext uri="{BB962C8B-B14F-4D97-AF65-F5344CB8AC3E}">
        <p14:creationId xmlns:p14="http://schemas.microsoft.com/office/powerpoint/2010/main" val="3759696449"/>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1187624" y="332656"/>
            <a:ext cx="5976019" cy="791939"/>
          </a:xfrm>
        </p:spPr>
        <p:txBody>
          <a:bodyPr/>
          <a:lstStyle/>
          <a:p>
            <a:pPr algn="ctr"/>
            <a:r>
              <a:rPr lang="en-US" altLang="zh-CN" sz="3200" dirty="0" err="1">
                <a:solidFill>
                  <a:srgbClr val="FFFF00"/>
                </a:solidFill>
                <a:latin typeface="+mn-lt"/>
              </a:rPr>
              <a:t>CheckStyle</a:t>
            </a:r>
            <a:endParaRPr lang="zh-CN" altLang="en-US" sz="3200" dirty="0">
              <a:solidFill>
                <a:srgbClr val="FFFF00"/>
              </a:solidFill>
              <a:latin typeface="+mn-lt"/>
            </a:endParaRPr>
          </a:p>
        </p:txBody>
      </p:sp>
      <p:sp>
        <p:nvSpPr>
          <p:cNvPr id="4" name="矩形 3"/>
          <p:cNvSpPr/>
          <p:nvPr/>
        </p:nvSpPr>
        <p:spPr>
          <a:xfrm>
            <a:off x="2339752" y="5625244"/>
            <a:ext cx="3570208" cy="369332"/>
          </a:xfrm>
          <a:prstGeom prst="rect">
            <a:avLst/>
          </a:prstGeom>
        </p:spPr>
        <p:txBody>
          <a:bodyPr wrap="none">
            <a:spAutoFit/>
          </a:bodyPr>
          <a:lstStyle/>
          <a:p>
            <a:r>
              <a:rPr lang="en-US" altLang="zh-CN" dirty="0" smtClean="0">
                <a:hlinkClick r:id="rId3"/>
              </a:rPr>
              <a:t>http://checkstyle.sourceforge.net/</a:t>
            </a:r>
            <a:endParaRPr lang="zh-CN" altLang="en-US" dirty="0"/>
          </a:p>
        </p:txBody>
      </p:sp>
      <p:pic>
        <p:nvPicPr>
          <p:cNvPr id="6" name="图片 5" descr="checkstyle.png"/>
          <p:cNvPicPr>
            <a:picLocks noChangeAspect="1"/>
          </p:cNvPicPr>
          <p:nvPr/>
        </p:nvPicPr>
        <p:blipFill>
          <a:blip r:embed="rId4" cstate="print"/>
          <a:stretch>
            <a:fillRect/>
          </a:stretch>
        </p:blipFill>
        <p:spPr>
          <a:xfrm>
            <a:off x="179512" y="1556792"/>
            <a:ext cx="8799378" cy="4680520"/>
          </a:xfrm>
          <a:prstGeom prst="rect">
            <a:avLst/>
          </a:prstGeom>
        </p:spPr>
      </p:pic>
    </p:spTree>
    <p:extLst>
      <p:ext uri="{BB962C8B-B14F-4D97-AF65-F5344CB8AC3E}">
        <p14:creationId xmlns:p14="http://schemas.microsoft.com/office/powerpoint/2010/main" val="3537532085"/>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1115616" y="404664"/>
            <a:ext cx="6552083" cy="647923"/>
          </a:xfrm>
        </p:spPr>
        <p:txBody>
          <a:bodyPr/>
          <a:lstStyle/>
          <a:p>
            <a:pPr algn="ctr"/>
            <a:r>
              <a:rPr lang="en-US" altLang="zh-CN" sz="3200" dirty="0" err="1">
                <a:solidFill>
                  <a:srgbClr val="FFFF00"/>
                </a:solidFill>
                <a:latin typeface="+mn-lt"/>
              </a:rPr>
              <a:t>CheckStyle</a:t>
            </a:r>
            <a:endParaRPr lang="zh-CN" altLang="en-US" sz="3200" dirty="0">
              <a:solidFill>
                <a:srgbClr val="FFFF00"/>
              </a:solidFill>
              <a:latin typeface="+mn-lt"/>
            </a:endParaRPr>
          </a:p>
        </p:txBody>
      </p:sp>
      <p:pic>
        <p:nvPicPr>
          <p:cNvPr id="155650" name="Picture 2" descr="http://mojo.codehaus.org/dashboard-maven-plugin/examples/images/LogAnalyzer_CheckStyle_Error.png"/>
          <p:cNvPicPr>
            <a:picLocks noChangeAspect="1" noChangeArrowheads="1"/>
          </p:cNvPicPr>
          <p:nvPr/>
        </p:nvPicPr>
        <p:blipFill>
          <a:blip r:embed="rId3" cstate="print"/>
          <a:srcRect/>
          <a:stretch>
            <a:fillRect/>
          </a:stretch>
        </p:blipFill>
        <p:spPr bwMode="auto">
          <a:xfrm>
            <a:off x="467544" y="1772816"/>
            <a:ext cx="8124056" cy="4572508"/>
          </a:xfrm>
          <a:prstGeom prst="rect">
            <a:avLst/>
          </a:prstGeom>
          <a:noFill/>
        </p:spPr>
      </p:pic>
    </p:spTree>
    <p:extLst>
      <p:ext uri="{BB962C8B-B14F-4D97-AF65-F5344CB8AC3E}">
        <p14:creationId xmlns:p14="http://schemas.microsoft.com/office/powerpoint/2010/main" val="3951192433"/>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http://persistentdesigns.com/wp/wp-content/uploads/pmd.jpg"/>
          <p:cNvPicPr>
            <a:picLocks noChangeAspect="1" noChangeArrowheads="1"/>
          </p:cNvPicPr>
          <p:nvPr/>
        </p:nvPicPr>
        <p:blipFill>
          <a:blip r:embed="rId3" cstate="print"/>
          <a:srcRect/>
          <a:stretch>
            <a:fillRect/>
          </a:stretch>
        </p:blipFill>
        <p:spPr bwMode="auto">
          <a:xfrm>
            <a:off x="1103616" y="1385774"/>
            <a:ext cx="6420712" cy="4815535"/>
          </a:xfrm>
          <a:prstGeom prst="rect">
            <a:avLst/>
          </a:prstGeom>
          <a:noFill/>
        </p:spPr>
      </p:pic>
      <p:sp>
        <p:nvSpPr>
          <p:cNvPr id="41986" name="Rectangle 2"/>
          <p:cNvSpPr>
            <a:spLocks noGrp="1" noChangeArrowheads="1"/>
          </p:cNvSpPr>
          <p:nvPr>
            <p:ph type="title" idx="4294967295"/>
          </p:nvPr>
        </p:nvSpPr>
        <p:spPr>
          <a:xfrm>
            <a:off x="1619672" y="332656"/>
            <a:ext cx="5832003" cy="647923"/>
          </a:xfrm>
        </p:spPr>
        <p:txBody>
          <a:bodyPr/>
          <a:lstStyle/>
          <a:p>
            <a:pPr algn="ctr"/>
            <a:r>
              <a:rPr lang="en-US" altLang="zh-CN" sz="3200" dirty="0">
                <a:solidFill>
                  <a:srgbClr val="FFFF00"/>
                </a:solidFill>
                <a:latin typeface="+mn-lt"/>
              </a:rPr>
              <a:t>PMD</a:t>
            </a:r>
            <a:endParaRPr lang="zh-CN" altLang="en-US" sz="3200" dirty="0">
              <a:solidFill>
                <a:srgbClr val="FFFF00"/>
              </a:solidFill>
              <a:latin typeface="+mn-lt"/>
            </a:endParaRPr>
          </a:p>
        </p:txBody>
      </p:sp>
      <p:sp>
        <p:nvSpPr>
          <p:cNvPr id="4" name="矩形 3"/>
          <p:cNvSpPr/>
          <p:nvPr/>
        </p:nvSpPr>
        <p:spPr>
          <a:xfrm>
            <a:off x="2483768" y="6273316"/>
            <a:ext cx="2941831" cy="369332"/>
          </a:xfrm>
          <a:prstGeom prst="rect">
            <a:avLst/>
          </a:prstGeom>
        </p:spPr>
        <p:txBody>
          <a:bodyPr wrap="none">
            <a:spAutoFit/>
          </a:bodyPr>
          <a:lstStyle/>
          <a:p>
            <a:r>
              <a:rPr lang="en-US" altLang="zh-CN" dirty="0" smtClean="0">
                <a:hlinkClick r:id="rId4"/>
              </a:rPr>
              <a:t>http://pmd.sourceforge.net/</a:t>
            </a:r>
            <a:endParaRPr lang="zh-CN" altLang="en-US" dirty="0"/>
          </a:p>
        </p:txBody>
      </p:sp>
    </p:spTree>
    <p:extLst>
      <p:ext uri="{BB962C8B-B14F-4D97-AF65-F5344CB8AC3E}">
        <p14:creationId xmlns:p14="http://schemas.microsoft.com/office/powerpoint/2010/main" val="1355189213"/>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684213" y="404813"/>
            <a:ext cx="8101012" cy="823912"/>
          </a:xfrm>
        </p:spPr>
        <p:txBody>
          <a:bodyPr/>
          <a:lstStyle/>
          <a:p>
            <a:pPr algn="ctr"/>
            <a:r>
              <a:rPr lang="en-US" altLang="zh-CN" sz="3200" dirty="0">
                <a:solidFill>
                  <a:srgbClr val="FFFF00"/>
                </a:solidFill>
                <a:latin typeface="+mn-lt"/>
              </a:rPr>
              <a:t>PMD</a:t>
            </a:r>
            <a:endParaRPr lang="zh-CN" altLang="en-US" sz="3200" dirty="0">
              <a:solidFill>
                <a:srgbClr val="FFFF00"/>
              </a:solidFill>
              <a:latin typeface="+mn-lt"/>
            </a:endParaRPr>
          </a:p>
        </p:txBody>
      </p:sp>
      <p:pic>
        <p:nvPicPr>
          <p:cNvPr id="6" name="图片 5" descr="PMD.png"/>
          <p:cNvPicPr>
            <a:picLocks noChangeAspect="1"/>
          </p:cNvPicPr>
          <p:nvPr/>
        </p:nvPicPr>
        <p:blipFill>
          <a:blip r:embed="rId3" cstate="print"/>
          <a:stretch>
            <a:fillRect/>
          </a:stretch>
        </p:blipFill>
        <p:spPr>
          <a:xfrm>
            <a:off x="0" y="1340768"/>
            <a:ext cx="9144000" cy="5112568"/>
          </a:xfrm>
          <a:prstGeom prst="rect">
            <a:avLst/>
          </a:prstGeom>
        </p:spPr>
      </p:pic>
    </p:spTree>
    <p:extLst>
      <p:ext uri="{BB962C8B-B14F-4D97-AF65-F5344CB8AC3E}">
        <p14:creationId xmlns:p14="http://schemas.microsoft.com/office/powerpoint/2010/main" val="110546062"/>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684213" y="404813"/>
            <a:ext cx="8101012" cy="823912"/>
          </a:xfrm>
        </p:spPr>
        <p:txBody>
          <a:bodyPr/>
          <a:lstStyle/>
          <a:p>
            <a:pPr algn="ctr"/>
            <a:r>
              <a:rPr lang="en-US" altLang="zh-CN" sz="3200" dirty="0" err="1">
                <a:solidFill>
                  <a:srgbClr val="FFFF00"/>
                </a:solidFill>
                <a:latin typeface="+mn-lt"/>
              </a:rPr>
              <a:t>FlexPMD</a:t>
            </a:r>
            <a:endParaRPr lang="zh-CN" altLang="en-US" sz="3200" dirty="0">
              <a:solidFill>
                <a:srgbClr val="FFFF00"/>
              </a:solidFill>
              <a:latin typeface="+mn-lt"/>
            </a:endParaRPr>
          </a:p>
        </p:txBody>
      </p:sp>
      <p:pic>
        <p:nvPicPr>
          <p:cNvPr id="159746" name="Picture 2" descr="http://opensource.adobe.com/wiki/download/attachments/29852444/WhatFlexPMD.png"/>
          <p:cNvPicPr>
            <a:picLocks noChangeAspect="1" noChangeArrowheads="1"/>
          </p:cNvPicPr>
          <p:nvPr/>
        </p:nvPicPr>
        <p:blipFill>
          <a:blip r:embed="rId3" cstate="print"/>
          <a:srcRect/>
          <a:stretch>
            <a:fillRect/>
          </a:stretch>
        </p:blipFill>
        <p:spPr bwMode="auto">
          <a:xfrm>
            <a:off x="179512" y="1340768"/>
            <a:ext cx="8543454" cy="5337212"/>
          </a:xfrm>
          <a:prstGeom prst="rect">
            <a:avLst/>
          </a:prstGeom>
          <a:noFill/>
        </p:spPr>
      </p:pic>
    </p:spTree>
    <p:extLst>
      <p:ext uri="{BB962C8B-B14F-4D97-AF65-F5344CB8AC3E}">
        <p14:creationId xmlns:p14="http://schemas.microsoft.com/office/powerpoint/2010/main" val="268692411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827584" y="404664"/>
            <a:ext cx="7200155" cy="575915"/>
          </a:xfrm>
        </p:spPr>
        <p:txBody>
          <a:bodyPr/>
          <a:lstStyle/>
          <a:p>
            <a:pPr algn="ctr"/>
            <a:r>
              <a:rPr lang="en-US" altLang="zh-CN" sz="3200" dirty="0" err="1">
                <a:solidFill>
                  <a:srgbClr val="FFFF00"/>
                </a:solidFill>
                <a:latin typeface="+mn-lt"/>
              </a:rPr>
              <a:t>CheckStyle</a:t>
            </a:r>
            <a:r>
              <a:rPr lang="en-US" altLang="zh-CN" sz="3200" dirty="0">
                <a:solidFill>
                  <a:srgbClr val="FFFF00"/>
                </a:solidFill>
                <a:latin typeface="+mn-lt"/>
              </a:rPr>
              <a:t>/PMD</a:t>
            </a:r>
            <a:r>
              <a:rPr lang="zh-CN" altLang="en-US" sz="3200" dirty="0">
                <a:solidFill>
                  <a:srgbClr val="FFFF00"/>
                </a:solidFill>
                <a:latin typeface="+mn-lt"/>
              </a:rPr>
              <a:t>与</a:t>
            </a:r>
            <a:r>
              <a:rPr lang="en-US" altLang="zh-CN" sz="3200" dirty="0" err="1">
                <a:solidFill>
                  <a:srgbClr val="FFFF00"/>
                </a:solidFill>
                <a:latin typeface="+mn-lt"/>
              </a:rPr>
              <a:t>FindBugs</a:t>
            </a:r>
            <a:r>
              <a:rPr lang="zh-CN" altLang="en-US" sz="3200" dirty="0">
                <a:solidFill>
                  <a:srgbClr val="FFFF00"/>
                </a:solidFill>
                <a:latin typeface="+mn-lt"/>
              </a:rPr>
              <a:t>比较</a:t>
            </a:r>
          </a:p>
        </p:txBody>
      </p:sp>
      <p:pic>
        <p:nvPicPr>
          <p:cNvPr id="41989" name="Picture 5"/>
          <p:cNvPicPr>
            <a:picLocks noChangeAspect="1" noChangeArrowheads="1"/>
          </p:cNvPicPr>
          <p:nvPr/>
        </p:nvPicPr>
        <p:blipFill>
          <a:blip r:embed="rId3" cstate="print"/>
          <a:srcRect/>
          <a:stretch>
            <a:fillRect/>
          </a:stretch>
        </p:blipFill>
        <p:spPr bwMode="auto">
          <a:xfrm>
            <a:off x="395536" y="1556792"/>
            <a:ext cx="8173587" cy="4824536"/>
          </a:xfrm>
          <a:prstGeom prst="rect">
            <a:avLst/>
          </a:prstGeom>
          <a:noFill/>
          <a:ln w="9525">
            <a:noFill/>
            <a:miter lim="800000"/>
            <a:headEnd/>
            <a:tailEnd/>
          </a:ln>
        </p:spPr>
      </p:pic>
    </p:spTree>
    <p:extLst>
      <p:ext uri="{BB962C8B-B14F-4D97-AF65-F5344CB8AC3E}">
        <p14:creationId xmlns:p14="http://schemas.microsoft.com/office/powerpoint/2010/main" val="2345676377"/>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1043608" y="404664"/>
            <a:ext cx="6552083" cy="647923"/>
          </a:xfrm>
        </p:spPr>
        <p:txBody>
          <a:bodyPr/>
          <a:lstStyle/>
          <a:p>
            <a:pPr algn="ctr"/>
            <a:r>
              <a:rPr lang="en-US" altLang="zh-CN" sz="3200" dirty="0" err="1">
                <a:solidFill>
                  <a:srgbClr val="FFFF00"/>
                </a:solidFill>
                <a:latin typeface="+mn-lt"/>
              </a:rPr>
              <a:t>SourceMonitor</a:t>
            </a:r>
            <a:r>
              <a:rPr lang="zh-CN" altLang="en-US" sz="3200" dirty="0">
                <a:solidFill>
                  <a:srgbClr val="FFFF00"/>
                </a:solidFill>
                <a:latin typeface="+mj-ea"/>
              </a:rPr>
              <a:t>检测代码复杂度</a:t>
            </a:r>
          </a:p>
        </p:txBody>
      </p:sp>
      <p:sp>
        <p:nvSpPr>
          <p:cNvPr id="43013" name="Text Box 5"/>
          <p:cNvSpPr txBox="1">
            <a:spLocks noChangeArrowheads="1"/>
          </p:cNvSpPr>
          <p:nvPr/>
        </p:nvSpPr>
        <p:spPr bwMode="auto">
          <a:xfrm>
            <a:off x="323528" y="1484784"/>
            <a:ext cx="8568952" cy="369332"/>
          </a:xfrm>
          <a:prstGeom prst="rect">
            <a:avLst/>
          </a:prstGeom>
          <a:noFill/>
          <a:ln w="9525">
            <a:noFill/>
            <a:miter lim="800000"/>
            <a:headEnd/>
            <a:tailEnd/>
          </a:ln>
        </p:spPr>
        <p:txBody>
          <a:bodyPr wrap="square" lIns="0" tIns="0" rIns="0" bIns="0">
            <a:spAutoFit/>
          </a:bodyPr>
          <a:lstStyle/>
          <a:p>
            <a:pPr>
              <a:spcBef>
                <a:spcPct val="50000"/>
              </a:spcBef>
            </a:pPr>
            <a:r>
              <a:rPr lang="zh-CN" altLang="en-US" sz="2400" i="0" dirty="0" smtClean="0"/>
              <a:t>测试各类源代码的复杂度、深度嵌套类和性能，生成相应的图表</a:t>
            </a:r>
            <a:endParaRPr lang="zh-CN" altLang="en-US" sz="2400" i="0" dirty="0"/>
          </a:p>
        </p:txBody>
      </p:sp>
      <p:pic>
        <p:nvPicPr>
          <p:cNvPr id="43014" name="Picture 6"/>
          <p:cNvPicPr>
            <a:picLocks noChangeAspect="1" noChangeArrowheads="1"/>
          </p:cNvPicPr>
          <p:nvPr/>
        </p:nvPicPr>
        <p:blipFill>
          <a:blip r:embed="rId3" cstate="print"/>
          <a:srcRect/>
          <a:stretch>
            <a:fillRect/>
          </a:stretch>
        </p:blipFill>
        <p:spPr bwMode="auto">
          <a:xfrm>
            <a:off x="1331640" y="2060848"/>
            <a:ext cx="6696744" cy="4653136"/>
          </a:xfrm>
          <a:prstGeom prst="rect">
            <a:avLst/>
          </a:prstGeom>
          <a:noFill/>
          <a:ln w="9525">
            <a:noFill/>
            <a:miter lim="800000"/>
            <a:headEnd/>
            <a:tailEnd/>
          </a:ln>
        </p:spPr>
      </p:pic>
      <p:sp>
        <p:nvSpPr>
          <p:cNvPr id="7" name="矩形 6"/>
          <p:cNvSpPr/>
          <p:nvPr/>
        </p:nvSpPr>
        <p:spPr>
          <a:xfrm>
            <a:off x="4860032" y="5373216"/>
            <a:ext cx="3262560" cy="369332"/>
          </a:xfrm>
          <a:prstGeom prst="rect">
            <a:avLst/>
          </a:prstGeom>
          <a:solidFill>
            <a:schemeClr val="accent5">
              <a:lumMod val="90000"/>
            </a:schemeClr>
          </a:solidFill>
        </p:spPr>
        <p:txBody>
          <a:bodyPr wrap="none">
            <a:spAutoFit/>
          </a:bodyPr>
          <a:lstStyle/>
          <a:p>
            <a:r>
              <a:rPr lang="en-US" altLang="zh-CN" dirty="0" smtClean="0">
                <a:hlinkClick r:id="rId4"/>
              </a:rPr>
              <a:t>http://www.campwoodsw.com/</a:t>
            </a:r>
            <a:endParaRPr lang="zh-CN" altLang="en-US" dirty="0"/>
          </a:p>
        </p:txBody>
      </p:sp>
    </p:spTree>
    <p:extLst>
      <p:ext uri="{BB962C8B-B14F-4D97-AF65-F5344CB8AC3E}">
        <p14:creationId xmlns:p14="http://schemas.microsoft.com/office/powerpoint/2010/main" val="2061915391"/>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763688" y="404813"/>
            <a:ext cx="6011887" cy="503907"/>
          </a:xfrm>
        </p:spPr>
        <p:txBody>
          <a:bodyPr/>
          <a:lstStyle/>
          <a:p>
            <a:pPr algn="ctr"/>
            <a:r>
              <a:rPr lang="zh-CN" altLang="en-US" sz="3200" dirty="0">
                <a:solidFill>
                  <a:srgbClr val="FFFF00"/>
                </a:solidFill>
                <a:latin typeface="+mj-ea"/>
              </a:rPr>
              <a:t>为何要进行单元测试</a:t>
            </a:r>
            <a:r>
              <a:rPr lang="en-US" altLang="zh-CN" sz="3200" dirty="0">
                <a:solidFill>
                  <a:srgbClr val="FFFF00"/>
                </a:solidFill>
                <a:latin typeface="+mj-ea"/>
              </a:rPr>
              <a:t>?</a:t>
            </a:r>
          </a:p>
        </p:txBody>
      </p:sp>
      <p:sp>
        <p:nvSpPr>
          <p:cNvPr id="9219" name="Text Box 4"/>
          <p:cNvSpPr txBox="1">
            <a:spLocks noChangeArrowheads="1"/>
          </p:cNvSpPr>
          <p:nvPr/>
        </p:nvSpPr>
        <p:spPr bwMode="auto">
          <a:xfrm>
            <a:off x="755576" y="1988840"/>
            <a:ext cx="7668852" cy="3617571"/>
          </a:xfrm>
          <a:prstGeom prst="rect">
            <a:avLst/>
          </a:prstGeom>
          <a:noFill/>
          <a:ln w="9525">
            <a:noFill/>
            <a:miter lim="800000"/>
            <a:headEnd/>
            <a:tailEnd/>
          </a:ln>
        </p:spPr>
        <p:txBody>
          <a:bodyPr wrap="square" lIns="0" tIns="0" rIns="0" bIns="0">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smtClean="0">
                <a:latin typeface="+mn-lt"/>
                <a:ea typeface="楷体"/>
                <a:cs typeface="楷体"/>
              </a:rPr>
              <a:t>尽早发现错误</a:t>
            </a:r>
            <a:endParaRPr lang="zh-CN" altLang="en-US" sz="2400" i="0" dirty="0">
              <a:latin typeface="+mn-lt"/>
              <a:ea typeface="楷体"/>
              <a:cs typeface="楷体"/>
            </a:endParaRPr>
          </a:p>
          <a:p>
            <a:pPr marL="457200" indent="-457200">
              <a:lnSpc>
                <a:spcPts val="2200"/>
              </a:lnSpc>
              <a:buClr>
                <a:schemeClr val="accent1"/>
              </a:buClr>
              <a:buSzPct val="75000"/>
            </a:pPr>
            <a:endParaRPr lang="zh-CN" altLang="en-US" sz="2800" b="1" dirty="0">
              <a:latin typeface="宋体" pitchFamily="2" charset="-122"/>
            </a:endParaRPr>
          </a:p>
          <a:p>
            <a:pPr marL="355600">
              <a:lnSpc>
                <a:spcPct val="130000"/>
              </a:lnSpc>
              <a:buClr>
                <a:schemeClr val="accent1"/>
              </a:buClr>
              <a:buSzPct val="75000"/>
              <a:buFont typeface="Arial" pitchFamily="34" charset="0"/>
              <a:buChar char="•"/>
            </a:pPr>
            <a:r>
              <a:rPr lang="zh-CN" altLang="en-US" sz="2400" i="0" dirty="0">
                <a:latin typeface="宋体" pitchFamily="2" charset="-122"/>
              </a:rPr>
              <a:t>错误发现越早</a:t>
            </a:r>
            <a:r>
              <a:rPr lang="en-US" altLang="zh-CN" sz="2400" i="0" dirty="0">
                <a:latin typeface="宋体" pitchFamily="2" charset="-122"/>
              </a:rPr>
              <a:t>,</a:t>
            </a:r>
            <a:r>
              <a:rPr lang="zh-CN" altLang="en-US" sz="2400" i="0" dirty="0">
                <a:latin typeface="宋体" pitchFamily="2" charset="-122"/>
              </a:rPr>
              <a:t>成本越低</a:t>
            </a:r>
            <a:r>
              <a:rPr lang="en-US" altLang="zh-CN" sz="2400" i="0" dirty="0">
                <a:latin typeface="宋体" pitchFamily="2" charset="-122"/>
              </a:rPr>
              <a:t>.</a:t>
            </a:r>
          </a:p>
          <a:p>
            <a:pPr marL="355600">
              <a:lnSpc>
                <a:spcPct val="130000"/>
              </a:lnSpc>
              <a:buClr>
                <a:schemeClr val="accent1"/>
              </a:buClr>
              <a:buSzPct val="75000"/>
              <a:buFont typeface="Arial" pitchFamily="34" charset="0"/>
              <a:buChar char="•"/>
            </a:pPr>
            <a:r>
              <a:rPr lang="zh-CN" altLang="en-US" sz="2400" i="0" dirty="0" smtClean="0">
                <a:latin typeface="宋体" pitchFamily="2" charset="-122"/>
              </a:rPr>
              <a:t>发现问题比较容易</a:t>
            </a:r>
            <a:endParaRPr lang="en-US" altLang="zh-CN" sz="2400" i="0" dirty="0" smtClean="0">
              <a:latin typeface="宋体" pitchFamily="2" charset="-122"/>
            </a:endParaRPr>
          </a:p>
          <a:p>
            <a:pPr marL="355600">
              <a:lnSpc>
                <a:spcPct val="130000"/>
              </a:lnSpc>
              <a:buClr>
                <a:schemeClr val="accent1"/>
              </a:buClr>
              <a:buSzPct val="75000"/>
              <a:buFont typeface="Arial" pitchFamily="34" charset="0"/>
              <a:buChar char="•"/>
            </a:pPr>
            <a:r>
              <a:rPr lang="zh-CN" altLang="en-US" sz="2400" i="0" dirty="0" smtClean="0">
                <a:latin typeface="宋体" pitchFamily="2" charset="-122"/>
              </a:rPr>
              <a:t>修正问题更容易</a:t>
            </a:r>
            <a:endParaRPr lang="zh-CN" altLang="en-US" sz="2400" i="0" dirty="0">
              <a:latin typeface="宋体" pitchFamily="2" charset="-122"/>
            </a:endParaRPr>
          </a:p>
          <a:p>
            <a:pPr marL="457200" indent="-457200">
              <a:lnSpc>
                <a:spcPts val="2200"/>
              </a:lnSpc>
              <a:buClr>
                <a:schemeClr val="accent1"/>
              </a:buClr>
              <a:buSzPct val="75000"/>
            </a:pPr>
            <a:endParaRPr lang="zh-CN" altLang="en-US" sz="2400" b="1" dirty="0">
              <a:latin typeface="宋体" pitchFamily="2" charset="-122"/>
            </a:endParaRPr>
          </a:p>
          <a:p>
            <a:pPr marL="457200" indent="-457200">
              <a:lnSpc>
                <a:spcPts val="2200"/>
              </a:lnSpc>
              <a:buClr>
                <a:schemeClr val="accent1"/>
              </a:buClr>
              <a:buSzPct val="75000"/>
            </a:pPr>
            <a:endParaRPr lang="zh-CN" altLang="en-US" sz="2400" b="1" dirty="0">
              <a:latin typeface="宋体" pitchFamily="2" charset="-122"/>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检查代码是否符合设计和规范，有利于将来代码</a:t>
            </a:r>
            <a:r>
              <a:rPr lang="zh-CN" altLang="en-US" sz="2400" i="0" dirty="0" smtClean="0">
                <a:latin typeface="+mn-lt"/>
                <a:ea typeface="楷体"/>
                <a:cs typeface="楷体"/>
              </a:rPr>
              <a:t>的维护</a:t>
            </a:r>
            <a:endParaRPr lang="zh-CN" altLang="en-US" sz="2400" i="0" dirty="0">
              <a:latin typeface="+mn-lt"/>
              <a:ea typeface="楷体"/>
              <a:cs typeface="楷体"/>
            </a:endParaRPr>
          </a:p>
          <a:p>
            <a:pPr marL="457200" indent="-457200">
              <a:lnSpc>
                <a:spcPts val="2200"/>
              </a:lnSpc>
              <a:buClr>
                <a:schemeClr val="accent1"/>
              </a:buClr>
              <a:buSzPct val="75000"/>
            </a:pPr>
            <a:r>
              <a:rPr lang="zh-CN" altLang="en-US" sz="2400" b="1" dirty="0">
                <a:latin typeface="宋体" pitchFamily="2" charset="-122"/>
              </a:rPr>
              <a:t>                                      </a:t>
            </a:r>
          </a:p>
        </p:txBody>
      </p:sp>
    </p:spTree>
    <p:extLst>
      <p:ext uri="{BB962C8B-B14F-4D97-AF65-F5344CB8AC3E}">
        <p14:creationId xmlns:p14="http://schemas.microsoft.com/office/powerpoint/2010/main" val="3613910277"/>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1170" name="Rectangle 2"/>
          <p:cNvSpPr>
            <a:spLocks noGrp="1" noChangeArrowheads="1"/>
          </p:cNvSpPr>
          <p:nvPr>
            <p:ph type="title"/>
          </p:nvPr>
        </p:nvSpPr>
        <p:spPr>
          <a:xfrm>
            <a:off x="1907704" y="476673"/>
            <a:ext cx="4768677" cy="576064"/>
          </a:xfrm>
        </p:spPr>
        <p:txBody>
          <a:bodyPr/>
          <a:lstStyle/>
          <a:p>
            <a:pPr algn="ctr"/>
            <a:r>
              <a:rPr lang="zh-CN" altLang="en-US" sz="3200" dirty="0">
                <a:solidFill>
                  <a:srgbClr val="FFFF00"/>
                </a:solidFill>
                <a:latin typeface="+mn-lt"/>
              </a:rPr>
              <a:t>开源单元测试工具</a:t>
            </a:r>
            <a:endParaRPr lang="en-US" altLang="zh-CN" sz="3200" dirty="0">
              <a:solidFill>
                <a:srgbClr val="FFFF00"/>
              </a:solidFill>
              <a:latin typeface="+mn-lt"/>
            </a:endParaRPr>
          </a:p>
        </p:txBody>
      </p:sp>
      <p:sp>
        <p:nvSpPr>
          <p:cNvPr id="2311173" name="Rectangle 5"/>
          <p:cNvSpPr>
            <a:spLocks noGrp="1" noChangeArrowheads="1"/>
          </p:cNvSpPr>
          <p:nvPr>
            <p:ph type="body" idx="1"/>
          </p:nvPr>
        </p:nvSpPr>
        <p:spPr>
          <a:xfrm>
            <a:off x="683568" y="2132856"/>
            <a:ext cx="7956550" cy="3276600"/>
          </a:xfrm>
          <a:noFill/>
          <a:ln/>
        </p:spPr>
        <p:txBody>
          <a:bodyPr/>
          <a:lstStyle/>
          <a:p>
            <a:pPr eaLnBrk="0" hangingPunct="0">
              <a:lnSpc>
                <a:spcPct val="130000"/>
              </a:lnSpc>
              <a:buClr>
                <a:schemeClr val="accent1">
                  <a:lumMod val="50000"/>
                </a:schemeClr>
              </a:buClr>
              <a:buSzPct val="90000"/>
              <a:buFont typeface="Wingdings" charset="2"/>
              <a:buChar char="p"/>
              <a:tabLst>
                <a:tab pos="365125" algn="l"/>
                <a:tab pos="571500" algn="l"/>
              </a:tabLst>
            </a:pPr>
            <a:r>
              <a:rPr lang="en-US" altLang="zh-CN" sz="2400" kern="1200" dirty="0">
                <a:ea typeface="楷体"/>
                <a:cs typeface="楷体"/>
              </a:rPr>
              <a:t>C/C++ </a:t>
            </a:r>
            <a:r>
              <a:rPr lang="zh-CN" altLang="en-US" sz="2400" kern="1200" dirty="0">
                <a:ea typeface="楷体"/>
                <a:cs typeface="楷体"/>
              </a:rPr>
              <a:t>语言单元测试工具：</a:t>
            </a:r>
            <a:r>
              <a:rPr lang="en-US" altLang="zh-CN" sz="2400" kern="1200" dirty="0" err="1">
                <a:ea typeface="楷体"/>
                <a:cs typeface="楷体"/>
              </a:rPr>
              <a:t>CppTest</a:t>
            </a:r>
            <a:r>
              <a:rPr lang="zh-CN" altLang="en-US" sz="2400" kern="1200" dirty="0">
                <a:ea typeface="楷体"/>
                <a:cs typeface="楷体"/>
              </a:rPr>
              <a:t>、</a:t>
            </a:r>
            <a:r>
              <a:rPr lang="en-US" altLang="zh-CN" sz="2400" kern="1200" dirty="0" err="1">
                <a:ea typeface="楷体"/>
                <a:cs typeface="楷体"/>
              </a:rPr>
              <a:t>CppUnit</a:t>
            </a:r>
            <a:r>
              <a:rPr lang="zh-CN" altLang="en-US" sz="2400" kern="1200" dirty="0">
                <a:ea typeface="楷体"/>
                <a:cs typeface="楷体"/>
              </a:rPr>
              <a:t>、</a:t>
            </a:r>
            <a:r>
              <a:rPr lang="en-US" altLang="zh-CN" sz="2400" kern="1200" dirty="0">
                <a:ea typeface="楷体"/>
                <a:cs typeface="楷体"/>
              </a:rPr>
              <a:t>…  </a:t>
            </a:r>
          </a:p>
          <a:p>
            <a:pPr eaLnBrk="0" hangingPunct="0">
              <a:lnSpc>
                <a:spcPct val="130000"/>
              </a:lnSpc>
              <a:buClr>
                <a:schemeClr val="accent1">
                  <a:lumMod val="50000"/>
                </a:schemeClr>
              </a:buClr>
              <a:buSzPct val="90000"/>
              <a:buFont typeface="Wingdings" charset="2"/>
              <a:buChar char="p"/>
              <a:tabLst>
                <a:tab pos="365125" algn="l"/>
                <a:tab pos="571500" algn="l"/>
              </a:tabLst>
            </a:pPr>
            <a:r>
              <a:rPr lang="en-US" altLang="zh-CN" sz="2400" kern="1200" dirty="0">
                <a:ea typeface="楷体"/>
                <a:cs typeface="楷体"/>
              </a:rPr>
              <a:t>Java</a:t>
            </a:r>
            <a:r>
              <a:rPr lang="zh-CN" altLang="en-US" sz="2400" kern="1200" dirty="0">
                <a:ea typeface="楷体"/>
                <a:cs typeface="楷体"/>
              </a:rPr>
              <a:t>语言单元测试工具：</a:t>
            </a:r>
            <a:r>
              <a:rPr lang="en-US" altLang="zh-CN" sz="2400" kern="1200" dirty="0" err="1">
                <a:ea typeface="楷体"/>
                <a:cs typeface="楷体"/>
              </a:rPr>
              <a:t>TestNG</a:t>
            </a:r>
            <a:r>
              <a:rPr lang="zh-CN" altLang="en-US" sz="2400" kern="1200" dirty="0">
                <a:ea typeface="楷体"/>
                <a:cs typeface="楷体"/>
              </a:rPr>
              <a:t>、</a:t>
            </a:r>
            <a:r>
              <a:rPr lang="en-US" altLang="zh-CN" sz="2400" kern="1200" dirty="0">
                <a:ea typeface="楷体"/>
                <a:cs typeface="楷体"/>
              </a:rPr>
              <a:t>PMD</a:t>
            </a:r>
            <a:r>
              <a:rPr lang="zh-CN" altLang="en-US" sz="2400" kern="1200" dirty="0">
                <a:ea typeface="楷体"/>
                <a:cs typeface="楷体"/>
              </a:rPr>
              <a:t>、</a:t>
            </a:r>
            <a:r>
              <a:rPr lang="en-US" altLang="zh-CN" sz="2400" kern="1200" dirty="0" err="1">
                <a:ea typeface="楷体"/>
                <a:cs typeface="楷体"/>
              </a:rPr>
              <a:t>Checkstyle</a:t>
            </a:r>
            <a:r>
              <a:rPr lang="zh-CN" altLang="en-US" sz="2400" kern="1200" dirty="0">
                <a:ea typeface="楷体"/>
                <a:cs typeface="楷体"/>
              </a:rPr>
              <a:t>、</a:t>
            </a:r>
            <a:r>
              <a:rPr lang="en-US" altLang="zh-CN" sz="2400" kern="1200" dirty="0" err="1">
                <a:ea typeface="楷体"/>
                <a:cs typeface="楷体"/>
              </a:rPr>
              <a:t>Findbugs</a:t>
            </a:r>
            <a:r>
              <a:rPr lang="zh-CN" altLang="en-US" sz="2400" kern="1200" dirty="0">
                <a:ea typeface="楷体"/>
                <a:cs typeface="楷体"/>
              </a:rPr>
              <a:t>、</a:t>
            </a:r>
            <a:r>
              <a:rPr lang="en-US" altLang="zh-CN" sz="2400" kern="1200" dirty="0">
                <a:ea typeface="楷体"/>
                <a:cs typeface="楷体"/>
              </a:rPr>
              <a:t>Jalopy……</a:t>
            </a:r>
            <a:endParaRPr lang="zh-CN" altLang="en-US" sz="2400" kern="1200" dirty="0">
              <a:ea typeface="楷体"/>
              <a:cs typeface="楷体"/>
            </a:endParaRPr>
          </a:p>
          <a:p>
            <a:pPr eaLnBrk="0" hangingPunct="0">
              <a:lnSpc>
                <a:spcPct val="130000"/>
              </a:lnSpc>
              <a:buClr>
                <a:schemeClr val="accent1">
                  <a:lumMod val="50000"/>
                </a:schemeClr>
              </a:buClr>
              <a:buSzPct val="90000"/>
              <a:buFont typeface="Wingdings" charset="2"/>
              <a:buChar char="p"/>
              <a:tabLst>
                <a:tab pos="365125" algn="l"/>
                <a:tab pos="571500" algn="l"/>
              </a:tabLst>
            </a:pPr>
            <a:r>
              <a:rPr lang="en-US" altLang="zh-CN" sz="2400" kern="1200" dirty="0">
                <a:ea typeface="楷体"/>
                <a:cs typeface="楷体"/>
              </a:rPr>
              <a:t>Mock Object</a:t>
            </a:r>
            <a:r>
              <a:rPr lang="zh-CN" altLang="en-US" sz="2400" kern="1200" dirty="0">
                <a:ea typeface="楷体"/>
                <a:cs typeface="楷体"/>
              </a:rPr>
              <a:t>类工具</a:t>
            </a:r>
            <a:r>
              <a:rPr lang="en-US" altLang="zh-CN" sz="2400" kern="1200" dirty="0">
                <a:ea typeface="楷体"/>
                <a:cs typeface="楷体"/>
              </a:rPr>
              <a:t>: </a:t>
            </a:r>
            <a:r>
              <a:rPr lang="en-US" altLang="zh-CN" sz="2400" kern="1200" dirty="0" err="1">
                <a:ea typeface="楷体"/>
                <a:cs typeface="楷体"/>
              </a:rPr>
              <a:t>MockObjects</a:t>
            </a:r>
            <a:r>
              <a:rPr lang="zh-CN" altLang="en-US" sz="2400" kern="1200" dirty="0">
                <a:ea typeface="楷体"/>
                <a:cs typeface="楷体"/>
              </a:rPr>
              <a:t>、</a:t>
            </a:r>
            <a:r>
              <a:rPr lang="en-US" altLang="zh-CN" sz="2400" kern="1200" dirty="0" err="1">
                <a:ea typeface="楷体"/>
                <a:cs typeface="楷体"/>
              </a:rPr>
              <a:t>Xdoclet</a:t>
            </a:r>
            <a:r>
              <a:rPr lang="zh-CN" altLang="en-US" sz="2400" kern="1200" dirty="0">
                <a:ea typeface="楷体"/>
                <a:cs typeface="楷体"/>
              </a:rPr>
              <a:t>、</a:t>
            </a:r>
            <a:r>
              <a:rPr lang="en-US" altLang="zh-CN" sz="2400" kern="1200" dirty="0" err="1">
                <a:ea typeface="楷体"/>
                <a:cs typeface="楷体"/>
              </a:rPr>
              <a:t>EasyMock</a:t>
            </a:r>
            <a:r>
              <a:rPr lang="zh-CN" altLang="en-US" sz="2400" kern="1200" dirty="0">
                <a:ea typeface="楷体"/>
                <a:cs typeface="楷体"/>
              </a:rPr>
              <a:t>、</a:t>
            </a:r>
            <a:r>
              <a:rPr lang="en-US" altLang="zh-CN" sz="2400" kern="1200" dirty="0" err="1">
                <a:ea typeface="楷体"/>
                <a:cs typeface="楷体"/>
              </a:rPr>
              <a:t>MockCreator</a:t>
            </a:r>
            <a:r>
              <a:rPr lang="zh-CN" altLang="en-US" sz="2400" kern="1200" dirty="0">
                <a:ea typeface="楷体"/>
                <a:cs typeface="楷体"/>
              </a:rPr>
              <a:t>、</a:t>
            </a:r>
            <a:r>
              <a:rPr lang="en-US" altLang="zh-CN" sz="2400" kern="1200" dirty="0" err="1">
                <a:ea typeface="楷体"/>
                <a:cs typeface="楷体"/>
              </a:rPr>
              <a:t>MockEJB</a:t>
            </a:r>
            <a:r>
              <a:rPr lang="zh-CN" altLang="en-US" sz="2400" kern="1200" dirty="0">
                <a:ea typeface="楷体"/>
                <a:cs typeface="楷体"/>
              </a:rPr>
              <a:t>、</a:t>
            </a:r>
            <a:r>
              <a:rPr lang="en-US" altLang="zh-CN" sz="2400" kern="1200" dirty="0" err="1">
                <a:ea typeface="楷体"/>
                <a:cs typeface="楷体"/>
                <a:hlinkClick r:id="rId3"/>
              </a:rPr>
              <a:t>ObjcUnit</a:t>
            </a:r>
            <a:r>
              <a:rPr lang="zh-CN" altLang="en-US" sz="2400" kern="1200" dirty="0">
                <a:ea typeface="楷体"/>
                <a:cs typeface="楷体"/>
              </a:rPr>
              <a:t>、</a:t>
            </a:r>
            <a:r>
              <a:rPr lang="en-US" altLang="zh-CN" sz="2400" kern="1200" dirty="0" err="1">
                <a:ea typeface="楷体"/>
                <a:cs typeface="楷体"/>
              </a:rPr>
              <a:t>jMock</a:t>
            </a:r>
            <a:r>
              <a:rPr lang="zh-CN" altLang="en-US" sz="2400" kern="1200" dirty="0">
                <a:ea typeface="楷体"/>
                <a:cs typeface="楷体"/>
              </a:rPr>
              <a:t>等 </a:t>
            </a:r>
            <a:r>
              <a:rPr lang="en-US" altLang="zh-CN" sz="2400" kern="1200" dirty="0">
                <a:ea typeface="楷体"/>
                <a:cs typeface="楷体"/>
              </a:rPr>
              <a:t> </a:t>
            </a:r>
          </a:p>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其它 </a:t>
            </a:r>
          </a:p>
        </p:txBody>
      </p:sp>
    </p:spTree>
    <p:extLst>
      <p:ext uri="{BB962C8B-B14F-4D97-AF65-F5344CB8AC3E}">
        <p14:creationId xmlns:p14="http://schemas.microsoft.com/office/powerpoint/2010/main" val="1828585538"/>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5506" name="Rectangle 2"/>
          <p:cNvSpPr>
            <a:spLocks noGrp="1" noChangeArrowheads="1"/>
          </p:cNvSpPr>
          <p:nvPr>
            <p:ph type="title"/>
          </p:nvPr>
        </p:nvSpPr>
        <p:spPr>
          <a:xfrm>
            <a:off x="1691680" y="404664"/>
            <a:ext cx="5992813" cy="612775"/>
          </a:xfrm>
        </p:spPr>
        <p:txBody>
          <a:bodyPr/>
          <a:lstStyle/>
          <a:p>
            <a:pPr algn="ctr"/>
            <a:r>
              <a:rPr lang="zh-CN" altLang="en-US" sz="3200" dirty="0">
                <a:solidFill>
                  <a:srgbClr val="FFFF00"/>
                </a:solidFill>
                <a:latin typeface="+mj-ea"/>
              </a:rPr>
              <a:t>商业单元测试工具</a:t>
            </a:r>
            <a:endParaRPr lang="en-US" altLang="zh-CN" sz="3200" dirty="0">
              <a:solidFill>
                <a:srgbClr val="FFFF00"/>
              </a:solidFill>
              <a:latin typeface="+mj-ea"/>
            </a:endParaRPr>
          </a:p>
        </p:txBody>
      </p:sp>
      <p:sp>
        <p:nvSpPr>
          <p:cNvPr id="2325509" name="Rectangle 5"/>
          <p:cNvSpPr>
            <a:spLocks noGrp="1" noChangeArrowheads="1"/>
          </p:cNvSpPr>
          <p:nvPr>
            <p:ph type="body" idx="1"/>
          </p:nvPr>
        </p:nvSpPr>
        <p:spPr>
          <a:xfrm>
            <a:off x="323528" y="1484784"/>
            <a:ext cx="8568952" cy="4608512"/>
          </a:xfrm>
          <a:noFill/>
          <a:ln/>
        </p:spPr>
        <p:txBody>
          <a:bodyPr/>
          <a:lstStyle/>
          <a:p>
            <a:pPr eaLnBrk="0" hangingPunct="0">
              <a:lnSpc>
                <a:spcPct val="130000"/>
              </a:lnSpc>
              <a:buClr>
                <a:schemeClr val="accent1">
                  <a:lumMod val="50000"/>
                </a:schemeClr>
              </a:buClr>
              <a:buSzPct val="90000"/>
              <a:buFont typeface="Wingdings" charset="2"/>
              <a:buChar char="p"/>
              <a:tabLst>
                <a:tab pos="365125" algn="l"/>
                <a:tab pos="571500" algn="l"/>
              </a:tabLst>
            </a:pPr>
            <a:r>
              <a:rPr lang="en-US" altLang="zh-CN" sz="2400" dirty="0">
                <a:ea typeface="宋体" pitchFamily="2" charset="-122"/>
              </a:rPr>
              <a:t> </a:t>
            </a:r>
            <a:r>
              <a:rPr lang="en-US" altLang="zh-CN" sz="2400" kern="1200" dirty="0">
                <a:ea typeface="楷体"/>
                <a:cs typeface="楷体"/>
              </a:rPr>
              <a:t>C/C++</a:t>
            </a:r>
            <a:r>
              <a:rPr lang="zh-CN" altLang="en-US" sz="2400" kern="1200" dirty="0">
                <a:ea typeface="楷体"/>
                <a:cs typeface="楷体"/>
              </a:rPr>
              <a:t>语言的单元测试工具以商业工具为主，例如</a:t>
            </a:r>
            <a:r>
              <a:rPr lang="en-US" altLang="zh-CN" sz="2400" kern="1200" dirty="0" err="1">
                <a:ea typeface="楷体"/>
                <a:cs typeface="楷体"/>
              </a:rPr>
              <a:t>Parasoft</a:t>
            </a:r>
            <a:r>
              <a:rPr lang="en-US" altLang="zh-CN" sz="2400" kern="1200" dirty="0">
                <a:ea typeface="楷体"/>
                <a:cs typeface="楷体"/>
              </a:rPr>
              <a:t> C++</a:t>
            </a:r>
            <a:r>
              <a:rPr lang="zh-CN" altLang="en-US" sz="2400" kern="1200" dirty="0">
                <a:ea typeface="楷体"/>
                <a:cs typeface="楷体"/>
              </a:rPr>
              <a:t>、</a:t>
            </a:r>
            <a:r>
              <a:rPr lang="en-US" altLang="zh-CN" sz="2400" kern="1200" dirty="0">
                <a:ea typeface="楷体"/>
                <a:cs typeface="楷体"/>
              </a:rPr>
              <a:t>PR QA•C/C++</a:t>
            </a:r>
            <a:r>
              <a:rPr lang="zh-CN" altLang="en-US" sz="2400" kern="1200" dirty="0">
                <a:ea typeface="楷体"/>
                <a:cs typeface="楷体"/>
              </a:rPr>
              <a:t>、</a:t>
            </a:r>
            <a:r>
              <a:rPr lang="en-US" altLang="zh-CN" sz="2400" kern="1200" dirty="0" err="1">
                <a:ea typeface="楷体"/>
                <a:cs typeface="楷体"/>
              </a:rPr>
              <a:t>CompuWare</a:t>
            </a:r>
            <a:r>
              <a:rPr lang="en-US" altLang="zh-CN" sz="2400" kern="1200" dirty="0">
                <a:ea typeface="楷体"/>
                <a:cs typeface="楷体"/>
              </a:rPr>
              <a:t> </a:t>
            </a:r>
            <a:r>
              <a:rPr lang="en-US" altLang="zh-CN" sz="2400" kern="1200" dirty="0" err="1">
                <a:ea typeface="楷体"/>
                <a:cs typeface="楷体"/>
              </a:rPr>
              <a:t>DevPartner</a:t>
            </a:r>
            <a:r>
              <a:rPr lang="en-US" altLang="zh-CN" sz="2400" kern="1200" dirty="0">
                <a:ea typeface="楷体"/>
                <a:cs typeface="楷体"/>
              </a:rPr>
              <a:t> for Visual C++ </a:t>
            </a:r>
            <a:r>
              <a:rPr lang="en-US" altLang="zh-CN" sz="2400" kern="1200" dirty="0" err="1">
                <a:ea typeface="楷体"/>
                <a:cs typeface="楷体"/>
              </a:rPr>
              <a:t>BoundsChecker</a:t>
            </a:r>
            <a:r>
              <a:rPr lang="en-US" altLang="zh-CN" sz="2400" kern="1200" dirty="0">
                <a:ea typeface="楷体"/>
                <a:cs typeface="楷体"/>
              </a:rPr>
              <a:t> Suite</a:t>
            </a:r>
            <a:r>
              <a:rPr lang="zh-CN" altLang="en-US" sz="2400" kern="1200" dirty="0">
                <a:ea typeface="楷体"/>
                <a:cs typeface="楷体"/>
              </a:rPr>
              <a:t>、</a:t>
            </a:r>
            <a:r>
              <a:rPr lang="en-US" altLang="zh-CN" sz="2400" kern="1200" dirty="0">
                <a:ea typeface="楷体"/>
                <a:cs typeface="楷体"/>
              </a:rPr>
              <a:t>Panorama C++</a:t>
            </a:r>
            <a:r>
              <a:rPr lang="zh-CN" altLang="pt-BR" sz="2400" kern="1200" dirty="0">
                <a:ea typeface="楷体"/>
                <a:cs typeface="楷体"/>
              </a:rPr>
              <a:t>等 </a:t>
            </a:r>
            <a:endParaRPr lang="en-US" altLang="zh-CN" sz="2400" kern="1200" dirty="0">
              <a:ea typeface="楷体"/>
              <a:cs typeface="楷体"/>
            </a:endParaRPr>
          </a:p>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内存资源泄漏检查工具，如</a:t>
            </a:r>
            <a:r>
              <a:rPr lang="en-US" altLang="zh-CN" sz="2400" kern="1200" dirty="0" err="1">
                <a:ea typeface="楷体"/>
                <a:cs typeface="楷体"/>
              </a:rPr>
              <a:t>CompuWare</a:t>
            </a:r>
            <a:r>
              <a:rPr lang="en-US" altLang="zh-CN" sz="2400" kern="1200" dirty="0">
                <a:ea typeface="楷体"/>
                <a:cs typeface="楷体"/>
              </a:rPr>
              <a:t> </a:t>
            </a:r>
            <a:r>
              <a:rPr lang="en-US" altLang="zh-CN" sz="2400" kern="1200" dirty="0" err="1">
                <a:ea typeface="楷体"/>
                <a:cs typeface="楷体"/>
              </a:rPr>
              <a:t>BounceChecker</a:t>
            </a:r>
            <a:r>
              <a:rPr lang="zh-CN" altLang="en-US" sz="2400" kern="1200" dirty="0">
                <a:ea typeface="楷体"/>
                <a:cs typeface="楷体"/>
              </a:rPr>
              <a:t>， </a:t>
            </a:r>
            <a:r>
              <a:rPr lang="en-US" altLang="zh-CN" sz="2400" kern="1200" dirty="0">
                <a:ea typeface="楷体"/>
                <a:cs typeface="楷体"/>
              </a:rPr>
              <a:t>IBM Rational </a:t>
            </a:r>
            <a:r>
              <a:rPr lang="en-US" altLang="zh-CN" sz="2400" kern="1200" dirty="0" err="1">
                <a:ea typeface="楷体"/>
                <a:cs typeface="楷体"/>
              </a:rPr>
              <a:t>PurifyPlus</a:t>
            </a:r>
            <a:r>
              <a:rPr lang="zh-CN" altLang="en-US" sz="2400" kern="1200" dirty="0">
                <a:ea typeface="楷体"/>
                <a:cs typeface="楷体"/>
              </a:rPr>
              <a:t>等</a:t>
            </a:r>
          </a:p>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代码覆盖率检查工具，如</a:t>
            </a:r>
            <a:r>
              <a:rPr lang="en-US" altLang="zh-CN" sz="2400" kern="1200" dirty="0" err="1">
                <a:ea typeface="楷体"/>
                <a:cs typeface="楷体"/>
              </a:rPr>
              <a:t>CompuWare</a:t>
            </a:r>
            <a:r>
              <a:rPr lang="en-US" altLang="zh-CN" sz="2400" kern="1200" dirty="0">
                <a:ea typeface="楷体"/>
                <a:cs typeface="楷体"/>
              </a:rPr>
              <a:t> </a:t>
            </a:r>
            <a:r>
              <a:rPr lang="en-US" altLang="zh-CN" sz="2400" kern="1200" dirty="0" err="1">
                <a:ea typeface="楷体"/>
                <a:cs typeface="楷体"/>
              </a:rPr>
              <a:t>TrueCoverage</a:t>
            </a:r>
            <a:r>
              <a:rPr lang="zh-CN" altLang="en-US" sz="2400" kern="1200" dirty="0">
                <a:ea typeface="楷体"/>
                <a:cs typeface="楷体"/>
              </a:rPr>
              <a:t>， </a:t>
            </a:r>
            <a:r>
              <a:rPr lang="en-US" altLang="zh-CN" sz="2400" kern="1200" dirty="0">
                <a:ea typeface="楷体"/>
                <a:cs typeface="楷体"/>
              </a:rPr>
              <a:t>IBM Rational </a:t>
            </a:r>
            <a:r>
              <a:rPr lang="en-US" altLang="zh-CN" sz="2400" kern="1200" dirty="0" err="1">
                <a:ea typeface="楷体"/>
                <a:cs typeface="楷体"/>
              </a:rPr>
              <a:t>PureCoverage</a:t>
            </a:r>
            <a:r>
              <a:rPr lang="zh-CN" altLang="en-US" sz="2400" kern="1200" dirty="0">
                <a:ea typeface="楷体"/>
                <a:cs typeface="楷体"/>
              </a:rPr>
              <a:t>，</a:t>
            </a:r>
            <a:r>
              <a:rPr lang="en-US" altLang="zh-CN" sz="2400" kern="1200" dirty="0" err="1">
                <a:ea typeface="楷体"/>
                <a:cs typeface="楷体"/>
              </a:rPr>
              <a:t>TeleLogic</a:t>
            </a:r>
            <a:r>
              <a:rPr lang="en-US" altLang="zh-CN" sz="2400" kern="1200" dirty="0">
                <a:ea typeface="楷体"/>
                <a:cs typeface="楷体"/>
              </a:rPr>
              <a:t> </a:t>
            </a:r>
            <a:r>
              <a:rPr lang="en-US" altLang="zh-CN" sz="2400" kern="1200" dirty="0" err="1">
                <a:ea typeface="楷体"/>
                <a:cs typeface="楷体"/>
              </a:rPr>
              <a:t>Logiscope</a:t>
            </a:r>
            <a:r>
              <a:rPr lang="zh-CN" altLang="en-US" sz="2400" kern="1200" dirty="0">
                <a:ea typeface="楷体"/>
                <a:cs typeface="楷体"/>
              </a:rPr>
              <a:t>等。</a:t>
            </a:r>
          </a:p>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代码性能检查工具，如</a:t>
            </a:r>
            <a:r>
              <a:rPr lang="en-US" altLang="zh-CN" sz="2400" kern="1200" dirty="0" err="1">
                <a:ea typeface="楷体"/>
                <a:cs typeface="楷体"/>
              </a:rPr>
              <a:t>Logiscope</a:t>
            </a:r>
            <a:r>
              <a:rPr lang="zh-CN" altLang="en-US" sz="2400" kern="1200" dirty="0">
                <a:ea typeface="楷体"/>
                <a:cs typeface="楷体"/>
              </a:rPr>
              <a:t>和 </a:t>
            </a:r>
            <a:r>
              <a:rPr lang="en-US" altLang="zh-CN" sz="2400" kern="1200" dirty="0" err="1">
                <a:ea typeface="楷体"/>
                <a:cs typeface="楷体"/>
              </a:rPr>
              <a:t>Macabe</a:t>
            </a:r>
            <a:r>
              <a:rPr lang="zh-CN" altLang="en-US" sz="2400" kern="1200" dirty="0">
                <a:ea typeface="楷体"/>
                <a:cs typeface="楷体"/>
              </a:rPr>
              <a:t>等 </a:t>
            </a:r>
          </a:p>
        </p:txBody>
      </p:sp>
    </p:spTree>
    <p:extLst>
      <p:ext uri="{BB962C8B-B14F-4D97-AF65-F5344CB8AC3E}">
        <p14:creationId xmlns:p14="http://schemas.microsoft.com/office/powerpoint/2010/main" val="930588093"/>
      </p:ext>
    </p:extLst>
  </p:cSld>
  <p:clrMapOvr>
    <a:masterClrMapping/>
  </p:clrMapOvr>
  <p:transition xmlns:p14="http://schemas.microsoft.com/office/powerpoint/2010/main">
    <p:pull dir="d"/>
  </p:transitio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475656" y="332656"/>
            <a:ext cx="6192688" cy="661988"/>
          </a:xfrm>
        </p:spPr>
        <p:txBody>
          <a:bodyPr/>
          <a:lstStyle/>
          <a:p>
            <a:pPr marL="177800" algn="ctr">
              <a:lnSpc>
                <a:spcPct val="150000"/>
              </a:lnSpc>
            </a:pPr>
            <a:r>
              <a:rPr lang="en-US" altLang="zh-CN" sz="3200" dirty="0" smtClean="0">
                <a:solidFill>
                  <a:srgbClr val="FFFF00"/>
                </a:solidFill>
                <a:latin typeface="+mn-lt"/>
              </a:rPr>
              <a:t>5.5 </a:t>
            </a:r>
            <a:r>
              <a:rPr lang="zh-CN" altLang="en-US" sz="3200" dirty="0" smtClean="0">
                <a:solidFill>
                  <a:srgbClr val="FFFF00"/>
                </a:solidFill>
                <a:latin typeface="+mn-lt"/>
              </a:rPr>
              <a:t>系统</a:t>
            </a:r>
            <a:r>
              <a:rPr lang="zh-CN" altLang="en-US" sz="3200" dirty="0">
                <a:solidFill>
                  <a:srgbClr val="FFFF00"/>
                </a:solidFill>
                <a:latin typeface="+mn-lt"/>
              </a:rPr>
              <a:t>集成的模式与方法</a:t>
            </a:r>
          </a:p>
        </p:txBody>
      </p:sp>
      <p:sp>
        <p:nvSpPr>
          <p:cNvPr id="1448965" name="Rectangle 5"/>
          <p:cNvSpPr>
            <a:spLocks noChangeArrowheads="1"/>
          </p:cNvSpPr>
          <p:nvPr/>
        </p:nvSpPr>
        <p:spPr bwMode="auto">
          <a:xfrm>
            <a:off x="1547664" y="2060848"/>
            <a:ext cx="6021412" cy="3232150"/>
          </a:xfrm>
          <a:prstGeom prst="rect">
            <a:avLst/>
          </a:prstGeom>
          <a:noFill/>
          <a:ln w="9525">
            <a:noFill/>
            <a:miter lim="800000"/>
            <a:headEnd/>
            <a:tailEnd/>
          </a:ln>
          <a:effectLst/>
        </p:spPr>
        <p:txBody>
          <a:bodyPr wrap="square" lIns="0" tIns="0" rIns="0" bIns="0">
            <a:spAutoFit/>
          </a:bodyPr>
          <a:lstStyle/>
          <a:p>
            <a:pPr marL="635000" indent="-457200">
              <a:lnSpc>
                <a:spcPct val="150000"/>
              </a:lnSpc>
              <a:buFont typeface="Wingdings" charset="2"/>
              <a:buChar char="²"/>
              <a:defRPr/>
            </a:pPr>
            <a:r>
              <a:rPr lang="zh-CN" altLang="en-US" sz="2800" i="0" dirty="0" smtClean="0">
                <a:latin typeface="+mn-lt"/>
                <a:cs typeface="Times New Roman" pitchFamily="18" charset="0"/>
              </a:rPr>
              <a:t>集成测试</a:t>
            </a:r>
            <a:r>
              <a:rPr lang="zh-CN" altLang="en-US" sz="2800" i="0" dirty="0">
                <a:latin typeface="+mn-lt"/>
                <a:cs typeface="Times New Roman" pitchFamily="18" charset="0"/>
              </a:rPr>
              <a:t>前的准备</a:t>
            </a:r>
          </a:p>
          <a:p>
            <a:pPr marL="635000" indent="-457200">
              <a:lnSpc>
                <a:spcPct val="150000"/>
              </a:lnSpc>
              <a:buFont typeface="Wingdings" charset="2"/>
              <a:buChar char="²"/>
              <a:defRPr/>
            </a:pPr>
            <a:r>
              <a:rPr lang="zh-CN" altLang="en-US" sz="2800" i="0" dirty="0" smtClean="0">
                <a:latin typeface="+mn-lt"/>
                <a:cs typeface="Times New Roman" pitchFamily="18" charset="0"/>
              </a:rPr>
              <a:t>集成测试</a:t>
            </a:r>
            <a:r>
              <a:rPr lang="zh-CN" altLang="en-US" sz="2800" i="0" dirty="0">
                <a:latin typeface="+mn-lt"/>
                <a:cs typeface="Times New Roman" pitchFamily="18" charset="0"/>
              </a:rPr>
              <a:t>的模式</a:t>
            </a:r>
          </a:p>
          <a:p>
            <a:pPr marL="635000" indent="-457200">
              <a:lnSpc>
                <a:spcPct val="150000"/>
              </a:lnSpc>
              <a:buFont typeface="Wingdings" charset="2"/>
              <a:buChar char="²"/>
              <a:defRPr/>
            </a:pPr>
            <a:r>
              <a:rPr lang="zh-CN" altLang="en-US" sz="2800" i="0" dirty="0" smtClean="0">
                <a:latin typeface="+mn-lt"/>
                <a:cs typeface="Times New Roman" pitchFamily="18" charset="0"/>
              </a:rPr>
              <a:t>自顶</a:t>
            </a:r>
            <a:r>
              <a:rPr lang="zh-CN" altLang="en-US" sz="2800" i="0" dirty="0">
                <a:latin typeface="+mn-lt"/>
                <a:cs typeface="Times New Roman" pitchFamily="18" charset="0"/>
              </a:rPr>
              <a:t>向下和自底向上集成方法</a:t>
            </a:r>
          </a:p>
          <a:p>
            <a:pPr marL="635000" indent="-457200">
              <a:lnSpc>
                <a:spcPct val="150000"/>
              </a:lnSpc>
              <a:buFont typeface="Wingdings" charset="2"/>
              <a:buChar char="²"/>
              <a:defRPr/>
            </a:pPr>
            <a:r>
              <a:rPr lang="zh-CN" altLang="en-US" sz="2800" i="0" dirty="0" smtClean="0">
                <a:latin typeface="+mn-lt"/>
                <a:cs typeface="Times New Roman" pitchFamily="18" charset="0"/>
              </a:rPr>
              <a:t>大棒与三</a:t>
            </a:r>
            <a:r>
              <a:rPr lang="zh-CN" altLang="en-US" sz="2800" i="0" dirty="0">
                <a:latin typeface="+mn-lt"/>
                <a:cs typeface="Times New Roman" pitchFamily="18" charset="0"/>
              </a:rPr>
              <a:t>明治集成方法</a:t>
            </a:r>
          </a:p>
          <a:p>
            <a:pPr marL="635000" indent="-457200">
              <a:lnSpc>
                <a:spcPct val="150000"/>
              </a:lnSpc>
              <a:buFont typeface="Wingdings" charset="2"/>
              <a:buChar char="²"/>
              <a:defRPr/>
            </a:pPr>
            <a:r>
              <a:rPr lang="zh-CN" altLang="en-US" sz="2800" i="0" dirty="0" smtClean="0">
                <a:latin typeface="+mn-lt"/>
                <a:cs typeface="Times New Roman" pitchFamily="18" charset="0"/>
              </a:rPr>
              <a:t>持续</a:t>
            </a:r>
            <a:r>
              <a:rPr lang="zh-CN" altLang="en-US" sz="2800" i="0" dirty="0">
                <a:latin typeface="+mn-lt"/>
                <a:cs typeface="Times New Roman" pitchFamily="18" charset="0"/>
              </a:rPr>
              <a:t>集成</a:t>
            </a:r>
          </a:p>
        </p:txBody>
      </p:sp>
      <p:sp>
        <p:nvSpPr>
          <p:cNvPr id="2" name="文本框 1"/>
          <p:cNvSpPr txBox="1"/>
          <p:nvPr/>
        </p:nvSpPr>
        <p:spPr>
          <a:xfrm>
            <a:off x="3491880" y="5805264"/>
            <a:ext cx="1940580" cy="523220"/>
          </a:xfrm>
          <a:prstGeom prst="rect">
            <a:avLst/>
          </a:prstGeom>
          <a:noFill/>
        </p:spPr>
        <p:txBody>
          <a:bodyPr wrap="none" rtlCol="0">
            <a:spAutoFit/>
          </a:bodyPr>
          <a:lstStyle/>
          <a:p>
            <a:r>
              <a:rPr kumimoji="1" lang="zh-CN" altLang="en-US" sz="2800" i="0" dirty="0" smtClean="0">
                <a:solidFill>
                  <a:srgbClr val="FF6600"/>
                </a:solidFill>
              </a:rPr>
              <a:t>见教材 </a:t>
            </a:r>
            <a:r>
              <a:rPr kumimoji="1" lang="en-US" altLang="zh-CN" sz="2800" i="0" dirty="0" smtClean="0">
                <a:solidFill>
                  <a:srgbClr val="FF6600"/>
                </a:solidFill>
              </a:rPr>
              <a:t>6.1</a:t>
            </a:r>
            <a:endParaRPr kumimoji="1" lang="zh-CN" altLang="en-US" sz="2800" i="0" dirty="0">
              <a:solidFill>
                <a:srgbClr val="FF6600"/>
              </a:solidFill>
            </a:endParaRPr>
          </a:p>
        </p:txBody>
      </p:sp>
    </p:spTree>
    <p:extLst>
      <p:ext uri="{BB962C8B-B14F-4D97-AF65-F5344CB8AC3E}">
        <p14:creationId xmlns:p14="http://schemas.microsoft.com/office/powerpoint/2010/main" val="3803404163"/>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lgn="ctr"/>
            <a:r>
              <a:rPr lang="zh-CN" altLang="en-US" sz="3200" dirty="0">
                <a:solidFill>
                  <a:srgbClr val="FFFF00"/>
                </a:solidFill>
                <a:latin typeface="+mn-lt"/>
              </a:rPr>
              <a:t>为什么总是集成不起来？</a:t>
            </a:r>
          </a:p>
        </p:txBody>
      </p:sp>
      <p:pic>
        <p:nvPicPr>
          <p:cNvPr id="11268" name="Picture 12" descr="img004"/>
          <p:cNvPicPr>
            <a:picLocks noGrp="1" noChangeAspect="1" noChangeArrowheads="1"/>
          </p:cNvPicPr>
          <p:nvPr>
            <p:ph idx="1"/>
          </p:nvPr>
        </p:nvPicPr>
        <p:blipFill>
          <a:blip r:embed="rId3" cstate="print"/>
          <a:srcRect/>
          <a:stretch>
            <a:fillRect/>
          </a:stretch>
        </p:blipFill>
        <p:spPr>
          <a:xfrm>
            <a:off x="1475656" y="1988840"/>
            <a:ext cx="5944550" cy="3888432"/>
          </a:xfrm>
          <a:noFill/>
        </p:spPr>
      </p:pic>
    </p:spTree>
    <p:extLst>
      <p:ext uri="{BB962C8B-B14F-4D97-AF65-F5344CB8AC3E}">
        <p14:creationId xmlns:p14="http://schemas.microsoft.com/office/powerpoint/2010/main" val="3944821848"/>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691680" y="404813"/>
            <a:ext cx="5472708" cy="575915"/>
          </a:xfrm>
        </p:spPr>
        <p:txBody>
          <a:bodyPr/>
          <a:lstStyle/>
          <a:p>
            <a:pPr algn="ctr"/>
            <a:r>
              <a:rPr lang="zh-CN" altLang="en-US" sz="3200" dirty="0" smtClean="0">
                <a:solidFill>
                  <a:srgbClr val="FFFF00"/>
                </a:solidFill>
                <a:latin typeface="+mn-lt"/>
              </a:rPr>
              <a:t>集成测试</a:t>
            </a:r>
            <a:r>
              <a:rPr lang="zh-CN" altLang="en-US" sz="3200" dirty="0">
                <a:solidFill>
                  <a:srgbClr val="FFFF00"/>
                </a:solidFill>
                <a:latin typeface="+mn-lt"/>
              </a:rPr>
              <a:t>的模式</a:t>
            </a:r>
            <a:endParaRPr lang="en-US" altLang="zh-CN" sz="3200" dirty="0">
              <a:solidFill>
                <a:srgbClr val="FFFF00"/>
              </a:solidFill>
              <a:latin typeface="+mn-lt"/>
            </a:endParaRPr>
          </a:p>
        </p:txBody>
      </p:sp>
      <p:sp>
        <p:nvSpPr>
          <p:cNvPr id="12291" name="Text Box 4"/>
          <p:cNvSpPr txBox="1">
            <a:spLocks noChangeArrowheads="1"/>
          </p:cNvSpPr>
          <p:nvPr/>
        </p:nvSpPr>
        <p:spPr bwMode="auto">
          <a:xfrm>
            <a:off x="827088" y="1700213"/>
            <a:ext cx="7848600" cy="3479800"/>
          </a:xfrm>
          <a:prstGeom prst="rect">
            <a:avLst/>
          </a:prstGeom>
          <a:noFill/>
          <a:ln w="9525">
            <a:noFill/>
            <a:miter lim="800000"/>
            <a:headEnd/>
            <a:tailEnd/>
          </a:ln>
        </p:spPr>
        <p:txBody>
          <a:bodyPr lIns="0" tIns="0" rIns="0" bIns="0">
            <a:spAutoFit/>
          </a:bodyPr>
          <a:lstStyle/>
          <a:p>
            <a:pPr marL="457200" indent="-457200">
              <a:lnSpc>
                <a:spcPts val="2200"/>
              </a:lnSpc>
              <a:buClr>
                <a:schemeClr val="accent1"/>
              </a:buClr>
              <a:buSzPct val="75000"/>
            </a:pPr>
            <a:r>
              <a:rPr lang="zh-CN" altLang="en-US" sz="2400" b="1">
                <a:latin typeface="宋体" pitchFamily="2" charset="-122"/>
              </a:rPr>
              <a:t>渐增式测试模式与非渐增式测试模式　</a:t>
            </a:r>
          </a:p>
          <a:p>
            <a:pPr marL="457200" indent="-457200">
              <a:lnSpc>
                <a:spcPts val="2200"/>
              </a:lnSpc>
              <a:buClr>
                <a:schemeClr val="accent1"/>
              </a:buClr>
              <a:buSzPct val="75000"/>
            </a:pPr>
            <a:endParaRPr lang="zh-CN" altLang="en-US" sz="2400" b="1">
              <a:latin typeface="宋体" pitchFamily="2" charset="-122"/>
            </a:endParaRPr>
          </a:p>
          <a:p>
            <a:pPr marL="457200" indent="-457200"/>
            <a:r>
              <a:rPr lang="zh-CN" altLang="en-US" sz="2400" b="1">
                <a:solidFill>
                  <a:srgbClr val="3366FF"/>
                </a:solidFill>
              </a:rPr>
              <a:t>非渐增式测试模式</a:t>
            </a:r>
            <a:r>
              <a:rPr lang="zh-CN" altLang="en-US" sz="2400"/>
              <a:t>：先分别测试每个模块，再把所有模块按设计要求放在一起结合成所要的程序，如大棒模式。</a:t>
            </a:r>
          </a:p>
          <a:p>
            <a:pPr marL="457200" indent="-457200"/>
            <a:endParaRPr lang="zh-CN" altLang="en-US" sz="2400">
              <a:solidFill>
                <a:srgbClr val="3366FF"/>
              </a:solidFill>
            </a:endParaRPr>
          </a:p>
          <a:p>
            <a:pPr marL="457200" indent="-457200"/>
            <a:r>
              <a:rPr lang="zh-CN" altLang="en-US" sz="2400" b="1">
                <a:solidFill>
                  <a:srgbClr val="3366FF"/>
                </a:solidFill>
              </a:rPr>
              <a:t>渐增式测试模式</a:t>
            </a:r>
            <a:r>
              <a:rPr lang="zh-CN" altLang="en-US" sz="2400"/>
              <a:t>：把下一个要测试的模块同已经测试好的模块结合起来进行测试，测试完以后再把下一个应该测试的模块结合进来测试。</a:t>
            </a:r>
          </a:p>
          <a:p>
            <a:pPr marL="457200" indent="-457200"/>
            <a:endParaRPr lang="zh-CN" altLang="en-US" sz="2400"/>
          </a:p>
          <a:p>
            <a:pPr marL="457200" indent="-457200"/>
            <a:r>
              <a:rPr lang="zh-CN" altLang="en-US" sz="2400" b="1">
                <a:solidFill>
                  <a:srgbClr val="3366FF"/>
                </a:solidFill>
              </a:rPr>
              <a:t>各自的优缺点</a:t>
            </a:r>
          </a:p>
        </p:txBody>
      </p:sp>
    </p:spTree>
    <p:extLst>
      <p:ext uri="{BB962C8B-B14F-4D97-AF65-F5344CB8AC3E}">
        <p14:creationId xmlns:p14="http://schemas.microsoft.com/office/powerpoint/2010/main" val="4285388496"/>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755576" y="332656"/>
            <a:ext cx="7542733" cy="688752"/>
          </a:xfrm>
        </p:spPr>
        <p:txBody>
          <a:bodyPr/>
          <a:lstStyle/>
          <a:p>
            <a:pPr marL="800100" indent="-800100" algn="ctr"/>
            <a:r>
              <a:rPr lang="zh-CN" altLang="en-US" sz="3200" dirty="0" smtClean="0">
                <a:solidFill>
                  <a:srgbClr val="FFFF00"/>
                </a:solidFill>
                <a:latin typeface="+mn-lt"/>
              </a:rPr>
              <a:t>大棒</a:t>
            </a:r>
            <a:r>
              <a:rPr lang="zh-CN" altLang="en-US" sz="3200" dirty="0">
                <a:solidFill>
                  <a:srgbClr val="FFFF00"/>
                </a:solidFill>
                <a:latin typeface="+mn-lt"/>
              </a:rPr>
              <a:t>集成方法</a:t>
            </a:r>
            <a:r>
              <a:rPr lang="en-US" altLang="zh-CN" sz="3200" dirty="0">
                <a:solidFill>
                  <a:srgbClr val="FFFF00"/>
                </a:solidFill>
                <a:latin typeface="+mn-lt"/>
              </a:rPr>
              <a:t>(Big-bang Integration)</a:t>
            </a:r>
            <a:endParaRPr lang="zh-CN" altLang="en-US" sz="3200" dirty="0">
              <a:solidFill>
                <a:srgbClr val="FFFF00"/>
              </a:solidFill>
              <a:latin typeface="+mn-lt"/>
            </a:endParaRPr>
          </a:p>
        </p:txBody>
      </p:sp>
      <p:pic>
        <p:nvPicPr>
          <p:cNvPr id="19460" name="Picture 5" descr="图6-4大棒集成方法示意图"/>
          <p:cNvPicPr>
            <a:picLocks noChangeAspect="1" noChangeArrowheads="1"/>
          </p:cNvPicPr>
          <p:nvPr/>
        </p:nvPicPr>
        <p:blipFill>
          <a:blip r:embed="rId3" cstate="print"/>
          <a:srcRect/>
          <a:stretch>
            <a:fillRect/>
          </a:stretch>
        </p:blipFill>
        <p:spPr bwMode="auto">
          <a:xfrm>
            <a:off x="755650" y="1736725"/>
            <a:ext cx="7812088" cy="3457575"/>
          </a:xfrm>
          <a:prstGeom prst="rect">
            <a:avLst/>
          </a:prstGeom>
          <a:noFill/>
          <a:ln w="9525">
            <a:noFill/>
            <a:miter lim="800000"/>
            <a:headEnd/>
            <a:tailEnd/>
          </a:ln>
        </p:spPr>
      </p:pic>
      <p:sp>
        <p:nvSpPr>
          <p:cNvPr id="19461" name="Text Box 6"/>
          <p:cNvSpPr txBox="1">
            <a:spLocks noChangeArrowheads="1"/>
          </p:cNvSpPr>
          <p:nvPr/>
        </p:nvSpPr>
        <p:spPr bwMode="auto">
          <a:xfrm>
            <a:off x="900113" y="5229225"/>
            <a:ext cx="7416800" cy="549275"/>
          </a:xfrm>
          <a:prstGeom prst="rect">
            <a:avLst/>
          </a:prstGeom>
          <a:noFill/>
          <a:ln w="9525">
            <a:noFill/>
            <a:miter lim="800000"/>
            <a:headEnd/>
            <a:tailEnd/>
          </a:ln>
        </p:spPr>
        <p:txBody>
          <a:bodyPr lIns="0" tIns="0" rIns="0" bIns="0">
            <a:spAutoFit/>
          </a:bodyPr>
          <a:lstStyle/>
          <a:p>
            <a:pPr>
              <a:spcBef>
                <a:spcPct val="50000"/>
              </a:spcBef>
            </a:pPr>
            <a:r>
              <a:rPr lang="zh-CN" altLang="en-US" b="1">
                <a:solidFill>
                  <a:srgbClr val="3366FF"/>
                </a:solidFill>
              </a:rPr>
              <a:t>　　采用大棒集成方法</a:t>
            </a:r>
            <a:r>
              <a:rPr lang="en-US" altLang="zh-CN" b="1">
                <a:solidFill>
                  <a:srgbClr val="3366FF"/>
                </a:solidFill>
              </a:rPr>
              <a:t>,</a:t>
            </a:r>
            <a:r>
              <a:rPr lang="zh-CN" altLang="en-US" b="1">
                <a:solidFill>
                  <a:srgbClr val="3366FF"/>
                </a:solidFill>
              </a:rPr>
              <a:t>先是对每一个子模块进行测试（单元测试阶段），然后将所有模块一次性的全部集成起来进行集成测试 。</a:t>
            </a:r>
          </a:p>
        </p:txBody>
      </p:sp>
      <p:sp>
        <p:nvSpPr>
          <p:cNvPr id="19462" name="Text Box 7"/>
          <p:cNvSpPr txBox="1">
            <a:spLocks noChangeArrowheads="1"/>
          </p:cNvSpPr>
          <p:nvPr/>
        </p:nvSpPr>
        <p:spPr bwMode="auto">
          <a:xfrm>
            <a:off x="935038" y="5842000"/>
            <a:ext cx="7237412" cy="823913"/>
          </a:xfrm>
          <a:prstGeom prst="rect">
            <a:avLst/>
          </a:prstGeom>
          <a:noFill/>
          <a:ln w="9525">
            <a:noFill/>
            <a:miter lim="800000"/>
            <a:headEnd/>
            <a:tailEnd/>
          </a:ln>
        </p:spPr>
        <p:txBody>
          <a:bodyPr lIns="0" tIns="0" rIns="0" bIns="0">
            <a:spAutoFit/>
          </a:bodyPr>
          <a:lstStyle/>
          <a:p>
            <a:pPr>
              <a:spcBef>
                <a:spcPct val="50000"/>
              </a:spcBef>
            </a:pPr>
            <a:r>
              <a:rPr lang="zh-CN" altLang="en-US"/>
              <a:t>　　因为所有的模块一次集成的，所以很难确定出错的真正位置、所在的模块、错误的原因。这种方法并不推荐在任何系统中使用，适合在规模较小的应用系统中使用。  </a:t>
            </a:r>
          </a:p>
        </p:txBody>
      </p:sp>
    </p:spTree>
    <p:extLst>
      <p:ext uri="{BB962C8B-B14F-4D97-AF65-F5344CB8AC3E}">
        <p14:creationId xmlns:p14="http://schemas.microsoft.com/office/powerpoint/2010/main" val="1058386718"/>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187624" y="332656"/>
            <a:ext cx="6481216" cy="847725"/>
          </a:xfrm>
        </p:spPr>
        <p:txBody>
          <a:bodyPr/>
          <a:lstStyle/>
          <a:p>
            <a:pPr eaLnBrk="1" hangingPunct="1"/>
            <a:r>
              <a:rPr lang="zh-CN" altLang="en-US" sz="3200" dirty="0" smtClean="0">
                <a:solidFill>
                  <a:srgbClr val="FFFF00"/>
                </a:solidFill>
                <a:latin typeface="+mn-lt"/>
              </a:rPr>
              <a:t>自顶</a:t>
            </a:r>
            <a:r>
              <a:rPr lang="zh-CN" altLang="en-US" sz="3200" dirty="0">
                <a:solidFill>
                  <a:srgbClr val="FFFF00"/>
                </a:solidFill>
                <a:latin typeface="+mn-lt"/>
              </a:rPr>
              <a:t>向下和自底向上集成方法 </a:t>
            </a:r>
          </a:p>
        </p:txBody>
      </p:sp>
      <p:sp>
        <p:nvSpPr>
          <p:cNvPr id="13315" name="Rectangle 3"/>
          <p:cNvSpPr>
            <a:spLocks noGrp="1" noChangeArrowheads="1"/>
          </p:cNvSpPr>
          <p:nvPr>
            <p:ph type="body" idx="1"/>
          </p:nvPr>
        </p:nvSpPr>
        <p:spPr>
          <a:xfrm>
            <a:off x="827088" y="1916113"/>
            <a:ext cx="7704137" cy="3816350"/>
          </a:xfrm>
        </p:spPr>
        <p:txBody>
          <a:bodyPr/>
          <a:lstStyle/>
          <a:p>
            <a:pPr eaLnBrk="1" hangingPunct="1">
              <a:spcBef>
                <a:spcPct val="50000"/>
              </a:spcBef>
              <a:buClrTx/>
              <a:buSzTx/>
            </a:pPr>
            <a:endParaRPr lang="zh-CN" altLang="en-US" smtClean="0"/>
          </a:p>
          <a:p>
            <a:pPr eaLnBrk="1" hangingPunct="1">
              <a:spcBef>
                <a:spcPct val="50000"/>
              </a:spcBef>
              <a:buClrTx/>
              <a:buSzTx/>
            </a:pPr>
            <a:endParaRPr lang="zh-CN" altLang="en-US" smtClean="0"/>
          </a:p>
        </p:txBody>
      </p:sp>
      <p:pic>
        <p:nvPicPr>
          <p:cNvPr id="6" name="Picture 6" descr="top_down"/>
          <p:cNvPicPr>
            <a:picLocks noChangeAspect="1" noChangeArrowheads="1"/>
          </p:cNvPicPr>
          <p:nvPr/>
        </p:nvPicPr>
        <p:blipFill>
          <a:blip r:embed="rId3" cstate="print"/>
          <a:srcRect/>
          <a:stretch>
            <a:fillRect/>
          </a:stretch>
        </p:blipFill>
        <p:spPr bwMode="auto">
          <a:xfrm>
            <a:off x="1043608" y="1736812"/>
            <a:ext cx="7272338" cy="4308475"/>
          </a:xfrm>
          <a:prstGeom prst="rect">
            <a:avLst/>
          </a:prstGeom>
          <a:noFill/>
          <a:ln w="9525">
            <a:noFill/>
            <a:miter lim="800000"/>
            <a:headEnd/>
            <a:tailEnd/>
          </a:ln>
        </p:spPr>
      </p:pic>
    </p:spTree>
    <p:extLst>
      <p:ext uri="{BB962C8B-B14F-4D97-AF65-F5344CB8AC3E}">
        <p14:creationId xmlns:p14="http://schemas.microsoft.com/office/powerpoint/2010/main" val="1494757770"/>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4213" y="404813"/>
            <a:ext cx="7848600" cy="823912"/>
          </a:xfrm>
        </p:spPr>
        <p:txBody>
          <a:bodyPr/>
          <a:lstStyle/>
          <a:p>
            <a:pPr algn="ctr"/>
            <a:r>
              <a:rPr lang="zh-CN" altLang="en-US" sz="3200" dirty="0">
                <a:solidFill>
                  <a:srgbClr val="FFFF00"/>
                </a:solidFill>
                <a:latin typeface="+mn-lt"/>
              </a:rPr>
              <a:t>自顶向下法</a:t>
            </a:r>
            <a:r>
              <a:rPr lang="en-US" altLang="zh-CN" sz="3200" dirty="0">
                <a:solidFill>
                  <a:srgbClr val="FFFF00"/>
                </a:solidFill>
                <a:latin typeface="+mn-lt"/>
              </a:rPr>
              <a:t>(Top-down Integration) </a:t>
            </a:r>
            <a:endParaRPr lang="zh-CN" altLang="en-US" sz="3200" dirty="0">
              <a:solidFill>
                <a:srgbClr val="FFFF00"/>
              </a:solidFill>
              <a:latin typeface="+mn-lt"/>
            </a:endParaRPr>
          </a:p>
        </p:txBody>
      </p:sp>
      <p:sp>
        <p:nvSpPr>
          <p:cNvPr id="14339" name="Rectangle 3"/>
          <p:cNvSpPr>
            <a:spLocks noChangeArrowheads="1"/>
          </p:cNvSpPr>
          <p:nvPr/>
        </p:nvSpPr>
        <p:spPr bwMode="auto">
          <a:xfrm>
            <a:off x="755650" y="1628775"/>
            <a:ext cx="7705725" cy="457200"/>
          </a:xfrm>
          <a:prstGeom prst="rect">
            <a:avLst/>
          </a:prstGeom>
          <a:noFill/>
          <a:ln w="9525">
            <a:noFill/>
            <a:miter lim="800000"/>
            <a:headEnd/>
            <a:tailEnd/>
          </a:ln>
        </p:spPr>
        <p:txBody>
          <a:bodyPr>
            <a:spAutoFit/>
          </a:bodyPr>
          <a:lstStyle/>
          <a:p>
            <a:pPr>
              <a:spcBef>
                <a:spcPct val="50000"/>
              </a:spcBef>
            </a:pPr>
            <a:endParaRPr lang="en-US" altLang="zh-CN" sz="2400"/>
          </a:p>
        </p:txBody>
      </p:sp>
      <p:pic>
        <p:nvPicPr>
          <p:cNvPr id="14341" name="Picture 5" descr="图6－1自顶向下集成方法示意图"/>
          <p:cNvPicPr>
            <a:picLocks noChangeAspect="1" noChangeArrowheads="1"/>
          </p:cNvPicPr>
          <p:nvPr/>
        </p:nvPicPr>
        <p:blipFill>
          <a:blip r:embed="rId3" cstate="print">
            <a:lum bright="-12000" contrast="-10000"/>
          </a:blip>
          <a:srcRect/>
          <a:stretch>
            <a:fillRect/>
          </a:stretch>
        </p:blipFill>
        <p:spPr bwMode="auto">
          <a:xfrm>
            <a:off x="1008063" y="1952625"/>
            <a:ext cx="6948487" cy="3924300"/>
          </a:xfrm>
          <a:prstGeom prst="rect">
            <a:avLst/>
          </a:prstGeom>
          <a:noFill/>
          <a:ln w="9525">
            <a:noFill/>
            <a:miter lim="800000"/>
            <a:headEnd/>
            <a:tailEnd/>
          </a:ln>
        </p:spPr>
      </p:pic>
      <p:sp>
        <p:nvSpPr>
          <p:cNvPr id="14342" name="Text Box 6"/>
          <p:cNvSpPr txBox="1">
            <a:spLocks noChangeArrowheads="1"/>
          </p:cNvSpPr>
          <p:nvPr/>
        </p:nvSpPr>
        <p:spPr bwMode="auto">
          <a:xfrm>
            <a:off x="1042988" y="5984875"/>
            <a:ext cx="6985000" cy="274638"/>
          </a:xfrm>
          <a:prstGeom prst="rect">
            <a:avLst/>
          </a:prstGeom>
          <a:noFill/>
          <a:ln w="9525">
            <a:noFill/>
            <a:miter lim="800000"/>
            <a:headEnd/>
            <a:tailEnd/>
          </a:ln>
        </p:spPr>
        <p:txBody>
          <a:bodyPr lIns="0" tIns="0" rIns="0" bIns="0">
            <a:spAutoFit/>
          </a:bodyPr>
          <a:lstStyle/>
          <a:p>
            <a:pPr>
              <a:spcBef>
                <a:spcPct val="50000"/>
              </a:spcBef>
            </a:pPr>
            <a:r>
              <a:rPr lang="zh-CN" altLang="en-US" b="1">
                <a:solidFill>
                  <a:srgbClr val="3366FF"/>
                </a:solidFill>
              </a:rPr>
              <a:t>自顶向下法的主要优缺点</a:t>
            </a:r>
          </a:p>
        </p:txBody>
      </p:sp>
    </p:spTree>
    <p:extLst>
      <p:ext uri="{BB962C8B-B14F-4D97-AF65-F5344CB8AC3E}">
        <p14:creationId xmlns:p14="http://schemas.microsoft.com/office/powerpoint/2010/main" val="2700174140"/>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043608" y="332656"/>
            <a:ext cx="6625108" cy="647477"/>
          </a:xfrm>
        </p:spPr>
        <p:txBody>
          <a:bodyPr/>
          <a:lstStyle/>
          <a:p>
            <a:pPr eaLnBrk="1" hangingPunct="1"/>
            <a:r>
              <a:rPr lang="zh-CN" altLang="en-US" sz="3200" dirty="0">
                <a:solidFill>
                  <a:srgbClr val="FFFF00"/>
                </a:solidFill>
                <a:latin typeface="+mn-lt"/>
              </a:rPr>
              <a:t>自底</a:t>
            </a:r>
            <a:r>
              <a:rPr lang="zh-CN" altLang="en-US" sz="3200" dirty="0" smtClean="0">
                <a:solidFill>
                  <a:srgbClr val="FFFF00"/>
                </a:solidFill>
                <a:latin typeface="+mn-lt"/>
              </a:rPr>
              <a:t>向上法</a:t>
            </a:r>
            <a:r>
              <a:rPr lang="zh-CN" altLang="zh-CN" sz="3200" dirty="0" smtClean="0">
                <a:solidFill>
                  <a:srgbClr val="FFFF00"/>
                </a:solidFill>
                <a:latin typeface="+mn-lt"/>
              </a:rPr>
              <a:t> </a:t>
            </a:r>
            <a:r>
              <a:rPr lang="en-US" altLang="zh-CN" sz="3200" dirty="0" smtClean="0">
                <a:solidFill>
                  <a:srgbClr val="FFFF00"/>
                </a:solidFill>
                <a:latin typeface="+mn-lt"/>
              </a:rPr>
              <a:t>Bottom</a:t>
            </a:r>
            <a:r>
              <a:rPr lang="en-US" altLang="zh-CN" sz="3200" dirty="0">
                <a:solidFill>
                  <a:srgbClr val="FFFF00"/>
                </a:solidFill>
                <a:latin typeface="+mn-lt"/>
              </a:rPr>
              <a:t>-up </a:t>
            </a:r>
            <a:r>
              <a:rPr lang="en-US" altLang="zh-CN" sz="3200" dirty="0" smtClean="0">
                <a:solidFill>
                  <a:srgbClr val="FFFF00"/>
                </a:solidFill>
                <a:latin typeface="+mn-lt"/>
              </a:rPr>
              <a:t>Integration</a:t>
            </a:r>
            <a:r>
              <a:rPr lang="en-US" altLang="zh-CN" dirty="0" smtClean="0"/>
              <a:t> </a:t>
            </a:r>
            <a:endParaRPr lang="zh-CN" altLang="en-US" dirty="0" smtClean="0"/>
          </a:p>
        </p:txBody>
      </p:sp>
      <p:sp>
        <p:nvSpPr>
          <p:cNvPr id="16387" name="Rectangle 3"/>
          <p:cNvSpPr>
            <a:spLocks noChangeArrowheads="1"/>
          </p:cNvSpPr>
          <p:nvPr/>
        </p:nvSpPr>
        <p:spPr bwMode="auto">
          <a:xfrm>
            <a:off x="755650" y="1628775"/>
            <a:ext cx="5199063" cy="366713"/>
          </a:xfrm>
          <a:prstGeom prst="rect">
            <a:avLst/>
          </a:prstGeom>
          <a:noFill/>
          <a:ln w="9525">
            <a:noFill/>
            <a:miter lim="800000"/>
            <a:headEnd/>
            <a:tailEnd/>
          </a:ln>
        </p:spPr>
        <p:txBody>
          <a:bodyPr>
            <a:spAutoFit/>
          </a:bodyPr>
          <a:lstStyle/>
          <a:p>
            <a:pPr>
              <a:spcBef>
                <a:spcPct val="50000"/>
              </a:spcBef>
              <a:buFontTx/>
              <a:buChar char="-"/>
            </a:pPr>
            <a:endParaRPr lang="zh-CN" altLang="en-US" b="1">
              <a:solidFill>
                <a:srgbClr val="000000"/>
              </a:solidFill>
              <a:latin typeface="" charset="0"/>
            </a:endParaRPr>
          </a:p>
        </p:txBody>
      </p:sp>
      <p:pic>
        <p:nvPicPr>
          <p:cNvPr id="16389" name="Picture 6" descr="图6－2自底向上集成方法示意图"/>
          <p:cNvPicPr>
            <a:picLocks noChangeAspect="1" noChangeArrowheads="1"/>
          </p:cNvPicPr>
          <p:nvPr/>
        </p:nvPicPr>
        <p:blipFill>
          <a:blip r:embed="rId3" cstate="print">
            <a:lum bright="-16000" contrast="-16000"/>
          </a:blip>
          <a:srcRect/>
          <a:stretch>
            <a:fillRect/>
          </a:stretch>
        </p:blipFill>
        <p:spPr bwMode="auto">
          <a:xfrm>
            <a:off x="755650" y="1736725"/>
            <a:ext cx="7669213" cy="4105275"/>
          </a:xfrm>
          <a:prstGeom prst="rect">
            <a:avLst/>
          </a:prstGeom>
          <a:noFill/>
          <a:ln w="9525">
            <a:noFill/>
            <a:miter lim="800000"/>
            <a:headEnd/>
            <a:tailEnd/>
          </a:ln>
        </p:spPr>
      </p:pic>
      <p:sp>
        <p:nvSpPr>
          <p:cNvPr id="16390" name="Rectangle 7"/>
          <p:cNvSpPr>
            <a:spLocks noChangeArrowheads="1"/>
          </p:cNvSpPr>
          <p:nvPr/>
        </p:nvSpPr>
        <p:spPr bwMode="auto">
          <a:xfrm>
            <a:off x="1079500" y="6021388"/>
            <a:ext cx="2532063" cy="274637"/>
          </a:xfrm>
          <a:prstGeom prst="rect">
            <a:avLst/>
          </a:prstGeom>
          <a:noFill/>
          <a:ln w="9525">
            <a:noFill/>
            <a:miter lim="800000"/>
            <a:headEnd/>
            <a:tailEnd/>
          </a:ln>
        </p:spPr>
        <p:txBody>
          <a:bodyPr wrap="none" lIns="0" tIns="0" rIns="0" bIns="0">
            <a:spAutoFit/>
          </a:bodyPr>
          <a:lstStyle/>
          <a:p>
            <a:pPr>
              <a:spcBef>
                <a:spcPct val="50000"/>
              </a:spcBef>
            </a:pPr>
            <a:r>
              <a:rPr lang="zh-CN" altLang="en-US" b="1">
                <a:solidFill>
                  <a:srgbClr val="3366FF"/>
                </a:solidFill>
              </a:rPr>
              <a:t>自底向上法的主要优缺点</a:t>
            </a:r>
          </a:p>
        </p:txBody>
      </p:sp>
    </p:spTree>
    <p:extLst>
      <p:ext uri="{BB962C8B-B14F-4D97-AF65-F5344CB8AC3E}">
        <p14:creationId xmlns:p14="http://schemas.microsoft.com/office/powerpoint/2010/main" val="1657806002"/>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4213" y="368300"/>
            <a:ext cx="8640762" cy="900113"/>
          </a:xfrm>
        </p:spPr>
        <p:txBody>
          <a:bodyPr/>
          <a:lstStyle/>
          <a:p>
            <a:pPr algn="ctr"/>
            <a:r>
              <a:rPr lang="zh-CN" altLang="en-US" sz="3200" dirty="0">
                <a:solidFill>
                  <a:srgbClr val="FFFF00"/>
                </a:solidFill>
                <a:latin typeface="+mn-lt"/>
              </a:rPr>
              <a:t>混合策略</a:t>
            </a:r>
            <a:r>
              <a:rPr lang="en-US" altLang="zh-CN" sz="3200" dirty="0">
                <a:solidFill>
                  <a:srgbClr val="FFFF00"/>
                </a:solidFill>
                <a:latin typeface="+mn-lt"/>
              </a:rPr>
              <a:t>(Modified Top-down Integration) </a:t>
            </a:r>
            <a:endParaRPr lang="zh-CN" altLang="en-US" sz="3200" dirty="0">
              <a:solidFill>
                <a:srgbClr val="FFFF00"/>
              </a:solidFill>
              <a:latin typeface="+mn-lt"/>
            </a:endParaRPr>
          </a:p>
        </p:txBody>
      </p:sp>
      <p:pic>
        <p:nvPicPr>
          <p:cNvPr id="18436" name="Picture 5" descr="图6－3混合策略集成示意图"/>
          <p:cNvPicPr>
            <a:picLocks noChangeAspect="1" noChangeArrowheads="1"/>
          </p:cNvPicPr>
          <p:nvPr/>
        </p:nvPicPr>
        <p:blipFill>
          <a:blip r:embed="rId3" cstate="print"/>
          <a:srcRect/>
          <a:stretch>
            <a:fillRect/>
          </a:stretch>
        </p:blipFill>
        <p:spPr bwMode="auto">
          <a:xfrm>
            <a:off x="971550" y="1773238"/>
            <a:ext cx="7416800" cy="3851275"/>
          </a:xfrm>
          <a:prstGeom prst="rect">
            <a:avLst/>
          </a:prstGeom>
          <a:noFill/>
          <a:ln w="9525">
            <a:noFill/>
            <a:miter lim="800000"/>
            <a:headEnd/>
            <a:tailEnd/>
          </a:ln>
        </p:spPr>
      </p:pic>
      <p:sp>
        <p:nvSpPr>
          <p:cNvPr id="18437" name="Text Box 6"/>
          <p:cNvSpPr txBox="1">
            <a:spLocks noChangeArrowheads="1"/>
          </p:cNvSpPr>
          <p:nvPr/>
        </p:nvSpPr>
        <p:spPr bwMode="auto">
          <a:xfrm>
            <a:off x="1079500" y="5913438"/>
            <a:ext cx="7524750" cy="549275"/>
          </a:xfrm>
          <a:prstGeom prst="rect">
            <a:avLst/>
          </a:prstGeom>
          <a:noFill/>
          <a:ln w="9525">
            <a:noFill/>
            <a:miter lim="800000"/>
            <a:headEnd/>
            <a:tailEnd/>
          </a:ln>
        </p:spPr>
        <p:txBody>
          <a:bodyPr lIns="0" tIns="0" rIns="0" bIns="0">
            <a:spAutoFit/>
          </a:bodyPr>
          <a:lstStyle/>
          <a:p>
            <a:pPr>
              <a:spcBef>
                <a:spcPct val="50000"/>
              </a:spcBef>
            </a:pPr>
            <a:r>
              <a:rPr lang="zh-CN" altLang="en-US" b="1">
                <a:solidFill>
                  <a:srgbClr val="3366FF"/>
                </a:solidFill>
              </a:rPr>
              <a:t>混合法：对软件结构中较上层，使用的是“自顶向下”法；对软件结构中较下层，使用的是“自底向上”法，两者相结合</a:t>
            </a:r>
            <a:r>
              <a:rPr lang="zh-CN" altLang="en-US"/>
              <a:t> </a:t>
            </a:r>
          </a:p>
        </p:txBody>
      </p:sp>
    </p:spTree>
    <p:extLst>
      <p:ext uri="{BB962C8B-B14F-4D97-AF65-F5344CB8AC3E}">
        <p14:creationId xmlns:p14="http://schemas.microsoft.com/office/powerpoint/2010/main" val="3218600708"/>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187624" y="366695"/>
            <a:ext cx="6384772" cy="561975"/>
          </a:xfrm>
        </p:spPr>
        <p:txBody>
          <a:bodyPr/>
          <a:lstStyle/>
          <a:p>
            <a:pPr algn="ctr"/>
            <a:r>
              <a:rPr lang="zh-CN" altLang="en-US" sz="3200" dirty="0">
                <a:solidFill>
                  <a:srgbClr val="FFFF00"/>
                </a:solidFill>
                <a:latin typeface="+mj-ea"/>
              </a:rPr>
              <a:t>单元测试的</a:t>
            </a:r>
            <a:r>
              <a:rPr lang="zh-CN" altLang="en-US" sz="3200" dirty="0" smtClean="0">
                <a:solidFill>
                  <a:srgbClr val="FFFF00"/>
                </a:solidFill>
                <a:latin typeface="+mj-ea"/>
              </a:rPr>
              <a:t>背景</a:t>
            </a:r>
            <a:endParaRPr lang="en-US" altLang="zh-CN" sz="3200" dirty="0">
              <a:solidFill>
                <a:srgbClr val="FFFF00"/>
              </a:solidFill>
              <a:latin typeface="+mj-ea"/>
            </a:endParaRPr>
          </a:p>
        </p:txBody>
      </p:sp>
      <p:sp>
        <p:nvSpPr>
          <p:cNvPr id="11267" name="Rectangle 3"/>
          <p:cNvSpPr>
            <a:spLocks noGrp="1" noChangeArrowheads="1"/>
          </p:cNvSpPr>
          <p:nvPr>
            <p:ph type="body" idx="1"/>
          </p:nvPr>
        </p:nvSpPr>
        <p:spPr>
          <a:xfrm>
            <a:off x="755650" y="1952624"/>
            <a:ext cx="7992814" cy="3780631"/>
          </a:xfrm>
        </p:spPr>
        <p:txBody>
          <a:bodyPr/>
          <a:lstStyle/>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编程过程中，每写</a:t>
            </a:r>
            <a:r>
              <a:rPr lang="en-US" altLang="zh-CN" sz="2400" kern="1200" dirty="0" smtClean="0">
                <a:ea typeface="楷体"/>
                <a:cs typeface="楷体"/>
              </a:rPr>
              <a:t>1000</a:t>
            </a:r>
            <a:r>
              <a:rPr lang="zh-CN" altLang="en-US" sz="2400" kern="1200" dirty="0" smtClean="0">
                <a:ea typeface="楷体"/>
                <a:cs typeface="楷体"/>
              </a:rPr>
              <a:t>行代码会犯几十个错误</a:t>
            </a:r>
            <a:endParaRPr lang="zh-CN" altLang="en-US" sz="2400" kern="1200" dirty="0">
              <a:ea typeface="楷体"/>
              <a:cs typeface="楷体"/>
            </a:endParaRPr>
          </a:p>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编程与编译运行结束后，每</a:t>
            </a:r>
            <a:r>
              <a:rPr lang="en-US" altLang="zh-CN" sz="2400" kern="1200" dirty="0" smtClean="0">
                <a:ea typeface="楷体"/>
                <a:cs typeface="楷体"/>
              </a:rPr>
              <a:t>1000</a:t>
            </a:r>
            <a:r>
              <a:rPr lang="zh-CN" altLang="en-US" sz="2400" kern="1200" dirty="0" smtClean="0">
                <a:ea typeface="楷体"/>
                <a:cs typeface="楷体"/>
              </a:rPr>
              <a:t>行</a:t>
            </a:r>
            <a:r>
              <a:rPr lang="zh-CN" altLang="en-US" sz="2400" kern="1200" dirty="0">
                <a:ea typeface="楷体"/>
                <a:cs typeface="楷体"/>
              </a:rPr>
              <a:t>代码中大约残留</a:t>
            </a:r>
            <a:r>
              <a:rPr lang="zh-CN" altLang="en-US" sz="2400" kern="1200" dirty="0" smtClean="0">
                <a:ea typeface="楷体"/>
                <a:cs typeface="楷体"/>
              </a:rPr>
              <a:t>有</a:t>
            </a:r>
            <a:r>
              <a:rPr lang="zh-CN" altLang="zh-CN" sz="2400" kern="1200" dirty="0">
                <a:ea typeface="楷体"/>
                <a:cs typeface="楷体"/>
              </a:rPr>
              <a:t>2</a:t>
            </a:r>
            <a:r>
              <a:rPr lang="en-US" altLang="zh-CN" sz="2400" kern="1200" dirty="0" smtClean="0">
                <a:ea typeface="楷体"/>
                <a:cs typeface="楷体"/>
              </a:rPr>
              <a:t>-6</a:t>
            </a:r>
            <a:r>
              <a:rPr lang="zh-CN" altLang="en-US" sz="2400" kern="1200" dirty="0" smtClean="0">
                <a:ea typeface="楷体"/>
                <a:cs typeface="楷体"/>
              </a:rPr>
              <a:t>个</a:t>
            </a:r>
            <a:r>
              <a:rPr lang="en-US" altLang="zh-CN" sz="2400" kern="1200" dirty="0">
                <a:ea typeface="楷体"/>
                <a:cs typeface="楷体"/>
              </a:rPr>
              <a:t>Bug</a:t>
            </a:r>
          </a:p>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寻找与修改程序错误的代价占总体开发投资</a:t>
            </a:r>
            <a:r>
              <a:rPr lang="zh-CN" altLang="en-US" sz="2400" kern="1200" dirty="0" smtClean="0">
                <a:ea typeface="楷体"/>
                <a:cs typeface="楷体"/>
              </a:rPr>
              <a:t>的</a:t>
            </a:r>
            <a:r>
              <a:rPr lang="zh-CN" altLang="zh-CN" sz="2400" kern="1200" dirty="0">
                <a:ea typeface="楷体"/>
                <a:cs typeface="楷体"/>
              </a:rPr>
              <a:t>3</a:t>
            </a:r>
            <a:r>
              <a:rPr lang="en-US" altLang="zh-CN" sz="2400" kern="1200" dirty="0" smtClean="0">
                <a:ea typeface="楷体"/>
                <a:cs typeface="楷体"/>
              </a:rPr>
              <a:t>0%</a:t>
            </a:r>
            <a:r>
              <a:rPr lang="zh-CN" altLang="en-US" sz="2400" kern="1200" dirty="0" smtClean="0">
                <a:ea typeface="楷体"/>
                <a:cs typeface="楷体"/>
              </a:rPr>
              <a:t> </a:t>
            </a:r>
            <a:r>
              <a:rPr lang="en-US" altLang="zh-CN" sz="2400" kern="1200" dirty="0" smtClean="0">
                <a:ea typeface="楷体"/>
                <a:cs typeface="楷体"/>
              </a:rPr>
              <a:t>-</a:t>
            </a:r>
            <a:r>
              <a:rPr lang="zh-CN" altLang="zh-CN" sz="2400" kern="1200" dirty="0">
                <a:ea typeface="楷体"/>
                <a:cs typeface="楷体"/>
              </a:rPr>
              <a:t>6</a:t>
            </a:r>
            <a:r>
              <a:rPr lang="en-US" altLang="zh-CN" sz="2400" kern="1200" dirty="0" smtClean="0">
                <a:ea typeface="楷体"/>
                <a:cs typeface="楷体"/>
              </a:rPr>
              <a:t>0</a:t>
            </a:r>
            <a:r>
              <a:rPr lang="en-US" altLang="zh-CN" sz="2400" kern="1200" dirty="0">
                <a:ea typeface="楷体"/>
                <a:cs typeface="楷体"/>
              </a:rPr>
              <a:t>%</a:t>
            </a:r>
          </a:p>
          <a:p>
            <a:pPr eaLnBrk="0" hangingPunct="0">
              <a:lnSpc>
                <a:spcPct val="130000"/>
              </a:lnSpc>
              <a:buClr>
                <a:schemeClr val="accent1">
                  <a:lumMod val="50000"/>
                </a:schemeClr>
              </a:buClr>
              <a:buSzPct val="90000"/>
              <a:buFont typeface="Wingdings" charset="2"/>
              <a:buChar char="p"/>
              <a:tabLst>
                <a:tab pos="365125" algn="l"/>
                <a:tab pos="571500" algn="l"/>
              </a:tabLst>
            </a:pPr>
            <a:r>
              <a:rPr lang="en-US" altLang="zh-CN" sz="2400" kern="1200" dirty="0">
                <a:ea typeface="楷体"/>
                <a:cs typeface="楷体"/>
              </a:rPr>
              <a:t>Bug</a:t>
            </a:r>
            <a:r>
              <a:rPr lang="zh-CN" altLang="en-US" sz="2400" kern="1200" dirty="0">
                <a:ea typeface="楷体"/>
                <a:cs typeface="楷体"/>
              </a:rPr>
              <a:t>在整个研发流程中被发现的越早，修改的代价就越低</a:t>
            </a:r>
          </a:p>
        </p:txBody>
      </p:sp>
    </p:spTree>
    <p:extLst>
      <p:ext uri="{BB962C8B-B14F-4D97-AF65-F5344CB8AC3E}">
        <p14:creationId xmlns:p14="http://schemas.microsoft.com/office/powerpoint/2010/main" val="14241435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47700" y="277813"/>
            <a:ext cx="8316913" cy="1143000"/>
          </a:xfrm>
        </p:spPr>
        <p:txBody>
          <a:bodyPr/>
          <a:lstStyle/>
          <a:p>
            <a:pPr algn="ctr"/>
            <a:r>
              <a:rPr lang="zh-CN" altLang="zh-CN" sz="3200" dirty="0">
                <a:solidFill>
                  <a:srgbClr val="FFFF00"/>
                </a:solidFill>
                <a:latin typeface="+mn-lt"/>
              </a:rPr>
              <a:t>三明治集成方法</a:t>
            </a:r>
            <a:r>
              <a:rPr lang="de-DE" altLang="zh-CN" sz="3200" dirty="0">
                <a:solidFill>
                  <a:srgbClr val="FFFF00"/>
                </a:solidFill>
                <a:latin typeface="+mn-lt"/>
              </a:rPr>
              <a:t>(Sandwich Integration</a:t>
            </a:r>
            <a:r>
              <a:rPr lang="en-US" altLang="zh-CN" sz="3200" dirty="0">
                <a:solidFill>
                  <a:srgbClr val="FFFF00"/>
                </a:solidFill>
                <a:latin typeface="+mn-lt"/>
              </a:rPr>
              <a:t>) </a:t>
            </a:r>
          </a:p>
        </p:txBody>
      </p:sp>
      <p:pic>
        <p:nvPicPr>
          <p:cNvPr id="20484" name="Picture 6" descr="图6－5三明治集成方法示意图"/>
          <p:cNvPicPr>
            <a:picLocks noChangeAspect="1" noChangeArrowheads="1"/>
          </p:cNvPicPr>
          <p:nvPr/>
        </p:nvPicPr>
        <p:blipFill>
          <a:blip r:embed="rId3" cstate="print"/>
          <a:srcRect/>
          <a:stretch>
            <a:fillRect/>
          </a:stretch>
        </p:blipFill>
        <p:spPr bwMode="auto">
          <a:xfrm>
            <a:off x="1008063" y="1736725"/>
            <a:ext cx="7596187" cy="3276600"/>
          </a:xfrm>
          <a:prstGeom prst="rect">
            <a:avLst/>
          </a:prstGeom>
          <a:noFill/>
          <a:ln w="9525">
            <a:noFill/>
            <a:miter lim="800000"/>
            <a:headEnd/>
            <a:tailEnd/>
          </a:ln>
        </p:spPr>
      </p:pic>
      <p:sp>
        <p:nvSpPr>
          <p:cNvPr id="20485" name="Text Box 7"/>
          <p:cNvSpPr txBox="1">
            <a:spLocks noChangeArrowheads="1"/>
          </p:cNvSpPr>
          <p:nvPr/>
        </p:nvSpPr>
        <p:spPr bwMode="auto">
          <a:xfrm>
            <a:off x="900113" y="5157788"/>
            <a:ext cx="7596187" cy="1098550"/>
          </a:xfrm>
          <a:prstGeom prst="rect">
            <a:avLst/>
          </a:prstGeom>
          <a:noFill/>
          <a:ln w="9525">
            <a:noFill/>
            <a:miter lim="800000"/>
            <a:headEnd/>
            <a:tailEnd/>
          </a:ln>
        </p:spPr>
        <p:txBody>
          <a:bodyPr lIns="0" tIns="0" rIns="0" bIns="0">
            <a:spAutoFit/>
          </a:bodyPr>
          <a:lstStyle/>
          <a:p>
            <a:pPr>
              <a:spcBef>
                <a:spcPct val="50000"/>
              </a:spcBef>
            </a:pPr>
            <a:r>
              <a:rPr lang="zh-CN" altLang="en-US"/>
              <a:t>　　采用三明治方法的优点是：它将自顶向下和自底向上的集成方法有机地结合起来，不需要写桩程序因为在测试初自底向上集成已经验证了底层模块的正确性。采用这种方法的主要缺点是：在真正集成之前每一个独立的模块没有完全测试过。</a:t>
            </a:r>
          </a:p>
        </p:txBody>
      </p:sp>
    </p:spTree>
    <p:extLst>
      <p:ext uri="{BB962C8B-B14F-4D97-AF65-F5344CB8AC3E}">
        <p14:creationId xmlns:p14="http://schemas.microsoft.com/office/powerpoint/2010/main" val="2314688832"/>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792163" y="476250"/>
            <a:ext cx="7885112" cy="608013"/>
          </a:xfrm>
        </p:spPr>
        <p:txBody>
          <a:bodyPr/>
          <a:lstStyle/>
          <a:p>
            <a:pPr algn="ctr"/>
            <a:r>
              <a:rPr lang="zh-CN" altLang="en-US" sz="3200" dirty="0">
                <a:solidFill>
                  <a:srgbClr val="FFFF00"/>
                </a:solidFill>
                <a:latin typeface="+mn-lt"/>
              </a:rPr>
              <a:t>改善的三明治集成方法</a:t>
            </a:r>
          </a:p>
        </p:txBody>
      </p:sp>
      <p:pic>
        <p:nvPicPr>
          <p:cNvPr id="21508" name="Picture 70" descr="图6－6改善的三明治集成方法示意图"/>
          <p:cNvPicPr>
            <a:picLocks noChangeAspect="1" noChangeArrowheads="1"/>
          </p:cNvPicPr>
          <p:nvPr/>
        </p:nvPicPr>
        <p:blipFill>
          <a:blip r:embed="rId3" cstate="print"/>
          <a:srcRect/>
          <a:stretch>
            <a:fillRect/>
          </a:stretch>
        </p:blipFill>
        <p:spPr bwMode="auto">
          <a:xfrm>
            <a:off x="792163" y="1773238"/>
            <a:ext cx="7920037" cy="3024187"/>
          </a:xfrm>
          <a:prstGeom prst="rect">
            <a:avLst/>
          </a:prstGeom>
          <a:noFill/>
          <a:ln w="9525">
            <a:noFill/>
            <a:miter lim="800000"/>
            <a:headEnd/>
            <a:tailEnd/>
          </a:ln>
        </p:spPr>
      </p:pic>
      <p:sp>
        <p:nvSpPr>
          <p:cNvPr id="21509" name="Text Box 71"/>
          <p:cNvSpPr txBox="1">
            <a:spLocks noChangeArrowheads="1"/>
          </p:cNvSpPr>
          <p:nvPr/>
        </p:nvSpPr>
        <p:spPr bwMode="auto">
          <a:xfrm>
            <a:off x="1008063" y="5049838"/>
            <a:ext cx="7308850" cy="549275"/>
          </a:xfrm>
          <a:prstGeom prst="rect">
            <a:avLst/>
          </a:prstGeom>
          <a:noFill/>
          <a:ln w="9525">
            <a:noFill/>
            <a:miter lim="800000"/>
            <a:headEnd/>
            <a:tailEnd/>
          </a:ln>
        </p:spPr>
        <p:txBody>
          <a:bodyPr lIns="0" tIns="0" rIns="0" bIns="0">
            <a:spAutoFit/>
          </a:bodyPr>
          <a:lstStyle/>
          <a:p>
            <a:pPr>
              <a:spcBef>
                <a:spcPct val="50000"/>
              </a:spcBef>
            </a:pPr>
            <a:r>
              <a:rPr lang="zh-CN" altLang="en-US" b="1">
                <a:solidFill>
                  <a:srgbClr val="3366FF"/>
                </a:solidFill>
              </a:rPr>
              <a:t>　　改进的三明治集成方法，不仅自两头向中间集成，而且保证每个模块得到单独的测试，使测试进行得比较彻底 。</a:t>
            </a:r>
          </a:p>
        </p:txBody>
      </p:sp>
    </p:spTree>
    <p:extLst>
      <p:ext uri="{BB962C8B-B14F-4D97-AF65-F5344CB8AC3E}">
        <p14:creationId xmlns:p14="http://schemas.microsoft.com/office/powerpoint/2010/main" val="3856348934"/>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403648" y="366695"/>
            <a:ext cx="6168748" cy="561975"/>
          </a:xfrm>
        </p:spPr>
        <p:txBody>
          <a:bodyPr/>
          <a:lstStyle/>
          <a:p>
            <a:pPr algn="ctr"/>
            <a:r>
              <a:rPr lang="zh-CN" altLang="en-US" sz="3200" dirty="0" smtClean="0">
                <a:solidFill>
                  <a:srgbClr val="FFFF00"/>
                </a:solidFill>
                <a:latin typeface="+mn-lt"/>
              </a:rPr>
              <a:t>持续</a:t>
            </a:r>
            <a:r>
              <a:rPr lang="zh-CN" altLang="en-US" sz="3200" dirty="0">
                <a:solidFill>
                  <a:srgbClr val="FFFF00"/>
                </a:solidFill>
                <a:latin typeface="+mn-lt"/>
              </a:rPr>
              <a:t>集成</a:t>
            </a:r>
            <a:endParaRPr lang="en-US" altLang="zh-CN" sz="3200" dirty="0">
              <a:solidFill>
                <a:srgbClr val="FFFF00"/>
              </a:solidFill>
              <a:latin typeface="+mn-lt"/>
            </a:endParaRPr>
          </a:p>
        </p:txBody>
      </p:sp>
      <p:sp>
        <p:nvSpPr>
          <p:cNvPr id="22532" name="Text Box 7"/>
          <p:cNvSpPr txBox="1">
            <a:spLocks noChangeArrowheads="1"/>
          </p:cNvSpPr>
          <p:nvPr/>
        </p:nvSpPr>
        <p:spPr bwMode="auto">
          <a:xfrm>
            <a:off x="847725" y="2005013"/>
            <a:ext cx="7848600" cy="3619500"/>
          </a:xfrm>
          <a:prstGeom prst="rect">
            <a:avLst/>
          </a:prstGeom>
          <a:noFill/>
          <a:ln w="9525">
            <a:noFill/>
            <a:miter lim="800000"/>
            <a:headEnd/>
            <a:tailEnd/>
          </a:ln>
        </p:spPr>
        <p:txBody>
          <a:bodyPr lIns="0" tIns="0" rIns="0" bIns="0">
            <a:spAutoFit/>
          </a:bodyPr>
          <a:lstStyle/>
          <a:p>
            <a:pPr>
              <a:lnSpc>
                <a:spcPct val="120000"/>
              </a:lnSpc>
              <a:buClr>
                <a:srgbClr val="91AC4E"/>
              </a:buClr>
              <a:buSzPct val="80000"/>
              <a:buFont typeface="Wingdings" pitchFamily="2" charset="2"/>
              <a:buChar char="p"/>
            </a:pPr>
            <a:r>
              <a:rPr lang="zh-CN" altLang="en-US" sz="2800" i="0" dirty="0"/>
              <a:t> 通常系统集成都会采用持续集成的策略，软件开发中各个模块不是同时完成，根据进度将完成的模块尽可能早的进行集成，有助于尽早发现</a:t>
            </a:r>
            <a:r>
              <a:rPr lang="en-US" altLang="zh-CN" sz="2800" i="0" dirty="0"/>
              <a:t>Bug</a:t>
            </a:r>
            <a:r>
              <a:rPr lang="zh-CN" altLang="en-US" sz="2800" i="0" dirty="0"/>
              <a:t>，避免集成中大量</a:t>
            </a:r>
            <a:r>
              <a:rPr lang="en-US" altLang="zh-CN" sz="2800" i="0" dirty="0"/>
              <a:t>Bug</a:t>
            </a:r>
            <a:r>
              <a:rPr lang="zh-CN" altLang="en-US" sz="2800" i="0" dirty="0"/>
              <a:t>涌现</a:t>
            </a:r>
            <a:endParaRPr lang="en-US" altLang="zh-CN" sz="2800" i="0" dirty="0"/>
          </a:p>
          <a:p>
            <a:pPr>
              <a:lnSpc>
                <a:spcPct val="120000"/>
              </a:lnSpc>
              <a:buClr>
                <a:srgbClr val="91AC4E"/>
              </a:buClr>
              <a:buSzPct val="80000"/>
              <a:buFont typeface="Wingdings" pitchFamily="2" charset="2"/>
              <a:buChar char="p"/>
            </a:pPr>
            <a:endParaRPr lang="en-US" altLang="zh-CN" sz="2800" i="0" dirty="0"/>
          </a:p>
          <a:p>
            <a:pPr>
              <a:lnSpc>
                <a:spcPct val="120000"/>
              </a:lnSpc>
              <a:buClr>
                <a:srgbClr val="91AC4E"/>
              </a:buClr>
              <a:buSzPct val="80000"/>
              <a:buFont typeface="Wingdings" pitchFamily="2" charset="2"/>
              <a:buChar char="p"/>
            </a:pPr>
            <a:r>
              <a:rPr lang="en-US" altLang="zh-CN" sz="2800" i="0" dirty="0"/>
              <a:t> </a:t>
            </a:r>
            <a:r>
              <a:rPr lang="zh-CN" altLang="en-US" sz="2800" i="0" dirty="0"/>
              <a:t>而且容易定位</a:t>
            </a:r>
            <a:r>
              <a:rPr lang="en-US" altLang="zh-CN" sz="2800" i="0" dirty="0"/>
              <a:t>Bug</a:t>
            </a:r>
            <a:r>
              <a:rPr lang="zh-CN" altLang="en-US" sz="2800" i="0" dirty="0"/>
              <a:t>、修正</a:t>
            </a:r>
            <a:r>
              <a:rPr lang="en-US" altLang="zh-CN" sz="2800" i="0" dirty="0"/>
              <a:t>Bug</a:t>
            </a:r>
            <a:r>
              <a:rPr lang="zh-CN" altLang="en-US" sz="2800" i="0" dirty="0"/>
              <a:t>，最终提高软件开发的质量与效率</a:t>
            </a:r>
          </a:p>
        </p:txBody>
      </p:sp>
    </p:spTree>
    <p:extLst>
      <p:ext uri="{BB962C8B-B14F-4D97-AF65-F5344CB8AC3E}">
        <p14:creationId xmlns:p14="http://schemas.microsoft.com/office/powerpoint/2010/main" val="4223886728"/>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屏幕快照 2013-12-11 下午3.11.0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3573016"/>
            <a:ext cx="6120680" cy="2864999"/>
          </a:xfrm>
          <a:prstGeom prst="rect">
            <a:avLst/>
          </a:prstGeom>
        </p:spPr>
      </p:pic>
      <p:sp>
        <p:nvSpPr>
          <p:cNvPr id="2" name="标题 1"/>
          <p:cNvSpPr>
            <a:spLocks noGrp="1"/>
          </p:cNvSpPr>
          <p:nvPr>
            <p:ph type="title"/>
          </p:nvPr>
        </p:nvSpPr>
        <p:spPr>
          <a:xfrm>
            <a:off x="1331640" y="476672"/>
            <a:ext cx="6400800" cy="487363"/>
          </a:xfrm>
        </p:spPr>
        <p:txBody>
          <a:bodyPr/>
          <a:lstStyle/>
          <a:p>
            <a:pPr algn="ctr"/>
            <a:r>
              <a:rPr kumimoji="1" lang="zh-CN" altLang="en-US" sz="3600" dirty="0" smtClean="0">
                <a:solidFill>
                  <a:srgbClr val="FFFF00"/>
                </a:solidFill>
              </a:rPr>
              <a:t>持续集成</a:t>
            </a:r>
            <a:r>
              <a:rPr kumimoji="1" lang="en-US" altLang="zh-CN" sz="3600" dirty="0" smtClean="0">
                <a:solidFill>
                  <a:srgbClr val="FFFF00"/>
                </a:solidFill>
              </a:rPr>
              <a:t>/</a:t>
            </a:r>
            <a:r>
              <a:rPr kumimoji="1" lang="zh-CN" altLang="en-US" sz="3600" dirty="0" smtClean="0">
                <a:solidFill>
                  <a:srgbClr val="FFFF00"/>
                </a:solidFill>
              </a:rPr>
              <a:t>测试的支撑基础</a:t>
            </a:r>
            <a:endParaRPr kumimoji="1" lang="zh-CN" altLang="en-US" sz="3600" dirty="0">
              <a:solidFill>
                <a:srgbClr val="FFFF00"/>
              </a:solidFill>
            </a:endParaRPr>
          </a:p>
        </p:txBody>
      </p:sp>
      <p:sp>
        <p:nvSpPr>
          <p:cNvPr id="3" name="文本占位符 2"/>
          <p:cNvSpPr>
            <a:spLocks noGrp="1"/>
          </p:cNvSpPr>
          <p:nvPr>
            <p:ph type="body" sz="half" idx="1"/>
          </p:nvPr>
        </p:nvSpPr>
        <p:spPr>
          <a:xfrm>
            <a:off x="1043608" y="1484784"/>
            <a:ext cx="3312368" cy="2160240"/>
          </a:xfrm>
        </p:spPr>
        <p:txBody>
          <a:bodyPr/>
          <a:lstStyle/>
          <a:p>
            <a:pPr>
              <a:lnSpc>
                <a:spcPct val="120000"/>
              </a:lnSpc>
            </a:pPr>
            <a:r>
              <a:rPr lang="en-US" altLang="zh-CN" sz="2400" dirty="0" smtClean="0">
                <a:solidFill>
                  <a:srgbClr val="3C8C93"/>
                </a:solidFill>
                <a:latin typeface="宋体"/>
                <a:ea typeface="宋体"/>
                <a:cs typeface="宋体"/>
              </a:rPr>
              <a:t>CI</a:t>
            </a:r>
            <a:r>
              <a:rPr lang="zh-CN" altLang="en-US" sz="2400" dirty="0" smtClean="0">
                <a:solidFill>
                  <a:srgbClr val="3C8C93"/>
                </a:solidFill>
                <a:latin typeface="宋体"/>
                <a:ea typeface="宋体"/>
                <a:cs typeface="宋体"/>
              </a:rPr>
              <a:t>的文化</a:t>
            </a:r>
            <a:endParaRPr lang="en-US" altLang="zh-CN" sz="2400" dirty="0" smtClean="0">
              <a:solidFill>
                <a:srgbClr val="3C8C93"/>
              </a:solidFill>
              <a:latin typeface="宋体"/>
              <a:ea typeface="宋体"/>
              <a:cs typeface="宋体"/>
            </a:endParaRPr>
          </a:p>
          <a:p>
            <a:pPr>
              <a:lnSpc>
                <a:spcPct val="120000"/>
              </a:lnSpc>
            </a:pPr>
            <a:r>
              <a:rPr lang="en-US" altLang="zh-CN" sz="2400" dirty="0" smtClean="0">
                <a:solidFill>
                  <a:srgbClr val="3C8C93"/>
                </a:solidFill>
                <a:latin typeface="宋体"/>
                <a:ea typeface="宋体"/>
                <a:cs typeface="宋体"/>
              </a:rPr>
              <a:t>CI </a:t>
            </a:r>
            <a:r>
              <a:rPr lang="zh-CN" altLang="en-US" sz="2400" dirty="0" smtClean="0">
                <a:solidFill>
                  <a:srgbClr val="3C8C93"/>
                </a:solidFill>
                <a:latin typeface="宋体"/>
                <a:ea typeface="宋体"/>
                <a:cs typeface="宋体"/>
              </a:rPr>
              <a:t>流程</a:t>
            </a:r>
            <a:endParaRPr lang="en-US" altLang="zh-CN" sz="2400" dirty="0" smtClean="0">
              <a:solidFill>
                <a:srgbClr val="3C8C93"/>
              </a:solidFill>
              <a:latin typeface="宋体"/>
              <a:ea typeface="宋体"/>
              <a:cs typeface="宋体"/>
            </a:endParaRPr>
          </a:p>
          <a:p>
            <a:pPr>
              <a:lnSpc>
                <a:spcPct val="120000"/>
              </a:lnSpc>
            </a:pPr>
            <a:r>
              <a:rPr lang="zh-CN" altLang="en-US" sz="2400" dirty="0" smtClean="0">
                <a:solidFill>
                  <a:srgbClr val="3C8C93"/>
                </a:solidFill>
                <a:latin typeface="宋体"/>
                <a:ea typeface="宋体"/>
                <a:cs typeface="宋体"/>
              </a:rPr>
              <a:t>良好的基础设施</a:t>
            </a:r>
            <a:endParaRPr lang="en-US" altLang="zh-CN" sz="2400" dirty="0">
              <a:solidFill>
                <a:srgbClr val="3C8C93"/>
              </a:solidFill>
              <a:latin typeface="宋体"/>
              <a:ea typeface="宋体"/>
              <a:cs typeface="宋体"/>
            </a:endParaRPr>
          </a:p>
          <a:p>
            <a:pPr>
              <a:lnSpc>
                <a:spcPct val="120000"/>
              </a:lnSpc>
            </a:pPr>
            <a:r>
              <a:rPr lang="zh-CN" altLang="en-US" sz="2400" dirty="0">
                <a:solidFill>
                  <a:srgbClr val="3C8C93"/>
                </a:solidFill>
                <a:latin typeface="宋体"/>
                <a:ea typeface="宋体"/>
                <a:cs typeface="宋体"/>
              </a:rPr>
              <a:t>统一的代码库</a:t>
            </a:r>
            <a:r>
              <a:rPr lang="en-US" altLang="zh-CN" sz="2400" dirty="0">
                <a:solidFill>
                  <a:srgbClr val="3C8C93"/>
                </a:solidFill>
                <a:latin typeface="宋体"/>
                <a:ea typeface="宋体"/>
                <a:cs typeface="宋体"/>
              </a:rPr>
              <a:t> </a:t>
            </a:r>
            <a:endParaRPr lang="en-US" altLang="zh-TW" sz="2400" dirty="0">
              <a:solidFill>
                <a:srgbClr val="3C8C93"/>
              </a:solidFill>
              <a:latin typeface="宋体"/>
              <a:ea typeface="宋体"/>
              <a:cs typeface="宋体"/>
            </a:endParaRPr>
          </a:p>
        </p:txBody>
      </p:sp>
      <p:sp>
        <p:nvSpPr>
          <p:cNvPr id="5" name="幻灯片编号占位符 4"/>
          <p:cNvSpPr>
            <a:spLocks noGrp="1"/>
          </p:cNvSpPr>
          <p:nvPr>
            <p:ph type="sldNum" sz="quarter" idx="11"/>
          </p:nvPr>
        </p:nvSpPr>
        <p:spPr/>
        <p:txBody>
          <a:bodyPr/>
          <a:lstStyle/>
          <a:p>
            <a:pPr>
              <a:defRPr/>
            </a:pPr>
            <a:fld id="{CFE9AB88-903E-4CEF-B04B-68BD478124A5}" type="slidenum">
              <a:rPr lang="zh-CN" altLang="en-US" smtClean="0"/>
              <a:pPr>
                <a:defRPr/>
              </a:pPr>
              <a:t>83</a:t>
            </a:fld>
            <a:endParaRPr lang="en-US" altLang="zh-CN" dirty="0"/>
          </a:p>
        </p:txBody>
      </p:sp>
      <p:sp>
        <p:nvSpPr>
          <p:cNvPr id="11" name="文本占位符 2"/>
          <p:cNvSpPr txBox="1">
            <a:spLocks/>
          </p:cNvSpPr>
          <p:nvPr/>
        </p:nvSpPr>
        <p:spPr bwMode="auto">
          <a:xfrm>
            <a:off x="4932040" y="1484784"/>
            <a:ext cx="3312368" cy="22322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400">
                <a:solidFill>
                  <a:schemeClr val="tx1"/>
                </a:solidFill>
                <a:latin typeface="+mn-lt"/>
                <a:ea typeface="+mn-ea"/>
              </a:defRPr>
            </a:lvl4pPr>
            <a:lvl5pPr marL="2057400" indent="-228600" algn="l" rtl="0" eaLnBrk="1" fontAlgn="base" hangingPunct="1">
              <a:spcBef>
                <a:spcPct val="20000"/>
              </a:spcBef>
              <a:spcAft>
                <a:spcPct val="0"/>
              </a:spcAft>
              <a:buChar char="»"/>
              <a:defRPr sz="24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a:lnSpc>
                <a:spcPct val="120000"/>
              </a:lnSpc>
            </a:pPr>
            <a:r>
              <a:rPr lang="zh-TW" altLang="en-US" i="0" dirty="0" smtClean="0">
                <a:solidFill>
                  <a:srgbClr val="3C8C93"/>
                </a:solidFill>
                <a:latin typeface="宋体"/>
                <a:ea typeface="宋体"/>
                <a:cs typeface="宋体"/>
              </a:rPr>
              <a:t>定期提交代码</a:t>
            </a:r>
            <a:endParaRPr lang="en-US" altLang="zh-TW" i="0" dirty="0" smtClean="0">
              <a:solidFill>
                <a:srgbClr val="3C8C93"/>
              </a:solidFill>
              <a:latin typeface="宋体"/>
              <a:ea typeface="宋体"/>
              <a:cs typeface="宋体"/>
            </a:endParaRPr>
          </a:p>
          <a:p>
            <a:pPr>
              <a:lnSpc>
                <a:spcPct val="120000"/>
              </a:lnSpc>
            </a:pPr>
            <a:r>
              <a:rPr lang="zh-TW" altLang="en-US" i="0" dirty="0" smtClean="0">
                <a:solidFill>
                  <a:srgbClr val="3C8C93"/>
                </a:solidFill>
                <a:latin typeface="宋体"/>
                <a:ea typeface="宋体"/>
                <a:cs typeface="宋体"/>
              </a:rPr>
              <a:t>自动、快速构建</a:t>
            </a:r>
            <a:endParaRPr lang="en-US" altLang="zh-TW" i="0" dirty="0" smtClean="0">
              <a:solidFill>
                <a:srgbClr val="3C8C93"/>
              </a:solidFill>
              <a:latin typeface="宋体"/>
              <a:ea typeface="宋体"/>
              <a:cs typeface="宋体"/>
            </a:endParaRPr>
          </a:p>
          <a:p>
            <a:pPr>
              <a:lnSpc>
                <a:spcPct val="120000"/>
              </a:lnSpc>
            </a:pPr>
            <a:r>
              <a:rPr lang="zh-CN" altLang="en-US" i="0" dirty="0" smtClean="0">
                <a:solidFill>
                  <a:srgbClr val="3C8C93"/>
                </a:solidFill>
                <a:latin typeface="宋体"/>
                <a:ea typeface="宋体"/>
                <a:cs typeface="宋体"/>
              </a:rPr>
              <a:t>自动部署</a:t>
            </a:r>
            <a:endParaRPr lang="en-US" altLang="zh-CN" i="0" dirty="0" smtClean="0">
              <a:solidFill>
                <a:srgbClr val="3C8C93"/>
              </a:solidFill>
              <a:latin typeface="宋体"/>
              <a:ea typeface="宋体"/>
              <a:cs typeface="宋体"/>
            </a:endParaRPr>
          </a:p>
          <a:p>
            <a:pPr>
              <a:lnSpc>
                <a:spcPct val="120000"/>
              </a:lnSpc>
            </a:pPr>
            <a:r>
              <a:rPr lang="zh-TW" altLang="en-US" i="0" dirty="0" smtClean="0">
                <a:solidFill>
                  <a:srgbClr val="3C8C93"/>
                </a:solidFill>
                <a:latin typeface="宋体"/>
                <a:ea typeface="宋体"/>
                <a:cs typeface="宋体"/>
              </a:rPr>
              <a:t>自动</a:t>
            </a:r>
            <a:r>
              <a:rPr lang="zh-CN" altLang="en-US" i="0" dirty="0" smtClean="0">
                <a:solidFill>
                  <a:srgbClr val="3C8C93"/>
                </a:solidFill>
                <a:latin typeface="宋体"/>
                <a:ea typeface="宋体"/>
                <a:cs typeface="宋体"/>
              </a:rPr>
              <a:t>集成</a:t>
            </a:r>
            <a:r>
              <a:rPr lang="zh-TW" altLang="en-US" i="0" dirty="0" smtClean="0">
                <a:solidFill>
                  <a:srgbClr val="3C8C93"/>
                </a:solidFill>
                <a:latin typeface="宋体"/>
                <a:ea typeface="宋体"/>
                <a:cs typeface="宋体"/>
              </a:rPr>
              <a:t>测试</a:t>
            </a:r>
            <a:endParaRPr lang="en-US" altLang="zh-TW" i="0" dirty="0" smtClean="0">
              <a:solidFill>
                <a:srgbClr val="3C8C93"/>
              </a:solidFill>
              <a:latin typeface="宋体"/>
              <a:ea typeface="宋体"/>
              <a:cs typeface="宋体"/>
            </a:endParaRPr>
          </a:p>
        </p:txBody>
      </p:sp>
    </p:spTree>
    <p:extLst>
      <p:ext uri="{BB962C8B-B14F-4D97-AF65-F5344CB8AC3E}">
        <p14:creationId xmlns:p14="http://schemas.microsoft.com/office/powerpoint/2010/main" val="2958750670"/>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half" idx="1"/>
          </p:nvPr>
        </p:nvSpPr>
        <p:spPr>
          <a:xfrm>
            <a:off x="755576" y="5805264"/>
            <a:ext cx="7416824" cy="593551"/>
          </a:xfrm>
        </p:spPr>
        <p:txBody>
          <a:bodyPr/>
          <a:lstStyle/>
          <a:p>
            <a:pPr marL="0" indent="0" algn="ctr">
              <a:buNone/>
            </a:pPr>
            <a:r>
              <a:rPr lang="zh-CN" altLang="en-US" sz="2400" dirty="0">
                <a:solidFill>
                  <a:srgbClr val="3C8C93"/>
                </a:solidFill>
                <a:latin typeface="宋体"/>
                <a:ea typeface="宋体"/>
                <a:cs typeface="宋体"/>
              </a:rPr>
              <a:t>所有基础设施相关的操作代码化</a:t>
            </a:r>
            <a:r>
              <a:rPr lang="en-US" altLang="zh-CN" sz="2400" dirty="0">
                <a:solidFill>
                  <a:srgbClr val="3C8C93"/>
                </a:solidFill>
                <a:latin typeface="宋体"/>
                <a:ea typeface="宋体"/>
                <a:cs typeface="宋体"/>
              </a:rPr>
              <a:t>,</a:t>
            </a:r>
            <a:r>
              <a:rPr lang="zh-CN" altLang="en-US" sz="2400" dirty="0">
                <a:solidFill>
                  <a:srgbClr val="3C8C93"/>
                </a:solidFill>
                <a:latin typeface="宋体"/>
                <a:ea typeface="宋体"/>
                <a:cs typeface="宋体"/>
              </a:rPr>
              <a:t>纳入版本管理</a:t>
            </a:r>
            <a:br>
              <a:rPr lang="zh-CN" altLang="en-US" sz="2400" dirty="0">
                <a:solidFill>
                  <a:srgbClr val="3C8C93"/>
                </a:solidFill>
                <a:latin typeface="宋体"/>
                <a:ea typeface="宋体"/>
                <a:cs typeface="宋体"/>
              </a:rPr>
            </a:br>
            <a:endParaRPr lang="zh-CN" altLang="en-US" sz="2400" dirty="0">
              <a:solidFill>
                <a:srgbClr val="3C8C93"/>
              </a:solidFill>
              <a:latin typeface="宋体"/>
              <a:ea typeface="宋体"/>
              <a:cs typeface="宋体"/>
            </a:endParaRPr>
          </a:p>
          <a:p>
            <a:pPr marL="0" indent="0" algn="ctr">
              <a:buNone/>
            </a:pPr>
            <a:r>
              <a:rPr lang="zh-CN" altLang="en-US" sz="2400" dirty="0" smtClean="0">
                <a:solidFill>
                  <a:srgbClr val="3C8C93"/>
                </a:solidFill>
                <a:latin typeface="宋体"/>
                <a:ea typeface="宋体"/>
                <a:cs typeface="宋体"/>
              </a:rPr>
              <a:t> </a:t>
            </a:r>
            <a:endParaRPr lang="zh-CN" altLang="en-US" sz="2400" dirty="0">
              <a:solidFill>
                <a:srgbClr val="3C8C93"/>
              </a:solidFill>
              <a:latin typeface="宋体"/>
              <a:ea typeface="宋体"/>
              <a:cs typeface="宋体"/>
            </a:endParaRPr>
          </a:p>
          <a:p>
            <a:pPr marL="0" indent="0" algn="ctr">
              <a:buNone/>
            </a:pPr>
            <a:endParaRPr kumimoji="1" lang="zh-CN" altLang="en-US" sz="2400" dirty="0">
              <a:solidFill>
                <a:srgbClr val="3C8C93"/>
              </a:solidFill>
              <a:latin typeface="宋体"/>
              <a:ea typeface="宋体"/>
              <a:cs typeface="宋体"/>
            </a:endParaRPr>
          </a:p>
        </p:txBody>
      </p:sp>
      <p:sp>
        <p:nvSpPr>
          <p:cNvPr id="5" name="幻灯片编号占位符 4"/>
          <p:cNvSpPr>
            <a:spLocks noGrp="1"/>
          </p:cNvSpPr>
          <p:nvPr>
            <p:ph type="sldNum" sz="quarter" idx="11"/>
          </p:nvPr>
        </p:nvSpPr>
        <p:spPr/>
        <p:txBody>
          <a:bodyPr/>
          <a:lstStyle/>
          <a:p>
            <a:pPr>
              <a:defRPr/>
            </a:pPr>
            <a:fld id="{CFE9AB88-903E-4CEF-B04B-68BD478124A5}" type="slidenum">
              <a:rPr lang="zh-CN" altLang="en-US" smtClean="0"/>
              <a:pPr>
                <a:defRPr/>
              </a:pPr>
              <a:t>84</a:t>
            </a:fld>
            <a:endParaRPr lang="en-US" altLang="zh-CN" dirty="0"/>
          </a:p>
        </p:txBody>
      </p:sp>
      <p:pic>
        <p:nvPicPr>
          <p:cNvPr id="4" name="图片 3" descr="屏幕快照 2013-12-11 下午3.20.4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1484784"/>
            <a:ext cx="7344816" cy="4069425"/>
          </a:xfrm>
          <a:prstGeom prst="rect">
            <a:avLst/>
          </a:prstGeom>
        </p:spPr>
      </p:pic>
      <p:sp>
        <p:nvSpPr>
          <p:cNvPr id="7" name="标题 1"/>
          <p:cNvSpPr>
            <a:spLocks noGrp="1"/>
          </p:cNvSpPr>
          <p:nvPr>
            <p:ph type="title"/>
          </p:nvPr>
        </p:nvSpPr>
        <p:spPr>
          <a:xfrm>
            <a:off x="1331640" y="476672"/>
            <a:ext cx="6400800" cy="487363"/>
          </a:xfrm>
        </p:spPr>
        <p:txBody>
          <a:bodyPr/>
          <a:lstStyle/>
          <a:p>
            <a:pPr algn="ctr"/>
            <a:r>
              <a:rPr kumimoji="1" lang="zh-CN" altLang="en-US" sz="3600" dirty="0" smtClean="0">
                <a:solidFill>
                  <a:srgbClr val="FFFF00"/>
                </a:solidFill>
              </a:rPr>
              <a:t>持续集成</a:t>
            </a:r>
            <a:r>
              <a:rPr kumimoji="1" lang="en-US" altLang="zh-CN" sz="3600" dirty="0" smtClean="0">
                <a:solidFill>
                  <a:srgbClr val="FFFF00"/>
                </a:solidFill>
              </a:rPr>
              <a:t>/</a:t>
            </a:r>
            <a:r>
              <a:rPr kumimoji="1" lang="zh-CN" altLang="en-US" sz="3600" dirty="0" smtClean="0">
                <a:solidFill>
                  <a:srgbClr val="FFFF00"/>
                </a:solidFill>
              </a:rPr>
              <a:t>测试</a:t>
            </a:r>
            <a:endParaRPr kumimoji="1" lang="zh-CN" altLang="en-US" sz="3600" dirty="0">
              <a:solidFill>
                <a:srgbClr val="FFFF00"/>
              </a:solidFill>
            </a:endParaRPr>
          </a:p>
        </p:txBody>
      </p:sp>
    </p:spTree>
    <p:extLst>
      <p:ext uri="{BB962C8B-B14F-4D97-AF65-F5344CB8AC3E}">
        <p14:creationId xmlns:p14="http://schemas.microsoft.com/office/powerpoint/2010/main" val="2265137020"/>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691680" y="366695"/>
            <a:ext cx="5880716" cy="561975"/>
          </a:xfrm>
        </p:spPr>
        <p:txBody>
          <a:bodyPr/>
          <a:lstStyle/>
          <a:p>
            <a:pPr algn="ctr"/>
            <a:r>
              <a:rPr lang="zh-CN" altLang="en-US" sz="3600" dirty="0" smtClean="0">
                <a:solidFill>
                  <a:srgbClr val="FFFF00"/>
                </a:solidFill>
                <a:latin typeface="+mj-ea"/>
              </a:rPr>
              <a:t>课程实验之一：</a:t>
            </a:r>
            <a:r>
              <a:rPr lang="en-US" altLang="zh-CN" sz="3600" dirty="0" err="1" smtClean="0">
                <a:solidFill>
                  <a:srgbClr val="FFFF00"/>
                </a:solidFill>
                <a:latin typeface="+mj-ea"/>
              </a:rPr>
              <a:t>Junit</a:t>
            </a:r>
            <a:r>
              <a:rPr lang="zh-CN" altLang="en-US" sz="3600" dirty="0" smtClean="0">
                <a:solidFill>
                  <a:srgbClr val="FFFF00"/>
                </a:solidFill>
                <a:latin typeface="+mj-ea"/>
              </a:rPr>
              <a:t>应用</a:t>
            </a:r>
            <a:endParaRPr lang="zh-CN" altLang="en-US" sz="3600" dirty="0">
              <a:solidFill>
                <a:srgbClr val="FFFF00"/>
              </a:solidFill>
              <a:latin typeface="+mj-ea"/>
            </a:endParaRPr>
          </a:p>
        </p:txBody>
      </p:sp>
      <p:pic>
        <p:nvPicPr>
          <p:cNvPr id="2" name="图片 1" descr="1334476007_614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3688" y="1484783"/>
            <a:ext cx="5995764" cy="4970173"/>
          </a:xfrm>
          <a:prstGeom prst="rect">
            <a:avLst/>
          </a:prstGeom>
        </p:spPr>
      </p:pic>
    </p:spTree>
    <p:extLst>
      <p:ext uri="{BB962C8B-B14F-4D97-AF65-F5344CB8AC3E}">
        <p14:creationId xmlns:p14="http://schemas.microsoft.com/office/powerpoint/2010/main" val="2075300304"/>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black">
          <a:xfrm>
            <a:off x="971600" y="3140968"/>
            <a:ext cx="266429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130000"/>
              </a:lnSpc>
              <a:spcBef>
                <a:spcPct val="20000"/>
              </a:spcBef>
            </a:pPr>
            <a:r>
              <a:rPr lang="en-US" altLang="zh-CN" sz="2800" i="0" dirty="0">
                <a:solidFill>
                  <a:schemeClr val="bg1"/>
                </a:solidFill>
                <a:latin typeface="Chalkduster"/>
                <a:cs typeface="Chalkduster"/>
              </a:rPr>
              <a:t>Thank you</a:t>
            </a:r>
          </a:p>
        </p:txBody>
      </p:sp>
      <p:sp>
        <p:nvSpPr>
          <p:cNvPr id="6" name="Rectangle 5"/>
          <p:cNvSpPr>
            <a:spLocks noChangeArrowheads="1"/>
          </p:cNvSpPr>
          <p:nvPr/>
        </p:nvSpPr>
        <p:spPr bwMode="black">
          <a:xfrm>
            <a:off x="971600" y="1988840"/>
            <a:ext cx="2808312"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5400" i="0" dirty="0">
                <a:solidFill>
                  <a:schemeClr val="bg1"/>
                </a:solidFill>
                <a:latin typeface="Avenir Black Oblique"/>
                <a:ea typeface="黑体" charset="0"/>
                <a:cs typeface="Avenir Black Oblique"/>
              </a:rPr>
              <a:t>Q &amp; A</a:t>
            </a:r>
            <a:endParaRPr lang="zh-CN" altLang="en-US" sz="5400" i="0" dirty="0">
              <a:solidFill>
                <a:schemeClr val="bg1"/>
              </a:solidFill>
              <a:latin typeface="Avenir Black Oblique"/>
              <a:ea typeface="黑体" charset="0"/>
              <a:cs typeface="Avenir Black Oblique"/>
            </a:endParaRPr>
          </a:p>
        </p:txBody>
      </p:sp>
      <p:pic>
        <p:nvPicPr>
          <p:cNvPr id="8" name="图片 7"/>
          <p:cNvPicPr>
            <a:picLocks noChangeAspect="1"/>
          </p:cNvPicPr>
          <p:nvPr/>
        </p:nvPicPr>
        <p:blipFill>
          <a:blip r:embed="rId3"/>
          <a:stretch>
            <a:fillRect/>
          </a:stretch>
        </p:blipFill>
        <p:spPr>
          <a:xfrm>
            <a:off x="4407316" y="1484784"/>
            <a:ext cx="4736684" cy="2736304"/>
          </a:xfrm>
          <a:prstGeom prst="rect">
            <a:avLst/>
          </a:prstGeom>
        </p:spPr>
      </p:pic>
      <p:pic>
        <p:nvPicPr>
          <p:cNvPr id="9" name="图片 8"/>
          <p:cNvPicPr>
            <a:picLocks noChangeAspect="1"/>
          </p:cNvPicPr>
          <p:nvPr/>
        </p:nvPicPr>
        <p:blipFill>
          <a:blip r:embed="rId4"/>
          <a:stretch>
            <a:fillRect/>
          </a:stretch>
        </p:blipFill>
        <p:spPr>
          <a:xfrm>
            <a:off x="4788024" y="4725144"/>
            <a:ext cx="1800200" cy="1800200"/>
          </a:xfrm>
          <a:prstGeom prst="rect">
            <a:avLst/>
          </a:prstGeom>
        </p:spPr>
      </p:pic>
      <p:pic>
        <p:nvPicPr>
          <p:cNvPr id="10" name="图片 9" descr="新浪微博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5816" y="4725144"/>
            <a:ext cx="1778000" cy="1778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anim calcmode="lin" valueType="num">
                                      <p:cBhvr>
                                        <p:cTn id="1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403648" y="404665"/>
            <a:ext cx="6300924" cy="576064"/>
          </a:xfrm>
        </p:spPr>
        <p:txBody>
          <a:bodyPr/>
          <a:lstStyle/>
          <a:p>
            <a:pPr algn="ctr"/>
            <a:r>
              <a:rPr lang="zh-CN" altLang="en-US" sz="3200" dirty="0" smtClean="0">
                <a:solidFill>
                  <a:srgbClr val="FFFF00"/>
                </a:solidFill>
                <a:latin typeface="+mj-ea"/>
              </a:rPr>
              <a:t>单元测试</a:t>
            </a:r>
            <a:r>
              <a:rPr lang="zh-CN" altLang="en-US" sz="3200" dirty="0">
                <a:solidFill>
                  <a:srgbClr val="FFFF00"/>
                </a:solidFill>
                <a:latin typeface="+mj-ea"/>
              </a:rPr>
              <a:t>的</a:t>
            </a:r>
            <a:r>
              <a:rPr lang="zh-CN" altLang="en-US" sz="3200" dirty="0" smtClean="0">
                <a:solidFill>
                  <a:srgbClr val="FFFF00"/>
                </a:solidFill>
                <a:latin typeface="+mj-ea"/>
              </a:rPr>
              <a:t>目标</a:t>
            </a:r>
            <a:endParaRPr lang="zh-CN" altLang="en-US" sz="3200" dirty="0">
              <a:solidFill>
                <a:srgbClr val="FFFF00"/>
              </a:solidFill>
              <a:latin typeface="+mj-ea"/>
            </a:endParaRPr>
          </a:p>
        </p:txBody>
      </p:sp>
      <p:sp>
        <p:nvSpPr>
          <p:cNvPr id="12291" name="Rectangle 3"/>
          <p:cNvSpPr>
            <a:spLocks noGrp="1" noChangeArrowheads="1"/>
          </p:cNvSpPr>
          <p:nvPr>
            <p:ph type="body" idx="1"/>
          </p:nvPr>
        </p:nvSpPr>
        <p:spPr>
          <a:xfrm>
            <a:off x="827584" y="1772816"/>
            <a:ext cx="7776864" cy="4320480"/>
          </a:xfrm>
        </p:spPr>
        <p:txBody>
          <a:bodyPr/>
          <a:lstStyle/>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目标</a:t>
            </a:r>
            <a:r>
              <a:rPr lang="en-US" altLang="zh-CN" sz="2400" kern="1200" dirty="0">
                <a:ea typeface="楷体"/>
                <a:cs typeface="楷体"/>
              </a:rPr>
              <a:t>: </a:t>
            </a:r>
            <a:r>
              <a:rPr lang="zh-CN" altLang="en-US" sz="2400" kern="1200" dirty="0">
                <a:ea typeface="楷体"/>
                <a:cs typeface="楷体"/>
              </a:rPr>
              <a:t>单元模块被正确编码</a:t>
            </a:r>
          </a:p>
          <a:p>
            <a:pPr marL="0" indent="0" eaLnBrk="0" hangingPunct="0">
              <a:lnSpc>
                <a:spcPct val="130000"/>
              </a:lnSpc>
              <a:buClr>
                <a:schemeClr val="accent1">
                  <a:lumMod val="50000"/>
                </a:schemeClr>
              </a:buClr>
              <a:buSzPct val="90000"/>
              <a:tabLst>
                <a:tab pos="365125" algn="l"/>
                <a:tab pos="571500" algn="l"/>
              </a:tabLst>
            </a:pPr>
            <a:endParaRPr lang="zh-CN" altLang="en-US" sz="2400" kern="1200" dirty="0">
              <a:ea typeface="楷体"/>
              <a:cs typeface="楷体"/>
            </a:endParaRPr>
          </a:p>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信息能否正确地流入和流出单元</a:t>
            </a:r>
          </a:p>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在单元工作过程中，其内部数据能否保持其完整性，包括内部数据的形式、内容及相互关系不发生错误，全局变量在单元中的处理和影响</a:t>
            </a:r>
          </a:p>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为限制数据加工而设置的边界处，能否正确工作</a:t>
            </a:r>
            <a:endParaRPr lang="en-US" altLang="zh-CN" sz="2400" kern="1200" dirty="0">
              <a:ea typeface="楷体"/>
              <a:cs typeface="楷体"/>
            </a:endParaRPr>
          </a:p>
          <a:p>
            <a:pPr eaLnBrk="0" hangingPunct="0">
              <a:lnSpc>
                <a:spcPct val="130000"/>
              </a:lnSpc>
              <a:buClr>
                <a:schemeClr val="accent1">
                  <a:lumMod val="50000"/>
                </a:schemeClr>
              </a:buClr>
              <a:buSzPct val="90000"/>
              <a:buFont typeface="Wingdings" charset="2"/>
              <a:buChar char="p"/>
              <a:tabLst>
                <a:tab pos="365125" algn="l"/>
                <a:tab pos="571500" algn="l"/>
              </a:tabLst>
            </a:pPr>
            <a:r>
              <a:rPr lang="zh-CN" altLang="en-US" sz="2400" kern="1200" dirty="0">
                <a:ea typeface="楷体"/>
                <a:cs typeface="楷体"/>
              </a:rPr>
              <a:t>单元的运行能否做到满足特定的逻辑覆盖</a:t>
            </a:r>
          </a:p>
        </p:txBody>
      </p:sp>
    </p:spTree>
    <p:extLst>
      <p:ext uri="{BB962C8B-B14F-4D97-AF65-F5344CB8AC3E}">
        <p14:creationId xmlns:p14="http://schemas.microsoft.com/office/powerpoint/2010/main" val="41723815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6">
  <a:themeElements>
    <a:clrScheme name="NordriDesign">
      <a:dk1>
        <a:srgbClr val="000000"/>
      </a:dk1>
      <a:lt1>
        <a:srgbClr val="FFFFFF"/>
      </a:lt1>
      <a:dk2>
        <a:srgbClr val="000000"/>
      </a:dk2>
      <a:lt2>
        <a:srgbClr val="808080"/>
      </a:lt2>
      <a:accent1>
        <a:srgbClr val="BBE0E3"/>
      </a:accent1>
      <a:accent2>
        <a:srgbClr val="3C8C92"/>
      </a:accent2>
      <a:accent3>
        <a:srgbClr val="FFFFFF"/>
      </a:accent3>
      <a:accent4>
        <a:srgbClr val="1E4649"/>
      </a:accent4>
      <a:accent5>
        <a:srgbClr val="BBE0E3"/>
      </a:accent5>
      <a:accent6>
        <a:srgbClr val="71BEC4"/>
      </a:accent6>
      <a:hlink>
        <a:srgbClr val="000000"/>
      </a:hlink>
      <a:folHlink>
        <a:srgbClr val="262626"/>
      </a:folHlink>
    </a:clrScheme>
    <a:fontScheme name="NordriDesign_免费商务模板系列">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20000"/>
            <a:lumOff val="80000"/>
          </a:scheme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1"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NordriDesign_免费商务模板系列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rdriDesign_免费商务模板系列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rdriDesign_免费商务模板系列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rdriDesign_免费商务模板系列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rdriDesign_免费商务模板系列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rdriDesign_免费商务模板系列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rdriDesign_免费商务模板系列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rdriDesign_免费商务模板系列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rdriDesign_免费商务模板系列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rdriDesign_免费商务模板系列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rdriDesign_免费商务模板系列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rdriDesign_免费商务模板系列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NordriDesign_免费商务模板系列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6</Template>
  <TotalTime>17982</TotalTime>
  <Words>2109</Words>
  <Application>Microsoft Macintosh PowerPoint</Application>
  <PresentationFormat>全屏显示(4:3)</PresentationFormat>
  <Paragraphs>427</Paragraphs>
  <Slides>86</Slides>
  <Notes>80</Notes>
  <HiddenSlides>0</HiddenSlides>
  <MMClips>0</MMClips>
  <ScaleCrop>false</ScaleCrop>
  <HeadingPairs>
    <vt:vector size="4" baseType="variant">
      <vt:variant>
        <vt:lpstr>主题</vt:lpstr>
      </vt:variant>
      <vt:variant>
        <vt:i4>1</vt:i4>
      </vt:variant>
      <vt:variant>
        <vt:lpstr>幻灯片标题</vt:lpstr>
      </vt:variant>
      <vt:variant>
        <vt:i4>86</vt:i4>
      </vt:variant>
    </vt:vector>
  </HeadingPairs>
  <TitlesOfParts>
    <vt:vector size="87" baseType="lpstr">
      <vt:lpstr>6</vt:lpstr>
      <vt:lpstr>第4章 回顾</vt:lpstr>
      <vt:lpstr>第二篇 软件测试的技术</vt:lpstr>
      <vt:lpstr>PowerPoint 演示文稿</vt:lpstr>
      <vt:lpstr>第五章 单元测试与集成测试</vt:lpstr>
      <vt:lpstr>5.1 单元测试的目标和任务 </vt:lpstr>
      <vt:lpstr>单元测试的定义</vt:lpstr>
      <vt:lpstr>为何要进行单元测试?</vt:lpstr>
      <vt:lpstr>单元测试的背景</vt:lpstr>
      <vt:lpstr>单元测试的目标</vt:lpstr>
      <vt:lpstr>任务１:模块独立执行路径测试</vt:lpstr>
      <vt:lpstr>任务2:局部数据结构测试</vt:lpstr>
      <vt:lpstr>任务３:模块接口测试</vt:lpstr>
      <vt:lpstr>任务４:单元边界条件测试</vt:lpstr>
      <vt:lpstr>任务5: 单元容错测试</vt:lpstr>
      <vt:lpstr>5.2 静态测试技术的运用</vt:lpstr>
      <vt:lpstr>编码的标准和规范</vt:lpstr>
      <vt:lpstr>来自Google的说明</vt:lpstr>
      <vt:lpstr>示例</vt:lpstr>
      <vt:lpstr>代码复审</vt:lpstr>
      <vt:lpstr>代码互查</vt:lpstr>
      <vt:lpstr>示例</vt:lpstr>
      <vt:lpstr>走查 （Walk Through）</vt:lpstr>
      <vt:lpstr>审查 （Inspection）</vt:lpstr>
      <vt:lpstr>走查与审查的比较</vt:lpstr>
      <vt:lpstr>5.3 动态测试</vt:lpstr>
      <vt:lpstr>驱动程序和桩程序</vt:lpstr>
      <vt:lpstr>示例</vt:lpstr>
      <vt:lpstr>前置条件和后置条件</vt:lpstr>
      <vt:lpstr>对象交互性测试 </vt:lpstr>
      <vt:lpstr>分布式对象测试注意事项 </vt:lpstr>
      <vt:lpstr>空指针保护案例分析</vt:lpstr>
      <vt:lpstr>格式化数字错误案例分析</vt:lpstr>
      <vt:lpstr>字符串或数组越界案例分析</vt:lpstr>
      <vt:lpstr>其它示例</vt:lpstr>
      <vt:lpstr>Action层的单元测试</vt:lpstr>
      <vt:lpstr>Biz逻辑事务层的单元测试</vt:lpstr>
      <vt:lpstr>Servlet的单元测试</vt:lpstr>
      <vt:lpstr>Struts +Spring +Hibernate 的测试</vt:lpstr>
      <vt:lpstr>对Spring进行单元测试</vt:lpstr>
      <vt:lpstr>用HSQLDB对Hibernate进行单元测试</vt:lpstr>
      <vt:lpstr>示例：单元测试检查表 </vt:lpstr>
      <vt:lpstr>5.4 单元测试常用工具简介</vt:lpstr>
      <vt:lpstr>单元测试工具种类</vt:lpstr>
      <vt:lpstr>单元测试工具列表</vt:lpstr>
      <vt:lpstr>5.7.1  JUnit</vt:lpstr>
      <vt:lpstr>在Eclipse中JUnit应用举例</vt:lpstr>
      <vt:lpstr>JUnit结构</vt:lpstr>
      <vt:lpstr>JUnit安装</vt:lpstr>
      <vt:lpstr>JUnit设置</vt:lpstr>
      <vt:lpstr>JUnit脚本示例一</vt:lpstr>
      <vt:lpstr>JUnit脚本示例二</vt:lpstr>
      <vt:lpstr>JUnit+Ant构建自动的单元测试</vt:lpstr>
      <vt:lpstr>5.7.2 微软VSTS的单元测试 </vt:lpstr>
      <vt:lpstr>VSTS架构</vt:lpstr>
      <vt:lpstr>VSTS单元测试属性</vt:lpstr>
      <vt:lpstr>VSTS断言</vt:lpstr>
      <vt:lpstr>Unit test-示例1</vt:lpstr>
      <vt:lpstr>Unit test-示例2</vt:lpstr>
      <vt:lpstr>Unit test-示例3</vt:lpstr>
      <vt:lpstr>PowerPoint 演示文稿</vt:lpstr>
      <vt:lpstr>FindBugs in Eclipse</vt:lpstr>
      <vt:lpstr>CheckStyle</vt:lpstr>
      <vt:lpstr>CheckStyle</vt:lpstr>
      <vt:lpstr>CheckStyle</vt:lpstr>
      <vt:lpstr>PMD</vt:lpstr>
      <vt:lpstr>PMD</vt:lpstr>
      <vt:lpstr>FlexPMD</vt:lpstr>
      <vt:lpstr>CheckStyle/PMD与FindBugs比较</vt:lpstr>
      <vt:lpstr>SourceMonitor检测代码复杂度</vt:lpstr>
      <vt:lpstr>开源单元测试工具</vt:lpstr>
      <vt:lpstr>商业单元测试工具</vt:lpstr>
      <vt:lpstr>5.5 系统集成的模式与方法</vt:lpstr>
      <vt:lpstr>为什么总是集成不起来？</vt:lpstr>
      <vt:lpstr>集成测试的模式</vt:lpstr>
      <vt:lpstr>大棒集成方法(Big-bang Integration)</vt:lpstr>
      <vt:lpstr>自顶向下和自底向上集成方法 </vt:lpstr>
      <vt:lpstr>自顶向下法(Top-down Integration) </vt:lpstr>
      <vt:lpstr>自底向上法 Bottom-up Integration </vt:lpstr>
      <vt:lpstr>混合策略(Modified Top-down Integration) </vt:lpstr>
      <vt:lpstr>三明治集成方法(Sandwich Integration) </vt:lpstr>
      <vt:lpstr>改善的三明治集成方法</vt:lpstr>
      <vt:lpstr>持续集成</vt:lpstr>
      <vt:lpstr>持续集成/测试的支撑基础</vt:lpstr>
      <vt:lpstr>持续集成/测试</vt:lpstr>
      <vt:lpstr>课程实验之一：Junit应用</vt:lpstr>
      <vt:lpstr>PowerPoint 演示文稿</vt:lpstr>
    </vt:vector>
  </TitlesOfParts>
  <Company>Webex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Kerryzhu</dc:creator>
  <cp:keywords>ppt幻灯设计/ppt模板设计</cp:keywords>
  <dc:description>Nordri设计工作室ppt模版发布供大家免费下载使用。版权为Nordri设计工作室所有。您可以自行使用、修改、复制本模版。转载、发表或以其它方式利用本模版上内容，如果您需更进一步的服务，请和我们联系。</dc:description>
  <cp:lastModifiedBy>Zhu Kerry</cp:lastModifiedBy>
  <cp:revision>338</cp:revision>
  <dcterms:created xsi:type="dcterms:W3CDTF">2011-09-26T13:26:34Z</dcterms:created>
  <dcterms:modified xsi:type="dcterms:W3CDTF">2015-01-20T14:05:45Z</dcterms:modified>
  <cp:category>免费模板</cp:category>
</cp:coreProperties>
</file>