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embeddings/oleObject1.bin" ContentType="application/vnd.openxmlformats-officedocument.oleObject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tags/tag1.xml" ContentType="application/vnd.openxmlformats-officedocument.presentationml.tags+xml"/>
  <Override PartName="/ppt/notesSlides/notesSlide90.xml" ContentType="application/vnd.openxmlformats-officedocument.presentationml.notesSlide+xml"/>
  <Override PartName="/ppt/embeddings/oleObject2.bin" ContentType="application/vnd.openxmlformats-officedocument.oleObject"/>
  <Override PartName="/ppt/notesSlides/notesSlide9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6"/>
  </p:notesMasterIdLst>
  <p:sldIdLst>
    <p:sldId id="687" r:id="rId2"/>
    <p:sldId id="768" r:id="rId3"/>
    <p:sldId id="769" r:id="rId4"/>
    <p:sldId id="770" r:id="rId5"/>
    <p:sldId id="869" r:id="rId6"/>
    <p:sldId id="870" r:id="rId7"/>
    <p:sldId id="871" r:id="rId8"/>
    <p:sldId id="873" r:id="rId9"/>
    <p:sldId id="874" r:id="rId10"/>
    <p:sldId id="911" r:id="rId11"/>
    <p:sldId id="948" r:id="rId12"/>
    <p:sldId id="949" r:id="rId13"/>
    <p:sldId id="950" r:id="rId14"/>
    <p:sldId id="912" r:id="rId15"/>
    <p:sldId id="913" r:id="rId16"/>
    <p:sldId id="914" r:id="rId17"/>
    <p:sldId id="915" r:id="rId18"/>
    <p:sldId id="916" r:id="rId19"/>
    <p:sldId id="917" r:id="rId20"/>
    <p:sldId id="918" r:id="rId21"/>
    <p:sldId id="919" r:id="rId22"/>
    <p:sldId id="920" r:id="rId23"/>
    <p:sldId id="921" r:id="rId24"/>
    <p:sldId id="922" r:id="rId25"/>
    <p:sldId id="923" r:id="rId26"/>
    <p:sldId id="924" r:id="rId27"/>
    <p:sldId id="925" r:id="rId28"/>
    <p:sldId id="926" r:id="rId29"/>
    <p:sldId id="947" r:id="rId30"/>
    <p:sldId id="927" r:id="rId31"/>
    <p:sldId id="928" r:id="rId32"/>
    <p:sldId id="929" r:id="rId33"/>
    <p:sldId id="952" r:id="rId34"/>
    <p:sldId id="953" r:id="rId35"/>
    <p:sldId id="930" r:id="rId36"/>
    <p:sldId id="931" r:id="rId37"/>
    <p:sldId id="932" r:id="rId38"/>
    <p:sldId id="933" r:id="rId39"/>
    <p:sldId id="934" r:id="rId40"/>
    <p:sldId id="935" r:id="rId41"/>
    <p:sldId id="936" r:id="rId42"/>
    <p:sldId id="954" r:id="rId43"/>
    <p:sldId id="937" r:id="rId44"/>
    <p:sldId id="938" r:id="rId45"/>
    <p:sldId id="940" r:id="rId46"/>
    <p:sldId id="945" r:id="rId47"/>
    <p:sldId id="774" r:id="rId48"/>
    <p:sldId id="775" r:id="rId49"/>
    <p:sldId id="776" r:id="rId50"/>
    <p:sldId id="777" r:id="rId51"/>
    <p:sldId id="778" r:id="rId52"/>
    <p:sldId id="779" r:id="rId53"/>
    <p:sldId id="780" r:id="rId54"/>
    <p:sldId id="781" r:id="rId55"/>
    <p:sldId id="782" r:id="rId56"/>
    <p:sldId id="783" r:id="rId57"/>
    <p:sldId id="784" r:id="rId58"/>
    <p:sldId id="785" r:id="rId59"/>
    <p:sldId id="786" r:id="rId60"/>
    <p:sldId id="787" r:id="rId61"/>
    <p:sldId id="788" r:id="rId62"/>
    <p:sldId id="789" r:id="rId63"/>
    <p:sldId id="790" r:id="rId64"/>
    <p:sldId id="791" r:id="rId65"/>
    <p:sldId id="792" r:id="rId66"/>
    <p:sldId id="793" r:id="rId67"/>
    <p:sldId id="794" r:id="rId68"/>
    <p:sldId id="795" r:id="rId69"/>
    <p:sldId id="796" r:id="rId70"/>
    <p:sldId id="797" r:id="rId71"/>
    <p:sldId id="798" r:id="rId72"/>
    <p:sldId id="799" r:id="rId73"/>
    <p:sldId id="800" r:id="rId74"/>
    <p:sldId id="801" r:id="rId75"/>
    <p:sldId id="802" r:id="rId76"/>
    <p:sldId id="803" r:id="rId77"/>
    <p:sldId id="872" r:id="rId78"/>
    <p:sldId id="964" r:id="rId79"/>
    <p:sldId id="804" r:id="rId80"/>
    <p:sldId id="805" r:id="rId81"/>
    <p:sldId id="806" r:id="rId82"/>
    <p:sldId id="966" r:id="rId83"/>
    <p:sldId id="967" r:id="rId84"/>
    <p:sldId id="979" r:id="rId85"/>
    <p:sldId id="968" r:id="rId86"/>
    <p:sldId id="975" r:id="rId87"/>
    <p:sldId id="976" r:id="rId88"/>
    <p:sldId id="977" r:id="rId89"/>
    <p:sldId id="978" r:id="rId90"/>
    <p:sldId id="970" r:id="rId91"/>
    <p:sldId id="971" r:id="rId92"/>
    <p:sldId id="972" r:id="rId93"/>
    <p:sldId id="973" r:id="rId94"/>
    <p:sldId id="845" r:id="rId95"/>
    <p:sldId id="846" r:id="rId96"/>
    <p:sldId id="847" r:id="rId97"/>
    <p:sldId id="848" r:id="rId98"/>
    <p:sldId id="849" r:id="rId99"/>
    <p:sldId id="850" r:id="rId100"/>
    <p:sldId id="851" r:id="rId101"/>
    <p:sldId id="857" r:id="rId102"/>
    <p:sldId id="858" r:id="rId103"/>
    <p:sldId id="859" r:id="rId104"/>
    <p:sldId id="907" r:id="rId105"/>
    <p:sldId id="908" r:id="rId106"/>
    <p:sldId id="909" r:id="rId107"/>
    <p:sldId id="980" r:id="rId108"/>
    <p:sldId id="981" r:id="rId109"/>
    <p:sldId id="982" r:id="rId110"/>
    <p:sldId id="983" r:id="rId111"/>
    <p:sldId id="984" r:id="rId112"/>
    <p:sldId id="985" r:id="rId113"/>
    <p:sldId id="866" r:id="rId114"/>
    <p:sldId id="266" r:id="rId1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BF"/>
    <a:srgbClr val="F8F8F8"/>
    <a:srgbClr val="DDDDDD"/>
    <a:srgbClr val="5F5F5F"/>
    <a:srgbClr val="333333"/>
    <a:srgbClr val="FF66CC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52" autoAdjust="0"/>
  </p:normalViewPr>
  <p:slideViewPr>
    <p:cSldViewPr>
      <p:cViewPr>
        <p:scale>
          <a:sx n="103" d="100"/>
          <a:sy n="103" d="100"/>
        </p:scale>
        <p:origin x="-169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theme" Target="theme/theme1.xml"/><Relationship Id="rId121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notesMaster" Target="notesMasters/notesMaster1.xml"/><Relationship Id="rId117" Type="http://schemas.openxmlformats.org/officeDocument/2006/relationships/printerSettings" Target="printerSettings/printerSettings1.bin"/><Relationship Id="rId118" Type="http://schemas.openxmlformats.org/officeDocument/2006/relationships/presProps" Target="presProps.xml"/><Relationship Id="rId119" Type="http://schemas.openxmlformats.org/officeDocument/2006/relationships/viewProps" Target="viewProps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FC1E8347-1A91-44CB-BE93-8A70171D17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5719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7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7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1.xml"/></Relationships>
</file>

<file path=ppt/notesSlides/_rels/notesSlide7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7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4.xml"/></Relationships>
</file>

<file path=ppt/notesSlides/_rels/notesSlide8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8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8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8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8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9.xml"/></Relationships>
</file>

<file path=ppt/notesSlides/_rels/notesSlide8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8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1.xml"/></Relationships>
</file>

<file path=ppt/notesSlides/_rels/notesSlide8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2.xml"/></Relationships>
</file>

<file path=ppt/notesSlides/_rels/notesSlide8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9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9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9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7.xml"/></Relationships>
</file>

<file path=ppt/notesSlides/_rels/notesSlide9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8.xml"/></Relationships>
</file>

<file path=ppt/notesSlides/_rels/notesSlide9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9.xml"/></Relationships>
</file>

<file path=ppt/notesSlides/_rels/notesSlide9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0.xml"/></Relationships>
</file>

<file path=ppt/notesSlides/_rels/notesSlide9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2.xml"/></Relationships>
</file>

<file path=ppt/notesSlides/_rels/notesSlide9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C9EA2D-C1D7-49FD-86D9-3F7479F72AF0}" type="slidenum">
              <a:rPr lang="en-US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758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CN" altLang="en-US">
              <a:latin typeface="Calibri" charset="0"/>
              <a:ea typeface="宋体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00113" eaLnBrk="0" fontAlgn="base" hangingPunct="0">
              <a:spcBef>
                <a:spcPct val="0"/>
              </a:spcBef>
              <a:spcAft>
                <a:spcPct val="0"/>
              </a:spcAft>
            </a:pPr>
            <a:fld id="{9A6875E6-E450-4196-B185-A62072668BF4}" type="slidenum">
              <a:rPr lang="de-DE" altLang="zh-CN" smtClean="0">
                <a:latin typeface="Times New Roman" pitchFamily="18" charset="0"/>
                <a:ea typeface="黑体" pitchFamily="49" charset="-122"/>
              </a:rPr>
              <a:pPr defTabSz="900113" eaLnBrk="0" fontAlgn="base" hangingPunct="0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de-DE" altLang="zh-CN" smtClean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71538" y="952500"/>
            <a:ext cx="4989512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6938" y="5130800"/>
            <a:ext cx="4940300" cy="3663949"/>
          </a:xfrm>
          <a:prstGeom prst="rect">
            <a:avLst/>
          </a:prstGeom>
          <a:noFill/>
        </p:spPr>
        <p:txBody>
          <a:bodyPr wrap="square" lIns="91143" tIns="45572" rIns="91143" bIns="45572" numCol="1" anchor="t" anchorCtr="0" compatLnSpc="1">
            <a:prstTxWarp prst="textNoShape">
              <a:avLst/>
            </a:prstTxWarp>
          </a:bodyPr>
          <a:lstStyle/>
          <a:p>
            <a:r>
              <a:rPr lang="de-DE" altLang="zh-CN" smtClean="0"/>
              <a:t>$FA$ $FAi$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21493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915988"/>
            <a:fld id="{2B3E3B5E-F462-46E4-B624-ECAD0A84BBB0}" type="slidenum">
              <a:rPr lang="de-DE" altLang="zh-CN" sz="1200">
                <a:latin typeface="Times New Roman" pitchFamily="18" charset="0"/>
              </a:rPr>
              <a:pPr algn="r" defTabSz="915988"/>
              <a:t>50</a:t>
            </a:fld>
            <a:endParaRPr lang="de-DE" altLang="zh-CN" sz="1200">
              <a:latin typeface="Times New Roman" pitchFamily="18" charset="0"/>
            </a:endParaRPr>
          </a:p>
        </p:txBody>
      </p:sp>
      <p:sp>
        <p:nvSpPr>
          <p:cNvPr id="266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1750" y="800100"/>
            <a:ext cx="4256088" cy="3194050"/>
          </a:xfr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662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9" y="4357689"/>
            <a:ext cx="5024437" cy="3617912"/>
          </a:xfrm>
          <a:prstGeom prst="rect">
            <a:avLst/>
          </a:prstGeom>
          <a:noFill/>
        </p:spPr>
        <p:txBody>
          <a:bodyPr wrap="square" lIns="94440" tIns="45646" rIns="94440" bIns="45646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>
                <a:solidFill>
                  <a:srgbClr val="C00000"/>
                </a:solidFill>
              </a:rPr>
              <a:t>在这个例子里，语句覆盖能发现一般语句的错误，但不能发现其中的逻辑错误。</a:t>
            </a:r>
            <a:endParaRPr lang="de-DE" altLang="zh-CN" dirty="0" smtClean="0">
              <a:solidFill>
                <a:srgbClr val="C00000"/>
              </a:solidFill>
            </a:endParaRPr>
          </a:p>
          <a:p>
            <a:pPr eaLnBrk="1" hangingPunct="1"/>
            <a:endParaRPr lang="de-DE" altLang="zh-CN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915988"/>
            <a:fld id="{2B3E3B5E-F462-46E4-B624-ECAD0A84BBB0}" type="slidenum">
              <a:rPr lang="de-DE" altLang="zh-CN" sz="1200">
                <a:latin typeface="Times New Roman" pitchFamily="18" charset="0"/>
              </a:rPr>
              <a:pPr algn="r" defTabSz="915988"/>
              <a:t>51</a:t>
            </a:fld>
            <a:endParaRPr lang="de-DE" altLang="zh-CN" sz="1200">
              <a:latin typeface="Times New Roman" pitchFamily="18" charset="0"/>
            </a:endParaRPr>
          </a:p>
        </p:txBody>
      </p:sp>
      <p:sp>
        <p:nvSpPr>
          <p:cNvPr id="266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1750" y="800100"/>
            <a:ext cx="4256088" cy="3194050"/>
          </a:xfr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662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9" y="4357689"/>
            <a:ext cx="5024437" cy="3617912"/>
          </a:xfrm>
          <a:prstGeom prst="rect">
            <a:avLst/>
          </a:prstGeom>
          <a:noFill/>
        </p:spPr>
        <p:txBody>
          <a:bodyPr wrap="square" lIns="94440" tIns="45646" rIns="94440" bIns="4564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zh-CN" altLang="en-US" dirty="0" smtClean="0">
                <a:solidFill>
                  <a:srgbClr val="C00000"/>
                </a:solidFill>
              </a:rPr>
              <a:t>在这个例子里，语句覆盖能发现一般语句的错误，但不能发现其中的逻辑错误。</a:t>
            </a:r>
            <a:endParaRPr lang="de-DE" altLang="zh-CN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E8347-1A91-44CB-BE93-8A70171D17A1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371582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915988"/>
            <a:fld id="{2B3E3B5E-F462-46E4-B624-ECAD0A84BBB0}" type="slidenum">
              <a:rPr lang="de-DE" altLang="zh-CN" sz="1200">
                <a:latin typeface="Times New Roman" pitchFamily="18" charset="0"/>
              </a:rPr>
              <a:pPr algn="r" defTabSz="915988"/>
              <a:t>57</a:t>
            </a:fld>
            <a:endParaRPr lang="de-DE" altLang="zh-CN" sz="1200">
              <a:latin typeface="Times New Roman" pitchFamily="18" charset="0"/>
            </a:endParaRPr>
          </a:p>
        </p:txBody>
      </p:sp>
      <p:sp>
        <p:nvSpPr>
          <p:cNvPr id="266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1750" y="800100"/>
            <a:ext cx="4256088" cy="3194050"/>
          </a:xfr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662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9" y="4357689"/>
            <a:ext cx="5024437" cy="3617912"/>
          </a:xfrm>
          <a:prstGeom prst="rect">
            <a:avLst/>
          </a:prstGeom>
          <a:noFill/>
        </p:spPr>
        <p:txBody>
          <a:bodyPr wrap="square" lIns="94440" tIns="45646" rIns="94440" bIns="4564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zh-CN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915988"/>
            <a:fld id="{2B3E3B5E-F462-46E4-B624-ECAD0A84BBB0}" type="slidenum">
              <a:rPr lang="de-DE" altLang="zh-CN" sz="1200">
                <a:latin typeface="Times New Roman" pitchFamily="18" charset="0"/>
              </a:rPr>
              <a:pPr algn="r" defTabSz="915988"/>
              <a:t>59</a:t>
            </a:fld>
            <a:endParaRPr lang="de-DE" altLang="zh-CN" sz="1200">
              <a:latin typeface="Times New Roman" pitchFamily="18" charset="0"/>
            </a:endParaRPr>
          </a:p>
        </p:txBody>
      </p:sp>
      <p:sp>
        <p:nvSpPr>
          <p:cNvPr id="266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1750" y="800100"/>
            <a:ext cx="4256088" cy="3194050"/>
          </a:xfr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662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9" y="4357689"/>
            <a:ext cx="5024437" cy="3617912"/>
          </a:xfrm>
          <a:prstGeom prst="rect">
            <a:avLst/>
          </a:prstGeom>
          <a:noFill/>
        </p:spPr>
        <p:txBody>
          <a:bodyPr wrap="square" lIns="94440" tIns="45646" rIns="94440" bIns="4564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zh-CN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E8347-1A91-44CB-BE93-8A70171D17A1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098975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301"/>
            <a:ext cx="50292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301"/>
            <a:ext cx="5029200" cy="4113423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 lIns="90487" tIns="44450" rIns="90487" bIns="44450"/>
          <a:lstStyle/>
          <a:p>
            <a:pPr>
              <a:tabLst>
                <a:tab pos="228600" algn="l"/>
                <a:tab pos="635000" algn="l"/>
                <a:tab pos="863600" algn="l"/>
                <a:tab pos="1143000" algn="l"/>
              </a:tabLst>
            </a:pPr>
            <a:r>
              <a:rPr lang="zh-CN" altLang="en-US" smtClean="0"/>
              <a:t>2.	</a:t>
            </a:r>
            <a:r>
              <a:rPr lang="en-US" altLang="zh-CN" smtClean="0"/>
              <a:t>Determine the cyclomatic complexity of the resultant flow graph</a:t>
            </a:r>
          </a:p>
          <a:p>
            <a:pPr marL="228600" lvl="1" indent="-109538">
              <a:tabLst>
                <a:tab pos="228600" algn="l"/>
                <a:tab pos="635000" algn="l"/>
                <a:tab pos="863600" algn="l"/>
                <a:tab pos="1143000" algn="l"/>
              </a:tabLst>
            </a:pPr>
            <a:r>
              <a:rPr lang="en-US" altLang="zh-CN" u="sng" smtClean="0"/>
              <a:t>	Note</a:t>
            </a:r>
            <a:r>
              <a:rPr lang="en-US" altLang="zh-CN" smtClean="0"/>
              <a:t>:	can be determined </a:t>
            </a:r>
            <a:r>
              <a:rPr lang="en-US" altLang="zh-CN" u="sng" smtClean="0"/>
              <a:t>without</a:t>
            </a:r>
            <a:r>
              <a:rPr lang="en-US" altLang="zh-CN" smtClean="0"/>
              <a:t> developing a flow graph</a:t>
            </a:r>
          </a:p>
          <a:p>
            <a:pPr>
              <a:tabLst>
                <a:tab pos="228600" algn="l"/>
                <a:tab pos="635000" algn="l"/>
                <a:tab pos="863600" algn="l"/>
                <a:tab pos="1143000" algn="l"/>
              </a:tabLst>
            </a:pPr>
            <a:r>
              <a:rPr lang="en-US" altLang="zh-CN" smtClean="0"/>
              <a:t>			count all conditional statements in a component</a:t>
            </a:r>
          </a:p>
          <a:p>
            <a:pPr>
              <a:tabLst>
                <a:tab pos="228600" algn="l"/>
                <a:tab pos="635000" algn="l"/>
                <a:tab pos="863600" algn="l"/>
                <a:tab pos="1143000" algn="l"/>
              </a:tabLst>
            </a:pPr>
            <a:r>
              <a:rPr lang="en-US" altLang="zh-CN" smtClean="0"/>
              <a:t>			</a:t>
            </a:r>
            <a:r>
              <a:rPr lang="en-US" altLang="zh-CN" smtClean="0">
                <a:latin typeface="Symbol" pitchFamily="18" charset="2"/>
              </a:rPr>
              <a:t></a:t>
            </a:r>
            <a:r>
              <a:rPr lang="en-US" altLang="zh-CN" smtClean="0"/>
              <a:t>	compound conditions count as 2</a:t>
            </a:r>
          </a:p>
          <a:p>
            <a:pPr>
              <a:tabLst>
                <a:tab pos="228600" algn="l"/>
                <a:tab pos="635000" algn="l"/>
                <a:tab pos="863600" algn="l"/>
                <a:tab pos="1143000" algn="l"/>
              </a:tabLst>
            </a:pPr>
            <a:r>
              <a:rPr lang="en-US" altLang="zh-CN" smtClean="0"/>
              <a:t>				(number of Boolean operators + 2)</a:t>
            </a:r>
          </a:p>
        </p:txBody>
      </p:sp>
      <p:sp>
        <p:nvSpPr>
          <p:cNvPr id="1198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301"/>
            <a:ext cx="50292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301"/>
            <a:ext cx="5029200" cy="4113423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 lIns="90487" tIns="44450" rIns="90487" bIns="44450"/>
          <a:lstStyle/>
          <a:p>
            <a:pPr>
              <a:tabLst>
                <a:tab pos="228600" algn="l"/>
                <a:tab pos="457200" algn="l"/>
                <a:tab pos="685800" algn="l"/>
              </a:tabLst>
            </a:pPr>
            <a:r>
              <a:rPr lang="zh-CN" altLang="en-US" smtClean="0"/>
              <a:t>3.	</a:t>
            </a:r>
            <a:r>
              <a:rPr lang="en-US" altLang="zh-CN" smtClean="0"/>
              <a:t>Determine a basis set of linearly independent paths</a:t>
            </a:r>
          </a:p>
          <a:p>
            <a:pPr marL="342900" lvl="1" indent="-114300">
              <a:tabLst>
                <a:tab pos="228600" algn="l"/>
                <a:tab pos="457200" algn="l"/>
                <a:tab pos="685800" algn="l"/>
              </a:tabLst>
            </a:pPr>
            <a:r>
              <a:rPr lang="en-US" altLang="zh-CN" smtClean="0"/>
              <a:t>equal to cyclomatic complexity number</a:t>
            </a:r>
          </a:p>
          <a:p>
            <a:pPr marL="342900" lvl="1" indent="-114300">
              <a:tabLst>
                <a:tab pos="228600" algn="l"/>
                <a:tab pos="457200" algn="l"/>
                <a:tab pos="685800" algn="l"/>
              </a:tabLst>
            </a:pPr>
            <a:r>
              <a:rPr lang="en-US" altLang="zh-CN" smtClean="0"/>
              <a:t>identify predicate nodes as an aid in derivation of test cases</a:t>
            </a:r>
          </a:p>
        </p:txBody>
      </p:sp>
      <p:sp>
        <p:nvSpPr>
          <p:cNvPr id="1218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301"/>
            <a:ext cx="5029200" cy="4113423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 lIns="90487" tIns="44450" rIns="90487" bIns="44450"/>
          <a:lstStyle/>
          <a:p>
            <a:pPr>
              <a:tabLst>
                <a:tab pos="228600" algn="l"/>
              </a:tabLst>
            </a:pPr>
            <a:r>
              <a:rPr lang="zh-CN" altLang="en-US" smtClean="0"/>
              <a:t>4.	</a:t>
            </a:r>
            <a:r>
              <a:rPr lang="en-US" altLang="zh-CN" smtClean="0"/>
              <a:t>Prepare test cases that will force execution of each path in the basis set</a:t>
            </a:r>
          </a:p>
          <a:p>
            <a:pPr marL="342900" lvl="1" indent="-114300">
              <a:tabLst>
                <a:tab pos="228600" algn="l"/>
              </a:tabLst>
            </a:pPr>
            <a:r>
              <a:rPr lang="en-US" altLang="zh-CN" smtClean="0"/>
              <a:t>each test case is executed and compared to the expected result</a:t>
            </a:r>
          </a:p>
          <a:p>
            <a:pPr marL="342900" lvl="1" indent="-114300">
              <a:buFont typeface="Zapf Dingbats" charset="2"/>
              <a:buNone/>
              <a:tabLst>
                <a:tab pos="228600" algn="l"/>
              </a:tabLst>
            </a:pPr>
            <a:r>
              <a:rPr lang="en-US" altLang="zh-CN" smtClean="0"/>
              <a:t>  this process can be mechanized</a:t>
            </a:r>
          </a:p>
        </p:txBody>
      </p:sp>
      <p:sp>
        <p:nvSpPr>
          <p:cNvPr id="1239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E8347-1A91-44CB-BE93-8A70171D17A1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09897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C9EA2D-C1D7-49FD-86D9-3F7479F72AF0}" type="slidenum">
              <a:rPr lang="en-US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642D48-9F17-4F36-976F-4011B93EEA08}" type="slidenum">
              <a:rPr lang="en-US"/>
              <a:pPr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7" tIns="45789" rIns="91577" bIns="45789" anchor="b"/>
          <a:lstStyle>
            <a:lvl1pPr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r"/>
            <a:fld id="{88503F85-505C-42F6-81C7-F27CBD7FB5D4}" type="slidenum">
              <a:rPr lang="de-DE" altLang="zh-CN" sz="1200">
                <a:latin typeface="Times New Roman" pitchFamily="18" charset="0"/>
              </a:rPr>
              <a:pPr algn="r"/>
              <a:t>104</a:t>
            </a:fld>
            <a:endParaRPr lang="de-DE" altLang="zh-CN" sz="1200">
              <a:latin typeface="Times New Roman" pitchFamily="18" charset="0"/>
            </a:endParaRPr>
          </a:p>
        </p:txBody>
      </p:sp>
      <p:sp>
        <p:nvSpPr>
          <p:cNvPr id="252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0163" y="801688"/>
            <a:ext cx="4259262" cy="3194050"/>
          </a:xfrm>
          <a:noFill/>
          <a:ln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29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57688"/>
            <a:ext cx="5026025" cy="3617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440" tIns="45646" rIns="94440" bIns="4564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zh-CN" smtClean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7" tIns="45789" rIns="91577" bIns="45789" anchor="b"/>
          <a:lstStyle>
            <a:lvl1pPr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r"/>
            <a:fld id="{3C0EADBC-1F8A-4C8E-8DC1-FCAA513B9B2E}" type="slidenum">
              <a:rPr lang="de-DE" altLang="zh-CN" sz="1200">
                <a:latin typeface="Times New Roman" pitchFamily="18" charset="0"/>
              </a:rPr>
              <a:pPr algn="r"/>
              <a:t>105</a:t>
            </a:fld>
            <a:endParaRPr lang="de-DE" altLang="zh-CN" sz="1200">
              <a:latin typeface="Times New Roman" pitchFamily="18" charset="0"/>
            </a:endParaRPr>
          </a:p>
        </p:txBody>
      </p:sp>
      <p:sp>
        <p:nvSpPr>
          <p:cNvPr id="253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0163" y="801688"/>
            <a:ext cx="4259262" cy="3194050"/>
          </a:xfrm>
          <a:noFill/>
          <a:ln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57688"/>
            <a:ext cx="5026025" cy="3617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440" tIns="45646" rIns="94440" bIns="4564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zh-CN" smtClean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7" tIns="45789" rIns="91577" bIns="45789" anchor="b"/>
          <a:lstStyle>
            <a:lvl1pPr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r"/>
            <a:fld id="{DF9F22C8-058D-43A9-A7C6-0E47A3B7AC1C}" type="slidenum">
              <a:rPr lang="de-DE" altLang="zh-CN" sz="1200">
                <a:latin typeface="Times New Roman" pitchFamily="18" charset="0"/>
              </a:rPr>
              <a:pPr algn="r"/>
              <a:t>106</a:t>
            </a:fld>
            <a:endParaRPr lang="de-DE" altLang="zh-CN" sz="1200">
              <a:latin typeface="Times New Roman" pitchFamily="18" charset="0"/>
            </a:endParaRPr>
          </a:p>
        </p:txBody>
      </p:sp>
      <p:sp>
        <p:nvSpPr>
          <p:cNvPr id="254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0163" y="801688"/>
            <a:ext cx="4259262" cy="3194050"/>
          </a:xfrm>
          <a:noFill/>
          <a:ln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49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57688"/>
            <a:ext cx="5026025" cy="3617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440" tIns="45646" rIns="94440" bIns="4564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zh-CN" smtClean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7" tIns="45789" rIns="91577" bIns="45789" anchor="b"/>
          <a:lstStyle>
            <a:lvl1pPr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r"/>
            <a:fld id="{3A88DDA9-D1D2-4372-9E84-B8B6A89DAFDD}" type="slidenum">
              <a:rPr lang="de-DE" altLang="zh-CN" sz="1200">
                <a:latin typeface="Times New Roman" pitchFamily="18" charset="0"/>
              </a:rPr>
              <a:pPr algn="r"/>
              <a:t>109</a:t>
            </a:fld>
            <a:endParaRPr lang="de-DE" altLang="zh-CN" sz="1200">
              <a:latin typeface="Times New Roman" pitchFamily="18" charset="0"/>
            </a:endParaRPr>
          </a:p>
        </p:txBody>
      </p:sp>
      <p:sp>
        <p:nvSpPr>
          <p:cNvPr id="266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7763" y="71596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60863"/>
            <a:ext cx="5032375" cy="4073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935" tIns="45467" rIns="90935" bIns="4546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000" b="1" smtClean="0"/>
              <a:t>[</a:t>
            </a:r>
            <a:r>
              <a:rPr lang="zh-CN" altLang="en-US" sz="2000" b="1" smtClean="0"/>
              <a:t>大纲 ：</a:t>
            </a:r>
            <a:r>
              <a:rPr lang="en-US" altLang="zh-CN" sz="2000" b="1" smtClean="0"/>
              <a:t>LO-4.3.3]</a:t>
            </a:r>
            <a:r>
              <a:rPr lang="zh-CN" altLang="en-US" sz="2000" b="1" smtClean="0"/>
              <a:t> </a:t>
            </a:r>
            <a:r>
              <a:rPr lang="zh-CN" altLang="en-US" sz="2000" smtClean="0"/>
              <a:t>（</a:t>
            </a:r>
            <a:r>
              <a:rPr lang="en-US" altLang="zh-CN" sz="2000" smtClean="0"/>
              <a:t>K2</a:t>
            </a:r>
            <a:r>
              <a:rPr lang="zh-CN" altLang="en-US" sz="2000" smtClean="0"/>
              <a:t>）</a:t>
            </a:r>
            <a:endParaRPr lang="en-US" altLang="zh-CN" sz="2000" smtClean="0"/>
          </a:p>
          <a:p>
            <a:pPr eaLnBrk="1" hangingPunct="1"/>
            <a:r>
              <a:rPr lang="zh-CN" altLang="en-US" sz="2000" i="1" smtClean="0"/>
              <a:t>理解用例测试（</a:t>
            </a:r>
            <a:r>
              <a:rPr lang="de-DE" altLang="zh-CN" sz="2000" i="1" smtClean="0"/>
              <a:t>use case testing</a:t>
            </a:r>
            <a:r>
              <a:rPr lang="zh-CN" altLang="de-DE" sz="2000" i="1" smtClean="0"/>
              <a:t>）</a:t>
            </a:r>
            <a:r>
              <a:rPr lang="zh-CN" altLang="en-US" sz="2000" i="1" smtClean="0"/>
              <a:t>的概念和应用这种技术的优点</a:t>
            </a:r>
            <a:endParaRPr lang="en-US" altLang="zh-CN" sz="2000" i="1" smtClean="0"/>
          </a:p>
          <a:p>
            <a:pPr eaLnBrk="1" hangingPunct="1"/>
            <a:r>
              <a:rPr lang="en-US" altLang="zh-CN" sz="2000" smtClean="0"/>
              <a:t>==================</a:t>
            </a:r>
          </a:p>
          <a:p>
            <a:pPr eaLnBrk="1" hangingPunct="1"/>
            <a:endParaRPr lang="de-DE" altLang="zh-CN" sz="200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7" tIns="45789" rIns="91577" bIns="45789" anchor="b"/>
          <a:lstStyle>
            <a:lvl1pPr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defTabSz="915988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r"/>
            <a:fld id="{FBDB39DA-47CD-4548-B63C-B132D04A3C94}" type="slidenum">
              <a:rPr lang="de-DE" altLang="zh-CN" sz="1200">
                <a:latin typeface="Times New Roman" pitchFamily="18" charset="0"/>
              </a:rPr>
              <a:pPr algn="r"/>
              <a:t>110</a:t>
            </a:fld>
            <a:endParaRPr lang="de-DE" altLang="zh-CN" sz="1200">
              <a:latin typeface="Times New Roman" pitchFamily="18" charset="0"/>
            </a:endParaRPr>
          </a:p>
        </p:txBody>
      </p:sp>
      <p:sp>
        <p:nvSpPr>
          <p:cNvPr id="267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7763" y="71596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7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60863"/>
            <a:ext cx="5032375" cy="4073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935" tIns="45467" rIns="90935" bIns="45467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000" b="1" smtClean="0"/>
              <a:t>[</a:t>
            </a:r>
            <a:r>
              <a:rPr lang="zh-CN" altLang="en-US" sz="2000" b="1" smtClean="0"/>
              <a:t>大纲 ：</a:t>
            </a:r>
            <a:r>
              <a:rPr lang="en-US" altLang="zh-CN" sz="2000" b="1" smtClean="0"/>
              <a:t>LO-4.3.3]</a:t>
            </a:r>
            <a:r>
              <a:rPr lang="zh-CN" altLang="en-US" sz="2000" b="1" smtClean="0"/>
              <a:t> </a:t>
            </a:r>
            <a:r>
              <a:rPr lang="zh-CN" altLang="en-US" sz="2000" smtClean="0"/>
              <a:t>（</a:t>
            </a:r>
            <a:r>
              <a:rPr lang="en-US" altLang="zh-CN" sz="2000" smtClean="0"/>
              <a:t>K2</a:t>
            </a:r>
            <a:r>
              <a:rPr lang="zh-CN" altLang="en-US" sz="2000" smtClean="0"/>
              <a:t>）</a:t>
            </a:r>
            <a:endParaRPr lang="en-US" altLang="zh-CN" sz="2000" smtClean="0"/>
          </a:p>
          <a:p>
            <a:pPr eaLnBrk="1" hangingPunct="1"/>
            <a:r>
              <a:rPr lang="zh-CN" altLang="en-US" sz="2000" i="1" smtClean="0"/>
              <a:t>理解用例测试（</a:t>
            </a:r>
            <a:r>
              <a:rPr lang="de-DE" altLang="zh-CN" sz="2000" i="1" smtClean="0"/>
              <a:t>use case testing</a:t>
            </a:r>
            <a:r>
              <a:rPr lang="zh-CN" altLang="de-DE" sz="2000" i="1" smtClean="0"/>
              <a:t>）</a:t>
            </a:r>
            <a:r>
              <a:rPr lang="zh-CN" altLang="en-US" sz="2000" i="1" smtClean="0"/>
              <a:t>的概念和应用这种技术的优点</a:t>
            </a:r>
            <a:endParaRPr lang="en-US" altLang="zh-CN" sz="2000" i="1" smtClean="0"/>
          </a:p>
          <a:p>
            <a:pPr eaLnBrk="1" hangingPunct="1"/>
            <a:r>
              <a:rPr lang="en-US" altLang="zh-CN" sz="2000" smtClean="0"/>
              <a:t>==================</a:t>
            </a:r>
          </a:p>
          <a:p>
            <a:pPr eaLnBrk="1" hangingPunct="1"/>
            <a:endParaRPr lang="de-DE" altLang="zh-CN" sz="200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642D48-9F17-4F36-976F-4011B93EEA08}" type="slidenum">
              <a:rPr lang="en-US"/>
              <a:pPr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1E6CAB9-9132-46E3-BCD4-3479EF203F4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499E825-57BE-49E6-AEFA-D82D37F4983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C23AA-9D6F-45FF-8C54-12243A9CE8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1886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236E5-53CD-4922-A89A-42798ADDE7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983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BE2DA07-CE19-4C9B-A0EC-06D3955056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8FFC119-967E-4DAE-9D42-D98ECBEF65A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26499EB-077B-44BD-8A96-2852250257F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8AFCD7E-E895-4511-8F89-9E6F0EBC66C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27094D-FE74-4D01-A432-3D2227A9A01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68BECB6-6F87-4AA7-A36C-D5289AC9CF4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BE2DA07-CE19-4C9B-A0EC-06D3955056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E097193-BA27-49F9-A8AA-7A67EE9A4C9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 rot="10800000">
            <a:off x="0" y="1214422"/>
            <a:ext cx="9144000" cy="564357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chemeClr val="bg1">
                  <a:alpha val="62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66695"/>
            <a:ext cx="710408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55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57290" y="1285860"/>
            <a:ext cx="7104084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BE2DA07-CE19-4C9B-A0EC-06D3955056CF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8" name="图片 7" descr="professional.gif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8016451" y="188640"/>
            <a:ext cx="1127549" cy="105273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xmlns:p14="http://schemas.microsoft.com/office/powerpoint/2010/main" id="1" dur="indefinite" restart="never" nodeType="tmRoot"/>
      </p:par>
    </p:tnLst>
  </p:timing>
  <p:hf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Zhu.Kerry@gmail.com" TargetMode="External"/><Relationship Id="rId4" Type="http://schemas.openxmlformats.org/officeDocument/2006/relationships/hyperlink" Target="http://weibo.com/kerryzhu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6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38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39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4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90.xml"/><Relationship Id="rId5" Type="http://schemas.openxmlformats.org/officeDocument/2006/relationships/oleObject" Target="../embeddings/oleObject2.bin"/><Relationship Id="rId6" Type="http://schemas.openxmlformats.org/officeDocument/2006/relationships/image" Target="../media/image41.wmf"/><Relationship Id="rId1" Type="http://schemas.openxmlformats.org/officeDocument/2006/relationships/vmlDrawing" Target="../drawings/vmlDrawing2.vml"/><Relationship Id="rId2" Type="http://schemas.openxmlformats.org/officeDocument/2006/relationships/tags" Target="../tags/tag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1.xml"/></Relationships>
</file>

<file path=ppt/slides/_rels/slide106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4" Type="http://schemas.openxmlformats.org/officeDocument/2006/relationships/tags" Target="../tags/tag15.xml"/><Relationship Id="rId15" Type="http://schemas.openxmlformats.org/officeDocument/2006/relationships/tags" Target="../tags/tag16.xml"/><Relationship Id="rId16" Type="http://schemas.openxmlformats.org/officeDocument/2006/relationships/tags" Target="../tags/tag17.xml"/><Relationship Id="rId17" Type="http://schemas.openxmlformats.org/officeDocument/2006/relationships/tags" Target="../tags/tag18.xml"/><Relationship Id="rId18" Type="http://schemas.openxmlformats.org/officeDocument/2006/relationships/tags" Target="../tags/tag19.xml"/><Relationship Id="rId19" Type="http://schemas.openxmlformats.org/officeDocument/2006/relationships/tags" Target="../tags/tag20.xml"/><Relationship Id="rId63" Type="http://schemas.openxmlformats.org/officeDocument/2006/relationships/slideLayout" Target="../slideLayouts/slideLayout7.xml"/><Relationship Id="rId64" Type="http://schemas.openxmlformats.org/officeDocument/2006/relationships/notesSlide" Target="../notesSlides/notesSlide92.xml"/><Relationship Id="rId50" Type="http://schemas.openxmlformats.org/officeDocument/2006/relationships/tags" Target="../tags/tag51.xml"/><Relationship Id="rId51" Type="http://schemas.openxmlformats.org/officeDocument/2006/relationships/tags" Target="../tags/tag52.xml"/><Relationship Id="rId52" Type="http://schemas.openxmlformats.org/officeDocument/2006/relationships/tags" Target="../tags/tag53.xml"/><Relationship Id="rId53" Type="http://schemas.openxmlformats.org/officeDocument/2006/relationships/tags" Target="../tags/tag54.xml"/><Relationship Id="rId54" Type="http://schemas.openxmlformats.org/officeDocument/2006/relationships/tags" Target="../tags/tag55.xml"/><Relationship Id="rId55" Type="http://schemas.openxmlformats.org/officeDocument/2006/relationships/tags" Target="../tags/tag56.xml"/><Relationship Id="rId56" Type="http://schemas.openxmlformats.org/officeDocument/2006/relationships/tags" Target="../tags/tag57.xml"/><Relationship Id="rId57" Type="http://schemas.openxmlformats.org/officeDocument/2006/relationships/tags" Target="../tags/tag58.xml"/><Relationship Id="rId58" Type="http://schemas.openxmlformats.org/officeDocument/2006/relationships/tags" Target="../tags/tag59.xml"/><Relationship Id="rId59" Type="http://schemas.openxmlformats.org/officeDocument/2006/relationships/tags" Target="../tags/tag60.xml"/><Relationship Id="rId40" Type="http://schemas.openxmlformats.org/officeDocument/2006/relationships/tags" Target="../tags/tag41.xml"/><Relationship Id="rId41" Type="http://schemas.openxmlformats.org/officeDocument/2006/relationships/tags" Target="../tags/tag42.xml"/><Relationship Id="rId42" Type="http://schemas.openxmlformats.org/officeDocument/2006/relationships/tags" Target="../tags/tag43.xml"/><Relationship Id="rId43" Type="http://schemas.openxmlformats.org/officeDocument/2006/relationships/tags" Target="../tags/tag44.xml"/><Relationship Id="rId44" Type="http://schemas.openxmlformats.org/officeDocument/2006/relationships/tags" Target="../tags/tag45.xml"/><Relationship Id="rId45" Type="http://schemas.openxmlformats.org/officeDocument/2006/relationships/tags" Target="../tags/tag46.xml"/><Relationship Id="rId46" Type="http://schemas.openxmlformats.org/officeDocument/2006/relationships/tags" Target="../tags/tag47.xml"/><Relationship Id="rId47" Type="http://schemas.openxmlformats.org/officeDocument/2006/relationships/tags" Target="../tags/tag48.xml"/><Relationship Id="rId48" Type="http://schemas.openxmlformats.org/officeDocument/2006/relationships/tags" Target="../tags/tag49.xml"/><Relationship Id="rId49" Type="http://schemas.openxmlformats.org/officeDocument/2006/relationships/tags" Target="../tags/tag50.xml"/><Relationship Id="rId1" Type="http://schemas.openxmlformats.org/officeDocument/2006/relationships/tags" Target="../tags/tag2.xml"/><Relationship Id="rId2" Type="http://schemas.openxmlformats.org/officeDocument/2006/relationships/tags" Target="../tags/tag3.xml"/><Relationship Id="rId3" Type="http://schemas.openxmlformats.org/officeDocument/2006/relationships/tags" Target="../tags/tag4.xml"/><Relationship Id="rId4" Type="http://schemas.openxmlformats.org/officeDocument/2006/relationships/tags" Target="../tags/tag5.xml"/><Relationship Id="rId5" Type="http://schemas.openxmlformats.org/officeDocument/2006/relationships/tags" Target="../tags/tag6.xml"/><Relationship Id="rId6" Type="http://schemas.openxmlformats.org/officeDocument/2006/relationships/tags" Target="../tags/tag7.xml"/><Relationship Id="rId7" Type="http://schemas.openxmlformats.org/officeDocument/2006/relationships/tags" Target="../tags/tag8.xml"/><Relationship Id="rId8" Type="http://schemas.openxmlformats.org/officeDocument/2006/relationships/tags" Target="../tags/tag9.xml"/><Relationship Id="rId9" Type="http://schemas.openxmlformats.org/officeDocument/2006/relationships/tags" Target="../tags/tag10.xml"/><Relationship Id="rId30" Type="http://schemas.openxmlformats.org/officeDocument/2006/relationships/tags" Target="../tags/tag31.xml"/><Relationship Id="rId31" Type="http://schemas.openxmlformats.org/officeDocument/2006/relationships/tags" Target="../tags/tag32.xml"/><Relationship Id="rId32" Type="http://schemas.openxmlformats.org/officeDocument/2006/relationships/tags" Target="../tags/tag33.xml"/><Relationship Id="rId33" Type="http://schemas.openxmlformats.org/officeDocument/2006/relationships/tags" Target="../tags/tag34.xml"/><Relationship Id="rId34" Type="http://schemas.openxmlformats.org/officeDocument/2006/relationships/tags" Target="../tags/tag35.xml"/><Relationship Id="rId35" Type="http://schemas.openxmlformats.org/officeDocument/2006/relationships/tags" Target="../tags/tag36.xml"/><Relationship Id="rId36" Type="http://schemas.openxmlformats.org/officeDocument/2006/relationships/tags" Target="../tags/tag37.xml"/><Relationship Id="rId37" Type="http://schemas.openxmlformats.org/officeDocument/2006/relationships/tags" Target="../tags/tag38.xml"/><Relationship Id="rId38" Type="http://schemas.openxmlformats.org/officeDocument/2006/relationships/tags" Target="../tags/tag39.xml"/><Relationship Id="rId39" Type="http://schemas.openxmlformats.org/officeDocument/2006/relationships/tags" Target="../tags/tag40.xml"/><Relationship Id="rId20" Type="http://schemas.openxmlformats.org/officeDocument/2006/relationships/tags" Target="../tags/tag21.xml"/><Relationship Id="rId21" Type="http://schemas.openxmlformats.org/officeDocument/2006/relationships/tags" Target="../tags/tag22.xml"/><Relationship Id="rId22" Type="http://schemas.openxmlformats.org/officeDocument/2006/relationships/tags" Target="../tags/tag23.xml"/><Relationship Id="rId23" Type="http://schemas.openxmlformats.org/officeDocument/2006/relationships/tags" Target="../tags/tag24.xml"/><Relationship Id="rId24" Type="http://schemas.openxmlformats.org/officeDocument/2006/relationships/tags" Target="../tags/tag25.xml"/><Relationship Id="rId25" Type="http://schemas.openxmlformats.org/officeDocument/2006/relationships/tags" Target="../tags/tag26.xml"/><Relationship Id="rId26" Type="http://schemas.openxmlformats.org/officeDocument/2006/relationships/tags" Target="../tags/tag27.xml"/><Relationship Id="rId27" Type="http://schemas.openxmlformats.org/officeDocument/2006/relationships/tags" Target="../tags/tag28.xml"/><Relationship Id="rId28" Type="http://schemas.openxmlformats.org/officeDocument/2006/relationships/tags" Target="../tags/tag29.xml"/><Relationship Id="rId29" Type="http://schemas.openxmlformats.org/officeDocument/2006/relationships/tags" Target="../tags/tag30.xml"/><Relationship Id="rId60" Type="http://schemas.openxmlformats.org/officeDocument/2006/relationships/tags" Target="../tags/tag61.xml"/><Relationship Id="rId61" Type="http://schemas.openxmlformats.org/officeDocument/2006/relationships/tags" Target="../tags/tag62.xml"/><Relationship Id="rId62" Type="http://schemas.openxmlformats.org/officeDocument/2006/relationships/tags" Target="../tags/tag63.xml"/><Relationship Id="rId10" Type="http://schemas.openxmlformats.org/officeDocument/2006/relationships/tags" Target="../tags/tag11.xml"/><Relationship Id="rId11" Type="http://schemas.openxmlformats.org/officeDocument/2006/relationships/tags" Target="../tags/tag12.xml"/><Relationship Id="rId12" Type="http://schemas.openxmlformats.org/officeDocument/2006/relationships/tags" Target="../tags/tag13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3.xml"/><Relationship Id="rId3" Type="http://schemas.openxmlformats.org/officeDocument/2006/relationships/image" Target="../media/image42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4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http://tech.it168.com/m/2008-04-30/200804302026566.shtml" TargetMode="External"/><Relationship Id="rId4" Type="http://schemas.openxmlformats.org/officeDocument/2006/relationships/hyperlink" Target="http://blog.csdn.net/chenshaoying/article/details/3381194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8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1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airwise.org/tools.asp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hyperlink" Target="http://www.pairwise.org/tools.asp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h.hkbu.edu.hk/UniformDesign" TargetMode="External"/><Relationship Id="rId4" Type="http://schemas.openxmlformats.org/officeDocument/2006/relationships/hyperlink" Target="http://www.research.att.com/~njas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2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2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2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2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3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Modified_Condition/Decision_Coverage" TargetMode="External"/><Relationship Id="rId3" Type="http://schemas.openxmlformats.org/officeDocument/2006/relationships/hyperlink" Target="http://www.dsl.uow.edu.au/~sergiy/MCDC.html" TargetMode="Externa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2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1" Type="http://schemas.openxmlformats.org/officeDocument/2006/relationships/hyperlink" Target="http://www.xcover.org/" TargetMode="External"/><Relationship Id="rId1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estwell.fi/ctcdesc.html" TargetMode="External"/><Relationship Id="rId3" Type="http://schemas.openxmlformats.org/officeDocument/2006/relationships/hyperlink" Target="http://www.coveragemeter.com/" TargetMode="External"/><Relationship Id="rId4" Type="http://schemas.openxmlformats.org/officeDocument/2006/relationships/hyperlink" Target="http://www.bullseye.com/productInfo.html" TargetMode="External"/><Relationship Id="rId5" Type="http://schemas.openxmlformats.org/officeDocument/2006/relationships/hyperlink" Target="http://www.exampler.com/testing-com/tools.html" TargetMode="External"/><Relationship Id="rId6" Type="http://schemas.openxmlformats.org/officeDocument/2006/relationships/hyperlink" Target="http://apps.sourceforge.net/mediawiki/cppunit/index.php?title=Main_Page" TargetMode="External"/><Relationship Id="rId7" Type="http://schemas.openxmlformats.org/officeDocument/2006/relationships/hyperlink" Target="http://www.dynamic-memory.com/" TargetMode="External"/><Relationship Id="rId8" Type="http://schemas.openxmlformats.org/officeDocument/2006/relationships/hyperlink" Target="http://www.soft.com/TestWorks/" TargetMode="External"/><Relationship Id="rId9" Type="http://schemas.openxmlformats.org/officeDocument/2006/relationships/hyperlink" Target="http://covtool.sourceforge.net/" TargetMode="External"/><Relationship Id="rId10" Type="http://schemas.openxmlformats.org/officeDocument/2006/relationships/hyperlink" Target="http://gcc.gnu.org/onlinedocs/gcc/Gcov-Intro.html%23Gcov-Intro" TargetMode="Externa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27.jpe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28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gif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34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wisc.edu/~bart/fuzz/fuzz.html" TargetMode="External"/><Relationship Id="rId4" Type="http://schemas.openxmlformats.org/officeDocument/2006/relationships/hyperlink" Target="http://sourceforge.net/projects/taof/" TargetMode="External"/><Relationship Id="rId5" Type="http://schemas.openxmlformats.org/officeDocument/2006/relationships/hyperlink" Target="http://www.genexx.org/dfuz" TargetMode="External"/><Relationship Id="rId6" Type="http://schemas.openxmlformats.org/officeDocument/2006/relationships/hyperlink" Target="http://www.fuzzing.org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35.jpe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Relationship Id="rId3" Type="http://schemas.openxmlformats.org/officeDocument/2006/relationships/hyperlink" Target="http://en.wikipedia.org/wiki/Formal_method" TargetMode="Externa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36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37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black">
          <a:xfrm>
            <a:off x="0" y="428604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</a:rPr>
              <a:t>     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0" y="2132856"/>
            <a:ext cx="4788024" cy="1728192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b="1" i="0" dirty="0" smtClean="0">
                <a:ea typeface="宋体" charset="-122"/>
              </a:rPr>
              <a:t>软件测试方法和技术</a:t>
            </a:r>
            <a:endParaRPr lang="en-US" altLang="zh-CN" b="1" i="0" dirty="0" smtClean="0">
              <a:ea typeface="宋体" charset="-122"/>
            </a:endParaRPr>
          </a:p>
          <a:p>
            <a:pPr algn="ctr">
              <a:lnSpc>
                <a:spcPct val="140000"/>
              </a:lnSpc>
            </a:pPr>
            <a:endParaRPr lang="en-US" altLang="zh-CN" sz="1200" b="1" i="0" dirty="0" smtClean="0">
              <a:solidFill>
                <a:srgbClr val="FFFF00"/>
              </a:solidFill>
              <a:ea typeface="宋体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 i="0" dirty="0" smtClean="0">
                <a:solidFill>
                  <a:srgbClr val="FFFF00"/>
                </a:solidFill>
                <a:ea typeface="宋体" charset="-122"/>
              </a:rPr>
              <a:t>第</a:t>
            </a:r>
            <a:r>
              <a:rPr lang="zh-CN" altLang="zh-CN" sz="3200" b="1" i="0" dirty="0">
                <a:solidFill>
                  <a:srgbClr val="FFFF00"/>
                </a:solidFill>
                <a:ea typeface="宋体" charset="-122"/>
              </a:rPr>
              <a:t>3</a:t>
            </a:r>
            <a:r>
              <a:rPr lang="zh-CN" altLang="en-US" sz="3200" b="1" i="0" dirty="0" smtClean="0">
                <a:solidFill>
                  <a:srgbClr val="FFFF00"/>
                </a:solidFill>
                <a:ea typeface="宋体" charset="-122"/>
              </a:rPr>
              <a:t>章 软件测试的方法</a:t>
            </a:r>
            <a:endParaRPr lang="zh-CN" altLang="en-US" sz="3200" b="1" i="0" dirty="0">
              <a:solidFill>
                <a:srgbClr val="FFFF00"/>
              </a:solidFill>
              <a:ea typeface="宋体" charset="-122"/>
            </a:endParaRPr>
          </a:p>
        </p:txBody>
      </p:sp>
      <p:pic>
        <p:nvPicPr>
          <p:cNvPr id="2" name="图片 1" descr="屏幕快照 2014-01-02 下午7.34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84784"/>
            <a:ext cx="4572001" cy="2736304"/>
          </a:xfrm>
          <a:prstGeom prst="rect">
            <a:avLst/>
          </a:prstGeom>
        </p:spPr>
      </p:pic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419872" y="4797152"/>
            <a:ext cx="4369015" cy="14265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华文新魏" pitchFamily="2" charset="-122"/>
                <a:ea typeface="华文新魏" pitchFamily="2" charset="-122"/>
              </a:rPr>
              <a:t>朱少民</a:t>
            </a:r>
            <a:endParaRPr lang="en-US" altLang="zh-CN" sz="3600" i="0" dirty="0" smtClean="0">
              <a:solidFill>
                <a:schemeClr val="tx2">
                  <a:lumMod val="65000"/>
                  <a:lumOff val="35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Kerryzhu</a:t>
            </a:r>
            <a:r>
              <a:rPr lang="zh-CN" altLang="en-US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@</a:t>
            </a:r>
            <a:r>
              <a:rPr lang="en-US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vip.163.com</a:t>
            </a:r>
            <a:r>
              <a:rPr lang="zh-CN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endParaRPr lang="en-US" altLang="zh-CN" i="0" dirty="0" smtClean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宋体"/>
              <a:cs typeface="宋体"/>
            </a:endParaRPr>
          </a:p>
          <a:p>
            <a:pPr algn="ctr">
              <a:lnSpc>
                <a:spcPct val="130000"/>
              </a:lnSpc>
            </a:pP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4"/>
              </a:rPr>
              <a:t>http://weibo.com/</a:t>
            </a:r>
            <a:r>
              <a:rPr lang="en-US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4"/>
              </a:rPr>
              <a:t>kerryzhu</a:t>
            </a:r>
            <a:r>
              <a:rPr lang="en-US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r>
              <a:rPr lang="zh-CN" altLang="en-US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endParaRPr lang="en-US" altLang="zh-CN" i="0" dirty="0" smtClean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宋体"/>
              <a:cs typeface="宋体"/>
            </a:endParaRPr>
          </a:p>
        </p:txBody>
      </p:sp>
      <p:pic>
        <p:nvPicPr>
          <p:cNvPr id="8" name="图片 7" descr="MOOC课程二维码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53136"/>
            <a:ext cx="1728192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33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>
          <a:xfrm>
            <a:off x="1187624" y="332656"/>
            <a:ext cx="6624637" cy="762000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3.1 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基于直觉和经验的方法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451012" name="Text Box 4"/>
          <p:cNvSpPr txBox="1">
            <a:spLocks noChangeArrowheads="1"/>
          </p:cNvSpPr>
          <p:nvPr/>
        </p:nvSpPr>
        <p:spPr bwMode="auto">
          <a:xfrm>
            <a:off x="1403648" y="3789040"/>
            <a:ext cx="6275982" cy="125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3.1.1 </a:t>
            </a:r>
            <a:r>
              <a:rPr lang="en-US" altLang="zh-CN" sz="2800" i="0" dirty="0"/>
              <a:t>Ad-hoc</a:t>
            </a:r>
            <a:r>
              <a:rPr lang="zh-CN" altLang="zh-CN" sz="2800" i="0" dirty="0"/>
              <a:t>测试方法和</a:t>
            </a:r>
            <a:r>
              <a:rPr lang="en-US" altLang="zh-CN" sz="2800" i="0" dirty="0"/>
              <a:t>ALAC</a:t>
            </a:r>
            <a:r>
              <a:rPr lang="zh-CN" altLang="zh-CN" sz="2800" i="0" dirty="0"/>
              <a:t>测试 </a:t>
            </a:r>
            <a:endParaRPr lang="zh-CN" altLang="en-US" sz="2800" i="0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3.1.2</a:t>
            </a:r>
            <a:r>
              <a:rPr lang="zh-CN" altLang="en-US" sz="2800" i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 </a:t>
            </a:r>
            <a:r>
              <a:rPr lang="zh-CN" altLang="zh-CN" sz="2800" i="0" dirty="0" smtClean="0"/>
              <a:t>错误推测法 </a:t>
            </a:r>
            <a:endParaRPr lang="zh-CN" altLang="en-US" sz="2800" i="0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2060848"/>
            <a:ext cx="75243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Clr>
                <a:srgbClr val="91AC4E"/>
              </a:buClr>
              <a:buSzPct val="80000"/>
              <a:defRPr/>
            </a:pPr>
            <a:r>
              <a:rPr lang="zh-CN" altLang="de-DE" sz="2400" b="1" i="0" u="sng" dirty="0">
                <a:solidFill>
                  <a:srgbClr val="1E464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基于经验和直觉</a:t>
            </a:r>
            <a:r>
              <a:rPr lang="zh-CN" altLang="de-DE" sz="2400" i="0" dirty="0">
                <a:solidFill>
                  <a:srgbClr val="1E464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推测程序中所有可能存在的各种错误，从而有针对性地设计测试用例。</a:t>
            </a:r>
          </a:p>
        </p:txBody>
      </p:sp>
    </p:spTree>
    <p:extLst>
      <p:ext uri="{BB962C8B-B14F-4D97-AF65-F5344CB8AC3E}">
        <p14:creationId xmlns:p14="http://schemas.microsoft.com/office/powerpoint/2010/main" val="600684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188640"/>
            <a:ext cx="6480720" cy="7620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形式化验证的一些具体方法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0750" y="1712913"/>
            <a:ext cx="7339013" cy="4564062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有限状态机（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FSM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）或扩展有限状态机（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EFSM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）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SPIN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和线性时态语言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UML 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语义转换 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标准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RBAC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模型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扩展的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RBAC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模型和基于粒计算的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RBAC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模型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 </a:t>
            </a:r>
            <a:endParaRPr 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符号模型检验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BAN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逻辑模型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14439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6336704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3.7.3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扩展有限状态机方法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8208912" cy="1314450"/>
          </a:xfrm>
        </p:spPr>
        <p:txBody>
          <a:bodyPr/>
          <a:lstStyle/>
          <a:p>
            <a:r>
              <a:rPr lang="zh-CN" sz="2400" b="1" dirty="0" smtClean="0">
                <a:solidFill>
                  <a:srgbClr val="3366FF"/>
                </a:solidFill>
                <a:ea typeface="宋体"/>
                <a:cs typeface="宋体"/>
              </a:rPr>
              <a:t>有限状态机</a:t>
            </a:r>
            <a:r>
              <a:rPr lang="zh-CN" altLang="en-US" sz="2400" dirty="0" smtClean="0">
                <a:ea typeface="宋体"/>
                <a:cs typeface="宋体"/>
              </a:rPr>
              <a:t>（</a:t>
            </a:r>
            <a:r>
              <a:rPr lang="en-US" altLang="zh-CN" sz="2400" dirty="0" smtClean="0">
                <a:ea typeface="宋体"/>
                <a:cs typeface="宋体"/>
              </a:rPr>
              <a:t> Finite State Machine </a:t>
            </a:r>
            <a:r>
              <a:rPr lang="zh-CN" altLang="en-US" sz="2400" dirty="0" smtClean="0">
                <a:ea typeface="宋体"/>
                <a:cs typeface="宋体"/>
              </a:rPr>
              <a:t>，</a:t>
            </a:r>
            <a:r>
              <a:rPr lang="en-US" altLang="zh-CN" sz="2400" dirty="0" smtClean="0">
                <a:ea typeface="宋体"/>
                <a:cs typeface="宋体"/>
              </a:rPr>
              <a:t>FSM</a:t>
            </a:r>
            <a:r>
              <a:rPr lang="zh-CN" altLang="en-US" sz="2400" dirty="0" smtClean="0">
                <a:ea typeface="宋体"/>
                <a:cs typeface="宋体"/>
              </a:rPr>
              <a:t>）</a:t>
            </a:r>
            <a:r>
              <a:rPr lang="zh-CN" sz="2400" dirty="0" smtClean="0">
                <a:ea typeface="宋体"/>
                <a:cs typeface="宋体"/>
              </a:rPr>
              <a:t>是对象行为建模的工具，</a:t>
            </a:r>
            <a:r>
              <a:rPr lang="zh-CN" altLang="en-US" sz="2400" dirty="0" smtClean="0">
                <a:ea typeface="宋体"/>
                <a:cs typeface="宋体"/>
              </a:rPr>
              <a:t>以</a:t>
            </a:r>
            <a:r>
              <a:rPr lang="zh-CN" sz="2400" dirty="0" smtClean="0">
                <a:ea typeface="宋体"/>
                <a:cs typeface="宋体"/>
              </a:rPr>
              <a:t>描述对象</a:t>
            </a:r>
            <a:r>
              <a:rPr lang="zh-CN" altLang="en-US" sz="2400" dirty="0" smtClean="0">
                <a:ea typeface="宋体"/>
                <a:cs typeface="宋体"/>
              </a:rPr>
              <a:t>在其</a:t>
            </a:r>
            <a:r>
              <a:rPr lang="zh-CN" sz="2400" dirty="0" smtClean="0">
                <a:ea typeface="宋体"/>
                <a:cs typeface="宋体"/>
              </a:rPr>
              <a:t>生命周期内所经历的状态序列，以及如何响应来自外界的各种事件</a:t>
            </a:r>
            <a:endParaRPr lang="en-US" altLang="zh-CN" sz="2400" dirty="0" smtClean="0">
              <a:ea typeface="宋体"/>
              <a:cs typeface="宋体"/>
            </a:endParaRPr>
          </a:p>
        </p:txBody>
      </p:sp>
      <p:pic>
        <p:nvPicPr>
          <p:cNvPr id="80901" name="Picture 4" descr="3-1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636912"/>
            <a:ext cx="7099823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3888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60648"/>
            <a:ext cx="6224736" cy="762000"/>
          </a:xfrm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EFSM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-1</a:t>
            </a:r>
          </a:p>
        </p:txBody>
      </p:sp>
      <p:pic>
        <p:nvPicPr>
          <p:cNvPr id="81924" name="Picture 6" descr="3-1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6840760" cy="4832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992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51115" y="260648"/>
            <a:ext cx="6101205" cy="762000"/>
          </a:xfrm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EFSM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-2</a:t>
            </a:r>
          </a:p>
        </p:txBody>
      </p:sp>
      <p:pic>
        <p:nvPicPr>
          <p:cNvPr id="82948" name="Picture 4" descr="3-1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268760"/>
            <a:ext cx="5544616" cy="556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228184" y="2852936"/>
            <a:ext cx="338554" cy="27699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zh-CN" altLang="en-US" sz="1200" i="0" dirty="0" smtClean="0">
                <a:solidFill>
                  <a:srgbClr val="800000"/>
                </a:solidFill>
              </a:rPr>
              <a:t>上</a:t>
            </a:r>
            <a:endParaRPr kumimoji="1" lang="zh-CN" altLang="en-US" sz="1200" i="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679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ChangeArrowheads="1"/>
          </p:cNvSpPr>
          <p:nvPr/>
        </p:nvSpPr>
        <p:spPr bwMode="auto">
          <a:xfrm>
            <a:off x="3995936" y="6309320"/>
            <a:ext cx="4191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r" defTabSz="762000">
              <a:spcBef>
                <a:spcPct val="50000"/>
              </a:spcBef>
            </a:pPr>
            <a:r>
              <a:rPr lang="zh-CN" altLang="de-DE" sz="1200" i="1">
                <a:solidFill>
                  <a:srgbClr val="4D4D4D"/>
                </a:solidFill>
                <a:latin typeface="Times New Roman" pitchFamily="18" charset="0"/>
              </a:rPr>
              <a:t>来源</a:t>
            </a:r>
            <a:r>
              <a:rPr lang="de-DE" altLang="zh-CN" sz="1200" i="1">
                <a:solidFill>
                  <a:srgbClr val="4D4D4D"/>
                </a:solidFill>
                <a:latin typeface="Times New Roman" pitchFamily="18" charset="0"/>
              </a:rPr>
              <a:t>: nach Spillner, Linz: Basiswissen Softwaretest, 2005</a:t>
            </a:r>
          </a:p>
        </p:txBody>
      </p:sp>
      <p:grpSp>
        <p:nvGrpSpPr>
          <p:cNvPr id="108547" name="Group 15"/>
          <p:cNvGrpSpPr>
            <a:grpSpLocks/>
          </p:cNvGrpSpPr>
          <p:nvPr/>
        </p:nvGrpSpPr>
        <p:grpSpPr bwMode="auto">
          <a:xfrm>
            <a:off x="763786" y="1399182"/>
            <a:ext cx="7810500" cy="4932363"/>
            <a:chOff x="528" y="808"/>
            <a:chExt cx="4920" cy="3107"/>
          </a:xfrm>
        </p:grpSpPr>
        <p:sp>
          <p:nvSpPr>
            <p:cNvPr id="108549" name="Rectangle 16"/>
            <p:cNvSpPr>
              <a:spLocks noChangeArrowheads="1"/>
            </p:cNvSpPr>
            <p:nvPr/>
          </p:nvSpPr>
          <p:spPr bwMode="auto">
            <a:xfrm>
              <a:off x="528" y="1290"/>
              <a:ext cx="4637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50" name="Rectangle 1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176" y="808"/>
              <a:ext cx="4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CN" altLang="en-US" sz="1800" b="1">
                  <a:solidFill>
                    <a:srgbClr val="231E60"/>
                  </a:solidFill>
                  <a:latin typeface="华文楷体" pitchFamily="2" charset="-122"/>
                  <a:ea typeface="华文楷体" pitchFamily="2" charset="-122"/>
                </a:rPr>
                <a:t>一个堆栈的</a:t>
              </a:r>
              <a:r>
                <a:rPr lang="zh-CN" altLang="en-US" sz="1800" b="1" u="sng">
                  <a:solidFill>
                    <a:srgbClr val="231E60"/>
                  </a:solidFill>
                  <a:latin typeface="华文楷体" pitchFamily="2" charset="-122"/>
                  <a:ea typeface="华文楷体" pitchFamily="2" charset="-122"/>
                </a:rPr>
                <a:t>状态图</a:t>
              </a:r>
              <a:r>
                <a:rPr lang="en-US" altLang="zh-CN" sz="1800" b="1" i="1" u="sng">
                  <a:solidFill>
                    <a:srgbClr val="231E60"/>
                  </a:solidFill>
                  <a:latin typeface="华文楷体" pitchFamily="2" charset="-122"/>
                  <a:ea typeface="华文楷体" pitchFamily="2" charset="-122"/>
                </a:rPr>
                <a:t>(state diagram)</a:t>
              </a:r>
              <a:endParaRPr lang="de-DE" altLang="zh-TW" sz="1800" b="1" i="1" u="sng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8551" name="Rectangle 18"/>
            <p:cNvSpPr>
              <a:spLocks noChangeArrowheads="1"/>
            </p:cNvSpPr>
            <p:nvPr/>
          </p:nvSpPr>
          <p:spPr bwMode="auto">
            <a:xfrm>
              <a:off x="1248" y="1104"/>
              <a:ext cx="3840" cy="2811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grpSp>
          <p:nvGrpSpPr>
            <p:cNvPr id="108552" name="Group 19"/>
            <p:cNvGrpSpPr>
              <a:grpSpLocks/>
            </p:cNvGrpSpPr>
            <p:nvPr/>
          </p:nvGrpSpPr>
          <p:grpSpPr bwMode="auto">
            <a:xfrm>
              <a:off x="2912" y="1633"/>
              <a:ext cx="572" cy="469"/>
              <a:chOff x="2912" y="1633"/>
              <a:chExt cx="572" cy="469"/>
            </a:xfrm>
          </p:grpSpPr>
          <p:sp>
            <p:nvSpPr>
              <p:cNvPr id="108629" name="Freeform 20"/>
              <p:cNvSpPr>
                <a:spLocks/>
              </p:cNvSpPr>
              <p:nvPr/>
            </p:nvSpPr>
            <p:spPr bwMode="auto">
              <a:xfrm>
                <a:off x="2912" y="1633"/>
                <a:ext cx="572" cy="469"/>
              </a:xfrm>
              <a:custGeom>
                <a:avLst/>
                <a:gdLst>
                  <a:gd name="T0" fmla="*/ 0 w 1145"/>
                  <a:gd name="T1" fmla="*/ 1 h 938"/>
                  <a:gd name="T2" fmla="*/ 0 w 1145"/>
                  <a:gd name="T3" fmla="*/ 1 h 938"/>
                  <a:gd name="T4" fmla="*/ 0 w 1145"/>
                  <a:gd name="T5" fmla="*/ 1 h 938"/>
                  <a:gd name="T6" fmla="*/ 0 w 1145"/>
                  <a:gd name="T7" fmla="*/ 1 h 938"/>
                  <a:gd name="T8" fmla="*/ 0 w 1145"/>
                  <a:gd name="T9" fmla="*/ 1 h 938"/>
                  <a:gd name="T10" fmla="*/ 0 w 1145"/>
                  <a:gd name="T11" fmla="*/ 1 h 938"/>
                  <a:gd name="T12" fmla="*/ 0 w 1145"/>
                  <a:gd name="T13" fmla="*/ 1 h 938"/>
                  <a:gd name="T14" fmla="*/ 0 w 1145"/>
                  <a:gd name="T15" fmla="*/ 1 h 938"/>
                  <a:gd name="T16" fmla="*/ 0 w 1145"/>
                  <a:gd name="T17" fmla="*/ 1 h 938"/>
                  <a:gd name="T18" fmla="*/ 0 w 1145"/>
                  <a:gd name="T19" fmla="*/ 1 h 938"/>
                  <a:gd name="T20" fmla="*/ 0 w 1145"/>
                  <a:gd name="T21" fmla="*/ 1 h 938"/>
                  <a:gd name="T22" fmla="*/ 0 w 1145"/>
                  <a:gd name="T23" fmla="*/ 1 h 938"/>
                  <a:gd name="T24" fmla="*/ 0 w 1145"/>
                  <a:gd name="T25" fmla="*/ 1 h 938"/>
                  <a:gd name="T26" fmla="*/ 0 w 1145"/>
                  <a:gd name="T27" fmla="*/ 1 h 938"/>
                  <a:gd name="T28" fmla="*/ 0 w 1145"/>
                  <a:gd name="T29" fmla="*/ 1 h 938"/>
                  <a:gd name="T30" fmla="*/ 0 w 1145"/>
                  <a:gd name="T31" fmla="*/ 1 h 938"/>
                  <a:gd name="T32" fmla="*/ 0 w 1145"/>
                  <a:gd name="T33" fmla="*/ 1 h 938"/>
                  <a:gd name="T34" fmla="*/ 0 w 1145"/>
                  <a:gd name="T35" fmla="*/ 1 h 938"/>
                  <a:gd name="T36" fmla="*/ 0 w 1145"/>
                  <a:gd name="T37" fmla="*/ 1 h 938"/>
                  <a:gd name="T38" fmla="*/ 0 w 1145"/>
                  <a:gd name="T39" fmla="*/ 1 h 938"/>
                  <a:gd name="T40" fmla="*/ 0 w 1145"/>
                  <a:gd name="T41" fmla="*/ 1 h 938"/>
                  <a:gd name="T42" fmla="*/ 0 w 1145"/>
                  <a:gd name="T43" fmla="*/ 1 h 938"/>
                  <a:gd name="T44" fmla="*/ 0 w 1145"/>
                  <a:gd name="T45" fmla="*/ 1 h 938"/>
                  <a:gd name="T46" fmla="*/ 0 w 1145"/>
                  <a:gd name="T47" fmla="*/ 1 h 938"/>
                  <a:gd name="T48" fmla="*/ 0 w 1145"/>
                  <a:gd name="T49" fmla="*/ 1 h 938"/>
                  <a:gd name="T50" fmla="*/ 0 w 1145"/>
                  <a:gd name="T51" fmla="*/ 1 h 938"/>
                  <a:gd name="T52" fmla="*/ 0 w 1145"/>
                  <a:gd name="T53" fmla="*/ 1 h 938"/>
                  <a:gd name="T54" fmla="*/ 0 w 1145"/>
                  <a:gd name="T55" fmla="*/ 1 h 938"/>
                  <a:gd name="T56" fmla="*/ 0 w 1145"/>
                  <a:gd name="T57" fmla="*/ 1 h 938"/>
                  <a:gd name="T58" fmla="*/ 0 w 1145"/>
                  <a:gd name="T59" fmla="*/ 1 h 938"/>
                  <a:gd name="T60" fmla="*/ 0 w 1145"/>
                  <a:gd name="T61" fmla="*/ 1 h 938"/>
                  <a:gd name="T62" fmla="*/ 0 w 1145"/>
                  <a:gd name="T63" fmla="*/ 1 h 938"/>
                  <a:gd name="T64" fmla="*/ 0 w 1145"/>
                  <a:gd name="T65" fmla="*/ 1 h 938"/>
                  <a:gd name="T66" fmla="*/ 0 w 1145"/>
                  <a:gd name="T67" fmla="*/ 1 h 938"/>
                  <a:gd name="T68" fmla="*/ 0 w 1145"/>
                  <a:gd name="T69" fmla="*/ 1 h 938"/>
                  <a:gd name="T70" fmla="*/ 0 w 1145"/>
                  <a:gd name="T71" fmla="*/ 1 h 938"/>
                  <a:gd name="T72" fmla="*/ 0 w 1145"/>
                  <a:gd name="T73" fmla="*/ 1 h 938"/>
                  <a:gd name="T74" fmla="*/ 0 w 1145"/>
                  <a:gd name="T75" fmla="*/ 1 h 938"/>
                  <a:gd name="T76" fmla="*/ 0 w 1145"/>
                  <a:gd name="T77" fmla="*/ 1 h 938"/>
                  <a:gd name="T78" fmla="*/ 0 w 1145"/>
                  <a:gd name="T79" fmla="*/ 1 h 938"/>
                  <a:gd name="T80" fmla="*/ 0 w 1145"/>
                  <a:gd name="T81" fmla="*/ 1 h 938"/>
                  <a:gd name="T82" fmla="*/ 0 w 1145"/>
                  <a:gd name="T83" fmla="*/ 1 h 938"/>
                  <a:gd name="T84" fmla="*/ 0 w 1145"/>
                  <a:gd name="T85" fmla="*/ 1 h 938"/>
                  <a:gd name="T86" fmla="*/ 0 w 1145"/>
                  <a:gd name="T87" fmla="*/ 0 h 938"/>
                  <a:gd name="T88" fmla="*/ 0 w 1145"/>
                  <a:gd name="T89" fmla="*/ 1 h 938"/>
                  <a:gd name="T90" fmla="*/ 0 w 1145"/>
                  <a:gd name="T91" fmla="*/ 1 h 938"/>
                  <a:gd name="T92" fmla="*/ 0 w 1145"/>
                  <a:gd name="T93" fmla="*/ 1 h 938"/>
                  <a:gd name="T94" fmla="*/ 0 w 1145"/>
                  <a:gd name="T95" fmla="*/ 1 h 938"/>
                  <a:gd name="T96" fmla="*/ 0 w 1145"/>
                  <a:gd name="T97" fmla="*/ 1 h 938"/>
                  <a:gd name="T98" fmla="*/ 0 w 1145"/>
                  <a:gd name="T99" fmla="*/ 1 h 938"/>
                  <a:gd name="T100" fmla="*/ 0 w 1145"/>
                  <a:gd name="T101" fmla="*/ 1 h 938"/>
                  <a:gd name="T102" fmla="*/ 0 w 1145"/>
                  <a:gd name="T103" fmla="*/ 1 h 938"/>
                  <a:gd name="T104" fmla="*/ 0 w 1145"/>
                  <a:gd name="T105" fmla="*/ 1 h 938"/>
                  <a:gd name="T106" fmla="*/ 0 w 1145"/>
                  <a:gd name="T107" fmla="*/ 1 h 938"/>
                  <a:gd name="T108" fmla="*/ 0 w 1145"/>
                  <a:gd name="T109" fmla="*/ 1 h 938"/>
                  <a:gd name="T110" fmla="*/ 0 w 1145"/>
                  <a:gd name="T111" fmla="*/ 1 h 938"/>
                  <a:gd name="T112" fmla="*/ 0 w 1145"/>
                  <a:gd name="T113" fmla="*/ 1 h 93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45"/>
                  <a:gd name="T172" fmla="*/ 0 h 938"/>
                  <a:gd name="T173" fmla="*/ 1145 w 1145"/>
                  <a:gd name="T174" fmla="*/ 938 h 93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45" h="938">
                    <a:moveTo>
                      <a:pt x="273" y="876"/>
                    </a:moveTo>
                    <a:lnTo>
                      <a:pt x="294" y="848"/>
                    </a:lnTo>
                    <a:lnTo>
                      <a:pt x="219" y="804"/>
                    </a:lnTo>
                    <a:lnTo>
                      <a:pt x="213" y="819"/>
                    </a:lnTo>
                    <a:lnTo>
                      <a:pt x="226" y="807"/>
                    </a:lnTo>
                    <a:lnTo>
                      <a:pt x="192" y="784"/>
                    </a:lnTo>
                    <a:lnTo>
                      <a:pt x="160" y="761"/>
                    </a:lnTo>
                    <a:lnTo>
                      <a:pt x="131" y="736"/>
                    </a:lnTo>
                    <a:lnTo>
                      <a:pt x="106" y="708"/>
                    </a:lnTo>
                    <a:lnTo>
                      <a:pt x="91" y="720"/>
                    </a:lnTo>
                    <a:lnTo>
                      <a:pt x="109" y="713"/>
                    </a:lnTo>
                    <a:lnTo>
                      <a:pt x="88" y="684"/>
                    </a:lnTo>
                    <a:lnTo>
                      <a:pt x="71" y="652"/>
                    </a:lnTo>
                    <a:lnTo>
                      <a:pt x="58" y="616"/>
                    </a:lnTo>
                    <a:lnTo>
                      <a:pt x="47" y="575"/>
                    </a:lnTo>
                    <a:lnTo>
                      <a:pt x="29" y="582"/>
                    </a:lnTo>
                    <a:lnTo>
                      <a:pt x="48" y="582"/>
                    </a:lnTo>
                    <a:lnTo>
                      <a:pt x="42" y="538"/>
                    </a:lnTo>
                    <a:lnTo>
                      <a:pt x="39" y="492"/>
                    </a:lnTo>
                    <a:lnTo>
                      <a:pt x="40" y="447"/>
                    </a:lnTo>
                    <a:lnTo>
                      <a:pt x="45" y="402"/>
                    </a:lnTo>
                    <a:lnTo>
                      <a:pt x="26" y="402"/>
                    </a:lnTo>
                    <a:lnTo>
                      <a:pt x="44" y="408"/>
                    </a:lnTo>
                    <a:lnTo>
                      <a:pt x="55" y="365"/>
                    </a:lnTo>
                    <a:lnTo>
                      <a:pt x="71" y="326"/>
                    </a:lnTo>
                    <a:lnTo>
                      <a:pt x="82" y="306"/>
                    </a:lnTo>
                    <a:lnTo>
                      <a:pt x="95" y="286"/>
                    </a:lnTo>
                    <a:lnTo>
                      <a:pt x="107" y="266"/>
                    </a:lnTo>
                    <a:lnTo>
                      <a:pt x="90" y="259"/>
                    </a:lnTo>
                    <a:lnTo>
                      <a:pt x="104" y="272"/>
                    </a:lnTo>
                    <a:lnTo>
                      <a:pt x="120" y="252"/>
                    </a:lnTo>
                    <a:lnTo>
                      <a:pt x="155" y="212"/>
                    </a:lnTo>
                    <a:lnTo>
                      <a:pt x="197" y="174"/>
                    </a:lnTo>
                    <a:lnTo>
                      <a:pt x="240" y="137"/>
                    </a:lnTo>
                    <a:lnTo>
                      <a:pt x="285" y="106"/>
                    </a:lnTo>
                    <a:lnTo>
                      <a:pt x="307" y="92"/>
                    </a:lnTo>
                    <a:lnTo>
                      <a:pt x="293" y="79"/>
                    </a:lnTo>
                    <a:lnTo>
                      <a:pt x="301" y="95"/>
                    </a:lnTo>
                    <a:lnTo>
                      <a:pt x="323" y="84"/>
                    </a:lnTo>
                    <a:lnTo>
                      <a:pt x="345" y="72"/>
                    </a:lnTo>
                    <a:lnTo>
                      <a:pt x="368" y="62"/>
                    </a:lnTo>
                    <a:lnTo>
                      <a:pt x="412" y="48"/>
                    </a:lnTo>
                    <a:lnTo>
                      <a:pt x="459" y="38"/>
                    </a:lnTo>
                    <a:lnTo>
                      <a:pt x="452" y="23"/>
                    </a:lnTo>
                    <a:lnTo>
                      <a:pt x="452" y="40"/>
                    </a:lnTo>
                    <a:lnTo>
                      <a:pt x="502" y="35"/>
                    </a:lnTo>
                    <a:lnTo>
                      <a:pt x="551" y="34"/>
                    </a:lnTo>
                    <a:lnTo>
                      <a:pt x="601" y="37"/>
                    </a:lnTo>
                    <a:lnTo>
                      <a:pt x="650" y="42"/>
                    </a:lnTo>
                    <a:lnTo>
                      <a:pt x="650" y="26"/>
                    </a:lnTo>
                    <a:lnTo>
                      <a:pt x="644" y="41"/>
                    </a:lnTo>
                    <a:lnTo>
                      <a:pt x="692" y="51"/>
                    </a:lnTo>
                    <a:lnTo>
                      <a:pt x="737" y="62"/>
                    </a:lnTo>
                    <a:lnTo>
                      <a:pt x="757" y="69"/>
                    </a:lnTo>
                    <a:lnTo>
                      <a:pt x="780" y="78"/>
                    </a:lnTo>
                    <a:lnTo>
                      <a:pt x="823" y="99"/>
                    </a:lnTo>
                    <a:lnTo>
                      <a:pt x="866" y="123"/>
                    </a:lnTo>
                    <a:lnTo>
                      <a:pt x="874" y="108"/>
                    </a:lnTo>
                    <a:lnTo>
                      <a:pt x="859" y="120"/>
                    </a:lnTo>
                    <a:lnTo>
                      <a:pt x="903" y="149"/>
                    </a:lnTo>
                    <a:lnTo>
                      <a:pt x="941" y="177"/>
                    </a:lnTo>
                    <a:lnTo>
                      <a:pt x="978" y="207"/>
                    </a:lnTo>
                    <a:lnTo>
                      <a:pt x="1010" y="236"/>
                    </a:lnTo>
                    <a:lnTo>
                      <a:pt x="1035" y="262"/>
                    </a:lnTo>
                    <a:lnTo>
                      <a:pt x="1057" y="289"/>
                    </a:lnTo>
                    <a:lnTo>
                      <a:pt x="1072" y="276"/>
                    </a:lnTo>
                    <a:lnTo>
                      <a:pt x="1054" y="283"/>
                    </a:lnTo>
                    <a:lnTo>
                      <a:pt x="1070" y="309"/>
                    </a:lnTo>
                    <a:lnTo>
                      <a:pt x="1085" y="334"/>
                    </a:lnTo>
                    <a:lnTo>
                      <a:pt x="1094" y="359"/>
                    </a:lnTo>
                    <a:lnTo>
                      <a:pt x="1101" y="385"/>
                    </a:lnTo>
                    <a:lnTo>
                      <a:pt x="1118" y="378"/>
                    </a:lnTo>
                    <a:lnTo>
                      <a:pt x="1099" y="378"/>
                    </a:lnTo>
                    <a:lnTo>
                      <a:pt x="1104" y="403"/>
                    </a:lnTo>
                    <a:lnTo>
                      <a:pt x="1107" y="429"/>
                    </a:lnTo>
                    <a:lnTo>
                      <a:pt x="1107" y="454"/>
                    </a:lnTo>
                    <a:lnTo>
                      <a:pt x="1105" y="480"/>
                    </a:lnTo>
                    <a:lnTo>
                      <a:pt x="1101" y="504"/>
                    </a:lnTo>
                    <a:lnTo>
                      <a:pt x="1120" y="504"/>
                    </a:lnTo>
                    <a:lnTo>
                      <a:pt x="1102" y="497"/>
                    </a:lnTo>
                    <a:lnTo>
                      <a:pt x="1094" y="521"/>
                    </a:lnTo>
                    <a:lnTo>
                      <a:pt x="1085" y="546"/>
                    </a:lnTo>
                    <a:lnTo>
                      <a:pt x="1073" y="570"/>
                    </a:lnTo>
                    <a:lnTo>
                      <a:pt x="1061" y="596"/>
                    </a:lnTo>
                    <a:lnTo>
                      <a:pt x="1046" y="623"/>
                    </a:lnTo>
                    <a:lnTo>
                      <a:pt x="1032" y="651"/>
                    </a:lnTo>
                    <a:lnTo>
                      <a:pt x="1016" y="682"/>
                    </a:lnTo>
                    <a:lnTo>
                      <a:pt x="1000" y="715"/>
                    </a:lnTo>
                    <a:lnTo>
                      <a:pt x="963" y="781"/>
                    </a:lnTo>
                    <a:lnTo>
                      <a:pt x="922" y="852"/>
                    </a:lnTo>
                    <a:lnTo>
                      <a:pt x="880" y="923"/>
                    </a:lnTo>
                    <a:lnTo>
                      <a:pt x="914" y="938"/>
                    </a:lnTo>
                    <a:lnTo>
                      <a:pt x="957" y="865"/>
                    </a:lnTo>
                    <a:lnTo>
                      <a:pt x="998" y="794"/>
                    </a:lnTo>
                    <a:lnTo>
                      <a:pt x="1035" y="727"/>
                    </a:lnTo>
                    <a:lnTo>
                      <a:pt x="1051" y="695"/>
                    </a:lnTo>
                    <a:lnTo>
                      <a:pt x="1067" y="665"/>
                    </a:lnTo>
                    <a:lnTo>
                      <a:pt x="1081" y="635"/>
                    </a:lnTo>
                    <a:lnTo>
                      <a:pt x="1096" y="609"/>
                    </a:lnTo>
                    <a:lnTo>
                      <a:pt x="1109" y="583"/>
                    </a:lnTo>
                    <a:lnTo>
                      <a:pt x="1120" y="559"/>
                    </a:lnTo>
                    <a:lnTo>
                      <a:pt x="1129" y="534"/>
                    </a:lnTo>
                    <a:lnTo>
                      <a:pt x="1137" y="509"/>
                    </a:lnTo>
                    <a:lnTo>
                      <a:pt x="1139" y="504"/>
                    </a:lnTo>
                    <a:lnTo>
                      <a:pt x="1144" y="480"/>
                    </a:lnTo>
                    <a:lnTo>
                      <a:pt x="1145" y="454"/>
                    </a:lnTo>
                    <a:lnTo>
                      <a:pt x="1145" y="429"/>
                    </a:lnTo>
                    <a:lnTo>
                      <a:pt x="1142" y="403"/>
                    </a:lnTo>
                    <a:lnTo>
                      <a:pt x="1137" y="378"/>
                    </a:lnTo>
                    <a:lnTo>
                      <a:pt x="1136" y="372"/>
                    </a:lnTo>
                    <a:lnTo>
                      <a:pt x="1129" y="347"/>
                    </a:lnTo>
                    <a:lnTo>
                      <a:pt x="1120" y="321"/>
                    </a:lnTo>
                    <a:lnTo>
                      <a:pt x="1105" y="296"/>
                    </a:lnTo>
                    <a:lnTo>
                      <a:pt x="1089" y="270"/>
                    </a:lnTo>
                    <a:lnTo>
                      <a:pt x="1085" y="265"/>
                    </a:lnTo>
                    <a:lnTo>
                      <a:pt x="1064" y="241"/>
                    </a:lnTo>
                    <a:lnTo>
                      <a:pt x="1037" y="212"/>
                    </a:lnTo>
                    <a:lnTo>
                      <a:pt x="1005" y="183"/>
                    </a:lnTo>
                    <a:lnTo>
                      <a:pt x="968" y="153"/>
                    </a:lnTo>
                    <a:lnTo>
                      <a:pt x="930" y="125"/>
                    </a:lnTo>
                    <a:lnTo>
                      <a:pt x="887" y="96"/>
                    </a:lnTo>
                    <a:lnTo>
                      <a:pt x="880" y="92"/>
                    </a:lnTo>
                    <a:lnTo>
                      <a:pt x="837" y="68"/>
                    </a:lnTo>
                    <a:lnTo>
                      <a:pt x="794" y="47"/>
                    </a:lnTo>
                    <a:lnTo>
                      <a:pt x="772" y="38"/>
                    </a:lnTo>
                    <a:lnTo>
                      <a:pt x="749" y="31"/>
                    </a:lnTo>
                    <a:lnTo>
                      <a:pt x="706" y="20"/>
                    </a:lnTo>
                    <a:lnTo>
                      <a:pt x="658" y="10"/>
                    </a:lnTo>
                    <a:lnTo>
                      <a:pt x="650" y="9"/>
                    </a:lnTo>
                    <a:lnTo>
                      <a:pt x="601" y="3"/>
                    </a:lnTo>
                    <a:lnTo>
                      <a:pt x="551" y="0"/>
                    </a:lnTo>
                    <a:lnTo>
                      <a:pt x="502" y="1"/>
                    </a:lnTo>
                    <a:lnTo>
                      <a:pt x="452" y="6"/>
                    </a:lnTo>
                    <a:lnTo>
                      <a:pt x="444" y="7"/>
                    </a:lnTo>
                    <a:lnTo>
                      <a:pt x="398" y="17"/>
                    </a:lnTo>
                    <a:lnTo>
                      <a:pt x="352" y="31"/>
                    </a:lnTo>
                    <a:lnTo>
                      <a:pt x="331" y="41"/>
                    </a:lnTo>
                    <a:lnTo>
                      <a:pt x="309" y="52"/>
                    </a:lnTo>
                    <a:lnTo>
                      <a:pt x="286" y="64"/>
                    </a:lnTo>
                    <a:lnTo>
                      <a:pt x="280" y="68"/>
                    </a:lnTo>
                    <a:lnTo>
                      <a:pt x="258" y="82"/>
                    </a:lnTo>
                    <a:lnTo>
                      <a:pt x="213" y="113"/>
                    </a:lnTo>
                    <a:lnTo>
                      <a:pt x="170" y="150"/>
                    </a:lnTo>
                    <a:lnTo>
                      <a:pt x="128" y="188"/>
                    </a:lnTo>
                    <a:lnTo>
                      <a:pt x="93" y="228"/>
                    </a:lnTo>
                    <a:lnTo>
                      <a:pt x="77" y="248"/>
                    </a:lnTo>
                    <a:lnTo>
                      <a:pt x="72" y="253"/>
                    </a:lnTo>
                    <a:lnTo>
                      <a:pt x="60" y="273"/>
                    </a:lnTo>
                    <a:lnTo>
                      <a:pt x="47" y="293"/>
                    </a:lnTo>
                    <a:lnTo>
                      <a:pt x="36" y="311"/>
                    </a:lnTo>
                    <a:lnTo>
                      <a:pt x="20" y="352"/>
                    </a:lnTo>
                    <a:lnTo>
                      <a:pt x="8" y="395"/>
                    </a:lnTo>
                    <a:lnTo>
                      <a:pt x="7" y="402"/>
                    </a:lnTo>
                    <a:lnTo>
                      <a:pt x="2" y="447"/>
                    </a:lnTo>
                    <a:lnTo>
                      <a:pt x="0" y="492"/>
                    </a:lnTo>
                    <a:lnTo>
                      <a:pt x="4" y="538"/>
                    </a:lnTo>
                    <a:lnTo>
                      <a:pt x="10" y="582"/>
                    </a:lnTo>
                    <a:lnTo>
                      <a:pt x="12" y="587"/>
                    </a:lnTo>
                    <a:lnTo>
                      <a:pt x="23" y="628"/>
                    </a:lnTo>
                    <a:lnTo>
                      <a:pt x="36" y="665"/>
                    </a:lnTo>
                    <a:lnTo>
                      <a:pt x="53" y="696"/>
                    </a:lnTo>
                    <a:lnTo>
                      <a:pt x="74" y="726"/>
                    </a:lnTo>
                    <a:lnTo>
                      <a:pt x="79" y="732"/>
                    </a:lnTo>
                    <a:lnTo>
                      <a:pt x="104" y="760"/>
                    </a:lnTo>
                    <a:lnTo>
                      <a:pt x="133" y="785"/>
                    </a:lnTo>
                    <a:lnTo>
                      <a:pt x="165" y="808"/>
                    </a:lnTo>
                    <a:lnTo>
                      <a:pt x="198" y="831"/>
                    </a:lnTo>
                    <a:lnTo>
                      <a:pt x="205" y="835"/>
                    </a:lnTo>
                    <a:lnTo>
                      <a:pt x="273" y="8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8630" name="Group 21"/>
              <p:cNvGrpSpPr>
                <a:grpSpLocks/>
              </p:cNvGrpSpPr>
              <p:nvPr/>
            </p:nvGrpSpPr>
            <p:grpSpPr bwMode="auto">
              <a:xfrm>
                <a:off x="3360" y="1958"/>
                <a:ext cx="85" cy="139"/>
                <a:chOff x="3360" y="1958"/>
                <a:chExt cx="85" cy="139"/>
              </a:xfrm>
            </p:grpSpPr>
            <p:sp>
              <p:nvSpPr>
                <p:cNvPr id="108631" name="Freeform 22"/>
                <p:cNvSpPr>
                  <a:spLocks/>
                </p:cNvSpPr>
                <p:nvPr/>
              </p:nvSpPr>
              <p:spPr bwMode="auto">
                <a:xfrm>
                  <a:off x="3390" y="1958"/>
                  <a:ext cx="55" cy="77"/>
                </a:xfrm>
                <a:custGeom>
                  <a:avLst/>
                  <a:gdLst>
                    <a:gd name="T0" fmla="*/ 1 w 110"/>
                    <a:gd name="T1" fmla="*/ 1 h 154"/>
                    <a:gd name="T2" fmla="*/ 1 w 110"/>
                    <a:gd name="T3" fmla="*/ 0 h 154"/>
                    <a:gd name="T4" fmla="*/ 0 w 110"/>
                    <a:gd name="T5" fmla="*/ 1 h 154"/>
                    <a:gd name="T6" fmla="*/ 1 w 110"/>
                    <a:gd name="T7" fmla="*/ 1 h 154"/>
                    <a:gd name="T8" fmla="*/ 1 w 110"/>
                    <a:gd name="T9" fmla="*/ 1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0"/>
                    <a:gd name="T16" fmla="*/ 0 h 154"/>
                    <a:gd name="T17" fmla="*/ 110 w 110"/>
                    <a:gd name="T18" fmla="*/ 154 h 1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0" h="154">
                      <a:moveTo>
                        <a:pt x="110" y="16"/>
                      </a:moveTo>
                      <a:lnTo>
                        <a:pt x="77" y="0"/>
                      </a:lnTo>
                      <a:lnTo>
                        <a:pt x="0" y="139"/>
                      </a:lnTo>
                      <a:lnTo>
                        <a:pt x="33" y="154"/>
                      </a:lnTo>
                      <a:lnTo>
                        <a:pt x="11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632" name="Freeform 23"/>
                <p:cNvSpPr>
                  <a:spLocks/>
                </p:cNvSpPr>
                <p:nvPr/>
              </p:nvSpPr>
              <p:spPr bwMode="auto">
                <a:xfrm>
                  <a:off x="3360" y="2012"/>
                  <a:ext cx="75" cy="85"/>
                </a:xfrm>
                <a:custGeom>
                  <a:avLst/>
                  <a:gdLst>
                    <a:gd name="T0" fmla="*/ 0 w 152"/>
                    <a:gd name="T1" fmla="*/ 0 h 170"/>
                    <a:gd name="T2" fmla="*/ 0 w 152"/>
                    <a:gd name="T3" fmla="*/ 1 h 170"/>
                    <a:gd name="T4" fmla="*/ 0 w 152"/>
                    <a:gd name="T5" fmla="*/ 1 h 170"/>
                    <a:gd name="T6" fmla="*/ 0 w 152"/>
                    <a:gd name="T7" fmla="*/ 0 h 17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2"/>
                    <a:gd name="T13" fmla="*/ 0 h 170"/>
                    <a:gd name="T14" fmla="*/ 152 w 152"/>
                    <a:gd name="T15" fmla="*/ 170 h 17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2" h="170">
                      <a:moveTo>
                        <a:pt x="0" y="0"/>
                      </a:moveTo>
                      <a:lnTo>
                        <a:pt x="0" y="170"/>
                      </a:lnTo>
                      <a:lnTo>
                        <a:pt x="152" y="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8553" name="Group 24"/>
            <p:cNvGrpSpPr>
              <a:grpSpLocks/>
            </p:cNvGrpSpPr>
            <p:nvPr/>
          </p:nvGrpSpPr>
          <p:grpSpPr bwMode="auto">
            <a:xfrm>
              <a:off x="4445" y="1633"/>
              <a:ext cx="572" cy="469"/>
              <a:chOff x="4445" y="1633"/>
              <a:chExt cx="572" cy="469"/>
            </a:xfrm>
          </p:grpSpPr>
          <p:sp>
            <p:nvSpPr>
              <p:cNvPr id="108625" name="Freeform 25"/>
              <p:cNvSpPr>
                <a:spLocks/>
              </p:cNvSpPr>
              <p:nvPr/>
            </p:nvSpPr>
            <p:spPr bwMode="auto">
              <a:xfrm>
                <a:off x="4445" y="1633"/>
                <a:ext cx="572" cy="469"/>
              </a:xfrm>
              <a:custGeom>
                <a:avLst/>
                <a:gdLst>
                  <a:gd name="T0" fmla="*/ 0 w 1145"/>
                  <a:gd name="T1" fmla="*/ 1 h 938"/>
                  <a:gd name="T2" fmla="*/ 0 w 1145"/>
                  <a:gd name="T3" fmla="*/ 1 h 938"/>
                  <a:gd name="T4" fmla="*/ 0 w 1145"/>
                  <a:gd name="T5" fmla="*/ 1 h 938"/>
                  <a:gd name="T6" fmla="*/ 0 w 1145"/>
                  <a:gd name="T7" fmla="*/ 1 h 938"/>
                  <a:gd name="T8" fmla="*/ 0 w 1145"/>
                  <a:gd name="T9" fmla="*/ 1 h 938"/>
                  <a:gd name="T10" fmla="*/ 0 w 1145"/>
                  <a:gd name="T11" fmla="*/ 1 h 938"/>
                  <a:gd name="T12" fmla="*/ 0 w 1145"/>
                  <a:gd name="T13" fmla="*/ 1 h 938"/>
                  <a:gd name="T14" fmla="*/ 0 w 1145"/>
                  <a:gd name="T15" fmla="*/ 1 h 938"/>
                  <a:gd name="T16" fmla="*/ 0 w 1145"/>
                  <a:gd name="T17" fmla="*/ 1 h 938"/>
                  <a:gd name="T18" fmla="*/ 0 w 1145"/>
                  <a:gd name="T19" fmla="*/ 1 h 938"/>
                  <a:gd name="T20" fmla="*/ 0 w 1145"/>
                  <a:gd name="T21" fmla="*/ 1 h 938"/>
                  <a:gd name="T22" fmla="*/ 0 w 1145"/>
                  <a:gd name="T23" fmla="*/ 1 h 938"/>
                  <a:gd name="T24" fmla="*/ 0 w 1145"/>
                  <a:gd name="T25" fmla="*/ 1 h 938"/>
                  <a:gd name="T26" fmla="*/ 0 w 1145"/>
                  <a:gd name="T27" fmla="*/ 1 h 938"/>
                  <a:gd name="T28" fmla="*/ 0 w 1145"/>
                  <a:gd name="T29" fmla="*/ 1 h 938"/>
                  <a:gd name="T30" fmla="*/ 0 w 1145"/>
                  <a:gd name="T31" fmla="*/ 1 h 938"/>
                  <a:gd name="T32" fmla="*/ 0 w 1145"/>
                  <a:gd name="T33" fmla="*/ 1 h 938"/>
                  <a:gd name="T34" fmla="*/ 0 w 1145"/>
                  <a:gd name="T35" fmla="*/ 1 h 938"/>
                  <a:gd name="T36" fmla="*/ 0 w 1145"/>
                  <a:gd name="T37" fmla="*/ 1 h 938"/>
                  <a:gd name="T38" fmla="*/ 0 w 1145"/>
                  <a:gd name="T39" fmla="*/ 1 h 938"/>
                  <a:gd name="T40" fmla="*/ 0 w 1145"/>
                  <a:gd name="T41" fmla="*/ 1 h 938"/>
                  <a:gd name="T42" fmla="*/ 0 w 1145"/>
                  <a:gd name="T43" fmla="*/ 1 h 938"/>
                  <a:gd name="T44" fmla="*/ 0 w 1145"/>
                  <a:gd name="T45" fmla="*/ 1 h 938"/>
                  <a:gd name="T46" fmla="*/ 0 w 1145"/>
                  <a:gd name="T47" fmla="*/ 1 h 938"/>
                  <a:gd name="T48" fmla="*/ 0 w 1145"/>
                  <a:gd name="T49" fmla="*/ 1 h 938"/>
                  <a:gd name="T50" fmla="*/ 0 w 1145"/>
                  <a:gd name="T51" fmla="*/ 1 h 938"/>
                  <a:gd name="T52" fmla="*/ 0 w 1145"/>
                  <a:gd name="T53" fmla="*/ 1 h 938"/>
                  <a:gd name="T54" fmla="*/ 0 w 1145"/>
                  <a:gd name="T55" fmla="*/ 1 h 938"/>
                  <a:gd name="T56" fmla="*/ 0 w 1145"/>
                  <a:gd name="T57" fmla="*/ 1 h 938"/>
                  <a:gd name="T58" fmla="*/ 0 w 1145"/>
                  <a:gd name="T59" fmla="*/ 1 h 938"/>
                  <a:gd name="T60" fmla="*/ 0 w 1145"/>
                  <a:gd name="T61" fmla="*/ 1 h 938"/>
                  <a:gd name="T62" fmla="*/ 0 w 1145"/>
                  <a:gd name="T63" fmla="*/ 1 h 938"/>
                  <a:gd name="T64" fmla="*/ 0 w 1145"/>
                  <a:gd name="T65" fmla="*/ 1 h 938"/>
                  <a:gd name="T66" fmla="*/ 0 w 1145"/>
                  <a:gd name="T67" fmla="*/ 1 h 938"/>
                  <a:gd name="T68" fmla="*/ 0 w 1145"/>
                  <a:gd name="T69" fmla="*/ 1 h 938"/>
                  <a:gd name="T70" fmla="*/ 0 w 1145"/>
                  <a:gd name="T71" fmla="*/ 1 h 938"/>
                  <a:gd name="T72" fmla="*/ 0 w 1145"/>
                  <a:gd name="T73" fmla="*/ 1 h 938"/>
                  <a:gd name="T74" fmla="*/ 0 w 1145"/>
                  <a:gd name="T75" fmla="*/ 1 h 938"/>
                  <a:gd name="T76" fmla="*/ 0 w 1145"/>
                  <a:gd name="T77" fmla="*/ 1 h 938"/>
                  <a:gd name="T78" fmla="*/ 0 w 1145"/>
                  <a:gd name="T79" fmla="*/ 1 h 938"/>
                  <a:gd name="T80" fmla="*/ 0 w 1145"/>
                  <a:gd name="T81" fmla="*/ 1 h 938"/>
                  <a:gd name="T82" fmla="*/ 0 w 1145"/>
                  <a:gd name="T83" fmla="*/ 1 h 938"/>
                  <a:gd name="T84" fmla="*/ 0 w 1145"/>
                  <a:gd name="T85" fmla="*/ 1 h 938"/>
                  <a:gd name="T86" fmla="*/ 0 w 1145"/>
                  <a:gd name="T87" fmla="*/ 0 h 938"/>
                  <a:gd name="T88" fmla="*/ 0 w 1145"/>
                  <a:gd name="T89" fmla="*/ 1 h 938"/>
                  <a:gd name="T90" fmla="*/ 0 w 1145"/>
                  <a:gd name="T91" fmla="*/ 1 h 938"/>
                  <a:gd name="T92" fmla="*/ 0 w 1145"/>
                  <a:gd name="T93" fmla="*/ 1 h 938"/>
                  <a:gd name="T94" fmla="*/ 0 w 1145"/>
                  <a:gd name="T95" fmla="*/ 1 h 938"/>
                  <a:gd name="T96" fmla="*/ 0 w 1145"/>
                  <a:gd name="T97" fmla="*/ 1 h 938"/>
                  <a:gd name="T98" fmla="*/ 0 w 1145"/>
                  <a:gd name="T99" fmla="*/ 1 h 938"/>
                  <a:gd name="T100" fmla="*/ 0 w 1145"/>
                  <a:gd name="T101" fmla="*/ 1 h 938"/>
                  <a:gd name="T102" fmla="*/ 0 w 1145"/>
                  <a:gd name="T103" fmla="*/ 1 h 938"/>
                  <a:gd name="T104" fmla="*/ 0 w 1145"/>
                  <a:gd name="T105" fmla="*/ 1 h 938"/>
                  <a:gd name="T106" fmla="*/ 0 w 1145"/>
                  <a:gd name="T107" fmla="*/ 1 h 938"/>
                  <a:gd name="T108" fmla="*/ 0 w 1145"/>
                  <a:gd name="T109" fmla="*/ 1 h 938"/>
                  <a:gd name="T110" fmla="*/ 0 w 1145"/>
                  <a:gd name="T111" fmla="*/ 1 h 938"/>
                  <a:gd name="T112" fmla="*/ 0 w 1145"/>
                  <a:gd name="T113" fmla="*/ 1 h 93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45"/>
                  <a:gd name="T172" fmla="*/ 0 h 938"/>
                  <a:gd name="T173" fmla="*/ 1145 w 1145"/>
                  <a:gd name="T174" fmla="*/ 938 h 93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45" h="938">
                    <a:moveTo>
                      <a:pt x="273" y="876"/>
                    </a:moveTo>
                    <a:lnTo>
                      <a:pt x="294" y="848"/>
                    </a:lnTo>
                    <a:lnTo>
                      <a:pt x="219" y="804"/>
                    </a:lnTo>
                    <a:lnTo>
                      <a:pt x="212" y="819"/>
                    </a:lnTo>
                    <a:lnTo>
                      <a:pt x="225" y="807"/>
                    </a:lnTo>
                    <a:lnTo>
                      <a:pt x="192" y="784"/>
                    </a:lnTo>
                    <a:lnTo>
                      <a:pt x="160" y="761"/>
                    </a:lnTo>
                    <a:lnTo>
                      <a:pt x="131" y="736"/>
                    </a:lnTo>
                    <a:lnTo>
                      <a:pt x="105" y="708"/>
                    </a:lnTo>
                    <a:lnTo>
                      <a:pt x="91" y="720"/>
                    </a:lnTo>
                    <a:lnTo>
                      <a:pt x="109" y="713"/>
                    </a:lnTo>
                    <a:lnTo>
                      <a:pt x="88" y="684"/>
                    </a:lnTo>
                    <a:lnTo>
                      <a:pt x="70" y="652"/>
                    </a:lnTo>
                    <a:lnTo>
                      <a:pt x="58" y="616"/>
                    </a:lnTo>
                    <a:lnTo>
                      <a:pt x="46" y="575"/>
                    </a:lnTo>
                    <a:lnTo>
                      <a:pt x="29" y="582"/>
                    </a:lnTo>
                    <a:lnTo>
                      <a:pt x="48" y="582"/>
                    </a:lnTo>
                    <a:lnTo>
                      <a:pt x="42" y="538"/>
                    </a:lnTo>
                    <a:lnTo>
                      <a:pt x="38" y="492"/>
                    </a:lnTo>
                    <a:lnTo>
                      <a:pt x="40" y="447"/>
                    </a:lnTo>
                    <a:lnTo>
                      <a:pt x="45" y="402"/>
                    </a:lnTo>
                    <a:lnTo>
                      <a:pt x="26" y="402"/>
                    </a:lnTo>
                    <a:lnTo>
                      <a:pt x="43" y="408"/>
                    </a:lnTo>
                    <a:lnTo>
                      <a:pt x="54" y="365"/>
                    </a:lnTo>
                    <a:lnTo>
                      <a:pt x="70" y="326"/>
                    </a:lnTo>
                    <a:lnTo>
                      <a:pt x="82" y="306"/>
                    </a:lnTo>
                    <a:lnTo>
                      <a:pt x="94" y="286"/>
                    </a:lnTo>
                    <a:lnTo>
                      <a:pt x="107" y="266"/>
                    </a:lnTo>
                    <a:lnTo>
                      <a:pt x="89" y="259"/>
                    </a:lnTo>
                    <a:lnTo>
                      <a:pt x="104" y="272"/>
                    </a:lnTo>
                    <a:lnTo>
                      <a:pt x="120" y="252"/>
                    </a:lnTo>
                    <a:lnTo>
                      <a:pt x="155" y="212"/>
                    </a:lnTo>
                    <a:lnTo>
                      <a:pt x="196" y="174"/>
                    </a:lnTo>
                    <a:lnTo>
                      <a:pt x="240" y="137"/>
                    </a:lnTo>
                    <a:lnTo>
                      <a:pt x="284" y="106"/>
                    </a:lnTo>
                    <a:lnTo>
                      <a:pt x="307" y="92"/>
                    </a:lnTo>
                    <a:lnTo>
                      <a:pt x="292" y="79"/>
                    </a:lnTo>
                    <a:lnTo>
                      <a:pt x="300" y="95"/>
                    </a:lnTo>
                    <a:lnTo>
                      <a:pt x="323" y="84"/>
                    </a:lnTo>
                    <a:lnTo>
                      <a:pt x="345" y="72"/>
                    </a:lnTo>
                    <a:lnTo>
                      <a:pt x="367" y="62"/>
                    </a:lnTo>
                    <a:lnTo>
                      <a:pt x="412" y="48"/>
                    </a:lnTo>
                    <a:lnTo>
                      <a:pt x="458" y="38"/>
                    </a:lnTo>
                    <a:lnTo>
                      <a:pt x="452" y="23"/>
                    </a:lnTo>
                    <a:lnTo>
                      <a:pt x="452" y="40"/>
                    </a:lnTo>
                    <a:lnTo>
                      <a:pt x="501" y="35"/>
                    </a:lnTo>
                    <a:lnTo>
                      <a:pt x="551" y="34"/>
                    </a:lnTo>
                    <a:lnTo>
                      <a:pt x="600" y="37"/>
                    </a:lnTo>
                    <a:lnTo>
                      <a:pt x="650" y="42"/>
                    </a:lnTo>
                    <a:lnTo>
                      <a:pt x="650" y="26"/>
                    </a:lnTo>
                    <a:lnTo>
                      <a:pt x="644" y="41"/>
                    </a:lnTo>
                    <a:lnTo>
                      <a:pt x="691" y="51"/>
                    </a:lnTo>
                    <a:lnTo>
                      <a:pt x="736" y="62"/>
                    </a:lnTo>
                    <a:lnTo>
                      <a:pt x="757" y="69"/>
                    </a:lnTo>
                    <a:lnTo>
                      <a:pt x="779" y="78"/>
                    </a:lnTo>
                    <a:lnTo>
                      <a:pt x="822" y="99"/>
                    </a:lnTo>
                    <a:lnTo>
                      <a:pt x="865" y="123"/>
                    </a:lnTo>
                    <a:lnTo>
                      <a:pt x="873" y="108"/>
                    </a:lnTo>
                    <a:lnTo>
                      <a:pt x="859" y="120"/>
                    </a:lnTo>
                    <a:lnTo>
                      <a:pt x="902" y="149"/>
                    </a:lnTo>
                    <a:lnTo>
                      <a:pt x="941" y="177"/>
                    </a:lnTo>
                    <a:lnTo>
                      <a:pt x="977" y="207"/>
                    </a:lnTo>
                    <a:lnTo>
                      <a:pt x="1009" y="236"/>
                    </a:lnTo>
                    <a:lnTo>
                      <a:pt x="1035" y="262"/>
                    </a:lnTo>
                    <a:lnTo>
                      <a:pt x="1057" y="289"/>
                    </a:lnTo>
                    <a:lnTo>
                      <a:pt x="1071" y="276"/>
                    </a:lnTo>
                    <a:lnTo>
                      <a:pt x="1054" y="283"/>
                    </a:lnTo>
                    <a:lnTo>
                      <a:pt x="1070" y="309"/>
                    </a:lnTo>
                    <a:lnTo>
                      <a:pt x="1084" y="334"/>
                    </a:lnTo>
                    <a:lnTo>
                      <a:pt x="1094" y="359"/>
                    </a:lnTo>
                    <a:lnTo>
                      <a:pt x="1100" y="385"/>
                    </a:lnTo>
                    <a:lnTo>
                      <a:pt x="1118" y="378"/>
                    </a:lnTo>
                    <a:lnTo>
                      <a:pt x="1099" y="378"/>
                    </a:lnTo>
                    <a:lnTo>
                      <a:pt x="1103" y="403"/>
                    </a:lnTo>
                    <a:lnTo>
                      <a:pt x="1107" y="429"/>
                    </a:lnTo>
                    <a:lnTo>
                      <a:pt x="1107" y="454"/>
                    </a:lnTo>
                    <a:lnTo>
                      <a:pt x="1105" y="480"/>
                    </a:lnTo>
                    <a:lnTo>
                      <a:pt x="1100" y="504"/>
                    </a:lnTo>
                    <a:lnTo>
                      <a:pt x="1119" y="504"/>
                    </a:lnTo>
                    <a:lnTo>
                      <a:pt x="1102" y="497"/>
                    </a:lnTo>
                    <a:lnTo>
                      <a:pt x="1094" y="521"/>
                    </a:lnTo>
                    <a:lnTo>
                      <a:pt x="1084" y="546"/>
                    </a:lnTo>
                    <a:lnTo>
                      <a:pt x="1073" y="570"/>
                    </a:lnTo>
                    <a:lnTo>
                      <a:pt x="1060" y="596"/>
                    </a:lnTo>
                    <a:lnTo>
                      <a:pt x="1046" y="623"/>
                    </a:lnTo>
                    <a:lnTo>
                      <a:pt x="1032" y="651"/>
                    </a:lnTo>
                    <a:lnTo>
                      <a:pt x="1016" y="682"/>
                    </a:lnTo>
                    <a:lnTo>
                      <a:pt x="1000" y="715"/>
                    </a:lnTo>
                    <a:lnTo>
                      <a:pt x="963" y="781"/>
                    </a:lnTo>
                    <a:lnTo>
                      <a:pt x="921" y="852"/>
                    </a:lnTo>
                    <a:lnTo>
                      <a:pt x="880" y="923"/>
                    </a:lnTo>
                    <a:lnTo>
                      <a:pt x="913" y="938"/>
                    </a:lnTo>
                    <a:lnTo>
                      <a:pt x="956" y="865"/>
                    </a:lnTo>
                    <a:lnTo>
                      <a:pt x="998" y="794"/>
                    </a:lnTo>
                    <a:lnTo>
                      <a:pt x="1035" y="727"/>
                    </a:lnTo>
                    <a:lnTo>
                      <a:pt x="1051" y="695"/>
                    </a:lnTo>
                    <a:lnTo>
                      <a:pt x="1067" y="665"/>
                    </a:lnTo>
                    <a:lnTo>
                      <a:pt x="1081" y="635"/>
                    </a:lnTo>
                    <a:lnTo>
                      <a:pt x="1095" y="609"/>
                    </a:lnTo>
                    <a:lnTo>
                      <a:pt x="1108" y="583"/>
                    </a:lnTo>
                    <a:lnTo>
                      <a:pt x="1119" y="559"/>
                    </a:lnTo>
                    <a:lnTo>
                      <a:pt x="1129" y="534"/>
                    </a:lnTo>
                    <a:lnTo>
                      <a:pt x="1137" y="509"/>
                    </a:lnTo>
                    <a:lnTo>
                      <a:pt x="1139" y="504"/>
                    </a:lnTo>
                    <a:lnTo>
                      <a:pt x="1143" y="480"/>
                    </a:lnTo>
                    <a:lnTo>
                      <a:pt x="1145" y="454"/>
                    </a:lnTo>
                    <a:lnTo>
                      <a:pt x="1145" y="429"/>
                    </a:lnTo>
                    <a:lnTo>
                      <a:pt x="1142" y="403"/>
                    </a:lnTo>
                    <a:lnTo>
                      <a:pt x="1137" y="378"/>
                    </a:lnTo>
                    <a:lnTo>
                      <a:pt x="1135" y="372"/>
                    </a:lnTo>
                    <a:lnTo>
                      <a:pt x="1129" y="347"/>
                    </a:lnTo>
                    <a:lnTo>
                      <a:pt x="1119" y="321"/>
                    </a:lnTo>
                    <a:lnTo>
                      <a:pt x="1105" y="296"/>
                    </a:lnTo>
                    <a:lnTo>
                      <a:pt x="1089" y="270"/>
                    </a:lnTo>
                    <a:lnTo>
                      <a:pt x="1084" y="265"/>
                    </a:lnTo>
                    <a:lnTo>
                      <a:pt x="1063" y="241"/>
                    </a:lnTo>
                    <a:lnTo>
                      <a:pt x="1036" y="212"/>
                    </a:lnTo>
                    <a:lnTo>
                      <a:pt x="1004" y="183"/>
                    </a:lnTo>
                    <a:lnTo>
                      <a:pt x="968" y="153"/>
                    </a:lnTo>
                    <a:lnTo>
                      <a:pt x="929" y="125"/>
                    </a:lnTo>
                    <a:lnTo>
                      <a:pt x="886" y="96"/>
                    </a:lnTo>
                    <a:lnTo>
                      <a:pt x="880" y="92"/>
                    </a:lnTo>
                    <a:lnTo>
                      <a:pt x="837" y="68"/>
                    </a:lnTo>
                    <a:lnTo>
                      <a:pt x="794" y="47"/>
                    </a:lnTo>
                    <a:lnTo>
                      <a:pt x="771" y="38"/>
                    </a:lnTo>
                    <a:lnTo>
                      <a:pt x="749" y="31"/>
                    </a:lnTo>
                    <a:lnTo>
                      <a:pt x="706" y="20"/>
                    </a:lnTo>
                    <a:lnTo>
                      <a:pt x="658" y="10"/>
                    </a:lnTo>
                    <a:lnTo>
                      <a:pt x="650" y="9"/>
                    </a:lnTo>
                    <a:lnTo>
                      <a:pt x="600" y="3"/>
                    </a:lnTo>
                    <a:lnTo>
                      <a:pt x="551" y="0"/>
                    </a:lnTo>
                    <a:lnTo>
                      <a:pt x="501" y="1"/>
                    </a:lnTo>
                    <a:lnTo>
                      <a:pt x="452" y="6"/>
                    </a:lnTo>
                    <a:lnTo>
                      <a:pt x="444" y="7"/>
                    </a:lnTo>
                    <a:lnTo>
                      <a:pt x="398" y="17"/>
                    </a:lnTo>
                    <a:lnTo>
                      <a:pt x="351" y="31"/>
                    </a:lnTo>
                    <a:lnTo>
                      <a:pt x="331" y="41"/>
                    </a:lnTo>
                    <a:lnTo>
                      <a:pt x="308" y="52"/>
                    </a:lnTo>
                    <a:lnTo>
                      <a:pt x="286" y="64"/>
                    </a:lnTo>
                    <a:lnTo>
                      <a:pt x="279" y="68"/>
                    </a:lnTo>
                    <a:lnTo>
                      <a:pt x="257" y="82"/>
                    </a:lnTo>
                    <a:lnTo>
                      <a:pt x="212" y="113"/>
                    </a:lnTo>
                    <a:lnTo>
                      <a:pt x="169" y="150"/>
                    </a:lnTo>
                    <a:lnTo>
                      <a:pt x="128" y="188"/>
                    </a:lnTo>
                    <a:lnTo>
                      <a:pt x="93" y="228"/>
                    </a:lnTo>
                    <a:lnTo>
                      <a:pt x="77" y="248"/>
                    </a:lnTo>
                    <a:lnTo>
                      <a:pt x="72" y="253"/>
                    </a:lnTo>
                    <a:lnTo>
                      <a:pt x="59" y="273"/>
                    </a:lnTo>
                    <a:lnTo>
                      <a:pt x="46" y="293"/>
                    </a:lnTo>
                    <a:lnTo>
                      <a:pt x="35" y="311"/>
                    </a:lnTo>
                    <a:lnTo>
                      <a:pt x="19" y="352"/>
                    </a:lnTo>
                    <a:lnTo>
                      <a:pt x="8" y="395"/>
                    </a:lnTo>
                    <a:lnTo>
                      <a:pt x="6" y="402"/>
                    </a:lnTo>
                    <a:lnTo>
                      <a:pt x="2" y="447"/>
                    </a:lnTo>
                    <a:lnTo>
                      <a:pt x="0" y="492"/>
                    </a:lnTo>
                    <a:lnTo>
                      <a:pt x="3" y="538"/>
                    </a:lnTo>
                    <a:lnTo>
                      <a:pt x="10" y="582"/>
                    </a:lnTo>
                    <a:lnTo>
                      <a:pt x="11" y="587"/>
                    </a:lnTo>
                    <a:lnTo>
                      <a:pt x="22" y="628"/>
                    </a:lnTo>
                    <a:lnTo>
                      <a:pt x="35" y="665"/>
                    </a:lnTo>
                    <a:lnTo>
                      <a:pt x="53" y="696"/>
                    </a:lnTo>
                    <a:lnTo>
                      <a:pt x="74" y="726"/>
                    </a:lnTo>
                    <a:lnTo>
                      <a:pt x="78" y="732"/>
                    </a:lnTo>
                    <a:lnTo>
                      <a:pt x="104" y="760"/>
                    </a:lnTo>
                    <a:lnTo>
                      <a:pt x="133" y="785"/>
                    </a:lnTo>
                    <a:lnTo>
                      <a:pt x="165" y="808"/>
                    </a:lnTo>
                    <a:lnTo>
                      <a:pt x="198" y="831"/>
                    </a:lnTo>
                    <a:lnTo>
                      <a:pt x="204" y="835"/>
                    </a:lnTo>
                    <a:lnTo>
                      <a:pt x="273" y="8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8626" name="Group 26"/>
              <p:cNvGrpSpPr>
                <a:grpSpLocks/>
              </p:cNvGrpSpPr>
              <p:nvPr/>
            </p:nvGrpSpPr>
            <p:grpSpPr bwMode="auto">
              <a:xfrm>
                <a:off x="4892" y="1958"/>
                <a:ext cx="86" cy="139"/>
                <a:chOff x="4892" y="1958"/>
                <a:chExt cx="86" cy="139"/>
              </a:xfrm>
            </p:grpSpPr>
            <p:sp>
              <p:nvSpPr>
                <p:cNvPr id="108627" name="Freeform 27"/>
                <p:cNvSpPr>
                  <a:spLocks/>
                </p:cNvSpPr>
                <p:nvPr/>
              </p:nvSpPr>
              <p:spPr bwMode="auto">
                <a:xfrm>
                  <a:off x="4923" y="1958"/>
                  <a:ext cx="55" cy="77"/>
                </a:xfrm>
                <a:custGeom>
                  <a:avLst/>
                  <a:gdLst>
                    <a:gd name="T0" fmla="*/ 0 w 111"/>
                    <a:gd name="T1" fmla="*/ 1 h 154"/>
                    <a:gd name="T2" fmla="*/ 0 w 111"/>
                    <a:gd name="T3" fmla="*/ 0 h 154"/>
                    <a:gd name="T4" fmla="*/ 0 w 111"/>
                    <a:gd name="T5" fmla="*/ 1 h 154"/>
                    <a:gd name="T6" fmla="*/ 0 w 111"/>
                    <a:gd name="T7" fmla="*/ 1 h 154"/>
                    <a:gd name="T8" fmla="*/ 0 w 111"/>
                    <a:gd name="T9" fmla="*/ 1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154"/>
                    <a:gd name="T17" fmla="*/ 111 w 111"/>
                    <a:gd name="T18" fmla="*/ 154 h 1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154">
                      <a:moveTo>
                        <a:pt x="111" y="16"/>
                      </a:moveTo>
                      <a:lnTo>
                        <a:pt x="77" y="0"/>
                      </a:lnTo>
                      <a:lnTo>
                        <a:pt x="0" y="139"/>
                      </a:lnTo>
                      <a:lnTo>
                        <a:pt x="34" y="154"/>
                      </a:lnTo>
                      <a:lnTo>
                        <a:pt x="111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628" name="Freeform 28"/>
                <p:cNvSpPr>
                  <a:spLocks/>
                </p:cNvSpPr>
                <p:nvPr/>
              </p:nvSpPr>
              <p:spPr bwMode="auto">
                <a:xfrm>
                  <a:off x="4892" y="2012"/>
                  <a:ext cx="76" cy="85"/>
                </a:xfrm>
                <a:custGeom>
                  <a:avLst/>
                  <a:gdLst>
                    <a:gd name="T0" fmla="*/ 0 w 151"/>
                    <a:gd name="T1" fmla="*/ 0 h 170"/>
                    <a:gd name="T2" fmla="*/ 0 w 151"/>
                    <a:gd name="T3" fmla="*/ 1 h 170"/>
                    <a:gd name="T4" fmla="*/ 1 w 151"/>
                    <a:gd name="T5" fmla="*/ 1 h 170"/>
                    <a:gd name="T6" fmla="*/ 0 w 151"/>
                    <a:gd name="T7" fmla="*/ 0 h 17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1"/>
                    <a:gd name="T13" fmla="*/ 0 h 170"/>
                    <a:gd name="T14" fmla="*/ 151 w 151"/>
                    <a:gd name="T15" fmla="*/ 170 h 17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1" h="170">
                      <a:moveTo>
                        <a:pt x="0" y="0"/>
                      </a:moveTo>
                      <a:lnTo>
                        <a:pt x="0" y="170"/>
                      </a:lnTo>
                      <a:lnTo>
                        <a:pt x="151" y="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8554" name="Freeform 29"/>
            <p:cNvSpPr>
              <a:spLocks/>
            </p:cNvSpPr>
            <p:nvPr/>
          </p:nvSpPr>
          <p:spPr bwMode="auto">
            <a:xfrm>
              <a:off x="1252" y="2097"/>
              <a:ext cx="690" cy="442"/>
            </a:xfrm>
            <a:custGeom>
              <a:avLst/>
              <a:gdLst>
                <a:gd name="T0" fmla="*/ 1 w 1380"/>
                <a:gd name="T1" fmla="*/ 0 h 883"/>
                <a:gd name="T2" fmla="*/ 1 w 1380"/>
                <a:gd name="T3" fmla="*/ 1 h 883"/>
                <a:gd name="T4" fmla="*/ 1 w 1380"/>
                <a:gd name="T5" fmla="*/ 1 h 883"/>
                <a:gd name="T6" fmla="*/ 1 w 1380"/>
                <a:gd name="T7" fmla="*/ 1 h 883"/>
                <a:gd name="T8" fmla="*/ 1 w 1380"/>
                <a:gd name="T9" fmla="*/ 1 h 883"/>
                <a:gd name="T10" fmla="*/ 1 w 1380"/>
                <a:gd name="T11" fmla="*/ 1 h 883"/>
                <a:gd name="T12" fmla="*/ 1 w 1380"/>
                <a:gd name="T13" fmla="*/ 1 h 883"/>
                <a:gd name="T14" fmla="*/ 1 w 1380"/>
                <a:gd name="T15" fmla="*/ 1 h 883"/>
                <a:gd name="T16" fmla="*/ 1 w 1380"/>
                <a:gd name="T17" fmla="*/ 1 h 883"/>
                <a:gd name="T18" fmla="*/ 1 w 1380"/>
                <a:gd name="T19" fmla="*/ 1 h 883"/>
                <a:gd name="T20" fmla="*/ 0 w 1380"/>
                <a:gd name="T21" fmla="*/ 1 h 883"/>
                <a:gd name="T22" fmla="*/ 0 w 1380"/>
                <a:gd name="T23" fmla="*/ 1 h 883"/>
                <a:gd name="T24" fmla="*/ 1 w 1380"/>
                <a:gd name="T25" fmla="*/ 1 h 883"/>
                <a:gd name="T26" fmla="*/ 1 w 1380"/>
                <a:gd name="T27" fmla="*/ 1 h 883"/>
                <a:gd name="T28" fmla="*/ 1 w 1380"/>
                <a:gd name="T29" fmla="*/ 1 h 883"/>
                <a:gd name="T30" fmla="*/ 1 w 1380"/>
                <a:gd name="T31" fmla="*/ 1 h 883"/>
                <a:gd name="T32" fmla="*/ 1 w 1380"/>
                <a:gd name="T33" fmla="*/ 1 h 883"/>
                <a:gd name="T34" fmla="*/ 1 w 1380"/>
                <a:gd name="T35" fmla="*/ 1 h 883"/>
                <a:gd name="T36" fmla="*/ 1 w 1380"/>
                <a:gd name="T37" fmla="*/ 1 h 883"/>
                <a:gd name="T38" fmla="*/ 1 w 1380"/>
                <a:gd name="T39" fmla="*/ 1 h 883"/>
                <a:gd name="T40" fmla="*/ 1 w 1380"/>
                <a:gd name="T41" fmla="*/ 1 h 883"/>
                <a:gd name="T42" fmla="*/ 1 w 1380"/>
                <a:gd name="T43" fmla="*/ 1 h 883"/>
                <a:gd name="T44" fmla="*/ 1 w 1380"/>
                <a:gd name="T45" fmla="*/ 1 h 883"/>
                <a:gd name="T46" fmla="*/ 1 w 1380"/>
                <a:gd name="T47" fmla="*/ 1 h 883"/>
                <a:gd name="T48" fmla="*/ 1 w 1380"/>
                <a:gd name="T49" fmla="*/ 1 h 883"/>
                <a:gd name="T50" fmla="*/ 1 w 1380"/>
                <a:gd name="T51" fmla="*/ 1 h 883"/>
                <a:gd name="T52" fmla="*/ 1 w 1380"/>
                <a:gd name="T53" fmla="*/ 1 h 883"/>
                <a:gd name="T54" fmla="*/ 1 w 1380"/>
                <a:gd name="T55" fmla="*/ 1 h 883"/>
                <a:gd name="T56" fmla="*/ 1 w 1380"/>
                <a:gd name="T57" fmla="*/ 1 h 883"/>
                <a:gd name="T58" fmla="*/ 1 w 1380"/>
                <a:gd name="T59" fmla="*/ 1 h 883"/>
                <a:gd name="T60" fmla="*/ 1 w 1380"/>
                <a:gd name="T61" fmla="*/ 1 h 883"/>
                <a:gd name="T62" fmla="*/ 1 w 1380"/>
                <a:gd name="T63" fmla="*/ 1 h 883"/>
                <a:gd name="T64" fmla="*/ 1 w 1380"/>
                <a:gd name="T65" fmla="*/ 1 h 883"/>
                <a:gd name="T66" fmla="*/ 1 w 1380"/>
                <a:gd name="T67" fmla="*/ 1 h 883"/>
                <a:gd name="T68" fmla="*/ 1 w 1380"/>
                <a:gd name="T69" fmla="*/ 1 h 883"/>
                <a:gd name="T70" fmla="*/ 1 w 1380"/>
                <a:gd name="T71" fmla="*/ 1 h 883"/>
                <a:gd name="T72" fmla="*/ 1 w 1380"/>
                <a:gd name="T73" fmla="*/ 1 h 883"/>
                <a:gd name="T74" fmla="*/ 1 w 1380"/>
                <a:gd name="T75" fmla="*/ 1 h 883"/>
                <a:gd name="T76" fmla="*/ 1 w 1380"/>
                <a:gd name="T77" fmla="*/ 1 h 883"/>
                <a:gd name="T78" fmla="*/ 1 w 1380"/>
                <a:gd name="T79" fmla="*/ 1 h 883"/>
                <a:gd name="T80" fmla="*/ 1 w 1380"/>
                <a:gd name="T81" fmla="*/ 1 h 883"/>
                <a:gd name="T82" fmla="*/ 1 w 1380"/>
                <a:gd name="T83" fmla="*/ 1 h 883"/>
                <a:gd name="T84" fmla="*/ 1 w 1380"/>
                <a:gd name="T85" fmla="*/ 1 h 883"/>
                <a:gd name="T86" fmla="*/ 1 w 1380"/>
                <a:gd name="T87" fmla="*/ 0 h 883"/>
                <a:gd name="T88" fmla="*/ 1 w 1380"/>
                <a:gd name="T89" fmla="*/ 0 h 8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80"/>
                <a:gd name="T136" fmla="*/ 0 h 883"/>
                <a:gd name="T137" fmla="*/ 1380 w 1380"/>
                <a:gd name="T138" fmla="*/ 883 h 8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80" h="883">
                  <a:moveTo>
                    <a:pt x="166" y="0"/>
                  </a:moveTo>
                  <a:lnTo>
                    <a:pt x="148" y="1"/>
                  </a:lnTo>
                  <a:lnTo>
                    <a:pt x="133" y="3"/>
                  </a:lnTo>
                  <a:lnTo>
                    <a:pt x="102" y="11"/>
                  </a:lnTo>
                  <a:lnTo>
                    <a:pt x="73" y="25"/>
                  </a:lnTo>
                  <a:lnTo>
                    <a:pt x="49" y="44"/>
                  </a:lnTo>
                  <a:lnTo>
                    <a:pt x="29" y="65"/>
                  </a:lnTo>
                  <a:lnTo>
                    <a:pt x="13" y="90"/>
                  </a:lnTo>
                  <a:lnTo>
                    <a:pt x="3" y="117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736"/>
                  </a:lnTo>
                  <a:lnTo>
                    <a:pt x="2" y="751"/>
                  </a:lnTo>
                  <a:lnTo>
                    <a:pt x="3" y="765"/>
                  </a:lnTo>
                  <a:lnTo>
                    <a:pt x="13" y="792"/>
                  </a:lnTo>
                  <a:lnTo>
                    <a:pt x="29" y="818"/>
                  </a:lnTo>
                  <a:lnTo>
                    <a:pt x="49" y="839"/>
                  </a:lnTo>
                  <a:lnTo>
                    <a:pt x="73" y="857"/>
                  </a:lnTo>
                  <a:lnTo>
                    <a:pt x="102" y="871"/>
                  </a:lnTo>
                  <a:lnTo>
                    <a:pt x="133" y="880"/>
                  </a:lnTo>
                  <a:lnTo>
                    <a:pt x="148" y="881"/>
                  </a:lnTo>
                  <a:lnTo>
                    <a:pt x="166" y="883"/>
                  </a:lnTo>
                  <a:lnTo>
                    <a:pt x="1213" y="883"/>
                  </a:lnTo>
                  <a:lnTo>
                    <a:pt x="1231" y="881"/>
                  </a:lnTo>
                  <a:lnTo>
                    <a:pt x="1247" y="880"/>
                  </a:lnTo>
                  <a:lnTo>
                    <a:pt x="1277" y="871"/>
                  </a:lnTo>
                  <a:lnTo>
                    <a:pt x="1306" y="857"/>
                  </a:lnTo>
                  <a:lnTo>
                    <a:pt x="1330" y="839"/>
                  </a:lnTo>
                  <a:lnTo>
                    <a:pt x="1351" y="818"/>
                  </a:lnTo>
                  <a:lnTo>
                    <a:pt x="1367" y="792"/>
                  </a:lnTo>
                  <a:lnTo>
                    <a:pt x="1376" y="765"/>
                  </a:lnTo>
                  <a:lnTo>
                    <a:pt x="1378" y="751"/>
                  </a:lnTo>
                  <a:lnTo>
                    <a:pt x="1380" y="736"/>
                  </a:lnTo>
                  <a:lnTo>
                    <a:pt x="1380" y="147"/>
                  </a:lnTo>
                  <a:lnTo>
                    <a:pt x="1378" y="131"/>
                  </a:lnTo>
                  <a:lnTo>
                    <a:pt x="1376" y="117"/>
                  </a:lnTo>
                  <a:lnTo>
                    <a:pt x="1367" y="90"/>
                  </a:lnTo>
                  <a:lnTo>
                    <a:pt x="1351" y="65"/>
                  </a:lnTo>
                  <a:lnTo>
                    <a:pt x="1330" y="44"/>
                  </a:lnTo>
                  <a:lnTo>
                    <a:pt x="1306" y="25"/>
                  </a:lnTo>
                  <a:lnTo>
                    <a:pt x="1277" y="11"/>
                  </a:lnTo>
                  <a:lnTo>
                    <a:pt x="1247" y="3"/>
                  </a:lnTo>
                  <a:lnTo>
                    <a:pt x="1231" y="1"/>
                  </a:lnTo>
                  <a:lnTo>
                    <a:pt x="1213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D9D9D9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55" name="Rectangle 30"/>
            <p:cNvSpPr>
              <a:spLocks noChangeArrowheads="1"/>
            </p:cNvSpPr>
            <p:nvPr/>
          </p:nvSpPr>
          <p:spPr bwMode="auto">
            <a:xfrm>
              <a:off x="1482" y="2246"/>
              <a:ext cx="340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7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empty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56" name="Freeform 31"/>
            <p:cNvSpPr>
              <a:spLocks/>
            </p:cNvSpPr>
            <p:nvPr/>
          </p:nvSpPr>
          <p:spPr bwMode="auto">
            <a:xfrm>
              <a:off x="2823" y="2080"/>
              <a:ext cx="690" cy="442"/>
            </a:xfrm>
            <a:custGeom>
              <a:avLst/>
              <a:gdLst>
                <a:gd name="T0" fmla="*/ 1 w 1380"/>
                <a:gd name="T1" fmla="*/ 0 h 883"/>
                <a:gd name="T2" fmla="*/ 1 w 1380"/>
                <a:gd name="T3" fmla="*/ 1 h 883"/>
                <a:gd name="T4" fmla="*/ 1 w 1380"/>
                <a:gd name="T5" fmla="*/ 1 h 883"/>
                <a:gd name="T6" fmla="*/ 1 w 1380"/>
                <a:gd name="T7" fmla="*/ 1 h 883"/>
                <a:gd name="T8" fmla="*/ 1 w 1380"/>
                <a:gd name="T9" fmla="*/ 1 h 883"/>
                <a:gd name="T10" fmla="*/ 1 w 1380"/>
                <a:gd name="T11" fmla="*/ 1 h 883"/>
                <a:gd name="T12" fmla="*/ 1 w 1380"/>
                <a:gd name="T13" fmla="*/ 1 h 883"/>
                <a:gd name="T14" fmla="*/ 1 w 1380"/>
                <a:gd name="T15" fmla="*/ 1 h 883"/>
                <a:gd name="T16" fmla="*/ 1 w 1380"/>
                <a:gd name="T17" fmla="*/ 1 h 883"/>
                <a:gd name="T18" fmla="*/ 1 w 1380"/>
                <a:gd name="T19" fmla="*/ 1 h 883"/>
                <a:gd name="T20" fmla="*/ 0 w 1380"/>
                <a:gd name="T21" fmla="*/ 1 h 883"/>
                <a:gd name="T22" fmla="*/ 0 w 1380"/>
                <a:gd name="T23" fmla="*/ 1 h 883"/>
                <a:gd name="T24" fmla="*/ 1 w 1380"/>
                <a:gd name="T25" fmla="*/ 1 h 883"/>
                <a:gd name="T26" fmla="*/ 1 w 1380"/>
                <a:gd name="T27" fmla="*/ 1 h 883"/>
                <a:gd name="T28" fmla="*/ 1 w 1380"/>
                <a:gd name="T29" fmla="*/ 1 h 883"/>
                <a:gd name="T30" fmla="*/ 1 w 1380"/>
                <a:gd name="T31" fmla="*/ 1 h 883"/>
                <a:gd name="T32" fmla="*/ 1 w 1380"/>
                <a:gd name="T33" fmla="*/ 1 h 883"/>
                <a:gd name="T34" fmla="*/ 1 w 1380"/>
                <a:gd name="T35" fmla="*/ 1 h 883"/>
                <a:gd name="T36" fmla="*/ 1 w 1380"/>
                <a:gd name="T37" fmla="*/ 1 h 883"/>
                <a:gd name="T38" fmla="*/ 1 w 1380"/>
                <a:gd name="T39" fmla="*/ 1 h 883"/>
                <a:gd name="T40" fmla="*/ 1 w 1380"/>
                <a:gd name="T41" fmla="*/ 1 h 883"/>
                <a:gd name="T42" fmla="*/ 1 w 1380"/>
                <a:gd name="T43" fmla="*/ 1 h 883"/>
                <a:gd name="T44" fmla="*/ 1 w 1380"/>
                <a:gd name="T45" fmla="*/ 1 h 883"/>
                <a:gd name="T46" fmla="*/ 1 w 1380"/>
                <a:gd name="T47" fmla="*/ 1 h 883"/>
                <a:gd name="T48" fmla="*/ 1 w 1380"/>
                <a:gd name="T49" fmla="*/ 1 h 883"/>
                <a:gd name="T50" fmla="*/ 1 w 1380"/>
                <a:gd name="T51" fmla="*/ 1 h 883"/>
                <a:gd name="T52" fmla="*/ 1 w 1380"/>
                <a:gd name="T53" fmla="*/ 1 h 883"/>
                <a:gd name="T54" fmla="*/ 1 w 1380"/>
                <a:gd name="T55" fmla="*/ 1 h 883"/>
                <a:gd name="T56" fmla="*/ 1 w 1380"/>
                <a:gd name="T57" fmla="*/ 1 h 883"/>
                <a:gd name="T58" fmla="*/ 1 w 1380"/>
                <a:gd name="T59" fmla="*/ 1 h 883"/>
                <a:gd name="T60" fmla="*/ 1 w 1380"/>
                <a:gd name="T61" fmla="*/ 1 h 883"/>
                <a:gd name="T62" fmla="*/ 1 w 1380"/>
                <a:gd name="T63" fmla="*/ 1 h 883"/>
                <a:gd name="T64" fmla="*/ 1 w 1380"/>
                <a:gd name="T65" fmla="*/ 1 h 883"/>
                <a:gd name="T66" fmla="*/ 1 w 1380"/>
                <a:gd name="T67" fmla="*/ 1 h 883"/>
                <a:gd name="T68" fmla="*/ 1 w 1380"/>
                <a:gd name="T69" fmla="*/ 1 h 883"/>
                <a:gd name="T70" fmla="*/ 1 w 1380"/>
                <a:gd name="T71" fmla="*/ 1 h 883"/>
                <a:gd name="T72" fmla="*/ 1 w 1380"/>
                <a:gd name="T73" fmla="*/ 1 h 883"/>
                <a:gd name="T74" fmla="*/ 1 w 1380"/>
                <a:gd name="T75" fmla="*/ 1 h 883"/>
                <a:gd name="T76" fmla="*/ 1 w 1380"/>
                <a:gd name="T77" fmla="*/ 1 h 883"/>
                <a:gd name="T78" fmla="*/ 1 w 1380"/>
                <a:gd name="T79" fmla="*/ 1 h 883"/>
                <a:gd name="T80" fmla="*/ 1 w 1380"/>
                <a:gd name="T81" fmla="*/ 1 h 883"/>
                <a:gd name="T82" fmla="*/ 1 w 1380"/>
                <a:gd name="T83" fmla="*/ 1 h 883"/>
                <a:gd name="T84" fmla="*/ 1 w 1380"/>
                <a:gd name="T85" fmla="*/ 1 h 883"/>
                <a:gd name="T86" fmla="*/ 1 w 1380"/>
                <a:gd name="T87" fmla="*/ 0 h 883"/>
                <a:gd name="T88" fmla="*/ 1 w 1380"/>
                <a:gd name="T89" fmla="*/ 0 h 8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80"/>
                <a:gd name="T136" fmla="*/ 0 h 883"/>
                <a:gd name="T137" fmla="*/ 1380 w 1380"/>
                <a:gd name="T138" fmla="*/ 883 h 8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80" h="883">
                  <a:moveTo>
                    <a:pt x="166" y="0"/>
                  </a:moveTo>
                  <a:lnTo>
                    <a:pt x="149" y="1"/>
                  </a:lnTo>
                  <a:lnTo>
                    <a:pt x="133" y="3"/>
                  </a:lnTo>
                  <a:lnTo>
                    <a:pt x="102" y="11"/>
                  </a:lnTo>
                  <a:lnTo>
                    <a:pt x="74" y="25"/>
                  </a:lnTo>
                  <a:lnTo>
                    <a:pt x="50" y="44"/>
                  </a:lnTo>
                  <a:lnTo>
                    <a:pt x="29" y="65"/>
                  </a:lnTo>
                  <a:lnTo>
                    <a:pt x="13" y="90"/>
                  </a:lnTo>
                  <a:lnTo>
                    <a:pt x="3" y="117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736"/>
                  </a:lnTo>
                  <a:lnTo>
                    <a:pt x="2" y="751"/>
                  </a:lnTo>
                  <a:lnTo>
                    <a:pt x="3" y="765"/>
                  </a:lnTo>
                  <a:lnTo>
                    <a:pt x="13" y="792"/>
                  </a:lnTo>
                  <a:lnTo>
                    <a:pt x="29" y="818"/>
                  </a:lnTo>
                  <a:lnTo>
                    <a:pt x="50" y="839"/>
                  </a:lnTo>
                  <a:lnTo>
                    <a:pt x="74" y="857"/>
                  </a:lnTo>
                  <a:lnTo>
                    <a:pt x="102" y="871"/>
                  </a:lnTo>
                  <a:lnTo>
                    <a:pt x="133" y="880"/>
                  </a:lnTo>
                  <a:lnTo>
                    <a:pt x="149" y="881"/>
                  </a:lnTo>
                  <a:lnTo>
                    <a:pt x="166" y="883"/>
                  </a:lnTo>
                  <a:lnTo>
                    <a:pt x="1214" y="883"/>
                  </a:lnTo>
                  <a:lnTo>
                    <a:pt x="1231" y="881"/>
                  </a:lnTo>
                  <a:lnTo>
                    <a:pt x="1247" y="880"/>
                  </a:lnTo>
                  <a:lnTo>
                    <a:pt x="1278" y="871"/>
                  </a:lnTo>
                  <a:lnTo>
                    <a:pt x="1306" y="857"/>
                  </a:lnTo>
                  <a:lnTo>
                    <a:pt x="1330" y="839"/>
                  </a:lnTo>
                  <a:lnTo>
                    <a:pt x="1351" y="818"/>
                  </a:lnTo>
                  <a:lnTo>
                    <a:pt x="1367" y="792"/>
                  </a:lnTo>
                  <a:lnTo>
                    <a:pt x="1377" y="765"/>
                  </a:lnTo>
                  <a:lnTo>
                    <a:pt x="1378" y="751"/>
                  </a:lnTo>
                  <a:lnTo>
                    <a:pt x="1380" y="736"/>
                  </a:lnTo>
                  <a:lnTo>
                    <a:pt x="1380" y="147"/>
                  </a:lnTo>
                  <a:lnTo>
                    <a:pt x="1378" y="131"/>
                  </a:lnTo>
                  <a:lnTo>
                    <a:pt x="1377" y="117"/>
                  </a:lnTo>
                  <a:lnTo>
                    <a:pt x="1367" y="90"/>
                  </a:lnTo>
                  <a:lnTo>
                    <a:pt x="1351" y="65"/>
                  </a:lnTo>
                  <a:lnTo>
                    <a:pt x="1330" y="44"/>
                  </a:lnTo>
                  <a:lnTo>
                    <a:pt x="1306" y="25"/>
                  </a:lnTo>
                  <a:lnTo>
                    <a:pt x="1278" y="11"/>
                  </a:lnTo>
                  <a:lnTo>
                    <a:pt x="1247" y="3"/>
                  </a:lnTo>
                  <a:lnTo>
                    <a:pt x="1231" y="1"/>
                  </a:lnTo>
                  <a:lnTo>
                    <a:pt x="1214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D9D9D9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57" name="Rectangle 32"/>
            <p:cNvSpPr>
              <a:spLocks noChangeArrowheads="1"/>
            </p:cNvSpPr>
            <p:nvPr/>
          </p:nvSpPr>
          <p:spPr bwMode="auto">
            <a:xfrm>
              <a:off x="2968" y="2229"/>
              <a:ext cx="287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700" dirty="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filled</a:t>
              </a:r>
              <a:endParaRPr lang="en-US" altLang="zh-TW" dirty="0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58" name="Freeform 33"/>
            <p:cNvSpPr>
              <a:spLocks/>
            </p:cNvSpPr>
            <p:nvPr/>
          </p:nvSpPr>
          <p:spPr bwMode="auto">
            <a:xfrm>
              <a:off x="4394" y="2080"/>
              <a:ext cx="690" cy="442"/>
            </a:xfrm>
            <a:custGeom>
              <a:avLst/>
              <a:gdLst>
                <a:gd name="T0" fmla="*/ 1 w 1380"/>
                <a:gd name="T1" fmla="*/ 0 h 883"/>
                <a:gd name="T2" fmla="*/ 1 w 1380"/>
                <a:gd name="T3" fmla="*/ 1 h 883"/>
                <a:gd name="T4" fmla="*/ 1 w 1380"/>
                <a:gd name="T5" fmla="*/ 1 h 883"/>
                <a:gd name="T6" fmla="*/ 1 w 1380"/>
                <a:gd name="T7" fmla="*/ 1 h 883"/>
                <a:gd name="T8" fmla="*/ 1 w 1380"/>
                <a:gd name="T9" fmla="*/ 1 h 883"/>
                <a:gd name="T10" fmla="*/ 1 w 1380"/>
                <a:gd name="T11" fmla="*/ 1 h 883"/>
                <a:gd name="T12" fmla="*/ 1 w 1380"/>
                <a:gd name="T13" fmla="*/ 1 h 883"/>
                <a:gd name="T14" fmla="*/ 1 w 1380"/>
                <a:gd name="T15" fmla="*/ 1 h 883"/>
                <a:gd name="T16" fmla="*/ 1 w 1380"/>
                <a:gd name="T17" fmla="*/ 1 h 883"/>
                <a:gd name="T18" fmla="*/ 1 w 1380"/>
                <a:gd name="T19" fmla="*/ 1 h 883"/>
                <a:gd name="T20" fmla="*/ 0 w 1380"/>
                <a:gd name="T21" fmla="*/ 1 h 883"/>
                <a:gd name="T22" fmla="*/ 0 w 1380"/>
                <a:gd name="T23" fmla="*/ 1 h 883"/>
                <a:gd name="T24" fmla="*/ 1 w 1380"/>
                <a:gd name="T25" fmla="*/ 1 h 883"/>
                <a:gd name="T26" fmla="*/ 1 w 1380"/>
                <a:gd name="T27" fmla="*/ 1 h 883"/>
                <a:gd name="T28" fmla="*/ 1 w 1380"/>
                <a:gd name="T29" fmla="*/ 1 h 883"/>
                <a:gd name="T30" fmla="*/ 1 w 1380"/>
                <a:gd name="T31" fmla="*/ 1 h 883"/>
                <a:gd name="T32" fmla="*/ 1 w 1380"/>
                <a:gd name="T33" fmla="*/ 1 h 883"/>
                <a:gd name="T34" fmla="*/ 1 w 1380"/>
                <a:gd name="T35" fmla="*/ 1 h 883"/>
                <a:gd name="T36" fmla="*/ 1 w 1380"/>
                <a:gd name="T37" fmla="*/ 1 h 883"/>
                <a:gd name="T38" fmla="*/ 1 w 1380"/>
                <a:gd name="T39" fmla="*/ 1 h 883"/>
                <a:gd name="T40" fmla="*/ 1 w 1380"/>
                <a:gd name="T41" fmla="*/ 1 h 883"/>
                <a:gd name="T42" fmla="*/ 1 w 1380"/>
                <a:gd name="T43" fmla="*/ 1 h 883"/>
                <a:gd name="T44" fmla="*/ 1 w 1380"/>
                <a:gd name="T45" fmla="*/ 1 h 883"/>
                <a:gd name="T46" fmla="*/ 1 w 1380"/>
                <a:gd name="T47" fmla="*/ 1 h 883"/>
                <a:gd name="T48" fmla="*/ 1 w 1380"/>
                <a:gd name="T49" fmla="*/ 1 h 883"/>
                <a:gd name="T50" fmla="*/ 1 w 1380"/>
                <a:gd name="T51" fmla="*/ 1 h 883"/>
                <a:gd name="T52" fmla="*/ 1 w 1380"/>
                <a:gd name="T53" fmla="*/ 1 h 883"/>
                <a:gd name="T54" fmla="*/ 1 w 1380"/>
                <a:gd name="T55" fmla="*/ 1 h 883"/>
                <a:gd name="T56" fmla="*/ 1 w 1380"/>
                <a:gd name="T57" fmla="*/ 1 h 883"/>
                <a:gd name="T58" fmla="*/ 1 w 1380"/>
                <a:gd name="T59" fmla="*/ 1 h 883"/>
                <a:gd name="T60" fmla="*/ 1 w 1380"/>
                <a:gd name="T61" fmla="*/ 1 h 883"/>
                <a:gd name="T62" fmla="*/ 1 w 1380"/>
                <a:gd name="T63" fmla="*/ 1 h 883"/>
                <a:gd name="T64" fmla="*/ 1 w 1380"/>
                <a:gd name="T65" fmla="*/ 1 h 883"/>
                <a:gd name="T66" fmla="*/ 1 w 1380"/>
                <a:gd name="T67" fmla="*/ 1 h 883"/>
                <a:gd name="T68" fmla="*/ 1 w 1380"/>
                <a:gd name="T69" fmla="*/ 1 h 883"/>
                <a:gd name="T70" fmla="*/ 1 w 1380"/>
                <a:gd name="T71" fmla="*/ 1 h 883"/>
                <a:gd name="T72" fmla="*/ 1 w 1380"/>
                <a:gd name="T73" fmla="*/ 1 h 883"/>
                <a:gd name="T74" fmla="*/ 1 w 1380"/>
                <a:gd name="T75" fmla="*/ 1 h 883"/>
                <a:gd name="T76" fmla="*/ 1 w 1380"/>
                <a:gd name="T77" fmla="*/ 1 h 883"/>
                <a:gd name="T78" fmla="*/ 1 w 1380"/>
                <a:gd name="T79" fmla="*/ 1 h 883"/>
                <a:gd name="T80" fmla="*/ 1 w 1380"/>
                <a:gd name="T81" fmla="*/ 1 h 883"/>
                <a:gd name="T82" fmla="*/ 1 w 1380"/>
                <a:gd name="T83" fmla="*/ 1 h 883"/>
                <a:gd name="T84" fmla="*/ 1 w 1380"/>
                <a:gd name="T85" fmla="*/ 1 h 883"/>
                <a:gd name="T86" fmla="*/ 1 w 1380"/>
                <a:gd name="T87" fmla="*/ 0 h 883"/>
                <a:gd name="T88" fmla="*/ 1 w 1380"/>
                <a:gd name="T89" fmla="*/ 0 h 8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80"/>
                <a:gd name="T136" fmla="*/ 0 h 883"/>
                <a:gd name="T137" fmla="*/ 1380 w 1380"/>
                <a:gd name="T138" fmla="*/ 883 h 8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80" h="883">
                  <a:moveTo>
                    <a:pt x="167" y="0"/>
                  </a:moveTo>
                  <a:lnTo>
                    <a:pt x="149" y="1"/>
                  </a:lnTo>
                  <a:lnTo>
                    <a:pt x="133" y="3"/>
                  </a:lnTo>
                  <a:lnTo>
                    <a:pt x="103" y="11"/>
                  </a:lnTo>
                  <a:lnTo>
                    <a:pt x="74" y="25"/>
                  </a:lnTo>
                  <a:lnTo>
                    <a:pt x="50" y="44"/>
                  </a:lnTo>
                  <a:lnTo>
                    <a:pt x="29" y="65"/>
                  </a:lnTo>
                  <a:lnTo>
                    <a:pt x="13" y="90"/>
                  </a:lnTo>
                  <a:lnTo>
                    <a:pt x="4" y="117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736"/>
                  </a:lnTo>
                  <a:lnTo>
                    <a:pt x="2" y="751"/>
                  </a:lnTo>
                  <a:lnTo>
                    <a:pt x="4" y="765"/>
                  </a:lnTo>
                  <a:lnTo>
                    <a:pt x="13" y="792"/>
                  </a:lnTo>
                  <a:lnTo>
                    <a:pt x="29" y="818"/>
                  </a:lnTo>
                  <a:lnTo>
                    <a:pt x="50" y="839"/>
                  </a:lnTo>
                  <a:lnTo>
                    <a:pt x="74" y="857"/>
                  </a:lnTo>
                  <a:lnTo>
                    <a:pt x="103" y="871"/>
                  </a:lnTo>
                  <a:lnTo>
                    <a:pt x="133" y="880"/>
                  </a:lnTo>
                  <a:lnTo>
                    <a:pt x="149" y="881"/>
                  </a:lnTo>
                  <a:lnTo>
                    <a:pt x="167" y="883"/>
                  </a:lnTo>
                  <a:lnTo>
                    <a:pt x="1214" y="883"/>
                  </a:lnTo>
                  <a:lnTo>
                    <a:pt x="1232" y="881"/>
                  </a:lnTo>
                  <a:lnTo>
                    <a:pt x="1247" y="880"/>
                  </a:lnTo>
                  <a:lnTo>
                    <a:pt x="1278" y="871"/>
                  </a:lnTo>
                  <a:lnTo>
                    <a:pt x="1307" y="857"/>
                  </a:lnTo>
                  <a:lnTo>
                    <a:pt x="1331" y="839"/>
                  </a:lnTo>
                  <a:lnTo>
                    <a:pt x="1351" y="818"/>
                  </a:lnTo>
                  <a:lnTo>
                    <a:pt x="1367" y="792"/>
                  </a:lnTo>
                  <a:lnTo>
                    <a:pt x="1377" y="765"/>
                  </a:lnTo>
                  <a:lnTo>
                    <a:pt x="1378" y="751"/>
                  </a:lnTo>
                  <a:lnTo>
                    <a:pt x="1380" y="736"/>
                  </a:lnTo>
                  <a:lnTo>
                    <a:pt x="1380" y="147"/>
                  </a:lnTo>
                  <a:lnTo>
                    <a:pt x="1378" y="131"/>
                  </a:lnTo>
                  <a:lnTo>
                    <a:pt x="1377" y="117"/>
                  </a:lnTo>
                  <a:lnTo>
                    <a:pt x="1367" y="90"/>
                  </a:lnTo>
                  <a:lnTo>
                    <a:pt x="1351" y="65"/>
                  </a:lnTo>
                  <a:lnTo>
                    <a:pt x="1331" y="44"/>
                  </a:lnTo>
                  <a:lnTo>
                    <a:pt x="1307" y="25"/>
                  </a:lnTo>
                  <a:lnTo>
                    <a:pt x="1278" y="11"/>
                  </a:lnTo>
                  <a:lnTo>
                    <a:pt x="1247" y="3"/>
                  </a:lnTo>
                  <a:lnTo>
                    <a:pt x="1232" y="1"/>
                  </a:lnTo>
                  <a:lnTo>
                    <a:pt x="1214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D9D9D9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59" name="Rectangle 34"/>
            <p:cNvSpPr>
              <a:spLocks noChangeArrowheads="1"/>
            </p:cNvSpPr>
            <p:nvPr/>
          </p:nvSpPr>
          <p:spPr bwMode="auto">
            <a:xfrm>
              <a:off x="4620" y="2229"/>
              <a:ext cx="189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7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full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60" name="Freeform 35"/>
            <p:cNvSpPr>
              <a:spLocks/>
            </p:cNvSpPr>
            <p:nvPr/>
          </p:nvSpPr>
          <p:spPr bwMode="auto">
            <a:xfrm>
              <a:off x="1980" y="3742"/>
              <a:ext cx="460" cy="169"/>
            </a:xfrm>
            <a:custGeom>
              <a:avLst/>
              <a:gdLst>
                <a:gd name="T0" fmla="*/ 1 w 920"/>
                <a:gd name="T1" fmla="*/ 0 h 340"/>
                <a:gd name="T2" fmla="*/ 1 w 920"/>
                <a:gd name="T3" fmla="*/ 0 h 340"/>
                <a:gd name="T4" fmla="*/ 1 w 920"/>
                <a:gd name="T5" fmla="*/ 0 h 340"/>
                <a:gd name="T6" fmla="*/ 1 w 920"/>
                <a:gd name="T7" fmla="*/ 0 h 340"/>
                <a:gd name="T8" fmla="*/ 1 w 920"/>
                <a:gd name="T9" fmla="*/ 0 h 340"/>
                <a:gd name="T10" fmla="*/ 1 w 920"/>
                <a:gd name="T11" fmla="*/ 0 h 340"/>
                <a:gd name="T12" fmla="*/ 1 w 920"/>
                <a:gd name="T13" fmla="*/ 0 h 340"/>
                <a:gd name="T14" fmla="*/ 1 w 920"/>
                <a:gd name="T15" fmla="*/ 0 h 340"/>
                <a:gd name="T16" fmla="*/ 0 w 920"/>
                <a:gd name="T17" fmla="*/ 0 h 340"/>
                <a:gd name="T18" fmla="*/ 0 w 920"/>
                <a:gd name="T19" fmla="*/ 0 h 340"/>
                <a:gd name="T20" fmla="*/ 1 w 920"/>
                <a:gd name="T21" fmla="*/ 0 h 340"/>
                <a:gd name="T22" fmla="*/ 1 w 920"/>
                <a:gd name="T23" fmla="*/ 0 h 340"/>
                <a:gd name="T24" fmla="*/ 1 w 920"/>
                <a:gd name="T25" fmla="*/ 0 h 340"/>
                <a:gd name="T26" fmla="*/ 1 w 920"/>
                <a:gd name="T27" fmla="*/ 0 h 340"/>
                <a:gd name="T28" fmla="*/ 1 w 920"/>
                <a:gd name="T29" fmla="*/ 0 h 340"/>
                <a:gd name="T30" fmla="*/ 1 w 920"/>
                <a:gd name="T31" fmla="*/ 0 h 340"/>
                <a:gd name="T32" fmla="*/ 1 w 920"/>
                <a:gd name="T33" fmla="*/ 0 h 340"/>
                <a:gd name="T34" fmla="*/ 1 w 920"/>
                <a:gd name="T35" fmla="*/ 0 h 340"/>
                <a:gd name="T36" fmla="*/ 1 w 920"/>
                <a:gd name="T37" fmla="*/ 0 h 340"/>
                <a:gd name="T38" fmla="*/ 1 w 920"/>
                <a:gd name="T39" fmla="*/ 0 h 340"/>
                <a:gd name="T40" fmla="*/ 1 w 920"/>
                <a:gd name="T41" fmla="*/ 0 h 340"/>
                <a:gd name="T42" fmla="*/ 1 w 920"/>
                <a:gd name="T43" fmla="*/ 0 h 340"/>
                <a:gd name="T44" fmla="*/ 1 w 920"/>
                <a:gd name="T45" fmla="*/ 0 h 340"/>
                <a:gd name="T46" fmla="*/ 1 w 920"/>
                <a:gd name="T47" fmla="*/ 0 h 340"/>
                <a:gd name="T48" fmla="*/ 1 w 920"/>
                <a:gd name="T49" fmla="*/ 0 h 340"/>
                <a:gd name="T50" fmla="*/ 1 w 920"/>
                <a:gd name="T51" fmla="*/ 0 h 340"/>
                <a:gd name="T52" fmla="*/ 1 w 920"/>
                <a:gd name="T53" fmla="*/ 0 h 340"/>
                <a:gd name="T54" fmla="*/ 1 w 920"/>
                <a:gd name="T55" fmla="*/ 0 h 340"/>
                <a:gd name="T56" fmla="*/ 1 w 920"/>
                <a:gd name="T57" fmla="*/ 0 h 340"/>
                <a:gd name="T58" fmla="*/ 1 w 920"/>
                <a:gd name="T59" fmla="*/ 0 h 340"/>
                <a:gd name="T60" fmla="*/ 1 w 920"/>
                <a:gd name="T61" fmla="*/ 0 h 340"/>
                <a:gd name="T62" fmla="*/ 1 w 920"/>
                <a:gd name="T63" fmla="*/ 0 h 340"/>
                <a:gd name="T64" fmla="*/ 1 w 920"/>
                <a:gd name="T65" fmla="*/ 0 h 340"/>
                <a:gd name="T66" fmla="*/ 1 w 920"/>
                <a:gd name="T67" fmla="*/ 0 h 340"/>
                <a:gd name="T68" fmla="*/ 1 w 920"/>
                <a:gd name="T69" fmla="*/ 0 h 340"/>
                <a:gd name="T70" fmla="*/ 1 w 920"/>
                <a:gd name="T71" fmla="*/ 0 h 340"/>
                <a:gd name="T72" fmla="*/ 1 w 920"/>
                <a:gd name="T73" fmla="*/ 0 h 3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20"/>
                <a:gd name="T112" fmla="*/ 0 h 340"/>
                <a:gd name="T113" fmla="*/ 920 w 920"/>
                <a:gd name="T114" fmla="*/ 340 h 34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20" h="340">
                  <a:moveTo>
                    <a:pt x="64" y="0"/>
                  </a:moveTo>
                  <a:lnTo>
                    <a:pt x="51" y="2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19" y="17"/>
                  </a:lnTo>
                  <a:lnTo>
                    <a:pt x="11" y="26"/>
                  </a:lnTo>
                  <a:lnTo>
                    <a:pt x="5" y="36"/>
                  </a:lnTo>
                  <a:lnTo>
                    <a:pt x="2" y="46"/>
                  </a:lnTo>
                  <a:lnTo>
                    <a:pt x="0" y="57"/>
                  </a:lnTo>
                  <a:lnTo>
                    <a:pt x="0" y="283"/>
                  </a:lnTo>
                  <a:lnTo>
                    <a:pt x="2" y="295"/>
                  </a:lnTo>
                  <a:lnTo>
                    <a:pt x="5" y="306"/>
                  </a:lnTo>
                  <a:lnTo>
                    <a:pt x="11" y="314"/>
                  </a:lnTo>
                  <a:lnTo>
                    <a:pt x="19" y="323"/>
                  </a:lnTo>
                  <a:lnTo>
                    <a:pt x="29" y="330"/>
                  </a:lnTo>
                  <a:lnTo>
                    <a:pt x="40" y="336"/>
                  </a:lnTo>
                  <a:lnTo>
                    <a:pt x="51" y="339"/>
                  </a:lnTo>
                  <a:lnTo>
                    <a:pt x="64" y="340"/>
                  </a:lnTo>
                  <a:lnTo>
                    <a:pt x="856" y="340"/>
                  </a:lnTo>
                  <a:lnTo>
                    <a:pt x="869" y="339"/>
                  </a:lnTo>
                  <a:lnTo>
                    <a:pt x="882" y="336"/>
                  </a:lnTo>
                  <a:lnTo>
                    <a:pt x="891" y="330"/>
                  </a:lnTo>
                  <a:lnTo>
                    <a:pt x="901" y="323"/>
                  </a:lnTo>
                  <a:lnTo>
                    <a:pt x="909" y="314"/>
                  </a:lnTo>
                  <a:lnTo>
                    <a:pt x="915" y="306"/>
                  </a:lnTo>
                  <a:lnTo>
                    <a:pt x="918" y="295"/>
                  </a:lnTo>
                  <a:lnTo>
                    <a:pt x="920" y="283"/>
                  </a:lnTo>
                  <a:lnTo>
                    <a:pt x="920" y="57"/>
                  </a:lnTo>
                  <a:lnTo>
                    <a:pt x="918" y="46"/>
                  </a:lnTo>
                  <a:lnTo>
                    <a:pt x="915" y="36"/>
                  </a:lnTo>
                  <a:lnTo>
                    <a:pt x="909" y="26"/>
                  </a:lnTo>
                  <a:lnTo>
                    <a:pt x="901" y="17"/>
                  </a:lnTo>
                  <a:lnTo>
                    <a:pt x="891" y="10"/>
                  </a:lnTo>
                  <a:lnTo>
                    <a:pt x="882" y="5"/>
                  </a:lnTo>
                  <a:lnTo>
                    <a:pt x="869" y="2"/>
                  </a:lnTo>
                  <a:lnTo>
                    <a:pt x="85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9D9D9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61" name="Rectangle 36"/>
            <p:cNvSpPr>
              <a:spLocks noChangeArrowheads="1"/>
            </p:cNvSpPr>
            <p:nvPr/>
          </p:nvSpPr>
          <p:spPr bwMode="auto">
            <a:xfrm>
              <a:off x="2088" y="3779"/>
              <a:ext cx="21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1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Name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62" name="Oval 37"/>
            <p:cNvSpPr>
              <a:spLocks noChangeArrowheads="1"/>
            </p:cNvSpPr>
            <p:nvPr/>
          </p:nvSpPr>
          <p:spPr bwMode="auto">
            <a:xfrm>
              <a:off x="1482" y="1452"/>
              <a:ext cx="231" cy="205"/>
            </a:xfrm>
            <a:prstGeom prst="ellipse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grpSp>
          <p:nvGrpSpPr>
            <p:cNvPr id="108563" name="Group 38"/>
            <p:cNvGrpSpPr>
              <a:grpSpLocks/>
            </p:cNvGrpSpPr>
            <p:nvPr/>
          </p:nvGrpSpPr>
          <p:grpSpPr bwMode="auto">
            <a:xfrm>
              <a:off x="1498" y="2980"/>
              <a:ext cx="231" cy="205"/>
              <a:chOff x="1498" y="2980"/>
              <a:chExt cx="231" cy="205"/>
            </a:xfrm>
          </p:grpSpPr>
          <p:sp>
            <p:nvSpPr>
              <p:cNvPr id="108623" name="Oval 39"/>
              <p:cNvSpPr>
                <a:spLocks noChangeArrowheads="1"/>
              </p:cNvSpPr>
              <p:nvPr/>
            </p:nvSpPr>
            <p:spPr bwMode="auto">
              <a:xfrm>
                <a:off x="1498" y="2980"/>
                <a:ext cx="231" cy="205"/>
              </a:xfrm>
              <a:prstGeom prst="ellipse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08624" name="Oval 40"/>
              <p:cNvSpPr>
                <a:spLocks noChangeArrowheads="1"/>
              </p:cNvSpPr>
              <p:nvPr/>
            </p:nvSpPr>
            <p:spPr bwMode="auto">
              <a:xfrm>
                <a:off x="1536" y="3014"/>
                <a:ext cx="154" cy="137"/>
              </a:xfrm>
              <a:prstGeom prst="ellipse">
                <a:avLst/>
              </a:prstGeom>
              <a:solidFill>
                <a:srgbClr val="000000"/>
              </a:solidFill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</p:grpSp>
        <p:sp>
          <p:nvSpPr>
            <p:cNvPr id="108564" name="Oval 41"/>
            <p:cNvSpPr>
              <a:spLocks noChangeArrowheads="1"/>
            </p:cNvSpPr>
            <p:nvPr/>
          </p:nvSpPr>
          <p:spPr bwMode="auto">
            <a:xfrm>
              <a:off x="2018" y="3450"/>
              <a:ext cx="116" cy="103"/>
            </a:xfrm>
            <a:prstGeom prst="ellipse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grpSp>
          <p:nvGrpSpPr>
            <p:cNvPr id="108565" name="Group 42"/>
            <p:cNvGrpSpPr>
              <a:grpSpLocks/>
            </p:cNvGrpSpPr>
            <p:nvPr/>
          </p:nvGrpSpPr>
          <p:grpSpPr bwMode="auto">
            <a:xfrm>
              <a:off x="2210" y="3436"/>
              <a:ext cx="154" cy="137"/>
              <a:chOff x="2210" y="3436"/>
              <a:chExt cx="154" cy="137"/>
            </a:xfrm>
          </p:grpSpPr>
          <p:sp>
            <p:nvSpPr>
              <p:cNvPr id="108621" name="Oval 43"/>
              <p:cNvSpPr>
                <a:spLocks noChangeArrowheads="1"/>
              </p:cNvSpPr>
              <p:nvPr/>
            </p:nvSpPr>
            <p:spPr bwMode="auto">
              <a:xfrm>
                <a:off x="2210" y="3436"/>
                <a:ext cx="154" cy="137"/>
              </a:xfrm>
              <a:prstGeom prst="ellipse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08622" name="Oval 44"/>
              <p:cNvSpPr>
                <a:spLocks noChangeArrowheads="1"/>
              </p:cNvSpPr>
              <p:nvPr/>
            </p:nvSpPr>
            <p:spPr bwMode="auto">
              <a:xfrm>
                <a:off x="2236" y="3459"/>
                <a:ext cx="103" cy="91"/>
              </a:xfrm>
              <a:prstGeom prst="ellipse">
                <a:avLst/>
              </a:prstGeom>
              <a:solidFill>
                <a:srgbClr val="000000"/>
              </a:solidFill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</p:grpSp>
        <p:sp>
          <p:nvSpPr>
            <p:cNvPr id="108566" name="Rectangle 45"/>
            <p:cNvSpPr>
              <a:spLocks noChangeArrowheads="1"/>
            </p:cNvSpPr>
            <p:nvPr/>
          </p:nvSpPr>
          <p:spPr bwMode="auto">
            <a:xfrm>
              <a:off x="2440" y="3374"/>
              <a:ext cx="1207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67" name="Rectangle 46"/>
            <p:cNvSpPr>
              <a:spLocks noChangeArrowheads="1"/>
            </p:cNvSpPr>
            <p:nvPr/>
          </p:nvSpPr>
          <p:spPr bwMode="auto">
            <a:xfrm>
              <a:off x="2486" y="3445"/>
              <a:ext cx="721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1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Initial and final state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68" name="Rectangle 47"/>
            <p:cNvSpPr>
              <a:spLocks noChangeArrowheads="1"/>
            </p:cNvSpPr>
            <p:nvPr/>
          </p:nvSpPr>
          <p:spPr bwMode="auto">
            <a:xfrm>
              <a:off x="2486" y="3608"/>
              <a:ext cx="51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1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state transition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69" name="Rectangle 48"/>
            <p:cNvSpPr>
              <a:spLocks noChangeArrowheads="1"/>
            </p:cNvSpPr>
            <p:nvPr/>
          </p:nvSpPr>
          <p:spPr bwMode="auto">
            <a:xfrm>
              <a:off x="2486" y="3772"/>
              <a:ext cx="16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1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state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grpSp>
          <p:nvGrpSpPr>
            <p:cNvPr id="108570" name="Group 49"/>
            <p:cNvGrpSpPr>
              <a:grpSpLocks/>
            </p:cNvGrpSpPr>
            <p:nvPr/>
          </p:nvGrpSpPr>
          <p:grpSpPr bwMode="auto">
            <a:xfrm>
              <a:off x="1570" y="2573"/>
              <a:ext cx="85" cy="407"/>
              <a:chOff x="1570" y="2573"/>
              <a:chExt cx="85" cy="407"/>
            </a:xfrm>
          </p:grpSpPr>
          <p:sp>
            <p:nvSpPr>
              <p:cNvPr id="108619" name="Rectangle 50"/>
              <p:cNvSpPr>
                <a:spLocks noChangeArrowheads="1"/>
              </p:cNvSpPr>
              <p:nvPr/>
            </p:nvSpPr>
            <p:spPr bwMode="auto">
              <a:xfrm>
                <a:off x="1603" y="2573"/>
                <a:ext cx="19" cy="3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08620" name="Freeform 51"/>
              <p:cNvSpPr>
                <a:spLocks/>
              </p:cNvSpPr>
              <p:nvPr/>
            </p:nvSpPr>
            <p:spPr bwMode="auto">
              <a:xfrm>
                <a:off x="1570" y="2905"/>
                <a:ext cx="85" cy="75"/>
              </a:xfrm>
              <a:custGeom>
                <a:avLst/>
                <a:gdLst>
                  <a:gd name="T0" fmla="*/ 0 w 171"/>
                  <a:gd name="T1" fmla="*/ 0 h 152"/>
                  <a:gd name="T2" fmla="*/ 0 w 171"/>
                  <a:gd name="T3" fmla="*/ 0 h 152"/>
                  <a:gd name="T4" fmla="*/ 0 w 171"/>
                  <a:gd name="T5" fmla="*/ 0 h 152"/>
                  <a:gd name="T6" fmla="*/ 0 w 171"/>
                  <a:gd name="T7" fmla="*/ 0 h 1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1"/>
                  <a:gd name="T13" fmla="*/ 0 h 152"/>
                  <a:gd name="T14" fmla="*/ 171 w 171"/>
                  <a:gd name="T15" fmla="*/ 152 h 1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1" h="152">
                    <a:moveTo>
                      <a:pt x="0" y="0"/>
                    </a:moveTo>
                    <a:lnTo>
                      <a:pt x="87" y="152"/>
                    </a:lnTo>
                    <a:lnTo>
                      <a:pt x="1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8571" name="Group 52"/>
            <p:cNvGrpSpPr>
              <a:grpSpLocks/>
            </p:cNvGrpSpPr>
            <p:nvPr/>
          </p:nvGrpSpPr>
          <p:grpSpPr bwMode="auto">
            <a:xfrm>
              <a:off x="2095" y="3602"/>
              <a:ext cx="230" cy="76"/>
              <a:chOff x="2095" y="3602"/>
              <a:chExt cx="230" cy="76"/>
            </a:xfrm>
          </p:grpSpPr>
          <p:sp>
            <p:nvSpPr>
              <p:cNvPr id="108617" name="Rectangle 53"/>
              <p:cNvSpPr>
                <a:spLocks noChangeArrowheads="1"/>
              </p:cNvSpPr>
              <p:nvPr/>
            </p:nvSpPr>
            <p:spPr bwMode="auto">
              <a:xfrm>
                <a:off x="2095" y="3631"/>
                <a:ext cx="146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08618" name="Freeform 54"/>
              <p:cNvSpPr>
                <a:spLocks/>
              </p:cNvSpPr>
              <p:nvPr/>
            </p:nvSpPr>
            <p:spPr bwMode="auto">
              <a:xfrm>
                <a:off x="2240" y="3602"/>
                <a:ext cx="85" cy="76"/>
              </a:xfrm>
              <a:custGeom>
                <a:avLst/>
                <a:gdLst>
                  <a:gd name="T0" fmla="*/ 0 w 171"/>
                  <a:gd name="T1" fmla="*/ 1 h 151"/>
                  <a:gd name="T2" fmla="*/ 0 w 171"/>
                  <a:gd name="T3" fmla="*/ 1 h 151"/>
                  <a:gd name="T4" fmla="*/ 0 w 171"/>
                  <a:gd name="T5" fmla="*/ 0 h 151"/>
                  <a:gd name="T6" fmla="*/ 0 w 171"/>
                  <a:gd name="T7" fmla="*/ 1 h 1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1"/>
                  <a:gd name="T13" fmla="*/ 0 h 151"/>
                  <a:gd name="T14" fmla="*/ 171 w 171"/>
                  <a:gd name="T15" fmla="*/ 151 h 1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1" h="151">
                    <a:moveTo>
                      <a:pt x="0" y="151"/>
                    </a:moveTo>
                    <a:lnTo>
                      <a:pt x="171" y="75"/>
                    </a:lnTo>
                    <a:lnTo>
                      <a:pt x="0" y="0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572" name="Rectangle 55"/>
            <p:cNvSpPr>
              <a:spLocks noChangeArrowheads="1"/>
            </p:cNvSpPr>
            <p:nvPr/>
          </p:nvSpPr>
          <p:spPr bwMode="auto">
            <a:xfrm>
              <a:off x="1635" y="1758"/>
              <a:ext cx="263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73" name="Rectangle 56"/>
            <p:cNvSpPr>
              <a:spLocks noChangeArrowheads="1"/>
            </p:cNvSpPr>
            <p:nvPr/>
          </p:nvSpPr>
          <p:spPr bwMode="auto">
            <a:xfrm>
              <a:off x="1681" y="1787"/>
              <a:ext cx="14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init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74" name="Rectangle 57"/>
            <p:cNvSpPr>
              <a:spLocks noChangeArrowheads="1"/>
            </p:cNvSpPr>
            <p:nvPr/>
          </p:nvSpPr>
          <p:spPr bwMode="auto">
            <a:xfrm>
              <a:off x="1635" y="2709"/>
              <a:ext cx="398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75" name="Rectangle 58"/>
            <p:cNvSpPr>
              <a:spLocks noChangeArrowheads="1"/>
            </p:cNvSpPr>
            <p:nvPr/>
          </p:nvSpPr>
          <p:spPr bwMode="auto">
            <a:xfrm>
              <a:off x="1681" y="2738"/>
              <a:ext cx="2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delete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grpSp>
          <p:nvGrpSpPr>
            <p:cNvPr id="108576" name="Group 59"/>
            <p:cNvGrpSpPr>
              <a:grpSpLocks/>
            </p:cNvGrpSpPr>
            <p:nvPr/>
          </p:nvGrpSpPr>
          <p:grpSpPr bwMode="auto">
            <a:xfrm>
              <a:off x="1942" y="2196"/>
              <a:ext cx="881" cy="75"/>
              <a:chOff x="1942" y="2196"/>
              <a:chExt cx="881" cy="75"/>
            </a:xfrm>
          </p:grpSpPr>
          <p:sp>
            <p:nvSpPr>
              <p:cNvPr id="108615" name="Rectangle 60"/>
              <p:cNvSpPr>
                <a:spLocks noChangeArrowheads="1"/>
              </p:cNvSpPr>
              <p:nvPr/>
            </p:nvSpPr>
            <p:spPr bwMode="auto">
              <a:xfrm>
                <a:off x="1942" y="2225"/>
                <a:ext cx="79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08616" name="Freeform 61"/>
              <p:cNvSpPr>
                <a:spLocks/>
              </p:cNvSpPr>
              <p:nvPr/>
            </p:nvSpPr>
            <p:spPr bwMode="auto">
              <a:xfrm>
                <a:off x="2738" y="2196"/>
                <a:ext cx="85" cy="75"/>
              </a:xfrm>
              <a:custGeom>
                <a:avLst/>
                <a:gdLst>
                  <a:gd name="T0" fmla="*/ 0 w 171"/>
                  <a:gd name="T1" fmla="*/ 0 h 152"/>
                  <a:gd name="T2" fmla="*/ 0 w 171"/>
                  <a:gd name="T3" fmla="*/ 0 h 152"/>
                  <a:gd name="T4" fmla="*/ 0 w 171"/>
                  <a:gd name="T5" fmla="*/ 0 h 152"/>
                  <a:gd name="T6" fmla="*/ 0 w 171"/>
                  <a:gd name="T7" fmla="*/ 0 h 1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1"/>
                  <a:gd name="T13" fmla="*/ 0 h 152"/>
                  <a:gd name="T14" fmla="*/ 171 w 171"/>
                  <a:gd name="T15" fmla="*/ 152 h 1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1" h="152">
                    <a:moveTo>
                      <a:pt x="0" y="152"/>
                    </a:moveTo>
                    <a:lnTo>
                      <a:pt x="171" y="75"/>
                    </a:lnTo>
                    <a:lnTo>
                      <a:pt x="0" y="0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8577" name="Group 62"/>
            <p:cNvGrpSpPr>
              <a:grpSpLocks/>
            </p:cNvGrpSpPr>
            <p:nvPr/>
          </p:nvGrpSpPr>
          <p:grpSpPr bwMode="auto">
            <a:xfrm>
              <a:off x="3513" y="2196"/>
              <a:ext cx="881" cy="75"/>
              <a:chOff x="3513" y="2196"/>
              <a:chExt cx="881" cy="75"/>
            </a:xfrm>
          </p:grpSpPr>
          <p:sp>
            <p:nvSpPr>
              <p:cNvPr id="108613" name="Rectangle 63"/>
              <p:cNvSpPr>
                <a:spLocks noChangeArrowheads="1"/>
              </p:cNvSpPr>
              <p:nvPr/>
            </p:nvSpPr>
            <p:spPr bwMode="auto">
              <a:xfrm>
                <a:off x="3513" y="2225"/>
                <a:ext cx="79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08614" name="Freeform 64"/>
              <p:cNvSpPr>
                <a:spLocks/>
              </p:cNvSpPr>
              <p:nvPr/>
            </p:nvSpPr>
            <p:spPr bwMode="auto">
              <a:xfrm>
                <a:off x="4309" y="2196"/>
                <a:ext cx="85" cy="75"/>
              </a:xfrm>
              <a:custGeom>
                <a:avLst/>
                <a:gdLst>
                  <a:gd name="T0" fmla="*/ 0 w 170"/>
                  <a:gd name="T1" fmla="*/ 0 h 152"/>
                  <a:gd name="T2" fmla="*/ 1 w 170"/>
                  <a:gd name="T3" fmla="*/ 0 h 152"/>
                  <a:gd name="T4" fmla="*/ 0 w 170"/>
                  <a:gd name="T5" fmla="*/ 0 h 152"/>
                  <a:gd name="T6" fmla="*/ 0 w 170"/>
                  <a:gd name="T7" fmla="*/ 0 h 1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0"/>
                  <a:gd name="T13" fmla="*/ 0 h 152"/>
                  <a:gd name="T14" fmla="*/ 170 w 170"/>
                  <a:gd name="T15" fmla="*/ 152 h 1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0" h="152">
                    <a:moveTo>
                      <a:pt x="0" y="152"/>
                    </a:moveTo>
                    <a:lnTo>
                      <a:pt x="170" y="75"/>
                    </a:lnTo>
                    <a:lnTo>
                      <a:pt x="0" y="0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8578" name="Group 65"/>
            <p:cNvGrpSpPr>
              <a:grpSpLocks/>
            </p:cNvGrpSpPr>
            <p:nvPr/>
          </p:nvGrpSpPr>
          <p:grpSpPr bwMode="auto">
            <a:xfrm>
              <a:off x="1942" y="2365"/>
              <a:ext cx="881" cy="76"/>
              <a:chOff x="1942" y="2365"/>
              <a:chExt cx="881" cy="76"/>
            </a:xfrm>
          </p:grpSpPr>
          <p:sp>
            <p:nvSpPr>
              <p:cNvPr id="108611" name="Rectangle 66"/>
              <p:cNvSpPr>
                <a:spLocks noChangeArrowheads="1"/>
              </p:cNvSpPr>
              <p:nvPr/>
            </p:nvSpPr>
            <p:spPr bwMode="auto">
              <a:xfrm>
                <a:off x="2026" y="2395"/>
                <a:ext cx="79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08612" name="Freeform 67"/>
              <p:cNvSpPr>
                <a:spLocks/>
              </p:cNvSpPr>
              <p:nvPr/>
            </p:nvSpPr>
            <p:spPr bwMode="auto">
              <a:xfrm>
                <a:off x="1942" y="2365"/>
                <a:ext cx="85" cy="76"/>
              </a:xfrm>
              <a:custGeom>
                <a:avLst/>
                <a:gdLst>
                  <a:gd name="T0" fmla="*/ 1 w 170"/>
                  <a:gd name="T1" fmla="*/ 0 h 151"/>
                  <a:gd name="T2" fmla="*/ 0 w 170"/>
                  <a:gd name="T3" fmla="*/ 1 h 151"/>
                  <a:gd name="T4" fmla="*/ 1 w 170"/>
                  <a:gd name="T5" fmla="*/ 1 h 151"/>
                  <a:gd name="T6" fmla="*/ 1 w 170"/>
                  <a:gd name="T7" fmla="*/ 0 h 1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0"/>
                  <a:gd name="T13" fmla="*/ 0 h 151"/>
                  <a:gd name="T14" fmla="*/ 170 w 170"/>
                  <a:gd name="T15" fmla="*/ 151 h 1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0" h="151">
                    <a:moveTo>
                      <a:pt x="170" y="0"/>
                    </a:moveTo>
                    <a:lnTo>
                      <a:pt x="0" y="76"/>
                    </a:lnTo>
                    <a:lnTo>
                      <a:pt x="170" y="151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8579" name="Group 68"/>
            <p:cNvGrpSpPr>
              <a:grpSpLocks/>
            </p:cNvGrpSpPr>
            <p:nvPr/>
          </p:nvGrpSpPr>
          <p:grpSpPr bwMode="auto">
            <a:xfrm>
              <a:off x="3513" y="2365"/>
              <a:ext cx="881" cy="76"/>
              <a:chOff x="3513" y="2365"/>
              <a:chExt cx="881" cy="76"/>
            </a:xfrm>
          </p:grpSpPr>
          <p:sp>
            <p:nvSpPr>
              <p:cNvPr id="108609" name="Rectangle 69"/>
              <p:cNvSpPr>
                <a:spLocks noChangeArrowheads="1"/>
              </p:cNvSpPr>
              <p:nvPr/>
            </p:nvSpPr>
            <p:spPr bwMode="auto">
              <a:xfrm>
                <a:off x="3597" y="2395"/>
                <a:ext cx="79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08610" name="Freeform 70"/>
              <p:cNvSpPr>
                <a:spLocks/>
              </p:cNvSpPr>
              <p:nvPr/>
            </p:nvSpPr>
            <p:spPr bwMode="auto">
              <a:xfrm>
                <a:off x="3513" y="2365"/>
                <a:ext cx="85" cy="76"/>
              </a:xfrm>
              <a:custGeom>
                <a:avLst/>
                <a:gdLst>
                  <a:gd name="T0" fmla="*/ 0 w 171"/>
                  <a:gd name="T1" fmla="*/ 0 h 151"/>
                  <a:gd name="T2" fmla="*/ 0 w 171"/>
                  <a:gd name="T3" fmla="*/ 1 h 151"/>
                  <a:gd name="T4" fmla="*/ 0 w 171"/>
                  <a:gd name="T5" fmla="*/ 1 h 151"/>
                  <a:gd name="T6" fmla="*/ 0 w 171"/>
                  <a:gd name="T7" fmla="*/ 0 h 1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1"/>
                  <a:gd name="T13" fmla="*/ 0 h 151"/>
                  <a:gd name="T14" fmla="*/ 171 w 171"/>
                  <a:gd name="T15" fmla="*/ 151 h 1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1" h="151">
                    <a:moveTo>
                      <a:pt x="171" y="0"/>
                    </a:moveTo>
                    <a:lnTo>
                      <a:pt x="0" y="76"/>
                    </a:lnTo>
                    <a:lnTo>
                      <a:pt x="171" y="151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8580" name="Rectangle 71"/>
            <p:cNvSpPr>
              <a:spLocks noChangeArrowheads="1"/>
            </p:cNvSpPr>
            <p:nvPr/>
          </p:nvSpPr>
          <p:spPr bwMode="auto">
            <a:xfrm>
              <a:off x="2210" y="2029"/>
              <a:ext cx="334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81" name="Rectangle 72"/>
            <p:cNvSpPr>
              <a:spLocks noChangeArrowheads="1"/>
            </p:cNvSpPr>
            <p:nvPr/>
          </p:nvSpPr>
          <p:spPr bwMode="auto">
            <a:xfrm>
              <a:off x="2256" y="2059"/>
              <a:ext cx="21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push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82" name="Rectangle 73"/>
            <p:cNvSpPr>
              <a:spLocks noChangeArrowheads="1"/>
            </p:cNvSpPr>
            <p:nvPr/>
          </p:nvSpPr>
          <p:spPr bwMode="auto">
            <a:xfrm>
              <a:off x="1984" y="2437"/>
              <a:ext cx="878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83" name="Rectangle 74"/>
            <p:cNvSpPr>
              <a:spLocks noChangeArrowheads="1"/>
            </p:cNvSpPr>
            <p:nvPr/>
          </p:nvSpPr>
          <p:spPr bwMode="auto">
            <a:xfrm>
              <a:off x="2030" y="2466"/>
              <a:ext cx="1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84" name="Rectangle 75"/>
            <p:cNvSpPr>
              <a:spLocks noChangeArrowheads="1"/>
            </p:cNvSpPr>
            <p:nvPr/>
          </p:nvSpPr>
          <p:spPr bwMode="auto">
            <a:xfrm>
              <a:off x="2222" y="2466"/>
              <a:ext cx="52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 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[height= 1]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85" name="Rectangle 76"/>
            <p:cNvSpPr>
              <a:spLocks noChangeArrowheads="1"/>
            </p:cNvSpPr>
            <p:nvPr/>
          </p:nvSpPr>
          <p:spPr bwMode="auto">
            <a:xfrm>
              <a:off x="3771" y="2437"/>
              <a:ext cx="285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86" name="Rectangle 77"/>
            <p:cNvSpPr>
              <a:spLocks noChangeArrowheads="1"/>
            </p:cNvSpPr>
            <p:nvPr/>
          </p:nvSpPr>
          <p:spPr bwMode="auto">
            <a:xfrm>
              <a:off x="3817" y="2466"/>
              <a:ext cx="1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87" name="Rectangle 78"/>
            <p:cNvSpPr>
              <a:spLocks noChangeArrowheads="1"/>
            </p:cNvSpPr>
            <p:nvPr/>
          </p:nvSpPr>
          <p:spPr bwMode="auto">
            <a:xfrm>
              <a:off x="3475" y="1894"/>
              <a:ext cx="930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88" name="Rectangle 79"/>
            <p:cNvSpPr>
              <a:spLocks noChangeArrowheads="1"/>
            </p:cNvSpPr>
            <p:nvPr/>
          </p:nvSpPr>
          <p:spPr bwMode="auto">
            <a:xfrm>
              <a:off x="3803" y="1923"/>
              <a:ext cx="24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push 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89" name="Rectangle 80"/>
            <p:cNvSpPr>
              <a:spLocks noChangeArrowheads="1"/>
            </p:cNvSpPr>
            <p:nvPr/>
          </p:nvSpPr>
          <p:spPr bwMode="auto">
            <a:xfrm>
              <a:off x="3521" y="2059"/>
              <a:ext cx="75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[height = max-1]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90" name="Rectangle 81"/>
            <p:cNvSpPr>
              <a:spLocks noChangeArrowheads="1"/>
            </p:cNvSpPr>
            <p:nvPr/>
          </p:nvSpPr>
          <p:spPr bwMode="auto">
            <a:xfrm>
              <a:off x="2785" y="1275"/>
              <a:ext cx="878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91" name="Rectangle 82"/>
            <p:cNvSpPr>
              <a:spLocks noChangeArrowheads="1"/>
            </p:cNvSpPr>
            <p:nvPr/>
          </p:nvSpPr>
          <p:spPr bwMode="auto">
            <a:xfrm>
              <a:off x="2831" y="1305"/>
              <a:ext cx="1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92" name="Rectangle 83"/>
            <p:cNvSpPr>
              <a:spLocks noChangeArrowheads="1"/>
            </p:cNvSpPr>
            <p:nvPr/>
          </p:nvSpPr>
          <p:spPr bwMode="auto">
            <a:xfrm>
              <a:off x="3023" y="1305"/>
              <a:ext cx="52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 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[height&gt; 1]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93" name="Rectangle 84"/>
            <p:cNvSpPr>
              <a:spLocks noChangeArrowheads="1"/>
            </p:cNvSpPr>
            <p:nvPr/>
          </p:nvSpPr>
          <p:spPr bwMode="auto">
            <a:xfrm>
              <a:off x="2623" y="1445"/>
              <a:ext cx="1204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94" name="Rectangle 85"/>
            <p:cNvSpPr>
              <a:spLocks noChangeArrowheads="1"/>
            </p:cNvSpPr>
            <p:nvPr/>
          </p:nvSpPr>
          <p:spPr bwMode="auto">
            <a:xfrm>
              <a:off x="2669" y="1475"/>
              <a:ext cx="21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push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95" name="Rectangle 86"/>
            <p:cNvSpPr>
              <a:spLocks noChangeArrowheads="1"/>
            </p:cNvSpPr>
            <p:nvPr/>
          </p:nvSpPr>
          <p:spPr bwMode="auto">
            <a:xfrm>
              <a:off x="2910" y="1475"/>
              <a:ext cx="787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 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[height &lt; max-1]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96" name="Rectangle 87"/>
            <p:cNvSpPr>
              <a:spLocks noChangeArrowheads="1"/>
            </p:cNvSpPr>
            <p:nvPr/>
          </p:nvSpPr>
          <p:spPr bwMode="auto">
            <a:xfrm>
              <a:off x="3104" y="1105"/>
              <a:ext cx="256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97" name="Rectangle 88"/>
            <p:cNvSpPr>
              <a:spLocks noChangeArrowheads="1"/>
            </p:cNvSpPr>
            <p:nvPr/>
          </p:nvSpPr>
          <p:spPr bwMode="auto">
            <a:xfrm>
              <a:off x="3150" y="1135"/>
              <a:ext cx="14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top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598" name="Rectangle 89"/>
            <p:cNvSpPr>
              <a:spLocks noChangeArrowheads="1"/>
            </p:cNvSpPr>
            <p:nvPr/>
          </p:nvSpPr>
          <p:spPr bwMode="auto">
            <a:xfrm>
              <a:off x="4586" y="1445"/>
              <a:ext cx="256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599" name="Rectangle 90"/>
            <p:cNvSpPr>
              <a:spLocks noChangeArrowheads="1"/>
            </p:cNvSpPr>
            <p:nvPr/>
          </p:nvSpPr>
          <p:spPr bwMode="auto">
            <a:xfrm>
              <a:off x="4632" y="1475"/>
              <a:ext cx="14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top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600" name="Rectangle 91"/>
            <p:cNvSpPr>
              <a:spLocks noChangeArrowheads="1"/>
            </p:cNvSpPr>
            <p:nvPr/>
          </p:nvSpPr>
          <p:spPr bwMode="auto">
            <a:xfrm>
              <a:off x="1290" y="3422"/>
              <a:ext cx="475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601" name="Rectangle 92"/>
            <p:cNvSpPr>
              <a:spLocks noChangeArrowheads="1"/>
            </p:cNvSpPr>
            <p:nvPr/>
          </p:nvSpPr>
          <p:spPr bwMode="auto">
            <a:xfrm>
              <a:off x="1337" y="3449"/>
              <a:ext cx="17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CN" altLang="en-US" sz="11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说明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602" name="Rectangle 93"/>
            <p:cNvSpPr>
              <a:spLocks noChangeArrowheads="1"/>
            </p:cNvSpPr>
            <p:nvPr/>
          </p:nvSpPr>
          <p:spPr bwMode="auto">
            <a:xfrm>
              <a:off x="4533" y="1248"/>
              <a:ext cx="399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08603" name="Rectangle 94"/>
            <p:cNvSpPr>
              <a:spLocks noChangeArrowheads="1"/>
            </p:cNvSpPr>
            <p:nvPr/>
          </p:nvSpPr>
          <p:spPr bwMode="auto">
            <a:xfrm>
              <a:off x="4579" y="1278"/>
              <a:ext cx="21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push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08604" name="Rectangle 95"/>
            <p:cNvSpPr>
              <a:spLocks noChangeArrowheads="1"/>
            </p:cNvSpPr>
            <p:nvPr/>
          </p:nvSpPr>
          <p:spPr bwMode="auto">
            <a:xfrm>
              <a:off x="4821" y="1278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*</a:t>
              </a:r>
              <a:endParaRPr lang="zh-TW" altLang="en-US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grpSp>
          <p:nvGrpSpPr>
            <p:cNvPr id="108605" name="Group 96"/>
            <p:cNvGrpSpPr>
              <a:grpSpLocks/>
            </p:cNvGrpSpPr>
            <p:nvPr/>
          </p:nvGrpSpPr>
          <p:grpSpPr bwMode="auto">
            <a:xfrm>
              <a:off x="1554" y="1690"/>
              <a:ext cx="85" cy="407"/>
              <a:chOff x="1554" y="1690"/>
              <a:chExt cx="85" cy="407"/>
            </a:xfrm>
          </p:grpSpPr>
          <p:sp>
            <p:nvSpPr>
              <p:cNvPr id="108607" name="Rectangle 97"/>
              <p:cNvSpPr>
                <a:spLocks noChangeArrowheads="1"/>
              </p:cNvSpPr>
              <p:nvPr/>
            </p:nvSpPr>
            <p:spPr bwMode="auto">
              <a:xfrm>
                <a:off x="1587" y="1690"/>
                <a:ext cx="19" cy="3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08608" name="Freeform 98"/>
              <p:cNvSpPr>
                <a:spLocks/>
              </p:cNvSpPr>
              <p:nvPr/>
            </p:nvSpPr>
            <p:spPr bwMode="auto">
              <a:xfrm>
                <a:off x="1554" y="2022"/>
                <a:ext cx="85" cy="75"/>
              </a:xfrm>
              <a:custGeom>
                <a:avLst/>
                <a:gdLst>
                  <a:gd name="T0" fmla="*/ 0 w 170"/>
                  <a:gd name="T1" fmla="*/ 0 h 152"/>
                  <a:gd name="T2" fmla="*/ 1 w 170"/>
                  <a:gd name="T3" fmla="*/ 0 h 152"/>
                  <a:gd name="T4" fmla="*/ 1 w 170"/>
                  <a:gd name="T5" fmla="*/ 0 h 152"/>
                  <a:gd name="T6" fmla="*/ 0 w 170"/>
                  <a:gd name="T7" fmla="*/ 0 h 1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0"/>
                  <a:gd name="T13" fmla="*/ 0 h 152"/>
                  <a:gd name="T14" fmla="*/ 170 w 170"/>
                  <a:gd name="T15" fmla="*/ 152 h 1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0" h="152">
                    <a:moveTo>
                      <a:pt x="0" y="0"/>
                    </a:moveTo>
                    <a:lnTo>
                      <a:pt x="86" y="152"/>
                    </a:lnTo>
                    <a:lnTo>
                      <a:pt x="17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aphicFrame>
          <p:nvGraphicFramePr>
            <p:cNvPr id="108606" name="Object 99"/>
            <p:cNvGraphicFramePr>
              <a:graphicFrameLocks noChangeAspect="1"/>
            </p:cNvGraphicFramePr>
            <p:nvPr/>
          </p:nvGraphicFramePr>
          <p:xfrm>
            <a:off x="617" y="1536"/>
            <a:ext cx="538" cy="1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3" name="Clip" r:id="rId5" imgW="586130" imgH="1910182" progId="">
                    <p:embed/>
                  </p:oleObj>
                </mc:Choice>
                <mc:Fallback>
                  <p:oleObj name="Clip" r:id="rId5" imgW="586130" imgH="1910182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7" y="1536"/>
                          <a:ext cx="538" cy="17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8548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1403648" y="404664"/>
            <a:ext cx="6480175" cy="539750"/>
          </a:xfrm>
        </p:spPr>
        <p:txBody>
          <a:bodyPr tIns="0" bIns="0" anchor="t"/>
          <a:lstStyle/>
          <a:p>
            <a:pPr algn="ctr" defTabSz="1436688" eaLnBrk="1" hangingPunct="1">
              <a:lnSpc>
                <a:spcPct val="90000"/>
              </a:lnSpc>
              <a:buClr>
                <a:srgbClr val="00518E"/>
              </a:buClr>
            </a:pP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示例：</a:t>
            </a:r>
            <a:r>
              <a:rPr lang="zh-CN" altLang="de-DE" sz="3200" dirty="0" smtClean="0">
                <a:solidFill>
                  <a:srgbClr val="FFFF00"/>
                </a:solidFill>
                <a:latin typeface="+mj-ea"/>
              </a:rPr>
              <a:t>状态</a:t>
            </a:r>
            <a:r>
              <a:rPr lang="en-US" altLang="en-US" sz="3200" dirty="0" smtClean="0">
                <a:solidFill>
                  <a:srgbClr val="FFFF00"/>
                </a:solidFill>
                <a:latin typeface="+mj-ea"/>
              </a:rPr>
              <a:t>图</a:t>
            </a:r>
            <a:endParaRPr lang="de-DE" altLang="de-DE" sz="3200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494980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5"/>
          <p:cNvSpPr>
            <a:spLocks noChangeArrowheads="1"/>
          </p:cNvSpPr>
          <p:nvPr/>
        </p:nvSpPr>
        <p:spPr bwMode="auto">
          <a:xfrm>
            <a:off x="693787" y="2335361"/>
            <a:ext cx="736123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2800">
              <a:solidFill>
                <a:srgbClr val="00A77E"/>
              </a:solidFill>
            </a:endParaRPr>
          </a:p>
        </p:txBody>
      </p:sp>
      <p:graphicFrame>
        <p:nvGraphicFramePr>
          <p:cNvPr id="364607" name="Group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648191"/>
              </p:ext>
            </p:extLst>
          </p:nvPr>
        </p:nvGraphicFramePr>
        <p:xfrm>
          <a:off x="539552" y="1484784"/>
          <a:ext cx="8208912" cy="4104457"/>
        </p:xfrm>
        <a:graphic>
          <a:graphicData uri="http://schemas.openxmlformats.org/drawingml/2006/table">
            <a:tbl>
              <a:tblPr/>
              <a:tblGrid>
                <a:gridCol w="1578436"/>
                <a:gridCol w="1420070"/>
                <a:gridCol w="1500124"/>
                <a:gridCol w="1341758"/>
                <a:gridCol w="1225159"/>
                <a:gridCol w="1143365"/>
              </a:tblGrid>
              <a:tr h="1069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        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输入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状态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 w="med" len="med"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init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push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pop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delete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top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9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initial</a:t>
                      </a:r>
                    </a:p>
                  </a:txBody>
                  <a:tcPr marL="90000" marR="90000" marT="46792" marB="467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empty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empty</a:t>
                      </a:r>
                    </a:p>
                  </a:txBody>
                  <a:tcPr marL="90000" marR="90000" marT="46792" marB="467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filled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error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deleted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error</a:t>
                      </a: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</a:tr>
              <a:tr h="841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filled</a:t>
                      </a:r>
                    </a:p>
                  </a:txBody>
                  <a:tcPr marL="90000" marR="90000" marT="46792" marB="467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filled(1)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full(2)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empty(3)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filled(4)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error</a:t>
                      </a: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filled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</a:tr>
              <a:tr h="5171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full</a:t>
                      </a:r>
                    </a:p>
                  </a:txBody>
                  <a:tcPr marL="90000" marR="90000" marT="46792" marB="467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full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filled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error</a:t>
                      </a: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full</a:t>
                      </a: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AC2B"/>
                    </a:solidFill>
                  </a:tcPr>
                </a:tc>
              </a:tr>
              <a:tr h="559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</a:rPr>
                        <a:t>deleted</a:t>
                      </a:r>
                    </a:p>
                  </a:txBody>
                  <a:tcPr marL="90000" marR="90000" marT="46792" marB="467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500AD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</a:endParaRPr>
                    </a:p>
                  </a:txBody>
                  <a:tcPr marL="90000" marR="90000" marT="46792" marB="467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9624" name="Text Box 270"/>
          <p:cNvSpPr txBox="1">
            <a:spLocks noChangeArrowheads="1"/>
          </p:cNvSpPr>
          <p:nvPr/>
        </p:nvSpPr>
        <p:spPr bwMode="auto">
          <a:xfrm>
            <a:off x="899592" y="5805264"/>
            <a:ext cx="7559675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zh-CN" sz="1800" i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(1)--push</a:t>
            </a:r>
            <a:r>
              <a:rPr lang="en-US" altLang="zh-CN" sz="1800" i="0" dirty="0">
                <a:solidFill>
                  <a:srgbClr val="00A7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[height &lt; max-1]</a:t>
            </a:r>
            <a:r>
              <a:rPr lang="en-US" altLang="zh-CN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1800" i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 (3)--pop</a:t>
            </a:r>
            <a:r>
              <a:rPr lang="en-US" altLang="zh-CN" sz="1800" i="0" dirty="0">
                <a:solidFill>
                  <a:srgbClr val="00A7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[height </a:t>
            </a:r>
            <a:r>
              <a:rPr lang="en-US" altLang="zh-CN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TW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1]</a:t>
            </a:r>
            <a:endParaRPr lang="en-US" altLang="zh-CN" sz="1800" i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1800" i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(2)--push</a:t>
            </a:r>
            <a:r>
              <a:rPr lang="en-US" altLang="zh-CN" sz="1800" i="0" dirty="0">
                <a:solidFill>
                  <a:srgbClr val="00A7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[height </a:t>
            </a:r>
            <a:r>
              <a:rPr lang="en-US" altLang="zh-CN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TW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max-1]</a:t>
            </a:r>
            <a:r>
              <a:rPr lang="en-US" altLang="zh-CN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1800" i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 (4)--pop</a:t>
            </a:r>
            <a:r>
              <a:rPr lang="en-US" altLang="zh-CN" sz="1800" i="0" dirty="0">
                <a:solidFill>
                  <a:srgbClr val="00A7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[height &gt;</a:t>
            </a:r>
            <a:r>
              <a:rPr lang="en-US" altLang="zh-TW" sz="1800" i="0" dirty="0">
                <a:solidFill>
                  <a:srgbClr val="00A7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1800" i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1]</a:t>
            </a:r>
          </a:p>
        </p:txBody>
      </p:sp>
      <p:sp>
        <p:nvSpPr>
          <p:cNvPr id="109625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2051720" y="333375"/>
            <a:ext cx="4968205" cy="539750"/>
          </a:xfrm>
        </p:spPr>
        <p:txBody>
          <a:bodyPr tIns="0" bIns="0" anchor="t"/>
          <a:lstStyle/>
          <a:p>
            <a:pPr algn="ctr" defTabSz="1436688">
              <a:lnSpc>
                <a:spcPct val="90000"/>
              </a:lnSpc>
              <a:buClr>
                <a:srgbClr val="00518E"/>
              </a:buClr>
            </a:pPr>
            <a:r>
              <a:rPr lang="zh-CN" altLang="de-DE" sz="3200" dirty="0">
                <a:solidFill>
                  <a:srgbClr val="FFFF00"/>
                </a:solidFill>
                <a:latin typeface="+mj-ea"/>
              </a:rPr>
              <a:t>状态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表</a:t>
            </a:r>
            <a:endParaRPr lang="de-DE" altLang="de-DE" sz="3200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65533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4" name="组合 105"/>
          <p:cNvGrpSpPr>
            <a:grpSpLocks/>
          </p:cNvGrpSpPr>
          <p:nvPr/>
        </p:nvGrpSpPr>
        <p:grpSpPr bwMode="auto">
          <a:xfrm>
            <a:off x="1475656" y="1484784"/>
            <a:ext cx="6552728" cy="4968552"/>
            <a:chOff x="1447800" y="1506538"/>
            <a:chExt cx="6324600" cy="4443412"/>
          </a:xfrm>
        </p:grpSpPr>
        <p:sp>
          <p:nvSpPr>
            <p:cNvPr id="110598" name="Rectangle 19"/>
            <p:cNvSpPr>
              <a:spLocks noChangeArrowheads="1"/>
            </p:cNvSpPr>
            <p:nvPr/>
          </p:nvSpPr>
          <p:spPr bwMode="auto">
            <a:xfrm>
              <a:off x="1447800" y="1506538"/>
              <a:ext cx="6324600" cy="4443412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599" name="Rectangle 20"/>
            <p:cNvSpPr>
              <a:spLocks noChangeArrowheads="1"/>
            </p:cNvSpPr>
            <p:nvPr/>
          </p:nvSpPr>
          <p:spPr bwMode="auto">
            <a:xfrm>
              <a:off x="4414838" y="1968500"/>
              <a:ext cx="382587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00" name="Rectangle 2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256112" y="1987225"/>
              <a:ext cx="204788" cy="18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 dirty="0" err="1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init</a:t>
              </a:r>
              <a:endParaRPr lang="en-US" altLang="zh-TW" dirty="0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01" name="Rectangle 22"/>
            <p:cNvSpPr>
              <a:spLocks noChangeArrowheads="1"/>
            </p:cNvSpPr>
            <p:nvPr/>
          </p:nvSpPr>
          <p:spPr bwMode="auto">
            <a:xfrm>
              <a:off x="4191000" y="2854325"/>
              <a:ext cx="487363" cy="2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02" name="Rectangle 2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259263" y="2903538"/>
              <a:ext cx="287337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push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03" name="Rectangle 24"/>
            <p:cNvSpPr>
              <a:spLocks noChangeArrowheads="1"/>
            </p:cNvSpPr>
            <p:nvPr/>
          </p:nvSpPr>
          <p:spPr bwMode="auto">
            <a:xfrm>
              <a:off x="2795588" y="2678113"/>
              <a:ext cx="414337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04" name="Oval 26"/>
            <p:cNvSpPr>
              <a:spLocks noChangeArrowheads="1"/>
            </p:cNvSpPr>
            <p:nvPr/>
          </p:nvSpPr>
          <p:spPr bwMode="auto">
            <a:xfrm>
              <a:off x="3632200" y="1635126"/>
              <a:ext cx="1008063" cy="352100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05" name="Rectangle 2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875088" y="1628775"/>
              <a:ext cx="458787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 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initial</a:t>
              </a:r>
            </a:p>
          </p:txBody>
        </p:sp>
        <p:sp>
          <p:nvSpPr>
            <p:cNvPr id="110606" name="Oval 28"/>
            <p:cNvSpPr>
              <a:spLocks noChangeArrowheads="1"/>
            </p:cNvSpPr>
            <p:nvPr/>
          </p:nvSpPr>
          <p:spPr bwMode="auto">
            <a:xfrm>
              <a:off x="3632200" y="2244725"/>
              <a:ext cx="1008063" cy="555625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07" name="Rectangle 29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922713" y="2405063"/>
              <a:ext cx="5778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empty   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08" name="Oval 30"/>
            <p:cNvSpPr>
              <a:spLocks noChangeArrowheads="1"/>
            </p:cNvSpPr>
            <p:nvPr/>
          </p:nvSpPr>
          <p:spPr bwMode="auto">
            <a:xfrm>
              <a:off x="1620838" y="4240213"/>
              <a:ext cx="1006475" cy="555625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09" name="Rectangle 3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935163" y="4400550"/>
              <a:ext cx="5334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empty  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10" name="Oval 32"/>
            <p:cNvSpPr>
              <a:spLocks noChangeArrowheads="1"/>
            </p:cNvSpPr>
            <p:nvPr/>
          </p:nvSpPr>
          <p:spPr bwMode="auto">
            <a:xfrm>
              <a:off x="4973638" y="2743200"/>
              <a:ext cx="1006475" cy="555625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11" name="Rectangle 3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105400" y="2903538"/>
              <a:ext cx="6032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  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deleted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12" name="Oval 34"/>
            <p:cNvSpPr>
              <a:spLocks noChangeArrowheads="1"/>
            </p:cNvSpPr>
            <p:nvPr/>
          </p:nvSpPr>
          <p:spPr bwMode="auto">
            <a:xfrm>
              <a:off x="2905125" y="4240213"/>
              <a:ext cx="1008063" cy="555625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13" name="Rectangle 35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9438" y="4400550"/>
              <a:ext cx="465137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  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filled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14" name="Oval 36"/>
            <p:cNvSpPr>
              <a:spLocks noChangeArrowheads="1"/>
            </p:cNvSpPr>
            <p:nvPr/>
          </p:nvSpPr>
          <p:spPr bwMode="auto">
            <a:xfrm>
              <a:off x="5476875" y="4240213"/>
              <a:ext cx="1006475" cy="555625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15" name="Rectangle 3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688013" y="4400550"/>
              <a:ext cx="4191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 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filled</a:t>
              </a:r>
            </a:p>
          </p:txBody>
        </p:sp>
        <p:sp>
          <p:nvSpPr>
            <p:cNvPr id="110616" name="Oval 38"/>
            <p:cNvSpPr>
              <a:spLocks noChangeArrowheads="1"/>
            </p:cNvSpPr>
            <p:nvPr/>
          </p:nvSpPr>
          <p:spPr bwMode="auto">
            <a:xfrm>
              <a:off x="6704013" y="4240213"/>
              <a:ext cx="1008062" cy="555625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17" name="Rectangle 3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916738" y="4400550"/>
              <a:ext cx="41910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 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filled</a:t>
              </a:r>
            </a:p>
          </p:txBody>
        </p:sp>
        <p:sp>
          <p:nvSpPr>
            <p:cNvPr id="110618" name="Oval 40"/>
            <p:cNvSpPr>
              <a:spLocks noChangeArrowheads="1"/>
            </p:cNvSpPr>
            <p:nvPr/>
          </p:nvSpPr>
          <p:spPr bwMode="auto">
            <a:xfrm>
              <a:off x="2740025" y="5348288"/>
              <a:ext cx="1004888" cy="554037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19" name="Rectangle 41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068638" y="5508625"/>
              <a:ext cx="246062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full</a:t>
              </a:r>
            </a:p>
          </p:txBody>
        </p:sp>
        <p:sp>
          <p:nvSpPr>
            <p:cNvPr id="110620" name="Oval 42"/>
            <p:cNvSpPr>
              <a:spLocks noChangeArrowheads="1"/>
            </p:cNvSpPr>
            <p:nvPr/>
          </p:nvSpPr>
          <p:spPr bwMode="auto">
            <a:xfrm>
              <a:off x="4022725" y="5348288"/>
              <a:ext cx="1006475" cy="554037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21" name="Rectangle 4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352925" y="5508625"/>
              <a:ext cx="2444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full</a:t>
              </a:r>
            </a:p>
          </p:txBody>
        </p:sp>
        <p:sp>
          <p:nvSpPr>
            <p:cNvPr id="110622" name="Oval 44"/>
            <p:cNvSpPr>
              <a:spLocks noChangeArrowheads="1"/>
            </p:cNvSpPr>
            <p:nvPr/>
          </p:nvSpPr>
          <p:spPr bwMode="auto">
            <a:xfrm>
              <a:off x="5308600" y="5348288"/>
              <a:ext cx="1006475" cy="554037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23" name="Rectangle 4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519738" y="5508625"/>
              <a:ext cx="3746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filled</a:t>
              </a:r>
            </a:p>
          </p:txBody>
        </p:sp>
        <p:sp>
          <p:nvSpPr>
            <p:cNvPr id="110624" name="Rectangle 46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121150" y="2798763"/>
              <a:ext cx="28575" cy="268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25" name="Freeform 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4073525" y="3062288"/>
              <a:ext cx="123825" cy="123825"/>
            </a:xfrm>
            <a:custGeom>
              <a:avLst/>
              <a:gdLst>
                <a:gd name="T0" fmla="*/ 0 w 125"/>
                <a:gd name="T1" fmla="*/ 0 h 123"/>
                <a:gd name="T2" fmla="*/ 2147483647 w 125"/>
                <a:gd name="T3" fmla="*/ 2147483647 h 123"/>
                <a:gd name="T4" fmla="*/ 2147483647 w 125"/>
                <a:gd name="T5" fmla="*/ 0 h 123"/>
                <a:gd name="T6" fmla="*/ 0 w 125"/>
                <a:gd name="T7" fmla="*/ 0 h 1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5"/>
                <a:gd name="T13" fmla="*/ 0 h 123"/>
                <a:gd name="T14" fmla="*/ 125 w 125"/>
                <a:gd name="T15" fmla="*/ 123 h 1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5" h="123">
                  <a:moveTo>
                    <a:pt x="0" y="0"/>
                  </a:moveTo>
                  <a:lnTo>
                    <a:pt x="63" y="12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26" name="Freeform 48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4576763" y="2620963"/>
              <a:ext cx="350837" cy="190500"/>
            </a:xfrm>
            <a:custGeom>
              <a:avLst/>
              <a:gdLst>
                <a:gd name="T0" fmla="*/ 2147483647 w 351"/>
                <a:gd name="T1" fmla="*/ 0 h 191"/>
                <a:gd name="T2" fmla="*/ 0 w 351"/>
                <a:gd name="T3" fmla="*/ 0 h 191"/>
                <a:gd name="T4" fmla="*/ 2147483647 w 351"/>
                <a:gd name="T5" fmla="*/ 2147483647 h 191"/>
                <a:gd name="T6" fmla="*/ 2147483647 w 351"/>
                <a:gd name="T7" fmla="*/ 2147483647 h 191"/>
                <a:gd name="T8" fmla="*/ 2147483647 w 351"/>
                <a:gd name="T9" fmla="*/ 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1"/>
                <a:gd name="T16" fmla="*/ 0 h 191"/>
                <a:gd name="T17" fmla="*/ 351 w 35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1" h="191">
                  <a:moveTo>
                    <a:pt x="13" y="0"/>
                  </a:moveTo>
                  <a:lnTo>
                    <a:pt x="0" y="24"/>
                  </a:lnTo>
                  <a:lnTo>
                    <a:pt x="338" y="191"/>
                  </a:lnTo>
                  <a:lnTo>
                    <a:pt x="351" y="16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27" name="Freeform 49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4889500" y="2744788"/>
              <a:ext cx="139700" cy="109537"/>
            </a:xfrm>
            <a:custGeom>
              <a:avLst/>
              <a:gdLst>
                <a:gd name="T0" fmla="*/ 0 w 140"/>
                <a:gd name="T1" fmla="*/ 2147483647 h 109"/>
                <a:gd name="T2" fmla="*/ 2147483647 w 140"/>
                <a:gd name="T3" fmla="*/ 2147483647 h 109"/>
                <a:gd name="T4" fmla="*/ 2147483647 w 140"/>
                <a:gd name="T5" fmla="*/ 0 h 109"/>
                <a:gd name="T6" fmla="*/ 0 w 140"/>
                <a:gd name="T7" fmla="*/ 2147483647 h 1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0"/>
                <a:gd name="T13" fmla="*/ 0 h 109"/>
                <a:gd name="T14" fmla="*/ 140 w 140"/>
                <a:gd name="T15" fmla="*/ 109 h 1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0" h="109">
                  <a:moveTo>
                    <a:pt x="0" y="109"/>
                  </a:moveTo>
                  <a:lnTo>
                    <a:pt x="140" y="109"/>
                  </a:lnTo>
                  <a:lnTo>
                    <a:pt x="56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28" name="Freeform 50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4235450" y="3679825"/>
              <a:ext cx="296863" cy="461963"/>
            </a:xfrm>
            <a:custGeom>
              <a:avLst/>
              <a:gdLst>
                <a:gd name="T0" fmla="*/ 2147483647 w 297"/>
                <a:gd name="T1" fmla="*/ 0 h 465"/>
                <a:gd name="T2" fmla="*/ 0 w 297"/>
                <a:gd name="T3" fmla="*/ 0 h 465"/>
                <a:gd name="T4" fmla="*/ 2147483647 w 297"/>
                <a:gd name="T5" fmla="*/ 2147483647 h 465"/>
                <a:gd name="T6" fmla="*/ 2147483647 w 297"/>
                <a:gd name="T7" fmla="*/ 2147483647 h 465"/>
                <a:gd name="T8" fmla="*/ 2147483647 w 297"/>
                <a:gd name="T9" fmla="*/ 0 h 4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7"/>
                <a:gd name="T16" fmla="*/ 0 h 465"/>
                <a:gd name="T17" fmla="*/ 297 w 297"/>
                <a:gd name="T18" fmla="*/ 465 h 4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7" h="465">
                  <a:moveTo>
                    <a:pt x="23" y="0"/>
                  </a:moveTo>
                  <a:lnTo>
                    <a:pt x="0" y="14"/>
                  </a:lnTo>
                  <a:lnTo>
                    <a:pt x="274" y="465"/>
                  </a:lnTo>
                  <a:lnTo>
                    <a:pt x="297" y="45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29" name="Freeform 51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4464050" y="4102100"/>
              <a:ext cx="117475" cy="138113"/>
            </a:xfrm>
            <a:custGeom>
              <a:avLst/>
              <a:gdLst>
                <a:gd name="T0" fmla="*/ 0 w 118"/>
                <a:gd name="T1" fmla="*/ 2147483647 h 138"/>
                <a:gd name="T2" fmla="*/ 2147483647 w 118"/>
                <a:gd name="T3" fmla="*/ 2147483647 h 138"/>
                <a:gd name="T4" fmla="*/ 2147483647 w 118"/>
                <a:gd name="T5" fmla="*/ 0 h 138"/>
                <a:gd name="T6" fmla="*/ 0 w 118"/>
                <a:gd name="T7" fmla="*/ 2147483647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8"/>
                <a:gd name="T13" fmla="*/ 0 h 138"/>
                <a:gd name="T14" fmla="*/ 118 w 11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8" h="138">
                  <a:moveTo>
                    <a:pt x="0" y="64"/>
                  </a:moveTo>
                  <a:lnTo>
                    <a:pt x="118" y="138"/>
                  </a:lnTo>
                  <a:lnTo>
                    <a:pt x="108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0" name="Freeform 52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4462463" y="3563938"/>
              <a:ext cx="1033462" cy="730250"/>
            </a:xfrm>
            <a:custGeom>
              <a:avLst/>
              <a:gdLst>
                <a:gd name="T0" fmla="*/ 2147483647 w 1035"/>
                <a:gd name="T1" fmla="*/ 0 h 730"/>
                <a:gd name="T2" fmla="*/ 0 w 1035"/>
                <a:gd name="T3" fmla="*/ 2147483647 h 730"/>
                <a:gd name="T4" fmla="*/ 2147483647 w 1035"/>
                <a:gd name="T5" fmla="*/ 2147483647 h 730"/>
                <a:gd name="T6" fmla="*/ 2147483647 w 1035"/>
                <a:gd name="T7" fmla="*/ 2147483647 h 730"/>
                <a:gd name="T8" fmla="*/ 2147483647 w 1035"/>
                <a:gd name="T9" fmla="*/ 0 h 7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5"/>
                <a:gd name="T16" fmla="*/ 0 h 730"/>
                <a:gd name="T17" fmla="*/ 1035 w 1035"/>
                <a:gd name="T18" fmla="*/ 730 h 7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5" h="730">
                  <a:moveTo>
                    <a:pt x="16" y="0"/>
                  </a:moveTo>
                  <a:lnTo>
                    <a:pt x="0" y="22"/>
                  </a:lnTo>
                  <a:lnTo>
                    <a:pt x="1019" y="730"/>
                  </a:lnTo>
                  <a:lnTo>
                    <a:pt x="1035" y="70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1" name="Freeform 53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5448300" y="4229100"/>
              <a:ext cx="139700" cy="120650"/>
            </a:xfrm>
            <a:custGeom>
              <a:avLst/>
              <a:gdLst>
                <a:gd name="T0" fmla="*/ 0 w 138"/>
                <a:gd name="T1" fmla="*/ 2147483647 h 121"/>
                <a:gd name="T2" fmla="*/ 2147483647 w 138"/>
                <a:gd name="T3" fmla="*/ 2147483647 h 121"/>
                <a:gd name="T4" fmla="*/ 2147483647 w 138"/>
                <a:gd name="T5" fmla="*/ 0 h 121"/>
                <a:gd name="T6" fmla="*/ 0 w 138"/>
                <a:gd name="T7" fmla="*/ 2147483647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121"/>
                <a:gd name="T14" fmla="*/ 138 w 138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121">
                  <a:moveTo>
                    <a:pt x="0" y="101"/>
                  </a:moveTo>
                  <a:lnTo>
                    <a:pt x="138" y="121"/>
                  </a:lnTo>
                  <a:lnTo>
                    <a:pt x="71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2" name="Freeform 56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2554288" y="3508375"/>
              <a:ext cx="1085850" cy="731838"/>
            </a:xfrm>
            <a:custGeom>
              <a:avLst/>
              <a:gdLst>
                <a:gd name="T0" fmla="*/ 2147483647 w 1089"/>
                <a:gd name="T1" fmla="*/ 2147483647 h 734"/>
                <a:gd name="T2" fmla="*/ 2147483647 w 1089"/>
                <a:gd name="T3" fmla="*/ 0 h 734"/>
                <a:gd name="T4" fmla="*/ 0 w 1089"/>
                <a:gd name="T5" fmla="*/ 2147483647 h 734"/>
                <a:gd name="T6" fmla="*/ 0 w 1089"/>
                <a:gd name="T7" fmla="*/ 2147483647 h 734"/>
                <a:gd name="T8" fmla="*/ 2147483647 w 1089"/>
                <a:gd name="T9" fmla="*/ 2147483647 h 7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9"/>
                <a:gd name="T16" fmla="*/ 0 h 734"/>
                <a:gd name="T17" fmla="*/ 1089 w 1089"/>
                <a:gd name="T18" fmla="*/ 734 h 7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9" h="734">
                  <a:moveTo>
                    <a:pt x="1089" y="23"/>
                  </a:moveTo>
                  <a:lnTo>
                    <a:pt x="1074" y="0"/>
                  </a:lnTo>
                  <a:lnTo>
                    <a:pt x="0" y="711"/>
                  </a:lnTo>
                  <a:lnTo>
                    <a:pt x="15" y="734"/>
                  </a:lnTo>
                  <a:lnTo>
                    <a:pt x="1089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3" name="Freeform 57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2460625" y="4175125"/>
              <a:ext cx="134938" cy="119063"/>
            </a:xfrm>
            <a:custGeom>
              <a:avLst/>
              <a:gdLst>
                <a:gd name="T0" fmla="*/ 2147483647 w 138"/>
                <a:gd name="T1" fmla="*/ 0 h 121"/>
                <a:gd name="T2" fmla="*/ 0 w 138"/>
                <a:gd name="T3" fmla="*/ 2147483647 h 121"/>
                <a:gd name="T4" fmla="*/ 2147483647 w 138"/>
                <a:gd name="T5" fmla="*/ 2147483647 h 121"/>
                <a:gd name="T6" fmla="*/ 2147483647 w 138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121"/>
                <a:gd name="T14" fmla="*/ 138 w 138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121">
                  <a:moveTo>
                    <a:pt x="69" y="0"/>
                  </a:moveTo>
                  <a:lnTo>
                    <a:pt x="0" y="121"/>
                  </a:lnTo>
                  <a:lnTo>
                    <a:pt x="138" y="10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4" name="Freeform 58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3633788" y="3676650"/>
              <a:ext cx="346075" cy="471488"/>
            </a:xfrm>
            <a:custGeom>
              <a:avLst/>
              <a:gdLst>
                <a:gd name="T0" fmla="*/ 2147483647 w 345"/>
                <a:gd name="T1" fmla="*/ 2147483647 h 472"/>
                <a:gd name="T2" fmla="*/ 2147483647 w 345"/>
                <a:gd name="T3" fmla="*/ 0 h 472"/>
                <a:gd name="T4" fmla="*/ 0 w 345"/>
                <a:gd name="T5" fmla="*/ 2147483647 h 472"/>
                <a:gd name="T6" fmla="*/ 2147483647 w 345"/>
                <a:gd name="T7" fmla="*/ 2147483647 h 472"/>
                <a:gd name="T8" fmla="*/ 2147483647 w 345"/>
                <a:gd name="T9" fmla="*/ 2147483647 h 4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5"/>
                <a:gd name="T16" fmla="*/ 0 h 472"/>
                <a:gd name="T17" fmla="*/ 345 w 345"/>
                <a:gd name="T18" fmla="*/ 472 h 4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5" h="472">
                  <a:moveTo>
                    <a:pt x="345" y="16"/>
                  </a:moveTo>
                  <a:lnTo>
                    <a:pt x="323" y="0"/>
                  </a:lnTo>
                  <a:lnTo>
                    <a:pt x="0" y="456"/>
                  </a:lnTo>
                  <a:lnTo>
                    <a:pt x="22" y="472"/>
                  </a:lnTo>
                  <a:lnTo>
                    <a:pt x="345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5" name="Freeform 59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3576638" y="4102100"/>
              <a:ext cx="123825" cy="138113"/>
            </a:xfrm>
            <a:custGeom>
              <a:avLst/>
              <a:gdLst>
                <a:gd name="T0" fmla="*/ 2147483647 w 122"/>
                <a:gd name="T1" fmla="*/ 0 h 138"/>
                <a:gd name="T2" fmla="*/ 0 w 122"/>
                <a:gd name="T3" fmla="*/ 2147483647 h 138"/>
                <a:gd name="T4" fmla="*/ 2147483647 w 122"/>
                <a:gd name="T5" fmla="*/ 2147483647 h 138"/>
                <a:gd name="T6" fmla="*/ 2147483647 w 122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2"/>
                <a:gd name="T13" fmla="*/ 0 h 138"/>
                <a:gd name="T14" fmla="*/ 122 w 122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2" h="138">
                  <a:moveTo>
                    <a:pt x="19" y="0"/>
                  </a:moveTo>
                  <a:lnTo>
                    <a:pt x="0" y="138"/>
                  </a:lnTo>
                  <a:lnTo>
                    <a:pt x="122" y="7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6" name="Freeform 60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3657600" y="4726402"/>
              <a:ext cx="709247" cy="604423"/>
            </a:xfrm>
            <a:custGeom>
              <a:avLst/>
              <a:gdLst>
                <a:gd name="T0" fmla="*/ 2147483647 w 657"/>
                <a:gd name="T1" fmla="*/ 0 h 605"/>
                <a:gd name="T2" fmla="*/ 2147483647 w 657"/>
                <a:gd name="T3" fmla="*/ 0 h 605"/>
                <a:gd name="T4" fmla="*/ 0 w 657"/>
                <a:gd name="T5" fmla="*/ 2147483647 h 605"/>
                <a:gd name="T6" fmla="*/ 0 w 657"/>
                <a:gd name="T7" fmla="*/ 2147483647 h 605"/>
                <a:gd name="T8" fmla="*/ 2147483647 w 657"/>
                <a:gd name="T9" fmla="*/ 0 h 6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7"/>
                <a:gd name="T16" fmla="*/ 0 h 605"/>
                <a:gd name="T17" fmla="*/ 657 w 657"/>
                <a:gd name="T18" fmla="*/ 605 h 6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7" h="605">
                  <a:moveTo>
                    <a:pt x="657" y="21"/>
                  </a:moveTo>
                  <a:lnTo>
                    <a:pt x="638" y="0"/>
                  </a:lnTo>
                  <a:lnTo>
                    <a:pt x="0" y="584"/>
                  </a:lnTo>
                  <a:lnTo>
                    <a:pt x="19" y="605"/>
                  </a:lnTo>
                  <a:lnTo>
                    <a:pt x="657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7" name="Freeform 61"/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3576638" y="5273675"/>
              <a:ext cx="133350" cy="128588"/>
            </a:xfrm>
            <a:custGeom>
              <a:avLst/>
              <a:gdLst>
                <a:gd name="T0" fmla="*/ 2147483647 w 134"/>
                <a:gd name="T1" fmla="*/ 0 h 130"/>
                <a:gd name="T2" fmla="*/ 0 w 134"/>
                <a:gd name="T3" fmla="*/ 2147483647 h 130"/>
                <a:gd name="T4" fmla="*/ 2147483647 w 134"/>
                <a:gd name="T5" fmla="*/ 2147483647 h 130"/>
                <a:gd name="T6" fmla="*/ 2147483647 w 134"/>
                <a:gd name="T7" fmla="*/ 0 h 1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4"/>
                <a:gd name="T13" fmla="*/ 0 h 130"/>
                <a:gd name="T14" fmla="*/ 134 w 134"/>
                <a:gd name="T15" fmla="*/ 130 h 1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4" h="130">
                  <a:moveTo>
                    <a:pt x="49" y="0"/>
                  </a:moveTo>
                  <a:lnTo>
                    <a:pt x="0" y="130"/>
                  </a:lnTo>
                  <a:lnTo>
                    <a:pt x="134" y="9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8" name="Freeform 62"/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4648200" y="4735513"/>
              <a:ext cx="115888" cy="495300"/>
            </a:xfrm>
            <a:custGeom>
              <a:avLst/>
              <a:gdLst>
                <a:gd name="T0" fmla="*/ 2147483647 w 117"/>
                <a:gd name="T1" fmla="*/ 2147483647 h 496"/>
                <a:gd name="T2" fmla="*/ 2147483647 w 117"/>
                <a:gd name="T3" fmla="*/ 0 h 496"/>
                <a:gd name="T4" fmla="*/ 0 w 117"/>
                <a:gd name="T5" fmla="*/ 2147483647 h 496"/>
                <a:gd name="T6" fmla="*/ 0 w 117"/>
                <a:gd name="T7" fmla="*/ 2147483647 h 496"/>
                <a:gd name="T8" fmla="*/ 2147483647 w 117"/>
                <a:gd name="T9" fmla="*/ 2147483647 h 4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496"/>
                <a:gd name="T17" fmla="*/ 117 w 117"/>
                <a:gd name="T18" fmla="*/ 496 h 4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496">
                  <a:moveTo>
                    <a:pt x="117" y="5"/>
                  </a:moveTo>
                  <a:lnTo>
                    <a:pt x="90" y="0"/>
                  </a:lnTo>
                  <a:lnTo>
                    <a:pt x="0" y="492"/>
                  </a:lnTo>
                  <a:lnTo>
                    <a:pt x="27" y="496"/>
                  </a:lnTo>
                  <a:lnTo>
                    <a:pt x="117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39" name="Freeform 63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4597400" y="5214938"/>
              <a:ext cx="122238" cy="133350"/>
            </a:xfrm>
            <a:custGeom>
              <a:avLst/>
              <a:gdLst>
                <a:gd name="T0" fmla="*/ 0 w 123"/>
                <a:gd name="T1" fmla="*/ 0 h 133"/>
                <a:gd name="T2" fmla="*/ 2147483647 w 123"/>
                <a:gd name="T3" fmla="*/ 2147483647 h 133"/>
                <a:gd name="T4" fmla="*/ 2147483647 w 123"/>
                <a:gd name="T5" fmla="*/ 2147483647 h 133"/>
                <a:gd name="T6" fmla="*/ 0 w 123"/>
                <a:gd name="T7" fmla="*/ 0 h 1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133"/>
                <a:gd name="T14" fmla="*/ 123 w 123"/>
                <a:gd name="T15" fmla="*/ 133 h 1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133">
                  <a:moveTo>
                    <a:pt x="0" y="0"/>
                  </a:moveTo>
                  <a:lnTo>
                    <a:pt x="40" y="133"/>
                  </a:lnTo>
                  <a:lnTo>
                    <a:pt x="123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40" name="Freeform 64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4964113" y="4729163"/>
              <a:ext cx="450850" cy="585787"/>
            </a:xfrm>
            <a:custGeom>
              <a:avLst/>
              <a:gdLst>
                <a:gd name="T0" fmla="*/ 0 w 454"/>
                <a:gd name="T1" fmla="*/ 0 h 585"/>
                <a:gd name="T2" fmla="*/ 0 w 454"/>
                <a:gd name="T3" fmla="*/ 2147483647 h 585"/>
                <a:gd name="T4" fmla="*/ 2147483647 w 454"/>
                <a:gd name="T5" fmla="*/ 2147483647 h 585"/>
                <a:gd name="T6" fmla="*/ 2147483647 w 454"/>
                <a:gd name="T7" fmla="*/ 2147483647 h 585"/>
                <a:gd name="T8" fmla="*/ 0 w 454"/>
                <a:gd name="T9" fmla="*/ 0 h 5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4"/>
                <a:gd name="T16" fmla="*/ 0 h 585"/>
                <a:gd name="T17" fmla="*/ 454 w 454"/>
                <a:gd name="T18" fmla="*/ 585 h 5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4" h="585">
                  <a:moveTo>
                    <a:pt x="22" y="0"/>
                  </a:moveTo>
                  <a:lnTo>
                    <a:pt x="0" y="16"/>
                  </a:lnTo>
                  <a:lnTo>
                    <a:pt x="432" y="585"/>
                  </a:lnTo>
                  <a:lnTo>
                    <a:pt x="454" y="56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41" name="Freeform 65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5351463" y="5268913"/>
              <a:ext cx="125412" cy="133350"/>
            </a:xfrm>
            <a:custGeom>
              <a:avLst/>
              <a:gdLst>
                <a:gd name="T0" fmla="*/ 0 w 124"/>
                <a:gd name="T1" fmla="*/ 2147483647 h 136"/>
                <a:gd name="T2" fmla="*/ 2147483647 w 124"/>
                <a:gd name="T3" fmla="*/ 2147483647 h 136"/>
                <a:gd name="T4" fmla="*/ 2147483647 w 124"/>
                <a:gd name="T5" fmla="*/ 0 h 136"/>
                <a:gd name="T6" fmla="*/ 0 w 124"/>
                <a:gd name="T7" fmla="*/ 2147483647 h 1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36"/>
                <a:gd name="T14" fmla="*/ 124 w 124"/>
                <a:gd name="T15" fmla="*/ 136 h 1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36">
                  <a:moveTo>
                    <a:pt x="0" y="73"/>
                  </a:moveTo>
                  <a:lnTo>
                    <a:pt x="124" y="136"/>
                  </a:lnTo>
                  <a:lnTo>
                    <a:pt x="100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42" name="Oval 66"/>
            <p:cNvSpPr>
              <a:spLocks noChangeArrowheads="1"/>
            </p:cNvSpPr>
            <p:nvPr/>
          </p:nvSpPr>
          <p:spPr bwMode="auto">
            <a:xfrm>
              <a:off x="4191000" y="4240213"/>
              <a:ext cx="1006475" cy="555625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43" name="Rectangle 67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4519613" y="4400550"/>
              <a:ext cx="246062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full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44" name="Rectangle 68"/>
            <p:cNvSpPr>
              <a:spLocks noChangeArrowheads="1"/>
            </p:cNvSpPr>
            <p:nvPr/>
          </p:nvSpPr>
          <p:spPr bwMode="auto">
            <a:xfrm>
              <a:off x="4746625" y="2411413"/>
              <a:ext cx="579438" cy="290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45" name="Rectangle 69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4813300" y="2457450"/>
              <a:ext cx="365125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delete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46" name="Rectangle 70"/>
            <p:cNvSpPr>
              <a:spLocks noChangeArrowheads="1"/>
            </p:cNvSpPr>
            <p:nvPr/>
          </p:nvSpPr>
          <p:spPr bwMode="auto">
            <a:xfrm>
              <a:off x="3743325" y="3906838"/>
              <a:ext cx="48895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47" name="Rectangle 71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3811588" y="3954463"/>
              <a:ext cx="287337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push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48" name="Rectangle 72"/>
            <p:cNvSpPr>
              <a:spLocks noChangeArrowheads="1"/>
            </p:cNvSpPr>
            <p:nvPr/>
          </p:nvSpPr>
          <p:spPr bwMode="auto">
            <a:xfrm>
              <a:off x="4525963" y="3906838"/>
              <a:ext cx="487362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49" name="Rectangle 73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4594225" y="3954463"/>
              <a:ext cx="287338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push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50" name="Rectangle 74"/>
            <p:cNvSpPr>
              <a:spLocks noChangeArrowheads="1"/>
            </p:cNvSpPr>
            <p:nvPr/>
          </p:nvSpPr>
          <p:spPr bwMode="auto">
            <a:xfrm>
              <a:off x="5308600" y="3906838"/>
              <a:ext cx="415925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51" name="Rectangle 75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5376863" y="3954463"/>
              <a:ext cx="230187" cy="18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52" name="Rectangle 76"/>
            <p:cNvSpPr>
              <a:spLocks noChangeArrowheads="1"/>
            </p:cNvSpPr>
            <p:nvPr/>
          </p:nvSpPr>
          <p:spPr bwMode="auto">
            <a:xfrm>
              <a:off x="6035675" y="3851275"/>
              <a:ext cx="373063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53" name="Rectangle 77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6100763" y="3898900"/>
              <a:ext cx="193675" cy="18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top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54" name="Rectangle 78"/>
            <p:cNvSpPr>
              <a:spLocks noChangeArrowheads="1"/>
            </p:cNvSpPr>
            <p:nvPr/>
          </p:nvSpPr>
          <p:spPr bwMode="auto">
            <a:xfrm>
              <a:off x="3967163" y="5070475"/>
              <a:ext cx="373062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55" name="Rectangle 79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4035425" y="5118100"/>
              <a:ext cx="195263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top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56" name="Rectangle 80"/>
            <p:cNvSpPr>
              <a:spLocks noChangeArrowheads="1"/>
            </p:cNvSpPr>
            <p:nvPr/>
          </p:nvSpPr>
          <p:spPr bwMode="auto">
            <a:xfrm>
              <a:off x="4667250" y="4959350"/>
              <a:ext cx="579438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57" name="Rectangle 81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4733925" y="5006975"/>
              <a:ext cx="287338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push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58" name="Rectangle 82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5084763" y="5006975"/>
              <a:ext cx="7620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*</a:t>
              </a:r>
              <a:endParaRPr lang="zh-TW" altLang="en-US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59" name="Rectangle 83"/>
            <p:cNvSpPr>
              <a:spLocks noChangeArrowheads="1"/>
            </p:cNvSpPr>
            <p:nvPr/>
          </p:nvSpPr>
          <p:spPr bwMode="auto">
            <a:xfrm>
              <a:off x="5421313" y="4959350"/>
              <a:ext cx="414337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60" name="Rectangle 84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5487988" y="5006975"/>
              <a:ext cx="22860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grpSp>
          <p:nvGrpSpPr>
            <p:cNvPr id="110661" name="Group 103"/>
            <p:cNvGrpSpPr>
              <a:grpSpLocks/>
            </p:cNvGrpSpPr>
            <p:nvPr/>
          </p:nvGrpSpPr>
          <p:grpSpPr bwMode="auto">
            <a:xfrm>
              <a:off x="1454150" y="2398713"/>
              <a:ext cx="2179638" cy="623887"/>
              <a:chOff x="916" y="1615"/>
              <a:chExt cx="1373" cy="393"/>
            </a:xfrm>
          </p:grpSpPr>
          <p:grpSp>
            <p:nvGrpSpPr>
              <p:cNvPr id="110692" name="Group 102"/>
              <p:cNvGrpSpPr>
                <a:grpSpLocks/>
              </p:cNvGrpSpPr>
              <p:nvPr/>
            </p:nvGrpSpPr>
            <p:grpSpPr bwMode="auto">
              <a:xfrm>
                <a:off x="916" y="1615"/>
                <a:ext cx="1373" cy="393"/>
                <a:chOff x="916" y="1615"/>
                <a:chExt cx="1373" cy="393"/>
              </a:xfrm>
            </p:grpSpPr>
            <p:sp>
              <p:nvSpPr>
                <p:cNvPr id="110694" name="Rectangle 25"/>
                <p:cNvSpPr>
                  <a:spLocks noChangeArrowheads="1"/>
                </p:cNvSpPr>
                <p:nvPr>
                  <p:custDataLst>
                    <p:tags r:id="rId60"/>
                  </p:custDataLst>
                </p:nvPr>
              </p:nvSpPr>
              <p:spPr bwMode="auto">
                <a:xfrm>
                  <a:off x="1910" y="1615"/>
                  <a:ext cx="144" cy="1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l" defTabSz="762000">
                    <a:spcBef>
                      <a:spcPct val="50000"/>
                    </a:spcBef>
                  </a:pPr>
                  <a:r>
                    <a:rPr lang="en-US" altLang="zh-TW" sz="1200" dirty="0">
                      <a:solidFill>
                        <a:srgbClr val="000000"/>
                      </a:solidFill>
                      <a:latin typeface="Times New Roman" pitchFamily="18" charset="0"/>
                      <a:ea typeface="PMingLiU" pitchFamily="18" charset="-120"/>
                    </a:rPr>
                    <a:t>pop</a:t>
                  </a:r>
                  <a:endParaRPr lang="en-US" altLang="zh-TW" dirty="0">
                    <a:solidFill>
                      <a:schemeClr val="tx2"/>
                    </a:solidFill>
                    <a:ea typeface="PMingLiU" pitchFamily="18" charset="-120"/>
                  </a:endParaRPr>
                </a:p>
              </p:txBody>
            </p:sp>
            <p:sp>
              <p:nvSpPr>
                <p:cNvPr id="110695" name="Oval 87"/>
                <p:cNvSpPr>
                  <a:spLocks noChangeArrowheads="1"/>
                </p:cNvSpPr>
                <p:nvPr/>
              </p:nvSpPr>
              <p:spPr bwMode="auto">
                <a:xfrm>
                  <a:off x="916" y="1657"/>
                  <a:ext cx="634" cy="351"/>
                </a:xfrm>
                <a:prstGeom prst="ellipse">
                  <a:avLst/>
                </a:prstGeom>
                <a:solidFill>
                  <a:srgbClr val="D9D9D9"/>
                </a:solidFill>
                <a:ln w="476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2800">
                    <a:solidFill>
                      <a:srgbClr val="00A77E"/>
                    </a:solidFill>
                  </a:endParaRPr>
                </a:p>
              </p:txBody>
            </p:sp>
            <p:sp>
              <p:nvSpPr>
                <p:cNvPr id="110696" name="Rectangle 88"/>
                <p:cNvSpPr>
                  <a:spLocks noChangeArrowheads="1"/>
                </p:cNvSpPr>
                <p:nvPr>
                  <p:custDataLst>
                    <p:tags r:id="rId61"/>
                  </p:custDataLst>
                </p:nvPr>
              </p:nvSpPr>
              <p:spPr bwMode="auto">
                <a:xfrm>
                  <a:off x="967" y="1759"/>
                  <a:ext cx="458" cy="1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l" defTabSz="762000">
                    <a:spcBef>
                      <a:spcPct val="50000"/>
                    </a:spcBef>
                  </a:pPr>
                  <a:r>
                    <a:rPr lang="zh-TW" altLang="en-US" sz="1400">
                      <a:solidFill>
                        <a:srgbClr val="000000"/>
                      </a:solidFill>
                      <a:latin typeface="Times New Roman" pitchFamily="18" charset="0"/>
                      <a:ea typeface="PMingLiU" pitchFamily="18" charset="-120"/>
                    </a:rPr>
                    <a:t>   </a:t>
                  </a:r>
                  <a:r>
                    <a:rPr lang="en-US" altLang="zh-TW" sz="1400">
                      <a:solidFill>
                        <a:srgbClr val="000000"/>
                      </a:solidFill>
                      <a:latin typeface="Times New Roman" pitchFamily="18" charset="0"/>
                      <a:ea typeface="PMingLiU" pitchFamily="18" charset="-120"/>
                    </a:rPr>
                    <a:t>ERROR</a:t>
                  </a:r>
                  <a:endParaRPr lang="en-US" altLang="zh-TW">
                    <a:solidFill>
                      <a:schemeClr val="tx2"/>
                    </a:solidFill>
                    <a:ea typeface="PMingLiU" pitchFamily="18" charset="-120"/>
                  </a:endParaRPr>
                </a:p>
              </p:txBody>
            </p:sp>
            <p:sp>
              <p:nvSpPr>
                <p:cNvPr id="110697" name="Freeform 89"/>
                <p:cNvSpPr>
                  <a:spLocks/>
                </p:cNvSpPr>
                <p:nvPr>
                  <p:custDataLst>
                    <p:tags r:id="rId62"/>
                  </p:custDataLst>
                </p:nvPr>
              </p:nvSpPr>
              <p:spPr bwMode="auto">
                <a:xfrm>
                  <a:off x="1624" y="1685"/>
                  <a:ext cx="665" cy="142"/>
                </a:xfrm>
                <a:custGeom>
                  <a:avLst/>
                  <a:gdLst>
                    <a:gd name="T0" fmla="*/ 1 w 1060"/>
                    <a:gd name="T1" fmla="*/ 1 h 225"/>
                    <a:gd name="T2" fmla="*/ 1 w 1060"/>
                    <a:gd name="T3" fmla="*/ 0 h 225"/>
                    <a:gd name="T4" fmla="*/ 0 w 1060"/>
                    <a:gd name="T5" fmla="*/ 1 h 225"/>
                    <a:gd name="T6" fmla="*/ 0 w 1060"/>
                    <a:gd name="T7" fmla="*/ 1 h 225"/>
                    <a:gd name="T8" fmla="*/ 1 w 1060"/>
                    <a:gd name="T9" fmla="*/ 1 h 2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60"/>
                    <a:gd name="T16" fmla="*/ 0 h 225"/>
                    <a:gd name="T17" fmla="*/ 1060 w 1060"/>
                    <a:gd name="T18" fmla="*/ 225 h 2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60" h="225">
                      <a:moveTo>
                        <a:pt x="1060" y="26"/>
                      </a:moveTo>
                      <a:lnTo>
                        <a:pt x="1055" y="0"/>
                      </a:lnTo>
                      <a:lnTo>
                        <a:pt x="0" y="199"/>
                      </a:lnTo>
                      <a:lnTo>
                        <a:pt x="5" y="225"/>
                      </a:lnTo>
                      <a:lnTo>
                        <a:pt x="106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0693" name="Freeform 90"/>
              <p:cNvSpPr>
                <a:spLocks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1550" y="1779"/>
                <a:ext cx="84" cy="77"/>
              </a:xfrm>
              <a:custGeom>
                <a:avLst/>
                <a:gdLst>
                  <a:gd name="T0" fmla="*/ 1 w 134"/>
                  <a:gd name="T1" fmla="*/ 0 h 121"/>
                  <a:gd name="T2" fmla="*/ 0 w 134"/>
                  <a:gd name="T3" fmla="*/ 1 h 121"/>
                  <a:gd name="T4" fmla="*/ 1 w 134"/>
                  <a:gd name="T5" fmla="*/ 1 h 121"/>
                  <a:gd name="T6" fmla="*/ 1 w 134"/>
                  <a:gd name="T7" fmla="*/ 0 h 1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4"/>
                  <a:gd name="T13" fmla="*/ 0 h 121"/>
                  <a:gd name="T14" fmla="*/ 134 w 134"/>
                  <a:gd name="T15" fmla="*/ 121 h 1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4" h="121">
                    <a:moveTo>
                      <a:pt x="111" y="0"/>
                    </a:moveTo>
                    <a:lnTo>
                      <a:pt x="0" y="84"/>
                    </a:lnTo>
                    <a:lnTo>
                      <a:pt x="134" y="121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0662" name="Rectangle 93"/>
            <p:cNvSpPr>
              <a:spLocks noChangeArrowheads="1"/>
            </p:cNvSpPr>
            <p:nvPr/>
          </p:nvSpPr>
          <p:spPr bwMode="auto">
            <a:xfrm>
              <a:off x="3016250" y="3851275"/>
              <a:ext cx="417513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63" name="Rectangle 94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3084513" y="3898900"/>
              <a:ext cx="228600" cy="18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en-US" altLang="zh-TW" sz="12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pop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64" name="Rectangle 95"/>
            <p:cNvSpPr>
              <a:spLocks noChangeArrowheads="1"/>
            </p:cNvSpPr>
            <p:nvPr/>
          </p:nvSpPr>
          <p:spPr bwMode="auto">
            <a:xfrm>
              <a:off x="3297238" y="2908300"/>
              <a:ext cx="374650" cy="29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grpSp>
          <p:nvGrpSpPr>
            <p:cNvPr id="110665" name="Group 105"/>
            <p:cNvGrpSpPr>
              <a:grpSpLocks/>
            </p:cNvGrpSpPr>
            <p:nvPr/>
          </p:nvGrpSpPr>
          <p:grpSpPr bwMode="auto">
            <a:xfrm>
              <a:off x="1789113" y="2678113"/>
              <a:ext cx="1906587" cy="1009650"/>
              <a:chOff x="1127" y="1791"/>
              <a:chExt cx="1201" cy="636"/>
            </a:xfrm>
          </p:grpSpPr>
          <p:sp>
            <p:nvSpPr>
              <p:cNvPr id="110687" name="Oval 85"/>
              <p:cNvSpPr>
                <a:spLocks noChangeArrowheads="1"/>
              </p:cNvSpPr>
              <p:nvPr/>
            </p:nvSpPr>
            <p:spPr bwMode="auto">
              <a:xfrm>
                <a:off x="1127" y="2076"/>
                <a:ext cx="634" cy="351"/>
              </a:xfrm>
              <a:prstGeom prst="ellipse">
                <a:avLst/>
              </a:prstGeom>
              <a:solidFill>
                <a:srgbClr val="D9D9D9"/>
              </a:solidFill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10688" name="Rectangle 86"/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1179" y="2178"/>
                <a:ext cx="459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762000">
                  <a:spcBef>
                    <a:spcPct val="50000"/>
                  </a:spcBef>
                </a:pPr>
                <a:r>
                  <a:rPr lang="zh-TW" altLang="en-US" sz="1400">
                    <a:solidFill>
                      <a:srgbClr val="000000"/>
                    </a:solidFill>
                    <a:latin typeface="Times New Roman" pitchFamily="18" charset="0"/>
                    <a:ea typeface="PMingLiU" pitchFamily="18" charset="-120"/>
                  </a:rPr>
                  <a:t>   </a:t>
                </a:r>
                <a:r>
                  <a:rPr lang="en-US" altLang="zh-TW" sz="1400">
                    <a:solidFill>
                      <a:srgbClr val="000000"/>
                    </a:solidFill>
                    <a:latin typeface="Times New Roman" pitchFamily="18" charset="0"/>
                    <a:ea typeface="PMingLiU" pitchFamily="18" charset="-120"/>
                  </a:rPr>
                  <a:t>ERROR</a:t>
                </a:r>
              </a:p>
            </p:txBody>
          </p:sp>
          <p:sp>
            <p:nvSpPr>
              <p:cNvPr id="110689" name="Freeform 91"/>
              <p:cNvSpPr>
                <a:spLocks/>
              </p:cNvSpPr>
              <p:nvPr>
                <p:custDataLst>
                  <p:tags r:id="rId56"/>
                </p:custDataLst>
              </p:nvPr>
            </p:nvSpPr>
            <p:spPr bwMode="auto">
              <a:xfrm>
                <a:off x="1816" y="1791"/>
                <a:ext cx="512" cy="387"/>
              </a:xfrm>
              <a:custGeom>
                <a:avLst/>
                <a:gdLst>
                  <a:gd name="T0" fmla="*/ 1 w 814"/>
                  <a:gd name="T1" fmla="*/ 0 h 617"/>
                  <a:gd name="T2" fmla="*/ 1 w 814"/>
                  <a:gd name="T3" fmla="*/ 0 h 617"/>
                  <a:gd name="T4" fmla="*/ 0 w 814"/>
                  <a:gd name="T5" fmla="*/ 1 h 617"/>
                  <a:gd name="T6" fmla="*/ 1 w 814"/>
                  <a:gd name="T7" fmla="*/ 1 h 617"/>
                  <a:gd name="T8" fmla="*/ 1 w 814"/>
                  <a:gd name="T9" fmla="*/ 0 h 6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4"/>
                  <a:gd name="T16" fmla="*/ 0 h 617"/>
                  <a:gd name="T17" fmla="*/ 814 w 814"/>
                  <a:gd name="T18" fmla="*/ 617 h 6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4" h="617">
                    <a:moveTo>
                      <a:pt x="814" y="22"/>
                    </a:moveTo>
                    <a:lnTo>
                      <a:pt x="797" y="0"/>
                    </a:lnTo>
                    <a:lnTo>
                      <a:pt x="0" y="595"/>
                    </a:lnTo>
                    <a:lnTo>
                      <a:pt x="16" y="617"/>
                    </a:lnTo>
                    <a:lnTo>
                      <a:pt x="814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90" name="Freeform 92"/>
              <p:cNvSpPr>
                <a:spLocks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1761" y="2139"/>
                <a:ext cx="85" cy="77"/>
              </a:xfrm>
              <a:custGeom>
                <a:avLst/>
                <a:gdLst>
                  <a:gd name="T0" fmla="*/ 1 w 136"/>
                  <a:gd name="T1" fmla="*/ 0 h 124"/>
                  <a:gd name="T2" fmla="*/ 0 w 136"/>
                  <a:gd name="T3" fmla="*/ 1 h 124"/>
                  <a:gd name="T4" fmla="*/ 1 w 136"/>
                  <a:gd name="T5" fmla="*/ 1 h 124"/>
                  <a:gd name="T6" fmla="*/ 1 w 136"/>
                  <a:gd name="T7" fmla="*/ 0 h 1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6"/>
                  <a:gd name="T13" fmla="*/ 0 h 124"/>
                  <a:gd name="T14" fmla="*/ 136 w 136"/>
                  <a:gd name="T15" fmla="*/ 124 h 1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6" h="124">
                    <a:moveTo>
                      <a:pt x="63" y="0"/>
                    </a:moveTo>
                    <a:lnTo>
                      <a:pt x="0" y="124"/>
                    </a:lnTo>
                    <a:lnTo>
                      <a:pt x="136" y="10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91" name="Rectangle 96"/>
              <p:cNvSpPr>
                <a:spLocks noChangeArrowheads="1"/>
              </p:cNvSpPr>
              <p:nvPr>
                <p:custDataLst>
                  <p:tags r:id="rId58"/>
                </p:custDataLst>
              </p:nvPr>
            </p:nvSpPr>
            <p:spPr bwMode="auto">
              <a:xfrm>
                <a:off x="2119" y="1967"/>
                <a:ext cx="124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762000">
                  <a:spcBef>
                    <a:spcPct val="50000"/>
                  </a:spcBef>
                </a:pPr>
                <a:r>
                  <a:rPr lang="en-US" altLang="zh-TW" sz="1200">
                    <a:solidFill>
                      <a:srgbClr val="000000"/>
                    </a:solidFill>
                    <a:latin typeface="Times New Roman" pitchFamily="18" charset="0"/>
                    <a:ea typeface="PMingLiU" pitchFamily="18" charset="-120"/>
                  </a:rPr>
                  <a:t>top</a:t>
                </a:r>
                <a:endParaRPr lang="en-US" altLang="zh-TW">
                  <a:solidFill>
                    <a:schemeClr val="tx2"/>
                  </a:solidFill>
                  <a:ea typeface="PMingLiU" pitchFamily="18" charset="-120"/>
                </a:endParaRPr>
              </a:p>
            </p:txBody>
          </p:sp>
        </p:grpSp>
        <p:sp>
          <p:nvSpPr>
            <p:cNvPr id="110666" name="Rectangle 99"/>
            <p:cNvSpPr>
              <a:spLocks noChangeArrowheads="1"/>
            </p:cNvSpPr>
            <p:nvPr/>
          </p:nvSpPr>
          <p:spPr bwMode="auto">
            <a:xfrm>
              <a:off x="5756275" y="3395663"/>
              <a:ext cx="579438" cy="29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grpSp>
          <p:nvGrpSpPr>
            <p:cNvPr id="110667" name="Group 107"/>
            <p:cNvGrpSpPr>
              <a:grpSpLocks/>
            </p:cNvGrpSpPr>
            <p:nvPr/>
          </p:nvGrpSpPr>
          <p:grpSpPr bwMode="auto">
            <a:xfrm>
              <a:off x="4635500" y="3443288"/>
              <a:ext cx="3132138" cy="687387"/>
              <a:chOff x="2920" y="2273"/>
              <a:chExt cx="1973" cy="433"/>
            </a:xfrm>
          </p:grpSpPr>
          <p:sp>
            <p:nvSpPr>
              <p:cNvPr id="110682" name="Freeform 54"/>
              <p:cNvSpPr>
                <a:spLocks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2920" y="2278"/>
                <a:ext cx="1264" cy="247"/>
              </a:xfrm>
              <a:custGeom>
                <a:avLst/>
                <a:gdLst>
                  <a:gd name="T0" fmla="*/ 0 w 2011"/>
                  <a:gd name="T1" fmla="*/ 0 h 393"/>
                  <a:gd name="T2" fmla="*/ 0 w 2011"/>
                  <a:gd name="T3" fmla="*/ 0 h 393"/>
                  <a:gd name="T4" fmla="*/ 1 w 2011"/>
                  <a:gd name="T5" fmla="*/ 1 h 393"/>
                  <a:gd name="T6" fmla="*/ 1 w 2011"/>
                  <a:gd name="T7" fmla="*/ 1 h 393"/>
                  <a:gd name="T8" fmla="*/ 0 w 2011"/>
                  <a:gd name="T9" fmla="*/ 0 h 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11"/>
                  <a:gd name="T16" fmla="*/ 0 h 393"/>
                  <a:gd name="T17" fmla="*/ 2011 w 2011"/>
                  <a:gd name="T18" fmla="*/ 393 h 3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11" h="393">
                    <a:moveTo>
                      <a:pt x="4" y="0"/>
                    </a:moveTo>
                    <a:lnTo>
                      <a:pt x="0" y="27"/>
                    </a:lnTo>
                    <a:lnTo>
                      <a:pt x="2006" y="393"/>
                    </a:lnTo>
                    <a:lnTo>
                      <a:pt x="2011" y="36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83" name="Freeform 55"/>
              <p:cNvSpPr>
                <a:spLocks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4174" y="2478"/>
                <a:ext cx="84" cy="77"/>
              </a:xfrm>
              <a:custGeom>
                <a:avLst/>
                <a:gdLst>
                  <a:gd name="T0" fmla="*/ 0 w 134"/>
                  <a:gd name="T1" fmla="*/ 1 h 122"/>
                  <a:gd name="T2" fmla="*/ 1 w 134"/>
                  <a:gd name="T3" fmla="*/ 1 h 122"/>
                  <a:gd name="T4" fmla="*/ 1 w 134"/>
                  <a:gd name="T5" fmla="*/ 0 h 122"/>
                  <a:gd name="T6" fmla="*/ 0 w 134"/>
                  <a:gd name="T7" fmla="*/ 1 h 1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4"/>
                  <a:gd name="T13" fmla="*/ 0 h 122"/>
                  <a:gd name="T14" fmla="*/ 134 w 134"/>
                  <a:gd name="T15" fmla="*/ 122 h 1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4" h="122">
                    <a:moveTo>
                      <a:pt x="0" y="122"/>
                    </a:moveTo>
                    <a:lnTo>
                      <a:pt x="134" y="83"/>
                    </a:lnTo>
                    <a:lnTo>
                      <a:pt x="22" y="0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84" name="Oval 97"/>
              <p:cNvSpPr>
                <a:spLocks noChangeArrowheads="1"/>
              </p:cNvSpPr>
              <p:nvPr/>
            </p:nvSpPr>
            <p:spPr bwMode="auto">
              <a:xfrm>
                <a:off x="4258" y="2355"/>
                <a:ext cx="635" cy="351"/>
              </a:xfrm>
              <a:prstGeom prst="ellipse">
                <a:avLst/>
              </a:prstGeom>
              <a:solidFill>
                <a:srgbClr val="D9D9D9"/>
              </a:solidFill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solidFill>
                    <a:srgbClr val="00A77E"/>
                  </a:solidFill>
                </a:endParaRPr>
              </a:p>
            </p:txBody>
          </p:sp>
          <p:sp>
            <p:nvSpPr>
              <p:cNvPr id="110685" name="Rectangle 98"/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4310" y="2457"/>
                <a:ext cx="458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762000">
                  <a:spcBef>
                    <a:spcPct val="50000"/>
                  </a:spcBef>
                </a:pPr>
                <a:r>
                  <a:rPr lang="zh-TW" altLang="en-US" sz="1400">
                    <a:solidFill>
                      <a:srgbClr val="000000"/>
                    </a:solidFill>
                    <a:latin typeface="Times New Roman" pitchFamily="18" charset="0"/>
                    <a:ea typeface="PMingLiU" pitchFamily="18" charset="-120"/>
                  </a:rPr>
                  <a:t>   </a:t>
                </a:r>
                <a:r>
                  <a:rPr lang="en-US" altLang="zh-TW" sz="1400">
                    <a:solidFill>
                      <a:srgbClr val="000000"/>
                    </a:solidFill>
                    <a:latin typeface="Times New Roman" pitchFamily="18" charset="0"/>
                    <a:ea typeface="PMingLiU" pitchFamily="18" charset="-120"/>
                  </a:rPr>
                  <a:t>ERROR</a:t>
                </a:r>
                <a:endParaRPr lang="en-US" altLang="zh-TW">
                  <a:solidFill>
                    <a:schemeClr val="tx2"/>
                  </a:solidFill>
                  <a:ea typeface="PMingLiU" pitchFamily="18" charset="-120"/>
                </a:endParaRPr>
              </a:p>
            </p:txBody>
          </p:sp>
          <p:sp>
            <p:nvSpPr>
              <p:cNvPr id="110686" name="Rectangle 100"/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auto">
              <a:xfrm>
                <a:off x="3667" y="2273"/>
                <a:ext cx="230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 defTabSz="762000">
                  <a:spcBef>
                    <a:spcPct val="50000"/>
                  </a:spcBef>
                </a:pPr>
                <a:r>
                  <a:rPr lang="en-US" altLang="zh-TW" sz="1200">
                    <a:solidFill>
                      <a:srgbClr val="000000"/>
                    </a:solidFill>
                    <a:latin typeface="Times New Roman" pitchFamily="18" charset="0"/>
                    <a:ea typeface="PMingLiU" pitchFamily="18" charset="-120"/>
                  </a:rPr>
                  <a:t>delete</a:t>
                </a:r>
                <a:endParaRPr lang="en-US" altLang="zh-TW">
                  <a:solidFill>
                    <a:schemeClr val="tx2"/>
                  </a:solidFill>
                  <a:ea typeface="PMingLiU" pitchFamily="18" charset="-120"/>
                </a:endParaRPr>
              </a:p>
            </p:txBody>
          </p:sp>
        </p:grpSp>
        <p:sp>
          <p:nvSpPr>
            <p:cNvPr id="110668" name="Freeform 101"/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4578350" y="3562350"/>
              <a:ext cx="2071688" cy="760413"/>
            </a:xfrm>
            <a:custGeom>
              <a:avLst/>
              <a:gdLst>
                <a:gd name="T0" fmla="*/ 0 w 2077"/>
                <a:gd name="T1" fmla="*/ 0 h 761"/>
                <a:gd name="T2" fmla="*/ 0 w 2077"/>
                <a:gd name="T3" fmla="*/ 2147483647 h 761"/>
                <a:gd name="T4" fmla="*/ 2147483647 w 2077"/>
                <a:gd name="T5" fmla="*/ 2147483647 h 761"/>
                <a:gd name="T6" fmla="*/ 2147483647 w 2077"/>
                <a:gd name="T7" fmla="*/ 2147483647 h 761"/>
                <a:gd name="T8" fmla="*/ 0 w 2077"/>
                <a:gd name="T9" fmla="*/ 0 h 7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7"/>
                <a:gd name="T16" fmla="*/ 0 h 761"/>
                <a:gd name="T17" fmla="*/ 2077 w 2077"/>
                <a:gd name="T18" fmla="*/ 761 h 7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7" h="761">
                  <a:moveTo>
                    <a:pt x="10" y="0"/>
                  </a:moveTo>
                  <a:lnTo>
                    <a:pt x="0" y="26"/>
                  </a:lnTo>
                  <a:lnTo>
                    <a:pt x="2068" y="761"/>
                  </a:lnTo>
                  <a:lnTo>
                    <a:pt x="2077" y="73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69" name="Freeform 102"/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6623050" y="4249738"/>
              <a:ext cx="136525" cy="119062"/>
            </a:xfrm>
            <a:custGeom>
              <a:avLst/>
              <a:gdLst>
                <a:gd name="T0" fmla="*/ 0 w 139"/>
                <a:gd name="T1" fmla="*/ 2147483647 h 116"/>
                <a:gd name="T2" fmla="*/ 2147483647 w 139"/>
                <a:gd name="T3" fmla="*/ 2147483647 h 116"/>
                <a:gd name="T4" fmla="*/ 2147483647 w 139"/>
                <a:gd name="T5" fmla="*/ 0 h 116"/>
                <a:gd name="T6" fmla="*/ 0 w 139"/>
                <a:gd name="T7" fmla="*/ 2147483647 h 1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"/>
                <a:gd name="T13" fmla="*/ 0 h 116"/>
                <a:gd name="T14" fmla="*/ 139 w 139"/>
                <a:gd name="T15" fmla="*/ 116 h 1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" h="116">
                  <a:moveTo>
                    <a:pt x="0" y="116"/>
                  </a:moveTo>
                  <a:lnTo>
                    <a:pt x="139" y="99"/>
                  </a:lnTo>
                  <a:lnTo>
                    <a:pt x="42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70" name="Oval 103"/>
            <p:cNvSpPr>
              <a:spLocks noChangeArrowheads="1"/>
            </p:cNvSpPr>
            <p:nvPr/>
          </p:nvSpPr>
          <p:spPr bwMode="auto">
            <a:xfrm>
              <a:off x="3632200" y="3186113"/>
              <a:ext cx="1008063" cy="555625"/>
            </a:xfrm>
            <a:prstGeom prst="ellipse">
              <a:avLst/>
            </a:prstGeom>
            <a:solidFill>
              <a:srgbClr val="D9D9D9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71" name="Rectangle 104"/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3843338" y="3346450"/>
              <a:ext cx="463550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762000">
                <a:spcBef>
                  <a:spcPct val="50000"/>
                </a:spcBef>
              </a:pPr>
              <a:r>
                <a:rPr lang="zh-TW" altLang="en-US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  </a:t>
              </a:r>
              <a:r>
                <a:rPr lang="en-US" altLang="zh-TW" sz="1400">
                  <a:solidFill>
                    <a:srgbClr val="000000"/>
                  </a:solidFill>
                  <a:latin typeface="Times New Roman" pitchFamily="18" charset="0"/>
                  <a:ea typeface="PMingLiU" pitchFamily="18" charset="-120"/>
                </a:rPr>
                <a:t>filled</a:t>
              </a:r>
              <a:endParaRPr lang="en-US" altLang="zh-TW">
                <a:solidFill>
                  <a:schemeClr val="tx2"/>
                </a:solidFill>
                <a:ea typeface="PMingLiU" pitchFamily="18" charset="-120"/>
              </a:endParaRPr>
            </a:p>
          </p:txBody>
        </p:sp>
        <p:sp>
          <p:nvSpPr>
            <p:cNvPr id="110672" name="Rectangle 106"/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4121150" y="2022475"/>
              <a:ext cx="28575" cy="101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sp>
          <p:nvSpPr>
            <p:cNvPr id="110673" name="Freeform 107"/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4073525" y="2122488"/>
              <a:ext cx="123825" cy="122237"/>
            </a:xfrm>
            <a:custGeom>
              <a:avLst/>
              <a:gdLst>
                <a:gd name="T0" fmla="*/ 0 w 125"/>
                <a:gd name="T1" fmla="*/ 0 h 124"/>
                <a:gd name="T2" fmla="*/ 2147483647 w 125"/>
                <a:gd name="T3" fmla="*/ 2147483647 h 124"/>
                <a:gd name="T4" fmla="*/ 2147483647 w 125"/>
                <a:gd name="T5" fmla="*/ 0 h 124"/>
                <a:gd name="T6" fmla="*/ 0 w 125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5"/>
                <a:gd name="T13" fmla="*/ 0 h 124"/>
                <a:gd name="T14" fmla="*/ 125 w 125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5" h="124">
                  <a:moveTo>
                    <a:pt x="0" y="0"/>
                  </a:moveTo>
                  <a:lnTo>
                    <a:pt x="63" y="124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74" name="Rectangle 112"/>
            <p:cNvSpPr>
              <a:spLocks noChangeArrowheads="1"/>
            </p:cNvSpPr>
            <p:nvPr/>
          </p:nvSpPr>
          <p:spPr bwMode="auto">
            <a:xfrm>
              <a:off x="6315075" y="4905375"/>
              <a:ext cx="579438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00A77E"/>
                </a:solidFill>
              </a:endParaRPr>
            </a:p>
          </p:txBody>
        </p:sp>
        <p:grpSp>
          <p:nvGrpSpPr>
            <p:cNvPr id="110675" name="Group 109"/>
            <p:cNvGrpSpPr>
              <a:grpSpLocks/>
            </p:cNvGrpSpPr>
            <p:nvPr/>
          </p:nvGrpSpPr>
          <p:grpSpPr bwMode="auto">
            <a:xfrm>
              <a:off x="5191125" y="4632325"/>
              <a:ext cx="2465388" cy="1176338"/>
              <a:chOff x="3270" y="3022"/>
              <a:chExt cx="1553" cy="741"/>
            </a:xfrm>
          </p:grpSpPr>
          <p:sp>
            <p:nvSpPr>
              <p:cNvPr id="110676" name="Freeform 109"/>
              <p:cNvSpPr>
                <a:spLocks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4135" y="3404"/>
                <a:ext cx="88" cy="70"/>
              </a:xfrm>
              <a:custGeom>
                <a:avLst/>
                <a:gdLst>
                  <a:gd name="T0" fmla="*/ 0 w 140"/>
                  <a:gd name="T1" fmla="*/ 1 h 111"/>
                  <a:gd name="T2" fmla="*/ 1 w 140"/>
                  <a:gd name="T3" fmla="*/ 1 h 111"/>
                  <a:gd name="T4" fmla="*/ 1 w 140"/>
                  <a:gd name="T5" fmla="*/ 0 h 111"/>
                  <a:gd name="T6" fmla="*/ 0 w 140"/>
                  <a:gd name="T7" fmla="*/ 1 h 1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0"/>
                  <a:gd name="T13" fmla="*/ 0 h 111"/>
                  <a:gd name="T14" fmla="*/ 140 w 140"/>
                  <a:gd name="T15" fmla="*/ 111 h 1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0" h="111">
                    <a:moveTo>
                      <a:pt x="0" y="111"/>
                    </a:moveTo>
                    <a:lnTo>
                      <a:pt x="140" y="109"/>
                    </a:lnTo>
                    <a:lnTo>
                      <a:pt x="54" y="0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0677" name="Group 108"/>
              <p:cNvGrpSpPr>
                <a:grpSpLocks/>
              </p:cNvGrpSpPr>
              <p:nvPr/>
            </p:nvGrpSpPr>
            <p:grpSpPr bwMode="auto">
              <a:xfrm>
                <a:off x="3270" y="3022"/>
                <a:ext cx="1553" cy="741"/>
                <a:chOff x="3270" y="3011"/>
                <a:chExt cx="1553" cy="741"/>
              </a:xfrm>
            </p:grpSpPr>
            <p:sp>
              <p:nvSpPr>
                <p:cNvPr id="110678" name="Freeform 108"/>
                <p:cNvSpPr>
                  <a:spLocks/>
                </p:cNvSpPr>
                <p:nvPr>
                  <p:custDataLst>
                    <p:tags r:id="rId48"/>
                  </p:custDataLst>
                </p:nvPr>
              </p:nvSpPr>
              <p:spPr bwMode="auto">
                <a:xfrm>
                  <a:off x="3270" y="3011"/>
                  <a:ext cx="889" cy="435"/>
                </a:xfrm>
                <a:custGeom>
                  <a:avLst/>
                  <a:gdLst>
                    <a:gd name="T0" fmla="*/ 1 w 1413"/>
                    <a:gd name="T1" fmla="*/ 0 h 693"/>
                    <a:gd name="T2" fmla="*/ 0 w 1413"/>
                    <a:gd name="T3" fmla="*/ 0 h 693"/>
                    <a:gd name="T4" fmla="*/ 1 w 1413"/>
                    <a:gd name="T5" fmla="*/ 1 h 693"/>
                    <a:gd name="T6" fmla="*/ 1 w 1413"/>
                    <a:gd name="T7" fmla="*/ 1 h 693"/>
                    <a:gd name="T8" fmla="*/ 1 w 1413"/>
                    <a:gd name="T9" fmla="*/ 0 h 6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13"/>
                    <a:gd name="T16" fmla="*/ 0 h 693"/>
                    <a:gd name="T17" fmla="*/ 1413 w 1413"/>
                    <a:gd name="T18" fmla="*/ 693 h 6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13" h="693">
                      <a:moveTo>
                        <a:pt x="11" y="0"/>
                      </a:moveTo>
                      <a:lnTo>
                        <a:pt x="0" y="24"/>
                      </a:lnTo>
                      <a:lnTo>
                        <a:pt x="1401" y="693"/>
                      </a:lnTo>
                      <a:lnTo>
                        <a:pt x="1413" y="66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679" name="Oval 110"/>
                <p:cNvSpPr>
                  <a:spLocks noChangeArrowheads="1"/>
                </p:cNvSpPr>
                <p:nvPr/>
              </p:nvSpPr>
              <p:spPr bwMode="auto">
                <a:xfrm>
                  <a:off x="4188" y="3403"/>
                  <a:ext cx="635" cy="349"/>
                </a:xfrm>
                <a:prstGeom prst="ellipse">
                  <a:avLst/>
                </a:prstGeom>
                <a:solidFill>
                  <a:srgbClr val="D9D9D9"/>
                </a:solidFill>
                <a:ln w="4763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2800">
                    <a:solidFill>
                      <a:srgbClr val="00A77E"/>
                    </a:solidFill>
                  </a:endParaRPr>
                </a:p>
              </p:txBody>
            </p:sp>
            <p:sp>
              <p:nvSpPr>
                <p:cNvPr id="110680" name="Rectangle 111"/>
                <p:cNvSpPr>
                  <a:spLocks noChangeArrowheads="1"/>
                </p:cNvSpPr>
                <p:nvPr>
                  <p:custDataLst>
                    <p:tags r:id="rId49"/>
                  </p:custDataLst>
                </p:nvPr>
              </p:nvSpPr>
              <p:spPr bwMode="auto">
                <a:xfrm>
                  <a:off x="4240" y="3503"/>
                  <a:ext cx="459" cy="1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l" defTabSz="762000">
                    <a:spcBef>
                      <a:spcPct val="50000"/>
                    </a:spcBef>
                  </a:pPr>
                  <a:r>
                    <a:rPr lang="zh-TW" altLang="en-US" sz="1400">
                      <a:solidFill>
                        <a:srgbClr val="000000"/>
                      </a:solidFill>
                      <a:latin typeface="Times New Roman" pitchFamily="18" charset="0"/>
                      <a:ea typeface="PMingLiU" pitchFamily="18" charset="-120"/>
                    </a:rPr>
                    <a:t>   </a:t>
                  </a:r>
                  <a:r>
                    <a:rPr lang="en-US" altLang="zh-TW" sz="1400">
                      <a:solidFill>
                        <a:srgbClr val="000000"/>
                      </a:solidFill>
                      <a:latin typeface="Times New Roman" pitchFamily="18" charset="0"/>
                      <a:ea typeface="PMingLiU" pitchFamily="18" charset="-120"/>
                    </a:rPr>
                    <a:t>ERROR</a:t>
                  </a:r>
                </a:p>
              </p:txBody>
            </p:sp>
            <p:sp>
              <p:nvSpPr>
                <p:cNvPr id="110681" name="Rectangle 113"/>
                <p:cNvSpPr>
                  <a:spLocks noChangeArrowheads="1"/>
                </p:cNvSpPr>
                <p:nvPr>
                  <p:custDataLst>
                    <p:tags r:id="rId50"/>
                  </p:custDataLst>
                </p:nvPr>
              </p:nvSpPr>
              <p:spPr bwMode="auto">
                <a:xfrm>
                  <a:off x="4019" y="3223"/>
                  <a:ext cx="231" cy="1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l" defTabSz="762000">
                    <a:spcBef>
                      <a:spcPct val="50000"/>
                    </a:spcBef>
                  </a:pPr>
                  <a:r>
                    <a:rPr lang="en-US" altLang="zh-TW" sz="1200">
                      <a:solidFill>
                        <a:srgbClr val="000000"/>
                      </a:solidFill>
                      <a:latin typeface="Times New Roman" pitchFamily="18" charset="0"/>
                      <a:ea typeface="PMingLiU" pitchFamily="18" charset="-120"/>
                    </a:rPr>
                    <a:t>delete</a:t>
                  </a:r>
                  <a:endParaRPr lang="en-US" altLang="zh-TW">
                    <a:solidFill>
                      <a:schemeClr val="tx2"/>
                    </a:solidFill>
                    <a:ea typeface="PMingLiU" pitchFamily="18" charset="-120"/>
                  </a:endParaRPr>
                </a:p>
              </p:txBody>
            </p:sp>
          </p:grpSp>
        </p:grpSp>
      </p:grpSp>
      <p:sp>
        <p:nvSpPr>
          <p:cNvPr id="104" name="Rectangle 15"/>
          <p:cNvSpPr txBox="1">
            <a:spLocks noChangeArrowheads="1"/>
          </p:cNvSpPr>
          <p:nvPr/>
        </p:nvSpPr>
        <p:spPr>
          <a:xfrm>
            <a:off x="1475656" y="476672"/>
            <a:ext cx="5977136" cy="431800"/>
          </a:xfrm>
          <a:prstGeom prst="rect">
            <a:avLst/>
          </a:prstGeom>
          <a:noFill/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436688">
              <a:lnSpc>
                <a:spcPct val="90000"/>
              </a:lnSpc>
              <a:buClr>
                <a:srgbClr val="00518E"/>
              </a:buClr>
              <a:defRPr/>
            </a:pPr>
            <a:r>
              <a:rPr lang="zh-CN" altLang="en-US" sz="3200" i="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状态转化树生成测试用例</a:t>
            </a:r>
            <a:endParaRPr lang="de-DE" altLang="zh-TW" sz="3200" i="0" dirty="0">
              <a:solidFill>
                <a:srgbClr val="FFFF00"/>
              </a:solidFill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2234409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32656"/>
            <a:ext cx="6120680" cy="762000"/>
          </a:xfrm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EFSM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工具 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- FSME</a:t>
            </a:r>
          </a:p>
        </p:txBody>
      </p:sp>
      <p:pic>
        <p:nvPicPr>
          <p:cNvPr id="83972" name="Picture 2" descr="图2 可视化的FS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317819"/>
            <a:ext cx="7093085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5750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6480720" cy="762000"/>
          </a:xfrm>
        </p:spPr>
        <p:txBody>
          <a:bodyPr/>
          <a:lstStyle/>
          <a:p>
            <a:pPr algn="ctr"/>
            <a:r>
              <a:rPr lang="zh-CN" altLang="en-US" sz="3200" dirty="0" smtClean="0">
                <a:latin typeface="+mj-ea"/>
              </a:rPr>
              <a:t>补充：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基于用户场景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的测试</a:t>
            </a:r>
            <a:endParaRPr lang="zh-CN" altLang="en-US" sz="4000" b="1" i="1" dirty="0" smtClean="0">
              <a:solidFill>
                <a:schemeClr val="hlink"/>
              </a:solidFill>
            </a:endParaRPr>
          </a:p>
        </p:txBody>
      </p:sp>
      <p:pic>
        <p:nvPicPr>
          <p:cNvPr id="3" name="图片 2" descr="屏幕快照 2014-03-28 下午9.01.2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484784"/>
            <a:ext cx="4670771" cy="4941540"/>
          </a:xfrm>
          <a:prstGeom prst="rect">
            <a:avLst/>
          </a:prstGeom>
        </p:spPr>
      </p:pic>
      <p:pic>
        <p:nvPicPr>
          <p:cNvPr id="4" name="图片 3" descr="320px-Use_case_restaurant_model.sv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446449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44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4" name="Rectangle 8"/>
          <p:cNvSpPr>
            <a:spLocks noChangeArrowheads="1"/>
          </p:cNvSpPr>
          <p:nvPr/>
        </p:nvSpPr>
        <p:spPr bwMode="auto">
          <a:xfrm>
            <a:off x="755576" y="1628800"/>
            <a:ext cx="7753350" cy="442915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也称作基于</a:t>
            </a:r>
            <a:r>
              <a:rPr lang="zh-CN" altLang="de-DE" sz="2000" i="0" u="sng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用户场景测试</a:t>
            </a:r>
            <a:r>
              <a:rPr lang="de-DE" altLang="zh-CN" sz="2000" i="0" u="sng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(user scenario testing)</a:t>
            </a:r>
          </a:p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分析用户会是怎样与系统打交道的，</a:t>
            </a:r>
            <a:r>
              <a:rPr lang="zh-CN" altLang="de-DE" sz="2000" i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以及</a:t>
            </a:r>
            <a:r>
              <a:rPr lang="zh-CN" altLang="en-US" sz="2000" i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用户</a:t>
            </a:r>
            <a:r>
              <a:rPr lang="zh-CN" altLang="de-DE" sz="2000" i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典型行为</a:t>
            </a:r>
            <a:r>
              <a:rPr lang="zh-CN" altLang="en-US" sz="2000" i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分析</a:t>
            </a:r>
            <a:endParaRPr lang="de-DE" altLang="de-DE" sz="2000" i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根据不同的特性区分</a:t>
            </a:r>
            <a:r>
              <a:rPr lang="zh-CN" altLang="de-DE" sz="2000" i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不同的用户群体</a:t>
            </a:r>
            <a:r>
              <a:rPr lang="zh-CN" altLang="en-US" sz="2000" i="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、用户角色</a:t>
            </a:r>
            <a:endParaRPr lang="de-DE" altLang="de-DE" sz="2000" i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用例描述了参与者（包括用户与系统）之间的相互作用，并从这些交互产生一个从用户的角度所期望和能观察到的结果。</a:t>
            </a:r>
          </a:p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每个用例都有测试</a:t>
            </a:r>
            <a:r>
              <a:rPr lang="zh-CN" altLang="de-DE" sz="2000" i="0" u="sng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前置条件</a:t>
            </a:r>
            <a:r>
              <a:rPr lang="de-DE" altLang="zh-CN" sz="2000" i="0" u="sng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(precondition)</a:t>
            </a:r>
            <a:r>
              <a:rPr lang="zh-CN" altLang="de-DE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de-DE" sz="2000" i="0" u="sng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后置条件</a:t>
            </a:r>
            <a:r>
              <a:rPr lang="de-DE" altLang="zh-CN" sz="2000" i="0" u="sng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(postcondition)</a:t>
            </a:r>
            <a:r>
              <a:rPr lang="zh-CN" altLang="de-DE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de-DE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 marL="850900" lvl="1" indent="-280988" algn="l" eaLnBrk="1" hangingPunct="1">
              <a:spcBef>
                <a:spcPct val="35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为使应用情况能够顺利运行，必须满足前置条件。</a:t>
            </a:r>
            <a:endParaRPr lang="de-DE" sz="2000" i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850900" lvl="1" indent="-280988" algn="l" eaLnBrk="1" hangingPunct="1">
              <a:spcBef>
                <a:spcPct val="35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en-US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后置条件是在用例执行完成后能观察到的结果和系统的结束状态。</a:t>
            </a:r>
            <a:r>
              <a:rPr lang="en-US" altLang="zh-CN" sz="2000" i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de-DE" sz="2000" i="0" dirty="0">
              <a:solidFill>
                <a:srgbClr val="4D4D4D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Rectangle 15"/>
          <p:cNvSpPr txBox="1">
            <a:spLocks noChangeArrowheads="1"/>
          </p:cNvSpPr>
          <p:nvPr/>
        </p:nvSpPr>
        <p:spPr>
          <a:xfrm>
            <a:off x="1187624" y="404664"/>
            <a:ext cx="6553200" cy="431800"/>
          </a:xfrm>
          <a:prstGeom prst="rect">
            <a:avLst/>
          </a:prstGeom>
          <a:noFill/>
        </p:spPr>
        <p:txBody>
          <a:bodyPr/>
          <a:lstStyle/>
          <a:p>
            <a:pPr algn="ctr" defTabSz="1436688" eaLnBrk="1" hangingPunct="1">
              <a:lnSpc>
                <a:spcPct val="90000"/>
              </a:lnSpc>
              <a:buClr>
                <a:srgbClr val="00518E"/>
              </a:buClr>
              <a:defRPr/>
            </a:pPr>
            <a:r>
              <a:rPr lang="zh-CN" altLang="de-DE" sz="3200" i="0" dirty="0" smtClean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用户场景测试</a:t>
            </a:r>
            <a:endParaRPr lang="de-DE" altLang="de-DE" sz="3200" i="0" dirty="0">
              <a:solidFill>
                <a:srgbClr val="FFFF00"/>
              </a:solidFill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2626253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6480720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3.1.1 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ALAC</a:t>
            </a:r>
            <a:r>
              <a:rPr lang="zh-CN" altLang="zh-CN" sz="3200" dirty="0" smtClean="0">
                <a:solidFill>
                  <a:srgbClr val="FFFF00"/>
                </a:solidFill>
                <a:latin typeface="+mj-ea"/>
              </a:rPr>
              <a:t>测试和随机测试</a:t>
            </a:r>
            <a:endParaRPr lang="zh-CN" altLang="en-US" sz="4000" b="1" i="1" dirty="0" smtClean="0">
              <a:solidFill>
                <a:schemeClr val="hlink"/>
              </a:solidFill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628800"/>
            <a:ext cx="7848600" cy="1314450"/>
          </a:xfrm>
        </p:spPr>
        <p:txBody>
          <a:bodyPr/>
          <a:lstStyle/>
          <a:p>
            <a:r>
              <a:rPr lang="en-US" altLang="zh-CN" sz="2400" dirty="0" smtClean="0">
                <a:ea typeface="楷体"/>
                <a:cs typeface="楷体"/>
              </a:rPr>
              <a:t>ALAC</a:t>
            </a:r>
            <a:r>
              <a:rPr lang="zh-CN" sz="2400" dirty="0" smtClean="0">
                <a:ea typeface="楷体"/>
                <a:cs typeface="楷体"/>
              </a:rPr>
              <a:t>，是</a:t>
            </a:r>
            <a:r>
              <a:rPr lang="en-US" altLang="zh-CN" sz="2400" dirty="0" smtClean="0">
                <a:ea typeface="楷体"/>
                <a:cs typeface="楷体"/>
              </a:rPr>
              <a:t>Act-like-a-customer</a:t>
            </a:r>
            <a:r>
              <a:rPr lang="zh-CN" sz="2400" dirty="0" smtClean="0">
                <a:ea typeface="楷体"/>
                <a:cs typeface="楷体"/>
              </a:rPr>
              <a:t>（象客户那样做）的简写，</a:t>
            </a:r>
            <a:r>
              <a:rPr lang="en-US" altLang="zh-CN" sz="2400" dirty="0" smtClean="0">
                <a:ea typeface="楷体"/>
                <a:cs typeface="楷体"/>
              </a:rPr>
              <a:t>ALAC</a:t>
            </a:r>
            <a:r>
              <a:rPr lang="zh-CN" sz="2400" dirty="0" smtClean="0">
                <a:ea typeface="楷体"/>
                <a:cs typeface="楷体"/>
              </a:rPr>
              <a:t>测试方法是一种基于客户使用产品的知识开发出来的测试方法，它的出发点是著名的</a:t>
            </a:r>
            <a:r>
              <a:rPr lang="en-US" altLang="zh-CN" sz="2400" dirty="0" smtClean="0">
                <a:ea typeface="楷体"/>
                <a:cs typeface="楷体"/>
              </a:rPr>
              <a:t>Pareto 80/20</a:t>
            </a:r>
            <a:r>
              <a:rPr lang="zh-CN" sz="2400" dirty="0" smtClean="0">
                <a:ea typeface="楷体"/>
                <a:cs typeface="楷体"/>
              </a:rPr>
              <a:t>规律</a:t>
            </a:r>
            <a:endParaRPr lang="en-US" altLang="zh-CN" sz="2400" dirty="0" smtClean="0">
              <a:ea typeface="楷体"/>
              <a:cs typeface="楷体"/>
            </a:endParaRPr>
          </a:p>
          <a:p>
            <a:endParaRPr lang="en-US" altLang="zh-CN" sz="2000" dirty="0" smtClean="0">
              <a:ea typeface="楷体"/>
              <a:cs typeface="楷体"/>
            </a:endParaRPr>
          </a:p>
        </p:txBody>
      </p:sp>
      <p:pic>
        <p:nvPicPr>
          <p:cNvPr id="89093" name="Picture 4" descr="3-19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140968"/>
            <a:ext cx="667873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2916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5029200" y="1752600"/>
            <a:ext cx="35814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algn="l"/>
            <a:endParaRPr lang="de-DE" altLang="zh-CN" sz="2400">
              <a:latin typeface="黑体" pitchFamily="49" charset="-122"/>
            </a:endParaRPr>
          </a:p>
          <a:p>
            <a:pPr algn="l"/>
            <a:endParaRPr lang="de-DE" altLang="zh-CN" sz="2400">
              <a:latin typeface="黑体" pitchFamily="49" charset="-122"/>
            </a:endParaRPr>
          </a:p>
        </p:txBody>
      </p:sp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683568" y="1556792"/>
            <a:ext cx="7896225" cy="214768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en-US" sz="2400" i="0" dirty="0">
                <a:latin typeface="华文楷体" pitchFamily="2" charset="-122"/>
                <a:ea typeface="华文楷体" pitchFamily="2" charset="-122"/>
              </a:rPr>
              <a:t>针对典型的行为模式（用例</a:t>
            </a:r>
            <a:r>
              <a:rPr lang="en-US" altLang="zh-CN" sz="2400" i="0" dirty="0">
                <a:latin typeface="华文楷体" pitchFamily="2" charset="-122"/>
                <a:ea typeface="华文楷体" pitchFamily="2" charset="-122"/>
              </a:rPr>
              <a:t>/Use Case</a:t>
            </a:r>
            <a:r>
              <a:rPr lang="zh-CN" altLang="en-US" sz="2400" i="0" dirty="0">
                <a:latin typeface="华文楷体" pitchFamily="2" charset="-122"/>
                <a:ea typeface="华文楷体" pitchFamily="2" charset="-122"/>
              </a:rPr>
              <a:t>）组成测试场景</a:t>
            </a:r>
            <a:r>
              <a:rPr lang="en-US" altLang="zh-CN" sz="2400" i="0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400" i="0" dirty="0">
                <a:latin typeface="华文楷体" pitchFamily="2" charset="-122"/>
                <a:ea typeface="华文楷体" pitchFamily="2" charset="-122"/>
              </a:rPr>
              <a:t>。</a:t>
            </a:r>
            <a:endParaRPr lang="de-DE" altLang="de-DE" sz="2400" i="0" dirty="0">
              <a:latin typeface="华文楷体" pitchFamily="2" charset="-122"/>
              <a:ea typeface="华文楷体" pitchFamily="2" charset="-122"/>
            </a:endParaRPr>
          </a:p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400" i="0" dirty="0">
                <a:latin typeface="华文楷体" pitchFamily="2" charset="-122"/>
                <a:ea typeface="华文楷体" pitchFamily="2" charset="-122"/>
              </a:rPr>
              <a:t>用例通常有一个主场景（即最有可能发生的场景），有时候也会有可供选择的分支。 </a:t>
            </a:r>
            <a:endParaRPr lang="de-DE" altLang="de-DE" sz="2400" i="0" dirty="0">
              <a:latin typeface="华文楷体" pitchFamily="2" charset="-122"/>
              <a:ea typeface="华文楷体" pitchFamily="2" charset="-122"/>
            </a:endParaRPr>
          </a:p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400" i="0" dirty="0">
                <a:latin typeface="华文楷体" pitchFamily="2" charset="-122"/>
                <a:ea typeface="华文楷体" pitchFamily="2" charset="-122"/>
              </a:rPr>
              <a:t>可以根据使用频繁度来确定这些用例的优先级 。</a:t>
            </a:r>
            <a:endParaRPr lang="de-DE" altLang="de-DE" sz="2400" i="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1621" name="Rectangle 7"/>
          <p:cNvSpPr>
            <a:spLocks noChangeArrowheads="1"/>
          </p:cNvSpPr>
          <p:nvPr/>
        </p:nvSpPr>
        <p:spPr bwMode="auto">
          <a:xfrm>
            <a:off x="611560" y="4077072"/>
            <a:ext cx="8112820" cy="214768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000" i="0" dirty="0">
                <a:latin typeface="华文楷体" pitchFamily="2" charset="-122"/>
                <a:ea typeface="华文楷体" pitchFamily="2" charset="-122"/>
              </a:rPr>
              <a:t>因为用例基于系统最可能使用的情况</a:t>
            </a:r>
            <a:r>
              <a:rPr lang="de-DE" altLang="zh-CN" sz="2000" i="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de-DE" sz="2000" i="0" dirty="0">
                <a:latin typeface="华文楷体" pitchFamily="2" charset="-122"/>
                <a:ea typeface="华文楷体" pitchFamily="2" charset="-122"/>
              </a:rPr>
              <a:t>因此从用例中得到的测试用例，是发现系统在实际应用中存在的缺陷的最有效的方式。</a:t>
            </a:r>
            <a:endParaRPr lang="de-DE" altLang="en-US" sz="2000" i="0" dirty="0">
              <a:latin typeface="华文楷体" pitchFamily="2" charset="-122"/>
              <a:ea typeface="华文楷体" pitchFamily="2" charset="-122"/>
            </a:endParaRPr>
          </a:p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000" i="0" dirty="0">
                <a:latin typeface="华文楷体" pitchFamily="2" charset="-122"/>
                <a:ea typeface="华文楷体" pitchFamily="2" charset="-122"/>
              </a:rPr>
              <a:t>所以很适用于由用户</a:t>
            </a:r>
            <a:r>
              <a:rPr lang="de-DE" altLang="zh-CN" sz="2000" i="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de-DE" sz="2000" i="0" dirty="0">
                <a:latin typeface="华文楷体" pitchFamily="2" charset="-122"/>
                <a:ea typeface="华文楷体" pitchFamily="2" charset="-122"/>
              </a:rPr>
              <a:t>客户一起参与的验收测试。</a:t>
            </a:r>
            <a:endParaRPr lang="de-DE" altLang="en-US" sz="2000" i="0" dirty="0">
              <a:latin typeface="华文楷体" pitchFamily="2" charset="-122"/>
              <a:ea typeface="华文楷体" pitchFamily="2" charset="-122"/>
            </a:endParaRPr>
          </a:p>
          <a:p>
            <a:pPr marL="379413" indent="-379413" algn="l" eaLnBrk="1" hangingPunct="1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w"/>
              <a:defRPr/>
            </a:pPr>
            <a:r>
              <a:rPr lang="zh-CN" altLang="de-DE" sz="2000" i="0" dirty="0">
                <a:latin typeface="华文楷体" pitchFamily="2" charset="-122"/>
                <a:ea typeface="华文楷体" pitchFamily="2" charset="-122"/>
              </a:rPr>
              <a:t>也同样适用于在集成测试过程中，通过观察不同组件的相互作用和相互影响，从而发现错误的情况。</a:t>
            </a:r>
            <a:endParaRPr lang="de-DE" altLang="en-US" sz="2000" i="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886" name="标题 9"/>
          <p:cNvSpPr>
            <a:spLocks noGrp="1"/>
          </p:cNvSpPr>
          <p:nvPr>
            <p:ph type="title" idx="4294967295"/>
          </p:nvPr>
        </p:nvSpPr>
        <p:spPr>
          <a:xfrm>
            <a:off x="2411760" y="404664"/>
            <a:ext cx="4320505" cy="490537"/>
          </a:xfrm>
        </p:spPr>
        <p:txBody>
          <a:bodyPr tIns="0" bIns="0" anchor="t"/>
          <a:lstStyle/>
          <a:p>
            <a:pPr algn="ctr" defTabSz="1436688" eaLnBrk="1" hangingPunct="1">
              <a:lnSpc>
                <a:spcPct val="90000"/>
              </a:lnSpc>
              <a:buClr>
                <a:srgbClr val="00518E"/>
              </a:buClr>
            </a:pPr>
            <a:r>
              <a:rPr lang="zh-CN" altLang="de-DE" sz="3200" kern="1200" dirty="0">
                <a:solidFill>
                  <a:srgbClr val="FFFF00"/>
                </a:solidFill>
                <a:latin typeface="+mj-ea"/>
              </a:rPr>
              <a:t>用例测试</a:t>
            </a:r>
            <a:endParaRPr lang="zh-CN" altLang="en-US" sz="3200" kern="1200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346192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8BECB6-6F87-4AA7-A36C-D5289AC9CF42}" type="slidenum">
              <a:rPr lang="en-US" altLang="zh-CN" smtClean="0"/>
              <a:pPr/>
              <a:t>111</a:t>
            </a:fld>
            <a:endParaRPr lang="en-US" altLang="zh-CN"/>
          </a:p>
        </p:txBody>
      </p:sp>
      <p:sp>
        <p:nvSpPr>
          <p:cNvPr id="3" name="标题 9"/>
          <p:cNvSpPr txBox="1">
            <a:spLocks/>
          </p:cNvSpPr>
          <p:nvPr/>
        </p:nvSpPr>
        <p:spPr bwMode="auto">
          <a:xfrm>
            <a:off x="2411760" y="404664"/>
            <a:ext cx="4320505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 defTabSz="1436688">
              <a:lnSpc>
                <a:spcPct val="90000"/>
              </a:lnSpc>
              <a:buClr>
                <a:srgbClr val="00518E"/>
              </a:buClr>
            </a:pPr>
            <a:r>
              <a:rPr lang="zh-CN" altLang="de-DE" sz="3200" i="0" kern="1200" dirty="0" smtClean="0">
                <a:solidFill>
                  <a:srgbClr val="FFFF00"/>
                </a:solidFill>
                <a:latin typeface="+mj-ea"/>
              </a:rPr>
              <a:t>用例测试</a:t>
            </a:r>
            <a:r>
              <a:rPr lang="zh-CN" altLang="en-US" sz="3200" i="0" kern="1200" dirty="0" smtClean="0">
                <a:solidFill>
                  <a:srgbClr val="FFFF00"/>
                </a:solidFill>
                <a:latin typeface="+mj-ea"/>
              </a:rPr>
              <a:t>示例</a:t>
            </a:r>
            <a:endParaRPr lang="zh-CN" altLang="en-US" sz="3200" i="0" kern="12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4" name="图片 3" descr="屏幕快照 2014-03-28 下午9.20.4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3880490" cy="4536504"/>
          </a:xfrm>
          <a:prstGeom prst="rect">
            <a:avLst/>
          </a:prstGeom>
        </p:spPr>
      </p:pic>
      <p:pic>
        <p:nvPicPr>
          <p:cNvPr id="5" name="图片 4" descr="屏幕快照 2014-03-28 下午9.20.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700808"/>
            <a:ext cx="4510587" cy="4609820"/>
          </a:xfrm>
          <a:prstGeom prst="rect">
            <a:avLst/>
          </a:prstGeom>
        </p:spPr>
      </p:pic>
      <p:sp>
        <p:nvSpPr>
          <p:cNvPr id="6" name="下箭头 5"/>
          <p:cNvSpPr/>
          <p:nvPr/>
        </p:nvSpPr>
        <p:spPr>
          <a:xfrm>
            <a:off x="6588224" y="2132856"/>
            <a:ext cx="360040" cy="3744416"/>
          </a:xfrm>
          <a:prstGeom prst="downArrow">
            <a:avLst/>
          </a:prstGeom>
          <a:solidFill>
            <a:srgbClr val="FFFF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166192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 txBox="1">
            <a:spLocks noGrp="1"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400">
              <a:solidFill>
                <a:srgbClr val="FF9800"/>
              </a:solidFill>
            </a:endParaRPr>
          </a:p>
        </p:txBody>
      </p:sp>
      <p:sp>
        <p:nvSpPr>
          <p:cNvPr id="11268" name="Rectangle 6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1E326436-0F77-42AF-83F0-61A062A886A2}" type="slidenum">
              <a:rPr lang="sv-SE" altLang="zh-CN"/>
              <a:pPr/>
              <a:t>112</a:t>
            </a:fld>
            <a:endParaRPr lang="sv-SE" altLang="zh-CN"/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033864" cy="764704"/>
          </a:xfrm>
        </p:spPr>
        <p:txBody>
          <a:bodyPr/>
          <a:lstStyle/>
          <a:p>
            <a:pPr lvl="0" algn="ctr"/>
            <a:r>
              <a:rPr lang="zh-CN" altLang="zh-CN" sz="3600" b="1" kern="1200" dirty="0">
                <a:solidFill>
                  <a:srgbClr val="FFFF00"/>
                </a:solidFill>
                <a:ea typeface="宋体" charset="-122"/>
              </a:rPr>
              <a:t>基于场景的</a:t>
            </a:r>
            <a:r>
              <a:rPr lang="zh-CN" altLang="en-US" sz="3600" b="1" kern="1200" dirty="0">
                <a:solidFill>
                  <a:srgbClr val="FFFF00"/>
                </a:solidFill>
                <a:ea typeface="宋体" charset="-122"/>
              </a:rPr>
              <a:t>测试</a:t>
            </a:r>
            <a:r>
              <a:rPr lang="zh-CN" altLang="zh-CN" sz="3600" b="1" kern="1200" dirty="0">
                <a:solidFill>
                  <a:srgbClr val="FFFF00"/>
                </a:solidFill>
                <a:ea typeface="宋体" charset="-122"/>
              </a:rPr>
              <a:t>方法</a:t>
            </a:r>
            <a:endParaRPr lang="zh-CN" altLang="en-US" sz="3600" b="1" kern="1200" dirty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827584" y="2204864"/>
            <a:ext cx="7848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457200">
              <a:lnSpc>
                <a:spcPct val="120000"/>
              </a:lnSpc>
              <a:buClr>
                <a:srgbClr val="3366FF"/>
              </a:buClr>
              <a:buFont typeface="Wingdings" pitchFamily="2" charset="2"/>
              <a:buChar char="n"/>
            </a:pPr>
            <a:r>
              <a:rPr lang="zh-CN" altLang="en-US" sz="2400" i="0" dirty="0" smtClean="0"/>
              <a:t>基于</a:t>
            </a:r>
            <a:r>
              <a:rPr lang="en-US" altLang="zh-CN" sz="2400" i="0" dirty="0" smtClean="0"/>
              <a:t>Use case</a:t>
            </a:r>
            <a:r>
              <a:rPr lang="zh-CN" altLang="en-US" sz="2400" i="0" dirty="0" smtClean="0"/>
              <a:t>或</a:t>
            </a:r>
            <a:r>
              <a:rPr lang="en-US" altLang="zh-CN" sz="2400" i="0" dirty="0" smtClean="0"/>
              <a:t>User Story</a:t>
            </a:r>
            <a:r>
              <a:rPr lang="zh-CN" altLang="en-US" sz="2400" i="0" dirty="0" smtClean="0"/>
              <a:t>直接进行验证</a:t>
            </a:r>
            <a:endParaRPr lang="en-US" altLang="zh-CN" sz="2400" i="0" dirty="0" smtClean="0"/>
          </a:p>
          <a:p>
            <a:pPr lvl="1" indent="-457200">
              <a:lnSpc>
                <a:spcPct val="120000"/>
              </a:lnSpc>
              <a:buClr>
                <a:srgbClr val="3366FF"/>
              </a:buClr>
              <a:buFont typeface="Wingdings" pitchFamily="2" charset="2"/>
              <a:buChar char="n"/>
            </a:pPr>
            <a:r>
              <a:rPr lang="zh-CN" altLang="en-US" sz="2400" i="0" dirty="0" smtClean="0"/>
              <a:t>根据</a:t>
            </a:r>
            <a:r>
              <a:rPr lang="en-US" altLang="zh-CN" sz="2400" i="0" dirty="0" smtClean="0"/>
              <a:t>UML</a:t>
            </a:r>
            <a:r>
              <a:rPr lang="zh-CN" altLang="en-US" sz="2400" i="0" dirty="0" smtClean="0"/>
              <a:t>的序列图来进行验证</a:t>
            </a:r>
            <a:endParaRPr lang="en-US" altLang="zh-CN" sz="2400" i="0" dirty="0" smtClean="0"/>
          </a:p>
          <a:p>
            <a:pPr lvl="1" indent="-457200">
              <a:lnSpc>
                <a:spcPct val="120000"/>
              </a:lnSpc>
              <a:buClr>
                <a:srgbClr val="3366FF"/>
              </a:buClr>
              <a:buFont typeface="Wingdings" pitchFamily="2" charset="2"/>
              <a:buChar char="n"/>
            </a:pPr>
            <a:r>
              <a:rPr lang="zh-CN" altLang="en-US" sz="2400" i="0" dirty="0" smtClean="0"/>
              <a:t>列出各种系统事件、观察和分析用户行为，设想各种可能的</a:t>
            </a:r>
            <a:r>
              <a:rPr lang="en-US" altLang="zh-CN" sz="2400" i="0" dirty="0" smtClean="0"/>
              <a:t>user scenario</a:t>
            </a:r>
            <a:r>
              <a:rPr lang="zh-CN" altLang="en-US" sz="2400" i="0" dirty="0" smtClean="0"/>
              <a:t>来进行验证</a:t>
            </a:r>
            <a:endParaRPr lang="en-US" altLang="zh-CN" sz="2400" i="0" dirty="0" smtClean="0"/>
          </a:p>
          <a:p>
            <a:pPr lvl="1" indent="-457200">
              <a:lnSpc>
                <a:spcPct val="120000"/>
              </a:lnSpc>
              <a:buClr>
                <a:srgbClr val="3366FF"/>
              </a:buClr>
              <a:buFont typeface="Wingdings" pitchFamily="2" charset="2"/>
              <a:buChar char="n"/>
            </a:pPr>
            <a:r>
              <a:rPr lang="zh-CN" altLang="en-US" sz="2400" i="0" dirty="0" smtClean="0"/>
              <a:t>分析同类系统和竞争对手的系统</a:t>
            </a:r>
          </a:p>
        </p:txBody>
      </p:sp>
      <p:sp>
        <p:nvSpPr>
          <p:cNvPr id="12" name="矩形 11"/>
          <p:cNvSpPr/>
          <p:nvPr/>
        </p:nvSpPr>
        <p:spPr>
          <a:xfrm>
            <a:off x="2051720" y="4653136"/>
            <a:ext cx="5256584" cy="869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i="0" dirty="0" smtClean="0">
                <a:solidFill>
                  <a:srgbClr val="0070C0"/>
                </a:solidFill>
              </a:rPr>
              <a:t>参考：</a:t>
            </a:r>
            <a:r>
              <a:rPr lang="zh-CN" altLang="en-US" b="1" i="0" dirty="0" smtClean="0">
                <a:solidFill>
                  <a:srgbClr val="0070C0"/>
                </a:solidFill>
                <a:hlinkClick r:id="rId3"/>
              </a:rPr>
              <a:t>基于</a:t>
            </a:r>
            <a:r>
              <a:rPr lang="en-US" altLang="zh-CN" b="1" i="0" dirty="0" smtClean="0">
                <a:solidFill>
                  <a:srgbClr val="0070C0"/>
                </a:solidFill>
                <a:hlinkClick r:id="rId3"/>
              </a:rPr>
              <a:t>UML</a:t>
            </a:r>
            <a:r>
              <a:rPr lang="zh-CN" altLang="en-US" b="1" i="0" dirty="0" smtClean="0">
                <a:solidFill>
                  <a:srgbClr val="0070C0"/>
                </a:solidFill>
                <a:hlinkClick r:id="rId3"/>
              </a:rPr>
              <a:t>顺序图的场景测试用例生成方法</a:t>
            </a:r>
            <a:endParaRPr lang="en-US" altLang="zh-CN" b="1" i="0" dirty="0" smtClean="0">
              <a:solidFill>
                <a:srgbClr val="0070C0"/>
              </a:solidFill>
            </a:endParaRPr>
          </a:p>
          <a:p>
            <a:pPr marL="711200">
              <a:lnSpc>
                <a:spcPct val="150000"/>
              </a:lnSpc>
            </a:pPr>
            <a:r>
              <a:rPr lang="zh-CN" altLang="en-US" i="0" u="sng" dirty="0" smtClean="0">
                <a:hlinkClick r:id="rId4"/>
              </a:rPr>
              <a:t>基于场景的性能测试设计</a:t>
            </a:r>
            <a:endParaRPr lang="zh-CN" altLang="en-US" b="1" i="0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1340768"/>
            <a:ext cx="7848872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</a:pPr>
            <a:r>
              <a:rPr lang="en-US" altLang="zh-CN" sz="2400" b="1" dirty="0" smtClean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i="0" dirty="0" smtClean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BT: Session-Based Testing/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Scenario-Based Testing</a:t>
            </a:r>
            <a:endParaRPr lang="zh-CN" altLang="en-US" sz="2400" b="1" dirty="0" smtClean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5529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366695"/>
            <a:ext cx="5952724" cy="561975"/>
          </a:xfrm>
        </p:spPr>
        <p:txBody>
          <a:bodyPr/>
          <a:lstStyle/>
          <a:p>
            <a:pPr algn="ctr" eaLnBrk="1" hangingPunct="1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作业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899592" y="2492896"/>
            <a:ext cx="7667625" cy="20005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71500" algn="l"/>
              </a:tabLst>
            </a:pPr>
            <a:r>
              <a:rPr lang="zh-CN" altLang="en-US" sz="3200" b="1" dirty="0"/>
              <a:t>第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章  </a:t>
            </a:r>
            <a:r>
              <a:rPr lang="en-US" altLang="zh-CN" sz="3200" b="1" dirty="0">
                <a:solidFill>
                  <a:schemeClr val="accent2"/>
                </a:solidFill>
              </a:rPr>
              <a:t>6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、</a:t>
            </a:r>
            <a:r>
              <a:rPr lang="en-US" altLang="zh-CN" sz="3200" b="1" dirty="0" smtClean="0">
                <a:solidFill>
                  <a:schemeClr val="accent2"/>
                </a:solidFill>
              </a:rPr>
              <a:t>7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、</a:t>
            </a:r>
            <a:r>
              <a:rPr lang="en-US" altLang="zh-CN" sz="3200" b="1" dirty="0" smtClean="0">
                <a:solidFill>
                  <a:schemeClr val="accent2"/>
                </a:solidFill>
              </a:rPr>
              <a:t>9</a:t>
            </a:r>
          </a:p>
          <a:p>
            <a:pPr>
              <a:tabLst>
                <a:tab pos="571500" algn="l"/>
              </a:tabLst>
            </a:pPr>
            <a:endParaRPr lang="en-US" altLang="zh-CN" sz="3200" b="1" dirty="0">
              <a:solidFill>
                <a:schemeClr val="accent2"/>
              </a:solidFill>
            </a:endParaRPr>
          </a:p>
          <a:p>
            <a:pPr>
              <a:tabLst>
                <a:tab pos="571500" algn="l"/>
              </a:tabLst>
            </a:pPr>
            <a:endParaRPr lang="en-US" altLang="zh-CN" sz="3200" b="1" dirty="0">
              <a:solidFill>
                <a:schemeClr val="accent2"/>
              </a:solidFill>
            </a:endParaRPr>
          </a:p>
          <a:p>
            <a:pPr>
              <a:tabLst>
                <a:tab pos="571500" algn="l"/>
              </a:tabLst>
            </a:pPr>
            <a:r>
              <a:rPr lang="zh-CN" altLang="en-US" sz="2800" b="1" i="0" u="sng" dirty="0" smtClean="0">
                <a:solidFill>
                  <a:srgbClr val="3366FF"/>
                </a:solidFill>
              </a:rPr>
              <a:t>尽可能采用所介绍的方法，完善上次作业</a:t>
            </a:r>
            <a:endParaRPr lang="zh-CN" altLang="en-US" sz="2800" b="1" i="0" u="sng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079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black">
          <a:xfrm>
            <a:off x="971600" y="3140968"/>
            <a:ext cx="266429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800" i="0" dirty="0">
                <a:solidFill>
                  <a:schemeClr val="bg1"/>
                </a:solidFill>
                <a:latin typeface="Chalkduster"/>
                <a:cs typeface="Chalkduster"/>
              </a:rPr>
              <a:t>Thank you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black">
          <a:xfrm>
            <a:off x="971600" y="1988840"/>
            <a:ext cx="280831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5400" i="0" dirty="0">
                <a:solidFill>
                  <a:schemeClr val="bg1"/>
                </a:solidFill>
                <a:latin typeface="Avenir Black Oblique"/>
                <a:ea typeface="黑体" charset="0"/>
                <a:cs typeface="Avenir Black Oblique"/>
              </a:rPr>
              <a:t>Q &amp; A</a:t>
            </a:r>
            <a:endParaRPr lang="zh-CN" altLang="en-US" sz="5400" i="0" dirty="0">
              <a:solidFill>
                <a:schemeClr val="bg1"/>
              </a:solidFill>
              <a:latin typeface="Avenir Black Oblique"/>
              <a:ea typeface="黑体" charset="0"/>
              <a:cs typeface="Avenir Black Oblique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316" y="1484784"/>
            <a:ext cx="4736684" cy="27363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4725144"/>
            <a:ext cx="1800200" cy="1800200"/>
          </a:xfrm>
          <a:prstGeom prst="rect">
            <a:avLst/>
          </a:prstGeom>
        </p:spPr>
      </p:pic>
      <p:pic>
        <p:nvPicPr>
          <p:cNvPr id="10" name="图片 9" descr="新浪微博二维码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725144"/>
            <a:ext cx="1778000" cy="17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6480720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3.1.2 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错误猜测法</a:t>
            </a:r>
            <a:endParaRPr lang="zh-CN" altLang="en-US" sz="4000" b="1" i="1" dirty="0" smtClean="0">
              <a:solidFill>
                <a:schemeClr val="hlin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484784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i="0" u="sng" dirty="0">
                <a:solidFill>
                  <a:srgbClr val="1E4649"/>
                </a:solidFill>
                <a:latin typeface="楷体"/>
                <a:ea typeface="楷体"/>
                <a:cs typeface="楷体"/>
              </a:rPr>
              <a:t>错误推测法是测试者根据经验、知识和直觉来发现软件错误，来推测程序中可能存在的各种错误，从而有针对性的进行测试</a:t>
            </a:r>
            <a:r>
              <a:rPr lang="zh-CN" altLang="zh-CN" sz="2800" i="0" dirty="0" smtClean="0">
                <a:solidFill>
                  <a:srgbClr val="1E4649"/>
                </a:solidFill>
                <a:latin typeface="楷体"/>
                <a:ea typeface="楷体"/>
                <a:cs typeface="楷体"/>
              </a:rPr>
              <a:t>。</a:t>
            </a:r>
            <a:endParaRPr lang="en-US" altLang="zh-CN" sz="2800" i="0" dirty="0" smtClean="0">
              <a:solidFill>
                <a:srgbClr val="1E4649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83568" y="2996952"/>
            <a:ext cx="792088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发现程序经常出现的错误的方法：</a:t>
            </a:r>
          </a:p>
          <a:p>
            <a:pPr marL="800100" lvl="1" indent="-342900">
              <a:lnSpc>
                <a:spcPct val="120000"/>
              </a:lnSpc>
              <a:buFont typeface="Wingdings" charset="2"/>
              <a:buChar char="²"/>
            </a:pPr>
            <a:r>
              <a:rPr lang="zh-CN" altLang="en-US" b="1" i="0" dirty="0" smtClean="0">
                <a:latin typeface="楷体"/>
                <a:ea typeface="楷体"/>
                <a:cs typeface="楷体"/>
              </a:rPr>
              <a:t>单元测试中发现的模块错误；</a:t>
            </a:r>
          </a:p>
          <a:p>
            <a:pPr marL="800100" lvl="1" indent="-342900">
              <a:lnSpc>
                <a:spcPct val="120000"/>
              </a:lnSpc>
              <a:buFont typeface="Wingdings" charset="2"/>
              <a:buChar char="²"/>
            </a:pPr>
            <a:r>
              <a:rPr lang="zh-CN" altLang="en-US" b="1" i="0" dirty="0" smtClean="0">
                <a:latin typeface="楷体"/>
                <a:ea typeface="楷体"/>
                <a:cs typeface="楷体"/>
              </a:rPr>
              <a:t>产品的以前版本曾经发现的错误；</a:t>
            </a:r>
          </a:p>
          <a:p>
            <a:pPr marL="800100" lvl="1" indent="-342900">
              <a:lnSpc>
                <a:spcPct val="120000"/>
              </a:lnSpc>
              <a:buFont typeface="Wingdings" charset="2"/>
              <a:buChar char="²"/>
            </a:pPr>
            <a:r>
              <a:rPr lang="zh-CN" altLang="en-US" b="1" i="0" dirty="0" smtClean="0">
                <a:latin typeface="楷体"/>
                <a:ea typeface="楷体"/>
                <a:cs typeface="楷体"/>
              </a:rPr>
              <a:t>输入数据为</a:t>
            </a:r>
            <a:r>
              <a:rPr lang="en-US" altLang="zh-CN" b="1" i="0" dirty="0" smtClean="0">
                <a:latin typeface="楷体"/>
                <a:ea typeface="楷体"/>
                <a:cs typeface="楷体"/>
              </a:rPr>
              <a:t>0</a:t>
            </a:r>
            <a:r>
              <a:rPr lang="zh-CN" altLang="en-US" b="1" i="0" dirty="0" smtClean="0">
                <a:latin typeface="楷体"/>
                <a:ea typeface="楷体"/>
                <a:cs typeface="楷体"/>
              </a:rPr>
              <a:t>或字符为空；</a:t>
            </a:r>
          </a:p>
          <a:p>
            <a:pPr marL="800100" lvl="1" indent="-342900">
              <a:lnSpc>
                <a:spcPct val="120000"/>
              </a:lnSpc>
              <a:buFont typeface="Wingdings" charset="2"/>
              <a:buChar char="²"/>
            </a:pPr>
            <a:r>
              <a:rPr lang="zh-CN" altLang="en-US" b="1" i="0" dirty="0" smtClean="0">
                <a:latin typeface="楷体"/>
                <a:ea typeface="楷体"/>
                <a:cs typeface="楷体"/>
              </a:rPr>
              <a:t>当软件要求输入时</a:t>
            </a:r>
            <a:r>
              <a:rPr lang="en-US" altLang="zh-CN" b="1" i="0" dirty="0" smtClean="0">
                <a:latin typeface="楷体"/>
                <a:ea typeface="楷体"/>
                <a:cs typeface="楷体"/>
              </a:rPr>
              <a:t>(</a:t>
            </a:r>
            <a:r>
              <a:rPr lang="zh-CN" altLang="en-US" b="1" i="0" dirty="0" smtClean="0">
                <a:latin typeface="楷体"/>
                <a:ea typeface="楷体"/>
                <a:cs typeface="楷体"/>
              </a:rPr>
              <a:t>比如在文本框中</a:t>
            </a:r>
            <a:r>
              <a:rPr lang="en-US" altLang="zh-CN" b="1" i="0" dirty="0" smtClean="0">
                <a:latin typeface="楷体"/>
                <a:ea typeface="楷体"/>
                <a:cs typeface="楷体"/>
              </a:rPr>
              <a:t>),</a:t>
            </a:r>
            <a:r>
              <a:rPr lang="zh-CN" altLang="en-US" b="1" i="0" dirty="0" smtClean="0">
                <a:latin typeface="楷体"/>
                <a:ea typeface="楷体"/>
                <a:cs typeface="楷体"/>
              </a:rPr>
              <a:t>不是没有输入正确的信息，而是根本没有输入任何内容，单单按了</a:t>
            </a:r>
            <a:r>
              <a:rPr lang="en-US" altLang="zh-CN" b="1" i="0" dirty="0" smtClean="0">
                <a:latin typeface="楷体"/>
                <a:ea typeface="楷体"/>
                <a:cs typeface="楷体"/>
              </a:rPr>
              <a:t>Enter</a:t>
            </a:r>
            <a:r>
              <a:rPr lang="zh-CN" altLang="en-US" b="1" i="0" dirty="0" smtClean="0">
                <a:latin typeface="楷体"/>
                <a:ea typeface="楷体"/>
                <a:cs typeface="楷体"/>
              </a:rPr>
              <a:t>键；</a:t>
            </a:r>
          </a:p>
          <a:p>
            <a:pPr marL="800100" lvl="1" indent="-342900">
              <a:lnSpc>
                <a:spcPct val="120000"/>
              </a:lnSpc>
              <a:buFont typeface="Wingdings" charset="2"/>
              <a:buChar char="²"/>
            </a:pPr>
            <a:r>
              <a:rPr lang="en-US" altLang="zh-CN" b="1" i="0" dirty="0" smtClean="0">
                <a:latin typeface="楷体"/>
                <a:ea typeface="楷体"/>
                <a:cs typeface="楷体"/>
              </a:rPr>
              <a:t>…</a:t>
            </a:r>
            <a:r>
              <a:rPr lang="zh-CN" altLang="en-US" b="1" i="0" dirty="0" smtClean="0">
                <a:latin typeface="楷体"/>
                <a:ea typeface="楷体"/>
                <a:cs typeface="楷体"/>
              </a:rPr>
              <a:t> </a:t>
            </a:r>
            <a:r>
              <a:rPr lang="en-US" altLang="zh-CN" b="1" i="0" dirty="0" smtClean="0">
                <a:latin typeface="楷体"/>
                <a:ea typeface="楷体"/>
                <a:cs typeface="楷体"/>
              </a:rPr>
              <a:t>…</a:t>
            </a:r>
            <a:endParaRPr lang="zh-CN" altLang="en-US" b="1" i="0" dirty="0" smtClean="0">
              <a:latin typeface="楷体"/>
              <a:ea typeface="楷体"/>
              <a:cs typeface="楷体"/>
            </a:endParaRPr>
          </a:p>
        </p:txBody>
      </p:sp>
    </p:spTree>
    <p:extLst>
      <p:ext uri="{BB962C8B-B14F-4D97-AF65-F5344CB8AC3E}">
        <p14:creationId xmlns:p14="http://schemas.microsoft.com/office/powerpoint/2010/main" val="4060690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>
          <a:xfrm>
            <a:off x="1187624" y="332656"/>
            <a:ext cx="6624637" cy="762000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3.2 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基于输入域的测试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方法</a:t>
            </a:r>
          </a:p>
        </p:txBody>
      </p:sp>
      <p:sp>
        <p:nvSpPr>
          <p:cNvPr id="1451012" name="Text Box 4"/>
          <p:cNvSpPr txBox="1">
            <a:spLocks noChangeArrowheads="1"/>
          </p:cNvSpPr>
          <p:nvPr/>
        </p:nvSpPr>
        <p:spPr bwMode="auto">
          <a:xfrm>
            <a:off x="1547664" y="2924944"/>
            <a:ext cx="3505200" cy="125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3.2.1 </a:t>
            </a:r>
            <a:r>
              <a:rPr lang="en-US" altLang="zh-CN" sz="2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 </a:t>
            </a:r>
            <a:r>
              <a:rPr lang="zh-CN" altLang="en-US" sz="2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等价类划分法</a:t>
            </a:r>
            <a:endParaRPr lang="zh-CN" altLang="en-US" sz="2800" i="1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3.2.2 </a:t>
            </a:r>
            <a:r>
              <a:rPr lang="en-US" altLang="zh-CN" sz="2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 </a:t>
            </a:r>
            <a:r>
              <a:rPr lang="zh-CN" altLang="en-US" sz="2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边界值分析法</a:t>
            </a:r>
            <a:endParaRPr lang="zh-CN" altLang="en-US" sz="2800" i="1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7420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260648"/>
            <a:ext cx="5905500" cy="762000"/>
          </a:xfrm>
        </p:spPr>
        <p:txBody>
          <a:bodyPr/>
          <a:lstStyle/>
          <a:p>
            <a:pPr algn="ctr">
              <a:defRPr/>
            </a:pP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3.2.1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等价类划分方法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628800"/>
            <a:ext cx="8568952" cy="2664296"/>
          </a:xfrm>
        </p:spPr>
        <p:txBody>
          <a:bodyPr/>
          <a:lstStyle/>
          <a:p>
            <a:pPr marL="355600" lvl="2" indent="-355600" eaLnBrk="0" hangingPunct="0">
              <a:lnSpc>
                <a:spcPct val="13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de-DE" sz="2400" b="1" u="sng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等价类是某个输入域的子集</a:t>
            </a:r>
            <a:r>
              <a:rPr lang="zh-CN" altLang="de-DE" sz="2400" b="1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，在该子集中每个输入数据的作用是等效</a:t>
            </a:r>
            <a:r>
              <a:rPr lang="zh-CN" altLang="de-DE" sz="2400" b="1" u="sng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的</a:t>
            </a:r>
            <a:r>
              <a:rPr lang="en-US" altLang="zh-CN" sz="2400" b="1" u="sng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.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将输入数据分成若干个子集，从每个子集选取一个代表性的数据作为测试用例</a:t>
            </a:r>
            <a:endParaRPr lang="zh-CN" altLang="en-US" sz="2400" b="1" u="sng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lvl="2" indent="-355600" eaLnBrk="0" hangingPunct="0">
              <a:lnSpc>
                <a:spcPct val="13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分为有效等价类和无效等价类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。</a:t>
            </a:r>
            <a:endParaRPr lang="en-US" altLang="zh-CN" sz="2400" kern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lvl="2" indent="-355600" eaLnBrk="0" hangingPunct="0">
              <a:lnSpc>
                <a:spcPct val="13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在分析需求规格说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明的基础上划分等价类，列出等价类表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sp>
        <p:nvSpPr>
          <p:cNvPr id="40965" name="Rectangle 23"/>
          <p:cNvSpPr>
            <a:spLocks noChangeArrowheads="1"/>
          </p:cNvSpPr>
          <p:nvPr/>
        </p:nvSpPr>
        <p:spPr bwMode="auto">
          <a:xfrm>
            <a:off x="755576" y="4293096"/>
            <a:ext cx="3833812" cy="1985159"/>
          </a:xfrm>
          <a:prstGeom prst="rect">
            <a:avLst/>
          </a:prstGeom>
          <a:noFill/>
          <a:ln w="12700">
            <a:solidFill>
              <a:srgbClr val="0000FF"/>
            </a:solidFill>
            <a:prstDash val="dashDot"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i="0" dirty="0">
                <a:solidFill>
                  <a:srgbClr val="3366FF"/>
                </a:solidFill>
              </a:rPr>
              <a:t>设计测试用例时，要同时考虑这两种等价类。因为软件不仅要能接收合理的数据，</a:t>
            </a:r>
            <a:r>
              <a:rPr lang="zh-CN" altLang="en-US" sz="2000" i="0" dirty="0" smtClean="0">
                <a:solidFill>
                  <a:srgbClr val="3366FF"/>
                </a:solidFill>
              </a:rPr>
              <a:t>也要能经受异常数据的考验</a:t>
            </a:r>
            <a:r>
              <a:rPr lang="zh-CN" altLang="en-US" sz="2000" i="0" dirty="0">
                <a:solidFill>
                  <a:srgbClr val="3366FF"/>
                </a:solidFill>
              </a:rPr>
              <a:t>。经过正反的测试才能确保软件具有更高的可靠性。</a:t>
            </a:r>
          </a:p>
        </p:txBody>
      </p:sp>
      <p:grpSp>
        <p:nvGrpSpPr>
          <p:cNvPr id="40966" name="Group 24"/>
          <p:cNvGrpSpPr>
            <a:grpSpLocks/>
          </p:cNvGrpSpPr>
          <p:nvPr/>
        </p:nvGrpSpPr>
        <p:grpSpPr bwMode="auto">
          <a:xfrm>
            <a:off x="4973638" y="4487863"/>
            <a:ext cx="3870325" cy="1866900"/>
            <a:chOff x="2775" y="2800"/>
            <a:chExt cx="2830" cy="1176"/>
          </a:xfrm>
        </p:grpSpPr>
        <p:grpSp>
          <p:nvGrpSpPr>
            <p:cNvPr id="40967" name="Group 25"/>
            <p:cNvGrpSpPr>
              <a:grpSpLocks/>
            </p:cNvGrpSpPr>
            <p:nvPr/>
          </p:nvGrpSpPr>
          <p:grpSpPr bwMode="auto">
            <a:xfrm>
              <a:off x="2775" y="2832"/>
              <a:ext cx="2630" cy="920"/>
              <a:chOff x="1402" y="3176"/>
              <a:chExt cx="2630" cy="920"/>
            </a:xfrm>
          </p:grpSpPr>
          <p:sp>
            <p:nvSpPr>
              <p:cNvPr id="40982" name="Oval 26"/>
              <p:cNvSpPr>
                <a:spLocks noChangeArrowheads="1"/>
              </p:cNvSpPr>
              <p:nvPr/>
            </p:nvSpPr>
            <p:spPr bwMode="auto">
              <a:xfrm>
                <a:off x="1968" y="3176"/>
                <a:ext cx="2064" cy="920"/>
              </a:xfrm>
              <a:prstGeom prst="ellipse">
                <a:avLst/>
              </a:prstGeom>
              <a:solidFill>
                <a:srgbClr val="FF9900"/>
              </a:solidFill>
              <a:ln w="381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83" name="Text Box 27"/>
              <p:cNvSpPr txBox="1">
                <a:spLocks noChangeArrowheads="1"/>
              </p:cNvSpPr>
              <p:nvPr/>
            </p:nvSpPr>
            <p:spPr bwMode="auto">
              <a:xfrm>
                <a:off x="1402" y="3818"/>
                <a:ext cx="831" cy="231"/>
              </a:xfrm>
              <a:prstGeom prst="rect">
                <a:avLst/>
              </a:prstGeom>
              <a:solidFill>
                <a:srgbClr val="FF9900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>
                    <a:solidFill>
                      <a:srgbClr val="FFFF66"/>
                    </a:solidFill>
                    <a:latin typeface="Comic Sans MS" pitchFamily="66" charset="0"/>
                  </a:rPr>
                  <a:t>all inputs</a:t>
                </a:r>
                <a:endParaRPr lang="en-GB" altLang="zh-CN">
                  <a:solidFill>
                    <a:srgbClr val="FFFF66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40968" name="Group 28"/>
            <p:cNvGrpSpPr>
              <a:grpSpLocks/>
            </p:cNvGrpSpPr>
            <p:nvPr/>
          </p:nvGrpSpPr>
          <p:grpSpPr bwMode="auto">
            <a:xfrm>
              <a:off x="2869" y="2800"/>
              <a:ext cx="2736" cy="1176"/>
              <a:chOff x="1496" y="3144"/>
              <a:chExt cx="2736" cy="1176"/>
            </a:xfrm>
          </p:grpSpPr>
          <p:sp>
            <p:nvSpPr>
              <p:cNvPr id="40978" name="Line 29"/>
              <p:cNvSpPr>
                <a:spLocks noChangeShapeType="1"/>
              </p:cNvSpPr>
              <p:nvPr/>
            </p:nvSpPr>
            <p:spPr bwMode="auto">
              <a:xfrm>
                <a:off x="1496" y="3144"/>
                <a:ext cx="1424" cy="528"/>
              </a:xfrm>
              <a:prstGeom prst="line">
                <a:avLst/>
              </a:prstGeom>
              <a:noFill/>
              <a:ln w="28575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0979" name="Line 30"/>
              <p:cNvSpPr>
                <a:spLocks noChangeShapeType="1"/>
              </p:cNvSpPr>
              <p:nvPr/>
            </p:nvSpPr>
            <p:spPr bwMode="auto">
              <a:xfrm flipH="1">
                <a:off x="2848" y="3680"/>
                <a:ext cx="64" cy="640"/>
              </a:xfrm>
              <a:prstGeom prst="line">
                <a:avLst/>
              </a:prstGeom>
              <a:noFill/>
              <a:ln w="28575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0980" name="Line 31"/>
              <p:cNvSpPr>
                <a:spLocks noChangeShapeType="1"/>
              </p:cNvSpPr>
              <p:nvPr/>
            </p:nvSpPr>
            <p:spPr bwMode="auto">
              <a:xfrm flipV="1">
                <a:off x="2912" y="3216"/>
                <a:ext cx="1320" cy="464"/>
              </a:xfrm>
              <a:prstGeom prst="line">
                <a:avLst/>
              </a:prstGeom>
              <a:noFill/>
              <a:ln w="28575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0981" name="Line 32"/>
              <p:cNvSpPr>
                <a:spLocks noChangeShapeType="1"/>
              </p:cNvSpPr>
              <p:nvPr/>
            </p:nvSpPr>
            <p:spPr bwMode="auto">
              <a:xfrm>
                <a:off x="3352" y="3528"/>
                <a:ext cx="544" cy="632"/>
              </a:xfrm>
              <a:prstGeom prst="line">
                <a:avLst/>
              </a:prstGeom>
              <a:noFill/>
              <a:ln w="28575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40969" name="Group 33"/>
            <p:cNvGrpSpPr>
              <a:grpSpLocks/>
            </p:cNvGrpSpPr>
            <p:nvPr/>
          </p:nvGrpSpPr>
          <p:grpSpPr bwMode="auto">
            <a:xfrm>
              <a:off x="3661" y="2945"/>
              <a:ext cx="1596" cy="785"/>
              <a:chOff x="2288" y="3289"/>
              <a:chExt cx="1596" cy="785"/>
            </a:xfrm>
          </p:grpSpPr>
          <p:sp>
            <p:nvSpPr>
              <p:cNvPr id="40970" name="Oval 34"/>
              <p:cNvSpPr>
                <a:spLocks noChangeArrowheads="1"/>
              </p:cNvSpPr>
              <p:nvPr/>
            </p:nvSpPr>
            <p:spPr bwMode="auto">
              <a:xfrm>
                <a:off x="2856" y="3352"/>
                <a:ext cx="64" cy="80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71" name="Text Box 35"/>
              <p:cNvSpPr txBox="1">
                <a:spLocks noChangeArrowheads="1"/>
              </p:cNvSpPr>
              <p:nvPr/>
            </p:nvSpPr>
            <p:spPr bwMode="auto">
              <a:xfrm>
                <a:off x="2876" y="3289"/>
                <a:ext cx="231" cy="21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600">
                    <a:solidFill>
                      <a:schemeClr val="bg1"/>
                    </a:solidFill>
                    <a:latin typeface="Comic Sans MS" pitchFamily="66" charset="0"/>
                  </a:rPr>
                  <a:t>i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Comic Sans MS" pitchFamily="66" charset="0"/>
                  </a:rPr>
                  <a:t>1</a:t>
                </a:r>
                <a:endParaRPr lang="en-GB" altLang="zh-CN" sz="2000" baseline="-25000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0972" name="Oval 36"/>
              <p:cNvSpPr>
                <a:spLocks noChangeArrowheads="1"/>
              </p:cNvSpPr>
              <p:nvPr/>
            </p:nvSpPr>
            <p:spPr bwMode="auto">
              <a:xfrm>
                <a:off x="3624" y="3576"/>
                <a:ext cx="64" cy="80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73" name="Text Box 37"/>
              <p:cNvSpPr txBox="1">
                <a:spLocks noChangeArrowheads="1"/>
              </p:cNvSpPr>
              <p:nvPr/>
            </p:nvSpPr>
            <p:spPr bwMode="auto">
              <a:xfrm>
                <a:off x="3635" y="3513"/>
                <a:ext cx="249" cy="21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600">
                    <a:solidFill>
                      <a:schemeClr val="bg1"/>
                    </a:solidFill>
                    <a:latin typeface="Comic Sans MS" pitchFamily="66" charset="0"/>
                  </a:rPr>
                  <a:t>i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Comic Sans MS" pitchFamily="66" charset="0"/>
                  </a:rPr>
                  <a:t>4</a:t>
                </a:r>
                <a:endParaRPr lang="en-GB" altLang="zh-CN" sz="2000" baseline="-25000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0974" name="Oval 38"/>
              <p:cNvSpPr>
                <a:spLocks noChangeArrowheads="1"/>
              </p:cNvSpPr>
              <p:nvPr/>
            </p:nvSpPr>
            <p:spPr bwMode="auto">
              <a:xfrm>
                <a:off x="2288" y="3720"/>
                <a:ext cx="64" cy="80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75" name="Text Box 39"/>
              <p:cNvSpPr txBox="1">
                <a:spLocks noChangeArrowheads="1"/>
              </p:cNvSpPr>
              <p:nvPr/>
            </p:nvSpPr>
            <p:spPr bwMode="auto">
              <a:xfrm>
                <a:off x="2298" y="3657"/>
                <a:ext cx="250" cy="21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600">
                    <a:solidFill>
                      <a:schemeClr val="bg1"/>
                    </a:solidFill>
                    <a:latin typeface="Comic Sans MS" pitchFamily="66" charset="0"/>
                  </a:rPr>
                  <a:t>i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Comic Sans MS" pitchFamily="66" charset="0"/>
                  </a:rPr>
                  <a:t>2</a:t>
                </a:r>
                <a:endParaRPr lang="en-GB" altLang="zh-CN" sz="2000" baseline="-25000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0976" name="Oval 40"/>
              <p:cNvSpPr>
                <a:spLocks noChangeArrowheads="1"/>
              </p:cNvSpPr>
              <p:nvPr/>
            </p:nvSpPr>
            <p:spPr bwMode="auto">
              <a:xfrm>
                <a:off x="3080" y="3800"/>
                <a:ext cx="64" cy="80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77" name="Text Box 41"/>
              <p:cNvSpPr txBox="1">
                <a:spLocks noChangeArrowheads="1"/>
              </p:cNvSpPr>
              <p:nvPr/>
            </p:nvSpPr>
            <p:spPr bwMode="auto">
              <a:xfrm>
                <a:off x="3108" y="3737"/>
                <a:ext cx="215" cy="33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1600">
                    <a:solidFill>
                      <a:schemeClr val="bg1"/>
                    </a:solidFill>
                    <a:latin typeface="Comic Sans MS" pitchFamily="66" charset="0"/>
                  </a:rPr>
                  <a:t>i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Comic Sans MS" pitchFamily="66" charset="0"/>
                  </a:rPr>
                  <a:t>3</a:t>
                </a:r>
                <a:endParaRPr lang="en-GB" altLang="zh-CN" sz="2000" baseline="-25000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0352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548680"/>
            <a:ext cx="4197350" cy="7620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确定等价类的方法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712913"/>
            <a:ext cx="8459787" cy="1042987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在输入条件规定了取值范围或值的个数的情况下，则可以确立一个有效等价类和两个无效等价类</a:t>
            </a:r>
          </a:p>
          <a:p>
            <a:pPr>
              <a:lnSpc>
                <a:spcPct val="150000"/>
              </a:lnSpc>
            </a:pPr>
            <a:endParaRPr lang="zh-CN" altLang="en-US" sz="2000" dirty="0" smtClean="0">
              <a:latin typeface="宋体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zh-CN" altLang="en-US" sz="2000" dirty="0" smtClean="0">
              <a:latin typeface="宋体" pitchFamily="2" charset="-122"/>
            </a:endParaRPr>
          </a:p>
        </p:txBody>
      </p:sp>
      <p:grpSp>
        <p:nvGrpSpPr>
          <p:cNvPr id="41989" name="Group 5"/>
          <p:cNvGrpSpPr>
            <a:grpSpLocks/>
          </p:cNvGrpSpPr>
          <p:nvPr/>
        </p:nvGrpSpPr>
        <p:grpSpPr bwMode="auto">
          <a:xfrm>
            <a:off x="1585913" y="3457575"/>
            <a:ext cx="6019800" cy="168275"/>
            <a:chOff x="912" y="1174"/>
            <a:chExt cx="3792" cy="106"/>
          </a:xfrm>
        </p:grpSpPr>
        <p:sp>
          <p:nvSpPr>
            <p:cNvPr id="42009" name="Line 6"/>
            <p:cNvSpPr>
              <a:spLocks noChangeShapeType="1"/>
            </p:cNvSpPr>
            <p:nvPr/>
          </p:nvSpPr>
          <p:spPr bwMode="auto">
            <a:xfrm>
              <a:off x="912" y="1227"/>
              <a:ext cx="3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10" name="Rectangle 7" descr="Light upward diagonal"/>
            <p:cNvSpPr>
              <a:spLocks noChangeArrowheads="1"/>
            </p:cNvSpPr>
            <p:nvPr/>
          </p:nvSpPr>
          <p:spPr bwMode="auto">
            <a:xfrm>
              <a:off x="2112" y="1174"/>
              <a:ext cx="1392" cy="106"/>
            </a:xfrm>
            <a:prstGeom prst="rect">
              <a:avLst/>
            </a:prstGeom>
            <a:pattFill prst="ltUpDiag">
              <a:fgClr>
                <a:schemeClr val="accent2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990" name="Group 8"/>
          <p:cNvGrpSpPr>
            <a:grpSpLocks/>
          </p:cNvGrpSpPr>
          <p:nvPr/>
        </p:nvGrpSpPr>
        <p:grpSpPr bwMode="auto">
          <a:xfrm>
            <a:off x="3481388" y="3219450"/>
            <a:ext cx="2230437" cy="917575"/>
            <a:chOff x="2178" y="1024"/>
            <a:chExt cx="1405" cy="578"/>
          </a:xfrm>
        </p:grpSpPr>
        <p:sp>
          <p:nvSpPr>
            <p:cNvPr id="42007" name="Freeform 9"/>
            <p:cNvSpPr>
              <a:spLocks/>
            </p:cNvSpPr>
            <p:nvPr/>
          </p:nvSpPr>
          <p:spPr bwMode="auto">
            <a:xfrm>
              <a:off x="2178" y="1024"/>
              <a:ext cx="1405" cy="414"/>
            </a:xfrm>
            <a:custGeom>
              <a:avLst/>
              <a:gdLst>
                <a:gd name="T0" fmla="*/ 675 w 1405"/>
                <a:gd name="T1" fmla="*/ 11 h 414"/>
                <a:gd name="T2" fmla="*/ 35 w 1405"/>
                <a:gd name="T3" fmla="*/ 85 h 414"/>
                <a:gd name="T4" fmla="*/ 3 w 1405"/>
                <a:gd name="T5" fmla="*/ 149 h 414"/>
                <a:gd name="T6" fmla="*/ 25 w 1405"/>
                <a:gd name="T7" fmla="*/ 331 h 414"/>
                <a:gd name="T8" fmla="*/ 185 w 1405"/>
                <a:gd name="T9" fmla="*/ 352 h 414"/>
                <a:gd name="T10" fmla="*/ 377 w 1405"/>
                <a:gd name="T11" fmla="*/ 352 h 414"/>
                <a:gd name="T12" fmla="*/ 686 w 1405"/>
                <a:gd name="T13" fmla="*/ 363 h 414"/>
                <a:gd name="T14" fmla="*/ 1027 w 1405"/>
                <a:gd name="T15" fmla="*/ 384 h 414"/>
                <a:gd name="T16" fmla="*/ 1251 w 1405"/>
                <a:gd name="T17" fmla="*/ 352 h 414"/>
                <a:gd name="T18" fmla="*/ 1315 w 1405"/>
                <a:gd name="T19" fmla="*/ 331 h 414"/>
                <a:gd name="T20" fmla="*/ 1347 w 1405"/>
                <a:gd name="T21" fmla="*/ 320 h 414"/>
                <a:gd name="T22" fmla="*/ 1401 w 1405"/>
                <a:gd name="T23" fmla="*/ 235 h 414"/>
                <a:gd name="T24" fmla="*/ 1387 w 1405"/>
                <a:gd name="T25" fmla="*/ 125 h 414"/>
                <a:gd name="T26" fmla="*/ 1305 w 1405"/>
                <a:gd name="T27" fmla="*/ 85 h 414"/>
                <a:gd name="T28" fmla="*/ 1027 w 1405"/>
                <a:gd name="T29" fmla="*/ 32 h 414"/>
                <a:gd name="T30" fmla="*/ 761 w 1405"/>
                <a:gd name="T31" fmla="*/ 0 h 414"/>
                <a:gd name="T32" fmla="*/ 675 w 1405"/>
                <a:gd name="T33" fmla="*/ 11 h 4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05"/>
                <a:gd name="T52" fmla="*/ 0 h 414"/>
                <a:gd name="T53" fmla="*/ 1405 w 1405"/>
                <a:gd name="T54" fmla="*/ 414 h 41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05" h="414">
                  <a:moveTo>
                    <a:pt x="675" y="11"/>
                  </a:moveTo>
                  <a:cubicBezTo>
                    <a:pt x="474" y="24"/>
                    <a:pt x="232" y="23"/>
                    <a:pt x="35" y="85"/>
                  </a:cubicBezTo>
                  <a:cubicBezTo>
                    <a:pt x="27" y="96"/>
                    <a:pt x="0" y="131"/>
                    <a:pt x="3" y="149"/>
                  </a:cubicBezTo>
                  <a:cubicBezTo>
                    <a:pt x="9" y="206"/>
                    <a:pt x="2" y="278"/>
                    <a:pt x="25" y="331"/>
                  </a:cubicBezTo>
                  <a:cubicBezTo>
                    <a:pt x="29" y="341"/>
                    <a:pt x="176" y="344"/>
                    <a:pt x="185" y="352"/>
                  </a:cubicBezTo>
                  <a:cubicBezTo>
                    <a:pt x="247" y="414"/>
                    <a:pt x="294" y="339"/>
                    <a:pt x="377" y="352"/>
                  </a:cubicBezTo>
                  <a:cubicBezTo>
                    <a:pt x="494" y="348"/>
                    <a:pt x="569" y="372"/>
                    <a:pt x="686" y="363"/>
                  </a:cubicBezTo>
                  <a:cubicBezTo>
                    <a:pt x="799" y="353"/>
                    <a:pt x="914" y="400"/>
                    <a:pt x="1027" y="384"/>
                  </a:cubicBezTo>
                  <a:cubicBezTo>
                    <a:pt x="1096" y="373"/>
                    <a:pt x="1183" y="374"/>
                    <a:pt x="1251" y="352"/>
                  </a:cubicBezTo>
                  <a:cubicBezTo>
                    <a:pt x="1272" y="345"/>
                    <a:pt x="1293" y="338"/>
                    <a:pt x="1315" y="331"/>
                  </a:cubicBezTo>
                  <a:cubicBezTo>
                    <a:pt x="1325" y="327"/>
                    <a:pt x="1347" y="320"/>
                    <a:pt x="1347" y="320"/>
                  </a:cubicBezTo>
                  <a:cubicBezTo>
                    <a:pt x="1374" y="293"/>
                    <a:pt x="1388" y="271"/>
                    <a:pt x="1401" y="235"/>
                  </a:cubicBezTo>
                  <a:cubicBezTo>
                    <a:pt x="1405" y="203"/>
                    <a:pt x="1402" y="149"/>
                    <a:pt x="1387" y="125"/>
                  </a:cubicBezTo>
                  <a:cubicBezTo>
                    <a:pt x="1371" y="100"/>
                    <a:pt x="1364" y="100"/>
                    <a:pt x="1305" y="85"/>
                  </a:cubicBezTo>
                  <a:cubicBezTo>
                    <a:pt x="1242" y="25"/>
                    <a:pt x="1096" y="36"/>
                    <a:pt x="1027" y="32"/>
                  </a:cubicBezTo>
                  <a:cubicBezTo>
                    <a:pt x="938" y="16"/>
                    <a:pt x="849" y="11"/>
                    <a:pt x="761" y="0"/>
                  </a:cubicBezTo>
                  <a:cubicBezTo>
                    <a:pt x="689" y="12"/>
                    <a:pt x="718" y="11"/>
                    <a:pt x="675" y="11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8" name="Text Box 10"/>
            <p:cNvSpPr txBox="1">
              <a:spLocks noChangeArrowheads="1"/>
            </p:cNvSpPr>
            <p:nvPr/>
          </p:nvSpPr>
          <p:spPr bwMode="auto">
            <a:xfrm>
              <a:off x="2619" y="1390"/>
              <a:ext cx="61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 b="1"/>
                <a:t>in range</a:t>
              </a:r>
            </a:p>
          </p:txBody>
        </p:sp>
      </p:grpSp>
      <p:grpSp>
        <p:nvGrpSpPr>
          <p:cNvPr id="41991" name="Group 11"/>
          <p:cNvGrpSpPr>
            <a:grpSpLocks/>
          </p:cNvGrpSpPr>
          <p:nvPr/>
        </p:nvGrpSpPr>
        <p:grpSpPr bwMode="auto">
          <a:xfrm>
            <a:off x="5697538" y="3117850"/>
            <a:ext cx="2227262" cy="1020763"/>
            <a:chOff x="3574" y="960"/>
            <a:chExt cx="1403" cy="643"/>
          </a:xfrm>
        </p:grpSpPr>
        <p:sp>
          <p:nvSpPr>
            <p:cNvPr id="42005" name="Freeform 12"/>
            <p:cNvSpPr>
              <a:spLocks/>
            </p:cNvSpPr>
            <p:nvPr/>
          </p:nvSpPr>
          <p:spPr bwMode="auto">
            <a:xfrm>
              <a:off x="3574" y="960"/>
              <a:ext cx="1403" cy="432"/>
            </a:xfrm>
            <a:custGeom>
              <a:avLst/>
              <a:gdLst>
                <a:gd name="T0" fmla="*/ 527 w 1403"/>
                <a:gd name="T1" fmla="*/ 100 h 432"/>
                <a:gd name="T2" fmla="*/ 58 w 1403"/>
                <a:gd name="T3" fmla="*/ 156 h 432"/>
                <a:gd name="T4" fmla="*/ 29 w 1403"/>
                <a:gd name="T5" fmla="*/ 179 h 432"/>
                <a:gd name="T6" fmla="*/ 21 w 1403"/>
                <a:gd name="T7" fmla="*/ 203 h 432"/>
                <a:gd name="T8" fmla="*/ 5 w 1403"/>
                <a:gd name="T9" fmla="*/ 252 h 432"/>
                <a:gd name="T10" fmla="*/ 15 w 1403"/>
                <a:gd name="T11" fmla="*/ 347 h 432"/>
                <a:gd name="T12" fmla="*/ 111 w 1403"/>
                <a:gd name="T13" fmla="*/ 384 h 432"/>
                <a:gd name="T14" fmla="*/ 474 w 1403"/>
                <a:gd name="T15" fmla="*/ 422 h 432"/>
                <a:gd name="T16" fmla="*/ 613 w 1403"/>
                <a:gd name="T17" fmla="*/ 432 h 432"/>
                <a:gd name="T18" fmla="*/ 965 w 1403"/>
                <a:gd name="T19" fmla="*/ 422 h 432"/>
                <a:gd name="T20" fmla="*/ 1093 w 1403"/>
                <a:gd name="T21" fmla="*/ 394 h 432"/>
                <a:gd name="T22" fmla="*/ 1391 w 1403"/>
                <a:gd name="T23" fmla="*/ 356 h 432"/>
                <a:gd name="T24" fmla="*/ 1402 w 1403"/>
                <a:gd name="T25" fmla="*/ 290 h 432"/>
                <a:gd name="T26" fmla="*/ 687 w 1403"/>
                <a:gd name="T27" fmla="*/ 100 h 432"/>
                <a:gd name="T28" fmla="*/ 527 w 1403"/>
                <a:gd name="T29" fmla="*/ 100 h 4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3"/>
                <a:gd name="T46" fmla="*/ 0 h 432"/>
                <a:gd name="T47" fmla="*/ 1403 w 1403"/>
                <a:gd name="T48" fmla="*/ 432 h 4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3" h="432">
                  <a:moveTo>
                    <a:pt x="527" y="100"/>
                  </a:moveTo>
                  <a:cubicBezTo>
                    <a:pt x="497" y="100"/>
                    <a:pt x="114" y="80"/>
                    <a:pt x="58" y="156"/>
                  </a:cubicBezTo>
                  <a:cubicBezTo>
                    <a:pt x="54" y="169"/>
                    <a:pt x="35" y="166"/>
                    <a:pt x="29" y="179"/>
                  </a:cubicBezTo>
                  <a:cubicBezTo>
                    <a:pt x="25" y="187"/>
                    <a:pt x="24" y="191"/>
                    <a:pt x="21" y="203"/>
                  </a:cubicBezTo>
                  <a:cubicBezTo>
                    <a:pt x="17" y="214"/>
                    <a:pt x="6" y="228"/>
                    <a:pt x="5" y="252"/>
                  </a:cubicBezTo>
                  <a:cubicBezTo>
                    <a:pt x="8" y="283"/>
                    <a:pt x="0" y="317"/>
                    <a:pt x="15" y="347"/>
                  </a:cubicBezTo>
                  <a:cubicBezTo>
                    <a:pt x="26" y="368"/>
                    <a:pt x="86" y="380"/>
                    <a:pt x="111" y="384"/>
                  </a:cubicBezTo>
                  <a:cubicBezTo>
                    <a:pt x="236" y="404"/>
                    <a:pt x="343" y="414"/>
                    <a:pt x="474" y="422"/>
                  </a:cubicBezTo>
                  <a:cubicBezTo>
                    <a:pt x="520" y="425"/>
                    <a:pt x="566" y="428"/>
                    <a:pt x="613" y="432"/>
                  </a:cubicBezTo>
                  <a:cubicBezTo>
                    <a:pt x="730" y="428"/>
                    <a:pt x="847" y="428"/>
                    <a:pt x="965" y="422"/>
                  </a:cubicBezTo>
                  <a:cubicBezTo>
                    <a:pt x="1006" y="420"/>
                    <a:pt x="1051" y="398"/>
                    <a:pt x="1093" y="394"/>
                  </a:cubicBezTo>
                  <a:cubicBezTo>
                    <a:pt x="1193" y="382"/>
                    <a:pt x="1294" y="385"/>
                    <a:pt x="1391" y="356"/>
                  </a:cubicBezTo>
                  <a:cubicBezTo>
                    <a:pt x="1394" y="333"/>
                    <a:pt x="1403" y="311"/>
                    <a:pt x="1402" y="290"/>
                  </a:cubicBezTo>
                  <a:cubicBezTo>
                    <a:pt x="1382" y="0"/>
                    <a:pt x="831" y="101"/>
                    <a:pt x="687" y="100"/>
                  </a:cubicBezTo>
                  <a:cubicBezTo>
                    <a:pt x="623" y="81"/>
                    <a:pt x="593" y="72"/>
                    <a:pt x="527" y="100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6" name="Text Box 13"/>
            <p:cNvSpPr txBox="1">
              <a:spLocks noChangeArrowheads="1"/>
            </p:cNvSpPr>
            <p:nvPr/>
          </p:nvSpPr>
          <p:spPr bwMode="auto">
            <a:xfrm>
              <a:off x="3702" y="1391"/>
              <a:ext cx="1240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 b="1"/>
                <a:t>greater than range</a:t>
              </a:r>
            </a:p>
          </p:txBody>
        </p:sp>
      </p:grpSp>
      <p:grpSp>
        <p:nvGrpSpPr>
          <p:cNvPr id="41992" name="Group 14"/>
          <p:cNvGrpSpPr>
            <a:grpSpLocks/>
          </p:cNvGrpSpPr>
          <p:nvPr/>
        </p:nvGrpSpPr>
        <p:grpSpPr bwMode="auto">
          <a:xfrm>
            <a:off x="1322388" y="3246438"/>
            <a:ext cx="2163762" cy="892175"/>
            <a:chOff x="818" y="1041"/>
            <a:chExt cx="1363" cy="562"/>
          </a:xfrm>
        </p:grpSpPr>
        <p:sp>
          <p:nvSpPr>
            <p:cNvPr id="42003" name="Freeform 15"/>
            <p:cNvSpPr>
              <a:spLocks/>
            </p:cNvSpPr>
            <p:nvPr/>
          </p:nvSpPr>
          <p:spPr bwMode="auto">
            <a:xfrm>
              <a:off x="818" y="1041"/>
              <a:ext cx="1363" cy="351"/>
            </a:xfrm>
            <a:custGeom>
              <a:avLst/>
              <a:gdLst>
                <a:gd name="T0" fmla="*/ 1363 w 1363"/>
                <a:gd name="T1" fmla="*/ 178 h 351"/>
                <a:gd name="T2" fmla="*/ 1347 w 1363"/>
                <a:gd name="T3" fmla="*/ 103 h 351"/>
                <a:gd name="T4" fmla="*/ 1294 w 1363"/>
                <a:gd name="T5" fmla="*/ 52 h 351"/>
                <a:gd name="T6" fmla="*/ 1033 w 1363"/>
                <a:gd name="T7" fmla="*/ 20 h 351"/>
                <a:gd name="T8" fmla="*/ 222 w 1363"/>
                <a:gd name="T9" fmla="*/ 30 h 351"/>
                <a:gd name="T10" fmla="*/ 83 w 1363"/>
                <a:gd name="T11" fmla="*/ 122 h 351"/>
                <a:gd name="T12" fmla="*/ 467 w 1363"/>
                <a:gd name="T13" fmla="*/ 333 h 351"/>
                <a:gd name="T14" fmla="*/ 873 w 1363"/>
                <a:gd name="T15" fmla="*/ 342 h 351"/>
                <a:gd name="T16" fmla="*/ 1107 w 1363"/>
                <a:gd name="T17" fmla="*/ 333 h 351"/>
                <a:gd name="T18" fmla="*/ 1113 w 1363"/>
                <a:gd name="T19" fmla="*/ 332 h 351"/>
                <a:gd name="T20" fmla="*/ 1166 w 1363"/>
                <a:gd name="T21" fmla="*/ 324 h 351"/>
                <a:gd name="T22" fmla="*/ 1251 w 1363"/>
                <a:gd name="T23" fmla="*/ 314 h 351"/>
                <a:gd name="T24" fmla="*/ 1289 w 1363"/>
                <a:gd name="T25" fmla="*/ 308 h 351"/>
                <a:gd name="T26" fmla="*/ 1342 w 1363"/>
                <a:gd name="T27" fmla="*/ 266 h 351"/>
                <a:gd name="T28" fmla="*/ 1355 w 1363"/>
                <a:gd name="T29" fmla="*/ 250 h 351"/>
                <a:gd name="T30" fmla="*/ 1363 w 1363"/>
                <a:gd name="T31" fmla="*/ 178 h 3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63"/>
                <a:gd name="T49" fmla="*/ 0 h 351"/>
                <a:gd name="T50" fmla="*/ 1363 w 1363"/>
                <a:gd name="T51" fmla="*/ 351 h 35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63" h="351">
                  <a:moveTo>
                    <a:pt x="1363" y="178"/>
                  </a:moveTo>
                  <a:cubicBezTo>
                    <a:pt x="1360" y="153"/>
                    <a:pt x="1359" y="121"/>
                    <a:pt x="1347" y="103"/>
                  </a:cubicBezTo>
                  <a:cubicBezTo>
                    <a:pt x="1335" y="82"/>
                    <a:pt x="1346" y="65"/>
                    <a:pt x="1294" y="52"/>
                  </a:cubicBezTo>
                  <a:cubicBezTo>
                    <a:pt x="1242" y="0"/>
                    <a:pt x="1098" y="25"/>
                    <a:pt x="1033" y="20"/>
                  </a:cubicBezTo>
                  <a:cubicBezTo>
                    <a:pt x="762" y="23"/>
                    <a:pt x="492" y="20"/>
                    <a:pt x="222" y="30"/>
                  </a:cubicBezTo>
                  <a:cubicBezTo>
                    <a:pt x="198" y="30"/>
                    <a:pt x="128" y="108"/>
                    <a:pt x="83" y="122"/>
                  </a:cubicBezTo>
                  <a:cubicBezTo>
                    <a:pt x="0" y="301"/>
                    <a:pt x="331" y="328"/>
                    <a:pt x="467" y="333"/>
                  </a:cubicBezTo>
                  <a:cubicBezTo>
                    <a:pt x="602" y="337"/>
                    <a:pt x="737" y="339"/>
                    <a:pt x="873" y="342"/>
                  </a:cubicBezTo>
                  <a:cubicBezTo>
                    <a:pt x="956" y="349"/>
                    <a:pt x="1025" y="351"/>
                    <a:pt x="1107" y="333"/>
                  </a:cubicBezTo>
                  <a:cubicBezTo>
                    <a:pt x="1153" y="327"/>
                    <a:pt x="1103" y="333"/>
                    <a:pt x="1113" y="332"/>
                  </a:cubicBezTo>
                  <a:cubicBezTo>
                    <a:pt x="1122" y="330"/>
                    <a:pt x="1143" y="326"/>
                    <a:pt x="1166" y="324"/>
                  </a:cubicBezTo>
                  <a:cubicBezTo>
                    <a:pt x="1182" y="347"/>
                    <a:pt x="1229" y="326"/>
                    <a:pt x="1251" y="314"/>
                  </a:cubicBezTo>
                  <a:cubicBezTo>
                    <a:pt x="1261" y="307"/>
                    <a:pt x="1289" y="308"/>
                    <a:pt x="1289" y="308"/>
                  </a:cubicBezTo>
                  <a:cubicBezTo>
                    <a:pt x="1332" y="251"/>
                    <a:pt x="1283" y="296"/>
                    <a:pt x="1342" y="266"/>
                  </a:cubicBezTo>
                  <a:cubicBezTo>
                    <a:pt x="1352" y="254"/>
                    <a:pt x="1351" y="264"/>
                    <a:pt x="1355" y="250"/>
                  </a:cubicBezTo>
                  <a:cubicBezTo>
                    <a:pt x="1358" y="235"/>
                    <a:pt x="1361" y="193"/>
                    <a:pt x="1363" y="178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4" name="Text Box 16"/>
            <p:cNvSpPr txBox="1">
              <a:spLocks noChangeArrowheads="1"/>
            </p:cNvSpPr>
            <p:nvPr/>
          </p:nvSpPr>
          <p:spPr bwMode="auto">
            <a:xfrm>
              <a:off x="961" y="1391"/>
              <a:ext cx="1055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 b="1"/>
                <a:t>less than range</a:t>
              </a: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1603375" y="4806950"/>
            <a:ext cx="6019800" cy="76200"/>
            <a:chOff x="984" y="2066"/>
            <a:chExt cx="3792" cy="48"/>
          </a:xfrm>
        </p:grpSpPr>
        <p:sp>
          <p:nvSpPr>
            <p:cNvPr id="42001" name="Line 18"/>
            <p:cNvSpPr>
              <a:spLocks noChangeShapeType="1"/>
            </p:cNvSpPr>
            <p:nvPr/>
          </p:nvSpPr>
          <p:spPr bwMode="auto">
            <a:xfrm>
              <a:off x="984" y="2091"/>
              <a:ext cx="3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2" name="Oval 19"/>
            <p:cNvSpPr>
              <a:spLocks noChangeArrowheads="1"/>
            </p:cNvSpPr>
            <p:nvPr/>
          </p:nvSpPr>
          <p:spPr bwMode="auto">
            <a:xfrm>
              <a:off x="2856" y="2066"/>
              <a:ext cx="48" cy="4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19988" name="Text Box 20"/>
          <p:cNvSpPr txBox="1">
            <a:spLocks noChangeArrowheads="1"/>
          </p:cNvSpPr>
          <p:nvPr/>
        </p:nvSpPr>
        <p:spPr bwMode="auto">
          <a:xfrm>
            <a:off x="4264025" y="5106988"/>
            <a:ext cx="703263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/>
              <a:t>value</a:t>
            </a:r>
          </a:p>
        </p:txBody>
      </p: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4638675" y="4422775"/>
            <a:ext cx="3376613" cy="1022350"/>
            <a:chOff x="2896" y="1824"/>
            <a:chExt cx="2127" cy="644"/>
          </a:xfrm>
        </p:grpSpPr>
        <p:sp>
          <p:nvSpPr>
            <p:cNvPr id="41999" name="Freeform 22"/>
            <p:cNvSpPr>
              <a:spLocks/>
            </p:cNvSpPr>
            <p:nvPr/>
          </p:nvSpPr>
          <p:spPr bwMode="auto">
            <a:xfrm>
              <a:off x="2896" y="1824"/>
              <a:ext cx="2127" cy="432"/>
            </a:xfrm>
            <a:custGeom>
              <a:avLst/>
              <a:gdLst>
                <a:gd name="T0" fmla="*/ 6396 w 1403"/>
                <a:gd name="T1" fmla="*/ 100 h 432"/>
                <a:gd name="T2" fmla="*/ 703 w 1403"/>
                <a:gd name="T3" fmla="*/ 156 h 432"/>
                <a:gd name="T4" fmla="*/ 356 w 1403"/>
                <a:gd name="T5" fmla="*/ 179 h 432"/>
                <a:gd name="T6" fmla="*/ 258 w 1403"/>
                <a:gd name="T7" fmla="*/ 203 h 432"/>
                <a:gd name="T8" fmla="*/ 62 w 1403"/>
                <a:gd name="T9" fmla="*/ 252 h 432"/>
                <a:gd name="T10" fmla="*/ 183 w 1403"/>
                <a:gd name="T11" fmla="*/ 347 h 432"/>
                <a:gd name="T12" fmla="*/ 1349 w 1403"/>
                <a:gd name="T13" fmla="*/ 384 h 432"/>
                <a:gd name="T14" fmla="*/ 5755 w 1403"/>
                <a:gd name="T15" fmla="*/ 422 h 432"/>
                <a:gd name="T16" fmla="*/ 7439 w 1403"/>
                <a:gd name="T17" fmla="*/ 432 h 432"/>
                <a:gd name="T18" fmla="*/ 11717 w 1403"/>
                <a:gd name="T19" fmla="*/ 422 h 432"/>
                <a:gd name="T20" fmla="*/ 13268 w 1403"/>
                <a:gd name="T21" fmla="*/ 394 h 432"/>
                <a:gd name="T22" fmla="*/ 16889 w 1403"/>
                <a:gd name="T23" fmla="*/ 356 h 432"/>
                <a:gd name="T24" fmla="*/ 17022 w 1403"/>
                <a:gd name="T25" fmla="*/ 290 h 432"/>
                <a:gd name="T26" fmla="*/ 8346 w 1403"/>
                <a:gd name="T27" fmla="*/ 100 h 432"/>
                <a:gd name="T28" fmla="*/ 6396 w 1403"/>
                <a:gd name="T29" fmla="*/ 100 h 4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3"/>
                <a:gd name="T46" fmla="*/ 0 h 432"/>
                <a:gd name="T47" fmla="*/ 1403 w 1403"/>
                <a:gd name="T48" fmla="*/ 432 h 4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3" h="432">
                  <a:moveTo>
                    <a:pt x="527" y="100"/>
                  </a:moveTo>
                  <a:cubicBezTo>
                    <a:pt x="497" y="100"/>
                    <a:pt x="114" y="80"/>
                    <a:pt x="58" y="156"/>
                  </a:cubicBezTo>
                  <a:cubicBezTo>
                    <a:pt x="54" y="169"/>
                    <a:pt x="35" y="166"/>
                    <a:pt x="29" y="179"/>
                  </a:cubicBezTo>
                  <a:cubicBezTo>
                    <a:pt x="25" y="187"/>
                    <a:pt x="24" y="191"/>
                    <a:pt x="21" y="203"/>
                  </a:cubicBezTo>
                  <a:cubicBezTo>
                    <a:pt x="17" y="214"/>
                    <a:pt x="6" y="228"/>
                    <a:pt x="5" y="252"/>
                  </a:cubicBezTo>
                  <a:cubicBezTo>
                    <a:pt x="8" y="283"/>
                    <a:pt x="0" y="317"/>
                    <a:pt x="15" y="347"/>
                  </a:cubicBezTo>
                  <a:cubicBezTo>
                    <a:pt x="26" y="368"/>
                    <a:pt x="86" y="380"/>
                    <a:pt x="111" y="384"/>
                  </a:cubicBezTo>
                  <a:cubicBezTo>
                    <a:pt x="236" y="404"/>
                    <a:pt x="343" y="414"/>
                    <a:pt x="474" y="422"/>
                  </a:cubicBezTo>
                  <a:cubicBezTo>
                    <a:pt x="520" y="425"/>
                    <a:pt x="566" y="428"/>
                    <a:pt x="613" y="432"/>
                  </a:cubicBezTo>
                  <a:cubicBezTo>
                    <a:pt x="730" y="428"/>
                    <a:pt x="847" y="428"/>
                    <a:pt x="965" y="422"/>
                  </a:cubicBezTo>
                  <a:cubicBezTo>
                    <a:pt x="1006" y="420"/>
                    <a:pt x="1051" y="398"/>
                    <a:pt x="1093" y="394"/>
                  </a:cubicBezTo>
                  <a:cubicBezTo>
                    <a:pt x="1193" y="382"/>
                    <a:pt x="1294" y="385"/>
                    <a:pt x="1391" y="356"/>
                  </a:cubicBezTo>
                  <a:cubicBezTo>
                    <a:pt x="1394" y="333"/>
                    <a:pt x="1403" y="311"/>
                    <a:pt x="1402" y="290"/>
                  </a:cubicBezTo>
                  <a:cubicBezTo>
                    <a:pt x="1382" y="0"/>
                    <a:pt x="831" y="101"/>
                    <a:pt x="687" y="100"/>
                  </a:cubicBezTo>
                  <a:cubicBezTo>
                    <a:pt x="623" y="81"/>
                    <a:pt x="593" y="72"/>
                    <a:pt x="527" y="100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0" name="Text Box 23"/>
            <p:cNvSpPr txBox="1">
              <a:spLocks noChangeArrowheads="1"/>
            </p:cNvSpPr>
            <p:nvPr/>
          </p:nvSpPr>
          <p:spPr bwMode="auto">
            <a:xfrm>
              <a:off x="3421" y="2256"/>
              <a:ext cx="1219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 b="1"/>
                <a:t>greater than value</a:t>
              </a:r>
            </a:p>
          </p:txBody>
        </p:sp>
      </p:grpSp>
      <p:grpSp>
        <p:nvGrpSpPr>
          <p:cNvPr id="8" name="Group 24"/>
          <p:cNvGrpSpPr>
            <a:grpSpLocks/>
          </p:cNvGrpSpPr>
          <p:nvPr/>
        </p:nvGrpSpPr>
        <p:grpSpPr bwMode="auto">
          <a:xfrm>
            <a:off x="1031875" y="4551363"/>
            <a:ext cx="3548063" cy="893762"/>
            <a:chOff x="624" y="1905"/>
            <a:chExt cx="2235" cy="563"/>
          </a:xfrm>
        </p:grpSpPr>
        <p:sp>
          <p:nvSpPr>
            <p:cNvPr id="41997" name="Freeform 25"/>
            <p:cNvSpPr>
              <a:spLocks/>
            </p:cNvSpPr>
            <p:nvPr/>
          </p:nvSpPr>
          <p:spPr bwMode="auto">
            <a:xfrm>
              <a:off x="624" y="1905"/>
              <a:ext cx="2235" cy="351"/>
            </a:xfrm>
            <a:custGeom>
              <a:avLst/>
              <a:gdLst>
                <a:gd name="T0" fmla="*/ 26499 w 1363"/>
                <a:gd name="T1" fmla="*/ 178 h 351"/>
                <a:gd name="T2" fmla="*/ 26187 w 1363"/>
                <a:gd name="T3" fmla="*/ 103 h 351"/>
                <a:gd name="T4" fmla="*/ 25159 w 1363"/>
                <a:gd name="T5" fmla="*/ 52 h 351"/>
                <a:gd name="T6" fmla="*/ 20082 w 1363"/>
                <a:gd name="T7" fmla="*/ 20 h 351"/>
                <a:gd name="T8" fmla="*/ 4316 w 1363"/>
                <a:gd name="T9" fmla="*/ 30 h 351"/>
                <a:gd name="T10" fmla="*/ 1614 w 1363"/>
                <a:gd name="T11" fmla="*/ 122 h 351"/>
                <a:gd name="T12" fmla="*/ 9083 w 1363"/>
                <a:gd name="T13" fmla="*/ 333 h 351"/>
                <a:gd name="T14" fmla="*/ 16975 w 1363"/>
                <a:gd name="T15" fmla="*/ 342 h 351"/>
                <a:gd name="T16" fmla="*/ 21515 w 1363"/>
                <a:gd name="T17" fmla="*/ 333 h 351"/>
                <a:gd name="T18" fmla="*/ 21640 w 1363"/>
                <a:gd name="T19" fmla="*/ 332 h 351"/>
                <a:gd name="T20" fmla="*/ 22666 w 1363"/>
                <a:gd name="T21" fmla="*/ 324 h 351"/>
                <a:gd name="T22" fmla="*/ 24314 w 1363"/>
                <a:gd name="T23" fmla="*/ 314 h 351"/>
                <a:gd name="T24" fmla="*/ 25057 w 1363"/>
                <a:gd name="T25" fmla="*/ 308 h 351"/>
                <a:gd name="T26" fmla="*/ 26092 w 1363"/>
                <a:gd name="T27" fmla="*/ 266 h 351"/>
                <a:gd name="T28" fmla="*/ 26344 w 1363"/>
                <a:gd name="T29" fmla="*/ 250 h 351"/>
                <a:gd name="T30" fmla="*/ 26499 w 1363"/>
                <a:gd name="T31" fmla="*/ 178 h 3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63"/>
                <a:gd name="T49" fmla="*/ 0 h 351"/>
                <a:gd name="T50" fmla="*/ 1363 w 1363"/>
                <a:gd name="T51" fmla="*/ 351 h 35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63" h="351">
                  <a:moveTo>
                    <a:pt x="1363" y="178"/>
                  </a:moveTo>
                  <a:cubicBezTo>
                    <a:pt x="1360" y="153"/>
                    <a:pt x="1359" y="121"/>
                    <a:pt x="1347" y="103"/>
                  </a:cubicBezTo>
                  <a:cubicBezTo>
                    <a:pt x="1335" y="82"/>
                    <a:pt x="1346" y="65"/>
                    <a:pt x="1294" y="52"/>
                  </a:cubicBezTo>
                  <a:cubicBezTo>
                    <a:pt x="1242" y="0"/>
                    <a:pt x="1098" y="25"/>
                    <a:pt x="1033" y="20"/>
                  </a:cubicBezTo>
                  <a:cubicBezTo>
                    <a:pt x="762" y="23"/>
                    <a:pt x="492" y="20"/>
                    <a:pt x="222" y="30"/>
                  </a:cubicBezTo>
                  <a:cubicBezTo>
                    <a:pt x="198" y="30"/>
                    <a:pt x="128" y="108"/>
                    <a:pt x="83" y="122"/>
                  </a:cubicBezTo>
                  <a:cubicBezTo>
                    <a:pt x="0" y="301"/>
                    <a:pt x="331" y="328"/>
                    <a:pt x="467" y="333"/>
                  </a:cubicBezTo>
                  <a:cubicBezTo>
                    <a:pt x="602" y="337"/>
                    <a:pt x="737" y="339"/>
                    <a:pt x="873" y="342"/>
                  </a:cubicBezTo>
                  <a:cubicBezTo>
                    <a:pt x="956" y="349"/>
                    <a:pt x="1025" y="351"/>
                    <a:pt x="1107" y="333"/>
                  </a:cubicBezTo>
                  <a:cubicBezTo>
                    <a:pt x="1153" y="327"/>
                    <a:pt x="1103" y="333"/>
                    <a:pt x="1113" y="332"/>
                  </a:cubicBezTo>
                  <a:cubicBezTo>
                    <a:pt x="1122" y="330"/>
                    <a:pt x="1143" y="326"/>
                    <a:pt x="1166" y="324"/>
                  </a:cubicBezTo>
                  <a:cubicBezTo>
                    <a:pt x="1182" y="347"/>
                    <a:pt x="1229" y="326"/>
                    <a:pt x="1251" y="314"/>
                  </a:cubicBezTo>
                  <a:cubicBezTo>
                    <a:pt x="1261" y="307"/>
                    <a:pt x="1289" y="308"/>
                    <a:pt x="1289" y="308"/>
                  </a:cubicBezTo>
                  <a:cubicBezTo>
                    <a:pt x="1332" y="251"/>
                    <a:pt x="1283" y="296"/>
                    <a:pt x="1342" y="266"/>
                  </a:cubicBezTo>
                  <a:cubicBezTo>
                    <a:pt x="1352" y="254"/>
                    <a:pt x="1351" y="264"/>
                    <a:pt x="1355" y="250"/>
                  </a:cubicBezTo>
                  <a:cubicBezTo>
                    <a:pt x="1358" y="235"/>
                    <a:pt x="1361" y="193"/>
                    <a:pt x="1363" y="178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8" name="Text Box 26"/>
            <p:cNvSpPr txBox="1">
              <a:spLocks noChangeArrowheads="1"/>
            </p:cNvSpPr>
            <p:nvPr/>
          </p:nvSpPr>
          <p:spPr bwMode="auto">
            <a:xfrm>
              <a:off x="1316" y="2256"/>
              <a:ext cx="103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 b="1"/>
                <a:t>less than value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0741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61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998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1520825"/>
            <a:ext cx="8353425" cy="3563938"/>
          </a:xfrm>
        </p:spPr>
        <p:txBody>
          <a:bodyPr/>
          <a:lstStyle/>
          <a:p>
            <a:pPr marL="0" indent="0">
              <a:lnSpc>
                <a:spcPct val="150000"/>
              </a:lnSpc>
            </a:pPr>
            <a:r>
              <a:rPr lang="zh-CN" altLang="en-US" sz="2000" dirty="0" smtClean="0">
                <a:latin typeface="宋体"/>
                <a:ea typeface="宋体"/>
                <a:cs typeface="宋体"/>
              </a:rPr>
              <a:t>在输入条件规定了输入值的集合或者规定了“必须如何”的条件的情况下，可以确立一个有效等价类和一个无效等价类。</a:t>
            </a:r>
          </a:p>
          <a:p>
            <a:pPr marL="0" indent="0">
              <a:lnSpc>
                <a:spcPct val="150000"/>
              </a:lnSpc>
            </a:pPr>
            <a:endParaRPr lang="zh-CN" altLang="en-US" sz="2000" dirty="0" smtClean="0">
              <a:latin typeface="宋体"/>
              <a:ea typeface="宋体"/>
              <a:cs typeface="宋体"/>
            </a:endParaRPr>
          </a:p>
          <a:p>
            <a:pPr marL="0" indent="0">
              <a:lnSpc>
                <a:spcPct val="150000"/>
              </a:lnSpc>
            </a:pPr>
            <a:endParaRPr lang="zh-CN" altLang="en-US" sz="2000" dirty="0" smtClean="0">
              <a:latin typeface="宋体"/>
              <a:ea typeface="宋体"/>
              <a:cs typeface="宋体"/>
            </a:endParaRPr>
          </a:p>
          <a:p>
            <a:pPr marL="0" indent="0">
              <a:lnSpc>
                <a:spcPct val="150000"/>
              </a:lnSpc>
            </a:pPr>
            <a:endParaRPr lang="zh-CN" altLang="en-US" sz="2000" dirty="0" smtClean="0">
              <a:latin typeface="宋体"/>
              <a:ea typeface="宋体"/>
              <a:cs typeface="宋体"/>
            </a:endParaRPr>
          </a:p>
          <a:p>
            <a:pPr marL="0" indent="0">
              <a:lnSpc>
                <a:spcPct val="150000"/>
              </a:lnSpc>
            </a:pPr>
            <a:r>
              <a:rPr lang="zh-CN" altLang="en-US" sz="2000" dirty="0" smtClean="0">
                <a:latin typeface="宋体"/>
                <a:ea typeface="宋体"/>
                <a:cs typeface="宋体"/>
              </a:rPr>
              <a:t>在输入条件是一个布尔量的情况下，可确定一个有效等价类和一个无效等价类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404664"/>
            <a:ext cx="6192043" cy="539973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确定等价类的方法</a:t>
            </a:r>
            <a:r>
              <a:rPr lang="zh-CN" altLang="en-US" sz="3400" dirty="0" smtClean="0"/>
              <a:t>（</a:t>
            </a:r>
            <a:r>
              <a:rPr lang="en-US" altLang="zh-CN" sz="3400" dirty="0" smtClean="0"/>
              <a:t>2</a:t>
            </a:r>
            <a:r>
              <a:rPr lang="zh-CN" altLang="en-US" sz="3400" dirty="0" smtClean="0"/>
              <a:t>）</a:t>
            </a:r>
          </a:p>
        </p:txBody>
      </p:sp>
      <p:sp>
        <p:nvSpPr>
          <p:cNvPr id="1574929" name="Freeform 17"/>
          <p:cNvSpPr>
            <a:spLocks/>
          </p:cNvSpPr>
          <p:nvPr/>
        </p:nvSpPr>
        <p:spPr bwMode="auto">
          <a:xfrm>
            <a:off x="1611313" y="2741613"/>
            <a:ext cx="5302250" cy="974725"/>
          </a:xfrm>
          <a:custGeom>
            <a:avLst/>
            <a:gdLst>
              <a:gd name="T0" fmla="*/ 2147483647 w 3340"/>
              <a:gd name="T1" fmla="*/ 2147483647 h 666"/>
              <a:gd name="T2" fmla="*/ 2147483647 w 3340"/>
              <a:gd name="T3" fmla="*/ 2147483647 h 666"/>
              <a:gd name="T4" fmla="*/ 2147483647 w 3340"/>
              <a:gd name="T5" fmla="*/ 2147483647 h 666"/>
              <a:gd name="T6" fmla="*/ 0 w 3340"/>
              <a:gd name="T7" fmla="*/ 2147483647 h 666"/>
              <a:gd name="T8" fmla="*/ 2147483647 w 3340"/>
              <a:gd name="T9" fmla="*/ 2147483647 h 666"/>
              <a:gd name="T10" fmla="*/ 2147483647 w 3340"/>
              <a:gd name="T11" fmla="*/ 2147483647 h 666"/>
              <a:gd name="T12" fmla="*/ 2147483647 w 3340"/>
              <a:gd name="T13" fmla="*/ 2147483647 h 666"/>
              <a:gd name="T14" fmla="*/ 2147483647 w 3340"/>
              <a:gd name="T15" fmla="*/ 2147483647 h 666"/>
              <a:gd name="T16" fmla="*/ 2147483647 w 3340"/>
              <a:gd name="T17" fmla="*/ 2147483647 h 666"/>
              <a:gd name="T18" fmla="*/ 2147483647 w 3340"/>
              <a:gd name="T19" fmla="*/ 2147483647 h 666"/>
              <a:gd name="T20" fmla="*/ 2147483647 w 3340"/>
              <a:gd name="T21" fmla="*/ 2147483647 h 666"/>
              <a:gd name="T22" fmla="*/ 2147483647 w 3340"/>
              <a:gd name="T23" fmla="*/ 2147483647 h 666"/>
              <a:gd name="T24" fmla="*/ 2147483647 w 3340"/>
              <a:gd name="T25" fmla="*/ 2147483647 h 666"/>
              <a:gd name="T26" fmla="*/ 2147483647 w 3340"/>
              <a:gd name="T27" fmla="*/ 2147483647 h 666"/>
              <a:gd name="T28" fmla="*/ 2147483647 w 3340"/>
              <a:gd name="T29" fmla="*/ 2147483647 h 666"/>
              <a:gd name="T30" fmla="*/ 2147483647 w 3340"/>
              <a:gd name="T31" fmla="*/ 2147483647 h 666"/>
              <a:gd name="T32" fmla="*/ 2147483647 w 3340"/>
              <a:gd name="T33" fmla="*/ 2147483647 h 666"/>
              <a:gd name="T34" fmla="*/ 2147483647 w 3340"/>
              <a:gd name="T35" fmla="*/ 2147483647 h 666"/>
              <a:gd name="T36" fmla="*/ 2147483647 w 3340"/>
              <a:gd name="T37" fmla="*/ 2147483647 h 666"/>
              <a:gd name="T38" fmla="*/ 2147483647 w 3340"/>
              <a:gd name="T39" fmla="*/ 2147483647 h 66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340"/>
              <a:gd name="T61" fmla="*/ 0 h 666"/>
              <a:gd name="T62" fmla="*/ 3340 w 3340"/>
              <a:gd name="T63" fmla="*/ 666 h 66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340" h="666">
                <a:moveTo>
                  <a:pt x="1344" y="37"/>
                </a:moveTo>
                <a:cubicBezTo>
                  <a:pt x="1148" y="26"/>
                  <a:pt x="952" y="10"/>
                  <a:pt x="757" y="5"/>
                </a:cubicBezTo>
                <a:cubicBezTo>
                  <a:pt x="588" y="0"/>
                  <a:pt x="422" y="38"/>
                  <a:pt x="256" y="58"/>
                </a:cubicBezTo>
                <a:cubicBezTo>
                  <a:pt x="72" y="112"/>
                  <a:pt x="50" y="69"/>
                  <a:pt x="0" y="197"/>
                </a:cubicBezTo>
                <a:cubicBezTo>
                  <a:pt x="3" y="225"/>
                  <a:pt x="2" y="254"/>
                  <a:pt x="10" y="282"/>
                </a:cubicBezTo>
                <a:cubicBezTo>
                  <a:pt x="67" y="486"/>
                  <a:pt x="324" y="530"/>
                  <a:pt x="501" y="549"/>
                </a:cubicBezTo>
                <a:cubicBezTo>
                  <a:pt x="764" y="603"/>
                  <a:pt x="1044" y="610"/>
                  <a:pt x="1312" y="624"/>
                </a:cubicBezTo>
                <a:cubicBezTo>
                  <a:pt x="1479" y="641"/>
                  <a:pt x="1645" y="657"/>
                  <a:pt x="1813" y="666"/>
                </a:cubicBezTo>
                <a:cubicBezTo>
                  <a:pt x="1958" y="662"/>
                  <a:pt x="2104" y="662"/>
                  <a:pt x="2250" y="656"/>
                </a:cubicBezTo>
                <a:cubicBezTo>
                  <a:pt x="2395" y="649"/>
                  <a:pt x="2540" y="593"/>
                  <a:pt x="2688" y="581"/>
                </a:cubicBezTo>
                <a:cubicBezTo>
                  <a:pt x="2790" y="559"/>
                  <a:pt x="2997" y="528"/>
                  <a:pt x="2997" y="528"/>
                </a:cubicBezTo>
                <a:cubicBezTo>
                  <a:pt x="3074" y="488"/>
                  <a:pt x="3175" y="476"/>
                  <a:pt x="3242" y="421"/>
                </a:cubicBezTo>
                <a:cubicBezTo>
                  <a:pt x="3276" y="391"/>
                  <a:pt x="3306" y="357"/>
                  <a:pt x="3338" y="325"/>
                </a:cubicBezTo>
                <a:cubicBezTo>
                  <a:pt x="3334" y="289"/>
                  <a:pt x="3340" y="251"/>
                  <a:pt x="3328" y="218"/>
                </a:cubicBezTo>
                <a:cubicBezTo>
                  <a:pt x="3292" y="118"/>
                  <a:pt x="3052" y="107"/>
                  <a:pt x="2976" y="101"/>
                </a:cubicBezTo>
                <a:cubicBezTo>
                  <a:pt x="2757" y="81"/>
                  <a:pt x="2236" y="27"/>
                  <a:pt x="2016" y="26"/>
                </a:cubicBezTo>
                <a:cubicBezTo>
                  <a:pt x="1793" y="15"/>
                  <a:pt x="1729" y="37"/>
                  <a:pt x="1642" y="37"/>
                </a:cubicBezTo>
                <a:cubicBezTo>
                  <a:pt x="1562" y="28"/>
                  <a:pt x="1545" y="46"/>
                  <a:pt x="1493" y="26"/>
                </a:cubicBezTo>
                <a:cubicBezTo>
                  <a:pt x="1457" y="12"/>
                  <a:pt x="1418" y="26"/>
                  <a:pt x="1418" y="26"/>
                </a:cubicBezTo>
                <a:cubicBezTo>
                  <a:pt x="1350" y="37"/>
                  <a:pt x="1375" y="37"/>
                  <a:pt x="1344" y="37"/>
                </a:cubicBezTo>
                <a:close/>
              </a:path>
            </a:pathLst>
          </a:custGeom>
          <a:solidFill>
            <a:srgbClr val="CC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4930" name="Text Box 18"/>
          <p:cNvSpPr txBox="1">
            <a:spLocks noChangeArrowheads="1"/>
          </p:cNvSpPr>
          <p:nvPr/>
        </p:nvSpPr>
        <p:spPr bwMode="auto">
          <a:xfrm>
            <a:off x="1727200" y="2924175"/>
            <a:ext cx="1947863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/>
              <a:t>not member of set</a:t>
            </a:r>
          </a:p>
        </p:txBody>
      </p:sp>
      <p:sp>
        <p:nvSpPr>
          <p:cNvPr id="1574931" name="Freeform 19"/>
          <p:cNvSpPr>
            <a:spLocks/>
          </p:cNvSpPr>
          <p:nvPr/>
        </p:nvSpPr>
        <p:spPr bwMode="auto">
          <a:xfrm>
            <a:off x="3743325" y="2889250"/>
            <a:ext cx="2376488" cy="647700"/>
          </a:xfrm>
          <a:custGeom>
            <a:avLst/>
            <a:gdLst>
              <a:gd name="T0" fmla="*/ 2147483647 w 1079"/>
              <a:gd name="T1" fmla="*/ 2147483647 h 394"/>
              <a:gd name="T2" fmla="*/ 2147483647 w 1079"/>
              <a:gd name="T3" fmla="*/ 2147483647 h 394"/>
              <a:gd name="T4" fmla="*/ 2147483647 w 1079"/>
              <a:gd name="T5" fmla="*/ 2147483647 h 394"/>
              <a:gd name="T6" fmla="*/ 2147483647 w 1079"/>
              <a:gd name="T7" fmla="*/ 2147483647 h 394"/>
              <a:gd name="T8" fmla="*/ 2147483647 w 1079"/>
              <a:gd name="T9" fmla="*/ 2147483647 h 394"/>
              <a:gd name="T10" fmla="*/ 2147483647 w 1079"/>
              <a:gd name="T11" fmla="*/ 2147483647 h 394"/>
              <a:gd name="T12" fmla="*/ 2147483647 w 1079"/>
              <a:gd name="T13" fmla="*/ 2147483647 h 394"/>
              <a:gd name="T14" fmla="*/ 2147483647 w 1079"/>
              <a:gd name="T15" fmla="*/ 2147483647 h 394"/>
              <a:gd name="T16" fmla="*/ 2147483647 w 1079"/>
              <a:gd name="T17" fmla="*/ 2147483647 h 394"/>
              <a:gd name="T18" fmla="*/ 2147483647 w 1079"/>
              <a:gd name="T19" fmla="*/ 2147483647 h 394"/>
              <a:gd name="T20" fmla="*/ 2147483647 w 1079"/>
              <a:gd name="T21" fmla="*/ 2147483647 h 394"/>
              <a:gd name="T22" fmla="*/ 2147483647 w 1079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79"/>
              <a:gd name="T37" fmla="*/ 0 h 394"/>
              <a:gd name="T38" fmla="*/ 1079 w 1079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79" h="394">
                <a:moveTo>
                  <a:pt x="578" y="20"/>
                </a:moveTo>
                <a:cubicBezTo>
                  <a:pt x="381" y="4"/>
                  <a:pt x="277" y="0"/>
                  <a:pt x="98" y="31"/>
                </a:cubicBezTo>
                <a:cubicBezTo>
                  <a:pt x="49" y="59"/>
                  <a:pt x="18" y="73"/>
                  <a:pt x="2" y="127"/>
                </a:cubicBezTo>
                <a:cubicBezTo>
                  <a:pt x="5" y="155"/>
                  <a:pt x="0" y="185"/>
                  <a:pt x="12" y="212"/>
                </a:cubicBezTo>
                <a:cubicBezTo>
                  <a:pt x="36" y="269"/>
                  <a:pt x="79" y="284"/>
                  <a:pt x="130" y="308"/>
                </a:cubicBezTo>
                <a:cubicBezTo>
                  <a:pt x="250" y="363"/>
                  <a:pt x="273" y="371"/>
                  <a:pt x="418" y="394"/>
                </a:cubicBezTo>
                <a:cubicBezTo>
                  <a:pt x="577" y="386"/>
                  <a:pt x="740" y="386"/>
                  <a:pt x="898" y="362"/>
                </a:cubicBezTo>
                <a:cubicBezTo>
                  <a:pt x="986" y="331"/>
                  <a:pt x="1037" y="285"/>
                  <a:pt x="1079" y="202"/>
                </a:cubicBezTo>
                <a:cubicBezTo>
                  <a:pt x="1019" y="110"/>
                  <a:pt x="878" y="91"/>
                  <a:pt x="780" y="63"/>
                </a:cubicBezTo>
                <a:cubicBezTo>
                  <a:pt x="663" y="29"/>
                  <a:pt x="748" y="55"/>
                  <a:pt x="642" y="20"/>
                </a:cubicBezTo>
                <a:cubicBezTo>
                  <a:pt x="631" y="16"/>
                  <a:pt x="610" y="10"/>
                  <a:pt x="610" y="10"/>
                </a:cubicBezTo>
                <a:cubicBezTo>
                  <a:pt x="563" y="20"/>
                  <a:pt x="552" y="20"/>
                  <a:pt x="578" y="20"/>
                </a:cubicBezTo>
                <a:close/>
              </a:path>
            </a:pathLst>
          </a:custGeom>
          <a:solidFill>
            <a:srgbClr val="63FF6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4932" name="Text Box 20"/>
          <p:cNvSpPr txBox="1">
            <a:spLocks noChangeArrowheads="1"/>
          </p:cNvSpPr>
          <p:nvPr/>
        </p:nvSpPr>
        <p:spPr bwMode="auto">
          <a:xfrm>
            <a:off x="3887788" y="3068638"/>
            <a:ext cx="174942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/>
              <a:t>member of set</a:t>
            </a:r>
          </a:p>
        </p:txBody>
      </p:sp>
      <p:sp>
        <p:nvSpPr>
          <p:cNvPr id="1574933" name="Freeform 21"/>
          <p:cNvSpPr>
            <a:spLocks/>
          </p:cNvSpPr>
          <p:nvPr/>
        </p:nvSpPr>
        <p:spPr bwMode="auto">
          <a:xfrm>
            <a:off x="2232025" y="5084763"/>
            <a:ext cx="5111750" cy="1116012"/>
          </a:xfrm>
          <a:custGeom>
            <a:avLst/>
            <a:gdLst>
              <a:gd name="T0" fmla="*/ 2147483647 w 3340"/>
              <a:gd name="T1" fmla="*/ 2147483647 h 666"/>
              <a:gd name="T2" fmla="*/ 2147483647 w 3340"/>
              <a:gd name="T3" fmla="*/ 2147483647 h 666"/>
              <a:gd name="T4" fmla="*/ 2147483647 w 3340"/>
              <a:gd name="T5" fmla="*/ 2147483647 h 666"/>
              <a:gd name="T6" fmla="*/ 0 w 3340"/>
              <a:gd name="T7" fmla="*/ 2147483647 h 666"/>
              <a:gd name="T8" fmla="*/ 2147483647 w 3340"/>
              <a:gd name="T9" fmla="*/ 2147483647 h 666"/>
              <a:gd name="T10" fmla="*/ 2147483647 w 3340"/>
              <a:gd name="T11" fmla="*/ 2147483647 h 666"/>
              <a:gd name="T12" fmla="*/ 2147483647 w 3340"/>
              <a:gd name="T13" fmla="*/ 2147483647 h 666"/>
              <a:gd name="T14" fmla="*/ 2147483647 w 3340"/>
              <a:gd name="T15" fmla="*/ 2147483647 h 666"/>
              <a:gd name="T16" fmla="*/ 2147483647 w 3340"/>
              <a:gd name="T17" fmla="*/ 2147483647 h 666"/>
              <a:gd name="T18" fmla="*/ 2147483647 w 3340"/>
              <a:gd name="T19" fmla="*/ 2147483647 h 666"/>
              <a:gd name="T20" fmla="*/ 2147483647 w 3340"/>
              <a:gd name="T21" fmla="*/ 2147483647 h 666"/>
              <a:gd name="T22" fmla="*/ 2147483647 w 3340"/>
              <a:gd name="T23" fmla="*/ 2147483647 h 666"/>
              <a:gd name="T24" fmla="*/ 2147483647 w 3340"/>
              <a:gd name="T25" fmla="*/ 2147483647 h 666"/>
              <a:gd name="T26" fmla="*/ 2147483647 w 3340"/>
              <a:gd name="T27" fmla="*/ 2147483647 h 666"/>
              <a:gd name="T28" fmla="*/ 2147483647 w 3340"/>
              <a:gd name="T29" fmla="*/ 2147483647 h 666"/>
              <a:gd name="T30" fmla="*/ 2147483647 w 3340"/>
              <a:gd name="T31" fmla="*/ 2147483647 h 666"/>
              <a:gd name="T32" fmla="*/ 2147483647 w 3340"/>
              <a:gd name="T33" fmla="*/ 2147483647 h 666"/>
              <a:gd name="T34" fmla="*/ 2147483647 w 3340"/>
              <a:gd name="T35" fmla="*/ 2147483647 h 666"/>
              <a:gd name="T36" fmla="*/ 2147483647 w 3340"/>
              <a:gd name="T37" fmla="*/ 2147483647 h 666"/>
              <a:gd name="T38" fmla="*/ 2147483647 w 3340"/>
              <a:gd name="T39" fmla="*/ 2147483647 h 66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340"/>
              <a:gd name="T61" fmla="*/ 0 h 666"/>
              <a:gd name="T62" fmla="*/ 3340 w 3340"/>
              <a:gd name="T63" fmla="*/ 666 h 66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340" h="666">
                <a:moveTo>
                  <a:pt x="1344" y="37"/>
                </a:moveTo>
                <a:cubicBezTo>
                  <a:pt x="1148" y="26"/>
                  <a:pt x="952" y="10"/>
                  <a:pt x="757" y="5"/>
                </a:cubicBezTo>
                <a:cubicBezTo>
                  <a:pt x="588" y="0"/>
                  <a:pt x="422" y="38"/>
                  <a:pt x="256" y="58"/>
                </a:cubicBezTo>
                <a:cubicBezTo>
                  <a:pt x="72" y="112"/>
                  <a:pt x="50" y="69"/>
                  <a:pt x="0" y="197"/>
                </a:cubicBezTo>
                <a:cubicBezTo>
                  <a:pt x="3" y="225"/>
                  <a:pt x="2" y="254"/>
                  <a:pt x="10" y="282"/>
                </a:cubicBezTo>
                <a:cubicBezTo>
                  <a:pt x="67" y="486"/>
                  <a:pt x="324" y="530"/>
                  <a:pt x="501" y="549"/>
                </a:cubicBezTo>
                <a:cubicBezTo>
                  <a:pt x="764" y="603"/>
                  <a:pt x="1044" y="610"/>
                  <a:pt x="1312" y="624"/>
                </a:cubicBezTo>
                <a:cubicBezTo>
                  <a:pt x="1479" y="641"/>
                  <a:pt x="1645" y="657"/>
                  <a:pt x="1813" y="666"/>
                </a:cubicBezTo>
                <a:cubicBezTo>
                  <a:pt x="1958" y="662"/>
                  <a:pt x="2104" y="662"/>
                  <a:pt x="2250" y="656"/>
                </a:cubicBezTo>
                <a:cubicBezTo>
                  <a:pt x="2395" y="649"/>
                  <a:pt x="2540" y="593"/>
                  <a:pt x="2688" y="581"/>
                </a:cubicBezTo>
                <a:cubicBezTo>
                  <a:pt x="2790" y="559"/>
                  <a:pt x="2997" y="528"/>
                  <a:pt x="2997" y="528"/>
                </a:cubicBezTo>
                <a:cubicBezTo>
                  <a:pt x="3074" y="488"/>
                  <a:pt x="3175" y="476"/>
                  <a:pt x="3242" y="421"/>
                </a:cubicBezTo>
                <a:cubicBezTo>
                  <a:pt x="3276" y="391"/>
                  <a:pt x="3306" y="357"/>
                  <a:pt x="3338" y="325"/>
                </a:cubicBezTo>
                <a:cubicBezTo>
                  <a:pt x="3334" y="289"/>
                  <a:pt x="3340" y="251"/>
                  <a:pt x="3328" y="218"/>
                </a:cubicBezTo>
                <a:cubicBezTo>
                  <a:pt x="3292" y="118"/>
                  <a:pt x="3052" y="107"/>
                  <a:pt x="2976" y="101"/>
                </a:cubicBezTo>
                <a:cubicBezTo>
                  <a:pt x="2757" y="81"/>
                  <a:pt x="2236" y="27"/>
                  <a:pt x="2016" y="26"/>
                </a:cubicBezTo>
                <a:cubicBezTo>
                  <a:pt x="1793" y="15"/>
                  <a:pt x="1729" y="37"/>
                  <a:pt x="1642" y="37"/>
                </a:cubicBezTo>
                <a:cubicBezTo>
                  <a:pt x="1562" y="28"/>
                  <a:pt x="1545" y="46"/>
                  <a:pt x="1493" y="26"/>
                </a:cubicBezTo>
                <a:cubicBezTo>
                  <a:pt x="1457" y="12"/>
                  <a:pt x="1418" y="26"/>
                  <a:pt x="1418" y="26"/>
                </a:cubicBezTo>
                <a:cubicBezTo>
                  <a:pt x="1350" y="37"/>
                  <a:pt x="1375" y="37"/>
                  <a:pt x="1344" y="37"/>
                </a:cubicBezTo>
                <a:close/>
              </a:path>
            </a:pathLst>
          </a:custGeom>
          <a:solidFill>
            <a:srgbClr val="FAFD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4934" name="Freeform 22"/>
          <p:cNvSpPr>
            <a:spLocks/>
          </p:cNvSpPr>
          <p:nvPr/>
        </p:nvSpPr>
        <p:spPr bwMode="auto">
          <a:xfrm>
            <a:off x="4319588" y="5300663"/>
            <a:ext cx="1584325" cy="573087"/>
          </a:xfrm>
          <a:custGeom>
            <a:avLst/>
            <a:gdLst>
              <a:gd name="T0" fmla="*/ 2147483647 w 1079"/>
              <a:gd name="T1" fmla="*/ 2147483647 h 394"/>
              <a:gd name="T2" fmla="*/ 2147483647 w 1079"/>
              <a:gd name="T3" fmla="*/ 2147483647 h 394"/>
              <a:gd name="T4" fmla="*/ 2147483647 w 1079"/>
              <a:gd name="T5" fmla="*/ 2147483647 h 394"/>
              <a:gd name="T6" fmla="*/ 2147483647 w 1079"/>
              <a:gd name="T7" fmla="*/ 2147483647 h 394"/>
              <a:gd name="T8" fmla="*/ 2147483647 w 1079"/>
              <a:gd name="T9" fmla="*/ 2147483647 h 394"/>
              <a:gd name="T10" fmla="*/ 2147483647 w 1079"/>
              <a:gd name="T11" fmla="*/ 2147483647 h 394"/>
              <a:gd name="T12" fmla="*/ 2147483647 w 1079"/>
              <a:gd name="T13" fmla="*/ 2147483647 h 394"/>
              <a:gd name="T14" fmla="*/ 2147483647 w 1079"/>
              <a:gd name="T15" fmla="*/ 2147483647 h 394"/>
              <a:gd name="T16" fmla="*/ 2147483647 w 1079"/>
              <a:gd name="T17" fmla="*/ 2147483647 h 394"/>
              <a:gd name="T18" fmla="*/ 2147483647 w 1079"/>
              <a:gd name="T19" fmla="*/ 2147483647 h 394"/>
              <a:gd name="T20" fmla="*/ 2147483647 w 1079"/>
              <a:gd name="T21" fmla="*/ 2147483647 h 394"/>
              <a:gd name="T22" fmla="*/ 2147483647 w 1079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79"/>
              <a:gd name="T37" fmla="*/ 0 h 394"/>
              <a:gd name="T38" fmla="*/ 1079 w 1079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79" h="394">
                <a:moveTo>
                  <a:pt x="578" y="20"/>
                </a:moveTo>
                <a:cubicBezTo>
                  <a:pt x="381" y="4"/>
                  <a:pt x="277" y="0"/>
                  <a:pt x="98" y="31"/>
                </a:cubicBezTo>
                <a:cubicBezTo>
                  <a:pt x="49" y="59"/>
                  <a:pt x="18" y="73"/>
                  <a:pt x="2" y="127"/>
                </a:cubicBezTo>
                <a:cubicBezTo>
                  <a:pt x="5" y="155"/>
                  <a:pt x="0" y="185"/>
                  <a:pt x="12" y="212"/>
                </a:cubicBezTo>
                <a:cubicBezTo>
                  <a:pt x="36" y="269"/>
                  <a:pt x="79" y="284"/>
                  <a:pt x="130" y="308"/>
                </a:cubicBezTo>
                <a:cubicBezTo>
                  <a:pt x="250" y="363"/>
                  <a:pt x="273" y="371"/>
                  <a:pt x="418" y="394"/>
                </a:cubicBezTo>
                <a:cubicBezTo>
                  <a:pt x="577" y="386"/>
                  <a:pt x="740" y="386"/>
                  <a:pt x="898" y="362"/>
                </a:cubicBezTo>
                <a:cubicBezTo>
                  <a:pt x="986" y="331"/>
                  <a:pt x="1037" y="285"/>
                  <a:pt x="1079" y="202"/>
                </a:cubicBezTo>
                <a:cubicBezTo>
                  <a:pt x="1019" y="110"/>
                  <a:pt x="878" y="91"/>
                  <a:pt x="780" y="63"/>
                </a:cubicBezTo>
                <a:cubicBezTo>
                  <a:pt x="663" y="29"/>
                  <a:pt x="748" y="55"/>
                  <a:pt x="642" y="20"/>
                </a:cubicBezTo>
                <a:cubicBezTo>
                  <a:pt x="631" y="16"/>
                  <a:pt x="610" y="10"/>
                  <a:pt x="610" y="10"/>
                </a:cubicBezTo>
                <a:cubicBezTo>
                  <a:pt x="563" y="20"/>
                  <a:pt x="552" y="20"/>
                  <a:pt x="578" y="20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4935" name="Text Box 23"/>
          <p:cNvSpPr txBox="1">
            <a:spLocks noChangeArrowheads="1"/>
          </p:cNvSpPr>
          <p:nvPr/>
        </p:nvSpPr>
        <p:spPr bwMode="auto">
          <a:xfrm>
            <a:off x="4535488" y="5445125"/>
            <a:ext cx="9842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/>
              <a:t>Boolean</a:t>
            </a:r>
          </a:p>
        </p:txBody>
      </p:sp>
      <p:sp>
        <p:nvSpPr>
          <p:cNvPr id="1574936" name="Text Box 24"/>
          <p:cNvSpPr txBox="1">
            <a:spLocks noChangeArrowheads="1"/>
          </p:cNvSpPr>
          <p:nvPr/>
        </p:nvSpPr>
        <p:spPr bwMode="auto">
          <a:xfrm>
            <a:off x="2370138" y="5149850"/>
            <a:ext cx="1446212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/>
              <a:t>Non-Boolean</a:t>
            </a:r>
          </a:p>
        </p:txBody>
      </p:sp>
    </p:spTree>
    <p:extLst>
      <p:ext uri="{BB962C8B-B14F-4D97-AF65-F5344CB8AC3E}">
        <p14:creationId xmlns:p14="http://schemas.microsoft.com/office/powerpoint/2010/main" val="3762368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7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7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7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7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4929" grpId="0" animBg="1"/>
      <p:bldP spid="1574930" grpId="0" autoUpdateAnimBg="0"/>
      <p:bldP spid="1574931" grpId="0" animBg="1"/>
      <p:bldP spid="1574932" grpId="0" autoUpdateAnimBg="0"/>
      <p:bldP spid="1574933" grpId="0" animBg="1"/>
      <p:bldP spid="1574934" grpId="0" animBg="1"/>
      <p:bldP spid="1574935" grpId="0" autoUpdateAnimBg="0"/>
      <p:bldP spid="157493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728" y="260648"/>
            <a:ext cx="5241776" cy="702915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确定等价类的方式 </a:t>
            </a:r>
            <a:r>
              <a:rPr lang="en-US" altLang="zh-CN" sz="3400" dirty="0" smtClean="0"/>
              <a:t>(3)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1844824"/>
            <a:ext cx="8424936" cy="3024336"/>
          </a:xfrm>
        </p:spPr>
        <p:txBody>
          <a:bodyPr/>
          <a:lstStyle/>
          <a:p>
            <a:pPr marL="355600" indent="-355600" eaLnBrk="0" hangingPunct="0">
              <a:lnSpc>
                <a:spcPct val="13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在规定了输入数据的一组值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(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假定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n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个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)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，并且程序要对每一个输入值分别处理的情况下，可确立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n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个有效等价类和一个无效等价类。</a:t>
            </a:r>
          </a:p>
          <a:p>
            <a:pPr marL="355600" indent="-355600" eaLnBrk="0" hangingPunct="0">
              <a:lnSpc>
                <a:spcPct val="13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在规定了输入数据必须遵守的规则的情况下，可确立一个有效等价类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(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符合规则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)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和若干个无效等价类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(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从不同角度违反规则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)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99792" y="522920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i="0" u="sng" dirty="0" smtClean="0">
                <a:solidFill>
                  <a:srgbClr val="FF6600"/>
                </a:solidFill>
              </a:rPr>
              <a:t>有什么具体案例？</a:t>
            </a:r>
            <a:endParaRPr kumimoji="1" lang="zh-CN" altLang="en-US" sz="2800" i="0" u="sng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357188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等价类测试用例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-Example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863600" y="2060575"/>
            <a:ext cx="3962400" cy="3609975"/>
            <a:chOff x="1584" y="1104"/>
            <a:chExt cx="2496" cy="2274"/>
          </a:xfrm>
        </p:grpSpPr>
        <p:pic>
          <p:nvPicPr>
            <p:cNvPr id="4506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4" y="1104"/>
              <a:ext cx="2496" cy="2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3" name="Oval 5"/>
            <p:cNvSpPr>
              <a:spLocks noChangeArrowheads="1"/>
            </p:cNvSpPr>
            <p:nvPr/>
          </p:nvSpPr>
          <p:spPr bwMode="auto">
            <a:xfrm>
              <a:off x="3264" y="2976"/>
              <a:ext cx="288" cy="28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</p:grpSp>
      <p:sp>
        <p:nvSpPr>
          <p:cNvPr id="45060" name="Text Box 7"/>
          <p:cNvSpPr txBox="1">
            <a:spLocks noChangeArrowheads="1"/>
          </p:cNvSpPr>
          <p:nvPr/>
        </p:nvSpPr>
        <p:spPr bwMode="auto">
          <a:xfrm>
            <a:off x="5029200" y="2743200"/>
            <a:ext cx="3611563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zh-CN" altLang="en-US" sz="2400"/>
              <a:t>等价类</a:t>
            </a:r>
            <a:r>
              <a:rPr lang="en-US" altLang="zh-CN" sz="2400"/>
              <a:t>1: Integer</a:t>
            </a: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zh-CN" altLang="en-US" sz="2400"/>
              <a:t>等价类</a:t>
            </a:r>
            <a:r>
              <a:rPr lang="en-US" altLang="zh-CN" sz="2400"/>
              <a:t>2: Decimal fraction</a:t>
            </a: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zh-CN" altLang="en-US" sz="2400"/>
              <a:t>等价类</a:t>
            </a:r>
            <a:r>
              <a:rPr lang="en-US" altLang="zh-CN" sz="2400"/>
              <a:t>3: Negative</a:t>
            </a:r>
          </a:p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zh-CN" altLang="en-US" sz="2400"/>
              <a:t>等价类</a:t>
            </a:r>
            <a:r>
              <a:rPr lang="en-US" altLang="zh-CN" sz="2400"/>
              <a:t>4: Invalid input</a:t>
            </a:r>
          </a:p>
        </p:txBody>
      </p:sp>
    </p:spTree>
    <p:extLst>
      <p:ext uri="{BB962C8B-B14F-4D97-AF65-F5344CB8AC3E}">
        <p14:creationId xmlns:p14="http://schemas.microsoft.com/office/powerpoint/2010/main" val="29059614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772400" cy="7620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根据等价类创建测试用例的步骤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449388"/>
            <a:ext cx="8424862" cy="5046662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+mj-lt"/>
              <a:buAutoNum type="alphaLcParenR"/>
              <a:defRPr/>
            </a:pPr>
            <a:r>
              <a:rPr lang="zh-CN" altLang="en-US" sz="2400" dirty="0" smtClean="0">
                <a:latin typeface="宋体"/>
                <a:ea typeface="宋体"/>
                <a:cs typeface="宋体"/>
              </a:rPr>
              <a:t>建立等价类表，列出所有划分出的等价类：</a:t>
            </a:r>
            <a:endParaRPr lang="en-US" altLang="zh-CN" sz="2400" dirty="0" smtClean="0">
              <a:latin typeface="宋体"/>
              <a:ea typeface="宋体"/>
              <a:cs typeface="宋体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lphaLcParenR"/>
              <a:defRPr/>
            </a:pPr>
            <a:endParaRPr lang="en-US" altLang="zh-CN" sz="2400" dirty="0" smtClean="0">
              <a:latin typeface="宋体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lphaLcParenR"/>
              <a:defRPr/>
            </a:pPr>
            <a:endParaRPr lang="en-US" altLang="zh-CN" sz="2400" dirty="0" smtClean="0">
              <a:latin typeface="宋体" charset="-122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buSzPct val="60000"/>
              <a:buFont typeface="Wingdings" pitchFamily="2" charset="2"/>
              <a:buNone/>
              <a:defRPr/>
            </a:pPr>
            <a:endParaRPr lang="en-US" altLang="zh-CN" sz="1200" dirty="0" smtClean="0">
              <a:solidFill>
                <a:schemeClr val="tx2"/>
              </a:solidFill>
              <a:latin typeface="宋体" charset="-122"/>
            </a:endParaRPr>
          </a:p>
          <a:p>
            <a:pPr marL="457200" indent="-4572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lphaLcParenR" startAt="2"/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为每个等价类规定一个唯一的编号；</a:t>
            </a:r>
          </a:p>
          <a:p>
            <a:pPr marL="457200" indent="-4572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lphaLcParenR" startAt="2"/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设计一个新的测试用例，使其尽可能多地覆盖尚未覆盖的有效等价类</a:t>
            </a:r>
            <a:endParaRPr lang="en-US" altLang="zh-CN" sz="2000" dirty="0" smtClean="0">
              <a:solidFill>
                <a:schemeClr val="tx2"/>
              </a:solidFill>
              <a:latin typeface="宋体"/>
              <a:ea typeface="宋体"/>
              <a:cs typeface="宋体"/>
            </a:endParaRPr>
          </a:p>
          <a:p>
            <a:pPr marL="457200" indent="-4572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lphaLcParenR" startAt="2"/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重复</a:t>
            </a:r>
            <a:r>
              <a:rPr lang="en-US" altLang="zh-CN" sz="20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c)</a:t>
            </a:r>
            <a:r>
              <a:rPr lang="zh-CN" altLang="en-US" sz="20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，最后使得所有有效等价类均被测试用例所覆盖；</a:t>
            </a:r>
          </a:p>
          <a:p>
            <a:pPr marL="457200" indent="-4572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lphaLcParenR" startAt="2"/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设计一个新的测试用例，使其只覆盖一个无效等价类。</a:t>
            </a:r>
            <a:endParaRPr lang="en-US" altLang="zh-CN" sz="2000" dirty="0" smtClean="0">
              <a:solidFill>
                <a:schemeClr val="tx2"/>
              </a:solidFill>
              <a:latin typeface="宋体"/>
              <a:ea typeface="宋体"/>
              <a:cs typeface="宋体"/>
            </a:endParaRPr>
          </a:p>
          <a:p>
            <a:pPr marL="457200" indent="-4572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lphaLcParenR" startAt="2"/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重复</a:t>
            </a:r>
            <a:r>
              <a:rPr lang="en-US" altLang="zh-CN" sz="20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e)</a:t>
            </a:r>
            <a:r>
              <a:rPr lang="zh-CN" altLang="en-US" sz="20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使所有无效等价类均被覆盖</a:t>
            </a:r>
            <a:r>
              <a:rPr lang="zh-CN" altLang="en-US" sz="2400" dirty="0" smtClean="0">
                <a:solidFill>
                  <a:schemeClr val="tx2"/>
                </a:solidFill>
                <a:latin typeface="宋体"/>
                <a:ea typeface="宋体"/>
                <a:cs typeface="宋体"/>
              </a:rPr>
              <a:t>。</a:t>
            </a:r>
          </a:p>
        </p:txBody>
      </p:sp>
      <p:graphicFrame>
        <p:nvGraphicFramePr>
          <p:cNvPr id="1576964" name="Group 4"/>
          <p:cNvGraphicFramePr>
            <a:graphicFrameLocks noGrp="1"/>
          </p:cNvGraphicFramePr>
          <p:nvPr/>
        </p:nvGraphicFramePr>
        <p:xfrm>
          <a:off x="1295400" y="2133600"/>
          <a:ext cx="6346825" cy="1373125"/>
        </p:xfrm>
        <a:graphic>
          <a:graphicData uri="http://schemas.openxmlformats.org/drawingml/2006/table">
            <a:tbl>
              <a:tblPr/>
              <a:tblGrid>
                <a:gridCol w="2114550"/>
                <a:gridCol w="1941513"/>
                <a:gridCol w="2290762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输入条件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有效等价类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Times New Roman" pitchFamily="18" charset="0"/>
                        </a:rPr>
                        <a:t>无效等价类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  <a:cs typeface="Times New Roman" pitchFamily="18" charset="0"/>
                        </a:rPr>
                        <a:t>…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  <a:cs typeface="Times New Roman" pitchFamily="18" charset="0"/>
                        </a:rPr>
                        <a:t>…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  <a:cs typeface="Times New Roman" pitchFamily="18" charset="0"/>
                        </a:rPr>
                        <a:t>…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  <a:cs typeface="Times New Roman" pitchFamily="18" charset="0"/>
                        </a:rPr>
                        <a:t>…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  <a:cs typeface="Times New Roman" pitchFamily="18" charset="0"/>
                        </a:rPr>
                        <a:t>…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  <a:cs typeface="Times New Roman" pitchFamily="18" charset="0"/>
                        </a:rPr>
                        <a:t>…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967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260648"/>
            <a:ext cx="4464050" cy="661988"/>
          </a:xfrm>
        </p:spPr>
        <p:txBody>
          <a:bodyPr/>
          <a:lstStyle/>
          <a:p>
            <a:pPr algn="ctr" eaLnBrk="1" hangingPunct="1"/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第</a:t>
            </a: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2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章 回顾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1619672" y="1772816"/>
            <a:ext cx="6732588" cy="441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/>
              <a:t>软件缺陷是软件质量的对立面</a:t>
            </a:r>
            <a:endParaRPr lang="en-US" altLang="zh-CN" sz="2400" i="0" dirty="0"/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/>
              <a:t>软件缺陷</a:t>
            </a:r>
            <a:r>
              <a:rPr lang="en-US" altLang="zh-CN" sz="2400" i="0" dirty="0"/>
              <a:t>(Bug)</a:t>
            </a:r>
            <a:r>
              <a:rPr lang="zh-CN" altLang="en-US" sz="2400" i="0" dirty="0"/>
              <a:t>是什么</a:t>
            </a:r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/>
              <a:t>验证和确认	</a:t>
            </a:r>
            <a:endParaRPr lang="zh-CN" altLang="en-US" sz="1600" i="0" dirty="0"/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/>
              <a:t>软件测试的分类</a:t>
            </a:r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/>
              <a:t>静态测试与动态测试</a:t>
            </a:r>
            <a:endParaRPr lang="en-US" altLang="zh-CN" sz="2400" i="0" dirty="0"/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/>
              <a:t>主动测试与被动测试</a:t>
            </a:r>
            <a:endParaRPr lang="en-US" altLang="zh-CN" sz="2400" i="0" dirty="0"/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/>
              <a:t>黑盒测试与白盒测试</a:t>
            </a:r>
            <a:endParaRPr lang="en-US" altLang="zh-CN" sz="2400" i="0" dirty="0"/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/>
              <a:t>测试级别：</a:t>
            </a:r>
            <a:r>
              <a:rPr lang="zh-CN" altLang="en-US" sz="2000" i="0" dirty="0" smtClean="0"/>
              <a:t>单元、集成、系统和验收</a:t>
            </a:r>
            <a:endParaRPr lang="zh-CN" altLang="en-US" sz="2000" i="0" dirty="0"/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/>
              <a:t>软件测试计划</a:t>
            </a:r>
            <a:r>
              <a:rPr lang="zh-CN" altLang="en-US" sz="2400" i="0" dirty="0"/>
              <a:t>与用例</a:t>
            </a:r>
            <a:endParaRPr lang="en-US" altLang="zh-CN" sz="2400" i="0" dirty="0"/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/>
              <a:t>专业测试人员</a:t>
            </a:r>
            <a:r>
              <a:rPr lang="zh-CN" altLang="en-US" sz="2400" i="0" dirty="0"/>
              <a:t>的责任和要求</a:t>
            </a:r>
            <a:endParaRPr lang="en-US" altLang="zh-CN" sz="2400" i="0" dirty="0"/>
          </a:p>
        </p:txBody>
      </p:sp>
    </p:spTree>
    <p:extLst>
      <p:ext uri="{BB962C8B-B14F-4D97-AF65-F5344CB8AC3E}">
        <p14:creationId xmlns:p14="http://schemas.microsoft.com/office/powerpoint/2010/main" val="3701540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719138" y="441325"/>
            <a:ext cx="7772400" cy="762000"/>
          </a:xfrm>
        </p:spPr>
        <p:txBody>
          <a:bodyPr/>
          <a:lstStyle/>
          <a:p>
            <a:pPr algn="ctr">
              <a:defRPr/>
            </a:pP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3.2.2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边界值分析方法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72816"/>
            <a:ext cx="8280920" cy="3517900"/>
          </a:xfrm>
        </p:spPr>
        <p:txBody>
          <a:bodyPr/>
          <a:lstStyle/>
          <a:p>
            <a:pPr marL="355600" lvl="1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de-DE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很多错误发</a:t>
            </a:r>
            <a:r>
              <a:rPr lang="zh-CN" altLang="de-DE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生在输入或输出范围的边界上，因此针对各种边界情况设置测试用例，</a:t>
            </a:r>
            <a:r>
              <a:rPr lang="zh-CN" altLang="de-DE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可以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更有效地发现</a:t>
            </a:r>
            <a:r>
              <a:rPr lang="zh-CN" altLang="de-DE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缺陷</a:t>
            </a:r>
            <a:r>
              <a:rPr lang="zh-CN" altLang="de-DE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。</a:t>
            </a:r>
            <a:endParaRPr lang="zh-CN" altLang="en-US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lvl="1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BVA – Boundary Value Analysis</a:t>
            </a:r>
          </a:p>
          <a:p>
            <a:pPr marL="355600" lvl="1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设计方法：</a:t>
            </a:r>
          </a:p>
          <a:p>
            <a:pPr marL="714375" lvl="2" indent="-342900">
              <a:buFont typeface="Wingdings" charset="2"/>
              <a:buChar char="²"/>
            </a:pPr>
            <a:r>
              <a:rPr lang="zh-CN" altLang="en-US" sz="2400" dirty="0" smtClean="0">
                <a:latin typeface="楷体"/>
                <a:ea typeface="楷体"/>
                <a:cs typeface="楷体"/>
              </a:rPr>
              <a:t>确定边界情况（输入或输出等价类的边界）</a:t>
            </a:r>
          </a:p>
          <a:p>
            <a:pPr marL="714375" lvl="2" indent="-342900">
              <a:buFont typeface="Wingdings" charset="2"/>
              <a:buChar char="²"/>
            </a:pPr>
            <a:r>
              <a:rPr lang="zh-CN" altLang="en-US" sz="2400" dirty="0" smtClean="0">
                <a:latin typeface="楷体"/>
                <a:ea typeface="楷体"/>
                <a:cs typeface="楷体"/>
              </a:rPr>
              <a:t>选取正好等于、刚刚大于或小于边界值作为测试数据</a:t>
            </a:r>
          </a:p>
        </p:txBody>
      </p:sp>
    </p:spTree>
    <p:extLst>
      <p:ext uri="{BB962C8B-B14F-4D97-AF65-F5344CB8AC3E}">
        <p14:creationId xmlns:p14="http://schemas.microsoft.com/office/powerpoint/2010/main" val="549216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404813"/>
            <a:ext cx="7772400" cy="7620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确定边界值的方法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592263"/>
            <a:ext cx="8135937" cy="3132137"/>
          </a:xfrm>
        </p:spPr>
        <p:txBody>
          <a:bodyPr/>
          <a:lstStyle/>
          <a:p>
            <a:pPr marL="609600" indent="-609600">
              <a:lnSpc>
                <a:spcPct val="150000"/>
              </a:lnSpc>
              <a:buClr>
                <a:schemeClr val="tx2"/>
              </a:buClr>
              <a:buSzPct val="60000"/>
            </a:pPr>
            <a:r>
              <a:rPr lang="zh-CN" altLang="en-US" sz="2000" smtClean="0">
                <a:latin typeface="宋体"/>
                <a:ea typeface="宋体"/>
                <a:cs typeface="宋体"/>
              </a:rPr>
              <a:t>如果输入条件规定了值的范围，则应取刚达到这个范围的边界的值，以及刚刚超越这个范围边界的值作为测试输入数据。</a:t>
            </a:r>
          </a:p>
          <a:p>
            <a:pPr marL="609600" indent="-609600">
              <a:lnSpc>
                <a:spcPct val="150000"/>
              </a:lnSpc>
              <a:buClr>
                <a:schemeClr val="tx2"/>
              </a:buClr>
              <a:buSzPct val="60000"/>
              <a:buFont typeface="Wingdings" pitchFamily="2" charset="2"/>
              <a:buNone/>
            </a:pPr>
            <a:endParaRPr lang="zh-CN" altLang="en-US" sz="2000" smtClean="0">
              <a:latin typeface="宋体"/>
              <a:ea typeface="宋体"/>
              <a:cs typeface="宋体"/>
            </a:endParaRPr>
          </a:p>
          <a:p>
            <a:pPr marL="609600" indent="-609600">
              <a:lnSpc>
                <a:spcPct val="150000"/>
              </a:lnSpc>
              <a:buClr>
                <a:schemeClr val="tx2"/>
              </a:buClr>
              <a:buSzPct val="60000"/>
              <a:buFont typeface="Wingdings" pitchFamily="2" charset="2"/>
              <a:buNone/>
            </a:pPr>
            <a:endParaRPr lang="zh-CN" altLang="en-US" sz="2000" smtClean="0">
              <a:latin typeface="宋体"/>
              <a:ea typeface="宋体"/>
              <a:cs typeface="宋体"/>
            </a:endParaRPr>
          </a:p>
          <a:p>
            <a:pPr marL="609600" indent="-609600">
              <a:lnSpc>
                <a:spcPct val="150000"/>
              </a:lnSpc>
              <a:buClr>
                <a:schemeClr val="tx2"/>
              </a:buClr>
              <a:buSzPct val="60000"/>
            </a:pPr>
            <a:r>
              <a:rPr lang="zh-CN" altLang="en-US" sz="2000" smtClean="0">
                <a:latin typeface="宋体"/>
                <a:ea typeface="宋体"/>
                <a:cs typeface="宋体"/>
              </a:rPr>
              <a:t>如果输入条件规定了值的个数，则用最大个数、最小个数、比最小个数少一、比最大个数多一的数作为测试数据。</a:t>
            </a:r>
          </a:p>
        </p:txBody>
      </p:sp>
      <p:grpSp>
        <p:nvGrpSpPr>
          <p:cNvPr id="48133" name="Group 5"/>
          <p:cNvGrpSpPr>
            <a:grpSpLocks/>
          </p:cNvGrpSpPr>
          <p:nvPr/>
        </p:nvGrpSpPr>
        <p:grpSpPr bwMode="auto">
          <a:xfrm>
            <a:off x="1079500" y="2852738"/>
            <a:ext cx="7162800" cy="598487"/>
            <a:chOff x="720" y="1440"/>
            <a:chExt cx="4512" cy="377"/>
          </a:xfrm>
        </p:grpSpPr>
        <p:grpSp>
          <p:nvGrpSpPr>
            <p:cNvPr id="48152" name="Group 6"/>
            <p:cNvGrpSpPr>
              <a:grpSpLocks/>
            </p:cNvGrpSpPr>
            <p:nvPr/>
          </p:nvGrpSpPr>
          <p:grpSpPr bwMode="auto">
            <a:xfrm>
              <a:off x="720" y="1440"/>
              <a:ext cx="4512" cy="106"/>
              <a:chOff x="912" y="1174"/>
              <a:chExt cx="3792" cy="106"/>
            </a:xfrm>
          </p:grpSpPr>
          <p:sp>
            <p:nvSpPr>
              <p:cNvPr id="48163" name="Line 7"/>
              <p:cNvSpPr>
                <a:spLocks noChangeShapeType="1"/>
              </p:cNvSpPr>
              <p:nvPr/>
            </p:nvSpPr>
            <p:spPr bwMode="auto">
              <a:xfrm>
                <a:off x="912" y="1227"/>
                <a:ext cx="379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  <p:sp>
            <p:nvSpPr>
              <p:cNvPr id="48164" name="Rectangle 8" descr="Light upward diagonal"/>
              <p:cNvSpPr>
                <a:spLocks noChangeArrowheads="1"/>
              </p:cNvSpPr>
              <p:nvPr/>
            </p:nvSpPr>
            <p:spPr bwMode="auto">
              <a:xfrm>
                <a:off x="2112" y="1174"/>
                <a:ext cx="1392" cy="106"/>
              </a:xfrm>
              <a:prstGeom prst="rect">
                <a:avLst/>
              </a:prstGeom>
              <a:pattFill prst="ltUpDiag">
                <a:fgClr>
                  <a:schemeClr val="accent2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</p:grpSp>
        <p:grpSp>
          <p:nvGrpSpPr>
            <p:cNvPr id="48153" name="Group 9"/>
            <p:cNvGrpSpPr>
              <a:grpSpLocks/>
            </p:cNvGrpSpPr>
            <p:nvPr/>
          </p:nvGrpSpPr>
          <p:grpSpPr bwMode="auto">
            <a:xfrm>
              <a:off x="2017" y="1480"/>
              <a:ext cx="243" cy="315"/>
              <a:chOff x="2080" y="1312"/>
              <a:chExt cx="204" cy="315"/>
            </a:xfrm>
          </p:grpSpPr>
          <p:sp>
            <p:nvSpPr>
              <p:cNvPr id="48161" name="Text Box 10"/>
              <p:cNvSpPr txBox="1">
                <a:spLocks noChangeArrowheads="1"/>
              </p:cNvSpPr>
              <p:nvPr/>
            </p:nvSpPr>
            <p:spPr bwMode="auto">
              <a:xfrm>
                <a:off x="2080" y="1375"/>
                <a:ext cx="204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latin typeface="宋体"/>
                    <a:ea typeface="宋体"/>
                    <a:cs typeface="宋体"/>
                  </a:rPr>
                  <a:t>a</a:t>
                </a:r>
              </a:p>
            </p:txBody>
          </p:sp>
          <p:sp>
            <p:nvSpPr>
              <p:cNvPr id="48162" name="Line 11"/>
              <p:cNvSpPr>
                <a:spLocks noChangeShapeType="1"/>
              </p:cNvSpPr>
              <p:nvPr/>
            </p:nvSpPr>
            <p:spPr bwMode="auto">
              <a:xfrm>
                <a:off x="2186" y="1312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</p:grpSp>
        <p:sp>
          <p:nvSpPr>
            <p:cNvPr id="48154" name="Line 12"/>
            <p:cNvSpPr>
              <a:spLocks noChangeShapeType="1"/>
            </p:cNvSpPr>
            <p:nvPr/>
          </p:nvSpPr>
          <p:spPr bwMode="auto">
            <a:xfrm>
              <a:off x="2086" y="1502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>
                <a:latin typeface="宋体"/>
                <a:ea typeface="宋体"/>
                <a:cs typeface="宋体"/>
              </a:endParaRPr>
            </a:p>
          </p:txBody>
        </p:sp>
        <p:sp>
          <p:nvSpPr>
            <p:cNvPr id="48155" name="Line 13"/>
            <p:cNvSpPr>
              <a:spLocks noChangeShapeType="1"/>
            </p:cNvSpPr>
            <p:nvPr/>
          </p:nvSpPr>
          <p:spPr bwMode="auto">
            <a:xfrm>
              <a:off x="3855" y="1525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>
                <a:latin typeface="宋体"/>
                <a:ea typeface="宋体"/>
                <a:cs typeface="宋体"/>
              </a:endParaRPr>
            </a:p>
          </p:txBody>
        </p:sp>
        <p:grpSp>
          <p:nvGrpSpPr>
            <p:cNvPr id="48156" name="Group 14"/>
            <p:cNvGrpSpPr>
              <a:grpSpLocks/>
            </p:cNvGrpSpPr>
            <p:nvPr/>
          </p:nvGrpSpPr>
          <p:grpSpPr bwMode="auto">
            <a:xfrm>
              <a:off x="3681" y="1502"/>
              <a:ext cx="243" cy="315"/>
              <a:chOff x="3468" y="1312"/>
              <a:chExt cx="204" cy="315"/>
            </a:xfrm>
          </p:grpSpPr>
          <p:sp>
            <p:nvSpPr>
              <p:cNvPr id="48159" name="Text Box 15"/>
              <p:cNvSpPr txBox="1">
                <a:spLocks noChangeArrowheads="1"/>
              </p:cNvSpPr>
              <p:nvPr/>
            </p:nvSpPr>
            <p:spPr bwMode="auto">
              <a:xfrm>
                <a:off x="3468" y="1375"/>
                <a:ext cx="204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latin typeface="宋体"/>
                    <a:ea typeface="宋体"/>
                    <a:cs typeface="宋体"/>
                  </a:rPr>
                  <a:t>b</a:t>
                </a:r>
              </a:p>
            </p:txBody>
          </p:sp>
          <p:sp>
            <p:nvSpPr>
              <p:cNvPr id="48160" name="Line 16"/>
              <p:cNvSpPr>
                <a:spLocks noChangeShapeType="1"/>
              </p:cNvSpPr>
              <p:nvPr/>
            </p:nvSpPr>
            <p:spPr bwMode="auto">
              <a:xfrm>
                <a:off x="3568" y="1312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</p:grpSp>
        <p:sp>
          <p:nvSpPr>
            <p:cNvPr id="48157" name="Line 17"/>
            <p:cNvSpPr>
              <a:spLocks noChangeShapeType="1"/>
            </p:cNvSpPr>
            <p:nvPr/>
          </p:nvSpPr>
          <p:spPr bwMode="auto">
            <a:xfrm>
              <a:off x="2200" y="1525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>
                <a:latin typeface="宋体"/>
                <a:ea typeface="宋体"/>
                <a:cs typeface="宋体"/>
              </a:endParaRPr>
            </a:p>
          </p:txBody>
        </p:sp>
        <p:sp>
          <p:nvSpPr>
            <p:cNvPr id="48158" name="Line 18"/>
            <p:cNvSpPr>
              <a:spLocks noChangeShapeType="1"/>
            </p:cNvSpPr>
            <p:nvPr/>
          </p:nvSpPr>
          <p:spPr bwMode="auto">
            <a:xfrm>
              <a:off x="3749" y="1536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>
                <a:latin typeface="宋体"/>
                <a:ea typeface="宋体"/>
                <a:cs typeface="宋体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1331913" y="4833938"/>
            <a:ext cx="6129337" cy="563562"/>
            <a:chOff x="1080" y="2256"/>
            <a:chExt cx="3861" cy="355"/>
          </a:xfrm>
        </p:grpSpPr>
        <p:grpSp>
          <p:nvGrpSpPr>
            <p:cNvPr id="48135" name="Group 20"/>
            <p:cNvGrpSpPr>
              <a:grpSpLocks/>
            </p:cNvGrpSpPr>
            <p:nvPr/>
          </p:nvGrpSpPr>
          <p:grpSpPr bwMode="auto">
            <a:xfrm>
              <a:off x="1080" y="2256"/>
              <a:ext cx="3861" cy="48"/>
              <a:chOff x="984" y="2065"/>
              <a:chExt cx="3792" cy="48"/>
            </a:xfrm>
          </p:grpSpPr>
          <p:sp>
            <p:nvSpPr>
              <p:cNvPr id="48146" name="Line 21"/>
              <p:cNvSpPr>
                <a:spLocks noChangeShapeType="1"/>
              </p:cNvSpPr>
              <p:nvPr/>
            </p:nvSpPr>
            <p:spPr bwMode="auto">
              <a:xfrm>
                <a:off x="984" y="2089"/>
                <a:ext cx="379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  <p:sp>
            <p:nvSpPr>
              <p:cNvPr id="48147" name="Oval 22"/>
              <p:cNvSpPr>
                <a:spLocks noChangeArrowheads="1"/>
              </p:cNvSpPr>
              <p:nvPr/>
            </p:nvSpPr>
            <p:spPr bwMode="auto">
              <a:xfrm>
                <a:off x="2856" y="2065"/>
                <a:ext cx="48" cy="48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  <p:sp>
            <p:nvSpPr>
              <p:cNvPr id="48148" name="Oval 23"/>
              <p:cNvSpPr>
                <a:spLocks noChangeArrowheads="1"/>
              </p:cNvSpPr>
              <p:nvPr/>
            </p:nvSpPr>
            <p:spPr bwMode="auto">
              <a:xfrm>
                <a:off x="1776" y="2065"/>
                <a:ext cx="48" cy="48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  <p:sp>
            <p:nvSpPr>
              <p:cNvPr id="48149" name="Oval 24"/>
              <p:cNvSpPr>
                <a:spLocks noChangeArrowheads="1"/>
              </p:cNvSpPr>
              <p:nvPr/>
            </p:nvSpPr>
            <p:spPr bwMode="auto">
              <a:xfrm>
                <a:off x="2400" y="2065"/>
                <a:ext cx="48" cy="48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  <p:sp>
            <p:nvSpPr>
              <p:cNvPr id="48150" name="Oval 25"/>
              <p:cNvSpPr>
                <a:spLocks noChangeArrowheads="1"/>
              </p:cNvSpPr>
              <p:nvPr/>
            </p:nvSpPr>
            <p:spPr bwMode="auto">
              <a:xfrm>
                <a:off x="3216" y="2065"/>
                <a:ext cx="48" cy="48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  <p:sp>
            <p:nvSpPr>
              <p:cNvPr id="48151" name="Oval 26"/>
              <p:cNvSpPr>
                <a:spLocks noChangeArrowheads="1"/>
              </p:cNvSpPr>
              <p:nvPr/>
            </p:nvSpPr>
            <p:spPr bwMode="auto">
              <a:xfrm>
                <a:off x="3744" y="2065"/>
                <a:ext cx="48" cy="48"/>
              </a:xfrm>
              <a:prstGeom prst="ellipse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</p:grpSp>
        <p:grpSp>
          <p:nvGrpSpPr>
            <p:cNvPr id="48136" name="Group 27"/>
            <p:cNvGrpSpPr>
              <a:grpSpLocks/>
            </p:cNvGrpSpPr>
            <p:nvPr/>
          </p:nvGrpSpPr>
          <p:grpSpPr bwMode="auto">
            <a:xfrm>
              <a:off x="1797" y="2296"/>
              <a:ext cx="244" cy="315"/>
              <a:chOff x="2064" y="1312"/>
              <a:chExt cx="239" cy="315"/>
            </a:xfrm>
          </p:grpSpPr>
          <p:sp>
            <p:nvSpPr>
              <p:cNvPr id="48144" name="Text Box 28"/>
              <p:cNvSpPr txBox="1">
                <a:spLocks noChangeArrowheads="1"/>
              </p:cNvSpPr>
              <p:nvPr/>
            </p:nvSpPr>
            <p:spPr bwMode="auto">
              <a:xfrm>
                <a:off x="2064" y="1375"/>
                <a:ext cx="239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latin typeface="宋体"/>
                    <a:ea typeface="宋体"/>
                    <a:cs typeface="宋体"/>
                  </a:rPr>
                  <a:t>a</a:t>
                </a:r>
              </a:p>
            </p:txBody>
          </p:sp>
          <p:sp>
            <p:nvSpPr>
              <p:cNvPr id="48145" name="Line 29"/>
              <p:cNvSpPr>
                <a:spLocks noChangeShapeType="1"/>
              </p:cNvSpPr>
              <p:nvPr/>
            </p:nvSpPr>
            <p:spPr bwMode="auto">
              <a:xfrm>
                <a:off x="2186" y="1312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</p:grpSp>
        <p:grpSp>
          <p:nvGrpSpPr>
            <p:cNvPr id="48137" name="Group 30"/>
            <p:cNvGrpSpPr>
              <a:grpSpLocks/>
            </p:cNvGrpSpPr>
            <p:nvPr/>
          </p:nvGrpSpPr>
          <p:grpSpPr bwMode="auto">
            <a:xfrm>
              <a:off x="3801" y="2296"/>
              <a:ext cx="244" cy="315"/>
              <a:chOff x="3450" y="1312"/>
              <a:chExt cx="239" cy="315"/>
            </a:xfrm>
          </p:grpSpPr>
          <p:sp>
            <p:nvSpPr>
              <p:cNvPr id="48142" name="Text Box 31"/>
              <p:cNvSpPr txBox="1">
                <a:spLocks noChangeArrowheads="1"/>
              </p:cNvSpPr>
              <p:nvPr/>
            </p:nvSpPr>
            <p:spPr bwMode="auto">
              <a:xfrm>
                <a:off x="3450" y="1375"/>
                <a:ext cx="239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latin typeface="宋体"/>
                    <a:ea typeface="宋体"/>
                    <a:cs typeface="宋体"/>
                  </a:rPr>
                  <a:t>b</a:t>
                </a:r>
              </a:p>
            </p:txBody>
          </p:sp>
          <p:sp>
            <p:nvSpPr>
              <p:cNvPr id="48143" name="Line 32"/>
              <p:cNvSpPr>
                <a:spLocks noChangeShapeType="1"/>
              </p:cNvSpPr>
              <p:nvPr/>
            </p:nvSpPr>
            <p:spPr bwMode="auto">
              <a:xfrm>
                <a:off x="3568" y="1312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宋体"/>
                  <a:ea typeface="宋体"/>
                  <a:cs typeface="宋体"/>
                </a:endParaRPr>
              </a:p>
            </p:txBody>
          </p:sp>
        </p:grpSp>
        <p:sp>
          <p:nvSpPr>
            <p:cNvPr id="48138" name="Line 33"/>
            <p:cNvSpPr>
              <a:spLocks noChangeShapeType="1"/>
            </p:cNvSpPr>
            <p:nvPr/>
          </p:nvSpPr>
          <p:spPr bwMode="auto">
            <a:xfrm>
              <a:off x="3969" y="2296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>
                <a:latin typeface="宋体"/>
                <a:ea typeface="宋体"/>
                <a:cs typeface="宋体"/>
              </a:endParaRPr>
            </a:p>
          </p:txBody>
        </p:sp>
        <p:sp>
          <p:nvSpPr>
            <p:cNvPr id="48139" name="Line 34"/>
            <p:cNvSpPr>
              <a:spLocks noChangeShapeType="1"/>
            </p:cNvSpPr>
            <p:nvPr/>
          </p:nvSpPr>
          <p:spPr bwMode="auto">
            <a:xfrm>
              <a:off x="3855" y="2296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>
                <a:latin typeface="宋体"/>
                <a:ea typeface="宋体"/>
                <a:cs typeface="宋体"/>
              </a:endParaRPr>
            </a:p>
          </p:txBody>
        </p:sp>
        <p:sp>
          <p:nvSpPr>
            <p:cNvPr id="48140" name="Line 35"/>
            <p:cNvSpPr>
              <a:spLocks noChangeShapeType="1"/>
            </p:cNvSpPr>
            <p:nvPr/>
          </p:nvSpPr>
          <p:spPr bwMode="auto">
            <a:xfrm>
              <a:off x="1995" y="2296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>
                <a:latin typeface="宋体"/>
                <a:ea typeface="宋体"/>
                <a:cs typeface="宋体"/>
              </a:endParaRPr>
            </a:p>
          </p:txBody>
        </p:sp>
        <p:sp>
          <p:nvSpPr>
            <p:cNvPr id="48141" name="Line 36"/>
            <p:cNvSpPr>
              <a:spLocks noChangeShapeType="1"/>
            </p:cNvSpPr>
            <p:nvPr/>
          </p:nvSpPr>
          <p:spPr bwMode="auto">
            <a:xfrm>
              <a:off x="1837" y="2296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>
                <a:latin typeface="宋体"/>
                <a:ea typeface="宋体"/>
                <a:cs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6649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404664"/>
            <a:ext cx="6588596" cy="647923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确定边界值的方法</a:t>
            </a:r>
            <a:r>
              <a:rPr lang="zh-CN" altLang="en-US" sz="3400" dirty="0" smtClean="0"/>
              <a:t>（</a:t>
            </a:r>
            <a:r>
              <a:rPr lang="en-US" altLang="zh-CN" sz="3400" dirty="0" smtClean="0"/>
              <a:t>2</a:t>
            </a:r>
            <a:r>
              <a:rPr lang="zh-CN" altLang="en-US" sz="3400" dirty="0" smtClean="0"/>
              <a:t>）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412776"/>
            <a:ext cx="7848600" cy="2052638"/>
          </a:xfrm>
        </p:spPr>
        <p:txBody>
          <a:bodyPr/>
          <a:lstStyle/>
          <a:p>
            <a:pPr marL="0" indent="0">
              <a:lnSpc>
                <a:spcPct val="150000"/>
              </a:lnSpc>
              <a:buClr>
                <a:schemeClr val="tx2"/>
              </a:buClr>
              <a:buSzPct val="60000"/>
            </a:pPr>
            <a:r>
              <a:rPr lang="zh-CN" altLang="en-US" sz="2400" dirty="0" smtClean="0">
                <a:latin typeface="宋体"/>
                <a:ea typeface="宋体"/>
                <a:cs typeface="宋体"/>
              </a:rPr>
              <a:t>如果程序的规格说明给出的输入域或输出域是有序集合，则应选取集合的第一个元素和最后一个元素作为测试用例。</a:t>
            </a:r>
          </a:p>
          <a:p>
            <a:pPr marL="0" indent="0">
              <a:lnSpc>
                <a:spcPct val="150000"/>
              </a:lnSpc>
              <a:buClr>
                <a:schemeClr val="tx2"/>
              </a:buClr>
              <a:buSzPct val="60000"/>
            </a:pPr>
            <a:r>
              <a:rPr lang="zh-CN" altLang="en-US" sz="2400" dirty="0" smtClean="0">
                <a:latin typeface="宋体"/>
                <a:ea typeface="宋体"/>
                <a:cs typeface="宋体"/>
              </a:rPr>
              <a:t>如果程序中使用了一个内部数据结构，则应当选择这个内部数据结构的边界上的值作为测试用例。</a:t>
            </a:r>
          </a:p>
        </p:txBody>
      </p:sp>
      <p:sp>
        <p:nvSpPr>
          <p:cNvPr id="1641477" name="Rectangle 5"/>
          <p:cNvSpPr>
            <a:spLocks noChangeArrowheads="1"/>
          </p:cNvSpPr>
          <p:nvPr/>
        </p:nvSpPr>
        <p:spPr bwMode="auto">
          <a:xfrm>
            <a:off x="755576" y="4077072"/>
            <a:ext cx="8001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altLang="zh-CN" sz="2000" b="1" dirty="0">
                <a:solidFill>
                  <a:srgbClr val="13BBBF"/>
                </a:solidFill>
              </a:rPr>
              <a:t> Test cases for ABS(x) :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en-US" altLang="zh-CN" sz="2000" b="1" dirty="0">
                <a:solidFill>
                  <a:srgbClr val="13BBBF"/>
                </a:solidFill>
              </a:rPr>
              <a:t>class x &lt; 0,  arbitrary value:	             </a:t>
            </a:r>
            <a:r>
              <a:rPr lang="en-US" altLang="zh-CN" sz="2000" b="1" i="1" dirty="0">
                <a:solidFill>
                  <a:srgbClr val="13BBBF"/>
                </a:solidFill>
              </a:rPr>
              <a:t>x</a:t>
            </a:r>
            <a:r>
              <a:rPr lang="en-US" altLang="zh-CN" sz="2000" b="1" dirty="0">
                <a:solidFill>
                  <a:srgbClr val="13BBBF"/>
                </a:solidFill>
              </a:rPr>
              <a:t>  =  -10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en-US" altLang="zh-CN" sz="2000" b="1" dirty="0">
                <a:solidFill>
                  <a:srgbClr val="13BBBF"/>
                </a:solidFill>
              </a:rPr>
              <a:t>class x &gt;= 0,  arbitrary value	             x  =  100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en-US" altLang="zh-CN" sz="2000" b="1" dirty="0">
                <a:solidFill>
                  <a:srgbClr val="13BBBF"/>
                </a:solidFill>
              </a:rPr>
              <a:t>classes x &lt; 0,  x &gt;= 0,  on boundary :	x  =  0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en-US" altLang="zh-CN" sz="2000" b="1" dirty="0">
                <a:solidFill>
                  <a:srgbClr val="13BBBF"/>
                </a:solidFill>
              </a:rPr>
              <a:t>classes  x &lt; 0,  x &gt;= 0,  below and above:	x  =  -1,  x = 1</a:t>
            </a:r>
          </a:p>
        </p:txBody>
      </p:sp>
    </p:spTree>
    <p:extLst>
      <p:ext uri="{BB962C8B-B14F-4D97-AF65-F5344CB8AC3E}">
        <p14:creationId xmlns:p14="http://schemas.microsoft.com/office/powerpoint/2010/main" val="1076435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41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4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3282" name="Rectangle 2"/>
          <p:cNvSpPr>
            <a:spLocks noChangeArrowheads="1"/>
          </p:cNvSpPr>
          <p:nvPr/>
        </p:nvSpPr>
        <p:spPr bwMode="auto">
          <a:xfrm>
            <a:off x="1042988" y="1989138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zh-CN" altLang="en-US" b="1"/>
              <a:t>正常值（有效类）</a:t>
            </a:r>
            <a:r>
              <a:rPr lang="en-US" altLang="zh-CN" b="1"/>
              <a:t>:         X1 = 123123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zh-CN" altLang="en-US" b="1"/>
              <a:t>边界值</a:t>
            </a:r>
            <a:r>
              <a:rPr lang="en-US" altLang="zh-CN" b="1"/>
              <a:t>:                           X2 = 12345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zh-CN" altLang="en-US" b="1"/>
              <a:t>边界值</a:t>
            </a:r>
            <a:r>
              <a:rPr lang="en-US" altLang="zh-CN" b="1"/>
              <a:t>:                           X3 = 1234567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zh-CN" altLang="en-US" b="1"/>
              <a:t>边界值</a:t>
            </a:r>
            <a:r>
              <a:rPr lang="en-US" altLang="zh-CN" b="1"/>
              <a:t>:                           X4 = 1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zh-CN" altLang="en-US" b="1"/>
              <a:t>边界值</a:t>
            </a:r>
            <a:r>
              <a:rPr lang="en-US" altLang="zh-CN" b="1"/>
              <a:t>:                           X5 = 0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zh-CN" altLang="en-US" b="1"/>
              <a:t>无效类的值</a:t>
            </a:r>
            <a:r>
              <a:rPr lang="en-US" altLang="zh-CN" b="1"/>
              <a:t>:                    X6 = -123123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zh-CN" altLang="en-US" b="1"/>
              <a:t>无效类的值</a:t>
            </a:r>
            <a:r>
              <a:rPr lang="en-US" altLang="zh-CN" b="1"/>
              <a:t>:                    X7 = asdasd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zh-CN" altLang="en-US" b="1"/>
              <a:t>其它</a:t>
            </a:r>
            <a:r>
              <a:rPr lang="en-US" altLang="zh-CN" b="1"/>
              <a:t>?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title"/>
          </p:nvPr>
        </p:nvSpPr>
        <p:spPr>
          <a:xfrm>
            <a:off x="1619672" y="476672"/>
            <a:ext cx="5686425" cy="534988"/>
          </a:xfrm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FFFF00"/>
                </a:solidFill>
                <a:latin typeface="Arial"/>
                <a:cs typeface="Arial"/>
              </a:rPr>
              <a:t>BVA </a:t>
            </a:r>
            <a:r>
              <a:rPr lang="zh-CN" altLang="en-US" sz="3200" dirty="0">
                <a:solidFill>
                  <a:srgbClr val="FFFF00"/>
                </a:solidFill>
                <a:latin typeface="Arial"/>
                <a:cs typeface="Arial"/>
              </a:rPr>
              <a:t>示例</a:t>
            </a:r>
            <a:r>
              <a:rPr lang="en-US" altLang="zh-CN" sz="3200" dirty="0">
                <a:solidFill>
                  <a:srgbClr val="FFFF00"/>
                </a:solidFill>
                <a:latin typeface="Arial"/>
                <a:cs typeface="Arial"/>
              </a:rPr>
              <a:t>2 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647700" y="1557338"/>
            <a:ext cx="83058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Symbol" pitchFamily="18" charset="2"/>
              <a:buNone/>
            </a:pPr>
            <a:r>
              <a:rPr lang="zh-CN" altLang="en-US" sz="2000" b="1">
                <a:solidFill>
                  <a:srgbClr val="13BBBF"/>
                </a:solidFill>
              </a:rPr>
              <a:t>测试 限制性用户输入：</a:t>
            </a:r>
            <a:r>
              <a:rPr lang="en-US" altLang="zh-CN" sz="2000" b="1">
                <a:solidFill>
                  <a:srgbClr val="13BBBF"/>
                </a:solidFill>
              </a:rPr>
              <a:t>6</a:t>
            </a:r>
            <a:r>
              <a:rPr lang="zh-CN" altLang="en-US" sz="2000" b="1">
                <a:solidFill>
                  <a:srgbClr val="13BBBF"/>
                </a:solidFill>
              </a:rPr>
              <a:t>位正整数</a:t>
            </a:r>
            <a:endParaRPr lang="en-US" altLang="zh-CN" sz="2000" b="1">
              <a:solidFill>
                <a:srgbClr val="13BBBF"/>
              </a:solidFill>
            </a:endParaRPr>
          </a:p>
        </p:txBody>
      </p:sp>
      <p:sp>
        <p:nvSpPr>
          <p:cNvPr id="1633285" name="Text Box 5"/>
          <p:cNvSpPr txBox="1">
            <a:spLocks noChangeArrowheads="1"/>
          </p:cNvSpPr>
          <p:nvPr/>
        </p:nvSpPr>
        <p:spPr bwMode="auto">
          <a:xfrm>
            <a:off x="1285875" y="4962525"/>
            <a:ext cx="5321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10000"/>
              </a:lnSpc>
              <a:spcAft>
                <a:spcPts val="900"/>
              </a:spcAft>
              <a:buClr>
                <a:schemeClr val="accent1"/>
              </a:buClr>
            </a:pPr>
            <a:r>
              <a:rPr lang="en-US" altLang="zh-CN" sz="2000" b="1"/>
              <a:t>       </a:t>
            </a:r>
            <a:r>
              <a:rPr lang="zh-CN" altLang="en-US" sz="2000" b="1"/>
              <a:t>无效值</a:t>
            </a:r>
            <a:r>
              <a:rPr lang="en-US" altLang="zh-CN" sz="2000" b="1"/>
              <a:t>:                      X8 =  000123</a:t>
            </a:r>
          </a:p>
        </p:txBody>
      </p:sp>
      <p:grpSp>
        <p:nvGrpSpPr>
          <p:cNvPr id="50182" name="Group 6"/>
          <p:cNvGrpSpPr>
            <a:grpSpLocks/>
          </p:cNvGrpSpPr>
          <p:nvPr/>
        </p:nvGrpSpPr>
        <p:grpSpPr bwMode="auto">
          <a:xfrm>
            <a:off x="1116013" y="2708275"/>
            <a:ext cx="6248400" cy="1835150"/>
            <a:chOff x="384" y="1536"/>
            <a:chExt cx="3936" cy="1200"/>
          </a:xfrm>
        </p:grpSpPr>
        <p:sp>
          <p:nvSpPr>
            <p:cNvPr id="50186" name="Line 7"/>
            <p:cNvSpPr>
              <a:spLocks noChangeShapeType="1"/>
            </p:cNvSpPr>
            <p:nvPr/>
          </p:nvSpPr>
          <p:spPr bwMode="auto">
            <a:xfrm>
              <a:off x="384" y="1536"/>
              <a:ext cx="3936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50187" name="Line 8"/>
            <p:cNvSpPr>
              <a:spLocks noChangeShapeType="1"/>
            </p:cNvSpPr>
            <p:nvPr/>
          </p:nvSpPr>
          <p:spPr bwMode="auto">
            <a:xfrm>
              <a:off x="384" y="1776"/>
              <a:ext cx="3936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50188" name="Line 9"/>
            <p:cNvSpPr>
              <a:spLocks noChangeShapeType="1"/>
            </p:cNvSpPr>
            <p:nvPr/>
          </p:nvSpPr>
          <p:spPr bwMode="auto">
            <a:xfrm>
              <a:off x="384" y="2016"/>
              <a:ext cx="3936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50189" name="Line 10"/>
            <p:cNvSpPr>
              <a:spLocks noChangeShapeType="1"/>
            </p:cNvSpPr>
            <p:nvPr/>
          </p:nvSpPr>
          <p:spPr bwMode="auto">
            <a:xfrm>
              <a:off x="384" y="2256"/>
              <a:ext cx="3936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50190" name="Line 11"/>
            <p:cNvSpPr>
              <a:spLocks noChangeShapeType="1"/>
            </p:cNvSpPr>
            <p:nvPr/>
          </p:nvSpPr>
          <p:spPr bwMode="auto">
            <a:xfrm>
              <a:off x="384" y="2496"/>
              <a:ext cx="3936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50191" name="Line 12"/>
            <p:cNvSpPr>
              <a:spLocks noChangeShapeType="1"/>
            </p:cNvSpPr>
            <p:nvPr/>
          </p:nvSpPr>
          <p:spPr bwMode="auto">
            <a:xfrm>
              <a:off x="384" y="2736"/>
              <a:ext cx="3936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</p:grpSp>
      <p:sp>
        <p:nvSpPr>
          <p:cNvPr id="50183" name="Line 13"/>
          <p:cNvSpPr>
            <a:spLocks noChangeShapeType="1"/>
          </p:cNvSpPr>
          <p:nvPr/>
        </p:nvSpPr>
        <p:spPr bwMode="auto">
          <a:xfrm>
            <a:off x="1030288" y="5364163"/>
            <a:ext cx="624840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endParaRPr lang="zh-CN" altLang="en-US"/>
          </a:p>
        </p:txBody>
      </p:sp>
      <p:sp>
        <p:nvSpPr>
          <p:cNvPr id="1633294" name="Text Box 14"/>
          <p:cNvSpPr txBox="1">
            <a:spLocks noChangeArrowheads="1"/>
          </p:cNvSpPr>
          <p:nvPr/>
        </p:nvSpPr>
        <p:spPr bwMode="auto">
          <a:xfrm>
            <a:off x="1249363" y="5437188"/>
            <a:ext cx="58674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900"/>
              </a:spcAft>
              <a:buClr>
                <a:schemeClr val="accent1"/>
              </a:buClr>
            </a:pPr>
            <a:r>
              <a:rPr lang="zh-CN" altLang="en-US" b="1"/>
              <a:t>                                              </a:t>
            </a:r>
            <a:r>
              <a:rPr lang="en-US" altLang="zh-CN" b="1"/>
              <a:t>X9 = asd123</a:t>
            </a:r>
          </a:p>
          <a:p>
            <a:pPr>
              <a:lnSpc>
                <a:spcPct val="110000"/>
              </a:lnSpc>
              <a:spcAft>
                <a:spcPts val="900"/>
              </a:spcAft>
              <a:buClr>
                <a:schemeClr val="accent1"/>
              </a:buClr>
            </a:pPr>
            <a:r>
              <a:rPr lang="en-US" altLang="zh-CN" b="1"/>
              <a:t>                                              X10 = Empty</a:t>
            </a:r>
          </a:p>
        </p:txBody>
      </p:sp>
    </p:spTree>
    <p:extLst>
      <p:ext uri="{BB962C8B-B14F-4D97-AF65-F5344CB8AC3E}">
        <p14:creationId xmlns:p14="http://schemas.microsoft.com/office/powerpoint/2010/main" val="9168434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3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3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3282" grpId="0"/>
      <p:bldP spid="1633285" grpId="0" autoUpdateAnimBg="0"/>
      <p:bldP spid="1633294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404664"/>
            <a:ext cx="5686425" cy="536575"/>
          </a:xfrm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BVA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3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900113" y="1557338"/>
          <a:ext cx="7092950" cy="354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位图图像" r:id="rId4" imgW="7685714" imgH="3839111" progId="PBrush">
                  <p:embed/>
                </p:oleObj>
              </mc:Choice>
              <mc:Fallback>
                <p:oleObj name="位图图像" r:id="rId4" imgW="7685714" imgH="3839111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557338"/>
                        <a:ext cx="7092950" cy="354171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079500" y="5084763"/>
            <a:ext cx="61626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1600" b="1" dirty="0">
                <a:solidFill>
                  <a:srgbClr val="000099"/>
                </a:solidFill>
                <a:ea typeface="宋体" charset="-122"/>
              </a:rPr>
              <a:t>Test cases :</a:t>
            </a:r>
          </a:p>
          <a:p>
            <a:pPr marL="982663">
              <a:lnSpc>
                <a:spcPct val="110000"/>
              </a:lnSpc>
              <a:spcBef>
                <a:spcPct val="50000"/>
              </a:spcBef>
              <a:buClr>
                <a:schemeClr val="accent1"/>
              </a:buClr>
              <a:buSzPct val="75000"/>
              <a:defRPr/>
            </a:pPr>
            <a:r>
              <a:rPr lang="zh-CN" altLang="en-US" dirty="0">
                <a:ea typeface="宋体" charset="-122"/>
              </a:rPr>
              <a:t>任意的正常值</a:t>
            </a:r>
            <a:r>
              <a:rPr lang="en-US" altLang="zh-CN" dirty="0">
                <a:ea typeface="宋体" charset="-122"/>
              </a:rPr>
              <a:t>:      </a:t>
            </a:r>
            <a:r>
              <a:rPr lang="zh-CN" altLang="en-US" dirty="0">
                <a:ea typeface="宋体" charset="-122"/>
              </a:rPr>
              <a:t>随机选择几个选项</a:t>
            </a:r>
            <a:r>
              <a:rPr lang="en-US" altLang="zh-CN" dirty="0">
                <a:ea typeface="宋体" charset="-122"/>
              </a:rPr>
              <a:t> </a:t>
            </a:r>
            <a:br>
              <a:rPr lang="en-US" altLang="zh-CN" dirty="0">
                <a:ea typeface="宋体" charset="-122"/>
              </a:rPr>
            </a:br>
            <a:r>
              <a:rPr lang="zh-CN" altLang="en-US" dirty="0">
                <a:ea typeface="宋体" charset="-122"/>
              </a:rPr>
              <a:t>边界值</a:t>
            </a:r>
            <a:r>
              <a:rPr lang="en-US" altLang="zh-CN" dirty="0">
                <a:ea typeface="宋体" charset="-122"/>
              </a:rPr>
              <a:t>:   </a:t>
            </a:r>
            <a:r>
              <a:rPr lang="zh-CN" altLang="en-US" dirty="0">
                <a:ea typeface="宋体" charset="-122"/>
              </a:rPr>
              <a:t>选择所有选项</a:t>
            </a:r>
            <a:r>
              <a:rPr lang="en-US" altLang="zh-CN" dirty="0">
                <a:ea typeface="宋体" charset="-122"/>
              </a:rPr>
              <a:t> </a:t>
            </a:r>
            <a:br>
              <a:rPr lang="en-US" altLang="zh-CN" dirty="0">
                <a:ea typeface="宋体" charset="-122"/>
              </a:rPr>
            </a:br>
            <a:r>
              <a:rPr lang="zh-CN" altLang="en-US" dirty="0">
                <a:ea typeface="宋体" charset="-122"/>
              </a:rPr>
              <a:t>边界值</a:t>
            </a:r>
            <a:r>
              <a:rPr lang="en-US" altLang="zh-CN" dirty="0">
                <a:ea typeface="宋体" charset="-122"/>
              </a:rPr>
              <a:t>:   </a:t>
            </a:r>
            <a:r>
              <a:rPr lang="zh-CN" altLang="en-US" dirty="0">
                <a:ea typeface="宋体" charset="-122"/>
              </a:rPr>
              <a:t>一个都不选</a:t>
            </a:r>
            <a:r>
              <a:rPr lang="en-US" altLang="zh-CN" dirty="0">
                <a:ea typeface="宋体" charset="-122"/>
              </a:rPr>
              <a:t/>
            </a:r>
            <a:br>
              <a:rPr lang="en-US" altLang="zh-CN" dirty="0">
                <a:ea typeface="宋体" charset="-122"/>
              </a:rPr>
            </a:br>
            <a:r>
              <a:rPr lang="zh-CN" altLang="en-US" dirty="0">
                <a:ea typeface="宋体" charset="-122"/>
              </a:rPr>
              <a:t>边界值</a:t>
            </a:r>
            <a:r>
              <a:rPr lang="en-US" altLang="zh-CN" dirty="0">
                <a:ea typeface="宋体" charset="-122"/>
              </a:rPr>
              <a:t>:  </a:t>
            </a:r>
            <a:r>
              <a:rPr lang="zh-CN" altLang="en-US" dirty="0">
                <a:ea typeface="宋体" charset="-122"/>
              </a:rPr>
              <a:t>选择一个选项</a:t>
            </a:r>
            <a:endParaRPr lang="en-US" altLang="zh-CN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57733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260648"/>
            <a:ext cx="4752454" cy="720378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二进制</a:t>
            </a:r>
          </a:p>
        </p:txBody>
      </p:sp>
      <p:graphicFrame>
        <p:nvGraphicFramePr>
          <p:cNvPr id="1645571" name="Group 3"/>
          <p:cNvGraphicFramePr>
            <a:graphicFrameLocks noGrp="1"/>
          </p:cNvGraphicFramePr>
          <p:nvPr>
            <p:ph idx="1"/>
          </p:nvPr>
        </p:nvGraphicFramePr>
        <p:xfrm>
          <a:off x="1116013" y="2276475"/>
          <a:ext cx="6938962" cy="3840480"/>
        </p:xfrm>
        <a:graphic>
          <a:graphicData uri="http://schemas.openxmlformats.org/drawingml/2006/table">
            <a:tbl>
              <a:tblPr/>
              <a:tblGrid>
                <a:gridCol w="1425575"/>
                <a:gridCol w="5513387"/>
              </a:tblGrid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Term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取值范围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2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Bit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Nibble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Byte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Word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Kilo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Mega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Giga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Tera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 or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0-15  &lt;Half byte&gt;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0-255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0-65535 or 0-4294967295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1024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1048576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1073741824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1099511627776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5584" name="Text Box 16"/>
          <p:cNvSpPr txBox="1">
            <a:spLocks noChangeArrowheads="1"/>
          </p:cNvSpPr>
          <p:nvPr/>
        </p:nvSpPr>
        <p:spPr bwMode="auto">
          <a:xfrm>
            <a:off x="1139825" y="1712913"/>
            <a:ext cx="5659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0 </a:t>
            </a:r>
            <a:r>
              <a:rPr lang="zh-CN" alt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和</a:t>
            </a:r>
            <a:r>
              <a:rPr lang="en-US" altLang="zh-CN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 1, byte </a:t>
            </a:r>
            <a:r>
              <a:rPr lang="zh-CN" alt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由</a:t>
            </a:r>
            <a:r>
              <a:rPr lang="en-US" altLang="zh-CN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8 bits </a:t>
            </a:r>
            <a:r>
              <a:rPr lang="zh-CN" alt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构成</a:t>
            </a:r>
            <a:r>
              <a:rPr lang="en-US" altLang="zh-CN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, </a:t>
            </a:r>
            <a:r>
              <a:rPr lang="zh-CN" alt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字由</a:t>
            </a:r>
            <a:r>
              <a:rPr lang="en-US" altLang="zh-CN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4 bytes</a:t>
            </a:r>
            <a:r>
              <a:rPr lang="zh-CN" alt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构成</a:t>
            </a:r>
            <a:r>
              <a:rPr lang="en-US" altLang="zh-CN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1028782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188640"/>
            <a:ext cx="4594225" cy="846931"/>
          </a:xfrm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FFFF00"/>
                </a:solidFill>
                <a:latin typeface="+mn-lt"/>
              </a:rPr>
              <a:t>ASCII Table</a:t>
            </a:r>
          </a:p>
        </p:txBody>
      </p:sp>
      <p:graphicFrame>
        <p:nvGraphicFramePr>
          <p:cNvPr id="1647619" name="Group 3"/>
          <p:cNvGraphicFramePr>
            <a:graphicFrameLocks noGrp="1"/>
          </p:cNvGraphicFramePr>
          <p:nvPr>
            <p:ph idx="1"/>
          </p:nvPr>
        </p:nvGraphicFramePr>
        <p:xfrm>
          <a:off x="1042988" y="1663700"/>
          <a:ext cx="7597775" cy="5120639"/>
        </p:xfrm>
        <a:graphic>
          <a:graphicData uri="http://schemas.openxmlformats.org/drawingml/2006/table">
            <a:tbl>
              <a:tblPr/>
              <a:tblGrid>
                <a:gridCol w="1655762"/>
                <a:gridCol w="2030413"/>
                <a:gridCol w="1655762"/>
                <a:gridCol w="2255838"/>
              </a:tblGrid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Character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ASCII Value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Character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ASCII Value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0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Null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Space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@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A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Z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[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‘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z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{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13BBB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98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121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122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3BBB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791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332656"/>
            <a:ext cx="5761012" cy="755873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字符编辑域</a:t>
            </a:r>
          </a:p>
        </p:txBody>
      </p:sp>
      <p:sp>
        <p:nvSpPr>
          <p:cNvPr id="1649667" name="Text Box 3"/>
          <p:cNvSpPr txBox="1">
            <a:spLocks noChangeArrowheads="1"/>
          </p:cNvSpPr>
          <p:nvPr/>
        </p:nvSpPr>
        <p:spPr bwMode="auto">
          <a:xfrm>
            <a:off x="539552" y="2276872"/>
            <a:ext cx="18288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Default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Empty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Blank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Null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Zero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None</a:t>
            </a:r>
          </a:p>
        </p:txBody>
      </p:sp>
      <p:pic>
        <p:nvPicPr>
          <p:cNvPr id="53252" name="Picture 4" descr="5-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95513" y="1628775"/>
            <a:ext cx="6192837" cy="4522788"/>
          </a:xfrm>
          <a:noFill/>
        </p:spPr>
      </p:pic>
    </p:spTree>
    <p:extLst>
      <p:ext uri="{BB962C8B-B14F-4D97-AF65-F5344CB8AC3E}">
        <p14:creationId xmlns:p14="http://schemas.microsoft.com/office/powerpoint/2010/main" val="44564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332656"/>
            <a:ext cx="5184502" cy="64837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一些特殊的边界值</a:t>
            </a:r>
          </a:p>
        </p:txBody>
      </p:sp>
      <p:sp>
        <p:nvSpPr>
          <p:cNvPr id="1637379" name="Text Box 3"/>
          <p:cNvSpPr txBox="1">
            <a:spLocks noChangeArrowheads="1"/>
          </p:cNvSpPr>
          <p:nvPr/>
        </p:nvSpPr>
        <p:spPr bwMode="auto">
          <a:xfrm>
            <a:off x="1331640" y="2132856"/>
            <a:ext cx="9334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数值</a:t>
            </a:r>
            <a:endParaRPr lang="en-US" altLang="zh-CN" sz="2400" b="1" dirty="0">
              <a:solidFill>
                <a:srgbClr val="00B05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字符</a:t>
            </a:r>
            <a:endParaRPr lang="en-US" altLang="zh-CN" sz="2400" b="1" dirty="0">
              <a:solidFill>
                <a:srgbClr val="00B05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位置</a:t>
            </a:r>
            <a:endParaRPr lang="en-US" altLang="zh-CN" sz="2400" b="1" dirty="0">
              <a:solidFill>
                <a:srgbClr val="00B05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数量</a:t>
            </a:r>
            <a:endParaRPr lang="en-US" altLang="zh-CN" sz="2400" b="1" dirty="0">
              <a:solidFill>
                <a:srgbClr val="00B05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速度</a:t>
            </a:r>
            <a:endParaRPr lang="en-US" altLang="zh-CN" sz="2400" b="1" dirty="0">
              <a:solidFill>
                <a:srgbClr val="00B05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位置</a:t>
            </a:r>
            <a:endParaRPr lang="en-US" altLang="zh-CN" sz="2400" b="1" dirty="0">
              <a:solidFill>
                <a:srgbClr val="00B05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体积</a:t>
            </a:r>
            <a:endParaRPr lang="en-US" altLang="zh-CN" sz="2400" b="1" dirty="0">
              <a:solidFill>
                <a:srgbClr val="00B05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</p:txBody>
      </p:sp>
      <p:sp>
        <p:nvSpPr>
          <p:cNvPr id="1637380" name="Text Box 4"/>
          <p:cNvSpPr txBox="1">
            <a:spLocks noChangeArrowheads="1"/>
          </p:cNvSpPr>
          <p:nvPr/>
        </p:nvSpPr>
        <p:spPr bwMode="auto">
          <a:xfrm>
            <a:off x="3311525" y="1592263"/>
            <a:ext cx="5076825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First/last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， </a:t>
            </a:r>
            <a:r>
              <a:rPr lang="en-US" altLang="zh-CN" sz="2000">
                <a:latin typeface="Tahoma" pitchFamily="34" charset="0"/>
              </a:rPr>
              <a:t>First-1/Last+1</a:t>
            </a:r>
            <a:endParaRPr lang="zh-CN" altLang="en-US" sz="2000" b="1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Min/Max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，</a:t>
            </a:r>
            <a:r>
              <a:rPr lang="en-US" altLang="zh-CN" sz="2000">
                <a:latin typeface="Tahoma" pitchFamily="34" charset="0"/>
              </a:rPr>
              <a:t>Min-1/max+1</a:t>
            </a:r>
            <a:endParaRPr lang="zh-CN" altLang="en-US" sz="2000" b="1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Star/Finish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， </a:t>
            </a:r>
            <a:r>
              <a:rPr lang="en-US" altLang="zh-CN" sz="2000">
                <a:latin typeface="Tahoma" pitchFamily="34" charset="0"/>
              </a:rPr>
              <a:t>Start-1/Finish+1</a:t>
            </a:r>
            <a:endParaRPr lang="zh-CN" altLang="en-US" sz="2000" b="1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Empty/Full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>
                <a:latin typeface="Tahoma" pitchFamily="34" charset="0"/>
              </a:rPr>
              <a:t>Less than empty/ more than full</a:t>
            </a:r>
            <a:endParaRPr lang="en-US" altLang="zh-CN" sz="2000" b="1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Slower/Faster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Largest/Smallest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Over/Under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， </a:t>
            </a:r>
            <a:r>
              <a:rPr lang="en-US" altLang="zh-CN" sz="2000">
                <a:latin typeface="Tahoma" pitchFamily="34" charset="0"/>
              </a:rPr>
              <a:t>just Over/Just Under</a:t>
            </a:r>
            <a:endParaRPr lang="zh-CN" altLang="en-US" sz="2000" b="1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Shortest/Longest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… …</a:t>
            </a:r>
          </a:p>
        </p:txBody>
      </p:sp>
      <p:sp>
        <p:nvSpPr>
          <p:cNvPr id="54277" name="AutoShape 5"/>
          <p:cNvSpPr>
            <a:spLocks/>
          </p:cNvSpPr>
          <p:nvPr/>
        </p:nvSpPr>
        <p:spPr bwMode="auto">
          <a:xfrm>
            <a:off x="2268538" y="1736725"/>
            <a:ext cx="914400" cy="4267200"/>
          </a:xfrm>
          <a:prstGeom prst="leftBrace">
            <a:avLst>
              <a:gd name="adj1" fmla="val 38889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131840" y="616530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i="0" u="sng" dirty="0" smtClean="0">
                <a:solidFill>
                  <a:srgbClr val="FF6600"/>
                </a:solidFill>
              </a:rPr>
              <a:t>有什么具体案例？</a:t>
            </a:r>
            <a:endParaRPr kumimoji="1" lang="zh-CN" altLang="en-US" sz="2800" i="0" u="sng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354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>
          <a:xfrm>
            <a:off x="1187624" y="332656"/>
            <a:ext cx="6840760" cy="762000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3.3 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基于组合技术和组合优化的方法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451012" name="Text Box 4"/>
          <p:cNvSpPr txBox="1">
            <a:spLocks noChangeArrowheads="1"/>
          </p:cNvSpPr>
          <p:nvPr/>
        </p:nvSpPr>
        <p:spPr bwMode="auto">
          <a:xfrm>
            <a:off x="1547664" y="2924944"/>
            <a:ext cx="4248472" cy="3195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3.3.1 </a:t>
            </a:r>
            <a:r>
              <a:rPr lang="zh-CN" altLang="en-US" sz="2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 判定表</a:t>
            </a:r>
            <a:r>
              <a:rPr lang="en-US" altLang="zh-CN" sz="2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/</a:t>
            </a:r>
            <a:r>
              <a:rPr lang="zh-CN" altLang="en-US" sz="2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决策表方法</a:t>
            </a:r>
            <a:endParaRPr lang="zh-CN" altLang="en-US" sz="2800" i="1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3.3.2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 因果图</a:t>
            </a:r>
            <a:endParaRPr lang="en-US" altLang="zh-CN" sz="2800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3.3.3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 两两组合方法</a:t>
            </a:r>
            <a:endParaRPr lang="en-US" altLang="zh-CN" sz="2800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3.3.4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 正交实验法</a:t>
            </a:r>
            <a:endParaRPr lang="en-US" altLang="zh-CN" sz="2800" i="1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endParaRPr lang="zh-CN" altLang="en-US" sz="2800" i="1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622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332656"/>
            <a:ext cx="6624736" cy="661988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第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3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章  软件测试的方法</a:t>
            </a: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403648" y="2060848"/>
            <a:ext cx="5270921" cy="334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33400" lvl="0" indent="-342900">
              <a:lnSpc>
                <a:spcPct val="130000"/>
              </a:lnSpc>
            </a:pPr>
            <a:r>
              <a:rPr lang="en-US" altLang="zh-CN" sz="2400" i="0" dirty="0" smtClean="0"/>
              <a:t>3.1 </a:t>
            </a:r>
            <a:r>
              <a:rPr lang="zh-CN" altLang="zh-CN" sz="2400" i="0" dirty="0" smtClean="0"/>
              <a:t>基于直觉和经验</a:t>
            </a:r>
            <a:r>
              <a:rPr lang="zh-CN" altLang="zh-CN" sz="2400" i="0" dirty="0"/>
              <a:t>的</a:t>
            </a:r>
            <a:r>
              <a:rPr lang="zh-CN" altLang="zh-CN" sz="2400" i="0" dirty="0" smtClean="0"/>
              <a:t>方法</a:t>
            </a:r>
            <a:endParaRPr lang="zh-CN" altLang="zh-CN" sz="2400" i="0" dirty="0"/>
          </a:p>
          <a:p>
            <a:pPr marL="533400" lvl="0" indent="-342900">
              <a:lnSpc>
                <a:spcPct val="130000"/>
              </a:lnSpc>
            </a:pPr>
            <a:r>
              <a:rPr lang="en-US" altLang="zh-CN" sz="2400" i="0" dirty="0" smtClean="0"/>
              <a:t>3.2 </a:t>
            </a:r>
            <a:r>
              <a:rPr lang="zh-CN" altLang="zh-CN" sz="2400" i="0" dirty="0" smtClean="0"/>
              <a:t>基于输入域的方法</a:t>
            </a:r>
            <a:endParaRPr lang="en-US" altLang="zh-CN" sz="2400" i="0" dirty="0" smtClean="0"/>
          </a:p>
          <a:p>
            <a:pPr marL="533400" indent="-342900">
              <a:lnSpc>
                <a:spcPct val="130000"/>
              </a:lnSpc>
            </a:pPr>
            <a:r>
              <a:rPr lang="en-US" altLang="zh-CN" sz="2400" i="0" dirty="0" smtClean="0"/>
              <a:t>3.3 </a:t>
            </a:r>
            <a:r>
              <a:rPr lang="zh-CN" altLang="zh-CN" sz="2400" i="0" dirty="0" smtClean="0"/>
              <a:t>基于</a:t>
            </a:r>
            <a:r>
              <a:rPr lang="zh-CN" altLang="en-US" sz="2400" i="0" dirty="0" smtClean="0"/>
              <a:t>组合及其优化</a:t>
            </a:r>
            <a:r>
              <a:rPr lang="zh-CN" altLang="zh-CN" sz="2400" i="0" dirty="0" smtClean="0"/>
              <a:t>的</a:t>
            </a:r>
            <a:r>
              <a:rPr lang="zh-CN" altLang="en-US" sz="2400" i="0" dirty="0" smtClean="0"/>
              <a:t>技术</a:t>
            </a:r>
            <a:endParaRPr lang="zh-CN" altLang="zh-CN" sz="2400" i="0" dirty="0"/>
          </a:p>
          <a:p>
            <a:pPr marL="533400" lvl="0" indent="-342900">
              <a:lnSpc>
                <a:spcPct val="130000"/>
              </a:lnSpc>
            </a:pPr>
            <a:r>
              <a:rPr lang="en-US" altLang="zh-CN" sz="2400" i="0" dirty="0" smtClean="0"/>
              <a:t>3.4 </a:t>
            </a:r>
            <a:r>
              <a:rPr lang="zh-CN" altLang="zh-CN" sz="2400" i="0" dirty="0" smtClean="0"/>
              <a:t>基于</a:t>
            </a:r>
            <a:r>
              <a:rPr lang="zh-CN" altLang="en-US" sz="2400" i="0" dirty="0" smtClean="0"/>
              <a:t>逻辑覆盖</a:t>
            </a:r>
            <a:r>
              <a:rPr lang="zh-CN" altLang="zh-CN" sz="2400" i="0" dirty="0" smtClean="0"/>
              <a:t>的方法</a:t>
            </a:r>
            <a:endParaRPr lang="zh-CN" altLang="zh-CN" sz="2400" i="0" dirty="0"/>
          </a:p>
          <a:p>
            <a:pPr marL="533400" lvl="0" indent="-342900">
              <a:lnSpc>
                <a:spcPct val="130000"/>
              </a:lnSpc>
            </a:pPr>
            <a:r>
              <a:rPr lang="en-US" altLang="zh-CN" sz="2400" i="0" dirty="0" smtClean="0"/>
              <a:t>3.5 </a:t>
            </a:r>
            <a:r>
              <a:rPr lang="zh-CN" altLang="zh-CN" sz="2400" i="0" dirty="0" smtClean="0"/>
              <a:t>基于</a:t>
            </a:r>
            <a:r>
              <a:rPr lang="zh-CN" altLang="zh-CN" sz="2400" i="0" dirty="0"/>
              <a:t>故障模式的测试</a:t>
            </a:r>
            <a:r>
              <a:rPr lang="zh-CN" altLang="zh-CN" sz="2400" i="0" dirty="0" smtClean="0"/>
              <a:t>方法</a:t>
            </a:r>
            <a:endParaRPr lang="zh-CN" altLang="zh-CN" sz="2400" i="0" dirty="0"/>
          </a:p>
          <a:p>
            <a:pPr marL="533400" lvl="0" indent="-342900">
              <a:lnSpc>
                <a:spcPct val="130000"/>
              </a:lnSpc>
            </a:pPr>
            <a:r>
              <a:rPr lang="en-US" altLang="zh-CN" sz="2400" i="0" dirty="0" smtClean="0"/>
              <a:t>3.6 </a:t>
            </a:r>
            <a:r>
              <a:rPr lang="zh-CN" altLang="zh-CN" sz="2400" i="0" dirty="0" smtClean="0"/>
              <a:t>基于</a:t>
            </a:r>
            <a:r>
              <a:rPr lang="zh-CN" altLang="zh-CN" sz="2400" i="0" dirty="0"/>
              <a:t>模型的测试</a:t>
            </a:r>
            <a:r>
              <a:rPr lang="zh-CN" altLang="zh-CN" sz="2400" i="0" dirty="0" smtClean="0"/>
              <a:t>方法</a:t>
            </a:r>
            <a:endParaRPr lang="zh-CN" altLang="zh-CN" sz="2400" i="0" dirty="0"/>
          </a:p>
          <a:p>
            <a:pPr marL="533400" lvl="0" indent="-342900">
              <a:lnSpc>
                <a:spcPct val="130000"/>
              </a:lnSpc>
            </a:pPr>
            <a:r>
              <a:rPr lang="en-US" altLang="zh-CN" sz="2400" i="0" dirty="0" smtClean="0"/>
              <a:t>3.7 </a:t>
            </a:r>
            <a:r>
              <a:rPr lang="zh-CN" altLang="en-US" sz="2400" i="0" dirty="0" smtClean="0"/>
              <a:t>形式化</a:t>
            </a:r>
            <a:r>
              <a:rPr lang="zh-CN" altLang="zh-CN" sz="2400" i="0" dirty="0" smtClean="0"/>
              <a:t>方法</a:t>
            </a:r>
            <a:endParaRPr lang="zh-CN" altLang="zh-CN" sz="2400" i="0" dirty="0"/>
          </a:p>
        </p:txBody>
      </p:sp>
      <p:pic>
        <p:nvPicPr>
          <p:cNvPr id="9" name="Picture 2" descr="http://t1.ftcdn.net/jpg/00/13/74/62/400_F_13746204_DwphB2JBfxqX9B5sKndCEVKhM2valMj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204864"/>
            <a:ext cx="3223078" cy="3456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2560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404664"/>
            <a:ext cx="6084540" cy="539973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3.3.1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判定表方法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00808"/>
            <a:ext cx="8280920" cy="4032448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在实际应用中，许多输入是由多个因素构成，而不是单一因素，这时就需要多因素组合分析</a:t>
            </a:r>
            <a:r>
              <a:rPr lang="zh-CN" altLang="de-DE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。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对于多因素，有时可以直接对输入条件进行组合设计，不需要进行因果分析，即直接采用判定表方法。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判定表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由“</a:t>
            </a:r>
            <a:r>
              <a:rPr lang="zh-CN" sz="2400" b="1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条件和活动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”两部分组成</a:t>
            </a: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，</a:t>
            </a:r>
            <a:r>
              <a:rPr lang="zh-CN" altLang="en-US" sz="2400" b="1" u="sng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即</a:t>
            </a:r>
            <a:r>
              <a:rPr lang="zh-CN" sz="2400" b="1" u="sng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列出一个测试活动执行所需</a:t>
            </a:r>
            <a:r>
              <a:rPr lang="zh-CN" sz="2400" b="1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的条件组合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，所有可能的条件组合定义了一系列的选择，而测试活动需要考虑每一个选择。</a:t>
            </a:r>
            <a:endParaRPr lang="zh-CN" altLang="en-US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27063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332656"/>
            <a:ext cx="5580484" cy="611981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判定表元素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844824"/>
            <a:ext cx="8064896" cy="3873276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b="1" u="sng" kern="12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条件桩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，列出问题的所有条件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b="1" u="sng" kern="12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动作桩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：列出可能针对问题所采取的操作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b="1" u="sng" kern="12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条件项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：针对所列条件的具体赋值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b="1" u="sng" kern="12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动作项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：列出在条件项（各种取值）组合情况下应该采取的动作。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b="1" u="sng" kern="12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规则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：任何一个条件组合的特定取值及其相应要执行的操作。</a:t>
            </a:r>
            <a:endParaRPr lang="zh-CN" altLang="en-US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96831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332656"/>
            <a:ext cx="6584404" cy="7620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判定表方法步骤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204864"/>
            <a:ext cx="3384376" cy="4104456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列出条件桩</a:t>
            </a:r>
            <a:endParaRPr lang="en-US" altLang="zh-CN" sz="2400" kern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列出</a:t>
            </a: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动作桩</a:t>
            </a:r>
            <a:endParaRPr 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填入条件项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及其组合</a:t>
            </a:r>
            <a:endParaRPr 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填入动作项，制定初始判定表；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简化、合并相似规则或者相同动作</a:t>
            </a:r>
            <a:endParaRPr lang="zh-CN" altLang="en-US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564904"/>
            <a:ext cx="4800260" cy="3600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644008" y="3212976"/>
            <a:ext cx="3192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i="0" dirty="0">
                <a:solidFill>
                  <a:srgbClr val="FF0000"/>
                </a:solidFill>
              </a:rPr>
              <a:t>条件桩</a:t>
            </a:r>
          </a:p>
        </p:txBody>
      </p:sp>
      <p:sp>
        <p:nvSpPr>
          <p:cNvPr id="7" name="矩形 6"/>
          <p:cNvSpPr/>
          <p:nvPr/>
        </p:nvSpPr>
        <p:spPr>
          <a:xfrm>
            <a:off x="4644008" y="4293096"/>
            <a:ext cx="3192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i="0" dirty="0">
                <a:solidFill>
                  <a:srgbClr val="FF0000"/>
                </a:solidFill>
              </a:rPr>
              <a:t>动作桩</a:t>
            </a:r>
          </a:p>
        </p:txBody>
      </p:sp>
      <p:sp>
        <p:nvSpPr>
          <p:cNvPr id="8" name="矩形 7"/>
          <p:cNvSpPr/>
          <p:nvPr/>
        </p:nvSpPr>
        <p:spPr>
          <a:xfrm>
            <a:off x="6189086" y="2028330"/>
            <a:ext cx="6770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i="0" dirty="0">
                <a:solidFill>
                  <a:srgbClr val="000090"/>
                </a:solidFill>
              </a:rPr>
              <a:t>规则</a:t>
            </a:r>
            <a:endParaRPr lang="zh-CN" altLang="en-US" i="0" dirty="0"/>
          </a:p>
        </p:txBody>
      </p:sp>
      <p:sp>
        <p:nvSpPr>
          <p:cNvPr id="9" name="下箭头 8"/>
          <p:cNvSpPr/>
          <p:nvPr/>
        </p:nvSpPr>
        <p:spPr>
          <a:xfrm>
            <a:off x="6441162" y="2409330"/>
            <a:ext cx="159644" cy="80479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61048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456780" cy="764703"/>
          </a:xfrm>
        </p:spPr>
        <p:txBody>
          <a:bodyPr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判定表 示例</a:t>
            </a: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1</a:t>
            </a:r>
            <a:endParaRPr lang="en-US" altLang="en-US" sz="3200" dirty="0">
              <a:solidFill>
                <a:srgbClr val="FFFF00"/>
              </a:solidFill>
              <a:latin typeface="+mj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337596"/>
              </p:ext>
            </p:extLst>
          </p:nvPr>
        </p:nvGraphicFramePr>
        <p:xfrm>
          <a:off x="827584" y="1700808"/>
          <a:ext cx="7632847" cy="461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004"/>
                <a:gridCol w="658004"/>
                <a:gridCol w="3220496"/>
                <a:gridCol w="576064"/>
                <a:gridCol w="648072"/>
                <a:gridCol w="648072"/>
                <a:gridCol w="576064"/>
                <a:gridCol w="648071"/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ID</a:t>
                      </a:r>
                      <a:endParaRPr lang="zh-CN" altLang="en-US" sz="20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项目名称</a:t>
                      </a:r>
                      <a:endParaRPr lang="zh-CN" altLang="en-US" sz="20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R1</a:t>
                      </a:r>
                      <a:endParaRPr lang="zh-CN" altLang="en-US" sz="20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R2</a:t>
                      </a:r>
                      <a:endParaRPr lang="zh-CN" altLang="en-US" sz="20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R3</a:t>
                      </a:r>
                      <a:endParaRPr lang="zh-CN" altLang="en-US" sz="20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R4</a:t>
                      </a:r>
                      <a:endParaRPr lang="zh-CN" altLang="en-US" sz="20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R5</a:t>
                      </a:r>
                      <a:endParaRPr lang="zh-CN" altLang="en-US" sz="20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</a:tr>
              <a:tr h="513398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宋体"/>
                          <a:ea typeface="宋体"/>
                          <a:cs typeface="宋体"/>
                        </a:rPr>
                        <a:t>条件项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2000" dirty="0" smtClean="0">
                          <a:latin typeface="宋体"/>
                          <a:ea typeface="宋体"/>
                          <a:cs typeface="宋体"/>
                        </a:rPr>
                        <a:t>C</a:t>
                      </a:r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i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此商品在经营范围</a:t>
                      </a:r>
                      <a:endParaRPr lang="en-US" altLang="zh-CN" sz="2000" i="0" dirty="0" smtClean="0">
                        <a:solidFill>
                          <a:schemeClr val="tx2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N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Y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宋体"/>
                          <a:ea typeface="宋体"/>
                          <a:cs typeface="宋体"/>
                        </a:rPr>
                        <a:t>Y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latin typeface="宋体"/>
                          <a:ea typeface="宋体"/>
                          <a:cs typeface="宋体"/>
                        </a:rPr>
                        <a:t>Y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Y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33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000" dirty="0" smtClean="0">
                          <a:latin typeface="宋体"/>
                          <a:ea typeface="宋体"/>
                          <a:cs typeface="宋体"/>
                        </a:rPr>
                        <a:t>C</a:t>
                      </a:r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i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此商品可以发货</a:t>
                      </a:r>
                      <a:endParaRPr lang="en-US" altLang="zh-CN" sz="2000" i="0" dirty="0" smtClean="0">
                        <a:solidFill>
                          <a:schemeClr val="tx2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Y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Y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N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N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33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C3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i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此客户没有拖欠过付款</a:t>
                      </a:r>
                      <a:endParaRPr lang="en-US" altLang="zh-CN" sz="2000" i="0" dirty="0" smtClean="0">
                        <a:solidFill>
                          <a:schemeClr val="tx2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Y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N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Y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N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3398">
                <a:tc rowSpan="5"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宋体"/>
                          <a:ea typeface="宋体"/>
                          <a:cs typeface="宋体"/>
                        </a:rPr>
                        <a:t>动作项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anchor="ctr"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A1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i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货到后允许客户转账</a:t>
                      </a:r>
                      <a:endParaRPr lang="en-US" altLang="zh-CN" sz="2000" i="0" dirty="0" smtClean="0">
                        <a:solidFill>
                          <a:schemeClr val="tx2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</a:tr>
              <a:tr h="513398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A2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i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货到客户必须立即付款</a:t>
                      </a:r>
                      <a:endParaRPr lang="en-US" altLang="zh-CN" sz="2000" i="0" dirty="0" smtClean="0">
                        <a:solidFill>
                          <a:schemeClr val="tx2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</a:tr>
              <a:tr h="513398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A3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i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重新组织货源</a:t>
                      </a:r>
                      <a:endParaRPr lang="en-US" altLang="zh-CN" sz="2000" i="0" dirty="0" smtClean="0">
                        <a:solidFill>
                          <a:schemeClr val="tx2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</a:tr>
              <a:tr h="513398">
                <a:tc vMerge="1">
                  <a:txBody>
                    <a:bodyPr/>
                    <a:lstStyle/>
                    <a:p>
                      <a:endParaRPr lang="zh-CN" altLang="en-US" sz="1400"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A4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i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电话通知</a:t>
                      </a:r>
                      <a:endParaRPr lang="en-US" altLang="zh-CN" sz="2000" i="0" dirty="0" smtClean="0">
                        <a:solidFill>
                          <a:schemeClr val="tx2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</a:tr>
              <a:tr h="513398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A5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i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书面通知</a:t>
                      </a:r>
                      <a:endParaRPr lang="en-US" altLang="zh-CN" sz="2000" i="0" dirty="0" smtClean="0">
                        <a:solidFill>
                          <a:schemeClr val="tx2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altLang="en-US" sz="20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>
                    <a:solidFill>
                      <a:srgbClr val="E6FF7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58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332656"/>
            <a:ext cx="6783288" cy="634008"/>
          </a:xfrm>
        </p:spPr>
        <p:txBody>
          <a:bodyPr/>
          <a:lstStyle/>
          <a:p>
            <a:pPr algn="ctr"/>
            <a:r>
              <a:rPr lang="zh-CN" altLang="en-US" sz="3600" b="1" dirty="0" smtClean="0">
                <a:solidFill>
                  <a:srgbClr val="FFFF00"/>
                </a:solidFill>
                <a:latin typeface="Arial" charset="0"/>
                <a:ea typeface="宋体" charset="0"/>
              </a:rPr>
              <a:t>判定表示例</a:t>
            </a:r>
            <a:r>
              <a:rPr lang="en-US" altLang="zh-CN" sz="3600" b="1" dirty="0" smtClean="0">
                <a:solidFill>
                  <a:srgbClr val="FFFF00"/>
                </a:solidFill>
                <a:latin typeface="Arial" charset="0"/>
                <a:ea typeface="宋体" charset="0"/>
              </a:rPr>
              <a:t>2</a:t>
            </a:r>
            <a:endParaRPr lang="zh-CN" altLang="en-US" sz="3600" b="1" dirty="0">
              <a:solidFill>
                <a:srgbClr val="FFFF00"/>
              </a:solidFill>
              <a:latin typeface="Arial" charset="0"/>
              <a:ea typeface="宋体" charset="0"/>
            </a:endParaRPr>
          </a:p>
        </p:txBody>
      </p:sp>
      <p:pic>
        <p:nvPicPr>
          <p:cNvPr id="66562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8"/>
            <a:ext cx="5976664" cy="439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2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728" y="332656"/>
            <a:ext cx="5148436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3.3.2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因果图法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772816"/>
            <a:ext cx="7848600" cy="4270375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de-DE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多种输入条件的组合，产生多种结果设计测试用例。</a:t>
            </a:r>
            <a:endParaRPr lang="zh-CN" altLang="en-US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设计方法：</a:t>
            </a:r>
          </a:p>
          <a:p>
            <a:pPr marL="800100" lvl="1" indent="-342900">
              <a:buFont typeface="Wingdings" charset="2"/>
              <a:buChar char="²"/>
            </a:pPr>
            <a:r>
              <a:rPr lang="zh-CN" altLang="en-US" sz="2000" dirty="0" smtClean="0">
                <a:latin typeface="楷体"/>
                <a:ea typeface="楷体"/>
                <a:cs typeface="楷体"/>
              </a:rPr>
              <a:t>分析软件规格说明文档描述的哪些是原因（输入条件），哪些是结果（输出条件），给每个原因和结果赋予一个标示符。</a:t>
            </a:r>
          </a:p>
          <a:p>
            <a:pPr marL="800100" lvl="1" indent="-342900">
              <a:buFont typeface="Wingdings" charset="2"/>
              <a:buChar char="²"/>
            </a:pPr>
            <a:r>
              <a:rPr lang="zh-CN" altLang="en-US" sz="2000" dirty="0" smtClean="0">
                <a:latin typeface="楷体"/>
                <a:ea typeface="楷体"/>
                <a:cs typeface="楷体"/>
              </a:rPr>
              <a:t>找出原因与结果，原因与原因之间的对应关系，划出因果图</a:t>
            </a:r>
          </a:p>
          <a:p>
            <a:pPr marL="800100" lvl="1" indent="-342900">
              <a:buFont typeface="Wingdings" charset="2"/>
              <a:buChar char="²"/>
            </a:pPr>
            <a:r>
              <a:rPr lang="zh-CN" altLang="en-US" sz="2000" dirty="0" smtClean="0">
                <a:latin typeface="楷体"/>
                <a:ea typeface="楷体"/>
                <a:cs typeface="楷体"/>
              </a:rPr>
              <a:t>在因果图上标上哪些不可能发生的因果关系，表明约束或限制条件</a:t>
            </a:r>
          </a:p>
          <a:p>
            <a:pPr marL="800100" lvl="1" indent="-342900">
              <a:buFont typeface="Wingdings" charset="2"/>
              <a:buChar char="²"/>
            </a:pPr>
            <a:r>
              <a:rPr lang="zh-CN" altLang="en-US" sz="2000" dirty="0" smtClean="0">
                <a:latin typeface="楷体"/>
                <a:ea typeface="楷体"/>
                <a:cs typeface="楷体"/>
              </a:rPr>
              <a:t>根据因果图，创建判定表，将复杂的逻辑关系和多种条件组合很具体明确的表示出来</a:t>
            </a:r>
          </a:p>
          <a:p>
            <a:pPr marL="800100" lvl="1" indent="-342900">
              <a:buFont typeface="Wingdings" charset="2"/>
              <a:buChar char="²"/>
            </a:pPr>
            <a:r>
              <a:rPr lang="zh-CN" altLang="en-US" sz="2000" dirty="0" smtClean="0">
                <a:latin typeface="楷体"/>
                <a:ea typeface="楷体"/>
                <a:cs typeface="楷体"/>
              </a:rPr>
              <a:t>把判定表的每一行作为依据设计测试用例。</a:t>
            </a:r>
          </a:p>
        </p:txBody>
      </p:sp>
    </p:spTree>
    <p:extLst>
      <p:ext uri="{BB962C8B-B14F-4D97-AF65-F5344CB8AC3E}">
        <p14:creationId xmlns:p14="http://schemas.microsoft.com/office/powerpoint/2010/main" val="471410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0" y="1524000"/>
            <a:ext cx="8130480" cy="2589076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恒等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-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关系：果 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j 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取决于因 </a:t>
            </a:r>
            <a:r>
              <a:rPr lang="en-US" altLang="zh-CN" sz="2400" kern="1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i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。因出现，则果也出现。</a:t>
            </a:r>
            <a:r>
              <a:rPr lang="de-DE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/>
            </a:r>
            <a:br>
              <a:rPr lang="de-DE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</a:br>
            <a:endParaRPr lang="de-DE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>
              <a:lnSpc>
                <a:spcPct val="110000"/>
              </a:lnSpc>
              <a:buFont typeface="Wingdings" charset="2"/>
              <a:buChar char="²"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非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-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关系：只有当因 </a:t>
            </a:r>
            <a:r>
              <a:rPr lang="en-US" altLang="zh-CN" sz="2400" kern="1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i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 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不存在时，果 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j 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才出现。</a:t>
            </a:r>
            <a:endParaRPr lang="de-DE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015716" y="2096852"/>
            <a:ext cx="1828800" cy="304800"/>
            <a:chOff x="1752600" y="2286000"/>
            <a:chExt cx="1828800" cy="304800"/>
          </a:xfrm>
        </p:grpSpPr>
        <p:sp>
          <p:nvSpPr>
            <p:cNvPr id="84995" name="Oval 3"/>
            <p:cNvSpPr>
              <a:spLocks noChangeArrowheads="1"/>
            </p:cNvSpPr>
            <p:nvPr/>
          </p:nvSpPr>
          <p:spPr bwMode="auto">
            <a:xfrm>
              <a:off x="1752600" y="2286000"/>
              <a:ext cx="304800" cy="3048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 anchorCtr="1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800">
                  <a:solidFill>
                    <a:schemeClr val="tx2"/>
                  </a:solidFill>
                  <a:ea typeface="宋体" pitchFamily="2" charset="-122"/>
                </a:rPr>
                <a:t>i</a:t>
              </a:r>
            </a:p>
          </p:txBody>
        </p:sp>
        <p:sp>
          <p:nvSpPr>
            <p:cNvPr id="84996" name="Oval 4"/>
            <p:cNvSpPr>
              <a:spLocks noChangeArrowheads="1"/>
            </p:cNvSpPr>
            <p:nvPr/>
          </p:nvSpPr>
          <p:spPr bwMode="auto">
            <a:xfrm>
              <a:off x="3276600" y="2286000"/>
              <a:ext cx="304800" cy="3048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 anchorCtr="1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800">
                  <a:solidFill>
                    <a:schemeClr val="tx2"/>
                  </a:solidFill>
                  <a:ea typeface="宋体" pitchFamily="2" charset="-122"/>
                </a:rPr>
                <a:t>j</a:t>
              </a:r>
            </a:p>
          </p:txBody>
        </p:sp>
        <p:sp>
          <p:nvSpPr>
            <p:cNvPr id="84997" name="Line 5"/>
            <p:cNvSpPr>
              <a:spLocks noChangeShapeType="1"/>
            </p:cNvSpPr>
            <p:nvPr/>
          </p:nvSpPr>
          <p:spPr bwMode="auto">
            <a:xfrm>
              <a:off x="2057400" y="2438400"/>
              <a:ext cx="1219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07704" y="3501008"/>
            <a:ext cx="1828800" cy="304800"/>
            <a:chOff x="1763713" y="4076700"/>
            <a:chExt cx="1828800" cy="304800"/>
          </a:xfrm>
        </p:grpSpPr>
        <p:grpSp>
          <p:nvGrpSpPr>
            <p:cNvPr id="2" name="Group 6"/>
            <p:cNvGrpSpPr>
              <a:grpSpLocks/>
            </p:cNvGrpSpPr>
            <p:nvPr/>
          </p:nvGrpSpPr>
          <p:grpSpPr bwMode="auto">
            <a:xfrm>
              <a:off x="1763713" y="4076700"/>
              <a:ext cx="1828800" cy="304800"/>
              <a:chOff x="1008" y="1536"/>
              <a:chExt cx="1152" cy="192"/>
            </a:xfrm>
          </p:grpSpPr>
          <p:sp>
            <p:nvSpPr>
              <p:cNvPr id="85001" name="Oval 7"/>
              <p:cNvSpPr>
                <a:spLocks noChangeArrowheads="1"/>
              </p:cNvSpPr>
              <p:nvPr/>
            </p:nvSpPr>
            <p:spPr bwMode="auto">
              <a:xfrm>
                <a:off x="1008" y="1536"/>
                <a:ext cx="192" cy="192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 anchorCtr="1"/>
              <a:lstStyle/>
              <a:p>
                <a:pPr defTabSz="762000">
                  <a:spcBef>
                    <a:spcPct val="20000"/>
                  </a:spcBef>
                  <a:buClr>
                    <a:srgbClr val="009066"/>
                  </a:buClr>
                  <a:buFont typeface="Wingdings" pitchFamily="2" charset="2"/>
                  <a:buNone/>
                </a:pPr>
                <a:r>
                  <a:rPr lang="de-DE" altLang="zh-CN" sz="1800">
                    <a:solidFill>
                      <a:schemeClr val="tx2"/>
                    </a:solidFill>
                    <a:ea typeface="宋体" pitchFamily="2" charset="-122"/>
                  </a:rPr>
                  <a:t>i</a:t>
                </a:r>
              </a:p>
            </p:txBody>
          </p:sp>
          <p:sp>
            <p:nvSpPr>
              <p:cNvPr id="85002" name="Oval 8"/>
              <p:cNvSpPr>
                <a:spLocks noChangeArrowheads="1"/>
              </p:cNvSpPr>
              <p:nvPr/>
            </p:nvSpPr>
            <p:spPr bwMode="auto">
              <a:xfrm>
                <a:off x="1968" y="1536"/>
                <a:ext cx="192" cy="192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 anchorCtr="1"/>
              <a:lstStyle/>
              <a:p>
                <a:pPr defTabSz="762000">
                  <a:spcBef>
                    <a:spcPct val="20000"/>
                  </a:spcBef>
                  <a:buClr>
                    <a:srgbClr val="009066"/>
                  </a:buClr>
                  <a:buFont typeface="Wingdings" pitchFamily="2" charset="2"/>
                  <a:buNone/>
                </a:pPr>
                <a:r>
                  <a:rPr lang="de-DE" altLang="zh-CN" sz="1800">
                    <a:solidFill>
                      <a:schemeClr val="tx2"/>
                    </a:solidFill>
                    <a:ea typeface="宋体" pitchFamily="2" charset="-122"/>
                  </a:rPr>
                  <a:t>j</a:t>
                </a:r>
              </a:p>
            </p:txBody>
          </p:sp>
          <p:sp>
            <p:nvSpPr>
              <p:cNvPr id="85003" name="Line 9"/>
              <p:cNvSpPr>
                <a:spLocks noChangeShapeType="1"/>
              </p:cNvSpPr>
              <p:nvPr/>
            </p:nvSpPr>
            <p:spPr bwMode="auto">
              <a:xfrm>
                <a:off x="1200" y="1632"/>
                <a:ext cx="76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</p:spPr>
            <p:txBody>
              <a:bodyPr wrap="none" anchor="ctr" anchorCtr="1"/>
              <a:lstStyle/>
              <a:p>
                <a:endParaRPr lang="zh-CN" altLang="en-US"/>
              </a:p>
            </p:txBody>
          </p:sp>
        </p:grpSp>
        <p:sp>
          <p:nvSpPr>
            <p:cNvPr id="84999" name="Freeform 10"/>
            <p:cNvSpPr>
              <a:spLocks/>
            </p:cNvSpPr>
            <p:nvPr/>
          </p:nvSpPr>
          <p:spPr bwMode="auto">
            <a:xfrm>
              <a:off x="2411413" y="4076700"/>
              <a:ext cx="457200" cy="304800"/>
            </a:xfrm>
            <a:custGeom>
              <a:avLst/>
              <a:gdLst>
                <a:gd name="T0" fmla="*/ 0 w 288"/>
                <a:gd name="T1" fmla="*/ 2147483647 h 192"/>
                <a:gd name="T2" fmla="*/ 2147483647 w 288"/>
                <a:gd name="T3" fmla="*/ 0 h 192"/>
                <a:gd name="T4" fmla="*/ 2147483647 w 288"/>
                <a:gd name="T5" fmla="*/ 2147483647 h 192"/>
                <a:gd name="T6" fmla="*/ 2147483647 w 288"/>
                <a:gd name="T7" fmla="*/ 2147483647 h 192"/>
                <a:gd name="T8" fmla="*/ 2147483647 w 288"/>
                <a:gd name="T9" fmla="*/ 2147483647 h 1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8"/>
                <a:gd name="T16" fmla="*/ 0 h 192"/>
                <a:gd name="T17" fmla="*/ 288 w 288"/>
                <a:gd name="T18" fmla="*/ 192 h 1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8" h="192">
                  <a:moveTo>
                    <a:pt x="0" y="96"/>
                  </a:moveTo>
                  <a:cubicBezTo>
                    <a:pt x="36" y="48"/>
                    <a:pt x="72" y="0"/>
                    <a:pt x="96" y="0"/>
                  </a:cubicBezTo>
                  <a:cubicBezTo>
                    <a:pt x="120" y="0"/>
                    <a:pt x="128" y="64"/>
                    <a:pt x="144" y="96"/>
                  </a:cubicBezTo>
                  <a:cubicBezTo>
                    <a:pt x="160" y="128"/>
                    <a:pt x="168" y="192"/>
                    <a:pt x="192" y="192"/>
                  </a:cubicBezTo>
                  <a:cubicBezTo>
                    <a:pt x="216" y="192"/>
                    <a:pt x="272" y="112"/>
                    <a:pt x="288" y="9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" name="标题 591"/>
          <p:cNvSpPr>
            <a:spLocks noGrp="1"/>
          </p:cNvSpPr>
          <p:nvPr>
            <p:ph type="title" idx="4294967295"/>
          </p:nvPr>
        </p:nvSpPr>
        <p:spPr>
          <a:xfrm>
            <a:off x="2483768" y="332656"/>
            <a:ext cx="4608512" cy="576064"/>
          </a:xfrm>
        </p:spPr>
        <p:txBody>
          <a:bodyPr tIns="0" bIns="0" anchor="t"/>
          <a:lstStyle/>
          <a:p>
            <a:pPr algn="ctr" eaLnBrk="1" hangingPunct="1"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因果图的基本符合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791580" y="4149080"/>
            <a:ext cx="4876800" cy="2196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10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或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-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关系：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如果因 </a:t>
            </a:r>
            <a:r>
              <a:rPr kumimoji="0" lang="de-DE" altLang="zh-CN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i</a:t>
            </a:r>
            <a:r>
              <a:rPr kumimoji="0" lang="de-DE" altLang="zh-CN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1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或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因 </a:t>
            </a:r>
            <a:r>
              <a:rPr kumimoji="0" lang="de-DE" altLang="zh-CN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i</a:t>
            </a:r>
            <a:r>
              <a:rPr kumimoji="0" lang="de-DE" altLang="zh-CN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2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或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……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因 </a:t>
            </a:r>
            <a:r>
              <a:rPr kumimoji="0" lang="de-DE" altLang="zh-CN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i</a:t>
            </a:r>
            <a:r>
              <a:rPr kumimoji="0" lang="de-DE" altLang="zh-CN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n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存在时，结果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j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才出现。</a:t>
            </a:r>
            <a:r>
              <a:rPr kumimoji="0" lang="de-DE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/>
            </a:r>
            <a:br>
              <a:rPr kumimoji="0" lang="de-DE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</a:br>
            <a:endParaRPr kumimoji="0" lang="de-DE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/>
              <a:ea typeface="宋体"/>
              <a:cs typeface="宋体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10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与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-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关系：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只有当因 </a:t>
            </a:r>
            <a:r>
              <a:rPr kumimoji="0" lang="de-DE" altLang="zh-CN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i</a:t>
            </a:r>
            <a:r>
              <a:rPr kumimoji="0" lang="de-DE" altLang="zh-CN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1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与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因 </a:t>
            </a:r>
            <a:r>
              <a:rPr kumimoji="0" lang="de-DE" altLang="zh-CN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i</a:t>
            </a:r>
            <a:r>
              <a:rPr kumimoji="0" lang="de-DE" altLang="zh-CN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2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与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……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因 </a:t>
            </a:r>
            <a:r>
              <a:rPr kumimoji="0" lang="de-DE" altLang="zh-CN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i</a:t>
            </a:r>
            <a:r>
              <a:rPr kumimoji="0" lang="de-DE" altLang="zh-CN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n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同时存在时，结果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j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>才出现。</a:t>
            </a:r>
            <a:r>
              <a:rPr kumimoji="0" lang="de-DE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  <a:t/>
            </a:r>
            <a:br>
              <a:rPr kumimoji="0" lang="de-DE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/>
                <a:ea typeface="宋体"/>
                <a:cs typeface="宋体"/>
              </a:rPr>
            </a:br>
            <a:endParaRPr kumimoji="0" lang="de-DE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/>
              <a:ea typeface="宋体"/>
              <a:cs typeface="宋体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10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de-DE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grpSp>
        <p:nvGrpSpPr>
          <p:cNvPr id="17" name="Group 3"/>
          <p:cNvGrpSpPr>
            <a:grpSpLocks/>
          </p:cNvGrpSpPr>
          <p:nvPr/>
        </p:nvGrpSpPr>
        <p:grpSpPr bwMode="auto">
          <a:xfrm>
            <a:off x="6192180" y="3429000"/>
            <a:ext cx="1981200" cy="1516062"/>
            <a:chOff x="3888" y="1253"/>
            <a:chExt cx="1248" cy="955"/>
          </a:xfrm>
        </p:grpSpPr>
        <p:sp>
          <p:nvSpPr>
            <p:cNvPr id="18" name="Oval 4"/>
            <p:cNvSpPr>
              <a:spLocks noChangeArrowheads="1"/>
            </p:cNvSpPr>
            <p:nvPr/>
          </p:nvSpPr>
          <p:spPr bwMode="auto">
            <a:xfrm>
              <a:off x="4944" y="1642"/>
              <a:ext cx="192" cy="19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800">
                  <a:solidFill>
                    <a:schemeClr val="tx2"/>
                  </a:solidFill>
                  <a:ea typeface="宋体" pitchFamily="2" charset="-122"/>
                </a:rPr>
                <a:t>j</a:t>
              </a:r>
              <a:endParaRPr lang="de-DE" altLang="zh-CN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>
              <a:off x="4080" y="1354"/>
              <a:ext cx="864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Text Box 6"/>
            <p:cNvSpPr txBox="1">
              <a:spLocks noChangeArrowheads="1"/>
            </p:cNvSpPr>
            <p:nvPr/>
          </p:nvSpPr>
          <p:spPr bwMode="auto">
            <a:xfrm>
              <a:off x="4464" y="1642"/>
              <a:ext cx="240" cy="250"/>
            </a:xfrm>
            <a:prstGeom prst="rect">
              <a:avLst/>
            </a:prstGeom>
            <a:noFill/>
            <a:ln w="1905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defTabSz="762000" eaLnBrk="1" hangingPunct="1">
                <a:spcBef>
                  <a:spcPct val="5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2000" b="1">
                  <a:solidFill>
                    <a:schemeClr val="tx2"/>
                  </a:solidFill>
                  <a:ea typeface="宋体" pitchFamily="2" charset="-122"/>
                  <a:sym typeface="Symbol" pitchFamily="18" charset="2"/>
                </a:rPr>
                <a:t></a:t>
              </a:r>
              <a:endParaRPr lang="de-DE" altLang="zh-CN" sz="2400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3888" y="1253"/>
              <a:ext cx="192" cy="19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200">
                  <a:solidFill>
                    <a:schemeClr val="tx2"/>
                  </a:solidFill>
                  <a:ea typeface="宋体" pitchFamily="2" charset="-122"/>
                </a:rPr>
                <a:t>i</a:t>
              </a:r>
              <a:r>
                <a:rPr lang="de-DE" altLang="zh-CN" sz="1200" b="1" baseline="-25000">
                  <a:solidFill>
                    <a:schemeClr val="tx2"/>
                  </a:solidFill>
                  <a:ea typeface="宋体" pitchFamily="2" charset="-122"/>
                </a:rPr>
                <a:t>1</a:t>
              </a:r>
              <a:endParaRPr lang="de-DE" altLang="zh-CN" sz="1200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22" name="Oval 8"/>
            <p:cNvSpPr>
              <a:spLocks noChangeArrowheads="1"/>
            </p:cNvSpPr>
            <p:nvPr/>
          </p:nvSpPr>
          <p:spPr bwMode="auto">
            <a:xfrm>
              <a:off x="3888" y="1546"/>
              <a:ext cx="192" cy="19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400">
                  <a:solidFill>
                    <a:schemeClr val="tx2"/>
                  </a:solidFill>
                  <a:ea typeface="宋体" pitchFamily="2" charset="-122"/>
                </a:rPr>
                <a:t>i</a:t>
              </a:r>
              <a:r>
                <a:rPr lang="de-DE" altLang="zh-CN" sz="1400" b="1" baseline="-25000">
                  <a:solidFill>
                    <a:schemeClr val="tx2"/>
                  </a:solidFill>
                  <a:ea typeface="宋体" pitchFamily="2" charset="-122"/>
                </a:rPr>
                <a:t>2</a:t>
              </a:r>
              <a:endParaRPr lang="de-DE" altLang="zh-CN" sz="1400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23" name="Oval 9"/>
            <p:cNvSpPr>
              <a:spLocks noChangeArrowheads="1"/>
            </p:cNvSpPr>
            <p:nvPr/>
          </p:nvSpPr>
          <p:spPr bwMode="auto">
            <a:xfrm>
              <a:off x="3904" y="2016"/>
              <a:ext cx="192" cy="19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400">
                  <a:solidFill>
                    <a:schemeClr val="tx2"/>
                  </a:solidFill>
                  <a:ea typeface="宋体" pitchFamily="2" charset="-122"/>
                </a:rPr>
                <a:t>i</a:t>
              </a:r>
              <a:r>
                <a:rPr lang="de-DE" altLang="zh-CN" sz="1400" b="1" baseline="-25000">
                  <a:solidFill>
                    <a:schemeClr val="tx2"/>
                  </a:solidFill>
                  <a:ea typeface="宋体" pitchFamily="2" charset="-122"/>
                </a:rPr>
                <a:t>n</a:t>
              </a:r>
              <a:endParaRPr lang="de-DE" altLang="zh-CN" sz="1400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cxnSp>
          <p:nvCxnSpPr>
            <p:cNvPr id="24" name="AutoShape 10"/>
            <p:cNvCxnSpPr>
              <a:cxnSpLocks noChangeShapeType="1"/>
              <a:stCxn id="22" idx="6"/>
              <a:endCxn id="19" idx="1"/>
            </p:cNvCxnSpPr>
            <p:nvPr/>
          </p:nvCxnSpPr>
          <p:spPr bwMode="auto">
            <a:xfrm>
              <a:off x="4080" y="1642"/>
              <a:ext cx="864" cy="96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</p:cxnSp>
        <p:cxnSp>
          <p:nvCxnSpPr>
            <p:cNvPr id="25" name="AutoShape 11"/>
            <p:cNvCxnSpPr>
              <a:cxnSpLocks noChangeShapeType="1"/>
              <a:stCxn id="23" idx="6"/>
              <a:endCxn id="19" idx="1"/>
            </p:cNvCxnSpPr>
            <p:nvPr/>
          </p:nvCxnSpPr>
          <p:spPr bwMode="auto">
            <a:xfrm flipV="1">
              <a:off x="4096" y="1738"/>
              <a:ext cx="848" cy="374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</p:cxn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4416" y="1536"/>
              <a:ext cx="94" cy="410"/>
            </a:xfrm>
            <a:custGeom>
              <a:avLst/>
              <a:gdLst>
                <a:gd name="T0" fmla="*/ 467 w 85"/>
                <a:gd name="T1" fmla="*/ 0 h 393"/>
                <a:gd name="T2" fmla="*/ 323 w 85"/>
                <a:gd name="T3" fmla="*/ 809 h 393"/>
                <a:gd name="T4" fmla="*/ 0 60000 65536"/>
                <a:gd name="T5" fmla="*/ 0 60000 65536"/>
                <a:gd name="T6" fmla="*/ 0 w 85"/>
                <a:gd name="T7" fmla="*/ 0 h 393"/>
                <a:gd name="T8" fmla="*/ 85 w 85"/>
                <a:gd name="T9" fmla="*/ 393 h 39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5" h="393">
                  <a:moveTo>
                    <a:pt x="85" y="0"/>
                  </a:moveTo>
                  <a:cubicBezTo>
                    <a:pt x="0" y="112"/>
                    <a:pt x="0" y="268"/>
                    <a:pt x="59" y="39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13"/>
            <p:cNvSpPr>
              <a:spLocks noChangeShapeType="1"/>
            </p:cNvSpPr>
            <p:nvPr/>
          </p:nvSpPr>
          <p:spPr bwMode="auto">
            <a:xfrm>
              <a:off x="3984" y="1834"/>
              <a:ext cx="1" cy="11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" name="Group 15"/>
          <p:cNvGrpSpPr>
            <a:grpSpLocks/>
          </p:cNvGrpSpPr>
          <p:nvPr/>
        </p:nvGrpSpPr>
        <p:grpSpPr bwMode="auto">
          <a:xfrm>
            <a:off x="6228184" y="5121188"/>
            <a:ext cx="1981200" cy="1516063"/>
            <a:chOff x="3888" y="2688"/>
            <a:chExt cx="1248" cy="955"/>
          </a:xfrm>
        </p:grpSpPr>
        <p:sp>
          <p:nvSpPr>
            <p:cNvPr id="29" name="Oval 16"/>
            <p:cNvSpPr>
              <a:spLocks noChangeArrowheads="1"/>
            </p:cNvSpPr>
            <p:nvPr/>
          </p:nvSpPr>
          <p:spPr bwMode="auto">
            <a:xfrm>
              <a:off x="4944" y="3077"/>
              <a:ext cx="192" cy="19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800">
                  <a:solidFill>
                    <a:schemeClr val="tx2"/>
                  </a:solidFill>
                  <a:ea typeface="宋体" pitchFamily="2" charset="-122"/>
                </a:rPr>
                <a:t>j</a:t>
              </a:r>
              <a:endParaRPr lang="de-DE" altLang="zh-CN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30" name="Line 17"/>
            <p:cNvSpPr>
              <a:spLocks noChangeShapeType="1"/>
            </p:cNvSpPr>
            <p:nvPr/>
          </p:nvSpPr>
          <p:spPr bwMode="auto">
            <a:xfrm>
              <a:off x="4080" y="2789"/>
              <a:ext cx="864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Text Box 18"/>
            <p:cNvSpPr txBox="1">
              <a:spLocks noChangeArrowheads="1"/>
            </p:cNvSpPr>
            <p:nvPr/>
          </p:nvSpPr>
          <p:spPr bwMode="auto">
            <a:xfrm>
              <a:off x="4464" y="3072"/>
              <a:ext cx="240" cy="250"/>
            </a:xfrm>
            <a:prstGeom prst="rect">
              <a:avLst/>
            </a:prstGeom>
            <a:noFill/>
            <a:ln w="1905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defTabSz="762000" eaLnBrk="1" hangingPunct="1">
                <a:spcBef>
                  <a:spcPct val="5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2000" b="1">
                  <a:solidFill>
                    <a:schemeClr val="tx2"/>
                  </a:solidFill>
                  <a:ea typeface="宋体" pitchFamily="2" charset="-122"/>
                  <a:sym typeface="Symbol" pitchFamily="18" charset="2"/>
                </a:rPr>
                <a:t></a:t>
              </a:r>
              <a:endParaRPr lang="de-DE" altLang="zh-CN" sz="2400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32" name="Oval 19"/>
            <p:cNvSpPr>
              <a:spLocks noChangeArrowheads="1"/>
            </p:cNvSpPr>
            <p:nvPr/>
          </p:nvSpPr>
          <p:spPr bwMode="auto">
            <a:xfrm>
              <a:off x="3888" y="2688"/>
              <a:ext cx="192" cy="19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400">
                  <a:solidFill>
                    <a:schemeClr val="tx2"/>
                  </a:solidFill>
                  <a:ea typeface="宋体" pitchFamily="2" charset="-122"/>
                </a:rPr>
                <a:t>i</a:t>
              </a:r>
              <a:r>
                <a:rPr lang="de-DE" altLang="zh-CN" sz="1400" b="1" baseline="-25000">
                  <a:solidFill>
                    <a:schemeClr val="tx2"/>
                  </a:solidFill>
                  <a:ea typeface="宋体" pitchFamily="2" charset="-122"/>
                </a:rPr>
                <a:t>1</a:t>
              </a:r>
              <a:endParaRPr lang="de-DE" altLang="zh-CN" sz="1400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33" name="Oval 20"/>
            <p:cNvSpPr>
              <a:spLocks noChangeArrowheads="1"/>
            </p:cNvSpPr>
            <p:nvPr/>
          </p:nvSpPr>
          <p:spPr bwMode="auto">
            <a:xfrm>
              <a:off x="3888" y="2981"/>
              <a:ext cx="192" cy="19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400">
                  <a:solidFill>
                    <a:schemeClr val="tx2"/>
                  </a:solidFill>
                  <a:ea typeface="宋体" pitchFamily="2" charset="-122"/>
                </a:rPr>
                <a:t>i</a:t>
              </a:r>
              <a:r>
                <a:rPr lang="de-DE" altLang="zh-CN" sz="1400" b="1" baseline="-25000">
                  <a:solidFill>
                    <a:schemeClr val="tx2"/>
                  </a:solidFill>
                  <a:ea typeface="宋体" pitchFamily="2" charset="-122"/>
                </a:rPr>
                <a:t>2</a:t>
              </a:r>
              <a:endParaRPr lang="de-DE" altLang="zh-CN" sz="1400" b="1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34" name="Oval 21"/>
            <p:cNvSpPr>
              <a:spLocks noChangeArrowheads="1"/>
            </p:cNvSpPr>
            <p:nvPr/>
          </p:nvSpPr>
          <p:spPr bwMode="auto">
            <a:xfrm>
              <a:off x="3904" y="3451"/>
              <a:ext cx="192" cy="19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defTabSz="762000">
                <a:spcBef>
                  <a:spcPct val="20000"/>
                </a:spcBef>
                <a:buClr>
                  <a:srgbClr val="009066"/>
                </a:buClr>
                <a:buFont typeface="Wingdings" pitchFamily="2" charset="2"/>
                <a:buNone/>
              </a:pPr>
              <a:r>
                <a:rPr lang="de-DE" altLang="zh-CN" sz="1400">
                  <a:solidFill>
                    <a:schemeClr val="tx2"/>
                  </a:solidFill>
                  <a:ea typeface="宋体" pitchFamily="2" charset="-122"/>
                </a:rPr>
                <a:t>i</a:t>
              </a:r>
              <a:r>
                <a:rPr lang="de-DE" altLang="zh-CN" sz="1400" b="1" baseline="-25000">
                  <a:solidFill>
                    <a:schemeClr val="tx2"/>
                  </a:solidFill>
                  <a:ea typeface="宋体" pitchFamily="2" charset="-122"/>
                </a:rPr>
                <a:t>n</a:t>
              </a:r>
              <a:endParaRPr lang="de-DE" altLang="zh-CN" sz="1400" baseline="30000">
                <a:solidFill>
                  <a:schemeClr val="tx2"/>
                </a:solidFill>
                <a:ea typeface="宋体" pitchFamily="2" charset="-122"/>
              </a:endParaRPr>
            </a:p>
          </p:txBody>
        </p:sp>
        <p:cxnSp>
          <p:nvCxnSpPr>
            <p:cNvPr id="35" name="AutoShape 22"/>
            <p:cNvCxnSpPr>
              <a:cxnSpLocks noChangeShapeType="1"/>
              <a:stCxn id="33" idx="6"/>
              <a:endCxn id="30" idx="1"/>
            </p:cNvCxnSpPr>
            <p:nvPr/>
          </p:nvCxnSpPr>
          <p:spPr bwMode="auto">
            <a:xfrm>
              <a:off x="4080" y="3077"/>
              <a:ext cx="864" cy="96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</p:cxnSp>
        <p:cxnSp>
          <p:nvCxnSpPr>
            <p:cNvPr id="36" name="AutoShape 23"/>
            <p:cNvCxnSpPr>
              <a:cxnSpLocks noChangeShapeType="1"/>
              <a:stCxn id="34" idx="6"/>
              <a:endCxn id="30" idx="1"/>
            </p:cNvCxnSpPr>
            <p:nvPr/>
          </p:nvCxnSpPr>
          <p:spPr bwMode="auto">
            <a:xfrm flipV="1">
              <a:off x="4096" y="3173"/>
              <a:ext cx="848" cy="374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</p:cxnSp>
        <p:sp>
          <p:nvSpPr>
            <p:cNvPr id="37" name="Line 24"/>
            <p:cNvSpPr>
              <a:spLocks noChangeShapeType="1"/>
            </p:cNvSpPr>
            <p:nvPr/>
          </p:nvSpPr>
          <p:spPr bwMode="auto">
            <a:xfrm>
              <a:off x="3984" y="3269"/>
              <a:ext cx="1" cy="11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4416" y="2976"/>
              <a:ext cx="94" cy="410"/>
            </a:xfrm>
            <a:custGeom>
              <a:avLst/>
              <a:gdLst>
                <a:gd name="T0" fmla="*/ 467 w 85"/>
                <a:gd name="T1" fmla="*/ 0 h 393"/>
                <a:gd name="T2" fmla="*/ 323 w 85"/>
                <a:gd name="T3" fmla="*/ 809 h 393"/>
                <a:gd name="T4" fmla="*/ 0 60000 65536"/>
                <a:gd name="T5" fmla="*/ 0 60000 65536"/>
                <a:gd name="T6" fmla="*/ 0 w 85"/>
                <a:gd name="T7" fmla="*/ 0 h 393"/>
                <a:gd name="T8" fmla="*/ 85 w 85"/>
                <a:gd name="T9" fmla="*/ 393 h 39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5" h="393">
                  <a:moveTo>
                    <a:pt x="85" y="0"/>
                  </a:moveTo>
                  <a:cubicBezTo>
                    <a:pt x="0" y="112"/>
                    <a:pt x="0" y="268"/>
                    <a:pt x="59" y="39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15461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476672"/>
            <a:ext cx="6535886" cy="396875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因果图法－示例</a:t>
            </a:r>
            <a:r>
              <a:rPr lang="zh-CN" altLang="en-US" sz="2400" dirty="0" smtClean="0">
                <a:latin typeface="+mn-lt"/>
              </a:rPr>
              <a:t>（</a:t>
            </a:r>
            <a:r>
              <a:rPr lang="en-US" altLang="zh-CN" sz="2400" dirty="0" smtClean="0">
                <a:latin typeface="+mn-lt"/>
              </a:rPr>
              <a:t>1</a:t>
            </a:r>
            <a:r>
              <a:rPr lang="zh-CN" altLang="en-US" sz="2400" dirty="0" smtClean="0">
                <a:latin typeface="+mn-lt"/>
              </a:rPr>
              <a:t>）</a:t>
            </a:r>
            <a:endParaRPr lang="en-US" altLang="zh-CN" sz="2400" i="1" dirty="0" smtClean="0">
              <a:solidFill>
                <a:schemeClr val="hlink"/>
              </a:solidFill>
              <a:latin typeface="+mn-lt"/>
            </a:endParaRPr>
          </a:p>
        </p:txBody>
      </p:sp>
      <p:sp>
        <p:nvSpPr>
          <p:cNvPr id="1651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3236913"/>
            <a:ext cx="7697787" cy="3621087"/>
          </a:xfrm>
          <a:noFill/>
        </p:spPr>
        <p:txBody>
          <a:bodyPr/>
          <a:lstStyle/>
          <a:p>
            <a:pPr marL="381000" indent="-381000">
              <a:lnSpc>
                <a:spcPts val="2600"/>
              </a:lnSpc>
              <a:buClrTx/>
              <a:buSzTx/>
            </a:pPr>
            <a:r>
              <a:rPr lang="zh-CN" altLang="en-US" sz="2000" b="1" smtClean="0">
                <a:solidFill>
                  <a:srgbClr val="00B050"/>
                </a:solidFill>
              </a:rPr>
              <a:t>有效等价类</a:t>
            </a:r>
            <a:r>
              <a:rPr lang="en-US" altLang="zh-CN" sz="2000" b="1" smtClean="0">
                <a:solidFill>
                  <a:srgbClr val="00B050"/>
                </a:solidFill>
              </a:rPr>
              <a:t>:</a:t>
            </a:r>
            <a:r>
              <a:rPr lang="en-US" altLang="zh-CN" sz="2000" b="1" smtClean="0"/>
              <a:t/>
            </a:r>
            <a:br>
              <a:rPr lang="en-US" altLang="zh-CN" sz="2000" b="1" smtClean="0"/>
            </a:br>
            <a:r>
              <a:rPr lang="en-US" altLang="zh-CN" sz="2000" smtClean="0"/>
              <a:t>	</a:t>
            </a:r>
            <a:r>
              <a:rPr lang="zh-CN" altLang="en-US" sz="2000" smtClean="0"/>
              <a:t>输入条件</a:t>
            </a:r>
            <a:r>
              <a:rPr lang="en-US" altLang="zh-CN" sz="2000" smtClean="0"/>
              <a:t>	</a:t>
            </a:r>
            <a:r>
              <a:rPr lang="zh-CN" altLang="en-US" sz="2000" smtClean="0"/>
              <a:t>有效类</a:t>
            </a:r>
            <a:r>
              <a:rPr lang="en-US" altLang="zh-CN" sz="2000" smtClean="0"/>
              <a:t>                      .</a:t>
            </a:r>
            <a:br>
              <a:rPr lang="en-US" altLang="zh-CN" sz="2000" smtClean="0"/>
            </a:br>
            <a:r>
              <a:rPr lang="en-US" altLang="zh-CN" sz="2000" smtClean="0"/>
              <a:t>	abs(N)		 N </a:t>
            </a:r>
            <a:r>
              <a:rPr lang="en-US" altLang="zh-CN" sz="2000" smtClean="0">
                <a:sym typeface="Symbol" pitchFamily="18" charset="2"/>
              </a:rPr>
              <a:t> 0, </a:t>
            </a:r>
            <a:r>
              <a:rPr lang="en-US" altLang="zh-CN" sz="2000" smtClean="0"/>
              <a:t>N</a:t>
            </a:r>
            <a:r>
              <a:rPr lang="en-US" altLang="zh-CN" sz="2000" smtClean="0">
                <a:sym typeface="Symbol" pitchFamily="18" charset="2"/>
              </a:rPr>
              <a:t> </a:t>
            </a:r>
            <a:r>
              <a:rPr lang="en-US" altLang="zh-CN" sz="2000" smtClean="0"/>
              <a:t> 0</a:t>
            </a:r>
            <a:br>
              <a:rPr lang="en-US" altLang="zh-CN" sz="2000" smtClean="0"/>
            </a:br>
            <a:r>
              <a:rPr lang="en-US" altLang="zh-CN" sz="2000" smtClean="0"/>
              <a:t>	maxint		</a:t>
            </a:r>
            <a:r>
              <a:rPr lang="en-US" altLang="zh-CN" sz="2000" smtClean="0">
                <a:sym typeface="Symbol" pitchFamily="18" charset="2"/>
              </a:rPr>
              <a:t> k    </a:t>
            </a:r>
            <a:r>
              <a:rPr lang="en-US" altLang="zh-CN" sz="2000" smtClean="0"/>
              <a:t>maxint</a:t>
            </a:r>
            <a:r>
              <a:rPr lang="en-US" altLang="zh-CN" sz="2000" smtClean="0">
                <a:sym typeface="Symbol" pitchFamily="18" charset="2"/>
              </a:rPr>
              <a:t>,  </a:t>
            </a:r>
            <a:r>
              <a:rPr lang="en-US" altLang="zh-CN" sz="2000" smtClean="0"/>
              <a:t> </a:t>
            </a:r>
            <a:r>
              <a:rPr lang="en-US" altLang="zh-CN" sz="2000" smtClean="0">
                <a:sym typeface="Symbol" pitchFamily="18" charset="2"/>
              </a:rPr>
              <a:t> k  &gt;  </a:t>
            </a:r>
            <a:r>
              <a:rPr lang="en-US" altLang="zh-CN" sz="2000" smtClean="0"/>
              <a:t>maxint</a:t>
            </a:r>
          </a:p>
          <a:p>
            <a:pPr marL="381000" indent="-381000">
              <a:lnSpc>
                <a:spcPts val="2600"/>
              </a:lnSpc>
              <a:buClrTx/>
              <a:buSzTx/>
            </a:pPr>
            <a:r>
              <a:rPr lang="zh-CN" altLang="en-US" sz="2000" b="1" smtClean="0">
                <a:solidFill>
                  <a:srgbClr val="00B050"/>
                </a:solidFill>
              </a:rPr>
              <a:t>测试用例</a:t>
            </a:r>
            <a:r>
              <a:rPr lang="en-US" altLang="zh-CN" sz="2000" b="1" smtClean="0">
                <a:solidFill>
                  <a:srgbClr val="00B050"/>
                </a:solidFill>
              </a:rPr>
              <a:t>:</a:t>
            </a:r>
          </a:p>
          <a:p>
            <a:pPr marL="800100" lvl="1" indent="-342900">
              <a:lnSpc>
                <a:spcPts val="2600"/>
              </a:lnSpc>
              <a:buClrTx/>
              <a:buFontTx/>
              <a:buNone/>
            </a:pPr>
            <a:r>
              <a:rPr lang="en-US" altLang="zh-CN" sz="2000" smtClean="0"/>
              <a:t>	maxint	N	result 		maxint	N	result</a:t>
            </a:r>
          </a:p>
          <a:p>
            <a:pPr marL="800100" lvl="1" indent="-342900">
              <a:lnSpc>
                <a:spcPts val="2600"/>
              </a:lnSpc>
              <a:buClrTx/>
              <a:buFontTx/>
              <a:buNone/>
            </a:pPr>
            <a:r>
              <a:rPr lang="en-US" altLang="zh-CN" sz="2000" smtClean="0"/>
              <a:t>		55	10	55		100	0	0</a:t>
            </a:r>
            <a:br>
              <a:rPr lang="en-US" altLang="zh-CN" sz="2000" smtClean="0"/>
            </a:br>
            <a:r>
              <a:rPr lang="en-US" altLang="zh-CN" sz="2000" smtClean="0"/>
              <a:t> 	54	10	error		100	-1	1</a:t>
            </a:r>
            <a:br>
              <a:rPr lang="en-US" altLang="zh-CN" sz="2000" smtClean="0"/>
            </a:br>
            <a:r>
              <a:rPr lang="en-US" altLang="zh-CN" sz="2000" smtClean="0"/>
              <a:t> 	56	10	55		100	1	1</a:t>
            </a:r>
            <a:br>
              <a:rPr lang="en-US" altLang="zh-CN" sz="2000" smtClean="0"/>
            </a:br>
            <a:r>
              <a:rPr lang="en-US" altLang="zh-CN" sz="2000" smtClean="0"/>
              <a:t> 	0	0	0		</a:t>
            </a:r>
            <a:r>
              <a:rPr lang="en-US" altLang="zh-CN" smtClean="0"/>
              <a:t>…	…	…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684213" y="1557338"/>
            <a:ext cx="7721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>
                <a:solidFill>
                  <a:srgbClr val="000099"/>
                </a:solidFill>
                <a:latin typeface="Verdana" pitchFamily="34" charset="0"/>
              </a:rPr>
              <a:t>给定</a:t>
            </a:r>
            <a:r>
              <a:rPr lang="en-US" altLang="zh-CN">
                <a:solidFill>
                  <a:srgbClr val="000099"/>
                </a:solidFill>
                <a:latin typeface="Verdana" pitchFamily="34" charset="0"/>
              </a:rPr>
              <a:t>maxint </a:t>
            </a:r>
            <a:r>
              <a:rPr lang="zh-CN" altLang="en-US">
                <a:solidFill>
                  <a:srgbClr val="000099"/>
                </a:solidFill>
                <a:latin typeface="Verdana" pitchFamily="34" charset="0"/>
              </a:rPr>
              <a:t>和</a:t>
            </a:r>
            <a:r>
              <a:rPr lang="en-US" altLang="zh-CN">
                <a:solidFill>
                  <a:srgbClr val="000099"/>
                </a:solidFill>
                <a:latin typeface="Verdana" pitchFamily="34" charset="0"/>
              </a:rPr>
              <a:t> N </a:t>
            </a:r>
            <a:r>
              <a:rPr lang="zh-CN" altLang="en-US">
                <a:solidFill>
                  <a:srgbClr val="000099"/>
                </a:solidFill>
                <a:latin typeface="Verdana" pitchFamily="34" charset="0"/>
              </a:rPr>
              <a:t>，如果结果</a:t>
            </a:r>
            <a:r>
              <a:rPr lang="en-US" altLang="zh-CN">
                <a:solidFill>
                  <a:srgbClr val="000099"/>
                </a:solidFill>
                <a:latin typeface="Verdana" pitchFamily="34" charset="0"/>
              </a:rPr>
              <a:t> &lt;=  maxint </a:t>
            </a:r>
            <a:r>
              <a:rPr lang="zh-CN" altLang="en-US">
                <a:solidFill>
                  <a:srgbClr val="000099"/>
                </a:solidFill>
                <a:latin typeface="Verdana" pitchFamily="34" charset="0"/>
              </a:rPr>
              <a:t>，则按以下公式计算；否则提示出错</a:t>
            </a:r>
            <a:r>
              <a:rPr lang="en-US" altLang="zh-CN">
                <a:solidFill>
                  <a:srgbClr val="000099"/>
                </a:solidFill>
                <a:latin typeface="Verdana" pitchFamily="34" charset="0"/>
              </a:rPr>
              <a:t>:</a:t>
            </a:r>
            <a:r>
              <a:rPr lang="en-US" altLang="zh-CN" i="1">
                <a:solidFill>
                  <a:srgbClr val="000099"/>
                </a:solidFill>
                <a:latin typeface="Verdana" pitchFamily="34" charset="0"/>
              </a:rPr>
              <a:t/>
            </a:r>
            <a:br>
              <a:rPr lang="en-US" altLang="zh-CN" i="1">
                <a:solidFill>
                  <a:srgbClr val="000099"/>
                </a:solidFill>
                <a:latin typeface="Verdana" pitchFamily="34" charset="0"/>
              </a:rPr>
            </a:br>
            <a:endParaRPr lang="zh-CN" altLang="en-US" i="1">
              <a:solidFill>
                <a:srgbClr val="000099"/>
              </a:solidFill>
              <a:latin typeface="Verdana" pitchFamily="34" charset="0"/>
            </a:endParaRPr>
          </a:p>
        </p:txBody>
      </p:sp>
      <p:grpSp>
        <p:nvGrpSpPr>
          <p:cNvPr id="59397" name="Group 5"/>
          <p:cNvGrpSpPr>
            <a:grpSpLocks/>
          </p:cNvGrpSpPr>
          <p:nvPr/>
        </p:nvGrpSpPr>
        <p:grpSpPr bwMode="auto">
          <a:xfrm>
            <a:off x="2382838" y="1911350"/>
            <a:ext cx="990600" cy="1373188"/>
            <a:chOff x="1584" y="2640"/>
            <a:chExt cx="624" cy="868"/>
          </a:xfrm>
        </p:grpSpPr>
        <p:sp>
          <p:nvSpPr>
            <p:cNvPr id="59400" name="Text Box 6"/>
            <p:cNvSpPr txBox="1">
              <a:spLocks noChangeArrowheads="1"/>
            </p:cNvSpPr>
            <p:nvPr/>
          </p:nvSpPr>
          <p:spPr bwMode="auto">
            <a:xfrm>
              <a:off x="1635" y="2739"/>
              <a:ext cx="382" cy="613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4800">
                  <a:solidFill>
                    <a:schemeClr val="folHlink"/>
                  </a:solidFill>
                  <a:sym typeface="Symbol" pitchFamily="18" charset="2"/>
                </a:rPr>
                <a:t></a:t>
              </a:r>
              <a:endParaRPr lang="zh-CN" altLang="en-US" sz="2400">
                <a:solidFill>
                  <a:schemeClr val="folHlink"/>
                </a:solidFill>
                <a:sym typeface="Symbol" pitchFamily="18" charset="2"/>
              </a:endParaRPr>
            </a:p>
          </p:txBody>
        </p:sp>
        <p:sp>
          <p:nvSpPr>
            <p:cNvPr id="59401" name="Text Box 7"/>
            <p:cNvSpPr txBox="1">
              <a:spLocks noChangeArrowheads="1"/>
            </p:cNvSpPr>
            <p:nvPr/>
          </p:nvSpPr>
          <p:spPr bwMode="auto">
            <a:xfrm>
              <a:off x="1632" y="3264"/>
              <a:ext cx="432" cy="244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1600" i="1">
                  <a:solidFill>
                    <a:schemeClr val="folHlink"/>
                  </a:solidFill>
                </a:rPr>
                <a:t>K=0</a:t>
              </a:r>
              <a:endParaRPr lang="en-US" altLang="zh-CN" sz="2000">
                <a:solidFill>
                  <a:schemeClr val="folHlink"/>
                </a:solidFill>
              </a:endParaRPr>
            </a:p>
          </p:txBody>
        </p:sp>
        <p:sp>
          <p:nvSpPr>
            <p:cNvPr id="59402" name="Text Box 8"/>
            <p:cNvSpPr txBox="1">
              <a:spLocks noChangeArrowheads="1"/>
            </p:cNvSpPr>
            <p:nvPr/>
          </p:nvSpPr>
          <p:spPr bwMode="auto">
            <a:xfrm>
              <a:off x="1584" y="2640"/>
              <a:ext cx="553" cy="244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folHlink"/>
                  </a:solidFill>
                </a:rPr>
                <a:t>|</a:t>
              </a:r>
              <a:r>
                <a:rPr lang="en-US" altLang="zh-CN" sz="1600" i="1">
                  <a:solidFill>
                    <a:schemeClr val="folHlink"/>
                  </a:solidFill>
                </a:rPr>
                <a:t>N</a:t>
              </a:r>
              <a:r>
                <a:rPr lang="en-US" altLang="zh-CN" sz="1600" b="1">
                  <a:solidFill>
                    <a:schemeClr val="folHlink"/>
                  </a:solidFill>
                </a:rPr>
                <a:t>|</a:t>
              </a:r>
              <a:endParaRPr lang="en-US" altLang="zh-CN" sz="2000">
                <a:solidFill>
                  <a:schemeClr val="folHlink"/>
                </a:solidFill>
              </a:endParaRPr>
            </a:p>
          </p:txBody>
        </p:sp>
        <p:sp>
          <p:nvSpPr>
            <p:cNvPr id="59403" name="Text Box 9"/>
            <p:cNvSpPr txBox="1">
              <a:spLocks noChangeArrowheads="1"/>
            </p:cNvSpPr>
            <p:nvPr/>
          </p:nvSpPr>
          <p:spPr bwMode="auto">
            <a:xfrm>
              <a:off x="2016" y="2976"/>
              <a:ext cx="192" cy="335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i="1">
                  <a:solidFill>
                    <a:schemeClr val="folHlink"/>
                  </a:solidFill>
                </a:rPr>
                <a:t>k</a:t>
              </a:r>
              <a:endParaRPr lang="en-US" altLang="zh-CN" sz="2000">
                <a:solidFill>
                  <a:schemeClr val="folHlink"/>
                </a:solidFill>
              </a:endParaRPr>
            </a:p>
          </p:txBody>
        </p:sp>
      </p:grpSp>
      <p:sp>
        <p:nvSpPr>
          <p:cNvPr id="59398" name="Rectangle 10"/>
          <p:cNvSpPr>
            <a:spLocks noChangeArrowheads="1"/>
          </p:cNvSpPr>
          <p:nvPr/>
        </p:nvSpPr>
        <p:spPr bwMode="auto">
          <a:xfrm>
            <a:off x="1468438" y="2370138"/>
            <a:ext cx="2032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i="1">
                <a:latin typeface="Verdana" pitchFamily="34" charset="0"/>
              </a:rPr>
              <a:t>result  =	</a:t>
            </a:r>
            <a:br>
              <a:rPr lang="en-US" altLang="zh-CN" i="1">
                <a:latin typeface="Verdana" pitchFamily="34" charset="0"/>
              </a:rPr>
            </a:br>
            <a:endParaRPr lang="en-US" altLang="zh-CN" i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033503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1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1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1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1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1715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Group 3"/>
          <p:cNvGrpSpPr>
            <a:grpSpLocks/>
          </p:cNvGrpSpPr>
          <p:nvPr/>
        </p:nvGrpSpPr>
        <p:grpSpPr bwMode="auto">
          <a:xfrm>
            <a:off x="900113" y="1665288"/>
            <a:ext cx="6135687" cy="2014537"/>
            <a:chOff x="725" y="1117"/>
            <a:chExt cx="3797" cy="1156"/>
          </a:xfrm>
        </p:grpSpPr>
        <p:sp>
          <p:nvSpPr>
            <p:cNvPr id="60422" name="Rectangle 4"/>
            <p:cNvSpPr>
              <a:spLocks noChangeArrowheads="1"/>
            </p:cNvSpPr>
            <p:nvPr/>
          </p:nvSpPr>
          <p:spPr bwMode="auto">
            <a:xfrm>
              <a:off x="725" y="1117"/>
              <a:ext cx="379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14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 b="1">
                  <a:sym typeface="Symbol" pitchFamily="18" charset="2"/>
                </a:rPr>
                <a:t> </a:t>
              </a:r>
              <a:r>
                <a:rPr lang="en-US" altLang="zh-CN" sz="2000" b="1" i="1">
                  <a:sym typeface="Symbol" pitchFamily="18" charset="2"/>
                </a:rPr>
                <a:t>k </a:t>
              </a:r>
              <a:r>
                <a:rPr lang="en-US" altLang="zh-CN" sz="2000" b="1">
                  <a:sym typeface="Symbol" pitchFamily="18" charset="2"/>
                </a:rPr>
                <a:t> maxint</a:t>
              </a:r>
            </a:p>
            <a:p>
              <a:pPr marL="342900" indent="-342900">
                <a:lnSpc>
                  <a:spcPct val="14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>
                  <a:sym typeface="Symbol" pitchFamily="18" charset="2"/>
                </a:rPr>
                <a:t> </a:t>
              </a:r>
              <a:r>
                <a:rPr lang="en-US" altLang="zh-CN" sz="2000" b="1" i="1">
                  <a:sym typeface="Symbol" pitchFamily="18" charset="2"/>
                </a:rPr>
                <a:t>k </a:t>
              </a:r>
              <a:r>
                <a:rPr lang="en-US" altLang="zh-CN" sz="2000" b="1">
                  <a:sym typeface="Symbol" pitchFamily="18" charset="2"/>
                </a:rPr>
                <a:t> maxint </a:t>
              </a:r>
            </a:p>
            <a:p>
              <a:pPr marL="342900" indent="-342900">
                <a:lnSpc>
                  <a:spcPct val="14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 i="1">
                  <a:sym typeface="Symbol" pitchFamily="18" charset="2"/>
                </a:rPr>
                <a:t>N</a:t>
              </a:r>
              <a:r>
                <a:rPr lang="en-US" altLang="zh-CN" sz="2000" b="1">
                  <a:sym typeface="Symbol" pitchFamily="18" charset="2"/>
                </a:rPr>
                <a:t>  0</a:t>
              </a:r>
            </a:p>
            <a:p>
              <a:pPr marL="342900" indent="-342900">
                <a:lnSpc>
                  <a:spcPct val="14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 i="1">
                  <a:sym typeface="Symbol" pitchFamily="18" charset="2"/>
                </a:rPr>
                <a:t>N </a:t>
              </a:r>
              <a:r>
                <a:rPr lang="en-US" altLang="zh-CN" sz="2000" b="1">
                  <a:sym typeface="Symbol" pitchFamily="18" charset="2"/>
                </a:rPr>
                <a:t> 0 </a:t>
              </a:r>
            </a:p>
          </p:txBody>
        </p:sp>
        <p:sp>
          <p:nvSpPr>
            <p:cNvPr id="60423" name="Rectangle 5"/>
            <p:cNvSpPr>
              <a:spLocks noChangeArrowheads="1"/>
            </p:cNvSpPr>
            <p:nvPr/>
          </p:nvSpPr>
          <p:spPr bwMode="auto">
            <a:xfrm>
              <a:off x="3492" y="1389"/>
              <a:ext cx="953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16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 b="1">
                  <a:sym typeface="Symbol" pitchFamily="18" charset="2"/>
                </a:rPr>
                <a:t> </a:t>
              </a:r>
              <a:r>
                <a:rPr lang="en-US" altLang="zh-CN" sz="2000" b="1" i="1">
                  <a:sym typeface="Symbol" pitchFamily="18" charset="2"/>
                </a:rPr>
                <a:t>k</a:t>
              </a:r>
              <a:endParaRPr lang="en-US" altLang="zh-CN" sz="2000" b="1">
                <a:sym typeface="Symbol" pitchFamily="18" charset="2"/>
              </a:endParaRPr>
            </a:p>
            <a:p>
              <a:pPr marL="342900" indent="-342900">
                <a:lnSpc>
                  <a:spcPct val="16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 i="1">
                  <a:sym typeface="Symbol" pitchFamily="18" charset="2"/>
                </a:rPr>
                <a:t>error</a:t>
              </a:r>
              <a:endParaRPr lang="en-US" altLang="zh-CN" sz="2000" b="1">
                <a:sym typeface="Symbol" pitchFamily="18" charset="2"/>
              </a:endParaRPr>
            </a:p>
          </p:txBody>
        </p:sp>
        <p:grpSp>
          <p:nvGrpSpPr>
            <p:cNvPr id="60424" name="Group 6"/>
            <p:cNvGrpSpPr>
              <a:grpSpLocks/>
            </p:cNvGrpSpPr>
            <p:nvPr/>
          </p:nvGrpSpPr>
          <p:grpSpPr bwMode="auto">
            <a:xfrm>
              <a:off x="1837" y="1230"/>
              <a:ext cx="1632" cy="1043"/>
              <a:chOff x="1972" y="960"/>
              <a:chExt cx="1632" cy="1200"/>
            </a:xfrm>
          </p:grpSpPr>
          <p:sp>
            <p:nvSpPr>
              <p:cNvPr id="60425" name="Line 7"/>
              <p:cNvSpPr>
                <a:spLocks noChangeShapeType="1"/>
              </p:cNvSpPr>
              <p:nvPr/>
            </p:nvSpPr>
            <p:spPr bwMode="auto">
              <a:xfrm>
                <a:off x="1972" y="1680"/>
                <a:ext cx="528" cy="2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6" name="Line 8"/>
              <p:cNvSpPr>
                <a:spLocks noChangeShapeType="1"/>
              </p:cNvSpPr>
              <p:nvPr/>
            </p:nvSpPr>
            <p:spPr bwMode="auto">
              <a:xfrm flipV="1">
                <a:off x="2020" y="1920"/>
                <a:ext cx="48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7" name="Oval 9"/>
              <p:cNvSpPr>
                <a:spLocks noChangeArrowheads="1"/>
              </p:cNvSpPr>
              <p:nvPr/>
            </p:nvSpPr>
            <p:spPr bwMode="auto">
              <a:xfrm>
                <a:off x="1972" y="1632"/>
                <a:ext cx="144" cy="144"/>
              </a:xfrm>
              <a:prstGeom prst="ellipse">
                <a:avLst/>
              </a:prstGeom>
              <a:solidFill>
                <a:schemeClr val="folHlink"/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8" name="Line 10"/>
              <p:cNvSpPr>
                <a:spLocks noChangeShapeType="1"/>
              </p:cNvSpPr>
              <p:nvPr/>
            </p:nvSpPr>
            <p:spPr bwMode="auto">
              <a:xfrm flipV="1">
                <a:off x="2500" y="1344"/>
                <a:ext cx="1008" cy="57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9" name="Line 11"/>
              <p:cNvSpPr>
                <a:spLocks noChangeShapeType="1"/>
              </p:cNvSpPr>
              <p:nvPr/>
            </p:nvSpPr>
            <p:spPr bwMode="auto">
              <a:xfrm>
                <a:off x="2164" y="1008"/>
                <a:ext cx="1344" cy="33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30" name="Line 12"/>
              <p:cNvSpPr>
                <a:spLocks noChangeShapeType="1"/>
              </p:cNvSpPr>
              <p:nvPr/>
            </p:nvSpPr>
            <p:spPr bwMode="auto">
              <a:xfrm>
                <a:off x="2164" y="1344"/>
                <a:ext cx="1392" cy="48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31" name="Line 13"/>
              <p:cNvSpPr>
                <a:spLocks noChangeShapeType="1"/>
              </p:cNvSpPr>
              <p:nvPr/>
            </p:nvSpPr>
            <p:spPr bwMode="auto">
              <a:xfrm flipV="1">
                <a:off x="2500" y="1824"/>
                <a:ext cx="1056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32" name="Oval 14"/>
              <p:cNvSpPr>
                <a:spLocks noChangeArrowheads="1"/>
              </p:cNvSpPr>
              <p:nvPr/>
            </p:nvSpPr>
            <p:spPr bwMode="auto">
              <a:xfrm>
                <a:off x="1972" y="2016"/>
                <a:ext cx="144" cy="144"/>
              </a:xfrm>
              <a:prstGeom prst="ellipse">
                <a:avLst/>
              </a:prstGeom>
              <a:solidFill>
                <a:schemeClr val="folHlink"/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33" name="Oval 15"/>
              <p:cNvSpPr>
                <a:spLocks noChangeArrowheads="1"/>
              </p:cNvSpPr>
              <p:nvPr/>
            </p:nvSpPr>
            <p:spPr bwMode="auto">
              <a:xfrm>
                <a:off x="3460" y="1728"/>
                <a:ext cx="144" cy="144"/>
              </a:xfrm>
              <a:prstGeom prst="ellipse">
                <a:avLst/>
              </a:prstGeom>
              <a:solidFill>
                <a:schemeClr val="folHlink"/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34" name="Oval 16"/>
              <p:cNvSpPr>
                <a:spLocks noChangeArrowheads="1"/>
              </p:cNvSpPr>
              <p:nvPr/>
            </p:nvSpPr>
            <p:spPr bwMode="auto">
              <a:xfrm>
                <a:off x="3460" y="1296"/>
                <a:ext cx="144" cy="144"/>
              </a:xfrm>
              <a:prstGeom prst="ellipse">
                <a:avLst/>
              </a:prstGeom>
              <a:solidFill>
                <a:schemeClr val="folHlink"/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35" name="Oval 17"/>
              <p:cNvSpPr>
                <a:spLocks noChangeArrowheads="1"/>
              </p:cNvSpPr>
              <p:nvPr/>
            </p:nvSpPr>
            <p:spPr bwMode="auto">
              <a:xfrm>
                <a:off x="2116" y="1296"/>
                <a:ext cx="144" cy="144"/>
              </a:xfrm>
              <a:prstGeom prst="ellipse">
                <a:avLst/>
              </a:prstGeom>
              <a:solidFill>
                <a:schemeClr val="folHlink"/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36" name="Oval 18"/>
              <p:cNvSpPr>
                <a:spLocks noChangeArrowheads="1"/>
              </p:cNvSpPr>
              <p:nvPr/>
            </p:nvSpPr>
            <p:spPr bwMode="auto">
              <a:xfrm>
                <a:off x="2116" y="960"/>
                <a:ext cx="144" cy="144"/>
              </a:xfrm>
              <a:prstGeom prst="ellipse">
                <a:avLst/>
              </a:prstGeom>
              <a:solidFill>
                <a:schemeClr val="folHlink"/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37" name="Oval 19"/>
              <p:cNvSpPr>
                <a:spLocks noChangeArrowheads="1"/>
              </p:cNvSpPr>
              <p:nvPr/>
            </p:nvSpPr>
            <p:spPr bwMode="auto">
              <a:xfrm>
                <a:off x="2452" y="1824"/>
                <a:ext cx="144" cy="144"/>
              </a:xfrm>
              <a:prstGeom prst="ellipse">
                <a:avLst/>
              </a:prstGeom>
              <a:solidFill>
                <a:schemeClr val="folHlink"/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38" name="Text Box 20"/>
              <p:cNvSpPr txBox="1">
                <a:spLocks noChangeArrowheads="1"/>
              </p:cNvSpPr>
              <p:nvPr/>
            </p:nvSpPr>
            <p:spPr bwMode="auto">
              <a:xfrm>
                <a:off x="3107" y="1229"/>
                <a:ext cx="337" cy="255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600" b="1"/>
                  <a:t>and</a:t>
                </a:r>
              </a:p>
            </p:txBody>
          </p:sp>
          <p:sp>
            <p:nvSpPr>
              <p:cNvPr id="60439" name="Text Box 21"/>
              <p:cNvSpPr txBox="1">
                <a:spLocks noChangeArrowheads="1"/>
              </p:cNvSpPr>
              <p:nvPr/>
            </p:nvSpPr>
            <p:spPr bwMode="auto">
              <a:xfrm>
                <a:off x="2145" y="1758"/>
                <a:ext cx="309" cy="254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600" b="1"/>
                  <a:t>xor</a:t>
                </a:r>
              </a:p>
            </p:txBody>
          </p:sp>
          <p:sp>
            <p:nvSpPr>
              <p:cNvPr id="60440" name="Text Box 22"/>
              <p:cNvSpPr txBox="1">
                <a:spLocks noChangeArrowheads="1"/>
              </p:cNvSpPr>
              <p:nvPr/>
            </p:nvSpPr>
            <p:spPr bwMode="auto">
              <a:xfrm>
                <a:off x="3123" y="1671"/>
                <a:ext cx="305" cy="238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 eaLnBrk="0" hangingPunct="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en-US" altLang="zh-CN" sz="1600" b="1" dirty="0" smtClean="0"/>
                  <a:t>OR</a:t>
                </a:r>
                <a:endParaRPr lang="en-US" altLang="zh-CN" sz="1600" b="1" dirty="0"/>
              </a:p>
            </p:txBody>
          </p:sp>
        </p:grpSp>
      </p:grpSp>
      <p:sp>
        <p:nvSpPr>
          <p:cNvPr id="1653783" name="Rectangle 23"/>
          <p:cNvSpPr>
            <a:spLocks noChangeArrowheads="1"/>
          </p:cNvSpPr>
          <p:nvPr/>
        </p:nvSpPr>
        <p:spPr bwMode="auto">
          <a:xfrm>
            <a:off x="971550" y="3824288"/>
            <a:ext cx="7081838" cy="24669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1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Causes </a:t>
            </a: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	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 </a:t>
            </a: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k 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 maxint</a:t>
            </a: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 	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1	1	0	0</a:t>
            </a:r>
          </a:p>
          <a:p>
            <a:pPr marL="342900" indent="-342900">
              <a:lnSpc>
                <a:spcPct val="120000"/>
              </a:lnSpc>
              <a:spcBef>
                <a:spcPct val="1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Inputs</a:t>
            </a: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	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 </a:t>
            </a: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k 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 maxint </a:t>
            </a: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	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0	0	1	1</a:t>
            </a:r>
          </a:p>
          <a:p>
            <a:pPr marL="342900" indent="-342900">
              <a:lnSpc>
                <a:spcPct val="120000"/>
              </a:lnSpc>
              <a:spcBef>
                <a:spcPct val="1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		N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  0		1	0	1	0</a:t>
            </a:r>
          </a:p>
          <a:p>
            <a:pPr marL="342900" indent="-342900">
              <a:lnSpc>
                <a:spcPct val="120000"/>
              </a:lnSpc>
              <a:spcBef>
                <a:spcPct val="1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		N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  0		0	1	0	1</a:t>
            </a:r>
          </a:p>
          <a:p>
            <a:pPr marL="342900" indent="-342900">
              <a:lnSpc>
                <a:spcPct val="120000"/>
              </a:lnSpc>
              <a:spcBef>
                <a:spcPct val="1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Effects	  </a:t>
            </a: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k		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1	1	0	0</a:t>
            </a:r>
            <a:endParaRPr lang="en-US" altLang="zh-CN" sz="2000" b="1" i="1">
              <a:solidFill>
                <a:srgbClr val="13BBBF"/>
              </a:solidFill>
              <a:sym typeface="Symbol" pitchFamily="18" charset="2"/>
            </a:endParaRPr>
          </a:p>
          <a:p>
            <a:pPr marL="342900" indent="-342900">
              <a:lnSpc>
                <a:spcPct val="120000"/>
              </a:lnSpc>
              <a:spcBef>
                <a:spcPct val="1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Outputs</a:t>
            </a: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	error		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0	0	1</a:t>
            </a:r>
            <a:r>
              <a:rPr lang="en-US" altLang="zh-CN" sz="2000" b="1" i="1">
                <a:solidFill>
                  <a:srgbClr val="13BBBF"/>
                </a:solidFill>
                <a:sym typeface="Symbol" pitchFamily="18" charset="2"/>
              </a:rPr>
              <a:t>	</a:t>
            </a:r>
            <a:r>
              <a:rPr lang="en-US" altLang="zh-CN" sz="2000" b="1">
                <a:solidFill>
                  <a:srgbClr val="13BBBF"/>
                </a:solidFill>
                <a:sym typeface="Symbol" pitchFamily="18" charset="2"/>
              </a:rPr>
              <a:t>1</a:t>
            </a: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476672"/>
            <a:ext cx="6391870" cy="396875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因果图法－示例</a:t>
            </a:r>
            <a:r>
              <a:rPr lang="zh-CN" altLang="en-US" sz="2400" dirty="0" smtClean="0">
                <a:latin typeface="+mn-lt"/>
              </a:rPr>
              <a:t>（</a:t>
            </a:r>
            <a:r>
              <a:rPr lang="en-US" altLang="zh-CN" sz="2400" dirty="0" smtClean="0">
                <a:latin typeface="+mn-lt"/>
              </a:rPr>
              <a:t>2</a:t>
            </a:r>
            <a:r>
              <a:rPr lang="zh-CN" altLang="en-US" sz="2400" dirty="0" smtClean="0">
                <a:latin typeface="+mn-lt"/>
              </a:rPr>
              <a:t>）</a:t>
            </a:r>
            <a:endParaRPr lang="en-US" altLang="zh-CN" sz="2400" i="1" dirty="0" smtClean="0">
              <a:solidFill>
                <a:schemeClr val="hlink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374768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3783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3"/>
          <p:cNvGrpSpPr>
            <a:grpSpLocks/>
          </p:cNvGrpSpPr>
          <p:nvPr/>
        </p:nvGrpSpPr>
        <p:grpSpPr bwMode="auto">
          <a:xfrm>
            <a:off x="1066800" y="2384425"/>
            <a:ext cx="7620000" cy="3546475"/>
            <a:chOff x="1248" y="1208"/>
            <a:chExt cx="3024" cy="2536"/>
          </a:xfrm>
        </p:grpSpPr>
        <p:sp>
          <p:nvSpPr>
            <p:cNvPr id="61446" name="Rectangle 4"/>
            <p:cNvSpPr>
              <a:spLocks noChangeArrowheads="1"/>
            </p:cNvSpPr>
            <p:nvPr/>
          </p:nvSpPr>
          <p:spPr bwMode="auto">
            <a:xfrm>
              <a:off x="3840" y="3320"/>
              <a:ext cx="33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47" name="Rectangle 5"/>
            <p:cNvSpPr>
              <a:spLocks noChangeArrowheads="1"/>
            </p:cNvSpPr>
            <p:nvPr/>
          </p:nvSpPr>
          <p:spPr bwMode="auto">
            <a:xfrm>
              <a:off x="3408" y="3320"/>
              <a:ext cx="432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48" name="Rectangle 6"/>
            <p:cNvSpPr>
              <a:spLocks noChangeArrowheads="1"/>
            </p:cNvSpPr>
            <p:nvPr/>
          </p:nvSpPr>
          <p:spPr bwMode="auto">
            <a:xfrm>
              <a:off x="2928" y="3320"/>
              <a:ext cx="480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49" name="Rectangle 7"/>
            <p:cNvSpPr>
              <a:spLocks noChangeArrowheads="1"/>
            </p:cNvSpPr>
            <p:nvPr/>
          </p:nvSpPr>
          <p:spPr bwMode="auto">
            <a:xfrm>
              <a:off x="2512" y="3320"/>
              <a:ext cx="41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50" name="Rectangle 8"/>
            <p:cNvSpPr>
              <a:spLocks noChangeArrowheads="1"/>
            </p:cNvSpPr>
            <p:nvPr/>
          </p:nvSpPr>
          <p:spPr bwMode="auto">
            <a:xfrm>
              <a:off x="2496" y="3320"/>
              <a:ext cx="1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51" name="Rectangle 9"/>
            <p:cNvSpPr>
              <a:spLocks noChangeArrowheads="1"/>
            </p:cNvSpPr>
            <p:nvPr/>
          </p:nvSpPr>
          <p:spPr bwMode="auto">
            <a:xfrm>
              <a:off x="1824" y="3320"/>
              <a:ext cx="672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 i="1">
                  <a:sym typeface="Symbol" pitchFamily="18" charset="2"/>
                </a:rPr>
                <a:t>error</a:t>
              </a:r>
              <a:endParaRPr lang="zh-CN" altLang="en-US" sz="2000" b="1" i="1">
                <a:sym typeface="Symbol" pitchFamily="18" charset="2"/>
              </a:endParaRPr>
            </a:p>
          </p:txBody>
        </p:sp>
        <p:sp>
          <p:nvSpPr>
            <p:cNvPr id="61452" name="Rectangle 10"/>
            <p:cNvSpPr>
              <a:spLocks noChangeArrowheads="1"/>
            </p:cNvSpPr>
            <p:nvPr/>
          </p:nvSpPr>
          <p:spPr bwMode="auto">
            <a:xfrm>
              <a:off x="1248" y="3320"/>
              <a:ext cx="57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53" name="Rectangle 11"/>
            <p:cNvSpPr>
              <a:spLocks noChangeArrowheads="1"/>
            </p:cNvSpPr>
            <p:nvPr/>
          </p:nvSpPr>
          <p:spPr bwMode="auto">
            <a:xfrm>
              <a:off x="3840" y="2912"/>
              <a:ext cx="336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54" name="Rectangle 12"/>
            <p:cNvSpPr>
              <a:spLocks noChangeArrowheads="1"/>
            </p:cNvSpPr>
            <p:nvPr/>
          </p:nvSpPr>
          <p:spPr bwMode="auto">
            <a:xfrm>
              <a:off x="3408" y="2912"/>
              <a:ext cx="432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55" name="Rectangle 13"/>
            <p:cNvSpPr>
              <a:spLocks noChangeArrowheads="1"/>
            </p:cNvSpPr>
            <p:nvPr/>
          </p:nvSpPr>
          <p:spPr bwMode="auto">
            <a:xfrm>
              <a:off x="2928" y="2912"/>
              <a:ext cx="480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56" name="Rectangle 14"/>
            <p:cNvSpPr>
              <a:spLocks noChangeArrowheads="1"/>
            </p:cNvSpPr>
            <p:nvPr/>
          </p:nvSpPr>
          <p:spPr bwMode="auto">
            <a:xfrm>
              <a:off x="2512" y="2912"/>
              <a:ext cx="416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57" name="Rectangle 15"/>
            <p:cNvSpPr>
              <a:spLocks noChangeArrowheads="1"/>
            </p:cNvSpPr>
            <p:nvPr/>
          </p:nvSpPr>
          <p:spPr bwMode="auto">
            <a:xfrm>
              <a:off x="2496" y="2912"/>
              <a:ext cx="16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58" name="Rectangle 16"/>
            <p:cNvSpPr>
              <a:spLocks noChangeArrowheads="1"/>
            </p:cNvSpPr>
            <p:nvPr/>
          </p:nvSpPr>
          <p:spPr bwMode="auto">
            <a:xfrm>
              <a:off x="1824" y="2912"/>
              <a:ext cx="672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>
                  <a:sym typeface="Symbol" pitchFamily="18" charset="2"/>
                </a:rPr>
                <a:t> </a:t>
              </a:r>
              <a:r>
                <a:rPr lang="en-US" altLang="zh-CN" sz="2000" b="1" i="1">
                  <a:sym typeface="Symbol" pitchFamily="18" charset="2"/>
                </a:rPr>
                <a:t>k</a:t>
              </a:r>
              <a:endParaRPr lang="zh-CN" altLang="en-US" sz="2000" b="1" i="1">
                <a:sym typeface="Symbol" pitchFamily="18" charset="2"/>
              </a:endParaRPr>
            </a:p>
          </p:txBody>
        </p:sp>
        <p:sp>
          <p:nvSpPr>
            <p:cNvPr id="61459" name="Rectangle 17"/>
            <p:cNvSpPr>
              <a:spLocks noChangeArrowheads="1"/>
            </p:cNvSpPr>
            <p:nvPr/>
          </p:nvSpPr>
          <p:spPr bwMode="auto">
            <a:xfrm>
              <a:off x="1248" y="2912"/>
              <a:ext cx="576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>
                  <a:sym typeface="Symbol" pitchFamily="18" charset="2"/>
                </a:rPr>
                <a:t>Effects</a:t>
              </a:r>
              <a:endParaRPr lang="zh-CN" altLang="en-US" sz="2000" b="1">
                <a:sym typeface="Symbol" pitchFamily="18" charset="2"/>
              </a:endParaRPr>
            </a:p>
          </p:txBody>
        </p:sp>
        <p:sp>
          <p:nvSpPr>
            <p:cNvPr id="61460" name="Rectangle 18"/>
            <p:cNvSpPr>
              <a:spLocks noChangeArrowheads="1"/>
            </p:cNvSpPr>
            <p:nvPr/>
          </p:nvSpPr>
          <p:spPr bwMode="auto">
            <a:xfrm>
              <a:off x="3840" y="2488"/>
              <a:ext cx="33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61" name="Rectangle 19"/>
            <p:cNvSpPr>
              <a:spLocks noChangeArrowheads="1"/>
            </p:cNvSpPr>
            <p:nvPr/>
          </p:nvSpPr>
          <p:spPr bwMode="auto">
            <a:xfrm>
              <a:off x="3408" y="2488"/>
              <a:ext cx="432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62" name="Rectangle 20"/>
            <p:cNvSpPr>
              <a:spLocks noChangeArrowheads="1"/>
            </p:cNvSpPr>
            <p:nvPr/>
          </p:nvSpPr>
          <p:spPr bwMode="auto">
            <a:xfrm>
              <a:off x="2928" y="2488"/>
              <a:ext cx="480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63" name="Rectangle 21"/>
            <p:cNvSpPr>
              <a:spLocks noChangeArrowheads="1"/>
            </p:cNvSpPr>
            <p:nvPr/>
          </p:nvSpPr>
          <p:spPr bwMode="auto">
            <a:xfrm>
              <a:off x="2512" y="2488"/>
              <a:ext cx="41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64" name="Rectangle 22"/>
            <p:cNvSpPr>
              <a:spLocks noChangeArrowheads="1"/>
            </p:cNvSpPr>
            <p:nvPr/>
          </p:nvSpPr>
          <p:spPr bwMode="auto">
            <a:xfrm>
              <a:off x="2496" y="2488"/>
              <a:ext cx="1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65" name="Rectangle 23"/>
            <p:cNvSpPr>
              <a:spLocks noChangeArrowheads="1"/>
            </p:cNvSpPr>
            <p:nvPr/>
          </p:nvSpPr>
          <p:spPr bwMode="auto">
            <a:xfrm>
              <a:off x="1824" y="2488"/>
              <a:ext cx="672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 i="1">
                  <a:sym typeface="Symbol" pitchFamily="18" charset="2"/>
                </a:rPr>
                <a:t>N</a:t>
              </a:r>
              <a:r>
                <a:rPr lang="en-US" altLang="zh-CN" sz="2000" b="1">
                  <a:sym typeface="Symbol" pitchFamily="18" charset="2"/>
                </a:rPr>
                <a:t>  0</a:t>
              </a:r>
              <a:endParaRPr lang="zh-CN" altLang="en-US" sz="2000" b="1">
                <a:sym typeface="Symbol" pitchFamily="18" charset="2"/>
              </a:endParaRPr>
            </a:p>
          </p:txBody>
        </p:sp>
        <p:sp>
          <p:nvSpPr>
            <p:cNvPr id="61466" name="Rectangle 24"/>
            <p:cNvSpPr>
              <a:spLocks noChangeArrowheads="1"/>
            </p:cNvSpPr>
            <p:nvPr/>
          </p:nvSpPr>
          <p:spPr bwMode="auto">
            <a:xfrm>
              <a:off x="1248" y="2488"/>
              <a:ext cx="57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67" name="Rectangle 25"/>
            <p:cNvSpPr>
              <a:spLocks noChangeArrowheads="1"/>
            </p:cNvSpPr>
            <p:nvPr/>
          </p:nvSpPr>
          <p:spPr bwMode="auto">
            <a:xfrm>
              <a:off x="3840" y="2064"/>
              <a:ext cx="33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68" name="Rectangle 26"/>
            <p:cNvSpPr>
              <a:spLocks noChangeArrowheads="1"/>
            </p:cNvSpPr>
            <p:nvPr/>
          </p:nvSpPr>
          <p:spPr bwMode="auto">
            <a:xfrm>
              <a:off x="3408" y="2064"/>
              <a:ext cx="432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69" name="Rectangle 27"/>
            <p:cNvSpPr>
              <a:spLocks noChangeArrowheads="1"/>
            </p:cNvSpPr>
            <p:nvPr/>
          </p:nvSpPr>
          <p:spPr bwMode="auto">
            <a:xfrm>
              <a:off x="2928" y="2064"/>
              <a:ext cx="480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70" name="Rectangle 28"/>
            <p:cNvSpPr>
              <a:spLocks noChangeArrowheads="1"/>
            </p:cNvSpPr>
            <p:nvPr/>
          </p:nvSpPr>
          <p:spPr bwMode="auto">
            <a:xfrm>
              <a:off x="2512" y="2064"/>
              <a:ext cx="41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71" name="Rectangle 29"/>
            <p:cNvSpPr>
              <a:spLocks noChangeArrowheads="1"/>
            </p:cNvSpPr>
            <p:nvPr/>
          </p:nvSpPr>
          <p:spPr bwMode="auto">
            <a:xfrm>
              <a:off x="2496" y="2064"/>
              <a:ext cx="1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72" name="Rectangle 30"/>
            <p:cNvSpPr>
              <a:spLocks noChangeArrowheads="1"/>
            </p:cNvSpPr>
            <p:nvPr/>
          </p:nvSpPr>
          <p:spPr bwMode="auto">
            <a:xfrm>
              <a:off x="1824" y="2064"/>
              <a:ext cx="672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 i="1">
                  <a:sym typeface="Symbol" pitchFamily="18" charset="2"/>
                </a:rPr>
                <a:t>N</a:t>
              </a:r>
              <a:r>
                <a:rPr lang="en-US" altLang="zh-CN" sz="2000" b="1">
                  <a:sym typeface="Symbol" pitchFamily="18" charset="2"/>
                </a:rPr>
                <a:t>  0</a:t>
              </a:r>
              <a:endParaRPr lang="zh-CN" altLang="en-US" sz="2000" b="1">
                <a:sym typeface="Symbol" pitchFamily="18" charset="2"/>
              </a:endParaRPr>
            </a:p>
          </p:txBody>
        </p:sp>
        <p:sp>
          <p:nvSpPr>
            <p:cNvPr id="61473" name="Rectangle 31"/>
            <p:cNvSpPr>
              <a:spLocks noChangeArrowheads="1"/>
            </p:cNvSpPr>
            <p:nvPr/>
          </p:nvSpPr>
          <p:spPr bwMode="auto">
            <a:xfrm>
              <a:off x="1248" y="2064"/>
              <a:ext cx="57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74" name="Rectangle 32"/>
            <p:cNvSpPr>
              <a:spLocks noChangeArrowheads="1"/>
            </p:cNvSpPr>
            <p:nvPr/>
          </p:nvSpPr>
          <p:spPr bwMode="auto">
            <a:xfrm>
              <a:off x="3840" y="1640"/>
              <a:ext cx="33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75" name="Rectangle 33"/>
            <p:cNvSpPr>
              <a:spLocks noChangeArrowheads="1"/>
            </p:cNvSpPr>
            <p:nvPr/>
          </p:nvSpPr>
          <p:spPr bwMode="auto">
            <a:xfrm>
              <a:off x="3408" y="1640"/>
              <a:ext cx="432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76" name="Rectangle 34"/>
            <p:cNvSpPr>
              <a:spLocks noChangeArrowheads="1"/>
            </p:cNvSpPr>
            <p:nvPr/>
          </p:nvSpPr>
          <p:spPr bwMode="auto">
            <a:xfrm>
              <a:off x="2928" y="1640"/>
              <a:ext cx="480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77" name="Rectangle 35"/>
            <p:cNvSpPr>
              <a:spLocks noChangeArrowheads="1"/>
            </p:cNvSpPr>
            <p:nvPr/>
          </p:nvSpPr>
          <p:spPr bwMode="auto">
            <a:xfrm>
              <a:off x="2512" y="1640"/>
              <a:ext cx="41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78" name="Rectangle 36"/>
            <p:cNvSpPr>
              <a:spLocks noChangeArrowheads="1"/>
            </p:cNvSpPr>
            <p:nvPr/>
          </p:nvSpPr>
          <p:spPr bwMode="auto">
            <a:xfrm>
              <a:off x="2496" y="1640"/>
              <a:ext cx="1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79" name="Rectangle 37"/>
            <p:cNvSpPr>
              <a:spLocks noChangeArrowheads="1"/>
            </p:cNvSpPr>
            <p:nvPr/>
          </p:nvSpPr>
          <p:spPr bwMode="auto">
            <a:xfrm>
              <a:off x="1824" y="1640"/>
              <a:ext cx="672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>
                  <a:sym typeface="Symbol" pitchFamily="18" charset="2"/>
                </a:rPr>
                <a:t> </a:t>
              </a:r>
              <a:r>
                <a:rPr lang="en-US" altLang="zh-CN" sz="2000" b="1" i="1">
                  <a:sym typeface="Symbol" pitchFamily="18" charset="2"/>
                </a:rPr>
                <a:t>k </a:t>
              </a:r>
              <a:r>
                <a:rPr lang="en-US" altLang="zh-CN" sz="2000" b="1">
                  <a:sym typeface="Symbol" pitchFamily="18" charset="2"/>
                </a:rPr>
                <a:t> maxint</a:t>
              </a:r>
              <a:endParaRPr lang="zh-CN" altLang="en-US" sz="2000" b="1">
                <a:sym typeface="Symbol" pitchFamily="18" charset="2"/>
              </a:endParaRPr>
            </a:p>
          </p:txBody>
        </p:sp>
        <p:sp>
          <p:nvSpPr>
            <p:cNvPr id="61480" name="Rectangle 38"/>
            <p:cNvSpPr>
              <a:spLocks noChangeArrowheads="1"/>
            </p:cNvSpPr>
            <p:nvPr/>
          </p:nvSpPr>
          <p:spPr bwMode="auto">
            <a:xfrm>
              <a:off x="1248" y="1640"/>
              <a:ext cx="57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81" name="Rectangle 39"/>
            <p:cNvSpPr>
              <a:spLocks noChangeArrowheads="1"/>
            </p:cNvSpPr>
            <p:nvPr/>
          </p:nvSpPr>
          <p:spPr bwMode="auto">
            <a:xfrm>
              <a:off x="3840" y="1208"/>
              <a:ext cx="3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82" name="Rectangle 40"/>
            <p:cNvSpPr>
              <a:spLocks noChangeArrowheads="1"/>
            </p:cNvSpPr>
            <p:nvPr/>
          </p:nvSpPr>
          <p:spPr bwMode="auto">
            <a:xfrm>
              <a:off x="3408" y="1208"/>
              <a:ext cx="43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0</a:t>
              </a:r>
            </a:p>
          </p:txBody>
        </p:sp>
        <p:sp>
          <p:nvSpPr>
            <p:cNvPr id="61483" name="Rectangle 41"/>
            <p:cNvSpPr>
              <a:spLocks noChangeArrowheads="1"/>
            </p:cNvSpPr>
            <p:nvPr/>
          </p:nvSpPr>
          <p:spPr bwMode="auto">
            <a:xfrm>
              <a:off x="2928" y="1208"/>
              <a:ext cx="48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84" name="Rectangle 42"/>
            <p:cNvSpPr>
              <a:spLocks noChangeArrowheads="1"/>
            </p:cNvSpPr>
            <p:nvPr/>
          </p:nvSpPr>
          <p:spPr bwMode="auto">
            <a:xfrm>
              <a:off x="2512" y="1208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zh-CN" altLang="en-US" sz="2000"/>
                <a:t>1</a:t>
              </a:r>
            </a:p>
          </p:txBody>
        </p:sp>
        <p:sp>
          <p:nvSpPr>
            <p:cNvPr id="61485" name="Rectangle 43"/>
            <p:cNvSpPr>
              <a:spLocks noChangeArrowheads="1"/>
            </p:cNvSpPr>
            <p:nvPr/>
          </p:nvSpPr>
          <p:spPr bwMode="auto">
            <a:xfrm>
              <a:off x="2496" y="1208"/>
              <a:ext cx="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zh-CN" altLang="en-US" sz="2000"/>
            </a:p>
          </p:txBody>
        </p:sp>
        <p:sp>
          <p:nvSpPr>
            <p:cNvPr id="61486" name="Rectangle 44"/>
            <p:cNvSpPr>
              <a:spLocks noChangeArrowheads="1"/>
            </p:cNvSpPr>
            <p:nvPr/>
          </p:nvSpPr>
          <p:spPr bwMode="auto">
            <a:xfrm>
              <a:off x="1824" y="120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>
                  <a:sym typeface="Symbol" pitchFamily="18" charset="2"/>
                </a:rPr>
                <a:t> </a:t>
              </a:r>
              <a:r>
                <a:rPr lang="en-US" altLang="zh-CN" sz="2000" b="1" i="1">
                  <a:sym typeface="Symbol" pitchFamily="18" charset="2"/>
                </a:rPr>
                <a:t>k </a:t>
              </a:r>
              <a:r>
                <a:rPr lang="en-US" altLang="zh-CN" sz="2000" b="1">
                  <a:sym typeface="Symbol" pitchFamily="18" charset="2"/>
                </a:rPr>
                <a:t> maxint</a:t>
              </a:r>
              <a:endParaRPr lang="zh-CN" altLang="en-US" sz="2000" b="1">
                <a:sym typeface="Symbol" pitchFamily="18" charset="2"/>
              </a:endParaRPr>
            </a:p>
          </p:txBody>
        </p:sp>
        <p:sp>
          <p:nvSpPr>
            <p:cNvPr id="61487" name="Rectangle 45"/>
            <p:cNvSpPr>
              <a:spLocks noChangeArrowheads="1"/>
            </p:cNvSpPr>
            <p:nvPr/>
          </p:nvSpPr>
          <p:spPr bwMode="auto">
            <a:xfrm>
              <a:off x="1248" y="1208"/>
              <a:ext cx="57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r>
                <a:rPr lang="en-US" altLang="zh-CN" sz="2000" b="1"/>
                <a:t>Cause</a:t>
              </a:r>
            </a:p>
          </p:txBody>
        </p:sp>
        <p:sp>
          <p:nvSpPr>
            <p:cNvPr id="61488" name="Line 46"/>
            <p:cNvSpPr>
              <a:spLocks noChangeShapeType="1"/>
            </p:cNvSpPr>
            <p:nvPr/>
          </p:nvSpPr>
          <p:spPr bwMode="auto">
            <a:xfrm>
              <a:off x="1248" y="1208"/>
              <a:ext cx="302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89" name="Line 47"/>
            <p:cNvSpPr>
              <a:spLocks noChangeShapeType="1"/>
            </p:cNvSpPr>
            <p:nvPr/>
          </p:nvSpPr>
          <p:spPr bwMode="auto">
            <a:xfrm>
              <a:off x="1248" y="1640"/>
              <a:ext cx="30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0" name="Line 48"/>
            <p:cNvSpPr>
              <a:spLocks noChangeShapeType="1"/>
            </p:cNvSpPr>
            <p:nvPr/>
          </p:nvSpPr>
          <p:spPr bwMode="auto">
            <a:xfrm>
              <a:off x="1248" y="2064"/>
              <a:ext cx="30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1" name="Line 49"/>
            <p:cNvSpPr>
              <a:spLocks noChangeShapeType="1"/>
            </p:cNvSpPr>
            <p:nvPr/>
          </p:nvSpPr>
          <p:spPr bwMode="auto">
            <a:xfrm>
              <a:off x="1248" y="2488"/>
              <a:ext cx="30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2" name="Line 50"/>
            <p:cNvSpPr>
              <a:spLocks noChangeShapeType="1"/>
            </p:cNvSpPr>
            <p:nvPr/>
          </p:nvSpPr>
          <p:spPr bwMode="auto">
            <a:xfrm>
              <a:off x="1248" y="2912"/>
              <a:ext cx="30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3" name="Line 51"/>
            <p:cNvSpPr>
              <a:spLocks noChangeShapeType="1"/>
            </p:cNvSpPr>
            <p:nvPr/>
          </p:nvSpPr>
          <p:spPr bwMode="auto">
            <a:xfrm>
              <a:off x="1248" y="3320"/>
              <a:ext cx="30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4" name="Line 52"/>
            <p:cNvSpPr>
              <a:spLocks noChangeShapeType="1"/>
            </p:cNvSpPr>
            <p:nvPr/>
          </p:nvSpPr>
          <p:spPr bwMode="auto">
            <a:xfrm>
              <a:off x="1248" y="3744"/>
              <a:ext cx="302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5" name="Line 53"/>
            <p:cNvSpPr>
              <a:spLocks noChangeShapeType="1"/>
            </p:cNvSpPr>
            <p:nvPr/>
          </p:nvSpPr>
          <p:spPr bwMode="auto">
            <a:xfrm>
              <a:off x="1248" y="1208"/>
              <a:ext cx="0" cy="25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6" name="Line 54"/>
            <p:cNvSpPr>
              <a:spLocks noChangeShapeType="1"/>
            </p:cNvSpPr>
            <p:nvPr/>
          </p:nvSpPr>
          <p:spPr bwMode="auto">
            <a:xfrm>
              <a:off x="1824" y="1208"/>
              <a:ext cx="0" cy="25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7" name="Line 55"/>
            <p:cNvSpPr>
              <a:spLocks noChangeShapeType="1"/>
            </p:cNvSpPr>
            <p:nvPr/>
          </p:nvSpPr>
          <p:spPr bwMode="auto">
            <a:xfrm>
              <a:off x="2496" y="1208"/>
              <a:ext cx="0" cy="25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8" name="Line 56"/>
            <p:cNvSpPr>
              <a:spLocks noChangeShapeType="1"/>
            </p:cNvSpPr>
            <p:nvPr/>
          </p:nvSpPr>
          <p:spPr bwMode="auto">
            <a:xfrm>
              <a:off x="2928" y="1208"/>
              <a:ext cx="0" cy="25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499" name="Line 57"/>
            <p:cNvSpPr>
              <a:spLocks noChangeShapeType="1"/>
            </p:cNvSpPr>
            <p:nvPr/>
          </p:nvSpPr>
          <p:spPr bwMode="auto">
            <a:xfrm>
              <a:off x="3408" y="1208"/>
              <a:ext cx="0" cy="25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500" name="Line 58"/>
            <p:cNvSpPr>
              <a:spLocks noChangeShapeType="1"/>
            </p:cNvSpPr>
            <p:nvPr/>
          </p:nvSpPr>
          <p:spPr bwMode="auto">
            <a:xfrm>
              <a:off x="3840" y="1208"/>
              <a:ext cx="0" cy="25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61501" name="Line 59"/>
            <p:cNvSpPr>
              <a:spLocks noChangeShapeType="1"/>
            </p:cNvSpPr>
            <p:nvPr/>
          </p:nvSpPr>
          <p:spPr bwMode="auto">
            <a:xfrm>
              <a:off x="4272" y="1208"/>
              <a:ext cx="0" cy="25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  <p:sp>
        <p:nvSpPr>
          <p:cNvPr id="61443" name="Text Box 60"/>
          <p:cNvSpPr txBox="1">
            <a:spLocks noChangeArrowheads="1"/>
          </p:cNvSpPr>
          <p:nvPr/>
        </p:nvSpPr>
        <p:spPr bwMode="auto">
          <a:xfrm>
            <a:off x="935038" y="1881188"/>
            <a:ext cx="25908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ts val="2600"/>
              </a:lnSpc>
              <a:spcBef>
                <a:spcPct val="50000"/>
              </a:spcBef>
            </a:pPr>
            <a:r>
              <a:rPr lang="en-US" altLang="zh-CN" sz="2000" b="1"/>
              <a:t>Case Matrix:</a:t>
            </a:r>
          </a:p>
        </p:txBody>
      </p:sp>
      <p:sp>
        <p:nvSpPr>
          <p:cNvPr id="63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548680"/>
            <a:ext cx="6463878" cy="396875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因果图法－示例</a:t>
            </a:r>
            <a:r>
              <a:rPr lang="zh-CN" altLang="en-US" sz="2400" dirty="0" smtClean="0">
                <a:latin typeface="+mn-lt"/>
              </a:rPr>
              <a:t>（</a:t>
            </a:r>
            <a:r>
              <a:rPr lang="en-US" altLang="zh-CN" sz="2400" dirty="0" smtClean="0">
                <a:latin typeface="+mn-lt"/>
              </a:rPr>
              <a:t>3</a:t>
            </a:r>
            <a:r>
              <a:rPr lang="zh-CN" altLang="en-US" sz="2400" dirty="0" smtClean="0">
                <a:latin typeface="+mn-lt"/>
              </a:rPr>
              <a:t>）</a:t>
            </a:r>
            <a:endParaRPr lang="en-US" altLang="zh-CN" sz="2400" i="1" dirty="0" smtClean="0">
              <a:solidFill>
                <a:schemeClr val="hlink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5216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366695"/>
            <a:ext cx="6624736" cy="561975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方法论和具体方法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611560" y="1556792"/>
            <a:ext cx="7757231" cy="257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/>
              <a:t>从方法论看，更多体现了一种哲学的思想</a:t>
            </a:r>
            <a:r>
              <a:rPr lang="zh-CN" altLang="en-US" sz="2400" i="0" dirty="0"/>
              <a:t>，</a:t>
            </a:r>
            <a:r>
              <a:rPr lang="zh-CN" altLang="en-US" sz="2000" i="0" dirty="0"/>
              <a:t>例如辩证统一的方法，在测试中有许多对立统一体，如静态测试和动态测试、白盒测试和黑盒测试、自动化测试和手工测试等。</a:t>
            </a:r>
          </a:p>
          <a:p>
            <a:pPr marL="355600" indent="-355600">
              <a:lnSpc>
                <a:spcPct val="120000"/>
              </a:lnSpc>
              <a:buClr>
                <a:schemeClr val="accent1">
                  <a:lumMod val="50000"/>
                </a:schemeClr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/>
              <a:t>软件测试的方法论来源于软件工程的方法论，例如有面向对象的开发方法，就有面向对象的测试方法；有敏捷方法，就有和敏捷方法对应</a:t>
            </a:r>
            <a:r>
              <a:rPr lang="zh-CN" altLang="en-US" sz="2400" i="0" dirty="0" smtClean="0"/>
              <a:t>的敏捷测试</a:t>
            </a:r>
            <a:r>
              <a:rPr lang="zh-CN" altLang="en-US" sz="2800" i="0" dirty="0" smtClean="0"/>
              <a:t>。</a:t>
            </a:r>
            <a:endParaRPr lang="zh-CN" altLang="en-US" sz="2800" i="0" dirty="0"/>
          </a:p>
        </p:txBody>
      </p:sp>
      <p:pic>
        <p:nvPicPr>
          <p:cNvPr id="7173" name="Picture 7" descr="http://2.bp.blogspot.com/_JdybrokZBAk/Ri-geJwwj9I/AAAAAAAAAdI/Y7MBbIcHmPw/s320/colored_boxe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365104"/>
            <a:ext cx="43084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34207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120680" cy="764704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n-lt"/>
              </a:rPr>
              <a:t>3.3.3 </a:t>
            </a:r>
            <a:r>
              <a:rPr lang="zh-CN" altLang="en-US" sz="3200" dirty="0" smtClean="0">
                <a:solidFill>
                  <a:srgbClr val="FFFF00"/>
                </a:solidFill>
                <a:latin typeface="+mn-lt"/>
              </a:rPr>
              <a:t>两两组合（</a:t>
            </a:r>
            <a:r>
              <a:rPr lang="en-US" altLang="zh-CN" sz="3200" dirty="0">
                <a:solidFill>
                  <a:srgbClr val="FFFF00"/>
                </a:solidFill>
              </a:rPr>
              <a:t>Pairwise</a:t>
            </a:r>
            <a:r>
              <a:rPr lang="zh-CN" altLang="en-US" sz="3200" dirty="0" smtClean="0">
                <a:solidFill>
                  <a:srgbClr val="FFFF00"/>
                </a:solidFill>
                <a:latin typeface="+mn-lt"/>
              </a:rPr>
              <a:t>）方法</a:t>
            </a:r>
            <a:endParaRPr lang="zh-CN" altLang="en-US" sz="32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9800" y="6488668"/>
            <a:ext cx="3544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hlinkClick r:id="rId2"/>
              </a:rPr>
              <a:t>http://www.pairwise.org/tools.asp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3400" y="1371600"/>
            <a:ext cx="8153400" cy="2506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zh-CN" altLang="en-US" sz="2400" i="0" dirty="0" smtClean="0">
                <a:latin typeface="+mn-lt"/>
                <a:ea typeface="宋体" charset="-122"/>
              </a:rPr>
              <a:t>大部分缺陷是在两个变量取值冲突的测试时被发现的 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zh-CN" altLang="en-US" sz="2400" i="0" dirty="0" smtClean="0">
                <a:latin typeface="+mn-lt"/>
                <a:ea typeface="宋体" charset="-122"/>
              </a:rPr>
              <a:t>不仅仅是在所有的组合情况下才会发现所有的测试缺陷 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zh-CN" altLang="en-US" sz="2400" i="0" dirty="0" smtClean="0">
                <a:latin typeface="+mn-lt"/>
                <a:ea typeface="宋体" charset="-122"/>
              </a:rPr>
              <a:t>这个是“</a:t>
            </a:r>
            <a:r>
              <a:rPr lang="en-US" altLang="zh-CN" sz="2400" i="0" dirty="0" err="1" smtClean="0">
                <a:latin typeface="+mn-lt"/>
                <a:ea typeface="宋体" charset="-122"/>
              </a:rPr>
              <a:t>Pairwise</a:t>
            </a:r>
            <a:r>
              <a:rPr lang="en-US" altLang="zh-CN" sz="2400" i="0" dirty="0" smtClean="0">
                <a:latin typeface="+mn-lt"/>
                <a:ea typeface="宋体" charset="-122"/>
              </a:rPr>
              <a:t> Testing”</a:t>
            </a:r>
            <a:r>
              <a:rPr lang="zh-CN" altLang="en-US" sz="2400" i="0" dirty="0" smtClean="0">
                <a:latin typeface="+mn-lt"/>
                <a:ea typeface="宋体" charset="-122"/>
              </a:rPr>
              <a:t>基本原理，不要测试所有的组合，测试所有的“</a:t>
            </a:r>
            <a:r>
              <a:rPr lang="en-US" altLang="zh-CN" sz="2400" i="0" dirty="0" err="1" smtClean="0">
                <a:latin typeface="+mn-lt"/>
                <a:ea typeface="宋体" charset="-122"/>
              </a:rPr>
              <a:t>Pairwise</a:t>
            </a:r>
            <a:r>
              <a:rPr lang="en-US" altLang="zh-CN" sz="2400" i="0" dirty="0" smtClean="0">
                <a:latin typeface="+mn-lt"/>
                <a:ea typeface="宋体" charset="-122"/>
              </a:rPr>
              <a:t> ”</a:t>
            </a:r>
            <a:r>
              <a:rPr lang="zh-CN" altLang="en-US" sz="2400" i="0" dirty="0" smtClean="0">
                <a:latin typeface="+mn-lt"/>
                <a:ea typeface="宋体" charset="-122"/>
              </a:rPr>
              <a:t>即可 </a:t>
            </a:r>
          </a:p>
          <a:p>
            <a:pPr>
              <a:lnSpc>
                <a:spcPct val="130000"/>
              </a:lnSpc>
            </a:pPr>
            <a:endParaRPr lang="zh-CN" altLang="en-US" i="0" dirty="0" smtClean="0">
              <a:latin typeface="+mn-lt"/>
            </a:endParaRPr>
          </a:p>
        </p:txBody>
      </p:sp>
      <p:pic>
        <p:nvPicPr>
          <p:cNvPr id="7" name="图片 6" descr="tem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789040"/>
            <a:ext cx="8289161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318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6275040" cy="764704"/>
          </a:xfrm>
        </p:spPr>
        <p:txBody>
          <a:bodyPr/>
          <a:lstStyle/>
          <a:p>
            <a:pPr algn="ctr"/>
            <a:r>
              <a:rPr lang="en-US" altLang="zh-CN" sz="3200" dirty="0" err="1">
                <a:solidFill>
                  <a:srgbClr val="FFFF00"/>
                </a:solidFill>
                <a:latin typeface="+mn-lt"/>
              </a:rPr>
              <a:t>Pairwise</a:t>
            </a:r>
            <a:r>
              <a:rPr lang="zh-CN" altLang="en-US" sz="3200" dirty="0">
                <a:solidFill>
                  <a:srgbClr val="FFFF00"/>
                </a:solidFill>
                <a:latin typeface="+mn-lt"/>
              </a:rPr>
              <a:t>测试工具</a:t>
            </a:r>
          </a:p>
        </p:txBody>
      </p:sp>
      <p:pic>
        <p:nvPicPr>
          <p:cNvPr id="4" name="图片 3" descr="tem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340768"/>
            <a:ext cx="6389712" cy="52343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1880" y="1340768"/>
            <a:ext cx="3544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hlinkClick r:id="rId3"/>
              </a:rPr>
              <a:t>http://www.pairwise.org/tools.asp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0805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4716388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3.3.4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正交实验法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0288" y="1895475"/>
            <a:ext cx="6478587" cy="2111375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确定影响功能的因子与状态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选择一个合适的正交表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利用正交表构造测试数据集</a:t>
            </a:r>
            <a:endParaRPr lang="zh-CN" altLang="en-US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sp>
        <p:nvSpPr>
          <p:cNvPr id="63493" name="Rectangle 4"/>
          <p:cNvSpPr>
            <a:spLocks noChangeArrowheads="1"/>
          </p:cNvSpPr>
          <p:nvPr/>
        </p:nvSpPr>
        <p:spPr bwMode="auto">
          <a:xfrm>
            <a:off x="1043608" y="4509120"/>
            <a:ext cx="7392615" cy="12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/>
              <a:t>参考</a:t>
            </a:r>
            <a:endParaRPr lang="en-US" altLang="zh-CN" sz="2400" dirty="0"/>
          </a:p>
          <a:p>
            <a:r>
              <a:rPr lang="en-US" altLang="zh-CN" sz="2400" u="sng" dirty="0">
                <a:hlinkClick r:id="rId3"/>
              </a:rPr>
              <a:t>http://www.math.hkbu.edu.hk/UniformDesign</a:t>
            </a:r>
            <a:endParaRPr lang="en-US" altLang="zh-CN" sz="2400" dirty="0"/>
          </a:p>
          <a:p>
            <a:r>
              <a:rPr lang="en-US" altLang="zh-CN" sz="2400" u="sng" dirty="0">
                <a:hlinkClick r:id="rId4"/>
              </a:rPr>
              <a:t>http://www.research.att.com/~njas</a:t>
            </a:r>
            <a:r>
              <a:rPr lang="en-US" altLang="zh-CN" sz="2400" dirty="0"/>
              <a:t>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46749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366695"/>
            <a:ext cx="6024732" cy="561975"/>
          </a:xfrm>
        </p:spPr>
        <p:txBody>
          <a:bodyPr/>
          <a:lstStyle/>
          <a:p>
            <a:pPr algn="ctr"/>
            <a:r>
              <a:rPr lang="en-US" altLang="en-US" sz="3200" dirty="0" smtClean="0">
                <a:solidFill>
                  <a:srgbClr val="FFFF00"/>
                </a:solidFill>
                <a:latin typeface="+mj-ea"/>
              </a:rPr>
              <a:t>为什么使用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正交试验法？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2850" y="3392488"/>
            <a:ext cx="7632700" cy="1836737"/>
          </a:xfrm>
        </p:spPr>
        <p:txBody>
          <a:bodyPr/>
          <a:lstStyle/>
          <a:p>
            <a:r>
              <a:rPr lang="zh-CN" altLang="en-US" sz="2400" dirty="0" smtClean="0">
                <a:latin typeface="宋体"/>
                <a:ea typeface="宋体"/>
                <a:cs typeface="宋体"/>
              </a:rPr>
              <a:t>打印范围分：全部、当前幻灯片、给定范围</a:t>
            </a:r>
          </a:p>
          <a:p>
            <a:r>
              <a:rPr lang="zh-CN" altLang="en-US" sz="2400" dirty="0" smtClean="0">
                <a:latin typeface="宋体"/>
                <a:ea typeface="宋体"/>
                <a:cs typeface="宋体"/>
              </a:rPr>
              <a:t>打印内容分：幻灯片、讲义、备注页、大纲视图</a:t>
            </a:r>
          </a:p>
          <a:p>
            <a:r>
              <a:rPr lang="zh-CN" altLang="en-US" sz="2400" dirty="0" smtClean="0">
                <a:latin typeface="宋体"/>
                <a:ea typeface="宋体"/>
                <a:cs typeface="宋体"/>
              </a:rPr>
              <a:t>打印颜色</a:t>
            </a:r>
            <a:r>
              <a:rPr lang="en-US" altLang="zh-CN" sz="2400" dirty="0" smtClean="0">
                <a:latin typeface="宋体"/>
                <a:ea typeface="宋体"/>
                <a:cs typeface="宋体"/>
              </a:rPr>
              <a:t>/</a:t>
            </a:r>
            <a:r>
              <a:rPr lang="zh-CN" altLang="en-US" sz="2400" dirty="0" smtClean="0">
                <a:latin typeface="宋体"/>
                <a:ea typeface="宋体"/>
                <a:cs typeface="宋体"/>
              </a:rPr>
              <a:t>灰度分</a:t>
            </a:r>
            <a:r>
              <a:rPr lang="en-US" altLang="zh-CN" sz="2400" dirty="0" smtClean="0">
                <a:latin typeface="宋体"/>
                <a:ea typeface="宋体"/>
                <a:cs typeface="宋体"/>
              </a:rPr>
              <a:t>: </a:t>
            </a:r>
            <a:r>
              <a:rPr lang="zh-CN" altLang="en-US" sz="2400" dirty="0" smtClean="0">
                <a:latin typeface="宋体"/>
                <a:ea typeface="宋体"/>
                <a:cs typeface="宋体"/>
              </a:rPr>
              <a:t>彩色、灰度、黑白</a:t>
            </a:r>
          </a:p>
          <a:p>
            <a:r>
              <a:rPr lang="zh-CN" altLang="en-US" sz="2400" dirty="0" smtClean="0">
                <a:latin typeface="宋体"/>
                <a:ea typeface="宋体"/>
                <a:cs typeface="宋体"/>
              </a:rPr>
              <a:t>打印效果分：幻灯片加框和幻灯片不加框。</a:t>
            </a:r>
          </a:p>
        </p:txBody>
      </p:sp>
      <p:sp>
        <p:nvSpPr>
          <p:cNvPr id="62468" name="Rectangle 5"/>
          <p:cNvSpPr>
            <a:spLocks noChangeArrowheads="1"/>
          </p:cNvSpPr>
          <p:nvPr/>
        </p:nvSpPr>
        <p:spPr bwMode="auto">
          <a:xfrm>
            <a:off x="1033463" y="1665288"/>
            <a:ext cx="7669212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在许多应用系统的测试工作中，不会象判断三角形那样简单，输入条件的因素很多，而且每个因素也不能简单用“是”和“否”来回答。比如，微软</a:t>
            </a:r>
            <a:r>
              <a:rPr lang="en-US" altLang="zh-CN" sz="2400" i="0" dirty="0" err="1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Powerpoint</a:t>
            </a:r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程序的打印测试，也需要考虑</a:t>
            </a:r>
            <a:r>
              <a:rPr lang="en-US" altLang="zh-CN" sz="2400" i="0" dirty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4</a:t>
            </a:r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个因素，每个因素也有多个选项 </a:t>
            </a:r>
          </a:p>
        </p:txBody>
      </p:sp>
      <p:sp>
        <p:nvSpPr>
          <p:cNvPr id="62469" name="Rectangle 6"/>
          <p:cNvSpPr>
            <a:spLocks noChangeArrowheads="1"/>
          </p:cNvSpPr>
          <p:nvPr/>
        </p:nvSpPr>
        <p:spPr bwMode="auto">
          <a:xfrm>
            <a:off x="1176338" y="5526088"/>
            <a:ext cx="74168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测试组合会变得很多，如果按照传统的测试方法，会导致很大的测试工作量</a:t>
            </a:r>
            <a:r>
              <a:rPr lang="zh-CN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25137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366695"/>
            <a:ext cx="6240756" cy="561975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正交实验设计方法</a:t>
            </a:r>
          </a:p>
        </p:txBody>
      </p:sp>
      <p:sp>
        <p:nvSpPr>
          <p:cNvPr id="214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628800"/>
            <a:ext cx="8191500" cy="1385888"/>
          </a:xfrm>
        </p:spPr>
        <p:txBody>
          <a:bodyPr/>
          <a:lstStyle/>
          <a:p>
            <a:r>
              <a:rPr lang="zh-CN" altLang="en-US" sz="2400" dirty="0">
                <a:solidFill>
                  <a:srgbClr val="3C8C93"/>
                </a:solidFill>
                <a:latin typeface="楷体_GB2312" pitchFamily="49" charset="-122"/>
                <a:ea typeface="楷体_GB2312" pitchFamily="49" charset="-122"/>
              </a:rPr>
              <a:t>依据</a:t>
            </a:r>
            <a:r>
              <a:rPr lang="en-US" altLang="zh-CN" sz="2400" dirty="0">
                <a:solidFill>
                  <a:srgbClr val="3C8C93"/>
                </a:solidFill>
                <a:latin typeface="楷体_GB2312" pitchFamily="49" charset="-122"/>
                <a:ea typeface="楷体_GB2312" pitchFamily="49" charset="-122"/>
              </a:rPr>
              <a:t>Galois</a:t>
            </a:r>
            <a:r>
              <a:rPr lang="zh-CN" altLang="en-US" sz="2400" dirty="0">
                <a:solidFill>
                  <a:srgbClr val="3C8C93"/>
                </a:solidFill>
                <a:latin typeface="楷体_GB2312" pitchFamily="49" charset="-122"/>
                <a:ea typeface="楷体_GB2312" pitchFamily="49" charset="-122"/>
              </a:rPr>
              <a:t>理论，从大量的（实验）数据（测试例）中挑选适量的、有代表性的点（条件组合），从而合理地安排实验（测试）的一种科学实验设计方法 </a:t>
            </a:r>
          </a:p>
        </p:txBody>
      </p:sp>
      <p:pic>
        <p:nvPicPr>
          <p:cNvPr id="2148357" name="Picture 5" descr="6-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138" y="3429000"/>
            <a:ext cx="7596187" cy="3279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5449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366695"/>
            <a:ext cx="5520676" cy="561975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实例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2781300"/>
            <a:ext cx="5040312" cy="1260475"/>
          </a:xfrm>
        </p:spPr>
        <p:txBody>
          <a:bodyPr/>
          <a:lstStyle/>
          <a:p>
            <a:r>
              <a:rPr lang="zh-CN" altLang="en-US" sz="2000" smtClean="0"/>
              <a:t>员工号（</a:t>
            </a:r>
            <a:r>
              <a:rPr lang="en-US" altLang="zh-CN" sz="2000" smtClean="0"/>
              <a:t>ID</a:t>
            </a:r>
            <a:r>
              <a:rPr lang="zh-CN" altLang="en-US" sz="2000" smtClean="0"/>
              <a:t>）。</a:t>
            </a:r>
          </a:p>
          <a:p>
            <a:r>
              <a:rPr lang="zh-CN" altLang="en-US" sz="2000" smtClean="0"/>
              <a:t>员工姓名（</a:t>
            </a:r>
            <a:r>
              <a:rPr lang="en-US" altLang="zh-CN" sz="2000" smtClean="0"/>
              <a:t>Name</a:t>
            </a:r>
            <a:r>
              <a:rPr lang="zh-CN" altLang="en-US" sz="2000" smtClean="0"/>
              <a:t>）。</a:t>
            </a:r>
          </a:p>
          <a:p>
            <a:r>
              <a:rPr lang="zh-CN" altLang="en-US" sz="2000" smtClean="0"/>
              <a:t>员工邮件地址（</a:t>
            </a:r>
            <a:r>
              <a:rPr lang="en-US" altLang="zh-CN" sz="2000" smtClean="0"/>
              <a:t>Mail Address</a:t>
            </a:r>
            <a:r>
              <a:rPr lang="zh-CN" altLang="en-US" sz="2000" smtClean="0"/>
              <a:t>） </a:t>
            </a:r>
          </a:p>
        </p:txBody>
      </p:sp>
      <p:sp>
        <p:nvSpPr>
          <p:cNvPr id="64516" name="Rectangle 5"/>
          <p:cNvSpPr>
            <a:spLocks noChangeArrowheads="1"/>
          </p:cNvSpPr>
          <p:nvPr/>
        </p:nvSpPr>
        <p:spPr bwMode="auto">
          <a:xfrm>
            <a:off x="539750" y="1916113"/>
            <a:ext cx="835342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>
                <a:solidFill>
                  <a:srgbClr val="CA351C"/>
                </a:solidFill>
                <a:latin typeface="楷体_GB2312" pitchFamily="49" charset="-122"/>
                <a:ea typeface="楷体_GB2312" pitchFamily="49" charset="-122"/>
              </a:rPr>
              <a:t>信息系统中，员工信息查询功能是常见的。例如，设有</a:t>
            </a:r>
            <a:r>
              <a:rPr lang="en-US" altLang="zh-CN" sz="2400">
                <a:solidFill>
                  <a:srgbClr val="CA351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>
                <a:solidFill>
                  <a:srgbClr val="CA351C"/>
                </a:solidFill>
                <a:latin typeface="楷体_GB2312" pitchFamily="49" charset="-122"/>
                <a:ea typeface="楷体_GB2312" pitchFamily="49" charset="-122"/>
              </a:rPr>
              <a:t>个独立的查询条件，以获得特定员工的个人信息</a:t>
            </a:r>
          </a:p>
        </p:txBody>
      </p:sp>
      <p:pic>
        <p:nvPicPr>
          <p:cNvPr id="64517" name="Picture 6" descr="6-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3" y="4221163"/>
            <a:ext cx="7813675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7845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476672"/>
            <a:ext cx="4644950" cy="503461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小结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23628" y="3897052"/>
            <a:ext cx="1116124" cy="972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黑盒方法</a:t>
            </a:r>
            <a:endParaRPr lang="zh-CN" altLang="en-US" sz="2800" b="1" dirty="0"/>
          </a:p>
        </p:txBody>
      </p:sp>
      <p:sp>
        <p:nvSpPr>
          <p:cNvPr id="7" name="左大括号 6"/>
          <p:cNvSpPr/>
          <p:nvPr/>
        </p:nvSpPr>
        <p:spPr bwMode="auto">
          <a:xfrm>
            <a:off x="2087724" y="2888940"/>
            <a:ext cx="612068" cy="3060352"/>
          </a:xfrm>
          <a:prstGeom prst="leftBrace">
            <a:avLst>
              <a:gd name="adj1" fmla="val 24868"/>
              <a:gd name="adj2" fmla="val 50000"/>
            </a:avLst>
          </a:prstGeom>
          <a:solidFill>
            <a:schemeClr val="accent1"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35796" y="2672916"/>
            <a:ext cx="1008112" cy="523220"/>
          </a:xfrm>
          <a:prstGeom prst="rect">
            <a:avLst/>
          </a:prstGeom>
          <a:noFill/>
          <a:ln w="15875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5">
                    <a:lumMod val="25000"/>
                  </a:schemeClr>
                </a:solidFill>
              </a:rPr>
              <a:t>静态</a:t>
            </a:r>
            <a:endParaRPr lang="zh-CN" altLang="en-US" sz="28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43808" y="4617132"/>
            <a:ext cx="1008112" cy="523220"/>
          </a:xfrm>
          <a:prstGeom prst="rect">
            <a:avLst/>
          </a:prstGeom>
          <a:noFill/>
          <a:ln w="15875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5">
                    <a:lumMod val="25000"/>
                  </a:schemeClr>
                </a:solidFill>
              </a:rPr>
              <a:t>动态</a:t>
            </a:r>
            <a:endParaRPr lang="zh-CN" altLang="en-US" sz="28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07804" y="5733256"/>
            <a:ext cx="1008112" cy="523220"/>
          </a:xfrm>
          <a:prstGeom prst="rect">
            <a:avLst/>
          </a:prstGeom>
          <a:noFill/>
          <a:ln w="15875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5">
                    <a:lumMod val="25000"/>
                  </a:schemeClr>
                </a:solidFill>
              </a:rPr>
              <a:t>其它</a:t>
            </a:r>
            <a:endParaRPr lang="zh-CN" altLang="en-US" sz="28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2024844"/>
            <a:ext cx="2016224" cy="1855368"/>
            <a:chOff x="3707904" y="2024844"/>
            <a:chExt cx="2016224" cy="1855368"/>
          </a:xfrm>
        </p:grpSpPr>
        <p:sp>
          <p:nvSpPr>
            <p:cNvPr id="9" name="TextBox 8"/>
            <p:cNvSpPr txBox="1"/>
            <p:nvPr/>
          </p:nvSpPr>
          <p:spPr>
            <a:xfrm>
              <a:off x="4391980" y="3356992"/>
              <a:ext cx="13321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0070C0"/>
                  </a:solidFill>
                </a:rPr>
                <a:t>多因素</a:t>
              </a:r>
              <a:endParaRPr lang="zh-CN" altLang="en-US" sz="28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355976" y="2024844"/>
              <a:ext cx="13321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0070C0"/>
                  </a:solidFill>
                </a:rPr>
                <a:t>单因素</a:t>
              </a:r>
              <a:endParaRPr lang="zh-CN" altLang="en-US" sz="2800" b="1" dirty="0">
                <a:solidFill>
                  <a:srgbClr val="0070C0"/>
                </a:solidFill>
              </a:endParaRPr>
            </a:p>
          </p:txBody>
        </p:sp>
        <p:sp>
          <p:nvSpPr>
            <p:cNvPr id="15" name="左大括号 14"/>
            <p:cNvSpPr/>
            <p:nvPr/>
          </p:nvSpPr>
          <p:spPr bwMode="auto">
            <a:xfrm>
              <a:off x="3707904" y="2132856"/>
              <a:ext cx="612068" cy="1620180"/>
            </a:xfrm>
            <a:prstGeom prst="leftBrace">
              <a:avLst>
                <a:gd name="adj1" fmla="val 24868"/>
                <a:gd name="adj2" fmla="val 50000"/>
              </a:avLst>
            </a:prstGeom>
            <a:solidFill>
              <a:schemeClr val="accent1">
                <a:alpha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544108" y="1700808"/>
            <a:ext cx="2952328" cy="1008112"/>
            <a:chOff x="5544108" y="1700808"/>
            <a:chExt cx="2952328" cy="1008112"/>
          </a:xfrm>
        </p:grpSpPr>
        <p:sp>
          <p:nvSpPr>
            <p:cNvPr id="16" name="左大括号 15"/>
            <p:cNvSpPr/>
            <p:nvPr/>
          </p:nvSpPr>
          <p:spPr bwMode="auto">
            <a:xfrm>
              <a:off x="5544108" y="1736812"/>
              <a:ext cx="612068" cy="972108"/>
            </a:xfrm>
            <a:prstGeom prst="leftBrace">
              <a:avLst>
                <a:gd name="adj1" fmla="val 24868"/>
                <a:gd name="adj2" fmla="val 50000"/>
              </a:avLst>
            </a:prstGeom>
            <a:solidFill>
              <a:schemeClr val="accent1">
                <a:alpha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192180" y="1700808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等价类划分</a:t>
              </a:r>
              <a:endParaRPr lang="zh-CN" altLang="en-US" sz="2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20172" y="2240868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边界值分析</a:t>
              </a:r>
              <a:endParaRPr lang="zh-CN" altLang="en-US" sz="24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80112" y="2888940"/>
            <a:ext cx="2952328" cy="1397769"/>
            <a:chOff x="5580112" y="2888940"/>
            <a:chExt cx="2952328" cy="1397769"/>
          </a:xfrm>
        </p:grpSpPr>
        <p:sp>
          <p:nvSpPr>
            <p:cNvPr id="17" name="左大括号 16"/>
            <p:cNvSpPr/>
            <p:nvPr/>
          </p:nvSpPr>
          <p:spPr bwMode="auto">
            <a:xfrm>
              <a:off x="5580112" y="3032956"/>
              <a:ext cx="612068" cy="1224136"/>
            </a:xfrm>
            <a:prstGeom prst="leftBrace">
              <a:avLst>
                <a:gd name="adj1" fmla="val 24868"/>
                <a:gd name="adj2" fmla="val 50000"/>
              </a:avLst>
            </a:prstGeom>
            <a:solidFill>
              <a:schemeClr val="accent1">
                <a:alpha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156176" y="2888940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因果分析法</a:t>
              </a:r>
              <a:endParaRPr lang="zh-CN" altLang="en-US" sz="2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20172" y="3356992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决策表</a:t>
              </a:r>
              <a:endParaRPr lang="zh-CN" altLang="en-US" sz="24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56176" y="3825044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正交试验法</a:t>
              </a:r>
              <a:endParaRPr lang="zh-CN" altLang="en-US" sz="2400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43908" y="4293096"/>
            <a:ext cx="2952328" cy="1080120"/>
            <a:chOff x="3743908" y="4293096"/>
            <a:chExt cx="2952328" cy="1080120"/>
          </a:xfrm>
        </p:grpSpPr>
        <p:sp>
          <p:nvSpPr>
            <p:cNvPr id="23" name="左大括号 22"/>
            <p:cNvSpPr/>
            <p:nvPr/>
          </p:nvSpPr>
          <p:spPr bwMode="auto">
            <a:xfrm>
              <a:off x="3743908" y="4365104"/>
              <a:ext cx="612068" cy="1008112"/>
            </a:xfrm>
            <a:prstGeom prst="leftBrace">
              <a:avLst>
                <a:gd name="adj1" fmla="val 24868"/>
                <a:gd name="adj2" fmla="val 50000"/>
              </a:avLst>
            </a:prstGeom>
            <a:solidFill>
              <a:schemeClr val="accent1">
                <a:alpha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19972" y="4293096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功能图</a:t>
              </a:r>
              <a:endParaRPr lang="zh-CN" altLang="en-US" sz="24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247964" y="4905164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有限状态机</a:t>
              </a:r>
              <a:endParaRPr lang="zh-CN" altLang="en-US" sz="2400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923928" y="5733256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错误推测法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06808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title"/>
          </p:nvPr>
        </p:nvSpPr>
        <p:spPr>
          <a:xfrm>
            <a:off x="1187625" y="260648"/>
            <a:ext cx="6408712" cy="762000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3.4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 基于逻辑覆盖的方法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451012" name="Text Box 4"/>
          <p:cNvSpPr txBox="1">
            <a:spLocks noChangeArrowheads="1"/>
          </p:cNvSpPr>
          <p:nvPr/>
        </p:nvSpPr>
        <p:spPr bwMode="auto">
          <a:xfrm>
            <a:off x="957263" y="2260600"/>
            <a:ext cx="4190801" cy="30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3.4.1 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语句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覆盖</a:t>
            </a: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3.4.2 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判定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覆盖</a:t>
            </a: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3.4.3 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条件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覆盖</a:t>
            </a: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3.4.4 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判定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条件覆盖</a:t>
            </a: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3.4.5 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条件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组合覆盖</a:t>
            </a: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3.4.6 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基本路径测试法</a:t>
            </a:r>
            <a:endParaRPr lang="zh-CN" altLang="en-US" sz="2800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  <p:pic>
        <p:nvPicPr>
          <p:cNvPr id="12293" name="Picture 36" descr="http://ib.ptb.de/8/85/851/sps/swq/graphix/t_pruef2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2713" y="2297113"/>
            <a:ext cx="3505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5866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260648"/>
            <a:ext cx="6264696" cy="762000"/>
          </a:xfrm>
        </p:spPr>
        <p:txBody>
          <a:bodyPr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逻辑覆盖 </a:t>
            </a: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vs.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 路径覆盖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162" y="1968500"/>
            <a:ext cx="7939285" cy="3188692"/>
          </a:xfrm>
        </p:spPr>
        <p:txBody>
          <a:bodyPr/>
          <a:lstStyle/>
          <a:p>
            <a:pPr marL="355600" lvl="1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逻辑覆盖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：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以程序</a:t>
            </a:r>
            <a:r>
              <a:rPr lang="zh-CN" altLang="en-US" sz="2400" b="1" kern="1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或系统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的内部逻辑结构为基础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，分为语句覆盖、判定覆盖、判定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-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条件覆盖、条件组合覆盖等</a:t>
            </a:r>
          </a:p>
          <a:p>
            <a:pPr marL="355600" lvl="1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基本路径测试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：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在程序</a:t>
            </a:r>
            <a:r>
              <a:rPr lang="zh-CN" altLang="en-US" sz="2400" b="1" kern="1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或业务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控制流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程的基础上，分析控制构造的环路复杂性，导出基本可执行路径集合，从而设计测试用例。</a:t>
            </a:r>
          </a:p>
        </p:txBody>
      </p:sp>
    </p:spTree>
    <p:extLst>
      <p:ext uri="{BB962C8B-B14F-4D97-AF65-F5344CB8AC3E}">
        <p14:creationId xmlns:p14="http://schemas.microsoft.com/office/powerpoint/2010/main" val="3649258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404664"/>
            <a:ext cx="5184576" cy="533400"/>
          </a:xfrm>
        </p:spPr>
        <p:txBody>
          <a:bodyPr lIns="0" tIns="0" rIns="0" bIns="0"/>
          <a:lstStyle/>
          <a:p>
            <a:pPr algn="ctr">
              <a:defRPr/>
            </a:pPr>
            <a:r>
              <a:rPr lang="zh-CN" altLang="en-US" sz="3200" dirty="0" smtClean="0">
                <a:latin typeface="+mj-ea"/>
              </a:rPr>
              <a:t>代码：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语句覆盖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676291" name="Rectangle 3"/>
          <p:cNvSpPr>
            <a:spLocks noChangeArrowheads="1"/>
          </p:cNvSpPr>
          <p:nvPr/>
        </p:nvSpPr>
        <p:spPr bwMode="auto">
          <a:xfrm>
            <a:off x="774700" y="1895475"/>
            <a:ext cx="762000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u="sng" dirty="0">
                <a:ea typeface="宋体" charset="-122"/>
              </a:rPr>
              <a:t>语句覆盖法的基本思想是设计若干测试用例，运行被测程序，使程序中的每个可执行语句至少被执行一次</a:t>
            </a:r>
            <a:endParaRPr lang="en-US" altLang="zh-CN" sz="2400" i="0" u="sng" dirty="0">
              <a:ea typeface="宋体" charset="-122"/>
            </a:endParaRPr>
          </a:p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如果是顺序结构，就是让测试从头执行到尾</a:t>
            </a:r>
            <a:endParaRPr lang="en-US" altLang="zh-CN" sz="24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如果有分支、条件和循环，需要利用下面的方法，执行足够的测试覆盖全部语句</a:t>
            </a:r>
            <a:endParaRPr lang="en-US" altLang="zh-CN" sz="24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5565357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332656"/>
            <a:ext cx="6192689" cy="591220"/>
          </a:xfrm>
        </p:spPr>
        <p:txBody>
          <a:bodyPr/>
          <a:lstStyle/>
          <a:p>
            <a:pPr algn="ctr"/>
            <a:r>
              <a:rPr lang="zh-CN" altLang="en-US" sz="3600" dirty="0" smtClean="0">
                <a:solidFill>
                  <a:srgbClr val="FFFF00"/>
                </a:solidFill>
              </a:rPr>
              <a:t>测试领域</a:t>
            </a:r>
            <a:endParaRPr lang="en-US" altLang="zh-CN" sz="3600" dirty="0" smtClean="0">
              <a:solidFill>
                <a:srgbClr val="FFFF00"/>
              </a:solidFill>
            </a:endParaRPr>
          </a:p>
        </p:txBody>
      </p:sp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2907218" y="1484784"/>
            <a:ext cx="3384376" cy="461665"/>
          </a:xfrm>
          <a:prstGeom prst="rect">
            <a:avLst/>
          </a:prstGeom>
          <a:gradFill rotWithShape="1">
            <a:gsLst>
              <a:gs pos="0">
                <a:srgbClr val="5DC5FF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C0C0C4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0" dirty="0" smtClean="0">
                <a:latin typeface="Comic Sans MS" pitchFamily="66" charset="0"/>
                <a:ea typeface="宋体" charset="-122"/>
                <a:cs typeface="Arial" charset="0"/>
              </a:rPr>
              <a:t>Domains under Test</a:t>
            </a:r>
            <a:endParaRPr lang="en-US" altLang="zh-CN" sz="2400" b="1" i="0" dirty="0">
              <a:latin typeface="Comic Sans MS" pitchFamily="66" charset="0"/>
              <a:ea typeface="宋体" charset="-122"/>
              <a:cs typeface="Arial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3965" y="1980084"/>
            <a:ext cx="8704262" cy="993775"/>
            <a:chOff x="115" y="1200"/>
            <a:chExt cx="5483" cy="626"/>
          </a:xfrm>
        </p:grpSpPr>
        <p:sp>
          <p:nvSpPr>
            <p:cNvPr id="188421" name="Text Box 5"/>
            <p:cNvSpPr txBox="1">
              <a:spLocks noChangeArrowheads="1"/>
            </p:cNvSpPr>
            <p:nvPr/>
          </p:nvSpPr>
          <p:spPr bwMode="auto">
            <a:xfrm>
              <a:off x="115" y="1557"/>
              <a:ext cx="944" cy="252"/>
            </a:xfrm>
            <a:prstGeom prst="rect">
              <a:avLst/>
            </a:prstGeom>
            <a:gradFill rotWithShape="1">
              <a:gsLst>
                <a:gs pos="0">
                  <a:srgbClr val="FAF400"/>
                </a:gs>
                <a:gs pos="100000">
                  <a:srgbClr val="747100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GUI</a:t>
              </a:r>
              <a:endPara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ea typeface="宋体" charset="-122"/>
                <a:cs typeface="Arial" charset="0"/>
              </a:endParaRPr>
            </a:p>
          </p:txBody>
        </p:sp>
        <p:sp>
          <p:nvSpPr>
            <p:cNvPr id="188422" name="Text Box 6"/>
            <p:cNvSpPr txBox="1">
              <a:spLocks noChangeArrowheads="1"/>
            </p:cNvSpPr>
            <p:nvPr/>
          </p:nvSpPr>
          <p:spPr bwMode="auto">
            <a:xfrm>
              <a:off x="1457" y="1558"/>
              <a:ext cx="945" cy="268"/>
            </a:xfrm>
            <a:prstGeom prst="rect">
              <a:avLst/>
            </a:prstGeom>
            <a:gradFill rotWithShape="1">
              <a:gsLst>
                <a:gs pos="0">
                  <a:srgbClr val="FAF400"/>
                </a:gs>
                <a:gs pos="100000">
                  <a:srgbClr val="747100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Logic</a:t>
              </a:r>
            </a:p>
          </p:txBody>
        </p:sp>
        <p:sp>
          <p:nvSpPr>
            <p:cNvPr id="188423" name="Text Box 7"/>
            <p:cNvSpPr txBox="1">
              <a:spLocks noChangeArrowheads="1"/>
            </p:cNvSpPr>
            <p:nvPr/>
          </p:nvSpPr>
          <p:spPr bwMode="auto">
            <a:xfrm>
              <a:off x="2800" y="1558"/>
              <a:ext cx="1455" cy="268"/>
            </a:xfrm>
            <a:prstGeom prst="rect">
              <a:avLst/>
            </a:prstGeom>
            <a:gradFill rotWithShape="1">
              <a:gsLst>
                <a:gs pos="0">
                  <a:srgbClr val="FAF400"/>
                </a:gs>
                <a:gs pos="100000">
                  <a:srgbClr val="747100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Input Space</a:t>
              </a:r>
            </a:p>
          </p:txBody>
        </p:sp>
        <p:sp>
          <p:nvSpPr>
            <p:cNvPr id="188424" name="Text Box 8"/>
            <p:cNvSpPr txBox="1">
              <a:spLocks noChangeArrowheads="1"/>
            </p:cNvSpPr>
            <p:nvPr/>
          </p:nvSpPr>
          <p:spPr bwMode="auto">
            <a:xfrm>
              <a:off x="4653" y="1558"/>
              <a:ext cx="945" cy="268"/>
            </a:xfrm>
            <a:prstGeom prst="rect">
              <a:avLst/>
            </a:prstGeom>
            <a:gradFill rotWithShape="1">
              <a:gsLst>
                <a:gs pos="0">
                  <a:srgbClr val="FAF400"/>
                </a:gs>
                <a:gs pos="100000">
                  <a:srgbClr val="747100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Syntax</a:t>
              </a:r>
            </a:p>
          </p:txBody>
        </p:sp>
        <p:sp>
          <p:nvSpPr>
            <p:cNvPr id="184329" name="Line 9"/>
            <p:cNvSpPr>
              <a:spLocks noChangeShapeType="1"/>
            </p:cNvSpPr>
            <p:nvPr/>
          </p:nvSpPr>
          <p:spPr bwMode="auto">
            <a:xfrm>
              <a:off x="576" y="1376"/>
              <a:ext cx="4556" cy="0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30" name="Line 10"/>
            <p:cNvSpPr>
              <a:spLocks noChangeShapeType="1"/>
            </p:cNvSpPr>
            <p:nvPr/>
          </p:nvSpPr>
          <p:spPr bwMode="auto">
            <a:xfrm>
              <a:off x="587" y="1376"/>
              <a:ext cx="0" cy="17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31" name="Line 11"/>
            <p:cNvSpPr>
              <a:spLocks noChangeShapeType="1"/>
            </p:cNvSpPr>
            <p:nvPr/>
          </p:nvSpPr>
          <p:spPr bwMode="auto">
            <a:xfrm>
              <a:off x="1930" y="1376"/>
              <a:ext cx="0" cy="17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32" name="Line 12"/>
            <p:cNvSpPr>
              <a:spLocks noChangeShapeType="1"/>
            </p:cNvSpPr>
            <p:nvPr/>
          </p:nvSpPr>
          <p:spPr bwMode="auto">
            <a:xfrm>
              <a:off x="3527" y="1368"/>
              <a:ext cx="0" cy="17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33" name="Line 13"/>
            <p:cNvSpPr>
              <a:spLocks noChangeShapeType="1"/>
            </p:cNvSpPr>
            <p:nvPr/>
          </p:nvSpPr>
          <p:spPr bwMode="auto">
            <a:xfrm>
              <a:off x="2867" y="1200"/>
              <a:ext cx="0" cy="17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34" name="Line 14"/>
            <p:cNvSpPr>
              <a:spLocks noChangeShapeType="1"/>
            </p:cNvSpPr>
            <p:nvPr/>
          </p:nvSpPr>
          <p:spPr bwMode="auto">
            <a:xfrm>
              <a:off x="5126" y="1368"/>
              <a:ext cx="0" cy="17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-8598" y="2961159"/>
            <a:ext cx="3973513" cy="3070225"/>
            <a:chOff x="104" y="1826"/>
            <a:chExt cx="2503" cy="2134"/>
          </a:xfrm>
        </p:grpSpPr>
        <p:sp>
          <p:nvSpPr>
            <p:cNvPr id="184336" name="AutoShape 16"/>
            <p:cNvSpPr>
              <a:spLocks noChangeArrowheads="1"/>
            </p:cNvSpPr>
            <p:nvPr/>
          </p:nvSpPr>
          <p:spPr bwMode="auto">
            <a:xfrm>
              <a:off x="104" y="3228"/>
              <a:ext cx="2503" cy="732"/>
            </a:xfrm>
            <a:prstGeom prst="roundRect">
              <a:avLst>
                <a:gd name="adj" fmla="val 16667"/>
              </a:avLst>
            </a:prstGeom>
            <a:solidFill>
              <a:srgbClr val="4A7210"/>
            </a:solidFill>
            <a:ln w="12700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/>
              <a:endParaRPr lang="zh-CN" altLang="en-US" sz="1600">
                <a:solidFill>
                  <a:srgbClr val="FAFD00"/>
                </a:solidFill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188433" name="Text Box 17"/>
            <p:cNvSpPr txBox="1">
              <a:spLocks noChangeArrowheads="1"/>
            </p:cNvSpPr>
            <p:nvPr/>
          </p:nvSpPr>
          <p:spPr bwMode="auto">
            <a:xfrm>
              <a:off x="1652" y="3654"/>
              <a:ext cx="812" cy="254"/>
            </a:xfrm>
            <a:prstGeom prst="rect">
              <a:avLst/>
            </a:prstGeom>
            <a:solidFill>
              <a:srgbClr val="C0C0C4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Use cases</a:t>
              </a:r>
            </a:p>
          </p:txBody>
        </p:sp>
        <p:sp>
          <p:nvSpPr>
            <p:cNvPr id="188434" name="Text Box 18"/>
            <p:cNvSpPr txBox="1">
              <a:spLocks noChangeArrowheads="1"/>
            </p:cNvSpPr>
            <p:nvPr/>
          </p:nvSpPr>
          <p:spPr bwMode="auto">
            <a:xfrm>
              <a:off x="1233" y="3302"/>
              <a:ext cx="668" cy="254"/>
            </a:xfrm>
            <a:prstGeom prst="rect">
              <a:avLst/>
            </a:prstGeom>
            <a:solidFill>
              <a:srgbClr val="C0C0C4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Specs</a:t>
              </a:r>
            </a:p>
          </p:txBody>
        </p:sp>
        <p:sp>
          <p:nvSpPr>
            <p:cNvPr id="188435" name="Text Box 19"/>
            <p:cNvSpPr txBox="1">
              <a:spLocks noChangeArrowheads="1"/>
            </p:cNvSpPr>
            <p:nvPr/>
          </p:nvSpPr>
          <p:spPr bwMode="auto">
            <a:xfrm>
              <a:off x="724" y="3654"/>
              <a:ext cx="620" cy="254"/>
            </a:xfrm>
            <a:prstGeom prst="rect">
              <a:avLst/>
            </a:prstGeom>
            <a:solidFill>
              <a:srgbClr val="C0C0C4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Design</a:t>
              </a:r>
            </a:p>
          </p:txBody>
        </p:sp>
        <p:sp>
          <p:nvSpPr>
            <p:cNvPr id="188436" name="Text Box 20"/>
            <p:cNvSpPr txBox="1">
              <a:spLocks noChangeArrowheads="1"/>
            </p:cNvSpPr>
            <p:nvPr/>
          </p:nvSpPr>
          <p:spPr bwMode="auto">
            <a:xfrm>
              <a:off x="197" y="3310"/>
              <a:ext cx="668" cy="254"/>
            </a:xfrm>
            <a:prstGeom prst="rect">
              <a:avLst/>
            </a:prstGeom>
            <a:solidFill>
              <a:srgbClr val="C0C0C4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Source</a:t>
              </a:r>
            </a:p>
          </p:txBody>
        </p:sp>
        <p:sp>
          <p:nvSpPr>
            <p:cNvPr id="184341" name="Line 21"/>
            <p:cNvSpPr>
              <a:spLocks noChangeShapeType="1"/>
            </p:cNvSpPr>
            <p:nvPr/>
          </p:nvSpPr>
          <p:spPr bwMode="auto">
            <a:xfrm>
              <a:off x="502" y="3064"/>
              <a:ext cx="1612" cy="0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42" name="Line 22"/>
            <p:cNvSpPr>
              <a:spLocks noChangeShapeType="1"/>
            </p:cNvSpPr>
            <p:nvPr/>
          </p:nvSpPr>
          <p:spPr bwMode="auto">
            <a:xfrm>
              <a:off x="681" y="1826"/>
              <a:ext cx="0" cy="1243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43" name="Line 23"/>
            <p:cNvSpPr>
              <a:spLocks noChangeShapeType="1"/>
            </p:cNvSpPr>
            <p:nvPr/>
          </p:nvSpPr>
          <p:spPr bwMode="auto">
            <a:xfrm flipV="1">
              <a:off x="512" y="3064"/>
              <a:ext cx="0" cy="235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44" name="Line 24"/>
            <p:cNvSpPr>
              <a:spLocks noChangeShapeType="1"/>
            </p:cNvSpPr>
            <p:nvPr/>
          </p:nvSpPr>
          <p:spPr bwMode="auto">
            <a:xfrm flipV="1">
              <a:off x="1584" y="3064"/>
              <a:ext cx="0" cy="23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45" name="Line 25"/>
            <p:cNvSpPr>
              <a:spLocks noChangeShapeType="1"/>
            </p:cNvSpPr>
            <p:nvPr/>
          </p:nvSpPr>
          <p:spPr bwMode="auto">
            <a:xfrm flipV="1">
              <a:off x="1044" y="3056"/>
              <a:ext cx="0" cy="65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46" name="Line 26"/>
            <p:cNvSpPr>
              <a:spLocks noChangeShapeType="1"/>
            </p:cNvSpPr>
            <p:nvPr/>
          </p:nvSpPr>
          <p:spPr bwMode="auto">
            <a:xfrm flipV="1">
              <a:off x="2108" y="3064"/>
              <a:ext cx="0" cy="655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47" name="Text Box 27"/>
            <p:cNvSpPr txBox="1">
              <a:spLocks noChangeArrowheads="1"/>
            </p:cNvSpPr>
            <p:nvPr/>
          </p:nvSpPr>
          <p:spPr bwMode="auto">
            <a:xfrm>
              <a:off x="722" y="2227"/>
              <a:ext cx="786" cy="23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1600">
                  <a:solidFill>
                    <a:srgbClr val="C0C0C4"/>
                  </a:solidFill>
                  <a:latin typeface="Comic Sans MS" pitchFamily="66" charset="0"/>
                  <a:ea typeface="宋体" charset="-122"/>
                  <a:cs typeface="Arial" charset="0"/>
                </a:rPr>
                <a:t>Applied to</a:t>
              </a:r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2379002" y="2983384"/>
            <a:ext cx="3089275" cy="1506538"/>
            <a:chOff x="1504" y="1832"/>
            <a:chExt cx="1946" cy="1109"/>
          </a:xfrm>
        </p:grpSpPr>
        <p:sp>
          <p:nvSpPr>
            <p:cNvPr id="184349" name="AutoShape 29"/>
            <p:cNvSpPr>
              <a:spLocks noChangeArrowheads="1"/>
            </p:cNvSpPr>
            <p:nvPr/>
          </p:nvSpPr>
          <p:spPr bwMode="auto">
            <a:xfrm>
              <a:off x="1504" y="2201"/>
              <a:ext cx="1946" cy="740"/>
            </a:xfrm>
            <a:prstGeom prst="roundRect">
              <a:avLst>
                <a:gd name="adj" fmla="val 16667"/>
              </a:avLst>
            </a:prstGeom>
            <a:solidFill>
              <a:srgbClr val="4A7210"/>
            </a:solidFill>
            <a:ln w="12700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/>
              <a:endParaRPr lang="zh-CN" altLang="en-US" sz="1600">
                <a:solidFill>
                  <a:srgbClr val="FAFD00"/>
                </a:solidFill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188446" name="Text Box 30"/>
            <p:cNvSpPr txBox="1">
              <a:spLocks noChangeArrowheads="1"/>
            </p:cNvSpPr>
            <p:nvPr/>
          </p:nvSpPr>
          <p:spPr bwMode="auto">
            <a:xfrm>
              <a:off x="2871" y="2609"/>
              <a:ext cx="488" cy="269"/>
            </a:xfrm>
            <a:prstGeom prst="rect">
              <a:avLst/>
            </a:prstGeom>
            <a:solidFill>
              <a:srgbClr val="C0C0C4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DNF</a:t>
              </a:r>
            </a:p>
          </p:txBody>
        </p:sp>
        <p:sp>
          <p:nvSpPr>
            <p:cNvPr id="188447" name="Text Box 31"/>
            <p:cNvSpPr txBox="1">
              <a:spLocks noChangeArrowheads="1"/>
            </p:cNvSpPr>
            <p:nvPr/>
          </p:nvSpPr>
          <p:spPr bwMode="auto">
            <a:xfrm>
              <a:off x="1948" y="2604"/>
              <a:ext cx="575" cy="269"/>
            </a:xfrm>
            <a:prstGeom prst="rect">
              <a:avLst/>
            </a:prstGeom>
            <a:solidFill>
              <a:srgbClr val="C0C0C4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Specs</a:t>
              </a:r>
            </a:p>
          </p:txBody>
        </p:sp>
        <p:sp>
          <p:nvSpPr>
            <p:cNvPr id="188448" name="Text Box 32"/>
            <p:cNvSpPr txBox="1">
              <a:spLocks noChangeArrowheads="1"/>
            </p:cNvSpPr>
            <p:nvPr/>
          </p:nvSpPr>
          <p:spPr bwMode="auto">
            <a:xfrm>
              <a:off x="2467" y="2255"/>
              <a:ext cx="523" cy="269"/>
            </a:xfrm>
            <a:prstGeom prst="rect">
              <a:avLst/>
            </a:prstGeom>
            <a:solidFill>
              <a:srgbClr val="C0C0C4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FSMs</a:t>
              </a:r>
            </a:p>
          </p:txBody>
        </p:sp>
        <p:sp>
          <p:nvSpPr>
            <p:cNvPr id="188449" name="Text Box 33"/>
            <p:cNvSpPr txBox="1">
              <a:spLocks noChangeArrowheads="1"/>
            </p:cNvSpPr>
            <p:nvPr/>
          </p:nvSpPr>
          <p:spPr bwMode="auto">
            <a:xfrm>
              <a:off x="1601" y="2268"/>
              <a:ext cx="569" cy="269"/>
            </a:xfrm>
            <a:prstGeom prst="rect">
              <a:avLst/>
            </a:prstGeom>
            <a:solidFill>
              <a:srgbClr val="C0C0C4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 lIns="54000" rIns="54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Source</a:t>
              </a:r>
            </a:p>
          </p:txBody>
        </p:sp>
        <p:sp>
          <p:nvSpPr>
            <p:cNvPr id="184354" name="Line 34"/>
            <p:cNvSpPr>
              <a:spLocks noChangeShapeType="1"/>
            </p:cNvSpPr>
            <p:nvPr/>
          </p:nvSpPr>
          <p:spPr bwMode="auto">
            <a:xfrm>
              <a:off x="1727" y="1832"/>
              <a:ext cx="0" cy="195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55" name="Line 35"/>
            <p:cNvSpPr>
              <a:spLocks noChangeShapeType="1"/>
            </p:cNvSpPr>
            <p:nvPr/>
          </p:nvSpPr>
          <p:spPr bwMode="auto">
            <a:xfrm>
              <a:off x="1721" y="2022"/>
              <a:ext cx="1401" cy="0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56" name="Line 36"/>
            <p:cNvSpPr>
              <a:spLocks noChangeShapeType="1"/>
            </p:cNvSpPr>
            <p:nvPr/>
          </p:nvSpPr>
          <p:spPr bwMode="auto">
            <a:xfrm flipV="1">
              <a:off x="1890" y="2022"/>
              <a:ext cx="0" cy="235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57" name="Line 37"/>
            <p:cNvSpPr>
              <a:spLocks noChangeShapeType="1"/>
            </p:cNvSpPr>
            <p:nvPr/>
          </p:nvSpPr>
          <p:spPr bwMode="auto">
            <a:xfrm flipV="1">
              <a:off x="2717" y="2022"/>
              <a:ext cx="0" cy="23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58" name="Line 38"/>
            <p:cNvSpPr>
              <a:spLocks noChangeShapeType="1"/>
            </p:cNvSpPr>
            <p:nvPr/>
          </p:nvSpPr>
          <p:spPr bwMode="auto">
            <a:xfrm flipV="1">
              <a:off x="2284" y="2028"/>
              <a:ext cx="0" cy="65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59" name="Line 39"/>
            <p:cNvSpPr>
              <a:spLocks noChangeShapeType="1"/>
            </p:cNvSpPr>
            <p:nvPr/>
          </p:nvSpPr>
          <p:spPr bwMode="auto">
            <a:xfrm flipV="1">
              <a:off x="3112" y="2022"/>
              <a:ext cx="0" cy="655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4961865" y="2975447"/>
            <a:ext cx="4002087" cy="3108325"/>
            <a:chOff x="3131" y="1827"/>
            <a:chExt cx="2521" cy="2150"/>
          </a:xfrm>
        </p:grpSpPr>
        <p:sp>
          <p:nvSpPr>
            <p:cNvPr id="184361" name="AutoShape 42"/>
            <p:cNvSpPr>
              <a:spLocks noChangeArrowheads="1"/>
            </p:cNvSpPr>
            <p:nvPr/>
          </p:nvSpPr>
          <p:spPr bwMode="auto">
            <a:xfrm>
              <a:off x="3131" y="3181"/>
              <a:ext cx="2521" cy="796"/>
            </a:xfrm>
            <a:prstGeom prst="roundRect">
              <a:avLst>
                <a:gd name="adj" fmla="val 16667"/>
              </a:avLst>
            </a:prstGeom>
            <a:solidFill>
              <a:srgbClr val="4A7210"/>
            </a:solidFill>
            <a:ln w="12700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/>
              <a:endParaRPr lang="zh-CN" altLang="en-US" sz="1600">
                <a:solidFill>
                  <a:srgbClr val="FAFD00"/>
                </a:solidFill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188459" name="Text Box 43"/>
            <p:cNvSpPr txBox="1">
              <a:spLocks noChangeArrowheads="1"/>
            </p:cNvSpPr>
            <p:nvPr/>
          </p:nvSpPr>
          <p:spPr bwMode="auto">
            <a:xfrm>
              <a:off x="4911" y="3642"/>
              <a:ext cx="670" cy="253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Input</a:t>
              </a:r>
            </a:p>
          </p:txBody>
        </p:sp>
        <p:sp>
          <p:nvSpPr>
            <p:cNvPr id="188460" name="Text Box 44"/>
            <p:cNvSpPr txBox="1">
              <a:spLocks noChangeArrowheads="1"/>
            </p:cNvSpPr>
            <p:nvPr/>
          </p:nvSpPr>
          <p:spPr bwMode="auto">
            <a:xfrm>
              <a:off x="4510" y="3264"/>
              <a:ext cx="670" cy="253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Models</a:t>
              </a:r>
            </a:p>
          </p:txBody>
        </p:sp>
        <p:sp>
          <p:nvSpPr>
            <p:cNvPr id="188461" name="Text Box 45"/>
            <p:cNvSpPr txBox="1">
              <a:spLocks noChangeArrowheads="1"/>
            </p:cNvSpPr>
            <p:nvPr/>
          </p:nvSpPr>
          <p:spPr bwMode="auto">
            <a:xfrm>
              <a:off x="3758" y="3650"/>
              <a:ext cx="1006" cy="25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Integration</a:t>
              </a:r>
            </a:p>
          </p:txBody>
        </p:sp>
        <p:sp>
          <p:nvSpPr>
            <p:cNvPr id="188462" name="Text Box 46"/>
            <p:cNvSpPr txBox="1">
              <a:spLocks noChangeArrowheads="1"/>
            </p:cNvSpPr>
            <p:nvPr/>
          </p:nvSpPr>
          <p:spPr bwMode="auto">
            <a:xfrm>
              <a:off x="3354" y="3262"/>
              <a:ext cx="670" cy="253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C0C0C4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  <a:ea typeface="宋体" charset="-122"/>
                  <a:cs typeface="Arial" charset="0"/>
                </a:rPr>
                <a:t>Source</a:t>
              </a:r>
            </a:p>
          </p:txBody>
        </p:sp>
        <p:sp>
          <p:nvSpPr>
            <p:cNvPr id="184366" name="Line 47"/>
            <p:cNvSpPr>
              <a:spLocks noChangeShapeType="1"/>
            </p:cNvSpPr>
            <p:nvPr/>
          </p:nvSpPr>
          <p:spPr bwMode="auto">
            <a:xfrm>
              <a:off x="3712" y="3011"/>
              <a:ext cx="1560" cy="0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67" name="Line 48"/>
            <p:cNvSpPr>
              <a:spLocks noChangeShapeType="1"/>
            </p:cNvSpPr>
            <p:nvPr/>
          </p:nvSpPr>
          <p:spPr bwMode="auto">
            <a:xfrm flipV="1">
              <a:off x="3713" y="3011"/>
              <a:ext cx="0" cy="247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68" name="Line 49"/>
            <p:cNvSpPr>
              <a:spLocks noChangeShapeType="1"/>
            </p:cNvSpPr>
            <p:nvPr/>
          </p:nvSpPr>
          <p:spPr bwMode="auto">
            <a:xfrm flipV="1">
              <a:off x="4845" y="3011"/>
              <a:ext cx="0" cy="251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69" name="Line 50"/>
            <p:cNvSpPr>
              <a:spLocks noChangeShapeType="1"/>
            </p:cNvSpPr>
            <p:nvPr/>
          </p:nvSpPr>
          <p:spPr bwMode="auto">
            <a:xfrm flipV="1">
              <a:off x="4277" y="3001"/>
              <a:ext cx="0" cy="659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70" name="Line 51"/>
            <p:cNvSpPr>
              <a:spLocks noChangeShapeType="1"/>
            </p:cNvSpPr>
            <p:nvPr/>
          </p:nvSpPr>
          <p:spPr bwMode="auto">
            <a:xfrm flipV="1">
              <a:off x="5262" y="3011"/>
              <a:ext cx="0" cy="655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71" name="Line 52"/>
            <p:cNvSpPr>
              <a:spLocks noChangeShapeType="1"/>
            </p:cNvSpPr>
            <p:nvPr/>
          </p:nvSpPr>
          <p:spPr bwMode="auto">
            <a:xfrm>
              <a:off x="5105" y="1827"/>
              <a:ext cx="0" cy="1177"/>
            </a:xfrm>
            <a:prstGeom prst="line">
              <a:avLst/>
            </a:prstGeom>
            <a:noFill/>
            <a:ln w="28575">
              <a:solidFill>
                <a:srgbClr val="C0C0C4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72" name="Rectangle 52"/>
          <p:cNvSpPr>
            <a:spLocks noChangeArrowheads="1"/>
          </p:cNvSpPr>
          <p:nvPr/>
        </p:nvSpPr>
        <p:spPr bwMode="auto">
          <a:xfrm>
            <a:off x="1403648" y="6165304"/>
            <a:ext cx="670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1600" i="1" dirty="0">
                <a:solidFill>
                  <a:srgbClr val="787763"/>
                </a:solidFill>
                <a:ea typeface="宋体" charset="-122"/>
              </a:rPr>
              <a:t>DNF: </a:t>
            </a:r>
            <a:r>
              <a:rPr lang="en-US" altLang="zh-CN" sz="1600" dirty="0">
                <a:solidFill>
                  <a:srgbClr val="787763"/>
                </a:solidFill>
                <a:ea typeface="宋体" charset="-122"/>
              </a:rPr>
              <a:t>Disjunctive Normal Form(</a:t>
            </a:r>
            <a:r>
              <a:rPr lang="zh-CN" altLang="en-US" sz="1600" dirty="0">
                <a:solidFill>
                  <a:srgbClr val="787763"/>
                </a:solidFill>
                <a:ea typeface="宋体" charset="-122"/>
              </a:rPr>
              <a:t>析取范式</a:t>
            </a:r>
            <a:r>
              <a:rPr lang="en-US" altLang="zh-CN" sz="1600" dirty="0">
                <a:solidFill>
                  <a:srgbClr val="787763"/>
                </a:solidFill>
                <a:ea typeface="宋体" charset="-122"/>
              </a:rPr>
              <a:t>)   </a:t>
            </a:r>
            <a:r>
              <a:rPr lang="en-US" altLang="zh-CN" dirty="0">
                <a:solidFill>
                  <a:srgbClr val="787763"/>
                </a:solidFill>
              </a:rPr>
              <a:t> </a:t>
            </a:r>
            <a:r>
              <a:rPr lang="en-US" altLang="zh-CN" sz="1600" dirty="0">
                <a:solidFill>
                  <a:srgbClr val="787763"/>
                </a:solidFill>
              </a:rPr>
              <a:t>FSM: Finite Status Machine</a:t>
            </a:r>
          </a:p>
        </p:txBody>
      </p:sp>
    </p:spTree>
    <p:extLst>
      <p:ext uri="{BB962C8B-B14F-4D97-AF65-F5344CB8AC3E}">
        <p14:creationId xmlns:p14="http://schemas.microsoft.com/office/powerpoint/2010/main" val="1398868229"/>
      </p:ext>
    </p:extLst>
  </p:cSld>
  <p:clrMapOvr>
    <a:masterClrMapping/>
  </p:clrMapOvr>
  <p:transition xmlns:p14="http://schemas.microsoft.com/office/powerpoint/2010/main" spd="med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5220072" y="2132856"/>
            <a:ext cx="1655763" cy="4337050"/>
            <a:chOff x="3198" y="1152"/>
            <a:chExt cx="1043" cy="2732"/>
          </a:xfrm>
        </p:grpSpPr>
        <p:sp>
          <p:nvSpPr>
            <p:cNvPr id="118793" name="Line 3"/>
            <p:cNvSpPr>
              <a:spLocks noChangeShapeType="1"/>
            </p:cNvSpPr>
            <p:nvPr/>
          </p:nvSpPr>
          <p:spPr bwMode="auto">
            <a:xfrm flipH="1">
              <a:off x="3789" y="1160"/>
              <a:ext cx="0" cy="266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4" name="Line 4"/>
            <p:cNvSpPr>
              <a:spLocks noChangeShapeType="1"/>
            </p:cNvSpPr>
            <p:nvPr/>
          </p:nvSpPr>
          <p:spPr bwMode="auto">
            <a:xfrm flipH="1">
              <a:off x="3878" y="1888"/>
              <a:ext cx="272" cy="363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5" name="Line 5"/>
            <p:cNvSpPr>
              <a:spLocks noChangeShapeType="1"/>
            </p:cNvSpPr>
            <p:nvPr/>
          </p:nvSpPr>
          <p:spPr bwMode="auto">
            <a:xfrm flipH="1">
              <a:off x="3787" y="2297"/>
              <a:ext cx="0" cy="272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6" name="Line 6"/>
            <p:cNvSpPr>
              <a:spLocks noChangeShapeType="1"/>
            </p:cNvSpPr>
            <p:nvPr/>
          </p:nvSpPr>
          <p:spPr bwMode="auto">
            <a:xfrm flipH="1">
              <a:off x="3789" y="3476"/>
              <a:ext cx="0" cy="266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7" name="Line 12"/>
            <p:cNvSpPr>
              <a:spLocks noChangeShapeType="1"/>
            </p:cNvSpPr>
            <p:nvPr/>
          </p:nvSpPr>
          <p:spPr bwMode="auto">
            <a:xfrm flipH="1">
              <a:off x="3787" y="1571"/>
              <a:ext cx="0" cy="635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8" name="Line 15"/>
            <p:cNvSpPr>
              <a:spLocks noChangeShapeType="1"/>
            </p:cNvSpPr>
            <p:nvPr/>
          </p:nvSpPr>
          <p:spPr bwMode="auto">
            <a:xfrm>
              <a:off x="3789" y="1502"/>
              <a:ext cx="361" cy="296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9" name="Line 17"/>
            <p:cNvSpPr>
              <a:spLocks noChangeShapeType="1"/>
            </p:cNvSpPr>
            <p:nvPr/>
          </p:nvSpPr>
          <p:spPr bwMode="auto">
            <a:xfrm flipH="1" flipV="1">
              <a:off x="3878" y="2660"/>
              <a:ext cx="272" cy="317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800" name="Oval 24"/>
            <p:cNvSpPr>
              <a:spLocks noChangeArrowheads="1"/>
            </p:cNvSpPr>
            <p:nvPr/>
          </p:nvSpPr>
          <p:spPr bwMode="auto">
            <a:xfrm>
              <a:off x="3713" y="1426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3</a:t>
              </a:r>
            </a:p>
          </p:txBody>
        </p:sp>
        <p:sp>
          <p:nvSpPr>
            <p:cNvPr id="118801" name="Oval 25"/>
            <p:cNvSpPr>
              <a:spLocks noChangeArrowheads="1"/>
            </p:cNvSpPr>
            <p:nvPr/>
          </p:nvSpPr>
          <p:spPr bwMode="auto">
            <a:xfrm>
              <a:off x="3726" y="2553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6</a:t>
              </a:r>
            </a:p>
          </p:txBody>
        </p:sp>
        <p:sp>
          <p:nvSpPr>
            <p:cNvPr id="118802" name="Oval 27"/>
            <p:cNvSpPr>
              <a:spLocks noChangeArrowheads="1"/>
            </p:cNvSpPr>
            <p:nvPr/>
          </p:nvSpPr>
          <p:spPr bwMode="auto">
            <a:xfrm>
              <a:off x="3726" y="3340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8</a:t>
              </a:r>
            </a:p>
          </p:txBody>
        </p:sp>
        <p:sp>
          <p:nvSpPr>
            <p:cNvPr id="118803" name="Oval 28"/>
            <p:cNvSpPr>
              <a:spLocks noChangeArrowheads="1"/>
            </p:cNvSpPr>
            <p:nvPr/>
          </p:nvSpPr>
          <p:spPr bwMode="auto">
            <a:xfrm>
              <a:off x="3713" y="3732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9</a:t>
              </a:r>
            </a:p>
          </p:txBody>
        </p:sp>
        <p:sp>
          <p:nvSpPr>
            <p:cNvPr id="118804" name="Text Box 31"/>
            <p:cNvSpPr txBox="1">
              <a:spLocks noChangeArrowheads="1"/>
            </p:cNvSpPr>
            <p:nvPr/>
          </p:nvSpPr>
          <p:spPr bwMode="auto">
            <a:xfrm>
              <a:off x="3516" y="1300"/>
              <a:ext cx="2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>
                  <a:solidFill>
                    <a:srgbClr val="4D4D4D"/>
                  </a:solidFill>
                  <a:latin typeface="Courier New" pitchFamily="49" charset="0"/>
                </a:rPr>
                <a:t>IF</a:t>
              </a:r>
            </a:p>
          </p:txBody>
        </p:sp>
        <p:sp>
          <p:nvSpPr>
            <p:cNvPr id="118805" name="Text Box 32"/>
            <p:cNvSpPr txBox="1">
              <a:spLocks noChangeArrowheads="1"/>
            </p:cNvSpPr>
            <p:nvPr/>
          </p:nvSpPr>
          <p:spPr bwMode="auto">
            <a:xfrm>
              <a:off x="3424" y="2523"/>
              <a:ext cx="2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>
                  <a:solidFill>
                    <a:srgbClr val="4D4D4D"/>
                  </a:solidFill>
                  <a:latin typeface="Courier New" pitchFamily="49" charset="0"/>
                </a:rPr>
                <a:t>IF</a:t>
              </a:r>
            </a:p>
          </p:txBody>
        </p:sp>
        <p:sp>
          <p:nvSpPr>
            <p:cNvPr id="118806" name="Text Box 33"/>
            <p:cNvSpPr txBox="1">
              <a:spLocks noChangeArrowheads="1"/>
            </p:cNvSpPr>
            <p:nvPr/>
          </p:nvSpPr>
          <p:spPr bwMode="auto">
            <a:xfrm>
              <a:off x="3198" y="2161"/>
              <a:ext cx="50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>
                  <a:solidFill>
                    <a:srgbClr val="4D4D4D"/>
                  </a:solidFill>
                  <a:latin typeface="Courier New" pitchFamily="49" charset="0"/>
                </a:rPr>
                <a:t>ENDIF</a:t>
              </a:r>
            </a:p>
          </p:txBody>
        </p:sp>
        <p:sp>
          <p:nvSpPr>
            <p:cNvPr id="118807" name="Text Box 34"/>
            <p:cNvSpPr txBox="1">
              <a:spLocks noChangeArrowheads="1"/>
            </p:cNvSpPr>
            <p:nvPr/>
          </p:nvSpPr>
          <p:spPr bwMode="auto">
            <a:xfrm>
              <a:off x="3198" y="3340"/>
              <a:ext cx="50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>
                  <a:solidFill>
                    <a:srgbClr val="4D4D4D"/>
                  </a:solidFill>
                  <a:latin typeface="Courier New" pitchFamily="49" charset="0"/>
                </a:rPr>
                <a:t>ENDIF</a:t>
              </a:r>
            </a:p>
          </p:txBody>
        </p:sp>
        <p:sp>
          <p:nvSpPr>
            <p:cNvPr id="118808" name="Text Box 39"/>
            <p:cNvSpPr txBox="1">
              <a:spLocks noChangeArrowheads="1"/>
            </p:cNvSpPr>
            <p:nvPr/>
          </p:nvSpPr>
          <p:spPr bwMode="auto">
            <a:xfrm>
              <a:off x="3969" y="2614"/>
              <a:ext cx="1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f</a:t>
              </a:r>
            </a:p>
          </p:txBody>
        </p:sp>
        <p:sp>
          <p:nvSpPr>
            <p:cNvPr id="118809" name="Text Box 40"/>
            <p:cNvSpPr txBox="1">
              <a:spLocks noChangeArrowheads="1"/>
            </p:cNvSpPr>
            <p:nvPr/>
          </p:nvSpPr>
          <p:spPr bwMode="auto">
            <a:xfrm>
              <a:off x="3787" y="234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e</a:t>
              </a:r>
            </a:p>
          </p:txBody>
        </p:sp>
        <p:sp>
          <p:nvSpPr>
            <p:cNvPr id="118810" name="Text Box 41"/>
            <p:cNvSpPr txBox="1">
              <a:spLocks noChangeArrowheads="1"/>
            </p:cNvSpPr>
            <p:nvPr/>
          </p:nvSpPr>
          <p:spPr bwMode="auto">
            <a:xfrm>
              <a:off x="3787" y="3546"/>
              <a:ext cx="14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  <a:ea typeface="宋体" pitchFamily="2" charset="-122"/>
                </a:rPr>
                <a:t>i</a:t>
              </a:r>
              <a:endParaRPr lang="de-DE" altLang="zh-CN" i="1">
                <a:solidFill>
                  <a:srgbClr val="4D4D4D"/>
                </a:solidFill>
              </a:endParaRPr>
            </a:p>
          </p:txBody>
        </p:sp>
        <p:sp>
          <p:nvSpPr>
            <p:cNvPr id="118811" name="Text Box 43"/>
            <p:cNvSpPr txBox="1">
              <a:spLocks noChangeArrowheads="1"/>
            </p:cNvSpPr>
            <p:nvPr/>
          </p:nvSpPr>
          <p:spPr bwMode="auto">
            <a:xfrm>
              <a:off x="3607" y="1722"/>
              <a:ext cx="18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c</a:t>
              </a:r>
            </a:p>
          </p:txBody>
        </p:sp>
        <p:sp>
          <p:nvSpPr>
            <p:cNvPr id="118812" name="Text Box 44"/>
            <p:cNvSpPr txBox="1">
              <a:spLocks noChangeArrowheads="1"/>
            </p:cNvSpPr>
            <p:nvPr/>
          </p:nvSpPr>
          <p:spPr bwMode="auto">
            <a:xfrm>
              <a:off x="3963" y="149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b</a:t>
              </a:r>
            </a:p>
          </p:txBody>
        </p:sp>
        <p:sp>
          <p:nvSpPr>
            <p:cNvPr id="118813" name="Text Box 45"/>
            <p:cNvSpPr txBox="1">
              <a:spLocks noChangeArrowheads="1"/>
            </p:cNvSpPr>
            <p:nvPr/>
          </p:nvSpPr>
          <p:spPr bwMode="auto">
            <a:xfrm>
              <a:off x="3806" y="115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a</a:t>
              </a:r>
            </a:p>
          </p:txBody>
        </p:sp>
        <p:sp>
          <p:nvSpPr>
            <p:cNvPr id="118814" name="Text Box 51"/>
            <p:cNvSpPr txBox="1">
              <a:spLocks noChangeArrowheads="1"/>
            </p:cNvSpPr>
            <p:nvPr/>
          </p:nvSpPr>
          <p:spPr bwMode="auto">
            <a:xfrm>
              <a:off x="3969" y="197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d</a:t>
              </a:r>
            </a:p>
          </p:txBody>
        </p:sp>
        <p:sp>
          <p:nvSpPr>
            <p:cNvPr id="118815" name="Oval 52"/>
            <p:cNvSpPr>
              <a:spLocks noChangeArrowheads="1"/>
            </p:cNvSpPr>
            <p:nvPr/>
          </p:nvSpPr>
          <p:spPr bwMode="auto">
            <a:xfrm>
              <a:off x="4089" y="1752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4</a:t>
              </a:r>
            </a:p>
          </p:txBody>
        </p:sp>
        <p:sp>
          <p:nvSpPr>
            <p:cNvPr id="118816" name="Oval 53"/>
            <p:cNvSpPr>
              <a:spLocks noChangeArrowheads="1"/>
            </p:cNvSpPr>
            <p:nvPr/>
          </p:nvSpPr>
          <p:spPr bwMode="auto">
            <a:xfrm>
              <a:off x="3726" y="2190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5</a:t>
              </a:r>
            </a:p>
          </p:txBody>
        </p:sp>
        <p:sp>
          <p:nvSpPr>
            <p:cNvPr id="118817" name="Line 54"/>
            <p:cNvSpPr>
              <a:spLocks noChangeShapeType="1"/>
            </p:cNvSpPr>
            <p:nvPr/>
          </p:nvSpPr>
          <p:spPr bwMode="auto">
            <a:xfrm flipH="1">
              <a:off x="3878" y="3068"/>
              <a:ext cx="272" cy="363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818" name="Line 55"/>
            <p:cNvSpPr>
              <a:spLocks noChangeShapeType="1"/>
            </p:cNvSpPr>
            <p:nvPr/>
          </p:nvSpPr>
          <p:spPr bwMode="auto">
            <a:xfrm flipH="1">
              <a:off x="3787" y="2705"/>
              <a:ext cx="0" cy="635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819" name="Oval 56"/>
            <p:cNvSpPr>
              <a:spLocks noChangeArrowheads="1"/>
            </p:cNvSpPr>
            <p:nvPr/>
          </p:nvSpPr>
          <p:spPr bwMode="auto">
            <a:xfrm>
              <a:off x="4089" y="2961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7</a:t>
              </a:r>
            </a:p>
          </p:txBody>
        </p:sp>
        <p:sp>
          <p:nvSpPr>
            <p:cNvPr id="118820" name="Text Box 57"/>
            <p:cNvSpPr txBox="1">
              <a:spLocks noChangeArrowheads="1"/>
            </p:cNvSpPr>
            <p:nvPr/>
          </p:nvSpPr>
          <p:spPr bwMode="auto">
            <a:xfrm>
              <a:off x="3606" y="2901"/>
              <a:ext cx="14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  <a:ea typeface="宋体" pitchFamily="2" charset="-122"/>
                </a:rPr>
                <a:t>j</a:t>
              </a:r>
              <a:endParaRPr lang="de-DE" altLang="zh-CN" i="1">
                <a:solidFill>
                  <a:srgbClr val="4D4D4D"/>
                </a:solidFill>
              </a:endParaRPr>
            </a:p>
          </p:txBody>
        </p:sp>
        <p:sp>
          <p:nvSpPr>
            <p:cNvPr id="118821" name="Text Box 58"/>
            <p:cNvSpPr txBox="1">
              <a:spLocks noChangeArrowheads="1"/>
            </p:cNvSpPr>
            <p:nvPr/>
          </p:nvSpPr>
          <p:spPr bwMode="auto">
            <a:xfrm>
              <a:off x="3969" y="321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  <a:ea typeface="宋体" pitchFamily="2" charset="-122"/>
                </a:rPr>
                <a:t>h</a:t>
              </a:r>
              <a:endParaRPr lang="de-DE" altLang="zh-CN" i="1">
                <a:solidFill>
                  <a:srgbClr val="4D4D4D"/>
                </a:solidFill>
              </a:endParaRPr>
            </a:p>
          </p:txBody>
        </p:sp>
      </p:grpSp>
      <p:sp>
        <p:nvSpPr>
          <p:cNvPr id="118787" name="Text Box 59"/>
          <p:cNvSpPr txBox="1">
            <a:spLocks noChangeArrowheads="1"/>
          </p:cNvSpPr>
          <p:nvPr/>
        </p:nvSpPr>
        <p:spPr bwMode="auto">
          <a:xfrm>
            <a:off x="1043360" y="1701057"/>
            <a:ext cx="3816350" cy="41109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marL="457200" indent="-457200" algn="l">
              <a:spcBef>
                <a:spcPct val="50000"/>
              </a:spcBef>
            </a:pPr>
            <a:r>
              <a:rPr lang="zh-CN" altLang="en-US" sz="1800" dirty="0"/>
              <a:t>程序源代码</a:t>
            </a:r>
          </a:p>
          <a:p>
            <a:pPr marL="457200" indent="-457200" algn="l">
              <a:spcBef>
                <a:spcPct val="50000"/>
              </a:spcBef>
            </a:pPr>
            <a:r>
              <a:rPr lang="en-US" altLang="zh-CN" sz="1800" dirty="0" smtClean="0"/>
              <a:t>1</a:t>
            </a:r>
            <a:r>
              <a:rPr lang="en-US" altLang="zh-CN" sz="1800" dirty="0"/>
              <a:t>.	dim a, b as integer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dim c as double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if (a </a:t>
            </a:r>
            <a:r>
              <a:rPr lang="en-US" altLang="zh-CN" sz="1800" dirty="0" smtClean="0"/>
              <a:t>&gt;0 </a:t>
            </a:r>
            <a:r>
              <a:rPr lang="en-US" altLang="zh-CN" sz="1800" dirty="0"/>
              <a:t>and b &gt; 0) then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     c = c / a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end if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if (a &gt; 1 or c &gt; 1) then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     c = c + 1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end if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c = b + </a:t>
            </a:r>
            <a:r>
              <a:rPr lang="en-US" altLang="zh-CN" sz="1800" dirty="0" smtClean="0"/>
              <a:t>c</a:t>
            </a:r>
            <a:endParaRPr lang="en-US" altLang="zh-CN" sz="1800" dirty="0"/>
          </a:p>
        </p:txBody>
      </p:sp>
      <p:sp>
        <p:nvSpPr>
          <p:cNvPr id="118789" name="Text Box 67"/>
          <p:cNvSpPr txBox="1">
            <a:spLocks noChangeArrowheads="1"/>
          </p:cNvSpPr>
          <p:nvPr/>
        </p:nvSpPr>
        <p:spPr bwMode="auto">
          <a:xfrm>
            <a:off x="4859710" y="1694706"/>
            <a:ext cx="2160587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/>
              <a:t>程序控制流图</a:t>
            </a:r>
          </a:p>
        </p:txBody>
      </p:sp>
      <p:sp>
        <p:nvSpPr>
          <p:cNvPr id="40" name="Rectangle 8"/>
          <p:cNvSpPr txBox="1">
            <a:spLocks noChangeArrowheads="1"/>
          </p:cNvSpPr>
          <p:nvPr/>
        </p:nvSpPr>
        <p:spPr bwMode="auto">
          <a:xfrm>
            <a:off x="1403648" y="332656"/>
            <a:ext cx="6084676" cy="61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466725" indent="-347663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  <a:buClr>
                <a:srgbClr val="009066"/>
              </a:buClr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示例：语句覆盖可发现的问题</a:t>
            </a:r>
            <a:endParaRPr lang="de-DE" altLang="de-DE" sz="3200" dirty="0">
              <a:solidFill>
                <a:srgbClr val="FFFF00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55676" y="5841268"/>
            <a:ext cx="2550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(a, b ,c)= (1, 1, 2)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18886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5220072" y="2132856"/>
            <a:ext cx="1655763" cy="4337050"/>
            <a:chOff x="3198" y="1152"/>
            <a:chExt cx="1043" cy="2732"/>
          </a:xfrm>
        </p:grpSpPr>
        <p:sp>
          <p:nvSpPr>
            <p:cNvPr id="118793" name="Line 3"/>
            <p:cNvSpPr>
              <a:spLocks noChangeShapeType="1"/>
            </p:cNvSpPr>
            <p:nvPr/>
          </p:nvSpPr>
          <p:spPr bwMode="auto">
            <a:xfrm flipH="1">
              <a:off x="3789" y="1160"/>
              <a:ext cx="0" cy="266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4" name="Line 4"/>
            <p:cNvSpPr>
              <a:spLocks noChangeShapeType="1"/>
            </p:cNvSpPr>
            <p:nvPr/>
          </p:nvSpPr>
          <p:spPr bwMode="auto">
            <a:xfrm flipH="1">
              <a:off x="3878" y="1888"/>
              <a:ext cx="272" cy="363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5" name="Line 5"/>
            <p:cNvSpPr>
              <a:spLocks noChangeShapeType="1"/>
            </p:cNvSpPr>
            <p:nvPr/>
          </p:nvSpPr>
          <p:spPr bwMode="auto">
            <a:xfrm flipH="1">
              <a:off x="3787" y="2297"/>
              <a:ext cx="0" cy="272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6" name="Line 6"/>
            <p:cNvSpPr>
              <a:spLocks noChangeShapeType="1"/>
            </p:cNvSpPr>
            <p:nvPr/>
          </p:nvSpPr>
          <p:spPr bwMode="auto">
            <a:xfrm flipH="1">
              <a:off x="3789" y="3476"/>
              <a:ext cx="0" cy="266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7" name="Line 12"/>
            <p:cNvSpPr>
              <a:spLocks noChangeShapeType="1"/>
            </p:cNvSpPr>
            <p:nvPr/>
          </p:nvSpPr>
          <p:spPr bwMode="auto">
            <a:xfrm flipH="1">
              <a:off x="3787" y="1571"/>
              <a:ext cx="0" cy="635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8" name="Line 15"/>
            <p:cNvSpPr>
              <a:spLocks noChangeShapeType="1"/>
            </p:cNvSpPr>
            <p:nvPr/>
          </p:nvSpPr>
          <p:spPr bwMode="auto">
            <a:xfrm>
              <a:off x="3789" y="1502"/>
              <a:ext cx="361" cy="296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9" name="Line 17"/>
            <p:cNvSpPr>
              <a:spLocks noChangeShapeType="1"/>
            </p:cNvSpPr>
            <p:nvPr/>
          </p:nvSpPr>
          <p:spPr bwMode="auto">
            <a:xfrm flipH="1" flipV="1">
              <a:off x="3878" y="2660"/>
              <a:ext cx="272" cy="317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800" name="Oval 24"/>
            <p:cNvSpPr>
              <a:spLocks noChangeArrowheads="1"/>
            </p:cNvSpPr>
            <p:nvPr/>
          </p:nvSpPr>
          <p:spPr bwMode="auto">
            <a:xfrm>
              <a:off x="3713" y="1426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3</a:t>
              </a:r>
            </a:p>
          </p:txBody>
        </p:sp>
        <p:sp>
          <p:nvSpPr>
            <p:cNvPr id="118801" name="Oval 25"/>
            <p:cNvSpPr>
              <a:spLocks noChangeArrowheads="1"/>
            </p:cNvSpPr>
            <p:nvPr/>
          </p:nvSpPr>
          <p:spPr bwMode="auto">
            <a:xfrm>
              <a:off x="3726" y="2553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6</a:t>
              </a:r>
            </a:p>
          </p:txBody>
        </p:sp>
        <p:sp>
          <p:nvSpPr>
            <p:cNvPr id="118802" name="Oval 27"/>
            <p:cNvSpPr>
              <a:spLocks noChangeArrowheads="1"/>
            </p:cNvSpPr>
            <p:nvPr/>
          </p:nvSpPr>
          <p:spPr bwMode="auto">
            <a:xfrm>
              <a:off x="3726" y="3340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8</a:t>
              </a:r>
            </a:p>
          </p:txBody>
        </p:sp>
        <p:sp>
          <p:nvSpPr>
            <p:cNvPr id="118803" name="Oval 28"/>
            <p:cNvSpPr>
              <a:spLocks noChangeArrowheads="1"/>
            </p:cNvSpPr>
            <p:nvPr/>
          </p:nvSpPr>
          <p:spPr bwMode="auto">
            <a:xfrm>
              <a:off x="3713" y="3732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9</a:t>
              </a:r>
            </a:p>
          </p:txBody>
        </p:sp>
        <p:sp>
          <p:nvSpPr>
            <p:cNvPr id="118804" name="Text Box 31"/>
            <p:cNvSpPr txBox="1">
              <a:spLocks noChangeArrowheads="1"/>
            </p:cNvSpPr>
            <p:nvPr/>
          </p:nvSpPr>
          <p:spPr bwMode="auto">
            <a:xfrm>
              <a:off x="3516" y="1300"/>
              <a:ext cx="2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>
                  <a:solidFill>
                    <a:srgbClr val="4D4D4D"/>
                  </a:solidFill>
                  <a:latin typeface="Courier New" pitchFamily="49" charset="0"/>
                </a:rPr>
                <a:t>IF</a:t>
              </a:r>
            </a:p>
          </p:txBody>
        </p:sp>
        <p:sp>
          <p:nvSpPr>
            <p:cNvPr id="118805" name="Text Box 32"/>
            <p:cNvSpPr txBox="1">
              <a:spLocks noChangeArrowheads="1"/>
            </p:cNvSpPr>
            <p:nvPr/>
          </p:nvSpPr>
          <p:spPr bwMode="auto">
            <a:xfrm>
              <a:off x="3424" y="2523"/>
              <a:ext cx="2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>
                  <a:solidFill>
                    <a:srgbClr val="4D4D4D"/>
                  </a:solidFill>
                  <a:latin typeface="Courier New" pitchFamily="49" charset="0"/>
                </a:rPr>
                <a:t>IF</a:t>
              </a:r>
            </a:p>
          </p:txBody>
        </p:sp>
        <p:sp>
          <p:nvSpPr>
            <p:cNvPr id="118806" name="Text Box 33"/>
            <p:cNvSpPr txBox="1">
              <a:spLocks noChangeArrowheads="1"/>
            </p:cNvSpPr>
            <p:nvPr/>
          </p:nvSpPr>
          <p:spPr bwMode="auto">
            <a:xfrm>
              <a:off x="3198" y="2161"/>
              <a:ext cx="50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>
                  <a:solidFill>
                    <a:srgbClr val="4D4D4D"/>
                  </a:solidFill>
                  <a:latin typeface="Courier New" pitchFamily="49" charset="0"/>
                </a:rPr>
                <a:t>ENDIF</a:t>
              </a:r>
            </a:p>
          </p:txBody>
        </p:sp>
        <p:sp>
          <p:nvSpPr>
            <p:cNvPr id="118807" name="Text Box 34"/>
            <p:cNvSpPr txBox="1">
              <a:spLocks noChangeArrowheads="1"/>
            </p:cNvSpPr>
            <p:nvPr/>
          </p:nvSpPr>
          <p:spPr bwMode="auto">
            <a:xfrm>
              <a:off x="3198" y="3340"/>
              <a:ext cx="50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>
                  <a:solidFill>
                    <a:srgbClr val="4D4D4D"/>
                  </a:solidFill>
                  <a:latin typeface="Courier New" pitchFamily="49" charset="0"/>
                </a:rPr>
                <a:t>ENDIF</a:t>
              </a:r>
            </a:p>
          </p:txBody>
        </p:sp>
        <p:sp>
          <p:nvSpPr>
            <p:cNvPr id="118808" name="Text Box 39"/>
            <p:cNvSpPr txBox="1">
              <a:spLocks noChangeArrowheads="1"/>
            </p:cNvSpPr>
            <p:nvPr/>
          </p:nvSpPr>
          <p:spPr bwMode="auto">
            <a:xfrm>
              <a:off x="3969" y="2614"/>
              <a:ext cx="1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f</a:t>
              </a:r>
            </a:p>
          </p:txBody>
        </p:sp>
        <p:sp>
          <p:nvSpPr>
            <p:cNvPr id="118809" name="Text Box 40"/>
            <p:cNvSpPr txBox="1">
              <a:spLocks noChangeArrowheads="1"/>
            </p:cNvSpPr>
            <p:nvPr/>
          </p:nvSpPr>
          <p:spPr bwMode="auto">
            <a:xfrm>
              <a:off x="3787" y="234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e</a:t>
              </a:r>
            </a:p>
          </p:txBody>
        </p:sp>
        <p:sp>
          <p:nvSpPr>
            <p:cNvPr id="118810" name="Text Box 41"/>
            <p:cNvSpPr txBox="1">
              <a:spLocks noChangeArrowheads="1"/>
            </p:cNvSpPr>
            <p:nvPr/>
          </p:nvSpPr>
          <p:spPr bwMode="auto">
            <a:xfrm>
              <a:off x="3787" y="3546"/>
              <a:ext cx="14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  <a:ea typeface="宋体" pitchFamily="2" charset="-122"/>
                </a:rPr>
                <a:t>i</a:t>
              </a:r>
              <a:endParaRPr lang="de-DE" altLang="zh-CN" i="1">
                <a:solidFill>
                  <a:srgbClr val="4D4D4D"/>
                </a:solidFill>
              </a:endParaRPr>
            </a:p>
          </p:txBody>
        </p:sp>
        <p:sp>
          <p:nvSpPr>
            <p:cNvPr id="118811" name="Text Box 43"/>
            <p:cNvSpPr txBox="1">
              <a:spLocks noChangeArrowheads="1"/>
            </p:cNvSpPr>
            <p:nvPr/>
          </p:nvSpPr>
          <p:spPr bwMode="auto">
            <a:xfrm>
              <a:off x="3607" y="1722"/>
              <a:ext cx="18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c</a:t>
              </a:r>
            </a:p>
          </p:txBody>
        </p:sp>
        <p:sp>
          <p:nvSpPr>
            <p:cNvPr id="118812" name="Text Box 44"/>
            <p:cNvSpPr txBox="1">
              <a:spLocks noChangeArrowheads="1"/>
            </p:cNvSpPr>
            <p:nvPr/>
          </p:nvSpPr>
          <p:spPr bwMode="auto">
            <a:xfrm>
              <a:off x="3963" y="1495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b</a:t>
              </a:r>
            </a:p>
          </p:txBody>
        </p:sp>
        <p:sp>
          <p:nvSpPr>
            <p:cNvPr id="118813" name="Text Box 45"/>
            <p:cNvSpPr txBox="1">
              <a:spLocks noChangeArrowheads="1"/>
            </p:cNvSpPr>
            <p:nvPr/>
          </p:nvSpPr>
          <p:spPr bwMode="auto">
            <a:xfrm>
              <a:off x="3806" y="1152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a</a:t>
              </a:r>
            </a:p>
          </p:txBody>
        </p:sp>
        <p:sp>
          <p:nvSpPr>
            <p:cNvPr id="118814" name="Text Box 51"/>
            <p:cNvSpPr txBox="1">
              <a:spLocks noChangeArrowheads="1"/>
            </p:cNvSpPr>
            <p:nvPr/>
          </p:nvSpPr>
          <p:spPr bwMode="auto">
            <a:xfrm>
              <a:off x="3969" y="197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</a:rPr>
                <a:t>d</a:t>
              </a:r>
            </a:p>
          </p:txBody>
        </p:sp>
        <p:sp>
          <p:nvSpPr>
            <p:cNvPr id="118815" name="Oval 52"/>
            <p:cNvSpPr>
              <a:spLocks noChangeArrowheads="1"/>
            </p:cNvSpPr>
            <p:nvPr/>
          </p:nvSpPr>
          <p:spPr bwMode="auto">
            <a:xfrm>
              <a:off x="4089" y="1752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4</a:t>
              </a:r>
            </a:p>
          </p:txBody>
        </p:sp>
        <p:sp>
          <p:nvSpPr>
            <p:cNvPr id="118816" name="Oval 53"/>
            <p:cNvSpPr>
              <a:spLocks noChangeArrowheads="1"/>
            </p:cNvSpPr>
            <p:nvPr/>
          </p:nvSpPr>
          <p:spPr bwMode="auto">
            <a:xfrm>
              <a:off x="3726" y="2190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5</a:t>
              </a:r>
            </a:p>
          </p:txBody>
        </p:sp>
        <p:sp>
          <p:nvSpPr>
            <p:cNvPr id="118817" name="Line 54"/>
            <p:cNvSpPr>
              <a:spLocks noChangeShapeType="1"/>
            </p:cNvSpPr>
            <p:nvPr/>
          </p:nvSpPr>
          <p:spPr bwMode="auto">
            <a:xfrm flipH="1">
              <a:off x="3878" y="3068"/>
              <a:ext cx="272" cy="363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818" name="Line 55"/>
            <p:cNvSpPr>
              <a:spLocks noChangeShapeType="1"/>
            </p:cNvSpPr>
            <p:nvPr/>
          </p:nvSpPr>
          <p:spPr bwMode="auto">
            <a:xfrm flipH="1">
              <a:off x="3787" y="2705"/>
              <a:ext cx="0" cy="635"/>
            </a:xfrm>
            <a:prstGeom prst="line">
              <a:avLst/>
            </a:prstGeom>
            <a:noFill/>
            <a:ln w="3810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819" name="Oval 56"/>
            <p:cNvSpPr>
              <a:spLocks noChangeArrowheads="1"/>
            </p:cNvSpPr>
            <p:nvPr/>
          </p:nvSpPr>
          <p:spPr bwMode="auto">
            <a:xfrm>
              <a:off x="4089" y="2961"/>
              <a:ext cx="152" cy="152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200" b="1"/>
                <a:t>7</a:t>
              </a:r>
            </a:p>
          </p:txBody>
        </p:sp>
        <p:sp>
          <p:nvSpPr>
            <p:cNvPr id="118820" name="Text Box 57"/>
            <p:cNvSpPr txBox="1">
              <a:spLocks noChangeArrowheads="1"/>
            </p:cNvSpPr>
            <p:nvPr/>
          </p:nvSpPr>
          <p:spPr bwMode="auto">
            <a:xfrm>
              <a:off x="3606" y="2901"/>
              <a:ext cx="14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  <a:ea typeface="宋体" pitchFamily="2" charset="-122"/>
                </a:rPr>
                <a:t>j</a:t>
              </a:r>
              <a:endParaRPr lang="de-DE" altLang="zh-CN" i="1">
                <a:solidFill>
                  <a:srgbClr val="4D4D4D"/>
                </a:solidFill>
              </a:endParaRPr>
            </a:p>
          </p:txBody>
        </p:sp>
        <p:sp>
          <p:nvSpPr>
            <p:cNvPr id="118821" name="Text Box 58"/>
            <p:cNvSpPr txBox="1">
              <a:spLocks noChangeArrowheads="1"/>
            </p:cNvSpPr>
            <p:nvPr/>
          </p:nvSpPr>
          <p:spPr bwMode="auto">
            <a:xfrm>
              <a:off x="3969" y="3219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de-DE" altLang="zh-CN" i="1">
                  <a:solidFill>
                    <a:srgbClr val="4D4D4D"/>
                  </a:solidFill>
                  <a:ea typeface="宋体" pitchFamily="2" charset="-122"/>
                </a:rPr>
                <a:t>h</a:t>
              </a:r>
              <a:endParaRPr lang="de-DE" altLang="zh-CN" i="1">
                <a:solidFill>
                  <a:srgbClr val="4D4D4D"/>
                </a:solidFill>
              </a:endParaRPr>
            </a:p>
          </p:txBody>
        </p:sp>
      </p:grpSp>
      <p:sp>
        <p:nvSpPr>
          <p:cNvPr id="118787" name="Text Box 59"/>
          <p:cNvSpPr txBox="1">
            <a:spLocks noChangeArrowheads="1"/>
          </p:cNvSpPr>
          <p:nvPr/>
        </p:nvSpPr>
        <p:spPr bwMode="auto">
          <a:xfrm>
            <a:off x="1043360" y="1701056"/>
            <a:ext cx="3816350" cy="41109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7200" algn="l">
              <a:spcBef>
                <a:spcPct val="50000"/>
              </a:spcBef>
            </a:pPr>
            <a:r>
              <a:rPr lang="zh-CN" altLang="en-US" sz="1800" dirty="0"/>
              <a:t>程序源代码</a:t>
            </a:r>
          </a:p>
          <a:p>
            <a:pPr marL="457200" indent="-457200" algn="l">
              <a:spcBef>
                <a:spcPct val="50000"/>
              </a:spcBef>
            </a:pPr>
            <a:r>
              <a:rPr lang="en-US" altLang="zh-CN" sz="1800" dirty="0" smtClean="0"/>
              <a:t>1</a:t>
            </a:r>
            <a:r>
              <a:rPr lang="en-US" altLang="zh-CN" sz="1800" dirty="0"/>
              <a:t>.	dim a, b as integer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dim c as double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if (a </a:t>
            </a:r>
            <a:r>
              <a:rPr lang="en-US" altLang="zh-CN" sz="1800" dirty="0" smtClean="0"/>
              <a:t>&gt;0 </a:t>
            </a:r>
            <a:r>
              <a:rPr lang="en-US" altLang="zh-CN" sz="1800" dirty="0" smtClean="0">
                <a:solidFill>
                  <a:srgbClr val="FF0000"/>
                </a:solidFill>
              </a:rPr>
              <a:t>or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b &gt; 0) then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     c = c / a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end if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if (a &gt; </a:t>
            </a:r>
            <a:r>
              <a:rPr lang="en-US" altLang="zh-CN" dirty="0" smtClean="0"/>
              <a:t>1</a:t>
            </a:r>
            <a:r>
              <a:rPr lang="en-US" altLang="zh-CN" sz="1800" dirty="0" smtClean="0"/>
              <a:t> </a:t>
            </a:r>
            <a:r>
              <a:rPr lang="en-US" altLang="zh-CN" sz="1800" dirty="0" smtClean="0">
                <a:solidFill>
                  <a:srgbClr val="FF0000"/>
                </a:solidFill>
              </a:rPr>
              <a:t>and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c &gt; 1) then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     c = c + 1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end if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 startAt="2"/>
            </a:pPr>
            <a:r>
              <a:rPr lang="en-US" altLang="zh-CN" sz="1800" dirty="0"/>
              <a:t>c = b + </a:t>
            </a:r>
            <a:r>
              <a:rPr lang="en-US" altLang="zh-CN" sz="1800" dirty="0" smtClean="0"/>
              <a:t>c</a:t>
            </a:r>
            <a:endParaRPr lang="en-US" altLang="zh-CN" sz="1800" dirty="0"/>
          </a:p>
        </p:txBody>
      </p:sp>
      <p:sp>
        <p:nvSpPr>
          <p:cNvPr id="118789" name="Text Box 67"/>
          <p:cNvSpPr txBox="1">
            <a:spLocks noChangeArrowheads="1"/>
          </p:cNvSpPr>
          <p:nvPr/>
        </p:nvSpPr>
        <p:spPr bwMode="auto">
          <a:xfrm>
            <a:off x="4859710" y="1694706"/>
            <a:ext cx="2160587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/>
              <a:t>程序控制流图</a:t>
            </a:r>
          </a:p>
        </p:txBody>
      </p:sp>
      <p:sp>
        <p:nvSpPr>
          <p:cNvPr id="40" name="Rectangle 8"/>
          <p:cNvSpPr txBox="1">
            <a:spLocks noChangeArrowheads="1"/>
          </p:cNvSpPr>
          <p:nvPr/>
        </p:nvSpPr>
        <p:spPr bwMode="auto">
          <a:xfrm>
            <a:off x="1115616" y="404664"/>
            <a:ext cx="6732748" cy="61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466725" indent="-347663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  <a:buClr>
                <a:srgbClr val="009066"/>
              </a:buClr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示例：语句覆盖不能发现的问题</a:t>
            </a:r>
            <a:endParaRPr lang="de-DE" altLang="de-DE" sz="3200" dirty="0">
              <a:solidFill>
                <a:srgbClr val="FFFF00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55676" y="6057292"/>
            <a:ext cx="2550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(a, b ,c)= (1, 1, 2)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3923928" y="3284984"/>
            <a:ext cx="63197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6600"/>
                </a:solidFill>
              </a:rPr>
              <a:t>and</a:t>
            </a:r>
            <a:endParaRPr lang="zh-CN" altLang="en-US" dirty="0">
              <a:solidFill>
                <a:srgbClr val="FF66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95936" y="4797152"/>
            <a:ext cx="452090" cy="369332"/>
          </a:xfrm>
          <a:prstGeom prst="rect">
            <a:avLst/>
          </a:prstGeom>
          <a:solidFill>
            <a:srgbClr val="D4ECED"/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6600"/>
                </a:solidFill>
              </a:rPr>
              <a:t>or</a:t>
            </a:r>
            <a:endParaRPr lang="zh-CN" altLang="en-US" dirty="0">
              <a:solidFill>
                <a:srgbClr val="FF6600"/>
              </a:solidFill>
            </a:endParaRPr>
          </a:p>
        </p:txBody>
      </p:sp>
      <p:cxnSp>
        <p:nvCxnSpPr>
          <p:cNvPr id="5" name="曲线连接符 4"/>
          <p:cNvCxnSpPr>
            <a:stCxn id="3" idx="1"/>
          </p:cNvCxnSpPr>
          <p:nvPr/>
        </p:nvCxnSpPr>
        <p:spPr bwMode="auto">
          <a:xfrm rot="10800000">
            <a:off x="2411760" y="3284984"/>
            <a:ext cx="1512168" cy="184666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曲线连接符 42"/>
          <p:cNvCxnSpPr>
            <a:stCxn id="37" idx="1"/>
          </p:cNvCxnSpPr>
          <p:nvPr/>
        </p:nvCxnSpPr>
        <p:spPr bwMode="auto">
          <a:xfrm rot="10800000">
            <a:off x="2555776" y="4509120"/>
            <a:ext cx="1440160" cy="47269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99007581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404664"/>
            <a:ext cx="7170738" cy="533400"/>
          </a:xfrm>
        </p:spPr>
        <p:txBody>
          <a:bodyPr lIns="0" tIns="0" rIns="0" bIns="0"/>
          <a:lstStyle/>
          <a:p>
            <a:pPr algn="ctr">
              <a:defRPr/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3.4.1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判定覆盖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676291" name="Rectangle 3"/>
          <p:cNvSpPr>
            <a:spLocks noChangeArrowheads="1"/>
          </p:cNvSpPr>
          <p:nvPr/>
        </p:nvSpPr>
        <p:spPr bwMode="auto">
          <a:xfrm>
            <a:off x="395536" y="1844824"/>
            <a:ext cx="5400600" cy="393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u="sng" dirty="0">
                <a:ea typeface="宋体" charset="-122"/>
              </a:rPr>
              <a:t>判定覆盖法的基本思想是设计若干用例，运行被测程序，使得程序中每个判断的取真分支和取假分支至少经历一次，即判断真假值均曾被满足</a:t>
            </a:r>
            <a:r>
              <a:rPr lang="zh-CN" altLang="en-US" sz="2400" i="0" dirty="0">
                <a:ea typeface="宋体" charset="-122"/>
              </a:rPr>
              <a:t>。</a:t>
            </a:r>
            <a:endParaRPr lang="en-US" altLang="zh-CN" sz="2400" i="0" dirty="0">
              <a:ea typeface="宋体" charset="-122"/>
            </a:endParaRPr>
          </a:p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ea typeface="宋体" charset="-122"/>
              </a:rPr>
              <a:t>一个判定代表着程序</a:t>
            </a:r>
            <a:r>
              <a:rPr lang="zh-CN" altLang="en-US" sz="2400" i="0" dirty="0">
                <a:ea typeface="宋体" charset="-122"/>
              </a:rPr>
              <a:t>的一个分支，</a:t>
            </a:r>
            <a:endParaRPr lang="en-US" altLang="zh-CN" sz="2400" i="0" dirty="0">
              <a:ea typeface="宋体" charset="-122"/>
            </a:endParaRPr>
          </a:p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defRPr/>
            </a:pPr>
            <a:r>
              <a:rPr lang="en-US" altLang="zh-CN" sz="2400" i="0" dirty="0">
                <a:ea typeface="宋体" charset="-122"/>
              </a:rPr>
              <a:t>     </a:t>
            </a:r>
            <a:r>
              <a:rPr lang="zh-CN" altLang="en-US" sz="2400" i="0" dirty="0">
                <a:ea typeface="宋体" charset="-122"/>
              </a:rPr>
              <a:t>所以判定覆盖也被称为分支覆盖。</a:t>
            </a:r>
            <a:endParaRPr lang="en-US" altLang="zh-CN" sz="2400" i="0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pic>
        <p:nvPicPr>
          <p:cNvPr id="15365" name="Picture 2" descr="WhiteBoxTestCa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772816"/>
            <a:ext cx="326657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366" name="Straight Arrow Connector 6"/>
          <p:cNvCxnSpPr>
            <a:cxnSpLocks noChangeShapeType="1"/>
          </p:cNvCxnSpPr>
          <p:nvPr/>
        </p:nvCxnSpPr>
        <p:spPr bwMode="auto">
          <a:xfrm>
            <a:off x="6948264" y="2924944"/>
            <a:ext cx="864096" cy="0"/>
          </a:xfrm>
          <a:prstGeom prst="straightConnector1">
            <a:avLst/>
          </a:prstGeom>
          <a:noFill/>
          <a:ln w="28575" cmpd="sng" algn="ctr">
            <a:solidFill>
              <a:srgbClr val="FF6600"/>
            </a:solidFill>
            <a:round/>
            <a:headEnd/>
            <a:tailEnd type="arrow" w="med" len="med"/>
          </a:ln>
        </p:spPr>
      </p:cxnSp>
      <p:cxnSp>
        <p:nvCxnSpPr>
          <p:cNvPr id="15367" name="Straight Arrow Connector 7"/>
          <p:cNvCxnSpPr>
            <a:cxnSpLocks noChangeShapeType="1"/>
          </p:cNvCxnSpPr>
          <p:nvPr/>
        </p:nvCxnSpPr>
        <p:spPr bwMode="auto">
          <a:xfrm flipH="1">
            <a:off x="6300192" y="3284985"/>
            <a:ext cx="1588" cy="792087"/>
          </a:xfrm>
          <a:prstGeom prst="straightConnector1">
            <a:avLst/>
          </a:prstGeom>
          <a:noFill/>
          <a:ln w="28575" cmpd="sng" algn="ctr">
            <a:solidFill>
              <a:srgbClr val="FF66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309666146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示例：绘制控制图</a:t>
            </a:r>
          </a:p>
        </p:txBody>
      </p:sp>
      <p:pic>
        <p:nvPicPr>
          <p:cNvPr id="111618" name="Picture 2" descr="WhiteBoxTestCas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4028" y="1556792"/>
            <a:ext cx="3420380" cy="5044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9" name="Picture 3" descr="WhiteBoxTestCa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3312368" cy="500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4669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示例：设计测试用例</a:t>
            </a:r>
          </a:p>
        </p:txBody>
      </p:sp>
      <p:pic>
        <p:nvPicPr>
          <p:cNvPr id="5" name="Picture 3" descr="WhiteBoxTestCa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3312368" cy="500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436096" y="2996952"/>
            <a:ext cx="2550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(a, b ,c)= (1, 1, 2)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3825044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(a, b ,c)= (-1, 1, 0)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265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476672"/>
            <a:ext cx="7170738" cy="533400"/>
          </a:xfrm>
        </p:spPr>
        <p:txBody>
          <a:bodyPr lIns="0" tIns="0" rIns="0" bIns="0"/>
          <a:lstStyle/>
          <a:p>
            <a:pPr algn="ctr">
              <a:defRPr/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3.4.2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条件覆盖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83568" y="1916832"/>
            <a:ext cx="762000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u="sng" dirty="0"/>
              <a:t>条件覆盖的基本思想是设计若干测试用例，执行被测程序以后，要使每个判断中每个条件的可能取值至少满足一次</a:t>
            </a:r>
            <a:r>
              <a:rPr lang="zh-CN" altLang="en-US" sz="2400" dirty="0"/>
              <a:t>。</a:t>
            </a:r>
            <a:endParaRPr lang="en-US" altLang="zh-CN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1691680" y="450912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/>
              <a:t>（</a:t>
            </a:r>
            <a:r>
              <a:rPr kumimoji="1" lang="en-US" altLang="zh-CN" sz="2800" dirty="0" smtClean="0"/>
              <a:t>a&gt;0 and b&gt;0</a:t>
            </a:r>
            <a:r>
              <a:rPr kumimoji="1" lang="zh-CN" altLang="en-US" sz="2800" dirty="0" smtClean="0"/>
              <a:t>）</a:t>
            </a:r>
            <a:r>
              <a:rPr kumimoji="1" lang="en-US" altLang="zh-CN" sz="2800" dirty="0" smtClean="0"/>
              <a:t> </a:t>
            </a:r>
            <a:endParaRPr kumimoji="1"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5220072" y="4005064"/>
            <a:ext cx="1224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 smtClean="0">
                <a:solidFill>
                  <a:srgbClr val="FF6600"/>
                </a:solidFill>
              </a:rPr>
              <a:t>a&gt;0</a:t>
            </a:r>
          </a:p>
          <a:p>
            <a:endParaRPr kumimoji="1" lang="en-US" altLang="zh-CN" sz="3200" dirty="0">
              <a:solidFill>
                <a:srgbClr val="FF6600"/>
              </a:solidFill>
            </a:endParaRPr>
          </a:p>
          <a:p>
            <a:r>
              <a:rPr kumimoji="1" lang="zh-CN" altLang="zh-CN" sz="3200" dirty="0" smtClean="0">
                <a:solidFill>
                  <a:srgbClr val="FF6600"/>
                </a:solidFill>
              </a:rPr>
              <a:t>b</a:t>
            </a:r>
            <a:r>
              <a:rPr kumimoji="1" lang="en-US" altLang="zh-CN" sz="3200" dirty="0" smtClean="0">
                <a:solidFill>
                  <a:srgbClr val="FF6600"/>
                </a:solidFill>
              </a:rPr>
              <a:t>&gt;0 </a:t>
            </a:r>
            <a:endParaRPr kumimoji="1" lang="zh-CN" altLang="en-US" sz="3200" dirty="0">
              <a:solidFill>
                <a:srgbClr val="FF6600"/>
              </a:solidFill>
            </a:endParaRPr>
          </a:p>
        </p:txBody>
      </p:sp>
      <p:sp>
        <p:nvSpPr>
          <p:cNvPr id="3" name="左大括号 2"/>
          <p:cNvSpPr/>
          <p:nvPr/>
        </p:nvSpPr>
        <p:spPr bwMode="auto">
          <a:xfrm>
            <a:off x="4427984" y="4005064"/>
            <a:ext cx="648072" cy="1584176"/>
          </a:xfrm>
          <a:prstGeom prst="leftBrace">
            <a:avLst>
              <a:gd name="adj1" fmla="val 29260"/>
              <a:gd name="adj2" fmla="val 50000"/>
            </a:avLst>
          </a:prstGeom>
          <a:noFill/>
          <a:ln w="28575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21345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示例：列出所有条件</a:t>
            </a:r>
          </a:p>
        </p:txBody>
      </p:sp>
      <p:pic>
        <p:nvPicPr>
          <p:cNvPr id="111618" name="Picture 2" descr="WhiteBoxTestCas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3868" y="1952836"/>
            <a:ext cx="234337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9" name="Picture 3" descr="WhiteBoxTestCa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564" y="1772816"/>
            <a:ext cx="247831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6084168" y="1834662"/>
            <a:ext cx="2772308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8572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5300" algn="l"/>
              </a:tabLst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判定条件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M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：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5300" algn="l"/>
              </a:tabLst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条件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a&gt;0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： 取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.T.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时为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T1</a:t>
            </a:r>
          </a:p>
          <a:p>
            <a:pPr marL="900113" lvl="0" eaLnBrk="0" hangingPunct="0">
              <a:lnSpc>
                <a:spcPct val="150000"/>
              </a:lnSpc>
              <a:tabLst>
                <a:tab pos="495300" algn="l"/>
              </a:tabLst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取</a:t>
            </a:r>
            <a:r>
              <a:rPr lang="en-US" altLang="zh-CN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.F.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时为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F1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  <a:buFontTx/>
              <a:buChar char="•"/>
              <a:tabLst>
                <a:tab pos="495300" algn="l"/>
              </a:tabLst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条件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b&gt;0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： 取</a:t>
            </a:r>
            <a:r>
              <a:rPr lang="en-US" altLang="zh-CN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.T.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时为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T2</a:t>
            </a:r>
          </a:p>
          <a:p>
            <a:pPr marL="900113" lvl="0" eaLnBrk="0" hangingPunct="0">
              <a:lnSpc>
                <a:spcPct val="150000"/>
              </a:lnSpc>
              <a:tabLst>
                <a:tab pos="495300" algn="l"/>
              </a:tabLst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取</a:t>
            </a:r>
            <a:r>
              <a:rPr lang="en-US" altLang="zh-CN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.F.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时为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F2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；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5300" algn="l"/>
              </a:tabLst>
            </a:pPr>
            <a:r>
              <a:rPr lang="zh-CN" alt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判定条件</a:t>
            </a:r>
            <a:r>
              <a:rPr lang="en-US" altLang="zh-CN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zh-CN" altLang="en-US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：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  <a:buFontTx/>
              <a:buChar char="•"/>
              <a:tabLst>
                <a:tab pos="495300" algn="l"/>
              </a:tabLst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条件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a&gt;1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： 取</a:t>
            </a:r>
            <a:r>
              <a:rPr lang="en-US" altLang="zh-CN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.T.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时为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T3</a:t>
            </a:r>
          </a:p>
          <a:p>
            <a:pPr marL="900113" lvl="0" eaLnBrk="0" hangingPunct="0">
              <a:lnSpc>
                <a:spcPct val="150000"/>
              </a:lnSpc>
              <a:tabLst>
                <a:tab pos="900113" algn="l"/>
              </a:tabLst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取</a:t>
            </a:r>
            <a:r>
              <a:rPr lang="en-US" altLang="zh-CN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.F.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时为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F3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  <a:buFontTx/>
              <a:buChar char="•"/>
              <a:tabLst>
                <a:tab pos="495300" algn="l"/>
              </a:tabLst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条件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c&gt;1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： 取</a:t>
            </a:r>
            <a:r>
              <a:rPr lang="en-US" altLang="zh-CN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.T.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时为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T4</a:t>
            </a:r>
          </a:p>
          <a:p>
            <a:pPr marL="900113" lvl="0" eaLnBrk="0" hangingPunct="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取</a:t>
            </a:r>
            <a:r>
              <a:rPr lang="en-US" altLang="zh-CN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.F.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时为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F4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013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8"/>
          <p:cNvSpPr txBox="1">
            <a:spLocks noChangeArrowheads="1"/>
          </p:cNvSpPr>
          <p:nvPr/>
        </p:nvSpPr>
        <p:spPr bwMode="auto">
          <a:xfrm>
            <a:off x="1115616" y="404664"/>
            <a:ext cx="6732748" cy="61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466725" indent="-347663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  <a:buClr>
                <a:srgbClr val="009066"/>
              </a:buClr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示例：覆盖所有条件</a:t>
            </a:r>
            <a:endParaRPr lang="de-DE" altLang="de-DE" sz="3200" dirty="0">
              <a:solidFill>
                <a:srgbClr val="FFFF00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95636" y="2024844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(a, b ,c)= (2, -1, 0)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39652" y="3825044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(a, b ,c)= (-1, 1, 2)</a:t>
            </a:r>
            <a:endParaRPr lang="zh-CN" altLang="en-US" sz="2400" dirty="0"/>
          </a:p>
        </p:txBody>
      </p:sp>
      <p:pic>
        <p:nvPicPr>
          <p:cNvPr id="38" name="Picture 3" descr="WhiteBoxTestCa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92" y="1628799"/>
            <a:ext cx="3204356" cy="4932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2123728" y="285293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T1, F2, T3, F4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95736" y="472514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F1, T2, F3, T4</a:t>
            </a:r>
            <a:endParaRPr lang="zh-CN" altLang="en-US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1727684" y="569725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但有什么问题吗？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2460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9" grpId="0"/>
      <p:bldP spid="41" grpId="0"/>
      <p:bldP spid="4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 bwMode="auto">
          <a:xfrm>
            <a:off x="2915816" y="3573016"/>
            <a:ext cx="1620180" cy="2519363"/>
          </a:xfrm>
          <a:prstGeom prst="roundRect">
            <a:avLst/>
          </a:prstGeom>
          <a:solidFill>
            <a:srgbClr val="FFFBBF">
              <a:alpha val="50000"/>
            </a:srgbClr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20750" y="581025"/>
            <a:ext cx="7170738" cy="533400"/>
          </a:xfrm>
        </p:spPr>
        <p:txBody>
          <a:bodyPr lIns="0" tIns="0" rIns="0" bIns="0"/>
          <a:lstStyle/>
          <a:p>
            <a:pPr algn="ctr">
              <a:defRPr/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3.4.3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判定条件覆盖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683568" y="1484784"/>
            <a:ext cx="7992888" cy="185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5600" indent="-355600" eaLnBrk="0" hangingPunct="0">
              <a:lnSpc>
                <a:spcPct val="12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 u="sng" dirty="0"/>
              <a:t>判定</a:t>
            </a:r>
            <a:r>
              <a:rPr lang="en-US" altLang="zh-CN" sz="2400" i="0" u="sng" dirty="0"/>
              <a:t>-</a:t>
            </a:r>
            <a:r>
              <a:rPr lang="zh-CN" altLang="en-US" sz="2400" i="0" u="sng" dirty="0"/>
              <a:t>条件覆盖是判定和条件覆盖设计方法的交集</a:t>
            </a:r>
            <a:r>
              <a:rPr lang="zh-CN" altLang="en-US" sz="2400" i="0" dirty="0"/>
              <a:t>，即设计足够的测试用例，使得判断条件中的所有条件可能取值至少执行一次，同时，所有判断的可能结果至少执行一次</a:t>
            </a:r>
            <a:endParaRPr lang="en-US" altLang="zh-CN" sz="2400" i="0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084411"/>
              </p:ext>
            </p:extLst>
          </p:nvPr>
        </p:nvGraphicFramePr>
        <p:xfrm>
          <a:off x="683568" y="3717032"/>
          <a:ext cx="7632848" cy="2256455"/>
        </p:xfrm>
        <a:graphic>
          <a:graphicData uri="http://schemas.openxmlformats.org/drawingml/2006/table">
            <a:tbl>
              <a:tblPr/>
              <a:tblGrid>
                <a:gridCol w="1949859"/>
                <a:gridCol w="1949859"/>
                <a:gridCol w="1866565"/>
                <a:gridCol w="1866565"/>
              </a:tblGrid>
              <a:tr h="59488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条件</a:t>
                      </a:r>
                      <a:endParaRPr lang="zh-CN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取值条件</a:t>
                      </a:r>
                      <a:endParaRPr lang="zh-CN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altLang="en-US" sz="2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分支</a:t>
                      </a:r>
                      <a:endParaRPr lang="zh-CN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判定条件</a:t>
                      </a:r>
                      <a:endParaRPr lang="zh-CN" sz="2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058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  <a:tabLst>
                          <a:tab pos="1614488" algn="l"/>
                        </a:tabLs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a&gt;0, b&gt;0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,</a:t>
                      </a:r>
                      <a:r>
                        <a:rPr lang="en-US" sz="2000" kern="100" baseline="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 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a&gt;1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c&gt;1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70C0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2000" kern="100" dirty="0">
                          <a:solidFill>
                            <a:srgbClr val="0070C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70C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r>
                        <a:rPr lang="zh-CN" sz="2000" kern="100" dirty="0">
                          <a:solidFill>
                            <a:srgbClr val="0070C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70C0"/>
                          </a:solidFill>
                          <a:latin typeface="Arial"/>
                          <a:ea typeface="宋体"/>
                          <a:cs typeface="Times New Roman"/>
                        </a:rPr>
                        <a:t>T3</a:t>
                      </a:r>
                      <a:r>
                        <a:rPr lang="zh-CN" sz="2000" kern="100" dirty="0">
                          <a:solidFill>
                            <a:srgbClr val="0070C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70C0"/>
                          </a:solidFill>
                          <a:latin typeface="Arial"/>
                          <a:ea typeface="宋体"/>
                          <a:cs typeface="Times New Roman"/>
                        </a:rPr>
                        <a:t>T4</a:t>
                      </a:r>
                      <a:endParaRPr lang="zh-CN" sz="2000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altLang="zh-CN" sz="2000" kern="1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a&gt;0</a:t>
                      </a:r>
                      <a:r>
                        <a:rPr lang="en-US" altLang="zh-CN" sz="2000" kern="1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 AND</a:t>
                      </a:r>
                      <a:r>
                        <a:rPr lang="en-US" altLang="zh-CN" sz="2000" kern="1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 b&gt;0</a:t>
                      </a:r>
                      <a:endParaRPr lang="zh-CN" sz="2000" kern="100" dirty="0">
                        <a:solidFill>
                          <a:srgbClr val="3366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3366FF"/>
                          </a:solidFill>
                          <a:latin typeface="Arial"/>
                          <a:ea typeface="宋体"/>
                          <a:cs typeface="Times New Roman"/>
                        </a:rPr>
                        <a:t>M=.T.</a:t>
                      </a:r>
                      <a:endParaRPr lang="zh-CN" sz="2000" kern="100" dirty="0">
                        <a:solidFill>
                          <a:srgbClr val="3366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3366FF"/>
                          </a:solidFill>
                          <a:latin typeface="Arial"/>
                          <a:ea typeface="宋体"/>
                          <a:cs typeface="Times New Roman"/>
                        </a:rPr>
                        <a:t>N=.T.</a:t>
                      </a:r>
                      <a:endParaRPr lang="zh-CN" sz="2000" kern="100" dirty="0">
                        <a:solidFill>
                          <a:srgbClr val="3366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81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a&lt;=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, 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&lt;=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0, a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&lt;=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1, c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&lt;=1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C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F1</a:t>
                      </a:r>
                      <a:r>
                        <a:rPr lang="zh-CN" sz="2000" kern="100" dirty="0">
                          <a:solidFill>
                            <a:srgbClr val="C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C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F2</a:t>
                      </a:r>
                      <a:r>
                        <a:rPr lang="zh-CN" sz="2000" kern="100" dirty="0">
                          <a:solidFill>
                            <a:srgbClr val="C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C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2000" kern="100" dirty="0">
                          <a:solidFill>
                            <a:srgbClr val="C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C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2000" kern="100" dirty="0">
                        <a:solidFill>
                          <a:srgbClr val="C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altLang="zh-CN" sz="2000" kern="1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a&gt;1</a:t>
                      </a:r>
                      <a:r>
                        <a:rPr lang="en-US" altLang="zh-CN" sz="2000" kern="1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Arial"/>
                        </a:rPr>
                        <a:t> OR </a:t>
                      </a:r>
                      <a:r>
                        <a:rPr lang="en-US" altLang="zh-CN" sz="2000" kern="1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/>
                        </a:rPr>
                        <a:t>c&gt;1</a:t>
                      </a:r>
                      <a:endParaRPr lang="zh-CN" sz="2000" kern="100" dirty="0">
                        <a:solidFill>
                          <a:srgbClr val="C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C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M=.F.</a:t>
                      </a:r>
                      <a:endParaRPr lang="zh-CN" sz="2000" kern="100" dirty="0">
                        <a:solidFill>
                          <a:srgbClr val="C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C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N=.F.</a:t>
                      </a:r>
                      <a:endParaRPr lang="zh-CN" sz="2000" kern="100" dirty="0">
                        <a:solidFill>
                          <a:srgbClr val="C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Rounded Rectangle 18"/>
          <p:cNvSpPr/>
          <p:nvPr/>
        </p:nvSpPr>
        <p:spPr bwMode="auto">
          <a:xfrm>
            <a:off x="6372200" y="3717033"/>
            <a:ext cx="1512168" cy="2232248"/>
          </a:xfrm>
          <a:prstGeom prst="roundRect">
            <a:avLst/>
          </a:prstGeom>
          <a:solidFill>
            <a:srgbClr val="FFFBBF">
              <a:alpha val="50000"/>
            </a:srgbClr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497407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8"/>
          <p:cNvSpPr txBox="1">
            <a:spLocks noChangeArrowheads="1"/>
          </p:cNvSpPr>
          <p:nvPr/>
        </p:nvSpPr>
        <p:spPr bwMode="auto">
          <a:xfrm>
            <a:off x="1187624" y="332656"/>
            <a:ext cx="6732748" cy="61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466725" indent="-347663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algn="l" defTabSz="1436688"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436688" fontAlgn="base">
              <a:spcBef>
                <a:spcPct val="0"/>
              </a:spcBef>
              <a:spcAft>
                <a:spcPct val="0"/>
              </a:spcAft>
              <a:tabLst>
                <a:tab pos="461963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  <a:buClr>
                <a:srgbClr val="009066"/>
              </a:buClr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示例：覆盖判定</a:t>
            </a:r>
            <a:r>
              <a:rPr lang="en-US" altLang="zh-CN" sz="320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/</a:t>
            </a:r>
            <a:r>
              <a:rPr lang="zh-CN" altLang="en-US" sz="320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条件</a:t>
            </a:r>
            <a:endParaRPr lang="de-DE" altLang="de-DE" sz="3200" dirty="0">
              <a:solidFill>
                <a:srgbClr val="FFFF00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95636" y="2024844"/>
            <a:ext cx="2550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(a, b ,c)= (2, 1, 2)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39652" y="3825044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(a, b ,c)= (-1, 0, 1)</a:t>
            </a:r>
            <a:endParaRPr lang="zh-CN" altLang="en-US" sz="2400" dirty="0"/>
          </a:p>
        </p:txBody>
      </p:sp>
      <p:pic>
        <p:nvPicPr>
          <p:cNvPr id="38" name="Picture 3" descr="WhiteBoxTestCa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92" y="1628799"/>
            <a:ext cx="3204356" cy="4932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2123728" y="285293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T1, T2, T3, T4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95736" y="472514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F1, F2, F3, F4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6177836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9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366695"/>
            <a:ext cx="5952724" cy="561975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测试方法 </a:t>
            </a:r>
            <a:r>
              <a:rPr kumimoji="1" lang="en-US" altLang="zh-CN" dirty="0" smtClean="0"/>
              <a:t>@SWEBOK 3.0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2DA07-CE19-4C9B-A0EC-06D3955056CF}" type="slidenum">
              <a:rPr lang="en-US" altLang="zh-CN" smtClean="0"/>
              <a:pPr/>
              <a:t>6</a:t>
            </a:fld>
            <a:endParaRPr lang="en-US" altLang="zh-CN"/>
          </a:p>
        </p:txBody>
      </p:sp>
      <p:pic>
        <p:nvPicPr>
          <p:cNvPr id="5" name="图片 4" descr="屏幕快照 2014-03-12 下午10.52.2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8736852" cy="35093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52120" y="2636912"/>
            <a:ext cx="996086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IDBT</a:t>
            </a:r>
            <a:endParaRPr lang="zh-CN" altLang="en-US" sz="2800" i="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7984" y="3068960"/>
            <a:ext cx="896324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CBT</a:t>
            </a:r>
            <a:endParaRPr lang="zh-CN" altLang="en-US" sz="2800" i="0" dirty="0">
              <a:solidFill>
                <a:srgbClr val="8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7984" y="3429000"/>
            <a:ext cx="856349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FBT</a:t>
            </a:r>
            <a:endParaRPr lang="zh-CN" altLang="en-US" sz="2800" i="0" dirty="0">
              <a:solidFill>
                <a:srgbClr val="FF66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9992" y="3861048"/>
            <a:ext cx="896324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UBT</a:t>
            </a:r>
            <a:endParaRPr lang="zh-CN" altLang="en-US" sz="2800" i="0" dirty="0">
              <a:solidFill>
                <a:srgbClr val="008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8104" y="4221088"/>
            <a:ext cx="936124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0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MBT</a:t>
            </a:r>
            <a:endParaRPr lang="zh-CN" altLang="en-US" sz="2800" i="0" dirty="0">
              <a:solidFill>
                <a:srgbClr val="3366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12360" y="4653136"/>
            <a:ext cx="1146468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zh-CN" sz="2800" i="0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楷体_GB2312" pitchFamily="49" charset="-122"/>
              </a:rPr>
              <a:t>TBNA</a:t>
            </a:r>
            <a:endParaRPr lang="zh-CN" altLang="en-US" sz="2800" i="0" dirty="0">
              <a:solidFill>
                <a:srgbClr val="00009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917161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4664"/>
            <a:ext cx="7170738" cy="533400"/>
          </a:xfrm>
        </p:spPr>
        <p:txBody>
          <a:bodyPr lIns="0" tIns="0" rIns="0" bIns="0"/>
          <a:lstStyle/>
          <a:p>
            <a:pPr algn="ctr">
              <a:defRPr/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3.4.4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条件组合测试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11560" y="1916832"/>
            <a:ext cx="7920880" cy="343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5600" indent="-355600" eaLnBrk="0" hangingPunct="0">
              <a:lnSpc>
                <a:spcPct val="13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 u="sng" dirty="0"/>
              <a:t>条件组合覆盖的基本思想是设计足够的测试用例，使得判断中每个条件的所有可能至少出现一次，并且每个判断本身的判定结果也至少出现一次</a:t>
            </a:r>
            <a:r>
              <a:rPr lang="zh-CN" altLang="en-US" sz="2400" i="0" dirty="0"/>
              <a:t>。</a:t>
            </a:r>
            <a:endParaRPr lang="en-US" altLang="zh-CN" sz="2400" i="0" dirty="0"/>
          </a:p>
          <a:p>
            <a:pPr marL="355600" indent="-355600" eaLnBrk="0" hangingPunct="0">
              <a:lnSpc>
                <a:spcPct val="13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endParaRPr lang="en-US" altLang="zh-CN" sz="2400" i="0" dirty="0"/>
          </a:p>
          <a:p>
            <a:pPr marL="355600" indent="-355600" eaLnBrk="0" hangingPunct="0">
              <a:lnSpc>
                <a:spcPct val="13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 dirty="0"/>
              <a:t>它与条件覆盖的差别是它不是简单地要求每个条件都出现“真”与“假”两种结果，而是要求让这些结果的</a:t>
            </a:r>
            <a:r>
              <a:rPr lang="zh-CN" altLang="en-US" sz="2400" b="1" i="0" dirty="0"/>
              <a:t>所有可能组合都至少出现一次</a:t>
            </a:r>
            <a:endParaRPr lang="en-US" altLang="zh-CN" sz="2400" b="1" i="0" dirty="0"/>
          </a:p>
        </p:txBody>
      </p:sp>
    </p:spTree>
    <p:extLst>
      <p:ext uri="{BB962C8B-B14F-4D97-AF65-F5344CB8AC3E}">
        <p14:creationId xmlns:p14="http://schemas.microsoft.com/office/powerpoint/2010/main" val="105073037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2198688" y="2041525"/>
            <a:ext cx="1752600" cy="3322638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245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</a:t>
            </a:r>
            <a:r>
              <a:rPr lang="zh-CN" altLang="en-US" sz="4000" b="1" i="1" dirty="0" smtClean="0">
                <a:solidFill>
                  <a:schemeClr val="hlink"/>
                </a:solidFill>
              </a:rPr>
              <a:t> </a:t>
            </a:r>
            <a:r>
              <a:rPr lang="en-US" altLang="zh-CN" sz="2800" b="1" i="1" dirty="0" smtClean="0">
                <a:solidFill>
                  <a:schemeClr val="hlink"/>
                </a:solidFill>
              </a:rPr>
              <a:t>(1)</a:t>
            </a:r>
            <a:endParaRPr lang="zh-CN" altLang="en-US" sz="2800" b="1" i="1" dirty="0" smtClean="0">
              <a:solidFill>
                <a:schemeClr val="hlink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30288" y="2224088"/>
          <a:ext cx="7302600" cy="3048000"/>
        </p:xfrm>
        <a:graphic>
          <a:graphicData uri="http://schemas.openxmlformats.org/drawingml/2006/table">
            <a:tbl>
              <a:tblPr/>
              <a:tblGrid>
                <a:gridCol w="1156423"/>
                <a:gridCol w="1854561"/>
                <a:gridCol w="1614710"/>
                <a:gridCol w="2676906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组合编号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覆盖条件取值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判定条件取值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判定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条件组合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M=.T.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a&gt;0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b&gt;0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取真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F2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M=.F.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a&gt;0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b&lt;=0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取假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M=.F.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a&lt;=0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b&gt;0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取假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F2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M=.F.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a&lt;=0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b&lt;=0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取假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T3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T4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N=.T.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a&gt;1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c&gt;1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取真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T3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N=.T.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a&gt;1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c&lt;=1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取真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T4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N=.T.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altLang="zh-CN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&lt;=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c&gt;1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取真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N=.F.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a&lt;=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c&lt;=1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取假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7571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4139952" y="1916832"/>
            <a:ext cx="1387475" cy="3672408"/>
          </a:xfrm>
          <a:prstGeom prst="roundRect">
            <a:avLst/>
          </a:prstGeom>
          <a:solidFill>
            <a:srgbClr val="FFFBBF">
              <a:alpha val="50000"/>
            </a:srgbClr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256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</a:t>
            </a:r>
            <a:r>
              <a:rPr lang="zh-CN" altLang="en-US" sz="4000" b="1" i="1" dirty="0" smtClean="0">
                <a:solidFill>
                  <a:schemeClr val="hlink"/>
                </a:solidFill>
              </a:rPr>
              <a:t> </a:t>
            </a:r>
            <a:r>
              <a:rPr lang="en-US" altLang="zh-CN" sz="2800" b="1" i="1" dirty="0" smtClean="0">
                <a:solidFill>
                  <a:schemeClr val="hlink"/>
                </a:solidFill>
              </a:rPr>
              <a:t>(2)</a:t>
            </a:r>
            <a:endParaRPr lang="zh-CN" altLang="en-US" sz="2800" b="1" i="1" dirty="0" smtClean="0">
              <a:solidFill>
                <a:schemeClr val="hlink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692628"/>
              </p:ext>
            </p:extLst>
          </p:nvPr>
        </p:nvGraphicFramePr>
        <p:xfrm>
          <a:off x="179512" y="1916832"/>
          <a:ext cx="6120680" cy="3622190"/>
        </p:xfrm>
        <a:graphic>
          <a:graphicData uri="http://schemas.openxmlformats.org/drawingml/2006/table">
            <a:tbl>
              <a:tblPr/>
              <a:tblGrid>
                <a:gridCol w="2736304"/>
                <a:gridCol w="1152128"/>
                <a:gridCol w="1440160"/>
                <a:gridCol w="792088"/>
              </a:tblGrid>
              <a:tr h="8230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测试用例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覆盖条件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FF6600"/>
                          </a:solidFill>
                          <a:latin typeface="Arial"/>
                          <a:ea typeface="宋体"/>
                          <a:cs typeface="Arial"/>
                        </a:rPr>
                        <a:t>覆盖路径</a:t>
                      </a:r>
                      <a:endParaRPr lang="zh-CN" sz="1800" kern="100" dirty="0">
                        <a:solidFill>
                          <a:srgbClr val="FF66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FF6600"/>
                          </a:solidFill>
                          <a:latin typeface="Arial"/>
                          <a:ea typeface="宋体"/>
                          <a:cs typeface="Arial"/>
                        </a:rPr>
                        <a:t>覆盖组合</a:t>
                      </a:r>
                      <a:endParaRPr lang="zh-CN" sz="1800" kern="100" dirty="0">
                        <a:solidFill>
                          <a:srgbClr val="FF66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826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输入：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a=2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b=1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c=6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输出：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a=2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b=1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c=5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P1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（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1-2-4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）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724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输入：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(</a:t>
                      </a:r>
                      <a:r>
                        <a:rPr lang="en-US" sz="1800" kern="100" dirty="0" err="1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altLang="zh-CN" sz="1800" kern="100" dirty="0" err="1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,b,c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=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,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-1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,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-2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输出</a:t>
                      </a: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：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(</a:t>
                      </a:r>
                      <a:r>
                        <a:rPr lang="en-US" altLang="zh-CN" sz="1800" kern="100" dirty="0" err="1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a,b,c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)=(2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,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-1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,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-2)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F2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T3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P3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（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1-3-4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）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636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输入</a:t>
                      </a: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：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(</a:t>
                      </a:r>
                      <a:r>
                        <a:rPr lang="en-US" altLang="zh-CN" sz="1800" kern="100" dirty="0" err="1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a,b,c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)=(-1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,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2,3)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输出</a:t>
                      </a: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：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(</a:t>
                      </a:r>
                      <a:r>
                        <a:rPr lang="en-US" altLang="zh-CN" sz="1800" kern="100" dirty="0" err="1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a,b,c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)=(-1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,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2,6) </a:t>
                      </a:r>
                      <a:endParaRPr lang="zh-CN" alt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F1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T4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P3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（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1-3-4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）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63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输入</a:t>
                      </a: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：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(</a:t>
                      </a:r>
                      <a:r>
                        <a:rPr lang="en-US" altLang="zh-CN" sz="1800" kern="100" dirty="0" err="1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a,b,c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)=(-1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,-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2,-3) 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输出</a:t>
                      </a: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：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(</a:t>
                      </a:r>
                      <a:r>
                        <a:rPr lang="en-US" altLang="zh-CN" sz="1800" kern="100" dirty="0" err="1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a,b,c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)=(-1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Arial"/>
                        </a:rPr>
                        <a:t>,-</a:t>
                      </a: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2,-5) </a:t>
                      </a:r>
                      <a:endParaRPr lang="zh-CN" altLang="zh-CN" sz="1800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P4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（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1-3-5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）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636" name="Rounded Rectangle 6"/>
          <p:cNvSpPr>
            <a:spLocks noChangeArrowheads="1"/>
          </p:cNvSpPr>
          <p:nvPr/>
        </p:nvSpPr>
        <p:spPr bwMode="auto">
          <a:xfrm>
            <a:off x="5508104" y="1988840"/>
            <a:ext cx="864096" cy="3528392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FF6600"/>
            </a:solidFill>
            <a:prstDash val="dash"/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5637" name="TextBox 7"/>
          <p:cNvSpPr txBox="1">
            <a:spLocks noChangeArrowheads="1"/>
          </p:cNvSpPr>
          <p:nvPr/>
        </p:nvSpPr>
        <p:spPr bwMode="auto">
          <a:xfrm>
            <a:off x="1115616" y="6237312"/>
            <a:ext cx="7119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覆盖了所有组合，但覆盖路径有限，</a:t>
            </a:r>
            <a:r>
              <a:rPr lang="en-US" altLang="zh-CN" sz="2400" dirty="0">
                <a:solidFill>
                  <a:srgbClr val="C00000"/>
                </a:solidFill>
              </a:rPr>
              <a:t>1-2-5 </a:t>
            </a:r>
            <a:r>
              <a:rPr lang="zh-CN" altLang="en-US" sz="2400" dirty="0">
                <a:solidFill>
                  <a:srgbClr val="C00000"/>
                </a:solidFill>
              </a:rPr>
              <a:t>没被覆盖</a:t>
            </a:r>
          </a:p>
        </p:txBody>
      </p:sp>
      <p:pic>
        <p:nvPicPr>
          <p:cNvPr id="7" name="Picture 2" descr="WhiteBoxTestCas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882631"/>
            <a:ext cx="2513024" cy="3706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6752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1580" y="260648"/>
            <a:ext cx="7772400" cy="792088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2060848"/>
            <a:ext cx="6300700" cy="1224136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kern="1200" dirty="0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条件组合效率不高，有些测试是不必要的</a:t>
            </a:r>
            <a:endParaRPr lang="en-US" altLang="zh-CN" sz="2400" b="1" kern="1200" dirty="0">
              <a:solidFill>
                <a:srgbClr val="FF66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kern="1200" dirty="0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判定</a:t>
            </a:r>
            <a:r>
              <a:rPr lang="en-US" altLang="zh-CN" sz="2400" b="1" kern="1200" dirty="0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/</a:t>
            </a:r>
            <a:r>
              <a:rPr lang="zh-CN" altLang="en-US" sz="2400" b="1" kern="1200" dirty="0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条件 还不够强</a:t>
            </a:r>
            <a:endParaRPr lang="en-US" altLang="zh-CN" sz="2400" b="1" kern="1200" dirty="0">
              <a:solidFill>
                <a:srgbClr val="FF66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pic>
        <p:nvPicPr>
          <p:cNvPr id="5" name="图片 4" descr="屏幕快照 2014-03-13 下午3.42.2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933056"/>
            <a:ext cx="5246216" cy="199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96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1580" y="260648"/>
            <a:ext cx="7772400" cy="792088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修正条件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/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判定覆盖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80920" cy="2952328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每个判定的所有可能结果至少能取值一次；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判定中的每个条件的所有可能结果至少取值一次；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 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一个判定中的每个条件曾经独立地对判定的结果产生影响；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每个入口和出口至少执行一次</a:t>
            </a:r>
          </a:p>
        </p:txBody>
      </p:sp>
      <p:sp>
        <p:nvSpPr>
          <p:cNvPr id="4" name="矩形 3"/>
          <p:cNvSpPr/>
          <p:nvPr/>
        </p:nvSpPr>
        <p:spPr>
          <a:xfrm>
            <a:off x="899592" y="5661248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hlinkClick r:id="rId2"/>
              </a:rPr>
              <a:t>http://en.wikipedia.org/wiki/Modified_Condition/Decision_Coverage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1600" y="6165304"/>
            <a:ext cx="6012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hlinkClick r:id="rId3"/>
              </a:rPr>
              <a:t>http://www.dsl.uow.edu.au/~sergiy/MCDC.html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9552" y="4725144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660066"/>
                </a:solidFill>
              </a:rPr>
              <a:t>&gt;</a:t>
            </a:r>
            <a:r>
              <a:rPr lang="en-US" altLang="zh-CN" sz="2800" b="1" dirty="0">
                <a:solidFill>
                  <a:srgbClr val="660066"/>
                </a:solidFill>
              </a:rPr>
              <a:t>=</a:t>
            </a:r>
            <a:r>
              <a:rPr lang="zh-CN" altLang="en-US" sz="2400" dirty="0" smtClean="0"/>
              <a:t> </a:t>
            </a:r>
            <a:r>
              <a:rPr lang="en-US" altLang="zh-CN" sz="2800" b="1" dirty="0" smtClean="0">
                <a:solidFill>
                  <a:srgbClr val="660066"/>
                </a:solidFill>
              </a:rPr>
              <a:t>n</a:t>
            </a:r>
            <a:r>
              <a:rPr lang="en-US" altLang="zh-CN" sz="2800" b="1" dirty="0">
                <a:solidFill>
                  <a:srgbClr val="660066"/>
                </a:solidFill>
              </a:rPr>
              <a:t>+1</a:t>
            </a:r>
            <a:r>
              <a:rPr lang="en-US" altLang="zh-CN" sz="2400" b="1" dirty="0">
                <a:solidFill>
                  <a:srgbClr val="660066"/>
                </a:solidFill>
              </a:rPr>
              <a:t> </a:t>
            </a:r>
            <a:r>
              <a:rPr lang="en-US" altLang="zh-CN" sz="2400" dirty="0">
                <a:solidFill>
                  <a:srgbClr val="3366FF"/>
                </a:solidFill>
              </a:rPr>
              <a:t>test cases for a decision with </a:t>
            </a:r>
            <a:r>
              <a:rPr lang="en-US" altLang="zh-CN" sz="2800" dirty="0">
                <a:solidFill>
                  <a:srgbClr val="660066"/>
                </a:solidFill>
              </a:rPr>
              <a:t>n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rgbClr val="3366FF"/>
                </a:solidFill>
              </a:rPr>
              <a:t>inputs. </a:t>
            </a:r>
            <a:endParaRPr lang="zh-CN" altLang="en-US" sz="24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008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</a:t>
            </a:r>
          </a:p>
        </p:txBody>
      </p:sp>
      <p:graphicFrame>
        <p:nvGraphicFramePr>
          <p:cNvPr id="9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235841"/>
              </p:ext>
            </p:extLst>
          </p:nvPr>
        </p:nvGraphicFramePr>
        <p:xfrm>
          <a:off x="1547664" y="1844824"/>
          <a:ext cx="5616624" cy="4061252"/>
        </p:xfrm>
        <a:graphic>
          <a:graphicData uri="http://schemas.openxmlformats.org/drawingml/2006/table">
            <a:tbl>
              <a:tblPr/>
              <a:tblGrid>
                <a:gridCol w="1215134"/>
                <a:gridCol w="2352895"/>
                <a:gridCol w="2048595"/>
              </a:tblGrid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组合编号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覆盖条件取值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判定条件取值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249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FF660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endParaRPr lang="zh-CN" sz="2000" kern="100" dirty="0">
                        <a:solidFill>
                          <a:srgbClr val="FF66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M=.T.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249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F2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M=.F.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249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FF660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endParaRPr lang="zh-CN" sz="2000" kern="100" dirty="0">
                        <a:solidFill>
                          <a:srgbClr val="FF66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M=.F.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453">
                <a:tc>
                  <a:txBody>
                    <a:bodyPr/>
                    <a:lstStyle/>
                    <a:p>
                      <a:pPr algn="l">
                        <a:spcAft>
                          <a:spcPts val="120"/>
                        </a:spcAft>
                      </a:pPr>
                      <a:r>
                        <a:rPr lang="en-US" sz="2000" strike="dbl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2000" strike="dblStrike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20"/>
                        </a:spcAft>
                      </a:pPr>
                      <a:r>
                        <a:rPr lang="en-US" sz="2000" strike="dbl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F1</a:t>
                      </a:r>
                      <a:r>
                        <a:rPr lang="zh-CN" sz="2000" strike="dbl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strike="dbl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F2</a:t>
                      </a:r>
                      <a:endParaRPr lang="zh-CN" sz="2000" strike="dblStrike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strike="dbl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M=.F.</a:t>
                      </a:r>
                      <a:endParaRPr lang="zh-CN" sz="2000" strike="dblStrike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39249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strike="sngStrike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2000" strike="sngStrike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strike="sngStrik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T3</a:t>
                      </a:r>
                      <a:r>
                        <a:rPr lang="zh-CN" sz="2000" strike="sngStrik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strike="sngStrik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T4</a:t>
                      </a:r>
                      <a:endParaRPr lang="zh-CN" sz="2000" strike="sngStrike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strike="sngStrike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N=.T.</a:t>
                      </a:r>
                      <a:endParaRPr lang="zh-CN" sz="2000" strike="sngStrike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39249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strike="no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2000" strike="noStrike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strike="noStrike" kern="100" baseline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T3</a:t>
                      </a:r>
                      <a:r>
                        <a:rPr lang="zh-CN" sz="2000" strike="no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strike="noStrike" kern="100" baseline="0" dirty="0">
                          <a:solidFill>
                            <a:srgbClr val="FF66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2000" strike="noStrike" kern="100" baseline="0" dirty="0">
                        <a:solidFill>
                          <a:srgbClr val="FF66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strike="no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N=.T.</a:t>
                      </a:r>
                      <a:endParaRPr lang="zh-CN" sz="2000" strike="noStrike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9249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strike="noStrike" kern="100" baseline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2000" strike="noStrike" kern="100" baseline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strike="noStrike" kern="100" baseline="0" dirty="0">
                          <a:solidFill>
                            <a:srgbClr val="3366FF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2000" strike="no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strike="noStrike" kern="100" baseline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T4</a:t>
                      </a:r>
                      <a:endParaRPr lang="zh-CN" sz="2000" strike="noStrike" kern="100" baseline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strike="noStrike" kern="100" baseline="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N=.T.</a:t>
                      </a:r>
                      <a:endParaRPr lang="zh-CN" sz="2000" strike="noStrike" kern="100" baseline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9249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3366FF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2000" kern="100" dirty="0">
                          <a:solidFill>
                            <a:srgbClr val="FF66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2000" kern="100" dirty="0">
                        <a:solidFill>
                          <a:srgbClr val="FF66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N=.F.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1368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476672"/>
            <a:ext cx="7170738" cy="533400"/>
          </a:xfrm>
        </p:spPr>
        <p:txBody>
          <a:bodyPr lIns="0" tIns="0" rIns="0" bIns="0"/>
          <a:lstStyle/>
          <a:p>
            <a:pPr algn="ctr">
              <a:defRPr/>
            </a:pP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3.4.5 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基本路径覆盖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611560" y="1628800"/>
            <a:ext cx="8208912" cy="103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5600" indent="-355600" eaLnBrk="0" hangingPunct="0">
              <a:lnSpc>
                <a:spcPct val="13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 dirty="0">
                <a:solidFill>
                  <a:srgbClr val="800000"/>
                </a:solidFill>
              </a:rPr>
              <a:t>顾名思义，路径覆盖就是设计所有的测试用例，来覆盖程序中的所有可能的执行路径。</a:t>
            </a:r>
            <a:endParaRPr lang="en-US" altLang="zh-CN" sz="2400" i="0" dirty="0">
              <a:solidFill>
                <a:srgbClr val="80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3403600" y="2990850"/>
            <a:ext cx="1533525" cy="3140075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38188" y="2990850"/>
          <a:ext cx="8032859" cy="3148584"/>
        </p:xfrm>
        <a:graphic>
          <a:graphicData uri="http://schemas.openxmlformats.org/drawingml/2006/table">
            <a:tbl>
              <a:tblPr/>
              <a:tblGrid>
                <a:gridCol w="2677620"/>
                <a:gridCol w="1647766"/>
                <a:gridCol w="2265678"/>
                <a:gridCol w="144179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测试用例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覆盖路径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覆盖条件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覆盖组合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输入：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输出：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c=5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（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1-2-4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）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chemeClr val="accent6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输入：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c=-3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输出：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c=-2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chemeClr val="accent6"/>
                          </a:solidFill>
                          <a:latin typeface="Arial"/>
                          <a:ea typeface="宋体"/>
                          <a:cs typeface="Times New Roman"/>
                        </a:rPr>
                        <a:t>P2</a:t>
                      </a:r>
                      <a:r>
                        <a:rPr lang="zh-CN" sz="1800" kern="100" dirty="0">
                          <a:solidFill>
                            <a:schemeClr val="accent6"/>
                          </a:solidFill>
                          <a:latin typeface="Arial"/>
                          <a:ea typeface="宋体"/>
                          <a:cs typeface="Arial"/>
                        </a:rPr>
                        <a:t>（</a:t>
                      </a:r>
                      <a:r>
                        <a:rPr lang="en-US" sz="1800" kern="100" dirty="0">
                          <a:solidFill>
                            <a:schemeClr val="accent6"/>
                          </a:solidFill>
                          <a:latin typeface="Arial"/>
                          <a:ea typeface="宋体"/>
                          <a:cs typeface="Times New Roman"/>
                        </a:rPr>
                        <a:t>1-2-5</a:t>
                      </a:r>
                      <a:r>
                        <a:rPr lang="zh-CN" sz="1800" kern="100" dirty="0">
                          <a:solidFill>
                            <a:schemeClr val="accent6"/>
                          </a:solidFill>
                          <a:latin typeface="Arial"/>
                          <a:ea typeface="宋体"/>
                          <a:cs typeface="Arial"/>
                        </a:rPr>
                        <a:t>）</a:t>
                      </a:r>
                      <a:endParaRPr lang="zh-CN" sz="1800" kern="100" dirty="0">
                        <a:solidFill>
                          <a:schemeClr val="accent6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chemeClr val="accent6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chemeClr val="accent6"/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 dirty="0">
                        <a:solidFill>
                          <a:schemeClr val="accent6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输入：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b=-1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c=-2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输出：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b=-1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c=-2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（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1-3-4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）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输入：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a=-1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c=3 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输出：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a=-1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（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1-3-4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）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输入：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a=-1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b=-2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c=-3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输出：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a=-1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b=-2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c=-5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P4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（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1-3-5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）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F1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F2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F3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chemeClr val="accent6"/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 dirty="0">
                        <a:solidFill>
                          <a:schemeClr val="accent6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09363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366695"/>
            <a:ext cx="6384772" cy="561975"/>
          </a:xfrm>
        </p:spPr>
        <p:txBody>
          <a:bodyPr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基本路径覆盖的设计过程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grpSp>
        <p:nvGrpSpPr>
          <p:cNvPr id="27651" name="Group 4"/>
          <p:cNvGrpSpPr>
            <a:grpSpLocks/>
          </p:cNvGrpSpPr>
          <p:nvPr/>
        </p:nvGrpSpPr>
        <p:grpSpPr bwMode="auto">
          <a:xfrm>
            <a:off x="5652120" y="1988840"/>
            <a:ext cx="3240360" cy="3528392"/>
            <a:chOff x="3456" y="2784"/>
            <a:chExt cx="1476" cy="1282"/>
          </a:xfrm>
        </p:grpSpPr>
        <p:sp>
          <p:nvSpPr>
            <p:cNvPr id="27654" name="Line 5"/>
            <p:cNvSpPr>
              <a:spLocks noChangeShapeType="1"/>
            </p:cNvSpPr>
            <p:nvPr/>
          </p:nvSpPr>
          <p:spPr bwMode="auto">
            <a:xfrm>
              <a:off x="3683" y="3617"/>
              <a:ext cx="0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5" name="Rectangle 6"/>
            <p:cNvSpPr>
              <a:spLocks noChangeArrowheads="1"/>
            </p:cNvSpPr>
            <p:nvPr/>
          </p:nvSpPr>
          <p:spPr bwMode="auto">
            <a:xfrm>
              <a:off x="4192" y="2881"/>
              <a:ext cx="192" cy="81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56" name="Group 7"/>
            <p:cNvGrpSpPr>
              <a:grpSpLocks/>
            </p:cNvGrpSpPr>
            <p:nvPr/>
          </p:nvGrpSpPr>
          <p:grpSpPr bwMode="auto">
            <a:xfrm>
              <a:off x="4389" y="2903"/>
              <a:ext cx="538" cy="23"/>
              <a:chOff x="3016" y="808"/>
              <a:chExt cx="960" cy="41"/>
            </a:xfrm>
          </p:grpSpPr>
          <p:sp>
            <p:nvSpPr>
              <p:cNvPr id="27722" name="Freeform 8"/>
              <p:cNvSpPr>
                <a:spLocks/>
              </p:cNvSpPr>
              <p:nvPr/>
            </p:nvSpPr>
            <p:spPr bwMode="auto">
              <a:xfrm>
                <a:off x="3016" y="808"/>
                <a:ext cx="89" cy="41"/>
              </a:xfrm>
              <a:custGeom>
                <a:avLst/>
                <a:gdLst>
                  <a:gd name="T0" fmla="*/ 0 w 89"/>
                  <a:gd name="T1" fmla="*/ 20 h 41"/>
                  <a:gd name="T2" fmla="*/ 88 w 89"/>
                  <a:gd name="T3" fmla="*/ 0 h 41"/>
                  <a:gd name="T4" fmla="*/ 88 w 89"/>
                  <a:gd name="T5" fmla="*/ 20 h 41"/>
                  <a:gd name="T6" fmla="*/ 88 w 89"/>
                  <a:gd name="T7" fmla="*/ 40 h 41"/>
                  <a:gd name="T8" fmla="*/ 0 w 89"/>
                  <a:gd name="T9" fmla="*/ 2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41"/>
                  <a:gd name="T17" fmla="*/ 89 w 89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41">
                    <a:moveTo>
                      <a:pt x="0" y="20"/>
                    </a:moveTo>
                    <a:lnTo>
                      <a:pt x="88" y="0"/>
                    </a:lnTo>
                    <a:lnTo>
                      <a:pt x="88" y="20"/>
                    </a:lnTo>
                    <a:lnTo>
                      <a:pt x="88" y="40"/>
                    </a:lnTo>
                    <a:lnTo>
                      <a:pt x="0" y="20"/>
                    </a:lnTo>
                  </a:path>
                </a:pathLst>
              </a:custGeom>
              <a:solidFill>
                <a:srgbClr val="000000"/>
              </a:solidFill>
              <a:ln w="25400" cap="rnd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23" name="Line 9"/>
              <p:cNvSpPr>
                <a:spLocks noChangeShapeType="1"/>
              </p:cNvSpPr>
              <p:nvPr/>
            </p:nvSpPr>
            <p:spPr bwMode="auto">
              <a:xfrm>
                <a:off x="3120" y="836"/>
                <a:ext cx="85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7657" name="Line 10"/>
            <p:cNvSpPr>
              <a:spLocks noChangeShapeType="1"/>
            </p:cNvSpPr>
            <p:nvPr/>
          </p:nvSpPr>
          <p:spPr bwMode="auto">
            <a:xfrm>
              <a:off x="4288" y="2971"/>
              <a:ext cx="0" cy="5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8" name="Freeform 11"/>
            <p:cNvSpPr>
              <a:spLocks/>
            </p:cNvSpPr>
            <p:nvPr/>
          </p:nvSpPr>
          <p:spPr bwMode="auto">
            <a:xfrm>
              <a:off x="4227" y="3029"/>
              <a:ext cx="122" cy="59"/>
            </a:xfrm>
            <a:custGeom>
              <a:avLst/>
              <a:gdLst>
                <a:gd name="T0" fmla="*/ 0 w 217"/>
                <a:gd name="T1" fmla="*/ 3 h 105"/>
                <a:gd name="T2" fmla="*/ 3 w 217"/>
                <a:gd name="T3" fmla="*/ 0 h 105"/>
                <a:gd name="T4" fmla="*/ 7 w 217"/>
                <a:gd name="T5" fmla="*/ 3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104"/>
                  </a:moveTo>
                  <a:lnTo>
                    <a:pt x="104" y="0"/>
                  </a:lnTo>
                  <a:lnTo>
                    <a:pt x="216" y="104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9" name="Freeform 12"/>
            <p:cNvSpPr>
              <a:spLocks/>
            </p:cNvSpPr>
            <p:nvPr/>
          </p:nvSpPr>
          <p:spPr bwMode="auto">
            <a:xfrm>
              <a:off x="4227" y="3029"/>
              <a:ext cx="122" cy="59"/>
            </a:xfrm>
            <a:custGeom>
              <a:avLst/>
              <a:gdLst>
                <a:gd name="T0" fmla="*/ 0 w 217"/>
                <a:gd name="T1" fmla="*/ 3 h 105"/>
                <a:gd name="T2" fmla="*/ 3 w 217"/>
                <a:gd name="T3" fmla="*/ 0 h 105"/>
                <a:gd name="T4" fmla="*/ 7 w 217"/>
                <a:gd name="T5" fmla="*/ 3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104"/>
                  </a:moveTo>
                  <a:lnTo>
                    <a:pt x="104" y="0"/>
                  </a:lnTo>
                  <a:lnTo>
                    <a:pt x="216" y="104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0" name="Line 13"/>
            <p:cNvSpPr>
              <a:spLocks noChangeShapeType="1"/>
            </p:cNvSpPr>
            <p:nvPr/>
          </p:nvSpPr>
          <p:spPr bwMode="auto">
            <a:xfrm flipH="1">
              <a:off x="3976" y="3090"/>
              <a:ext cx="2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1" name="Freeform 14"/>
            <p:cNvSpPr>
              <a:spLocks/>
            </p:cNvSpPr>
            <p:nvPr/>
          </p:nvSpPr>
          <p:spPr bwMode="auto">
            <a:xfrm>
              <a:off x="3914" y="3150"/>
              <a:ext cx="121" cy="59"/>
            </a:xfrm>
            <a:custGeom>
              <a:avLst/>
              <a:gdLst>
                <a:gd name="T0" fmla="*/ 0 w 217"/>
                <a:gd name="T1" fmla="*/ 3 h 105"/>
                <a:gd name="T2" fmla="*/ 3 w 217"/>
                <a:gd name="T3" fmla="*/ 0 h 105"/>
                <a:gd name="T4" fmla="*/ 7 w 217"/>
                <a:gd name="T5" fmla="*/ 3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104"/>
                  </a:moveTo>
                  <a:lnTo>
                    <a:pt x="104" y="0"/>
                  </a:lnTo>
                  <a:lnTo>
                    <a:pt x="216" y="104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Freeform 15"/>
            <p:cNvSpPr>
              <a:spLocks/>
            </p:cNvSpPr>
            <p:nvPr/>
          </p:nvSpPr>
          <p:spPr bwMode="auto">
            <a:xfrm>
              <a:off x="3914" y="3150"/>
              <a:ext cx="121" cy="59"/>
            </a:xfrm>
            <a:custGeom>
              <a:avLst/>
              <a:gdLst>
                <a:gd name="T0" fmla="*/ 0 w 217"/>
                <a:gd name="T1" fmla="*/ 3 h 105"/>
                <a:gd name="T2" fmla="*/ 3 w 217"/>
                <a:gd name="T3" fmla="*/ 0 h 105"/>
                <a:gd name="T4" fmla="*/ 7 w 217"/>
                <a:gd name="T5" fmla="*/ 3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104"/>
                  </a:moveTo>
                  <a:lnTo>
                    <a:pt x="104" y="0"/>
                  </a:lnTo>
                  <a:lnTo>
                    <a:pt x="216" y="104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Line 16"/>
            <p:cNvSpPr>
              <a:spLocks noChangeShapeType="1"/>
            </p:cNvSpPr>
            <p:nvPr/>
          </p:nvSpPr>
          <p:spPr bwMode="auto">
            <a:xfrm flipH="1">
              <a:off x="3703" y="3211"/>
              <a:ext cx="21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4" name="Line 17"/>
            <p:cNvSpPr>
              <a:spLocks noChangeShapeType="1"/>
            </p:cNvSpPr>
            <p:nvPr/>
          </p:nvSpPr>
          <p:spPr bwMode="auto">
            <a:xfrm>
              <a:off x="4353" y="3090"/>
              <a:ext cx="35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5" name="Line 18"/>
            <p:cNvSpPr>
              <a:spLocks noChangeShapeType="1"/>
            </p:cNvSpPr>
            <p:nvPr/>
          </p:nvSpPr>
          <p:spPr bwMode="auto">
            <a:xfrm flipV="1">
              <a:off x="3974" y="3087"/>
              <a:ext cx="0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6" name="Rectangle 19"/>
            <p:cNvSpPr>
              <a:spLocks noChangeArrowheads="1"/>
            </p:cNvSpPr>
            <p:nvPr/>
          </p:nvSpPr>
          <p:spPr bwMode="auto">
            <a:xfrm>
              <a:off x="4613" y="3186"/>
              <a:ext cx="193" cy="81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7" name="Line 20"/>
            <p:cNvSpPr>
              <a:spLocks noChangeShapeType="1"/>
            </p:cNvSpPr>
            <p:nvPr/>
          </p:nvSpPr>
          <p:spPr bwMode="auto">
            <a:xfrm flipV="1">
              <a:off x="4714" y="3087"/>
              <a:ext cx="0" cy="9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8" name="Line 21"/>
            <p:cNvSpPr>
              <a:spLocks noChangeShapeType="1"/>
            </p:cNvSpPr>
            <p:nvPr/>
          </p:nvSpPr>
          <p:spPr bwMode="auto">
            <a:xfrm>
              <a:off x="3705" y="3213"/>
              <a:ext cx="0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9" name="Freeform 22"/>
            <p:cNvSpPr>
              <a:spLocks/>
            </p:cNvSpPr>
            <p:nvPr/>
          </p:nvSpPr>
          <p:spPr bwMode="auto">
            <a:xfrm>
              <a:off x="3640" y="3280"/>
              <a:ext cx="122" cy="64"/>
            </a:xfrm>
            <a:custGeom>
              <a:avLst/>
              <a:gdLst>
                <a:gd name="T0" fmla="*/ 0 w 217"/>
                <a:gd name="T1" fmla="*/ 3 h 113"/>
                <a:gd name="T2" fmla="*/ 3 w 217"/>
                <a:gd name="T3" fmla="*/ 0 h 113"/>
                <a:gd name="T4" fmla="*/ 7 w 217"/>
                <a:gd name="T5" fmla="*/ 3 h 113"/>
                <a:gd name="T6" fmla="*/ 0 60000 65536"/>
                <a:gd name="T7" fmla="*/ 0 60000 65536"/>
                <a:gd name="T8" fmla="*/ 0 60000 65536"/>
                <a:gd name="T9" fmla="*/ 0 w 217"/>
                <a:gd name="T10" fmla="*/ 0 h 113"/>
                <a:gd name="T11" fmla="*/ 217 w 217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13">
                  <a:moveTo>
                    <a:pt x="0" y="112"/>
                  </a:moveTo>
                  <a:lnTo>
                    <a:pt x="112" y="0"/>
                  </a:lnTo>
                  <a:lnTo>
                    <a:pt x="216" y="112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3"/>
            <p:cNvSpPr>
              <a:spLocks/>
            </p:cNvSpPr>
            <p:nvPr/>
          </p:nvSpPr>
          <p:spPr bwMode="auto">
            <a:xfrm>
              <a:off x="3640" y="3280"/>
              <a:ext cx="184" cy="64"/>
            </a:xfrm>
            <a:custGeom>
              <a:avLst/>
              <a:gdLst>
                <a:gd name="T0" fmla="*/ 0 w 329"/>
                <a:gd name="T1" fmla="*/ 3 h 113"/>
                <a:gd name="T2" fmla="*/ 3 w 329"/>
                <a:gd name="T3" fmla="*/ 0 h 113"/>
                <a:gd name="T4" fmla="*/ 7 w 329"/>
                <a:gd name="T5" fmla="*/ 3 h 113"/>
                <a:gd name="T6" fmla="*/ 10 w 329"/>
                <a:gd name="T7" fmla="*/ 3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9"/>
                <a:gd name="T13" fmla="*/ 0 h 113"/>
                <a:gd name="T14" fmla="*/ 329 w 329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9" h="113">
                  <a:moveTo>
                    <a:pt x="0" y="112"/>
                  </a:moveTo>
                  <a:lnTo>
                    <a:pt x="112" y="0"/>
                  </a:lnTo>
                  <a:lnTo>
                    <a:pt x="216" y="112"/>
                  </a:lnTo>
                  <a:lnTo>
                    <a:pt x="328" y="112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4"/>
            <p:cNvSpPr>
              <a:spLocks/>
            </p:cNvSpPr>
            <p:nvPr/>
          </p:nvSpPr>
          <p:spPr bwMode="auto">
            <a:xfrm>
              <a:off x="3550" y="3343"/>
              <a:ext cx="81" cy="99"/>
            </a:xfrm>
            <a:custGeom>
              <a:avLst/>
              <a:gdLst>
                <a:gd name="T0" fmla="*/ 4 w 145"/>
                <a:gd name="T1" fmla="*/ 0 h 177"/>
                <a:gd name="T2" fmla="*/ 0 w 145"/>
                <a:gd name="T3" fmla="*/ 0 h 177"/>
                <a:gd name="T4" fmla="*/ 0 w 145"/>
                <a:gd name="T5" fmla="*/ 6 h 177"/>
                <a:gd name="T6" fmla="*/ 0 60000 65536"/>
                <a:gd name="T7" fmla="*/ 0 60000 65536"/>
                <a:gd name="T8" fmla="*/ 0 60000 65536"/>
                <a:gd name="T9" fmla="*/ 0 w 145"/>
                <a:gd name="T10" fmla="*/ 0 h 177"/>
                <a:gd name="T11" fmla="*/ 145 w 145"/>
                <a:gd name="T12" fmla="*/ 177 h 1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5" h="177">
                  <a:moveTo>
                    <a:pt x="144" y="0"/>
                  </a:moveTo>
                  <a:lnTo>
                    <a:pt x="0" y="0"/>
                  </a:lnTo>
                  <a:lnTo>
                    <a:pt x="0" y="176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Line 25"/>
            <p:cNvSpPr>
              <a:spLocks noChangeShapeType="1"/>
            </p:cNvSpPr>
            <p:nvPr/>
          </p:nvSpPr>
          <p:spPr bwMode="auto">
            <a:xfrm>
              <a:off x="3826" y="3348"/>
              <a:ext cx="0" cy="8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3" name="Rectangle 26"/>
            <p:cNvSpPr>
              <a:spLocks noChangeArrowheads="1"/>
            </p:cNvSpPr>
            <p:nvPr/>
          </p:nvSpPr>
          <p:spPr bwMode="auto">
            <a:xfrm>
              <a:off x="3725" y="3455"/>
              <a:ext cx="193" cy="86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4" name="Rectangle 27"/>
            <p:cNvSpPr>
              <a:spLocks noChangeArrowheads="1"/>
            </p:cNvSpPr>
            <p:nvPr/>
          </p:nvSpPr>
          <p:spPr bwMode="auto">
            <a:xfrm>
              <a:off x="3456" y="3455"/>
              <a:ext cx="188" cy="86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5" name="Line 28"/>
            <p:cNvSpPr>
              <a:spLocks noChangeShapeType="1"/>
            </p:cNvSpPr>
            <p:nvPr/>
          </p:nvSpPr>
          <p:spPr bwMode="auto">
            <a:xfrm>
              <a:off x="3552" y="3549"/>
              <a:ext cx="0" cy="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6" name="Line 29"/>
            <p:cNvSpPr>
              <a:spLocks noChangeShapeType="1"/>
            </p:cNvSpPr>
            <p:nvPr/>
          </p:nvSpPr>
          <p:spPr bwMode="auto">
            <a:xfrm>
              <a:off x="3826" y="3549"/>
              <a:ext cx="0" cy="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7" name="Line 30"/>
            <p:cNvSpPr>
              <a:spLocks noChangeShapeType="1"/>
            </p:cNvSpPr>
            <p:nvPr/>
          </p:nvSpPr>
          <p:spPr bwMode="auto">
            <a:xfrm>
              <a:off x="3555" y="3615"/>
              <a:ext cx="26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8" name="Line 31"/>
            <p:cNvSpPr>
              <a:spLocks noChangeShapeType="1"/>
            </p:cNvSpPr>
            <p:nvPr/>
          </p:nvSpPr>
          <p:spPr bwMode="auto">
            <a:xfrm>
              <a:off x="4039" y="3211"/>
              <a:ext cx="2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9" name="Freeform 32"/>
            <p:cNvSpPr>
              <a:spLocks/>
            </p:cNvSpPr>
            <p:nvPr/>
          </p:nvSpPr>
          <p:spPr bwMode="auto">
            <a:xfrm>
              <a:off x="4187" y="3280"/>
              <a:ext cx="122" cy="64"/>
            </a:xfrm>
            <a:custGeom>
              <a:avLst/>
              <a:gdLst>
                <a:gd name="T0" fmla="*/ 0 w 217"/>
                <a:gd name="T1" fmla="*/ 3 h 113"/>
                <a:gd name="T2" fmla="*/ 3 w 217"/>
                <a:gd name="T3" fmla="*/ 0 h 113"/>
                <a:gd name="T4" fmla="*/ 7 w 217"/>
                <a:gd name="T5" fmla="*/ 3 h 113"/>
                <a:gd name="T6" fmla="*/ 0 60000 65536"/>
                <a:gd name="T7" fmla="*/ 0 60000 65536"/>
                <a:gd name="T8" fmla="*/ 0 60000 65536"/>
                <a:gd name="T9" fmla="*/ 0 w 217"/>
                <a:gd name="T10" fmla="*/ 0 h 113"/>
                <a:gd name="T11" fmla="*/ 217 w 217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13">
                  <a:moveTo>
                    <a:pt x="0" y="112"/>
                  </a:moveTo>
                  <a:lnTo>
                    <a:pt x="104" y="0"/>
                  </a:lnTo>
                  <a:lnTo>
                    <a:pt x="216" y="112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0" name="Freeform 33"/>
            <p:cNvSpPr>
              <a:spLocks/>
            </p:cNvSpPr>
            <p:nvPr/>
          </p:nvSpPr>
          <p:spPr bwMode="auto">
            <a:xfrm>
              <a:off x="4187" y="3280"/>
              <a:ext cx="122" cy="64"/>
            </a:xfrm>
            <a:custGeom>
              <a:avLst/>
              <a:gdLst>
                <a:gd name="T0" fmla="*/ 0 w 217"/>
                <a:gd name="T1" fmla="*/ 3 h 113"/>
                <a:gd name="T2" fmla="*/ 3 w 217"/>
                <a:gd name="T3" fmla="*/ 0 h 113"/>
                <a:gd name="T4" fmla="*/ 7 w 217"/>
                <a:gd name="T5" fmla="*/ 3 h 113"/>
                <a:gd name="T6" fmla="*/ 0 60000 65536"/>
                <a:gd name="T7" fmla="*/ 0 60000 65536"/>
                <a:gd name="T8" fmla="*/ 0 60000 65536"/>
                <a:gd name="T9" fmla="*/ 0 w 217"/>
                <a:gd name="T10" fmla="*/ 0 h 113"/>
                <a:gd name="T11" fmla="*/ 217 w 217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13">
                  <a:moveTo>
                    <a:pt x="0" y="112"/>
                  </a:moveTo>
                  <a:lnTo>
                    <a:pt x="104" y="0"/>
                  </a:lnTo>
                  <a:lnTo>
                    <a:pt x="216" y="112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1" name="Freeform 34"/>
            <p:cNvSpPr>
              <a:spLocks/>
            </p:cNvSpPr>
            <p:nvPr/>
          </p:nvSpPr>
          <p:spPr bwMode="auto">
            <a:xfrm>
              <a:off x="4093" y="3343"/>
              <a:ext cx="81" cy="99"/>
            </a:xfrm>
            <a:custGeom>
              <a:avLst/>
              <a:gdLst>
                <a:gd name="T0" fmla="*/ 4 w 145"/>
                <a:gd name="T1" fmla="*/ 0 h 177"/>
                <a:gd name="T2" fmla="*/ 0 w 145"/>
                <a:gd name="T3" fmla="*/ 0 h 177"/>
                <a:gd name="T4" fmla="*/ 0 w 145"/>
                <a:gd name="T5" fmla="*/ 6 h 177"/>
                <a:gd name="T6" fmla="*/ 0 60000 65536"/>
                <a:gd name="T7" fmla="*/ 0 60000 65536"/>
                <a:gd name="T8" fmla="*/ 0 60000 65536"/>
                <a:gd name="T9" fmla="*/ 0 w 145"/>
                <a:gd name="T10" fmla="*/ 0 h 177"/>
                <a:gd name="T11" fmla="*/ 145 w 145"/>
                <a:gd name="T12" fmla="*/ 177 h 1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5" h="177">
                  <a:moveTo>
                    <a:pt x="144" y="0"/>
                  </a:moveTo>
                  <a:lnTo>
                    <a:pt x="0" y="0"/>
                  </a:lnTo>
                  <a:lnTo>
                    <a:pt x="0" y="176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Line 35"/>
            <p:cNvSpPr>
              <a:spLocks noChangeShapeType="1"/>
            </p:cNvSpPr>
            <p:nvPr/>
          </p:nvSpPr>
          <p:spPr bwMode="auto">
            <a:xfrm>
              <a:off x="4369" y="3348"/>
              <a:ext cx="0" cy="8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3" name="Rectangle 36"/>
            <p:cNvSpPr>
              <a:spLocks noChangeArrowheads="1"/>
            </p:cNvSpPr>
            <p:nvPr/>
          </p:nvSpPr>
          <p:spPr bwMode="auto">
            <a:xfrm>
              <a:off x="4272" y="3455"/>
              <a:ext cx="193" cy="86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4" name="Rectangle 37"/>
            <p:cNvSpPr>
              <a:spLocks noChangeArrowheads="1"/>
            </p:cNvSpPr>
            <p:nvPr/>
          </p:nvSpPr>
          <p:spPr bwMode="auto">
            <a:xfrm>
              <a:off x="3999" y="3455"/>
              <a:ext cx="193" cy="86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5" name="Line 38"/>
            <p:cNvSpPr>
              <a:spLocks noChangeShapeType="1"/>
            </p:cNvSpPr>
            <p:nvPr/>
          </p:nvSpPr>
          <p:spPr bwMode="auto">
            <a:xfrm>
              <a:off x="4095" y="3549"/>
              <a:ext cx="0" cy="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6" name="Line 39"/>
            <p:cNvSpPr>
              <a:spLocks noChangeShapeType="1"/>
            </p:cNvSpPr>
            <p:nvPr/>
          </p:nvSpPr>
          <p:spPr bwMode="auto">
            <a:xfrm>
              <a:off x="4369" y="3549"/>
              <a:ext cx="0" cy="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7" name="Line 40"/>
            <p:cNvSpPr>
              <a:spLocks noChangeShapeType="1"/>
            </p:cNvSpPr>
            <p:nvPr/>
          </p:nvSpPr>
          <p:spPr bwMode="auto">
            <a:xfrm>
              <a:off x="4241" y="3615"/>
              <a:ext cx="12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8" name="Line 41"/>
            <p:cNvSpPr>
              <a:spLocks noChangeShapeType="1"/>
            </p:cNvSpPr>
            <p:nvPr/>
          </p:nvSpPr>
          <p:spPr bwMode="auto">
            <a:xfrm>
              <a:off x="4248" y="3213"/>
              <a:ext cx="0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9" name="Line 42"/>
            <p:cNvSpPr>
              <a:spLocks noChangeShapeType="1"/>
            </p:cNvSpPr>
            <p:nvPr/>
          </p:nvSpPr>
          <p:spPr bwMode="auto">
            <a:xfrm>
              <a:off x="4097" y="3615"/>
              <a:ext cx="13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0" name="Oval 43"/>
            <p:cNvSpPr>
              <a:spLocks noChangeArrowheads="1"/>
            </p:cNvSpPr>
            <p:nvPr/>
          </p:nvSpPr>
          <p:spPr bwMode="auto">
            <a:xfrm>
              <a:off x="4219" y="3608"/>
              <a:ext cx="13" cy="13"/>
            </a:xfrm>
            <a:prstGeom prst="ellipse">
              <a:avLst/>
            </a:prstGeom>
            <a:solidFill>
              <a:srgbClr val="00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1" name="Oval 44"/>
            <p:cNvSpPr>
              <a:spLocks noChangeArrowheads="1"/>
            </p:cNvSpPr>
            <p:nvPr/>
          </p:nvSpPr>
          <p:spPr bwMode="auto">
            <a:xfrm>
              <a:off x="3676" y="3608"/>
              <a:ext cx="9" cy="13"/>
            </a:xfrm>
            <a:prstGeom prst="ellipse">
              <a:avLst/>
            </a:prstGeom>
            <a:solidFill>
              <a:srgbClr val="00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2" name="Line 45"/>
            <p:cNvSpPr>
              <a:spLocks noChangeShapeType="1"/>
            </p:cNvSpPr>
            <p:nvPr/>
          </p:nvSpPr>
          <p:spPr bwMode="auto">
            <a:xfrm>
              <a:off x="4230" y="3617"/>
              <a:ext cx="0" cy="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3" name="Line 46"/>
            <p:cNvSpPr>
              <a:spLocks noChangeShapeType="1"/>
            </p:cNvSpPr>
            <p:nvPr/>
          </p:nvSpPr>
          <p:spPr bwMode="auto">
            <a:xfrm flipH="1">
              <a:off x="3994" y="3686"/>
              <a:ext cx="2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4" name="Line 47"/>
            <p:cNvSpPr>
              <a:spLocks noChangeShapeType="1"/>
            </p:cNvSpPr>
            <p:nvPr/>
          </p:nvSpPr>
          <p:spPr bwMode="auto">
            <a:xfrm>
              <a:off x="3685" y="3686"/>
              <a:ext cx="2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5" name="Oval 48"/>
            <p:cNvSpPr>
              <a:spLocks noChangeArrowheads="1"/>
            </p:cNvSpPr>
            <p:nvPr/>
          </p:nvSpPr>
          <p:spPr bwMode="auto">
            <a:xfrm>
              <a:off x="3976" y="3680"/>
              <a:ext cx="14" cy="9"/>
            </a:xfrm>
            <a:prstGeom prst="ellipse">
              <a:avLst/>
            </a:prstGeom>
            <a:solidFill>
              <a:srgbClr val="00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6" name="Freeform 49"/>
            <p:cNvSpPr>
              <a:spLocks/>
            </p:cNvSpPr>
            <p:nvPr/>
          </p:nvSpPr>
          <p:spPr bwMode="auto">
            <a:xfrm>
              <a:off x="3985" y="3693"/>
              <a:ext cx="189" cy="72"/>
            </a:xfrm>
            <a:custGeom>
              <a:avLst/>
              <a:gdLst>
                <a:gd name="T0" fmla="*/ 0 w 337"/>
                <a:gd name="T1" fmla="*/ 0 h 129"/>
                <a:gd name="T2" fmla="*/ 0 w 337"/>
                <a:gd name="T3" fmla="*/ 4 h 129"/>
                <a:gd name="T4" fmla="*/ 11 w 337"/>
                <a:gd name="T5" fmla="*/ 4 h 129"/>
                <a:gd name="T6" fmla="*/ 0 60000 65536"/>
                <a:gd name="T7" fmla="*/ 0 60000 65536"/>
                <a:gd name="T8" fmla="*/ 0 60000 65536"/>
                <a:gd name="T9" fmla="*/ 0 w 337"/>
                <a:gd name="T10" fmla="*/ 0 h 129"/>
                <a:gd name="T11" fmla="*/ 337 w 337"/>
                <a:gd name="T12" fmla="*/ 129 h 1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37" h="129">
                  <a:moveTo>
                    <a:pt x="0" y="0"/>
                  </a:moveTo>
                  <a:lnTo>
                    <a:pt x="0" y="128"/>
                  </a:lnTo>
                  <a:lnTo>
                    <a:pt x="336" y="128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Oval 50"/>
            <p:cNvSpPr>
              <a:spLocks noChangeArrowheads="1"/>
            </p:cNvSpPr>
            <p:nvPr/>
          </p:nvSpPr>
          <p:spPr bwMode="auto">
            <a:xfrm>
              <a:off x="4169" y="3760"/>
              <a:ext cx="14" cy="9"/>
            </a:xfrm>
            <a:prstGeom prst="ellipse">
              <a:avLst/>
            </a:prstGeom>
            <a:solidFill>
              <a:srgbClr val="00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8" name="Line 51"/>
            <p:cNvSpPr>
              <a:spLocks noChangeShapeType="1"/>
            </p:cNvSpPr>
            <p:nvPr/>
          </p:nvSpPr>
          <p:spPr bwMode="auto">
            <a:xfrm>
              <a:off x="4714" y="3276"/>
              <a:ext cx="0" cy="4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99" name="Line 52"/>
            <p:cNvSpPr>
              <a:spLocks noChangeShapeType="1"/>
            </p:cNvSpPr>
            <p:nvPr/>
          </p:nvSpPr>
          <p:spPr bwMode="auto">
            <a:xfrm>
              <a:off x="4192" y="3767"/>
              <a:ext cx="51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00" name="Freeform 53"/>
            <p:cNvSpPr>
              <a:spLocks/>
            </p:cNvSpPr>
            <p:nvPr/>
          </p:nvSpPr>
          <p:spPr bwMode="auto">
            <a:xfrm>
              <a:off x="4115" y="3846"/>
              <a:ext cx="122" cy="63"/>
            </a:xfrm>
            <a:custGeom>
              <a:avLst/>
              <a:gdLst>
                <a:gd name="T0" fmla="*/ 0 w 217"/>
                <a:gd name="T1" fmla="*/ 3 h 113"/>
                <a:gd name="T2" fmla="*/ 3 w 217"/>
                <a:gd name="T3" fmla="*/ 0 h 113"/>
                <a:gd name="T4" fmla="*/ 7 w 217"/>
                <a:gd name="T5" fmla="*/ 3 h 113"/>
                <a:gd name="T6" fmla="*/ 0 60000 65536"/>
                <a:gd name="T7" fmla="*/ 0 60000 65536"/>
                <a:gd name="T8" fmla="*/ 0 60000 65536"/>
                <a:gd name="T9" fmla="*/ 0 w 217"/>
                <a:gd name="T10" fmla="*/ 0 h 113"/>
                <a:gd name="T11" fmla="*/ 217 w 217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13">
                  <a:moveTo>
                    <a:pt x="0" y="112"/>
                  </a:moveTo>
                  <a:lnTo>
                    <a:pt x="104" y="0"/>
                  </a:lnTo>
                  <a:lnTo>
                    <a:pt x="216" y="112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1" name="Freeform 54"/>
            <p:cNvSpPr>
              <a:spLocks/>
            </p:cNvSpPr>
            <p:nvPr/>
          </p:nvSpPr>
          <p:spPr bwMode="auto">
            <a:xfrm>
              <a:off x="4115" y="3846"/>
              <a:ext cx="122" cy="63"/>
            </a:xfrm>
            <a:custGeom>
              <a:avLst/>
              <a:gdLst>
                <a:gd name="T0" fmla="*/ 0 w 217"/>
                <a:gd name="T1" fmla="*/ 3 h 113"/>
                <a:gd name="T2" fmla="*/ 3 w 217"/>
                <a:gd name="T3" fmla="*/ 0 h 113"/>
                <a:gd name="T4" fmla="*/ 7 w 217"/>
                <a:gd name="T5" fmla="*/ 3 h 113"/>
                <a:gd name="T6" fmla="*/ 0 60000 65536"/>
                <a:gd name="T7" fmla="*/ 0 60000 65536"/>
                <a:gd name="T8" fmla="*/ 0 60000 65536"/>
                <a:gd name="T9" fmla="*/ 0 w 217"/>
                <a:gd name="T10" fmla="*/ 0 h 113"/>
                <a:gd name="T11" fmla="*/ 217 w 217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13">
                  <a:moveTo>
                    <a:pt x="0" y="112"/>
                  </a:moveTo>
                  <a:lnTo>
                    <a:pt x="104" y="0"/>
                  </a:lnTo>
                  <a:lnTo>
                    <a:pt x="216" y="112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2" name="Line 55"/>
            <p:cNvSpPr>
              <a:spLocks noChangeShapeType="1"/>
            </p:cNvSpPr>
            <p:nvPr/>
          </p:nvSpPr>
          <p:spPr bwMode="auto">
            <a:xfrm flipV="1">
              <a:off x="4176" y="3765"/>
              <a:ext cx="0" cy="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03" name="Freeform 56"/>
            <p:cNvSpPr>
              <a:spLocks/>
            </p:cNvSpPr>
            <p:nvPr/>
          </p:nvSpPr>
          <p:spPr bwMode="auto">
            <a:xfrm>
              <a:off x="4236" y="2917"/>
              <a:ext cx="696" cy="992"/>
            </a:xfrm>
            <a:custGeom>
              <a:avLst/>
              <a:gdLst>
                <a:gd name="T0" fmla="*/ 0 w 1241"/>
                <a:gd name="T1" fmla="*/ 55 h 1769"/>
                <a:gd name="T2" fmla="*/ 39 w 1241"/>
                <a:gd name="T3" fmla="*/ 55 h 1769"/>
                <a:gd name="T4" fmla="*/ 39 w 1241"/>
                <a:gd name="T5" fmla="*/ 0 h 1769"/>
                <a:gd name="T6" fmla="*/ 0 60000 65536"/>
                <a:gd name="T7" fmla="*/ 0 60000 65536"/>
                <a:gd name="T8" fmla="*/ 0 60000 65536"/>
                <a:gd name="T9" fmla="*/ 0 w 1241"/>
                <a:gd name="T10" fmla="*/ 0 h 1769"/>
                <a:gd name="T11" fmla="*/ 1241 w 1241"/>
                <a:gd name="T12" fmla="*/ 1769 h 176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1" h="1769">
                  <a:moveTo>
                    <a:pt x="0" y="1768"/>
                  </a:moveTo>
                  <a:lnTo>
                    <a:pt x="1240" y="1768"/>
                  </a:lnTo>
                  <a:lnTo>
                    <a:pt x="1240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4" name="Freeform 57"/>
            <p:cNvSpPr>
              <a:spLocks/>
            </p:cNvSpPr>
            <p:nvPr/>
          </p:nvSpPr>
          <p:spPr bwMode="auto">
            <a:xfrm>
              <a:off x="4227" y="3087"/>
              <a:ext cx="122" cy="64"/>
            </a:xfrm>
            <a:custGeom>
              <a:avLst/>
              <a:gdLst>
                <a:gd name="T0" fmla="*/ 0 w 217"/>
                <a:gd name="T1" fmla="*/ 0 h 113"/>
                <a:gd name="T2" fmla="*/ 3 w 217"/>
                <a:gd name="T3" fmla="*/ 3 h 113"/>
                <a:gd name="T4" fmla="*/ 7 w 217"/>
                <a:gd name="T5" fmla="*/ 0 h 113"/>
                <a:gd name="T6" fmla="*/ 0 60000 65536"/>
                <a:gd name="T7" fmla="*/ 0 60000 65536"/>
                <a:gd name="T8" fmla="*/ 0 60000 65536"/>
                <a:gd name="T9" fmla="*/ 0 w 217"/>
                <a:gd name="T10" fmla="*/ 0 h 113"/>
                <a:gd name="T11" fmla="*/ 217 w 217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13">
                  <a:moveTo>
                    <a:pt x="0" y="0"/>
                  </a:moveTo>
                  <a:lnTo>
                    <a:pt x="104" y="112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5" name="Freeform 58"/>
            <p:cNvSpPr>
              <a:spLocks/>
            </p:cNvSpPr>
            <p:nvPr/>
          </p:nvSpPr>
          <p:spPr bwMode="auto">
            <a:xfrm>
              <a:off x="4227" y="3087"/>
              <a:ext cx="122" cy="64"/>
            </a:xfrm>
            <a:custGeom>
              <a:avLst/>
              <a:gdLst>
                <a:gd name="T0" fmla="*/ 0 w 217"/>
                <a:gd name="T1" fmla="*/ 0 h 113"/>
                <a:gd name="T2" fmla="*/ 3 w 217"/>
                <a:gd name="T3" fmla="*/ 3 h 113"/>
                <a:gd name="T4" fmla="*/ 7 w 217"/>
                <a:gd name="T5" fmla="*/ 0 h 113"/>
                <a:gd name="T6" fmla="*/ 0 60000 65536"/>
                <a:gd name="T7" fmla="*/ 0 60000 65536"/>
                <a:gd name="T8" fmla="*/ 0 60000 65536"/>
                <a:gd name="T9" fmla="*/ 0 w 217"/>
                <a:gd name="T10" fmla="*/ 0 h 113"/>
                <a:gd name="T11" fmla="*/ 217 w 217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13">
                  <a:moveTo>
                    <a:pt x="0" y="0"/>
                  </a:moveTo>
                  <a:lnTo>
                    <a:pt x="104" y="112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6" name="Freeform 59"/>
            <p:cNvSpPr>
              <a:spLocks/>
            </p:cNvSpPr>
            <p:nvPr/>
          </p:nvSpPr>
          <p:spPr bwMode="auto">
            <a:xfrm>
              <a:off x="3914" y="3209"/>
              <a:ext cx="121" cy="63"/>
            </a:xfrm>
            <a:custGeom>
              <a:avLst/>
              <a:gdLst>
                <a:gd name="T0" fmla="*/ 0 w 217"/>
                <a:gd name="T1" fmla="*/ 0 h 113"/>
                <a:gd name="T2" fmla="*/ 3 w 217"/>
                <a:gd name="T3" fmla="*/ 3 h 113"/>
                <a:gd name="T4" fmla="*/ 7 w 217"/>
                <a:gd name="T5" fmla="*/ 0 h 113"/>
                <a:gd name="T6" fmla="*/ 0 60000 65536"/>
                <a:gd name="T7" fmla="*/ 0 60000 65536"/>
                <a:gd name="T8" fmla="*/ 0 60000 65536"/>
                <a:gd name="T9" fmla="*/ 0 w 217"/>
                <a:gd name="T10" fmla="*/ 0 h 113"/>
                <a:gd name="T11" fmla="*/ 217 w 217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13">
                  <a:moveTo>
                    <a:pt x="0" y="0"/>
                  </a:moveTo>
                  <a:lnTo>
                    <a:pt x="104" y="112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7" name="Freeform 60"/>
            <p:cNvSpPr>
              <a:spLocks/>
            </p:cNvSpPr>
            <p:nvPr/>
          </p:nvSpPr>
          <p:spPr bwMode="auto">
            <a:xfrm>
              <a:off x="3914" y="3209"/>
              <a:ext cx="121" cy="63"/>
            </a:xfrm>
            <a:custGeom>
              <a:avLst/>
              <a:gdLst>
                <a:gd name="T0" fmla="*/ 0 w 217"/>
                <a:gd name="T1" fmla="*/ 0 h 113"/>
                <a:gd name="T2" fmla="*/ 3 w 217"/>
                <a:gd name="T3" fmla="*/ 3 h 113"/>
                <a:gd name="T4" fmla="*/ 7 w 217"/>
                <a:gd name="T5" fmla="*/ 0 h 113"/>
                <a:gd name="T6" fmla="*/ 0 60000 65536"/>
                <a:gd name="T7" fmla="*/ 0 60000 65536"/>
                <a:gd name="T8" fmla="*/ 0 60000 65536"/>
                <a:gd name="T9" fmla="*/ 0 w 217"/>
                <a:gd name="T10" fmla="*/ 0 h 113"/>
                <a:gd name="T11" fmla="*/ 217 w 217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13">
                  <a:moveTo>
                    <a:pt x="0" y="0"/>
                  </a:moveTo>
                  <a:lnTo>
                    <a:pt x="104" y="112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8" name="Freeform 61"/>
            <p:cNvSpPr>
              <a:spLocks/>
            </p:cNvSpPr>
            <p:nvPr/>
          </p:nvSpPr>
          <p:spPr bwMode="auto">
            <a:xfrm>
              <a:off x="3640" y="3343"/>
              <a:ext cx="122" cy="59"/>
            </a:xfrm>
            <a:custGeom>
              <a:avLst/>
              <a:gdLst>
                <a:gd name="T0" fmla="*/ 0 w 217"/>
                <a:gd name="T1" fmla="*/ 0 h 105"/>
                <a:gd name="T2" fmla="*/ 3 w 217"/>
                <a:gd name="T3" fmla="*/ 3 h 105"/>
                <a:gd name="T4" fmla="*/ 7 w 217"/>
                <a:gd name="T5" fmla="*/ 0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0"/>
                  </a:moveTo>
                  <a:lnTo>
                    <a:pt x="112" y="104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9" name="Freeform 62"/>
            <p:cNvSpPr>
              <a:spLocks/>
            </p:cNvSpPr>
            <p:nvPr/>
          </p:nvSpPr>
          <p:spPr bwMode="auto">
            <a:xfrm>
              <a:off x="3640" y="3343"/>
              <a:ext cx="122" cy="59"/>
            </a:xfrm>
            <a:custGeom>
              <a:avLst/>
              <a:gdLst>
                <a:gd name="T0" fmla="*/ 0 w 217"/>
                <a:gd name="T1" fmla="*/ 0 h 105"/>
                <a:gd name="T2" fmla="*/ 3 w 217"/>
                <a:gd name="T3" fmla="*/ 3 h 105"/>
                <a:gd name="T4" fmla="*/ 7 w 217"/>
                <a:gd name="T5" fmla="*/ 0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0"/>
                  </a:moveTo>
                  <a:lnTo>
                    <a:pt x="112" y="104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0" name="Freeform 63"/>
            <p:cNvSpPr>
              <a:spLocks/>
            </p:cNvSpPr>
            <p:nvPr/>
          </p:nvSpPr>
          <p:spPr bwMode="auto">
            <a:xfrm>
              <a:off x="4187" y="3343"/>
              <a:ext cx="122" cy="59"/>
            </a:xfrm>
            <a:custGeom>
              <a:avLst/>
              <a:gdLst>
                <a:gd name="T0" fmla="*/ 0 w 217"/>
                <a:gd name="T1" fmla="*/ 0 h 105"/>
                <a:gd name="T2" fmla="*/ 3 w 217"/>
                <a:gd name="T3" fmla="*/ 3 h 105"/>
                <a:gd name="T4" fmla="*/ 7 w 217"/>
                <a:gd name="T5" fmla="*/ 0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0"/>
                  </a:moveTo>
                  <a:lnTo>
                    <a:pt x="104" y="104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1" name="Freeform 64"/>
            <p:cNvSpPr>
              <a:spLocks/>
            </p:cNvSpPr>
            <p:nvPr/>
          </p:nvSpPr>
          <p:spPr bwMode="auto">
            <a:xfrm>
              <a:off x="4187" y="3343"/>
              <a:ext cx="122" cy="59"/>
            </a:xfrm>
            <a:custGeom>
              <a:avLst/>
              <a:gdLst>
                <a:gd name="T0" fmla="*/ 0 w 217"/>
                <a:gd name="T1" fmla="*/ 0 h 105"/>
                <a:gd name="T2" fmla="*/ 3 w 217"/>
                <a:gd name="T3" fmla="*/ 3 h 105"/>
                <a:gd name="T4" fmla="*/ 7 w 217"/>
                <a:gd name="T5" fmla="*/ 0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0"/>
                  </a:moveTo>
                  <a:lnTo>
                    <a:pt x="104" y="104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2" name="Freeform 65"/>
            <p:cNvSpPr>
              <a:spLocks/>
            </p:cNvSpPr>
            <p:nvPr/>
          </p:nvSpPr>
          <p:spPr bwMode="auto">
            <a:xfrm>
              <a:off x="4115" y="3908"/>
              <a:ext cx="122" cy="59"/>
            </a:xfrm>
            <a:custGeom>
              <a:avLst/>
              <a:gdLst>
                <a:gd name="T0" fmla="*/ 0 w 217"/>
                <a:gd name="T1" fmla="*/ 0 h 105"/>
                <a:gd name="T2" fmla="*/ 3 w 217"/>
                <a:gd name="T3" fmla="*/ 3 h 105"/>
                <a:gd name="T4" fmla="*/ 7 w 217"/>
                <a:gd name="T5" fmla="*/ 0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0"/>
                  </a:moveTo>
                  <a:lnTo>
                    <a:pt x="104" y="104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3" name="Freeform 66"/>
            <p:cNvSpPr>
              <a:spLocks/>
            </p:cNvSpPr>
            <p:nvPr/>
          </p:nvSpPr>
          <p:spPr bwMode="auto">
            <a:xfrm>
              <a:off x="4115" y="3908"/>
              <a:ext cx="122" cy="59"/>
            </a:xfrm>
            <a:custGeom>
              <a:avLst/>
              <a:gdLst>
                <a:gd name="T0" fmla="*/ 0 w 217"/>
                <a:gd name="T1" fmla="*/ 0 h 105"/>
                <a:gd name="T2" fmla="*/ 3 w 217"/>
                <a:gd name="T3" fmla="*/ 3 h 105"/>
                <a:gd name="T4" fmla="*/ 7 w 217"/>
                <a:gd name="T5" fmla="*/ 0 h 105"/>
                <a:gd name="T6" fmla="*/ 0 60000 65536"/>
                <a:gd name="T7" fmla="*/ 0 60000 65536"/>
                <a:gd name="T8" fmla="*/ 0 60000 65536"/>
                <a:gd name="T9" fmla="*/ 0 w 217"/>
                <a:gd name="T10" fmla="*/ 0 h 105"/>
                <a:gd name="T11" fmla="*/ 217 w 217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" h="105">
                  <a:moveTo>
                    <a:pt x="0" y="0"/>
                  </a:moveTo>
                  <a:lnTo>
                    <a:pt x="104" y="104"/>
                  </a:lnTo>
                  <a:lnTo>
                    <a:pt x="216" y="0"/>
                  </a:ln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4" name="Line 67"/>
            <p:cNvSpPr>
              <a:spLocks noChangeShapeType="1"/>
            </p:cNvSpPr>
            <p:nvPr/>
          </p:nvSpPr>
          <p:spPr bwMode="auto">
            <a:xfrm>
              <a:off x="4313" y="3345"/>
              <a:ext cx="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15" name="AutoShape 68"/>
            <p:cNvSpPr>
              <a:spLocks noChangeArrowheads="1"/>
            </p:cNvSpPr>
            <p:nvPr/>
          </p:nvSpPr>
          <p:spPr bwMode="auto">
            <a:xfrm>
              <a:off x="4210" y="3016"/>
              <a:ext cx="148" cy="134"/>
            </a:xfrm>
            <a:prstGeom prst="diamond">
              <a:avLst/>
            </a:prstGeom>
            <a:solidFill>
              <a:srgbClr val="3366FF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16" name="AutoShape 69"/>
            <p:cNvSpPr>
              <a:spLocks noChangeArrowheads="1"/>
            </p:cNvSpPr>
            <p:nvPr/>
          </p:nvSpPr>
          <p:spPr bwMode="auto">
            <a:xfrm>
              <a:off x="3896" y="3141"/>
              <a:ext cx="148" cy="135"/>
            </a:xfrm>
            <a:prstGeom prst="diamond">
              <a:avLst/>
            </a:prstGeom>
            <a:solidFill>
              <a:srgbClr val="3366FF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17" name="AutoShape 70"/>
            <p:cNvSpPr>
              <a:spLocks noChangeArrowheads="1"/>
            </p:cNvSpPr>
            <p:nvPr/>
          </p:nvSpPr>
          <p:spPr bwMode="auto">
            <a:xfrm>
              <a:off x="3622" y="3271"/>
              <a:ext cx="148" cy="135"/>
            </a:xfrm>
            <a:prstGeom prst="diamond">
              <a:avLst/>
            </a:prstGeom>
            <a:solidFill>
              <a:srgbClr val="3366FF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18" name="AutoShape 71"/>
            <p:cNvSpPr>
              <a:spLocks noChangeArrowheads="1"/>
            </p:cNvSpPr>
            <p:nvPr/>
          </p:nvSpPr>
          <p:spPr bwMode="auto">
            <a:xfrm>
              <a:off x="4169" y="3271"/>
              <a:ext cx="148" cy="135"/>
            </a:xfrm>
            <a:prstGeom prst="diamond">
              <a:avLst/>
            </a:prstGeom>
            <a:solidFill>
              <a:srgbClr val="3366FF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19" name="AutoShape 72"/>
            <p:cNvSpPr>
              <a:spLocks noChangeArrowheads="1"/>
            </p:cNvSpPr>
            <p:nvPr/>
          </p:nvSpPr>
          <p:spPr bwMode="auto">
            <a:xfrm>
              <a:off x="4093" y="3837"/>
              <a:ext cx="148" cy="134"/>
            </a:xfrm>
            <a:prstGeom prst="diamond">
              <a:avLst/>
            </a:prstGeom>
            <a:solidFill>
              <a:srgbClr val="3366FF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20" name="Line 73"/>
            <p:cNvSpPr>
              <a:spLocks noChangeShapeType="1"/>
            </p:cNvSpPr>
            <p:nvPr/>
          </p:nvSpPr>
          <p:spPr bwMode="auto">
            <a:xfrm>
              <a:off x="4169" y="3968"/>
              <a:ext cx="1" cy="9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63500" tIns="25400" rIns="63500" bIns="2540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721" name="Line 74"/>
            <p:cNvSpPr>
              <a:spLocks noChangeShapeType="1"/>
            </p:cNvSpPr>
            <p:nvPr/>
          </p:nvSpPr>
          <p:spPr bwMode="auto">
            <a:xfrm>
              <a:off x="4290" y="2784"/>
              <a:ext cx="1" cy="9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63500" tIns="25400" rIns="63500" bIns="25400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413" name="Rectangle 75"/>
          <p:cNvSpPr>
            <a:spLocks noChangeArrowheads="1"/>
          </p:cNvSpPr>
          <p:nvPr/>
        </p:nvSpPr>
        <p:spPr bwMode="auto">
          <a:xfrm>
            <a:off x="395536" y="1772816"/>
            <a:ext cx="5544616" cy="374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800" dirty="0">
                <a:latin typeface="+mn-lt"/>
                <a:ea typeface="宋体" charset="-122"/>
              </a:rPr>
              <a:t>依据代码绘制流程图</a:t>
            </a:r>
            <a:endParaRPr lang="en-US" altLang="zh-CN" sz="2800" dirty="0">
              <a:latin typeface="+mn-lt"/>
              <a:ea typeface="宋体" charset="-122"/>
            </a:endParaRPr>
          </a:p>
          <a:p>
            <a:pPr marL="457200" indent="-457200" eaLnBrk="0" hangingPunct="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800" dirty="0">
                <a:latin typeface="+mn-lt"/>
                <a:ea typeface="宋体" charset="-122"/>
              </a:rPr>
              <a:t>确定流程图的圈复杂度</a:t>
            </a:r>
            <a:r>
              <a:rPr lang="zh-CN" altLang="en-US" sz="2000" dirty="0">
                <a:latin typeface="+mn-lt"/>
                <a:ea typeface="宋体" charset="-122"/>
              </a:rPr>
              <a:t>（</a:t>
            </a:r>
            <a:r>
              <a:rPr lang="en-US" altLang="zh-CN" sz="2000" dirty="0" err="1">
                <a:latin typeface="+mn-lt"/>
                <a:ea typeface="宋体" charset="-122"/>
              </a:rPr>
              <a:t>cyclomatic</a:t>
            </a:r>
            <a:r>
              <a:rPr lang="en-US" altLang="zh-CN" sz="2000" dirty="0">
                <a:latin typeface="+mn-lt"/>
                <a:ea typeface="宋体" charset="-122"/>
              </a:rPr>
              <a:t> complexity </a:t>
            </a:r>
            <a:r>
              <a:rPr lang="zh-CN" altLang="en-US" sz="2000" dirty="0">
                <a:latin typeface="+mn-lt"/>
                <a:ea typeface="宋体" charset="-122"/>
              </a:rPr>
              <a:t>）</a:t>
            </a:r>
            <a:endParaRPr lang="en-US" altLang="zh-CN" sz="2800" dirty="0">
              <a:latin typeface="+mn-lt"/>
              <a:ea typeface="宋体" charset="-122"/>
            </a:endParaRPr>
          </a:p>
          <a:p>
            <a:pPr marL="457200" indent="-457200" eaLnBrk="0" hangingPunct="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800" dirty="0">
                <a:latin typeface="+mn-lt"/>
                <a:ea typeface="宋体" charset="-122"/>
              </a:rPr>
              <a:t>确定线性独立路径的基本集合</a:t>
            </a:r>
            <a:r>
              <a:rPr lang="en-US" altLang="zh-CN" sz="2000" dirty="0">
                <a:latin typeface="+mn-lt"/>
                <a:ea typeface="宋体" charset="-122"/>
              </a:rPr>
              <a:t>( basis set )</a:t>
            </a:r>
            <a:endParaRPr lang="en-US" altLang="zh-CN" sz="2800" dirty="0">
              <a:latin typeface="+mn-lt"/>
              <a:ea typeface="宋体" charset="-122"/>
            </a:endParaRPr>
          </a:p>
          <a:p>
            <a:pPr marL="457200" indent="-457200" eaLnBrk="0" hangingPunct="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800" dirty="0">
                <a:latin typeface="+mn-lt"/>
                <a:ea typeface="宋体" charset="-122"/>
              </a:rPr>
              <a:t>设计测试用例覆盖每条基本路径</a:t>
            </a:r>
            <a:endParaRPr lang="en-US" altLang="zh-CN" sz="2800" dirty="0">
              <a:latin typeface="+mn-lt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7838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736" y="332656"/>
            <a:ext cx="5038725" cy="708025"/>
          </a:xfrm>
          <a:noFill/>
        </p:spPr>
        <p:txBody>
          <a:bodyPr lIns="0" tIns="0" rIns="0" bIns="0"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 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–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源代码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935038" y="1736725"/>
            <a:ext cx="71628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altLang="zh-CN" sz="2000"/>
              <a:t>Procedure: process records</a:t>
            </a:r>
          </a:p>
          <a:p>
            <a:pPr marL="457200" indent="-457200" eaLnBrk="0" hangingPunct="0"/>
            <a:endParaRPr lang="en-US" altLang="zh-CN" sz="2000"/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1.</a:t>
            </a:r>
            <a:r>
              <a:rPr lang="en-US" altLang="zh-CN" sz="2000">
                <a:solidFill>
                  <a:srgbClr val="FF0000"/>
                </a:solidFill>
              </a:rPr>
              <a:t>	Do While</a:t>
            </a:r>
            <a:r>
              <a:rPr lang="en-US" altLang="zh-CN" sz="2000">
                <a:solidFill>
                  <a:srgbClr val="000099"/>
                </a:solidFill>
              </a:rPr>
              <a:t> records remain</a:t>
            </a: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2.</a:t>
            </a:r>
            <a:r>
              <a:rPr lang="en-US" altLang="zh-CN" sz="2000">
                <a:solidFill>
                  <a:srgbClr val="000099"/>
                </a:solidFill>
              </a:rPr>
              <a:t>		</a:t>
            </a:r>
            <a:r>
              <a:rPr lang="en-US" altLang="zh-CN" sz="2000">
                <a:solidFill>
                  <a:srgbClr val="FF0000"/>
                </a:solidFill>
              </a:rPr>
              <a:t>Read</a:t>
            </a:r>
            <a:r>
              <a:rPr lang="en-US" altLang="zh-CN" sz="2000">
                <a:solidFill>
                  <a:srgbClr val="0000FF"/>
                </a:solidFill>
              </a:rPr>
              <a:t> </a:t>
            </a:r>
            <a:r>
              <a:rPr lang="en-US" altLang="zh-CN" sz="2000">
                <a:solidFill>
                  <a:srgbClr val="000099"/>
                </a:solidFill>
              </a:rPr>
              <a:t>record;</a:t>
            </a: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3.</a:t>
            </a:r>
            <a:r>
              <a:rPr lang="en-US" altLang="zh-CN" sz="2000">
                <a:solidFill>
                  <a:srgbClr val="000099"/>
                </a:solidFill>
              </a:rPr>
              <a:t>		</a:t>
            </a:r>
            <a:r>
              <a:rPr lang="en-US" altLang="zh-CN" sz="2000">
                <a:solidFill>
                  <a:srgbClr val="FF0000"/>
                </a:solidFill>
              </a:rPr>
              <a:t>If</a:t>
            </a:r>
            <a:r>
              <a:rPr lang="en-US" altLang="zh-CN" sz="2000">
                <a:solidFill>
                  <a:srgbClr val="0000FF"/>
                </a:solidFill>
              </a:rPr>
              <a:t> </a:t>
            </a:r>
            <a:r>
              <a:rPr lang="en-US" altLang="zh-CN" sz="2000">
                <a:solidFill>
                  <a:srgbClr val="000099"/>
                </a:solidFill>
              </a:rPr>
              <a:t>record field 1 = 0 </a:t>
            </a:r>
            <a:r>
              <a:rPr lang="en-US" altLang="zh-CN" sz="2000">
                <a:solidFill>
                  <a:srgbClr val="FF0000"/>
                </a:solidFill>
              </a:rPr>
              <a:t>Then</a:t>
            </a:r>
            <a:endParaRPr lang="en-US" altLang="zh-CN" sz="2000">
              <a:solidFill>
                <a:srgbClr val="000099"/>
              </a:solidFill>
            </a:endParaRP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4.</a:t>
            </a:r>
            <a:r>
              <a:rPr lang="en-US" altLang="zh-CN" sz="2000">
                <a:solidFill>
                  <a:srgbClr val="000099"/>
                </a:solidFill>
              </a:rPr>
              <a:t>			store in buffer;</a:t>
            </a: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5.</a:t>
            </a:r>
            <a:r>
              <a:rPr lang="en-US" altLang="zh-CN" sz="2000">
                <a:solidFill>
                  <a:srgbClr val="000099"/>
                </a:solidFill>
              </a:rPr>
              <a:t>			increment counter;</a:t>
            </a: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6.</a:t>
            </a:r>
            <a:r>
              <a:rPr lang="en-US" altLang="zh-CN" sz="2000">
                <a:solidFill>
                  <a:srgbClr val="000099"/>
                </a:solidFill>
              </a:rPr>
              <a:t>		</a:t>
            </a:r>
            <a:r>
              <a:rPr lang="en-US" altLang="zh-CN" sz="2000">
                <a:solidFill>
                  <a:srgbClr val="FF0000"/>
                </a:solidFill>
              </a:rPr>
              <a:t>Else If</a:t>
            </a:r>
            <a:r>
              <a:rPr lang="en-US" altLang="zh-CN" sz="2000">
                <a:solidFill>
                  <a:srgbClr val="0000FF"/>
                </a:solidFill>
              </a:rPr>
              <a:t> </a:t>
            </a:r>
            <a:r>
              <a:rPr lang="en-US" altLang="zh-CN" sz="2000">
                <a:solidFill>
                  <a:srgbClr val="000099"/>
                </a:solidFill>
              </a:rPr>
              <a:t>record field 2 = 0 </a:t>
            </a:r>
            <a:r>
              <a:rPr lang="en-US" altLang="zh-CN" sz="2000">
                <a:solidFill>
                  <a:srgbClr val="FF0000"/>
                </a:solidFill>
              </a:rPr>
              <a:t>Then</a:t>
            </a:r>
            <a:endParaRPr lang="en-US" altLang="zh-CN" sz="2000">
              <a:solidFill>
                <a:srgbClr val="000099"/>
              </a:solidFill>
            </a:endParaRP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7.</a:t>
            </a:r>
            <a:r>
              <a:rPr lang="en-US" altLang="zh-CN" sz="2000">
                <a:solidFill>
                  <a:srgbClr val="000099"/>
                </a:solidFill>
              </a:rPr>
              <a:t>				reset counter;</a:t>
            </a: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8.</a:t>
            </a:r>
            <a:r>
              <a:rPr lang="en-US" altLang="zh-CN" sz="2000">
                <a:solidFill>
                  <a:srgbClr val="000099"/>
                </a:solidFill>
              </a:rPr>
              <a:t>			</a:t>
            </a:r>
            <a:r>
              <a:rPr lang="en-US" altLang="zh-CN" sz="2000">
                <a:solidFill>
                  <a:srgbClr val="FF0000"/>
                </a:solidFill>
              </a:rPr>
              <a:t>Else</a:t>
            </a:r>
            <a:r>
              <a:rPr lang="en-US" altLang="zh-CN" sz="2000">
                <a:solidFill>
                  <a:srgbClr val="000099"/>
                </a:solidFill>
              </a:rPr>
              <a:t> store in file;</a:t>
            </a: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9.</a:t>
            </a:r>
            <a:r>
              <a:rPr lang="en-US" altLang="zh-CN" sz="2000">
                <a:solidFill>
                  <a:srgbClr val="000099"/>
                </a:solidFill>
              </a:rPr>
              <a:t>			</a:t>
            </a:r>
            <a:r>
              <a:rPr lang="en-US" altLang="zh-CN" sz="2000">
                <a:solidFill>
                  <a:srgbClr val="FF0000"/>
                </a:solidFill>
              </a:rPr>
              <a:t>End If</a:t>
            </a: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10.</a:t>
            </a:r>
            <a:r>
              <a:rPr lang="en-US" altLang="zh-CN" sz="2000">
                <a:solidFill>
                  <a:srgbClr val="000099"/>
                </a:solidFill>
              </a:rPr>
              <a:t>		</a:t>
            </a:r>
            <a:r>
              <a:rPr lang="en-US" altLang="zh-CN" sz="2000">
                <a:solidFill>
                  <a:srgbClr val="FF0000"/>
                </a:solidFill>
              </a:rPr>
              <a:t>End If</a:t>
            </a:r>
          </a:p>
          <a:p>
            <a:pPr marL="457200" indent="-457200" eaLnBrk="0" hangingPunct="0"/>
            <a:r>
              <a:rPr lang="en-US" altLang="zh-CN" sz="2000">
                <a:solidFill>
                  <a:schemeClr val="accent1"/>
                </a:solidFill>
              </a:rPr>
              <a:t>11.</a:t>
            </a:r>
            <a:r>
              <a:rPr lang="en-US" altLang="zh-CN" sz="2000">
                <a:solidFill>
                  <a:srgbClr val="000099"/>
                </a:solidFill>
              </a:rPr>
              <a:t>	</a:t>
            </a:r>
            <a:r>
              <a:rPr lang="en-US" altLang="zh-CN" sz="2000">
                <a:solidFill>
                  <a:srgbClr val="FF0000"/>
                </a:solidFill>
              </a:rPr>
              <a:t>End Do</a:t>
            </a:r>
          </a:p>
          <a:p>
            <a:pPr marL="457200" indent="-457200" eaLnBrk="0" hangingPunct="0"/>
            <a:r>
              <a:rPr lang="en-US" altLang="zh-CN" sz="2000">
                <a:solidFill>
                  <a:srgbClr val="FF0000"/>
                </a:solidFill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3251360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404664"/>
            <a:ext cx="6019800" cy="533400"/>
          </a:xfrm>
          <a:noFill/>
        </p:spPr>
        <p:txBody>
          <a:bodyPr lIns="0" tIns="0" rIns="0" bIns="0"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 –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流程图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cxnSp>
        <p:nvCxnSpPr>
          <p:cNvPr id="29699" name="AutoShape 3"/>
          <p:cNvCxnSpPr>
            <a:cxnSpLocks noChangeShapeType="1"/>
            <a:stCxn id="29700" idx="4"/>
            <a:endCxn id="29702" idx="3"/>
          </p:cNvCxnSpPr>
          <p:nvPr/>
        </p:nvCxnSpPr>
        <p:spPr bwMode="auto">
          <a:xfrm rot="5400000" flipH="1" flipV="1">
            <a:off x="3275013" y="3630613"/>
            <a:ext cx="2773362" cy="150812"/>
          </a:xfrm>
          <a:prstGeom prst="bentConnector4">
            <a:avLst>
              <a:gd name="adj1" fmla="val -8241"/>
              <a:gd name="adj2" fmla="val 1622102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4540250" y="5000625"/>
            <a:ext cx="92075" cy="920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4500563" y="1627188"/>
            <a:ext cx="180975" cy="1809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4445000" y="2182813"/>
            <a:ext cx="292100" cy="271462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/>
          <a:p>
            <a:pPr algn="ctr"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1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3152775" y="4468813"/>
            <a:ext cx="2825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/>
          <a:p>
            <a:pPr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9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4378325" y="4708525"/>
            <a:ext cx="3841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/>
          <a:p>
            <a:pPr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10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1527175" y="4813300"/>
            <a:ext cx="3841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/>
          <a:p>
            <a:pPr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11</a:t>
            </a: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4337050" y="2778125"/>
            <a:ext cx="508000" cy="254000"/>
          </a:xfrm>
          <a:prstGeom prst="roundRect">
            <a:avLst>
              <a:gd name="adj" fmla="val 34375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2</a:t>
            </a: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5821363" y="3817938"/>
            <a:ext cx="508000" cy="254000"/>
          </a:xfrm>
          <a:prstGeom prst="roundRect">
            <a:avLst>
              <a:gd name="adj" fmla="val 34375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4</a:t>
            </a:r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5821363" y="4443413"/>
            <a:ext cx="508000" cy="254000"/>
          </a:xfrm>
          <a:prstGeom prst="roundRect">
            <a:avLst>
              <a:gd name="adj" fmla="val 34375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5</a:t>
            </a: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3521075" y="4275138"/>
            <a:ext cx="508000" cy="254000"/>
          </a:xfrm>
          <a:prstGeom prst="roundRect">
            <a:avLst>
              <a:gd name="adj" fmla="val 34375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7</a:t>
            </a:r>
          </a:p>
        </p:txBody>
      </p:sp>
      <p:sp>
        <p:nvSpPr>
          <p:cNvPr id="29710" name="AutoShape 14"/>
          <p:cNvSpPr>
            <a:spLocks noChangeArrowheads="1"/>
          </p:cNvSpPr>
          <p:nvPr/>
        </p:nvSpPr>
        <p:spPr bwMode="auto">
          <a:xfrm>
            <a:off x="2498725" y="4291013"/>
            <a:ext cx="508000" cy="254000"/>
          </a:xfrm>
          <a:prstGeom prst="roundRect">
            <a:avLst>
              <a:gd name="adj" fmla="val 34375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8</a:t>
            </a:r>
          </a:p>
        </p:txBody>
      </p:sp>
      <p:grpSp>
        <p:nvGrpSpPr>
          <p:cNvPr id="29711" name="Group 15"/>
          <p:cNvGrpSpPr>
            <a:grpSpLocks/>
          </p:cNvGrpSpPr>
          <p:nvPr/>
        </p:nvGrpSpPr>
        <p:grpSpPr bwMode="auto">
          <a:xfrm>
            <a:off x="1371600" y="4876800"/>
            <a:ext cx="180975" cy="180975"/>
            <a:chOff x="875" y="3069"/>
            <a:chExt cx="114" cy="114"/>
          </a:xfrm>
        </p:grpSpPr>
        <p:sp>
          <p:nvSpPr>
            <p:cNvPr id="29729" name="Oval 16"/>
            <p:cNvSpPr>
              <a:spLocks noChangeArrowheads="1"/>
            </p:cNvSpPr>
            <p:nvPr/>
          </p:nvSpPr>
          <p:spPr bwMode="auto">
            <a:xfrm>
              <a:off x="875" y="3069"/>
              <a:ext cx="114" cy="11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30" name="Oval 17"/>
            <p:cNvSpPr>
              <a:spLocks noChangeArrowheads="1"/>
            </p:cNvSpPr>
            <p:nvPr/>
          </p:nvSpPr>
          <p:spPr bwMode="auto">
            <a:xfrm>
              <a:off x="908" y="3102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712" name="AutoShape 18"/>
          <p:cNvSpPr>
            <a:spLocks noChangeArrowheads="1"/>
          </p:cNvSpPr>
          <p:nvPr/>
        </p:nvSpPr>
        <p:spPr bwMode="auto">
          <a:xfrm>
            <a:off x="4445000" y="3352800"/>
            <a:ext cx="292100" cy="271463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/>
          <a:p>
            <a:pPr algn="ctr"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3</a:t>
            </a:r>
          </a:p>
        </p:txBody>
      </p:sp>
      <p:cxnSp>
        <p:nvCxnSpPr>
          <p:cNvPr id="29713" name="AutoShape 19"/>
          <p:cNvCxnSpPr>
            <a:cxnSpLocks noChangeShapeType="1"/>
            <a:stCxn id="29702" idx="0"/>
            <a:endCxn id="29701" idx="4"/>
          </p:cNvCxnSpPr>
          <p:nvPr/>
        </p:nvCxnSpPr>
        <p:spPr bwMode="auto">
          <a:xfrm flipV="1">
            <a:off x="4591050" y="1808163"/>
            <a:ext cx="0" cy="3746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</p:spPr>
      </p:cxnSp>
      <p:cxnSp>
        <p:nvCxnSpPr>
          <p:cNvPr id="29714" name="AutoShape 20"/>
          <p:cNvCxnSpPr>
            <a:cxnSpLocks noChangeShapeType="1"/>
            <a:stCxn id="29702" idx="2"/>
            <a:endCxn id="29706" idx="0"/>
          </p:cNvCxnSpPr>
          <p:nvPr/>
        </p:nvCxnSpPr>
        <p:spPr bwMode="auto">
          <a:xfrm>
            <a:off x="4591050" y="2454275"/>
            <a:ext cx="0" cy="3238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9715" name="AutoShape 21"/>
          <p:cNvCxnSpPr>
            <a:cxnSpLocks noChangeShapeType="1"/>
            <a:stCxn id="29706" idx="2"/>
            <a:endCxn id="29712" idx="0"/>
          </p:cNvCxnSpPr>
          <p:nvPr/>
        </p:nvCxnSpPr>
        <p:spPr bwMode="auto">
          <a:xfrm>
            <a:off x="4591050" y="3032125"/>
            <a:ext cx="0" cy="3206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9716" name="AutoShape 22"/>
          <p:cNvSpPr>
            <a:spLocks noChangeArrowheads="1"/>
          </p:cNvSpPr>
          <p:nvPr/>
        </p:nvSpPr>
        <p:spPr bwMode="auto">
          <a:xfrm>
            <a:off x="3136900" y="3816350"/>
            <a:ext cx="292100" cy="271463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/>
          <a:p>
            <a:pPr algn="ctr" eaLnBrk="0" hangingPunct="0"/>
            <a:r>
              <a:rPr lang="zh-CN" altLang="en-US" sz="1600" b="1">
                <a:solidFill>
                  <a:srgbClr val="CF0E30"/>
                </a:solidFill>
                <a:latin typeface="Times" pitchFamily="18" charset="0"/>
              </a:rPr>
              <a:t>6</a:t>
            </a:r>
          </a:p>
        </p:txBody>
      </p:sp>
      <p:cxnSp>
        <p:nvCxnSpPr>
          <p:cNvPr id="29717" name="AutoShape 23"/>
          <p:cNvCxnSpPr>
            <a:cxnSpLocks noChangeShapeType="1"/>
          </p:cNvCxnSpPr>
          <p:nvPr/>
        </p:nvCxnSpPr>
        <p:spPr bwMode="auto">
          <a:xfrm rot="-5400000">
            <a:off x="3694112" y="3087688"/>
            <a:ext cx="327025" cy="116205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triangle" w="med" len="med"/>
            <a:tailEnd/>
          </a:ln>
        </p:spPr>
      </p:cxnSp>
      <p:cxnSp>
        <p:nvCxnSpPr>
          <p:cNvPr id="29718" name="AutoShape 24"/>
          <p:cNvCxnSpPr>
            <a:cxnSpLocks noChangeShapeType="1"/>
            <a:stCxn id="29712" idx="3"/>
            <a:endCxn id="29707" idx="0"/>
          </p:cNvCxnSpPr>
          <p:nvPr/>
        </p:nvCxnSpPr>
        <p:spPr bwMode="auto">
          <a:xfrm>
            <a:off x="4737100" y="3489325"/>
            <a:ext cx="1338263" cy="328613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9719" name="AutoShape 25"/>
          <p:cNvCxnSpPr>
            <a:cxnSpLocks noChangeShapeType="1"/>
            <a:stCxn id="29707" idx="2"/>
            <a:endCxn id="29708" idx="0"/>
          </p:cNvCxnSpPr>
          <p:nvPr/>
        </p:nvCxnSpPr>
        <p:spPr bwMode="auto">
          <a:xfrm>
            <a:off x="6075363" y="4071938"/>
            <a:ext cx="0" cy="3714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9720" name="AutoShape 26"/>
          <p:cNvCxnSpPr>
            <a:cxnSpLocks noChangeShapeType="1"/>
            <a:stCxn id="29716" idx="3"/>
            <a:endCxn id="29709" idx="0"/>
          </p:cNvCxnSpPr>
          <p:nvPr/>
        </p:nvCxnSpPr>
        <p:spPr bwMode="auto">
          <a:xfrm>
            <a:off x="3429000" y="3952875"/>
            <a:ext cx="346075" cy="322263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9721" name="AutoShape 27"/>
          <p:cNvCxnSpPr>
            <a:cxnSpLocks noChangeShapeType="1"/>
            <a:stCxn id="29716" idx="1"/>
            <a:endCxn id="29710" idx="0"/>
          </p:cNvCxnSpPr>
          <p:nvPr/>
        </p:nvCxnSpPr>
        <p:spPr bwMode="auto">
          <a:xfrm rot="10800000" flipV="1">
            <a:off x="2752725" y="3952875"/>
            <a:ext cx="384175" cy="33813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9722" name="Oval 28"/>
          <p:cNvSpPr>
            <a:spLocks noChangeArrowheads="1"/>
          </p:cNvSpPr>
          <p:nvPr/>
        </p:nvSpPr>
        <p:spPr bwMode="auto">
          <a:xfrm>
            <a:off x="3238500" y="4768850"/>
            <a:ext cx="92075" cy="920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29723" name="AutoShape 29"/>
          <p:cNvCxnSpPr>
            <a:cxnSpLocks noChangeShapeType="1"/>
            <a:stCxn id="29722" idx="2"/>
            <a:endCxn id="29710" idx="2"/>
          </p:cNvCxnSpPr>
          <p:nvPr/>
        </p:nvCxnSpPr>
        <p:spPr bwMode="auto">
          <a:xfrm rot="10800000">
            <a:off x="2752725" y="4545013"/>
            <a:ext cx="485775" cy="269875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triangle" w="med" len="med"/>
            <a:tailEnd/>
          </a:ln>
        </p:spPr>
      </p:cxnSp>
      <p:cxnSp>
        <p:nvCxnSpPr>
          <p:cNvPr id="29724" name="AutoShape 30"/>
          <p:cNvCxnSpPr>
            <a:cxnSpLocks noChangeShapeType="1"/>
            <a:stCxn id="29722" idx="6"/>
            <a:endCxn id="29709" idx="2"/>
          </p:cNvCxnSpPr>
          <p:nvPr/>
        </p:nvCxnSpPr>
        <p:spPr bwMode="auto">
          <a:xfrm flipV="1">
            <a:off x="3330575" y="4529138"/>
            <a:ext cx="444500" cy="28575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triangle" w="med" len="med"/>
            <a:tailEnd/>
          </a:ln>
        </p:spPr>
      </p:cxnSp>
      <p:cxnSp>
        <p:nvCxnSpPr>
          <p:cNvPr id="29725" name="AutoShape 31"/>
          <p:cNvCxnSpPr>
            <a:cxnSpLocks noChangeShapeType="1"/>
            <a:stCxn id="29700" idx="2"/>
            <a:endCxn id="29722" idx="4"/>
          </p:cNvCxnSpPr>
          <p:nvPr/>
        </p:nvCxnSpPr>
        <p:spPr bwMode="auto">
          <a:xfrm rot="10800000">
            <a:off x="3284538" y="4860925"/>
            <a:ext cx="1255712" cy="18573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triangle" w="med" len="med"/>
            <a:tailEnd/>
          </a:ln>
        </p:spPr>
      </p:cxnSp>
      <p:cxnSp>
        <p:nvCxnSpPr>
          <p:cNvPr id="29726" name="AutoShape 32"/>
          <p:cNvCxnSpPr>
            <a:cxnSpLocks noChangeShapeType="1"/>
            <a:stCxn id="29700" idx="6"/>
            <a:endCxn id="29708" idx="2"/>
          </p:cNvCxnSpPr>
          <p:nvPr/>
        </p:nvCxnSpPr>
        <p:spPr bwMode="auto">
          <a:xfrm flipV="1">
            <a:off x="4632325" y="4697413"/>
            <a:ext cx="1443038" cy="34925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triangle" w="med" len="med"/>
            <a:tailEnd/>
          </a:ln>
        </p:spPr>
      </p:cxnSp>
      <p:cxnSp>
        <p:nvCxnSpPr>
          <p:cNvPr id="29727" name="AutoShape 33"/>
          <p:cNvCxnSpPr>
            <a:cxnSpLocks noChangeShapeType="1"/>
            <a:stCxn id="29729" idx="0"/>
            <a:endCxn id="29702" idx="1"/>
          </p:cNvCxnSpPr>
          <p:nvPr/>
        </p:nvCxnSpPr>
        <p:spPr bwMode="auto">
          <a:xfrm rot="-5400000">
            <a:off x="1674813" y="2106613"/>
            <a:ext cx="2557462" cy="2982912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triangle" w="med" len="med"/>
            <a:tailEnd/>
          </a:ln>
        </p:spPr>
      </p:cxnSp>
    </p:spTree>
    <p:extLst>
      <p:ext uri="{BB962C8B-B14F-4D97-AF65-F5344CB8AC3E}">
        <p14:creationId xmlns:p14="http://schemas.microsoft.com/office/powerpoint/2010/main" val="34420713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366695"/>
            <a:ext cx="6312764" cy="561975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具体方法或技术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2DA07-CE19-4C9B-A0EC-06D3955056CF}" type="slidenum">
              <a:rPr lang="en-US" altLang="zh-CN" smtClean="0"/>
              <a:pPr/>
              <a:t>7</a:t>
            </a:fld>
            <a:endParaRPr lang="en-US" altLang="zh-CN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300250"/>
              </p:ext>
            </p:extLst>
          </p:nvPr>
        </p:nvGraphicFramePr>
        <p:xfrm>
          <a:off x="467544" y="1700808"/>
          <a:ext cx="8136903" cy="4852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4968552"/>
                <a:gridCol w="1944215"/>
              </a:tblGrid>
              <a:tr h="78008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i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楷体_GB2312" pitchFamily="49" charset="-122"/>
                        </a:rPr>
                        <a:t>IDBT</a:t>
                      </a:r>
                      <a:endParaRPr lang="zh-CN" altLang="en-US" sz="2400" i="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等价类、边界值、两两组合（</a:t>
                      </a:r>
                      <a:r>
                        <a:rPr lang="en-US" altLang="zh-CN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pairwise</a:t>
                      </a:r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）、随机测试</a:t>
                      </a:r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黑盒测试</a:t>
                      </a:r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</a:tr>
              <a:tr h="78008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i="0" dirty="0" smtClean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楷体_GB2312" pitchFamily="49" charset="-122"/>
                        </a:rPr>
                        <a:t>CBT</a:t>
                      </a:r>
                      <a:endParaRPr lang="zh-CN" altLang="en-US" sz="2400" i="0" dirty="0" smtClean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基于控制流的标准、基于数据流的标准、</a:t>
                      </a:r>
                      <a:r>
                        <a:rPr lang="en-US" altLang="zh-CN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CBT</a:t>
                      </a:r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参考模型</a:t>
                      </a:r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白盒测试</a:t>
                      </a:r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</a:tr>
              <a:tr h="78008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i="0" dirty="0" smtClean="0"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楷体_GB2312" pitchFamily="49" charset="-122"/>
                        </a:rPr>
                        <a:t>FBT</a:t>
                      </a:r>
                      <a:endParaRPr lang="zh-CN" altLang="en-US" sz="2400" i="0" dirty="0" smtClean="0"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故障模型、错误猜测法、变异测试</a:t>
                      </a:r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</a:tr>
              <a:tr h="78008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i="0" dirty="0" smtClean="0">
                          <a:solidFill>
                            <a:srgbClr val="008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楷体_GB2312" pitchFamily="49" charset="-122"/>
                        </a:rPr>
                        <a:t>UBT</a:t>
                      </a:r>
                      <a:endParaRPr lang="zh-CN" altLang="en-US" sz="2400" i="0" dirty="0" smtClean="0">
                        <a:solidFill>
                          <a:srgbClr val="008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操作配置</a:t>
                      </a:r>
                      <a:r>
                        <a:rPr lang="zh-CN" altLang="en-US" sz="18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（</a:t>
                      </a:r>
                      <a:r>
                        <a:rPr lang="en-US" altLang="zh-CN" sz="18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operational</a:t>
                      </a:r>
                      <a:r>
                        <a:rPr lang="zh-CN" altLang="en-US" sz="18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en-US" altLang="zh-CN" sz="18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profile</a:t>
                      </a:r>
                      <a:r>
                        <a:rPr lang="zh-CN" altLang="en-US" sz="18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）、用户观察启发</a:t>
                      </a:r>
                      <a:endParaRPr lang="zh-CN" altLang="en-US" sz="18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黑盒测试</a:t>
                      </a:r>
                    </a:p>
                  </a:txBody>
                  <a:tcPr/>
                </a:tc>
              </a:tr>
              <a:tr h="78008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i="0" dirty="0" smtClean="0">
                          <a:solidFill>
                            <a:srgbClr val="3366FF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楷体_GB2312" pitchFamily="49" charset="-122"/>
                        </a:rPr>
                        <a:t>MBT</a:t>
                      </a:r>
                      <a:endParaRPr lang="zh-CN" altLang="en-US" sz="2400" i="0" dirty="0" smtClean="0">
                        <a:solidFill>
                          <a:srgbClr val="3366FF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决策表、有限状态机、形式化验证、</a:t>
                      </a:r>
                      <a:r>
                        <a:rPr lang="en-US" altLang="zh-CN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TTCN3</a:t>
                      </a:r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、工作流模型</a:t>
                      </a:r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</a:tr>
              <a:tr h="78008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i="0" dirty="0" smtClean="0">
                          <a:solidFill>
                            <a:srgbClr val="00009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ea typeface="楷体_GB2312" pitchFamily="49" charset="-122"/>
                        </a:rPr>
                        <a:t>TBNA</a:t>
                      </a:r>
                      <a:endParaRPr lang="zh-CN" altLang="en-US" sz="2400" i="0" dirty="0" smtClean="0">
                        <a:solidFill>
                          <a:srgbClr val="00009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OOS</a:t>
                      </a:r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altLang="zh-CN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web</a:t>
                      </a:r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altLang="zh-CN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real-time</a:t>
                      </a:r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altLang="zh-CN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SOA</a:t>
                      </a:r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altLang="zh-CN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embedded</a:t>
                      </a:r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、</a:t>
                      </a:r>
                      <a:r>
                        <a:rPr lang="en-US" altLang="zh-CN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safe-critical</a:t>
                      </a:r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宋体"/>
                          <a:ea typeface="宋体"/>
                          <a:cs typeface="宋体"/>
                        </a:rPr>
                        <a:t>应用领域</a:t>
                      </a:r>
                      <a:endParaRPr lang="zh-CN" altLang="en-US" sz="24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宋体"/>
                        <a:ea typeface="宋体"/>
                        <a:cs typeface="宋体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6035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332656"/>
            <a:ext cx="5889625" cy="648370"/>
          </a:xfrm>
          <a:noFill/>
        </p:spPr>
        <p:txBody>
          <a:bodyPr lIns="90487" tIns="44450" rIns="90487" bIns="44450"/>
          <a:lstStyle/>
          <a:p>
            <a:pPr algn="ctr">
              <a:tabLst>
                <a:tab pos="7540625" algn="r"/>
              </a:tabLst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基本路径测试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: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流程图简化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0723" name="Oval 3"/>
          <p:cNvSpPr>
            <a:spLocks noChangeArrowheads="1"/>
          </p:cNvSpPr>
          <p:nvPr/>
        </p:nvSpPr>
        <p:spPr bwMode="auto">
          <a:xfrm>
            <a:off x="4997450" y="1522413"/>
            <a:ext cx="360363" cy="360362"/>
          </a:xfrm>
          <a:prstGeom prst="ellipse">
            <a:avLst/>
          </a:prstGeom>
          <a:solidFill>
            <a:srgbClr val="FAFD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7" tIns="44450" rIns="90487" bIns="44450" anchor="ctr"/>
          <a:lstStyle/>
          <a:p>
            <a:pPr algn="ctr" eaLnBrk="0" hangingPunct="0"/>
            <a:r>
              <a:rPr lang="zh-CN" altLang="en-US" sz="1600" b="1">
                <a:latin typeface="Times" pitchFamily="18" charset="0"/>
              </a:rPr>
              <a:t>1</a:t>
            </a:r>
          </a:p>
        </p:txBody>
      </p:sp>
      <p:sp>
        <p:nvSpPr>
          <p:cNvPr id="30724" name="Oval 4"/>
          <p:cNvSpPr>
            <a:spLocks noChangeArrowheads="1"/>
          </p:cNvSpPr>
          <p:nvPr/>
        </p:nvSpPr>
        <p:spPr bwMode="auto">
          <a:xfrm>
            <a:off x="4997450" y="2451100"/>
            <a:ext cx="360363" cy="360363"/>
          </a:xfrm>
          <a:prstGeom prst="ellipse">
            <a:avLst/>
          </a:prstGeom>
          <a:solidFill>
            <a:srgbClr val="FAFD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7" tIns="44450" rIns="90487" bIns="44450" anchor="ctr"/>
          <a:lstStyle/>
          <a:p>
            <a:pPr algn="ctr" eaLnBrk="0" hangingPunct="0"/>
            <a:r>
              <a:rPr lang="zh-CN" altLang="en-US" sz="1600" b="1">
                <a:latin typeface="Times" pitchFamily="18" charset="0"/>
              </a:rPr>
              <a:t>2,3</a:t>
            </a:r>
          </a:p>
        </p:txBody>
      </p: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1711325" y="3094038"/>
            <a:ext cx="2092325" cy="1825625"/>
            <a:chOff x="704" y="1949"/>
            <a:chExt cx="1318" cy="1150"/>
          </a:xfrm>
        </p:grpSpPr>
        <p:grpSp>
          <p:nvGrpSpPr>
            <p:cNvPr id="30741" name="Group 6"/>
            <p:cNvGrpSpPr>
              <a:grpSpLocks/>
            </p:cNvGrpSpPr>
            <p:nvPr/>
          </p:nvGrpSpPr>
          <p:grpSpPr bwMode="auto">
            <a:xfrm>
              <a:off x="704" y="2411"/>
              <a:ext cx="1318" cy="227"/>
              <a:chOff x="704" y="2411"/>
              <a:chExt cx="1318" cy="227"/>
            </a:xfrm>
          </p:grpSpPr>
          <p:sp>
            <p:nvSpPr>
              <p:cNvPr id="30745" name="Oval 7"/>
              <p:cNvSpPr>
                <a:spLocks noChangeArrowheads="1"/>
              </p:cNvSpPr>
              <p:nvPr/>
            </p:nvSpPr>
            <p:spPr bwMode="auto">
              <a:xfrm>
                <a:off x="704" y="2411"/>
                <a:ext cx="227" cy="227"/>
              </a:xfrm>
              <a:prstGeom prst="ellipse">
                <a:avLst/>
              </a:prstGeom>
              <a:solidFill>
                <a:srgbClr val="FAFD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7" tIns="44450" rIns="90487" bIns="44450" anchor="ctr"/>
              <a:lstStyle/>
              <a:p>
                <a:pPr algn="ctr" eaLnBrk="0" hangingPunct="0"/>
                <a:r>
                  <a:rPr lang="zh-CN" altLang="en-US" sz="1600" b="1">
                    <a:latin typeface="Times" pitchFamily="18" charset="0"/>
                  </a:rPr>
                  <a:t>8</a:t>
                </a:r>
              </a:p>
            </p:txBody>
          </p:sp>
          <p:sp>
            <p:nvSpPr>
              <p:cNvPr id="30746" name="Oval 8"/>
              <p:cNvSpPr>
                <a:spLocks noChangeArrowheads="1"/>
              </p:cNvSpPr>
              <p:nvPr/>
            </p:nvSpPr>
            <p:spPr bwMode="auto">
              <a:xfrm>
                <a:off x="1795" y="2411"/>
                <a:ext cx="227" cy="227"/>
              </a:xfrm>
              <a:prstGeom prst="ellipse">
                <a:avLst/>
              </a:prstGeom>
              <a:solidFill>
                <a:srgbClr val="FAFD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7" tIns="44450" rIns="90487" bIns="44450" anchor="ctr"/>
              <a:lstStyle/>
              <a:p>
                <a:pPr algn="ctr" eaLnBrk="0" hangingPunct="0"/>
                <a:r>
                  <a:rPr lang="zh-CN" altLang="en-US" sz="1600" b="1">
                    <a:latin typeface="Times" pitchFamily="18" charset="0"/>
                  </a:rPr>
                  <a:t>7</a:t>
                </a:r>
              </a:p>
            </p:txBody>
          </p:sp>
        </p:grpSp>
        <p:grpSp>
          <p:nvGrpSpPr>
            <p:cNvPr id="30742" name="Group 9"/>
            <p:cNvGrpSpPr>
              <a:grpSpLocks/>
            </p:cNvGrpSpPr>
            <p:nvPr/>
          </p:nvGrpSpPr>
          <p:grpSpPr bwMode="auto">
            <a:xfrm>
              <a:off x="1250" y="1949"/>
              <a:ext cx="227" cy="1150"/>
              <a:chOff x="1250" y="1949"/>
              <a:chExt cx="227" cy="1150"/>
            </a:xfrm>
          </p:grpSpPr>
          <p:sp>
            <p:nvSpPr>
              <p:cNvPr id="30743" name="Oval 10"/>
              <p:cNvSpPr>
                <a:spLocks noChangeArrowheads="1"/>
              </p:cNvSpPr>
              <p:nvPr/>
            </p:nvSpPr>
            <p:spPr bwMode="auto">
              <a:xfrm>
                <a:off x="1250" y="1949"/>
                <a:ext cx="227" cy="227"/>
              </a:xfrm>
              <a:prstGeom prst="ellipse">
                <a:avLst/>
              </a:prstGeom>
              <a:solidFill>
                <a:srgbClr val="FAFD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7" tIns="44450" rIns="90487" bIns="44450" anchor="ctr"/>
              <a:lstStyle/>
              <a:p>
                <a:pPr algn="ctr" eaLnBrk="0" hangingPunct="0"/>
                <a:r>
                  <a:rPr lang="zh-CN" altLang="en-US" sz="1600" b="1">
                    <a:latin typeface="Times" pitchFamily="18" charset="0"/>
                  </a:rPr>
                  <a:t>6</a:t>
                </a:r>
              </a:p>
            </p:txBody>
          </p:sp>
          <p:sp>
            <p:nvSpPr>
              <p:cNvPr id="30744" name="Oval 11"/>
              <p:cNvSpPr>
                <a:spLocks noChangeArrowheads="1"/>
              </p:cNvSpPr>
              <p:nvPr/>
            </p:nvSpPr>
            <p:spPr bwMode="auto">
              <a:xfrm>
                <a:off x="1250" y="2872"/>
                <a:ext cx="227" cy="227"/>
              </a:xfrm>
              <a:prstGeom prst="ellipse">
                <a:avLst/>
              </a:prstGeom>
              <a:solidFill>
                <a:srgbClr val="FAFD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487" tIns="44450" rIns="90487" bIns="44450" anchor="ctr"/>
              <a:lstStyle/>
              <a:p>
                <a:pPr algn="ctr" eaLnBrk="0" hangingPunct="0"/>
                <a:r>
                  <a:rPr lang="zh-CN" altLang="en-US" sz="1600" b="1">
                    <a:latin typeface="Times" pitchFamily="18" charset="0"/>
                  </a:rPr>
                  <a:t>9</a:t>
                </a:r>
              </a:p>
            </p:txBody>
          </p:sp>
        </p:grpSp>
      </p:grpSp>
      <p:sp>
        <p:nvSpPr>
          <p:cNvPr id="30726" name="Oval 12"/>
          <p:cNvSpPr>
            <a:spLocks noChangeArrowheads="1"/>
          </p:cNvSpPr>
          <p:nvPr/>
        </p:nvSpPr>
        <p:spPr bwMode="auto">
          <a:xfrm>
            <a:off x="7072313" y="3094038"/>
            <a:ext cx="360362" cy="360362"/>
          </a:xfrm>
          <a:prstGeom prst="ellipse">
            <a:avLst/>
          </a:prstGeom>
          <a:solidFill>
            <a:srgbClr val="FAFD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7" tIns="44450" rIns="90487" bIns="44450" anchor="ctr"/>
          <a:lstStyle/>
          <a:p>
            <a:pPr algn="ctr" eaLnBrk="0" hangingPunct="0"/>
            <a:r>
              <a:rPr lang="zh-CN" altLang="en-US" sz="1600" b="1">
                <a:latin typeface="Times" pitchFamily="18" charset="0"/>
              </a:rPr>
              <a:t>4,5</a:t>
            </a:r>
          </a:p>
        </p:txBody>
      </p:sp>
      <p:sp>
        <p:nvSpPr>
          <p:cNvPr id="30727" name="Oval 13"/>
          <p:cNvSpPr>
            <a:spLocks noChangeArrowheads="1"/>
          </p:cNvSpPr>
          <p:nvPr/>
        </p:nvSpPr>
        <p:spPr bwMode="auto">
          <a:xfrm>
            <a:off x="4997450" y="4783138"/>
            <a:ext cx="360363" cy="360362"/>
          </a:xfrm>
          <a:prstGeom prst="ellipse">
            <a:avLst/>
          </a:prstGeom>
          <a:solidFill>
            <a:srgbClr val="FAFD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7" tIns="44450" rIns="90487" bIns="44450" anchor="ctr"/>
          <a:lstStyle/>
          <a:p>
            <a:pPr algn="ctr" eaLnBrk="0" hangingPunct="0"/>
            <a:r>
              <a:rPr lang="zh-CN" altLang="en-US" sz="1600" b="1">
                <a:latin typeface="Times" pitchFamily="18" charset="0"/>
              </a:rPr>
              <a:t>10</a:t>
            </a:r>
          </a:p>
        </p:txBody>
      </p:sp>
      <p:sp>
        <p:nvSpPr>
          <p:cNvPr id="30728" name="Oval 14"/>
          <p:cNvSpPr>
            <a:spLocks noChangeArrowheads="1"/>
          </p:cNvSpPr>
          <p:nvPr/>
        </p:nvSpPr>
        <p:spPr bwMode="auto">
          <a:xfrm>
            <a:off x="4997450" y="5694363"/>
            <a:ext cx="360363" cy="360362"/>
          </a:xfrm>
          <a:prstGeom prst="ellipse">
            <a:avLst/>
          </a:prstGeom>
          <a:solidFill>
            <a:srgbClr val="FAFD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7" tIns="44450" rIns="90487" bIns="44450" anchor="ctr"/>
          <a:lstStyle/>
          <a:p>
            <a:pPr algn="ctr" eaLnBrk="0" hangingPunct="0"/>
            <a:r>
              <a:rPr lang="zh-CN" altLang="en-US" sz="1600" b="1">
                <a:latin typeface="Times" pitchFamily="18" charset="0"/>
              </a:rPr>
              <a:t>11</a:t>
            </a:r>
          </a:p>
        </p:txBody>
      </p:sp>
      <p:cxnSp>
        <p:nvCxnSpPr>
          <p:cNvPr id="30729" name="AutoShape 15"/>
          <p:cNvCxnSpPr>
            <a:cxnSpLocks noChangeShapeType="1"/>
            <a:stCxn id="30727" idx="6"/>
            <a:endCxn id="30723" idx="6"/>
          </p:cNvCxnSpPr>
          <p:nvPr/>
        </p:nvCxnSpPr>
        <p:spPr bwMode="auto">
          <a:xfrm flipV="1">
            <a:off x="5357813" y="1703388"/>
            <a:ext cx="1587" cy="3260725"/>
          </a:xfrm>
          <a:prstGeom prst="curvedConnector3">
            <a:avLst>
              <a:gd name="adj1" fmla="val 192400065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0" name="AutoShape 16"/>
          <p:cNvCxnSpPr>
            <a:cxnSpLocks noChangeShapeType="1"/>
            <a:stCxn id="30723" idx="2"/>
            <a:endCxn id="30728" idx="2"/>
          </p:cNvCxnSpPr>
          <p:nvPr/>
        </p:nvCxnSpPr>
        <p:spPr bwMode="auto">
          <a:xfrm rot="10800000" flipH="1" flipV="1">
            <a:off x="4997450" y="1703388"/>
            <a:ext cx="1588" cy="4171950"/>
          </a:xfrm>
          <a:prstGeom prst="curvedConnector3">
            <a:avLst>
              <a:gd name="adj1" fmla="val -253300032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1" name="AutoShape 17"/>
          <p:cNvCxnSpPr>
            <a:cxnSpLocks noChangeShapeType="1"/>
            <a:stCxn id="30724" idx="6"/>
            <a:endCxn id="30726" idx="1"/>
          </p:cNvCxnSpPr>
          <p:nvPr/>
        </p:nvCxnSpPr>
        <p:spPr bwMode="auto">
          <a:xfrm>
            <a:off x="5357813" y="2632075"/>
            <a:ext cx="1766887" cy="5143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2" name="AutoShape 18"/>
          <p:cNvCxnSpPr>
            <a:cxnSpLocks noChangeShapeType="1"/>
            <a:stCxn id="30723" idx="4"/>
            <a:endCxn id="30724" idx="0"/>
          </p:cNvCxnSpPr>
          <p:nvPr/>
        </p:nvCxnSpPr>
        <p:spPr bwMode="auto">
          <a:xfrm>
            <a:off x="5178425" y="1882775"/>
            <a:ext cx="0" cy="5683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3" name="AutoShape 19"/>
          <p:cNvCxnSpPr>
            <a:cxnSpLocks noChangeShapeType="1"/>
            <a:stCxn id="30724" idx="2"/>
            <a:endCxn id="30743" idx="7"/>
          </p:cNvCxnSpPr>
          <p:nvPr/>
        </p:nvCxnSpPr>
        <p:spPr bwMode="auto">
          <a:xfrm flipH="1">
            <a:off x="2886075" y="2632075"/>
            <a:ext cx="2111375" cy="5143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4" name="AutoShape 20"/>
          <p:cNvCxnSpPr>
            <a:cxnSpLocks noChangeShapeType="1"/>
            <a:stCxn id="30743" idx="5"/>
            <a:endCxn id="30746" idx="1"/>
          </p:cNvCxnSpPr>
          <p:nvPr/>
        </p:nvCxnSpPr>
        <p:spPr bwMode="auto">
          <a:xfrm>
            <a:off x="2886075" y="3402013"/>
            <a:ext cx="609600" cy="47783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5" name="AutoShape 21"/>
          <p:cNvCxnSpPr>
            <a:cxnSpLocks noChangeShapeType="1"/>
            <a:stCxn id="30743" idx="3"/>
            <a:endCxn id="30745" idx="7"/>
          </p:cNvCxnSpPr>
          <p:nvPr/>
        </p:nvCxnSpPr>
        <p:spPr bwMode="auto">
          <a:xfrm flipH="1">
            <a:off x="2019300" y="3402013"/>
            <a:ext cx="611188" cy="47783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6" name="AutoShape 22"/>
          <p:cNvCxnSpPr>
            <a:cxnSpLocks noChangeShapeType="1"/>
            <a:stCxn id="30745" idx="5"/>
            <a:endCxn id="30744" idx="1"/>
          </p:cNvCxnSpPr>
          <p:nvPr/>
        </p:nvCxnSpPr>
        <p:spPr bwMode="auto">
          <a:xfrm>
            <a:off x="2019300" y="4135438"/>
            <a:ext cx="611188" cy="4762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7" name="AutoShape 23"/>
          <p:cNvCxnSpPr>
            <a:cxnSpLocks noChangeShapeType="1"/>
            <a:stCxn id="30746" idx="3"/>
            <a:endCxn id="30744" idx="7"/>
          </p:cNvCxnSpPr>
          <p:nvPr/>
        </p:nvCxnSpPr>
        <p:spPr bwMode="auto">
          <a:xfrm flipH="1">
            <a:off x="2886075" y="4135438"/>
            <a:ext cx="609600" cy="4762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8" name="AutoShape 24"/>
          <p:cNvCxnSpPr>
            <a:cxnSpLocks noChangeShapeType="1"/>
            <a:stCxn id="30744" idx="6"/>
            <a:endCxn id="30727" idx="2"/>
          </p:cNvCxnSpPr>
          <p:nvPr/>
        </p:nvCxnSpPr>
        <p:spPr bwMode="auto">
          <a:xfrm>
            <a:off x="2938463" y="4740275"/>
            <a:ext cx="2058987" cy="2238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739" name="AutoShape 25"/>
          <p:cNvCxnSpPr>
            <a:cxnSpLocks noChangeShapeType="1"/>
            <a:stCxn id="30726" idx="3"/>
            <a:endCxn id="30727" idx="7"/>
          </p:cNvCxnSpPr>
          <p:nvPr/>
        </p:nvCxnSpPr>
        <p:spPr bwMode="auto">
          <a:xfrm flipH="1">
            <a:off x="5305425" y="3402013"/>
            <a:ext cx="1819275" cy="143351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361118109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332656"/>
            <a:ext cx="6624637" cy="762000"/>
          </a:xfrm>
          <a:noFill/>
        </p:spPr>
        <p:txBody>
          <a:bodyPr lIns="90487" tIns="44450" rIns="90487" bIns="44450"/>
          <a:lstStyle/>
          <a:p>
            <a:pPr algn="ctr">
              <a:tabLst>
                <a:tab pos="7540625" algn="r"/>
              </a:tabLst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流程图的圈复杂度</a:t>
            </a:r>
          </a:p>
        </p:txBody>
      </p:sp>
      <p:sp>
        <p:nvSpPr>
          <p:cNvPr id="1662979" name="Rectangle 3"/>
          <p:cNvSpPr>
            <a:spLocks noChangeArrowheads="1"/>
          </p:cNvSpPr>
          <p:nvPr/>
        </p:nvSpPr>
        <p:spPr bwMode="auto">
          <a:xfrm>
            <a:off x="287338" y="4329113"/>
            <a:ext cx="8316912" cy="1957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  <a:tabLst>
                <a:tab pos="1658938" algn="l"/>
                <a:tab pos="2624138" algn="l"/>
                <a:tab pos="3200400" algn="l"/>
              </a:tabLst>
            </a:pPr>
            <a:endParaRPr lang="en-US" altLang="zh-CN" sz="2000" b="1"/>
          </a:p>
          <a:p>
            <a:pPr marL="742950" lvl="1" indent="-285750">
              <a:spcBef>
                <a:spcPts val="700"/>
              </a:spcBef>
              <a:buClr>
                <a:srgbClr val="FF00FF"/>
              </a:buClr>
              <a:buSzPct val="120000"/>
              <a:buFont typeface="Zapf Dingbats" charset="2"/>
              <a:buChar char="è"/>
              <a:tabLst>
                <a:tab pos="1658938" algn="l"/>
                <a:tab pos="2624138" algn="l"/>
                <a:tab pos="3200400" algn="l"/>
              </a:tabLst>
            </a:pPr>
            <a:r>
              <a:rPr lang="en-US" altLang="zh-CN" sz="2000"/>
              <a:t>  V(G) = </a:t>
            </a:r>
            <a:r>
              <a:rPr lang="zh-CN" altLang="en-US" sz="2000"/>
              <a:t>区域数量</a:t>
            </a:r>
            <a:r>
              <a:rPr lang="en-US" altLang="zh-CN" sz="2000"/>
              <a:t>(</a:t>
            </a:r>
            <a:r>
              <a:rPr lang="zh-CN" altLang="en-US" sz="2000"/>
              <a:t>由节点、连线包围的区域，包括图形外部区域</a:t>
            </a:r>
            <a:r>
              <a:rPr lang="en-US" altLang="zh-CN" sz="2000"/>
              <a:t>)</a:t>
            </a:r>
          </a:p>
          <a:p>
            <a:pPr marL="742950" lvl="1" indent="-285750">
              <a:spcBef>
                <a:spcPts val="700"/>
              </a:spcBef>
              <a:buClr>
                <a:srgbClr val="FF00FF"/>
              </a:buClr>
              <a:buSzPct val="120000"/>
              <a:buFont typeface="Zapf Dingbats" charset="2"/>
              <a:buChar char="è"/>
              <a:tabLst>
                <a:tab pos="1658938" algn="l"/>
                <a:tab pos="2624138" algn="l"/>
                <a:tab pos="3200400" algn="l"/>
              </a:tabLst>
            </a:pPr>
            <a:r>
              <a:rPr lang="en-US" altLang="zh-CN" sz="2000"/>
              <a:t>  V(G) = </a:t>
            </a:r>
            <a:r>
              <a:rPr lang="zh-CN" altLang="en-US" sz="2000"/>
              <a:t>连线数量 </a:t>
            </a:r>
            <a:r>
              <a:rPr lang="en-US" altLang="zh-CN" sz="2000"/>
              <a:t>- </a:t>
            </a:r>
            <a:r>
              <a:rPr lang="zh-CN" altLang="en-US" sz="2000"/>
              <a:t>节点数量</a:t>
            </a:r>
            <a:r>
              <a:rPr lang="en-US" altLang="zh-CN" sz="2000"/>
              <a:t> + 2</a:t>
            </a:r>
          </a:p>
          <a:p>
            <a:pPr marL="742950" lvl="1" indent="-285750">
              <a:spcBef>
                <a:spcPts val="700"/>
              </a:spcBef>
              <a:buClr>
                <a:srgbClr val="FF00FF"/>
              </a:buClr>
              <a:buSzPct val="120000"/>
              <a:buFont typeface="Zapf Dingbats" charset="2"/>
              <a:buChar char="è"/>
              <a:tabLst>
                <a:tab pos="1658938" algn="l"/>
                <a:tab pos="2624138" algn="l"/>
                <a:tab pos="3200400" algn="l"/>
              </a:tabLst>
            </a:pPr>
            <a:r>
              <a:rPr lang="en-US" altLang="zh-CN" sz="2000"/>
              <a:t>  V(G) = </a:t>
            </a:r>
            <a:r>
              <a:rPr lang="zh-CN" altLang="en-US" sz="2000"/>
              <a:t>简单可预测节点数量</a:t>
            </a:r>
            <a:r>
              <a:rPr lang="en-US" altLang="zh-CN" sz="2000"/>
              <a:t> + 1</a:t>
            </a:r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755650" y="1628775"/>
            <a:ext cx="7620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3366FF"/>
                </a:solidFill>
                <a:latin typeface="Arial Narrow" pitchFamily="34" charset="0"/>
              </a:rPr>
              <a:t>圈复杂度（</a:t>
            </a:r>
            <a:r>
              <a:rPr lang="en-US" altLang="zh-CN" sz="2400" b="1">
                <a:solidFill>
                  <a:srgbClr val="3366FF"/>
                </a:solidFill>
              </a:rPr>
              <a:t>Cyclomatic complexity</a:t>
            </a:r>
            <a:r>
              <a:rPr lang="zh-CN" altLang="en-US" sz="2400" b="1">
                <a:solidFill>
                  <a:srgbClr val="3366FF"/>
                </a:solidFill>
              </a:rPr>
              <a:t>）</a:t>
            </a:r>
            <a:r>
              <a:rPr lang="en-US" altLang="zh-CN" sz="2000" b="1">
                <a:solidFill>
                  <a:srgbClr val="13BBBF"/>
                </a:solidFill>
              </a:rPr>
              <a:t>:</a:t>
            </a:r>
            <a:r>
              <a:rPr lang="zh-CN" altLang="en-US" sz="2400"/>
              <a:t>代码逻辑复杂度的</a:t>
            </a:r>
            <a:r>
              <a:rPr lang="en-US" altLang="zh-CN" sz="2400"/>
              <a:t> </a:t>
            </a:r>
            <a:r>
              <a:rPr lang="zh-CN" altLang="en-US" sz="2400"/>
              <a:t>度量，提供了被测代码的路径数量。复杂度越高，出错的概率越大</a:t>
            </a:r>
            <a:endParaRPr lang="en-US" altLang="zh-CN" sz="2400"/>
          </a:p>
        </p:txBody>
      </p:sp>
      <p:grpSp>
        <p:nvGrpSpPr>
          <p:cNvPr id="31749" name="Group 50"/>
          <p:cNvGrpSpPr>
            <a:grpSpLocks/>
          </p:cNvGrpSpPr>
          <p:nvPr/>
        </p:nvGrpSpPr>
        <p:grpSpPr bwMode="auto">
          <a:xfrm>
            <a:off x="2014538" y="2917825"/>
            <a:ext cx="4316412" cy="1682750"/>
            <a:chOff x="2014515" y="2917818"/>
            <a:chExt cx="4316433" cy="1682758"/>
          </a:xfrm>
        </p:grpSpPr>
        <p:sp>
          <p:nvSpPr>
            <p:cNvPr id="31751" name="Rectangle 7"/>
            <p:cNvSpPr>
              <a:spLocks noChangeArrowheads="1"/>
            </p:cNvSpPr>
            <p:nvPr/>
          </p:nvSpPr>
          <p:spPr bwMode="auto">
            <a:xfrm>
              <a:off x="5891210" y="4370388"/>
              <a:ext cx="439738" cy="230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altLang="zh-CN" sz="1600" b="1">
                  <a:solidFill>
                    <a:srgbClr val="13BBBF"/>
                  </a:solidFill>
                </a:rPr>
                <a:t>V(G)</a:t>
              </a:r>
            </a:p>
          </p:txBody>
        </p:sp>
        <p:sp>
          <p:nvSpPr>
            <p:cNvPr id="31752" name="Rectangle 8"/>
            <p:cNvSpPr>
              <a:spLocks noChangeArrowheads="1"/>
            </p:cNvSpPr>
            <p:nvPr/>
          </p:nvSpPr>
          <p:spPr bwMode="auto">
            <a:xfrm>
              <a:off x="2014515" y="2994018"/>
              <a:ext cx="844550" cy="225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lnSpc>
                  <a:spcPct val="88000"/>
                </a:lnSpc>
                <a:spcBef>
                  <a:spcPct val="50000"/>
                </a:spcBef>
              </a:pPr>
              <a:r>
                <a:rPr lang="en-US" altLang="zh-CN" sz="1600" b="1">
                  <a:solidFill>
                    <a:srgbClr val="13BBBF"/>
                  </a:solidFill>
                </a:rPr>
                <a:t>modules</a:t>
              </a:r>
            </a:p>
          </p:txBody>
        </p:sp>
        <p:sp>
          <p:nvSpPr>
            <p:cNvPr id="31753" name="Rectangle 9"/>
            <p:cNvSpPr>
              <a:spLocks noChangeArrowheads="1"/>
            </p:cNvSpPr>
            <p:nvPr/>
          </p:nvSpPr>
          <p:spPr bwMode="auto">
            <a:xfrm>
              <a:off x="3222603" y="4284656"/>
              <a:ext cx="111125" cy="1825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4" name="Rectangle 10"/>
            <p:cNvSpPr>
              <a:spLocks noChangeArrowheads="1"/>
            </p:cNvSpPr>
            <p:nvPr/>
          </p:nvSpPr>
          <p:spPr bwMode="auto">
            <a:xfrm>
              <a:off x="3211490" y="4275131"/>
              <a:ext cx="131763" cy="201613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5" name="Rectangle 11"/>
            <p:cNvSpPr>
              <a:spLocks noChangeArrowheads="1"/>
            </p:cNvSpPr>
            <p:nvPr/>
          </p:nvSpPr>
          <p:spPr bwMode="auto">
            <a:xfrm>
              <a:off x="3333728" y="4233856"/>
              <a:ext cx="111125" cy="2333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6" name="Rectangle 12"/>
            <p:cNvSpPr>
              <a:spLocks noChangeArrowheads="1"/>
            </p:cNvSpPr>
            <p:nvPr/>
          </p:nvSpPr>
          <p:spPr bwMode="auto">
            <a:xfrm>
              <a:off x="3324203" y="4224331"/>
              <a:ext cx="131763" cy="252413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Rectangle 13"/>
            <p:cNvSpPr>
              <a:spLocks noChangeArrowheads="1"/>
            </p:cNvSpPr>
            <p:nvPr/>
          </p:nvSpPr>
          <p:spPr bwMode="auto">
            <a:xfrm>
              <a:off x="3444853" y="4183056"/>
              <a:ext cx="111125" cy="2841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Rectangle 14"/>
            <p:cNvSpPr>
              <a:spLocks noChangeArrowheads="1"/>
            </p:cNvSpPr>
            <p:nvPr/>
          </p:nvSpPr>
          <p:spPr bwMode="auto">
            <a:xfrm>
              <a:off x="3435328" y="4173531"/>
              <a:ext cx="131763" cy="303213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Rectangle 15"/>
            <p:cNvSpPr>
              <a:spLocks noChangeArrowheads="1"/>
            </p:cNvSpPr>
            <p:nvPr/>
          </p:nvSpPr>
          <p:spPr bwMode="auto">
            <a:xfrm>
              <a:off x="3567090" y="4071931"/>
              <a:ext cx="120650" cy="3952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0" name="Rectangle 16"/>
            <p:cNvSpPr>
              <a:spLocks noChangeArrowheads="1"/>
            </p:cNvSpPr>
            <p:nvPr/>
          </p:nvSpPr>
          <p:spPr bwMode="auto">
            <a:xfrm>
              <a:off x="3555978" y="4062406"/>
              <a:ext cx="142875" cy="414338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1" name="Rectangle 17"/>
            <p:cNvSpPr>
              <a:spLocks noChangeArrowheads="1"/>
            </p:cNvSpPr>
            <p:nvPr/>
          </p:nvSpPr>
          <p:spPr bwMode="auto">
            <a:xfrm>
              <a:off x="3687740" y="3910006"/>
              <a:ext cx="122238" cy="5572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Rectangle 18"/>
            <p:cNvSpPr>
              <a:spLocks noChangeArrowheads="1"/>
            </p:cNvSpPr>
            <p:nvPr/>
          </p:nvSpPr>
          <p:spPr bwMode="auto">
            <a:xfrm>
              <a:off x="3678215" y="3900481"/>
              <a:ext cx="141288" cy="576263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Rectangle 19"/>
            <p:cNvSpPr>
              <a:spLocks noChangeArrowheads="1"/>
            </p:cNvSpPr>
            <p:nvPr/>
          </p:nvSpPr>
          <p:spPr bwMode="auto">
            <a:xfrm>
              <a:off x="3809978" y="3817931"/>
              <a:ext cx="122238" cy="6588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4" name="Rectangle 20"/>
            <p:cNvSpPr>
              <a:spLocks noChangeArrowheads="1"/>
            </p:cNvSpPr>
            <p:nvPr/>
          </p:nvSpPr>
          <p:spPr bwMode="auto">
            <a:xfrm>
              <a:off x="3800453" y="3808406"/>
              <a:ext cx="141288" cy="677863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Rectangle 21"/>
            <p:cNvSpPr>
              <a:spLocks noChangeArrowheads="1"/>
            </p:cNvSpPr>
            <p:nvPr/>
          </p:nvSpPr>
          <p:spPr bwMode="auto">
            <a:xfrm>
              <a:off x="3932215" y="3625843"/>
              <a:ext cx="111125" cy="8413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6" name="Rectangle 22"/>
            <p:cNvSpPr>
              <a:spLocks noChangeArrowheads="1"/>
            </p:cNvSpPr>
            <p:nvPr/>
          </p:nvSpPr>
          <p:spPr bwMode="auto">
            <a:xfrm>
              <a:off x="3921103" y="3616318"/>
              <a:ext cx="131763" cy="860425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Rectangle 23"/>
            <p:cNvSpPr>
              <a:spLocks noChangeArrowheads="1"/>
            </p:cNvSpPr>
            <p:nvPr/>
          </p:nvSpPr>
          <p:spPr bwMode="auto">
            <a:xfrm>
              <a:off x="4052865" y="3038468"/>
              <a:ext cx="122238" cy="14287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8" name="Rectangle 24"/>
            <p:cNvSpPr>
              <a:spLocks noChangeArrowheads="1"/>
            </p:cNvSpPr>
            <p:nvPr/>
          </p:nvSpPr>
          <p:spPr bwMode="auto">
            <a:xfrm>
              <a:off x="4043340" y="3028943"/>
              <a:ext cx="141288" cy="1447800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9" name="Rectangle 25"/>
            <p:cNvSpPr>
              <a:spLocks noChangeArrowheads="1"/>
            </p:cNvSpPr>
            <p:nvPr/>
          </p:nvSpPr>
          <p:spPr bwMode="auto">
            <a:xfrm>
              <a:off x="4175103" y="2978143"/>
              <a:ext cx="122238" cy="14986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Rectangle 26"/>
            <p:cNvSpPr>
              <a:spLocks noChangeArrowheads="1"/>
            </p:cNvSpPr>
            <p:nvPr/>
          </p:nvSpPr>
          <p:spPr bwMode="auto">
            <a:xfrm>
              <a:off x="4165578" y="2968618"/>
              <a:ext cx="141288" cy="1517650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1" name="Rectangle 27"/>
            <p:cNvSpPr>
              <a:spLocks noChangeArrowheads="1"/>
            </p:cNvSpPr>
            <p:nvPr/>
          </p:nvSpPr>
          <p:spPr bwMode="auto">
            <a:xfrm>
              <a:off x="5259365" y="4275131"/>
              <a:ext cx="111125" cy="1809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2" name="Rectangle 28"/>
            <p:cNvSpPr>
              <a:spLocks noChangeArrowheads="1"/>
            </p:cNvSpPr>
            <p:nvPr/>
          </p:nvSpPr>
          <p:spPr bwMode="auto">
            <a:xfrm>
              <a:off x="5249840" y="4264018"/>
              <a:ext cx="131763" cy="203200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3" name="Rectangle 29"/>
            <p:cNvSpPr>
              <a:spLocks noChangeArrowheads="1"/>
            </p:cNvSpPr>
            <p:nvPr/>
          </p:nvSpPr>
          <p:spPr bwMode="auto">
            <a:xfrm>
              <a:off x="5148240" y="4233856"/>
              <a:ext cx="111125" cy="233363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4" name="Rectangle 30"/>
            <p:cNvSpPr>
              <a:spLocks noChangeArrowheads="1"/>
            </p:cNvSpPr>
            <p:nvPr/>
          </p:nvSpPr>
          <p:spPr bwMode="auto">
            <a:xfrm>
              <a:off x="5137128" y="4224331"/>
              <a:ext cx="131763" cy="252413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5" name="Rectangle 31"/>
            <p:cNvSpPr>
              <a:spLocks noChangeArrowheads="1"/>
            </p:cNvSpPr>
            <p:nvPr/>
          </p:nvSpPr>
          <p:spPr bwMode="auto">
            <a:xfrm>
              <a:off x="5037115" y="4173531"/>
              <a:ext cx="120650" cy="2825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Rectangle 32"/>
            <p:cNvSpPr>
              <a:spLocks noChangeArrowheads="1"/>
            </p:cNvSpPr>
            <p:nvPr/>
          </p:nvSpPr>
          <p:spPr bwMode="auto">
            <a:xfrm>
              <a:off x="5026003" y="4162418"/>
              <a:ext cx="142875" cy="304800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7" name="Rectangle 33"/>
            <p:cNvSpPr>
              <a:spLocks noChangeArrowheads="1"/>
            </p:cNvSpPr>
            <p:nvPr/>
          </p:nvSpPr>
          <p:spPr bwMode="auto">
            <a:xfrm>
              <a:off x="4914878" y="4062406"/>
              <a:ext cx="111125" cy="393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Rectangle 34"/>
            <p:cNvSpPr>
              <a:spLocks noChangeArrowheads="1"/>
            </p:cNvSpPr>
            <p:nvPr/>
          </p:nvSpPr>
          <p:spPr bwMode="auto">
            <a:xfrm>
              <a:off x="4905353" y="4051293"/>
              <a:ext cx="131763" cy="415925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9" name="Rectangle 35"/>
            <p:cNvSpPr>
              <a:spLocks noChangeArrowheads="1"/>
            </p:cNvSpPr>
            <p:nvPr/>
          </p:nvSpPr>
          <p:spPr bwMode="auto">
            <a:xfrm>
              <a:off x="4783115" y="3900481"/>
              <a:ext cx="122238" cy="55562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0" name="Rectangle 36"/>
            <p:cNvSpPr>
              <a:spLocks noChangeArrowheads="1"/>
            </p:cNvSpPr>
            <p:nvPr/>
          </p:nvSpPr>
          <p:spPr bwMode="auto">
            <a:xfrm>
              <a:off x="4773590" y="3889368"/>
              <a:ext cx="141288" cy="577850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1" name="Rectangle 37"/>
            <p:cNvSpPr>
              <a:spLocks noChangeArrowheads="1"/>
            </p:cNvSpPr>
            <p:nvPr/>
          </p:nvSpPr>
          <p:spPr bwMode="auto">
            <a:xfrm>
              <a:off x="4660878" y="3817931"/>
              <a:ext cx="122238" cy="6492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2" name="Rectangle 38"/>
            <p:cNvSpPr>
              <a:spLocks noChangeArrowheads="1"/>
            </p:cNvSpPr>
            <p:nvPr/>
          </p:nvSpPr>
          <p:spPr bwMode="auto">
            <a:xfrm>
              <a:off x="4651353" y="3808406"/>
              <a:ext cx="141288" cy="668338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3" name="Rectangle 39"/>
            <p:cNvSpPr>
              <a:spLocks noChangeArrowheads="1"/>
            </p:cNvSpPr>
            <p:nvPr/>
          </p:nvSpPr>
          <p:spPr bwMode="auto">
            <a:xfrm>
              <a:off x="4549753" y="3616318"/>
              <a:ext cx="122238" cy="8397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4" name="Rectangle 40"/>
            <p:cNvSpPr>
              <a:spLocks noChangeArrowheads="1"/>
            </p:cNvSpPr>
            <p:nvPr/>
          </p:nvSpPr>
          <p:spPr bwMode="auto">
            <a:xfrm>
              <a:off x="4540228" y="3606793"/>
              <a:ext cx="141288" cy="860425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5" name="Rectangle 41"/>
            <p:cNvSpPr>
              <a:spLocks noChangeArrowheads="1"/>
            </p:cNvSpPr>
            <p:nvPr/>
          </p:nvSpPr>
          <p:spPr bwMode="auto">
            <a:xfrm>
              <a:off x="4429103" y="3028943"/>
              <a:ext cx="111125" cy="14382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6" name="Rectangle 42"/>
            <p:cNvSpPr>
              <a:spLocks noChangeArrowheads="1"/>
            </p:cNvSpPr>
            <p:nvPr/>
          </p:nvSpPr>
          <p:spPr bwMode="auto">
            <a:xfrm>
              <a:off x="4417990" y="3019418"/>
              <a:ext cx="131763" cy="1457325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7" name="Rectangle 43"/>
            <p:cNvSpPr>
              <a:spLocks noChangeArrowheads="1"/>
            </p:cNvSpPr>
            <p:nvPr/>
          </p:nvSpPr>
          <p:spPr bwMode="auto">
            <a:xfrm>
              <a:off x="4297340" y="2968618"/>
              <a:ext cx="120650" cy="14986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8" name="Rectangle 44"/>
            <p:cNvSpPr>
              <a:spLocks noChangeArrowheads="1"/>
            </p:cNvSpPr>
            <p:nvPr/>
          </p:nvSpPr>
          <p:spPr bwMode="auto">
            <a:xfrm>
              <a:off x="4286228" y="2957506"/>
              <a:ext cx="142875" cy="1519238"/>
            </a:xfrm>
            <a:prstGeom prst="rect">
              <a:avLst/>
            </a:prstGeom>
            <a:noFill/>
            <a:ln w="23813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9" name="Freeform 46"/>
            <p:cNvSpPr>
              <a:spLocks/>
            </p:cNvSpPr>
            <p:nvPr/>
          </p:nvSpPr>
          <p:spPr bwMode="auto">
            <a:xfrm>
              <a:off x="2947965" y="2938456"/>
              <a:ext cx="2879725" cy="1538288"/>
            </a:xfrm>
            <a:custGeom>
              <a:avLst/>
              <a:gdLst>
                <a:gd name="T0" fmla="*/ 0 w 1814"/>
                <a:gd name="T1" fmla="*/ 0 h 969"/>
                <a:gd name="T2" fmla="*/ 0 w 1814"/>
                <a:gd name="T3" fmla="*/ 2147483647 h 969"/>
                <a:gd name="T4" fmla="*/ 0 w 1814"/>
                <a:gd name="T5" fmla="*/ 2147483647 h 969"/>
                <a:gd name="T6" fmla="*/ 2147483647 w 1814"/>
                <a:gd name="T7" fmla="*/ 2147483647 h 969"/>
                <a:gd name="T8" fmla="*/ 2147483647 w 1814"/>
                <a:gd name="T9" fmla="*/ 2147483647 h 9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14"/>
                <a:gd name="T16" fmla="*/ 0 h 969"/>
                <a:gd name="T17" fmla="*/ 1814 w 1814"/>
                <a:gd name="T18" fmla="*/ 969 h 9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14" h="969">
                  <a:moveTo>
                    <a:pt x="0" y="0"/>
                  </a:moveTo>
                  <a:lnTo>
                    <a:pt x="0" y="969"/>
                  </a:lnTo>
                  <a:lnTo>
                    <a:pt x="1814" y="969"/>
                  </a:lnTo>
                </a:path>
              </a:pathLst>
            </a:custGeom>
            <a:noFill/>
            <a:ln w="444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0" name="Freeform 47"/>
            <p:cNvSpPr>
              <a:spLocks/>
            </p:cNvSpPr>
            <p:nvPr/>
          </p:nvSpPr>
          <p:spPr bwMode="auto">
            <a:xfrm>
              <a:off x="2928915" y="2917818"/>
              <a:ext cx="2878138" cy="1538288"/>
            </a:xfrm>
            <a:custGeom>
              <a:avLst/>
              <a:gdLst>
                <a:gd name="T0" fmla="*/ 0 w 1813"/>
                <a:gd name="T1" fmla="*/ 0 h 969"/>
                <a:gd name="T2" fmla="*/ 0 w 1813"/>
                <a:gd name="T3" fmla="*/ 2147483647 h 969"/>
                <a:gd name="T4" fmla="*/ 2147483647 w 1813"/>
                <a:gd name="T5" fmla="*/ 2147483647 h 969"/>
                <a:gd name="T6" fmla="*/ 0 60000 65536"/>
                <a:gd name="T7" fmla="*/ 0 60000 65536"/>
                <a:gd name="T8" fmla="*/ 0 60000 65536"/>
                <a:gd name="T9" fmla="*/ 0 w 1813"/>
                <a:gd name="T10" fmla="*/ 0 h 969"/>
                <a:gd name="T11" fmla="*/ 1813 w 1813"/>
                <a:gd name="T12" fmla="*/ 969 h 96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3" h="969">
                  <a:moveTo>
                    <a:pt x="0" y="0"/>
                  </a:moveTo>
                  <a:lnTo>
                    <a:pt x="0" y="969"/>
                  </a:lnTo>
                  <a:lnTo>
                    <a:pt x="1813" y="969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67243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62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2979" grpId="0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188640"/>
            <a:ext cx="5997575" cy="1016000"/>
          </a:xfrm>
          <a:noFill/>
        </p:spPr>
        <p:txBody>
          <a:bodyPr lIns="90487" tIns="44450" rIns="90487" bIns="44450"/>
          <a:lstStyle/>
          <a:p>
            <a:pPr algn="ctr">
              <a:tabLst>
                <a:tab pos="7540625" algn="r"/>
              </a:tabLst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流程图复杂度－例子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696075" y="5265738"/>
            <a:ext cx="1495425" cy="576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CF0E30"/>
                </a:solidFill>
                <a:latin typeface="Times" pitchFamily="18" charset="0"/>
              </a:rPr>
              <a:t>V(G)=4</a:t>
            </a:r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2339975" y="1989138"/>
            <a:ext cx="4478338" cy="4319587"/>
            <a:chOff x="704" y="959"/>
            <a:chExt cx="3682" cy="2855"/>
          </a:xfrm>
        </p:grpSpPr>
        <p:sp>
          <p:nvSpPr>
            <p:cNvPr id="32775" name="Oval 5"/>
            <p:cNvSpPr>
              <a:spLocks noChangeArrowheads="1"/>
            </p:cNvSpPr>
            <p:nvPr/>
          </p:nvSpPr>
          <p:spPr bwMode="auto">
            <a:xfrm>
              <a:off x="2774" y="959"/>
              <a:ext cx="227" cy="227"/>
            </a:xfrm>
            <a:prstGeom prst="ellipse">
              <a:avLst/>
            </a:prstGeom>
            <a:solidFill>
              <a:srgbClr val="FAFD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7" tIns="44450" rIns="90487" bIns="44450" anchor="ctr"/>
            <a:lstStyle/>
            <a:p>
              <a:pPr algn="ctr" eaLnBrk="0" hangingPunct="0"/>
              <a:r>
                <a:rPr lang="zh-CN" altLang="en-US" sz="1600" b="1">
                  <a:latin typeface="Times" pitchFamily="18" charset="0"/>
                </a:rPr>
                <a:t>1</a:t>
              </a:r>
            </a:p>
          </p:txBody>
        </p:sp>
        <p:sp>
          <p:nvSpPr>
            <p:cNvPr id="32776" name="Oval 6"/>
            <p:cNvSpPr>
              <a:spLocks noChangeArrowheads="1"/>
            </p:cNvSpPr>
            <p:nvPr/>
          </p:nvSpPr>
          <p:spPr bwMode="auto">
            <a:xfrm>
              <a:off x="2774" y="1544"/>
              <a:ext cx="227" cy="227"/>
            </a:xfrm>
            <a:prstGeom prst="ellipse">
              <a:avLst/>
            </a:prstGeom>
            <a:solidFill>
              <a:srgbClr val="FAFD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7" tIns="44450" rIns="90487" bIns="44450" anchor="ctr"/>
            <a:lstStyle/>
            <a:p>
              <a:pPr algn="ctr" eaLnBrk="0" hangingPunct="0"/>
              <a:r>
                <a:rPr lang="zh-CN" altLang="en-US" sz="1600" b="1">
                  <a:latin typeface="Times" pitchFamily="18" charset="0"/>
                </a:rPr>
                <a:t>2,3</a:t>
              </a:r>
            </a:p>
          </p:txBody>
        </p:sp>
        <p:grpSp>
          <p:nvGrpSpPr>
            <p:cNvPr id="32777" name="Group 7"/>
            <p:cNvGrpSpPr>
              <a:grpSpLocks/>
            </p:cNvGrpSpPr>
            <p:nvPr/>
          </p:nvGrpSpPr>
          <p:grpSpPr bwMode="auto">
            <a:xfrm>
              <a:off x="704" y="1949"/>
              <a:ext cx="1318" cy="1150"/>
              <a:chOff x="704" y="1949"/>
              <a:chExt cx="1318" cy="1150"/>
            </a:xfrm>
          </p:grpSpPr>
          <p:grpSp>
            <p:nvGrpSpPr>
              <p:cNvPr id="32796" name="Group 8"/>
              <p:cNvGrpSpPr>
                <a:grpSpLocks/>
              </p:cNvGrpSpPr>
              <p:nvPr/>
            </p:nvGrpSpPr>
            <p:grpSpPr bwMode="auto">
              <a:xfrm>
                <a:off x="704" y="2411"/>
                <a:ext cx="1318" cy="227"/>
                <a:chOff x="704" y="2411"/>
                <a:chExt cx="1318" cy="227"/>
              </a:xfrm>
            </p:grpSpPr>
            <p:sp>
              <p:nvSpPr>
                <p:cNvPr id="32800" name="Oval 9"/>
                <p:cNvSpPr>
                  <a:spLocks noChangeArrowheads="1"/>
                </p:cNvSpPr>
                <p:nvPr/>
              </p:nvSpPr>
              <p:spPr bwMode="auto">
                <a:xfrm>
                  <a:off x="704" y="2411"/>
                  <a:ext cx="227" cy="227"/>
                </a:xfrm>
                <a:prstGeom prst="ellipse">
                  <a:avLst/>
                </a:prstGeom>
                <a:solidFill>
                  <a:srgbClr val="FAFD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90487" tIns="44450" rIns="90487" bIns="44450" anchor="ctr"/>
                <a:lstStyle/>
                <a:p>
                  <a:pPr algn="ctr" eaLnBrk="0" hangingPunct="0"/>
                  <a:r>
                    <a:rPr lang="zh-CN" altLang="en-US" sz="1600" b="1">
                      <a:latin typeface="Times" pitchFamily="18" charset="0"/>
                    </a:rPr>
                    <a:t>7</a:t>
                  </a:r>
                </a:p>
              </p:txBody>
            </p:sp>
            <p:sp>
              <p:nvSpPr>
                <p:cNvPr id="32801" name="Oval 10"/>
                <p:cNvSpPr>
                  <a:spLocks noChangeArrowheads="1"/>
                </p:cNvSpPr>
                <p:nvPr/>
              </p:nvSpPr>
              <p:spPr bwMode="auto">
                <a:xfrm>
                  <a:off x="1795" y="2411"/>
                  <a:ext cx="227" cy="227"/>
                </a:xfrm>
                <a:prstGeom prst="ellipse">
                  <a:avLst/>
                </a:prstGeom>
                <a:solidFill>
                  <a:srgbClr val="FAFD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90487" tIns="44450" rIns="90487" bIns="44450" anchor="ctr"/>
                <a:lstStyle/>
                <a:p>
                  <a:pPr algn="ctr" eaLnBrk="0" hangingPunct="0"/>
                  <a:r>
                    <a:rPr lang="zh-CN" altLang="en-US" sz="1600" b="1">
                      <a:latin typeface="Times" pitchFamily="18" charset="0"/>
                    </a:rPr>
                    <a:t>8</a:t>
                  </a:r>
                </a:p>
              </p:txBody>
            </p:sp>
          </p:grpSp>
          <p:grpSp>
            <p:nvGrpSpPr>
              <p:cNvPr id="32797" name="Group 11"/>
              <p:cNvGrpSpPr>
                <a:grpSpLocks/>
              </p:cNvGrpSpPr>
              <p:nvPr/>
            </p:nvGrpSpPr>
            <p:grpSpPr bwMode="auto">
              <a:xfrm>
                <a:off x="1250" y="1949"/>
                <a:ext cx="227" cy="1150"/>
                <a:chOff x="1250" y="1949"/>
                <a:chExt cx="227" cy="1150"/>
              </a:xfrm>
            </p:grpSpPr>
            <p:sp>
              <p:nvSpPr>
                <p:cNvPr id="32798" name="Oval 12"/>
                <p:cNvSpPr>
                  <a:spLocks noChangeArrowheads="1"/>
                </p:cNvSpPr>
                <p:nvPr/>
              </p:nvSpPr>
              <p:spPr bwMode="auto">
                <a:xfrm>
                  <a:off x="1250" y="1949"/>
                  <a:ext cx="227" cy="227"/>
                </a:xfrm>
                <a:prstGeom prst="ellipse">
                  <a:avLst/>
                </a:prstGeom>
                <a:solidFill>
                  <a:srgbClr val="FAFD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90487" tIns="44450" rIns="90487" bIns="44450" anchor="ctr"/>
                <a:lstStyle/>
                <a:p>
                  <a:pPr algn="ctr" eaLnBrk="0" hangingPunct="0"/>
                  <a:r>
                    <a:rPr lang="zh-CN" altLang="en-US" sz="1600" b="1">
                      <a:latin typeface="Times" pitchFamily="18" charset="0"/>
                    </a:rPr>
                    <a:t>6</a:t>
                  </a:r>
                </a:p>
              </p:txBody>
            </p:sp>
            <p:sp>
              <p:nvSpPr>
                <p:cNvPr id="32799" name="Oval 13"/>
                <p:cNvSpPr>
                  <a:spLocks noChangeArrowheads="1"/>
                </p:cNvSpPr>
                <p:nvPr/>
              </p:nvSpPr>
              <p:spPr bwMode="auto">
                <a:xfrm>
                  <a:off x="1250" y="2872"/>
                  <a:ext cx="227" cy="227"/>
                </a:xfrm>
                <a:prstGeom prst="ellipse">
                  <a:avLst/>
                </a:prstGeom>
                <a:solidFill>
                  <a:srgbClr val="FAFD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90487" tIns="44450" rIns="90487" bIns="44450" anchor="ctr"/>
                <a:lstStyle/>
                <a:p>
                  <a:pPr algn="ctr" eaLnBrk="0" hangingPunct="0"/>
                  <a:r>
                    <a:rPr lang="zh-CN" altLang="en-US" sz="1600" b="1">
                      <a:latin typeface="Times" pitchFamily="18" charset="0"/>
                    </a:rPr>
                    <a:t>9</a:t>
                  </a:r>
                </a:p>
              </p:txBody>
            </p:sp>
          </p:grpSp>
        </p:grpSp>
        <p:sp>
          <p:nvSpPr>
            <p:cNvPr id="32778" name="Oval 14"/>
            <p:cNvSpPr>
              <a:spLocks noChangeArrowheads="1"/>
            </p:cNvSpPr>
            <p:nvPr/>
          </p:nvSpPr>
          <p:spPr bwMode="auto">
            <a:xfrm>
              <a:off x="4081" y="1949"/>
              <a:ext cx="227" cy="227"/>
            </a:xfrm>
            <a:prstGeom prst="ellipse">
              <a:avLst/>
            </a:prstGeom>
            <a:solidFill>
              <a:srgbClr val="FAFD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7" tIns="44450" rIns="90487" bIns="44450" anchor="ctr"/>
            <a:lstStyle/>
            <a:p>
              <a:pPr algn="ctr" eaLnBrk="0" hangingPunct="0"/>
              <a:r>
                <a:rPr lang="zh-CN" altLang="en-US" sz="1600" b="1">
                  <a:latin typeface="Times" pitchFamily="18" charset="0"/>
                </a:rPr>
                <a:t>4,5</a:t>
              </a:r>
            </a:p>
          </p:txBody>
        </p:sp>
        <p:sp>
          <p:nvSpPr>
            <p:cNvPr id="32779" name="Oval 15"/>
            <p:cNvSpPr>
              <a:spLocks noChangeArrowheads="1"/>
            </p:cNvSpPr>
            <p:nvPr/>
          </p:nvSpPr>
          <p:spPr bwMode="auto">
            <a:xfrm>
              <a:off x="2774" y="3013"/>
              <a:ext cx="227" cy="227"/>
            </a:xfrm>
            <a:prstGeom prst="ellipse">
              <a:avLst/>
            </a:prstGeom>
            <a:solidFill>
              <a:srgbClr val="FAFD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7" tIns="44450" rIns="90487" bIns="44450" anchor="ctr"/>
            <a:lstStyle/>
            <a:p>
              <a:pPr algn="ctr" eaLnBrk="0" hangingPunct="0"/>
              <a:r>
                <a:rPr lang="zh-CN" altLang="en-US" sz="1600" b="1">
                  <a:latin typeface="Times" pitchFamily="18" charset="0"/>
                </a:rPr>
                <a:t>10</a:t>
              </a:r>
            </a:p>
          </p:txBody>
        </p:sp>
        <p:sp>
          <p:nvSpPr>
            <p:cNvPr id="32780" name="Oval 16"/>
            <p:cNvSpPr>
              <a:spLocks noChangeArrowheads="1"/>
            </p:cNvSpPr>
            <p:nvPr/>
          </p:nvSpPr>
          <p:spPr bwMode="auto">
            <a:xfrm>
              <a:off x="2774" y="3587"/>
              <a:ext cx="227" cy="227"/>
            </a:xfrm>
            <a:prstGeom prst="ellipse">
              <a:avLst/>
            </a:prstGeom>
            <a:solidFill>
              <a:srgbClr val="FAFD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487" tIns="44450" rIns="90487" bIns="44450" anchor="ctr"/>
            <a:lstStyle/>
            <a:p>
              <a:pPr algn="ctr" eaLnBrk="0" hangingPunct="0"/>
              <a:r>
                <a:rPr lang="zh-CN" altLang="en-US" sz="1600" b="1">
                  <a:latin typeface="Times" pitchFamily="18" charset="0"/>
                </a:rPr>
                <a:t>11</a:t>
              </a:r>
            </a:p>
          </p:txBody>
        </p:sp>
        <p:sp>
          <p:nvSpPr>
            <p:cNvPr id="32781" name="Rectangle 17"/>
            <p:cNvSpPr>
              <a:spLocks noChangeArrowheads="1"/>
            </p:cNvSpPr>
            <p:nvPr/>
          </p:nvSpPr>
          <p:spPr bwMode="auto">
            <a:xfrm>
              <a:off x="3406" y="1366"/>
              <a:ext cx="980" cy="2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13BBBF"/>
                  </a:solidFill>
                  <a:latin typeface="Verdana" pitchFamily="34" charset="0"/>
                </a:rPr>
                <a:t>Region 1</a:t>
              </a:r>
            </a:p>
          </p:txBody>
        </p:sp>
        <p:sp>
          <p:nvSpPr>
            <p:cNvPr id="32782" name="Rectangle 18"/>
            <p:cNvSpPr>
              <a:spLocks noChangeArrowheads="1"/>
            </p:cNvSpPr>
            <p:nvPr/>
          </p:nvSpPr>
          <p:spPr bwMode="auto">
            <a:xfrm>
              <a:off x="2296" y="2204"/>
              <a:ext cx="981" cy="2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13BBBF"/>
                  </a:solidFill>
                  <a:latin typeface="Verdana" pitchFamily="34" charset="0"/>
                </a:rPr>
                <a:t>Region 2</a:t>
              </a:r>
            </a:p>
          </p:txBody>
        </p:sp>
        <p:sp>
          <p:nvSpPr>
            <p:cNvPr id="32783" name="Rectangle 19"/>
            <p:cNvSpPr>
              <a:spLocks noChangeArrowheads="1"/>
            </p:cNvSpPr>
            <p:nvPr/>
          </p:nvSpPr>
          <p:spPr bwMode="auto">
            <a:xfrm>
              <a:off x="951" y="2400"/>
              <a:ext cx="870" cy="1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r>
                <a:rPr lang="en-US" altLang="zh-CN" sz="1400" b="1">
                  <a:solidFill>
                    <a:srgbClr val="13BBBF"/>
                  </a:solidFill>
                  <a:latin typeface="Verdana" pitchFamily="34" charset="0"/>
                </a:rPr>
                <a:t>Region 3</a:t>
              </a:r>
            </a:p>
          </p:txBody>
        </p:sp>
        <p:sp>
          <p:nvSpPr>
            <p:cNvPr id="32784" name="Rectangle 20"/>
            <p:cNvSpPr>
              <a:spLocks noChangeArrowheads="1"/>
            </p:cNvSpPr>
            <p:nvPr/>
          </p:nvSpPr>
          <p:spPr bwMode="auto">
            <a:xfrm>
              <a:off x="3341" y="3277"/>
              <a:ext cx="148" cy="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endParaRPr lang="en-US" altLang="zh-CN" sz="2400">
                <a:latin typeface="Times" pitchFamily="18" charset="0"/>
              </a:endParaRPr>
            </a:p>
          </p:txBody>
        </p:sp>
        <p:cxnSp>
          <p:nvCxnSpPr>
            <p:cNvPr id="32785" name="AutoShape 21"/>
            <p:cNvCxnSpPr>
              <a:cxnSpLocks noChangeShapeType="1"/>
              <a:stCxn id="32779" idx="6"/>
              <a:endCxn id="32775" idx="6"/>
            </p:cNvCxnSpPr>
            <p:nvPr/>
          </p:nvCxnSpPr>
          <p:spPr bwMode="auto">
            <a:xfrm flipV="1">
              <a:off x="3001" y="1073"/>
              <a:ext cx="1" cy="2054"/>
            </a:xfrm>
            <a:prstGeom prst="curvedConnector3">
              <a:avLst>
                <a:gd name="adj1" fmla="val 192400065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86" name="AutoShape 22"/>
            <p:cNvCxnSpPr>
              <a:cxnSpLocks noChangeShapeType="1"/>
              <a:stCxn id="32775" idx="2"/>
              <a:endCxn id="32780" idx="2"/>
            </p:cNvCxnSpPr>
            <p:nvPr/>
          </p:nvCxnSpPr>
          <p:spPr bwMode="auto">
            <a:xfrm rot="10800000" flipH="1" flipV="1">
              <a:off x="2774" y="1073"/>
              <a:ext cx="1" cy="2628"/>
            </a:xfrm>
            <a:prstGeom prst="curvedConnector3">
              <a:avLst>
                <a:gd name="adj1" fmla="val -253300032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87" name="AutoShape 23"/>
            <p:cNvCxnSpPr>
              <a:cxnSpLocks noChangeShapeType="1"/>
              <a:stCxn id="32776" idx="6"/>
              <a:endCxn id="32778" idx="1"/>
            </p:cNvCxnSpPr>
            <p:nvPr/>
          </p:nvCxnSpPr>
          <p:spPr bwMode="auto">
            <a:xfrm>
              <a:off x="3001" y="1658"/>
              <a:ext cx="1113" cy="324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88" name="AutoShape 24"/>
            <p:cNvCxnSpPr>
              <a:cxnSpLocks noChangeShapeType="1"/>
              <a:stCxn id="32775" idx="4"/>
              <a:endCxn id="32776" idx="0"/>
            </p:cNvCxnSpPr>
            <p:nvPr/>
          </p:nvCxnSpPr>
          <p:spPr bwMode="auto">
            <a:xfrm>
              <a:off x="2888" y="1186"/>
              <a:ext cx="0" cy="358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89" name="AutoShape 25"/>
            <p:cNvCxnSpPr>
              <a:cxnSpLocks noChangeShapeType="1"/>
              <a:stCxn id="32776" idx="2"/>
              <a:endCxn id="32798" idx="7"/>
            </p:cNvCxnSpPr>
            <p:nvPr/>
          </p:nvCxnSpPr>
          <p:spPr bwMode="auto">
            <a:xfrm flipH="1">
              <a:off x="1444" y="1658"/>
              <a:ext cx="1330" cy="324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90" name="AutoShape 26"/>
            <p:cNvCxnSpPr>
              <a:cxnSpLocks noChangeShapeType="1"/>
              <a:stCxn id="32798" idx="5"/>
              <a:endCxn id="32801" idx="1"/>
            </p:cNvCxnSpPr>
            <p:nvPr/>
          </p:nvCxnSpPr>
          <p:spPr bwMode="auto">
            <a:xfrm>
              <a:off x="1444" y="2143"/>
              <a:ext cx="384" cy="301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91" name="AutoShape 27"/>
            <p:cNvCxnSpPr>
              <a:cxnSpLocks noChangeShapeType="1"/>
              <a:stCxn id="32798" idx="3"/>
              <a:endCxn id="32800" idx="7"/>
            </p:cNvCxnSpPr>
            <p:nvPr/>
          </p:nvCxnSpPr>
          <p:spPr bwMode="auto">
            <a:xfrm flipH="1">
              <a:off x="898" y="2143"/>
              <a:ext cx="385" cy="301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92" name="AutoShape 28"/>
            <p:cNvCxnSpPr>
              <a:cxnSpLocks noChangeShapeType="1"/>
              <a:stCxn id="32800" idx="5"/>
              <a:endCxn id="32799" idx="1"/>
            </p:cNvCxnSpPr>
            <p:nvPr/>
          </p:nvCxnSpPr>
          <p:spPr bwMode="auto">
            <a:xfrm>
              <a:off x="898" y="2605"/>
              <a:ext cx="385" cy="30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93" name="AutoShape 29"/>
            <p:cNvCxnSpPr>
              <a:cxnSpLocks noChangeShapeType="1"/>
              <a:stCxn id="32801" idx="3"/>
              <a:endCxn id="32799" idx="7"/>
            </p:cNvCxnSpPr>
            <p:nvPr/>
          </p:nvCxnSpPr>
          <p:spPr bwMode="auto">
            <a:xfrm flipH="1">
              <a:off x="1444" y="2605"/>
              <a:ext cx="384" cy="30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94" name="AutoShape 30"/>
            <p:cNvCxnSpPr>
              <a:cxnSpLocks noChangeShapeType="1"/>
              <a:stCxn id="32799" idx="6"/>
              <a:endCxn id="32779" idx="2"/>
            </p:cNvCxnSpPr>
            <p:nvPr/>
          </p:nvCxnSpPr>
          <p:spPr bwMode="auto">
            <a:xfrm>
              <a:off x="1477" y="2986"/>
              <a:ext cx="1297" cy="141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2795" name="AutoShape 31"/>
            <p:cNvCxnSpPr>
              <a:cxnSpLocks noChangeShapeType="1"/>
              <a:stCxn id="32778" idx="3"/>
              <a:endCxn id="32779" idx="7"/>
            </p:cNvCxnSpPr>
            <p:nvPr/>
          </p:nvCxnSpPr>
          <p:spPr bwMode="auto">
            <a:xfrm flipH="1">
              <a:off x="2968" y="2143"/>
              <a:ext cx="1146" cy="903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32773" name="Rectangle 32"/>
          <p:cNvSpPr>
            <a:spLocks noChangeArrowheads="1"/>
          </p:cNvSpPr>
          <p:nvPr/>
        </p:nvSpPr>
        <p:spPr bwMode="auto">
          <a:xfrm>
            <a:off x="1908175" y="2889250"/>
            <a:ext cx="1195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>
                <a:solidFill>
                  <a:srgbClr val="13BBBF"/>
                </a:solidFill>
                <a:latin typeface="Verdana" pitchFamily="34" charset="0"/>
              </a:rPr>
              <a:t>Region 4</a:t>
            </a:r>
            <a:endParaRPr lang="zh-CN" altLang="en-US">
              <a:solidFill>
                <a:srgbClr val="13BBBF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25961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76672"/>
            <a:ext cx="7237413" cy="4572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确定线性独立的路径集合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811213" y="2370138"/>
            <a:ext cx="762000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000" b="1" u="sng" dirty="0">
                <a:solidFill>
                  <a:schemeClr val="hlink"/>
                </a:solidFill>
              </a:rPr>
              <a:t> </a:t>
            </a:r>
            <a:r>
              <a:rPr lang="zh-CN" altLang="en-US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独立路径：</a:t>
            </a:r>
            <a:r>
              <a:rPr lang="en-US" altLang="zh-CN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 </a:t>
            </a:r>
            <a:r>
              <a:rPr lang="zh-CN" altLang="en-US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至少引入一系列新的处理语句或条件的任何路径</a:t>
            </a:r>
            <a:endParaRPr lang="en-US" altLang="zh-CN" sz="24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 </a:t>
            </a:r>
            <a:r>
              <a:rPr lang="zh-CN" altLang="en-US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基本集：</a:t>
            </a:r>
            <a:r>
              <a:rPr lang="en-US" altLang="zh-CN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 </a:t>
            </a:r>
            <a:r>
              <a:rPr lang="zh-CN" altLang="en-US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由独立路径构成的集合</a:t>
            </a:r>
            <a:endParaRPr lang="en-US" altLang="zh-CN" sz="24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 </a:t>
            </a:r>
            <a:r>
              <a:rPr lang="zh-CN" altLang="en-US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由基本集导出的测试用例，保证每行代码语句至少被执行一次</a:t>
            </a:r>
            <a:endParaRPr lang="en-US" altLang="zh-CN" sz="24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基本集合不一定唯一</a:t>
            </a:r>
          </a:p>
        </p:txBody>
      </p:sp>
    </p:spTree>
    <p:extLst>
      <p:ext uri="{BB962C8B-B14F-4D97-AF65-F5344CB8AC3E}">
        <p14:creationId xmlns:p14="http://schemas.microsoft.com/office/powerpoint/2010/main" val="56490433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22" name="Rectangle 2"/>
          <p:cNvSpPr>
            <a:spLocks noChangeArrowheads="1"/>
          </p:cNvSpPr>
          <p:nvPr/>
        </p:nvSpPr>
        <p:spPr bwMode="auto">
          <a:xfrm>
            <a:off x="6477000" y="2082800"/>
            <a:ext cx="2667000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/>
          <a:p>
            <a:pPr eaLnBrk="0" hangingPunct="0">
              <a:spcBef>
                <a:spcPts val="4800"/>
              </a:spcBef>
            </a:pPr>
            <a:r>
              <a:rPr lang="en-US" altLang="zh-CN" sz="2000" b="1">
                <a:solidFill>
                  <a:srgbClr val="081D58"/>
                </a:solidFill>
                <a:latin typeface="Helvetica" pitchFamily="34" charset="0"/>
              </a:rPr>
              <a:t> Path1: 1-2-3-6-7-9-10-1-11</a:t>
            </a:r>
            <a:endParaRPr lang="en-US" altLang="zh-CN" sz="2000">
              <a:solidFill>
                <a:srgbClr val="FF3399"/>
              </a:solidFill>
              <a:latin typeface="Helvetica" pitchFamily="34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1691680" y="404664"/>
            <a:ext cx="5822950" cy="576263"/>
          </a:xfrm>
          <a:noFill/>
        </p:spPr>
        <p:txBody>
          <a:bodyPr lIns="90487" tIns="44450" rIns="90487" bIns="44450"/>
          <a:lstStyle/>
          <a:p>
            <a:pPr algn="ctr">
              <a:tabLst>
                <a:tab pos="7540625" algn="r"/>
              </a:tabLst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示例：基本路径测试用例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669124" name="Rectangle 4"/>
          <p:cNvSpPr>
            <a:spLocks noChangeArrowheads="1"/>
          </p:cNvSpPr>
          <p:nvPr/>
        </p:nvSpPr>
        <p:spPr bwMode="auto">
          <a:xfrm>
            <a:off x="6553200" y="3073400"/>
            <a:ext cx="2286000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/>
          <a:p>
            <a:pPr eaLnBrk="0" hangingPunct="0">
              <a:spcBef>
                <a:spcPts val="4800"/>
              </a:spcBef>
            </a:pPr>
            <a:r>
              <a:rPr lang="zh-CN" altLang="en-US" sz="2000" b="1">
                <a:solidFill>
                  <a:schemeClr val="accent2"/>
                </a:solidFill>
                <a:latin typeface="Helvetica" pitchFamily="34" charset="0"/>
              </a:rPr>
              <a:t> </a:t>
            </a:r>
            <a:r>
              <a:rPr lang="en-US" altLang="zh-CN" sz="2000" b="1">
                <a:solidFill>
                  <a:schemeClr val="accent2"/>
                </a:solidFill>
                <a:latin typeface="Helvetica" pitchFamily="34" charset="0"/>
              </a:rPr>
              <a:t>Path2: 1-2-3-6-8-9-10-1-11</a:t>
            </a:r>
            <a:endParaRPr lang="en-US" altLang="zh-CN" sz="2000">
              <a:latin typeface="Helvetica" pitchFamily="34" charset="0"/>
            </a:endParaRPr>
          </a:p>
        </p:txBody>
      </p:sp>
      <p:sp>
        <p:nvSpPr>
          <p:cNvPr id="1669125" name="Rectangle 5"/>
          <p:cNvSpPr>
            <a:spLocks noChangeArrowheads="1"/>
          </p:cNvSpPr>
          <p:nvPr/>
        </p:nvSpPr>
        <p:spPr bwMode="auto">
          <a:xfrm>
            <a:off x="6553200" y="4140200"/>
            <a:ext cx="2514600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/>
          <a:p>
            <a:pPr eaLnBrk="0" hangingPunct="0">
              <a:spcBef>
                <a:spcPts val="4800"/>
              </a:spcBef>
            </a:pPr>
            <a:r>
              <a:rPr lang="en-US" altLang="zh-CN" sz="2000" b="1">
                <a:solidFill>
                  <a:schemeClr val="accent1"/>
                </a:solidFill>
                <a:latin typeface="Helvetica" pitchFamily="34" charset="0"/>
              </a:rPr>
              <a:t> Path3: 1-2-3-4-5-10-1-11</a:t>
            </a:r>
            <a:endParaRPr lang="en-US" altLang="zh-CN" sz="2000">
              <a:latin typeface="Helvetica" pitchFamily="34" charset="0"/>
            </a:endParaRPr>
          </a:p>
        </p:txBody>
      </p:sp>
      <p:sp>
        <p:nvSpPr>
          <p:cNvPr id="1669126" name="Rectangle 6"/>
          <p:cNvSpPr>
            <a:spLocks noChangeArrowheads="1"/>
          </p:cNvSpPr>
          <p:nvPr/>
        </p:nvSpPr>
        <p:spPr bwMode="auto">
          <a:xfrm>
            <a:off x="6629400" y="5283200"/>
            <a:ext cx="1535113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/>
          <a:p>
            <a:pPr eaLnBrk="0" hangingPunct="0">
              <a:spcBef>
                <a:spcPts val="4800"/>
              </a:spcBef>
            </a:pPr>
            <a:r>
              <a:rPr lang="en-US" altLang="zh-CN" sz="2000" b="1">
                <a:solidFill>
                  <a:schemeClr val="hlink"/>
                </a:solidFill>
                <a:latin typeface="Helvetica" pitchFamily="34" charset="0"/>
              </a:rPr>
              <a:t>Path4: 1-11</a:t>
            </a:r>
            <a:endParaRPr lang="en-US" altLang="zh-CN" sz="2000">
              <a:solidFill>
                <a:schemeClr val="hlink"/>
              </a:solidFill>
              <a:latin typeface="Helvetica" pitchFamily="34" charset="0"/>
            </a:endParaRPr>
          </a:p>
        </p:txBody>
      </p:sp>
      <p:grpSp>
        <p:nvGrpSpPr>
          <p:cNvPr id="34825" name="Group 8"/>
          <p:cNvGrpSpPr>
            <a:grpSpLocks/>
          </p:cNvGrpSpPr>
          <p:nvPr/>
        </p:nvGrpSpPr>
        <p:grpSpPr bwMode="auto">
          <a:xfrm>
            <a:off x="1266716" y="1862138"/>
            <a:ext cx="4197764" cy="3519488"/>
            <a:chOff x="875" y="1025"/>
            <a:chExt cx="3112" cy="2217"/>
          </a:xfrm>
        </p:grpSpPr>
        <p:cxnSp>
          <p:nvCxnSpPr>
            <p:cNvPr id="34830" name="AutoShape 9"/>
            <p:cNvCxnSpPr>
              <a:cxnSpLocks noChangeShapeType="1"/>
              <a:stCxn id="34831" idx="4"/>
            </p:cNvCxnSpPr>
            <p:nvPr/>
          </p:nvCxnSpPr>
          <p:spPr bwMode="auto">
            <a:xfrm rot="5400000" flipH="1" flipV="1">
              <a:off x="1883" y="2198"/>
              <a:ext cx="2016" cy="3"/>
            </a:xfrm>
            <a:prstGeom prst="bentConnector4">
              <a:avLst>
                <a:gd name="adj1" fmla="val -8778"/>
                <a:gd name="adj2" fmla="val 51099986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4831" name="Oval 10"/>
            <p:cNvSpPr>
              <a:spLocks noChangeArrowheads="1"/>
            </p:cNvSpPr>
            <p:nvPr/>
          </p:nvSpPr>
          <p:spPr bwMode="auto">
            <a:xfrm>
              <a:off x="2860" y="3150"/>
              <a:ext cx="58" cy="5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2" name="Oval 11"/>
            <p:cNvSpPr>
              <a:spLocks noChangeArrowheads="1"/>
            </p:cNvSpPr>
            <p:nvPr/>
          </p:nvSpPr>
          <p:spPr bwMode="auto">
            <a:xfrm>
              <a:off x="2835" y="1025"/>
              <a:ext cx="114" cy="114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3" name="AutoShape 12"/>
            <p:cNvSpPr>
              <a:spLocks noChangeArrowheads="1"/>
            </p:cNvSpPr>
            <p:nvPr/>
          </p:nvSpPr>
          <p:spPr bwMode="auto">
            <a:xfrm>
              <a:off x="2800" y="1375"/>
              <a:ext cx="184" cy="171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/>
            <a:p>
              <a:pPr algn="ctr"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1</a:t>
              </a:r>
            </a:p>
          </p:txBody>
        </p:sp>
        <p:sp>
          <p:nvSpPr>
            <p:cNvPr id="34834" name="Rectangle 13"/>
            <p:cNvSpPr>
              <a:spLocks noChangeArrowheads="1"/>
            </p:cNvSpPr>
            <p:nvPr/>
          </p:nvSpPr>
          <p:spPr bwMode="auto">
            <a:xfrm>
              <a:off x="1986" y="2815"/>
              <a:ext cx="178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7" tIns="44450" rIns="90487" bIns="44450">
              <a:spAutoFit/>
            </a:bodyPr>
            <a:lstStyle/>
            <a:p>
              <a:pPr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9</a:t>
              </a:r>
            </a:p>
          </p:txBody>
        </p:sp>
        <p:sp>
          <p:nvSpPr>
            <p:cNvPr id="34835" name="Rectangle 14"/>
            <p:cNvSpPr>
              <a:spLocks noChangeArrowheads="1"/>
            </p:cNvSpPr>
            <p:nvPr/>
          </p:nvSpPr>
          <p:spPr bwMode="auto">
            <a:xfrm>
              <a:off x="2759" y="2966"/>
              <a:ext cx="285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10</a:t>
              </a:r>
            </a:p>
          </p:txBody>
        </p:sp>
        <p:sp>
          <p:nvSpPr>
            <p:cNvPr id="34836" name="Rectangle 15"/>
            <p:cNvSpPr>
              <a:spLocks noChangeArrowheads="1"/>
            </p:cNvSpPr>
            <p:nvPr/>
          </p:nvSpPr>
          <p:spPr bwMode="auto">
            <a:xfrm>
              <a:off x="962" y="3032"/>
              <a:ext cx="285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11</a:t>
              </a:r>
            </a:p>
          </p:txBody>
        </p:sp>
        <p:sp>
          <p:nvSpPr>
            <p:cNvPr id="34837" name="AutoShape 16"/>
            <p:cNvSpPr>
              <a:spLocks noChangeArrowheads="1"/>
            </p:cNvSpPr>
            <p:nvPr/>
          </p:nvSpPr>
          <p:spPr bwMode="auto">
            <a:xfrm>
              <a:off x="2732" y="1750"/>
              <a:ext cx="320" cy="160"/>
            </a:xfrm>
            <a:prstGeom prst="roundRect">
              <a:avLst>
                <a:gd name="adj" fmla="val 34375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2</a:t>
              </a:r>
            </a:p>
          </p:txBody>
        </p:sp>
        <p:sp>
          <p:nvSpPr>
            <p:cNvPr id="34838" name="AutoShape 17"/>
            <p:cNvSpPr>
              <a:spLocks noChangeArrowheads="1"/>
            </p:cNvSpPr>
            <p:nvPr/>
          </p:nvSpPr>
          <p:spPr bwMode="auto">
            <a:xfrm>
              <a:off x="3667" y="2405"/>
              <a:ext cx="320" cy="160"/>
            </a:xfrm>
            <a:prstGeom prst="roundRect">
              <a:avLst>
                <a:gd name="adj" fmla="val 34375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4</a:t>
              </a:r>
            </a:p>
          </p:txBody>
        </p:sp>
        <p:sp>
          <p:nvSpPr>
            <p:cNvPr id="34839" name="AutoShape 18"/>
            <p:cNvSpPr>
              <a:spLocks noChangeArrowheads="1"/>
            </p:cNvSpPr>
            <p:nvPr/>
          </p:nvSpPr>
          <p:spPr bwMode="auto">
            <a:xfrm>
              <a:off x="3667" y="2799"/>
              <a:ext cx="320" cy="160"/>
            </a:xfrm>
            <a:prstGeom prst="roundRect">
              <a:avLst>
                <a:gd name="adj" fmla="val 34375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5</a:t>
              </a:r>
            </a:p>
          </p:txBody>
        </p:sp>
        <p:sp>
          <p:nvSpPr>
            <p:cNvPr id="34840" name="AutoShape 19"/>
            <p:cNvSpPr>
              <a:spLocks noChangeArrowheads="1"/>
            </p:cNvSpPr>
            <p:nvPr/>
          </p:nvSpPr>
          <p:spPr bwMode="auto">
            <a:xfrm>
              <a:off x="2218" y="2693"/>
              <a:ext cx="320" cy="160"/>
            </a:xfrm>
            <a:prstGeom prst="roundRect">
              <a:avLst>
                <a:gd name="adj" fmla="val 34375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8</a:t>
              </a:r>
            </a:p>
          </p:txBody>
        </p:sp>
        <p:sp>
          <p:nvSpPr>
            <p:cNvPr id="34841" name="AutoShape 20"/>
            <p:cNvSpPr>
              <a:spLocks noChangeArrowheads="1"/>
            </p:cNvSpPr>
            <p:nvPr/>
          </p:nvSpPr>
          <p:spPr bwMode="auto">
            <a:xfrm>
              <a:off x="1574" y="2703"/>
              <a:ext cx="320" cy="160"/>
            </a:xfrm>
            <a:prstGeom prst="roundRect">
              <a:avLst>
                <a:gd name="adj" fmla="val 34375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7</a:t>
              </a:r>
            </a:p>
          </p:txBody>
        </p:sp>
        <p:grpSp>
          <p:nvGrpSpPr>
            <p:cNvPr id="34842" name="Group 21"/>
            <p:cNvGrpSpPr>
              <a:grpSpLocks/>
            </p:cNvGrpSpPr>
            <p:nvPr/>
          </p:nvGrpSpPr>
          <p:grpSpPr bwMode="auto">
            <a:xfrm>
              <a:off x="875" y="3069"/>
              <a:ext cx="114" cy="114"/>
              <a:chOff x="875" y="3069"/>
              <a:chExt cx="114" cy="114"/>
            </a:xfrm>
          </p:grpSpPr>
          <p:sp>
            <p:nvSpPr>
              <p:cNvPr id="34859" name="Oval 22"/>
              <p:cNvSpPr>
                <a:spLocks noChangeArrowheads="1"/>
              </p:cNvSpPr>
              <p:nvPr/>
            </p:nvSpPr>
            <p:spPr bwMode="auto">
              <a:xfrm>
                <a:off x="875" y="3069"/>
                <a:ext cx="114" cy="11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60" name="Oval 23"/>
              <p:cNvSpPr>
                <a:spLocks noChangeArrowheads="1"/>
              </p:cNvSpPr>
              <p:nvPr/>
            </p:nvSpPr>
            <p:spPr bwMode="auto">
              <a:xfrm>
                <a:off x="908" y="3102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843" name="AutoShape 24"/>
            <p:cNvSpPr>
              <a:spLocks noChangeArrowheads="1"/>
            </p:cNvSpPr>
            <p:nvPr/>
          </p:nvSpPr>
          <p:spPr bwMode="auto">
            <a:xfrm>
              <a:off x="2800" y="2112"/>
              <a:ext cx="184" cy="171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/>
            <a:p>
              <a:pPr algn="ctr"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3</a:t>
              </a:r>
            </a:p>
          </p:txBody>
        </p:sp>
        <p:cxnSp>
          <p:nvCxnSpPr>
            <p:cNvPr id="34844" name="AutoShape 25"/>
            <p:cNvCxnSpPr>
              <a:cxnSpLocks noChangeShapeType="1"/>
              <a:stCxn id="34833" idx="0"/>
              <a:endCxn id="34832" idx="4"/>
            </p:cNvCxnSpPr>
            <p:nvPr/>
          </p:nvCxnSpPr>
          <p:spPr bwMode="auto">
            <a:xfrm flipV="1">
              <a:off x="2892" y="1139"/>
              <a:ext cx="0" cy="236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</p:cxnSp>
        <p:cxnSp>
          <p:nvCxnSpPr>
            <p:cNvPr id="34845" name="AutoShape 26"/>
            <p:cNvCxnSpPr>
              <a:cxnSpLocks noChangeShapeType="1"/>
              <a:stCxn id="34833" idx="2"/>
              <a:endCxn id="34837" idx="0"/>
            </p:cNvCxnSpPr>
            <p:nvPr/>
          </p:nvCxnSpPr>
          <p:spPr bwMode="auto">
            <a:xfrm>
              <a:off x="2892" y="1546"/>
              <a:ext cx="0" cy="204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4846" name="AutoShape 27"/>
            <p:cNvCxnSpPr>
              <a:cxnSpLocks noChangeShapeType="1"/>
              <a:stCxn id="34837" idx="2"/>
              <a:endCxn id="34843" idx="0"/>
            </p:cNvCxnSpPr>
            <p:nvPr/>
          </p:nvCxnSpPr>
          <p:spPr bwMode="auto">
            <a:xfrm>
              <a:off x="2892" y="1910"/>
              <a:ext cx="0" cy="202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4847" name="AutoShape 28"/>
            <p:cNvSpPr>
              <a:spLocks noChangeArrowheads="1"/>
            </p:cNvSpPr>
            <p:nvPr/>
          </p:nvSpPr>
          <p:spPr bwMode="auto">
            <a:xfrm>
              <a:off x="1976" y="2404"/>
              <a:ext cx="184" cy="171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/>
            <a:p>
              <a:pPr algn="ctr" eaLnBrk="0" hangingPunct="0"/>
              <a:r>
                <a:rPr lang="zh-CN" altLang="en-US" sz="1600" b="1">
                  <a:solidFill>
                    <a:srgbClr val="CF0E30"/>
                  </a:solidFill>
                  <a:latin typeface="Times" pitchFamily="18" charset="0"/>
                </a:rPr>
                <a:t>6</a:t>
              </a:r>
            </a:p>
          </p:txBody>
        </p:sp>
        <p:cxnSp>
          <p:nvCxnSpPr>
            <p:cNvPr id="34848" name="AutoShape 29"/>
            <p:cNvCxnSpPr>
              <a:cxnSpLocks noChangeShapeType="1"/>
              <a:stCxn id="34847" idx="0"/>
              <a:endCxn id="34843" idx="1"/>
            </p:cNvCxnSpPr>
            <p:nvPr/>
          </p:nvCxnSpPr>
          <p:spPr bwMode="auto">
            <a:xfrm rot="-5400000">
              <a:off x="2331" y="1935"/>
              <a:ext cx="206" cy="732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 type="triangle" w="med" len="med"/>
              <a:tailEnd/>
            </a:ln>
          </p:spPr>
        </p:cxnSp>
        <p:cxnSp>
          <p:nvCxnSpPr>
            <p:cNvPr id="34849" name="AutoShape 30"/>
            <p:cNvCxnSpPr>
              <a:cxnSpLocks noChangeShapeType="1"/>
              <a:stCxn id="34843" idx="3"/>
              <a:endCxn id="34838" idx="0"/>
            </p:cNvCxnSpPr>
            <p:nvPr/>
          </p:nvCxnSpPr>
          <p:spPr bwMode="auto">
            <a:xfrm>
              <a:off x="2984" y="2198"/>
              <a:ext cx="843" cy="207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4850" name="AutoShape 31"/>
            <p:cNvCxnSpPr>
              <a:cxnSpLocks noChangeShapeType="1"/>
              <a:stCxn id="34838" idx="2"/>
              <a:endCxn id="34839" idx="0"/>
            </p:cNvCxnSpPr>
            <p:nvPr/>
          </p:nvCxnSpPr>
          <p:spPr bwMode="auto">
            <a:xfrm>
              <a:off x="3827" y="2565"/>
              <a:ext cx="0" cy="234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34851" name="AutoShape 32"/>
            <p:cNvCxnSpPr>
              <a:cxnSpLocks noChangeShapeType="1"/>
              <a:stCxn id="34847" idx="3"/>
              <a:endCxn id="34840" idx="0"/>
            </p:cNvCxnSpPr>
            <p:nvPr/>
          </p:nvCxnSpPr>
          <p:spPr bwMode="auto">
            <a:xfrm>
              <a:off x="2160" y="2490"/>
              <a:ext cx="218" cy="203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4852" name="AutoShape 33"/>
            <p:cNvCxnSpPr>
              <a:cxnSpLocks noChangeShapeType="1"/>
              <a:stCxn id="34847" idx="1"/>
              <a:endCxn id="34841" idx="0"/>
            </p:cNvCxnSpPr>
            <p:nvPr/>
          </p:nvCxnSpPr>
          <p:spPr bwMode="auto">
            <a:xfrm rot="10800000" flipV="1">
              <a:off x="1734" y="2490"/>
              <a:ext cx="242" cy="213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4853" name="Oval 34"/>
            <p:cNvSpPr>
              <a:spLocks noChangeArrowheads="1"/>
            </p:cNvSpPr>
            <p:nvPr/>
          </p:nvSpPr>
          <p:spPr bwMode="auto">
            <a:xfrm>
              <a:off x="2040" y="3004"/>
              <a:ext cx="58" cy="5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34854" name="AutoShape 35"/>
            <p:cNvCxnSpPr>
              <a:cxnSpLocks noChangeShapeType="1"/>
              <a:stCxn id="34853" idx="2"/>
              <a:endCxn id="34841" idx="2"/>
            </p:cNvCxnSpPr>
            <p:nvPr/>
          </p:nvCxnSpPr>
          <p:spPr bwMode="auto">
            <a:xfrm rot="10800000">
              <a:off x="1734" y="2863"/>
              <a:ext cx="306" cy="170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 type="triangle" w="med" len="med"/>
              <a:tailEnd/>
            </a:ln>
          </p:spPr>
        </p:cxnSp>
        <p:cxnSp>
          <p:nvCxnSpPr>
            <p:cNvPr id="34855" name="AutoShape 36"/>
            <p:cNvCxnSpPr>
              <a:cxnSpLocks noChangeShapeType="1"/>
              <a:stCxn id="34853" idx="6"/>
              <a:endCxn id="34840" idx="2"/>
            </p:cNvCxnSpPr>
            <p:nvPr/>
          </p:nvCxnSpPr>
          <p:spPr bwMode="auto">
            <a:xfrm flipV="1">
              <a:off x="2098" y="2853"/>
              <a:ext cx="280" cy="180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 type="triangle" w="med" len="med"/>
              <a:tailEnd/>
            </a:ln>
          </p:spPr>
        </p:cxnSp>
        <p:cxnSp>
          <p:nvCxnSpPr>
            <p:cNvPr id="34856" name="AutoShape 37"/>
            <p:cNvCxnSpPr>
              <a:cxnSpLocks noChangeShapeType="1"/>
              <a:stCxn id="34831" idx="2"/>
              <a:endCxn id="34853" idx="4"/>
            </p:cNvCxnSpPr>
            <p:nvPr/>
          </p:nvCxnSpPr>
          <p:spPr bwMode="auto">
            <a:xfrm rot="10800000">
              <a:off x="2069" y="3062"/>
              <a:ext cx="791" cy="117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 type="triangle" w="med" len="med"/>
              <a:tailEnd/>
            </a:ln>
          </p:spPr>
        </p:cxnSp>
        <p:cxnSp>
          <p:nvCxnSpPr>
            <p:cNvPr id="34857" name="AutoShape 38"/>
            <p:cNvCxnSpPr>
              <a:cxnSpLocks noChangeShapeType="1"/>
              <a:stCxn id="34831" idx="6"/>
              <a:endCxn id="34839" idx="2"/>
            </p:cNvCxnSpPr>
            <p:nvPr/>
          </p:nvCxnSpPr>
          <p:spPr bwMode="auto">
            <a:xfrm flipV="1">
              <a:off x="2918" y="2959"/>
              <a:ext cx="909" cy="220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 type="triangle" w="med" len="med"/>
              <a:tailEnd/>
            </a:ln>
          </p:spPr>
        </p:cxnSp>
        <p:cxnSp>
          <p:nvCxnSpPr>
            <p:cNvPr id="34858" name="AutoShape 39"/>
            <p:cNvCxnSpPr>
              <a:cxnSpLocks noChangeShapeType="1"/>
              <a:stCxn id="34859" idx="0"/>
              <a:endCxn id="34833" idx="1"/>
            </p:cNvCxnSpPr>
            <p:nvPr/>
          </p:nvCxnSpPr>
          <p:spPr bwMode="auto">
            <a:xfrm rot="-5400000">
              <a:off x="1062" y="1331"/>
              <a:ext cx="1608" cy="1868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 type="triangle" w="med" len="med"/>
              <a:tailEnd/>
            </a:ln>
          </p:spPr>
        </p:cxnSp>
      </p:grpSp>
      <p:sp>
        <p:nvSpPr>
          <p:cNvPr id="34826" name="Freeform 40"/>
          <p:cNvSpPr>
            <a:spLocks/>
          </p:cNvSpPr>
          <p:nvPr/>
        </p:nvSpPr>
        <p:spPr bwMode="auto">
          <a:xfrm>
            <a:off x="1219116" y="2470151"/>
            <a:ext cx="2632899" cy="2540000"/>
          </a:xfrm>
          <a:custGeom>
            <a:avLst/>
            <a:gdLst>
              <a:gd name="T0" fmla="*/ 29 w 1952"/>
              <a:gd name="T1" fmla="*/ 1600 h 1600"/>
              <a:gd name="T2" fmla="*/ 27 w 1952"/>
              <a:gd name="T3" fmla="*/ 59 h 1600"/>
              <a:gd name="T4" fmla="*/ 87 w 1952"/>
              <a:gd name="T5" fmla="*/ 11 h 1600"/>
              <a:gd name="T6" fmla="*/ 279 w 1952"/>
              <a:gd name="T7" fmla="*/ 0 h 1600"/>
              <a:gd name="T8" fmla="*/ 1084 w 1952"/>
              <a:gd name="T9" fmla="*/ 11 h 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2"/>
              <a:gd name="T16" fmla="*/ 0 h 1600"/>
              <a:gd name="T17" fmla="*/ 1952 w 1952"/>
              <a:gd name="T18" fmla="*/ 1600 h 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2" h="1600">
                <a:moveTo>
                  <a:pt x="52" y="1600"/>
                </a:moveTo>
                <a:cubicBezTo>
                  <a:pt x="0" y="1034"/>
                  <a:pt x="20" y="1310"/>
                  <a:pt x="48" y="59"/>
                </a:cubicBezTo>
                <a:cubicBezTo>
                  <a:pt x="48" y="15"/>
                  <a:pt x="157" y="11"/>
                  <a:pt x="157" y="11"/>
                </a:cubicBezTo>
                <a:cubicBezTo>
                  <a:pt x="273" y="31"/>
                  <a:pt x="388" y="12"/>
                  <a:pt x="504" y="0"/>
                </a:cubicBezTo>
                <a:cubicBezTo>
                  <a:pt x="1469" y="14"/>
                  <a:pt x="986" y="11"/>
                  <a:pt x="1952" y="11"/>
                </a:cubicBezTo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7" name="Freeform 41"/>
          <p:cNvSpPr>
            <a:spLocks/>
          </p:cNvSpPr>
          <p:nvPr/>
        </p:nvSpPr>
        <p:spPr bwMode="auto">
          <a:xfrm>
            <a:off x="1140278" y="2176463"/>
            <a:ext cx="4829957" cy="3371850"/>
          </a:xfrm>
          <a:custGeom>
            <a:avLst/>
            <a:gdLst>
              <a:gd name="T0" fmla="*/ 1197 w 3581"/>
              <a:gd name="T1" fmla="*/ 276 h 2124"/>
              <a:gd name="T2" fmla="*/ 1206 w 3581"/>
              <a:gd name="T3" fmla="*/ 601 h 2124"/>
              <a:gd name="T4" fmla="*/ 1219 w 3581"/>
              <a:gd name="T5" fmla="*/ 825 h 2124"/>
              <a:gd name="T6" fmla="*/ 1240 w 3581"/>
              <a:gd name="T7" fmla="*/ 889 h 2124"/>
              <a:gd name="T8" fmla="*/ 1345 w 3581"/>
              <a:gd name="T9" fmla="*/ 900 h 2124"/>
              <a:gd name="T10" fmla="*/ 1526 w 3581"/>
              <a:gd name="T11" fmla="*/ 889 h 2124"/>
              <a:gd name="T12" fmla="*/ 1713 w 3581"/>
              <a:gd name="T13" fmla="*/ 932 h 2124"/>
              <a:gd name="T14" fmla="*/ 1754 w 3581"/>
              <a:gd name="T15" fmla="*/ 1070 h 2124"/>
              <a:gd name="T16" fmla="*/ 1759 w 3581"/>
              <a:gd name="T17" fmla="*/ 1102 h 2124"/>
              <a:gd name="T18" fmla="*/ 1754 w 3581"/>
              <a:gd name="T19" fmla="*/ 1817 h 2124"/>
              <a:gd name="T20" fmla="*/ 1725 w 3581"/>
              <a:gd name="T21" fmla="*/ 1956 h 2124"/>
              <a:gd name="T22" fmla="*/ 1636 w 3581"/>
              <a:gd name="T23" fmla="*/ 2009 h 2124"/>
              <a:gd name="T24" fmla="*/ 1258 w 3581"/>
              <a:gd name="T25" fmla="*/ 1998 h 2124"/>
              <a:gd name="T26" fmla="*/ 1219 w 3581"/>
              <a:gd name="T27" fmla="*/ 2073 h 2124"/>
              <a:gd name="T28" fmla="*/ 1386 w 3581"/>
              <a:gd name="T29" fmla="*/ 2116 h 2124"/>
              <a:gd name="T30" fmla="*/ 1934 w 3581"/>
              <a:gd name="T31" fmla="*/ 2084 h 2124"/>
              <a:gd name="T32" fmla="*/ 1969 w 3581"/>
              <a:gd name="T33" fmla="*/ 2062 h 2124"/>
              <a:gd name="T34" fmla="*/ 1981 w 3581"/>
              <a:gd name="T35" fmla="*/ 1998 h 2124"/>
              <a:gd name="T36" fmla="*/ 1981 w 3581"/>
              <a:gd name="T37" fmla="*/ 1593 h 2124"/>
              <a:gd name="T38" fmla="*/ 1977 w 3581"/>
              <a:gd name="T39" fmla="*/ 1353 h 2124"/>
              <a:gd name="T40" fmla="*/ 1969 w 3581"/>
              <a:gd name="T41" fmla="*/ 900 h 2124"/>
              <a:gd name="T42" fmla="*/ 1969 w 3581"/>
              <a:gd name="T43" fmla="*/ 142 h 2124"/>
              <a:gd name="T44" fmla="*/ 1831 w 3581"/>
              <a:gd name="T45" fmla="*/ 52 h 2124"/>
              <a:gd name="T46" fmla="*/ 1508 w 3581"/>
              <a:gd name="T47" fmla="*/ 41 h 2124"/>
              <a:gd name="T48" fmla="*/ 1334 w 3581"/>
              <a:gd name="T49" fmla="*/ 36 h 2124"/>
              <a:gd name="T50" fmla="*/ 1177 w 3581"/>
              <a:gd name="T51" fmla="*/ 57 h 2124"/>
              <a:gd name="T52" fmla="*/ 1130 w 3581"/>
              <a:gd name="T53" fmla="*/ 110 h 2124"/>
              <a:gd name="T54" fmla="*/ 897 w 3581"/>
              <a:gd name="T55" fmla="*/ 121 h 2124"/>
              <a:gd name="T56" fmla="*/ 483 w 3581"/>
              <a:gd name="T57" fmla="*/ 121 h 2124"/>
              <a:gd name="T58" fmla="*/ 219 w 3581"/>
              <a:gd name="T59" fmla="*/ 116 h 2124"/>
              <a:gd name="T60" fmla="*/ 141 w 3581"/>
              <a:gd name="T61" fmla="*/ 116 h 2124"/>
              <a:gd name="T62" fmla="*/ 68 w 3581"/>
              <a:gd name="T63" fmla="*/ 110 h 2124"/>
              <a:gd name="T64" fmla="*/ 57 w 3581"/>
              <a:gd name="T65" fmla="*/ 132 h 2124"/>
              <a:gd name="T66" fmla="*/ 40 w 3581"/>
              <a:gd name="T67" fmla="*/ 142 h 2124"/>
              <a:gd name="T68" fmla="*/ 15 w 3581"/>
              <a:gd name="T69" fmla="*/ 313 h 2124"/>
              <a:gd name="T70" fmla="*/ 9 w 3581"/>
              <a:gd name="T71" fmla="*/ 404 h 2124"/>
              <a:gd name="T72" fmla="*/ 9 w 3581"/>
              <a:gd name="T73" fmla="*/ 505 h 2124"/>
              <a:gd name="T74" fmla="*/ 12 w 3581"/>
              <a:gd name="T75" fmla="*/ 686 h 2124"/>
              <a:gd name="T76" fmla="*/ 9 w 3581"/>
              <a:gd name="T77" fmla="*/ 980 h 2124"/>
              <a:gd name="T78" fmla="*/ 5 w 3581"/>
              <a:gd name="T79" fmla="*/ 1198 h 2124"/>
              <a:gd name="T80" fmla="*/ 5 w 3581"/>
              <a:gd name="T81" fmla="*/ 1529 h 2124"/>
              <a:gd name="T82" fmla="*/ 12 w 3581"/>
              <a:gd name="T83" fmla="*/ 1662 h 2124"/>
              <a:gd name="T84" fmla="*/ 40 w 3581"/>
              <a:gd name="T85" fmla="*/ 1796 h 2124"/>
              <a:gd name="T86" fmla="*/ 68 w 3581"/>
              <a:gd name="T87" fmla="*/ 1870 h 212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581"/>
              <a:gd name="T133" fmla="*/ 0 h 2124"/>
              <a:gd name="T134" fmla="*/ 3581 w 3581"/>
              <a:gd name="T135" fmla="*/ 2124 h 212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581" h="2124">
                <a:moveTo>
                  <a:pt x="2154" y="276"/>
                </a:moveTo>
                <a:cubicBezTo>
                  <a:pt x="2169" y="369"/>
                  <a:pt x="2188" y="508"/>
                  <a:pt x="2169" y="601"/>
                </a:cubicBezTo>
                <a:cubicBezTo>
                  <a:pt x="2193" y="747"/>
                  <a:pt x="2165" y="569"/>
                  <a:pt x="2191" y="825"/>
                </a:cubicBezTo>
                <a:cubicBezTo>
                  <a:pt x="2196" y="887"/>
                  <a:pt x="2187" y="873"/>
                  <a:pt x="2232" y="889"/>
                </a:cubicBezTo>
                <a:cubicBezTo>
                  <a:pt x="2294" y="949"/>
                  <a:pt x="2240" y="907"/>
                  <a:pt x="2421" y="900"/>
                </a:cubicBezTo>
                <a:cubicBezTo>
                  <a:pt x="2529" y="895"/>
                  <a:pt x="2637" y="892"/>
                  <a:pt x="2746" y="889"/>
                </a:cubicBezTo>
                <a:cubicBezTo>
                  <a:pt x="2859" y="898"/>
                  <a:pt x="2968" y="915"/>
                  <a:pt x="3081" y="932"/>
                </a:cubicBezTo>
                <a:cubicBezTo>
                  <a:pt x="3155" y="955"/>
                  <a:pt x="3109" y="931"/>
                  <a:pt x="3155" y="1070"/>
                </a:cubicBezTo>
                <a:cubicBezTo>
                  <a:pt x="3158" y="1080"/>
                  <a:pt x="3166" y="1102"/>
                  <a:pt x="3166" y="1102"/>
                </a:cubicBezTo>
                <a:cubicBezTo>
                  <a:pt x="3162" y="1340"/>
                  <a:pt x="3167" y="1578"/>
                  <a:pt x="3155" y="1817"/>
                </a:cubicBezTo>
                <a:cubicBezTo>
                  <a:pt x="3152" y="1866"/>
                  <a:pt x="3137" y="1920"/>
                  <a:pt x="3103" y="1956"/>
                </a:cubicBezTo>
                <a:cubicBezTo>
                  <a:pt x="3070" y="1988"/>
                  <a:pt x="2988" y="1997"/>
                  <a:pt x="2945" y="2009"/>
                </a:cubicBezTo>
                <a:cubicBezTo>
                  <a:pt x="2716" y="2002"/>
                  <a:pt x="2490" y="1983"/>
                  <a:pt x="2263" y="1998"/>
                </a:cubicBezTo>
                <a:cubicBezTo>
                  <a:pt x="2208" y="2012"/>
                  <a:pt x="2203" y="2016"/>
                  <a:pt x="2191" y="2073"/>
                </a:cubicBezTo>
                <a:cubicBezTo>
                  <a:pt x="2267" y="2124"/>
                  <a:pt x="2415" y="2111"/>
                  <a:pt x="2494" y="2116"/>
                </a:cubicBezTo>
                <a:cubicBezTo>
                  <a:pt x="2827" y="2099"/>
                  <a:pt x="3138" y="2089"/>
                  <a:pt x="3480" y="2084"/>
                </a:cubicBezTo>
                <a:cubicBezTo>
                  <a:pt x="3501" y="2076"/>
                  <a:pt x="3535" y="2083"/>
                  <a:pt x="3543" y="2062"/>
                </a:cubicBezTo>
                <a:cubicBezTo>
                  <a:pt x="3550" y="2040"/>
                  <a:pt x="3564" y="1998"/>
                  <a:pt x="3564" y="1998"/>
                </a:cubicBezTo>
                <a:cubicBezTo>
                  <a:pt x="3550" y="1785"/>
                  <a:pt x="3547" y="1835"/>
                  <a:pt x="3564" y="1593"/>
                </a:cubicBezTo>
                <a:cubicBezTo>
                  <a:pt x="3569" y="1518"/>
                  <a:pt x="3557" y="1353"/>
                  <a:pt x="3557" y="1353"/>
                </a:cubicBezTo>
                <a:cubicBezTo>
                  <a:pt x="3544" y="1196"/>
                  <a:pt x="3549" y="1057"/>
                  <a:pt x="3543" y="900"/>
                </a:cubicBezTo>
                <a:cubicBezTo>
                  <a:pt x="3514" y="690"/>
                  <a:pt x="3581" y="278"/>
                  <a:pt x="3541" y="142"/>
                </a:cubicBezTo>
                <a:cubicBezTo>
                  <a:pt x="3499" y="0"/>
                  <a:pt x="3432" y="68"/>
                  <a:pt x="3295" y="52"/>
                </a:cubicBezTo>
                <a:cubicBezTo>
                  <a:pt x="3100" y="45"/>
                  <a:pt x="2910" y="44"/>
                  <a:pt x="2714" y="41"/>
                </a:cubicBezTo>
                <a:cubicBezTo>
                  <a:pt x="2603" y="34"/>
                  <a:pt x="2507" y="50"/>
                  <a:pt x="2400" y="36"/>
                </a:cubicBezTo>
                <a:cubicBezTo>
                  <a:pt x="2305" y="39"/>
                  <a:pt x="2198" y="9"/>
                  <a:pt x="2117" y="57"/>
                </a:cubicBezTo>
                <a:cubicBezTo>
                  <a:pt x="1995" y="126"/>
                  <a:pt x="2115" y="83"/>
                  <a:pt x="2033" y="110"/>
                </a:cubicBezTo>
                <a:cubicBezTo>
                  <a:pt x="1950" y="131"/>
                  <a:pt x="1809" y="117"/>
                  <a:pt x="1614" y="121"/>
                </a:cubicBezTo>
                <a:cubicBezTo>
                  <a:pt x="1420" y="122"/>
                  <a:pt x="1072" y="121"/>
                  <a:pt x="869" y="121"/>
                </a:cubicBezTo>
                <a:cubicBezTo>
                  <a:pt x="575" y="105"/>
                  <a:pt x="715" y="128"/>
                  <a:pt x="394" y="116"/>
                </a:cubicBezTo>
                <a:cubicBezTo>
                  <a:pt x="295" y="111"/>
                  <a:pt x="300" y="117"/>
                  <a:pt x="255" y="116"/>
                </a:cubicBezTo>
                <a:cubicBezTo>
                  <a:pt x="210" y="115"/>
                  <a:pt x="149" y="107"/>
                  <a:pt x="124" y="110"/>
                </a:cubicBezTo>
                <a:cubicBezTo>
                  <a:pt x="114" y="111"/>
                  <a:pt x="112" y="126"/>
                  <a:pt x="104" y="132"/>
                </a:cubicBezTo>
                <a:cubicBezTo>
                  <a:pt x="94" y="137"/>
                  <a:pt x="82" y="138"/>
                  <a:pt x="72" y="142"/>
                </a:cubicBezTo>
                <a:cubicBezTo>
                  <a:pt x="62" y="173"/>
                  <a:pt x="37" y="269"/>
                  <a:pt x="26" y="313"/>
                </a:cubicBezTo>
                <a:cubicBezTo>
                  <a:pt x="16" y="356"/>
                  <a:pt x="16" y="372"/>
                  <a:pt x="15" y="404"/>
                </a:cubicBezTo>
                <a:cubicBezTo>
                  <a:pt x="36" y="425"/>
                  <a:pt x="14" y="458"/>
                  <a:pt x="15" y="505"/>
                </a:cubicBezTo>
                <a:cubicBezTo>
                  <a:pt x="15" y="552"/>
                  <a:pt x="20" y="607"/>
                  <a:pt x="20" y="686"/>
                </a:cubicBezTo>
                <a:cubicBezTo>
                  <a:pt x="20" y="767"/>
                  <a:pt x="16" y="894"/>
                  <a:pt x="15" y="980"/>
                </a:cubicBezTo>
                <a:cubicBezTo>
                  <a:pt x="13" y="1065"/>
                  <a:pt x="9" y="1106"/>
                  <a:pt x="9" y="1198"/>
                </a:cubicBezTo>
                <a:cubicBezTo>
                  <a:pt x="0" y="1338"/>
                  <a:pt x="9" y="1450"/>
                  <a:pt x="9" y="1529"/>
                </a:cubicBezTo>
                <a:cubicBezTo>
                  <a:pt x="11" y="1606"/>
                  <a:pt x="11" y="1617"/>
                  <a:pt x="21" y="1662"/>
                </a:cubicBezTo>
                <a:cubicBezTo>
                  <a:pt x="36" y="1707"/>
                  <a:pt x="51" y="1753"/>
                  <a:pt x="72" y="1796"/>
                </a:cubicBezTo>
                <a:cubicBezTo>
                  <a:pt x="88" y="1828"/>
                  <a:pt x="89" y="1852"/>
                  <a:pt x="124" y="1870"/>
                </a:cubicBezTo>
              </a:path>
            </a:pathLst>
          </a:cu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8" name="Freeform 42"/>
          <p:cNvSpPr>
            <a:spLocks/>
          </p:cNvSpPr>
          <p:nvPr/>
        </p:nvSpPr>
        <p:spPr bwMode="auto">
          <a:xfrm>
            <a:off x="964751" y="1930401"/>
            <a:ext cx="5215223" cy="3848100"/>
          </a:xfrm>
          <a:custGeom>
            <a:avLst/>
            <a:gdLst>
              <a:gd name="T0" fmla="*/ 1229 w 3867"/>
              <a:gd name="T1" fmla="*/ 746 h 2424"/>
              <a:gd name="T2" fmla="*/ 1161 w 3867"/>
              <a:gd name="T3" fmla="*/ 1087 h 2424"/>
              <a:gd name="T4" fmla="*/ 1102 w 3867"/>
              <a:gd name="T5" fmla="*/ 1092 h 2424"/>
              <a:gd name="T6" fmla="*/ 842 w 3867"/>
              <a:gd name="T7" fmla="*/ 1124 h 2424"/>
              <a:gd name="T8" fmla="*/ 842 w 3867"/>
              <a:gd name="T9" fmla="*/ 1362 h 2424"/>
              <a:gd name="T10" fmla="*/ 969 w 3867"/>
              <a:gd name="T11" fmla="*/ 1427 h 2424"/>
              <a:gd name="T12" fmla="*/ 994 w 3867"/>
              <a:gd name="T13" fmla="*/ 1513 h 2424"/>
              <a:gd name="T14" fmla="*/ 986 w 3867"/>
              <a:gd name="T15" fmla="*/ 1871 h 2424"/>
              <a:gd name="T16" fmla="*/ 987 w 3867"/>
              <a:gd name="T17" fmla="*/ 2000 h 2424"/>
              <a:gd name="T18" fmla="*/ 867 w 3867"/>
              <a:gd name="T19" fmla="*/ 2021 h 2424"/>
              <a:gd name="T20" fmla="*/ 819 w 3867"/>
              <a:gd name="T21" fmla="*/ 2086 h 2424"/>
              <a:gd name="T22" fmla="*/ 862 w 3867"/>
              <a:gd name="T23" fmla="*/ 2089 h 2424"/>
              <a:gd name="T24" fmla="*/ 1144 w 3867"/>
              <a:gd name="T25" fmla="*/ 2097 h 2424"/>
              <a:gd name="T26" fmla="*/ 1217 w 3867"/>
              <a:gd name="T27" fmla="*/ 2303 h 2424"/>
              <a:gd name="T28" fmla="*/ 1468 w 3867"/>
              <a:gd name="T29" fmla="*/ 2422 h 2424"/>
              <a:gd name="T30" fmla="*/ 1821 w 3867"/>
              <a:gd name="T31" fmla="*/ 2415 h 2424"/>
              <a:gd name="T32" fmla="*/ 2033 w 3867"/>
              <a:gd name="T33" fmla="*/ 2422 h 2424"/>
              <a:gd name="T34" fmla="*/ 2130 w 3867"/>
              <a:gd name="T35" fmla="*/ 2378 h 2424"/>
              <a:gd name="T36" fmla="*/ 2142 w 3867"/>
              <a:gd name="T37" fmla="*/ 1351 h 2424"/>
              <a:gd name="T38" fmla="*/ 2133 w 3867"/>
              <a:gd name="T39" fmla="*/ 735 h 2424"/>
              <a:gd name="T40" fmla="*/ 2124 w 3867"/>
              <a:gd name="T41" fmla="*/ 324 h 2424"/>
              <a:gd name="T42" fmla="*/ 2050 w 3867"/>
              <a:gd name="T43" fmla="*/ 15 h 2424"/>
              <a:gd name="T44" fmla="*/ 1442 w 3867"/>
              <a:gd name="T45" fmla="*/ 20 h 2424"/>
              <a:gd name="T46" fmla="*/ 1227 w 3867"/>
              <a:gd name="T47" fmla="*/ 84 h 2424"/>
              <a:gd name="T48" fmla="*/ 1131 w 3867"/>
              <a:gd name="T49" fmla="*/ 205 h 2424"/>
              <a:gd name="T50" fmla="*/ 225 w 3867"/>
              <a:gd name="T51" fmla="*/ 185 h 2424"/>
              <a:gd name="T52" fmla="*/ 36 w 3867"/>
              <a:gd name="T53" fmla="*/ 319 h 2424"/>
              <a:gd name="T54" fmla="*/ 12 w 3867"/>
              <a:gd name="T55" fmla="*/ 756 h 2424"/>
              <a:gd name="T56" fmla="*/ 12 w 3867"/>
              <a:gd name="T57" fmla="*/ 1236 h 2424"/>
              <a:gd name="T58" fmla="*/ 24 w 3867"/>
              <a:gd name="T59" fmla="*/ 1716 h 2424"/>
              <a:gd name="T60" fmla="*/ 65 w 3867"/>
              <a:gd name="T61" fmla="*/ 1972 h 2424"/>
              <a:gd name="T62" fmla="*/ 83 w 3867"/>
              <a:gd name="T63" fmla="*/ 2054 h 242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867"/>
              <a:gd name="T97" fmla="*/ 0 h 2424"/>
              <a:gd name="T98" fmla="*/ 3867 w 3867"/>
              <a:gd name="T99" fmla="*/ 2424 h 242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867" h="2424">
                <a:moveTo>
                  <a:pt x="2219" y="468"/>
                </a:moveTo>
                <a:cubicBezTo>
                  <a:pt x="2251" y="686"/>
                  <a:pt x="2223" y="544"/>
                  <a:pt x="2211" y="746"/>
                </a:cubicBezTo>
                <a:cubicBezTo>
                  <a:pt x="2205" y="829"/>
                  <a:pt x="2240" y="1040"/>
                  <a:pt x="2113" y="1081"/>
                </a:cubicBezTo>
                <a:cubicBezTo>
                  <a:pt x="2093" y="1141"/>
                  <a:pt x="2100" y="1086"/>
                  <a:pt x="2091" y="1087"/>
                </a:cubicBezTo>
                <a:cubicBezTo>
                  <a:pt x="2082" y="1088"/>
                  <a:pt x="2076" y="1086"/>
                  <a:pt x="2059" y="1087"/>
                </a:cubicBezTo>
                <a:cubicBezTo>
                  <a:pt x="2041" y="1087"/>
                  <a:pt x="2025" y="1089"/>
                  <a:pt x="1984" y="1092"/>
                </a:cubicBezTo>
                <a:cubicBezTo>
                  <a:pt x="1943" y="1094"/>
                  <a:pt x="1890" y="1097"/>
                  <a:pt x="1813" y="1103"/>
                </a:cubicBezTo>
                <a:cubicBezTo>
                  <a:pt x="1735" y="1108"/>
                  <a:pt x="1570" y="1091"/>
                  <a:pt x="1518" y="1124"/>
                </a:cubicBezTo>
                <a:cubicBezTo>
                  <a:pt x="1474" y="1189"/>
                  <a:pt x="1481" y="1206"/>
                  <a:pt x="1496" y="1298"/>
                </a:cubicBezTo>
                <a:cubicBezTo>
                  <a:pt x="1499" y="1320"/>
                  <a:pt x="1501" y="1346"/>
                  <a:pt x="1518" y="1362"/>
                </a:cubicBezTo>
                <a:cubicBezTo>
                  <a:pt x="1525" y="1370"/>
                  <a:pt x="1539" y="1369"/>
                  <a:pt x="1550" y="1373"/>
                </a:cubicBezTo>
                <a:cubicBezTo>
                  <a:pt x="1604" y="1409"/>
                  <a:pt x="1680" y="1413"/>
                  <a:pt x="1745" y="1427"/>
                </a:cubicBezTo>
                <a:cubicBezTo>
                  <a:pt x="1752" y="1434"/>
                  <a:pt x="1762" y="1438"/>
                  <a:pt x="1767" y="1449"/>
                </a:cubicBezTo>
                <a:cubicBezTo>
                  <a:pt x="1777" y="1469"/>
                  <a:pt x="1788" y="1513"/>
                  <a:pt x="1788" y="1513"/>
                </a:cubicBezTo>
                <a:cubicBezTo>
                  <a:pt x="1794" y="1556"/>
                  <a:pt x="1774" y="1654"/>
                  <a:pt x="1776" y="1716"/>
                </a:cubicBezTo>
                <a:cubicBezTo>
                  <a:pt x="1774" y="1775"/>
                  <a:pt x="1774" y="1834"/>
                  <a:pt x="1776" y="1871"/>
                </a:cubicBezTo>
                <a:cubicBezTo>
                  <a:pt x="1774" y="1889"/>
                  <a:pt x="1792" y="1917"/>
                  <a:pt x="1788" y="1935"/>
                </a:cubicBezTo>
                <a:cubicBezTo>
                  <a:pt x="1783" y="1956"/>
                  <a:pt x="1793" y="1984"/>
                  <a:pt x="1777" y="2000"/>
                </a:cubicBezTo>
                <a:cubicBezTo>
                  <a:pt x="1761" y="2015"/>
                  <a:pt x="1734" y="2008"/>
                  <a:pt x="1712" y="2011"/>
                </a:cubicBezTo>
                <a:cubicBezTo>
                  <a:pt x="1662" y="2015"/>
                  <a:pt x="1611" y="2017"/>
                  <a:pt x="1561" y="2021"/>
                </a:cubicBezTo>
                <a:cubicBezTo>
                  <a:pt x="1521" y="2025"/>
                  <a:pt x="1486" y="2014"/>
                  <a:pt x="1472" y="2025"/>
                </a:cubicBezTo>
                <a:cubicBezTo>
                  <a:pt x="1457" y="2035"/>
                  <a:pt x="1465" y="2074"/>
                  <a:pt x="1475" y="2086"/>
                </a:cubicBezTo>
                <a:cubicBezTo>
                  <a:pt x="1485" y="2100"/>
                  <a:pt x="1510" y="2094"/>
                  <a:pt x="1529" y="2097"/>
                </a:cubicBezTo>
                <a:cubicBezTo>
                  <a:pt x="1542" y="2098"/>
                  <a:pt x="1533" y="2089"/>
                  <a:pt x="1552" y="2089"/>
                </a:cubicBezTo>
                <a:cubicBezTo>
                  <a:pt x="1571" y="2088"/>
                  <a:pt x="1558" y="2093"/>
                  <a:pt x="1643" y="2095"/>
                </a:cubicBezTo>
                <a:cubicBezTo>
                  <a:pt x="1791" y="2088"/>
                  <a:pt x="1919" y="2081"/>
                  <a:pt x="2059" y="2097"/>
                </a:cubicBezTo>
                <a:cubicBezTo>
                  <a:pt x="2081" y="2105"/>
                  <a:pt x="2118" y="2096"/>
                  <a:pt x="2124" y="2119"/>
                </a:cubicBezTo>
                <a:cubicBezTo>
                  <a:pt x="2140" y="2188"/>
                  <a:pt x="2148" y="2243"/>
                  <a:pt x="2189" y="2303"/>
                </a:cubicBezTo>
                <a:cubicBezTo>
                  <a:pt x="2227" y="2423"/>
                  <a:pt x="2408" y="2404"/>
                  <a:pt x="2503" y="2411"/>
                </a:cubicBezTo>
                <a:cubicBezTo>
                  <a:pt x="2550" y="2414"/>
                  <a:pt x="2596" y="2420"/>
                  <a:pt x="2644" y="2422"/>
                </a:cubicBezTo>
                <a:cubicBezTo>
                  <a:pt x="2742" y="2424"/>
                  <a:pt x="2998" y="2409"/>
                  <a:pt x="3109" y="2411"/>
                </a:cubicBezTo>
                <a:cubicBezTo>
                  <a:pt x="3215" y="2409"/>
                  <a:pt x="3224" y="2415"/>
                  <a:pt x="3280" y="2415"/>
                </a:cubicBezTo>
                <a:cubicBezTo>
                  <a:pt x="3335" y="2418"/>
                  <a:pt x="3381" y="2407"/>
                  <a:pt x="3445" y="2409"/>
                </a:cubicBezTo>
                <a:cubicBezTo>
                  <a:pt x="3508" y="2410"/>
                  <a:pt x="3607" y="2423"/>
                  <a:pt x="3661" y="2422"/>
                </a:cubicBezTo>
                <a:cubicBezTo>
                  <a:pt x="3676" y="2421"/>
                  <a:pt x="3748" y="2407"/>
                  <a:pt x="3769" y="2401"/>
                </a:cubicBezTo>
                <a:cubicBezTo>
                  <a:pt x="3791" y="2393"/>
                  <a:pt x="3834" y="2378"/>
                  <a:pt x="3834" y="2378"/>
                </a:cubicBezTo>
                <a:cubicBezTo>
                  <a:pt x="3867" y="2311"/>
                  <a:pt x="3842" y="2260"/>
                  <a:pt x="3834" y="2184"/>
                </a:cubicBezTo>
                <a:cubicBezTo>
                  <a:pt x="3850" y="1906"/>
                  <a:pt x="3805" y="1624"/>
                  <a:pt x="3856" y="1351"/>
                </a:cubicBezTo>
                <a:cubicBezTo>
                  <a:pt x="3820" y="1207"/>
                  <a:pt x="3856" y="1121"/>
                  <a:pt x="3835" y="975"/>
                </a:cubicBezTo>
                <a:cubicBezTo>
                  <a:pt x="3837" y="873"/>
                  <a:pt x="3834" y="810"/>
                  <a:pt x="3840" y="735"/>
                </a:cubicBezTo>
                <a:cubicBezTo>
                  <a:pt x="3840" y="659"/>
                  <a:pt x="3837" y="589"/>
                  <a:pt x="3835" y="521"/>
                </a:cubicBezTo>
                <a:cubicBezTo>
                  <a:pt x="3831" y="459"/>
                  <a:pt x="3827" y="385"/>
                  <a:pt x="3824" y="324"/>
                </a:cubicBezTo>
                <a:cubicBezTo>
                  <a:pt x="3819" y="248"/>
                  <a:pt x="3827" y="170"/>
                  <a:pt x="3819" y="95"/>
                </a:cubicBezTo>
                <a:cubicBezTo>
                  <a:pt x="3796" y="38"/>
                  <a:pt x="3755" y="29"/>
                  <a:pt x="3691" y="15"/>
                </a:cubicBezTo>
                <a:cubicBezTo>
                  <a:pt x="3626" y="0"/>
                  <a:pt x="3615" y="9"/>
                  <a:pt x="3433" y="10"/>
                </a:cubicBezTo>
                <a:cubicBezTo>
                  <a:pt x="3251" y="14"/>
                  <a:pt x="2791" y="17"/>
                  <a:pt x="2597" y="20"/>
                </a:cubicBezTo>
                <a:cubicBezTo>
                  <a:pt x="2402" y="22"/>
                  <a:pt x="2331" y="14"/>
                  <a:pt x="2267" y="25"/>
                </a:cubicBezTo>
                <a:cubicBezTo>
                  <a:pt x="2230" y="36"/>
                  <a:pt x="2225" y="46"/>
                  <a:pt x="2208" y="84"/>
                </a:cubicBezTo>
                <a:cubicBezTo>
                  <a:pt x="2193" y="115"/>
                  <a:pt x="2156" y="179"/>
                  <a:pt x="2113" y="195"/>
                </a:cubicBezTo>
                <a:cubicBezTo>
                  <a:pt x="2089" y="202"/>
                  <a:pt x="2062" y="201"/>
                  <a:pt x="2037" y="205"/>
                </a:cubicBezTo>
                <a:cubicBezTo>
                  <a:pt x="1628" y="193"/>
                  <a:pt x="1219" y="212"/>
                  <a:pt x="811" y="201"/>
                </a:cubicBezTo>
                <a:cubicBezTo>
                  <a:pt x="677" y="192"/>
                  <a:pt x="538" y="202"/>
                  <a:pt x="405" y="185"/>
                </a:cubicBezTo>
                <a:cubicBezTo>
                  <a:pt x="322" y="188"/>
                  <a:pt x="231" y="187"/>
                  <a:pt x="149" y="195"/>
                </a:cubicBezTo>
                <a:cubicBezTo>
                  <a:pt x="52" y="202"/>
                  <a:pt x="110" y="249"/>
                  <a:pt x="64" y="319"/>
                </a:cubicBezTo>
                <a:cubicBezTo>
                  <a:pt x="49" y="390"/>
                  <a:pt x="59" y="440"/>
                  <a:pt x="32" y="511"/>
                </a:cubicBezTo>
                <a:cubicBezTo>
                  <a:pt x="0" y="589"/>
                  <a:pt x="41" y="675"/>
                  <a:pt x="21" y="756"/>
                </a:cubicBezTo>
                <a:cubicBezTo>
                  <a:pt x="17" y="835"/>
                  <a:pt x="32" y="905"/>
                  <a:pt x="32" y="985"/>
                </a:cubicBezTo>
                <a:cubicBezTo>
                  <a:pt x="32" y="1065"/>
                  <a:pt x="19" y="1160"/>
                  <a:pt x="21" y="1236"/>
                </a:cubicBezTo>
                <a:cubicBezTo>
                  <a:pt x="18" y="1312"/>
                  <a:pt x="39" y="1359"/>
                  <a:pt x="43" y="1439"/>
                </a:cubicBezTo>
                <a:cubicBezTo>
                  <a:pt x="46" y="1519"/>
                  <a:pt x="35" y="1634"/>
                  <a:pt x="43" y="1716"/>
                </a:cubicBezTo>
                <a:cubicBezTo>
                  <a:pt x="31" y="1835"/>
                  <a:pt x="78" y="1886"/>
                  <a:pt x="91" y="1929"/>
                </a:cubicBezTo>
                <a:cubicBezTo>
                  <a:pt x="103" y="1971"/>
                  <a:pt x="110" y="1957"/>
                  <a:pt x="117" y="1972"/>
                </a:cubicBezTo>
                <a:cubicBezTo>
                  <a:pt x="149" y="2015"/>
                  <a:pt x="122" y="2001"/>
                  <a:pt x="128" y="2015"/>
                </a:cubicBezTo>
                <a:cubicBezTo>
                  <a:pt x="133" y="2028"/>
                  <a:pt x="165" y="2031"/>
                  <a:pt x="149" y="2054"/>
                </a:cubicBezTo>
                <a:cubicBezTo>
                  <a:pt x="162" y="2065"/>
                  <a:pt x="209" y="2044"/>
                  <a:pt x="209" y="2044"/>
                </a:cubicBezTo>
              </a:path>
            </a:pathLst>
          </a:cu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9" name="Freeform 43"/>
          <p:cNvSpPr>
            <a:spLocks/>
          </p:cNvSpPr>
          <p:nvPr/>
        </p:nvSpPr>
        <p:spPr bwMode="auto">
          <a:xfrm>
            <a:off x="863600" y="1773238"/>
            <a:ext cx="5384800" cy="4127500"/>
          </a:xfrm>
          <a:custGeom>
            <a:avLst/>
            <a:gdLst>
              <a:gd name="T0" fmla="*/ 1237 w 3993"/>
              <a:gd name="T1" fmla="*/ 519 h 2600"/>
              <a:gd name="T2" fmla="*/ 1226 w 3993"/>
              <a:gd name="T3" fmla="*/ 764 h 2600"/>
              <a:gd name="T4" fmla="*/ 1218 w 3993"/>
              <a:gd name="T5" fmla="*/ 946 h 2600"/>
              <a:gd name="T6" fmla="*/ 1154 w 3993"/>
              <a:gd name="T7" fmla="*/ 1127 h 2600"/>
              <a:gd name="T8" fmla="*/ 826 w 3993"/>
              <a:gd name="T9" fmla="*/ 1143 h 2600"/>
              <a:gd name="T10" fmla="*/ 809 w 3993"/>
              <a:gd name="T11" fmla="*/ 1154 h 2600"/>
              <a:gd name="T12" fmla="*/ 784 w 3993"/>
              <a:gd name="T13" fmla="*/ 1218 h 2600"/>
              <a:gd name="T14" fmla="*/ 776 w 3993"/>
              <a:gd name="T15" fmla="*/ 1415 h 2600"/>
              <a:gd name="T16" fmla="*/ 629 w 3993"/>
              <a:gd name="T17" fmla="*/ 1474 h 2600"/>
              <a:gd name="T18" fmla="*/ 587 w 3993"/>
              <a:gd name="T19" fmla="*/ 1495 h 2600"/>
              <a:gd name="T20" fmla="*/ 570 w 3993"/>
              <a:gd name="T21" fmla="*/ 1650 h 2600"/>
              <a:gd name="T22" fmla="*/ 565 w 3993"/>
              <a:gd name="T23" fmla="*/ 1820 h 2600"/>
              <a:gd name="T24" fmla="*/ 579 w 3993"/>
              <a:gd name="T25" fmla="*/ 1959 h 2600"/>
              <a:gd name="T26" fmla="*/ 594 w 3993"/>
              <a:gd name="T27" fmla="*/ 2103 h 2600"/>
              <a:gd name="T28" fmla="*/ 766 w 3993"/>
              <a:gd name="T29" fmla="*/ 2167 h 2600"/>
              <a:gd name="T30" fmla="*/ 952 w 3993"/>
              <a:gd name="T31" fmla="*/ 2306 h 2600"/>
              <a:gd name="T32" fmla="*/ 1073 w 3993"/>
              <a:gd name="T33" fmla="*/ 2300 h 2600"/>
              <a:gd name="T34" fmla="*/ 1169 w 3993"/>
              <a:gd name="T35" fmla="*/ 2295 h 2600"/>
              <a:gd name="T36" fmla="*/ 1245 w 3993"/>
              <a:gd name="T37" fmla="*/ 2551 h 2600"/>
              <a:gd name="T38" fmla="*/ 1302 w 3993"/>
              <a:gd name="T39" fmla="*/ 2594 h 2600"/>
              <a:gd name="T40" fmla="*/ 1387 w 3993"/>
              <a:gd name="T41" fmla="*/ 2594 h 2600"/>
              <a:gd name="T42" fmla="*/ 2073 w 3993"/>
              <a:gd name="T43" fmla="*/ 2594 h 2600"/>
              <a:gd name="T44" fmla="*/ 2179 w 3993"/>
              <a:gd name="T45" fmla="*/ 2556 h 2600"/>
              <a:gd name="T46" fmla="*/ 2212 w 3993"/>
              <a:gd name="T47" fmla="*/ 2412 h 2600"/>
              <a:gd name="T48" fmla="*/ 2217 w 3993"/>
              <a:gd name="T49" fmla="*/ 1612 h 2600"/>
              <a:gd name="T50" fmla="*/ 2212 w 3993"/>
              <a:gd name="T51" fmla="*/ 396 h 2600"/>
              <a:gd name="T52" fmla="*/ 2205 w 3993"/>
              <a:gd name="T53" fmla="*/ 258 h 2600"/>
              <a:gd name="T54" fmla="*/ 2188 w 3993"/>
              <a:gd name="T55" fmla="*/ 114 h 2600"/>
              <a:gd name="T56" fmla="*/ 2133 w 3993"/>
              <a:gd name="T57" fmla="*/ 34 h 2600"/>
              <a:gd name="T58" fmla="*/ 2073 w 3993"/>
              <a:gd name="T59" fmla="*/ 23 h 2600"/>
              <a:gd name="T60" fmla="*/ 1955 w 3993"/>
              <a:gd name="T61" fmla="*/ 12 h 2600"/>
              <a:gd name="T62" fmla="*/ 1833 w 3993"/>
              <a:gd name="T63" fmla="*/ 12 h 2600"/>
              <a:gd name="T64" fmla="*/ 1690 w 3993"/>
              <a:gd name="T65" fmla="*/ 18 h 2600"/>
              <a:gd name="T66" fmla="*/ 1558 w 3993"/>
              <a:gd name="T67" fmla="*/ 28 h 2600"/>
              <a:gd name="T68" fmla="*/ 1414 w 3993"/>
              <a:gd name="T69" fmla="*/ 34 h 2600"/>
              <a:gd name="T70" fmla="*/ 1268 w 3993"/>
              <a:gd name="T71" fmla="*/ 66 h 2600"/>
              <a:gd name="T72" fmla="*/ 1208 w 3993"/>
              <a:gd name="T73" fmla="*/ 151 h 2600"/>
              <a:gd name="T74" fmla="*/ 1131 w 3993"/>
              <a:gd name="T75" fmla="*/ 236 h 2600"/>
              <a:gd name="T76" fmla="*/ 748 w 3993"/>
              <a:gd name="T77" fmla="*/ 242 h 2600"/>
              <a:gd name="T78" fmla="*/ 187 w 3993"/>
              <a:gd name="T79" fmla="*/ 220 h 2600"/>
              <a:gd name="T80" fmla="*/ 74 w 3993"/>
              <a:gd name="T81" fmla="*/ 252 h 2600"/>
              <a:gd name="T82" fmla="*/ 32 w 3993"/>
              <a:gd name="T83" fmla="*/ 370 h 2600"/>
              <a:gd name="T84" fmla="*/ 12 w 3993"/>
              <a:gd name="T85" fmla="*/ 540 h 2600"/>
              <a:gd name="T86" fmla="*/ 4 w 3993"/>
              <a:gd name="T87" fmla="*/ 967 h 2600"/>
              <a:gd name="T88" fmla="*/ 9 w 3993"/>
              <a:gd name="T89" fmla="*/ 1127 h 2600"/>
              <a:gd name="T90" fmla="*/ 5 w 3993"/>
              <a:gd name="T91" fmla="*/ 1404 h 2600"/>
              <a:gd name="T92" fmla="*/ 12 w 3993"/>
              <a:gd name="T93" fmla="*/ 1623 h 2600"/>
              <a:gd name="T94" fmla="*/ 17 w 3993"/>
              <a:gd name="T95" fmla="*/ 1820 h 2600"/>
              <a:gd name="T96" fmla="*/ 49 w 3993"/>
              <a:gd name="T97" fmla="*/ 2071 h 2600"/>
              <a:gd name="T98" fmla="*/ 92 w 3993"/>
              <a:gd name="T99" fmla="*/ 2167 h 2600"/>
              <a:gd name="T100" fmla="*/ 160 w 3993"/>
              <a:gd name="T101" fmla="*/ 2204 h 26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993"/>
              <a:gd name="T154" fmla="*/ 0 h 2600"/>
              <a:gd name="T155" fmla="*/ 3993 w 3993"/>
              <a:gd name="T156" fmla="*/ 2600 h 26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993" h="2600">
                <a:moveTo>
                  <a:pt x="2228" y="519"/>
                </a:moveTo>
                <a:cubicBezTo>
                  <a:pt x="2231" y="586"/>
                  <a:pt x="2207" y="696"/>
                  <a:pt x="2207" y="764"/>
                </a:cubicBezTo>
                <a:cubicBezTo>
                  <a:pt x="2207" y="828"/>
                  <a:pt x="2202" y="882"/>
                  <a:pt x="2196" y="946"/>
                </a:cubicBezTo>
                <a:cubicBezTo>
                  <a:pt x="2153" y="1015"/>
                  <a:pt x="2196" y="1094"/>
                  <a:pt x="2079" y="1127"/>
                </a:cubicBezTo>
                <a:cubicBezTo>
                  <a:pt x="1961" y="1159"/>
                  <a:pt x="1591" y="1138"/>
                  <a:pt x="1488" y="1143"/>
                </a:cubicBezTo>
                <a:cubicBezTo>
                  <a:pt x="1477" y="1146"/>
                  <a:pt x="1463" y="1146"/>
                  <a:pt x="1456" y="1154"/>
                </a:cubicBezTo>
                <a:cubicBezTo>
                  <a:pt x="1437" y="1172"/>
                  <a:pt x="1412" y="1218"/>
                  <a:pt x="1412" y="1218"/>
                </a:cubicBezTo>
                <a:cubicBezTo>
                  <a:pt x="1390" y="1285"/>
                  <a:pt x="1446" y="1361"/>
                  <a:pt x="1396" y="1415"/>
                </a:cubicBezTo>
                <a:cubicBezTo>
                  <a:pt x="1363" y="1509"/>
                  <a:pt x="1229" y="1468"/>
                  <a:pt x="1133" y="1474"/>
                </a:cubicBezTo>
                <a:cubicBezTo>
                  <a:pt x="1108" y="1481"/>
                  <a:pt x="1080" y="1481"/>
                  <a:pt x="1058" y="1495"/>
                </a:cubicBezTo>
                <a:cubicBezTo>
                  <a:pt x="1027" y="1512"/>
                  <a:pt x="1041" y="1623"/>
                  <a:pt x="1028" y="1650"/>
                </a:cubicBezTo>
                <a:cubicBezTo>
                  <a:pt x="986" y="1734"/>
                  <a:pt x="1046" y="1729"/>
                  <a:pt x="1017" y="1820"/>
                </a:cubicBezTo>
                <a:cubicBezTo>
                  <a:pt x="1025" y="1894"/>
                  <a:pt x="1019" y="1887"/>
                  <a:pt x="1044" y="1959"/>
                </a:cubicBezTo>
                <a:cubicBezTo>
                  <a:pt x="1028" y="1970"/>
                  <a:pt x="1047" y="2097"/>
                  <a:pt x="1071" y="2103"/>
                </a:cubicBezTo>
                <a:cubicBezTo>
                  <a:pt x="1194" y="2129"/>
                  <a:pt x="1253" y="2159"/>
                  <a:pt x="1380" y="2167"/>
                </a:cubicBezTo>
                <a:cubicBezTo>
                  <a:pt x="1430" y="2310"/>
                  <a:pt x="1592" y="2294"/>
                  <a:pt x="1714" y="2306"/>
                </a:cubicBezTo>
                <a:cubicBezTo>
                  <a:pt x="1774" y="2311"/>
                  <a:pt x="1873" y="2297"/>
                  <a:pt x="1935" y="2300"/>
                </a:cubicBezTo>
                <a:cubicBezTo>
                  <a:pt x="2010" y="2303"/>
                  <a:pt x="2029" y="2291"/>
                  <a:pt x="2105" y="2295"/>
                </a:cubicBezTo>
                <a:cubicBezTo>
                  <a:pt x="2167" y="2337"/>
                  <a:pt x="2170" y="2516"/>
                  <a:pt x="2241" y="2551"/>
                </a:cubicBezTo>
                <a:cubicBezTo>
                  <a:pt x="2296" y="2578"/>
                  <a:pt x="2282" y="2584"/>
                  <a:pt x="2345" y="2594"/>
                </a:cubicBezTo>
                <a:cubicBezTo>
                  <a:pt x="2398" y="2594"/>
                  <a:pt x="2267" y="2594"/>
                  <a:pt x="2499" y="2594"/>
                </a:cubicBezTo>
                <a:cubicBezTo>
                  <a:pt x="2730" y="2594"/>
                  <a:pt x="3497" y="2600"/>
                  <a:pt x="3735" y="2594"/>
                </a:cubicBezTo>
                <a:cubicBezTo>
                  <a:pt x="3972" y="2587"/>
                  <a:pt x="3883" y="2586"/>
                  <a:pt x="3924" y="2556"/>
                </a:cubicBezTo>
                <a:cubicBezTo>
                  <a:pt x="3951" y="2492"/>
                  <a:pt x="3972" y="2504"/>
                  <a:pt x="3983" y="2412"/>
                </a:cubicBezTo>
                <a:cubicBezTo>
                  <a:pt x="3986" y="2145"/>
                  <a:pt x="3993" y="1878"/>
                  <a:pt x="3993" y="1612"/>
                </a:cubicBezTo>
                <a:cubicBezTo>
                  <a:pt x="3993" y="1206"/>
                  <a:pt x="3993" y="801"/>
                  <a:pt x="3983" y="396"/>
                </a:cubicBezTo>
                <a:cubicBezTo>
                  <a:pt x="3982" y="373"/>
                  <a:pt x="3979" y="279"/>
                  <a:pt x="3972" y="258"/>
                </a:cubicBezTo>
                <a:cubicBezTo>
                  <a:pt x="3953" y="204"/>
                  <a:pt x="3956" y="172"/>
                  <a:pt x="3940" y="114"/>
                </a:cubicBezTo>
                <a:cubicBezTo>
                  <a:pt x="3927" y="103"/>
                  <a:pt x="3848" y="35"/>
                  <a:pt x="3843" y="34"/>
                </a:cubicBezTo>
                <a:cubicBezTo>
                  <a:pt x="3812" y="25"/>
                  <a:pt x="3788" y="26"/>
                  <a:pt x="3735" y="23"/>
                </a:cubicBezTo>
                <a:cubicBezTo>
                  <a:pt x="3680" y="19"/>
                  <a:pt x="3592" y="13"/>
                  <a:pt x="3520" y="12"/>
                </a:cubicBezTo>
                <a:cubicBezTo>
                  <a:pt x="3435" y="0"/>
                  <a:pt x="3378" y="13"/>
                  <a:pt x="3300" y="12"/>
                </a:cubicBezTo>
                <a:cubicBezTo>
                  <a:pt x="3220" y="13"/>
                  <a:pt x="3126" y="15"/>
                  <a:pt x="3044" y="18"/>
                </a:cubicBezTo>
                <a:cubicBezTo>
                  <a:pt x="2963" y="10"/>
                  <a:pt x="2875" y="28"/>
                  <a:pt x="2804" y="28"/>
                </a:cubicBezTo>
                <a:cubicBezTo>
                  <a:pt x="2721" y="30"/>
                  <a:pt x="2634" y="27"/>
                  <a:pt x="2548" y="34"/>
                </a:cubicBezTo>
                <a:cubicBezTo>
                  <a:pt x="2434" y="48"/>
                  <a:pt x="2394" y="37"/>
                  <a:pt x="2283" y="66"/>
                </a:cubicBezTo>
                <a:cubicBezTo>
                  <a:pt x="2248" y="111"/>
                  <a:pt x="2233" y="136"/>
                  <a:pt x="2176" y="151"/>
                </a:cubicBezTo>
                <a:cubicBezTo>
                  <a:pt x="2148" y="169"/>
                  <a:pt x="2078" y="229"/>
                  <a:pt x="2036" y="236"/>
                </a:cubicBezTo>
                <a:cubicBezTo>
                  <a:pt x="1897" y="257"/>
                  <a:pt x="1624" y="236"/>
                  <a:pt x="1348" y="242"/>
                </a:cubicBezTo>
                <a:cubicBezTo>
                  <a:pt x="1064" y="239"/>
                  <a:pt x="537" y="218"/>
                  <a:pt x="335" y="220"/>
                </a:cubicBezTo>
                <a:cubicBezTo>
                  <a:pt x="194" y="243"/>
                  <a:pt x="205" y="229"/>
                  <a:pt x="132" y="252"/>
                </a:cubicBezTo>
                <a:cubicBezTo>
                  <a:pt x="122" y="260"/>
                  <a:pt x="69" y="349"/>
                  <a:pt x="57" y="370"/>
                </a:cubicBezTo>
                <a:cubicBezTo>
                  <a:pt x="31" y="410"/>
                  <a:pt x="29" y="495"/>
                  <a:pt x="20" y="540"/>
                </a:cubicBezTo>
                <a:cubicBezTo>
                  <a:pt x="5" y="607"/>
                  <a:pt x="24" y="900"/>
                  <a:pt x="4" y="967"/>
                </a:cubicBezTo>
                <a:cubicBezTo>
                  <a:pt x="0" y="1065"/>
                  <a:pt x="14" y="1054"/>
                  <a:pt x="15" y="1127"/>
                </a:cubicBezTo>
                <a:cubicBezTo>
                  <a:pt x="15" y="1199"/>
                  <a:pt x="8" y="1321"/>
                  <a:pt x="9" y="1404"/>
                </a:cubicBezTo>
                <a:cubicBezTo>
                  <a:pt x="9" y="1486"/>
                  <a:pt x="16" y="1553"/>
                  <a:pt x="20" y="1623"/>
                </a:cubicBezTo>
                <a:cubicBezTo>
                  <a:pt x="23" y="1692"/>
                  <a:pt x="19" y="1745"/>
                  <a:pt x="31" y="1820"/>
                </a:cubicBezTo>
                <a:cubicBezTo>
                  <a:pt x="32" y="1897"/>
                  <a:pt x="64" y="1998"/>
                  <a:pt x="89" y="2071"/>
                </a:cubicBezTo>
                <a:cubicBezTo>
                  <a:pt x="105" y="2120"/>
                  <a:pt x="120" y="2138"/>
                  <a:pt x="165" y="2167"/>
                </a:cubicBezTo>
                <a:cubicBezTo>
                  <a:pt x="188" y="2181"/>
                  <a:pt x="261" y="2196"/>
                  <a:pt x="287" y="2204"/>
                </a:cubicBezTo>
              </a:path>
            </a:pathLst>
          </a:custGeom>
          <a:noFill/>
          <a:ln w="38100">
            <a:solidFill>
              <a:srgbClr val="081D5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16555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69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69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6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6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22" grpId="0" autoUpdateAnimBg="0"/>
      <p:bldP spid="1669124" grpId="0" autoUpdateAnimBg="0"/>
      <p:bldP spid="1669125" grpId="0" autoUpdateAnimBg="0"/>
      <p:bldP spid="1669126" grpId="0" autoUpdateAnimBg="0"/>
      <p:bldP spid="34826" grpId="0" animBg="1"/>
      <p:bldP spid="34827" grpId="0" animBg="1"/>
      <p:bldP spid="34828" grpId="0" animBg="1"/>
      <p:bldP spid="34829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332656"/>
            <a:ext cx="6264275" cy="719931"/>
          </a:xfrm>
          <a:noFill/>
        </p:spPr>
        <p:txBody>
          <a:bodyPr lIns="90487" tIns="44450" rIns="90487" bIns="44450"/>
          <a:lstStyle/>
          <a:p>
            <a:pPr algn="ctr">
              <a:tabLst>
                <a:tab pos="7540625" algn="r"/>
              </a:tabLst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测试用例覆盖集合中每条路径</a:t>
            </a:r>
          </a:p>
        </p:txBody>
      </p:sp>
      <p:sp>
        <p:nvSpPr>
          <p:cNvPr id="1670147" name="Rectangle 3"/>
          <p:cNvSpPr>
            <a:spLocks noChangeArrowheads="1"/>
          </p:cNvSpPr>
          <p:nvPr/>
        </p:nvSpPr>
        <p:spPr bwMode="auto">
          <a:xfrm>
            <a:off x="1043608" y="4509120"/>
            <a:ext cx="7128792" cy="1260475"/>
          </a:xfrm>
          <a:prstGeom prst="rect">
            <a:avLst/>
          </a:prstGeom>
          <a:solidFill>
            <a:srgbClr val="FFFFCC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>
              <a:spcBef>
                <a:spcPct val="20000"/>
              </a:spcBef>
              <a:spcAft>
                <a:spcPct val="15000"/>
              </a:spcAft>
              <a:buClr>
                <a:srgbClr val="FF00FF"/>
              </a:buClr>
              <a:buSzPct val="120000"/>
              <a:buFont typeface="Zapf Dingbats" charset="2"/>
              <a:buChar char="è"/>
            </a:pPr>
            <a:r>
              <a:rPr lang="zh-CN" altLang="en-US" sz="2800" i="0"/>
              <a:t>基本路径测试并不是测试所有路径的组合，仅仅保证每条基本路径被执行一次</a:t>
            </a:r>
            <a:endParaRPr lang="en-US" altLang="zh-CN" sz="2800" i="0" u="sng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539552" y="1700808"/>
            <a:ext cx="7920880" cy="213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 eaLnBrk="0" hangingPunct="0">
              <a:lnSpc>
                <a:spcPct val="140000"/>
              </a:lnSpc>
              <a:buClr>
                <a:schemeClr val="accent1"/>
              </a:buClr>
              <a:buSzPct val="111000"/>
              <a:buFontTx/>
              <a:buChar char="•"/>
            </a:pPr>
            <a:r>
              <a:rPr lang="en-US" altLang="zh-CN" sz="2400" dirty="0">
                <a:latin typeface="Verdana" pitchFamily="34" charset="0"/>
              </a:rPr>
              <a:t> </a:t>
            </a:r>
            <a:r>
              <a:rPr lang="zh-CN" altLang="en-US" sz="2400" i="0" dirty="0">
                <a:latin typeface="Verdana" pitchFamily="34" charset="0"/>
              </a:rPr>
              <a:t>不需要活动图</a:t>
            </a:r>
            <a:r>
              <a:rPr lang="en-US" altLang="zh-CN" sz="2400" i="0" dirty="0">
                <a:latin typeface="Verdana" pitchFamily="34" charset="0"/>
              </a:rPr>
              <a:t>, </a:t>
            </a:r>
            <a:r>
              <a:rPr lang="zh-CN" altLang="en-US" sz="2400" i="0" dirty="0">
                <a:latin typeface="Verdana" pitchFamily="34" charset="0"/>
              </a:rPr>
              <a:t>但最好绘制程序流程图</a:t>
            </a:r>
            <a:endParaRPr lang="en-US" altLang="zh-CN" sz="2400" i="0" dirty="0">
              <a:latin typeface="Verdana" pitchFamily="34" charset="0"/>
            </a:endParaRPr>
          </a:p>
          <a:p>
            <a:pPr marL="273050" indent="-273050" eaLnBrk="0" hangingPunct="0">
              <a:lnSpc>
                <a:spcPct val="140000"/>
              </a:lnSpc>
              <a:buClr>
                <a:schemeClr val="accent1"/>
              </a:buClr>
              <a:buSzPct val="111000"/>
              <a:buFontTx/>
              <a:buChar char="•"/>
            </a:pPr>
            <a:r>
              <a:rPr lang="en-US" altLang="zh-CN" sz="2400" i="0" dirty="0">
                <a:latin typeface="Verdana" pitchFamily="34" charset="0"/>
              </a:rPr>
              <a:t> </a:t>
            </a:r>
            <a:r>
              <a:rPr lang="zh-CN" altLang="en-US" sz="2400" i="0" dirty="0">
                <a:latin typeface="Verdana" pitchFamily="34" charset="0"/>
              </a:rPr>
              <a:t>计算每个逻辑测试，也就是布尔操作符数加</a:t>
            </a:r>
            <a:r>
              <a:rPr lang="en-US" altLang="zh-CN" sz="2400" i="0" dirty="0">
                <a:latin typeface="Verdana" pitchFamily="34" charset="0"/>
              </a:rPr>
              <a:t>1</a:t>
            </a:r>
          </a:p>
          <a:p>
            <a:pPr marL="273050" indent="-273050" eaLnBrk="0" hangingPunct="0">
              <a:lnSpc>
                <a:spcPct val="140000"/>
              </a:lnSpc>
              <a:buClr>
                <a:schemeClr val="accent1"/>
              </a:buClr>
              <a:buSzPct val="111000"/>
              <a:buFontTx/>
              <a:buChar char="•"/>
            </a:pPr>
            <a:r>
              <a:rPr lang="en-US" altLang="zh-CN" sz="2400" i="0" dirty="0">
                <a:latin typeface="Verdana" pitchFamily="34" charset="0"/>
              </a:rPr>
              <a:t> </a:t>
            </a:r>
            <a:r>
              <a:rPr lang="zh-CN" altLang="en-US" sz="2400" i="0" dirty="0">
                <a:latin typeface="Verdana" pitchFamily="34" charset="0"/>
              </a:rPr>
              <a:t>最好每个单元都进行基本路径测试，对关键组件则是必要的</a:t>
            </a:r>
            <a:endParaRPr lang="en-US" altLang="zh-CN" sz="2400" i="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19931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70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70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0147" grpId="0" animBg="1" autoUpdateAnimBg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小结</a:t>
            </a:r>
          </a:p>
        </p:txBody>
      </p:sp>
      <p:sp>
        <p:nvSpPr>
          <p:cNvPr id="4" name="圆角矩形 3"/>
          <p:cNvSpPr/>
          <p:nvPr/>
        </p:nvSpPr>
        <p:spPr bwMode="auto">
          <a:xfrm>
            <a:off x="3419872" y="1520788"/>
            <a:ext cx="1620180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语句覆盖</a:t>
            </a:r>
          </a:p>
        </p:txBody>
      </p:sp>
      <p:sp>
        <p:nvSpPr>
          <p:cNvPr id="5" name="圆角矩形 4"/>
          <p:cNvSpPr/>
          <p:nvPr/>
        </p:nvSpPr>
        <p:spPr bwMode="auto">
          <a:xfrm>
            <a:off x="3347864" y="2672916"/>
            <a:ext cx="1836204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判定覆盖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DC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1115616" y="2708920"/>
            <a:ext cx="1800200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条件覆盖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CC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2807804" y="3825044"/>
            <a:ext cx="3024336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判定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条件覆盖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DC/CC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3131840" y="4941168"/>
            <a:ext cx="2664296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条件组合覆盖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MCC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868144" y="2672916"/>
            <a:ext cx="2808312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基本路径覆盖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BPC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燕尾形 10"/>
          <p:cNvSpPr/>
          <p:nvPr/>
        </p:nvSpPr>
        <p:spPr bwMode="auto">
          <a:xfrm rot="16200000">
            <a:off x="3959932" y="2096852"/>
            <a:ext cx="540060" cy="540060"/>
          </a:xfrm>
          <a:prstGeom prst="chevron">
            <a:avLst/>
          </a:prstGeom>
          <a:solidFill>
            <a:schemeClr val="bg1">
              <a:alpha val="5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燕尾形 12"/>
          <p:cNvSpPr/>
          <p:nvPr/>
        </p:nvSpPr>
        <p:spPr bwMode="auto">
          <a:xfrm rot="16200000">
            <a:off x="4013938" y="3158970"/>
            <a:ext cx="540060" cy="720080"/>
          </a:xfrm>
          <a:prstGeom prst="chevron">
            <a:avLst/>
          </a:prstGeom>
          <a:solidFill>
            <a:schemeClr val="bg1">
              <a:alpha val="5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燕尾形 13"/>
          <p:cNvSpPr/>
          <p:nvPr/>
        </p:nvSpPr>
        <p:spPr bwMode="auto">
          <a:xfrm rot="16200000">
            <a:off x="4013938" y="4275094"/>
            <a:ext cx="540060" cy="720080"/>
          </a:xfrm>
          <a:prstGeom prst="chevron">
            <a:avLst/>
          </a:prstGeom>
          <a:solidFill>
            <a:schemeClr val="bg1">
              <a:alpha val="5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燕尾形 14"/>
          <p:cNvSpPr/>
          <p:nvPr/>
        </p:nvSpPr>
        <p:spPr bwMode="auto">
          <a:xfrm rot="13329723">
            <a:off x="2028456" y="3351066"/>
            <a:ext cx="1053036" cy="551170"/>
          </a:xfrm>
          <a:prstGeom prst="chevron">
            <a:avLst>
              <a:gd name="adj" fmla="val 107384"/>
            </a:avLst>
          </a:prstGeom>
          <a:solidFill>
            <a:schemeClr val="bg1">
              <a:alpha val="5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燕尾形 15"/>
          <p:cNvSpPr/>
          <p:nvPr/>
        </p:nvSpPr>
        <p:spPr bwMode="auto">
          <a:xfrm rot="10611702">
            <a:off x="5232173" y="2735404"/>
            <a:ext cx="601694" cy="458552"/>
          </a:xfrm>
          <a:prstGeom prst="chevron">
            <a:avLst>
              <a:gd name="adj" fmla="val 77660"/>
            </a:avLst>
          </a:prstGeom>
          <a:solidFill>
            <a:schemeClr val="bg1">
              <a:alpha val="5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9512" y="5589240"/>
            <a:ext cx="5724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lang="en-US" altLang="zh-CN" i="0" dirty="0" smtClean="0">
                <a:solidFill>
                  <a:schemeClr val="accent1">
                    <a:lumMod val="50000"/>
                  </a:schemeClr>
                </a:solidFill>
              </a:rPr>
              <a:t>Condition Coverage (</a:t>
            </a:r>
            <a:r>
              <a:rPr lang="en-US" altLang="zh-CN" b="1" i="0" dirty="0" smtClean="0">
                <a:solidFill>
                  <a:schemeClr val="accent1">
                    <a:lumMod val="50000"/>
                  </a:schemeClr>
                </a:solidFill>
              </a:rPr>
              <a:t>CC</a:t>
            </a:r>
            <a:r>
              <a:rPr lang="en-US" altLang="zh-CN" i="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CN" i="0" dirty="0" smtClean="0">
                <a:solidFill>
                  <a:schemeClr val="accent1">
                    <a:lumMod val="50000"/>
                  </a:schemeClr>
                </a:solidFill>
              </a:rPr>
              <a:t>Decision Coverage (</a:t>
            </a:r>
            <a:r>
              <a:rPr lang="en-US" altLang="zh-CN" b="1" i="0" dirty="0" smtClean="0">
                <a:solidFill>
                  <a:schemeClr val="accent1">
                    <a:lumMod val="50000"/>
                  </a:schemeClr>
                </a:solidFill>
              </a:rPr>
              <a:t>DC</a:t>
            </a:r>
            <a:r>
              <a:rPr lang="en-US" altLang="zh-CN" i="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zh-CN" altLang="en-US" i="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Wingdings" charset="2"/>
              <a:buChar char="l"/>
            </a:pPr>
            <a:r>
              <a:rPr lang="en-US" altLang="zh-CN" i="0" dirty="0" smtClean="0">
                <a:solidFill>
                  <a:schemeClr val="accent1">
                    <a:lumMod val="50000"/>
                  </a:schemeClr>
                </a:solidFill>
              </a:rPr>
              <a:t>Multiple Condition Coverage (MCC)</a:t>
            </a:r>
          </a:p>
          <a:p>
            <a:pPr marL="285750" indent="-285750">
              <a:buFont typeface="Wingdings" charset="2"/>
              <a:buChar char="l"/>
            </a:pPr>
            <a:r>
              <a:rPr lang="en-US" altLang="zh-CN" i="0" dirty="0" err="1" smtClean="0">
                <a:solidFill>
                  <a:schemeClr val="accent1">
                    <a:lumMod val="50000"/>
                  </a:schemeClr>
                </a:solidFill>
              </a:rPr>
              <a:t>Modiﬁed</a:t>
            </a:r>
            <a:r>
              <a:rPr lang="en-US" altLang="zh-CN" i="0" dirty="0" smtClean="0">
                <a:solidFill>
                  <a:schemeClr val="accent1">
                    <a:lumMod val="50000"/>
                  </a:schemeClr>
                </a:solidFill>
              </a:rPr>
              <a:t> Condition/Decision Coverage (</a:t>
            </a:r>
            <a:r>
              <a:rPr lang="en-US" altLang="zh-CN" b="1" i="0" dirty="0" smtClean="0">
                <a:solidFill>
                  <a:schemeClr val="accent1">
                    <a:lumMod val="50000"/>
                  </a:schemeClr>
                </a:solidFill>
              </a:rPr>
              <a:t>MC/DC</a:t>
            </a:r>
            <a:r>
              <a:rPr lang="en-US" altLang="zh-CN" i="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zh-CN" altLang="en-US" i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圆角矩形 19"/>
          <p:cNvSpPr/>
          <p:nvPr/>
        </p:nvSpPr>
        <p:spPr bwMode="auto">
          <a:xfrm>
            <a:off x="6696236" y="3861048"/>
            <a:ext cx="1296144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MC</a:t>
            </a:r>
            <a:r>
              <a:rPr lang="en-US" altLang="zh-CN" sz="2400" dirty="0" smtClean="0">
                <a:latin typeface="Arial" pitchFamily="34" charset="0"/>
              </a:rPr>
              <a:t>/D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C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燕尾形 20"/>
          <p:cNvSpPr/>
          <p:nvPr/>
        </p:nvSpPr>
        <p:spPr bwMode="auto">
          <a:xfrm rot="10800000">
            <a:off x="5904148" y="3861048"/>
            <a:ext cx="710552" cy="468052"/>
          </a:xfrm>
          <a:prstGeom prst="chevron">
            <a:avLst>
              <a:gd name="adj" fmla="val 80831"/>
            </a:avLst>
          </a:prstGeom>
          <a:solidFill>
            <a:schemeClr val="bg1">
              <a:alpha val="5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4199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作业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7668344" y="2276872"/>
            <a:ext cx="1296144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i="0" dirty="0">
                <a:latin typeface="Arial" pitchFamily="34" charset="0"/>
              </a:rPr>
              <a:t>DC/</a:t>
            </a:r>
            <a:r>
              <a:rPr lang="en-US" altLang="zh-CN" sz="2400" i="0" dirty="0" smtClean="0">
                <a:latin typeface="Arial" pitchFamily="34" charset="0"/>
              </a:rPr>
              <a:t>CC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7668344" y="4293096"/>
            <a:ext cx="1296144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i="0" dirty="0" smtClean="0">
                <a:latin typeface="Arial" pitchFamily="34" charset="0"/>
              </a:rPr>
              <a:t>BPC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圆角矩形 19"/>
          <p:cNvSpPr/>
          <p:nvPr/>
        </p:nvSpPr>
        <p:spPr bwMode="auto">
          <a:xfrm>
            <a:off x="7668344" y="3284984"/>
            <a:ext cx="1296144" cy="540060"/>
          </a:xfrm>
          <a:prstGeom prst="roundRect">
            <a:avLst/>
          </a:prstGeom>
          <a:solidFill>
            <a:schemeClr val="tx2">
              <a:lumMod val="10000"/>
              <a:lumOff val="90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MC</a:t>
            </a:r>
            <a:r>
              <a:rPr lang="en-US" altLang="zh-CN" sz="2400" dirty="0" smtClean="0">
                <a:latin typeface="Arial" pitchFamily="34" charset="0"/>
              </a:rPr>
              <a:t>/D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C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5856" y="1700808"/>
            <a:ext cx="3384376" cy="4078039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i="0" dirty="0"/>
              <a:t>1. </a:t>
            </a:r>
            <a:r>
              <a:rPr lang="en-US" altLang="zh-CN" sz="2000" i="0" dirty="0">
                <a:hlinkClick r:id="rId2"/>
              </a:rPr>
              <a:t>Testwell CTC++</a:t>
            </a:r>
          </a:p>
          <a:p>
            <a:pPr>
              <a:lnSpc>
                <a:spcPct val="130000"/>
              </a:lnSpc>
            </a:pPr>
            <a:r>
              <a:rPr lang="en-US" altLang="zh-CN" sz="2000" i="0" dirty="0"/>
              <a:t>2. </a:t>
            </a:r>
            <a:r>
              <a:rPr lang="en-US" altLang="zh-CN" sz="2000" i="0" dirty="0">
                <a:hlinkClick r:id="rId3"/>
              </a:rPr>
              <a:t>CoverageMeter</a:t>
            </a:r>
          </a:p>
          <a:p>
            <a:pPr>
              <a:lnSpc>
                <a:spcPct val="130000"/>
              </a:lnSpc>
            </a:pPr>
            <a:r>
              <a:rPr lang="en-US" altLang="zh-CN" sz="2000" i="0" dirty="0"/>
              <a:t>3. </a:t>
            </a:r>
            <a:r>
              <a:rPr lang="en-US" altLang="zh-CN" sz="2000" i="0" dirty="0">
                <a:hlinkClick r:id="rId4"/>
              </a:rPr>
              <a:t>BullseyeCoverage</a:t>
            </a:r>
          </a:p>
          <a:p>
            <a:pPr>
              <a:lnSpc>
                <a:spcPct val="130000"/>
              </a:lnSpc>
            </a:pPr>
            <a:r>
              <a:rPr lang="en-US" altLang="zh-CN" sz="2000" i="0" dirty="0"/>
              <a:t>4. </a:t>
            </a:r>
            <a:r>
              <a:rPr lang="en-US" altLang="zh-CN" sz="2000" i="0" dirty="0">
                <a:hlinkClick r:id="rId5"/>
              </a:rPr>
              <a:t>GCT</a:t>
            </a:r>
          </a:p>
          <a:p>
            <a:pPr>
              <a:lnSpc>
                <a:spcPct val="130000"/>
              </a:lnSpc>
            </a:pPr>
            <a:r>
              <a:rPr lang="en-US" altLang="zh-CN" sz="2000" i="0" dirty="0"/>
              <a:t>5. </a:t>
            </a:r>
            <a:r>
              <a:rPr lang="en-US" altLang="zh-CN" sz="2000" i="0" dirty="0">
                <a:hlinkClick r:id="rId6"/>
              </a:rPr>
              <a:t>CppUnit</a:t>
            </a:r>
          </a:p>
          <a:p>
            <a:pPr>
              <a:lnSpc>
                <a:spcPct val="130000"/>
              </a:lnSpc>
            </a:pPr>
            <a:r>
              <a:rPr lang="en-US" altLang="zh-CN" sz="2000" i="0" dirty="0"/>
              <a:t>6. </a:t>
            </a:r>
            <a:r>
              <a:rPr lang="en-US" altLang="zh-CN" sz="2000" i="0" dirty="0">
                <a:hlinkClick r:id="rId7"/>
              </a:rPr>
              <a:t>Dynamic Code Coverage</a:t>
            </a:r>
          </a:p>
          <a:p>
            <a:pPr>
              <a:lnSpc>
                <a:spcPct val="130000"/>
              </a:lnSpc>
            </a:pPr>
            <a:r>
              <a:rPr lang="en-US" altLang="zh-CN" sz="2000" i="0" dirty="0"/>
              <a:t>7. </a:t>
            </a:r>
            <a:r>
              <a:rPr lang="en-US" altLang="zh-CN" sz="2000" i="0" dirty="0">
                <a:hlinkClick r:id="rId8"/>
              </a:rPr>
              <a:t>TCAT C/C++</a:t>
            </a:r>
          </a:p>
          <a:p>
            <a:pPr>
              <a:lnSpc>
                <a:spcPct val="130000"/>
              </a:lnSpc>
            </a:pPr>
            <a:r>
              <a:rPr lang="en-US" altLang="zh-CN" sz="2000" i="0" dirty="0"/>
              <a:t>8. </a:t>
            </a:r>
            <a:r>
              <a:rPr lang="en-US" altLang="zh-CN" sz="2000" i="0" dirty="0">
                <a:hlinkClick r:id="rId9"/>
              </a:rPr>
              <a:t>COVTOOL</a:t>
            </a:r>
          </a:p>
          <a:p>
            <a:pPr>
              <a:lnSpc>
                <a:spcPct val="130000"/>
              </a:lnSpc>
            </a:pPr>
            <a:r>
              <a:rPr lang="en-US" altLang="zh-CN" sz="2000" i="0" dirty="0"/>
              <a:t>9. </a:t>
            </a:r>
            <a:r>
              <a:rPr lang="en-US" altLang="zh-CN" sz="2000" i="0" dirty="0">
                <a:hlinkClick r:id="rId10"/>
              </a:rPr>
              <a:t>gocv</a:t>
            </a:r>
          </a:p>
          <a:p>
            <a:pPr>
              <a:lnSpc>
                <a:spcPct val="130000"/>
              </a:lnSpc>
            </a:pPr>
            <a:r>
              <a:rPr lang="en-US" altLang="zh-CN" sz="2000" i="0" dirty="0"/>
              <a:t>10. </a:t>
            </a:r>
            <a:r>
              <a:rPr lang="en-US" altLang="zh-CN" sz="2000" i="0" dirty="0">
                <a:hlinkClick r:id="rId11"/>
              </a:rPr>
              <a:t>xCover</a:t>
            </a:r>
            <a:endParaRPr lang="zh-CN" altLang="en-US" sz="2000" i="0" dirty="0"/>
          </a:p>
        </p:txBody>
      </p:sp>
      <p:pic>
        <p:nvPicPr>
          <p:cNvPr id="10" name="图片 9" descr="屏幕快照 2014-03-13 下午1.12.49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60848"/>
            <a:ext cx="2641559" cy="368657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43808" y="3717032"/>
            <a:ext cx="539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 smtClean="0">
                <a:solidFill>
                  <a:srgbClr val="FF6600"/>
                </a:solidFill>
              </a:rPr>
              <a:t>+</a:t>
            </a:r>
            <a:endParaRPr kumimoji="1" lang="zh-CN" altLang="en-US" sz="3200" dirty="0">
              <a:solidFill>
                <a:srgbClr val="FF6600"/>
              </a:solidFill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6732240" y="3429000"/>
            <a:ext cx="576064" cy="360040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左大括号 18"/>
          <p:cNvSpPr/>
          <p:nvPr/>
        </p:nvSpPr>
        <p:spPr bwMode="auto">
          <a:xfrm>
            <a:off x="7380312" y="2420888"/>
            <a:ext cx="288032" cy="2376264"/>
          </a:xfrm>
          <a:prstGeom prst="leftBrace">
            <a:avLst>
              <a:gd name="adj1" fmla="val 56845"/>
              <a:gd name="adj2" fmla="val 50000"/>
            </a:avLst>
          </a:prstGeom>
          <a:noFill/>
          <a:ln w="9525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9552" y="6093296"/>
            <a:ext cx="7991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i="0" u="sng" dirty="0" smtClean="0">
                <a:solidFill>
                  <a:srgbClr val="FF6600"/>
                </a:solidFill>
              </a:rPr>
              <a:t>找一合适的函数代码 </a:t>
            </a:r>
            <a:r>
              <a:rPr kumimoji="1" lang="en-US" altLang="zh-CN" sz="2000" i="0" u="sng" dirty="0" smtClean="0">
                <a:solidFill>
                  <a:srgbClr val="FF6600"/>
                </a:solidFill>
              </a:rPr>
              <a:t>+</a:t>
            </a:r>
            <a:r>
              <a:rPr kumimoji="1" lang="zh-CN" altLang="en-US" sz="2000" i="0" u="sng" dirty="0" smtClean="0">
                <a:solidFill>
                  <a:srgbClr val="FF6600"/>
                </a:solidFill>
              </a:rPr>
              <a:t> 选择一覆盖率工具 </a:t>
            </a:r>
            <a:r>
              <a:rPr kumimoji="1" lang="en-US" altLang="zh-CN" sz="2000" i="0" u="sng" dirty="0" smtClean="0">
                <a:solidFill>
                  <a:srgbClr val="FF6600"/>
                </a:solidFill>
              </a:rPr>
              <a:t>–</a:t>
            </a:r>
            <a:r>
              <a:rPr kumimoji="1" lang="zh-CN" altLang="en-US" sz="2000" i="0" u="sng" dirty="0" smtClean="0">
                <a:solidFill>
                  <a:srgbClr val="FF6600"/>
                </a:solidFill>
              </a:rPr>
              <a:t> 完成三种覆盖率的测试</a:t>
            </a:r>
            <a:endParaRPr kumimoji="1" lang="zh-CN" altLang="en-US" sz="2000" i="0" u="sng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583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>
          <a:xfrm>
            <a:off x="1763688" y="404664"/>
            <a:ext cx="5565775" cy="584200"/>
          </a:xfrm>
          <a:noFill/>
        </p:spPr>
        <p:txBody>
          <a:bodyPr lIns="90487" tIns="44450" rIns="90487" bIns="44450"/>
          <a:lstStyle/>
          <a:p>
            <a:pPr algn="ctr">
              <a:tabLst>
                <a:tab pos="7540625" algn="r"/>
              </a:tabLst>
            </a:pP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小结：方法的灵活运用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2708920"/>
            <a:ext cx="6647974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i="0" dirty="0" smtClean="0">
                <a:solidFill>
                  <a:srgbClr val="0000FF"/>
                </a:solidFill>
                <a:latin typeface="+mj-ea"/>
              </a:rPr>
              <a:t>代码中循环结构如何测试？</a:t>
            </a:r>
            <a:endParaRPr lang="en-US" altLang="zh-CN" sz="3600" i="0" dirty="0" smtClean="0">
              <a:solidFill>
                <a:srgbClr val="0000FF"/>
              </a:solidFill>
              <a:latin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i="0" dirty="0" smtClean="0">
                <a:solidFill>
                  <a:srgbClr val="0000FF"/>
                </a:solidFill>
                <a:latin typeface="+mj-ea"/>
              </a:rPr>
              <a:t>从数据输入和结构两方面来考虑</a:t>
            </a:r>
            <a:endParaRPr lang="zh-CN" altLang="en-US" sz="3600" i="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46350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338" name="Rectangle 2"/>
          <p:cNvSpPr>
            <a:spLocks noChangeArrowheads="1"/>
          </p:cNvSpPr>
          <p:nvPr/>
        </p:nvSpPr>
        <p:spPr bwMode="auto">
          <a:xfrm>
            <a:off x="863600" y="1592263"/>
            <a:ext cx="7315200" cy="533400"/>
          </a:xfrm>
          <a:prstGeom prst="rect">
            <a:avLst/>
          </a:prstGeom>
          <a:solidFill>
            <a:srgbClr val="FFFF99"/>
          </a:solidFill>
          <a:ln w="28575">
            <a:solidFill>
              <a:srgbClr val="96969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0487" tIns="44450" rIns="90487" bIns="44450" anchor="ctr"/>
          <a:lstStyle/>
          <a:p>
            <a:pPr marL="342900" indent="-342900">
              <a:spcBef>
                <a:spcPts val="23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/>
            </a:pPr>
            <a:r>
              <a:rPr lang="zh-CN" altLang="en-US" sz="2400" b="1" dirty="0">
                <a:latin typeface="Arial" pitchFamily="34" charset="0"/>
              </a:rPr>
              <a:t>目标</a:t>
            </a:r>
            <a:r>
              <a:rPr lang="en-US" altLang="zh-CN" sz="2400" b="1" dirty="0">
                <a:latin typeface="Arial" pitchFamily="34" charset="0"/>
              </a:rPr>
              <a:t>: </a:t>
            </a:r>
            <a:r>
              <a:rPr lang="zh-CN" altLang="en-US" sz="2400" b="1" dirty="0">
                <a:latin typeface="Arial" pitchFamily="34" charset="0"/>
              </a:rPr>
              <a:t>在循环内部及边界上执行测试</a:t>
            </a:r>
            <a:endParaRPr lang="en-US" altLang="zh-CN" sz="2400" b="1" dirty="0">
              <a:latin typeface="Arial" pitchFamily="34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>
          <a:xfrm>
            <a:off x="1763688" y="404664"/>
            <a:ext cx="5565775" cy="584200"/>
          </a:xfrm>
          <a:noFill/>
        </p:spPr>
        <p:txBody>
          <a:bodyPr lIns="90487" tIns="44450" rIns="90487" bIns="44450"/>
          <a:lstStyle/>
          <a:p>
            <a:pPr algn="ctr">
              <a:tabLst>
                <a:tab pos="7540625" algn="r"/>
              </a:tabLst>
            </a:pP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循环测试－ 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1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813424" y="3538538"/>
            <a:ext cx="2863031" cy="2194718"/>
            <a:chOff x="3873" y="865"/>
            <a:chExt cx="1488" cy="1027"/>
          </a:xfrm>
        </p:grpSpPr>
        <p:sp>
          <p:nvSpPr>
            <p:cNvPr id="36871" name="AutoShape 5"/>
            <p:cNvSpPr>
              <a:spLocks noChangeArrowheads="1"/>
            </p:cNvSpPr>
            <p:nvPr/>
          </p:nvSpPr>
          <p:spPr bwMode="auto">
            <a:xfrm>
              <a:off x="3873" y="865"/>
              <a:ext cx="1488" cy="1027"/>
            </a:xfrm>
            <a:prstGeom prst="roundRect">
              <a:avLst>
                <a:gd name="adj" fmla="val 12495"/>
              </a:avLst>
            </a:prstGeom>
            <a:solidFill>
              <a:srgbClr val="FAFD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872" name="Group 6"/>
            <p:cNvGrpSpPr>
              <a:grpSpLocks/>
            </p:cNvGrpSpPr>
            <p:nvPr/>
          </p:nvGrpSpPr>
          <p:grpSpPr bwMode="auto">
            <a:xfrm>
              <a:off x="4668" y="1104"/>
              <a:ext cx="544" cy="541"/>
              <a:chOff x="4668" y="1104"/>
              <a:chExt cx="544" cy="541"/>
            </a:xfrm>
          </p:grpSpPr>
          <p:cxnSp>
            <p:nvCxnSpPr>
              <p:cNvPr id="36880" name="AutoShape 7"/>
              <p:cNvCxnSpPr>
                <a:cxnSpLocks noChangeShapeType="1"/>
                <a:endCxn id="36884" idx="0"/>
              </p:cNvCxnSpPr>
              <p:nvPr/>
            </p:nvCxnSpPr>
            <p:spPr bwMode="auto">
              <a:xfrm rot="10800000" flipH="1" flipV="1">
                <a:off x="4724" y="1170"/>
                <a:ext cx="368" cy="198"/>
              </a:xfrm>
              <a:prstGeom prst="bentConnector4">
                <a:avLst>
                  <a:gd name="adj1" fmla="val -1083"/>
                  <a:gd name="adj2" fmla="val 0"/>
                </a:avLst>
              </a:prstGeom>
              <a:noFill/>
              <a:ln w="12700">
                <a:solidFill>
                  <a:schemeClr val="tx1"/>
                </a:solidFill>
                <a:miter lim="800000"/>
                <a:headEnd type="triangle" w="med" len="med"/>
                <a:tailEnd/>
              </a:ln>
            </p:spPr>
          </p:cxnSp>
          <p:cxnSp>
            <p:nvCxnSpPr>
              <p:cNvPr id="36881" name="AutoShape 8"/>
              <p:cNvCxnSpPr>
                <a:cxnSpLocks noChangeShapeType="1"/>
              </p:cNvCxnSpPr>
              <p:nvPr/>
            </p:nvCxnSpPr>
            <p:spPr bwMode="auto">
              <a:xfrm>
                <a:off x="4724" y="1104"/>
                <a:ext cx="0" cy="260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36882" name="AutoShape 9"/>
              <p:cNvSpPr>
                <a:spLocks noChangeArrowheads="1"/>
              </p:cNvSpPr>
              <p:nvPr/>
            </p:nvSpPr>
            <p:spPr bwMode="auto">
              <a:xfrm>
                <a:off x="4668" y="1365"/>
                <a:ext cx="112" cy="126"/>
              </a:xfrm>
              <a:prstGeom prst="diamond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cxnSp>
            <p:nvCxnSpPr>
              <p:cNvPr id="36883" name="AutoShape 10"/>
              <p:cNvCxnSpPr>
                <a:cxnSpLocks noChangeShapeType="1"/>
                <a:stCxn id="36882" idx="2"/>
              </p:cNvCxnSpPr>
              <p:nvPr/>
            </p:nvCxnSpPr>
            <p:spPr bwMode="auto">
              <a:xfrm>
                <a:off x="4724" y="1491"/>
                <a:ext cx="0" cy="154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36884" name="AutoShape 11"/>
              <p:cNvSpPr>
                <a:spLocks noChangeArrowheads="1"/>
              </p:cNvSpPr>
              <p:nvPr/>
            </p:nvSpPr>
            <p:spPr bwMode="auto">
              <a:xfrm>
                <a:off x="4972" y="1368"/>
                <a:ext cx="240" cy="12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cxnSp>
            <p:nvCxnSpPr>
              <p:cNvPr id="36885" name="AutoShape 12"/>
              <p:cNvCxnSpPr>
                <a:cxnSpLocks noChangeShapeType="1"/>
                <a:stCxn id="36882" idx="3"/>
                <a:endCxn id="36884" idx="1"/>
              </p:cNvCxnSpPr>
              <p:nvPr/>
            </p:nvCxnSpPr>
            <p:spPr bwMode="auto">
              <a:xfrm>
                <a:off x="4780" y="1428"/>
                <a:ext cx="192" cy="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grpSp>
          <p:nvGrpSpPr>
            <p:cNvPr id="36873" name="Group 13"/>
            <p:cNvGrpSpPr>
              <a:grpSpLocks/>
            </p:cNvGrpSpPr>
            <p:nvPr/>
          </p:nvGrpSpPr>
          <p:grpSpPr bwMode="auto">
            <a:xfrm>
              <a:off x="4016" y="960"/>
              <a:ext cx="240" cy="837"/>
              <a:chOff x="4016" y="960"/>
              <a:chExt cx="240" cy="837"/>
            </a:xfrm>
          </p:grpSpPr>
          <p:cxnSp>
            <p:nvCxnSpPr>
              <p:cNvPr id="36874" name="AutoShape 14"/>
              <p:cNvCxnSpPr>
                <a:cxnSpLocks noChangeShapeType="1"/>
              </p:cNvCxnSpPr>
              <p:nvPr/>
            </p:nvCxnSpPr>
            <p:spPr bwMode="auto">
              <a:xfrm>
                <a:off x="4136" y="1629"/>
                <a:ext cx="0" cy="16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36875" name="AutoShape 15"/>
              <p:cNvSpPr>
                <a:spLocks noChangeArrowheads="1"/>
              </p:cNvSpPr>
              <p:nvPr/>
            </p:nvSpPr>
            <p:spPr bwMode="auto">
              <a:xfrm>
                <a:off x="4080" y="1496"/>
                <a:ext cx="112" cy="126"/>
              </a:xfrm>
              <a:prstGeom prst="diamond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76" name="Line 16"/>
              <p:cNvSpPr>
                <a:spLocks noChangeShapeType="1"/>
              </p:cNvSpPr>
              <p:nvPr/>
            </p:nvSpPr>
            <p:spPr bwMode="auto">
              <a:xfrm>
                <a:off x="4136" y="960"/>
                <a:ext cx="0" cy="24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77" name="AutoShape 17"/>
              <p:cNvSpPr>
                <a:spLocks noChangeArrowheads="1"/>
              </p:cNvSpPr>
              <p:nvPr/>
            </p:nvSpPr>
            <p:spPr bwMode="auto">
              <a:xfrm>
                <a:off x="4016" y="1209"/>
                <a:ext cx="240" cy="12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cxnSp>
            <p:nvCxnSpPr>
              <p:cNvPr id="36878" name="AutoShape 18"/>
              <p:cNvCxnSpPr>
                <a:cxnSpLocks noChangeShapeType="1"/>
                <a:stCxn id="36877" idx="2"/>
                <a:endCxn id="36875" idx="0"/>
              </p:cNvCxnSpPr>
              <p:nvPr/>
            </p:nvCxnSpPr>
            <p:spPr bwMode="auto">
              <a:xfrm>
                <a:off x="4136" y="1332"/>
                <a:ext cx="0" cy="164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36879" name="AutoShape 19"/>
              <p:cNvCxnSpPr>
                <a:cxnSpLocks noChangeShapeType="1"/>
                <a:endCxn id="36875" idx="3"/>
              </p:cNvCxnSpPr>
              <p:nvPr/>
            </p:nvCxnSpPr>
            <p:spPr bwMode="auto">
              <a:xfrm rot="5400000" flipV="1">
                <a:off x="3898" y="1265"/>
                <a:ext cx="528" cy="60"/>
              </a:xfrm>
              <a:prstGeom prst="bentConnector4">
                <a:avLst>
                  <a:gd name="adj1" fmla="val -185"/>
                  <a:gd name="adj2" fmla="val 741667"/>
                </a:avLst>
              </a:prstGeom>
              <a:noFill/>
              <a:ln w="12700">
                <a:solidFill>
                  <a:schemeClr val="tx1"/>
                </a:solidFill>
                <a:miter lim="800000"/>
                <a:headEnd type="triangle" w="med" len="med"/>
                <a:tailEnd/>
              </a:ln>
            </p:spPr>
          </p:cxnSp>
        </p:grpSp>
      </p:grpSp>
      <p:sp>
        <p:nvSpPr>
          <p:cNvPr id="36869" name="Rectangle 20"/>
          <p:cNvSpPr>
            <a:spLocks noChangeArrowheads="1"/>
          </p:cNvSpPr>
          <p:nvPr/>
        </p:nvSpPr>
        <p:spPr bwMode="auto">
          <a:xfrm>
            <a:off x="920750" y="2881313"/>
            <a:ext cx="50292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13BBBF"/>
                </a:solidFill>
              </a:rPr>
              <a:t>1.简单循环</a:t>
            </a:r>
            <a:r>
              <a:rPr lang="en-US" altLang="zh-CN" sz="2400" dirty="0">
                <a:solidFill>
                  <a:srgbClr val="13BBBF"/>
                </a:solidFill>
              </a:rPr>
              <a:t>(</a:t>
            </a:r>
            <a:r>
              <a:rPr lang="zh-CN" altLang="en-US" sz="2400" dirty="0">
                <a:solidFill>
                  <a:srgbClr val="13BBBF"/>
                </a:solidFill>
              </a:rPr>
              <a:t>迭代次数</a:t>
            </a:r>
            <a:r>
              <a:rPr lang="en-US" altLang="zh-CN" sz="2400" dirty="0">
                <a:solidFill>
                  <a:srgbClr val="13BBBF"/>
                </a:solidFill>
              </a:rPr>
              <a:t>n)</a:t>
            </a:r>
          </a:p>
          <a:p>
            <a:pPr eaLnBrk="0" hangingPunct="0"/>
            <a:endParaRPr lang="en-US" altLang="zh-CN" sz="2400" dirty="0">
              <a:solidFill>
                <a:srgbClr val="13BBBF"/>
              </a:solidFill>
            </a:endParaRPr>
          </a:p>
          <a:p>
            <a:pPr lvl="1" eaLnBrk="0" hangingPunct="0">
              <a:lnSpc>
                <a:spcPct val="130000"/>
              </a:lnSpc>
              <a:buClr>
                <a:schemeClr val="accent1"/>
              </a:buClr>
              <a:buSzPct val="111000"/>
              <a:buFontTx/>
              <a:buChar char="•"/>
            </a:pPr>
            <a:r>
              <a:rPr lang="en-US" altLang="zh-CN" sz="2400" dirty="0"/>
              <a:t> </a:t>
            </a:r>
            <a:r>
              <a:rPr lang="zh-CN" altLang="en-US" sz="2400" dirty="0"/>
              <a:t>完全跳过循环</a:t>
            </a:r>
            <a:endParaRPr lang="en-US" altLang="zh-CN" sz="2400" dirty="0"/>
          </a:p>
          <a:p>
            <a:pPr lvl="1" eaLnBrk="0" hangingPunct="0">
              <a:lnSpc>
                <a:spcPct val="130000"/>
              </a:lnSpc>
              <a:buClr>
                <a:schemeClr val="accent1"/>
              </a:buClr>
              <a:buSzPct val="111000"/>
              <a:buFontTx/>
              <a:buChar char="•"/>
            </a:pPr>
            <a:r>
              <a:rPr lang="en-US" altLang="zh-CN" sz="2400" dirty="0"/>
              <a:t> </a:t>
            </a:r>
            <a:r>
              <a:rPr lang="zh-CN" altLang="en-US" sz="2400" dirty="0"/>
              <a:t>只经过循环一次</a:t>
            </a:r>
            <a:endParaRPr lang="en-US" altLang="zh-CN" sz="2400" dirty="0"/>
          </a:p>
          <a:p>
            <a:pPr lvl="1" eaLnBrk="0" hangingPunct="0">
              <a:lnSpc>
                <a:spcPct val="130000"/>
              </a:lnSpc>
              <a:buClr>
                <a:schemeClr val="accent1"/>
              </a:buClr>
              <a:buSzPct val="111000"/>
              <a:buFontTx/>
              <a:buChar char="•"/>
            </a:pPr>
            <a:r>
              <a:rPr lang="zh-CN" altLang="en-US" sz="2400" dirty="0"/>
              <a:t> 经过循环两次</a:t>
            </a:r>
            <a:endParaRPr lang="en-US" altLang="zh-CN" sz="2400" dirty="0"/>
          </a:p>
          <a:p>
            <a:pPr lvl="1" eaLnBrk="0" hangingPunct="0">
              <a:lnSpc>
                <a:spcPct val="130000"/>
              </a:lnSpc>
              <a:buClr>
                <a:schemeClr val="accent1"/>
              </a:buClr>
              <a:buSzPct val="111000"/>
              <a:buFontTx/>
              <a:buChar char="•"/>
            </a:pPr>
            <a:r>
              <a:rPr lang="zh-CN" altLang="en-US" sz="2400" dirty="0"/>
              <a:t> 经过循环</a:t>
            </a:r>
            <a:r>
              <a:rPr lang="en-US" altLang="zh-CN" sz="2400" dirty="0"/>
              <a:t>m</a:t>
            </a:r>
            <a:r>
              <a:rPr lang="zh-CN" altLang="en-US" sz="2400" dirty="0"/>
              <a:t>（</a:t>
            </a:r>
            <a:r>
              <a:rPr lang="en-US" altLang="zh-CN" sz="2400" dirty="0"/>
              <a:t> m &lt; n </a:t>
            </a:r>
            <a:r>
              <a:rPr lang="zh-CN" altLang="en-US" sz="2400" dirty="0"/>
              <a:t>）次</a:t>
            </a:r>
            <a:endParaRPr lang="en-US" altLang="zh-CN" sz="2400" dirty="0"/>
          </a:p>
          <a:p>
            <a:pPr lvl="1" eaLnBrk="0" hangingPunct="0">
              <a:lnSpc>
                <a:spcPct val="130000"/>
              </a:lnSpc>
              <a:buClr>
                <a:schemeClr val="accent1"/>
              </a:buClr>
              <a:buSzPct val="111000"/>
              <a:buFontTx/>
              <a:buChar char="•"/>
            </a:pPr>
            <a:r>
              <a:rPr lang="en-US" altLang="zh-CN" sz="2400" dirty="0"/>
              <a:t> </a:t>
            </a:r>
            <a:r>
              <a:rPr lang="zh-CN" altLang="en-US" sz="2400" dirty="0"/>
              <a:t>分别经过循环</a:t>
            </a:r>
            <a:r>
              <a:rPr lang="en-US" altLang="zh-CN" sz="2400" dirty="0"/>
              <a:t>n-1, n, n+1 </a:t>
            </a:r>
            <a:r>
              <a:rPr lang="zh-CN" altLang="en-US" sz="2400" dirty="0"/>
              <a:t>次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295569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78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8338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35696" y="2420888"/>
            <a:ext cx="2520280" cy="33123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366695"/>
            <a:ext cx="6096740" cy="561975"/>
          </a:xfrm>
        </p:spPr>
        <p:txBody>
          <a:bodyPr/>
          <a:lstStyle/>
          <a:p>
            <a:pPr algn="ctr"/>
            <a:r>
              <a:rPr kumimoji="1" lang="zh-CN" altLang="en-US" sz="3200" dirty="0" smtClean="0">
                <a:solidFill>
                  <a:srgbClr val="FFFF00"/>
                </a:solidFill>
              </a:rPr>
              <a:t>过去常提</a:t>
            </a:r>
            <a:r>
              <a:rPr kumimoji="1" lang="en-US" altLang="zh-CN" sz="3200" dirty="0" smtClean="0">
                <a:solidFill>
                  <a:srgbClr val="FFFF00"/>
                </a:solidFill>
              </a:rPr>
              <a:t>“</a:t>
            </a:r>
            <a:r>
              <a:rPr kumimoji="1" lang="zh-CN" altLang="en-US" sz="3200" dirty="0" smtClean="0">
                <a:solidFill>
                  <a:srgbClr val="FFFF00"/>
                </a:solidFill>
              </a:rPr>
              <a:t>黑盒和白盒</a:t>
            </a:r>
            <a:r>
              <a:rPr kumimoji="1" lang="en-US" altLang="zh-CN" sz="3200" dirty="0" smtClean="0">
                <a:solidFill>
                  <a:srgbClr val="FFFF00"/>
                </a:solidFill>
              </a:rPr>
              <a:t>”</a:t>
            </a:r>
            <a:r>
              <a:rPr kumimoji="1" lang="zh-CN" altLang="en-US" sz="3200" dirty="0" smtClean="0">
                <a:solidFill>
                  <a:srgbClr val="FFFF00"/>
                </a:solidFill>
              </a:rPr>
              <a:t>方法</a:t>
            </a:r>
            <a:endParaRPr kumimoji="1"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2DA07-CE19-4C9B-A0EC-06D3955056CF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716016" y="2276872"/>
            <a:ext cx="2675582" cy="36195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等价类划分法</a:t>
            </a:r>
            <a:endParaRPr lang="zh-CN" altLang="en-US" sz="2800" i="0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边界值</a:t>
            </a:r>
            <a:r>
              <a:rPr lang="zh-CN" altLang="en-US" sz="2800" i="0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分析法</a:t>
            </a: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判定表</a:t>
            </a:r>
            <a:r>
              <a:rPr lang="zh-CN" altLang="en-US" sz="2800" i="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方法</a:t>
            </a: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因果图法</a:t>
            </a:r>
            <a:endParaRPr lang="zh-CN" altLang="en-US" sz="2800" i="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正交试验法</a:t>
            </a: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功能图法</a:t>
            </a:r>
            <a:endParaRPr lang="zh-CN" altLang="en-US" sz="2800" i="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solidFill>
                  <a:srgbClr val="FFFBB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错误推测法</a:t>
            </a:r>
            <a:endParaRPr lang="zh-CN" altLang="en-US" sz="2800" i="0" dirty="0">
              <a:solidFill>
                <a:srgbClr val="FFFBB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051721" y="2492896"/>
            <a:ext cx="2376264" cy="30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语句覆盖</a:t>
            </a:r>
            <a:endParaRPr lang="zh-CN" altLang="en-US" sz="28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判定覆盖</a:t>
            </a:r>
            <a:endParaRPr lang="zh-CN" altLang="en-US" sz="28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条件覆盖</a:t>
            </a:r>
            <a:endParaRPr lang="zh-CN" altLang="en-US" sz="28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判定条件覆盖</a:t>
            </a:r>
            <a:endParaRPr lang="zh-CN" altLang="en-US" sz="28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条件组合覆盖</a:t>
            </a:r>
            <a:endParaRPr lang="zh-CN" altLang="en-US" sz="28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800" i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基本路径覆盖</a:t>
            </a:r>
            <a:endParaRPr lang="zh-CN" altLang="en-US" sz="2800" i="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sp>
        <p:nvSpPr>
          <p:cNvPr id="7" name="右大括号 6"/>
          <p:cNvSpPr/>
          <p:nvPr/>
        </p:nvSpPr>
        <p:spPr bwMode="auto">
          <a:xfrm>
            <a:off x="6732240" y="3501008"/>
            <a:ext cx="504056" cy="1800200"/>
          </a:xfrm>
          <a:prstGeom prst="rightBrace">
            <a:avLst>
              <a:gd name="adj1" fmla="val 36869"/>
              <a:gd name="adj2" fmla="val 50000"/>
            </a:avLst>
          </a:prstGeom>
          <a:noFill/>
          <a:ln w="28575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24328" y="3861048"/>
            <a:ext cx="9361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i="0" dirty="0" smtClean="0">
                <a:solidFill>
                  <a:schemeClr val="accent1">
                    <a:lumMod val="50000"/>
                  </a:schemeClr>
                </a:solidFill>
              </a:rPr>
              <a:t>黑盒方法</a:t>
            </a:r>
            <a:endParaRPr kumimoji="1" lang="zh-CN" altLang="en-US" sz="2800" i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536" y="3717032"/>
            <a:ext cx="9361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i="0" dirty="0" smtClean="0">
                <a:solidFill>
                  <a:schemeClr val="accent1">
                    <a:lumMod val="50000"/>
                  </a:schemeClr>
                </a:solidFill>
              </a:rPr>
              <a:t>白盒方法</a:t>
            </a:r>
            <a:endParaRPr kumimoji="1" lang="zh-CN" altLang="en-US" sz="2800" i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1331640" y="2636912"/>
            <a:ext cx="648072" cy="3024336"/>
          </a:xfrm>
          <a:prstGeom prst="leftBrace">
            <a:avLst>
              <a:gd name="adj1" fmla="val 34794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49120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483768" y="332656"/>
            <a:ext cx="4521200" cy="763587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循环测试－ 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2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46088" y="2735263"/>
            <a:ext cx="8458200" cy="2971800"/>
            <a:chOff x="432" y="2448"/>
            <a:chExt cx="4896" cy="1536"/>
          </a:xfrm>
        </p:grpSpPr>
        <p:sp>
          <p:nvSpPr>
            <p:cNvPr id="37894" name="Rectangle 4"/>
            <p:cNvSpPr>
              <a:spLocks noChangeArrowheads="1"/>
            </p:cNvSpPr>
            <p:nvPr/>
          </p:nvSpPr>
          <p:spPr bwMode="auto">
            <a:xfrm>
              <a:off x="432" y="2448"/>
              <a:ext cx="4896" cy="15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7" tIns="44450" rIns="90487" bIns="44450"/>
            <a:lstStyle/>
            <a:p>
              <a:pPr marL="342900" indent="-342900">
                <a:spcBef>
                  <a:spcPts val="4700"/>
                </a:spcBef>
                <a:buClr>
                  <a:schemeClr val="folHlink"/>
                </a:buClr>
                <a:buSzPct val="90000"/>
                <a:buFont typeface="Wingdings" pitchFamily="2" charset="2"/>
                <a:buChar char="n"/>
              </a:pPr>
              <a:endParaRPr lang="en-US" altLang="zh-CN" sz="2800"/>
            </a:p>
          </p:txBody>
        </p:sp>
        <p:grpSp>
          <p:nvGrpSpPr>
            <p:cNvPr id="37895" name="Group 5"/>
            <p:cNvGrpSpPr>
              <a:grpSpLocks/>
            </p:cNvGrpSpPr>
            <p:nvPr/>
          </p:nvGrpSpPr>
          <p:grpSpPr bwMode="auto">
            <a:xfrm>
              <a:off x="4220" y="2500"/>
              <a:ext cx="842" cy="1248"/>
              <a:chOff x="4220" y="2287"/>
              <a:chExt cx="896" cy="1328"/>
            </a:xfrm>
          </p:grpSpPr>
          <p:sp>
            <p:nvSpPr>
              <p:cNvPr id="37896" name="AutoShape 6"/>
              <p:cNvSpPr>
                <a:spLocks noChangeArrowheads="1"/>
              </p:cNvSpPr>
              <p:nvPr/>
            </p:nvSpPr>
            <p:spPr bwMode="auto">
              <a:xfrm>
                <a:off x="4220" y="2287"/>
                <a:ext cx="896" cy="1328"/>
              </a:xfrm>
              <a:prstGeom prst="roundRect">
                <a:avLst>
                  <a:gd name="adj" fmla="val 12495"/>
                </a:avLst>
              </a:prstGeom>
              <a:solidFill>
                <a:srgbClr val="FAFD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897" name="AutoShape 7"/>
              <p:cNvSpPr>
                <a:spLocks noChangeArrowheads="1"/>
              </p:cNvSpPr>
              <p:nvPr/>
            </p:nvSpPr>
            <p:spPr bwMode="auto">
              <a:xfrm>
                <a:off x="4511" y="3241"/>
                <a:ext cx="112" cy="126"/>
              </a:xfrm>
              <a:prstGeom prst="diamond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898" name="AutoShape 8"/>
              <p:cNvSpPr>
                <a:spLocks noChangeArrowheads="1"/>
              </p:cNvSpPr>
              <p:nvPr/>
            </p:nvSpPr>
            <p:spPr bwMode="auto">
              <a:xfrm>
                <a:off x="4511" y="2950"/>
                <a:ext cx="112" cy="126"/>
              </a:xfrm>
              <a:prstGeom prst="diamond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899" name="Line 9"/>
              <p:cNvSpPr>
                <a:spLocks noChangeShapeType="1"/>
              </p:cNvSpPr>
              <p:nvPr/>
            </p:nvSpPr>
            <p:spPr bwMode="auto">
              <a:xfrm>
                <a:off x="4567" y="2370"/>
                <a:ext cx="0" cy="2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00" name="Line 10"/>
              <p:cNvSpPr>
                <a:spLocks noChangeShapeType="1"/>
              </p:cNvSpPr>
              <p:nvPr/>
            </p:nvSpPr>
            <p:spPr bwMode="auto">
              <a:xfrm>
                <a:off x="4567" y="2793"/>
                <a:ext cx="0" cy="15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01" name="Freeform 11"/>
              <p:cNvSpPr>
                <a:spLocks/>
              </p:cNvSpPr>
              <p:nvPr/>
            </p:nvSpPr>
            <p:spPr bwMode="auto">
              <a:xfrm>
                <a:off x="4567" y="2494"/>
                <a:ext cx="227" cy="515"/>
              </a:xfrm>
              <a:custGeom>
                <a:avLst/>
                <a:gdLst>
                  <a:gd name="T0" fmla="*/ 49 w 227"/>
                  <a:gd name="T1" fmla="*/ 514 h 515"/>
                  <a:gd name="T2" fmla="*/ 226 w 227"/>
                  <a:gd name="T3" fmla="*/ 514 h 515"/>
                  <a:gd name="T4" fmla="*/ 226 w 227"/>
                  <a:gd name="T5" fmla="*/ 0 h 515"/>
                  <a:gd name="T6" fmla="*/ 0 w 227"/>
                  <a:gd name="T7" fmla="*/ 0 h 5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7"/>
                  <a:gd name="T13" fmla="*/ 0 h 515"/>
                  <a:gd name="T14" fmla="*/ 227 w 227"/>
                  <a:gd name="T15" fmla="*/ 515 h 5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7" h="515">
                    <a:moveTo>
                      <a:pt x="49" y="514"/>
                    </a:moveTo>
                    <a:lnTo>
                      <a:pt x="226" y="514"/>
                    </a:lnTo>
                    <a:lnTo>
                      <a:pt x="22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2" name="Line 12"/>
              <p:cNvSpPr>
                <a:spLocks noChangeShapeType="1"/>
              </p:cNvSpPr>
              <p:nvPr/>
            </p:nvSpPr>
            <p:spPr bwMode="auto">
              <a:xfrm>
                <a:off x="4567" y="3084"/>
                <a:ext cx="0" cy="15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03" name="Freeform 13"/>
              <p:cNvSpPr>
                <a:spLocks/>
              </p:cNvSpPr>
              <p:nvPr/>
            </p:nvSpPr>
            <p:spPr bwMode="auto">
              <a:xfrm>
                <a:off x="4567" y="2391"/>
                <a:ext cx="326" cy="909"/>
              </a:xfrm>
              <a:custGeom>
                <a:avLst/>
                <a:gdLst>
                  <a:gd name="T0" fmla="*/ 71 w 326"/>
                  <a:gd name="T1" fmla="*/ 850 h 921"/>
                  <a:gd name="T2" fmla="*/ 325 w 326"/>
                  <a:gd name="T3" fmla="*/ 850 h 921"/>
                  <a:gd name="T4" fmla="*/ 325 w 326"/>
                  <a:gd name="T5" fmla="*/ 0 h 921"/>
                  <a:gd name="T6" fmla="*/ 0 w 326"/>
                  <a:gd name="T7" fmla="*/ 0 h 9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6"/>
                  <a:gd name="T13" fmla="*/ 0 h 921"/>
                  <a:gd name="T14" fmla="*/ 326 w 326"/>
                  <a:gd name="T15" fmla="*/ 921 h 9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6" h="921">
                    <a:moveTo>
                      <a:pt x="71" y="920"/>
                    </a:moveTo>
                    <a:lnTo>
                      <a:pt x="325" y="920"/>
                    </a:lnTo>
                    <a:lnTo>
                      <a:pt x="325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4" name="Line 14"/>
              <p:cNvSpPr>
                <a:spLocks noChangeShapeType="1"/>
              </p:cNvSpPr>
              <p:nvPr/>
            </p:nvSpPr>
            <p:spPr bwMode="auto">
              <a:xfrm>
                <a:off x="4567" y="3374"/>
                <a:ext cx="0" cy="15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05" name="AutoShape 15"/>
              <p:cNvSpPr>
                <a:spLocks noChangeArrowheads="1"/>
              </p:cNvSpPr>
              <p:nvPr/>
            </p:nvSpPr>
            <p:spPr bwMode="auto">
              <a:xfrm>
                <a:off x="4448" y="2660"/>
                <a:ext cx="240" cy="12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748" name="Rectangle 16"/>
          <p:cNvSpPr>
            <a:spLocks noChangeArrowheads="1"/>
          </p:cNvSpPr>
          <p:nvPr/>
        </p:nvSpPr>
        <p:spPr bwMode="auto">
          <a:xfrm>
            <a:off x="920750" y="2041525"/>
            <a:ext cx="5868988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b="1" dirty="0">
                <a:solidFill>
                  <a:srgbClr val="13BBBF"/>
                </a:solidFill>
                <a:ea typeface="宋体" charset="-122"/>
              </a:rPr>
              <a:t>2. </a:t>
            </a:r>
            <a:r>
              <a:rPr lang="zh-CN" altLang="en-US" sz="2400" b="1" u="sng" dirty="0">
                <a:solidFill>
                  <a:srgbClr val="13BBBF"/>
                </a:solidFill>
                <a:ea typeface="宋体" charset="-122"/>
              </a:rPr>
              <a:t>嵌套</a:t>
            </a:r>
            <a:r>
              <a:rPr lang="zh-CN" altLang="en-US" sz="2400" dirty="0">
                <a:solidFill>
                  <a:srgbClr val="13BBBF"/>
                </a:solidFill>
                <a:ea typeface="宋体" charset="-122"/>
              </a:rPr>
              <a:t>（</a:t>
            </a:r>
            <a:r>
              <a:rPr lang="en-US" altLang="zh-CN" sz="2400" dirty="0">
                <a:solidFill>
                  <a:srgbClr val="13BBBF"/>
                </a:solidFill>
                <a:ea typeface="宋体" charset="-122"/>
              </a:rPr>
              <a:t>Nested</a:t>
            </a:r>
            <a:r>
              <a:rPr lang="zh-CN" altLang="en-US" sz="2400" dirty="0">
                <a:solidFill>
                  <a:srgbClr val="13BBBF"/>
                </a:solidFill>
                <a:ea typeface="宋体" charset="-122"/>
              </a:rPr>
              <a:t>）</a:t>
            </a:r>
            <a:r>
              <a:rPr lang="zh-CN" altLang="en-US" sz="2400" b="1" u="sng" dirty="0">
                <a:solidFill>
                  <a:srgbClr val="13BBBF"/>
                </a:solidFill>
                <a:ea typeface="宋体" charset="-122"/>
              </a:rPr>
              <a:t>循环</a:t>
            </a:r>
            <a:endParaRPr lang="en-US" altLang="zh-CN" sz="2400" b="1" u="sng" dirty="0">
              <a:solidFill>
                <a:srgbClr val="13BBBF"/>
              </a:solidFill>
              <a:ea typeface="宋体" charset="-122"/>
            </a:endParaRPr>
          </a:p>
          <a:p>
            <a:pPr eaLnBrk="0" hangingPunct="0">
              <a:defRPr/>
            </a:pPr>
            <a:endParaRPr lang="en-US" altLang="zh-CN" b="1" dirty="0">
              <a:solidFill>
                <a:srgbClr val="13BBBF"/>
              </a:solidFill>
              <a:latin typeface="Verdana" pitchFamily="34" charset="0"/>
              <a:ea typeface="宋体" charset="-122"/>
            </a:endParaRPr>
          </a:p>
          <a:p>
            <a:pPr lvl="1" indent="-279400" eaLnBrk="0" hangingPunct="0">
              <a:buClr>
                <a:schemeClr val="accent1"/>
              </a:buClr>
              <a:buSzPct val="111000"/>
              <a:buFontTx/>
              <a:buChar char="•"/>
              <a:defRPr/>
            </a:pPr>
            <a:r>
              <a:rPr lang="zh-CN" altLang="en-US" sz="2400" i="0" dirty="0">
                <a:ea typeface="宋体" charset="-122"/>
              </a:rPr>
              <a:t>在最里面的循环完成前面所述的简单循环测试，同时设定外部循环的最小迭代次数</a:t>
            </a:r>
            <a:endParaRPr lang="en-US" altLang="zh-CN" sz="2400" b="1" i="0" dirty="0">
              <a:solidFill>
                <a:schemeClr val="hlink"/>
              </a:solidFill>
              <a:ea typeface="宋体" charset="-122"/>
            </a:endParaRPr>
          </a:p>
          <a:p>
            <a:pPr lvl="1" indent="-279400" eaLnBrk="0" hangingPunct="0">
              <a:buClr>
                <a:schemeClr val="accent1"/>
              </a:buClr>
              <a:buSzPct val="111000"/>
              <a:buFontTx/>
              <a:buChar char="•"/>
              <a:defRPr/>
            </a:pPr>
            <a:endParaRPr lang="en-US" altLang="zh-CN" sz="2400" i="0" dirty="0">
              <a:ea typeface="宋体" charset="-122"/>
            </a:endParaRPr>
          </a:p>
          <a:p>
            <a:pPr lvl="1" indent="-279400" eaLnBrk="0" hangingPunct="0">
              <a:buClr>
                <a:schemeClr val="accent1"/>
              </a:buClr>
              <a:buSzPct val="111000"/>
              <a:buFontTx/>
              <a:buChar char="•"/>
              <a:defRPr/>
            </a:pPr>
            <a:r>
              <a:rPr lang="zh-CN" altLang="en-US" sz="2400" i="0" dirty="0">
                <a:ea typeface="宋体" charset="-122"/>
              </a:rPr>
              <a:t>逐步向外循环进行</a:t>
            </a:r>
            <a:endParaRPr lang="en-US" altLang="zh-CN" sz="2400" i="0" dirty="0">
              <a:ea typeface="宋体" charset="-122"/>
            </a:endParaRPr>
          </a:p>
          <a:p>
            <a:pPr lvl="1" indent="-279400" eaLnBrk="0" hangingPunct="0">
              <a:buClr>
                <a:schemeClr val="accent1"/>
              </a:buClr>
              <a:buSzPct val="111000"/>
              <a:buFontTx/>
              <a:buChar char="•"/>
              <a:defRPr/>
            </a:pPr>
            <a:endParaRPr lang="en-US" altLang="zh-CN" sz="2400" i="0" dirty="0">
              <a:ea typeface="宋体" charset="-122"/>
            </a:endParaRPr>
          </a:p>
          <a:p>
            <a:pPr lvl="1" indent="-279400" eaLnBrk="0" hangingPunct="0">
              <a:buClr>
                <a:schemeClr val="accent1"/>
              </a:buClr>
              <a:buSzPct val="111000"/>
              <a:buFontTx/>
              <a:buChar char="•"/>
              <a:defRPr/>
            </a:pPr>
            <a:r>
              <a:rPr lang="zh-CN" altLang="en-US" sz="2400" i="0" dirty="0">
                <a:ea typeface="宋体" charset="-122"/>
              </a:rPr>
              <a:t>直到所有循环被测试</a:t>
            </a:r>
            <a:endParaRPr lang="en-US" altLang="zh-CN" sz="2400" i="0" dirty="0">
              <a:ea typeface="宋体" charset="-122"/>
            </a:endParaRPr>
          </a:p>
          <a:p>
            <a:pPr lvl="1" eaLnBrk="0" hangingPunct="0">
              <a:buClr>
                <a:schemeClr val="accent1"/>
              </a:buClr>
              <a:buSzPct val="111000"/>
              <a:buFontTx/>
              <a:buChar char="•"/>
              <a:defRPr/>
            </a:pPr>
            <a:endParaRPr lang="en-US" altLang="zh-CN" sz="2000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3405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366695"/>
            <a:ext cx="5952724" cy="561975"/>
          </a:xfrm>
          <a:noFill/>
        </p:spPr>
        <p:txBody>
          <a:bodyPr lIns="90487" tIns="44450" rIns="90487" bIns="44450"/>
          <a:lstStyle/>
          <a:p>
            <a:pPr algn="ctr">
              <a:tabLst>
                <a:tab pos="7540625" algn="r"/>
              </a:tabLst>
            </a:pP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循环测试 </a:t>
            </a: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-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 </a:t>
            </a: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680387" name="Rectangle 3"/>
          <p:cNvSpPr>
            <a:spLocks noChangeArrowheads="1"/>
          </p:cNvSpPr>
          <p:nvPr/>
        </p:nvSpPr>
        <p:spPr bwMode="auto">
          <a:xfrm>
            <a:off x="811213" y="4305300"/>
            <a:ext cx="396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/>
          <a:lstStyle/>
          <a:p>
            <a:pPr marL="381000" indent="-381000">
              <a:spcBef>
                <a:spcPct val="20000"/>
              </a:spcBef>
              <a:buClr>
                <a:schemeClr val="folHlink"/>
              </a:buClr>
              <a:buSzPct val="90000"/>
              <a:buFontTx/>
              <a:buAutoNum type="arabicPeriod" startAt="4"/>
            </a:pPr>
            <a:r>
              <a:rPr lang="zh-CN" altLang="en-US" sz="2800" b="1">
                <a:solidFill>
                  <a:srgbClr val="13BBBF"/>
                </a:solidFill>
              </a:rPr>
              <a:t>其它非结构循环</a:t>
            </a:r>
            <a:endParaRPr lang="en-US" altLang="zh-CN" sz="2800" b="1">
              <a:solidFill>
                <a:srgbClr val="13BBBF"/>
              </a:solidFill>
            </a:endParaRPr>
          </a:p>
          <a:p>
            <a:pPr marL="800100" lvl="1" indent="-342900">
              <a:spcBef>
                <a:spcPct val="20000"/>
              </a:spcBef>
              <a:buClr>
                <a:srgbClr val="FF00FF"/>
              </a:buClr>
              <a:buSzPct val="120000"/>
              <a:buFont typeface="Zapf Dingbats" charset="2"/>
              <a:buChar char="è"/>
            </a:pPr>
            <a:r>
              <a:rPr lang="zh-CN" altLang="en-US" sz="2600" b="1">
                <a:solidFill>
                  <a:schemeClr val="hlink"/>
                </a:solidFill>
              </a:rPr>
              <a:t>重新设计</a:t>
            </a:r>
            <a:r>
              <a:rPr lang="en-US" altLang="zh-CN" sz="2600" b="1">
                <a:solidFill>
                  <a:schemeClr val="hlink"/>
                </a:solidFill>
              </a:rPr>
              <a:t>!</a:t>
            </a:r>
            <a:endParaRPr lang="en-US" altLang="zh-CN" sz="2600"/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6948264" y="2348880"/>
            <a:ext cx="1960562" cy="2616200"/>
            <a:chOff x="3976" y="837"/>
            <a:chExt cx="1235" cy="1648"/>
          </a:xfrm>
        </p:grpSpPr>
        <p:sp>
          <p:nvSpPr>
            <p:cNvPr id="38919" name="AutoShape 5"/>
            <p:cNvSpPr>
              <a:spLocks noChangeArrowheads="1"/>
            </p:cNvSpPr>
            <p:nvPr/>
          </p:nvSpPr>
          <p:spPr bwMode="auto">
            <a:xfrm>
              <a:off x="3976" y="837"/>
              <a:ext cx="1235" cy="1648"/>
            </a:xfrm>
            <a:prstGeom prst="roundRect">
              <a:avLst>
                <a:gd name="adj" fmla="val 12495"/>
              </a:avLst>
            </a:prstGeom>
            <a:solidFill>
              <a:srgbClr val="FAFD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0" name="AutoShape 6"/>
            <p:cNvSpPr>
              <a:spLocks noChangeArrowheads="1"/>
            </p:cNvSpPr>
            <p:nvPr/>
          </p:nvSpPr>
          <p:spPr bwMode="auto">
            <a:xfrm>
              <a:off x="4454" y="1527"/>
              <a:ext cx="112" cy="126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1" name="Line 7"/>
            <p:cNvSpPr>
              <a:spLocks noChangeShapeType="1"/>
            </p:cNvSpPr>
            <p:nvPr/>
          </p:nvSpPr>
          <p:spPr bwMode="auto">
            <a:xfrm>
              <a:off x="4510" y="997"/>
              <a:ext cx="0" cy="2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2" name="Freeform 8"/>
            <p:cNvSpPr>
              <a:spLocks/>
            </p:cNvSpPr>
            <p:nvPr/>
          </p:nvSpPr>
          <p:spPr bwMode="auto">
            <a:xfrm>
              <a:off x="4509" y="1062"/>
              <a:ext cx="296" cy="524"/>
            </a:xfrm>
            <a:custGeom>
              <a:avLst/>
              <a:gdLst>
                <a:gd name="T0" fmla="*/ 63 w 296"/>
                <a:gd name="T1" fmla="*/ 523 h 524"/>
                <a:gd name="T2" fmla="*/ 295 w 296"/>
                <a:gd name="T3" fmla="*/ 523 h 524"/>
                <a:gd name="T4" fmla="*/ 295 w 296"/>
                <a:gd name="T5" fmla="*/ 0 h 524"/>
                <a:gd name="T6" fmla="*/ 0 w 296"/>
                <a:gd name="T7" fmla="*/ 0 h 5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6"/>
                <a:gd name="T13" fmla="*/ 0 h 524"/>
                <a:gd name="T14" fmla="*/ 296 w 296"/>
                <a:gd name="T15" fmla="*/ 524 h 5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6" h="524">
                  <a:moveTo>
                    <a:pt x="63" y="523"/>
                  </a:moveTo>
                  <a:lnTo>
                    <a:pt x="295" y="523"/>
                  </a:lnTo>
                  <a:lnTo>
                    <a:pt x="295" y="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3" name="Line 9"/>
            <p:cNvSpPr>
              <a:spLocks noChangeShapeType="1"/>
            </p:cNvSpPr>
            <p:nvPr/>
          </p:nvSpPr>
          <p:spPr bwMode="auto">
            <a:xfrm>
              <a:off x="4510" y="1381"/>
              <a:ext cx="0" cy="1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4" name="AutoShape 10"/>
            <p:cNvSpPr>
              <a:spLocks noChangeArrowheads="1"/>
            </p:cNvSpPr>
            <p:nvPr/>
          </p:nvSpPr>
          <p:spPr bwMode="auto">
            <a:xfrm>
              <a:off x="4454" y="2173"/>
              <a:ext cx="112" cy="126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5" name="Line 11"/>
            <p:cNvSpPr>
              <a:spLocks noChangeShapeType="1"/>
            </p:cNvSpPr>
            <p:nvPr/>
          </p:nvSpPr>
          <p:spPr bwMode="auto">
            <a:xfrm>
              <a:off x="4510" y="1650"/>
              <a:ext cx="0" cy="2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6" name="Freeform 12"/>
            <p:cNvSpPr>
              <a:spLocks/>
            </p:cNvSpPr>
            <p:nvPr/>
          </p:nvSpPr>
          <p:spPr bwMode="auto">
            <a:xfrm>
              <a:off x="4509" y="1708"/>
              <a:ext cx="296" cy="524"/>
            </a:xfrm>
            <a:custGeom>
              <a:avLst/>
              <a:gdLst>
                <a:gd name="T0" fmla="*/ 63 w 296"/>
                <a:gd name="T1" fmla="*/ 523 h 524"/>
                <a:gd name="T2" fmla="*/ 295 w 296"/>
                <a:gd name="T3" fmla="*/ 523 h 524"/>
                <a:gd name="T4" fmla="*/ 295 w 296"/>
                <a:gd name="T5" fmla="*/ 0 h 524"/>
                <a:gd name="T6" fmla="*/ 0 w 296"/>
                <a:gd name="T7" fmla="*/ 0 h 5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6"/>
                <a:gd name="T13" fmla="*/ 0 h 524"/>
                <a:gd name="T14" fmla="*/ 296 w 296"/>
                <a:gd name="T15" fmla="*/ 524 h 5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6" h="524">
                  <a:moveTo>
                    <a:pt x="63" y="523"/>
                  </a:moveTo>
                  <a:lnTo>
                    <a:pt x="295" y="523"/>
                  </a:lnTo>
                  <a:lnTo>
                    <a:pt x="295" y="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7" name="Line 13"/>
            <p:cNvSpPr>
              <a:spLocks noChangeShapeType="1"/>
            </p:cNvSpPr>
            <p:nvPr/>
          </p:nvSpPr>
          <p:spPr bwMode="auto">
            <a:xfrm>
              <a:off x="4510" y="2027"/>
              <a:ext cx="0" cy="1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8" name="AutoShape 14"/>
            <p:cNvSpPr>
              <a:spLocks noChangeArrowheads="1"/>
            </p:cNvSpPr>
            <p:nvPr/>
          </p:nvSpPr>
          <p:spPr bwMode="auto">
            <a:xfrm>
              <a:off x="4390" y="1904"/>
              <a:ext cx="240" cy="12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9" name="AutoShape 15"/>
            <p:cNvSpPr>
              <a:spLocks noChangeArrowheads="1"/>
            </p:cNvSpPr>
            <p:nvPr/>
          </p:nvSpPr>
          <p:spPr bwMode="auto">
            <a:xfrm>
              <a:off x="4390" y="1248"/>
              <a:ext cx="240" cy="12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773" name="Rectangle 16"/>
          <p:cNvSpPr>
            <a:spLocks noChangeArrowheads="1"/>
          </p:cNvSpPr>
          <p:nvPr/>
        </p:nvSpPr>
        <p:spPr bwMode="auto">
          <a:xfrm>
            <a:off x="755650" y="1844675"/>
            <a:ext cx="64087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b="1" u="sng" dirty="0">
                <a:solidFill>
                  <a:srgbClr val="13BBBF"/>
                </a:solidFill>
                <a:ea typeface="宋体" charset="-122"/>
              </a:rPr>
              <a:t>3. 串行连接的循环</a:t>
            </a:r>
            <a:endParaRPr lang="en-US" altLang="zh-CN" sz="2800" b="1" u="sng" dirty="0">
              <a:solidFill>
                <a:srgbClr val="13BBBF"/>
              </a:solidFill>
              <a:ea typeface="宋体" charset="-122"/>
            </a:endParaRPr>
          </a:p>
          <a:p>
            <a:pPr lvl="1" eaLnBrk="0" hangingPunct="0">
              <a:buClr>
                <a:schemeClr val="accent1"/>
              </a:buClr>
              <a:buFont typeface="Wingdings" pitchFamily="2" charset="2"/>
              <a:buNone/>
              <a:defRPr/>
            </a:pPr>
            <a:endParaRPr lang="en-US" altLang="zh-CN" sz="2000" dirty="0">
              <a:solidFill>
                <a:srgbClr val="13BBBF"/>
              </a:solidFill>
              <a:ea typeface="宋体" charset="-122"/>
            </a:endParaRPr>
          </a:p>
          <a:p>
            <a:pPr marL="171450" lvl="1" eaLnBrk="0" hangingPunct="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ü"/>
              <a:defRPr/>
            </a:pPr>
            <a:r>
              <a:rPr lang="zh-CN" altLang="en-US" sz="2400" dirty="0">
                <a:solidFill>
                  <a:schemeClr val="hlink"/>
                </a:solidFill>
                <a:ea typeface="宋体" charset="-122"/>
                <a:sym typeface="Wingdings" pitchFamily="2" charset="2"/>
              </a:rPr>
              <a:t>独立循环</a:t>
            </a:r>
            <a:r>
              <a:rPr lang="en-US" altLang="zh-CN" sz="2400" dirty="0">
                <a:solidFill>
                  <a:schemeClr val="hlink"/>
                </a:solidFill>
                <a:ea typeface="宋体" charset="-122"/>
                <a:sym typeface="Wingdings" pitchFamily="2" charset="2"/>
              </a:rPr>
              <a:t></a:t>
            </a:r>
            <a:r>
              <a:rPr lang="en-US" altLang="zh-CN" sz="2400" dirty="0">
                <a:ea typeface="宋体" charset="-122"/>
              </a:rPr>
              <a:t>  </a:t>
            </a:r>
            <a:r>
              <a:rPr lang="zh-CN" altLang="en-US" sz="2400" dirty="0">
                <a:ea typeface="宋体" charset="-122"/>
              </a:rPr>
              <a:t>可以分别看着简单循环测试</a:t>
            </a:r>
            <a:endParaRPr lang="en-US" altLang="zh-CN" sz="2400" dirty="0">
              <a:ea typeface="宋体" charset="-122"/>
            </a:endParaRPr>
          </a:p>
          <a:p>
            <a:pPr marL="171450" lvl="1" eaLnBrk="0" hangingPunct="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ü"/>
              <a:defRPr/>
            </a:pPr>
            <a:r>
              <a:rPr lang="zh-CN" altLang="en-US" sz="2400" dirty="0">
                <a:ea typeface="宋体" charset="-122"/>
                <a:sym typeface="Wingdings" pitchFamily="2" charset="2"/>
              </a:rPr>
              <a:t>依赖性循环</a:t>
            </a:r>
            <a:r>
              <a:rPr lang="en-US" altLang="zh-CN" sz="2400" dirty="0">
                <a:ea typeface="宋体" charset="-122"/>
                <a:sym typeface="Wingdings" pitchFamily="2" charset="2"/>
              </a:rPr>
              <a:t> </a:t>
            </a:r>
            <a:r>
              <a:rPr lang="zh-CN" altLang="en-US" sz="2400" dirty="0">
                <a:ea typeface="宋体" charset="-122"/>
                <a:sym typeface="Wingdings" pitchFamily="2" charset="2"/>
              </a:rPr>
              <a:t>可以看着是嵌套循环</a:t>
            </a:r>
            <a:endParaRPr lang="en-US" altLang="zh-CN" sz="2400" dirty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23912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0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0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0387" grpId="0" build="p" autoUpdateAnimBg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404664"/>
            <a:ext cx="6336704" cy="762000"/>
          </a:xfrm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FFFF00"/>
                </a:solidFill>
              </a:rPr>
              <a:t>3.5 </a:t>
            </a:r>
            <a:r>
              <a:rPr lang="zh-CN" altLang="zh-CN" sz="3200" dirty="0">
                <a:solidFill>
                  <a:srgbClr val="FFFF00"/>
                </a:solidFill>
              </a:rPr>
              <a:t>基于缺陷</a:t>
            </a:r>
            <a:r>
              <a:rPr lang="zh-CN" altLang="zh-CN" sz="3200" dirty="0" smtClean="0">
                <a:solidFill>
                  <a:srgbClr val="FFFF00"/>
                </a:solidFill>
              </a:rPr>
              <a:t>模式的测试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5656" y="1736812"/>
            <a:ext cx="3432175" cy="4637088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故障模型。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安全漏洞模型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性能模型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并发故障模型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不良习惯模型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代码国际化模型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易诱骗代码模型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pic>
        <p:nvPicPr>
          <p:cNvPr id="140292" name="Picture 4" descr="http://vif.tugraz.at/uploads/pics/model-based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52" y="1844824"/>
            <a:ext cx="3077195" cy="37202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875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88640"/>
            <a:ext cx="5720680" cy="7620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检测步骤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700808"/>
            <a:ext cx="7776864" cy="4052888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预处理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/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预编译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词法分析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(Lexical Analysis)</a:t>
            </a:r>
            <a:endParaRPr lang="zh-CN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语法分析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( Parsing) 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和语义处理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( Semantic Analysis)</a:t>
            </a:r>
            <a:endParaRPr lang="zh-CN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抽象语法树生成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控制流图生成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IP 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扫描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/>
                <a:cs typeface="宋体"/>
              </a:rPr>
              <a:t>人工确认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61281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260648"/>
            <a:ext cx="5941094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3.6 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基于模型的</a:t>
            </a:r>
            <a:r>
              <a:rPr lang="zh-CN" altLang="zh-CN" sz="3200" dirty="0" smtClean="0">
                <a:solidFill>
                  <a:srgbClr val="FFFF00"/>
                </a:solidFill>
                <a:latin typeface="+mj-ea"/>
              </a:rPr>
              <a:t>测试</a:t>
            </a:r>
            <a:r>
              <a:rPr lang="zh-CN" altLang="zh-CN" sz="3200" dirty="0">
                <a:solidFill>
                  <a:srgbClr val="FFFF00"/>
                </a:solidFill>
                <a:latin typeface="+mj-ea"/>
              </a:rPr>
              <a:t>方法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696" y="2348880"/>
            <a:ext cx="4680520" cy="1584176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dirty="0" smtClean="0"/>
              <a:t>3.6.1 </a:t>
            </a:r>
            <a:r>
              <a:rPr lang="zh-CN" altLang="en-US" sz="2800" dirty="0" smtClean="0"/>
              <a:t>功能图方法</a:t>
            </a:r>
            <a:endParaRPr lang="en-US" altLang="zh-CN" sz="2800" dirty="0" smtClean="0"/>
          </a:p>
          <a:p>
            <a:pPr>
              <a:lnSpc>
                <a:spcPct val="130000"/>
              </a:lnSpc>
            </a:pPr>
            <a:r>
              <a:rPr lang="en-US" altLang="zh-CN" sz="2800" dirty="0" smtClean="0"/>
              <a:t>3.6.2 </a:t>
            </a:r>
            <a:r>
              <a:rPr lang="zh-CN" altLang="en-US" sz="2800" dirty="0" smtClean="0"/>
              <a:t>模糊测试方法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1657223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456780" cy="764703"/>
          </a:xfrm>
        </p:spPr>
        <p:txBody>
          <a:bodyPr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什么是</a:t>
            </a:r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MBT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？</a:t>
            </a:r>
            <a:endParaRPr lang="en-US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395536" y="1916832"/>
            <a:ext cx="4032448" cy="3312368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/>
          <a:lstStyle/>
          <a:p>
            <a:pPr marL="0" indent="0"/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基于模型的测试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(MBT, </a:t>
            </a:r>
            <a:r>
              <a:rPr lang="en-IN" sz="2600" b="1" i="1" dirty="0" smtClean="0">
                <a:latin typeface="Times New Roman" pitchFamily="18" charset="0"/>
                <a:cs typeface="Times New Roman" pitchFamily="18" charset="0"/>
              </a:rPr>
              <a:t>Model-based testing</a:t>
            </a:r>
            <a:r>
              <a:rPr lang="zh-CN" altLang="en-US" sz="2600" b="1" i="1" dirty="0" smtClean="0">
                <a:latin typeface="Times New Roman" pitchFamily="18" charset="0"/>
                <a:cs typeface="Times New Roman" pitchFamily="18" charset="0"/>
              </a:rPr>
              <a:t>）：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通过构建能够正确描述被测软件系统功能特性的模型，然后基于这个模型产生测试用例并执行这些测试用例的过程</a:t>
            </a:r>
            <a:endParaRPr lang="en-US" sz="2600" dirty="0" smtClean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60032" y="1700808"/>
            <a:ext cx="4014217" cy="3692153"/>
            <a:chOff x="4716016" y="1700808"/>
            <a:chExt cx="4014217" cy="3692153"/>
          </a:xfrm>
        </p:grpSpPr>
        <p:sp>
          <p:nvSpPr>
            <p:cNvPr id="78" name="TextBox 77"/>
            <p:cNvSpPr txBox="1"/>
            <p:nvPr/>
          </p:nvSpPr>
          <p:spPr>
            <a:xfrm>
              <a:off x="5220072" y="1700808"/>
              <a:ext cx="2736304" cy="3077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          is a partial description of</a:t>
              </a:r>
            </a:p>
          </p:txBody>
        </p:sp>
        <p:cxnSp>
          <p:nvCxnSpPr>
            <p:cNvPr id="10253" name="AutoShape 16"/>
            <p:cNvCxnSpPr>
              <a:cxnSpLocks noChangeShapeType="1"/>
            </p:cNvCxnSpPr>
            <p:nvPr/>
          </p:nvCxnSpPr>
          <p:spPr bwMode="auto">
            <a:xfrm>
              <a:off x="7801006" y="2060848"/>
              <a:ext cx="0" cy="296397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254" name="Text Box 17"/>
            <p:cNvSpPr txBox="1">
              <a:spLocks noChangeArrowheads="1"/>
            </p:cNvSpPr>
            <p:nvPr/>
          </p:nvSpPr>
          <p:spPr bwMode="auto">
            <a:xfrm>
              <a:off x="5167449" y="2357245"/>
              <a:ext cx="995701" cy="46392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en-US" sz="1400" b="1">
                  <a:latin typeface="Calibri" pitchFamily="34" charset="0"/>
                </a:rPr>
                <a:t>Model</a:t>
              </a:r>
              <a:endParaRPr lang="en-US"/>
            </a:p>
          </p:txBody>
        </p:sp>
        <p:sp>
          <p:nvSpPr>
            <p:cNvPr id="10255" name="Text Box 18"/>
            <p:cNvSpPr txBox="1">
              <a:spLocks noChangeArrowheads="1"/>
            </p:cNvSpPr>
            <p:nvPr/>
          </p:nvSpPr>
          <p:spPr bwMode="auto">
            <a:xfrm>
              <a:off x="7324801" y="2357245"/>
              <a:ext cx="995701" cy="46392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en-US" sz="1400" b="1">
                  <a:latin typeface="Calibri" pitchFamily="34" charset="0"/>
                </a:rPr>
                <a:t>System</a:t>
              </a:r>
              <a:endParaRPr lang="en-US"/>
            </a:p>
          </p:txBody>
        </p:sp>
        <p:sp>
          <p:nvSpPr>
            <p:cNvPr id="10256" name="Text Box 19"/>
            <p:cNvSpPr txBox="1">
              <a:spLocks noChangeArrowheads="1"/>
            </p:cNvSpPr>
            <p:nvPr/>
          </p:nvSpPr>
          <p:spPr bwMode="auto">
            <a:xfrm>
              <a:off x="4932040" y="4221088"/>
              <a:ext cx="1300184" cy="45104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en-US" sz="1400" b="1">
                  <a:latin typeface="Calibri" pitchFamily="34" charset="0"/>
                </a:rPr>
                <a:t>Abstract</a:t>
              </a:r>
              <a:r>
                <a:rPr lang="en-US" sz="1100">
                  <a:latin typeface="Calibri" pitchFamily="34" charset="0"/>
                </a:rPr>
                <a:t> </a:t>
              </a:r>
              <a:r>
                <a:rPr lang="en-US" sz="1400" b="1">
                  <a:latin typeface="Calibri" pitchFamily="34" charset="0"/>
                </a:rPr>
                <a:t>Tests</a:t>
              </a:r>
              <a:endParaRPr lang="en-US"/>
            </a:p>
          </p:txBody>
        </p:sp>
        <p:sp>
          <p:nvSpPr>
            <p:cNvPr id="10257" name="Text Box 20"/>
            <p:cNvSpPr txBox="1">
              <a:spLocks noChangeArrowheads="1"/>
            </p:cNvSpPr>
            <p:nvPr/>
          </p:nvSpPr>
          <p:spPr bwMode="auto">
            <a:xfrm>
              <a:off x="7020272" y="4221088"/>
              <a:ext cx="1584176" cy="45104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en-US" sz="1400" b="1">
                  <a:latin typeface="Calibri" pitchFamily="34" charset="0"/>
                </a:rPr>
                <a:t>Executable Tests</a:t>
              </a:r>
              <a:endParaRPr lang="en-US"/>
            </a:p>
          </p:txBody>
        </p:sp>
        <p:cxnSp>
          <p:nvCxnSpPr>
            <p:cNvPr id="10258" name="AutoShape 21"/>
            <p:cNvCxnSpPr>
              <a:cxnSpLocks noChangeShapeType="1"/>
              <a:stCxn id="10256" idx="0"/>
            </p:cNvCxnSpPr>
            <p:nvPr/>
          </p:nvCxnSpPr>
          <p:spPr bwMode="auto">
            <a:xfrm flipH="1" flipV="1">
              <a:off x="5578717" y="2821173"/>
              <a:ext cx="3415" cy="1399915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259" name="AutoShape 22"/>
            <p:cNvCxnSpPr>
              <a:cxnSpLocks noChangeShapeType="1"/>
            </p:cNvCxnSpPr>
            <p:nvPr/>
          </p:nvCxnSpPr>
          <p:spPr bwMode="auto">
            <a:xfrm flipV="1">
              <a:off x="5557071" y="2060848"/>
              <a:ext cx="0" cy="296397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60" name="AutoShape 23"/>
            <p:cNvCxnSpPr>
              <a:cxnSpLocks noChangeShapeType="1"/>
            </p:cNvCxnSpPr>
            <p:nvPr/>
          </p:nvCxnSpPr>
          <p:spPr bwMode="auto">
            <a:xfrm>
              <a:off x="5557071" y="2060848"/>
              <a:ext cx="2243935" cy="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61" name="AutoShape 24"/>
            <p:cNvCxnSpPr>
              <a:cxnSpLocks noChangeShapeType="1"/>
              <a:stCxn id="10257" idx="0"/>
            </p:cNvCxnSpPr>
            <p:nvPr/>
          </p:nvCxnSpPr>
          <p:spPr bwMode="auto">
            <a:xfrm flipH="1" flipV="1">
              <a:off x="7801488" y="2821174"/>
              <a:ext cx="10872" cy="1399914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7" name="TextBox 106"/>
            <p:cNvSpPr txBox="1"/>
            <p:nvPr/>
          </p:nvSpPr>
          <p:spPr>
            <a:xfrm>
              <a:off x="6804248" y="3501008"/>
              <a:ext cx="1925985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can be run against</a:t>
              </a:r>
              <a:endPara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5580112" y="5085184"/>
              <a:ext cx="2315716" cy="30777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are abstract versions of</a:t>
              </a:r>
              <a:endPara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716016" y="3501008"/>
              <a:ext cx="1997943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can be derived from</a:t>
              </a:r>
            </a:p>
          </p:txBody>
        </p:sp>
        <p:cxnSp>
          <p:nvCxnSpPr>
            <p:cNvPr id="25" name="肘形连接符 24"/>
            <p:cNvCxnSpPr>
              <a:stCxn id="10256" idx="2"/>
              <a:endCxn id="10257" idx="2"/>
            </p:cNvCxnSpPr>
            <p:nvPr/>
          </p:nvCxnSpPr>
          <p:spPr>
            <a:xfrm rot="16200000" flipH="1">
              <a:off x="6697246" y="3557014"/>
              <a:ext cx="12700" cy="2230228"/>
            </a:xfrm>
            <a:prstGeom prst="bentConnector3">
              <a:avLst>
                <a:gd name="adj1" fmla="val 2640001"/>
              </a:avLst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6292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 txBox="1">
            <a:spLocks noGrp="1"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400">
              <a:solidFill>
                <a:srgbClr val="FF9800"/>
              </a:solidFill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1523" y="1268760"/>
            <a:ext cx="5012477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420888"/>
            <a:ext cx="4032448" cy="2808312"/>
          </a:xfrm>
        </p:spPr>
        <p:txBody>
          <a:bodyPr/>
          <a:lstStyle/>
          <a:p>
            <a:pPr>
              <a:buFontTx/>
              <a:buAutoNum type="arabicParenR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为被测试系统（</a:t>
            </a:r>
            <a:r>
              <a:rPr 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SUT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）建模</a:t>
            </a:r>
            <a:endParaRPr lang="en-US" sz="24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buFontTx/>
              <a:buAutoNum type="arabicParenR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基于模型产生测试用例</a:t>
            </a:r>
            <a:endParaRPr lang="en-US" sz="24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buFontTx/>
              <a:buAutoNum type="arabicParenR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将抽象的测试具体化使测试用例具有可执行性</a:t>
            </a:r>
            <a:endParaRPr lang="en-US" sz="24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buFontTx/>
              <a:buAutoNum type="arabicParenR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执行测试</a:t>
            </a:r>
            <a:endParaRPr lang="en-US" altLang="zh-CN" sz="24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buFontTx/>
              <a:buAutoNum type="arabicParenR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分析测试结果</a:t>
            </a:r>
            <a:endParaRPr lang="en-US" altLang="zh-CN" sz="24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475656" y="476672"/>
            <a:ext cx="6240756" cy="692696"/>
          </a:xfrm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MBT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方法</a:t>
            </a:r>
          </a:p>
        </p:txBody>
      </p:sp>
    </p:spTree>
    <p:extLst>
      <p:ext uri="{BB962C8B-B14F-4D97-AF65-F5344CB8AC3E}">
        <p14:creationId xmlns:p14="http://schemas.microsoft.com/office/powerpoint/2010/main" val="1088877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260648"/>
            <a:ext cx="7196092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MBT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  <a:ea typeface="+mj-ea"/>
                <a:cs typeface="+mj-cs"/>
              </a:rPr>
              <a:t>示例</a:t>
            </a:r>
            <a:endParaRPr lang="en-US" altLang="zh-CN" sz="3200" dirty="0">
              <a:solidFill>
                <a:srgbClr val="FFFF00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54800"/>
            <a:ext cx="4114800" cy="20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MBT-ATS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484784"/>
            <a:ext cx="7835461" cy="518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597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63" y="2438463"/>
            <a:ext cx="1244063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i="0" dirty="0">
                <a:solidFill>
                  <a:srgbClr val="800000"/>
                </a:solidFill>
                <a:latin typeface="+mj-ea"/>
                <a:ea typeface="+mj-ea"/>
                <a:cs typeface="+mj-cs"/>
              </a:rPr>
              <a:t>MBT </a:t>
            </a:r>
            <a:r>
              <a:rPr lang="zh-CN" altLang="en-US" sz="3200" i="0" dirty="0">
                <a:solidFill>
                  <a:srgbClr val="800000"/>
                </a:solidFill>
                <a:latin typeface="+mj-ea"/>
                <a:ea typeface="+mj-ea"/>
                <a:cs typeface="+mj-cs"/>
              </a:rPr>
              <a:t>架构</a:t>
            </a:r>
            <a:endParaRPr lang="en-US" altLang="zh-CN" sz="3200" i="0" dirty="0">
              <a:solidFill>
                <a:srgbClr val="800000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6" name="图片 5" descr="TEMA model achitec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4093" y="1"/>
            <a:ext cx="77399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414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2" descr="http://i3.visualstudiogallery.msdn.microsoft.com/en-us/e268be0c-e973-46b1-894d-83cb7d20c4a9/image/file/36365/0/full%20devlabs%20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0"/>
            <a:ext cx="4248472" cy="1268760"/>
          </a:xfrm>
          <a:prstGeom prst="rect">
            <a:avLst/>
          </a:prstGeom>
          <a:noFill/>
        </p:spPr>
      </p:pic>
      <p:pic>
        <p:nvPicPr>
          <p:cNvPr id="202756" name="Picture 4" descr="Spec Explorer 2010 Visual Studio Power Too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5335" y="1268760"/>
            <a:ext cx="9338783" cy="5585950"/>
          </a:xfrm>
          <a:prstGeom prst="rect">
            <a:avLst/>
          </a:prstGeom>
          <a:noFill/>
        </p:spPr>
      </p:pic>
      <p:pic>
        <p:nvPicPr>
          <p:cNvPr id="6" name="Picture 2" descr="http://blogs.msdn.com/blogfiles/sechina/WindowsLiveWriter/7607f00c44f6_9970/image_12%5B1%5D_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16632"/>
            <a:ext cx="6524801" cy="6538422"/>
          </a:xfrm>
          <a:prstGeom prst="rect">
            <a:avLst/>
          </a:prstGeom>
          <a:noFill/>
        </p:spPr>
      </p:pic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548680"/>
            <a:ext cx="2160240" cy="762000"/>
          </a:xfrm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800000"/>
                </a:solidFill>
                <a:latin typeface="+mj-ea"/>
              </a:rPr>
              <a:t>MBT </a:t>
            </a:r>
            <a:r>
              <a:rPr lang="zh-CN" altLang="en-US" sz="3200" dirty="0">
                <a:solidFill>
                  <a:srgbClr val="800000"/>
                </a:solidFill>
                <a:latin typeface="+mj-ea"/>
              </a:rPr>
              <a:t>工具</a:t>
            </a:r>
            <a:endParaRPr lang="en-US" altLang="zh-CN" sz="3200" dirty="0">
              <a:solidFill>
                <a:srgbClr val="80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94363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366695"/>
            <a:ext cx="6096740" cy="561975"/>
          </a:xfrm>
        </p:spPr>
        <p:txBody>
          <a:bodyPr/>
          <a:lstStyle/>
          <a:p>
            <a:pPr algn="ctr"/>
            <a:r>
              <a:rPr kumimoji="1" lang="zh-CN" altLang="en-US" sz="3200" dirty="0" smtClean="0">
                <a:solidFill>
                  <a:srgbClr val="FFFF00"/>
                </a:solidFill>
              </a:rPr>
              <a:t>其它方法</a:t>
            </a:r>
            <a:r>
              <a:rPr kumimoji="1" lang="en-US" altLang="zh-CN" sz="3200" dirty="0" smtClean="0">
                <a:solidFill>
                  <a:srgbClr val="FFFF00"/>
                </a:solidFill>
              </a:rPr>
              <a:t> @</a:t>
            </a:r>
            <a:r>
              <a:rPr kumimoji="1" lang="en-US" altLang="en-US" sz="3200" dirty="0" smtClean="0">
                <a:solidFill>
                  <a:srgbClr val="FFFF00"/>
                </a:solidFill>
              </a:rPr>
              <a:t>world</a:t>
            </a:r>
            <a:endParaRPr kumimoji="1" lang="zh-CN" altLang="en-US" sz="3200" dirty="0">
              <a:solidFill>
                <a:srgbClr val="FFFF00"/>
              </a:solidFill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2DA07-CE19-4C9B-A0EC-06D3955056CF}" type="slidenum">
              <a:rPr lang="en-US" altLang="zh-CN" smtClean="0"/>
              <a:pPr/>
              <a:t>9</a:t>
            </a:fld>
            <a:endParaRPr lang="en-US" altLang="zh-CN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71601" y="2492896"/>
            <a:ext cx="2880319" cy="27392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zh-CN" altLang="en-US" sz="2400" b="1" i="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上下文驱动方法</a:t>
            </a: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en-US" sz="2400" b="1" i="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基于需求验证的方法</a:t>
            </a:r>
            <a:endParaRPr lang="zh-CN" altLang="en-US" sz="2400" b="1" i="0" u="sng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en-US" sz="2400" b="1" i="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基于场景的测试方法</a:t>
            </a:r>
            <a:endParaRPr lang="zh-CN" altLang="en-US" sz="2400" b="1" i="0" u="sng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en-US" sz="2400" b="1" i="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快速测试方法</a:t>
            </a:r>
            <a:endParaRPr lang="zh-CN" altLang="en-US" sz="2400" b="1" i="0" u="sng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114300" indent="-1143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75000"/>
              <a:defRPr/>
            </a:pPr>
            <a:r>
              <a:rPr lang="en-US" altLang="en-US" sz="2400" b="1" i="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基于经验的方法</a:t>
            </a:r>
            <a:endParaRPr lang="zh-CN" altLang="en-US" sz="2400" b="1" i="0" u="sng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sp>
        <p:nvSpPr>
          <p:cNvPr id="7" name="右大括号 6"/>
          <p:cNvSpPr/>
          <p:nvPr/>
        </p:nvSpPr>
        <p:spPr bwMode="auto">
          <a:xfrm>
            <a:off x="6732240" y="3068960"/>
            <a:ext cx="504056" cy="1800200"/>
          </a:xfrm>
          <a:prstGeom prst="rightBrace">
            <a:avLst>
              <a:gd name="adj1" fmla="val 36869"/>
              <a:gd name="adj2" fmla="val 50000"/>
            </a:avLst>
          </a:prstGeom>
          <a:noFill/>
          <a:ln w="28575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pic>
        <p:nvPicPr>
          <p:cNvPr id="3" name="图片 2" descr="testing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844824"/>
            <a:ext cx="4148584" cy="414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78482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188640"/>
            <a:ext cx="5706020" cy="833785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3.6.1 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功能图法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14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628800"/>
            <a:ext cx="8280920" cy="4342345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每个程序的功能通常由静态说明和动态说明组成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charset="2"/>
              <a:buChar char="²"/>
              <a:defRPr/>
            </a:pP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静态说明描述了输入条件和输出条件之间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的对应关系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charset="2"/>
              <a:buChar char="²"/>
              <a:defRPr/>
            </a:pP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动态说明描述了输入数据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的次序或者转移的次序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功能图法就是为了解决动态说明问题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的一种测试用例的设计方法 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功能图由状态迁移图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（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state transition diagram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，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STD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）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和逻辑功能模型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（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logic function model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， 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LFM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/>
                <a:cs typeface="Arial"/>
              </a:rPr>
              <a:t>）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构成 </a:t>
            </a:r>
          </a:p>
        </p:txBody>
      </p:sp>
    </p:spTree>
    <p:extLst>
      <p:ext uri="{BB962C8B-B14F-4D97-AF65-F5344CB8AC3E}">
        <p14:creationId xmlns:p14="http://schemas.microsoft.com/office/powerpoint/2010/main" val="982422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40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366695"/>
            <a:ext cx="5880716" cy="561975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状态迁移图</a:t>
            </a:r>
            <a:r>
              <a:rPr lang="zh-CN" altLang="en-US" sz="3600" b="1" i="1" dirty="0" smtClean="0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352928" cy="1385888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状态迁移图，描述系统状态变化的动态信息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——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动态说明，由状态和迁移来描述，状态指出数据输入的位置（或时间），而迁移则指明状态的改变 </a:t>
            </a:r>
          </a:p>
        </p:txBody>
      </p:sp>
      <p:pic>
        <p:nvPicPr>
          <p:cNvPr id="66564" name="Picture 5" descr="6-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3367" y="3501008"/>
            <a:ext cx="6846549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1620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404664"/>
            <a:ext cx="6400800" cy="487363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如何设计测试用例？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2852936"/>
            <a:ext cx="7526338" cy="1935163"/>
          </a:xfrm>
        </p:spPr>
        <p:txBody>
          <a:bodyPr/>
          <a:lstStyle/>
          <a:p>
            <a:pPr marL="533400" indent="-533400">
              <a:buFont typeface="Wingdings" charset="2"/>
              <a:buChar char="²"/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从功能逻辑模型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（决策表或因果图）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导出局部测试用例，覆盖各个状态的各种输入数据的组合</a:t>
            </a:r>
          </a:p>
          <a:p>
            <a:pPr marL="533400" indent="-533400">
              <a:buFont typeface="Wingdings" charset="2"/>
              <a:buChar char="²"/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从状态迁移图导出整体的测试用例，以覆盖系统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（程序）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控制的逻辑路径</a:t>
            </a:r>
          </a:p>
        </p:txBody>
      </p:sp>
      <p:sp>
        <p:nvSpPr>
          <p:cNvPr id="67588" name="Rectangle 5"/>
          <p:cNvSpPr>
            <a:spLocks noChangeArrowheads="1"/>
          </p:cNvSpPr>
          <p:nvPr/>
        </p:nvSpPr>
        <p:spPr bwMode="auto">
          <a:xfrm>
            <a:off x="847725" y="1891268"/>
            <a:ext cx="7642225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zh-CN" altLang="en-US" sz="2400" i="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功能图法设计测试用例，就是如何覆盖软件所表现出来的所有状态，可以转化为两个层次</a:t>
            </a:r>
            <a:r>
              <a:rPr lang="zh-CN" altLang="en-US" sz="2400" dirty="0">
                <a:solidFill>
                  <a:srgbClr val="CA351C"/>
                </a:solidFill>
                <a:latin typeface="楷体_GB2312" pitchFamily="49" charset="-122"/>
                <a:ea typeface="楷体_GB2312" pitchFamily="49" charset="-122"/>
              </a:rPr>
              <a:t>的测试用例</a:t>
            </a:r>
          </a:p>
        </p:txBody>
      </p:sp>
      <p:sp>
        <p:nvSpPr>
          <p:cNvPr id="67589" name="Rectangle 6"/>
          <p:cNvSpPr>
            <a:spLocks noChangeArrowheads="1"/>
          </p:cNvSpPr>
          <p:nvPr/>
        </p:nvSpPr>
        <p:spPr bwMode="auto">
          <a:xfrm>
            <a:off x="755576" y="4869160"/>
            <a:ext cx="8101013" cy="14219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i="0" dirty="0">
                <a:latin typeface="宋体"/>
                <a:ea typeface="宋体"/>
                <a:cs typeface="宋体"/>
              </a:rPr>
              <a:t>功能图法是综合运用黑盒方法和白盒方法来设计测试用例，即整体上选用白盒方法</a:t>
            </a:r>
            <a:r>
              <a:rPr lang="en-US" altLang="zh-CN" sz="2400" i="0" dirty="0">
                <a:latin typeface="宋体"/>
                <a:ea typeface="宋体"/>
                <a:cs typeface="宋体"/>
              </a:rPr>
              <a:t>——</a:t>
            </a:r>
            <a:r>
              <a:rPr lang="zh-CN" altLang="en-US" sz="2400" i="0" dirty="0">
                <a:latin typeface="宋体"/>
                <a:ea typeface="宋体"/>
                <a:cs typeface="宋体"/>
              </a:rPr>
              <a:t>路径覆盖、分支和条件覆盖等，而局部上选用的是黑盒方法</a:t>
            </a:r>
            <a:r>
              <a:rPr lang="en-US" altLang="zh-CN" sz="2400" i="0" dirty="0">
                <a:latin typeface="宋体"/>
                <a:ea typeface="宋体"/>
                <a:cs typeface="宋体"/>
              </a:rPr>
              <a:t>——</a:t>
            </a:r>
            <a:r>
              <a:rPr lang="zh-CN" altLang="en-US" sz="2400" i="0" dirty="0">
                <a:latin typeface="宋体"/>
                <a:ea typeface="宋体"/>
                <a:cs typeface="宋体"/>
              </a:rPr>
              <a:t>决策表或因果图方法 </a:t>
            </a:r>
          </a:p>
        </p:txBody>
      </p:sp>
    </p:spTree>
    <p:extLst>
      <p:ext uri="{BB962C8B-B14F-4D97-AF65-F5344CB8AC3E}">
        <p14:creationId xmlns:p14="http://schemas.microsoft.com/office/powerpoint/2010/main" val="4101182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260648"/>
            <a:ext cx="5811712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3.6.2 </a:t>
            </a:r>
            <a:r>
              <a:rPr lang="zh-CN" altLang="zh-CN" sz="3200" dirty="0">
                <a:solidFill>
                  <a:srgbClr val="FFFF00"/>
                </a:solidFill>
                <a:latin typeface="+mj-ea"/>
              </a:rPr>
              <a:t>模糊测试方法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84784"/>
            <a:ext cx="8568952" cy="5040560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b="1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模糊测试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（</a:t>
            </a:r>
            <a:r>
              <a:rPr 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Fuzz testing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）方法，简单的说，就是构造</a:t>
            </a: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大量的</a:t>
            </a:r>
            <a:r>
              <a:rPr lang="zh-CN" altLang="en-US" sz="2400" kern="1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变异</a:t>
            </a:r>
            <a:r>
              <a:rPr lang="zh-CN" sz="2400" kern="1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数据</a:t>
            </a: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作为系统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的输入，从而检验系统在各种数据情况下是否会出现问题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模糊测试方法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可模拟黑客对系统发动攻击测试，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完成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安全性测试，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并能应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用于服务器的容错性测试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参考网站：</a:t>
            </a:r>
          </a:p>
          <a:p>
            <a:pPr marL="904875">
              <a:buFont typeface="Wingdings" pitchFamily="2" charset="2"/>
              <a:buNone/>
              <a:defRPr/>
            </a:pPr>
            <a:r>
              <a:rPr lang="en-US" sz="2000" u="sng" dirty="0" smtClean="0">
                <a:hlinkClick r:id="rId3"/>
              </a:rPr>
              <a:t>http://www.cs.wisc.edu/~bart/fuzz/fuzz.html</a:t>
            </a:r>
            <a:endParaRPr lang="en-US" sz="2000" u="sng" dirty="0" smtClean="0"/>
          </a:p>
          <a:p>
            <a:pPr marL="904875">
              <a:buFont typeface="Wingdings" pitchFamily="2" charset="2"/>
              <a:buNone/>
              <a:defRPr/>
            </a:pPr>
            <a:r>
              <a:rPr lang="en-US" sz="2000" u="sng" dirty="0" smtClean="0">
                <a:hlinkClick r:id="rId4"/>
              </a:rPr>
              <a:t>http://sourceforge.net/projects/taof/</a:t>
            </a:r>
            <a:endParaRPr lang="en-US" sz="2000" u="sng" dirty="0" smtClean="0"/>
          </a:p>
          <a:p>
            <a:pPr marL="904875">
              <a:buFont typeface="Wingdings" pitchFamily="2" charset="2"/>
              <a:buNone/>
              <a:defRPr/>
            </a:pPr>
            <a:r>
              <a:rPr lang="en-US" sz="2000" dirty="0" smtClean="0">
                <a:hlinkClick r:id="rId5"/>
              </a:rPr>
              <a:t>www.genexx.org/dfuz</a:t>
            </a:r>
            <a:r>
              <a:rPr lang="en-US" sz="2000" dirty="0" smtClean="0"/>
              <a:t> </a:t>
            </a:r>
          </a:p>
          <a:p>
            <a:pPr marL="904875">
              <a:buFont typeface="Wingdings" pitchFamily="2" charset="2"/>
              <a:buNone/>
              <a:defRPr/>
            </a:pPr>
            <a:r>
              <a:rPr lang="en-US" sz="2000" dirty="0" smtClean="0">
                <a:hlinkClick r:id="rId6"/>
              </a:rPr>
              <a:t>www.fuzzing.org</a:t>
            </a:r>
            <a:r>
              <a:rPr lang="en-US" sz="2000" dirty="0" smtClean="0"/>
              <a:t> </a:t>
            </a:r>
            <a:endParaRPr lang="zh-CN" sz="2400" dirty="0" smtClean="0"/>
          </a:p>
          <a:p>
            <a:pPr>
              <a:buFont typeface="Wingdings" pitchFamily="2" charset="2"/>
              <a:buNone/>
              <a:defRPr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601131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260648"/>
            <a:ext cx="5941094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3.7 </a:t>
            </a:r>
            <a:r>
              <a:rPr lang="zh-CN" altLang="zh-CN" sz="3200" dirty="0" smtClean="0">
                <a:solidFill>
                  <a:srgbClr val="FFFF00"/>
                </a:solidFill>
                <a:latin typeface="+mj-ea"/>
              </a:rPr>
              <a:t>形式化方法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276872"/>
            <a:ext cx="4680520" cy="2952328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dirty="0" smtClean="0"/>
              <a:t>3.7.1 </a:t>
            </a:r>
            <a:r>
              <a:rPr lang="zh-CN" altLang="en-US" sz="2800" dirty="0" smtClean="0"/>
              <a:t>形式化方法</a:t>
            </a:r>
            <a:endParaRPr lang="en-US" altLang="zh-CN" sz="2800" dirty="0" smtClean="0"/>
          </a:p>
          <a:p>
            <a:pPr>
              <a:lnSpc>
                <a:spcPct val="130000"/>
              </a:lnSpc>
            </a:pPr>
            <a:r>
              <a:rPr lang="en-US" altLang="zh-CN" sz="2800" dirty="0" smtClean="0"/>
              <a:t>3.7.2 </a:t>
            </a:r>
            <a:r>
              <a:rPr lang="zh-CN" altLang="en-US" sz="2800" dirty="0" smtClean="0"/>
              <a:t>形式化验证</a:t>
            </a:r>
            <a:endParaRPr lang="en-US" altLang="zh-CN" sz="2800" dirty="0" smtClean="0"/>
          </a:p>
          <a:p>
            <a:pPr>
              <a:lnSpc>
                <a:spcPct val="130000"/>
              </a:lnSpc>
            </a:pPr>
            <a:r>
              <a:rPr lang="en-US" altLang="zh-CN" sz="2800" dirty="0" smtClean="0"/>
              <a:t>3.7.3 </a:t>
            </a:r>
            <a:r>
              <a:rPr lang="zh-CN" altLang="en-US" sz="2800" dirty="0" smtClean="0"/>
              <a:t>扩展有限状态机方法</a:t>
            </a:r>
            <a:endParaRPr lang="en-US" altLang="zh-CN" sz="2800" dirty="0" smtClean="0"/>
          </a:p>
        </p:txBody>
      </p:sp>
      <p:pic>
        <p:nvPicPr>
          <p:cNvPr id="154626" name="Picture 2" descr="http://www.it.uu.se/research/group/mobility/adhoc/ad_hoc_n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204864"/>
            <a:ext cx="4279154" cy="28834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7302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32656"/>
            <a:ext cx="6229126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3.7.1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形式化方法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916832"/>
            <a:ext cx="8712968" cy="3600400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b="1" u="sng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形式化方法</a:t>
            </a:r>
            <a:r>
              <a:rPr lang="en-US" alt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:</a:t>
            </a: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基于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数学的</a:t>
            </a: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方法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（</a:t>
            </a:r>
            <a:r>
              <a:rPr lang="zh-CN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数学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表示</a:t>
            </a:r>
            <a:r>
              <a:rPr lang="zh-CN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、精确的数学语义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）</a:t>
            </a: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来描述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目标软件系统属性的一种技术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b="1" u="sng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形式化规范说明语言</a:t>
            </a:r>
            <a:r>
              <a:rPr lang="zh-CN" altLang="en-US" sz="2400" b="1" u="sng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的构成</a:t>
            </a: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：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语法、语义和一组关系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形式化方法</a:t>
            </a:r>
            <a:r>
              <a:rPr lang="zh-CN" altLang="en-US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可应用在</a:t>
            </a:r>
            <a:r>
              <a:rPr lang="zh-CN" sz="24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软件规格和验证之上，包括软件系统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的精确建模和软件规格特性的具体描述，即可以看作是面向模型的形式化方法和面向属性的形式化方法</a:t>
            </a:r>
          </a:p>
          <a:p>
            <a:endParaRPr lang="en-US" altLang="zh-CN" sz="2000" dirty="0" smtClean="0"/>
          </a:p>
        </p:txBody>
      </p:sp>
      <p:sp>
        <p:nvSpPr>
          <p:cNvPr id="5" name="矩形 4"/>
          <p:cNvSpPr/>
          <p:nvPr/>
        </p:nvSpPr>
        <p:spPr>
          <a:xfrm>
            <a:off x="3059832" y="6309320"/>
            <a:ext cx="4557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hlinkClick r:id="rId3"/>
              </a:rPr>
              <a:t>http://en.wikipedia.org/wiki/Formal_method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23728" y="6237312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i="0" dirty="0" smtClean="0"/>
              <a:t>可参考：</a:t>
            </a:r>
            <a:endParaRPr lang="zh-CN" altLang="en-US" sz="2000" i="0" dirty="0"/>
          </a:p>
        </p:txBody>
      </p:sp>
    </p:spTree>
    <p:extLst>
      <p:ext uri="{BB962C8B-B14F-4D97-AF65-F5344CB8AC3E}">
        <p14:creationId xmlns:p14="http://schemas.microsoft.com/office/powerpoint/2010/main" val="4164486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332656"/>
            <a:ext cx="3780854" cy="7620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示例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7" name="图片 6" descr="BN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204864"/>
            <a:ext cx="8226371" cy="313234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5576" y="1484784"/>
            <a:ext cx="75248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巴科斯范式（</a:t>
            </a:r>
            <a:r>
              <a:rPr lang="en-US" altLang="zh-CN" sz="2400" b="1" dirty="0" smtClean="0"/>
              <a:t>Backus–Naur Form, BNF)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17758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260648"/>
            <a:ext cx="5437038" cy="7620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形式化三部曲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708920"/>
            <a:ext cx="3420380" cy="2268252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800" b="1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形式化描述</a:t>
            </a:r>
            <a:endParaRPr lang="zh-CN" sz="2800" b="1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800" b="1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形式化开发</a:t>
            </a:r>
            <a:endParaRPr lang="en-US" altLang="zh-CN" sz="2800" b="1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800" b="1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形式化验证</a:t>
            </a:r>
            <a:endParaRPr lang="en-US" altLang="zh-CN" sz="2800" b="1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  <p:pic>
        <p:nvPicPr>
          <p:cNvPr id="200706" name="Picture 2" descr="http://www.cse.chalmers.se/research/hats/sites/default/files/IntegrativeTechnolog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276872"/>
            <a:ext cx="5061198" cy="32804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175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332656"/>
            <a:ext cx="5725070" cy="762000"/>
          </a:xfrm>
        </p:spPr>
        <p:txBody>
          <a:bodyPr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形式化的具体方法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844824"/>
            <a:ext cx="7996238" cy="3724275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基于模型的方法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，如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Z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语言、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B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语言等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代数方法，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如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OBJ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、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CLEAR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、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ASL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、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ACT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等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过程代数方法，如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CSP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、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CCS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、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ACP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、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LOTOS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、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TPCCS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等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基于逻辑的方法，如区间时序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逻辑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、</a:t>
            </a:r>
            <a:r>
              <a:rPr lang="en-US" alt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Hoare 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逻辑、模态逻辑、时序逻辑、时序代理模型等。</a:t>
            </a: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基于网络的方法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65287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332656"/>
            <a:ext cx="6517158" cy="7620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  <a:latin typeface="+mj-ea"/>
              </a:rPr>
              <a:t>3.7.2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形式化验证</a:t>
            </a:r>
            <a:endParaRPr lang="en-US" altLang="zh-CN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568952" cy="4608512"/>
          </a:xfrm>
        </p:spPr>
        <p:txBody>
          <a:bodyPr/>
          <a:lstStyle/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b="1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形式化验证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，就是根据某些</a:t>
            </a:r>
            <a:r>
              <a:rPr lang="zh-CN" sz="2400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形式规范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或属性，使用</a:t>
            </a:r>
            <a:r>
              <a:rPr lang="zh-CN" sz="2400" b="1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形式逻辑方法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证明其正确性或非正确性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。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一般通过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形式化规范进行分析和推理，研究它的各种静态和动态性质，验证是否一致、完整，从而找出所存在的错误和缺陷。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  <a:p>
            <a:pPr marL="355600" indent="-355600" eaLnBrk="0" hangingPunct="0">
              <a:lnSpc>
                <a:spcPct val="150000"/>
              </a:lnSpc>
              <a:spcBef>
                <a:spcPct val="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sz="2400" u="sng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无法证明某个系统没有缺陷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，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因为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不能定义 “没有缺陷”。</a:t>
            </a:r>
            <a:r>
              <a:rPr lang="zh-CN" altLang="en-US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只能</a:t>
            </a:r>
            <a:r>
              <a:rPr lang="zh-CN" sz="2400" kern="1200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/>
                <a:ea typeface="宋体"/>
                <a:cs typeface="宋体"/>
              </a:rPr>
              <a:t>证明一个系统不存在我们可以想得到的缺陷，以及验证满足系统质量要求的属性</a:t>
            </a:r>
            <a:endParaRPr lang="en-US" altLang="zh-CN" sz="2400" kern="1200" dirty="0">
              <a:effectLst>
                <a:outerShdw blurRad="38100" dist="38100" dir="2700000" algn="tl">
                  <a:srgbClr val="FFFFFF"/>
                </a:outerShdw>
              </a:effectLst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7611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25"/>
  <p:tag name="PPWINSEGMENT1SOURCERTF" val="{\rtf1\ansi\deff0{\fonttbl{\f0\fcharset0 Arial;}}{\colortbl\red35\green30\blue96;}{\f0\fs36\b\i\cf0 Zustandsdiagramm eines Stapels\par}}"/>
  <p:tag name="PPWINSEGMENT1TARGETRTF" val="{\rtf1\ansi\deff1{\fonttbl{\f1\fcharset0 Arial;}}{\colortbl\red0\green0\blue0;\red35\green30\blue96;}{\f1\fs36\b\i\cf1 Status diagram of a stack\par}}"/>
  <p:tag name="PPWINLASTSAVEDTRANSLATION" val="Status diagram of a stack"/>
  <p:tag name="PPWINALREADYSEGMENTED" val="True"/>
  <p:tag name="PPWINTOTALSEGMENTS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6"/>
  <p:tag name="PPWINTOTALSEGMENTS" val="1"/>
  <p:tag name="PPWINSEGMENT1SOURCERTF" val="{\rtf1\ansi\deff0{\fonttbl{\f0\fcharset0 Times New Roman;}}{\colortbl\red0\green0\blue0;}{\f0\fs28\cf0 filled\par}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4"/>
  <p:tag name="PPWINTOTALSEGMENTS" val="1"/>
  <p:tag name="PPWINSEGMENT1SOURCERTF" val="{\rtf1\ansi\deff0{\fonttbl{\f0\fcharset0 Times New Roman;}}{\colortbl\red0\green0\blue0;}{\f0\fs28\cf0 full\par}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4"/>
  <p:tag name="PPWINTOTALSEGMENTS" val="1"/>
  <p:tag name="PPWINSEGMENT1SOURCERTF" val="{\rtf1\ansi\deff0{\fonttbl{\f0\fcharset0 Times New Roman;}}{\colortbl\red0\green0\blue0;}{\f0\fs28\cf0 full\par}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6"/>
  <p:tag name="PPWINTOTALSEGMENTS" val="1"/>
  <p:tag name="PPWINSEGMENT1SOURCERTF" val="{\rtf1\ansi\deff0{\fonttbl{\f0\fcharset0 Times New Roman;}}{\colortbl\red0\green0\blue0;}{\f0\fs28\cf0 filled\par}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4"/>
  <p:tag name="PPWINTOTALSEGMENTS" val="1"/>
  <p:tag name="PPWINSEGMENT1SOURCERTF" val="{\rtf1\ansi\deff0{\fonttbl{\f0\fcharset0 Times New Roman;}}{\colortbl\red0\green0\blue0;}{\f0\fs24\cf0 init\par}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4"/>
  <p:tag name="PPWINTOTALSEGMENTS" val="1"/>
  <p:tag name="PPWINSEGMENT1SOURCERTF" val="{\rtf1\ansi\deff0{\fonttbl{\f0\fcharset0 Times New Roman;}}{\colortbl\red0\green0\blue0;}{\f0\fs24\cf0 push\par}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4"/>
  <p:tag name="PPWINTOTALSEGMENTS" val="1"/>
  <p:tag name="PPWINSEGMENT1SOURCERTF" val="{\rtf1\ansi\deff0{\fonttbl{\f0\fcharset0 Times New Roman;}}{\colortbl\red0\green0\blue0;}{\f0\fs28\cf0 full\par}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6"/>
  <p:tag name="PPWINTOTALSEGMENTS" val="1"/>
  <p:tag name="PPWINSEGMENT1SOURCERTF" val="{\rtf1\ansi\deff0{\fonttbl{\f0\fcharset0 Times New Roman;}}{\colortbl\red0\green0\blue0;}{\f0\fs24\cf0 delete\par}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4"/>
  <p:tag name="PPWINTOTALSEGMENTS" val="1"/>
  <p:tag name="PPWINSEGMENT1SOURCERTF" val="{\rtf1\ansi\deff0{\fonttbl{\f0\fcharset0 Times New Roman;}}{\colortbl\red0\green0\blue0;}{\f0\fs24\cf0 push\par}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4"/>
  <p:tag name="PPWINTOTALSEGMENTS" val="1"/>
  <p:tag name="PPWINSEGMENT1SOURCERTF" val="{\rtf1\ansi\deff0{\fonttbl{\f0\fcharset0 Times New Roman;}}{\colortbl\red0\green0\blue0;}{\f0\fs24\cf0 push\par}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3"/>
  <p:tag name="PPWINTOTALSEGMENTS" val="1"/>
  <p:tag name="PPWINSEGMENT1SOURCERTF" val="{\rtf1\ansi\deff0{\fonttbl{\f0\fcharset0 Times New Roman;}}{\colortbl\red0\green0\blue0;}{\f0\fs24\cf0 pop\par}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3"/>
  <p:tag name="PPWINTOTALSEGMENTS" val="1"/>
  <p:tag name="PPWINSEGMENT1SOURCERTF" val="{\rtf1\ansi\deff0{\fonttbl{\f0\fcharset0 Times New Roman;}}{\colortbl\red0\green0\blue0;}{\f0\fs24\cf0 top\par}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3"/>
  <p:tag name="PPWINTOTALSEGMENTS" val="1"/>
  <p:tag name="PPWINSEGMENT1SOURCERTF" val="{\rtf1\ansi\deff0{\fonttbl{\f0\fcharset0 Times New Roman;}}{\colortbl\red0\green0\blue0;}{\f0\fs24\cf0 top\par}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4"/>
  <p:tag name="PPWINTOTALSEGMENTS" val="1"/>
  <p:tag name="PPWINSEGMENT1SOURCERTF" val="{\rtf1\ansi\deff0{\fonttbl{\f0\fcharset0 Times New Roman;}}{\colortbl\red0\green0\blue0;}{\f0\fs24\cf0 push\par}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7"/>
  <p:tag name="PPWINSEGMENT1SOURCERTF" val="{\rtf1\ansi\deff0{\fonttbl{\f0\fcharset0 Times New Roman;}}{\colortbl\red0\green0\blue0;}{\f0\fs28\cf0 initial\par}}"/>
  <p:tag name="PPWINLASTSAVEDTRANSLATION" val="initial"/>
  <p:tag name="PPWINALREADYSEGMENTED" val="True"/>
  <p:tag name="PPWINTOTALSEGMENTS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TOTALSEGMENTS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3"/>
  <p:tag name="PPWINTOTALSEGMENTS" val="1"/>
  <p:tag name="PPWINSEGMENT1SOURCERTF" val="{\rtf1\ansi\deff0{\fonttbl{\f0\fcharset0 Times New Roman;}}{\colortbl\red0\green0\blue0;}{\f0\fs24\cf0 pop\par}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3"/>
  <p:tag name="PPWINTOTALSEGMENTS" val="1"/>
  <p:tag name="PPWINSEGMENT1SOURCERTF" val="{\rtf1\ansi\deff0{\fonttbl{\f0\fcharset0 Times New Roman;}}{\colortbl\red0\green0\blue0;}{\f0\fs24\cf0 pop\par}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6"/>
  <p:tag name="PPWINTOTALSEGMENTS" val="1"/>
  <p:tag name="PPWINSEGMENT1SOURCERTF" val="{\rtf1\ansi\deff0{\fonttbl{\f0\fcharset0 Times New Roman;}}{\colortbl\red0\green0\blue0;}{\f0\fs28\cf0 filled\par}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5"/>
  <p:tag name="PPWINTOTALSEGMENTS" val="1"/>
  <p:tag name="PPWINSEGMENT1SOURCERTF" val="{\rtf1\ansi\deff0{\fonttbl{\f0\fcharset0 Times New Roman;}}{\colortbl\red0\green0\blue0;}{\f0\fs28\cf0 empty\par}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5"/>
  <p:tag name="PPWINTOTALSEGMENTS" val="1"/>
  <p:tag name="PPWINSEGMENT1SOURCERTF" val="{\rtf1\ansi\deff0{\fonttbl{\f0\fcharset0 Times New Roman;}}{\colortbl\red0\green0\blue0;}{\f0\fs28\cf0 ERROR\par}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6"/>
  <p:tag name="PPWINTOTALSEGMENTS" val="1"/>
  <p:tag name="PPWINSEGMENT1SOURCERTF" val="{\rtf1\ansi\deff0{\fonttbl{\f0\fcharset0 Times New Roman;}}{\colortbl\red0\green0\blue0;}{\f0\fs24\cf0 delete\par}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5"/>
  <p:tag name="PPWINTOTALSEGMENTS" val="1"/>
  <p:tag name="PPWINSEGMENT1SOURCERTF" val="{\rtf1\ansi\deff0{\fonttbl{\f0\fcharset0 Times New Roman;}}{\colortbl\red0\green0\blue0;}{\f0\fs28\cf0 ERROR\par}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6"/>
  <p:tag name="PPWINTOTALSEGMENTS" val="1"/>
  <p:tag name="PPWINSEGMENT1SOURCERTF" val="{\rtf1\ansi\deff0{\fonttbl{\f0\fcharset0 Times New Roman;}}{\colortbl\red0\green0\blue0;}{\f0\fs24\cf0 delete\par}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5"/>
  <p:tag name="PPWINTOTALSEGMENTS" val="1"/>
  <p:tag name="PPWINSEGMENT1SOURCERTF" val="{\rtf1\ansi\deff0{\fonttbl{\f0\fcharset0 Times New Roman;}}{\colortbl\red0\green0\blue0;}{\f0\fs28\cf0 ERROR\par}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3"/>
  <p:tag name="PPWINTOTALSEGMENTS" val="1"/>
  <p:tag name="PPWINSEGMENT1SOURCERTF" val="{\rtf1\ansi\deff0{\fonttbl{\f0\fcharset0 Times New Roman;}}{\colortbl\red0\green0\blue0;}{\f0\fs24\cf0 top\par}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5"/>
  <p:tag name="PPWINTOTALSEGMENTS" val="1"/>
  <p:tag name="PPWINSEGMENT1SOURCERTF" val="{\rtf1\ansi\deff0{\fonttbl{\f0\fcharset0 Times New Roman;}}{\colortbl\red0\green0\blue0;}{\f0\fs28\cf0 empty\par}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3"/>
  <p:tag name="PPWINTOTALSEGMENTS" val="1"/>
  <p:tag name="PPWINSEGMENT1SOURCERTF" val="{\rtf1\ansi\deff0{\fonttbl{\f0\fcharset0 Times New Roman;}}{\colortbl\red0\green0\blue0;}{\f0\fs24\cf0 pop\par}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5"/>
  <p:tag name="PPWINTOTALSEGMENTS" val="1"/>
  <p:tag name="PPWINSEGMENT1SOURCERTF" val="{\rtf1\ansi\deff0{\fonttbl{\f0\fcharset0 Times New Roman;}}{\colortbl\red0\green0\blue0;}{\f0\fs28\cf0 ERROR\par}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AGGERGROUP" val="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7"/>
  <p:tag name="PPWINTOTALSEGMENTS" val="1"/>
  <p:tag name="PPWINSEGMENT1SOURCERTF" val="{\rtf1\ansi\deff0{\fonttbl{\f0\fcharset0 Times New Roman;}}{\colortbl\red0\green0\blue0;}{\f0\fs28\cf0 deleted\par}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6"/>
  <p:tag name="PPWINTOTALSEGMENTS" val="1"/>
  <p:tag name="PPWINSEGMENT1SOURCERTF" val="{\rtf1\ansi\deff0{\fonttbl{\f0\fcharset0 Times New Roman;}}{\colortbl\red0\green0\blue0;}{\f0\fs28\cf0 filled\par}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WINSEGMENT1START" val="1"/>
  <p:tag name="PPWINSEGMENT1LENGTH" val="6"/>
  <p:tag name="PPWINTOTALSEGMENTS" val="1"/>
  <p:tag name="PPWINSEGMENT1SOURCERTF" val="{\rtf1\ansi\deff0{\fonttbl{\f0\fcharset0 Times New Roman;}}{\colortbl\red0\green0\blue0;}{\f0\fs28\cf0 filled\par}}"/>
</p:tagLst>
</file>

<file path=ppt/theme/theme1.xml><?xml version="1.0" encoding="utf-8"?>
<a:theme xmlns:a="http://schemas.openxmlformats.org/drawingml/2006/main" name="6">
  <a:themeElements>
    <a:clrScheme name="Nordri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C8C92"/>
      </a:accent2>
      <a:accent3>
        <a:srgbClr val="FFFFFF"/>
      </a:accent3>
      <a:accent4>
        <a:srgbClr val="1E4649"/>
      </a:accent4>
      <a:accent5>
        <a:srgbClr val="BBE0E3"/>
      </a:accent5>
      <a:accent6>
        <a:srgbClr val="71BEC4"/>
      </a:accent6>
      <a:hlink>
        <a:srgbClr val="000000"/>
      </a:hlink>
      <a:folHlink>
        <a:srgbClr val="262626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</Template>
  <TotalTime>18842</TotalTime>
  <Words>4579</Words>
  <Application>Microsoft Macintosh PowerPoint</Application>
  <PresentationFormat>全屏显示(4:3)</PresentationFormat>
  <Paragraphs>1183</Paragraphs>
  <Slides>114</Slides>
  <Notes>98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2</vt:i4>
      </vt:variant>
      <vt:variant>
        <vt:lpstr>幻灯片标题</vt:lpstr>
      </vt:variant>
      <vt:variant>
        <vt:i4>114</vt:i4>
      </vt:variant>
    </vt:vector>
  </HeadingPairs>
  <TitlesOfParts>
    <vt:vector size="117" baseType="lpstr">
      <vt:lpstr>6</vt:lpstr>
      <vt:lpstr>位图图像</vt:lpstr>
      <vt:lpstr>Clip</vt:lpstr>
      <vt:lpstr>PowerPoint 演示文稿</vt:lpstr>
      <vt:lpstr>第2章 回顾</vt:lpstr>
      <vt:lpstr>第3章  软件测试的方法</vt:lpstr>
      <vt:lpstr>方法论和具体方法</vt:lpstr>
      <vt:lpstr>测试领域</vt:lpstr>
      <vt:lpstr>测试方法 @SWEBOK 3.0</vt:lpstr>
      <vt:lpstr>具体方法或技术</vt:lpstr>
      <vt:lpstr>过去常提“黑盒和白盒”方法</vt:lpstr>
      <vt:lpstr>其它方法 @world</vt:lpstr>
      <vt:lpstr>3.1 基于直觉和经验的方法</vt:lpstr>
      <vt:lpstr>3.1.1 ALAC测试和随机测试</vt:lpstr>
      <vt:lpstr>3.1.2 错误猜测法</vt:lpstr>
      <vt:lpstr>3.2 基于输入域的测试方法</vt:lpstr>
      <vt:lpstr>3.2.1 等价类划分方法</vt:lpstr>
      <vt:lpstr>确定等价类的方法</vt:lpstr>
      <vt:lpstr>确定等价类的方法（2）</vt:lpstr>
      <vt:lpstr>确定等价类的方式 (3)</vt:lpstr>
      <vt:lpstr>等价类测试用例-Example</vt:lpstr>
      <vt:lpstr>根据等价类创建测试用例的步骤</vt:lpstr>
      <vt:lpstr>3.2.2 边界值分析方法</vt:lpstr>
      <vt:lpstr>确定边界值的方法</vt:lpstr>
      <vt:lpstr>确定边界值的方法（2）</vt:lpstr>
      <vt:lpstr>BVA 示例2 </vt:lpstr>
      <vt:lpstr>BVA 示例3</vt:lpstr>
      <vt:lpstr>二进制</vt:lpstr>
      <vt:lpstr>ASCII Table</vt:lpstr>
      <vt:lpstr>字符编辑域</vt:lpstr>
      <vt:lpstr>一些特殊的边界值</vt:lpstr>
      <vt:lpstr>3.3 基于组合技术和组合优化的方法</vt:lpstr>
      <vt:lpstr>3.3.1 判定表方法</vt:lpstr>
      <vt:lpstr>判定表元素</vt:lpstr>
      <vt:lpstr>判定表方法步骤</vt:lpstr>
      <vt:lpstr>判定表 示例1</vt:lpstr>
      <vt:lpstr>判定表示例2</vt:lpstr>
      <vt:lpstr>3.3.2 因果图法</vt:lpstr>
      <vt:lpstr>因果图的基本符合</vt:lpstr>
      <vt:lpstr>因果图法－示例（1）</vt:lpstr>
      <vt:lpstr>因果图法－示例（2）</vt:lpstr>
      <vt:lpstr>因果图法－示例（3）</vt:lpstr>
      <vt:lpstr>3.3.3 两两组合（Pairwise）方法</vt:lpstr>
      <vt:lpstr>Pairwise测试工具</vt:lpstr>
      <vt:lpstr>3.3.4 正交实验法</vt:lpstr>
      <vt:lpstr>为什么使用正交试验法？</vt:lpstr>
      <vt:lpstr>正交实验设计方法</vt:lpstr>
      <vt:lpstr>实例</vt:lpstr>
      <vt:lpstr>小结</vt:lpstr>
      <vt:lpstr>3.4 基于逻辑覆盖的方法</vt:lpstr>
      <vt:lpstr>逻辑覆盖 vs. 路径覆盖</vt:lpstr>
      <vt:lpstr>代码：语句覆盖</vt:lpstr>
      <vt:lpstr>PowerPoint 演示文稿</vt:lpstr>
      <vt:lpstr>PowerPoint 演示文稿</vt:lpstr>
      <vt:lpstr>3.4.1 判定覆盖</vt:lpstr>
      <vt:lpstr>示例：绘制控制图</vt:lpstr>
      <vt:lpstr>示例：设计测试用例</vt:lpstr>
      <vt:lpstr>3.4.2 条件覆盖</vt:lpstr>
      <vt:lpstr>示例：列出所有条件</vt:lpstr>
      <vt:lpstr>PowerPoint 演示文稿</vt:lpstr>
      <vt:lpstr>3.4.3 判定条件覆盖</vt:lpstr>
      <vt:lpstr>PowerPoint 演示文稿</vt:lpstr>
      <vt:lpstr>3.4.4 条件组合测试</vt:lpstr>
      <vt:lpstr>示例 (1)</vt:lpstr>
      <vt:lpstr>示例 (2)</vt:lpstr>
      <vt:lpstr>问题</vt:lpstr>
      <vt:lpstr>修正条件/判定覆盖</vt:lpstr>
      <vt:lpstr>示例</vt:lpstr>
      <vt:lpstr>3.4.5 基本路径覆盖</vt:lpstr>
      <vt:lpstr>基本路径覆盖的设计过程</vt:lpstr>
      <vt:lpstr>示例 – 源代码</vt:lpstr>
      <vt:lpstr>示例 – 流程图</vt:lpstr>
      <vt:lpstr>基本路径测试:流程图简化</vt:lpstr>
      <vt:lpstr>流程图的圈复杂度</vt:lpstr>
      <vt:lpstr>流程图复杂度－例子</vt:lpstr>
      <vt:lpstr>确定线性独立的路径集合</vt:lpstr>
      <vt:lpstr>示例：基本路径测试用例</vt:lpstr>
      <vt:lpstr>测试用例覆盖集合中每条路径</vt:lpstr>
      <vt:lpstr>小结</vt:lpstr>
      <vt:lpstr>作业</vt:lpstr>
      <vt:lpstr>小结：方法的灵活运用</vt:lpstr>
      <vt:lpstr>循环测试－ 1</vt:lpstr>
      <vt:lpstr>循环测试－ 2</vt:lpstr>
      <vt:lpstr>循环测试 - 3</vt:lpstr>
      <vt:lpstr>3.5 基于缺陷模式的测试</vt:lpstr>
      <vt:lpstr>检测步骤</vt:lpstr>
      <vt:lpstr>3.6 基于模型的测试方法</vt:lpstr>
      <vt:lpstr>什么是MBT？</vt:lpstr>
      <vt:lpstr>MBT方法</vt:lpstr>
      <vt:lpstr>PowerPoint 演示文稿</vt:lpstr>
      <vt:lpstr>PowerPoint 演示文稿</vt:lpstr>
      <vt:lpstr>MBT 工具</vt:lpstr>
      <vt:lpstr>3.6.1 功能图法</vt:lpstr>
      <vt:lpstr>状态迁移图 </vt:lpstr>
      <vt:lpstr>如何设计测试用例？</vt:lpstr>
      <vt:lpstr>3.6.2 模糊测试方法</vt:lpstr>
      <vt:lpstr>3.7 形式化方法</vt:lpstr>
      <vt:lpstr>3.7.1 形式化方法</vt:lpstr>
      <vt:lpstr>示例</vt:lpstr>
      <vt:lpstr>形式化三部曲</vt:lpstr>
      <vt:lpstr>形式化的具体方法</vt:lpstr>
      <vt:lpstr>3.7.2 形式化验证</vt:lpstr>
      <vt:lpstr>形式化验证的一些具体方法</vt:lpstr>
      <vt:lpstr>3.7.3 扩展有限状态机方法</vt:lpstr>
      <vt:lpstr>EFSM示例-1</vt:lpstr>
      <vt:lpstr>EFSM示例-2</vt:lpstr>
      <vt:lpstr>示例：状态图</vt:lpstr>
      <vt:lpstr>状态表</vt:lpstr>
      <vt:lpstr>PowerPoint 演示文稿</vt:lpstr>
      <vt:lpstr>EFSM工具 - FSME</vt:lpstr>
      <vt:lpstr>补充：基于用户场景的测试</vt:lpstr>
      <vt:lpstr>PowerPoint 演示文稿</vt:lpstr>
      <vt:lpstr>用例测试</vt:lpstr>
      <vt:lpstr>PowerPoint 演示文稿</vt:lpstr>
      <vt:lpstr>基于场景的测试方法</vt:lpstr>
      <vt:lpstr>作业</vt:lpstr>
      <vt:lpstr>PowerPoint 演示文稿</vt:lpstr>
    </vt:vector>
  </TitlesOfParts>
  <Company>Webex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Kerryzhu</dc:creator>
  <cp:keywords>ppt幻灯设计/ppt模板设计</cp:keywords>
  <dc:description>Nordri设计工作室ppt模版发布供大家免费下载使用。版权为Nordri设计工作室所有。您可以自行使用、修改、复制本模版。转载、发表或以其它方式利用本模版上内容，如果您需更进一步的服务，请和我们联系。</dc:description>
  <cp:lastModifiedBy>Zhu Kerry</cp:lastModifiedBy>
  <cp:revision>388</cp:revision>
  <dcterms:created xsi:type="dcterms:W3CDTF">2011-09-26T13:26:34Z</dcterms:created>
  <dcterms:modified xsi:type="dcterms:W3CDTF">2015-01-22T03:49:13Z</dcterms:modified>
  <cp:category>免费模板</cp:category>
</cp:coreProperties>
</file>