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34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19/1/20</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）点阵字体</a:t>
            </a:r>
          </a:p>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8</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17</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18</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19</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20</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21</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22</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23</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24</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25</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26</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9</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27</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28</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29</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10</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11</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12</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13</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14</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15</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smtClean="0">
                <a:solidFill>
                  <a:schemeClr val="tx1"/>
                </a:solidFill>
                <a:effectLst/>
                <a:latin typeface="+mn-lt"/>
                <a:ea typeface="+mn-ea"/>
                <a:cs typeface="+mn-cs"/>
              </a:rPr>
              <a:t>）点阵字体</a:t>
            </a:r>
          </a:p>
          <a:p>
            <a:endParaRPr kumimoji="1" lang="zh-CN" altLang="en-US"/>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16</a:t>
            </a:fld>
            <a:endParaRPr kumimoji="1" lang="zh-CN" altLang="en-US"/>
          </a:p>
        </p:txBody>
      </p:sp>
    </p:spTree>
    <p:extLst>
      <p:ext uri="{BB962C8B-B14F-4D97-AF65-F5344CB8AC3E}">
        <p14:creationId xmlns:p14="http://schemas.microsoft.com/office/powerpoint/2010/main" val="2357452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2019年1月20日星期日</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2019年1月20日星期日</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2019年1月20日星期日</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2019年1月20日星期日</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2019年1月20日星期日</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b="1" dirty="0"/>
              <a:t>第</a:t>
            </a:r>
            <a:r>
              <a:rPr lang="en-US" altLang="zh-CN" sz="4800" b="1" dirty="0"/>
              <a:t>2</a:t>
            </a:r>
            <a:r>
              <a:rPr lang="zh-CN" altLang="zh-CN" sz="4800" b="1" dirty="0"/>
              <a:t>章</a:t>
            </a:r>
            <a:r>
              <a:rPr lang="en-US" altLang="zh-CN" sz="4800" b="1" dirty="0"/>
              <a:t>  </a:t>
            </a:r>
            <a:r>
              <a:rPr lang="zh-CN" altLang="zh-CN" sz="4800" b="1" dirty="0"/>
              <a:t>数字艺术设计</a:t>
            </a:r>
            <a:endParaRPr lang="zh-CN" altLang="zh-CN" sz="4800" dirty="0"/>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2.2.2 </a:t>
            </a:r>
            <a:r>
              <a:rPr lang="zh-CN" altLang="zh-CN" b="1" dirty="0"/>
              <a:t>美学原则与图案风格设计</a:t>
            </a:r>
          </a:p>
          <a:p>
            <a:pPr marL="0" indent="0">
              <a:lnSpc>
                <a:spcPct val="120000"/>
              </a:lnSpc>
              <a:buNone/>
            </a:pPr>
            <a:r>
              <a:rPr lang="en-US" altLang="zh-CN" dirty="0" smtClean="0"/>
              <a:t>2</a:t>
            </a:r>
            <a:r>
              <a:rPr lang="zh-CN" altLang="zh-CN" dirty="0"/>
              <a:t>．不同媒体的美感特点</a:t>
            </a:r>
          </a:p>
          <a:p>
            <a:pPr marL="0" indent="0">
              <a:lnSpc>
                <a:spcPct val="120000"/>
              </a:lnSpc>
              <a:buNone/>
            </a:pPr>
            <a:r>
              <a:rPr lang="zh-CN" altLang="zh-CN" dirty="0"/>
              <a:t>（</a:t>
            </a:r>
            <a:r>
              <a:rPr lang="en-US" altLang="zh-CN" dirty="0"/>
              <a:t>1</a:t>
            </a:r>
            <a:r>
              <a:rPr lang="zh-CN" altLang="zh-CN" dirty="0"/>
              <a:t>）文字和旁</a:t>
            </a:r>
            <a:r>
              <a:rPr lang="zh-CN" altLang="zh-CN" dirty="0" smtClean="0"/>
              <a:t>自</a:t>
            </a:r>
            <a:endParaRPr lang="en-US" altLang="zh-CN" dirty="0" smtClean="0"/>
          </a:p>
          <a:p>
            <a:pPr marL="0" indent="0">
              <a:lnSpc>
                <a:spcPct val="120000"/>
              </a:lnSpc>
              <a:buNone/>
            </a:pPr>
            <a:r>
              <a:rPr lang="zh-CN" altLang="zh-CN" dirty="0"/>
              <a:t>（</a:t>
            </a:r>
            <a:r>
              <a:rPr lang="en-US" altLang="zh-CN" dirty="0"/>
              <a:t>2</a:t>
            </a:r>
            <a:r>
              <a:rPr lang="zh-CN" altLang="zh-CN" dirty="0"/>
              <a:t>）图形和图表</a:t>
            </a:r>
          </a:p>
          <a:p>
            <a:pPr marL="0" indent="0">
              <a:lnSpc>
                <a:spcPct val="120000"/>
              </a:lnSpc>
              <a:buNone/>
            </a:pPr>
            <a:r>
              <a:rPr lang="zh-CN" altLang="zh-CN" dirty="0"/>
              <a:t>（</a:t>
            </a:r>
            <a:r>
              <a:rPr lang="en-US" altLang="zh-CN" dirty="0"/>
              <a:t>3</a:t>
            </a:r>
            <a:r>
              <a:rPr lang="zh-CN" altLang="zh-CN" dirty="0"/>
              <a:t>）背景和质感</a:t>
            </a:r>
          </a:p>
          <a:p>
            <a:pPr marL="0" indent="0">
              <a:lnSpc>
                <a:spcPct val="120000"/>
              </a:lnSpc>
              <a:buNone/>
            </a:pPr>
            <a:r>
              <a:rPr lang="zh-CN" altLang="zh-CN" dirty="0"/>
              <a:t>（</a:t>
            </a:r>
            <a:r>
              <a:rPr lang="en-US" altLang="zh-CN" dirty="0"/>
              <a:t>4</a:t>
            </a:r>
            <a:r>
              <a:rPr lang="zh-CN" altLang="zh-CN" dirty="0"/>
              <a:t>）颜色和感觉</a:t>
            </a:r>
          </a:p>
          <a:p>
            <a:pPr marL="0" indent="0">
              <a:lnSpc>
                <a:spcPct val="120000"/>
              </a:lnSpc>
              <a:buNone/>
            </a:pPr>
            <a:r>
              <a:rPr lang="zh-CN" altLang="zh-CN" dirty="0"/>
              <a:t>（</a:t>
            </a:r>
            <a:r>
              <a:rPr lang="en-US" altLang="zh-CN" dirty="0"/>
              <a:t>5</a:t>
            </a:r>
            <a:r>
              <a:rPr lang="zh-CN" altLang="zh-CN" dirty="0"/>
              <a:t>）配音与音乐</a:t>
            </a:r>
          </a:p>
          <a:p>
            <a:pPr marL="0" indent="0">
              <a:lnSpc>
                <a:spcPct val="120000"/>
              </a:lnSpc>
              <a:buNone/>
            </a:pPr>
            <a:r>
              <a:rPr lang="zh-CN" altLang="zh-CN" dirty="0"/>
              <a:t>（</a:t>
            </a:r>
            <a:r>
              <a:rPr lang="en-US" altLang="zh-CN" dirty="0"/>
              <a:t>6</a:t>
            </a:r>
            <a:r>
              <a:rPr lang="zh-CN" altLang="zh-CN" dirty="0"/>
              <a:t>）影像和动画</a:t>
            </a:r>
          </a:p>
          <a:p>
            <a:pPr marL="0" indent="0">
              <a:lnSpc>
                <a:spcPct val="120000"/>
              </a:lnSpc>
              <a:buNone/>
            </a:pPr>
            <a:r>
              <a:rPr lang="zh-CN" altLang="zh-CN" dirty="0"/>
              <a:t>（</a:t>
            </a:r>
            <a:r>
              <a:rPr lang="en-US" altLang="zh-CN" dirty="0"/>
              <a:t>7</a:t>
            </a:r>
            <a:r>
              <a:rPr lang="zh-CN" altLang="zh-CN" dirty="0"/>
              <a:t>）动</a:t>
            </a:r>
            <a:r>
              <a:rPr lang="zh-CN" altLang="zh-CN" dirty="0" smtClean="0"/>
              <a:t>作的效果</a:t>
            </a:r>
            <a:endParaRPr lang="zh-CN" altLang="zh-CN" dirty="0"/>
          </a:p>
        </p:txBody>
      </p:sp>
    </p:spTree>
    <p:extLst>
      <p:ext uri="{BB962C8B-B14F-4D97-AF65-F5344CB8AC3E}">
        <p14:creationId xmlns:p14="http://schemas.microsoft.com/office/powerpoint/2010/main" val="3720763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2.2.2 </a:t>
            </a:r>
            <a:r>
              <a:rPr lang="zh-CN" altLang="zh-CN" b="1" dirty="0"/>
              <a:t>美学原则与图案风格设计</a:t>
            </a:r>
          </a:p>
          <a:p>
            <a:pPr marL="0" indent="0">
              <a:lnSpc>
                <a:spcPct val="150000"/>
              </a:lnSpc>
              <a:buNone/>
            </a:pPr>
            <a:r>
              <a:rPr lang="en-US" altLang="zh-CN" dirty="0"/>
              <a:t>3</a:t>
            </a:r>
            <a:r>
              <a:rPr lang="zh-CN" altLang="zh-CN" dirty="0"/>
              <a:t>．版面设计原则</a:t>
            </a:r>
          </a:p>
          <a:p>
            <a:pPr marL="0" indent="0">
              <a:lnSpc>
                <a:spcPct val="150000"/>
              </a:lnSpc>
              <a:buNone/>
            </a:pPr>
            <a:r>
              <a:rPr lang="zh-CN" altLang="zh-CN" dirty="0"/>
              <a:t>一个数字艺术设计作品的好坏，主要取决于以下因素。</a:t>
            </a:r>
          </a:p>
          <a:p>
            <a:pPr lvl="0">
              <a:lnSpc>
                <a:spcPct val="150000"/>
              </a:lnSpc>
            </a:pPr>
            <a:r>
              <a:rPr lang="zh-CN" altLang="zh-CN" dirty="0"/>
              <a:t>表演脚本的编写。</a:t>
            </a:r>
          </a:p>
          <a:p>
            <a:pPr lvl="0">
              <a:lnSpc>
                <a:spcPct val="150000"/>
              </a:lnSpc>
            </a:pPr>
            <a:r>
              <a:rPr lang="zh-CN" altLang="zh-CN" dirty="0"/>
              <a:t>素材加工的艺术性。</a:t>
            </a:r>
          </a:p>
          <a:p>
            <a:pPr lvl="0">
              <a:lnSpc>
                <a:spcPct val="150000"/>
              </a:lnSpc>
            </a:pPr>
            <a:r>
              <a:rPr lang="zh-CN" altLang="zh-CN" dirty="0"/>
              <a:t>版面设计的艺术性。</a:t>
            </a:r>
          </a:p>
        </p:txBody>
      </p:sp>
    </p:spTree>
    <p:extLst>
      <p:ext uri="{BB962C8B-B14F-4D97-AF65-F5344CB8AC3E}">
        <p14:creationId xmlns:p14="http://schemas.microsoft.com/office/powerpoint/2010/main" val="3695361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2.3.1 </a:t>
            </a:r>
            <a:r>
              <a:rPr lang="zh-CN" altLang="zh-CN" dirty="0" smtClean="0"/>
              <a:t>平面设计</a:t>
            </a:r>
            <a:endParaRPr lang="zh-CN" altLang="zh-CN" b="1" dirty="0"/>
          </a:p>
          <a:p>
            <a:pPr marL="0" indent="0">
              <a:lnSpc>
                <a:spcPct val="150000"/>
              </a:lnSpc>
              <a:buNone/>
            </a:pPr>
            <a:r>
              <a:rPr lang="zh-CN" altLang="zh-CN" dirty="0"/>
              <a:t>平面设计是一门历史悠久、应用广泛的应用设计艺术。</a:t>
            </a:r>
            <a:r>
              <a:rPr lang="en-US" altLang="zh-CN" dirty="0"/>
              <a:t>Adobe</a:t>
            </a:r>
            <a:r>
              <a:rPr lang="zh-CN" altLang="zh-CN" dirty="0"/>
              <a:t>公司开发的</a:t>
            </a:r>
            <a:r>
              <a:rPr lang="en-US" altLang="zh-CN" dirty="0"/>
              <a:t>Photoshop</a:t>
            </a:r>
            <a:r>
              <a:rPr lang="zh-CN" altLang="zh-CN" dirty="0"/>
              <a:t>是一款优秀的平面设计和图形图像护理软件，它集图像采集、编辑和特效处理于一身，并能在位图图像中合成可编辑的矢量图形，是图形图像素材准备过程中重要的处理工具之一，被广泛地应用于企业介绍画册、产品目录、宣传画片、产品包装等设计领域。</a:t>
            </a:r>
          </a:p>
        </p:txBody>
      </p:sp>
    </p:spTree>
    <p:extLst>
      <p:ext uri="{BB962C8B-B14F-4D97-AF65-F5344CB8AC3E}">
        <p14:creationId xmlns:p14="http://schemas.microsoft.com/office/powerpoint/2010/main" val="3763463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2.3.1 </a:t>
            </a:r>
            <a:r>
              <a:rPr lang="zh-CN" altLang="zh-CN" dirty="0" smtClean="0"/>
              <a:t>平面设计</a:t>
            </a:r>
            <a:endParaRPr lang="zh-CN" altLang="zh-CN" b="1" dirty="0"/>
          </a:p>
          <a:p>
            <a:pPr marL="0" indent="0">
              <a:lnSpc>
                <a:spcPct val="150000"/>
              </a:lnSpc>
              <a:buNone/>
            </a:pPr>
            <a:r>
              <a:rPr lang="zh-CN" altLang="zh-CN" dirty="0"/>
              <a:t>平面设计的应用范围大致包括以计算机为平台的平面广告设计、封面设计、字体设计、版式设计、插图设计、包装装潢设计和标识系统设计等。对于这些艺术设计内容来说，实际上是一个“换笔”的过程——即从传统的手工绘制到用计算机图形设计软件绘制。无论从技术还是艺术上，以计算机为平台的平面设计大大提高了平面设计的速度、精度、艺术效果与艺术水平</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3041617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2.3.2 网页设计</a:t>
            </a:r>
            <a:endParaRPr lang="zh-CN" altLang="zh-CN" b="1" dirty="0"/>
          </a:p>
          <a:p>
            <a:pPr marL="0" indent="0">
              <a:lnSpc>
                <a:spcPct val="150000"/>
              </a:lnSpc>
              <a:buNone/>
            </a:pPr>
            <a:r>
              <a:rPr lang="zh-CN" altLang="zh-CN" dirty="0" smtClean="0"/>
              <a:t>网页设计一般原则 </a:t>
            </a:r>
            <a:endParaRPr lang="en-US" altLang="zh-CN" dirty="0" smtClean="0"/>
          </a:p>
          <a:p>
            <a:pPr marL="0" indent="0">
              <a:lnSpc>
                <a:spcPct val="150000"/>
              </a:lnSpc>
              <a:buNone/>
            </a:pPr>
            <a:r>
              <a:rPr lang="zh-CN" altLang="zh-CN" dirty="0"/>
              <a:t>（</a:t>
            </a:r>
            <a:r>
              <a:rPr lang="en-US" altLang="zh-CN" dirty="0"/>
              <a:t>1</a:t>
            </a:r>
            <a:r>
              <a:rPr lang="zh-CN" altLang="zh-CN" dirty="0"/>
              <a:t>）内容与形式的统一</a:t>
            </a:r>
            <a:r>
              <a:rPr lang="zh-CN" altLang="zh-CN" dirty="0" smtClean="0"/>
              <a:t>。</a:t>
            </a:r>
            <a:endParaRPr lang="en-US" altLang="zh-CN" dirty="0" smtClean="0"/>
          </a:p>
          <a:p>
            <a:pPr marL="0" indent="0">
              <a:lnSpc>
                <a:spcPct val="150000"/>
              </a:lnSpc>
              <a:buNone/>
            </a:pPr>
            <a:r>
              <a:rPr lang="zh-CN" altLang="zh-CN" dirty="0"/>
              <a:t>（</a:t>
            </a:r>
            <a:r>
              <a:rPr lang="en-US" altLang="zh-CN" dirty="0"/>
              <a:t>2</a:t>
            </a:r>
            <a:r>
              <a:rPr lang="zh-CN" altLang="zh-CN" dirty="0"/>
              <a:t>）特色明确。</a:t>
            </a:r>
            <a:r>
              <a:rPr lang="zh-CN" altLang="zh-CN" dirty="0"/>
              <a:t> </a:t>
            </a:r>
            <a:r>
              <a:rPr lang="zh-CN" altLang="zh-CN" dirty="0" smtClean="0"/>
              <a:t> </a:t>
            </a:r>
            <a:endParaRPr lang="en-US" altLang="zh-CN" dirty="0" smtClean="0"/>
          </a:p>
          <a:p>
            <a:pPr marL="0" indent="0">
              <a:lnSpc>
                <a:spcPct val="150000"/>
              </a:lnSpc>
              <a:buNone/>
            </a:pPr>
            <a:r>
              <a:rPr lang="zh-CN" altLang="zh-CN" dirty="0"/>
              <a:t>（</a:t>
            </a:r>
            <a:r>
              <a:rPr lang="en-US" altLang="zh-CN" dirty="0"/>
              <a:t>3</a:t>
            </a:r>
            <a:r>
              <a:rPr lang="zh-CN" altLang="zh-CN" dirty="0"/>
              <a:t>）统一整体的形象。</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dirty="0"/>
              <a:t>）减少浏览层次。</a:t>
            </a:r>
            <a:r>
              <a:rPr lang="zh-CN" altLang="zh-CN" dirty="0"/>
              <a:t> </a:t>
            </a:r>
            <a:endParaRPr lang="en-US" altLang="zh-CN" dirty="0" smtClean="0"/>
          </a:p>
          <a:p>
            <a:pPr marL="0" indent="0">
              <a:lnSpc>
                <a:spcPct val="150000"/>
              </a:lnSpc>
              <a:buNone/>
            </a:pPr>
            <a:r>
              <a:rPr lang="zh-CN" altLang="zh-CN" dirty="0"/>
              <a:t>（</a:t>
            </a:r>
            <a:r>
              <a:rPr lang="en-US" altLang="zh-CN" dirty="0"/>
              <a:t>5</a:t>
            </a:r>
            <a:r>
              <a:rPr lang="zh-CN" altLang="zh-CN" dirty="0"/>
              <a:t>）了解浏览者的心里状态</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3810374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1</a:t>
            </a:r>
            <a:r>
              <a:rPr lang="zh-CN" altLang="zh-CN" dirty="0"/>
              <a:t>．插画分类</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）出版物插画</a:t>
            </a:r>
          </a:p>
          <a:p>
            <a:pPr marL="0" indent="0">
              <a:lnSpc>
                <a:spcPct val="150000"/>
              </a:lnSpc>
              <a:buNone/>
            </a:pPr>
            <a:r>
              <a:rPr lang="zh-CN" altLang="zh-CN" dirty="0"/>
              <a:t>出版物插画主要以报纸、杂志和书籍为主。</a:t>
            </a:r>
          </a:p>
          <a:p>
            <a:pPr marL="0" indent="0">
              <a:lnSpc>
                <a:spcPct val="150000"/>
              </a:lnSpc>
              <a:buNone/>
            </a:pPr>
            <a:r>
              <a:rPr lang="zh-CN" altLang="zh-CN" dirty="0"/>
              <a:t>（</a:t>
            </a:r>
            <a:r>
              <a:rPr lang="en-US" altLang="zh-CN" dirty="0"/>
              <a:t>2</a:t>
            </a:r>
            <a:r>
              <a:rPr lang="zh-CN" altLang="zh-CN" dirty="0"/>
              <a:t>）商业插画</a:t>
            </a:r>
          </a:p>
          <a:p>
            <a:pPr marL="0" indent="0">
              <a:lnSpc>
                <a:spcPct val="150000"/>
              </a:lnSpc>
              <a:buNone/>
            </a:pPr>
            <a:r>
              <a:rPr lang="zh-CN" altLang="zh-CN" dirty="0"/>
              <a:t>出现在各种各样的商业活动中 </a:t>
            </a:r>
            <a:r>
              <a:rPr lang="zh-CN" altLang="en-US" dirty="0" smtClean="0"/>
              <a:t>。</a:t>
            </a:r>
            <a:endParaRPr lang="zh-CN" altLang="zh-CN" dirty="0"/>
          </a:p>
        </p:txBody>
      </p:sp>
    </p:spTree>
    <p:extLst>
      <p:ext uri="{BB962C8B-B14F-4D97-AF65-F5344CB8AC3E}">
        <p14:creationId xmlns:p14="http://schemas.microsoft.com/office/powerpoint/2010/main" val="285031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2</a:t>
            </a:r>
            <a:r>
              <a:rPr lang="zh-CN" altLang="zh-CN" dirty="0"/>
              <a:t>．插画风格</a:t>
            </a:r>
          </a:p>
          <a:p>
            <a:pPr marL="0" indent="0">
              <a:lnSpc>
                <a:spcPct val="150000"/>
              </a:lnSpc>
              <a:buNone/>
            </a:pPr>
            <a:r>
              <a:rPr lang="zh-CN" altLang="zh-CN" dirty="0"/>
              <a:t>（</a:t>
            </a:r>
            <a:r>
              <a:rPr lang="en-US" altLang="zh-CN" dirty="0"/>
              <a:t>1</a:t>
            </a:r>
            <a:r>
              <a:rPr lang="zh-CN" altLang="zh-CN" dirty="0"/>
              <a:t>）</a:t>
            </a:r>
            <a:r>
              <a:rPr lang="zh-CN" altLang="zh-CN" dirty="0" smtClean="0"/>
              <a:t>写实风格</a:t>
            </a:r>
            <a:endParaRPr lang="en-US" altLang="zh-CN" dirty="0" smtClean="0"/>
          </a:p>
          <a:p>
            <a:pPr marL="0" indent="0">
              <a:lnSpc>
                <a:spcPct val="150000"/>
              </a:lnSpc>
              <a:buNone/>
            </a:pPr>
            <a:r>
              <a:rPr lang="zh-CN" altLang="zh-CN" dirty="0" smtClean="0"/>
              <a:t>写实风</a:t>
            </a:r>
            <a:r>
              <a:rPr lang="zh-CN" altLang="zh-CN" dirty="0"/>
              <a:t>格的插画并不是一个对客观世界的模仿，而是一个经过插图创作者精心构思和组织的画面。</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）抽象风</a:t>
            </a:r>
            <a:r>
              <a:rPr lang="zh-CN" altLang="zh-CN" dirty="0" smtClean="0"/>
              <a:t>格</a:t>
            </a:r>
            <a:endParaRPr lang="en-US" altLang="zh-CN" dirty="0" smtClean="0"/>
          </a:p>
          <a:p>
            <a:pPr marL="0" indent="0">
              <a:lnSpc>
                <a:spcPct val="150000"/>
              </a:lnSpc>
              <a:buNone/>
            </a:pPr>
            <a:r>
              <a:rPr lang="zh-CN" altLang="zh-CN" dirty="0" smtClean="0"/>
              <a:t>抽象风格是相对于写实风格而</a:t>
            </a:r>
            <a:r>
              <a:rPr lang="zh-CN" altLang="zh-CN" dirty="0"/>
              <a:t>言的，它一般根据点、线、面、色彩等元素，通过自由组合构成非具象的画面。</a:t>
            </a:r>
            <a:r>
              <a:rPr lang="zh-CN" altLang="zh-CN" dirty="0"/>
              <a:t> </a:t>
            </a:r>
            <a:endParaRPr lang="zh-CN" altLang="zh-CN" dirty="0"/>
          </a:p>
        </p:txBody>
      </p:sp>
    </p:spTree>
    <p:extLst>
      <p:ext uri="{BB962C8B-B14F-4D97-AF65-F5344CB8AC3E}">
        <p14:creationId xmlns:p14="http://schemas.microsoft.com/office/powerpoint/2010/main" val="2334808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2</a:t>
            </a:r>
            <a:r>
              <a:rPr lang="zh-CN" altLang="zh-CN" dirty="0"/>
              <a:t>．插画风格</a:t>
            </a:r>
          </a:p>
          <a:p>
            <a:pPr marL="0" indent="0">
              <a:lnSpc>
                <a:spcPct val="150000"/>
              </a:lnSpc>
              <a:buNone/>
            </a:pPr>
            <a:r>
              <a:rPr lang="zh-CN" altLang="zh-CN" dirty="0" smtClean="0"/>
              <a:t>（</a:t>
            </a:r>
            <a:r>
              <a:rPr lang="en-US" altLang="zh-CN" dirty="0"/>
              <a:t>3</a:t>
            </a:r>
            <a:r>
              <a:rPr lang="zh-CN" altLang="zh-CN" dirty="0"/>
              <a:t>）装饰风</a:t>
            </a:r>
            <a:r>
              <a:rPr lang="zh-CN" altLang="zh-CN" dirty="0" smtClean="0"/>
              <a:t>格</a:t>
            </a:r>
            <a:endParaRPr lang="en-US" altLang="zh-CN" dirty="0" smtClean="0"/>
          </a:p>
          <a:p>
            <a:pPr marL="0" indent="0">
              <a:lnSpc>
                <a:spcPct val="150000"/>
              </a:lnSpc>
              <a:buNone/>
            </a:pPr>
            <a:r>
              <a:rPr lang="zh-CN" altLang="zh-CN" dirty="0"/>
              <a:t>装饰风格的插画强调画面的平面化、图案化、富有装饰性，通过对表现内容的归纳、夸张，运用重复、对比、穿插等形式法则，创作出精美独特的插画作品。</a:t>
            </a:r>
            <a:r>
              <a:rPr lang="zh-CN" altLang="zh-CN" dirty="0"/>
              <a:t> </a:t>
            </a:r>
            <a:endParaRPr lang="zh-CN" altLang="zh-CN" dirty="0"/>
          </a:p>
        </p:txBody>
      </p:sp>
    </p:spTree>
    <p:extLst>
      <p:ext uri="{BB962C8B-B14F-4D97-AF65-F5344CB8AC3E}">
        <p14:creationId xmlns:p14="http://schemas.microsoft.com/office/powerpoint/2010/main" val="579098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2</a:t>
            </a:r>
            <a:r>
              <a:rPr lang="zh-CN" altLang="zh-CN" dirty="0"/>
              <a:t>．插画风格</a:t>
            </a:r>
          </a:p>
          <a:p>
            <a:pPr marL="0" indent="0">
              <a:lnSpc>
                <a:spcPct val="150000"/>
              </a:lnSpc>
              <a:buNone/>
            </a:pPr>
            <a:r>
              <a:rPr lang="zh-CN" altLang="zh-CN" dirty="0" smtClean="0"/>
              <a:t>（</a:t>
            </a:r>
            <a:r>
              <a:rPr lang="en-US" altLang="zh-CN" dirty="0"/>
              <a:t>4</a:t>
            </a:r>
            <a:r>
              <a:rPr lang="zh-CN" altLang="zh-CN" dirty="0"/>
              <a:t>）卡通风</a:t>
            </a:r>
            <a:r>
              <a:rPr lang="zh-CN" altLang="zh-CN" dirty="0" smtClean="0"/>
              <a:t>格</a:t>
            </a:r>
            <a:endParaRPr lang="en-US" altLang="zh-CN" dirty="0" smtClean="0"/>
          </a:p>
          <a:p>
            <a:pPr marL="0" indent="0">
              <a:lnSpc>
                <a:spcPct val="150000"/>
              </a:lnSpc>
              <a:buNone/>
            </a:pPr>
            <a:r>
              <a:rPr lang="zh-CN" altLang="zh-CN" dirty="0"/>
              <a:t>通风格的插画极具个性，富有亲和力，能使要表现的主题更加生动、有趣，如今的卡通形象创作已不再只针对少年儿童，越来越多的成年大众也对卡通特别青睐，其亲和力很容易打动观众，很容易在人们心中建立起良好的形象。</a:t>
            </a:r>
            <a:r>
              <a:rPr lang="zh-CN" altLang="zh-CN" dirty="0"/>
              <a:t> </a:t>
            </a:r>
            <a:endParaRPr lang="zh-CN" altLang="zh-CN" dirty="0"/>
          </a:p>
        </p:txBody>
      </p:sp>
    </p:spTree>
    <p:extLst>
      <p:ext uri="{BB962C8B-B14F-4D97-AF65-F5344CB8AC3E}">
        <p14:creationId xmlns:p14="http://schemas.microsoft.com/office/powerpoint/2010/main" val="1918753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2</a:t>
            </a:r>
            <a:r>
              <a:rPr lang="zh-CN" altLang="zh-CN" dirty="0"/>
              <a:t>．插画风格</a:t>
            </a:r>
          </a:p>
          <a:p>
            <a:pPr marL="0" indent="0">
              <a:lnSpc>
                <a:spcPct val="150000"/>
              </a:lnSpc>
              <a:buNone/>
            </a:pPr>
            <a:r>
              <a:rPr lang="zh-CN" altLang="zh-CN" dirty="0"/>
              <a:t>（</a:t>
            </a:r>
            <a:r>
              <a:rPr lang="en-US" altLang="zh-CN" dirty="0"/>
              <a:t>5</a:t>
            </a:r>
            <a:r>
              <a:rPr lang="zh-CN" altLang="zh-CN" dirty="0"/>
              <a:t>）</a:t>
            </a:r>
            <a:r>
              <a:rPr lang="zh-CN" altLang="zh-CN" dirty="0" smtClean="0"/>
              <a:t>插画主题</a:t>
            </a:r>
            <a:endParaRPr lang="en-US" altLang="zh-CN" dirty="0" smtClean="0"/>
          </a:p>
          <a:p>
            <a:pPr marL="0" indent="0">
              <a:lnSpc>
                <a:spcPct val="150000"/>
              </a:lnSpc>
              <a:buNone/>
            </a:pPr>
            <a:r>
              <a:rPr lang="zh-CN" altLang="zh-CN" dirty="0"/>
              <a:t>插画的表现主题主要分为幽默性、讽刺性、象征性、幻想性、意象性、直叙性、寓言性、装饰性。</a:t>
            </a:r>
            <a:r>
              <a:rPr lang="zh-CN" altLang="zh-CN" dirty="0"/>
              <a:t> </a:t>
            </a:r>
            <a:endParaRPr lang="zh-CN" altLang="zh-CN" dirty="0"/>
          </a:p>
        </p:txBody>
      </p:sp>
    </p:spTree>
    <p:extLst>
      <p:ext uri="{BB962C8B-B14F-4D97-AF65-F5344CB8AC3E}">
        <p14:creationId xmlns:p14="http://schemas.microsoft.com/office/powerpoint/2010/main" val="2578692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2.1 </a:t>
            </a:r>
            <a:r>
              <a:rPr lang="zh-CN" altLang="zh-CN" sz="3600" dirty="0"/>
              <a:t>设计艺术与艺术设计</a:t>
            </a:r>
            <a:r>
              <a:rPr lang="zh-CN" altLang="zh-CN" sz="3600" dirty="0"/>
              <a:t> </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zh-CN" altLang="zh-CN" dirty="0"/>
              <a:t>（</a:t>
            </a:r>
            <a:r>
              <a:rPr lang="en-US" altLang="zh-CN" dirty="0"/>
              <a:t>1</a:t>
            </a:r>
            <a:r>
              <a:rPr lang="zh-CN" altLang="zh-CN" dirty="0"/>
              <a:t>）艺术</a:t>
            </a:r>
          </a:p>
          <a:p>
            <a:pPr marL="0" indent="0">
              <a:lnSpc>
                <a:spcPct val="150000"/>
              </a:lnSpc>
              <a:buNone/>
            </a:pPr>
            <a:r>
              <a:rPr lang="en-US" altLang="zh-CN" dirty="0"/>
              <a:t> </a:t>
            </a:r>
            <a:r>
              <a:rPr lang="zh-CN" altLang="zh-CN" dirty="0"/>
              <a:t>艺术是“通过塑造形象具体地反映社会生活，表现作者的思想情感的一种社会意识形态”</a:t>
            </a:r>
            <a:r>
              <a:rPr lang="zh-CN" altLang="zh-CN" dirty="0" smtClean="0"/>
              <a:t>。</a:t>
            </a:r>
            <a:endParaRPr lang="en-US" altLang="zh-CN" dirty="0" smtClean="0"/>
          </a:p>
          <a:p>
            <a:pPr marL="0" indent="0">
              <a:lnSpc>
                <a:spcPct val="150000"/>
              </a:lnSpc>
              <a:buNone/>
            </a:pPr>
            <a:r>
              <a:rPr lang="zh-CN" altLang="zh-CN" dirty="0" smtClean="0"/>
              <a:t>由于表现</a:t>
            </a:r>
            <a:r>
              <a:rPr lang="zh-CN" altLang="zh-CN" dirty="0"/>
              <a:t>的手段和方式不同，艺术通常分为：表演艺术（音乐、舞蹈）、造型艺术（绘画、雕塑）、语言艺术（文学）、综合艺术（戏剧、电影）</a:t>
            </a:r>
            <a:r>
              <a:rPr lang="zh-CN" altLang="zh-CN" dirty="0" smtClean="0"/>
              <a:t>，</a:t>
            </a:r>
            <a:endParaRPr lang="en-US" altLang="zh-CN" dirty="0" smtClean="0"/>
          </a:p>
          <a:p>
            <a:pPr marL="0" indent="0">
              <a:lnSpc>
                <a:spcPct val="150000"/>
              </a:lnSpc>
              <a:buNone/>
            </a:pPr>
            <a:r>
              <a:rPr lang="zh-CN" altLang="zh-CN" dirty="0" smtClean="0"/>
              <a:t>另</a:t>
            </a:r>
            <a:r>
              <a:rPr lang="zh-CN" altLang="zh-CN" dirty="0"/>
              <a:t>外有一种分法为：时间艺术（音乐）、空间艺术（绘画、雕塑）和综合艺术（戏剧、电影）”。</a:t>
            </a:r>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3</a:t>
            </a:r>
            <a:r>
              <a:rPr lang="zh-CN" altLang="zh-CN" dirty="0"/>
              <a:t>．数字插画</a:t>
            </a:r>
          </a:p>
          <a:p>
            <a:pPr marL="0" indent="0">
              <a:lnSpc>
                <a:spcPct val="130000"/>
              </a:lnSpc>
              <a:buNone/>
            </a:pPr>
            <a:r>
              <a:rPr lang="zh-CN" altLang="zh-CN" dirty="0"/>
              <a:t>数字媒体技术的发展为数字插画的发展提供了条件</a:t>
            </a:r>
            <a:r>
              <a:rPr lang="zh-CN" altLang="zh-CN" dirty="0" smtClean="0"/>
              <a:t>。</a:t>
            </a:r>
            <a:endParaRPr lang="en-US" altLang="zh-CN" dirty="0"/>
          </a:p>
          <a:p>
            <a:pPr marL="0" indent="0">
              <a:lnSpc>
                <a:spcPct val="130000"/>
              </a:lnSpc>
              <a:buNone/>
            </a:pPr>
            <a:r>
              <a:rPr lang="zh-CN" altLang="zh-CN" dirty="0"/>
              <a:t>数字艺术的表现形式非常丰富，录像及互动装置、虚拟现实、多媒体、游戏、电脑动画、</a:t>
            </a:r>
            <a:r>
              <a:rPr lang="en-US" altLang="zh-CN" dirty="0"/>
              <a:t>DV</a:t>
            </a:r>
            <a:r>
              <a:rPr lang="zh-CN" altLang="zh-CN" dirty="0"/>
              <a:t>、数字摄影、数字绘画和数字音乐等都属于数字艺术</a:t>
            </a:r>
            <a:r>
              <a:rPr lang="zh-CN" altLang="zh-CN" dirty="0" smtClean="0"/>
              <a:t>。</a:t>
            </a:r>
            <a:endParaRPr lang="en-US" altLang="zh-CN" dirty="0" smtClean="0"/>
          </a:p>
          <a:p>
            <a:pPr marL="0" indent="0">
              <a:lnSpc>
                <a:spcPct val="130000"/>
              </a:lnSpc>
              <a:buNone/>
            </a:pPr>
            <a:r>
              <a:rPr lang="zh-CN" altLang="zh-CN" dirty="0" smtClean="0"/>
              <a:t>数字插画可以被理解为使用电脑参与美术</a:t>
            </a:r>
            <a:r>
              <a:rPr lang="zh-CN" altLang="zh-CN" dirty="0"/>
              <a:t>作品的创作</a:t>
            </a:r>
            <a:r>
              <a:rPr lang="zh-CN" altLang="zh-CN" dirty="0" smtClean="0"/>
              <a:t>。</a:t>
            </a:r>
            <a:endParaRPr lang="en-US" altLang="zh-CN" dirty="0" smtClean="0"/>
          </a:p>
          <a:p>
            <a:pPr marL="0" indent="0">
              <a:lnSpc>
                <a:spcPct val="130000"/>
              </a:lnSpc>
              <a:buNone/>
            </a:pPr>
            <a:r>
              <a:rPr lang="zh-CN" altLang="zh-CN" dirty="0" smtClean="0"/>
              <a:t>无论</a:t>
            </a:r>
            <a:r>
              <a:rPr lang="zh-CN" altLang="zh-CN" dirty="0"/>
              <a:t>是完全使用电脑制作，还是后期使用电脑进行加工处理，都可以称为数字插画</a:t>
            </a:r>
            <a:r>
              <a:rPr lang="zh-CN" altLang="zh-CN" dirty="0" smtClean="0"/>
              <a:t>。</a:t>
            </a:r>
            <a:endParaRPr lang="zh-CN" altLang="zh-CN" dirty="0"/>
          </a:p>
        </p:txBody>
      </p:sp>
    </p:spTree>
    <p:extLst>
      <p:ext uri="{BB962C8B-B14F-4D97-AF65-F5344CB8AC3E}">
        <p14:creationId xmlns:p14="http://schemas.microsoft.com/office/powerpoint/2010/main" val="1160602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3</a:t>
            </a:r>
            <a:r>
              <a:rPr lang="zh-CN" altLang="zh-CN" dirty="0"/>
              <a:t>．数字插画</a:t>
            </a:r>
          </a:p>
          <a:p>
            <a:pPr marL="0" indent="0">
              <a:lnSpc>
                <a:spcPct val="130000"/>
              </a:lnSpc>
              <a:buNone/>
            </a:pPr>
            <a:r>
              <a:rPr lang="zh-CN" altLang="zh-CN" dirty="0"/>
              <a:t>数字插画与传统插画之间的区别</a:t>
            </a:r>
            <a:r>
              <a:rPr lang="zh-CN" altLang="zh-CN" dirty="0"/>
              <a:t> </a:t>
            </a:r>
            <a:endParaRPr lang="en-US" altLang="zh-CN" dirty="0" smtClean="0"/>
          </a:p>
          <a:p>
            <a:pPr marL="0" indent="0">
              <a:lnSpc>
                <a:spcPct val="130000"/>
              </a:lnSpc>
              <a:buNone/>
            </a:pPr>
            <a:r>
              <a:rPr lang="zh-CN" altLang="zh-CN" dirty="0"/>
              <a:t>（</a:t>
            </a:r>
            <a:r>
              <a:rPr lang="en-US" altLang="zh-CN" dirty="0"/>
              <a:t>1</a:t>
            </a:r>
            <a:r>
              <a:rPr lang="zh-CN" altLang="zh-CN" dirty="0"/>
              <a:t>）</a:t>
            </a:r>
            <a:r>
              <a:rPr lang="zh-CN" altLang="zh-CN" dirty="0" smtClean="0"/>
              <a:t>内容</a:t>
            </a:r>
            <a:endParaRPr lang="en-US" altLang="zh-CN" dirty="0" smtClean="0"/>
          </a:p>
          <a:p>
            <a:pPr marL="0" indent="0">
              <a:lnSpc>
                <a:spcPct val="130000"/>
              </a:lnSpc>
              <a:buNone/>
            </a:pPr>
            <a:r>
              <a:rPr lang="zh-CN" altLang="zh-CN" dirty="0" smtClean="0"/>
              <a:t>传统插画经过长时间</a:t>
            </a:r>
            <a:r>
              <a:rPr lang="zh-CN" altLang="zh-CN" dirty="0"/>
              <a:t>的发展演变．蕴涵着深刻的文化积淀、民族情感、风俗习惯、审美观念及审美情趣，因此具有很大的内容表现空间</a:t>
            </a:r>
            <a:r>
              <a:rPr lang="zh-CN" altLang="zh-CN" dirty="0" smtClean="0"/>
              <a:t>。</a:t>
            </a:r>
            <a:endParaRPr lang="en-US" altLang="zh-CN" dirty="0" smtClean="0"/>
          </a:p>
          <a:p>
            <a:pPr marL="0" indent="0">
              <a:lnSpc>
                <a:spcPct val="130000"/>
              </a:lnSpc>
              <a:buNone/>
            </a:pPr>
            <a:r>
              <a:rPr lang="zh-CN" altLang="zh-CN" dirty="0" smtClean="0"/>
              <a:t>而数字插画是从单</a:t>
            </a:r>
            <a:r>
              <a:rPr lang="zh-CN" altLang="zh-CN" dirty="0"/>
              <a:t>一的商业插画派生出来的，缺乏艺术创作的根基，在表现的内容上有较大的局限性。</a:t>
            </a:r>
          </a:p>
          <a:p>
            <a:pPr marL="0" indent="0">
              <a:lnSpc>
                <a:spcPct val="130000"/>
              </a:lnSpc>
              <a:buNone/>
            </a:pPr>
            <a:endParaRPr lang="zh-CN" altLang="zh-CN" dirty="0"/>
          </a:p>
        </p:txBody>
      </p:sp>
    </p:spTree>
    <p:extLst>
      <p:ext uri="{BB962C8B-B14F-4D97-AF65-F5344CB8AC3E}">
        <p14:creationId xmlns:p14="http://schemas.microsoft.com/office/powerpoint/2010/main" val="3600942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3</a:t>
            </a:r>
            <a:r>
              <a:rPr lang="zh-CN" altLang="zh-CN" dirty="0"/>
              <a:t>．数字插画</a:t>
            </a:r>
          </a:p>
          <a:p>
            <a:pPr marL="0" indent="0">
              <a:lnSpc>
                <a:spcPct val="130000"/>
              </a:lnSpc>
              <a:buNone/>
            </a:pPr>
            <a:r>
              <a:rPr lang="zh-CN" altLang="zh-CN" dirty="0"/>
              <a:t>数字插画与传统插画之间的区别</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a:t>
            </a:r>
            <a:r>
              <a:rPr lang="zh-CN" altLang="zh-CN" dirty="0" smtClean="0"/>
              <a:t>表现手法</a:t>
            </a:r>
            <a:endParaRPr lang="en-US" altLang="zh-CN" dirty="0" smtClean="0"/>
          </a:p>
          <a:p>
            <a:pPr marL="0" indent="0">
              <a:lnSpc>
                <a:spcPct val="150000"/>
              </a:lnSpc>
              <a:buNone/>
            </a:pPr>
            <a:r>
              <a:rPr lang="zh-CN" altLang="zh-CN" dirty="0" smtClean="0"/>
              <a:t>传统</a:t>
            </a:r>
            <a:r>
              <a:rPr lang="zh-CN" altLang="zh-CN" dirty="0"/>
              <a:t>的创作技巧、笔墨造型和传统工艺的材料使传统插画具有非常丰富的表现形式和创作风格</a:t>
            </a:r>
            <a:r>
              <a:rPr lang="zh-CN" altLang="zh-CN" dirty="0" smtClean="0"/>
              <a:t>。</a:t>
            </a:r>
            <a:endParaRPr lang="en-US" altLang="zh-CN" dirty="0" smtClean="0"/>
          </a:p>
          <a:p>
            <a:pPr marL="0" indent="0">
              <a:lnSpc>
                <a:spcPct val="150000"/>
              </a:lnSpc>
              <a:buNone/>
            </a:pPr>
            <a:r>
              <a:rPr lang="zh-CN" altLang="zh-CN" dirty="0" smtClean="0"/>
              <a:t>而数字插画创作的</a:t>
            </a:r>
            <a:r>
              <a:rPr lang="zh-CN" altLang="zh-CN" dirty="0"/>
              <a:t>根本基础是数字化图形处理技术，这种机械的技术手段容易导致表现语言的缺乏和表现形式的单一</a:t>
            </a:r>
            <a:r>
              <a:rPr lang="zh-CN" altLang="zh-CN" dirty="0" smtClean="0"/>
              <a:t>。</a:t>
            </a:r>
            <a:endParaRPr lang="zh-CN" altLang="zh-CN" dirty="0"/>
          </a:p>
        </p:txBody>
      </p:sp>
    </p:spTree>
    <p:extLst>
      <p:ext uri="{BB962C8B-B14F-4D97-AF65-F5344CB8AC3E}">
        <p14:creationId xmlns:p14="http://schemas.microsoft.com/office/powerpoint/2010/main" val="3743550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dirty="0"/>
              <a:t>2.3.3 插画艺术设计</a:t>
            </a:r>
            <a:endParaRPr lang="zh-CN" altLang="zh-CN" b="1" dirty="0"/>
          </a:p>
          <a:p>
            <a:pPr marL="0" indent="0">
              <a:lnSpc>
                <a:spcPct val="150000"/>
              </a:lnSpc>
              <a:buNone/>
            </a:pPr>
            <a:r>
              <a:rPr lang="en-US" altLang="zh-CN" dirty="0"/>
              <a:t>3</a:t>
            </a:r>
            <a:r>
              <a:rPr lang="zh-CN" altLang="zh-CN" dirty="0"/>
              <a:t>．数字插画</a:t>
            </a:r>
          </a:p>
          <a:p>
            <a:pPr marL="0" indent="0">
              <a:lnSpc>
                <a:spcPct val="130000"/>
              </a:lnSpc>
              <a:buNone/>
            </a:pPr>
            <a:r>
              <a:rPr lang="zh-CN" altLang="zh-CN" dirty="0"/>
              <a:t>数字插画与传统插画之间的区别</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a:t>
            </a:r>
            <a:r>
              <a:rPr lang="zh-CN" altLang="zh-CN" dirty="0" smtClean="0"/>
              <a:t>效果</a:t>
            </a:r>
            <a:endParaRPr lang="en-US" altLang="zh-CN" dirty="0" smtClean="0"/>
          </a:p>
          <a:p>
            <a:pPr marL="0" indent="0">
              <a:lnSpc>
                <a:spcPct val="150000"/>
              </a:lnSpc>
              <a:buNone/>
            </a:pPr>
            <a:r>
              <a:rPr lang="zh-CN" altLang="zh-CN" dirty="0" smtClean="0"/>
              <a:t>传统</a:t>
            </a:r>
            <a:r>
              <a:rPr lang="zh-CN" altLang="zh-CN" dirty="0"/>
              <a:t>的创作技巧和绘画笔墨效果，使传统的插画作品有着本身的材料感和制作时的手感，所以具有“独一无二”的收藏价值</a:t>
            </a:r>
            <a:r>
              <a:rPr lang="zh-CN" altLang="zh-CN" dirty="0" smtClean="0"/>
              <a:t>。</a:t>
            </a:r>
            <a:endParaRPr lang="en-US" altLang="zh-CN" dirty="0" smtClean="0"/>
          </a:p>
          <a:p>
            <a:pPr marL="0" indent="0">
              <a:lnSpc>
                <a:spcPct val="150000"/>
              </a:lnSpc>
              <a:buNone/>
            </a:pPr>
            <a:r>
              <a:rPr lang="zh-CN" altLang="zh-CN" dirty="0" smtClean="0"/>
              <a:t>而数字插画是通过计算</a:t>
            </a:r>
            <a:r>
              <a:rPr lang="zh-CN" altLang="zh-CN" dirty="0"/>
              <a:t>机完成的作品，具有无限复制和网络传播的特性，因此只能达到仿真效果。</a:t>
            </a:r>
            <a:r>
              <a:rPr lang="zh-CN" altLang="zh-CN" dirty="0"/>
              <a:t> </a:t>
            </a:r>
            <a:endParaRPr lang="zh-CN" altLang="zh-CN" dirty="0"/>
          </a:p>
        </p:txBody>
      </p:sp>
    </p:spTree>
    <p:extLst>
      <p:ext uri="{BB962C8B-B14F-4D97-AF65-F5344CB8AC3E}">
        <p14:creationId xmlns:p14="http://schemas.microsoft.com/office/powerpoint/2010/main" val="1782512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2.3.4 二维动画设计</a:t>
            </a:r>
            <a:endParaRPr lang="zh-CN" altLang="zh-CN" b="1" dirty="0"/>
          </a:p>
          <a:p>
            <a:pPr marL="0" indent="0">
              <a:lnSpc>
                <a:spcPct val="150000"/>
              </a:lnSpc>
              <a:buNone/>
            </a:pPr>
            <a:r>
              <a:rPr lang="en-US" altLang="zh-CN" dirty="0"/>
              <a:t>1</a:t>
            </a:r>
            <a:r>
              <a:rPr lang="zh-CN" altLang="zh-CN" dirty="0"/>
              <a:t>．</a:t>
            </a:r>
            <a:r>
              <a:rPr lang="zh-CN" altLang="zh-CN" dirty="0" smtClean="0"/>
              <a:t>传统动画</a:t>
            </a:r>
            <a:endParaRPr lang="en-US" altLang="zh-CN" dirty="0" smtClean="0"/>
          </a:p>
          <a:p>
            <a:pPr marL="0" indent="0">
              <a:lnSpc>
                <a:spcPct val="130000"/>
              </a:lnSpc>
              <a:buNone/>
            </a:pPr>
            <a:r>
              <a:rPr lang="zh-CN" altLang="zh-CN" dirty="0"/>
              <a:t>传统动画的定义是：用电影胶片或录像带以逐格记录的方式拍摄出来的图像，在连续放映状态下经过人类的视觉幻象创造出来的动态影像。定义中包括以下两点。</a:t>
            </a:r>
          </a:p>
          <a:p>
            <a:pPr marL="0" indent="0">
              <a:lnSpc>
                <a:spcPct val="130000"/>
              </a:lnSpc>
              <a:buNone/>
            </a:pPr>
            <a:r>
              <a:rPr lang="zh-CN" altLang="zh-CN" dirty="0"/>
              <a:t>（</a:t>
            </a:r>
            <a:r>
              <a:rPr lang="en-US" altLang="zh-CN" dirty="0"/>
              <a:t>l</a:t>
            </a:r>
            <a:r>
              <a:rPr lang="zh-CN" altLang="zh-CN" dirty="0"/>
              <a:t>）传统动画的影像是用电影胶片或录像带以逐格记录的方式拍摄出来的。</a:t>
            </a:r>
          </a:p>
          <a:p>
            <a:pPr marL="0" indent="0">
              <a:lnSpc>
                <a:spcPct val="130000"/>
              </a:lnSpc>
              <a:buNone/>
            </a:pPr>
            <a:r>
              <a:rPr lang="zh-CN" altLang="zh-CN" dirty="0"/>
              <a:t>（</a:t>
            </a:r>
            <a:r>
              <a:rPr lang="en-US" altLang="zh-CN" dirty="0"/>
              <a:t>2</a:t>
            </a:r>
            <a:r>
              <a:rPr lang="zh-CN" altLang="zh-CN" dirty="0"/>
              <a:t>）这些影像的“动态”是视觉幻象创造出来的，不是原本存在而被摄影机记录下来的。</a:t>
            </a:r>
            <a:r>
              <a:rPr lang="zh-CN" altLang="zh-CN" dirty="0"/>
              <a:t> </a:t>
            </a:r>
            <a:endParaRPr lang="zh-CN" altLang="zh-CN" dirty="0"/>
          </a:p>
        </p:txBody>
      </p:sp>
    </p:spTree>
    <p:extLst>
      <p:ext uri="{BB962C8B-B14F-4D97-AF65-F5344CB8AC3E}">
        <p14:creationId xmlns:p14="http://schemas.microsoft.com/office/powerpoint/2010/main" val="15892051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2.3.4 二维动画设计</a:t>
            </a:r>
            <a:endParaRPr lang="zh-CN" altLang="zh-CN" b="1" dirty="0"/>
          </a:p>
          <a:p>
            <a:pPr marL="0" indent="0">
              <a:lnSpc>
                <a:spcPct val="150000"/>
              </a:lnSpc>
              <a:buNone/>
            </a:pPr>
            <a:r>
              <a:rPr lang="en-US" altLang="zh-CN" dirty="0"/>
              <a:t>2</a:t>
            </a:r>
            <a:r>
              <a:rPr lang="zh-CN" altLang="zh-CN" dirty="0"/>
              <a:t>．计算机二维动画</a:t>
            </a:r>
          </a:p>
          <a:p>
            <a:pPr marL="0" indent="0">
              <a:lnSpc>
                <a:spcPct val="150000"/>
              </a:lnSpc>
              <a:buNone/>
            </a:pPr>
            <a:r>
              <a:rPr lang="zh-CN" altLang="zh-CN" dirty="0" smtClean="0"/>
              <a:t>计算机动画的制作原理是设定关键帧</a:t>
            </a:r>
            <a:r>
              <a:rPr lang="zh-CN" altLang="zh-CN" dirty="0"/>
              <a:t>（</a:t>
            </a:r>
            <a:r>
              <a:rPr lang="en-US" altLang="zh-CN" dirty="0"/>
              <a:t>Key Frames</a:t>
            </a:r>
            <a:r>
              <a:rPr lang="zh-CN" altLang="zh-CN" dirty="0"/>
              <a:t>），即动作的起点和终点，然后设置一定的参数，计算机会自动计算，生成连续的动画，于是动画艺术产生了一个崭新的领域，即计算机动画艺术，它又分为二维动画和三维动画。</a:t>
            </a:r>
          </a:p>
        </p:txBody>
      </p:sp>
    </p:spTree>
    <p:extLst>
      <p:ext uri="{BB962C8B-B14F-4D97-AF65-F5344CB8AC3E}">
        <p14:creationId xmlns:p14="http://schemas.microsoft.com/office/powerpoint/2010/main" val="5600348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fontScale="92500" lnSpcReduction="20000"/>
          </a:bodyPr>
          <a:lstStyle/>
          <a:p>
            <a:pPr marL="0" indent="0">
              <a:lnSpc>
                <a:spcPct val="150000"/>
              </a:lnSpc>
              <a:buNone/>
            </a:pPr>
            <a:r>
              <a:rPr lang="en-US" altLang="zh-CN" dirty="0"/>
              <a:t>2.3.4 二维动画设计</a:t>
            </a:r>
            <a:endParaRPr lang="zh-CN" altLang="zh-CN" b="1" dirty="0"/>
          </a:p>
          <a:p>
            <a:pPr marL="0" indent="0">
              <a:lnSpc>
                <a:spcPct val="150000"/>
              </a:lnSpc>
              <a:buNone/>
            </a:pPr>
            <a:r>
              <a:rPr lang="en-US" altLang="zh-CN" dirty="0"/>
              <a:t>2</a:t>
            </a:r>
            <a:r>
              <a:rPr lang="zh-CN" altLang="zh-CN" dirty="0"/>
              <a:t>．计算机二维动画</a:t>
            </a:r>
          </a:p>
          <a:p>
            <a:pPr marL="0" indent="0">
              <a:lnSpc>
                <a:spcPct val="150000"/>
              </a:lnSpc>
              <a:buNone/>
            </a:pPr>
            <a:r>
              <a:rPr lang="zh-CN" altLang="zh-CN" dirty="0"/>
              <a:t>计算机二维动画设计泛指以计算机为平台、采用二维动画设计软件或者将三维动画生成二维效果、结合艺术设计规律进行二维动态图形艺术设计的过程</a:t>
            </a:r>
            <a:r>
              <a:rPr lang="zh-CN" altLang="zh-CN" dirty="0" smtClean="0"/>
              <a:t>。</a:t>
            </a:r>
            <a:endParaRPr lang="en-US" altLang="zh-CN" dirty="0" smtClean="0"/>
          </a:p>
          <a:p>
            <a:pPr marL="0" indent="0">
              <a:lnSpc>
                <a:spcPct val="150000"/>
              </a:lnSpc>
              <a:buNone/>
            </a:pPr>
            <a:r>
              <a:rPr lang="zh-CN" altLang="zh-CN" dirty="0" smtClean="0"/>
              <a:t>二维动画艺术设计不仅仅</a:t>
            </a:r>
            <a:r>
              <a:rPr lang="zh-CN" altLang="zh-CN" dirty="0"/>
              <a:t>是“动画设计”的概念，它包括二维数字动画、网页设计、二维电子游戏设计、二维动画商业或科学图表设计、计算机图形界面谩计、计算机控制界面设计、计算机动态信息统计设计以及电子商务、网络营销、电脑购物、虚拟商场和科学视觉化等领域中的二维动画图示等。</a:t>
            </a:r>
            <a:r>
              <a:rPr lang="zh-CN" altLang="zh-CN" dirty="0"/>
              <a:t> </a:t>
            </a:r>
            <a:endParaRPr lang="zh-CN" altLang="zh-CN" dirty="0"/>
          </a:p>
        </p:txBody>
      </p:sp>
    </p:spTree>
    <p:extLst>
      <p:ext uri="{BB962C8B-B14F-4D97-AF65-F5344CB8AC3E}">
        <p14:creationId xmlns:p14="http://schemas.microsoft.com/office/powerpoint/2010/main" val="8093067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60000"/>
              </a:lnSpc>
              <a:buNone/>
            </a:pPr>
            <a:r>
              <a:rPr lang="en-US" altLang="zh-CN" dirty="0"/>
              <a:t>2.3.5三维动画艺术设计</a:t>
            </a:r>
            <a:endParaRPr lang="zh-CN" altLang="zh-CN" b="1" dirty="0"/>
          </a:p>
          <a:p>
            <a:pPr marL="0" indent="0">
              <a:lnSpc>
                <a:spcPct val="150000"/>
              </a:lnSpc>
              <a:buNone/>
            </a:pPr>
            <a:r>
              <a:rPr lang="zh-CN" altLang="zh-CN" dirty="0"/>
              <a:t>所谓“三维”是指构成普通立体的三个项度，即“长度”、“高度”和“深度”。</a:t>
            </a:r>
            <a:r>
              <a:rPr lang="zh-CN" altLang="zh-CN" dirty="0"/>
              <a:t> </a:t>
            </a:r>
            <a:endParaRPr lang="en-US" altLang="zh-CN" dirty="0" smtClean="0"/>
          </a:p>
          <a:p>
            <a:pPr marL="0" indent="0">
              <a:lnSpc>
                <a:spcPct val="150000"/>
              </a:lnSpc>
              <a:buNone/>
            </a:pPr>
            <a:r>
              <a:rPr lang="zh-CN" altLang="zh-CN" dirty="0"/>
              <a:t>在传统艺术设计中，三维艺术设计主要涉及环境艺术设计、建筑设计、展示艺术设计、工业设计、服装艺术设计和陶瓷设计等领域。</a:t>
            </a:r>
            <a:r>
              <a:rPr lang="zh-CN" altLang="zh-CN" dirty="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00980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fontScale="92500"/>
          </a:bodyPr>
          <a:lstStyle/>
          <a:p>
            <a:pPr marL="0" indent="0">
              <a:lnSpc>
                <a:spcPct val="160000"/>
              </a:lnSpc>
              <a:buNone/>
            </a:pPr>
            <a:r>
              <a:rPr lang="en-US" altLang="zh-CN" dirty="0"/>
              <a:t>2.3.5三维动画艺术设计</a:t>
            </a:r>
            <a:endParaRPr lang="zh-CN" altLang="zh-CN" b="1" dirty="0"/>
          </a:p>
          <a:p>
            <a:pPr marL="0" indent="0">
              <a:lnSpc>
                <a:spcPct val="150000"/>
              </a:lnSpc>
              <a:buNone/>
            </a:pPr>
            <a:r>
              <a:rPr lang="zh-CN" altLang="zh-CN" dirty="0"/>
              <a:t>计算机三维艺术设计的发展对传统三维艺术设计产生了很大的影响</a:t>
            </a:r>
            <a:r>
              <a:rPr lang="zh-CN" altLang="zh-CN" dirty="0" smtClean="0"/>
              <a:t>。</a:t>
            </a:r>
            <a:endParaRPr lang="en-US" altLang="zh-CN" dirty="0" smtClean="0"/>
          </a:p>
          <a:p>
            <a:pPr marL="0" indent="0">
              <a:lnSpc>
                <a:spcPct val="150000"/>
              </a:lnSpc>
              <a:buNone/>
            </a:pPr>
            <a:r>
              <a:rPr lang="zh-CN" altLang="zh-CN" dirty="0" smtClean="0"/>
              <a:t>无论从技术还是从艺术</a:t>
            </a:r>
            <a:r>
              <a:rPr lang="zh-CN" altLang="zh-CN" dirty="0"/>
              <a:t>的角度讲，三维艺术设计在速度、精度、艺术效果，特别是在“真实感”等方面，其效果是“手绘”根本无法与之相比的</a:t>
            </a:r>
            <a:r>
              <a:rPr lang="zh-CN" altLang="zh-CN" dirty="0" smtClean="0"/>
              <a:t>。</a:t>
            </a:r>
            <a:endParaRPr lang="en-US" altLang="zh-CN" dirty="0" smtClean="0"/>
          </a:p>
          <a:p>
            <a:pPr marL="0" indent="0">
              <a:lnSpc>
                <a:spcPct val="150000"/>
              </a:lnSpc>
              <a:buNone/>
            </a:pPr>
            <a:r>
              <a:rPr lang="zh-CN" altLang="zh-CN" dirty="0"/>
              <a:t>科学的视觉化、科学和技术产品模型的制作、教学课件、网页设计、多媒体、光盘设计中的三维设计，以及玩具、工艺品设计、艺术雕塑等领域，都有三维艺术设计的用武之地。</a:t>
            </a:r>
          </a:p>
          <a:p>
            <a:pPr marL="0" indent="0">
              <a:lnSpc>
                <a:spcPct val="150000"/>
              </a:lnSpc>
              <a:buNone/>
            </a:pPr>
            <a:endParaRPr lang="zh-CN" altLang="zh-CN" dirty="0"/>
          </a:p>
          <a:p>
            <a:pPr marL="0" indent="0">
              <a:lnSpc>
                <a:spcPct val="150000"/>
              </a:lnSpc>
              <a:buNone/>
            </a:pPr>
            <a:endParaRPr lang="zh-CN" altLang="zh-CN" dirty="0"/>
          </a:p>
        </p:txBody>
      </p:sp>
    </p:spTree>
    <p:extLst>
      <p:ext uri="{BB962C8B-B14F-4D97-AF65-F5344CB8AC3E}">
        <p14:creationId xmlns:p14="http://schemas.microsoft.com/office/powerpoint/2010/main" val="3672623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2.3 </a:t>
            </a:r>
            <a:r>
              <a:rPr lang="zh-CN" altLang="zh-CN" sz="3600" b="1" dirty="0"/>
              <a:t>数字艺术设计涵盖领域</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2.3.5三维动画艺术设计</a:t>
            </a:r>
            <a:endParaRPr lang="zh-CN" altLang="zh-CN" b="1" dirty="0"/>
          </a:p>
          <a:p>
            <a:pPr marL="0" indent="0">
              <a:lnSpc>
                <a:spcPct val="150000"/>
              </a:lnSpc>
              <a:buNone/>
            </a:pPr>
            <a:r>
              <a:rPr lang="zh-CN" altLang="zh-CN" dirty="0" smtClean="0"/>
              <a:t>三维动画艺术设计</a:t>
            </a:r>
            <a:r>
              <a:rPr lang="zh-CN" altLang="en-US" dirty="0" smtClean="0"/>
              <a:t>的</a:t>
            </a:r>
            <a:r>
              <a:rPr lang="zh-CN" altLang="zh-CN" dirty="0" smtClean="0"/>
              <a:t>特点</a:t>
            </a:r>
            <a:r>
              <a:rPr lang="zh-CN" altLang="zh-CN" dirty="0" smtClean="0"/>
              <a:t>：</a:t>
            </a:r>
            <a:endParaRPr lang="en-US" altLang="zh-CN" dirty="0" smtClean="0"/>
          </a:p>
          <a:p>
            <a:pPr marL="0" indent="0">
              <a:lnSpc>
                <a:spcPct val="150000"/>
              </a:lnSpc>
              <a:buNone/>
            </a:pPr>
            <a:r>
              <a:rPr lang="zh-CN" altLang="zh-CN" dirty="0"/>
              <a:t>（</a:t>
            </a:r>
            <a:r>
              <a:rPr lang="en-US" altLang="zh-CN" dirty="0"/>
              <a:t>l</a:t>
            </a:r>
            <a:r>
              <a:rPr lang="zh-CN" altLang="zh-CN" dirty="0"/>
              <a:t>）真三维性。</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）交互性与虚拟现实性。</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）真实性。</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a:t>）经济性。</a:t>
            </a:r>
            <a:r>
              <a:rPr lang="zh-CN" altLang="zh-CN"/>
              <a:t> </a:t>
            </a:r>
            <a:endParaRPr lang="zh-CN" altLang="zh-CN" dirty="0"/>
          </a:p>
        </p:txBody>
      </p:sp>
    </p:spTree>
    <p:extLst>
      <p:ext uri="{BB962C8B-B14F-4D97-AF65-F5344CB8AC3E}">
        <p14:creationId xmlns:p14="http://schemas.microsoft.com/office/powerpoint/2010/main" val="3838529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2.1 </a:t>
            </a:r>
            <a:r>
              <a:rPr lang="zh-CN" altLang="zh-CN" sz="3600" dirty="0"/>
              <a:t>设计艺术与艺术设计</a:t>
            </a:r>
            <a:r>
              <a:rPr lang="zh-CN" altLang="zh-CN" sz="3600" dirty="0"/>
              <a:t> </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zh-CN" altLang="zh-CN" dirty="0"/>
              <a:t>（</a:t>
            </a:r>
            <a:r>
              <a:rPr lang="en-US" altLang="zh-CN" dirty="0"/>
              <a:t>2</a:t>
            </a:r>
            <a:r>
              <a:rPr lang="zh-CN" altLang="zh-CN" dirty="0"/>
              <a:t>）设计</a:t>
            </a:r>
            <a:r>
              <a:rPr lang="zh-CN" altLang="zh-CN" dirty="0"/>
              <a:t> </a:t>
            </a:r>
            <a:endParaRPr lang="en-US" altLang="zh-CN" dirty="0" smtClean="0"/>
          </a:p>
          <a:p>
            <a:pPr marL="0" indent="0">
              <a:lnSpc>
                <a:spcPct val="150000"/>
              </a:lnSpc>
              <a:buNone/>
            </a:pPr>
            <a:r>
              <a:rPr lang="zh-CN" altLang="zh-CN" dirty="0"/>
              <a:t>设计是指“在正式做某项工作之前，根据一定的目的要求，预先制定方法、图样等”</a:t>
            </a:r>
            <a:r>
              <a:rPr lang="zh-CN" altLang="zh-CN" dirty="0" smtClean="0"/>
              <a:t>。</a:t>
            </a:r>
            <a:endParaRPr lang="en-US" altLang="zh-CN" dirty="0" smtClean="0"/>
          </a:p>
          <a:p>
            <a:pPr marL="0" indent="0">
              <a:lnSpc>
                <a:spcPct val="150000"/>
              </a:lnSpc>
              <a:buNone/>
            </a:pPr>
            <a:r>
              <a:rPr lang="zh-CN" altLang="zh-CN" dirty="0" smtClean="0"/>
              <a:t>“</a:t>
            </a:r>
            <a:r>
              <a:rPr lang="zh-CN" altLang="zh-CN" dirty="0"/>
              <a:t>设计”的概念是“设计者根据需求进行的有目的的、创造性的构思与计划，以及将这种构思与计划通过一定的手段视觉化的过程”</a:t>
            </a:r>
            <a:r>
              <a:rPr lang="zh-CN" altLang="zh-CN" dirty="0" smtClean="0"/>
              <a:t>。</a:t>
            </a:r>
            <a:endParaRPr lang="en-US" altLang="zh-CN" dirty="0" smtClean="0"/>
          </a:p>
          <a:p>
            <a:pPr marL="0" indent="0">
              <a:lnSpc>
                <a:spcPct val="150000"/>
              </a:lnSpc>
              <a:buNone/>
            </a:pPr>
            <a:r>
              <a:rPr lang="zh-CN" altLang="zh-CN" dirty="0" smtClean="0"/>
              <a:t>这一过</a:t>
            </a:r>
            <a:r>
              <a:rPr lang="zh-CN" altLang="zh-CN" dirty="0"/>
              <a:t>程的结果即产生了设计品。</a:t>
            </a:r>
            <a:r>
              <a:rPr lang="zh-CN" altLang="zh-CN" dirty="0"/>
              <a:t> </a:t>
            </a:r>
            <a:endParaRPr lang="zh-CN" altLang="zh-CN" dirty="0"/>
          </a:p>
        </p:txBody>
      </p:sp>
    </p:spTree>
    <p:extLst>
      <p:ext uri="{BB962C8B-B14F-4D97-AF65-F5344CB8AC3E}">
        <p14:creationId xmlns:p14="http://schemas.microsoft.com/office/powerpoint/2010/main" val="815949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2.1 </a:t>
            </a:r>
            <a:r>
              <a:rPr lang="zh-CN" altLang="zh-CN" sz="3600" dirty="0"/>
              <a:t>设计艺术与艺术设计</a:t>
            </a:r>
            <a:r>
              <a:rPr lang="zh-CN" altLang="zh-CN" sz="3600" dirty="0"/>
              <a:t> </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zh-CN" altLang="zh-CN" dirty="0"/>
              <a:t>（</a:t>
            </a:r>
            <a:r>
              <a:rPr lang="en-US" altLang="zh-CN" dirty="0"/>
              <a:t>3</a:t>
            </a:r>
            <a:r>
              <a:rPr lang="zh-CN" altLang="zh-CN" dirty="0"/>
              <a:t>）设计艺术与艺术设计</a:t>
            </a:r>
          </a:p>
          <a:p>
            <a:pPr marL="0" indent="0">
              <a:lnSpc>
                <a:spcPct val="150000"/>
              </a:lnSpc>
              <a:buNone/>
            </a:pPr>
            <a:r>
              <a:rPr lang="zh-CN" altLang="zh-CN" dirty="0"/>
              <a:t>“设计艺术”和“艺术设计”实际上涉及了设计这一行为的两个方面</a:t>
            </a:r>
            <a:r>
              <a:rPr lang="zh-CN" altLang="zh-CN" dirty="0" smtClean="0"/>
              <a:t>。</a:t>
            </a:r>
            <a:endParaRPr lang="en-US" altLang="zh-CN" dirty="0" smtClean="0"/>
          </a:p>
          <a:p>
            <a:pPr marL="0" indent="0">
              <a:lnSpc>
                <a:spcPct val="150000"/>
              </a:lnSpc>
              <a:buNone/>
            </a:pPr>
            <a:r>
              <a:rPr lang="zh-CN" altLang="zh-CN" dirty="0" smtClean="0"/>
              <a:t>“</a:t>
            </a:r>
            <a:r>
              <a:rPr lang="zh-CN" altLang="zh-CN" dirty="0"/>
              <a:t>设计艺术”侧重的是设计的过程，而“艺术设计”侧重的是设计的结果</a:t>
            </a:r>
            <a:r>
              <a:rPr lang="zh-CN" altLang="zh-CN" dirty="0" smtClean="0"/>
              <a:t>。</a:t>
            </a:r>
            <a:endParaRPr lang="en-US" altLang="zh-CN" dirty="0" smtClean="0"/>
          </a:p>
          <a:p>
            <a:pPr marL="0" indent="0">
              <a:lnSpc>
                <a:spcPct val="150000"/>
              </a:lnSpc>
              <a:buNone/>
            </a:pPr>
            <a:r>
              <a:rPr lang="zh-CN" altLang="zh-CN" dirty="0" smtClean="0"/>
              <a:t>如</a:t>
            </a:r>
            <a:r>
              <a:rPr lang="zh-CN" altLang="zh-CN" dirty="0"/>
              <a:t>今，“设计艺术”和“艺术设计”的概念已经约定俗成而统称为“艺术设计</a:t>
            </a:r>
            <a:r>
              <a:rPr lang="zh-CN" altLang="zh-CN" dirty="0" smtClean="0"/>
              <a:t>”。</a:t>
            </a:r>
            <a:endParaRPr lang="zh-CN" altLang="zh-CN" dirty="0"/>
          </a:p>
        </p:txBody>
      </p:sp>
    </p:spTree>
    <p:extLst>
      <p:ext uri="{BB962C8B-B14F-4D97-AF65-F5344CB8AC3E}">
        <p14:creationId xmlns:p14="http://schemas.microsoft.com/office/powerpoint/2010/main" val="1087554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dirty="0"/>
              <a:t>2.2.1</a:t>
            </a:r>
            <a:r>
              <a:rPr lang="zh-CN" altLang="zh-CN" dirty="0"/>
              <a:t>基本要素与文字效果设计</a:t>
            </a:r>
            <a:endParaRPr lang="zh-CN" altLang="zh-CN" b="1" dirty="0"/>
          </a:p>
          <a:p>
            <a:pPr marL="0" indent="0">
              <a:lnSpc>
                <a:spcPct val="150000"/>
              </a:lnSpc>
              <a:buNone/>
            </a:pPr>
            <a:r>
              <a:rPr lang="zh-CN" altLang="zh-CN" dirty="0"/>
              <a:t> </a:t>
            </a:r>
            <a:r>
              <a:rPr lang="en-US" altLang="zh-CN" dirty="0"/>
              <a:t>1. </a:t>
            </a:r>
            <a:r>
              <a:rPr lang="zh-CN" altLang="zh-CN" dirty="0"/>
              <a:t>图形基本要素</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）图形创意的特点</a:t>
            </a:r>
          </a:p>
          <a:p>
            <a:pPr marL="0" indent="0">
              <a:lnSpc>
                <a:spcPct val="150000"/>
              </a:lnSpc>
              <a:buNone/>
            </a:pPr>
            <a:r>
              <a:rPr lang="zh-CN" altLang="zh-CN" dirty="0"/>
              <a:t>（</a:t>
            </a:r>
            <a:r>
              <a:rPr lang="en-US" altLang="zh-CN" dirty="0"/>
              <a:t>2</a:t>
            </a:r>
            <a:r>
              <a:rPr lang="zh-CN" altLang="zh-CN" dirty="0"/>
              <a:t>）图形创意的视觉表现</a:t>
            </a:r>
          </a:p>
          <a:p>
            <a:pPr marL="0" indent="0">
              <a:lnSpc>
                <a:spcPct val="150000"/>
              </a:lnSpc>
              <a:buNone/>
            </a:pPr>
            <a:endParaRPr lang="zh-CN" altLang="zh-CN" dirty="0"/>
          </a:p>
        </p:txBody>
      </p:sp>
    </p:spTree>
    <p:extLst>
      <p:ext uri="{BB962C8B-B14F-4D97-AF65-F5344CB8AC3E}">
        <p14:creationId xmlns:p14="http://schemas.microsoft.com/office/powerpoint/2010/main" val="4182371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2.2.1</a:t>
            </a:r>
            <a:r>
              <a:rPr lang="zh-CN" altLang="zh-CN" dirty="0"/>
              <a:t>基本要素与文字效果设计</a:t>
            </a:r>
            <a:endParaRPr lang="zh-CN" altLang="zh-CN" b="1" dirty="0"/>
          </a:p>
          <a:p>
            <a:pPr marL="0" indent="0">
              <a:buNone/>
            </a:pPr>
            <a:r>
              <a:rPr lang="zh-CN" altLang="zh-CN" dirty="0" smtClean="0"/>
              <a:t> </a:t>
            </a:r>
            <a:r>
              <a:rPr lang="en-US" altLang="zh-CN" dirty="0"/>
              <a:t>2</a:t>
            </a:r>
            <a:r>
              <a:rPr lang="zh-CN" altLang="zh-CN" dirty="0"/>
              <a:t>．色彩基本要素</a:t>
            </a:r>
          </a:p>
          <a:p>
            <a:pPr marL="0" indent="0">
              <a:lnSpc>
                <a:spcPct val="130000"/>
              </a:lnSpc>
              <a:buNone/>
            </a:pPr>
            <a:r>
              <a:rPr lang="zh-CN" altLang="zh-CN" dirty="0"/>
              <a:t>（</a:t>
            </a:r>
            <a:r>
              <a:rPr lang="en-US" altLang="zh-CN" dirty="0"/>
              <a:t>1</a:t>
            </a:r>
            <a:r>
              <a:rPr lang="zh-CN" altLang="zh-CN" dirty="0"/>
              <a:t>）色彩的功能</a:t>
            </a:r>
            <a:r>
              <a:rPr lang="zh-CN" altLang="zh-CN" dirty="0"/>
              <a:t> </a:t>
            </a:r>
            <a:endParaRPr lang="en-US" altLang="zh-CN" dirty="0" smtClean="0"/>
          </a:p>
          <a:p>
            <a:pPr marL="0" indent="0">
              <a:lnSpc>
                <a:spcPct val="130000"/>
              </a:lnSpc>
              <a:buNone/>
            </a:pPr>
            <a:r>
              <a:rPr lang="zh-CN" altLang="zh-CN" dirty="0"/>
              <a:t>（</a:t>
            </a:r>
            <a:r>
              <a:rPr lang="en-US" altLang="zh-CN" dirty="0"/>
              <a:t>2</a:t>
            </a:r>
            <a:r>
              <a:rPr lang="zh-CN" altLang="zh-CN" dirty="0"/>
              <a:t>）视觉与色彩</a:t>
            </a:r>
            <a:r>
              <a:rPr lang="zh-CN" altLang="zh-CN" dirty="0"/>
              <a:t> </a:t>
            </a:r>
            <a:endParaRPr lang="en-US" altLang="zh-CN" dirty="0" smtClean="0"/>
          </a:p>
          <a:p>
            <a:pPr marL="0" indent="0">
              <a:lnSpc>
                <a:spcPct val="130000"/>
              </a:lnSpc>
              <a:buNone/>
            </a:pPr>
            <a:r>
              <a:rPr lang="zh-CN" altLang="zh-CN" dirty="0"/>
              <a:t>（</a:t>
            </a:r>
            <a:r>
              <a:rPr lang="en-US" altLang="zh-CN" dirty="0"/>
              <a:t>3</a:t>
            </a:r>
            <a:r>
              <a:rPr lang="zh-CN" altLang="zh-CN" dirty="0"/>
              <a:t>）色彩的三要素</a:t>
            </a:r>
            <a:r>
              <a:rPr lang="zh-CN" altLang="zh-CN" dirty="0"/>
              <a:t> </a:t>
            </a:r>
            <a:endParaRPr lang="en-US" altLang="zh-CN" dirty="0" smtClean="0"/>
          </a:p>
          <a:p>
            <a:pPr marL="0" indent="0">
              <a:lnSpc>
                <a:spcPct val="130000"/>
              </a:lnSpc>
              <a:buNone/>
            </a:pPr>
            <a:r>
              <a:rPr lang="zh-CN" altLang="zh-CN" dirty="0"/>
              <a:t>（</a:t>
            </a:r>
            <a:r>
              <a:rPr lang="en-US" altLang="zh-CN" dirty="0"/>
              <a:t>4</a:t>
            </a:r>
            <a:r>
              <a:rPr lang="zh-CN" altLang="zh-CN" dirty="0"/>
              <a:t>）色彩语言的一般意义</a:t>
            </a:r>
          </a:p>
          <a:p>
            <a:pPr marL="0" indent="0">
              <a:lnSpc>
                <a:spcPct val="130000"/>
              </a:lnSpc>
              <a:buNone/>
            </a:pPr>
            <a:r>
              <a:rPr lang="zh-CN" altLang="zh-CN" dirty="0"/>
              <a:t>（</a:t>
            </a:r>
            <a:r>
              <a:rPr lang="en-US" altLang="zh-CN" dirty="0"/>
              <a:t>5</a:t>
            </a:r>
            <a:r>
              <a:rPr lang="zh-CN" altLang="zh-CN" dirty="0"/>
              <a:t>）色彩的心理感觉</a:t>
            </a:r>
            <a:r>
              <a:rPr lang="zh-CN" altLang="zh-CN" dirty="0"/>
              <a:t> </a:t>
            </a:r>
            <a:endParaRPr lang="en-US" altLang="zh-CN" dirty="0" smtClean="0"/>
          </a:p>
          <a:p>
            <a:pPr marL="0" indent="0">
              <a:lnSpc>
                <a:spcPct val="130000"/>
              </a:lnSpc>
              <a:buNone/>
            </a:pPr>
            <a:r>
              <a:rPr lang="zh-CN" altLang="zh-CN" dirty="0"/>
              <a:t>（</a:t>
            </a:r>
            <a:r>
              <a:rPr lang="en-US" altLang="zh-CN" dirty="0"/>
              <a:t>6</a:t>
            </a:r>
            <a:r>
              <a:rPr lang="zh-CN" altLang="zh-CN" dirty="0"/>
              <a:t>）色彩设计</a:t>
            </a:r>
            <a:r>
              <a:rPr lang="zh-CN" altLang="zh-CN" dirty="0" smtClean="0"/>
              <a:t>的形式法则</a:t>
            </a:r>
            <a:endParaRPr lang="en-US" altLang="zh-CN" dirty="0" smtClean="0"/>
          </a:p>
          <a:p>
            <a:pPr marL="0" indent="0">
              <a:lnSpc>
                <a:spcPct val="130000"/>
              </a:lnSpc>
              <a:buNone/>
            </a:pPr>
            <a:r>
              <a:rPr lang="zh-CN" altLang="zh-CN" dirty="0"/>
              <a:t>（</a:t>
            </a:r>
            <a:r>
              <a:rPr lang="en-US" altLang="zh-CN" dirty="0"/>
              <a:t>7</a:t>
            </a:r>
            <a:r>
              <a:rPr lang="zh-CN" altLang="zh-CN" dirty="0"/>
              <a:t>）</a:t>
            </a:r>
            <a:r>
              <a:rPr lang="zh-CN" altLang="zh-CN" dirty="0" smtClean="0"/>
              <a:t>现代色彩设计</a:t>
            </a:r>
            <a:endParaRPr lang="zh-CN" altLang="zh-CN" dirty="0"/>
          </a:p>
        </p:txBody>
      </p:sp>
    </p:spTree>
    <p:extLst>
      <p:ext uri="{BB962C8B-B14F-4D97-AF65-F5344CB8AC3E}">
        <p14:creationId xmlns:p14="http://schemas.microsoft.com/office/powerpoint/2010/main" val="1553016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2.2.1</a:t>
            </a:r>
            <a:r>
              <a:rPr lang="zh-CN" altLang="zh-CN" dirty="0"/>
              <a:t>基本要素与文字效果设计</a:t>
            </a:r>
            <a:endParaRPr lang="zh-CN" altLang="zh-CN" b="1" dirty="0"/>
          </a:p>
          <a:p>
            <a:pPr marL="0" indent="0">
              <a:lnSpc>
                <a:spcPct val="150000"/>
              </a:lnSpc>
              <a:buNone/>
            </a:pPr>
            <a:r>
              <a:rPr lang="zh-CN" altLang="zh-CN" dirty="0" smtClean="0"/>
              <a:t> </a:t>
            </a:r>
            <a:r>
              <a:rPr lang="en-US" altLang="zh-CN" dirty="0"/>
              <a:t>3</a:t>
            </a:r>
            <a:r>
              <a:rPr lang="zh-CN" altLang="zh-CN" dirty="0"/>
              <a:t>．文字基本</a:t>
            </a:r>
            <a:r>
              <a:rPr lang="zh-CN" altLang="zh-CN" dirty="0" smtClean="0"/>
              <a:t>要素</a:t>
            </a:r>
            <a:endParaRPr lang="zh-CN" altLang="zh-CN" dirty="0"/>
          </a:p>
          <a:p>
            <a:pPr marL="0" indent="0">
              <a:lnSpc>
                <a:spcPct val="150000"/>
              </a:lnSpc>
              <a:buNone/>
            </a:pPr>
            <a:r>
              <a:rPr lang="zh-CN" altLang="zh-CN" dirty="0"/>
              <a:t>（</a:t>
            </a:r>
            <a:r>
              <a:rPr lang="en-US" altLang="zh-CN" dirty="0"/>
              <a:t>1）字体的</a:t>
            </a:r>
            <a:r>
              <a:rPr lang="en-US" altLang="zh-CN" dirty="0" smtClean="0"/>
              <a:t>功能</a:t>
            </a:r>
          </a:p>
          <a:p>
            <a:pPr marL="0" indent="0">
              <a:lnSpc>
                <a:spcPct val="150000"/>
              </a:lnSpc>
              <a:buNone/>
            </a:pPr>
            <a:r>
              <a:rPr lang="zh-CN" altLang="zh-CN" dirty="0"/>
              <a:t>（</a:t>
            </a:r>
            <a:r>
              <a:rPr lang="en-US" altLang="zh-CN" dirty="0"/>
              <a:t>2）字体的种类</a:t>
            </a:r>
            <a:endParaRPr lang="zh-CN" altLang="zh-CN" dirty="0"/>
          </a:p>
          <a:p>
            <a:pPr marL="0" indent="0">
              <a:lnSpc>
                <a:spcPct val="150000"/>
              </a:lnSpc>
              <a:buNone/>
            </a:pPr>
            <a:r>
              <a:rPr lang="zh-CN" altLang="zh-CN" dirty="0"/>
              <a:t>（</a:t>
            </a:r>
            <a:r>
              <a:rPr lang="en-US" altLang="zh-CN" dirty="0"/>
              <a:t>3</a:t>
            </a:r>
            <a:r>
              <a:rPr lang="zh-CN" altLang="zh-CN" dirty="0"/>
              <a:t>）</a:t>
            </a:r>
            <a:r>
              <a:rPr lang="zh-CN" altLang="zh-CN" dirty="0" smtClean="0"/>
              <a:t>字体的视觉设计</a:t>
            </a:r>
            <a:endParaRPr lang="en-US" altLang="zh-CN" dirty="0" smtClean="0"/>
          </a:p>
          <a:p>
            <a:pPr marL="0" indent="0">
              <a:lnSpc>
                <a:spcPct val="150000"/>
              </a:lnSpc>
              <a:buNone/>
            </a:pPr>
            <a:r>
              <a:rPr lang="zh-CN" altLang="zh-CN" dirty="0"/>
              <a:t>（</a:t>
            </a:r>
            <a:r>
              <a:rPr lang="en-US" altLang="zh-CN" dirty="0"/>
              <a:t>4</a:t>
            </a:r>
            <a:r>
              <a:rPr lang="zh-CN" altLang="zh-CN" dirty="0"/>
              <a:t>）字体的编排模式</a:t>
            </a:r>
          </a:p>
          <a:p>
            <a:pPr marL="0" indent="0">
              <a:lnSpc>
                <a:spcPct val="150000"/>
              </a:lnSpc>
              <a:buNone/>
            </a:pPr>
            <a:r>
              <a:rPr lang="zh-CN" altLang="zh-CN" dirty="0"/>
              <a:t>（</a:t>
            </a:r>
            <a:r>
              <a:rPr lang="en-US" altLang="zh-CN" dirty="0"/>
              <a:t>5</a:t>
            </a:r>
            <a:r>
              <a:rPr lang="zh-CN" altLang="zh-CN" dirty="0"/>
              <a:t>）字体的视觉表现与应用</a:t>
            </a:r>
            <a:r>
              <a:rPr lang="zh-CN" altLang="zh-CN" dirty="0"/>
              <a:t> </a:t>
            </a:r>
            <a:endParaRPr lang="en-US" altLang="zh-CN" dirty="0" smtClean="0"/>
          </a:p>
          <a:p>
            <a:pPr marL="0" indent="0">
              <a:lnSpc>
                <a:spcPct val="150000"/>
              </a:lnSpc>
              <a:buNone/>
            </a:pPr>
            <a:r>
              <a:rPr lang="zh-CN" altLang="zh-CN" dirty="0"/>
              <a:t>（</a:t>
            </a:r>
            <a:r>
              <a:rPr lang="en-US" altLang="zh-CN" dirty="0"/>
              <a:t>6</a:t>
            </a:r>
            <a:r>
              <a:rPr lang="zh-CN" altLang="zh-CN" dirty="0"/>
              <a:t>）文字构成的图形</a:t>
            </a:r>
            <a:r>
              <a:rPr lang="zh-CN" altLang="zh-CN" dirty="0" smtClean="0"/>
              <a:t>特性</a:t>
            </a:r>
            <a:endParaRPr lang="zh-CN" altLang="zh-CN" dirty="0"/>
          </a:p>
        </p:txBody>
      </p:sp>
    </p:spTree>
    <p:extLst>
      <p:ext uri="{BB962C8B-B14F-4D97-AF65-F5344CB8AC3E}">
        <p14:creationId xmlns:p14="http://schemas.microsoft.com/office/powerpoint/2010/main" val="339645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2.2.1</a:t>
            </a:r>
            <a:r>
              <a:rPr lang="zh-CN" altLang="zh-CN" dirty="0"/>
              <a:t>基本要素与文字效果设计</a:t>
            </a:r>
            <a:endParaRPr lang="zh-CN" altLang="zh-CN" b="1" dirty="0"/>
          </a:p>
          <a:p>
            <a:pPr marL="0" indent="0">
              <a:lnSpc>
                <a:spcPct val="150000"/>
              </a:lnSpc>
              <a:buNone/>
            </a:pPr>
            <a:r>
              <a:rPr lang="zh-CN" altLang="zh-CN" dirty="0" smtClean="0"/>
              <a:t> </a:t>
            </a:r>
            <a:r>
              <a:rPr lang="en-US" altLang="zh-CN" dirty="0"/>
              <a:t>4</a:t>
            </a:r>
            <a:r>
              <a:rPr lang="zh-CN" altLang="zh-CN" dirty="0"/>
              <a:t>．文字效果</a:t>
            </a:r>
            <a:r>
              <a:rPr lang="zh-CN" altLang="zh-CN" dirty="0" smtClean="0"/>
              <a:t>的艺术设计</a:t>
            </a:r>
            <a:endParaRPr lang="zh-CN" altLang="zh-CN" dirty="0"/>
          </a:p>
          <a:p>
            <a:pPr marL="0" indent="0">
              <a:lnSpc>
                <a:spcPct val="150000"/>
              </a:lnSpc>
              <a:buNone/>
            </a:pPr>
            <a:r>
              <a:rPr lang="zh-CN" altLang="zh-CN" dirty="0"/>
              <a:t>（</a:t>
            </a:r>
            <a:r>
              <a:rPr lang="en-US" altLang="zh-CN" dirty="0"/>
              <a:t>1</a:t>
            </a:r>
            <a:r>
              <a:rPr lang="zh-CN" altLang="zh-CN" dirty="0"/>
              <a:t>）点阵</a:t>
            </a:r>
            <a:r>
              <a:rPr lang="zh-CN" altLang="zh-CN" dirty="0" smtClean="0"/>
              <a:t>字体</a:t>
            </a:r>
            <a:endParaRPr lang="en-US" altLang="zh-CN" dirty="0" smtClean="0"/>
          </a:p>
          <a:p>
            <a:pPr marL="0" indent="0">
              <a:lnSpc>
                <a:spcPct val="150000"/>
              </a:lnSpc>
              <a:buNone/>
            </a:pPr>
            <a:r>
              <a:rPr lang="zh-CN" altLang="zh-CN" dirty="0"/>
              <a:t>点阵字体，就是在一个矩形点阵内表示一个字的笔画形状。</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）矢量字体</a:t>
            </a:r>
          </a:p>
          <a:p>
            <a:pPr marL="0" indent="0">
              <a:lnSpc>
                <a:spcPct val="150000"/>
              </a:lnSpc>
              <a:buNone/>
            </a:pPr>
            <a:r>
              <a:rPr lang="zh-CN" altLang="zh-CN" dirty="0"/>
              <a:t>通过数学方程式描述字体轮廓，以轮廓矢量的形式，将一个字的笔划形状以</a:t>
            </a:r>
            <a:r>
              <a:rPr lang="en-US" altLang="zh-CN" dirty="0"/>
              <a:t>PostScript</a:t>
            </a:r>
            <a:r>
              <a:rPr lang="zh-CN" altLang="zh-CN" dirty="0"/>
              <a:t>程序语言编译起来。</a:t>
            </a:r>
            <a:r>
              <a:rPr lang="zh-CN" altLang="zh-CN" dirty="0"/>
              <a:t> </a:t>
            </a:r>
            <a:endParaRPr lang="zh-CN" altLang="zh-CN" dirty="0"/>
          </a:p>
        </p:txBody>
      </p:sp>
    </p:spTree>
    <p:extLst>
      <p:ext uri="{BB962C8B-B14F-4D97-AF65-F5344CB8AC3E}">
        <p14:creationId xmlns:p14="http://schemas.microsoft.com/office/powerpoint/2010/main" val="3264355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2.2 </a:t>
            </a:r>
            <a:r>
              <a:rPr lang="zh-CN" altLang="zh-CN" sz="3600" dirty="0"/>
              <a:t>数字艺术设计基本要素与美学原则</a:t>
            </a:r>
            <a:r>
              <a:rPr lang="zh-CN" altLang="zh-CN" sz="3600" dirty="0"/>
              <a:t> </a:t>
            </a:r>
            <a:endParaRPr kumimoji="1" lang="zh-CN" altLang="en-US" sz="3600"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2.2.2 </a:t>
            </a:r>
            <a:r>
              <a:rPr lang="zh-CN" altLang="zh-CN" b="1" dirty="0"/>
              <a:t>美学原则与图案风格设计</a:t>
            </a:r>
          </a:p>
          <a:p>
            <a:pPr marL="0" indent="0">
              <a:buNone/>
            </a:pPr>
            <a:r>
              <a:rPr lang="zh-CN" altLang="zh-CN" dirty="0" smtClean="0"/>
              <a:t> </a:t>
            </a:r>
            <a:r>
              <a:rPr lang="en-US" altLang="zh-CN" dirty="0"/>
              <a:t>1. </a:t>
            </a:r>
            <a:r>
              <a:rPr lang="zh-CN" altLang="zh-CN" dirty="0"/>
              <a:t>数字艺术设计与</a:t>
            </a:r>
            <a:r>
              <a:rPr lang="zh-CN" altLang="zh-CN" dirty="0" smtClean="0"/>
              <a:t>美学</a:t>
            </a:r>
            <a:endParaRPr lang="en-US" altLang="zh-CN" dirty="0" smtClean="0"/>
          </a:p>
          <a:p>
            <a:pPr marL="0" indent="0">
              <a:buNone/>
            </a:pPr>
            <a:r>
              <a:rPr lang="zh-CN" altLang="zh-CN" dirty="0"/>
              <a:t>一个数字艺术设计的作品成功与否，在很大程度上取决于对其素材的展现是否得当，即作品是否体现了各种媒体素材应有的艺术感染力和美。</a:t>
            </a:r>
            <a:r>
              <a:rPr lang="zh-CN" altLang="zh-CN" dirty="0"/>
              <a:t> </a:t>
            </a:r>
            <a:endParaRPr lang="en-US" altLang="zh-CN" dirty="0" smtClean="0"/>
          </a:p>
          <a:p>
            <a:pPr marL="0" indent="0">
              <a:buNone/>
            </a:pPr>
            <a:r>
              <a:rPr lang="zh-CN" altLang="zh-CN" dirty="0"/>
              <a:t>数字艺术设计作品通过有意识和潜意识这两个途径将信息传达给人们</a:t>
            </a:r>
            <a:r>
              <a:rPr lang="zh-CN" altLang="zh-CN" dirty="0" smtClean="0"/>
              <a:t>。</a:t>
            </a:r>
            <a:endParaRPr lang="en-US" altLang="zh-CN" dirty="0" smtClean="0"/>
          </a:p>
          <a:p>
            <a:r>
              <a:rPr lang="zh-CN" altLang="zh-CN" dirty="0" smtClean="0"/>
              <a:t>在有意识</a:t>
            </a:r>
            <a:r>
              <a:rPr lang="zh-CN" altLang="zh-CN" dirty="0"/>
              <a:t>方面，人们注意到的是图形设计是否平衡和清楚</a:t>
            </a:r>
            <a:r>
              <a:rPr lang="zh-CN" altLang="zh-CN" dirty="0" smtClean="0"/>
              <a:t>。</a:t>
            </a:r>
            <a:endParaRPr lang="en-US" altLang="zh-CN" dirty="0" smtClean="0"/>
          </a:p>
          <a:p>
            <a:r>
              <a:rPr lang="zh-CN" altLang="zh-CN" dirty="0"/>
              <a:t>在潜意识角度，设计者只是想通过某些素材来引发人们自己的观点，即让人们从所提供的信息中产生自己的联想和看法。</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23383434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940</TotalTime>
  <Words>1389</Words>
  <Application>Microsoft Macintosh PowerPoint</Application>
  <PresentationFormat>全屏显示(4:3)</PresentationFormat>
  <Paragraphs>217</Paragraphs>
  <Slides>29</Slides>
  <Notes>22</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清晰</vt:lpstr>
      <vt:lpstr>第2章  数字艺术设计</vt:lpstr>
      <vt:lpstr>2.1 设计艺术与艺术设计 </vt:lpstr>
      <vt:lpstr>2.1 设计艺术与艺术设计 </vt:lpstr>
      <vt:lpstr>2.1 设计艺术与艺术设计 </vt:lpstr>
      <vt:lpstr>2.2 数字艺术设计基本要素与美学原则 </vt:lpstr>
      <vt:lpstr>2.2 数字艺术设计基本要素与美学原则 </vt:lpstr>
      <vt:lpstr>2.2 数字艺术设计基本要素与美学原则 </vt:lpstr>
      <vt:lpstr>2.2 数字艺术设计基本要素与美学原则 </vt:lpstr>
      <vt:lpstr>2.2 数字艺术设计基本要素与美学原则 </vt:lpstr>
      <vt:lpstr>2.2 数字艺术设计基本要素与美学原则 </vt:lpstr>
      <vt:lpstr>2.2 数字艺术设计基本要素与美学原则 </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lpstr>2.3 数字艺术设计涵盖领域</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33</cp:revision>
  <dcterms:created xsi:type="dcterms:W3CDTF">2019-01-20T07:46:46Z</dcterms:created>
  <dcterms:modified xsi:type="dcterms:W3CDTF">2019-01-20T23:28:46Z</dcterms:modified>
</cp:coreProperties>
</file>