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19/1/22</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2019年1月22日星期二</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2019年1月22日星期二</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2019年1月22日星期二</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2019年1月22日星期二</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2019年1月22日星期二</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2019年1月22日星期二</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2019年1月22日星期二</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2019年1月22日星期二</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2019年1月22日星期二</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2019年1月22日星期二</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2019年1月22日星期二</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2019年1月22日星期二</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7</a:t>
            </a:r>
            <a:r>
              <a:rPr lang="zh-CN" altLang="zh-CN" sz="4800" dirty="0"/>
              <a:t>章</a:t>
            </a:r>
            <a:r>
              <a:rPr lang="en-US" altLang="zh-CN" sz="4800" dirty="0"/>
              <a:t>  </a:t>
            </a:r>
            <a:r>
              <a:rPr lang="zh-CN" altLang="zh-CN" sz="4800" dirty="0"/>
              <a:t>计算机动画</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7.3</a:t>
            </a:r>
            <a:r>
              <a:rPr lang="zh-CN" altLang="zh-CN" sz="3600" dirty="0"/>
              <a:t>动画的制作流程</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7.3.1</a:t>
            </a:r>
            <a:r>
              <a:rPr lang="zh-CN" altLang="zh-CN" dirty="0"/>
              <a:t>传统动画制作流程</a:t>
            </a:r>
            <a:r>
              <a:rPr lang="zh-CN" altLang="zh-CN" dirty="0"/>
              <a:t> </a:t>
            </a:r>
            <a:endParaRPr lang="en-US" altLang="zh-CN" dirty="0" smtClean="0"/>
          </a:p>
          <a:p>
            <a:pPr marL="0" indent="0">
              <a:lnSpc>
                <a:spcPct val="150000"/>
              </a:lnSpc>
              <a:buNone/>
            </a:pPr>
            <a:r>
              <a:rPr lang="zh-CN" altLang="zh-CN" dirty="0"/>
              <a:t>传统动</a:t>
            </a:r>
            <a:r>
              <a:rPr lang="zh-CN" altLang="zh-CN" dirty="0" smtClean="0"/>
              <a:t>画的制作过程一般可分为四个阶段  </a:t>
            </a:r>
            <a:r>
              <a:rPr lang="zh-CN" altLang="en-US" dirty="0" smtClean="0"/>
              <a:t>：</a:t>
            </a:r>
            <a:endParaRPr lang="en-US" altLang="zh-CN" dirty="0" smtClean="0"/>
          </a:p>
          <a:p>
            <a:pPr marL="0" indent="0">
              <a:lnSpc>
                <a:spcPct val="150000"/>
              </a:lnSpc>
              <a:buNone/>
            </a:pPr>
            <a:r>
              <a:rPr lang="en-US" altLang="zh-CN" dirty="0" smtClean="0"/>
              <a:t>1. </a:t>
            </a:r>
            <a:r>
              <a:rPr lang="zh-CN" altLang="zh-CN" dirty="0" smtClean="0"/>
              <a:t>总体规划阶段</a:t>
            </a:r>
            <a:r>
              <a:rPr lang="zh-CN" altLang="en-US" dirty="0" smtClean="0"/>
              <a:t>。</a:t>
            </a:r>
            <a:r>
              <a:rPr lang="zh-CN" altLang="zh-CN" dirty="0" smtClean="0"/>
              <a:t>包括剧本</a:t>
            </a:r>
            <a:r>
              <a:rPr lang="zh-CN" altLang="zh-CN" dirty="0"/>
              <a:t>、故事板、摄制</a:t>
            </a:r>
            <a:r>
              <a:rPr lang="zh-CN" altLang="zh-CN" dirty="0" smtClean="0"/>
              <a:t>表等内容设计</a:t>
            </a:r>
            <a:r>
              <a:rPr lang="zh-CN" altLang="zh-CN" dirty="0"/>
              <a:t>。</a:t>
            </a:r>
          </a:p>
          <a:p>
            <a:pPr marL="0" indent="0">
              <a:lnSpc>
                <a:spcPct val="150000"/>
              </a:lnSpc>
              <a:buNone/>
            </a:pPr>
            <a:r>
              <a:rPr lang="en-US" altLang="zh-CN" dirty="0" smtClean="0"/>
              <a:t>2</a:t>
            </a:r>
            <a:r>
              <a:rPr lang="en-US" altLang="zh-CN" dirty="0"/>
              <a:t>. </a:t>
            </a:r>
            <a:r>
              <a:rPr lang="zh-CN" altLang="zh-CN" dirty="0" smtClean="0"/>
              <a:t>设计制作阶段</a:t>
            </a:r>
            <a:r>
              <a:rPr lang="zh-CN" altLang="en-US" dirty="0" smtClean="0"/>
              <a:t>。</a:t>
            </a:r>
            <a:r>
              <a:rPr lang="zh-CN" altLang="zh-CN" dirty="0" smtClean="0"/>
              <a:t>包括内容设计和音响效果设计</a:t>
            </a:r>
            <a:r>
              <a:rPr lang="zh-CN" altLang="zh-CN" dirty="0"/>
              <a:t>等</a:t>
            </a:r>
            <a:r>
              <a:rPr lang="zh-CN" altLang="zh-CN" dirty="0" smtClean="0"/>
              <a:t>。</a:t>
            </a:r>
            <a:endParaRPr lang="en-US" altLang="zh-CN" dirty="0" smtClean="0"/>
          </a:p>
          <a:p>
            <a:pPr marL="0" indent="0">
              <a:lnSpc>
                <a:spcPct val="150000"/>
              </a:lnSpc>
              <a:buNone/>
            </a:pPr>
            <a:r>
              <a:rPr lang="en-US" altLang="zh-CN" dirty="0"/>
              <a:t>3. </a:t>
            </a:r>
            <a:r>
              <a:rPr lang="zh-CN" altLang="zh-CN" dirty="0" smtClean="0"/>
              <a:t>具体创作阶段</a:t>
            </a:r>
            <a:r>
              <a:rPr lang="zh-CN" altLang="en-US" dirty="0" smtClean="0"/>
              <a:t>。</a:t>
            </a:r>
            <a:r>
              <a:rPr lang="zh-CN" altLang="zh-CN" dirty="0" smtClean="0"/>
              <a:t>包括原画创作</a:t>
            </a:r>
            <a:r>
              <a:rPr lang="zh-CN" altLang="zh-CN" dirty="0"/>
              <a:t>、中间画制作、眷清和描线以及着色等过程</a:t>
            </a:r>
            <a:r>
              <a:rPr lang="zh-CN" altLang="zh-CN" dirty="0" smtClean="0"/>
              <a:t>。</a:t>
            </a:r>
            <a:endParaRPr lang="en-US" altLang="zh-CN" dirty="0" smtClean="0"/>
          </a:p>
          <a:p>
            <a:pPr marL="0" indent="0">
              <a:lnSpc>
                <a:spcPct val="150000"/>
              </a:lnSpc>
              <a:buNone/>
            </a:pPr>
            <a:r>
              <a:rPr lang="en-US" altLang="zh-CN" dirty="0"/>
              <a:t>4. </a:t>
            </a:r>
            <a:r>
              <a:rPr lang="zh-CN" altLang="zh-CN" dirty="0" smtClean="0"/>
              <a:t>拍摄制作阶段</a:t>
            </a:r>
            <a:r>
              <a:rPr lang="zh-CN" altLang="en-US" dirty="0" smtClean="0"/>
              <a:t>。</a:t>
            </a:r>
            <a:endParaRPr lang="zh-CN" altLang="zh-CN" dirty="0"/>
          </a:p>
        </p:txBody>
      </p:sp>
    </p:spTree>
    <p:extLst>
      <p:ext uri="{BB962C8B-B14F-4D97-AF65-F5344CB8AC3E}">
        <p14:creationId xmlns:p14="http://schemas.microsoft.com/office/powerpoint/2010/main" val="2069212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7.3</a:t>
            </a:r>
            <a:r>
              <a:rPr lang="zh-CN" altLang="zh-CN" sz="3600" dirty="0"/>
              <a:t>动画的制作流程</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7.3.2</a:t>
            </a:r>
            <a:r>
              <a:rPr lang="zh-CN" altLang="zh-CN" dirty="0"/>
              <a:t>计算机动画</a:t>
            </a:r>
            <a:r>
              <a:rPr lang="zh-CN" altLang="zh-CN" dirty="0" smtClean="0"/>
              <a:t>制作流程 </a:t>
            </a:r>
            <a:endParaRPr lang="en-US" altLang="zh-CN" dirty="0" smtClean="0"/>
          </a:p>
          <a:p>
            <a:pPr marL="0" indent="0">
              <a:lnSpc>
                <a:spcPct val="150000"/>
              </a:lnSpc>
              <a:buNone/>
            </a:pPr>
            <a:r>
              <a:rPr lang="zh-CN" altLang="zh-CN" dirty="0"/>
              <a:t>（</a:t>
            </a:r>
            <a:r>
              <a:rPr lang="en-US" altLang="zh-CN" dirty="0"/>
              <a:t>1</a:t>
            </a:r>
            <a:r>
              <a:rPr lang="zh-CN" altLang="zh-CN" dirty="0"/>
              <a:t>）计算机辅助二维动画的制作流</a:t>
            </a:r>
            <a:r>
              <a:rPr lang="zh-CN" altLang="zh-CN" dirty="0" smtClean="0"/>
              <a:t>程</a:t>
            </a:r>
            <a:endParaRPr lang="en-US" altLang="zh-CN" dirty="0" smtClean="0"/>
          </a:p>
          <a:p>
            <a:pPr marL="0" indent="0">
              <a:lnSpc>
                <a:spcPct val="150000"/>
              </a:lnSpc>
              <a:buNone/>
            </a:pPr>
            <a:r>
              <a:rPr lang="zh-CN" altLang="zh-CN" dirty="0"/>
              <a:t>计算机辅助二维动画对应着传统手绘动画</a:t>
            </a:r>
            <a:r>
              <a:rPr lang="zh-CN" altLang="zh-CN" dirty="0" smtClean="0"/>
              <a:t>，</a:t>
            </a:r>
            <a:r>
              <a:rPr lang="zh-CN" altLang="zh-CN" dirty="0"/>
              <a:t>制作流程和具体步骤与传统手绘动画</a:t>
            </a:r>
            <a:r>
              <a:rPr lang="zh-CN" altLang="zh-CN" dirty="0" smtClean="0"/>
              <a:t>完全类似</a:t>
            </a:r>
            <a:r>
              <a:rPr lang="zh-CN" altLang="en-US" dirty="0" smtClean="0"/>
              <a:t>；</a:t>
            </a:r>
            <a:endParaRPr lang="en-US" altLang="zh-CN" dirty="0" smtClean="0"/>
          </a:p>
          <a:p>
            <a:pPr marL="0" indent="0">
              <a:lnSpc>
                <a:spcPct val="150000"/>
              </a:lnSpc>
              <a:buNone/>
            </a:pPr>
            <a:r>
              <a:rPr lang="zh-CN" altLang="en-US" dirty="0" smtClean="0"/>
              <a:t>不同的是，</a:t>
            </a:r>
            <a:r>
              <a:rPr lang="zh-CN" altLang="zh-CN" dirty="0" smtClean="0"/>
              <a:t>具体创作阶段和拍摄阶段</a:t>
            </a:r>
            <a:r>
              <a:rPr lang="zh-CN" altLang="zh-CN" dirty="0"/>
              <a:t>中的中间画制作、眷清和描线、着色、检查、拍摄、编辑、录音等步骤是借助于计算机实现的</a:t>
            </a:r>
            <a:r>
              <a:rPr lang="zh-CN" altLang="zh-CN" dirty="0"/>
              <a:t> </a:t>
            </a:r>
            <a:r>
              <a:rPr lang="zh-CN" altLang="en-US" dirty="0" smtClean="0"/>
              <a:t>。</a:t>
            </a:r>
            <a:r>
              <a:rPr lang="zh-CN" altLang="zh-CN" dirty="0" smtClean="0"/>
              <a:t>   </a:t>
            </a:r>
            <a:endParaRPr lang="en-US" altLang="zh-CN" dirty="0" smtClean="0"/>
          </a:p>
        </p:txBody>
      </p:sp>
    </p:spTree>
    <p:extLst>
      <p:ext uri="{BB962C8B-B14F-4D97-AF65-F5344CB8AC3E}">
        <p14:creationId xmlns:p14="http://schemas.microsoft.com/office/powerpoint/2010/main" val="3833687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7.3</a:t>
            </a:r>
            <a:r>
              <a:rPr lang="zh-CN" altLang="zh-CN" sz="3600" dirty="0"/>
              <a:t>动画的制作流程</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7.3.2</a:t>
            </a:r>
            <a:r>
              <a:rPr lang="zh-CN" altLang="zh-CN" dirty="0"/>
              <a:t>计算机动画</a:t>
            </a:r>
            <a:r>
              <a:rPr lang="zh-CN" altLang="zh-CN" dirty="0" smtClean="0"/>
              <a:t>制作流程 </a:t>
            </a:r>
            <a:endParaRPr lang="en-US" altLang="zh-CN" dirty="0" smtClean="0"/>
          </a:p>
          <a:p>
            <a:pPr marL="0" indent="0">
              <a:lnSpc>
                <a:spcPct val="150000"/>
              </a:lnSpc>
              <a:buNone/>
            </a:pPr>
            <a:r>
              <a:rPr lang="zh-CN" altLang="zh-CN" dirty="0" smtClean="0"/>
              <a:t>（</a:t>
            </a:r>
            <a:r>
              <a:rPr lang="en-US" altLang="zh-CN" dirty="0"/>
              <a:t>2</a:t>
            </a:r>
            <a:r>
              <a:rPr lang="zh-CN" altLang="zh-CN" dirty="0"/>
              <a:t>）无纸二维动画及其制作流程</a:t>
            </a:r>
            <a:r>
              <a:rPr lang="zh-CN" altLang="zh-CN" dirty="0"/>
              <a:t> </a:t>
            </a:r>
            <a:endParaRPr lang="en-US" altLang="zh-CN" dirty="0" smtClean="0"/>
          </a:p>
          <a:p>
            <a:pPr marL="0" indent="0">
              <a:lnSpc>
                <a:spcPct val="150000"/>
              </a:lnSpc>
              <a:buNone/>
            </a:pPr>
            <a:r>
              <a:rPr lang="zh-CN" altLang="zh-CN" dirty="0"/>
              <a:t>无纸二维动画的制作过程也涵盖了传统动画的工序</a:t>
            </a:r>
            <a:r>
              <a:rPr lang="zh-CN" altLang="zh-CN" dirty="0" smtClean="0"/>
              <a:t>：</a:t>
            </a:r>
            <a:endParaRPr lang="en-US" altLang="zh-CN" dirty="0" smtClean="0"/>
          </a:p>
          <a:p>
            <a:pPr marL="0" indent="0">
              <a:lnSpc>
                <a:spcPct val="150000"/>
              </a:lnSpc>
              <a:buNone/>
            </a:pPr>
            <a:r>
              <a:rPr lang="zh-CN" altLang="zh-CN" dirty="0" smtClean="0"/>
              <a:t>脚本</a:t>
            </a:r>
            <a:r>
              <a:rPr lang="zh-CN" altLang="zh-CN" dirty="0"/>
              <a:t>－</a:t>
            </a:r>
            <a:r>
              <a:rPr lang="en-US" altLang="zh-CN" dirty="0"/>
              <a:t>&gt;</a:t>
            </a:r>
            <a:r>
              <a:rPr lang="zh-CN" altLang="zh-CN" dirty="0"/>
              <a:t>人物、道具和设计－</a:t>
            </a:r>
            <a:r>
              <a:rPr lang="en-US" altLang="zh-CN" dirty="0"/>
              <a:t>&gt;</a:t>
            </a:r>
            <a:r>
              <a:rPr lang="zh-CN" altLang="zh-CN" dirty="0"/>
              <a:t>分镜头设计稿－</a:t>
            </a:r>
            <a:r>
              <a:rPr lang="en-US" altLang="zh-CN" dirty="0"/>
              <a:t>&gt;</a:t>
            </a:r>
            <a:r>
              <a:rPr lang="zh-CN" altLang="zh-CN" dirty="0"/>
              <a:t>原画－</a:t>
            </a:r>
            <a:r>
              <a:rPr lang="en-US" altLang="zh-CN" dirty="0"/>
              <a:t>&gt;</a:t>
            </a:r>
            <a:r>
              <a:rPr lang="zh-CN" altLang="zh-CN" dirty="0"/>
              <a:t>动画－</a:t>
            </a:r>
            <a:r>
              <a:rPr lang="en-US" altLang="zh-CN" dirty="0"/>
              <a:t>&gt;</a:t>
            </a:r>
            <a:r>
              <a:rPr lang="zh-CN" altLang="zh-CN" dirty="0"/>
              <a:t>上色－</a:t>
            </a:r>
            <a:r>
              <a:rPr lang="en-US" altLang="zh-CN" dirty="0"/>
              <a:t>&gt;</a:t>
            </a:r>
            <a:r>
              <a:rPr lang="zh-CN" altLang="zh-CN" dirty="0"/>
              <a:t>合成－</a:t>
            </a:r>
            <a:r>
              <a:rPr lang="en-US" altLang="zh-CN" dirty="0"/>
              <a:t>&gt;</a:t>
            </a:r>
            <a:r>
              <a:rPr lang="zh-CN" altLang="zh-CN" dirty="0"/>
              <a:t>配音</a:t>
            </a:r>
            <a:r>
              <a:rPr lang="zh-CN" altLang="zh-CN" dirty="0" smtClean="0"/>
              <a:t>。</a:t>
            </a:r>
            <a:endParaRPr lang="en-US" altLang="zh-CN" dirty="0" smtClean="0"/>
          </a:p>
          <a:p>
            <a:pPr marL="0" indent="0">
              <a:lnSpc>
                <a:spcPct val="150000"/>
              </a:lnSpc>
              <a:buNone/>
            </a:pPr>
            <a:r>
              <a:rPr lang="zh-CN" altLang="zh-CN" dirty="0" smtClean="0"/>
              <a:t>需要强调</a:t>
            </a:r>
            <a:r>
              <a:rPr lang="zh-CN" altLang="zh-CN" dirty="0"/>
              <a:t>的是，由于创作目标成果不同，有部分步骤的工作在无纸化创作的过程中会合并并省略或者不作为一个工序。</a:t>
            </a:r>
            <a:r>
              <a:rPr lang="zh-CN" altLang="zh-CN" dirty="0"/>
              <a:t> </a:t>
            </a:r>
            <a:endParaRPr lang="zh-CN" altLang="zh-CN" dirty="0"/>
          </a:p>
        </p:txBody>
      </p:sp>
    </p:spTree>
    <p:extLst>
      <p:ext uri="{BB962C8B-B14F-4D97-AF65-F5344CB8AC3E}">
        <p14:creationId xmlns:p14="http://schemas.microsoft.com/office/powerpoint/2010/main" val="3051876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7.4 </a:t>
            </a:r>
            <a:r>
              <a:rPr lang="zh-CN" altLang="zh-CN" sz="3600" dirty="0"/>
              <a:t>计算机动画原理</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数字技术的出现和应用给动画的发展带来了天翻地覆的变化。传统的手工动画需要数以万计的画面，而且从打草稿、描线到着色全部需要手工完成。与传统手工动画技术工艺复杂、制作过程耗时费力、周期长出片慢的状况相比，数字动画带来了动画制作效率和影片质量的提高。这要归功于计算机科学技术的不断发展尤其是计算机图形学的深入研究和应用。数字动画是计算机图形学和艺术创作相结合的产物，它将传统动画片的制作程序由计算机来完成。</a:t>
            </a:r>
            <a:r>
              <a:rPr lang="zh-CN" altLang="zh-CN" dirty="0"/>
              <a:t> </a:t>
            </a:r>
            <a:endParaRPr lang="zh-CN" altLang="zh-CN" dirty="0"/>
          </a:p>
        </p:txBody>
      </p:sp>
    </p:spTree>
    <p:extLst>
      <p:ext uri="{BB962C8B-B14F-4D97-AF65-F5344CB8AC3E}">
        <p14:creationId xmlns:p14="http://schemas.microsoft.com/office/powerpoint/2010/main" val="3389699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7.5 </a:t>
            </a:r>
            <a:r>
              <a:rPr lang="zh-CN" altLang="zh-CN" sz="3600" dirty="0"/>
              <a:t>网络动画制作</a:t>
            </a:r>
            <a:r>
              <a:rPr lang="zh-CN" altLang="zh-CN" sz="3600" dirty="0"/>
              <a:t> </a:t>
            </a:r>
            <a:endParaRPr lang="zh-CN" altLang="zh-CN" sz="3600" b="1"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7.5.1 </a:t>
            </a:r>
            <a:r>
              <a:rPr lang="zh-CN" altLang="zh-CN" dirty="0"/>
              <a:t>网络动画制作软件</a:t>
            </a:r>
            <a:r>
              <a:rPr lang="zh-CN" altLang="zh-CN" dirty="0"/>
              <a:t> </a:t>
            </a:r>
            <a:endParaRPr lang="en-US" altLang="zh-CN" dirty="0"/>
          </a:p>
          <a:p>
            <a:pPr marL="0" indent="0">
              <a:lnSpc>
                <a:spcPct val="130000"/>
              </a:lnSpc>
              <a:buNone/>
            </a:pPr>
            <a:r>
              <a:rPr lang="zh-CN" altLang="zh-CN" dirty="0"/>
              <a:t>（</a:t>
            </a:r>
            <a:r>
              <a:rPr lang="en-US" altLang="zh-CN" dirty="0"/>
              <a:t>1</a:t>
            </a:r>
            <a:r>
              <a:rPr lang="zh-CN" altLang="zh-CN" dirty="0"/>
              <a:t>）传统动画</a:t>
            </a:r>
            <a:r>
              <a:rPr lang="zh-CN" altLang="zh-CN" dirty="0" smtClean="0"/>
              <a:t>制作</a:t>
            </a:r>
            <a:r>
              <a:rPr lang="zh-CN" altLang="en-US" dirty="0" smtClean="0"/>
              <a:t>。</a:t>
            </a:r>
            <a:r>
              <a:rPr lang="en-US" altLang="zh-CN" dirty="0" smtClean="0"/>
              <a:t>Animator </a:t>
            </a:r>
            <a:r>
              <a:rPr lang="en-US" altLang="zh-CN" dirty="0"/>
              <a:t>Studio</a:t>
            </a:r>
            <a:r>
              <a:rPr lang="zh-CN" altLang="zh-CN" dirty="0"/>
              <a:t>为</a:t>
            </a:r>
            <a:r>
              <a:rPr lang="en-US" altLang="zh-CN" dirty="0"/>
              <a:t>Autodesk</a:t>
            </a:r>
            <a:r>
              <a:rPr lang="zh-CN" altLang="zh-CN" dirty="0"/>
              <a:t>公司推出的</a:t>
            </a:r>
            <a:r>
              <a:rPr lang="en-US" altLang="zh-CN" dirty="0"/>
              <a:t>Windows</a:t>
            </a:r>
            <a:r>
              <a:rPr lang="zh-CN" altLang="zh-CN" dirty="0"/>
              <a:t>版二维动画制作软件，集动画制作、图像处理、音乐编辑、音乐合成等多种功能于一体。</a:t>
            </a:r>
            <a:r>
              <a:rPr lang="zh-CN" altLang="zh-CN" dirty="0"/>
              <a:t> </a:t>
            </a:r>
            <a:endParaRPr lang="en-US" altLang="zh-CN" dirty="0" smtClean="0"/>
          </a:p>
          <a:p>
            <a:pPr marL="0" indent="0">
              <a:lnSpc>
                <a:spcPct val="130000"/>
              </a:lnSpc>
              <a:buNone/>
            </a:pPr>
            <a:r>
              <a:rPr lang="zh-CN" altLang="zh-CN" dirty="0"/>
              <a:t>（</a:t>
            </a:r>
            <a:r>
              <a:rPr lang="en-US" altLang="zh-CN" dirty="0"/>
              <a:t>2</a:t>
            </a:r>
            <a:r>
              <a:rPr lang="zh-CN" altLang="zh-CN" dirty="0"/>
              <a:t>）</a:t>
            </a:r>
            <a:r>
              <a:rPr lang="en-US" altLang="zh-CN" dirty="0"/>
              <a:t>GIF</a:t>
            </a:r>
            <a:r>
              <a:rPr lang="zh-CN" altLang="zh-CN" dirty="0" smtClean="0"/>
              <a:t>动画</a:t>
            </a:r>
            <a:r>
              <a:rPr lang="zh-CN" altLang="en-US" dirty="0" smtClean="0"/>
              <a:t>。</a:t>
            </a:r>
            <a:r>
              <a:rPr lang="zh-CN" altLang="zh-CN" dirty="0" smtClean="0"/>
              <a:t>制作简单、广泛</a:t>
            </a:r>
            <a:r>
              <a:rPr lang="zh-CN" altLang="en-US" dirty="0" smtClean="0"/>
              <a:t>应用</a:t>
            </a:r>
            <a:r>
              <a:rPr lang="zh-CN" altLang="zh-CN" dirty="0" smtClean="0"/>
              <a:t>在网页动画中</a:t>
            </a:r>
            <a:r>
              <a:rPr lang="zh-CN" altLang="en-US" dirty="0" smtClean="0"/>
              <a:t>，</a:t>
            </a:r>
            <a:r>
              <a:rPr lang="en-US" altLang="zh-CN" dirty="0" smtClean="0"/>
              <a:t>GIF</a:t>
            </a:r>
            <a:r>
              <a:rPr lang="zh-CN" altLang="zh-CN" dirty="0"/>
              <a:t>动画制作软</a:t>
            </a:r>
            <a:r>
              <a:rPr lang="zh-CN" altLang="zh-CN" dirty="0" smtClean="0"/>
              <a:t>件有</a:t>
            </a:r>
            <a:r>
              <a:rPr lang="en-US" altLang="zh-CN" dirty="0" err="1"/>
              <a:t>Ulead</a:t>
            </a:r>
            <a:r>
              <a:rPr lang="en-US" altLang="zh-CN" dirty="0"/>
              <a:t> Gif Animator</a:t>
            </a:r>
            <a:r>
              <a:rPr lang="zh-CN" altLang="zh-CN" dirty="0"/>
              <a:t>，</a:t>
            </a:r>
            <a:r>
              <a:rPr lang="en-US" altLang="zh-CN" dirty="0"/>
              <a:t>Fireworks</a:t>
            </a:r>
            <a:r>
              <a:rPr lang="zh-CN" altLang="zh-CN" dirty="0"/>
              <a:t>等。</a:t>
            </a:r>
            <a:r>
              <a:rPr lang="zh-CN" altLang="zh-CN" dirty="0"/>
              <a:t> </a:t>
            </a:r>
            <a:endParaRPr lang="en-US" altLang="zh-CN" dirty="0" smtClean="0"/>
          </a:p>
          <a:p>
            <a:pPr marL="0" indent="0">
              <a:lnSpc>
                <a:spcPct val="130000"/>
              </a:lnSpc>
              <a:buNone/>
            </a:pPr>
            <a:r>
              <a:rPr lang="zh-CN" altLang="zh-CN" dirty="0"/>
              <a:t>（</a:t>
            </a:r>
            <a:r>
              <a:rPr lang="en-US" altLang="zh-CN" dirty="0"/>
              <a:t>3</a:t>
            </a:r>
            <a:r>
              <a:rPr lang="zh-CN" altLang="zh-CN" dirty="0"/>
              <a:t>）</a:t>
            </a:r>
            <a:r>
              <a:rPr lang="en-US" altLang="zh-CN" dirty="0"/>
              <a:t>Flash</a:t>
            </a:r>
            <a:r>
              <a:rPr lang="zh-CN" altLang="zh-CN" dirty="0" smtClean="0"/>
              <a:t>动画</a:t>
            </a:r>
            <a:r>
              <a:rPr lang="zh-CN" altLang="en-US" dirty="0" smtClean="0"/>
              <a:t>。</a:t>
            </a:r>
            <a:r>
              <a:rPr lang="zh-CN" altLang="zh-CN" dirty="0"/>
              <a:t>使用矢量图形制作动画，具有缩放不失真、文件体积小、适合在网上传输等特点。可嵌入声音、电影、图形等各种文件，还可嵌入</a:t>
            </a:r>
            <a:r>
              <a:rPr lang="en-US" altLang="zh-CN" dirty="0" err="1"/>
              <a:t>Actionscript</a:t>
            </a:r>
            <a:r>
              <a:rPr lang="zh-CN" altLang="zh-CN" dirty="0"/>
              <a:t>进行编程，实现交互性更强的控制</a:t>
            </a:r>
            <a:r>
              <a:rPr lang="zh-CN" altLang="zh-CN" dirty="0" smtClean="0"/>
              <a:t>。</a:t>
            </a:r>
            <a:endParaRPr lang="zh-CN" altLang="zh-CN" dirty="0"/>
          </a:p>
          <a:p>
            <a:pPr marL="0" indent="0">
              <a:buNone/>
            </a:pPr>
            <a:endParaRPr lang="zh-CN" altLang="zh-CN" dirty="0"/>
          </a:p>
        </p:txBody>
      </p:sp>
    </p:spTree>
    <p:extLst>
      <p:ext uri="{BB962C8B-B14F-4D97-AF65-F5344CB8AC3E}">
        <p14:creationId xmlns:p14="http://schemas.microsoft.com/office/powerpoint/2010/main" val="1128167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7.5 </a:t>
            </a:r>
            <a:r>
              <a:rPr lang="zh-CN" altLang="zh-CN" sz="3600" dirty="0"/>
              <a:t>网络动画制作</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7.5.2 Flash</a:t>
            </a:r>
            <a:r>
              <a:rPr lang="zh-CN" altLang="zh-CN" dirty="0"/>
              <a:t>动画制作</a:t>
            </a:r>
          </a:p>
          <a:p>
            <a:pPr marL="0" indent="0">
              <a:lnSpc>
                <a:spcPct val="150000"/>
              </a:lnSpc>
              <a:buNone/>
            </a:pPr>
            <a:r>
              <a:rPr lang="en-US" altLang="zh-CN" dirty="0"/>
              <a:t>1. Adobe Flash Professional CC</a:t>
            </a:r>
            <a:r>
              <a:rPr lang="zh-CN" altLang="zh-CN" dirty="0"/>
              <a:t>的文件格式与特点</a:t>
            </a:r>
          </a:p>
          <a:p>
            <a:pPr marL="0" indent="0">
              <a:lnSpc>
                <a:spcPct val="150000"/>
              </a:lnSpc>
              <a:buNone/>
            </a:pPr>
            <a:r>
              <a:rPr lang="en-US" altLang="zh-CN" dirty="0"/>
              <a:t>Flash</a:t>
            </a:r>
            <a:r>
              <a:rPr lang="zh-CN" altLang="zh-CN" dirty="0"/>
              <a:t>文件有两种格式：</a:t>
            </a:r>
            <a:r>
              <a:rPr lang="en-US" altLang="zh-CN" dirty="0" err="1"/>
              <a:t>fla</a:t>
            </a:r>
            <a:r>
              <a:rPr lang="zh-CN" altLang="zh-CN" dirty="0"/>
              <a:t>格式和</a:t>
            </a:r>
            <a:r>
              <a:rPr lang="en-US" altLang="zh-CN" dirty="0" err="1"/>
              <a:t>swf</a:t>
            </a:r>
            <a:r>
              <a:rPr lang="zh-CN" altLang="zh-CN" dirty="0"/>
              <a:t>格式</a:t>
            </a:r>
            <a:r>
              <a:rPr lang="zh-CN" altLang="zh-CN" dirty="0" smtClean="0"/>
              <a:t>。</a:t>
            </a:r>
            <a:endParaRPr lang="en-US" altLang="zh-CN" dirty="0" smtClean="0"/>
          </a:p>
          <a:p>
            <a:pPr marL="0" indent="0">
              <a:lnSpc>
                <a:spcPct val="150000"/>
              </a:lnSpc>
              <a:buNone/>
            </a:pPr>
            <a:r>
              <a:rPr lang="en-US" altLang="zh-CN" dirty="0" err="1" smtClean="0"/>
              <a:t>fla</a:t>
            </a:r>
            <a:r>
              <a:rPr lang="zh-CN" altLang="zh-CN" dirty="0"/>
              <a:t>格式是</a:t>
            </a:r>
            <a:r>
              <a:rPr lang="en-US" altLang="zh-CN" dirty="0"/>
              <a:t>Flash</a:t>
            </a:r>
            <a:r>
              <a:rPr lang="zh-CN" altLang="zh-CN" dirty="0"/>
              <a:t>的源程序格式，打开文件能看到</a:t>
            </a:r>
            <a:r>
              <a:rPr lang="en-US" altLang="zh-CN" dirty="0"/>
              <a:t>Flash</a:t>
            </a:r>
            <a:r>
              <a:rPr lang="zh-CN" altLang="zh-CN" dirty="0"/>
              <a:t>的图层、库、时间轴和舞台，用户可以对动画进行编辑修改</a:t>
            </a:r>
            <a:r>
              <a:rPr lang="zh-CN" altLang="zh-CN" dirty="0" smtClean="0"/>
              <a:t>。</a:t>
            </a:r>
            <a:endParaRPr lang="en-US" altLang="zh-CN" dirty="0" smtClean="0"/>
          </a:p>
          <a:p>
            <a:pPr marL="0" indent="0">
              <a:lnSpc>
                <a:spcPct val="150000"/>
              </a:lnSpc>
              <a:buNone/>
            </a:pPr>
            <a:r>
              <a:rPr lang="en-US" altLang="zh-CN" dirty="0" err="1" smtClean="0"/>
              <a:t>swf</a:t>
            </a:r>
            <a:r>
              <a:rPr lang="zh-CN" altLang="zh-CN" dirty="0"/>
              <a:t>格式是</a:t>
            </a:r>
            <a:r>
              <a:rPr lang="en-US" altLang="zh-CN" dirty="0"/>
              <a:t>Flash</a:t>
            </a:r>
            <a:r>
              <a:rPr lang="zh-CN" altLang="zh-CN" dirty="0"/>
              <a:t>打包后的格式，这种格式的动画文件只用于播放，看不到源程序，不能对动画进行编辑和修改。网页中插入的</a:t>
            </a:r>
            <a:r>
              <a:rPr lang="en-US" altLang="zh-CN" dirty="0"/>
              <a:t>Flash</a:t>
            </a:r>
            <a:r>
              <a:rPr lang="zh-CN" altLang="zh-CN" dirty="0"/>
              <a:t>文件都是</a:t>
            </a:r>
            <a:r>
              <a:rPr lang="en-US" altLang="zh-CN" dirty="0" err="1"/>
              <a:t>swf</a:t>
            </a:r>
            <a:r>
              <a:rPr lang="zh-CN" altLang="zh-CN" dirty="0"/>
              <a:t>格式。</a:t>
            </a:r>
          </a:p>
          <a:p>
            <a:pPr marL="0" indent="0">
              <a:lnSpc>
                <a:spcPct val="150000"/>
              </a:lnSpc>
              <a:buNone/>
            </a:pPr>
            <a:endParaRPr lang="zh-CN" altLang="zh-CN" dirty="0"/>
          </a:p>
        </p:txBody>
      </p:sp>
    </p:spTree>
    <p:extLst>
      <p:ext uri="{BB962C8B-B14F-4D97-AF65-F5344CB8AC3E}">
        <p14:creationId xmlns:p14="http://schemas.microsoft.com/office/powerpoint/2010/main" val="2419699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7.5 </a:t>
            </a:r>
            <a:r>
              <a:rPr lang="zh-CN" altLang="zh-CN" sz="3600" dirty="0"/>
              <a:t>网络动画制作</a:t>
            </a:r>
            <a:r>
              <a:rPr lang="zh-CN" altLang="zh-CN" sz="3600" dirty="0"/>
              <a:t> </a:t>
            </a:r>
            <a:endParaRPr lang="zh-CN" altLang="zh-CN" sz="3600" b="1"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7.5.2 Flash</a:t>
            </a:r>
            <a:r>
              <a:rPr lang="zh-CN" altLang="zh-CN" dirty="0"/>
              <a:t>动画制作</a:t>
            </a:r>
          </a:p>
          <a:p>
            <a:pPr marL="0" indent="0">
              <a:lnSpc>
                <a:spcPct val="150000"/>
              </a:lnSpc>
              <a:buNone/>
            </a:pPr>
            <a:r>
              <a:rPr lang="en-US" altLang="zh-CN" dirty="0"/>
              <a:t>1. Adobe Flash Professional CC</a:t>
            </a:r>
            <a:r>
              <a:rPr lang="zh-CN" altLang="zh-CN" dirty="0"/>
              <a:t>的文件格式与特点</a:t>
            </a:r>
          </a:p>
          <a:p>
            <a:pPr marL="0" indent="0">
              <a:lnSpc>
                <a:spcPct val="130000"/>
              </a:lnSpc>
              <a:buNone/>
            </a:pPr>
            <a:r>
              <a:rPr lang="en-US" altLang="zh-CN" dirty="0"/>
              <a:t>Flash</a:t>
            </a:r>
            <a:r>
              <a:rPr lang="zh-CN" altLang="zh-CN" dirty="0"/>
              <a:t>文</a:t>
            </a:r>
            <a:r>
              <a:rPr lang="zh-CN" altLang="zh-CN" dirty="0" smtClean="0"/>
              <a:t>件特点</a:t>
            </a:r>
            <a:r>
              <a:rPr lang="zh-CN" altLang="zh-CN" dirty="0"/>
              <a:t>：</a:t>
            </a:r>
          </a:p>
          <a:p>
            <a:pPr marL="0" indent="0">
              <a:lnSpc>
                <a:spcPct val="130000"/>
              </a:lnSpc>
              <a:buNone/>
            </a:pPr>
            <a:r>
              <a:rPr lang="zh-CN" altLang="zh-CN" dirty="0"/>
              <a:t>（</a:t>
            </a:r>
            <a:r>
              <a:rPr lang="en-US" altLang="zh-CN" dirty="0"/>
              <a:t>1</a:t>
            </a:r>
            <a:r>
              <a:rPr lang="zh-CN" altLang="zh-CN" dirty="0"/>
              <a:t>）</a:t>
            </a:r>
            <a:r>
              <a:rPr lang="en-US" altLang="zh-CN" dirty="0"/>
              <a:t>Flash</a:t>
            </a:r>
            <a:r>
              <a:rPr lang="zh-CN" altLang="zh-CN" dirty="0"/>
              <a:t>的</a:t>
            </a:r>
            <a:r>
              <a:rPr lang="en-US" altLang="zh-CN" dirty="0" err="1"/>
              <a:t>swf</a:t>
            </a:r>
            <a:r>
              <a:rPr lang="zh-CN" altLang="zh-CN" dirty="0"/>
              <a:t>格式文件体积出奇的小，可以边下载边演示，特别适合网络播放。</a:t>
            </a:r>
          </a:p>
          <a:p>
            <a:pPr marL="0" indent="0">
              <a:lnSpc>
                <a:spcPct val="130000"/>
              </a:lnSpc>
              <a:buNone/>
            </a:pPr>
            <a:r>
              <a:rPr lang="zh-CN" altLang="zh-CN" dirty="0"/>
              <a:t>（</a:t>
            </a:r>
            <a:r>
              <a:rPr lang="en-US" altLang="zh-CN" dirty="0"/>
              <a:t>2</a:t>
            </a:r>
            <a:r>
              <a:rPr lang="zh-CN" altLang="zh-CN" dirty="0"/>
              <a:t>）</a:t>
            </a:r>
            <a:r>
              <a:rPr lang="en-US" altLang="zh-CN" dirty="0"/>
              <a:t>Flash</a:t>
            </a:r>
            <a:r>
              <a:rPr lang="zh-CN" altLang="zh-CN" dirty="0"/>
              <a:t>动画属于矢量动画，可以无限放大而不失真。</a:t>
            </a:r>
          </a:p>
          <a:p>
            <a:pPr marL="0" indent="0">
              <a:lnSpc>
                <a:spcPct val="130000"/>
              </a:lnSpc>
              <a:buNone/>
            </a:pPr>
            <a:r>
              <a:rPr lang="zh-CN" altLang="zh-CN" dirty="0"/>
              <a:t>（</a:t>
            </a:r>
            <a:r>
              <a:rPr lang="en-US" altLang="zh-CN" dirty="0"/>
              <a:t>3</a:t>
            </a:r>
            <a:r>
              <a:rPr lang="zh-CN" altLang="zh-CN" dirty="0"/>
              <a:t>）</a:t>
            </a:r>
            <a:r>
              <a:rPr lang="en-US" altLang="zh-CN" dirty="0"/>
              <a:t>Flash</a:t>
            </a:r>
            <a:r>
              <a:rPr lang="zh-CN" altLang="zh-CN" dirty="0"/>
              <a:t>作品有非常强的多媒体效果和交互功能。</a:t>
            </a:r>
          </a:p>
          <a:p>
            <a:pPr marL="0" indent="0">
              <a:lnSpc>
                <a:spcPct val="130000"/>
              </a:lnSpc>
              <a:buNone/>
            </a:pPr>
            <a:r>
              <a:rPr lang="zh-CN" altLang="zh-CN" dirty="0"/>
              <a:t>（</a:t>
            </a:r>
            <a:r>
              <a:rPr lang="en-US" altLang="zh-CN" dirty="0"/>
              <a:t>4</a:t>
            </a:r>
            <a:r>
              <a:rPr lang="zh-CN" altLang="zh-CN" dirty="0"/>
              <a:t>）</a:t>
            </a:r>
            <a:r>
              <a:rPr lang="en-US" altLang="zh-CN" dirty="0"/>
              <a:t>Flash</a:t>
            </a:r>
            <a:r>
              <a:rPr lang="zh-CN" altLang="zh-CN" dirty="0"/>
              <a:t>有强大的面向对象的动作脚本语言，还能与数据库连接。</a:t>
            </a:r>
          </a:p>
          <a:p>
            <a:pPr marL="0" indent="0">
              <a:lnSpc>
                <a:spcPct val="150000"/>
              </a:lnSpc>
              <a:buNone/>
            </a:pPr>
            <a:endParaRPr lang="zh-CN" altLang="zh-CN" dirty="0"/>
          </a:p>
        </p:txBody>
      </p:sp>
    </p:spTree>
    <p:extLst>
      <p:ext uri="{BB962C8B-B14F-4D97-AF65-F5344CB8AC3E}">
        <p14:creationId xmlns:p14="http://schemas.microsoft.com/office/powerpoint/2010/main" val="234130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7.5 </a:t>
            </a:r>
            <a:r>
              <a:rPr lang="zh-CN" altLang="zh-CN" sz="3600" dirty="0"/>
              <a:t>网络动画制作</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7.5.2 Flash</a:t>
            </a:r>
            <a:r>
              <a:rPr lang="zh-CN" altLang="zh-CN" dirty="0"/>
              <a:t>动画制作</a:t>
            </a:r>
          </a:p>
          <a:p>
            <a:pPr marL="0" indent="0">
              <a:lnSpc>
                <a:spcPct val="150000"/>
              </a:lnSpc>
              <a:buNone/>
            </a:pPr>
            <a:r>
              <a:rPr lang="en-US" altLang="zh-CN" dirty="0"/>
              <a:t>2.Flash Professional CC </a:t>
            </a:r>
            <a:r>
              <a:rPr lang="zh-CN" altLang="zh-CN" dirty="0"/>
              <a:t>工作界面</a:t>
            </a:r>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2054375" y="3131167"/>
            <a:ext cx="5274310" cy="3105785"/>
          </a:xfrm>
          <a:prstGeom prst="rect">
            <a:avLst/>
          </a:prstGeom>
        </p:spPr>
      </p:pic>
    </p:spTree>
    <p:extLst>
      <p:ext uri="{BB962C8B-B14F-4D97-AF65-F5344CB8AC3E}">
        <p14:creationId xmlns:p14="http://schemas.microsoft.com/office/powerpoint/2010/main" val="154433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1</a:t>
            </a:r>
            <a:r>
              <a:rPr lang="zh-CN" altLang="zh-CN" dirty="0"/>
              <a:t>．</a:t>
            </a:r>
            <a:r>
              <a:rPr lang="zh-CN" altLang="zh-CN" dirty="0" smtClean="0"/>
              <a:t>数字三维动画概述</a:t>
            </a:r>
            <a:endParaRPr lang="en-US" altLang="zh-CN" dirty="0" smtClean="0"/>
          </a:p>
          <a:p>
            <a:pPr marL="0" indent="0">
              <a:lnSpc>
                <a:spcPct val="150000"/>
              </a:lnSpc>
              <a:buNone/>
            </a:pPr>
            <a:r>
              <a:rPr lang="zh-CN" altLang="zh-CN" dirty="0"/>
              <a:t>数字三维动画，简称</a:t>
            </a:r>
            <a:r>
              <a:rPr lang="en-US" altLang="zh-CN" dirty="0"/>
              <a:t>3D</a:t>
            </a:r>
            <a:r>
              <a:rPr lang="zh-CN" altLang="zh-CN" dirty="0"/>
              <a:t>动画，是近年来随着计算机软硬件技术的发展而产生的新兴动画制作技术及其成果的代名词</a:t>
            </a:r>
            <a:r>
              <a:rPr lang="zh-CN" altLang="zh-CN" dirty="0" smtClean="0"/>
              <a:t>。</a:t>
            </a:r>
            <a:endParaRPr lang="en-US" altLang="zh-CN" dirty="0" smtClean="0"/>
          </a:p>
          <a:p>
            <a:pPr marL="0" indent="0">
              <a:lnSpc>
                <a:spcPct val="150000"/>
              </a:lnSpc>
              <a:buNone/>
            </a:pPr>
            <a:r>
              <a:rPr lang="zh-CN" altLang="zh-CN" dirty="0" smtClean="0"/>
              <a:t>通常人们常说</a:t>
            </a:r>
            <a:r>
              <a:rPr lang="zh-CN" altLang="zh-CN" dirty="0"/>
              <a:t>的“三维动画”有两种指向</a:t>
            </a:r>
            <a:r>
              <a:rPr lang="zh-CN" altLang="zh-CN" dirty="0" smtClean="0"/>
              <a:t>：</a:t>
            </a:r>
            <a:endParaRPr lang="en-US" altLang="zh-CN" dirty="0" smtClean="0"/>
          </a:p>
          <a:p>
            <a:pPr marL="0" indent="0">
              <a:lnSpc>
                <a:spcPct val="150000"/>
              </a:lnSpc>
              <a:buNone/>
            </a:pPr>
            <a:r>
              <a:rPr lang="zh-CN" altLang="zh-CN" dirty="0" smtClean="0"/>
              <a:t>一是用计算</a:t>
            </a:r>
            <a:r>
              <a:rPr lang="zh-CN" altLang="zh-CN" dirty="0"/>
              <a:t>机制作的、三维</a:t>
            </a:r>
            <a:r>
              <a:rPr lang="zh-CN" altLang="zh-CN" dirty="0" smtClean="0"/>
              <a:t>立体的动画视觉作品</a:t>
            </a:r>
            <a:r>
              <a:rPr lang="zh-CN" altLang="en-US" dirty="0" smtClean="0"/>
              <a:t>；</a:t>
            </a:r>
            <a:endParaRPr lang="en-US" altLang="zh-CN" dirty="0" smtClean="0"/>
          </a:p>
          <a:p>
            <a:pPr marL="0" indent="0">
              <a:lnSpc>
                <a:spcPct val="150000"/>
              </a:lnSpc>
              <a:buNone/>
            </a:pPr>
            <a:r>
              <a:rPr lang="zh-CN" altLang="zh-CN" dirty="0" smtClean="0"/>
              <a:t>二</a:t>
            </a:r>
            <a:r>
              <a:rPr lang="zh-CN" altLang="zh-CN" dirty="0"/>
              <a:t>是指用来制作三维立体动画的计算机技术</a:t>
            </a:r>
            <a:r>
              <a:rPr lang="zh-CN" altLang="zh-CN" dirty="0" smtClean="0"/>
              <a:t>。</a:t>
            </a:r>
            <a:endParaRPr lang="zh-CN" altLang="zh-CN" dirty="0"/>
          </a:p>
        </p:txBody>
      </p:sp>
    </p:spTree>
    <p:extLst>
      <p:ext uri="{BB962C8B-B14F-4D97-AF65-F5344CB8AC3E}">
        <p14:creationId xmlns:p14="http://schemas.microsoft.com/office/powerpoint/2010/main" val="1046066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2</a:t>
            </a:r>
            <a:r>
              <a:rPr lang="zh-CN" altLang="zh-CN" dirty="0"/>
              <a:t>．数字三维动画的制作流程</a:t>
            </a:r>
          </a:p>
          <a:p>
            <a:pPr marL="0" indent="0">
              <a:lnSpc>
                <a:spcPct val="150000"/>
              </a:lnSpc>
              <a:buNone/>
            </a:pPr>
            <a:r>
              <a:rPr lang="zh-CN" altLang="zh-CN" dirty="0"/>
              <a:t>数字三维动画技术是利用相关计算机软件，通过三维建模、赋予材质、模拟场景、灯光和摄像镜头、创造运动和链接、动画渲染等功能，实时制造立体动画效果和以假乱真的虚拟影像，将创意想象化为可视画面的新一代影视及多媒体特技制作技术。</a:t>
            </a:r>
          </a:p>
        </p:txBody>
      </p:sp>
    </p:spTree>
    <p:extLst>
      <p:ext uri="{BB962C8B-B14F-4D97-AF65-F5344CB8AC3E}">
        <p14:creationId xmlns:p14="http://schemas.microsoft.com/office/powerpoint/2010/main" val="1316960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dirty="0"/>
              <a:t>7.1.1 </a:t>
            </a:r>
            <a:r>
              <a:rPr lang="zh-CN" altLang="zh-CN" dirty="0"/>
              <a:t>动画的界</a:t>
            </a:r>
            <a:r>
              <a:rPr lang="zh-CN" altLang="zh-CN" dirty="0" smtClean="0"/>
              <a:t>定</a:t>
            </a:r>
            <a:endParaRPr lang="en-US" altLang="zh-CN" dirty="0" smtClean="0"/>
          </a:p>
          <a:p>
            <a:pPr marL="0" indent="0">
              <a:lnSpc>
                <a:spcPct val="150000"/>
              </a:lnSpc>
              <a:buNone/>
            </a:pPr>
            <a:r>
              <a:rPr lang="zh-CN" altLang="zh-CN" dirty="0"/>
              <a:t>动漫从概念上泛指漫画和动画，被称为音乐、美术、舞蹈等八大艺术之外的“第九艺术”</a:t>
            </a:r>
            <a:r>
              <a:rPr lang="zh-CN" altLang="zh-CN" dirty="0" smtClean="0"/>
              <a:t>，</a:t>
            </a:r>
            <a:r>
              <a:rPr lang="zh-CN" altLang="en-US" dirty="0" smtClean="0"/>
              <a:t>它</a:t>
            </a:r>
            <a:r>
              <a:rPr lang="zh-CN" altLang="zh-CN" dirty="0" smtClean="0"/>
              <a:t>综合了音乐</a:t>
            </a:r>
            <a:r>
              <a:rPr lang="zh-CN" altLang="zh-CN" dirty="0"/>
              <a:t>、幽默、漫画、摄影、文学、戏剧、文艺评论等学科，最大的特点就是寓教于乐，进而成为“读图时代”的典型代表和首选之作。</a:t>
            </a:r>
            <a:r>
              <a:rPr lang="zh-CN" altLang="zh-CN" dirty="0"/>
              <a:t> </a:t>
            </a: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2</a:t>
            </a:r>
            <a:r>
              <a:rPr lang="zh-CN" altLang="zh-CN" dirty="0"/>
              <a:t>．数字三维动画的制作流程</a:t>
            </a:r>
          </a:p>
          <a:p>
            <a:pPr marL="0" indent="0">
              <a:buNone/>
            </a:pPr>
            <a:r>
              <a:rPr lang="zh-CN" altLang="zh-CN" dirty="0"/>
              <a:t>（１）造型</a:t>
            </a:r>
          </a:p>
          <a:p>
            <a:pPr marL="0" indent="0">
              <a:buNone/>
            </a:pPr>
            <a:r>
              <a:rPr lang="en-US" altLang="zh-CN" dirty="0"/>
              <a:t> </a:t>
            </a:r>
            <a:r>
              <a:rPr lang="zh-CN" altLang="zh-CN" dirty="0"/>
              <a:t>造型是利用三维软件在计算机上创造三维形体，称为建模。例如，制作三维的人物、动物、建筑、景物等造型，即设计物体的形状</a:t>
            </a:r>
            <a:r>
              <a:rPr lang="zh-CN" altLang="zh-CN" dirty="0" smtClean="0"/>
              <a:t>。</a:t>
            </a:r>
            <a:endParaRPr lang="en-US" altLang="zh-CN" dirty="0" smtClean="0"/>
          </a:p>
          <a:p>
            <a:pPr marL="0" indent="0">
              <a:buNone/>
            </a:pPr>
            <a:r>
              <a:rPr lang="zh-CN" altLang="zh-CN" dirty="0"/>
              <a:t>（２）动画</a:t>
            </a:r>
          </a:p>
          <a:p>
            <a:pPr marL="0" indent="0">
              <a:buNone/>
            </a:pPr>
            <a:r>
              <a:rPr lang="en-US" altLang="zh-CN" dirty="0"/>
              <a:t> </a:t>
            </a:r>
            <a:r>
              <a:rPr lang="zh-CN" altLang="zh-CN" dirty="0"/>
              <a:t>动画就是使各种造型运动起来，获得运动的画面和效果。为了使它们动起来，需要时间要素，为三维立体的静态造型引入第四维的属性。</a:t>
            </a:r>
            <a:r>
              <a:rPr lang="zh-CN" altLang="zh-CN" dirty="0"/>
              <a:t> </a:t>
            </a:r>
            <a:endParaRPr lang="zh-CN" altLang="zh-CN" dirty="0"/>
          </a:p>
        </p:txBody>
      </p:sp>
    </p:spTree>
    <p:extLst>
      <p:ext uri="{BB962C8B-B14F-4D97-AF65-F5344CB8AC3E}">
        <p14:creationId xmlns:p14="http://schemas.microsoft.com/office/powerpoint/2010/main" val="3177574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2</a:t>
            </a:r>
            <a:r>
              <a:rPr lang="zh-CN" altLang="zh-CN" dirty="0"/>
              <a:t>．数字三维动画的制作流程</a:t>
            </a:r>
          </a:p>
          <a:p>
            <a:pPr marL="0" indent="0">
              <a:buNone/>
            </a:pPr>
            <a:r>
              <a:rPr lang="zh-CN" altLang="zh-CN" dirty="0"/>
              <a:t>（３）绘图</a:t>
            </a:r>
          </a:p>
          <a:p>
            <a:pPr marL="0" indent="0">
              <a:buNone/>
            </a:pPr>
            <a:r>
              <a:rPr lang="en-US" altLang="zh-CN" dirty="0"/>
              <a:t> </a:t>
            </a:r>
            <a:r>
              <a:rPr lang="zh-CN" altLang="zh-CN" dirty="0"/>
              <a:t>绘图包括贴图和光线控制，相当于二维动画制作过程中的上色过程。造型确定了物体的形状，质地则确定了物体表面的形态，那么贴图则是确定物体表面形态的过程。</a:t>
            </a:r>
            <a:r>
              <a:rPr lang="zh-CN" altLang="zh-CN" dirty="0"/>
              <a:t> </a:t>
            </a:r>
            <a:endParaRPr lang="zh-CN" altLang="zh-CN" dirty="0"/>
          </a:p>
        </p:txBody>
      </p:sp>
    </p:spTree>
    <p:extLst>
      <p:ext uri="{BB962C8B-B14F-4D97-AF65-F5344CB8AC3E}">
        <p14:creationId xmlns:p14="http://schemas.microsoft.com/office/powerpoint/2010/main" val="419340353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2</a:t>
            </a:r>
            <a:r>
              <a:rPr lang="zh-CN" altLang="zh-CN" dirty="0"/>
              <a:t>．数字三维动画的制作流程</a:t>
            </a:r>
          </a:p>
          <a:p>
            <a:pPr marL="0" indent="0">
              <a:lnSpc>
                <a:spcPct val="150000"/>
              </a:lnSpc>
              <a:buNone/>
            </a:pPr>
            <a:r>
              <a:rPr lang="zh-CN" altLang="zh-CN" dirty="0"/>
              <a:t>如果是制作影视三维动画，那么在此之后应该还有一个渲染的过程，即将设置好的场景和动画输出成视频片段。</a:t>
            </a:r>
            <a:r>
              <a:rPr lang="zh-CN" altLang="zh-CN" dirty="0"/>
              <a:t> </a:t>
            </a:r>
            <a:endParaRPr lang="zh-CN" altLang="zh-CN"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844137" y="4436389"/>
            <a:ext cx="7462391" cy="658552"/>
          </a:xfrm>
          <a:prstGeom prst="rect">
            <a:avLst/>
          </a:prstGeom>
        </p:spPr>
      </p:pic>
    </p:spTree>
    <p:extLst>
      <p:ext uri="{BB962C8B-B14F-4D97-AF65-F5344CB8AC3E}">
        <p14:creationId xmlns:p14="http://schemas.microsoft.com/office/powerpoint/2010/main" val="225097478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 3</a:t>
            </a:r>
            <a:r>
              <a:rPr lang="zh-CN" altLang="zh-CN" dirty="0"/>
              <a:t>．三维动画的动画类型</a:t>
            </a:r>
          </a:p>
          <a:p>
            <a:pPr marL="0" indent="0">
              <a:lnSpc>
                <a:spcPct val="150000"/>
              </a:lnSpc>
              <a:buNone/>
            </a:pPr>
            <a:r>
              <a:rPr lang="en-US" altLang="zh-CN" dirty="0"/>
              <a:t> </a:t>
            </a:r>
            <a:r>
              <a:rPr lang="zh-CN" altLang="zh-CN" dirty="0"/>
              <a:t>三维动画制作需要考虑多种因素，如画面中物体本身的大小、位置、形状，物体相对于虚拟摄像机的角度位置等的变化，而且在获得相同的画面效果时，也可能用到不同的三维动画技术</a:t>
            </a:r>
            <a:r>
              <a:rPr lang="zh-CN" altLang="zh-CN" dirty="0" smtClean="0"/>
              <a:t>。</a:t>
            </a: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16479313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7. 6.1  </a:t>
            </a:r>
            <a:r>
              <a:rPr lang="zh-CN" altLang="zh-CN" dirty="0"/>
              <a:t>三维动画技术概述</a:t>
            </a:r>
          </a:p>
          <a:p>
            <a:pPr marL="0" indent="0">
              <a:lnSpc>
                <a:spcPct val="150000"/>
              </a:lnSpc>
              <a:buNone/>
            </a:pPr>
            <a:r>
              <a:rPr lang="en-US" altLang="zh-CN" dirty="0"/>
              <a:t> 3</a:t>
            </a:r>
            <a:r>
              <a:rPr lang="zh-CN" altLang="zh-CN" dirty="0"/>
              <a:t>．三维动画的动画类型</a:t>
            </a:r>
          </a:p>
          <a:p>
            <a:pPr marL="0" indent="0">
              <a:lnSpc>
                <a:spcPct val="150000"/>
              </a:lnSpc>
              <a:buNone/>
            </a:pPr>
            <a:r>
              <a:rPr lang="zh-CN" altLang="zh-CN" dirty="0" smtClean="0"/>
              <a:t>三维动画</a:t>
            </a:r>
            <a:r>
              <a:rPr lang="zh-CN" altLang="zh-CN" dirty="0"/>
              <a:t>生成</a:t>
            </a:r>
            <a:r>
              <a:rPr lang="zh-CN" altLang="zh-CN" dirty="0" smtClean="0"/>
              <a:t>基本类型</a:t>
            </a:r>
            <a:r>
              <a:rPr lang="zh-CN" altLang="en-US" dirty="0" smtClean="0"/>
              <a:t>：</a:t>
            </a:r>
            <a:endParaRPr lang="en-US" altLang="zh-CN" dirty="0" smtClean="0"/>
          </a:p>
          <a:p>
            <a:pPr marL="0" indent="0">
              <a:lnSpc>
                <a:spcPct val="150000"/>
              </a:lnSpc>
              <a:buNone/>
            </a:pPr>
            <a:r>
              <a:rPr lang="zh-CN" altLang="zh-CN" dirty="0"/>
              <a:t>（１）几何变换动画</a:t>
            </a:r>
            <a:r>
              <a:rPr lang="zh-CN" altLang="zh-CN" dirty="0"/>
              <a:t> </a:t>
            </a:r>
            <a:endParaRPr lang="en-US" altLang="zh-CN" dirty="0" smtClean="0"/>
          </a:p>
          <a:p>
            <a:pPr marL="0" indent="0">
              <a:lnSpc>
                <a:spcPct val="150000"/>
              </a:lnSpc>
              <a:buNone/>
            </a:pPr>
            <a:r>
              <a:rPr lang="zh-CN" altLang="zh-CN" dirty="0"/>
              <a:t>（２）变形动画</a:t>
            </a:r>
            <a:r>
              <a:rPr lang="zh-CN" altLang="zh-CN" dirty="0"/>
              <a:t> </a:t>
            </a:r>
            <a:endParaRPr lang="en-US" altLang="zh-CN" dirty="0" smtClean="0"/>
          </a:p>
          <a:p>
            <a:pPr marL="0" indent="0">
              <a:lnSpc>
                <a:spcPct val="150000"/>
              </a:lnSpc>
              <a:buNone/>
            </a:pPr>
            <a:r>
              <a:rPr lang="zh-CN" altLang="zh-CN" dirty="0"/>
              <a:t>（３）角色动画</a:t>
            </a:r>
          </a:p>
          <a:p>
            <a:pPr marL="0" indent="0">
              <a:lnSpc>
                <a:spcPct val="150000"/>
              </a:lnSpc>
              <a:buNone/>
            </a:pPr>
            <a:r>
              <a:rPr lang="zh-CN" altLang="zh-CN" dirty="0"/>
              <a:t>（４）粒子系统动画</a:t>
            </a:r>
            <a:r>
              <a:rPr lang="zh-CN" altLang="zh-CN" dirty="0"/>
              <a:t> </a:t>
            </a:r>
            <a:endParaRPr lang="en-US" altLang="zh-CN" dirty="0" smtClean="0"/>
          </a:p>
          <a:p>
            <a:pPr marL="0" indent="0">
              <a:lnSpc>
                <a:spcPct val="150000"/>
              </a:lnSpc>
              <a:buNone/>
            </a:pPr>
            <a:r>
              <a:rPr lang="zh-CN" altLang="zh-CN" dirty="0"/>
              <a:t>（５）</a:t>
            </a:r>
            <a:r>
              <a:rPr lang="zh-CN" altLang="zh-CN" dirty="0" smtClean="0"/>
              <a:t>摄影机动画</a:t>
            </a:r>
            <a:endParaRPr lang="zh-CN" altLang="zh-CN" dirty="0"/>
          </a:p>
        </p:txBody>
      </p:sp>
    </p:spTree>
    <p:extLst>
      <p:ext uri="{BB962C8B-B14F-4D97-AF65-F5344CB8AC3E}">
        <p14:creationId xmlns:p14="http://schemas.microsoft.com/office/powerpoint/2010/main" val="408982850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7.6.2  </a:t>
            </a:r>
            <a:r>
              <a:rPr lang="zh-CN" altLang="zh-CN" dirty="0"/>
              <a:t>三维动画制作软件</a:t>
            </a:r>
          </a:p>
          <a:p>
            <a:pPr marL="0" indent="0">
              <a:lnSpc>
                <a:spcPct val="150000"/>
              </a:lnSpc>
              <a:buNone/>
            </a:pPr>
            <a:r>
              <a:rPr lang="en-US" altLang="zh-CN" dirty="0" smtClean="0"/>
              <a:t>1</a:t>
            </a:r>
            <a:r>
              <a:rPr lang="zh-CN" altLang="zh-CN" dirty="0"/>
              <a:t>．主流三维动画软件</a:t>
            </a:r>
          </a:p>
          <a:p>
            <a:pPr marL="0" indent="0">
              <a:lnSpc>
                <a:spcPct val="150000"/>
              </a:lnSpc>
              <a:buNone/>
            </a:pPr>
            <a:r>
              <a:rPr lang="en-US" altLang="zh-CN" dirty="0"/>
              <a:t> </a:t>
            </a:r>
            <a:r>
              <a:rPr lang="zh-CN" altLang="zh-CN" dirty="0"/>
              <a:t>（１）</a:t>
            </a:r>
            <a:r>
              <a:rPr lang="en-US" altLang="zh-CN" dirty="0"/>
              <a:t> Softimage </a:t>
            </a:r>
            <a:r>
              <a:rPr lang="en-US" altLang="zh-CN" dirty="0" smtClean="0"/>
              <a:t>3D</a:t>
            </a:r>
          </a:p>
          <a:p>
            <a:pPr marL="0" indent="0">
              <a:lnSpc>
                <a:spcPct val="150000"/>
              </a:lnSpc>
              <a:buNone/>
            </a:pPr>
            <a:r>
              <a:rPr lang="zh-CN" altLang="zh-CN" dirty="0"/>
              <a:t>（２）</a:t>
            </a:r>
            <a:r>
              <a:rPr lang="en-US" altLang="zh-CN" dirty="0"/>
              <a:t>3ds </a:t>
            </a:r>
            <a:r>
              <a:rPr lang="en-US" altLang="zh-CN" dirty="0" smtClean="0"/>
              <a:t>Ma</a:t>
            </a:r>
            <a:r>
              <a:rPr lang="en-US" altLang="zh-CN" dirty="0" smtClean="0"/>
              <a:t>x</a:t>
            </a:r>
            <a:r>
              <a:rPr lang="zh-CN" altLang="zh-CN" dirty="0" smtClean="0"/>
              <a:t> </a:t>
            </a:r>
            <a:endParaRPr lang="en-US" altLang="zh-CN" dirty="0" smtClean="0"/>
          </a:p>
          <a:p>
            <a:pPr marL="0" indent="0">
              <a:lnSpc>
                <a:spcPct val="150000"/>
              </a:lnSpc>
              <a:buNone/>
            </a:pPr>
            <a:r>
              <a:rPr lang="zh-CN" altLang="zh-CN" dirty="0"/>
              <a:t>（３）</a:t>
            </a:r>
            <a:r>
              <a:rPr lang="en-US" altLang="zh-CN" dirty="0"/>
              <a:t>Maya</a:t>
            </a:r>
            <a:endParaRPr lang="zh-CN" altLang="zh-CN" dirty="0"/>
          </a:p>
          <a:p>
            <a:pPr marL="0" indent="0">
              <a:lnSpc>
                <a:spcPct val="150000"/>
              </a:lnSpc>
              <a:buNone/>
            </a:pPr>
            <a:r>
              <a:rPr lang="zh-CN" altLang="zh-CN" dirty="0"/>
              <a:t>（４）</a:t>
            </a:r>
            <a:r>
              <a:rPr lang="en-US" altLang="zh-CN" dirty="0" err="1"/>
              <a:t>LightWave</a:t>
            </a:r>
            <a:r>
              <a:rPr lang="en-US" altLang="zh-CN" dirty="0"/>
              <a:t> 3D</a:t>
            </a:r>
            <a:r>
              <a:rPr lang="zh-CN" altLang="zh-CN" dirty="0"/>
              <a:t> </a:t>
            </a:r>
            <a:endParaRPr lang="en-US" altLang="zh-CN" dirty="0" smtClean="0"/>
          </a:p>
          <a:p>
            <a:pPr marL="0" indent="0">
              <a:lnSpc>
                <a:spcPct val="150000"/>
              </a:lnSpc>
              <a:buNone/>
            </a:pPr>
            <a:r>
              <a:rPr lang="zh-CN" altLang="zh-CN" dirty="0"/>
              <a:t>（５）</a:t>
            </a:r>
            <a:r>
              <a:rPr lang="en-US" altLang="zh-CN" dirty="0"/>
              <a:t>Sketch </a:t>
            </a:r>
            <a:r>
              <a:rPr lang="en-US" altLang="zh-CN" dirty="0" smtClean="0"/>
              <a:t>Up</a:t>
            </a:r>
            <a:endParaRPr lang="zh-CN" altLang="zh-CN" dirty="0"/>
          </a:p>
        </p:txBody>
      </p:sp>
    </p:spTree>
    <p:extLst>
      <p:ext uri="{BB962C8B-B14F-4D97-AF65-F5344CB8AC3E}">
        <p14:creationId xmlns:p14="http://schemas.microsoft.com/office/powerpoint/2010/main" val="54382968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7.6.2  </a:t>
            </a:r>
            <a:r>
              <a:rPr lang="zh-CN" altLang="zh-CN" dirty="0"/>
              <a:t>三维动画制作软件</a:t>
            </a:r>
          </a:p>
          <a:p>
            <a:pPr marL="0" indent="0">
              <a:lnSpc>
                <a:spcPct val="150000"/>
              </a:lnSpc>
              <a:buNone/>
            </a:pPr>
            <a:r>
              <a:rPr lang="en-US" altLang="zh-CN" dirty="0"/>
              <a:t>2</a:t>
            </a:r>
            <a:r>
              <a:rPr lang="zh-CN" altLang="zh-CN" dirty="0"/>
              <a:t>．辅助性三维动画软件</a:t>
            </a:r>
            <a:r>
              <a:rPr lang="zh-CN" altLang="zh-CN" dirty="0"/>
              <a:t> </a:t>
            </a:r>
            <a:endParaRPr lang="en-US" altLang="zh-CN" dirty="0" smtClean="0"/>
          </a:p>
          <a:p>
            <a:pPr marL="0" indent="0">
              <a:lnSpc>
                <a:spcPct val="150000"/>
              </a:lnSpc>
              <a:buNone/>
            </a:pPr>
            <a:r>
              <a:rPr lang="zh-CN" altLang="zh-CN" dirty="0"/>
              <a:t>辅助性三维动画软件非常多，功能各异，通常称为功能性三维动画软件。辅助性三维动画软件相对单一，但在使用上或者效果上也更胜一筹。</a:t>
            </a:r>
          </a:p>
          <a:p>
            <a:pPr marL="0" indent="0">
              <a:lnSpc>
                <a:spcPct val="150000"/>
              </a:lnSpc>
              <a:buNone/>
            </a:pPr>
            <a:r>
              <a:rPr lang="zh-CN" altLang="zh-CN" dirty="0"/>
              <a:t>（</a:t>
            </a:r>
            <a:r>
              <a:rPr lang="en-US" altLang="zh-CN" dirty="0"/>
              <a:t>1</a:t>
            </a:r>
            <a:r>
              <a:rPr lang="zh-CN" altLang="zh-CN" dirty="0"/>
              <a:t>）</a:t>
            </a:r>
            <a:r>
              <a:rPr lang="en-US" altLang="zh-CN" dirty="0"/>
              <a:t>Poser</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a:t>
            </a:r>
            <a:r>
              <a:rPr lang="en-US" altLang="zh-CN" dirty="0" err="1"/>
              <a:t>ZBrush</a:t>
            </a:r>
            <a:endParaRPr lang="zh-CN" altLang="zh-CN" dirty="0"/>
          </a:p>
          <a:p>
            <a:pPr marL="0" indent="0">
              <a:lnSpc>
                <a:spcPct val="150000"/>
              </a:lnSpc>
              <a:buNone/>
            </a:pPr>
            <a:r>
              <a:rPr lang="zh-CN" altLang="zh-CN" dirty="0"/>
              <a:t>（３）</a:t>
            </a:r>
            <a:r>
              <a:rPr lang="en-US" altLang="zh-CN" dirty="0" err="1"/>
              <a:t>RenderMan</a:t>
            </a:r>
            <a:r>
              <a:rPr lang="en-US" altLang="zh-CN" dirty="0"/>
              <a:t> Pro</a:t>
            </a:r>
            <a:r>
              <a:rPr lang="zh-CN" altLang="zh-CN" dirty="0"/>
              <a:t> </a:t>
            </a:r>
            <a:endParaRPr lang="zh-CN" altLang="zh-CN" dirty="0"/>
          </a:p>
        </p:txBody>
      </p:sp>
    </p:spTree>
    <p:extLst>
      <p:ext uri="{BB962C8B-B14F-4D97-AF65-F5344CB8AC3E}">
        <p14:creationId xmlns:p14="http://schemas.microsoft.com/office/powerpoint/2010/main" val="185358267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7.6 </a:t>
            </a:r>
            <a:r>
              <a:rPr lang="zh-CN" altLang="zh-CN" sz="3600" dirty="0"/>
              <a:t>三维动画技术</a:t>
            </a:r>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7.6.3</a:t>
            </a:r>
            <a:r>
              <a:rPr lang="zh-CN" altLang="zh-CN" dirty="0"/>
              <a:t>　我国动画及其产业的发展趋势</a:t>
            </a:r>
            <a:r>
              <a:rPr lang="zh-CN" altLang="zh-CN" dirty="0"/>
              <a:t> </a:t>
            </a:r>
            <a:endParaRPr lang="en-US" altLang="zh-CN" dirty="0" smtClean="0"/>
          </a:p>
          <a:p>
            <a:pPr marL="0" indent="0">
              <a:lnSpc>
                <a:spcPct val="150000"/>
              </a:lnSpc>
              <a:buNone/>
            </a:pPr>
            <a:r>
              <a:rPr lang="zh-CN" altLang="zh-CN" dirty="0"/>
              <a:t>我国目前的动漫产业不仅是一个新的经济增长点，更是意识形态领域的一个重要阵地。积极推动中国动漫产业发展，努力提升中国原创动漫能力，不断增强中国文化产业的国际竞争力，具有极其深远的战略意义和重要的现实意义。我国政府非常重视动漫产业的发展，并相继推出了一系列发展动漫产业的政策。</a:t>
            </a:r>
          </a:p>
        </p:txBody>
      </p:sp>
    </p:spTree>
    <p:extLst>
      <p:ext uri="{BB962C8B-B14F-4D97-AF65-F5344CB8AC3E}">
        <p14:creationId xmlns:p14="http://schemas.microsoft.com/office/powerpoint/2010/main" val="101833350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dirty="0"/>
              <a:t>7.1.1 </a:t>
            </a:r>
            <a:r>
              <a:rPr lang="zh-CN" altLang="zh-CN" dirty="0"/>
              <a:t>动画的界</a:t>
            </a:r>
            <a:r>
              <a:rPr lang="zh-CN" altLang="zh-CN" dirty="0" smtClean="0"/>
              <a:t>定</a:t>
            </a:r>
            <a:endParaRPr lang="en-US" altLang="zh-CN" dirty="0" smtClean="0"/>
          </a:p>
          <a:p>
            <a:pPr marL="0" indent="0">
              <a:lnSpc>
                <a:spcPct val="150000"/>
              </a:lnSpc>
              <a:buNone/>
            </a:pPr>
            <a:r>
              <a:rPr lang="zh-CN" altLang="zh-CN" dirty="0"/>
              <a:t>漫画一般是以书面或电子的形式发行的静态卡通作品，大多数是几幅连续的画面配上文字解说，如报纸上的讽刺漫画、小人书等</a:t>
            </a:r>
            <a:r>
              <a:rPr lang="zh-CN" altLang="zh-CN" dirty="0" smtClean="0"/>
              <a:t>。</a:t>
            </a:r>
            <a:endParaRPr lang="en-US" altLang="zh-CN" dirty="0" smtClean="0"/>
          </a:p>
          <a:p>
            <a:pPr marL="0" indent="0">
              <a:lnSpc>
                <a:spcPct val="150000"/>
              </a:lnSpc>
              <a:buNone/>
            </a:pPr>
            <a:r>
              <a:rPr lang="zh-CN" altLang="zh-CN" dirty="0"/>
              <a:t>动画是通过连续播放一系列画面，给视觉造成动态变化的图画，能够展现事物的发展过程和动态。</a:t>
            </a:r>
            <a:r>
              <a:rPr lang="zh-CN" altLang="zh-CN" dirty="0"/>
              <a:t> </a:t>
            </a:r>
            <a:endParaRPr lang="en-US" altLang="zh-CN" dirty="0" smtClean="0"/>
          </a:p>
          <a:p>
            <a:pPr marL="0" indent="0">
              <a:buNone/>
            </a:pPr>
            <a:endParaRPr lang="zh-CN" altLang="zh-CN" dirty="0"/>
          </a:p>
        </p:txBody>
      </p:sp>
    </p:spTree>
    <p:extLst>
      <p:ext uri="{BB962C8B-B14F-4D97-AF65-F5344CB8AC3E}">
        <p14:creationId xmlns:p14="http://schemas.microsoft.com/office/powerpoint/2010/main" val="1305864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dirty="0"/>
              <a:t>7.1.2 </a:t>
            </a:r>
            <a:r>
              <a:rPr lang="zh-CN" altLang="zh-CN" dirty="0"/>
              <a:t>动</a:t>
            </a:r>
            <a:r>
              <a:rPr lang="zh-CN" altLang="zh-CN" dirty="0" smtClean="0"/>
              <a:t>画的历史</a:t>
            </a:r>
            <a:endParaRPr lang="en-US" altLang="zh-CN" dirty="0" smtClean="0"/>
          </a:p>
          <a:p>
            <a:pPr marL="0" indent="0">
              <a:lnSpc>
                <a:spcPct val="110000"/>
              </a:lnSpc>
              <a:buNone/>
            </a:pPr>
            <a:r>
              <a:rPr lang="en-US" altLang="zh-CN" dirty="0"/>
              <a:t>1831</a:t>
            </a:r>
            <a:r>
              <a:rPr lang="zh-CN" altLang="zh-CN" dirty="0"/>
              <a:t>年，法国人</a:t>
            </a:r>
            <a:r>
              <a:rPr lang="en-US" altLang="zh-CN" dirty="0"/>
              <a:t>Joseph Antoine </a:t>
            </a:r>
            <a:r>
              <a:rPr lang="en-US" altLang="zh-CN" dirty="0" smtClean="0"/>
              <a:t>Plateau</a:t>
            </a:r>
            <a:r>
              <a:rPr lang="zh-CN" altLang="zh-CN" dirty="0" smtClean="0"/>
              <a:t>原始动</a:t>
            </a:r>
            <a:r>
              <a:rPr lang="zh-CN" altLang="zh-CN" dirty="0"/>
              <a:t>画的雏形</a:t>
            </a:r>
            <a:r>
              <a:rPr lang="zh-CN" altLang="zh-CN" dirty="0" smtClean="0"/>
              <a:t>。</a:t>
            </a:r>
            <a:endParaRPr lang="en-US" altLang="zh-CN" dirty="0" smtClean="0"/>
          </a:p>
          <a:p>
            <a:pPr marL="0" indent="0">
              <a:lnSpc>
                <a:spcPct val="110000"/>
              </a:lnSpc>
              <a:buNone/>
            </a:pPr>
            <a:r>
              <a:rPr lang="en-US" altLang="zh-CN" dirty="0"/>
              <a:t>1906</a:t>
            </a:r>
            <a:r>
              <a:rPr lang="zh-CN" altLang="zh-CN" dirty="0"/>
              <a:t>年，美国人</a:t>
            </a:r>
            <a:r>
              <a:rPr lang="en-US" altLang="zh-CN" dirty="0"/>
              <a:t>J. Steward</a:t>
            </a:r>
            <a:r>
              <a:rPr lang="zh-CN" altLang="zh-CN" dirty="0"/>
              <a:t>制作出一部接近现代动画概念的</a:t>
            </a:r>
            <a:r>
              <a:rPr lang="zh-CN" altLang="zh-CN" dirty="0" smtClean="0"/>
              <a:t>影片</a:t>
            </a:r>
            <a:r>
              <a:rPr lang="zh-CN" altLang="zh-CN" dirty="0" smtClean="0"/>
              <a:t>。</a:t>
            </a:r>
            <a:endParaRPr lang="en-US" altLang="zh-CN" dirty="0" smtClean="0"/>
          </a:p>
          <a:p>
            <a:pPr marL="0" indent="0">
              <a:lnSpc>
                <a:spcPct val="110000"/>
              </a:lnSpc>
              <a:buNone/>
            </a:pPr>
            <a:r>
              <a:rPr lang="en-US" altLang="zh-CN" dirty="0"/>
              <a:t>1908</a:t>
            </a:r>
            <a:r>
              <a:rPr lang="zh-CN" altLang="zh-CN" dirty="0"/>
              <a:t>年法国人</a:t>
            </a:r>
            <a:r>
              <a:rPr lang="en-US" altLang="zh-CN" dirty="0"/>
              <a:t>Emile </a:t>
            </a:r>
            <a:r>
              <a:rPr lang="en-US" altLang="zh-CN" dirty="0" err="1"/>
              <a:t>Cohl</a:t>
            </a:r>
            <a:r>
              <a:rPr lang="zh-CN" altLang="zh-CN" dirty="0"/>
              <a:t>首创用负片制作动画影片</a:t>
            </a:r>
            <a:r>
              <a:rPr lang="zh-CN" altLang="zh-CN" dirty="0"/>
              <a:t> </a:t>
            </a:r>
            <a:r>
              <a:rPr lang="zh-CN" altLang="en-US" dirty="0" smtClean="0"/>
              <a:t>。</a:t>
            </a:r>
            <a:endParaRPr lang="en-US" altLang="zh-CN" dirty="0" smtClean="0"/>
          </a:p>
          <a:p>
            <a:pPr marL="0" indent="0">
              <a:lnSpc>
                <a:spcPct val="110000"/>
              </a:lnSpc>
              <a:buNone/>
            </a:pPr>
            <a:r>
              <a:rPr lang="en-US" altLang="zh-CN" dirty="0"/>
              <a:t>1909</a:t>
            </a:r>
            <a:r>
              <a:rPr lang="zh-CN" altLang="zh-CN" dirty="0"/>
              <a:t>年，美国人</a:t>
            </a:r>
            <a:r>
              <a:rPr lang="en-US" altLang="zh-CN" dirty="0"/>
              <a:t>Winsor </a:t>
            </a:r>
            <a:r>
              <a:rPr lang="en-US" altLang="zh-CN" dirty="0" err="1" smtClean="0"/>
              <a:t>Mccay</a:t>
            </a:r>
            <a:r>
              <a:rPr lang="zh-CN" altLang="en-US" dirty="0" smtClean="0"/>
              <a:t>制作</a:t>
            </a:r>
            <a:r>
              <a:rPr lang="zh-CN" altLang="zh-CN" dirty="0" smtClean="0"/>
              <a:t>世界上公认</a:t>
            </a:r>
            <a:r>
              <a:rPr lang="zh-CN" altLang="zh-CN" dirty="0"/>
              <a:t>的第一部像样的动画短片。</a:t>
            </a:r>
            <a:r>
              <a:rPr lang="zh-CN" altLang="zh-CN" dirty="0"/>
              <a:t> </a:t>
            </a:r>
            <a:endParaRPr lang="en-US" altLang="zh-CN" dirty="0" smtClean="0"/>
          </a:p>
          <a:p>
            <a:pPr marL="0" indent="0">
              <a:lnSpc>
                <a:spcPct val="110000"/>
              </a:lnSpc>
              <a:buNone/>
            </a:pPr>
            <a:r>
              <a:rPr lang="en-US" altLang="zh-CN" dirty="0"/>
              <a:t>1915</a:t>
            </a:r>
            <a:r>
              <a:rPr lang="zh-CN" altLang="zh-CN" dirty="0"/>
              <a:t>年，美国人</a:t>
            </a:r>
            <a:r>
              <a:rPr lang="en-US" altLang="zh-CN" dirty="0" err="1"/>
              <a:t>Eerl</a:t>
            </a:r>
            <a:r>
              <a:rPr lang="en-US" altLang="zh-CN" dirty="0"/>
              <a:t> </a:t>
            </a:r>
            <a:r>
              <a:rPr lang="en-US" altLang="zh-CN" dirty="0" err="1" smtClean="0"/>
              <a:t>Hurd</a:t>
            </a:r>
            <a:r>
              <a:rPr lang="zh-CN" altLang="zh-CN" dirty="0" smtClean="0"/>
              <a:t>拍摄成动画电</a:t>
            </a:r>
            <a:r>
              <a:rPr lang="zh-CN" altLang="zh-CN" dirty="0"/>
              <a:t>影</a:t>
            </a:r>
            <a:r>
              <a:rPr lang="zh-CN" altLang="zh-CN" dirty="0" smtClean="0"/>
              <a:t>。</a:t>
            </a:r>
            <a:endParaRPr lang="en-US" altLang="zh-CN" dirty="0" smtClean="0"/>
          </a:p>
          <a:p>
            <a:pPr marL="0" indent="0">
              <a:lnSpc>
                <a:spcPct val="110000"/>
              </a:lnSpc>
              <a:buNone/>
            </a:pPr>
            <a:r>
              <a:rPr lang="zh-CN" altLang="zh-CN" dirty="0"/>
              <a:t>从</a:t>
            </a:r>
            <a:r>
              <a:rPr lang="en-US" altLang="zh-CN" dirty="0"/>
              <a:t>1928</a:t>
            </a:r>
            <a:r>
              <a:rPr lang="zh-CN" altLang="zh-CN" dirty="0"/>
              <a:t>年开始，著名的</a:t>
            </a:r>
            <a:r>
              <a:rPr lang="en-US" altLang="zh-CN" dirty="0"/>
              <a:t>Walt Disney</a:t>
            </a:r>
            <a:r>
              <a:rPr lang="zh-CN" altLang="zh-CN" dirty="0"/>
              <a:t>逐渐把动画影片推向了巅峰。</a:t>
            </a:r>
            <a:r>
              <a:rPr lang="zh-CN" altLang="zh-CN" dirty="0"/>
              <a:t> </a:t>
            </a:r>
            <a:endParaRPr lang="zh-CN" altLang="zh-CN" dirty="0"/>
          </a:p>
        </p:txBody>
      </p:sp>
    </p:spTree>
    <p:extLst>
      <p:ext uri="{BB962C8B-B14F-4D97-AF65-F5344CB8AC3E}">
        <p14:creationId xmlns:p14="http://schemas.microsoft.com/office/powerpoint/2010/main" val="339448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lstStyle/>
          <a:p>
            <a:pPr marL="0" indent="0">
              <a:lnSpc>
                <a:spcPct val="150000"/>
              </a:lnSpc>
              <a:buNone/>
            </a:pPr>
            <a:r>
              <a:rPr lang="en-US" altLang="zh-CN" dirty="0"/>
              <a:t>7.1.3 </a:t>
            </a:r>
            <a:r>
              <a:rPr lang="zh-CN" altLang="zh-CN" dirty="0"/>
              <a:t>动画的基本概念</a:t>
            </a:r>
          </a:p>
          <a:p>
            <a:pPr marL="0" indent="0">
              <a:lnSpc>
                <a:spcPct val="150000"/>
              </a:lnSpc>
              <a:buNone/>
            </a:pPr>
            <a:r>
              <a:rPr lang="en-US" altLang="zh-CN" dirty="0"/>
              <a:t>1</a:t>
            </a:r>
            <a:r>
              <a:rPr lang="zh-CN" altLang="zh-CN" dirty="0"/>
              <a:t>．动画</a:t>
            </a:r>
          </a:p>
          <a:p>
            <a:pPr marL="0" indent="0">
              <a:lnSpc>
                <a:spcPct val="150000"/>
              </a:lnSpc>
              <a:buNone/>
            </a:pPr>
            <a:r>
              <a:rPr lang="zh-CN" altLang="zh-CN" dirty="0"/>
              <a:t>动画是将一系列静止、独立而又存在一定内在联系的画面（</a:t>
            </a:r>
            <a:r>
              <a:rPr lang="en-US" altLang="zh-CN" dirty="0"/>
              <a:t>Frame</a:t>
            </a:r>
            <a:r>
              <a:rPr lang="zh-CN" altLang="zh-CN" dirty="0"/>
              <a:t>）连续拍摄到电影胶片上再以一定的速度（一般不低于</a:t>
            </a:r>
            <a:r>
              <a:rPr lang="en-US" altLang="zh-CN" dirty="0"/>
              <a:t>24</a:t>
            </a:r>
            <a:r>
              <a:rPr lang="zh-CN" altLang="zh-CN" dirty="0"/>
              <a:t>帧</a:t>
            </a:r>
            <a:r>
              <a:rPr lang="en-US" altLang="zh-CN" dirty="0"/>
              <a:t>/</a:t>
            </a:r>
            <a:r>
              <a:rPr lang="zh-CN" altLang="zh-CN" dirty="0"/>
              <a:t>秒）放映来获得画面上人物运动的视觉效果</a:t>
            </a:r>
            <a:r>
              <a:rPr lang="zh-CN" altLang="zh-CN" dirty="0" smtClean="0"/>
              <a:t>。</a:t>
            </a:r>
            <a:endParaRPr lang="en-US" altLang="zh-CN" dirty="0" smtClean="0"/>
          </a:p>
          <a:p>
            <a:pPr marL="0" indent="0">
              <a:lnSpc>
                <a:spcPct val="150000"/>
              </a:lnSpc>
              <a:buNone/>
            </a:pPr>
            <a:r>
              <a:rPr lang="en-US" altLang="zh-CN" dirty="0"/>
              <a:t>2</a:t>
            </a:r>
            <a:r>
              <a:rPr lang="zh-CN" altLang="zh-CN" dirty="0"/>
              <a:t>．计算机动画</a:t>
            </a:r>
          </a:p>
          <a:p>
            <a:pPr marL="0" indent="0">
              <a:lnSpc>
                <a:spcPct val="150000"/>
              </a:lnSpc>
              <a:buNone/>
            </a:pPr>
            <a:r>
              <a:rPr lang="zh-CN" altLang="zh-CN" dirty="0" smtClean="0"/>
              <a:t>计算机动画是指采用图形与图</a:t>
            </a:r>
            <a:r>
              <a:rPr lang="zh-CN" altLang="zh-CN" dirty="0"/>
              <a:t>像的数字处理技术，借助于编程或动画制作软件生成一系列的景物画面。</a:t>
            </a:r>
            <a:r>
              <a:rPr lang="zh-CN" altLang="zh-CN" dirty="0"/>
              <a:t> </a:t>
            </a:r>
            <a:endParaRPr lang="zh-CN" altLang="zh-CN" dirty="0"/>
          </a:p>
        </p:txBody>
      </p:sp>
    </p:spTree>
    <p:extLst>
      <p:ext uri="{BB962C8B-B14F-4D97-AF65-F5344CB8AC3E}">
        <p14:creationId xmlns:p14="http://schemas.microsoft.com/office/powerpoint/2010/main" val="368785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7.1.3 </a:t>
            </a:r>
            <a:r>
              <a:rPr lang="zh-CN" altLang="zh-CN" dirty="0"/>
              <a:t>动画的基本概念</a:t>
            </a:r>
          </a:p>
          <a:p>
            <a:pPr marL="0" indent="0">
              <a:buNone/>
            </a:pPr>
            <a:r>
              <a:rPr lang="en-US" altLang="zh-CN" dirty="0"/>
              <a:t>3</a:t>
            </a:r>
            <a:r>
              <a:rPr lang="zh-CN" altLang="zh-CN" dirty="0"/>
              <a:t>．动画与影视的区别与联系</a:t>
            </a:r>
          </a:p>
          <a:p>
            <a:pPr marL="0" indent="0">
              <a:buNone/>
            </a:pPr>
            <a:r>
              <a:rPr lang="zh-CN" altLang="zh-CN" dirty="0"/>
              <a:t>（</a:t>
            </a:r>
            <a:r>
              <a:rPr lang="en-US" altLang="zh-CN" dirty="0"/>
              <a:t>1</a:t>
            </a:r>
            <a:r>
              <a:rPr lang="zh-CN" altLang="zh-CN" dirty="0"/>
              <a:t>）动画和影视都是由一系列的静止画面按照一定的顺序排列而成的，这些静止画面称为帧，每一帧与相邻帧略有不同。当帧画面以一定的速度连续播放时，由视觉暂留现象造成了连续的动态效果。</a:t>
            </a:r>
          </a:p>
          <a:p>
            <a:pPr marL="0" indent="0">
              <a:buNone/>
            </a:pPr>
            <a:r>
              <a:rPr lang="zh-CN" altLang="zh-CN" dirty="0"/>
              <a:t>（</a:t>
            </a:r>
            <a:r>
              <a:rPr lang="en-US" altLang="zh-CN" dirty="0"/>
              <a:t>2</a:t>
            </a:r>
            <a:r>
              <a:rPr lang="zh-CN" altLang="zh-CN" dirty="0"/>
              <a:t>）计算机动画和影视的主要差别类似图形与图</a:t>
            </a:r>
            <a:r>
              <a:rPr lang="zh-CN" altLang="zh-CN" dirty="0" smtClean="0"/>
              <a:t>像的区别。</a:t>
            </a:r>
            <a:r>
              <a:rPr lang="zh-CN" altLang="zh-CN" dirty="0"/>
              <a:t>计算机动画是用计算机产生表现真实对象和模拟对象随时间变化的行为和动作，是利用计算机图形技术绘制出的连续画面，是计算机图形学的一个重要分支；数字影视主要指模拟信号源经过数字化后的图像和同步声音的混合体。</a:t>
            </a:r>
            <a:r>
              <a:rPr lang="zh-CN" altLang="zh-CN" dirty="0"/>
              <a:t> </a:t>
            </a:r>
            <a:endParaRPr lang="zh-CN" altLang="zh-CN" dirty="0"/>
          </a:p>
        </p:txBody>
      </p:sp>
    </p:spTree>
    <p:extLst>
      <p:ext uri="{BB962C8B-B14F-4D97-AF65-F5344CB8AC3E}">
        <p14:creationId xmlns:p14="http://schemas.microsoft.com/office/powerpoint/2010/main" val="3257205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7.1</a:t>
            </a:r>
            <a:r>
              <a:rPr lang="zh-CN" altLang="zh-CN" sz="3600" dirty="0"/>
              <a:t>动画概述</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dirty="0"/>
              <a:t>7.1.3 </a:t>
            </a:r>
            <a:r>
              <a:rPr lang="zh-CN" altLang="zh-CN" dirty="0"/>
              <a:t>动画的基本概念</a:t>
            </a:r>
          </a:p>
          <a:p>
            <a:pPr marL="0" indent="0">
              <a:lnSpc>
                <a:spcPct val="120000"/>
              </a:lnSpc>
              <a:buNone/>
            </a:pPr>
            <a:r>
              <a:rPr lang="en-US" altLang="zh-CN" dirty="0"/>
              <a:t>4</a:t>
            </a:r>
            <a:r>
              <a:rPr lang="zh-CN" altLang="zh-CN" dirty="0"/>
              <a:t>．动</a:t>
            </a:r>
            <a:r>
              <a:rPr lang="zh-CN" altLang="zh-CN" dirty="0" smtClean="0"/>
              <a:t>画的分类</a:t>
            </a:r>
            <a:endParaRPr lang="en-US" altLang="zh-CN" dirty="0" smtClean="0"/>
          </a:p>
          <a:p>
            <a:pPr marL="0" indent="0">
              <a:lnSpc>
                <a:spcPct val="120000"/>
              </a:lnSpc>
              <a:buNone/>
            </a:pPr>
            <a:r>
              <a:rPr lang="zh-CN" altLang="zh-CN" dirty="0"/>
              <a:t>（</a:t>
            </a:r>
            <a:r>
              <a:rPr lang="en-US" altLang="zh-CN" dirty="0"/>
              <a:t>1</a:t>
            </a:r>
            <a:r>
              <a:rPr lang="zh-CN" altLang="zh-CN" dirty="0"/>
              <a:t>）从制作技术和手段看，动画可分为以手工绘制为主的传统动画和以计算机为主的计算机动画。</a:t>
            </a:r>
          </a:p>
          <a:p>
            <a:pPr marL="0" indent="0">
              <a:lnSpc>
                <a:spcPct val="120000"/>
              </a:lnSpc>
              <a:buNone/>
            </a:pPr>
            <a:r>
              <a:rPr lang="zh-CN" altLang="zh-CN" dirty="0"/>
              <a:t>（</a:t>
            </a:r>
            <a:r>
              <a:rPr lang="en-US" altLang="zh-CN" dirty="0"/>
              <a:t>2</a:t>
            </a:r>
            <a:r>
              <a:rPr lang="zh-CN" altLang="zh-CN" dirty="0"/>
              <a:t>）按动作的的表现形式来区分，动画大致分为接近自然动作的“完善动画</a:t>
            </a:r>
            <a:r>
              <a:rPr lang="en-US" altLang="zh-CN" dirty="0" smtClean="0"/>
              <a:t>”</a:t>
            </a:r>
            <a:r>
              <a:rPr lang="zh-CN" altLang="zh-CN" dirty="0" smtClean="0"/>
              <a:t> 和采用简化</a:t>
            </a:r>
            <a:r>
              <a:rPr lang="zh-CN" altLang="zh-CN" dirty="0"/>
              <a:t>、夸张处理的</a:t>
            </a:r>
            <a:r>
              <a:rPr lang="en-US" altLang="zh-CN" dirty="0"/>
              <a:t>“</a:t>
            </a:r>
            <a:r>
              <a:rPr lang="zh-CN" altLang="zh-CN" dirty="0"/>
              <a:t>局限动画</a:t>
            </a:r>
            <a:r>
              <a:rPr lang="en-US" altLang="zh-CN" dirty="0" smtClean="0"/>
              <a:t>”</a:t>
            </a:r>
            <a:r>
              <a:rPr lang="zh-CN" altLang="zh-CN" dirty="0" smtClean="0"/>
              <a:t> 。</a:t>
            </a:r>
            <a:endParaRPr lang="zh-CN" altLang="zh-CN" dirty="0"/>
          </a:p>
          <a:p>
            <a:pPr marL="0" indent="0">
              <a:lnSpc>
                <a:spcPct val="120000"/>
              </a:lnSpc>
              <a:buNone/>
            </a:pPr>
            <a:r>
              <a:rPr lang="zh-CN" altLang="zh-CN" dirty="0"/>
              <a:t>（</a:t>
            </a:r>
            <a:r>
              <a:rPr lang="en-US" altLang="zh-CN" dirty="0"/>
              <a:t>3</a:t>
            </a:r>
            <a:r>
              <a:rPr lang="zh-CN" altLang="zh-CN" dirty="0"/>
              <a:t>）从空间的视觉效果上，可分为二维和三维动画。</a:t>
            </a:r>
          </a:p>
          <a:p>
            <a:pPr marL="0" indent="0">
              <a:lnSpc>
                <a:spcPct val="120000"/>
              </a:lnSpc>
              <a:buNone/>
            </a:pPr>
            <a:r>
              <a:rPr lang="zh-CN" altLang="zh-CN" dirty="0"/>
              <a:t>（</a:t>
            </a:r>
            <a:r>
              <a:rPr lang="en-US" altLang="zh-CN" dirty="0"/>
              <a:t>4</a:t>
            </a:r>
            <a:r>
              <a:rPr lang="zh-CN" altLang="zh-CN" dirty="0"/>
              <a:t>）从播放效果上，可分为顺序动画和交互式动画。</a:t>
            </a:r>
          </a:p>
          <a:p>
            <a:pPr marL="0" indent="0">
              <a:lnSpc>
                <a:spcPct val="120000"/>
              </a:lnSpc>
              <a:buNone/>
            </a:pPr>
            <a:r>
              <a:rPr lang="zh-CN" altLang="zh-CN" dirty="0"/>
              <a:t>（</a:t>
            </a:r>
            <a:r>
              <a:rPr lang="en-US" altLang="zh-CN" dirty="0"/>
              <a:t>5</a:t>
            </a:r>
            <a:r>
              <a:rPr lang="zh-CN" altLang="zh-CN" dirty="0"/>
              <a:t>）从播放速度来讲，</a:t>
            </a:r>
            <a:r>
              <a:rPr lang="zh-CN" altLang="zh-CN" dirty="0" smtClean="0"/>
              <a:t>可分为全动画和半动画。</a:t>
            </a:r>
            <a:endParaRPr lang="zh-CN" altLang="zh-CN" dirty="0"/>
          </a:p>
        </p:txBody>
      </p:sp>
    </p:spTree>
    <p:extLst>
      <p:ext uri="{BB962C8B-B14F-4D97-AF65-F5344CB8AC3E}">
        <p14:creationId xmlns:p14="http://schemas.microsoft.com/office/powerpoint/2010/main" val="120359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7.2</a:t>
            </a:r>
            <a:r>
              <a:rPr lang="zh-CN" altLang="zh-CN" sz="3600" dirty="0"/>
              <a:t>动画的基本原理</a:t>
            </a:r>
            <a:r>
              <a:rPr lang="zh-CN" altLang="zh-CN" sz="3600" dirty="0"/>
              <a:t> </a:t>
            </a:r>
            <a:endParaRPr lang="zh-CN" altLang="zh-CN" sz="3600" b="1" dirty="0"/>
          </a:p>
        </p:txBody>
      </p:sp>
      <p:sp>
        <p:nvSpPr>
          <p:cNvPr id="3" name="内容占位符 2"/>
          <p:cNvSpPr>
            <a:spLocks noGrp="1"/>
          </p:cNvSpPr>
          <p:nvPr>
            <p:ph idx="1"/>
          </p:nvPr>
        </p:nvSpPr>
        <p:spPr/>
        <p:txBody>
          <a:bodyPr>
            <a:normAutofit/>
          </a:bodyPr>
          <a:lstStyle/>
          <a:p>
            <a:pPr marL="0" indent="0">
              <a:lnSpc>
                <a:spcPct val="150000"/>
              </a:lnSpc>
              <a:buNone/>
            </a:pPr>
            <a:r>
              <a:rPr lang="zh-CN" altLang="zh-CN" dirty="0"/>
              <a:t>和电影、电视一样，动画的发明也是依据人类的“视觉暂留”原理而来</a:t>
            </a:r>
            <a:r>
              <a:rPr lang="zh-CN" altLang="zh-CN" dirty="0" smtClean="0"/>
              <a:t>。</a:t>
            </a:r>
            <a:endParaRPr lang="en-US" altLang="zh-CN" dirty="0" smtClean="0"/>
          </a:p>
          <a:p>
            <a:pPr marL="0" indent="0">
              <a:lnSpc>
                <a:spcPct val="150000"/>
              </a:lnSpc>
              <a:buNone/>
            </a:pPr>
            <a:r>
              <a:rPr lang="zh-CN" altLang="zh-CN" dirty="0" smtClean="0"/>
              <a:t>人的视觉系统对</a:t>
            </a:r>
            <a:r>
              <a:rPr lang="zh-CN" altLang="zh-CN" dirty="0"/>
              <a:t>形象有短暂的记忆能力，在同一形象不同动作连续出现的时候，只要形象的动作有足够的速度，观者在看下一张画面时，会重叠之前一张的印象，因此产生形象在运动的幻觉</a:t>
            </a:r>
            <a:r>
              <a:rPr lang="zh-CN" altLang="zh-CN" dirty="0" smtClean="0"/>
              <a:t>。</a:t>
            </a:r>
            <a:endParaRPr lang="zh-CN" altLang="zh-CN" dirty="0"/>
          </a:p>
        </p:txBody>
      </p:sp>
    </p:spTree>
    <p:extLst>
      <p:ext uri="{BB962C8B-B14F-4D97-AF65-F5344CB8AC3E}">
        <p14:creationId xmlns:p14="http://schemas.microsoft.com/office/powerpoint/2010/main" val="1280428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7.3</a:t>
            </a:r>
            <a:r>
              <a:rPr lang="zh-CN" altLang="zh-CN" sz="3600" dirty="0"/>
              <a:t>动画的制作流程</a:t>
            </a:r>
            <a:r>
              <a:rPr lang="zh-CN" altLang="zh-CN" sz="3600" dirty="0"/>
              <a:t> </a:t>
            </a:r>
            <a:endParaRPr lang="zh-CN" altLang="zh-CN" sz="3600" b="1"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en-US" altLang="zh-CN" dirty="0"/>
              <a:t>7.3.1</a:t>
            </a:r>
            <a:r>
              <a:rPr lang="zh-CN" altLang="zh-CN" dirty="0"/>
              <a:t>传统动画制作流程</a:t>
            </a:r>
            <a:r>
              <a:rPr lang="zh-CN" altLang="zh-CN" dirty="0"/>
              <a:t> </a:t>
            </a:r>
            <a:endParaRPr lang="en-US" altLang="zh-CN" dirty="0" smtClean="0"/>
          </a:p>
          <a:p>
            <a:pPr marL="0" indent="0">
              <a:lnSpc>
                <a:spcPct val="150000"/>
              </a:lnSpc>
              <a:buNone/>
            </a:pPr>
            <a:r>
              <a:rPr lang="zh-CN" altLang="zh-CN" dirty="0"/>
              <a:t>关键步骤</a:t>
            </a:r>
            <a:r>
              <a:rPr lang="zh-CN" altLang="zh-CN" dirty="0"/>
              <a:t> </a:t>
            </a:r>
            <a:r>
              <a:rPr lang="zh-CN" altLang="en-US" dirty="0" smtClean="0"/>
              <a:t>：</a:t>
            </a:r>
            <a:endParaRPr lang="en-US" altLang="zh-CN" dirty="0" smtClean="0"/>
          </a:p>
          <a:p>
            <a:pPr marL="0" indent="0">
              <a:lnSpc>
                <a:spcPct val="150000"/>
              </a:lnSpc>
              <a:buNone/>
            </a:pPr>
            <a:r>
              <a:rPr lang="zh-CN" altLang="zh-CN" dirty="0" smtClean="0"/>
              <a:t>（</a:t>
            </a:r>
            <a:r>
              <a:rPr lang="en-US" altLang="zh-CN" dirty="0"/>
              <a:t>1</a:t>
            </a:r>
            <a:r>
              <a:rPr lang="zh-CN" altLang="zh-CN" dirty="0"/>
              <a:t>）由编导确定动画剧本及分镜头脚本；</a:t>
            </a:r>
          </a:p>
          <a:p>
            <a:pPr marL="0" indent="0">
              <a:lnSpc>
                <a:spcPct val="150000"/>
              </a:lnSpc>
              <a:buNone/>
            </a:pPr>
            <a:r>
              <a:rPr lang="zh-CN" altLang="zh-CN" dirty="0" smtClean="0"/>
              <a:t>（</a:t>
            </a:r>
            <a:r>
              <a:rPr lang="en-US" altLang="zh-CN" dirty="0"/>
              <a:t>2</a:t>
            </a:r>
            <a:r>
              <a:rPr lang="zh-CN" altLang="zh-CN" dirty="0"/>
              <a:t>）美术动画设计人员设计出动画人物形象；</a:t>
            </a:r>
          </a:p>
          <a:p>
            <a:pPr marL="0" indent="0">
              <a:lnSpc>
                <a:spcPct val="150000"/>
              </a:lnSpc>
              <a:buNone/>
            </a:pPr>
            <a:r>
              <a:rPr lang="zh-CN" altLang="zh-CN" dirty="0" smtClean="0"/>
              <a:t>（</a:t>
            </a:r>
            <a:r>
              <a:rPr lang="en-US" altLang="zh-CN" dirty="0"/>
              <a:t>3</a:t>
            </a:r>
            <a:r>
              <a:rPr lang="zh-CN" altLang="zh-CN" dirty="0"/>
              <a:t>）美术动画设计人员绘制、编排出分镜头画面脚本；</a:t>
            </a:r>
          </a:p>
          <a:p>
            <a:pPr marL="0" indent="0">
              <a:lnSpc>
                <a:spcPct val="150000"/>
              </a:lnSpc>
              <a:buNone/>
            </a:pPr>
            <a:r>
              <a:rPr lang="zh-CN" altLang="zh-CN" dirty="0" smtClean="0"/>
              <a:t>（</a:t>
            </a:r>
            <a:r>
              <a:rPr lang="en-US" altLang="zh-CN" dirty="0"/>
              <a:t>4</a:t>
            </a:r>
            <a:r>
              <a:rPr lang="zh-CN" altLang="zh-CN" dirty="0"/>
              <a:t>）动画绘制人员进行绘制；</a:t>
            </a:r>
          </a:p>
          <a:p>
            <a:pPr marL="0" indent="0">
              <a:lnSpc>
                <a:spcPct val="150000"/>
              </a:lnSpc>
              <a:buNone/>
            </a:pPr>
            <a:r>
              <a:rPr lang="zh-CN" altLang="zh-CN" dirty="0"/>
              <a:t>（</a:t>
            </a:r>
            <a:r>
              <a:rPr lang="en-US" altLang="zh-CN" dirty="0"/>
              <a:t>5</a:t>
            </a:r>
            <a:r>
              <a:rPr lang="zh-CN" altLang="zh-CN" dirty="0"/>
              <a:t>）摄影师根据摄影表和绘制的画面进行拍摄；</a:t>
            </a:r>
          </a:p>
          <a:p>
            <a:pPr marL="0" indent="0">
              <a:lnSpc>
                <a:spcPct val="150000"/>
              </a:lnSpc>
              <a:buNone/>
            </a:pPr>
            <a:r>
              <a:rPr lang="zh-CN" altLang="zh-CN" dirty="0"/>
              <a:t>（</a:t>
            </a:r>
            <a:r>
              <a:rPr lang="en-US" altLang="zh-CN" dirty="0"/>
              <a:t>6</a:t>
            </a:r>
            <a:r>
              <a:rPr lang="zh-CN" altLang="zh-CN" dirty="0"/>
              <a:t>）剪辑配音。</a:t>
            </a:r>
          </a:p>
          <a:p>
            <a:pPr marL="0" indent="0">
              <a:lnSpc>
                <a:spcPct val="150000"/>
              </a:lnSpc>
              <a:buNone/>
            </a:pPr>
            <a:endParaRPr lang="zh-CN" altLang="zh-CN" dirty="0"/>
          </a:p>
        </p:txBody>
      </p:sp>
    </p:spTree>
    <p:extLst>
      <p:ext uri="{BB962C8B-B14F-4D97-AF65-F5344CB8AC3E}">
        <p14:creationId xmlns:p14="http://schemas.microsoft.com/office/powerpoint/2010/main" val="6215674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2464</TotalTime>
  <Words>1244</Words>
  <Application>Microsoft Macintosh PowerPoint</Application>
  <PresentationFormat>全屏显示(4:3)</PresentationFormat>
  <Paragraphs>147</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清晰</vt:lpstr>
      <vt:lpstr>第7章  计算机动画</vt:lpstr>
      <vt:lpstr>7.1动画概述 </vt:lpstr>
      <vt:lpstr>7.1动画概述 </vt:lpstr>
      <vt:lpstr>7.1动画概述 </vt:lpstr>
      <vt:lpstr>7.1动画概述 </vt:lpstr>
      <vt:lpstr>7.1动画概述 </vt:lpstr>
      <vt:lpstr>7.1动画概述 </vt:lpstr>
      <vt:lpstr>7.2动画的基本原理 </vt:lpstr>
      <vt:lpstr>7.3动画的制作流程 </vt:lpstr>
      <vt:lpstr>7.3动画的制作流程 </vt:lpstr>
      <vt:lpstr>7.3动画的制作流程 </vt:lpstr>
      <vt:lpstr>7.3动画的制作流程 </vt:lpstr>
      <vt:lpstr>7.4 计算机动画原理 </vt:lpstr>
      <vt:lpstr>7.5 网络动画制作 </vt:lpstr>
      <vt:lpstr>7.5 网络动画制作 </vt:lpstr>
      <vt:lpstr>7.5 网络动画制作 </vt:lpstr>
      <vt:lpstr>7.5 网络动画制作 </vt:lpstr>
      <vt:lpstr>7.6 三维动画技术</vt:lpstr>
      <vt:lpstr>7.6 三维动画技术</vt:lpstr>
      <vt:lpstr>7.6 三维动画技术</vt:lpstr>
      <vt:lpstr>7.6 三维动画技术</vt:lpstr>
      <vt:lpstr>7.6 三维动画技术</vt:lpstr>
      <vt:lpstr>7.6 三维动画技术</vt:lpstr>
      <vt:lpstr>7.6 三维动画技术</vt:lpstr>
      <vt:lpstr>7.6 三维动画技术</vt:lpstr>
      <vt:lpstr>7.6 三维动画技术</vt:lpstr>
      <vt:lpstr>7.6 三维动画技术</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168</cp:revision>
  <dcterms:created xsi:type="dcterms:W3CDTF">2019-01-20T07:46:46Z</dcterms:created>
  <dcterms:modified xsi:type="dcterms:W3CDTF">2019-01-22T01:49:20Z</dcterms:modified>
</cp:coreProperties>
</file>