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5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19/1/21</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2019年1月21日星期一</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2019年1月21日星期一</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2019年1月21日星期一</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2019年1月21日星期一</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2019年1月21日星期一</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5</a:t>
            </a:r>
            <a:r>
              <a:rPr lang="zh-CN" altLang="zh-CN" sz="4800" dirty="0"/>
              <a:t>章</a:t>
            </a:r>
            <a:r>
              <a:rPr lang="en-US" altLang="zh-CN" sz="4800" dirty="0"/>
              <a:t>  </a:t>
            </a:r>
            <a:r>
              <a:rPr lang="zh-CN" altLang="zh-CN" sz="4800" dirty="0"/>
              <a:t>数字音频处理技术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5.3.1</a:t>
            </a:r>
            <a:r>
              <a:rPr lang="zh-CN" altLang="zh-CN" b="1" dirty="0"/>
              <a:t>音频数字化过程</a:t>
            </a:r>
          </a:p>
          <a:p>
            <a:pPr marL="0" indent="0">
              <a:lnSpc>
                <a:spcPct val="150000"/>
              </a:lnSpc>
              <a:buNone/>
            </a:pPr>
            <a:r>
              <a:rPr lang="zh-CN" altLang="zh-CN" dirty="0" smtClean="0"/>
              <a:t>模拟声音的数字化处理包括采样、量化和编码三个过程。 </a:t>
            </a:r>
            <a:endParaRPr lang="zh-CN" altLang="zh-CN" dirty="0"/>
          </a:p>
        </p:txBody>
      </p:sp>
      <p:pic>
        <p:nvPicPr>
          <p:cNvPr id="4" name="图片 3" descr="无标题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282" y="3382682"/>
            <a:ext cx="6913494" cy="1592729"/>
          </a:xfrm>
          <a:prstGeom prst="rect">
            <a:avLst/>
          </a:prstGeom>
        </p:spPr>
      </p:pic>
    </p:spTree>
    <p:extLst>
      <p:ext uri="{BB962C8B-B14F-4D97-AF65-F5344CB8AC3E}">
        <p14:creationId xmlns:p14="http://schemas.microsoft.com/office/powerpoint/2010/main" val="169556311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5.3.1</a:t>
            </a:r>
            <a:r>
              <a:rPr lang="zh-CN" altLang="zh-CN" b="1" dirty="0"/>
              <a:t>音频数字化过程</a:t>
            </a:r>
          </a:p>
          <a:p>
            <a:pPr marL="0" indent="0">
              <a:lnSpc>
                <a:spcPct val="150000"/>
              </a:lnSpc>
              <a:buNone/>
            </a:pPr>
            <a:r>
              <a:rPr lang="zh-CN" altLang="zh-CN" dirty="0"/>
              <a:t>（</a:t>
            </a:r>
            <a:r>
              <a:rPr lang="en-US" altLang="zh-CN" dirty="0"/>
              <a:t>1</a:t>
            </a:r>
            <a:r>
              <a:rPr lang="zh-CN" altLang="zh-CN" dirty="0"/>
              <a:t>）采样</a:t>
            </a:r>
          </a:p>
          <a:p>
            <a:pPr marL="0" indent="0">
              <a:lnSpc>
                <a:spcPct val="150000"/>
              </a:lnSpc>
              <a:buNone/>
            </a:pPr>
            <a:r>
              <a:rPr lang="zh-CN" altLang="zh-CN" dirty="0"/>
              <a:t>为实现</a:t>
            </a:r>
            <a:r>
              <a:rPr lang="en-US" altLang="zh-CN" dirty="0"/>
              <a:t>A/D</a:t>
            </a:r>
            <a:r>
              <a:rPr lang="zh-CN" altLang="zh-CN" dirty="0"/>
              <a:t>转换，需要把模拟声音信号波形进行分割，以转换成数字信号，这种方法称为采样（</a:t>
            </a:r>
            <a:r>
              <a:rPr lang="en-US" altLang="zh-CN" dirty="0"/>
              <a:t>Sampling</a:t>
            </a:r>
            <a:r>
              <a:rPr lang="zh-CN" altLang="zh-CN" dirty="0"/>
              <a:t>）。</a:t>
            </a:r>
          </a:p>
          <a:p>
            <a:pPr marL="0" indent="0">
              <a:lnSpc>
                <a:spcPct val="150000"/>
              </a:lnSpc>
              <a:buNone/>
            </a:pPr>
            <a:r>
              <a:rPr lang="zh-CN" altLang="zh-CN" dirty="0"/>
              <a:t>采样的过程是每隔一个时间间隔在模拟声音的波形上取一个幅度值，把时间上的连续信号变成时间上的离散信号。该时间间隔称为采样周期，其倒数为采样频率。</a:t>
            </a:r>
          </a:p>
        </p:txBody>
      </p:sp>
    </p:spTree>
    <p:extLst>
      <p:ext uri="{BB962C8B-B14F-4D97-AF65-F5344CB8AC3E}">
        <p14:creationId xmlns:p14="http://schemas.microsoft.com/office/powerpoint/2010/main" val="4316003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5.3.1</a:t>
            </a:r>
            <a:r>
              <a:rPr lang="zh-CN" altLang="zh-CN" b="1" dirty="0"/>
              <a:t>音频数字化过程</a:t>
            </a:r>
          </a:p>
          <a:p>
            <a:pPr marL="0" indent="0">
              <a:lnSpc>
                <a:spcPct val="150000"/>
              </a:lnSpc>
              <a:buNone/>
            </a:pPr>
            <a:r>
              <a:rPr lang="zh-CN" altLang="zh-CN" dirty="0" smtClean="0"/>
              <a:t>（</a:t>
            </a:r>
            <a:r>
              <a:rPr lang="en-US" altLang="zh-CN" dirty="0"/>
              <a:t>2</a:t>
            </a:r>
            <a:r>
              <a:rPr lang="zh-CN" altLang="zh-CN" dirty="0"/>
              <a:t>）量化</a:t>
            </a:r>
          </a:p>
          <a:p>
            <a:pPr marL="0" indent="0">
              <a:lnSpc>
                <a:spcPct val="150000"/>
              </a:lnSpc>
              <a:buNone/>
            </a:pPr>
            <a:r>
              <a:rPr lang="zh-CN" altLang="zh-CN" dirty="0"/>
              <a:t>采样所得到的声波上的幅度值，即某一瞬间声波幅度的电压值，影响音量的高低，该值的大小需要用某种数字化的方法来表示。通常把对声波波形幅</a:t>
            </a:r>
            <a:r>
              <a:rPr lang="zh-CN" altLang="zh-CN" dirty="0" smtClean="0"/>
              <a:t>度的数字化表示称之为量化。</a:t>
            </a:r>
            <a:endParaRPr lang="en-US" altLang="zh-CN" dirty="0" smtClean="0"/>
          </a:p>
          <a:p>
            <a:pPr marL="0" indent="0">
              <a:lnSpc>
                <a:spcPct val="150000"/>
              </a:lnSpc>
              <a:buNone/>
            </a:pPr>
            <a:r>
              <a:rPr lang="zh-CN" altLang="zh-CN" dirty="0"/>
              <a:t>量化的过程是先将采样后的信号按整个声波的幅度划分成有限个区段的集合，把落入某个区段内的采样值归为一类，并赋于相同的量化值。</a:t>
            </a:r>
            <a:r>
              <a:rPr lang="zh-CN" altLang="zh-CN" dirty="0"/>
              <a:t> </a:t>
            </a:r>
            <a:endParaRPr lang="zh-CN" altLang="zh-CN" dirty="0"/>
          </a:p>
        </p:txBody>
      </p:sp>
    </p:spTree>
    <p:extLst>
      <p:ext uri="{BB962C8B-B14F-4D97-AF65-F5344CB8AC3E}">
        <p14:creationId xmlns:p14="http://schemas.microsoft.com/office/powerpoint/2010/main" val="165970379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5.3.1</a:t>
            </a:r>
            <a:r>
              <a:rPr lang="zh-CN" altLang="zh-CN" b="1" dirty="0"/>
              <a:t>音频数字化过程</a:t>
            </a:r>
          </a:p>
          <a:p>
            <a:pPr marL="0" indent="0">
              <a:lnSpc>
                <a:spcPct val="150000"/>
              </a:lnSpc>
              <a:buNone/>
            </a:pPr>
            <a:r>
              <a:rPr lang="zh-CN" altLang="zh-CN" dirty="0"/>
              <a:t>（</a:t>
            </a:r>
            <a:r>
              <a:rPr lang="en-US" altLang="zh-CN" dirty="0"/>
              <a:t>3</a:t>
            </a:r>
            <a:r>
              <a:rPr lang="zh-CN" altLang="zh-CN" dirty="0"/>
              <a:t>）编码</a:t>
            </a:r>
          </a:p>
          <a:p>
            <a:pPr marL="0" indent="0">
              <a:lnSpc>
                <a:spcPct val="150000"/>
              </a:lnSpc>
              <a:buNone/>
            </a:pPr>
            <a:r>
              <a:rPr lang="zh-CN" altLang="zh-CN" dirty="0"/>
              <a:t>模拟信号经过采样和量化以后，形成一系列的离散信号</a:t>
            </a:r>
            <a:r>
              <a:rPr lang="en-US" altLang="zh-CN" dirty="0"/>
              <a:t>——</a:t>
            </a:r>
            <a:r>
              <a:rPr lang="zh-CN" altLang="zh-CN" dirty="0"/>
              <a:t>脉冲数字信号。这种脉冲数字信号可以用一定的方式进行编码，形成计算机内部运行的数据。所谓编码，就是按照一定的格式把经过采样和量化得到的离散数据记录下来，并在有效的数据中加入一些用于纠错同步和控制的数据。</a:t>
            </a:r>
            <a:r>
              <a:rPr lang="zh-CN" altLang="zh-CN" dirty="0"/>
              <a:t> </a:t>
            </a:r>
            <a:endParaRPr lang="zh-CN" altLang="zh-CN" dirty="0"/>
          </a:p>
        </p:txBody>
      </p:sp>
    </p:spTree>
    <p:extLst>
      <p:ext uri="{BB962C8B-B14F-4D97-AF65-F5344CB8AC3E}">
        <p14:creationId xmlns:p14="http://schemas.microsoft.com/office/powerpoint/2010/main" val="37308338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fontScale="92500" lnSpcReduction="10000"/>
          </a:bodyPr>
          <a:lstStyle/>
          <a:p>
            <a:pPr marL="0" indent="0">
              <a:lnSpc>
                <a:spcPct val="150000"/>
              </a:lnSpc>
              <a:buNone/>
            </a:pPr>
            <a:r>
              <a:rPr lang="en-US" altLang="zh-CN" dirty="0"/>
              <a:t>5.3.2</a:t>
            </a:r>
            <a:r>
              <a:rPr lang="zh-CN" altLang="zh-CN" dirty="0"/>
              <a:t>数字音频</a:t>
            </a:r>
            <a:r>
              <a:rPr lang="zh-CN" altLang="zh-CN" dirty="0" smtClean="0"/>
              <a:t>的编码技术</a:t>
            </a:r>
            <a:endParaRPr lang="zh-CN" altLang="zh-CN" b="1" dirty="0"/>
          </a:p>
          <a:p>
            <a:pPr marL="0" indent="0">
              <a:lnSpc>
                <a:spcPct val="150000"/>
              </a:lnSpc>
              <a:buNone/>
            </a:pPr>
            <a:r>
              <a:rPr lang="zh-CN" altLang="zh-CN" dirty="0"/>
              <a:t>数字声音的编码技术分为三类：波形编码、参数编码以及混合编码</a:t>
            </a:r>
            <a:r>
              <a:rPr lang="zh-CN" altLang="zh-CN" dirty="0" smtClean="0"/>
              <a:t>。</a:t>
            </a:r>
            <a:endParaRPr lang="en-US" altLang="zh-CN" dirty="0" smtClean="0"/>
          </a:p>
          <a:p>
            <a:pPr marL="0" indent="0">
              <a:lnSpc>
                <a:spcPct val="150000"/>
              </a:lnSpc>
              <a:buNone/>
            </a:pPr>
            <a:r>
              <a:rPr lang="en-US" altLang="zh-CN" dirty="0"/>
              <a:t>1</a:t>
            </a:r>
            <a:r>
              <a:rPr lang="zh-CN" altLang="zh-CN" dirty="0"/>
              <a:t>．波形编码</a:t>
            </a:r>
            <a:endParaRPr lang="zh-CN" altLang="zh-CN" b="1" dirty="0"/>
          </a:p>
          <a:p>
            <a:pPr marL="0" indent="0">
              <a:lnSpc>
                <a:spcPct val="150000"/>
              </a:lnSpc>
              <a:buNone/>
            </a:pPr>
            <a:r>
              <a:rPr lang="zh-CN" altLang="zh-CN" dirty="0"/>
              <a:t>（</a:t>
            </a:r>
            <a:r>
              <a:rPr lang="en-US" altLang="zh-CN" dirty="0"/>
              <a:t>1</a:t>
            </a:r>
            <a:r>
              <a:rPr lang="zh-CN" altLang="zh-CN" dirty="0"/>
              <a:t>）</a:t>
            </a:r>
            <a:r>
              <a:rPr lang="en-US" altLang="zh-CN" dirty="0"/>
              <a:t>PCM</a:t>
            </a:r>
            <a:r>
              <a:rPr lang="zh-CN" altLang="zh-CN" dirty="0"/>
              <a:t>（</a:t>
            </a:r>
            <a:r>
              <a:rPr lang="en-US" altLang="zh-CN" dirty="0"/>
              <a:t>Pulse Code Modulation</a:t>
            </a:r>
            <a:r>
              <a:rPr lang="zh-CN" altLang="zh-CN" dirty="0"/>
              <a:t>）脉冲编码调制</a:t>
            </a:r>
          </a:p>
          <a:p>
            <a:pPr marL="0" indent="0">
              <a:lnSpc>
                <a:spcPct val="150000"/>
              </a:lnSpc>
              <a:buNone/>
            </a:pPr>
            <a:r>
              <a:rPr lang="zh-CN" altLang="zh-CN" dirty="0"/>
              <a:t>（</a:t>
            </a:r>
            <a:r>
              <a:rPr lang="en-US" altLang="zh-CN" dirty="0"/>
              <a:t>2</a:t>
            </a:r>
            <a:r>
              <a:rPr lang="zh-CN" altLang="zh-CN" dirty="0"/>
              <a:t>）</a:t>
            </a:r>
            <a:r>
              <a:rPr lang="en-US" altLang="zh-CN" dirty="0"/>
              <a:t>DPCM</a:t>
            </a:r>
            <a:r>
              <a:rPr lang="zh-CN" altLang="zh-CN" dirty="0"/>
              <a:t>（</a:t>
            </a:r>
            <a:r>
              <a:rPr lang="en-US" altLang="zh-CN" dirty="0"/>
              <a:t>Differential Pulse Code Modulation</a:t>
            </a:r>
            <a:r>
              <a:rPr lang="zh-CN" altLang="zh-CN" dirty="0"/>
              <a:t>）差分脉冲编码调制</a:t>
            </a:r>
          </a:p>
          <a:p>
            <a:pPr marL="0" indent="0">
              <a:lnSpc>
                <a:spcPct val="150000"/>
              </a:lnSpc>
              <a:buNone/>
            </a:pPr>
            <a:r>
              <a:rPr lang="zh-CN" altLang="zh-CN" dirty="0"/>
              <a:t>（</a:t>
            </a:r>
            <a:r>
              <a:rPr lang="en-US" altLang="zh-CN" dirty="0"/>
              <a:t>3</a:t>
            </a:r>
            <a:r>
              <a:rPr lang="zh-CN" altLang="zh-CN" dirty="0"/>
              <a:t>）</a:t>
            </a:r>
            <a:r>
              <a:rPr lang="en-US" altLang="zh-CN" dirty="0"/>
              <a:t>ADPCM</a:t>
            </a:r>
            <a:r>
              <a:rPr lang="zh-CN" altLang="zh-CN" dirty="0"/>
              <a:t>（</a:t>
            </a:r>
            <a:r>
              <a:rPr lang="en-US" altLang="zh-CN" dirty="0"/>
              <a:t>Adaptive Differential Pulse Code Modulation</a:t>
            </a:r>
            <a:r>
              <a:rPr lang="zh-CN" altLang="zh-CN" dirty="0"/>
              <a:t>）自适应差分编码调制</a:t>
            </a:r>
          </a:p>
          <a:p>
            <a:pPr marL="0" indent="0">
              <a:lnSpc>
                <a:spcPct val="150000"/>
              </a:lnSpc>
              <a:buNone/>
            </a:pPr>
            <a:endParaRPr lang="zh-CN" altLang="zh-CN" dirty="0"/>
          </a:p>
        </p:txBody>
      </p:sp>
    </p:spTree>
    <p:extLst>
      <p:ext uri="{BB962C8B-B14F-4D97-AF65-F5344CB8AC3E}">
        <p14:creationId xmlns:p14="http://schemas.microsoft.com/office/powerpoint/2010/main" val="318259794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5.3.2</a:t>
            </a:r>
            <a:r>
              <a:rPr lang="zh-CN" altLang="zh-CN" dirty="0"/>
              <a:t>数字音频</a:t>
            </a:r>
            <a:r>
              <a:rPr lang="zh-CN" altLang="zh-CN" dirty="0" smtClean="0"/>
              <a:t>的编码技术</a:t>
            </a:r>
            <a:endParaRPr lang="zh-CN" altLang="zh-CN" b="1" dirty="0"/>
          </a:p>
          <a:p>
            <a:pPr marL="0" indent="0" fontAlgn="base">
              <a:lnSpc>
                <a:spcPct val="120000"/>
              </a:lnSpc>
              <a:buNone/>
            </a:pPr>
            <a:r>
              <a:rPr lang="en-US" altLang="zh-CN" dirty="0"/>
              <a:t>2</a:t>
            </a:r>
            <a:r>
              <a:rPr lang="zh-CN" altLang="zh-CN" dirty="0"/>
              <a:t>．参数编码</a:t>
            </a:r>
            <a:endParaRPr lang="zh-CN" altLang="zh-CN" b="1" dirty="0"/>
          </a:p>
          <a:p>
            <a:pPr marL="0" indent="0">
              <a:lnSpc>
                <a:spcPct val="120000"/>
              </a:lnSpc>
              <a:buNone/>
            </a:pPr>
            <a:r>
              <a:rPr lang="zh-CN" altLang="zh-CN" dirty="0" smtClean="0"/>
              <a:t>除波形编码之外</a:t>
            </a:r>
            <a:r>
              <a:rPr lang="zh-CN" altLang="zh-CN" dirty="0"/>
              <a:t>，还有一类的编码方式是通过建立声音的产生模型，将声音信号以模型参数表示，再对参数进行编码，这种编码方式称为参数编码</a:t>
            </a:r>
            <a:r>
              <a:rPr lang="zh-CN" altLang="zh-CN" dirty="0" smtClean="0"/>
              <a:t>。</a:t>
            </a:r>
            <a:endParaRPr lang="en-US" altLang="zh-CN" dirty="0" smtClean="0"/>
          </a:p>
          <a:p>
            <a:pPr marL="0" indent="0">
              <a:lnSpc>
                <a:spcPct val="120000"/>
              </a:lnSpc>
              <a:buNone/>
            </a:pPr>
            <a:r>
              <a:rPr lang="zh-CN" altLang="zh-CN" dirty="0" smtClean="0"/>
              <a:t>声音重放时</a:t>
            </a:r>
            <a:r>
              <a:rPr lang="zh-CN" altLang="zh-CN" dirty="0"/>
              <a:t>，再根据这些参数通过合成各种声音元码来产生声音</a:t>
            </a:r>
            <a:r>
              <a:rPr lang="zh-CN" altLang="zh-CN" dirty="0" smtClean="0"/>
              <a:t>。</a:t>
            </a:r>
            <a:endParaRPr lang="en-US" altLang="zh-CN" dirty="0" smtClean="0"/>
          </a:p>
          <a:p>
            <a:pPr marL="0" indent="0">
              <a:lnSpc>
                <a:spcPct val="120000"/>
              </a:lnSpc>
              <a:buNone/>
            </a:pPr>
            <a:r>
              <a:rPr lang="zh-CN" altLang="zh-CN" dirty="0" smtClean="0"/>
              <a:t>参数编码压缩倍数很</a:t>
            </a:r>
            <a:r>
              <a:rPr lang="zh-CN" altLang="zh-CN" dirty="0"/>
              <a:t>高</a:t>
            </a:r>
            <a:r>
              <a:rPr lang="zh-CN" altLang="zh-CN" dirty="0" smtClean="0"/>
              <a:t>，计算量</a:t>
            </a:r>
            <a:r>
              <a:rPr lang="zh-CN" altLang="zh-CN" dirty="0"/>
              <a:t>大</a:t>
            </a:r>
            <a:r>
              <a:rPr lang="zh-CN" altLang="zh-CN" dirty="0" smtClean="0"/>
              <a:t>，保</a:t>
            </a:r>
            <a:r>
              <a:rPr lang="zh-CN" altLang="zh-CN" dirty="0"/>
              <a:t>真度不高，合成声音的质量不如波形编码，所以，它适合于语音信号的编码。</a:t>
            </a:r>
          </a:p>
          <a:p>
            <a:pPr marL="0" indent="0">
              <a:lnSpc>
                <a:spcPct val="120000"/>
              </a:lnSpc>
              <a:buNone/>
            </a:pPr>
            <a:endParaRPr lang="zh-CN" altLang="zh-CN" dirty="0"/>
          </a:p>
        </p:txBody>
      </p:sp>
    </p:spTree>
    <p:extLst>
      <p:ext uri="{BB962C8B-B14F-4D97-AF65-F5344CB8AC3E}">
        <p14:creationId xmlns:p14="http://schemas.microsoft.com/office/powerpoint/2010/main" val="39632204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5.3.2</a:t>
            </a:r>
            <a:r>
              <a:rPr lang="zh-CN" altLang="zh-CN" dirty="0"/>
              <a:t>数字音频</a:t>
            </a:r>
            <a:r>
              <a:rPr lang="zh-CN" altLang="zh-CN" dirty="0" smtClean="0"/>
              <a:t>的编码技术</a:t>
            </a:r>
            <a:endParaRPr lang="zh-CN" altLang="zh-CN" b="1" dirty="0"/>
          </a:p>
          <a:p>
            <a:pPr marL="0" indent="0" fontAlgn="base">
              <a:lnSpc>
                <a:spcPct val="150000"/>
              </a:lnSpc>
              <a:buNone/>
            </a:pPr>
            <a:r>
              <a:rPr lang="en-US" altLang="zh-CN" dirty="0"/>
              <a:t>3</a:t>
            </a:r>
            <a:r>
              <a:rPr lang="zh-CN" altLang="zh-CN" dirty="0"/>
              <a:t>．混合编码</a:t>
            </a:r>
            <a:endParaRPr lang="zh-CN" altLang="zh-CN" b="1" dirty="0"/>
          </a:p>
          <a:p>
            <a:pPr marL="0" indent="0">
              <a:lnSpc>
                <a:spcPct val="150000"/>
              </a:lnSpc>
              <a:buNone/>
            </a:pPr>
            <a:r>
              <a:rPr lang="zh-CN" altLang="zh-CN" dirty="0"/>
              <a:t>将波形编码和参数编码的方法结合起来就称为混合编码</a:t>
            </a:r>
            <a:r>
              <a:rPr lang="zh-CN" altLang="zh-CN" dirty="0" smtClean="0"/>
              <a:t>。</a:t>
            </a:r>
            <a:endParaRPr lang="en-US" altLang="zh-CN" dirty="0" smtClean="0"/>
          </a:p>
          <a:p>
            <a:pPr marL="0" indent="0">
              <a:lnSpc>
                <a:spcPct val="150000"/>
              </a:lnSpc>
              <a:buNone/>
            </a:pPr>
            <a:r>
              <a:rPr lang="zh-CN" altLang="zh-CN" dirty="0" smtClean="0"/>
              <a:t>这是一种吸取波形和参数编码</a:t>
            </a:r>
            <a:r>
              <a:rPr lang="zh-CN" altLang="zh-CN" dirty="0"/>
              <a:t>的优点，进行综合编码的方法，在降低数据率的同时，能够得到较高的声音质量</a:t>
            </a:r>
            <a:r>
              <a:rPr lang="zh-CN" altLang="zh-CN" dirty="0" smtClean="0"/>
              <a:t>。</a:t>
            </a:r>
            <a:endParaRPr lang="en-US" altLang="zh-CN" dirty="0" smtClean="0"/>
          </a:p>
          <a:p>
            <a:pPr marL="0" indent="0">
              <a:lnSpc>
                <a:spcPct val="150000"/>
              </a:lnSpc>
              <a:buNone/>
            </a:pPr>
            <a:r>
              <a:rPr lang="zh-CN" altLang="zh-CN" dirty="0" smtClean="0"/>
              <a:t>典型的混合编码</a:t>
            </a:r>
            <a:r>
              <a:rPr lang="zh-CN" altLang="zh-CN" dirty="0"/>
              <a:t>方法有码本激励线性预测编码（</a:t>
            </a:r>
            <a:r>
              <a:rPr lang="en-US" altLang="zh-CN" dirty="0"/>
              <a:t>CELP</a:t>
            </a:r>
            <a:r>
              <a:rPr lang="zh-CN" altLang="zh-CN" dirty="0"/>
              <a:t>）和多脉冲激励线性预测编码（</a:t>
            </a:r>
            <a:r>
              <a:rPr lang="en-US" altLang="zh-CN" dirty="0"/>
              <a:t>MRLPC</a:t>
            </a:r>
            <a:r>
              <a:rPr lang="zh-CN" altLang="zh-CN" dirty="0"/>
              <a:t>）等。</a:t>
            </a:r>
          </a:p>
        </p:txBody>
      </p:sp>
    </p:spTree>
    <p:extLst>
      <p:ext uri="{BB962C8B-B14F-4D97-AF65-F5344CB8AC3E}">
        <p14:creationId xmlns:p14="http://schemas.microsoft.com/office/powerpoint/2010/main" val="55037044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5.3.3 </a:t>
            </a:r>
            <a:r>
              <a:rPr lang="zh-CN" altLang="zh-CN" b="1" dirty="0"/>
              <a:t>数字音频编码标准</a:t>
            </a:r>
          </a:p>
          <a:p>
            <a:pPr marL="0" indent="0" fontAlgn="base">
              <a:lnSpc>
                <a:spcPct val="150000"/>
              </a:lnSpc>
              <a:buNone/>
            </a:pPr>
            <a:r>
              <a:rPr lang="en-US" altLang="zh-CN" dirty="0"/>
              <a:t>1</a:t>
            </a:r>
            <a:r>
              <a:rPr lang="zh-CN" altLang="zh-CN" dirty="0"/>
              <a:t>．</a:t>
            </a:r>
            <a:r>
              <a:rPr lang="en-US" altLang="zh-CN" dirty="0"/>
              <a:t>ITU-T G</a:t>
            </a:r>
            <a:r>
              <a:rPr lang="zh-CN" altLang="zh-CN" dirty="0"/>
              <a:t>系列声音压缩标准</a:t>
            </a:r>
            <a:endParaRPr lang="zh-CN" altLang="zh-CN" b="1" dirty="0"/>
          </a:p>
          <a:p>
            <a:pPr marL="0" indent="0">
              <a:lnSpc>
                <a:spcPct val="150000"/>
              </a:lnSpc>
              <a:buNone/>
            </a:pPr>
            <a:r>
              <a:rPr lang="en-US" altLang="zh-CN" dirty="0"/>
              <a:t>CCITT</a:t>
            </a:r>
            <a:r>
              <a:rPr lang="zh-CN" altLang="zh-CN" dirty="0"/>
              <a:t>和国际标准化组织（</a:t>
            </a:r>
            <a:r>
              <a:rPr lang="en-US" altLang="zh-CN" dirty="0"/>
              <a:t>ISO</a:t>
            </a:r>
            <a:r>
              <a:rPr lang="zh-CN" altLang="zh-CN" dirty="0"/>
              <a:t>）先后提出一系列有关声音编码的建议，对语音信号压缩编码的审议在国际电报电话咨询委员会（</a:t>
            </a:r>
            <a:r>
              <a:rPr lang="en-US" altLang="zh-CN" dirty="0"/>
              <a:t>CCITT</a:t>
            </a:r>
            <a:r>
              <a:rPr lang="zh-CN" altLang="zh-CN" dirty="0"/>
              <a:t>）下设的第十五研究组进行，相应的建议为</a:t>
            </a:r>
            <a:r>
              <a:rPr lang="en-US" altLang="zh-CN" dirty="0"/>
              <a:t>G</a:t>
            </a:r>
            <a:r>
              <a:rPr lang="zh-CN" altLang="zh-CN" dirty="0"/>
              <a:t>系列，多由</a:t>
            </a:r>
            <a:r>
              <a:rPr lang="en-US" altLang="zh-CN" dirty="0"/>
              <a:t>ITU</a:t>
            </a:r>
            <a:r>
              <a:rPr lang="zh-CN" altLang="zh-CN" dirty="0"/>
              <a:t>发表</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2481556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5.3.3 </a:t>
            </a:r>
            <a:r>
              <a:rPr lang="zh-CN" altLang="zh-CN" b="1" dirty="0"/>
              <a:t>数字音频编码标准</a:t>
            </a:r>
          </a:p>
          <a:p>
            <a:pPr marL="0" indent="0" fontAlgn="base">
              <a:lnSpc>
                <a:spcPct val="150000"/>
              </a:lnSpc>
              <a:buNone/>
            </a:pPr>
            <a:r>
              <a:rPr lang="en-US" altLang="zh-CN" dirty="0"/>
              <a:t>2</a:t>
            </a:r>
            <a:r>
              <a:rPr lang="zh-CN" altLang="zh-CN" dirty="0"/>
              <a:t>．</a:t>
            </a:r>
            <a:r>
              <a:rPr lang="en-US" altLang="zh-CN" dirty="0"/>
              <a:t>MPEG</a:t>
            </a:r>
            <a:r>
              <a:rPr lang="zh-CN" altLang="zh-CN" dirty="0"/>
              <a:t>中的声音编码</a:t>
            </a:r>
            <a:endParaRPr lang="zh-CN" altLang="zh-CN" b="1" dirty="0"/>
          </a:p>
          <a:p>
            <a:pPr marL="0" indent="0">
              <a:lnSpc>
                <a:spcPct val="150000"/>
              </a:lnSpc>
              <a:buNone/>
            </a:pPr>
            <a:r>
              <a:rPr lang="zh-CN" altLang="zh-CN" dirty="0"/>
              <a:t>国际标准化组织</a:t>
            </a:r>
            <a:r>
              <a:rPr lang="en-US" altLang="zh-CN" dirty="0"/>
              <a:t>/</a:t>
            </a:r>
            <a:r>
              <a:rPr lang="zh-CN" altLang="zh-CN" dirty="0"/>
              <a:t>国际电工委员会（</a:t>
            </a:r>
            <a:r>
              <a:rPr lang="en-US" altLang="zh-CN" dirty="0"/>
              <a:t>ISO/IEC</a:t>
            </a:r>
            <a:r>
              <a:rPr lang="zh-CN" altLang="zh-CN" dirty="0"/>
              <a:t>）所属</a:t>
            </a:r>
            <a:r>
              <a:rPr lang="en-US" altLang="zh-CN" dirty="0"/>
              <a:t>WG11</a:t>
            </a:r>
            <a:r>
              <a:rPr lang="zh-CN" altLang="zh-CN" dirty="0"/>
              <a:t>工作组，制定推荐了</a:t>
            </a:r>
            <a:r>
              <a:rPr lang="en-US" altLang="zh-CN" dirty="0"/>
              <a:t>MPEG</a:t>
            </a:r>
            <a:r>
              <a:rPr lang="zh-CN" altLang="zh-CN" dirty="0"/>
              <a:t>标准</a:t>
            </a:r>
            <a:r>
              <a:rPr lang="zh-CN" altLang="zh-CN" dirty="0" smtClean="0"/>
              <a:t>。</a:t>
            </a:r>
            <a:endParaRPr lang="en-US" altLang="zh-CN" dirty="0" smtClean="0"/>
          </a:p>
          <a:p>
            <a:pPr marL="0" indent="0">
              <a:lnSpc>
                <a:spcPct val="150000"/>
              </a:lnSpc>
              <a:buNone/>
            </a:pPr>
            <a:r>
              <a:rPr lang="zh-CN" altLang="zh-CN" dirty="0" smtClean="0"/>
              <a:t>已</a:t>
            </a:r>
            <a:r>
              <a:rPr lang="zh-CN" altLang="zh-CN" dirty="0"/>
              <a:t>公布和正在讨论的标准有</a:t>
            </a:r>
            <a:r>
              <a:rPr lang="en-US" altLang="zh-CN" dirty="0"/>
              <a:t>MPEG I</a:t>
            </a:r>
            <a:r>
              <a:rPr lang="zh-CN" altLang="zh-CN" dirty="0"/>
              <a:t>，</a:t>
            </a:r>
            <a:r>
              <a:rPr lang="en-US" altLang="zh-CN" dirty="0"/>
              <a:t>MPEG E</a:t>
            </a:r>
            <a:r>
              <a:rPr lang="zh-CN" altLang="zh-CN" dirty="0"/>
              <a:t>，</a:t>
            </a:r>
            <a:r>
              <a:rPr lang="en-US" altLang="zh-CN" dirty="0"/>
              <a:t>MPEG N</a:t>
            </a:r>
            <a:r>
              <a:rPr lang="zh-CN" altLang="zh-CN" dirty="0"/>
              <a:t>，</a:t>
            </a:r>
            <a:r>
              <a:rPr lang="en-US" altLang="zh-CN" dirty="0"/>
              <a:t>MPEG U</a:t>
            </a:r>
            <a:r>
              <a:rPr lang="zh-CN" altLang="zh-CN" dirty="0" smtClean="0"/>
              <a:t>。</a:t>
            </a:r>
            <a:endParaRPr lang="en-US" altLang="zh-CN" dirty="0" smtClean="0"/>
          </a:p>
          <a:p>
            <a:pPr marL="0" indent="0">
              <a:lnSpc>
                <a:spcPct val="150000"/>
              </a:lnSpc>
              <a:buNone/>
            </a:pPr>
            <a:r>
              <a:rPr lang="zh-CN" altLang="zh-CN" dirty="0" smtClean="0"/>
              <a:t>其</a:t>
            </a:r>
            <a:r>
              <a:rPr lang="zh-CN" altLang="zh-CN" dirty="0"/>
              <a:t>中</a:t>
            </a:r>
            <a:r>
              <a:rPr lang="en-US" altLang="zh-CN" dirty="0"/>
              <a:t>MPEG I</a:t>
            </a:r>
            <a:r>
              <a:rPr lang="zh-CN" altLang="zh-CN" dirty="0"/>
              <a:t>标准对应于</a:t>
            </a:r>
            <a:r>
              <a:rPr lang="en-US" altLang="zh-CN" dirty="0"/>
              <a:t>ISO/IEC11172-3</a:t>
            </a:r>
            <a:r>
              <a:rPr lang="zh-CN" altLang="zh-CN" dirty="0"/>
              <a:t>（</a:t>
            </a:r>
            <a:r>
              <a:rPr lang="en-US" altLang="zh-CN" dirty="0"/>
              <a:t>MPEG</a:t>
            </a:r>
            <a:r>
              <a:rPr lang="zh-CN" altLang="zh-CN" dirty="0"/>
              <a:t>音频）。</a:t>
            </a:r>
            <a:r>
              <a:rPr lang="zh-CN" altLang="zh-CN" dirty="0"/>
              <a:t> </a:t>
            </a:r>
            <a:endParaRPr lang="zh-CN" altLang="zh-CN" dirty="0"/>
          </a:p>
        </p:txBody>
      </p:sp>
    </p:spTree>
    <p:extLst>
      <p:ext uri="{BB962C8B-B14F-4D97-AF65-F5344CB8AC3E}">
        <p14:creationId xmlns:p14="http://schemas.microsoft.com/office/powerpoint/2010/main" val="6471903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5.3.3 </a:t>
            </a:r>
            <a:r>
              <a:rPr lang="zh-CN" altLang="zh-CN" b="1" dirty="0"/>
              <a:t>数字音频编码标准</a:t>
            </a:r>
          </a:p>
          <a:p>
            <a:pPr marL="0" indent="0" fontAlgn="base">
              <a:lnSpc>
                <a:spcPct val="150000"/>
              </a:lnSpc>
              <a:buNone/>
            </a:pPr>
            <a:r>
              <a:rPr lang="en-US" altLang="zh-CN" dirty="0"/>
              <a:t>3</a:t>
            </a:r>
            <a:r>
              <a:rPr lang="zh-CN" altLang="zh-CN" dirty="0"/>
              <a:t>．</a:t>
            </a:r>
            <a:r>
              <a:rPr lang="en-US" altLang="zh-CN" dirty="0"/>
              <a:t>AC-3</a:t>
            </a:r>
            <a:r>
              <a:rPr lang="zh-CN" altLang="zh-CN" dirty="0"/>
              <a:t>编码和解码</a:t>
            </a:r>
            <a:endParaRPr lang="zh-CN" altLang="zh-CN" b="1" dirty="0"/>
          </a:p>
          <a:p>
            <a:pPr marL="0" indent="0">
              <a:lnSpc>
                <a:spcPct val="150000"/>
              </a:lnSpc>
              <a:buNone/>
            </a:pPr>
            <a:r>
              <a:rPr lang="en-US" altLang="zh-CN" dirty="0"/>
              <a:t>AC-3</a:t>
            </a:r>
            <a:r>
              <a:rPr lang="zh-CN" altLang="zh-CN" dirty="0"/>
              <a:t>声音编码标准起源于由美国的杜比（</a:t>
            </a:r>
            <a:r>
              <a:rPr lang="en-US" altLang="zh-CN" dirty="0"/>
              <a:t>DOLBY</a:t>
            </a:r>
            <a:r>
              <a:rPr lang="zh-CN" altLang="zh-CN" dirty="0"/>
              <a:t>）公司推出的</a:t>
            </a:r>
            <a:r>
              <a:rPr lang="en-US" altLang="zh-CN" dirty="0"/>
              <a:t>DOLBY AC-1</a:t>
            </a:r>
            <a:r>
              <a:rPr lang="zh-CN" altLang="zh-CN" dirty="0" smtClean="0"/>
              <a:t>。</a:t>
            </a:r>
            <a:endParaRPr lang="en-US" altLang="zh-CN" dirty="0" smtClean="0"/>
          </a:p>
          <a:p>
            <a:pPr marL="0" indent="0">
              <a:lnSpc>
                <a:spcPct val="150000"/>
              </a:lnSpc>
              <a:buNone/>
            </a:pPr>
            <a:r>
              <a:rPr lang="en-US" altLang="zh-CN" dirty="0" smtClean="0"/>
              <a:t>AC</a:t>
            </a:r>
            <a:r>
              <a:rPr lang="en-US" altLang="zh-CN" dirty="0"/>
              <a:t>-3</a:t>
            </a:r>
            <a:r>
              <a:rPr lang="zh-CN" altLang="zh-CN" dirty="0"/>
              <a:t>提供了五个声道从</a:t>
            </a:r>
            <a:r>
              <a:rPr lang="en-US" altLang="zh-CN" dirty="0"/>
              <a:t>20Hz</a:t>
            </a:r>
            <a:r>
              <a:rPr lang="zh-CN" altLang="zh-CN" dirty="0"/>
              <a:t>到</a:t>
            </a:r>
            <a:r>
              <a:rPr lang="en-US" altLang="zh-CN" dirty="0"/>
              <a:t>20kHz</a:t>
            </a:r>
            <a:r>
              <a:rPr lang="zh-CN" altLang="zh-CN" dirty="0"/>
              <a:t>的全通带频</a:t>
            </a:r>
            <a:r>
              <a:rPr lang="zh-CN" altLang="zh-CN" dirty="0" smtClean="0"/>
              <a:t>，</a:t>
            </a:r>
            <a:r>
              <a:rPr lang="zh-CN" altLang="zh-CN" dirty="0"/>
              <a:t>同时还提供了一个</a:t>
            </a:r>
            <a:r>
              <a:rPr lang="en-US" altLang="zh-CN" dirty="0"/>
              <a:t>100Hz</a:t>
            </a:r>
            <a:r>
              <a:rPr lang="zh-CN" altLang="zh-CN" dirty="0"/>
              <a:t>以下的超低音声道供用户选用，以弥补低音之不足</a:t>
            </a:r>
            <a:r>
              <a:rPr lang="zh-CN" altLang="zh-CN" dirty="0" smtClean="0"/>
              <a:t>，</a:t>
            </a:r>
            <a:r>
              <a:rPr lang="zh-CN" altLang="zh-CN" dirty="0"/>
              <a:t>此声道仅为辅助而已，</a:t>
            </a:r>
            <a:r>
              <a:rPr lang="zh-CN" altLang="zh-CN" dirty="0" smtClean="0"/>
              <a:t>故定为</a:t>
            </a:r>
            <a:r>
              <a:rPr lang="en-US" altLang="zh-CN" dirty="0"/>
              <a:t>0.1</a:t>
            </a:r>
            <a:r>
              <a:rPr lang="zh-CN" altLang="zh-CN" dirty="0"/>
              <a:t>声道</a:t>
            </a:r>
            <a:r>
              <a:rPr lang="zh-CN" altLang="zh-CN" dirty="0" smtClean="0"/>
              <a:t>。所以</a:t>
            </a:r>
            <a:r>
              <a:rPr lang="en-US" altLang="zh-CN" dirty="0"/>
              <a:t>AC-3</a:t>
            </a:r>
            <a:r>
              <a:rPr lang="zh-CN" altLang="zh-CN" dirty="0"/>
              <a:t>被称为</a:t>
            </a:r>
            <a:r>
              <a:rPr lang="en-US" altLang="zh-CN" dirty="0"/>
              <a:t>5.1</a:t>
            </a:r>
            <a:r>
              <a:rPr lang="zh-CN" altLang="zh-CN" dirty="0"/>
              <a:t>声道。</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248046056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5.1</a:t>
            </a:r>
            <a:r>
              <a:rPr lang="zh-CN" altLang="zh-CN" sz="3600" b="1" dirty="0"/>
              <a:t>音频的概念及特性</a:t>
            </a:r>
          </a:p>
        </p:txBody>
      </p:sp>
      <p:sp>
        <p:nvSpPr>
          <p:cNvPr id="3" name="内容占位符 2"/>
          <p:cNvSpPr>
            <a:spLocks noGrp="1"/>
          </p:cNvSpPr>
          <p:nvPr>
            <p:ph idx="1"/>
          </p:nvPr>
        </p:nvSpPr>
        <p:spPr/>
        <p:txBody>
          <a:bodyPr/>
          <a:lstStyle/>
          <a:p>
            <a:pPr marL="0" indent="0">
              <a:lnSpc>
                <a:spcPct val="150000"/>
              </a:lnSpc>
              <a:buNone/>
            </a:pPr>
            <a:r>
              <a:rPr lang="zh-CN" altLang="zh-CN" dirty="0"/>
              <a:t>声音在物理学上称之为声波，</a:t>
            </a:r>
            <a:r>
              <a:rPr lang="zh-CN" altLang="zh-CN" dirty="0" smtClean="0"/>
              <a:t>是通过一定介质传</a:t>
            </a:r>
            <a:r>
              <a:rPr lang="zh-CN" altLang="zh-CN" dirty="0"/>
              <a:t>播的一种连续振动的波，声音被看成一种波动的能量，也称为声波</a:t>
            </a:r>
            <a:r>
              <a:rPr lang="zh-CN" altLang="zh-CN" dirty="0" smtClean="0"/>
              <a:t>。</a:t>
            </a:r>
            <a:endParaRPr lang="en-US" altLang="zh-CN" dirty="0" smtClean="0"/>
          </a:p>
          <a:p>
            <a:pPr marL="0" indent="0">
              <a:lnSpc>
                <a:spcPct val="150000"/>
              </a:lnSpc>
              <a:buNone/>
            </a:pPr>
            <a:r>
              <a:rPr lang="zh-CN" altLang="zh-CN" dirty="0" smtClean="0"/>
              <a:t>声波是由物体振动所产生并在介质中传</a:t>
            </a:r>
            <a:r>
              <a:rPr lang="zh-CN" altLang="zh-CN" dirty="0"/>
              <a:t>播的一种波，具有一定的能量</a:t>
            </a:r>
            <a:r>
              <a:rPr lang="zh-CN" altLang="zh-CN" dirty="0" smtClean="0"/>
              <a:t>。</a:t>
            </a:r>
            <a:endParaRPr lang="en-US" altLang="zh-CN" dirty="0" smtClean="0"/>
          </a:p>
          <a:p>
            <a:pPr marL="0" indent="0">
              <a:lnSpc>
                <a:spcPct val="150000"/>
              </a:lnSpc>
              <a:buNone/>
            </a:pPr>
            <a:r>
              <a:rPr lang="zh-CN" altLang="zh-CN" dirty="0" smtClean="0"/>
              <a:t>在物</a:t>
            </a:r>
            <a:r>
              <a:rPr lang="zh-CN" altLang="zh-CN" dirty="0"/>
              <a:t>理学上，一般用声音的三个基本特性来描述声音，即频率、振幅和波形。</a:t>
            </a:r>
            <a:r>
              <a:rPr lang="zh-CN" altLang="zh-CN" dirty="0"/>
              <a:t> </a:t>
            </a:r>
            <a:endParaRPr lang="en-US" altLang="zh-CN" dirty="0" smtClean="0"/>
          </a:p>
          <a:p>
            <a:pPr marL="0" indent="0">
              <a:lnSpc>
                <a:spcPct val="150000"/>
              </a:lnSpc>
              <a:buNone/>
            </a:pPr>
            <a:r>
              <a:rPr lang="zh-CN" altLang="zh-CN" dirty="0"/>
              <a:t>生理学上，声音是指声波作用于听觉器官所引起的一种主观感觉。</a:t>
            </a:r>
            <a:r>
              <a:rPr lang="zh-CN" altLang="zh-CN" dirty="0"/>
              <a:t> </a:t>
            </a: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5.3.4 </a:t>
            </a:r>
            <a:r>
              <a:rPr lang="zh-CN" altLang="zh-CN" b="1" dirty="0"/>
              <a:t>数字音频信息的质量与数据量</a:t>
            </a:r>
          </a:p>
          <a:p>
            <a:pPr marL="0" indent="0">
              <a:lnSpc>
                <a:spcPct val="150000"/>
              </a:lnSpc>
              <a:buNone/>
            </a:pPr>
            <a:r>
              <a:rPr lang="zh-CN" altLang="zh-CN" dirty="0"/>
              <a:t>采样、量化和编码技术是声音数字化的关键技术</a:t>
            </a:r>
            <a:r>
              <a:rPr lang="zh-CN" altLang="zh-CN" dirty="0" smtClean="0"/>
              <a:t>。</a:t>
            </a:r>
            <a:endParaRPr lang="en-US" altLang="zh-CN" dirty="0"/>
          </a:p>
          <a:p>
            <a:pPr marL="0" indent="0">
              <a:lnSpc>
                <a:spcPct val="150000"/>
              </a:lnSpc>
              <a:buNone/>
            </a:pPr>
            <a:r>
              <a:rPr lang="zh-CN" altLang="zh-CN" dirty="0" smtClean="0"/>
              <a:t>采样频率</a:t>
            </a:r>
            <a:r>
              <a:rPr lang="zh-CN" altLang="zh-CN" dirty="0"/>
              <a:t>、每个采样值的量化位数以及声音信息的声道数目，是影响数字化声音信息质量和存储量的三个重要因素</a:t>
            </a:r>
            <a:r>
              <a:rPr lang="zh-CN" altLang="zh-CN" dirty="0" smtClean="0"/>
              <a:t>。</a:t>
            </a:r>
            <a:endParaRPr lang="en-US" altLang="zh-CN" dirty="0" smtClean="0"/>
          </a:p>
          <a:p>
            <a:pPr marL="0" indent="0">
              <a:lnSpc>
                <a:spcPct val="150000"/>
              </a:lnSpc>
              <a:buNone/>
            </a:pPr>
            <a:r>
              <a:rPr lang="zh-CN" altLang="zh-CN" dirty="0" smtClean="0"/>
              <a:t>采样频率</a:t>
            </a:r>
            <a:r>
              <a:rPr lang="zh-CN" altLang="zh-CN" dirty="0"/>
              <a:t>越高、量化位数越大、声道数目越多，声音的质量就越高，但存储量就越大。</a:t>
            </a:r>
          </a:p>
        </p:txBody>
      </p:sp>
    </p:spTree>
    <p:extLst>
      <p:ext uri="{BB962C8B-B14F-4D97-AF65-F5344CB8AC3E}">
        <p14:creationId xmlns:p14="http://schemas.microsoft.com/office/powerpoint/2010/main" val="207686837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5.3.4 </a:t>
            </a:r>
            <a:r>
              <a:rPr lang="zh-CN" altLang="zh-CN" b="1" dirty="0"/>
              <a:t>数字音频信息的质量与数据量</a:t>
            </a:r>
          </a:p>
          <a:p>
            <a:pPr marL="0" indent="0" fontAlgn="base">
              <a:lnSpc>
                <a:spcPct val="150000"/>
              </a:lnSpc>
              <a:buNone/>
            </a:pPr>
            <a:r>
              <a:rPr lang="en-US" altLang="zh-CN" dirty="0"/>
              <a:t>1</a:t>
            </a:r>
            <a:r>
              <a:rPr lang="zh-CN" altLang="zh-CN" dirty="0"/>
              <a:t>．声音质量的评价</a:t>
            </a:r>
            <a:endParaRPr lang="zh-CN" altLang="zh-CN" b="1" dirty="0"/>
          </a:p>
          <a:p>
            <a:pPr marL="0" indent="0">
              <a:lnSpc>
                <a:spcPct val="150000"/>
              </a:lnSpc>
              <a:buNone/>
            </a:pPr>
            <a:r>
              <a:rPr lang="zh-CN" altLang="zh-CN" dirty="0"/>
              <a:t>声音质量的评价是一个很困难的问题，也是一个值得研究的课题</a:t>
            </a:r>
            <a:r>
              <a:rPr lang="zh-CN" altLang="zh-CN" dirty="0" smtClean="0"/>
              <a:t>。</a:t>
            </a:r>
            <a:endParaRPr lang="en-US" altLang="zh-CN" dirty="0" smtClean="0"/>
          </a:p>
          <a:p>
            <a:pPr marL="0" indent="0">
              <a:lnSpc>
                <a:spcPct val="150000"/>
              </a:lnSpc>
              <a:buNone/>
            </a:pPr>
            <a:r>
              <a:rPr lang="zh-CN" altLang="zh-CN" dirty="0" smtClean="0"/>
              <a:t>目前声音质</a:t>
            </a:r>
            <a:r>
              <a:rPr lang="zh-CN" altLang="zh-CN" dirty="0"/>
              <a:t>量的度量有两种基本方法，一种是客观质量度量，另一种是主观质量的度量。</a:t>
            </a:r>
          </a:p>
        </p:txBody>
      </p:sp>
    </p:spTree>
    <p:extLst>
      <p:ext uri="{BB962C8B-B14F-4D97-AF65-F5344CB8AC3E}">
        <p14:creationId xmlns:p14="http://schemas.microsoft.com/office/powerpoint/2010/main" val="5121246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fontScale="92500" lnSpcReduction="10000"/>
          </a:bodyPr>
          <a:lstStyle/>
          <a:p>
            <a:pPr marL="0" indent="0">
              <a:lnSpc>
                <a:spcPct val="150000"/>
              </a:lnSpc>
              <a:buNone/>
            </a:pPr>
            <a:r>
              <a:rPr lang="en-US" altLang="zh-CN" b="1" dirty="0"/>
              <a:t>5.3.4 </a:t>
            </a:r>
            <a:r>
              <a:rPr lang="zh-CN" altLang="zh-CN" b="1" dirty="0"/>
              <a:t>数字音频信息的质量与数据量</a:t>
            </a:r>
          </a:p>
          <a:p>
            <a:pPr marL="0" indent="0" fontAlgn="base">
              <a:lnSpc>
                <a:spcPct val="150000"/>
              </a:lnSpc>
              <a:buNone/>
            </a:pPr>
            <a:r>
              <a:rPr lang="en-US" altLang="zh-CN" dirty="0"/>
              <a:t>1</a:t>
            </a:r>
            <a:r>
              <a:rPr lang="zh-CN" altLang="zh-CN" dirty="0"/>
              <a:t>．声音质量的评价</a:t>
            </a:r>
            <a:endParaRPr lang="zh-CN" altLang="zh-CN" b="1" dirty="0"/>
          </a:p>
          <a:p>
            <a:pPr marL="0" indent="0">
              <a:lnSpc>
                <a:spcPct val="150000"/>
              </a:lnSpc>
              <a:buNone/>
            </a:pPr>
            <a:r>
              <a:rPr lang="zh-CN" altLang="zh-CN" dirty="0"/>
              <a:t>（</a:t>
            </a:r>
            <a:r>
              <a:rPr lang="en-US" altLang="zh-CN" dirty="0"/>
              <a:t>1</a:t>
            </a:r>
            <a:r>
              <a:rPr lang="zh-CN" altLang="zh-CN" dirty="0"/>
              <a:t>）客观质量的度量</a:t>
            </a:r>
          </a:p>
          <a:p>
            <a:pPr marL="0" indent="0">
              <a:lnSpc>
                <a:spcPct val="150000"/>
              </a:lnSpc>
              <a:buNone/>
            </a:pPr>
            <a:r>
              <a:rPr lang="zh-CN" altLang="zh-CN" dirty="0"/>
              <a:t>对声波的测量包括评价值的测量、声源的测量和音质的测量，其测量与分析工作，是使用带计算机处理系统的高级声学测量仪器来完成。</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）主观质量的度量</a:t>
            </a:r>
          </a:p>
          <a:p>
            <a:pPr marL="0" indent="0">
              <a:lnSpc>
                <a:spcPct val="150000"/>
              </a:lnSpc>
              <a:buNone/>
            </a:pPr>
            <a:r>
              <a:rPr lang="zh-CN" altLang="zh-CN" dirty="0"/>
              <a:t>采用客观标准方法很难真正评定编码器的质量，在实际评价中，主观的质量度量比客观质量的度量更为恰当和合理。</a:t>
            </a:r>
            <a:r>
              <a:rPr lang="zh-CN" altLang="zh-CN" dirty="0"/>
              <a:t> </a:t>
            </a:r>
            <a:endParaRPr lang="zh-CN" altLang="zh-CN" dirty="0"/>
          </a:p>
        </p:txBody>
      </p:sp>
    </p:spTree>
    <p:extLst>
      <p:ext uri="{BB962C8B-B14F-4D97-AF65-F5344CB8AC3E}">
        <p14:creationId xmlns:p14="http://schemas.microsoft.com/office/powerpoint/2010/main" val="153455349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5.3.4 </a:t>
            </a:r>
            <a:r>
              <a:rPr lang="zh-CN" altLang="zh-CN" b="1" dirty="0"/>
              <a:t>数字音频信息的质量与数据量</a:t>
            </a:r>
          </a:p>
          <a:p>
            <a:pPr marL="0" indent="0" fontAlgn="base">
              <a:lnSpc>
                <a:spcPct val="150000"/>
              </a:lnSpc>
              <a:buNone/>
            </a:pPr>
            <a:r>
              <a:rPr lang="en-US" altLang="zh-CN" dirty="0"/>
              <a:t>2</a:t>
            </a:r>
            <a:r>
              <a:rPr lang="zh-CN" altLang="zh-CN" dirty="0"/>
              <a:t>．声音信息的数据量</a:t>
            </a:r>
            <a:endParaRPr lang="zh-CN" altLang="zh-CN" b="1" dirty="0"/>
          </a:p>
          <a:p>
            <a:pPr marL="0" indent="0">
              <a:lnSpc>
                <a:spcPct val="150000"/>
              </a:lnSpc>
              <a:buNone/>
            </a:pPr>
            <a:r>
              <a:rPr lang="zh-CN" altLang="zh-CN" dirty="0"/>
              <a:t>确定了数字声音的采样频率、量化位数和声道数就可以计算出声音信息的数据量，其计算公式为：</a:t>
            </a:r>
          </a:p>
          <a:p>
            <a:pPr marL="0" indent="0" algn="ctr">
              <a:lnSpc>
                <a:spcPct val="150000"/>
              </a:lnSpc>
              <a:buNone/>
            </a:pPr>
            <a:r>
              <a:rPr lang="en-US" altLang="zh-CN" dirty="0"/>
              <a:t>S=</a:t>
            </a:r>
            <a:r>
              <a:rPr lang="en-US" altLang="zh-CN" dirty="0" err="1"/>
              <a:t>R×r×N×D</a:t>
            </a:r>
            <a:r>
              <a:rPr lang="en-US" altLang="zh-CN" dirty="0"/>
              <a:t>/8</a:t>
            </a:r>
            <a:endParaRPr lang="zh-CN" altLang="zh-CN" dirty="0"/>
          </a:p>
          <a:p>
            <a:pPr marL="0" indent="0">
              <a:lnSpc>
                <a:spcPct val="150000"/>
              </a:lnSpc>
              <a:buNone/>
            </a:pPr>
            <a:r>
              <a:rPr lang="zh-CN" altLang="zh-CN" sz="1800" dirty="0"/>
              <a:t>其中：</a:t>
            </a:r>
          </a:p>
          <a:p>
            <a:r>
              <a:rPr lang="en-US" altLang="zh-CN" sz="1800" dirty="0" smtClean="0"/>
              <a:t>S</a:t>
            </a:r>
            <a:r>
              <a:rPr lang="zh-CN" altLang="zh-CN" sz="1800" dirty="0" smtClean="0"/>
              <a:t>表示</a:t>
            </a:r>
            <a:r>
              <a:rPr lang="zh-CN" altLang="zh-CN" sz="1800" dirty="0"/>
              <a:t>文件的大小，单位是</a:t>
            </a:r>
            <a:r>
              <a:rPr lang="en-US" altLang="zh-CN" sz="1800" dirty="0"/>
              <a:t>B</a:t>
            </a:r>
            <a:r>
              <a:rPr lang="zh-CN" altLang="zh-CN" sz="1800" dirty="0"/>
              <a:t>；</a:t>
            </a:r>
          </a:p>
          <a:p>
            <a:r>
              <a:rPr lang="en-US" altLang="zh-CN" sz="1800" dirty="0" smtClean="0"/>
              <a:t>R</a:t>
            </a:r>
            <a:r>
              <a:rPr lang="zh-CN" altLang="zh-CN" sz="1800" dirty="0" smtClean="0"/>
              <a:t>表示采样频率</a:t>
            </a:r>
            <a:r>
              <a:rPr lang="zh-CN" altLang="zh-CN" sz="1800" dirty="0"/>
              <a:t>，单位是</a:t>
            </a:r>
            <a:r>
              <a:rPr lang="en-US" altLang="zh-CN" sz="1800" dirty="0"/>
              <a:t>Hz</a:t>
            </a:r>
            <a:r>
              <a:rPr lang="zh-CN" altLang="zh-CN" sz="1800" dirty="0"/>
              <a:t>；</a:t>
            </a:r>
          </a:p>
          <a:p>
            <a:r>
              <a:rPr lang="en-US" altLang="zh-CN" sz="1800" dirty="0" smtClean="0"/>
              <a:t>r</a:t>
            </a:r>
            <a:r>
              <a:rPr lang="zh-CN" altLang="zh-CN" sz="1800" dirty="0" smtClean="0"/>
              <a:t>表示量化</a:t>
            </a:r>
            <a:r>
              <a:rPr lang="zh-CN" altLang="zh-CN" sz="1800" dirty="0"/>
              <a:t>位数，单位是</a:t>
            </a:r>
            <a:r>
              <a:rPr lang="en-US" altLang="zh-CN" sz="1800" dirty="0"/>
              <a:t>bit</a:t>
            </a:r>
            <a:r>
              <a:rPr lang="zh-CN" altLang="zh-CN" sz="1800" dirty="0"/>
              <a:t>；</a:t>
            </a:r>
          </a:p>
          <a:p>
            <a:r>
              <a:rPr lang="en-US" altLang="zh-CN" sz="1800" dirty="0" smtClean="0"/>
              <a:t>N</a:t>
            </a:r>
            <a:r>
              <a:rPr lang="zh-CN" altLang="zh-CN" sz="1800" dirty="0" smtClean="0"/>
              <a:t>表示声</a:t>
            </a:r>
            <a:r>
              <a:rPr lang="zh-CN" altLang="zh-CN" sz="1800" dirty="0"/>
              <a:t>道数；</a:t>
            </a:r>
          </a:p>
          <a:p>
            <a:r>
              <a:rPr lang="en-US" altLang="zh-CN" sz="1800" dirty="0" smtClean="0"/>
              <a:t>D</a:t>
            </a:r>
            <a:r>
              <a:rPr lang="zh-CN" altLang="zh-CN" sz="1800" dirty="0" smtClean="0"/>
              <a:t>表示录音时间</a:t>
            </a:r>
            <a:r>
              <a:rPr lang="zh-CN" altLang="zh-CN" sz="1800" dirty="0"/>
              <a:t>，单位是</a:t>
            </a:r>
            <a:r>
              <a:rPr lang="en-US" altLang="zh-CN" sz="1800" dirty="0"/>
              <a:t>s</a:t>
            </a:r>
            <a:r>
              <a:rPr lang="zh-CN" altLang="zh-CN" sz="1800" dirty="0"/>
              <a:t>。</a:t>
            </a:r>
          </a:p>
        </p:txBody>
      </p:sp>
    </p:spTree>
    <p:extLst>
      <p:ext uri="{BB962C8B-B14F-4D97-AF65-F5344CB8AC3E}">
        <p14:creationId xmlns:p14="http://schemas.microsoft.com/office/powerpoint/2010/main" val="278051595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60000"/>
              </a:lnSpc>
              <a:buNone/>
            </a:pPr>
            <a:r>
              <a:rPr lang="en-US" altLang="zh-CN" b="1" dirty="0"/>
              <a:t>5.3.5 </a:t>
            </a:r>
            <a:r>
              <a:rPr lang="zh-CN" altLang="zh-CN" b="1" dirty="0"/>
              <a:t>数字音频的文件格式</a:t>
            </a:r>
          </a:p>
          <a:p>
            <a:pPr marL="0" indent="0">
              <a:lnSpc>
                <a:spcPct val="150000"/>
              </a:lnSpc>
              <a:buNone/>
            </a:pPr>
            <a:r>
              <a:rPr lang="zh-CN" altLang="zh-CN" dirty="0"/>
              <a:t>在多媒体计算机中，存储声音信息的文件格式有许多，主要有：</a:t>
            </a:r>
            <a:r>
              <a:rPr lang="en-US" altLang="zh-CN" dirty="0"/>
              <a:t>WAV</a:t>
            </a:r>
            <a:r>
              <a:rPr lang="zh-CN" altLang="zh-CN" dirty="0"/>
              <a:t>格式、</a:t>
            </a:r>
            <a:r>
              <a:rPr lang="en-US" altLang="zh-CN" dirty="0"/>
              <a:t>MP3</a:t>
            </a:r>
            <a:r>
              <a:rPr lang="zh-CN" altLang="zh-CN" dirty="0"/>
              <a:t>格式、</a:t>
            </a:r>
            <a:r>
              <a:rPr lang="en-US" altLang="zh-CN" dirty="0"/>
              <a:t> WMA</a:t>
            </a:r>
            <a:r>
              <a:rPr lang="zh-CN" altLang="zh-CN" dirty="0"/>
              <a:t>格式、</a:t>
            </a:r>
            <a:r>
              <a:rPr lang="en-US" altLang="zh-CN" dirty="0"/>
              <a:t> MIDI</a:t>
            </a:r>
            <a:r>
              <a:rPr lang="zh-CN" altLang="zh-CN" dirty="0"/>
              <a:t>格式、</a:t>
            </a:r>
            <a:r>
              <a:rPr lang="en-US" altLang="zh-CN" dirty="0"/>
              <a:t> VOC</a:t>
            </a:r>
            <a:r>
              <a:rPr lang="zh-CN" altLang="zh-CN" dirty="0"/>
              <a:t>格式、</a:t>
            </a:r>
            <a:r>
              <a:rPr lang="en-US" altLang="zh-CN" dirty="0"/>
              <a:t>AIF</a:t>
            </a:r>
            <a:r>
              <a:rPr lang="zh-CN" altLang="zh-CN" dirty="0"/>
              <a:t>格式、</a:t>
            </a:r>
            <a:r>
              <a:rPr lang="en-US" altLang="zh-CN" dirty="0"/>
              <a:t>RMI</a:t>
            </a:r>
            <a:r>
              <a:rPr lang="zh-CN" altLang="zh-CN" dirty="0"/>
              <a:t>格式以及</a:t>
            </a:r>
            <a:r>
              <a:rPr lang="en-US" altLang="zh-CN" dirty="0"/>
              <a:t>SNO</a:t>
            </a:r>
            <a:r>
              <a:rPr lang="zh-CN" altLang="zh-CN" dirty="0"/>
              <a:t>格式等。</a:t>
            </a:r>
            <a:r>
              <a:rPr lang="en-US" altLang="zh-CN" dirty="0"/>
              <a:t> </a:t>
            </a:r>
            <a:endParaRPr lang="zh-CN" altLang="zh-CN" dirty="0"/>
          </a:p>
        </p:txBody>
      </p:sp>
    </p:spTree>
    <p:extLst>
      <p:ext uri="{BB962C8B-B14F-4D97-AF65-F5344CB8AC3E}">
        <p14:creationId xmlns:p14="http://schemas.microsoft.com/office/powerpoint/2010/main" val="102184684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5.4.1.</a:t>
            </a:r>
            <a:r>
              <a:rPr lang="zh-CN" altLang="zh-CN" b="1" dirty="0"/>
              <a:t>合成音乐</a:t>
            </a:r>
          </a:p>
          <a:p>
            <a:pPr marL="0" indent="0">
              <a:lnSpc>
                <a:spcPct val="150000"/>
              </a:lnSpc>
              <a:buNone/>
            </a:pPr>
            <a:r>
              <a:rPr lang="zh-CN" altLang="zh-CN" dirty="0"/>
              <a:t>声音合成的研究目的是通过使用一定的原理和方法来生成相应的音频波形。音乐的合成是其中之一，它是伴随着电子乐器而出现的。应用于音乐合成的技术主要是调频（</a:t>
            </a:r>
            <a:r>
              <a:rPr lang="en-US" altLang="zh-CN" dirty="0"/>
              <a:t>FM</a:t>
            </a:r>
            <a:r>
              <a:rPr lang="zh-CN" altLang="zh-CN" dirty="0"/>
              <a:t>）音乐合成和更真实的波形表</a:t>
            </a:r>
            <a:r>
              <a:rPr lang="en-US" altLang="zh-CN" dirty="0"/>
              <a:t>( wavetable)</a:t>
            </a:r>
            <a:r>
              <a:rPr lang="zh-CN" altLang="zh-CN" dirty="0"/>
              <a:t>合成技术。</a:t>
            </a:r>
          </a:p>
        </p:txBody>
      </p:sp>
    </p:spTree>
    <p:extLst>
      <p:ext uri="{BB962C8B-B14F-4D97-AF65-F5344CB8AC3E}">
        <p14:creationId xmlns:p14="http://schemas.microsoft.com/office/powerpoint/2010/main" val="38602503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fontScale="92500" lnSpcReduction="10000"/>
          </a:bodyPr>
          <a:lstStyle/>
          <a:p>
            <a:pPr marL="0" indent="0">
              <a:lnSpc>
                <a:spcPct val="150000"/>
              </a:lnSpc>
              <a:buNone/>
            </a:pPr>
            <a:r>
              <a:rPr lang="en-US" altLang="zh-CN" b="1" dirty="0"/>
              <a:t>5.4.1.</a:t>
            </a:r>
            <a:r>
              <a:rPr lang="zh-CN" altLang="zh-CN" b="1" dirty="0"/>
              <a:t>合成音乐</a:t>
            </a:r>
          </a:p>
          <a:p>
            <a:pPr marL="0" indent="0">
              <a:lnSpc>
                <a:spcPct val="150000"/>
              </a:lnSpc>
              <a:buNone/>
            </a:pPr>
            <a:r>
              <a:rPr lang="en-US" altLang="zh-CN" dirty="0"/>
              <a:t>1</a:t>
            </a:r>
            <a:r>
              <a:rPr lang="zh-CN" altLang="zh-CN" dirty="0"/>
              <a:t>．模拟式电子</a:t>
            </a:r>
            <a:r>
              <a:rPr lang="zh-CN" altLang="zh-CN" dirty="0" smtClean="0"/>
              <a:t>合成器</a:t>
            </a:r>
            <a:endParaRPr lang="en-US" altLang="zh-CN" dirty="0" smtClean="0"/>
          </a:p>
          <a:p>
            <a:pPr marL="0" indent="0">
              <a:lnSpc>
                <a:spcPct val="150000"/>
              </a:lnSpc>
              <a:buNone/>
            </a:pPr>
            <a:r>
              <a:rPr lang="zh-CN" altLang="zh-CN" dirty="0"/>
              <a:t>模拟电子合成器分为减法合成器和加法合成器两种合成方法。</a:t>
            </a:r>
          </a:p>
          <a:p>
            <a:pPr marL="0" indent="0">
              <a:lnSpc>
                <a:spcPct val="150000"/>
              </a:lnSpc>
              <a:buNone/>
            </a:pPr>
            <a:r>
              <a:rPr lang="zh-CN" altLang="zh-CN" dirty="0"/>
              <a:t>（</a:t>
            </a:r>
            <a:r>
              <a:rPr lang="en-US" altLang="zh-CN" dirty="0"/>
              <a:t>1</a:t>
            </a:r>
            <a:r>
              <a:rPr lang="zh-CN" altLang="zh-CN" dirty="0"/>
              <a:t>）减法合成器的原理是，用复杂的波形作为样本，然后按照目标波形的要求，把样本波形中的一些频率滤除，从而产生不同的目标波形。</a:t>
            </a:r>
          </a:p>
          <a:p>
            <a:pPr marL="0" indent="0">
              <a:lnSpc>
                <a:spcPct val="150000"/>
              </a:lnSpc>
              <a:buNone/>
            </a:pPr>
            <a:r>
              <a:rPr lang="zh-CN" altLang="zh-CN" dirty="0"/>
              <a:t>（</a:t>
            </a:r>
            <a:r>
              <a:rPr lang="en-US" altLang="zh-CN" dirty="0"/>
              <a:t>2</a:t>
            </a:r>
            <a:r>
              <a:rPr lang="zh-CN" altLang="zh-CN" dirty="0"/>
              <a:t>）加法合成器的原理是，首先由基本波形出发，然后按照目标波形的要求把不同频率的泛音加入基本波形，产生声波的和谐共振，从而产生不同的音色。</a:t>
            </a:r>
          </a:p>
          <a:p>
            <a:pPr marL="0" indent="0">
              <a:lnSpc>
                <a:spcPct val="150000"/>
              </a:lnSpc>
              <a:buNone/>
            </a:pPr>
            <a:endParaRPr lang="zh-CN" altLang="zh-CN" dirty="0"/>
          </a:p>
        </p:txBody>
      </p:sp>
    </p:spTree>
    <p:extLst>
      <p:ext uri="{BB962C8B-B14F-4D97-AF65-F5344CB8AC3E}">
        <p14:creationId xmlns:p14="http://schemas.microsoft.com/office/powerpoint/2010/main" val="383545886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5.4.1.</a:t>
            </a:r>
            <a:r>
              <a:rPr lang="zh-CN" altLang="zh-CN" b="1" dirty="0"/>
              <a:t>合成音乐</a:t>
            </a:r>
          </a:p>
          <a:p>
            <a:pPr marL="0" indent="0">
              <a:lnSpc>
                <a:spcPct val="150000"/>
              </a:lnSpc>
              <a:buNone/>
            </a:pPr>
            <a:r>
              <a:rPr lang="en-US" altLang="zh-CN" dirty="0"/>
              <a:t>2</a:t>
            </a:r>
            <a:r>
              <a:rPr lang="zh-CN" altLang="zh-CN" dirty="0"/>
              <a:t>．数字式电子合成器</a:t>
            </a:r>
          </a:p>
          <a:p>
            <a:pPr marL="0" indent="0">
              <a:lnSpc>
                <a:spcPct val="150000"/>
              </a:lnSpc>
              <a:buNone/>
            </a:pPr>
            <a:r>
              <a:rPr lang="zh-CN" altLang="zh-CN" dirty="0"/>
              <a:t>数字式电子合成器不是由电子元器件制成的信号发生器来产生声音中的各种频率成分，而是直接由数字的方法来造出波形，然后转换为声音信息。</a:t>
            </a:r>
          </a:p>
          <a:p>
            <a:pPr marL="0" indent="0">
              <a:lnSpc>
                <a:spcPct val="150000"/>
              </a:lnSpc>
              <a:buNone/>
            </a:pPr>
            <a:r>
              <a:rPr lang="zh-CN" altLang="zh-CN" dirty="0"/>
              <a:t>数字式合成器的波形既可以是取样得来的，也可以是数学方程计算出来的。它们以方程或数据的形式存储在</a:t>
            </a:r>
            <a:r>
              <a:rPr lang="en-US" altLang="zh-CN" dirty="0"/>
              <a:t>RAM</a:t>
            </a:r>
            <a:r>
              <a:rPr lang="zh-CN" altLang="zh-CN" dirty="0"/>
              <a:t>中，或者直接固化为硬件。</a:t>
            </a:r>
          </a:p>
          <a:p>
            <a:pPr marL="0" indent="0">
              <a:lnSpc>
                <a:spcPct val="150000"/>
              </a:lnSpc>
              <a:buNone/>
            </a:pPr>
            <a:endParaRPr lang="zh-CN" altLang="zh-CN" dirty="0"/>
          </a:p>
        </p:txBody>
      </p:sp>
    </p:spTree>
    <p:extLst>
      <p:ext uri="{BB962C8B-B14F-4D97-AF65-F5344CB8AC3E}">
        <p14:creationId xmlns:p14="http://schemas.microsoft.com/office/powerpoint/2010/main" val="295398800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5.4.1.</a:t>
            </a:r>
            <a:r>
              <a:rPr lang="zh-CN" altLang="zh-CN" b="1" dirty="0"/>
              <a:t>合成音乐</a:t>
            </a:r>
          </a:p>
          <a:p>
            <a:pPr marL="0" indent="0">
              <a:lnSpc>
                <a:spcPct val="150000"/>
              </a:lnSpc>
              <a:buNone/>
            </a:pPr>
            <a:r>
              <a:rPr lang="en-US" altLang="zh-CN" dirty="0"/>
              <a:t>2</a:t>
            </a:r>
            <a:r>
              <a:rPr lang="zh-CN" altLang="zh-CN" dirty="0"/>
              <a:t>．数字式电子合成器</a:t>
            </a:r>
          </a:p>
          <a:p>
            <a:pPr marL="0" indent="0">
              <a:buNone/>
            </a:pPr>
            <a:r>
              <a:rPr lang="zh-CN" altLang="zh-CN" dirty="0" smtClean="0"/>
              <a:t>（</a:t>
            </a:r>
            <a:r>
              <a:rPr lang="en-US" altLang="zh-CN" dirty="0"/>
              <a:t>1</a:t>
            </a:r>
            <a:r>
              <a:rPr lang="zh-CN" altLang="zh-CN" dirty="0"/>
              <a:t>）数字</a:t>
            </a:r>
            <a:r>
              <a:rPr lang="en-US" altLang="zh-CN" dirty="0"/>
              <a:t>FM</a:t>
            </a:r>
            <a:r>
              <a:rPr lang="zh-CN" altLang="zh-CN" dirty="0"/>
              <a:t>合成</a:t>
            </a:r>
          </a:p>
          <a:p>
            <a:pPr marL="0" indent="0">
              <a:buNone/>
            </a:pPr>
            <a:r>
              <a:rPr lang="zh-CN" altLang="zh-CN" dirty="0"/>
              <a:t>数字</a:t>
            </a:r>
            <a:r>
              <a:rPr lang="en-US" altLang="zh-CN" dirty="0"/>
              <a:t>FM</a:t>
            </a:r>
            <a:r>
              <a:rPr lang="zh-CN" altLang="zh-CN" dirty="0"/>
              <a:t>合成是采用频率调制的方法，通过一些波形（调制信号）改变载波频率的相位来实现音乐的合成。从原理上来说，这种方法可以模拟任何声音信号。</a:t>
            </a:r>
          </a:p>
          <a:p>
            <a:pPr marL="0" indent="0">
              <a:buNone/>
            </a:pPr>
            <a:r>
              <a:rPr lang="zh-CN" altLang="zh-CN" dirty="0"/>
              <a:t>（</a:t>
            </a:r>
            <a:r>
              <a:rPr lang="en-US" altLang="zh-CN" dirty="0"/>
              <a:t>2</a:t>
            </a:r>
            <a:r>
              <a:rPr lang="zh-CN" altLang="zh-CN" dirty="0"/>
              <a:t>）波形表合成</a:t>
            </a:r>
          </a:p>
          <a:p>
            <a:pPr marL="0" indent="0">
              <a:buNone/>
            </a:pPr>
            <a:r>
              <a:rPr lang="zh-CN" altLang="zh-CN" dirty="0"/>
              <a:t>波形表合成，也称取样回放合成，其原理是，首先从一种乐器中取下一个或多个周期的波形作为基础，然后确定该周期的超点和终点，对该取样波形的振幅进行处理和测试，以满足声音回放的要求。</a:t>
            </a:r>
            <a:r>
              <a:rPr lang="zh-CN" altLang="zh-CN" dirty="0"/>
              <a:t> </a:t>
            </a:r>
            <a:endParaRPr lang="zh-CN" altLang="zh-CN" dirty="0"/>
          </a:p>
        </p:txBody>
      </p:sp>
    </p:spTree>
    <p:extLst>
      <p:ext uri="{BB962C8B-B14F-4D97-AF65-F5344CB8AC3E}">
        <p14:creationId xmlns:p14="http://schemas.microsoft.com/office/powerpoint/2010/main" val="164723866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5.4.1.</a:t>
            </a:r>
            <a:r>
              <a:rPr lang="zh-CN" altLang="zh-CN" b="1" dirty="0"/>
              <a:t>合成音乐</a:t>
            </a:r>
          </a:p>
          <a:p>
            <a:pPr marL="0" indent="0">
              <a:lnSpc>
                <a:spcPct val="150000"/>
              </a:lnSpc>
              <a:buNone/>
            </a:pPr>
            <a:r>
              <a:rPr lang="en-US" altLang="zh-CN" dirty="0"/>
              <a:t>3</a:t>
            </a:r>
            <a:r>
              <a:rPr lang="zh-CN" altLang="zh-CN" dirty="0"/>
              <a:t>．计算机音乐</a:t>
            </a:r>
          </a:p>
          <a:p>
            <a:pPr marL="0" indent="0">
              <a:lnSpc>
                <a:spcPct val="150000"/>
              </a:lnSpc>
              <a:buNone/>
            </a:pPr>
            <a:r>
              <a:rPr lang="zh-CN" altLang="zh-CN" dirty="0"/>
              <a:t>计算机音乐是信息技术与音乐艺术发展相结合的产物，属于交叉学科，其技术涉及音乐理论、音乐创作、</a:t>
            </a:r>
            <a:r>
              <a:rPr lang="en-US" altLang="zh-CN" dirty="0"/>
              <a:t>MIDI</a:t>
            </a:r>
            <a:r>
              <a:rPr lang="zh-CN" altLang="zh-CN" dirty="0"/>
              <a:t>制作技术、电子乐器演奏、计算机应用、电子学、音响学、数字录音技术等多个专业。计算机音乐是指，通过计算机控制</a:t>
            </a:r>
            <a:r>
              <a:rPr lang="en-US" altLang="zh-CN" dirty="0"/>
              <a:t>MIDI</a:t>
            </a:r>
            <a:r>
              <a:rPr lang="zh-CN" altLang="zh-CN" dirty="0"/>
              <a:t>乐器完成音乐作品的创作与制作。</a:t>
            </a:r>
          </a:p>
        </p:txBody>
      </p:sp>
    </p:spTree>
    <p:extLst>
      <p:ext uri="{BB962C8B-B14F-4D97-AF65-F5344CB8AC3E}">
        <p14:creationId xmlns:p14="http://schemas.microsoft.com/office/powerpoint/2010/main" val="406719620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5.1</a:t>
            </a:r>
            <a:r>
              <a:rPr lang="zh-CN" altLang="zh-CN" sz="3600" b="1" dirty="0"/>
              <a:t>音频的概念及特性</a:t>
            </a:r>
          </a:p>
        </p:txBody>
      </p:sp>
      <p:sp>
        <p:nvSpPr>
          <p:cNvPr id="3" name="内容占位符 2"/>
          <p:cNvSpPr>
            <a:spLocks noGrp="1"/>
          </p:cNvSpPr>
          <p:nvPr>
            <p:ph idx="1"/>
          </p:nvPr>
        </p:nvSpPr>
        <p:spPr/>
        <p:txBody>
          <a:bodyPr/>
          <a:lstStyle/>
          <a:p>
            <a:pPr marL="0" indent="0">
              <a:lnSpc>
                <a:spcPct val="150000"/>
              </a:lnSpc>
              <a:buNone/>
            </a:pPr>
            <a:r>
              <a:rPr lang="zh-CN" altLang="zh-CN" dirty="0"/>
              <a:t>声音在物理学上称之为声波，</a:t>
            </a:r>
            <a:r>
              <a:rPr lang="zh-CN" altLang="zh-CN" dirty="0" smtClean="0"/>
              <a:t>是通过一定介质传</a:t>
            </a:r>
            <a:r>
              <a:rPr lang="zh-CN" altLang="zh-CN" dirty="0"/>
              <a:t>播的一种连续振动的波，声音被看成一种波动的能量，也称为声波</a:t>
            </a:r>
            <a:r>
              <a:rPr lang="zh-CN" altLang="zh-CN" dirty="0" smtClean="0"/>
              <a:t>。</a:t>
            </a:r>
            <a:endParaRPr lang="en-US" altLang="zh-CN" dirty="0" smtClean="0"/>
          </a:p>
          <a:p>
            <a:pPr marL="0" indent="0">
              <a:lnSpc>
                <a:spcPct val="150000"/>
              </a:lnSpc>
              <a:buNone/>
            </a:pPr>
            <a:r>
              <a:rPr lang="zh-CN" altLang="zh-CN" dirty="0" smtClean="0"/>
              <a:t>声波是由物体振动所产生并在介质中传</a:t>
            </a:r>
            <a:r>
              <a:rPr lang="zh-CN" altLang="zh-CN" dirty="0"/>
              <a:t>播的一种波，具有一定的能量</a:t>
            </a:r>
            <a:r>
              <a:rPr lang="zh-CN" altLang="zh-CN" dirty="0" smtClean="0"/>
              <a:t>。</a:t>
            </a:r>
            <a:endParaRPr lang="en-US" altLang="zh-CN" dirty="0" smtClean="0"/>
          </a:p>
          <a:p>
            <a:pPr marL="0" indent="0">
              <a:lnSpc>
                <a:spcPct val="150000"/>
              </a:lnSpc>
              <a:buNone/>
            </a:pPr>
            <a:r>
              <a:rPr lang="zh-CN" altLang="zh-CN" dirty="0" smtClean="0"/>
              <a:t>在物</a:t>
            </a:r>
            <a:r>
              <a:rPr lang="zh-CN" altLang="zh-CN" dirty="0"/>
              <a:t>理学上，一般用声音的三个基本特性来描述声音，即频率、振幅和波形。</a:t>
            </a:r>
            <a:r>
              <a:rPr lang="zh-CN" altLang="zh-CN" dirty="0"/>
              <a:t> </a:t>
            </a:r>
            <a:endParaRPr lang="en-US" altLang="zh-CN" dirty="0" smtClean="0"/>
          </a:p>
          <a:p>
            <a:pPr marL="0" indent="0">
              <a:lnSpc>
                <a:spcPct val="150000"/>
              </a:lnSpc>
              <a:buNone/>
            </a:pPr>
            <a:r>
              <a:rPr lang="zh-CN" altLang="zh-CN" dirty="0"/>
              <a:t>生理学上，声音是指声波作用于听觉器官所引起的一种主观感觉。</a:t>
            </a:r>
            <a:r>
              <a:rPr lang="zh-CN" altLang="zh-CN" dirty="0"/>
              <a:t> </a:t>
            </a:r>
            <a:endParaRPr lang="zh-CN" altLang="zh-CN" dirty="0"/>
          </a:p>
        </p:txBody>
      </p:sp>
    </p:spTree>
    <p:extLst>
      <p:ext uri="{BB962C8B-B14F-4D97-AF65-F5344CB8AC3E}">
        <p14:creationId xmlns:p14="http://schemas.microsoft.com/office/powerpoint/2010/main" val="3445514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5.4.2 </a:t>
            </a:r>
            <a:r>
              <a:rPr lang="zh-CN" altLang="zh-CN" b="1" dirty="0"/>
              <a:t>乐器数字接口</a:t>
            </a:r>
          </a:p>
          <a:p>
            <a:pPr marL="0" indent="0">
              <a:lnSpc>
                <a:spcPct val="150000"/>
              </a:lnSpc>
              <a:buNone/>
            </a:pPr>
            <a:r>
              <a:rPr lang="zh-CN" altLang="zh-CN" dirty="0"/>
              <a:t>乐器数字接口</a:t>
            </a:r>
            <a:r>
              <a:rPr lang="en-US" altLang="zh-CN" dirty="0"/>
              <a:t>( MIDI)</a:t>
            </a:r>
            <a:r>
              <a:rPr lang="zh-CN" altLang="zh-CN" dirty="0"/>
              <a:t>是在</a:t>
            </a:r>
            <a:r>
              <a:rPr lang="en-US" altLang="zh-CN" dirty="0"/>
              <a:t>1983</a:t>
            </a:r>
            <a:r>
              <a:rPr lang="zh-CN" altLang="zh-CN" dirty="0"/>
              <a:t>年由世界上主要的电子乐器制造商，如</a:t>
            </a:r>
            <a:r>
              <a:rPr lang="en-US" altLang="zh-CN" dirty="0"/>
              <a:t>Yamaha</a:t>
            </a:r>
            <a:r>
              <a:rPr lang="zh-CN" altLang="zh-CN" dirty="0"/>
              <a:t>，</a:t>
            </a:r>
            <a:r>
              <a:rPr lang="en-US" altLang="zh-CN" dirty="0"/>
              <a:t>Roland</a:t>
            </a:r>
            <a:r>
              <a:rPr lang="zh-CN" altLang="zh-CN" dirty="0"/>
              <a:t>等公司联合建立起来的一个通过电缆将电子音乐设备连接起来的协议。它规定了电子乐器与计算机之间进行连接的电缆与硬件方面的标准，以及电子乐器之间、电子乐器与计算机之间传送数据与控制信号的方法。</a:t>
            </a:r>
          </a:p>
        </p:txBody>
      </p:sp>
    </p:spTree>
    <p:extLst>
      <p:ext uri="{BB962C8B-B14F-4D97-AF65-F5344CB8AC3E}">
        <p14:creationId xmlns:p14="http://schemas.microsoft.com/office/powerpoint/2010/main" val="60951319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5.4.2 </a:t>
            </a:r>
            <a:r>
              <a:rPr lang="zh-CN" altLang="zh-CN" b="1" dirty="0"/>
              <a:t>乐器数字接口</a:t>
            </a:r>
          </a:p>
          <a:p>
            <a:pPr marL="0" indent="0">
              <a:lnSpc>
                <a:spcPct val="150000"/>
              </a:lnSpc>
              <a:buNone/>
            </a:pPr>
            <a:r>
              <a:rPr lang="en-US" altLang="zh-CN" dirty="0"/>
              <a:t>1.MIDI</a:t>
            </a:r>
            <a:r>
              <a:rPr lang="zh-CN" altLang="zh-CN" dirty="0" smtClean="0"/>
              <a:t>与数字音频比较</a:t>
            </a:r>
            <a:endParaRPr lang="en-US" altLang="zh-CN" dirty="0" smtClean="0"/>
          </a:p>
          <a:p>
            <a:pPr marL="0" indent="0">
              <a:lnSpc>
                <a:spcPct val="150000"/>
              </a:lnSpc>
              <a:buNone/>
            </a:pPr>
            <a:r>
              <a:rPr lang="zh-CN" altLang="zh-CN" dirty="0"/>
              <a:t>（</a:t>
            </a:r>
            <a:r>
              <a:rPr lang="en-US" altLang="zh-CN" dirty="0"/>
              <a:t>1</a:t>
            </a:r>
            <a:r>
              <a:rPr lang="zh-CN" altLang="zh-CN" dirty="0"/>
              <a:t>）数字音频处理的数据是声音信息的数字化记录，而</a:t>
            </a:r>
            <a:r>
              <a:rPr lang="en-US" altLang="zh-CN" dirty="0"/>
              <a:t>MIDI</a:t>
            </a:r>
            <a:r>
              <a:rPr lang="zh-CN" altLang="zh-CN" dirty="0"/>
              <a:t>主要是用数字来记录</a:t>
            </a:r>
            <a:r>
              <a:rPr lang="en-US" altLang="zh-CN" dirty="0"/>
              <a:t>MIDI</a:t>
            </a:r>
            <a:r>
              <a:rPr lang="zh-CN" altLang="zh-CN" dirty="0"/>
              <a:t>键盘的按键状况</a:t>
            </a:r>
            <a:r>
              <a:rPr lang="zh-CN" altLang="zh-CN" dirty="0"/>
              <a:t> </a:t>
            </a:r>
            <a:r>
              <a:rPr lang="zh-CN" altLang="en-US" dirty="0" smtClean="0"/>
              <a:t>，</a:t>
            </a:r>
            <a:r>
              <a:rPr lang="zh-CN" altLang="zh-CN" dirty="0"/>
              <a:t>主要包括键按下、音高、力度、持续时间和键释放等信息。</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）数字音频技术的主要处理手段是数字信号处理（比如回声效果制作），而</a:t>
            </a:r>
            <a:r>
              <a:rPr lang="en-US" altLang="zh-CN" dirty="0"/>
              <a:t>MIDI</a:t>
            </a:r>
            <a:r>
              <a:rPr lang="zh-CN" altLang="zh-CN" dirty="0"/>
              <a:t>是编辑各种乐曲的相关参数，比如音高、音色等</a:t>
            </a:r>
            <a:r>
              <a:rPr lang="zh-CN" altLang="zh-CN" dirty="0" smtClean="0"/>
              <a:t>。</a:t>
            </a:r>
            <a:endParaRPr lang="zh-CN" altLang="zh-CN" dirty="0"/>
          </a:p>
        </p:txBody>
      </p:sp>
    </p:spTree>
    <p:extLst>
      <p:ext uri="{BB962C8B-B14F-4D97-AF65-F5344CB8AC3E}">
        <p14:creationId xmlns:p14="http://schemas.microsoft.com/office/powerpoint/2010/main" val="139851020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5.4.2 </a:t>
            </a:r>
            <a:r>
              <a:rPr lang="zh-CN" altLang="zh-CN" b="1" dirty="0"/>
              <a:t>乐器数字接口</a:t>
            </a:r>
          </a:p>
          <a:p>
            <a:pPr marL="0" indent="0">
              <a:lnSpc>
                <a:spcPct val="150000"/>
              </a:lnSpc>
              <a:buNone/>
            </a:pPr>
            <a:r>
              <a:rPr lang="en-US" altLang="zh-CN" dirty="0"/>
              <a:t>1.MIDI</a:t>
            </a:r>
            <a:r>
              <a:rPr lang="zh-CN" altLang="zh-CN" dirty="0" smtClean="0"/>
              <a:t>与数字音频比较</a:t>
            </a:r>
            <a:endParaRPr lang="en-US" altLang="zh-CN" dirty="0" smtClean="0"/>
          </a:p>
          <a:p>
            <a:pPr marL="0" indent="0">
              <a:lnSpc>
                <a:spcPct val="150000"/>
              </a:lnSpc>
              <a:buNone/>
            </a:pPr>
            <a:r>
              <a:rPr lang="zh-CN" altLang="zh-CN" dirty="0"/>
              <a:t>（</a:t>
            </a:r>
            <a:r>
              <a:rPr lang="en-US" altLang="zh-CN" dirty="0"/>
              <a:t>3</a:t>
            </a:r>
            <a:r>
              <a:rPr lang="zh-CN" altLang="zh-CN" dirty="0"/>
              <a:t>）数字音频重放声音比较方便，只需通过</a:t>
            </a:r>
            <a:r>
              <a:rPr lang="en-US" altLang="zh-CN" dirty="0"/>
              <a:t>D/A</a:t>
            </a:r>
            <a:r>
              <a:rPr lang="zh-CN" altLang="zh-CN" dirty="0"/>
              <a:t>变换后放大即可。而</a:t>
            </a:r>
            <a:r>
              <a:rPr lang="en-US" altLang="zh-CN" dirty="0"/>
              <a:t>MIDI</a:t>
            </a:r>
            <a:r>
              <a:rPr lang="zh-CN" altLang="zh-CN" dirty="0"/>
              <a:t>数据必须先送到专门的</a:t>
            </a:r>
            <a:r>
              <a:rPr lang="en-US" altLang="zh-CN" dirty="0"/>
              <a:t>MIDI</a:t>
            </a:r>
            <a:r>
              <a:rPr lang="zh-CN" altLang="zh-CN" dirty="0"/>
              <a:t>音源设备，它可以读取</a:t>
            </a:r>
            <a:r>
              <a:rPr lang="en-US" altLang="zh-CN" dirty="0"/>
              <a:t>MIDI</a:t>
            </a:r>
            <a:r>
              <a:rPr lang="zh-CN" altLang="zh-CN" dirty="0"/>
              <a:t>信息，根据这些信息去控制发声电路，产生声音。</a:t>
            </a:r>
          </a:p>
          <a:p>
            <a:pPr marL="0" indent="0">
              <a:lnSpc>
                <a:spcPct val="150000"/>
              </a:lnSpc>
              <a:buNone/>
            </a:pPr>
            <a:r>
              <a:rPr lang="zh-CN" altLang="zh-CN" dirty="0"/>
              <a:t>（</a:t>
            </a:r>
            <a:r>
              <a:rPr lang="en-US" altLang="zh-CN" dirty="0"/>
              <a:t>4</a:t>
            </a:r>
            <a:r>
              <a:rPr lang="zh-CN" altLang="zh-CN" dirty="0"/>
              <a:t>）对于同一殷乐曲，</a:t>
            </a:r>
            <a:r>
              <a:rPr lang="en-US" altLang="zh-CN" dirty="0"/>
              <a:t>MIDI</a:t>
            </a:r>
            <a:r>
              <a:rPr lang="zh-CN" altLang="zh-CN" dirty="0"/>
              <a:t>的数据量对于数字音频来说要小很多，这一点在存储、处理和传送过程中非常有用。</a:t>
            </a:r>
            <a:r>
              <a:rPr lang="zh-CN" altLang="zh-CN" dirty="0"/>
              <a:t> </a:t>
            </a:r>
            <a:endParaRPr lang="zh-CN" altLang="zh-CN" dirty="0"/>
          </a:p>
        </p:txBody>
      </p:sp>
    </p:spTree>
    <p:extLst>
      <p:ext uri="{BB962C8B-B14F-4D97-AF65-F5344CB8AC3E}">
        <p14:creationId xmlns:p14="http://schemas.microsoft.com/office/powerpoint/2010/main" val="418367846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5.4.2 </a:t>
            </a:r>
            <a:r>
              <a:rPr lang="zh-CN" altLang="zh-CN" b="1" dirty="0"/>
              <a:t>乐器数字接口</a:t>
            </a:r>
          </a:p>
          <a:p>
            <a:pPr marL="0" indent="0">
              <a:lnSpc>
                <a:spcPct val="150000"/>
              </a:lnSpc>
              <a:buNone/>
            </a:pPr>
            <a:r>
              <a:rPr lang="en-US" altLang="zh-CN" dirty="0"/>
              <a:t>2</a:t>
            </a:r>
            <a:r>
              <a:rPr lang="zh-CN" altLang="zh-CN" dirty="0"/>
              <a:t>．</a:t>
            </a:r>
            <a:r>
              <a:rPr lang="en-US" altLang="zh-CN" dirty="0"/>
              <a:t>MIDI</a:t>
            </a:r>
            <a:r>
              <a:rPr lang="zh-CN" altLang="zh-CN" dirty="0"/>
              <a:t>系统的基本单元</a:t>
            </a:r>
          </a:p>
          <a:p>
            <a:pPr marL="0" indent="0">
              <a:lnSpc>
                <a:spcPct val="150000"/>
              </a:lnSpc>
              <a:buNone/>
            </a:pPr>
            <a:r>
              <a:rPr lang="zh-CN" altLang="zh-CN" dirty="0"/>
              <a:t>一个最基本的</a:t>
            </a:r>
            <a:r>
              <a:rPr lang="en-US" altLang="zh-CN" dirty="0"/>
              <a:t>MIDI</a:t>
            </a:r>
            <a:r>
              <a:rPr lang="zh-CN" altLang="zh-CN" dirty="0"/>
              <a:t>系统至少需要三个基本单元，更复杂的系统可在此基础上扩展</a:t>
            </a:r>
            <a:r>
              <a:rPr lang="zh-CN" altLang="zh-CN" dirty="0" smtClean="0"/>
              <a:t>。</a:t>
            </a:r>
            <a:endParaRPr lang="en-US" altLang="zh-CN" dirty="0" smtClean="0"/>
          </a:p>
          <a:p>
            <a:pPr marL="0" indent="0">
              <a:lnSpc>
                <a:spcPct val="150000"/>
              </a:lnSpc>
              <a:buNone/>
            </a:pPr>
            <a:r>
              <a:rPr lang="zh-CN" altLang="zh-CN" dirty="0" smtClean="0"/>
              <a:t>（</a:t>
            </a:r>
            <a:r>
              <a:rPr lang="en-US" altLang="zh-CN" dirty="0"/>
              <a:t>1</a:t>
            </a:r>
            <a:r>
              <a:rPr lang="zh-CN" altLang="zh-CN" dirty="0"/>
              <a:t>）</a:t>
            </a:r>
            <a:r>
              <a:rPr lang="en-US" altLang="zh-CN" dirty="0"/>
              <a:t>MIDI</a:t>
            </a:r>
            <a:r>
              <a:rPr lang="zh-CN" altLang="zh-CN" dirty="0"/>
              <a:t>输入单元</a:t>
            </a:r>
            <a:r>
              <a:rPr lang="zh-CN" altLang="zh-CN" dirty="0" smtClean="0"/>
              <a:t>。</a:t>
            </a:r>
            <a:endParaRPr lang="en-US" altLang="zh-CN" dirty="0"/>
          </a:p>
          <a:p>
            <a:pPr marL="0" indent="0">
              <a:lnSpc>
                <a:spcPct val="150000"/>
              </a:lnSpc>
              <a:buNone/>
            </a:pPr>
            <a:r>
              <a:rPr lang="zh-CN" altLang="zh-CN" dirty="0"/>
              <a:t>（</a:t>
            </a:r>
            <a:r>
              <a:rPr lang="en-US" altLang="zh-CN" dirty="0"/>
              <a:t>2</a:t>
            </a:r>
            <a:r>
              <a:rPr lang="zh-CN" altLang="zh-CN" dirty="0"/>
              <a:t>）编辑控制单元。</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）音源单元。</a:t>
            </a:r>
            <a:r>
              <a:rPr lang="zh-CN" altLang="zh-CN" dirty="0"/>
              <a:t> </a:t>
            </a:r>
            <a:endParaRPr lang="zh-CN" altLang="zh-CN" dirty="0"/>
          </a:p>
        </p:txBody>
      </p:sp>
    </p:spTree>
    <p:extLst>
      <p:ext uri="{BB962C8B-B14F-4D97-AF65-F5344CB8AC3E}">
        <p14:creationId xmlns:p14="http://schemas.microsoft.com/office/powerpoint/2010/main" val="35405567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5.4.3</a:t>
            </a:r>
            <a:r>
              <a:rPr lang="zh-CN" altLang="zh-CN" b="1" dirty="0"/>
              <a:t>数字</a:t>
            </a:r>
            <a:r>
              <a:rPr lang="zh-CN" altLang="zh-CN" b="1" dirty="0" smtClean="0"/>
              <a:t>音频工作站</a:t>
            </a:r>
            <a:endParaRPr lang="zh-CN" altLang="zh-CN" b="1" dirty="0"/>
          </a:p>
          <a:p>
            <a:pPr marL="0" indent="0">
              <a:lnSpc>
                <a:spcPct val="150000"/>
              </a:lnSpc>
              <a:buNone/>
            </a:pPr>
            <a:r>
              <a:rPr lang="en-US" altLang="zh-CN" dirty="0"/>
              <a:t>1</a:t>
            </a:r>
            <a:r>
              <a:rPr lang="zh-CN" altLang="zh-CN" dirty="0"/>
              <a:t>．数字音频工作站概述</a:t>
            </a:r>
          </a:p>
          <a:p>
            <a:pPr marL="0" indent="0">
              <a:lnSpc>
                <a:spcPct val="150000"/>
              </a:lnSpc>
              <a:buNone/>
            </a:pPr>
            <a:r>
              <a:rPr lang="zh-CN" altLang="zh-CN" dirty="0"/>
              <a:t>数字音频工作站（</a:t>
            </a:r>
            <a:r>
              <a:rPr lang="en-US" altLang="zh-CN" dirty="0"/>
              <a:t>DAW</a:t>
            </a:r>
            <a:r>
              <a:rPr lang="zh-CN" altLang="zh-CN" dirty="0"/>
              <a:t>）是一种集中多种音频处理工具、以计算机软硬件平台为主的数字音频制作系统，它可代替多轨录音机、调音台、效果器以及合成器等设备，是计算机技术和数字音频技术相结合的产物。</a:t>
            </a:r>
            <a:r>
              <a:rPr lang="zh-CN" altLang="zh-CN" dirty="0"/>
              <a:t> </a:t>
            </a:r>
            <a:endParaRPr lang="zh-CN" altLang="zh-CN" dirty="0"/>
          </a:p>
        </p:txBody>
      </p:sp>
    </p:spTree>
    <p:extLst>
      <p:ext uri="{BB962C8B-B14F-4D97-AF65-F5344CB8AC3E}">
        <p14:creationId xmlns:p14="http://schemas.microsoft.com/office/powerpoint/2010/main" val="109384498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5.4.3</a:t>
            </a:r>
            <a:r>
              <a:rPr lang="zh-CN" altLang="zh-CN" b="1" dirty="0"/>
              <a:t>数字</a:t>
            </a:r>
            <a:r>
              <a:rPr lang="zh-CN" altLang="zh-CN" b="1" dirty="0" smtClean="0"/>
              <a:t>音频工作站</a:t>
            </a:r>
            <a:endParaRPr lang="zh-CN" altLang="zh-CN" b="1" dirty="0"/>
          </a:p>
          <a:p>
            <a:pPr marL="0" indent="0">
              <a:lnSpc>
                <a:spcPct val="150000"/>
              </a:lnSpc>
              <a:buNone/>
            </a:pPr>
            <a:r>
              <a:rPr lang="en-US" altLang="zh-CN" dirty="0"/>
              <a:t>2</a:t>
            </a:r>
            <a:r>
              <a:rPr lang="zh-CN" altLang="zh-CN" dirty="0"/>
              <a:t>．数字音频工作站功能</a:t>
            </a:r>
          </a:p>
          <a:p>
            <a:pPr marL="0" indent="0">
              <a:lnSpc>
                <a:spcPct val="150000"/>
              </a:lnSpc>
              <a:buNone/>
            </a:pPr>
            <a:r>
              <a:rPr lang="zh-CN" altLang="zh-CN" dirty="0"/>
              <a:t>数字音频工作站几乎提供了制作广播与影视节目中音频部分所需的全部功能</a:t>
            </a:r>
            <a:r>
              <a:rPr lang="zh-CN" altLang="zh-CN" dirty="0"/>
              <a:t> </a:t>
            </a:r>
            <a:r>
              <a:rPr lang="zh-CN" altLang="en-US" dirty="0" smtClean="0"/>
              <a:t>。</a:t>
            </a:r>
            <a:endParaRPr lang="en-US" altLang="zh-CN" dirty="0" smtClean="0"/>
          </a:p>
          <a:p>
            <a:pPr marL="0" indent="0">
              <a:lnSpc>
                <a:spcPct val="150000"/>
              </a:lnSpc>
              <a:buNone/>
            </a:pPr>
            <a:r>
              <a:rPr lang="zh-CN" altLang="zh-CN" dirty="0"/>
              <a:t>（</a:t>
            </a:r>
            <a:r>
              <a:rPr lang="en-US" altLang="zh-CN" dirty="0"/>
              <a:t>1</a:t>
            </a:r>
            <a:r>
              <a:rPr lang="zh-CN" altLang="zh-CN" dirty="0"/>
              <a:t>）具有专业要求的音质录入和声音播放。</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）录音、放音与合成。</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）先进的剪辑功能。</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dirty="0"/>
              <a:t>）数字效果处理。</a:t>
            </a:r>
            <a:r>
              <a:rPr lang="zh-CN" altLang="zh-CN" dirty="0"/>
              <a:t> </a:t>
            </a:r>
            <a:endParaRPr lang="zh-CN" altLang="zh-CN" dirty="0"/>
          </a:p>
        </p:txBody>
      </p:sp>
    </p:spTree>
    <p:extLst>
      <p:ext uri="{BB962C8B-B14F-4D97-AF65-F5344CB8AC3E}">
        <p14:creationId xmlns:p14="http://schemas.microsoft.com/office/powerpoint/2010/main" val="259671132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5.4 </a:t>
            </a:r>
            <a:r>
              <a:rPr lang="zh-CN" altLang="zh-CN" sz="3600" b="1" dirty="0"/>
              <a:t>计算机音乐</a:t>
            </a:r>
          </a:p>
        </p:txBody>
      </p:sp>
      <p:sp>
        <p:nvSpPr>
          <p:cNvPr id="3" name="内容占位符 2"/>
          <p:cNvSpPr>
            <a:spLocks noGrp="1"/>
          </p:cNvSpPr>
          <p:nvPr>
            <p:ph idx="1"/>
          </p:nvPr>
        </p:nvSpPr>
        <p:spPr/>
        <p:txBody>
          <a:bodyPr>
            <a:normAutofit fontScale="92500" lnSpcReduction="10000"/>
          </a:bodyPr>
          <a:lstStyle/>
          <a:p>
            <a:pPr marL="0" indent="0">
              <a:lnSpc>
                <a:spcPct val="150000"/>
              </a:lnSpc>
              <a:buNone/>
            </a:pPr>
            <a:r>
              <a:rPr lang="en-US" altLang="zh-CN" b="1" dirty="0"/>
              <a:t>5.4.3</a:t>
            </a:r>
            <a:r>
              <a:rPr lang="zh-CN" altLang="zh-CN" b="1" dirty="0"/>
              <a:t>数字</a:t>
            </a:r>
            <a:r>
              <a:rPr lang="zh-CN" altLang="zh-CN" b="1" dirty="0" smtClean="0"/>
              <a:t>音频工作站</a:t>
            </a:r>
            <a:endParaRPr lang="zh-CN" altLang="zh-CN" b="1" dirty="0"/>
          </a:p>
          <a:p>
            <a:pPr marL="0" indent="0">
              <a:lnSpc>
                <a:spcPct val="150000"/>
              </a:lnSpc>
              <a:buNone/>
            </a:pPr>
            <a:r>
              <a:rPr lang="en-US" altLang="zh-CN" dirty="0"/>
              <a:t>3</a:t>
            </a:r>
            <a:r>
              <a:rPr lang="zh-CN" altLang="zh-CN" dirty="0"/>
              <a:t>．数字音频工作站的构成</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）数字信号处理器是音频工作站中重要的组成部分，主要负责音频信号的数字化处理，如对输入的音频信号进行取样、量化和加工。它可实现虚拟声轨设置、逻辑多轨操作等功能</a:t>
            </a:r>
            <a:r>
              <a:rPr lang="zh-CN" altLang="zh-CN" dirty="0" smtClean="0"/>
              <a:t>。</a:t>
            </a:r>
            <a:endParaRPr lang="en-US" altLang="zh-CN" dirty="0" smtClean="0"/>
          </a:p>
          <a:p>
            <a:pPr marL="0" indent="0">
              <a:lnSpc>
                <a:spcPct val="150000"/>
              </a:lnSpc>
              <a:buNone/>
            </a:pPr>
            <a:r>
              <a:rPr lang="zh-CN" altLang="en-US" dirty="0" smtClean="0"/>
              <a:t>（</a:t>
            </a:r>
            <a:r>
              <a:rPr lang="en-US" altLang="zh-CN" dirty="0" smtClean="0"/>
              <a:t>2</a:t>
            </a:r>
            <a:r>
              <a:rPr lang="zh-CN" altLang="zh-CN" dirty="0"/>
              <a:t>）编辑和控制软件采用图形界面，可以提供非线性编辑和虚拟混音功能，虚拟混音功能相当于虚拟数字调音台，还可以处理</a:t>
            </a:r>
            <a:r>
              <a:rPr lang="en-US" altLang="zh-CN" dirty="0"/>
              <a:t>MIDI</a:t>
            </a:r>
            <a:r>
              <a:rPr lang="zh-CN" altLang="zh-CN" dirty="0"/>
              <a:t>音轨。</a:t>
            </a:r>
            <a:r>
              <a:rPr lang="zh-CN" altLang="zh-CN" dirty="0"/>
              <a:t> </a:t>
            </a:r>
            <a:r>
              <a:rPr lang="zh-CN" altLang="zh-CN" dirty="0" smtClean="0"/>
              <a:t> </a:t>
            </a:r>
            <a:endParaRPr lang="en-US" altLang="zh-CN" dirty="0" smtClean="0"/>
          </a:p>
          <a:p>
            <a:pPr marL="0" indent="0">
              <a:lnSpc>
                <a:spcPct val="150000"/>
              </a:lnSpc>
              <a:buNone/>
            </a:pPr>
            <a:r>
              <a:rPr lang="zh-CN" altLang="zh-CN" dirty="0"/>
              <a:t>（</a:t>
            </a:r>
            <a:r>
              <a:rPr lang="en-US" altLang="zh-CN" dirty="0"/>
              <a:t>3</a:t>
            </a:r>
            <a:r>
              <a:rPr lang="zh-CN" altLang="zh-CN" dirty="0"/>
              <a:t>）输入／输出接口包括各种模拟与数字的专业接口</a:t>
            </a:r>
            <a:r>
              <a:rPr lang="zh-CN" altLang="zh-CN" dirty="0"/>
              <a:t> </a:t>
            </a:r>
            <a:r>
              <a:rPr lang="zh-CN" altLang="en-US" dirty="0" smtClean="0"/>
              <a:t>。</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40317155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5.5.1</a:t>
            </a:r>
            <a:r>
              <a:rPr lang="zh-CN" altLang="zh-CN" dirty="0"/>
              <a:t>语音</a:t>
            </a:r>
            <a:r>
              <a:rPr lang="zh-CN" altLang="zh-CN" dirty="0" smtClean="0"/>
              <a:t>合成</a:t>
            </a:r>
            <a:endParaRPr lang="en-US" altLang="zh-CN" dirty="0" smtClean="0"/>
          </a:p>
          <a:p>
            <a:pPr marL="0" indent="0">
              <a:lnSpc>
                <a:spcPct val="150000"/>
              </a:lnSpc>
              <a:buNone/>
            </a:pPr>
            <a:r>
              <a:rPr lang="en-US" altLang="zh-CN" dirty="0"/>
              <a:t>1</a:t>
            </a:r>
            <a:r>
              <a:rPr lang="zh-CN" altLang="zh-CN" dirty="0"/>
              <a:t>．波形编码语音合成</a:t>
            </a:r>
          </a:p>
          <a:p>
            <a:pPr marL="0" indent="0">
              <a:lnSpc>
                <a:spcPct val="150000"/>
              </a:lnSpc>
              <a:buNone/>
            </a:pPr>
            <a:r>
              <a:rPr lang="zh-CN" altLang="zh-CN" dirty="0"/>
              <a:t>语音的波形编码合成也称录音编辑合成，其基本思路是：以语句、短语、词和音节为合成单元，这些单元被分别录音后，直接进行数字编码，经适当的数据压缩，组成一个合成语音库；重放时，根据待输出的信息，在语音库中取出相应单元的波形数据，串接或编辑在一起，经解码还原出语音。</a:t>
            </a:r>
            <a:r>
              <a:rPr lang="zh-CN" altLang="zh-CN" dirty="0"/>
              <a:t> </a:t>
            </a:r>
            <a:endParaRPr lang="zh-CN" altLang="zh-CN" dirty="0"/>
          </a:p>
        </p:txBody>
      </p:sp>
    </p:spTree>
    <p:extLst>
      <p:ext uri="{BB962C8B-B14F-4D97-AF65-F5344CB8AC3E}">
        <p14:creationId xmlns:p14="http://schemas.microsoft.com/office/powerpoint/2010/main" val="391392786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40000"/>
              </a:lnSpc>
              <a:buNone/>
            </a:pPr>
            <a:r>
              <a:rPr lang="en-US" altLang="zh-CN" dirty="0"/>
              <a:t>5.5.1</a:t>
            </a:r>
            <a:r>
              <a:rPr lang="zh-CN" altLang="zh-CN" dirty="0"/>
              <a:t>语音</a:t>
            </a:r>
            <a:r>
              <a:rPr lang="zh-CN" altLang="zh-CN" dirty="0" smtClean="0"/>
              <a:t>合成</a:t>
            </a:r>
            <a:endParaRPr lang="en-US" altLang="zh-CN" dirty="0" smtClean="0"/>
          </a:p>
          <a:p>
            <a:pPr marL="0" indent="0">
              <a:lnSpc>
                <a:spcPct val="140000"/>
              </a:lnSpc>
              <a:buNone/>
            </a:pPr>
            <a:r>
              <a:rPr lang="en-US" altLang="zh-CN" dirty="0"/>
              <a:t>2</a:t>
            </a:r>
            <a:r>
              <a:rPr lang="zh-CN" altLang="zh-CN" dirty="0"/>
              <a:t>．参数式分析语音合成</a:t>
            </a:r>
          </a:p>
          <a:p>
            <a:pPr marL="0" indent="0">
              <a:lnSpc>
                <a:spcPct val="140000"/>
              </a:lnSpc>
              <a:buNone/>
            </a:pPr>
            <a:r>
              <a:rPr lang="zh-CN" altLang="zh-CN" dirty="0"/>
              <a:t>语音的参数式分析合成是以音节、半音节或音素为合成单元，其基本思路是：首先，按照语音理论，对所有合成单元的语音进行分析，一帧一帧地提取有关语音参数，这些参数经编码后组成一个合成语音库；输出时，根据待合成的语音信息，从语音库中取出相应的合成参数，经编辑和连接，顺序送入语音合成器。在合成器中，在合成参数的控制下，再一帧一帧重新还原语音波形。</a:t>
            </a:r>
            <a:r>
              <a:rPr lang="zh-CN" altLang="zh-CN" dirty="0"/>
              <a:t> </a:t>
            </a:r>
            <a:endParaRPr lang="zh-CN" altLang="zh-CN" dirty="0"/>
          </a:p>
        </p:txBody>
      </p:sp>
    </p:spTree>
    <p:extLst>
      <p:ext uri="{BB962C8B-B14F-4D97-AF65-F5344CB8AC3E}">
        <p14:creationId xmlns:p14="http://schemas.microsoft.com/office/powerpoint/2010/main" val="123430160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5.5.1</a:t>
            </a:r>
            <a:r>
              <a:rPr lang="zh-CN" altLang="zh-CN" dirty="0"/>
              <a:t>语音</a:t>
            </a:r>
            <a:r>
              <a:rPr lang="zh-CN" altLang="zh-CN" dirty="0" smtClean="0"/>
              <a:t>合成</a:t>
            </a:r>
            <a:endParaRPr lang="en-US" altLang="zh-CN" dirty="0" smtClean="0"/>
          </a:p>
          <a:p>
            <a:pPr marL="0" indent="0">
              <a:lnSpc>
                <a:spcPct val="150000"/>
              </a:lnSpc>
              <a:buNone/>
            </a:pPr>
            <a:r>
              <a:rPr lang="en-US" altLang="zh-CN" dirty="0"/>
              <a:t>3</a:t>
            </a:r>
            <a:r>
              <a:rPr lang="zh-CN" altLang="zh-CN" dirty="0"/>
              <a:t>．规则语音合成</a:t>
            </a:r>
          </a:p>
          <a:p>
            <a:pPr marL="0" indent="0">
              <a:lnSpc>
                <a:spcPct val="150000"/>
              </a:lnSpc>
              <a:buNone/>
            </a:pPr>
            <a:r>
              <a:rPr lang="zh-CN" altLang="zh-CN" dirty="0"/>
              <a:t>语音的规则合成是通过语音学规则来产生任何语音为目标的。规则合成系统存储的是诸如音素、双音素、半音节或音节等较小的语音单位的声学参数，以及由音素组成音节，再由音节组成词或句子的各种规则。当输入字母符号时，合成系统利用规则自动地将它们转换成连续的语音声波。</a:t>
            </a:r>
            <a:r>
              <a:rPr lang="zh-CN" altLang="zh-CN" dirty="0"/>
              <a:t> </a:t>
            </a:r>
            <a:endParaRPr lang="zh-CN" altLang="zh-CN" dirty="0"/>
          </a:p>
        </p:txBody>
      </p:sp>
    </p:spTree>
    <p:extLst>
      <p:ext uri="{BB962C8B-B14F-4D97-AF65-F5344CB8AC3E}">
        <p14:creationId xmlns:p14="http://schemas.microsoft.com/office/powerpoint/2010/main" val="197139060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5.1</a:t>
            </a:r>
            <a:r>
              <a:rPr lang="zh-CN" altLang="zh-CN" sz="3600" b="1" dirty="0"/>
              <a:t>音频的概念及特性</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在物理学上声音的三个基本特性：频率、振幅和波形，对应到人耳的主观感觉就是音调、响度和音色</a:t>
            </a:r>
            <a:r>
              <a:rPr lang="zh-CN" altLang="zh-CN" dirty="0" smtClean="0"/>
              <a:t>。</a:t>
            </a:r>
            <a:endParaRPr lang="en-US" altLang="zh-CN" dirty="0" smtClean="0"/>
          </a:p>
          <a:p>
            <a:pPr marL="0" indent="0">
              <a:lnSpc>
                <a:spcPct val="150000"/>
              </a:lnSpc>
              <a:buNone/>
            </a:pPr>
            <a:r>
              <a:rPr lang="zh-CN" altLang="zh-CN" dirty="0" smtClean="0"/>
              <a:t>频率即发声</a:t>
            </a:r>
            <a:r>
              <a:rPr lang="zh-CN" altLang="zh-CN" dirty="0"/>
              <a:t>物体在振动时，单位时间内的振动次数，单位为赫兹</a:t>
            </a:r>
            <a:r>
              <a:rPr lang="en-US" altLang="zh-CN" dirty="0"/>
              <a:t>(Hz)</a:t>
            </a:r>
            <a:r>
              <a:rPr lang="zh-CN" altLang="zh-CN" dirty="0" smtClean="0"/>
              <a:t>。物体振动</a:t>
            </a:r>
            <a:r>
              <a:rPr lang="zh-CN" altLang="zh-CN" dirty="0"/>
              <a:t>越快，频率就越高，人感受到的音调也越高，反之亦然。</a:t>
            </a:r>
            <a:r>
              <a:rPr lang="zh-CN" altLang="zh-CN" dirty="0"/>
              <a:t> </a:t>
            </a:r>
            <a:endParaRPr lang="en-US" altLang="zh-CN" dirty="0" smtClean="0"/>
          </a:p>
          <a:p>
            <a:pPr marL="0" indent="0">
              <a:lnSpc>
                <a:spcPct val="150000"/>
              </a:lnSpc>
              <a:buNone/>
            </a:pPr>
            <a:r>
              <a:rPr lang="zh-CN" altLang="zh-CN" dirty="0"/>
              <a:t>振幅是指发声物体在振动时偏离中心位置的幅度，代表发声物体振动时动、势能的</a:t>
            </a:r>
            <a:r>
              <a:rPr lang="zh-CN" altLang="zh-CN" dirty="0" smtClean="0"/>
              <a:t>大小。声能或声压</a:t>
            </a:r>
            <a:r>
              <a:rPr lang="zh-CN" altLang="zh-CN" dirty="0"/>
              <a:t>越大，引起人耳主观感觉到的响度也越大</a:t>
            </a:r>
            <a:r>
              <a:rPr lang="zh-CN" altLang="zh-CN" dirty="0" smtClean="0"/>
              <a:t>。</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41660805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5.5.1</a:t>
            </a:r>
            <a:r>
              <a:rPr lang="zh-CN" altLang="zh-CN" dirty="0"/>
              <a:t>语音</a:t>
            </a:r>
            <a:r>
              <a:rPr lang="zh-CN" altLang="zh-CN" dirty="0" smtClean="0"/>
              <a:t>合成</a:t>
            </a:r>
            <a:endParaRPr lang="en-US" altLang="zh-CN" dirty="0" smtClean="0"/>
          </a:p>
          <a:p>
            <a:pPr marL="0" indent="0">
              <a:lnSpc>
                <a:spcPct val="140000"/>
              </a:lnSpc>
              <a:buNone/>
            </a:pPr>
            <a:r>
              <a:rPr lang="en-US" altLang="zh-CN" dirty="0"/>
              <a:t>4</a:t>
            </a:r>
            <a:r>
              <a:rPr lang="zh-CN" altLang="zh-CN" dirty="0"/>
              <a:t>．文—语转换系统</a:t>
            </a:r>
          </a:p>
          <a:p>
            <a:pPr marL="0" indent="0">
              <a:lnSpc>
                <a:spcPct val="140000"/>
              </a:lnSpc>
              <a:buNone/>
            </a:pPr>
            <a:r>
              <a:rPr lang="zh-CN" altLang="zh-CN" dirty="0"/>
              <a:t>文—语转换系统是一种以文字串输入的规则合成系统。其输入的文字串是通常的文本字串，系统中文本分析器首先根据发音字典，将输入的文字串分解为带有属性标记的词及其读音符号，再根据语义规则为每一个词、每一个音节确定重音等级和语句结构及语调，以及各种停顿等，这样，文字串就转换为代码串。规则合成系统可以据此合成抑扬顿挫和不同语气的语句。</a:t>
            </a:r>
            <a:r>
              <a:rPr lang="zh-CN" altLang="zh-CN" dirty="0"/>
              <a:t> </a:t>
            </a:r>
            <a:endParaRPr lang="zh-CN" altLang="zh-CN" dirty="0"/>
          </a:p>
        </p:txBody>
      </p:sp>
    </p:spTree>
    <p:extLst>
      <p:ext uri="{BB962C8B-B14F-4D97-AF65-F5344CB8AC3E}">
        <p14:creationId xmlns:p14="http://schemas.microsoft.com/office/powerpoint/2010/main" val="369544112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5.5.2</a:t>
            </a:r>
            <a:r>
              <a:rPr lang="zh-CN" altLang="zh-CN" dirty="0"/>
              <a:t>语音增强</a:t>
            </a:r>
          </a:p>
          <a:p>
            <a:pPr marL="0" indent="0">
              <a:lnSpc>
                <a:spcPct val="140000"/>
              </a:lnSpc>
              <a:buNone/>
            </a:pPr>
            <a:r>
              <a:rPr lang="zh-CN" altLang="zh-CN" dirty="0" smtClean="0"/>
              <a:t>语音增强</a:t>
            </a:r>
            <a:r>
              <a:rPr lang="zh-CN" altLang="zh-CN" dirty="0"/>
              <a:t>主要有两方面的目的：一是改进语音质量，消除背景噪声，使听者乐于接收不觉疲劳，这是一种主观度量；二是提高语音可懂度，这是一种客观度量</a:t>
            </a:r>
            <a:r>
              <a:rPr lang="zh-CN" altLang="zh-CN" dirty="0" smtClean="0"/>
              <a:t>。</a:t>
            </a:r>
            <a:endParaRPr lang="en-US" altLang="zh-CN" dirty="0" smtClean="0"/>
          </a:p>
          <a:p>
            <a:pPr marL="0" indent="0">
              <a:lnSpc>
                <a:spcPct val="140000"/>
              </a:lnSpc>
              <a:buNone/>
            </a:pPr>
            <a:r>
              <a:rPr lang="zh-CN" altLang="zh-CN" dirty="0"/>
              <a:t>语音增强不但与语音信号数字处理有关，且涉及人的听觉感知和语音学。</a:t>
            </a:r>
            <a:r>
              <a:rPr lang="zh-CN" altLang="zh-CN" dirty="0"/>
              <a:t> </a:t>
            </a:r>
            <a:endParaRPr lang="en-US" altLang="zh-CN" dirty="0" smtClean="0"/>
          </a:p>
          <a:p>
            <a:pPr marL="0" indent="0">
              <a:lnSpc>
                <a:spcPct val="140000"/>
              </a:lnSpc>
              <a:buNone/>
            </a:pPr>
            <a:r>
              <a:rPr lang="zh-CN" altLang="zh-CN" dirty="0"/>
              <a:t>对于加性宽带噪声，语音增强方法大体可分为四大类，即噪声对消法、谐波增强法、基于参数估计的语音再合成法和基于语音短时谱估计的增强算法</a:t>
            </a:r>
            <a:r>
              <a:rPr lang="zh-CN" altLang="zh-CN" dirty="0" smtClean="0"/>
              <a:t>。</a:t>
            </a:r>
            <a:endParaRPr lang="zh-CN" altLang="zh-CN" dirty="0"/>
          </a:p>
        </p:txBody>
      </p:sp>
    </p:spTree>
    <p:extLst>
      <p:ext uri="{BB962C8B-B14F-4D97-AF65-F5344CB8AC3E}">
        <p14:creationId xmlns:p14="http://schemas.microsoft.com/office/powerpoint/2010/main" val="200110954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5.5.2</a:t>
            </a:r>
            <a:r>
              <a:rPr lang="zh-CN" altLang="zh-CN" dirty="0" smtClean="0"/>
              <a:t>语音增强</a:t>
            </a:r>
            <a:endParaRPr lang="en-US" altLang="zh-CN" dirty="0" smtClean="0"/>
          </a:p>
          <a:p>
            <a:pPr marL="0" indent="0">
              <a:lnSpc>
                <a:spcPct val="150000"/>
              </a:lnSpc>
              <a:buNone/>
            </a:pPr>
            <a:r>
              <a:rPr lang="en-US" altLang="zh-CN" dirty="0"/>
              <a:t>1</a:t>
            </a:r>
            <a:r>
              <a:rPr lang="zh-CN" altLang="zh-CN" dirty="0"/>
              <a:t>．噪声对消法</a:t>
            </a:r>
          </a:p>
          <a:p>
            <a:pPr marL="0" indent="0">
              <a:lnSpc>
                <a:spcPct val="150000"/>
              </a:lnSpc>
              <a:buNone/>
            </a:pPr>
            <a:r>
              <a:rPr lang="zh-CN" altLang="zh-CN" dirty="0"/>
              <a:t>噪声对消法的原理很简单，就是从带噪声语音中减去噪声</a:t>
            </a:r>
            <a:r>
              <a:rPr lang="zh-CN" altLang="zh-CN" dirty="0" smtClean="0"/>
              <a:t>。</a:t>
            </a:r>
            <a:endParaRPr lang="en-US" altLang="zh-CN" dirty="0" smtClean="0"/>
          </a:p>
          <a:p>
            <a:pPr marL="0" indent="0">
              <a:lnSpc>
                <a:spcPct val="150000"/>
              </a:lnSpc>
              <a:buNone/>
            </a:pPr>
            <a:r>
              <a:rPr lang="en-US" altLang="zh-CN" dirty="0"/>
              <a:t>2</a:t>
            </a:r>
            <a:r>
              <a:rPr lang="zh-CN" altLang="zh-CN" dirty="0"/>
              <a:t>．谐波增强法</a:t>
            </a:r>
          </a:p>
          <a:p>
            <a:pPr marL="0" indent="0">
              <a:lnSpc>
                <a:spcPct val="150000"/>
              </a:lnSpc>
              <a:buNone/>
            </a:pPr>
            <a:r>
              <a:rPr lang="zh-CN" altLang="zh-CN" dirty="0"/>
              <a:t>语音信号的浊音段有明显的周期性，利用这一特点，可采用自适应梳状滤波器来提取语音分量，抑制噪声</a:t>
            </a:r>
            <a:r>
              <a:rPr lang="zh-CN" altLang="zh-CN" dirty="0" smtClean="0"/>
              <a:t>。</a:t>
            </a:r>
            <a:endParaRPr lang="en-US" altLang="zh-CN" dirty="0" smtClean="0"/>
          </a:p>
        </p:txBody>
      </p:sp>
    </p:spTree>
    <p:extLst>
      <p:ext uri="{BB962C8B-B14F-4D97-AF65-F5344CB8AC3E}">
        <p14:creationId xmlns:p14="http://schemas.microsoft.com/office/powerpoint/2010/main" val="183743625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fontScale="92500" lnSpcReduction="20000"/>
          </a:bodyPr>
          <a:lstStyle/>
          <a:p>
            <a:pPr marL="0" indent="0">
              <a:lnSpc>
                <a:spcPct val="170000"/>
              </a:lnSpc>
              <a:buNone/>
            </a:pPr>
            <a:r>
              <a:rPr lang="en-US" altLang="zh-CN" sz="2600" dirty="0"/>
              <a:t>5.5.2</a:t>
            </a:r>
            <a:r>
              <a:rPr lang="zh-CN" altLang="zh-CN" sz="2600" dirty="0" smtClean="0"/>
              <a:t>语音增强</a:t>
            </a:r>
            <a:endParaRPr lang="en-US" altLang="zh-CN" sz="2600" dirty="0" smtClean="0"/>
          </a:p>
          <a:p>
            <a:pPr marL="0" indent="0">
              <a:lnSpc>
                <a:spcPct val="130000"/>
              </a:lnSpc>
              <a:buNone/>
            </a:pPr>
            <a:r>
              <a:rPr lang="en-US" altLang="zh-CN" sz="2600" dirty="0" smtClean="0"/>
              <a:t>3</a:t>
            </a:r>
            <a:r>
              <a:rPr lang="zh-CN" altLang="zh-CN" sz="2600" dirty="0"/>
              <a:t>．基于参数估计的语音再合成法</a:t>
            </a:r>
          </a:p>
          <a:p>
            <a:pPr marL="0" indent="0">
              <a:lnSpc>
                <a:spcPct val="130000"/>
              </a:lnSpc>
              <a:buNone/>
            </a:pPr>
            <a:r>
              <a:rPr lang="zh-CN" altLang="zh-CN" sz="2600" dirty="0"/>
              <a:t>语音的发生过程可以模型化为激励源作用于一个线性时变滤波器，激励源可以分为浊音和清音两类，浊音由气流通过声带产生</a:t>
            </a:r>
            <a:r>
              <a:rPr lang="zh-CN" altLang="zh-CN" sz="2600" dirty="0" smtClean="0"/>
              <a:t>。</a:t>
            </a:r>
            <a:endParaRPr lang="en-US" altLang="zh-CN" sz="2600" dirty="0" smtClean="0"/>
          </a:p>
          <a:p>
            <a:pPr marL="0" indent="0">
              <a:lnSpc>
                <a:spcPct val="130000"/>
              </a:lnSpc>
              <a:buNone/>
            </a:pPr>
            <a:r>
              <a:rPr lang="en-US" altLang="zh-CN" sz="2600" dirty="0"/>
              <a:t>4</a:t>
            </a:r>
            <a:r>
              <a:rPr lang="zh-CN" altLang="zh-CN" sz="2600" dirty="0"/>
              <a:t>．基于语音短时谱估计的增强算法</a:t>
            </a:r>
          </a:p>
          <a:p>
            <a:pPr marL="0" indent="0">
              <a:lnSpc>
                <a:spcPct val="130000"/>
              </a:lnSpc>
              <a:buNone/>
            </a:pPr>
            <a:r>
              <a:rPr lang="zh-CN" altLang="zh-CN" sz="2600" dirty="0"/>
              <a:t>语音是非平衡随机过程，但在</a:t>
            </a:r>
            <a:r>
              <a:rPr lang="en-US" altLang="zh-CN" sz="2600" dirty="0"/>
              <a:t>10ms</a:t>
            </a:r>
            <a:r>
              <a:rPr lang="zh-CN" altLang="zh-CN" sz="2600" dirty="0"/>
              <a:t>～</a:t>
            </a:r>
            <a:r>
              <a:rPr lang="en-US" altLang="zh-CN" sz="2600" dirty="0"/>
              <a:t>30ms</a:t>
            </a:r>
            <a:r>
              <a:rPr lang="zh-CN" altLang="zh-CN" sz="2600" dirty="0"/>
              <a:t>的分析帧内可以近似看成是平稳的，若能从带噪声语音的短时谱中估计出纯净语音的短时谱，则可达到增强的目的</a:t>
            </a:r>
            <a:r>
              <a:rPr lang="zh-CN" altLang="zh-CN" sz="2600" dirty="0" smtClean="0"/>
              <a:t>。</a:t>
            </a:r>
            <a:endParaRPr lang="zh-CN" altLang="zh-CN" sz="2600" dirty="0"/>
          </a:p>
          <a:p>
            <a:pPr marL="0" indent="0">
              <a:lnSpc>
                <a:spcPct val="130000"/>
              </a:lnSpc>
              <a:buNone/>
            </a:pPr>
            <a:r>
              <a:rPr lang="zh-CN" altLang="zh-CN" sz="2600" dirty="0" smtClean="0"/>
              <a:t> </a:t>
            </a:r>
            <a:endParaRPr lang="zh-CN" altLang="zh-CN" sz="2600" dirty="0"/>
          </a:p>
        </p:txBody>
      </p:sp>
    </p:spTree>
    <p:extLst>
      <p:ext uri="{BB962C8B-B14F-4D97-AF65-F5344CB8AC3E}">
        <p14:creationId xmlns:p14="http://schemas.microsoft.com/office/powerpoint/2010/main" val="188007559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dirty="0"/>
              <a:t>5.5.3</a:t>
            </a:r>
            <a:r>
              <a:rPr lang="zh-CN" altLang="zh-CN" sz="2800" dirty="0" smtClean="0"/>
              <a:t>语音识别</a:t>
            </a:r>
            <a:endParaRPr lang="en-US" altLang="zh-CN" sz="2800" dirty="0" smtClean="0"/>
          </a:p>
          <a:p>
            <a:pPr marL="0" indent="0">
              <a:lnSpc>
                <a:spcPct val="150000"/>
              </a:lnSpc>
              <a:buNone/>
            </a:pPr>
            <a:r>
              <a:rPr lang="zh-CN" altLang="zh-CN" sz="2800" dirty="0"/>
              <a:t>语音识别是一个模式识别匹配的过程</a:t>
            </a:r>
            <a:r>
              <a:rPr lang="zh-CN" altLang="zh-CN" sz="2800" dirty="0"/>
              <a:t> </a:t>
            </a:r>
            <a:endParaRPr lang="zh-CN" altLang="zh-CN" sz="2800" dirty="0"/>
          </a:p>
        </p:txBody>
      </p:sp>
      <p:pic>
        <p:nvPicPr>
          <p:cNvPr id="4" name="图片 3"/>
          <p:cNvPicPr>
            <a:picLocks noChangeAspect="1"/>
          </p:cNvPicPr>
          <p:nvPr/>
        </p:nvPicPr>
        <p:blipFill>
          <a:blip r:embed="rId2"/>
          <a:stretch>
            <a:fillRect/>
          </a:stretch>
        </p:blipFill>
        <p:spPr>
          <a:xfrm>
            <a:off x="1128058" y="3606052"/>
            <a:ext cx="6837657" cy="1757829"/>
          </a:xfrm>
          <a:prstGeom prst="rect">
            <a:avLst/>
          </a:prstGeom>
        </p:spPr>
      </p:pic>
    </p:spTree>
    <p:extLst>
      <p:ext uri="{BB962C8B-B14F-4D97-AF65-F5344CB8AC3E}">
        <p14:creationId xmlns:p14="http://schemas.microsoft.com/office/powerpoint/2010/main" val="80997746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dirty="0"/>
              <a:t>5.5.3</a:t>
            </a:r>
            <a:r>
              <a:rPr lang="zh-CN" altLang="zh-CN" sz="2800" dirty="0" smtClean="0"/>
              <a:t>语音识别</a:t>
            </a:r>
            <a:endParaRPr lang="en-US" altLang="zh-CN" sz="2800" dirty="0" smtClean="0"/>
          </a:p>
          <a:p>
            <a:pPr marL="0" indent="0">
              <a:buNone/>
            </a:pPr>
            <a:r>
              <a:rPr lang="zh-CN" altLang="zh-CN" sz="2800" dirty="0"/>
              <a:t>（</a:t>
            </a:r>
            <a:r>
              <a:rPr lang="en-US" altLang="zh-CN" sz="2800" dirty="0"/>
              <a:t>1</a:t>
            </a:r>
            <a:r>
              <a:rPr lang="zh-CN" altLang="zh-CN" sz="2800" dirty="0"/>
              <a:t>）预处理部分包括语音信号的采样、反混叠滤波、自动增益控制，去除声门激励和口唇辐射的影响以及设备、环境引起的噪声影响等等，并涉及语音识别基元的选择和端点检测等关键性问题。</a:t>
            </a:r>
          </a:p>
          <a:p>
            <a:pPr marL="0" indent="0">
              <a:buNone/>
            </a:pPr>
            <a:r>
              <a:rPr lang="zh-CN" altLang="zh-CN" sz="2800" dirty="0"/>
              <a:t>（</a:t>
            </a:r>
            <a:r>
              <a:rPr lang="en-US" altLang="zh-CN" sz="2800" dirty="0"/>
              <a:t>2</a:t>
            </a:r>
            <a:r>
              <a:rPr lang="zh-CN" altLang="zh-CN" sz="2800" dirty="0"/>
              <a:t>）特征提取部分的作用是从语音信号波形中提取一组或几组能够描述语音信号特征的参数，如平均能量、过零数或平均过零数，共振峰、倒谱、线性预测系数，以及音长、音调、声调等超音段信息函数等等，特征提取是模式识别的关键。</a:t>
            </a:r>
          </a:p>
        </p:txBody>
      </p:sp>
    </p:spTree>
    <p:extLst>
      <p:ext uri="{BB962C8B-B14F-4D97-AF65-F5344CB8AC3E}">
        <p14:creationId xmlns:p14="http://schemas.microsoft.com/office/powerpoint/2010/main" val="161649504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dirty="0"/>
              <a:t>5.5.3</a:t>
            </a:r>
            <a:r>
              <a:rPr lang="zh-CN" altLang="zh-CN" sz="2800" dirty="0" smtClean="0"/>
              <a:t>语音识别</a:t>
            </a:r>
            <a:endParaRPr lang="en-US" altLang="zh-CN" sz="2800" dirty="0" smtClean="0"/>
          </a:p>
          <a:p>
            <a:pPr marL="0" indent="0">
              <a:lnSpc>
                <a:spcPct val="150000"/>
              </a:lnSpc>
              <a:buNone/>
            </a:pPr>
            <a:r>
              <a:rPr lang="zh-CN" altLang="zh-CN" sz="2800" dirty="0"/>
              <a:t>（</a:t>
            </a:r>
            <a:r>
              <a:rPr lang="en-US" altLang="zh-CN" sz="2800" dirty="0"/>
              <a:t>3</a:t>
            </a:r>
            <a:r>
              <a:rPr lang="zh-CN" altLang="zh-CN" sz="2800" dirty="0"/>
              <a:t>）训练部分和模式库部分是一个不可分割的整体，训练是建立模式库的必备过程，在识别之前进行，通常是让不同类型的讲话人多次重复相同的语音发音，系统从这些原始的语音样本中去除冗余，保留关键数据并按一定规则对数据加以分类，从而形成作为语音识别判断标准的语意等。</a:t>
            </a:r>
          </a:p>
        </p:txBody>
      </p:sp>
    </p:spTree>
    <p:extLst>
      <p:ext uri="{BB962C8B-B14F-4D97-AF65-F5344CB8AC3E}">
        <p14:creationId xmlns:p14="http://schemas.microsoft.com/office/powerpoint/2010/main" val="38001586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dirty="0"/>
              <a:t>5.5.3</a:t>
            </a:r>
            <a:r>
              <a:rPr lang="zh-CN" altLang="zh-CN" sz="2800" dirty="0" smtClean="0"/>
              <a:t>语音识别</a:t>
            </a:r>
            <a:endParaRPr lang="en-US" altLang="zh-CN" sz="2800" dirty="0" smtClean="0"/>
          </a:p>
          <a:p>
            <a:pPr marL="0" indent="0">
              <a:lnSpc>
                <a:spcPct val="150000"/>
              </a:lnSpc>
              <a:buNone/>
            </a:pPr>
            <a:r>
              <a:rPr lang="zh-CN" altLang="zh-CN" sz="2800" dirty="0"/>
              <a:t>（</a:t>
            </a:r>
            <a:r>
              <a:rPr lang="en-US" altLang="zh-CN" sz="2800" dirty="0"/>
              <a:t>4</a:t>
            </a:r>
            <a:r>
              <a:rPr lang="zh-CN" altLang="zh-CN" sz="2800" dirty="0"/>
              <a:t>）模式库的内容除现场训练提取以外，通常还包括建立在以往或经验基础上的语音专家知识库信息。</a:t>
            </a:r>
          </a:p>
          <a:p>
            <a:pPr marL="0" indent="0">
              <a:lnSpc>
                <a:spcPct val="150000"/>
              </a:lnSpc>
              <a:buNone/>
            </a:pPr>
            <a:r>
              <a:rPr lang="zh-CN" altLang="zh-CN" sz="2800" dirty="0"/>
              <a:t>（</a:t>
            </a:r>
            <a:r>
              <a:rPr lang="en-US" altLang="zh-CN" sz="2800" dirty="0"/>
              <a:t>5</a:t>
            </a:r>
            <a:r>
              <a:rPr lang="zh-CN" altLang="zh-CN" sz="2800" dirty="0"/>
              <a:t>）模式匹配部分是整个系统的核心，其作用是根据语音和不同的层面按照相应的准则求取待测语音特征参数和语音信息与模式库中相应模板之间的测度，从而形成系统认为最佳的识别输出。</a:t>
            </a:r>
          </a:p>
        </p:txBody>
      </p:sp>
    </p:spTree>
    <p:extLst>
      <p:ext uri="{BB962C8B-B14F-4D97-AF65-F5344CB8AC3E}">
        <p14:creationId xmlns:p14="http://schemas.microsoft.com/office/powerpoint/2010/main" val="410213382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5.5 </a:t>
            </a:r>
            <a:r>
              <a:rPr lang="zh-CN" altLang="zh-CN" sz="3600" b="1" dirty="0"/>
              <a:t>数字语音处理技术</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sz="2800" dirty="0"/>
              <a:t>5.5.4</a:t>
            </a:r>
            <a:r>
              <a:rPr lang="zh-CN" altLang="zh-CN" sz="2800" dirty="0"/>
              <a:t>汉语语音识别</a:t>
            </a:r>
          </a:p>
          <a:p>
            <a:pPr marL="0" indent="0">
              <a:lnSpc>
                <a:spcPct val="120000"/>
              </a:lnSpc>
              <a:buNone/>
            </a:pPr>
            <a:r>
              <a:rPr lang="en-US" altLang="zh-CN" sz="2800" dirty="0"/>
              <a:t>1</a:t>
            </a:r>
            <a:r>
              <a:rPr lang="zh-CN" altLang="zh-CN" sz="2800" dirty="0"/>
              <a:t>．语音识别基元的选</a:t>
            </a:r>
            <a:r>
              <a:rPr lang="zh-CN" altLang="zh-CN" sz="2800" dirty="0" smtClean="0"/>
              <a:t>取</a:t>
            </a:r>
            <a:endParaRPr lang="en-US" altLang="zh-CN" sz="2800" dirty="0" smtClean="0"/>
          </a:p>
          <a:p>
            <a:pPr marL="0" indent="0">
              <a:lnSpc>
                <a:spcPct val="120000"/>
              </a:lnSpc>
              <a:buNone/>
            </a:pPr>
            <a:r>
              <a:rPr lang="en-US" altLang="zh-CN" sz="2800" dirty="0"/>
              <a:t>2</a:t>
            </a:r>
            <a:r>
              <a:rPr lang="zh-CN" altLang="zh-CN" sz="2800" dirty="0"/>
              <a:t>．语音特征参数的提取</a:t>
            </a:r>
            <a:r>
              <a:rPr lang="zh-CN" altLang="zh-CN" sz="2800" dirty="0"/>
              <a:t> </a:t>
            </a:r>
            <a:endParaRPr lang="en-US" altLang="zh-CN" sz="2800" dirty="0" smtClean="0"/>
          </a:p>
          <a:p>
            <a:pPr marL="0" indent="0">
              <a:lnSpc>
                <a:spcPct val="120000"/>
              </a:lnSpc>
              <a:buNone/>
            </a:pPr>
            <a:r>
              <a:rPr lang="zh-CN" altLang="zh-CN" sz="2800" dirty="0"/>
              <a:t>（</a:t>
            </a:r>
            <a:r>
              <a:rPr lang="en-US" altLang="zh-CN" sz="2800" dirty="0"/>
              <a:t>1</a:t>
            </a:r>
            <a:r>
              <a:rPr lang="zh-CN" altLang="zh-CN" sz="2800" dirty="0"/>
              <a:t>）</a:t>
            </a:r>
            <a:r>
              <a:rPr lang="en-US" altLang="zh-CN" sz="2800" dirty="0"/>
              <a:t>LPC</a:t>
            </a:r>
            <a:r>
              <a:rPr lang="zh-CN" altLang="zh-CN" sz="2800" dirty="0"/>
              <a:t>倒谱系数分析法</a:t>
            </a:r>
          </a:p>
          <a:p>
            <a:pPr marL="0" indent="0">
              <a:lnSpc>
                <a:spcPct val="120000"/>
              </a:lnSpc>
              <a:buNone/>
            </a:pPr>
            <a:r>
              <a:rPr lang="zh-CN" altLang="zh-CN" sz="2800" dirty="0"/>
              <a:t>（</a:t>
            </a:r>
            <a:r>
              <a:rPr lang="en-US" altLang="zh-CN" sz="2800" dirty="0"/>
              <a:t>2</a:t>
            </a:r>
            <a:r>
              <a:rPr lang="zh-CN" altLang="zh-CN" sz="2800" dirty="0"/>
              <a:t>）</a:t>
            </a:r>
            <a:r>
              <a:rPr lang="en-US" altLang="zh-CN" sz="2800" dirty="0"/>
              <a:t>Mel</a:t>
            </a:r>
            <a:r>
              <a:rPr lang="zh-CN" altLang="zh-CN" sz="2800" dirty="0"/>
              <a:t>倒谱系数和感知线性预测分析法</a:t>
            </a:r>
          </a:p>
          <a:p>
            <a:pPr marL="0" indent="0">
              <a:lnSpc>
                <a:spcPct val="120000"/>
              </a:lnSpc>
              <a:buNone/>
            </a:pPr>
            <a:r>
              <a:rPr lang="zh-CN" altLang="zh-CN" sz="2800" dirty="0"/>
              <a:t>（</a:t>
            </a:r>
            <a:r>
              <a:rPr lang="en-US" altLang="zh-CN" sz="2800" dirty="0"/>
              <a:t>3</a:t>
            </a:r>
            <a:r>
              <a:rPr lang="zh-CN" altLang="zh-CN" sz="2800" dirty="0"/>
              <a:t>）小波变换系数分析法</a:t>
            </a:r>
          </a:p>
          <a:p>
            <a:pPr marL="0" indent="0">
              <a:lnSpc>
                <a:spcPct val="120000"/>
              </a:lnSpc>
              <a:buNone/>
            </a:pPr>
            <a:r>
              <a:rPr lang="en-US" altLang="zh-CN" sz="2800" dirty="0"/>
              <a:t>3</a:t>
            </a:r>
            <a:r>
              <a:rPr lang="zh-CN" altLang="zh-CN" sz="2800" dirty="0"/>
              <a:t>．</a:t>
            </a:r>
            <a:r>
              <a:rPr lang="zh-CN" altLang="zh-CN" sz="2800" dirty="0" smtClean="0"/>
              <a:t>模式识别匹配</a:t>
            </a:r>
            <a:endParaRPr lang="en-US" altLang="zh-CN" sz="2800" dirty="0" smtClean="0"/>
          </a:p>
          <a:p>
            <a:pPr marL="0" indent="0">
              <a:lnSpc>
                <a:spcPct val="120000"/>
              </a:lnSpc>
              <a:buNone/>
            </a:pPr>
            <a:r>
              <a:rPr lang="en-US" altLang="zh-CN" sz="2800" dirty="0"/>
              <a:t>4</a:t>
            </a:r>
            <a:r>
              <a:rPr lang="zh-CN" altLang="zh-CN" sz="2800" dirty="0"/>
              <a:t>．自适应与鲁棒性</a:t>
            </a:r>
          </a:p>
          <a:p>
            <a:pPr marL="0" indent="0">
              <a:buNone/>
            </a:pPr>
            <a:endParaRPr lang="zh-CN" altLang="zh-CN" sz="2800" dirty="0"/>
          </a:p>
        </p:txBody>
      </p:sp>
    </p:spTree>
    <p:extLst>
      <p:ext uri="{BB962C8B-B14F-4D97-AF65-F5344CB8AC3E}">
        <p14:creationId xmlns:p14="http://schemas.microsoft.com/office/powerpoint/2010/main" val="1332479942"/>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b="1" dirty="0"/>
              <a:t>5.6.1</a:t>
            </a:r>
            <a:r>
              <a:rPr lang="zh-CN" altLang="zh-CN" sz="2800" b="1" dirty="0"/>
              <a:t>数字音频编辑工具介绍</a:t>
            </a:r>
          </a:p>
          <a:p>
            <a:pPr marL="0" indent="0">
              <a:lnSpc>
                <a:spcPct val="110000"/>
              </a:lnSpc>
              <a:buNone/>
            </a:pPr>
            <a:r>
              <a:rPr lang="en-US" altLang="zh-CN" sz="2800" dirty="0"/>
              <a:t>1.</a:t>
            </a:r>
            <a:r>
              <a:rPr lang="zh-CN" altLang="zh-CN" sz="2800" dirty="0"/>
              <a:t>单轨数字音频编辑软件</a:t>
            </a:r>
          </a:p>
          <a:p>
            <a:pPr marL="0" indent="0">
              <a:lnSpc>
                <a:spcPct val="110000"/>
              </a:lnSpc>
              <a:buNone/>
            </a:pPr>
            <a:r>
              <a:rPr lang="zh-CN" altLang="zh-CN" sz="2800" dirty="0"/>
              <a:t>在单轨音频编辑软件中</a:t>
            </a:r>
            <a:r>
              <a:rPr lang="en-US" altLang="zh-CN" sz="2800" dirty="0"/>
              <a:t>,</a:t>
            </a:r>
            <a:r>
              <a:rPr lang="zh-CN" altLang="zh-CN" sz="2800" dirty="0"/>
              <a:t>名声最大的要数</a:t>
            </a:r>
            <a:r>
              <a:rPr lang="en-US" altLang="zh-CN" sz="2800" dirty="0" err="1"/>
              <a:t>Suond</a:t>
            </a:r>
            <a:r>
              <a:rPr lang="en-US" altLang="zh-CN" sz="2800" dirty="0"/>
              <a:t> </a:t>
            </a:r>
            <a:r>
              <a:rPr lang="en-US" altLang="zh-CN" sz="2800" dirty="0" err="1"/>
              <a:t>Fogre</a:t>
            </a:r>
            <a:r>
              <a:rPr lang="zh-CN" altLang="zh-CN" sz="2800" dirty="0"/>
              <a:t>了</a:t>
            </a:r>
            <a:r>
              <a:rPr lang="en-US" altLang="zh-CN" sz="2800" dirty="0"/>
              <a:t>,</a:t>
            </a:r>
            <a:r>
              <a:rPr lang="zh-CN" altLang="zh-CN" sz="2800" dirty="0"/>
              <a:t>其功能非常全面</a:t>
            </a:r>
            <a:r>
              <a:rPr lang="en-US" altLang="zh-CN" sz="2800" dirty="0"/>
              <a:t>,</a:t>
            </a:r>
            <a:r>
              <a:rPr lang="zh-CN" altLang="zh-CN" sz="2800" dirty="0"/>
              <a:t>包括</a:t>
            </a:r>
            <a:r>
              <a:rPr lang="en-US" altLang="zh-CN" sz="2800" dirty="0"/>
              <a:t>:</a:t>
            </a:r>
            <a:r>
              <a:rPr lang="zh-CN" altLang="zh-CN" sz="2800" dirty="0"/>
              <a:t>声音的任意剪辑</a:t>
            </a:r>
            <a:r>
              <a:rPr lang="en-US" altLang="zh-CN" sz="2800" dirty="0"/>
              <a:t>;</a:t>
            </a:r>
            <a:r>
              <a:rPr lang="zh-CN" altLang="zh-CN" sz="2800" dirty="0"/>
              <a:t>绘制声波或对声波直接修改</a:t>
            </a:r>
            <a:r>
              <a:rPr lang="en-US" altLang="zh-CN" sz="2800" dirty="0"/>
              <a:t>;</a:t>
            </a:r>
            <a:r>
              <a:rPr lang="zh-CN" altLang="zh-CN" sz="2800" dirty="0"/>
              <a:t>声音振幅的放大和缩小</a:t>
            </a:r>
            <a:r>
              <a:rPr lang="en-US" altLang="zh-CN" sz="2800" dirty="0"/>
              <a:t>;</a:t>
            </a:r>
            <a:r>
              <a:rPr lang="zh-CN" altLang="zh-CN" sz="2800" dirty="0"/>
              <a:t>声像和声道相位差的改变</a:t>
            </a:r>
            <a:r>
              <a:rPr lang="en-US" altLang="zh-CN" sz="2800" dirty="0"/>
              <a:t>;</a:t>
            </a:r>
            <a:r>
              <a:rPr lang="zh-CN" altLang="zh-CN" sz="2800" dirty="0"/>
              <a:t>频率均衡处理</a:t>
            </a:r>
            <a:r>
              <a:rPr lang="en-US" altLang="zh-CN" sz="2800" dirty="0"/>
              <a:t>;</a:t>
            </a:r>
            <a:r>
              <a:rPr lang="zh-CN" altLang="zh-CN" sz="2800" dirty="0"/>
              <a:t>混响</a:t>
            </a:r>
            <a:r>
              <a:rPr lang="en-US" altLang="zh-CN" sz="2800" dirty="0"/>
              <a:t>/</a:t>
            </a:r>
            <a:r>
              <a:rPr lang="zh-CN" altLang="zh-CN" sz="2800" dirty="0"/>
              <a:t>回声</a:t>
            </a:r>
            <a:r>
              <a:rPr lang="en-US" altLang="zh-CN" sz="2800" dirty="0"/>
              <a:t>/</a:t>
            </a:r>
            <a:r>
              <a:rPr lang="zh-CN" altLang="zh-CN" sz="2800" dirty="0"/>
              <a:t>延迟处理</a:t>
            </a:r>
            <a:r>
              <a:rPr lang="en-US" altLang="zh-CN" sz="2800" dirty="0"/>
              <a:t>;</a:t>
            </a:r>
            <a:r>
              <a:rPr lang="zh-CN" altLang="zh-CN" sz="2800" dirty="0"/>
              <a:t>和唱处理</a:t>
            </a:r>
            <a:r>
              <a:rPr lang="en-US" altLang="zh-CN" sz="2800" dirty="0"/>
              <a:t>;</a:t>
            </a:r>
            <a:r>
              <a:rPr lang="zh-CN" altLang="zh-CN" sz="2800" dirty="0"/>
              <a:t>动态处理</a:t>
            </a:r>
            <a:r>
              <a:rPr lang="en-US" altLang="zh-CN" sz="2800" dirty="0"/>
              <a:t>;</a:t>
            </a:r>
            <a:r>
              <a:rPr lang="zh-CN" altLang="zh-CN" sz="2800" dirty="0"/>
              <a:t>失真处理</a:t>
            </a:r>
            <a:r>
              <a:rPr lang="en-US" altLang="zh-CN" sz="2800" dirty="0"/>
              <a:t>;</a:t>
            </a:r>
            <a:r>
              <a:rPr lang="zh-CN" altLang="zh-CN" sz="2800" dirty="0"/>
              <a:t>降噪处理</a:t>
            </a:r>
            <a:r>
              <a:rPr lang="en-US" altLang="zh-CN" sz="2800" dirty="0"/>
              <a:t>;</a:t>
            </a:r>
            <a:r>
              <a:rPr lang="zh-CN" altLang="zh-CN" sz="2800" dirty="0"/>
              <a:t>升降调</a:t>
            </a:r>
            <a:r>
              <a:rPr lang="en-US" altLang="zh-CN" sz="2800" dirty="0"/>
              <a:t>,</a:t>
            </a:r>
            <a:r>
              <a:rPr lang="zh-CN" altLang="zh-CN" sz="2800" dirty="0"/>
              <a:t>时间拉伸处理</a:t>
            </a:r>
            <a:r>
              <a:rPr lang="en-US" altLang="zh-CN" sz="2800" dirty="0"/>
              <a:t>;</a:t>
            </a:r>
            <a:r>
              <a:rPr lang="zh-CN" altLang="zh-CN" sz="2800" dirty="0"/>
              <a:t>声音文件格式转换等等</a:t>
            </a:r>
            <a:r>
              <a:rPr lang="en-US" altLang="zh-CN" sz="2800" dirty="0"/>
              <a:t>;</a:t>
            </a:r>
            <a:r>
              <a:rPr lang="zh-CN" altLang="zh-CN" sz="2800" dirty="0"/>
              <a:t>还支持基于</a:t>
            </a:r>
            <a:r>
              <a:rPr lang="en-US" altLang="zh-CN" sz="2800" dirty="0" err="1"/>
              <a:t>DierctX</a:t>
            </a:r>
            <a:r>
              <a:rPr lang="zh-CN" altLang="zh-CN" sz="2800" dirty="0"/>
              <a:t>标准的效果插件。</a:t>
            </a:r>
            <a:r>
              <a:rPr lang="zh-CN" altLang="zh-CN" sz="2800" dirty="0"/>
              <a:t> </a:t>
            </a:r>
            <a:endParaRPr lang="zh-CN" altLang="zh-CN" sz="2800" dirty="0"/>
          </a:p>
        </p:txBody>
      </p:sp>
    </p:spTree>
    <p:extLst>
      <p:ext uri="{BB962C8B-B14F-4D97-AF65-F5344CB8AC3E}">
        <p14:creationId xmlns:p14="http://schemas.microsoft.com/office/powerpoint/2010/main" val="10555834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5.1</a:t>
            </a:r>
            <a:r>
              <a:rPr lang="zh-CN" altLang="zh-CN" sz="3600" b="1" dirty="0"/>
              <a:t>音频的概念及特性</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音色是指声音的纯度，它由声波的波形形状所决定</a:t>
            </a:r>
            <a:r>
              <a:rPr lang="zh-CN" altLang="zh-CN" dirty="0" smtClean="0"/>
              <a:t>。</a:t>
            </a:r>
            <a:endParaRPr lang="en-US" altLang="zh-CN" dirty="0" smtClean="0"/>
          </a:p>
          <a:p>
            <a:pPr marL="0" indent="0">
              <a:lnSpc>
                <a:spcPct val="150000"/>
              </a:lnSpc>
              <a:buNone/>
            </a:pPr>
            <a:r>
              <a:rPr lang="zh-CN" altLang="zh-CN" dirty="0" smtClean="0"/>
              <a:t>即使两个</a:t>
            </a:r>
            <a:r>
              <a:rPr lang="zh-CN" altLang="zh-CN" dirty="0"/>
              <a:t>声音的振幅和频率都一样，也就是说它们的音调高低、声音强弱都相同，但若它们的波形不一样，听起来也会有明显的区别。</a:t>
            </a:r>
            <a:r>
              <a:rPr lang="zh-CN" altLang="zh-CN" dirty="0"/>
              <a:t> </a:t>
            </a:r>
            <a:endParaRPr lang="en-US" altLang="zh-CN" dirty="0" smtClean="0"/>
          </a:p>
          <a:p>
            <a:pPr marL="0" indent="0">
              <a:lnSpc>
                <a:spcPct val="150000"/>
              </a:lnSpc>
              <a:buNone/>
            </a:pPr>
            <a:r>
              <a:rPr lang="zh-CN" altLang="zh-CN" dirty="0"/>
              <a:t>例如，听音乐时，能分辨出胡琴、小提琴和钢琴等乐器</a:t>
            </a:r>
            <a:r>
              <a:rPr lang="zh-CN" altLang="zh-CN" dirty="0" smtClean="0"/>
              <a:t>。</a:t>
            </a:r>
            <a:endParaRPr lang="en-US" altLang="zh-CN" dirty="0" smtClean="0"/>
          </a:p>
          <a:p>
            <a:pPr marL="0" indent="0">
              <a:lnSpc>
                <a:spcPct val="150000"/>
              </a:lnSpc>
              <a:buNone/>
            </a:pPr>
            <a:r>
              <a:rPr lang="zh-CN" altLang="zh-CN" dirty="0"/>
              <a:t>按照人耳可听到的频率范围，声音可分为超声、次声和正常声。</a:t>
            </a:r>
            <a:r>
              <a:rPr lang="zh-CN" altLang="zh-CN" dirty="0"/>
              <a:t> </a:t>
            </a:r>
            <a:endParaRPr lang="en-US" altLang="zh-CN" dirty="0" smtClean="0"/>
          </a:p>
          <a:p>
            <a:pPr marL="0" indent="0">
              <a:lnSpc>
                <a:spcPct val="150000"/>
              </a:lnSpc>
              <a:buNone/>
            </a:pPr>
            <a:r>
              <a:rPr lang="zh-CN" altLang="zh-CN" dirty="0"/>
              <a:t>按照声音的来源及作用，可分为人声、乐音和响音。</a:t>
            </a:r>
            <a:r>
              <a:rPr lang="zh-CN" altLang="zh-CN" dirty="0"/>
              <a:t> </a:t>
            </a:r>
            <a:endParaRPr lang="zh-CN" altLang="zh-CN" dirty="0"/>
          </a:p>
        </p:txBody>
      </p:sp>
    </p:spTree>
    <p:extLst>
      <p:ext uri="{BB962C8B-B14F-4D97-AF65-F5344CB8AC3E}">
        <p14:creationId xmlns:p14="http://schemas.microsoft.com/office/powerpoint/2010/main" val="23756472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sz="2800" b="1" dirty="0"/>
              <a:t>5.6.1</a:t>
            </a:r>
            <a:r>
              <a:rPr lang="zh-CN" altLang="zh-CN" sz="2800" b="1" dirty="0"/>
              <a:t>数字音频编辑工具介绍</a:t>
            </a:r>
          </a:p>
          <a:p>
            <a:pPr marL="0" indent="0">
              <a:buNone/>
            </a:pPr>
            <a:r>
              <a:rPr lang="en-US" altLang="zh-CN" sz="2800" dirty="0"/>
              <a:t>2.</a:t>
            </a:r>
            <a:r>
              <a:rPr lang="zh-CN" altLang="zh-CN" sz="2800" dirty="0"/>
              <a:t>多轨数字音频编辑软件</a:t>
            </a:r>
          </a:p>
          <a:p>
            <a:pPr marL="0" indent="0">
              <a:buNone/>
            </a:pPr>
            <a:r>
              <a:rPr lang="en-US" altLang="zh-CN" sz="2800" dirty="0" err="1"/>
              <a:t>Adboe</a:t>
            </a:r>
            <a:r>
              <a:rPr lang="en-US" altLang="zh-CN" sz="2800" dirty="0"/>
              <a:t> Audition,</a:t>
            </a:r>
            <a:r>
              <a:rPr lang="zh-CN" altLang="zh-CN" sz="2800" dirty="0"/>
              <a:t>是一款综合性能出色</a:t>
            </a:r>
            <a:r>
              <a:rPr lang="en-US" altLang="zh-CN" sz="2800" dirty="0"/>
              <a:t>,</a:t>
            </a:r>
            <a:r>
              <a:rPr lang="zh-CN" altLang="zh-CN" sz="2800" dirty="0"/>
              <a:t>在国内多轨音频编辑软件中市场占有率较高的软件</a:t>
            </a:r>
            <a:r>
              <a:rPr lang="en-US" altLang="zh-CN" sz="2800" dirty="0"/>
              <a:t>,</a:t>
            </a:r>
            <a:r>
              <a:rPr lang="zh-CN" altLang="zh-CN" sz="2800" dirty="0"/>
              <a:t>其优势在于集合了单轨编辑和多轨编辑的两种模式</a:t>
            </a:r>
            <a:r>
              <a:rPr lang="en-US" altLang="zh-CN" sz="2800" dirty="0"/>
              <a:t>,</a:t>
            </a:r>
            <a:r>
              <a:rPr lang="zh-CN" altLang="zh-CN" sz="2800" dirty="0"/>
              <a:t>且两方面都做得十分出色</a:t>
            </a:r>
            <a:r>
              <a:rPr lang="en-US" altLang="zh-CN" sz="2800" dirty="0" smtClean="0"/>
              <a:t>,</a:t>
            </a:r>
            <a:r>
              <a:rPr lang="zh-CN" altLang="zh-CN" sz="2800" dirty="0" smtClean="0"/>
              <a:t> 只需通过一个按钮就能够方便地进行单轨和多轨</a:t>
            </a:r>
            <a:r>
              <a:rPr lang="zh-CN" altLang="zh-CN" sz="2800" dirty="0"/>
              <a:t>模式的切换。</a:t>
            </a:r>
            <a:r>
              <a:rPr lang="en-US" altLang="zh-CN" sz="2800" dirty="0" err="1"/>
              <a:t>Adboe</a:t>
            </a:r>
            <a:r>
              <a:rPr lang="en-US" altLang="zh-CN" sz="2800" dirty="0"/>
              <a:t> Audition</a:t>
            </a:r>
            <a:r>
              <a:rPr lang="zh-CN" altLang="zh-CN" sz="2800" dirty="0"/>
              <a:t>拥有集成的多音轨和编辑视图、实时特效、环绕支持、分析工具、恢复特性和视频支持等功能</a:t>
            </a:r>
            <a:r>
              <a:rPr lang="en-US" altLang="zh-CN" sz="2800" dirty="0"/>
              <a:t>,</a:t>
            </a:r>
            <a:r>
              <a:rPr lang="zh-CN" altLang="zh-CN" sz="2800" dirty="0"/>
              <a:t>提供了高级混音、编辑、控制和特效处理能力</a:t>
            </a:r>
            <a:r>
              <a:rPr lang="en-US" altLang="zh-CN" sz="2800" dirty="0"/>
              <a:t>,</a:t>
            </a:r>
            <a:r>
              <a:rPr lang="zh-CN" altLang="zh-CN" sz="2800" dirty="0"/>
              <a:t>允许用户编辑个性化的音频文件、创建循环、引进了</a:t>
            </a:r>
            <a:r>
              <a:rPr lang="en-US" altLang="zh-CN" sz="2800" dirty="0"/>
              <a:t>45</a:t>
            </a:r>
            <a:r>
              <a:rPr lang="zh-CN" altLang="zh-CN" sz="2800" dirty="0"/>
              <a:t>个以上的</a:t>
            </a:r>
            <a:r>
              <a:rPr lang="en-US" altLang="zh-CN" sz="2800" dirty="0"/>
              <a:t>DPS</a:t>
            </a:r>
            <a:r>
              <a:rPr lang="zh-CN" altLang="zh-CN" sz="2800" dirty="0"/>
              <a:t>特效以及高达</a:t>
            </a:r>
            <a:r>
              <a:rPr lang="en-US" altLang="zh-CN" sz="2800" dirty="0"/>
              <a:t>128</a:t>
            </a:r>
            <a:r>
              <a:rPr lang="zh-CN" altLang="zh-CN" sz="2800" dirty="0"/>
              <a:t>个音轨。</a:t>
            </a:r>
            <a:r>
              <a:rPr lang="zh-CN" altLang="zh-CN" sz="2800" dirty="0"/>
              <a:t> </a:t>
            </a:r>
            <a:endParaRPr lang="zh-CN" altLang="zh-CN" sz="2800" dirty="0"/>
          </a:p>
        </p:txBody>
      </p:sp>
    </p:spTree>
    <p:extLst>
      <p:ext uri="{BB962C8B-B14F-4D97-AF65-F5344CB8AC3E}">
        <p14:creationId xmlns:p14="http://schemas.microsoft.com/office/powerpoint/2010/main" val="92057934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b="1" dirty="0"/>
              <a:t>5.6.2 </a:t>
            </a:r>
            <a:r>
              <a:rPr lang="zh-CN" altLang="zh-CN" sz="2800" b="1" dirty="0"/>
              <a:t>数字声音编辑软件</a:t>
            </a:r>
            <a:r>
              <a:rPr lang="en-US" altLang="zh-CN" sz="2800" b="1" dirty="0"/>
              <a:t>Adobe Audition</a:t>
            </a:r>
            <a:r>
              <a:rPr lang="zh-CN" altLang="zh-CN" sz="2800" b="1" dirty="0"/>
              <a:t>的应用</a:t>
            </a:r>
          </a:p>
          <a:p>
            <a:pPr marL="0" indent="0">
              <a:lnSpc>
                <a:spcPct val="150000"/>
              </a:lnSpc>
              <a:buNone/>
            </a:pPr>
            <a:r>
              <a:rPr lang="en-US" altLang="zh-CN" sz="2800" dirty="0" smtClean="0"/>
              <a:t>1. </a:t>
            </a:r>
            <a:r>
              <a:rPr lang="zh-CN" altLang="zh-CN" sz="2800" dirty="0" smtClean="0"/>
              <a:t>认识</a:t>
            </a:r>
            <a:r>
              <a:rPr lang="en-US" altLang="zh-CN" sz="2800" dirty="0"/>
              <a:t>Audition 3 0</a:t>
            </a:r>
            <a:r>
              <a:rPr lang="zh-CN" altLang="zh-CN" sz="2800" dirty="0"/>
              <a:t>工作</a:t>
            </a:r>
            <a:r>
              <a:rPr lang="zh-CN" altLang="zh-CN" sz="2800" dirty="0" smtClean="0"/>
              <a:t>界面</a:t>
            </a:r>
            <a:endParaRPr lang="en-US" altLang="zh-CN" sz="2800" dirty="0" smtClean="0"/>
          </a:p>
          <a:p>
            <a:pPr marL="0" indent="0">
              <a:lnSpc>
                <a:spcPct val="150000"/>
              </a:lnSpc>
              <a:buNone/>
            </a:pPr>
            <a:r>
              <a:rPr lang="en-US" altLang="zh-CN" sz="2800" dirty="0"/>
              <a:t>2. Audition 3 0</a:t>
            </a:r>
            <a:r>
              <a:rPr lang="zh-CN" altLang="zh-CN" sz="2800" dirty="0"/>
              <a:t>基</a:t>
            </a:r>
            <a:r>
              <a:rPr lang="zh-CN" altLang="zh-CN" sz="2800" dirty="0" smtClean="0"/>
              <a:t>本操作</a:t>
            </a:r>
            <a:endParaRPr lang="en-US" altLang="zh-CN" sz="2800" dirty="0" smtClean="0"/>
          </a:p>
          <a:p>
            <a:pPr marL="0" indent="0">
              <a:lnSpc>
                <a:spcPct val="150000"/>
              </a:lnSpc>
              <a:buNone/>
            </a:pPr>
            <a:r>
              <a:rPr lang="zh-CN" altLang="zh-CN" sz="2800" dirty="0"/>
              <a:t>（</a:t>
            </a:r>
            <a:r>
              <a:rPr lang="en-US" altLang="zh-CN" sz="2800" dirty="0"/>
              <a:t>1</a:t>
            </a:r>
            <a:r>
              <a:rPr lang="zh-CN" altLang="zh-CN" sz="2800" dirty="0"/>
              <a:t>）获取音频波形的三种方式</a:t>
            </a:r>
          </a:p>
          <a:p>
            <a:pPr marL="0" indent="0">
              <a:lnSpc>
                <a:spcPct val="150000"/>
              </a:lnSpc>
              <a:buNone/>
            </a:pPr>
            <a:r>
              <a:rPr lang="zh-CN" altLang="zh-CN" sz="2800" dirty="0"/>
              <a:t>（</a:t>
            </a:r>
            <a:r>
              <a:rPr lang="en-US" altLang="zh-CN" sz="2800" dirty="0"/>
              <a:t>2</a:t>
            </a:r>
            <a:r>
              <a:rPr lang="zh-CN" altLang="zh-CN" sz="2800" dirty="0"/>
              <a:t>）录制声音</a:t>
            </a:r>
          </a:p>
          <a:p>
            <a:pPr marL="0" indent="0">
              <a:lnSpc>
                <a:spcPct val="150000"/>
              </a:lnSpc>
              <a:buNone/>
            </a:pPr>
            <a:r>
              <a:rPr lang="zh-CN" altLang="zh-CN" sz="2800" dirty="0"/>
              <a:t>（</a:t>
            </a:r>
            <a:r>
              <a:rPr lang="en-US" altLang="zh-CN" sz="2800" dirty="0"/>
              <a:t>3</a:t>
            </a:r>
            <a:r>
              <a:rPr lang="zh-CN" altLang="zh-CN" sz="2800" dirty="0"/>
              <a:t>）波形基本编辑操作</a:t>
            </a:r>
            <a:r>
              <a:rPr lang="zh-CN" altLang="zh-CN" sz="2800" dirty="0"/>
              <a:t> </a:t>
            </a:r>
            <a:endParaRPr lang="zh-CN" altLang="zh-CN" sz="2800" dirty="0"/>
          </a:p>
          <a:p>
            <a:pPr marL="0" indent="0">
              <a:lnSpc>
                <a:spcPct val="150000"/>
              </a:lnSpc>
              <a:buNone/>
            </a:pPr>
            <a:endParaRPr lang="zh-CN" altLang="zh-CN" sz="2800" dirty="0"/>
          </a:p>
        </p:txBody>
      </p:sp>
    </p:spTree>
    <p:extLst>
      <p:ext uri="{BB962C8B-B14F-4D97-AF65-F5344CB8AC3E}">
        <p14:creationId xmlns:p14="http://schemas.microsoft.com/office/powerpoint/2010/main" val="96425119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b="1" dirty="0"/>
              <a:t>5.6.2 </a:t>
            </a:r>
            <a:r>
              <a:rPr lang="zh-CN" altLang="zh-CN" sz="2800" b="1" dirty="0"/>
              <a:t>数字声音编辑软件</a:t>
            </a:r>
            <a:r>
              <a:rPr lang="en-US" altLang="zh-CN" sz="2800" b="1" dirty="0"/>
              <a:t>Adobe Audition</a:t>
            </a:r>
            <a:r>
              <a:rPr lang="zh-CN" altLang="zh-CN" sz="2800" b="1" dirty="0"/>
              <a:t>的应用</a:t>
            </a:r>
          </a:p>
          <a:p>
            <a:pPr marL="0" indent="0">
              <a:lnSpc>
                <a:spcPct val="150000"/>
              </a:lnSpc>
              <a:buNone/>
            </a:pPr>
            <a:r>
              <a:rPr lang="zh-CN" altLang="zh-CN" sz="2800" dirty="0" smtClean="0"/>
              <a:t>3</a:t>
            </a:r>
            <a:r>
              <a:rPr lang="en-US" altLang="zh-CN" sz="2800" dirty="0" smtClean="0"/>
              <a:t>.</a:t>
            </a:r>
            <a:r>
              <a:rPr lang="zh-CN" altLang="zh-CN" sz="2800" dirty="0"/>
              <a:t>声音的编辑</a:t>
            </a:r>
          </a:p>
          <a:p>
            <a:pPr marL="0" indent="0">
              <a:lnSpc>
                <a:spcPct val="150000"/>
              </a:lnSpc>
              <a:buNone/>
            </a:pPr>
            <a:r>
              <a:rPr lang="zh-CN" altLang="zh-CN" sz="2800" dirty="0"/>
              <a:t>（</a:t>
            </a:r>
            <a:r>
              <a:rPr lang="en-US" altLang="zh-CN" sz="2800" dirty="0"/>
              <a:t>1</a:t>
            </a:r>
            <a:r>
              <a:rPr lang="zh-CN" altLang="zh-CN" sz="2800" dirty="0"/>
              <a:t>）声音的连接</a:t>
            </a:r>
          </a:p>
          <a:p>
            <a:pPr marL="0" indent="0">
              <a:lnSpc>
                <a:spcPct val="150000"/>
              </a:lnSpc>
              <a:buNone/>
            </a:pPr>
            <a:r>
              <a:rPr lang="zh-CN" altLang="zh-CN" sz="2800" dirty="0"/>
              <a:t>（</a:t>
            </a:r>
            <a:r>
              <a:rPr lang="en-US" altLang="zh-CN" sz="2800" dirty="0"/>
              <a:t>2</a:t>
            </a:r>
            <a:r>
              <a:rPr lang="zh-CN" altLang="zh-CN" sz="2800" dirty="0"/>
              <a:t>）声音的混合粘贴</a:t>
            </a:r>
          </a:p>
          <a:p>
            <a:pPr marL="0" indent="0">
              <a:lnSpc>
                <a:spcPct val="150000"/>
              </a:lnSpc>
              <a:buNone/>
            </a:pPr>
            <a:r>
              <a:rPr lang="zh-CN" altLang="zh-CN" sz="2800" dirty="0"/>
              <a:t>（</a:t>
            </a:r>
            <a:r>
              <a:rPr lang="en-US" altLang="zh-CN" sz="2800" dirty="0"/>
              <a:t>3</a:t>
            </a:r>
            <a:r>
              <a:rPr lang="zh-CN" altLang="zh-CN" sz="2800" dirty="0"/>
              <a:t>）声音的</a:t>
            </a:r>
            <a:r>
              <a:rPr lang="zh-CN" altLang="zh-CN" sz="2800" dirty="0" smtClean="0"/>
              <a:t>混合</a:t>
            </a:r>
            <a:endParaRPr lang="en-US" altLang="zh-CN" sz="2800" dirty="0" smtClean="0"/>
          </a:p>
          <a:p>
            <a:pPr marL="0" indent="0">
              <a:lnSpc>
                <a:spcPct val="150000"/>
              </a:lnSpc>
              <a:buNone/>
            </a:pPr>
            <a:r>
              <a:rPr lang="zh-CN" altLang="zh-CN" sz="2800" dirty="0"/>
              <a:t>4</a:t>
            </a:r>
            <a:r>
              <a:rPr lang="en-US" altLang="zh-CN" sz="2800" dirty="0" smtClean="0"/>
              <a:t>.</a:t>
            </a:r>
            <a:r>
              <a:rPr lang="zh-CN" altLang="zh-CN" sz="2800" dirty="0"/>
              <a:t>音量的调整及淡入淡出</a:t>
            </a:r>
          </a:p>
          <a:p>
            <a:pPr marL="0" indent="0">
              <a:lnSpc>
                <a:spcPct val="150000"/>
              </a:lnSpc>
              <a:buNone/>
            </a:pPr>
            <a:endParaRPr lang="zh-CN" altLang="zh-CN" sz="2800" dirty="0"/>
          </a:p>
          <a:p>
            <a:pPr marL="0" indent="0">
              <a:buNone/>
            </a:pPr>
            <a:endParaRPr lang="zh-CN" altLang="zh-CN" sz="2800" dirty="0"/>
          </a:p>
          <a:p>
            <a:pPr marL="0" indent="0">
              <a:buNone/>
            </a:pPr>
            <a:endParaRPr lang="zh-CN" altLang="zh-CN" sz="2800" dirty="0"/>
          </a:p>
        </p:txBody>
      </p:sp>
    </p:spTree>
    <p:extLst>
      <p:ext uri="{BB962C8B-B14F-4D97-AF65-F5344CB8AC3E}">
        <p14:creationId xmlns:p14="http://schemas.microsoft.com/office/powerpoint/2010/main" val="349983579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b="1" dirty="0"/>
              <a:t>5.6.2 </a:t>
            </a:r>
            <a:r>
              <a:rPr lang="zh-CN" altLang="zh-CN" sz="2800" b="1" dirty="0"/>
              <a:t>数字声音编辑软件</a:t>
            </a:r>
            <a:r>
              <a:rPr lang="en-US" altLang="zh-CN" sz="2800" b="1" dirty="0"/>
              <a:t>Adobe Audition</a:t>
            </a:r>
            <a:r>
              <a:rPr lang="zh-CN" altLang="zh-CN" sz="2800" b="1" dirty="0"/>
              <a:t>的应用</a:t>
            </a:r>
          </a:p>
          <a:p>
            <a:pPr marL="0" indent="0">
              <a:lnSpc>
                <a:spcPct val="150000"/>
              </a:lnSpc>
              <a:buNone/>
            </a:pPr>
            <a:r>
              <a:rPr lang="zh-CN" altLang="zh-CN" sz="2800" dirty="0"/>
              <a:t>5</a:t>
            </a:r>
            <a:r>
              <a:rPr lang="en-US" altLang="zh-CN" sz="2800" dirty="0" smtClean="0"/>
              <a:t>.</a:t>
            </a:r>
            <a:r>
              <a:rPr lang="zh-CN" altLang="zh-CN" sz="2800" dirty="0"/>
              <a:t>声音的噪音处理</a:t>
            </a:r>
          </a:p>
          <a:p>
            <a:pPr marL="0" indent="0">
              <a:lnSpc>
                <a:spcPct val="150000"/>
              </a:lnSpc>
              <a:buNone/>
            </a:pPr>
            <a:r>
              <a:rPr lang="zh-CN" altLang="zh-CN" sz="2800" dirty="0"/>
              <a:t>（</a:t>
            </a:r>
            <a:r>
              <a:rPr lang="en-US" altLang="zh-CN" sz="2800" dirty="0"/>
              <a:t>1</a:t>
            </a:r>
            <a:r>
              <a:rPr lang="zh-CN" altLang="zh-CN" sz="2800" dirty="0"/>
              <a:t>）采样降噪处理</a:t>
            </a:r>
          </a:p>
          <a:p>
            <a:pPr marL="0" indent="0">
              <a:lnSpc>
                <a:spcPct val="150000"/>
              </a:lnSpc>
              <a:buNone/>
            </a:pPr>
            <a:r>
              <a:rPr lang="zh-CN" altLang="zh-CN" sz="2800" dirty="0"/>
              <a:t>（</a:t>
            </a:r>
            <a:r>
              <a:rPr lang="en-US" altLang="zh-CN" sz="2800" dirty="0"/>
              <a:t>2</a:t>
            </a:r>
            <a:r>
              <a:rPr lang="zh-CN" altLang="zh-CN" sz="2800" dirty="0"/>
              <a:t>）</a:t>
            </a:r>
            <a:r>
              <a:rPr lang="zh-CN" altLang="zh-CN" sz="2800" dirty="0" smtClean="0"/>
              <a:t>消除咔嗒声和噗噗声</a:t>
            </a:r>
            <a:endParaRPr lang="zh-CN" altLang="zh-CN" sz="2800" dirty="0"/>
          </a:p>
          <a:p>
            <a:pPr marL="0" indent="0">
              <a:lnSpc>
                <a:spcPct val="150000"/>
              </a:lnSpc>
              <a:buNone/>
            </a:pPr>
            <a:r>
              <a:rPr lang="zh-CN" altLang="zh-CN" sz="2800" dirty="0"/>
              <a:t>（</a:t>
            </a:r>
            <a:r>
              <a:rPr lang="en-US" altLang="zh-CN" sz="2800" dirty="0"/>
              <a:t>3</a:t>
            </a:r>
            <a:r>
              <a:rPr lang="zh-CN" altLang="zh-CN" sz="2800" dirty="0"/>
              <a:t>）消除嘶声</a:t>
            </a:r>
            <a:endParaRPr lang="zh-CN" altLang="zh-CN" sz="2800" b="1" dirty="0"/>
          </a:p>
          <a:p>
            <a:pPr marL="0" indent="0">
              <a:lnSpc>
                <a:spcPct val="150000"/>
              </a:lnSpc>
              <a:buNone/>
            </a:pPr>
            <a:r>
              <a:rPr lang="zh-CN" altLang="zh-CN" sz="2800" dirty="0"/>
              <a:t>（</a:t>
            </a:r>
            <a:r>
              <a:rPr lang="en-US" altLang="zh-CN" sz="2800" dirty="0"/>
              <a:t>4</a:t>
            </a:r>
            <a:r>
              <a:rPr lang="zh-CN" altLang="zh-CN" sz="2800" dirty="0"/>
              <a:t>）</a:t>
            </a:r>
            <a:r>
              <a:rPr lang="zh-CN" altLang="zh-CN" sz="2800" dirty="0" smtClean="0"/>
              <a:t>自动移除咔嗒声</a:t>
            </a:r>
            <a:endParaRPr lang="zh-CN" altLang="zh-CN" sz="2800" dirty="0"/>
          </a:p>
          <a:p>
            <a:pPr marL="0" indent="0">
              <a:lnSpc>
                <a:spcPct val="150000"/>
              </a:lnSpc>
              <a:buNone/>
            </a:pPr>
            <a:endParaRPr lang="zh-CN" altLang="zh-CN" sz="2800" dirty="0"/>
          </a:p>
        </p:txBody>
      </p:sp>
    </p:spTree>
    <p:extLst>
      <p:ext uri="{BB962C8B-B14F-4D97-AF65-F5344CB8AC3E}">
        <p14:creationId xmlns:p14="http://schemas.microsoft.com/office/powerpoint/2010/main" val="1995411293"/>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5.6 </a:t>
            </a:r>
            <a:r>
              <a:rPr lang="zh-CN" altLang="zh-CN" sz="3600" b="1" dirty="0"/>
              <a:t>数字音频编辑工具</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b="1" dirty="0"/>
              <a:t>5.6.2 </a:t>
            </a:r>
            <a:r>
              <a:rPr lang="zh-CN" altLang="zh-CN" sz="2800" b="1" dirty="0"/>
              <a:t>数字声音编辑软件</a:t>
            </a:r>
            <a:r>
              <a:rPr lang="en-US" altLang="zh-CN" sz="2800" b="1" dirty="0"/>
              <a:t>Adobe Audition</a:t>
            </a:r>
            <a:r>
              <a:rPr lang="zh-CN" altLang="zh-CN" sz="2800" b="1" dirty="0"/>
              <a:t>的应用</a:t>
            </a:r>
          </a:p>
          <a:p>
            <a:pPr marL="0" indent="0">
              <a:lnSpc>
                <a:spcPct val="150000"/>
              </a:lnSpc>
              <a:buNone/>
            </a:pPr>
            <a:r>
              <a:rPr lang="zh-CN" altLang="zh-CN" sz="2800" dirty="0"/>
              <a:t>6</a:t>
            </a:r>
            <a:r>
              <a:rPr lang="en-US" altLang="zh-CN" sz="2800" dirty="0" smtClean="0"/>
              <a:t>.</a:t>
            </a:r>
            <a:r>
              <a:rPr lang="zh-CN" altLang="zh-CN" sz="2800" dirty="0"/>
              <a:t>声音特效</a:t>
            </a:r>
          </a:p>
          <a:p>
            <a:pPr marL="0" indent="0" fontAlgn="base">
              <a:lnSpc>
                <a:spcPct val="150000"/>
              </a:lnSpc>
              <a:buNone/>
            </a:pPr>
            <a:r>
              <a:rPr lang="zh-CN" altLang="zh-CN" sz="2800" dirty="0"/>
              <a:t>（</a:t>
            </a:r>
            <a:r>
              <a:rPr lang="en-US" altLang="zh-CN" sz="2800" dirty="0"/>
              <a:t>1</a:t>
            </a:r>
            <a:r>
              <a:rPr lang="zh-CN" altLang="zh-CN" sz="2800" dirty="0"/>
              <a:t>）声音音量的调整</a:t>
            </a:r>
            <a:endParaRPr lang="zh-CN" altLang="zh-CN" sz="2800" b="1" dirty="0"/>
          </a:p>
          <a:p>
            <a:pPr marL="0" indent="0">
              <a:lnSpc>
                <a:spcPct val="150000"/>
              </a:lnSpc>
              <a:buNone/>
            </a:pPr>
            <a:r>
              <a:rPr lang="zh-CN" altLang="zh-CN" sz="2800" dirty="0"/>
              <a:t>（</a:t>
            </a:r>
            <a:r>
              <a:rPr lang="en-US" altLang="zh-CN" sz="2800" dirty="0"/>
              <a:t>2</a:t>
            </a:r>
            <a:r>
              <a:rPr lang="zh-CN" altLang="zh-CN" sz="2800" dirty="0"/>
              <a:t>）声音的回声效果</a:t>
            </a:r>
            <a:endParaRPr lang="zh-CN" altLang="zh-CN" sz="2800" b="1" dirty="0"/>
          </a:p>
          <a:p>
            <a:pPr marL="0" indent="0">
              <a:lnSpc>
                <a:spcPct val="150000"/>
              </a:lnSpc>
              <a:buNone/>
            </a:pPr>
            <a:r>
              <a:rPr lang="zh-CN" altLang="zh-CN" sz="2800" dirty="0"/>
              <a:t>（</a:t>
            </a:r>
            <a:r>
              <a:rPr lang="en-US" altLang="zh-CN" sz="2800" dirty="0"/>
              <a:t>3</a:t>
            </a:r>
            <a:r>
              <a:rPr lang="zh-CN" altLang="zh-CN" sz="2800" dirty="0"/>
              <a:t>）声音的混响效果</a:t>
            </a:r>
            <a:endParaRPr lang="zh-CN" altLang="zh-CN" sz="2800" b="1" dirty="0"/>
          </a:p>
          <a:p>
            <a:pPr marL="0" indent="0">
              <a:lnSpc>
                <a:spcPct val="150000"/>
              </a:lnSpc>
              <a:buNone/>
            </a:pPr>
            <a:endParaRPr lang="zh-CN" altLang="zh-CN" sz="2800" dirty="0"/>
          </a:p>
        </p:txBody>
      </p:sp>
    </p:spTree>
    <p:extLst>
      <p:ext uri="{BB962C8B-B14F-4D97-AF65-F5344CB8AC3E}">
        <p14:creationId xmlns:p14="http://schemas.microsoft.com/office/powerpoint/2010/main" val="267414945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5.7 </a:t>
            </a:r>
            <a:r>
              <a:rPr lang="zh-CN" altLang="zh-CN" sz="3600" b="1" dirty="0"/>
              <a:t>数字音频技术的应用</a:t>
            </a:r>
          </a:p>
        </p:txBody>
      </p:sp>
      <p:sp>
        <p:nvSpPr>
          <p:cNvPr id="3" name="内容占位符 2"/>
          <p:cNvSpPr>
            <a:spLocks noGrp="1"/>
          </p:cNvSpPr>
          <p:nvPr>
            <p:ph idx="1"/>
          </p:nvPr>
        </p:nvSpPr>
        <p:spPr/>
        <p:txBody>
          <a:bodyPr>
            <a:normAutofit/>
          </a:bodyPr>
          <a:lstStyle/>
          <a:p>
            <a:pPr marL="0" indent="0">
              <a:lnSpc>
                <a:spcPct val="150000"/>
              </a:lnSpc>
              <a:buNone/>
            </a:pPr>
            <a:r>
              <a:rPr lang="en-US" altLang="zh-CN" sz="2800" dirty="0"/>
              <a:t>1</a:t>
            </a:r>
            <a:r>
              <a:rPr lang="zh-CN" altLang="zh-CN" sz="2800" dirty="0"/>
              <a:t>．数字广</a:t>
            </a:r>
            <a:r>
              <a:rPr lang="zh-CN" altLang="zh-CN" sz="2800" dirty="0" smtClean="0"/>
              <a:t>播</a:t>
            </a:r>
            <a:endParaRPr lang="en-US" altLang="zh-CN" sz="2800" dirty="0" smtClean="0"/>
          </a:p>
          <a:p>
            <a:pPr marL="0" indent="0">
              <a:lnSpc>
                <a:spcPct val="150000"/>
              </a:lnSpc>
              <a:buNone/>
            </a:pPr>
            <a:r>
              <a:rPr lang="en-US" altLang="zh-CN" sz="2800" dirty="0"/>
              <a:t>2</a:t>
            </a:r>
            <a:r>
              <a:rPr lang="zh-CN" altLang="zh-CN" sz="2800" dirty="0"/>
              <a:t>．音乐制作</a:t>
            </a:r>
            <a:r>
              <a:rPr lang="zh-CN" altLang="zh-CN" sz="2800" dirty="0"/>
              <a:t> </a:t>
            </a:r>
            <a:endParaRPr lang="zh-CN" altLang="zh-CN" sz="2800" dirty="0"/>
          </a:p>
          <a:p>
            <a:pPr marL="0" indent="0">
              <a:lnSpc>
                <a:spcPct val="150000"/>
              </a:lnSpc>
              <a:buNone/>
            </a:pPr>
            <a:r>
              <a:rPr lang="en-US" altLang="zh-CN" sz="2800" dirty="0"/>
              <a:t>3</a:t>
            </a:r>
            <a:r>
              <a:rPr lang="zh-CN" altLang="zh-CN" sz="2800" dirty="0"/>
              <a:t>．影视游戏配乐</a:t>
            </a:r>
            <a:r>
              <a:rPr lang="zh-CN" altLang="zh-CN" sz="2800" dirty="0"/>
              <a:t> </a:t>
            </a:r>
            <a:endParaRPr lang="en-US" altLang="zh-CN" sz="2800" dirty="0" smtClean="0"/>
          </a:p>
          <a:p>
            <a:pPr marL="0" indent="0">
              <a:lnSpc>
                <a:spcPct val="150000"/>
              </a:lnSpc>
              <a:buNone/>
            </a:pPr>
            <a:r>
              <a:rPr lang="en-US" altLang="zh-CN" sz="2800" dirty="0"/>
              <a:t>4</a:t>
            </a:r>
            <a:r>
              <a:rPr lang="zh-CN" altLang="zh-CN" sz="2800"/>
              <a:t>．</a:t>
            </a:r>
            <a:r>
              <a:rPr lang="zh-CN" altLang="zh-CN" sz="2800" smtClean="0"/>
              <a:t>个人和家庭娱乐</a:t>
            </a:r>
            <a:endParaRPr lang="zh-CN" altLang="zh-CN" sz="2800"/>
          </a:p>
        </p:txBody>
      </p:sp>
    </p:spTree>
    <p:extLst>
      <p:ext uri="{BB962C8B-B14F-4D97-AF65-F5344CB8AC3E}">
        <p14:creationId xmlns:p14="http://schemas.microsoft.com/office/powerpoint/2010/main" val="322366475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5.2</a:t>
            </a:r>
            <a:r>
              <a:rPr lang="zh-CN" altLang="zh-CN" sz="3600" b="1" dirty="0"/>
              <a:t>音频处理设备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5.2.1</a:t>
            </a:r>
            <a:r>
              <a:rPr lang="zh-CN" altLang="zh-CN" b="1" dirty="0" smtClean="0"/>
              <a:t>声音记录设备</a:t>
            </a:r>
            <a:endParaRPr lang="en-US" altLang="zh-CN" b="1" dirty="0" smtClean="0"/>
          </a:p>
          <a:p>
            <a:pPr marL="0" indent="0">
              <a:lnSpc>
                <a:spcPct val="150000"/>
              </a:lnSpc>
              <a:buNone/>
            </a:pPr>
            <a:r>
              <a:rPr lang="zh-CN" altLang="zh-CN" dirty="0"/>
              <a:t>最初声音信息的传播是瞬时性的，不能对声音进行存储和回放。直到爱迪生发明留声机，声音才得以记录和重放。爱迪生的留声机记录声音利用的是“声音是由振动产生的”这一基本原理。</a:t>
            </a:r>
            <a:r>
              <a:rPr lang="zh-CN" altLang="zh-CN" dirty="0"/>
              <a:t> </a:t>
            </a:r>
            <a:endParaRPr lang="en-US" altLang="zh-CN" dirty="0" smtClean="0"/>
          </a:p>
          <a:p>
            <a:pPr marL="0" indent="0">
              <a:lnSpc>
                <a:spcPct val="150000"/>
              </a:lnSpc>
              <a:buNone/>
            </a:pPr>
            <a:r>
              <a:rPr lang="zh-CN" altLang="zh-CN" dirty="0"/>
              <a:t>爱迪生的留声机从发明到现在，其设备外形和记录介质已有天壤之别，在记录形式和记录技术上也有所不同。</a:t>
            </a:r>
            <a:r>
              <a:rPr lang="zh-CN" altLang="zh-CN" dirty="0"/>
              <a:t> </a:t>
            </a:r>
            <a:endParaRPr lang="zh-CN" altLang="zh-CN" b="1" dirty="0"/>
          </a:p>
        </p:txBody>
      </p:sp>
    </p:spTree>
    <p:extLst>
      <p:ext uri="{BB962C8B-B14F-4D97-AF65-F5344CB8AC3E}">
        <p14:creationId xmlns:p14="http://schemas.microsoft.com/office/powerpoint/2010/main" val="3988485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5.2</a:t>
            </a:r>
            <a:r>
              <a:rPr lang="zh-CN" altLang="zh-CN" sz="3600" b="1" dirty="0"/>
              <a:t>音频处理设备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5.2.1</a:t>
            </a:r>
            <a:r>
              <a:rPr lang="zh-CN" altLang="zh-CN" b="1" dirty="0" smtClean="0"/>
              <a:t>声音记录设备</a:t>
            </a:r>
            <a:endParaRPr lang="en-US" altLang="zh-CN" b="1" dirty="0" smtClean="0"/>
          </a:p>
          <a:p>
            <a:pPr marL="0" indent="0">
              <a:lnSpc>
                <a:spcPct val="150000"/>
              </a:lnSpc>
              <a:buNone/>
            </a:pPr>
            <a:r>
              <a:rPr lang="en-US" altLang="zh-CN" dirty="0"/>
              <a:t>1</a:t>
            </a:r>
            <a:r>
              <a:rPr lang="zh-CN" altLang="zh-CN" dirty="0"/>
              <a:t>．机械留声机</a:t>
            </a:r>
            <a:r>
              <a:rPr lang="zh-CN" altLang="zh-CN" dirty="0"/>
              <a:t> </a:t>
            </a:r>
            <a:endParaRPr lang="en-US" altLang="zh-CN" dirty="0" smtClean="0"/>
          </a:p>
          <a:p>
            <a:pPr marL="0" indent="0">
              <a:lnSpc>
                <a:spcPct val="150000"/>
              </a:lnSpc>
              <a:buNone/>
            </a:pPr>
            <a:r>
              <a:rPr lang="en-US" altLang="zh-CN" dirty="0"/>
              <a:t>2</a:t>
            </a:r>
            <a:r>
              <a:rPr lang="zh-CN" altLang="zh-CN" dirty="0"/>
              <a:t>．钢丝录音机</a:t>
            </a:r>
          </a:p>
          <a:p>
            <a:pPr marL="0" indent="0">
              <a:lnSpc>
                <a:spcPct val="150000"/>
              </a:lnSpc>
              <a:buNone/>
            </a:pPr>
            <a:r>
              <a:rPr lang="en-US" altLang="zh-CN" dirty="0"/>
              <a:t>3</a:t>
            </a:r>
            <a:r>
              <a:rPr lang="zh-CN" altLang="zh-CN" dirty="0"/>
              <a:t>．磁带录音机</a:t>
            </a:r>
          </a:p>
          <a:p>
            <a:pPr marL="0" indent="0">
              <a:lnSpc>
                <a:spcPct val="150000"/>
              </a:lnSpc>
              <a:buNone/>
            </a:pPr>
            <a:r>
              <a:rPr lang="en-US" altLang="zh-CN" dirty="0"/>
              <a:t>4.</a:t>
            </a:r>
            <a:r>
              <a:rPr lang="zh-CN" altLang="zh-CN" dirty="0"/>
              <a:t>激光唱机</a:t>
            </a:r>
          </a:p>
          <a:p>
            <a:pPr marL="0" indent="0">
              <a:lnSpc>
                <a:spcPct val="150000"/>
              </a:lnSpc>
              <a:buNone/>
            </a:pPr>
            <a:r>
              <a:rPr lang="en-US" altLang="zh-CN" dirty="0"/>
              <a:t>5.MP3</a:t>
            </a:r>
            <a:r>
              <a:rPr lang="zh-CN" altLang="zh-CN" dirty="0"/>
              <a:t>播</a:t>
            </a:r>
            <a:r>
              <a:rPr lang="zh-CN" altLang="zh-CN" dirty="0" smtClean="0"/>
              <a:t>放器</a:t>
            </a:r>
            <a:endParaRPr lang="zh-CN" altLang="zh-CN" dirty="0"/>
          </a:p>
        </p:txBody>
      </p:sp>
    </p:spTree>
    <p:extLst>
      <p:ext uri="{BB962C8B-B14F-4D97-AF65-F5344CB8AC3E}">
        <p14:creationId xmlns:p14="http://schemas.microsoft.com/office/powerpoint/2010/main" val="4229864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5.2</a:t>
            </a:r>
            <a:r>
              <a:rPr lang="zh-CN" altLang="zh-CN" sz="3600" b="1" dirty="0"/>
              <a:t>音频处理设备</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5.2.2  </a:t>
            </a:r>
            <a:r>
              <a:rPr lang="zh-CN" altLang="zh-CN" b="1" dirty="0" smtClean="0"/>
              <a:t>音频制作设备</a:t>
            </a:r>
            <a:endParaRPr lang="zh-CN" altLang="zh-CN" b="1" dirty="0"/>
          </a:p>
          <a:p>
            <a:pPr marL="0" indent="0">
              <a:lnSpc>
                <a:spcPct val="150000"/>
              </a:lnSpc>
              <a:buNone/>
            </a:pPr>
            <a:r>
              <a:rPr lang="en-US" altLang="zh-CN" dirty="0"/>
              <a:t>1</a:t>
            </a:r>
            <a:r>
              <a:rPr lang="zh-CN" altLang="zh-CN" dirty="0" smtClean="0"/>
              <a:t>．话</a:t>
            </a:r>
            <a:r>
              <a:rPr lang="zh-CN" altLang="zh-CN" dirty="0"/>
              <a:t>筒（</a:t>
            </a:r>
            <a:r>
              <a:rPr lang="en-US" altLang="zh-CN" dirty="0"/>
              <a:t>Microphone</a:t>
            </a:r>
            <a:r>
              <a:rPr lang="zh-CN" altLang="zh-CN" dirty="0"/>
              <a:t>，麦克风）主要功能就是进行声音能量的收集。</a:t>
            </a:r>
            <a:r>
              <a:rPr lang="zh-CN" altLang="zh-CN" dirty="0"/>
              <a:t> </a:t>
            </a:r>
            <a:endParaRPr lang="en-US" altLang="zh-CN" dirty="0" smtClean="0"/>
          </a:p>
          <a:p>
            <a:pPr marL="0" indent="0">
              <a:lnSpc>
                <a:spcPct val="150000"/>
              </a:lnSpc>
              <a:buNone/>
            </a:pPr>
            <a:r>
              <a:rPr lang="en-US" altLang="zh-CN" dirty="0"/>
              <a:t>2</a:t>
            </a:r>
            <a:r>
              <a:rPr lang="zh-CN" altLang="zh-CN" dirty="0"/>
              <a:t>．</a:t>
            </a:r>
            <a:r>
              <a:rPr lang="zh-CN" altLang="zh-CN" dirty="0" smtClean="0"/>
              <a:t>音箱（</a:t>
            </a:r>
            <a:r>
              <a:rPr lang="en-US" altLang="zh-CN" dirty="0"/>
              <a:t>Speaker</a:t>
            </a:r>
            <a:r>
              <a:rPr lang="zh-CN" altLang="zh-CN" dirty="0"/>
              <a:t>，扬声器）的主要功能就是还原声音，将音频电流信号变换成声音信号，可以说是留声机中大喇叭另一功能的转化。</a:t>
            </a:r>
            <a:r>
              <a:rPr lang="zh-CN" altLang="zh-CN" dirty="0"/>
              <a:t> </a:t>
            </a:r>
            <a:endParaRPr lang="en-US" altLang="zh-CN" dirty="0" smtClean="0"/>
          </a:p>
          <a:p>
            <a:pPr marL="0" indent="0">
              <a:lnSpc>
                <a:spcPct val="150000"/>
              </a:lnSpc>
              <a:buNone/>
            </a:pPr>
            <a:r>
              <a:rPr lang="en-US" altLang="zh-CN" dirty="0"/>
              <a:t>3</a:t>
            </a:r>
            <a:r>
              <a:rPr lang="zh-CN" altLang="zh-CN" dirty="0"/>
              <a:t>．</a:t>
            </a:r>
            <a:r>
              <a:rPr lang="zh-CN" altLang="zh-CN" dirty="0" smtClean="0"/>
              <a:t>模拟调音台具有多路输入</a:t>
            </a:r>
            <a:r>
              <a:rPr lang="zh-CN" altLang="zh-CN" dirty="0"/>
              <a:t>，每路的声音信号可以单独被处理。</a:t>
            </a:r>
            <a:r>
              <a:rPr lang="zh-CN" altLang="zh-CN" dirty="0"/>
              <a:t> </a:t>
            </a:r>
            <a:endParaRPr lang="zh-CN" altLang="zh-CN" dirty="0"/>
          </a:p>
        </p:txBody>
      </p:sp>
    </p:spTree>
    <p:extLst>
      <p:ext uri="{BB962C8B-B14F-4D97-AF65-F5344CB8AC3E}">
        <p14:creationId xmlns:p14="http://schemas.microsoft.com/office/powerpoint/2010/main" val="2551939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5.3</a:t>
            </a:r>
            <a:r>
              <a:rPr lang="zh-CN" altLang="zh-CN" sz="3600" b="1" dirty="0"/>
              <a:t>音频的数字化</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5.3.1</a:t>
            </a:r>
            <a:r>
              <a:rPr lang="zh-CN" altLang="zh-CN" b="1" dirty="0"/>
              <a:t>音频数字化过程</a:t>
            </a:r>
          </a:p>
          <a:p>
            <a:pPr marL="0" indent="0">
              <a:lnSpc>
                <a:spcPct val="150000"/>
              </a:lnSpc>
              <a:buNone/>
            </a:pPr>
            <a:r>
              <a:rPr lang="zh-CN" altLang="zh-CN" dirty="0"/>
              <a:t>模拟音频信号在能量转换、传输和记录存储以及声音信号的重放过程中，其信号是连续不间断的。</a:t>
            </a:r>
            <a:r>
              <a:rPr lang="zh-CN" altLang="zh-CN" dirty="0"/>
              <a:t> </a:t>
            </a:r>
            <a:endParaRPr lang="en-US" altLang="zh-CN" dirty="0" smtClean="0"/>
          </a:p>
          <a:p>
            <a:pPr marL="0" indent="0">
              <a:lnSpc>
                <a:spcPct val="150000"/>
              </a:lnSpc>
              <a:buNone/>
            </a:pPr>
            <a:r>
              <a:rPr lang="zh-CN" altLang="zh-CN" dirty="0" smtClean="0"/>
              <a:t>计算机只认识</a:t>
            </a:r>
            <a:r>
              <a:rPr lang="zh-CN" altLang="zh-CN" dirty="0"/>
              <a:t>“</a:t>
            </a:r>
            <a:r>
              <a:rPr lang="en-US" altLang="zh-CN" dirty="0"/>
              <a:t>0</a:t>
            </a:r>
            <a:r>
              <a:rPr lang="zh-CN" altLang="zh-CN" dirty="0"/>
              <a:t>”和“</a:t>
            </a:r>
            <a:r>
              <a:rPr lang="en-US" altLang="zh-CN" dirty="0"/>
              <a:t>1</a:t>
            </a:r>
            <a:r>
              <a:rPr lang="zh-CN" altLang="zh-CN" dirty="0"/>
              <a:t>”</a:t>
            </a:r>
            <a:r>
              <a:rPr lang="zh-CN" altLang="zh-CN" dirty="0" smtClean="0"/>
              <a:t>，只能处理一个个数据 </a:t>
            </a:r>
            <a:r>
              <a:rPr lang="zh-CN" altLang="en-US" dirty="0" smtClean="0"/>
              <a:t>。</a:t>
            </a:r>
            <a:endParaRPr lang="en-US" altLang="zh-CN" dirty="0" smtClean="0"/>
          </a:p>
          <a:p>
            <a:pPr marL="0" indent="0">
              <a:lnSpc>
                <a:spcPct val="150000"/>
              </a:lnSpc>
              <a:buNone/>
            </a:pPr>
            <a:r>
              <a:rPr lang="zh-CN" altLang="zh-CN" dirty="0"/>
              <a:t>计算机处理声音的的第一步是将声音数字化，将模拟信号变为数字信号。</a:t>
            </a:r>
          </a:p>
          <a:p>
            <a:pPr marL="0" indent="0">
              <a:lnSpc>
                <a:spcPct val="150000"/>
              </a:lnSpc>
              <a:buNone/>
            </a:pPr>
            <a:r>
              <a:rPr lang="zh-CN" altLang="zh-CN" dirty="0"/>
              <a:t>把模拟声音信号转换为数字化声音的过程称为声音的数字化，或称为模</a:t>
            </a:r>
            <a:r>
              <a:rPr lang="en-US" altLang="zh-CN" dirty="0"/>
              <a:t>/</a:t>
            </a:r>
            <a:r>
              <a:rPr lang="zh-CN" altLang="zh-CN" dirty="0"/>
              <a:t>数（</a:t>
            </a:r>
            <a:r>
              <a:rPr lang="en-US" altLang="zh-CN" dirty="0"/>
              <a:t>A/D</a:t>
            </a:r>
            <a:r>
              <a:rPr lang="zh-CN" altLang="zh-CN" dirty="0"/>
              <a:t>）变换。</a:t>
            </a:r>
            <a:r>
              <a:rPr lang="zh-CN" altLang="zh-CN" dirty="0"/>
              <a:t> </a:t>
            </a:r>
            <a:endParaRPr lang="zh-CN" altLang="zh-CN" dirty="0"/>
          </a:p>
        </p:txBody>
      </p:sp>
    </p:spTree>
    <p:extLst>
      <p:ext uri="{BB962C8B-B14F-4D97-AF65-F5344CB8AC3E}">
        <p14:creationId xmlns:p14="http://schemas.microsoft.com/office/powerpoint/2010/main" val="217220815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1712</TotalTime>
  <Words>2633</Words>
  <Application>Microsoft Macintosh PowerPoint</Application>
  <PresentationFormat>全屏显示(4:3)</PresentationFormat>
  <Paragraphs>286</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清晰</vt:lpstr>
      <vt:lpstr>第5章  数字音频处理技术</vt:lpstr>
      <vt:lpstr>5.1音频的概念及特性</vt:lpstr>
      <vt:lpstr>5.1音频的概念及特性</vt:lpstr>
      <vt:lpstr>5.1音频的概念及特性</vt:lpstr>
      <vt:lpstr>5.1音频的概念及特性</vt:lpstr>
      <vt:lpstr>5.2音频处理设备</vt:lpstr>
      <vt:lpstr>5.2音频处理设备</vt:lpstr>
      <vt:lpstr>5.2音频处理设备</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5.3音频的数字化</vt:lpstr>
      <vt:lpstr>5.4 计算机音乐</vt:lpstr>
      <vt:lpstr>5.4 计算机音乐</vt:lpstr>
      <vt:lpstr>5.4 计算机音乐</vt:lpstr>
      <vt:lpstr>5.4 计算机音乐</vt:lpstr>
      <vt:lpstr>5.4 计算机音乐</vt:lpstr>
      <vt:lpstr>5.4 计算机音乐</vt:lpstr>
      <vt:lpstr>5.4 计算机音乐</vt:lpstr>
      <vt:lpstr>5.4 计算机音乐</vt:lpstr>
      <vt:lpstr>5.4 计算机音乐</vt:lpstr>
      <vt:lpstr>5.4 计算机音乐</vt:lpstr>
      <vt:lpstr>5.4 计算机音乐</vt:lpstr>
      <vt:lpstr>5.4 计算机音乐</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5.5 数字语音处理技术</vt:lpstr>
      <vt:lpstr>5.6 数字音频编辑工具</vt:lpstr>
      <vt:lpstr>5.6 数字音频编辑工具</vt:lpstr>
      <vt:lpstr>5.6 数字音频编辑工具</vt:lpstr>
      <vt:lpstr>5.6 数字音频编辑工具</vt:lpstr>
      <vt:lpstr>5.6 数字音频编辑工具</vt:lpstr>
      <vt:lpstr>5.6 数字音频编辑工具</vt:lpstr>
      <vt:lpstr>5.7 数字音频技术的应用</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125</cp:revision>
  <dcterms:created xsi:type="dcterms:W3CDTF">2019-01-20T07:46:46Z</dcterms:created>
  <dcterms:modified xsi:type="dcterms:W3CDTF">2019-01-21T13:14:44Z</dcterms:modified>
</cp:coreProperties>
</file>