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35"/>
  </p:notes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288"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0865B7-F966-1E4B-A42B-55827A90B0C3}" type="datetimeFigureOut">
              <a:rPr kumimoji="1" lang="zh-CN" altLang="en-US" smtClean="0"/>
              <a:t>19/1/21</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9EA95F-09A9-094A-AACF-B9C9AB5C1ED0}" type="slidenum">
              <a:rPr kumimoji="1" lang="zh-CN" altLang="en-US" smtClean="0"/>
              <a:t>‹#›</a:t>
            </a:fld>
            <a:endParaRPr kumimoji="1" lang="zh-CN" altLang="en-US"/>
          </a:p>
        </p:txBody>
      </p:sp>
    </p:spTree>
    <p:extLst>
      <p:ext uri="{BB962C8B-B14F-4D97-AF65-F5344CB8AC3E}">
        <p14:creationId xmlns:p14="http://schemas.microsoft.com/office/powerpoint/2010/main" val="40707488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en-US" dirty="0"/>
          </a:p>
        </p:txBody>
      </p:sp>
      <p:sp>
        <p:nvSpPr>
          <p:cNvPr id="4" name="Date Placeholder 3"/>
          <p:cNvSpPr>
            <a:spLocks noGrp="1"/>
          </p:cNvSpPr>
          <p:nvPr>
            <p:ph type="dt" sz="half" idx="10"/>
          </p:nvPr>
        </p:nvSpPr>
        <p:spPr>
          <a:xfrm>
            <a:off x="-612274" y="-8449"/>
            <a:ext cx="2895600" cy="329184"/>
          </a:xfrm>
        </p:spPr>
        <p:txBody>
          <a:bodyPr/>
          <a:lstStyle/>
          <a:p>
            <a:fld id="{6396A3A3-94A6-4E5B-AF39-173ACA3E61CC}" type="datetime2">
              <a:rPr lang="en-US" smtClean="0"/>
              <a:t>2019年1月21日星期一</a:t>
            </a:fld>
            <a:endParaRPr lang="en-US" dirty="0"/>
          </a:p>
        </p:txBody>
      </p:sp>
      <p:sp>
        <p:nvSpPr>
          <p:cNvPr id="5" name="Footer Placeholder 4"/>
          <p:cNvSpPr>
            <a:spLocks noGrp="1"/>
          </p:cNvSpPr>
          <p:nvPr>
            <p:ph type="ftr" sz="quarter" idx="11"/>
          </p:nvPr>
        </p:nvSpPr>
        <p:spPr>
          <a:xfrm>
            <a:off x="5562600" y="2157236"/>
            <a:ext cx="4114800" cy="329184"/>
          </a:xfrm>
        </p:spPr>
        <p:txBody>
          <a:bodyPr/>
          <a:lstStyle/>
          <a:p>
            <a:pPr algn="r"/>
            <a:endParaRPr lang="en-US" dirty="0"/>
          </a:p>
        </p:txBody>
      </p:sp>
      <p:sp>
        <p:nvSpPr>
          <p:cNvPr id="6" name="Slide Number Placeholder 5"/>
          <p:cNvSpPr>
            <a:spLocks noGrp="1"/>
          </p:cNvSpPr>
          <p:nvPr>
            <p:ph type="sldNum" sz="quarter" idx="12"/>
          </p:nvPr>
        </p:nvSpPr>
        <p:spPr>
          <a:xfrm>
            <a:off x="8077200" y="347472"/>
            <a:ext cx="1066800" cy="329184"/>
          </a:xfrm>
        </p:spPr>
        <p:txBody>
          <a:bodyPr/>
          <a:lstStyle/>
          <a:p>
            <a:fld id="{0CFEC368-1D7A-4F81-ABF6-AE0E36BAF64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933D019-A32C-4EAD-B8E6-DBDA699692FD}" type="datetime2">
              <a:rPr lang="en-US" smtClean="0"/>
              <a:t>2019年1月21日星期一</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2019年1月21日星期一</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2019年1月21日星期一</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2019年1月21日星期一</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FE976D3-5B7F-4300-ABED-C91F1B2AE209}"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BDC1E59-17DD-41CE-97CA-624A472382D4}" type="datetime2">
              <a:rPr lang="en-US" smtClean="0"/>
              <a:t>2019年1月21日星期一</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2019年1月21日星期一</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4800" dirty="0"/>
              <a:t>第</a:t>
            </a:r>
            <a:r>
              <a:rPr lang="en-US" altLang="zh-CN" sz="4800" dirty="0"/>
              <a:t>6</a:t>
            </a:r>
            <a:r>
              <a:rPr lang="zh-CN" altLang="zh-CN" sz="4800" dirty="0"/>
              <a:t>章</a:t>
            </a:r>
            <a:r>
              <a:rPr lang="en-US" altLang="zh-CN" sz="4800" dirty="0"/>
              <a:t>  </a:t>
            </a:r>
            <a:r>
              <a:rPr lang="zh-CN" altLang="zh-CN" sz="4800" dirty="0"/>
              <a:t>数字视频处理技术</a:t>
            </a:r>
          </a:p>
        </p:txBody>
      </p:sp>
      <p:sp>
        <p:nvSpPr>
          <p:cNvPr id="3" name="副标题 2"/>
          <p:cNvSpPr>
            <a:spLocks noGrp="1"/>
          </p:cNvSpPr>
          <p:nvPr>
            <p:ph type="subTitle" idx="1"/>
          </p:nvPr>
        </p:nvSpPr>
        <p:spPr/>
        <p:txBody>
          <a:bodyPr/>
          <a:lstStyle/>
          <a:p>
            <a:endParaRPr kumimoji="1" lang="zh-CN" altLang="en-US"/>
          </a:p>
        </p:txBody>
      </p:sp>
    </p:spTree>
    <p:extLst>
      <p:ext uri="{BB962C8B-B14F-4D97-AF65-F5344CB8AC3E}">
        <p14:creationId xmlns:p14="http://schemas.microsoft.com/office/powerpoint/2010/main" val="1910270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6.2  </a:t>
            </a:r>
            <a:r>
              <a:rPr lang="zh-CN" altLang="zh-CN" sz="3600" b="1" dirty="0"/>
              <a:t>电视信号的数字化</a:t>
            </a:r>
          </a:p>
        </p:txBody>
      </p:sp>
      <p:sp>
        <p:nvSpPr>
          <p:cNvPr id="3" name="内容占位符 2"/>
          <p:cNvSpPr>
            <a:spLocks noGrp="1"/>
          </p:cNvSpPr>
          <p:nvPr>
            <p:ph idx="1"/>
          </p:nvPr>
        </p:nvSpPr>
        <p:spPr/>
        <p:txBody>
          <a:bodyPr/>
          <a:lstStyle/>
          <a:p>
            <a:pPr marL="0" indent="0">
              <a:lnSpc>
                <a:spcPct val="150000"/>
              </a:lnSpc>
              <a:buNone/>
            </a:pPr>
            <a:r>
              <a:rPr lang="en-US" altLang="zh-CN" dirty="0"/>
              <a:t>4</a:t>
            </a:r>
            <a:r>
              <a:rPr lang="zh-CN" altLang="zh-CN" dirty="0"/>
              <a:t>．彩色电视信号的类型</a:t>
            </a:r>
          </a:p>
          <a:p>
            <a:pPr marL="0" indent="0">
              <a:lnSpc>
                <a:spcPct val="150000"/>
              </a:lnSpc>
              <a:buNone/>
            </a:pPr>
            <a:r>
              <a:rPr lang="zh-CN" altLang="zh-CN" dirty="0" smtClean="0"/>
              <a:t>根据</a:t>
            </a:r>
            <a:r>
              <a:rPr lang="zh-CN" altLang="zh-CN" dirty="0"/>
              <a:t>不同的信号源，电视接收机的输入、输出信号有三种类型</a:t>
            </a:r>
            <a:r>
              <a:rPr lang="zh-CN" altLang="zh-CN" dirty="0" smtClean="0"/>
              <a:t>：</a:t>
            </a:r>
            <a:endParaRPr lang="en-US" altLang="zh-CN" dirty="0" smtClean="0"/>
          </a:p>
          <a:p>
            <a:pPr marL="0" indent="0">
              <a:lnSpc>
                <a:spcPct val="150000"/>
              </a:lnSpc>
              <a:buNone/>
            </a:pPr>
            <a:r>
              <a:rPr lang="zh-CN" altLang="zh-CN" dirty="0"/>
              <a:t>（</a:t>
            </a:r>
            <a:r>
              <a:rPr lang="en-US" altLang="zh-CN" dirty="0"/>
              <a:t>1</a:t>
            </a:r>
            <a:r>
              <a:rPr lang="zh-CN" altLang="zh-CN" dirty="0"/>
              <a:t>）分量视频信号与</a:t>
            </a:r>
            <a:r>
              <a:rPr lang="en-US" altLang="zh-CN" dirty="0"/>
              <a:t>S-Video </a:t>
            </a:r>
            <a:endParaRPr lang="zh-CN" altLang="zh-CN" dirty="0"/>
          </a:p>
          <a:p>
            <a:pPr marL="0" indent="0">
              <a:lnSpc>
                <a:spcPct val="150000"/>
              </a:lnSpc>
              <a:buNone/>
            </a:pPr>
            <a:r>
              <a:rPr lang="zh-CN" altLang="zh-CN" dirty="0"/>
              <a:t>（</a:t>
            </a:r>
            <a:r>
              <a:rPr lang="en-US" altLang="zh-CN" dirty="0"/>
              <a:t>2</a:t>
            </a:r>
            <a:r>
              <a:rPr lang="zh-CN" altLang="zh-CN" dirty="0"/>
              <a:t>）复合视频信号</a:t>
            </a:r>
          </a:p>
          <a:p>
            <a:pPr marL="0" indent="0">
              <a:lnSpc>
                <a:spcPct val="150000"/>
              </a:lnSpc>
              <a:buNone/>
            </a:pPr>
            <a:r>
              <a:rPr lang="zh-CN" altLang="zh-CN" dirty="0"/>
              <a:t>（</a:t>
            </a:r>
            <a:r>
              <a:rPr lang="en-US" altLang="zh-CN" dirty="0"/>
              <a:t>3</a:t>
            </a:r>
            <a:r>
              <a:rPr lang="zh-CN" altLang="zh-CN" dirty="0"/>
              <a:t>）高频或射频信号</a:t>
            </a:r>
          </a:p>
          <a:p>
            <a:pPr marL="0" indent="0">
              <a:lnSpc>
                <a:spcPct val="150000"/>
              </a:lnSpc>
              <a:buNone/>
            </a:pPr>
            <a:endParaRPr lang="zh-CN" altLang="zh-CN" dirty="0"/>
          </a:p>
        </p:txBody>
      </p:sp>
    </p:spTree>
    <p:extLst>
      <p:ext uri="{BB962C8B-B14F-4D97-AF65-F5344CB8AC3E}">
        <p14:creationId xmlns:p14="http://schemas.microsoft.com/office/powerpoint/2010/main" val="2432582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6.2  </a:t>
            </a:r>
            <a:r>
              <a:rPr lang="zh-CN" altLang="zh-CN" sz="3600" b="1" dirty="0"/>
              <a:t>电视信号的数字化</a:t>
            </a:r>
          </a:p>
        </p:txBody>
      </p:sp>
      <p:sp>
        <p:nvSpPr>
          <p:cNvPr id="3" name="内容占位符 2"/>
          <p:cNvSpPr>
            <a:spLocks noGrp="1"/>
          </p:cNvSpPr>
          <p:nvPr>
            <p:ph idx="1"/>
          </p:nvPr>
        </p:nvSpPr>
        <p:spPr/>
        <p:txBody>
          <a:bodyPr/>
          <a:lstStyle/>
          <a:p>
            <a:pPr marL="0" indent="0">
              <a:lnSpc>
                <a:spcPct val="130000"/>
              </a:lnSpc>
              <a:buNone/>
            </a:pPr>
            <a:r>
              <a:rPr lang="en-US" altLang="zh-CN" dirty="0"/>
              <a:t>5.</a:t>
            </a:r>
            <a:r>
              <a:rPr lang="zh-CN" altLang="zh-CN" dirty="0"/>
              <a:t>视频数字化</a:t>
            </a:r>
          </a:p>
          <a:p>
            <a:pPr marL="0" indent="0">
              <a:lnSpc>
                <a:spcPct val="130000"/>
              </a:lnSpc>
              <a:buNone/>
            </a:pPr>
            <a:r>
              <a:rPr lang="zh-CN" altLang="zh-CN" dirty="0"/>
              <a:t>要让计算机处理视频信息，</a:t>
            </a:r>
            <a:r>
              <a:rPr lang="zh-CN" altLang="zh-CN" dirty="0" smtClean="0"/>
              <a:t>首先要</a:t>
            </a:r>
            <a:r>
              <a:rPr lang="zh-CN" altLang="en-US" dirty="0" smtClean="0"/>
              <a:t>对</a:t>
            </a:r>
            <a:r>
              <a:rPr lang="zh-CN" altLang="zh-CN" dirty="0" smtClean="0"/>
              <a:t>视频数字化。</a:t>
            </a:r>
            <a:endParaRPr lang="en-US" altLang="zh-CN" dirty="0" smtClean="0"/>
          </a:p>
          <a:p>
            <a:pPr marL="0" indent="0">
              <a:lnSpc>
                <a:spcPct val="130000"/>
              </a:lnSpc>
              <a:buNone/>
            </a:pPr>
            <a:r>
              <a:rPr lang="zh-CN" altLang="zh-CN" dirty="0" smtClean="0"/>
              <a:t>对彩色电视视频</a:t>
            </a:r>
            <a:r>
              <a:rPr lang="zh-CN" altLang="zh-CN" dirty="0"/>
              <a:t>信号的数字化有两种方法</a:t>
            </a:r>
            <a:r>
              <a:rPr lang="zh-CN" altLang="zh-CN" dirty="0" smtClean="0"/>
              <a:t>：</a:t>
            </a:r>
            <a:endParaRPr lang="en-US" altLang="zh-CN" dirty="0" smtClean="0"/>
          </a:p>
          <a:p>
            <a:pPr marL="0" indent="0">
              <a:lnSpc>
                <a:spcPct val="130000"/>
              </a:lnSpc>
              <a:buNone/>
            </a:pPr>
            <a:r>
              <a:rPr lang="zh-CN" altLang="zh-CN" dirty="0" smtClean="0"/>
              <a:t>一种是将模拟视频</a:t>
            </a:r>
            <a:r>
              <a:rPr lang="zh-CN" altLang="zh-CN" dirty="0"/>
              <a:t>信号输入到计算机系统中，对彩色视频信号的各个分量进行数字化，经过压缩编码后生成数字化视频信号</a:t>
            </a:r>
            <a:r>
              <a:rPr lang="zh-CN" altLang="zh-CN" dirty="0" smtClean="0"/>
              <a:t>；</a:t>
            </a:r>
            <a:endParaRPr lang="en-US" altLang="zh-CN" dirty="0" smtClean="0"/>
          </a:p>
          <a:p>
            <a:pPr marL="0" indent="0">
              <a:lnSpc>
                <a:spcPct val="130000"/>
              </a:lnSpc>
              <a:buNone/>
            </a:pPr>
            <a:r>
              <a:rPr lang="zh-CN" altLang="zh-CN" dirty="0" smtClean="0"/>
              <a:t>另一种是由数字摄像机从视频源采集视频</a:t>
            </a:r>
            <a:r>
              <a:rPr lang="zh-CN" altLang="zh-CN" dirty="0"/>
              <a:t>信号，将得到的数字视频信号输入到计算机中直接通过软件进行编辑处理，这是真正意义上的数字视频技术。</a:t>
            </a:r>
            <a:r>
              <a:rPr lang="zh-CN" altLang="zh-CN" dirty="0"/>
              <a:t> </a:t>
            </a:r>
            <a:endParaRPr lang="zh-CN" altLang="zh-CN" dirty="0"/>
          </a:p>
        </p:txBody>
      </p:sp>
    </p:spTree>
    <p:extLst>
      <p:ext uri="{BB962C8B-B14F-4D97-AF65-F5344CB8AC3E}">
        <p14:creationId xmlns:p14="http://schemas.microsoft.com/office/powerpoint/2010/main" val="2197583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6.2  </a:t>
            </a:r>
            <a:r>
              <a:rPr lang="zh-CN" altLang="zh-CN" sz="3600" b="1" dirty="0"/>
              <a:t>电视信号的数字化</a:t>
            </a:r>
          </a:p>
        </p:txBody>
      </p:sp>
      <p:sp>
        <p:nvSpPr>
          <p:cNvPr id="3" name="内容占位符 2"/>
          <p:cNvSpPr>
            <a:spLocks noGrp="1"/>
          </p:cNvSpPr>
          <p:nvPr>
            <p:ph idx="1"/>
          </p:nvPr>
        </p:nvSpPr>
        <p:spPr/>
        <p:txBody>
          <a:bodyPr/>
          <a:lstStyle/>
          <a:p>
            <a:pPr marL="0" indent="0">
              <a:lnSpc>
                <a:spcPct val="150000"/>
              </a:lnSpc>
              <a:buNone/>
            </a:pPr>
            <a:r>
              <a:rPr lang="en-US" altLang="zh-CN" dirty="0"/>
              <a:t>5.</a:t>
            </a:r>
            <a:r>
              <a:rPr lang="zh-CN" altLang="zh-CN" dirty="0"/>
              <a:t>视频数字化</a:t>
            </a:r>
          </a:p>
          <a:p>
            <a:pPr marL="0" indent="0">
              <a:lnSpc>
                <a:spcPct val="150000"/>
              </a:lnSpc>
              <a:buNone/>
            </a:pPr>
            <a:r>
              <a:rPr lang="zh-CN" altLang="zh-CN" dirty="0"/>
              <a:t>视频的数字化过程也要经过采样、量化和编码三个步骤。</a:t>
            </a:r>
          </a:p>
          <a:p>
            <a:pPr marL="0" indent="0">
              <a:lnSpc>
                <a:spcPct val="150000"/>
              </a:lnSpc>
              <a:buNone/>
            </a:pPr>
            <a:r>
              <a:rPr lang="zh-CN" altLang="zh-CN" dirty="0"/>
              <a:t>（</a:t>
            </a:r>
            <a:r>
              <a:rPr lang="en-US" altLang="zh-CN" dirty="0"/>
              <a:t>1</a:t>
            </a:r>
            <a:r>
              <a:rPr lang="zh-CN" altLang="zh-CN" dirty="0"/>
              <a:t>）</a:t>
            </a:r>
            <a:r>
              <a:rPr lang="zh-CN" altLang="zh-CN" dirty="0" smtClean="0"/>
              <a:t>采样</a:t>
            </a:r>
            <a:r>
              <a:rPr lang="zh-CN" altLang="en-US" dirty="0" smtClean="0"/>
              <a:t>。</a:t>
            </a:r>
            <a:r>
              <a:rPr lang="zh-CN" altLang="zh-CN" dirty="0" smtClean="0"/>
              <a:t>采样格式分别</a:t>
            </a:r>
            <a:r>
              <a:rPr lang="zh-CN" altLang="zh-CN" dirty="0"/>
              <a:t>有</a:t>
            </a:r>
            <a:r>
              <a:rPr lang="en-US" altLang="zh-CN" dirty="0"/>
              <a:t>4</a:t>
            </a:r>
            <a:r>
              <a:rPr lang="zh-CN" altLang="zh-CN" dirty="0"/>
              <a:t>：</a:t>
            </a:r>
            <a:r>
              <a:rPr lang="en-US" altLang="zh-CN" dirty="0"/>
              <a:t>1</a:t>
            </a:r>
            <a:r>
              <a:rPr lang="zh-CN" altLang="zh-CN" dirty="0"/>
              <a:t>：</a:t>
            </a:r>
            <a:r>
              <a:rPr lang="en-US" altLang="zh-CN" dirty="0"/>
              <a:t>1</a:t>
            </a:r>
            <a:r>
              <a:rPr lang="zh-CN" altLang="zh-CN" dirty="0"/>
              <a:t>、</a:t>
            </a:r>
            <a:r>
              <a:rPr lang="en-US" altLang="zh-CN" dirty="0"/>
              <a:t>4</a:t>
            </a:r>
            <a:r>
              <a:rPr lang="zh-CN" altLang="zh-CN" dirty="0"/>
              <a:t>：</a:t>
            </a:r>
            <a:r>
              <a:rPr lang="en-US" altLang="zh-CN" dirty="0"/>
              <a:t>2</a:t>
            </a:r>
            <a:r>
              <a:rPr lang="zh-CN" altLang="zh-CN" dirty="0"/>
              <a:t>：</a:t>
            </a:r>
            <a:r>
              <a:rPr lang="en-US" altLang="zh-CN" dirty="0"/>
              <a:t>2</a:t>
            </a:r>
            <a:r>
              <a:rPr lang="zh-CN" altLang="zh-CN" dirty="0"/>
              <a:t>和</a:t>
            </a:r>
            <a:r>
              <a:rPr lang="en-US" altLang="zh-CN" dirty="0"/>
              <a:t>4</a:t>
            </a:r>
            <a:r>
              <a:rPr lang="zh-CN" altLang="zh-CN" dirty="0"/>
              <a:t>：</a:t>
            </a:r>
            <a:r>
              <a:rPr lang="en-US" altLang="zh-CN" dirty="0"/>
              <a:t>4</a:t>
            </a:r>
            <a:r>
              <a:rPr lang="zh-CN" altLang="zh-CN" dirty="0"/>
              <a:t>：</a:t>
            </a:r>
            <a:r>
              <a:rPr lang="en-US" altLang="zh-CN" dirty="0"/>
              <a:t>4</a:t>
            </a:r>
            <a:r>
              <a:rPr lang="zh-CN" altLang="zh-CN" dirty="0"/>
              <a:t>三种。</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a:t>
            </a:r>
            <a:r>
              <a:rPr lang="zh-CN" altLang="zh-CN" dirty="0" smtClean="0"/>
              <a:t>量化</a:t>
            </a:r>
            <a:r>
              <a:rPr lang="zh-CN" altLang="en-US" dirty="0" smtClean="0"/>
              <a:t>。</a:t>
            </a:r>
            <a:r>
              <a:rPr lang="zh-CN" altLang="zh-CN" dirty="0" smtClean="0"/>
              <a:t>采样是把模拟</a:t>
            </a:r>
            <a:r>
              <a:rPr lang="zh-CN" altLang="zh-CN" dirty="0"/>
              <a:t>信号变成了时间上离散的脉冲信号，而量化则是进行幅度上的离散化处理。</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a:t>
            </a:r>
            <a:r>
              <a:rPr lang="zh-CN" altLang="zh-CN" dirty="0" smtClean="0"/>
              <a:t>编码</a:t>
            </a:r>
            <a:r>
              <a:rPr lang="zh-CN" altLang="en-US" dirty="0" smtClean="0"/>
              <a:t>。</a:t>
            </a:r>
            <a:r>
              <a:rPr lang="zh-CN" altLang="zh-CN" dirty="0" smtClean="0"/>
              <a:t>经采样和量化后得到数字视频</a:t>
            </a:r>
            <a:r>
              <a:rPr lang="zh-CN" altLang="zh-CN" dirty="0"/>
              <a:t>的数据量将非常大，所以在编码时要进行压缩。</a:t>
            </a:r>
            <a:r>
              <a:rPr lang="zh-CN" altLang="zh-CN" dirty="0"/>
              <a:t> </a:t>
            </a:r>
            <a:endParaRPr lang="zh-CN" altLang="zh-CN" dirty="0"/>
          </a:p>
        </p:txBody>
      </p:sp>
    </p:spTree>
    <p:extLst>
      <p:ext uri="{BB962C8B-B14F-4D97-AF65-F5344CB8AC3E}">
        <p14:creationId xmlns:p14="http://schemas.microsoft.com/office/powerpoint/2010/main" val="1649216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6.3  </a:t>
            </a:r>
            <a:r>
              <a:rPr lang="zh-CN" altLang="zh-CN" sz="3600" b="1" dirty="0"/>
              <a:t>数字电视标准</a:t>
            </a:r>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dirty="0"/>
              <a:t>6.3.1</a:t>
            </a:r>
            <a:r>
              <a:rPr lang="zh-CN" altLang="zh-CN" dirty="0"/>
              <a:t>数字电视的分类</a:t>
            </a:r>
            <a:r>
              <a:rPr lang="zh-CN" altLang="zh-CN" dirty="0"/>
              <a:t> </a:t>
            </a:r>
            <a:endParaRPr lang="en-US" altLang="zh-CN" dirty="0" smtClean="0"/>
          </a:p>
          <a:p>
            <a:pPr marL="0" indent="0">
              <a:lnSpc>
                <a:spcPct val="120000"/>
              </a:lnSpc>
              <a:buNone/>
            </a:pPr>
            <a:r>
              <a:rPr lang="en-US" altLang="zh-CN" dirty="0"/>
              <a:t>1. </a:t>
            </a:r>
            <a:r>
              <a:rPr lang="zh-CN" altLang="zh-CN" dirty="0"/>
              <a:t>按清图像晰度分类，数字电视包括数字高清晰度电视</a:t>
            </a:r>
            <a:r>
              <a:rPr lang="en-US" altLang="zh-CN" dirty="0"/>
              <a:t>(HDTV)</a:t>
            </a:r>
            <a:r>
              <a:rPr lang="zh-CN" altLang="zh-CN" dirty="0"/>
              <a:t>、数字标准清晰度电视</a:t>
            </a:r>
            <a:r>
              <a:rPr lang="en-US" altLang="zh-CN" dirty="0"/>
              <a:t>(SDTV)</a:t>
            </a:r>
            <a:r>
              <a:rPr lang="zh-CN" altLang="zh-CN" dirty="0"/>
              <a:t>和数字普通清晰度电视 </a:t>
            </a:r>
            <a:r>
              <a:rPr lang="en-US" altLang="zh-CN" dirty="0"/>
              <a:t>(LDTV)</a:t>
            </a:r>
            <a:r>
              <a:rPr lang="zh-CN" altLang="zh-CN" dirty="0"/>
              <a:t>三种。</a:t>
            </a:r>
            <a:r>
              <a:rPr lang="zh-CN" altLang="zh-CN" dirty="0"/>
              <a:t> </a:t>
            </a:r>
            <a:endParaRPr lang="en-US" altLang="zh-CN" dirty="0" smtClean="0"/>
          </a:p>
          <a:p>
            <a:pPr marL="0" indent="0">
              <a:lnSpc>
                <a:spcPct val="120000"/>
              </a:lnSpc>
              <a:buNone/>
            </a:pPr>
            <a:r>
              <a:rPr lang="en-US" altLang="zh-CN" dirty="0"/>
              <a:t>2. </a:t>
            </a:r>
            <a:r>
              <a:rPr lang="zh-CN" altLang="zh-CN" dirty="0"/>
              <a:t>按信号传输方式分类，数字电视可分为地面无线传输数字电视</a:t>
            </a:r>
            <a:r>
              <a:rPr lang="en-US" altLang="zh-CN" dirty="0"/>
              <a:t>(</a:t>
            </a:r>
            <a:r>
              <a:rPr lang="zh-CN" altLang="zh-CN" dirty="0"/>
              <a:t>地面数字电视</a:t>
            </a:r>
            <a:r>
              <a:rPr lang="en-US" altLang="zh-CN" dirty="0"/>
              <a:t>)</a:t>
            </a:r>
            <a:r>
              <a:rPr lang="zh-CN" altLang="zh-CN" dirty="0"/>
              <a:t>、卫星传输数字电视</a:t>
            </a:r>
            <a:r>
              <a:rPr lang="en-US" altLang="zh-CN" dirty="0"/>
              <a:t>(</a:t>
            </a:r>
            <a:r>
              <a:rPr lang="zh-CN" altLang="zh-CN" dirty="0"/>
              <a:t>卫星数字电视</a:t>
            </a:r>
            <a:r>
              <a:rPr lang="en-US" altLang="zh-CN" dirty="0"/>
              <a:t>)</a:t>
            </a:r>
            <a:r>
              <a:rPr lang="zh-CN" altLang="zh-CN" dirty="0"/>
              <a:t>、有线传输数字电视</a:t>
            </a:r>
            <a:r>
              <a:rPr lang="en-US" altLang="zh-CN" dirty="0"/>
              <a:t>(</a:t>
            </a:r>
            <a:r>
              <a:rPr lang="zh-CN" altLang="zh-CN" dirty="0"/>
              <a:t>有线数字电视</a:t>
            </a:r>
            <a:r>
              <a:rPr lang="en-US" altLang="zh-CN" dirty="0"/>
              <a:t>)</a:t>
            </a:r>
            <a:r>
              <a:rPr lang="zh-CN" altLang="zh-CN" dirty="0"/>
              <a:t>三类。</a:t>
            </a:r>
            <a:r>
              <a:rPr lang="en-US" altLang="zh-CN" dirty="0"/>
              <a:t>  </a:t>
            </a:r>
            <a:endParaRPr lang="zh-CN" altLang="zh-CN" dirty="0"/>
          </a:p>
          <a:p>
            <a:pPr marL="0" indent="0">
              <a:lnSpc>
                <a:spcPct val="120000"/>
              </a:lnSpc>
              <a:buNone/>
            </a:pPr>
            <a:r>
              <a:rPr lang="en-US" altLang="zh-CN" dirty="0"/>
              <a:t>3. </a:t>
            </a:r>
            <a:r>
              <a:rPr lang="zh-CN" altLang="zh-CN" dirty="0"/>
              <a:t>按照产品类型分类，数字电视可分为数字电视显示器、数字电视机顶盒和一体化数字电视接收机。</a:t>
            </a:r>
            <a:r>
              <a:rPr lang="en-US" altLang="zh-CN" dirty="0"/>
              <a:t>  </a:t>
            </a:r>
            <a:endParaRPr lang="zh-CN" altLang="zh-CN" dirty="0"/>
          </a:p>
          <a:p>
            <a:pPr marL="0" indent="0">
              <a:lnSpc>
                <a:spcPct val="120000"/>
              </a:lnSpc>
              <a:buNone/>
            </a:pPr>
            <a:r>
              <a:rPr lang="en-US" altLang="zh-CN" dirty="0"/>
              <a:t>4. </a:t>
            </a:r>
            <a:r>
              <a:rPr lang="zh-CN" altLang="zh-CN" dirty="0"/>
              <a:t>按显示屏幕幅型比分类，数字电视可分为</a:t>
            </a:r>
            <a:r>
              <a:rPr lang="en-US" altLang="zh-CN" dirty="0"/>
              <a:t>4</a:t>
            </a:r>
            <a:r>
              <a:rPr lang="zh-CN" altLang="zh-CN" dirty="0"/>
              <a:t>∶</a:t>
            </a:r>
            <a:r>
              <a:rPr lang="en-US" altLang="zh-CN" dirty="0"/>
              <a:t>3</a:t>
            </a:r>
            <a:r>
              <a:rPr lang="zh-CN" altLang="zh-CN" dirty="0"/>
              <a:t>幅型比和</a:t>
            </a:r>
            <a:r>
              <a:rPr lang="en-US" altLang="zh-CN" dirty="0"/>
              <a:t>16</a:t>
            </a:r>
            <a:r>
              <a:rPr lang="zh-CN" altLang="zh-CN" dirty="0"/>
              <a:t>∶</a:t>
            </a:r>
            <a:r>
              <a:rPr lang="en-US" altLang="zh-CN" dirty="0"/>
              <a:t>9</a:t>
            </a:r>
            <a:r>
              <a:rPr lang="zh-CN" altLang="zh-CN" dirty="0"/>
              <a:t>幅型比两种类型。</a:t>
            </a:r>
          </a:p>
          <a:p>
            <a:pPr marL="0" indent="0">
              <a:lnSpc>
                <a:spcPct val="150000"/>
              </a:lnSpc>
              <a:buNone/>
            </a:pPr>
            <a:endParaRPr lang="en-US" altLang="zh-CN" dirty="0" smtClean="0"/>
          </a:p>
          <a:p>
            <a:pPr marL="0" indent="0">
              <a:lnSpc>
                <a:spcPct val="150000"/>
              </a:lnSpc>
              <a:buNone/>
            </a:pPr>
            <a:endParaRPr lang="zh-CN" altLang="zh-CN" dirty="0"/>
          </a:p>
        </p:txBody>
      </p:sp>
    </p:spTree>
    <p:extLst>
      <p:ext uri="{BB962C8B-B14F-4D97-AF65-F5344CB8AC3E}">
        <p14:creationId xmlns:p14="http://schemas.microsoft.com/office/powerpoint/2010/main" val="22630467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6.3  </a:t>
            </a:r>
            <a:r>
              <a:rPr lang="zh-CN" altLang="zh-CN" sz="3600" b="1" dirty="0"/>
              <a:t>数字电视标准</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6.3.2  </a:t>
            </a:r>
            <a:r>
              <a:rPr lang="zh-CN" altLang="zh-CN" b="1" dirty="0"/>
              <a:t>主要的数字电视标准</a:t>
            </a:r>
            <a:r>
              <a:rPr lang="en-US" altLang="zh-CN" b="1" dirty="0"/>
              <a:t> </a:t>
            </a:r>
            <a:endParaRPr lang="zh-CN" altLang="zh-CN" b="1" dirty="0"/>
          </a:p>
          <a:p>
            <a:pPr marL="0" indent="0">
              <a:lnSpc>
                <a:spcPct val="150000"/>
              </a:lnSpc>
              <a:buNone/>
            </a:pPr>
            <a:r>
              <a:rPr lang="en-US" altLang="zh-CN" dirty="0"/>
              <a:t> 1</a:t>
            </a:r>
            <a:r>
              <a:rPr lang="zh-CN" altLang="zh-CN" dirty="0"/>
              <a:t>．美国数字电视标准</a:t>
            </a:r>
            <a:r>
              <a:rPr lang="en-US" altLang="zh-CN" dirty="0"/>
              <a:t>ATSC  </a:t>
            </a:r>
            <a:endParaRPr lang="zh-CN" altLang="zh-CN" dirty="0"/>
          </a:p>
          <a:p>
            <a:pPr marL="0" indent="0">
              <a:lnSpc>
                <a:spcPct val="150000"/>
              </a:lnSpc>
              <a:buNone/>
            </a:pPr>
            <a:r>
              <a:rPr lang="en-US" altLang="zh-CN" dirty="0"/>
              <a:t>2</a:t>
            </a:r>
            <a:r>
              <a:rPr lang="zh-CN" altLang="zh-CN" dirty="0"/>
              <a:t>．日本数字电视的标准</a:t>
            </a:r>
            <a:r>
              <a:rPr lang="en-US" altLang="zh-CN" dirty="0"/>
              <a:t>ISDB  </a:t>
            </a:r>
            <a:endParaRPr lang="zh-CN" altLang="zh-CN" dirty="0"/>
          </a:p>
          <a:p>
            <a:pPr marL="0" indent="0">
              <a:lnSpc>
                <a:spcPct val="150000"/>
              </a:lnSpc>
              <a:buNone/>
            </a:pPr>
            <a:r>
              <a:rPr lang="en-US" altLang="zh-CN" dirty="0"/>
              <a:t>3</a:t>
            </a:r>
            <a:r>
              <a:rPr lang="zh-CN" altLang="zh-CN" dirty="0"/>
              <a:t>．中国的数字电视标准</a:t>
            </a:r>
            <a:r>
              <a:rPr lang="en-US" altLang="zh-CN" dirty="0"/>
              <a:t> </a:t>
            </a:r>
            <a:endParaRPr lang="zh-CN" altLang="zh-CN" dirty="0"/>
          </a:p>
          <a:p>
            <a:pPr marL="0" indent="0">
              <a:lnSpc>
                <a:spcPct val="150000"/>
              </a:lnSpc>
              <a:buNone/>
            </a:pPr>
            <a:r>
              <a:rPr lang="zh-CN" altLang="zh-CN" dirty="0"/>
              <a:t>（</a:t>
            </a:r>
            <a:r>
              <a:rPr lang="en-US" altLang="zh-CN" dirty="0"/>
              <a:t>1</a:t>
            </a:r>
            <a:r>
              <a:rPr lang="zh-CN" altLang="zh-CN" dirty="0"/>
              <a:t>）中国的卫星数字电视标准</a:t>
            </a:r>
            <a:r>
              <a:rPr lang="en-US" altLang="zh-CN" dirty="0"/>
              <a:t>  </a:t>
            </a:r>
            <a:endParaRPr lang="zh-CN" altLang="zh-CN" dirty="0"/>
          </a:p>
          <a:p>
            <a:pPr marL="0" indent="0">
              <a:lnSpc>
                <a:spcPct val="150000"/>
              </a:lnSpc>
              <a:buNone/>
            </a:pPr>
            <a:r>
              <a:rPr lang="zh-CN" altLang="zh-CN" dirty="0"/>
              <a:t>（</a:t>
            </a:r>
            <a:r>
              <a:rPr lang="en-US" altLang="zh-CN" dirty="0"/>
              <a:t>2</a:t>
            </a:r>
            <a:r>
              <a:rPr lang="zh-CN" altLang="zh-CN" dirty="0"/>
              <a:t>）中国的有线数字电视标准</a:t>
            </a:r>
            <a:r>
              <a:rPr lang="en-US" altLang="zh-CN" dirty="0"/>
              <a:t> </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）中国的地面数字电视标准</a:t>
            </a:r>
            <a:r>
              <a:rPr lang="zh-CN" altLang="zh-CN" dirty="0"/>
              <a:t> </a:t>
            </a:r>
            <a:endParaRPr lang="zh-CN" altLang="zh-CN" dirty="0"/>
          </a:p>
        </p:txBody>
      </p:sp>
    </p:spTree>
    <p:extLst>
      <p:ext uri="{BB962C8B-B14F-4D97-AF65-F5344CB8AC3E}">
        <p14:creationId xmlns:p14="http://schemas.microsoft.com/office/powerpoint/2010/main" val="3756444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6.4 </a:t>
            </a:r>
            <a:r>
              <a:rPr lang="zh-CN" altLang="zh-CN" sz="3600" b="1" dirty="0"/>
              <a:t>数字视频的获取方式</a:t>
            </a:r>
          </a:p>
        </p:txBody>
      </p:sp>
      <p:sp>
        <p:nvSpPr>
          <p:cNvPr id="3" name="内容占位符 2"/>
          <p:cNvSpPr>
            <a:spLocks noGrp="1"/>
          </p:cNvSpPr>
          <p:nvPr>
            <p:ph idx="1"/>
          </p:nvPr>
        </p:nvSpPr>
        <p:spPr/>
        <p:txBody>
          <a:bodyPr>
            <a:normAutofit/>
          </a:bodyPr>
          <a:lstStyle/>
          <a:p>
            <a:pPr marL="0" indent="0">
              <a:lnSpc>
                <a:spcPct val="150000"/>
              </a:lnSpc>
              <a:buNone/>
            </a:pPr>
            <a:r>
              <a:rPr lang="en-US" altLang="zh-CN" b="1" dirty="0"/>
              <a:t>6.4.1</a:t>
            </a:r>
            <a:r>
              <a:rPr lang="zh-CN" altLang="zh-CN" b="1" dirty="0"/>
              <a:t>视频采集卡采集视频</a:t>
            </a:r>
            <a:r>
              <a:rPr lang="en-US" altLang="zh-CN" b="1" dirty="0"/>
              <a:t> </a:t>
            </a:r>
            <a:endParaRPr lang="zh-CN" altLang="zh-CN" b="1" dirty="0"/>
          </a:p>
          <a:p>
            <a:pPr marL="0" indent="0">
              <a:lnSpc>
                <a:spcPct val="150000"/>
              </a:lnSpc>
              <a:buNone/>
            </a:pPr>
            <a:r>
              <a:rPr lang="en-US" altLang="zh-CN" dirty="0"/>
              <a:t>1</a:t>
            </a:r>
            <a:r>
              <a:rPr lang="zh-CN" altLang="zh-CN" dirty="0"/>
              <a:t>．</a:t>
            </a:r>
            <a:r>
              <a:rPr lang="zh-CN" altLang="zh-CN" dirty="0" smtClean="0"/>
              <a:t>视频采集卡</a:t>
            </a:r>
            <a:endParaRPr lang="en-US" altLang="zh-CN" dirty="0" smtClean="0"/>
          </a:p>
          <a:p>
            <a:pPr marL="0" indent="0">
              <a:lnSpc>
                <a:spcPct val="150000"/>
              </a:lnSpc>
              <a:buNone/>
            </a:pPr>
            <a:r>
              <a:rPr lang="zh-CN" altLang="zh-CN" dirty="0"/>
              <a:t>视频采集卡又称视频捕捉卡，用它可以获取数字视频信息。很多视频采集卡能在捕捉视频信息的同时获得伴音，使音频部分和视频部分在数字化时同步保存、同步播放。</a:t>
            </a:r>
            <a:r>
              <a:rPr lang="zh-CN" altLang="zh-CN" dirty="0"/>
              <a:t> </a:t>
            </a:r>
            <a:r>
              <a:rPr lang="en-US" altLang="zh-CN" dirty="0"/>
              <a:t> </a:t>
            </a:r>
            <a:endParaRPr lang="en-US" altLang="zh-CN" dirty="0" smtClean="0"/>
          </a:p>
          <a:p>
            <a:pPr marL="0" indent="0">
              <a:lnSpc>
                <a:spcPct val="150000"/>
              </a:lnSpc>
              <a:buNone/>
            </a:pPr>
            <a:r>
              <a:rPr lang="en-US" altLang="zh-CN" dirty="0"/>
              <a:t>2</a:t>
            </a:r>
            <a:r>
              <a:rPr lang="zh-CN" altLang="zh-CN" dirty="0"/>
              <a:t>．视频采集卡的类型</a:t>
            </a:r>
            <a:r>
              <a:rPr lang="en-US" altLang="zh-CN" dirty="0"/>
              <a:t> </a:t>
            </a:r>
            <a:endParaRPr lang="zh-CN" altLang="zh-CN" dirty="0"/>
          </a:p>
          <a:p>
            <a:pPr marL="0" indent="0">
              <a:lnSpc>
                <a:spcPct val="150000"/>
              </a:lnSpc>
              <a:buNone/>
            </a:pPr>
            <a:r>
              <a:rPr lang="zh-CN" altLang="zh-CN" dirty="0"/>
              <a:t>按照其用途可以分为广播级视频采集卡，专业级视频采集卡，民用级视频采集卡。</a:t>
            </a:r>
            <a:r>
              <a:rPr lang="zh-CN" altLang="zh-CN" dirty="0"/>
              <a:t> </a:t>
            </a:r>
            <a:endParaRPr lang="zh-CN" altLang="zh-CN" dirty="0"/>
          </a:p>
        </p:txBody>
      </p:sp>
    </p:spTree>
    <p:extLst>
      <p:ext uri="{BB962C8B-B14F-4D97-AF65-F5344CB8AC3E}">
        <p14:creationId xmlns:p14="http://schemas.microsoft.com/office/powerpoint/2010/main" val="1130725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6.4 </a:t>
            </a:r>
            <a:r>
              <a:rPr lang="zh-CN" altLang="zh-CN" sz="3600" b="1" dirty="0"/>
              <a:t>数字视频的获取方式</a:t>
            </a:r>
          </a:p>
        </p:txBody>
      </p:sp>
      <p:sp>
        <p:nvSpPr>
          <p:cNvPr id="3" name="内容占位符 2"/>
          <p:cNvSpPr>
            <a:spLocks noGrp="1"/>
          </p:cNvSpPr>
          <p:nvPr>
            <p:ph idx="1"/>
          </p:nvPr>
        </p:nvSpPr>
        <p:spPr>
          <a:xfrm>
            <a:off x="457200" y="1600200"/>
            <a:ext cx="4682565" cy="4876800"/>
          </a:xfrm>
        </p:spPr>
        <p:txBody>
          <a:bodyPr>
            <a:normAutofit/>
          </a:bodyPr>
          <a:lstStyle/>
          <a:p>
            <a:pPr marL="0" indent="0">
              <a:lnSpc>
                <a:spcPct val="150000"/>
              </a:lnSpc>
              <a:buNone/>
            </a:pPr>
            <a:r>
              <a:rPr lang="en-US" altLang="zh-CN" dirty="0"/>
              <a:t>6.4.2</a:t>
            </a:r>
            <a:r>
              <a:rPr lang="zh-CN" altLang="zh-CN" dirty="0"/>
              <a:t>摄像机获取数字视频</a:t>
            </a:r>
            <a:r>
              <a:rPr lang="zh-CN" altLang="zh-CN" dirty="0"/>
              <a:t> </a:t>
            </a:r>
            <a:r>
              <a:rPr lang="en-US" altLang="zh-CN" b="1" dirty="0"/>
              <a:t> </a:t>
            </a:r>
            <a:endParaRPr lang="zh-CN" altLang="zh-CN" b="1" dirty="0"/>
          </a:p>
          <a:p>
            <a:pPr marL="0" indent="0">
              <a:lnSpc>
                <a:spcPct val="150000"/>
              </a:lnSpc>
              <a:buNone/>
            </a:pPr>
            <a:r>
              <a:rPr lang="zh-CN" altLang="zh-CN" dirty="0"/>
              <a:t>数字摄像机是获取数字视频的重要工具，数字摄像机包括镜头、</a:t>
            </a:r>
            <a:r>
              <a:rPr lang="en-US" altLang="zh-CN" dirty="0"/>
              <a:t>CCD</a:t>
            </a:r>
            <a:r>
              <a:rPr lang="zh-CN" altLang="zh-CN" dirty="0"/>
              <a:t>器件、数字信号处理（</a:t>
            </a:r>
            <a:r>
              <a:rPr lang="en-US" altLang="zh-CN" dirty="0"/>
              <a:t>DSP</a:t>
            </a:r>
            <a:r>
              <a:rPr lang="zh-CN" altLang="zh-CN" dirty="0"/>
              <a:t>）芯片、存储器和显示器件（</a:t>
            </a:r>
            <a:r>
              <a:rPr lang="en-US" altLang="zh-CN" dirty="0"/>
              <a:t>LCD</a:t>
            </a:r>
            <a:r>
              <a:rPr lang="zh-CN" altLang="zh-CN" dirty="0"/>
              <a:t>）等是数字摄像机的主要部件，尤其</a:t>
            </a:r>
            <a:r>
              <a:rPr lang="en-US" altLang="zh-CN" dirty="0"/>
              <a:t>DSP</a:t>
            </a:r>
            <a:r>
              <a:rPr lang="zh-CN" altLang="zh-CN" dirty="0"/>
              <a:t>部分是数字摄像机的核心。</a:t>
            </a:r>
            <a:r>
              <a:rPr lang="en-US" altLang="zh-CN" dirty="0"/>
              <a:t> </a:t>
            </a:r>
            <a:endParaRPr lang="zh-CN" altLang="zh-CN" dirty="0"/>
          </a:p>
        </p:txBody>
      </p:sp>
      <p:pic>
        <p:nvPicPr>
          <p:cNvPr id="1026" name="Picture 2" descr="摄像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9765" y="2656691"/>
            <a:ext cx="3151082" cy="2318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1176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6.4 </a:t>
            </a:r>
            <a:r>
              <a:rPr lang="zh-CN" altLang="zh-CN" sz="3600" b="1" dirty="0"/>
              <a:t>数字视频的获取方式</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dirty="0"/>
              <a:t>6.4.2</a:t>
            </a:r>
            <a:r>
              <a:rPr lang="zh-CN" altLang="zh-CN" dirty="0"/>
              <a:t>摄像机获取数字视频</a:t>
            </a:r>
            <a:r>
              <a:rPr lang="zh-CN" altLang="zh-CN" dirty="0"/>
              <a:t> </a:t>
            </a:r>
            <a:r>
              <a:rPr lang="en-US" altLang="zh-CN" b="1" dirty="0"/>
              <a:t> </a:t>
            </a:r>
            <a:endParaRPr lang="zh-CN" altLang="zh-CN" b="1" dirty="0"/>
          </a:p>
          <a:p>
            <a:pPr marL="0" indent="0">
              <a:lnSpc>
                <a:spcPct val="150000"/>
              </a:lnSpc>
              <a:buNone/>
            </a:pPr>
            <a:r>
              <a:rPr lang="en-US" altLang="zh-CN" dirty="0"/>
              <a:t>DV</a:t>
            </a:r>
            <a:r>
              <a:rPr lang="zh-CN" altLang="zh-CN" dirty="0" smtClean="0"/>
              <a:t>摄像机优点 </a:t>
            </a:r>
            <a:r>
              <a:rPr lang="zh-CN" altLang="en-US" dirty="0" smtClean="0"/>
              <a:t>：</a:t>
            </a:r>
            <a:endParaRPr lang="en-US" altLang="zh-CN" dirty="0" smtClean="0"/>
          </a:p>
          <a:p>
            <a:pPr marL="0" indent="0">
              <a:lnSpc>
                <a:spcPct val="150000"/>
              </a:lnSpc>
              <a:buNone/>
            </a:pPr>
            <a:r>
              <a:rPr lang="en-US" altLang="zh-CN" dirty="0"/>
              <a:t> </a:t>
            </a:r>
            <a:r>
              <a:rPr lang="zh-CN" altLang="zh-CN" dirty="0"/>
              <a:t>（</a:t>
            </a:r>
            <a:r>
              <a:rPr lang="en-US" altLang="zh-CN" dirty="0"/>
              <a:t>1</a:t>
            </a:r>
            <a:r>
              <a:rPr lang="zh-CN" altLang="zh-CN" dirty="0"/>
              <a:t>）记录画面质量高。</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）记录声音达</a:t>
            </a:r>
            <a:r>
              <a:rPr lang="en-US" altLang="zh-CN" dirty="0"/>
              <a:t>CD</a:t>
            </a:r>
            <a:r>
              <a:rPr lang="zh-CN" altLang="zh-CN" dirty="0"/>
              <a:t>水准。</a:t>
            </a:r>
            <a:r>
              <a:rPr lang="zh-CN" altLang="zh-CN" dirty="0"/>
              <a:t> </a:t>
            </a:r>
            <a:endParaRPr lang="en-US" altLang="zh-CN" dirty="0" smtClean="0"/>
          </a:p>
          <a:p>
            <a:pPr marL="0" indent="0">
              <a:lnSpc>
                <a:spcPct val="150000"/>
              </a:lnSpc>
              <a:buNone/>
            </a:pPr>
            <a:r>
              <a:rPr lang="zh-CN" altLang="zh-CN" dirty="0"/>
              <a:t>（</a:t>
            </a:r>
            <a:r>
              <a:rPr lang="en-US" altLang="zh-CN" dirty="0"/>
              <a:t>3</a:t>
            </a:r>
            <a:r>
              <a:rPr lang="zh-CN" altLang="zh-CN" dirty="0"/>
              <a:t>）能与计算机进行信息交换。</a:t>
            </a:r>
            <a:r>
              <a:rPr lang="zh-CN" altLang="zh-CN" dirty="0"/>
              <a:t> </a:t>
            </a:r>
            <a:endParaRPr lang="en-US" altLang="zh-CN" dirty="0" smtClean="0"/>
          </a:p>
          <a:p>
            <a:pPr marL="0" indent="0">
              <a:lnSpc>
                <a:spcPct val="150000"/>
              </a:lnSpc>
              <a:buNone/>
            </a:pPr>
            <a:r>
              <a:rPr lang="zh-CN" altLang="zh-CN" dirty="0"/>
              <a:t>（</a:t>
            </a:r>
            <a:r>
              <a:rPr lang="en-US" altLang="zh-CN" dirty="0"/>
              <a:t>4</a:t>
            </a:r>
            <a:r>
              <a:rPr lang="zh-CN" altLang="zh-CN" dirty="0"/>
              <a:t>）信噪比高。</a:t>
            </a:r>
            <a:r>
              <a:rPr lang="zh-CN" altLang="zh-CN" dirty="0"/>
              <a:t> </a:t>
            </a:r>
            <a:endParaRPr lang="en-US" altLang="zh-CN" dirty="0" smtClean="0"/>
          </a:p>
          <a:p>
            <a:pPr marL="0" indent="0">
              <a:lnSpc>
                <a:spcPct val="150000"/>
              </a:lnSpc>
              <a:buNone/>
            </a:pPr>
            <a:r>
              <a:rPr lang="zh-CN" altLang="zh-CN" dirty="0"/>
              <a:t>（</a:t>
            </a:r>
            <a:r>
              <a:rPr lang="en-US" altLang="zh-CN" dirty="0"/>
              <a:t>5</a:t>
            </a:r>
            <a:r>
              <a:rPr lang="zh-CN" altLang="zh-CN" dirty="0"/>
              <a:t>）可拍摄数字照片。</a:t>
            </a:r>
            <a:r>
              <a:rPr lang="zh-CN" altLang="zh-CN" dirty="0"/>
              <a:t> </a:t>
            </a:r>
            <a:endParaRPr lang="zh-CN" altLang="zh-CN" dirty="0"/>
          </a:p>
        </p:txBody>
      </p:sp>
    </p:spTree>
    <p:extLst>
      <p:ext uri="{BB962C8B-B14F-4D97-AF65-F5344CB8AC3E}">
        <p14:creationId xmlns:p14="http://schemas.microsoft.com/office/powerpoint/2010/main" val="3724725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6.5 </a:t>
            </a:r>
            <a:r>
              <a:rPr lang="zh-CN" altLang="zh-CN" sz="3600" b="1" dirty="0"/>
              <a:t>数字视频编辑技术</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b="1" dirty="0"/>
              <a:t>6.5.1 </a:t>
            </a:r>
            <a:r>
              <a:rPr lang="zh-CN" altLang="zh-CN" b="1" dirty="0"/>
              <a:t>视频编辑技术的相关概念</a:t>
            </a:r>
          </a:p>
          <a:p>
            <a:pPr marL="0" indent="0">
              <a:lnSpc>
                <a:spcPct val="150000"/>
              </a:lnSpc>
              <a:buNone/>
            </a:pPr>
            <a:r>
              <a:rPr lang="en-US" altLang="zh-CN" dirty="0"/>
              <a:t>1</a:t>
            </a:r>
            <a:r>
              <a:rPr lang="zh-CN" altLang="zh-CN" dirty="0"/>
              <a:t>．</a:t>
            </a:r>
            <a:r>
              <a:rPr lang="zh-CN" altLang="zh-CN" dirty="0" smtClean="0"/>
              <a:t>剪辑</a:t>
            </a:r>
            <a:endParaRPr lang="en-US" altLang="zh-CN" dirty="0" smtClean="0"/>
          </a:p>
          <a:p>
            <a:pPr marL="0" indent="0">
              <a:lnSpc>
                <a:spcPct val="150000"/>
              </a:lnSpc>
              <a:buNone/>
            </a:pPr>
            <a:r>
              <a:rPr lang="zh-CN" altLang="zh-CN" dirty="0"/>
              <a:t>剪辑就是将影片制作中所拍摄的大量镜头素材，利用非线性编辑软件，并遵循一定的镜头语言和剪辑规律，经过选择、取舍、分解和组接，最终完成一个连贯流畅、主题明确的艺术作品。</a:t>
            </a:r>
            <a:r>
              <a:rPr lang="zh-CN" altLang="zh-CN" dirty="0"/>
              <a:t> </a:t>
            </a:r>
            <a:endParaRPr lang="zh-CN" altLang="zh-CN" dirty="0"/>
          </a:p>
        </p:txBody>
      </p:sp>
    </p:spTree>
    <p:extLst>
      <p:ext uri="{BB962C8B-B14F-4D97-AF65-F5344CB8AC3E}">
        <p14:creationId xmlns:p14="http://schemas.microsoft.com/office/powerpoint/2010/main" val="382381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6.5 </a:t>
            </a:r>
            <a:r>
              <a:rPr lang="zh-CN" altLang="zh-CN" sz="3600" b="1" dirty="0"/>
              <a:t>数字视频编辑技术</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b="1" dirty="0"/>
              <a:t>6.5.1 </a:t>
            </a:r>
            <a:r>
              <a:rPr lang="zh-CN" altLang="zh-CN" b="1" dirty="0"/>
              <a:t>视频编辑技术的相关概念</a:t>
            </a:r>
          </a:p>
          <a:p>
            <a:pPr marL="0" indent="0">
              <a:lnSpc>
                <a:spcPct val="150000"/>
              </a:lnSpc>
              <a:buNone/>
            </a:pPr>
            <a:r>
              <a:rPr lang="en-US" altLang="zh-CN" dirty="0"/>
              <a:t>2</a:t>
            </a:r>
            <a:r>
              <a:rPr lang="zh-CN" altLang="zh-CN" dirty="0"/>
              <a:t>．非线性编辑 </a:t>
            </a:r>
          </a:p>
          <a:p>
            <a:pPr marL="0" indent="0">
              <a:lnSpc>
                <a:spcPct val="150000"/>
              </a:lnSpc>
              <a:buNone/>
            </a:pPr>
            <a:r>
              <a:rPr lang="zh-CN" altLang="zh-CN" dirty="0"/>
              <a:t>非线性编辑是相对传统上以时间顺序进行线性编辑而言。非线性编辑借助计算机来进行数字化制作，几乎所有的工作都在计算机中完成，不依靠外部设备，打破传统时间顺序编辑限制，根据制作需求自由排列组合，具有快捷简便、随机的特性。</a:t>
            </a:r>
          </a:p>
        </p:txBody>
      </p:sp>
    </p:spTree>
    <p:extLst>
      <p:ext uri="{BB962C8B-B14F-4D97-AF65-F5344CB8AC3E}">
        <p14:creationId xmlns:p14="http://schemas.microsoft.com/office/powerpoint/2010/main" val="590349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6.1  </a:t>
            </a:r>
            <a:r>
              <a:rPr lang="zh-CN" altLang="zh-CN" sz="3600" b="1" dirty="0"/>
              <a:t>视频定义及分类</a:t>
            </a:r>
          </a:p>
        </p:txBody>
      </p:sp>
      <p:sp>
        <p:nvSpPr>
          <p:cNvPr id="3" name="内容占位符 2"/>
          <p:cNvSpPr>
            <a:spLocks noGrp="1"/>
          </p:cNvSpPr>
          <p:nvPr>
            <p:ph idx="1"/>
          </p:nvPr>
        </p:nvSpPr>
        <p:spPr/>
        <p:txBody>
          <a:bodyPr/>
          <a:lstStyle/>
          <a:p>
            <a:pPr marL="0" indent="0">
              <a:lnSpc>
                <a:spcPct val="150000"/>
              </a:lnSpc>
              <a:buNone/>
            </a:pPr>
            <a:r>
              <a:rPr lang="en-US" altLang="zh-CN" dirty="0"/>
              <a:t>1</a:t>
            </a:r>
            <a:r>
              <a:rPr lang="zh-CN" altLang="zh-CN" dirty="0"/>
              <a:t>．视频的定义</a:t>
            </a:r>
          </a:p>
          <a:p>
            <a:pPr marL="0" indent="0">
              <a:lnSpc>
                <a:spcPct val="150000"/>
              </a:lnSpc>
              <a:buNone/>
            </a:pPr>
            <a:r>
              <a:rPr lang="zh-CN" altLang="zh-CN" dirty="0"/>
              <a:t>视频（</a:t>
            </a:r>
            <a:r>
              <a:rPr lang="en-US" altLang="zh-CN" dirty="0"/>
              <a:t>Video</a:t>
            </a:r>
            <a:r>
              <a:rPr lang="zh-CN" altLang="zh-CN" dirty="0"/>
              <a:t>）就是其内容随时间变化的一组动态图像，所以又叫运动图像或活动图像。根据视觉暂留原理，连续的图像变化每秒超过</a:t>
            </a:r>
            <a:r>
              <a:rPr lang="en-US" altLang="zh-CN" dirty="0"/>
              <a:t>24</a:t>
            </a:r>
            <a:r>
              <a:rPr lang="zh-CN" altLang="zh-CN" dirty="0"/>
              <a:t>帧（</a:t>
            </a:r>
            <a:r>
              <a:rPr lang="en-US" altLang="zh-CN" dirty="0"/>
              <a:t>frame</a:t>
            </a:r>
            <a:r>
              <a:rPr lang="zh-CN" altLang="zh-CN" dirty="0"/>
              <a:t>）画面以上时，人眼无法辨别单幅的静态画面，看上去是平滑连续的视觉效果</a:t>
            </a:r>
            <a:r>
              <a:rPr lang="zh-CN" altLang="zh-CN" dirty="0"/>
              <a:t> </a:t>
            </a:r>
            <a:r>
              <a:rPr lang="zh-CN" altLang="en-US" dirty="0" smtClean="0"/>
              <a:t>。</a:t>
            </a:r>
            <a:endParaRPr lang="en-US" altLang="zh-CN" dirty="0" smtClean="0"/>
          </a:p>
          <a:p>
            <a:pPr marL="0" indent="0">
              <a:lnSpc>
                <a:spcPct val="150000"/>
              </a:lnSpc>
              <a:buNone/>
            </a:pPr>
            <a:r>
              <a:rPr lang="zh-CN" altLang="zh-CN" dirty="0"/>
              <a:t>视频信号具有以下特点：</a:t>
            </a:r>
          </a:p>
          <a:p>
            <a:pPr marL="0" indent="0">
              <a:lnSpc>
                <a:spcPct val="150000"/>
              </a:lnSpc>
              <a:buNone/>
            </a:pPr>
            <a:r>
              <a:rPr lang="zh-CN" altLang="zh-CN" dirty="0"/>
              <a:t>（</a:t>
            </a:r>
            <a:r>
              <a:rPr lang="en-US" altLang="zh-CN" dirty="0"/>
              <a:t>1</a:t>
            </a:r>
            <a:r>
              <a:rPr lang="zh-CN" altLang="zh-CN" dirty="0"/>
              <a:t>）内容随时间的变化而变化；</a:t>
            </a:r>
          </a:p>
          <a:p>
            <a:pPr marL="0" indent="0">
              <a:lnSpc>
                <a:spcPct val="150000"/>
              </a:lnSpc>
              <a:buNone/>
            </a:pPr>
            <a:r>
              <a:rPr lang="zh-CN" altLang="zh-CN" dirty="0"/>
              <a:t>（</a:t>
            </a:r>
            <a:r>
              <a:rPr lang="en-US" altLang="zh-CN" dirty="0"/>
              <a:t>2</a:t>
            </a:r>
            <a:r>
              <a:rPr lang="zh-CN" altLang="zh-CN" dirty="0"/>
              <a:t>）伴随有与画面同步的声音。</a:t>
            </a:r>
          </a:p>
          <a:p>
            <a:pPr marL="0" indent="0">
              <a:lnSpc>
                <a:spcPct val="150000"/>
              </a:lnSpc>
              <a:buNone/>
            </a:pPr>
            <a:endParaRPr lang="zh-CN" altLang="zh-CN" dirty="0"/>
          </a:p>
        </p:txBody>
      </p:sp>
    </p:spTree>
    <p:extLst>
      <p:ext uri="{BB962C8B-B14F-4D97-AF65-F5344CB8AC3E}">
        <p14:creationId xmlns:p14="http://schemas.microsoft.com/office/powerpoint/2010/main" val="129256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6.5 </a:t>
            </a:r>
            <a:r>
              <a:rPr lang="zh-CN" altLang="zh-CN" sz="3600" b="1" dirty="0"/>
              <a:t>数字视频编辑技术</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b="1" dirty="0"/>
              <a:t>6.5.1 </a:t>
            </a:r>
            <a:r>
              <a:rPr lang="zh-CN" altLang="zh-CN" b="1" dirty="0"/>
              <a:t>视频编辑技术的相关概念</a:t>
            </a:r>
          </a:p>
          <a:p>
            <a:pPr marL="0" indent="0">
              <a:lnSpc>
                <a:spcPct val="150000"/>
              </a:lnSpc>
              <a:buNone/>
            </a:pPr>
            <a:r>
              <a:rPr lang="en-US" altLang="zh-CN" dirty="0"/>
              <a:t>3</a:t>
            </a:r>
            <a:r>
              <a:rPr lang="zh-CN" altLang="zh-CN" dirty="0"/>
              <a:t>．镜头 </a:t>
            </a:r>
          </a:p>
          <a:p>
            <a:pPr marL="0" indent="0">
              <a:lnSpc>
                <a:spcPct val="150000"/>
              </a:lnSpc>
              <a:buNone/>
            </a:pPr>
            <a:r>
              <a:rPr lang="zh-CN" altLang="zh-CN" dirty="0"/>
              <a:t>在影视作品的前期拍摄中，镜头是指摄像机从启动到关闭这期间，不间断摄取的一段画面的总和</a:t>
            </a:r>
            <a:r>
              <a:rPr lang="zh-CN" altLang="zh-CN" dirty="0" smtClean="0"/>
              <a:t>。</a:t>
            </a:r>
            <a:endParaRPr lang="en-US" altLang="zh-CN" dirty="0" smtClean="0"/>
          </a:p>
          <a:p>
            <a:pPr marL="0" indent="0">
              <a:lnSpc>
                <a:spcPct val="150000"/>
              </a:lnSpc>
              <a:buNone/>
            </a:pPr>
            <a:r>
              <a:rPr lang="zh-CN" altLang="zh-CN" dirty="0" smtClean="0"/>
              <a:t>在后期编辑时</a:t>
            </a:r>
            <a:r>
              <a:rPr lang="zh-CN" altLang="zh-CN" dirty="0"/>
              <a:t>，镜头可以指两个剪辑点间的一组画面</a:t>
            </a:r>
            <a:r>
              <a:rPr lang="zh-CN" altLang="zh-CN" dirty="0" smtClean="0"/>
              <a:t>。</a:t>
            </a:r>
            <a:endParaRPr lang="en-US" altLang="zh-CN" dirty="0" smtClean="0"/>
          </a:p>
          <a:p>
            <a:pPr marL="0" indent="0">
              <a:lnSpc>
                <a:spcPct val="150000"/>
              </a:lnSpc>
              <a:buNone/>
            </a:pPr>
            <a:r>
              <a:rPr lang="zh-CN" altLang="zh-CN" dirty="0" smtClean="0"/>
              <a:t>在前期拍摄</a:t>
            </a:r>
            <a:r>
              <a:rPr lang="zh-CN" altLang="zh-CN" dirty="0"/>
              <a:t>中的镜头是影片组成的基本单位，也是非线性编辑的基础素材</a:t>
            </a:r>
            <a:r>
              <a:rPr lang="zh-CN" altLang="zh-CN" dirty="0" smtClean="0"/>
              <a:t>。</a:t>
            </a:r>
            <a:endParaRPr lang="en-US" altLang="zh-CN" dirty="0" smtClean="0"/>
          </a:p>
          <a:p>
            <a:pPr marL="0" indent="0">
              <a:lnSpc>
                <a:spcPct val="150000"/>
              </a:lnSpc>
              <a:buNone/>
            </a:pPr>
            <a:r>
              <a:rPr lang="zh-CN" altLang="zh-CN" dirty="0"/>
              <a:t>非线性编辑软件就是对镜头的重新组接和裁剪编辑处理</a:t>
            </a:r>
            <a:r>
              <a:rPr lang="zh-CN" altLang="zh-CN" dirty="0" smtClean="0"/>
              <a:t>。 </a:t>
            </a:r>
            <a:endParaRPr lang="zh-CN" altLang="zh-CN" dirty="0"/>
          </a:p>
        </p:txBody>
      </p:sp>
    </p:spTree>
    <p:extLst>
      <p:ext uri="{BB962C8B-B14F-4D97-AF65-F5344CB8AC3E}">
        <p14:creationId xmlns:p14="http://schemas.microsoft.com/office/powerpoint/2010/main" val="31949631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6.5 </a:t>
            </a:r>
            <a:r>
              <a:rPr lang="zh-CN" altLang="zh-CN" sz="3600" b="1" dirty="0"/>
              <a:t>数字视频编辑技术</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b="1" dirty="0"/>
              <a:t>6.5.1 </a:t>
            </a:r>
            <a:r>
              <a:rPr lang="zh-CN" altLang="zh-CN" b="1" dirty="0"/>
              <a:t>视频编辑技术的相关概念</a:t>
            </a:r>
          </a:p>
          <a:p>
            <a:pPr marL="0" indent="0">
              <a:lnSpc>
                <a:spcPct val="150000"/>
              </a:lnSpc>
              <a:buNone/>
            </a:pPr>
            <a:r>
              <a:rPr lang="en-US" altLang="zh-CN" dirty="0"/>
              <a:t>4</a:t>
            </a:r>
            <a:r>
              <a:rPr lang="zh-CN" altLang="zh-CN" dirty="0"/>
              <a:t>．景别 </a:t>
            </a:r>
          </a:p>
          <a:p>
            <a:pPr marL="0" indent="0">
              <a:lnSpc>
                <a:spcPct val="150000"/>
              </a:lnSpc>
              <a:buNone/>
            </a:pPr>
            <a:r>
              <a:rPr lang="zh-CN" altLang="zh-CN" dirty="0"/>
              <a:t>景别是指由于摄影机与被摄体的距离不同，而造成被摄体在镜头画面中呈现出范围大小的区别。景别的划分，一般可分为五种，由近至远分别为特写、近景、中景、</a:t>
            </a:r>
            <a:r>
              <a:rPr lang="zh-CN" altLang="zh-CN" dirty="0"/>
              <a:t>全景、</a:t>
            </a:r>
            <a:r>
              <a:rPr lang="zh-CN" altLang="zh-CN" dirty="0"/>
              <a:t>远景。</a:t>
            </a:r>
          </a:p>
        </p:txBody>
      </p:sp>
    </p:spTree>
    <p:extLst>
      <p:ext uri="{BB962C8B-B14F-4D97-AF65-F5344CB8AC3E}">
        <p14:creationId xmlns:p14="http://schemas.microsoft.com/office/powerpoint/2010/main" val="1198234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6.5 </a:t>
            </a:r>
            <a:r>
              <a:rPr lang="zh-CN" altLang="zh-CN" sz="3600" b="1" dirty="0"/>
              <a:t>数字视频编辑技术</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b="1" dirty="0"/>
              <a:t>6.5.1 </a:t>
            </a:r>
            <a:r>
              <a:rPr lang="zh-CN" altLang="zh-CN" b="1" dirty="0"/>
              <a:t>视频编辑技术的相关概念</a:t>
            </a:r>
          </a:p>
          <a:p>
            <a:pPr marL="0" indent="0">
              <a:lnSpc>
                <a:spcPct val="150000"/>
              </a:lnSpc>
              <a:buNone/>
            </a:pPr>
            <a:r>
              <a:rPr lang="en-US" altLang="zh-CN" dirty="0"/>
              <a:t>5</a:t>
            </a:r>
            <a:r>
              <a:rPr lang="zh-CN" altLang="zh-CN" dirty="0"/>
              <a:t>．运动拍摄 </a:t>
            </a:r>
          </a:p>
          <a:p>
            <a:pPr marL="0" indent="0">
              <a:lnSpc>
                <a:spcPct val="150000"/>
              </a:lnSpc>
              <a:buNone/>
            </a:pPr>
            <a:r>
              <a:rPr lang="zh-CN" altLang="zh-CN" dirty="0"/>
              <a:t>运动拍摄就是指在一个镜头中通过移动摄像机机位，或者改变镜头焦距所进行的拍摄。通过这种拍摄方式所拍到的画面，称为运动画面。通过推、拉、摇、移、跟、升降摄像机和综合运动摄像机，可以形成推镜头、拉镜头、摇镜头、移镜头、跟镜头、升降镜头和综合运动镜头等运动镜头画面。 </a:t>
            </a:r>
          </a:p>
        </p:txBody>
      </p:sp>
    </p:spTree>
    <p:extLst>
      <p:ext uri="{BB962C8B-B14F-4D97-AF65-F5344CB8AC3E}">
        <p14:creationId xmlns:p14="http://schemas.microsoft.com/office/powerpoint/2010/main" val="14208555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6.5 </a:t>
            </a:r>
            <a:r>
              <a:rPr lang="zh-CN" altLang="zh-CN" sz="3600" b="1" dirty="0"/>
              <a:t>数字视频编辑技术</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b="1" dirty="0"/>
              <a:t>6.5.1 </a:t>
            </a:r>
            <a:r>
              <a:rPr lang="zh-CN" altLang="zh-CN" b="1" dirty="0"/>
              <a:t>视频编辑技术的相关概念</a:t>
            </a:r>
          </a:p>
          <a:p>
            <a:pPr marL="0" indent="0">
              <a:lnSpc>
                <a:spcPct val="150000"/>
              </a:lnSpc>
              <a:buNone/>
            </a:pPr>
            <a:r>
              <a:rPr lang="en-US" altLang="zh-CN" dirty="0"/>
              <a:t>6</a:t>
            </a:r>
            <a:r>
              <a:rPr lang="zh-CN" altLang="zh-CN" dirty="0"/>
              <a:t>．镜头组接 </a:t>
            </a:r>
          </a:p>
          <a:p>
            <a:pPr marL="0" indent="0">
              <a:lnSpc>
                <a:spcPct val="150000"/>
              </a:lnSpc>
              <a:buNone/>
            </a:pPr>
            <a:r>
              <a:rPr lang="zh-CN" altLang="zh-CN" dirty="0"/>
              <a:t>镜头组接，就是将拍摄的画面镜头，按照一定的构思和逻辑，有规律地串连在一起。一部影片是由许多镜头合乎逻辑地、有节奏地组接在一起，从而清楚的表达作者的阐释意图。在后期剪辑的过程中，需要遵循镜头组接的规律，使影片表达的更为连贯流畅。画面组接的一般规律就是动接动、静接静和声画统一等。 </a:t>
            </a:r>
          </a:p>
        </p:txBody>
      </p:sp>
    </p:spTree>
    <p:extLst>
      <p:ext uri="{BB962C8B-B14F-4D97-AF65-F5344CB8AC3E}">
        <p14:creationId xmlns:p14="http://schemas.microsoft.com/office/powerpoint/2010/main" val="9651012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6.5 </a:t>
            </a:r>
            <a:r>
              <a:rPr lang="zh-CN" altLang="zh-CN" sz="3600" b="1" dirty="0"/>
              <a:t>数字视频编辑技术</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dirty="0"/>
              <a:t>6.5.2 </a:t>
            </a:r>
            <a:r>
              <a:rPr lang="zh-CN" altLang="zh-CN" dirty="0"/>
              <a:t>数字视频处理软件</a:t>
            </a:r>
            <a:r>
              <a:rPr lang="en-US" altLang="zh-CN" dirty="0"/>
              <a:t>Adobe Premiere</a:t>
            </a:r>
            <a:r>
              <a:rPr lang="zh-CN" altLang="zh-CN" dirty="0"/>
              <a:t> </a:t>
            </a:r>
            <a:endParaRPr lang="en-US" altLang="zh-CN" dirty="0" smtClean="0"/>
          </a:p>
          <a:p>
            <a:pPr marL="0" indent="0">
              <a:lnSpc>
                <a:spcPct val="150000"/>
              </a:lnSpc>
              <a:buNone/>
            </a:pPr>
            <a:r>
              <a:rPr lang="en-US" altLang="zh-CN" dirty="0"/>
              <a:t>Premiere </a:t>
            </a:r>
            <a:r>
              <a:rPr lang="zh-CN" altLang="zh-CN" dirty="0"/>
              <a:t>是</a:t>
            </a:r>
            <a:r>
              <a:rPr lang="en-US" altLang="zh-CN" dirty="0"/>
              <a:t>Adobe</a:t>
            </a:r>
            <a:r>
              <a:rPr lang="zh-CN" altLang="zh-CN" dirty="0"/>
              <a:t>公司推出的一款非常优秀的非线性视频编辑软件，它融视频和音频处理为一体，功能强大、易于使用，能对视频、声音、动画、图片、文本进行编辑加工，并最终生成电影文件，为制作数字视频作品提供了完整的创作环境。</a:t>
            </a:r>
            <a:r>
              <a:rPr lang="zh-CN" altLang="zh-CN" dirty="0"/>
              <a:t> </a:t>
            </a:r>
            <a:endParaRPr lang="zh-CN" altLang="zh-CN" dirty="0"/>
          </a:p>
        </p:txBody>
      </p:sp>
    </p:spTree>
    <p:extLst>
      <p:ext uri="{BB962C8B-B14F-4D97-AF65-F5344CB8AC3E}">
        <p14:creationId xmlns:p14="http://schemas.microsoft.com/office/powerpoint/2010/main" val="18405795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6.5 </a:t>
            </a:r>
            <a:r>
              <a:rPr lang="zh-CN" altLang="zh-CN" sz="3600" b="1" dirty="0"/>
              <a:t>数字视频编辑技术</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dirty="0"/>
              <a:t>6.5.2 </a:t>
            </a:r>
            <a:r>
              <a:rPr lang="zh-CN" altLang="zh-CN" dirty="0"/>
              <a:t>数字视频处理软件</a:t>
            </a:r>
            <a:r>
              <a:rPr lang="en-US" altLang="zh-CN" dirty="0"/>
              <a:t>Adobe Premiere</a:t>
            </a:r>
            <a:r>
              <a:rPr lang="zh-CN" altLang="zh-CN" dirty="0"/>
              <a:t> </a:t>
            </a:r>
            <a:endParaRPr lang="en-US" altLang="zh-CN" dirty="0" smtClean="0"/>
          </a:p>
          <a:p>
            <a:pPr marL="0" indent="0">
              <a:lnSpc>
                <a:spcPct val="150000"/>
              </a:lnSpc>
              <a:buNone/>
            </a:pPr>
            <a:r>
              <a:rPr lang="en-US" altLang="zh-CN" dirty="0"/>
              <a:t>1</a:t>
            </a:r>
            <a:r>
              <a:rPr lang="zh-CN" altLang="zh-CN" dirty="0"/>
              <a:t>．</a:t>
            </a:r>
            <a:r>
              <a:rPr lang="en-US" altLang="zh-CN" dirty="0"/>
              <a:t>Premiere </a:t>
            </a:r>
            <a:r>
              <a:rPr lang="zh-CN" altLang="zh-CN" dirty="0"/>
              <a:t>的主要功</a:t>
            </a:r>
            <a:r>
              <a:rPr lang="zh-CN" altLang="zh-CN" dirty="0" smtClean="0"/>
              <a:t>能</a:t>
            </a:r>
            <a:endParaRPr lang="en-US" altLang="zh-CN" dirty="0" smtClean="0"/>
          </a:p>
          <a:p>
            <a:pPr marL="0" indent="0">
              <a:lnSpc>
                <a:spcPct val="150000"/>
              </a:lnSpc>
              <a:buNone/>
            </a:pPr>
            <a:r>
              <a:rPr lang="en-US" altLang="zh-CN" dirty="0"/>
              <a:t>2</a:t>
            </a:r>
            <a:r>
              <a:rPr lang="zh-CN" altLang="zh-CN" dirty="0"/>
              <a:t>．</a:t>
            </a:r>
            <a:r>
              <a:rPr lang="en-US" altLang="zh-CN" dirty="0"/>
              <a:t>Adobe Premiere</a:t>
            </a:r>
            <a:r>
              <a:rPr lang="zh-CN" altLang="zh-CN" dirty="0"/>
              <a:t>的主要特点</a:t>
            </a:r>
          </a:p>
          <a:p>
            <a:pPr marL="0" indent="0">
              <a:lnSpc>
                <a:spcPct val="150000"/>
              </a:lnSpc>
              <a:buNone/>
            </a:pPr>
            <a:r>
              <a:rPr lang="en-US" altLang="zh-CN" dirty="0"/>
              <a:t>3</a:t>
            </a:r>
            <a:r>
              <a:rPr lang="zh-CN" altLang="zh-CN" dirty="0"/>
              <a:t>．</a:t>
            </a:r>
            <a:r>
              <a:rPr lang="en-US" altLang="zh-CN" dirty="0"/>
              <a:t> Premiere </a:t>
            </a:r>
            <a:r>
              <a:rPr lang="zh-CN" altLang="zh-CN" dirty="0" smtClean="0"/>
              <a:t>的</a:t>
            </a:r>
            <a:r>
              <a:rPr lang="zh-CN" altLang="zh-CN" dirty="0"/>
              <a:t>工作界面</a:t>
            </a:r>
          </a:p>
          <a:p>
            <a:pPr marL="0" indent="0">
              <a:lnSpc>
                <a:spcPct val="150000"/>
              </a:lnSpc>
              <a:buNone/>
            </a:pPr>
            <a:r>
              <a:rPr lang="en-US" altLang="zh-CN" dirty="0"/>
              <a:t>4</a:t>
            </a:r>
            <a:r>
              <a:rPr lang="zh-CN" altLang="zh-CN" dirty="0"/>
              <a:t>． 用</a:t>
            </a:r>
            <a:r>
              <a:rPr lang="en-US" altLang="zh-CN" dirty="0"/>
              <a:t>Premiere </a:t>
            </a:r>
            <a:r>
              <a:rPr lang="zh-CN" altLang="zh-CN" dirty="0" smtClean="0"/>
              <a:t>创</a:t>
            </a:r>
            <a:r>
              <a:rPr lang="zh-CN" altLang="zh-CN" dirty="0"/>
              <a:t>建数字影片</a:t>
            </a:r>
          </a:p>
          <a:p>
            <a:pPr marL="0" indent="0">
              <a:lnSpc>
                <a:spcPct val="150000"/>
              </a:lnSpc>
              <a:buNone/>
            </a:pPr>
            <a:endParaRPr lang="zh-CN" altLang="zh-CN" dirty="0"/>
          </a:p>
        </p:txBody>
      </p:sp>
    </p:spTree>
    <p:extLst>
      <p:ext uri="{BB962C8B-B14F-4D97-AF65-F5344CB8AC3E}">
        <p14:creationId xmlns:p14="http://schemas.microsoft.com/office/powerpoint/2010/main" val="20374036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6.6</a:t>
            </a:r>
            <a:r>
              <a:rPr lang="zh-CN" altLang="zh-CN" sz="3600" b="1" dirty="0"/>
              <a:t>视频的特效处理</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b="1" dirty="0"/>
              <a:t>6.6.1 </a:t>
            </a:r>
            <a:r>
              <a:rPr lang="zh-CN" altLang="zh-CN" b="1" dirty="0"/>
              <a:t>什么是后期特效</a:t>
            </a:r>
          </a:p>
          <a:p>
            <a:pPr marL="0" indent="0">
              <a:lnSpc>
                <a:spcPct val="150000"/>
              </a:lnSpc>
              <a:buNone/>
            </a:pPr>
            <a:r>
              <a:rPr lang="zh-CN" altLang="zh-CN" dirty="0" smtClean="0"/>
              <a:t>影视后期也叫做影视特效</a:t>
            </a:r>
            <a:r>
              <a:rPr lang="zh-CN" altLang="zh-CN" dirty="0"/>
              <a:t>，主要工作就是通过一个特殊的影像成像过</a:t>
            </a:r>
            <a:r>
              <a:rPr lang="zh-CN" altLang="zh-CN" dirty="0" smtClean="0"/>
              <a:t>程去完成常规摄制手段无法实现</a:t>
            </a:r>
            <a:r>
              <a:rPr lang="zh-CN" altLang="zh-CN" dirty="0"/>
              <a:t>的影像成像任务</a:t>
            </a:r>
            <a:r>
              <a:rPr lang="zh-CN" altLang="zh-CN" dirty="0" smtClean="0"/>
              <a:t>。</a:t>
            </a:r>
            <a:endParaRPr lang="en-US" altLang="zh-CN" dirty="0" smtClean="0"/>
          </a:p>
          <a:p>
            <a:pPr marL="0" indent="0">
              <a:lnSpc>
                <a:spcPct val="150000"/>
              </a:lnSpc>
              <a:buNone/>
            </a:pPr>
            <a:r>
              <a:rPr lang="zh-CN" altLang="zh-CN" dirty="0" smtClean="0"/>
              <a:t>影视特效表现</a:t>
            </a:r>
            <a:r>
              <a:rPr lang="zh-CN" altLang="zh-CN" dirty="0"/>
              <a:t>的不仅仅是现实中无法实现或无法再现的景象，有时甚至是现实中根本不存在的事物等</a:t>
            </a:r>
            <a:r>
              <a:rPr lang="zh-CN" altLang="zh-CN" dirty="0" smtClean="0"/>
              <a:t>。</a:t>
            </a:r>
            <a:endParaRPr lang="en-US" altLang="zh-CN" dirty="0" smtClean="0"/>
          </a:p>
          <a:p>
            <a:pPr marL="0" indent="0">
              <a:lnSpc>
                <a:spcPct val="150000"/>
              </a:lnSpc>
              <a:buNone/>
            </a:pPr>
            <a:r>
              <a:rPr lang="zh-CN" altLang="zh-CN" dirty="0" smtClean="0"/>
              <a:t>后期特效处理通过跟随</a:t>
            </a:r>
            <a:r>
              <a:rPr lang="zh-CN" altLang="zh-CN" dirty="0"/>
              <a:t>、抠像、校色、合成等操作分开各层的影像，在影像上加特殊效果，比如爆炸等</a:t>
            </a:r>
            <a:r>
              <a:rPr lang="zh-CN" altLang="zh-CN" dirty="0" smtClean="0"/>
              <a:t>。</a:t>
            </a:r>
            <a:endParaRPr lang="zh-CN" altLang="zh-CN" dirty="0"/>
          </a:p>
        </p:txBody>
      </p:sp>
    </p:spTree>
    <p:extLst>
      <p:ext uri="{BB962C8B-B14F-4D97-AF65-F5344CB8AC3E}">
        <p14:creationId xmlns:p14="http://schemas.microsoft.com/office/powerpoint/2010/main" val="29372020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6.6</a:t>
            </a:r>
            <a:r>
              <a:rPr lang="zh-CN" altLang="zh-CN" sz="3600" b="1" dirty="0"/>
              <a:t>视频的特效处理</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30000"/>
              </a:lnSpc>
              <a:buNone/>
            </a:pPr>
            <a:r>
              <a:rPr lang="en-US" altLang="zh-CN" b="1" dirty="0"/>
              <a:t>6.6.2 </a:t>
            </a:r>
            <a:r>
              <a:rPr lang="zh-CN" altLang="zh-CN" b="1" dirty="0"/>
              <a:t>后期特效处理的作用</a:t>
            </a:r>
          </a:p>
          <a:p>
            <a:pPr marL="0" indent="0">
              <a:lnSpc>
                <a:spcPct val="130000"/>
              </a:lnSpc>
              <a:buNone/>
            </a:pPr>
            <a:r>
              <a:rPr lang="zh-CN" altLang="zh-CN" dirty="0"/>
              <a:t>后期特效处理可以将平淡的视频片段进行相应的处理，产生包括画面本身的变化、旋转、模仿旧电影胶片、色调变化等视频效果。因此在进行了视频片段的初步编辑之后，后期特效处理更为重要。</a:t>
            </a:r>
          </a:p>
          <a:p>
            <a:pPr marL="0" indent="0">
              <a:lnSpc>
                <a:spcPct val="130000"/>
              </a:lnSpc>
              <a:buNone/>
            </a:pPr>
            <a:r>
              <a:rPr lang="zh-CN" altLang="zh-CN" dirty="0" smtClean="0"/>
              <a:t>数字特效制作关键技术</a:t>
            </a:r>
            <a:r>
              <a:rPr lang="zh-CN" altLang="zh-CN" dirty="0"/>
              <a:t>：</a:t>
            </a:r>
            <a:endParaRPr lang="zh-CN" altLang="zh-CN" dirty="0"/>
          </a:p>
          <a:p>
            <a:pPr marL="0" indent="0">
              <a:lnSpc>
                <a:spcPct val="130000"/>
              </a:lnSpc>
              <a:buNone/>
            </a:pPr>
            <a:r>
              <a:rPr lang="zh-CN" altLang="zh-CN" dirty="0" smtClean="0"/>
              <a:t>（</a:t>
            </a:r>
            <a:r>
              <a:rPr lang="en-US" altLang="zh-CN" dirty="0" smtClean="0"/>
              <a:t> </a:t>
            </a:r>
            <a:r>
              <a:rPr lang="en-US" altLang="zh-CN" dirty="0"/>
              <a:t>1</a:t>
            </a:r>
            <a:r>
              <a:rPr lang="zh-CN" altLang="zh-CN" dirty="0"/>
              <a:t>）</a:t>
            </a:r>
            <a:r>
              <a:rPr lang="zh-CN" altLang="zh-CN" dirty="0" smtClean="0"/>
              <a:t>抠像</a:t>
            </a:r>
            <a:endParaRPr lang="en-US" altLang="zh-CN" dirty="0" smtClean="0"/>
          </a:p>
          <a:p>
            <a:pPr marL="0" indent="0">
              <a:lnSpc>
                <a:spcPct val="130000"/>
              </a:lnSpc>
              <a:buNone/>
            </a:pPr>
            <a:r>
              <a:rPr lang="zh-CN" altLang="zh-CN" dirty="0"/>
              <a:t>（</a:t>
            </a:r>
            <a:r>
              <a:rPr lang="en-US" altLang="zh-CN" dirty="0"/>
              <a:t>2</a:t>
            </a:r>
            <a:r>
              <a:rPr lang="zh-CN" altLang="zh-CN" dirty="0"/>
              <a:t>）动画特效</a:t>
            </a:r>
          </a:p>
          <a:p>
            <a:pPr marL="0" indent="0">
              <a:lnSpc>
                <a:spcPct val="130000"/>
              </a:lnSpc>
              <a:buNone/>
            </a:pPr>
            <a:r>
              <a:rPr lang="zh-CN" altLang="zh-CN" dirty="0"/>
              <a:t>（</a:t>
            </a:r>
            <a:r>
              <a:rPr lang="en-US" altLang="zh-CN" dirty="0"/>
              <a:t>3</a:t>
            </a:r>
            <a:r>
              <a:rPr lang="zh-CN" altLang="zh-CN" dirty="0"/>
              <a:t>）</a:t>
            </a:r>
            <a:r>
              <a:rPr lang="zh-CN" altLang="zh-CN" dirty="0" smtClean="0"/>
              <a:t>其他视频特效</a:t>
            </a:r>
            <a:endParaRPr lang="zh-CN" altLang="zh-CN" dirty="0"/>
          </a:p>
        </p:txBody>
      </p:sp>
    </p:spTree>
    <p:extLst>
      <p:ext uri="{BB962C8B-B14F-4D97-AF65-F5344CB8AC3E}">
        <p14:creationId xmlns:p14="http://schemas.microsoft.com/office/powerpoint/2010/main" val="3626389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6.6</a:t>
            </a:r>
            <a:r>
              <a:rPr lang="zh-CN" altLang="zh-CN" sz="3600" b="1" dirty="0"/>
              <a:t>视频的特效处理</a:t>
            </a:r>
          </a:p>
        </p:txBody>
      </p:sp>
      <p:sp>
        <p:nvSpPr>
          <p:cNvPr id="3" name="内容占位符 2"/>
          <p:cNvSpPr>
            <a:spLocks noGrp="1"/>
          </p:cNvSpPr>
          <p:nvPr>
            <p:ph idx="1"/>
          </p:nvPr>
        </p:nvSpPr>
        <p:spPr>
          <a:xfrm>
            <a:off x="457200" y="1600200"/>
            <a:ext cx="8229600" cy="4876800"/>
          </a:xfrm>
        </p:spPr>
        <p:txBody>
          <a:bodyPr>
            <a:normAutofit/>
          </a:bodyPr>
          <a:lstStyle/>
          <a:p>
            <a:pPr marL="0" indent="0">
              <a:buNone/>
            </a:pPr>
            <a:r>
              <a:rPr lang="en-US" altLang="zh-CN" b="1" dirty="0"/>
              <a:t>6.6.3  </a:t>
            </a:r>
            <a:r>
              <a:rPr lang="zh-CN" altLang="zh-CN" b="1" dirty="0"/>
              <a:t>数字视频后期特效处理应用软件</a:t>
            </a:r>
          </a:p>
          <a:p>
            <a:pPr marL="0" indent="0">
              <a:buNone/>
            </a:pPr>
            <a:r>
              <a:rPr lang="en-US" altLang="zh-CN" dirty="0" smtClean="0"/>
              <a:t>After </a:t>
            </a:r>
            <a:r>
              <a:rPr lang="en-US" altLang="zh-CN" dirty="0"/>
              <a:t>Effects</a:t>
            </a:r>
            <a:r>
              <a:rPr lang="zh-CN" altLang="zh-CN" dirty="0"/>
              <a:t>，简称</a:t>
            </a:r>
            <a:r>
              <a:rPr lang="en-US" altLang="zh-CN" dirty="0"/>
              <a:t>”AE”</a:t>
            </a:r>
            <a:r>
              <a:rPr lang="zh-CN" altLang="zh-CN" dirty="0"/>
              <a:t>是</a:t>
            </a:r>
            <a:r>
              <a:rPr lang="en-US" altLang="zh-CN" dirty="0"/>
              <a:t>Adobe</a:t>
            </a:r>
            <a:r>
              <a:rPr lang="zh-CN" altLang="zh-CN" dirty="0"/>
              <a:t>公司推出的一款视频剪辑及设计软件，它可以非常方便地调入</a:t>
            </a:r>
            <a:r>
              <a:rPr lang="en-US" altLang="zh-CN" dirty="0"/>
              <a:t>Photoshop</a:t>
            </a:r>
            <a:r>
              <a:rPr lang="zh-CN" altLang="zh-CN" dirty="0"/>
              <a:t>，</a:t>
            </a:r>
            <a:r>
              <a:rPr lang="en-US" altLang="zh-CN" dirty="0"/>
              <a:t>Illustrator</a:t>
            </a:r>
            <a:r>
              <a:rPr lang="zh-CN" altLang="zh-CN" dirty="0"/>
              <a:t>的层文件和</a:t>
            </a:r>
            <a:r>
              <a:rPr lang="en-US" altLang="zh-CN" dirty="0" err="1"/>
              <a:t>Premire</a:t>
            </a:r>
            <a:r>
              <a:rPr lang="zh-CN" altLang="zh-CN" dirty="0"/>
              <a:t>的项目文件，甚至还可以调入</a:t>
            </a:r>
            <a:r>
              <a:rPr lang="en-US" altLang="zh-CN" dirty="0" err="1"/>
              <a:t>Premire</a:t>
            </a:r>
            <a:r>
              <a:rPr lang="zh-CN" altLang="zh-CN" dirty="0"/>
              <a:t>的</a:t>
            </a:r>
            <a:r>
              <a:rPr lang="en-US" altLang="zh-CN" dirty="0"/>
              <a:t>EDL</a:t>
            </a:r>
            <a:r>
              <a:rPr lang="zh-CN" altLang="zh-CN" dirty="0"/>
              <a:t>文件</a:t>
            </a:r>
            <a:r>
              <a:rPr lang="zh-CN" altLang="zh-CN" dirty="0" smtClean="0"/>
              <a:t>；</a:t>
            </a:r>
            <a:endParaRPr lang="en-US" altLang="zh-CN" dirty="0" smtClean="0"/>
          </a:p>
          <a:p>
            <a:pPr marL="0" indent="0">
              <a:buNone/>
            </a:pPr>
            <a:r>
              <a:rPr lang="zh-CN" altLang="zh-CN" dirty="0" smtClean="0"/>
              <a:t>将</a:t>
            </a:r>
            <a:r>
              <a:rPr lang="en-US" altLang="zh-CN" dirty="0"/>
              <a:t>Photoshop</a:t>
            </a:r>
            <a:r>
              <a:rPr lang="zh-CN" altLang="zh-CN" dirty="0"/>
              <a:t>中层的引入 ，使</a:t>
            </a:r>
            <a:r>
              <a:rPr lang="en-US" altLang="zh-CN" dirty="0"/>
              <a:t>AE</a:t>
            </a:r>
            <a:r>
              <a:rPr lang="zh-CN" altLang="zh-CN" dirty="0"/>
              <a:t>可以对多层的合成图像进行控制</a:t>
            </a:r>
            <a:r>
              <a:rPr lang="zh-CN" altLang="zh-CN" dirty="0" smtClean="0"/>
              <a:t>；</a:t>
            </a:r>
            <a:endParaRPr lang="en-US" altLang="zh-CN" dirty="0" smtClean="0"/>
          </a:p>
          <a:p>
            <a:pPr marL="0" indent="0">
              <a:buNone/>
            </a:pPr>
            <a:r>
              <a:rPr lang="zh-CN" altLang="zh-CN" dirty="0" smtClean="0"/>
              <a:t>加入关键帧和路径</a:t>
            </a:r>
            <a:r>
              <a:rPr lang="zh-CN" altLang="zh-CN" dirty="0"/>
              <a:t>的设计，可以使得高级动画设计变得更加容易</a:t>
            </a:r>
            <a:r>
              <a:rPr lang="zh-CN" altLang="zh-CN" dirty="0" smtClean="0"/>
              <a:t>；</a:t>
            </a:r>
            <a:endParaRPr lang="en-US" altLang="zh-CN" dirty="0" smtClean="0"/>
          </a:p>
          <a:p>
            <a:pPr marL="0" indent="0">
              <a:buNone/>
            </a:pPr>
            <a:r>
              <a:rPr lang="zh-CN" altLang="zh-CN" dirty="0" smtClean="0"/>
              <a:t>高效</a:t>
            </a:r>
            <a:r>
              <a:rPr lang="zh-CN" altLang="zh-CN" dirty="0"/>
              <a:t>的视频处理系统，确保了高质量视频的输出</a:t>
            </a:r>
            <a:r>
              <a:rPr lang="zh-CN" altLang="zh-CN" dirty="0" smtClean="0"/>
              <a:t>；</a:t>
            </a:r>
            <a:endParaRPr lang="en-US" altLang="zh-CN" dirty="0" smtClean="0"/>
          </a:p>
          <a:p>
            <a:pPr marL="0" indent="0">
              <a:buNone/>
            </a:pPr>
            <a:r>
              <a:rPr lang="zh-CN" altLang="zh-CN" dirty="0" smtClean="0"/>
              <a:t> </a:t>
            </a:r>
            <a:r>
              <a:rPr lang="en-US" altLang="zh-CN" dirty="0"/>
              <a:t>AE</a:t>
            </a:r>
            <a:r>
              <a:rPr lang="zh-CN" altLang="zh-CN" dirty="0"/>
              <a:t>同样保留有</a:t>
            </a:r>
            <a:r>
              <a:rPr lang="en-US" altLang="zh-CN" dirty="0"/>
              <a:t>Adobe</a:t>
            </a:r>
            <a:r>
              <a:rPr lang="zh-CN" altLang="zh-CN" dirty="0"/>
              <a:t>优秀的软件相互兼容性。</a:t>
            </a:r>
            <a:r>
              <a:rPr lang="zh-CN" altLang="zh-CN" dirty="0"/>
              <a:t> </a:t>
            </a:r>
            <a:endParaRPr lang="zh-CN" altLang="zh-CN" dirty="0"/>
          </a:p>
        </p:txBody>
      </p:sp>
    </p:spTree>
    <p:extLst>
      <p:ext uri="{BB962C8B-B14F-4D97-AF65-F5344CB8AC3E}">
        <p14:creationId xmlns:p14="http://schemas.microsoft.com/office/powerpoint/2010/main" val="361220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6.6</a:t>
            </a:r>
            <a:r>
              <a:rPr lang="zh-CN" altLang="zh-CN" sz="3600" b="1" dirty="0"/>
              <a:t>视频的特效处理</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b="1" dirty="0"/>
              <a:t>6.6.3  </a:t>
            </a:r>
            <a:r>
              <a:rPr lang="zh-CN" altLang="zh-CN" b="1" dirty="0"/>
              <a:t>数字视频后期特效处理应用软件</a:t>
            </a:r>
          </a:p>
          <a:p>
            <a:pPr marL="0" indent="0">
              <a:lnSpc>
                <a:spcPct val="150000"/>
              </a:lnSpc>
              <a:buNone/>
            </a:pPr>
            <a:r>
              <a:rPr lang="en-US" altLang="zh-CN" dirty="0"/>
              <a:t>1</a:t>
            </a:r>
            <a:r>
              <a:rPr lang="zh-CN" altLang="zh-CN" dirty="0"/>
              <a:t>．</a:t>
            </a:r>
            <a:r>
              <a:rPr lang="en-US" altLang="zh-CN" dirty="0"/>
              <a:t>After Effects </a:t>
            </a:r>
            <a:r>
              <a:rPr lang="zh-CN" altLang="zh-CN" dirty="0"/>
              <a:t>的</a:t>
            </a:r>
            <a:r>
              <a:rPr lang="zh-CN" altLang="zh-CN" dirty="0" smtClean="0"/>
              <a:t>特点</a:t>
            </a:r>
            <a:endParaRPr lang="en-US" altLang="zh-CN" dirty="0" smtClean="0"/>
          </a:p>
          <a:p>
            <a:pPr marL="0" indent="0">
              <a:lnSpc>
                <a:spcPct val="150000"/>
              </a:lnSpc>
              <a:buNone/>
            </a:pPr>
            <a:r>
              <a:rPr lang="en-US" altLang="zh-CN" dirty="0"/>
              <a:t>2</a:t>
            </a:r>
            <a:r>
              <a:rPr lang="zh-CN" altLang="zh-CN" dirty="0"/>
              <a:t>．用</a:t>
            </a:r>
            <a:r>
              <a:rPr lang="en-US" altLang="zh-CN" dirty="0"/>
              <a:t>After Effects CS6</a:t>
            </a:r>
            <a:r>
              <a:rPr lang="zh-CN" altLang="zh-CN" dirty="0" smtClean="0"/>
              <a:t>进行后期特效设计</a:t>
            </a:r>
            <a:endParaRPr lang="en-US" altLang="zh-CN" dirty="0" smtClean="0"/>
          </a:p>
          <a:p>
            <a:pPr marL="0" indent="0">
              <a:lnSpc>
                <a:spcPct val="150000"/>
              </a:lnSpc>
              <a:buNone/>
            </a:pPr>
            <a:r>
              <a:rPr lang="zh-CN" altLang="zh-CN" dirty="0" smtClean="0"/>
              <a:t>实例</a:t>
            </a:r>
            <a:r>
              <a:rPr lang="zh-CN" altLang="en-US" dirty="0" smtClean="0"/>
              <a:t>：</a:t>
            </a:r>
            <a:r>
              <a:rPr lang="zh-CN" altLang="zh-CN" dirty="0" smtClean="0"/>
              <a:t>利用特效将</a:t>
            </a:r>
            <a:r>
              <a:rPr lang="zh-CN" altLang="zh-CN" dirty="0"/>
              <a:t>素材制作出水墨画的模糊晕染效果。</a:t>
            </a:r>
            <a:r>
              <a:rPr lang="zh-CN" altLang="zh-CN" dirty="0"/>
              <a:t> </a:t>
            </a:r>
            <a:endParaRPr lang="zh-CN" altLang="zh-CN" dirty="0"/>
          </a:p>
          <a:p>
            <a:pPr marL="0" indent="0">
              <a:lnSpc>
                <a:spcPct val="150000"/>
              </a:lnSpc>
              <a:buNone/>
            </a:pPr>
            <a:endParaRPr lang="zh-CN" altLang="zh-CN" dirty="0"/>
          </a:p>
        </p:txBody>
      </p:sp>
    </p:spTree>
    <p:extLst>
      <p:ext uri="{BB962C8B-B14F-4D97-AF65-F5344CB8AC3E}">
        <p14:creationId xmlns:p14="http://schemas.microsoft.com/office/powerpoint/2010/main" val="3260397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6.1  </a:t>
            </a:r>
            <a:r>
              <a:rPr lang="zh-CN" altLang="zh-CN" sz="3600" b="1" dirty="0"/>
              <a:t>视频定义及分类</a:t>
            </a:r>
          </a:p>
        </p:txBody>
      </p:sp>
      <p:sp>
        <p:nvSpPr>
          <p:cNvPr id="3" name="内容占位符 2"/>
          <p:cNvSpPr>
            <a:spLocks noGrp="1"/>
          </p:cNvSpPr>
          <p:nvPr>
            <p:ph idx="1"/>
          </p:nvPr>
        </p:nvSpPr>
        <p:spPr/>
        <p:txBody>
          <a:bodyPr/>
          <a:lstStyle/>
          <a:p>
            <a:pPr marL="0" indent="0">
              <a:lnSpc>
                <a:spcPct val="150000"/>
              </a:lnSpc>
              <a:buNone/>
            </a:pPr>
            <a:r>
              <a:rPr lang="en-US" altLang="zh-CN" dirty="0"/>
              <a:t>2</a:t>
            </a:r>
            <a:r>
              <a:rPr lang="zh-CN" altLang="zh-CN" dirty="0"/>
              <a:t>．视频的分类</a:t>
            </a:r>
            <a:r>
              <a:rPr lang="en-US" altLang="zh-CN" dirty="0"/>
              <a:t>.</a:t>
            </a:r>
            <a:endParaRPr lang="zh-CN" altLang="zh-CN" dirty="0"/>
          </a:p>
          <a:p>
            <a:pPr marL="0" indent="0">
              <a:lnSpc>
                <a:spcPct val="150000"/>
              </a:lnSpc>
              <a:buNone/>
            </a:pPr>
            <a:r>
              <a:rPr lang="zh-CN" altLang="zh-CN" dirty="0"/>
              <a:t>按照处理方式的不同，视频分为模拟视频和数字视频两类。</a:t>
            </a:r>
          </a:p>
          <a:p>
            <a:pPr marL="0" indent="0">
              <a:lnSpc>
                <a:spcPct val="150000"/>
              </a:lnSpc>
              <a:buNone/>
            </a:pPr>
            <a:r>
              <a:rPr lang="zh-CN" altLang="zh-CN" dirty="0"/>
              <a:t>（</a:t>
            </a:r>
            <a:r>
              <a:rPr lang="en-US" altLang="zh-CN" dirty="0"/>
              <a:t>1</a:t>
            </a:r>
            <a:r>
              <a:rPr lang="zh-CN" altLang="zh-CN" dirty="0"/>
              <a:t>）模拟视频（</a:t>
            </a:r>
            <a:r>
              <a:rPr lang="en-US" altLang="zh-CN" dirty="0"/>
              <a:t>Analog Video</a:t>
            </a:r>
            <a:r>
              <a:rPr lang="zh-CN" altLang="zh-CN" dirty="0"/>
              <a:t>）</a:t>
            </a:r>
          </a:p>
          <a:p>
            <a:pPr marL="0" indent="0">
              <a:lnSpc>
                <a:spcPct val="150000"/>
              </a:lnSpc>
              <a:buNone/>
            </a:pPr>
            <a:r>
              <a:rPr lang="zh-CN" altLang="zh-CN" dirty="0"/>
              <a:t>模拟视频是一种用于传输图像和声音的随时间连续变化的电信号。</a:t>
            </a:r>
            <a:r>
              <a:rPr lang="zh-CN" altLang="zh-CN" dirty="0"/>
              <a:t> </a:t>
            </a:r>
            <a:endParaRPr lang="en-US" altLang="zh-CN" dirty="0" smtClean="0"/>
          </a:p>
          <a:p>
            <a:pPr marL="0" indent="0">
              <a:lnSpc>
                <a:spcPct val="150000"/>
              </a:lnSpc>
              <a:buNone/>
            </a:pPr>
            <a:r>
              <a:rPr lang="zh-CN" altLang="zh-CN" dirty="0"/>
              <a:t>（</a:t>
            </a:r>
            <a:r>
              <a:rPr lang="en-US" altLang="zh-CN" dirty="0"/>
              <a:t>2</a:t>
            </a:r>
            <a:r>
              <a:rPr lang="zh-CN" altLang="zh-CN" dirty="0"/>
              <a:t>）数字视频（</a:t>
            </a:r>
            <a:r>
              <a:rPr lang="en-US" altLang="zh-CN" dirty="0"/>
              <a:t>Digital Video —DV</a:t>
            </a:r>
            <a:r>
              <a:rPr lang="zh-CN" altLang="zh-CN" dirty="0"/>
              <a:t>）</a:t>
            </a:r>
          </a:p>
          <a:p>
            <a:pPr marL="0" indent="0">
              <a:lnSpc>
                <a:spcPct val="150000"/>
              </a:lnSpc>
              <a:buNone/>
            </a:pPr>
            <a:r>
              <a:rPr lang="zh-CN" altLang="zh-CN" dirty="0"/>
              <a:t>要使计算机能够对视频进行处理，</a:t>
            </a:r>
            <a:r>
              <a:rPr lang="zh-CN" altLang="zh-CN" dirty="0" smtClean="0"/>
              <a:t>必须模拟视频</a:t>
            </a:r>
            <a:r>
              <a:rPr lang="zh-CN" altLang="zh-CN" dirty="0"/>
              <a:t>信号进行数字化，形成数字视频信号。</a:t>
            </a:r>
          </a:p>
          <a:p>
            <a:pPr marL="0" indent="0">
              <a:lnSpc>
                <a:spcPct val="150000"/>
              </a:lnSpc>
              <a:buNone/>
            </a:pPr>
            <a:endParaRPr lang="zh-CN" altLang="zh-CN" dirty="0"/>
          </a:p>
        </p:txBody>
      </p:sp>
    </p:spTree>
    <p:extLst>
      <p:ext uri="{BB962C8B-B14F-4D97-AF65-F5344CB8AC3E}">
        <p14:creationId xmlns:p14="http://schemas.microsoft.com/office/powerpoint/2010/main" val="34756340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6.7  </a:t>
            </a:r>
            <a:r>
              <a:rPr lang="zh-CN" altLang="zh-CN" sz="3600" b="1" dirty="0"/>
              <a:t>数字视频的应用</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dirty="0"/>
              <a:t>1</a:t>
            </a:r>
            <a:r>
              <a:rPr lang="zh-CN" altLang="zh-CN" dirty="0"/>
              <a:t>．电</a:t>
            </a:r>
            <a:r>
              <a:rPr lang="zh-CN" altLang="zh-CN" dirty="0" smtClean="0"/>
              <a:t>影行业</a:t>
            </a:r>
            <a:endParaRPr lang="en-US" altLang="zh-CN" dirty="0" smtClean="0"/>
          </a:p>
          <a:p>
            <a:pPr marL="0" indent="0">
              <a:lnSpc>
                <a:spcPct val="150000"/>
              </a:lnSpc>
              <a:buNone/>
            </a:pPr>
            <a:endParaRPr lang="zh-CN" altLang="zh-CN" dirty="0"/>
          </a:p>
          <a:p>
            <a:pPr marL="0" indent="0">
              <a:lnSpc>
                <a:spcPct val="150000"/>
              </a:lnSpc>
              <a:buNone/>
            </a:pPr>
            <a:endParaRPr lang="zh-CN" altLang="zh-CN" dirty="0"/>
          </a:p>
        </p:txBody>
      </p:sp>
      <p:pic>
        <p:nvPicPr>
          <p:cNvPr id="4" name="图片 3" descr="941357862596776.png"/>
          <p:cNvPicPr/>
          <p:nvPr/>
        </p:nvPicPr>
        <p:blipFill>
          <a:blip r:embed="rId2" cstate="print"/>
          <a:srcRect/>
          <a:stretch>
            <a:fillRect/>
          </a:stretch>
        </p:blipFill>
        <p:spPr bwMode="auto">
          <a:xfrm>
            <a:off x="2242390" y="2376861"/>
            <a:ext cx="4163534" cy="2867492"/>
          </a:xfrm>
          <a:prstGeom prst="rect">
            <a:avLst/>
          </a:prstGeom>
          <a:noFill/>
          <a:ln w="9525">
            <a:noFill/>
            <a:miter lim="800000"/>
            <a:headEnd/>
            <a:tailEnd/>
          </a:ln>
          <a:effectLst/>
        </p:spPr>
      </p:pic>
    </p:spTree>
    <p:extLst>
      <p:ext uri="{BB962C8B-B14F-4D97-AF65-F5344CB8AC3E}">
        <p14:creationId xmlns:p14="http://schemas.microsoft.com/office/powerpoint/2010/main" val="39696861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6.7  </a:t>
            </a:r>
            <a:r>
              <a:rPr lang="zh-CN" altLang="zh-CN" sz="3600" b="1" dirty="0"/>
              <a:t>数字视频的应用</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dirty="0" smtClean="0"/>
              <a:t>2</a:t>
            </a:r>
            <a:r>
              <a:rPr lang="zh-CN" altLang="zh-CN" dirty="0"/>
              <a:t>．广告设计行业</a:t>
            </a:r>
          </a:p>
          <a:p>
            <a:pPr marL="0" indent="0">
              <a:lnSpc>
                <a:spcPct val="150000"/>
              </a:lnSpc>
              <a:buNone/>
            </a:pPr>
            <a:endParaRPr lang="zh-CN" altLang="zh-CN" dirty="0"/>
          </a:p>
          <a:p>
            <a:pPr marL="0" indent="0">
              <a:lnSpc>
                <a:spcPct val="150000"/>
              </a:lnSpc>
              <a:buNone/>
            </a:pPr>
            <a:endParaRPr lang="zh-CN" altLang="zh-CN" dirty="0"/>
          </a:p>
        </p:txBody>
      </p:sp>
      <p:pic>
        <p:nvPicPr>
          <p:cNvPr id="4" name="图片 3" descr="951357862596776.png"/>
          <p:cNvPicPr/>
          <p:nvPr/>
        </p:nvPicPr>
        <p:blipFill>
          <a:blip r:embed="rId2" cstate="print"/>
          <a:srcRect/>
          <a:stretch>
            <a:fillRect/>
          </a:stretch>
        </p:blipFill>
        <p:spPr bwMode="auto">
          <a:xfrm>
            <a:off x="2038350" y="2369950"/>
            <a:ext cx="4169560" cy="2993932"/>
          </a:xfrm>
          <a:prstGeom prst="rect">
            <a:avLst/>
          </a:prstGeom>
          <a:noFill/>
          <a:ln w="9525">
            <a:noFill/>
            <a:miter lim="800000"/>
            <a:headEnd/>
            <a:tailEnd/>
          </a:ln>
          <a:effectLst/>
        </p:spPr>
      </p:pic>
    </p:spTree>
    <p:extLst>
      <p:ext uri="{BB962C8B-B14F-4D97-AF65-F5344CB8AC3E}">
        <p14:creationId xmlns:p14="http://schemas.microsoft.com/office/powerpoint/2010/main" val="7613810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6.7  </a:t>
            </a:r>
            <a:r>
              <a:rPr lang="zh-CN" altLang="zh-CN" sz="3600" b="1" dirty="0"/>
              <a:t>数字视频的应用</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dirty="0" smtClean="0"/>
              <a:t>3</a:t>
            </a:r>
            <a:r>
              <a:rPr lang="zh-CN" altLang="zh-CN" dirty="0"/>
              <a:t>．电视行业</a:t>
            </a:r>
          </a:p>
          <a:p>
            <a:pPr marL="0" indent="0">
              <a:lnSpc>
                <a:spcPct val="150000"/>
              </a:lnSpc>
              <a:buNone/>
            </a:pPr>
            <a:endParaRPr lang="zh-CN" altLang="zh-CN" dirty="0"/>
          </a:p>
          <a:p>
            <a:pPr marL="0" indent="0">
              <a:lnSpc>
                <a:spcPct val="150000"/>
              </a:lnSpc>
              <a:buNone/>
            </a:pPr>
            <a:endParaRPr lang="zh-CN" altLang="zh-CN" dirty="0"/>
          </a:p>
        </p:txBody>
      </p:sp>
      <p:pic>
        <p:nvPicPr>
          <p:cNvPr id="4" name="图片 3" descr="971357862596776.png"/>
          <p:cNvPicPr/>
          <p:nvPr/>
        </p:nvPicPr>
        <p:blipFill>
          <a:blip r:embed="rId2" cstate="print"/>
          <a:srcRect/>
          <a:stretch>
            <a:fillRect/>
          </a:stretch>
        </p:blipFill>
        <p:spPr bwMode="auto">
          <a:xfrm>
            <a:off x="2578006" y="2628899"/>
            <a:ext cx="4115641" cy="2845381"/>
          </a:xfrm>
          <a:prstGeom prst="rect">
            <a:avLst/>
          </a:prstGeom>
          <a:noFill/>
          <a:ln w="9525">
            <a:noFill/>
            <a:miter lim="800000"/>
            <a:headEnd/>
            <a:tailEnd/>
          </a:ln>
          <a:effectLst/>
        </p:spPr>
      </p:pic>
    </p:spTree>
    <p:extLst>
      <p:ext uri="{BB962C8B-B14F-4D97-AF65-F5344CB8AC3E}">
        <p14:creationId xmlns:p14="http://schemas.microsoft.com/office/powerpoint/2010/main" val="41073323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6.7  </a:t>
            </a:r>
            <a:r>
              <a:rPr lang="zh-CN" altLang="zh-CN" sz="3600" b="1" dirty="0"/>
              <a:t>数字视频的应用</a:t>
            </a:r>
          </a:p>
        </p:txBody>
      </p:sp>
      <p:sp>
        <p:nvSpPr>
          <p:cNvPr id="3" name="内容占位符 2"/>
          <p:cNvSpPr>
            <a:spLocks noGrp="1"/>
          </p:cNvSpPr>
          <p:nvPr>
            <p:ph idx="1"/>
          </p:nvPr>
        </p:nvSpPr>
        <p:spPr>
          <a:xfrm>
            <a:off x="457200" y="1600200"/>
            <a:ext cx="8229600" cy="4876800"/>
          </a:xfrm>
        </p:spPr>
        <p:txBody>
          <a:bodyPr>
            <a:normAutofit/>
          </a:bodyPr>
          <a:lstStyle/>
          <a:p>
            <a:pPr marL="0" indent="0">
              <a:lnSpc>
                <a:spcPct val="150000"/>
              </a:lnSpc>
              <a:buNone/>
            </a:pPr>
            <a:r>
              <a:rPr lang="en-US" altLang="zh-CN" dirty="0" smtClean="0"/>
              <a:t>4</a:t>
            </a:r>
            <a:r>
              <a:rPr lang="zh-CN" altLang="zh-CN" dirty="0"/>
              <a:t>．网络视频</a:t>
            </a:r>
          </a:p>
          <a:p>
            <a:pPr marL="0" indent="0">
              <a:lnSpc>
                <a:spcPct val="150000"/>
              </a:lnSpc>
              <a:buNone/>
            </a:pPr>
            <a:endParaRPr lang="zh-CN" altLang="zh-CN" dirty="0"/>
          </a:p>
          <a:p>
            <a:pPr marL="0" indent="0">
              <a:lnSpc>
                <a:spcPct val="150000"/>
              </a:lnSpc>
              <a:buNone/>
            </a:pPr>
            <a:endParaRPr lang="zh-CN" altLang="zh-CN" dirty="0"/>
          </a:p>
        </p:txBody>
      </p:sp>
      <p:pic>
        <p:nvPicPr>
          <p:cNvPr id="4" name="图片 3" descr="网络直播.jpg"/>
          <p:cNvPicPr/>
          <p:nvPr/>
        </p:nvPicPr>
        <p:blipFill>
          <a:blip r:embed="rId2" cstate="print"/>
          <a:stretch>
            <a:fillRect/>
          </a:stretch>
        </p:blipFill>
        <p:spPr>
          <a:xfrm>
            <a:off x="2353515" y="2670997"/>
            <a:ext cx="4257675" cy="2830830"/>
          </a:xfrm>
          <a:prstGeom prst="rect">
            <a:avLst/>
          </a:prstGeom>
        </p:spPr>
      </p:pic>
    </p:spTree>
    <p:extLst>
      <p:ext uri="{BB962C8B-B14F-4D97-AF65-F5344CB8AC3E}">
        <p14:creationId xmlns:p14="http://schemas.microsoft.com/office/powerpoint/2010/main" val="569966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6.1  </a:t>
            </a:r>
            <a:r>
              <a:rPr lang="zh-CN" altLang="zh-CN" sz="3600" b="1" dirty="0"/>
              <a:t>视频定义及分类</a:t>
            </a:r>
          </a:p>
        </p:txBody>
      </p:sp>
      <p:sp>
        <p:nvSpPr>
          <p:cNvPr id="3" name="内容占位符 2"/>
          <p:cNvSpPr>
            <a:spLocks noGrp="1"/>
          </p:cNvSpPr>
          <p:nvPr>
            <p:ph idx="1"/>
          </p:nvPr>
        </p:nvSpPr>
        <p:spPr/>
        <p:txBody>
          <a:bodyPr/>
          <a:lstStyle/>
          <a:p>
            <a:pPr marL="0" indent="0">
              <a:lnSpc>
                <a:spcPct val="150000"/>
              </a:lnSpc>
              <a:buNone/>
            </a:pPr>
            <a:r>
              <a:rPr lang="en-US" altLang="zh-CN" dirty="0"/>
              <a:t>2</a:t>
            </a:r>
            <a:r>
              <a:rPr lang="zh-CN" altLang="zh-CN" dirty="0"/>
              <a:t>．视频的分类</a:t>
            </a:r>
            <a:r>
              <a:rPr lang="en-US" altLang="zh-CN" dirty="0"/>
              <a:t>.</a:t>
            </a:r>
            <a:endParaRPr lang="zh-CN" altLang="zh-CN" dirty="0"/>
          </a:p>
          <a:p>
            <a:pPr marL="0" indent="0">
              <a:lnSpc>
                <a:spcPct val="150000"/>
              </a:lnSpc>
              <a:buNone/>
            </a:pPr>
            <a:r>
              <a:rPr lang="zh-CN" altLang="zh-CN" dirty="0"/>
              <a:t>视频信号数字化以后，有着模拟信号无可比拟的优点：</a:t>
            </a:r>
          </a:p>
          <a:p>
            <a:pPr>
              <a:lnSpc>
                <a:spcPct val="150000"/>
              </a:lnSpc>
            </a:pPr>
            <a:r>
              <a:rPr lang="zh-CN" altLang="zh-CN" dirty="0" smtClean="0"/>
              <a:t>再现</a:t>
            </a:r>
            <a:r>
              <a:rPr lang="zh-CN" altLang="zh-CN" dirty="0"/>
              <a:t>性好。</a:t>
            </a:r>
            <a:r>
              <a:rPr lang="zh-CN" altLang="zh-CN" dirty="0"/>
              <a:t> </a:t>
            </a:r>
            <a:endParaRPr lang="en-US" altLang="zh-CN" dirty="0" smtClean="0"/>
          </a:p>
          <a:p>
            <a:pPr>
              <a:lnSpc>
                <a:spcPct val="150000"/>
              </a:lnSpc>
            </a:pPr>
            <a:r>
              <a:rPr lang="zh-CN" altLang="zh-CN" dirty="0"/>
              <a:t>便于编辑处理</a:t>
            </a:r>
            <a:r>
              <a:rPr lang="zh-CN" altLang="zh-CN" dirty="0" smtClean="0"/>
              <a:t>。</a:t>
            </a:r>
            <a:endParaRPr lang="en-US" altLang="zh-CN" dirty="0" smtClean="0"/>
          </a:p>
          <a:p>
            <a:pPr>
              <a:lnSpc>
                <a:spcPct val="150000"/>
              </a:lnSpc>
            </a:pPr>
            <a:r>
              <a:rPr lang="zh-CN" altLang="zh-CN" dirty="0"/>
              <a:t>适合于网络应用。</a:t>
            </a:r>
            <a:r>
              <a:rPr lang="zh-CN" altLang="zh-CN" dirty="0"/>
              <a:t> </a:t>
            </a:r>
            <a:r>
              <a:rPr lang="zh-CN" altLang="zh-CN" dirty="0" smtClean="0"/>
              <a:t> </a:t>
            </a:r>
            <a:endParaRPr lang="zh-CN" altLang="zh-CN" dirty="0"/>
          </a:p>
        </p:txBody>
      </p:sp>
    </p:spTree>
    <p:extLst>
      <p:ext uri="{BB962C8B-B14F-4D97-AF65-F5344CB8AC3E}">
        <p14:creationId xmlns:p14="http://schemas.microsoft.com/office/powerpoint/2010/main" val="2135066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6.2  </a:t>
            </a:r>
            <a:r>
              <a:rPr lang="zh-CN" altLang="zh-CN" sz="3600" b="1" dirty="0"/>
              <a:t>电视信号的数字化</a:t>
            </a:r>
          </a:p>
        </p:txBody>
      </p:sp>
      <p:sp>
        <p:nvSpPr>
          <p:cNvPr id="3" name="内容占位符 2"/>
          <p:cNvSpPr>
            <a:spLocks noGrp="1"/>
          </p:cNvSpPr>
          <p:nvPr>
            <p:ph idx="1"/>
          </p:nvPr>
        </p:nvSpPr>
        <p:spPr/>
        <p:txBody>
          <a:bodyPr/>
          <a:lstStyle/>
          <a:p>
            <a:pPr marL="0" indent="0">
              <a:lnSpc>
                <a:spcPct val="150000"/>
              </a:lnSpc>
              <a:buNone/>
            </a:pPr>
            <a:r>
              <a:rPr lang="en-US" altLang="zh-CN" dirty="0"/>
              <a:t>1</a:t>
            </a:r>
            <a:r>
              <a:rPr lang="zh-CN" altLang="zh-CN" dirty="0"/>
              <a:t>． 电视视频信号的扫描方式</a:t>
            </a:r>
          </a:p>
          <a:p>
            <a:pPr marL="0" indent="0">
              <a:lnSpc>
                <a:spcPct val="150000"/>
              </a:lnSpc>
              <a:buNone/>
            </a:pPr>
            <a:r>
              <a:rPr lang="zh-CN" altLang="zh-CN" dirty="0"/>
              <a:t>电视视频信号是由视频图像转换成的电信号。任何时刻，电信号只有</a:t>
            </a:r>
            <a:r>
              <a:rPr lang="en-US" altLang="zh-CN" dirty="0"/>
              <a:t>1</a:t>
            </a:r>
            <a:r>
              <a:rPr lang="zh-CN" altLang="zh-CN" dirty="0"/>
              <a:t>个值，是一维的，而视频图像是二维的，将二维视频图像转换为一维电信号是通过光栅扫描实现的。而视频的重现是通过在监视器上水平和垂直方向的扫描来实现，扫描方式主要有逐行扫描和隔行扫描两种。</a:t>
            </a:r>
          </a:p>
        </p:txBody>
      </p:sp>
    </p:spTree>
    <p:extLst>
      <p:ext uri="{BB962C8B-B14F-4D97-AF65-F5344CB8AC3E}">
        <p14:creationId xmlns:p14="http://schemas.microsoft.com/office/powerpoint/2010/main" val="41024472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6.2  </a:t>
            </a:r>
            <a:r>
              <a:rPr lang="zh-CN" altLang="zh-CN" sz="3600" b="1" dirty="0"/>
              <a:t>电视信号的数字化</a:t>
            </a:r>
          </a:p>
        </p:txBody>
      </p:sp>
      <p:sp>
        <p:nvSpPr>
          <p:cNvPr id="3" name="内容占位符 2"/>
          <p:cNvSpPr>
            <a:spLocks noGrp="1"/>
          </p:cNvSpPr>
          <p:nvPr>
            <p:ph idx="1"/>
          </p:nvPr>
        </p:nvSpPr>
        <p:spPr/>
        <p:txBody>
          <a:bodyPr/>
          <a:lstStyle/>
          <a:p>
            <a:pPr marL="0" indent="0">
              <a:lnSpc>
                <a:spcPct val="150000"/>
              </a:lnSpc>
              <a:buNone/>
            </a:pPr>
            <a:r>
              <a:rPr lang="en-US" altLang="zh-CN" dirty="0"/>
              <a:t>2</a:t>
            </a:r>
            <a:r>
              <a:rPr lang="zh-CN" altLang="zh-CN" dirty="0"/>
              <a:t>． 彩色电视信号制式</a:t>
            </a:r>
          </a:p>
          <a:p>
            <a:pPr marL="0" indent="0">
              <a:lnSpc>
                <a:spcPct val="150000"/>
              </a:lnSpc>
              <a:buNone/>
            </a:pPr>
            <a:r>
              <a:rPr lang="zh-CN" altLang="zh-CN" dirty="0"/>
              <a:t>彩色电视制式就是彩色电视的视频信号标准。电视机显示一幅画面，是显像管中的电子枪发射电子束，从左到右、从上到下扫描荧光屏的结果。电视视频信号在发射时，由于采用传送视频图像信号的频率不同、颜色编码系统不同、行频场频不同，就有不同的彩色电视制式标准</a:t>
            </a:r>
            <a:r>
              <a:rPr lang="zh-CN" altLang="zh-CN" dirty="0" smtClean="0"/>
              <a:t>。</a:t>
            </a:r>
            <a:endParaRPr lang="zh-CN" altLang="zh-CN" dirty="0"/>
          </a:p>
        </p:txBody>
      </p:sp>
    </p:spTree>
    <p:extLst>
      <p:ext uri="{BB962C8B-B14F-4D97-AF65-F5344CB8AC3E}">
        <p14:creationId xmlns:p14="http://schemas.microsoft.com/office/powerpoint/2010/main" val="1571502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6.2  </a:t>
            </a:r>
            <a:r>
              <a:rPr lang="zh-CN" altLang="zh-CN" sz="3600" b="1" dirty="0"/>
              <a:t>电视信号的数字化</a:t>
            </a:r>
          </a:p>
        </p:txBody>
      </p:sp>
      <p:sp>
        <p:nvSpPr>
          <p:cNvPr id="3" name="内容占位符 2"/>
          <p:cNvSpPr>
            <a:spLocks noGrp="1"/>
          </p:cNvSpPr>
          <p:nvPr>
            <p:ph idx="1"/>
          </p:nvPr>
        </p:nvSpPr>
        <p:spPr/>
        <p:txBody>
          <a:bodyPr/>
          <a:lstStyle/>
          <a:p>
            <a:pPr marL="0" indent="0">
              <a:lnSpc>
                <a:spcPct val="150000"/>
              </a:lnSpc>
              <a:buNone/>
            </a:pPr>
            <a:r>
              <a:rPr lang="en-US" altLang="zh-CN" dirty="0"/>
              <a:t>2</a:t>
            </a:r>
            <a:r>
              <a:rPr lang="zh-CN" altLang="zh-CN" dirty="0"/>
              <a:t>． 彩色电视信号制式</a:t>
            </a:r>
          </a:p>
          <a:p>
            <a:pPr marL="0" indent="0">
              <a:lnSpc>
                <a:spcPct val="150000"/>
              </a:lnSpc>
              <a:buNone/>
            </a:pPr>
            <a:r>
              <a:rPr lang="zh-CN" altLang="zh-CN" dirty="0" smtClean="0"/>
              <a:t>对于彩色电视</a:t>
            </a:r>
            <a:r>
              <a:rPr lang="zh-CN" altLang="zh-CN" dirty="0"/>
              <a:t>的模拟信号，世界上现行的彩色电视制式有三种：</a:t>
            </a:r>
            <a:r>
              <a:rPr lang="en-US" altLang="zh-CN" dirty="0"/>
              <a:t>NTSC</a:t>
            </a:r>
            <a:r>
              <a:rPr lang="zh-CN" altLang="zh-CN" dirty="0"/>
              <a:t>制、</a:t>
            </a:r>
            <a:r>
              <a:rPr lang="en-US" altLang="zh-CN" dirty="0"/>
              <a:t>PAL</a:t>
            </a:r>
            <a:r>
              <a:rPr lang="zh-CN" altLang="zh-CN" dirty="0"/>
              <a:t>制和</a:t>
            </a:r>
            <a:r>
              <a:rPr lang="en-US" altLang="zh-CN" dirty="0"/>
              <a:t>SECAM</a:t>
            </a:r>
            <a:r>
              <a:rPr lang="zh-CN" altLang="zh-CN" dirty="0"/>
              <a:t>制，它们分别定义了彩色电视机对于所接受的电视信号的解码方式、色彩处理方式和屏幕的扫描频率</a:t>
            </a:r>
            <a:r>
              <a:rPr lang="zh-CN" altLang="zh-CN" dirty="0" smtClean="0"/>
              <a:t>。</a:t>
            </a:r>
            <a:endParaRPr lang="en-US" altLang="zh-CN" dirty="0" smtClean="0"/>
          </a:p>
          <a:p>
            <a:pPr marL="0" indent="0">
              <a:lnSpc>
                <a:spcPct val="150000"/>
              </a:lnSpc>
              <a:buNone/>
            </a:pPr>
            <a:r>
              <a:rPr lang="zh-CN" altLang="zh-CN" dirty="0" smtClean="0"/>
              <a:t>随着数字技术</a:t>
            </a:r>
            <a:r>
              <a:rPr lang="zh-CN" altLang="zh-CN" dirty="0"/>
              <a:t>的发展，全数字化的电视</a:t>
            </a:r>
            <a:r>
              <a:rPr lang="en-US" altLang="zh-CN" dirty="0"/>
              <a:t>HDTV</a:t>
            </a:r>
            <a:r>
              <a:rPr lang="zh-CN" altLang="zh-CN" dirty="0"/>
              <a:t>标准将逐渐代替现有的彩色模拟电视。</a:t>
            </a:r>
          </a:p>
        </p:txBody>
      </p:sp>
    </p:spTree>
    <p:extLst>
      <p:ext uri="{BB962C8B-B14F-4D97-AF65-F5344CB8AC3E}">
        <p14:creationId xmlns:p14="http://schemas.microsoft.com/office/powerpoint/2010/main" val="888902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6.2  </a:t>
            </a:r>
            <a:r>
              <a:rPr lang="zh-CN" altLang="zh-CN" sz="3600" b="1" dirty="0"/>
              <a:t>电视信号的数字化</a:t>
            </a:r>
          </a:p>
        </p:txBody>
      </p:sp>
      <p:sp>
        <p:nvSpPr>
          <p:cNvPr id="3" name="内容占位符 2"/>
          <p:cNvSpPr>
            <a:spLocks noGrp="1"/>
          </p:cNvSpPr>
          <p:nvPr>
            <p:ph idx="1"/>
          </p:nvPr>
        </p:nvSpPr>
        <p:spPr/>
        <p:txBody>
          <a:bodyPr/>
          <a:lstStyle/>
          <a:p>
            <a:pPr marL="0" indent="0">
              <a:lnSpc>
                <a:spcPct val="150000"/>
              </a:lnSpc>
              <a:buNone/>
            </a:pPr>
            <a:r>
              <a:rPr lang="en-US" altLang="zh-CN" dirty="0"/>
              <a:t>3</a:t>
            </a:r>
            <a:r>
              <a:rPr lang="zh-CN" altLang="zh-CN" dirty="0"/>
              <a:t>．彩色电视机的彩色模型</a:t>
            </a:r>
          </a:p>
          <a:p>
            <a:pPr marL="0" indent="0">
              <a:lnSpc>
                <a:spcPct val="150000"/>
              </a:lnSpc>
              <a:buNone/>
            </a:pPr>
            <a:r>
              <a:rPr lang="zh-CN" altLang="zh-CN" dirty="0"/>
              <a:t>在</a:t>
            </a:r>
            <a:r>
              <a:rPr lang="en-US" altLang="zh-CN" dirty="0"/>
              <a:t>PAL</a:t>
            </a:r>
            <a:r>
              <a:rPr lang="zh-CN" altLang="zh-CN" dirty="0"/>
              <a:t>彩色电视制式中采用</a:t>
            </a:r>
            <a:r>
              <a:rPr lang="en-US" altLang="zh-CN" dirty="0"/>
              <a:t>YUV</a:t>
            </a:r>
            <a:r>
              <a:rPr lang="zh-CN" altLang="zh-CN" dirty="0"/>
              <a:t>模型来表示彩色图像。其中</a:t>
            </a:r>
            <a:r>
              <a:rPr lang="en-US" altLang="zh-CN" dirty="0"/>
              <a:t>Y</a:t>
            </a:r>
            <a:r>
              <a:rPr lang="zh-CN" altLang="zh-CN" dirty="0"/>
              <a:t>表示亮度，</a:t>
            </a:r>
            <a:r>
              <a:rPr lang="en-US" altLang="zh-CN" dirty="0"/>
              <a:t>U </a:t>
            </a:r>
            <a:r>
              <a:rPr lang="zh-CN" altLang="zh-CN" dirty="0"/>
              <a:t>和</a:t>
            </a:r>
            <a:r>
              <a:rPr lang="en-US" altLang="zh-CN" dirty="0"/>
              <a:t>V</a:t>
            </a:r>
            <a:r>
              <a:rPr lang="zh-CN" altLang="zh-CN" dirty="0"/>
              <a:t>表示色差，是构成彩色的两个分量。与此类似，在</a:t>
            </a:r>
            <a:r>
              <a:rPr lang="en-US" altLang="zh-CN" dirty="0"/>
              <a:t>NTSC</a:t>
            </a:r>
            <a:r>
              <a:rPr lang="zh-CN" altLang="zh-CN" dirty="0"/>
              <a:t>彩色电视制式中使用</a:t>
            </a:r>
            <a:r>
              <a:rPr lang="en-US" altLang="zh-CN" dirty="0"/>
              <a:t>YIQ</a:t>
            </a:r>
            <a:r>
              <a:rPr lang="zh-CN" altLang="zh-CN" dirty="0"/>
              <a:t>模型，其中的</a:t>
            </a:r>
            <a:r>
              <a:rPr lang="en-US" altLang="zh-CN" dirty="0"/>
              <a:t>Y</a:t>
            </a:r>
            <a:r>
              <a:rPr lang="zh-CN" altLang="zh-CN" dirty="0"/>
              <a:t>表示亮度，</a:t>
            </a:r>
            <a:r>
              <a:rPr lang="en-US" altLang="zh-CN" dirty="0"/>
              <a:t>I</a:t>
            </a:r>
            <a:r>
              <a:rPr lang="zh-CN" altLang="zh-CN" dirty="0"/>
              <a:t>和</a:t>
            </a:r>
            <a:r>
              <a:rPr lang="en-US" altLang="zh-CN" dirty="0"/>
              <a:t>Q</a:t>
            </a:r>
            <a:r>
              <a:rPr lang="zh-CN" altLang="zh-CN" dirty="0"/>
              <a:t>是两个彩色分量</a:t>
            </a:r>
            <a:r>
              <a:rPr lang="zh-CN" altLang="zh-CN" dirty="0" smtClean="0"/>
              <a:t>。</a:t>
            </a:r>
            <a:endParaRPr lang="en-US" altLang="zh-CN" dirty="0" smtClean="0"/>
          </a:p>
          <a:p>
            <a:pPr marL="0" indent="0">
              <a:lnSpc>
                <a:spcPct val="150000"/>
              </a:lnSpc>
              <a:buNone/>
            </a:pPr>
            <a:r>
              <a:rPr lang="en-US" altLang="zh-CN" dirty="0"/>
              <a:t> YUV</a:t>
            </a:r>
            <a:r>
              <a:rPr lang="zh-CN" altLang="zh-CN" dirty="0"/>
              <a:t>表示的亮度信号（</a:t>
            </a:r>
            <a:r>
              <a:rPr lang="en-US" altLang="zh-CN" dirty="0"/>
              <a:t>Y</a:t>
            </a:r>
            <a:r>
              <a:rPr lang="zh-CN" altLang="zh-CN" dirty="0"/>
              <a:t>）和色度信号（</a:t>
            </a:r>
            <a:r>
              <a:rPr lang="en-US" altLang="zh-CN" dirty="0"/>
              <a:t>U</a:t>
            </a:r>
            <a:r>
              <a:rPr lang="zh-CN" altLang="zh-CN" dirty="0"/>
              <a:t>、</a:t>
            </a:r>
            <a:r>
              <a:rPr lang="en-US" altLang="zh-CN" dirty="0"/>
              <a:t>V</a:t>
            </a:r>
            <a:r>
              <a:rPr lang="zh-CN" altLang="zh-CN" dirty="0"/>
              <a:t>）是相互独立的，可以对这些单色图分别进行编码。</a:t>
            </a:r>
            <a:r>
              <a:rPr lang="zh-CN" altLang="zh-CN" dirty="0"/>
              <a:t> </a:t>
            </a:r>
            <a:endParaRPr lang="zh-CN" altLang="zh-CN" dirty="0"/>
          </a:p>
        </p:txBody>
      </p:sp>
    </p:spTree>
    <p:extLst>
      <p:ext uri="{BB962C8B-B14F-4D97-AF65-F5344CB8AC3E}">
        <p14:creationId xmlns:p14="http://schemas.microsoft.com/office/powerpoint/2010/main" val="1391544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6.2  </a:t>
            </a:r>
            <a:r>
              <a:rPr lang="zh-CN" altLang="zh-CN" sz="3600" b="1" dirty="0"/>
              <a:t>电视信号的数字化</a:t>
            </a:r>
          </a:p>
        </p:txBody>
      </p:sp>
      <p:sp>
        <p:nvSpPr>
          <p:cNvPr id="3" name="内容占位符 2"/>
          <p:cNvSpPr>
            <a:spLocks noGrp="1"/>
          </p:cNvSpPr>
          <p:nvPr>
            <p:ph idx="1"/>
          </p:nvPr>
        </p:nvSpPr>
        <p:spPr/>
        <p:txBody>
          <a:bodyPr/>
          <a:lstStyle/>
          <a:p>
            <a:pPr marL="0" indent="0">
              <a:lnSpc>
                <a:spcPct val="150000"/>
              </a:lnSpc>
              <a:buNone/>
            </a:pPr>
            <a:r>
              <a:rPr lang="en-US" altLang="zh-CN" dirty="0"/>
              <a:t>4</a:t>
            </a:r>
            <a:r>
              <a:rPr lang="zh-CN" altLang="zh-CN" dirty="0"/>
              <a:t>．彩色电视信号的类型</a:t>
            </a:r>
          </a:p>
          <a:p>
            <a:pPr marL="0" indent="0">
              <a:lnSpc>
                <a:spcPct val="150000"/>
              </a:lnSpc>
              <a:buNone/>
            </a:pPr>
            <a:r>
              <a:rPr lang="zh-CN" altLang="zh-CN" dirty="0"/>
              <a:t>电视频道传送的电视信号主要包括亮度信号、色度信号、复合同步信号和伴音信号，这些信号可以通过频率域或者时间域相互分离出来。电视机能够将接收到的高频电视信号还原成视频信号和低频伴音信号，并在荧光屏上重现图像，在扬声器上重现伴音</a:t>
            </a:r>
            <a:r>
              <a:rPr lang="zh-CN" altLang="zh-CN" dirty="0" smtClean="0"/>
              <a:t>。</a:t>
            </a:r>
            <a:endParaRPr lang="zh-CN" altLang="zh-CN" dirty="0"/>
          </a:p>
        </p:txBody>
      </p:sp>
    </p:spTree>
    <p:extLst>
      <p:ext uri="{BB962C8B-B14F-4D97-AF65-F5344CB8AC3E}">
        <p14:creationId xmlns:p14="http://schemas.microsoft.com/office/powerpoint/2010/main" val="35989948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晰">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清晰.thmx</Template>
  <TotalTime>2350</TotalTime>
  <Words>1117</Words>
  <Application>Microsoft Macintosh PowerPoint</Application>
  <PresentationFormat>全屏显示(4:3)</PresentationFormat>
  <Paragraphs>154</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清晰</vt:lpstr>
      <vt:lpstr>第6章  数字视频处理技术</vt:lpstr>
      <vt:lpstr>6.1  视频定义及分类</vt:lpstr>
      <vt:lpstr>6.1  视频定义及分类</vt:lpstr>
      <vt:lpstr>6.1  视频定义及分类</vt:lpstr>
      <vt:lpstr>6.2  电视信号的数字化</vt:lpstr>
      <vt:lpstr>6.2  电视信号的数字化</vt:lpstr>
      <vt:lpstr>6.2  电视信号的数字化</vt:lpstr>
      <vt:lpstr>6.2  电视信号的数字化</vt:lpstr>
      <vt:lpstr>6.2  电视信号的数字化</vt:lpstr>
      <vt:lpstr>6.2  电视信号的数字化</vt:lpstr>
      <vt:lpstr>6.2  电视信号的数字化</vt:lpstr>
      <vt:lpstr>6.2  电视信号的数字化</vt:lpstr>
      <vt:lpstr>6.3  数字电视标准</vt:lpstr>
      <vt:lpstr>6.3  数字电视标准</vt:lpstr>
      <vt:lpstr>6.4 数字视频的获取方式</vt:lpstr>
      <vt:lpstr>6.4 数字视频的获取方式</vt:lpstr>
      <vt:lpstr>6.4 数字视频的获取方式</vt:lpstr>
      <vt:lpstr>6.5 数字视频编辑技术</vt:lpstr>
      <vt:lpstr>6.5 数字视频编辑技术</vt:lpstr>
      <vt:lpstr>6.5 数字视频编辑技术</vt:lpstr>
      <vt:lpstr>6.5 数字视频编辑技术</vt:lpstr>
      <vt:lpstr>6.5 数字视频编辑技术</vt:lpstr>
      <vt:lpstr>6.5 数字视频编辑技术</vt:lpstr>
      <vt:lpstr>6.5 数字视频编辑技术</vt:lpstr>
      <vt:lpstr>6.5 数字视频编辑技术</vt:lpstr>
      <vt:lpstr>6.6视频的特效处理</vt:lpstr>
      <vt:lpstr>6.6视频的特效处理</vt:lpstr>
      <vt:lpstr>6.6视频的特效处理</vt:lpstr>
      <vt:lpstr>6.6视频的特效处理</vt:lpstr>
      <vt:lpstr>6.7  数字视频的应用</vt:lpstr>
      <vt:lpstr>6.7  数字视频的应用</vt:lpstr>
      <vt:lpstr>6.7  数字视频的应用</vt:lpstr>
      <vt:lpstr>6.7  数字视频的应用</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数字媒体技术概论</dc:title>
  <dc:creator>Microsoft Office 用户</dc:creator>
  <cp:lastModifiedBy>Microsoft Office 用户</cp:lastModifiedBy>
  <cp:revision>145</cp:revision>
  <dcterms:created xsi:type="dcterms:W3CDTF">2019-01-20T07:46:46Z</dcterms:created>
  <dcterms:modified xsi:type="dcterms:W3CDTF">2019-01-21T23:54:03Z</dcterms:modified>
</cp:coreProperties>
</file>