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5" d="100"/>
          <a:sy n="85" d="100"/>
        </p:scale>
        <p:origin x="-184"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0865B7-F966-1E4B-A42B-55827A90B0C3}" type="datetimeFigureOut">
              <a:rPr kumimoji="1" lang="zh-CN" altLang="en-US" smtClean="0"/>
              <a:t>19/1/24</a:t>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9EA95F-09A9-094A-AACF-B9C9AB5C1ED0}" type="slidenum">
              <a:rPr kumimoji="1" lang="zh-CN" altLang="en-US" smtClean="0"/>
              <a:t>‹#›</a:t>
            </a:fld>
            <a:endParaRPr kumimoji="1" lang="zh-CN" altLang="en-US"/>
          </a:p>
        </p:txBody>
      </p:sp>
    </p:spTree>
    <p:extLst>
      <p:ext uri="{BB962C8B-B14F-4D97-AF65-F5344CB8AC3E}">
        <p14:creationId xmlns:p14="http://schemas.microsoft.com/office/powerpoint/2010/main" val="40707488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2019年1月24日星期四</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2019年1月24日星期四</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2019年1月24日星期四</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en-US" dirty="0"/>
          </a:p>
        </p:txBody>
      </p:sp>
      <p:sp>
        <p:nvSpPr>
          <p:cNvPr id="4" name="Date Placeholder 3"/>
          <p:cNvSpPr>
            <a:spLocks noGrp="1"/>
          </p:cNvSpPr>
          <p:nvPr>
            <p:ph type="dt" sz="half" idx="10"/>
          </p:nvPr>
        </p:nvSpPr>
        <p:spPr>
          <a:xfrm>
            <a:off x="-612274" y="-8449"/>
            <a:ext cx="2895600" cy="329184"/>
          </a:xfrm>
        </p:spPr>
        <p:txBody>
          <a:bodyPr/>
          <a:lstStyle/>
          <a:p>
            <a:fld id="{6396A3A3-94A6-4E5B-AF39-173ACA3E61CC}" type="datetime2">
              <a:rPr lang="en-US" smtClean="0"/>
              <a:t>2019年1月24日星期四</a:t>
            </a:fld>
            <a:endParaRPr lang="en-US" dirty="0"/>
          </a:p>
        </p:txBody>
      </p:sp>
      <p:sp>
        <p:nvSpPr>
          <p:cNvPr id="5" name="Footer Placeholder 4"/>
          <p:cNvSpPr>
            <a:spLocks noGrp="1"/>
          </p:cNvSpPr>
          <p:nvPr>
            <p:ph type="ftr" sz="quarter" idx="11"/>
          </p:nvPr>
        </p:nvSpPr>
        <p:spPr>
          <a:xfrm>
            <a:off x="5562600" y="2157236"/>
            <a:ext cx="4114800" cy="329184"/>
          </a:xfrm>
        </p:spPr>
        <p:txBody>
          <a:bodyPr/>
          <a:lstStyle/>
          <a:p>
            <a:pPr algn="r"/>
            <a:endParaRPr lang="en-US" dirty="0"/>
          </a:p>
        </p:txBody>
      </p:sp>
      <p:sp>
        <p:nvSpPr>
          <p:cNvPr id="6" name="Slide Number Placeholder 5"/>
          <p:cNvSpPr>
            <a:spLocks noGrp="1"/>
          </p:cNvSpPr>
          <p:nvPr>
            <p:ph type="sldNum" sz="quarter" idx="12"/>
          </p:nvPr>
        </p:nvSpPr>
        <p:spPr>
          <a:xfrm>
            <a:off x="8077200" y="347472"/>
            <a:ext cx="1066800" cy="329184"/>
          </a:xfrm>
        </p:spPr>
        <p:txBody>
          <a:bodyPr/>
          <a:lstStyle/>
          <a:p>
            <a:fld id="{0CFEC368-1D7A-4F81-ABF6-AE0E36BAF64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933D019-A32C-4EAD-B8E6-DBDA699692FD}" type="datetime2">
              <a:rPr lang="en-US" smtClean="0"/>
              <a:t>2019年1月24日星期四</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2019年1月24日星期四</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2019年1月24日星期四</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2019年1月24日星期四</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2019年1月24日星期四</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FE976D3-5B7F-4300-ABED-C91F1B2AE209}" type="datetime2">
              <a:rPr lang="en-US" smtClean="0"/>
              <a:t>2019年1月24日星期四</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BDC1E59-17DD-41CE-97CA-624A472382D4}" type="datetime2">
              <a:rPr lang="en-US" smtClean="0"/>
              <a:t>2019年1月24日星期四</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2019年1月24日星期四</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4800" b="1" dirty="0"/>
              <a:t>第</a:t>
            </a:r>
            <a:r>
              <a:rPr lang="en-US" altLang="zh-CN" sz="4800" b="1" dirty="0"/>
              <a:t>13</a:t>
            </a:r>
            <a:r>
              <a:rPr lang="zh-CN" altLang="zh-CN" sz="4800" b="1" dirty="0"/>
              <a:t>章 移动多媒体应用</a:t>
            </a:r>
            <a:endParaRPr lang="zh-CN" altLang="zh-CN" sz="4800" dirty="0"/>
          </a:p>
        </p:txBody>
      </p:sp>
      <p:sp>
        <p:nvSpPr>
          <p:cNvPr id="3" name="副标题 2"/>
          <p:cNvSpPr>
            <a:spLocks noGrp="1"/>
          </p:cNvSpPr>
          <p:nvPr>
            <p:ph type="subTitle" idx="1"/>
          </p:nvPr>
        </p:nvSpPr>
        <p:spPr/>
        <p:txBody>
          <a:bodyPr/>
          <a:lstStyle/>
          <a:p>
            <a:endParaRPr kumimoji="1" lang="zh-CN" altLang="en-US"/>
          </a:p>
        </p:txBody>
      </p:sp>
    </p:spTree>
    <p:extLst>
      <p:ext uri="{BB962C8B-B14F-4D97-AF65-F5344CB8AC3E}">
        <p14:creationId xmlns:p14="http://schemas.microsoft.com/office/powerpoint/2010/main" val="1910270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13.2 Android</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buNone/>
            </a:pPr>
            <a:r>
              <a:rPr lang="en-US" altLang="zh-CN" b="1" dirty="0"/>
              <a:t>13.2.4 Android</a:t>
            </a:r>
            <a:r>
              <a:rPr lang="zh-CN" altLang="zh-CN" b="1" dirty="0"/>
              <a:t>开发环境</a:t>
            </a:r>
            <a:endParaRPr lang="zh-CN" altLang="zh-CN" dirty="0"/>
          </a:p>
          <a:p>
            <a:pPr marL="0" indent="0">
              <a:lnSpc>
                <a:spcPct val="150000"/>
              </a:lnSpc>
              <a:buNone/>
            </a:pPr>
            <a:r>
              <a:rPr lang="zh-CN" altLang="zh-CN" dirty="0"/>
              <a:t>第一步：安装</a:t>
            </a:r>
            <a:r>
              <a:rPr lang="en-US" altLang="zh-CN" dirty="0"/>
              <a:t>JDK</a:t>
            </a:r>
            <a:r>
              <a:rPr lang="zh-CN" altLang="zh-CN" dirty="0"/>
              <a:t>和</a:t>
            </a:r>
            <a:r>
              <a:rPr lang="en-US" altLang="zh-CN" dirty="0"/>
              <a:t>Eclipse</a:t>
            </a:r>
            <a:r>
              <a:rPr lang="zh-CN" altLang="zh-CN" dirty="0"/>
              <a:t>工具。</a:t>
            </a:r>
            <a:r>
              <a:rPr lang="zh-CN" altLang="zh-CN" dirty="0"/>
              <a:t> </a:t>
            </a:r>
            <a:endParaRPr lang="en-US" altLang="zh-CN" dirty="0" smtClean="0"/>
          </a:p>
          <a:p>
            <a:pPr marL="0" indent="0">
              <a:lnSpc>
                <a:spcPct val="150000"/>
              </a:lnSpc>
              <a:buNone/>
            </a:pPr>
            <a:r>
              <a:rPr lang="zh-CN" altLang="zh-CN" dirty="0"/>
              <a:t>第二步：下载</a:t>
            </a:r>
            <a:r>
              <a:rPr lang="en-US" altLang="zh-CN" dirty="0"/>
              <a:t>Android SDK</a:t>
            </a:r>
            <a:r>
              <a:rPr lang="zh-CN" altLang="zh-CN" dirty="0"/>
              <a:t>工具包。</a:t>
            </a:r>
            <a:r>
              <a:rPr lang="zh-CN" altLang="zh-CN" dirty="0"/>
              <a:t> </a:t>
            </a:r>
            <a:endParaRPr lang="en-US" altLang="zh-CN" dirty="0" smtClean="0"/>
          </a:p>
          <a:p>
            <a:pPr marL="0" indent="0">
              <a:lnSpc>
                <a:spcPct val="150000"/>
              </a:lnSpc>
              <a:buNone/>
            </a:pPr>
            <a:r>
              <a:rPr lang="zh-CN" altLang="zh-CN" dirty="0"/>
              <a:t>第三步：</a:t>
            </a:r>
            <a:r>
              <a:rPr lang="en-US" altLang="zh-CN" dirty="0"/>
              <a:t>ADT</a:t>
            </a:r>
            <a:r>
              <a:rPr lang="zh-CN" altLang="zh-CN" dirty="0"/>
              <a:t>插件的安装。</a:t>
            </a:r>
            <a:r>
              <a:rPr lang="zh-CN" altLang="zh-CN" dirty="0"/>
              <a:t> </a:t>
            </a:r>
            <a:endParaRPr lang="en-US" altLang="zh-CN" dirty="0" smtClean="0"/>
          </a:p>
          <a:p>
            <a:pPr marL="0" indent="0">
              <a:lnSpc>
                <a:spcPct val="150000"/>
              </a:lnSpc>
              <a:buNone/>
            </a:pPr>
            <a:r>
              <a:rPr lang="zh-CN" altLang="zh-CN" dirty="0"/>
              <a:t>第四步：配置</a:t>
            </a:r>
            <a:r>
              <a:rPr lang="en-US" altLang="zh-CN" dirty="0"/>
              <a:t>Android</a:t>
            </a:r>
            <a:r>
              <a:rPr lang="zh-CN" altLang="zh-CN" dirty="0"/>
              <a:t>开发环境。</a:t>
            </a:r>
            <a:r>
              <a:rPr lang="zh-CN" altLang="zh-CN" dirty="0"/>
              <a:t> </a:t>
            </a:r>
            <a:endParaRPr lang="en-US" altLang="zh-CN" dirty="0" smtClean="0"/>
          </a:p>
          <a:p>
            <a:pPr marL="0" indent="0">
              <a:lnSpc>
                <a:spcPct val="150000"/>
              </a:lnSpc>
              <a:buNone/>
            </a:pPr>
            <a:r>
              <a:rPr lang="zh-CN" altLang="zh-CN" dirty="0"/>
              <a:t>第五步：虚拟设备</a:t>
            </a:r>
            <a:r>
              <a:rPr lang="en-US" altLang="zh-CN" dirty="0"/>
              <a:t>AVD</a:t>
            </a:r>
            <a:r>
              <a:rPr lang="zh-CN" altLang="zh-CN" dirty="0"/>
              <a:t>的创建。</a:t>
            </a:r>
            <a:r>
              <a:rPr lang="zh-CN" altLang="zh-CN" dirty="0"/>
              <a:t> </a:t>
            </a:r>
            <a:endParaRPr lang="en-US" altLang="zh-CN" dirty="0" smtClean="0"/>
          </a:p>
          <a:p>
            <a:pPr marL="0" indent="0">
              <a:lnSpc>
                <a:spcPct val="150000"/>
              </a:lnSpc>
              <a:buNone/>
            </a:pPr>
            <a:endParaRPr lang="zh-CN" altLang="zh-CN" dirty="0"/>
          </a:p>
        </p:txBody>
      </p:sp>
    </p:spTree>
    <p:extLst>
      <p:ext uri="{BB962C8B-B14F-4D97-AF65-F5344CB8AC3E}">
        <p14:creationId xmlns:p14="http://schemas.microsoft.com/office/powerpoint/2010/main" val="191592758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13.2 Android</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fontScale="92500" lnSpcReduction="20000"/>
          </a:bodyPr>
          <a:lstStyle/>
          <a:p>
            <a:pPr marL="0" indent="0">
              <a:lnSpc>
                <a:spcPct val="110000"/>
              </a:lnSpc>
              <a:buNone/>
            </a:pPr>
            <a:r>
              <a:rPr lang="en-US" altLang="zh-CN" b="1" dirty="0"/>
              <a:t>13.2.5</a:t>
            </a:r>
            <a:r>
              <a:rPr lang="zh-CN" altLang="zh-CN" b="1" dirty="0"/>
              <a:t>第一个</a:t>
            </a:r>
            <a:r>
              <a:rPr lang="en-US" altLang="zh-CN" b="1" dirty="0"/>
              <a:t>Android</a:t>
            </a:r>
            <a:r>
              <a:rPr lang="zh-CN" altLang="zh-CN" b="1" dirty="0"/>
              <a:t>应</a:t>
            </a:r>
            <a:r>
              <a:rPr lang="zh-CN" altLang="zh-CN" b="1" dirty="0" smtClean="0"/>
              <a:t>用</a:t>
            </a:r>
            <a:endParaRPr lang="en-US" altLang="zh-CN" b="1" dirty="0" smtClean="0"/>
          </a:p>
          <a:p>
            <a:pPr marL="0" indent="0">
              <a:lnSpc>
                <a:spcPct val="110000"/>
              </a:lnSpc>
              <a:buNone/>
            </a:pPr>
            <a:r>
              <a:rPr lang="zh-CN" altLang="zh-CN" dirty="0"/>
              <a:t>第一步：启动</a:t>
            </a:r>
            <a:r>
              <a:rPr lang="en-US" altLang="zh-CN" dirty="0"/>
              <a:t>Eclipse</a:t>
            </a:r>
            <a:r>
              <a:rPr lang="zh-CN" altLang="zh-CN" dirty="0"/>
              <a:t>，创建</a:t>
            </a:r>
            <a:r>
              <a:rPr lang="en-US" altLang="zh-CN" dirty="0" err="1"/>
              <a:t>HelloAndroid</a:t>
            </a:r>
            <a:r>
              <a:rPr lang="zh-CN" altLang="zh-CN" dirty="0"/>
              <a:t>项目。</a:t>
            </a:r>
            <a:r>
              <a:rPr lang="zh-CN" altLang="zh-CN" dirty="0"/>
              <a:t> </a:t>
            </a:r>
            <a:endParaRPr lang="en-US" altLang="zh-CN" dirty="0" smtClean="0"/>
          </a:p>
          <a:p>
            <a:pPr marL="0" indent="0">
              <a:lnSpc>
                <a:spcPct val="110000"/>
              </a:lnSpc>
              <a:buNone/>
            </a:pPr>
            <a:r>
              <a:rPr lang="zh-CN" altLang="zh-CN" dirty="0"/>
              <a:t>第二步：调试项目。在</a:t>
            </a:r>
            <a:r>
              <a:rPr lang="en-US" altLang="zh-CN" dirty="0" err="1"/>
              <a:t>HelloAndroid</a:t>
            </a:r>
            <a:r>
              <a:rPr lang="zh-CN" altLang="zh-CN" dirty="0"/>
              <a:t>项目上</a:t>
            </a:r>
            <a:r>
              <a:rPr lang="zh-CN" altLang="zh-CN" dirty="0" smtClean="0"/>
              <a:t>，选择</a:t>
            </a:r>
            <a:r>
              <a:rPr lang="en-US" altLang="zh-CN" dirty="0"/>
              <a:t>Run As-</a:t>
            </a:r>
            <a:r>
              <a:rPr lang="en-US" altLang="zh-CN" dirty="0">
                <a:sym typeface="Wingdings"/>
              </a:rPr>
              <a:t></a:t>
            </a:r>
            <a:r>
              <a:rPr lang="en-US" altLang="zh-CN" dirty="0"/>
              <a:t>Android Application</a:t>
            </a:r>
            <a:r>
              <a:rPr lang="zh-CN" altLang="zh-CN" dirty="0" smtClean="0"/>
              <a:t>，系统将自动启动虚拟设备</a:t>
            </a:r>
            <a:r>
              <a:rPr lang="zh-CN" altLang="zh-CN" dirty="0"/>
              <a:t>，并将应用程序在虚拟设备中运行</a:t>
            </a:r>
            <a:r>
              <a:rPr lang="zh-CN" altLang="zh-CN" dirty="0" smtClean="0"/>
              <a:t>。</a:t>
            </a:r>
            <a:endParaRPr lang="en-US" altLang="zh-CN" dirty="0" smtClean="0"/>
          </a:p>
          <a:p>
            <a:pPr marL="0" indent="0">
              <a:lnSpc>
                <a:spcPct val="110000"/>
              </a:lnSpc>
              <a:buNone/>
            </a:pPr>
            <a:r>
              <a:rPr lang="zh-CN" altLang="zh-CN" dirty="0"/>
              <a:t>（</a:t>
            </a:r>
            <a:r>
              <a:rPr lang="en-US" altLang="zh-CN" dirty="0"/>
              <a:t>1</a:t>
            </a:r>
            <a:r>
              <a:rPr lang="zh-CN" altLang="zh-CN" dirty="0"/>
              <a:t>）</a:t>
            </a:r>
            <a:r>
              <a:rPr lang="en-US" altLang="zh-CN" dirty="0" err="1"/>
              <a:t>src</a:t>
            </a:r>
            <a:r>
              <a:rPr lang="zh-CN" altLang="zh-CN" dirty="0"/>
              <a:t>目录中存放的是该项目的源文件</a:t>
            </a:r>
            <a:r>
              <a:rPr lang="zh-CN" altLang="zh-CN" dirty="0"/>
              <a:t> </a:t>
            </a:r>
            <a:endParaRPr lang="en-US" altLang="zh-CN" dirty="0" smtClean="0"/>
          </a:p>
          <a:p>
            <a:pPr marL="0" indent="0">
              <a:lnSpc>
                <a:spcPct val="110000"/>
              </a:lnSpc>
              <a:buNone/>
            </a:pPr>
            <a:r>
              <a:rPr lang="zh-CN" altLang="zh-CN" dirty="0" smtClean="0"/>
              <a:t> </a:t>
            </a:r>
            <a:r>
              <a:rPr lang="zh-CN" altLang="zh-CN" dirty="0"/>
              <a:t>（</a:t>
            </a:r>
            <a:r>
              <a:rPr lang="en-US" altLang="zh-CN" dirty="0"/>
              <a:t>2</a:t>
            </a:r>
            <a:r>
              <a:rPr lang="zh-CN" altLang="zh-CN" dirty="0"/>
              <a:t>）</a:t>
            </a:r>
            <a:r>
              <a:rPr lang="en-US" altLang="zh-CN" dirty="0"/>
              <a:t>gen</a:t>
            </a:r>
            <a:r>
              <a:rPr lang="zh-CN" altLang="zh-CN" dirty="0"/>
              <a:t>目录下的文件是</a:t>
            </a:r>
            <a:r>
              <a:rPr lang="en-US" altLang="zh-CN" dirty="0"/>
              <a:t>ADT</a:t>
            </a:r>
            <a:r>
              <a:rPr lang="zh-CN" altLang="zh-CN" dirty="0"/>
              <a:t>自动生成的</a:t>
            </a:r>
            <a:r>
              <a:rPr lang="zh-CN" altLang="zh-CN" dirty="0"/>
              <a:t> </a:t>
            </a:r>
            <a:endParaRPr lang="en-US" altLang="zh-CN" b="1" dirty="0" smtClean="0"/>
          </a:p>
          <a:p>
            <a:pPr marL="0" indent="0">
              <a:lnSpc>
                <a:spcPct val="110000"/>
              </a:lnSpc>
              <a:buNone/>
            </a:pPr>
            <a:r>
              <a:rPr lang="zh-CN" altLang="zh-CN" dirty="0"/>
              <a:t>（</a:t>
            </a:r>
            <a:r>
              <a:rPr lang="en-US" altLang="zh-CN" dirty="0"/>
              <a:t>3</a:t>
            </a:r>
            <a:r>
              <a:rPr lang="zh-CN" altLang="zh-CN" dirty="0"/>
              <a:t>）</a:t>
            </a:r>
            <a:r>
              <a:rPr lang="en-US" altLang="zh-CN" dirty="0"/>
              <a:t>assets</a:t>
            </a:r>
            <a:r>
              <a:rPr lang="zh-CN" altLang="zh-CN" dirty="0"/>
              <a:t>目录用于存放项目相关的资源文件</a:t>
            </a:r>
            <a:r>
              <a:rPr lang="zh-CN" altLang="zh-CN" dirty="0"/>
              <a:t> </a:t>
            </a:r>
            <a:endParaRPr lang="en-US" altLang="zh-CN" dirty="0" smtClean="0"/>
          </a:p>
          <a:p>
            <a:pPr marL="0" indent="0">
              <a:lnSpc>
                <a:spcPct val="110000"/>
              </a:lnSpc>
              <a:buNone/>
            </a:pPr>
            <a:r>
              <a:rPr lang="zh-CN" altLang="zh-CN" dirty="0"/>
              <a:t>（</a:t>
            </a:r>
            <a:r>
              <a:rPr lang="en-US" altLang="zh-CN" dirty="0"/>
              <a:t>4</a:t>
            </a:r>
            <a:r>
              <a:rPr lang="zh-CN" altLang="zh-CN" dirty="0"/>
              <a:t>）</a:t>
            </a:r>
            <a:r>
              <a:rPr lang="en-US" altLang="zh-CN" dirty="0"/>
              <a:t>res</a:t>
            </a:r>
            <a:r>
              <a:rPr lang="zh-CN" altLang="zh-CN" dirty="0"/>
              <a:t>目录用于存放应用程序中经常使用的资源文件</a:t>
            </a:r>
            <a:r>
              <a:rPr lang="zh-CN" altLang="zh-CN" dirty="0"/>
              <a:t> </a:t>
            </a:r>
            <a:endParaRPr lang="en-US" altLang="zh-CN" dirty="0" smtClean="0"/>
          </a:p>
          <a:p>
            <a:pPr marL="0" indent="0">
              <a:lnSpc>
                <a:spcPct val="110000"/>
              </a:lnSpc>
              <a:buNone/>
            </a:pPr>
            <a:r>
              <a:rPr lang="zh-CN" altLang="zh-CN" dirty="0"/>
              <a:t>（</a:t>
            </a:r>
            <a:r>
              <a:rPr lang="en-US" altLang="zh-CN" dirty="0"/>
              <a:t>5</a:t>
            </a:r>
            <a:r>
              <a:rPr lang="zh-CN" altLang="zh-CN" dirty="0"/>
              <a:t>）</a:t>
            </a:r>
            <a:r>
              <a:rPr lang="en-US" altLang="zh-CN" dirty="0" err="1"/>
              <a:t>default.properties</a:t>
            </a:r>
            <a:r>
              <a:rPr lang="zh-CN" altLang="zh-CN" dirty="0"/>
              <a:t>文件为项目配置文件，不需要人为改动，系统会自动对其进行管理。</a:t>
            </a:r>
            <a:r>
              <a:rPr lang="zh-CN" altLang="zh-CN" dirty="0"/>
              <a:t> </a:t>
            </a:r>
            <a:endParaRPr lang="en-US" altLang="zh-CN" dirty="0" smtClean="0"/>
          </a:p>
          <a:p>
            <a:pPr marL="0" indent="0">
              <a:lnSpc>
                <a:spcPct val="110000"/>
              </a:lnSpc>
              <a:buNone/>
            </a:pPr>
            <a:r>
              <a:rPr lang="zh-CN" altLang="zh-CN" dirty="0"/>
              <a:t>（</a:t>
            </a:r>
            <a:r>
              <a:rPr lang="en-US" altLang="zh-CN" dirty="0"/>
              <a:t>6</a:t>
            </a:r>
            <a:r>
              <a:rPr lang="zh-CN" altLang="zh-CN" dirty="0"/>
              <a:t>）</a:t>
            </a:r>
            <a:r>
              <a:rPr lang="en-US" altLang="zh-CN" dirty="0" err="1"/>
              <a:t>AndroidManifest.xml</a:t>
            </a:r>
            <a:r>
              <a:rPr lang="zh-CN" altLang="zh-CN" dirty="0"/>
              <a:t>文件为应用程序的系统配置文件也叫清单文件。</a:t>
            </a:r>
            <a:r>
              <a:rPr lang="zh-CN" altLang="zh-CN" dirty="0"/>
              <a:t> </a:t>
            </a:r>
            <a:endParaRPr lang="zh-CN" altLang="zh-CN" dirty="0"/>
          </a:p>
        </p:txBody>
      </p:sp>
    </p:spTree>
    <p:extLst>
      <p:ext uri="{BB962C8B-B14F-4D97-AF65-F5344CB8AC3E}">
        <p14:creationId xmlns:p14="http://schemas.microsoft.com/office/powerpoint/2010/main" val="346991754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13.3 </a:t>
            </a:r>
            <a:r>
              <a:rPr lang="en-US" altLang="zh-CN" sz="3600" b="1" dirty="0" err="1"/>
              <a:t>ios</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err="1"/>
              <a:t>iOS</a:t>
            </a:r>
            <a:r>
              <a:rPr lang="zh-CN" altLang="zh-CN" dirty="0"/>
              <a:t>是运行于</a:t>
            </a:r>
            <a:r>
              <a:rPr lang="en-US" altLang="zh-CN" dirty="0"/>
              <a:t>iPhone</a:t>
            </a:r>
            <a:r>
              <a:rPr lang="zh-CN" altLang="zh-CN" dirty="0"/>
              <a:t>、</a:t>
            </a:r>
            <a:r>
              <a:rPr lang="en-US" altLang="zh-CN" dirty="0"/>
              <a:t>iPod touch</a:t>
            </a:r>
            <a:r>
              <a:rPr lang="zh-CN" altLang="zh-CN" dirty="0"/>
              <a:t>以及</a:t>
            </a:r>
            <a:r>
              <a:rPr lang="en-US" altLang="zh-CN" dirty="0"/>
              <a:t> </a:t>
            </a:r>
            <a:r>
              <a:rPr lang="en-US" altLang="zh-CN" dirty="0" err="1"/>
              <a:t>iPad</a:t>
            </a:r>
            <a:r>
              <a:rPr lang="zh-CN" altLang="zh-CN" dirty="0"/>
              <a:t>设备的操作系统，它管理设备硬件并为手机本地应用程序的实现提供基础技术。根据设备不同，操作系统具有不同的系统应用程序，例如</a:t>
            </a:r>
            <a:r>
              <a:rPr lang="en-US" altLang="zh-CN" dirty="0"/>
              <a:t>Phone</a:t>
            </a:r>
            <a:r>
              <a:rPr lang="zh-CN" altLang="zh-CN" dirty="0"/>
              <a:t>、</a:t>
            </a:r>
            <a:r>
              <a:rPr lang="en-US" altLang="zh-CN" dirty="0"/>
              <a:t>Mail</a:t>
            </a:r>
            <a:r>
              <a:rPr lang="zh-CN" altLang="zh-CN" dirty="0"/>
              <a:t>以及</a:t>
            </a:r>
            <a:r>
              <a:rPr lang="en-US" altLang="zh-CN" dirty="0"/>
              <a:t>Safari</a:t>
            </a:r>
            <a:r>
              <a:rPr lang="zh-CN" altLang="zh-CN" dirty="0"/>
              <a:t>，这些应用程序可以为用户提供标准系统服务。</a:t>
            </a:r>
          </a:p>
        </p:txBody>
      </p:sp>
    </p:spTree>
    <p:extLst>
      <p:ext uri="{BB962C8B-B14F-4D97-AF65-F5344CB8AC3E}">
        <p14:creationId xmlns:p14="http://schemas.microsoft.com/office/powerpoint/2010/main" val="34123455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13.3 </a:t>
            </a:r>
            <a:r>
              <a:rPr lang="en-US" altLang="zh-CN" sz="3600" b="1" dirty="0" err="1"/>
              <a:t>ios</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fontScale="92500"/>
          </a:bodyPr>
          <a:lstStyle/>
          <a:p>
            <a:pPr marL="0" indent="0">
              <a:buNone/>
            </a:pPr>
            <a:r>
              <a:rPr lang="en-US" altLang="zh-CN" b="1" dirty="0"/>
              <a:t>13.3.1 </a:t>
            </a:r>
            <a:r>
              <a:rPr lang="en-US" altLang="zh-CN" b="1" dirty="0" err="1"/>
              <a:t>ios</a:t>
            </a:r>
            <a:r>
              <a:rPr lang="zh-CN" altLang="zh-CN" b="1" dirty="0" smtClean="0"/>
              <a:t>的历史</a:t>
            </a:r>
            <a:endParaRPr lang="en-US" altLang="zh-CN" b="1" dirty="0" smtClean="0"/>
          </a:p>
          <a:p>
            <a:pPr marL="0" indent="0">
              <a:buNone/>
            </a:pPr>
            <a:r>
              <a:rPr lang="en-US" altLang="zh-CN" dirty="0"/>
              <a:t>2007</a:t>
            </a:r>
            <a:r>
              <a:rPr lang="zh-CN" altLang="zh-CN" dirty="0"/>
              <a:t>年</a:t>
            </a:r>
            <a:r>
              <a:rPr lang="en-US" altLang="zh-CN" dirty="0"/>
              <a:t>1</a:t>
            </a:r>
            <a:r>
              <a:rPr lang="zh-CN" altLang="zh-CN" dirty="0"/>
              <a:t>月</a:t>
            </a:r>
            <a:r>
              <a:rPr lang="en-US" altLang="zh-CN" dirty="0"/>
              <a:t>9</a:t>
            </a:r>
            <a:r>
              <a:rPr lang="zh-CN" altLang="zh-CN" dirty="0"/>
              <a:t>日苹果公司在</a:t>
            </a:r>
            <a:r>
              <a:rPr lang="en-US" altLang="zh-CN" dirty="0"/>
              <a:t>Macworld</a:t>
            </a:r>
            <a:r>
              <a:rPr lang="zh-CN" altLang="zh-CN" dirty="0"/>
              <a:t>展览会上公布，随后于同年的</a:t>
            </a:r>
            <a:r>
              <a:rPr lang="en-US" altLang="zh-CN" dirty="0"/>
              <a:t>6</a:t>
            </a:r>
            <a:r>
              <a:rPr lang="zh-CN" altLang="zh-CN" dirty="0"/>
              <a:t>月发布第一版</a:t>
            </a:r>
            <a:r>
              <a:rPr lang="en-US" altLang="zh-CN" dirty="0" err="1"/>
              <a:t>iOS</a:t>
            </a:r>
            <a:r>
              <a:rPr lang="zh-CN" altLang="zh-CN" dirty="0"/>
              <a:t>操作系统，最初的名称为</a:t>
            </a:r>
            <a:r>
              <a:rPr lang="en-US" altLang="zh-CN" dirty="0"/>
              <a:t>“iPhone Runs OS X”</a:t>
            </a:r>
            <a:r>
              <a:rPr lang="zh-CN" altLang="zh-CN" dirty="0"/>
              <a:t>。</a:t>
            </a:r>
          </a:p>
          <a:p>
            <a:pPr marL="0" indent="0">
              <a:buNone/>
            </a:pPr>
            <a:r>
              <a:rPr lang="en-US" altLang="zh-CN" dirty="0"/>
              <a:t>2007</a:t>
            </a:r>
            <a:r>
              <a:rPr lang="zh-CN" altLang="zh-CN" dirty="0"/>
              <a:t>年</a:t>
            </a:r>
            <a:r>
              <a:rPr lang="en-US" altLang="zh-CN" dirty="0"/>
              <a:t>10</a:t>
            </a:r>
            <a:r>
              <a:rPr lang="zh-CN" altLang="zh-CN" dirty="0"/>
              <a:t>月</a:t>
            </a:r>
            <a:r>
              <a:rPr lang="en-US" altLang="zh-CN" dirty="0"/>
              <a:t>17</a:t>
            </a:r>
            <a:r>
              <a:rPr lang="zh-CN" altLang="zh-CN" dirty="0"/>
              <a:t>日，苹果公司发布了第一个本地化</a:t>
            </a:r>
            <a:r>
              <a:rPr lang="en-US" altLang="zh-CN" dirty="0"/>
              <a:t>iPhone</a:t>
            </a:r>
            <a:r>
              <a:rPr lang="zh-CN" altLang="zh-CN" dirty="0"/>
              <a:t>应用程序开发包（</a:t>
            </a:r>
            <a:r>
              <a:rPr lang="en-US" altLang="zh-CN" dirty="0"/>
              <a:t>SDK</a:t>
            </a:r>
            <a:r>
              <a:rPr lang="zh-CN" altLang="zh-CN" dirty="0"/>
              <a:t>），并且计划在</a:t>
            </a:r>
            <a:r>
              <a:rPr lang="en-US" altLang="zh-CN" dirty="0"/>
              <a:t>2</a:t>
            </a:r>
            <a:r>
              <a:rPr lang="zh-CN" altLang="zh-CN" dirty="0"/>
              <a:t>月发送到每个开发者以及开发商手中。</a:t>
            </a:r>
          </a:p>
          <a:p>
            <a:pPr marL="0" indent="0">
              <a:buNone/>
            </a:pPr>
            <a:r>
              <a:rPr lang="en-US" altLang="zh-CN" dirty="0"/>
              <a:t>2008</a:t>
            </a:r>
            <a:r>
              <a:rPr lang="zh-CN" altLang="zh-CN" dirty="0"/>
              <a:t>年</a:t>
            </a:r>
            <a:r>
              <a:rPr lang="en-US" altLang="zh-CN" dirty="0"/>
              <a:t>3</a:t>
            </a:r>
            <a:r>
              <a:rPr lang="zh-CN" altLang="zh-CN" dirty="0"/>
              <a:t>月</a:t>
            </a:r>
            <a:r>
              <a:rPr lang="en-US" altLang="zh-CN" dirty="0"/>
              <a:t>6</a:t>
            </a:r>
            <a:r>
              <a:rPr lang="zh-CN" altLang="zh-CN" dirty="0"/>
              <a:t>日，苹果发布了第一个测试版开发包，并且将</a:t>
            </a:r>
            <a:r>
              <a:rPr lang="en-US" altLang="zh-CN" dirty="0"/>
              <a:t>“iPhone runs OS X”</a:t>
            </a:r>
            <a:r>
              <a:rPr lang="zh-CN" altLang="zh-CN" dirty="0"/>
              <a:t>改名为</a:t>
            </a:r>
            <a:r>
              <a:rPr lang="en-US" altLang="zh-CN" dirty="0"/>
              <a:t>“iPhone OS”</a:t>
            </a:r>
            <a:r>
              <a:rPr lang="zh-CN" altLang="zh-CN" dirty="0"/>
              <a:t>。</a:t>
            </a:r>
          </a:p>
          <a:p>
            <a:pPr marL="0" indent="0">
              <a:buNone/>
            </a:pPr>
            <a:r>
              <a:rPr lang="en-US" altLang="zh-CN" dirty="0"/>
              <a:t>2008</a:t>
            </a:r>
            <a:r>
              <a:rPr lang="zh-CN" altLang="zh-CN" dirty="0"/>
              <a:t>年</a:t>
            </a:r>
            <a:r>
              <a:rPr lang="en-US" altLang="zh-CN" dirty="0"/>
              <a:t>9</a:t>
            </a:r>
            <a:r>
              <a:rPr lang="zh-CN" altLang="zh-CN" dirty="0"/>
              <a:t>月，苹果公司将</a:t>
            </a:r>
            <a:r>
              <a:rPr lang="en-US" altLang="zh-CN" dirty="0"/>
              <a:t>iPod touch</a:t>
            </a:r>
            <a:r>
              <a:rPr lang="zh-CN" altLang="zh-CN" dirty="0"/>
              <a:t>的系统也换成了</a:t>
            </a:r>
            <a:r>
              <a:rPr lang="en-US" altLang="zh-CN" dirty="0"/>
              <a:t>”iPhone OS“</a:t>
            </a:r>
            <a:r>
              <a:rPr lang="zh-CN" altLang="zh-CN" dirty="0"/>
              <a:t>。</a:t>
            </a:r>
          </a:p>
          <a:p>
            <a:pPr marL="0" indent="0">
              <a:buNone/>
            </a:pPr>
            <a:r>
              <a:rPr lang="en-US" altLang="zh-CN" dirty="0"/>
              <a:t>2010</a:t>
            </a:r>
            <a:r>
              <a:rPr lang="zh-CN" altLang="zh-CN" dirty="0"/>
              <a:t>年</a:t>
            </a:r>
            <a:r>
              <a:rPr lang="en-US" altLang="zh-CN" dirty="0"/>
              <a:t>2</a:t>
            </a:r>
            <a:r>
              <a:rPr lang="zh-CN" altLang="zh-CN" dirty="0"/>
              <a:t>月</a:t>
            </a:r>
            <a:r>
              <a:rPr lang="en-US" altLang="zh-CN" dirty="0"/>
              <a:t>27</a:t>
            </a:r>
            <a:r>
              <a:rPr lang="zh-CN" altLang="zh-CN" dirty="0"/>
              <a:t>日，苹果公司发布</a:t>
            </a:r>
            <a:r>
              <a:rPr lang="en-US" altLang="zh-CN" dirty="0" err="1"/>
              <a:t>iPad</a:t>
            </a:r>
            <a:r>
              <a:rPr lang="zh-CN" altLang="zh-CN" dirty="0"/>
              <a:t>，</a:t>
            </a:r>
            <a:r>
              <a:rPr lang="en-US" altLang="zh-CN" dirty="0" err="1"/>
              <a:t>iPad</a:t>
            </a:r>
            <a:r>
              <a:rPr lang="zh-CN" altLang="zh-CN" dirty="0"/>
              <a:t>同样搭载了</a:t>
            </a:r>
            <a:r>
              <a:rPr lang="en-US" altLang="zh-CN" dirty="0"/>
              <a:t>”iPhone OS”</a:t>
            </a:r>
            <a:r>
              <a:rPr lang="zh-CN" altLang="zh-CN" dirty="0"/>
              <a:t>。同时，苹果公司重新设计了</a:t>
            </a:r>
            <a:r>
              <a:rPr lang="en-US" altLang="zh-CN" dirty="0"/>
              <a:t>“iPhone OS”</a:t>
            </a:r>
            <a:r>
              <a:rPr lang="zh-CN" altLang="zh-CN" dirty="0"/>
              <a:t>的系统结构和自带程序</a:t>
            </a:r>
            <a:r>
              <a:rPr lang="zh-CN" altLang="zh-CN" dirty="0" smtClean="0"/>
              <a:t>。</a:t>
            </a:r>
            <a:endParaRPr lang="zh-CN" altLang="zh-CN" dirty="0"/>
          </a:p>
        </p:txBody>
      </p:sp>
    </p:spTree>
    <p:extLst>
      <p:ext uri="{BB962C8B-B14F-4D97-AF65-F5344CB8AC3E}">
        <p14:creationId xmlns:p14="http://schemas.microsoft.com/office/powerpoint/2010/main" val="370115736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13.3 </a:t>
            </a:r>
            <a:r>
              <a:rPr lang="en-US" altLang="zh-CN" sz="3600" b="1" dirty="0" err="1"/>
              <a:t>ios</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fontScale="92500"/>
          </a:bodyPr>
          <a:lstStyle/>
          <a:p>
            <a:pPr marL="0" indent="0">
              <a:buNone/>
            </a:pPr>
            <a:r>
              <a:rPr lang="en-US" altLang="zh-CN" b="1" dirty="0"/>
              <a:t>13.3.1 </a:t>
            </a:r>
            <a:r>
              <a:rPr lang="en-US" altLang="zh-CN" b="1" dirty="0" err="1"/>
              <a:t>ios</a:t>
            </a:r>
            <a:r>
              <a:rPr lang="zh-CN" altLang="zh-CN" b="1" dirty="0" smtClean="0"/>
              <a:t>的历史</a:t>
            </a:r>
            <a:endParaRPr lang="en-US" altLang="zh-CN" b="1" dirty="0" smtClean="0"/>
          </a:p>
          <a:p>
            <a:pPr marL="0" indent="0">
              <a:buNone/>
            </a:pPr>
            <a:r>
              <a:rPr lang="en-US" altLang="zh-CN" dirty="0" smtClean="0"/>
              <a:t>2010</a:t>
            </a:r>
            <a:r>
              <a:rPr lang="zh-CN" altLang="zh-CN" dirty="0"/>
              <a:t>年</a:t>
            </a:r>
            <a:r>
              <a:rPr lang="en-US" altLang="zh-CN" dirty="0"/>
              <a:t>6</a:t>
            </a:r>
            <a:r>
              <a:rPr lang="zh-CN" altLang="zh-CN" dirty="0"/>
              <a:t>月，苹果公司将</a:t>
            </a:r>
            <a:r>
              <a:rPr lang="en-US" altLang="zh-CN" dirty="0"/>
              <a:t>“iPhone OS”</a:t>
            </a:r>
            <a:r>
              <a:rPr lang="zh-CN" altLang="zh-CN" dirty="0"/>
              <a:t>改名为</a:t>
            </a:r>
            <a:r>
              <a:rPr lang="en-US" altLang="zh-CN" dirty="0"/>
              <a:t>“</a:t>
            </a:r>
            <a:r>
              <a:rPr lang="en-US" altLang="zh-CN" dirty="0" err="1"/>
              <a:t>iOS</a:t>
            </a:r>
            <a:r>
              <a:rPr lang="en-US" altLang="zh-CN" dirty="0"/>
              <a:t>”</a:t>
            </a:r>
            <a:r>
              <a:rPr lang="zh-CN" altLang="zh-CN" dirty="0"/>
              <a:t>，同时还获得了思科</a:t>
            </a:r>
            <a:r>
              <a:rPr lang="en-US" altLang="zh-CN" dirty="0" err="1"/>
              <a:t>iOS</a:t>
            </a:r>
            <a:r>
              <a:rPr lang="zh-CN" altLang="zh-CN" dirty="0"/>
              <a:t>的名称授权。</a:t>
            </a:r>
          </a:p>
          <a:p>
            <a:pPr marL="0" indent="0">
              <a:buNone/>
            </a:pPr>
            <a:r>
              <a:rPr lang="en-US" altLang="zh-CN" dirty="0"/>
              <a:t>2011</a:t>
            </a:r>
            <a:r>
              <a:rPr lang="zh-CN" altLang="zh-CN" dirty="0"/>
              <a:t>年</a:t>
            </a:r>
            <a:r>
              <a:rPr lang="en-US" altLang="zh-CN" dirty="0"/>
              <a:t>10</a:t>
            </a:r>
            <a:r>
              <a:rPr lang="zh-CN" altLang="zh-CN" dirty="0"/>
              <a:t>月，苹果公司宣布</a:t>
            </a:r>
            <a:r>
              <a:rPr lang="en-US" altLang="zh-CN" dirty="0" err="1"/>
              <a:t>iOS</a:t>
            </a:r>
            <a:r>
              <a:rPr lang="zh-CN" altLang="zh-CN" dirty="0"/>
              <a:t>平台的应用程序已经突破</a:t>
            </a:r>
            <a:r>
              <a:rPr lang="en-US" altLang="zh-CN" dirty="0"/>
              <a:t>50</a:t>
            </a:r>
            <a:r>
              <a:rPr lang="zh-CN" altLang="zh-CN" dirty="0"/>
              <a:t>万个。</a:t>
            </a:r>
          </a:p>
          <a:p>
            <a:pPr marL="0" indent="0">
              <a:buNone/>
            </a:pPr>
            <a:r>
              <a:rPr lang="en-US" altLang="zh-CN" dirty="0"/>
              <a:t>2012</a:t>
            </a:r>
            <a:r>
              <a:rPr lang="zh-CN" altLang="zh-CN" dirty="0"/>
              <a:t>年</a:t>
            </a:r>
            <a:r>
              <a:rPr lang="en-US" altLang="zh-CN" dirty="0"/>
              <a:t>6</a:t>
            </a:r>
            <a:r>
              <a:rPr lang="zh-CN" altLang="zh-CN" dirty="0"/>
              <a:t>月，苹果公司在</a:t>
            </a:r>
            <a:r>
              <a:rPr lang="en-US" altLang="zh-CN" dirty="0"/>
              <a:t>WWDC 2012</a:t>
            </a:r>
            <a:r>
              <a:rPr lang="zh-CN" altLang="zh-CN" dirty="0"/>
              <a:t>上宣布了</a:t>
            </a:r>
            <a:r>
              <a:rPr lang="en-US" altLang="zh-CN" dirty="0" err="1"/>
              <a:t>iOS</a:t>
            </a:r>
            <a:r>
              <a:rPr lang="en-US" altLang="zh-CN" dirty="0"/>
              <a:t> 6</a:t>
            </a:r>
            <a:r>
              <a:rPr lang="zh-CN" altLang="zh-CN" dirty="0"/>
              <a:t>，提供了超过</a:t>
            </a:r>
            <a:r>
              <a:rPr lang="en-US" altLang="zh-CN" dirty="0"/>
              <a:t> 200 </a:t>
            </a:r>
            <a:r>
              <a:rPr lang="zh-CN" altLang="zh-CN" dirty="0"/>
              <a:t>项新功能。</a:t>
            </a:r>
          </a:p>
          <a:p>
            <a:pPr marL="0" indent="0">
              <a:buNone/>
            </a:pPr>
            <a:r>
              <a:rPr lang="en-US" altLang="zh-CN" dirty="0"/>
              <a:t>2013</a:t>
            </a:r>
            <a:r>
              <a:rPr lang="zh-CN" altLang="zh-CN" dirty="0"/>
              <a:t>年</a:t>
            </a:r>
            <a:r>
              <a:rPr lang="en-US" altLang="zh-CN" dirty="0"/>
              <a:t>6</a:t>
            </a:r>
            <a:r>
              <a:rPr lang="zh-CN" altLang="zh-CN" dirty="0"/>
              <a:t>月，苹果公司在</a:t>
            </a:r>
            <a:r>
              <a:rPr lang="en-US" altLang="zh-CN" dirty="0"/>
              <a:t>WWDC 2013</a:t>
            </a:r>
            <a:r>
              <a:rPr lang="zh-CN" altLang="zh-CN" dirty="0"/>
              <a:t>上发布了</a:t>
            </a:r>
            <a:r>
              <a:rPr lang="en-US" altLang="zh-CN" dirty="0" err="1"/>
              <a:t>iOS</a:t>
            </a:r>
            <a:r>
              <a:rPr lang="en-US" altLang="zh-CN" dirty="0"/>
              <a:t> 7</a:t>
            </a:r>
            <a:r>
              <a:rPr lang="zh-CN" altLang="zh-CN" dirty="0"/>
              <a:t>，几乎重绘了所有的系统</a:t>
            </a:r>
            <a:r>
              <a:rPr lang="en-US" altLang="zh-CN" dirty="0"/>
              <a:t>APP</a:t>
            </a:r>
            <a:r>
              <a:rPr lang="zh-CN" altLang="zh-CN" dirty="0"/>
              <a:t>，去掉了所有的仿实物化，整体设计风格转为扁平化设计。将于</a:t>
            </a:r>
            <a:r>
              <a:rPr lang="en-US" altLang="zh-CN" dirty="0"/>
              <a:t>2013</a:t>
            </a:r>
            <a:r>
              <a:rPr lang="zh-CN" altLang="zh-CN" dirty="0"/>
              <a:t>年秋正式开放下载更新。</a:t>
            </a:r>
          </a:p>
          <a:p>
            <a:pPr marL="0" indent="0">
              <a:buNone/>
            </a:pPr>
            <a:r>
              <a:rPr lang="en-US" altLang="zh-CN" dirty="0"/>
              <a:t>2013</a:t>
            </a:r>
            <a:r>
              <a:rPr lang="zh-CN" altLang="zh-CN" dirty="0"/>
              <a:t>年</a:t>
            </a:r>
            <a:r>
              <a:rPr lang="en-US" altLang="zh-CN" dirty="0"/>
              <a:t>9</a:t>
            </a:r>
            <a:r>
              <a:rPr lang="zh-CN" altLang="zh-CN" dirty="0"/>
              <a:t>月，苹果公司在</a:t>
            </a:r>
            <a:r>
              <a:rPr lang="en-US" altLang="zh-CN" dirty="0"/>
              <a:t>2013</a:t>
            </a:r>
            <a:r>
              <a:rPr lang="zh-CN" altLang="zh-CN" dirty="0"/>
              <a:t>秋季新品发布会上正式提供</a:t>
            </a:r>
            <a:r>
              <a:rPr lang="en-US" altLang="zh-CN" dirty="0" err="1"/>
              <a:t>iOS</a:t>
            </a:r>
            <a:r>
              <a:rPr lang="en-US" altLang="zh-CN" dirty="0"/>
              <a:t> 7</a:t>
            </a:r>
            <a:r>
              <a:rPr lang="zh-CN" altLang="zh-CN" dirty="0"/>
              <a:t>下载更新。</a:t>
            </a:r>
          </a:p>
          <a:p>
            <a:pPr marL="0" indent="0">
              <a:buNone/>
            </a:pPr>
            <a:r>
              <a:rPr lang="en-US" altLang="zh-CN" dirty="0"/>
              <a:t>2014</a:t>
            </a:r>
            <a:r>
              <a:rPr lang="zh-CN" altLang="zh-CN" dirty="0"/>
              <a:t>年</a:t>
            </a:r>
            <a:r>
              <a:rPr lang="en-US" altLang="zh-CN" dirty="0"/>
              <a:t>6</a:t>
            </a:r>
            <a:r>
              <a:rPr lang="zh-CN" altLang="zh-CN" dirty="0"/>
              <a:t>月，苹果公司在</a:t>
            </a:r>
            <a:r>
              <a:rPr lang="en-US" altLang="zh-CN" dirty="0"/>
              <a:t>WWDC 2014</a:t>
            </a:r>
            <a:r>
              <a:rPr lang="zh-CN" altLang="zh-CN" dirty="0"/>
              <a:t>上发布了</a:t>
            </a:r>
            <a:r>
              <a:rPr lang="en-US" altLang="zh-CN" dirty="0" err="1"/>
              <a:t>iOS</a:t>
            </a:r>
            <a:r>
              <a:rPr lang="en-US" altLang="zh-CN" dirty="0"/>
              <a:t> 8</a:t>
            </a:r>
            <a:r>
              <a:rPr lang="zh-CN" altLang="zh-CN" dirty="0"/>
              <a:t>，并提供了开发者预览版更新。</a:t>
            </a:r>
          </a:p>
          <a:p>
            <a:endParaRPr lang="zh-CN" altLang="zh-CN" dirty="0"/>
          </a:p>
        </p:txBody>
      </p:sp>
    </p:spTree>
    <p:extLst>
      <p:ext uri="{BB962C8B-B14F-4D97-AF65-F5344CB8AC3E}">
        <p14:creationId xmlns:p14="http://schemas.microsoft.com/office/powerpoint/2010/main" val="46464792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13.3 </a:t>
            </a:r>
            <a:r>
              <a:rPr lang="en-US" altLang="zh-CN" sz="3600" b="1" dirty="0" err="1"/>
              <a:t>ios</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20000"/>
              </a:lnSpc>
              <a:buNone/>
            </a:pPr>
            <a:r>
              <a:rPr lang="en-US" altLang="zh-CN" b="1" dirty="0"/>
              <a:t>13.3.2 </a:t>
            </a:r>
            <a:r>
              <a:rPr lang="en-US" altLang="zh-CN" b="1" dirty="0" err="1"/>
              <a:t>ios</a:t>
            </a:r>
            <a:r>
              <a:rPr lang="zh-CN" altLang="zh-CN" b="1" dirty="0"/>
              <a:t>系统架构</a:t>
            </a:r>
            <a:endParaRPr lang="zh-CN" altLang="zh-CN" dirty="0"/>
          </a:p>
          <a:p>
            <a:pPr marL="0" indent="0">
              <a:lnSpc>
                <a:spcPct val="120000"/>
              </a:lnSpc>
              <a:buNone/>
            </a:pPr>
            <a:r>
              <a:rPr lang="en-US" altLang="zh-CN" dirty="0"/>
              <a:t> </a:t>
            </a:r>
            <a:r>
              <a:rPr lang="en-US" altLang="zh-CN" dirty="0" err="1"/>
              <a:t>iOS</a:t>
            </a:r>
            <a:r>
              <a:rPr lang="zh-CN" altLang="zh-CN" dirty="0"/>
              <a:t>的系统架构分为四个层次：核心操作系统层（</a:t>
            </a:r>
            <a:r>
              <a:rPr lang="en-US" altLang="zh-CN" dirty="0"/>
              <a:t>Core OS layer</a:t>
            </a:r>
            <a:r>
              <a:rPr lang="zh-CN" altLang="zh-CN" dirty="0"/>
              <a:t>）、核心服务层（</a:t>
            </a:r>
            <a:r>
              <a:rPr lang="en-US" altLang="zh-CN" dirty="0"/>
              <a:t>Core Services layer</a:t>
            </a:r>
            <a:r>
              <a:rPr lang="zh-CN" altLang="zh-CN" dirty="0"/>
              <a:t>）、媒体层（</a:t>
            </a:r>
            <a:r>
              <a:rPr lang="en-US" altLang="zh-CN" dirty="0"/>
              <a:t>Media layer</a:t>
            </a:r>
            <a:r>
              <a:rPr lang="zh-CN" altLang="zh-CN" dirty="0"/>
              <a:t>）和可触摸层（</a:t>
            </a:r>
            <a:r>
              <a:rPr lang="en-US" altLang="zh-CN" dirty="0"/>
              <a:t>Cocoa Touch layer</a:t>
            </a:r>
            <a:r>
              <a:rPr lang="zh-CN" altLang="zh-CN" dirty="0"/>
              <a:t>）。</a:t>
            </a:r>
            <a:r>
              <a:rPr lang="zh-CN" altLang="zh-CN" dirty="0"/>
              <a:t> </a:t>
            </a:r>
            <a:endParaRPr lang="en-US" altLang="zh-CN" dirty="0" smtClean="0"/>
          </a:p>
          <a:p>
            <a:pPr marL="0" indent="0">
              <a:lnSpc>
                <a:spcPct val="120000"/>
              </a:lnSpc>
              <a:buNone/>
            </a:pPr>
            <a:endParaRPr lang="zh-CN" altLang="zh-CN" dirty="0"/>
          </a:p>
        </p:txBody>
      </p:sp>
      <p:pic>
        <p:nvPicPr>
          <p:cNvPr id="4" name="图片 3"/>
          <p:cNvPicPr/>
          <p:nvPr/>
        </p:nvPicPr>
        <p:blipFill>
          <a:blip r:embed="rId2"/>
          <a:srcRect/>
          <a:stretch>
            <a:fillRect/>
          </a:stretch>
        </p:blipFill>
        <p:spPr bwMode="auto">
          <a:xfrm>
            <a:off x="2361303" y="3700756"/>
            <a:ext cx="4197939" cy="2469945"/>
          </a:xfrm>
          <a:prstGeom prst="rect">
            <a:avLst/>
          </a:prstGeom>
          <a:noFill/>
          <a:ln w="9525">
            <a:noFill/>
            <a:miter lim="800000"/>
            <a:headEnd/>
            <a:tailEnd/>
          </a:ln>
        </p:spPr>
      </p:pic>
    </p:spTree>
    <p:extLst>
      <p:ext uri="{BB962C8B-B14F-4D97-AF65-F5344CB8AC3E}">
        <p14:creationId xmlns:p14="http://schemas.microsoft.com/office/powerpoint/2010/main" val="215181900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13.3 </a:t>
            </a:r>
            <a:r>
              <a:rPr lang="en-US" altLang="zh-CN" sz="3600" b="1" dirty="0" err="1"/>
              <a:t>ios</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20000"/>
              </a:lnSpc>
              <a:buNone/>
            </a:pPr>
            <a:r>
              <a:rPr lang="en-US" altLang="zh-CN" b="1" dirty="0"/>
              <a:t>13.3.2 </a:t>
            </a:r>
            <a:r>
              <a:rPr lang="en-US" altLang="zh-CN" b="1" dirty="0" err="1"/>
              <a:t>ios</a:t>
            </a:r>
            <a:r>
              <a:rPr lang="zh-CN" altLang="zh-CN" b="1" dirty="0"/>
              <a:t>系统架构</a:t>
            </a:r>
            <a:endParaRPr lang="zh-CN" altLang="zh-CN" dirty="0"/>
          </a:p>
          <a:p>
            <a:pPr marL="0" indent="0">
              <a:lnSpc>
                <a:spcPct val="150000"/>
              </a:lnSpc>
              <a:buNone/>
            </a:pPr>
            <a:r>
              <a:rPr lang="en-US" altLang="zh-CN" dirty="0"/>
              <a:t> 1</a:t>
            </a:r>
            <a:r>
              <a:rPr lang="zh-CN" altLang="zh-CN" dirty="0"/>
              <a:t>．</a:t>
            </a:r>
            <a:r>
              <a:rPr lang="en-US" altLang="zh-CN" dirty="0"/>
              <a:t>Core OS</a:t>
            </a:r>
            <a:endParaRPr lang="zh-CN" altLang="zh-CN" dirty="0"/>
          </a:p>
          <a:p>
            <a:pPr marL="0" indent="0">
              <a:lnSpc>
                <a:spcPct val="150000"/>
              </a:lnSpc>
              <a:buNone/>
            </a:pPr>
            <a:r>
              <a:rPr lang="zh-CN" altLang="zh-CN" dirty="0"/>
              <a:t>该层是用</a:t>
            </a:r>
            <a:r>
              <a:rPr lang="en-US" altLang="zh-CN" dirty="0"/>
              <a:t>FreeBSD</a:t>
            </a:r>
            <a:r>
              <a:rPr lang="zh-CN" altLang="zh-CN" dirty="0"/>
              <a:t>和</a:t>
            </a:r>
            <a:r>
              <a:rPr lang="en-US" altLang="zh-CN" dirty="0"/>
              <a:t>Mach</a:t>
            </a:r>
            <a:r>
              <a:rPr lang="zh-CN" altLang="zh-CN" dirty="0"/>
              <a:t>所改写的</a:t>
            </a:r>
            <a:r>
              <a:rPr lang="en-US" altLang="zh-CN" dirty="0"/>
              <a:t>Darwin</a:t>
            </a:r>
            <a:r>
              <a:rPr lang="zh-CN" altLang="zh-CN" dirty="0"/>
              <a:t>， 是开源、符合</a:t>
            </a:r>
            <a:r>
              <a:rPr lang="en-US" altLang="zh-CN" dirty="0"/>
              <a:t>POSIX</a:t>
            </a:r>
            <a:r>
              <a:rPr lang="zh-CN" altLang="zh-CN" dirty="0"/>
              <a:t>标准的一个</a:t>
            </a:r>
            <a:r>
              <a:rPr lang="en-US" altLang="zh-CN" dirty="0"/>
              <a:t>Unix</a:t>
            </a:r>
            <a:r>
              <a:rPr lang="zh-CN" altLang="zh-CN" dirty="0"/>
              <a:t>核心。这一层包含或者说是提供了整个</a:t>
            </a:r>
            <a:r>
              <a:rPr lang="en-US" altLang="zh-CN" dirty="0"/>
              <a:t>iPhone OS</a:t>
            </a:r>
            <a:r>
              <a:rPr lang="zh-CN" altLang="zh-CN" dirty="0"/>
              <a:t>的一些基础功能，比如：硬件驱动，内存管理，程序管理，线程管理（</a:t>
            </a:r>
            <a:r>
              <a:rPr lang="en-US" altLang="zh-CN" dirty="0"/>
              <a:t>POSIX</a:t>
            </a:r>
            <a:r>
              <a:rPr lang="zh-CN" altLang="zh-CN" dirty="0"/>
              <a:t>），文件系统，网络（</a:t>
            </a:r>
            <a:r>
              <a:rPr lang="en-US" altLang="zh-CN" dirty="0"/>
              <a:t>BSD Socket</a:t>
            </a:r>
            <a:r>
              <a:rPr lang="zh-CN" altLang="zh-CN" dirty="0"/>
              <a:t>），以及标准输入输出等等</a:t>
            </a:r>
            <a:r>
              <a:rPr lang="zh-CN" altLang="zh-CN" dirty="0"/>
              <a:t> </a:t>
            </a:r>
            <a:r>
              <a:rPr lang="zh-CN" altLang="en-US" dirty="0" smtClean="0"/>
              <a:t>。</a:t>
            </a:r>
            <a:endParaRPr lang="zh-CN" altLang="zh-CN" dirty="0"/>
          </a:p>
        </p:txBody>
      </p:sp>
    </p:spTree>
    <p:extLst>
      <p:ext uri="{BB962C8B-B14F-4D97-AF65-F5344CB8AC3E}">
        <p14:creationId xmlns:p14="http://schemas.microsoft.com/office/powerpoint/2010/main" val="158316071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13.3 </a:t>
            </a:r>
            <a:r>
              <a:rPr lang="en-US" altLang="zh-CN" sz="3600" b="1" dirty="0" err="1"/>
              <a:t>ios</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20000"/>
              </a:lnSpc>
              <a:buNone/>
            </a:pPr>
            <a:r>
              <a:rPr lang="en-US" altLang="zh-CN" b="1" dirty="0"/>
              <a:t>13.3.2 </a:t>
            </a:r>
            <a:r>
              <a:rPr lang="en-US" altLang="zh-CN" b="1" dirty="0" err="1"/>
              <a:t>ios</a:t>
            </a:r>
            <a:r>
              <a:rPr lang="zh-CN" altLang="zh-CN" b="1" dirty="0"/>
              <a:t>系统架构</a:t>
            </a:r>
            <a:endParaRPr lang="zh-CN" altLang="zh-CN" dirty="0"/>
          </a:p>
          <a:p>
            <a:pPr marL="0" indent="0">
              <a:lnSpc>
                <a:spcPct val="150000"/>
              </a:lnSpc>
              <a:buNone/>
            </a:pPr>
            <a:r>
              <a:rPr lang="en-US" altLang="zh-CN" dirty="0"/>
              <a:t> 2</a:t>
            </a:r>
            <a:r>
              <a:rPr lang="zh-CN" altLang="zh-CN" dirty="0"/>
              <a:t>．</a:t>
            </a:r>
            <a:r>
              <a:rPr lang="en-US" altLang="zh-CN" dirty="0"/>
              <a:t>Core Services</a:t>
            </a:r>
            <a:endParaRPr lang="zh-CN" altLang="zh-CN" dirty="0"/>
          </a:p>
          <a:p>
            <a:pPr marL="0" indent="0">
              <a:lnSpc>
                <a:spcPct val="150000"/>
              </a:lnSpc>
              <a:buNone/>
            </a:pPr>
            <a:r>
              <a:rPr lang="en-US" altLang="zh-CN" dirty="0"/>
              <a:t>Core Services</a:t>
            </a:r>
            <a:r>
              <a:rPr lang="zh-CN" altLang="zh-CN" dirty="0"/>
              <a:t>在</a:t>
            </a:r>
            <a:r>
              <a:rPr lang="en-US" altLang="zh-CN" dirty="0"/>
              <a:t>Core OS</a:t>
            </a:r>
            <a:r>
              <a:rPr lang="zh-CN" altLang="zh-CN" dirty="0"/>
              <a:t>基础上提供了更为丰富的功能，它包含了</a:t>
            </a:r>
            <a:r>
              <a:rPr lang="en-US" altLang="zh-CN" dirty="0" err="1"/>
              <a:t>Foundation.Framework</a:t>
            </a:r>
            <a:r>
              <a:rPr lang="zh-CN" altLang="zh-CN" dirty="0"/>
              <a:t>和</a:t>
            </a:r>
            <a:r>
              <a:rPr lang="en-US" altLang="zh-CN" dirty="0"/>
              <a:t>Core </a:t>
            </a:r>
            <a:r>
              <a:rPr lang="en-US" altLang="zh-CN" dirty="0" err="1"/>
              <a:t>Foundation.Framework</a:t>
            </a:r>
            <a:r>
              <a:rPr lang="en-US" altLang="zh-CN" dirty="0"/>
              <a:t>, </a:t>
            </a:r>
            <a:r>
              <a:rPr lang="zh-CN" altLang="zh-CN" dirty="0"/>
              <a:t>之所以叫</a:t>
            </a:r>
            <a:r>
              <a:rPr lang="en-US" altLang="zh-CN" dirty="0"/>
              <a:t>Foundation</a:t>
            </a:r>
            <a:r>
              <a:rPr lang="zh-CN" altLang="zh-CN" dirty="0"/>
              <a:t>，就是因为它提供了一系列处理字串，排列，组合，日历，时间等等的基本功能。</a:t>
            </a:r>
            <a:r>
              <a:rPr lang="zh-CN" altLang="zh-CN" dirty="0"/>
              <a:t> </a:t>
            </a:r>
            <a:endParaRPr lang="zh-CN" altLang="zh-CN" dirty="0"/>
          </a:p>
        </p:txBody>
      </p:sp>
    </p:spTree>
    <p:extLst>
      <p:ext uri="{BB962C8B-B14F-4D97-AF65-F5344CB8AC3E}">
        <p14:creationId xmlns:p14="http://schemas.microsoft.com/office/powerpoint/2010/main" val="337839106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13.3 </a:t>
            </a:r>
            <a:r>
              <a:rPr lang="en-US" altLang="zh-CN" sz="3600" b="1" dirty="0" err="1"/>
              <a:t>ios</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20000"/>
              </a:lnSpc>
              <a:buNone/>
            </a:pPr>
            <a:r>
              <a:rPr lang="en-US" altLang="zh-CN" b="1" dirty="0"/>
              <a:t>13.3.2 </a:t>
            </a:r>
            <a:r>
              <a:rPr lang="en-US" altLang="zh-CN" b="1" dirty="0" err="1"/>
              <a:t>ios</a:t>
            </a:r>
            <a:r>
              <a:rPr lang="zh-CN" altLang="zh-CN" b="1" dirty="0"/>
              <a:t>系统架构</a:t>
            </a:r>
            <a:endParaRPr lang="zh-CN" altLang="zh-CN" dirty="0"/>
          </a:p>
          <a:p>
            <a:pPr marL="0" indent="0">
              <a:lnSpc>
                <a:spcPct val="150000"/>
              </a:lnSpc>
              <a:buNone/>
            </a:pPr>
            <a:r>
              <a:rPr lang="en-US" altLang="zh-CN" dirty="0"/>
              <a:t> 3</a:t>
            </a:r>
            <a:r>
              <a:rPr lang="zh-CN" altLang="zh-CN" dirty="0"/>
              <a:t>．</a:t>
            </a:r>
            <a:r>
              <a:rPr lang="en-US" altLang="zh-CN" dirty="0"/>
              <a:t>Media</a:t>
            </a:r>
            <a:endParaRPr lang="zh-CN" altLang="zh-CN" dirty="0"/>
          </a:p>
          <a:p>
            <a:pPr marL="0" indent="0">
              <a:lnSpc>
                <a:spcPct val="150000"/>
              </a:lnSpc>
              <a:buNone/>
            </a:pPr>
            <a:r>
              <a:rPr lang="en-US" altLang="zh-CN" dirty="0"/>
              <a:t>Media</a:t>
            </a:r>
            <a:r>
              <a:rPr lang="zh-CN" altLang="zh-CN" dirty="0"/>
              <a:t>层提供了图片，音乐，影片等多媒体功能。图像分为</a:t>
            </a:r>
            <a:r>
              <a:rPr lang="en-US" altLang="zh-CN" dirty="0"/>
              <a:t>2D</a:t>
            </a:r>
            <a:r>
              <a:rPr lang="zh-CN" altLang="zh-CN" dirty="0"/>
              <a:t>图像和</a:t>
            </a:r>
            <a:r>
              <a:rPr lang="en-US" altLang="zh-CN" dirty="0"/>
              <a:t>3D</a:t>
            </a:r>
            <a:r>
              <a:rPr lang="zh-CN" altLang="zh-CN" dirty="0"/>
              <a:t>图像， 前者由</a:t>
            </a:r>
            <a:r>
              <a:rPr lang="en-US" altLang="zh-CN" dirty="0"/>
              <a:t>Quartz2D</a:t>
            </a:r>
            <a:r>
              <a:rPr lang="zh-CN" altLang="zh-CN" dirty="0"/>
              <a:t>来支持，后者则是用</a:t>
            </a:r>
            <a:r>
              <a:rPr lang="en-US" altLang="zh-CN" dirty="0" err="1"/>
              <a:t>OpenglES</a:t>
            </a:r>
            <a:r>
              <a:rPr lang="en-US" altLang="zh-CN" dirty="0"/>
              <a:t>.</a:t>
            </a:r>
            <a:r>
              <a:rPr lang="zh-CN" altLang="zh-CN" dirty="0"/>
              <a:t>与音乐对应的模组是</a:t>
            </a:r>
            <a:r>
              <a:rPr lang="en-US" altLang="zh-CN" dirty="0"/>
              <a:t>Core Audio</a:t>
            </a:r>
            <a:r>
              <a:rPr lang="zh-CN" altLang="zh-CN" dirty="0"/>
              <a:t>和</a:t>
            </a:r>
            <a:r>
              <a:rPr lang="en-US" altLang="zh-CN" dirty="0" err="1"/>
              <a:t>OpenAL</a:t>
            </a:r>
            <a:r>
              <a:rPr lang="zh-CN" altLang="zh-CN" dirty="0"/>
              <a:t>，</a:t>
            </a:r>
            <a:r>
              <a:rPr lang="en-US" altLang="zh-CN" dirty="0"/>
              <a:t> Media Player </a:t>
            </a:r>
            <a:r>
              <a:rPr lang="zh-CN" altLang="zh-CN" dirty="0"/>
              <a:t>实现了影片的播放， 而最后还提供了</a:t>
            </a:r>
            <a:r>
              <a:rPr lang="en-US" altLang="zh-CN" dirty="0"/>
              <a:t>Core Animation</a:t>
            </a:r>
            <a:r>
              <a:rPr lang="zh-CN" altLang="zh-CN" dirty="0"/>
              <a:t>来对强大动画的支持。</a:t>
            </a:r>
            <a:r>
              <a:rPr lang="zh-CN" altLang="zh-CN" dirty="0"/>
              <a:t> </a:t>
            </a:r>
            <a:endParaRPr lang="zh-CN" altLang="zh-CN" dirty="0"/>
          </a:p>
        </p:txBody>
      </p:sp>
    </p:spTree>
    <p:extLst>
      <p:ext uri="{BB962C8B-B14F-4D97-AF65-F5344CB8AC3E}">
        <p14:creationId xmlns:p14="http://schemas.microsoft.com/office/powerpoint/2010/main" val="378801323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13.3 </a:t>
            </a:r>
            <a:r>
              <a:rPr lang="en-US" altLang="zh-CN" sz="3600" b="1" dirty="0" err="1"/>
              <a:t>ios</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20000"/>
              </a:lnSpc>
              <a:buNone/>
            </a:pPr>
            <a:r>
              <a:rPr lang="en-US" altLang="zh-CN" b="1" dirty="0"/>
              <a:t>13.3.2 </a:t>
            </a:r>
            <a:r>
              <a:rPr lang="en-US" altLang="zh-CN" b="1" dirty="0" err="1"/>
              <a:t>ios</a:t>
            </a:r>
            <a:r>
              <a:rPr lang="zh-CN" altLang="zh-CN" b="1" dirty="0"/>
              <a:t>系统架构</a:t>
            </a:r>
            <a:endParaRPr lang="zh-CN" altLang="zh-CN" dirty="0"/>
          </a:p>
          <a:p>
            <a:pPr marL="0" indent="0">
              <a:lnSpc>
                <a:spcPct val="150000"/>
              </a:lnSpc>
              <a:buNone/>
            </a:pPr>
            <a:r>
              <a:rPr lang="en-US" altLang="zh-CN" dirty="0"/>
              <a:t> 4</a:t>
            </a:r>
            <a:r>
              <a:rPr lang="zh-CN" altLang="zh-CN" dirty="0"/>
              <a:t>．</a:t>
            </a:r>
            <a:r>
              <a:rPr lang="en-US" altLang="zh-CN" dirty="0"/>
              <a:t>Cocoa Touch</a:t>
            </a:r>
            <a:endParaRPr lang="zh-CN" altLang="zh-CN" dirty="0"/>
          </a:p>
          <a:p>
            <a:pPr marL="0" indent="0">
              <a:lnSpc>
                <a:spcPct val="150000"/>
              </a:lnSpc>
              <a:buNone/>
            </a:pPr>
            <a:r>
              <a:rPr lang="zh-CN" altLang="zh-CN" dirty="0" smtClean="0"/>
              <a:t>最上面一层</a:t>
            </a:r>
            <a:r>
              <a:rPr lang="zh-CN" altLang="zh-CN" dirty="0"/>
              <a:t>是</a:t>
            </a:r>
            <a:r>
              <a:rPr lang="en-US" altLang="zh-CN" dirty="0"/>
              <a:t>Cocoa Touch</a:t>
            </a:r>
            <a:r>
              <a:rPr lang="zh-CN" altLang="zh-CN" dirty="0"/>
              <a:t>，它是</a:t>
            </a:r>
            <a:r>
              <a:rPr lang="en-US" altLang="zh-CN" dirty="0"/>
              <a:t>Objective-C</a:t>
            </a:r>
            <a:r>
              <a:rPr lang="zh-CN" altLang="zh-CN" dirty="0"/>
              <a:t>的</a:t>
            </a:r>
            <a:r>
              <a:rPr lang="en-US" altLang="zh-CN" dirty="0"/>
              <a:t>API, </a:t>
            </a:r>
            <a:r>
              <a:rPr lang="zh-CN" altLang="zh-CN" dirty="0"/>
              <a:t>其中最核心的部分是</a:t>
            </a:r>
            <a:r>
              <a:rPr lang="en-US" altLang="zh-CN" dirty="0" err="1"/>
              <a:t>UIKit.Framework</a:t>
            </a:r>
            <a:r>
              <a:rPr lang="zh-CN" altLang="zh-CN" dirty="0"/>
              <a:t>，应用程序界面上的各种组件，全是由它来提供呈现的，除此之外它还负责处理屏幕上的多点触摸事件，文字的输出，图片，网页的显示，相机或文件的存取，以及加速感应的部分等。</a:t>
            </a:r>
            <a:r>
              <a:rPr lang="zh-CN" altLang="zh-CN" dirty="0"/>
              <a:t> </a:t>
            </a:r>
            <a:endParaRPr lang="zh-CN" altLang="zh-CN" dirty="0"/>
          </a:p>
        </p:txBody>
      </p:sp>
    </p:spTree>
    <p:extLst>
      <p:ext uri="{BB962C8B-B14F-4D97-AF65-F5344CB8AC3E}">
        <p14:creationId xmlns:p14="http://schemas.microsoft.com/office/powerpoint/2010/main" val="427412372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13.1 </a:t>
            </a:r>
            <a:r>
              <a:rPr lang="zh-CN" altLang="zh-CN" sz="3600" b="1" dirty="0"/>
              <a:t>移动平台及移动多媒体应用概述</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b="1" dirty="0"/>
              <a:t>1</a:t>
            </a:r>
            <a:r>
              <a:rPr lang="zh-CN" altLang="zh-CN" b="1" dirty="0"/>
              <a:t>．主流移动设备</a:t>
            </a:r>
            <a:endParaRPr lang="zh-CN" altLang="zh-CN" dirty="0"/>
          </a:p>
          <a:p>
            <a:pPr marL="0" indent="0">
              <a:lnSpc>
                <a:spcPct val="150000"/>
              </a:lnSpc>
              <a:buNone/>
            </a:pPr>
            <a:r>
              <a:rPr lang="zh-CN" altLang="zh-CN" dirty="0"/>
              <a:t>所谓移动平台，就是移动设备上的操作系统，它是安装各个应用程序</a:t>
            </a:r>
            <a:r>
              <a:rPr lang="zh-CN" altLang="zh-CN" dirty="0" smtClean="0"/>
              <a:t>的载体</a:t>
            </a:r>
            <a:r>
              <a:rPr lang="zh-CN" altLang="zh-CN" dirty="0" smtClean="0"/>
              <a:t>。</a:t>
            </a:r>
            <a:endParaRPr lang="en-US" altLang="zh-CN" dirty="0" smtClean="0"/>
          </a:p>
          <a:p>
            <a:pPr marL="0" indent="0">
              <a:lnSpc>
                <a:spcPct val="150000"/>
              </a:lnSpc>
              <a:buNone/>
            </a:pPr>
            <a:r>
              <a:rPr lang="zh-CN" altLang="zh-CN" dirty="0"/>
              <a:t>目前，市场上的移动平台种类很多，但最主流的主要有</a:t>
            </a:r>
            <a:r>
              <a:rPr lang="en-US" altLang="zh-CN" dirty="0"/>
              <a:t>3 </a:t>
            </a:r>
            <a:r>
              <a:rPr lang="zh-CN" altLang="zh-CN" dirty="0"/>
              <a:t>个，也就是苹果公司的</a:t>
            </a:r>
            <a:r>
              <a:rPr lang="en-US" altLang="zh-CN" dirty="0" err="1"/>
              <a:t>iOS</a:t>
            </a:r>
            <a:r>
              <a:rPr lang="en-US" altLang="zh-CN" dirty="0"/>
              <a:t> </a:t>
            </a:r>
            <a:r>
              <a:rPr lang="zh-CN" altLang="zh-CN" dirty="0"/>
              <a:t>平台、</a:t>
            </a:r>
            <a:r>
              <a:rPr lang="en-US" altLang="zh-CN" dirty="0"/>
              <a:t>Google</a:t>
            </a:r>
            <a:r>
              <a:rPr lang="zh-CN" altLang="zh-CN" dirty="0"/>
              <a:t>公司的</a:t>
            </a:r>
            <a:r>
              <a:rPr lang="en-US" altLang="zh-CN" dirty="0"/>
              <a:t>Android </a:t>
            </a:r>
            <a:r>
              <a:rPr lang="zh-CN" altLang="zh-CN" dirty="0"/>
              <a:t>平台和微软公司的</a:t>
            </a:r>
            <a:r>
              <a:rPr lang="en-US" altLang="zh-CN" dirty="0"/>
              <a:t>Windows Phone </a:t>
            </a:r>
            <a:r>
              <a:rPr lang="zh-CN" altLang="zh-CN" dirty="0"/>
              <a:t>平台，我们将其统称为三大平台。</a:t>
            </a:r>
          </a:p>
          <a:p>
            <a:endParaRPr lang="zh-CN" altLang="zh-CN" dirty="0"/>
          </a:p>
        </p:txBody>
      </p:sp>
    </p:spTree>
    <p:extLst>
      <p:ext uri="{BB962C8B-B14F-4D97-AF65-F5344CB8AC3E}">
        <p14:creationId xmlns:p14="http://schemas.microsoft.com/office/powerpoint/2010/main" val="12925666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13.3 </a:t>
            </a:r>
            <a:r>
              <a:rPr lang="en-US" altLang="zh-CN" sz="3600" b="1" dirty="0" err="1"/>
              <a:t>ios</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gn="just">
              <a:lnSpc>
                <a:spcPct val="150000"/>
              </a:lnSpc>
              <a:buNone/>
            </a:pPr>
            <a:r>
              <a:rPr lang="en-US" altLang="zh-CN" b="1" dirty="0"/>
              <a:t>13.3.3 </a:t>
            </a:r>
            <a:r>
              <a:rPr lang="en-US" altLang="zh-CN" b="1" dirty="0" err="1"/>
              <a:t>ios</a:t>
            </a:r>
            <a:r>
              <a:rPr lang="zh-CN" altLang="zh-CN" b="1" dirty="0"/>
              <a:t>开发环境</a:t>
            </a:r>
            <a:endParaRPr lang="zh-CN" altLang="zh-CN" dirty="0"/>
          </a:p>
          <a:p>
            <a:pPr marL="0" indent="0" algn="just">
              <a:lnSpc>
                <a:spcPct val="150000"/>
              </a:lnSpc>
              <a:buNone/>
            </a:pPr>
            <a:r>
              <a:rPr lang="en-US" altLang="zh-CN" dirty="0"/>
              <a:t> iPhone</a:t>
            </a:r>
            <a:r>
              <a:rPr lang="zh-CN" altLang="zh-CN" dirty="0"/>
              <a:t>开发需要具备一些基本条件，</a:t>
            </a:r>
            <a:r>
              <a:rPr lang="en-US" altLang="zh-CN" dirty="0"/>
              <a:t>iPhone</a:t>
            </a:r>
            <a:r>
              <a:rPr lang="zh-CN" altLang="zh-CN" dirty="0"/>
              <a:t>是一个封闭的系统，首先最后需要注册</a:t>
            </a:r>
            <a:r>
              <a:rPr lang="en-US" altLang="zh-CN" dirty="0"/>
              <a:t>iPhone</a:t>
            </a:r>
            <a:r>
              <a:rPr lang="zh-CN" altLang="zh-CN" dirty="0"/>
              <a:t>开发者帐号；其次需要移动设备，可以是</a:t>
            </a:r>
            <a:r>
              <a:rPr lang="en-US" altLang="zh-CN" dirty="0"/>
              <a:t>iPhone</a:t>
            </a:r>
            <a:r>
              <a:rPr lang="zh-CN" altLang="zh-CN" dirty="0"/>
              <a:t>、</a:t>
            </a:r>
            <a:r>
              <a:rPr lang="en-US" altLang="zh-CN" dirty="0" err="1"/>
              <a:t>iPad</a:t>
            </a:r>
            <a:r>
              <a:rPr lang="zh-CN" altLang="zh-CN" dirty="0"/>
              <a:t>、</a:t>
            </a:r>
            <a:r>
              <a:rPr lang="en-US" altLang="zh-CN" dirty="0" err="1"/>
              <a:t>iTouch</a:t>
            </a:r>
            <a:r>
              <a:rPr lang="zh-CN" altLang="zh-CN" dirty="0"/>
              <a:t>；再者需要下载</a:t>
            </a:r>
            <a:r>
              <a:rPr lang="en-US" altLang="zh-CN" dirty="0"/>
              <a:t>SDK</a:t>
            </a:r>
            <a:r>
              <a:rPr lang="zh-CN" altLang="zh-CN" dirty="0"/>
              <a:t>，并安装；最后需要基于</a:t>
            </a:r>
            <a:r>
              <a:rPr lang="en-US" altLang="zh-CN" dirty="0"/>
              <a:t>Mac</a:t>
            </a:r>
            <a:r>
              <a:rPr lang="zh-CN" altLang="zh-CN" dirty="0"/>
              <a:t>的操作系统，这些电脑均为苹果公司的产品，它可以是</a:t>
            </a:r>
            <a:r>
              <a:rPr lang="en-US" altLang="zh-CN" dirty="0"/>
              <a:t>iMac</a:t>
            </a:r>
            <a:r>
              <a:rPr lang="zh-CN" altLang="zh-CN" dirty="0"/>
              <a:t>、</a:t>
            </a:r>
            <a:r>
              <a:rPr lang="en-US" altLang="zh-CN" dirty="0"/>
              <a:t>MacBook</a:t>
            </a:r>
            <a:r>
              <a:rPr lang="zh-CN" altLang="zh-CN" dirty="0"/>
              <a:t>、</a:t>
            </a:r>
            <a:r>
              <a:rPr lang="en-US" altLang="zh-CN" dirty="0"/>
              <a:t>MacBook Pro</a:t>
            </a:r>
            <a:r>
              <a:rPr lang="zh-CN" altLang="zh-CN" dirty="0"/>
              <a:t>、</a:t>
            </a:r>
            <a:r>
              <a:rPr lang="en-US" altLang="zh-CN" dirty="0"/>
              <a:t>MacBook Air</a:t>
            </a:r>
            <a:r>
              <a:rPr lang="zh-CN" altLang="zh-CN" dirty="0"/>
              <a:t>或者</a:t>
            </a:r>
            <a:r>
              <a:rPr lang="en-US" altLang="zh-CN" dirty="0"/>
              <a:t>Mac Mini</a:t>
            </a:r>
            <a:r>
              <a:rPr lang="zh-CN" altLang="zh-CN" dirty="0"/>
              <a:t>。</a:t>
            </a:r>
            <a:r>
              <a:rPr lang="en-US" altLang="zh-CN" dirty="0"/>
              <a:t>  </a:t>
            </a:r>
            <a:endParaRPr lang="zh-CN" altLang="zh-CN" dirty="0"/>
          </a:p>
        </p:txBody>
      </p:sp>
    </p:spTree>
    <p:extLst>
      <p:ext uri="{BB962C8B-B14F-4D97-AF65-F5344CB8AC3E}">
        <p14:creationId xmlns:p14="http://schemas.microsoft.com/office/powerpoint/2010/main" val="50520954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13.3 </a:t>
            </a:r>
            <a:r>
              <a:rPr lang="en-US" altLang="zh-CN" sz="3600" b="1" dirty="0" err="1"/>
              <a:t>ios</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gn="just">
              <a:lnSpc>
                <a:spcPct val="150000"/>
              </a:lnSpc>
              <a:buNone/>
            </a:pPr>
            <a:r>
              <a:rPr lang="en-US" altLang="zh-CN" b="1" dirty="0"/>
              <a:t>13.3.3 </a:t>
            </a:r>
            <a:r>
              <a:rPr lang="en-US" altLang="zh-CN" b="1" dirty="0" err="1"/>
              <a:t>ios</a:t>
            </a:r>
            <a:r>
              <a:rPr lang="zh-CN" altLang="zh-CN" b="1" dirty="0"/>
              <a:t>开发环境</a:t>
            </a:r>
            <a:endParaRPr lang="zh-CN" altLang="zh-CN" dirty="0"/>
          </a:p>
          <a:p>
            <a:pPr marL="0" indent="0">
              <a:lnSpc>
                <a:spcPct val="150000"/>
              </a:lnSpc>
              <a:buNone/>
            </a:pPr>
            <a:r>
              <a:rPr lang="en-US" altLang="zh-CN" dirty="0"/>
              <a:t>   iPhone </a:t>
            </a:r>
            <a:r>
              <a:rPr lang="en-US" altLang="zh-CN" dirty="0" err="1"/>
              <a:t>SDKi</a:t>
            </a:r>
            <a:r>
              <a:rPr lang="zh-CN" altLang="zh-CN" dirty="0"/>
              <a:t>由以下几个功能模块组成：</a:t>
            </a:r>
            <a:r>
              <a:rPr lang="en-US" altLang="zh-CN" dirty="0"/>
              <a:t>  </a:t>
            </a:r>
            <a:endParaRPr lang="zh-CN" altLang="zh-CN" dirty="0"/>
          </a:p>
          <a:p>
            <a:pPr marL="0" indent="0">
              <a:lnSpc>
                <a:spcPct val="150000"/>
              </a:lnSpc>
              <a:buNone/>
            </a:pPr>
            <a:r>
              <a:rPr lang="zh-CN" altLang="en-US" dirty="0" smtClean="0"/>
              <a:t>（</a:t>
            </a:r>
            <a:r>
              <a:rPr lang="en-US" altLang="zh-CN" dirty="0" smtClean="0"/>
              <a:t>1</a:t>
            </a:r>
            <a:r>
              <a:rPr lang="zh-CN" altLang="zh-CN" dirty="0"/>
              <a:t>）</a:t>
            </a:r>
            <a:r>
              <a:rPr lang="en-US" altLang="zh-CN" dirty="0"/>
              <a:t>iPhone</a:t>
            </a:r>
            <a:r>
              <a:rPr lang="zh-CN" altLang="zh-CN" dirty="0"/>
              <a:t>平台参考库。</a:t>
            </a:r>
            <a:r>
              <a:rPr lang="zh-CN" altLang="zh-CN" dirty="0"/>
              <a:t> </a:t>
            </a:r>
            <a:endParaRPr lang="en-US" altLang="zh-CN" dirty="0" smtClean="0"/>
          </a:p>
          <a:p>
            <a:pPr marL="0" indent="0">
              <a:lnSpc>
                <a:spcPct val="150000"/>
              </a:lnSpc>
              <a:buNone/>
            </a:pPr>
            <a:r>
              <a:rPr lang="zh-CN" altLang="en-US" dirty="0" smtClean="0"/>
              <a:t>（</a:t>
            </a:r>
            <a:r>
              <a:rPr lang="en-US" altLang="zh-CN" dirty="0" smtClean="0"/>
              <a:t>2</a:t>
            </a:r>
            <a:r>
              <a:rPr lang="zh-CN" altLang="zh-CN" dirty="0"/>
              <a:t>）</a:t>
            </a:r>
            <a:r>
              <a:rPr lang="en-US" altLang="zh-CN" dirty="0"/>
              <a:t>iPhone</a:t>
            </a:r>
            <a:r>
              <a:rPr lang="zh-CN" altLang="zh-CN" dirty="0"/>
              <a:t>模拟器。</a:t>
            </a:r>
            <a:r>
              <a:rPr lang="zh-CN" altLang="zh-CN" dirty="0"/>
              <a:t> </a:t>
            </a:r>
            <a:endParaRPr lang="en-US" altLang="zh-CN" dirty="0" smtClean="0"/>
          </a:p>
          <a:p>
            <a:pPr marL="0" indent="0">
              <a:lnSpc>
                <a:spcPct val="150000"/>
              </a:lnSpc>
              <a:buNone/>
            </a:pPr>
            <a:r>
              <a:rPr lang="zh-CN" altLang="en-US" dirty="0" smtClean="0"/>
              <a:t>（</a:t>
            </a:r>
            <a:r>
              <a:rPr lang="en-US" altLang="zh-CN" dirty="0" smtClean="0"/>
              <a:t>3</a:t>
            </a:r>
            <a:r>
              <a:rPr lang="zh-CN" altLang="zh-CN" dirty="0"/>
              <a:t>）</a:t>
            </a:r>
            <a:r>
              <a:rPr lang="en-US" altLang="zh-CN" dirty="0" err="1"/>
              <a:t>XCode</a:t>
            </a:r>
            <a:r>
              <a:rPr lang="zh-CN" altLang="zh-CN" dirty="0"/>
              <a:t>工具</a:t>
            </a:r>
            <a:r>
              <a:rPr lang="zh-CN" altLang="zh-CN" dirty="0"/>
              <a:t> </a:t>
            </a:r>
            <a:endParaRPr lang="en-US" altLang="zh-CN" dirty="0" smtClean="0"/>
          </a:p>
          <a:p>
            <a:pPr marL="0" indent="0">
              <a:lnSpc>
                <a:spcPct val="150000"/>
              </a:lnSpc>
              <a:buNone/>
            </a:pPr>
            <a:r>
              <a:rPr lang="zh-CN" altLang="en-US" dirty="0" smtClean="0"/>
              <a:t>（</a:t>
            </a:r>
            <a:r>
              <a:rPr lang="en-US" altLang="zh-CN" dirty="0" smtClean="0"/>
              <a:t>4</a:t>
            </a:r>
            <a:r>
              <a:rPr lang="zh-CN" altLang="zh-CN" dirty="0"/>
              <a:t>）</a:t>
            </a:r>
            <a:r>
              <a:rPr lang="en-US" altLang="zh-CN" dirty="0"/>
              <a:t>Interface Builder </a:t>
            </a:r>
            <a:r>
              <a:rPr lang="zh-CN" altLang="zh-CN" dirty="0" smtClean="0"/>
              <a:t>以可视化方式组装用户接</a:t>
            </a:r>
            <a:r>
              <a:rPr lang="zh-CN" altLang="zh-CN" dirty="0"/>
              <a:t>口的工具。</a:t>
            </a:r>
            <a:r>
              <a:rPr lang="zh-CN" altLang="zh-CN" dirty="0"/>
              <a:t> </a:t>
            </a:r>
            <a:endParaRPr lang="en-US" altLang="zh-CN" dirty="0" smtClean="0"/>
          </a:p>
          <a:p>
            <a:pPr marL="0" indent="0">
              <a:lnSpc>
                <a:spcPct val="150000"/>
              </a:lnSpc>
              <a:buNone/>
            </a:pPr>
            <a:r>
              <a:rPr lang="zh-CN" altLang="en-US" dirty="0" smtClean="0"/>
              <a:t>（</a:t>
            </a:r>
            <a:r>
              <a:rPr lang="en-US" altLang="zh-CN" dirty="0" smtClean="0"/>
              <a:t>5</a:t>
            </a:r>
            <a:r>
              <a:rPr lang="zh-CN" altLang="zh-CN" dirty="0"/>
              <a:t>）</a:t>
            </a:r>
            <a:r>
              <a:rPr lang="en-US" altLang="zh-CN" dirty="0"/>
              <a:t>Instruments </a:t>
            </a:r>
            <a:r>
              <a:rPr lang="zh-CN" altLang="zh-CN" dirty="0" smtClean="0"/>
              <a:t>运行时</a:t>
            </a:r>
            <a:r>
              <a:rPr lang="zh-CN" altLang="zh-CN" dirty="0"/>
              <a:t>性能分析和调试工具。</a:t>
            </a:r>
            <a:r>
              <a:rPr lang="zh-CN" altLang="zh-CN" dirty="0"/>
              <a:t> </a:t>
            </a:r>
            <a:endParaRPr lang="zh-CN" altLang="zh-CN" dirty="0"/>
          </a:p>
        </p:txBody>
      </p:sp>
    </p:spTree>
    <p:extLst>
      <p:ext uri="{BB962C8B-B14F-4D97-AF65-F5344CB8AC3E}">
        <p14:creationId xmlns:p14="http://schemas.microsoft.com/office/powerpoint/2010/main" val="211307930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13.3 </a:t>
            </a:r>
            <a:r>
              <a:rPr lang="en-US" altLang="zh-CN" sz="3600" b="1" dirty="0" err="1"/>
              <a:t>ios</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b="1" dirty="0"/>
              <a:t>13.3.4 </a:t>
            </a:r>
            <a:r>
              <a:rPr lang="en-US" altLang="zh-CN" b="1" dirty="0" err="1"/>
              <a:t>ios</a:t>
            </a:r>
            <a:r>
              <a:rPr lang="zh-CN" altLang="zh-CN" b="1" dirty="0"/>
              <a:t>系统</a:t>
            </a:r>
            <a:r>
              <a:rPr lang="zh-CN" altLang="zh-CN" b="1" dirty="0" smtClean="0"/>
              <a:t>特点</a:t>
            </a:r>
            <a:endParaRPr lang="en-US" altLang="zh-CN" b="1" dirty="0" smtClean="0"/>
          </a:p>
          <a:p>
            <a:pPr marL="0" indent="0">
              <a:lnSpc>
                <a:spcPct val="150000"/>
              </a:lnSpc>
              <a:buNone/>
            </a:pPr>
            <a:r>
              <a:rPr lang="en-US" altLang="zh-CN" dirty="0"/>
              <a:t>1. </a:t>
            </a:r>
            <a:r>
              <a:rPr lang="zh-CN" altLang="zh-CN" dirty="0" smtClean="0"/>
              <a:t>与硬</a:t>
            </a:r>
            <a:r>
              <a:rPr lang="zh-CN" altLang="zh-CN" dirty="0"/>
              <a:t>件的整合度</a:t>
            </a:r>
            <a:r>
              <a:rPr lang="zh-CN" altLang="zh-CN" dirty="0" smtClean="0"/>
              <a:t>高</a:t>
            </a:r>
            <a:r>
              <a:rPr lang="zh-CN" altLang="en-US" dirty="0" smtClean="0"/>
              <a:t>。</a:t>
            </a:r>
            <a:r>
              <a:rPr lang="zh-CN" altLang="zh-CN" dirty="0" smtClean="0"/>
              <a:t> </a:t>
            </a:r>
            <a:endParaRPr lang="en-US" altLang="zh-CN" dirty="0" smtClean="0"/>
          </a:p>
          <a:p>
            <a:pPr marL="0" indent="0">
              <a:lnSpc>
                <a:spcPct val="150000"/>
              </a:lnSpc>
              <a:buNone/>
            </a:pPr>
            <a:r>
              <a:rPr lang="en-US" altLang="zh-CN" dirty="0"/>
              <a:t>2. </a:t>
            </a:r>
            <a:r>
              <a:rPr lang="zh-CN" altLang="zh-CN" dirty="0"/>
              <a:t>华丽的界面。</a:t>
            </a:r>
            <a:r>
              <a:rPr lang="zh-CN" altLang="zh-CN" dirty="0"/>
              <a:t> </a:t>
            </a:r>
            <a:endParaRPr lang="en-US" altLang="zh-CN" dirty="0" smtClean="0"/>
          </a:p>
          <a:p>
            <a:pPr marL="0" indent="0">
              <a:lnSpc>
                <a:spcPct val="150000"/>
              </a:lnSpc>
              <a:buNone/>
            </a:pPr>
            <a:r>
              <a:rPr lang="en-US" altLang="zh-CN" dirty="0"/>
              <a:t>3. </a:t>
            </a:r>
            <a:r>
              <a:rPr lang="zh-CN" altLang="zh-CN" dirty="0"/>
              <a:t>数据的安全性。</a:t>
            </a:r>
            <a:r>
              <a:rPr lang="zh-CN" altLang="zh-CN" dirty="0"/>
              <a:t> </a:t>
            </a:r>
            <a:endParaRPr lang="en-US" altLang="zh-CN" dirty="0" smtClean="0"/>
          </a:p>
          <a:p>
            <a:pPr marL="0" indent="0">
              <a:lnSpc>
                <a:spcPct val="150000"/>
              </a:lnSpc>
              <a:buNone/>
            </a:pPr>
            <a:r>
              <a:rPr lang="en-US" altLang="zh-CN" dirty="0"/>
              <a:t>4. </a:t>
            </a:r>
            <a:r>
              <a:rPr lang="zh-CN" altLang="zh-CN" dirty="0"/>
              <a:t>众多的应用。</a:t>
            </a:r>
            <a:r>
              <a:rPr lang="zh-CN" altLang="zh-CN" dirty="0"/>
              <a:t> </a:t>
            </a:r>
            <a:endParaRPr lang="en-US" altLang="zh-CN" dirty="0" smtClean="0"/>
          </a:p>
          <a:p>
            <a:pPr marL="0" indent="0">
              <a:lnSpc>
                <a:spcPct val="150000"/>
              </a:lnSpc>
              <a:buNone/>
            </a:pPr>
            <a:r>
              <a:rPr lang="en-US" altLang="zh-CN" dirty="0"/>
              <a:t>5. </a:t>
            </a:r>
            <a:r>
              <a:rPr lang="zh-CN" altLang="zh-CN" dirty="0" smtClean="0"/>
              <a:t>具有现</a:t>
            </a:r>
            <a:r>
              <a:rPr lang="zh-CN" altLang="zh-CN" dirty="0"/>
              <a:t>成的良好的开发框架及方便的应用推广</a:t>
            </a:r>
            <a:r>
              <a:rPr lang="zh-CN" altLang="zh-CN" dirty="0" smtClean="0"/>
              <a:t>平台。 </a:t>
            </a:r>
            <a:endParaRPr lang="zh-CN" altLang="zh-CN" dirty="0"/>
          </a:p>
        </p:txBody>
      </p:sp>
    </p:spTree>
    <p:extLst>
      <p:ext uri="{BB962C8B-B14F-4D97-AF65-F5344CB8AC3E}">
        <p14:creationId xmlns:p14="http://schemas.microsoft.com/office/powerpoint/2010/main" val="273998722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13.4 </a:t>
            </a:r>
            <a:r>
              <a:rPr lang="zh-CN" altLang="zh-CN" sz="3600" b="1" dirty="0"/>
              <a:t>基于</a:t>
            </a:r>
            <a:r>
              <a:rPr lang="en-US" altLang="zh-CN" sz="3600" b="1" dirty="0"/>
              <a:t>HTML5</a:t>
            </a:r>
            <a:r>
              <a:rPr lang="zh-CN" altLang="zh-CN" sz="3600" b="1" dirty="0"/>
              <a:t>的移动应用</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zh-CN" altLang="zh-CN" dirty="0"/>
              <a:t>目前移动操作系统主要包括</a:t>
            </a:r>
            <a:r>
              <a:rPr lang="en-US" altLang="zh-CN" dirty="0"/>
              <a:t>Android</a:t>
            </a:r>
            <a:r>
              <a:rPr lang="zh-CN" altLang="zh-CN" dirty="0"/>
              <a:t>、</a:t>
            </a:r>
            <a:r>
              <a:rPr lang="en-US" altLang="zh-CN" dirty="0" err="1"/>
              <a:t>iOS</a:t>
            </a:r>
            <a:r>
              <a:rPr lang="zh-CN" altLang="zh-CN" dirty="0"/>
              <a:t>、</a:t>
            </a:r>
            <a:r>
              <a:rPr lang="en-US" altLang="zh-CN" dirty="0"/>
              <a:t>Window Phone</a:t>
            </a:r>
            <a:r>
              <a:rPr lang="zh-CN" altLang="zh-CN" dirty="0"/>
              <a:t>、</a:t>
            </a:r>
            <a:r>
              <a:rPr lang="en-US" altLang="zh-CN" dirty="0"/>
              <a:t>Symbian</a:t>
            </a:r>
            <a:r>
              <a:rPr lang="zh-CN" altLang="zh-CN" dirty="0"/>
              <a:t>、</a:t>
            </a:r>
            <a:r>
              <a:rPr lang="en-US" altLang="zh-CN" dirty="0"/>
              <a:t>BlackBerry OS</a:t>
            </a:r>
            <a:r>
              <a:rPr lang="zh-CN" altLang="zh-CN" dirty="0"/>
              <a:t>等，应用软件相互独立，不同系统不可兼容，差异性大，造成多平台应用开发周期长，移植困难。最新的</a:t>
            </a:r>
            <a:r>
              <a:rPr lang="en-US" altLang="zh-CN" dirty="0"/>
              <a:t>HTML5</a:t>
            </a:r>
            <a:r>
              <a:rPr lang="zh-CN" altLang="zh-CN" dirty="0"/>
              <a:t>技术为跨平台移动应用的开发打开另一扇大门，开发者利用</a:t>
            </a:r>
            <a:r>
              <a:rPr lang="en-US" altLang="zh-CN" dirty="0"/>
              <a:t>Web</a:t>
            </a:r>
            <a:r>
              <a:rPr lang="zh-CN" altLang="zh-CN" dirty="0"/>
              <a:t>网页技术实现一次开发，</a:t>
            </a:r>
            <a:r>
              <a:rPr lang="zh-CN" altLang="zh-CN" dirty="0" smtClean="0"/>
              <a:t>多平台应用</a:t>
            </a:r>
            <a:r>
              <a:rPr lang="zh-CN" altLang="en-US" dirty="0" smtClean="0"/>
              <a:t>，</a:t>
            </a:r>
            <a:r>
              <a:rPr lang="zh-CN" altLang="zh-CN" dirty="0" smtClean="0"/>
              <a:t>促进移动互联网应用产业链快速发展</a:t>
            </a:r>
            <a:r>
              <a:rPr lang="zh-CN" altLang="zh-CN" dirty="0"/>
              <a:t>。</a:t>
            </a:r>
            <a:r>
              <a:rPr lang="zh-CN" altLang="zh-CN" dirty="0"/>
              <a:t> </a:t>
            </a:r>
            <a:endParaRPr lang="zh-CN" altLang="zh-CN" dirty="0"/>
          </a:p>
        </p:txBody>
      </p:sp>
    </p:spTree>
    <p:extLst>
      <p:ext uri="{BB962C8B-B14F-4D97-AF65-F5344CB8AC3E}">
        <p14:creationId xmlns:p14="http://schemas.microsoft.com/office/powerpoint/2010/main" val="77913977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13.4 </a:t>
            </a:r>
            <a:r>
              <a:rPr lang="zh-CN" altLang="zh-CN" sz="3600" b="1" dirty="0"/>
              <a:t>基于</a:t>
            </a:r>
            <a:r>
              <a:rPr lang="en-US" altLang="zh-CN" sz="3600" b="1" dirty="0"/>
              <a:t>HTML5</a:t>
            </a:r>
            <a:r>
              <a:rPr lang="zh-CN" altLang="zh-CN" sz="3600" b="1" dirty="0"/>
              <a:t>的移动应用</a:t>
            </a:r>
            <a:endParaRPr lang="zh-CN" altLang="zh-CN" sz="3600" dirty="0"/>
          </a:p>
        </p:txBody>
      </p:sp>
      <p:sp>
        <p:nvSpPr>
          <p:cNvPr id="3" name="内容占位符 2"/>
          <p:cNvSpPr>
            <a:spLocks noGrp="1"/>
          </p:cNvSpPr>
          <p:nvPr>
            <p:ph idx="1"/>
          </p:nvPr>
        </p:nvSpPr>
        <p:spPr>
          <a:xfrm>
            <a:off x="457200" y="1494118"/>
            <a:ext cx="8229600" cy="4876800"/>
          </a:xfrm>
        </p:spPr>
        <p:txBody>
          <a:bodyPr>
            <a:normAutofit fontScale="92500" lnSpcReduction="20000"/>
          </a:bodyPr>
          <a:lstStyle/>
          <a:p>
            <a:pPr marL="0" indent="0">
              <a:buNone/>
            </a:pPr>
            <a:r>
              <a:rPr lang="en-US" altLang="zh-CN" dirty="0"/>
              <a:t>13.4.1 HTML5</a:t>
            </a:r>
            <a:r>
              <a:rPr lang="zh-CN" altLang="zh-CN" dirty="0"/>
              <a:t>相对于移动应用的特性</a:t>
            </a:r>
          </a:p>
          <a:p>
            <a:pPr marL="0" indent="0">
              <a:buNone/>
            </a:pPr>
            <a:r>
              <a:rPr lang="zh-CN" altLang="zh-CN" dirty="0"/>
              <a:t>之所以</a:t>
            </a:r>
            <a:r>
              <a:rPr lang="en-US" altLang="zh-CN" dirty="0"/>
              <a:t>HTML5</a:t>
            </a:r>
            <a:r>
              <a:rPr lang="zh-CN" altLang="zh-CN" dirty="0"/>
              <a:t>适合移动应用开发，其主要特性包括：</a:t>
            </a:r>
          </a:p>
          <a:p>
            <a:pPr marL="0" indent="0">
              <a:buNone/>
            </a:pPr>
            <a:r>
              <a:rPr lang="en-US" altLang="zh-CN" dirty="0"/>
              <a:t>1</a:t>
            </a:r>
            <a:r>
              <a:rPr lang="zh-CN" altLang="zh-CN" dirty="0"/>
              <a:t>．离线缓存为</a:t>
            </a:r>
            <a:r>
              <a:rPr lang="en-US" altLang="zh-CN" dirty="0"/>
              <a:t>HTML5</a:t>
            </a:r>
            <a:r>
              <a:rPr lang="zh-CN" altLang="zh-CN" dirty="0" smtClean="0"/>
              <a:t>开发移动应用提供了基础</a:t>
            </a:r>
            <a:endParaRPr lang="en-US" altLang="zh-CN" dirty="0" smtClean="0"/>
          </a:p>
          <a:p>
            <a:pPr marL="0" indent="0">
              <a:buNone/>
            </a:pPr>
            <a:r>
              <a:rPr lang="en-US" altLang="zh-CN" dirty="0"/>
              <a:t>2</a:t>
            </a:r>
            <a:r>
              <a:rPr lang="zh-CN" altLang="zh-CN" dirty="0"/>
              <a:t>．音频视频自由嵌入，多媒体形式更为灵活</a:t>
            </a:r>
          </a:p>
          <a:p>
            <a:pPr marL="0" indent="0">
              <a:buNone/>
            </a:pPr>
            <a:r>
              <a:rPr lang="en-US" altLang="zh-CN" dirty="0"/>
              <a:t>3</a:t>
            </a:r>
            <a:r>
              <a:rPr lang="zh-CN" altLang="zh-CN" dirty="0"/>
              <a:t>．地理定位，随时随地分享</a:t>
            </a:r>
            <a:r>
              <a:rPr lang="zh-CN" altLang="zh-CN" dirty="0" smtClean="0"/>
              <a:t>位置</a:t>
            </a:r>
            <a:endParaRPr lang="en-US" altLang="zh-CN" dirty="0" smtClean="0"/>
          </a:p>
          <a:p>
            <a:pPr marL="0" indent="0">
              <a:buNone/>
            </a:pPr>
            <a:r>
              <a:rPr lang="en-US" altLang="zh-CN" dirty="0"/>
              <a:t>4</a:t>
            </a:r>
            <a:r>
              <a:rPr lang="zh-CN" altLang="zh-CN" dirty="0"/>
              <a:t>．</a:t>
            </a:r>
            <a:r>
              <a:rPr lang="en-US" altLang="zh-CN" dirty="0"/>
              <a:t>Canvas</a:t>
            </a:r>
            <a:r>
              <a:rPr lang="zh-CN" altLang="zh-CN" dirty="0"/>
              <a:t>绘图，提升移动平台的绘图能力</a:t>
            </a:r>
          </a:p>
          <a:p>
            <a:pPr marL="0" indent="0">
              <a:buNone/>
            </a:pPr>
            <a:r>
              <a:rPr lang="en-US" altLang="zh-CN" dirty="0"/>
              <a:t>5</a:t>
            </a:r>
            <a:r>
              <a:rPr lang="zh-CN" altLang="zh-CN" dirty="0"/>
              <a:t>．专为移动平台定制的表单元素</a:t>
            </a:r>
          </a:p>
          <a:p>
            <a:pPr marL="0" indent="0">
              <a:buNone/>
            </a:pPr>
            <a:r>
              <a:rPr lang="en-US" altLang="zh-CN" dirty="0"/>
              <a:t>6</a:t>
            </a:r>
            <a:r>
              <a:rPr lang="zh-CN" altLang="zh-CN" dirty="0"/>
              <a:t>．丰富的交互方式</a:t>
            </a:r>
            <a:r>
              <a:rPr lang="zh-CN" altLang="zh-CN" dirty="0" smtClean="0"/>
              <a:t>支持</a:t>
            </a:r>
            <a:endParaRPr lang="en-US" altLang="zh-CN" dirty="0" smtClean="0"/>
          </a:p>
          <a:p>
            <a:pPr marL="0" indent="0">
              <a:buNone/>
            </a:pPr>
            <a:r>
              <a:rPr lang="en-US" altLang="zh-CN" dirty="0"/>
              <a:t>7</a:t>
            </a:r>
            <a:r>
              <a:rPr lang="zh-CN" altLang="zh-CN" dirty="0"/>
              <a:t>．</a:t>
            </a:r>
            <a:r>
              <a:rPr lang="en-US" altLang="zh-CN" dirty="0"/>
              <a:t>HTML5</a:t>
            </a:r>
            <a:r>
              <a:rPr lang="zh-CN" altLang="zh-CN" dirty="0"/>
              <a:t>使用上的优势</a:t>
            </a:r>
          </a:p>
          <a:p>
            <a:pPr marL="0" indent="0">
              <a:buNone/>
            </a:pPr>
            <a:r>
              <a:rPr lang="en-US" altLang="zh-CN" dirty="0"/>
              <a:t>8</a:t>
            </a:r>
            <a:r>
              <a:rPr lang="zh-CN" altLang="zh-CN" dirty="0"/>
              <a:t>．</a:t>
            </a:r>
            <a:r>
              <a:rPr lang="en-US" altLang="zh-CN" dirty="0"/>
              <a:t>CSS3 </a:t>
            </a:r>
            <a:r>
              <a:rPr lang="zh-CN" altLang="zh-CN" dirty="0"/>
              <a:t>视觉设计师的辅</a:t>
            </a:r>
            <a:r>
              <a:rPr lang="zh-CN" altLang="zh-CN" dirty="0" smtClean="0"/>
              <a:t>助利器</a:t>
            </a:r>
            <a:endParaRPr lang="en-US" altLang="zh-CN" dirty="0" smtClean="0"/>
          </a:p>
          <a:p>
            <a:pPr marL="0" indent="0">
              <a:buNone/>
            </a:pPr>
            <a:r>
              <a:rPr lang="en-US" altLang="zh-CN" dirty="0"/>
              <a:t>9</a:t>
            </a:r>
            <a:r>
              <a:rPr lang="zh-CN" altLang="zh-CN" dirty="0"/>
              <a:t>．实时通讯</a:t>
            </a:r>
          </a:p>
          <a:p>
            <a:pPr marL="0" indent="0">
              <a:buNone/>
            </a:pPr>
            <a:r>
              <a:rPr lang="en-US" altLang="zh-CN" dirty="0"/>
              <a:t>10</a:t>
            </a:r>
            <a:r>
              <a:rPr lang="zh-CN" altLang="zh-CN" dirty="0"/>
              <a:t>．档案以及硬件支持</a:t>
            </a:r>
          </a:p>
          <a:p>
            <a:pPr marL="0" indent="0">
              <a:buNone/>
            </a:pPr>
            <a:r>
              <a:rPr lang="en-US" altLang="zh-CN" dirty="0"/>
              <a:t>11</a:t>
            </a:r>
            <a:r>
              <a:rPr lang="zh-CN" altLang="zh-CN" dirty="0"/>
              <a:t>．语意化</a:t>
            </a:r>
          </a:p>
          <a:p>
            <a:pPr marL="0" indent="0">
              <a:buNone/>
            </a:pPr>
            <a:r>
              <a:rPr lang="en-US" altLang="zh-CN" dirty="0"/>
              <a:t>12</a:t>
            </a:r>
            <a:r>
              <a:rPr lang="zh-CN" altLang="zh-CN" dirty="0"/>
              <a:t>．双平台融合的</a:t>
            </a:r>
            <a:r>
              <a:rPr lang="en-US" altLang="zh-CN" dirty="0"/>
              <a:t>app</a:t>
            </a:r>
            <a:r>
              <a:rPr lang="zh-CN" altLang="zh-CN" dirty="0"/>
              <a:t>开发方式，</a:t>
            </a:r>
            <a:r>
              <a:rPr lang="zh-CN" altLang="zh-CN" dirty="0" smtClean="0"/>
              <a:t>提高工作效率</a:t>
            </a:r>
            <a:endParaRPr lang="zh-CN" altLang="zh-CN" dirty="0"/>
          </a:p>
        </p:txBody>
      </p:sp>
    </p:spTree>
    <p:extLst>
      <p:ext uri="{BB962C8B-B14F-4D97-AF65-F5344CB8AC3E}">
        <p14:creationId xmlns:p14="http://schemas.microsoft.com/office/powerpoint/2010/main" val="302520574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13.4 </a:t>
            </a:r>
            <a:r>
              <a:rPr lang="zh-CN" altLang="zh-CN" sz="3600" b="1" dirty="0"/>
              <a:t>基于</a:t>
            </a:r>
            <a:r>
              <a:rPr lang="en-US" altLang="zh-CN" sz="3600" b="1" dirty="0"/>
              <a:t>HTML5</a:t>
            </a:r>
            <a:r>
              <a:rPr lang="zh-CN" altLang="zh-CN" sz="3600" b="1" dirty="0"/>
              <a:t>的移动应用</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13.4.2 HTML5</a:t>
            </a:r>
            <a:r>
              <a:rPr lang="zh-CN" altLang="zh-CN" dirty="0"/>
              <a:t>技术在移动开发中的应</a:t>
            </a:r>
            <a:r>
              <a:rPr lang="zh-CN" altLang="zh-CN" dirty="0" smtClean="0"/>
              <a:t>用</a:t>
            </a:r>
            <a:endParaRPr lang="en-US" altLang="zh-CN" dirty="0" smtClean="0"/>
          </a:p>
          <a:p>
            <a:pPr marL="0" indent="0">
              <a:lnSpc>
                <a:spcPct val="150000"/>
              </a:lnSpc>
              <a:buNone/>
            </a:pPr>
            <a:r>
              <a:rPr lang="en-US" altLang="zh-CN" dirty="0"/>
              <a:t>2012</a:t>
            </a:r>
            <a:r>
              <a:rPr lang="zh-CN" altLang="zh-CN" dirty="0"/>
              <a:t>年</a:t>
            </a:r>
            <a:r>
              <a:rPr lang="en-US" altLang="zh-CN" dirty="0"/>
              <a:t>html5</a:t>
            </a:r>
            <a:r>
              <a:rPr lang="zh-CN" altLang="zh-CN" dirty="0"/>
              <a:t>就已经被广为探讨，现在已被各个门户争先恐后的运用在其中。</a:t>
            </a:r>
            <a:r>
              <a:rPr lang="en-US" altLang="zh-CN" dirty="0"/>
              <a:t>UC</a:t>
            </a:r>
            <a:r>
              <a:rPr lang="zh-CN" altLang="zh-CN" dirty="0"/>
              <a:t>，腾讯，</a:t>
            </a:r>
            <a:r>
              <a:rPr lang="en-US" altLang="zh-CN" dirty="0"/>
              <a:t>360</a:t>
            </a:r>
            <a:r>
              <a:rPr lang="zh-CN" altLang="zh-CN" dirty="0"/>
              <a:t>，</a:t>
            </a:r>
            <a:r>
              <a:rPr lang="en-US" altLang="zh-CN" dirty="0"/>
              <a:t>3G</a:t>
            </a:r>
            <a:r>
              <a:rPr lang="zh-CN" altLang="zh-CN" dirty="0"/>
              <a:t>门户都先后开发了基于</a:t>
            </a:r>
            <a:r>
              <a:rPr lang="en-US" altLang="zh-CN" dirty="0"/>
              <a:t>html5</a:t>
            </a:r>
            <a:r>
              <a:rPr lang="zh-CN" altLang="zh-CN" dirty="0"/>
              <a:t>的移动端产品。手机腾讯网和百度</a:t>
            </a:r>
            <a:r>
              <a:rPr lang="en-US" altLang="zh-CN" dirty="0"/>
              <a:t>WAP</a:t>
            </a:r>
            <a:r>
              <a:rPr lang="zh-CN" altLang="zh-CN" dirty="0"/>
              <a:t>端都已经实现了部分</a:t>
            </a:r>
            <a:r>
              <a:rPr lang="en-US" altLang="zh-CN" dirty="0"/>
              <a:t>html5</a:t>
            </a:r>
            <a:r>
              <a:rPr lang="zh-CN" altLang="zh-CN" dirty="0"/>
              <a:t>化，但都没有做到完全的</a:t>
            </a:r>
            <a:r>
              <a:rPr lang="en-US" altLang="zh-CN" dirty="0"/>
              <a:t>HTML5</a:t>
            </a:r>
            <a:r>
              <a:rPr lang="zh-CN" altLang="zh-CN" dirty="0"/>
              <a:t>化，而搜狐却在</a:t>
            </a:r>
            <a:r>
              <a:rPr lang="en-US" altLang="zh-CN" dirty="0"/>
              <a:t>2012</a:t>
            </a:r>
            <a:r>
              <a:rPr lang="zh-CN" altLang="zh-CN" dirty="0"/>
              <a:t>年末推出了完全由</a:t>
            </a:r>
            <a:r>
              <a:rPr lang="en-US" altLang="zh-CN" dirty="0"/>
              <a:t>html5</a:t>
            </a:r>
            <a:r>
              <a:rPr lang="zh-CN" altLang="zh-CN" dirty="0"/>
              <a:t>开发的全站新版手机搜狐概念版，引起了业界的广泛关注。</a:t>
            </a:r>
          </a:p>
          <a:p>
            <a:endParaRPr lang="zh-CN" altLang="zh-CN" dirty="0"/>
          </a:p>
        </p:txBody>
      </p:sp>
    </p:spTree>
    <p:extLst>
      <p:ext uri="{BB962C8B-B14F-4D97-AF65-F5344CB8AC3E}">
        <p14:creationId xmlns:p14="http://schemas.microsoft.com/office/powerpoint/2010/main" val="81267234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13.4 </a:t>
            </a:r>
            <a:r>
              <a:rPr lang="zh-CN" altLang="zh-CN" sz="3600" b="1" dirty="0"/>
              <a:t>基于</a:t>
            </a:r>
            <a:r>
              <a:rPr lang="en-US" altLang="zh-CN" sz="3600" b="1" dirty="0"/>
              <a:t>HTML5</a:t>
            </a:r>
            <a:r>
              <a:rPr lang="zh-CN" altLang="zh-CN" sz="3600" b="1" dirty="0"/>
              <a:t>的移动应用</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13.4.2 HTML5</a:t>
            </a:r>
            <a:r>
              <a:rPr lang="zh-CN" altLang="zh-CN" dirty="0"/>
              <a:t>技术在移动开发中的应</a:t>
            </a:r>
            <a:r>
              <a:rPr lang="zh-CN" altLang="zh-CN" dirty="0" smtClean="0"/>
              <a:t>用</a:t>
            </a:r>
            <a:endParaRPr lang="en-US" altLang="zh-CN" dirty="0" smtClean="0"/>
          </a:p>
          <a:p>
            <a:pPr marL="0" indent="0">
              <a:lnSpc>
                <a:spcPct val="150000"/>
              </a:lnSpc>
              <a:buNone/>
            </a:pPr>
            <a:r>
              <a:rPr lang="zh-CN" altLang="zh-CN" dirty="0"/>
              <a:t>目前，依托于网络，</a:t>
            </a:r>
            <a:r>
              <a:rPr lang="en-US" altLang="zh-CN" dirty="0"/>
              <a:t>web</a:t>
            </a:r>
            <a:r>
              <a:rPr lang="zh-CN" altLang="zh-CN" dirty="0"/>
              <a:t>上已经出现的产品中，基于信息流方式及类似方式的应用更适合使用</a:t>
            </a:r>
            <a:r>
              <a:rPr lang="en-US" altLang="zh-CN" dirty="0"/>
              <a:t>HTML5</a:t>
            </a:r>
            <a:r>
              <a:rPr lang="zh-CN" altLang="zh-CN" dirty="0"/>
              <a:t>进行开发，比如在微博、社交、新闻类应用的信息呈现中实现文字与多媒体混排，而不用专门嵌入</a:t>
            </a:r>
            <a:r>
              <a:rPr lang="en-US" altLang="zh-CN" dirty="0" err="1"/>
              <a:t>webview</a:t>
            </a:r>
            <a:r>
              <a:rPr lang="zh-CN" altLang="zh-CN" dirty="0"/>
              <a:t>。这样，基于</a:t>
            </a:r>
            <a:r>
              <a:rPr lang="en-US" altLang="zh-CN" dirty="0"/>
              <a:t>HTML5</a:t>
            </a:r>
            <a:r>
              <a:rPr lang="zh-CN" altLang="zh-CN" dirty="0"/>
              <a:t>标准，产品的形态会得到更加丰富的呈现。</a:t>
            </a:r>
          </a:p>
        </p:txBody>
      </p:sp>
    </p:spTree>
    <p:extLst>
      <p:ext uri="{BB962C8B-B14F-4D97-AF65-F5344CB8AC3E}">
        <p14:creationId xmlns:p14="http://schemas.microsoft.com/office/powerpoint/2010/main" val="66220521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13.4 </a:t>
            </a:r>
            <a:r>
              <a:rPr lang="zh-CN" altLang="zh-CN" sz="3600" b="1" dirty="0"/>
              <a:t>基于</a:t>
            </a:r>
            <a:r>
              <a:rPr lang="en-US" altLang="zh-CN" sz="3600" b="1" dirty="0"/>
              <a:t>HTML5</a:t>
            </a:r>
            <a:r>
              <a:rPr lang="zh-CN" altLang="zh-CN" sz="3600" b="1" dirty="0"/>
              <a:t>的移动应用</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13.4.2 HTML5</a:t>
            </a:r>
            <a:r>
              <a:rPr lang="zh-CN" altLang="zh-CN" dirty="0"/>
              <a:t>技术在移动开发中的应</a:t>
            </a:r>
            <a:r>
              <a:rPr lang="zh-CN" altLang="zh-CN" dirty="0" smtClean="0"/>
              <a:t>用</a:t>
            </a:r>
            <a:endParaRPr lang="en-US" altLang="zh-CN" dirty="0" smtClean="0"/>
          </a:p>
          <a:p>
            <a:pPr marL="0" indent="0">
              <a:lnSpc>
                <a:spcPct val="130000"/>
              </a:lnSpc>
              <a:buNone/>
            </a:pPr>
            <a:r>
              <a:rPr lang="zh-CN" altLang="zh-CN" dirty="0"/>
              <a:t>对于设计师，了解</a:t>
            </a:r>
            <a:r>
              <a:rPr lang="en-US" altLang="zh-CN" dirty="0"/>
              <a:t>HTML5</a:t>
            </a:r>
            <a:r>
              <a:rPr lang="zh-CN" altLang="zh-CN" dirty="0"/>
              <a:t>最重要的并不是要学会写代码，而是要知道</a:t>
            </a:r>
            <a:r>
              <a:rPr lang="en-US" altLang="zh-CN" dirty="0"/>
              <a:t>HTML5</a:t>
            </a:r>
            <a:r>
              <a:rPr lang="zh-CN" altLang="zh-CN" dirty="0"/>
              <a:t>有什么特性，能实现什么效果，以便在设计过程中熟练应用</a:t>
            </a:r>
            <a:r>
              <a:rPr lang="zh-CN" altLang="zh-CN" dirty="0" smtClean="0"/>
              <a:t>。</a:t>
            </a:r>
            <a:endParaRPr lang="en-US" altLang="zh-CN" dirty="0" smtClean="0"/>
          </a:p>
          <a:p>
            <a:pPr marL="0" indent="0">
              <a:lnSpc>
                <a:spcPct val="130000"/>
              </a:lnSpc>
              <a:buNone/>
            </a:pPr>
            <a:r>
              <a:rPr lang="zh-CN" altLang="zh-CN" dirty="0" smtClean="0"/>
              <a:t>除此之外</a:t>
            </a:r>
            <a:r>
              <a:rPr lang="zh-CN" altLang="zh-CN" dirty="0"/>
              <a:t>，需要知道哪些产品适合使用</a:t>
            </a:r>
            <a:r>
              <a:rPr lang="en-US" altLang="zh-CN" dirty="0"/>
              <a:t>HTML5</a:t>
            </a:r>
            <a:r>
              <a:rPr lang="zh-CN" altLang="zh-CN" dirty="0"/>
              <a:t>进行开发，哪些适合使用原生方式进行开发，毕竟最快、最方便的开发方式是最好的</a:t>
            </a:r>
            <a:r>
              <a:rPr lang="zh-CN" altLang="zh-CN" dirty="0" smtClean="0"/>
              <a:t>。</a:t>
            </a:r>
            <a:endParaRPr lang="en-US" altLang="zh-CN" dirty="0" smtClean="0"/>
          </a:p>
          <a:p>
            <a:pPr marL="0" indent="0">
              <a:lnSpc>
                <a:spcPct val="130000"/>
              </a:lnSpc>
              <a:buNone/>
            </a:pPr>
            <a:r>
              <a:rPr lang="zh-CN" altLang="zh-CN" dirty="0" smtClean="0"/>
              <a:t>进一步说</a:t>
            </a:r>
            <a:r>
              <a:rPr lang="zh-CN" altLang="zh-CN" dirty="0"/>
              <a:t>，原生</a:t>
            </a:r>
            <a:r>
              <a:rPr lang="en-US" altLang="zh-CN" dirty="0"/>
              <a:t>&amp;HTML5</a:t>
            </a:r>
            <a:r>
              <a:rPr lang="zh-CN" altLang="zh-CN" dirty="0"/>
              <a:t>的符合开发方式会逐步成为潮流，哪个部分最适合使用</a:t>
            </a:r>
            <a:r>
              <a:rPr lang="en-US" altLang="zh-CN" dirty="0"/>
              <a:t>HTML5</a:t>
            </a:r>
            <a:r>
              <a:rPr lang="zh-CN" altLang="zh-CN" dirty="0"/>
              <a:t>进行开发，应该能够充分了解。</a:t>
            </a:r>
          </a:p>
        </p:txBody>
      </p:sp>
    </p:spTree>
    <p:extLst>
      <p:ext uri="{BB962C8B-B14F-4D97-AF65-F5344CB8AC3E}">
        <p14:creationId xmlns:p14="http://schemas.microsoft.com/office/powerpoint/2010/main" val="115967684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13.4 </a:t>
            </a:r>
            <a:r>
              <a:rPr lang="zh-CN" altLang="zh-CN" sz="3600" b="1" dirty="0"/>
              <a:t>基于</a:t>
            </a:r>
            <a:r>
              <a:rPr lang="en-US" altLang="zh-CN" sz="3600" b="1" dirty="0"/>
              <a:t>HTML5</a:t>
            </a:r>
            <a:r>
              <a:rPr lang="zh-CN" altLang="zh-CN" sz="3600" b="1" dirty="0"/>
              <a:t>的移动应用</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13.4.2 HTML5</a:t>
            </a:r>
            <a:r>
              <a:rPr lang="zh-CN" altLang="zh-CN" dirty="0"/>
              <a:t>技术在移动开发中的应</a:t>
            </a:r>
            <a:r>
              <a:rPr lang="zh-CN" altLang="zh-CN" dirty="0" smtClean="0"/>
              <a:t>用</a:t>
            </a:r>
            <a:endParaRPr lang="en-US" altLang="zh-CN" dirty="0" smtClean="0"/>
          </a:p>
          <a:p>
            <a:pPr marL="0" indent="0">
              <a:lnSpc>
                <a:spcPct val="150000"/>
              </a:lnSpc>
              <a:buNone/>
            </a:pPr>
            <a:r>
              <a:rPr lang="zh-CN" altLang="zh-CN" dirty="0"/>
              <a:t>目前，依托于网络，微博、社交、新闻等基于信息流方式及类似方式的应用最适合使用</a:t>
            </a:r>
            <a:r>
              <a:rPr lang="en-US" altLang="zh-CN" dirty="0"/>
              <a:t>HTML5</a:t>
            </a:r>
            <a:r>
              <a:rPr lang="zh-CN" altLang="zh-CN" dirty="0"/>
              <a:t>进行开发。另外，地图、导航等也是适合使用</a:t>
            </a:r>
            <a:r>
              <a:rPr lang="en-US" altLang="zh-CN" dirty="0"/>
              <a:t>HTML5</a:t>
            </a:r>
            <a:r>
              <a:rPr lang="zh-CN" altLang="zh-CN" dirty="0"/>
              <a:t>开发的应用类型。</a:t>
            </a:r>
            <a:r>
              <a:rPr lang="zh-CN" altLang="zh-CN" dirty="0"/>
              <a:t> </a:t>
            </a:r>
            <a:endParaRPr lang="en-US" altLang="zh-CN" dirty="0" smtClean="0"/>
          </a:p>
          <a:p>
            <a:pPr marL="0" indent="0">
              <a:lnSpc>
                <a:spcPct val="150000"/>
              </a:lnSpc>
              <a:buNone/>
            </a:pPr>
            <a:r>
              <a:rPr lang="zh-CN" altLang="zh-CN" dirty="0"/>
              <a:t>对于纯离线类的</a:t>
            </a:r>
            <a:r>
              <a:rPr lang="en-US" altLang="zh-CN" dirty="0"/>
              <a:t>app</a:t>
            </a:r>
            <a:r>
              <a:rPr lang="zh-CN" altLang="zh-CN" dirty="0"/>
              <a:t>，目前</a:t>
            </a:r>
            <a:r>
              <a:rPr lang="en-US" altLang="zh-CN" dirty="0"/>
              <a:t>HTML5</a:t>
            </a:r>
            <a:r>
              <a:rPr lang="zh-CN" altLang="zh-CN" dirty="0"/>
              <a:t>展现出来的实力还不是非常强劲，从交互体验和视觉呈现来说与原生方式开发的</a:t>
            </a:r>
            <a:r>
              <a:rPr lang="en-US" altLang="zh-CN" dirty="0"/>
              <a:t>app</a:t>
            </a:r>
            <a:r>
              <a:rPr lang="zh-CN" altLang="zh-CN" dirty="0"/>
              <a:t>还有一定的差距。</a:t>
            </a:r>
            <a:r>
              <a:rPr lang="zh-CN" altLang="zh-CN" dirty="0"/>
              <a:t> </a:t>
            </a:r>
            <a:endParaRPr lang="en-US" altLang="zh-CN" dirty="0" smtClean="0"/>
          </a:p>
          <a:p>
            <a:pPr marL="0" indent="0">
              <a:lnSpc>
                <a:spcPct val="150000"/>
              </a:lnSpc>
              <a:buNone/>
            </a:pPr>
            <a:endParaRPr lang="zh-CN" altLang="zh-CN" dirty="0"/>
          </a:p>
        </p:txBody>
      </p:sp>
    </p:spTree>
    <p:extLst>
      <p:ext uri="{BB962C8B-B14F-4D97-AF65-F5344CB8AC3E}">
        <p14:creationId xmlns:p14="http://schemas.microsoft.com/office/powerpoint/2010/main" val="175364299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13.4 </a:t>
            </a:r>
            <a:r>
              <a:rPr lang="zh-CN" altLang="zh-CN" sz="3600" b="1" dirty="0"/>
              <a:t>基于</a:t>
            </a:r>
            <a:r>
              <a:rPr lang="en-US" altLang="zh-CN" sz="3600" b="1" dirty="0"/>
              <a:t>HTML5</a:t>
            </a:r>
            <a:r>
              <a:rPr lang="zh-CN" altLang="zh-CN" sz="3600" b="1" dirty="0"/>
              <a:t>的移动应用</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13.4.2 HTML5</a:t>
            </a:r>
            <a:r>
              <a:rPr lang="zh-CN" altLang="zh-CN" dirty="0"/>
              <a:t>技术在移动开发中的应</a:t>
            </a:r>
            <a:r>
              <a:rPr lang="zh-CN" altLang="zh-CN" dirty="0" smtClean="0"/>
              <a:t>用</a:t>
            </a:r>
            <a:endParaRPr lang="en-US" altLang="zh-CN" dirty="0" smtClean="0"/>
          </a:p>
          <a:p>
            <a:pPr marL="0" indent="0">
              <a:lnSpc>
                <a:spcPct val="150000"/>
              </a:lnSpc>
              <a:buNone/>
            </a:pPr>
            <a:r>
              <a:rPr lang="zh-CN" altLang="zh-CN" dirty="0"/>
              <a:t>现在</a:t>
            </a:r>
            <a:r>
              <a:rPr lang="en-US" altLang="zh-CN" dirty="0"/>
              <a:t>HTML5</a:t>
            </a:r>
            <a:r>
              <a:rPr lang="zh-CN" altLang="zh-CN" dirty="0"/>
              <a:t>的标准还没有完全定制完成，整体开发方式上还没有一个规范性的内容，导致开发者开发的应用比较混乱，体验上也不及原生方式开发的应用，如果想要更好的用户体验，需要更多的优化。对于移动设备硬件的接口</a:t>
            </a:r>
            <a:r>
              <a:rPr lang="en-US" altLang="zh-CN" dirty="0"/>
              <a:t>API</a:t>
            </a:r>
            <a:r>
              <a:rPr lang="zh-CN" altLang="zh-CN" dirty="0"/>
              <a:t>，目前使用</a:t>
            </a:r>
            <a:r>
              <a:rPr lang="en-US" altLang="zh-CN" dirty="0"/>
              <a:t>HTML5</a:t>
            </a:r>
            <a:r>
              <a:rPr lang="zh-CN" altLang="zh-CN" dirty="0"/>
              <a:t>还不能方便调用移动设备的摄像头、话筒、重力感应器、</a:t>
            </a:r>
            <a:r>
              <a:rPr lang="en-US" altLang="zh-CN" dirty="0"/>
              <a:t>GPS</a:t>
            </a:r>
            <a:r>
              <a:rPr lang="zh-CN" altLang="zh-CN" dirty="0"/>
              <a:t>等硬件设备，不过，随着</a:t>
            </a:r>
            <a:r>
              <a:rPr lang="en-US" altLang="zh-CN" dirty="0"/>
              <a:t>HTML5</a:t>
            </a:r>
            <a:r>
              <a:rPr lang="zh-CN" altLang="zh-CN"/>
              <a:t>的越发完善，这样的功能一定也会支持的。</a:t>
            </a:r>
            <a:r>
              <a:rPr lang="zh-CN" altLang="zh-CN"/>
              <a:t> </a:t>
            </a:r>
            <a:endParaRPr lang="zh-CN" altLang="zh-CN" dirty="0"/>
          </a:p>
        </p:txBody>
      </p:sp>
    </p:spTree>
    <p:extLst>
      <p:ext uri="{BB962C8B-B14F-4D97-AF65-F5344CB8AC3E}">
        <p14:creationId xmlns:p14="http://schemas.microsoft.com/office/powerpoint/2010/main" val="237088843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13.1 </a:t>
            </a:r>
            <a:r>
              <a:rPr lang="zh-CN" altLang="zh-CN" sz="3600" b="1" dirty="0"/>
              <a:t>移动平台及移动多媒体应用概述</a:t>
            </a:r>
            <a:endParaRPr lang="zh-CN" altLang="zh-CN" sz="3600" dirty="0"/>
          </a:p>
        </p:txBody>
      </p:sp>
      <p:sp>
        <p:nvSpPr>
          <p:cNvPr id="3" name="内容占位符 2"/>
          <p:cNvSpPr>
            <a:spLocks noGrp="1"/>
          </p:cNvSpPr>
          <p:nvPr>
            <p:ph idx="1"/>
          </p:nvPr>
        </p:nvSpPr>
        <p:spPr>
          <a:xfrm>
            <a:off x="457200" y="1494118"/>
            <a:ext cx="8229600" cy="4876800"/>
          </a:xfrm>
        </p:spPr>
        <p:txBody>
          <a:bodyPr>
            <a:normAutofit lnSpcReduction="10000"/>
          </a:bodyPr>
          <a:lstStyle/>
          <a:p>
            <a:pPr marL="0" indent="0">
              <a:lnSpc>
                <a:spcPct val="150000"/>
              </a:lnSpc>
              <a:buNone/>
            </a:pPr>
            <a:r>
              <a:rPr lang="en-US" altLang="zh-CN" b="1" dirty="0"/>
              <a:t>2. </a:t>
            </a:r>
            <a:r>
              <a:rPr lang="zh-CN" altLang="zh-CN" b="1" dirty="0"/>
              <a:t>移动多媒体概念</a:t>
            </a:r>
            <a:endParaRPr lang="zh-CN" altLang="zh-CN" dirty="0"/>
          </a:p>
          <a:p>
            <a:pPr marL="0" indent="0">
              <a:lnSpc>
                <a:spcPct val="150000"/>
              </a:lnSpc>
              <a:buNone/>
            </a:pPr>
            <a:r>
              <a:rPr lang="zh-CN" altLang="zh-CN" dirty="0"/>
              <a:t>移动多媒体是一种可便携式移动的设备，该设备是计算机和视频技术的融合，是使两种或两种以上的媒体进行的一种人机交互信息交流和传播的媒介。</a:t>
            </a:r>
          </a:p>
          <a:p>
            <a:pPr marL="0" indent="0">
              <a:lnSpc>
                <a:spcPct val="150000"/>
              </a:lnSpc>
              <a:buNone/>
            </a:pPr>
            <a:r>
              <a:rPr lang="zh-CN" altLang="zh-CN" dirty="0"/>
              <a:t>简单来讲，我们现在广泛使用的手机就是移动多媒体的一个载体，涵盖的功能包括：网络、音乐、电影、信息、图片等等就是可移动的多媒体。如现在地铁里、公交上、飞机上、的士上可见的电影、音乐、游戏、电视节目等等这种移动载体式实现的一种移动多媒体形式。</a:t>
            </a:r>
          </a:p>
        </p:txBody>
      </p:sp>
    </p:spTree>
    <p:extLst>
      <p:ext uri="{BB962C8B-B14F-4D97-AF65-F5344CB8AC3E}">
        <p14:creationId xmlns:p14="http://schemas.microsoft.com/office/powerpoint/2010/main" val="56043914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13.1 </a:t>
            </a:r>
            <a:r>
              <a:rPr lang="zh-CN" altLang="zh-CN" sz="3600" b="1" dirty="0"/>
              <a:t>移动平台及移动多媒体应用概述</a:t>
            </a:r>
            <a:endParaRPr lang="zh-CN" altLang="zh-CN" sz="3600" dirty="0"/>
          </a:p>
        </p:txBody>
      </p:sp>
      <p:sp>
        <p:nvSpPr>
          <p:cNvPr id="3" name="内容占位符 2"/>
          <p:cNvSpPr>
            <a:spLocks noGrp="1"/>
          </p:cNvSpPr>
          <p:nvPr>
            <p:ph idx="1"/>
          </p:nvPr>
        </p:nvSpPr>
        <p:spPr>
          <a:xfrm>
            <a:off x="457200" y="1494118"/>
            <a:ext cx="8229600" cy="4876800"/>
          </a:xfrm>
        </p:spPr>
        <p:txBody>
          <a:bodyPr>
            <a:normAutofit lnSpcReduction="10000"/>
          </a:bodyPr>
          <a:lstStyle/>
          <a:p>
            <a:pPr marL="0" indent="0">
              <a:lnSpc>
                <a:spcPct val="130000"/>
              </a:lnSpc>
              <a:buNone/>
            </a:pPr>
            <a:r>
              <a:rPr lang="en-US" altLang="zh-CN" b="1" dirty="0"/>
              <a:t>3. </a:t>
            </a:r>
            <a:r>
              <a:rPr lang="zh-CN" altLang="zh-CN" b="1" dirty="0"/>
              <a:t>移动平台操作系统</a:t>
            </a:r>
            <a:endParaRPr lang="zh-CN" altLang="zh-CN" dirty="0"/>
          </a:p>
          <a:p>
            <a:pPr marL="0" indent="0">
              <a:lnSpc>
                <a:spcPct val="130000"/>
              </a:lnSpc>
              <a:buNone/>
            </a:pPr>
            <a:r>
              <a:rPr lang="zh-CN" altLang="zh-CN" dirty="0"/>
              <a:t>移动平台操作系统一般就是指搭载在智能手机上的操作系统。目前，在智能手机市场上，中国市场仍以个人信息管理型手机为主，随着更多厂商的加入，整体市场的竞争已经开始呈现出分散化的态势。从市场容量、竞争状态和应用状况上来看，整个市场仍处于启动阶段</a:t>
            </a:r>
            <a:r>
              <a:rPr lang="zh-CN" altLang="zh-CN" dirty="0" smtClean="0"/>
              <a:t>。</a:t>
            </a:r>
            <a:endParaRPr lang="en-US" altLang="zh-CN" dirty="0" smtClean="0"/>
          </a:p>
          <a:p>
            <a:pPr marL="0" indent="0">
              <a:lnSpc>
                <a:spcPct val="130000"/>
              </a:lnSpc>
              <a:buNone/>
            </a:pPr>
            <a:r>
              <a:rPr lang="zh-CN" altLang="zh-CN" dirty="0" smtClean="0"/>
              <a:t>目前应</a:t>
            </a:r>
            <a:r>
              <a:rPr lang="zh-CN" altLang="zh-CN" dirty="0"/>
              <a:t>用在手机上的操作系统主要有</a:t>
            </a:r>
            <a:r>
              <a:rPr lang="en-US" altLang="zh-CN" dirty="0"/>
              <a:t>Android</a:t>
            </a:r>
            <a:r>
              <a:rPr lang="zh-CN" altLang="zh-CN" dirty="0"/>
              <a:t>（谷歌）、</a:t>
            </a:r>
            <a:r>
              <a:rPr lang="en-US" altLang="zh-CN" dirty="0" err="1"/>
              <a:t>iOS</a:t>
            </a:r>
            <a:r>
              <a:rPr lang="zh-CN" altLang="zh-CN" dirty="0"/>
              <a:t>（苹果）、</a:t>
            </a:r>
            <a:r>
              <a:rPr lang="en-US" altLang="zh-CN" dirty="0"/>
              <a:t>windows phone</a:t>
            </a:r>
            <a:r>
              <a:rPr lang="zh-CN" altLang="zh-CN" dirty="0"/>
              <a:t>（微软）、</a:t>
            </a:r>
            <a:r>
              <a:rPr lang="en-US" altLang="zh-CN" dirty="0"/>
              <a:t>Symbian</a:t>
            </a:r>
            <a:r>
              <a:rPr lang="zh-CN" altLang="zh-CN" dirty="0"/>
              <a:t>（诺基亚）、</a:t>
            </a:r>
            <a:r>
              <a:rPr lang="en-US" altLang="zh-CN" dirty="0"/>
              <a:t>BlackBerry OS</a:t>
            </a:r>
            <a:r>
              <a:rPr lang="zh-CN" altLang="zh-CN" dirty="0"/>
              <a:t>（黑莓）、</a:t>
            </a:r>
            <a:r>
              <a:rPr lang="en-US" altLang="zh-CN" dirty="0"/>
              <a:t>windows mobile</a:t>
            </a:r>
            <a:r>
              <a:rPr lang="zh-CN" altLang="zh-CN" dirty="0"/>
              <a:t>（微软）等。</a:t>
            </a:r>
          </a:p>
          <a:p>
            <a:pPr marL="0" indent="0">
              <a:lnSpc>
                <a:spcPct val="130000"/>
              </a:lnSpc>
              <a:buNone/>
            </a:pPr>
            <a:endParaRPr lang="zh-CN" altLang="zh-CN" dirty="0"/>
          </a:p>
        </p:txBody>
      </p:sp>
    </p:spTree>
    <p:extLst>
      <p:ext uri="{BB962C8B-B14F-4D97-AF65-F5344CB8AC3E}">
        <p14:creationId xmlns:p14="http://schemas.microsoft.com/office/powerpoint/2010/main" val="331179407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13.1 </a:t>
            </a:r>
            <a:r>
              <a:rPr lang="zh-CN" altLang="zh-CN" sz="3600" b="1" dirty="0"/>
              <a:t>移动平台及移动多媒体应用概述</a:t>
            </a:r>
            <a:endParaRPr lang="zh-CN" altLang="zh-CN" sz="3600" dirty="0"/>
          </a:p>
        </p:txBody>
      </p:sp>
      <p:sp>
        <p:nvSpPr>
          <p:cNvPr id="3" name="内容占位符 2"/>
          <p:cNvSpPr>
            <a:spLocks noGrp="1"/>
          </p:cNvSpPr>
          <p:nvPr>
            <p:ph idx="1"/>
          </p:nvPr>
        </p:nvSpPr>
        <p:spPr>
          <a:xfrm>
            <a:off x="457200" y="1494118"/>
            <a:ext cx="8229600" cy="4876800"/>
          </a:xfrm>
        </p:spPr>
        <p:txBody>
          <a:bodyPr>
            <a:normAutofit lnSpcReduction="10000"/>
          </a:bodyPr>
          <a:lstStyle/>
          <a:p>
            <a:pPr marL="0" indent="0">
              <a:lnSpc>
                <a:spcPct val="130000"/>
              </a:lnSpc>
              <a:buNone/>
            </a:pPr>
            <a:r>
              <a:rPr lang="en-US" altLang="zh-CN" b="1" dirty="0"/>
              <a:t>4. </a:t>
            </a:r>
            <a:r>
              <a:rPr lang="zh-CN" altLang="zh-CN" b="1" dirty="0"/>
              <a:t>移动多媒体的</a:t>
            </a:r>
            <a:r>
              <a:rPr lang="zh-CN" altLang="zh-CN" b="1" dirty="0" smtClean="0"/>
              <a:t>特点</a:t>
            </a:r>
            <a:endParaRPr lang="en-US" altLang="zh-CN" b="1" dirty="0" smtClean="0"/>
          </a:p>
          <a:p>
            <a:pPr marL="0" indent="0">
              <a:lnSpc>
                <a:spcPct val="130000"/>
              </a:lnSpc>
              <a:buNone/>
            </a:pPr>
            <a:r>
              <a:rPr lang="zh-CN" altLang="zh-CN" dirty="0"/>
              <a:t>（</a:t>
            </a:r>
            <a:r>
              <a:rPr lang="en-US" altLang="zh-CN" dirty="0"/>
              <a:t>1</a:t>
            </a:r>
            <a:r>
              <a:rPr lang="zh-CN" altLang="zh-CN" dirty="0"/>
              <a:t>）多样</a:t>
            </a:r>
            <a:r>
              <a:rPr lang="zh-CN" altLang="zh-CN" dirty="0" smtClean="0"/>
              <a:t>性</a:t>
            </a:r>
            <a:endParaRPr lang="en-US" altLang="zh-CN" dirty="0" smtClean="0"/>
          </a:p>
          <a:p>
            <a:pPr marL="0" indent="0">
              <a:lnSpc>
                <a:spcPct val="130000"/>
              </a:lnSpc>
              <a:buNone/>
            </a:pPr>
            <a:r>
              <a:rPr lang="zh-CN" altLang="zh-CN" dirty="0"/>
              <a:t>（</a:t>
            </a:r>
            <a:r>
              <a:rPr lang="en-US" altLang="zh-CN" dirty="0"/>
              <a:t>2</a:t>
            </a:r>
            <a:r>
              <a:rPr lang="zh-CN" altLang="zh-CN" dirty="0"/>
              <a:t>）</a:t>
            </a:r>
            <a:r>
              <a:rPr lang="zh-CN" altLang="zh-CN" dirty="0" smtClean="0"/>
              <a:t>集成性</a:t>
            </a:r>
            <a:endParaRPr lang="en-US" altLang="zh-CN" dirty="0" smtClean="0"/>
          </a:p>
          <a:p>
            <a:pPr marL="0" indent="0">
              <a:lnSpc>
                <a:spcPct val="130000"/>
              </a:lnSpc>
              <a:buNone/>
            </a:pPr>
            <a:r>
              <a:rPr lang="zh-CN" altLang="zh-CN" dirty="0"/>
              <a:t>（</a:t>
            </a:r>
            <a:r>
              <a:rPr lang="en-US" altLang="zh-CN" dirty="0"/>
              <a:t>3</a:t>
            </a:r>
            <a:r>
              <a:rPr lang="zh-CN" altLang="zh-CN" dirty="0"/>
              <a:t>）</a:t>
            </a:r>
            <a:r>
              <a:rPr lang="zh-CN" altLang="zh-CN" dirty="0" smtClean="0"/>
              <a:t>交互性</a:t>
            </a:r>
            <a:endParaRPr lang="en-US" altLang="zh-CN" dirty="0" smtClean="0"/>
          </a:p>
          <a:p>
            <a:pPr marL="0" indent="0">
              <a:lnSpc>
                <a:spcPct val="130000"/>
              </a:lnSpc>
              <a:buNone/>
            </a:pPr>
            <a:r>
              <a:rPr lang="zh-CN" altLang="zh-CN" dirty="0"/>
              <a:t>（</a:t>
            </a:r>
            <a:r>
              <a:rPr lang="en-US" altLang="zh-CN" dirty="0"/>
              <a:t> 4</a:t>
            </a:r>
            <a:r>
              <a:rPr lang="zh-CN" altLang="zh-CN" dirty="0"/>
              <a:t>）实时性</a:t>
            </a:r>
          </a:p>
          <a:p>
            <a:pPr marL="0" indent="0">
              <a:lnSpc>
                <a:spcPct val="130000"/>
              </a:lnSpc>
              <a:buNone/>
            </a:pPr>
            <a:r>
              <a:rPr lang="zh-CN" altLang="zh-CN" dirty="0"/>
              <a:t>（</a:t>
            </a:r>
            <a:r>
              <a:rPr lang="en-US" altLang="zh-CN" dirty="0"/>
              <a:t>5</a:t>
            </a:r>
            <a:r>
              <a:rPr lang="zh-CN" altLang="zh-CN" dirty="0"/>
              <a:t>）</a:t>
            </a:r>
            <a:r>
              <a:rPr lang="zh-CN" altLang="zh-CN" dirty="0" smtClean="0"/>
              <a:t>数字化</a:t>
            </a:r>
            <a:endParaRPr lang="en-US" altLang="zh-CN" dirty="0" smtClean="0"/>
          </a:p>
          <a:p>
            <a:pPr marL="0" indent="0">
              <a:lnSpc>
                <a:spcPct val="130000"/>
              </a:lnSpc>
              <a:buNone/>
            </a:pPr>
            <a:r>
              <a:rPr lang="zh-CN" altLang="zh-CN" dirty="0"/>
              <a:t>（</a:t>
            </a:r>
            <a:r>
              <a:rPr lang="en-US" altLang="zh-CN" dirty="0"/>
              <a:t>6</a:t>
            </a:r>
            <a:r>
              <a:rPr lang="zh-CN" altLang="zh-CN" dirty="0"/>
              <a:t>）高便携</a:t>
            </a:r>
            <a:r>
              <a:rPr lang="zh-CN" altLang="zh-CN" dirty="0" smtClean="0"/>
              <a:t>性</a:t>
            </a:r>
            <a:endParaRPr lang="en-US" altLang="zh-CN" dirty="0" smtClean="0"/>
          </a:p>
          <a:p>
            <a:pPr marL="0" indent="0">
              <a:lnSpc>
                <a:spcPct val="130000"/>
              </a:lnSpc>
              <a:buNone/>
            </a:pPr>
            <a:r>
              <a:rPr lang="zh-CN" altLang="zh-CN" dirty="0"/>
              <a:t>（</a:t>
            </a:r>
            <a:r>
              <a:rPr lang="en-US" altLang="zh-CN" dirty="0"/>
              <a:t>7</a:t>
            </a:r>
            <a:r>
              <a:rPr lang="zh-CN" altLang="zh-CN" dirty="0"/>
              <a:t>）隐私</a:t>
            </a:r>
            <a:r>
              <a:rPr lang="zh-CN" altLang="zh-CN" dirty="0" smtClean="0"/>
              <a:t>性</a:t>
            </a:r>
            <a:endParaRPr lang="en-US" altLang="zh-CN" dirty="0" smtClean="0"/>
          </a:p>
          <a:p>
            <a:pPr marL="0" indent="0">
              <a:lnSpc>
                <a:spcPct val="130000"/>
              </a:lnSpc>
              <a:buNone/>
            </a:pPr>
            <a:r>
              <a:rPr lang="zh-CN" altLang="zh-CN" dirty="0"/>
              <a:t>（</a:t>
            </a:r>
            <a:r>
              <a:rPr lang="en-US" altLang="zh-CN" dirty="0"/>
              <a:t>8</a:t>
            </a:r>
            <a:r>
              <a:rPr lang="zh-CN" altLang="zh-CN" dirty="0"/>
              <a:t>）应用轻便</a:t>
            </a:r>
          </a:p>
          <a:p>
            <a:endParaRPr lang="zh-CN" altLang="zh-CN" dirty="0"/>
          </a:p>
        </p:txBody>
      </p:sp>
    </p:spTree>
    <p:extLst>
      <p:ext uri="{BB962C8B-B14F-4D97-AF65-F5344CB8AC3E}">
        <p14:creationId xmlns:p14="http://schemas.microsoft.com/office/powerpoint/2010/main" val="414440313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13.2 Android</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fontScale="92500" lnSpcReduction="20000"/>
          </a:bodyPr>
          <a:lstStyle/>
          <a:p>
            <a:r>
              <a:rPr lang="en-US" altLang="zh-CN" b="1" dirty="0"/>
              <a:t>13.2.1 Android</a:t>
            </a:r>
            <a:r>
              <a:rPr lang="zh-CN" altLang="zh-CN" b="1" dirty="0" smtClean="0"/>
              <a:t>的历史</a:t>
            </a:r>
            <a:endParaRPr lang="en-US" altLang="zh-CN" b="1" dirty="0" smtClean="0"/>
          </a:p>
          <a:p>
            <a:r>
              <a:rPr lang="zh-CN" altLang="zh-CN" dirty="0"/>
              <a:t>（</a:t>
            </a:r>
            <a:r>
              <a:rPr lang="en-US" altLang="zh-CN" dirty="0"/>
              <a:t>1</a:t>
            </a:r>
            <a:r>
              <a:rPr lang="zh-CN" altLang="zh-CN" dirty="0"/>
              <a:t>）</a:t>
            </a:r>
            <a:r>
              <a:rPr lang="en-US" altLang="zh-CN" dirty="0"/>
              <a:t>Android 1.1  </a:t>
            </a:r>
            <a:r>
              <a:rPr lang="en-US" altLang="zh-CN" dirty="0" smtClean="0"/>
              <a:t>2008</a:t>
            </a:r>
            <a:r>
              <a:rPr lang="zh-CN" altLang="zh-CN" dirty="0"/>
              <a:t>年</a:t>
            </a:r>
            <a:r>
              <a:rPr lang="en-US" altLang="zh-CN" dirty="0"/>
              <a:t>9</a:t>
            </a:r>
            <a:r>
              <a:rPr lang="zh-CN" altLang="zh-CN" dirty="0"/>
              <a:t>月发布的</a:t>
            </a:r>
            <a:r>
              <a:rPr lang="en-US" altLang="zh-CN" dirty="0"/>
              <a:t>Android</a:t>
            </a:r>
            <a:r>
              <a:rPr lang="zh-CN" altLang="zh-CN" dirty="0"/>
              <a:t>第一版。</a:t>
            </a:r>
          </a:p>
          <a:p>
            <a:r>
              <a:rPr lang="zh-CN" altLang="zh-CN" dirty="0"/>
              <a:t>（</a:t>
            </a:r>
            <a:r>
              <a:rPr lang="en-US" altLang="zh-CN" dirty="0"/>
              <a:t>2</a:t>
            </a:r>
            <a:r>
              <a:rPr lang="zh-CN" altLang="zh-CN" dirty="0"/>
              <a:t>）</a:t>
            </a:r>
            <a:r>
              <a:rPr lang="en-US" altLang="zh-CN" dirty="0"/>
              <a:t>Android 1.5  Cupcake</a:t>
            </a:r>
            <a:r>
              <a:rPr lang="zh-CN" altLang="zh-CN" dirty="0"/>
              <a:t>（纸杯蛋糕</a:t>
            </a:r>
            <a:r>
              <a:rPr lang="zh-CN" altLang="zh-CN" dirty="0" smtClean="0"/>
              <a:t>）</a:t>
            </a:r>
            <a:endParaRPr lang="en-US" altLang="zh-CN" dirty="0" smtClean="0"/>
          </a:p>
          <a:p>
            <a:r>
              <a:rPr lang="zh-CN" altLang="zh-CN" dirty="0"/>
              <a:t>（</a:t>
            </a:r>
            <a:r>
              <a:rPr lang="en-US" altLang="zh-CN" dirty="0"/>
              <a:t>3</a:t>
            </a:r>
            <a:r>
              <a:rPr lang="zh-CN" altLang="zh-CN" dirty="0"/>
              <a:t>）</a:t>
            </a:r>
            <a:r>
              <a:rPr lang="en-US" altLang="zh-CN" dirty="0"/>
              <a:t>Android 1.6  Donut</a:t>
            </a:r>
            <a:r>
              <a:rPr lang="zh-CN" altLang="zh-CN" dirty="0"/>
              <a:t>（甜甜圈）</a:t>
            </a:r>
          </a:p>
          <a:p>
            <a:r>
              <a:rPr lang="zh-CN" altLang="zh-CN" dirty="0"/>
              <a:t>（</a:t>
            </a:r>
            <a:r>
              <a:rPr lang="en-US" altLang="zh-CN" dirty="0"/>
              <a:t>4</a:t>
            </a:r>
            <a:r>
              <a:rPr lang="zh-CN" altLang="zh-CN" dirty="0"/>
              <a:t>）</a:t>
            </a:r>
            <a:r>
              <a:rPr lang="en-US" altLang="zh-CN" dirty="0"/>
              <a:t>Android 2.0</a:t>
            </a:r>
            <a:r>
              <a:rPr lang="zh-CN" altLang="zh-CN" dirty="0"/>
              <a:t> </a:t>
            </a:r>
            <a:endParaRPr lang="en-US" altLang="zh-CN" dirty="0" smtClean="0"/>
          </a:p>
          <a:p>
            <a:r>
              <a:rPr lang="zh-CN" altLang="zh-CN" dirty="0"/>
              <a:t>（</a:t>
            </a:r>
            <a:r>
              <a:rPr lang="en-US" altLang="zh-CN" dirty="0"/>
              <a:t>5</a:t>
            </a:r>
            <a:r>
              <a:rPr lang="zh-CN" altLang="zh-CN" dirty="0"/>
              <a:t>）</a:t>
            </a:r>
            <a:r>
              <a:rPr lang="en-US" altLang="zh-CN" dirty="0"/>
              <a:t>Android 2.2/2.2.1  </a:t>
            </a:r>
            <a:r>
              <a:rPr lang="en-US" altLang="zh-CN" dirty="0" err="1"/>
              <a:t>Froyo</a:t>
            </a:r>
            <a:r>
              <a:rPr lang="zh-CN" altLang="zh-CN" dirty="0"/>
              <a:t>（冻酸奶） </a:t>
            </a:r>
            <a:endParaRPr lang="en-US" altLang="zh-CN" dirty="0" smtClean="0"/>
          </a:p>
          <a:p>
            <a:r>
              <a:rPr lang="zh-CN" altLang="zh-CN" dirty="0" smtClean="0"/>
              <a:t>（</a:t>
            </a:r>
            <a:r>
              <a:rPr lang="en-US" altLang="zh-CN" dirty="0" smtClean="0"/>
              <a:t>6</a:t>
            </a:r>
            <a:r>
              <a:rPr lang="zh-CN" altLang="zh-CN" dirty="0"/>
              <a:t>）</a:t>
            </a:r>
            <a:r>
              <a:rPr lang="en-US" altLang="zh-CN" dirty="0"/>
              <a:t>Android 2.3.x Gingerbread</a:t>
            </a:r>
            <a:r>
              <a:rPr lang="zh-CN" altLang="zh-CN" dirty="0"/>
              <a:t>（姜饼）</a:t>
            </a:r>
            <a:r>
              <a:rPr lang="zh-CN" altLang="zh-CN" dirty="0"/>
              <a:t> </a:t>
            </a:r>
            <a:endParaRPr lang="en-US" altLang="zh-CN" dirty="0" smtClean="0"/>
          </a:p>
          <a:p>
            <a:r>
              <a:rPr lang="zh-CN" altLang="zh-CN" dirty="0"/>
              <a:t>（</a:t>
            </a:r>
            <a:r>
              <a:rPr lang="en-US" altLang="zh-CN" dirty="0"/>
              <a:t>7</a:t>
            </a:r>
            <a:r>
              <a:rPr lang="zh-CN" altLang="zh-CN" dirty="0"/>
              <a:t>）</a:t>
            </a:r>
            <a:r>
              <a:rPr lang="en-US" altLang="zh-CN" dirty="0"/>
              <a:t>Android 3.0 Honeycomb</a:t>
            </a:r>
            <a:r>
              <a:rPr lang="zh-CN" altLang="zh-CN" dirty="0"/>
              <a:t>（蜂巢）</a:t>
            </a:r>
          </a:p>
          <a:p>
            <a:r>
              <a:rPr lang="zh-CN" altLang="en-US" dirty="0" smtClean="0"/>
              <a:t>（</a:t>
            </a:r>
            <a:r>
              <a:rPr lang="en-US" altLang="zh-CN" dirty="0" smtClean="0"/>
              <a:t>8</a:t>
            </a:r>
            <a:r>
              <a:rPr lang="zh-CN" altLang="zh-CN" dirty="0"/>
              <a:t>）</a:t>
            </a:r>
            <a:r>
              <a:rPr lang="en-US" altLang="zh-CN" dirty="0"/>
              <a:t>Android 3.1 Honeycomb</a:t>
            </a:r>
            <a:r>
              <a:rPr lang="zh-CN" altLang="zh-CN" dirty="0"/>
              <a:t>（蜂巢）</a:t>
            </a:r>
            <a:r>
              <a:rPr lang="zh-CN" altLang="zh-CN" dirty="0"/>
              <a:t> </a:t>
            </a:r>
            <a:endParaRPr lang="en-US" altLang="zh-CN" dirty="0" smtClean="0"/>
          </a:p>
          <a:p>
            <a:r>
              <a:rPr lang="zh-CN" altLang="zh-CN" dirty="0"/>
              <a:t>（</a:t>
            </a:r>
            <a:r>
              <a:rPr lang="en-US" altLang="zh-CN" dirty="0"/>
              <a:t>9</a:t>
            </a:r>
            <a:r>
              <a:rPr lang="zh-CN" altLang="zh-CN" dirty="0"/>
              <a:t>）</a:t>
            </a:r>
            <a:r>
              <a:rPr lang="en-US" altLang="zh-CN" dirty="0"/>
              <a:t>Android 3.2 Honeycomb</a:t>
            </a:r>
            <a:r>
              <a:rPr lang="zh-CN" altLang="zh-CN" dirty="0"/>
              <a:t>（蜂巢）</a:t>
            </a:r>
          </a:p>
          <a:p>
            <a:r>
              <a:rPr lang="zh-CN" altLang="zh-CN" dirty="0"/>
              <a:t>（</a:t>
            </a:r>
            <a:r>
              <a:rPr lang="en-US" altLang="zh-CN" dirty="0"/>
              <a:t>10</a:t>
            </a:r>
            <a:r>
              <a:rPr lang="zh-CN" altLang="zh-CN" dirty="0"/>
              <a:t>）</a:t>
            </a:r>
            <a:r>
              <a:rPr lang="en-US" altLang="zh-CN" dirty="0"/>
              <a:t>Android 4.0 Ice Cream Sandwich</a:t>
            </a:r>
            <a:r>
              <a:rPr lang="zh-CN" altLang="zh-CN" dirty="0"/>
              <a:t>（冰激凌三明治）</a:t>
            </a:r>
          </a:p>
          <a:p>
            <a:r>
              <a:rPr lang="zh-CN" altLang="zh-CN" dirty="0"/>
              <a:t>（</a:t>
            </a:r>
            <a:r>
              <a:rPr lang="en-US" altLang="zh-CN" dirty="0"/>
              <a:t>11</a:t>
            </a:r>
            <a:r>
              <a:rPr lang="zh-CN" altLang="zh-CN" dirty="0"/>
              <a:t>）</a:t>
            </a:r>
            <a:r>
              <a:rPr lang="en-US" altLang="zh-CN" dirty="0"/>
              <a:t>Android 4.1 Jelly Bean</a:t>
            </a:r>
            <a:r>
              <a:rPr lang="zh-CN" altLang="zh-CN" dirty="0"/>
              <a:t>（果冻豆）</a:t>
            </a:r>
          </a:p>
          <a:p>
            <a:r>
              <a:rPr lang="zh-CN" altLang="zh-CN" dirty="0"/>
              <a:t>（</a:t>
            </a:r>
            <a:r>
              <a:rPr lang="en-US" altLang="zh-CN" dirty="0"/>
              <a:t>12</a:t>
            </a:r>
            <a:r>
              <a:rPr lang="zh-CN" altLang="zh-CN" dirty="0"/>
              <a:t>）</a:t>
            </a:r>
            <a:r>
              <a:rPr lang="en-US" altLang="zh-CN" dirty="0"/>
              <a:t>Android 4.2 Jelly Bean</a:t>
            </a:r>
            <a:r>
              <a:rPr lang="zh-CN" altLang="zh-CN" dirty="0"/>
              <a:t>（果冻豆）</a:t>
            </a:r>
          </a:p>
          <a:p>
            <a:r>
              <a:rPr lang="zh-CN" altLang="zh-CN" dirty="0"/>
              <a:t>（</a:t>
            </a:r>
            <a:r>
              <a:rPr lang="en-US" altLang="zh-CN" dirty="0"/>
              <a:t>13</a:t>
            </a:r>
            <a:r>
              <a:rPr lang="zh-CN" altLang="zh-CN" dirty="0"/>
              <a:t>）</a:t>
            </a:r>
            <a:r>
              <a:rPr lang="en-US" altLang="zh-CN" dirty="0"/>
              <a:t>Android 4.4 </a:t>
            </a:r>
            <a:r>
              <a:rPr lang="en-US" altLang="zh-CN" dirty="0" err="1"/>
              <a:t>KitKat</a:t>
            </a:r>
            <a:r>
              <a:rPr lang="zh-CN" altLang="zh-CN" dirty="0"/>
              <a:t>（奇巧巧克力</a:t>
            </a:r>
            <a:r>
              <a:rPr lang="zh-CN" altLang="zh-CN" dirty="0"/>
              <a:t> </a:t>
            </a:r>
            <a:endParaRPr lang="zh-CN" altLang="zh-CN" dirty="0"/>
          </a:p>
        </p:txBody>
      </p:sp>
    </p:spTree>
    <p:extLst>
      <p:ext uri="{BB962C8B-B14F-4D97-AF65-F5344CB8AC3E}">
        <p14:creationId xmlns:p14="http://schemas.microsoft.com/office/powerpoint/2010/main" val="61607337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13.2 Android</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b="1" dirty="0"/>
              <a:t>13.2.2 Android</a:t>
            </a:r>
            <a:r>
              <a:rPr lang="zh-CN" altLang="zh-CN" b="1" dirty="0"/>
              <a:t>系统优缺点</a:t>
            </a:r>
            <a:endParaRPr lang="zh-CN" altLang="zh-CN" dirty="0"/>
          </a:p>
          <a:p>
            <a:pPr marL="0" indent="0">
              <a:lnSpc>
                <a:spcPct val="150000"/>
              </a:lnSpc>
              <a:buNone/>
            </a:pPr>
            <a:r>
              <a:rPr lang="en-US" altLang="zh-CN" dirty="0" smtClean="0"/>
              <a:t>1. Android</a:t>
            </a:r>
            <a:r>
              <a:rPr lang="zh-CN" altLang="zh-CN" dirty="0"/>
              <a:t>系统优点</a:t>
            </a:r>
            <a:r>
              <a:rPr lang="en-US" altLang="zh-CN" dirty="0"/>
              <a:t> </a:t>
            </a:r>
            <a:endParaRPr lang="zh-CN" altLang="zh-CN" dirty="0"/>
          </a:p>
          <a:p>
            <a:pPr marL="0" indent="0">
              <a:lnSpc>
                <a:spcPct val="150000"/>
              </a:lnSpc>
              <a:buNone/>
            </a:pPr>
            <a:r>
              <a:rPr lang="zh-CN" altLang="zh-CN" dirty="0" smtClean="0"/>
              <a:t>（</a:t>
            </a:r>
            <a:r>
              <a:rPr lang="en-US" altLang="zh-CN" dirty="0"/>
              <a:t>1</a:t>
            </a:r>
            <a:r>
              <a:rPr lang="zh-CN" altLang="zh-CN" dirty="0"/>
              <a:t>）开放性</a:t>
            </a:r>
            <a:r>
              <a:rPr lang="en-US" altLang="zh-CN" dirty="0"/>
              <a:t>  </a:t>
            </a:r>
            <a:endParaRPr lang="zh-CN" altLang="zh-CN" dirty="0"/>
          </a:p>
          <a:p>
            <a:pPr marL="0" indent="0">
              <a:lnSpc>
                <a:spcPct val="150000"/>
              </a:lnSpc>
              <a:buNone/>
            </a:pPr>
            <a:r>
              <a:rPr lang="zh-CN" altLang="zh-CN" dirty="0"/>
              <a:t>（</a:t>
            </a:r>
            <a:r>
              <a:rPr lang="en-US" altLang="zh-CN" dirty="0"/>
              <a:t>2</a:t>
            </a:r>
            <a:r>
              <a:rPr lang="zh-CN" altLang="zh-CN" dirty="0"/>
              <a:t>）挣脱束缚</a:t>
            </a:r>
            <a:r>
              <a:rPr lang="en-US" altLang="zh-CN" dirty="0"/>
              <a:t>  </a:t>
            </a:r>
            <a:endParaRPr lang="zh-CN" altLang="zh-CN" dirty="0"/>
          </a:p>
          <a:p>
            <a:pPr marL="0" indent="0">
              <a:lnSpc>
                <a:spcPct val="150000"/>
              </a:lnSpc>
              <a:buNone/>
            </a:pPr>
            <a:r>
              <a:rPr lang="zh-CN" altLang="zh-CN" dirty="0"/>
              <a:t>（</a:t>
            </a:r>
            <a:r>
              <a:rPr lang="en-US" altLang="zh-CN" dirty="0"/>
              <a:t>3</a:t>
            </a:r>
            <a:r>
              <a:rPr lang="zh-CN" altLang="zh-CN" dirty="0"/>
              <a:t>）丰富的硬件</a:t>
            </a:r>
            <a:r>
              <a:rPr lang="zh-CN" altLang="zh-CN" dirty="0"/>
              <a:t> </a:t>
            </a:r>
            <a:endParaRPr lang="en-US" altLang="zh-CN" dirty="0" smtClean="0"/>
          </a:p>
          <a:p>
            <a:pPr marL="0" indent="0">
              <a:lnSpc>
                <a:spcPct val="150000"/>
              </a:lnSpc>
              <a:buNone/>
            </a:pPr>
            <a:r>
              <a:rPr lang="zh-CN" altLang="zh-CN" dirty="0"/>
              <a:t>（</a:t>
            </a:r>
            <a:r>
              <a:rPr lang="en-US" altLang="zh-CN" dirty="0"/>
              <a:t>4</a:t>
            </a:r>
            <a:r>
              <a:rPr lang="zh-CN" altLang="zh-CN" dirty="0"/>
              <a:t>）开发商</a:t>
            </a:r>
            <a:r>
              <a:rPr lang="zh-CN" altLang="zh-CN" dirty="0"/>
              <a:t> </a:t>
            </a:r>
            <a:endParaRPr lang="en-US" altLang="zh-CN" dirty="0" smtClean="0"/>
          </a:p>
          <a:p>
            <a:pPr marL="0" indent="0">
              <a:lnSpc>
                <a:spcPct val="150000"/>
              </a:lnSpc>
              <a:buNone/>
            </a:pPr>
            <a:r>
              <a:rPr lang="zh-CN" altLang="zh-CN" dirty="0"/>
              <a:t>（</a:t>
            </a:r>
            <a:r>
              <a:rPr lang="en-US" altLang="zh-CN" dirty="0"/>
              <a:t>5</a:t>
            </a:r>
            <a:r>
              <a:rPr lang="zh-CN" altLang="zh-CN" dirty="0"/>
              <a:t>）无缝结合的</a:t>
            </a:r>
            <a:r>
              <a:rPr lang="en-US" altLang="zh-CN" dirty="0"/>
              <a:t>Google</a:t>
            </a:r>
            <a:r>
              <a:rPr lang="zh-CN" altLang="zh-CN" dirty="0"/>
              <a:t>应用</a:t>
            </a:r>
            <a:r>
              <a:rPr lang="en-US" altLang="zh-CN" dirty="0"/>
              <a:t> </a:t>
            </a:r>
            <a:endParaRPr lang="zh-CN" altLang="zh-CN" dirty="0"/>
          </a:p>
          <a:p>
            <a:pPr marL="0" indent="0">
              <a:lnSpc>
                <a:spcPct val="150000"/>
              </a:lnSpc>
              <a:buNone/>
            </a:pPr>
            <a:endParaRPr lang="zh-CN" altLang="zh-CN" dirty="0"/>
          </a:p>
        </p:txBody>
      </p:sp>
    </p:spTree>
    <p:extLst>
      <p:ext uri="{BB962C8B-B14F-4D97-AF65-F5344CB8AC3E}">
        <p14:creationId xmlns:p14="http://schemas.microsoft.com/office/powerpoint/2010/main" val="88443502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13.2 Android</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b="1" dirty="0"/>
              <a:t>13.2.2 Android</a:t>
            </a:r>
            <a:r>
              <a:rPr lang="zh-CN" altLang="zh-CN" b="1" dirty="0"/>
              <a:t>系统优缺点</a:t>
            </a:r>
            <a:endParaRPr lang="zh-CN" altLang="zh-CN" dirty="0"/>
          </a:p>
          <a:p>
            <a:pPr marL="0" indent="0">
              <a:lnSpc>
                <a:spcPct val="150000"/>
              </a:lnSpc>
              <a:buNone/>
            </a:pPr>
            <a:r>
              <a:rPr lang="en-US" altLang="zh-CN" dirty="0"/>
              <a:t>2. Android</a:t>
            </a:r>
            <a:r>
              <a:rPr lang="zh-CN" altLang="zh-CN" dirty="0"/>
              <a:t>系统在手机上表现出的缺陷</a:t>
            </a:r>
            <a:r>
              <a:rPr lang="en-US" altLang="zh-CN" dirty="0"/>
              <a:t> </a:t>
            </a:r>
            <a:r>
              <a:rPr lang="zh-CN" altLang="zh-CN" dirty="0"/>
              <a:t> </a:t>
            </a:r>
            <a:endParaRPr lang="en-US" altLang="zh-CN" dirty="0" smtClean="0"/>
          </a:p>
          <a:p>
            <a:pPr marL="0" indent="0">
              <a:lnSpc>
                <a:spcPct val="150000"/>
              </a:lnSpc>
              <a:buNone/>
            </a:pPr>
            <a:r>
              <a:rPr lang="zh-CN" altLang="zh-CN" dirty="0"/>
              <a:t>（</a:t>
            </a:r>
            <a:r>
              <a:rPr lang="en-US" altLang="zh-CN" dirty="0"/>
              <a:t>1</a:t>
            </a:r>
            <a:r>
              <a:rPr lang="zh-CN" altLang="zh-CN" dirty="0"/>
              <a:t>）</a:t>
            </a:r>
            <a:r>
              <a:rPr lang="en-US" altLang="zh-CN" dirty="0"/>
              <a:t>Android</a:t>
            </a:r>
            <a:r>
              <a:rPr lang="zh-CN" altLang="zh-CN" dirty="0"/>
              <a:t>系统手机泄密</a:t>
            </a:r>
            <a:r>
              <a:rPr lang="en-US" altLang="zh-CN" dirty="0"/>
              <a:t> </a:t>
            </a:r>
            <a:r>
              <a:rPr lang="zh-CN" altLang="zh-CN" dirty="0"/>
              <a:t>信息时代很严重；</a:t>
            </a:r>
          </a:p>
          <a:p>
            <a:pPr marL="0" indent="0">
              <a:lnSpc>
                <a:spcPct val="150000"/>
              </a:lnSpc>
              <a:buNone/>
            </a:pPr>
            <a:r>
              <a:rPr lang="zh-CN" altLang="zh-CN" dirty="0"/>
              <a:t>（</a:t>
            </a:r>
            <a:r>
              <a:rPr lang="en-US" altLang="zh-CN" dirty="0"/>
              <a:t>2</a:t>
            </a:r>
            <a:r>
              <a:rPr lang="zh-CN" altLang="zh-CN" dirty="0"/>
              <a:t>）拨号后自动挂断电话</a:t>
            </a:r>
            <a:r>
              <a:rPr lang="en-US" altLang="zh-CN" dirty="0"/>
              <a:t> </a:t>
            </a:r>
            <a:r>
              <a:rPr lang="zh-CN" altLang="zh-CN" dirty="0"/>
              <a:t>通话</a:t>
            </a:r>
            <a:r>
              <a:rPr lang="en-US" altLang="zh-CN" dirty="0"/>
              <a:t>BUG</a:t>
            </a:r>
            <a:r>
              <a:rPr lang="zh-CN" altLang="zh-CN" dirty="0"/>
              <a:t>频繁出现；</a:t>
            </a:r>
          </a:p>
          <a:p>
            <a:pPr marL="0" indent="0">
              <a:lnSpc>
                <a:spcPct val="150000"/>
              </a:lnSpc>
              <a:buNone/>
            </a:pPr>
            <a:r>
              <a:rPr lang="zh-CN" altLang="zh-CN" dirty="0"/>
              <a:t>（</a:t>
            </a:r>
            <a:r>
              <a:rPr lang="en-US" altLang="zh-CN" dirty="0"/>
              <a:t>3</a:t>
            </a:r>
            <a:r>
              <a:rPr lang="zh-CN" altLang="zh-CN" dirty="0"/>
              <a:t>）对硬件配置要求高</a:t>
            </a:r>
            <a:r>
              <a:rPr lang="en-US" altLang="zh-CN" dirty="0"/>
              <a:t> </a:t>
            </a:r>
            <a:r>
              <a:rPr lang="zh-CN" altLang="zh-CN" dirty="0"/>
              <a:t>制造成本增加；</a:t>
            </a:r>
            <a:r>
              <a:rPr lang="en-US" altLang="zh-CN" dirty="0"/>
              <a:t>  </a:t>
            </a:r>
            <a:endParaRPr lang="zh-CN" altLang="zh-CN" dirty="0"/>
          </a:p>
          <a:p>
            <a:pPr marL="0" indent="0">
              <a:lnSpc>
                <a:spcPct val="150000"/>
              </a:lnSpc>
              <a:buNone/>
            </a:pPr>
            <a:r>
              <a:rPr lang="zh-CN" altLang="zh-CN" dirty="0"/>
              <a:t>（</a:t>
            </a:r>
            <a:r>
              <a:rPr lang="en-US" altLang="zh-CN" dirty="0"/>
              <a:t>4</a:t>
            </a:r>
            <a:r>
              <a:rPr lang="zh-CN" altLang="zh-CN" dirty="0"/>
              <a:t>）系统费电严重</a:t>
            </a:r>
            <a:r>
              <a:rPr lang="en-US" altLang="zh-CN" dirty="0"/>
              <a:t> </a:t>
            </a:r>
            <a:r>
              <a:rPr lang="zh-CN" altLang="zh-CN" dirty="0"/>
              <a:t>安卓手机续航不足；</a:t>
            </a:r>
            <a:r>
              <a:rPr lang="en-US" altLang="zh-CN" dirty="0"/>
              <a:t> </a:t>
            </a:r>
            <a:endParaRPr lang="zh-CN" altLang="zh-CN" dirty="0"/>
          </a:p>
          <a:p>
            <a:pPr marL="0" indent="0">
              <a:lnSpc>
                <a:spcPct val="150000"/>
              </a:lnSpc>
              <a:buNone/>
            </a:pPr>
            <a:r>
              <a:rPr lang="zh-CN" altLang="zh-CN" dirty="0"/>
              <a:t>（</a:t>
            </a:r>
            <a:r>
              <a:rPr lang="en-US" altLang="zh-CN" dirty="0"/>
              <a:t>5</a:t>
            </a:r>
            <a:r>
              <a:rPr lang="zh-CN" altLang="zh-CN" dirty="0"/>
              <a:t>）系统计算器计算有偏差。</a:t>
            </a:r>
          </a:p>
          <a:p>
            <a:pPr marL="0" indent="0">
              <a:lnSpc>
                <a:spcPct val="150000"/>
              </a:lnSpc>
              <a:buNone/>
            </a:pPr>
            <a:endParaRPr lang="zh-CN" altLang="zh-CN" dirty="0"/>
          </a:p>
        </p:txBody>
      </p:sp>
    </p:spTree>
    <p:extLst>
      <p:ext uri="{BB962C8B-B14F-4D97-AF65-F5344CB8AC3E}">
        <p14:creationId xmlns:p14="http://schemas.microsoft.com/office/powerpoint/2010/main" val="126216611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13.2 Android</a:t>
            </a:r>
            <a:r>
              <a:rPr lang="zh-CN" altLang="zh-CN" sz="3600" b="1" dirty="0"/>
              <a:t>简介</a:t>
            </a:r>
            <a:endParaRPr lang="zh-CN" altLang="zh-CN" sz="3600" dirty="0"/>
          </a:p>
        </p:txBody>
      </p:sp>
      <p:sp>
        <p:nvSpPr>
          <p:cNvPr id="3" name="内容占位符 2"/>
          <p:cNvSpPr>
            <a:spLocks noGrp="1"/>
          </p:cNvSpPr>
          <p:nvPr>
            <p:ph idx="1"/>
          </p:nvPr>
        </p:nvSpPr>
        <p:spPr>
          <a:xfrm>
            <a:off x="457200" y="1494118"/>
            <a:ext cx="8229600" cy="4876800"/>
          </a:xfrm>
        </p:spPr>
        <p:txBody>
          <a:bodyPr>
            <a:normAutofit lnSpcReduction="10000"/>
          </a:bodyPr>
          <a:lstStyle/>
          <a:p>
            <a:pPr marL="0" indent="0">
              <a:buNone/>
            </a:pPr>
            <a:r>
              <a:rPr lang="en-US" altLang="zh-CN" b="1" dirty="0"/>
              <a:t>13.2.3 Android</a:t>
            </a:r>
            <a:r>
              <a:rPr lang="zh-CN" altLang="zh-CN" b="1" dirty="0"/>
              <a:t>系统架构</a:t>
            </a:r>
            <a:endParaRPr lang="zh-CN" altLang="zh-CN" dirty="0"/>
          </a:p>
          <a:p>
            <a:pPr marL="0" indent="0">
              <a:lnSpc>
                <a:spcPct val="150000"/>
              </a:lnSpc>
              <a:buNone/>
            </a:pPr>
            <a:r>
              <a:rPr lang="en-US" altLang="zh-CN" dirty="0"/>
              <a:t>Android</a:t>
            </a:r>
            <a:r>
              <a:rPr lang="zh-CN" altLang="zh-CN" dirty="0"/>
              <a:t>是基于</a:t>
            </a:r>
            <a:r>
              <a:rPr lang="en-US" altLang="zh-CN" dirty="0"/>
              <a:t>Linux</a:t>
            </a:r>
            <a:r>
              <a:rPr lang="zh-CN" altLang="zh-CN" dirty="0"/>
              <a:t>内核的软件平台和操作系统，</a:t>
            </a:r>
            <a:r>
              <a:rPr lang="zh-CN" altLang="zh-CN" dirty="0" smtClean="0"/>
              <a:t>采用了软件堆层的架构 </a:t>
            </a:r>
            <a:r>
              <a:rPr lang="zh-CN" altLang="en-US" dirty="0" smtClean="0"/>
              <a:t>。</a:t>
            </a:r>
            <a:endParaRPr lang="en-US" altLang="zh-CN" dirty="0" smtClean="0"/>
          </a:p>
          <a:p>
            <a:r>
              <a:rPr lang="zh-CN" altLang="zh-CN" dirty="0"/>
              <a:t>第四层为应用程序层，提供了一系列核心应用程序，包括通话程序，短信程序等，应用软件则由各公司自行开发，以</a:t>
            </a:r>
            <a:r>
              <a:rPr lang="en-US" altLang="zh-CN" dirty="0"/>
              <a:t>Java</a:t>
            </a:r>
            <a:r>
              <a:rPr lang="zh-CN" altLang="zh-CN" dirty="0"/>
              <a:t>作为编写程序的一部分。 </a:t>
            </a:r>
          </a:p>
          <a:p>
            <a:r>
              <a:rPr lang="zh-CN" altLang="zh-CN" dirty="0"/>
              <a:t>第三层为应用程序框架层，提供了</a:t>
            </a:r>
            <a:r>
              <a:rPr lang="en-US" altLang="zh-CN" dirty="0"/>
              <a:t>Android</a:t>
            </a:r>
            <a:r>
              <a:rPr lang="zh-CN" altLang="zh-CN" dirty="0"/>
              <a:t>平台基本的管理功能和组件重用机制。</a:t>
            </a:r>
          </a:p>
          <a:p>
            <a:r>
              <a:rPr lang="zh-CN" altLang="zh-CN" dirty="0"/>
              <a:t>第二层为中间件层，包括函数库</a:t>
            </a:r>
            <a:r>
              <a:rPr lang="en-US" altLang="zh-CN" dirty="0"/>
              <a:t>Library</a:t>
            </a:r>
            <a:r>
              <a:rPr lang="zh-CN" altLang="zh-CN" dirty="0"/>
              <a:t>和虚拟机</a:t>
            </a:r>
            <a:r>
              <a:rPr lang="en-US" altLang="zh-CN" dirty="0"/>
              <a:t>Virtual Machine</a:t>
            </a:r>
            <a:r>
              <a:rPr lang="zh-CN" altLang="zh-CN" dirty="0"/>
              <a:t>，由</a:t>
            </a:r>
            <a:r>
              <a:rPr lang="en-US" altLang="zh-CN" dirty="0"/>
              <a:t>C++</a:t>
            </a:r>
            <a:r>
              <a:rPr lang="zh-CN" altLang="zh-CN" dirty="0"/>
              <a:t>开发。</a:t>
            </a:r>
          </a:p>
          <a:p>
            <a:r>
              <a:rPr lang="zh-CN" altLang="zh-CN" dirty="0"/>
              <a:t>第一层以</a:t>
            </a:r>
            <a:r>
              <a:rPr lang="en-US" altLang="zh-CN" dirty="0"/>
              <a:t>Linux</a:t>
            </a:r>
            <a:r>
              <a:rPr lang="zh-CN" altLang="zh-CN" dirty="0"/>
              <a:t>内核工作为基础，由</a:t>
            </a:r>
            <a:r>
              <a:rPr lang="en-US" altLang="zh-CN" dirty="0"/>
              <a:t>C</a:t>
            </a:r>
            <a:r>
              <a:rPr lang="zh-CN" altLang="zh-CN" dirty="0"/>
              <a:t>语言开发，只提供由操作系统内核管理的底层基本功能。 </a:t>
            </a:r>
          </a:p>
          <a:p>
            <a:pPr marL="0" indent="0">
              <a:lnSpc>
                <a:spcPct val="150000"/>
              </a:lnSpc>
              <a:buNone/>
            </a:pPr>
            <a:endParaRPr lang="en-US" altLang="zh-CN" dirty="0" smtClean="0"/>
          </a:p>
          <a:p>
            <a:pPr marL="0" indent="0">
              <a:lnSpc>
                <a:spcPct val="150000"/>
              </a:lnSpc>
              <a:buNone/>
            </a:pPr>
            <a:endParaRPr lang="zh-CN" altLang="zh-CN" dirty="0"/>
          </a:p>
        </p:txBody>
      </p:sp>
    </p:spTree>
    <p:extLst>
      <p:ext uri="{BB962C8B-B14F-4D97-AF65-F5344CB8AC3E}">
        <p14:creationId xmlns:p14="http://schemas.microsoft.com/office/powerpoint/2010/main" val="1113497786"/>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晰">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清晰.thmx</Template>
  <TotalTime>2886</TotalTime>
  <Words>1380</Words>
  <Application>Microsoft Macintosh PowerPoint</Application>
  <PresentationFormat>全屏显示(4:3)</PresentationFormat>
  <Paragraphs>167</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清晰</vt:lpstr>
      <vt:lpstr>第13章 移动多媒体应用</vt:lpstr>
      <vt:lpstr>13.1 移动平台及移动多媒体应用概述</vt:lpstr>
      <vt:lpstr>13.1 移动平台及移动多媒体应用概述</vt:lpstr>
      <vt:lpstr>13.1 移动平台及移动多媒体应用概述</vt:lpstr>
      <vt:lpstr>13.1 移动平台及移动多媒体应用概述</vt:lpstr>
      <vt:lpstr>13.2 Android简介</vt:lpstr>
      <vt:lpstr>13.2 Android简介</vt:lpstr>
      <vt:lpstr>13.2 Android简介</vt:lpstr>
      <vt:lpstr>13.2 Android简介</vt:lpstr>
      <vt:lpstr>13.2 Android简介</vt:lpstr>
      <vt:lpstr>13.2 Android简介</vt:lpstr>
      <vt:lpstr>13.3 ios简介</vt:lpstr>
      <vt:lpstr>13.3 ios简介</vt:lpstr>
      <vt:lpstr>13.3 ios简介</vt:lpstr>
      <vt:lpstr>13.3 ios简介</vt:lpstr>
      <vt:lpstr>13.3 ios简介</vt:lpstr>
      <vt:lpstr>13.3 ios简介</vt:lpstr>
      <vt:lpstr>13.3 ios简介</vt:lpstr>
      <vt:lpstr>13.3 ios简介</vt:lpstr>
      <vt:lpstr>13.3 ios简介</vt:lpstr>
      <vt:lpstr>13.3 ios简介</vt:lpstr>
      <vt:lpstr>13.3 ios简介</vt:lpstr>
      <vt:lpstr>13.4 基于HTML5的移动应用</vt:lpstr>
      <vt:lpstr>13.4 基于HTML5的移动应用</vt:lpstr>
      <vt:lpstr>13.4 基于HTML5的移动应用</vt:lpstr>
      <vt:lpstr>13.4 基于HTML5的移动应用</vt:lpstr>
      <vt:lpstr>13.4 基于HTML5的移动应用</vt:lpstr>
      <vt:lpstr>13.4 基于HTML5的移动应用</vt:lpstr>
      <vt:lpstr>13.4 基于HTML5的移动应用</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数字媒体技术概论</dc:title>
  <dc:creator>Microsoft Office 用户</dc:creator>
  <cp:lastModifiedBy>Microsoft Office 用户</cp:lastModifiedBy>
  <cp:revision>285</cp:revision>
  <dcterms:created xsi:type="dcterms:W3CDTF">2019-01-20T07:46:46Z</dcterms:created>
  <dcterms:modified xsi:type="dcterms:W3CDTF">2019-01-23T23:54:36Z</dcterms:modified>
</cp:coreProperties>
</file>