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0" r:id="rId1"/>
  </p:sldMasterIdLst>
  <p:notesMasterIdLst>
    <p:notesMasterId r:id="rId4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85" d="100"/>
          <a:sy n="85" d="100"/>
        </p:scale>
        <p:origin x="-184" y="-12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printerSettings" Target="printerSettings/printerSettings1.bin"/><Relationship Id="rId47" Type="http://schemas.openxmlformats.org/officeDocument/2006/relationships/presProps" Target="presProps.xml"/><Relationship Id="rId48" Type="http://schemas.openxmlformats.org/officeDocument/2006/relationships/viewProps" Target="viewProps.xml"/><Relationship Id="rId49" Type="http://schemas.openxmlformats.org/officeDocument/2006/relationships/theme" Target="theme/theme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90865B7-F966-1E4B-A42B-55827A90B0C3}" type="datetimeFigureOut">
              <a:rPr kumimoji="1" lang="zh-CN" altLang="en-US" smtClean="0"/>
              <a:t>19/1/23</a:t>
            </a:fld>
            <a:endParaRPr kumimoji="1"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D9EA95F-09A9-094A-AACF-B9C9AB5C1ED0}" type="slidenum">
              <a:rPr kumimoji="1" lang="zh-CN" altLang="en-US" smtClean="0"/>
              <a:t>‹#›</a:t>
            </a:fld>
            <a:endParaRPr kumimoji="1" lang="zh-CN" altLang="en-US"/>
          </a:p>
        </p:txBody>
      </p:sp>
    </p:spTree>
    <p:extLst>
      <p:ext uri="{BB962C8B-B14F-4D97-AF65-F5344CB8AC3E}">
        <p14:creationId xmlns:p14="http://schemas.microsoft.com/office/powerpoint/2010/main" val="407074887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C8A432C8-69A7-458B-9684-2BFA64B31948}" type="datetime2">
              <a:rPr lang="en-US" smtClean="0"/>
              <a:t>2019年1月23日星期三</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a:p>
        </p:txBody>
      </p:sp>
      <p:sp>
        <p:nvSpPr>
          <p:cNvPr id="4" name="Date Placeholder 3"/>
          <p:cNvSpPr>
            <a:spLocks noGrp="1"/>
          </p:cNvSpPr>
          <p:nvPr>
            <p:ph type="dt" sz="half" idx="10"/>
          </p:nvPr>
        </p:nvSpPr>
        <p:spPr/>
        <p:txBody>
          <a:bodyPr/>
          <a:lstStyle/>
          <a:p>
            <a:fld id="{8CC057FC-95B6-4D89-AFDA-ABA33EE921E5}" type="datetime2">
              <a:rPr lang="en-US" smtClean="0"/>
              <a:t>2019年1月23日星期三</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Date Placeholder 3"/>
          <p:cNvSpPr>
            <a:spLocks noGrp="1"/>
          </p:cNvSpPr>
          <p:nvPr>
            <p:ph type="dt" sz="half" idx="10"/>
          </p:nvPr>
        </p:nvSpPr>
        <p:spPr/>
        <p:txBody>
          <a:bodyPr/>
          <a:lstStyle/>
          <a:p>
            <a:fld id="{EC4549AC-EB31-477F-92A9-B1988E232878}" type="datetime2">
              <a:rPr lang="en-US" smtClean="0"/>
              <a:t>2019年1月23日星期三</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dirty="0" smtClean="0"/>
              <a:t>单击此处编辑母版文本样式</a:t>
            </a:r>
          </a:p>
          <a:p>
            <a:pPr lvl="1"/>
            <a:r>
              <a:rPr lang="zh-CN" altLang="en-US" dirty="0" smtClean="0"/>
              <a:t>二级</a:t>
            </a:r>
          </a:p>
          <a:p>
            <a:pPr lvl="2"/>
            <a:r>
              <a:rPr lang="zh-CN" altLang="en-US" dirty="0" smtClean="0"/>
              <a:t>三级</a:t>
            </a:r>
          </a:p>
          <a:p>
            <a:pPr lvl="3"/>
            <a:r>
              <a:rPr lang="zh-CN" altLang="en-US" dirty="0" smtClean="0"/>
              <a:t>四级</a:t>
            </a:r>
          </a:p>
          <a:p>
            <a:pPr lvl="4"/>
            <a:r>
              <a:rPr lang="zh-CN" altLang="en-US" dirty="0" smtClean="0"/>
              <a:t>五级</a:t>
            </a:r>
            <a:endParaRPr lang="en-US" dirty="0"/>
          </a:p>
        </p:txBody>
      </p:sp>
      <p:sp>
        <p:nvSpPr>
          <p:cNvPr id="4" name="Date Placeholder 3"/>
          <p:cNvSpPr>
            <a:spLocks noGrp="1"/>
          </p:cNvSpPr>
          <p:nvPr>
            <p:ph type="dt" sz="half" idx="10"/>
          </p:nvPr>
        </p:nvSpPr>
        <p:spPr>
          <a:xfrm>
            <a:off x="-612274" y="-8449"/>
            <a:ext cx="2895600" cy="329184"/>
          </a:xfrm>
        </p:spPr>
        <p:txBody>
          <a:bodyPr/>
          <a:lstStyle/>
          <a:p>
            <a:fld id="{6396A3A3-94A6-4E5B-AF39-173ACA3E61CC}" type="datetime2">
              <a:rPr lang="en-US" smtClean="0"/>
              <a:t>2019年1月23日星期三</a:t>
            </a:fld>
            <a:endParaRPr lang="en-US" dirty="0"/>
          </a:p>
        </p:txBody>
      </p:sp>
      <p:sp>
        <p:nvSpPr>
          <p:cNvPr id="5" name="Footer Placeholder 4"/>
          <p:cNvSpPr>
            <a:spLocks noGrp="1"/>
          </p:cNvSpPr>
          <p:nvPr>
            <p:ph type="ftr" sz="quarter" idx="11"/>
          </p:nvPr>
        </p:nvSpPr>
        <p:spPr>
          <a:xfrm>
            <a:off x="5562600" y="2157236"/>
            <a:ext cx="4114800" cy="329184"/>
          </a:xfrm>
        </p:spPr>
        <p:txBody>
          <a:bodyPr/>
          <a:lstStyle/>
          <a:p>
            <a:pPr algn="r"/>
            <a:endParaRPr lang="en-US" dirty="0"/>
          </a:p>
        </p:txBody>
      </p:sp>
      <p:sp>
        <p:nvSpPr>
          <p:cNvPr id="6" name="Slide Number Placeholder 5"/>
          <p:cNvSpPr>
            <a:spLocks noGrp="1"/>
          </p:cNvSpPr>
          <p:nvPr>
            <p:ph type="sldNum" sz="quarter" idx="12"/>
          </p:nvPr>
        </p:nvSpPr>
        <p:spPr>
          <a:xfrm>
            <a:off x="8077200" y="347472"/>
            <a:ext cx="1066800" cy="329184"/>
          </a:xfrm>
        </p:spPr>
        <p:txBody>
          <a:bodyPr/>
          <a:lstStyle/>
          <a:p>
            <a:fld id="{0CFEC368-1D7A-4F81-ABF6-AE0E36BAF64C}"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9933D019-A32C-4EAD-B8E6-DBDA699692FD}" type="datetime2">
              <a:rPr lang="en-US" smtClean="0"/>
              <a:t>2019年1月23日星期三</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5" name="Date Placeholder 4"/>
          <p:cNvSpPr>
            <a:spLocks noGrp="1"/>
          </p:cNvSpPr>
          <p:nvPr>
            <p:ph type="dt" sz="half" idx="10"/>
          </p:nvPr>
        </p:nvSpPr>
        <p:spPr/>
        <p:txBody>
          <a:bodyPr/>
          <a:lstStyle/>
          <a:p>
            <a:fld id="{CCEBA98F-560C-4997-81C4-81D4D9187EAB}" type="datetime2">
              <a:rPr lang="en-US" smtClean="0"/>
              <a:t>2019年1月23日星期三</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7" name="Date Placeholder 6"/>
          <p:cNvSpPr>
            <a:spLocks noGrp="1"/>
          </p:cNvSpPr>
          <p:nvPr>
            <p:ph type="dt" sz="half" idx="10"/>
          </p:nvPr>
        </p:nvSpPr>
        <p:spPr/>
        <p:txBody>
          <a:bodyPr/>
          <a:lstStyle/>
          <a:p>
            <a:fld id="{150972B2-CA5C-437D-87D0-8081271A9E4B}" type="datetime2">
              <a:rPr lang="en-US" smtClean="0"/>
              <a:t>2019年1月23日星期三</a:t>
            </a:fld>
            <a:endParaRPr lang="en-US"/>
          </a:p>
        </p:txBody>
      </p:sp>
      <p:sp>
        <p:nvSpPr>
          <p:cNvPr id="8" name="Footer Placeholder 7"/>
          <p:cNvSpPr>
            <a:spLocks noGrp="1"/>
          </p:cNvSpPr>
          <p:nvPr>
            <p:ph type="ftr" sz="quarter" idx="11"/>
          </p:nvPr>
        </p:nvSpPr>
        <p:spPr/>
        <p:txBody>
          <a:bodyPr/>
          <a:lstStyle/>
          <a:p>
            <a:pPr algn="r"/>
            <a:endParaRPr lang="en-US" dirty="0"/>
          </a:p>
        </p:txBody>
      </p:sp>
      <p:sp>
        <p:nvSpPr>
          <p:cNvPr id="9" name="Slide Number Placeholder 8"/>
          <p:cNvSpPr>
            <a:spLocks noGrp="1"/>
          </p:cNvSpPr>
          <p:nvPr>
            <p:ph type="sldNum" sz="quarter" idx="12"/>
          </p:nvPr>
        </p:nvSpPr>
        <p:spPr/>
        <p:txBody>
          <a:bodyPr/>
          <a:lstStyle/>
          <a:p>
            <a:fld id="{0CFEC368-1D7A-4F81-ABF6-AE0E36BAF64C}" type="slidenum">
              <a:rPr lang="en-US" smtClean="0"/>
              <a:pPr/>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79CD4847-11EF-4466-A8AD-85CDB7B49118}" type="datetime2">
              <a:rPr lang="en-US" smtClean="0"/>
              <a:t>2019年1月23日星期三</a:t>
            </a:fld>
            <a:endParaRPr lang="en-US"/>
          </a:p>
        </p:txBody>
      </p:sp>
      <p:sp>
        <p:nvSpPr>
          <p:cNvPr id="4" name="Footer Placeholder 3"/>
          <p:cNvSpPr>
            <a:spLocks noGrp="1"/>
          </p:cNvSpPr>
          <p:nvPr>
            <p:ph type="ftr" sz="quarter" idx="11"/>
          </p:nvPr>
        </p:nvSpPr>
        <p:spPr/>
        <p:txBody>
          <a:bodyPr/>
          <a:lstStyle/>
          <a:p>
            <a:pPr algn="r"/>
            <a:endParaRPr lang="en-US" dirty="0"/>
          </a:p>
        </p:txBody>
      </p:sp>
      <p:sp>
        <p:nvSpPr>
          <p:cNvPr id="5" name="Slide Number Placeholder 4"/>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68457A-3AB9-4880-8A0C-9F8524491207}" type="datetime2">
              <a:rPr lang="en-US" smtClean="0"/>
              <a:t>2019年1月23日星期三</a:t>
            </a:fld>
            <a:endParaRPr lang="en-US"/>
          </a:p>
        </p:txBody>
      </p:sp>
      <p:sp>
        <p:nvSpPr>
          <p:cNvPr id="3" name="Footer Placeholder 2"/>
          <p:cNvSpPr>
            <a:spLocks noGrp="1"/>
          </p:cNvSpPr>
          <p:nvPr>
            <p:ph type="ftr" sz="quarter" idx="11"/>
          </p:nvPr>
        </p:nvSpPr>
        <p:spPr/>
        <p:txBody>
          <a:bodyPr/>
          <a:lstStyle/>
          <a:p>
            <a:pPr algn="r"/>
            <a:endParaRPr lang="en-US" dirty="0"/>
          </a:p>
        </p:txBody>
      </p:sp>
      <p:sp>
        <p:nvSpPr>
          <p:cNvPr id="4" name="Slide Number Placeholder 3"/>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3FE976D3-5B7F-4300-ABED-C91F1B2AE209}" type="datetime2">
              <a:rPr lang="en-US" smtClean="0"/>
              <a:t>2019年1月23日星期三</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将图片拖动到占位符，或单击添加图标</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EBDC1E59-17DD-41CE-97CA-624A472382D4}" type="datetime2">
              <a:rPr lang="en-US" smtClean="0"/>
              <a:t>2019年1月23日星期三</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A80CB818-7379-467D-8E76-EF9D9074A26C}" type="datetime2">
              <a:rPr lang="en-US" smtClean="0"/>
              <a:t>2019年1月23日星期三</a:t>
            </a:fld>
            <a:endParaRPr lang="en-US" dirty="0"/>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pPr algn="r"/>
            <a:endParaRPr lang="en-US" dirty="0"/>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0CFEC368-1D7A-4F81-ABF6-AE0E36BAF64C}"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hf sldNum="0" hdr="0" ftr="0" dt="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sz="4800" dirty="0"/>
              <a:t>第</a:t>
            </a:r>
            <a:r>
              <a:rPr lang="en-US" altLang="zh-CN" sz="4800" dirty="0"/>
              <a:t>10</a:t>
            </a:r>
            <a:r>
              <a:rPr lang="zh-CN" altLang="zh-CN" sz="4800" dirty="0"/>
              <a:t>章</a:t>
            </a:r>
            <a:r>
              <a:rPr lang="en-US" altLang="zh-CN" sz="4800" dirty="0"/>
              <a:t>  </a:t>
            </a:r>
            <a:r>
              <a:rPr lang="zh-CN" altLang="zh-CN" sz="4800" dirty="0"/>
              <a:t>人机交互原理及应用</a:t>
            </a:r>
          </a:p>
        </p:txBody>
      </p:sp>
      <p:sp>
        <p:nvSpPr>
          <p:cNvPr id="3" name="副标题 2"/>
          <p:cNvSpPr>
            <a:spLocks noGrp="1"/>
          </p:cNvSpPr>
          <p:nvPr>
            <p:ph type="subTitle" idx="1"/>
          </p:nvPr>
        </p:nvSpPr>
        <p:spPr/>
        <p:txBody>
          <a:bodyPr/>
          <a:lstStyle/>
          <a:p>
            <a:endParaRPr kumimoji="1" lang="zh-CN" altLang="en-US"/>
          </a:p>
        </p:txBody>
      </p:sp>
    </p:spTree>
    <p:extLst>
      <p:ext uri="{BB962C8B-B14F-4D97-AF65-F5344CB8AC3E}">
        <p14:creationId xmlns:p14="http://schemas.microsoft.com/office/powerpoint/2010/main" val="19102708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10.3 </a:t>
            </a:r>
            <a:r>
              <a:rPr lang="zh-CN" altLang="zh-CN" sz="3600" dirty="0"/>
              <a:t>交互设备</a:t>
            </a:r>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10.3.3</a:t>
            </a:r>
            <a:r>
              <a:rPr lang="zh-CN" altLang="zh-CN" dirty="0"/>
              <a:t>虚拟现实交互设备</a:t>
            </a:r>
          </a:p>
          <a:p>
            <a:pPr marL="0" indent="0">
              <a:lnSpc>
                <a:spcPct val="150000"/>
              </a:lnSpc>
              <a:buNone/>
            </a:pPr>
            <a:r>
              <a:rPr lang="zh-CN" altLang="zh-CN" dirty="0"/>
              <a:t>虚拟现实系统要求计算机可以实时显示一个三维场景，用户可以在其中自由的漫游，并能操纵虚拟世界中一些虚拟物体。因此，除了一些传统的控制和显示设备，虚拟现实系统还需要一些特殊的设备和交互手段，来满足虚拟系统中的显示、漫游以及物体操纵等任务。</a:t>
            </a:r>
          </a:p>
          <a:p>
            <a:pPr marL="0" indent="0">
              <a:lnSpc>
                <a:spcPct val="150000"/>
              </a:lnSpc>
              <a:buNone/>
            </a:pPr>
            <a:r>
              <a:rPr lang="zh-CN" altLang="zh-CN" dirty="0"/>
              <a:t>虚拟现实系统中的交互设备主要包括三维空间定位设备和三维显示设备。</a:t>
            </a:r>
          </a:p>
        </p:txBody>
      </p:sp>
    </p:spTree>
    <p:extLst>
      <p:ext uri="{BB962C8B-B14F-4D97-AF65-F5344CB8AC3E}">
        <p14:creationId xmlns:p14="http://schemas.microsoft.com/office/powerpoint/2010/main" val="2864783642"/>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10.4 </a:t>
            </a:r>
            <a:r>
              <a:rPr lang="zh-CN" altLang="zh-CN" sz="3600" dirty="0"/>
              <a:t>人机交互技术</a:t>
            </a:r>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10.4.1</a:t>
            </a:r>
            <a:r>
              <a:rPr lang="zh-CN" altLang="zh-CN" dirty="0"/>
              <a:t>人机交互输入</a:t>
            </a:r>
            <a:r>
              <a:rPr lang="zh-CN" altLang="zh-CN" dirty="0" smtClean="0"/>
              <a:t>模式</a:t>
            </a:r>
            <a:endParaRPr lang="en-US" altLang="zh-CN" dirty="0" smtClean="0"/>
          </a:p>
          <a:p>
            <a:pPr marL="0" indent="0">
              <a:lnSpc>
                <a:spcPct val="150000"/>
              </a:lnSpc>
              <a:buNone/>
            </a:pPr>
            <a:r>
              <a:rPr lang="zh-CN" altLang="zh-CN" dirty="0"/>
              <a:t>为了实现交互功能，必须把从输入设备输入的信息和应用程序有机地结合起来，有效地管理、控制多种输入设备进行工作。由于输入设备是多种多样的，而且对一个应用程序而言，可以有多个输入设备，同一个设备又可能为多个任务服务，这就要求对输入过程的处理要有合理的模式。目前，常用的三种基本模式为：请求模式</a:t>
            </a:r>
            <a:r>
              <a:rPr lang="en-US" altLang="zh-CN" dirty="0"/>
              <a:t>(Request Mode)</a:t>
            </a:r>
            <a:r>
              <a:rPr lang="zh-CN" altLang="zh-CN" dirty="0"/>
              <a:t>、采样模式（</a:t>
            </a:r>
            <a:r>
              <a:rPr lang="en-US" altLang="zh-CN" dirty="0"/>
              <a:t>Sample Mode</a:t>
            </a:r>
            <a:r>
              <a:rPr lang="zh-CN" altLang="zh-CN" dirty="0"/>
              <a:t>）、事件模式（</a:t>
            </a:r>
            <a:r>
              <a:rPr lang="en-US" altLang="zh-CN" dirty="0"/>
              <a:t>Event Mode</a:t>
            </a:r>
            <a:r>
              <a:rPr lang="zh-CN" altLang="zh-CN" dirty="0"/>
              <a:t>）。</a:t>
            </a:r>
          </a:p>
          <a:p>
            <a:pPr marL="0" indent="0">
              <a:lnSpc>
                <a:spcPct val="150000"/>
              </a:lnSpc>
              <a:buNone/>
            </a:pPr>
            <a:endParaRPr lang="zh-CN" altLang="zh-CN" dirty="0"/>
          </a:p>
        </p:txBody>
      </p:sp>
    </p:spTree>
    <p:extLst>
      <p:ext uri="{BB962C8B-B14F-4D97-AF65-F5344CB8AC3E}">
        <p14:creationId xmlns:p14="http://schemas.microsoft.com/office/powerpoint/2010/main" val="4066792985"/>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10.4 </a:t>
            </a:r>
            <a:r>
              <a:rPr lang="zh-CN" altLang="zh-CN" sz="3600" dirty="0"/>
              <a:t>人机交互技术</a:t>
            </a:r>
          </a:p>
        </p:txBody>
      </p:sp>
      <p:sp>
        <p:nvSpPr>
          <p:cNvPr id="3" name="内容占位符 2"/>
          <p:cNvSpPr>
            <a:spLocks noGrp="1"/>
          </p:cNvSpPr>
          <p:nvPr>
            <p:ph idx="1"/>
          </p:nvPr>
        </p:nvSpPr>
        <p:spPr/>
        <p:txBody>
          <a:bodyPr>
            <a:normAutofit lnSpcReduction="10000"/>
          </a:bodyPr>
          <a:lstStyle/>
          <a:p>
            <a:pPr marL="0" indent="0">
              <a:buNone/>
            </a:pPr>
            <a:r>
              <a:rPr lang="en-US" altLang="zh-CN" dirty="0"/>
              <a:t>10.4.2</a:t>
            </a:r>
            <a:r>
              <a:rPr lang="zh-CN" altLang="zh-CN" dirty="0"/>
              <a:t>基本交互技术</a:t>
            </a:r>
          </a:p>
          <a:p>
            <a:pPr marL="0" indent="0">
              <a:buNone/>
            </a:pPr>
            <a:r>
              <a:rPr lang="zh-CN" altLang="zh-CN" dirty="0"/>
              <a:t>基本交互技术是设计应用系统用户接口的基本要素，主要包括定位、笔划、定值、选择、字符串等</a:t>
            </a:r>
            <a:r>
              <a:rPr lang="zh-CN" altLang="zh-CN" dirty="0" smtClean="0"/>
              <a:t>。</a:t>
            </a:r>
            <a:endParaRPr lang="en-US" altLang="zh-CN" dirty="0" smtClean="0"/>
          </a:p>
          <a:p>
            <a:r>
              <a:rPr lang="zh-CN" altLang="zh-CN" dirty="0"/>
              <a:t>定位是确定平面或空间的一个点的坐标，是交互中最基本的输入技术之一。</a:t>
            </a:r>
            <a:r>
              <a:rPr lang="zh-CN" altLang="zh-CN" dirty="0"/>
              <a:t> </a:t>
            </a:r>
            <a:endParaRPr lang="en-US" altLang="zh-CN" dirty="0" smtClean="0"/>
          </a:p>
          <a:p>
            <a:r>
              <a:rPr lang="zh-CN" altLang="zh-CN" dirty="0"/>
              <a:t>笔划输入用于输入一组顺序的坐标点。</a:t>
            </a:r>
            <a:r>
              <a:rPr lang="zh-CN" altLang="zh-CN" dirty="0"/>
              <a:t> </a:t>
            </a:r>
            <a:endParaRPr lang="en-US" altLang="zh-CN" dirty="0" smtClean="0"/>
          </a:p>
          <a:p>
            <a:r>
              <a:rPr lang="zh-CN" altLang="zh-CN" dirty="0"/>
              <a:t>定值（或数值）输入用于设置物体旋转角度、缩放比例因子等。</a:t>
            </a:r>
            <a:r>
              <a:rPr lang="zh-CN" altLang="zh-CN" dirty="0"/>
              <a:t> </a:t>
            </a:r>
            <a:endParaRPr lang="en-US" altLang="zh-CN" dirty="0" smtClean="0"/>
          </a:p>
          <a:p>
            <a:r>
              <a:rPr lang="zh-CN" altLang="zh-CN" dirty="0"/>
              <a:t>选择是在某个选择集中选出一个元素，通过注视、指点或接触一个对象，使对象成为后续行为的焦点，是操作对象时不可缺少的一部分</a:t>
            </a:r>
            <a:r>
              <a:rPr lang="zh-CN" altLang="zh-CN" dirty="0" smtClean="0"/>
              <a:t>。</a:t>
            </a:r>
            <a:endParaRPr lang="en-US" altLang="zh-CN" dirty="0" smtClean="0"/>
          </a:p>
          <a:p>
            <a:r>
              <a:rPr lang="zh-CN" altLang="zh-CN" dirty="0"/>
              <a:t>键盘是目前输入字符串最常用的方式，现在用写字板输入字符也已经很流行。</a:t>
            </a:r>
            <a:r>
              <a:rPr lang="zh-CN" altLang="zh-CN" dirty="0"/>
              <a:t> </a:t>
            </a:r>
            <a:r>
              <a:rPr lang="zh-CN" altLang="zh-CN" dirty="0" smtClean="0"/>
              <a:t> </a:t>
            </a:r>
            <a:endParaRPr lang="en-US" altLang="zh-CN" dirty="0" smtClean="0"/>
          </a:p>
          <a:p>
            <a:endParaRPr lang="zh-CN" altLang="zh-CN" dirty="0"/>
          </a:p>
        </p:txBody>
      </p:sp>
    </p:spTree>
    <p:extLst>
      <p:ext uri="{BB962C8B-B14F-4D97-AF65-F5344CB8AC3E}">
        <p14:creationId xmlns:p14="http://schemas.microsoft.com/office/powerpoint/2010/main" val="343271308"/>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10.4 </a:t>
            </a:r>
            <a:r>
              <a:rPr lang="zh-CN" altLang="zh-CN" sz="3600" dirty="0"/>
              <a:t>人机交互技术</a:t>
            </a:r>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10.4.3</a:t>
            </a:r>
            <a:r>
              <a:rPr lang="zh-CN" altLang="zh-CN" dirty="0"/>
              <a:t>图形交互技术</a:t>
            </a:r>
          </a:p>
          <a:p>
            <a:pPr marL="0" indent="0">
              <a:lnSpc>
                <a:spcPct val="150000"/>
              </a:lnSpc>
              <a:buNone/>
            </a:pPr>
            <a:r>
              <a:rPr lang="zh-CN" altLang="zh-CN" dirty="0"/>
              <a:t>在图形软件系统的交互应用中，除了定位、定值等基本的交互技术和图标、按钮等技术，还需要提供其他一些方便的辅助交互工具，更好地帮助用户完成定位、选择和操作对象。主要包括几何约束、引力场、拖动、橡皮筋技术、操作柄技术、三维交互技术等图形交互技术。</a:t>
            </a:r>
          </a:p>
        </p:txBody>
      </p:sp>
    </p:spTree>
    <p:extLst>
      <p:ext uri="{BB962C8B-B14F-4D97-AF65-F5344CB8AC3E}">
        <p14:creationId xmlns:p14="http://schemas.microsoft.com/office/powerpoint/2010/main" val="305986056"/>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10.4 </a:t>
            </a:r>
            <a:r>
              <a:rPr lang="zh-CN" altLang="zh-CN" sz="3600" dirty="0"/>
              <a:t>人机交互技术</a:t>
            </a:r>
          </a:p>
        </p:txBody>
      </p:sp>
      <p:sp>
        <p:nvSpPr>
          <p:cNvPr id="3" name="内容占位符 2"/>
          <p:cNvSpPr>
            <a:spLocks noGrp="1"/>
          </p:cNvSpPr>
          <p:nvPr>
            <p:ph idx="1"/>
          </p:nvPr>
        </p:nvSpPr>
        <p:spPr/>
        <p:txBody>
          <a:bodyPr>
            <a:normAutofit lnSpcReduction="10000"/>
          </a:bodyPr>
          <a:lstStyle/>
          <a:p>
            <a:pPr marL="0" indent="0">
              <a:lnSpc>
                <a:spcPct val="130000"/>
              </a:lnSpc>
              <a:buNone/>
            </a:pPr>
            <a:r>
              <a:rPr lang="en-US" altLang="zh-CN" dirty="0"/>
              <a:t>10.4.4</a:t>
            </a:r>
            <a:r>
              <a:rPr lang="zh-CN" altLang="zh-CN" dirty="0"/>
              <a:t>语音交互技术</a:t>
            </a:r>
          </a:p>
          <a:p>
            <a:pPr marL="0" indent="0">
              <a:lnSpc>
                <a:spcPct val="130000"/>
              </a:lnSpc>
              <a:buNone/>
            </a:pPr>
            <a:r>
              <a:rPr lang="zh-CN" altLang="zh-CN" dirty="0"/>
              <a:t>以语音合成和语音识别两项技术为基础的语音交互技术，支持用户通过语音与计算机交流信息。其中，语音识别（</a:t>
            </a:r>
            <a:r>
              <a:rPr lang="en-US" altLang="zh-CN" dirty="0"/>
              <a:t>Speech Recognition</a:t>
            </a:r>
            <a:r>
              <a:rPr lang="zh-CN" altLang="zh-CN" dirty="0"/>
              <a:t>）是计算机通过识别和理解过程把语音信号转变为相应的文本文件或命令的技术，其所涉及的领域包括：信号处理、模式识别、概率论和信息论、发声机理和听觉机理、人工智能等。目前主流的语音识别技术是基于统计的模式识别的基本理论。一个完整的语音识别系统大致可分为语音特征提取，声学模型与模式匹配，以及语言模型与语义理解三部分。</a:t>
            </a:r>
          </a:p>
        </p:txBody>
      </p:sp>
    </p:spTree>
    <p:extLst>
      <p:ext uri="{BB962C8B-B14F-4D97-AF65-F5344CB8AC3E}">
        <p14:creationId xmlns:p14="http://schemas.microsoft.com/office/powerpoint/2010/main" val="3025648494"/>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10.4 </a:t>
            </a:r>
            <a:r>
              <a:rPr lang="zh-CN" altLang="zh-CN" sz="3600" dirty="0"/>
              <a:t>人机交互技术</a:t>
            </a:r>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10.4.5</a:t>
            </a:r>
            <a:r>
              <a:rPr lang="zh-CN" altLang="zh-CN" dirty="0"/>
              <a:t>笔交互技术</a:t>
            </a:r>
          </a:p>
          <a:p>
            <a:pPr marL="0" indent="0">
              <a:lnSpc>
                <a:spcPct val="150000"/>
              </a:lnSpc>
              <a:buNone/>
            </a:pPr>
            <a:r>
              <a:rPr lang="zh-CN" altLang="zh-CN" dirty="0"/>
              <a:t>纸笔是人们日常交流的主要工具之一。基于笔的交互技术就是基于纸笔交互思想，通过笔为主要输入设备进行交互。笔式输入具有连续性、使用笔的连续线条绘制可以产生字符、手势或者图形等特点。其优点是便于携带，输入带宽信息量大，输入延迟小；其缺点是翻译困难，再现精度低。</a:t>
            </a:r>
          </a:p>
        </p:txBody>
      </p:sp>
    </p:spTree>
    <p:extLst>
      <p:ext uri="{BB962C8B-B14F-4D97-AF65-F5344CB8AC3E}">
        <p14:creationId xmlns:p14="http://schemas.microsoft.com/office/powerpoint/2010/main" val="783623016"/>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10.5</a:t>
            </a:r>
            <a:r>
              <a:rPr lang="zh-CN" altLang="zh-CN" sz="3600" dirty="0"/>
              <a:t>界面设计</a:t>
            </a:r>
          </a:p>
        </p:txBody>
      </p:sp>
      <p:sp>
        <p:nvSpPr>
          <p:cNvPr id="3" name="内容占位符 2"/>
          <p:cNvSpPr>
            <a:spLocks noGrp="1"/>
          </p:cNvSpPr>
          <p:nvPr>
            <p:ph idx="1"/>
          </p:nvPr>
        </p:nvSpPr>
        <p:spPr/>
        <p:txBody>
          <a:bodyPr>
            <a:normAutofit/>
          </a:bodyPr>
          <a:lstStyle/>
          <a:p>
            <a:pPr marL="0" indent="0">
              <a:buNone/>
            </a:pPr>
            <a:r>
              <a:rPr lang="en-US" altLang="zh-CN" dirty="0"/>
              <a:t>10.5.1</a:t>
            </a:r>
            <a:r>
              <a:rPr lang="zh-CN" altLang="zh-CN" dirty="0" smtClean="0"/>
              <a:t>界面设计原则</a:t>
            </a:r>
            <a:endParaRPr lang="en-US" altLang="zh-CN" dirty="0" smtClean="0"/>
          </a:p>
          <a:p>
            <a:pPr marL="0" indent="0">
              <a:buNone/>
            </a:pPr>
            <a:r>
              <a:rPr lang="en-US" altLang="zh-CN" dirty="0"/>
              <a:t>1.</a:t>
            </a:r>
            <a:r>
              <a:rPr lang="zh-CN" altLang="zh-CN" dirty="0"/>
              <a:t>图形用户界面的主要思想</a:t>
            </a:r>
          </a:p>
          <a:p>
            <a:pPr marL="0" indent="0">
              <a:buNone/>
            </a:pPr>
            <a:r>
              <a:rPr lang="zh-CN" altLang="zh-CN" dirty="0"/>
              <a:t>图形用户界面包含了三个重要的思想：桌面隐喻、所见即所得以及直接操纵</a:t>
            </a:r>
            <a:r>
              <a:rPr lang="zh-CN" altLang="zh-CN" dirty="0" smtClean="0"/>
              <a:t>。</a:t>
            </a:r>
            <a:endParaRPr lang="en-US" altLang="zh-CN" dirty="0" smtClean="0"/>
          </a:p>
          <a:p>
            <a:r>
              <a:rPr lang="zh-CN" altLang="zh-CN" dirty="0"/>
              <a:t>桌面隐喻是指在用户界面中用人们熟悉的桌面上的图例清楚地表示计算机可以处理的能力。</a:t>
            </a:r>
            <a:r>
              <a:rPr lang="zh-CN" altLang="zh-CN" dirty="0"/>
              <a:t> </a:t>
            </a:r>
            <a:endParaRPr lang="en-US" altLang="zh-CN" dirty="0" smtClean="0"/>
          </a:p>
          <a:p>
            <a:r>
              <a:rPr lang="zh-CN" altLang="zh-CN" dirty="0"/>
              <a:t>在所见即所得交互界面中显示的用户交互行为与应用程序最终产生的结果是一致的。</a:t>
            </a:r>
            <a:r>
              <a:rPr lang="zh-CN" altLang="zh-CN" dirty="0"/>
              <a:t> </a:t>
            </a:r>
            <a:endParaRPr lang="en-US" altLang="zh-CN" dirty="0" smtClean="0"/>
          </a:p>
          <a:p>
            <a:r>
              <a:rPr lang="zh-CN" altLang="zh-CN" dirty="0"/>
              <a:t>直接操纵是指可以把操作的对象、属性、关系显式地表示出来，用光笔、鼠标、触摸屏或数据手套等指点设备直接从屏幕上获取形象化命令与数据的过程。直接操纵的对象是命令、数据或是对数据的某种操作</a:t>
            </a:r>
            <a:r>
              <a:rPr lang="zh-CN" altLang="zh-CN" dirty="0" smtClean="0"/>
              <a:t>。</a:t>
            </a:r>
            <a:endParaRPr lang="en-US" altLang="zh-CN" dirty="0" smtClean="0"/>
          </a:p>
          <a:p>
            <a:endParaRPr lang="zh-CN" altLang="zh-CN" dirty="0"/>
          </a:p>
          <a:p>
            <a:endParaRPr lang="zh-CN" altLang="zh-CN" dirty="0"/>
          </a:p>
        </p:txBody>
      </p:sp>
    </p:spTree>
    <p:extLst>
      <p:ext uri="{BB962C8B-B14F-4D97-AF65-F5344CB8AC3E}">
        <p14:creationId xmlns:p14="http://schemas.microsoft.com/office/powerpoint/2010/main" val="2813086"/>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10.5</a:t>
            </a:r>
            <a:r>
              <a:rPr lang="zh-CN" altLang="zh-CN" sz="3600" dirty="0"/>
              <a:t>界面设计</a:t>
            </a:r>
          </a:p>
        </p:txBody>
      </p:sp>
      <p:sp>
        <p:nvSpPr>
          <p:cNvPr id="3" name="内容占位符 2"/>
          <p:cNvSpPr>
            <a:spLocks noGrp="1"/>
          </p:cNvSpPr>
          <p:nvPr>
            <p:ph idx="1"/>
          </p:nvPr>
        </p:nvSpPr>
        <p:spPr/>
        <p:txBody>
          <a:bodyPr>
            <a:normAutofit/>
          </a:bodyPr>
          <a:lstStyle/>
          <a:p>
            <a:pPr marL="0" indent="0">
              <a:lnSpc>
                <a:spcPct val="120000"/>
              </a:lnSpc>
              <a:buNone/>
            </a:pPr>
            <a:r>
              <a:rPr lang="en-US" altLang="zh-CN" dirty="0"/>
              <a:t>10.5.1</a:t>
            </a:r>
            <a:r>
              <a:rPr lang="zh-CN" altLang="zh-CN" dirty="0" smtClean="0"/>
              <a:t>界面设计原则</a:t>
            </a:r>
            <a:endParaRPr lang="en-US" altLang="zh-CN" dirty="0" smtClean="0"/>
          </a:p>
          <a:p>
            <a:pPr marL="0" indent="0">
              <a:lnSpc>
                <a:spcPct val="120000"/>
              </a:lnSpc>
              <a:buNone/>
            </a:pPr>
            <a:r>
              <a:rPr lang="en-US" altLang="zh-CN" dirty="0"/>
              <a:t>2.</a:t>
            </a:r>
            <a:r>
              <a:rPr lang="zh-CN" altLang="zh-CN" dirty="0"/>
              <a:t>图形用户界面设计的一般原则</a:t>
            </a:r>
          </a:p>
          <a:p>
            <a:pPr marL="0" indent="0">
              <a:lnSpc>
                <a:spcPct val="120000"/>
              </a:lnSpc>
              <a:buNone/>
            </a:pPr>
            <a:r>
              <a:rPr lang="zh-CN" altLang="zh-CN" dirty="0"/>
              <a:t>（</a:t>
            </a:r>
            <a:r>
              <a:rPr lang="en-US" altLang="zh-CN" dirty="0"/>
              <a:t>1</a:t>
            </a:r>
            <a:r>
              <a:rPr lang="zh-CN" altLang="zh-CN" dirty="0"/>
              <a:t>）界面要具有一致性；</a:t>
            </a:r>
          </a:p>
          <a:p>
            <a:pPr marL="0" indent="0">
              <a:lnSpc>
                <a:spcPct val="120000"/>
              </a:lnSpc>
              <a:buNone/>
            </a:pPr>
            <a:r>
              <a:rPr lang="zh-CN" altLang="zh-CN" dirty="0"/>
              <a:t>（</a:t>
            </a:r>
            <a:r>
              <a:rPr lang="en-US" altLang="zh-CN" dirty="0"/>
              <a:t>2</a:t>
            </a:r>
            <a:r>
              <a:rPr lang="zh-CN" altLang="zh-CN" dirty="0"/>
              <a:t>）常用操作要有快捷方式；</a:t>
            </a:r>
          </a:p>
          <a:p>
            <a:pPr marL="0" indent="0">
              <a:lnSpc>
                <a:spcPct val="120000"/>
              </a:lnSpc>
              <a:buNone/>
            </a:pPr>
            <a:r>
              <a:rPr lang="zh-CN" altLang="zh-CN" dirty="0"/>
              <a:t>（</a:t>
            </a:r>
            <a:r>
              <a:rPr lang="en-US" altLang="zh-CN" dirty="0"/>
              <a:t>3</a:t>
            </a:r>
            <a:r>
              <a:rPr lang="zh-CN" altLang="zh-CN" dirty="0"/>
              <a:t>）提供必要的错误处理功能；</a:t>
            </a:r>
          </a:p>
          <a:p>
            <a:pPr marL="0" indent="0">
              <a:lnSpc>
                <a:spcPct val="120000"/>
              </a:lnSpc>
              <a:buNone/>
            </a:pPr>
            <a:r>
              <a:rPr lang="zh-CN" altLang="zh-CN" dirty="0"/>
              <a:t>（</a:t>
            </a:r>
            <a:r>
              <a:rPr lang="en-US" altLang="zh-CN" dirty="0"/>
              <a:t>4</a:t>
            </a:r>
            <a:r>
              <a:rPr lang="zh-CN" altLang="zh-CN" dirty="0"/>
              <a:t>）提供信息反馈；</a:t>
            </a:r>
          </a:p>
          <a:p>
            <a:pPr marL="0" indent="0">
              <a:lnSpc>
                <a:spcPct val="120000"/>
              </a:lnSpc>
              <a:buNone/>
            </a:pPr>
            <a:r>
              <a:rPr lang="zh-CN" altLang="zh-CN" dirty="0"/>
              <a:t>（</a:t>
            </a:r>
            <a:r>
              <a:rPr lang="en-US" altLang="zh-CN" dirty="0"/>
              <a:t>5</a:t>
            </a:r>
            <a:r>
              <a:rPr lang="zh-CN" altLang="zh-CN" dirty="0"/>
              <a:t>）允许操作可逆；</a:t>
            </a:r>
          </a:p>
          <a:p>
            <a:pPr marL="0" indent="0">
              <a:lnSpc>
                <a:spcPct val="120000"/>
              </a:lnSpc>
              <a:buNone/>
            </a:pPr>
            <a:r>
              <a:rPr lang="zh-CN" altLang="zh-CN" dirty="0"/>
              <a:t>（</a:t>
            </a:r>
            <a:r>
              <a:rPr lang="en-US" altLang="zh-CN" dirty="0"/>
              <a:t>6</a:t>
            </a:r>
            <a:r>
              <a:rPr lang="zh-CN" altLang="zh-CN" dirty="0"/>
              <a:t>）设计良好的联机帮助；</a:t>
            </a:r>
          </a:p>
          <a:p>
            <a:pPr marL="0" indent="0">
              <a:lnSpc>
                <a:spcPct val="120000"/>
              </a:lnSpc>
              <a:buNone/>
            </a:pPr>
            <a:r>
              <a:rPr lang="zh-CN" altLang="zh-CN" dirty="0"/>
              <a:t>（</a:t>
            </a:r>
            <a:r>
              <a:rPr lang="en-US" altLang="zh-CN" dirty="0"/>
              <a:t>7</a:t>
            </a:r>
            <a:r>
              <a:rPr lang="zh-CN" altLang="zh-CN" dirty="0"/>
              <a:t>）合理划分并高效地使用显示屏幕</a:t>
            </a:r>
            <a:r>
              <a:rPr lang="zh-CN" altLang="zh-CN" dirty="0" smtClean="0"/>
              <a:t>。</a:t>
            </a:r>
            <a:endParaRPr lang="zh-CN" altLang="zh-CN" dirty="0"/>
          </a:p>
          <a:p>
            <a:pPr marL="0" indent="0">
              <a:buNone/>
            </a:pPr>
            <a:endParaRPr lang="zh-CN" altLang="zh-CN" dirty="0"/>
          </a:p>
        </p:txBody>
      </p:sp>
    </p:spTree>
    <p:extLst>
      <p:ext uri="{BB962C8B-B14F-4D97-AF65-F5344CB8AC3E}">
        <p14:creationId xmlns:p14="http://schemas.microsoft.com/office/powerpoint/2010/main" val="1831881126"/>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10.5</a:t>
            </a:r>
            <a:r>
              <a:rPr lang="zh-CN" altLang="zh-CN" sz="3600" dirty="0"/>
              <a:t>界面设计</a:t>
            </a:r>
          </a:p>
        </p:txBody>
      </p:sp>
      <p:sp>
        <p:nvSpPr>
          <p:cNvPr id="3" name="内容占位符 2"/>
          <p:cNvSpPr>
            <a:spLocks noGrp="1"/>
          </p:cNvSpPr>
          <p:nvPr>
            <p:ph idx="1"/>
          </p:nvPr>
        </p:nvSpPr>
        <p:spPr/>
        <p:txBody>
          <a:bodyPr>
            <a:normAutofit lnSpcReduction="10000"/>
          </a:bodyPr>
          <a:lstStyle/>
          <a:p>
            <a:pPr marL="0" indent="0">
              <a:lnSpc>
                <a:spcPct val="150000"/>
              </a:lnSpc>
              <a:buNone/>
            </a:pPr>
            <a:r>
              <a:rPr lang="en-US" altLang="zh-CN" dirty="0"/>
              <a:t>10.5.2</a:t>
            </a:r>
            <a:r>
              <a:rPr lang="zh-CN" altLang="zh-CN" dirty="0"/>
              <a:t>理解用户</a:t>
            </a:r>
          </a:p>
          <a:p>
            <a:pPr marL="0" indent="0">
              <a:lnSpc>
                <a:spcPct val="150000"/>
              </a:lnSpc>
              <a:buNone/>
            </a:pPr>
            <a:r>
              <a:rPr lang="en-US" altLang="zh-CN" dirty="0"/>
              <a:t>1.</a:t>
            </a:r>
            <a:r>
              <a:rPr lang="zh-CN" altLang="zh-CN" dirty="0"/>
              <a:t>用户</a:t>
            </a:r>
            <a:r>
              <a:rPr lang="zh-CN" altLang="zh-CN" dirty="0" smtClean="0"/>
              <a:t>的含义</a:t>
            </a:r>
            <a:endParaRPr lang="en-US" altLang="zh-CN" dirty="0" smtClean="0"/>
          </a:p>
          <a:p>
            <a:pPr marL="0" indent="0">
              <a:lnSpc>
                <a:spcPct val="150000"/>
              </a:lnSpc>
              <a:buNone/>
            </a:pPr>
            <a:r>
              <a:rPr lang="zh-CN" altLang="zh-CN" dirty="0"/>
              <a:t>用户是使用某种产品的人，其包含两层含义</a:t>
            </a:r>
            <a:r>
              <a:rPr lang="zh-CN" altLang="zh-CN" dirty="0" smtClean="0"/>
              <a:t>：</a:t>
            </a:r>
            <a:endParaRPr lang="en-US" altLang="zh-CN" dirty="0" smtClean="0"/>
          </a:p>
          <a:p>
            <a:pPr marL="0" indent="0">
              <a:lnSpc>
                <a:spcPct val="150000"/>
              </a:lnSpc>
              <a:buNone/>
            </a:pPr>
            <a:r>
              <a:rPr lang="en-US" altLang="zh-CN" dirty="0" smtClean="0"/>
              <a:t>1</a:t>
            </a:r>
            <a:r>
              <a:rPr lang="zh-CN" altLang="zh-CN" dirty="0"/>
              <a:t>）用户是人类的一部分</a:t>
            </a:r>
            <a:r>
              <a:rPr lang="zh-CN" altLang="zh-CN" dirty="0" smtClean="0"/>
              <a:t>；</a:t>
            </a:r>
            <a:endParaRPr lang="en-US" altLang="zh-CN" dirty="0" smtClean="0"/>
          </a:p>
          <a:p>
            <a:pPr marL="0" indent="0">
              <a:lnSpc>
                <a:spcPct val="150000"/>
              </a:lnSpc>
              <a:buNone/>
            </a:pPr>
            <a:r>
              <a:rPr lang="en-US" altLang="zh-CN" dirty="0" smtClean="0"/>
              <a:t>2</a:t>
            </a:r>
            <a:r>
              <a:rPr lang="zh-CN" altLang="zh-CN" dirty="0"/>
              <a:t>）用户是产品的使用者。</a:t>
            </a:r>
            <a:r>
              <a:rPr lang="zh-CN" altLang="zh-CN" dirty="0"/>
              <a:t> </a:t>
            </a:r>
            <a:endParaRPr lang="en-US" altLang="zh-CN" dirty="0" smtClean="0"/>
          </a:p>
          <a:p>
            <a:pPr marL="0" indent="0">
              <a:lnSpc>
                <a:spcPct val="150000"/>
              </a:lnSpc>
              <a:buNone/>
            </a:pPr>
            <a:r>
              <a:rPr lang="en-US" altLang="zh-CN" dirty="0"/>
              <a:t>2.</a:t>
            </a:r>
            <a:r>
              <a:rPr lang="zh-CN" altLang="zh-CN" dirty="0"/>
              <a:t>用户体验</a:t>
            </a:r>
          </a:p>
          <a:p>
            <a:pPr marL="0" indent="0">
              <a:lnSpc>
                <a:spcPct val="150000"/>
              </a:lnSpc>
              <a:buNone/>
            </a:pPr>
            <a:r>
              <a:rPr lang="zh-CN" altLang="zh-CN" dirty="0"/>
              <a:t>用户体验（</a:t>
            </a:r>
            <a:r>
              <a:rPr lang="en-US" altLang="zh-CN" dirty="0"/>
              <a:t>User Experience</a:t>
            </a:r>
            <a:r>
              <a:rPr lang="zh-CN" altLang="zh-CN" dirty="0"/>
              <a:t>，</a:t>
            </a:r>
            <a:r>
              <a:rPr lang="en-US" altLang="zh-CN" dirty="0"/>
              <a:t>UX</a:t>
            </a:r>
            <a:r>
              <a:rPr lang="zh-CN" altLang="zh-CN" dirty="0"/>
              <a:t>）通常是指用户在使用产品或系统时的全面体验和满意度</a:t>
            </a:r>
            <a:r>
              <a:rPr lang="zh-CN" altLang="zh-CN" dirty="0" smtClean="0"/>
              <a:t>。</a:t>
            </a:r>
            <a:endParaRPr lang="en-US" altLang="zh-CN" dirty="0" smtClean="0"/>
          </a:p>
        </p:txBody>
      </p:sp>
    </p:spTree>
    <p:extLst>
      <p:ext uri="{BB962C8B-B14F-4D97-AF65-F5344CB8AC3E}">
        <p14:creationId xmlns:p14="http://schemas.microsoft.com/office/powerpoint/2010/main" val="2132271588"/>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10.5</a:t>
            </a:r>
            <a:r>
              <a:rPr lang="zh-CN" altLang="zh-CN" sz="3600" dirty="0"/>
              <a:t>界面设计</a:t>
            </a:r>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10.5.2</a:t>
            </a:r>
            <a:r>
              <a:rPr lang="zh-CN" altLang="zh-CN" dirty="0"/>
              <a:t>理解用户</a:t>
            </a:r>
          </a:p>
          <a:p>
            <a:pPr marL="0" indent="0">
              <a:lnSpc>
                <a:spcPct val="150000"/>
              </a:lnSpc>
              <a:buNone/>
            </a:pPr>
            <a:r>
              <a:rPr lang="en-US" altLang="zh-CN" dirty="0" smtClean="0"/>
              <a:t>3</a:t>
            </a:r>
            <a:r>
              <a:rPr lang="en-US" altLang="zh-CN" dirty="0"/>
              <a:t>.</a:t>
            </a:r>
            <a:r>
              <a:rPr lang="zh-CN" altLang="zh-CN" dirty="0"/>
              <a:t>用户的区别</a:t>
            </a:r>
          </a:p>
          <a:p>
            <a:pPr marL="0" indent="0">
              <a:lnSpc>
                <a:spcPct val="150000"/>
              </a:lnSpc>
              <a:buNone/>
            </a:pPr>
            <a:r>
              <a:rPr lang="zh-CN" altLang="zh-CN" dirty="0"/>
              <a:t>（</a:t>
            </a:r>
            <a:r>
              <a:rPr lang="en-US" altLang="zh-CN" dirty="0"/>
              <a:t>1</a:t>
            </a:r>
            <a:r>
              <a:rPr lang="zh-CN" altLang="zh-CN" dirty="0"/>
              <a:t>）用户的分类</a:t>
            </a:r>
          </a:p>
          <a:p>
            <a:pPr marL="0" indent="0">
              <a:lnSpc>
                <a:spcPct val="150000"/>
              </a:lnSpc>
              <a:buNone/>
            </a:pPr>
            <a:r>
              <a:rPr lang="zh-CN" altLang="zh-CN" dirty="0"/>
              <a:t>（</a:t>
            </a:r>
            <a:r>
              <a:rPr lang="en-US" altLang="zh-CN" dirty="0"/>
              <a:t>2</a:t>
            </a:r>
            <a:r>
              <a:rPr lang="zh-CN" altLang="zh-CN" dirty="0"/>
              <a:t>）计算机领域经验和问题领域经验</a:t>
            </a:r>
            <a:r>
              <a:rPr lang="zh-CN" altLang="zh-CN" dirty="0" smtClean="0"/>
              <a:t>的区别</a:t>
            </a:r>
            <a:endParaRPr lang="en-US" altLang="zh-CN" dirty="0" smtClean="0"/>
          </a:p>
          <a:p>
            <a:pPr marL="0" indent="0">
              <a:lnSpc>
                <a:spcPct val="150000"/>
              </a:lnSpc>
              <a:buNone/>
            </a:pPr>
            <a:r>
              <a:rPr lang="en-US" altLang="zh-CN" dirty="0"/>
              <a:t>4.</a:t>
            </a:r>
            <a:r>
              <a:rPr lang="zh-CN" altLang="zh-CN" dirty="0"/>
              <a:t>用户交互分析</a:t>
            </a:r>
          </a:p>
          <a:p>
            <a:pPr marL="0" indent="0">
              <a:lnSpc>
                <a:spcPct val="150000"/>
              </a:lnSpc>
              <a:buNone/>
            </a:pPr>
            <a:r>
              <a:rPr lang="zh-CN" altLang="zh-CN" dirty="0"/>
              <a:t>在理解用户的基础上，需要针对软件的功能和目标用户，全面分析用户的交互内容，主要包括：产品策略分析、用户分析和用户交互特性分析</a:t>
            </a:r>
            <a:r>
              <a:rPr lang="zh-CN" altLang="zh-CN" dirty="0" smtClean="0"/>
              <a:t>。</a:t>
            </a:r>
            <a:endParaRPr lang="zh-CN" altLang="zh-CN" dirty="0"/>
          </a:p>
          <a:p>
            <a:pPr marL="0" indent="0">
              <a:lnSpc>
                <a:spcPct val="150000"/>
              </a:lnSpc>
              <a:buNone/>
            </a:pPr>
            <a:endParaRPr lang="zh-CN" altLang="zh-CN" dirty="0"/>
          </a:p>
          <a:p>
            <a:pPr marL="0" indent="0">
              <a:lnSpc>
                <a:spcPct val="150000"/>
              </a:lnSpc>
              <a:buNone/>
            </a:pPr>
            <a:endParaRPr lang="zh-CN" altLang="zh-CN" dirty="0"/>
          </a:p>
          <a:p>
            <a:pPr marL="0" indent="0">
              <a:lnSpc>
                <a:spcPct val="150000"/>
              </a:lnSpc>
              <a:buNone/>
            </a:pPr>
            <a:endParaRPr lang="zh-CN" altLang="zh-CN" dirty="0"/>
          </a:p>
        </p:txBody>
      </p:sp>
    </p:spTree>
    <p:extLst>
      <p:ext uri="{BB962C8B-B14F-4D97-AF65-F5344CB8AC3E}">
        <p14:creationId xmlns:p14="http://schemas.microsoft.com/office/powerpoint/2010/main" val="4101936154"/>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0" indent="0">
              <a:lnSpc>
                <a:spcPct val="150000"/>
              </a:lnSpc>
            </a:pPr>
            <a:r>
              <a:rPr lang="en-US" altLang="zh-CN" sz="3600" dirty="0"/>
              <a:t>10.1 </a:t>
            </a:r>
            <a:r>
              <a:rPr lang="zh-CN" altLang="zh-CN" sz="3600" dirty="0"/>
              <a:t>人机交互概述</a:t>
            </a:r>
            <a:endParaRPr lang="zh-CN" altLang="zh-CN" sz="3600" dirty="0"/>
          </a:p>
        </p:txBody>
      </p:sp>
      <p:sp>
        <p:nvSpPr>
          <p:cNvPr id="3" name="内容占位符 2"/>
          <p:cNvSpPr>
            <a:spLocks noGrp="1"/>
          </p:cNvSpPr>
          <p:nvPr>
            <p:ph idx="1"/>
          </p:nvPr>
        </p:nvSpPr>
        <p:spPr/>
        <p:txBody>
          <a:bodyPr>
            <a:normAutofit lnSpcReduction="10000"/>
          </a:bodyPr>
          <a:lstStyle/>
          <a:p>
            <a:pPr marL="0" indent="0">
              <a:lnSpc>
                <a:spcPct val="150000"/>
              </a:lnSpc>
              <a:buNone/>
            </a:pPr>
            <a:r>
              <a:rPr lang="en-US" altLang="zh-CN" dirty="0" smtClean="0"/>
              <a:t>10.1.1</a:t>
            </a:r>
            <a:r>
              <a:rPr lang="zh-CN" altLang="zh-CN" dirty="0"/>
              <a:t>什么是人机</a:t>
            </a:r>
            <a:r>
              <a:rPr lang="zh-CN" altLang="zh-CN" dirty="0" smtClean="0"/>
              <a:t>交互</a:t>
            </a:r>
            <a:endParaRPr lang="en-US" altLang="zh-CN" dirty="0" smtClean="0"/>
          </a:p>
          <a:p>
            <a:pPr marL="0" indent="0">
              <a:lnSpc>
                <a:spcPct val="150000"/>
              </a:lnSpc>
              <a:buNone/>
            </a:pPr>
            <a:r>
              <a:rPr lang="zh-CN" altLang="zh-CN" dirty="0"/>
              <a:t>人机交互技术主要是研究人与计算机之间的信息交换，它主要包括人到计算机和计算机到人的信息交换两部分</a:t>
            </a:r>
            <a:r>
              <a:rPr lang="zh-CN" altLang="zh-CN" dirty="0" smtClean="0"/>
              <a:t>。</a:t>
            </a:r>
            <a:endParaRPr lang="en-US" altLang="zh-CN" dirty="0" smtClean="0"/>
          </a:p>
          <a:p>
            <a:pPr marL="0" indent="0">
              <a:lnSpc>
                <a:spcPct val="150000"/>
              </a:lnSpc>
              <a:buNone/>
            </a:pPr>
            <a:r>
              <a:rPr lang="zh-CN" altLang="zh-CN" dirty="0" smtClean="0"/>
              <a:t>对于</a:t>
            </a:r>
            <a:r>
              <a:rPr lang="zh-CN" altLang="zh-CN" dirty="0"/>
              <a:t>前者，人们可以借助键盘、鼠标、操纵杆、数据服装、眼动跟踪器、位置跟踪器、数据手套、压力笔、麦克等设备，用手、脚、声音、姿势或身体的动作、眼睛甚至脑电波等向计算机传递信息；对于后者，计算机通过打印机、绘图仪、显示器、头盔式显示器（</a:t>
            </a:r>
            <a:r>
              <a:rPr lang="en-US" altLang="zh-CN" dirty="0"/>
              <a:t>HMD</a:t>
            </a:r>
            <a:r>
              <a:rPr lang="zh-CN" altLang="zh-CN" dirty="0"/>
              <a:t>）、音箱等输出或显示设备给人提供信息。</a:t>
            </a:r>
            <a:r>
              <a:rPr lang="zh-CN" altLang="zh-CN" dirty="0"/>
              <a:t> </a:t>
            </a:r>
            <a:endParaRPr lang="zh-CN" altLang="zh-CN" dirty="0"/>
          </a:p>
        </p:txBody>
      </p:sp>
    </p:spTree>
    <p:extLst>
      <p:ext uri="{BB962C8B-B14F-4D97-AF65-F5344CB8AC3E}">
        <p14:creationId xmlns:p14="http://schemas.microsoft.com/office/powerpoint/2010/main" val="12925666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10.5</a:t>
            </a:r>
            <a:r>
              <a:rPr lang="zh-CN" altLang="zh-CN" sz="3600" dirty="0"/>
              <a:t>界面设计</a:t>
            </a:r>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10.5.3</a:t>
            </a:r>
            <a:r>
              <a:rPr lang="zh-CN" altLang="zh-CN" dirty="0"/>
              <a:t>设计流程</a:t>
            </a:r>
          </a:p>
          <a:p>
            <a:pPr marL="0" indent="0">
              <a:lnSpc>
                <a:spcPct val="150000"/>
              </a:lnSpc>
              <a:buNone/>
            </a:pPr>
            <a:r>
              <a:rPr lang="en-US" altLang="zh-CN" dirty="0"/>
              <a:t>1.</a:t>
            </a:r>
            <a:r>
              <a:rPr lang="zh-CN" altLang="zh-CN" dirty="0"/>
              <a:t>用户观察和</a:t>
            </a:r>
            <a:r>
              <a:rPr lang="zh-CN" altLang="zh-CN" dirty="0" smtClean="0"/>
              <a:t>分析</a:t>
            </a:r>
            <a:endParaRPr lang="en-US" altLang="zh-CN" dirty="0" smtClean="0"/>
          </a:p>
          <a:p>
            <a:pPr marL="0" indent="0">
              <a:lnSpc>
                <a:spcPct val="150000"/>
              </a:lnSpc>
              <a:buNone/>
            </a:pPr>
            <a:r>
              <a:rPr lang="en-US" altLang="zh-CN" dirty="0"/>
              <a:t>2.</a:t>
            </a:r>
            <a:r>
              <a:rPr lang="zh-CN" altLang="zh-CN" dirty="0"/>
              <a:t>设计</a:t>
            </a:r>
          </a:p>
          <a:p>
            <a:pPr marL="0" indent="0">
              <a:lnSpc>
                <a:spcPct val="150000"/>
              </a:lnSpc>
              <a:buNone/>
            </a:pPr>
            <a:r>
              <a:rPr lang="en-US" altLang="zh-CN" dirty="0"/>
              <a:t>3.</a:t>
            </a:r>
            <a:r>
              <a:rPr lang="zh-CN" altLang="zh-CN" dirty="0" smtClean="0"/>
              <a:t>实施</a:t>
            </a:r>
            <a:endParaRPr lang="zh-CN" altLang="zh-CN" dirty="0"/>
          </a:p>
        </p:txBody>
      </p:sp>
    </p:spTree>
    <p:extLst>
      <p:ext uri="{BB962C8B-B14F-4D97-AF65-F5344CB8AC3E}">
        <p14:creationId xmlns:p14="http://schemas.microsoft.com/office/powerpoint/2010/main" val="2110364825"/>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10.5</a:t>
            </a:r>
            <a:r>
              <a:rPr lang="zh-CN" altLang="zh-CN" sz="3600" dirty="0"/>
              <a:t>界面设计</a:t>
            </a:r>
          </a:p>
        </p:txBody>
      </p:sp>
      <p:sp>
        <p:nvSpPr>
          <p:cNvPr id="3" name="内容占位符 2"/>
          <p:cNvSpPr>
            <a:spLocks noGrp="1"/>
          </p:cNvSpPr>
          <p:nvPr>
            <p:ph idx="1"/>
          </p:nvPr>
        </p:nvSpPr>
        <p:spPr/>
        <p:txBody>
          <a:bodyPr>
            <a:normAutofit lnSpcReduction="10000"/>
          </a:bodyPr>
          <a:lstStyle/>
          <a:p>
            <a:pPr marL="0" indent="0">
              <a:lnSpc>
                <a:spcPct val="150000"/>
              </a:lnSpc>
              <a:buNone/>
            </a:pPr>
            <a:r>
              <a:rPr lang="en-US" altLang="zh-CN" dirty="0"/>
              <a:t>10.5.4</a:t>
            </a:r>
            <a:r>
              <a:rPr lang="zh-CN" altLang="zh-CN" dirty="0"/>
              <a:t>任务</a:t>
            </a:r>
            <a:r>
              <a:rPr lang="zh-CN" altLang="zh-CN" dirty="0" smtClean="0"/>
              <a:t>分析</a:t>
            </a:r>
            <a:endParaRPr lang="en-US" altLang="zh-CN" dirty="0" smtClean="0"/>
          </a:p>
          <a:p>
            <a:pPr marL="0" indent="0">
              <a:lnSpc>
                <a:spcPct val="150000"/>
              </a:lnSpc>
              <a:buNone/>
            </a:pPr>
            <a:r>
              <a:rPr lang="zh-CN" altLang="zh-CN" dirty="0"/>
              <a:t>用户使用产品的目的是能够高效地完成他们所期望的工作，而不在于使用产品本身。产品的价值在于其对于用户完成任务过程的帮助。一般而言，用户是在自己的知识和经验基础上建立起完成任务的思维模式，然后分析产品的设计是否与用户的思维模式一致。</a:t>
            </a:r>
          </a:p>
          <a:p>
            <a:pPr marL="0" indent="0">
              <a:lnSpc>
                <a:spcPct val="150000"/>
              </a:lnSpc>
              <a:buNone/>
            </a:pPr>
            <a:r>
              <a:rPr lang="zh-CN" altLang="zh-CN" dirty="0"/>
              <a:t>任务分析是交互设计至关重要的环节，在以用户为中心的设计中，关心的是如何从用户那里理解和获取用户的思维模式，进行充分、直观的表达，并用于交互设计。</a:t>
            </a:r>
          </a:p>
          <a:p>
            <a:pPr marL="0" indent="0">
              <a:lnSpc>
                <a:spcPct val="150000"/>
              </a:lnSpc>
              <a:buNone/>
            </a:pPr>
            <a:endParaRPr lang="zh-CN" altLang="zh-CN" dirty="0"/>
          </a:p>
        </p:txBody>
      </p:sp>
    </p:spTree>
    <p:extLst>
      <p:ext uri="{BB962C8B-B14F-4D97-AF65-F5344CB8AC3E}">
        <p14:creationId xmlns:p14="http://schemas.microsoft.com/office/powerpoint/2010/main" val="3042621021"/>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10.5</a:t>
            </a:r>
            <a:r>
              <a:rPr lang="zh-CN" altLang="zh-CN" sz="3600" dirty="0"/>
              <a:t>界面设计</a:t>
            </a:r>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10.5.5</a:t>
            </a:r>
            <a:r>
              <a:rPr lang="zh-CN" altLang="zh-CN" dirty="0"/>
              <a:t>以用户为中心的界面设计</a:t>
            </a:r>
          </a:p>
          <a:p>
            <a:pPr marL="0" indent="0">
              <a:lnSpc>
                <a:spcPct val="150000"/>
              </a:lnSpc>
              <a:buNone/>
            </a:pPr>
            <a:r>
              <a:rPr lang="zh-CN" altLang="zh-CN" dirty="0"/>
              <a:t>一个好的人机交互界面从设计一开始就要考虑可用性问题，并在以后的实现过程中始终将可用性问题作为一个重要的方面，采用一些科学的开发方法，保证最终系统的可用性，这实际上就是以用户为中心的设计思想。</a:t>
            </a:r>
          </a:p>
        </p:txBody>
      </p:sp>
    </p:spTree>
    <p:extLst>
      <p:ext uri="{BB962C8B-B14F-4D97-AF65-F5344CB8AC3E}">
        <p14:creationId xmlns:p14="http://schemas.microsoft.com/office/powerpoint/2010/main" val="4222513550"/>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10.5</a:t>
            </a:r>
            <a:r>
              <a:rPr lang="zh-CN" altLang="zh-CN" sz="3600" dirty="0"/>
              <a:t>界面设计</a:t>
            </a:r>
          </a:p>
        </p:txBody>
      </p:sp>
      <p:sp>
        <p:nvSpPr>
          <p:cNvPr id="3" name="内容占位符 2"/>
          <p:cNvSpPr>
            <a:spLocks noGrp="1"/>
          </p:cNvSpPr>
          <p:nvPr>
            <p:ph idx="1"/>
          </p:nvPr>
        </p:nvSpPr>
        <p:spPr/>
        <p:txBody>
          <a:bodyPr>
            <a:normAutofit fontScale="92500"/>
          </a:bodyPr>
          <a:lstStyle/>
          <a:p>
            <a:pPr marL="0" indent="0">
              <a:lnSpc>
                <a:spcPct val="150000"/>
              </a:lnSpc>
              <a:buNone/>
            </a:pPr>
            <a:r>
              <a:rPr lang="en-US" altLang="zh-CN" dirty="0"/>
              <a:t>10.5.5</a:t>
            </a:r>
            <a:r>
              <a:rPr lang="zh-CN" altLang="zh-CN" dirty="0"/>
              <a:t>以用户为中心的界面设计</a:t>
            </a:r>
          </a:p>
          <a:p>
            <a:pPr marL="0" indent="0">
              <a:buNone/>
            </a:pPr>
            <a:r>
              <a:rPr lang="zh-CN" altLang="zh-CN" dirty="0"/>
              <a:t>以用户为中心设计的四个重要原则：</a:t>
            </a:r>
          </a:p>
          <a:p>
            <a:pPr marL="0" indent="0">
              <a:buNone/>
            </a:pPr>
            <a:r>
              <a:rPr lang="zh-CN" altLang="zh-CN" dirty="0"/>
              <a:t>（</a:t>
            </a:r>
            <a:r>
              <a:rPr lang="en-US" altLang="zh-CN" dirty="0"/>
              <a:t>1</a:t>
            </a:r>
            <a:r>
              <a:rPr lang="zh-CN" altLang="zh-CN" dirty="0"/>
              <a:t>）及早以用户为中心：设计人员应当在设计过程的早期就致力于了解用户的需要；</a:t>
            </a:r>
          </a:p>
          <a:p>
            <a:pPr marL="0" indent="0">
              <a:buNone/>
            </a:pPr>
            <a:r>
              <a:rPr lang="zh-CN" altLang="zh-CN" dirty="0"/>
              <a:t>（</a:t>
            </a:r>
            <a:r>
              <a:rPr lang="en-US" altLang="zh-CN" dirty="0"/>
              <a:t>2</a:t>
            </a:r>
            <a:r>
              <a:rPr lang="zh-CN" altLang="zh-CN" dirty="0"/>
              <a:t>）综合设计：设计的所有方面应当齐头并进发展，而不是顺次发展，使产品的内部设计与用户界面的需要始终保持一致；</a:t>
            </a:r>
          </a:p>
          <a:p>
            <a:pPr marL="0" indent="0">
              <a:buNone/>
            </a:pPr>
            <a:r>
              <a:rPr lang="zh-CN" altLang="zh-CN" dirty="0"/>
              <a:t>（</a:t>
            </a:r>
            <a:r>
              <a:rPr lang="en-US" altLang="zh-CN" dirty="0"/>
              <a:t>3</a:t>
            </a:r>
            <a:r>
              <a:rPr lang="zh-CN" altLang="zh-CN" dirty="0"/>
              <a:t>）及早并持续性地进行测试：当前对软件测试的唯一可行的方法是根据经验总结出的方法，即若实际用户认为设计是可行的，它就是可行的。通过在开发的全过程引入可用性测试，可以使用户有机会在产品推出之前就设计提供反馈意见；</a:t>
            </a:r>
          </a:p>
          <a:p>
            <a:pPr marL="0" indent="0">
              <a:buNone/>
            </a:pPr>
            <a:r>
              <a:rPr lang="zh-CN" altLang="zh-CN" dirty="0"/>
              <a:t>（</a:t>
            </a:r>
            <a:r>
              <a:rPr lang="en-US" altLang="zh-CN" dirty="0"/>
              <a:t>4</a:t>
            </a:r>
            <a:r>
              <a:rPr lang="zh-CN" altLang="zh-CN" dirty="0"/>
              <a:t>）反复式设计：大问题往往会掩盖小问题的存在。设计人员和开发人员应当在整个测试过程中反复对设计进行修改。</a:t>
            </a:r>
          </a:p>
        </p:txBody>
      </p:sp>
    </p:spTree>
    <p:extLst>
      <p:ext uri="{BB962C8B-B14F-4D97-AF65-F5344CB8AC3E}">
        <p14:creationId xmlns:p14="http://schemas.microsoft.com/office/powerpoint/2010/main" val="2631757606"/>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10.6 Web</a:t>
            </a:r>
            <a:r>
              <a:rPr lang="zh-CN" altLang="zh-CN" sz="3600" dirty="0"/>
              <a:t>界面设计</a:t>
            </a:r>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10.6.1Web</a:t>
            </a:r>
            <a:r>
              <a:rPr lang="zh-CN" altLang="zh-CN" dirty="0"/>
              <a:t>界面及相关概念</a:t>
            </a:r>
          </a:p>
          <a:p>
            <a:pPr marL="0" indent="0">
              <a:lnSpc>
                <a:spcPct val="150000"/>
              </a:lnSpc>
              <a:buNone/>
            </a:pPr>
            <a:r>
              <a:rPr lang="en-US" altLang="zh-CN" dirty="0"/>
              <a:t>Web</a:t>
            </a:r>
            <a:r>
              <a:rPr lang="zh-CN" altLang="zh-CN" dirty="0"/>
              <a:t>是一个由许多互相链接的</a:t>
            </a:r>
            <a:r>
              <a:rPr lang="zh-CN" altLang="zh-CN" dirty="0" smtClean="0"/>
              <a:t>超文本文档组</a:t>
            </a:r>
            <a:r>
              <a:rPr lang="zh-CN" altLang="zh-CN" dirty="0"/>
              <a:t>成的系统。分布在世界各地的用户能够通过</a:t>
            </a:r>
            <a:r>
              <a:rPr lang="en-US" altLang="zh-CN" dirty="0"/>
              <a:t>Internet</a:t>
            </a:r>
            <a:r>
              <a:rPr lang="zh-CN" altLang="zh-CN" dirty="0"/>
              <a:t>对其访问，进行彼此交流与共享信息。在这个系统中，每个有用的事物，被称为一种“资源”，其由一个全局“统一资源标识符</a:t>
            </a:r>
            <a:r>
              <a:rPr lang="en-US" altLang="zh-CN" dirty="0" smtClean="0"/>
              <a:t>”  </a:t>
            </a:r>
            <a:r>
              <a:rPr lang="zh-CN" altLang="zh-CN" dirty="0" smtClean="0"/>
              <a:t>（</a:t>
            </a:r>
            <a:r>
              <a:rPr lang="en-US" altLang="zh-CN" dirty="0"/>
              <a:t>URI</a:t>
            </a:r>
            <a:r>
              <a:rPr lang="zh-CN" altLang="zh-CN" dirty="0"/>
              <a:t>）标识；这些资源通过超文本传输协议（</a:t>
            </a:r>
            <a:r>
              <a:rPr lang="en-US" altLang="zh-CN" dirty="0" err="1"/>
              <a:t>HyperText</a:t>
            </a:r>
            <a:r>
              <a:rPr lang="en-US" altLang="zh-CN" dirty="0"/>
              <a:t> Transfer Protocol</a:t>
            </a:r>
            <a:r>
              <a:rPr lang="zh-CN" altLang="zh-CN" dirty="0"/>
              <a:t>）传送给用户；而用户通过点击链接来获得这些资源。</a:t>
            </a:r>
          </a:p>
        </p:txBody>
      </p:sp>
    </p:spTree>
    <p:extLst>
      <p:ext uri="{BB962C8B-B14F-4D97-AF65-F5344CB8AC3E}">
        <p14:creationId xmlns:p14="http://schemas.microsoft.com/office/powerpoint/2010/main" val="2601682716"/>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10.6 Web</a:t>
            </a:r>
            <a:r>
              <a:rPr lang="zh-CN" altLang="zh-CN" sz="3600" dirty="0"/>
              <a:t>界面设计</a:t>
            </a:r>
          </a:p>
        </p:txBody>
      </p:sp>
      <p:sp>
        <p:nvSpPr>
          <p:cNvPr id="3" name="内容占位符 2"/>
          <p:cNvSpPr>
            <a:spLocks noGrp="1"/>
          </p:cNvSpPr>
          <p:nvPr>
            <p:ph idx="1"/>
          </p:nvPr>
        </p:nvSpPr>
        <p:spPr/>
        <p:txBody>
          <a:bodyPr>
            <a:normAutofit lnSpcReduction="10000"/>
          </a:bodyPr>
          <a:lstStyle/>
          <a:p>
            <a:pPr marL="0" indent="0">
              <a:lnSpc>
                <a:spcPct val="150000"/>
              </a:lnSpc>
              <a:buNone/>
            </a:pPr>
            <a:r>
              <a:rPr lang="en-US" altLang="zh-CN" dirty="0"/>
              <a:t>10.6.2Web</a:t>
            </a:r>
            <a:r>
              <a:rPr lang="zh-CN" altLang="zh-CN" dirty="0"/>
              <a:t>界面设计原则</a:t>
            </a:r>
          </a:p>
          <a:p>
            <a:pPr marL="0" indent="0">
              <a:lnSpc>
                <a:spcPct val="150000"/>
              </a:lnSpc>
              <a:buNone/>
            </a:pPr>
            <a:r>
              <a:rPr lang="zh-CN" altLang="zh-CN" dirty="0"/>
              <a:t>一般的</a:t>
            </a:r>
            <a:r>
              <a:rPr lang="en-US" altLang="zh-CN" dirty="0"/>
              <a:t>Web</a:t>
            </a:r>
            <a:r>
              <a:rPr lang="zh-CN" altLang="zh-CN" dirty="0"/>
              <a:t>界面设计应该遵循如下基本原则</a:t>
            </a:r>
            <a:r>
              <a:rPr lang="zh-CN" altLang="zh-CN" dirty="0"/>
              <a:t> </a:t>
            </a:r>
            <a:r>
              <a:rPr lang="zh-CN" altLang="en-US" dirty="0" smtClean="0"/>
              <a:t>：</a:t>
            </a:r>
            <a:endParaRPr lang="en-US" altLang="zh-CN" dirty="0" smtClean="0"/>
          </a:p>
          <a:p>
            <a:pPr marL="0" indent="0">
              <a:lnSpc>
                <a:spcPct val="150000"/>
              </a:lnSpc>
              <a:buNone/>
            </a:pPr>
            <a:r>
              <a:rPr lang="zh-CN" altLang="zh-CN" dirty="0"/>
              <a:t>（</a:t>
            </a:r>
            <a:r>
              <a:rPr lang="en-US" altLang="zh-CN" dirty="0"/>
              <a:t>1</a:t>
            </a:r>
            <a:r>
              <a:rPr lang="zh-CN" altLang="zh-CN" dirty="0"/>
              <a:t>）以用户为中心。</a:t>
            </a:r>
            <a:r>
              <a:rPr lang="zh-CN" altLang="zh-CN" dirty="0"/>
              <a:t> </a:t>
            </a:r>
            <a:endParaRPr lang="en-US" altLang="zh-CN" dirty="0" smtClean="0"/>
          </a:p>
          <a:p>
            <a:pPr marL="0" indent="0">
              <a:lnSpc>
                <a:spcPct val="150000"/>
              </a:lnSpc>
              <a:buNone/>
            </a:pPr>
            <a:r>
              <a:rPr lang="zh-CN" altLang="zh-CN" dirty="0"/>
              <a:t>（</a:t>
            </a:r>
            <a:r>
              <a:rPr lang="en-US" altLang="zh-CN" dirty="0"/>
              <a:t>2</a:t>
            </a:r>
            <a:r>
              <a:rPr lang="zh-CN" altLang="zh-CN" dirty="0"/>
              <a:t>）一致性。</a:t>
            </a:r>
            <a:r>
              <a:rPr lang="zh-CN" altLang="zh-CN" dirty="0"/>
              <a:t> </a:t>
            </a:r>
            <a:endParaRPr lang="en-US" altLang="zh-CN" dirty="0" smtClean="0"/>
          </a:p>
          <a:p>
            <a:pPr marL="0" indent="0">
              <a:lnSpc>
                <a:spcPct val="150000"/>
              </a:lnSpc>
              <a:buNone/>
            </a:pPr>
            <a:r>
              <a:rPr lang="zh-CN" altLang="zh-CN" dirty="0"/>
              <a:t>（</a:t>
            </a:r>
            <a:r>
              <a:rPr lang="en-US" altLang="zh-CN" dirty="0"/>
              <a:t>3</a:t>
            </a:r>
            <a:r>
              <a:rPr lang="zh-CN" altLang="zh-CN" dirty="0"/>
              <a:t>）简洁与明确。</a:t>
            </a:r>
            <a:r>
              <a:rPr lang="zh-CN" altLang="zh-CN" dirty="0"/>
              <a:t> </a:t>
            </a:r>
            <a:endParaRPr lang="en-US" altLang="zh-CN" dirty="0" smtClean="0"/>
          </a:p>
          <a:p>
            <a:pPr marL="0" indent="0">
              <a:lnSpc>
                <a:spcPct val="150000"/>
              </a:lnSpc>
              <a:buNone/>
            </a:pPr>
            <a:r>
              <a:rPr lang="zh-CN" altLang="zh-CN" dirty="0"/>
              <a:t>（</a:t>
            </a:r>
            <a:r>
              <a:rPr lang="en-US" altLang="zh-CN" dirty="0"/>
              <a:t>4</a:t>
            </a:r>
            <a:r>
              <a:rPr lang="zh-CN" altLang="zh-CN" dirty="0"/>
              <a:t>）体现特色。</a:t>
            </a:r>
            <a:r>
              <a:rPr lang="zh-CN" altLang="zh-CN" dirty="0"/>
              <a:t> </a:t>
            </a:r>
            <a:endParaRPr lang="en-US" altLang="zh-CN" dirty="0" smtClean="0"/>
          </a:p>
          <a:p>
            <a:pPr marL="0" indent="0">
              <a:lnSpc>
                <a:spcPct val="150000"/>
              </a:lnSpc>
              <a:buNone/>
            </a:pPr>
            <a:r>
              <a:rPr lang="zh-CN" altLang="zh-CN" dirty="0"/>
              <a:t>（</a:t>
            </a:r>
            <a:r>
              <a:rPr lang="en-US" altLang="zh-CN" dirty="0"/>
              <a:t>5</a:t>
            </a:r>
            <a:r>
              <a:rPr lang="zh-CN" altLang="zh-CN" dirty="0"/>
              <a:t>）兼顾不同的浏览器。</a:t>
            </a:r>
          </a:p>
          <a:p>
            <a:pPr marL="0" indent="0">
              <a:lnSpc>
                <a:spcPct val="150000"/>
              </a:lnSpc>
              <a:buNone/>
            </a:pPr>
            <a:r>
              <a:rPr lang="zh-CN" altLang="zh-CN" dirty="0"/>
              <a:t>（</a:t>
            </a:r>
            <a:r>
              <a:rPr lang="en-US" altLang="zh-CN" dirty="0"/>
              <a:t>6</a:t>
            </a:r>
            <a:r>
              <a:rPr lang="zh-CN" altLang="zh-CN" dirty="0"/>
              <a:t>）明确的导航设计。</a:t>
            </a:r>
            <a:r>
              <a:rPr lang="zh-CN" altLang="zh-CN" dirty="0"/>
              <a:t> </a:t>
            </a:r>
            <a:endParaRPr lang="zh-CN" altLang="zh-CN" dirty="0"/>
          </a:p>
        </p:txBody>
      </p:sp>
    </p:spTree>
    <p:extLst>
      <p:ext uri="{BB962C8B-B14F-4D97-AF65-F5344CB8AC3E}">
        <p14:creationId xmlns:p14="http://schemas.microsoft.com/office/powerpoint/2010/main" val="832799723"/>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10.6 Web</a:t>
            </a:r>
            <a:r>
              <a:rPr lang="zh-CN" altLang="zh-CN" sz="3600" dirty="0"/>
              <a:t>界面设计</a:t>
            </a:r>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10.6.3Web</a:t>
            </a:r>
            <a:r>
              <a:rPr lang="zh-CN" altLang="zh-CN" dirty="0"/>
              <a:t>界面要素设计</a:t>
            </a:r>
          </a:p>
          <a:p>
            <a:pPr marL="0" indent="0">
              <a:lnSpc>
                <a:spcPct val="150000"/>
              </a:lnSpc>
              <a:buNone/>
            </a:pPr>
            <a:r>
              <a:rPr lang="en-US" altLang="zh-CN" dirty="0"/>
              <a:t>1.Web</a:t>
            </a:r>
            <a:r>
              <a:rPr lang="zh-CN" altLang="zh-CN" dirty="0" smtClean="0"/>
              <a:t>界面规划</a:t>
            </a:r>
            <a:endParaRPr lang="en-US" altLang="zh-CN" dirty="0" smtClean="0"/>
          </a:p>
          <a:p>
            <a:pPr marL="0" indent="0">
              <a:lnSpc>
                <a:spcPct val="150000"/>
              </a:lnSpc>
              <a:buNone/>
            </a:pPr>
            <a:r>
              <a:rPr lang="en-US" altLang="zh-CN" dirty="0"/>
              <a:t>2.</a:t>
            </a:r>
            <a:r>
              <a:rPr lang="zh-CN" altLang="zh-CN" dirty="0"/>
              <a:t>文化与语言</a:t>
            </a:r>
          </a:p>
          <a:p>
            <a:pPr marL="0" indent="0">
              <a:lnSpc>
                <a:spcPct val="150000"/>
              </a:lnSpc>
              <a:buNone/>
            </a:pPr>
            <a:r>
              <a:rPr lang="en-US" altLang="zh-CN" dirty="0"/>
              <a:t>3.</a:t>
            </a:r>
            <a:r>
              <a:rPr lang="zh-CN" altLang="zh-CN" dirty="0"/>
              <a:t>内容、风格与布局、色彩设计</a:t>
            </a:r>
          </a:p>
          <a:p>
            <a:pPr marL="0" indent="0">
              <a:lnSpc>
                <a:spcPct val="150000"/>
              </a:lnSpc>
              <a:buNone/>
            </a:pPr>
            <a:r>
              <a:rPr lang="en-US" altLang="zh-CN" dirty="0"/>
              <a:t>4.</a:t>
            </a:r>
            <a:r>
              <a:rPr lang="zh-CN" altLang="zh-CN" dirty="0"/>
              <a:t>文本设计</a:t>
            </a:r>
          </a:p>
          <a:p>
            <a:pPr marL="0" indent="0">
              <a:lnSpc>
                <a:spcPct val="150000"/>
              </a:lnSpc>
              <a:buNone/>
            </a:pPr>
            <a:r>
              <a:rPr lang="en-US" altLang="zh-CN" dirty="0"/>
              <a:t>5.</a:t>
            </a:r>
            <a:r>
              <a:rPr lang="zh-CN" altLang="zh-CN" dirty="0" smtClean="0"/>
              <a:t>多媒体元素设计</a:t>
            </a:r>
            <a:endParaRPr lang="zh-CN" altLang="zh-CN" dirty="0"/>
          </a:p>
        </p:txBody>
      </p:sp>
    </p:spTree>
    <p:extLst>
      <p:ext uri="{BB962C8B-B14F-4D97-AF65-F5344CB8AC3E}">
        <p14:creationId xmlns:p14="http://schemas.microsoft.com/office/powerpoint/2010/main" val="1293283102"/>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10.6 Web</a:t>
            </a:r>
            <a:r>
              <a:rPr lang="zh-CN" altLang="zh-CN" sz="3600" dirty="0"/>
              <a:t>界面设计</a:t>
            </a:r>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10.6.4Web</a:t>
            </a:r>
            <a:r>
              <a:rPr lang="zh-CN" altLang="zh-CN" dirty="0"/>
              <a:t>界面基本设计技术</a:t>
            </a:r>
          </a:p>
          <a:p>
            <a:pPr marL="0" indent="0">
              <a:lnSpc>
                <a:spcPct val="150000"/>
              </a:lnSpc>
              <a:buNone/>
            </a:pPr>
            <a:r>
              <a:rPr lang="zh-CN" altLang="zh-CN" dirty="0"/>
              <a:t>要设计</a:t>
            </a:r>
            <a:r>
              <a:rPr lang="en-US" altLang="zh-CN" dirty="0"/>
              <a:t>Web</a:t>
            </a:r>
            <a:r>
              <a:rPr lang="zh-CN" altLang="zh-CN" dirty="0"/>
              <a:t>界面，可采用</a:t>
            </a:r>
            <a:r>
              <a:rPr lang="en-US" altLang="zh-CN" dirty="0"/>
              <a:t>Microsoft</a:t>
            </a:r>
            <a:r>
              <a:rPr lang="zh-CN" altLang="zh-CN" dirty="0"/>
              <a:t>公司的</a:t>
            </a:r>
            <a:r>
              <a:rPr lang="en-US" altLang="zh-CN" dirty="0"/>
              <a:t>FrontPage</a:t>
            </a:r>
            <a:r>
              <a:rPr lang="zh-CN" altLang="zh-CN" dirty="0"/>
              <a:t>和</a:t>
            </a:r>
            <a:r>
              <a:rPr lang="en-US" altLang="zh-CN" dirty="0"/>
              <a:t>Macromedia</a:t>
            </a:r>
            <a:r>
              <a:rPr lang="zh-CN" altLang="zh-CN" dirty="0"/>
              <a:t>公司的</a:t>
            </a:r>
            <a:r>
              <a:rPr lang="en-US" altLang="zh-CN" dirty="0"/>
              <a:t>Dreamweaver</a:t>
            </a:r>
            <a:r>
              <a:rPr lang="zh-CN" altLang="zh-CN" dirty="0"/>
              <a:t>网页编辑器工具。</a:t>
            </a:r>
            <a:r>
              <a:rPr lang="en-US" altLang="zh-CN" dirty="0"/>
              <a:t>Web</a:t>
            </a:r>
            <a:r>
              <a:rPr lang="zh-CN" altLang="zh-CN" dirty="0"/>
              <a:t>界面设计中常用到</a:t>
            </a:r>
            <a:r>
              <a:rPr lang="en-US" altLang="zh-CN" dirty="0"/>
              <a:t>HTML</a:t>
            </a:r>
            <a:r>
              <a:rPr lang="zh-CN" altLang="zh-CN" dirty="0"/>
              <a:t>标注语言，</a:t>
            </a:r>
            <a:r>
              <a:rPr lang="en-US" altLang="zh-CN" dirty="0"/>
              <a:t>JavaScript</a:t>
            </a:r>
            <a:r>
              <a:rPr lang="zh-CN" altLang="zh-CN" dirty="0"/>
              <a:t>客户端脚本语言，</a:t>
            </a:r>
            <a:r>
              <a:rPr lang="en-US" altLang="zh-CN" dirty="0" err="1"/>
              <a:t>JavaApplet</a:t>
            </a:r>
            <a:r>
              <a:rPr lang="zh-CN" altLang="zh-CN" dirty="0"/>
              <a:t>小应用程序，</a:t>
            </a:r>
            <a:r>
              <a:rPr lang="en-US" altLang="zh-CN" dirty="0"/>
              <a:t>ASP</a:t>
            </a:r>
            <a:r>
              <a:rPr lang="zh-CN" altLang="zh-CN" dirty="0"/>
              <a:t>、</a:t>
            </a:r>
            <a:r>
              <a:rPr lang="en-US" altLang="zh-CN" dirty="0"/>
              <a:t>JSP</a:t>
            </a:r>
            <a:r>
              <a:rPr lang="zh-CN" altLang="zh-CN" dirty="0"/>
              <a:t>等服务器端脚本语言，以及</a:t>
            </a:r>
            <a:r>
              <a:rPr lang="en-US" altLang="zh-CN" dirty="0"/>
              <a:t>AJAX</a:t>
            </a:r>
            <a:r>
              <a:rPr lang="zh-CN" altLang="zh-CN" dirty="0"/>
              <a:t>等技术。</a:t>
            </a:r>
          </a:p>
        </p:txBody>
      </p:sp>
    </p:spTree>
    <p:extLst>
      <p:ext uri="{BB962C8B-B14F-4D97-AF65-F5344CB8AC3E}">
        <p14:creationId xmlns:p14="http://schemas.microsoft.com/office/powerpoint/2010/main" val="3661900246"/>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10.6 Web</a:t>
            </a:r>
            <a:r>
              <a:rPr lang="zh-CN" altLang="zh-CN" sz="3600" dirty="0"/>
              <a:t>界面设计</a:t>
            </a:r>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10.6.5Web3D</a:t>
            </a:r>
            <a:r>
              <a:rPr lang="zh-CN" altLang="zh-CN" dirty="0"/>
              <a:t>界面设计技术</a:t>
            </a:r>
          </a:p>
          <a:p>
            <a:pPr marL="0" indent="0">
              <a:lnSpc>
                <a:spcPct val="150000"/>
              </a:lnSpc>
              <a:buNone/>
            </a:pPr>
            <a:r>
              <a:rPr lang="en-US" altLang="zh-CN" dirty="0"/>
              <a:t>Web3D</a:t>
            </a:r>
            <a:r>
              <a:rPr lang="zh-CN" altLang="zh-CN" dirty="0"/>
              <a:t>可以简单的看成是</a:t>
            </a:r>
            <a:r>
              <a:rPr lang="en-US" altLang="zh-CN" dirty="0"/>
              <a:t>Web</a:t>
            </a:r>
            <a:r>
              <a:rPr lang="zh-CN" altLang="zh-CN" dirty="0"/>
              <a:t>技术和</a:t>
            </a:r>
            <a:r>
              <a:rPr lang="en-US" altLang="zh-CN" dirty="0"/>
              <a:t>3D</a:t>
            </a:r>
            <a:r>
              <a:rPr lang="zh-CN" altLang="zh-CN" dirty="0"/>
              <a:t>技术相结合的产物，是互联网上实现</a:t>
            </a:r>
            <a:r>
              <a:rPr lang="en-US" altLang="zh-CN" dirty="0"/>
              <a:t>3D</a:t>
            </a:r>
            <a:r>
              <a:rPr lang="zh-CN" altLang="zh-CN" dirty="0"/>
              <a:t>图形技术的总称。</a:t>
            </a:r>
            <a:r>
              <a:rPr lang="en-US" altLang="zh-CN" dirty="0"/>
              <a:t>2004</a:t>
            </a:r>
            <a:r>
              <a:rPr lang="zh-CN" altLang="zh-CN" dirty="0"/>
              <a:t>年被</a:t>
            </a:r>
            <a:r>
              <a:rPr lang="en-US" altLang="zh-CN" dirty="0"/>
              <a:t>ISO</a:t>
            </a:r>
            <a:r>
              <a:rPr lang="zh-CN" altLang="zh-CN" dirty="0"/>
              <a:t>审批通过的由</a:t>
            </a:r>
            <a:r>
              <a:rPr lang="en-US" altLang="zh-CN" dirty="0"/>
              <a:t>Web3D</a:t>
            </a:r>
            <a:r>
              <a:rPr lang="zh-CN" altLang="zh-CN" dirty="0"/>
              <a:t>协会发布的新一代国际标准－</a:t>
            </a:r>
            <a:r>
              <a:rPr lang="en-US" altLang="zh-CN" dirty="0"/>
              <a:t>X3D</a:t>
            </a:r>
            <a:r>
              <a:rPr lang="zh-CN" altLang="zh-CN" dirty="0"/>
              <a:t>，标志着</a:t>
            </a:r>
            <a:r>
              <a:rPr lang="en-US" altLang="zh-CN" dirty="0"/>
              <a:t>Web3D</a:t>
            </a:r>
            <a:r>
              <a:rPr lang="zh-CN" altLang="zh-CN" dirty="0"/>
              <a:t>进入了一个新的发展阶段。目前，</a:t>
            </a:r>
            <a:r>
              <a:rPr lang="en-US" altLang="zh-CN" dirty="0"/>
              <a:t>Web3D</a:t>
            </a:r>
            <a:r>
              <a:rPr lang="zh-CN" altLang="zh-CN" dirty="0"/>
              <a:t>技术已经发展成为一个技术群，成为网络</a:t>
            </a:r>
            <a:r>
              <a:rPr lang="en-US" altLang="zh-CN" dirty="0"/>
              <a:t>3D</a:t>
            </a:r>
            <a:r>
              <a:rPr lang="zh-CN" altLang="zh-CN" dirty="0"/>
              <a:t>应用的独立研究领域。</a:t>
            </a:r>
          </a:p>
          <a:p>
            <a:pPr marL="0" indent="0">
              <a:lnSpc>
                <a:spcPct val="150000"/>
              </a:lnSpc>
              <a:buNone/>
            </a:pPr>
            <a:r>
              <a:rPr lang="zh-CN" altLang="zh-CN" dirty="0"/>
              <a:t>走向实用化阶段的</a:t>
            </a:r>
            <a:r>
              <a:rPr lang="en-US" altLang="zh-CN" dirty="0"/>
              <a:t>Web3D</a:t>
            </a:r>
            <a:r>
              <a:rPr lang="zh-CN" altLang="zh-CN" dirty="0"/>
              <a:t>的核心技术有基于</a:t>
            </a:r>
            <a:r>
              <a:rPr lang="en-US" altLang="zh-CN" dirty="0"/>
              <a:t>VRML</a:t>
            </a:r>
            <a:r>
              <a:rPr lang="zh-CN" altLang="zh-CN" dirty="0"/>
              <a:t>、</a:t>
            </a:r>
            <a:r>
              <a:rPr lang="en-US" altLang="zh-CN" dirty="0"/>
              <a:t>Java</a:t>
            </a:r>
            <a:r>
              <a:rPr lang="zh-CN" altLang="zh-CN" dirty="0"/>
              <a:t>、</a:t>
            </a:r>
            <a:r>
              <a:rPr lang="en-US" altLang="zh-CN" dirty="0"/>
              <a:t>XML</a:t>
            </a:r>
            <a:r>
              <a:rPr lang="zh-CN" altLang="zh-CN" dirty="0"/>
              <a:t>、动画脚本以及流式传输等等技术。</a:t>
            </a:r>
          </a:p>
        </p:txBody>
      </p:sp>
    </p:spTree>
    <p:extLst>
      <p:ext uri="{BB962C8B-B14F-4D97-AF65-F5344CB8AC3E}">
        <p14:creationId xmlns:p14="http://schemas.microsoft.com/office/powerpoint/2010/main" val="3984028048"/>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10.6 Web</a:t>
            </a:r>
            <a:r>
              <a:rPr lang="zh-CN" altLang="zh-CN" sz="3600" dirty="0"/>
              <a:t>界面设计</a:t>
            </a:r>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10.6.5Web3D</a:t>
            </a:r>
            <a:r>
              <a:rPr lang="zh-CN" altLang="zh-CN" dirty="0"/>
              <a:t>界面设计技术</a:t>
            </a:r>
          </a:p>
          <a:p>
            <a:pPr marL="0" indent="0">
              <a:lnSpc>
                <a:spcPct val="150000"/>
              </a:lnSpc>
              <a:buNone/>
            </a:pPr>
            <a:r>
              <a:rPr lang="en-US" altLang="zh-CN" dirty="0"/>
              <a:t>Web3D</a:t>
            </a:r>
            <a:r>
              <a:rPr lang="zh-CN" altLang="zh-CN" dirty="0"/>
              <a:t>可以简单的看成是</a:t>
            </a:r>
            <a:r>
              <a:rPr lang="en-US" altLang="zh-CN" dirty="0"/>
              <a:t>Web</a:t>
            </a:r>
            <a:r>
              <a:rPr lang="zh-CN" altLang="zh-CN" dirty="0"/>
              <a:t>技术和</a:t>
            </a:r>
            <a:r>
              <a:rPr lang="en-US" altLang="zh-CN" dirty="0"/>
              <a:t>3D</a:t>
            </a:r>
            <a:r>
              <a:rPr lang="zh-CN" altLang="zh-CN" dirty="0"/>
              <a:t>技术相结合的产物，是互联网上实现</a:t>
            </a:r>
            <a:r>
              <a:rPr lang="en-US" altLang="zh-CN" dirty="0"/>
              <a:t>3D</a:t>
            </a:r>
            <a:r>
              <a:rPr lang="zh-CN" altLang="zh-CN" dirty="0"/>
              <a:t>图形技术的总称。</a:t>
            </a:r>
            <a:r>
              <a:rPr lang="en-US" altLang="zh-CN" dirty="0"/>
              <a:t>2004</a:t>
            </a:r>
            <a:r>
              <a:rPr lang="zh-CN" altLang="zh-CN" dirty="0"/>
              <a:t>年被</a:t>
            </a:r>
            <a:r>
              <a:rPr lang="en-US" altLang="zh-CN" dirty="0"/>
              <a:t>ISO</a:t>
            </a:r>
            <a:r>
              <a:rPr lang="zh-CN" altLang="zh-CN" dirty="0"/>
              <a:t>审批通过的由</a:t>
            </a:r>
            <a:r>
              <a:rPr lang="en-US" altLang="zh-CN" dirty="0"/>
              <a:t>Web3D</a:t>
            </a:r>
            <a:r>
              <a:rPr lang="zh-CN" altLang="zh-CN" dirty="0"/>
              <a:t>协会发布的新一代国际标准－</a:t>
            </a:r>
            <a:r>
              <a:rPr lang="en-US" altLang="zh-CN" dirty="0"/>
              <a:t>X3D</a:t>
            </a:r>
            <a:r>
              <a:rPr lang="zh-CN" altLang="zh-CN" dirty="0"/>
              <a:t>，标志着</a:t>
            </a:r>
            <a:r>
              <a:rPr lang="en-US" altLang="zh-CN" dirty="0"/>
              <a:t>Web3D</a:t>
            </a:r>
            <a:r>
              <a:rPr lang="zh-CN" altLang="zh-CN" dirty="0"/>
              <a:t>进入了一个新的发展阶段。目前，</a:t>
            </a:r>
            <a:r>
              <a:rPr lang="en-US" altLang="zh-CN" dirty="0"/>
              <a:t>Web3D</a:t>
            </a:r>
            <a:r>
              <a:rPr lang="zh-CN" altLang="zh-CN" dirty="0"/>
              <a:t>技术已经发展成为一个技术群，成为网络</a:t>
            </a:r>
            <a:r>
              <a:rPr lang="en-US" altLang="zh-CN" dirty="0"/>
              <a:t>3D</a:t>
            </a:r>
            <a:r>
              <a:rPr lang="zh-CN" altLang="zh-CN" dirty="0"/>
              <a:t>应用的独立研究领域。</a:t>
            </a:r>
          </a:p>
          <a:p>
            <a:pPr marL="0" indent="0">
              <a:lnSpc>
                <a:spcPct val="150000"/>
              </a:lnSpc>
              <a:buNone/>
            </a:pPr>
            <a:r>
              <a:rPr lang="zh-CN" altLang="zh-CN" dirty="0"/>
              <a:t>走向实用化阶段的</a:t>
            </a:r>
            <a:r>
              <a:rPr lang="en-US" altLang="zh-CN" dirty="0"/>
              <a:t>Web3D</a:t>
            </a:r>
            <a:r>
              <a:rPr lang="zh-CN" altLang="zh-CN" dirty="0"/>
              <a:t>的核心技术有基于</a:t>
            </a:r>
            <a:r>
              <a:rPr lang="en-US" altLang="zh-CN" dirty="0"/>
              <a:t>VRML</a:t>
            </a:r>
            <a:r>
              <a:rPr lang="zh-CN" altLang="zh-CN" dirty="0"/>
              <a:t>、</a:t>
            </a:r>
            <a:r>
              <a:rPr lang="en-US" altLang="zh-CN" dirty="0"/>
              <a:t>Java</a:t>
            </a:r>
            <a:r>
              <a:rPr lang="zh-CN" altLang="zh-CN" dirty="0"/>
              <a:t>、</a:t>
            </a:r>
            <a:r>
              <a:rPr lang="en-US" altLang="zh-CN" dirty="0"/>
              <a:t>XML</a:t>
            </a:r>
            <a:r>
              <a:rPr lang="zh-CN" altLang="zh-CN" dirty="0"/>
              <a:t>、动画脚本以及流式传输等等技术。</a:t>
            </a:r>
          </a:p>
        </p:txBody>
      </p:sp>
    </p:spTree>
    <p:extLst>
      <p:ext uri="{BB962C8B-B14F-4D97-AF65-F5344CB8AC3E}">
        <p14:creationId xmlns:p14="http://schemas.microsoft.com/office/powerpoint/2010/main" val="1430745764"/>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2466036" y="3364754"/>
            <a:ext cx="4737100" cy="2997200"/>
          </a:xfrm>
          <a:prstGeom prst="rect">
            <a:avLst/>
          </a:prstGeom>
        </p:spPr>
      </p:pic>
      <p:sp>
        <p:nvSpPr>
          <p:cNvPr id="2" name="标题 1"/>
          <p:cNvSpPr>
            <a:spLocks noGrp="1"/>
          </p:cNvSpPr>
          <p:nvPr>
            <p:ph type="title"/>
          </p:nvPr>
        </p:nvSpPr>
        <p:spPr/>
        <p:txBody>
          <a:bodyPr>
            <a:normAutofit/>
          </a:bodyPr>
          <a:lstStyle/>
          <a:p>
            <a:pPr marL="0" indent="0">
              <a:lnSpc>
                <a:spcPct val="150000"/>
              </a:lnSpc>
            </a:pPr>
            <a:r>
              <a:rPr lang="en-US" altLang="zh-CN" sz="3600" dirty="0"/>
              <a:t>10.1 </a:t>
            </a:r>
            <a:r>
              <a:rPr lang="zh-CN" altLang="zh-CN" sz="3600" dirty="0"/>
              <a:t>人机交互概述</a:t>
            </a:r>
            <a:endParaRPr lang="zh-CN" altLang="zh-CN" sz="3600" dirty="0"/>
          </a:p>
        </p:txBody>
      </p:sp>
      <p:sp>
        <p:nvSpPr>
          <p:cNvPr id="3" name="内容占位符 2"/>
          <p:cNvSpPr>
            <a:spLocks noGrp="1"/>
          </p:cNvSpPr>
          <p:nvPr>
            <p:ph idx="1"/>
          </p:nvPr>
        </p:nvSpPr>
        <p:spPr>
          <a:xfrm>
            <a:off x="457200" y="1600200"/>
            <a:ext cx="8229600" cy="2194859"/>
          </a:xfrm>
        </p:spPr>
        <p:txBody>
          <a:bodyPr>
            <a:normAutofit/>
          </a:bodyPr>
          <a:lstStyle/>
          <a:p>
            <a:pPr marL="0" indent="0">
              <a:lnSpc>
                <a:spcPct val="150000"/>
              </a:lnSpc>
              <a:buNone/>
            </a:pPr>
            <a:r>
              <a:rPr lang="en-US" altLang="zh-CN" dirty="0" smtClean="0"/>
              <a:t>10.1.2</a:t>
            </a:r>
            <a:r>
              <a:rPr lang="zh-CN" altLang="zh-CN" dirty="0"/>
              <a:t>人机交互技术与其它学科的关系</a:t>
            </a:r>
          </a:p>
          <a:p>
            <a:pPr marL="0" indent="0">
              <a:lnSpc>
                <a:spcPct val="150000"/>
              </a:lnSpc>
              <a:buNone/>
            </a:pPr>
            <a:r>
              <a:rPr lang="zh-CN" altLang="zh-CN" dirty="0"/>
              <a:t>人机交互技术与认知心理学、人机工程学、多媒体技术和虚拟现实技术密切相关。</a:t>
            </a:r>
          </a:p>
        </p:txBody>
      </p:sp>
    </p:spTree>
    <p:extLst>
      <p:ext uri="{BB962C8B-B14F-4D97-AF65-F5344CB8AC3E}">
        <p14:creationId xmlns:p14="http://schemas.microsoft.com/office/powerpoint/2010/main" val="3528861586"/>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10.7 </a:t>
            </a:r>
            <a:r>
              <a:rPr lang="zh-CN" altLang="zh-CN" sz="3600" dirty="0"/>
              <a:t>移动界面设计</a:t>
            </a:r>
          </a:p>
        </p:txBody>
      </p:sp>
      <p:sp>
        <p:nvSpPr>
          <p:cNvPr id="3" name="内容占位符 2"/>
          <p:cNvSpPr>
            <a:spLocks noGrp="1"/>
          </p:cNvSpPr>
          <p:nvPr>
            <p:ph idx="1"/>
          </p:nvPr>
        </p:nvSpPr>
        <p:spPr/>
        <p:txBody>
          <a:bodyPr>
            <a:normAutofit lnSpcReduction="10000"/>
          </a:bodyPr>
          <a:lstStyle/>
          <a:p>
            <a:pPr marL="0" indent="0" algn="just">
              <a:lnSpc>
                <a:spcPct val="150000"/>
              </a:lnSpc>
              <a:buNone/>
            </a:pPr>
            <a:r>
              <a:rPr lang="en-US" altLang="zh-CN" dirty="0"/>
              <a:t>10.7.1</a:t>
            </a:r>
            <a:r>
              <a:rPr lang="zh-CN" altLang="zh-CN" dirty="0"/>
              <a:t>移动设备及交互</a:t>
            </a:r>
            <a:r>
              <a:rPr lang="zh-CN" altLang="zh-CN" dirty="0" smtClean="0"/>
              <a:t>方式</a:t>
            </a:r>
            <a:endParaRPr lang="en-US" altLang="zh-CN" dirty="0" smtClean="0"/>
          </a:p>
          <a:p>
            <a:pPr marL="0" indent="0" algn="just">
              <a:lnSpc>
                <a:spcPct val="150000"/>
              </a:lnSpc>
              <a:buNone/>
            </a:pPr>
            <a:r>
              <a:rPr lang="zh-CN" altLang="zh-CN" dirty="0"/>
              <a:t>目前主要的移动终端设备种类包括手机、</a:t>
            </a:r>
            <a:r>
              <a:rPr lang="en-US" altLang="zh-CN" dirty="0"/>
              <a:t>PDA</a:t>
            </a:r>
            <a:r>
              <a:rPr lang="zh-CN" altLang="zh-CN" dirty="0"/>
              <a:t>（</a:t>
            </a:r>
            <a:r>
              <a:rPr lang="en-US" altLang="zh-CN" dirty="0"/>
              <a:t>Personal Digital Assistant</a:t>
            </a:r>
            <a:r>
              <a:rPr lang="zh-CN" altLang="zh-CN" dirty="0"/>
              <a:t>）以及各种特殊用途的移动设备如车载电脑等。其中，基于可移动性（</a:t>
            </a:r>
            <a:r>
              <a:rPr lang="en-US" altLang="zh-CN" dirty="0"/>
              <a:t>Mobility</a:t>
            </a:r>
            <a:r>
              <a:rPr lang="zh-CN" altLang="zh-CN" dirty="0"/>
              <a:t>）的考虑，手机与</a:t>
            </a:r>
            <a:r>
              <a:rPr lang="en-US" altLang="zh-CN" dirty="0"/>
              <a:t>PDA</a:t>
            </a:r>
            <a:r>
              <a:rPr lang="zh-CN" altLang="zh-CN" dirty="0"/>
              <a:t>是目前最常见的主流移动设备。不过随着技术的进步，各种设备之间的界限正在逐渐淡化，也出现了一些新的移动设备形态，特别是介于</a:t>
            </a:r>
            <a:r>
              <a:rPr lang="en-US" altLang="zh-CN" dirty="0"/>
              <a:t>PDA</a:t>
            </a:r>
            <a:r>
              <a:rPr lang="zh-CN" altLang="zh-CN" dirty="0"/>
              <a:t>和笔记本电脑之间的移动互联网设备</a:t>
            </a:r>
            <a:r>
              <a:rPr lang="en-US" altLang="zh-CN" dirty="0"/>
              <a:t>MID</a:t>
            </a:r>
            <a:r>
              <a:rPr lang="zh-CN" altLang="zh-CN" dirty="0"/>
              <a:t>（</a:t>
            </a:r>
            <a:r>
              <a:rPr lang="en-US" altLang="zh-CN" dirty="0"/>
              <a:t>Mobile Internet Device</a:t>
            </a:r>
            <a:r>
              <a:rPr lang="zh-CN" altLang="zh-CN" dirty="0"/>
              <a:t>）以及超移动个人电脑</a:t>
            </a:r>
            <a:r>
              <a:rPr lang="en-US" altLang="zh-CN" dirty="0"/>
              <a:t>UMPC</a:t>
            </a:r>
            <a:r>
              <a:rPr lang="zh-CN" altLang="zh-CN" dirty="0"/>
              <a:t>（</a:t>
            </a:r>
            <a:r>
              <a:rPr lang="en-US" altLang="zh-CN" dirty="0"/>
              <a:t>Ultra-Mobile PC</a:t>
            </a:r>
            <a:r>
              <a:rPr lang="zh-CN" altLang="zh-CN" dirty="0"/>
              <a:t>）等</a:t>
            </a:r>
            <a:r>
              <a:rPr lang="zh-CN" altLang="zh-CN" dirty="0" smtClean="0"/>
              <a:t>。</a:t>
            </a:r>
            <a:endParaRPr lang="zh-CN" altLang="zh-CN" dirty="0"/>
          </a:p>
        </p:txBody>
      </p:sp>
    </p:spTree>
    <p:extLst>
      <p:ext uri="{BB962C8B-B14F-4D97-AF65-F5344CB8AC3E}">
        <p14:creationId xmlns:p14="http://schemas.microsoft.com/office/powerpoint/2010/main" val="1739966696"/>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10.7 </a:t>
            </a:r>
            <a:r>
              <a:rPr lang="zh-CN" altLang="zh-CN" sz="3600" dirty="0"/>
              <a:t>移动界面设计</a:t>
            </a:r>
          </a:p>
        </p:txBody>
      </p:sp>
      <p:sp>
        <p:nvSpPr>
          <p:cNvPr id="3" name="内容占位符 2"/>
          <p:cNvSpPr>
            <a:spLocks noGrp="1"/>
          </p:cNvSpPr>
          <p:nvPr>
            <p:ph idx="1"/>
          </p:nvPr>
        </p:nvSpPr>
        <p:spPr/>
        <p:txBody>
          <a:bodyPr>
            <a:normAutofit/>
          </a:bodyPr>
          <a:lstStyle/>
          <a:p>
            <a:pPr marL="0" indent="0" algn="just">
              <a:lnSpc>
                <a:spcPct val="150000"/>
              </a:lnSpc>
              <a:buNone/>
            </a:pPr>
            <a:r>
              <a:rPr lang="en-US" altLang="zh-CN" dirty="0"/>
              <a:t>10.7.1</a:t>
            </a:r>
            <a:r>
              <a:rPr lang="zh-CN" altLang="zh-CN" dirty="0"/>
              <a:t>移动设备及交互</a:t>
            </a:r>
            <a:r>
              <a:rPr lang="zh-CN" altLang="zh-CN" dirty="0" smtClean="0"/>
              <a:t>方式</a:t>
            </a:r>
            <a:endParaRPr lang="en-US" altLang="zh-CN" dirty="0" smtClean="0"/>
          </a:p>
          <a:p>
            <a:pPr marL="0" indent="0" algn="just">
              <a:lnSpc>
                <a:spcPct val="150000"/>
              </a:lnSpc>
              <a:buNone/>
            </a:pPr>
            <a:r>
              <a:rPr lang="zh-CN" altLang="zh-CN" dirty="0"/>
              <a:t>移动互联网的数据接入方式是影响移动界面设计的另一重要因素，目前也是多种标准并存，主要形式包括无线局域网（</a:t>
            </a:r>
            <a:r>
              <a:rPr lang="en-US" altLang="zh-CN" dirty="0"/>
              <a:t>Wireless Local Area Network</a:t>
            </a:r>
            <a:r>
              <a:rPr lang="zh-CN" altLang="zh-CN" dirty="0"/>
              <a:t>，</a:t>
            </a:r>
            <a:r>
              <a:rPr lang="en-US" altLang="zh-CN" dirty="0"/>
              <a:t>WLAN</a:t>
            </a:r>
            <a:r>
              <a:rPr lang="zh-CN" altLang="zh-CN" dirty="0"/>
              <a:t>）、无线城域网（</a:t>
            </a:r>
            <a:r>
              <a:rPr lang="en-US" altLang="zh-CN" dirty="0"/>
              <a:t>Wireless Metropolitan Area Network</a:t>
            </a:r>
            <a:r>
              <a:rPr lang="zh-CN" altLang="zh-CN" dirty="0"/>
              <a:t>，</a:t>
            </a:r>
            <a:r>
              <a:rPr lang="en-US" altLang="zh-CN" dirty="0"/>
              <a:t>WMAN</a:t>
            </a:r>
            <a:r>
              <a:rPr lang="zh-CN" altLang="zh-CN" dirty="0"/>
              <a:t>）、无线个域网（</a:t>
            </a:r>
            <a:r>
              <a:rPr lang="en-US" altLang="zh-CN" dirty="0"/>
              <a:t>Wireless Personal Area Networks</a:t>
            </a:r>
            <a:r>
              <a:rPr lang="zh-CN" altLang="zh-CN" dirty="0"/>
              <a:t>，</a:t>
            </a:r>
            <a:r>
              <a:rPr lang="en-US" altLang="zh-CN" dirty="0"/>
              <a:t>WPAN</a:t>
            </a:r>
            <a:r>
              <a:rPr lang="zh-CN" altLang="zh-CN" dirty="0"/>
              <a:t>）、高速无线广域网（</a:t>
            </a:r>
            <a:r>
              <a:rPr lang="en-US" altLang="zh-CN" dirty="0"/>
              <a:t>Wireless Wide Area Networks</a:t>
            </a:r>
            <a:r>
              <a:rPr lang="zh-CN" altLang="zh-CN" dirty="0"/>
              <a:t>，</a:t>
            </a:r>
            <a:r>
              <a:rPr lang="en-US" altLang="zh-CN" dirty="0"/>
              <a:t>WWAN</a:t>
            </a:r>
            <a:r>
              <a:rPr lang="zh-CN" altLang="zh-CN" dirty="0"/>
              <a:t>）以及卫星通讯等。</a:t>
            </a:r>
          </a:p>
        </p:txBody>
      </p:sp>
    </p:spTree>
    <p:extLst>
      <p:ext uri="{BB962C8B-B14F-4D97-AF65-F5344CB8AC3E}">
        <p14:creationId xmlns:p14="http://schemas.microsoft.com/office/powerpoint/2010/main" val="1870293669"/>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10.7 </a:t>
            </a:r>
            <a:r>
              <a:rPr lang="zh-CN" altLang="zh-CN" sz="3600" dirty="0"/>
              <a:t>移动界面设计</a:t>
            </a:r>
          </a:p>
        </p:txBody>
      </p:sp>
      <p:sp>
        <p:nvSpPr>
          <p:cNvPr id="3" name="内容占位符 2"/>
          <p:cNvSpPr>
            <a:spLocks noGrp="1"/>
          </p:cNvSpPr>
          <p:nvPr>
            <p:ph idx="1"/>
          </p:nvPr>
        </p:nvSpPr>
        <p:spPr/>
        <p:txBody>
          <a:bodyPr>
            <a:normAutofit/>
          </a:bodyPr>
          <a:lstStyle/>
          <a:p>
            <a:pPr marL="0" indent="0">
              <a:buNone/>
            </a:pPr>
            <a:r>
              <a:rPr lang="en-US" altLang="zh-CN" dirty="0"/>
              <a:t>10.7.2</a:t>
            </a:r>
            <a:r>
              <a:rPr lang="zh-CN" altLang="zh-CN" dirty="0" smtClean="0"/>
              <a:t>移动界面设计原则</a:t>
            </a:r>
            <a:endParaRPr lang="en-US" altLang="zh-CN" dirty="0" smtClean="0"/>
          </a:p>
          <a:p>
            <a:pPr marL="0" indent="0">
              <a:buNone/>
            </a:pPr>
            <a:r>
              <a:rPr lang="zh-CN" altLang="zh-CN" dirty="0"/>
              <a:t>创建移动应用时应当遵守的一些重要的设计原则主要包括：</a:t>
            </a:r>
          </a:p>
          <a:p>
            <a:pPr marL="0" indent="0">
              <a:buNone/>
            </a:pPr>
            <a:r>
              <a:rPr lang="zh-CN" altLang="zh-CN" dirty="0"/>
              <a:t>（</a:t>
            </a:r>
            <a:r>
              <a:rPr lang="en-US" altLang="zh-CN" dirty="0"/>
              <a:t>1</a:t>
            </a:r>
            <a:r>
              <a:rPr lang="zh-CN" altLang="zh-CN" dirty="0"/>
              <a:t>）简单直观；</a:t>
            </a:r>
          </a:p>
          <a:p>
            <a:pPr marL="0" indent="0">
              <a:buNone/>
            </a:pPr>
            <a:r>
              <a:rPr lang="zh-CN" altLang="zh-CN" dirty="0"/>
              <a:t>（</a:t>
            </a:r>
            <a:r>
              <a:rPr lang="en-US" altLang="zh-CN" dirty="0"/>
              <a:t>2</a:t>
            </a:r>
            <a:r>
              <a:rPr lang="zh-CN" altLang="zh-CN" dirty="0"/>
              <a:t>）个性化设计</a:t>
            </a:r>
          </a:p>
          <a:p>
            <a:pPr marL="0" indent="0">
              <a:buNone/>
            </a:pPr>
            <a:r>
              <a:rPr lang="zh-CN" altLang="zh-CN" dirty="0"/>
              <a:t>（</a:t>
            </a:r>
            <a:r>
              <a:rPr lang="en-US" altLang="zh-CN" dirty="0"/>
              <a:t>3</a:t>
            </a:r>
            <a:r>
              <a:rPr lang="zh-CN" altLang="zh-CN" dirty="0"/>
              <a:t>）易于检索；</a:t>
            </a:r>
          </a:p>
          <a:p>
            <a:pPr marL="0" indent="0">
              <a:buNone/>
            </a:pPr>
            <a:r>
              <a:rPr lang="zh-CN" altLang="zh-CN" dirty="0"/>
              <a:t>（</a:t>
            </a:r>
            <a:r>
              <a:rPr lang="en-US" altLang="zh-CN" dirty="0"/>
              <a:t>4</a:t>
            </a:r>
            <a:r>
              <a:rPr lang="zh-CN" altLang="zh-CN" dirty="0"/>
              <a:t>）界面风格一致；</a:t>
            </a:r>
          </a:p>
          <a:p>
            <a:pPr marL="0" indent="0">
              <a:buNone/>
            </a:pPr>
            <a:r>
              <a:rPr lang="zh-CN" altLang="zh-CN" dirty="0"/>
              <a:t>（</a:t>
            </a:r>
            <a:r>
              <a:rPr lang="en-US" altLang="zh-CN" dirty="0"/>
              <a:t>5</a:t>
            </a:r>
            <a:r>
              <a:rPr lang="zh-CN" altLang="zh-CN" dirty="0"/>
              <a:t>）避免不必要的文本输入；</a:t>
            </a:r>
          </a:p>
          <a:p>
            <a:pPr marL="0" indent="0">
              <a:buNone/>
            </a:pPr>
            <a:r>
              <a:rPr lang="zh-CN" altLang="zh-CN" dirty="0"/>
              <a:t>（</a:t>
            </a:r>
            <a:r>
              <a:rPr lang="en-US" altLang="zh-CN" dirty="0"/>
              <a:t>6</a:t>
            </a:r>
            <a:r>
              <a:rPr lang="zh-CN" altLang="zh-CN" dirty="0"/>
              <a:t>）根据用户要求使服务个性化；</a:t>
            </a:r>
          </a:p>
          <a:p>
            <a:pPr marL="0" indent="0">
              <a:buNone/>
            </a:pPr>
            <a:r>
              <a:rPr lang="zh-CN" altLang="zh-CN" dirty="0"/>
              <a:t>（</a:t>
            </a:r>
            <a:r>
              <a:rPr lang="en-US" altLang="zh-CN" dirty="0"/>
              <a:t>7</a:t>
            </a:r>
            <a:r>
              <a:rPr lang="zh-CN" altLang="zh-CN" dirty="0"/>
              <a:t>）最大限度的避免用户出错；</a:t>
            </a:r>
          </a:p>
          <a:p>
            <a:pPr marL="0" indent="0">
              <a:buNone/>
            </a:pPr>
            <a:r>
              <a:rPr lang="zh-CN" altLang="zh-CN" dirty="0"/>
              <a:t>（</a:t>
            </a:r>
            <a:r>
              <a:rPr lang="en-US" altLang="zh-CN" dirty="0"/>
              <a:t>8</a:t>
            </a:r>
            <a:r>
              <a:rPr lang="zh-CN" altLang="zh-CN" dirty="0"/>
              <a:t>）文本信息应当本地化</a:t>
            </a:r>
            <a:r>
              <a:rPr lang="zh-CN" altLang="zh-CN" dirty="0" smtClean="0"/>
              <a:t>。</a:t>
            </a:r>
            <a:endParaRPr lang="zh-CN" altLang="zh-CN" dirty="0"/>
          </a:p>
        </p:txBody>
      </p:sp>
    </p:spTree>
    <p:extLst>
      <p:ext uri="{BB962C8B-B14F-4D97-AF65-F5344CB8AC3E}">
        <p14:creationId xmlns:p14="http://schemas.microsoft.com/office/powerpoint/2010/main" val="481041224"/>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10.7 </a:t>
            </a:r>
            <a:r>
              <a:rPr lang="zh-CN" altLang="zh-CN" sz="3600" dirty="0"/>
              <a:t>移动界面设计</a:t>
            </a:r>
          </a:p>
        </p:txBody>
      </p:sp>
      <p:sp>
        <p:nvSpPr>
          <p:cNvPr id="3" name="内容占位符 2"/>
          <p:cNvSpPr>
            <a:spLocks noGrp="1"/>
          </p:cNvSpPr>
          <p:nvPr>
            <p:ph idx="1"/>
          </p:nvPr>
        </p:nvSpPr>
        <p:spPr/>
        <p:txBody>
          <a:bodyPr>
            <a:normAutofit fontScale="92500"/>
          </a:bodyPr>
          <a:lstStyle/>
          <a:p>
            <a:pPr marL="0" indent="0">
              <a:lnSpc>
                <a:spcPct val="150000"/>
              </a:lnSpc>
              <a:buNone/>
            </a:pPr>
            <a:r>
              <a:rPr lang="en-US" altLang="zh-CN" dirty="0"/>
              <a:t>10.7.3</a:t>
            </a:r>
            <a:r>
              <a:rPr lang="zh-CN" altLang="zh-CN" dirty="0"/>
              <a:t>移动界面要素设计</a:t>
            </a:r>
          </a:p>
          <a:p>
            <a:pPr marL="0" indent="0">
              <a:lnSpc>
                <a:spcPct val="150000"/>
              </a:lnSpc>
              <a:buNone/>
            </a:pPr>
            <a:r>
              <a:rPr lang="zh-CN" altLang="zh-CN" dirty="0"/>
              <a:t>移动界面与一般的图形用户界面一样，包含很多种类的设计要素，在设计时需要遵循一定的原则才能更好地适应移动用户的需要</a:t>
            </a:r>
            <a:r>
              <a:rPr lang="zh-CN" altLang="zh-CN" dirty="0" smtClean="0"/>
              <a:t>。</a:t>
            </a:r>
            <a:endParaRPr lang="en-US" altLang="zh-CN" dirty="0" smtClean="0"/>
          </a:p>
          <a:p>
            <a:pPr marL="0" indent="0">
              <a:lnSpc>
                <a:spcPct val="150000"/>
              </a:lnSpc>
              <a:buNone/>
            </a:pPr>
            <a:r>
              <a:rPr lang="en-US" altLang="zh-CN" dirty="0"/>
              <a:t>1.</a:t>
            </a:r>
            <a:r>
              <a:rPr lang="zh-CN" altLang="zh-CN" dirty="0" smtClean="0"/>
              <a:t>菜单</a:t>
            </a:r>
            <a:r>
              <a:rPr lang="en-US" altLang="zh-CN" dirty="0"/>
              <a:t> </a:t>
            </a:r>
            <a:r>
              <a:rPr lang="en-US" altLang="zh-CN" dirty="0" smtClean="0"/>
              <a:t>                          2</a:t>
            </a:r>
            <a:r>
              <a:rPr lang="en-US" altLang="zh-CN" dirty="0"/>
              <a:t>.</a:t>
            </a:r>
            <a:r>
              <a:rPr lang="zh-CN" altLang="zh-CN" dirty="0"/>
              <a:t>按钮</a:t>
            </a:r>
          </a:p>
          <a:p>
            <a:pPr marL="0" indent="0">
              <a:lnSpc>
                <a:spcPct val="150000"/>
              </a:lnSpc>
              <a:buNone/>
            </a:pPr>
            <a:r>
              <a:rPr lang="en-US" altLang="zh-CN" dirty="0"/>
              <a:t>3.</a:t>
            </a:r>
            <a:r>
              <a:rPr lang="zh-CN" altLang="zh-CN" dirty="0" smtClean="0"/>
              <a:t>多选列表</a:t>
            </a:r>
            <a:r>
              <a:rPr lang="en-US" altLang="zh-CN" dirty="0" smtClean="0"/>
              <a:t>                    4</a:t>
            </a:r>
            <a:r>
              <a:rPr lang="en-US" altLang="zh-CN" dirty="0"/>
              <a:t>.</a:t>
            </a:r>
            <a:r>
              <a:rPr lang="zh-CN" altLang="zh-CN" dirty="0"/>
              <a:t>文字显示</a:t>
            </a:r>
          </a:p>
          <a:p>
            <a:pPr marL="0" indent="0">
              <a:lnSpc>
                <a:spcPct val="150000"/>
              </a:lnSpc>
              <a:buNone/>
            </a:pPr>
            <a:r>
              <a:rPr lang="en-US" altLang="zh-CN" dirty="0"/>
              <a:t>5.</a:t>
            </a:r>
            <a:r>
              <a:rPr lang="zh-CN" altLang="zh-CN" dirty="0" smtClean="0"/>
              <a:t>数据输入</a:t>
            </a:r>
            <a:r>
              <a:rPr lang="en-US" altLang="zh-CN" dirty="0" smtClean="0"/>
              <a:t>                    6</a:t>
            </a:r>
            <a:r>
              <a:rPr lang="en-US" altLang="zh-CN" dirty="0"/>
              <a:t>.</a:t>
            </a:r>
            <a:r>
              <a:rPr lang="zh-CN" altLang="zh-CN" dirty="0"/>
              <a:t>图标与图像</a:t>
            </a:r>
          </a:p>
          <a:p>
            <a:pPr marL="0" indent="0">
              <a:lnSpc>
                <a:spcPct val="150000"/>
              </a:lnSpc>
              <a:buNone/>
            </a:pPr>
            <a:r>
              <a:rPr lang="en-US" altLang="zh-CN" dirty="0"/>
              <a:t>7.</a:t>
            </a:r>
            <a:r>
              <a:rPr lang="zh-CN" altLang="zh-CN" dirty="0"/>
              <a:t>报警</a:t>
            </a:r>
            <a:r>
              <a:rPr lang="zh-CN" altLang="zh-CN" dirty="0" smtClean="0"/>
              <a:t>提示</a:t>
            </a:r>
            <a:r>
              <a:rPr lang="en-US" altLang="zh-CN" dirty="0" smtClean="0"/>
              <a:t>                    8</a:t>
            </a:r>
            <a:r>
              <a:rPr lang="en-US" altLang="zh-CN" dirty="0"/>
              <a:t>.</a:t>
            </a:r>
            <a:r>
              <a:rPr lang="zh-CN" altLang="zh-CN" dirty="0"/>
              <a:t>多媒体展示</a:t>
            </a:r>
          </a:p>
          <a:p>
            <a:pPr marL="0" indent="0">
              <a:lnSpc>
                <a:spcPct val="150000"/>
              </a:lnSpc>
              <a:buNone/>
            </a:pPr>
            <a:r>
              <a:rPr lang="en-US" altLang="zh-CN" dirty="0"/>
              <a:t>9.</a:t>
            </a:r>
            <a:r>
              <a:rPr lang="zh-CN" altLang="zh-CN" dirty="0" smtClean="0"/>
              <a:t>导航设计</a:t>
            </a:r>
          </a:p>
        </p:txBody>
      </p:sp>
    </p:spTree>
    <p:extLst>
      <p:ext uri="{BB962C8B-B14F-4D97-AF65-F5344CB8AC3E}">
        <p14:creationId xmlns:p14="http://schemas.microsoft.com/office/powerpoint/2010/main" val="2808649630"/>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10.7 </a:t>
            </a:r>
            <a:r>
              <a:rPr lang="zh-CN" altLang="zh-CN" sz="3600" dirty="0"/>
              <a:t>移动界面设计</a:t>
            </a:r>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10.7.4</a:t>
            </a:r>
            <a:r>
              <a:rPr lang="zh-CN" altLang="zh-CN" dirty="0"/>
              <a:t>移动界面设计技术与工具</a:t>
            </a:r>
          </a:p>
          <a:p>
            <a:pPr marL="0" indent="0">
              <a:lnSpc>
                <a:spcPct val="150000"/>
              </a:lnSpc>
              <a:buNone/>
            </a:pPr>
            <a:r>
              <a:rPr lang="en-US" altLang="zh-CN" dirty="0"/>
              <a:t>1.</a:t>
            </a:r>
            <a:r>
              <a:rPr lang="zh-CN" altLang="zh-CN" dirty="0" smtClean="0"/>
              <a:t>移动应用开发技术</a:t>
            </a:r>
            <a:endParaRPr lang="en-US" altLang="zh-CN" dirty="0" smtClean="0"/>
          </a:p>
          <a:p>
            <a:pPr marL="0" indent="0">
              <a:lnSpc>
                <a:spcPct val="150000"/>
              </a:lnSpc>
              <a:buNone/>
            </a:pPr>
            <a:r>
              <a:rPr lang="zh-CN" altLang="zh-CN" dirty="0"/>
              <a:t>开发移动应用是一项复杂的任务，不仅需要考虑各种复杂的网络连接方式，还要考虑各种不同的硬件设备甚至不同型号的设备之间的差异，还要与现有的应用体系尽可能的集成，因此选择适当的开发平台很重要。</a:t>
            </a:r>
          </a:p>
          <a:p>
            <a:pPr marL="0" indent="0">
              <a:lnSpc>
                <a:spcPct val="150000"/>
              </a:lnSpc>
              <a:buNone/>
            </a:pPr>
            <a:r>
              <a:rPr lang="zh-CN" altLang="zh-CN" dirty="0"/>
              <a:t>目前常用的移动应用开发的体系结构主要包括：</a:t>
            </a:r>
            <a:r>
              <a:rPr lang="en-US" altLang="zh-CN" dirty="0" err="1"/>
              <a:t>.Net</a:t>
            </a:r>
            <a:r>
              <a:rPr lang="en-US" altLang="zh-CN" dirty="0"/>
              <a:t> </a:t>
            </a:r>
            <a:r>
              <a:rPr lang="zh-CN" altLang="zh-CN" dirty="0"/>
              <a:t>精简框架、</a:t>
            </a:r>
            <a:r>
              <a:rPr lang="en-US" altLang="zh-CN" dirty="0"/>
              <a:t>J2ME</a:t>
            </a:r>
            <a:r>
              <a:rPr lang="zh-CN" altLang="zh-CN" dirty="0"/>
              <a:t>架构以及</a:t>
            </a:r>
            <a:r>
              <a:rPr lang="en-US" altLang="zh-CN" dirty="0"/>
              <a:t>BREW</a:t>
            </a:r>
            <a:r>
              <a:rPr lang="zh-CN" altLang="zh-CN" dirty="0"/>
              <a:t>架构等</a:t>
            </a:r>
            <a:r>
              <a:rPr lang="zh-CN" altLang="zh-CN" dirty="0" smtClean="0"/>
              <a:t>。</a:t>
            </a:r>
            <a:endParaRPr lang="en-US" altLang="zh-CN" dirty="0" smtClean="0"/>
          </a:p>
        </p:txBody>
      </p:sp>
    </p:spTree>
    <p:extLst>
      <p:ext uri="{BB962C8B-B14F-4D97-AF65-F5344CB8AC3E}">
        <p14:creationId xmlns:p14="http://schemas.microsoft.com/office/powerpoint/2010/main" val="4104142630"/>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10.7 </a:t>
            </a:r>
            <a:r>
              <a:rPr lang="zh-CN" altLang="zh-CN" sz="3600" dirty="0"/>
              <a:t>移动界面设计</a:t>
            </a:r>
          </a:p>
        </p:txBody>
      </p:sp>
      <p:sp>
        <p:nvSpPr>
          <p:cNvPr id="3" name="内容占位符 2"/>
          <p:cNvSpPr>
            <a:spLocks noGrp="1"/>
          </p:cNvSpPr>
          <p:nvPr>
            <p:ph idx="1"/>
          </p:nvPr>
        </p:nvSpPr>
        <p:spPr/>
        <p:txBody>
          <a:bodyPr>
            <a:normAutofit/>
          </a:bodyPr>
          <a:lstStyle/>
          <a:p>
            <a:pPr marL="0" indent="0">
              <a:lnSpc>
                <a:spcPct val="120000"/>
              </a:lnSpc>
              <a:buNone/>
            </a:pPr>
            <a:r>
              <a:rPr lang="en-US" altLang="zh-CN" dirty="0"/>
              <a:t>10.7.4</a:t>
            </a:r>
            <a:r>
              <a:rPr lang="zh-CN" altLang="zh-CN" dirty="0"/>
              <a:t>移动界面设计技术与工具</a:t>
            </a:r>
          </a:p>
          <a:p>
            <a:pPr marL="0" indent="0">
              <a:lnSpc>
                <a:spcPct val="120000"/>
              </a:lnSpc>
              <a:buNone/>
            </a:pPr>
            <a:r>
              <a:rPr lang="en-US" altLang="zh-CN" dirty="0" smtClean="0"/>
              <a:t>2</a:t>
            </a:r>
            <a:r>
              <a:rPr lang="en-US" altLang="zh-CN" dirty="0"/>
              <a:t>.</a:t>
            </a:r>
            <a:r>
              <a:rPr lang="zh-CN" altLang="zh-CN" dirty="0"/>
              <a:t>移动浏览标准协议</a:t>
            </a:r>
          </a:p>
          <a:p>
            <a:pPr marL="0" indent="0">
              <a:lnSpc>
                <a:spcPct val="120000"/>
              </a:lnSpc>
              <a:buNone/>
            </a:pPr>
            <a:r>
              <a:rPr lang="zh-CN" altLang="zh-CN" dirty="0"/>
              <a:t>采用</a:t>
            </a:r>
            <a:r>
              <a:rPr lang="en-US" altLang="zh-CN" dirty="0"/>
              <a:t>J2ME</a:t>
            </a:r>
            <a:r>
              <a:rPr lang="zh-CN" altLang="zh-CN" dirty="0"/>
              <a:t>等技术开发的应用软件需要运行程序的用户终端上进行安装和配置，同时也对终端的性能具有一定的要求。移动应用的开发还有一种模式，就是类似于</a:t>
            </a:r>
            <a:r>
              <a:rPr lang="en-US" altLang="zh-CN" dirty="0"/>
              <a:t>Web</a:t>
            </a:r>
            <a:r>
              <a:rPr lang="zh-CN" altLang="zh-CN" dirty="0"/>
              <a:t>应用的开发，用户端仅需支持一定的移动浏览标准协议，通过移动浏览器，就可以通过网络访问移动应用服务器，获取信息或完成某些操作。</a:t>
            </a:r>
          </a:p>
          <a:p>
            <a:pPr marL="0" indent="0">
              <a:lnSpc>
                <a:spcPct val="120000"/>
              </a:lnSpc>
              <a:buNone/>
            </a:pPr>
            <a:r>
              <a:rPr lang="zh-CN" altLang="zh-CN" dirty="0"/>
              <a:t>常用的移动浏览标准协议主要有：</a:t>
            </a:r>
            <a:r>
              <a:rPr lang="en-US" altLang="zh-CN" dirty="0"/>
              <a:t>WAP</a:t>
            </a:r>
            <a:r>
              <a:rPr lang="zh-CN" altLang="zh-CN" dirty="0"/>
              <a:t>、</a:t>
            </a:r>
            <a:r>
              <a:rPr lang="en-US" altLang="zh-CN" dirty="0"/>
              <a:t>WML</a:t>
            </a:r>
            <a:r>
              <a:rPr lang="zh-CN" altLang="zh-CN" dirty="0"/>
              <a:t>与</a:t>
            </a:r>
            <a:r>
              <a:rPr lang="en-US" altLang="zh-CN" dirty="0" err="1" smtClean="0"/>
              <a:t>WMLScript</a:t>
            </a:r>
            <a:r>
              <a:rPr lang="en-US" altLang="zh-CN" dirty="0" smtClean="0"/>
              <a:t> </a:t>
            </a:r>
            <a:r>
              <a:rPr lang="zh-CN" altLang="zh-CN" dirty="0" smtClean="0"/>
              <a:t>以及</a:t>
            </a:r>
            <a:r>
              <a:rPr lang="en-US" altLang="zh-CN" dirty="0"/>
              <a:t>XHTML Basic </a:t>
            </a:r>
            <a:r>
              <a:rPr lang="zh-CN" altLang="zh-CN" dirty="0"/>
              <a:t>与</a:t>
            </a:r>
            <a:r>
              <a:rPr lang="en-US" altLang="zh-CN" dirty="0"/>
              <a:t>XHTML MP</a:t>
            </a:r>
            <a:r>
              <a:rPr lang="zh-CN" altLang="zh-CN" dirty="0"/>
              <a:t>等</a:t>
            </a:r>
            <a:r>
              <a:rPr lang="zh-CN" altLang="zh-CN" dirty="0" smtClean="0"/>
              <a:t>。</a:t>
            </a:r>
            <a:endParaRPr lang="zh-CN" altLang="zh-CN" dirty="0"/>
          </a:p>
        </p:txBody>
      </p:sp>
    </p:spTree>
    <p:extLst>
      <p:ext uri="{BB962C8B-B14F-4D97-AF65-F5344CB8AC3E}">
        <p14:creationId xmlns:p14="http://schemas.microsoft.com/office/powerpoint/2010/main" val="1532573991"/>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10.7 </a:t>
            </a:r>
            <a:r>
              <a:rPr lang="zh-CN" altLang="zh-CN" sz="3600" dirty="0"/>
              <a:t>移动界面设计</a:t>
            </a:r>
          </a:p>
        </p:txBody>
      </p:sp>
      <p:sp>
        <p:nvSpPr>
          <p:cNvPr id="3" name="内容占位符 2"/>
          <p:cNvSpPr>
            <a:spLocks noGrp="1"/>
          </p:cNvSpPr>
          <p:nvPr>
            <p:ph idx="1"/>
          </p:nvPr>
        </p:nvSpPr>
        <p:spPr/>
        <p:txBody>
          <a:bodyPr>
            <a:normAutofit/>
          </a:bodyPr>
          <a:lstStyle/>
          <a:p>
            <a:pPr marL="0" indent="0">
              <a:lnSpc>
                <a:spcPct val="120000"/>
              </a:lnSpc>
              <a:buNone/>
            </a:pPr>
            <a:r>
              <a:rPr lang="en-US" altLang="zh-CN" dirty="0"/>
              <a:t>10.7.4</a:t>
            </a:r>
            <a:r>
              <a:rPr lang="zh-CN" altLang="zh-CN" dirty="0"/>
              <a:t>移动界面设计技术与工具</a:t>
            </a:r>
          </a:p>
          <a:p>
            <a:pPr marL="0" indent="0">
              <a:lnSpc>
                <a:spcPct val="140000"/>
              </a:lnSpc>
              <a:buNone/>
            </a:pPr>
            <a:r>
              <a:rPr lang="en-US" altLang="zh-CN" dirty="0"/>
              <a:t>3.</a:t>
            </a:r>
            <a:r>
              <a:rPr lang="zh-CN" altLang="zh-CN" dirty="0"/>
              <a:t>移动设备操作系统</a:t>
            </a:r>
          </a:p>
          <a:p>
            <a:pPr marL="0" indent="0">
              <a:lnSpc>
                <a:spcPct val="140000"/>
              </a:lnSpc>
              <a:buNone/>
            </a:pPr>
            <a:r>
              <a:rPr lang="zh-CN" altLang="zh-CN" dirty="0"/>
              <a:t>常见的移动设备操作系统主要包括以下几种：</a:t>
            </a:r>
          </a:p>
          <a:p>
            <a:pPr marL="0" indent="0">
              <a:lnSpc>
                <a:spcPct val="140000"/>
              </a:lnSpc>
              <a:buNone/>
            </a:pPr>
            <a:r>
              <a:rPr lang="zh-CN" altLang="zh-CN" dirty="0"/>
              <a:t>（</a:t>
            </a:r>
            <a:r>
              <a:rPr lang="en-US" altLang="zh-CN" dirty="0"/>
              <a:t>1</a:t>
            </a:r>
            <a:r>
              <a:rPr lang="zh-CN" altLang="zh-CN" dirty="0"/>
              <a:t>）</a:t>
            </a:r>
            <a:r>
              <a:rPr lang="en-US" altLang="zh-CN" dirty="0"/>
              <a:t>Palm OS</a:t>
            </a:r>
            <a:r>
              <a:rPr lang="zh-CN" altLang="zh-CN" dirty="0"/>
              <a:t>；</a:t>
            </a:r>
          </a:p>
          <a:p>
            <a:pPr marL="0" indent="0">
              <a:lnSpc>
                <a:spcPct val="140000"/>
              </a:lnSpc>
              <a:buNone/>
            </a:pPr>
            <a:r>
              <a:rPr lang="zh-CN" altLang="zh-CN" dirty="0"/>
              <a:t>（</a:t>
            </a:r>
            <a:r>
              <a:rPr lang="en-US" altLang="zh-CN" dirty="0"/>
              <a:t>2</a:t>
            </a:r>
            <a:r>
              <a:rPr lang="zh-CN" altLang="zh-CN" dirty="0"/>
              <a:t>）</a:t>
            </a:r>
            <a:r>
              <a:rPr lang="en-US" altLang="zh-CN" dirty="0"/>
              <a:t>Windows Mobile</a:t>
            </a:r>
            <a:r>
              <a:rPr lang="zh-CN" altLang="zh-CN" dirty="0"/>
              <a:t>系列移动操作系统；</a:t>
            </a:r>
          </a:p>
          <a:p>
            <a:pPr marL="0" indent="0">
              <a:lnSpc>
                <a:spcPct val="140000"/>
              </a:lnSpc>
              <a:buNone/>
            </a:pPr>
            <a:r>
              <a:rPr lang="zh-CN" altLang="zh-CN" dirty="0"/>
              <a:t>（</a:t>
            </a:r>
            <a:r>
              <a:rPr lang="en-US" altLang="zh-CN" dirty="0"/>
              <a:t>3</a:t>
            </a:r>
            <a:r>
              <a:rPr lang="zh-CN" altLang="zh-CN" dirty="0"/>
              <a:t>）嵌入式</a:t>
            </a:r>
            <a:r>
              <a:rPr lang="en-US" altLang="zh-CN" dirty="0"/>
              <a:t>LINUX</a:t>
            </a:r>
            <a:r>
              <a:rPr lang="zh-CN" altLang="zh-CN" dirty="0"/>
              <a:t>；</a:t>
            </a:r>
          </a:p>
          <a:p>
            <a:pPr marL="0" indent="0">
              <a:lnSpc>
                <a:spcPct val="140000"/>
              </a:lnSpc>
              <a:buNone/>
            </a:pPr>
            <a:r>
              <a:rPr lang="zh-CN" altLang="zh-CN" dirty="0"/>
              <a:t>（</a:t>
            </a:r>
            <a:r>
              <a:rPr lang="en-US" altLang="zh-CN" dirty="0"/>
              <a:t>4</a:t>
            </a:r>
            <a:r>
              <a:rPr lang="zh-CN" altLang="zh-CN" dirty="0"/>
              <a:t>）</a:t>
            </a:r>
            <a:r>
              <a:rPr lang="en-US" altLang="zh-CN" dirty="0"/>
              <a:t>Symbian</a:t>
            </a:r>
            <a:r>
              <a:rPr lang="zh-CN" altLang="zh-CN" dirty="0"/>
              <a:t>；</a:t>
            </a:r>
          </a:p>
          <a:p>
            <a:pPr marL="0" indent="0">
              <a:lnSpc>
                <a:spcPct val="140000"/>
              </a:lnSpc>
              <a:buNone/>
            </a:pPr>
            <a:r>
              <a:rPr lang="zh-CN" altLang="zh-CN" dirty="0"/>
              <a:t>（</a:t>
            </a:r>
            <a:r>
              <a:rPr lang="en-US" altLang="zh-CN" dirty="0"/>
              <a:t>5</a:t>
            </a:r>
            <a:r>
              <a:rPr lang="zh-CN" altLang="zh-CN" dirty="0"/>
              <a:t>）</a:t>
            </a:r>
            <a:r>
              <a:rPr lang="en-US" altLang="zh-CN" dirty="0"/>
              <a:t>Android</a:t>
            </a:r>
            <a:r>
              <a:rPr lang="zh-CN" altLang="zh-CN" dirty="0"/>
              <a:t>等。</a:t>
            </a:r>
          </a:p>
        </p:txBody>
      </p:sp>
    </p:spTree>
    <p:extLst>
      <p:ext uri="{BB962C8B-B14F-4D97-AF65-F5344CB8AC3E}">
        <p14:creationId xmlns:p14="http://schemas.microsoft.com/office/powerpoint/2010/main" val="3105590363"/>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10.7 </a:t>
            </a:r>
            <a:r>
              <a:rPr lang="zh-CN" altLang="zh-CN" sz="3600" dirty="0"/>
              <a:t>移动界面设计</a:t>
            </a:r>
          </a:p>
        </p:txBody>
      </p:sp>
      <p:sp>
        <p:nvSpPr>
          <p:cNvPr id="3" name="内容占位符 2"/>
          <p:cNvSpPr>
            <a:spLocks noGrp="1"/>
          </p:cNvSpPr>
          <p:nvPr>
            <p:ph idx="1"/>
          </p:nvPr>
        </p:nvSpPr>
        <p:spPr/>
        <p:txBody>
          <a:bodyPr>
            <a:normAutofit/>
          </a:bodyPr>
          <a:lstStyle/>
          <a:p>
            <a:pPr marL="0" indent="0">
              <a:lnSpc>
                <a:spcPct val="120000"/>
              </a:lnSpc>
              <a:buNone/>
            </a:pPr>
            <a:r>
              <a:rPr lang="en-US" altLang="zh-CN" dirty="0"/>
              <a:t>10.7.4</a:t>
            </a:r>
            <a:r>
              <a:rPr lang="zh-CN" altLang="zh-CN" dirty="0"/>
              <a:t>移动界面设计技术与工具</a:t>
            </a:r>
          </a:p>
          <a:p>
            <a:pPr marL="0" indent="0">
              <a:lnSpc>
                <a:spcPct val="150000"/>
              </a:lnSpc>
              <a:buNone/>
            </a:pPr>
            <a:r>
              <a:rPr lang="en-US" altLang="zh-CN" dirty="0"/>
              <a:t>4.</a:t>
            </a:r>
            <a:r>
              <a:rPr lang="zh-CN" altLang="zh-CN" dirty="0"/>
              <a:t>移动界面开发工具</a:t>
            </a:r>
          </a:p>
          <a:p>
            <a:pPr marL="0" indent="0">
              <a:lnSpc>
                <a:spcPct val="150000"/>
              </a:lnSpc>
              <a:buNone/>
            </a:pPr>
            <a:r>
              <a:rPr lang="zh-CN" altLang="zh-CN" dirty="0"/>
              <a:t>由于移动设备的硬件形式繁多，而且需要在本机上提供良好的开发环境，所以模拟器软件就成为移动应用开发必不可少的一种工具。所谓模拟器就是在一种平台上采用软件模拟另外的软硬件环境。移动设备的模拟器主要由相应的开发商推出，例如</a:t>
            </a:r>
            <a:r>
              <a:rPr lang="en-US" altLang="zh-CN" dirty="0"/>
              <a:t>Palm OS</a:t>
            </a:r>
            <a:r>
              <a:rPr lang="zh-CN" altLang="zh-CN" dirty="0"/>
              <a:t>、</a:t>
            </a:r>
            <a:r>
              <a:rPr lang="en-US" altLang="zh-CN" dirty="0" err="1"/>
              <a:t>Openwave</a:t>
            </a:r>
            <a:r>
              <a:rPr lang="zh-CN" altLang="zh-CN" dirty="0"/>
              <a:t>公司、微软公司以及硬件厂商诺基亚、爱立信等均有相应的</a:t>
            </a:r>
            <a:r>
              <a:rPr lang="en-US" altLang="zh-CN" dirty="0"/>
              <a:t>PC</a:t>
            </a:r>
            <a:r>
              <a:rPr lang="zh-CN" altLang="zh-CN" dirty="0"/>
              <a:t>模拟器。</a:t>
            </a:r>
          </a:p>
        </p:txBody>
      </p:sp>
    </p:spTree>
    <p:extLst>
      <p:ext uri="{BB962C8B-B14F-4D97-AF65-F5344CB8AC3E}">
        <p14:creationId xmlns:p14="http://schemas.microsoft.com/office/powerpoint/2010/main" val="3426818295"/>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10.8 </a:t>
            </a:r>
            <a:r>
              <a:rPr lang="zh-CN" altLang="zh-CN" sz="3600" dirty="0"/>
              <a:t>可用性分析与评估</a:t>
            </a:r>
          </a:p>
        </p:txBody>
      </p:sp>
      <p:sp>
        <p:nvSpPr>
          <p:cNvPr id="3" name="内容占位符 2"/>
          <p:cNvSpPr>
            <a:spLocks noGrp="1"/>
          </p:cNvSpPr>
          <p:nvPr>
            <p:ph idx="1"/>
          </p:nvPr>
        </p:nvSpPr>
        <p:spPr/>
        <p:txBody>
          <a:bodyPr>
            <a:normAutofit fontScale="92500" lnSpcReduction="10000"/>
          </a:bodyPr>
          <a:lstStyle/>
          <a:p>
            <a:pPr marL="0" indent="0">
              <a:buNone/>
            </a:pPr>
            <a:r>
              <a:rPr lang="en-US" altLang="zh-CN" dirty="0"/>
              <a:t>10.8.1</a:t>
            </a:r>
            <a:r>
              <a:rPr lang="zh-CN" altLang="zh-CN" dirty="0"/>
              <a:t>可用性与可用性工程</a:t>
            </a:r>
          </a:p>
          <a:p>
            <a:pPr marL="0" indent="0">
              <a:buNone/>
            </a:pPr>
            <a:r>
              <a:rPr lang="en-US" altLang="zh-CN" dirty="0"/>
              <a:t>1.</a:t>
            </a:r>
            <a:r>
              <a:rPr lang="zh-CN" altLang="zh-CN" dirty="0" smtClean="0"/>
              <a:t>可用性的定义</a:t>
            </a:r>
            <a:endParaRPr lang="en-US" altLang="zh-CN" dirty="0" smtClean="0"/>
          </a:p>
          <a:p>
            <a:pPr marL="0" indent="0">
              <a:buNone/>
            </a:pPr>
            <a:r>
              <a:rPr lang="zh-CN" altLang="zh-CN" dirty="0"/>
              <a:t>可用性并不仅仅与用户界面相关，而是蕴含更广泛的内涵，可以从五个方面去理解可用性，这五个方面集中反映了用户对产品的需求，从它们的英文表达上被归纳为五个“</a:t>
            </a:r>
            <a:r>
              <a:rPr lang="en-US" altLang="zh-CN" dirty="0"/>
              <a:t>E”</a:t>
            </a:r>
            <a:r>
              <a:rPr lang="zh-CN" altLang="zh-CN" dirty="0"/>
              <a:t>：</a:t>
            </a:r>
          </a:p>
          <a:p>
            <a:pPr marL="0" indent="0">
              <a:buNone/>
            </a:pPr>
            <a:r>
              <a:rPr lang="zh-CN" altLang="zh-CN" dirty="0"/>
              <a:t>（</a:t>
            </a:r>
            <a:r>
              <a:rPr lang="en-US" altLang="zh-CN" dirty="0"/>
              <a:t>1</a:t>
            </a:r>
            <a:r>
              <a:rPr lang="zh-CN" altLang="zh-CN" dirty="0"/>
              <a:t>）有效性（</a:t>
            </a:r>
            <a:r>
              <a:rPr lang="en-US" altLang="zh-CN" dirty="0"/>
              <a:t>Effective</a:t>
            </a:r>
            <a:r>
              <a:rPr lang="zh-CN" altLang="zh-CN" dirty="0"/>
              <a:t>） ：怎样准确、完整地完成工作或达到目标；</a:t>
            </a:r>
          </a:p>
          <a:p>
            <a:pPr marL="0" indent="0">
              <a:buNone/>
            </a:pPr>
            <a:r>
              <a:rPr lang="zh-CN" altLang="zh-CN" dirty="0"/>
              <a:t>（</a:t>
            </a:r>
            <a:r>
              <a:rPr lang="en-US" altLang="zh-CN" dirty="0"/>
              <a:t>2</a:t>
            </a:r>
            <a:r>
              <a:rPr lang="zh-CN" altLang="zh-CN" dirty="0"/>
              <a:t>）效率（</a:t>
            </a:r>
            <a:r>
              <a:rPr lang="en-US" altLang="zh-CN" dirty="0"/>
              <a:t>Efficient</a:t>
            </a:r>
            <a:r>
              <a:rPr lang="zh-CN" altLang="zh-CN" dirty="0"/>
              <a:t>）：怎样快速地完成工作；</a:t>
            </a:r>
          </a:p>
          <a:p>
            <a:pPr marL="0" indent="0">
              <a:buNone/>
            </a:pPr>
            <a:r>
              <a:rPr lang="zh-CN" altLang="zh-CN" dirty="0"/>
              <a:t>（</a:t>
            </a:r>
            <a:r>
              <a:rPr lang="en-US" altLang="zh-CN" dirty="0"/>
              <a:t>3</a:t>
            </a:r>
            <a:r>
              <a:rPr lang="zh-CN" altLang="zh-CN" dirty="0"/>
              <a:t>）吸引力（</a:t>
            </a:r>
            <a:r>
              <a:rPr lang="en-US" altLang="zh-CN" dirty="0"/>
              <a:t>Engaging</a:t>
            </a:r>
            <a:r>
              <a:rPr lang="zh-CN" altLang="zh-CN" dirty="0"/>
              <a:t>）：用户界面如何吸引用户进行交互并在使用中得到满意和满足；</a:t>
            </a:r>
          </a:p>
          <a:p>
            <a:pPr marL="0" indent="0">
              <a:buNone/>
            </a:pPr>
            <a:r>
              <a:rPr lang="zh-CN" altLang="zh-CN" dirty="0"/>
              <a:t>（</a:t>
            </a:r>
            <a:r>
              <a:rPr lang="en-US" altLang="zh-CN" dirty="0"/>
              <a:t>4</a:t>
            </a:r>
            <a:r>
              <a:rPr lang="zh-CN" altLang="zh-CN" dirty="0"/>
              <a:t>）容错能力（</a:t>
            </a:r>
            <a:r>
              <a:rPr lang="en-US" altLang="zh-CN" dirty="0"/>
              <a:t>Error Tolerant</a:t>
            </a:r>
            <a:r>
              <a:rPr lang="zh-CN" altLang="zh-CN" dirty="0"/>
              <a:t>）：产品避免错误的发生并帮助用户修正错误的能力；</a:t>
            </a:r>
          </a:p>
          <a:p>
            <a:pPr marL="0" indent="0">
              <a:buNone/>
            </a:pPr>
            <a:r>
              <a:rPr lang="zh-CN" altLang="zh-CN" dirty="0"/>
              <a:t>（</a:t>
            </a:r>
            <a:r>
              <a:rPr lang="en-US" altLang="zh-CN" dirty="0"/>
              <a:t>5</a:t>
            </a:r>
            <a:r>
              <a:rPr lang="zh-CN" altLang="zh-CN" dirty="0"/>
              <a:t>）易于学习（</a:t>
            </a:r>
            <a:r>
              <a:rPr lang="en-US" altLang="zh-CN" dirty="0"/>
              <a:t>Easy to Learn</a:t>
            </a:r>
            <a:r>
              <a:rPr lang="zh-CN" altLang="zh-CN" dirty="0"/>
              <a:t>）：支持用户对产品的入门使用和在以后使用过程中的持续学习。</a:t>
            </a:r>
          </a:p>
          <a:p>
            <a:pPr marL="0" indent="0">
              <a:buNone/>
            </a:pPr>
            <a:endParaRPr lang="zh-CN" altLang="zh-CN" dirty="0"/>
          </a:p>
        </p:txBody>
      </p:sp>
    </p:spTree>
    <p:extLst>
      <p:ext uri="{BB962C8B-B14F-4D97-AF65-F5344CB8AC3E}">
        <p14:creationId xmlns:p14="http://schemas.microsoft.com/office/powerpoint/2010/main" val="903709394"/>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10.8 </a:t>
            </a:r>
            <a:r>
              <a:rPr lang="zh-CN" altLang="zh-CN" sz="3600" dirty="0"/>
              <a:t>可用性分析与评估</a:t>
            </a:r>
          </a:p>
        </p:txBody>
      </p:sp>
      <p:sp>
        <p:nvSpPr>
          <p:cNvPr id="3" name="内容占位符 2"/>
          <p:cNvSpPr>
            <a:spLocks noGrp="1"/>
          </p:cNvSpPr>
          <p:nvPr>
            <p:ph idx="1"/>
          </p:nvPr>
        </p:nvSpPr>
        <p:spPr/>
        <p:txBody>
          <a:bodyPr>
            <a:normAutofit/>
          </a:bodyPr>
          <a:lstStyle/>
          <a:p>
            <a:pPr marL="0" indent="0">
              <a:lnSpc>
                <a:spcPct val="120000"/>
              </a:lnSpc>
              <a:buNone/>
            </a:pPr>
            <a:r>
              <a:rPr lang="en-US" altLang="zh-CN" dirty="0"/>
              <a:t>10.8.1</a:t>
            </a:r>
            <a:r>
              <a:rPr lang="zh-CN" altLang="zh-CN" dirty="0"/>
              <a:t>可用性与可用性工程</a:t>
            </a:r>
          </a:p>
          <a:p>
            <a:pPr marL="0" indent="0">
              <a:lnSpc>
                <a:spcPct val="120000"/>
              </a:lnSpc>
              <a:buNone/>
            </a:pPr>
            <a:r>
              <a:rPr lang="en-US" altLang="zh-CN" dirty="0"/>
              <a:t>1.</a:t>
            </a:r>
            <a:r>
              <a:rPr lang="zh-CN" altLang="zh-CN" dirty="0" smtClean="0"/>
              <a:t>可用性的定义</a:t>
            </a:r>
            <a:endParaRPr lang="en-US" altLang="zh-CN" dirty="0" smtClean="0"/>
          </a:p>
          <a:p>
            <a:pPr marL="0" indent="0">
              <a:lnSpc>
                <a:spcPct val="120000"/>
              </a:lnSpc>
              <a:buNone/>
            </a:pPr>
            <a:r>
              <a:rPr lang="zh-CN" altLang="zh-CN" dirty="0"/>
              <a:t>在产品开发过程中增强可用性可以带来很多好处，包括：</a:t>
            </a:r>
          </a:p>
          <a:p>
            <a:pPr marL="0" indent="0">
              <a:lnSpc>
                <a:spcPct val="120000"/>
              </a:lnSpc>
              <a:buNone/>
            </a:pPr>
            <a:r>
              <a:rPr lang="zh-CN" altLang="zh-CN" dirty="0"/>
              <a:t>（</a:t>
            </a:r>
            <a:r>
              <a:rPr lang="en-US" altLang="zh-CN" dirty="0"/>
              <a:t>1</a:t>
            </a:r>
            <a:r>
              <a:rPr lang="zh-CN" altLang="zh-CN" dirty="0"/>
              <a:t>）提高生产率；</a:t>
            </a:r>
          </a:p>
          <a:p>
            <a:pPr marL="0" indent="0">
              <a:lnSpc>
                <a:spcPct val="120000"/>
              </a:lnSpc>
              <a:buNone/>
            </a:pPr>
            <a:r>
              <a:rPr lang="zh-CN" altLang="zh-CN" dirty="0"/>
              <a:t>（</a:t>
            </a:r>
            <a:r>
              <a:rPr lang="en-US" altLang="zh-CN" dirty="0"/>
              <a:t>2</a:t>
            </a:r>
            <a:r>
              <a:rPr lang="zh-CN" altLang="zh-CN" dirty="0"/>
              <a:t>）增加销售和利润；</a:t>
            </a:r>
          </a:p>
          <a:p>
            <a:pPr marL="0" indent="0">
              <a:lnSpc>
                <a:spcPct val="120000"/>
              </a:lnSpc>
              <a:buNone/>
            </a:pPr>
            <a:r>
              <a:rPr lang="zh-CN" altLang="zh-CN" dirty="0"/>
              <a:t>（</a:t>
            </a:r>
            <a:r>
              <a:rPr lang="en-US" altLang="zh-CN" dirty="0"/>
              <a:t>3</a:t>
            </a:r>
            <a:r>
              <a:rPr lang="zh-CN" altLang="zh-CN" dirty="0"/>
              <a:t>）降低培训和产品支持的成本；</a:t>
            </a:r>
          </a:p>
          <a:p>
            <a:pPr marL="0" indent="0">
              <a:lnSpc>
                <a:spcPct val="120000"/>
              </a:lnSpc>
              <a:buNone/>
            </a:pPr>
            <a:r>
              <a:rPr lang="zh-CN" altLang="zh-CN" dirty="0"/>
              <a:t>（</a:t>
            </a:r>
            <a:r>
              <a:rPr lang="en-US" altLang="zh-CN" dirty="0"/>
              <a:t>4</a:t>
            </a:r>
            <a:r>
              <a:rPr lang="zh-CN" altLang="zh-CN" dirty="0"/>
              <a:t>）减少开发时间和开发成本；</a:t>
            </a:r>
          </a:p>
          <a:p>
            <a:pPr marL="0" indent="0">
              <a:lnSpc>
                <a:spcPct val="120000"/>
              </a:lnSpc>
              <a:buNone/>
            </a:pPr>
            <a:r>
              <a:rPr lang="zh-CN" altLang="zh-CN" dirty="0"/>
              <a:t>（</a:t>
            </a:r>
            <a:r>
              <a:rPr lang="en-US" altLang="zh-CN" dirty="0"/>
              <a:t>5</a:t>
            </a:r>
            <a:r>
              <a:rPr lang="zh-CN" altLang="zh-CN" dirty="0"/>
              <a:t>）减少维护成本；</a:t>
            </a:r>
          </a:p>
          <a:p>
            <a:pPr marL="0" indent="0">
              <a:lnSpc>
                <a:spcPct val="120000"/>
              </a:lnSpc>
              <a:buNone/>
            </a:pPr>
            <a:r>
              <a:rPr lang="zh-CN" altLang="zh-CN" dirty="0"/>
              <a:t>（</a:t>
            </a:r>
            <a:r>
              <a:rPr lang="en-US" altLang="zh-CN" dirty="0"/>
              <a:t>6</a:t>
            </a:r>
            <a:r>
              <a:rPr lang="zh-CN" altLang="zh-CN" dirty="0"/>
              <a:t>）增加用户的满意度。</a:t>
            </a:r>
          </a:p>
        </p:txBody>
      </p:sp>
    </p:spTree>
    <p:extLst>
      <p:ext uri="{BB962C8B-B14F-4D97-AF65-F5344CB8AC3E}">
        <p14:creationId xmlns:p14="http://schemas.microsoft.com/office/powerpoint/2010/main" val="635735268"/>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0" indent="0">
              <a:lnSpc>
                <a:spcPct val="150000"/>
              </a:lnSpc>
            </a:pPr>
            <a:r>
              <a:rPr lang="en-US" altLang="zh-CN" sz="3600" dirty="0"/>
              <a:t>10.1 </a:t>
            </a:r>
            <a:r>
              <a:rPr lang="zh-CN" altLang="zh-CN" sz="3600" dirty="0"/>
              <a:t>人机交互概述</a:t>
            </a:r>
            <a:endParaRPr lang="zh-CN" altLang="zh-CN" sz="3600" dirty="0"/>
          </a:p>
        </p:txBody>
      </p:sp>
      <p:sp>
        <p:nvSpPr>
          <p:cNvPr id="3" name="内容占位符 2"/>
          <p:cNvSpPr>
            <a:spLocks noGrp="1"/>
          </p:cNvSpPr>
          <p:nvPr>
            <p:ph idx="1"/>
          </p:nvPr>
        </p:nvSpPr>
        <p:spPr/>
        <p:txBody>
          <a:bodyPr>
            <a:normAutofit/>
          </a:bodyPr>
          <a:lstStyle/>
          <a:p>
            <a:pPr marL="0" indent="0">
              <a:lnSpc>
                <a:spcPct val="130000"/>
              </a:lnSpc>
              <a:buNone/>
            </a:pPr>
            <a:r>
              <a:rPr lang="en-US" altLang="zh-CN" dirty="0" smtClean="0"/>
              <a:t>10.1.3 </a:t>
            </a:r>
            <a:r>
              <a:rPr lang="zh-CN" altLang="zh-CN" dirty="0" smtClean="0"/>
              <a:t>人</a:t>
            </a:r>
            <a:r>
              <a:rPr lang="zh-CN" altLang="zh-CN" dirty="0"/>
              <a:t>机交互的研究内容</a:t>
            </a:r>
          </a:p>
          <a:p>
            <a:pPr marL="0" indent="0">
              <a:lnSpc>
                <a:spcPct val="130000"/>
              </a:lnSpc>
              <a:buNone/>
            </a:pPr>
            <a:r>
              <a:rPr lang="en-US" altLang="zh-CN" dirty="0" smtClean="0"/>
              <a:t>1</a:t>
            </a:r>
            <a:r>
              <a:rPr lang="en-US" altLang="zh-CN" dirty="0"/>
              <a:t>.</a:t>
            </a:r>
            <a:r>
              <a:rPr lang="zh-CN" altLang="zh-CN" dirty="0"/>
              <a:t>人机交互界面表示模型与设计</a:t>
            </a:r>
            <a:r>
              <a:rPr lang="zh-CN" altLang="zh-CN" dirty="0" smtClean="0"/>
              <a:t>方法</a:t>
            </a:r>
            <a:endParaRPr lang="en-US" altLang="zh-CN" dirty="0" smtClean="0"/>
          </a:p>
          <a:p>
            <a:pPr marL="0" indent="0">
              <a:lnSpc>
                <a:spcPct val="130000"/>
              </a:lnSpc>
              <a:buNone/>
            </a:pPr>
            <a:r>
              <a:rPr lang="en-US" altLang="zh-CN" dirty="0"/>
              <a:t>2.</a:t>
            </a:r>
            <a:r>
              <a:rPr lang="zh-CN" altLang="zh-CN" dirty="0"/>
              <a:t>可用性分析与评估</a:t>
            </a:r>
            <a:r>
              <a:rPr lang="zh-CN" altLang="zh-CN" dirty="0"/>
              <a:t> </a:t>
            </a:r>
            <a:endParaRPr lang="en-US" altLang="zh-CN" dirty="0" smtClean="0"/>
          </a:p>
          <a:p>
            <a:pPr marL="0" indent="0">
              <a:lnSpc>
                <a:spcPct val="130000"/>
              </a:lnSpc>
              <a:buNone/>
            </a:pPr>
            <a:r>
              <a:rPr lang="en-US" altLang="zh-CN" dirty="0"/>
              <a:t>3.</a:t>
            </a:r>
            <a:r>
              <a:rPr lang="zh-CN" altLang="zh-CN" dirty="0"/>
              <a:t>多通道交互技术</a:t>
            </a:r>
            <a:r>
              <a:rPr lang="zh-CN" altLang="zh-CN" dirty="0"/>
              <a:t> </a:t>
            </a:r>
            <a:endParaRPr lang="en-US" altLang="zh-CN" dirty="0" smtClean="0"/>
          </a:p>
          <a:p>
            <a:pPr marL="0" indent="0">
              <a:lnSpc>
                <a:spcPct val="130000"/>
              </a:lnSpc>
              <a:buNone/>
            </a:pPr>
            <a:r>
              <a:rPr lang="en-US" altLang="zh-CN" dirty="0"/>
              <a:t>4.</a:t>
            </a:r>
            <a:r>
              <a:rPr lang="zh-CN" altLang="zh-CN" dirty="0"/>
              <a:t>认知与智能用户界面</a:t>
            </a:r>
            <a:r>
              <a:rPr lang="zh-CN" altLang="zh-CN" dirty="0"/>
              <a:t> </a:t>
            </a:r>
            <a:endParaRPr lang="en-US" altLang="zh-CN" dirty="0" smtClean="0"/>
          </a:p>
          <a:p>
            <a:pPr marL="0" indent="0">
              <a:lnSpc>
                <a:spcPct val="130000"/>
              </a:lnSpc>
              <a:buNone/>
            </a:pPr>
            <a:r>
              <a:rPr lang="en-US" altLang="zh-CN" dirty="0"/>
              <a:t>5.</a:t>
            </a:r>
            <a:r>
              <a:rPr lang="zh-CN" altLang="zh-CN" dirty="0"/>
              <a:t>群件</a:t>
            </a:r>
            <a:r>
              <a:rPr lang="zh-CN" altLang="zh-CN" dirty="0"/>
              <a:t> </a:t>
            </a:r>
            <a:endParaRPr lang="en-US" altLang="zh-CN" dirty="0" smtClean="0"/>
          </a:p>
          <a:p>
            <a:pPr marL="0" indent="0">
              <a:lnSpc>
                <a:spcPct val="130000"/>
              </a:lnSpc>
              <a:buNone/>
            </a:pPr>
            <a:r>
              <a:rPr lang="en-US" altLang="zh-CN" dirty="0"/>
              <a:t>6.Web</a:t>
            </a:r>
            <a:r>
              <a:rPr lang="zh-CN" altLang="zh-CN" dirty="0"/>
              <a:t>设计</a:t>
            </a:r>
            <a:r>
              <a:rPr lang="zh-CN" altLang="zh-CN" dirty="0"/>
              <a:t> </a:t>
            </a:r>
            <a:endParaRPr lang="en-US" altLang="zh-CN" dirty="0" smtClean="0"/>
          </a:p>
          <a:p>
            <a:pPr marL="0" indent="0">
              <a:lnSpc>
                <a:spcPct val="130000"/>
              </a:lnSpc>
              <a:buNone/>
            </a:pPr>
            <a:r>
              <a:rPr lang="en-US" altLang="zh-CN" dirty="0"/>
              <a:t>7.</a:t>
            </a:r>
            <a:r>
              <a:rPr lang="zh-CN" altLang="zh-CN" dirty="0"/>
              <a:t>移动界面设计</a:t>
            </a:r>
            <a:r>
              <a:rPr lang="zh-CN" altLang="zh-CN" dirty="0"/>
              <a:t> </a:t>
            </a:r>
            <a:endParaRPr lang="zh-CN" altLang="zh-CN" dirty="0"/>
          </a:p>
        </p:txBody>
      </p:sp>
    </p:spTree>
    <p:extLst>
      <p:ext uri="{BB962C8B-B14F-4D97-AF65-F5344CB8AC3E}">
        <p14:creationId xmlns:p14="http://schemas.microsoft.com/office/powerpoint/2010/main" val="492861130"/>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10.8 </a:t>
            </a:r>
            <a:r>
              <a:rPr lang="zh-CN" altLang="zh-CN" sz="3600" dirty="0"/>
              <a:t>可用性分析与评估</a:t>
            </a:r>
          </a:p>
        </p:txBody>
      </p:sp>
      <p:sp>
        <p:nvSpPr>
          <p:cNvPr id="3" name="内容占位符 2"/>
          <p:cNvSpPr>
            <a:spLocks noGrp="1"/>
          </p:cNvSpPr>
          <p:nvPr>
            <p:ph idx="1"/>
          </p:nvPr>
        </p:nvSpPr>
        <p:spPr/>
        <p:txBody>
          <a:bodyPr>
            <a:normAutofit/>
          </a:bodyPr>
          <a:lstStyle/>
          <a:p>
            <a:pPr marL="0" indent="0">
              <a:lnSpc>
                <a:spcPct val="120000"/>
              </a:lnSpc>
              <a:buNone/>
            </a:pPr>
            <a:r>
              <a:rPr lang="en-US" altLang="zh-CN" dirty="0"/>
              <a:t>10.8.1</a:t>
            </a:r>
            <a:r>
              <a:rPr lang="zh-CN" altLang="zh-CN" dirty="0"/>
              <a:t>可用性与可用性工程</a:t>
            </a:r>
          </a:p>
          <a:p>
            <a:pPr marL="0" indent="0">
              <a:lnSpc>
                <a:spcPct val="150000"/>
              </a:lnSpc>
              <a:buNone/>
            </a:pPr>
            <a:r>
              <a:rPr lang="en-US" altLang="zh-CN" dirty="0"/>
              <a:t>2.</a:t>
            </a:r>
            <a:r>
              <a:rPr lang="zh-CN" altLang="zh-CN" dirty="0"/>
              <a:t>可用性工程</a:t>
            </a:r>
          </a:p>
          <a:p>
            <a:pPr marL="0" indent="0">
              <a:lnSpc>
                <a:spcPct val="150000"/>
              </a:lnSpc>
              <a:buNone/>
            </a:pPr>
            <a:r>
              <a:rPr lang="zh-CN" altLang="zh-CN" dirty="0"/>
              <a:t>任何一个产品都不可能是故意设计成不可用的，但只有遵循系统的可用性设计方法，才能达到可用性。</a:t>
            </a:r>
          </a:p>
          <a:p>
            <a:pPr marL="0" indent="0">
              <a:lnSpc>
                <a:spcPct val="150000"/>
              </a:lnSpc>
              <a:buNone/>
            </a:pPr>
            <a:r>
              <a:rPr lang="zh-CN" altLang="zh-CN" dirty="0"/>
              <a:t>所谓可用性工程就是改善系统可用性的迭代过程。它是一个完整的过程，贯穿于产品设计之前的准备、设计实现、一直到产品投入使用。其目的就是保证最终产品具有完善的用户界面。</a:t>
            </a:r>
          </a:p>
        </p:txBody>
      </p:sp>
    </p:spTree>
    <p:extLst>
      <p:ext uri="{BB962C8B-B14F-4D97-AF65-F5344CB8AC3E}">
        <p14:creationId xmlns:p14="http://schemas.microsoft.com/office/powerpoint/2010/main" val="173587653"/>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10.8 </a:t>
            </a:r>
            <a:r>
              <a:rPr lang="zh-CN" altLang="zh-CN" sz="3600" dirty="0"/>
              <a:t>可用性分析与评估</a:t>
            </a:r>
          </a:p>
        </p:txBody>
      </p:sp>
      <p:sp>
        <p:nvSpPr>
          <p:cNvPr id="3" name="内容占位符 2"/>
          <p:cNvSpPr>
            <a:spLocks noGrp="1"/>
          </p:cNvSpPr>
          <p:nvPr>
            <p:ph idx="1"/>
          </p:nvPr>
        </p:nvSpPr>
        <p:spPr/>
        <p:txBody>
          <a:bodyPr>
            <a:normAutofit/>
          </a:bodyPr>
          <a:lstStyle/>
          <a:p>
            <a:pPr marL="0" indent="0">
              <a:lnSpc>
                <a:spcPct val="120000"/>
              </a:lnSpc>
              <a:buNone/>
            </a:pPr>
            <a:r>
              <a:rPr lang="en-US" altLang="zh-CN" dirty="0"/>
              <a:t>10.8.1</a:t>
            </a:r>
            <a:r>
              <a:rPr lang="zh-CN" altLang="zh-CN" dirty="0"/>
              <a:t>可用性与可用性工程</a:t>
            </a:r>
          </a:p>
          <a:p>
            <a:pPr marL="0" indent="0">
              <a:lnSpc>
                <a:spcPct val="150000"/>
              </a:lnSpc>
              <a:buNone/>
            </a:pPr>
            <a:r>
              <a:rPr lang="en-US" altLang="zh-CN" dirty="0"/>
              <a:t>2.</a:t>
            </a:r>
            <a:r>
              <a:rPr lang="zh-CN" altLang="zh-CN" dirty="0"/>
              <a:t>可用性工程</a:t>
            </a:r>
          </a:p>
          <a:p>
            <a:pPr marL="0" indent="0">
              <a:lnSpc>
                <a:spcPct val="120000"/>
              </a:lnSpc>
              <a:buNone/>
            </a:pPr>
            <a:r>
              <a:rPr lang="zh-CN" altLang="zh-CN" dirty="0"/>
              <a:t>一个可用性工程的生命周期大体上分为下面几个部分：</a:t>
            </a:r>
          </a:p>
          <a:p>
            <a:pPr marL="0" indent="0">
              <a:lnSpc>
                <a:spcPct val="120000"/>
              </a:lnSpc>
              <a:buNone/>
            </a:pPr>
            <a:r>
              <a:rPr lang="zh-CN" altLang="zh-CN" dirty="0"/>
              <a:t>（</a:t>
            </a:r>
            <a:r>
              <a:rPr lang="en-US" altLang="zh-CN" dirty="0"/>
              <a:t>1</a:t>
            </a:r>
            <a:r>
              <a:rPr lang="zh-CN" altLang="zh-CN" dirty="0"/>
              <a:t>）了解用户；</a:t>
            </a:r>
          </a:p>
          <a:p>
            <a:pPr marL="0" indent="0">
              <a:lnSpc>
                <a:spcPct val="120000"/>
              </a:lnSpc>
              <a:buNone/>
            </a:pPr>
            <a:r>
              <a:rPr lang="zh-CN" altLang="zh-CN" dirty="0"/>
              <a:t>（</a:t>
            </a:r>
            <a:r>
              <a:rPr lang="en-US" altLang="zh-CN" dirty="0"/>
              <a:t>2</a:t>
            </a:r>
            <a:r>
              <a:rPr lang="zh-CN" altLang="zh-CN" dirty="0"/>
              <a:t>）竞争性分析；</a:t>
            </a:r>
          </a:p>
          <a:p>
            <a:pPr marL="0" indent="0">
              <a:lnSpc>
                <a:spcPct val="120000"/>
              </a:lnSpc>
              <a:buNone/>
            </a:pPr>
            <a:r>
              <a:rPr lang="zh-CN" altLang="zh-CN" dirty="0"/>
              <a:t>（</a:t>
            </a:r>
            <a:r>
              <a:rPr lang="en-US" altLang="zh-CN" dirty="0"/>
              <a:t>3</a:t>
            </a:r>
            <a:r>
              <a:rPr lang="zh-CN" altLang="zh-CN" dirty="0"/>
              <a:t>）设定可用性目标；</a:t>
            </a:r>
          </a:p>
          <a:p>
            <a:pPr marL="0" indent="0">
              <a:lnSpc>
                <a:spcPct val="120000"/>
              </a:lnSpc>
              <a:buNone/>
            </a:pPr>
            <a:r>
              <a:rPr lang="zh-CN" altLang="zh-CN" dirty="0"/>
              <a:t>（</a:t>
            </a:r>
            <a:r>
              <a:rPr lang="en-US" altLang="zh-CN" dirty="0"/>
              <a:t>4</a:t>
            </a:r>
            <a:r>
              <a:rPr lang="zh-CN" altLang="zh-CN" dirty="0"/>
              <a:t>）用户参与的设计；</a:t>
            </a:r>
          </a:p>
          <a:p>
            <a:pPr marL="0" indent="0">
              <a:lnSpc>
                <a:spcPct val="120000"/>
              </a:lnSpc>
              <a:buNone/>
            </a:pPr>
            <a:r>
              <a:rPr lang="zh-CN" altLang="zh-CN" dirty="0"/>
              <a:t>（</a:t>
            </a:r>
            <a:r>
              <a:rPr lang="en-US" altLang="zh-CN" dirty="0"/>
              <a:t>5</a:t>
            </a:r>
            <a:r>
              <a:rPr lang="zh-CN" altLang="zh-CN" dirty="0"/>
              <a:t>）迭代设计；</a:t>
            </a:r>
          </a:p>
          <a:p>
            <a:pPr marL="0" indent="0">
              <a:lnSpc>
                <a:spcPct val="120000"/>
              </a:lnSpc>
              <a:buNone/>
            </a:pPr>
            <a:r>
              <a:rPr lang="zh-CN" altLang="zh-CN" dirty="0"/>
              <a:t>（</a:t>
            </a:r>
            <a:r>
              <a:rPr lang="en-US" altLang="zh-CN" dirty="0"/>
              <a:t>6</a:t>
            </a:r>
            <a:r>
              <a:rPr lang="zh-CN" altLang="zh-CN" dirty="0"/>
              <a:t>）产品发布后工作。</a:t>
            </a:r>
          </a:p>
        </p:txBody>
      </p:sp>
    </p:spTree>
    <p:extLst>
      <p:ext uri="{BB962C8B-B14F-4D97-AF65-F5344CB8AC3E}">
        <p14:creationId xmlns:p14="http://schemas.microsoft.com/office/powerpoint/2010/main" val="659242681"/>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10.8 </a:t>
            </a:r>
            <a:r>
              <a:rPr lang="zh-CN" altLang="zh-CN" sz="3600" dirty="0"/>
              <a:t>可用性分析与评估</a:t>
            </a:r>
          </a:p>
        </p:txBody>
      </p:sp>
      <p:sp>
        <p:nvSpPr>
          <p:cNvPr id="3" name="内容占位符 2"/>
          <p:cNvSpPr>
            <a:spLocks noGrp="1"/>
          </p:cNvSpPr>
          <p:nvPr>
            <p:ph idx="1"/>
          </p:nvPr>
        </p:nvSpPr>
        <p:spPr/>
        <p:txBody>
          <a:bodyPr>
            <a:normAutofit lnSpcReduction="10000"/>
          </a:bodyPr>
          <a:lstStyle/>
          <a:p>
            <a:pPr marL="0" indent="0">
              <a:lnSpc>
                <a:spcPct val="140000"/>
              </a:lnSpc>
              <a:buNone/>
            </a:pPr>
            <a:r>
              <a:rPr lang="en-US" altLang="zh-CN" dirty="0"/>
              <a:t>10.8.2</a:t>
            </a:r>
            <a:r>
              <a:rPr lang="zh-CN" altLang="zh-CN" dirty="0"/>
              <a:t>支持可用性的设计原则</a:t>
            </a:r>
          </a:p>
          <a:p>
            <a:pPr marL="0" indent="0">
              <a:lnSpc>
                <a:spcPct val="140000"/>
              </a:lnSpc>
              <a:buNone/>
            </a:pPr>
            <a:r>
              <a:rPr lang="zh-CN" altLang="zh-CN" dirty="0"/>
              <a:t>在设计交互系统时有一些可以提高可用性的基本原则，这些原则分为以下三大类：</a:t>
            </a:r>
          </a:p>
          <a:p>
            <a:pPr marL="0" indent="0">
              <a:lnSpc>
                <a:spcPct val="140000"/>
              </a:lnSpc>
              <a:buNone/>
            </a:pPr>
            <a:r>
              <a:rPr lang="zh-CN" altLang="zh-CN" dirty="0"/>
              <a:t>（</a:t>
            </a:r>
            <a:r>
              <a:rPr lang="en-US" altLang="zh-CN" dirty="0"/>
              <a:t>1</a:t>
            </a:r>
            <a:r>
              <a:rPr lang="zh-CN" altLang="zh-CN" dirty="0"/>
              <a:t>）可学习性：新用户能否很容易地学会交互和达到最佳交互性能；</a:t>
            </a:r>
          </a:p>
          <a:p>
            <a:pPr marL="0" indent="0">
              <a:lnSpc>
                <a:spcPct val="140000"/>
              </a:lnSpc>
              <a:buNone/>
            </a:pPr>
            <a:r>
              <a:rPr lang="zh-CN" altLang="zh-CN" dirty="0"/>
              <a:t>（</a:t>
            </a:r>
            <a:r>
              <a:rPr lang="en-US" altLang="zh-CN" dirty="0"/>
              <a:t>2</a:t>
            </a:r>
            <a:r>
              <a:rPr lang="zh-CN" altLang="zh-CN" dirty="0"/>
              <a:t>）灵活性：用户和系统之间信息交流的方式是否灵活多样；</a:t>
            </a:r>
          </a:p>
          <a:p>
            <a:pPr marL="0" indent="0">
              <a:lnSpc>
                <a:spcPct val="140000"/>
              </a:lnSpc>
              <a:buNone/>
            </a:pPr>
            <a:r>
              <a:rPr lang="zh-CN" altLang="zh-CN" dirty="0"/>
              <a:t>（</a:t>
            </a:r>
            <a:r>
              <a:rPr lang="en-US" altLang="zh-CN" dirty="0"/>
              <a:t>3</a:t>
            </a:r>
            <a:r>
              <a:rPr lang="zh-CN" altLang="zh-CN" dirty="0"/>
              <a:t>）鲁棒性：体现为用户能不能成功达到交互目标，能否对达到的目标进行评估。</a:t>
            </a:r>
          </a:p>
        </p:txBody>
      </p:sp>
    </p:spTree>
    <p:extLst>
      <p:ext uri="{BB962C8B-B14F-4D97-AF65-F5344CB8AC3E}">
        <p14:creationId xmlns:p14="http://schemas.microsoft.com/office/powerpoint/2010/main" val="1610061612"/>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10.8 </a:t>
            </a:r>
            <a:r>
              <a:rPr lang="zh-CN" altLang="zh-CN" sz="3600" dirty="0"/>
              <a:t>可用性分析与评估</a:t>
            </a:r>
          </a:p>
        </p:txBody>
      </p:sp>
      <p:sp>
        <p:nvSpPr>
          <p:cNvPr id="3" name="内容占位符 2"/>
          <p:cNvSpPr>
            <a:spLocks noGrp="1"/>
          </p:cNvSpPr>
          <p:nvPr>
            <p:ph idx="1"/>
          </p:nvPr>
        </p:nvSpPr>
        <p:spPr/>
        <p:txBody>
          <a:bodyPr>
            <a:normAutofit/>
          </a:bodyPr>
          <a:lstStyle/>
          <a:p>
            <a:pPr marL="0" indent="0">
              <a:lnSpc>
                <a:spcPct val="120000"/>
              </a:lnSpc>
              <a:buNone/>
            </a:pPr>
            <a:r>
              <a:rPr lang="en-US" altLang="zh-CN" dirty="0"/>
              <a:t>10.8.3</a:t>
            </a:r>
            <a:r>
              <a:rPr lang="zh-CN" altLang="zh-CN" dirty="0" smtClean="0"/>
              <a:t>可用性评估</a:t>
            </a:r>
            <a:endParaRPr lang="en-US" altLang="zh-CN" dirty="0" smtClean="0"/>
          </a:p>
          <a:p>
            <a:pPr marL="0" indent="0">
              <a:lnSpc>
                <a:spcPct val="120000"/>
              </a:lnSpc>
              <a:buNone/>
            </a:pPr>
            <a:r>
              <a:rPr lang="zh-CN" altLang="zh-CN" dirty="0"/>
              <a:t>软件可用性评估应该遵循以下原则：</a:t>
            </a:r>
          </a:p>
          <a:p>
            <a:pPr marL="0" indent="0">
              <a:lnSpc>
                <a:spcPct val="120000"/>
              </a:lnSpc>
              <a:buNone/>
            </a:pPr>
            <a:r>
              <a:rPr lang="zh-CN" altLang="zh-CN" dirty="0"/>
              <a:t>（</a:t>
            </a:r>
            <a:r>
              <a:rPr lang="en-US" altLang="zh-CN" dirty="0"/>
              <a:t>1</a:t>
            </a:r>
            <a:r>
              <a:rPr lang="zh-CN" altLang="zh-CN" dirty="0"/>
              <a:t>）最具有权威性的可用性测试和评估不应该针对专业技术人员，而应该针对产品的用户。对软件可用性的测试和评估，应主要由用户来完成。</a:t>
            </a:r>
          </a:p>
          <a:p>
            <a:pPr marL="0" indent="0">
              <a:lnSpc>
                <a:spcPct val="120000"/>
              </a:lnSpc>
              <a:buNone/>
            </a:pPr>
            <a:r>
              <a:rPr lang="zh-CN" altLang="zh-CN" dirty="0"/>
              <a:t>（</a:t>
            </a:r>
            <a:r>
              <a:rPr lang="en-US" altLang="zh-CN" dirty="0"/>
              <a:t>2</a:t>
            </a:r>
            <a:r>
              <a:rPr lang="zh-CN" altLang="zh-CN" dirty="0"/>
              <a:t>）软件的可用性测试和评估是一个过程，这个过程在产品开发的初期阶段就应该开始。</a:t>
            </a:r>
          </a:p>
          <a:p>
            <a:pPr marL="0" indent="0">
              <a:lnSpc>
                <a:spcPct val="120000"/>
              </a:lnSpc>
              <a:buNone/>
            </a:pPr>
            <a:r>
              <a:rPr lang="zh-CN" altLang="zh-CN" dirty="0"/>
              <a:t>（</a:t>
            </a:r>
            <a:r>
              <a:rPr lang="en-US" altLang="zh-CN" dirty="0"/>
              <a:t>3</a:t>
            </a:r>
            <a:r>
              <a:rPr lang="zh-CN" altLang="zh-CN" dirty="0"/>
              <a:t>）软件的可用性测试必须是在用户的实际工作任务和操作环境下进行。</a:t>
            </a:r>
          </a:p>
          <a:p>
            <a:pPr marL="0" indent="0">
              <a:lnSpc>
                <a:spcPct val="120000"/>
              </a:lnSpc>
              <a:buNone/>
            </a:pPr>
            <a:r>
              <a:rPr lang="zh-CN" altLang="zh-CN" dirty="0"/>
              <a:t>（</a:t>
            </a:r>
            <a:r>
              <a:rPr lang="en-US" altLang="zh-CN" dirty="0"/>
              <a:t>4</a:t>
            </a:r>
            <a:r>
              <a:rPr lang="zh-CN" altLang="zh-CN" dirty="0"/>
              <a:t>）要选择有广泛代表性的用户。</a:t>
            </a:r>
            <a:r>
              <a:rPr lang="zh-CN" altLang="zh-CN" dirty="0"/>
              <a:t> </a:t>
            </a:r>
            <a:endParaRPr lang="zh-CN" altLang="zh-CN" dirty="0"/>
          </a:p>
        </p:txBody>
      </p:sp>
    </p:spTree>
    <p:extLst>
      <p:ext uri="{BB962C8B-B14F-4D97-AF65-F5344CB8AC3E}">
        <p14:creationId xmlns:p14="http://schemas.microsoft.com/office/powerpoint/2010/main" val="2138889852"/>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0" indent="0">
              <a:lnSpc>
                <a:spcPct val="150000"/>
              </a:lnSpc>
            </a:pPr>
            <a:r>
              <a:rPr lang="en-US" altLang="zh-CN" sz="3600" dirty="0"/>
              <a:t>10.1 </a:t>
            </a:r>
            <a:r>
              <a:rPr lang="zh-CN" altLang="zh-CN" sz="3600" dirty="0"/>
              <a:t>人机交互概述</a:t>
            </a:r>
            <a:endParaRPr lang="zh-CN" altLang="zh-CN" sz="3600" dirty="0"/>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10.1.4</a:t>
            </a:r>
            <a:r>
              <a:rPr lang="zh-CN" altLang="zh-CN" dirty="0"/>
              <a:t>人机</a:t>
            </a:r>
            <a:r>
              <a:rPr lang="zh-CN" altLang="zh-CN" dirty="0" smtClean="0"/>
              <a:t>交互的发展历史</a:t>
            </a:r>
            <a:endParaRPr lang="en-US" altLang="zh-CN" dirty="0" smtClean="0"/>
          </a:p>
          <a:p>
            <a:pPr marL="0" indent="0">
              <a:lnSpc>
                <a:spcPct val="150000"/>
              </a:lnSpc>
              <a:buNone/>
            </a:pPr>
            <a:r>
              <a:rPr lang="en-US" altLang="zh-CN" b="1" dirty="0"/>
              <a:t>1.</a:t>
            </a:r>
            <a:r>
              <a:rPr lang="zh-CN" altLang="zh-CN" b="1" dirty="0"/>
              <a:t>语言命令交互阶段</a:t>
            </a:r>
            <a:endParaRPr lang="zh-CN" altLang="zh-CN" dirty="0"/>
          </a:p>
          <a:p>
            <a:pPr marL="0" indent="0">
              <a:lnSpc>
                <a:spcPct val="150000"/>
              </a:lnSpc>
              <a:buNone/>
            </a:pPr>
            <a:r>
              <a:rPr lang="en-US" altLang="zh-CN" b="1" dirty="0"/>
              <a:t>2.</a:t>
            </a:r>
            <a:r>
              <a:rPr lang="zh-CN" altLang="zh-CN" b="1" dirty="0"/>
              <a:t>图形用户界面（</a:t>
            </a:r>
            <a:r>
              <a:rPr lang="en-US" altLang="zh-CN" b="1" dirty="0"/>
              <a:t>GUI</a:t>
            </a:r>
            <a:r>
              <a:rPr lang="zh-CN" altLang="zh-CN" b="1" dirty="0"/>
              <a:t>）</a:t>
            </a:r>
            <a:r>
              <a:rPr lang="zh-CN" altLang="zh-CN" b="1" dirty="0" smtClean="0"/>
              <a:t>交互阶段</a:t>
            </a:r>
            <a:endParaRPr lang="en-US" altLang="zh-CN" b="1" dirty="0" smtClean="0"/>
          </a:p>
          <a:p>
            <a:pPr marL="0" indent="0">
              <a:lnSpc>
                <a:spcPct val="150000"/>
              </a:lnSpc>
              <a:buNone/>
            </a:pPr>
            <a:r>
              <a:rPr lang="en-US" altLang="zh-CN" b="1" dirty="0"/>
              <a:t>3.</a:t>
            </a:r>
            <a:r>
              <a:rPr lang="zh-CN" altLang="zh-CN" b="1" dirty="0"/>
              <a:t>自然和谐的人机交互阶段</a:t>
            </a:r>
            <a:endParaRPr lang="zh-CN" altLang="zh-CN" dirty="0"/>
          </a:p>
          <a:p>
            <a:pPr marL="0" indent="0">
              <a:lnSpc>
                <a:spcPct val="150000"/>
              </a:lnSpc>
              <a:buNone/>
            </a:pPr>
            <a:endParaRPr lang="zh-CN" altLang="zh-CN" dirty="0"/>
          </a:p>
        </p:txBody>
      </p:sp>
    </p:spTree>
    <p:extLst>
      <p:ext uri="{BB962C8B-B14F-4D97-AF65-F5344CB8AC3E}">
        <p14:creationId xmlns:p14="http://schemas.microsoft.com/office/powerpoint/2010/main" val="258803475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10.2 </a:t>
            </a:r>
            <a:r>
              <a:rPr lang="zh-CN" altLang="zh-CN" sz="3600" dirty="0"/>
              <a:t>认知心理学与人机工程学</a:t>
            </a:r>
          </a:p>
        </p:txBody>
      </p:sp>
      <p:sp>
        <p:nvSpPr>
          <p:cNvPr id="3" name="内容占位符 2"/>
          <p:cNvSpPr>
            <a:spLocks noGrp="1"/>
          </p:cNvSpPr>
          <p:nvPr>
            <p:ph idx="1"/>
          </p:nvPr>
        </p:nvSpPr>
        <p:spPr/>
        <p:txBody>
          <a:bodyPr>
            <a:normAutofit lnSpcReduction="10000"/>
          </a:bodyPr>
          <a:lstStyle/>
          <a:p>
            <a:pPr marL="0" indent="0">
              <a:lnSpc>
                <a:spcPct val="150000"/>
              </a:lnSpc>
              <a:buNone/>
            </a:pPr>
            <a:r>
              <a:rPr lang="en-US" altLang="zh-CN" dirty="0"/>
              <a:t>10.2.1</a:t>
            </a:r>
            <a:r>
              <a:rPr lang="zh-CN" altLang="zh-CN" dirty="0"/>
              <a:t>认知</a:t>
            </a:r>
            <a:r>
              <a:rPr lang="zh-CN" altLang="zh-CN" dirty="0" smtClean="0"/>
              <a:t>心理学</a:t>
            </a:r>
            <a:endParaRPr lang="en-US" altLang="zh-CN" dirty="0" smtClean="0"/>
          </a:p>
          <a:p>
            <a:pPr marL="0" indent="0">
              <a:lnSpc>
                <a:spcPct val="150000"/>
              </a:lnSpc>
              <a:buNone/>
            </a:pPr>
            <a:r>
              <a:rPr lang="zh-CN" altLang="zh-CN" dirty="0"/>
              <a:t>认知心理学（</a:t>
            </a:r>
            <a:r>
              <a:rPr lang="en-US" altLang="zh-CN" dirty="0"/>
              <a:t>Cognitive Psychology</a:t>
            </a:r>
            <a:r>
              <a:rPr lang="zh-CN" altLang="zh-CN" dirty="0"/>
              <a:t>）是</a:t>
            </a:r>
            <a:r>
              <a:rPr lang="en-US" altLang="zh-CN" dirty="0"/>
              <a:t>20</a:t>
            </a:r>
            <a:r>
              <a:rPr lang="zh-CN" altLang="zh-CN" dirty="0"/>
              <a:t>世纪</a:t>
            </a:r>
            <a:r>
              <a:rPr lang="en-US" altLang="zh-CN" dirty="0"/>
              <a:t>50</a:t>
            </a:r>
            <a:r>
              <a:rPr lang="zh-CN" altLang="zh-CN" dirty="0"/>
              <a:t>年代中期在西方兴起的一种心理学思潮和研究领域，</a:t>
            </a:r>
            <a:r>
              <a:rPr lang="en-US" altLang="zh-CN" dirty="0"/>
              <a:t>20</a:t>
            </a:r>
            <a:r>
              <a:rPr lang="zh-CN" altLang="zh-CN" dirty="0"/>
              <a:t>世纪</a:t>
            </a:r>
            <a:r>
              <a:rPr lang="en-US" altLang="zh-CN" dirty="0"/>
              <a:t>70</a:t>
            </a:r>
            <a:r>
              <a:rPr lang="zh-CN" altLang="zh-CN" dirty="0"/>
              <a:t>年代成为西方心理学研究的一个主要方向。认知心理学研究人们如何获得外部世界信息，信息在人脑内如何表示并转化为知识，知识怎样存储又如何用来指导人们的注意和行为。认知心理学涉及心理活动的全部过程，是从感觉到知觉、识别、注意、学习、记忆、概念的形成、思维、表象、回忆、语言、情绪和发展过程。</a:t>
            </a:r>
          </a:p>
          <a:p>
            <a:pPr marL="0" indent="0">
              <a:lnSpc>
                <a:spcPct val="150000"/>
              </a:lnSpc>
              <a:buNone/>
            </a:pPr>
            <a:endParaRPr lang="en-US" altLang="zh-CN" dirty="0" smtClean="0"/>
          </a:p>
          <a:p>
            <a:pPr marL="0" indent="0">
              <a:lnSpc>
                <a:spcPct val="150000"/>
              </a:lnSpc>
              <a:buNone/>
            </a:pPr>
            <a:endParaRPr lang="zh-CN" altLang="zh-CN" dirty="0"/>
          </a:p>
        </p:txBody>
      </p:sp>
    </p:spTree>
    <p:extLst>
      <p:ext uri="{BB962C8B-B14F-4D97-AF65-F5344CB8AC3E}">
        <p14:creationId xmlns:p14="http://schemas.microsoft.com/office/powerpoint/2010/main" val="2122604301"/>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10.2 </a:t>
            </a:r>
            <a:r>
              <a:rPr lang="zh-CN" altLang="zh-CN" sz="3600" dirty="0"/>
              <a:t>认知心理学与人机工程学</a:t>
            </a:r>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10.2.2</a:t>
            </a:r>
            <a:r>
              <a:rPr lang="zh-CN" altLang="zh-CN" dirty="0"/>
              <a:t>人机</a:t>
            </a:r>
            <a:r>
              <a:rPr lang="zh-CN" altLang="zh-CN" dirty="0" smtClean="0"/>
              <a:t>工程学</a:t>
            </a:r>
            <a:endParaRPr lang="en-US" altLang="zh-CN" dirty="0" smtClean="0"/>
          </a:p>
          <a:p>
            <a:pPr marL="0" indent="0">
              <a:lnSpc>
                <a:spcPct val="150000"/>
              </a:lnSpc>
              <a:buNone/>
            </a:pPr>
            <a:r>
              <a:rPr lang="zh-CN" altLang="zh-CN" dirty="0"/>
              <a:t>与认知心理学相比，人机工程学（</a:t>
            </a:r>
            <a:r>
              <a:rPr lang="en-US" altLang="zh-CN" dirty="0"/>
              <a:t>Ergonomics</a:t>
            </a:r>
            <a:r>
              <a:rPr lang="zh-CN" altLang="zh-CN" dirty="0"/>
              <a:t>）更多地从人本身和系统的角度出发，研究人机关系。</a:t>
            </a:r>
            <a:r>
              <a:rPr lang="zh-CN" altLang="zh-CN" dirty="0"/>
              <a:t> </a:t>
            </a:r>
            <a:endParaRPr lang="en-US" altLang="zh-CN" dirty="0" smtClean="0"/>
          </a:p>
          <a:p>
            <a:pPr marL="0" indent="0">
              <a:lnSpc>
                <a:spcPct val="150000"/>
              </a:lnSpc>
              <a:buNone/>
            </a:pPr>
            <a:r>
              <a:rPr lang="zh-CN" altLang="zh-CN" dirty="0"/>
              <a:t>人机工程学着重研究的问题包括：研究人与机器之间的分工与配合；研究机器如何能更适合人的操作和使用，以提高人的工作效率、减轻人的疲劳和劳动强度；研究人机系统的工作环境对操作者的影响，用以改善工作环境；研究人机之间的界面，信息传递以及控制器和显示器的设计等等。</a:t>
            </a:r>
          </a:p>
          <a:p>
            <a:pPr marL="0" indent="0">
              <a:lnSpc>
                <a:spcPct val="150000"/>
              </a:lnSpc>
              <a:buNone/>
            </a:pPr>
            <a:endParaRPr lang="zh-CN" altLang="zh-CN" dirty="0"/>
          </a:p>
        </p:txBody>
      </p:sp>
    </p:spTree>
    <p:extLst>
      <p:ext uri="{BB962C8B-B14F-4D97-AF65-F5344CB8AC3E}">
        <p14:creationId xmlns:p14="http://schemas.microsoft.com/office/powerpoint/2010/main" val="1832100557"/>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10.3 </a:t>
            </a:r>
            <a:r>
              <a:rPr lang="zh-CN" altLang="zh-CN" sz="3600" dirty="0"/>
              <a:t>交互设备</a:t>
            </a:r>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10.3.1</a:t>
            </a:r>
            <a:r>
              <a:rPr lang="zh-CN" altLang="zh-CN" dirty="0"/>
              <a:t>输入设备</a:t>
            </a:r>
          </a:p>
          <a:p>
            <a:pPr marL="0" indent="0">
              <a:lnSpc>
                <a:spcPct val="150000"/>
              </a:lnSpc>
              <a:buNone/>
            </a:pPr>
            <a:r>
              <a:rPr lang="zh-CN" altLang="zh-CN" dirty="0"/>
              <a:t>输入设备主要介绍键盘和手写输入设备等文本输入设备，二维扫描仪、数码摄像头、三维扫描仪、动作捕捉设备等图形图像输入设备，以及鼠标、触摸板和控制杆等指点输入设备</a:t>
            </a:r>
            <a:r>
              <a:rPr lang="zh-CN" altLang="zh-CN" dirty="0" smtClean="0"/>
              <a:t>。</a:t>
            </a:r>
            <a:endParaRPr lang="en-US" altLang="zh-CN" dirty="0" smtClean="0"/>
          </a:p>
          <a:p>
            <a:pPr marL="0" indent="0">
              <a:lnSpc>
                <a:spcPct val="150000"/>
              </a:lnSpc>
              <a:buNone/>
            </a:pPr>
            <a:r>
              <a:rPr lang="en-US" altLang="zh-CN" dirty="0"/>
              <a:t>1.</a:t>
            </a:r>
            <a:r>
              <a:rPr lang="zh-CN" altLang="zh-CN" dirty="0"/>
              <a:t>文本输入设备</a:t>
            </a:r>
          </a:p>
          <a:p>
            <a:pPr marL="0" indent="0">
              <a:lnSpc>
                <a:spcPct val="150000"/>
              </a:lnSpc>
              <a:buNone/>
            </a:pPr>
            <a:r>
              <a:rPr lang="en-US" altLang="zh-CN" dirty="0"/>
              <a:t>2.</a:t>
            </a:r>
            <a:r>
              <a:rPr lang="zh-CN" altLang="zh-CN" dirty="0"/>
              <a:t>图像输入设备</a:t>
            </a:r>
          </a:p>
          <a:p>
            <a:pPr marL="0" indent="0">
              <a:lnSpc>
                <a:spcPct val="150000"/>
              </a:lnSpc>
              <a:buNone/>
            </a:pPr>
            <a:r>
              <a:rPr lang="en-US" altLang="zh-CN" dirty="0"/>
              <a:t>3.</a:t>
            </a:r>
            <a:r>
              <a:rPr lang="zh-CN" altLang="zh-CN" dirty="0"/>
              <a:t>三维信息输入设备</a:t>
            </a:r>
          </a:p>
          <a:p>
            <a:pPr marL="0" indent="0">
              <a:lnSpc>
                <a:spcPct val="150000"/>
              </a:lnSpc>
              <a:buNone/>
            </a:pPr>
            <a:r>
              <a:rPr lang="en-US" altLang="zh-CN" dirty="0"/>
              <a:t>4.</a:t>
            </a:r>
            <a:r>
              <a:rPr lang="zh-CN" altLang="zh-CN" dirty="0"/>
              <a:t>指点输入设备</a:t>
            </a:r>
          </a:p>
        </p:txBody>
      </p:sp>
    </p:spTree>
    <p:extLst>
      <p:ext uri="{BB962C8B-B14F-4D97-AF65-F5344CB8AC3E}">
        <p14:creationId xmlns:p14="http://schemas.microsoft.com/office/powerpoint/2010/main" val="2435285834"/>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10.3 </a:t>
            </a:r>
            <a:r>
              <a:rPr lang="zh-CN" altLang="zh-CN" sz="3600" dirty="0"/>
              <a:t>交互设备</a:t>
            </a:r>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10.3.2</a:t>
            </a:r>
            <a:r>
              <a:rPr lang="zh-CN" altLang="zh-CN" dirty="0"/>
              <a:t>输出设备</a:t>
            </a:r>
          </a:p>
          <a:p>
            <a:pPr marL="0" indent="0">
              <a:lnSpc>
                <a:spcPct val="150000"/>
              </a:lnSpc>
              <a:buNone/>
            </a:pPr>
            <a:r>
              <a:rPr lang="zh-CN" altLang="zh-CN" dirty="0"/>
              <a:t>输出设备主要介绍显示器和打印机等传统的输出设备，以及语音交互设备。</a:t>
            </a:r>
          </a:p>
          <a:p>
            <a:pPr marL="0" indent="0">
              <a:lnSpc>
                <a:spcPct val="150000"/>
              </a:lnSpc>
              <a:buNone/>
            </a:pPr>
            <a:r>
              <a:rPr lang="en-US" altLang="zh-CN" dirty="0"/>
              <a:t>1.</a:t>
            </a:r>
            <a:r>
              <a:rPr lang="zh-CN" altLang="zh-CN" dirty="0" smtClean="0"/>
              <a:t>显示器</a:t>
            </a:r>
            <a:endParaRPr lang="en-US" altLang="zh-CN" dirty="0" smtClean="0"/>
          </a:p>
          <a:p>
            <a:pPr marL="0" indent="0">
              <a:lnSpc>
                <a:spcPct val="150000"/>
              </a:lnSpc>
              <a:buNone/>
            </a:pPr>
            <a:r>
              <a:rPr lang="en-US" altLang="zh-CN" dirty="0"/>
              <a:t>2.</a:t>
            </a:r>
            <a:r>
              <a:rPr lang="zh-CN" altLang="zh-CN" dirty="0"/>
              <a:t>打印机</a:t>
            </a:r>
          </a:p>
          <a:p>
            <a:pPr marL="0" indent="0">
              <a:lnSpc>
                <a:spcPct val="150000"/>
              </a:lnSpc>
              <a:buNone/>
            </a:pPr>
            <a:r>
              <a:rPr lang="en-US" altLang="zh-CN" dirty="0"/>
              <a:t>3.</a:t>
            </a:r>
            <a:r>
              <a:rPr lang="zh-CN" altLang="zh-CN" dirty="0"/>
              <a:t>语音交互设备</a:t>
            </a:r>
          </a:p>
        </p:txBody>
      </p:sp>
    </p:spTree>
    <p:extLst>
      <p:ext uri="{BB962C8B-B14F-4D97-AF65-F5344CB8AC3E}">
        <p14:creationId xmlns:p14="http://schemas.microsoft.com/office/powerpoint/2010/main" val="1801354914"/>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清晰">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清晰.thmx</Template>
  <TotalTime>2753</TotalTime>
  <Words>2179</Words>
  <Application>Microsoft Macintosh PowerPoint</Application>
  <PresentationFormat>全屏显示(4:3)</PresentationFormat>
  <Paragraphs>243</Paragraphs>
  <Slides>43</Slides>
  <Notes>0</Notes>
  <HiddenSlides>0</HiddenSlides>
  <MMClips>0</MMClips>
  <ScaleCrop>false</ScaleCrop>
  <HeadingPairs>
    <vt:vector size="4" baseType="variant">
      <vt:variant>
        <vt:lpstr>主题</vt:lpstr>
      </vt:variant>
      <vt:variant>
        <vt:i4>1</vt:i4>
      </vt:variant>
      <vt:variant>
        <vt:lpstr>幻灯片标题</vt:lpstr>
      </vt:variant>
      <vt:variant>
        <vt:i4>43</vt:i4>
      </vt:variant>
    </vt:vector>
  </HeadingPairs>
  <TitlesOfParts>
    <vt:vector size="44" baseType="lpstr">
      <vt:lpstr>清晰</vt:lpstr>
      <vt:lpstr>第10章  人机交互原理及应用</vt:lpstr>
      <vt:lpstr>10.1 人机交互概述</vt:lpstr>
      <vt:lpstr>10.1 人机交互概述</vt:lpstr>
      <vt:lpstr>10.1 人机交互概述</vt:lpstr>
      <vt:lpstr>10.1 人机交互概述</vt:lpstr>
      <vt:lpstr>10.2 认知心理学与人机工程学</vt:lpstr>
      <vt:lpstr>10.2 认知心理学与人机工程学</vt:lpstr>
      <vt:lpstr>10.3 交互设备</vt:lpstr>
      <vt:lpstr>10.3 交互设备</vt:lpstr>
      <vt:lpstr>10.3 交互设备</vt:lpstr>
      <vt:lpstr>10.4 人机交互技术</vt:lpstr>
      <vt:lpstr>10.4 人机交互技术</vt:lpstr>
      <vt:lpstr>10.4 人机交互技术</vt:lpstr>
      <vt:lpstr>10.4 人机交互技术</vt:lpstr>
      <vt:lpstr>10.4 人机交互技术</vt:lpstr>
      <vt:lpstr>10.5界面设计</vt:lpstr>
      <vt:lpstr>10.5界面设计</vt:lpstr>
      <vt:lpstr>10.5界面设计</vt:lpstr>
      <vt:lpstr>10.5界面设计</vt:lpstr>
      <vt:lpstr>10.5界面设计</vt:lpstr>
      <vt:lpstr>10.5界面设计</vt:lpstr>
      <vt:lpstr>10.5界面设计</vt:lpstr>
      <vt:lpstr>10.5界面设计</vt:lpstr>
      <vt:lpstr>10.6 Web界面设计</vt:lpstr>
      <vt:lpstr>10.6 Web界面设计</vt:lpstr>
      <vt:lpstr>10.6 Web界面设计</vt:lpstr>
      <vt:lpstr>10.6 Web界面设计</vt:lpstr>
      <vt:lpstr>10.6 Web界面设计</vt:lpstr>
      <vt:lpstr>10.6 Web界面设计</vt:lpstr>
      <vt:lpstr>10.7 移动界面设计</vt:lpstr>
      <vt:lpstr>10.7 移动界面设计</vt:lpstr>
      <vt:lpstr>10.7 移动界面设计</vt:lpstr>
      <vt:lpstr>10.7 移动界面设计</vt:lpstr>
      <vt:lpstr>10.7 移动界面设计</vt:lpstr>
      <vt:lpstr>10.7 移动界面设计</vt:lpstr>
      <vt:lpstr>10.7 移动界面设计</vt:lpstr>
      <vt:lpstr>10.7 移动界面设计</vt:lpstr>
      <vt:lpstr>10.8 可用性分析与评估</vt:lpstr>
      <vt:lpstr>10.8 可用性分析与评估</vt:lpstr>
      <vt:lpstr>10.8 可用性分析与评估</vt:lpstr>
      <vt:lpstr>10.8 可用性分析与评估</vt:lpstr>
      <vt:lpstr>10.8 可用性分析与评估</vt:lpstr>
      <vt:lpstr>10.8 可用性分析与评估</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数字媒体技术概论</dc:title>
  <dc:creator>Microsoft Office 用户</dc:creator>
  <cp:lastModifiedBy>Microsoft Office 用户</cp:lastModifiedBy>
  <cp:revision>227</cp:revision>
  <dcterms:created xsi:type="dcterms:W3CDTF">2019-01-20T07:46:46Z</dcterms:created>
  <dcterms:modified xsi:type="dcterms:W3CDTF">2019-01-23T02:27:38Z</dcterms:modified>
</cp:coreProperties>
</file>