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28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865B7-F966-1E4B-A42B-55827A90B0C3}" type="datetimeFigureOut">
              <a:rPr kumimoji="1" lang="zh-CN" altLang="en-US" smtClean="0"/>
              <a:t>19/1/22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EA95F-09A9-094A-AACF-B9C9AB5C1ED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0748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612274" y="-8449"/>
            <a:ext cx="2895600" cy="329184"/>
          </a:xfrm>
        </p:spPr>
        <p:txBody>
          <a:bodyPr/>
          <a:lstStyle/>
          <a:p>
            <a:fld id="{6396A3A3-94A6-4E5B-AF39-173ACA3E61CC}" type="datetime2">
              <a:rPr lang="en-US" smtClean="0"/>
              <a:t>2019年1月22日星期二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62600" y="2157236"/>
            <a:ext cx="4114800" cy="329184"/>
          </a:xfrm>
        </p:spPr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347472"/>
            <a:ext cx="1066800" cy="329184"/>
          </a:xfrm>
        </p:spPr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2019年1月22日星期二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2019年1月22日星期二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sz="4800" dirty="0"/>
              <a:t>第</a:t>
            </a:r>
            <a:r>
              <a:rPr lang="en-US" altLang="zh-CN" sz="4800" dirty="0"/>
              <a:t>8</a:t>
            </a:r>
            <a:r>
              <a:rPr lang="zh-CN" altLang="zh-CN" sz="4800" dirty="0"/>
              <a:t>章</a:t>
            </a:r>
            <a:r>
              <a:rPr lang="en-US" altLang="zh-CN" sz="4800" dirty="0"/>
              <a:t> Web</a:t>
            </a:r>
            <a:r>
              <a:rPr lang="zh-CN" altLang="zh-CN" sz="4800" dirty="0"/>
              <a:t>集成与应用技术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10270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1.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文字</a:t>
            </a:r>
            <a:r>
              <a:rPr lang="zh-CN" altLang="zh-CN" b="1" dirty="0"/>
              <a:t>基本标签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</a:t>
            </a:r>
            <a:r>
              <a:rPr lang="zh-CN" altLang="zh-CN" dirty="0" smtClean="0"/>
              <a:t> </a:t>
            </a:r>
            <a:r>
              <a:rPr lang="en-US" altLang="zh-CN" dirty="0"/>
              <a:t>3</a:t>
            </a:r>
            <a:r>
              <a:rPr lang="zh-CN" altLang="zh-CN" dirty="0"/>
              <a:t>）文字的样式标签：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 </a:t>
            </a:r>
            <a:r>
              <a:rPr lang="zh-CN" altLang="zh-CN" dirty="0"/>
              <a:t>粗体标签</a:t>
            </a:r>
            <a:r>
              <a:rPr lang="en-US" altLang="zh-CN" dirty="0"/>
              <a:t>&lt;b&gt;</a:t>
            </a:r>
            <a:r>
              <a:rPr lang="zh-CN" altLang="zh-CN" dirty="0"/>
              <a:t>：放在</a:t>
            </a:r>
            <a:r>
              <a:rPr lang="en-US" altLang="zh-CN" dirty="0"/>
              <a:t>&lt;b&gt;</a:t>
            </a:r>
            <a:r>
              <a:rPr lang="zh-CN" altLang="zh-CN" dirty="0"/>
              <a:t>与</a:t>
            </a:r>
            <a:r>
              <a:rPr lang="en-US" altLang="zh-CN" dirty="0"/>
              <a:t>&lt;/b&gt;</a:t>
            </a:r>
            <a:r>
              <a:rPr lang="zh-CN" altLang="zh-CN" dirty="0"/>
              <a:t>标签之间</a:t>
            </a:r>
            <a:r>
              <a:rPr lang="zh-CN" altLang="zh-CN" dirty="0" smtClean="0"/>
              <a:t>的文字将以粗体方式显示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  </a:t>
            </a:r>
            <a:r>
              <a:rPr lang="zh-CN" altLang="zh-CN" dirty="0"/>
              <a:t>斜体标签</a:t>
            </a:r>
            <a:r>
              <a:rPr lang="en-US" altLang="zh-CN" dirty="0"/>
              <a:t>&lt;</a:t>
            </a:r>
            <a:r>
              <a:rPr lang="en-US" altLang="zh-CN" dirty="0" err="1"/>
              <a:t>i</a:t>
            </a:r>
            <a:r>
              <a:rPr lang="en-US" altLang="zh-CN" dirty="0"/>
              <a:t>&gt;</a:t>
            </a:r>
            <a:r>
              <a:rPr lang="zh-CN" altLang="zh-CN" dirty="0"/>
              <a:t>：放在</a:t>
            </a:r>
            <a:r>
              <a:rPr lang="en-US" altLang="zh-CN" dirty="0"/>
              <a:t>&lt;</a:t>
            </a:r>
            <a:r>
              <a:rPr lang="en-US" altLang="zh-CN" dirty="0" err="1"/>
              <a:t>i</a:t>
            </a:r>
            <a:r>
              <a:rPr lang="en-US" altLang="zh-CN" dirty="0"/>
              <a:t>&gt;</a:t>
            </a:r>
            <a:r>
              <a:rPr lang="zh-CN" altLang="zh-CN" dirty="0"/>
              <a:t>与</a:t>
            </a:r>
            <a:r>
              <a:rPr lang="en-US" altLang="zh-CN" dirty="0"/>
              <a:t>&lt;/</a:t>
            </a:r>
            <a:r>
              <a:rPr lang="en-US" altLang="zh-CN" dirty="0" err="1"/>
              <a:t>i</a:t>
            </a:r>
            <a:r>
              <a:rPr lang="en-US" altLang="zh-CN" dirty="0"/>
              <a:t>&gt;</a:t>
            </a:r>
            <a:r>
              <a:rPr lang="zh-CN" altLang="zh-CN" dirty="0"/>
              <a:t>标签之间的文字将以斜体方式显示。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  </a:t>
            </a:r>
            <a:r>
              <a:rPr lang="zh-CN" altLang="zh-CN" dirty="0"/>
              <a:t>下划线标签</a:t>
            </a:r>
            <a:r>
              <a:rPr lang="en-US" altLang="zh-CN" dirty="0"/>
              <a:t>&lt;u&gt; </a:t>
            </a:r>
            <a:r>
              <a:rPr lang="zh-CN" altLang="zh-CN" dirty="0"/>
              <a:t>：放在</a:t>
            </a:r>
            <a:r>
              <a:rPr lang="en-US" altLang="zh-CN" dirty="0"/>
              <a:t>&lt;u&gt;</a:t>
            </a:r>
            <a:r>
              <a:rPr lang="zh-CN" altLang="zh-CN" dirty="0"/>
              <a:t>与</a:t>
            </a:r>
            <a:r>
              <a:rPr lang="en-US" altLang="zh-CN" dirty="0"/>
              <a:t>&lt;/u&gt;</a:t>
            </a:r>
            <a:r>
              <a:rPr lang="zh-CN" altLang="zh-CN" dirty="0"/>
              <a:t>标签之间的文字将以下划线方式显示。</a:t>
            </a:r>
          </a:p>
        </p:txBody>
      </p:sp>
    </p:spTree>
    <p:extLst>
      <p:ext uri="{BB962C8B-B14F-4D97-AF65-F5344CB8AC3E}">
        <p14:creationId xmlns:p14="http://schemas.microsoft.com/office/powerpoint/2010/main" val="1218000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b="1" dirty="0"/>
              <a:t>页面布局标签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1</a:t>
            </a:r>
            <a:r>
              <a:rPr lang="zh-CN" altLang="zh-CN" dirty="0"/>
              <a:t>）换行标签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&gt; 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换行标签是个单标签，也叫空标签，不包含任何内容，在</a:t>
            </a:r>
            <a:r>
              <a:rPr lang="en-US" altLang="zh-CN" dirty="0"/>
              <a:t>HTML</a:t>
            </a:r>
            <a:r>
              <a:rPr lang="zh-CN" altLang="zh-CN" dirty="0"/>
              <a:t>文件中的任何位置只要使用了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&gt;</a:t>
            </a:r>
            <a:r>
              <a:rPr lang="zh-CN" altLang="zh-CN" dirty="0"/>
              <a:t>标签，当文件显示在浏览器中时，该标签之后的内容将从下一行显示。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0202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b="1" dirty="0"/>
              <a:t>页面布局标签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2</a:t>
            </a:r>
            <a:r>
              <a:rPr lang="zh-CN" altLang="zh-CN" dirty="0"/>
              <a:t>）分段标签</a:t>
            </a:r>
            <a:r>
              <a:rPr lang="en-US" altLang="zh-CN" dirty="0"/>
              <a:t>&lt;p&gt; 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</a:t>
            </a:r>
            <a:r>
              <a:rPr lang="zh-CN" altLang="zh-CN" dirty="0"/>
              <a:t>由</a:t>
            </a:r>
            <a:r>
              <a:rPr lang="en-US" altLang="zh-CN" dirty="0"/>
              <a:t>&lt;p&gt;</a:t>
            </a:r>
            <a:r>
              <a:rPr lang="zh-CN" altLang="zh-CN" dirty="0"/>
              <a:t>和</a:t>
            </a:r>
            <a:r>
              <a:rPr lang="en-US" altLang="zh-CN" dirty="0"/>
              <a:t>&lt;/p &gt;</a:t>
            </a:r>
            <a:r>
              <a:rPr lang="zh-CN" altLang="zh-CN" dirty="0"/>
              <a:t>标签所标识的文字，代表同一个段落的文字。分段标签</a:t>
            </a:r>
            <a:r>
              <a:rPr lang="en-US" altLang="zh-CN" dirty="0"/>
              <a:t>&lt;p&gt;</a:t>
            </a:r>
            <a:r>
              <a:rPr lang="zh-CN" altLang="zh-CN" dirty="0"/>
              <a:t>的一般格式为：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&lt;p  align ="</a:t>
            </a:r>
            <a:r>
              <a:rPr lang="zh-CN" altLang="zh-CN" dirty="0"/>
              <a:t>属性值</a:t>
            </a:r>
            <a:r>
              <a:rPr lang="en-US" altLang="zh-CN" dirty="0"/>
              <a:t>"&gt; </a:t>
            </a:r>
            <a:r>
              <a:rPr lang="zh-CN" altLang="zh-CN" dirty="0"/>
              <a:t>段落内容</a:t>
            </a:r>
            <a:r>
              <a:rPr lang="en-US" altLang="zh-CN" dirty="0"/>
              <a:t> &lt;/p 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4621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3. </a:t>
            </a:r>
            <a:r>
              <a:rPr lang="zh-CN" altLang="zh-CN" b="1" dirty="0"/>
              <a:t>插入图像标签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HTML</a:t>
            </a:r>
            <a:r>
              <a:rPr lang="zh-CN" altLang="zh-CN" dirty="0"/>
              <a:t>支持的图像文件格式有</a:t>
            </a:r>
            <a:r>
              <a:rPr lang="en-US" altLang="zh-CN" dirty="0"/>
              <a:t>gif</a:t>
            </a:r>
            <a:r>
              <a:rPr lang="zh-CN" altLang="zh-CN" dirty="0"/>
              <a:t>、</a:t>
            </a:r>
            <a:r>
              <a:rPr lang="en-US" altLang="zh-CN" dirty="0"/>
              <a:t>jpeg</a:t>
            </a:r>
            <a:r>
              <a:rPr lang="zh-CN" altLang="zh-CN" dirty="0"/>
              <a:t>等，在</a:t>
            </a:r>
            <a:r>
              <a:rPr lang="en-US" altLang="zh-CN" dirty="0"/>
              <a:t>HTML</a:t>
            </a:r>
            <a:r>
              <a:rPr lang="zh-CN" altLang="zh-CN" dirty="0"/>
              <a:t>文档中插入图像文件要使用</a:t>
            </a:r>
            <a:r>
              <a:rPr lang="en-US" altLang="zh-CN" dirty="0"/>
              <a:t>&lt;</a:t>
            </a:r>
            <a:r>
              <a:rPr lang="en-US" altLang="zh-CN" dirty="0" err="1"/>
              <a:t>img</a:t>
            </a:r>
            <a:r>
              <a:rPr lang="en-US" altLang="zh-CN" dirty="0"/>
              <a:t>&gt;</a:t>
            </a:r>
            <a:r>
              <a:rPr lang="zh-CN" altLang="zh-CN" dirty="0"/>
              <a:t>标签，其具体使用格式为：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    &lt;</a:t>
            </a:r>
            <a:r>
              <a:rPr lang="en-US" altLang="zh-CN" dirty="0" err="1"/>
              <a:t>img</a:t>
            </a:r>
            <a:r>
              <a:rPr lang="en-US" altLang="zh-CN" dirty="0"/>
              <a:t> </a:t>
            </a:r>
            <a:r>
              <a:rPr lang="en-US" altLang="zh-CN" dirty="0" err="1"/>
              <a:t>src</a:t>
            </a:r>
            <a:r>
              <a:rPr lang="en-US" altLang="zh-CN" dirty="0"/>
              <a:t>="</a:t>
            </a:r>
            <a:r>
              <a:rPr lang="zh-CN" altLang="zh-CN" dirty="0"/>
              <a:t>图像文件名</a:t>
            </a:r>
            <a:r>
              <a:rPr lang="en-US" altLang="zh-CN" dirty="0"/>
              <a:t>" &gt;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55933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4. </a:t>
            </a:r>
            <a:r>
              <a:rPr lang="zh-CN" altLang="zh-CN" b="1" dirty="0"/>
              <a:t>插入超链接标签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</a:t>
            </a:r>
            <a:r>
              <a:rPr lang="zh-CN" altLang="zh-CN" dirty="0"/>
              <a:t>链接是指文档中的文本或者图像与另一个文档、文档的一部分或者一副图像链接在一起。在</a:t>
            </a:r>
            <a:r>
              <a:rPr lang="en-US" altLang="zh-CN" dirty="0"/>
              <a:t>HTML</a:t>
            </a:r>
            <a:r>
              <a:rPr lang="zh-CN" altLang="zh-CN" dirty="0"/>
              <a:t>中，简单的链接标签是</a:t>
            </a:r>
            <a:r>
              <a:rPr lang="en-US" altLang="zh-CN" dirty="0"/>
              <a:t>&lt;a&gt;</a:t>
            </a:r>
            <a:r>
              <a:rPr lang="zh-CN" altLang="zh-CN" dirty="0"/>
              <a:t>。它的基本语法是：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      &lt;a  </a:t>
            </a:r>
            <a:r>
              <a:rPr lang="en-US" altLang="zh-CN" dirty="0" err="1"/>
              <a:t>href</a:t>
            </a:r>
            <a:r>
              <a:rPr lang="en-US" altLang="zh-CN" dirty="0"/>
              <a:t>="</a:t>
            </a:r>
            <a:r>
              <a:rPr lang="zh-CN" altLang="zh-CN" dirty="0"/>
              <a:t>文件名</a:t>
            </a:r>
            <a:r>
              <a:rPr lang="en-US" altLang="zh-CN" dirty="0"/>
              <a:t>"&gt; ... &lt;/a&gt; 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     </a:t>
            </a:r>
            <a:r>
              <a:rPr lang="zh-CN" altLang="zh-CN" dirty="0"/>
              <a:t>或</a:t>
            </a:r>
            <a:r>
              <a:rPr lang="en-US" altLang="zh-CN" dirty="0"/>
              <a:t> &lt;a </a:t>
            </a:r>
            <a:r>
              <a:rPr lang="en-US" altLang="zh-CN" dirty="0" err="1"/>
              <a:t>href</a:t>
            </a:r>
            <a:r>
              <a:rPr lang="en-US" altLang="zh-CN" dirty="0"/>
              <a:t> ="URL"&gt; ... &lt;/a&gt;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86086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/>
              <a:t>5</a:t>
            </a:r>
            <a:r>
              <a:rPr lang="en-US" altLang="zh-CN" b="1" dirty="0"/>
              <a:t>. </a:t>
            </a:r>
            <a:r>
              <a:rPr lang="zh-CN" altLang="zh-CN" b="1" dirty="0"/>
              <a:t>插入表格标签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在</a:t>
            </a:r>
            <a:r>
              <a:rPr lang="en-US" altLang="zh-CN" dirty="0" smtClean="0"/>
              <a:t>HTML</a:t>
            </a:r>
            <a:r>
              <a:rPr lang="zh-CN" altLang="zh-CN" dirty="0"/>
              <a:t>文档中，经常需要设计表格。表格是网页设计中不可或缺的元素，它除了可以在单元格内显示内容外，还可以将整个页面划分为若干个独立的部分，精确地定位文本、图像或其他元素。一张表格有许多表元素组成，例如表的标题、表行、表列标题等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60127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/>
              <a:t>5</a:t>
            </a:r>
            <a:r>
              <a:rPr lang="en-US" altLang="zh-CN" b="1" dirty="0"/>
              <a:t>. </a:t>
            </a:r>
            <a:r>
              <a:rPr lang="zh-CN" altLang="zh-CN" b="1" dirty="0"/>
              <a:t>插入表格标签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HTML</a:t>
            </a:r>
            <a:r>
              <a:rPr lang="zh-CN" altLang="zh-CN" dirty="0"/>
              <a:t>文档表格结构如下所示：</a:t>
            </a:r>
          </a:p>
          <a:p>
            <a:pPr marL="0" indent="0">
              <a:buNone/>
            </a:pPr>
            <a:r>
              <a:rPr lang="en-US" altLang="zh-CN" dirty="0"/>
              <a:t>             &lt;table&gt;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&lt;</a:t>
            </a:r>
            <a:r>
              <a:rPr lang="en-US" altLang="zh-CN" dirty="0" err="1"/>
              <a:t>tr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      &lt;td&gt;</a:t>
            </a:r>
            <a:r>
              <a:rPr lang="zh-CN" altLang="zh-CN" dirty="0"/>
              <a:t>第一行第一个单元格</a:t>
            </a:r>
            <a:r>
              <a:rPr lang="en-US" altLang="zh-CN" dirty="0"/>
              <a:t>&lt;/td&gt;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      &lt;td&gt;</a:t>
            </a:r>
            <a:r>
              <a:rPr lang="zh-CN" altLang="zh-CN" dirty="0"/>
              <a:t>第一行第二个单元格</a:t>
            </a:r>
            <a:r>
              <a:rPr lang="en-US" altLang="zh-CN" dirty="0"/>
              <a:t>&lt;/td&gt;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&lt;/</a:t>
            </a:r>
            <a:r>
              <a:rPr lang="en-US" altLang="zh-CN" dirty="0" err="1"/>
              <a:t>tr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&lt;/table&gt;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20481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层叠样式表（</a:t>
            </a:r>
            <a:r>
              <a:rPr lang="en-US" altLang="zh-CN" dirty="0"/>
              <a:t>Cascading Style sheet</a:t>
            </a:r>
            <a:r>
              <a:rPr lang="zh-CN" altLang="zh-CN" dirty="0"/>
              <a:t>，</a:t>
            </a:r>
            <a:r>
              <a:rPr lang="en-US" altLang="zh-CN" dirty="0"/>
              <a:t>CSS</a:t>
            </a:r>
            <a:r>
              <a:rPr lang="zh-CN" altLang="zh-CN" dirty="0"/>
              <a:t>）是网页文件中的各种元素的显示效果集合，包括页面格式，段落格式和文字格式等。基本样式包括字体、字号、字型、左右缩进、文字效果等。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02667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1. CSS</a:t>
            </a:r>
            <a:r>
              <a:rPr lang="zh-CN" altLang="zh-CN" b="1" dirty="0"/>
              <a:t>的定义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定义</a:t>
            </a:r>
            <a:r>
              <a:rPr lang="en-US" altLang="zh-CN" dirty="0"/>
              <a:t>CSS</a:t>
            </a:r>
            <a:r>
              <a:rPr lang="zh-CN" altLang="zh-CN" dirty="0"/>
              <a:t>的基本格式如下：</a:t>
            </a:r>
            <a:r>
              <a:rPr lang="en-US" altLang="zh-CN" dirty="0"/>
              <a:t>selector {property1:value1;property2:value2; </a:t>
            </a:r>
            <a:r>
              <a:rPr lang="zh-CN" altLang="zh-CN" dirty="0"/>
              <a:t>…</a:t>
            </a:r>
            <a:r>
              <a:rPr lang="en-US" altLang="zh-CN" dirty="0"/>
              <a:t>}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每个样式定义都包含一个选择符</a:t>
            </a:r>
            <a:r>
              <a:rPr lang="en-US" altLang="zh-CN" dirty="0"/>
              <a:t>Selector</a:t>
            </a:r>
            <a:r>
              <a:rPr lang="zh-CN" altLang="zh-CN" dirty="0"/>
              <a:t>，其后是该选择符的属性和值。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09210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/>
              <a:t>2</a:t>
            </a:r>
            <a:r>
              <a:rPr lang="en-US" altLang="zh-CN" b="1" dirty="0"/>
              <a:t>. CSS</a:t>
            </a:r>
            <a:r>
              <a:rPr lang="zh-CN" altLang="zh-CN" b="1" dirty="0"/>
              <a:t>的使用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在页面中</a:t>
            </a:r>
            <a:r>
              <a:rPr lang="zh-CN" altLang="zh-CN" dirty="0"/>
              <a:t>使用</a:t>
            </a:r>
            <a:r>
              <a:rPr lang="en-US" altLang="zh-CN" dirty="0"/>
              <a:t>CSS</a:t>
            </a:r>
            <a:r>
              <a:rPr lang="zh-CN" altLang="zh-CN" dirty="0"/>
              <a:t>样式有三种方法，即：嵌入样式表、链接外部样式表和内嵌样式。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1</a:t>
            </a:r>
            <a:r>
              <a:rPr lang="zh-CN" altLang="zh-CN" dirty="0"/>
              <a:t>）嵌入样式表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使用</a:t>
            </a:r>
            <a:r>
              <a:rPr lang="en-US" altLang="zh-CN" dirty="0"/>
              <a:t>&lt;style&gt;</a:t>
            </a:r>
            <a:r>
              <a:rPr lang="zh-CN" altLang="zh-CN" dirty="0"/>
              <a:t>标记把一个或多个</a:t>
            </a:r>
            <a:r>
              <a:rPr lang="en-US" altLang="zh-CN" dirty="0"/>
              <a:t>CSS</a:t>
            </a:r>
            <a:r>
              <a:rPr lang="zh-CN" altLang="zh-CN" dirty="0"/>
              <a:t>样式定义在</a:t>
            </a:r>
            <a:r>
              <a:rPr lang="en-US" altLang="zh-CN" dirty="0"/>
              <a:t>HTML</a:t>
            </a:r>
            <a:r>
              <a:rPr lang="zh-CN" altLang="zh-CN" dirty="0"/>
              <a:t>文档的</a:t>
            </a:r>
            <a:r>
              <a:rPr lang="en-US" altLang="zh-CN" dirty="0"/>
              <a:t>&lt;head&gt;</a:t>
            </a:r>
            <a:r>
              <a:rPr lang="zh-CN" altLang="zh-CN" dirty="0"/>
              <a:t>标记之间，这就是嵌入样式表。在嵌入样式表中定义的</a:t>
            </a:r>
            <a:r>
              <a:rPr lang="en-US" altLang="zh-CN" dirty="0"/>
              <a:t>CSS</a:t>
            </a:r>
            <a:r>
              <a:rPr lang="zh-CN" altLang="zh-CN" dirty="0"/>
              <a:t>样式作用于当前页面的有关元素。</a:t>
            </a:r>
          </a:p>
        </p:txBody>
      </p:sp>
    </p:spTree>
    <p:extLst>
      <p:ext uri="{BB962C8B-B14F-4D97-AF65-F5344CB8AC3E}">
        <p14:creationId xmlns:p14="http://schemas.microsoft.com/office/powerpoint/2010/main" val="359776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8.1.1 HTML</a:t>
            </a:r>
            <a:r>
              <a:rPr lang="zh-CN" altLang="zh-CN" b="1" dirty="0"/>
              <a:t>概述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HTML</a:t>
            </a:r>
            <a:r>
              <a:rPr lang="zh-CN" altLang="zh-CN" dirty="0"/>
              <a:t>是英文</a:t>
            </a:r>
            <a:r>
              <a:rPr lang="en-US" altLang="zh-CN" dirty="0"/>
              <a:t>Hypertext Markup Language</a:t>
            </a:r>
            <a:r>
              <a:rPr lang="zh-CN" altLang="zh-CN" dirty="0"/>
              <a:t>的缩写，中文的意思是超文本标记语言。它是通过嵌入代码或标记来表明文本格式的国际标准。用它编写的文件（文档）扩展名为</a:t>
            </a:r>
            <a:r>
              <a:rPr lang="en-US" altLang="zh-CN" dirty="0"/>
              <a:t>.</a:t>
            </a:r>
            <a:r>
              <a:rPr lang="en-US" altLang="zh-CN" dirty="0" err="1"/>
              <a:t>htm</a:t>
            </a:r>
            <a:r>
              <a:rPr lang="en-US" altLang="zh-CN" dirty="0"/>
              <a:t> </a:t>
            </a:r>
            <a:r>
              <a:rPr lang="zh-CN" altLang="zh-CN" dirty="0"/>
              <a:t>或</a:t>
            </a:r>
            <a:r>
              <a:rPr lang="en-US" altLang="zh-CN" dirty="0"/>
              <a:t>.html</a:t>
            </a:r>
            <a:r>
              <a:rPr lang="zh-CN" altLang="zh-CN" dirty="0"/>
              <a:t>，当使用浏览器来浏览这些文件时，浏览器将自动解释标记的含义，并按标记指定的格式展示其中的内容。 </a:t>
            </a:r>
          </a:p>
        </p:txBody>
      </p:sp>
    </p:spTree>
    <p:extLst>
      <p:ext uri="{BB962C8B-B14F-4D97-AF65-F5344CB8AC3E}">
        <p14:creationId xmlns:p14="http://schemas.microsoft.com/office/powerpoint/2010/main" val="129256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/>
              <a:t>2</a:t>
            </a:r>
            <a:r>
              <a:rPr lang="en-US" altLang="zh-CN" b="1" dirty="0"/>
              <a:t>. CSS</a:t>
            </a:r>
            <a:r>
              <a:rPr lang="zh-CN" altLang="zh-CN" b="1" dirty="0"/>
              <a:t>的使用</a:t>
            </a:r>
            <a:endParaRPr lang="zh-CN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2</a:t>
            </a:r>
            <a:r>
              <a:rPr lang="zh-CN" altLang="zh-CN" dirty="0"/>
              <a:t>）链接外部样式表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</a:t>
            </a:r>
            <a:r>
              <a:rPr lang="zh-CN" altLang="zh-CN" dirty="0"/>
              <a:t>定义外部样式表：把</a:t>
            </a:r>
            <a:r>
              <a:rPr lang="en-US" altLang="zh-CN" dirty="0"/>
              <a:t>CSS</a:t>
            </a:r>
            <a:r>
              <a:rPr lang="zh-CN" altLang="zh-CN" dirty="0"/>
              <a:t>样式定义写入一个以</a:t>
            </a:r>
            <a:r>
              <a:rPr lang="en-US" altLang="zh-CN" dirty="0"/>
              <a:t>.</a:t>
            </a:r>
            <a:r>
              <a:rPr lang="en-US" altLang="zh-CN" dirty="0" err="1"/>
              <a:t>css</a:t>
            </a:r>
            <a:r>
              <a:rPr lang="zh-CN" altLang="zh-CN" dirty="0"/>
              <a:t>为扩展名的文本文件中</a:t>
            </a:r>
            <a:r>
              <a:rPr lang="en-US" altLang="zh-CN" dirty="0"/>
              <a:t>(</a:t>
            </a:r>
            <a:r>
              <a:rPr lang="zh-CN" altLang="zh-CN" dirty="0"/>
              <a:t>如“</a:t>
            </a:r>
            <a:r>
              <a:rPr lang="en-US" altLang="zh-CN" dirty="0" err="1"/>
              <a:t>mystyle.css</a:t>
            </a:r>
            <a:r>
              <a:rPr lang="zh-CN" altLang="zh-CN" dirty="0"/>
              <a:t>”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</a:t>
            </a:r>
            <a:r>
              <a:rPr lang="zh-CN" altLang="zh-CN" dirty="0"/>
              <a:t>链接外部样式表：如果一个</a:t>
            </a:r>
            <a:r>
              <a:rPr lang="en-US" altLang="zh-CN" dirty="0"/>
              <a:t>HTML</a:t>
            </a:r>
            <a:r>
              <a:rPr lang="zh-CN" altLang="zh-CN" dirty="0"/>
              <a:t>文档要使用外部样式表中的样式，则可以在其</a:t>
            </a:r>
            <a:r>
              <a:rPr lang="en-US" altLang="zh-CN" dirty="0"/>
              <a:t>&lt;head&gt;</a:t>
            </a:r>
            <a:r>
              <a:rPr lang="zh-CN" altLang="zh-CN" dirty="0"/>
              <a:t>部分加入类似代码：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&lt;link </a:t>
            </a:r>
            <a:r>
              <a:rPr lang="en-US" altLang="zh-CN" dirty="0" err="1"/>
              <a:t>rel</a:t>
            </a:r>
            <a:r>
              <a:rPr lang="en-US" altLang="zh-CN" dirty="0" smtClean="0"/>
              <a:t>=“</a:t>
            </a:r>
            <a:r>
              <a:rPr lang="en-US" altLang="zh-CN" dirty="0" err="1" smtClean="0"/>
              <a:t>stylesheet</a:t>
            </a:r>
            <a:r>
              <a:rPr lang="en-US" altLang="zh-CN" dirty="0" smtClean="0"/>
              <a:t>” </a:t>
            </a:r>
            <a:r>
              <a:rPr lang="en-US" altLang="zh-CN" dirty="0"/>
              <a:t>type</a:t>
            </a:r>
            <a:r>
              <a:rPr lang="en-US" altLang="zh-CN" dirty="0" smtClean="0"/>
              <a:t>=“text</a:t>
            </a:r>
            <a:r>
              <a:rPr lang="en-US" altLang="zh-CN" dirty="0"/>
              <a:t>/</a:t>
            </a:r>
            <a:r>
              <a:rPr lang="en-US" altLang="zh-CN" dirty="0" err="1" smtClean="0"/>
              <a:t>css</a:t>
            </a:r>
            <a:r>
              <a:rPr lang="en-US" altLang="zh-CN" dirty="0" smtClean="0"/>
              <a:t>” </a:t>
            </a:r>
            <a:r>
              <a:rPr lang="en-US" altLang="zh-CN" dirty="0" err="1"/>
              <a:t>href</a:t>
            </a:r>
            <a:r>
              <a:rPr lang="en-US" altLang="zh-CN" dirty="0" smtClean="0"/>
              <a:t>=“</a:t>
            </a:r>
            <a:r>
              <a:rPr lang="en-US" altLang="zh-CN" dirty="0" err="1" smtClean="0"/>
              <a:t>mystyle.css</a:t>
            </a:r>
            <a:r>
              <a:rPr lang="en-US" altLang="zh-CN" dirty="0" smtClean="0"/>
              <a:t>”&gt;</a:t>
            </a:r>
            <a:endParaRPr lang="zh-CN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dirty="0" smtClean="0"/>
              <a:t>链接</a:t>
            </a:r>
            <a:r>
              <a:rPr lang="zh-CN" altLang="zh-CN" dirty="0"/>
              <a:t>的外部样式表将作用于这个页面，如同嵌入样式表。</a:t>
            </a:r>
          </a:p>
        </p:txBody>
      </p:sp>
    </p:spTree>
    <p:extLst>
      <p:ext uri="{BB962C8B-B14F-4D97-AF65-F5344CB8AC3E}">
        <p14:creationId xmlns:p14="http://schemas.microsoft.com/office/powerpoint/2010/main" val="1610367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/>
              <a:t>2</a:t>
            </a:r>
            <a:r>
              <a:rPr lang="en-US" altLang="zh-CN" b="1" dirty="0"/>
              <a:t>. CSS</a:t>
            </a:r>
            <a:r>
              <a:rPr lang="zh-CN" altLang="zh-CN" b="1" dirty="0"/>
              <a:t>的使用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3</a:t>
            </a:r>
            <a:r>
              <a:rPr lang="zh-CN" altLang="zh-CN" dirty="0"/>
              <a:t>）内嵌样式</a:t>
            </a:r>
            <a:r>
              <a:rPr lang="en-US" altLang="zh-CN" dirty="0"/>
              <a:t> 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直接为某个页面</a:t>
            </a:r>
            <a:r>
              <a:rPr lang="zh-CN" altLang="zh-CN" dirty="0"/>
              <a:t>元素的</a:t>
            </a:r>
            <a:r>
              <a:rPr lang="en-US" altLang="zh-CN" dirty="0"/>
              <a:t>HTML</a:t>
            </a:r>
            <a:r>
              <a:rPr lang="zh-CN" altLang="zh-CN" dirty="0"/>
              <a:t>标记的</a:t>
            </a:r>
            <a:r>
              <a:rPr lang="en-US" altLang="zh-CN" dirty="0"/>
              <a:t>style</a:t>
            </a:r>
            <a:r>
              <a:rPr lang="zh-CN" altLang="zh-CN" dirty="0"/>
              <a:t>属性指定的样式就是内嵌样式，该样式只作用于这个元素。例如：</a:t>
            </a:r>
            <a:r>
              <a:rPr lang="en-US" altLang="zh-CN" dirty="0"/>
              <a:t>&lt;p style="</a:t>
            </a:r>
            <a:r>
              <a:rPr lang="en-US" altLang="zh-CN" dirty="0" err="1"/>
              <a:t>font-size:large;color:red</a:t>
            </a:r>
            <a:r>
              <a:rPr lang="en-US" altLang="zh-CN" dirty="0"/>
              <a:t>"&gt;Hello &lt;/p&gt;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55741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dirty="0"/>
              <a:t> </a:t>
            </a:r>
            <a:r>
              <a:rPr lang="en-US" altLang="zh-CN" b="1" dirty="0"/>
              <a:t>3. CSS</a:t>
            </a:r>
            <a:r>
              <a:rPr lang="zh-CN" altLang="zh-CN" b="1" dirty="0"/>
              <a:t>的属性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层叠样式表</a:t>
            </a:r>
            <a:r>
              <a:rPr lang="en-US" altLang="zh-CN" dirty="0"/>
              <a:t> (CSS)</a:t>
            </a:r>
            <a:r>
              <a:rPr lang="zh-CN" altLang="zh-CN" dirty="0"/>
              <a:t>技术的核心是大量的</a:t>
            </a:r>
            <a:r>
              <a:rPr lang="en-US" altLang="zh-CN" dirty="0"/>
              <a:t>CSS</a:t>
            </a:r>
            <a:r>
              <a:rPr lang="zh-CN" altLang="zh-CN" dirty="0"/>
              <a:t>属性，可以把这些属性大致分为以下几类：字体属性、文本属性、颜色和背景属性等。</a:t>
            </a:r>
          </a:p>
        </p:txBody>
      </p:sp>
    </p:spTree>
    <p:extLst>
      <p:ext uri="{BB962C8B-B14F-4D97-AF65-F5344CB8AC3E}">
        <p14:creationId xmlns:p14="http://schemas.microsoft.com/office/powerpoint/2010/main" val="3010662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dirty="0"/>
              <a:t> </a:t>
            </a:r>
            <a:r>
              <a:rPr lang="en-US" altLang="zh-CN" b="1" dirty="0"/>
              <a:t>3. CSS</a:t>
            </a:r>
            <a:r>
              <a:rPr lang="zh-CN" altLang="zh-CN" b="1" dirty="0"/>
              <a:t>的属性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</a:t>
            </a:r>
            <a:r>
              <a:rPr lang="zh-CN" altLang="zh-CN" dirty="0"/>
              <a:t>）字体属性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字体属性用于控制页面中的文本显示样式，例如控制文字的大小、粗细以及使用的字体等。</a:t>
            </a:r>
            <a:r>
              <a:rPr lang="en-US" altLang="zh-CN" dirty="0"/>
              <a:t>CSS</a:t>
            </a:r>
            <a:r>
              <a:rPr lang="zh-CN" altLang="zh-CN" dirty="0"/>
              <a:t>中的字体属性包括字体科族</a:t>
            </a:r>
            <a:r>
              <a:rPr lang="en-US" altLang="zh-CN" dirty="0"/>
              <a:t>(font-family)</a:t>
            </a:r>
            <a:r>
              <a:rPr lang="zh-CN" altLang="zh-CN" dirty="0"/>
              <a:t>、字体大小</a:t>
            </a:r>
            <a:r>
              <a:rPr lang="en-US" altLang="zh-CN" dirty="0"/>
              <a:t>(font-size)</a:t>
            </a:r>
            <a:r>
              <a:rPr lang="zh-CN" altLang="zh-CN" dirty="0"/>
              <a:t>、字体风格</a:t>
            </a:r>
            <a:r>
              <a:rPr lang="en-US" altLang="zh-CN" dirty="0"/>
              <a:t>(font-style)</a:t>
            </a:r>
            <a:r>
              <a:rPr lang="zh-CN" altLang="zh-CN" dirty="0"/>
              <a:t>、字体变形</a:t>
            </a:r>
            <a:r>
              <a:rPr lang="en-US" altLang="zh-CN" dirty="0"/>
              <a:t>(font-variant)</a:t>
            </a:r>
            <a:r>
              <a:rPr lang="zh-CN" altLang="zh-CN" dirty="0"/>
              <a:t>和字体加粗</a:t>
            </a:r>
            <a:r>
              <a:rPr lang="en-US" altLang="zh-CN" dirty="0"/>
              <a:t>(font-weight)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1547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dirty="0"/>
              <a:t> </a:t>
            </a:r>
            <a:r>
              <a:rPr lang="en-US" altLang="zh-CN" b="1" dirty="0"/>
              <a:t>3. CSS</a:t>
            </a:r>
            <a:r>
              <a:rPr lang="zh-CN" altLang="zh-CN" b="1" dirty="0"/>
              <a:t>的属性</a:t>
            </a:r>
            <a:endParaRPr lang="zh-CN" altLang="zh-CN" dirty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dirty="0"/>
              <a:t>2</a:t>
            </a:r>
            <a:r>
              <a:rPr lang="zh-CN" altLang="zh-CN" dirty="0"/>
              <a:t>）文本属性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zh-CN" dirty="0"/>
              <a:t>文本属性用于控制文本的段落格式，例如设置首行缩进、段落对齐方式等。</a:t>
            </a:r>
            <a:r>
              <a:rPr lang="en-US" altLang="zh-CN" dirty="0"/>
              <a:t>CSS</a:t>
            </a:r>
            <a:r>
              <a:rPr lang="zh-CN" altLang="zh-CN" dirty="0"/>
              <a:t>中的常用文本属性包括：文本间距</a:t>
            </a:r>
            <a:r>
              <a:rPr lang="en-US" altLang="zh-CN" dirty="0"/>
              <a:t>(word-spacing)</a:t>
            </a:r>
            <a:r>
              <a:rPr lang="zh-CN" altLang="zh-CN" dirty="0"/>
              <a:t>、字母间距</a:t>
            </a:r>
            <a:r>
              <a:rPr lang="en-US" altLang="zh-CN" dirty="0"/>
              <a:t>(letter-spacing)</a:t>
            </a:r>
            <a:r>
              <a:rPr lang="zh-CN" altLang="zh-CN" dirty="0"/>
              <a:t>、行高</a:t>
            </a:r>
            <a:r>
              <a:rPr lang="en-US" altLang="zh-CN" dirty="0"/>
              <a:t>(line-height)</a:t>
            </a:r>
            <a:r>
              <a:rPr lang="zh-CN" altLang="zh-CN" dirty="0"/>
              <a:t>、文本排列</a:t>
            </a:r>
            <a:r>
              <a:rPr lang="en-US" altLang="zh-CN" dirty="0"/>
              <a:t>(text-align)</a:t>
            </a:r>
            <a:r>
              <a:rPr lang="zh-CN" altLang="zh-CN" dirty="0"/>
              <a:t>、文本修饰</a:t>
            </a:r>
            <a:r>
              <a:rPr lang="en-US" altLang="zh-CN" dirty="0"/>
              <a:t>(text-decoration)</a:t>
            </a:r>
            <a:r>
              <a:rPr lang="zh-CN" altLang="zh-CN" dirty="0"/>
              <a:t>、文本缩进</a:t>
            </a:r>
            <a:r>
              <a:rPr lang="en-US" altLang="zh-CN" dirty="0"/>
              <a:t>(text-indent)</a:t>
            </a:r>
            <a:r>
              <a:rPr lang="zh-CN" altLang="zh-CN" dirty="0"/>
              <a:t>、文本转换</a:t>
            </a:r>
            <a:r>
              <a:rPr lang="en-US" altLang="zh-CN" dirty="0"/>
              <a:t>(text-transform)</a:t>
            </a:r>
            <a:r>
              <a:rPr lang="zh-CN" altLang="zh-CN" dirty="0"/>
              <a:t>和纵向排列</a:t>
            </a:r>
            <a:r>
              <a:rPr lang="en-US" altLang="zh-CN" dirty="0"/>
              <a:t>(vertical-align)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637566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8.1.4 </a:t>
            </a:r>
            <a:r>
              <a:rPr lang="zh-CN" altLang="zh-CN" b="1" dirty="0"/>
              <a:t>层叠样式表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dirty="0"/>
              <a:t> </a:t>
            </a:r>
            <a:r>
              <a:rPr lang="en-US" altLang="zh-CN" b="1" dirty="0"/>
              <a:t>3. CSS</a:t>
            </a:r>
            <a:r>
              <a:rPr lang="zh-CN" altLang="zh-CN" b="1" dirty="0"/>
              <a:t>的属性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3</a:t>
            </a:r>
            <a:r>
              <a:rPr lang="zh-CN" altLang="zh-CN" dirty="0"/>
              <a:t>）颜色和背景属性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在</a:t>
            </a:r>
            <a:r>
              <a:rPr lang="en-US" altLang="zh-CN" dirty="0"/>
              <a:t>CSS</a:t>
            </a:r>
            <a:r>
              <a:rPr lang="zh-CN" altLang="zh-CN" dirty="0"/>
              <a:t>中，</a:t>
            </a:r>
            <a:r>
              <a:rPr lang="en-US" altLang="zh-CN" dirty="0"/>
              <a:t>color</a:t>
            </a:r>
            <a:r>
              <a:rPr lang="zh-CN" altLang="zh-CN" dirty="0"/>
              <a:t>属性设置前景色，而各种背景属性则可以设置背景颜色和背景图案。</a:t>
            </a:r>
            <a:r>
              <a:rPr lang="en-US" altLang="zh-CN" dirty="0"/>
              <a:t>CSS</a:t>
            </a:r>
            <a:r>
              <a:rPr lang="zh-CN" altLang="zh-CN" dirty="0"/>
              <a:t>背景属性包括：背景颜色</a:t>
            </a:r>
            <a:r>
              <a:rPr lang="en-US" altLang="zh-CN" dirty="0"/>
              <a:t>(background-color)</a:t>
            </a:r>
            <a:r>
              <a:rPr lang="zh-CN" altLang="zh-CN" dirty="0"/>
              <a:t>、背景图像（</a:t>
            </a:r>
            <a:r>
              <a:rPr lang="en-US" altLang="zh-CN" dirty="0"/>
              <a:t>background-image</a:t>
            </a:r>
            <a:r>
              <a:rPr lang="zh-CN" altLang="zh-CN" dirty="0"/>
              <a:t>）、背景位置</a:t>
            </a:r>
            <a:r>
              <a:rPr lang="en-US" altLang="zh-CN" dirty="0"/>
              <a:t>(background-position)</a:t>
            </a:r>
            <a:r>
              <a:rPr lang="zh-CN" altLang="zh-CN" dirty="0"/>
              <a:t>、背景重复</a:t>
            </a:r>
            <a:r>
              <a:rPr lang="en-US" altLang="zh-CN" dirty="0"/>
              <a:t>(background-repeat)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3812485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8.2.1 JavaScript</a:t>
            </a:r>
            <a:r>
              <a:rPr lang="zh-CN" altLang="zh-CN" b="1" dirty="0"/>
              <a:t>简介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JavaScript</a:t>
            </a:r>
            <a:r>
              <a:rPr lang="zh-CN" altLang="zh-CN" dirty="0"/>
              <a:t>是由</a:t>
            </a:r>
            <a:r>
              <a:rPr lang="en-US" altLang="zh-CN" dirty="0"/>
              <a:t> Netscape</a:t>
            </a:r>
            <a:r>
              <a:rPr lang="zh-CN" altLang="zh-CN" dirty="0"/>
              <a:t>公司开发的一种脚本语言，它是适应动态网页制作的需要而诞生的一种广泛地使用于</a:t>
            </a:r>
            <a:r>
              <a:rPr lang="en-US" altLang="zh-CN" dirty="0"/>
              <a:t>Internet</a:t>
            </a:r>
            <a:r>
              <a:rPr lang="zh-CN" altLang="zh-CN" dirty="0"/>
              <a:t>网页制作上编程语言。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在</a:t>
            </a:r>
            <a:r>
              <a:rPr lang="en-US" altLang="zh-CN" dirty="0"/>
              <a:t>HTML</a:t>
            </a:r>
            <a:r>
              <a:rPr lang="zh-CN" altLang="zh-CN" dirty="0"/>
              <a:t>基础上，使用</a:t>
            </a:r>
            <a:r>
              <a:rPr lang="en-US" altLang="zh-CN" dirty="0"/>
              <a:t>JavaScript</a:t>
            </a:r>
            <a:r>
              <a:rPr lang="zh-CN" altLang="zh-CN" dirty="0"/>
              <a:t>可以开发交互式</a:t>
            </a:r>
            <a:r>
              <a:rPr lang="en-US" altLang="zh-CN" dirty="0"/>
              <a:t>Web</a:t>
            </a:r>
            <a:r>
              <a:rPr lang="zh-CN" altLang="zh-CN" dirty="0"/>
              <a:t>网页。</a:t>
            </a:r>
            <a:r>
              <a:rPr lang="en-US" altLang="zh-CN" dirty="0"/>
              <a:t>JavaScript</a:t>
            </a:r>
            <a:r>
              <a:rPr lang="zh-CN" altLang="zh-CN" dirty="0"/>
              <a:t>的出现使得网页和用户之间实现了一种实时性的、动态的、交互性的关系，使网页包含更多活跃的元素和更加精彩的内容。</a:t>
            </a:r>
          </a:p>
        </p:txBody>
      </p:sp>
    </p:spTree>
    <p:extLst>
      <p:ext uri="{BB962C8B-B14F-4D97-AF65-F5344CB8AC3E}">
        <p14:creationId xmlns:p14="http://schemas.microsoft.com/office/powerpoint/2010/main" val="687155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8.2.2 JavaScript</a:t>
            </a:r>
            <a:r>
              <a:rPr lang="zh-CN" altLang="zh-CN" b="1" dirty="0"/>
              <a:t>语</a:t>
            </a:r>
            <a:r>
              <a:rPr lang="zh-CN" altLang="zh-CN" b="1" dirty="0" smtClean="0"/>
              <a:t>言</a:t>
            </a:r>
            <a:endParaRPr lang="en-US" altLang="zh-CN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1</a:t>
            </a:r>
            <a:r>
              <a:rPr lang="zh-CN" altLang="zh-CN" dirty="0"/>
              <a:t>）变量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dirty="0" smtClean="0"/>
              <a:t>所谓变量</a:t>
            </a:r>
            <a:r>
              <a:rPr lang="zh-CN" altLang="zh-CN" dirty="0"/>
              <a:t>，就是程序的执行过程中其值可以改变的量。在</a:t>
            </a:r>
            <a:r>
              <a:rPr lang="en-US" altLang="zh-CN" dirty="0"/>
              <a:t>JavaScript</a:t>
            </a:r>
            <a:r>
              <a:rPr lang="zh-CN" altLang="zh-CN" dirty="0"/>
              <a:t>中定义变量不需要声明类型，变量的类型根据对变量赋值隐含定义。变量声明的方法为：</a:t>
            </a:r>
            <a:r>
              <a:rPr lang="en-US" altLang="zh-CN" dirty="0" err="1"/>
              <a:t>var</a:t>
            </a:r>
            <a:r>
              <a:rPr lang="en-US" altLang="zh-CN" dirty="0"/>
              <a:t> name</a:t>
            </a:r>
            <a:r>
              <a:rPr lang="zh-CN" altLang="zh-CN" dirty="0"/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2</a:t>
            </a:r>
            <a:r>
              <a:rPr lang="zh-CN" altLang="zh-CN" dirty="0"/>
              <a:t>）运算符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dirty="0" smtClean="0"/>
              <a:t>运算符是指定计算</a:t>
            </a:r>
            <a:r>
              <a:rPr lang="zh-CN" altLang="zh-CN" dirty="0"/>
              <a:t>操作的一系列符号，也称为操作符。</a:t>
            </a:r>
            <a:r>
              <a:rPr lang="en-US" altLang="zh-CN" dirty="0"/>
              <a:t>JavaScript</a:t>
            </a:r>
            <a:r>
              <a:rPr lang="zh-CN" altLang="zh-CN" dirty="0"/>
              <a:t>中的运算符包括赋值运算符、算术运算符、比较运算符、逻辑运算符、条件运算、位操作运算符和字符串运算符等。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07714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8.2.2 JavaScript</a:t>
            </a:r>
            <a:r>
              <a:rPr lang="zh-CN" altLang="zh-CN" b="1" dirty="0"/>
              <a:t>语</a:t>
            </a:r>
            <a:r>
              <a:rPr lang="zh-CN" altLang="zh-CN" b="1" dirty="0" smtClean="0"/>
              <a:t>言</a:t>
            </a:r>
            <a:endParaRPr lang="en-US" altLang="zh-CN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dirty="0"/>
              <a:t>3</a:t>
            </a:r>
            <a:r>
              <a:rPr lang="zh-CN" altLang="zh-CN" dirty="0"/>
              <a:t>）表达式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zh-CN" dirty="0" smtClean="0"/>
              <a:t>表达式是运算符和操作数组合而</a:t>
            </a:r>
            <a:r>
              <a:rPr lang="zh-CN" altLang="zh-CN" dirty="0"/>
              <a:t>成的式子。通常有赋值表达式、算术表达式、布尔表达式和字符串表达式等。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dirty="0" smtClean="0"/>
              <a:t>4</a:t>
            </a:r>
            <a:r>
              <a:rPr lang="zh-CN" altLang="zh-CN" dirty="0"/>
              <a:t>）语句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dirty="0" smtClean="0"/>
              <a:t>JavaScript</a:t>
            </a:r>
            <a:r>
              <a:rPr lang="zh-CN" altLang="zh-CN" dirty="0"/>
              <a:t>程序是由若干语句组成的，语句是编写程序的指令。</a:t>
            </a:r>
            <a:r>
              <a:rPr lang="en-US" altLang="zh-CN" dirty="0"/>
              <a:t>JavaScript</a:t>
            </a:r>
            <a:r>
              <a:rPr lang="zh-CN" altLang="zh-CN" dirty="0"/>
              <a:t>提供了完整的基本编程语句，它们是赋值语句、</a:t>
            </a:r>
            <a:r>
              <a:rPr lang="en-US" altLang="zh-CN" dirty="0"/>
              <a:t>switch</a:t>
            </a:r>
            <a:r>
              <a:rPr lang="zh-CN" altLang="zh-CN" dirty="0"/>
              <a:t>选择语句、</a:t>
            </a:r>
            <a:r>
              <a:rPr lang="en-US" altLang="zh-CN" dirty="0"/>
              <a:t>while</a:t>
            </a:r>
            <a:r>
              <a:rPr lang="zh-CN" altLang="zh-CN" dirty="0"/>
              <a:t>循环语句、</a:t>
            </a:r>
            <a:r>
              <a:rPr lang="en-US" altLang="zh-CN" dirty="0"/>
              <a:t>for</a:t>
            </a:r>
            <a:r>
              <a:rPr lang="zh-CN" altLang="zh-CN" dirty="0"/>
              <a:t>循环语句、</a:t>
            </a:r>
            <a:r>
              <a:rPr lang="en-US" altLang="zh-CN" dirty="0"/>
              <a:t>do while</a:t>
            </a:r>
            <a:r>
              <a:rPr lang="zh-CN" altLang="zh-CN" dirty="0"/>
              <a:t>循环语句、</a:t>
            </a:r>
            <a:r>
              <a:rPr lang="en-US" altLang="zh-CN" dirty="0"/>
              <a:t>break</a:t>
            </a:r>
            <a:r>
              <a:rPr lang="zh-CN" altLang="zh-CN" dirty="0"/>
              <a:t>语句和</a:t>
            </a:r>
            <a:r>
              <a:rPr lang="en-US" altLang="zh-CN" dirty="0"/>
              <a:t>continue</a:t>
            </a:r>
            <a:r>
              <a:rPr lang="zh-CN" altLang="zh-CN" dirty="0"/>
              <a:t>语句等。</a:t>
            </a:r>
          </a:p>
          <a:p>
            <a:pPr marL="0" indent="0">
              <a:lnSpc>
                <a:spcPct val="13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99941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8.2.2 JavaScript</a:t>
            </a:r>
            <a:r>
              <a:rPr lang="zh-CN" altLang="zh-CN" b="1" dirty="0"/>
              <a:t>语</a:t>
            </a:r>
            <a:r>
              <a:rPr lang="zh-CN" altLang="zh-CN" b="1" dirty="0" smtClean="0"/>
              <a:t>言</a:t>
            </a:r>
            <a:endParaRPr lang="en-US" altLang="zh-CN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5</a:t>
            </a:r>
            <a:r>
              <a:rPr lang="zh-CN" altLang="zh-CN" dirty="0"/>
              <a:t>）函数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dirty="0" smtClean="0"/>
              <a:t>使用函数可以降低程序</a:t>
            </a:r>
            <a:r>
              <a:rPr lang="zh-CN" altLang="zh-CN" dirty="0"/>
              <a:t>的复杂度，增加程序的重用性。在</a:t>
            </a:r>
            <a:r>
              <a:rPr lang="en-US" altLang="zh-CN" dirty="0"/>
              <a:t>JavaScript</a:t>
            </a:r>
            <a:r>
              <a:rPr lang="zh-CN" altLang="zh-CN" dirty="0"/>
              <a:t>中除了可以使用预定义函数（如</a:t>
            </a:r>
            <a:r>
              <a:rPr lang="en-US" altLang="zh-CN" dirty="0"/>
              <a:t>alert()</a:t>
            </a:r>
            <a:r>
              <a:rPr lang="zh-CN" altLang="zh-CN" dirty="0"/>
              <a:t>、</a:t>
            </a:r>
            <a:r>
              <a:rPr lang="en-US" altLang="zh-CN" dirty="0" err="1"/>
              <a:t>parseInt</a:t>
            </a:r>
            <a:r>
              <a:rPr lang="en-US" altLang="zh-CN" dirty="0"/>
              <a:t>()</a:t>
            </a:r>
            <a:r>
              <a:rPr lang="zh-CN" altLang="zh-CN" dirty="0"/>
              <a:t>函数等）外，还可以使用自定义函数。</a:t>
            </a:r>
            <a:r>
              <a:rPr lang="en-US" altLang="zh-CN" dirty="0"/>
              <a:t>JavaScript</a:t>
            </a:r>
            <a:r>
              <a:rPr lang="zh-CN" altLang="zh-CN" dirty="0"/>
              <a:t>中使用自定义函数的语法是：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function </a:t>
            </a:r>
            <a:r>
              <a:rPr lang="zh-CN" altLang="zh-CN" dirty="0"/>
              <a:t>自定义函数名</a:t>
            </a:r>
            <a:r>
              <a:rPr lang="en-US" altLang="zh-CN" dirty="0"/>
              <a:t>(</a:t>
            </a:r>
            <a:r>
              <a:rPr lang="zh-CN" altLang="zh-CN" dirty="0"/>
              <a:t>形参</a:t>
            </a:r>
            <a:r>
              <a:rPr lang="en-US" altLang="zh-CN" dirty="0"/>
              <a:t>1</a:t>
            </a:r>
            <a:r>
              <a:rPr lang="zh-CN" altLang="zh-CN" dirty="0"/>
              <a:t>，形参</a:t>
            </a:r>
            <a:r>
              <a:rPr lang="en-US" altLang="zh-CN" dirty="0"/>
              <a:t>2...)</a:t>
            </a:r>
            <a:endParaRPr lang="zh-CN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{</a:t>
            </a:r>
            <a:endParaRPr lang="zh-CN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/>
              <a:t>函数体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/>
              <a:t>    }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82127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8.1.2 HTML</a:t>
            </a:r>
            <a:r>
              <a:rPr lang="zh-CN" altLang="zh-CN" b="1" dirty="0"/>
              <a:t>文档的结构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一般来说，</a:t>
            </a:r>
            <a:r>
              <a:rPr lang="en-US" altLang="zh-CN" dirty="0"/>
              <a:t>HTML</a:t>
            </a:r>
            <a:r>
              <a:rPr lang="zh-CN" altLang="zh-CN" dirty="0"/>
              <a:t>文档以标签</a:t>
            </a:r>
            <a:r>
              <a:rPr lang="en-US" altLang="zh-CN" dirty="0"/>
              <a:t>&lt;html&gt;</a:t>
            </a:r>
            <a:r>
              <a:rPr lang="zh-CN" altLang="zh-CN" dirty="0"/>
              <a:t>开始，以</a:t>
            </a:r>
            <a:r>
              <a:rPr lang="en-US" altLang="zh-CN" dirty="0"/>
              <a:t>&lt;/html&gt;</a:t>
            </a:r>
            <a:r>
              <a:rPr lang="zh-CN" altLang="zh-CN" dirty="0"/>
              <a:t>标签结束。整个文档可分为文档头和文档体两部分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文档头是位于标签</a:t>
            </a:r>
            <a:r>
              <a:rPr lang="en-US" altLang="zh-CN" dirty="0"/>
              <a:t>&lt;head&gt;</a:t>
            </a:r>
            <a:r>
              <a:rPr lang="zh-CN" altLang="zh-CN" dirty="0"/>
              <a:t>与</a:t>
            </a:r>
            <a:r>
              <a:rPr lang="en-US" altLang="zh-CN" dirty="0"/>
              <a:t>&lt;/head&gt;</a:t>
            </a:r>
            <a:r>
              <a:rPr lang="zh-CN" altLang="zh-CN" dirty="0"/>
              <a:t>之间的内容，它被浏览器解释为窗口的标题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标签</a:t>
            </a:r>
            <a:r>
              <a:rPr lang="en-US" altLang="zh-CN" dirty="0"/>
              <a:t>&lt;body&gt;</a:t>
            </a:r>
            <a:r>
              <a:rPr lang="zh-CN" altLang="zh-CN" dirty="0"/>
              <a:t>和</a:t>
            </a:r>
            <a:r>
              <a:rPr lang="en-US" altLang="zh-CN" dirty="0"/>
              <a:t>&lt;/body&gt;</a:t>
            </a:r>
            <a:r>
              <a:rPr lang="zh-CN" altLang="zh-CN" dirty="0"/>
              <a:t>之间的内容就是文档的主体，也就是浏览网页所看见的内容。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250173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8.2.2 JavaScript</a:t>
            </a:r>
            <a:r>
              <a:rPr lang="zh-CN" altLang="zh-CN" b="1" dirty="0"/>
              <a:t>语</a:t>
            </a:r>
            <a:r>
              <a:rPr lang="zh-CN" altLang="zh-CN" b="1" dirty="0" smtClean="0"/>
              <a:t>言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 </a:t>
            </a:r>
            <a:r>
              <a:rPr lang="en-US" altLang="zh-CN" dirty="0"/>
              <a:t>6</a:t>
            </a:r>
            <a:r>
              <a:rPr lang="zh-CN" altLang="zh-CN" dirty="0"/>
              <a:t>）对象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JavaScript</a:t>
            </a:r>
            <a:r>
              <a:rPr lang="zh-CN" altLang="zh-CN" dirty="0"/>
              <a:t>的一个重要功能就是基于对象的功能，通过基于对象的程序设计，可以用更直观、模块化和可重复使用的方式进行程序开发。在</a:t>
            </a:r>
            <a:r>
              <a:rPr lang="en-US" altLang="zh-CN" dirty="0"/>
              <a:t>JavaScript</a:t>
            </a:r>
            <a:r>
              <a:rPr lang="zh-CN" altLang="zh-CN" dirty="0"/>
              <a:t>中，对象就是属性和方法的集合。属性是作为对象成员的一个变量或一组变量，表明对象的状态；方法是作为对象成员的函数，表明对象所具有的行为。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570241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8.2.2 JavaScript</a:t>
            </a:r>
            <a:r>
              <a:rPr lang="zh-CN" altLang="zh-CN" b="1" dirty="0"/>
              <a:t>语</a:t>
            </a:r>
            <a:r>
              <a:rPr lang="zh-CN" altLang="zh-CN" b="1" dirty="0" smtClean="0"/>
              <a:t>言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7</a:t>
            </a:r>
            <a:r>
              <a:rPr lang="zh-CN" altLang="zh-CN" dirty="0"/>
              <a:t>）事件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用户与网页交互时产生的操作，称为事件。绝大部分事件都由用户的动作所引发，如：用户按鼠标的按钮，就产生</a:t>
            </a:r>
            <a:r>
              <a:rPr lang="en-US" altLang="zh-CN" dirty="0" err="1"/>
              <a:t>onclick</a:t>
            </a:r>
            <a:r>
              <a:rPr lang="zh-CN" altLang="zh-CN" dirty="0"/>
              <a:t>事件，若将鼠标的指针移动到链接上，就产生</a:t>
            </a:r>
            <a:r>
              <a:rPr lang="en-US" altLang="zh-CN" dirty="0" err="1"/>
              <a:t>onmouseover</a:t>
            </a:r>
            <a:r>
              <a:rPr lang="zh-CN" altLang="zh-CN" dirty="0"/>
              <a:t>事件等等。在</a:t>
            </a:r>
            <a:r>
              <a:rPr lang="en-US" altLang="zh-CN" dirty="0"/>
              <a:t>JavaScript</a:t>
            </a:r>
            <a:r>
              <a:rPr lang="zh-CN" altLang="zh-CN" dirty="0"/>
              <a:t>中，事件往往与事件处理程序配合使用。</a:t>
            </a:r>
          </a:p>
        </p:txBody>
      </p:sp>
    </p:spTree>
    <p:extLst>
      <p:ext uri="{BB962C8B-B14F-4D97-AF65-F5344CB8AC3E}">
        <p14:creationId xmlns:p14="http://schemas.microsoft.com/office/powerpoint/2010/main" val="167764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8.2.3 JavaScript</a:t>
            </a:r>
            <a:r>
              <a:rPr lang="zh-CN" altLang="zh-CN" b="1" dirty="0"/>
              <a:t>在网页中的用法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JavaScript</a:t>
            </a:r>
            <a:r>
              <a:rPr lang="zh-CN" altLang="zh-CN" dirty="0"/>
              <a:t>加入网页一般有两种方法：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1</a:t>
            </a:r>
            <a:r>
              <a:rPr lang="zh-CN" altLang="zh-CN" dirty="0"/>
              <a:t>、在</a:t>
            </a:r>
            <a:r>
              <a:rPr lang="en-US" altLang="zh-CN" dirty="0"/>
              <a:t>HTML</a:t>
            </a:r>
            <a:r>
              <a:rPr lang="zh-CN" altLang="zh-CN" dirty="0"/>
              <a:t>中嵌入</a:t>
            </a:r>
            <a:r>
              <a:rPr lang="en-US" altLang="zh-CN" dirty="0"/>
              <a:t>JavaScript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&lt;html&gt;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&lt;head&gt;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&lt;title&gt;JavaScript</a:t>
            </a:r>
            <a:r>
              <a:rPr lang="zh-CN" altLang="zh-CN" dirty="0"/>
              <a:t>示例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&lt;script language="JavaScript"&gt;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&lt;!--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en-US" altLang="zh-CN" dirty="0" err="1"/>
              <a:t>document.write</a:t>
            </a:r>
            <a:r>
              <a:rPr lang="en-US" altLang="zh-CN" dirty="0"/>
              <a:t> ("</a:t>
            </a:r>
            <a:r>
              <a:rPr lang="zh-CN" altLang="zh-CN" dirty="0"/>
              <a:t>这是</a:t>
            </a:r>
            <a:r>
              <a:rPr lang="en-US" altLang="zh-CN" dirty="0"/>
              <a:t>JavaScript</a:t>
            </a:r>
            <a:r>
              <a:rPr lang="zh-CN" altLang="zh-CN" dirty="0"/>
              <a:t>！采用直接插入的方法！</a:t>
            </a:r>
            <a:r>
              <a:rPr lang="en-US" altLang="zh-CN" dirty="0"/>
              <a:t>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//JavaScript</a:t>
            </a:r>
            <a:r>
              <a:rPr lang="zh-CN" altLang="zh-CN" dirty="0"/>
              <a:t>结束</a:t>
            </a:r>
          </a:p>
          <a:p>
            <a:pPr marL="0" indent="0">
              <a:buNone/>
            </a:pPr>
            <a:r>
              <a:rPr lang="en-US" altLang="zh-CN" dirty="0"/>
              <a:t>    --&gt;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&lt;/script&gt;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&lt;/head&gt;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&lt;/html&gt;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96850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8.2 JavaScript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8.2.3 JavaScript</a:t>
            </a:r>
            <a:r>
              <a:rPr lang="zh-CN" altLang="zh-CN" b="1" dirty="0"/>
              <a:t>在网页中的用法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JavaScript</a:t>
            </a:r>
            <a:r>
              <a:rPr lang="zh-CN" altLang="zh-CN" dirty="0"/>
              <a:t>加入网页一般有两种方法：</a:t>
            </a:r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zh-CN" dirty="0"/>
              <a:t>引用方式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如果已经存在一个</a:t>
            </a:r>
            <a:r>
              <a:rPr lang="en-US" altLang="zh-CN" dirty="0"/>
              <a:t>JavaScript</a:t>
            </a:r>
            <a:r>
              <a:rPr lang="zh-CN" altLang="zh-CN" dirty="0"/>
              <a:t>源文件（以</a:t>
            </a:r>
            <a:r>
              <a:rPr lang="en-US" altLang="zh-CN" dirty="0" err="1"/>
              <a:t>js</a:t>
            </a:r>
            <a:r>
              <a:rPr lang="zh-CN" altLang="zh-CN" dirty="0"/>
              <a:t>为扩展名），则可以采用这种引用的方式。其基本格式如下：</a:t>
            </a:r>
          </a:p>
          <a:p>
            <a:pPr marL="0" indent="0">
              <a:buNone/>
            </a:pPr>
            <a:r>
              <a:rPr lang="en-US" altLang="zh-CN" dirty="0"/>
              <a:t>       &lt;script language="JavaScript" </a:t>
            </a:r>
            <a:r>
              <a:rPr lang="en-US" altLang="zh-CN" dirty="0" err="1"/>
              <a:t>src</a:t>
            </a:r>
            <a:r>
              <a:rPr lang="zh-CN" altLang="zh-CN" dirty="0"/>
              <a:t>＝</a:t>
            </a:r>
            <a:r>
              <a:rPr lang="en-US" altLang="zh-CN" dirty="0" err="1"/>
              <a:t>url</a:t>
            </a:r>
            <a:r>
              <a:rPr lang="en-US" altLang="zh-CN" dirty="0"/>
              <a:t> &gt;&lt;/script&gt;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例如：如下的</a:t>
            </a:r>
            <a:r>
              <a:rPr lang="en-US" altLang="zh-CN" dirty="0"/>
              <a:t>HTML</a:t>
            </a:r>
            <a:r>
              <a:rPr lang="zh-CN" altLang="zh-CN" dirty="0"/>
              <a:t>文档引用了</a:t>
            </a:r>
            <a:r>
              <a:rPr lang="en-US" altLang="zh-CN" dirty="0" err="1"/>
              <a:t>script.js</a:t>
            </a:r>
            <a:r>
              <a:rPr lang="zh-CN" altLang="zh-CN" dirty="0"/>
              <a:t>文件。</a:t>
            </a:r>
          </a:p>
          <a:p>
            <a:pPr marL="0" indent="0">
              <a:buNone/>
            </a:pPr>
            <a:r>
              <a:rPr lang="en-US" altLang="zh-CN" dirty="0"/>
              <a:t>  &lt;html&gt;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&lt;head&gt;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&lt;title&gt;</a:t>
            </a:r>
            <a:r>
              <a:rPr lang="zh-CN" altLang="zh-CN" dirty="0"/>
              <a:t>链接</a:t>
            </a:r>
            <a:r>
              <a:rPr lang="en-US" altLang="zh-CN" dirty="0" err="1"/>
              <a:t>JavaScripte</a:t>
            </a:r>
            <a:r>
              <a:rPr lang="zh-CN" altLang="zh-CN" dirty="0"/>
              <a:t>代码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&lt;script language="JavaScript"  </a:t>
            </a:r>
            <a:r>
              <a:rPr lang="en-US" altLang="zh-CN" dirty="0" err="1"/>
              <a:t>src</a:t>
            </a:r>
            <a:r>
              <a:rPr lang="zh-CN" altLang="zh-CN" dirty="0"/>
              <a:t>＝</a:t>
            </a:r>
            <a:r>
              <a:rPr lang="en-US" altLang="zh-CN" dirty="0"/>
              <a:t>"</a:t>
            </a:r>
            <a:r>
              <a:rPr lang="en-US" altLang="zh-CN" dirty="0" err="1"/>
              <a:t>script.js</a:t>
            </a:r>
            <a:r>
              <a:rPr lang="en-US" altLang="zh-CN" dirty="0"/>
              <a:t>" &gt;&lt;/script&gt;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&lt;/head&gt;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&lt;/html&gt;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05922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8.3 Web</a:t>
            </a:r>
            <a:r>
              <a:rPr lang="zh-CN" altLang="zh-CN" sz="3600" b="1" dirty="0"/>
              <a:t>的工作原理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757271" cy="48768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Web</a:t>
            </a:r>
            <a:r>
              <a:rPr lang="zh-CN" altLang="zh-CN" dirty="0"/>
              <a:t>全称为</a:t>
            </a:r>
            <a:r>
              <a:rPr lang="en-US" altLang="zh-CN" dirty="0"/>
              <a:t>World Wide Web</a:t>
            </a:r>
            <a:r>
              <a:rPr lang="zh-CN" altLang="zh-CN" dirty="0"/>
              <a:t>，简称</a:t>
            </a:r>
            <a:r>
              <a:rPr lang="en-US" altLang="zh-CN" dirty="0"/>
              <a:t>WWW</a:t>
            </a:r>
            <a:r>
              <a:rPr lang="zh-CN" altLang="zh-CN" dirty="0"/>
              <a:t>，称为万维网或全球信息网。</a:t>
            </a:r>
            <a:r>
              <a:rPr lang="en-US" altLang="zh-CN" dirty="0"/>
              <a:t>Web</a:t>
            </a:r>
            <a:r>
              <a:rPr lang="zh-CN" altLang="zh-CN" dirty="0"/>
              <a:t>是目前</a:t>
            </a:r>
            <a:r>
              <a:rPr lang="en-US" altLang="zh-CN" dirty="0"/>
              <a:t>Internet</a:t>
            </a:r>
            <a:r>
              <a:rPr lang="zh-CN" altLang="zh-CN" dirty="0"/>
              <a:t>上最为流行、最受欢迎的一种信息检索和浏览服务。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Web</a:t>
            </a:r>
            <a:r>
              <a:rPr lang="zh-CN" altLang="zh-CN" dirty="0"/>
              <a:t>的工作原理是基于客户</a:t>
            </a:r>
            <a:r>
              <a:rPr lang="en-US" altLang="zh-CN" dirty="0"/>
              <a:t>/</a:t>
            </a:r>
            <a:r>
              <a:rPr lang="zh-CN" altLang="zh-CN" dirty="0"/>
              <a:t>服务器计算模型，由</a:t>
            </a:r>
            <a:r>
              <a:rPr lang="en-US" altLang="zh-CN" dirty="0"/>
              <a:t>Web</a:t>
            </a:r>
            <a:r>
              <a:rPr lang="zh-CN" altLang="zh-CN" dirty="0"/>
              <a:t>浏览器（客户机）和</a:t>
            </a:r>
            <a:r>
              <a:rPr lang="en-US" altLang="zh-CN" dirty="0"/>
              <a:t>Web</a:t>
            </a:r>
            <a:r>
              <a:rPr lang="zh-CN" altLang="zh-CN" dirty="0"/>
              <a:t>服务器构成，两者之间采用超文本传输协议（</a:t>
            </a:r>
            <a:r>
              <a:rPr lang="en-US" altLang="zh-CN" dirty="0"/>
              <a:t>HTTP</a:t>
            </a:r>
            <a:r>
              <a:rPr lang="zh-CN" altLang="zh-CN" dirty="0"/>
              <a:t>）进行通信。</a:t>
            </a:r>
            <a:r>
              <a:rPr lang="zh-CN" altLang="zh-CN" dirty="0"/>
              <a:t> </a:t>
            </a:r>
            <a:endParaRPr lang="zh-CN" altLang="zh-CN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4479"/>
              </p:ext>
            </p:extLst>
          </p:nvPr>
        </p:nvGraphicFramePr>
        <p:xfrm>
          <a:off x="5184589" y="2096247"/>
          <a:ext cx="3320458" cy="3252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图片" r:id="rId3" imgW="1866900" imgH="1828800" progId="Word.Picture.8">
                  <p:embed/>
                </p:oleObj>
              </mc:Choice>
              <mc:Fallback>
                <p:oleObj name="图片" r:id="rId3" imgW="1866900" imgH="1828800" progId="Word.Picture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4589" y="2096247"/>
                        <a:ext cx="3320458" cy="3252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98905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8.3 Web</a:t>
            </a:r>
            <a:r>
              <a:rPr lang="zh-CN" altLang="zh-CN" sz="3600" b="1" dirty="0"/>
              <a:t>的工作原理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1. Web</a:t>
            </a:r>
            <a:r>
              <a:rPr lang="zh-CN" altLang="zh-CN" b="1" dirty="0"/>
              <a:t>服务器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World Wide Web</a:t>
            </a:r>
            <a:r>
              <a:rPr lang="zh-CN" altLang="zh-CN" dirty="0"/>
              <a:t>上的所有内容都存储在世界上某处的</a:t>
            </a:r>
            <a:r>
              <a:rPr lang="en-US" altLang="zh-CN" dirty="0"/>
              <a:t>Web</a:t>
            </a:r>
            <a:r>
              <a:rPr lang="zh-CN" altLang="zh-CN" dirty="0"/>
              <a:t>服务器上，</a:t>
            </a:r>
            <a:r>
              <a:rPr lang="en-US" altLang="zh-CN" dirty="0"/>
              <a:t>Web</a:t>
            </a:r>
            <a:r>
              <a:rPr lang="zh-CN" altLang="zh-CN" dirty="0"/>
              <a:t>服务器是运行在计算机上的一种软件，常见的</a:t>
            </a:r>
            <a:r>
              <a:rPr lang="en-US" altLang="zh-CN" dirty="0"/>
              <a:t>Web</a:t>
            </a:r>
            <a:r>
              <a:rPr lang="zh-CN" altLang="zh-CN" dirty="0"/>
              <a:t>服务器有</a:t>
            </a:r>
            <a:r>
              <a:rPr lang="en-US" altLang="zh-CN" dirty="0"/>
              <a:t>Apache</a:t>
            </a:r>
            <a:r>
              <a:rPr lang="zh-CN" altLang="zh-CN" dirty="0"/>
              <a:t>和</a:t>
            </a:r>
            <a:r>
              <a:rPr lang="en-US" altLang="zh-CN" dirty="0"/>
              <a:t>IIS</a:t>
            </a:r>
            <a:r>
              <a:rPr lang="zh-CN" altLang="zh-CN" dirty="0"/>
              <a:t>（</a:t>
            </a:r>
            <a:r>
              <a:rPr lang="en-US" altLang="zh-CN" dirty="0"/>
              <a:t>Internet Information Service</a:t>
            </a:r>
            <a:r>
              <a:rPr lang="zh-CN" altLang="zh-CN" dirty="0"/>
              <a:t>）。它可以管理各种</a:t>
            </a:r>
            <a:r>
              <a:rPr lang="en-US" altLang="zh-CN" dirty="0"/>
              <a:t>Web</a:t>
            </a:r>
            <a:r>
              <a:rPr lang="zh-CN" altLang="zh-CN" dirty="0"/>
              <a:t>文件，并为提出</a:t>
            </a:r>
            <a:r>
              <a:rPr lang="en-US" altLang="zh-CN" dirty="0"/>
              <a:t>HTTP</a:t>
            </a:r>
            <a:r>
              <a:rPr lang="zh-CN" altLang="zh-CN" dirty="0"/>
              <a:t>请求的浏览器提供</a:t>
            </a:r>
            <a:r>
              <a:rPr lang="en-US" altLang="zh-CN" dirty="0"/>
              <a:t>HTTP</a:t>
            </a:r>
            <a:r>
              <a:rPr lang="zh-CN" altLang="zh-CN" dirty="0"/>
              <a:t>响应。客户机给</a:t>
            </a:r>
            <a:r>
              <a:rPr lang="en-US" altLang="zh-CN" dirty="0"/>
              <a:t>Web</a:t>
            </a:r>
            <a:r>
              <a:rPr lang="zh-CN" altLang="zh-CN" dirty="0"/>
              <a:t>服务器发送页面请求，</a:t>
            </a:r>
            <a:r>
              <a:rPr lang="en-US" altLang="zh-CN" dirty="0"/>
              <a:t>Web</a:t>
            </a:r>
            <a:r>
              <a:rPr lang="zh-CN" altLang="zh-CN" dirty="0"/>
              <a:t>服务器根据请求，把相应的页面发回给客户机，由浏览器负责进行浏览。</a:t>
            </a:r>
          </a:p>
        </p:txBody>
      </p:sp>
    </p:spTree>
    <p:extLst>
      <p:ext uri="{BB962C8B-B14F-4D97-AF65-F5344CB8AC3E}">
        <p14:creationId xmlns:p14="http://schemas.microsoft.com/office/powerpoint/2010/main" val="2778543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8.3 Web</a:t>
            </a:r>
            <a:r>
              <a:rPr lang="zh-CN" altLang="zh-CN" sz="3600" b="1" dirty="0"/>
              <a:t>的工作原理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2. </a:t>
            </a:r>
            <a:r>
              <a:rPr lang="zh-CN" altLang="zh-CN" b="1" dirty="0"/>
              <a:t>客户端程序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客户端程序是运行在计算机上的一个软件，最常用的是浏览器（如</a:t>
            </a:r>
            <a:r>
              <a:rPr lang="en-US" altLang="zh-CN" dirty="0"/>
              <a:t>Internet Explorer</a:t>
            </a:r>
            <a:r>
              <a:rPr lang="zh-CN" altLang="zh-CN" dirty="0"/>
              <a:t>），它是一种专用程序，允许用户输入</a:t>
            </a:r>
            <a:r>
              <a:rPr lang="en-US" altLang="zh-CN" dirty="0"/>
              <a:t> URL (Uniform Resource Locator</a:t>
            </a:r>
            <a:r>
              <a:rPr lang="zh-CN" altLang="zh-CN" dirty="0"/>
              <a:t>，统一资源定位</a:t>
            </a:r>
            <a:r>
              <a:rPr lang="en-US" altLang="zh-CN" dirty="0"/>
              <a:t>) </a:t>
            </a:r>
            <a:r>
              <a:rPr lang="zh-CN" altLang="zh-CN" dirty="0"/>
              <a:t>地址。它负责向服务器发送请求，并显示服务器返回的</a:t>
            </a:r>
            <a:r>
              <a:rPr lang="en-US" altLang="zh-CN" dirty="0"/>
              <a:t>Web</a:t>
            </a:r>
            <a:r>
              <a:rPr lang="zh-CN" altLang="zh-CN" dirty="0"/>
              <a:t>页。</a:t>
            </a:r>
          </a:p>
        </p:txBody>
      </p:sp>
    </p:spTree>
    <p:extLst>
      <p:ext uri="{BB962C8B-B14F-4D97-AF65-F5344CB8AC3E}">
        <p14:creationId xmlns:p14="http://schemas.microsoft.com/office/powerpoint/2010/main" val="26577844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8.3 Web</a:t>
            </a:r>
            <a:r>
              <a:rPr lang="zh-CN" altLang="zh-CN" sz="3600" b="1" dirty="0"/>
              <a:t>的工作原理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3. HTTP</a:t>
            </a:r>
            <a:r>
              <a:rPr lang="zh-CN" altLang="zh-CN" b="1" dirty="0"/>
              <a:t>协议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HTTP</a:t>
            </a:r>
            <a:r>
              <a:rPr lang="zh-CN" altLang="zh-CN" dirty="0"/>
              <a:t>协议即超文本传输协议</a:t>
            </a:r>
            <a:r>
              <a:rPr lang="en-US" altLang="zh-CN" dirty="0"/>
              <a:t>(Hypertext Transfer Protocol)</a:t>
            </a:r>
            <a:r>
              <a:rPr lang="zh-CN" altLang="zh-CN" dirty="0"/>
              <a:t>，是在</a:t>
            </a:r>
            <a:r>
              <a:rPr lang="en-US" altLang="zh-CN" dirty="0"/>
              <a:t>Internet</a:t>
            </a:r>
            <a:r>
              <a:rPr lang="zh-CN" altLang="zh-CN" dirty="0"/>
              <a:t>中进行信息传送的协议。</a:t>
            </a:r>
            <a:r>
              <a:rPr lang="en-US" altLang="zh-CN" dirty="0"/>
              <a:t>HTTP</a:t>
            </a:r>
            <a:r>
              <a:rPr lang="zh-CN" altLang="zh-CN" dirty="0"/>
              <a:t>协议是基于请求</a:t>
            </a:r>
            <a:r>
              <a:rPr lang="en-US" altLang="zh-CN" dirty="0"/>
              <a:t>/</a:t>
            </a:r>
            <a:r>
              <a:rPr lang="zh-CN" altLang="zh-CN" dirty="0"/>
              <a:t>响应模式的。浏览器默认的就是使用</a:t>
            </a:r>
            <a:r>
              <a:rPr lang="en-US" altLang="zh-CN" dirty="0"/>
              <a:t>HTTP</a:t>
            </a:r>
            <a:r>
              <a:rPr lang="zh-CN" altLang="zh-CN" dirty="0"/>
              <a:t>协议，当在浏览器的地址栏中输入一个</a:t>
            </a:r>
            <a:r>
              <a:rPr lang="en-US" altLang="zh-CN" dirty="0"/>
              <a:t>URL</a:t>
            </a:r>
            <a:r>
              <a:rPr lang="zh-CN" altLang="zh-CN" dirty="0"/>
              <a:t>或者是单击一个超链接时，浏览器就会通过</a:t>
            </a:r>
            <a:r>
              <a:rPr lang="en-US" altLang="zh-CN" dirty="0"/>
              <a:t>HTTP</a:t>
            </a:r>
            <a:r>
              <a:rPr lang="zh-CN" altLang="zh-CN" dirty="0"/>
              <a:t>协议，把</a:t>
            </a:r>
            <a:r>
              <a:rPr lang="en-US" altLang="zh-CN" dirty="0"/>
              <a:t>Web</a:t>
            </a:r>
            <a:r>
              <a:rPr lang="zh-CN" altLang="zh-CN" dirty="0"/>
              <a:t>服务器上的网页代码下载下来，并显示成相应的网页。</a:t>
            </a:r>
          </a:p>
        </p:txBody>
      </p:sp>
    </p:spTree>
    <p:extLst>
      <p:ext uri="{BB962C8B-B14F-4D97-AF65-F5344CB8AC3E}">
        <p14:creationId xmlns:p14="http://schemas.microsoft.com/office/powerpoint/2010/main" val="40966563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8.4  Web</a:t>
            </a:r>
            <a:r>
              <a:rPr lang="zh-CN" altLang="zh-CN" sz="3600" b="1" dirty="0"/>
              <a:t>集成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8.4.1  Web</a:t>
            </a:r>
            <a:r>
              <a:rPr lang="zh-CN" altLang="zh-CN" b="1" dirty="0" smtClean="0"/>
              <a:t>的设计与规划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 Web</a:t>
            </a:r>
            <a:r>
              <a:rPr lang="zh-CN" altLang="zh-CN" b="1" dirty="0"/>
              <a:t>设计理念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 Web</a:t>
            </a:r>
            <a:r>
              <a:rPr lang="zh-CN" altLang="zh-CN" b="1" dirty="0"/>
              <a:t>设计的定位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3. </a:t>
            </a:r>
            <a:r>
              <a:rPr lang="zh-CN" altLang="zh-CN" b="1" dirty="0"/>
              <a:t>网页制作的规划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4. </a:t>
            </a:r>
            <a:r>
              <a:rPr lang="zh-CN" altLang="zh-CN" b="1" dirty="0"/>
              <a:t>网页设计的布局理念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044061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8.4  Web</a:t>
            </a:r>
            <a:r>
              <a:rPr lang="zh-CN" altLang="zh-CN" sz="3600" b="1" dirty="0"/>
              <a:t>集成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8.4.2 Web</a:t>
            </a:r>
            <a:r>
              <a:rPr lang="zh-CN" altLang="zh-CN" b="1" dirty="0" smtClean="0"/>
              <a:t>的创作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1. </a:t>
            </a:r>
            <a:r>
              <a:rPr lang="zh-CN" altLang="zh-CN" b="1" dirty="0"/>
              <a:t>网站创</a:t>
            </a:r>
            <a:r>
              <a:rPr lang="zh-CN" altLang="zh-CN" b="1" dirty="0" smtClean="0"/>
              <a:t>作的准备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dirty="0"/>
              <a:t> </a:t>
            </a:r>
            <a:r>
              <a:rPr lang="en-US" altLang="zh-CN" b="1" dirty="0"/>
              <a:t>2. </a:t>
            </a:r>
            <a:r>
              <a:rPr lang="zh-CN" altLang="zh-CN" b="1" dirty="0"/>
              <a:t>站点的建立</a:t>
            </a:r>
            <a:r>
              <a:rPr lang="zh-CN" altLang="zh-CN" dirty="0"/>
              <a:t> </a:t>
            </a:r>
            <a:r>
              <a:rPr lang="zh-CN" altLang="zh-CN" dirty="0" smtClean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3. </a:t>
            </a:r>
            <a:r>
              <a:rPr lang="zh-CN" altLang="zh-CN" dirty="0"/>
              <a:t>页面内容的制作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1301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8.1.2 HTML</a:t>
            </a:r>
            <a:r>
              <a:rPr lang="zh-CN" altLang="zh-CN" b="1" dirty="0"/>
              <a:t>文档的结构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一个网页文档</a:t>
            </a:r>
            <a:r>
              <a:rPr lang="zh-CN" altLang="zh-CN" dirty="0" smtClean="0"/>
              <a:t>的一般结构形式：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&lt;html&gt;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&lt;</a:t>
            </a:r>
            <a:r>
              <a:rPr lang="en-US" altLang="zh-CN" dirty="0"/>
              <a:t>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        &lt;</a:t>
            </a:r>
            <a:r>
              <a:rPr lang="en-US" altLang="zh-CN" dirty="0"/>
              <a:t>title&gt;</a:t>
            </a:r>
            <a:r>
              <a:rPr lang="zh-CN" altLang="zh-CN" dirty="0"/>
              <a:t>我的第一个网页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&lt;</a:t>
            </a:r>
            <a:r>
              <a:rPr lang="en-US" altLang="zh-CN" dirty="0"/>
              <a:t>/head&gt;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&lt;</a:t>
            </a:r>
            <a:r>
              <a:rPr lang="en-US" altLang="zh-CN" dirty="0"/>
              <a:t>body&gt;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        </a:t>
            </a:r>
            <a:r>
              <a:rPr lang="zh-CN" altLang="zh-CN" dirty="0" smtClean="0"/>
              <a:t>这</a:t>
            </a:r>
            <a:r>
              <a:rPr lang="zh-CN" altLang="zh-CN" dirty="0"/>
              <a:t>是</a:t>
            </a:r>
            <a:r>
              <a:rPr lang="en-US" altLang="zh-CN" dirty="0"/>
              <a:t>html</a:t>
            </a:r>
            <a:r>
              <a:rPr lang="zh-CN" altLang="zh-CN" dirty="0"/>
              <a:t>文档的主体部分，也就是网页的内容。</a:t>
            </a:r>
          </a:p>
          <a:p>
            <a:pPr marL="0" indent="0">
              <a:buNone/>
            </a:pPr>
            <a:r>
              <a:rPr lang="en-US" altLang="zh-CN" dirty="0" smtClean="0"/>
              <a:t>        &lt;</a:t>
            </a:r>
            <a:r>
              <a:rPr lang="en-US" altLang="zh-CN" dirty="0"/>
              <a:t>/body&gt;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&lt;/html&gt;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727940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8.4  Web</a:t>
            </a:r>
            <a:r>
              <a:rPr lang="zh-CN" altLang="zh-CN" sz="3600" b="1" dirty="0"/>
              <a:t>集成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8.4.3 Web</a:t>
            </a:r>
            <a:r>
              <a:rPr lang="zh-CN" altLang="zh-CN" dirty="0"/>
              <a:t>的测试与发布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1. </a:t>
            </a:r>
            <a:r>
              <a:rPr lang="zh-CN" altLang="zh-CN" dirty="0" smtClean="0"/>
              <a:t>网站测试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）拼写检查</a:t>
            </a:r>
            <a:r>
              <a:rPr lang="zh-CN" altLang="zh-CN" dirty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）测试链接</a:t>
            </a:r>
            <a:r>
              <a:rPr lang="zh-CN" altLang="zh-CN" dirty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）使用网页浏览器测试站点</a:t>
            </a:r>
            <a:r>
              <a:rPr lang="zh-CN" altLang="zh-CN" dirty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 smtClean="0"/>
              <a:t> </a:t>
            </a:r>
            <a:r>
              <a:rPr lang="en-US" altLang="zh-CN" dirty="0"/>
              <a:t>2. </a:t>
            </a:r>
            <a:r>
              <a:rPr lang="zh-CN" altLang="zh-CN" dirty="0"/>
              <a:t>网站发布</a:t>
            </a:r>
            <a:r>
              <a:rPr lang="zh-CN" altLang="zh-CN" dirty="0"/>
              <a:t> </a:t>
            </a:r>
            <a:r>
              <a:rPr lang="zh-CN" altLang="zh-CN" dirty="0" smtClean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23143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8.5 Web</a:t>
            </a:r>
            <a:r>
              <a:rPr lang="zh-CN" altLang="zh-CN" sz="3600" dirty="0"/>
              <a:t>应用技术体系及应用领域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8.5.1  Web</a:t>
            </a:r>
            <a:r>
              <a:rPr lang="zh-CN" altLang="zh-CN" dirty="0"/>
              <a:t>应用技术体系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</a:t>
            </a:r>
            <a:r>
              <a:rPr lang="zh-CN" altLang="zh-CN" dirty="0"/>
              <a:t>．资源共享和复用技术</a:t>
            </a:r>
            <a:r>
              <a:rPr lang="zh-CN" altLang="zh-CN" dirty="0"/>
              <a:t> 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2</a:t>
            </a:r>
            <a:r>
              <a:rPr lang="zh-CN" altLang="zh-CN" dirty="0"/>
              <a:t>．用户参与和协作技术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zh-CN" altLang="zh-CN" dirty="0" smtClean="0"/>
              <a:t>用户体验提升技术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631520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8.5 Web</a:t>
            </a:r>
            <a:r>
              <a:rPr lang="zh-CN" altLang="zh-CN" sz="3600" dirty="0"/>
              <a:t>应用技术体系及应用领域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14447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8. 5.2  Web</a:t>
            </a:r>
            <a:r>
              <a:rPr lang="zh-CN" altLang="zh-CN" dirty="0"/>
              <a:t>技术</a:t>
            </a:r>
            <a:r>
              <a:rPr lang="zh-CN" altLang="zh-CN" dirty="0" smtClean="0"/>
              <a:t>的应用领域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Web</a:t>
            </a:r>
            <a:r>
              <a:rPr lang="zh-CN" altLang="zh-CN" dirty="0"/>
              <a:t>应用技术颠覆了传统电子商务的发展模式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Web</a:t>
            </a:r>
            <a:r>
              <a:rPr lang="zh-CN" altLang="zh-CN" dirty="0"/>
              <a:t>应用技术为新企业管理模式提供了更加灵</a:t>
            </a:r>
            <a:r>
              <a:rPr lang="zh-CN" altLang="zh-CN" dirty="0" smtClean="0"/>
              <a:t>活的空间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Web</a:t>
            </a:r>
            <a:r>
              <a:rPr lang="zh-CN" altLang="zh-CN" dirty="0"/>
              <a:t>应用技术为图书情报领域提供了良好的发展机遇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/>
              <a:t>Web</a:t>
            </a:r>
            <a:r>
              <a:rPr lang="zh-CN" altLang="zh-CN" dirty="0"/>
              <a:t>应用技术给现代教育方式带来创新性的变革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79792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8.1.2 HTML</a:t>
            </a:r>
            <a:r>
              <a:rPr lang="zh-CN" altLang="zh-CN" b="1" dirty="0"/>
              <a:t>文档的结构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浏览器上的显示效果</a:t>
            </a:r>
            <a:r>
              <a:rPr lang="zh-CN" altLang="zh-CN" dirty="0"/>
              <a:t> </a:t>
            </a:r>
            <a:r>
              <a:rPr lang="zh-CN" altLang="en-US" dirty="0" smtClean="0"/>
              <a:t>：</a:t>
            </a:r>
            <a:endParaRPr lang="zh-CN" altLang="zh-CN" dirty="0"/>
          </a:p>
        </p:txBody>
      </p:sp>
      <p:pic>
        <p:nvPicPr>
          <p:cNvPr id="4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460" y="3049532"/>
            <a:ext cx="4697948" cy="207529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4290588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HTML</a:t>
            </a:r>
            <a:r>
              <a:rPr lang="zh-CN" altLang="zh-CN" dirty="0"/>
              <a:t>标签由左尖括号“</a:t>
            </a:r>
            <a:r>
              <a:rPr lang="en-US" altLang="zh-CN" dirty="0"/>
              <a:t>&lt;</a:t>
            </a:r>
            <a:r>
              <a:rPr lang="zh-CN" altLang="zh-CN" dirty="0"/>
              <a:t>”、“标签名称”右尖括号“</a:t>
            </a:r>
            <a:r>
              <a:rPr lang="en-US" altLang="zh-CN" dirty="0"/>
              <a:t>&gt;</a:t>
            </a:r>
            <a:r>
              <a:rPr lang="zh-CN" altLang="zh-CN" dirty="0"/>
              <a:t>”组成，例如：</a:t>
            </a:r>
            <a:r>
              <a:rPr lang="en-US" altLang="zh-CN" dirty="0"/>
              <a:t>&lt;html&gt;</a:t>
            </a:r>
            <a:r>
              <a:rPr lang="zh-CN" altLang="zh-CN" dirty="0"/>
              <a:t>、</a:t>
            </a:r>
            <a:r>
              <a:rPr lang="en-US" altLang="zh-CN" dirty="0"/>
              <a:t>&lt;/html&gt;</a:t>
            </a:r>
            <a:r>
              <a:rPr lang="zh-CN" altLang="zh-CN" dirty="0"/>
              <a:t>、</a:t>
            </a:r>
            <a:r>
              <a:rPr lang="en-US" altLang="zh-CN" dirty="0"/>
              <a:t>&lt;head&gt;</a:t>
            </a:r>
            <a:r>
              <a:rPr lang="zh-CN" altLang="zh-CN" dirty="0"/>
              <a:t>、</a:t>
            </a:r>
            <a:r>
              <a:rPr lang="en-US" altLang="zh-CN" dirty="0"/>
              <a:t>&lt;/head&gt;</a:t>
            </a:r>
            <a:r>
              <a:rPr lang="zh-CN" altLang="zh-CN" dirty="0"/>
              <a:t>等，通常成对出现，分为“开始标签”和“结束标签”，除了在结束标签名称前面加一个斜杠符号“</a:t>
            </a:r>
            <a:r>
              <a:rPr lang="en-US" altLang="zh-CN" dirty="0"/>
              <a:t>/</a:t>
            </a:r>
            <a:r>
              <a:rPr lang="zh-CN" altLang="zh-CN" dirty="0"/>
              <a:t>”之外，开始标签名称和结束标签名称都是相同的。</a:t>
            </a:r>
            <a:r>
              <a:rPr lang="zh-CN" altLang="zh-CN" dirty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7548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在开始标签的标签名称后面和右尖括号之间还可以插入若干属性值，</a:t>
            </a:r>
            <a:r>
              <a:rPr lang="en-US" altLang="zh-CN" dirty="0"/>
              <a:t>HTML</a:t>
            </a:r>
            <a:r>
              <a:rPr lang="zh-CN" altLang="zh-CN" dirty="0"/>
              <a:t>标签的一般格式可以表示为：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 smtClean="0"/>
              <a:t>    &lt;</a:t>
            </a:r>
            <a:r>
              <a:rPr lang="zh-CN" altLang="zh-CN" sz="2000" dirty="0"/>
              <a:t>标签名 属性</a:t>
            </a:r>
            <a:r>
              <a:rPr lang="en-US" altLang="zh-CN" sz="2000" dirty="0"/>
              <a:t>1="</a:t>
            </a:r>
            <a:r>
              <a:rPr lang="zh-CN" altLang="zh-CN" sz="2000" dirty="0"/>
              <a:t>属性值</a:t>
            </a:r>
            <a:r>
              <a:rPr lang="en-US" altLang="zh-CN" sz="2000" dirty="0"/>
              <a:t>1" </a:t>
            </a:r>
            <a:r>
              <a:rPr lang="zh-CN" altLang="zh-CN" sz="2000" dirty="0"/>
              <a:t>属性</a:t>
            </a:r>
            <a:r>
              <a:rPr lang="en-US" altLang="zh-CN" sz="2000" dirty="0"/>
              <a:t>2="</a:t>
            </a:r>
            <a:r>
              <a:rPr lang="zh-CN" altLang="zh-CN" sz="2000" dirty="0"/>
              <a:t>属性值</a:t>
            </a:r>
            <a:r>
              <a:rPr lang="en-US" altLang="zh-CN" sz="2000" dirty="0"/>
              <a:t>2" </a:t>
            </a:r>
            <a:r>
              <a:rPr lang="zh-CN" altLang="zh-CN" sz="2000" dirty="0"/>
              <a:t>属性</a:t>
            </a:r>
            <a:r>
              <a:rPr lang="en-US" altLang="zh-CN" sz="2000" dirty="0"/>
              <a:t>3="</a:t>
            </a:r>
            <a:r>
              <a:rPr lang="zh-CN" altLang="zh-CN" sz="2000" dirty="0"/>
              <a:t>属性值</a:t>
            </a:r>
            <a:r>
              <a:rPr lang="en-US" altLang="zh-CN" sz="2000" dirty="0"/>
              <a:t>3" </a:t>
            </a:r>
            <a:r>
              <a:rPr lang="zh-CN" altLang="zh-CN" sz="2000" dirty="0"/>
              <a:t>…</a:t>
            </a:r>
            <a:r>
              <a:rPr lang="en-US" altLang="zh-CN" sz="2000" dirty="0"/>
              <a:t>&gt;</a:t>
            </a:r>
            <a:endParaRPr lang="zh-CN" altLang="zh-CN" sz="20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 </a:t>
            </a:r>
            <a:r>
              <a:rPr lang="zh-CN" altLang="zh-CN" dirty="0"/>
              <a:t>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 smtClean="0"/>
              <a:t>    &lt;</a:t>
            </a:r>
            <a:r>
              <a:rPr lang="en-US" altLang="zh-CN" sz="2000" dirty="0"/>
              <a:t>/</a:t>
            </a:r>
            <a:r>
              <a:rPr lang="zh-CN" altLang="zh-CN" sz="2000" dirty="0"/>
              <a:t>标签名</a:t>
            </a:r>
            <a:r>
              <a:rPr lang="en-US" altLang="zh-CN" sz="2000" dirty="0"/>
              <a:t>&gt; 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53605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1.</a:t>
            </a:r>
            <a:r>
              <a:rPr lang="en-US" altLang="zh-CN" b="1" dirty="0"/>
              <a:t> </a:t>
            </a:r>
            <a:r>
              <a:rPr lang="zh-CN" altLang="zh-CN" b="1" dirty="0"/>
              <a:t>文字基本标签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1) </a:t>
            </a:r>
            <a:r>
              <a:rPr lang="zh-CN" altLang="zh-CN" dirty="0"/>
              <a:t>标题文字标签</a:t>
            </a:r>
            <a:r>
              <a:rPr lang="en-US" altLang="zh-CN" dirty="0"/>
              <a:t>&lt;</a:t>
            </a:r>
            <a:r>
              <a:rPr lang="en-US" altLang="zh-CN" dirty="0" err="1"/>
              <a:t>hn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</a:t>
            </a:r>
            <a:r>
              <a:rPr lang="zh-CN" altLang="zh-CN" dirty="0"/>
              <a:t>格式为：</a:t>
            </a:r>
            <a:r>
              <a:rPr lang="en-US" altLang="zh-CN" dirty="0"/>
              <a:t>&lt;</a:t>
            </a:r>
            <a:r>
              <a:rPr lang="en-US" altLang="zh-CN" dirty="0" err="1"/>
              <a:t>hn</a:t>
            </a:r>
            <a:r>
              <a:rPr lang="en-US" altLang="zh-CN" dirty="0"/>
              <a:t> align ="</a:t>
            </a:r>
            <a:r>
              <a:rPr lang="zh-CN" altLang="zh-CN" dirty="0"/>
              <a:t>属性值</a:t>
            </a:r>
            <a:r>
              <a:rPr lang="en-US" altLang="zh-CN" dirty="0"/>
              <a:t>"&gt; </a:t>
            </a:r>
            <a:r>
              <a:rPr lang="zh-CN" altLang="zh-CN" dirty="0"/>
              <a:t>标题内容</a:t>
            </a:r>
            <a:r>
              <a:rPr lang="en-US" altLang="zh-CN" dirty="0"/>
              <a:t> &lt;/</a:t>
            </a:r>
            <a:r>
              <a:rPr lang="en-US" altLang="zh-CN" dirty="0" err="1"/>
              <a:t>hn</a:t>
            </a:r>
            <a:r>
              <a:rPr lang="en-US" altLang="zh-CN" dirty="0"/>
              <a:t>&gt; </a:t>
            </a:r>
            <a:r>
              <a:rPr lang="en-US" altLang="zh-CN" dirty="0" smtClean="0"/>
              <a:t>;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 </a:t>
            </a:r>
            <a:r>
              <a:rPr lang="en-US" altLang="zh-CN" dirty="0" smtClean="0"/>
              <a:t>    2</a:t>
            </a:r>
            <a:r>
              <a:rPr lang="zh-CN" altLang="zh-CN" dirty="0"/>
              <a:t>）文字的字体、大小和颜色标签</a:t>
            </a:r>
            <a:r>
              <a:rPr lang="en-US" altLang="zh-CN" dirty="0"/>
              <a:t>&lt;font</a:t>
            </a:r>
            <a:r>
              <a:rPr lang="en-US" altLang="zh-CN" dirty="0" smtClean="0"/>
              <a:t>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一般格式为</a:t>
            </a:r>
            <a:r>
              <a:rPr lang="zh-CN" altLang="zh-CN" dirty="0"/>
              <a:t>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&lt; </a:t>
            </a:r>
            <a:r>
              <a:rPr lang="en-US" altLang="zh-CN" dirty="0"/>
              <a:t>font  face=</a:t>
            </a:r>
            <a:r>
              <a:rPr lang="zh-CN" altLang="zh-CN" dirty="0"/>
              <a:t>“字体属性值”</a:t>
            </a:r>
            <a:r>
              <a:rPr lang="en-US" altLang="zh-CN" dirty="0"/>
              <a:t> size=</a:t>
            </a:r>
            <a:r>
              <a:rPr lang="zh-CN" altLang="zh-CN" dirty="0"/>
              <a:t>“大小属性值”</a:t>
            </a:r>
            <a:r>
              <a:rPr lang="en-US" altLang="zh-CN" dirty="0"/>
              <a:t> color=</a:t>
            </a:r>
            <a:r>
              <a:rPr lang="zh-CN" altLang="zh-CN" dirty="0"/>
              <a:t>“颜色属性值</a:t>
            </a:r>
            <a:r>
              <a:rPr lang="en-US" altLang="zh-CN" dirty="0"/>
              <a:t>"&gt; </a:t>
            </a:r>
            <a:r>
              <a:rPr lang="zh-CN" altLang="zh-CN" dirty="0"/>
              <a:t>文字</a:t>
            </a:r>
            <a:r>
              <a:rPr lang="en-US" altLang="zh-CN" dirty="0"/>
              <a:t> &lt;/ font &gt;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78936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8.1  HTML</a:t>
            </a:r>
            <a:r>
              <a:rPr lang="zh-CN" altLang="zh-CN" sz="3600" b="1" dirty="0"/>
              <a:t>基础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/>
              <a:t>8.1.3 HTML</a:t>
            </a:r>
            <a:r>
              <a:rPr lang="zh-CN" altLang="zh-CN" b="1" dirty="0" smtClean="0"/>
              <a:t>中的标签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1.</a:t>
            </a:r>
            <a:r>
              <a:rPr lang="en-US" altLang="zh-CN" b="1" dirty="0"/>
              <a:t> </a:t>
            </a:r>
            <a:r>
              <a:rPr lang="zh-CN" altLang="zh-CN" b="1" dirty="0"/>
              <a:t>文字基本标签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1) </a:t>
            </a:r>
            <a:r>
              <a:rPr lang="zh-CN" altLang="zh-CN" dirty="0"/>
              <a:t>标题文字标签</a:t>
            </a:r>
            <a:r>
              <a:rPr lang="en-US" altLang="zh-CN" dirty="0"/>
              <a:t>&lt;</a:t>
            </a:r>
            <a:r>
              <a:rPr lang="en-US" altLang="zh-CN" dirty="0" err="1"/>
              <a:t>hn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      </a:t>
            </a:r>
            <a:r>
              <a:rPr lang="zh-CN" altLang="zh-CN" dirty="0"/>
              <a:t>格式为：</a:t>
            </a:r>
            <a:r>
              <a:rPr lang="en-US" altLang="zh-CN" dirty="0"/>
              <a:t>&lt;</a:t>
            </a:r>
            <a:r>
              <a:rPr lang="en-US" altLang="zh-CN" dirty="0" err="1"/>
              <a:t>hn</a:t>
            </a:r>
            <a:r>
              <a:rPr lang="en-US" altLang="zh-CN" dirty="0"/>
              <a:t> align ="</a:t>
            </a:r>
            <a:r>
              <a:rPr lang="zh-CN" altLang="zh-CN" dirty="0"/>
              <a:t>属性值</a:t>
            </a:r>
            <a:r>
              <a:rPr lang="en-US" altLang="zh-CN" dirty="0"/>
              <a:t>"&gt; </a:t>
            </a:r>
            <a:r>
              <a:rPr lang="zh-CN" altLang="zh-CN" dirty="0"/>
              <a:t>标题内容</a:t>
            </a:r>
            <a:r>
              <a:rPr lang="en-US" altLang="zh-CN" dirty="0"/>
              <a:t> &lt;/</a:t>
            </a:r>
            <a:r>
              <a:rPr lang="en-US" altLang="zh-CN" dirty="0" err="1"/>
              <a:t>hn</a:t>
            </a:r>
            <a:r>
              <a:rPr lang="en-US" altLang="zh-CN" dirty="0"/>
              <a:t>&gt; </a:t>
            </a:r>
            <a:r>
              <a:rPr lang="en-US" altLang="zh-CN" dirty="0" smtClean="0"/>
              <a:t>;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/>
              <a:t> </a:t>
            </a:r>
            <a:r>
              <a:rPr lang="en-US" altLang="zh-CN" dirty="0" smtClean="0"/>
              <a:t>    2</a:t>
            </a:r>
            <a:r>
              <a:rPr lang="zh-CN" altLang="zh-CN" dirty="0"/>
              <a:t>）文字的字体、大小和颜色标签</a:t>
            </a:r>
            <a:r>
              <a:rPr lang="en-US" altLang="zh-CN" dirty="0"/>
              <a:t>&lt;font</a:t>
            </a:r>
            <a:r>
              <a:rPr lang="en-US" altLang="zh-CN" dirty="0" smtClean="0"/>
              <a:t>&gt;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一般格式为</a:t>
            </a:r>
            <a:r>
              <a:rPr lang="zh-CN" altLang="zh-CN" dirty="0"/>
              <a:t>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&lt; </a:t>
            </a:r>
            <a:r>
              <a:rPr lang="en-US" altLang="zh-CN" dirty="0"/>
              <a:t>font  face=</a:t>
            </a:r>
            <a:r>
              <a:rPr lang="zh-CN" altLang="zh-CN" dirty="0"/>
              <a:t>“字体属性值”</a:t>
            </a:r>
            <a:r>
              <a:rPr lang="en-US" altLang="zh-CN" dirty="0"/>
              <a:t> size=</a:t>
            </a:r>
            <a:r>
              <a:rPr lang="zh-CN" altLang="zh-CN" dirty="0"/>
              <a:t>“大小属性值”</a:t>
            </a:r>
            <a:r>
              <a:rPr lang="en-US" altLang="zh-CN" dirty="0"/>
              <a:t> color=</a:t>
            </a:r>
            <a:r>
              <a:rPr lang="zh-CN" altLang="zh-CN" dirty="0"/>
              <a:t>“颜色属性值</a:t>
            </a:r>
            <a:r>
              <a:rPr lang="en-US" altLang="zh-CN" dirty="0"/>
              <a:t>"&gt; </a:t>
            </a:r>
            <a:r>
              <a:rPr lang="zh-CN" altLang="zh-CN" dirty="0"/>
              <a:t>文字</a:t>
            </a:r>
            <a:r>
              <a:rPr lang="en-US" altLang="zh-CN" dirty="0"/>
              <a:t> &lt;/ font &gt;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77183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清晰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清晰.thmx</Template>
  <TotalTime>2524</TotalTime>
  <Words>2143</Words>
  <Application>Microsoft Macintosh PowerPoint</Application>
  <PresentationFormat>全屏显示(4:3)</PresentationFormat>
  <Paragraphs>238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清晰</vt:lpstr>
      <vt:lpstr>Microsoft Word 图片</vt:lpstr>
      <vt:lpstr>第8章 Web集成与应用技术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8.1  HTML基础</vt:lpstr>
      <vt:lpstr>8.2 JavaScript基础</vt:lpstr>
      <vt:lpstr>8.2 JavaScript基础</vt:lpstr>
      <vt:lpstr>8.2 JavaScript基础</vt:lpstr>
      <vt:lpstr>8.2 JavaScript基础</vt:lpstr>
      <vt:lpstr>8.2 JavaScript基础</vt:lpstr>
      <vt:lpstr>8.2 JavaScript基础</vt:lpstr>
      <vt:lpstr>8.2 JavaScript基础</vt:lpstr>
      <vt:lpstr>8.2 JavaScript基础</vt:lpstr>
      <vt:lpstr>8.3 Web的工作原理</vt:lpstr>
      <vt:lpstr>8.3 Web的工作原理</vt:lpstr>
      <vt:lpstr>8.3 Web的工作原理</vt:lpstr>
      <vt:lpstr>8.3 Web的工作原理</vt:lpstr>
      <vt:lpstr>8.4  Web集成</vt:lpstr>
      <vt:lpstr>8.4  Web集成</vt:lpstr>
      <vt:lpstr>8.4  Web集成</vt:lpstr>
      <vt:lpstr>8.5 Web应用技术体系及应用领域</vt:lpstr>
      <vt:lpstr>8.5 Web应用技术体系及应用领域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数字媒体技术概论</dc:title>
  <dc:creator>Microsoft Office 用户</dc:creator>
  <cp:lastModifiedBy>Microsoft Office 用户</cp:lastModifiedBy>
  <cp:revision>189</cp:revision>
  <dcterms:created xsi:type="dcterms:W3CDTF">2019-01-20T07:46:46Z</dcterms:created>
  <dcterms:modified xsi:type="dcterms:W3CDTF">2019-01-22T10:27:06Z</dcterms:modified>
</cp:coreProperties>
</file>