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0" r:id="rId1"/>
  </p:sldMasterIdLst>
  <p:notesMasterIdLst>
    <p:notesMasterId r:id="rId5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85" d="100"/>
          <a:sy n="85" d="100"/>
        </p:scale>
        <p:origin x="-288" y="-12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notesMaster" Target="notesMasters/notesMaster1.xml"/><Relationship Id="rId54" Type="http://schemas.openxmlformats.org/officeDocument/2006/relationships/printerSettings" Target="printerSettings/printerSettings1.bin"/><Relationship Id="rId55" Type="http://schemas.openxmlformats.org/officeDocument/2006/relationships/presProps" Target="presProps.xml"/><Relationship Id="rId56" Type="http://schemas.openxmlformats.org/officeDocument/2006/relationships/viewProps" Target="viewProps.xml"/><Relationship Id="rId57" Type="http://schemas.openxmlformats.org/officeDocument/2006/relationships/theme" Target="theme/theme1.xml"/><Relationship Id="rId58"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90865B7-F966-1E4B-A42B-55827A90B0C3}" type="datetimeFigureOut">
              <a:rPr kumimoji="1" lang="zh-CN" altLang="en-US" smtClean="0"/>
              <a:t>19/1/21</a:t>
            </a:fld>
            <a:endParaRPr kumimoji="1"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D9EA95F-09A9-094A-AACF-B9C9AB5C1ED0}" type="slidenum">
              <a:rPr kumimoji="1" lang="zh-CN" altLang="en-US" smtClean="0"/>
              <a:t>‹#›</a:t>
            </a:fld>
            <a:endParaRPr kumimoji="1" lang="zh-CN" altLang="en-US"/>
          </a:p>
        </p:txBody>
      </p:sp>
    </p:spTree>
    <p:extLst>
      <p:ext uri="{BB962C8B-B14F-4D97-AF65-F5344CB8AC3E}">
        <p14:creationId xmlns:p14="http://schemas.microsoft.com/office/powerpoint/2010/main" val="407074887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C8A432C8-69A7-458B-9684-2BFA64B31948}" type="datetime2">
              <a:rPr lang="en-US" smtClean="0"/>
              <a:t>2019年1月21日星期一</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a:p>
        </p:txBody>
      </p:sp>
      <p:sp>
        <p:nvSpPr>
          <p:cNvPr id="4" name="Date Placeholder 3"/>
          <p:cNvSpPr>
            <a:spLocks noGrp="1"/>
          </p:cNvSpPr>
          <p:nvPr>
            <p:ph type="dt" sz="half" idx="10"/>
          </p:nvPr>
        </p:nvSpPr>
        <p:spPr/>
        <p:txBody>
          <a:bodyPr/>
          <a:lstStyle/>
          <a:p>
            <a:fld id="{8CC057FC-95B6-4D89-AFDA-ABA33EE921E5}" type="datetime2">
              <a:rPr lang="en-US" smtClean="0"/>
              <a:t>2019年1月21日星期一</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Date Placeholder 3"/>
          <p:cNvSpPr>
            <a:spLocks noGrp="1"/>
          </p:cNvSpPr>
          <p:nvPr>
            <p:ph type="dt" sz="half" idx="10"/>
          </p:nvPr>
        </p:nvSpPr>
        <p:spPr/>
        <p:txBody>
          <a:bodyPr/>
          <a:lstStyle/>
          <a:p>
            <a:fld id="{EC4549AC-EB31-477F-92A9-B1988E232878}" type="datetime2">
              <a:rPr lang="en-US" smtClean="0"/>
              <a:t>2019年1月21日星期一</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p>
            <a:pPr lvl="0"/>
            <a:r>
              <a:rPr lang="zh-CN" altLang="en-US" dirty="0" smtClean="0"/>
              <a:t>单击此处编辑母版文本样式</a:t>
            </a:r>
          </a:p>
          <a:p>
            <a:pPr lvl="1"/>
            <a:r>
              <a:rPr lang="zh-CN" altLang="en-US" dirty="0" smtClean="0"/>
              <a:t>二级</a:t>
            </a:r>
          </a:p>
          <a:p>
            <a:pPr lvl="2"/>
            <a:r>
              <a:rPr lang="zh-CN" altLang="en-US" dirty="0" smtClean="0"/>
              <a:t>三级</a:t>
            </a:r>
          </a:p>
          <a:p>
            <a:pPr lvl="3"/>
            <a:r>
              <a:rPr lang="zh-CN" altLang="en-US" dirty="0" smtClean="0"/>
              <a:t>四级</a:t>
            </a:r>
          </a:p>
          <a:p>
            <a:pPr lvl="4"/>
            <a:r>
              <a:rPr lang="zh-CN" altLang="en-US" dirty="0" smtClean="0"/>
              <a:t>五级</a:t>
            </a:r>
            <a:endParaRPr lang="en-US" dirty="0"/>
          </a:p>
        </p:txBody>
      </p:sp>
      <p:sp>
        <p:nvSpPr>
          <p:cNvPr id="4" name="Date Placeholder 3"/>
          <p:cNvSpPr>
            <a:spLocks noGrp="1"/>
          </p:cNvSpPr>
          <p:nvPr>
            <p:ph type="dt" sz="half" idx="10"/>
          </p:nvPr>
        </p:nvSpPr>
        <p:spPr>
          <a:xfrm>
            <a:off x="-612274" y="-8449"/>
            <a:ext cx="2895600" cy="329184"/>
          </a:xfrm>
        </p:spPr>
        <p:txBody>
          <a:bodyPr/>
          <a:lstStyle/>
          <a:p>
            <a:fld id="{6396A3A3-94A6-4E5B-AF39-173ACA3E61CC}" type="datetime2">
              <a:rPr lang="en-US" smtClean="0"/>
              <a:t>2019年1月21日星期一</a:t>
            </a:fld>
            <a:endParaRPr lang="en-US" dirty="0"/>
          </a:p>
        </p:txBody>
      </p:sp>
      <p:sp>
        <p:nvSpPr>
          <p:cNvPr id="5" name="Footer Placeholder 4"/>
          <p:cNvSpPr>
            <a:spLocks noGrp="1"/>
          </p:cNvSpPr>
          <p:nvPr>
            <p:ph type="ftr" sz="quarter" idx="11"/>
          </p:nvPr>
        </p:nvSpPr>
        <p:spPr>
          <a:xfrm>
            <a:off x="5562600" y="2157236"/>
            <a:ext cx="4114800" cy="329184"/>
          </a:xfrm>
        </p:spPr>
        <p:txBody>
          <a:bodyPr/>
          <a:lstStyle/>
          <a:p>
            <a:pPr algn="r"/>
            <a:endParaRPr lang="en-US" dirty="0"/>
          </a:p>
        </p:txBody>
      </p:sp>
      <p:sp>
        <p:nvSpPr>
          <p:cNvPr id="6" name="Slide Number Placeholder 5"/>
          <p:cNvSpPr>
            <a:spLocks noGrp="1"/>
          </p:cNvSpPr>
          <p:nvPr>
            <p:ph type="sldNum" sz="quarter" idx="12"/>
          </p:nvPr>
        </p:nvSpPr>
        <p:spPr>
          <a:xfrm>
            <a:off x="8077200" y="347472"/>
            <a:ext cx="1066800" cy="329184"/>
          </a:xfrm>
        </p:spPr>
        <p:txBody>
          <a:bodyPr/>
          <a:lstStyle/>
          <a:p>
            <a:fld id="{0CFEC368-1D7A-4F81-ABF6-AE0E36BAF64C}"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9933D019-A32C-4EAD-B8E6-DBDA699692FD}" type="datetime2">
              <a:rPr lang="en-US" smtClean="0"/>
              <a:t>2019年1月21日星期一</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5" name="Date Placeholder 4"/>
          <p:cNvSpPr>
            <a:spLocks noGrp="1"/>
          </p:cNvSpPr>
          <p:nvPr>
            <p:ph type="dt" sz="half" idx="10"/>
          </p:nvPr>
        </p:nvSpPr>
        <p:spPr/>
        <p:txBody>
          <a:bodyPr/>
          <a:lstStyle/>
          <a:p>
            <a:fld id="{CCEBA98F-560C-4997-81C4-81D4D9187EAB}" type="datetime2">
              <a:rPr lang="en-US" smtClean="0"/>
              <a:t>2019年1月21日星期一</a:t>
            </a:fld>
            <a:endParaRPr lang="en-US"/>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7" name="Date Placeholder 6"/>
          <p:cNvSpPr>
            <a:spLocks noGrp="1"/>
          </p:cNvSpPr>
          <p:nvPr>
            <p:ph type="dt" sz="half" idx="10"/>
          </p:nvPr>
        </p:nvSpPr>
        <p:spPr/>
        <p:txBody>
          <a:bodyPr/>
          <a:lstStyle/>
          <a:p>
            <a:fld id="{150972B2-CA5C-437D-87D0-8081271A9E4B}" type="datetime2">
              <a:rPr lang="en-US" smtClean="0"/>
              <a:t>2019年1月21日星期一</a:t>
            </a:fld>
            <a:endParaRPr lang="en-US"/>
          </a:p>
        </p:txBody>
      </p:sp>
      <p:sp>
        <p:nvSpPr>
          <p:cNvPr id="8" name="Footer Placeholder 7"/>
          <p:cNvSpPr>
            <a:spLocks noGrp="1"/>
          </p:cNvSpPr>
          <p:nvPr>
            <p:ph type="ftr" sz="quarter" idx="11"/>
          </p:nvPr>
        </p:nvSpPr>
        <p:spPr/>
        <p:txBody>
          <a:bodyPr/>
          <a:lstStyle/>
          <a:p>
            <a:pPr algn="r"/>
            <a:endParaRPr lang="en-US" dirty="0"/>
          </a:p>
        </p:txBody>
      </p:sp>
      <p:sp>
        <p:nvSpPr>
          <p:cNvPr id="9" name="Slide Number Placeholder 8"/>
          <p:cNvSpPr>
            <a:spLocks noGrp="1"/>
          </p:cNvSpPr>
          <p:nvPr>
            <p:ph type="sldNum" sz="quarter" idx="12"/>
          </p:nvPr>
        </p:nvSpPr>
        <p:spPr/>
        <p:txBody>
          <a:bodyPr/>
          <a:lstStyle/>
          <a:p>
            <a:fld id="{0CFEC368-1D7A-4F81-ABF6-AE0E36BAF64C}" type="slidenum">
              <a:rPr lang="en-US" smtClean="0"/>
              <a:pPr/>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79CD4847-11EF-4466-A8AD-85CDB7B49118}" type="datetime2">
              <a:rPr lang="en-US" smtClean="0"/>
              <a:t>2019年1月21日星期一</a:t>
            </a:fld>
            <a:endParaRPr lang="en-US"/>
          </a:p>
        </p:txBody>
      </p:sp>
      <p:sp>
        <p:nvSpPr>
          <p:cNvPr id="4" name="Footer Placeholder 3"/>
          <p:cNvSpPr>
            <a:spLocks noGrp="1"/>
          </p:cNvSpPr>
          <p:nvPr>
            <p:ph type="ftr" sz="quarter" idx="11"/>
          </p:nvPr>
        </p:nvSpPr>
        <p:spPr/>
        <p:txBody>
          <a:bodyPr/>
          <a:lstStyle/>
          <a:p>
            <a:pPr algn="r"/>
            <a:endParaRPr lang="en-US" dirty="0"/>
          </a:p>
        </p:txBody>
      </p:sp>
      <p:sp>
        <p:nvSpPr>
          <p:cNvPr id="5" name="Slide Number Placeholder 4"/>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68457A-3AB9-4880-8A0C-9F8524491207}" type="datetime2">
              <a:rPr lang="en-US" smtClean="0"/>
              <a:t>2019年1月21日星期一</a:t>
            </a:fld>
            <a:endParaRPr lang="en-US"/>
          </a:p>
        </p:txBody>
      </p:sp>
      <p:sp>
        <p:nvSpPr>
          <p:cNvPr id="3" name="Footer Placeholder 2"/>
          <p:cNvSpPr>
            <a:spLocks noGrp="1"/>
          </p:cNvSpPr>
          <p:nvPr>
            <p:ph type="ftr" sz="quarter" idx="11"/>
          </p:nvPr>
        </p:nvSpPr>
        <p:spPr/>
        <p:txBody>
          <a:bodyPr/>
          <a:lstStyle/>
          <a:p>
            <a:pPr algn="r"/>
            <a:endParaRPr lang="en-US" dirty="0"/>
          </a:p>
        </p:txBody>
      </p:sp>
      <p:sp>
        <p:nvSpPr>
          <p:cNvPr id="4" name="Slide Number Placeholder 3"/>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3FE976D3-5B7F-4300-ABED-C91F1B2AE209}" type="datetime2">
              <a:rPr lang="en-US" smtClean="0"/>
              <a:t>2019年1月21日星期一</a:t>
            </a:fld>
            <a:endParaRPr lang="en-US"/>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将图片拖动到占位符，或单击添加图标</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EBDC1E59-17DD-41CE-97CA-624A472382D4}" type="datetime2">
              <a:rPr lang="en-US" smtClean="0"/>
              <a:t>2019年1月21日星期一</a:t>
            </a:fld>
            <a:endParaRPr lang="en-US"/>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A80CB818-7379-467D-8E76-EF9D9074A26C}" type="datetime2">
              <a:rPr lang="en-US" smtClean="0"/>
              <a:t>2019年1月21日星期一</a:t>
            </a:fld>
            <a:endParaRPr lang="en-US" dirty="0"/>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pPr algn="r"/>
            <a:endParaRPr lang="en-US" dirty="0"/>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0CFEC368-1D7A-4F81-ABF6-AE0E36BAF64C}"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hf sldNum="0" hdr="0" ftr="0" dt="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sz="4800" dirty="0"/>
              <a:t>第</a:t>
            </a:r>
            <a:r>
              <a:rPr lang="en-US" altLang="zh-CN" sz="4800" dirty="0"/>
              <a:t>4</a:t>
            </a:r>
            <a:r>
              <a:rPr lang="zh-CN" altLang="zh-CN" sz="4800" dirty="0"/>
              <a:t>章</a:t>
            </a:r>
            <a:r>
              <a:rPr lang="en-US" altLang="zh-CN" sz="4800" dirty="0"/>
              <a:t>  </a:t>
            </a:r>
            <a:r>
              <a:rPr lang="zh-CN" altLang="zh-CN" sz="4800" dirty="0"/>
              <a:t>计算机图形技术</a:t>
            </a:r>
          </a:p>
        </p:txBody>
      </p:sp>
      <p:sp>
        <p:nvSpPr>
          <p:cNvPr id="3" name="副标题 2"/>
          <p:cNvSpPr>
            <a:spLocks noGrp="1"/>
          </p:cNvSpPr>
          <p:nvPr>
            <p:ph type="subTitle" idx="1"/>
          </p:nvPr>
        </p:nvSpPr>
        <p:spPr/>
        <p:txBody>
          <a:bodyPr/>
          <a:lstStyle/>
          <a:p>
            <a:endParaRPr kumimoji="1" lang="zh-CN" altLang="en-US"/>
          </a:p>
        </p:txBody>
      </p:sp>
    </p:spTree>
    <p:extLst>
      <p:ext uri="{BB962C8B-B14F-4D97-AF65-F5344CB8AC3E}">
        <p14:creationId xmlns:p14="http://schemas.microsoft.com/office/powerpoint/2010/main" val="19102708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4.1 </a:t>
            </a:r>
            <a:r>
              <a:rPr lang="zh-CN" altLang="zh-CN" sz="3600" b="1" dirty="0"/>
              <a:t>计算机图形学概述</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4.1.3 </a:t>
            </a:r>
            <a:r>
              <a:rPr lang="zh-CN" altLang="zh-CN" b="1" dirty="0"/>
              <a:t>计算机图形学的应用领域</a:t>
            </a:r>
          </a:p>
          <a:p>
            <a:pPr marL="0" indent="0">
              <a:lnSpc>
                <a:spcPct val="150000"/>
              </a:lnSpc>
              <a:buNone/>
            </a:pPr>
            <a:r>
              <a:rPr lang="en-US" altLang="zh-CN" dirty="0"/>
              <a:t>2</a:t>
            </a:r>
            <a:r>
              <a:rPr lang="zh-CN" altLang="zh-CN" dirty="0"/>
              <a:t>．计算机动画</a:t>
            </a:r>
          </a:p>
          <a:p>
            <a:pPr marL="0" indent="0">
              <a:lnSpc>
                <a:spcPct val="150000"/>
              </a:lnSpc>
              <a:buNone/>
            </a:pPr>
            <a:r>
              <a:rPr lang="zh-CN" altLang="zh-CN" dirty="0" smtClean="0"/>
              <a:t>计算机动画技术</a:t>
            </a:r>
            <a:r>
              <a:rPr lang="zh-CN" altLang="zh-CN" dirty="0"/>
              <a:t>的发展是和许多其它学科的发展密切相关的。计算机图形学、计算机绘画、计算机音乐、计算机辅助设计、电影技术、电视技术、计算机软件和硬件技术等众多学科的最新成果都对计算机动画技术的研究和发展起着十分重要的推动作用。</a:t>
            </a:r>
            <a:r>
              <a:rPr lang="zh-CN" altLang="zh-CN" dirty="0"/>
              <a:t> </a:t>
            </a:r>
            <a:endParaRPr lang="zh-CN" altLang="zh-CN" dirty="0"/>
          </a:p>
        </p:txBody>
      </p:sp>
    </p:spTree>
    <p:extLst>
      <p:ext uri="{BB962C8B-B14F-4D97-AF65-F5344CB8AC3E}">
        <p14:creationId xmlns:p14="http://schemas.microsoft.com/office/powerpoint/2010/main" val="40723256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4.1 </a:t>
            </a:r>
            <a:r>
              <a:rPr lang="zh-CN" altLang="zh-CN" sz="3600" b="1" dirty="0"/>
              <a:t>计算机图形学概述</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4.1.3 </a:t>
            </a:r>
            <a:r>
              <a:rPr lang="zh-CN" altLang="zh-CN" b="1" dirty="0"/>
              <a:t>计算机图形学的应用领域</a:t>
            </a:r>
          </a:p>
          <a:p>
            <a:pPr marL="0" indent="0">
              <a:lnSpc>
                <a:spcPct val="150000"/>
              </a:lnSpc>
              <a:buNone/>
            </a:pPr>
            <a:r>
              <a:rPr lang="en-US" altLang="zh-CN" dirty="0"/>
              <a:t>3</a:t>
            </a:r>
            <a:r>
              <a:rPr lang="zh-CN" altLang="zh-CN" dirty="0"/>
              <a:t>．虚拟现实</a:t>
            </a:r>
          </a:p>
          <a:p>
            <a:pPr marL="0" indent="0">
              <a:lnSpc>
                <a:spcPct val="150000"/>
              </a:lnSpc>
              <a:buNone/>
            </a:pPr>
            <a:r>
              <a:rPr lang="zh-CN" altLang="zh-CN" dirty="0"/>
              <a:t>虚拟现实（</a:t>
            </a:r>
            <a:r>
              <a:rPr lang="en-US" altLang="zh-CN" dirty="0"/>
              <a:t>Virtual Reality</a:t>
            </a:r>
            <a:r>
              <a:rPr lang="zh-CN" altLang="zh-CN" dirty="0"/>
              <a:t>），也有人称之为虚拟环境（</a:t>
            </a:r>
            <a:r>
              <a:rPr lang="en-US" altLang="zh-CN" dirty="0"/>
              <a:t>Virtual Environment</a:t>
            </a:r>
            <a:r>
              <a:rPr lang="zh-CN" altLang="zh-CN" dirty="0"/>
              <a:t>），是美国国家航空和航天局及军事部门为模拟真实环境而开发的一门高新技术。它利用计算机图形产生器，位置跟踪器，多功能传感器和控制器等有效地模拟实际场景和情形，从而能够使观察者产生一种真实的身临其境的感觉。</a:t>
            </a:r>
            <a:r>
              <a:rPr lang="zh-CN" altLang="zh-CN" dirty="0"/>
              <a:t> </a:t>
            </a:r>
            <a:endParaRPr lang="zh-CN" altLang="zh-CN" dirty="0"/>
          </a:p>
        </p:txBody>
      </p:sp>
    </p:spTree>
    <p:extLst>
      <p:ext uri="{BB962C8B-B14F-4D97-AF65-F5344CB8AC3E}">
        <p14:creationId xmlns:p14="http://schemas.microsoft.com/office/powerpoint/2010/main" val="23667601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4.1 </a:t>
            </a:r>
            <a:r>
              <a:rPr lang="zh-CN" altLang="zh-CN" sz="3600" b="1" dirty="0"/>
              <a:t>计算机图形学概述</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4.1.3 </a:t>
            </a:r>
            <a:r>
              <a:rPr lang="zh-CN" altLang="zh-CN" b="1" dirty="0"/>
              <a:t>计算机图形学的应用领域</a:t>
            </a:r>
          </a:p>
          <a:p>
            <a:pPr marL="0" indent="0">
              <a:lnSpc>
                <a:spcPct val="150000"/>
              </a:lnSpc>
              <a:buNone/>
            </a:pPr>
            <a:r>
              <a:rPr lang="en-US" altLang="zh-CN" dirty="0"/>
              <a:t>4</a:t>
            </a:r>
            <a:r>
              <a:rPr lang="zh-CN" altLang="zh-CN" dirty="0"/>
              <a:t>．科学计算可视化</a:t>
            </a:r>
          </a:p>
          <a:p>
            <a:pPr marL="0" indent="0">
              <a:lnSpc>
                <a:spcPct val="150000"/>
              </a:lnSpc>
              <a:buNone/>
            </a:pPr>
            <a:r>
              <a:rPr lang="zh-CN" altLang="zh-CN" dirty="0"/>
              <a:t>科学技术的迅猛发展，数据量的与日俱增使得人们对数据的分析和处理变得越来越难，人们无法从数据海洋中得到最有用的数据，找到数据的变化规律，提取最本质的特征。但是如果能将这些数据用图形的形式表示出来，情况就不一样了，事物的发展趋势和本质特征将会很清楚地呈现在人们面前。</a:t>
            </a:r>
            <a:r>
              <a:rPr lang="zh-CN" altLang="zh-CN" dirty="0"/>
              <a:t> </a:t>
            </a:r>
            <a:endParaRPr lang="zh-CN" altLang="zh-CN" dirty="0"/>
          </a:p>
        </p:txBody>
      </p:sp>
    </p:spTree>
    <p:extLst>
      <p:ext uri="{BB962C8B-B14F-4D97-AF65-F5344CB8AC3E}">
        <p14:creationId xmlns:p14="http://schemas.microsoft.com/office/powerpoint/2010/main" val="5668413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4.1 </a:t>
            </a:r>
            <a:r>
              <a:rPr lang="zh-CN" altLang="zh-CN" sz="3600" b="1" dirty="0"/>
              <a:t>计算机图形学概述</a:t>
            </a:r>
          </a:p>
        </p:txBody>
      </p:sp>
      <p:sp>
        <p:nvSpPr>
          <p:cNvPr id="3" name="内容占位符 2"/>
          <p:cNvSpPr>
            <a:spLocks noGrp="1"/>
          </p:cNvSpPr>
          <p:nvPr>
            <p:ph idx="1"/>
          </p:nvPr>
        </p:nvSpPr>
        <p:spPr/>
        <p:txBody>
          <a:bodyPr>
            <a:normAutofit lnSpcReduction="10000"/>
          </a:bodyPr>
          <a:lstStyle/>
          <a:p>
            <a:pPr marL="0" indent="0">
              <a:lnSpc>
                <a:spcPct val="150000"/>
              </a:lnSpc>
              <a:buNone/>
            </a:pPr>
            <a:r>
              <a:rPr lang="en-US" altLang="zh-CN" b="1" dirty="0"/>
              <a:t>4.1.3 </a:t>
            </a:r>
            <a:r>
              <a:rPr lang="zh-CN" altLang="zh-CN" b="1" dirty="0"/>
              <a:t>计算机图形学的应用领域</a:t>
            </a:r>
          </a:p>
          <a:p>
            <a:pPr marL="0" indent="0">
              <a:lnSpc>
                <a:spcPct val="150000"/>
              </a:lnSpc>
              <a:buNone/>
            </a:pPr>
            <a:r>
              <a:rPr lang="en-US" altLang="zh-CN" dirty="0" smtClean="0"/>
              <a:t>5</a:t>
            </a:r>
            <a:r>
              <a:rPr lang="zh-CN" altLang="zh-CN" dirty="0"/>
              <a:t>．图形用户界面</a:t>
            </a:r>
          </a:p>
          <a:p>
            <a:pPr marL="0" indent="0">
              <a:lnSpc>
                <a:spcPct val="150000"/>
              </a:lnSpc>
              <a:buNone/>
            </a:pPr>
            <a:r>
              <a:rPr lang="zh-CN" altLang="zh-CN" dirty="0"/>
              <a:t>用户界面是计算机系统中人与计算机之间相互通讯的重要组成部分。八十年代以</a:t>
            </a:r>
            <a:r>
              <a:rPr lang="en-US" altLang="zh-CN" dirty="0"/>
              <a:t>WIMP</a:t>
            </a:r>
            <a:r>
              <a:rPr lang="zh-CN" altLang="zh-CN" dirty="0"/>
              <a:t>（窗口、图标、菜单、鼠标）为基础的图形用户界面（</a:t>
            </a:r>
            <a:r>
              <a:rPr lang="en-US" altLang="zh-CN" dirty="0"/>
              <a:t>GUI</a:t>
            </a:r>
            <a:r>
              <a:rPr lang="zh-CN" altLang="zh-CN" dirty="0"/>
              <a:t>，</a:t>
            </a:r>
            <a:r>
              <a:rPr lang="en-US" altLang="zh-CN" dirty="0"/>
              <a:t>Graphical User Interface</a:t>
            </a:r>
            <a:r>
              <a:rPr lang="zh-CN" altLang="zh-CN" dirty="0"/>
              <a:t>）极大地改善了计算机的可用性、可学性和有效性，迅速代替了命令行为代表的字符界面，成为当今计算机用户界面的主流。以用户为中心的系统设计思想，增进人机交互的自然性，提高人机交互的效率和带宽是用户界面的研究方向。</a:t>
            </a:r>
            <a:r>
              <a:rPr lang="zh-CN" altLang="zh-CN" dirty="0"/>
              <a:t> </a:t>
            </a:r>
            <a:endParaRPr lang="zh-CN" altLang="zh-CN" dirty="0"/>
          </a:p>
        </p:txBody>
      </p:sp>
    </p:spTree>
    <p:extLst>
      <p:ext uri="{BB962C8B-B14F-4D97-AF65-F5344CB8AC3E}">
        <p14:creationId xmlns:p14="http://schemas.microsoft.com/office/powerpoint/2010/main" val="11797926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4.2 </a:t>
            </a:r>
            <a:r>
              <a:rPr lang="zh-CN" altLang="zh-CN" sz="3600" b="1" dirty="0"/>
              <a:t>图形硬件与系统</a:t>
            </a:r>
          </a:p>
        </p:txBody>
      </p:sp>
      <p:sp>
        <p:nvSpPr>
          <p:cNvPr id="3" name="内容占位符 2"/>
          <p:cNvSpPr>
            <a:spLocks noGrp="1"/>
          </p:cNvSpPr>
          <p:nvPr>
            <p:ph idx="1"/>
          </p:nvPr>
        </p:nvSpPr>
        <p:spPr/>
        <p:txBody>
          <a:bodyPr>
            <a:normAutofit/>
          </a:bodyPr>
          <a:lstStyle/>
          <a:p>
            <a:pPr marL="0" indent="0">
              <a:lnSpc>
                <a:spcPct val="150000"/>
              </a:lnSpc>
              <a:buNone/>
            </a:pPr>
            <a:r>
              <a:rPr lang="zh-CN" altLang="zh-CN" dirty="0"/>
              <a:t>计算机图形系统由计算机图形硬件和计算机图形软件组成，它的基本任务是研究如何用计算机生成、处理和显示图形。一个交互式计算机图形系统应具有计算、存储、交互、输入和输出等</a:t>
            </a:r>
            <a:r>
              <a:rPr lang="en-US" altLang="zh-CN" dirty="0"/>
              <a:t>5</a:t>
            </a:r>
            <a:r>
              <a:rPr lang="zh-CN" altLang="zh-CN" dirty="0"/>
              <a:t>种功能。</a:t>
            </a:r>
            <a:r>
              <a:rPr lang="zh-CN" altLang="zh-CN" dirty="0"/>
              <a:t> </a:t>
            </a:r>
            <a:endParaRPr lang="zh-CN" altLang="zh-CN" dirty="0"/>
          </a:p>
        </p:txBody>
      </p:sp>
      <p:pic>
        <p:nvPicPr>
          <p:cNvPr id="4" name="图片 3" descr="图形系统组成"/>
          <p:cNvPicPr/>
          <p:nvPr/>
        </p:nvPicPr>
        <p:blipFill>
          <a:blip r:embed="rId2">
            <a:extLst>
              <a:ext uri="{28A0092B-C50C-407E-A947-70E740481C1C}">
                <a14:useLocalDpi xmlns:a14="http://schemas.microsoft.com/office/drawing/2010/main" val="0"/>
              </a:ext>
            </a:extLst>
          </a:blip>
          <a:srcRect/>
          <a:stretch>
            <a:fillRect/>
          </a:stretch>
        </p:blipFill>
        <p:spPr bwMode="auto">
          <a:xfrm>
            <a:off x="2854303" y="3993289"/>
            <a:ext cx="3369757" cy="2319358"/>
          </a:xfrm>
          <a:prstGeom prst="rect">
            <a:avLst/>
          </a:prstGeom>
          <a:noFill/>
          <a:ln>
            <a:noFill/>
          </a:ln>
        </p:spPr>
      </p:pic>
    </p:spTree>
    <p:extLst>
      <p:ext uri="{BB962C8B-B14F-4D97-AF65-F5344CB8AC3E}">
        <p14:creationId xmlns:p14="http://schemas.microsoft.com/office/powerpoint/2010/main" val="2642377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4.2 </a:t>
            </a:r>
            <a:r>
              <a:rPr lang="zh-CN" altLang="zh-CN" sz="3600" b="1" dirty="0"/>
              <a:t>图形硬件与系统</a:t>
            </a:r>
          </a:p>
        </p:txBody>
      </p:sp>
      <p:sp>
        <p:nvSpPr>
          <p:cNvPr id="3" name="内容占位符 2"/>
          <p:cNvSpPr>
            <a:spLocks noGrp="1"/>
          </p:cNvSpPr>
          <p:nvPr>
            <p:ph idx="1"/>
          </p:nvPr>
        </p:nvSpPr>
        <p:spPr/>
        <p:txBody>
          <a:bodyPr>
            <a:normAutofit/>
          </a:bodyPr>
          <a:lstStyle/>
          <a:p>
            <a:pPr marL="0" indent="0">
              <a:lnSpc>
                <a:spcPct val="150000"/>
              </a:lnSpc>
              <a:buNone/>
            </a:pPr>
            <a:r>
              <a:rPr lang="zh-CN" altLang="zh-CN" dirty="0"/>
              <a:t>（</a:t>
            </a:r>
            <a:r>
              <a:rPr lang="en-US" altLang="zh-CN" dirty="0"/>
              <a:t>1</a:t>
            </a:r>
            <a:r>
              <a:rPr lang="zh-CN" altLang="zh-CN" dirty="0"/>
              <a:t>）计算功能（</a:t>
            </a:r>
            <a:r>
              <a:rPr lang="en-US" altLang="zh-CN" dirty="0"/>
              <a:t>Computing</a:t>
            </a:r>
            <a:r>
              <a:rPr lang="zh-CN" altLang="zh-CN" dirty="0" smtClean="0"/>
              <a:t>）</a:t>
            </a:r>
            <a:endParaRPr lang="en-US" altLang="zh-CN" dirty="0" smtClean="0"/>
          </a:p>
          <a:p>
            <a:pPr marL="0" indent="0">
              <a:lnSpc>
                <a:spcPct val="150000"/>
              </a:lnSpc>
              <a:buNone/>
            </a:pPr>
            <a:r>
              <a:rPr lang="zh-CN" altLang="zh-CN" dirty="0" smtClean="0"/>
              <a:t>应包括形体设计和</a:t>
            </a:r>
            <a:r>
              <a:rPr lang="zh-CN" altLang="zh-CN" dirty="0"/>
              <a:t>分析方法的程序库，描述形体的图形数据库。数据库中应有坐标的平移、旋转、投影、透视等几何变换程序库、曲线、曲面生成和图形相互关系的检测库等。</a:t>
            </a:r>
          </a:p>
          <a:p>
            <a:pPr marL="0" indent="0">
              <a:lnSpc>
                <a:spcPct val="150000"/>
              </a:lnSpc>
              <a:buNone/>
            </a:pPr>
            <a:r>
              <a:rPr lang="zh-CN" altLang="zh-CN" dirty="0"/>
              <a:t>（</a:t>
            </a:r>
            <a:r>
              <a:rPr lang="en-US" altLang="zh-CN" dirty="0"/>
              <a:t>2</a:t>
            </a:r>
            <a:r>
              <a:rPr lang="zh-CN" altLang="zh-CN" dirty="0"/>
              <a:t>）存储功能</a:t>
            </a:r>
            <a:r>
              <a:rPr lang="en-US" altLang="zh-CN" dirty="0"/>
              <a:t>(Storage</a:t>
            </a:r>
            <a:r>
              <a:rPr lang="en-US" altLang="zh-CN" dirty="0" smtClean="0"/>
              <a:t>)</a:t>
            </a:r>
            <a:endParaRPr lang="en-US" altLang="zh-CN" dirty="0"/>
          </a:p>
          <a:p>
            <a:pPr marL="0" indent="0">
              <a:lnSpc>
                <a:spcPct val="150000"/>
              </a:lnSpc>
              <a:buNone/>
            </a:pPr>
            <a:r>
              <a:rPr lang="zh-CN" altLang="zh-CN" dirty="0" smtClean="0"/>
              <a:t>在计算</a:t>
            </a:r>
            <a:r>
              <a:rPr lang="zh-CN" altLang="zh-CN" dirty="0"/>
              <a:t>机内存储器和外存储器中，应能存放各种形体的几何数据及形体之间的相互关系，可实现对有关数据的实时检索以及保存对图形的删除、增加、修改等信息。</a:t>
            </a:r>
          </a:p>
        </p:txBody>
      </p:sp>
    </p:spTree>
    <p:extLst>
      <p:ext uri="{BB962C8B-B14F-4D97-AF65-F5344CB8AC3E}">
        <p14:creationId xmlns:p14="http://schemas.microsoft.com/office/powerpoint/2010/main" val="30387732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4.2 </a:t>
            </a:r>
            <a:r>
              <a:rPr lang="zh-CN" altLang="zh-CN" sz="3600" b="1" dirty="0"/>
              <a:t>图形硬件与系统</a:t>
            </a:r>
          </a:p>
        </p:txBody>
      </p:sp>
      <p:sp>
        <p:nvSpPr>
          <p:cNvPr id="3" name="内容占位符 2"/>
          <p:cNvSpPr>
            <a:spLocks noGrp="1"/>
          </p:cNvSpPr>
          <p:nvPr>
            <p:ph idx="1"/>
          </p:nvPr>
        </p:nvSpPr>
        <p:spPr/>
        <p:txBody>
          <a:bodyPr>
            <a:normAutofit/>
          </a:bodyPr>
          <a:lstStyle/>
          <a:p>
            <a:pPr marL="0" indent="0">
              <a:lnSpc>
                <a:spcPct val="150000"/>
              </a:lnSpc>
              <a:buNone/>
            </a:pPr>
            <a:r>
              <a:rPr lang="zh-CN" altLang="zh-CN" dirty="0"/>
              <a:t>（</a:t>
            </a:r>
            <a:r>
              <a:rPr lang="en-US" altLang="zh-CN" dirty="0"/>
              <a:t>3</a:t>
            </a:r>
            <a:r>
              <a:rPr lang="zh-CN" altLang="zh-CN" dirty="0"/>
              <a:t>）输入功能（</a:t>
            </a:r>
            <a:r>
              <a:rPr lang="en-US" altLang="zh-CN" dirty="0"/>
              <a:t>Input</a:t>
            </a:r>
            <a:r>
              <a:rPr lang="zh-CN" altLang="zh-CN" dirty="0" smtClean="0"/>
              <a:t>）</a:t>
            </a:r>
            <a:endParaRPr lang="en-US" altLang="zh-CN" dirty="0" smtClean="0"/>
          </a:p>
          <a:p>
            <a:pPr marL="0" indent="0">
              <a:lnSpc>
                <a:spcPct val="150000"/>
              </a:lnSpc>
              <a:buNone/>
            </a:pPr>
            <a:r>
              <a:rPr lang="zh-CN" altLang="zh-CN" dirty="0" smtClean="0"/>
              <a:t>由图形输入设备将所设计</a:t>
            </a:r>
            <a:r>
              <a:rPr lang="zh-CN" altLang="zh-CN" dirty="0"/>
              <a:t>的图形形体的几何参数（例如大小、位置等）和各种绘图命令输入到图形系统中。</a:t>
            </a:r>
          </a:p>
          <a:p>
            <a:pPr marL="0" indent="0">
              <a:lnSpc>
                <a:spcPct val="150000"/>
              </a:lnSpc>
              <a:buNone/>
            </a:pPr>
            <a:r>
              <a:rPr lang="zh-CN" altLang="zh-CN" dirty="0"/>
              <a:t>（</a:t>
            </a:r>
            <a:r>
              <a:rPr lang="en-US" altLang="zh-CN" dirty="0"/>
              <a:t>4</a:t>
            </a:r>
            <a:r>
              <a:rPr lang="zh-CN" altLang="zh-CN" dirty="0"/>
              <a:t>）输出功能（</a:t>
            </a:r>
            <a:r>
              <a:rPr lang="en-US" altLang="zh-CN" dirty="0"/>
              <a:t>Output</a:t>
            </a:r>
            <a:r>
              <a:rPr lang="zh-CN" altLang="zh-CN" dirty="0" smtClean="0"/>
              <a:t>）</a:t>
            </a:r>
            <a:endParaRPr lang="en-US" altLang="zh-CN" dirty="0" smtClean="0"/>
          </a:p>
          <a:p>
            <a:pPr marL="0" indent="0">
              <a:lnSpc>
                <a:spcPct val="150000"/>
              </a:lnSpc>
              <a:buNone/>
            </a:pPr>
            <a:r>
              <a:rPr lang="zh-CN" altLang="zh-CN" dirty="0" smtClean="0"/>
              <a:t>图形系统应</a:t>
            </a:r>
            <a:r>
              <a:rPr lang="zh-CN" altLang="zh-CN" dirty="0"/>
              <a:t>有文字、图形、图像信息输出功能。在显示屏幕上显示设计过程当前的状态以及经过图形编辑后的结果。同时还能通过绘图仪、打印机等设备实现硬拷贝输出，以便长期保存。</a:t>
            </a:r>
          </a:p>
        </p:txBody>
      </p:sp>
    </p:spTree>
    <p:extLst>
      <p:ext uri="{BB962C8B-B14F-4D97-AF65-F5344CB8AC3E}">
        <p14:creationId xmlns:p14="http://schemas.microsoft.com/office/powerpoint/2010/main" val="22974510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4.2 </a:t>
            </a:r>
            <a:r>
              <a:rPr lang="zh-CN" altLang="zh-CN" sz="3600" b="1" dirty="0"/>
              <a:t>图形硬件与系统</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4.2.1 </a:t>
            </a:r>
            <a:r>
              <a:rPr lang="zh-CN" altLang="zh-CN" b="1" dirty="0"/>
              <a:t>图形硬件系统</a:t>
            </a:r>
          </a:p>
          <a:p>
            <a:pPr marL="0" indent="0">
              <a:lnSpc>
                <a:spcPct val="150000"/>
              </a:lnSpc>
              <a:buNone/>
            </a:pPr>
            <a:r>
              <a:rPr lang="zh-CN" altLang="zh-CN" dirty="0"/>
              <a:t>图形硬件包括图形计算机系统和图形设备两类</a:t>
            </a:r>
            <a:r>
              <a:rPr lang="zh-CN" altLang="zh-CN" dirty="0" smtClean="0"/>
              <a:t>。</a:t>
            </a:r>
            <a:endParaRPr lang="en-US" altLang="zh-CN" dirty="0" smtClean="0"/>
          </a:p>
          <a:p>
            <a:pPr marL="0" indent="0">
              <a:lnSpc>
                <a:spcPct val="150000"/>
              </a:lnSpc>
              <a:buNone/>
            </a:pPr>
            <a:r>
              <a:rPr lang="zh-CN" altLang="zh-CN" dirty="0" smtClean="0"/>
              <a:t>图形计算机系统</a:t>
            </a:r>
            <a:r>
              <a:rPr lang="zh-CN" altLang="zh-CN" dirty="0"/>
              <a:t>的硬件性能与一般计算机系统相比，要求主机性能更高、速度更快、存储容量更大、外设种类更齐全。目前，面向图形应用的计算机系统有微型计算机、工作站和中小型计算机等</a:t>
            </a:r>
            <a:r>
              <a:rPr lang="zh-CN" altLang="zh-CN" dirty="0" smtClean="0"/>
              <a:t>。</a:t>
            </a:r>
            <a:endParaRPr lang="en-US" altLang="zh-CN" dirty="0" smtClean="0"/>
          </a:p>
          <a:p>
            <a:pPr marL="0" indent="0">
              <a:lnSpc>
                <a:spcPct val="150000"/>
              </a:lnSpc>
              <a:buNone/>
            </a:pPr>
            <a:r>
              <a:rPr lang="zh-CN" altLang="zh-CN" dirty="0"/>
              <a:t>图形设备除大容量外存储器、通信控制器等常规外围设备外，还有图形输入和输出设备。</a:t>
            </a:r>
            <a:r>
              <a:rPr lang="zh-CN" altLang="zh-CN" dirty="0"/>
              <a:t> </a:t>
            </a:r>
            <a:endParaRPr lang="zh-CN" altLang="zh-CN" dirty="0"/>
          </a:p>
        </p:txBody>
      </p:sp>
    </p:spTree>
    <p:extLst>
      <p:ext uri="{BB962C8B-B14F-4D97-AF65-F5344CB8AC3E}">
        <p14:creationId xmlns:p14="http://schemas.microsoft.com/office/powerpoint/2010/main" val="35365635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4.2 </a:t>
            </a:r>
            <a:r>
              <a:rPr lang="zh-CN" altLang="zh-CN" sz="3600" b="1" dirty="0"/>
              <a:t>图形硬件与系统</a:t>
            </a:r>
          </a:p>
        </p:txBody>
      </p:sp>
      <p:sp>
        <p:nvSpPr>
          <p:cNvPr id="3" name="内容占位符 2"/>
          <p:cNvSpPr>
            <a:spLocks noGrp="1"/>
          </p:cNvSpPr>
          <p:nvPr>
            <p:ph idx="1"/>
          </p:nvPr>
        </p:nvSpPr>
        <p:spPr/>
        <p:txBody>
          <a:bodyPr>
            <a:normAutofit lnSpcReduction="10000"/>
          </a:bodyPr>
          <a:lstStyle/>
          <a:p>
            <a:pPr marL="0" indent="0">
              <a:lnSpc>
                <a:spcPct val="150000"/>
              </a:lnSpc>
              <a:buNone/>
            </a:pPr>
            <a:r>
              <a:rPr lang="en-US" altLang="zh-CN" b="1" dirty="0"/>
              <a:t>4.2.2 </a:t>
            </a:r>
            <a:r>
              <a:rPr lang="zh-CN" altLang="zh-CN" b="1" dirty="0"/>
              <a:t>图形软件标准</a:t>
            </a:r>
          </a:p>
          <a:p>
            <a:pPr marL="0" indent="0">
              <a:lnSpc>
                <a:spcPct val="120000"/>
              </a:lnSpc>
              <a:buNone/>
            </a:pPr>
            <a:r>
              <a:rPr lang="zh-CN" altLang="zh-CN" dirty="0"/>
              <a:t>计算机图形软件多种多样，它们大致可分三类</a:t>
            </a:r>
            <a:r>
              <a:rPr lang="zh-CN" altLang="zh-CN" dirty="0" smtClean="0"/>
              <a:t>：</a:t>
            </a:r>
            <a:endParaRPr lang="en-US" altLang="zh-CN" dirty="0" smtClean="0"/>
          </a:p>
          <a:p>
            <a:pPr marL="0" indent="0">
              <a:lnSpc>
                <a:spcPct val="120000"/>
              </a:lnSpc>
              <a:buNone/>
            </a:pPr>
            <a:r>
              <a:rPr lang="zh-CN" altLang="en-US" dirty="0" smtClean="0"/>
              <a:t>第</a:t>
            </a:r>
            <a:r>
              <a:rPr lang="zh-CN" altLang="zh-CN" dirty="0" smtClean="0"/>
              <a:t>一类是扩充某种高级语</a:t>
            </a:r>
            <a:r>
              <a:rPr lang="zh-CN" altLang="zh-CN" dirty="0"/>
              <a:t>言，使其具有图形生成和处理功</a:t>
            </a:r>
            <a:r>
              <a:rPr lang="zh-CN" altLang="zh-CN" dirty="0" smtClean="0"/>
              <a:t>能；</a:t>
            </a:r>
            <a:endParaRPr lang="en-US" altLang="zh-CN" dirty="0" smtClean="0"/>
          </a:p>
          <a:p>
            <a:pPr marL="0" indent="0">
              <a:lnSpc>
                <a:spcPct val="120000"/>
              </a:lnSpc>
              <a:buNone/>
            </a:pPr>
            <a:r>
              <a:rPr lang="zh-CN" altLang="zh-CN" dirty="0" smtClean="0"/>
              <a:t>第二类是按国际标准或公司标准</a:t>
            </a:r>
            <a:r>
              <a:rPr lang="zh-CN" altLang="zh-CN" dirty="0"/>
              <a:t>，</a:t>
            </a:r>
            <a:r>
              <a:rPr lang="zh-CN" altLang="zh-CN" dirty="0" smtClean="0"/>
              <a:t>用某种语言开发，</a:t>
            </a:r>
            <a:r>
              <a:rPr lang="zh-CN" altLang="zh-CN" dirty="0"/>
              <a:t>这些图形子程序库功能丰富、通用性强，不依赖于具体设备与系统，与多种语言均有接口，在此基础上开发的图形应用软件不仅性能好，而且易于移植</a:t>
            </a:r>
            <a:r>
              <a:rPr lang="zh-CN" altLang="zh-CN" dirty="0" smtClean="0"/>
              <a:t>；</a:t>
            </a:r>
            <a:endParaRPr lang="en-US" altLang="zh-CN" dirty="0" smtClean="0"/>
          </a:p>
          <a:p>
            <a:pPr marL="0" indent="0">
              <a:lnSpc>
                <a:spcPct val="120000"/>
              </a:lnSpc>
              <a:buNone/>
            </a:pPr>
            <a:r>
              <a:rPr lang="zh-CN" altLang="zh-CN" dirty="0" smtClean="0"/>
              <a:t>第三类是专</a:t>
            </a:r>
            <a:r>
              <a:rPr lang="zh-CN" altLang="zh-CN" dirty="0"/>
              <a:t>用的图形系统，对某一类型的设备，配置专用的图形生成语言，专用系统功能可做得更强，且执行速度快、效率高，但系统的开发工作量大，移植性差。</a:t>
            </a:r>
          </a:p>
        </p:txBody>
      </p:sp>
    </p:spTree>
    <p:extLst>
      <p:ext uri="{BB962C8B-B14F-4D97-AF65-F5344CB8AC3E}">
        <p14:creationId xmlns:p14="http://schemas.microsoft.com/office/powerpoint/2010/main" val="5563697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4.2 </a:t>
            </a:r>
            <a:r>
              <a:rPr lang="zh-CN" altLang="zh-CN" sz="3600" b="1" dirty="0"/>
              <a:t>图形硬件与系统</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4.2.2 </a:t>
            </a:r>
            <a:r>
              <a:rPr lang="zh-CN" altLang="zh-CN" b="1" dirty="0"/>
              <a:t>图形软件标准</a:t>
            </a:r>
          </a:p>
          <a:p>
            <a:pPr marL="0" indent="0">
              <a:buNone/>
            </a:pPr>
            <a:r>
              <a:rPr lang="zh-CN" altLang="zh-CN" dirty="0"/>
              <a:t>图形软件标准是指系统的各界面之间进行数据传递和通信的接口标准，</a:t>
            </a:r>
            <a:r>
              <a:rPr lang="zh-CN" altLang="zh-CN" dirty="0" smtClean="0"/>
              <a:t>称为图形界面标准</a:t>
            </a:r>
            <a:r>
              <a:rPr lang="zh-CN" altLang="en-US" dirty="0" smtClean="0"/>
              <a:t>。</a:t>
            </a:r>
            <a:endParaRPr lang="en-US" altLang="zh-CN" dirty="0" smtClean="0"/>
          </a:p>
          <a:p>
            <a:pPr marL="0" indent="0">
              <a:buNone/>
            </a:pPr>
            <a:r>
              <a:rPr lang="zh-CN" altLang="zh-CN" dirty="0" smtClean="0"/>
              <a:t>一般可分为三个层面</a:t>
            </a:r>
            <a:r>
              <a:rPr lang="zh-CN" altLang="en-US" dirty="0" smtClean="0"/>
              <a:t>：</a:t>
            </a:r>
            <a:endParaRPr lang="en-US" altLang="zh-CN" dirty="0" smtClean="0"/>
          </a:p>
          <a:p>
            <a:pPr marL="0" indent="0">
              <a:buNone/>
            </a:pPr>
            <a:r>
              <a:rPr lang="zh-CN" altLang="zh-CN" dirty="0" smtClean="0"/>
              <a:t>一是图形应用程序与图形软件包之间的接口标准</a:t>
            </a:r>
            <a:r>
              <a:rPr lang="zh-CN" altLang="en-US" dirty="0" smtClean="0"/>
              <a:t>；</a:t>
            </a:r>
            <a:endParaRPr lang="en-US" altLang="zh-CN" dirty="0" smtClean="0"/>
          </a:p>
          <a:p>
            <a:pPr marL="0" indent="0">
              <a:buNone/>
            </a:pPr>
            <a:r>
              <a:rPr lang="zh-CN" altLang="zh-CN" dirty="0" smtClean="0"/>
              <a:t>二是图形软件包与硬件设备之间的接口标准</a:t>
            </a:r>
            <a:r>
              <a:rPr lang="zh-CN" altLang="en-US" dirty="0" smtClean="0"/>
              <a:t>；</a:t>
            </a:r>
            <a:endParaRPr lang="en-US" altLang="zh-CN" dirty="0" smtClean="0"/>
          </a:p>
          <a:p>
            <a:pPr marL="0" indent="0">
              <a:buNone/>
            </a:pPr>
            <a:r>
              <a:rPr lang="zh-CN" altLang="zh-CN" dirty="0" smtClean="0"/>
              <a:t>三是图形程序之间的数据交换接口标准</a:t>
            </a:r>
            <a:r>
              <a:rPr lang="zh-CN" altLang="en-US" dirty="0" smtClean="0"/>
              <a:t>。</a:t>
            </a:r>
            <a:endParaRPr lang="en-US" altLang="zh-CN" dirty="0" smtClean="0"/>
          </a:p>
          <a:p>
            <a:pPr marL="0" indent="0">
              <a:buNone/>
            </a:pPr>
            <a:r>
              <a:rPr lang="zh-CN" altLang="zh-CN" dirty="0" smtClean="0"/>
              <a:t>作为图形软件标准</a:t>
            </a:r>
            <a:r>
              <a:rPr lang="zh-CN" altLang="zh-CN" dirty="0"/>
              <a:t>，其特点主要体现在可移植性方面，即应用程序在不同系统间的可移植性，应用程序与图形设备的无关性，以及图形数据本身的可移植性，从而使得编程人员可容易地为不同系统编制图形程序。</a:t>
            </a:r>
          </a:p>
        </p:txBody>
      </p:sp>
    </p:spTree>
    <p:extLst>
      <p:ext uri="{BB962C8B-B14F-4D97-AF65-F5344CB8AC3E}">
        <p14:creationId xmlns:p14="http://schemas.microsoft.com/office/powerpoint/2010/main" val="24916350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4.1 </a:t>
            </a:r>
            <a:r>
              <a:rPr lang="zh-CN" altLang="zh-CN" sz="3600" b="1" dirty="0"/>
              <a:t>计算机图形学概述</a:t>
            </a:r>
          </a:p>
        </p:txBody>
      </p:sp>
      <p:sp>
        <p:nvSpPr>
          <p:cNvPr id="3" name="内容占位符 2"/>
          <p:cNvSpPr>
            <a:spLocks noGrp="1"/>
          </p:cNvSpPr>
          <p:nvPr>
            <p:ph idx="1"/>
          </p:nvPr>
        </p:nvSpPr>
        <p:spPr/>
        <p:txBody>
          <a:bodyPr/>
          <a:lstStyle/>
          <a:p>
            <a:pPr marL="0" indent="0">
              <a:lnSpc>
                <a:spcPct val="150000"/>
              </a:lnSpc>
              <a:buNone/>
            </a:pPr>
            <a:r>
              <a:rPr lang="en-US" altLang="zh-CN" b="1" dirty="0"/>
              <a:t>4.1.1 </a:t>
            </a:r>
            <a:r>
              <a:rPr lang="zh-CN" altLang="zh-CN" b="1" dirty="0"/>
              <a:t>计算机图形学及其相关概念</a:t>
            </a:r>
          </a:p>
          <a:p>
            <a:pPr marL="0" indent="0">
              <a:lnSpc>
                <a:spcPct val="150000"/>
              </a:lnSpc>
              <a:buNone/>
            </a:pPr>
            <a:r>
              <a:rPr lang="zh-CN" altLang="zh-CN" dirty="0"/>
              <a:t>计算机图形学（</a:t>
            </a:r>
            <a:r>
              <a:rPr lang="en-US" altLang="zh-CN" dirty="0"/>
              <a:t>Computer Graphics</a:t>
            </a:r>
            <a:r>
              <a:rPr lang="zh-CN" altLang="zh-CN" dirty="0"/>
              <a:t>，简称</a:t>
            </a:r>
            <a:r>
              <a:rPr lang="en-US" altLang="zh-CN" dirty="0"/>
              <a:t>CG</a:t>
            </a:r>
            <a:r>
              <a:rPr lang="zh-CN" altLang="zh-CN" dirty="0"/>
              <a:t>）是研究怎样利用计算机来显示、生成和处理图形的原理、方法和技术的一门学科</a:t>
            </a:r>
            <a:r>
              <a:rPr lang="zh-CN" altLang="zh-CN" dirty="0" smtClean="0"/>
              <a:t>。</a:t>
            </a:r>
            <a:endParaRPr lang="en-US" altLang="zh-CN" dirty="0" smtClean="0"/>
          </a:p>
          <a:p>
            <a:pPr marL="0" indent="0">
              <a:lnSpc>
                <a:spcPct val="150000"/>
              </a:lnSpc>
              <a:buNone/>
            </a:pPr>
            <a:r>
              <a:rPr lang="zh-CN" altLang="zh-CN" dirty="0" smtClean="0"/>
              <a:t>具体来说</a:t>
            </a:r>
            <a:r>
              <a:rPr lang="zh-CN" altLang="zh-CN" dirty="0"/>
              <a:t>，计算机图形学的主要研究内容就是如何在计算机中表示图形、以及利用计算机进行图形的计算、处理和显示的相关原理与算法。</a:t>
            </a:r>
          </a:p>
          <a:p>
            <a:pPr marL="0" indent="0">
              <a:lnSpc>
                <a:spcPct val="150000"/>
              </a:lnSpc>
              <a:buNone/>
            </a:pPr>
            <a:endParaRPr lang="zh-CN" altLang="zh-CN" dirty="0"/>
          </a:p>
        </p:txBody>
      </p:sp>
    </p:spTree>
    <p:extLst>
      <p:ext uri="{BB962C8B-B14F-4D97-AF65-F5344CB8AC3E}">
        <p14:creationId xmlns:p14="http://schemas.microsoft.com/office/powerpoint/2010/main" val="1292566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4.2 </a:t>
            </a:r>
            <a:r>
              <a:rPr lang="zh-CN" altLang="zh-CN" sz="3600" b="1" dirty="0"/>
              <a:t>图形硬件与系统</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4.2.2 </a:t>
            </a:r>
            <a:r>
              <a:rPr lang="zh-CN" altLang="zh-CN" b="1" dirty="0"/>
              <a:t>图形软件标准</a:t>
            </a:r>
          </a:p>
          <a:p>
            <a:pPr marL="0" indent="0">
              <a:lnSpc>
                <a:spcPct val="150000"/>
              </a:lnSpc>
              <a:buNone/>
            </a:pPr>
            <a:r>
              <a:rPr lang="en-US" altLang="zh-CN" dirty="0"/>
              <a:t>1</a:t>
            </a:r>
            <a:r>
              <a:rPr lang="zh-CN" altLang="zh-CN" dirty="0"/>
              <a:t>．</a:t>
            </a:r>
            <a:r>
              <a:rPr lang="en-US" altLang="zh-CN" dirty="0"/>
              <a:t>OpenGL</a:t>
            </a:r>
            <a:endParaRPr lang="zh-CN" altLang="zh-CN" dirty="0"/>
          </a:p>
          <a:p>
            <a:pPr marL="0" indent="0">
              <a:lnSpc>
                <a:spcPct val="150000"/>
              </a:lnSpc>
              <a:buNone/>
            </a:pPr>
            <a:r>
              <a:rPr lang="en-US" altLang="zh-CN" dirty="0"/>
              <a:t>OpenGL</a:t>
            </a:r>
            <a:r>
              <a:rPr lang="zh-CN" altLang="zh-CN" dirty="0"/>
              <a:t>是由</a:t>
            </a:r>
            <a:r>
              <a:rPr lang="en-US" altLang="zh-CN" dirty="0"/>
              <a:t>Silicon Graphics</a:t>
            </a:r>
            <a:r>
              <a:rPr lang="zh-CN" altLang="zh-CN" dirty="0"/>
              <a:t>公司开发的能够在</a:t>
            </a:r>
            <a:r>
              <a:rPr lang="en-US" altLang="zh-CN" dirty="0"/>
              <a:t>Windows 95</a:t>
            </a:r>
            <a:r>
              <a:rPr lang="zh-CN" altLang="zh-CN" dirty="0"/>
              <a:t>、</a:t>
            </a:r>
            <a:r>
              <a:rPr lang="en-US" altLang="zh-CN" dirty="0"/>
              <a:t>Windows NT</a:t>
            </a:r>
            <a:r>
              <a:rPr lang="zh-CN" altLang="zh-CN" dirty="0"/>
              <a:t>、</a:t>
            </a:r>
            <a:r>
              <a:rPr lang="en-US" altLang="zh-CN" dirty="0" err="1"/>
              <a:t>MacOs</a:t>
            </a:r>
            <a:r>
              <a:rPr lang="zh-CN" altLang="zh-CN" dirty="0"/>
              <a:t>、</a:t>
            </a:r>
            <a:r>
              <a:rPr lang="en-US" altLang="zh-CN" dirty="0" err="1"/>
              <a:t>BeOs</a:t>
            </a:r>
            <a:r>
              <a:rPr lang="zh-CN" altLang="zh-CN" dirty="0"/>
              <a:t>、</a:t>
            </a:r>
            <a:r>
              <a:rPr lang="en-US" altLang="zh-CN" dirty="0"/>
              <a:t>OS</a:t>
            </a:r>
            <a:r>
              <a:rPr lang="zh-CN" altLang="zh-CN" dirty="0"/>
              <a:t>／</a:t>
            </a:r>
            <a:r>
              <a:rPr lang="en-US" altLang="zh-CN" dirty="0"/>
              <a:t>2</a:t>
            </a:r>
            <a:r>
              <a:rPr lang="zh-CN" altLang="zh-CN" dirty="0"/>
              <a:t>以及</a:t>
            </a:r>
            <a:r>
              <a:rPr lang="en-US" altLang="zh-CN" dirty="0"/>
              <a:t>Unix</a:t>
            </a:r>
            <a:r>
              <a:rPr lang="zh-CN" altLang="zh-CN" dirty="0"/>
              <a:t>上应用的</a:t>
            </a:r>
            <a:r>
              <a:rPr lang="en-US" altLang="zh-CN" dirty="0"/>
              <a:t>API</a:t>
            </a:r>
            <a:r>
              <a:rPr lang="zh-CN" altLang="zh-CN" dirty="0" smtClean="0"/>
              <a:t>。</a:t>
            </a:r>
            <a:endParaRPr lang="en-US" altLang="zh-CN" dirty="0" smtClean="0"/>
          </a:p>
          <a:p>
            <a:pPr marL="0" indent="0">
              <a:lnSpc>
                <a:spcPct val="150000"/>
              </a:lnSpc>
              <a:buNone/>
            </a:pPr>
            <a:r>
              <a:rPr lang="zh-CN" altLang="zh-CN" dirty="0" smtClean="0"/>
              <a:t>由于</a:t>
            </a:r>
            <a:r>
              <a:rPr lang="en-US" altLang="zh-CN" dirty="0"/>
              <a:t>OpenGL</a:t>
            </a:r>
            <a:r>
              <a:rPr lang="zh-CN" altLang="zh-CN" dirty="0"/>
              <a:t>起步较早，一直用于高档图形工作站，其</a:t>
            </a:r>
            <a:r>
              <a:rPr lang="en-US" altLang="zh-CN" dirty="0"/>
              <a:t>3D</a:t>
            </a:r>
            <a:r>
              <a:rPr lang="zh-CN" altLang="zh-CN" dirty="0"/>
              <a:t>图形功能很强，能最大限度地发挥</a:t>
            </a:r>
            <a:r>
              <a:rPr lang="en-US" altLang="zh-CN" dirty="0"/>
              <a:t>3D</a:t>
            </a:r>
            <a:r>
              <a:rPr lang="zh-CN" altLang="zh-CN" dirty="0"/>
              <a:t>芯片的巨大潜力。</a:t>
            </a:r>
            <a:r>
              <a:rPr lang="zh-CN" altLang="zh-CN" dirty="0"/>
              <a:t> </a:t>
            </a:r>
            <a:endParaRPr lang="zh-CN" altLang="zh-CN" dirty="0"/>
          </a:p>
        </p:txBody>
      </p:sp>
    </p:spTree>
    <p:extLst>
      <p:ext uri="{BB962C8B-B14F-4D97-AF65-F5344CB8AC3E}">
        <p14:creationId xmlns:p14="http://schemas.microsoft.com/office/powerpoint/2010/main" val="6412035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4.2 </a:t>
            </a:r>
            <a:r>
              <a:rPr lang="zh-CN" altLang="zh-CN" sz="3600" b="1" dirty="0"/>
              <a:t>图形硬件与系统</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4.2.2 </a:t>
            </a:r>
            <a:r>
              <a:rPr lang="zh-CN" altLang="zh-CN" b="1" dirty="0"/>
              <a:t>图形软件标准</a:t>
            </a:r>
          </a:p>
          <a:p>
            <a:pPr marL="0" indent="0">
              <a:lnSpc>
                <a:spcPct val="150000"/>
              </a:lnSpc>
              <a:buNone/>
            </a:pPr>
            <a:r>
              <a:rPr lang="en-US" altLang="zh-CN" dirty="0"/>
              <a:t>2</a:t>
            </a:r>
            <a:r>
              <a:rPr lang="zh-CN" altLang="zh-CN" dirty="0"/>
              <a:t>．</a:t>
            </a:r>
            <a:r>
              <a:rPr lang="en-US" altLang="zh-CN" dirty="0"/>
              <a:t>Direct 3D</a:t>
            </a:r>
            <a:endParaRPr lang="zh-CN" altLang="zh-CN" dirty="0"/>
          </a:p>
          <a:p>
            <a:pPr marL="0" indent="0">
              <a:lnSpc>
                <a:spcPct val="150000"/>
              </a:lnSpc>
              <a:buNone/>
            </a:pPr>
            <a:r>
              <a:rPr lang="en-US" altLang="zh-CN" dirty="0"/>
              <a:t>Direct 3D</a:t>
            </a:r>
            <a:r>
              <a:rPr lang="zh-CN" altLang="zh-CN" dirty="0"/>
              <a:t>是微软公司专为</a:t>
            </a:r>
            <a:r>
              <a:rPr lang="en-US" altLang="zh-CN" dirty="0"/>
              <a:t>PC</a:t>
            </a:r>
            <a:r>
              <a:rPr lang="zh-CN" altLang="zh-CN" dirty="0"/>
              <a:t>游戏开发的</a:t>
            </a:r>
            <a:r>
              <a:rPr lang="en-US" altLang="zh-CN" dirty="0"/>
              <a:t>API</a:t>
            </a:r>
            <a:r>
              <a:rPr lang="zh-CN" altLang="zh-CN" dirty="0"/>
              <a:t>，与</a:t>
            </a:r>
            <a:r>
              <a:rPr lang="en-US" altLang="zh-CN" dirty="0"/>
              <a:t>Windows 95 </a:t>
            </a:r>
            <a:r>
              <a:rPr lang="zh-CN" altLang="zh-CN" dirty="0"/>
              <a:t>和</a:t>
            </a:r>
            <a:r>
              <a:rPr lang="en-US" altLang="zh-CN" dirty="0"/>
              <a:t>Windows NT</a:t>
            </a:r>
            <a:r>
              <a:rPr lang="zh-CN" altLang="zh-CN" dirty="0"/>
              <a:t>操作系统兼容性好，可绕过图形显示接口直接进行支持该</a:t>
            </a:r>
            <a:r>
              <a:rPr lang="en-US" altLang="zh-CN" dirty="0"/>
              <a:t>API</a:t>
            </a:r>
            <a:r>
              <a:rPr lang="zh-CN" altLang="zh-CN" dirty="0"/>
              <a:t>的各种硬件的底层操作，大大提高了游戏的运行速度</a:t>
            </a:r>
            <a:r>
              <a:rPr lang="zh-CN" altLang="zh-CN" dirty="0" smtClean="0"/>
              <a:t>。</a:t>
            </a:r>
            <a:endParaRPr lang="en-US" altLang="zh-CN" dirty="0" smtClean="0"/>
          </a:p>
          <a:p>
            <a:pPr marL="0" indent="0">
              <a:lnSpc>
                <a:spcPct val="150000"/>
              </a:lnSpc>
              <a:buNone/>
            </a:pPr>
            <a:r>
              <a:rPr lang="zh-CN" altLang="zh-CN" dirty="0" smtClean="0"/>
              <a:t>由于要考虑</a:t>
            </a:r>
            <a:r>
              <a:rPr lang="zh-CN" altLang="zh-CN" dirty="0"/>
              <a:t>与各方面的兼容性，在执行效率上未见得最优。</a:t>
            </a:r>
            <a:r>
              <a:rPr lang="zh-CN" altLang="zh-CN" dirty="0"/>
              <a:t> </a:t>
            </a:r>
            <a:endParaRPr lang="zh-CN" altLang="zh-CN" dirty="0"/>
          </a:p>
        </p:txBody>
      </p:sp>
    </p:spTree>
    <p:extLst>
      <p:ext uri="{BB962C8B-B14F-4D97-AF65-F5344CB8AC3E}">
        <p14:creationId xmlns:p14="http://schemas.microsoft.com/office/powerpoint/2010/main" val="29848425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4.3 </a:t>
            </a:r>
            <a:r>
              <a:rPr lang="zh-CN" altLang="zh-CN" sz="3600" b="1" dirty="0"/>
              <a:t>颜色模型</a:t>
            </a:r>
          </a:p>
        </p:txBody>
      </p:sp>
      <p:sp>
        <p:nvSpPr>
          <p:cNvPr id="3" name="内容占位符 2"/>
          <p:cNvSpPr>
            <a:spLocks noGrp="1"/>
          </p:cNvSpPr>
          <p:nvPr>
            <p:ph idx="1"/>
          </p:nvPr>
        </p:nvSpPr>
        <p:spPr/>
        <p:txBody>
          <a:bodyPr>
            <a:normAutofit/>
          </a:bodyPr>
          <a:lstStyle/>
          <a:p>
            <a:pPr marL="0" indent="0">
              <a:lnSpc>
                <a:spcPct val="150000"/>
              </a:lnSpc>
              <a:buNone/>
            </a:pPr>
            <a:r>
              <a:rPr lang="zh-CN" altLang="zh-CN" dirty="0"/>
              <a:t>颜色模型也称为颜色空间，是表示颜色的一种数学方法，用以定量的描述颜色</a:t>
            </a:r>
            <a:r>
              <a:rPr lang="zh-CN" altLang="zh-CN" dirty="0" smtClean="0"/>
              <a:t>。</a:t>
            </a:r>
            <a:endParaRPr lang="en-US" altLang="zh-CN" dirty="0" smtClean="0"/>
          </a:p>
          <a:p>
            <a:pPr marL="0" indent="0">
              <a:lnSpc>
                <a:spcPct val="150000"/>
              </a:lnSpc>
              <a:buNone/>
            </a:pPr>
            <a:r>
              <a:rPr lang="zh-CN" altLang="zh-CN" dirty="0" smtClean="0"/>
              <a:t>三种</a:t>
            </a:r>
            <a:r>
              <a:rPr lang="zh-CN" altLang="zh-CN" dirty="0"/>
              <a:t>最常用的颜色模型是</a:t>
            </a:r>
            <a:r>
              <a:rPr lang="zh-CN" altLang="zh-CN" dirty="0" smtClean="0"/>
              <a:t>：</a:t>
            </a:r>
            <a:endParaRPr lang="en-US" altLang="zh-CN" dirty="0" smtClean="0"/>
          </a:p>
          <a:p>
            <a:pPr>
              <a:lnSpc>
                <a:spcPct val="150000"/>
              </a:lnSpc>
            </a:pPr>
            <a:r>
              <a:rPr lang="en-US" altLang="zh-CN" dirty="0" smtClean="0"/>
              <a:t>RGB</a:t>
            </a:r>
            <a:r>
              <a:rPr lang="zh-CN" altLang="zh-CN" dirty="0"/>
              <a:t>（用于计算机图形学中）</a:t>
            </a:r>
            <a:r>
              <a:rPr lang="zh-CN" altLang="zh-CN" dirty="0" smtClean="0"/>
              <a:t>；</a:t>
            </a:r>
            <a:endParaRPr lang="en-US" altLang="zh-CN" dirty="0" smtClean="0"/>
          </a:p>
          <a:p>
            <a:pPr>
              <a:lnSpc>
                <a:spcPct val="150000"/>
              </a:lnSpc>
            </a:pPr>
            <a:r>
              <a:rPr lang="en-US" altLang="zh-CN" dirty="0" smtClean="0"/>
              <a:t>YIQ</a:t>
            </a:r>
            <a:r>
              <a:rPr lang="zh-CN" altLang="zh-CN" dirty="0"/>
              <a:t>、</a:t>
            </a:r>
            <a:r>
              <a:rPr lang="en-US" altLang="zh-CN" dirty="0"/>
              <a:t>YUV</a:t>
            </a:r>
            <a:r>
              <a:rPr lang="zh-CN" altLang="zh-CN" dirty="0"/>
              <a:t>或</a:t>
            </a:r>
            <a:r>
              <a:rPr lang="en-US" altLang="zh-CN" dirty="0" err="1"/>
              <a:t>YCrCb</a:t>
            </a:r>
            <a:r>
              <a:rPr lang="zh-CN" altLang="zh-CN" dirty="0"/>
              <a:t>（用于视频系统中）</a:t>
            </a:r>
            <a:r>
              <a:rPr lang="zh-CN" altLang="zh-CN" dirty="0" smtClean="0"/>
              <a:t>；</a:t>
            </a:r>
            <a:endParaRPr lang="en-US" altLang="zh-CN" dirty="0" smtClean="0"/>
          </a:p>
          <a:p>
            <a:pPr>
              <a:lnSpc>
                <a:spcPct val="150000"/>
              </a:lnSpc>
            </a:pPr>
            <a:r>
              <a:rPr lang="en-US" altLang="zh-CN" dirty="0" smtClean="0"/>
              <a:t>CMYK</a:t>
            </a:r>
            <a:r>
              <a:rPr lang="zh-CN" altLang="zh-CN" dirty="0"/>
              <a:t>（用于彩色打印）。</a:t>
            </a:r>
            <a:r>
              <a:rPr lang="zh-CN" altLang="zh-CN" dirty="0"/>
              <a:t> </a:t>
            </a:r>
            <a:endParaRPr lang="zh-CN" altLang="zh-CN" dirty="0"/>
          </a:p>
        </p:txBody>
      </p:sp>
    </p:spTree>
    <p:extLst>
      <p:ext uri="{BB962C8B-B14F-4D97-AF65-F5344CB8AC3E}">
        <p14:creationId xmlns:p14="http://schemas.microsoft.com/office/powerpoint/2010/main" val="25024943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4.3 </a:t>
            </a:r>
            <a:r>
              <a:rPr lang="zh-CN" altLang="zh-CN" sz="3600" b="1" dirty="0"/>
              <a:t>颜色模型</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4.3.1 </a:t>
            </a:r>
            <a:r>
              <a:rPr lang="zh-CN" altLang="zh-CN" b="1" dirty="0"/>
              <a:t>光的特性与颜色</a:t>
            </a:r>
            <a:r>
              <a:rPr lang="zh-CN" altLang="zh-CN" b="1" dirty="0" smtClean="0"/>
              <a:t>感知</a:t>
            </a:r>
            <a:endParaRPr lang="en-US" altLang="zh-CN" b="1" dirty="0" smtClean="0"/>
          </a:p>
          <a:p>
            <a:pPr marL="0" indent="0">
              <a:lnSpc>
                <a:spcPct val="150000"/>
              </a:lnSpc>
              <a:buNone/>
            </a:pPr>
            <a:r>
              <a:rPr lang="zh-CN" altLang="zh-CN" dirty="0"/>
              <a:t>光是自然界的一种物理现象</a:t>
            </a:r>
            <a:r>
              <a:rPr lang="zh-CN" altLang="zh-CN" dirty="0" smtClean="0"/>
              <a:t>。</a:t>
            </a:r>
            <a:endParaRPr lang="en-US" altLang="zh-CN" dirty="0" smtClean="0"/>
          </a:p>
          <a:p>
            <a:pPr marL="0" indent="0">
              <a:lnSpc>
                <a:spcPct val="150000"/>
              </a:lnSpc>
              <a:buNone/>
            </a:pPr>
            <a:r>
              <a:rPr lang="zh-CN" altLang="zh-CN" dirty="0" smtClean="0"/>
              <a:t>对于</a:t>
            </a:r>
            <a:r>
              <a:rPr lang="zh-CN" altLang="zh-CN" dirty="0"/>
              <a:t>地球来说，最大的光源就是太阳。太阳给地球带来生命，同时也赋予世界万紫千红的色彩</a:t>
            </a:r>
            <a:r>
              <a:rPr lang="zh-CN" altLang="zh-CN" dirty="0" smtClean="0"/>
              <a:t>。</a:t>
            </a:r>
            <a:endParaRPr lang="en-US" altLang="zh-CN" dirty="0" smtClean="0"/>
          </a:p>
          <a:p>
            <a:pPr marL="0" indent="0">
              <a:lnSpc>
                <a:spcPct val="150000"/>
              </a:lnSpc>
              <a:buNone/>
            </a:pPr>
            <a:r>
              <a:rPr lang="zh-CN" altLang="zh-CN" dirty="0" smtClean="0"/>
              <a:t>我们习惯上认为太阳光</a:t>
            </a:r>
            <a:r>
              <a:rPr lang="zh-CN" altLang="zh-CN" dirty="0"/>
              <a:t>是白色的，但实际上，它包含了彩虹的全部色彩：红、橙、黄、绿、青、蓝、紫，这就是光谱的颜色，是人类肉眼可感知的可见光颜色。</a:t>
            </a:r>
          </a:p>
          <a:p>
            <a:pPr marL="0" indent="0">
              <a:lnSpc>
                <a:spcPct val="150000"/>
              </a:lnSpc>
              <a:buNone/>
            </a:pPr>
            <a:endParaRPr lang="zh-CN" altLang="zh-CN" b="1" dirty="0"/>
          </a:p>
        </p:txBody>
      </p:sp>
    </p:spTree>
    <p:extLst>
      <p:ext uri="{BB962C8B-B14F-4D97-AF65-F5344CB8AC3E}">
        <p14:creationId xmlns:p14="http://schemas.microsoft.com/office/powerpoint/2010/main" val="26518210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4.3 </a:t>
            </a:r>
            <a:r>
              <a:rPr lang="zh-CN" altLang="zh-CN" sz="3600" b="1" dirty="0"/>
              <a:t>颜色模型</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4.3.1 </a:t>
            </a:r>
            <a:r>
              <a:rPr lang="zh-CN" altLang="zh-CN" b="1" dirty="0"/>
              <a:t>光的特性与颜色</a:t>
            </a:r>
            <a:r>
              <a:rPr lang="zh-CN" altLang="zh-CN" b="1" dirty="0" smtClean="0"/>
              <a:t>感知</a:t>
            </a:r>
            <a:endParaRPr lang="en-US" altLang="zh-CN" b="1" dirty="0" smtClean="0"/>
          </a:p>
          <a:p>
            <a:pPr marL="0" indent="0">
              <a:lnSpc>
                <a:spcPct val="150000"/>
              </a:lnSpc>
              <a:buNone/>
            </a:pPr>
            <a:r>
              <a:rPr lang="zh-CN" altLang="zh-CN" dirty="0" smtClean="0"/>
              <a:t>根据光学性质</a:t>
            </a:r>
            <a:r>
              <a:rPr lang="zh-CN" altLang="en-US" dirty="0" smtClean="0"/>
              <a:t>可</a:t>
            </a:r>
            <a:r>
              <a:rPr lang="zh-CN" altLang="zh-CN" dirty="0" smtClean="0"/>
              <a:t>分为两大类别</a:t>
            </a:r>
            <a:r>
              <a:rPr lang="zh-CN" altLang="zh-CN" dirty="0"/>
              <a:t>，一是“发射光”，二是“反射光”</a:t>
            </a:r>
            <a:r>
              <a:rPr lang="zh-CN" altLang="zh-CN" dirty="0" smtClean="0"/>
              <a:t>。</a:t>
            </a:r>
            <a:endParaRPr lang="en-US" altLang="zh-CN" dirty="0" smtClean="0"/>
          </a:p>
          <a:p>
            <a:pPr marL="0" indent="0">
              <a:lnSpc>
                <a:spcPct val="150000"/>
              </a:lnSpc>
              <a:buNone/>
            </a:pPr>
            <a:r>
              <a:rPr lang="zh-CN" altLang="zh-CN" dirty="0"/>
              <a:t>“发射光”就是光源发出的光</a:t>
            </a:r>
            <a:r>
              <a:rPr lang="zh-CN" altLang="zh-CN" dirty="0" smtClean="0"/>
              <a:t>，它是数字色彩得以</a:t>
            </a:r>
            <a:r>
              <a:rPr lang="zh-CN" altLang="zh-CN" dirty="0"/>
              <a:t>存在的前提条件。</a:t>
            </a:r>
            <a:r>
              <a:rPr lang="zh-CN" altLang="zh-CN" dirty="0"/>
              <a:t> </a:t>
            </a:r>
            <a:endParaRPr lang="en-US" altLang="zh-CN" dirty="0" smtClean="0"/>
          </a:p>
          <a:p>
            <a:pPr marL="0" indent="0">
              <a:lnSpc>
                <a:spcPct val="150000"/>
              </a:lnSpc>
              <a:buNone/>
            </a:pPr>
            <a:r>
              <a:rPr lang="zh-CN" altLang="zh-CN" dirty="0"/>
              <a:t>“反射光”是从物体表面反射出去的光，我们能用肉眼看到的一切非发光体的颜色，都属于反射光</a:t>
            </a:r>
            <a:r>
              <a:rPr lang="zh-CN" altLang="zh-CN" dirty="0"/>
              <a:t> </a:t>
            </a:r>
            <a:r>
              <a:rPr lang="zh-CN" altLang="en-US" dirty="0" smtClean="0"/>
              <a:t>。</a:t>
            </a:r>
            <a:endParaRPr lang="zh-CN" altLang="zh-CN" dirty="0"/>
          </a:p>
          <a:p>
            <a:pPr marL="0" indent="0">
              <a:lnSpc>
                <a:spcPct val="150000"/>
              </a:lnSpc>
              <a:buNone/>
            </a:pPr>
            <a:endParaRPr lang="zh-CN" altLang="zh-CN" b="1" dirty="0"/>
          </a:p>
        </p:txBody>
      </p:sp>
    </p:spTree>
    <p:extLst>
      <p:ext uri="{BB962C8B-B14F-4D97-AF65-F5344CB8AC3E}">
        <p14:creationId xmlns:p14="http://schemas.microsoft.com/office/powerpoint/2010/main" val="11980340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4.3 </a:t>
            </a:r>
            <a:r>
              <a:rPr lang="zh-CN" altLang="zh-CN" sz="3600" b="1" dirty="0"/>
              <a:t>颜色模型</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4.3.2 RGB</a:t>
            </a:r>
            <a:r>
              <a:rPr lang="zh-CN" altLang="zh-CN" b="1" dirty="0"/>
              <a:t>颜色模型</a:t>
            </a:r>
          </a:p>
          <a:p>
            <a:pPr marL="0" indent="0">
              <a:lnSpc>
                <a:spcPct val="150000"/>
              </a:lnSpc>
              <a:buNone/>
            </a:pPr>
            <a:r>
              <a:rPr lang="en-US" altLang="zh-CN" dirty="0"/>
              <a:t>RGB </a:t>
            </a:r>
            <a:r>
              <a:rPr lang="zh-CN" altLang="zh-CN" dirty="0"/>
              <a:t>颜色模型使用了颜色成分红（</a:t>
            </a:r>
            <a:r>
              <a:rPr lang="en-US" altLang="zh-CN" dirty="0"/>
              <a:t>Red</a:t>
            </a:r>
            <a:r>
              <a:rPr lang="zh-CN" altLang="zh-CN" dirty="0"/>
              <a:t>）、绿（</a:t>
            </a:r>
            <a:r>
              <a:rPr lang="en-US" altLang="zh-CN" dirty="0"/>
              <a:t>Green</a:t>
            </a:r>
            <a:r>
              <a:rPr lang="zh-CN" altLang="zh-CN" dirty="0"/>
              <a:t>）和蓝（</a:t>
            </a:r>
            <a:r>
              <a:rPr lang="en-US" altLang="zh-CN" dirty="0"/>
              <a:t>Blue</a:t>
            </a:r>
            <a:r>
              <a:rPr lang="zh-CN" altLang="zh-CN" dirty="0"/>
              <a:t>）来定义所给颜色中红色、绿色和蓝色的光的量</a:t>
            </a:r>
            <a:r>
              <a:rPr lang="zh-CN" altLang="zh-CN" dirty="0" smtClean="0"/>
              <a:t>。</a:t>
            </a:r>
            <a:endParaRPr lang="en-US" altLang="zh-CN" dirty="0" smtClean="0"/>
          </a:p>
          <a:p>
            <a:pPr marL="0" indent="0">
              <a:lnSpc>
                <a:spcPct val="150000"/>
              </a:lnSpc>
              <a:buNone/>
            </a:pPr>
            <a:r>
              <a:rPr lang="zh-CN" altLang="zh-CN" dirty="0" smtClean="0"/>
              <a:t>在</a:t>
            </a:r>
            <a:r>
              <a:rPr lang="en-US" altLang="zh-CN" dirty="0"/>
              <a:t>24</a:t>
            </a:r>
            <a:r>
              <a:rPr lang="zh-CN" altLang="zh-CN" dirty="0"/>
              <a:t>位图像中，每一颜色成分都由</a:t>
            </a:r>
            <a:r>
              <a:rPr lang="en-US" altLang="zh-CN" dirty="0"/>
              <a:t>0</a:t>
            </a:r>
            <a:r>
              <a:rPr lang="zh-CN" altLang="zh-CN" dirty="0"/>
              <a:t>到</a:t>
            </a:r>
            <a:r>
              <a:rPr lang="en-US" altLang="zh-CN" dirty="0"/>
              <a:t>255</a:t>
            </a:r>
            <a:r>
              <a:rPr lang="zh-CN" altLang="zh-CN" dirty="0"/>
              <a:t>之间的数值表示。在位率更高的图像中，如</a:t>
            </a:r>
            <a:r>
              <a:rPr lang="en-US" altLang="zh-CN" dirty="0"/>
              <a:t>48</a:t>
            </a:r>
            <a:r>
              <a:rPr lang="zh-CN" altLang="zh-CN" dirty="0"/>
              <a:t>位图像，值的范围更大。这些颜色成分的组合就定义了一种单一的颜色</a:t>
            </a:r>
            <a:r>
              <a:rPr lang="zh-CN" altLang="zh-CN" dirty="0" smtClean="0"/>
              <a:t>。</a:t>
            </a:r>
            <a:endParaRPr lang="en-US" altLang="zh-CN" dirty="0" smtClean="0"/>
          </a:p>
          <a:p>
            <a:pPr marL="0" indent="0">
              <a:lnSpc>
                <a:spcPct val="150000"/>
              </a:lnSpc>
              <a:buNone/>
            </a:pPr>
            <a:r>
              <a:rPr lang="en-US" altLang="zh-CN" dirty="0"/>
              <a:t>RGB</a:t>
            </a:r>
            <a:r>
              <a:rPr lang="zh-CN" altLang="zh-CN" dirty="0"/>
              <a:t>是一种加色模型，各种颜色由不同比例的红、绿、蓝</a:t>
            </a:r>
            <a:r>
              <a:rPr lang="en-US" altLang="zh-CN" dirty="0"/>
              <a:t>3</a:t>
            </a:r>
            <a:r>
              <a:rPr lang="zh-CN" altLang="zh-CN" dirty="0"/>
              <a:t>种基本色的叠加而成。</a:t>
            </a:r>
            <a:r>
              <a:rPr lang="zh-CN" altLang="zh-CN" dirty="0"/>
              <a:t> </a:t>
            </a:r>
            <a:endParaRPr lang="zh-CN" altLang="zh-CN" dirty="0"/>
          </a:p>
          <a:p>
            <a:pPr marL="0" indent="0">
              <a:lnSpc>
                <a:spcPct val="150000"/>
              </a:lnSpc>
              <a:buNone/>
            </a:pPr>
            <a:endParaRPr lang="zh-CN" altLang="zh-CN" b="1" dirty="0"/>
          </a:p>
        </p:txBody>
      </p:sp>
    </p:spTree>
    <p:extLst>
      <p:ext uri="{BB962C8B-B14F-4D97-AF65-F5344CB8AC3E}">
        <p14:creationId xmlns:p14="http://schemas.microsoft.com/office/powerpoint/2010/main" val="42145428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4.3 </a:t>
            </a:r>
            <a:r>
              <a:rPr lang="zh-CN" altLang="zh-CN" sz="3600" b="1" dirty="0"/>
              <a:t>颜色模型</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4.3.3 CMYK</a:t>
            </a:r>
            <a:r>
              <a:rPr lang="zh-CN" altLang="zh-CN" b="1" dirty="0" smtClean="0"/>
              <a:t>颜色模型</a:t>
            </a:r>
            <a:endParaRPr lang="zh-CN" altLang="zh-CN" b="1" dirty="0"/>
          </a:p>
          <a:p>
            <a:pPr marL="0" indent="0" algn="just">
              <a:lnSpc>
                <a:spcPct val="150000"/>
              </a:lnSpc>
              <a:buNone/>
            </a:pPr>
            <a:r>
              <a:rPr lang="en-US" altLang="zh-CN" dirty="0"/>
              <a:t>CMYK </a:t>
            </a:r>
            <a:r>
              <a:rPr lang="zh-CN" altLang="zh-CN" dirty="0"/>
              <a:t>颜色模型主要用于打印，它使用了颜色成分青色（</a:t>
            </a:r>
            <a:r>
              <a:rPr lang="en-US" altLang="zh-CN" dirty="0"/>
              <a:t>Cyan</a:t>
            </a:r>
            <a:r>
              <a:rPr lang="zh-CN" altLang="zh-CN" dirty="0"/>
              <a:t>）、品红色（</a:t>
            </a:r>
            <a:r>
              <a:rPr lang="en-US" altLang="zh-CN" dirty="0"/>
              <a:t>Magenta</a:t>
            </a:r>
            <a:r>
              <a:rPr lang="zh-CN" altLang="zh-CN" dirty="0"/>
              <a:t>）、黄色（</a:t>
            </a:r>
            <a:r>
              <a:rPr lang="en-US" altLang="zh-CN" dirty="0"/>
              <a:t>Yellow</a:t>
            </a:r>
            <a:r>
              <a:rPr lang="zh-CN" altLang="zh-CN" dirty="0"/>
              <a:t>）和黑色（</a:t>
            </a:r>
            <a:r>
              <a:rPr lang="en-US" altLang="zh-CN" dirty="0" err="1"/>
              <a:t>blacK</a:t>
            </a:r>
            <a:r>
              <a:rPr lang="zh-CN" altLang="zh-CN" dirty="0"/>
              <a:t>）来定义颜色。这些颜色成分的值的范围是从</a:t>
            </a:r>
            <a:r>
              <a:rPr lang="en-US" altLang="zh-CN" dirty="0"/>
              <a:t>0</a:t>
            </a:r>
            <a:r>
              <a:rPr lang="zh-CN" altLang="zh-CN" dirty="0"/>
              <a:t>到</a:t>
            </a:r>
            <a:r>
              <a:rPr lang="en-US" altLang="zh-CN" dirty="0"/>
              <a:t>100</a:t>
            </a:r>
            <a:r>
              <a:rPr lang="zh-CN" altLang="zh-CN" dirty="0"/>
              <a:t>，表示百分比。</a:t>
            </a:r>
          </a:p>
          <a:p>
            <a:pPr marL="0" indent="0" algn="just">
              <a:lnSpc>
                <a:spcPct val="150000"/>
              </a:lnSpc>
              <a:buNone/>
            </a:pPr>
            <a:r>
              <a:rPr lang="en-US" altLang="zh-CN" dirty="0"/>
              <a:t>CMYK</a:t>
            </a:r>
            <a:r>
              <a:rPr lang="zh-CN" altLang="zh-CN" dirty="0"/>
              <a:t>是一种减色模型，颜色（即油墨）会被添加到一种表面上，如白纸。颜色会“减少”表面的亮度。</a:t>
            </a:r>
            <a:r>
              <a:rPr lang="zh-CN" altLang="zh-CN" dirty="0"/>
              <a:t> </a:t>
            </a:r>
            <a:endParaRPr lang="zh-CN" altLang="zh-CN" b="1" dirty="0"/>
          </a:p>
        </p:txBody>
      </p:sp>
    </p:spTree>
    <p:extLst>
      <p:ext uri="{BB962C8B-B14F-4D97-AF65-F5344CB8AC3E}">
        <p14:creationId xmlns:p14="http://schemas.microsoft.com/office/powerpoint/2010/main" val="25080866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4.3 </a:t>
            </a:r>
            <a:r>
              <a:rPr lang="zh-CN" altLang="zh-CN" sz="3600" b="1" dirty="0"/>
              <a:t>颜色模型</a:t>
            </a:r>
          </a:p>
        </p:txBody>
      </p:sp>
      <p:sp>
        <p:nvSpPr>
          <p:cNvPr id="3" name="内容占位符 2"/>
          <p:cNvSpPr>
            <a:spLocks noGrp="1"/>
          </p:cNvSpPr>
          <p:nvPr>
            <p:ph idx="1"/>
          </p:nvPr>
        </p:nvSpPr>
        <p:spPr/>
        <p:txBody>
          <a:bodyPr>
            <a:normAutofit fontScale="92500" lnSpcReduction="10000"/>
          </a:bodyPr>
          <a:lstStyle/>
          <a:p>
            <a:pPr marL="0" indent="0">
              <a:lnSpc>
                <a:spcPct val="150000"/>
              </a:lnSpc>
              <a:buNone/>
            </a:pPr>
            <a:r>
              <a:rPr lang="en-US" altLang="zh-CN" b="1" dirty="0"/>
              <a:t>4.3.4 HSB</a:t>
            </a:r>
            <a:r>
              <a:rPr lang="zh-CN" altLang="zh-CN" b="1" dirty="0"/>
              <a:t>颜色</a:t>
            </a:r>
            <a:r>
              <a:rPr lang="zh-CN" altLang="zh-CN" b="1" dirty="0" smtClean="0"/>
              <a:t>模型</a:t>
            </a:r>
            <a:endParaRPr lang="zh-CN" altLang="zh-CN" b="1" dirty="0"/>
          </a:p>
          <a:p>
            <a:pPr marL="0" indent="0" algn="just">
              <a:lnSpc>
                <a:spcPct val="150000"/>
              </a:lnSpc>
              <a:buNone/>
            </a:pPr>
            <a:r>
              <a:rPr lang="en-US" altLang="zh-CN" dirty="0"/>
              <a:t>HSB</a:t>
            </a:r>
            <a:r>
              <a:rPr lang="zh-CN" altLang="zh-CN" dirty="0"/>
              <a:t>颜色模型使用色度（</a:t>
            </a:r>
            <a:r>
              <a:rPr lang="en-US" altLang="zh-CN" dirty="0"/>
              <a:t>Hue</a:t>
            </a:r>
            <a:r>
              <a:rPr lang="zh-CN" altLang="zh-CN" dirty="0"/>
              <a:t>）、饱和度（</a:t>
            </a:r>
            <a:r>
              <a:rPr lang="en-US" altLang="zh-CN" dirty="0"/>
              <a:t>Saturation</a:t>
            </a:r>
            <a:r>
              <a:rPr lang="zh-CN" altLang="zh-CN" dirty="0"/>
              <a:t>）和亮度（</a:t>
            </a:r>
            <a:r>
              <a:rPr lang="en-US" altLang="zh-CN" dirty="0"/>
              <a:t>Brightness</a:t>
            </a:r>
            <a:r>
              <a:rPr lang="zh-CN" altLang="zh-CN" dirty="0"/>
              <a:t>）作为定义颜色的成分</a:t>
            </a:r>
            <a:r>
              <a:rPr lang="zh-CN" altLang="zh-CN" dirty="0" smtClean="0"/>
              <a:t>。</a:t>
            </a:r>
            <a:endParaRPr lang="en-US" altLang="zh-CN" dirty="0" smtClean="0"/>
          </a:p>
          <a:p>
            <a:pPr marL="0" indent="0" algn="just">
              <a:lnSpc>
                <a:spcPct val="150000"/>
              </a:lnSpc>
              <a:buNone/>
            </a:pPr>
            <a:r>
              <a:rPr lang="zh-CN" altLang="zh-CN" dirty="0" smtClean="0"/>
              <a:t>色度描述颜</a:t>
            </a:r>
            <a:r>
              <a:rPr lang="zh-CN" altLang="zh-CN" dirty="0"/>
              <a:t>色的色调，用度数表示在标准色轮上的位置</a:t>
            </a:r>
            <a:r>
              <a:rPr lang="zh-CN" altLang="zh-CN" dirty="0" smtClean="0"/>
              <a:t>。</a:t>
            </a:r>
            <a:r>
              <a:rPr lang="zh-CN" altLang="zh-CN" dirty="0"/>
              <a:t>从</a:t>
            </a:r>
            <a:r>
              <a:rPr lang="en-US" altLang="zh-CN" dirty="0"/>
              <a:t>0</a:t>
            </a:r>
            <a:r>
              <a:rPr lang="zh-CN" altLang="zh-CN" dirty="0"/>
              <a:t>到</a:t>
            </a:r>
            <a:r>
              <a:rPr lang="en-US" altLang="zh-CN" dirty="0"/>
              <a:t>360</a:t>
            </a:r>
            <a:r>
              <a:rPr lang="zh-CN" altLang="zh-CN" dirty="0"/>
              <a:t>度的色调覆盖了所有可见光谱的颜色</a:t>
            </a:r>
            <a:r>
              <a:rPr lang="zh-CN" altLang="zh-CN" dirty="0" smtClean="0"/>
              <a:t>。</a:t>
            </a:r>
            <a:endParaRPr lang="en-US" altLang="zh-CN" dirty="0" smtClean="0"/>
          </a:p>
          <a:p>
            <a:pPr marL="0" indent="0" algn="just">
              <a:lnSpc>
                <a:spcPct val="150000"/>
              </a:lnSpc>
              <a:buNone/>
            </a:pPr>
            <a:r>
              <a:rPr lang="zh-CN" altLang="zh-CN" dirty="0" smtClean="0"/>
              <a:t>饱和度描述颜</a:t>
            </a:r>
            <a:r>
              <a:rPr lang="zh-CN" altLang="zh-CN" dirty="0"/>
              <a:t>色的深浅程度。饱和度值的范围是从</a:t>
            </a:r>
            <a:r>
              <a:rPr lang="en-US" altLang="zh-CN" dirty="0"/>
              <a:t>0</a:t>
            </a:r>
            <a:r>
              <a:rPr lang="zh-CN" altLang="zh-CN" dirty="0"/>
              <a:t>到</a:t>
            </a:r>
            <a:r>
              <a:rPr lang="en-US" altLang="zh-CN" dirty="0"/>
              <a:t>100</a:t>
            </a:r>
            <a:r>
              <a:rPr lang="zh-CN" altLang="zh-CN" dirty="0"/>
              <a:t>，表示百分比（值越大，颜色就越深）</a:t>
            </a:r>
            <a:r>
              <a:rPr lang="zh-CN" altLang="zh-CN" dirty="0" smtClean="0"/>
              <a:t>。</a:t>
            </a:r>
            <a:endParaRPr lang="en-US" altLang="zh-CN" dirty="0" smtClean="0"/>
          </a:p>
          <a:p>
            <a:pPr marL="0" indent="0" algn="just">
              <a:lnSpc>
                <a:spcPct val="150000"/>
              </a:lnSpc>
              <a:buNone/>
            </a:pPr>
            <a:r>
              <a:rPr lang="zh-CN" altLang="zh-CN" dirty="0" smtClean="0"/>
              <a:t>亮度描述颜</a:t>
            </a:r>
            <a:r>
              <a:rPr lang="zh-CN" altLang="zh-CN" dirty="0"/>
              <a:t>色的明亮程度</a:t>
            </a:r>
            <a:r>
              <a:rPr lang="zh-CN" altLang="zh-CN" dirty="0" smtClean="0"/>
              <a:t>。亮</a:t>
            </a:r>
            <a:r>
              <a:rPr lang="zh-CN" altLang="zh-CN" dirty="0"/>
              <a:t>度的范围也是从</a:t>
            </a:r>
            <a:r>
              <a:rPr lang="en-US" altLang="zh-CN" dirty="0"/>
              <a:t>0</a:t>
            </a:r>
            <a:r>
              <a:rPr lang="zh-CN" altLang="zh-CN" dirty="0"/>
              <a:t>到</a:t>
            </a:r>
            <a:r>
              <a:rPr lang="en-US" altLang="zh-CN" dirty="0"/>
              <a:t>100</a:t>
            </a:r>
            <a:r>
              <a:rPr lang="zh-CN" altLang="zh-CN" dirty="0"/>
              <a:t>，表示百分比（值越大，颜色就越亮）。</a:t>
            </a:r>
          </a:p>
          <a:p>
            <a:pPr marL="0" indent="0" algn="just">
              <a:lnSpc>
                <a:spcPct val="150000"/>
              </a:lnSpc>
              <a:buNone/>
            </a:pPr>
            <a:endParaRPr lang="zh-CN" altLang="zh-CN" b="1" dirty="0"/>
          </a:p>
        </p:txBody>
      </p:sp>
    </p:spTree>
    <p:extLst>
      <p:ext uri="{BB962C8B-B14F-4D97-AF65-F5344CB8AC3E}">
        <p14:creationId xmlns:p14="http://schemas.microsoft.com/office/powerpoint/2010/main" val="11461456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4.3 </a:t>
            </a:r>
            <a:r>
              <a:rPr lang="zh-CN" altLang="zh-CN" sz="3600" b="1" dirty="0"/>
              <a:t>颜色模型</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4.3.4 YUV</a:t>
            </a:r>
            <a:r>
              <a:rPr lang="zh-CN" altLang="zh-CN" b="1" dirty="0"/>
              <a:t>与</a:t>
            </a:r>
            <a:r>
              <a:rPr lang="en-US" altLang="zh-CN" b="1" dirty="0"/>
              <a:t>YIQ</a:t>
            </a:r>
            <a:r>
              <a:rPr lang="zh-CN" altLang="zh-CN" b="1" dirty="0"/>
              <a:t>颜色</a:t>
            </a:r>
            <a:r>
              <a:rPr lang="zh-CN" altLang="zh-CN" b="1" dirty="0" smtClean="0"/>
              <a:t>模型</a:t>
            </a:r>
            <a:endParaRPr lang="zh-CN" altLang="zh-CN" b="1" dirty="0"/>
          </a:p>
          <a:p>
            <a:pPr marL="0" indent="0">
              <a:lnSpc>
                <a:spcPct val="110000"/>
              </a:lnSpc>
              <a:buNone/>
            </a:pPr>
            <a:r>
              <a:rPr lang="en-US" altLang="zh-CN" dirty="0"/>
              <a:t>YUV</a:t>
            </a:r>
            <a:r>
              <a:rPr lang="zh-CN" altLang="zh-CN" dirty="0"/>
              <a:t>是</a:t>
            </a:r>
            <a:r>
              <a:rPr lang="en-US" altLang="zh-CN" dirty="0"/>
              <a:t>PAL</a:t>
            </a:r>
            <a:r>
              <a:rPr lang="zh-CN" altLang="zh-CN" dirty="0"/>
              <a:t>制式和</a:t>
            </a:r>
            <a:r>
              <a:rPr lang="en-US" altLang="zh-CN" dirty="0"/>
              <a:t>SECAM</a:t>
            </a:r>
            <a:r>
              <a:rPr lang="zh-CN" altLang="zh-CN" dirty="0"/>
              <a:t>制式采用的颜色空间，其中</a:t>
            </a:r>
            <a:r>
              <a:rPr lang="en-US" altLang="zh-CN" dirty="0"/>
              <a:t>Y</a:t>
            </a:r>
            <a:r>
              <a:rPr lang="zh-CN" altLang="zh-CN" dirty="0"/>
              <a:t>代表亮度，</a:t>
            </a:r>
            <a:r>
              <a:rPr lang="en-US" altLang="zh-CN" dirty="0"/>
              <a:t>U</a:t>
            </a:r>
            <a:r>
              <a:rPr lang="zh-CN" altLang="zh-CN" dirty="0"/>
              <a:t>、</a:t>
            </a:r>
            <a:r>
              <a:rPr lang="en-US" altLang="zh-CN" dirty="0"/>
              <a:t>V</a:t>
            </a:r>
            <a:r>
              <a:rPr lang="zh-CN" altLang="zh-CN" dirty="0"/>
              <a:t>代表</a:t>
            </a:r>
            <a:r>
              <a:rPr lang="zh-CN" altLang="zh-CN" dirty="0" smtClean="0"/>
              <a:t>色度。</a:t>
            </a:r>
            <a:endParaRPr lang="en-US" altLang="zh-CN" dirty="0" smtClean="0"/>
          </a:p>
          <a:p>
            <a:pPr marL="0" indent="0">
              <a:lnSpc>
                <a:spcPct val="110000"/>
              </a:lnSpc>
              <a:buNone/>
            </a:pPr>
            <a:r>
              <a:rPr lang="zh-CN" altLang="zh-CN" dirty="0" smtClean="0"/>
              <a:t>“</a:t>
            </a:r>
            <a:r>
              <a:rPr lang="zh-CN" altLang="zh-CN" dirty="0"/>
              <a:t>亮度”是通过</a:t>
            </a:r>
            <a:r>
              <a:rPr lang="en-US" altLang="zh-CN" dirty="0"/>
              <a:t>RGB</a:t>
            </a:r>
            <a:r>
              <a:rPr lang="zh-CN" altLang="zh-CN" dirty="0"/>
              <a:t>输入信号来建立的，方法是将</a:t>
            </a:r>
            <a:r>
              <a:rPr lang="en-US" altLang="zh-CN" dirty="0"/>
              <a:t>RGB</a:t>
            </a:r>
            <a:r>
              <a:rPr lang="zh-CN" altLang="zh-CN" dirty="0"/>
              <a:t>信号的特定部分叠加到一起</a:t>
            </a:r>
            <a:r>
              <a:rPr lang="zh-CN" altLang="zh-CN" dirty="0" smtClean="0"/>
              <a:t>。</a:t>
            </a:r>
            <a:endParaRPr lang="en-US" altLang="zh-CN" dirty="0" smtClean="0"/>
          </a:p>
          <a:p>
            <a:pPr marL="0" indent="0">
              <a:lnSpc>
                <a:spcPct val="110000"/>
              </a:lnSpc>
              <a:buNone/>
            </a:pPr>
            <a:r>
              <a:rPr lang="zh-CN" altLang="zh-CN" dirty="0" smtClean="0"/>
              <a:t>“</a:t>
            </a:r>
            <a:r>
              <a:rPr lang="zh-CN" altLang="zh-CN" dirty="0"/>
              <a:t>色度”则定义了颜色的两个方面，色调（</a:t>
            </a:r>
            <a:r>
              <a:rPr lang="en-US" altLang="zh-CN" dirty="0"/>
              <a:t>hue</a:t>
            </a:r>
            <a:r>
              <a:rPr lang="zh-CN" altLang="zh-CN" dirty="0"/>
              <a:t>）与饱和度（</a:t>
            </a:r>
            <a:r>
              <a:rPr lang="en-US" altLang="zh-CN" dirty="0"/>
              <a:t>saturation</a:t>
            </a:r>
            <a:r>
              <a:rPr lang="zh-CN" altLang="zh-CN" dirty="0"/>
              <a:t>），分别用</a:t>
            </a:r>
            <a:r>
              <a:rPr lang="en-US" altLang="zh-CN" dirty="0"/>
              <a:t>Cr</a:t>
            </a:r>
            <a:r>
              <a:rPr lang="zh-CN" altLang="zh-CN" dirty="0"/>
              <a:t>和</a:t>
            </a:r>
            <a:r>
              <a:rPr lang="en-US" altLang="zh-CN" dirty="0" err="1"/>
              <a:t>Cb</a:t>
            </a:r>
            <a:r>
              <a:rPr lang="zh-CN" altLang="zh-CN" dirty="0"/>
              <a:t>来表示</a:t>
            </a:r>
            <a:r>
              <a:rPr lang="zh-CN" altLang="zh-CN" dirty="0" smtClean="0"/>
              <a:t>。</a:t>
            </a:r>
            <a:endParaRPr lang="en-US" altLang="zh-CN" dirty="0" smtClean="0"/>
          </a:p>
          <a:p>
            <a:pPr marL="0" indent="0">
              <a:lnSpc>
                <a:spcPct val="110000"/>
              </a:lnSpc>
              <a:buNone/>
            </a:pPr>
            <a:r>
              <a:rPr lang="zh-CN" altLang="zh-CN" dirty="0" smtClean="0"/>
              <a:t>其</a:t>
            </a:r>
            <a:r>
              <a:rPr lang="zh-CN" altLang="zh-CN" dirty="0"/>
              <a:t>中，</a:t>
            </a:r>
            <a:r>
              <a:rPr lang="en-US" altLang="zh-CN" dirty="0"/>
              <a:t>Cr</a:t>
            </a:r>
            <a:r>
              <a:rPr lang="zh-CN" altLang="zh-CN" dirty="0"/>
              <a:t>反映了</a:t>
            </a:r>
            <a:r>
              <a:rPr lang="en-US" altLang="zh-CN" dirty="0"/>
              <a:t>RGB</a:t>
            </a:r>
            <a:r>
              <a:rPr lang="zh-CN" altLang="zh-CN" dirty="0"/>
              <a:t>输入信号红色部分与</a:t>
            </a:r>
            <a:r>
              <a:rPr lang="en-US" altLang="zh-CN" dirty="0"/>
              <a:t>RGB</a:t>
            </a:r>
            <a:r>
              <a:rPr lang="zh-CN" altLang="zh-CN" dirty="0"/>
              <a:t>信号亮度值之间的差异，而</a:t>
            </a:r>
            <a:r>
              <a:rPr lang="en-US" altLang="zh-CN" dirty="0" err="1"/>
              <a:t>Cb</a:t>
            </a:r>
            <a:r>
              <a:rPr lang="zh-CN" altLang="zh-CN" dirty="0"/>
              <a:t>反映的是</a:t>
            </a:r>
            <a:r>
              <a:rPr lang="en-US" altLang="zh-CN" dirty="0"/>
              <a:t>RGB</a:t>
            </a:r>
            <a:r>
              <a:rPr lang="zh-CN" altLang="zh-CN" dirty="0"/>
              <a:t>输入信号蓝色部分与</a:t>
            </a:r>
            <a:r>
              <a:rPr lang="en-US" altLang="zh-CN" dirty="0"/>
              <a:t>RGB</a:t>
            </a:r>
            <a:r>
              <a:rPr lang="zh-CN" altLang="zh-CN" dirty="0"/>
              <a:t>信号亮度值之同的差异。</a:t>
            </a:r>
          </a:p>
          <a:p>
            <a:pPr marL="0" indent="0" algn="just">
              <a:lnSpc>
                <a:spcPct val="150000"/>
              </a:lnSpc>
              <a:buNone/>
            </a:pPr>
            <a:endParaRPr lang="zh-CN" altLang="zh-CN" b="1" dirty="0"/>
          </a:p>
        </p:txBody>
      </p:sp>
    </p:spTree>
    <p:extLst>
      <p:ext uri="{BB962C8B-B14F-4D97-AF65-F5344CB8AC3E}">
        <p14:creationId xmlns:p14="http://schemas.microsoft.com/office/powerpoint/2010/main" val="14218559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4.3 </a:t>
            </a:r>
            <a:r>
              <a:rPr lang="zh-CN" altLang="zh-CN" sz="3600" b="1" dirty="0"/>
              <a:t>颜色模型</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4.3.4 YUV</a:t>
            </a:r>
            <a:r>
              <a:rPr lang="zh-CN" altLang="zh-CN" b="1" dirty="0"/>
              <a:t>与</a:t>
            </a:r>
            <a:r>
              <a:rPr lang="en-US" altLang="zh-CN" b="1" dirty="0"/>
              <a:t>YIQ</a:t>
            </a:r>
            <a:r>
              <a:rPr lang="zh-CN" altLang="zh-CN" b="1" dirty="0"/>
              <a:t>颜色</a:t>
            </a:r>
            <a:r>
              <a:rPr lang="zh-CN" altLang="zh-CN" b="1" dirty="0" smtClean="0"/>
              <a:t>模型</a:t>
            </a:r>
            <a:endParaRPr lang="zh-CN" altLang="zh-CN" b="1" dirty="0"/>
          </a:p>
          <a:p>
            <a:pPr marL="0" indent="0">
              <a:lnSpc>
                <a:spcPct val="150000"/>
              </a:lnSpc>
              <a:buNone/>
            </a:pPr>
            <a:r>
              <a:rPr lang="en-US" altLang="zh-CN" dirty="0"/>
              <a:t>YIQ</a:t>
            </a:r>
            <a:r>
              <a:rPr lang="zh-CN" altLang="zh-CN" dirty="0"/>
              <a:t>是</a:t>
            </a:r>
            <a:r>
              <a:rPr lang="en-US" altLang="zh-CN" dirty="0"/>
              <a:t>NTSC</a:t>
            </a:r>
            <a:r>
              <a:rPr lang="zh-CN" altLang="zh-CN" dirty="0"/>
              <a:t>制式采用的颜色空间</a:t>
            </a:r>
            <a:r>
              <a:rPr lang="zh-CN" altLang="zh-CN" dirty="0" smtClean="0"/>
              <a:t>。</a:t>
            </a:r>
            <a:endParaRPr lang="en-US" altLang="zh-CN" dirty="0" smtClean="0"/>
          </a:p>
          <a:p>
            <a:pPr marL="0" indent="0">
              <a:lnSpc>
                <a:spcPct val="150000"/>
              </a:lnSpc>
              <a:buNone/>
            </a:pPr>
            <a:r>
              <a:rPr lang="zh-CN" altLang="zh-CN" dirty="0" smtClean="0"/>
              <a:t>在</a:t>
            </a:r>
            <a:r>
              <a:rPr lang="en-US" altLang="zh-CN" dirty="0" smtClean="0"/>
              <a:t>YIQ</a:t>
            </a:r>
            <a:r>
              <a:rPr lang="zh-CN" altLang="zh-CN" dirty="0"/>
              <a:t>系统中，</a:t>
            </a:r>
            <a:r>
              <a:rPr lang="en-US" altLang="zh-CN" dirty="0"/>
              <a:t>Y</a:t>
            </a:r>
            <a:r>
              <a:rPr lang="zh-CN" altLang="zh-CN" dirty="0"/>
              <a:t>分量代表图像的亮度信息，</a:t>
            </a:r>
            <a:r>
              <a:rPr lang="en-US" altLang="zh-CN" dirty="0"/>
              <a:t>I</a:t>
            </a:r>
            <a:r>
              <a:rPr lang="zh-CN" altLang="zh-CN" dirty="0"/>
              <a:t>、</a:t>
            </a:r>
            <a:r>
              <a:rPr lang="en-US" altLang="zh-CN" dirty="0"/>
              <a:t>Q</a:t>
            </a:r>
            <a:r>
              <a:rPr lang="zh-CN" altLang="zh-CN" dirty="0"/>
              <a:t>两个分量则携带颜色信息，</a:t>
            </a:r>
            <a:r>
              <a:rPr lang="en-US" altLang="zh-CN" dirty="0"/>
              <a:t>I</a:t>
            </a:r>
            <a:r>
              <a:rPr lang="zh-CN" altLang="zh-CN" dirty="0"/>
              <a:t>分量代表从橙色到青色的颜色变化，而</a:t>
            </a:r>
            <a:r>
              <a:rPr lang="en-US" altLang="zh-CN" dirty="0"/>
              <a:t>Q</a:t>
            </a:r>
            <a:r>
              <a:rPr lang="zh-CN" altLang="zh-CN" dirty="0"/>
              <a:t>分量则代表从紫色到黄绿色的颜色变化</a:t>
            </a:r>
            <a:r>
              <a:rPr lang="zh-CN" altLang="zh-CN" dirty="0" smtClean="0"/>
              <a:t>。</a:t>
            </a:r>
            <a:endParaRPr lang="en-US" altLang="zh-CN" dirty="0" smtClean="0"/>
          </a:p>
          <a:p>
            <a:pPr marL="0" indent="0">
              <a:lnSpc>
                <a:spcPct val="150000"/>
              </a:lnSpc>
              <a:buNone/>
            </a:pPr>
            <a:r>
              <a:rPr lang="zh-CN" altLang="zh-CN" dirty="0"/>
              <a:t>无论是用</a:t>
            </a:r>
            <a:r>
              <a:rPr lang="en-US" altLang="zh-CN" dirty="0"/>
              <a:t>YUV</a:t>
            </a:r>
            <a:r>
              <a:rPr lang="zh-CN" altLang="zh-CN" dirty="0"/>
              <a:t>、</a:t>
            </a:r>
            <a:r>
              <a:rPr lang="en-US" altLang="zh-CN" dirty="0"/>
              <a:t>YIQ</a:t>
            </a:r>
            <a:r>
              <a:rPr lang="zh-CN" altLang="zh-CN" dirty="0"/>
              <a:t>还是用</a:t>
            </a:r>
            <a:r>
              <a:rPr lang="en-US" altLang="zh-CN" dirty="0"/>
              <a:t>HSB</a:t>
            </a:r>
            <a:r>
              <a:rPr lang="zh-CN" altLang="zh-CN" dirty="0"/>
              <a:t>模型来表示彩色图像，由于现在所有的显示器都采用</a:t>
            </a:r>
            <a:r>
              <a:rPr lang="en-US" altLang="zh-CN" dirty="0"/>
              <a:t>RGB</a:t>
            </a:r>
            <a:r>
              <a:rPr lang="zh-CN" altLang="zh-CN" dirty="0"/>
              <a:t>值来驱动，这就要求在显示每个像素之前，需要把彩色分量值转化成</a:t>
            </a:r>
            <a:r>
              <a:rPr lang="en-US" altLang="zh-CN" dirty="0"/>
              <a:t>RGB</a:t>
            </a:r>
            <a:r>
              <a:rPr lang="zh-CN" altLang="zh-CN" dirty="0"/>
              <a:t>值。</a:t>
            </a:r>
          </a:p>
          <a:p>
            <a:pPr marL="0" indent="0">
              <a:lnSpc>
                <a:spcPct val="150000"/>
              </a:lnSpc>
              <a:buNone/>
            </a:pPr>
            <a:endParaRPr lang="zh-CN" altLang="zh-CN" dirty="0"/>
          </a:p>
          <a:p>
            <a:pPr marL="0" indent="0" algn="just">
              <a:lnSpc>
                <a:spcPct val="150000"/>
              </a:lnSpc>
              <a:buNone/>
            </a:pPr>
            <a:endParaRPr lang="zh-CN" altLang="zh-CN" b="1" dirty="0"/>
          </a:p>
        </p:txBody>
      </p:sp>
    </p:spTree>
    <p:extLst>
      <p:ext uri="{BB962C8B-B14F-4D97-AF65-F5344CB8AC3E}">
        <p14:creationId xmlns:p14="http://schemas.microsoft.com/office/powerpoint/2010/main" val="20280474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4.1 </a:t>
            </a:r>
            <a:r>
              <a:rPr lang="zh-CN" altLang="zh-CN" sz="3600" b="1" dirty="0"/>
              <a:t>计算机图形学概述</a:t>
            </a:r>
          </a:p>
        </p:txBody>
      </p:sp>
      <p:sp>
        <p:nvSpPr>
          <p:cNvPr id="3" name="内容占位符 2"/>
          <p:cNvSpPr>
            <a:spLocks noGrp="1"/>
          </p:cNvSpPr>
          <p:nvPr>
            <p:ph idx="1"/>
          </p:nvPr>
        </p:nvSpPr>
        <p:spPr/>
        <p:txBody>
          <a:bodyPr/>
          <a:lstStyle/>
          <a:p>
            <a:pPr marL="0" indent="0">
              <a:lnSpc>
                <a:spcPct val="150000"/>
              </a:lnSpc>
              <a:buNone/>
            </a:pPr>
            <a:r>
              <a:rPr lang="en-US" altLang="zh-CN" b="1" dirty="0"/>
              <a:t>4.1.1 </a:t>
            </a:r>
            <a:r>
              <a:rPr lang="zh-CN" altLang="zh-CN" b="1" dirty="0"/>
              <a:t>计算机图形学及其相关概念</a:t>
            </a:r>
          </a:p>
          <a:p>
            <a:pPr marL="0" indent="0">
              <a:lnSpc>
                <a:spcPct val="150000"/>
              </a:lnSpc>
              <a:buNone/>
            </a:pPr>
            <a:r>
              <a:rPr lang="zh-CN" altLang="zh-CN" dirty="0"/>
              <a:t>计算机图形学一个主要的目的就是要利用计算机产生令人赏心悦目的真实感图形。</a:t>
            </a:r>
            <a:r>
              <a:rPr lang="zh-CN" altLang="zh-CN" dirty="0"/>
              <a:t> </a:t>
            </a:r>
            <a:endParaRPr lang="en-US" altLang="zh-CN" dirty="0" smtClean="0"/>
          </a:p>
          <a:p>
            <a:pPr marL="0" indent="0">
              <a:lnSpc>
                <a:spcPct val="150000"/>
              </a:lnSpc>
              <a:buNone/>
            </a:pPr>
            <a:r>
              <a:rPr lang="zh-CN" altLang="zh-CN" dirty="0"/>
              <a:t>图形学也把可以表示几何场景的曲线曲面造型技术和实体造型技术作为其主要的研究内容</a:t>
            </a:r>
            <a:r>
              <a:rPr lang="zh-CN" altLang="zh-CN" dirty="0" smtClean="0"/>
              <a:t>。</a:t>
            </a:r>
            <a:endParaRPr lang="en-US" altLang="zh-CN" dirty="0" smtClean="0"/>
          </a:p>
          <a:p>
            <a:pPr marL="0" indent="0">
              <a:lnSpc>
                <a:spcPct val="150000"/>
              </a:lnSpc>
              <a:buNone/>
            </a:pPr>
            <a:r>
              <a:rPr lang="zh-CN" altLang="zh-CN" dirty="0" smtClean="0"/>
              <a:t>同时</a:t>
            </a:r>
            <a:r>
              <a:rPr lang="zh-CN" altLang="zh-CN" dirty="0"/>
              <a:t>，真实感图形计算的结果是以数字图像的方式提供的，计算机图形学也就和图像处理有着密切的关系。</a:t>
            </a:r>
            <a:r>
              <a:rPr lang="zh-CN" altLang="zh-CN" dirty="0"/>
              <a:t> </a:t>
            </a:r>
            <a:endParaRPr lang="zh-CN" altLang="zh-CN" dirty="0"/>
          </a:p>
        </p:txBody>
      </p:sp>
    </p:spTree>
    <p:extLst>
      <p:ext uri="{BB962C8B-B14F-4D97-AF65-F5344CB8AC3E}">
        <p14:creationId xmlns:p14="http://schemas.microsoft.com/office/powerpoint/2010/main" val="29649318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4.4 </a:t>
            </a:r>
            <a:r>
              <a:rPr lang="zh-CN" altLang="zh-CN" sz="3600" b="1" dirty="0"/>
              <a:t>基本图形元素生成</a:t>
            </a:r>
          </a:p>
        </p:txBody>
      </p:sp>
      <p:sp>
        <p:nvSpPr>
          <p:cNvPr id="3" name="内容占位符 2"/>
          <p:cNvSpPr>
            <a:spLocks noGrp="1"/>
          </p:cNvSpPr>
          <p:nvPr>
            <p:ph idx="1"/>
          </p:nvPr>
        </p:nvSpPr>
        <p:spPr/>
        <p:txBody>
          <a:bodyPr>
            <a:normAutofit/>
          </a:bodyPr>
          <a:lstStyle/>
          <a:p>
            <a:pPr marL="0" indent="0">
              <a:lnSpc>
                <a:spcPct val="150000"/>
              </a:lnSpc>
              <a:buNone/>
            </a:pPr>
            <a:r>
              <a:rPr lang="zh-CN" altLang="zh-CN" dirty="0"/>
              <a:t>计算机上常见的显示器为光栅图形显示器，光栅图形显示器可以看作像素的矩阵</a:t>
            </a:r>
            <a:r>
              <a:rPr lang="zh-CN" altLang="zh-CN" dirty="0" smtClean="0"/>
              <a:t>。</a:t>
            </a:r>
            <a:endParaRPr lang="en-US" altLang="zh-CN" dirty="0" smtClean="0"/>
          </a:p>
          <a:p>
            <a:pPr marL="0" indent="0">
              <a:lnSpc>
                <a:spcPct val="150000"/>
              </a:lnSpc>
              <a:buNone/>
            </a:pPr>
            <a:r>
              <a:rPr lang="zh-CN" altLang="zh-CN" dirty="0" smtClean="0"/>
              <a:t>像素是组成图形的</a:t>
            </a:r>
            <a:r>
              <a:rPr lang="zh-CN" altLang="zh-CN" dirty="0"/>
              <a:t>基本元素，一般称为“点”。通过点亮一些像素，灭掉另一些像素，即在屏幕上产生图形</a:t>
            </a:r>
            <a:r>
              <a:rPr lang="zh-CN" altLang="zh-CN" dirty="0" smtClean="0"/>
              <a:t>。</a:t>
            </a:r>
            <a:endParaRPr lang="en-US" altLang="zh-CN" dirty="0" smtClean="0"/>
          </a:p>
          <a:p>
            <a:pPr marL="0" indent="0">
              <a:lnSpc>
                <a:spcPct val="150000"/>
              </a:lnSpc>
              <a:buNone/>
            </a:pPr>
            <a:r>
              <a:rPr lang="zh-CN" altLang="zh-CN" dirty="0" smtClean="0"/>
              <a:t>在光栅显示</a:t>
            </a:r>
            <a:r>
              <a:rPr lang="zh-CN" altLang="zh-CN" dirty="0"/>
              <a:t>器上显示任何一种图形必须在显示器的相应像素点上画上所需颜色，即具有一种或多种颜色的像素集合构成图形。确定最佳接近图形的像素集合，并用指定属性写像素的过程称为图形的扫描转换或光栅化。</a:t>
            </a:r>
            <a:r>
              <a:rPr lang="zh-CN" altLang="zh-CN" dirty="0"/>
              <a:t> </a:t>
            </a:r>
            <a:endParaRPr lang="zh-CN" altLang="zh-CN" dirty="0"/>
          </a:p>
          <a:p>
            <a:pPr marL="0" indent="0" algn="just">
              <a:lnSpc>
                <a:spcPct val="150000"/>
              </a:lnSpc>
              <a:buNone/>
            </a:pPr>
            <a:endParaRPr lang="zh-CN" altLang="zh-CN" b="1" dirty="0"/>
          </a:p>
        </p:txBody>
      </p:sp>
    </p:spTree>
    <p:extLst>
      <p:ext uri="{BB962C8B-B14F-4D97-AF65-F5344CB8AC3E}">
        <p14:creationId xmlns:p14="http://schemas.microsoft.com/office/powerpoint/2010/main" val="17510099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4.4 </a:t>
            </a:r>
            <a:r>
              <a:rPr lang="zh-CN" altLang="zh-CN" sz="3600" b="1" dirty="0"/>
              <a:t>基本图形元素生成</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4.4.1 </a:t>
            </a:r>
            <a:r>
              <a:rPr lang="zh-CN" altLang="zh-CN" b="1" dirty="0"/>
              <a:t>直线的扫描转换</a:t>
            </a:r>
          </a:p>
          <a:p>
            <a:pPr marL="0" indent="0" algn="just">
              <a:lnSpc>
                <a:spcPct val="150000"/>
              </a:lnSpc>
              <a:buNone/>
            </a:pPr>
            <a:r>
              <a:rPr lang="zh-CN" altLang="zh-CN" dirty="0"/>
              <a:t>数学上，理想的直线是由无数个点构成的集合，没有宽度。计算机绘制直线是在显示器所给定的有限个像素组成的矩阵中，确定最佳逼近该直线的一组像素，并且按扫描线顺序，对这些像素进行写操作，实现显示器绘制直线，即通常所说的直线的扫描转换，或称直线光栅化</a:t>
            </a:r>
            <a:r>
              <a:rPr lang="zh-CN" altLang="zh-CN" dirty="0" smtClean="0"/>
              <a:t>。</a:t>
            </a:r>
            <a:endParaRPr lang="en-US" altLang="zh-CN" dirty="0" smtClean="0"/>
          </a:p>
          <a:p>
            <a:pPr marL="0" indent="0" algn="just">
              <a:lnSpc>
                <a:spcPct val="150000"/>
              </a:lnSpc>
              <a:buNone/>
            </a:pPr>
            <a:r>
              <a:rPr lang="zh-CN" altLang="zh-CN" dirty="0"/>
              <a:t>由于一图形中可能包含成千上万条直线，所以要求绘制直线的算法应尽可能地快。</a:t>
            </a:r>
            <a:r>
              <a:rPr lang="zh-CN" altLang="zh-CN" dirty="0"/>
              <a:t> </a:t>
            </a:r>
            <a:endParaRPr lang="zh-CN" altLang="zh-CN" dirty="0"/>
          </a:p>
        </p:txBody>
      </p:sp>
    </p:spTree>
    <p:extLst>
      <p:ext uri="{BB962C8B-B14F-4D97-AF65-F5344CB8AC3E}">
        <p14:creationId xmlns:p14="http://schemas.microsoft.com/office/powerpoint/2010/main" val="330514866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4.4 </a:t>
            </a:r>
            <a:r>
              <a:rPr lang="zh-CN" altLang="zh-CN" sz="3600" b="1" dirty="0"/>
              <a:t>基本图形元素生成</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4.4.1 </a:t>
            </a:r>
            <a:r>
              <a:rPr lang="zh-CN" altLang="zh-CN" b="1" dirty="0"/>
              <a:t>直线的扫描转换</a:t>
            </a:r>
          </a:p>
          <a:p>
            <a:pPr marL="0" indent="0" algn="just">
              <a:lnSpc>
                <a:spcPct val="150000"/>
              </a:lnSpc>
              <a:buNone/>
            </a:pPr>
            <a:r>
              <a:rPr lang="en-US" altLang="zh-CN" dirty="0" smtClean="0"/>
              <a:t>1. DDA</a:t>
            </a:r>
            <a:r>
              <a:rPr lang="zh-CN" altLang="zh-CN" dirty="0"/>
              <a:t>（数值微分）算法</a:t>
            </a:r>
            <a:r>
              <a:rPr lang="zh-CN" altLang="zh-CN" dirty="0"/>
              <a:t> </a:t>
            </a:r>
            <a:endParaRPr lang="en-US" altLang="zh-CN" dirty="0" smtClean="0"/>
          </a:p>
          <a:p>
            <a:pPr marL="0" indent="0" algn="just">
              <a:lnSpc>
                <a:spcPct val="150000"/>
              </a:lnSpc>
              <a:buNone/>
            </a:pPr>
            <a:r>
              <a:rPr lang="en-US" altLang="zh-CN" dirty="0"/>
              <a:t>2. </a:t>
            </a:r>
            <a:r>
              <a:rPr lang="zh-CN" altLang="zh-CN" dirty="0"/>
              <a:t>生成直线的中点画线法</a:t>
            </a:r>
            <a:r>
              <a:rPr lang="zh-CN" altLang="zh-CN" dirty="0"/>
              <a:t> </a:t>
            </a:r>
            <a:endParaRPr lang="en-US" altLang="zh-CN" dirty="0" smtClean="0"/>
          </a:p>
          <a:p>
            <a:pPr marL="0" indent="0" algn="just">
              <a:lnSpc>
                <a:spcPct val="150000"/>
              </a:lnSpc>
              <a:buNone/>
            </a:pPr>
            <a:r>
              <a:rPr lang="en-US" altLang="zh-CN" dirty="0"/>
              <a:t>3</a:t>
            </a:r>
            <a:r>
              <a:rPr lang="zh-CN" altLang="zh-CN" dirty="0"/>
              <a:t>．</a:t>
            </a:r>
            <a:r>
              <a:rPr lang="en-US" altLang="zh-CN" dirty="0" err="1"/>
              <a:t>Bresenham</a:t>
            </a:r>
            <a:r>
              <a:rPr lang="zh-CN" altLang="zh-CN" dirty="0"/>
              <a:t>画线算法</a:t>
            </a:r>
          </a:p>
          <a:p>
            <a:pPr marL="0" indent="0" algn="just">
              <a:lnSpc>
                <a:spcPct val="150000"/>
              </a:lnSpc>
              <a:buNone/>
            </a:pPr>
            <a:endParaRPr lang="zh-CN" altLang="zh-CN" dirty="0"/>
          </a:p>
        </p:txBody>
      </p:sp>
    </p:spTree>
    <p:extLst>
      <p:ext uri="{BB962C8B-B14F-4D97-AF65-F5344CB8AC3E}">
        <p14:creationId xmlns:p14="http://schemas.microsoft.com/office/powerpoint/2010/main" val="38700318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4.4 </a:t>
            </a:r>
            <a:r>
              <a:rPr lang="zh-CN" altLang="zh-CN" sz="3600" b="1" dirty="0"/>
              <a:t>基本图形元素生成</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4.4.2 </a:t>
            </a:r>
            <a:r>
              <a:rPr lang="zh-CN" altLang="zh-CN" b="1" dirty="0"/>
              <a:t>圆</a:t>
            </a:r>
            <a:r>
              <a:rPr lang="zh-CN" altLang="zh-CN" b="1" dirty="0" smtClean="0"/>
              <a:t>的扫描转换</a:t>
            </a:r>
            <a:endParaRPr lang="zh-CN" altLang="zh-CN" b="1" dirty="0"/>
          </a:p>
          <a:p>
            <a:pPr marL="0" indent="0">
              <a:lnSpc>
                <a:spcPct val="150000"/>
              </a:lnSpc>
              <a:buNone/>
            </a:pPr>
            <a:r>
              <a:rPr lang="zh-CN" altLang="zh-CN" dirty="0"/>
              <a:t>给出圆心坐标</a:t>
            </a:r>
            <a:r>
              <a:rPr lang="en-US" altLang="zh-CN" dirty="0"/>
              <a:t>(</a:t>
            </a:r>
            <a:r>
              <a:rPr lang="en-US" altLang="zh-CN" i="1" dirty="0"/>
              <a:t>x</a:t>
            </a:r>
            <a:r>
              <a:rPr lang="en-US" altLang="zh-CN" i="1" baseline="-25000" dirty="0"/>
              <a:t>c</a:t>
            </a:r>
            <a:r>
              <a:rPr lang="en-US" altLang="zh-CN" dirty="0"/>
              <a:t>, </a:t>
            </a:r>
            <a:r>
              <a:rPr lang="en-US" altLang="zh-CN" i="1" dirty="0" err="1"/>
              <a:t>y</a:t>
            </a:r>
            <a:r>
              <a:rPr lang="en-US" altLang="zh-CN" i="1" baseline="-25000" dirty="0" err="1"/>
              <a:t>c</a:t>
            </a:r>
            <a:r>
              <a:rPr lang="en-US" altLang="zh-CN" dirty="0"/>
              <a:t>)</a:t>
            </a:r>
            <a:r>
              <a:rPr lang="zh-CN" altLang="zh-CN" dirty="0"/>
              <a:t>和半径</a:t>
            </a:r>
            <a:r>
              <a:rPr lang="en-US" altLang="zh-CN" i="1" dirty="0"/>
              <a:t>r</a:t>
            </a:r>
            <a:r>
              <a:rPr lang="zh-CN" altLang="zh-CN" dirty="0"/>
              <a:t>，逐点画出一个圆周的方法有下列几种。</a:t>
            </a:r>
          </a:p>
          <a:p>
            <a:pPr marL="0" indent="0">
              <a:lnSpc>
                <a:spcPct val="150000"/>
              </a:lnSpc>
              <a:buNone/>
            </a:pPr>
            <a:r>
              <a:rPr lang="en-US" altLang="zh-CN" dirty="0" smtClean="0"/>
              <a:t>1. </a:t>
            </a:r>
            <a:r>
              <a:rPr lang="zh-CN" altLang="zh-CN" dirty="0" smtClean="0"/>
              <a:t>直角坐标法</a:t>
            </a:r>
            <a:endParaRPr lang="en-US" altLang="zh-CN" dirty="0" smtClean="0"/>
          </a:p>
          <a:p>
            <a:pPr marL="0" indent="0">
              <a:lnSpc>
                <a:spcPct val="150000"/>
              </a:lnSpc>
              <a:buNone/>
            </a:pPr>
            <a:r>
              <a:rPr lang="en-US" altLang="zh-CN" b="1" dirty="0"/>
              <a:t>2.</a:t>
            </a:r>
            <a:r>
              <a:rPr lang="zh-CN" altLang="zh-CN" b="1" dirty="0"/>
              <a:t>中点画圆法</a:t>
            </a:r>
          </a:p>
          <a:p>
            <a:pPr marL="0" indent="0">
              <a:lnSpc>
                <a:spcPct val="150000"/>
              </a:lnSpc>
              <a:buNone/>
            </a:pPr>
            <a:r>
              <a:rPr lang="en-US" altLang="zh-CN" b="1" dirty="0"/>
              <a:t>3.</a:t>
            </a:r>
            <a:r>
              <a:rPr lang="zh-CN" altLang="zh-CN" b="1" dirty="0"/>
              <a:t>圆的</a:t>
            </a:r>
            <a:r>
              <a:rPr lang="en-US" altLang="zh-CN" b="1" dirty="0" err="1"/>
              <a:t>Bresenham</a:t>
            </a:r>
            <a:r>
              <a:rPr lang="zh-CN" altLang="zh-CN" b="1" dirty="0"/>
              <a:t>算法</a:t>
            </a:r>
          </a:p>
          <a:p>
            <a:pPr marL="0" indent="0">
              <a:lnSpc>
                <a:spcPct val="150000"/>
              </a:lnSpc>
              <a:buNone/>
            </a:pPr>
            <a:endParaRPr lang="zh-CN" altLang="zh-CN" dirty="0"/>
          </a:p>
        </p:txBody>
      </p:sp>
    </p:spTree>
    <p:extLst>
      <p:ext uri="{BB962C8B-B14F-4D97-AF65-F5344CB8AC3E}">
        <p14:creationId xmlns:p14="http://schemas.microsoft.com/office/powerpoint/2010/main" val="39917514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4.4 </a:t>
            </a:r>
            <a:r>
              <a:rPr lang="zh-CN" altLang="zh-CN" sz="3600" b="1" dirty="0"/>
              <a:t>基本图形元素生成</a:t>
            </a:r>
          </a:p>
        </p:txBody>
      </p:sp>
      <p:sp>
        <p:nvSpPr>
          <p:cNvPr id="3" name="内容占位符 2"/>
          <p:cNvSpPr>
            <a:spLocks noGrp="1"/>
          </p:cNvSpPr>
          <p:nvPr>
            <p:ph idx="1"/>
          </p:nvPr>
        </p:nvSpPr>
        <p:spPr/>
        <p:txBody>
          <a:bodyPr>
            <a:normAutofit lnSpcReduction="10000"/>
          </a:bodyPr>
          <a:lstStyle/>
          <a:p>
            <a:pPr marL="0" indent="0">
              <a:lnSpc>
                <a:spcPct val="150000"/>
              </a:lnSpc>
              <a:buNone/>
            </a:pPr>
            <a:r>
              <a:rPr lang="en-US" altLang="zh-CN" b="1" dirty="0"/>
              <a:t>4.4.3 </a:t>
            </a:r>
            <a:r>
              <a:rPr lang="zh-CN" altLang="zh-CN" b="1" dirty="0"/>
              <a:t>椭圆的扫描转换</a:t>
            </a:r>
          </a:p>
          <a:p>
            <a:pPr marL="0" indent="0">
              <a:lnSpc>
                <a:spcPct val="150000"/>
              </a:lnSpc>
              <a:buNone/>
            </a:pPr>
            <a:r>
              <a:rPr lang="zh-CN" altLang="zh-CN" dirty="0"/>
              <a:t>设椭圆为中心在坐标原点的标准椭圆，其方程为</a:t>
            </a:r>
          </a:p>
          <a:p>
            <a:pPr marL="0" indent="0">
              <a:lnSpc>
                <a:spcPct val="150000"/>
              </a:lnSpc>
              <a:buNone/>
            </a:pPr>
            <a:r>
              <a:rPr lang="en-US" altLang="zh-CN" dirty="0"/>
              <a:t> </a:t>
            </a:r>
            <a:r>
              <a:rPr lang="en-US" altLang="zh-CN" i="1" dirty="0" smtClean="0"/>
              <a:t>F</a:t>
            </a:r>
            <a:r>
              <a:rPr lang="en-US" altLang="zh-CN" dirty="0"/>
              <a:t>(</a:t>
            </a:r>
            <a:r>
              <a:rPr lang="en-US" altLang="zh-CN" i="1" dirty="0"/>
              <a:t>x</a:t>
            </a:r>
            <a:r>
              <a:rPr lang="en-US" altLang="zh-CN" dirty="0"/>
              <a:t>, </a:t>
            </a:r>
            <a:r>
              <a:rPr lang="en-US" altLang="zh-CN" i="1" dirty="0"/>
              <a:t>y</a:t>
            </a:r>
            <a:r>
              <a:rPr lang="en-US" altLang="zh-CN" dirty="0"/>
              <a:t>)=</a:t>
            </a:r>
            <a:r>
              <a:rPr lang="en-US" altLang="zh-CN" i="1" dirty="0"/>
              <a:t>b</a:t>
            </a:r>
            <a:r>
              <a:rPr lang="en-US" altLang="zh-CN" baseline="30000" dirty="0"/>
              <a:t>2</a:t>
            </a:r>
            <a:r>
              <a:rPr lang="en-US" altLang="zh-CN" i="1" dirty="0"/>
              <a:t>x</a:t>
            </a:r>
            <a:r>
              <a:rPr lang="en-US" altLang="zh-CN" baseline="30000" dirty="0"/>
              <a:t>2</a:t>
            </a:r>
            <a:r>
              <a:rPr lang="en-US" altLang="zh-CN" dirty="0"/>
              <a:t>+</a:t>
            </a:r>
            <a:r>
              <a:rPr lang="en-US" altLang="zh-CN" i="1" dirty="0"/>
              <a:t>a</a:t>
            </a:r>
            <a:r>
              <a:rPr lang="en-US" altLang="zh-CN" baseline="30000" dirty="0"/>
              <a:t>2</a:t>
            </a:r>
            <a:r>
              <a:rPr lang="en-US" altLang="zh-CN" i="1" dirty="0"/>
              <a:t>y</a:t>
            </a:r>
            <a:r>
              <a:rPr lang="en-US" altLang="zh-CN" baseline="30000" dirty="0"/>
              <a:t>2</a:t>
            </a:r>
            <a:r>
              <a:rPr lang="en-US" altLang="zh-CN" dirty="0"/>
              <a:t>–</a:t>
            </a:r>
            <a:r>
              <a:rPr lang="en-US" altLang="zh-CN" i="1" dirty="0"/>
              <a:t>a</a:t>
            </a:r>
            <a:r>
              <a:rPr lang="en-US" altLang="zh-CN" baseline="30000" dirty="0"/>
              <a:t>2</a:t>
            </a:r>
            <a:r>
              <a:rPr lang="en-US" altLang="zh-CN" i="1" dirty="0"/>
              <a:t>b</a:t>
            </a:r>
            <a:r>
              <a:rPr lang="en-US" altLang="zh-CN" baseline="30000" dirty="0"/>
              <a:t>2</a:t>
            </a:r>
            <a:r>
              <a:rPr lang="en-US" altLang="zh-CN" dirty="0"/>
              <a:t>=0</a:t>
            </a:r>
            <a:r>
              <a:rPr lang="zh-CN" altLang="zh-CN" dirty="0"/>
              <a:t> </a:t>
            </a:r>
            <a:endParaRPr lang="en-US" altLang="zh-CN" dirty="0" smtClean="0"/>
          </a:p>
          <a:p>
            <a:pPr marL="0" indent="0">
              <a:lnSpc>
                <a:spcPct val="150000"/>
              </a:lnSpc>
              <a:buNone/>
            </a:pPr>
            <a:r>
              <a:rPr lang="zh-CN" altLang="zh-CN" dirty="0" smtClean="0"/>
              <a:t>（</a:t>
            </a:r>
            <a:r>
              <a:rPr lang="en-US" altLang="zh-CN" dirty="0"/>
              <a:t>1</a:t>
            </a:r>
            <a:r>
              <a:rPr lang="zh-CN" altLang="zh-CN" dirty="0"/>
              <a:t>）对于椭圆上的点，有</a:t>
            </a:r>
            <a:r>
              <a:rPr lang="en-US" altLang="zh-CN" i="1" dirty="0"/>
              <a:t>F</a:t>
            </a:r>
            <a:r>
              <a:rPr lang="en-US" altLang="zh-CN" dirty="0"/>
              <a:t>(</a:t>
            </a:r>
            <a:r>
              <a:rPr lang="en-US" altLang="zh-CN" i="1" dirty="0"/>
              <a:t>x</a:t>
            </a:r>
            <a:r>
              <a:rPr lang="en-US" altLang="zh-CN" dirty="0"/>
              <a:t>, </a:t>
            </a:r>
            <a:r>
              <a:rPr lang="en-US" altLang="zh-CN" i="1" dirty="0"/>
              <a:t>y</a:t>
            </a:r>
            <a:r>
              <a:rPr lang="en-US" altLang="zh-CN" dirty="0"/>
              <a:t>)=0</a:t>
            </a:r>
            <a:r>
              <a:rPr lang="zh-CN" altLang="zh-CN" dirty="0"/>
              <a:t>；</a:t>
            </a:r>
          </a:p>
          <a:p>
            <a:pPr marL="0" indent="0">
              <a:lnSpc>
                <a:spcPct val="150000"/>
              </a:lnSpc>
              <a:buNone/>
            </a:pPr>
            <a:r>
              <a:rPr lang="zh-CN" altLang="zh-CN" dirty="0"/>
              <a:t>（</a:t>
            </a:r>
            <a:r>
              <a:rPr lang="en-US" altLang="zh-CN" dirty="0"/>
              <a:t>2</a:t>
            </a:r>
            <a:r>
              <a:rPr lang="zh-CN" altLang="zh-CN" dirty="0"/>
              <a:t>）对于椭圆外的点，</a:t>
            </a:r>
            <a:r>
              <a:rPr lang="en-US" altLang="zh-CN" i="1" dirty="0"/>
              <a:t>F</a:t>
            </a:r>
            <a:r>
              <a:rPr lang="en-US" altLang="zh-CN" dirty="0"/>
              <a:t>(</a:t>
            </a:r>
            <a:r>
              <a:rPr lang="en-US" altLang="zh-CN" i="1" dirty="0"/>
              <a:t>x</a:t>
            </a:r>
            <a:r>
              <a:rPr lang="en-US" altLang="zh-CN" dirty="0"/>
              <a:t>, </a:t>
            </a:r>
            <a:r>
              <a:rPr lang="en-US" altLang="zh-CN" i="1" dirty="0"/>
              <a:t>y</a:t>
            </a:r>
            <a:r>
              <a:rPr lang="en-US" altLang="zh-CN" dirty="0"/>
              <a:t>)&gt;0</a:t>
            </a:r>
            <a:r>
              <a:rPr lang="zh-CN" altLang="zh-CN" dirty="0"/>
              <a:t>；</a:t>
            </a:r>
          </a:p>
          <a:p>
            <a:pPr marL="0" indent="0">
              <a:lnSpc>
                <a:spcPct val="150000"/>
              </a:lnSpc>
              <a:buNone/>
            </a:pPr>
            <a:r>
              <a:rPr lang="zh-CN" altLang="zh-CN" dirty="0"/>
              <a:t>（</a:t>
            </a:r>
            <a:r>
              <a:rPr lang="en-US" altLang="zh-CN" dirty="0"/>
              <a:t>3</a:t>
            </a:r>
            <a:r>
              <a:rPr lang="zh-CN" altLang="zh-CN" dirty="0"/>
              <a:t>）对于椭圆内的点，</a:t>
            </a:r>
            <a:r>
              <a:rPr lang="en-US" altLang="zh-CN" i="1" dirty="0"/>
              <a:t>F</a:t>
            </a:r>
            <a:r>
              <a:rPr lang="en-US" altLang="zh-CN" dirty="0"/>
              <a:t>(</a:t>
            </a:r>
            <a:r>
              <a:rPr lang="en-US" altLang="zh-CN" i="1" dirty="0"/>
              <a:t>x</a:t>
            </a:r>
            <a:r>
              <a:rPr lang="en-US" altLang="zh-CN" dirty="0"/>
              <a:t>, </a:t>
            </a:r>
            <a:r>
              <a:rPr lang="en-US" altLang="zh-CN" i="1" dirty="0"/>
              <a:t>y</a:t>
            </a:r>
            <a:r>
              <a:rPr lang="en-US" altLang="zh-CN" dirty="0"/>
              <a:t>)&lt;0</a:t>
            </a:r>
            <a:r>
              <a:rPr lang="zh-CN" altLang="zh-CN" dirty="0"/>
              <a:t>。</a:t>
            </a:r>
          </a:p>
          <a:p>
            <a:pPr marL="0" indent="0">
              <a:lnSpc>
                <a:spcPct val="150000"/>
              </a:lnSpc>
              <a:buNone/>
            </a:pPr>
            <a:r>
              <a:rPr lang="zh-CN" altLang="zh-CN" dirty="0"/>
              <a:t>以弧上斜率为</a:t>
            </a:r>
            <a:r>
              <a:rPr lang="en-US" altLang="zh-CN" dirty="0"/>
              <a:t>–1</a:t>
            </a:r>
            <a:r>
              <a:rPr lang="zh-CN" altLang="zh-CN" dirty="0"/>
              <a:t>的点作为分界将第一象限椭圆弧分为上下两部分</a:t>
            </a:r>
            <a:r>
              <a:rPr lang="zh-CN" altLang="zh-CN" dirty="0"/>
              <a:t> </a:t>
            </a:r>
            <a:endParaRPr lang="zh-CN" altLang="zh-CN" dirty="0"/>
          </a:p>
        </p:txBody>
      </p:sp>
      <p:pic>
        <p:nvPicPr>
          <p:cNvPr id="4" name="图片 3"/>
          <p:cNvPicPr>
            <a:picLocks noChangeAspect="1"/>
          </p:cNvPicPr>
          <p:nvPr/>
        </p:nvPicPr>
        <p:blipFill>
          <a:blip r:embed="rId2"/>
          <a:stretch>
            <a:fillRect/>
          </a:stretch>
        </p:blipFill>
        <p:spPr>
          <a:xfrm>
            <a:off x="5653742" y="3429000"/>
            <a:ext cx="2438400" cy="1625600"/>
          </a:xfrm>
          <a:prstGeom prst="rect">
            <a:avLst/>
          </a:prstGeom>
        </p:spPr>
      </p:pic>
    </p:spTree>
    <p:extLst>
      <p:ext uri="{BB962C8B-B14F-4D97-AF65-F5344CB8AC3E}">
        <p14:creationId xmlns:p14="http://schemas.microsoft.com/office/powerpoint/2010/main" val="389298420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4.4 </a:t>
            </a:r>
            <a:r>
              <a:rPr lang="zh-CN" altLang="zh-CN" sz="3600" b="1" dirty="0"/>
              <a:t>基本图形元素生成</a:t>
            </a:r>
          </a:p>
        </p:txBody>
      </p:sp>
      <p:sp>
        <p:nvSpPr>
          <p:cNvPr id="3" name="内容占位符 2"/>
          <p:cNvSpPr>
            <a:spLocks noGrp="1"/>
          </p:cNvSpPr>
          <p:nvPr>
            <p:ph idx="1"/>
          </p:nvPr>
        </p:nvSpPr>
        <p:spPr/>
        <p:txBody>
          <a:bodyPr>
            <a:normAutofit fontScale="92500"/>
          </a:bodyPr>
          <a:lstStyle/>
          <a:p>
            <a:pPr marL="0" indent="0">
              <a:lnSpc>
                <a:spcPct val="150000"/>
              </a:lnSpc>
              <a:buNone/>
            </a:pPr>
            <a:r>
              <a:rPr lang="en-US" altLang="zh-CN" b="1" dirty="0"/>
              <a:t>4.4.4 </a:t>
            </a:r>
            <a:r>
              <a:rPr lang="zh-CN" altLang="zh-CN" b="1" dirty="0"/>
              <a:t>多边形的扫描转换与区域填</a:t>
            </a:r>
            <a:r>
              <a:rPr lang="zh-CN" altLang="zh-CN" b="1" dirty="0" smtClean="0"/>
              <a:t>充</a:t>
            </a:r>
            <a:endParaRPr lang="en-US" altLang="zh-CN" b="1" dirty="0" smtClean="0"/>
          </a:p>
          <a:p>
            <a:pPr marL="0" indent="0">
              <a:lnSpc>
                <a:spcPct val="150000"/>
              </a:lnSpc>
              <a:buNone/>
            </a:pPr>
            <a:r>
              <a:rPr lang="zh-CN" altLang="zh-CN" dirty="0"/>
              <a:t>在计算机图形学中，多边形有两种重要的表示方法：顶点表示和点阵表示。顶点表示是用多边形的顶点序列来表示多边形，特点直观、几何意义强、占内存少，易于进行几何变换，但由于它没有明确指出哪些像素在多边形内，故不能直接用于面着色。点阵表示是用位于多边形内的像素集合来刻画多边形。这种表示丢失了许多几何信息，但便于帧缓冲器表示图形，是面着色所需要的图形表示形式。光栅图形的一个基本问题是把多边形的顶点表示转换为点阵表示。这种转换称为多边形的扫描转换。</a:t>
            </a:r>
          </a:p>
          <a:p>
            <a:pPr marL="0" indent="0">
              <a:lnSpc>
                <a:spcPct val="150000"/>
              </a:lnSpc>
              <a:buNone/>
            </a:pPr>
            <a:endParaRPr lang="en-US" altLang="zh-CN" b="1" dirty="0" smtClean="0"/>
          </a:p>
        </p:txBody>
      </p:sp>
    </p:spTree>
    <p:extLst>
      <p:ext uri="{BB962C8B-B14F-4D97-AF65-F5344CB8AC3E}">
        <p14:creationId xmlns:p14="http://schemas.microsoft.com/office/powerpoint/2010/main" val="15573429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4.4 </a:t>
            </a:r>
            <a:r>
              <a:rPr lang="zh-CN" altLang="zh-CN" sz="3600" b="1" dirty="0"/>
              <a:t>基本图形元素生成</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4.4.5 </a:t>
            </a:r>
            <a:r>
              <a:rPr lang="zh-CN" altLang="zh-CN" b="1" dirty="0" smtClean="0"/>
              <a:t>反走样</a:t>
            </a:r>
            <a:endParaRPr lang="en-US" altLang="zh-CN" b="1" dirty="0" smtClean="0"/>
          </a:p>
          <a:p>
            <a:pPr marL="0" indent="0">
              <a:lnSpc>
                <a:spcPct val="150000"/>
              </a:lnSpc>
              <a:buNone/>
            </a:pPr>
            <a:r>
              <a:rPr lang="zh-CN" altLang="zh-CN" dirty="0"/>
              <a:t>在光栅显示器上显示图形时，直线段或图形边界或多或少会呈锯齿状。原因是图形信号是连续的，而在光栅显示系统中，用来表示图形的却是一个个离散的象素。这种用离散量表示连续量引起的失真现象称为走样</a:t>
            </a:r>
            <a:r>
              <a:rPr lang="en-US" altLang="zh-CN" dirty="0"/>
              <a:t>(aliasing)</a:t>
            </a:r>
            <a:r>
              <a:rPr lang="zh-CN" altLang="zh-CN" dirty="0"/>
              <a:t>，走样是伴随着光栅显示系统而出现的，也是数字化的必然产物。用于减少或消除这种现象的技术称为反走样</a:t>
            </a:r>
            <a:r>
              <a:rPr lang="en-US" altLang="zh-CN" dirty="0"/>
              <a:t>(antialiasing)</a:t>
            </a:r>
            <a:r>
              <a:rPr lang="zh-CN" altLang="zh-CN" dirty="0"/>
              <a:t>。常用的反走样方法主要有：提高分辨率、区域采样和加权区域采样等。</a:t>
            </a:r>
            <a:r>
              <a:rPr lang="zh-CN" altLang="zh-CN" dirty="0"/>
              <a:t> </a:t>
            </a:r>
            <a:endParaRPr lang="en-US" altLang="zh-CN" b="1" dirty="0" smtClean="0"/>
          </a:p>
        </p:txBody>
      </p:sp>
    </p:spTree>
    <p:extLst>
      <p:ext uri="{BB962C8B-B14F-4D97-AF65-F5344CB8AC3E}">
        <p14:creationId xmlns:p14="http://schemas.microsoft.com/office/powerpoint/2010/main" val="17698179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4.5 </a:t>
            </a:r>
            <a:r>
              <a:rPr lang="zh-CN" altLang="zh-CN" sz="3600" b="1" dirty="0"/>
              <a:t>三维建模技术</a:t>
            </a:r>
          </a:p>
        </p:txBody>
      </p:sp>
      <p:sp>
        <p:nvSpPr>
          <p:cNvPr id="3" name="内容占位符 2"/>
          <p:cNvSpPr>
            <a:spLocks noGrp="1"/>
          </p:cNvSpPr>
          <p:nvPr>
            <p:ph idx="1"/>
          </p:nvPr>
        </p:nvSpPr>
        <p:spPr/>
        <p:txBody>
          <a:bodyPr>
            <a:normAutofit fontScale="92500"/>
          </a:bodyPr>
          <a:lstStyle/>
          <a:p>
            <a:pPr marL="0" indent="0">
              <a:lnSpc>
                <a:spcPct val="120000"/>
              </a:lnSpc>
              <a:buNone/>
            </a:pPr>
            <a:r>
              <a:rPr lang="zh-CN" altLang="zh-CN" dirty="0"/>
              <a:t>三维建模是计算机图形学的一个基本问题，目的是得到真实世界中的物体在数字空间的一个表示</a:t>
            </a:r>
            <a:r>
              <a:rPr lang="zh-CN" altLang="zh-CN" dirty="0" smtClean="0"/>
              <a:t>。</a:t>
            </a:r>
            <a:endParaRPr lang="en-US" altLang="zh-CN" dirty="0" smtClean="0"/>
          </a:p>
          <a:p>
            <a:pPr marL="0" indent="0">
              <a:lnSpc>
                <a:spcPct val="120000"/>
              </a:lnSpc>
              <a:buNone/>
            </a:pPr>
            <a:r>
              <a:rPr lang="zh-CN" altLang="zh-CN" dirty="0" smtClean="0"/>
              <a:t>数字空间中的</a:t>
            </a:r>
            <a:r>
              <a:rPr lang="zh-CN" altLang="zh-CN" dirty="0"/>
              <a:t>信息主要有一维、二维、三维几种形式</a:t>
            </a:r>
            <a:r>
              <a:rPr lang="zh-CN" altLang="zh-CN" dirty="0" smtClean="0"/>
              <a:t>。</a:t>
            </a:r>
            <a:endParaRPr lang="en-US" altLang="zh-CN" dirty="0" smtClean="0"/>
          </a:p>
          <a:p>
            <a:pPr marL="0" indent="0">
              <a:lnSpc>
                <a:spcPct val="120000"/>
              </a:lnSpc>
              <a:buNone/>
            </a:pPr>
            <a:r>
              <a:rPr lang="zh-CN" altLang="zh-CN" dirty="0" smtClean="0"/>
              <a:t>一维</a:t>
            </a:r>
            <a:r>
              <a:rPr lang="zh-CN" altLang="zh-CN" dirty="0"/>
              <a:t>的信息主要指文字，通过现有的键盘、输入法等软硬件设备得到</a:t>
            </a:r>
            <a:r>
              <a:rPr lang="zh-CN" altLang="zh-CN" dirty="0" smtClean="0"/>
              <a:t>。</a:t>
            </a:r>
            <a:endParaRPr lang="en-US" altLang="zh-CN" dirty="0" smtClean="0"/>
          </a:p>
          <a:p>
            <a:pPr marL="0" indent="0">
              <a:lnSpc>
                <a:spcPct val="120000"/>
              </a:lnSpc>
              <a:buNone/>
            </a:pPr>
            <a:r>
              <a:rPr lang="zh-CN" altLang="zh-CN" dirty="0" smtClean="0"/>
              <a:t>二维</a:t>
            </a:r>
            <a:r>
              <a:rPr lang="zh-CN" altLang="zh-CN" dirty="0"/>
              <a:t>的信息主要指平面图像，通过照相机、扫描仪、</a:t>
            </a:r>
            <a:r>
              <a:rPr lang="en-US" altLang="zh-CN" dirty="0"/>
              <a:t>Photoshop</a:t>
            </a:r>
            <a:r>
              <a:rPr lang="zh-CN" altLang="zh-CN" dirty="0"/>
              <a:t>等图像采集与处理的软硬件设备得到</a:t>
            </a:r>
            <a:r>
              <a:rPr lang="zh-CN" altLang="zh-CN" dirty="0" smtClean="0"/>
              <a:t>。</a:t>
            </a:r>
            <a:endParaRPr lang="en-US" altLang="zh-CN" dirty="0" smtClean="0"/>
          </a:p>
          <a:p>
            <a:pPr marL="0" indent="0">
              <a:lnSpc>
                <a:spcPct val="120000"/>
              </a:lnSpc>
              <a:buNone/>
            </a:pPr>
            <a:r>
              <a:rPr lang="zh-CN" altLang="zh-CN" dirty="0" smtClean="0"/>
              <a:t>对于虚拟现实技术来说</a:t>
            </a:r>
            <a:r>
              <a:rPr lang="zh-CN" altLang="zh-CN" dirty="0"/>
              <a:t>，物体的三维模型是更需要关心的核心，也是当今的难点技术</a:t>
            </a:r>
            <a:r>
              <a:rPr lang="zh-CN" altLang="zh-CN" dirty="0" smtClean="0"/>
              <a:t>。</a:t>
            </a:r>
            <a:endParaRPr lang="en-US" altLang="zh-CN" dirty="0" smtClean="0"/>
          </a:p>
          <a:p>
            <a:pPr marL="0" indent="0">
              <a:lnSpc>
                <a:spcPct val="120000"/>
              </a:lnSpc>
              <a:buNone/>
            </a:pPr>
            <a:r>
              <a:rPr lang="zh-CN" altLang="zh-CN" dirty="0" smtClean="0"/>
              <a:t>按</a:t>
            </a:r>
            <a:r>
              <a:rPr lang="zh-CN" altLang="zh-CN" dirty="0"/>
              <a:t>使用方式的不同，现有的建模技术主要可以分为以下三类</a:t>
            </a:r>
            <a:r>
              <a:rPr lang="en-US" altLang="zh-CN" dirty="0"/>
              <a:t>: </a:t>
            </a:r>
            <a:r>
              <a:rPr lang="zh-CN" altLang="zh-CN" dirty="0"/>
              <a:t>几何造型技术、通过扫描设备获取、基于图像的三维重建等。 </a:t>
            </a:r>
          </a:p>
        </p:txBody>
      </p:sp>
    </p:spTree>
    <p:extLst>
      <p:ext uri="{BB962C8B-B14F-4D97-AF65-F5344CB8AC3E}">
        <p14:creationId xmlns:p14="http://schemas.microsoft.com/office/powerpoint/2010/main" val="108412829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4.5 </a:t>
            </a:r>
            <a:r>
              <a:rPr lang="zh-CN" altLang="zh-CN" sz="3600" b="1" dirty="0"/>
              <a:t>三维建模技术</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4.5.1 </a:t>
            </a:r>
            <a:r>
              <a:rPr lang="zh-CN" altLang="zh-CN" b="1" dirty="0"/>
              <a:t>基于几何</a:t>
            </a:r>
            <a:r>
              <a:rPr lang="zh-CN" altLang="zh-CN" b="1" dirty="0" smtClean="0"/>
              <a:t>造型的建模</a:t>
            </a:r>
            <a:endParaRPr lang="en-US" altLang="zh-CN" b="1" dirty="0" smtClean="0"/>
          </a:p>
          <a:p>
            <a:pPr marL="0" indent="0">
              <a:lnSpc>
                <a:spcPct val="150000"/>
              </a:lnSpc>
              <a:buNone/>
            </a:pPr>
            <a:r>
              <a:rPr lang="zh-CN" altLang="zh-CN" dirty="0"/>
              <a:t>基于几何造型的建模技术是由专业人员通过使用专业软件（如</a:t>
            </a:r>
            <a:r>
              <a:rPr lang="en-US" altLang="zh-CN" dirty="0"/>
              <a:t>AutoCAD</a:t>
            </a:r>
            <a:r>
              <a:rPr lang="zh-CN" altLang="zh-CN" dirty="0"/>
              <a:t>、</a:t>
            </a:r>
            <a:r>
              <a:rPr lang="en-US" altLang="zh-CN" dirty="0"/>
              <a:t>3ds Max</a:t>
            </a:r>
            <a:r>
              <a:rPr lang="zh-CN" altLang="zh-CN" dirty="0"/>
              <a:t>、</a:t>
            </a:r>
            <a:r>
              <a:rPr lang="en-US" altLang="zh-CN" dirty="0"/>
              <a:t>Maya</a:t>
            </a:r>
            <a:r>
              <a:rPr lang="zh-CN" altLang="zh-CN" dirty="0"/>
              <a:t>）等工具，通过运用计算机图形学与美术方面的知识，搭建出物体的三维模型，有点类似画家作画</a:t>
            </a:r>
            <a:r>
              <a:rPr lang="zh-CN" altLang="zh-CN" dirty="0" smtClean="0"/>
              <a:t>。</a:t>
            </a:r>
            <a:endParaRPr lang="en-US" altLang="zh-CN" dirty="0" smtClean="0"/>
          </a:p>
          <a:p>
            <a:pPr marL="0" indent="0">
              <a:lnSpc>
                <a:spcPct val="150000"/>
              </a:lnSpc>
              <a:buNone/>
            </a:pPr>
            <a:r>
              <a:rPr lang="zh-CN" altLang="zh-CN" dirty="0" smtClean="0"/>
              <a:t>这种</a:t>
            </a:r>
            <a:r>
              <a:rPr lang="zh-CN" altLang="zh-CN" dirty="0"/>
              <a:t>造型方式主要有三种</a:t>
            </a:r>
            <a:r>
              <a:rPr lang="en-US" altLang="zh-CN" dirty="0"/>
              <a:t>: </a:t>
            </a:r>
            <a:r>
              <a:rPr lang="zh-CN" altLang="zh-CN" dirty="0"/>
              <a:t>线框模型、表面模型与实体模型。</a:t>
            </a:r>
            <a:r>
              <a:rPr lang="zh-CN" altLang="zh-CN" dirty="0"/>
              <a:t> </a:t>
            </a:r>
            <a:endParaRPr lang="zh-CN" altLang="zh-CN" b="1" dirty="0"/>
          </a:p>
        </p:txBody>
      </p:sp>
    </p:spTree>
    <p:extLst>
      <p:ext uri="{BB962C8B-B14F-4D97-AF65-F5344CB8AC3E}">
        <p14:creationId xmlns:p14="http://schemas.microsoft.com/office/powerpoint/2010/main" val="279008714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4.5 </a:t>
            </a:r>
            <a:r>
              <a:rPr lang="zh-CN" altLang="zh-CN" sz="3600" b="1" dirty="0"/>
              <a:t>三维建模技术</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4.5.1 </a:t>
            </a:r>
            <a:r>
              <a:rPr lang="zh-CN" altLang="zh-CN" b="1" dirty="0"/>
              <a:t>基于几何</a:t>
            </a:r>
            <a:r>
              <a:rPr lang="zh-CN" altLang="zh-CN" b="1" dirty="0" smtClean="0"/>
              <a:t>造型的建模</a:t>
            </a:r>
            <a:endParaRPr lang="en-US" altLang="zh-CN" b="1" dirty="0" smtClean="0"/>
          </a:p>
          <a:p>
            <a:pPr marL="0" indent="0">
              <a:lnSpc>
                <a:spcPct val="150000"/>
              </a:lnSpc>
              <a:buNone/>
            </a:pPr>
            <a:r>
              <a:rPr lang="zh-CN" altLang="zh-CN" dirty="0"/>
              <a:t>（</a:t>
            </a:r>
            <a:r>
              <a:rPr lang="en-US" altLang="zh-CN" dirty="0"/>
              <a:t>1</a:t>
            </a:r>
            <a:r>
              <a:rPr lang="zh-CN" altLang="zh-CN" dirty="0"/>
              <a:t>）线框模型只有</a:t>
            </a:r>
            <a:r>
              <a:rPr lang="en-US" altLang="zh-CN" dirty="0"/>
              <a:t>“</a:t>
            </a:r>
            <a:r>
              <a:rPr lang="zh-CN" altLang="zh-CN" dirty="0"/>
              <a:t>线</a:t>
            </a:r>
            <a:r>
              <a:rPr lang="en-US" altLang="zh-CN" dirty="0"/>
              <a:t>”</a:t>
            </a:r>
            <a:r>
              <a:rPr lang="zh-CN" altLang="zh-CN" dirty="0"/>
              <a:t>的概念，使用一些顶点和棱边来表示物体。</a:t>
            </a:r>
            <a:r>
              <a:rPr lang="zh-CN" altLang="zh-CN" dirty="0"/>
              <a:t> </a:t>
            </a:r>
            <a:endParaRPr lang="en-US" altLang="zh-CN" dirty="0" smtClean="0"/>
          </a:p>
          <a:p>
            <a:pPr marL="0" indent="0">
              <a:lnSpc>
                <a:spcPct val="150000"/>
              </a:lnSpc>
              <a:buNone/>
            </a:pPr>
            <a:r>
              <a:rPr lang="zh-CN" altLang="zh-CN" dirty="0"/>
              <a:t>（</a:t>
            </a:r>
            <a:r>
              <a:rPr lang="en-US" altLang="zh-CN" dirty="0"/>
              <a:t>2</a:t>
            </a:r>
            <a:r>
              <a:rPr lang="zh-CN" altLang="zh-CN" dirty="0"/>
              <a:t>）表面模型相对于线框模型来说，引入了</a:t>
            </a:r>
            <a:r>
              <a:rPr lang="en-US" altLang="zh-CN" dirty="0"/>
              <a:t>“</a:t>
            </a:r>
            <a:r>
              <a:rPr lang="zh-CN" altLang="zh-CN" dirty="0"/>
              <a:t>面</a:t>
            </a:r>
            <a:r>
              <a:rPr lang="en-US" altLang="zh-CN" dirty="0"/>
              <a:t>”</a:t>
            </a:r>
            <a:r>
              <a:rPr lang="zh-CN" altLang="zh-CN" dirty="0"/>
              <a:t>的概念。</a:t>
            </a:r>
            <a:r>
              <a:rPr lang="zh-CN" altLang="zh-CN" dirty="0"/>
              <a:t> </a:t>
            </a:r>
            <a:endParaRPr lang="en-US" altLang="zh-CN" dirty="0" smtClean="0"/>
          </a:p>
          <a:p>
            <a:pPr marL="0" indent="0">
              <a:lnSpc>
                <a:spcPct val="150000"/>
              </a:lnSpc>
              <a:buNone/>
            </a:pPr>
            <a:r>
              <a:rPr lang="zh-CN" altLang="zh-CN" dirty="0"/>
              <a:t>（</a:t>
            </a:r>
            <a:r>
              <a:rPr lang="en-US" altLang="zh-CN" dirty="0"/>
              <a:t>3</a:t>
            </a:r>
            <a:r>
              <a:rPr lang="zh-CN" altLang="zh-CN" dirty="0"/>
              <a:t>）实体模型相对于表面模型来说，又引入了</a:t>
            </a:r>
            <a:r>
              <a:rPr lang="en-US" altLang="zh-CN" dirty="0"/>
              <a:t>“</a:t>
            </a:r>
            <a:r>
              <a:rPr lang="zh-CN" altLang="zh-CN" dirty="0"/>
              <a:t>体</a:t>
            </a:r>
            <a:r>
              <a:rPr lang="en-US" altLang="zh-CN" dirty="0"/>
              <a:t>”</a:t>
            </a:r>
            <a:r>
              <a:rPr lang="zh-CN" altLang="zh-CN" dirty="0"/>
              <a:t>的概念，在构建了物体表面的同时，深入到物体内部，形成物体的</a:t>
            </a:r>
            <a:r>
              <a:rPr lang="en-US" altLang="zh-CN" dirty="0"/>
              <a:t>“</a:t>
            </a:r>
            <a:r>
              <a:rPr lang="zh-CN" altLang="zh-CN" dirty="0"/>
              <a:t>体模型</a:t>
            </a:r>
            <a:r>
              <a:rPr lang="en-US" altLang="zh-CN" dirty="0"/>
              <a:t>”</a:t>
            </a:r>
            <a:r>
              <a:rPr lang="zh-CN" altLang="zh-CN" dirty="0"/>
              <a:t>，这种建模方法被应用于医学影像、科学数据可视化等专业应用中。 </a:t>
            </a:r>
          </a:p>
          <a:p>
            <a:pPr marL="0" indent="0">
              <a:lnSpc>
                <a:spcPct val="150000"/>
              </a:lnSpc>
              <a:buNone/>
            </a:pPr>
            <a:endParaRPr lang="zh-CN" altLang="zh-CN" b="1" dirty="0"/>
          </a:p>
        </p:txBody>
      </p:sp>
    </p:spTree>
    <p:extLst>
      <p:ext uri="{BB962C8B-B14F-4D97-AF65-F5344CB8AC3E}">
        <p14:creationId xmlns:p14="http://schemas.microsoft.com/office/powerpoint/2010/main" val="6115104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4.1 </a:t>
            </a:r>
            <a:r>
              <a:rPr lang="zh-CN" altLang="zh-CN" sz="3600" b="1" dirty="0"/>
              <a:t>计算机图形学概述</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4.1.2 </a:t>
            </a:r>
            <a:r>
              <a:rPr lang="zh-CN" altLang="zh-CN" b="1" dirty="0"/>
              <a:t>计算机图形</a:t>
            </a:r>
            <a:r>
              <a:rPr lang="zh-CN" altLang="zh-CN" b="1" dirty="0" smtClean="0"/>
              <a:t>学的产生和发展</a:t>
            </a:r>
            <a:endParaRPr lang="zh-CN" altLang="zh-CN" b="1" dirty="0"/>
          </a:p>
          <a:p>
            <a:pPr marL="0" indent="0">
              <a:lnSpc>
                <a:spcPct val="150000"/>
              </a:lnSpc>
              <a:buNone/>
            </a:pPr>
            <a:r>
              <a:rPr lang="en-US" altLang="zh-CN" dirty="0"/>
              <a:t>1950</a:t>
            </a:r>
            <a:r>
              <a:rPr lang="zh-CN" altLang="zh-CN" dirty="0"/>
              <a:t>年，第一台图形显示器作为美国麻省理工学院（</a:t>
            </a:r>
            <a:r>
              <a:rPr lang="en-US" altLang="zh-CN" dirty="0"/>
              <a:t>MIT</a:t>
            </a:r>
            <a:r>
              <a:rPr lang="zh-CN" altLang="zh-CN" dirty="0"/>
              <a:t>）旋风</a:t>
            </a:r>
            <a:r>
              <a:rPr lang="en-US" altLang="zh-CN" dirty="0"/>
              <a:t>I</a:t>
            </a:r>
            <a:r>
              <a:rPr lang="zh-CN" altLang="zh-CN" dirty="0"/>
              <a:t>号（</a:t>
            </a:r>
            <a:r>
              <a:rPr lang="en-US" altLang="zh-CN" dirty="0"/>
              <a:t>Whirlwind I</a:t>
            </a:r>
            <a:r>
              <a:rPr lang="zh-CN" altLang="zh-CN" dirty="0"/>
              <a:t>）计算机的附件诞生了。</a:t>
            </a:r>
            <a:r>
              <a:rPr lang="zh-CN" altLang="zh-CN" dirty="0"/>
              <a:t> </a:t>
            </a:r>
            <a:endParaRPr lang="en-US" altLang="zh-CN" dirty="0" smtClean="0"/>
          </a:p>
          <a:p>
            <a:pPr marL="0" indent="0">
              <a:lnSpc>
                <a:spcPct val="150000"/>
              </a:lnSpc>
              <a:buNone/>
            </a:pPr>
            <a:r>
              <a:rPr lang="en-US" altLang="zh-CN" dirty="0"/>
              <a:t>1958</a:t>
            </a:r>
            <a:r>
              <a:rPr lang="zh-CN" altLang="zh-CN" dirty="0"/>
              <a:t>年美国</a:t>
            </a:r>
            <a:r>
              <a:rPr lang="en-US" altLang="zh-CN" dirty="0"/>
              <a:t>Cal comp</a:t>
            </a:r>
            <a:r>
              <a:rPr lang="zh-CN" altLang="zh-CN" dirty="0"/>
              <a:t>公司将联机的数字记录仪发展成滚筒式绘图仪，</a:t>
            </a:r>
            <a:r>
              <a:rPr lang="en-US" altLang="zh-CN" dirty="0"/>
              <a:t>Gerber</a:t>
            </a:r>
            <a:r>
              <a:rPr lang="zh-CN" altLang="zh-CN" dirty="0"/>
              <a:t>公司把数控机床发展成为平板式绘图仪</a:t>
            </a:r>
            <a:r>
              <a:rPr lang="zh-CN" altLang="zh-CN" dirty="0" smtClean="0"/>
              <a:t>。</a:t>
            </a:r>
            <a:endParaRPr lang="en-US" altLang="zh-CN" dirty="0" smtClean="0"/>
          </a:p>
          <a:p>
            <a:pPr marL="0" indent="0">
              <a:lnSpc>
                <a:spcPct val="150000"/>
              </a:lnSpc>
              <a:buNone/>
            </a:pPr>
            <a:r>
              <a:rPr lang="zh-CN" altLang="zh-CN" dirty="0"/>
              <a:t>到</a:t>
            </a:r>
            <a:r>
              <a:rPr lang="en-US" altLang="zh-CN" dirty="0"/>
              <a:t>50</a:t>
            </a:r>
            <a:r>
              <a:rPr lang="zh-CN" altLang="zh-CN" dirty="0"/>
              <a:t>年代末期，</a:t>
            </a:r>
            <a:r>
              <a:rPr lang="en-US" altLang="zh-CN" dirty="0"/>
              <a:t>MIT</a:t>
            </a:r>
            <a:r>
              <a:rPr lang="zh-CN" altLang="zh-CN" dirty="0"/>
              <a:t>的林肯实验室在“旋风”计算机上开发</a:t>
            </a:r>
            <a:r>
              <a:rPr lang="en-US" altLang="zh-CN" dirty="0"/>
              <a:t>SAGE</a:t>
            </a:r>
            <a:r>
              <a:rPr lang="zh-CN" altLang="zh-CN" dirty="0"/>
              <a:t>空中防御体系，第一次使用了具有指挥和控制功能的</a:t>
            </a:r>
            <a:r>
              <a:rPr lang="en-US" altLang="zh-CN" dirty="0"/>
              <a:t>CRT</a:t>
            </a:r>
            <a:r>
              <a:rPr lang="zh-CN" altLang="zh-CN" dirty="0"/>
              <a:t>显示器，操作者可以用笔在屏幕上指出被确定的目标。</a:t>
            </a:r>
            <a:r>
              <a:rPr lang="zh-CN" altLang="zh-CN" dirty="0"/>
              <a:t> </a:t>
            </a:r>
            <a:r>
              <a:rPr lang="zh-CN" altLang="zh-CN" dirty="0" smtClean="0"/>
              <a:t> </a:t>
            </a:r>
            <a:endParaRPr lang="en-US" altLang="zh-CN" dirty="0" smtClean="0"/>
          </a:p>
          <a:p>
            <a:pPr marL="0" indent="0">
              <a:lnSpc>
                <a:spcPct val="150000"/>
              </a:lnSpc>
              <a:buNone/>
            </a:pPr>
            <a:endParaRPr lang="zh-CN" altLang="zh-CN" dirty="0"/>
          </a:p>
        </p:txBody>
      </p:sp>
    </p:spTree>
    <p:extLst>
      <p:ext uri="{BB962C8B-B14F-4D97-AF65-F5344CB8AC3E}">
        <p14:creationId xmlns:p14="http://schemas.microsoft.com/office/powerpoint/2010/main" val="164160245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4.5 </a:t>
            </a:r>
            <a:r>
              <a:rPr lang="zh-CN" altLang="zh-CN" sz="3600" b="1" dirty="0"/>
              <a:t>三维建模技术</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4.5.2 </a:t>
            </a:r>
            <a:r>
              <a:rPr lang="zh-CN" altLang="zh-CN" b="1" dirty="0"/>
              <a:t>三维扫描建模</a:t>
            </a:r>
            <a:r>
              <a:rPr lang="zh-CN" altLang="zh-CN" dirty="0"/>
              <a:t> </a:t>
            </a:r>
            <a:endParaRPr lang="en-US" altLang="zh-CN" dirty="0" smtClean="0"/>
          </a:p>
          <a:p>
            <a:pPr marL="0" indent="0">
              <a:lnSpc>
                <a:spcPct val="120000"/>
              </a:lnSpc>
              <a:buNone/>
            </a:pPr>
            <a:r>
              <a:rPr lang="zh-CN" altLang="zh-CN" dirty="0"/>
              <a:t>理论上说，对于任何应用情况，只要有了方便的建模工具，水平较高的专业建模人员都可以用几何造型技术达到很好的效果</a:t>
            </a:r>
            <a:r>
              <a:rPr lang="zh-CN" altLang="zh-CN" dirty="0" smtClean="0"/>
              <a:t>。</a:t>
            </a:r>
            <a:endParaRPr lang="en-US" altLang="zh-CN" dirty="0" smtClean="0"/>
          </a:p>
          <a:p>
            <a:pPr marL="0" indent="0">
              <a:lnSpc>
                <a:spcPct val="120000"/>
              </a:lnSpc>
              <a:buNone/>
            </a:pPr>
            <a:r>
              <a:rPr lang="zh-CN" altLang="zh-CN" dirty="0" smtClean="0"/>
              <a:t>人们发明了一些专门用于建模</a:t>
            </a:r>
            <a:r>
              <a:rPr lang="zh-CN" altLang="zh-CN" dirty="0"/>
              <a:t>的自动工具设备，被称为三维扫描仪。它能够自动构建出物体的三维模型，并且精度非常之高，主要应用于专业场合，当然其价格也非常高，一套三维扫描仪价格动辄数十万，并非普通用户可以承受得起</a:t>
            </a:r>
            <a:r>
              <a:rPr lang="zh-CN" altLang="zh-CN" dirty="0" smtClean="0"/>
              <a:t>。</a:t>
            </a:r>
            <a:endParaRPr lang="en-US" altLang="zh-CN" dirty="0" smtClean="0"/>
          </a:p>
          <a:p>
            <a:pPr marL="0" indent="0">
              <a:lnSpc>
                <a:spcPct val="120000"/>
              </a:lnSpc>
              <a:buNone/>
            </a:pPr>
            <a:r>
              <a:rPr lang="zh-CN" altLang="zh-CN" dirty="0" smtClean="0"/>
              <a:t>三维扫描仪有接触式与非接触式之分</a:t>
            </a:r>
            <a:r>
              <a:rPr lang="zh-CN" altLang="zh-CN" dirty="0"/>
              <a:t>。 </a:t>
            </a:r>
          </a:p>
          <a:p>
            <a:pPr marL="0" indent="0">
              <a:lnSpc>
                <a:spcPct val="120000"/>
              </a:lnSpc>
              <a:buNone/>
            </a:pPr>
            <a:endParaRPr lang="zh-CN" altLang="zh-CN" b="1" dirty="0"/>
          </a:p>
        </p:txBody>
      </p:sp>
    </p:spTree>
    <p:extLst>
      <p:ext uri="{BB962C8B-B14F-4D97-AF65-F5344CB8AC3E}">
        <p14:creationId xmlns:p14="http://schemas.microsoft.com/office/powerpoint/2010/main" val="325950065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4.5 </a:t>
            </a:r>
            <a:r>
              <a:rPr lang="zh-CN" altLang="zh-CN" sz="3600" b="1" dirty="0"/>
              <a:t>三维建模技术</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4.5.3 </a:t>
            </a:r>
            <a:r>
              <a:rPr lang="zh-CN" altLang="zh-CN" b="1" dirty="0"/>
              <a:t>基于图像的三维重建</a:t>
            </a:r>
          </a:p>
          <a:p>
            <a:pPr marL="0" indent="0">
              <a:lnSpc>
                <a:spcPct val="120000"/>
              </a:lnSpc>
              <a:buNone/>
            </a:pPr>
            <a:r>
              <a:rPr lang="zh-CN" altLang="zh-CN" dirty="0"/>
              <a:t>专业的三维扫描仪虽然可以弥补几何建模需要大量人工操作的麻烦，并且可以达到很高的建模精度，但其昂贵的设备费用、专业的操作步骤，却使得它无法得到很好的推广，并且，它只可以得到物体表面的几何信息，对于表面纹理，仍旧无法自动获得。针对这些问题，计算机领域的专家们结合了最近发展的计算机图形学与计算机视觉领域的知识，实现了基于图像的建模技术（</a:t>
            </a:r>
            <a:r>
              <a:rPr lang="en-US" altLang="zh-CN" dirty="0"/>
              <a:t>Image Based Modeling</a:t>
            </a:r>
            <a:r>
              <a:rPr lang="zh-CN" altLang="zh-CN" dirty="0"/>
              <a:t>），这种技术只需使用普通的数码相机拍摄物体在多个角度下的照片，经过自动重构，就可以获得物体精确的三维模型。</a:t>
            </a:r>
            <a:r>
              <a:rPr lang="zh-CN" altLang="zh-CN" dirty="0"/>
              <a:t> </a:t>
            </a:r>
            <a:endParaRPr lang="zh-CN" altLang="zh-CN" b="1" dirty="0"/>
          </a:p>
        </p:txBody>
      </p:sp>
    </p:spTree>
    <p:extLst>
      <p:ext uri="{BB962C8B-B14F-4D97-AF65-F5344CB8AC3E}">
        <p14:creationId xmlns:p14="http://schemas.microsoft.com/office/powerpoint/2010/main" val="132898388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4.5 </a:t>
            </a:r>
            <a:r>
              <a:rPr lang="zh-CN" altLang="zh-CN" sz="3600" b="1" dirty="0"/>
              <a:t>三维建模技术</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4.5.3 </a:t>
            </a:r>
            <a:r>
              <a:rPr lang="zh-CN" altLang="zh-CN" b="1" dirty="0"/>
              <a:t>基于图像的三维重建</a:t>
            </a:r>
          </a:p>
          <a:p>
            <a:pPr marL="0" indent="0">
              <a:lnSpc>
                <a:spcPct val="140000"/>
              </a:lnSpc>
              <a:buNone/>
            </a:pPr>
            <a:r>
              <a:rPr lang="zh-CN" altLang="zh-CN" dirty="0"/>
              <a:t>根据使用图像中不同的信息，</a:t>
            </a:r>
            <a:r>
              <a:rPr lang="zh-CN" altLang="zh-CN" dirty="0" smtClean="0"/>
              <a:t>这种技术可以分成以下几类</a:t>
            </a:r>
            <a:r>
              <a:rPr lang="en-US" altLang="zh-CN" dirty="0"/>
              <a:t>: </a:t>
            </a:r>
            <a:endParaRPr lang="en-US" altLang="zh-CN" dirty="0" smtClean="0"/>
          </a:p>
          <a:p>
            <a:pPr marL="0" indent="0">
              <a:lnSpc>
                <a:spcPct val="140000"/>
              </a:lnSpc>
              <a:buNone/>
            </a:pPr>
            <a:r>
              <a:rPr lang="zh-CN" altLang="zh-CN" dirty="0"/>
              <a:t>（</a:t>
            </a:r>
            <a:r>
              <a:rPr lang="en-US" altLang="zh-CN" dirty="0"/>
              <a:t>1</a:t>
            </a:r>
            <a:r>
              <a:rPr lang="zh-CN" altLang="zh-CN" dirty="0"/>
              <a:t>） 使用纹理信息</a:t>
            </a:r>
            <a:r>
              <a:rPr lang="zh-CN" altLang="zh-CN" dirty="0"/>
              <a:t> </a:t>
            </a:r>
            <a:endParaRPr lang="en-US" altLang="zh-CN" dirty="0" smtClean="0"/>
          </a:p>
          <a:p>
            <a:pPr marL="0" indent="0">
              <a:lnSpc>
                <a:spcPct val="140000"/>
              </a:lnSpc>
              <a:buNone/>
            </a:pPr>
            <a:r>
              <a:rPr lang="zh-CN" altLang="zh-CN" dirty="0"/>
              <a:t>（</a:t>
            </a:r>
            <a:r>
              <a:rPr lang="en-US" altLang="zh-CN" dirty="0"/>
              <a:t>2</a:t>
            </a:r>
            <a:r>
              <a:rPr lang="zh-CN" altLang="zh-CN" dirty="0"/>
              <a:t>） 使用轮廓信</a:t>
            </a:r>
            <a:r>
              <a:rPr lang="zh-CN" altLang="zh-CN" dirty="0" smtClean="0"/>
              <a:t>息</a:t>
            </a:r>
            <a:endParaRPr lang="en-US" altLang="zh-CN" dirty="0" smtClean="0"/>
          </a:p>
          <a:p>
            <a:pPr marL="0" indent="0">
              <a:lnSpc>
                <a:spcPct val="140000"/>
              </a:lnSpc>
              <a:buNone/>
            </a:pPr>
            <a:r>
              <a:rPr lang="zh-CN" altLang="zh-CN" dirty="0"/>
              <a:t>（</a:t>
            </a:r>
            <a:r>
              <a:rPr lang="en-US" altLang="zh-CN" dirty="0"/>
              <a:t>3</a:t>
            </a:r>
            <a:r>
              <a:rPr lang="zh-CN" altLang="zh-CN" dirty="0"/>
              <a:t>）使用颜色信息</a:t>
            </a:r>
            <a:r>
              <a:rPr lang="zh-CN" altLang="zh-CN" dirty="0"/>
              <a:t> </a:t>
            </a:r>
            <a:r>
              <a:rPr lang="zh-CN" altLang="zh-CN" dirty="0" smtClean="0"/>
              <a:t> </a:t>
            </a:r>
            <a:endParaRPr lang="en-US" altLang="zh-CN" dirty="0" smtClean="0"/>
          </a:p>
          <a:p>
            <a:pPr marL="0" indent="0">
              <a:lnSpc>
                <a:spcPct val="140000"/>
              </a:lnSpc>
              <a:buNone/>
            </a:pPr>
            <a:r>
              <a:rPr lang="zh-CN" altLang="zh-CN" dirty="0"/>
              <a:t>（</a:t>
            </a:r>
            <a:r>
              <a:rPr lang="en-US" altLang="zh-CN" dirty="0"/>
              <a:t>4</a:t>
            </a:r>
            <a:r>
              <a:rPr lang="zh-CN" altLang="zh-CN" dirty="0"/>
              <a:t>）使用阴影信</a:t>
            </a:r>
            <a:r>
              <a:rPr lang="zh-CN" altLang="zh-CN" dirty="0" smtClean="0"/>
              <a:t>息</a:t>
            </a:r>
            <a:endParaRPr lang="en-US" altLang="zh-CN" dirty="0" smtClean="0"/>
          </a:p>
          <a:p>
            <a:pPr marL="0" indent="0">
              <a:lnSpc>
                <a:spcPct val="140000"/>
              </a:lnSpc>
              <a:buNone/>
            </a:pPr>
            <a:r>
              <a:rPr lang="zh-CN" altLang="zh-CN" dirty="0"/>
              <a:t>（</a:t>
            </a:r>
            <a:r>
              <a:rPr lang="en-US" altLang="zh-CN" dirty="0"/>
              <a:t>5</a:t>
            </a:r>
            <a:r>
              <a:rPr lang="zh-CN" altLang="zh-CN" dirty="0"/>
              <a:t>）使用光照信息</a:t>
            </a:r>
            <a:r>
              <a:rPr lang="zh-CN" altLang="zh-CN" dirty="0"/>
              <a:t> </a:t>
            </a:r>
            <a:r>
              <a:rPr lang="zh-CN" altLang="zh-CN" dirty="0" smtClean="0"/>
              <a:t> </a:t>
            </a:r>
            <a:endParaRPr lang="en-US" altLang="zh-CN" dirty="0" smtClean="0"/>
          </a:p>
          <a:p>
            <a:pPr marL="0" indent="0">
              <a:lnSpc>
                <a:spcPct val="140000"/>
              </a:lnSpc>
              <a:buNone/>
            </a:pPr>
            <a:r>
              <a:rPr lang="zh-CN" altLang="en-US" dirty="0" smtClean="0"/>
              <a:t>（</a:t>
            </a:r>
            <a:r>
              <a:rPr lang="en-US" altLang="zh-CN" dirty="0" smtClean="0"/>
              <a:t>6</a:t>
            </a:r>
            <a:r>
              <a:rPr lang="zh-CN" altLang="zh-CN" dirty="0"/>
              <a:t>）混合使用多种信息</a:t>
            </a:r>
            <a:r>
              <a:rPr lang="zh-CN" altLang="zh-CN" dirty="0"/>
              <a:t> </a:t>
            </a:r>
            <a:endParaRPr lang="zh-CN" altLang="zh-CN" dirty="0"/>
          </a:p>
        </p:txBody>
      </p:sp>
    </p:spTree>
    <p:extLst>
      <p:ext uri="{BB962C8B-B14F-4D97-AF65-F5344CB8AC3E}">
        <p14:creationId xmlns:p14="http://schemas.microsoft.com/office/powerpoint/2010/main" val="24685319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4.6 </a:t>
            </a:r>
            <a:r>
              <a:rPr lang="zh-CN" altLang="zh-CN" sz="3600" b="1" dirty="0"/>
              <a:t>真实感图形绘制</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4.6.1 </a:t>
            </a:r>
            <a:r>
              <a:rPr lang="zh-CN" altLang="zh-CN" b="1" dirty="0" smtClean="0"/>
              <a:t>图形渲染流水线</a:t>
            </a:r>
            <a:endParaRPr lang="en-US" altLang="zh-CN" b="1" dirty="0" smtClean="0"/>
          </a:p>
          <a:p>
            <a:pPr marL="0" indent="0">
              <a:lnSpc>
                <a:spcPct val="150000"/>
              </a:lnSpc>
              <a:buNone/>
            </a:pPr>
            <a:r>
              <a:rPr lang="zh-CN" altLang="zh-CN" dirty="0"/>
              <a:t>图形渲染流水线的主要功能是在给定视点、三维物体、光源、照明模式以及纹理条件下，生成或者绘制一副二维图像，并将其写入帧缓冲存储器，然后由显示控制器驱动显示器显示。其中的生成和绘制过程是由</a:t>
            </a:r>
            <a:r>
              <a:rPr lang="en-US" altLang="zh-CN" dirty="0"/>
              <a:t>CPU</a:t>
            </a:r>
            <a:r>
              <a:rPr lang="zh-CN" altLang="zh-CN" dirty="0"/>
              <a:t>或者显示处理器</a:t>
            </a:r>
            <a:r>
              <a:rPr lang="zh-CN" altLang="zh-CN" dirty="0" smtClean="0"/>
              <a:t>完成的</a:t>
            </a:r>
            <a:r>
              <a:rPr lang="zh-CN" altLang="en-US" dirty="0" smtClean="0"/>
              <a:t>。</a:t>
            </a:r>
            <a:r>
              <a:rPr lang="zh-CN" altLang="zh-CN" dirty="0" smtClean="0"/>
              <a:t> </a:t>
            </a:r>
            <a:endParaRPr lang="zh-CN" altLang="zh-CN" b="1" dirty="0"/>
          </a:p>
        </p:txBody>
      </p:sp>
    </p:spTree>
    <p:extLst>
      <p:ext uri="{BB962C8B-B14F-4D97-AF65-F5344CB8AC3E}">
        <p14:creationId xmlns:p14="http://schemas.microsoft.com/office/powerpoint/2010/main" val="877539429"/>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4.6 </a:t>
            </a:r>
            <a:r>
              <a:rPr lang="zh-CN" altLang="zh-CN" sz="3600" b="1" dirty="0"/>
              <a:t>真实感图形绘制</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4.6.1 </a:t>
            </a:r>
            <a:r>
              <a:rPr lang="zh-CN" altLang="zh-CN" b="1" dirty="0" smtClean="0"/>
              <a:t>图形渲染流水线</a:t>
            </a:r>
            <a:endParaRPr lang="en-US" altLang="zh-CN" b="1" dirty="0" smtClean="0"/>
          </a:p>
        </p:txBody>
      </p:sp>
      <p:grpSp>
        <p:nvGrpSpPr>
          <p:cNvPr id="4" name="画布 5"/>
          <p:cNvGrpSpPr/>
          <p:nvPr/>
        </p:nvGrpSpPr>
        <p:grpSpPr>
          <a:xfrm>
            <a:off x="1821708" y="2664025"/>
            <a:ext cx="5286375" cy="2409825"/>
            <a:chOff x="0" y="0"/>
            <a:chExt cx="5286375" cy="2409825"/>
          </a:xfrm>
        </p:grpSpPr>
        <p:sp>
          <p:nvSpPr>
            <p:cNvPr id="5" name="矩形 4"/>
            <p:cNvSpPr/>
            <p:nvPr/>
          </p:nvSpPr>
          <p:spPr>
            <a:xfrm>
              <a:off x="0" y="0"/>
              <a:ext cx="5286375" cy="2409825"/>
            </a:xfrm>
            <a:prstGeom prst="rect">
              <a:avLst/>
            </a:prstGeom>
          </p:spPr>
        </p:sp>
        <p:pic>
          <p:nvPicPr>
            <p:cNvPr id="6" name="图片 5"/>
            <p:cNvPicPr>
              <a:picLocks noChangeAspect="1"/>
            </p:cNvPicPr>
            <p:nvPr/>
          </p:nvPicPr>
          <p:blipFill>
            <a:blip r:embed="rId2"/>
            <a:stretch>
              <a:fillRect/>
            </a:stretch>
          </p:blipFill>
          <p:spPr>
            <a:xfrm>
              <a:off x="390507" y="0"/>
              <a:ext cx="4376308" cy="2314575"/>
            </a:xfrm>
            <a:prstGeom prst="rect">
              <a:avLst/>
            </a:prstGeom>
          </p:spPr>
        </p:pic>
      </p:grpSp>
    </p:spTree>
    <p:extLst>
      <p:ext uri="{BB962C8B-B14F-4D97-AF65-F5344CB8AC3E}">
        <p14:creationId xmlns:p14="http://schemas.microsoft.com/office/powerpoint/2010/main" val="1006312863"/>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4.6 </a:t>
            </a:r>
            <a:r>
              <a:rPr lang="zh-CN" altLang="zh-CN" sz="3600" b="1" dirty="0"/>
              <a:t>真实感图形绘制</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4.6.2 </a:t>
            </a:r>
            <a:r>
              <a:rPr lang="zh-CN" altLang="zh-CN" b="1" dirty="0"/>
              <a:t>坐标变换</a:t>
            </a:r>
          </a:p>
          <a:p>
            <a:pPr marL="0" indent="0">
              <a:lnSpc>
                <a:spcPct val="150000"/>
              </a:lnSpc>
              <a:buNone/>
            </a:pPr>
            <a:r>
              <a:rPr lang="zh-CN" altLang="zh-CN" dirty="0"/>
              <a:t>图形变换是计算机图形学的基础内容之一。图形在计算机上的显示可以比喻为用假想的照相机对物体进行拍照，并将产生的照片贴在显示屏上的指定位置进行观察的过程。三维物体要在屏幕上显示首先要做的就是投影变换。此外，还要求能够对物体进行旋转、缩放、平移变换。绘图过程还要用窗口规定显示物体的哪个部分，用视区来规定将窗口中的内容显示在屏幕上的什么位置。</a:t>
            </a:r>
            <a:r>
              <a:rPr lang="zh-CN" altLang="zh-CN" dirty="0"/>
              <a:t> </a:t>
            </a:r>
            <a:endParaRPr lang="zh-CN" altLang="zh-CN" b="1" dirty="0"/>
          </a:p>
        </p:txBody>
      </p:sp>
    </p:spTree>
    <p:extLst>
      <p:ext uri="{BB962C8B-B14F-4D97-AF65-F5344CB8AC3E}">
        <p14:creationId xmlns:p14="http://schemas.microsoft.com/office/powerpoint/2010/main" val="2836260404"/>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4.6 </a:t>
            </a:r>
            <a:r>
              <a:rPr lang="zh-CN" altLang="zh-CN" sz="3600" b="1" dirty="0"/>
              <a:t>真实感图形绘制</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smtClean="0"/>
              <a:t>4.6.2 </a:t>
            </a:r>
            <a:r>
              <a:rPr lang="zh-CN" altLang="zh-CN" b="1" dirty="0" smtClean="0"/>
              <a:t>坐标变换</a:t>
            </a:r>
            <a:endParaRPr lang="zh-CN" altLang="zh-CN" b="1" dirty="0"/>
          </a:p>
        </p:txBody>
      </p:sp>
      <p:pic>
        <p:nvPicPr>
          <p:cNvPr id="4" name="图片 3"/>
          <p:cNvPicPr>
            <a:picLocks noChangeAspect="1"/>
          </p:cNvPicPr>
          <p:nvPr/>
        </p:nvPicPr>
        <p:blipFill>
          <a:blip r:embed="rId2"/>
          <a:stretch>
            <a:fillRect/>
          </a:stretch>
        </p:blipFill>
        <p:spPr>
          <a:xfrm>
            <a:off x="1409700" y="2554941"/>
            <a:ext cx="6324600" cy="2794000"/>
          </a:xfrm>
          <a:prstGeom prst="rect">
            <a:avLst/>
          </a:prstGeom>
        </p:spPr>
      </p:pic>
    </p:spTree>
    <p:extLst>
      <p:ext uri="{BB962C8B-B14F-4D97-AF65-F5344CB8AC3E}">
        <p14:creationId xmlns:p14="http://schemas.microsoft.com/office/powerpoint/2010/main" val="3117736878"/>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4.6 </a:t>
            </a:r>
            <a:r>
              <a:rPr lang="zh-CN" altLang="zh-CN" sz="3600" b="1" dirty="0"/>
              <a:t>真实感图形绘制</a:t>
            </a:r>
          </a:p>
        </p:txBody>
      </p:sp>
      <p:sp>
        <p:nvSpPr>
          <p:cNvPr id="3" name="内容占位符 2"/>
          <p:cNvSpPr>
            <a:spLocks noGrp="1"/>
          </p:cNvSpPr>
          <p:nvPr>
            <p:ph idx="1"/>
          </p:nvPr>
        </p:nvSpPr>
        <p:spPr/>
        <p:txBody>
          <a:bodyPr>
            <a:normAutofit fontScale="92500"/>
          </a:bodyPr>
          <a:lstStyle/>
          <a:p>
            <a:pPr marL="0" indent="0">
              <a:lnSpc>
                <a:spcPct val="150000"/>
              </a:lnSpc>
              <a:buNone/>
            </a:pPr>
            <a:r>
              <a:rPr lang="en-US" altLang="zh-CN" b="1" dirty="0"/>
              <a:t>4.6.3 </a:t>
            </a:r>
            <a:r>
              <a:rPr lang="zh-CN" altLang="zh-CN" b="1" dirty="0"/>
              <a:t>光照模型</a:t>
            </a:r>
          </a:p>
          <a:p>
            <a:pPr marL="0" indent="0">
              <a:lnSpc>
                <a:spcPct val="150000"/>
              </a:lnSpc>
              <a:buNone/>
            </a:pPr>
            <a:r>
              <a:rPr lang="zh-CN" altLang="zh-CN" dirty="0"/>
              <a:t>光照模型主要研究的是如何根据光学物理的有关定律，采用计算机来模拟自然界中光照明的物理过程。计算机图形学的光照模型分为局部光照模型和全局光照模型</a:t>
            </a:r>
            <a:r>
              <a:rPr lang="zh-CN" altLang="zh-CN" dirty="0" smtClean="0"/>
              <a:t>。</a:t>
            </a:r>
            <a:endParaRPr lang="en-US" altLang="zh-CN" dirty="0" smtClean="0"/>
          </a:p>
          <a:p>
            <a:pPr marL="0" indent="0">
              <a:lnSpc>
                <a:spcPct val="150000"/>
              </a:lnSpc>
              <a:buNone/>
            </a:pPr>
            <a:r>
              <a:rPr lang="zh-CN" altLang="zh-CN" dirty="0"/>
              <a:t>如果忽略周围环境对物体的作用，而只考虑光源对物体表面的直接照射效果，这样的光照模型被称为局部光照</a:t>
            </a:r>
            <a:r>
              <a:rPr lang="zh-CN" altLang="zh-CN" dirty="0" smtClean="0"/>
              <a:t>模型。</a:t>
            </a:r>
            <a:endParaRPr lang="en-US" altLang="zh-CN" dirty="0" smtClean="0"/>
          </a:p>
          <a:p>
            <a:pPr marL="0" indent="0">
              <a:lnSpc>
                <a:spcPct val="150000"/>
              </a:lnSpc>
              <a:buNone/>
            </a:pPr>
            <a:r>
              <a:rPr lang="zh-CN" altLang="zh-CN" dirty="0" smtClean="0"/>
              <a:t>有些</a:t>
            </a:r>
            <a:r>
              <a:rPr lang="zh-CN" altLang="zh-CN" dirty="0"/>
              <a:t>物体又具有透明特性，这都会影响</a:t>
            </a:r>
            <a:r>
              <a:rPr lang="zh-CN" altLang="zh-CN" dirty="0" smtClean="0"/>
              <a:t>物体的表面颜色</a:t>
            </a:r>
            <a:r>
              <a:rPr lang="zh-CN" altLang="en-US" dirty="0" smtClean="0"/>
              <a:t>，</a:t>
            </a:r>
            <a:r>
              <a:rPr lang="zh-CN" altLang="zh-CN" dirty="0" smtClean="0"/>
              <a:t>这种考虑了周围环境对景物表面影响</a:t>
            </a:r>
            <a:r>
              <a:rPr lang="zh-CN" altLang="zh-CN" dirty="0"/>
              <a:t>的光照模型被称为全局光照模型。</a:t>
            </a:r>
          </a:p>
          <a:p>
            <a:pPr marL="0" indent="0">
              <a:lnSpc>
                <a:spcPct val="150000"/>
              </a:lnSpc>
              <a:buNone/>
            </a:pPr>
            <a:endParaRPr lang="zh-CN" altLang="zh-CN" dirty="0"/>
          </a:p>
        </p:txBody>
      </p:sp>
    </p:spTree>
    <p:extLst>
      <p:ext uri="{BB962C8B-B14F-4D97-AF65-F5344CB8AC3E}">
        <p14:creationId xmlns:p14="http://schemas.microsoft.com/office/powerpoint/2010/main" val="2894294831"/>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4.6 </a:t>
            </a:r>
            <a:r>
              <a:rPr lang="zh-CN" altLang="zh-CN" sz="3600" b="1" dirty="0"/>
              <a:t>真实感图形绘制</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4.6.4 OpenGL</a:t>
            </a:r>
            <a:r>
              <a:rPr lang="zh-CN" altLang="zh-CN" b="1" dirty="0" smtClean="0"/>
              <a:t>中的光照与材质</a:t>
            </a:r>
            <a:endParaRPr lang="zh-CN" altLang="zh-CN" b="1" dirty="0"/>
          </a:p>
          <a:p>
            <a:pPr marL="0" indent="0">
              <a:lnSpc>
                <a:spcPct val="150000"/>
              </a:lnSpc>
              <a:buNone/>
            </a:pPr>
            <a:r>
              <a:rPr lang="en-US" altLang="zh-CN" dirty="0"/>
              <a:t>1</a:t>
            </a:r>
            <a:r>
              <a:rPr lang="zh-CN" altLang="zh-CN" dirty="0"/>
              <a:t>．</a:t>
            </a:r>
            <a:r>
              <a:rPr lang="en-US" altLang="zh-CN" dirty="0"/>
              <a:t>OpenGL</a:t>
            </a:r>
            <a:r>
              <a:rPr lang="zh-CN" altLang="zh-CN" dirty="0"/>
              <a:t>中的光照模型</a:t>
            </a:r>
          </a:p>
          <a:p>
            <a:pPr marL="0" indent="0">
              <a:lnSpc>
                <a:spcPct val="150000"/>
              </a:lnSpc>
              <a:buNone/>
            </a:pPr>
            <a:r>
              <a:rPr lang="zh-CN" altLang="zh-CN" dirty="0"/>
              <a:t>在</a:t>
            </a:r>
            <a:r>
              <a:rPr lang="en-US" altLang="zh-CN" dirty="0"/>
              <a:t>OpenGL</a:t>
            </a:r>
            <a:r>
              <a:rPr lang="zh-CN" altLang="zh-CN" dirty="0"/>
              <a:t>的简单光照模型中反射光可以分成三个分量，环境光（</a:t>
            </a:r>
            <a:r>
              <a:rPr lang="en-US" altLang="zh-CN" dirty="0"/>
              <a:t>Ambient Light</a:t>
            </a:r>
            <a:r>
              <a:rPr lang="zh-CN" altLang="zh-CN" dirty="0"/>
              <a:t>）、漫反射光（</a:t>
            </a:r>
            <a:r>
              <a:rPr lang="en-US" altLang="zh-CN" dirty="0"/>
              <a:t>Diffuse Light</a:t>
            </a:r>
            <a:r>
              <a:rPr lang="zh-CN" altLang="zh-CN" dirty="0"/>
              <a:t>）和镜面反射光（</a:t>
            </a:r>
            <a:r>
              <a:rPr lang="en-US" altLang="zh-CN" dirty="0"/>
              <a:t>Specular Light</a:t>
            </a:r>
            <a:r>
              <a:rPr lang="zh-CN" altLang="zh-CN" dirty="0"/>
              <a:t>）。光源有许多特性，如颜色、位置、方向等。选择不同的特性值，则对应的光源作用在物体上的效果也不一样</a:t>
            </a:r>
            <a:r>
              <a:rPr lang="zh-CN" altLang="zh-CN" dirty="0" smtClean="0"/>
              <a:t>。</a:t>
            </a:r>
            <a:endParaRPr lang="en-US" altLang="zh-CN" dirty="0" smtClean="0"/>
          </a:p>
          <a:p>
            <a:pPr marL="0" indent="0">
              <a:lnSpc>
                <a:spcPct val="150000"/>
              </a:lnSpc>
              <a:buNone/>
            </a:pPr>
            <a:r>
              <a:rPr lang="zh-CN" altLang="zh-CN" dirty="0" smtClean="0"/>
              <a:t>在</a:t>
            </a:r>
            <a:r>
              <a:rPr lang="en-US" altLang="zh-CN" dirty="0" smtClean="0"/>
              <a:t>OpenGL</a:t>
            </a:r>
            <a:r>
              <a:rPr lang="zh-CN" altLang="zh-CN" dirty="0"/>
              <a:t>中通过函数</a:t>
            </a:r>
            <a:r>
              <a:rPr lang="en-US" altLang="zh-CN" dirty="0" err="1"/>
              <a:t>glLight</a:t>
            </a:r>
            <a:r>
              <a:rPr lang="en-US" altLang="zh-CN" dirty="0"/>
              <a:t>*() </a:t>
            </a:r>
            <a:r>
              <a:rPr lang="zh-CN" altLang="zh-CN" dirty="0"/>
              <a:t>来定义光源的特性</a:t>
            </a:r>
            <a:r>
              <a:rPr lang="zh-CN" altLang="zh-CN" dirty="0"/>
              <a:t> </a:t>
            </a:r>
            <a:r>
              <a:rPr lang="zh-CN" altLang="en-US" dirty="0" smtClean="0"/>
              <a:t>。</a:t>
            </a:r>
            <a:endParaRPr lang="zh-CN" altLang="zh-CN" dirty="0"/>
          </a:p>
        </p:txBody>
      </p:sp>
    </p:spTree>
    <p:extLst>
      <p:ext uri="{BB962C8B-B14F-4D97-AF65-F5344CB8AC3E}">
        <p14:creationId xmlns:p14="http://schemas.microsoft.com/office/powerpoint/2010/main" val="1615136253"/>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4.6 </a:t>
            </a:r>
            <a:r>
              <a:rPr lang="zh-CN" altLang="zh-CN" sz="3600" b="1" dirty="0"/>
              <a:t>真实感图形绘制</a:t>
            </a:r>
          </a:p>
        </p:txBody>
      </p:sp>
      <p:sp>
        <p:nvSpPr>
          <p:cNvPr id="3" name="内容占位符 2"/>
          <p:cNvSpPr>
            <a:spLocks noGrp="1"/>
          </p:cNvSpPr>
          <p:nvPr>
            <p:ph idx="1"/>
          </p:nvPr>
        </p:nvSpPr>
        <p:spPr/>
        <p:txBody>
          <a:bodyPr>
            <a:normAutofit fontScale="92500"/>
          </a:bodyPr>
          <a:lstStyle/>
          <a:p>
            <a:pPr marL="0" indent="0">
              <a:lnSpc>
                <a:spcPct val="150000"/>
              </a:lnSpc>
              <a:buNone/>
            </a:pPr>
            <a:r>
              <a:rPr lang="en-US" altLang="zh-CN" b="1" dirty="0"/>
              <a:t>4.6.4 OpenGL</a:t>
            </a:r>
            <a:r>
              <a:rPr lang="zh-CN" altLang="zh-CN" b="1" dirty="0" smtClean="0"/>
              <a:t>中的光照与材质</a:t>
            </a:r>
            <a:endParaRPr lang="zh-CN" altLang="zh-CN" b="1" dirty="0"/>
          </a:p>
          <a:p>
            <a:pPr marL="0" indent="0">
              <a:lnSpc>
                <a:spcPct val="150000"/>
              </a:lnSpc>
              <a:buNone/>
            </a:pPr>
            <a:r>
              <a:rPr lang="zh-CN" altLang="zh-CN" dirty="0"/>
              <a:t> </a:t>
            </a:r>
            <a:r>
              <a:rPr lang="en-US" altLang="zh-CN" dirty="0"/>
              <a:t>2</a:t>
            </a:r>
            <a:r>
              <a:rPr lang="zh-CN" altLang="zh-CN" dirty="0"/>
              <a:t>．</a:t>
            </a:r>
            <a:r>
              <a:rPr lang="en-US" altLang="zh-CN" dirty="0"/>
              <a:t>OpenGL</a:t>
            </a:r>
            <a:r>
              <a:rPr lang="zh-CN" altLang="zh-CN" dirty="0" smtClean="0"/>
              <a:t>中的材质模型</a:t>
            </a:r>
            <a:endParaRPr lang="zh-CN" altLang="zh-CN" dirty="0"/>
          </a:p>
          <a:p>
            <a:pPr marL="0" indent="0">
              <a:lnSpc>
                <a:spcPct val="150000"/>
              </a:lnSpc>
              <a:buNone/>
            </a:pPr>
            <a:r>
              <a:rPr lang="zh-CN" altLang="zh-CN" dirty="0"/>
              <a:t>材质的颜色与光源的颜色有些不同</a:t>
            </a:r>
            <a:r>
              <a:rPr lang="zh-CN" altLang="zh-CN" dirty="0" smtClean="0"/>
              <a:t>。</a:t>
            </a:r>
            <a:endParaRPr lang="en-US" altLang="zh-CN" dirty="0" smtClean="0"/>
          </a:p>
          <a:p>
            <a:pPr marL="0" indent="0">
              <a:lnSpc>
                <a:spcPct val="150000"/>
              </a:lnSpc>
              <a:buNone/>
            </a:pPr>
            <a:r>
              <a:rPr lang="zh-CN" altLang="zh-CN" dirty="0" smtClean="0"/>
              <a:t>对于</a:t>
            </a:r>
            <a:r>
              <a:rPr lang="zh-CN" altLang="zh-CN" dirty="0"/>
              <a:t>光源，</a:t>
            </a:r>
            <a:r>
              <a:rPr lang="en-US" altLang="zh-CN" dirty="0"/>
              <a:t>R</a:t>
            </a:r>
            <a:r>
              <a:rPr lang="zh-CN" altLang="zh-CN" dirty="0"/>
              <a:t>、</a:t>
            </a:r>
            <a:r>
              <a:rPr lang="en-US" altLang="zh-CN" dirty="0"/>
              <a:t>G</a:t>
            </a:r>
            <a:r>
              <a:rPr lang="zh-CN" altLang="zh-CN" dirty="0"/>
              <a:t>、</a:t>
            </a:r>
            <a:r>
              <a:rPr lang="en-US" altLang="zh-CN" dirty="0"/>
              <a:t>B</a:t>
            </a:r>
            <a:r>
              <a:rPr lang="zh-CN" altLang="zh-CN" dirty="0"/>
              <a:t>值等于</a:t>
            </a:r>
            <a:r>
              <a:rPr lang="en-US" altLang="zh-CN" dirty="0"/>
              <a:t>R</a:t>
            </a:r>
            <a:r>
              <a:rPr lang="zh-CN" altLang="zh-CN" dirty="0"/>
              <a:t>、</a:t>
            </a:r>
            <a:r>
              <a:rPr lang="en-US" altLang="zh-CN" dirty="0"/>
              <a:t>G</a:t>
            </a:r>
            <a:r>
              <a:rPr lang="zh-CN" altLang="zh-CN" dirty="0"/>
              <a:t>、</a:t>
            </a:r>
            <a:r>
              <a:rPr lang="en-US" altLang="zh-CN" dirty="0"/>
              <a:t>B</a:t>
            </a:r>
            <a:r>
              <a:rPr lang="zh-CN" altLang="zh-CN" dirty="0"/>
              <a:t>对其最大强度的百分比</a:t>
            </a:r>
            <a:r>
              <a:rPr lang="zh-CN" altLang="zh-CN" dirty="0" smtClean="0"/>
              <a:t>。</a:t>
            </a:r>
            <a:endParaRPr lang="en-US" altLang="zh-CN" dirty="0" smtClean="0"/>
          </a:p>
          <a:p>
            <a:pPr marL="0" indent="0">
              <a:lnSpc>
                <a:spcPct val="150000"/>
              </a:lnSpc>
              <a:buNone/>
            </a:pPr>
            <a:r>
              <a:rPr lang="zh-CN" altLang="zh-CN" dirty="0" smtClean="0"/>
              <a:t>若光源颜</a:t>
            </a:r>
            <a:r>
              <a:rPr lang="zh-CN" altLang="zh-CN" dirty="0"/>
              <a:t>色的</a:t>
            </a:r>
            <a:r>
              <a:rPr lang="en-US" altLang="zh-CN" dirty="0"/>
              <a:t>R</a:t>
            </a:r>
            <a:r>
              <a:rPr lang="zh-CN" altLang="zh-CN" dirty="0"/>
              <a:t>、</a:t>
            </a:r>
            <a:r>
              <a:rPr lang="en-US" altLang="zh-CN" dirty="0"/>
              <a:t>G</a:t>
            </a:r>
            <a:r>
              <a:rPr lang="zh-CN" altLang="zh-CN" dirty="0"/>
              <a:t>、</a:t>
            </a:r>
            <a:r>
              <a:rPr lang="en-US" altLang="zh-CN" dirty="0"/>
              <a:t>B</a:t>
            </a:r>
            <a:r>
              <a:rPr lang="zh-CN" altLang="zh-CN" dirty="0"/>
              <a:t>值都是</a:t>
            </a:r>
            <a:r>
              <a:rPr lang="en-US" altLang="zh-CN" dirty="0"/>
              <a:t>1.0</a:t>
            </a:r>
            <a:r>
              <a:rPr lang="zh-CN" altLang="zh-CN" dirty="0"/>
              <a:t>，则是最强的白光</a:t>
            </a:r>
            <a:r>
              <a:rPr lang="zh-CN" altLang="zh-CN" dirty="0" smtClean="0"/>
              <a:t>；</a:t>
            </a:r>
            <a:endParaRPr lang="en-US" altLang="zh-CN" dirty="0" smtClean="0"/>
          </a:p>
          <a:p>
            <a:pPr marL="0" indent="0">
              <a:lnSpc>
                <a:spcPct val="150000"/>
              </a:lnSpc>
              <a:buNone/>
            </a:pPr>
            <a:r>
              <a:rPr lang="zh-CN" altLang="zh-CN" dirty="0" smtClean="0"/>
              <a:t>若值变为</a:t>
            </a:r>
            <a:r>
              <a:rPr lang="en-US" altLang="zh-CN" dirty="0"/>
              <a:t>0.5</a:t>
            </a:r>
            <a:r>
              <a:rPr lang="zh-CN" altLang="zh-CN" dirty="0"/>
              <a:t>，颜色仍为白色，但强度为原来的一半，于是表现为灰色</a:t>
            </a:r>
            <a:r>
              <a:rPr lang="zh-CN" altLang="zh-CN" dirty="0" smtClean="0"/>
              <a:t>。</a:t>
            </a:r>
            <a:endParaRPr lang="en-US" altLang="zh-CN" dirty="0" smtClean="0"/>
          </a:p>
          <a:p>
            <a:pPr marL="0" indent="0">
              <a:lnSpc>
                <a:spcPct val="150000"/>
              </a:lnSpc>
              <a:buNone/>
            </a:pPr>
            <a:r>
              <a:rPr lang="zh-CN" altLang="zh-CN" dirty="0" smtClean="0"/>
              <a:t>对于材质</a:t>
            </a:r>
            <a:r>
              <a:rPr lang="zh-CN" altLang="zh-CN" dirty="0"/>
              <a:t>，</a:t>
            </a:r>
            <a:r>
              <a:rPr lang="en-US" altLang="zh-CN" dirty="0"/>
              <a:t>R</a:t>
            </a:r>
            <a:r>
              <a:rPr lang="zh-CN" altLang="zh-CN" dirty="0"/>
              <a:t>、</a:t>
            </a:r>
            <a:r>
              <a:rPr lang="en-US" altLang="zh-CN" dirty="0"/>
              <a:t>G</a:t>
            </a:r>
            <a:r>
              <a:rPr lang="zh-CN" altLang="zh-CN" dirty="0"/>
              <a:t>、</a:t>
            </a:r>
            <a:r>
              <a:rPr lang="en-US" altLang="zh-CN" dirty="0"/>
              <a:t>B</a:t>
            </a:r>
            <a:r>
              <a:rPr lang="zh-CN" altLang="zh-CN" dirty="0"/>
              <a:t>值为材质对光的</a:t>
            </a:r>
            <a:r>
              <a:rPr lang="en-US" altLang="zh-CN" dirty="0"/>
              <a:t> R</a:t>
            </a:r>
            <a:r>
              <a:rPr lang="zh-CN" altLang="zh-CN" dirty="0"/>
              <a:t>、</a:t>
            </a:r>
            <a:r>
              <a:rPr lang="en-US" altLang="zh-CN" dirty="0"/>
              <a:t>G</a:t>
            </a:r>
            <a:r>
              <a:rPr lang="zh-CN" altLang="zh-CN" dirty="0"/>
              <a:t>、</a:t>
            </a:r>
            <a:r>
              <a:rPr lang="en-US" altLang="zh-CN" dirty="0"/>
              <a:t>B</a:t>
            </a:r>
            <a:r>
              <a:rPr lang="zh-CN" altLang="zh-CN" dirty="0"/>
              <a:t>成分的反射率。</a:t>
            </a:r>
            <a:r>
              <a:rPr lang="zh-CN" altLang="zh-CN" dirty="0"/>
              <a:t> </a:t>
            </a:r>
            <a:endParaRPr lang="zh-CN" altLang="zh-CN" dirty="0"/>
          </a:p>
        </p:txBody>
      </p:sp>
    </p:spTree>
    <p:extLst>
      <p:ext uri="{BB962C8B-B14F-4D97-AF65-F5344CB8AC3E}">
        <p14:creationId xmlns:p14="http://schemas.microsoft.com/office/powerpoint/2010/main" val="503999983"/>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4.1 </a:t>
            </a:r>
            <a:r>
              <a:rPr lang="zh-CN" altLang="zh-CN" sz="3600" b="1" dirty="0"/>
              <a:t>计算机图形学概述</a:t>
            </a:r>
          </a:p>
        </p:txBody>
      </p:sp>
      <p:sp>
        <p:nvSpPr>
          <p:cNvPr id="3" name="内容占位符 2"/>
          <p:cNvSpPr>
            <a:spLocks noGrp="1"/>
          </p:cNvSpPr>
          <p:nvPr>
            <p:ph idx="1"/>
          </p:nvPr>
        </p:nvSpPr>
        <p:spPr/>
        <p:txBody>
          <a:bodyPr>
            <a:normAutofit lnSpcReduction="10000"/>
          </a:bodyPr>
          <a:lstStyle/>
          <a:p>
            <a:pPr marL="0" indent="0">
              <a:lnSpc>
                <a:spcPct val="150000"/>
              </a:lnSpc>
              <a:buNone/>
            </a:pPr>
            <a:r>
              <a:rPr lang="en-US" altLang="zh-CN" b="1" dirty="0"/>
              <a:t>4.1.2 </a:t>
            </a:r>
            <a:r>
              <a:rPr lang="zh-CN" altLang="zh-CN" b="1" dirty="0"/>
              <a:t>计算机图形</a:t>
            </a:r>
            <a:r>
              <a:rPr lang="zh-CN" altLang="zh-CN" b="1" dirty="0" smtClean="0"/>
              <a:t>学的产生和发展</a:t>
            </a:r>
            <a:endParaRPr lang="zh-CN" altLang="zh-CN" b="1" dirty="0"/>
          </a:p>
          <a:p>
            <a:pPr marL="0" indent="0">
              <a:lnSpc>
                <a:spcPct val="150000"/>
              </a:lnSpc>
              <a:buNone/>
            </a:pPr>
            <a:r>
              <a:rPr lang="en-US" altLang="zh-CN" dirty="0"/>
              <a:t>1962</a:t>
            </a:r>
            <a:r>
              <a:rPr lang="zh-CN" altLang="zh-CN" dirty="0"/>
              <a:t>年，</a:t>
            </a:r>
            <a:r>
              <a:rPr lang="en-US" altLang="zh-CN" dirty="0"/>
              <a:t>MIT</a:t>
            </a:r>
            <a:r>
              <a:rPr lang="zh-CN" altLang="zh-CN" dirty="0"/>
              <a:t>林肯实验室的</a:t>
            </a:r>
            <a:r>
              <a:rPr lang="en-US" altLang="zh-CN" dirty="0"/>
              <a:t>Ivan E. Sutherland</a:t>
            </a:r>
            <a:r>
              <a:rPr lang="zh-CN" altLang="zh-CN" dirty="0"/>
              <a:t>发表了一篇题为“</a:t>
            </a:r>
            <a:r>
              <a:rPr lang="en-US" altLang="zh-CN" dirty="0"/>
              <a:t>Sketchpad</a:t>
            </a:r>
            <a:r>
              <a:rPr lang="zh-CN" altLang="zh-CN" dirty="0"/>
              <a:t>： 一个人机交互通信的图形系统”的博士论文，他在论文中首次使用了计算机图形学“</a:t>
            </a:r>
            <a:r>
              <a:rPr lang="en-US" altLang="zh-CN" dirty="0"/>
              <a:t>Computer Graphics</a:t>
            </a:r>
            <a:r>
              <a:rPr lang="zh-CN" altLang="zh-CN" dirty="0"/>
              <a:t>”这个术语，证明了交互式计算机图形学是一个可行的、有用的研究领域，从而确定了计算机图形学作为一个崭新的学科分支的独立地位。他在论文中所提出的一些基本概念和技术，如交互技术、分层存储符号的数据结构等至今还在广泛应用。</a:t>
            </a:r>
            <a:r>
              <a:rPr lang="zh-CN" altLang="zh-CN" dirty="0"/>
              <a:t> </a:t>
            </a:r>
            <a:endParaRPr lang="zh-CN" altLang="zh-CN" dirty="0"/>
          </a:p>
        </p:txBody>
      </p:sp>
    </p:spTree>
    <p:extLst>
      <p:ext uri="{BB962C8B-B14F-4D97-AF65-F5344CB8AC3E}">
        <p14:creationId xmlns:p14="http://schemas.microsoft.com/office/powerpoint/2010/main" val="62849625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4.6 </a:t>
            </a:r>
            <a:r>
              <a:rPr lang="zh-CN" altLang="zh-CN" sz="3600" b="1" dirty="0"/>
              <a:t>真实感图形绘制</a:t>
            </a:r>
          </a:p>
        </p:txBody>
      </p:sp>
      <p:sp>
        <p:nvSpPr>
          <p:cNvPr id="3" name="内容占位符 2"/>
          <p:cNvSpPr>
            <a:spLocks noGrp="1"/>
          </p:cNvSpPr>
          <p:nvPr>
            <p:ph idx="1"/>
          </p:nvPr>
        </p:nvSpPr>
        <p:spPr/>
        <p:txBody>
          <a:bodyPr>
            <a:normAutofit lnSpcReduction="10000"/>
          </a:bodyPr>
          <a:lstStyle/>
          <a:p>
            <a:pPr marL="0" indent="0">
              <a:lnSpc>
                <a:spcPct val="150000"/>
              </a:lnSpc>
              <a:buNone/>
            </a:pPr>
            <a:r>
              <a:rPr lang="en-US" altLang="zh-CN" b="1" dirty="0"/>
              <a:t>4.6.5 OpenGL</a:t>
            </a:r>
            <a:r>
              <a:rPr lang="zh-CN" altLang="zh-CN" b="1" dirty="0"/>
              <a:t>中的纹理映射</a:t>
            </a:r>
          </a:p>
          <a:p>
            <a:pPr marL="0" indent="0">
              <a:lnSpc>
                <a:spcPct val="120000"/>
              </a:lnSpc>
              <a:buNone/>
            </a:pPr>
            <a:r>
              <a:rPr lang="zh-CN" altLang="zh-CN" dirty="0"/>
              <a:t>能够模拟物体表面颜色细节或几何细节的计算机图形学技术称为纹理映射技术（</a:t>
            </a:r>
            <a:r>
              <a:rPr lang="en-US" altLang="zh-CN" dirty="0"/>
              <a:t>texture  mapping technology</a:t>
            </a:r>
            <a:r>
              <a:rPr lang="zh-CN" altLang="zh-CN" dirty="0"/>
              <a:t>）。利用纹理映射技术，可以在不增加场景绘制复杂度，不显著增加计算量的前提下，大幅度提高图形的真实感。</a:t>
            </a:r>
          </a:p>
          <a:p>
            <a:pPr marL="0" indent="0">
              <a:lnSpc>
                <a:spcPct val="120000"/>
              </a:lnSpc>
              <a:buNone/>
            </a:pPr>
            <a:r>
              <a:rPr lang="en-US" altLang="zh-CN" dirty="0"/>
              <a:t>OpenGL </a:t>
            </a:r>
            <a:r>
              <a:rPr lang="zh-CN" altLang="zh-CN" dirty="0"/>
              <a:t>提供了三个函数来指定纹</a:t>
            </a:r>
            <a:r>
              <a:rPr lang="zh-CN" altLang="zh-CN" dirty="0" smtClean="0"/>
              <a:t>理</a:t>
            </a:r>
            <a:r>
              <a:rPr lang="zh-CN" altLang="en-US" dirty="0" smtClean="0"/>
              <a:t>：</a:t>
            </a:r>
            <a:endParaRPr lang="en-US" altLang="zh-CN" dirty="0" smtClean="0"/>
          </a:p>
          <a:p>
            <a:pPr marL="0" indent="0">
              <a:lnSpc>
                <a:spcPct val="120000"/>
              </a:lnSpc>
              <a:buNone/>
            </a:pPr>
            <a:r>
              <a:rPr lang="en-US" altLang="zh-CN" dirty="0" smtClean="0"/>
              <a:t>glTexImage1D</a:t>
            </a:r>
            <a:r>
              <a:rPr lang="en-US" altLang="zh-CN" dirty="0"/>
              <a:t>() </a:t>
            </a:r>
            <a:r>
              <a:rPr lang="zh-CN" altLang="zh-CN" dirty="0"/>
              <a:t>用用来指定一维纹</a:t>
            </a:r>
            <a:r>
              <a:rPr lang="zh-CN" altLang="zh-CN" dirty="0" smtClean="0"/>
              <a:t>理</a:t>
            </a:r>
            <a:r>
              <a:rPr lang="zh-CN" altLang="en-US" dirty="0" smtClean="0"/>
              <a:t>；</a:t>
            </a:r>
            <a:endParaRPr lang="en-US" altLang="zh-CN" dirty="0" smtClean="0"/>
          </a:p>
          <a:p>
            <a:pPr marL="0" indent="0">
              <a:lnSpc>
                <a:spcPct val="120000"/>
              </a:lnSpc>
              <a:buNone/>
            </a:pPr>
            <a:r>
              <a:rPr lang="en-US" altLang="zh-CN" dirty="0" smtClean="0"/>
              <a:t>glTexImage2D</a:t>
            </a:r>
            <a:r>
              <a:rPr lang="en-US" altLang="zh-CN" dirty="0"/>
              <a:t>()</a:t>
            </a:r>
            <a:r>
              <a:rPr lang="zh-CN" altLang="zh-CN" dirty="0"/>
              <a:t>用于指定二维纹</a:t>
            </a:r>
            <a:r>
              <a:rPr lang="zh-CN" altLang="zh-CN" dirty="0" smtClean="0"/>
              <a:t>理</a:t>
            </a:r>
            <a:r>
              <a:rPr lang="zh-CN" altLang="en-US" dirty="0" smtClean="0"/>
              <a:t>；</a:t>
            </a:r>
            <a:endParaRPr lang="en-US" altLang="zh-CN" dirty="0" smtClean="0"/>
          </a:p>
          <a:p>
            <a:pPr marL="0" indent="0">
              <a:lnSpc>
                <a:spcPct val="120000"/>
              </a:lnSpc>
              <a:buNone/>
            </a:pPr>
            <a:r>
              <a:rPr lang="en-US" altLang="zh-CN" dirty="0" smtClean="0"/>
              <a:t>glTexImage3D</a:t>
            </a:r>
            <a:r>
              <a:rPr lang="en-US" altLang="zh-CN" dirty="0"/>
              <a:t>()</a:t>
            </a:r>
            <a:r>
              <a:rPr lang="zh-CN" altLang="zh-CN" dirty="0"/>
              <a:t>用于指定三维纹理</a:t>
            </a:r>
            <a:r>
              <a:rPr lang="zh-CN" altLang="zh-CN" dirty="0" smtClean="0"/>
              <a:t>。</a:t>
            </a:r>
            <a:endParaRPr lang="en-US" altLang="zh-CN" dirty="0" smtClean="0"/>
          </a:p>
          <a:p>
            <a:pPr marL="0" indent="0">
              <a:lnSpc>
                <a:spcPct val="120000"/>
              </a:lnSpc>
              <a:buNone/>
            </a:pPr>
            <a:r>
              <a:rPr lang="zh-CN" altLang="zh-CN" dirty="0" smtClean="0"/>
              <a:t>其中比较</a:t>
            </a:r>
            <a:r>
              <a:rPr lang="zh-CN" altLang="zh-CN" dirty="0"/>
              <a:t>常用的是二维纹理的使用。</a:t>
            </a:r>
          </a:p>
        </p:txBody>
      </p:sp>
    </p:spTree>
    <p:extLst>
      <p:ext uri="{BB962C8B-B14F-4D97-AF65-F5344CB8AC3E}">
        <p14:creationId xmlns:p14="http://schemas.microsoft.com/office/powerpoint/2010/main" val="288291350"/>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4.6 </a:t>
            </a:r>
            <a:r>
              <a:rPr lang="zh-CN" altLang="zh-CN" sz="3600" b="1" dirty="0"/>
              <a:t>真实感图形绘制</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4.6.6 </a:t>
            </a:r>
            <a:r>
              <a:rPr lang="zh-CN" altLang="zh-CN" b="1" dirty="0" smtClean="0"/>
              <a:t>真实感绘制实例</a:t>
            </a:r>
            <a:endParaRPr lang="zh-CN" altLang="zh-CN" b="1" dirty="0"/>
          </a:p>
          <a:p>
            <a:pPr marL="0" indent="0">
              <a:lnSpc>
                <a:spcPct val="120000"/>
              </a:lnSpc>
              <a:buNone/>
            </a:pPr>
            <a:r>
              <a:rPr lang="zh-CN" altLang="zh-CN" dirty="0" smtClean="0"/>
              <a:t>场景中绘制了一个简单</a:t>
            </a:r>
            <a:r>
              <a:rPr lang="zh-CN" altLang="zh-CN" dirty="0"/>
              <a:t>光源照射的小球。</a:t>
            </a:r>
            <a:r>
              <a:rPr lang="zh-CN" altLang="zh-CN" dirty="0"/>
              <a:t> </a:t>
            </a:r>
            <a:endParaRPr lang="zh-CN" altLang="zh-CN" dirty="0"/>
          </a:p>
        </p:txBody>
      </p:sp>
      <p:pic>
        <p:nvPicPr>
          <p:cNvPr id="4" name="图片 3"/>
          <p:cNvPicPr/>
          <p:nvPr/>
        </p:nvPicPr>
        <p:blipFill>
          <a:blip r:embed="rId2"/>
          <a:stretch>
            <a:fillRect/>
          </a:stretch>
        </p:blipFill>
        <p:spPr>
          <a:xfrm>
            <a:off x="2939584" y="2871807"/>
            <a:ext cx="3533775" cy="3684270"/>
          </a:xfrm>
          <a:prstGeom prst="rect">
            <a:avLst/>
          </a:prstGeom>
        </p:spPr>
      </p:pic>
    </p:spTree>
    <p:extLst>
      <p:ext uri="{BB962C8B-B14F-4D97-AF65-F5344CB8AC3E}">
        <p14:creationId xmlns:p14="http://schemas.microsoft.com/office/powerpoint/2010/main" val="2926984879"/>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4.1 </a:t>
            </a:r>
            <a:r>
              <a:rPr lang="zh-CN" altLang="zh-CN" sz="3600" b="1" dirty="0"/>
              <a:t>计算机图形学概述</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4.1.2 </a:t>
            </a:r>
            <a:r>
              <a:rPr lang="zh-CN" altLang="zh-CN" b="1" dirty="0"/>
              <a:t>计算机图形</a:t>
            </a:r>
            <a:r>
              <a:rPr lang="zh-CN" altLang="zh-CN" b="1" dirty="0" smtClean="0"/>
              <a:t>学的产生和发展</a:t>
            </a:r>
            <a:endParaRPr lang="zh-CN" altLang="zh-CN" b="1" dirty="0"/>
          </a:p>
          <a:p>
            <a:pPr marL="0" indent="0">
              <a:lnSpc>
                <a:spcPct val="150000"/>
              </a:lnSpc>
              <a:buNone/>
            </a:pPr>
            <a:r>
              <a:rPr lang="en-US" altLang="zh-CN" dirty="0"/>
              <a:t>1964</a:t>
            </a:r>
            <a:r>
              <a:rPr lang="zh-CN" altLang="zh-CN" dirty="0"/>
              <a:t>年</a:t>
            </a:r>
            <a:r>
              <a:rPr lang="en-US" altLang="zh-CN" dirty="0"/>
              <a:t>MIT</a:t>
            </a:r>
            <a:r>
              <a:rPr lang="zh-CN" altLang="zh-CN" dirty="0"/>
              <a:t>的教授</a:t>
            </a:r>
            <a:r>
              <a:rPr lang="en-US" altLang="zh-CN" dirty="0"/>
              <a:t>Steven A. Coons</a:t>
            </a:r>
            <a:r>
              <a:rPr lang="zh-CN" altLang="zh-CN" dirty="0"/>
              <a:t>提出了被后人称为超限插值的新思想，通过插值四条任意的边界曲线来构造曲面</a:t>
            </a:r>
            <a:r>
              <a:rPr lang="zh-CN" altLang="zh-CN" dirty="0" smtClean="0"/>
              <a:t>。</a:t>
            </a:r>
            <a:endParaRPr lang="en-US" altLang="zh-CN" dirty="0" smtClean="0"/>
          </a:p>
          <a:p>
            <a:pPr marL="0" indent="0">
              <a:lnSpc>
                <a:spcPct val="150000"/>
              </a:lnSpc>
              <a:buNone/>
            </a:pPr>
            <a:r>
              <a:rPr lang="zh-CN" altLang="zh-CN" dirty="0" smtClean="0"/>
              <a:t>同在</a:t>
            </a:r>
            <a:r>
              <a:rPr lang="en-US" altLang="zh-CN" dirty="0"/>
              <a:t>60</a:t>
            </a:r>
            <a:r>
              <a:rPr lang="zh-CN" altLang="zh-CN" dirty="0"/>
              <a:t>年代早期，法国雷诺汽车公司的工程师</a:t>
            </a:r>
            <a:r>
              <a:rPr lang="en-US" altLang="zh-CN" dirty="0"/>
              <a:t>Pierre B</a:t>
            </a:r>
            <a:r>
              <a:rPr lang="zh-CN" altLang="zh-CN" dirty="0"/>
              <a:t>é</a:t>
            </a:r>
            <a:r>
              <a:rPr lang="en-US" altLang="zh-CN" dirty="0" err="1"/>
              <a:t>zier</a:t>
            </a:r>
            <a:r>
              <a:rPr lang="zh-CN" altLang="zh-CN" dirty="0"/>
              <a:t>发展了一套被后人称为</a:t>
            </a:r>
            <a:r>
              <a:rPr lang="en-US" altLang="zh-CN" dirty="0"/>
              <a:t>B</a:t>
            </a:r>
            <a:r>
              <a:rPr lang="zh-CN" altLang="zh-CN" dirty="0"/>
              <a:t>é</a:t>
            </a:r>
            <a:r>
              <a:rPr lang="en-US" altLang="zh-CN" dirty="0" err="1"/>
              <a:t>zier</a:t>
            </a:r>
            <a:r>
              <a:rPr lang="zh-CN" altLang="zh-CN" dirty="0"/>
              <a:t>曲线、曲面的理论，成功地用于几何外形设计，并开发了用于汽车外形设计的</a:t>
            </a:r>
            <a:r>
              <a:rPr lang="en-US" altLang="zh-CN" dirty="0"/>
              <a:t>UNISURF</a:t>
            </a:r>
            <a:r>
              <a:rPr lang="zh-CN" altLang="zh-CN" dirty="0"/>
              <a:t>系统。</a:t>
            </a:r>
            <a:r>
              <a:rPr lang="zh-CN" altLang="zh-CN" dirty="0"/>
              <a:t> </a:t>
            </a:r>
            <a:endParaRPr lang="zh-CN" altLang="zh-CN" dirty="0"/>
          </a:p>
        </p:txBody>
      </p:sp>
    </p:spTree>
    <p:extLst>
      <p:ext uri="{BB962C8B-B14F-4D97-AF65-F5344CB8AC3E}">
        <p14:creationId xmlns:p14="http://schemas.microsoft.com/office/powerpoint/2010/main" val="6152901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4.1 </a:t>
            </a:r>
            <a:r>
              <a:rPr lang="zh-CN" altLang="zh-CN" sz="3600" b="1" dirty="0"/>
              <a:t>计算机图形学概述</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4.1.2 </a:t>
            </a:r>
            <a:r>
              <a:rPr lang="zh-CN" altLang="zh-CN" b="1" dirty="0"/>
              <a:t>计算机图形</a:t>
            </a:r>
            <a:r>
              <a:rPr lang="zh-CN" altLang="zh-CN" b="1" dirty="0" smtClean="0"/>
              <a:t>学的产生和发展</a:t>
            </a:r>
            <a:endParaRPr lang="zh-CN" altLang="zh-CN" b="1" dirty="0"/>
          </a:p>
          <a:p>
            <a:pPr marL="0" indent="0">
              <a:lnSpc>
                <a:spcPct val="150000"/>
              </a:lnSpc>
              <a:buNone/>
            </a:pPr>
            <a:r>
              <a:rPr lang="en-US" altLang="zh-CN" dirty="0"/>
              <a:t>70</a:t>
            </a:r>
            <a:r>
              <a:rPr lang="zh-CN" altLang="zh-CN" dirty="0"/>
              <a:t>年代是计算机图形学发展过程中一个重要的历史时期。由于光栅显示器的产生，在</a:t>
            </a:r>
            <a:r>
              <a:rPr lang="en-US" altLang="zh-CN" dirty="0"/>
              <a:t>60</a:t>
            </a:r>
            <a:r>
              <a:rPr lang="zh-CN" altLang="zh-CN" dirty="0"/>
              <a:t>年代就已萌芽的光栅图形学算法，迅速发展起来，区域填充、裁剪、消隐等基本图形概念、及其相应算法纷纷诞生，图形学进入了第一个兴盛的时期，并开始出现实用的</a:t>
            </a:r>
            <a:r>
              <a:rPr lang="en-US" altLang="zh-CN" dirty="0"/>
              <a:t>CAD</a:t>
            </a:r>
            <a:r>
              <a:rPr lang="zh-CN" altLang="zh-CN" dirty="0"/>
              <a:t>图形系统</a:t>
            </a:r>
            <a:r>
              <a:rPr lang="zh-CN" altLang="zh-CN" dirty="0" smtClean="0"/>
              <a:t>。</a:t>
            </a:r>
            <a:endParaRPr lang="en-US" altLang="zh-CN" dirty="0" smtClean="0"/>
          </a:p>
          <a:p>
            <a:pPr marL="0" indent="0">
              <a:lnSpc>
                <a:spcPct val="150000"/>
              </a:lnSpc>
              <a:buNone/>
            </a:pPr>
            <a:r>
              <a:rPr lang="zh-CN" altLang="zh-CN" dirty="0" smtClean="0"/>
              <a:t>又因为</a:t>
            </a:r>
            <a:r>
              <a:rPr lang="zh-CN" altLang="zh-CN" dirty="0"/>
              <a:t>通用、与设备无关的图形软件的发展，图形软件功能的标准化问题被提了出来。</a:t>
            </a:r>
            <a:r>
              <a:rPr lang="zh-CN" altLang="zh-CN" dirty="0"/>
              <a:t> </a:t>
            </a:r>
            <a:endParaRPr lang="zh-CN" altLang="zh-CN" dirty="0"/>
          </a:p>
        </p:txBody>
      </p:sp>
    </p:spTree>
    <p:extLst>
      <p:ext uri="{BB962C8B-B14F-4D97-AF65-F5344CB8AC3E}">
        <p14:creationId xmlns:p14="http://schemas.microsoft.com/office/powerpoint/2010/main" val="3808676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4.1 </a:t>
            </a:r>
            <a:r>
              <a:rPr lang="zh-CN" altLang="zh-CN" sz="3600" b="1" dirty="0"/>
              <a:t>计算机图形学概述</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4.1.2 </a:t>
            </a:r>
            <a:r>
              <a:rPr lang="zh-CN" altLang="zh-CN" b="1" dirty="0"/>
              <a:t>计算机图形</a:t>
            </a:r>
            <a:r>
              <a:rPr lang="zh-CN" altLang="zh-CN" b="1" dirty="0" smtClean="0"/>
              <a:t>学的产生和发展</a:t>
            </a:r>
            <a:endParaRPr lang="zh-CN" altLang="zh-CN" b="1" dirty="0"/>
          </a:p>
          <a:p>
            <a:pPr marL="0" indent="0">
              <a:lnSpc>
                <a:spcPct val="150000"/>
              </a:lnSpc>
              <a:buNone/>
            </a:pPr>
            <a:r>
              <a:rPr lang="en-US" altLang="zh-CN" dirty="0"/>
              <a:t>1980</a:t>
            </a:r>
            <a:r>
              <a:rPr lang="zh-CN" altLang="zh-CN" dirty="0"/>
              <a:t>年</a:t>
            </a:r>
            <a:r>
              <a:rPr lang="en-US" altLang="zh-CN" dirty="0" err="1"/>
              <a:t>Whitted</a:t>
            </a:r>
            <a:r>
              <a:rPr lang="zh-CN" altLang="zh-CN" dirty="0"/>
              <a:t>提出了一个光透视模型——</a:t>
            </a:r>
            <a:r>
              <a:rPr lang="en-US" altLang="zh-CN" dirty="0" err="1"/>
              <a:t>Whitted</a:t>
            </a:r>
            <a:r>
              <a:rPr lang="zh-CN" altLang="zh-CN" dirty="0"/>
              <a:t>模型，并第一次给出光线跟踪算法的范例，实现了</a:t>
            </a:r>
            <a:r>
              <a:rPr lang="en-US" altLang="zh-CN" dirty="0" err="1"/>
              <a:t>Whitted</a:t>
            </a:r>
            <a:r>
              <a:rPr lang="zh-CN" altLang="zh-CN" dirty="0" smtClean="0"/>
              <a:t>模型</a:t>
            </a:r>
            <a:r>
              <a:rPr lang="zh-CN" altLang="en-US" dirty="0" smtClean="0"/>
              <a:t>。</a:t>
            </a:r>
            <a:endParaRPr lang="en-US" altLang="zh-CN" dirty="0" smtClean="0"/>
          </a:p>
          <a:p>
            <a:pPr marL="0" indent="0">
              <a:lnSpc>
                <a:spcPct val="150000"/>
              </a:lnSpc>
              <a:buNone/>
            </a:pPr>
            <a:r>
              <a:rPr lang="en-US" altLang="zh-CN" dirty="0" smtClean="0"/>
              <a:t>1984</a:t>
            </a:r>
            <a:r>
              <a:rPr lang="zh-CN" altLang="zh-CN" dirty="0"/>
              <a:t>年，美国</a:t>
            </a:r>
            <a:r>
              <a:rPr lang="en-US" altLang="zh-CN" dirty="0"/>
              <a:t>Cornell</a:t>
            </a:r>
            <a:r>
              <a:rPr lang="zh-CN" altLang="zh-CN" dirty="0"/>
              <a:t>大学和日本广岛大学的学者分别将热辐射工程中的辐射度方法引入到计算机图形学中，用辐射度方法成功地模拟了理想漫反射表面间的多重漫反射效果；光线跟踪算法和辐射度算法的提出，标志着真实感图形的显示算法已逐渐成熟。</a:t>
            </a:r>
            <a:r>
              <a:rPr lang="zh-CN" altLang="zh-CN" dirty="0"/>
              <a:t> </a:t>
            </a:r>
            <a:endParaRPr lang="zh-CN" altLang="zh-CN" dirty="0"/>
          </a:p>
        </p:txBody>
      </p:sp>
    </p:spTree>
    <p:extLst>
      <p:ext uri="{BB962C8B-B14F-4D97-AF65-F5344CB8AC3E}">
        <p14:creationId xmlns:p14="http://schemas.microsoft.com/office/powerpoint/2010/main" val="14824495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4.1 </a:t>
            </a:r>
            <a:r>
              <a:rPr lang="zh-CN" altLang="zh-CN" sz="3600" b="1" dirty="0"/>
              <a:t>计算机图形学概述</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4.1.3 </a:t>
            </a:r>
            <a:r>
              <a:rPr lang="zh-CN" altLang="zh-CN" b="1" dirty="0"/>
              <a:t>计算机图形学的应用领域</a:t>
            </a:r>
          </a:p>
          <a:p>
            <a:pPr marL="0" indent="0">
              <a:lnSpc>
                <a:spcPct val="150000"/>
              </a:lnSpc>
              <a:buNone/>
            </a:pPr>
            <a:r>
              <a:rPr lang="en-US" altLang="zh-CN" dirty="0"/>
              <a:t>1</a:t>
            </a:r>
            <a:r>
              <a:rPr lang="zh-CN" altLang="zh-CN" dirty="0"/>
              <a:t>．计算机辅助设计与制造</a:t>
            </a:r>
          </a:p>
          <a:p>
            <a:pPr marL="0" indent="0">
              <a:lnSpc>
                <a:spcPct val="150000"/>
              </a:lnSpc>
              <a:buNone/>
            </a:pPr>
            <a:r>
              <a:rPr lang="en-US" altLang="zh-CN" dirty="0" smtClean="0"/>
              <a:t>CAD</a:t>
            </a:r>
            <a:r>
              <a:rPr lang="en-US" altLang="zh-CN" dirty="0"/>
              <a:t>/CAM</a:t>
            </a:r>
            <a:r>
              <a:rPr lang="zh-CN" altLang="zh-CN" dirty="0"/>
              <a:t>是计算机图形学在工业界最广泛、最活跃的应用领域。计算机图形学被用来进行土建工程、机械结构和产品的设计，包括设计飞机、汽车、船舶的外形和发电厂、化工厂等的布局以及电子线路、电子器件等。</a:t>
            </a:r>
            <a:r>
              <a:rPr lang="zh-CN" altLang="zh-CN" dirty="0"/>
              <a:t> </a:t>
            </a:r>
            <a:endParaRPr lang="en-US" altLang="zh-CN" dirty="0" smtClean="0"/>
          </a:p>
          <a:p>
            <a:pPr marL="0" indent="0">
              <a:lnSpc>
                <a:spcPct val="150000"/>
              </a:lnSpc>
              <a:buNone/>
            </a:pPr>
            <a:r>
              <a:rPr lang="zh-CN" altLang="zh-CN" dirty="0"/>
              <a:t>在电子工业中，计算机图形学应用到集成电路、印刷电路板、电子线路和网络分析等方面的优势是十分明显的。</a:t>
            </a:r>
            <a:r>
              <a:rPr lang="zh-CN" altLang="zh-CN" dirty="0"/>
              <a:t> </a:t>
            </a:r>
            <a:endParaRPr lang="zh-CN" altLang="zh-CN" dirty="0"/>
          </a:p>
        </p:txBody>
      </p:sp>
    </p:spTree>
    <p:extLst>
      <p:ext uri="{BB962C8B-B14F-4D97-AF65-F5344CB8AC3E}">
        <p14:creationId xmlns:p14="http://schemas.microsoft.com/office/powerpoint/2010/main" val="12323601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清晰">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清晰.thmx</Template>
  <TotalTime>1529</TotalTime>
  <Words>2655</Words>
  <Application>Microsoft Macintosh PowerPoint</Application>
  <PresentationFormat>全屏显示(4:3)</PresentationFormat>
  <Paragraphs>239</Paragraphs>
  <Slides>51</Slides>
  <Notes>0</Notes>
  <HiddenSlides>0</HiddenSlides>
  <MMClips>0</MMClips>
  <ScaleCrop>false</ScaleCrop>
  <HeadingPairs>
    <vt:vector size="4" baseType="variant">
      <vt:variant>
        <vt:lpstr>主题</vt:lpstr>
      </vt:variant>
      <vt:variant>
        <vt:i4>1</vt:i4>
      </vt:variant>
      <vt:variant>
        <vt:lpstr>幻灯片标题</vt:lpstr>
      </vt:variant>
      <vt:variant>
        <vt:i4>51</vt:i4>
      </vt:variant>
    </vt:vector>
  </HeadingPairs>
  <TitlesOfParts>
    <vt:vector size="52" baseType="lpstr">
      <vt:lpstr>清晰</vt:lpstr>
      <vt:lpstr>第4章  计算机图形技术</vt:lpstr>
      <vt:lpstr>4.1 计算机图形学概述</vt:lpstr>
      <vt:lpstr>4.1 计算机图形学概述</vt:lpstr>
      <vt:lpstr>4.1 计算机图形学概述</vt:lpstr>
      <vt:lpstr>4.1 计算机图形学概述</vt:lpstr>
      <vt:lpstr>4.1 计算机图形学概述</vt:lpstr>
      <vt:lpstr>4.1 计算机图形学概述</vt:lpstr>
      <vt:lpstr>4.1 计算机图形学概述</vt:lpstr>
      <vt:lpstr>4.1 计算机图形学概述</vt:lpstr>
      <vt:lpstr>4.1 计算机图形学概述</vt:lpstr>
      <vt:lpstr>4.1 计算机图形学概述</vt:lpstr>
      <vt:lpstr>4.1 计算机图形学概述</vt:lpstr>
      <vt:lpstr>4.1 计算机图形学概述</vt:lpstr>
      <vt:lpstr>4.2 图形硬件与系统</vt:lpstr>
      <vt:lpstr>4.2 图形硬件与系统</vt:lpstr>
      <vt:lpstr>4.2 图形硬件与系统</vt:lpstr>
      <vt:lpstr>4.2 图形硬件与系统</vt:lpstr>
      <vt:lpstr>4.2 图形硬件与系统</vt:lpstr>
      <vt:lpstr>4.2 图形硬件与系统</vt:lpstr>
      <vt:lpstr>4.2 图形硬件与系统</vt:lpstr>
      <vt:lpstr>4.2 图形硬件与系统</vt:lpstr>
      <vt:lpstr>4.3 颜色模型</vt:lpstr>
      <vt:lpstr>4.3 颜色模型</vt:lpstr>
      <vt:lpstr>4.3 颜色模型</vt:lpstr>
      <vt:lpstr>4.3 颜色模型</vt:lpstr>
      <vt:lpstr>4.3 颜色模型</vt:lpstr>
      <vt:lpstr>4.3 颜色模型</vt:lpstr>
      <vt:lpstr>4.3 颜色模型</vt:lpstr>
      <vt:lpstr>4.3 颜色模型</vt:lpstr>
      <vt:lpstr>4.4 基本图形元素生成</vt:lpstr>
      <vt:lpstr>4.4 基本图形元素生成</vt:lpstr>
      <vt:lpstr>4.4 基本图形元素生成</vt:lpstr>
      <vt:lpstr>4.4 基本图形元素生成</vt:lpstr>
      <vt:lpstr>4.4 基本图形元素生成</vt:lpstr>
      <vt:lpstr>4.4 基本图形元素生成</vt:lpstr>
      <vt:lpstr>4.4 基本图形元素生成</vt:lpstr>
      <vt:lpstr>4.5 三维建模技术</vt:lpstr>
      <vt:lpstr>4.5 三维建模技术</vt:lpstr>
      <vt:lpstr>4.5 三维建模技术</vt:lpstr>
      <vt:lpstr>4.5 三维建模技术</vt:lpstr>
      <vt:lpstr>4.5 三维建模技术</vt:lpstr>
      <vt:lpstr>4.5 三维建模技术</vt:lpstr>
      <vt:lpstr>4.6 真实感图形绘制</vt:lpstr>
      <vt:lpstr>4.6 真实感图形绘制</vt:lpstr>
      <vt:lpstr>4.6 真实感图形绘制</vt:lpstr>
      <vt:lpstr>4.6 真实感图形绘制</vt:lpstr>
      <vt:lpstr>4.6 真实感图形绘制</vt:lpstr>
      <vt:lpstr>4.6 真实感图形绘制</vt:lpstr>
      <vt:lpstr>4.6 真实感图形绘制</vt:lpstr>
      <vt:lpstr>4.6 真实感图形绘制</vt:lpstr>
      <vt:lpstr>4.6 真实感图形绘制</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第1章  数字媒体技术概论</dc:title>
  <dc:creator>Microsoft Office 用户</dc:creator>
  <cp:lastModifiedBy>Microsoft Office 用户</cp:lastModifiedBy>
  <cp:revision>87</cp:revision>
  <dcterms:created xsi:type="dcterms:W3CDTF">2019-01-20T07:46:46Z</dcterms:created>
  <dcterms:modified xsi:type="dcterms:W3CDTF">2019-01-21T09:22:04Z</dcterms:modified>
</cp:coreProperties>
</file>