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47"/>
  </p:notesMasterIdLst>
  <p:sldIdLst>
    <p:sldId id="256" r:id="rId2"/>
    <p:sldId id="257" r:id="rId3"/>
    <p:sldId id="258" r:id="rId4"/>
    <p:sldId id="259" r:id="rId5"/>
    <p:sldId id="260" r:id="rId6"/>
    <p:sldId id="261" r:id="rId7"/>
    <p:sldId id="262" r:id="rId8"/>
    <p:sldId id="267" r:id="rId9"/>
    <p:sldId id="263" r:id="rId10"/>
    <p:sldId id="268" r:id="rId11"/>
    <p:sldId id="269" r:id="rId12"/>
    <p:sldId id="264" r:id="rId13"/>
    <p:sldId id="265" r:id="rId14"/>
    <p:sldId id="270" r:id="rId15"/>
    <p:sldId id="271" r:id="rId16"/>
    <p:sldId id="266"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288"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865B7-F966-1E4B-A42B-55827A90B0C3}" type="datetimeFigureOut">
              <a:rPr kumimoji="1" lang="zh-CN" altLang="en-US" smtClean="0"/>
              <a:t>19/1/21</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EA95F-09A9-094A-AACF-B9C9AB5C1ED0}" type="slidenum">
              <a:rPr kumimoji="1" lang="zh-CN" altLang="en-US" smtClean="0"/>
              <a:t>‹#›</a:t>
            </a:fld>
            <a:endParaRPr kumimoji="1" lang="zh-CN" altLang="en-US"/>
          </a:p>
        </p:txBody>
      </p:sp>
    </p:spTree>
    <p:extLst>
      <p:ext uri="{BB962C8B-B14F-4D97-AF65-F5344CB8AC3E}">
        <p14:creationId xmlns:p14="http://schemas.microsoft.com/office/powerpoint/2010/main" val="40707488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2019年1月21日星期一</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2019年1月21日星期一</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2019年1月21日星期一</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2019年1月21日星期一</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2019年1月21日星期一</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 Id="rId3" Type="http://schemas.openxmlformats.org/officeDocument/2006/relationships/image" Target="../media/image1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dirty="0"/>
              <a:t>第</a:t>
            </a:r>
            <a:r>
              <a:rPr lang="en-US" altLang="zh-CN" sz="4800" dirty="0"/>
              <a:t>3</a:t>
            </a:r>
            <a:r>
              <a:rPr lang="zh-CN" altLang="zh-CN" sz="4800" dirty="0"/>
              <a:t>章</a:t>
            </a:r>
            <a:r>
              <a:rPr lang="en-US" altLang="zh-CN" sz="4800" dirty="0"/>
              <a:t>  </a:t>
            </a:r>
            <a:r>
              <a:rPr lang="zh-CN" altLang="zh-CN" sz="4800" dirty="0"/>
              <a:t>数字图像处理技术</a:t>
            </a:r>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b="1" dirty="0"/>
              <a:t>3.2.1 </a:t>
            </a:r>
            <a:r>
              <a:rPr lang="zh-CN" altLang="zh-CN" b="1" dirty="0"/>
              <a:t>数字图像处理在生物医学中的应用</a:t>
            </a:r>
          </a:p>
          <a:p>
            <a:pPr marL="0" indent="0">
              <a:lnSpc>
                <a:spcPct val="130000"/>
              </a:lnSpc>
              <a:buNone/>
            </a:pPr>
            <a:r>
              <a:rPr lang="en-US" altLang="zh-CN" dirty="0" smtClean="0"/>
              <a:t>3</a:t>
            </a:r>
            <a:r>
              <a:rPr lang="en-US" altLang="zh-CN" dirty="0"/>
              <a:t>. </a:t>
            </a:r>
            <a:r>
              <a:rPr lang="zh-CN" altLang="zh-CN" dirty="0"/>
              <a:t>磁共振</a:t>
            </a:r>
            <a:r>
              <a:rPr lang="zh-CN" altLang="zh-CN" dirty="0" smtClean="0"/>
              <a:t>成像</a:t>
            </a:r>
            <a:r>
              <a:rPr lang="zh-CN" altLang="en-US" dirty="0" smtClean="0"/>
              <a:t>。</a:t>
            </a:r>
            <a:r>
              <a:rPr lang="zh-CN" altLang="zh-CN" dirty="0"/>
              <a:t>把人体放置在一个强大的磁场中，通过射频脉冲激发人体内氢质子，发生核磁共振，然后接受质子发出的核磁共振信号，经过梯度场三个方向的定位，再经过计算机的运算，构成各方位的图像。</a:t>
            </a:r>
          </a:p>
          <a:p>
            <a:pPr marL="0" indent="0">
              <a:lnSpc>
                <a:spcPct val="150000"/>
              </a:lnSpc>
              <a:buNone/>
            </a:pPr>
            <a:endParaRPr lang="zh-CN" altLang="zh-CN" dirty="0"/>
          </a:p>
          <a:p>
            <a:pPr marL="0" indent="0">
              <a:lnSpc>
                <a:spcPct val="150000"/>
              </a:lnSpc>
              <a:buNone/>
            </a:pPr>
            <a:endParaRPr lang="zh-CN" altLang="zh-CN" dirty="0"/>
          </a:p>
        </p:txBody>
      </p:sp>
      <p:pic>
        <p:nvPicPr>
          <p:cNvPr id="5" name="Picture 4" descr="说明: 核磁共振仪"/>
          <p:cNvPicPr/>
          <p:nvPr/>
        </p:nvPicPr>
        <p:blipFill>
          <a:blip r:embed="rId2">
            <a:extLst>
              <a:ext uri="{28A0092B-C50C-407E-A947-70E740481C1C}">
                <a14:useLocalDpi xmlns:a14="http://schemas.microsoft.com/office/drawing/2010/main" val="0"/>
              </a:ext>
            </a:extLst>
          </a:blip>
          <a:srcRect/>
          <a:stretch>
            <a:fillRect/>
          </a:stretch>
        </p:blipFill>
        <p:spPr bwMode="auto">
          <a:xfrm>
            <a:off x="3079750" y="4229100"/>
            <a:ext cx="2984500" cy="2247900"/>
          </a:xfrm>
          <a:prstGeom prst="rect">
            <a:avLst/>
          </a:prstGeom>
          <a:noFill/>
          <a:ln>
            <a:noFill/>
          </a:ln>
        </p:spPr>
      </p:pic>
    </p:spTree>
    <p:extLst>
      <p:ext uri="{BB962C8B-B14F-4D97-AF65-F5344CB8AC3E}">
        <p14:creationId xmlns:p14="http://schemas.microsoft.com/office/powerpoint/2010/main" val="9562646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b="1" dirty="0"/>
              <a:t>3.2.1 </a:t>
            </a:r>
            <a:r>
              <a:rPr lang="zh-CN" altLang="zh-CN" b="1" dirty="0"/>
              <a:t>数字图像处理在生物医学中的应用</a:t>
            </a:r>
          </a:p>
          <a:p>
            <a:pPr marL="0" indent="0">
              <a:lnSpc>
                <a:spcPct val="150000"/>
              </a:lnSpc>
              <a:buNone/>
            </a:pPr>
            <a:r>
              <a:rPr lang="en-US" altLang="zh-CN" dirty="0" smtClean="0"/>
              <a:t>4</a:t>
            </a:r>
            <a:r>
              <a:rPr lang="en-US" altLang="zh-CN" dirty="0"/>
              <a:t>. </a:t>
            </a:r>
            <a:r>
              <a:rPr lang="zh-CN" altLang="zh-CN" dirty="0"/>
              <a:t>超声</a:t>
            </a:r>
            <a:r>
              <a:rPr lang="zh-CN" altLang="zh-CN" dirty="0" smtClean="0"/>
              <a:t>成像</a:t>
            </a:r>
            <a:r>
              <a:rPr lang="zh-CN" altLang="en-US" dirty="0" smtClean="0"/>
              <a:t>。</a:t>
            </a:r>
            <a:r>
              <a:rPr lang="zh-CN" altLang="zh-CN" dirty="0" smtClean="0"/>
              <a:t>向人体发射一组</a:t>
            </a:r>
            <a:r>
              <a:rPr lang="zh-CN" altLang="zh-CN" dirty="0"/>
              <a:t>超声波，按一定的方向进行扫描，根据检测其回声的延迟时间，强弱就可以判断脏器的距离及性质。经过电子电路及计算机的处理，形成了</a:t>
            </a:r>
            <a:r>
              <a:rPr lang="en-US" altLang="zh-CN" dirty="0"/>
              <a:t>B</a:t>
            </a:r>
            <a:r>
              <a:rPr lang="zh-CN" altLang="zh-CN" dirty="0"/>
              <a:t>超图像。</a:t>
            </a:r>
          </a:p>
          <a:p>
            <a:pPr marL="0" indent="0">
              <a:lnSpc>
                <a:spcPct val="150000"/>
              </a:lnSpc>
              <a:buNone/>
            </a:pPr>
            <a:endParaRPr lang="zh-CN" altLang="zh-CN" dirty="0"/>
          </a:p>
          <a:p>
            <a:pPr marL="0" indent="0">
              <a:lnSpc>
                <a:spcPct val="150000"/>
              </a:lnSpc>
              <a:buNone/>
            </a:pPr>
            <a:endParaRPr lang="zh-CN" altLang="zh-CN" dirty="0"/>
          </a:p>
        </p:txBody>
      </p:sp>
      <p:pic>
        <p:nvPicPr>
          <p:cNvPr id="4" name="Picture 5" descr="说明: 彩色多普勒超声心动图"/>
          <p:cNvPicPr/>
          <p:nvPr/>
        </p:nvPicPr>
        <p:blipFill>
          <a:blip r:embed="rId2">
            <a:extLst>
              <a:ext uri="{28A0092B-C50C-407E-A947-70E740481C1C}">
                <a14:useLocalDpi xmlns:a14="http://schemas.microsoft.com/office/drawing/2010/main" val="0"/>
              </a:ext>
            </a:extLst>
          </a:blip>
          <a:srcRect/>
          <a:stretch>
            <a:fillRect/>
          </a:stretch>
        </p:blipFill>
        <p:spPr bwMode="auto">
          <a:xfrm>
            <a:off x="2815665" y="3923926"/>
            <a:ext cx="3489512" cy="2680074"/>
          </a:xfrm>
          <a:prstGeom prst="rect">
            <a:avLst/>
          </a:prstGeom>
          <a:noFill/>
          <a:ln>
            <a:noFill/>
          </a:ln>
        </p:spPr>
      </p:pic>
    </p:spTree>
    <p:extLst>
      <p:ext uri="{BB962C8B-B14F-4D97-AF65-F5344CB8AC3E}">
        <p14:creationId xmlns:p14="http://schemas.microsoft.com/office/powerpoint/2010/main" val="2416384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dirty="0"/>
              <a:t>3.2.2 </a:t>
            </a:r>
            <a:r>
              <a:rPr lang="zh-CN" altLang="zh-CN" dirty="0"/>
              <a:t>数字图像处理在遥感中的应</a:t>
            </a:r>
            <a:r>
              <a:rPr lang="zh-CN" altLang="zh-CN" dirty="0" smtClean="0"/>
              <a:t>用</a:t>
            </a:r>
            <a:endParaRPr lang="en-US" altLang="zh-CN" dirty="0" smtClean="0"/>
          </a:p>
          <a:p>
            <a:pPr marL="0" indent="0">
              <a:lnSpc>
                <a:spcPct val="150000"/>
              </a:lnSpc>
              <a:buNone/>
            </a:pPr>
            <a:r>
              <a:rPr lang="zh-CN" altLang="zh-CN" dirty="0"/>
              <a:t>遥感技术可广泛用于农、林等资源的调查，农作物长势监视，自然灾害监测、预报、地势、地貌以及地质构造解译、找矿，环境污染检测等等。</a:t>
            </a:r>
            <a:r>
              <a:rPr lang="en-US" altLang="zh-CN" dirty="0"/>
              <a:t>  </a:t>
            </a:r>
            <a:endParaRPr lang="zh-CN" altLang="zh-CN" dirty="0"/>
          </a:p>
          <a:p>
            <a:pPr marL="0" indent="0">
              <a:lnSpc>
                <a:spcPct val="150000"/>
              </a:lnSpc>
              <a:buNone/>
            </a:pPr>
            <a:r>
              <a:rPr lang="zh-CN" altLang="zh-CN" dirty="0"/>
              <a:t>航天遥感定义：在地球大气层以外的宇宙空间，以人造卫星、宇宙飞船、航天飞机、火箭等航天飞行器为平台的遥感。 </a:t>
            </a:r>
          </a:p>
          <a:p>
            <a:pPr marL="0" indent="0">
              <a:lnSpc>
                <a:spcPct val="150000"/>
              </a:lnSpc>
              <a:buNone/>
            </a:pPr>
            <a:endParaRPr lang="zh-CN" altLang="zh-CN" dirty="0"/>
          </a:p>
        </p:txBody>
      </p:sp>
    </p:spTree>
    <p:extLst>
      <p:ext uri="{BB962C8B-B14F-4D97-AF65-F5344CB8AC3E}">
        <p14:creationId xmlns:p14="http://schemas.microsoft.com/office/powerpoint/2010/main" val="1491979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b="1" dirty="0"/>
              <a:t>3.2.3 </a:t>
            </a:r>
            <a:r>
              <a:rPr lang="zh-CN" altLang="zh-CN" b="1" dirty="0"/>
              <a:t>数字图像处理在工业生产中的应用</a:t>
            </a:r>
          </a:p>
          <a:p>
            <a:pPr marL="0" indent="0">
              <a:lnSpc>
                <a:spcPct val="150000"/>
              </a:lnSpc>
              <a:buNone/>
            </a:pPr>
            <a:r>
              <a:rPr lang="en-US" altLang="zh-CN" dirty="0"/>
              <a:t>1. </a:t>
            </a:r>
            <a:r>
              <a:rPr lang="zh-CN" altLang="zh-CN" dirty="0" smtClean="0"/>
              <a:t>射线照相检验</a:t>
            </a:r>
            <a:r>
              <a:rPr lang="zh-CN" altLang="en-US" dirty="0" smtClean="0"/>
              <a:t>。</a:t>
            </a:r>
            <a:r>
              <a:rPr lang="zh-CN" altLang="zh-CN" dirty="0" smtClean="0"/>
              <a:t>利用</a:t>
            </a:r>
            <a:r>
              <a:rPr lang="zh-CN" altLang="zh-CN" dirty="0"/>
              <a:t>Ｘ射线或</a:t>
            </a:r>
            <a:r>
              <a:rPr lang="en-US" altLang="zh-CN" dirty="0" err="1"/>
              <a:t>γ</a:t>
            </a:r>
            <a:r>
              <a:rPr lang="zh-CN" altLang="zh-CN" dirty="0"/>
              <a:t>射线的众多特性（如感光），通过观察记录在胶片上的有关Ｘ射线或</a:t>
            </a:r>
            <a:r>
              <a:rPr lang="en-US" altLang="zh-CN" dirty="0" err="1"/>
              <a:t>γ</a:t>
            </a:r>
            <a:r>
              <a:rPr lang="zh-CN" altLang="zh-CN" dirty="0"/>
              <a:t>射线在被检材料或工件中发生的衰减变化，来判定被检材料和工件的内部是否存在缺陷。</a:t>
            </a:r>
          </a:p>
          <a:p>
            <a:pPr marL="0" indent="0">
              <a:lnSpc>
                <a:spcPct val="150000"/>
              </a:lnSpc>
              <a:buNone/>
            </a:pPr>
            <a:endParaRPr lang="zh-CN" altLang="zh-CN" dirty="0"/>
          </a:p>
        </p:txBody>
      </p:sp>
      <p:pic>
        <p:nvPicPr>
          <p:cNvPr id="4" name="Picture 4" descr="说明: 射线照相检验(RT)"/>
          <p:cNvPicPr/>
          <p:nvPr/>
        </p:nvPicPr>
        <p:blipFill>
          <a:blip r:embed="rId2">
            <a:extLst>
              <a:ext uri="{28A0092B-C50C-407E-A947-70E740481C1C}">
                <a14:useLocalDpi xmlns:a14="http://schemas.microsoft.com/office/drawing/2010/main" val="0"/>
              </a:ext>
            </a:extLst>
          </a:blip>
          <a:srcRect/>
          <a:stretch>
            <a:fillRect/>
          </a:stretch>
        </p:blipFill>
        <p:spPr bwMode="auto">
          <a:xfrm>
            <a:off x="3234392" y="4277659"/>
            <a:ext cx="2705100" cy="2311400"/>
          </a:xfrm>
          <a:prstGeom prst="rect">
            <a:avLst/>
          </a:prstGeom>
          <a:noFill/>
          <a:ln>
            <a:noFill/>
          </a:ln>
        </p:spPr>
      </p:pic>
    </p:spTree>
    <p:extLst>
      <p:ext uri="{BB962C8B-B14F-4D97-AF65-F5344CB8AC3E}">
        <p14:creationId xmlns:p14="http://schemas.microsoft.com/office/powerpoint/2010/main" val="748786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b="1" dirty="0"/>
              <a:t>3.2.3 </a:t>
            </a:r>
            <a:r>
              <a:rPr lang="zh-CN" altLang="zh-CN" b="1" dirty="0"/>
              <a:t>数字图像处理在工业生产中的应用</a:t>
            </a:r>
          </a:p>
          <a:p>
            <a:pPr marL="0" indent="0">
              <a:lnSpc>
                <a:spcPct val="150000"/>
              </a:lnSpc>
              <a:buNone/>
            </a:pPr>
            <a:r>
              <a:rPr lang="en-US" altLang="zh-CN" dirty="0" smtClean="0"/>
              <a:t>2</a:t>
            </a:r>
            <a:r>
              <a:rPr lang="en-US" altLang="zh-CN" dirty="0"/>
              <a:t>. </a:t>
            </a:r>
            <a:r>
              <a:rPr lang="zh-CN" altLang="zh-CN" dirty="0" smtClean="0"/>
              <a:t>超声检测</a:t>
            </a:r>
            <a:r>
              <a:rPr lang="zh-CN" altLang="en-US" dirty="0" smtClean="0"/>
              <a:t>。</a:t>
            </a:r>
            <a:r>
              <a:rPr lang="zh-CN" altLang="zh-CN" dirty="0"/>
              <a:t>超声波探伤比</a:t>
            </a:r>
            <a:r>
              <a:rPr lang="en-US" altLang="zh-CN" dirty="0"/>
              <a:t>X</a:t>
            </a:r>
            <a:r>
              <a:rPr lang="zh-CN" altLang="zh-CN" dirty="0"/>
              <a:t>射线探伤具有较高的探伤灵敏度</a:t>
            </a:r>
            <a:r>
              <a:rPr lang="zh-CN" altLang="zh-CN" dirty="0" smtClean="0"/>
              <a:t>、够快速便捷</a:t>
            </a:r>
            <a:r>
              <a:rPr lang="zh-CN" altLang="zh-CN" dirty="0"/>
              <a:t>、无损伤、精确地进行工</a:t>
            </a:r>
            <a:r>
              <a:rPr lang="zh-CN" altLang="zh-CN" dirty="0" smtClean="0"/>
              <a:t>件内部多种缺陷的检测</a:t>
            </a:r>
            <a:r>
              <a:rPr lang="zh-CN" altLang="zh-CN" dirty="0"/>
              <a:t>、定位、评估和诊断。</a:t>
            </a:r>
            <a:r>
              <a:rPr lang="zh-CN" altLang="zh-CN" dirty="0"/>
              <a:t> </a:t>
            </a:r>
            <a:endParaRPr lang="zh-CN" altLang="zh-CN" dirty="0"/>
          </a:p>
        </p:txBody>
      </p:sp>
      <p:pic>
        <p:nvPicPr>
          <p:cNvPr id="4" name="Picture 5" descr="说明: 相控阵超声波无损检测设备"/>
          <p:cNvPicPr/>
          <p:nvPr/>
        </p:nvPicPr>
        <p:blipFill>
          <a:blip r:embed="rId2">
            <a:extLst>
              <a:ext uri="{28A0092B-C50C-407E-A947-70E740481C1C}">
                <a14:useLocalDpi xmlns:a14="http://schemas.microsoft.com/office/drawing/2010/main" val="0"/>
              </a:ext>
            </a:extLst>
          </a:blip>
          <a:srcRect/>
          <a:stretch>
            <a:fillRect/>
          </a:stretch>
        </p:blipFill>
        <p:spPr bwMode="auto">
          <a:xfrm>
            <a:off x="2771961" y="3905624"/>
            <a:ext cx="3840147" cy="2571376"/>
          </a:xfrm>
          <a:prstGeom prst="rect">
            <a:avLst/>
          </a:prstGeom>
          <a:noFill/>
          <a:ln>
            <a:noFill/>
          </a:ln>
        </p:spPr>
      </p:pic>
    </p:spTree>
    <p:extLst>
      <p:ext uri="{BB962C8B-B14F-4D97-AF65-F5344CB8AC3E}">
        <p14:creationId xmlns:p14="http://schemas.microsoft.com/office/powerpoint/2010/main" val="2776954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b="1" dirty="0"/>
              <a:t>3.2.3 </a:t>
            </a:r>
            <a:r>
              <a:rPr lang="zh-CN" altLang="zh-CN" b="1" dirty="0"/>
              <a:t>数字图像处理在工业生产中的应用</a:t>
            </a:r>
          </a:p>
          <a:p>
            <a:pPr marL="0" indent="0">
              <a:lnSpc>
                <a:spcPct val="150000"/>
              </a:lnSpc>
              <a:buNone/>
            </a:pPr>
            <a:r>
              <a:rPr lang="en-US" altLang="zh-CN" dirty="0" smtClean="0"/>
              <a:t>3</a:t>
            </a:r>
            <a:r>
              <a:rPr lang="en-US" altLang="zh-CN" dirty="0"/>
              <a:t>. </a:t>
            </a:r>
            <a:r>
              <a:rPr lang="zh-CN" altLang="zh-CN" dirty="0" smtClean="0"/>
              <a:t>红外热像检测</a:t>
            </a:r>
            <a:r>
              <a:rPr lang="zh-CN" altLang="en-US" dirty="0" smtClean="0"/>
              <a:t>。</a:t>
            </a:r>
            <a:r>
              <a:rPr lang="zh-CN" altLang="zh-CN" dirty="0"/>
              <a:t>红外热像仪是通过非接触探测红外能量（热量），并将其转换为电信号，进而在显示器上生成热图像和温度值，并可以对温度值进行计算的一种检测设备。</a:t>
            </a:r>
            <a:r>
              <a:rPr lang="zh-CN" altLang="zh-CN" dirty="0"/>
              <a:t> </a:t>
            </a:r>
            <a:endParaRPr lang="zh-CN" altLang="zh-CN" dirty="0"/>
          </a:p>
        </p:txBody>
      </p:sp>
      <p:pic>
        <p:nvPicPr>
          <p:cNvPr id="4" name="图片 3" descr="03a83783268da80bed3cb4f63377b7fa"/>
          <p:cNvPicPr/>
          <p:nvPr/>
        </p:nvPicPr>
        <p:blipFill>
          <a:blip r:embed="rId2">
            <a:extLst>
              <a:ext uri="{28A0092B-C50C-407E-A947-70E740481C1C}">
                <a14:useLocalDpi xmlns:a14="http://schemas.microsoft.com/office/drawing/2010/main" val="0"/>
              </a:ext>
            </a:extLst>
          </a:blip>
          <a:srcRect/>
          <a:stretch>
            <a:fillRect/>
          </a:stretch>
        </p:blipFill>
        <p:spPr bwMode="auto">
          <a:xfrm>
            <a:off x="1007782" y="4018428"/>
            <a:ext cx="2279276" cy="2182159"/>
          </a:xfrm>
          <a:prstGeom prst="rect">
            <a:avLst/>
          </a:prstGeom>
          <a:noFill/>
          <a:ln>
            <a:noFill/>
          </a:ln>
        </p:spPr>
      </p:pic>
      <p:pic>
        <p:nvPicPr>
          <p:cNvPr id="5" name="图片 4" descr="8447c4fba3fb48379c8ced7c5e76d91a"/>
          <p:cNvPicPr/>
          <p:nvPr/>
        </p:nvPicPr>
        <p:blipFill>
          <a:blip r:embed="rId3">
            <a:extLst>
              <a:ext uri="{28A0092B-C50C-407E-A947-70E740481C1C}">
                <a14:useLocalDpi xmlns:a14="http://schemas.microsoft.com/office/drawing/2010/main" val="0"/>
              </a:ext>
            </a:extLst>
          </a:blip>
          <a:srcRect/>
          <a:stretch>
            <a:fillRect/>
          </a:stretch>
        </p:blipFill>
        <p:spPr bwMode="auto">
          <a:xfrm>
            <a:off x="4159249" y="4056528"/>
            <a:ext cx="3828677" cy="2144059"/>
          </a:xfrm>
          <a:prstGeom prst="rect">
            <a:avLst/>
          </a:prstGeom>
          <a:noFill/>
          <a:ln>
            <a:noFill/>
          </a:ln>
        </p:spPr>
      </p:pic>
    </p:spTree>
    <p:extLst>
      <p:ext uri="{BB962C8B-B14F-4D97-AF65-F5344CB8AC3E}">
        <p14:creationId xmlns:p14="http://schemas.microsoft.com/office/powerpoint/2010/main" val="16231184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b="1" dirty="0"/>
              <a:t>3.2.4 </a:t>
            </a:r>
            <a:r>
              <a:rPr lang="zh-CN" altLang="zh-CN" b="1" dirty="0"/>
              <a:t>数字图像处理在军事中的应用</a:t>
            </a:r>
          </a:p>
          <a:p>
            <a:pPr marL="0" indent="0">
              <a:lnSpc>
                <a:spcPct val="150000"/>
              </a:lnSpc>
              <a:buNone/>
            </a:pPr>
            <a:r>
              <a:rPr lang="en-US" altLang="zh-CN" dirty="0"/>
              <a:t>1. </a:t>
            </a:r>
            <a:r>
              <a:rPr lang="zh-CN" altLang="zh-CN" dirty="0"/>
              <a:t>侦察卫星</a:t>
            </a:r>
          </a:p>
        </p:txBody>
      </p:sp>
      <p:pic>
        <p:nvPicPr>
          <p:cNvPr id="4" name="Picture 5" descr="说明: 美国KH-11侦察卫星"/>
          <p:cNvPicPr/>
          <p:nvPr/>
        </p:nvPicPr>
        <p:blipFill>
          <a:blip r:embed="rId2">
            <a:extLst>
              <a:ext uri="{28A0092B-C50C-407E-A947-70E740481C1C}">
                <a14:useLocalDpi xmlns:a14="http://schemas.microsoft.com/office/drawing/2010/main" val="0"/>
              </a:ext>
            </a:extLst>
          </a:blip>
          <a:srcRect/>
          <a:stretch>
            <a:fillRect/>
          </a:stretch>
        </p:blipFill>
        <p:spPr bwMode="auto">
          <a:xfrm>
            <a:off x="2746188" y="2997947"/>
            <a:ext cx="3529106" cy="2832572"/>
          </a:xfrm>
          <a:prstGeom prst="rect">
            <a:avLst/>
          </a:prstGeom>
          <a:noFill/>
          <a:ln>
            <a:noFill/>
          </a:ln>
        </p:spPr>
      </p:pic>
    </p:spTree>
    <p:extLst>
      <p:ext uri="{BB962C8B-B14F-4D97-AF65-F5344CB8AC3E}">
        <p14:creationId xmlns:p14="http://schemas.microsoft.com/office/powerpoint/2010/main" val="4201933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b="1" dirty="0"/>
              <a:t>3.2.4 </a:t>
            </a:r>
            <a:r>
              <a:rPr lang="zh-CN" altLang="zh-CN" b="1" dirty="0"/>
              <a:t>数字图像处理在军事中的应用</a:t>
            </a:r>
          </a:p>
          <a:p>
            <a:pPr marL="0" indent="0">
              <a:lnSpc>
                <a:spcPct val="150000"/>
              </a:lnSpc>
              <a:buNone/>
            </a:pPr>
            <a:r>
              <a:rPr lang="en-US" altLang="zh-CN" dirty="0"/>
              <a:t>2. </a:t>
            </a:r>
            <a:r>
              <a:rPr lang="zh-CN" altLang="zh-CN" dirty="0" smtClean="0"/>
              <a:t>雷达</a:t>
            </a:r>
            <a:r>
              <a:rPr lang="en-US" altLang="zh-CN" dirty="0" smtClean="0"/>
              <a:t>  </a:t>
            </a:r>
            <a:r>
              <a:rPr lang="zh-CN" altLang="zh-CN" dirty="0" smtClean="0"/>
              <a:t>利用电磁波探测</a:t>
            </a:r>
            <a:r>
              <a:rPr lang="zh-CN" altLang="zh-CN" dirty="0"/>
              <a:t>目标。</a:t>
            </a:r>
            <a:r>
              <a:rPr lang="zh-CN" altLang="zh-CN" dirty="0"/>
              <a:t> </a:t>
            </a:r>
            <a:endParaRPr lang="zh-CN" altLang="zh-CN" dirty="0"/>
          </a:p>
        </p:txBody>
      </p:sp>
      <p:pic>
        <p:nvPicPr>
          <p:cNvPr id="5" name="Picture 4" descr="说明: 空军雷达某部为飞行表演编队导航"/>
          <p:cNvPicPr/>
          <p:nvPr/>
        </p:nvPicPr>
        <p:blipFill>
          <a:blip r:embed="rId2">
            <a:extLst>
              <a:ext uri="{28A0092B-C50C-407E-A947-70E740481C1C}">
                <a14:useLocalDpi xmlns:a14="http://schemas.microsoft.com/office/drawing/2010/main" val="0"/>
              </a:ext>
            </a:extLst>
          </a:blip>
          <a:srcRect/>
          <a:stretch>
            <a:fillRect/>
          </a:stretch>
        </p:blipFill>
        <p:spPr bwMode="auto">
          <a:xfrm>
            <a:off x="2550457" y="3187701"/>
            <a:ext cx="3886589" cy="2736476"/>
          </a:xfrm>
          <a:prstGeom prst="rect">
            <a:avLst/>
          </a:prstGeom>
          <a:noFill/>
          <a:ln>
            <a:noFill/>
          </a:ln>
        </p:spPr>
      </p:pic>
    </p:spTree>
    <p:extLst>
      <p:ext uri="{BB962C8B-B14F-4D97-AF65-F5344CB8AC3E}">
        <p14:creationId xmlns:p14="http://schemas.microsoft.com/office/powerpoint/2010/main" val="1692387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b="1" dirty="0"/>
              <a:t>3.2.4 </a:t>
            </a:r>
            <a:r>
              <a:rPr lang="zh-CN" altLang="zh-CN" b="1" dirty="0"/>
              <a:t>数字图像处理在军事中的应用</a:t>
            </a:r>
          </a:p>
          <a:p>
            <a:pPr marL="0" indent="0">
              <a:lnSpc>
                <a:spcPct val="150000"/>
              </a:lnSpc>
              <a:buNone/>
            </a:pPr>
            <a:r>
              <a:rPr lang="en-US" altLang="zh-CN" dirty="0"/>
              <a:t>3. </a:t>
            </a:r>
            <a:r>
              <a:rPr lang="zh-CN" altLang="zh-CN" dirty="0"/>
              <a:t>声纳</a:t>
            </a:r>
            <a:r>
              <a:rPr lang="en-US" altLang="zh-CN" dirty="0"/>
              <a:t>(Sonar</a:t>
            </a:r>
            <a:r>
              <a:rPr lang="en-US" altLang="zh-CN" dirty="0" smtClean="0"/>
              <a:t>)</a:t>
            </a:r>
          </a:p>
          <a:p>
            <a:pPr marL="0" indent="0">
              <a:lnSpc>
                <a:spcPct val="150000"/>
              </a:lnSpc>
              <a:buNone/>
            </a:pPr>
            <a:r>
              <a:rPr lang="zh-CN" altLang="zh-CN" dirty="0" smtClean="0"/>
              <a:t>是</a:t>
            </a:r>
            <a:r>
              <a:rPr lang="zh-CN" altLang="zh-CN" dirty="0"/>
              <a:t>利用水中声波进行探测</a:t>
            </a:r>
            <a:r>
              <a:rPr lang="zh-CN" altLang="zh-CN" dirty="0" smtClean="0"/>
              <a:t>、</a:t>
            </a:r>
            <a:endParaRPr lang="en-US" altLang="zh-CN" dirty="0" smtClean="0"/>
          </a:p>
          <a:p>
            <a:pPr marL="0" indent="0">
              <a:lnSpc>
                <a:spcPct val="150000"/>
              </a:lnSpc>
              <a:buNone/>
            </a:pPr>
            <a:r>
              <a:rPr lang="zh-CN" altLang="zh-CN" dirty="0" smtClean="0"/>
              <a:t>定位和</a:t>
            </a:r>
            <a:r>
              <a:rPr lang="zh-CN" altLang="zh-CN" dirty="0"/>
              <a:t>通信的电子设备。</a:t>
            </a:r>
            <a:r>
              <a:rPr lang="zh-CN" altLang="zh-CN" dirty="0"/>
              <a:t> </a:t>
            </a:r>
            <a:endParaRPr lang="zh-CN" altLang="zh-CN" dirty="0"/>
          </a:p>
        </p:txBody>
      </p:sp>
      <p:pic>
        <p:nvPicPr>
          <p:cNvPr id="6" name="Picture 6" descr="说明: the wreck of the Vineyard Sound Lightship"/>
          <p:cNvPicPr/>
          <p:nvPr/>
        </p:nvPicPr>
        <p:blipFill>
          <a:blip r:embed="rId2">
            <a:extLst>
              <a:ext uri="{28A0092B-C50C-407E-A947-70E740481C1C}">
                <a14:useLocalDpi xmlns:a14="http://schemas.microsoft.com/office/drawing/2010/main" val="0"/>
              </a:ext>
            </a:extLst>
          </a:blip>
          <a:srcRect/>
          <a:stretch>
            <a:fillRect/>
          </a:stretch>
        </p:blipFill>
        <p:spPr bwMode="auto">
          <a:xfrm>
            <a:off x="4560421" y="2607235"/>
            <a:ext cx="3014494" cy="3294529"/>
          </a:xfrm>
          <a:prstGeom prst="rect">
            <a:avLst/>
          </a:prstGeom>
          <a:noFill/>
          <a:ln>
            <a:noFill/>
          </a:ln>
        </p:spPr>
      </p:pic>
    </p:spTree>
    <p:extLst>
      <p:ext uri="{BB962C8B-B14F-4D97-AF65-F5344CB8AC3E}">
        <p14:creationId xmlns:p14="http://schemas.microsoft.com/office/powerpoint/2010/main" val="31436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a:xfrm>
            <a:off x="457200" y="1600200"/>
            <a:ext cx="5130800" cy="4876800"/>
          </a:xfrm>
        </p:spPr>
        <p:txBody>
          <a:bodyPr/>
          <a:lstStyle/>
          <a:p>
            <a:pPr marL="0" indent="0">
              <a:lnSpc>
                <a:spcPct val="150000"/>
              </a:lnSpc>
              <a:buNone/>
            </a:pPr>
            <a:r>
              <a:rPr lang="en-US" altLang="zh-CN" b="1" dirty="0"/>
              <a:t>3.2.5 </a:t>
            </a:r>
            <a:r>
              <a:rPr lang="zh-CN" altLang="zh-CN" b="1" dirty="0"/>
              <a:t>数字图像处理在通信中的应用</a:t>
            </a:r>
          </a:p>
          <a:p>
            <a:pPr marL="0" indent="0">
              <a:lnSpc>
                <a:spcPct val="150000"/>
              </a:lnSpc>
              <a:buNone/>
            </a:pPr>
            <a:r>
              <a:rPr lang="en-US" altLang="zh-CN" dirty="0"/>
              <a:t>1.</a:t>
            </a:r>
            <a:r>
              <a:rPr lang="zh-CN" altLang="zh-CN" dirty="0"/>
              <a:t>图像传真</a:t>
            </a:r>
          </a:p>
          <a:p>
            <a:pPr marL="0" indent="0">
              <a:lnSpc>
                <a:spcPct val="150000"/>
              </a:lnSpc>
              <a:buNone/>
            </a:pPr>
            <a:r>
              <a:rPr lang="zh-CN" altLang="zh-CN" dirty="0"/>
              <a:t>图像传真将文字、图表、相片等记录在纸面上的静止图象，通过扫描和光电变换，变成电信号，经各类信道传送到目的地，在接收端通过一系列逆变换过程，获得与发送原稿相似记录副本的通信方式。</a:t>
            </a:r>
          </a:p>
        </p:txBody>
      </p:sp>
      <p:pic>
        <p:nvPicPr>
          <p:cNvPr id="5" name="Picture 4" descr="说明: 图像传真"/>
          <p:cNvPicPr/>
          <p:nvPr/>
        </p:nvPicPr>
        <p:blipFill>
          <a:blip r:embed="rId2">
            <a:extLst>
              <a:ext uri="{28A0092B-C50C-407E-A947-70E740481C1C}">
                <a14:useLocalDpi xmlns:a14="http://schemas.microsoft.com/office/drawing/2010/main" val="0"/>
              </a:ext>
            </a:extLst>
          </a:blip>
          <a:srcRect/>
          <a:stretch>
            <a:fillRect/>
          </a:stretch>
        </p:blipFill>
        <p:spPr bwMode="auto">
          <a:xfrm>
            <a:off x="5587999" y="3516405"/>
            <a:ext cx="2893797" cy="1996889"/>
          </a:xfrm>
          <a:prstGeom prst="rect">
            <a:avLst/>
          </a:prstGeom>
          <a:noFill/>
          <a:ln>
            <a:noFill/>
          </a:ln>
        </p:spPr>
      </p:pic>
    </p:spTree>
    <p:extLst>
      <p:ext uri="{BB962C8B-B14F-4D97-AF65-F5344CB8AC3E}">
        <p14:creationId xmlns:p14="http://schemas.microsoft.com/office/powerpoint/2010/main" val="877590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3.1 </a:t>
            </a:r>
            <a:r>
              <a:rPr lang="zh-CN" altLang="zh-CN" sz="3600" b="1" dirty="0"/>
              <a:t>数字图像处理基础知识</a:t>
            </a:r>
          </a:p>
        </p:txBody>
      </p:sp>
      <p:sp>
        <p:nvSpPr>
          <p:cNvPr id="3" name="内容占位符 2"/>
          <p:cNvSpPr>
            <a:spLocks noGrp="1"/>
          </p:cNvSpPr>
          <p:nvPr>
            <p:ph idx="1"/>
          </p:nvPr>
        </p:nvSpPr>
        <p:spPr/>
        <p:txBody>
          <a:bodyPr/>
          <a:lstStyle/>
          <a:p>
            <a:pPr marL="0" indent="0">
              <a:lnSpc>
                <a:spcPct val="150000"/>
              </a:lnSpc>
              <a:buNone/>
            </a:pPr>
            <a:r>
              <a:rPr lang="en-US" altLang="zh-CN" b="1" dirty="0"/>
              <a:t>3.1.1</a:t>
            </a:r>
            <a:r>
              <a:rPr lang="zh-CN" altLang="zh-CN" b="1" dirty="0"/>
              <a:t>人类视觉与图像基础知识</a:t>
            </a:r>
          </a:p>
          <a:p>
            <a:pPr marL="0" indent="0">
              <a:lnSpc>
                <a:spcPct val="150000"/>
              </a:lnSpc>
              <a:buNone/>
            </a:pPr>
            <a:r>
              <a:rPr lang="en-US" altLang="zh-CN" dirty="0" smtClean="0"/>
              <a:t>1</a:t>
            </a:r>
            <a:r>
              <a:rPr lang="en-US" altLang="zh-CN" dirty="0"/>
              <a:t>.</a:t>
            </a:r>
            <a:r>
              <a:rPr lang="zh-CN" altLang="zh-CN" dirty="0" smtClean="0"/>
              <a:t>数字图像</a:t>
            </a:r>
            <a:endParaRPr lang="en-US" altLang="zh-CN" dirty="0" smtClean="0"/>
          </a:p>
          <a:p>
            <a:pPr>
              <a:lnSpc>
                <a:spcPct val="150000"/>
              </a:lnSpc>
            </a:pPr>
            <a:r>
              <a:rPr lang="zh-CN" altLang="zh-CN" dirty="0"/>
              <a:t>数字图像，又称数码图像或数位图像，是由模拟图像通过数字化后得到的，以像素（</a:t>
            </a:r>
            <a:r>
              <a:rPr lang="en-US" altLang="zh-CN" dirty="0"/>
              <a:t>Pixel</a:t>
            </a:r>
            <a:r>
              <a:rPr lang="zh-CN" altLang="zh-CN" dirty="0"/>
              <a:t>）为基本元素。</a:t>
            </a:r>
          </a:p>
          <a:p>
            <a:pPr>
              <a:lnSpc>
                <a:spcPct val="150000"/>
              </a:lnSpc>
            </a:pPr>
            <a:r>
              <a:rPr lang="zh-CN" altLang="zh-CN" dirty="0"/>
              <a:t>数字图像是物体的一个数字表示，是以数字格式存放的图像，它是目前社会生活中最常见的一种信息媒体，它传递着物理世界事物状态的信息，是人类获取外界信息的主要途径。</a:t>
            </a:r>
          </a:p>
          <a:p>
            <a:pPr marL="0" indent="0">
              <a:buNone/>
            </a:pPr>
            <a:endParaRPr lang="zh-CN" altLang="zh-CN" dirty="0"/>
          </a:p>
        </p:txBody>
      </p:sp>
    </p:spTree>
    <p:extLst>
      <p:ext uri="{BB962C8B-B14F-4D97-AF65-F5344CB8AC3E}">
        <p14:creationId xmlns:p14="http://schemas.microsoft.com/office/powerpoint/2010/main" val="129256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a:xfrm>
            <a:off x="457200" y="1600200"/>
            <a:ext cx="5130800" cy="4876800"/>
          </a:xfrm>
        </p:spPr>
        <p:txBody>
          <a:bodyPr/>
          <a:lstStyle/>
          <a:p>
            <a:pPr marL="0" indent="0">
              <a:lnSpc>
                <a:spcPct val="150000"/>
              </a:lnSpc>
              <a:buNone/>
            </a:pPr>
            <a:r>
              <a:rPr lang="en-US" altLang="zh-CN" b="1" dirty="0"/>
              <a:t>3.2.5 </a:t>
            </a:r>
            <a:r>
              <a:rPr lang="zh-CN" altLang="zh-CN" b="1" dirty="0"/>
              <a:t>数字图像处理在通信中的应用</a:t>
            </a:r>
          </a:p>
          <a:p>
            <a:pPr marL="0" indent="0">
              <a:lnSpc>
                <a:spcPct val="150000"/>
              </a:lnSpc>
              <a:buNone/>
            </a:pPr>
            <a:r>
              <a:rPr lang="en-US" altLang="zh-CN" dirty="0"/>
              <a:t>2.</a:t>
            </a:r>
            <a:r>
              <a:rPr lang="zh-CN" altLang="zh-CN" dirty="0"/>
              <a:t>可视电话</a:t>
            </a:r>
          </a:p>
          <a:p>
            <a:pPr marL="0" indent="0">
              <a:lnSpc>
                <a:spcPct val="150000"/>
              </a:lnSpc>
              <a:buNone/>
            </a:pPr>
            <a:r>
              <a:rPr lang="zh-CN" altLang="zh-CN" dirty="0"/>
              <a:t>可视电话业务是一种点到点的视频通信业务。它能利用电话网双向实时传输通话双方的图像和语音信号。由于可视电话能收到面对面交流的效果，实现人们通话时既闻其声、又见其人的梦想。</a:t>
            </a:r>
          </a:p>
        </p:txBody>
      </p:sp>
      <p:pic>
        <p:nvPicPr>
          <p:cNvPr id="6" name="Picture 4" descr="说明: 可视电话"/>
          <p:cNvPicPr/>
          <p:nvPr/>
        </p:nvPicPr>
        <p:blipFill>
          <a:blip r:embed="rId2">
            <a:extLst>
              <a:ext uri="{28A0092B-C50C-407E-A947-70E740481C1C}">
                <a14:useLocalDpi xmlns:a14="http://schemas.microsoft.com/office/drawing/2010/main" val="0"/>
              </a:ext>
            </a:extLst>
          </a:blip>
          <a:srcRect/>
          <a:stretch>
            <a:fillRect/>
          </a:stretch>
        </p:blipFill>
        <p:spPr bwMode="auto">
          <a:xfrm>
            <a:off x="5588000" y="3429000"/>
            <a:ext cx="2971912" cy="1964764"/>
          </a:xfrm>
          <a:prstGeom prst="rect">
            <a:avLst/>
          </a:prstGeom>
          <a:noFill/>
          <a:ln>
            <a:noFill/>
          </a:ln>
        </p:spPr>
      </p:pic>
    </p:spTree>
    <p:extLst>
      <p:ext uri="{BB962C8B-B14F-4D97-AF65-F5344CB8AC3E}">
        <p14:creationId xmlns:p14="http://schemas.microsoft.com/office/powerpoint/2010/main" val="4645478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a:xfrm>
            <a:off x="457200" y="1600200"/>
            <a:ext cx="5130800" cy="4876800"/>
          </a:xfrm>
        </p:spPr>
        <p:txBody>
          <a:bodyPr/>
          <a:lstStyle/>
          <a:p>
            <a:pPr marL="0" indent="0">
              <a:lnSpc>
                <a:spcPct val="150000"/>
              </a:lnSpc>
              <a:buNone/>
            </a:pPr>
            <a:r>
              <a:rPr lang="en-US" altLang="zh-CN" b="1" dirty="0"/>
              <a:t>3.2.5 </a:t>
            </a:r>
            <a:r>
              <a:rPr lang="zh-CN" altLang="zh-CN" b="1" dirty="0"/>
              <a:t>数字图像处理在通信中的应用</a:t>
            </a:r>
          </a:p>
          <a:p>
            <a:pPr marL="0" indent="0">
              <a:lnSpc>
                <a:spcPct val="150000"/>
              </a:lnSpc>
              <a:buNone/>
            </a:pPr>
            <a:r>
              <a:rPr lang="zh-CN" altLang="zh-CN" dirty="0"/>
              <a:t>3</a:t>
            </a:r>
            <a:r>
              <a:rPr lang="en-US" altLang="zh-CN" dirty="0" smtClean="0"/>
              <a:t>.</a:t>
            </a:r>
            <a:r>
              <a:rPr lang="zh-CN" altLang="zh-CN" dirty="0"/>
              <a:t>卫星通讯</a:t>
            </a:r>
          </a:p>
          <a:p>
            <a:pPr marL="0" indent="0">
              <a:lnSpc>
                <a:spcPct val="150000"/>
              </a:lnSpc>
              <a:buNone/>
            </a:pPr>
            <a:r>
              <a:rPr lang="zh-CN" altLang="zh-CN" dirty="0"/>
              <a:t>卫星通信系统由卫星和地球站两部分组成。卫星在空中起中继站的作用，即把地球站发上来的电磁波放大后再返送回另一地球站。地球站则是卫星系统与地面公众网的接口，地面用户通过地球站出入卫星系统形成链路。</a:t>
            </a:r>
            <a:r>
              <a:rPr lang="zh-CN" altLang="zh-CN" dirty="0"/>
              <a:t> </a:t>
            </a:r>
            <a:endParaRPr lang="zh-CN" altLang="zh-CN" dirty="0"/>
          </a:p>
        </p:txBody>
      </p:sp>
      <p:pic>
        <p:nvPicPr>
          <p:cNvPr id="5" name="图片 4" descr="2faf57e81fef01a628ad33bad9408905"/>
          <p:cNvPicPr/>
          <p:nvPr/>
        </p:nvPicPr>
        <p:blipFill>
          <a:blip r:embed="rId2">
            <a:extLst>
              <a:ext uri="{28A0092B-C50C-407E-A947-70E740481C1C}">
                <a14:useLocalDpi xmlns:a14="http://schemas.microsoft.com/office/drawing/2010/main" val="0"/>
              </a:ext>
            </a:extLst>
          </a:blip>
          <a:srcRect/>
          <a:stretch>
            <a:fillRect/>
          </a:stretch>
        </p:blipFill>
        <p:spPr bwMode="auto">
          <a:xfrm>
            <a:off x="5505826" y="3234014"/>
            <a:ext cx="3429000" cy="2362200"/>
          </a:xfrm>
          <a:prstGeom prst="rect">
            <a:avLst/>
          </a:prstGeom>
          <a:noFill/>
          <a:ln>
            <a:noFill/>
          </a:ln>
        </p:spPr>
      </p:pic>
    </p:spTree>
    <p:extLst>
      <p:ext uri="{BB962C8B-B14F-4D97-AF65-F5344CB8AC3E}">
        <p14:creationId xmlns:p14="http://schemas.microsoft.com/office/powerpoint/2010/main" val="4492087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a:xfrm>
            <a:off x="457200" y="1600200"/>
            <a:ext cx="8104094" cy="4876800"/>
          </a:xfrm>
        </p:spPr>
        <p:txBody>
          <a:bodyPr/>
          <a:lstStyle/>
          <a:p>
            <a:pPr marL="0" indent="0">
              <a:lnSpc>
                <a:spcPct val="150000"/>
              </a:lnSpc>
              <a:buNone/>
            </a:pPr>
            <a:r>
              <a:rPr lang="en-US" altLang="zh-CN" b="1" dirty="0"/>
              <a:t>3.2.5 </a:t>
            </a:r>
            <a:r>
              <a:rPr lang="zh-CN" altLang="zh-CN" b="1" dirty="0"/>
              <a:t>数字图像处理在通信中的应用</a:t>
            </a:r>
          </a:p>
          <a:p>
            <a:pPr marL="0" indent="0">
              <a:lnSpc>
                <a:spcPct val="150000"/>
              </a:lnSpc>
              <a:buNone/>
            </a:pPr>
            <a:r>
              <a:rPr lang="zh-CN" altLang="zh-CN" dirty="0"/>
              <a:t>4</a:t>
            </a:r>
            <a:r>
              <a:rPr lang="en-US" altLang="zh-CN" dirty="0" smtClean="0"/>
              <a:t>.</a:t>
            </a:r>
            <a:r>
              <a:rPr lang="zh-CN" altLang="zh-CN" dirty="0"/>
              <a:t>数字电视</a:t>
            </a:r>
          </a:p>
          <a:p>
            <a:pPr marL="0" indent="0">
              <a:lnSpc>
                <a:spcPct val="150000"/>
              </a:lnSpc>
              <a:buNone/>
            </a:pPr>
            <a:r>
              <a:rPr lang="zh-CN" altLang="zh-CN" dirty="0"/>
              <a:t>数字电视就是指从演播室到发射、传输、接收的所有环节都是使用数字电视信号或对该系统所有的信号传播都是通过由</a:t>
            </a:r>
            <a:r>
              <a:rPr lang="en-US" altLang="zh-CN" dirty="0"/>
              <a:t>0</a:t>
            </a:r>
            <a:r>
              <a:rPr lang="zh-CN" altLang="zh-CN" dirty="0"/>
              <a:t>、</a:t>
            </a:r>
            <a:r>
              <a:rPr lang="en-US" altLang="zh-CN" dirty="0"/>
              <a:t>1</a:t>
            </a:r>
            <a:r>
              <a:rPr lang="zh-CN" altLang="zh-CN" dirty="0"/>
              <a:t>数字串所构成的数字流来传播的电视类型。数字电视信号损失小，接收效果好。</a:t>
            </a:r>
          </a:p>
        </p:txBody>
      </p:sp>
    </p:spTree>
    <p:extLst>
      <p:ext uri="{BB962C8B-B14F-4D97-AF65-F5344CB8AC3E}">
        <p14:creationId xmlns:p14="http://schemas.microsoft.com/office/powerpoint/2010/main" val="34855450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a:xfrm>
            <a:off x="457201" y="1600200"/>
            <a:ext cx="5235388" cy="4876800"/>
          </a:xfrm>
        </p:spPr>
        <p:txBody>
          <a:bodyPr/>
          <a:lstStyle/>
          <a:p>
            <a:pPr marL="0" indent="0">
              <a:lnSpc>
                <a:spcPct val="150000"/>
              </a:lnSpc>
              <a:buNone/>
            </a:pPr>
            <a:r>
              <a:rPr lang="en-US" altLang="zh-CN" b="1" dirty="0"/>
              <a:t>3.2.6 </a:t>
            </a:r>
            <a:r>
              <a:rPr lang="zh-CN" altLang="zh-CN" b="1" dirty="0"/>
              <a:t>数字图像处理在公安中的应用</a:t>
            </a:r>
          </a:p>
          <a:p>
            <a:pPr marL="0" indent="0">
              <a:lnSpc>
                <a:spcPct val="120000"/>
              </a:lnSpc>
              <a:buNone/>
            </a:pPr>
            <a:r>
              <a:rPr lang="en-US" altLang="zh-CN" dirty="0"/>
              <a:t>1.</a:t>
            </a:r>
            <a:r>
              <a:rPr lang="zh-CN" altLang="zh-CN" dirty="0"/>
              <a:t>指纹识别</a:t>
            </a:r>
          </a:p>
          <a:p>
            <a:pPr marL="0" indent="0">
              <a:lnSpc>
                <a:spcPct val="120000"/>
              </a:lnSpc>
              <a:buNone/>
            </a:pPr>
            <a:r>
              <a:rPr lang="zh-CN" altLang="zh-CN" dirty="0"/>
              <a:t>指纹识别即指通过比较不同指纹的细节特征点来进行鉴别。由于每个人的指纹不同，就是同一人的十指之间，指纹也有明显区别，因此指纹可用于身份鉴定。</a:t>
            </a:r>
          </a:p>
          <a:p>
            <a:pPr marL="0" indent="0">
              <a:lnSpc>
                <a:spcPct val="120000"/>
              </a:lnSpc>
              <a:buNone/>
            </a:pPr>
            <a:r>
              <a:rPr lang="zh-CN" altLang="zh-CN" dirty="0"/>
              <a:t>指纹识别系统是一个典型的模式识别系统，包括指纹图像获取、处理、特征提取和比对等模块。</a:t>
            </a:r>
            <a:r>
              <a:rPr lang="en-US" altLang="zh-CN" dirty="0"/>
              <a:t>  </a:t>
            </a:r>
            <a:endParaRPr lang="zh-CN" altLang="zh-CN" dirty="0"/>
          </a:p>
        </p:txBody>
      </p:sp>
      <p:pic>
        <p:nvPicPr>
          <p:cNvPr id="4" name="图片 3" descr="cb66e82ac4d7d03a7a96844310e96e2c"/>
          <p:cNvPicPr/>
          <p:nvPr/>
        </p:nvPicPr>
        <p:blipFill>
          <a:blip r:embed="rId2">
            <a:extLst>
              <a:ext uri="{28A0092B-C50C-407E-A947-70E740481C1C}">
                <a14:useLocalDpi xmlns:a14="http://schemas.microsoft.com/office/drawing/2010/main" val="0"/>
              </a:ext>
            </a:extLst>
          </a:blip>
          <a:srcRect/>
          <a:stretch>
            <a:fillRect/>
          </a:stretch>
        </p:blipFill>
        <p:spPr bwMode="auto">
          <a:xfrm>
            <a:off x="5498356" y="2960968"/>
            <a:ext cx="2864038" cy="2477620"/>
          </a:xfrm>
          <a:prstGeom prst="rect">
            <a:avLst/>
          </a:prstGeom>
          <a:noFill/>
          <a:ln>
            <a:noFill/>
          </a:ln>
        </p:spPr>
      </p:pic>
    </p:spTree>
    <p:extLst>
      <p:ext uri="{BB962C8B-B14F-4D97-AF65-F5344CB8AC3E}">
        <p14:creationId xmlns:p14="http://schemas.microsoft.com/office/powerpoint/2010/main" val="30354000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a:xfrm>
            <a:off x="457200" y="1600200"/>
            <a:ext cx="8229599" cy="4876800"/>
          </a:xfrm>
        </p:spPr>
        <p:txBody>
          <a:bodyPr/>
          <a:lstStyle/>
          <a:p>
            <a:pPr marL="0" indent="0">
              <a:lnSpc>
                <a:spcPct val="150000"/>
              </a:lnSpc>
              <a:buNone/>
            </a:pPr>
            <a:r>
              <a:rPr lang="en-US" altLang="zh-CN" b="1" dirty="0"/>
              <a:t>3.2.6 </a:t>
            </a:r>
            <a:r>
              <a:rPr lang="zh-CN" altLang="zh-CN" b="1" dirty="0"/>
              <a:t>数字图像处理在公安中的应用</a:t>
            </a:r>
          </a:p>
          <a:p>
            <a:pPr marL="0" indent="0">
              <a:lnSpc>
                <a:spcPct val="150000"/>
              </a:lnSpc>
              <a:buNone/>
            </a:pPr>
            <a:r>
              <a:rPr lang="en-US" altLang="zh-CN" dirty="0"/>
              <a:t>2.</a:t>
            </a:r>
            <a:r>
              <a:rPr lang="zh-CN" altLang="zh-CN" dirty="0"/>
              <a:t>人脸识别</a:t>
            </a:r>
          </a:p>
          <a:p>
            <a:pPr marL="0" indent="0">
              <a:lnSpc>
                <a:spcPct val="150000"/>
              </a:lnSpc>
              <a:buNone/>
            </a:pPr>
            <a:r>
              <a:rPr lang="zh-CN" altLang="zh-CN" dirty="0"/>
              <a:t>人脸识别特指利用分析比较人脸视觉特征信息进行身份鉴别的计算机技术。 人脸识别系统包括图像摄取、人脸定位、图像预处理、以及人脸识别。</a:t>
            </a:r>
          </a:p>
        </p:txBody>
      </p:sp>
      <p:pic>
        <p:nvPicPr>
          <p:cNvPr id="5" name="Picture 5" descr="说明: 美开发出三维面部识别软件"/>
          <p:cNvPicPr/>
          <p:nvPr/>
        </p:nvPicPr>
        <p:blipFill>
          <a:blip r:embed="rId2">
            <a:extLst>
              <a:ext uri="{28A0092B-C50C-407E-A947-70E740481C1C}">
                <a14:useLocalDpi xmlns:a14="http://schemas.microsoft.com/office/drawing/2010/main" val="0"/>
              </a:ext>
            </a:extLst>
          </a:blip>
          <a:srcRect/>
          <a:stretch>
            <a:fillRect/>
          </a:stretch>
        </p:blipFill>
        <p:spPr bwMode="auto">
          <a:xfrm>
            <a:off x="3199279" y="4588062"/>
            <a:ext cx="3044156" cy="1888938"/>
          </a:xfrm>
          <a:prstGeom prst="rect">
            <a:avLst/>
          </a:prstGeom>
          <a:noFill/>
          <a:ln>
            <a:noFill/>
          </a:ln>
        </p:spPr>
      </p:pic>
    </p:spTree>
    <p:extLst>
      <p:ext uri="{BB962C8B-B14F-4D97-AF65-F5344CB8AC3E}">
        <p14:creationId xmlns:p14="http://schemas.microsoft.com/office/powerpoint/2010/main" val="4800561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a:xfrm>
            <a:off x="457200" y="1600200"/>
            <a:ext cx="8229599" cy="4876800"/>
          </a:xfrm>
        </p:spPr>
        <p:txBody>
          <a:bodyPr/>
          <a:lstStyle/>
          <a:p>
            <a:pPr marL="0" indent="0">
              <a:lnSpc>
                <a:spcPct val="150000"/>
              </a:lnSpc>
              <a:buNone/>
            </a:pPr>
            <a:r>
              <a:rPr lang="en-US" altLang="zh-CN" b="1" dirty="0"/>
              <a:t>3.2.6 </a:t>
            </a:r>
            <a:r>
              <a:rPr lang="zh-CN" altLang="zh-CN" b="1" dirty="0"/>
              <a:t>数字图像处理在公安中的应用</a:t>
            </a:r>
          </a:p>
          <a:p>
            <a:pPr marL="0" indent="0">
              <a:lnSpc>
                <a:spcPct val="150000"/>
              </a:lnSpc>
              <a:buNone/>
            </a:pPr>
            <a:r>
              <a:rPr lang="en-US" altLang="zh-CN" dirty="0"/>
              <a:t>3. </a:t>
            </a:r>
            <a:r>
              <a:rPr lang="zh-CN" altLang="zh-CN" dirty="0"/>
              <a:t>通行安检</a:t>
            </a:r>
          </a:p>
          <a:p>
            <a:pPr marL="0" indent="0">
              <a:lnSpc>
                <a:spcPct val="150000"/>
              </a:lnSpc>
              <a:buNone/>
            </a:pPr>
            <a:r>
              <a:rPr lang="zh-CN" altLang="zh-CN" dirty="0"/>
              <a:t>通行安检是</a:t>
            </a:r>
            <a:r>
              <a:rPr lang="zh-CN" altLang="zh-CN" b="1" dirty="0"/>
              <a:t>火车站，地铁，机场等必不可少的通行安检。</a:t>
            </a:r>
            <a:r>
              <a:rPr lang="zh-CN" altLang="zh-CN" dirty="0"/>
              <a:t> </a:t>
            </a:r>
            <a:endParaRPr lang="zh-CN" altLang="zh-CN" dirty="0"/>
          </a:p>
        </p:txBody>
      </p:sp>
      <p:pic>
        <p:nvPicPr>
          <p:cNvPr id="6" name="Picture 8" descr="说明: x光射线行李安全检查设备3"/>
          <p:cNvPicPr/>
          <p:nvPr/>
        </p:nvPicPr>
        <p:blipFill>
          <a:blip r:embed="rId2">
            <a:extLst>
              <a:ext uri="{28A0092B-C50C-407E-A947-70E740481C1C}">
                <a14:useLocalDpi xmlns:a14="http://schemas.microsoft.com/office/drawing/2010/main" val="0"/>
              </a:ext>
            </a:extLst>
          </a:blip>
          <a:srcRect/>
          <a:stretch>
            <a:fillRect/>
          </a:stretch>
        </p:blipFill>
        <p:spPr bwMode="auto">
          <a:xfrm>
            <a:off x="2724149" y="3722219"/>
            <a:ext cx="3499959" cy="2239310"/>
          </a:xfrm>
          <a:prstGeom prst="rect">
            <a:avLst/>
          </a:prstGeom>
          <a:noFill/>
          <a:ln>
            <a:noFill/>
          </a:ln>
        </p:spPr>
      </p:pic>
    </p:spTree>
    <p:extLst>
      <p:ext uri="{BB962C8B-B14F-4D97-AF65-F5344CB8AC3E}">
        <p14:creationId xmlns:p14="http://schemas.microsoft.com/office/powerpoint/2010/main" val="2371790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a:xfrm>
            <a:off x="457201" y="1600200"/>
            <a:ext cx="5758328" cy="4876800"/>
          </a:xfrm>
        </p:spPr>
        <p:txBody>
          <a:bodyPr/>
          <a:lstStyle/>
          <a:p>
            <a:pPr marL="0" indent="0">
              <a:lnSpc>
                <a:spcPct val="150000"/>
              </a:lnSpc>
              <a:buNone/>
            </a:pPr>
            <a:r>
              <a:rPr lang="en-US" altLang="zh-CN" b="1" dirty="0"/>
              <a:t>3.2.7 </a:t>
            </a:r>
            <a:r>
              <a:rPr lang="zh-CN" altLang="zh-CN" b="1" dirty="0"/>
              <a:t>数字图像处理在气象预报中的应</a:t>
            </a:r>
            <a:r>
              <a:rPr lang="zh-CN" altLang="zh-CN" b="1" dirty="0" smtClean="0"/>
              <a:t>用</a:t>
            </a:r>
            <a:endParaRPr lang="zh-CN" altLang="zh-CN" b="1" dirty="0"/>
          </a:p>
          <a:p>
            <a:pPr marL="0" indent="0">
              <a:lnSpc>
                <a:spcPct val="150000"/>
              </a:lnSpc>
              <a:buNone/>
            </a:pPr>
            <a:r>
              <a:rPr lang="zh-CN" altLang="zh-CN" dirty="0"/>
              <a:t>气象云图进行测绘、判读等是数字图像处理在气象预报中的典型应用。 </a:t>
            </a:r>
          </a:p>
          <a:p>
            <a:pPr marL="0" indent="0">
              <a:lnSpc>
                <a:spcPct val="150000"/>
              </a:lnSpc>
              <a:buNone/>
            </a:pPr>
            <a:r>
              <a:rPr lang="zh-CN" altLang="zh-CN" dirty="0"/>
              <a:t>气象卫星从太空不同的位置对地球表面进行拍摄，大量的观测数据通过卫星传回地面工作站，再合成精美的云图照片。</a:t>
            </a:r>
          </a:p>
        </p:txBody>
      </p:sp>
      <p:pic>
        <p:nvPicPr>
          <p:cNvPr id="5" name="Picture 5" descr="说明: 红外云图2"/>
          <p:cNvPicPr/>
          <p:nvPr/>
        </p:nvPicPr>
        <p:blipFill>
          <a:blip r:embed="rId2">
            <a:extLst>
              <a:ext uri="{28A0092B-C50C-407E-A947-70E740481C1C}">
                <a14:useLocalDpi xmlns:a14="http://schemas.microsoft.com/office/drawing/2010/main" val="0"/>
              </a:ext>
            </a:extLst>
          </a:blip>
          <a:srcRect/>
          <a:stretch>
            <a:fillRect/>
          </a:stretch>
        </p:blipFill>
        <p:spPr bwMode="auto">
          <a:xfrm>
            <a:off x="6256244" y="2531035"/>
            <a:ext cx="2340909" cy="2512195"/>
          </a:xfrm>
          <a:prstGeom prst="rect">
            <a:avLst/>
          </a:prstGeom>
          <a:noFill/>
          <a:ln>
            <a:noFill/>
          </a:ln>
        </p:spPr>
      </p:pic>
    </p:spTree>
    <p:extLst>
      <p:ext uri="{BB962C8B-B14F-4D97-AF65-F5344CB8AC3E}">
        <p14:creationId xmlns:p14="http://schemas.microsoft.com/office/powerpoint/2010/main" val="27948015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lstStyle/>
          <a:p>
            <a:pPr marL="0" indent="0">
              <a:lnSpc>
                <a:spcPct val="150000"/>
              </a:lnSpc>
              <a:buNone/>
            </a:pPr>
            <a:r>
              <a:rPr lang="en-US" altLang="zh-CN" b="1" dirty="0"/>
              <a:t>3.3.1</a:t>
            </a:r>
            <a:r>
              <a:rPr lang="zh-CN" altLang="zh-CN" b="1" dirty="0" smtClean="0"/>
              <a:t>图像增强</a:t>
            </a:r>
            <a:endParaRPr lang="zh-CN" altLang="zh-CN" b="1" dirty="0"/>
          </a:p>
          <a:p>
            <a:pPr marL="0" indent="0">
              <a:lnSpc>
                <a:spcPct val="150000"/>
              </a:lnSpc>
              <a:buNone/>
            </a:pPr>
            <a:r>
              <a:rPr lang="zh-CN" altLang="zh-CN" dirty="0"/>
              <a:t>图像增强</a:t>
            </a:r>
            <a:r>
              <a:rPr lang="en-US" altLang="zh-CN" dirty="0"/>
              <a:t>(Image Enhancement)</a:t>
            </a:r>
            <a:r>
              <a:rPr lang="zh-CN" altLang="zh-CN" dirty="0"/>
              <a:t>的目的是采用一系列技术改善图像的视觉效果，如将原来不清晰的图像变得清晰或强调某些感兴趣的特征，抑制不感兴趣的特征，使之改善图像质量、丰富信息量。或者将图像转换成一种更适合于人或机器进行分析处理的形式，加强图像判读和识别效果</a:t>
            </a:r>
            <a:r>
              <a:rPr lang="zh-CN" altLang="zh-CN" dirty="0" smtClean="0"/>
              <a:t>。</a:t>
            </a:r>
            <a:endParaRPr lang="en-US" altLang="zh-CN" dirty="0" smtClean="0"/>
          </a:p>
          <a:p>
            <a:pPr marL="0" indent="0">
              <a:lnSpc>
                <a:spcPct val="150000"/>
              </a:lnSpc>
              <a:buNone/>
            </a:pPr>
            <a:r>
              <a:rPr lang="zh-CN" altLang="zh-CN" dirty="0"/>
              <a:t>图像增强可分成两大类：空间域法和频率域法。</a:t>
            </a:r>
          </a:p>
          <a:p>
            <a:pPr marL="0" indent="0">
              <a:lnSpc>
                <a:spcPct val="150000"/>
              </a:lnSpc>
              <a:buNone/>
            </a:pPr>
            <a:endParaRPr lang="zh-CN" altLang="zh-CN" dirty="0"/>
          </a:p>
        </p:txBody>
      </p:sp>
    </p:spTree>
    <p:extLst>
      <p:ext uri="{BB962C8B-B14F-4D97-AF65-F5344CB8AC3E}">
        <p14:creationId xmlns:p14="http://schemas.microsoft.com/office/powerpoint/2010/main" val="12043446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lstStyle/>
          <a:p>
            <a:pPr marL="0" indent="0">
              <a:lnSpc>
                <a:spcPct val="150000"/>
              </a:lnSpc>
              <a:buNone/>
            </a:pPr>
            <a:r>
              <a:rPr lang="en-US" altLang="zh-CN" dirty="0"/>
              <a:t>3.3.2</a:t>
            </a:r>
            <a:r>
              <a:rPr lang="zh-CN" altLang="zh-CN" dirty="0" smtClean="0"/>
              <a:t>图像变换</a:t>
            </a:r>
            <a:endParaRPr lang="en-US" altLang="zh-CN" dirty="0" smtClean="0"/>
          </a:p>
          <a:p>
            <a:pPr marL="0" indent="0">
              <a:buNone/>
            </a:pPr>
            <a:r>
              <a:rPr lang="zh-CN" altLang="zh-CN" dirty="0"/>
              <a:t>实现图像变换常用的有三种方法。</a:t>
            </a:r>
          </a:p>
          <a:p>
            <a:pPr marL="0" indent="0">
              <a:lnSpc>
                <a:spcPct val="150000"/>
              </a:lnSpc>
              <a:buNone/>
            </a:pPr>
            <a:r>
              <a:rPr lang="zh-CN" altLang="zh-CN" dirty="0"/>
              <a:t>（</a:t>
            </a:r>
            <a:r>
              <a:rPr lang="en-US" altLang="zh-CN" dirty="0"/>
              <a:t>1</a:t>
            </a:r>
            <a:r>
              <a:rPr lang="zh-CN" altLang="zh-CN" dirty="0"/>
              <a:t>）</a:t>
            </a:r>
            <a:r>
              <a:rPr lang="zh-CN" altLang="zh-CN" dirty="0" smtClean="0"/>
              <a:t>傅里叶变换</a:t>
            </a:r>
            <a:endParaRPr lang="en-US" altLang="zh-CN" dirty="0" smtClean="0"/>
          </a:p>
          <a:p>
            <a:pPr marL="0" indent="0">
              <a:lnSpc>
                <a:spcPct val="150000"/>
              </a:lnSpc>
              <a:buNone/>
            </a:pPr>
            <a:r>
              <a:rPr lang="zh-CN" altLang="zh-CN" dirty="0" smtClean="0"/>
              <a:t>它是应</a:t>
            </a:r>
            <a:r>
              <a:rPr lang="zh-CN" altLang="zh-CN" dirty="0"/>
              <a:t>用最广泛和最重要的变换。它的变换核是复指数函数，转换域图像是原空间域图像的二维频谱，其“直流”项与原图像亮度的平均值成比例，高频项表征图像中边缘变化的强度和方向。</a:t>
            </a:r>
            <a:r>
              <a:rPr lang="zh-CN" altLang="zh-CN" dirty="0"/>
              <a:t> </a:t>
            </a:r>
            <a:endParaRPr lang="zh-CN" altLang="zh-CN" dirty="0"/>
          </a:p>
        </p:txBody>
      </p:sp>
    </p:spTree>
    <p:extLst>
      <p:ext uri="{BB962C8B-B14F-4D97-AF65-F5344CB8AC3E}">
        <p14:creationId xmlns:p14="http://schemas.microsoft.com/office/powerpoint/2010/main" val="89269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lstStyle/>
          <a:p>
            <a:pPr marL="0" indent="0">
              <a:lnSpc>
                <a:spcPct val="150000"/>
              </a:lnSpc>
              <a:buNone/>
            </a:pPr>
            <a:r>
              <a:rPr lang="en-US" altLang="zh-CN" dirty="0"/>
              <a:t>3.3.2</a:t>
            </a:r>
            <a:r>
              <a:rPr lang="zh-CN" altLang="zh-CN" dirty="0" smtClean="0"/>
              <a:t>图像变换</a:t>
            </a:r>
            <a:endParaRPr lang="en-US" altLang="zh-CN" dirty="0" smtClean="0"/>
          </a:p>
          <a:p>
            <a:pPr marL="0" indent="0">
              <a:buNone/>
            </a:pPr>
            <a:r>
              <a:rPr lang="zh-CN" altLang="zh-CN" dirty="0"/>
              <a:t>实现图像变换常用的有三种方法。</a:t>
            </a:r>
          </a:p>
          <a:p>
            <a:pPr marL="0" indent="0">
              <a:lnSpc>
                <a:spcPct val="150000"/>
              </a:lnSpc>
              <a:buNone/>
            </a:pPr>
            <a:r>
              <a:rPr lang="zh-CN" altLang="zh-CN" dirty="0"/>
              <a:t>（</a:t>
            </a:r>
            <a:r>
              <a:rPr lang="en-US" altLang="zh-CN" dirty="0"/>
              <a:t>2</a:t>
            </a:r>
            <a:r>
              <a:rPr lang="zh-CN" altLang="zh-CN" dirty="0"/>
              <a:t>）沃尔什</a:t>
            </a:r>
            <a:r>
              <a:rPr lang="en-US" altLang="zh-CN" dirty="0"/>
              <a:t>-</a:t>
            </a:r>
            <a:r>
              <a:rPr lang="zh-CN" altLang="zh-CN" dirty="0" smtClean="0"/>
              <a:t>阿达玛变换</a:t>
            </a:r>
            <a:endParaRPr lang="en-US" altLang="zh-CN" dirty="0" smtClean="0"/>
          </a:p>
          <a:p>
            <a:pPr marL="0" indent="0">
              <a:lnSpc>
                <a:spcPct val="150000"/>
              </a:lnSpc>
              <a:buNone/>
            </a:pPr>
            <a:r>
              <a:rPr lang="zh-CN" altLang="zh-CN" dirty="0" smtClean="0"/>
              <a:t>它是一种便于运算</a:t>
            </a:r>
            <a:r>
              <a:rPr lang="zh-CN" altLang="zh-CN" dirty="0"/>
              <a:t>的变换。变换核是值</a:t>
            </a:r>
            <a:r>
              <a:rPr lang="en-US" altLang="zh-CN" dirty="0"/>
              <a:t>+1</a:t>
            </a:r>
            <a:r>
              <a:rPr lang="zh-CN" altLang="zh-CN" dirty="0"/>
              <a:t>或</a:t>
            </a:r>
            <a:r>
              <a:rPr lang="en-US" altLang="zh-CN" dirty="0"/>
              <a:t>-1</a:t>
            </a:r>
            <a:r>
              <a:rPr lang="zh-CN" altLang="zh-CN" dirty="0"/>
              <a:t>的有序序列。这种变换只需要作加法或减法运算</a:t>
            </a:r>
            <a:r>
              <a:rPr lang="en-US" altLang="zh-CN" dirty="0"/>
              <a:t>,</a:t>
            </a:r>
            <a:r>
              <a:rPr lang="zh-CN" altLang="zh-CN" dirty="0"/>
              <a:t>不需要象傅里叶变换那样作复数乘法运算</a:t>
            </a:r>
            <a:r>
              <a:rPr lang="en-US" altLang="zh-CN" dirty="0"/>
              <a:t>,</a:t>
            </a:r>
            <a:r>
              <a:rPr lang="zh-CN" altLang="zh-CN" dirty="0"/>
              <a:t>所以能提高计算机的运算速度，减少存储容量。</a:t>
            </a:r>
            <a:r>
              <a:rPr lang="zh-CN" altLang="zh-CN" dirty="0"/>
              <a:t> </a:t>
            </a:r>
            <a:endParaRPr lang="zh-CN" altLang="zh-CN" dirty="0"/>
          </a:p>
        </p:txBody>
      </p:sp>
    </p:spTree>
    <p:extLst>
      <p:ext uri="{BB962C8B-B14F-4D97-AF65-F5344CB8AC3E}">
        <p14:creationId xmlns:p14="http://schemas.microsoft.com/office/powerpoint/2010/main" val="792107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3.1 </a:t>
            </a:r>
            <a:r>
              <a:rPr lang="zh-CN" altLang="zh-CN" sz="3600" b="1" dirty="0"/>
              <a:t>数字图像处理基础知识</a:t>
            </a:r>
          </a:p>
        </p:txBody>
      </p:sp>
      <p:sp>
        <p:nvSpPr>
          <p:cNvPr id="3" name="内容占位符 2"/>
          <p:cNvSpPr>
            <a:spLocks noGrp="1"/>
          </p:cNvSpPr>
          <p:nvPr>
            <p:ph idx="1"/>
          </p:nvPr>
        </p:nvSpPr>
        <p:spPr/>
        <p:txBody>
          <a:bodyPr/>
          <a:lstStyle/>
          <a:p>
            <a:pPr marL="0" indent="0">
              <a:lnSpc>
                <a:spcPct val="150000"/>
              </a:lnSpc>
              <a:buNone/>
            </a:pPr>
            <a:r>
              <a:rPr lang="en-US" altLang="zh-CN" b="1" dirty="0"/>
              <a:t>3.1.1</a:t>
            </a:r>
            <a:r>
              <a:rPr lang="zh-CN" altLang="zh-CN" b="1" dirty="0"/>
              <a:t>人类视觉与图像基础知识</a:t>
            </a:r>
          </a:p>
          <a:p>
            <a:pPr marL="0" indent="0">
              <a:lnSpc>
                <a:spcPct val="150000"/>
              </a:lnSpc>
              <a:buNone/>
            </a:pPr>
            <a:r>
              <a:rPr lang="en-US" altLang="zh-CN" dirty="0"/>
              <a:t>2.</a:t>
            </a:r>
            <a:r>
              <a:rPr lang="zh-CN" altLang="zh-CN" dirty="0"/>
              <a:t>数字图像处理</a:t>
            </a:r>
          </a:p>
          <a:p>
            <a:pPr marL="0" indent="0">
              <a:lnSpc>
                <a:spcPct val="150000"/>
              </a:lnSpc>
              <a:buNone/>
            </a:pPr>
            <a:r>
              <a:rPr lang="zh-CN" altLang="zh-CN" dirty="0"/>
              <a:t>数字图像处理（</a:t>
            </a:r>
            <a:r>
              <a:rPr lang="en-US" altLang="zh-CN" dirty="0"/>
              <a:t>Digital Image Processing</a:t>
            </a:r>
            <a:r>
              <a:rPr lang="zh-CN" altLang="zh-CN" dirty="0"/>
              <a:t>）又称为计算机图像处理，它是指将图像信号转换成数字信号并利用计算机对其进行处理的过程，以提高图像的实用性，从而达到人们所要求的预期结果。</a:t>
            </a:r>
            <a:r>
              <a:rPr lang="zh-CN" altLang="zh-CN" dirty="0"/>
              <a:t> </a:t>
            </a:r>
            <a:endParaRPr lang="zh-CN" altLang="zh-CN" dirty="0"/>
          </a:p>
        </p:txBody>
      </p:sp>
    </p:spTree>
    <p:extLst>
      <p:ext uri="{BB962C8B-B14F-4D97-AF65-F5344CB8AC3E}">
        <p14:creationId xmlns:p14="http://schemas.microsoft.com/office/powerpoint/2010/main" val="29058200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lstStyle/>
          <a:p>
            <a:pPr marL="0" indent="0">
              <a:lnSpc>
                <a:spcPct val="150000"/>
              </a:lnSpc>
              <a:buNone/>
            </a:pPr>
            <a:r>
              <a:rPr lang="en-US" altLang="zh-CN" dirty="0"/>
              <a:t>3.3.2</a:t>
            </a:r>
            <a:r>
              <a:rPr lang="zh-CN" altLang="zh-CN" dirty="0" smtClean="0"/>
              <a:t>图像变换</a:t>
            </a:r>
            <a:endParaRPr lang="en-US" altLang="zh-CN" dirty="0" smtClean="0"/>
          </a:p>
          <a:p>
            <a:pPr marL="0" indent="0">
              <a:buNone/>
            </a:pPr>
            <a:r>
              <a:rPr lang="zh-CN" altLang="zh-CN" dirty="0"/>
              <a:t>实现图像变换常用的有三种方法。</a:t>
            </a:r>
          </a:p>
          <a:p>
            <a:pPr marL="0" indent="0">
              <a:lnSpc>
                <a:spcPct val="150000"/>
              </a:lnSpc>
              <a:buNone/>
            </a:pPr>
            <a:r>
              <a:rPr lang="zh-CN" altLang="zh-CN" dirty="0"/>
              <a:t>（</a:t>
            </a:r>
            <a:r>
              <a:rPr lang="en-US" altLang="zh-CN" dirty="0"/>
              <a:t>3</a:t>
            </a:r>
            <a:r>
              <a:rPr lang="zh-CN" altLang="zh-CN" dirty="0"/>
              <a:t>）离散卡夫纳－</a:t>
            </a:r>
            <a:r>
              <a:rPr lang="zh-CN" altLang="zh-CN" dirty="0" smtClean="0"/>
              <a:t>勒维变换</a:t>
            </a:r>
            <a:endParaRPr lang="en-US" altLang="zh-CN" dirty="0" smtClean="0"/>
          </a:p>
          <a:p>
            <a:pPr marL="0" indent="0">
              <a:lnSpc>
                <a:spcPct val="150000"/>
              </a:lnSpc>
              <a:buNone/>
            </a:pPr>
            <a:r>
              <a:rPr lang="zh-CN" altLang="zh-CN" dirty="0" smtClean="0"/>
              <a:t>它是以图</a:t>
            </a:r>
            <a:r>
              <a:rPr lang="zh-CN" altLang="zh-CN" dirty="0"/>
              <a:t>像的统计特性为基础的变换，又称霍特林变换或本征向量变换。变换核是样本图像的协方差矩阵的特征向量。这种变换用于图像压缩、滤波和特征抽取时在均方误差意义下是最优的。</a:t>
            </a:r>
            <a:r>
              <a:rPr lang="zh-CN" altLang="zh-CN" dirty="0"/>
              <a:t> </a:t>
            </a:r>
            <a:endParaRPr lang="zh-CN" altLang="zh-CN" dirty="0"/>
          </a:p>
        </p:txBody>
      </p:sp>
    </p:spTree>
    <p:extLst>
      <p:ext uri="{BB962C8B-B14F-4D97-AF65-F5344CB8AC3E}">
        <p14:creationId xmlns:p14="http://schemas.microsoft.com/office/powerpoint/2010/main" val="29754498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lstStyle/>
          <a:p>
            <a:pPr marL="0" indent="0">
              <a:lnSpc>
                <a:spcPct val="150000"/>
              </a:lnSpc>
              <a:buNone/>
            </a:pPr>
            <a:r>
              <a:rPr lang="en-US" altLang="zh-CN" b="1" dirty="0"/>
              <a:t>3.3.3</a:t>
            </a:r>
            <a:r>
              <a:rPr lang="zh-CN" altLang="zh-CN" b="1" dirty="0" smtClean="0"/>
              <a:t>图像压缩与编码</a:t>
            </a:r>
            <a:endParaRPr lang="en-US" altLang="zh-CN" dirty="0" smtClean="0"/>
          </a:p>
          <a:p>
            <a:pPr marL="0" indent="0">
              <a:lnSpc>
                <a:spcPct val="150000"/>
              </a:lnSpc>
              <a:buNone/>
            </a:pPr>
            <a:r>
              <a:rPr lang="zh-CN" altLang="zh-CN" dirty="0"/>
              <a:t>图像压缩是数据压缩技术在数字图像上的应用，主要研究数据的表示、传输、变换和编码方法，目的是减少存储数据所需的空间和传输所用的时间</a:t>
            </a:r>
            <a:r>
              <a:rPr lang="zh-CN" altLang="zh-CN" dirty="0" smtClean="0"/>
              <a:t>。</a:t>
            </a:r>
            <a:endParaRPr lang="en-US" altLang="zh-CN" dirty="0" smtClean="0"/>
          </a:p>
          <a:p>
            <a:pPr marL="0" indent="0">
              <a:lnSpc>
                <a:spcPct val="150000"/>
              </a:lnSpc>
              <a:buNone/>
            </a:pPr>
            <a:r>
              <a:rPr lang="zh-CN" altLang="zh-CN" dirty="0" smtClean="0"/>
              <a:t>编码是实现图像压缩</a:t>
            </a:r>
            <a:r>
              <a:rPr lang="zh-CN" altLang="zh-CN" dirty="0"/>
              <a:t>的重要手段。压缩比很大程度取决于对图像质量的要求</a:t>
            </a:r>
            <a:r>
              <a:rPr lang="zh-CN" altLang="zh-CN" dirty="0" smtClean="0"/>
              <a:t>。</a:t>
            </a:r>
            <a:endParaRPr lang="en-US" altLang="zh-CN" dirty="0" smtClean="0"/>
          </a:p>
          <a:p>
            <a:pPr marL="0" indent="0">
              <a:lnSpc>
                <a:spcPct val="150000"/>
              </a:lnSpc>
              <a:buNone/>
            </a:pPr>
            <a:r>
              <a:rPr lang="zh-CN" altLang="zh-CN" dirty="0" smtClean="0"/>
              <a:t>广播电视压缩比</a:t>
            </a:r>
            <a:r>
              <a:rPr lang="en-US" altLang="zh-CN" dirty="0"/>
              <a:t>3∶1</a:t>
            </a:r>
            <a:r>
              <a:rPr lang="zh-CN" altLang="zh-CN" dirty="0"/>
              <a:t>，可视电话压缩比可达</a:t>
            </a:r>
            <a:r>
              <a:rPr lang="en-US" altLang="zh-CN" dirty="0"/>
              <a:t>1500∶1</a:t>
            </a:r>
            <a:r>
              <a:rPr lang="zh-CN" altLang="zh-CN" dirty="0"/>
              <a:t>。</a:t>
            </a:r>
          </a:p>
        </p:txBody>
      </p:sp>
    </p:spTree>
    <p:extLst>
      <p:ext uri="{BB962C8B-B14F-4D97-AF65-F5344CB8AC3E}">
        <p14:creationId xmlns:p14="http://schemas.microsoft.com/office/powerpoint/2010/main" val="27355314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lstStyle/>
          <a:p>
            <a:pPr marL="0" indent="0">
              <a:lnSpc>
                <a:spcPct val="150000"/>
              </a:lnSpc>
              <a:buNone/>
            </a:pPr>
            <a:r>
              <a:rPr lang="en-US" altLang="zh-CN" b="1" dirty="0"/>
              <a:t>3.3.3</a:t>
            </a:r>
            <a:r>
              <a:rPr lang="zh-CN" altLang="zh-CN" b="1" dirty="0" smtClean="0"/>
              <a:t>图像压缩与编码</a:t>
            </a:r>
            <a:endParaRPr lang="en-US" altLang="zh-CN" dirty="0" smtClean="0"/>
          </a:p>
          <a:p>
            <a:pPr marL="0" indent="0">
              <a:lnSpc>
                <a:spcPct val="150000"/>
              </a:lnSpc>
              <a:buNone/>
            </a:pPr>
            <a:r>
              <a:rPr lang="zh-CN" altLang="zh-CN" dirty="0"/>
              <a:t>第一代编码是以去除冗余为基础的编码方法，如</a:t>
            </a:r>
            <a:r>
              <a:rPr lang="en-US" altLang="zh-CN" dirty="0"/>
              <a:t>PCM</a:t>
            </a:r>
            <a:r>
              <a:rPr lang="zh-CN" altLang="zh-CN" dirty="0"/>
              <a:t>、</a:t>
            </a:r>
            <a:r>
              <a:rPr lang="en-US" altLang="zh-CN" dirty="0"/>
              <a:t>DPCM</a:t>
            </a:r>
            <a:r>
              <a:rPr lang="zh-CN" altLang="zh-CN" dirty="0"/>
              <a:t>、</a:t>
            </a:r>
            <a:r>
              <a:rPr lang="en-US" altLang="zh-CN" dirty="0"/>
              <a:t>ΔM</a:t>
            </a:r>
            <a:r>
              <a:rPr lang="zh-CN" altLang="zh-CN" dirty="0"/>
              <a:t>、</a:t>
            </a:r>
            <a:r>
              <a:rPr lang="en-US" altLang="zh-CN" dirty="0"/>
              <a:t>DCT</a:t>
            </a:r>
            <a:r>
              <a:rPr lang="zh-CN" altLang="zh-CN" dirty="0"/>
              <a:t>、</a:t>
            </a:r>
            <a:r>
              <a:rPr lang="en-US" altLang="zh-CN" dirty="0"/>
              <a:t>DFT</a:t>
            </a:r>
            <a:r>
              <a:rPr lang="zh-CN" altLang="zh-CN" dirty="0"/>
              <a:t>、</a:t>
            </a:r>
            <a:r>
              <a:rPr lang="en-US" altLang="zh-CN" dirty="0"/>
              <a:t>W-H</a:t>
            </a:r>
            <a:r>
              <a:rPr lang="zh-CN" altLang="zh-CN" dirty="0"/>
              <a:t>变换编码以及以此为基础的混合编码法。</a:t>
            </a:r>
          </a:p>
          <a:p>
            <a:pPr marL="0" indent="0">
              <a:lnSpc>
                <a:spcPct val="150000"/>
              </a:lnSpc>
              <a:buNone/>
            </a:pPr>
            <a:r>
              <a:rPr lang="zh-CN" altLang="zh-CN" dirty="0"/>
              <a:t>第二代编码法多为</a:t>
            </a:r>
            <a:r>
              <a:rPr lang="en-US" altLang="zh-CN" dirty="0"/>
              <a:t>20</a:t>
            </a:r>
            <a:r>
              <a:rPr lang="zh-CN" altLang="zh-CN" dirty="0"/>
              <a:t>世纪</a:t>
            </a:r>
            <a:r>
              <a:rPr lang="en-US" altLang="zh-CN" dirty="0"/>
              <a:t>80</a:t>
            </a:r>
            <a:r>
              <a:rPr lang="zh-CN" altLang="zh-CN" dirty="0"/>
              <a:t>年代以后提出的，如</a:t>
            </a:r>
            <a:r>
              <a:rPr lang="en-US" altLang="zh-CN" dirty="0"/>
              <a:t>Fractal</a:t>
            </a:r>
            <a:r>
              <a:rPr lang="zh-CN" altLang="zh-CN" dirty="0"/>
              <a:t>编码法、金字塔编码法、小波变换编码法、模型基编码法、基于神经网络的编码法等等。</a:t>
            </a:r>
            <a:r>
              <a:rPr lang="zh-CN" altLang="zh-CN" dirty="0"/>
              <a:t> </a:t>
            </a:r>
            <a:endParaRPr lang="zh-CN" altLang="zh-CN" dirty="0"/>
          </a:p>
        </p:txBody>
      </p:sp>
    </p:spTree>
    <p:extLst>
      <p:ext uri="{BB962C8B-B14F-4D97-AF65-F5344CB8AC3E}">
        <p14:creationId xmlns:p14="http://schemas.microsoft.com/office/powerpoint/2010/main" val="2995290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lstStyle/>
          <a:p>
            <a:pPr marL="0" indent="0">
              <a:lnSpc>
                <a:spcPct val="150000"/>
              </a:lnSpc>
              <a:buNone/>
            </a:pPr>
            <a:r>
              <a:rPr lang="en-US" altLang="zh-CN" b="1" dirty="0"/>
              <a:t>3.3.4</a:t>
            </a:r>
            <a:r>
              <a:rPr lang="zh-CN" altLang="zh-CN" b="1" dirty="0"/>
              <a:t>图像复原与重建</a:t>
            </a:r>
          </a:p>
          <a:p>
            <a:pPr marL="0" indent="0">
              <a:lnSpc>
                <a:spcPct val="150000"/>
              </a:lnSpc>
              <a:buNone/>
            </a:pPr>
            <a:r>
              <a:rPr lang="en-US" altLang="zh-CN" dirty="0"/>
              <a:t>2.</a:t>
            </a:r>
            <a:r>
              <a:rPr lang="zh-CN" altLang="zh-CN" dirty="0"/>
              <a:t>图像重建</a:t>
            </a:r>
          </a:p>
          <a:p>
            <a:pPr marL="0" indent="0">
              <a:lnSpc>
                <a:spcPct val="150000"/>
              </a:lnSpc>
              <a:buNone/>
            </a:pPr>
            <a:r>
              <a:rPr lang="zh-CN" altLang="zh-CN" dirty="0"/>
              <a:t>通过物体外部测量的数据，经数字处理获得三维物体的形状信息的技术。图像重建技术开始是在放射医疗设备中应用，显示人体各部分的图像，即计算机断层摄影技术，简称</a:t>
            </a:r>
            <a:r>
              <a:rPr lang="en-US" altLang="zh-CN" dirty="0"/>
              <a:t>CT</a:t>
            </a:r>
            <a:r>
              <a:rPr lang="zh-CN" altLang="zh-CN" dirty="0"/>
              <a:t>技术，后逐渐在许多领域获得应用。</a:t>
            </a:r>
          </a:p>
          <a:p>
            <a:pPr marL="0" indent="0">
              <a:lnSpc>
                <a:spcPct val="150000"/>
              </a:lnSpc>
              <a:buNone/>
            </a:pPr>
            <a:r>
              <a:rPr lang="zh-CN" altLang="zh-CN" dirty="0"/>
              <a:t>目前应用较多的图像重建技术主要有投影重建、明暗恢复形状、立体视觉重建和激光测距重建。</a:t>
            </a:r>
          </a:p>
        </p:txBody>
      </p:sp>
    </p:spTree>
    <p:extLst>
      <p:ext uri="{BB962C8B-B14F-4D97-AF65-F5344CB8AC3E}">
        <p14:creationId xmlns:p14="http://schemas.microsoft.com/office/powerpoint/2010/main" val="29045708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lstStyle/>
          <a:p>
            <a:pPr marL="0" indent="0">
              <a:lnSpc>
                <a:spcPct val="150000"/>
              </a:lnSpc>
              <a:buNone/>
            </a:pPr>
            <a:r>
              <a:rPr lang="en-US" altLang="zh-CN" dirty="0"/>
              <a:t>3.3.5</a:t>
            </a:r>
            <a:r>
              <a:rPr lang="zh-CN" altLang="zh-CN" dirty="0"/>
              <a:t>图像特征提</a:t>
            </a:r>
            <a:r>
              <a:rPr lang="zh-CN" altLang="zh-CN" dirty="0" smtClean="0"/>
              <a:t>取</a:t>
            </a:r>
            <a:endParaRPr lang="zh-CN" altLang="zh-CN" b="1" dirty="0"/>
          </a:p>
          <a:p>
            <a:pPr marL="0" indent="0">
              <a:lnSpc>
                <a:spcPct val="150000"/>
              </a:lnSpc>
              <a:buNone/>
            </a:pPr>
            <a:r>
              <a:rPr lang="en-US" altLang="zh-CN" dirty="0"/>
              <a:t>1.</a:t>
            </a:r>
            <a:r>
              <a:rPr lang="zh-CN" altLang="zh-CN" dirty="0"/>
              <a:t>颜色特征</a:t>
            </a:r>
          </a:p>
          <a:p>
            <a:pPr marL="0" indent="0">
              <a:lnSpc>
                <a:spcPct val="150000"/>
              </a:lnSpc>
              <a:buNone/>
            </a:pPr>
            <a:r>
              <a:rPr lang="zh-CN" altLang="zh-CN" dirty="0"/>
              <a:t>颜色特征是图像的一种全局特征</a:t>
            </a:r>
            <a:r>
              <a:rPr lang="en-US" altLang="zh-CN" dirty="0"/>
              <a:t>,</a:t>
            </a:r>
            <a:r>
              <a:rPr lang="zh-CN" altLang="zh-CN" dirty="0"/>
              <a:t>它描述图像或图像区域所对应的景物的表面性质。一般颜色特征是基于像素点的特征，此时所有属于图像或图像区域的像素都有各自的贡献。由于颜色对图像或图像区域的方向、大小等变化不敏感，所以颜色特征不能很好地捕捉图像中对象的局部特征。</a:t>
            </a:r>
          </a:p>
        </p:txBody>
      </p:sp>
    </p:spTree>
    <p:extLst>
      <p:ext uri="{BB962C8B-B14F-4D97-AF65-F5344CB8AC3E}">
        <p14:creationId xmlns:p14="http://schemas.microsoft.com/office/powerpoint/2010/main" val="12619523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lstStyle/>
          <a:p>
            <a:pPr marL="0" indent="0">
              <a:lnSpc>
                <a:spcPct val="150000"/>
              </a:lnSpc>
              <a:buNone/>
            </a:pPr>
            <a:r>
              <a:rPr lang="en-US" altLang="zh-CN" dirty="0"/>
              <a:t>3.3.5</a:t>
            </a:r>
            <a:r>
              <a:rPr lang="zh-CN" altLang="zh-CN" dirty="0"/>
              <a:t>图像特征提</a:t>
            </a:r>
            <a:r>
              <a:rPr lang="zh-CN" altLang="zh-CN" dirty="0" smtClean="0"/>
              <a:t>取</a:t>
            </a:r>
            <a:endParaRPr lang="zh-CN" altLang="zh-CN" b="1" dirty="0"/>
          </a:p>
          <a:p>
            <a:pPr marL="0" indent="0">
              <a:lnSpc>
                <a:spcPct val="150000"/>
              </a:lnSpc>
              <a:buNone/>
            </a:pPr>
            <a:r>
              <a:rPr lang="en-US" altLang="zh-CN" dirty="0"/>
              <a:t>2.</a:t>
            </a:r>
            <a:r>
              <a:rPr lang="zh-CN" altLang="zh-CN" dirty="0"/>
              <a:t>纹理特征</a:t>
            </a:r>
          </a:p>
          <a:p>
            <a:pPr marL="0" indent="0">
              <a:lnSpc>
                <a:spcPct val="150000"/>
              </a:lnSpc>
              <a:buNone/>
            </a:pPr>
            <a:r>
              <a:rPr lang="zh-CN" altLang="zh-CN" dirty="0"/>
              <a:t>纹理特征也是图像的一种全局特征，它也描述了图像或图像区域所对应景物的表面性质。但由于纹理只是一种物体表面的特性，并不能完全反映出物体的本质属性，所以仅仅利用纹理特征是无法获得高层次图像内容的</a:t>
            </a:r>
            <a:r>
              <a:rPr lang="zh-CN" altLang="zh-CN" dirty="0" smtClean="0"/>
              <a:t>。</a:t>
            </a:r>
            <a:endParaRPr lang="en-US" altLang="zh-CN" dirty="0" smtClean="0"/>
          </a:p>
          <a:p>
            <a:pPr marL="0" indent="0">
              <a:lnSpc>
                <a:spcPct val="150000"/>
              </a:lnSpc>
              <a:buNone/>
            </a:pPr>
            <a:r>
              <a:rPr lang="zh-CN" altLang="zh-CN" dirty="0" smtClean="0"/>
              <a:t>与颜</a:t>
            </a:r>
            <a:r>
              <a:rPr lang="zh-CN" altLang="zh-CN" dirty="0"/>
              <a:t>色特征不同，纹理特征不是基于像素点的特征，它需要在包含多个像素点的区域中进行统计计算。</a:t>
            </a:r>
            <a:r>
              <a:rPr lang="zh-CN" altLang="zh-CN" dirty="0"/>
              <a:t> </a:t>
            </a:r>
            <a:endParaRPr lang="zh-CN" altLang="zh-CN" dirty="0"/>
          </a:p>
        </p:txBody>
      </p:sp>
    </p:spTree>
    <p:extLst>
      <p:ext uri="{BB962C8B-B14F-4D97-AF65-F5344CB8AC3E}">
        <p14:creationId xmlns:p14="http://schemas.microsoft.com/office/powerpoint/2010/main" val="6877496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normAutofit fontScale="92500" lnSpcReduction="10000"/>
          </a:bodyPr>
          <a:lstStyle/>
          <a:p>
            <a:pPr marL="0" indent="0">
              <a:lnSpc>
                <a:spcPct val="150000"/>
              </a:lnSpc>
              <a:buNone/>
            </a:pPr>
            <a:r>
              <a:rPr lang="en-US" altLang="zh-CN" dirty="0"/>
              <a:t>3.3.5</a:t>
            </a:r>
            <a:r>
              <a:rPr lang="zh-CN" altLang="zh-CN" dirty="0"/>
              <a:t>图像特征提</a:t>
            </a:r>
            <a:r>
              <a:rPr lang="zh-CN" altLang="zh-CN" dirty="0" smtClean="0"/>
              <a:t>取</a:t>
            </a:r>
            <a:endParaRPr lang="zh-CN" altLang="zh-CN" b="1" dirty="0"/>
          </a:p>
          <a:p>
            <a:pPr marL="0" indent="0">
              <a:lnSpc>
                <a:spcPct val="150000"/>
              </a:lnSpc>
              <a:buNone/>
            </a:pPr>
            <a:r>
              <a:rPr lang="en-US" altLang="zh-CN" dirty="0"/>
              <a:t>3.</a:t>
            </a:r>
            <a:r>
              <a:rPr lang="zh-CN" altLang="zh-CN" dirty="0"/>
              <a:t>形状特征</a:t>
            </a:r>
          </a:p>
          <a:p>
            <a:pPr marL="0" indent="0">
              <a:lnSpc>
                <a:spcPct val="150000"/>
              </a:lnSpc>
              <a:buNone/>
            </a:pPr>
            <a:r>
              <a:rPr lang="zh-CN" altLang="zh-CN" dirty="0"/>
              <a:t>基于形状特征的检索方法可以比较有效地利用图像中感兴趣的目标来进行检索。</a:t>
            </a:r>
          </a:p>
          <a:p>
            <a:pPr marL="0" indent="0">
              <a:lnSpc>
                <a:spcPct val="150000"/>
              </a:lnSpc>
              <a:buNone/>
            </a:pPr>
            <a:r>
              <a:rPr lang="zh-CN" altLang="zh-CN" dirty="0"/>
              <a:t>通常情况下，形状特征有两类表示方法，一类是轮廓特征，另一类是区域特征。图像的轮廓特征主要针对物体的外边界，而图像的区域特征则关系到整个形状区域</a:t>
            </a:r>
            <a:r>
              <a:rPr lang="zh-CN" altLang="zh-CN" dirty="0" smtClean="0"/>
              <a:t>。</a:t>
            </a:r>
            <a:endParaRPr lang="en-US" altLang="zh-CN" dirty="0" smtClean="0"/>
          </a:p>
          <a:p>
            <a:pPr marL="0" indent="0">
              <a:lnSpc>
                <a:spcPct val="150000"/>
              </a:lnSpc>
              <a:buNone/>
            </a:pPr>
            <a:r>
              <a:rPr lang="zh-CN" altLang="zh-CN" dirty="0"/>
              <a:t>典型的形状特征描述方法有边界特征法、傅里叶形状描述符法、几何参数法。</a:t>
            </a:r>
            <a:r>
              <a:rPr lang="zh-CN" altLang="zh-CN" dirty="0"/>
              <a:t> </a:t>
            </a:r>
            <a:endParaRPr lang="zh-CN" altLang="zh-CN" dirty="0"/>
          </a:p>
        </p:txBody>
      </p:sp>
    </p:spTree>
    <p:extLst>
      <p:ext uri="{BB962C8B-B14F-4D97-AF65-F5344CB8AC3E}">
        <p14:creationId xmlns:p14="http://schemas.microsoft.com/office/powerpoint/2010/main" val="19050867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normAutofit/>
          </a:bodyPr>
          <a:lstStyle/>
          <a:p>
            <a:pPr marL="0" indent="0">
              <a:lnSpc>
                <a:spcPct val="150000"/>
              </a:lnSpc>
              <a:buNone/>
            </a:pPr>
            <a:r>
              <a:rPr lang="en-US" altLang="zh-CN" b="1" dirty="0"/>
              <a:t>3.3.6</a:t>
            </a:r>
            <a:r>
              <a:rPr lang="zh-CN" altLang="zh-CN" b="1" dirty="0"/>
              <a:t>图像</a:t>
            </a:r>
            <a:r>
              <a:rPr lang="zh-CN" altLang="zh-CN" b="1" dirty="0" smtClean="0"/>
              <a:t>分割</a:t>
            </a:r>
            <a:endParaRPr lang="zh-CN" altLang="zh-CN" b="1" dirty="0"/>
          </a:p>
          <a:p>
            <a:pPr marL="0" indent="0">
              <a:lnSpc>
                <a:spcPct val="150000"/>
              </a:lnSpc>
              <a:buNone/>
            </a:pPr>
            <a:r>
              <a:rPr lang="zh-CN" altLang="zh-CN" dirty="0"/>
              <a:t>图像分割（</a:t>
            </a:r>
            <a:r>
              <a:rPr lang="en-US" altLang="zh-CN" dirty="0"/>
              <a:t>Image Segmentation</a:t>
            </a:r>
            <a:r>
              <a:rPr lang="zh-CN" altLang="zh-CN" dirty="0"/>
              <a:t>）就是把图像分成区域的过程。这是从处理到分析的转变关键，也是图像自动分析的第一步。人类视觉系统能将所观察的复杂景物中的对象分开，并识别出每个物体，但对于计算机来说却是个难题。目前，大部分图像的自动分割还需要人工提供必须的信息来帮助识别，只有一部分领域开始使用，例如印刷字符自动识别（</a:t>
            </a:r>
            <a:r>
              <a:rPr lang="en-US" altLang="zh-CN" dirty="0"/>
              <a:t>OCR</a:t>
            </a:r>
            <a:r>
              <a:rPr lang="zh-CN" altLang="zh-CN" dirty="0"/>
              <a:t>），指纹识别等。 </a:t>
            </a:r>
          </a:p>
        </p:txBody>
      </p:sp>
    </p:spTree>
    <p:extLst>
      <p:ext uri="{BB962C8B-B14F-4D97-AF65-F5344CB8AC3E}">
        <p14:creationId xmlns:p14="http://schemas.microsoft.com/office/powerpoint/2010/main" val="10834801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normAutofit/>
          </a:bodyPr>
          <a:lstStyle/>
          <a:p>
            <a:pPr marL="0" indent="0">
              <a:lnSpc>
                <a:spcPct val="150000"/>
              </a:lnSpc>
              <a:buNone/>
            </a:pPr>
            <a:r>
              <a:rPr lang="en-US" altLang="zh-CN" b="1" dirty="0"/>
              <a:t>3.3.6</a:t>
            </a:r>
            <a:r>
              <a:rPr lang="zh-CN" altLang="zh-CN" b="1" dirty="0"/>
              <a:t>图像</a:t>
            </a:r>
            <a:r>
              <a:rPr lang="zh-CN" altLang="zh-CN" b="1" dirty="0" smtClean="0"/>
              <a:t>分割</a:t>
            </a:r>
            <a:endParaRPr lang="zh-CN" altLang="zh-CN" b="1" dirty="0"/>
          </a:p>
          <a:p>
            <a:pPr marL="0" indent="0">
              <a:lnSpc>
                <a:spcPct val="150000"/>
              </a:lnSpc>
              <a:buNone/>
            </a:pPr>
            <a:r>
              <a:rPr lang="zh-CN" altLang="zh-CN" dirty="0"/>
              <a:t>图像分割的常用方法</a:t>
            </a:r>
            <a:r>
              <a:rPr lang="zh-CN" altLang="zh-CN" dirty="0"/>
              <a:t> </a:t>
            </a:r>
            <a:r>
              <a:rPr lang="zh-CN" altLang="en-US" dirty="0" smtClean="0"/>
              <a:t>：</a:t>
            </a:r>
            <a:endParaRPr lang="en-US" altLang="zh-CN" dirty="0" smtClean="0"/>
          </a:p>
          <a:p>
            <a:pPr marL="0" indent="0">
              <a:lnSpc>
                <a:spcPct val="150000"/>
              </a:lnSpc>
              <a:buNone/>
            </a:pPr>
            <a:r>
              <a:rPr lang="en-US" altLang="zh-CN" dirty="0"/>
              <a:t>1</a:t>
            </a:r>
            <a:r>
              <a:rPr lang="zh-CN" altLang="zh-CN" dirty="0"/>
              <a:t>．基于阈值的分割方法</a:t>
            </a:r>
          </a:p>
          <a:p>
            <a:pPr marL="0" indent="0">
              <a:lnSpc>
                <a:spcPct val="150000"/>
              </a:lnSpc>
              <a:buNone/>
            </a:pPr>
            <a:r>
              <a:rPr lang="en-US" altLang="zh-CN" dirty="0"/>
              <a:t>2</a:t>
            </a:r>
            <a:r>
              <a:rPr lang="zh-CN" altLang="zh-CN" dirty="0"/>
              <a:t>．基于边缘的分割方法</a:t>
            </a:r>
          </a:p>
          <a:p>
            <a:pPr marL="0" indent="0">
              <a:lnSpc>
                <a:spcPct val="150000"/>
              </a:lnSpc>
              <a:buNone/>
            </a:pPr>
            <a:r>
              <a:rPr lang="en-US" altLang="zh-CN" dirty="0"/>
              <a:t>3</a:t>
            </a:r>
            <a:r>
              <a:rPr lang="zh-CN" altLang="zh-CN" dirty="0"/>
              <a:t>．基于区域的分割方法</a:t>
            </a:r>
          </a:p>
          <a:p>
            <a:pPr marL="0" indent="0">
              <a:lnSpc>
                <a:spcPct val="150000"/>
              </a:lnSpc>
              <a:buNone/>
            </a:pPr>
            <a:r>
              <a:rPr lang="en-US" altLang="zh-CN" dirty="0"/>
              <a:t>4</a:t>
            </a:r>
            <a:r>
              <a:rPr lang="zh-CN" altLang="zh-CN" dirty="0"/>
              <a:t>．基于图论的分割方法</a:t>
            </a:r>
          </a:p>
          <a:p>
            <a:pPr marL="0" indent="0">
              <a:lnSpc>
                <a:spcPct val="150000"/>
              </a:lnSpc>
              <a:buNone/>
            </a:pPr>
            <a:r>
              <a:rPr lang="en-US" altLang="zh-CN" dirty="0"/>
              <a:t>5</a:t>
            </a:r>
            <a:r>
              <a:rPr lang="zh-CN" altLang="zh-CN" dirty="0"/>
              <a:t>、基于能量泛函的分</a:t>
            </a:r>
            <a:r>
              <a:rPr lang="zh-CN" altLang="zh-CN" dirty="0" smtClean="0"/>
              <a:t>割方法</a:t>
            </a:r>
            <a:endParaRPr lang="zh-CN" altLang="zh-CN" dirty="0"/>
          </a:p>
        </p:txBody>
      </p:sp>
    </p:spTree>
    <p:extLst>
      <p:ext uri="{BB962C8B-B14F-4D97-AF65-F5344CB8AC3E}">
        <p14:creationId xmlns:p14="http://schemas.microsoft.com/office/powerpoint/2010/main" val="21187884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normAutofit/>
          </a:bodyPr>
          <a:lstStyle/>
          <a:p>
            <a:pPr marL="0" indent="0">
              <a:lnSpc>
                <a:spcPct val="150000"/>
              </a:lnSpc>
              <a:buNone/>
            </a:pPr>
            <a:r>
              <a:rPr lang="en-US" altLang="zh-CN" b="1" dirty="0"/>
              <a:t>3.3.7</a:t>
            </a:r>
            <a:r>
              <a:rPr lang="zh-CN" altLang="zh-CN" b="1" dirty="0"/>
              <a:t>目标检测与运动检测</a:t>
            </a:r>
          </a:p>
          <a:p>
            <a:pPr marL="0" indent="0">
              <a:lnSpc>
                <a:spcPct val="150000"/>
              </a:lnSpc>
              <a:buNone/>
            </a:pPr>
            <a:r>
              <a:rPr lang="en-US" altLang="zh-CN" dirty="0"/>
              <a:t>1.</a:t>
            </a:r>
            <a:r>
              <a:rPr lang="zh-CN" altLang="zh-CN" dirty="0"/>
              <a:t>目标检测</a:t>
            </a:r>
          </a:p>
          <a:p>
            <a:pPr marL="0" indent="0">
              <a:lnSpc>
                <a:spcPct val="150000"/>
              </a:lnSpc>
              <a:buNone/>
            </a:pPr>
            <a:r>
              <a:rPr lang="zh-CN" altLang="zh-CN" dirty="0"/>
              <a:t>目标检测</a:t>
            </a:r>
            <a:r>
              <a:rPr lang="en-US" altLang="zh-CN" dirty="0"/>
              <a:t>(Object Detection)</a:t>
            </a:r>
            <a:r>
              <a:rPr lang="zh-CN" altLang="zh-CN" dirty="0"/>
              <a:t>，也叫目标提取，是一种基于目标几何和统计特征的图像分割，它将目标的分割和识别合二为一，其准确性和实时性是整个系统的一项重要能力。尤其是在复杂场景中，需要对多个目标进行实时处理时，目标自动提取和识别就显得特别重要。</a:t>
            </a:r>
          </a:p>
        </p:txBody>
      </p:sp>
    </p:spTree>
    <p:extLst>
      <p:ext uri="{BB962C8B-B14F-4D97-AF65-F5344CB8AC3E}">
        <p14:creationId xmlns:p14="http://schemas.microsoft.com/office/powerpoint/2010/main" val="502728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3.1 </a:t>
            </a:r>
            <a:r>
              <a:rPr lang="zh-CN" altLang="zh-CN" sz="3600" b="1" dirty="0"/>
              <a:t>数字图像处理基础知识</a:t>
            </a:r>
          </a:p>
        </p:txBody>
      </p:sp>
      <p:sp>
        <p:nvSpPr>
          <p:cNvPr id="3" name="内容占位符 2"/>
          <p:cNvSpPr>
            <a:spLocks noGrp="1"/>
          </p:cNvSpPr>
          <p:nvPr>
            <p:ph idx="1"/>
          </p:nvPr>
        </p:nvSpPr>
        <p:spPr/>
        <p:txBody>
          <a:bodyPr/>
          <a:lstStyle/>
          <a:p>
            <a:pPr marL="0" indent="0">
              <a:lnSpc>
                <a:spcPct val="150000"/>
              </a:lnSpc>
              <a:buNone/>
            </a:pPr>
            <a:r>
              <a:rPr lang="en-US" altLang="zh-CN" b="1" dirty="0"/>
              <a:t>3.1.1</a:t>
            </a:r>
            <a:r>
              <a:rPr lang="zh-CN" altLang="zh-CN" b="1" dirty="0"/>
              <a:t>人类视觉与图像基础知识</a:t>
            </a:r>
          </a:p>
          <a:p>
            <a:pPr marL="0" indent="0">
              <a:lnSpc>
                <a:spcPct val="150000"/>
              </a:lnSpc>
              <a:buNone/>
            </a:pPr>
            <a:r>
              <a:rPr lang="en-US" altLang="zh-CN" dirty="0"/>
              <a:t>2.</a:t>
            </a:r>
            <a:r>
              <a:rPr lang="zh-CN" altLang="zh-CN" dirty="0"/>
              <a:t>数字图像处理</a:t>
            </a:r>
          </a:p>
          <a:p>
            <a:pPr marL="0" indent="0">
              <a:lnSpc>
                <a:spcPct val="150000"/>
              </a:lnSpc>
              <a:buNone/>
            </a:pPr>
            <a:r>
              <a:rPr lang="zh-CN" altLang="zh-CN" dirty="0"/>
              <a:t>数字图像处理的目的主要有：</a:t>
            </a:r>
          </a:p>
          <a:p>
            <a:pPr marL="0" indent="0">
              <a:lnSpc>
                <a:spcPct val="150000"/>
              </a:lnSpc>
              <a:buNone/>
            </a:pPr>
            <a:r>
              <a:rPr lang="zh-CN" altLang="zh-CN" dirty="0"/>
              <a:t>（</a:t>
            </a:r>
            <a:r>
              <a:rPr lang="en-US" altLang="zh-CN" dirty="0"/>
              <a:t>1</a:t>
            </a:r>
            <a:r>
              <a:rPr lang="zh-CN" altLang="zh-CN" dirty="0"/>
              <a:t>）提高图像的视感质量，以达到赏心悦目的目的；</a:t>
            </a:r>
          </a:p>
          <a:p>
            <a:pPr marL="0" indent="0">
              <a:lnSpc>
                <a:spcPct val="150000"/>
              </a:lnSpc>
              <a:buNone/>
            </a:pPr>
            <a:r>
              <a:rPr lang="zh-CN" altLang="zh-CN" dirty="0"/>
              <a:t>（</a:t>
            </a:r>
            <a:r>
              <a:rPr lang="en-US" altLang="zh-CN" dirty="0"/>
              <a:t>2</a:t>
            </a:r>
            <a:r>
              <a:rPr lang="zh-CN" altLang="zh-CN" dirty="0"/>
              <a:t>）提取图像中所包含的某些特征或特殊信息，便于计算机分析；</a:t>
            </a:r>
          </a:p>
          <a:p>
            <a:pPr marL="0" indent="0">
              <a:lnSpc>
                <a:spcPct val="150000"/>
              </a:lnSpc>
              <a:buNone/>
            </a:pPr>
            <a:r>
              <a:rPr lang="zh-CN" altLang="zh-CN" dirty="0"/>
              <a:t>（</a:t>
            </a:r>
            <a:r>
              <a:rPr lang="en-US" altLang="zh-CN" dirty="0"/>
              <a:t>3</a:t>
            </a:r>
            <a:r>
              <a:rPr lang="zh-CN" altLang="zh-CN" dirty="0"/>
              <a:t>）对图像数据进行变换、编码和压缩，便于图像的存储和传输。</a:t>
            </a:r>
          </a:p>
        </p:txBody>
      </p:sp>
    </p:spTree>
    <p:extLst>
      <p:ext uri="{BB962C8B-B14F-4D97-AF65-F5344CB8AC3E}">
        <p14:creationId xmlns:p14="http://schemas.microsoft.com/office/powerpoint/2010/main" val="8652644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normAutofit/>
          </a:bodyPr>
          <a:lstStyle/>
          <a:p>
            <a:pPr marL="0" indent="0">
              <a:lnSpc>
                <a:spcPct val="150000"/>
              </a:lnSpc>
              <a:buNone/>
            </a:pPr>
            <a:r>
              <a:rPr lang="en-US" altLang="zh-CN" b="1" dirty="0"/>
              <a:t>3.3.7</a:t>
            </a:r>
            <a:r>
              <a:rPr lang="zh-CN" altLang="zh-CN" b="1" dirty="0"/>
              <a:t>目标检测与运动检测</a:t>
            </a:r>
          </a:p>
          <a:p>
            <a:pPr marL="0" indent="0">
              <a:lnSpc>
                <a:spcPct val="150000"/>
              </a:lnSpc>
              <a:buNone/>
            </a:pPr>
            <a:r>
              <a:rPr lang="en-US" altLang="zh-CN" dirty="0"/>
              <a:t>2.</a:t>
            </a:r>
            <a:r>
              <a:rPr lang="zh-CN" altLang="zh-CN" dirty="0"/>
              <a:t>运动分析 </a:t>
            </a:r>
          </a:p>
          <a:p>
            <a:pPr marL="0" indent="0">
              <a:lnSpc>
                <a:spcPct val="150000"/>
              </a:lnSpc>
              <a:buNone/>
            </a:pPr>
            <a:r>
              <a:rPr lang="zh-CN" altLang="zh-CN" dirty="0"/>
              <a:t>运动分析（</a:t>
            </a:r>
            <a:r>
              <a:rPr lang="en-US" altLang="zh-CN" dirty="0"/>
              <a:t>Motion Analysis</a:t>
            </a:r>
            <a:r>
              <a:rPr lang="zh-CN" altLang="zh-CN" dirty="0"/>
              <a:t>）就是在不需要人为干预的情况下，综合利用计算机视觉、模式识别、图像处理、人工智能等诸多方面的知识对摄像机拍录的图像序列进行自动分析，实现对动态场景中人的定位、跟踪和识别，并在此基础上分析和判断人的行为。</a:t>
            </a:r>
          </a:p>
        </p:txBody>
      </p:sp>
    </p:spTree>
    <p:extLst>
      <p:ext uri="{BB962C8B-B14F-4D97-AF65-F5344CB8AC3E}">
        <p14:creationId xmlns:p14="http://schemas.microsoft.com/office/powerpoint/2010/main" val="25439302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normAutofit/>
          </a:bodyPr>
          <a:lstStyle/>
          <a:p>
            <a:pPr marL="0" indent="0">
              <a:lnSpc>
                <a:spcPct val="150000"/>
              </a:lnSpc>
              <a:buNone/>
            </a:pPr>
            <a:r>
              <a:rPr lang="en-US" altLang="zh-CN" b="1" dirty="0"/>
              <a:t>3.3.7</a:t>
            </a:r>
            <a:r>
              <a:rPr lang="zh-CN" altLang="zh-CN" b="1" dirty="0"/>
              <a:t>目标检测与运动检测</a:t>
            </a:r>
          </a:p>
          <a:p>
            <a:pPr marL="0" indent="0">
              <a:lnSpc>
                <a:spcPct val="150000"/>
              </a:lnSpc>
              <a:buNone/>
            </a:pPr>
            <a:r>
              <a:rPr lang="en-US" altLang="zh-CN" dirty="0"/>
              <a:t>3.</a:t>
            </a:r>
            <a:r>
              <a:rPr lang="zh-CN" altLang="zh-CN" dirty="0"/>
              <a:t>运动检测</a:t>
            </a:r>
          </a:p>
          <a:p>
            <a:pPr marL="0" indent="0">
              <a:lnSpc>
                <a:spcPct val="150000"/>
              </a:lnSpc>
              <a:buNone/>
            </a:pPr>
            <a:r>
              <a:rPr lang="zh-CN" altLang="zh-CN" dirty="0"/>
              <a:t>运动检测</a:t>
            </a:r>
            <a:r>
              <a:rPr lang="en-US" altLang="zh-CN" dirty="0"/>
              <a:t>(Motion Detection)</a:t>
            </a:r>
            <a:r>
              <a:rPr lang="zh-CN" altLang="zh-CN" dirty="0"/>
              <a:t>将运动前景从图像序列中提取出来，也就是说将背景与运动前景分离开。</a:t>
            </a:r>
          </a:p>
          <a:p>
            <a:pPr marL="0" indent="0">
              <a:lnSpc>
                <a:spcPct val="150000"/>
              </a:lnSpc>
              <a:buNone/>
            </a:pPr>
            <a:r>
              <a:rPr lang="zh-CN" altLang="zh-CN" dirty="0"/>
              <a:t>运动目标检测的基本方法主要有：帧间差分法、光流法及背景差法等。</a:t>
            </a:r>
          </a:p>
        </p:txBody>
      </p:sp>
    </p:spTree>
    <p:extLst>
      <p:ext uri="{BB962C8B-B14F-4D97-AF65-F5344CB8AC3E}">
        <p14:creationId xmlns:p14="http://schemas.microsoft.com/office/powerpoint/2010/main" val="8367678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normAutofit/>
          </a:bodyPr>
          <a:lstStyle/>
          <a:p>
            <a:pPr marL="0" indent="0">
              <a:lnSpc>
                <a:spcPct val="150000"/>
              </a:lnSpc>
              <a:buNone/>
            </a:pPr>
            <a:r>
              <a:rPr lang="en-US" altLang="zh-CN" b="1" dirty="0"/>
              <a:t>3.3.8</a:t>
            </a:r>
            <a:r>
              <a:rPr lang="zh-CN" altLang="zh-CN" b="1" dirty="0" smtClean="0"/>
              <a:t>图像识别</a:t>
            </a:r>
            <a:endParaRPr lang="zh-CN" altLang="zh-CN" b="1" dirty="0"/>
          </a:p>
          <a:p>
            <a:pPr marL="0" indent="0">
              <a:lnSpc>
                <a:spcPct val="150000"/>
              </a:lnSpc>
              <a:buNone/>
            </a:pPr>
            <a:r>
              <a:rPr lang="zh-CN" altLang="zh-CN" dirty="0"/>
              <a:t>图像识别，是指利用计算机对图像进行处理、分析和理解，以识别各种不同模式的目标和对像的技术。</a:t>
            </a:r>
          </a:p>
          <a:p>
            <a:pPr marL="0" indent="0">
              <a:lnSpc>
                <a:spcPct val="150000"/>
              </a:lnSpc>
              <a:buNone/>
            </a:pPr>
            <a:r>
              <a:rPr lang="zh-CN" altLang="zh-CN" dirty="0"/>
              <a:t>图像识别可能是以图像的主要特征为基础的。每个图像都有它的特征</a:t>
            </a:r>
            <a:r>
              <a:rPr lang="en-US" altLang="zh-CN" dirty="0"/>
              <a:t>,</a:t>
            </a:r>
            <a:r>
              <a:rPr lang="zh-CN" altLang="zh-CN" dirty="0"/>
              <a:t>如字母</a:t>
            </a:r>
            <a:r>
              <a:rPr lang="en-US" altLang="zh-CN" dirty="0"/>
              <a:t>A</a:t>
            </a:r>
            <a:r>
              <a:rPr lang="zh-CN" altLang="zh-CN" dirty="0"/>
              <a:t>有个尖，</a:t>
            </a:r>
            <a:r>
              <a:rPr lang="en-US" altLang="zh-CN" dirty="0"/>
              <a:t>P</a:t>
            </a:r>
            <a:r>
              <a:rPr lang="zh-CN" altLang="zh-CN" dirty="0"/>
              <a:t>有个圈、而</a:t>
            </a:r>
            <a:r>
              <a:rPr lang="en-US" altLang="zh-CN" dirty="0"/>
              <a:t>Y</a:t>
            </a:r>
            <a:r>
              <a:rPr lang="zh-CN" altLang="zh-CN" dirty="0"/>
              <a:t>的中心有个锐角等。对图像识别时眼动的研究表明，视线总是集中在图像的主要特征上，也就是集中在图像轮廓曲度最大或轮廓方向突然改变的地方，这些地方的信息量最大。</a:t>
            </a:r>
            <a:r>
              <a:rPr lang="zh-CN" altLang="zh-CN" dirty="0"/>
              <a:t> </a:t>
            </a:r>
            <a:endParaRPr lang="zh-CN" altLang="zh-CN" dirty="0"/>
          </a:p>
        </p:txBody>
      </p:sp>
    </p:spTree>
    <p:extLst>
      <p:ext uri="{BB962C8B-B14F-4D97-AF65-F5344CB8AC3E}">
        <p14:creationId xmlns:p14="http://schemas.microsoft.com/office/powerpoint/2010/main" val="13560835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3.3</a:t>
            </a:r>
            <a:r>
              <a:rPr lang="zh-CN" altLang="zh-CN" sz="3600" b="1" dirty="0"/>
              <a:t>数字图像处理的关键技术</a:t>
            </a:r>
          </a:p>
        </p:txBody>
      </p:sp>
      <p:sp>
        <p:nvSpPr>
          <p:cNvPr id="3" name="内容占位符 2"/>
          <p:cNvSpPr>
            <a:spLocks noGrp="1"/>
          </p:cNvSpPr>
          <p:nvPr>
            <p:ph idx="1"/>
          </p:nvPr>
        </p:nvSpPr>
        <p:spPr>
          <a:xfrm>
            <a:off x="457200" y="1600200"/>
            <a:ext cx="8229599" cy="4876800"/>
          </a:xfrm>
        </p:spPr>
        <p:txBody>
          <a:bodyPr>
            <a:normAutofit/>
          </a:bodyPr>
          <a:lstStyle/>
          <a:p>
            <a:pPr marL="0" indent="0">
              <a:lnSpc>
                <a:spcPct val="150000"/>
              </a:lnSpc>
              <a:buNone/>
            </a:pPr>
            <a:r>
              <a:rPr lang="en-US" altLang="zh-CN" b="1" dirty="0"/>
              <a:t>3.3.8</a:t>
            </a:r>
            <a:r>
              <a:rPr lang="zh-CN" altLang="zh-CN" b="1" dirty="0" smtClean="0"/>
              <a:t>图像识别</a:t>
            </a:r>
            <a:endParaRPr lang="zh-CN" altLang="zh-CN" b="1" dirty="0"/>
          </a:p>
          <a:p>
            <a:pPr marL="0" indent="0">
              <a:lnSpc>
                <a:spcPct val="150000"/>
              </a:lnSpc>
              <a:buNone/>
            </a:pPr>
            <a:r>
              <a:rPr lang="zh-CN" altLang="zh-CN" dirty="0"/>
              <a:t>在计算机视觉识别系统中，图像内容通常用图像特征进行描述。事实上，基于计算机视觉的图像检索也可以分为类似文本搜索引擎的三个步骤：提取特征、建索引以及查询。</a:t>
            </a:r>
          </a:p>
          <a:p>
            <a:pPr marL="0" indent="0">
              <a:lnSpc>
                <a:spcPct val="150000"/>
              </a:lnSpc>
              <a:buNone/>
            </a:pPr>
            <a:r>
              <a:rPr lang="zh-CN" altLang="zh-CN" dirty="0"/>
              <a:t>图像识别的发展经历了三个阶段：文字识别、数字图像处理与识别、物体识别。</a:t>
            </a:r>
          </a:p>
        </p:txBody>
      </p:sp>
    </p:spTree>
    <p:extLst>
      <p:ext uri="{BB962C8B-B14F-4D97-AF65-F5344CB8AC3E}">
        <p14:creationId xmlns:p14="http://schemas.microsoft.com/office/powerpoint/2010/main" val="42758526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3.4</a:t>
            </a:r>
            <a:r>
              <a:rPr lang="zh-CN" altLang="zh-CN" sz="3600" b="1" dirty="0"/>
              <a:t>图像处理主要任务与技术展望</a:t>
            </a:r>
          </a:p>
        </p:txBody>
      </p:sp>
      <p:sp>
        <p:nvSpPr>
          <p:cNvPr id="3" name="内容占位符 2"/>
          <p:cNvSpPr>
            <a:spLocks noGrp="1"/>
          </p:cNvSpPr>
          <p:nvPr>
            <p:ph idx="1"/>
          </p:nvPr>
        </p:nvSpPr>
        <p:spPr>
          <a:xfrm>
            <a:off x="457200" y="1600200"/>
            <a:ext cx="8229599" cy="4876800"/>
          </a:xfrm>
        </p:spPr>
        <p:txBody>
          <a:bodyPr>
            <a:normAutofit/>
          </a:bodyPr>
          <a:lstStyle/>
          <a:p>
            <a:pPr marL="0" indent="0">
              <a:lnSpc>
                <a:spcPct val="150000"/>
              </a:lnSpc>
              <a:buNone/>
            </a:pPr>
            <a:r>
              <a:rPr lang="en-US" altLang="zh-CN" b="1" dirty="0"/>
              <a:t>3.4.1</a:t>
            </a:r>
            <a:r>
              <a:rPr lang="zh-CN" altLang="zh-CN" b="1" dirty="0"/>
              <a:t>图像处理面临的主要任务</a:t>
            </a:r>
          </a:p>
          <a:p>
            <a:pPr marL="0" indent="0">
              <a:buNone/>
            </a:pPr>
            <a:r>
              <a:rPr lang="zh-CN" altLang="zh-CN" dirty="0"/>
              <a:t>（</a:t>
            </a:r>
            <a:r>
              <a:rPr lang="en-US" altLang="zh-CN" dirty="0"/>
              <a:t>1</a:t>
            </a:r>
            <a:r>
              <a:rPr lang="zh-CN" altLang="zh-CN" dirty="0"/>
              <a:t>）在进一步提高精度的同时着重解决处理速度问题</a:t>
            </a:r>
            <a:r>
              <a:rPr lang="zh-CN" altLang="zh-CN" dirty="0" smtClean="0"/>
              <a:t>。</a:t>
            </a:r>
            <a:endParaRPr lang="zh-CN" altLang="zh-CN" dirty="0"/>
          </a:p>
          <a:p>
            <a:pPr marL="0" indent="0">
              <a:buNone/>
            </a:pPr>
            <a:r>
              <a:rPr lang="zh-CN" altLang="zh-CN" dirty="0"/>
              <a:t>（</a:t>
            </a:r>
            <a:r>
              <a:rPr lang="en-US" altLang="zh-CN" dirty="0"/>
              <a:t>2</a:t>
            </a:r>
            <a:r>
              <a:rPr lang="zh-CN" altLang="zh-CN" dirty="0"/>
              <a:t>）加强软件研究，开发新的处理方法，特别是要注意移植和见解借鉴其他学科的技术和研究成果，创造出新的处理方法。 </a:t>
            </a:r>
          </a:p>
          <a:p>
            <a:pPr marL="0" indent="0">
              <a:buNone/>
            </a:pPr>
            <a:r>
              <a:rPr lang="zh-CN" altLang="zh-CN" dirty="0"/>
              <a:t>（</a:t>
            </a:r>
            <a:r>
              <a:rPr lang="en-US" altLang="zh-CN" dirty="0"/>
              <a:t>3</a:t>
            </a:r>
            <a:r>
              <a:rPr lang="zh-CN" altLang="zh-CN" dirty="0"/>
              <a:t>）加强边缘学科的研究工作，促进图像处理技术的发展。 </a:t>
            </a:r>
          </a:p>
          <a:p>
            <a:pPr marL="0" indent="0">
              <a:buNone/>
            </a:pPr>
            <a:r>
              <a:rPr lang="zh-CN" altLang="zh-CN" dirty="0"/>
              <a:t>（</a:t>
            </a:r>
            <a:r>
              <a:rPr lang="en-US" altLang="zh-CN" dirty="0"/>
              <a:t>4</a:t>
            </a:r>
            <a:r>
              <a:rPr lang="zh-CN" altLang="zh-CN" dirty="0"/>
              <a:t>）加强理论研究，逐步形成图像处理科学自身的理论体系。 </a:t>
            </a:r>
          </a:p>
          <a:p>
            <a:pPr marL="0" indent="0">
              <a:buNone/>
            </a:pPr>
            <a:r>
              <a:rPr lang="zh-CN" altLang="zh-CN" dirty="0"/>
              <a:t>（</a:t>
            </a:r>
            <a:r>
              <a:rPr lang="en-US" altLang="zh-CN" dirty="0"/>
              <a:t>5</a:t>
            </a:r>
            <a:r>
              <a:rPr lang="zh-CN" altLang="zh-CN" dirty="0"/>
              <a:t>）图像处理领域的标准化。建立图像信息库和标准子程序，统一存放格式和检索。</a:t>
            </a:r>
            <a:r>
              <a:rPr lang="zh-CN" altLang="zh-CN" dirty="0"/>
              <a:t> </a:t>
            </a:r>
            <a:endParaRPr lang="zh-CN" altLang="zh-CN" dirty="0"/>
          </a:p>
        </p:txBody>
      </p:sp>
    </p:spTree>
    <p:extLst>
      <p:ext uri="{BB962C8B-B14F-4D97-AF65-F5344CB8AC3E}">
        <p14:creationId xmlns:p14="http://schemas.microsoft.com/office/powerpoint/2010/main" val="40552203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3.4</a:t>
            </a:r>
            <a:r>
              <a:rPr lang="zh-CN" altLang="zh-CN" sz="3600" b="1" dirty="0"/>
              <a:t>图像处理主要任务与技术展望</a:t>
            </a:r>
          </a:p>
        </p:txBody>
      </p:sp>
      <p:sp>
        <p:nvSpPr>
          <p:cNvPr id="3" name="内容占位符 2"/>
          <p:cNvSpPr>
            <a:spLocks noGrp="1"/>
          </p:cNvSpPr>
          <p:nvPr>
            <p:ph idx="1"/>
          </p:nvPr>
        </p:nvSpPr>
        <p:spPr>
          <a:xfrm>
            <a:off x="457200" y="1600200"/>
            <a:ext cx="8229599" cy="4876800"/>
          </a:xfrm>
        </p:spPr>
        <p:txBody>
          <a:bodyPr>
            <a:normAutofit/>
          </a:bodyPr>
          <a:lstStyle/>
          <a:p>
            <a:pPr marL="0" indent="0">
              <a:lnSpc>
                <a:spcPct val="150000"/>
              </a:lnSpc>
              <a:buNone/>
            </a:pPr>
            <a:r>
              <a:rPr lang="en-US" altLang="zh-CN" b="1" dirty="0"/>
              <a:t>3.4.2</a:t>
            </a:r>
            <a:r>
              <a:rPr lang="zh-CN" altLang="zh-CN" b="1" dirty="0"/>
              <a:t>图像处理技术展望</a:t>
            </a:r>
          </a:p>
          <a:p>
            <a:pPr marL="0" indent="0">
              <a:lnSpc>
                <a:spcPct val="130000"/>
              </a:lnSpc>
              <a:buNone/>
            </a:pPr>
            <a:r>
              <a:rPr lang="zh-CN" altLang="zh-CN" dirty="0"/>
              <a:t>（</a:t>
            </a:r>
            <a:r>
              <a:rPr lang="en-US" altLang="zh-CN" dirty="0"/>
              <a:t>1</a:t>
            </a:r>
            <a:r>
              <a:rPr lang="zh-CN" altLang="zh-CN" dirty="0"/>
              <a:t>）计算机图像处理的发展将向高清晰度及实时图像处理的理论及技术研究，高速传输、高分辨率、三维成像或多维成像、多媒体化、智能化等方向发展。</a:t>
            </a:r>
          </a:p>
          <a:p>
            <a:pPr marL="0" indent="0">
              <a:lnSpc>
                <a:spcPct val="130000"/>
              </a:lnSpc>
              <a:buNone/>
            </a:pPr>
            <a:r>
              <a:rPr lang="zh-CN" altLang="zh-CN" dirty="0"/>
              <a:t>（</a:t>
            </a:r>
            <a:r>
              <a:rPr lang="en-US" altLang="zh-CN" dirty="0"/>
              <a:t>2</a:t>
            </a:r>
            <a:r>
              <a:rPr lang="zh-CN" altLang="zh-CN" dirty="0"/>
              <a:t>）图像、图形相结合，朝着三维成像或多维成像的方向发展。</a:t>
            </a:r>
          </a:p>
          <a:p>
            <a:pPr marL="0" indent="0">
              <a:lnSpc>
                <a:spcPct val="130000"/>
              </a:lnSpc>
              <a:buNone/>
            </a:pPr>
            <a:r>
              <a:rPr lang="zh-CN" altLang="zh-CN" dirty="0"/>
              <a:t>（</a:t>
            </a:r>
            <a:r>
              <a:rPr lang="en-US" altLang="zh-CN" dirty="0"/>
              <a:t>3</a:t>
            </a:r>
            <a:r>
              <a:rPr lang="zh-CN" altLang="zh-CN" dirty="0"/>
              <a:t>）图像的智能生成、处理、识别与理解成为新的热点。</a:t>
            </a:r>
          </a:p>
          <a:p>
            <a:pPr marL="0" indent="0">
              <a:lnSpc>
                <a:spcPct val="130000"/>
              </a:lnSpc>
              <a:buNone/>
            </a:pPr>
            <a:r>
              <a:rPr lang="zh-CN" altLang="zh-CN" dirty="0"/>
              <a:t>（</a:t>
            </a:r>
            <a:r>
              <a:rPr lang="en-US" altLang="zh-CN" dirty="0"/>
              <a:t>4</a:t>
            </a:r>
            <a:r>
              <a:rPr lang="zh-CN" altLang="zh-CN" dirty="0"/>
              <a:t>）更新的理论研究与更快、更优的算法研究</a:t>
            </a:r>
            <a:r>
              <a:rPr lang="zh-CN" altLang="zh-CN" dirty="0" smtClean="0"/>
              <a:t>。</a:t>
            </a:r>
            <a:endParaRPr lang="en-US" altLang="zh-CN" dirty="0" smtClean="0"/>
          </a:p>
          <a:p>
            <a:pPr marL="0" indent="0">
              <a:lnSpc>
                <a:spcPct val="130000"/>
              </a:lnSpc>
              <a:buNone/>
            </a:pPr>
            <a:r>
              <a:rPr lang="zh-CN" altLang="zh-CN" dirty="0"/>
              <a:t>（</a:t>
            </a:r>
            <a:r>
              <a:rPr lang="en-US" altLang="zh-CN" dirty="0"/>
              <a:t>5</a:t>
            </a:r>
            <a:r>
              <a:rPr lang="zh-CN" altLang="zh-CN"/>
              <a:t>）</a:t>
            </a:r>
            <a:r>
              <a:rPr lang="zh-CN" altLang="zh-CN" smtClean="0"/>
              <a:t>嵌入式图像处理系统</a:t>
            </a:r>
            <a:r>
              <a:rPr lang="zh-CN" altLang="zh-CN" dirty="0"/>
              <a:t>。</a:t>
            </a:r>
            <a:endParaRPr lang="zh-CN" altLang="zh-CN"/>
          </a:p>
        </p:txBody>
      </p:sp>
    </p:spTree>
    <p:extLst>
      <p:ext uri="{BB962C8B-B14F-4D97-AF65-F5344CB8AC3E}">
        <p14:creationId xmlns:p14="http://schemas.microsoft.com/office/powerpoint/2010/main" val="1175833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3.1 </a:t>
            </a:r>
            <a:r>
              <a:rPr lang="zh-CN" altLang="zh-CN" sz="3600" b="1" dirty="0"/>
              <a:t>数字图像处理基础知识</a:t>
            </a:r>
          </a:p>
        </p:txBody>
      </p:sp>
      <p:sp>
        <p:nvSpPr>
          <p:cNvPr id="3" name="内容占位符 2"/>
          <p:cNvSpPr>
            <a:spLocks noGrp="1"/>
          </p:cNvSpPr>
          <p:nvPr>
            <p:ph idx="1"/>
          </p:nvPr>
        </p:nvSpPr>
        <p:spPr/>
        <p:txBody>
          <a:bodyPr/>
          <a:lstStyle/>
          <a:p>
            <a:pPr marL="0" indent="0">
              <a:lnSpc>
                <a:spcPct val="150000"/>
              </a:lnSpc>
              <a:buNone/>
            </a:pPr>
            <a:r>
              <a:rPr lang="en-US" altLang="zh-CN" b="1" dirty="0" smtClean="0"/>
              <a:t>3.1.2</a:t>
            </a:r>
            <a:r>
              <a:rPr lang="zh-CN" altLang="zh-CN" b="1" dirty="0"/>
              <a:t>电磁波谱与可见光</a:t>
            </a:r>
          </a:p>
          <a:p>
            <a:pPr marL="0" indent="0">
              <a:lnSpc>
                <a:spcPct val="150000"/>
              </a:lnSpc>
              <a:buNone/>
            </a:pPr>
            <a:r>
              <a:rPr lang="zh-CN" altLang="zh-CN" dirty="0"/>
              <a:t>我们所处的空间中存在一个大的交变电磁场，即电磁波</a:t>
            </a:r>
            <a:r>
              <a:rPr lang="zh-CN" altLang="zh-CN" dirty="0" smtClean="0"/>
              <a:t>。</a:t>
            </a:r>
            <a:r>
              <a:rPr lang="zh-CN" altLang="zh-CN" dirty="0"/>
              <a:t>人们按照波长或频率、波数、能量的顺序把这些电磁波排列起来，这就是电磁波谱。</a:t>
            </a:r>
            <a:r>
              <a:rPr lang="zh-CN" altLang="zh-CN" dirty="0"/>
              <a:t> </a:t>
            </a:r>
            <a:endParaRPr lang="en-US" altLang="zh-CN" dirty="0" smtClean="0"/>
          </a:p>
          <a:p>
            <a:pPr marL="0" indent="0">
              <a:lnSpc>
                <a:spcPct val="150000"/>
              </a:lnSpc>
              <a:buNone/>
            </a:pPr>
            <a:endParaRPr lang="zh-CN" altLang="zh-CN" dirty="0"/>
          </a:p>
        </p:txBody>
      </p:sp>
      <p:pic>
        <p:nvPicPr>
          <p:cNvPr id="4" name="图片 3" descr="电磁波谱"/>
          <p:cNvPicPr/>
          <p:nvPr/>
        </p:nvPicPr>
        <p:blipFill>
          <a:blip r:embed="rId2">
            <a:extLst>
              <a:ext uri="{28A0092B-C50C-407E-A947-70E740481C1C}">
                <a14:useLocalDpi xmlns:a14="http://schemas.microsoft.com/office/drawing/2010/main" val="0"/>
              </a:ext>
            </a:extLst>
          </a:blip>
          <a:srcRect/>
          <a:stretch>
            <a:fillRect/>
          </a:stretch>
        </p:blipFill>
        <p:spPr bwMode="auto">
          <a:xfrm>
            <a:off x="2794000" y="4148791"/>
            <a:ext cx="3556000" cy="1917700"/>
          </a:xfrm>
          <a:prstGeom prst="rect">
            <a:avLst/>
          </a:prstGeom>
          <a:noFill/>
          <a:ln>
            <a:noFill/>
          </a:ln>
        </p:spPr>
      </p:pic>
    </p:spTree>
    <p:extLst>
      <p:ext uri="{BB962C8B-B14F-4D97-AF65-F5344CB8AC3E}">
        <p14:creationId xmlns:p14="http://schemas.microsoft.com/office/powerpoint/2010/main" val="4242253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3.1 </a:t>
            </a:r>
            <a:r>
              <a:rPr lang="zh-CN" altLang="zh-CN" sz="3600" b="1" dirty="0"/>
              <a:t>数字图像处理基础知识</a:t>
            </a:r>
          </a:p>
        </p:txBody>
      </p:sp>
      <p:sp>
        <p:nvSpPr>
          <p:cNvPr id="3" name="内容占位符 2"/>
          <p:cNvSpPr>
            <a:spLocks noGrp="1"/>
          </p:cNvSpPr>
          <p:nvPr>
            <p:ph idx="1"/>
          </p:nvPr>
        </p:nvSpPr>
        <p:spPr/>
        <p:txBody>
          <a:bodyPr/>
          <a:lstStyle/>
          <a:p>
            <a:pPr marL="0" indent="0">
              <a:lnSpc>
                <a:spcPct val="150000"/>
              </a:lnSpc>
              <a:buNone/>
            </a:pPr>
            <a:r>
              <a:rPr lang="en-US" altLang="zh-CN" dirty="0"/>
              <a:t>3.1.3</a:t>
            </a:r>
            <a:r>
              <a:rPr lang="zh-CN" altLang="zh-CN" dirty="0"/>
              <a:t>位</a:t>
            </a:r>
            <a:r>
              <a:rPr lang="zh-CN" altLang="zh-CN" dirty="0" smtClean="0"/>
              <a:t>图与矢量图</a:t>
            </a:r>
            <a:endParaRPr lang="en-US" altLang="zh-CN" dirty="0" smtClean="0"/>
          </a:p>
          <a:p>
            <a:pPr marL="0" indent="0">
              <a:lnSpc>
                <a:spcPct val="150000"/>
              </a:lnSpc>
              <a:buNone/>
            </a:pPr>
            <a:r>
              <a:rPr lang="en-US" altLang="zh-CN" dirty="0"/>
              <a:t>1. </a:t>
            </a:r>
            <a:r>
              <a:rPr lang="zh-CN" altLang="zh-CN" dirty="0"/>
              <a:t>位图图像 </a:t>
            </a:r>
          </a:p>
          <a:p>
            <a:pPr marL="0" indent="0">
              <a:lnSpc>
                <a:spcPct val="150000"/>
              </a:lnSpc>
              <a:buNone/>
            </a:pPr>
            <a:r>
              <a:rPr lang="zh-CN" altLang="zh-CN" dirty="0"/>
              <a:t>位图图像简称位图（</a:t>
            </a:r>
            <a:r>
              <a:rPr lang="en-US" altLang="zh-CN" dirty="0"/>
              <a:t>Bitmap</a:t>
            </a:r>
            <a:r>
              <a:rPr lang="zh-CN" altLang="zh-CN" dirty="0"/>
              <a:t>），也叫做点阵图，在技术上称为栅格图像，使用彩色网格及象素来表现图像。每个象素都有特定的位置和颜色值。在对位图图像进行编辑操作的时候，可操作的对象是每个象素，我们可以改变图像的色相、饱和度、亮度，从而改变图像的显示效果。</a:t>
            </a:r>
          </a:p>
          <a:p>
            <a:pPr marL="0" indent="0">
              <a:lnSpc>
                <a:spcPct val="150000"/>
              </a:lnSpc>
              <a:buNone/>
            </a:pPr>
            <a:endParaRPr lang="zh-CN" altLang="zh-CN" dirty="0"/>
          </a:p>
        </p:txBody>
      </p:sp>
    </p:spTree>
    <p:extLst>
      <p:ext uri="{BB962C8B-B14F-4D97-AF65-F5344CB8AC3E}">
        <p14:creationId xmlns:p14="http://schemas.microsoft.com/office/powerpoint/2010/main" val="3151241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3.1 </a:t>
            </a:r>
            <a:r>
              <a:rPr lang="zh-CN" altLang="zh-CN" sz="3600" b="1" dirty="0"/>
              <a:t>数字图像处理基础知识</a:t>
            </a:r>
          </a:p>
        </p:txBody>
      </p:sp>
      <p:sp>
        <p:nvSpPr>
          <p:cNvPr id="3" name="内容占位符 2"/>
          <p:cNvSpPr>
            <a:spLocks noGrp="1"/>
          </p:cNvSpPr>
          <p:nvPr>
            <p:ph idx="1"/>
          </p:nvPr>
        </p:nvSpPr>
        <p:spPr/>
        <p:txBody>
          <a:bodyPr/>
          <a:lstStyle/>
          <a:p>
            <a:pPr marL="0" indent="0">
              <a:lnSpc>
                <a:spcPct val="150000"/>
              </a:lnSpc>
              <a:buNone/>
            </a:pPr>
            <a:r>
              <a:rPr lang="en-US" altLang="zh-CN" dirty="0"/>
              <a:t>3.1.3</a:t>
            </a:r>
            <a:r>
              <a:rPr lang="zh-CN" altLang="zh-CN" dirty="0"/>
              <a:t>位</a:t>
            </a:r>
            <a:r>
              <a:rPr lang="zh-CN" altLang="zh-CN" dirty="0" smtClean="0"/>
              <a:t>图与矢量图</a:t>
            </a:r>
            <a:endParaRPr lang="en-US" altLang="zh-CN" dirty="0" smtClean="0"/>
          </a:p>
          <a:p>
            <a:pPr marL="0" indent="0">
              <a:lnSpc>
                <a:spcPct val="150000"/>
              </a:lnSpc>
              <a:buNone/>
            </a:pPr>
            <a:r>
              <a:rPr lang="en-US" altLang="zh-CN" dirty="0"/>
              <a:t>2. </a:t>
            </a:r>
            <a:r>
              <a:rPr lang="zh-CN" altLang="zh-CN" dirty="0"/>
              <a:t>矢量图形</a:t>
            </a:r>
          </a:p>
          <a:p>
            <a:pPr marL="0" indent="0">
              <a:lnSpc>
                <a:spcPct val="150000"/>
              </a:lnSpc>
              <a:buNone/>
            </a:pPr>
            <a:r>
              <a:rPr lang="zh-CN" altLang="zh-CN" dirty="0"/>
              <a:t>矢量图形（</a:t>
            </a:r>
            <a:r>
              <a:rPr lang="en-US" altLang="zh-CN" dirty="0"/>
              <a:t>Vector</a:t>
            </a:r>
            <a:r>
              <a:rPr lang="zh-CN" altLang="zh-CN" dirty="0"/>
              <a:t>），也称为面向对象的图像或绘图图像，在数学上定义为一系列由线连接的点。矢量图是以数学向量方式记录图像的，其内容以线条和色块为主。</a:t>
            </a:r>
          </a:p>
          <a:p>
            <a:pPr marL="0" indent="0">
              <a:lnSpc>
                <a:spcPct val="150000"/>
              </a:lnSpc>
              <a:buNone/>
            </a:pPr>
            <a:r>
              <a:rPr lang="zh-CN" altLang="zh-CN" dirty="0"/>
              <a:t>矢量图的优点是轮廓的形状更容易修改和控制，并且和分辨率无关，它可以任意地放大且清晰度不变，也不会出现锯齿状边缘。</a:t>
            </a:r>
            <a:r>
              <a:rPr lang="zh-CN" altLang="zh-CN" dirty="0"/>
              <a:t> </a:t>
            </a:r>
            <a:endParaRPr lang="zh-CN" altLang="zh-CN" dirty="0"/>
          </a:p>
        </p:txBody>
      </p:sp>
    </p:spTree>
    <p:extLst>
      <p:ext uri="{BB962C8B-B14F-4D97-AF65-F5344CB8AC3E}">
        <p14:creationId xmlns:p14="http://schemas.microsoft.com/office/powerpoint/2010/main" val="3370560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b="1" dirty="0"/>
              <a:t>3.2.1 </a:t>
            </a:r>
            <a:r>
              <a:rPr lang="zh-CN" altLang="zh-CN" b="1" dirty="0"/>
              <a:t>数字图像处理在生物医学中的应用</a:t>
            </a:r>
          </a:p>
          <a:p>
            <a:pPr marL="0" indent="0">
              <a:lnSpc>
                <a:spcPct val="150000"/>
              </a:lnSpc>
              <a:buNone/>
            </a:pPr>
            <a:r>
              <a:rPr lang="en-US" altLang="zh-CN" dirty="0" smtClean="0"/>
              <a:t>1. X</a:t>
            </a:r>
            <a:r>
              <a:rPr lang="zh-CN" altLang="zh-CN" dirty="0"/>
              <a:t>光透视</a:t>
            </a:r>
            <a:r>
              <a:rPr lang="zh-CN" altLang="zh-CN" dirty="0" smtClean="0"/>
              <a:t>成像</a:t>
            </a:r>
            <a:r>
              <a:rPr lang="zh-CN" altLang="en-US" dirty="0" smtClean="0"/>
              <a:t>。</a:t>
            </a:r>
            <a:r>
              <a:rPr lang="en-US" altLang="zh-CN" dirty="0"/>
              <a:t>X</a:t>
            </a:r>
            <a:r>
              <a:rPr lang="zh-CN" altLang="zh-CN" dirty="0"/>
              <a:t>光是一种有能量的电磁波或辐射，利用</a:t>
            </a:r>
            <a:r>
              <a:rPr lang="en-US" altLang="zh-CN" dirty="0"/>
              <a:t>X</a:t>
            </a:r>
            <a:r>
              <a:rPr lang="zh-CN" altLang="zh-CN" dirty="0"/>
              <a:t>光的贯穿作用，医学上可以进行</a:t>
            </a:r>
            <a:r>
              <a:rPr lang="en-US" altLang="zh-CN" dirty="0"/>
              <a:t>X</a:t>
            </a:r>
            <a:r>
              <a:rPr lang="zh-CN" altLang="zh-CN" dirty="0"/>
              <a:t>光透视，一般用来检查骨的损伤情况。</a:t>
            </a:r>
            <a:r>
              <a:rPr lang="zh-CN" altLang="zh-CN" dirty="0"/>
              <a:t> </a:t>
            </a:r>
            <a:endParaRPr lang="en-US" altLang="zh-CN" dirty="0" smtClean="0"/>
          </a:p>
          <a:p>
            <a:pPr marL="0" indent="0">
              <a:lnSpc>
                <a:spcPct val="150000"/>
              </a:lnSpc>
              <a:buNone/>
            </a:pPr>
            <a:endParaRPr lang="zh-CN" altLang="zh-CN" dirty="0"/>
          </a:p>
        </p:txBody>
      </p:sp>
      <p:pic>
        <p:nvPicPr>
          <p:cNvPr id="4" name="Picture 5" descr="说明: 肱骨骨折"/>
          <p:cNvPicPr/>
          <p:nvPr/>
        </p:nvPicPr>
        <p:blipFill>
          <a:blip r:embed="rId2">
            <a:extLst>
              <a:ext uri="{28A0092B-C50C-407E-A947-70E740481C1C}">
                <a14:useLocalDpi xmlns:a14="http://schemas.microsoft.com/office/drawing/2010/main" val="0"/>
              </a:ext>
            </a:extLst>
          </a:blip>
          <a:srcRect/>
          <a:stretch>
            <a:fillRect/>
          </a:stretch>
        </p:blipFill>
        <p:spPr bwMode="auto">
          <a:xfrm>
            <a:off x="3033432" y="3981824"/>
            <a:ext cx="2628900" cy="1968500"/>
          </a:xfrm>
          <a:prstGeom prst="rect">
            <a:avLst/>
          </a:prstGeom>
          <a:noFill/>
          <a:ln>
            <a:noFill/>
          </a:ln>
        </p:spPr>
      </p:pic>
    </p:spTree>
    <p:extLst>
      <p:ext uri="{BB962C8B-B14F-4D97-AF65-F5344CB8AC3E}">
        <p14:creationId xmlns:p14="http://schemas.microsoft.com/office/powerpoint/2010/main" val="2774837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3.2 </a:t>
            </a:r>
            <a:r>
              <a:rPr lang="zh-CN" altLang="zh-CN" sz="3600" dirty="0"/>
              <a:t>数字图像处理应用领域</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b="1" dirty="0"/>
              <a:t>3.2.1 </a:t>
            </a:r>
            <a:r>
              <a:rPr lang="zh-CN" altLang="zh-CN" b="1" dirty="0"/>
              <a:t>数字图像处理在生物医学中的应</a:t>
            </a:r>
            <a:r>
              <a:rPr lang="zh-CN" altLang="zh-CN" b="1" dirty="0" smtClean="0"/>
              <a:t>用</a:t>
            </a:r>
            <a:endParaRPr lang="en-US" altLang="zh-CN" dirty="0" smtClean="0"/>
          </a:p>
          <a:p>
            <a:pPr marL="0" indent="0">
              <a:lnSpc>
                <a:spcPct val="130000"/>
              </a:lnSpc>
              <a:buNone/>
            </a:pPr>
            <a:r>
              <a:rPr lang="en-US" altLang="zh-CN" dirty="0"/>
              <a:t>2. CT</a:t>
            </a:r>
            <a:r>
              <a:rPr lang="zh-CN" altLang="zh-CN" dirty="0" smtClean="0"/>
              <a:t>成像</a:t>
            </a:r>
            <a:r>
              <a:rPr lang="zh-CN" altLang="en-US" dirty="0" smtClean="0"/>
              <a:t>。</a:t>
            </a:r>
            <a:r>
              <a:rPr lang="zh-CN" altLang="zh-CN" dirty="0" smtClean="0"/>
              <a:t>在一个</a:t>
            </a:r>
            <a:r>
              <a:rPr lang="zh-CN" altLang="zh-CN" dirty="0"/>
              <a:t>横断解剖平面上，准确地探测各种不同组织间密度的微小差别，是观察骨关节及软组织病变的一种较理想的检查方式。</a:t>
            </a:r>
            <a:r>
              <a:rPr lang="en-US" altLang="zh-CN" dirty="0"/>
              <a:t>CT</a:t>
            </a:r>
            <a:r>
              <a:rPr lang="zh-CN" altLang="zh-CN" dirty="0"/>
              <a:t>优于传统</a:t>
            </a:r>
            <a:r>
              <a:rPr lang="en-US" altLang="zh-CN" dirty="0"/>
              <a:t>X</a:t>
            </a:r>
            <a:r>
              <a:rPr lang="zh-CN" altLang="zh-CN" dirty="0"/>
              <a:t>线检查之处在于其分辨率高，而且还能做轴位成像。</a:t>
            </a:r>
            <a:r>
              <a:rPr lang="zh-CN" altLang="zh-CN" dirty="0"/>
              <a:t> </a:t>
            </a:r>
            <a:endParaRPr lang="zh-CN" altLang="zh-CN" dirty="0"/>
          </a:p>
          <a:p>
            <a:pPr marL="0" indent="0">
              <a:lnSpc>
                <a:spcPct val="130000"/>
              </a:lnSpc>
              <a:buNone/>
            </a:pPr>
            <a:endParaRPr lang="zh-CN" altLang="zh-CN" dirty="0"/>
          </a:p>
        </p:txBody>
      </p:sp>
      <p:pic>
        <p:nvPicPr>
          <p:cNvPr id="4" name="Picture 5" descr="说明: ct扫描检查1"/>
          <p:cNvPicPr/>
          <p:nvPr/>
        </p:nvPicPr>
        <p:blipFill>
          <a:blip r:embed="rId2">
            <a:extLst>
              <a:ext uri="{28A0092B-C50C-407E-A947-70E740481C1C}">
                <a14:useLocalDpi xmlns:a14="http://schemas.microsoft.com/office/drawing/2010/main" val="0"/>
              </a:ext>
            </a:extLst>
          </a:blip>
          <a:srcRect/>
          <a:stretch>
            <a:fillRect/>
          </a:stretch>
        </p:blipFill>
        <p:spPr bwMode="auto">
          <a:xfrm>
            <a:off x="2644962" y="4250765"/>
            <a:ext cx="3644900" cy="2413000"/>
          </a:xfrm>
          <a:prstGeom prst="rect">
            <a:avLst/>
          </a:prstGeom>
          <a:noFill/>
          <a:ln>
            <a:noFill/>
          </a:ln>
        </p:spPr>
      </p:pic>
    </p:spTree>
    <p:extLst>
      <p:ext uri="{BB962C8B-B14F-4D97-AF65-F5344CB8AC3E}">
        <p14:creationId xmlns:p14="http://schemas.microsoft.com/office/powerpoint/2010/main" val="260216045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1433</TotalTime>
  <Words>1793</Words>
  <Application>Microsoft Macintosh PowerPoint</Application>
  <PresentationFormat>全屏显示(4:3)</PresentationFormat>
  <Paragraphs>192</Paragraphs>
  <Slides>45</Slides>
  <Notes>0</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清晰</vt:lpstr>
      <vt:lpstr>第3章  数字图像处理技术</vt:lpstr>
      <vt:lpstr>3.1 数字图像处理基础知识</vt:lpstr>
      <vt:lpstr>3.1 数字图像处理基础知识</vt:lpstr>
      <vt:lpstr>3.1 数字图像处理基础知识</vt:lpstr>
      <vt:lpstr>3.1 数字图像处理基础知识</vt:lpstr>
      <vt:lpstr>3.1 数字图像处理基础知识</vt:lpstr>
      <vt:lpstr>3.1 数字图像处理基础知识</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3.2 数字图像处理应用领域 </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3.3数字图像处理的关键技术</vt:lpstr>
      <vt:lpstr>3.4图像处理主要任务与技术展望</vt:lpstr>
      <vt:lpstr>3.4图像处理主要任务与技术展望</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58</cp:revision>
  <dcterms:created xsi:type="dcterms:W3CDTF">2019-01-20T07:46:46Z</dcterms:created>
  <dcterms:modified xsi:type="dcterms:W3CDTF">2019-01-21T07:43:14Z</dcterms:modified>
</cp:coreProperties>
</file>