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4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3" d="100"/>
          <a:sy n="83" d="100"/>
        </p:scale>
        <p:origin x="-24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0865B7-F966-1E4B-A42B-55827A90B0C3}" type="datetimeFigureOut">
              <a:rPr kumimoji="1" lang="zh-CN" altLang="en-US" smtClean="0"/>
              <a:t>19/1/23</a:t>
            </a:fld>
            <a:endParaRPr kumimoji="1"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9EA95F-09A9-094A-AACF-B9C9AB5C1ED0}" type="slidenum">
              <a:rPr kumimoji="1" lang="zh-CN" altLang="en-US" smtClean="0"/>
              <a:t>‹#›</a:t>
            </a:fld>
            <a:endParaRPr kumimoji="1" lang="zh-CN" altLang="en-US"/>
          </a:p>
        </p:txBody>
      </p:sp>
    </p:spTree>
    <p:extLst>
      <p:ext uri="{BB962C8B-B14F-4D97-AF65-F5344CB8AC3E}">
        <p14:creationId xmlns:p14="http://schemas.microsoft.com/office/powerpoint/2010/main" val="40707488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31</a:t>
            </a:fld>
            <a:endParaRPr kumimoji="1" lang="zh-CN" altLang="en-US"/>
          </a:p>
        </p:txBody>
      </p:sp>
    </p:spTree>
    <p:extLst>
      <p:ext uri="{BB962C8B-B14F-4D97-AF65-F5344CB8AC3E}">
        <p14:creationId xmlns:p14="http://schemas.microsoft.com/office/powerpoint/2010/main" val="8084331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40</a:t>
            </a:fld>
            <a:endParaRPr kumimoji="1" lang="zh-CN" altLang="en-US"/>
          </a:p>
        </p:txBody>
      </p:sp>
    </p:spTree>
    <p:extLst>
      <p:ext uri="{BB962C8B-B14F-4D97-AF65-F5344CB8AC3E}">
        <p14:creationId xmlns:p14="http://schemas.microsoft.com/office/powerpoint/2010/main" val="808433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41</a:t>
            </a:fld>
            <a:endParaRPr kumimoji="1" lang="zh-CN" altLang="en-US"/>
          </a:p>
        </p:txBody>
      </p:sp>
    </p:spTree>
    <p:extLst>
      <p:ext uri="{BB962C8B-B14F-4D97-AF65-F5344CB8AC3E}">
        <p14:creationId xmlns:p14="http://schemas.microsoft.com/office/powerpoint/2010/main" val="808433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42</a:t>
            </a:fld>
            <a:endParaRPr kumimoji="1" lang="zh-CN" altLang="en-US"/>
          </a:p>
        </p:txBody>
      </p:sp>
    </p:spTree>
    <p:extLst>
      <p:ext uri="{BB962C8B-B14F-4D97-AF65-F5344CB8AC3E}">
        <p14:creationId xmlns:p14="http://schemas.microsoft.com/office/powerpoint/2010/main" val="8084331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43</a:t>
            </a:fld>
            <a:endParaRPr kumimoji="1" lang="zh-CN" altLang="en-US"/>
          </a:p>
        </p:txBody>
      </p:sp>
    </p:spTree>
    <p:extLst>
      <p:ext uri="{BB962C8B-B14F-4D97-AF65-F5344CB8AC3E}">
        <p14:creationId xmlns:p14="http://schemas.microsoft.com/office/powerpoint/2010/main" val="8084331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44</a:t>
            </a:fld>
            <a:endParaRPr kumimoji="1" lang="zh-CN" altLang="en-US"/>
          </a:p>
        </p:txBody>
      </p:sp>
    </p:spTree>
    <p:extLst>
      <p:ext uri="{BB962C8B-B14F-4D97-AF65-F5344CB8AC3E}">
        <p14:creationId xmlns:p14="http://schemas.microsoft.com/office/powerpoint/2010/main" val="8084331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45</a:t>
            </a:fld>
            <a:endParaRPr kumimoji="1" lang="zh-CN" altLang="en-US"/>
          </a:p>
        </p:txBody>
      </p:sp>
    </p:spTree>
    <p:extLst>
      <p:ext uri="{BB962C8B-B14F-4D97-AF65-F5344CB8AC3E}">
        <p14:creationId xmlns:p14="http://schemas.microsoft.com/office/powerpoint/2010/main" val="8084331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46</a:t>
            </a:fld>
            <a:endParaRPr kumimoji="1" lang="zh-CN" altLang="en-US"/>
          </a:p>
        </p:txBody>
      </p:sp>
    </p:spTree>
    <p:extLst>
      <p:ext uri="{BB962C8B-B14F-4D97-AF65-F5344CB8AC3E}">
        <p14:creationId xmlns:p14="http://schemas.microsoft.com/office/powerpoint/2010/main" val="8084331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32</a:t>
            </a:fld>
            <a:endParaRPr kumimoji="1" lang="zh-CN" altLang="en-US"/>
          </a:p>
        </p:txBody>
      </p:sp>
    </p:spTree>
    <p:extLst>
      <p:ext uri="{BB962C8B-B14F-4D97-AF65-F5344CB8AC3E}">
        <p14:creationId xmlns:p14="http://schemas.microsoft.com/office/powerpoint/2010/main" val="8084331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33</a:t>
            </a:fld>
            <a:endParaRPr kumimoji="1" lang="zh-CN" altLang="en-US"/>
          </a:p>
        </p:txBody>
      </p:sp>
    </p:spTree>
    <p:extLst>
      <p:ext uri="{BB962C8B-B14F-4D97-AF65-F5344CB8AC3E}">
        <p14:creationId xmlns:p14="http://schemas.microsoft.com/office/powerpoint/2010/main" val="8084331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34</a:t>
            </a:fld>
            <a:endParaRPr kumimoji="1" lang="zh-CN" altLang="en-US"/>
          </a:p>
        </p:txBody>
      </p:sp>
    </p:spTree>
    <p:extLst>
      <p:ext uri="{BB962C8B-B14F-4D97-AF65-F5344CB8AC3E}">
        <p14:creationId xmlns:p14="http://schemas.microsoft.com/office/powerpoint/2010/main" val="8084331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35</a:t>
            </a:fld>
            <a:endParaRPr kumimoji="1" lang="zh-CN" altLang="en-US"/>
          </a:p>
        </p:txBody>
      </p:sp>
    </p:spTree>
    <p:extLst>
      <p:ext uri="{BB962C8B-B14F-4D97-AF65-F5344CB8AC3E}">
        <p14:creationId xmlns:p14="http://schemas.microsoft.com/office/powerpoint/2010/main" val="808433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36</a:t>
            </a:fld>
            <a:endParaRPr kumimoji="1" lang="zh-CN" altLang="en-US"/>
          </a:p>
        </p:txBody>
      </p:sp>
    </p:spTree>
    <p:extLst>
      <p:ext uri="{BB962C8B-B14F-4D97-AF65-F5344CB8AC3E}">
        <p14:creationId xmlns:p14="http://schemas.microsoft.com/office/powerpoint/2010/main" val="808433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37</a:t>
            </a:fld>
            <a:endParaRPr kumimoji="1" lang="zh-CN" altLang="en-US"/>
          </a:p>
        </p:txBody>
      </p:sp>
    </p:spTree>
    <p:extLst>
      <p:ext uri="{BB962C8B-B14F-4D97-AF65-F5344CB8AC3E}">
        <p14:creationId xmlns:p14="http://schemas.microsoft.com/office/powerpoint/2010/main" val="808433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38</a:t>
            </a:fld>
            <a:endParaRPr kumimoji="1" lang="zh-CN" altLang="en-US"/>
          </a:p>
        </p:txBody>
      </p:sp>
    </p:spTree>
    <p:extLst>
      <p:ext uri="{BB962C8B-B14F-4D97-AF65-F5344CB8AC3E}">
        <p14:creationId xmlns:p14="http://schemas.microsoft.com/office/powerpoint/2010/main" val="8084331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D9EA95F-09A9-094A-AACF-B9C9AB5C1ED0}" type="slidenum">
              <a:rPr kumimoji="1" lang="zh-CN" altLang="en-US" smtClean="0"/>
              <a:t>39</a:t>
            </a:fld>
            <a:endParaRPr kumimoji="1" lang="zh-CN" altLang="en-US"/>
          </a:p>
        </p:txBody>
      </p:sp>
    </p:spTree>
    <p:extLst>
      <p:ext uri="{BB962C8B-B14F-4D97-AF65-F5344CB8AC3E}">
        <p14:creationId xmlns:p14="http://schemas.microsoft.com/office/powerpoint/2010/main" val="808433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2019年1月23日星期三</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CC057FC-95B6-4D89-AFDA-ABA33EE921E5}" type="datetime2">
              <a:rPr lang="en-US" smtClean="0"/>
              <a:t>2019年1月23日星期三</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t>2019年1月23日星期三</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en-US" dirty="0"/>
          </a:p>
        </p:txBody>
      </p:sp>
      <p:sp>
        <p:nvSpPr>
          <p:cNvPr id="4" name="Date Placeholder 3"/>
          <p:cNvSpPr>
            <a:spLocks noGrp="1"/>
          </p:cNvSpPr>
          <p:nvPr>
            <p:ph type="dt" sz="half" idx="10"/>
          </p:nvPr>
        </p:nvSpPr>
        <p:spPr>
          <a:xfrm>
            <a:off x="-612274" y="-8449"/>
            <a:ext cx="2895600" cy="329184"/>
          </a:xfrm>
        </p:spPr>
        <p:txBody>
          <a:bodyPr/>
          <a:lstStyle/>
          <a:p>
            <a:fld id="{6396A3A3-94A6-4E5B-AF39-173ACA3E61CC}" type="datetime2">
              <a:rPr lang="en-US" smtClean="0"/>
              <a:t>2019年1月23日星期三</a:t>
            </a:fld>
            <a:endParaRPr lang="en-US" dirty="0"/>
          </a:p>
        </p:txBody>
      </p:sp>
      <p:sp>
        <p:nvSpPr>
          <p:cNvPr id="5" name="Footer Placeholder 4"/>
          <p:cNvSpPr>
            <a:spLocks noGrp="1"/>
          </p:cNvSpPr>
          <p:nvPr>
            <p:ph type="ftr" sz="quarter" idx="11"/>
          </p:nvPr>
        </p:nvSpPr>
        <p:spPr>
          <a:xfrm>
            <a:off x="5562600" y="2157236"/>
            <a:ext cx="4114800" cy="329184"/>
          </a:xfrm>
        </p:spPr>
        <p:txBody>
          <a:bodyPr/>
          <a:lstStyle/>
          <a:p>
            <a:pPr algn="r"/>
            <a:endParaRPr lang="en-US" dirty="0"/>
          </a:p>
        </p:txBody>
      </p:sp>
      <p:sp>
        <p:nvSpPr>
          <p:cNvPr id="6" name="Slide Number Placeholder 5"/>
          <p:cNvSpPr>
            <a:spLocks noGrp="1"/>
          </p:cNvSpPr>
          <p:nvPr>
            <p:ph type="sldNum" sz="quarter" idx="12"/>
          </p:nvPr>
        </p:nvSpPr>
        <p:spPr>
          <a:xfrm>
            <a:off x="8077200" y="347472"/>
            <a:ext cx="1066800" cy="329184"/>
          </a:xfrm>
        </p:spPr>
        <p:txBody>
          <a:bodyPr/>
          <a:lstStyle/>
          <a:p>
            <a:fld id="{0CFEC368-1D7A-4F81-ABF6-AE0E36BAF64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9933D019-A32C-4EAD-B8E6-DBDA699692FD}" type="datetime2">
              <a:rPr lang="en-US" smtClean="0"/>
              <a:t>2019年1月23日星期三</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2019年1月23日星期三</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2019年1月23日星期三</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79CD4847-11EF-4466-A8AD-85CDB7B49118}" type="datetime2">
              <a:rPr lang="en-US" smtClean="0"/>
              <a:t>2019年1月23日星期三</a:t>
            </a:fld>
            <a:endParaRPr lang="en-US"/>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2019年1月23日星期三</a:t>
            </a:fld>
            <a:endParaRPr lang="en-US"/>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FE976D3-5B7F-4300-ABED-C91F1B2AE209}" type="datetime2">
              <a:rPr lang="en-US" smtClean="0"/>
              <a:t>2019年1月23日星期三</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BDC1E59-17DD-41CE-97CA-624A472382D4}" type="datetime2">
              <a:rPr lang="en-US" smtClean="0"/>
              <a:t>2019年1月23日星期三</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t>2019年1月23日星期三</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sz="4800" dirty="0"/>
              <a:t>第</a:t>
            </a:r>
            <a:r>
              <a:rPr lang="en-US" altLang="zh-CN" sz="4800" dirty="0"/>
              <a:t>9</a:t>
            </a:r>
            <a:r>
              <a:rPr lang="zh-CN" altLang="zh-CN" sz="4800" dirty="0"/>
              <a:t>章 数字媒体传播技术</a:t>
            </a:r>
          </a:p>
        </p:txBody>
      </p:sp>
      <p:sp>
        <p:nvSpPr>
          <p:cNvPr id="3" name="副标题 2"/>
          <p:cNvSpPr>
            <a:spLocks noGrp="1"/>
          </p:cNvSpPr>
          <p:nvPr>
            <p:ph type="subTitle" idx="1"/>
          </p:nvPr>
        </p:nvSpPr>
        <p:spPr/>
        <p:txBody>
          <a:bodyPr/>
          <a:lstStyle/>
          <a:p>
            <a:endParaRPr kumimoji="1" lang="zh-CN" altLang="en-US"/>
          </a:p>
        </p:txBody>
      </p:sp>
    </p:spTree>
    <p:extLst>
      <p:ext uri="{BB962C8B-B14F-4D97-AF65-F5344CB8AC3E}">
        <p14:creationId xmlns:p14="http://schemas.microsoft.com/office/powerpoint/2010/main" val="1910270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9.1.3</a:t>
            </a:r>
            <a:r>
              <a:rPr lang="zh-CN" altLang="zh-CN" b="1" dirty="0"/>
              <a:t>通</a:t>
            </a:r>
            <a:r>
              <a:rPr lang="zh-CN" altLang="zh-CN" b="1" dirty="0" smtClean="0"/>
              <a:t>信网及相关技术</a:t>
            </a:r>
            <a:endParaRPr lang="en-US" altLang="zh-CN" b="1" dirty="0" smtClean="0"/>
          </a:p>
          <a:p>
            <a:pPr marL="0" indent="0">
              <a:lnSpc>
                <a:spcPct val="150000"/>
              </a:lnSpc>
              <a:buNone/>
            </a:pPr>
            <a:r>
              <a:rPr lang="en-US" altLang="zh-CN" dirty="0"/>
              <a:t> 2</a:t>
            </a:r>
            <a:r>
              <a:rPr lang="zh-CN" altLang="zh-CN" dirty="0"/>
              <a:t>．差错控制技术</a:t>
            </a:r>
            <a:r>
              <a:rPr lang="zh-CN" altLang="zh-CN" dirty="0"/>
              <a:t> </a:t>
            </a:r>
            <a:endParaRPr lang="en-US" altLang="zh-CN" dirty="0" smtClean="0"/>
          </a:p>
          <a:p>
            <a:pPr marL="0" indent="0">
              <a:lnSpc>
                <a:spcPct val="150000"/>
              </a:lnSpc>
              <a:buNone/>
            </a:pPr>
            <a:r>
              <a:rPr lang="zh-CN" altLang="zh-CN" dirty="0"/>
              <a:t>差错控制方式基本上分为两类：一类是反馈纠错（</a:t>
            </a:r>
            <a:r>
              <a:rPr lang="en-US" altLang="zh-CN" dirty="0"/>
              <a:t>ARQ</a:t>
            </a:r>
            <a:r>
              <a:rPr lang="zh-CN" altLang="zh-CN" dirty="0"/>
              <a:t>）；另一类为前向纠错（</a:t>
            </a:r>
            <a:r>
              <a:rPr lang="en-US" altLang="zh-CN" dirty="0"/>
              <a:t>FEC</a:t>
            </a:r>
            <a:r>
              <a:rPr lang="zh-CN" altLang="zh-CN" dirty="0"/>
              <a:t>）。在这两类基础上又派生出一种称为混合纠错（</a:t>
            </a:r>
            <a:r>
              <a:rPr lang="en-US" altLang="zh-CN" dirty="0"/>
              <a:t>HEC</a:t>
            </a:r>
            <a:r>
              <a:rPr lang="zh-CN" altLang="zh-CN" dirty="0"/>
              <a:t>）</a:t>
            </a:r>
            <a:r>
              <a:rPr lang="zh-CN" altLang="zh-CN" dirty="0"/>
              <a:t> </a:t>
            </a:r>
            <a:r>
              <a:rPr lang="zh-CN" altLang="en-US" dirty="0" smtClean="0"/>
              <a:t>。</a:t>
            </a:r>
            <a:endParaRPr lang="zh-CN" altLang="zh-CN" b="1" dirty="0"/>
          </a:p>
        </p:txBody>
      </p:sp>
      <p:pic>
        <p:nvPicPr>
          <p:cNvPr id="4" name="图片 3"/>
          <p:cNvPicPr>
            <a:picLocks noChangeAspect="1"/>
          </p:cNvPicPr>
          <p:nvPr/>
        </p:nvPicPr>
        <p:blipFill>
          <a:blip r:embed="rId2"/>
          <a:stretch>
            <a:fillRect/>
          </a:stretch>
        </p:blipFill>
        <p:spPr>
          <a:xfrm>
            <a:off x="1238795" y="4724340"/>
            <a:ext cx="6671599" cy="1361276"/>
          </a:xfrm>
          <a:prstGeom prst="rect">
            <a:avLst/>
          </a:prstGeom>
        </p:spPr>
      </p:pic>
    </p:spTree>
    <p:extLst>
      <p:ext uri="{BB962C8B-B14F-4D97-AF65-F5344CB8AC3E}">
        <p14:creationId xmlns:p14="http://schemas.microsoft.com/office/powerpoint/2010/main" val="412769542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9.1.3</a:t>
            </a:r>
            <a:r>
              <a:rPr lang="zh-CN" altLang="zh-CN" b="1" dirty="0"/>
              <a:t>通</a:t>
            </a:r>
            <a:r>
              <a:rPr lang="zh-CN" altLang="zh-CN" b="1" dirty="0" smtClean="0"/>
              <a:t>信网及相关技术</a:t>
            </a:r>
            <a:endParaRPr lang="en-US" altLang="zh-CN" b="1" dirty="0" smtClean="0"/>
          </a:p>
          <a:p>
            <a:pPr marL="0" indent="0">
              <a:lnSpc>
                <a:spcPct val="150000"/>
              </a:lnSpc>
              <a:buNone/>
            </a:pPr>
            <a:r>
              <a:rPr lang="en-US" altLang="zh-CN" dirty="0"/>
              <a:t> 3</a:t>
            </a:r>
            <a:r>
              <a:rPr lang="zh-CN" altLang="zh-CN" dirty="0"/>
              <a:t>．数字信号的时分复用</a:t>
            </a:r>
          </a:p>
          <a:p>
            <a:pPr marL="0" indent="0">
              <a:lnSpc>
                <a:spcPct val="150000"/>
              </a:lnSpc>
              <a:buNone/>
            </a:pPr>
            <a:r>
              <a:rPr lang="zh-CN" altLang="zh-CN" dirty="0"/>
              <a:t>为了提高信道利用率，使多个信号沿同一信道传输而互相不干扰，称为路复用</a:t>
            </a:r>
            <a:r>
              <a:rPr lang="zh-CN" altLang="zh-CN" dirty="0" smtClean="0"/>
              <a:t>。</a:t>
            </a:r>
            <a:endParaRPr lang="en-US" altLang="zh-CN" dirty="0" smtClean="0"/>
          </a:p>
          <a:p>
            <a:pPr marL="0" indent="0">
              <a:lnSpc>
                <a:spcPct val="150000"/>
              </a:lnSpc>
              <a:buNone/>
            </a:pPr>
            <a:r>
              <a:rPr lang="zh-CN" altLang="zh-CN" dirty="0"/>
              <a:t>一个抽样周期内各时隙的集合称为帧。将帧内各时隙逐一安排给待复用的各路数字信号，下一帧仍重复此安排，所形成（复用）的群信号称为数字复接信号。</a:t>
            </a:r>
          </a:p>
          <a:p>
            <a:pPr marL="0" indent="0">
              <a:lnSpc>
                <a:spcPct val="150000"/>
              </a:lnSpc>
              <a:buNone/>
            </a:pPr>
            <a:endParaRPr lang="en-US" altLang="zh-CN" dirty="0" smtClean="0"/>
          </a:p>
        </p:txBody>
      </p:sp>
    </p:spTree>
    <p:extLst>
      <p:ext uri="{BB962C8B-B14F-4D97-AF65-F5344CB8AC3E}">
        <p14:creationId xmlns:p14="http://schemas.microsoft.com/office/powerpoint/2010/main" val="416016226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9.1.3</a:t>
            </a:r>
            <a:r>
              <a:rPr lang="zh-CN" altLang="zh-CN" b="1" dirty="0"/>
              <a:t>通</a:t>
            </a:r>
            <a:r>
              <a:rPr lang="zh-CN" altLang="zh-CN" b="1" dirty="0" smtClean="0"/>
              <a:t>信网及相关技术</a:t>
            </a:r>
            <a:endParaRPr lang="en-US" altLang="zh-CN" b="1" dirty="0" smtClean="0"/>
          </a:p>
          <a:p>
            <a:pPr marL="0" indent="0">
              <a:lnSpc>
                <a:spcPct val="150000"/>
              </a:lnSpc>
              <a:buNone/>
            </a:pPr>
            <a:r>
              <a:rPr lang="en-US" altLang="zh-CN" dirty="0"/>
              <a:t> 4</a:t>
            </a:r>
            <a:r>
              <a:rPr lang="zh-CN" altLang="zh-CN" dirty="0"/>
              <a:t>．多址接入技术</a:t>
            </a:r>
          </a:p>
          <a:p>
            <a:pPr marL="0" indent="0">
              <a:lnSpc>
                <a:spcPct val="150000"/>
              </a:lnSpc>
              <a:buNone/>
            </a:pPr>
            <a:r>
              <a:rPr lang="zh-CN" altLang="zh-CN" dirty="0"/>
              <a:t>无线通信系统中是以信道来区分通信对象的，一个信道只容纳一个用户进行通信，许多同时进行通信的用户，互相以信道来区分，这就是多址。</a:t>
            </a:r>
            <a:r>
              <a:rPr lang="zh-CN" altLang="zh-CN" dirty="0"/>
              <a:t> </a:t>
            </a:r>
            <a:endParaRPr lang="en-US" altLang="zh-CN" dirty="0" smtClean="0"/>
          </a:p>
          <a:p>
            <a:pPr marL="0" indent="0">
              <a:lnSpc>
                <a:spcPct val="150000"/>
              </a:lnSpc>
              <a:buNone/>
            </a:pPr>
            <a:r>
              <a:rPr lang="zh-CN" altLang="zh-CN" dirty="0"/>
              <a:t>在无线通信环境的电波覆盖范围内， 建立用户之间的无线信道的连接，是多址接入方式的问题。解决多址接入问题的方法叫多址接入技术。</a:t>
            </a:r>
            <a:r>
              <a:rPr lang="zh-CN" altLang="zh-CN" dirty="0"/>
              <a:t> </a:t>
            </a:r>
            <a:endParaRPr lang="en-US" altLang="zh-CN" dirty="0" smtClean="0"/>
          </a:p>
        </p:txBody>
      </p:sp>
    </p:spTree>
    <p:extLst>
      <p:ext uri="{BB962C8B-B14F-4D97-AF65-F5344CB8AC3E}">
        <p14:creationId xmlns:p14="http://schemas.microsoft.com/office/powerpoint/2010/main" val="315574470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9.1.3</a:t>
            </a:r>
            <a:r>
              <a:rPr lang="zh-CN" altLang="zh-CN" b="1" dirty="0"/>
              <a:t>通</a:t>
            </a:r>
            <a:r>
              <a:rPr lang="zh-CN" altLang="zh-CN" b="1" dirty="0" smtClean="0"/>
              <a:t>信网及相关技术</a:t>
            </a:r>
            <a:endParaRPr lang="en-US" altLang="zh-CN" b="1" dirty="0" smtClean="0"/>
          </a:p>
          <a:p>
            <a:pPr marL="0" indent="0" algn="just">
              <a:buNone/>
            </a:pPr>
            <a:r>
              <a:rPr lang="en-US" altLang="zh-CN" dirty="0"/>
              <a:t> </a:t>
            </a:r>
            <a:r>
              <a:rPr lang="zh-CN" altLang="zh-CN" dirty="0"/>
              <a:t> </a:t>
            </a:r>
            <a:r>
              <a:rPr lang="en-US" altLang="zh-CN" dirty="0"/>
              <a:t>5</a:t>
            </a:r>
            <a:r>
              <a:rPr lang="zh-CN" altLang="zh-CN" dirty="0"/>
              <a:t>．交换技术</a:t>
            </a:r>
          </a:p>
          <a:p>
            <a:pPr marL="0" indent="0" algn="just">
              <a:buNone/>
            </a:pPr>
            <a:r>
              <a:rPr lang="zh-CN" altLang="zh-CN" dirty="0" smtClean="0"/>
              <a:t>通信网中</a:t>
            </a:r>
            <a:r>
              <a:rPr lang="zh-CN" altLang="zh-CN" dirty="0"/>
              <a:t>常用的交换技术有三种：电路交换、报文交换和分组交换。</a:t>
            </a:r>
          </a:p>
          <a:p>
            <a:pPr marL="0" indent="0" algn="just">
              <a:buNone/>
            </a:pPr>
            <a:r>
              <a:rPr lang="zh-CN" altLang="zh-CN" dirty="0" smtClean="0"/>
              <a:t>电路交换是一种面向连接</a:t>
            </a:r>
            <a:r>
              <a:rPr lang="zh-CN" altLang="zh-CN" dirty="0"/>
              <a:t>、直接切换电路的直接交换方式</a:t>
            </a:r>
            <a:r>
              <a:rPr lang="zh-CN" altLang="zh-CN" dirty="0" smtClean="0"/>
              <a:t>。</a:t>
            </a:r>
            <a:endParaRPr lang="en-US" altLang="zh-CN" dirty="0" smtClean="0"/>
          </a:p>
          <a:p>
            <a:pPr marL="0" indent="0" algn="just">
              <a:buNone/>
            </a:pPr>
            <a:r>
              <a:rPr lang="zh-CN" altLang="zh-CN" dirty="0"/>
              <a:t>为了获得较好的信道利用率，出现了存储再转发的交换方式，这就是报文交换。</a:t>
            </a:r>
            <a:r>
              <a:rPr lang="zh-CN" altLang="zh-CN" dirty="0"/>
              <a:t> </a:t>
            </a:r>
            <a:endParaRPr lang="en-US" altLang="zh-CN" dirty="0" smtClean="0"/>
          </a:p>
          <a:p>
            <a:pPr marL="0" indent="0" algn="just">
              <a:buNone/>
            </a:pPr>
            <a:r>
              <a:rPr lang="zh-CN" altLang="zh-CN" dirty="0"/>
              <a:t>分组交换与报文交换一样，也是采用存储转发交换方式</a:t>
            </a:r>
            <a:r>
              <a:rPr lang="zh-CN" altLang="zh-CN" dirty="0" smtClean="0"/>
              <a:t>，把来自用户</a:t>
            </a:r>
            <a:r>
              <a:rPr lang="zh-CN" altLang="zh-CN" dirty="0"/>
              <a:t>的信息文电暂存于存储装置中，并划分为多个一定长度的分组，每个分组前边都加上固定格式的分组标题，用于指明该分组的发端地址、收端地址及分组序号等。</a:t>
            </a:r>
            <a:r>
              <a:rPr lang="zh-CN" altLang="zh-CN" dirty="0"/>
              <a:t> </a:t>
            </a:r>
            <a:endParaRPr lang="en-US" altLang="zh-CN" dirty="0" smtClean="0"/>
          </a:p>
        </p:txBody>
      </p:sp>
    </p:spTree>
    <p:extLst>
      <p:ext uri="{BB962C8B-B14F-4D97-AF65-F5344CB8AC3E}">
        <p14:creationId xmlns:p14="http://schemas.microsoft.com/office/powerpoint/2010/main" val="142712985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lnSpcReduction="10000"/>
          </a:bodyPr>
          <a:lstStyle/>
          <a:p>
            <a:pPr marL="0" indent="0">
              <a:lnSpc>
                <a:spcPct val="160000"/>
              </a:lnSpc>
              <a:buNone/>
            </a:pPr>
            <a:r>
              <a:rPr lang="en-US" altLang="zh-CN" b="1" dirty="0"/>
              <a:t>9.1.4 ATM</a:t>
            </a:r>
            <a:r>
              <a:rPr lang="zh-CN" altLang="zh-CN" b="1" dirty="0"/>
              <a:t>交换技术</a:t>
            </a:r>
          </a:p>
          <a:p>
            <a:pPr marL="0" indent="0">
              <a:lnSpc>
                <a:spcPct val="130000"/>
              </a:lnSpc>
              <a:buNone/>
            </a:pPr>
            <a:r>
              <a:rPr lang="zh-CN" altLang="zh-CN" dirty="0"/>
              <a:t>异步传送模式（</a:t>
            </a:r>
            <a:r>
              <a:rPr lang="en-US" altLang="zh-CN" dirty="0"/>
              <a:t>ATM</a:t>
            </a:r>
            <a:r>
              <a:rPr lang="zh-CN" altLang="zh-CN" dirty="0"/>
              <a:t>）交换技术是一种包含传输、组网和交换等技术内容的新颖的高速通信技术。它是由产业界、用户团体、研究机构和标准化组织开发和定义的。它被设计满足下一代通信技术要求，如支持带宽资源的有效利用，有利于有各种类型的网络互连以及能够提供各种先进的通信业务。它被看作是先进和有效的军用和民用通信的先进通信技术。它适用于局域网和广域网，它具有高速数据传输率和支持许多种类型如声音、数据、传真、实时视频、</a:t>
            </a:r>
            <a:r>
              <a:rPr lang="en-US" altLang="zh-CN" dirty="0"/>
              <a:t>CD</a:t>
            </a:r>
            <a:r>
              <a:rPr lang="zh-CN" altLang="zh-CN" dirty="0"/>
              <a:t>质量音频和图像的通信。</a:t>
            </a:r>
          </a:p>
        </p:txBody>
      </p:sp>
    </p:spTree>
    <p:extLst>
      <p:ext uri="{BB962C8B-B14F-4D97-AF65-F5344CB8AC3E}">
        <p14:creationId xmlns:p14="http://schemas.microsoft.com/office/powerpoint/2010/main" val="51633201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9.1.4 ATM</a:t>
            </a:r>
            <a:r>
              <a:rPr lang="zh-CN" altLang="zh-CN" b="1" dirty="0"/>
              <a:t>交换技术</a:t>
            </a:r>
          </a:p>
          <a:p>
            <a:pPr marL="0" indent="0">
              <a:lnSpc>
                <a:spcPct val="150000"/>
              </a:lnSpc>
              <a:buNone/>
            </a:pPr>
            <a:r>
              <a:rPr lang="zh-CN" altLang="zh-CN" dirty="0"/>
              <a:t> </a:t>
            </a:r>
            <a:r>
              <a:rPr lang="en-US" altLang="zh-CN" dirty="0"/>
              <a:t>ATM</a:t>
            </a:r>
            <a:r>
              <a:rPr lang="zh-CN" altLang="zh-CN" dirty="0"/>
              <a:t>的特点</a:t>
            </a:r>
          </a:p>
          <a:p>
            <a:pPr marL="0" indent="0">
              <a:lnSpc>
                <a:spcPct val="150000"/>
              </a:lnSpc>
              <a:buNone/>
            </a:pPr>
            <a:r>
              <a:rPr lang="zh-CN" altLang="zh-CN" dirty="0"/>
              <a:t>（</a:t>
            </a:r>
            <a:r>
              <a:rPr lang="en-US" altLang="zh-CN" dirty="0"/>
              <a:t>1</a:t>
            </a:r>
            <a:r>
              <a:rPr lang="zh-CN" altLang="zh-CN" dirty="0"/>
              <a:t>）面向连接</a:t>
            </a:r>
            <a:r>
              <a:rPr lang="zh-CN" altLang="zh-CN" dirty="0" smtClean="0"/>
              <a:t>模式</a:t>
            </a:r>
            <a:endParaRPr lang="en-US" altLang="zh-CN" dirty="0" smtClean="0"/>
          </a:p>
          <a:p>
            <a:pPr marL="0" indent="0">
              <a:lnSpc>
                <a:spcPct val="150000"/>
              </a:lnSpc>
              <a:buNone/>
            </a:pPr>
            <a:r>
              <a:rPr lang="zh-CN" altLang="zh-CN" dirty="0"/>
              <a:t>（</a:t>
            </a:r>
            <a:r>
              <a:rPr lang="en-US" altLang="zh-CN" dirty="0"/>
              <a:t>2</a:t>
            </a:r>
            <a:r>
              <a:rPr lang="zh-CN" altLang="zh-CN" dirty="0"/>
              <a:t>）分组长度固定的分组交换方式</a:t>
            </a:r>
          </a:p>
          <a:p>
            <a:pPr marL="0" indent="0">
              <a:lnSpc>
                <a:spcPct val="150000"/>
              </a:lnSpc>
              <a:buNone/>
            </a:pPr>
            <a:r>
              <a:rPr lang="zh-CN" altLang="zh-CN" dirty="0"/>
              <a:t>（</a:t>
            </a:r>
            <a:r>
              <a:rPr lang="en-US" altLang="zh-CN" dirty="0"/>
              <a:t>3</a:t>
            </a:r>
            <a:r>
              <a:rPr lang="zh-CN" altLang="zh-CN" dirty="0"/>
              <a:t>）可实现虚通道</a:t>
            </a:r>
            <a:r>
              <a:rPr lang="en-US" altLang="zh-CN" dirty="0"/>
              <a:t>∕</a:t>
            </a:r>
            <a:r>
              <a:rPr lang="zh-CN" altLang="zh-CN" dirty="0"/>
              <a:t>虚通路两级交换</a:t>
            </a:r>
          </a:p>
          <a:p>
            <a:pPr marL="0" indent="0">
              <a:lnSpc>
                <a:spcPct val="150000"/>
              </a:lnSpc>
              <a:buNone/>
            </a:pPr>
            <a:r>
              <a:rPr lang="zh-CN" altLang="zh-CN" dirty="0"/>
              <a:t>（</a:t>
            </a:r>
            <a:r>
              <a:rPr lang="en-US" altLang="zh-CN" dirty="0"/>
              <a:t>4</a:t>
            </a:r>
            <a:r>
              <a:rPr lang="zh-CN" altLang="zh-CN" dirty="0"/>
              <a:t>）统计复用能力</a:t>
            </a:r>
          </a:p>
          <a:p>
            <a:pPr marL="0" indent="0">
              <a:lnSpc>
                <a:spcPct val="150000"/>
              </a:lnSpc>
              <a:buNone/>
            </a:pPr>
            <a:r>
              <a:rPr lang="zh-CN" altLang="zh-CN" dirty="0"/>
              <a:t>（</a:t>
            </a:r>
            <a:r>
              <a:rPr lang="en-US" altLang="zh-CN" dirty="0"/>
              <a:t>5</a:t>
            </a:r>
            <a:r>
              <a:rPr lang="zh-CN" altLang="zh-CN" dirty="0"/>
              <a:t>）综合多种业务</a:t>
            </a:r>
          </a:p>
          <a:p>
            <a:pPr marL="0" indent="0">
              <a:lnSpc>
                <a:spcPct val="150000"/>
              </a:lnSpc>
              <a:buNone/>
            </a:pPr>
            <a:endParaRPr lang="zh-CN" altLang="zh-CN" dirty="0"/>
          </a:p>
        </p:txBody>
      </p:sp>
    </p:spTree>
    <p:extLst>
      <p:ext uri="{BB962C8B-B14F-4D97-AF65-F5344CB8AC3E}">
        <p14:creationId xmlns:p14="http://schemas.microsoft.com/office/powerpoint/2010/main" val="315530812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9.1.5</a:t>
            </a:r>
            <a:r>
              <a:rPr lang="zh-CN" altLang="zh-CN" b="1" dirty="0" smtClean="0"/>
              <a:t>计算机网络与网络互联协议</a:t>
            </a:r>
            <a:endParaRPr lang="en-US" altLang="zh-CN" b="1" dirty="0" smtClean="0"/>
          </a:p>
          <a:p>
            <a:pPr marL="0" lvl="0" indent="0">
              <a:lnSpc>
                <a:spcPct val="150000"/>
              </a:lnSpc>
              <a:buNone/>
            </a:pPr>
            <a:r>
              <a:rPr lang="en-US" altLang="zh-CN" dirty="0" smtClean="0"/>
              <a:t>1.</a:t>
            </a:r>
            <a:r>
              <a:rPr lang="zh-CN" altLang="zh-CN" dirty="0" smtClean="0"/>
              <a:t>计算机网络组成与体系结构</a:t>
            </a:r>
            <a:endParaRPr lang="zh-CN" altLang="zh-CN" dirty="0"/>
          </a:p>
          <a:p>
            <a:pPr marL="0" indent="0">
              <a:lnSpc>
                <a:spcPct val="150000"/>
              </a:lnSpc>
              <a:buNone/>
            </a:pPr>
            <a:r>
              <a:rPr lang="zh-CN" altLang="zh-CN" dirty="0"/>
              <a:t>从计算机技术的标准看，计算机网络由网络硬件和软件组成</a:t>
            </a:r>
            <a:r>
              <a:rPr lang="zh-CN" altLang="zh-CN" dirty="0" smtClean="0"/>
              <a:t>。</a:t>
            </a:r>
            <a:endParaRPr lang="en-US" altLang="zh-CN" dirty="0" smtClean="0"/>
          </a:p>
          <a:p>
            <a:pPr marL="0" indent="0">
              <a:lnSpc>
                <a:spcPct val="150000"/>
              </a:lnSpc>
              <a:buNone/>
            </a:pPr>
            <a:r>
              <a:rPr lang="zh-CN" altLang="zh-CN" dirty="0" smtClean="0"/>
              <a:t>网络硬件是计算机网络系统</a:t>
            </a:r>
            <a:r>
              <a:rPr lang="zh-CN" altLang="zh-CN" dirty="0"/>
              <a:t>的物质基础，主要的网络硬件有服务器、工作站、连接设备、传输媒介等</a:t>
            </a:r>
            <a:r>
              <a:rPr lang="zh-CN" altLang="zh-CN" dirty="0" smtClean="0"/>
              <a:t>。</a:t>
            </a:r>
            <a:endParaRPr lang="en-US" altLang="zh-CN" dirty="0" smtClean="0"/>
          </a:p>
          <a:p>
            <a:pPr marL="0" indent="0">
              <a:lnSpc>
                <a:spcPct val="150000"/>
              </a:lnSpc>
              <a:buNone/>
            </a:pPr>
            <a:r>
              <a:rPr lang="zh-CN" altLang="zh-CN" dirty="0" smtClean="0"/>
              <a:t>网络软件是实现网络</a:t>
            </a:r>
            <a:r>
              <a:rPr lang="zh-CN" altLang="zh-CN" dirty="0"/>
              <a:t>功能所不可缺少的软环境，通常包括网络操作系统和网络协议软件等。</a:t>
            </a:r>
            <a:r>
              <a:rPr lang="zh-CN" altLang="zh-CN" dirty="0"/>
              <a:t> </a:t>
            </a:r>
            <a:endParaRPr lang="zh-CN" altLang="zh-CN" b="1" dirty="0"/>
          </a:p>
        </p:txBody>
      </p:sp>
    </p:spTree>
    <p:extLst>
      <p:ext uri="{BB962C8B-B14F-4D97-AF65-F5344CB8AC3E}">
        <p14:creationId xmlns:p14="http://schemas.microsoft.com/office/powerpoint/2010/main" val="40716974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9.1.5</a:t>
            </a:r>
            <a:r>
              <a:rPr lang="zh-CN" altLang="zh-CN" b="1" dirty="0" smtClean="0"/>
              <a:t>计算机网络与网络互联协议</a:t>
            </a:r>
            <a:endParaRPr lang="en-US" altLang="zh-CN" b="1" dirty="0" smtClean="0"/>
          </a:p>
          <a:p>
            <a:pPr marL="0" indent="0">
              <a:lnSpc>
                <a:spcPct val="150000"/>
              </a:lnSpc>
              <a:buNone/>
            </a:pPr>
            <a:r>
              <a:rPr lang="en-US" altLang="zh-CN" dirty="0"/>
              <a:t>2. ISO/OSI</a:t>
            </a:r>
            <a:r>
              <a:rPr lang="zh-CN" altLang="zh-CN" dirty="0"/>
              <a:t>网络体系结构</a:t>
            </a:r>
          </a:p>
          <a:p>
            <a:pPr marL="0" indent="0">
              <a:lnSpc>
                <a:spcPct val="150000"/>
              </a:lnSpc>
              <a:buNone/>
            </a:pPr>
            <a:r>
              <a:rPr lang="zh-CN" altLang="zh-CN" dirty="0"/>
              <a:t>国际标准化组织</a:t>
            </a:r>
            <a:r>
              <a:rPr lang="en-US" altLang="zh-CN" dirty="0"/>
              <a:t>ISO</a:t>
            </a:r>
            <a:r>
              <a:rPr lang="zh-CN" altLang="zh-CN" dirty="0"/>
              <a:t>（</a:t>
            </a:r>
            <a:r>
              <a:rPr lang="en-US" altLang="zh-CN" dirty="0"/>
              <a:t>International Standards Organization</a:t>
            </a:r>
            <a:r>
              <a:rPr lang="zh-CN" altLang="zh-CN" dirty="0"/>
              <a:t>）在</a:t>
            </a:r>
            <a:r>
              <a:rPr lang="en-US" altLang="zh-CN" dirty="0"/>
              <a:t>80</a:t>
            </a:r>
            <a:r>
              <a:rPr lang="zh-CN" altLang="zh-CN" dirty="0"/>
              <a:t>年代提出的开放系统互联参考模型</a:t>
            </a:r>
            <a:r>
              <a:rPr lang="en-US" altLang="zh-CN" dirty="0"/>
              <a:t>OSI</a:t>
            </a:r>
            <a:r>
              <a:rPr lang="zh-CN" altLang="zh-CN" dirty="0"/>
              <a:t>（</a:t>
            </a:r>
            <a:r>
              <a:rPr lang="en-US" altLang="zh-CN" dirty="0"/>
              <a:t>Open System Interconnection</a:t>
            </a:r>
            <a:r>
              <a:rPr lang="zh-CN" altLang="zh-CN" dirty="0" smtClean="0"/>
              <a:t>）</a:t>
            </a:r>
            <a:r>
              <a:rPr lang="zh-CN" altLang="en-US" dirty="0" smtClean="0"/>
              <a:t>。</a:t>
            </a:r>
            <a:endParaRPr lang="en-US" altLang="zh-CN" dirty="0" smtClean="0"/>
          </a:p>
          <a:p>
            <a:pPr marL="0" indent="0">
              <a:lnSpc>
                <a:spcPct val="150000"/>
              </a:lnSpc>
              <a:buNone/>
            </a:pPr>
            <a:r>
              <a:rPr lang="zh-CN" altLang="zh-CN" dirty="0" smtClean="0"/>
              <a:t>这个模型将计算机网络通信协议分为七层</a:t>
            </a:r>
            <a:r>
              <a:rPr lang="zh-CN" altLang="zh-CN" dirty="0"/>
              <a:t>，分别是物理层、数据链路层、网络层、传输层、会话层、表示层、应用层。</a:t>
            </a:r>
          </a:p>
        </p:txBody>
      </p:sp>
    </p:spTree>
    <p:extLst>
      <p:ext uri="{BB962C8B-B14F-4D97-AF65-F5344CB8AC3E}">
        <p14:creationId xmlns:p14="http://schemas.microsoft.com/office/powerpoint/2010/main" val="340576496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9.1.5</a:t>
            </a:r>
            <a:r>
              <a:rPr lang="zh-CN" altLang="zh-CN" b="1" dirty="0" smtClean="0"/>
              <a:t>计算机网络与网络互联协议</a:t>
            </a:r>
            <a:endParaRPr lang="en-US" altLang="zh-CN" b="1" dirty="0" smtClean="0"/>
          </a:p>
          <a:p>
            <a:pPr marL="0" indent="0">
              <a:lnSpc>
                <a:spcPct val="150000"/>
              </a:lnSpc>
              <a:buNone/>
            </a:pPr>
            <a:r>
              <a:rPr lang="en-US" altLang="zh-CN" dirty="0"/>
              <a:t>2. ISO/OSI</a:t>
            </a:r>
            <a:r>
              <a:rPr lang="zh-CN" altLang="zh-CN" dirty="0"/>
              <a:t>网络体系结构</a:t>
            </a:r>
          </a:p>
          <a:p>
            <a:pPr marL="0" indent="0">
              <a:lnSpc>
                <a:spcPct val="150000"/>
              </a:lnSpc>
              <a:buNone/>
            </a:pPr>
            <a:r>
              <a:rPr lang="zh-CN" altLang="zh-CN" dirty="0"/>
              <a:t>（</a:t>
            </a:r>
            <a:r>
              <a:rPr lang="en-US" altLang="zh-CN" dirty="0"/>
              <a:t>1</a:t>
            </a:r>
            <a:r>
              <a:rPr lang="zh-CN" altLang="zh-CN" dirty="0"/>
              <a:t>）物理层</a:t>
            </a:r>
          </a:p>
          <a:p>
            <a:pPr marL="0" indent="0">
              <a:lnSpc>
                <a:spcPct val="150000"/>
              </a:lnSpc>
              <a:buNone/>
            </a:pPr>
            <a:r>
              <a:rPr lang="zh-CN" altLang="zh-CN" dirty="0"/>
              <a:t>物理层（</a:t>
            </a:r>
            <a:r>
              <a:rPr lang="en-US" altLang="zh-CN" dirty="0"/>
              <a:t>Physical Layer</a:t>
            </a:r>
            <a:r>
              <a:rPr lang="zh-CN" altLang="zh-CN" dirty="0"/>
              <a:t>）建立在物理通信介质的基础上，作为系统和通信介质的接口，用来实现数据链路实体间透明的比特（</a:t>
            </a:r>
            <a:r>
              <a:rPr lang="en-US" altLang="zh-CN" dirty="0"/>
              <a:t>bit</a:t>
            </a:r>
            <a:r>
              <a:rPr lang="zh-CN" altLang="zh-CN" dirty="0"/>
              <a:t>）流传输。只有该层为真实物理通信，其它各层为虚拟通信。物理层实际上是设备之间的物理接口，物理层传输协议主要用于控制传输媒体。</a:t>
            </a:r>
          </a:p>
        </p:txBody>
      </p:sp>
    </p:spTree>
    <p:extLst>
      <p:ext uri="{BB962C8B-B14F-4D97-AF65-F5344CB8AC3E}">
        <p14:creationId xmlns:p14="http://schemas.microsoft.com/office/powerpoint/2010/main" val="216449517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9.1.5</a:t>
            </a:r>
            <a:r>
              <a:rPr lang="zh-CN" altLang="zh-CN" b="1" dirty="0" smtClean="0"/>
              <a:t>计算机网络与网络互联协议</a:t>
            </a:r>
            <a:endParaRPr lang="en-US" altLang="zh-CN" b="1" dirty="0" smtClean="0"/>
          </a:p>
          <a:p>
            <a:pPr marL="0" indent="0">
              <a:lnSpc>
                <a:spcPct val="150000"/>
              </a:lnSpc>
              <a:buNone/>
            </a:pPr>
            <a:r>
              <a:rPr lang="en-US" altLang="zh-CN" dirty="0"/>
              <a:t>2. ISO/OSI</a:t>
            </a:r>
            <a:r>
              <a:rPr lang="zh-CN" altLang="zh-CN" dirty="0"/>
              <a:t>网络体系结构</a:t>
            </a:r>
          </a:p>
          <a:p>
            <a:pPr marL="0" indent="0">
              <a:lnSpc>
                <a:spcPct val="150000"/>
              </a:lnSpc>
              <a:buNone/>
            </a:pPr>
            <a:r>
              <a:rPr lang="zh-CN" altLang="zh-CN" dirty="0"/>
              <a:t>（</a:t>
            </a:r>
            <a:r>
              <a:rPr lang="en-US" altLang="zh-CN" dirty="0"/>
              <a:t>2</a:t>
            </a:r>
            <a:r>
              <a:rPr lang="zh-CN" altLang="zh-CN" dirty="0"/>
              <a:t>）数据链路层</a:t>
            </a:r>
          </a:p>
          <a:p>
            <a:pPr marL="0" indent="0">
              <a:lnSpc>
                <a:spcPct val="150000"/>
              </a:lnSpc>
              <a:buNone/>
            </a:pPr>
            <a:r>
              <a:rPr lang="zh-CN" altLang="zh-CN" dirty="0"/>
              <a:t>数据链路层（</a:t>
            </a:r>
            <a:r>
              <a:rPr lang="en-US" altLang="zh-CN" dirty="0"/>
              <a:t>Data Link Layer</a:t>
            </a:r>
            <a:r>
              <a:rPr lang="zh-CN" altLang="zh-CN" dirty="0"/>
              <a:t>）为网络层相邻实体间提供传送数据的功能和过程；提供数据流链路控制；检测和校正物理链路的差错。数据链路连接是建立在物理连接基础上的，在物理连接建立以后，进行数据链路连接的建立和数据链路连接的拆除。</a:t>
            </a:r>
          </a:p>
        </p:txBody>
      </p:sp>
    </p:spTree>
    <p:extLst>
      <p:ext uri="{BB962C8B-B14F-4D97-AF65-F5344CB8AC3E}">
        <p14:creationId xmlns:p14="http://schemas.microsoft.com/office/powerpoint/2010/main" val="194036875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p:txBody>
          <a:bodyPr/>
          <a:lstStyle/>
          <a:p>
            <a:pPr marL="0" indent="0">
              <a:lnSpc>
                <a:spcPct val="150000"/>
              </a:lnSpc>
              <a:buNone/>
            </a:pPr>
            <a:r>
              <a:rPr lang="en-US" altLang="zh-CN" b="1" dirty="0"/>
              <a:t>9.1.1</a:t>
            </a:r>
            <a:r>
              <a:rPr lang="zh-CN" altLang="zh-CN" b="1" dirty="0"/>
              <a:t>数字媒体传播的</a:t>
            </a:r>
            <a:r>
              <a:rPr lang="zh-CN" altLang="zh-CN" b="1" dirty="0" smtClean="0"/>
              <a:t>特点</a:t>
            </a:r>
            <a:endParaRPr lang="en-US" altLang="zh-CN" b="1" dirty="0" smtClean="0"/>
          </a:p>
          <a:p>
            <a:pPr marL="0" indent="0">
              <a:lnSpc>
                <a:spcPct val="150000"/>
              </a:lnSpc>
              <a:buNone/>
            </a:pPr>
            <a:r>
              <a:rPr lang="zh-CN" altLang="zh-CN" dirty="0"/>
              <a:t>数字媒体传播是利用数字媒体技术获取、存储、处理和传输信息的过程，传播者和受传者进行信息的编码解码都是以数字化的方式实现的，这种数字化的传播方式具有以下特点。</a:t>
            </a:r>
          </a:p>
          <a:p>
            <a:pPr marL="0" indent="0">
              <a:lnSpc>
                <a:spcPct val="150000"/>
              </a:lnSpc>
              <a:buNone/>
            </a:pPr>
            <a:r>
              <a:rPr lang="en-US" altLang="zh-CN" dirty="0"/>
              <a:t>1. </a:t>
            </a:r>
            <a:r>
              <a:rPr lang="zh-CN" altLang="zh-CN" dirty="0"/>
              <a:t>互动</a:t>
            </a:r>
            <a:r>
              <a:rPr lang="zh-CN" altLang="zh-CN" dirty="0" smtClean="0"/>
              <a:t>性</a:t>
            </a:r>
            <a:endParaRPr lang="en-US" altLang="zh-CN" dirty="0" smtClean="0"/>
          </a:p>
          <a:p>
            <a:pPr marL="0" indent="0">
              <a:lnSpc>
                <a:spcPct val="150000"/>
              </a:lnSpc>
              <a:buNone/>
            </a:pPr>
            <a:r>
              <a:rPr lang="en-US" altLang="zh-CN" dirty="0"/>
              <a:t>2. </a:t>
            </a:r>
            <a:r>
              <a:rPr lang="zh-CN" altLang="zh-CN" dirty="0"/>
              <a:t>整合性</a:t>
            </a:r>
          </a:p>
          <a:p>
            <a:pPr marL="0" indent="0">
              <a:lnSpc>
                <a:spcPct val="150000"/>
              </a:lnSpc>
              <a:buNone/>
            </a:pPr>
            <a:r>
              <a:rPr lang="en-US" altLang="zh-CN" dirty="0"/>
              <a:t>3. </a:t>
            </a:r>
            <a:r>
              <a:rPr lang="zh-CN" altLang="zh-CN" dirty="0"/>
              <a:t>多样性</a:t>
            </a:r>
          </a:p>
          <a:p>
            <a:pPr marL="0" indent="0">
              <a:lnSpc>
                <a:spcPct val="150000"/>
              </a:lnSpc>
              <a:buNone/>
            </a:pPr>
            <a:r>
              <a:rPr lang="en-US" altLang="zh-CN" dirty="0"/>
              <a:t>4. </a:t>
            </a:r>
            <a:r>
              <a:rPr lang="zh-CN" altLang="zh-CN" dirty="0"/>
              <a:t>副作用</a:t>
            </a:r>
          </a:p>
          <a:p>
            <a:pPr marL="0" indent="0">
              <a:buNone/>
            </a:pPr>
            <a:endParaRPr lang="zh-CN" altLang="zh-CN" dirty="0"/>
          </a:p>
          <a:p>
            <a:endParaRPr lang="zh-CN" altLang="zh-CN" b="1" dirty="0"/>
          </a:p>
        </p:txBody>
      </p:sp>
    </p:spTree>
    <p:extLst>
      <p:ext uri="{BB962C8B-B14F-4D97-AF65-F5344CB8AC3E}">
        <p14:creationId xmlns:p14="http://schemas.microsoft.com/office/powerpoint/2010/main" val="12925666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9.1.5</a:t>
            </a:r>
            <a:r>
              <a:rPr lang="zh-CN" altLang="zh-CN" b="1" dirty="0" smtClean="0"/>
              <a:t>计算机网络与网络互联协议</a:t>
            </a:r>
            <a:endParaRPr lang="en-US" altLang="zh-CN" b="1" dirty="0" smtClean="0"/>
          </a:p>
          <a:p>
            <a:pPr marL="0" indent="0">
              <a:lnSpc>
                <a:spcPct val="150000"/>
              </a:lnSpc>
              <a:buNone/>
            </a:pPr>
            <a:r>
              <a:rPr lang="en-US" altLang="zh-CN" dirty="0"/>
              <a:t>2. ISO/OSI</a:t>
            </a:r>
            <a:r>
              <a:rPr lang="zh-CN" altLang="zh-CN" dirty="0"/>
              <a:t>网络体系结构</a:t>
            </a:r>
          </a:p>
          <a:p>
            <a:pPr marL="0" indent="0">
              <a:lnSpc>
                <a:spcPct val="130000"/>
              </a:lnSpc>
              <a:buNone/>
            </a:pPr>
            <a:r>
              <a:rPr lang="zh-CN" altLang="zh-CN" dirty="0"/>
              <a:t>（</a:t>
            </a:r>
            <a:r>
              <a:rPr lang="en-US" altLang="zh-CN" dirty="0"/>
              <a:t>3</a:t>
            </a:r>
            <a:r>
              <a:rPr lang="zh-CN" altLang="zh-CN" dirty="0"/>
              <a:t>）网络层</a:t>
            </a:r>
          </a:p>
          <a:p>
            <a:pPr marL="0" indent="0">
              <a:lnSpc>
                <a:spcPct val="130000"/>
              </a:lnSpc>
              <a:buNone/>
            </a:pPr>
            <a:r>
              <a:rPr lang="zh-CN" altLang="zh-CN" dirty="0"/>
              <a:t>广域网络一般都划分为通信子网和资源子网，物理层、数据链路层和网络层组成通信子网，网络层（</a:t>
            </a:r>
            <a:r>
              <a:rPr lang="en-US" altLang="zh-CN" dirty="0"/>
              <a:t>Network Layer</a:t>
            </a:r>
            <a:r>
              <a:rPr lang="zh-CN" altLang="zh-CN" dirty="0"/>
              <a:t>）是通信子网的最高层，完成对通信子网的运行控制。网络层和传输层的界面，既是层间的接口，又是通信子网和用户主机组成的资源子网的界限，网络层利用本层和数据链路层、物理层两层的功能向传输层提供服务。</a:t>
            </a:r>
          </a:p>
        </p:txBody>
      </p:sp>
    </p:spTree>
    <p:extLst>
      <p:ext uri="{BB962C8B-B14F-4D97-AF65-F5344CB8AC3E}">
        <p14:creationId xmlns:p14="http://schemas.microsoft.com/office/powerpoint/2010/main" val="38880749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fontScale="92500"/>
          </a:bodyPr>
          <a:lstStyle/>
          <a:p>
            <a:pPr marL="0" indent="0">
              <a:lnSpc>
                <a:spcPct val="150000"/>
              </a:lnSpc>
              <a:buNone/>
            </a:pPr>
            <a:r>
              <a:rPr lang="en-US" altLang="zh-CN" b="1" dirty="0"/>
              <a:t>9.1.5</a:t>
            </a:r>
            <a:r>
              <a:rPr lang="zh-CN" altLang="zh-CN" b="1" dirty="0" smtClean="0"/>
              <a:t>计算机网络与网络互联协议</a:t>
            </a:r>
            <a:endParaRPr lang="en-US" altLang="zh-CN" b="1" dirty="0" smtClean="0"/>
          </a:p>
          <a:p>
            <a:pPr marL="0" indent="0">
              <a:lnSpc>
                <a:spcPct val="150000"/>
              </a:lnSpc>
              <a:buNone/>
            </a:pPr>
            <a:r>
              <a:rPr lang="en-US" altLang="zh-CN" dirty="0"/>
              <a:t>2. ISO/OSI</a:t>
            </a:r>
            <a:r>
              <a:rPr lang="zh-CN" altLang="zh-CN" dirty="0"/>
              <a:t>网络体系结构</a:t>
            </a:r>
          </a:p>
          <a:p>
            <a:pPr marL="0" indent="0">
              <a:lnSpc>
                <a:spcPct val="150000"/>
              </a:lnSpc>
              <a:buNone/>
            </a:pPr>
            <a:r>
              <a:rPr lang="zh-CN" altLang="zh-CN" dirty="0"/>
              <a:t>（</a:t>
            </a:r>
            <a:r>
              <a:rPr lang="en-US" altLang="zh-CN" dirty="0"/>
              <a:t>4</a:t>
            </a:r>
            <a:r>
              <a:rPr lang="zh-CN" altLang="zh-CN" dirty="0"/>
              <a:t>）传输层</a:t>
            </a:r>
          </a:p>
          <a:p>
            <a:pPr marL="0" indent="0">
              <a:lnSpc>
                <a:spcPct val="150000"/>
              </a:lnSpc>
              <a:buNone/>
            </a:pPr>
            <a:r>
              <a:rPr lang="zh-CN" altLang="zh-CN" dirty="0"/>
              <a:t>从传输层（</a:t>
            </a:r>
            <a:r>
              <a:rPr lang="en-US" altLang="zh-CN" dirty="0"/>
              <a:t>Transport Layer</a:t>
            </a:r>
            <a:r>
              <a:rPr lang="zh-CN" altLang="zh-CN" dirty="0"/>
              <a:t>）向上的会话层、表示层、应用层都属于端一端的主机协议层。传输层是网络体系结构中最核心的一层，传输层将实际使用的通信子网与高层应用分开。从这层开始，各层通信全部是在源与目标主机上的各进程间进行的，通信双方可能经过多个中间节点。传输层为源主机和目标主机之间提供性能可靠、价格合理的数据传输。</a:t>
            </a:r>
          </a:p>
        </p:txBody>
      </p:sp>
    </p:spTree>
    <p:extLst>
      <p:ext uri="{BB962C8B-B14F-4D97-AF65-F5344CB8AC3E}">
        <p14:creationId xmlns:p14="http://schemas.microsoft.com/office/powerpoint/2010/main" val="98734093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9.1.5</a:t>
            </a:r>
            <a:r>
              <a:rPr lang="zh-CN" altLang="zh-CN" b="1" dirty="0" smtClean="0"/>
              <a:t>计算机网络与网络互联协议</a:t>
            </a:r>
            <a:endParaRPr lang="en-US" altLang="zh-CN" b="1" dirty="0" smtClean="0"/>
          </a:p>
          <a:p>
            <a:pPr marL="0" indent="0">
              <a:lnSpc>
                <a:spcPct val="150000"/>
              </a:lnSpc>
              <a:buNone/>
            </a:pPr>
            <a:r>
              <a:rPr lang="en-US" altLang="zh-CN" dirty="0"/>
              <a:t>2. ISO/OSI</a:t>
            </a:r>
            <a:r>
              <a:rPr lang="zh-CN" altLang="zh-CN" dirty="0"/>
              <a:t>网络体系结构</a:t>
            </a:r>
          </a:p>
          <a:p>
            <a:pPr marL="0" indent="0">
              <a:lnSpc>
                <a:spcPct val="150000"/>
              </a:lnSpc>
              <a:buNone/>
            </a:pPr>
            <a:r>
              <a:rPr lang="zh-CN" altLang="zh-CN" dirty="0"/>
              <a:t>（</a:t>
            </a:r>
            <a:r>
              <a:rPr lang="en-US" altLang="zh-CN" dirty="0"/>
              <a:t>5</a:t>
            </a:r>
            <a:r>
              <a:rPr lang="zh-CN" altLang="zh-CN" dirty="0"/>
              <a:t>）会话层</a:t>
            </a:r>
          </a:p>
          <a:p>
            <a:pPr marL="0" indent="0">
              <a:lnSpc>
                <a:spcPct val="150000"/>
              </a:lnSpc>
              <a:buNone/>
            </a:pPr>
            <a:r>
              <a:rPr lang="zh-CN" altLang="zh-CN" dirty="0"/>
              <a:t>会话是指两个用户进程之间的一次完整通信。会话层（</a:t>
            </a:r>
            <a:r>
              <a:rPr lang="en-US" altLang="zh-CN" dirty="0"/>
              <a:t>Session Layer</a:t>
            </a:r>
            <a:r>
              <a:rPr lang="zh-CN" altLang="zh-CN" dirty="0"/>
              <a:t>）提供不同系统间两个进程建立、维护和结束会话连接的功能；提供交叉会话的管理功能，有一路交叉、两路交叉和两路同时会话的</a:t>
            </a:r>
            <a:r>
              <a:rPr lang="en-US" altLang="zh-CN" dirty="0"/>
              <a:t>3</a:t>
            </a:r>
            <a:r>
              <a:rPr lang="zh-CN" altLang="zh-CN" dirty="0"/>
              <a:t>种数据流方向控制模式。会话层是用户连接到网络的接口。</a:t>
            </a:r>
          </a:p>
        </p:txBody>
      </p:sp>
    </p:spTree>
    <p:extLst>
      <p:ext uri="{BB962C8B-B14F-4D97-AF65-F5344CB8AC3E}">
        <p14:creationId xmlns:p14="http://schemas.microsoft.com/office/powerpoint/2010/main" val="185155572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9.1.5</a:t>
            </a:r>
            <a:r>
              <a:rPr lang="zh-CN" altLang="zh-CN" b="1" dirty="0" smtClean="0"/>
              <a:t>计算机网络与网络互联协议</a:t>
            </a:r>
            <a:endParaRPr lang="en-US" altLang="zh-CN" b="1" dirty="0" smtClean="0"/>
          </a:p>
          <a:p>
            <a:pPr marL="0" indent="0">
              <a:lnSpc>
                <a:spcPct val="150000"/>
              </a:lnSpc>
              <a:buNone/>
            </a:pPr>
            <a:r>
              <a:rPr lang="en-US" altLang="zh-CN" dirty="0"/>
              <a:t>2. ISO/OSI</a:t>
            </a:r>
            <a:r>
              <a:rPr lang="zh-CN" altLang="zh-CN" dirty="0"/>
              <a:t>网络体系结构</a:t>
            </a:r>
          </a:p>
          <a:p>
            <a:pPr marL="0" indent="0">
              <a:buNone/>
            </a:pPr>
            <a:r>
              <a:rPr lang="zh-CN" altLang="zh-CN" dirty="0"/>
              <a:t>（</a:t>
            </a:r>
            <a:r>
              <a:rPr lang="en-US" altLang="zh-CN" dirty="0"/>
              <a:t>6</a:t>
            </a:r>
            <a:r>
              <a:rPr lang="zh-CN" altLang="zh-CN" dirty="0"/>
              <a:t>）表示层</a:t>
            </a:r>
          </a:p>
          <a:p>
            <a:pPr marL="0" indent="0">
              <a:buNone/>
            </a:pPr>
            <a:r>
              <a:rPr lang="zh-CN" altLang="zh-CN" dirty="0"/>
              <a:t>表示层（</a:t>
            </a:r>
            <a:r>
              <a:rPr lang="en-US" altLang="zh-CN" dirty="0"/>
              <a:t>Presentation Layer</a:t>
            </a:r>
            <a:r>
              <a:rPr lang="zh-CN" altLang="zh-CN" dirty="0"/>
              <a:t>）的目的是处理信息传送中数据表示的问题。由于不同厂家的计算机产品常使用不同的信息表示标准</a:t>
            </a:r>
            <a:r>
              <a:rPr lang="zh-CN" altLang="zh-CN" dirty="0" smtClean="0"/>
              <a:t>，如果不解决</a:t>
            </a:r>
            <a:r>
              <a:rPr lang="zh-CN" altLang="zh-CN" dirty="0"/>
              <a:t>信息表示上的差异，通信的用户之间就不能互相识别。因此，表示层要完成信息表示格式转换，转换可以在发送前，也可以在接收后，也可以要求双方都转换为某标准的数据表示格式。所以表示层的主要功能是完成被传输数据表示的解释工作，包括数据转换、数据加密和数据压缩等。</a:t>
            </a:r>
          </a:p>
        </p:txBody>
      </p:sp>
    </p:spTree>
    <p:extLst>
      <p:ext uri="{BB962C8B-B14F-4D97-AF65-F5344CB8AC3E}">
        <p14:creationId xmlns:p14="http://schemas.microsoft.com/office/powerpoint/2010/main" val="351411567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9.1.5</a:t>
            </a:r>
            <a:r>
              <a:rPr lang="zh-CN" altLang="zh-CN" b="1" dirty="0" smtClean="0"/>
              <a:t>计算机网络与网络互联协议</a:t>
            </a:r>
            <a:endParaRPr lang="en-US" altLang="zh-CN" b="1" dirty="0" smtClean="0"/>
          </a:p>
          <a:p>
            <a:pPr marL="0" indent="0">
              <a:lnSpc>
                <a:spcPct val="150000"/>
              </a:lnSpc>
              <a:buNone/>
            </a:pPr>
            <a:r>
              <a:rPr lang="en-US" altLang="zh-CN" dirty="0"/>
              <a:t>2. ISO/OSI</a:t>
            </a:r>
            <a:r>
              <a:rPr lang="zh-CN" altLang="zh-CN" dirty="0"/>
              <a:t>网络体系结构</a:t>
            </a:r>
          </a:p>
          <a:p>
            <a:pPr marL="0" indent="0">
              <a:lnSpc>
                <a:spcPct val="150000"/>
              </a:lnSpc>
              <a:buNone/>
            </a:pPr>
            <a:r>
              <a:rPr lang="zh-CN" altLang="zh-CN" dirty="0"/>
              <a:t>（</a:t>
            </a:r>
            <a:r>
              <a:rPr lang="en-US" altLang="zh-CN" dirty="0"/>
              <a:t>7</a:t>
            </a:r>
            <a:r>
              <a:rPr lang="zh-CN" altLang="zh-CN" dirty="0"/>
              <a:t>）应用层</a:t>
            </a:r>
          </a:p>
          <a:p>
            <a:pPr marL="0" indent="0">
              <a:lnSpc>
                <a:spcPct val="150000"/>
              </a:lnSpc>
              <a:buNone/>
            </a:pPr>
            <a:r>
              <a:rPr lang="zh-CN" altLang="zh-CN" dirty="0"/>
              <a:t>应用层（</a:t>
            </a:r>
            <a:r>
              <a:rPr lang="en-US" altLang="zh-CN" dirty="0"/>
              <a:t>Application Layer</a:t>
            </a:r>
            <a:r>
              <a:rPr lang="zh-CN" altLang="zh-CN" dirty="0"/>
              <a:t>）作为用户访问网络的接口层，给应用进程提供了访问</a:t>
            </a:r>
            <a:r>
              <a:rPr lang="en-US" altLang="zh-CN" dirty="0"/>
              <a:t>OSI</a:t>
            </a:r>
            <a:r>
              <a:rPr lang="zh-CN" altLang="zh-CN" dirty="0"/>
              <a:t>环境的手段。</a:t>
            </a:r>
          </a:p>
          <a:p>
            <a:pPr marL="0" indent="0">
              <a:lnSpc>
                <a:spcPct val="150000"/>
              </a:lnSpc>
              <a:buNone/>
            </a:pPr>
            <a:r>
              <a:rPr lang="zh-CN" altLang="zh-CN" dirty="0"/>
              <a:t>应用进程借助于应用实体</a:t>
            </a:r>
            <a:r>
              <a:rPr lang="en-US" altLang="zh-CN" dirty="0"/>
              <a:t> (AE)</a:t>
            </a:r>
            <a:r>
              <a:rPr lang="zh-CN" altLang="zh-CN" dirty="0"/>
              <a:t>、实用协议和表示服务来交换信息，应用层的作用是在实现应用进程相互通信的同时，完成一系列业务处理所需的服务功能。</a:t>
            </a:r>
            <a:r>
              <a:rPr lang="zh-CN" altLang="zh-CN" dirty="0"/>
              <a:t> </a:t>
            </a:r>
            <a:endParaRPr lang="zh-CN" altLang="zh-CN" dirty="0"/>
          </a:p>
        </p:txBody>
      </p:sp>
    </p:spTree>
    <p:extLst>
      <p:ext uri="{BB962C8B-B14F-4D97-AF65-F5344CB8AC3E}">
        <p14:creationId xmlns:p14="http://schemas.microsoft.com/office/powerpoint/2010/main" val="384720501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9.1.5</a:t>
            </a:r>
            <a:r>
              <a:rPr lang="zh-CN" altLang="zh-CN" b="1" dirty="0" smtClean="0"/>
              <a:t>计算机网络与网络互联协议</a:t>
            </a:r>
            <a:endParaRPr lang="en-US" altLang="zh-CN" b="1" dirty="0" smtClean="0"/>
          </a:p>
          <a:p>
            <a:pPr marL="0" indent="0" algn="just">
              <a:lnSpc>
                <a:spcPct val="130000"/>
              </a:lnSpc>
              <a:buNone/>
            </a:pPr>
            <a:r>
              <a:rPr lang="en-US" altLang="zh-CN" dirty="0"/>
              <a:t>3</a:t>
            </a:r>
            <a:r>
              <a:rPr lang="zh-CN" altLang="zh-CN" dirty="0"/>
              <a:t>．</a:t>
            </a:r>
            <a:r>
              <a:rPr lang="en-US" altLang="zh-CN" dirty="0"/>
              <a:t>TCP/IP</a:t>
            </a:r>
            <a:r>
              <a:rPr lang="zh-CN" altLang="zh-CN" dirty="0"/>
              <a:t>参考模型</a:t>
            </a:r>
          </a:p>
          <a:p>
            <a:pPr marL="0" indent="0" algn="just">
              <a:lnSpc>
                <a:spcPct val="130000"/>
              </a:lnSpc>
              <a:buNone/>
            </a:pPr>
            <a:r>
              <a:rPr lang="en-US" altLang="zh-CN" dirty="0"/>
              <a:t>TCP/IP</a:t>
            </a:r>
            <a:r>
              <a:rPr lang="zh-CN" altLang="zh-CN" dirty="0"/>
              <a:t>协议是为互连的各类计算机提供透明通信和互操作性服务的一组软件。它受到各类计算机硬件和操作系统的普遍支持。互联网体系结构是以</a:t>
            </a:r>
            <a:r>
              <a:rPr lang="en-US" altLang="zh-CN" dirty="0"/>
              <a:t>TCP</a:t>
            </a:r>
            <a:r>
              <a:rPr lang="zh-CN" altLang="zh-CN" dirty="0"/>
              <a:t>／</a:t>
            </a:r>
            <a:r>
              <a:rPr lang="en-US" altLang="zh-CN" dirty="0"/>
              <a:t>IP</a:t>
            </a:r>
            <a:r>
              <a:rPr lang="zh-CN" altLang="zh-CN" dirty="0"/>
              <a:t>协议为核心的，其中的</a:t>
            </a:r>
            <a:r>
              <a:rPr lang="en-US" altLang="zh-CN" dirty="0"/>
              <a:t>IP</a:t>
            </a:r>
            <a:r>
              <a:rPr lang="zh-CN" altLang="zh-CN" dirty="0"/>
              <a:t>协议用来给各种不同的通信子网或局域网提供一个统一的互联平台，</a:t>
            </a:r>
            <a:r>
              <a:rPr lang="en-US" altLang="zh-CN" dirty="0"/>
              <a:t>TCP</a:t>
            </a:r>
            <a:r>
              <a:rPr lang="zh-CN" altLang="zh-CN" dirty="0"/>
              <a:t>协议则用来为应用程序提供端到端的通信和控制功能。与</a:t>
            </a:r>
            <a:r>
              <a:rPr lang="en-US" altLang="zh-CN" dirty="0"/>
              <a:t>OSI</a:t>
            </a:r>
            <a:r>
              <a:rPr lang="zh-CN" altLang="zh-CN" dirty="0"/>
              <a:t>模型相比，基于</a:t>
            </a:r>
            <a:r>
              <a:rPr lang="en-US" altLang="zh-CN" dirty="0"/>
              <a:t>TCP//IP</a:t>
            </a:r>
            <a:r>
              <a:rPr lang="zh-CN" altLang="zh-CN" dirty="0"/>
              <a:t>协议</a:t>
            </a:r>
            <a:r>
              <a:rPr lang="zh-CN" altLang="zh-CN" dirty="0" smtClean="0"/>
              <a:t>的网络体系结构分为四层</a:t>
            </a:r>
            <a:r>
              <a:rPr lang="en-US" altLang="zh-CN" dirty="0" smtClean="0"/>
              <a:t>‘</a:t>
            </a:r>
            <a:r>
              <a:rPr lang="zh-CN" altLang="zh-CN" dirty="0" smtClean="0"/>
              <a:t>即网络接口层</a:t>
            </a:r>
            <a:r>
              <a:rPr lang="zh-CN" altLang="zh-CN" dirty="0"/>
              <a:t>、网际层、传输层、应用层</a:t>
            </a:r>
            <a:r>
              <a:rPr lang="zh-CN" altLang="zh-CN" dirty="0"/>
              <a:t> </a:t>
            </a:r>
            <a:r>
              <a:rPr lang="zh-CN" altLang="en-US" dirty="0" smtClean="0"/>
              <a:t>。</a:t>
            </a:r>
            <a:endParaRPr lang="zh-CN" altLang="zh-CN" dirty="0"/>
          </a:p>
        </p:txBody>
      </p:sp>
    </p:spTree>
    <p:extLst>
      <p:ext uri="{BB962C8B-B14F-4D97-AF65-F5344CB8AC3E}">
        <p14:creationId xmlns:p14="http://schemas.microsoft.com/office/powerpoint/2010/main" val="126795061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9.1.5</a:t>
            </a:r>
            <a:r>
              <a:rPr lang="zh-CN" altLang="zh-CN" b="1" dirty="0" smtClean="0"/>
              <a:t>计算机网络与网络互联协议</a:t>
            </a:r>
            <a:endParaRPr lang="en-US" altLang="zh-CN" b="1" dirty="0" smtClean="0"/>
          </a:p>
          <a:p>
            <a:pPr marL="0" indent="0">
              <a:lnSpc>
                <a:spcPct val="150000"/>
              </a:lnSpc>
              <a:buNone/>
            </a:pPr>
            <a:r>
              <a:rPr lang="en-US" altLang="zh-CN" dirty="0"/>
              <a:t>4</a:t>
            </a:r>
            <a:r>
              <a:rPr lang="zh-CN" altLang="zh-CN" dirty="0"/>
              <a:t>．</a:t>
            </a:r>
            <a:r>
              <a:rPr lang="en-US" altLang="zh-CN" dirty="0"/>
              <a:t>IP</a:t>
            </a:r>
            <a:r>
              <a:rPr lang="zh-CN" altLang="zh-CN" dirty="0"/>
              <a:t>协议</a:t>
            </a:r>
          </a:p>
          <a:p>
            <a:pPr marL="0" indent="0">
              <a:lnSpc>
                <a:spcPct val="150000"/>
              </a:lnSpc>
              <a:buNone/>
            </a:pPr>
            <a:r>
              <a:rPr lang="en-US" altLang="zh-CN" dirty="0"/>
              <a:t>IP</a:t>
            </a:r>
            <a:r>
              <a:rPr lang="zh-CN" altLang="zh-CN" dirty="0"/>
              <a:t>是互联网络协议的简称，位于</a:t>
            </a:r>
            <a:r>
              <a:rPr lang="en-US" altLang="zh-CN" dirty="0"/>
              <a:t>TCP/IP</a:t>
            </a:r>
            <a:r>
              <a:rPr lang="zh-CN" altLang="zh-CN" dirty="0"/>
              <a:t>模型的网际层中，对应于</a:t>
            </a:r>
            <a:r>
              <a:rPr lang="en-US" altLang="zh-CN" dirty="0"/>
              <a:t>OSI</a:t>
            </a:r>
            <a:r>
              <a:rPr lang="zh-CN" altLang="zh-CN" dirty="0"/>
              <a:t>模型的网络层。通过</a:t>
            </a:r>
            <a:r>
              <a:rPr lang="en-US" altLang="zh-CN" dirty="0"/>
              <a:t>IP</a:t>
            </a:r>
            <a:r>
              <a:rPr lang="zh-CN" altLang="zh-CN" dirty="0"/>
              <a:t>实现了不同物理网络的统一，使得互联网实现了真正意义上的网络互连，并得以广泛应用</a:t>
            </a:r>
            <a:r>
              <a:rPr lang="zh-CN" altLang="zh-CN" dirty="0" smtClean="0"/>
              <a:t>。</a:t>
            </a:r>
            <a:endParaRPr lang="en-US" altLang="zh-CN" dirty="0" smtClean="0"/>
          </a:p>
        </p:txBody>
      </p:sp>
    </p:spTree>
    <p:extLst>
      <p:ext uri="{BB962C8B-B14F-4D97-AF65-F5344CB8AC3E}">
        <p14:creationId xmlns:p14="http://schemas.microsoft.com/office/powerpoint/2010/main" val="294694586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9.1.5</a:t>
            </a:r>
            <a:r>
              <a:rPr lang="zh-CN" altLang="zh-CN" b="1" dirty="0" smtClean="0"/>
              <a:t>计算机网络与网络互联协议</a:t>
            </a:r>
            <a:endParaRPr lang="en-US" altLang="zh-CN" b="1" dirty="0" smtClean="0"/>
          </a:p>
          <a:p>
            <a:pPr marL="0" indent="0">
              <a:lnSpc>
                <a:spcPct val="150000"/>
              </a:lnSpc>
              <a:buNone/>
            </a:pPr>
            <a:r>
              <a:rPr lang="en-US" altLang="zh-CN" dirty="0"/>
              <a:t>5</a:t>
            </a:r>
            <a:r>
              <a:rPr lang="zh-CN" altLang="zh-CN" dirty="0"/>
              <a:t>．</a:t>
            </a:r>
            <a:r>
              <a:rPr lang="en-US" altLang="zh-CN" dirty="0"/>
              <a:t>TCP</a:t>
            </a:r>
            <a:r>
              <a:rPr lang="zh-CN" altLang="zh-CN" dirty="0"/>
              <a:t>协议</a:t>
            </a:r>
          </a:p>
          <a:p>
            <a:pPr marL="0" indent="0">
              <a:lnSpc>
                <a:spcPct val="150000"/>
              </a:lnSpc>
              <a:buNone/>
            </a:pPr>
            <a:r>
              <a:rPr lang="en-US" altLang="zh-CN" dirty="0"/>
              <a:t>IP</a:t>
            </a:r>
            <a:r>
              <a:rPr lang="zh-CN" altLang="zh-CN" dirty="0"/>
              <a:t>协议提供尽力发送</a:t>
            </a:r>
            <a:r>
              <a:rPr lang="en-US" altLang="zh-CN" dirty="0"/>
              <a:t>(best effort)</a:t>
            </a:r>
            <a:r>
              <a:rPr lang="zh-CN" altLang="zh-CN" dirty="0"/>
              <a:t>服务，即把数据从源端发送到目的端时，对于因网络拥塞、链路故障等丢失或出错的数据包，</a:t>
            </a:r>
            <a:r>
              <a:rPr lang="en-US" altLang="zh-CN" dirty="0"/>
              <a:t>IP</a:t>
            </a:r>
            <a:r>
              <a:rPr lang="zh-CN" altLang="zh-CN" dirty="0"/>
              <a:t>协议无能为力。而且，</a:t>
            </a:r>
            <a:r>
              <a:rPr lang="en-US" altLang="zh-CN" dirty="0"/>
              <a:t>IP</a:t>
            </a:r>
            <a:r>
              <a:rPr lang="zh-CN" altLang="zh-CN" dirty="0"/>
              <a:t>协议仅具有有限的报错功能，数据包的差错检测和回复由</a:t>
            </a:r>
            <a:r>
              <a:rPr lang="en-US" altLang="zh-CN" dirty="0"/>
              <a:t>TCP</a:t>
            </a:r>
            <a:r>
              <a:rPr lang="zh-CN" altLang="zh-CN" dirty="0"/>
              <a:t>来完成</a:t>
            </a:r>
            <a:r>
              <a:rPr lang="zh-CN" altLang="zh-CN" dirty="0" smtClean="0"/>
              <a:t>。</a:t>
            </a:r>
            <a:endParaRPr lang="en-US" altLang="zh-CN" dirty="0" smtClean="0"/>
          </a:p>
          <a:p>
            <a:pPr marL="0" indent="0">
              <a:lnSpc>
                <a:spcPct val="150000"/>
              </a:lnSpc>
              <a:buNone/>
            </a:pPr>
            <a:r>
              <a:rPr lang="en-US" altLang="zh-CN" dirty="0" smtClean="0"/>
              <a:t>TCP</a:t>
            </a:r>
            <a:r>
              <a:rPr lang="en-US" altLang="zh-CN" dirty="0"/>
              <a:t>/IP</a:t>
            </a:r>
            <a:r>
              <a:rPr lang="zh-CN" altLang="zh-CN" dirty="0"/>
              <a:t>网络体系结构中的另外两个具有代表性的协议是</a:t>
            </a:r>
            <a:r>
              <a:rPr lang="en-US" altLang="zh-CN" dirty="0"/>
              <a:t>TCP</a:t>
            </a:r>
            <a:r>
              <a:rPr lang="zh-CN" altLang="zh-CN" dirty="0"/>
              <a:t>和</a:t>
            </a:r>
            <a:r>
              <a:rPr lang="en-US" altLang="zh-CN" dirty="0"/>
              <a:t>UDP</a:t>
            </a:r>
            <a:r>
              <a:rPr lang="zh-CN" altLang="zh-CN" dirty="0"/>
              <a:t>。其中的</a:t>
            </a:r>
            <a:r>
              <a:rPr lang="en-US" altLang="zh-CN" dirty="0"/>
              <a:t>TCP</a:t>
            </a:r>
            <a:r>
              <a:rPr lang="zh-CN" altLang="zh-CN" dirty="0"/>
              <a:t>与</a:t>
            </a:r>
            <a:r>
              <a:rPr lang="en-US" altLang="zh-CN" dirty="0"/>
              <a:t>IP</a:t>
            </a:r>
            <a:r>
              <a:rPr lang="zh-CN" altLang="zh-CN" dirty="0"/>
              <a:t>协议并列成为</a:t>
            </a:r>
            <a:r>
              <a:rPr lang="en-US" altLang="zh-CN" dirty="0"/>
              <a:t>TCP/IP</a:t>
            </a:r>
            <a:r>
              <a:rPr lang="zh-CN" altLang="zh-CN" dirty="0"/>
              <a:t>的核心。</a:t>
            </a:r>
          </a:p>
        </p:txBody>
      </p:sp>
    </p:spTree>
    <p:extLst>
      <p:ext uri="{BB962C8B-B14F-4D97-AF65-F5344CB8AC3E}">
        <p14:creationId xmlns:p14="http://schemas.microsoft.com/office/powerpoint/2010/main" val="161986886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10000"/>
              </a:lnSpc>
              <a:buNone/>
            </a:pPr>
            <a:r>
              <a:rPr lang="en-US" altLang="zh-CN" b="1" dirty="0"/>
              <a:t>9.1.6 IP</a:t>
            </a:r>
            <a:r>
              <a:rPr lang="zh-CN" altLang="zh-CN" b="1" dirty="0"/>
              <a:t>技术</a:t>
            </a:r>
          </a:p>
          <a:p>
            <a:pPr marL="0" indent="0">
              <a:lnSpc>
                <a:spcPct val="110000"/>
              </a:lnSpc>
              <a:buNone/>
            </a:pPr>
            <a:r>
              <a:rPr lang="en-US" altLang="zh-CN" dirty="0"/>
              <a:t>IP</a:t>
            </a:r>
            <a:r>
              <a:rPr lang="zh-CN" altLang="zh-CN" dirty="0"/>
              <a:t>技术的核心是支持网络互联的</a:t>
            </a:r>
            <a:r>
              <a:rPr lang="en-US" altLang="zh-CN" dirty="0"/>
              <a:t>TCP/IP</a:t>
            </a:r>
            <a:r>
              <a:rPr lang="zh-CN" altLang="zh-CN" dirty="0"/>
              <a:t>协议，它通过</a:t>
            </a:r>
            <a:r>
              <a:rPr lang="en-US" altLang="zh-CN" dirty="0"/>
              <a:t>IP</a:t>
            </a:r>
            <a:r>
              <a:rPr lang="zh-CN" altLang="zh-CN" dirty="0"/>
              <a:t>数据报和</a:t>
            </a:r>
            <a:r>
              <a:rPr lang="en-US" altLang="zh-CN" dirty="0"/>
              <a:t>IP</a:t>
            </a:r>
            <a:r>
              <a:rPr lang="zh-CN" altLang="zh-CN" dirty="0"/>
              <a:t>地址将物理网络细节屏蔽起来，向用户提供统一的网络服务</a:t>
            </a:r>
            <a:r>
              <a:rPr lang="zh-CN" altLang="zh-CN" dirty="0" smtClean="0"/>
              <a:t>。</a:t>
            </a:r>
            <a:endParaRPr lang="en-US" altLang="zh-CN" dirty="0" smtClean="0"/>
          </a:p>
          <a:p>
            <a:pPr marL="0" indent="0">
              <a:lnSpc>
                <a:spcPct val="110000"/>
              </a:lnSpc>
              <a:buNone/>
            </a:pPr>
            <a:r>
              <a:rPr lang="en-US" altLang="zh-CN" dirty="0" smtClean="0"/>
              <a:t>TCP</a:t>
            </a:r>
            <a:r>
              <a:rPr lang="en-US" altLang="zh-CN" dirty="0"/>
              <a:t>/IP</a:t>
            </a:r>
            <a:r>
              <a:rPr lang="zh-CN" altLang="zh-CN" dirty="0"/>
              <a:t>协议最初是为提供非实时数据业务而设计的，因此传统的</a:t>
            </a:r>
            <a:r>
              <a:rPr lang="en-US" altLang="zh-CN" dirty="0"/>
              <a:t>IP</a:t>
            </a:r>
            <a:r>
              <a:rPr lang="zh-CN" altLang="zh-CN" dirty="0"/>
              <a:t>网传送实时音频和视频的能力较差。随着互联网业务的增多和技术的成熟，</a:t>
            </a:r>
            <a:r>
              <a:rPr lang="en-US" altLang="zh-CN" dirty="0"/>
              <a:t>IP</a:t>
            </a:r>
            <a:r>
              <a:rPr lang="zh-CN" altLang="zh-CN" dirty="0"/>
              <a:t>技术自身也在不断变化。这些变化使互联网不但可收发电子邮件、浏览主页，还可进行实时通话和观看视频点播。</a:t>
            </a:r>
            <a:r>
              <a:rPr lang="en-US" altLang="zh-CN" dirty="0"/>
              <a:t>IP</a:t>
            </a:r>
            <a:r>
              <a:rPr lang="zh-CN" altLang="zh-CN" dirty="0"/>
              <a:t>技术将是综合业务的最好方案，它把计算机网、有线电视网和电信网融合为统一的宽带数据网或互联网。</a:t>
            </a:r>
          </a:p>
        </p:txBody>
      </p:sp>
    </p:spTree>
    <p:extLst>
      <p:ext uri="{BB962C8B-B14F-4D97-AF65-F5344CB8AC3E}">
        <p14:creationId xmlns:p14="http://schemas.microsoft.com/office/powerpoint/2010/main" val="289508477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9.1.6 IP</a:t>
            </a:r>
            <a:r>
              <a:rPr lang="zh-CN" altLang="zh-CN" b="1" dirty="0"/>
              <a:t>技术</a:t>
            </a:r>
          </a:p>
          <a:p>
            <a:pPr marL="0" indent="0">
              <a:lnSpc>
                <a:spcPct val="150000"/>
              </a:lnSpc>
              <a:buNone/>
            </a:pPr>
            <a:r>
              <a:rPr lang="en-US" altLang="zh-CN" dirty="0"/>
              <a:t>1</a:t>
            </a:r>
            <a:r>
              <a:rPr lang="zh-CN" altLang="zh-CN" dirty="0"/>
              <a:t>．</a:t>
            </a:r>
            <a:r>
              <a:rPr lang="en-US" altLang="zh-CN" dirty="0"/>
              <a:t>IP</a:t>
            </a:r>
            <a:r>
              <a:rPr lang="zh-CN" altLang="zh-CN" dirty="0"/>
              <a:t>地址技术</a:t>
            </a:r>
          </a:p>
          <a:p>
            <a:pPr marL="0" indent="0">
              <a:lnSpc>
                <a:spcPct val="150000"/>
              </a:lnSpc>
              <a:buNone/>
            </a:pPr>
            <a:r>
              <a:rPr lang="zh-CN" altLang="zh-CN" dirty="0"/>
              <a:t>地址是系统中某个对象的标识符。在物理网络中，各站点都有一个机器可以识别的地址，该地址称为物理地址（也叫硬件地址或</a:t>
            </a:r>
            <a:r>
              <a:rPr lang="en-US" altLang="zh-CN" dirty="0"/>
              <a:t>MAC</a:t>
            </a:r>
            <a:r>
              <a:rPr lang="zh-CN" altLang="zh-CN" dirty="0"/>
              <a:t>地址）。在互联网中，统一通过上层软件（</a:t>
            </a:r>
            <a:r>
              <a:rPr lang="en-US" altLang="zh-CN" dirty="0"/>
              <a:t>IP</a:t>
            </a:r>
            <a:r>
              <a:rPr lang="zh-CN" altLang="zh-CN" dirty="0"/>
              <a:t>层）提供一种通用的地址格式，在统一管理下进行分配，确保一个地址对应一台主机。</a:t>
            </a:r>
            <a:r>
              <a:rPr lang="zh-CN" altLang="zh-CN" dirty="0"/>
              <a:t> </a:t>
            </a:r>
            <a:endParaRPr lang="zh-CN" altLang="zh-CN" dirty="0"/>
          </a:p>
        </p:txBody>
      </p:sp>
    </p:spTree>
    <p:extLst>
      <p:ext uri="{BB962C8B-B14F-4D97-AF65-F5344CB8AC3E}">
        <p14:creationId xmlns:p14="http://schemas.microsoft.com/office/powerpoint/2010/main" val="356223707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p:txBody>
          <a:bodyPr/>
          <a:lstStyle/>
          <a:p>
            <a:pPr marL="0" indent="0">
              <a:lnSpc>
                <a:spcPct val="150000"/>
              </a:lnSpc>
              <a:buNone/>
            </a:pPr>
            <a:r>
              <a:rPr lang="en-US" altLang="zh-CN" b="1" dirty="0"/>
              <a:t>9.1.2</a:t>
            </a:r>
            <a:r>
              <a:rPr lang="zh-CN" altLang="zh-CN" b="1" dirty="0"/>
              <a:t>传播系统与传播方式</a:t>
            </a:r>
          </a:p>
          <a:p>
            <a:pPr marL="0" indent="0">
              <a:lnSpc>
                <a:spcPct val="150000"/>
              </a:lnSpc>
              <a:buNone/>
            </a:pPr>
            <a:r>
              <a:rPr lang="en-US" altLang="zh-CN" dirty="0"/>
              <a:t>1</a:t>
            </a:r>
            <a:r>
              <a:rPr lang="zh-CN" altLang="zh-CN" dirty="0"/>
              <a:t>．传播系统</a:t>
            </a:r>
            <a:r>
              <a:rPr lang="zh-CN" altLang="zh-CN" dirty="0" smtClean="0"/>
              <a:t>模型</a:t>
            </a:r>
            <a:endParaRPr lang="en-US" altLang="zh-CN" dirty="0" smtClean="0"/>
          </a:p>
          <a:p>
            <a:pPr marL="0" indent="0">
              <a:lnSpc>
                <a:spcPct val="150000"/>
              </a:lnSpc>
              <a:buNone/>
            </a:pPr>
            <a:r>
              <a:rPr lang="zh-CN" altLang="zh-CN" dirty="0"/>
              <a:t>传播系统的一般模型</a:t>
            </a:r>
            <a:r>
              <a:rPr lang="zh-CN" altLang="zh-CN" dirty="0"/>
              <a:t> </a:t>
            </a:r>
            <a:endParaRPr lang="zh-CN" altLang="zh-CN" dirty="0"/>
          </a:p>
        </p:txBody>
      </p:sp>
      <p:pic>
        <p:nvPicPr>
          <p:cNvPr id="4" name="图片 3"/>
          <p:cNvPicPr>
            <a:picLocks noChangeAspect="1"/>
          </p:cNvPicPr>
          <p:nvPr/>
        </p:nvPicPr>
        <p:blipFill>
          <a:blip r:embed="rId2"/>
          <a:stretch>
            <a:fillRect/>
          </a:stretch>
        </p:blipFill>
        <p:spPr>
          <a:xfrm>
            <a:off x="1205753" y="3844737"/>
            <a:ext cx="7073232" cy="1633817"/>
          </a:xfrm>
          <a:prstGeom prst="rect">
            <a:avLst/>
          </a:prstGeom>
        </p:spPr>
      </p:pic>
    </p:spTree>
    <p:extLst>
      <p:ext uri="{BB962C8B-B14F-4D97-AF65-F5344CB8AC3E}">
        <p14:creationId xmlns:p14="http://schemas.microsoft.com/office/powerpoint/2010/main" val="307578752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lnSpcReduction="10000"/>
          </a:bodyPr>
          <a:lstStyle/>
          <a:p>
            <a:pPr marL="0" indent="0">
              <a:lnSpc>
                <a:spcPct val="150000"/>
              </a:lnSpc>
              <a:buNone/>
            </a:pPr>
            <a:r>
              <a:rPr lang="en-US" altLang="zh-CN" b="1" dirty="0"/>
              <a:t>9.1.6 IP</a:t>
            </a:r>
            <a:r>
              <a:rPr lang="zh-CN" altLang="zh-CN" b="1" dirty="0"/>
              <a:t>技术</a:t>
            </a:r>
          </a:p>
          <a:p>
            <a:pPr marL="0" indent="0">
              <a:lnSpc>
                <a:spcPct val="150000"/>
              </a:lnSpc>
              <a:buNone/>
            </a:pPr>
            <a:r>
              <a:rPr lang="en-US" altLang="zh-CN" dirty="0"/>
              <a:t>3</a:t>
            </a:r>
            <a:r>
              <a:rPr lang="zh-CN" altLang="zh-CN" dirty="0"/>
              <a:t>．</a:t>
            </a:r>
            <a:r>
              <a:rPr lang="en-US" altLang="zh-CN" dirty="0"/>
              <a:t>IP</a:t>
            </a:r>
            <a:r>
              <a:rPr lang="zh-CN" altLang="zh-CN" dirty="0" smtClean="0"/>
              <a:t>交换</a:t>
            </a:r>
            <a:endParaRPr lang="en-US" altLang="zh-CN" dirty="0" smtClean="0"/>
          </a:p>
          <a:p>
            <a:pPr marL="0" indent="0">
              <a:lnSpc>
                <a:spcPct val="150000"/>
              </a:lnSpc>
              <a:buNone/>
            </a:pPr>
            <a:r>
              <a:rPr lang="en-US" altLang="zh-CN" dirty="0"/>
              <a:t>IP</a:t>
            </a:r>
            <a:r>
              <a:rPr lang="zh-CN" altLang="zh-CN" dirty="0"/>
              <a:t>交换的基本概念是流的交换，一个流是从</a:t>
            </a:r>
            <a:r>
              <a:rPr lang="en-US" altLang="zh-CN" dirty="0"/>
              <a:t>ATM</a:t>
            </a:r>
            <a:r>
              <a:rPr lang="zh-CN" altLang="zh-CN" dirty="0"/>
              <a:t>交换机端口输入的一系列有先后关系的</a:t>
            </a:r>
            <a:r>
              <a:rPr lang="en-US" altLang="zh-CN" dirty="0"/>
              <a:t>IP</a:t>
            </a:r>
            <a:r>
              <a:rPr lang="zh-CN" altLang="zh-CN" dirty="0"/>
              <a:t>包，它将由</a:t>
            </a:r>
            <a:r>
              <a:rPr lang="en-US" altLang="zh-CN" dirty="0"/>
              <a:t>IP</a:t>
            </a:r>
            <a:r>
              <a:rPr lang="zh-CN" altLang="zh-CN" dirty="0"/>
              <a:t>控制器的路由软件来处理。通过</a:t>
            </a:r>
            <a:r>
              <a:rPr lang="en-US" altLang="zh-CN" dirty="0"/>
              <a:t>GSMP</a:t>
            </a:r>
            <a:r>
              <a:rPr lang="zh-CN" altLang="zh-CN" dirty="0"/>
              <a:t>协议，使得</a:t>
            </a:r>
            <a:r>
              <a:rPr lang="en-US" altLang="zh-CN" dirty="0"/>
              <a:t>IP</a:t>
            </a:r>
            <a:r>
              <a:rPr lang="zh-CN" altLang="zh-CN" dirty="0"/>
              <a:t>控制器能对</a:t>
            </a:r>
            <a:r>
              <a:rPr lang="en-US" altLang="zh-CN" dirty="0"/>
              <a:t>ATM</a:t>
            </a:r>
            <a:r>
              <a:rPr lang="zh-CN" altLang="zh-CN" dirty="0"/>
              <a:t>交换机进行控制，完成直接交换。</a:t>
            </a:r>
            <a:r>
              <a:rPr lang="en-US" altLang="zh-CN" dirty="0"/>
              <a:t>IFMP</a:t>
            </a:r>
            <a:r>
              <a:rPr lang="zh-CN" altLang="zh-CN" dirty="0"/>
              <a:t>用于相邻的</a:t>
            </a:r>
            <a:r>
              <a:rPr lang="en-US" altLang="zh-CN" dirty="0"/>
              <a:t>ATM+IP</a:t>
            </a:r>
            <a:r>
              <a:rPr lang="zh-CN" altLang="zh-CN" dirty="0"/>
              <a:t>交换机和网关或支持</a:t>
            </a:r>
            <a:r>
              <a:rPr lang="en-US" altLang="zh-CN" dirty="0"/>
              <a:t>IFMP</a:t>
            </a:r>
            <a:r>
              <a:rPr lang="zh-CN" altLang="zh-CN" dirty="0"/>
              <a:t>的网络接口卡之间请求分配一个新的</a:t>
            </a:r>
            <a:r>
              <a:rPr lang="en-US" altLang="zh-CN" dirty="0"/>
              <a:t>VPI/VCI</a:t>
            </a:r>
            <a:r>
              <a:rPr lang="zh-CN" altLang="zh-CN" dirty="0"/>
              <a:t>，以便把现有的网络或主机接入</a:t>
            </a:r>
            <a:r>
              <a:rPr lang="en-US" altLang="zh-CN" dirty="0"/>
              <a:t>ATM+IP</a:t>
            </a:r>
            <a:r>
              <a:rPr lang="zh-CN" altLang="zh-CN" dirty="0"/>
              <a:t>交换机中，或用来控制数据传输。</a:t>
            </a:r>
          </a:p>
          <a:p>
            <a:endParaRPr lang="zh-CN" altLang="zh-CN" dirty="0"/>
          </a:p>
        </p:txBody>
      </p:sp>
    </p:spTree>
    <p:extLst>
      <p:ext uri="{BB962C8B-B14F-4D97-AF65-F5344CB8AC3E}">
        <p14:creationId xmlns:p14="http://schemas.microsoft.com/office/powerpoint/2010/main" val="269086405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9.1.6 IP</a:t>
            </a:r>
            <a:r>
              <a:rPr lang="zh-CN" altLang="zh-CN" b="1" dirty="0"/>
              <a:t>技术</a:t>
            </a:r>
          </a:p>
          <a:p>
            <a:pPr marL="0" indent="0">
              <a:lnSpc>
                <a:spcPct val="150000"/>
              </a:lnSpc>
              <a:buNone/>
            </a:pPr>
            <a:r>
              <a:rPr lang="en-US" altLang="zh-CN" dirty="0"/>
              <a:t>4</a:t>
            </a:r>
            <a:r>
              <a:rPr lang="zh-CN" altLang="zh-CN" dirty="0"/>
              <a:t>．</a:t>
            </a:r>
            <a:r>
              <a:rPr lang="en-US" altLang="zh-CN" dirty="0"/>
              <a:t>IP</a:t>
            </a:r>
            <a:r>
              <a:rPr lang="zh-CN" altLang="zh-CN" dirty="0"/>
              <a:t>传输技术</a:t>
            </a:r>
          </a:p>
          <a:p>
            <a:pPr marL="0" indent="0">
              <a:lnSpc>
                <a:spcPct val="150000"/>
              </a:lnSpc>
              <a:buNone/>
            </a:pPr>
            <a:r>
              <a:rPr lang="en-US" altLang="zh-CN" dirty="0"/>
              <a:t>IP</a:t>
            </a:r>
            <a:r>
              <a:rPr lang="zh-CN" altLang="zh-CN" dirty="0"/>
              <a:t>传输有如下几种方式：</a:t>
            </a:r>
          </a:p>
          <a:p>
            <a:pPr marL="0" indent="0">
              <a:lnSpc>
                <a:spcPct val="150000"/>
              </a:lnSpc>
              <a:buNone/>
            </a:pPr>
            <a:r>
              <a:rPr lang="zh-CN" altLang="zh-CN" dirty="0"/>
              <a:t>（</a:t>
            </a:r>
            <a:r>
              <a:rPr lang="en-US" altLang="zh-CN" dirty="0"/>
              <a:t>1</a:t>
            </a:r>
            <a:r>
              <a:rPr lang="zh-CN" altLang="zh-CN" dirty="0"/>
              <a:t>）</a:t>
            </a:r>
            <a:r>
              <a:rPr lang="en-US" altLang="zh-CN" dirty="0"/>
              <a:t>IP over ATM </a:t>
            </a:r>
            <a:r>
              <a:rPr lang="zh-CN" altLang="zh-CN" dirty="0"/>
              <a:t>（</a:t>
            </a:r>
            <a:r>
              <a:rPr lang="en-US" altLang="zh-CN" dirty="0"/>
              <a:t>POA</a:t>
            </a:r>
            <a:r>
              <a:rPr lang="zh-CN" altLang="zh-CN" dirty="0"/>
              <a:t>）。</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a:t>
            </a:r>
            <a:r>
              <a:rPr lang="en-US" altLang="zh-CN" dirty="0"/>
              <a:t>IP over SDH</a:t>
            </a:r>
            <a:r>
              <a:rPr lang="zh-CN" altLang="zh-CN" dirty="0"/>
              <a:t>（</a:t>
            </a:r>
            <a:r>
              <a:rPr lang="en-US" altLang="zh-CN" dirty="0"/>
              <a:t>POS</a:t>
            </a:r>
            <a:r>
              <a:rPr lang="zh-CN" altLang="zh-CN" dirty="0"/>
              <a:t>）。</a:t>
            </a:r>
            <a:r>
              <a:rPr lang="zh-CN" altLang="zh-CN" dirty="0"/>
              <a:t> </a:t>
            </a:r>
            <a:endParaRPr lang="en-US" altLang="zh-CN" dirty="0" smtClean="0"/>
          </a:p>
          <a:p>
            <a:pPr marL="0" indent="0">
              <a:lnSpc>
                <a:spcPct val="150000"/>
              </a:lnSpc>
              <a:buNone/>
            </a:pPr>
            <a:r>
              <a:rPr lang="zh-CN" altLang="zh-CN" dirty="0"/>
              <a:t>（</a:t>
            </a:r>
            <a:r>
              <a:rPr lang="en-US" altLang="zh-CN" dirty="0"/>
              <a:t>3</a:t>
            </a:r>
            <a:r>
              <a:rPr lang="zh-CN" altLang="zh-CN" dirty="0"/>
              <a:t>）</a:t>
            </a:r>
            <a:r>
              <a:rPr lang="en-US" altLang="zh-CN" dirty="0"/>
              <a:t>IP over WAM</a:t>
            </a:r>
            <a:r>
              <a:rPr lang="zh-CN" altLang="zh-CN" dirty="0"/>
              <a:t>。</a:t>
            </a:r>
            <a:r>
              <a:rPr lang="zh-CN" altLang="zh-CN" dirty="0"/>
              <a:t> </a:t>
            </a:r>
            <a:endParaRPr lang="zh-CN" altLang="zh-CN" dirty="0"/>
          </a:p>
        </p:txBody>
      </p:sp>
    </p:spTree>
    <p:extLst>
      <p:ext uri="{BB962C8B-B14F-4D97-AF65-F5344CB8AC3E}">
        <p14:creationId xmlns:p14="http://schemas.microsoft.com/office/powerpoint/2010/main" val="173103369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9.2 </a:t>
            </a:r>
            <a:r>
              <a:rPr lang="zh-CN" altLang="zh-CN" sz="3600" b="1" dirty="0"/>
              <a:t>通信与网络技术</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9.2.1</a:t>
            </a:r>
            <a:r>
              <a:rPr lang="zh-CN" altLang="zh-CN" b="1" dirty="0" smtClean="0"/>
              <a:t>光纤通信技术</a:t>
            </a:r>
            <a:endParaRPr lang="en-US" altLang="zh-CN" b="1" dirty="0" smtClean="0"/>
          </a:p>
          <a:p>
            <a:pPr marL="0" indent="0">
              <a:lnSpc>
                <a:spcPct val="150000"/>
              </a:lnSpc>
              <a:buNone/>
            </a:pPr>
            <a:r>
              <a:rPr lang="zh-CN" altLang="zh-CN" dirty="0"/>
              <a:t>光纤通信的原理是利用光导纤维传输信号，以实现信息传递的一种通信方式。实际应用中的光纤通信系统使用的不是单根的光纤，而是许多光纤聚集在一起的组成的光缆。光纤通信系统普遍采用数字编码和强度调制</a:t>
            </a:r>
            <a:r>
              <a:rPr lang="en-US" altLang="zh-CN" dirty="0"/>
              <a:t>-</a:t>
            </a:r>
            <a:r>
              <a:rPr lang="zh-CN" altLang="zh-CN" dirty="0"/>
              <a:t>直接检测（</a:t>
            </a:r>
            <a:r>
              <a:rPr lang="en-US" altLang="zh-CN" dirty="0"/>
              <a:t>IM-DD</a:t>
            </a:r>
            <a:r>
              <a:rPr lang="zh-CN" altLang="zh-CN" dirty="0"/>
              <a:t>）</a:t>
            </a:r>
            <a:r>
              <a:rPr lang="zh-CN" altLang="zh-CN" dirty="0" smtClean="0"/>
              <a:t>通信系统</a:t>
            </a:r>
            <a:r>
              <a:rPr lang="zh-CN" altLang="zh-CN" dirty="0"/>
              <a:t>。</a:t>
            </a:r>
            <a:endParaRPr lang="zh-CN" altLang="zh-CN" b="1" dirty="0"/>
          </a:p>
        </p:txBody>
      </p:sp>
      <p:pic>
        <p:nvPicPr>
          <p:cNvPr id="4" name="图片 3"/>
          <p:cNvPicPr>
            <a:picLocks noChangeAspect="1"/>
          </p:cNvPicPr>
          <p:nvPr/>
        </p:nvPicPr>
        <p:blipFill>
          <a:blip r:embed="rId3"/>
          <a:stretch>
            <a:fillRect/>
          </a:stretch>
        </p:blipFill>
        <p:spPr>
          <a:xfrm>
            <a:off x="1346200" y="5002326"/>
            <a:ext cx="6451600" cy="1320800"/>
          </a:xfrm>
          <a:prstGeom prst="rect">
            <a:avLst/>
          </a:prstGeom>
        </p:spPr>
      </p:pic>
    </p:spTree>
    <p:extLst>
      <p:ext uri="{BB962C8B-B14F-4D97-AF65-F5344CB8AC3E}">
        <p14:creationId xmlns:p14="http://schemas.microsoft.com/office/powerpoint/2010/main" val="3317961932"/>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9.2 </a:t>
            </a:r>
            <a:r>
              <a:rPr lang="zh-CN" altLang="zh-CN" sz="3600" b="1" dirty="0"/>
              <a:t>通信与网络技术</a:t>
            </a:r>
          </a:p>
        </p:txBody>
      </p:sp>
      <p:sp>
        <p:nvSpPr>
          <p:cNvPr id="3" name="内容占位符 2"/>
          <p:cNvSpPr>
            <a:spLocks noGrp="1"/>
          </p:cNvSpPr>
          <p:nvPr>
            <p:ph idx="1"/>
          </p:nvPr>
        </p:nvSpPr>
        <p:spPr>
          <a:xfrm>
            <a:off x="457199" y="1600200"/>
            <a:ext cx="8371227" cy="4876800"/>
          </a:xfrm>
        </p:spPr>
        <p:txBody>
          <a:bodyPr>
            <a:normAutofit lnSpcReduction="10000"/>
          </a:bodyPr>
          <a:lstStyle/>
          <a:p>
            <a:pPr marL="0" indent="0">
              <a:buNone/>
            </a:pPr>
            <a:r>
              <a:rPr lang="en-US" altLang="zh-CN" b="1" dirty="0"/>
              <a:t>9.2.2</a:t>
            </a:r>
            <a:r>
              <a:rPr lang="zh-CN" altLang="zh-CN" b="1" dirty="0" smtClean="0"/>
              <a:t>接入网技术</a:t>
            </a:r>
            <a:endParaRPr lang="en-US" altLang="zh-CN" b="1" dirty="0" smtClean="0"/>
          </a:p>
          <a:p>
            <a:pPr marL="0" indent="0">
              <a:buNone/>
            </a:pPr>
            <a:r>
              <a:rPr lang="en-US" altLang="zh-CN" dirty="0"/>
              <a:t>1</a:t>
            </a:r>
            <a:r>
              <a:rPr lang="zh-CN" altLang="zh-CN" dirty="0"/>
              <a:t>．接入方式</a:t>
            </a:r>
          </a:p>
          <a:p>
            <a:pPr marL="0" indent="0">
              <a:buNone/>
            </a:pPr>
            <a:r>
              <a:rPr lang="zh-CN" altLang="zh-CN" dirty="0"/>
              <a:t>接入网主要分为有线接入和无线接入两类，有线接入分为铜缆接入、混合接入、光缆接入等多种方式</a:t>
            </a:r>
            <a:r>
              <a:rPr lang="zh-CN" altLang="zh-CN" dirty="0" smtClean="0"/>
              <a:t>。</a:t>
            </a:r>
            <a:endParaRPr lang="en-US" altLang="zh-CN" dirty="0" smtClean="0"/>
          </a:p>
          <a:p>
            <a:pPr marL="0" indent="0">
              <a:buNone/>
            </a:pPr>
            <a:r>
              <a:rPr lang="en-US" altLang="zh-CN" dirty="0"/>
              <a:t>2</a:t>
            </a:r>
            <a:r>
              <a:rPr lang="zh-CN" altLang="zh-CN" dirty="0"/>
              <a:t>．主要的有线接入技术</a:t>
            </a:r>
          </a:p>
          <a:p>
            <a:pPr marL="0" indent="0">
              <a:buNone/>
            </a:pPr>
            <a:r>
              <a:rPr lang="zh-CN" altLang="zh-CN" dirty="0"/>
              <a:t>主要的技术手段是利用开放的</a:t>
            </a:r>
            <a:r>
              <a:rPr lang="en-US" altLang="zh-CN" dirty="0"/>
              <a:t>V5</a:t>
            </a:r>
            <a:r>
              <a:rPr lang="zh-CN" altLang="zh-CN" dirty="0"/>
              <a:t>接口，使接入网相对独立于</a:t>
            </a:r>
            <a:r>
              <a:rPr lang="en-US" altLang="zh-CN" dirty="0"/>
              <a:t>PSTN/ISDN</a:t>
            </a:r>
            <a:r>
              <a:rPr lang="zh-CN" altLang="zh-CN" dirty="0"/>
              <a:t>交换机；把</a:t>
            </a:r>
            <a:r>
              <a:rPr lang="en-US" altLang="zh-CN" dirty="0"/>
              <a:t>SDH</a:t>
            </a:r>
            <a:r>
              <a:rPr lang="zh-CN" altLang="zh-CN" dirty="0"/>
              <a:t>延伸到接入层；采用</a:t>
            </a:r>
            <a:r>
              <a:rPr lang="en-US" altLang="zh-CN" dirty="0" err="1"/>
              <a:t>xDSL</a:t>
            </a:r>
            <a:r>
              <a:rPr lang="zh-CN" altLang="zh-CN" dirty="0"/>
              <a:t>充分利用现有铜线资源；以</a:t>
            </a:r>
            <a:r>
              <a:rPr lang="en-US" altLang="zh-CN" dirty="0"/>
              <a:t>PON</a:t>
            </a:r>
            <a:r>
              <a:rPr lang="zh-CN" altLang="zh-CN" dirty="0"/>
              <a:t>实现配线段和引入线光纤化，使接入成本趋近于铜线；用</a:t>
            </a:r>
            <a:r>
              <a:rPr lang="en-US" altLang="zh-CN" dirty="0"/>
              <a:t>HFC</a:t>
            </a:r>
            <a:r>
              <a:rPr lang="zh-CN" altLang="zh-CN" dirty="0"/>
              <a:t>对有线电视网进行双向改造；以</a:t>
            </a:r>
            <a:r>
              <a:rPr lang="en-US" altLang="zh-CN" dirty="0"/>
              <a:t>ATM</a:t>
            </a:r>
            <a:r>
              <a:rPr lang="zh-CN" altLang="zh-CN" dirty="0"/>
              <a:t>宽带和</a:t>
            </a:r>
            <a:r>
              <a:rPr lang="en-US" altLang="zh-CN" dirty="0"/>
              <a:t>PON</a:t>
            </a:r>
            <a:r>
              <a:rPr lang="zh-CN" altLang="zh-CN" dirty="0"/>
              <a:t>透明性优势互补的</a:t>
            </a:r>
            <a:r>
              <a:rPr lang="en-US" altLang="zh-CN" dirty="0"/>
              <a:t>APON</a:t>
            </a:r>
            <a:r>
              <a:rPr lang="zh-CN" altLang="zh-CN" dirty="0"/>
              <a:t>技术低成本地拓展接入带宽；采用以太网和</a:t>
            </a:r>
            <a:r>
              <a:rPr lang="en-US" altLang="zh-CN" dirty="0"/>
              <a:t>DSL</a:t>
            </a:r>
            <a:r>
              <a:rPr lang="zh-CN" altLang="zh-CN" dirty="0"/>
              <a:t>相结合的传输分组包以太环系统（</a:t>
            </a:r>
            <a:r>
              <a:rPr lang="en-US" altLang="zh-CN" dirty="0"/>
              <a:t>EDSL</a:t>
            </a:r>
            <a:r>
              <a:rPr lang="zh-CN" altLang="zh-CN" dirty="0"/>
              <a:t>）和以无线本地环路（</a:t>
            </a:r>
            <a:r>
              <a:rPr lang="en-US" altLang="zh-CN" dirty="0"/>
              <a:t>WLL</a:t>
            </a:r>
            <a:r>
              <a:rPr lang="zh-CN" altLang="zh-CN" dirty="0"/>
              <a:t>）及宽带本地多点分配服务系统（</a:t>
            </a:r>
            <a:r>
              <a:rPr lang="en-US" altLang="zh-CN" dirty="0"/>
              <a:t>LMDS</a:t>
            </a:r>
            <a:r>
              <a:rPr lang="zh-CN" altLang="zh-CN" dirty="0"/>
              <a:t>）等无线接入做补充等。</a:t>
            </a:r>
          </a:p>
          <a:p>
            <a:pPr marL="0" indent="0">
              <a:buNone/>
            </a:pPr>
            <a:endParaRPr lang="zh-CN" altLang="zh-CN" b="1" dirty="0"/>
          </a:p>
        </p:txBody>
      </p:sp>
    </p:spTree>
    <p:extLst>
      <p:ext uri="{BB962C8B-B14F-4D97-AF65-F5344CB8AC3E}">
        <p14:creationId xmlns:p14="http://schemas.microsoft.com/office/powerpoint/2010/main" val="2876230703"/>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9.2 </a:t>
            </a:r>
            <a:r>
              <a:rPr lang="zh-CN" altLang="zh-CN" sz="3600" b="1" dirty="0"/>
              <a:t>通信与网络技术</a:t>
            </a:r>
          </a:p>
        </p:txBody>
      </p:sp>
      <p:sp>
        <p:nvSpPr>
          <p:cNvPr id="3" name="内容占位符 2"/>
          <p:cNvSpPr>
            <a:spLocks noGrp="1"/>
          </p:cNvSpPr>
          <p:nvPr>
            <p:ph idx="1"/>
          </p:nvPr>
        </p:nvSpPr>
        <p:spPr>
          <a:xfrm>
            <a:off x="457199" y="1600200"/>
            <a:ext cx="8371227" cy="4876800"/>
          </a:xfrm>
        </p:spPr>
        <p:txBody>
          <a:bodyPr>
            <a:normAutofit/>
          </a:bodyPr>
          <a:lstStyle/>
          <a:p>
            <a:pPr marL="0" indent="0">
              <a:buNone/>
            </a:pPr>
            <a:r>
              <a:rPr lang="en-US" altLang="zh-CN" b="1" dirty="0"/>
              <a:t>9.2.3</a:t>
            </a:r>
            <a:r>
              <a:rPr lang="zh-CN" altLang="zh-CN" b="1" dirty="0"/>
              <a:t>数字</a:t>
            </a:r>
            <a:r>
              <a:rPr lang="zh-CN" altLang="zh-CN" b="1" dirty="0" smtClean="0"/>
              <a:t>蜂窝移动通信技术</a:t>
            </a:r>
            <a:endParaRPr lang="en-US" altLang="zh-CN" b="1" dirty="0" smtClean="0"/>
          </a:p>
          <a:p>
            <a:pPr marL="0" indent="0">
              <a:buNone/>
            </a:pPr>
            <a:r>
              <a:rPr lang="zh-CN" altLang="zh-CN" dirty="0"/>
              <a:t>数字蜂窝式移动通信系统是应用最为广泛的移动通信系统，且所涉及的技术领域最广，技术也最复杂。数字蜂窝式移功电话系统由移动业务交换中心（</a:t>
            </a:r>
            <a:r>
              <a:rPr lang="en-US" altLang="zh-CN" dirty="0"/>
              <a:t>MSC</a:t>
            </a:r>
            <a:r>
              <a:rPr lang="zh-CN" altLang="zh-CN" dirty="0"/>
              <a:t>）、基地站（</a:t>
            </a:r>
            <a:r>
              <a:rPr lang="en-US" altLang="zh-CN" dirty="0"/>
              <a:t>BS</a:t>
            </a:r>
            <a:r>
              <a:rPr lang="zh-CN" altLang="zh-CN" dirty="0"/>
              <a:t>）、移动台（</a:t>
            </a:r>
            <a:r>
              <a:rPr lang="en-US" altLang="zh-CN" dirty="0"/>
              <a:t>MS</a:t>
            </a:r>
            <a:r>
              <a:rPr lang="zh-CN" altLang="zh-CN" dirty="0"/>
              <a:t>）及与市活网相连接的中继线等组成。移动业务交换中心完成移动台与移动台之间、移动台与固定用户之间的信息交换转接和系统管理。基地站和移动台均由收发信机及列线、馈线组成。每个基地站都有移动的服务范围，称为无线小区。无线小区的大小由基地站发射功率和天线高度决定。通过基地站和移动业务交换中心就可以实现任意两个移动用户之间的通信；通过中继线与市话局的接续，可以实现移动用户与市话用户之间的通信。</a:t>
            </a:r>
          </a:p>
          <a:p>
            <a:pPr marL="0" indent="0">
              <a:buNone/>
            </a:pPr>
            <a:endParaRPr lang="zh-CN" altLang="zh-CN" b="1" dirty="0"/>
          </a:p>
        </p:txBody>
      </p:sp>
    </p:spTree>
    <p:extLst>
      <p:ext uri="{BB962C8B-B14F-4D97-AF65-F5344CB8AC3E}">
        <p14:creationId xmlns:p14="http://schemas.microsoft.com/office/powerpoint/2010/main" val="1577771462"/>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9.2 </a:t>
            </a:r>
            <a:r>
              <a:rPr lang="zh-CN" altLang="zh-CN" sz="3600" b="1" dirty="0"/>
              <a:t>通信与网络技术</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9.2.4</a:t>
            </a:r>
            <a:r>
              <a:rPr lang="zh-CN" altLang="zh-CN" b="1" dirty="0"/>
              <a:t>卫星通信技术</a:t>
            </a:r>
          </a:p>
          <a:p>
            <a:pPr marL="0" indent="0">
              <a:lnSpc>
                <a:spcPct val="150000"/>
              </a:lnSpc>
              <a:buNone/>
            </a:pPr>
            <a:r>
              <a:rPr lang="zh-CN" altLang="zh-CN" dirty="0"/>
              <a:t>卫星通信技术是一种利用人造地球卫星作为中继站来转发无线电波而进行的两个或多个地球站之间的通信。自</a:t>
            </a:r>
            <a:r>
              <a:rPr lang="en-US" altLang="zh-CN" dirty="0"/>
              <a:t>20</a:t>
            </a:r>
            <a:r>
              <a:rPr lang="zh-CN" altLang="zh-CN" dirty="0"/>
              <a:t>世纪</a:t>
            </a:r>
            <a:r>
              <a:rPr lang="en-US" altLang="zh-CN" dirty="0"/>
              <a:t>90</a:t>
            </a:r>
            <a:r>
              <a:rPr lang="zh-CN" altLang="zh-CN" dirty="0"/>
              <a:t>年代以来，卫星移动通信的迅猛发展推动了天线技术的进步。卫星通信具有覆盖范围广、通信容量大、传输质量好、组网方便迅速、便于实现全球无缝链接等众多优点，被认为是建立全球个人通信必不可少的一种重要手段。</a:t>
            </a:r>
          </a:p>
        </p:txBody>
      </p:sp>
    </p:spTree>
    <p:extLst>
      <p:ext uri="{BB962C8B-B14F-4D97-AF65-F5344CB8AC3E}">
        <p14:creationId xmlns:p14="http://schemas.microsoft.com/office/powerpoint/2010/main" val="315607658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9.2 </a:t>
            </a:r>
            <a:r>
              <a:rPr lang="zh-CN" altLang="zh-CN" sz="3600" b="1" dirty="0"/>
              <a:t>通信与网络技术</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10000"/>
              </a:lnSpc>
              <a:buNone/>
            </a:pPr>
            <a:r>
              <a:rPr lang="en-US" altLang="zh-CN" b="1" dirty="0"/>
              <a:t>9.2.5 </a:t>
            </a:r>
            <a:r>
              <a:rPr lang="zh-CN" altLang="zh-CN" b="1" dirty="0"/>
              <a:t>无线网络技术</a:t>
            </a:r>
          </a:p>
          <a:p>
            <a:pPr marL="0" indent="0">
              <a:lnSpc>
                <a:spcPct val="110000"/>
              </a:lnSpc>
              <a:buNone/>
            </a:pPr>
            <a:r>
              <a:rPr lang="zh-CN" altLang="zh-CN" dirty="0"/>
              <a:t>各种无线和移动网络都可以采用</a:t>
            </a:r>
            <a:r>
              <a:rPr lang="en-US" altLang="zh-CN" dirty="0"/>
              <a:t>IP</a:t>
            </a:r>
            <a:r>
              <a:rPr lang="zh-CN" altLang="zh-CN" dirty="0"/>
              <a:t>技术与互联网相连，成为互联网的无线扩展，或互联网的无线接入网，使得各种移动和无线终端可以通过无线方式接入互联网，从而可以获得互联网的各种信息服务，并能在互联网平台上进行通信。由于无线网络与固定互联网是异质异构网络，网络技术发展具有渐进性和阶段性，因此，固定互联网的无线扩展（形式和内容）也是逐步演进的。随着网络技术和建设以及终端技术的发展，移动互联网与无线互联网在技术概念上的差异将会逐步缩小，可以统称为无线互联网技术。无线互联网技术包括移动网络接入、固定无线接入、无线局域网技术等几种方式。</a:t>
            </a:r>
          </a:p>
        </p:txBody>
      </p:sp>
    </p:spTree>
    <p:extLst>
      <p:ext uri="{BB962C8B-B14F-4D97-AF65-F5344CB8AC3E}">
        <p14:creationId xmlns:p14="http://schemas.microsoft.com/office/powerpoint/2010/main" val="2290624573"/>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9.2 </a:t>
            </a:r>
            <a:r>
              <a:rPr lang="zh-CN" altLang="zh-CN" sz="3600" b="1" dirty="0"/>
              <a:t>通信与网络技术</a:t>
            </a:r>
          </a:p>
        </p:txBody>
      </p:sp>
      <p:sp>
        <p:nvSpPr>
          <p:cNvPr id="3" name="内容占位符 2"/>
          <p:cNvSpPr>
            <a:spLocks noGrp="1"/>
          </p:cNvSpPr>
          <p:nvPr>
            <p:ph idx="1"/>
          </p:nvPr>
        </p:nvSpPr>
        <p:spPr>
          <a:xfrm>
            <a:off x="457199" y="1600200"/>
            <a:ext cx="8371227" cy="4876800"/>
          </a:xfrm>
        </p:spPr>
        <p:txBody>
          <a:bodyPr>
            <a:normAutofit lnSpcReduction="10000"/>
          </a:bodyPr>
          <a:lstStyle/>
          <a:p>
            <a:pPr marL="0" indent="0">
              <a:lnSpc>
                <a:spcPct val="130000"/>
              </a:lnSpc>
              <a:buNone/>
            </a:pPr>
            <a:r>
              <a:rPr lang="en-US" altLang="zh-CN" b="1" dirty="0"/>
              <a:t>9.2.6</a:t>
            </a:r>
            <a:r>
              <a:rPr lang="zh-CN" altLang="zh-CN" b="1" dirty="0"/>
              <a:t>下一代网络</a:t>
            </a:r>
            <a:r>
              <a:rPr lang="en-US" altLang="zh-CN" b="1" dirty="0"/>
              <a:t>NGN</a:t>
            </a:r>
            <a:r>
              <a:rPr lang="zh-CN" altLang="zh-CN" b="1" dirty="0" smtClean="0"/>
              <a:t>技术</a:t>
            </a:r>
            <a:endParaRPr lang="en-US" altLang="zh-CN" b="1" dirty="0" smtClean="0"/>
          </a:p>
          <a:p>
            <a:pPr marL="0" indent="0">
              <a:lnSpc>
                <a:spcPct val="130000"/>
              </a:lnSpc>
              <a:buNone/>
            </a:pPr>
            <a:r>
              <a:rPr lang="en-US" altLang="zh-CN" dirty="0"/>
              <a:t>NGN</a:t>
            </a:r>
            <a:r>
              <a:rPr lang="zh-CN" altLang="zh-CN" dirty="0"/>
              <a:t>是下一代网络（</a:t>
            </a:r>
            <a:r>
              <a:rPr lang="en-US" altLang="zh-CN" dirty="0"/>
              <a:t>Next Generation Network</a:t>
            </a:r>
            <a:r>
              <a:rPr lang="zh-CN" altLang="zh-CN" dirty="0"/>
              <a:t>）或新一代网络（</a:t>
            </a:r>
            <a:r>
              <a:rPr lang="en-US" altLang="zh-CN" dirty="0"/>
              <a:t>New Generation Net work</a:t>
            </a:r>
            <a:r>
              <a:rPr lang="zh-CN" altLang="zh-CN" dirty="0"/>
              <a:t>）的缩写。</a:t>
            </a:r>
            <a:r>
              <a:rPr lang="en-US" altLang="zh-CN" dirty="0"/>
              <a:t>NGN</a:t>
            </a:r>
            <a:r>
              <a:rPr lang="zh-CN" altLang="zh-CN" dirty="0"/>
              <a:t>是一个分组网络，它提供包括电信业务在内的多种业务，能够利用多种带宽和具有</a:t>
            </a:r>
            <a:r>
              <a:rPr lang="en-US" altLang="zh-CN" dirty="0" err="1"/>
              <a:t>QoS</a:t>
            </a:r>
            <a:r>
              <a:rPr lang="zh-CN" altLang="zh-CN" dirty="0"/>
              <a:t>能力的传送技术，实现业务功能与底层传送技术的分离；它允许用户对不同业务提供商网络的自由接入，并支持通用移动性，实现用户对业务使用的一致性和统一性。它是以软交换为核心的，能够提供包括语音、数据、视频和多媒体业务的基于分组技术的综合开放的网络架构，代表了通信网络发展的方向</a:t>
            </a:r>
            <a:r>
              <a:rPr lang="zh-CN" altLang="zh-CN" dirty="0" smtClean="0"/>
              <a:t>。</a:t>
            </a:r>
            <a:endParaRPr lang="zh-CN" altLang="zh-CN" b="1" dirty="0"/>
          </a:p>
        </p:txBody>
      </p:sp>
    </p:spTree>
    <p:extLst>
      <p:ext uri="{BB962C8B-B14F-4D97-AF65-F5344CB8AC3E}">
        <p14:creationId xmlns:p14="http://schemas.microsoft.com/office/powerpoint/2010/main" val="2225194273"/>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9.2 </a:t>
            </a:r>
            <a:r>
              <a:rPr lang="zh-CN" altLang="zh-CN" sz="3600" b="1" dirty="0"/>
              <a:t>通信与网络技术</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9.2.6</a:t>
            </a:r>
            <a:r>
              <a:rPr lang="zh-CN" altLang="zh-CN" b="1" dirty="0"/>
              <a:t>下一代网络</a:t>
            </a:r>
            <a:r>
              <a:rPr lang="en-US" altLang="zh-CN" b="1" dirty="0"/>
              <a:t>NGN</a:t>
            </a:r>
            <a:r>
              <a:rPr lang="zh-CN" altLang="zh-CN" b="1" dirty="0" smtClean="0"/>
              <a:t>技术</a:t>
            </a:r>
            <a:endParaRPr lang="en-US" altLang="zh-CN" b="1" dirty="0" smtClean="0"/>
          </a:p>
          <a:p>
            <a:pPr marL="0" indent="0">
              <a:lnSpc>
                <a:spcPct val="150000"/>
              </a:lnSpc>
              <a:buNone/>
            </a:pPr>
            <a:r>
              <a:rPr lang="en-US" altLang="zh-CN" dirty="0" smtClean="0"/>
              <a:t>NGN</a:t>
            </a:r>
            <a:r>
              <a:rPr lang="zh-CN" altLang="zh-CN" dirty="0"/>
              <a:t>具有分组传送、控制功能从承载、呼叫</a:t>
            </a:r>
            <a:r>
              <a:rPr lang="en-US" altLang="zh-CN" dirty="0"/>
              <a:t>/</a:t>
            </a:r>
            <a:r>
              <a:rPr lang="zh-CN" altLang="zh-CN" dirty="0"/>
              <a:t>会话、应用</a:t>
            </a:r>
            <a:r>
              <a:rPr lang="en-US" altLang="zh-CN" dirty="0"/>
              <a:t>/</a:t>
            </a:r>
            <a:r>
              <a:rPr lang="zh-CN" altLang="zh-CN" dirty="0"/>
              <a:t>业务中分离、业务提供与网络分离、提供开放接口、利用各基本的业务组成模块、提供广泛的业务和应用、端到端</a:t>
            </a:r>
            <a:r>
              <a:rPr lang="en-US" altLang="zh-CN" dirty="0" err="1"/>
              <a:t>QoS</a:t>
            </a:r>
            <a:r>
              <a:rPr lang="zh-CN" altLang="zh-CN" dirty="0"/>
              <a:t>和透明的传输能力通过开放的接口规范与传统网络实现互通、通用移动性、允许用户自由地接入不同业务提供商、支持多样标志体系，融合固定与移动业务等特征。</a:t>
            </a:r>
          </a:p>
          <a:p>
            <a:pPr marL="0" indent="0">
              <a:lnSpc>
                <a:spcPct val="150000"/>
              </a:lnSpc>
              <a:buNone/>
            </a:pPr>
            <a:endParaRPr lang="zh-CN" altLang="zh-CN" b="1" dirty="0"/>
          </a:p>
        </p:txBody>
      </p:sp>
    </p:spTree>
    <p:extLst>
      <p:ext uri="{BB962C8B-B14F-4D97-AF65-F5344CB8AC3E}">
        <p14:creationId xmlns:p14="http://schemas.microsoft.com/office/powerpoint/2010/main" val="138927695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9.3 </a:t>
            </a:r>
            <a:r>
              <a:rPr lang="zh-CN" altLang="zh-CN" sz="3600" b="1" dirty="0"/>
              <a:t>流媒体技术</a:t>
            </a:r>
          </a:p>
        </p:txBody>
      </p:sp>
      <p:sp>
        <p:nvSpPr>
          <p:cNvPr id="3" name="内容占位符 2"/>
          <p:cNvSpPr>
            <a:spLocks noGrp="1"/>
          </p:cNvSpPr>
          <p:nvPr>
            <p:ph idx="1"/>
          </p:nvPr>
        </p:nvSpPr>
        <p:spPr>
          <a:xfrm>
            <a:off x="457199" y="1600200"/>
            <a:ext cx="8371227" cy="4876800"/>
          </a:xfrm>
        </p:spPr>
        <p:txBody>
          <a:bodyPr>
            <a:normAutofit fontScale="92500"/>
          </a:bodyPr>
          <a:lstStyle/>
          <a:p>
            <a:pPr marL="0" indent="0">
              <a:lnSpc>
                <a:spcPct val="150000"/>
              </a:lnSpc>
              <a:buNone/>
            </a:pPr>
            <a:r>
              <a:rPr lang="zh-CN" altLang="zh-CN" dirty="0"/>
              <a:t>流媒体（</a:t>
            </a:r>
            <a:r>
              <a:rPr lang="en-US" altLang="zh-CN" dirty="0"/>
              <a:t>Streaming Media</a:t>
            </a:r>
            <a:r>
              <a:rPr lang="zh-CN" altLang="zh-CN" dirty="0"/>
              <a:t>）是指采用流式传输的方式在</a:t>
            </a:r>
            <a:r>
              <a:rPr lang="en-US" altLang="zh-CN" dirty="0"/>
              <a:t>Internet/Intranet</a:t>
            </a:r>
            <a:r>
              <a:rPr lang="zh-CN" altLang="zh-CN" dirty="0"/>
              <a:t>播放的媒体格式，如音频、视频或多媒体文件。流媒体在播放前并不下载整个文件，只将开始部分内容存入内存，在计算机中对数据包进行缓存并使媒体数据正确地输出</a:t>
            </a:r>
            <a:r>
              <a:rPr lang="zh-CN" altLang="zh-CN" dirty="0" smtClean="0"/>
              <a:t>。</a:t>
            </a:r>
            <a:endParaRPr lang="en-US" altLang="zh-CN" dirty="0" smtClean="0"/>
          </a:p>
          <a:p>
            <a:pPr marL="0" indent="0">
              <a:lnSpc>
                <a:spcPct val="150000"/>
              </a:lnSpc>
              <a:buNone/>
            </a:pPr>
            <a:r>
              <a:rPr lang="zh-CN" altLang="zh-CN" dirty="0" smtClean="0"/>
              <a:t>流</a:t>
            </a:r>
            <a:r>
              <a:rPr lang="zh-CN" altLang="zh-CN" dirty="0"/>
              <a:t>媒体的数据流随时传送随时播放，只是在开始时有些延迟</a:t>
            </a:r>
            <a:r>
              <a:rPr lang="zh-CN" altLang="zh-CN" dirty="0" smtClean="0"/>
              <a:t>。</a:t>
            </a:r>
            <a:endParaRPr lang="en-US" altLang="zh-CN" dirty="0" smtClean="0"/>
          </a:p>
          <a:p>
            <a:pPr marL="0" indent="0">
              <a:lnSpc>
                <a:spcPct val="150000"/>
              </a:lnSpc>
              <a:buNone/>
            </a:pPr>
            <a:r>
              <a:rPr lang="zh-CN" altLang="zh-CN" dirty="0" smtClean="0"/>
              <a:t>流媒体实现</a:t>
            </a:r>
            <a:r>
              <a:rPr lang="zh-CN" altLang="zh-CN" dirty="0"/>
              <a:t>的关键技术就是流式传输，流式传输主要指将整个音频和视频及三维媒体等多媒体文件经过特定的压缩方式解析成一个个压缩包，由视频服务器向用户计算机顺序或实时传送。</a:t>
            </a:r>
            <a:r>
              <a:rPr lang="zh-CN" altLang="zh-CN" dirty="0"/>
              <a:t> </a:t>
            </a:r>
            <a:endParaRPr lang="zh-CN" altLang="zh-CN" b="1" dirty="0"/>
          </a:p>
        </p:txBody>
      </p:sp>
    </p:spTree>
    <p:extLst>
      <p:ext uri="{BB962C8B-B14F-4D97-AF65-F5344CB8AC3E}">
        <p14:creationId xmlns:p14="http://schemas.microsoft.com/office/powerpoint/2010/main" val="93220447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p:txBody>
          <a:bodyPr/>
          <a:lstStyle/>
          <a:p>
            <a:pPr marL="0" indent="0">
              <a:lnSpc>
                <a:spcPct val="150000"/>
              </a:lnSpc>
              <a:buNone/>
            </a:pPr>
            <a:r>
              <a:rPr lang="en-US" altLang="zh-CN" b="1" dirty="0"/>
              <a:t>9.1.2</a:t>
            </a:r>
            <a:r>
              <a:rPr lang="zh-CN" altLang="zh-CN" b="1" dirty="0"/>
              <a:t>传播系统与传播方式</a:t>
            </a:r>
          </a:p>
          <a:p>
            <a:pPr marL="0" indent="0">
              <a:lnSpc>
                <a:spcPct val="150000"/>
              </a:lnSpc>
              <a:buNone/>
            </a:pPr>
            <a:r>
              <a:rPr lang="en-US" altLang="zh-CN" dirty="0"/>
              <a:t>1</a:t>
            </a:r>
            <a:r>
              <a:rPr lang="zh-CN" altLang="zh-CN" dirty="0"/>
              <a:t>．传播系统</a:t>
            </a:r>
            <a:r>
              <a:rPr lang="zh-CN" altLang="zh-CN" dirty="0" smtClean="0"/>
              <a:t>模型</a:t>
            </a:r>
            <a:endParaRPr lang="en-US" altLang="zh-CN" dirty="0" smtClean="0"/>
          </a:p>
          <a:p>
            <a:pPr marL="0" indent="0">
              <a:lnSpc>
                <a:spcPct val="150000"/>
              </a:lnSpc>
              <a:buNone/>
            </a:pPr>
            <a:r>
              <a:rPr lang="zh-CN" altLang="zh-CN" dirty="0"/>
              <a:t>数字传播系统的组成</a:t>
            </a:r>
            <a:r>
              <a:rPr lang="zh-CN" altLang="zh-CN" dirty="0"/>
              <a:t> </a:t>
            </a:r>
            <a:endParaRPr lang="zh-CN" altLang="zh-CN" dirty="0"/>
          </a:p>
        </p:txBody>
      </p:sp>
      <p:pic>
        <p:nvPicPr>
          <p:cNvPr id="5" name="图片 4"/>
          <p:cNvPicPr>
            <a:picLocks noChangeAspect="1"/>
          </p:cNvPicPr>
          <p:nvPr/>
        </p:nvPicPr>
        <p:blipFill>
          <a:blip r:embed="rId2"/>
          <a:stretch>
            <a:fillRect/>
          </a:stretch>
        </p:blipFill>
        <p:spPr>
          <a:xfrm>
            <a:off x="922616" y="3833157"/>
            <a:ext cx="7356229" cy="1411195"/>
          </a:xfrm>
          <a:prstGeom prst="rect">
            <a:avLst/>
          </a:prstGeom>
        </p:spPr>
      </p:pic>
    </p:spTree>
    <p:extLst>
      <p:ext uri="{BB962C8B-B14F-4D97-AF65-F5344CB8AC3E}">
        <p14:creationId xmlns:p14="http://schemas.microsoft.com/office/powerpoint/2010/main" val="134824900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9.3 </a:t>
            </a:r>
            <a:r>
              <a:rPr lang="zh-CN" altLang="zh-CN" sz="3600" b="1" dirty="0"/>
              <a:t>流媒体技术</a:t>
            </a:r>
          </a:p>
        </p:txBody>
      </p:sp>
      <p:sp>
        <p:nvSpPr>
          <p:cNvPr id="3" name="内容占位符 2"/>
          <p:cNvSpPr>
            <a:spLocks noGrp="1"/>
          </p:cNvSpPr>
          <p:nvPr>
            <p:ph idx="1"/>
          </p:nvPr>
        </p:nvSpPr>
        <p:spPr>
          <a:xfrm>
            <a:off x="457199" y="1600200"/>
            <a:ext cx="8371227" cy="4876800"/>
          </a:xfrm>
        </p:spPr>
        <p:txBody>
          <a:bodyPr>
            <a:normAutofit lnSpcReduction="10000"/>
          </a:bodyPr>
          <a:lstStyle/>
          <a:p>
            <a:pPr marL="0" indent="0">
              <a:lnSpc>
                <a:spcPct val="150000"/>
              </a:lnSpc>
              <a:buNone/>
            </a:pPr>
            <a:r>
              <a:rPr lang="en-US" altLang="zh-CN" b="1" dirty="0"/>
              <a:t>9.3.1 </a:t>
            </a:r>
            <a:r>
              <a:rPr lang="zh-CN" altLang="zh-CN" b="1" dirty="0"/>
              <a:t>流媒体的传输方式和</a:t>
            </a:r>
            <a:r>
              <a:rPr lang="zh-CN" altLang="zh-CN" b="1" dirty="0" smtClean="0"/>
              <a:t>特点</a:t>
            </a:r>
            <a:endParaRPr lang="en-US" altLang="zh-CN" b="1" dirty="0" smtClean="0"/>
          </a:p>
          <a:p>
            <a:pPr marL="0" indent="0">
              <a:lnSpc>
                <a:spcPct val="150000"/>
              </a:lnSpc>
              <a:buNone/>
            </a:pPr>
            <a:r>
              <a:rPr lang="zh-CN" altLang="zh-CN" dirty="0"/>
              <a:t> </a:t>
            </a:r>
            <a:r>
              <a:rPr lang="en-US" altLang="zh-CN" dirty="0"/>
              <a:t>1.</a:t>
            </a:r>
            <a:r>
              <a:rPr lang="zh-CN" altLang="zh-CN" dirty="0"/>
              <a:t>流媒体的传输方式</a:t>
            </a:r>
            <a:r>
              <a:rPr lang="zh-CN" altLang="zh-CN" dirty="0"/>
              <a:t> </a:t>
            </a:r>
            <a:endParaRPr lang="en-US" altLang="zh-CN" dirty="0" smtClean="0"/>
          </a:p>
          <a:p>
            <a:pPr marL="0" indent="0">
              <a:lnSpc>
                <a:spcPct val="150000"/>
              </a:lnSpc>
              <a:buNone/>
            </a:pPr>
            <a:r>
              <a:rPr lang="zh-CN" altLang="zh-CN" dirty="0"/>
              <a:t>（</a:t>
            </a:r>
            <a:r>
              <a:rPr lang="en-US" altLang="zh-CN" dirty="0"/>
              <a:t>1</a:t>
            </a:r>
            <a:r>
              <a:rPr lang="zh-CN" altLang="zh-CN" dirty="0"/>
              <a:t>）顺序流式传输</a:t>
            </a:r>
          </a:p>
          <a:p>
            <a:pPr marL="0" indent="0">
              <a:lnSpc>
                <a:spcPct val="150000"/>
              </a:lnSpc>
              <a:buNone/>
            </a:pPr>
            <a:r>
              <a:rPr lang="zh-CN" altLang="zh-CN" dirty="0"/>
              <a:t>（</a:t>
            </a:r>
            <a:r>
              <a:rPr lang="en-US" altLang="zh-CN" dirty="0"/>
              <a:t>2</a:t>
            </a:r>
            <a:r>
              <a:rPr lang="zh-CN" altLang="zh-CN" dirty="0"/>
              <a:t>）实时流式传输</a:t>
            </a:r>
          </a:p>
          <a:p>
            <a:pPr marL="0" lvl="0" indent="0">
              <a:lnSpc>
                <a:spcPct val="150000"/>
              </a:lnSpc>
              <a:buNone/>
            </a:pPr>
            <a:r>
              <a:rPr lang="en-US" altLang="zh-CN" dirty="0" smtClean="0"/>
              <a:t>2.</a:t>
            </a:r>
            <a:r>
              <a:rPr lang="zh-CN" altLang="zh-CN" dirty="0" smtClean="0"/>
              <a:t>流</a:t>
            </a:r>
            <a:r>
              <a:rPr lang="zh-CN" altLang="zh-CN" dirty="0"/>
              <a:t>媒体的基本特点</a:t>
            </a:r>
          </a:p>
          <a:p>
            <a:pPr marL="0" indent="0">
              <a:lnSpc>
                <a:spcPct val="150000"/>
              </a:lnSpc>
              <a:buNone/>
            </a:pPr>
            <a:r>
              <a:rPr lang="zh-CN" altLang="zh-CN" dirty="0"/>
              <a:t>（</a:t>
            </a:r>
            <a:r>
              <a:rPr lang="en-US" altLang="zh-CN" dirty="0"/>
              <a:t>1</a:t>
            </a:r>
            <a:r>
              <a:rPr lang="zh-CN" altLang="zh-CN" dirty="0"/>
              <a:t>）缩短等待时间</a:t>
            </a:r>
          </a:p>
          <a:p>
            <a:pPr marL="0" indent="0">
              <a:lnSpc>
                <a:spcPct val="150000"/>
              </a:lnSpc>
              <a:buNone/>
            </a:pPr>
            <a:r>
              <a:rPr lang="zh-CN" altLang="zh-CN" dirty="0"/>
              <a:t>（</a:t>
            </a:r>
            <a:r>
              <a:rPr lang="en-US" altLang="zh-CN" dirty="0"/>
              <a:t>2</a:t>
            </a:r>
            <a:r>
              <a:rPr lang="zh-CN" altLang="zh-CN" dirty="0"/>
              <a:t>）节省存储空间</a:t>
            </a:r>
          </a:p>
          <a:p>
            <a:pPr marL="0" indent="0">
              <a:lnSpc>
                <a:spcPct val="150000"/>
              </a:lnSpc>
              <a:buNone/>
            </a:pPr>
            <a:r>
              <a:rPr lang="zh-CN" altLang="zh-CN" dirty="0"/>
              <a:t>（</a:t>
            </a:r>
            <a:r>
              <a:rPr lang="en-US" altLang="zh-CN" dirty="0"/>
              <a:t>3</a:t>
            </a:r>
            <a:r>
              <a:rPr lang="zh-CN" altLang="zh-CN" dirty="0"/>
              <a:t>）可以实现实时传输和实时播放</a:t>
            </a:r>
          </a:p>
          <a:p>
            <a:pPr marL="0" indent="0">
              <a:buNone/>
            </a:pPr>
            <a:endParaRPr lang="zh-CN" altLang="zh-CN" b="1" dirty="0"/>
          </a:p>
        </p:txBody>
      </p:sp>
    </p:spTree>
    <p:extLst>
      <p:ext uri="{BB962C8B-B14F-4D97-AF65-F5344CB8AC3E}">
        <p14:creationId xmlns:p14="http://schemas.microsoft.com/office/powerpoint/2010/main" val="523379317"/>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9.3 </a:t>
            </a:r>
            <a:r>
              <a:rPr lang="zh-CN" altLang="zh-CN" sz="3600" b="1" dirty="0"/>
              <a:t>流媒体技术</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9.3.2 </a:t>
            </a:r>
            <a:r>
              <a:rPr lang="zh-CN" altLang="zh-CN" b="1" dirty="0"/>
              <a:t>流媒体技术</a:t>
            </a:r>
            <a:r>
              <a:rPr lang="zh-CN" altLang="zh-CN" b="1" dirty="0" smtClean="0"/>
              <a:t>的原理</a:t>
            </a:r>
            <a:endParaRPr lang="en-US" altLang="zh-CN" b="1" dirty="0" smtClean="0"/>
          </a:p>
          <a:p>
            <a:pPr marL="0" indent="0">
              <a:lnSpc>
                <a:spcPct val="150000"/>
              </a:lnSpc>
              <a:buNone/>
            </a:pPr>
            <a:r>
              <a:rPr lang="zh-CN" altLang="zh-CN" dirty="0" smtClean="0"/>
              <a:t>流媒体技术</a:t>
            </a:r>
            <a:r>
              <a:rPr lang="zh-CN" altLang="zh-CN" dirty="0"/>
              <a:t>的基本原理是先从服务器上下载一部分音／视频文件，形成音／</a:t>
            </a:r>
            <a:r>
              <a:rPr lang="zh-CN" altLang="zh-CN" dirty="0" smtClean="0"/>
              <a:t>视频流缓冲区后实时</a:t>
            </a:r>
            <a:r>
              <a:rPr lang="zh-CN" altLang="zh-CN" dirty="0"/>
              <a:t>播放，同时继续下载，为接下来的播放做好准备。下面就介绍流媒体传输</a:t>
            </a:r>
            <a:r>
              <a:rPr lang="zh-CN" altLang="zh-CN" dirty="0" smtClean="0"/>
              <a:t>的网络协议</a:t>
            </a:r>
            <a:r>
              <a:rPr lang="zh-CN" altLang="zh-CN" dirty="0"/>
              <a:t>、流媒体传输的过程和流媒体播放方式。</a:t>
            </a:r>
          </a:p>
          <a:p>
            <a:pPr marL="0" indent="0">
              <a:lnSpc>
                <a:spcPct val="150000"/>
              </a:lnSpc>
              <a:buNone/>
            </a:pPr>
            <a:endParaRPr lang="zh-CN" altLang="zh-CN" b="1" dirty="0"/>
          </a:p>
        </p:txBody>
      </p:sp>
    </p:spTree>
    <p:extLst>
      <p:ext uri="{BB962C8B-B14F-4D97-AF65-F5344CB8AC3E}">
        <p14:creationId xmlns:p14="http://schemas.microsoft.com/office/powerpoint/2010/main" val="2175317572"/>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9.3 </a:t>
            </a:r>
            <a:r>
              <a:rPr lang="zh-CN" altLang="zh-CN" sz="3600" b="1" dirty="0"/>
              <a:t>流媒体技术</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9.3.2 </a:t>
            </a:r>
            <a:r>
              <a:rPr lang="zh-CN" altLang="zh-CN" b="1" dirty="0"/>
              <a:t>流媒体技术</a:t>
            </a:r>
            <a:r>
              <a:rPr lang="zh-CN" altLang="zh-CN" b="1" dirty="0" smtClean="0"/>
              <a:t>的原理</a:t>
            </a:r>
            <a:endParaRPr lang="en-US" altLang="zh-CN" b="1" dirty="0" smtClean="0"/>
          </a:p>
          <a:p>
            <a:pPr marL="0" indent="0">
              <a:lnSpc>
                <a:spcPct val="150000"/>
              </a:lnSpc>
              <a:buNone/>
            </a:pPr>
            <a:r>
              <a:rPr lang="en-US" altLang="zh-CN" dirty="0"/>
              <a:t>1. </a:t>
            </a:r>
            <a:r>
              <a:rPr lang="zh-CN" altLang="zh-CN" dirty="0"/>
              <a:t>流媒体传输</a:t>
            </a:r>
            <a:r>
              <a:rPr lang="zh-CN" altLang="zh-CN" dirty="0" smtClean="0"/>
              <a:t>的网络协议</a:t>
            </a:r>
            <a:endParaRPr lang="en-US" altLang="zh-CN" dirty="0" smtClean="0"/>
          </a:p>
          <a:p>
            <a:pPr marL="0" indent="0">
              <a:lnSpc>
                <a:spcPct val="150000"/>
              </a:lnSpc>
              <a:buNone/>
            </a:pPr>
            <a:r>
              <a:rPr lang="zh-CN" altLang="zh-CN" dirty="0"/>
              <a:t>（</a:t>
            </a:r>
            <a:r>
              <a:rPr lang="en-US" altLang="zh-CN" dirty="0"/>
              <a:t>1</a:t>
            </a:r>
            <a:r>
              <a:rPr lang="zh-CN" altLang="zh-CN" dirty="0"/>
              <a:t>）实时传输协议</a:t>
            </a:r>
          </a:p>
          <a:p>
            <a:pPr marL="0" indent="0">
              <a:lnSpc>
                <a:spcPct val="150000"/>
              </a:lnSpc>
              <a:buNone/>
            </a:pPr>
            <a:r>
              <a:rPr lang="zh-CN" altLang="zh-CN" dirty="0"/>
              <a:t>（</a:t>
            </a:r>
            <a:r>
              <a:rPr lang="en-US" altLang="zh-CN" dirty="0"/>
              <a:t>2</a:t>
            </a:r>
            <a:r>
              <a:rPr lang="zh-CN" altLang="zh-CN" dirty="0"/>
              <a:t>）实时传输控制协议</a:t>
            </a:r>
          </a:p>
          <a:p>
            <a:pPr marL="0" indent="0">
              <a:lnSpc>
                <a:spcPct val="150000"/>
              </a:lnSpc>
              <a:buNone/>
            </a:pPr>
            <a:r>
              <a:rPr lang="zh-CN" altLang="zh-CN" dirty="0"/>
              <a:t>（</a:t>
            </a:r>
            <a:r>
              <a:rPr lang="en-US" altLang="zh-CN" dirty="0"/>
              <a:t>3</a:t>
            </a:r>
            <a:r>
              <a:rPr lang="zh-CN" altLang="zh-CN" dirty="0"/>
              <a:t>）实时流协议</a:t>
            </a:r>
          </a:p>
          <a:p>
            <a:pPr marL="0" indent="0">
              <a:lnSpc>
                <a:spcPct val="150000"/>
              </a:lnSpc>
              <a:buNone/>
            </a:pPr>
            <a:r>
              <a:rPr lang="zh-CN" altLang="zh-CN" dirty="0"/>
              <a:t>（</a:t>
            </a:r>
            <a:r>
              <a:rPr lang="en-US" altLang="zh-CN" dirty="0"/>
              <a:t>4</a:t>
            </a:r>
            <a:r>
              <a:rPr lang="zh-CN" altLang="zh-CN" dirty="0"/>
              <a:t>）资源预留协议</a:t>
            </a:r>
            <a:r>
              <a:rPr lang="zh-CN" altLang="zh-CN" dirty="0"/>
              <a:t> </a:t>
            </a:r>
            <a:endParaRPr lang="zh-CN" altLang="zh-CN" dirty="0"/>
          </a:p>
        </p:txBody>
      </p:sp>
    </p:spTree>
    <p:extLst>
      <p:ext uri="{BB962C8B-B14F-4D97-AF65-F5344CB8AC3E}">
        <p14:creationId xmlns:p14="http://schemas.microsoft.com/office/powerpoint/2010/main" val="4188989430"/>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9.3 </a:t>
            </a:r>
            <a:r>
              <a:rPr lang="zh-CN" altLang="zh-CN" sz="3600" b="1" dirty="0"/>
              <a:t>流媒体技术</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9.3.2 </a:t>
            </a:r>
            <a:r>
              <a:rPr lang="zh-CN" altLang="zh-CN" b="1" dirty="0"/>
              <a:t>流媒体技术</a:t>
            </a:r>
            <a:r>
              <a:rPr lang="zh-CN" altLang="zh-CN" b="1" dirty="0" smtClean="0"/>
              <a:t>的原理</a:t>
            </a:r>
            <a:endParaRPr lang="en-US" altLang="zh-CN" b="1" dirty="0" smtClean="0"/>
          </a:p>
          <a:p>
            <a:pPr marL="0" lvl="0" indent="0">
              <a:lnSpc>
                <a:spcPct val="150000"/>
              </a:lnSpc>
              <a:buNone/>
            </a:pPr>
            <a:r>
              <a:rPr lang="en-US" altLang="zh-CN" dirty="0" smtClean="0"/>
              <a:t>2</a:t>
            </a:r>
            <a:r>
              <a:rPr lang="en-US" altLang="zh-CN" dirty="0" smtClean="0"/>
              <a:t>.</a:t>
            </a:r>
            <a:r>
              <a:rPr lang="zh-CN" altLang="zh-CN" dirty="0" smtClean="0"/>
              <a:t>流</a:t>
            </a:r>
            <a:r>
              <a:rPr lang="zh-CN" altLang="zh-CN" dirty="0"/>
              <a:t>媒体的传输过</a:t>
            </a:r>
            <a:r>
              <a:rPr lang="zh-CN" altLang="zh-CN" dirty="0" smtClean="0"/>
              <a:t>程</a:t>
            </a:r>
            <a:endParaRPr lang="zh-CN" altLang="zh-CN" dirty="0"/>
          </a:p>
        </p:txBody>
      </p:sp>
      <p:pic>
        <p:nvPicPr>
          <p:cNvPr id="4" name="图片 3"/>
          <p:cNvPicPr>
            <a:picLocks noChangeAspect="1"/>
          </p:cNvPicPr>
          <p:nvPr/>
        </p:nvPicPr>
        <p:blipFill>
          <a:blip r:embed="rId3"/>
          <a:stretch>
            <a:fillRect/>
          </a:stretch>
        </p:blipFill>
        <p:spPr>
          <a:xfrm>
            <a:off x="2044700" y="3117669"/>
            <a:ext cx="5054600" cy="2489200"/>
          </a:xfrm>
          <a:prstGeom prst="rect">
            <a:avLst/>
          </a:prstGeom>
        </p:spPr>
      </p:pic>
    </p:spTree>
    <p:extLst>
      <p:ext uri="{BB962C8B-B14F-4D97-AF65-F5344CB8AC3E}">
        <p14:creationId xmlns:p14="http://schemas.microsoft.com/office/powerpoint/2010/main" val="2874020634"/>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9.3 </a:t>
            </a:r>
            <a:r>
              <a:rPr lang="zh-CN" altLang="zh-CN" sz="3600" b="1" dirty="0"/>
              <a:t>流媒体技术</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9.3.2 </a:t>
            </a:r>
            <a:r>
              <a:rPr lang="zh-CN" altLang="zh-CN" b="1" dirty="0"/>
              <a:t>流媒体技术</a:t>
            </a:r>
            <a:r>
              <a:rPr lang="zh-CN" altLang="zh-CN" b="1" dirty="0" smtClean="0"/>
              <a:t>的原理</a:t>
            </a:r>
            <a:endParaRPr lang="en-US" altLang="zh-CN" b="1" dirty="0" smtClean="0"/>
          </a:p>
          <a:p>
            <a:pPr marL="0" lvl="0" indent="0">
              <a:lnSpc>
                <a:spcPct val="150000"/>
              </a:lnSpc>
              <a:buNone/>
            </a:pPr>
            <a:r>
              <a:rPr lang="en-US" altLang="zh-CN" dirty="0" smtClean="0"/>
              <a:t>3.</a:t>
            </a:r>
            <a:r>
              <a:rPr lang="zh-CN" altLang="zh-CN" dirty="0" smtClean="0"/>
              <a:t>流</a:t>
            </a:r>
            <a:r>
              <a:rPr lang="zh-CN" altLang="zh-CN" dirty="0"/>
              <a:t>媒体播放方式</a:t>
            </a:r>
          </a:p>
          <a:p>
            <a:pPr marL="0" indent="0">
              <a:lnSpc>
                <a:spcPct val="150000"/>
              </a:lnSpc>
              <a:buNone/>
            </a:pPr>
            <a:r>
              <a:rPr lang="zh-CN" altLang="zh-CN" dirty="0"/>
              <a:t>流媒体的播放方式主要分为单播、点播和广播、组播等几种形式</a:t>
            </a:r>
            <a:r>
              <a:rPr lang="zh-CN" altLang="zh-CN" dirty="0" smtClean="0"/>
              <a:t>。</a:t>
            </a:r>
            <a:endParaRPr lang="en-US" altLang="zh-CN" dirty="0" smtClean="0"/>
          </a:p>
          <a:p>
            <a:pPr marL="0" indent="0">
              <a:lnSpc>
                <a:spcPct val="150000"/>
              </a:lnSpc>
              <a:buNone/>
            </a:pPr>
            <a:r>
              <a:rPr lang="zh-CN" altLang="zh-CN" dirty="0"/>
              <a:t>（</a:t>
            </a:r>
            <a:r>
              <a:rPr lang="en-US" altLang="zh-CN" dirty="0"/>
              <a:t>1</a:t>
            </a:r>
            <a:r>
              <a:rPr lang="zh-CN" altLang="zh-CN" dirty="0"/>
              <a:t>）单播</a:t>
            </a:r>
          </a:p>
          <a:p>
            <a:pPr marL="0" indent="0">
              <a:lnSpc>
                <a:spcPct val="150000"/>
              </a:lnSpc>
              <a:buNone/>
            </a:pPr>
            <a:r>
              <a:rPr lang="zh-CN" altLang="zh-CN" dirty="0"/>
              <a:t>（</a:t>
            </a:r>
            <a:r>
              <a:rPr lang="en-US" altLang="zh-CN" dirty="0"/>
              <a:t>2</a:t>
            </a:r>
            <a:r>
              <a:rPr lang="zh-CN" altLang="zh-CN" dirty="0"/>
              <a:t>）点播与广播</a:t>
            </a:r>
          </a:p>
          <a:p>
            <a:pPr marL="0" indent="0">
              <a:lnSpc>
                <a:spcPct val="150000"/>
              </a:lnSpc>
              <a:buNone/>
            </a:pPr>
            <a:r>
              <a:rPr lang="zh-CN" altLang="zh-CN" dirty="0"/>
              <a:t>（</a:t>
            </a:r>
            <a:r>
              <a:rPr lang="en-US" altLang="zh-CN" dirty="0"/>
              <a:t>3</a:t>
            </a:r>
            <a:r>
              <a:rPr lang="zh-CN" altLang="zh-CN" dirty="0"/>
              <a:t>）组播</a:t>
            </a:r>
            <a:r>
              <a:rPr lang="zh-CN" altLang="zh-CN" dirty="0"/>
              <a:t> </a:t>
            </a:r>
            <a:endParaRPr lang="zh-CN" altLang="zh-CN" dirty="0"/>
          </a:p>
        </p:txBody>
      </p:sp>
    </p:spTree>
    <p:extLst>
      <p:ext uri="{BB962C8B-B14F-4D97-AF65-F5344CB8AC3E}">
        <p14:creationId xmlns:p14="http://schemas.microsoft.com/office/powerpoint/2010/main" val="2913675560"/>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9.3 </a:t>
            </a:r>
            <a:r>
              <a:rPr lang="zh-CN" altLang="zh-CN" sz="3600" b="1" dirty="0"/>
              <a:t>流媒体技术</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50000"/>
              </a:lnSpc>
              <a:buNone/>
            </a:pPr>
            <a:r>
              <a:rPr lang="en-US" altLang="zh-CN" b="1" dirty="0"/>
              <a:t>9.3.3</a:t>
            </a:r>
            <a:r>
              <a:rPr lang="zh-CN" altLang="zh-CN" b="1" dirty="0"/>
              <a:t>常见的流媒体系统与文件</a:t>
            </a:r>
            <a:r>
              <a:rPr lang="zh-CN" altLang="zh-CN" b="1" dirty="0" smtClean="0"/>
              <a:t>格式</a:t>
            </a:r>
            <a:endParaRPr lang="en-US" altLang="zh-CN" b="1" dirty="0" smtClean="0"/>
          </a:p>
          <a:p>
            <a:pPr marL="0" indent="0">
              <a:lnSpc>
                <a:spcPct val="150000"/>
              </a:lnSpc>
              <a:buNone/>
            </a:pPr>
            <a:r>
              <a:rPr lang="en-US" altLang="zh-CN" dirty="0"/>
              <a:t>1</a:t>
            </a:r>
            <a:r>
              <a:rPr lang="zh-CN" altLang="zh-CN" dirty="0"/>
              <a:t>．</a:t>
            </a:r>
            <a:r>
              <a:rPr lang="en-US" altLang="zh-CN" dirty="0"/>
              <a:t>Real Networks</a:t>
            </a:r>
            <a:r>
              <a:rPr lang="zh-CN" altLang="zh-CN" dirty="0"/>
              <a:t>公司的</a:t>
            </a:r>
            <a:r>
              <a:rPr lang="en-US" altLang="zh-CN" dirty="0"/>
              <a:t>Real Media</a:t>
            </a:r>
            <a:endParaRPr lang="zh-CN" altLang="zh-CN" dirty="0"/>
          </a:p>
          <a:p>
            <a:pPr marL="0" indent="0">
              <a:lnSpc>
                <a:spcPct val="150000"/>
              </a:lnSpc>
              <a:buNone/>
            </a:pPr>
            <a:r>
              <a:rPr lang="en-US" altLang="zh-CN" dirty="0"/>
              <a:t>2. Microsoft</a:t>
            </a:r>
            <a:r>
              <a:rPr lang="zh-CN" altLang="zh-CN" dirty="0"/>
              <a:t>公司的</a:t>
            </a:r>
            <a:r>
              <a:rPr lang="en-US" altLang="zh-CN" dirty="0"/>
              <a:t>Windows Media</a:t>
            </a:r>
            <a:endParaRPr lang="zh-CN" altLang="zh-CN" dirty="0"/>
          </a:p>
          <a:p>
            <a:pPr marL="0" indent="0">
              <a:lnSpc>
                <a:spcPct val="150000"/>
              </a:lnSpc>
              <a:buNone/>
            </a:pPr>
            <a:r>
              <a:rPr lang="en-US" altLang="zh-CN" dirty="0"/>
              <a:t>3</a:t>
            </a:r>
            <a:r>
              <a:rPr lang="zh-CN" altLang="zh-CN" dirty="0"/>
              <a:t>．</a:t>
            </a:r>
            <a:r>
              <a:rPr lang="en-US" altLang="zh-CN" dirty="0"/>
              <a:t>Apple</a:t>
            </a:r>
            <a:r>
              <a:rPr lang="zh-CN" altLang="zh-CN" dirty="0"/>
              <a:t>公司的</a:t>
            </a:r>
            <a:r>
              <a:rPr lang="en-US" altLang="zh-CN" dirty="0" smtClean="0"/>
              <a:t>QuickTime</a:t>
            </a:r>
          </a:p>
          <a:p>
            <a:pPr marL="0" indent="0">
              <a:lnSpc>
                <a:spcPct val="150000"/>
              </a:lnSpc>
              <a:buNone/>
            </a:pPr>
            <a:endParaRPr lang="zh-CN" altLang="zh-CN" dirty="0"/>
          </a:p>
        </p:txBody>
      </p:sp>
    </p:spTree>
    <p:extLst>
      <p:ext uri="{BB962C8B-B14F-4D97-AF65-F5344CB8AC3E}">
        <p14:creationId xmlns:p14="http://schemas.microsoft.com/office/powerpoint/2010/main" val="2499535950"/>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9.4</a:t>
            </a:r>
            <a:r>
              <a:rPr lang="zh-CN" altLang="zh-CN" sz="3600" b="1" dirty="0"/>
              <a:t>数字媒体传播的几大趋势</a:t>
            </a:r>
          </a:p>
        </p:txBody>
      </p:sp>
      <p:sp>
        <p:nvSpPr>
          <p:cNvPr id="3" name="内容占位符 2"/>
          <p:cNvSpPr>
            <a:spLocks noGrp="1"/>
          </p:cNvSpPr>
          <p:nvPr>
            <p:ph idx="1"/>
          </p:nvPr>
        </p:nvSpPr>
        <p:spPr>
          <a:xfrm>
            <a:off x="457199" y="1600200"/>
            <a:ext cx="8371227" cy="4876800"/>
          </a:xfrm>
        </p:spPr>
        <p:txBody>
          <a:bodyPr>
            <a:normAutofit/>
          </a:bodyPr>
          <a:lstStyle/>
          <a:p>
            <a:pPr marL="0" indent="0">
              <a:lnSpc>
                <a:spcPct val="110000"/>
              </a:lnSpc>
              <a:buNone/>
            </a:pPr>
            <a:r>
              <a:rPr lang="zh-CN" altLang="zh-CN" dirty="0"/>
              <a:t>趋势一：</a:t>
            </a:r>
            <a:r>
              <a:rPr lang="zh-CN" altLang="zh-CN" dirty="0" smtClean="0"/>
              <a:t>微时刻营销</a:t>
            </a:r>
            <a:endParaRPr lang="en-US" altLang="zh-CN" dirty="0" smtClean="0"/>
          </a:p>
          <a:p>
            <a:pPr marL="0" indent="0">
              <a:lnSpc>
                <a:spcPct val="110000"/>
              </a:lnSpc>
              <a:buNone/>
            </a:pPr>
            <a:r>
              <a:rPr lang="zh-CN" altLang="zh-CN" dirty="0"/>
              <a:t>趋势二：故事云聚合</a:t>
            </a:r>
          </a:p>
          <a:p>
            <a:pPr marL="0" indent="0">
              <a:lnSpc>
                <a:spcPct val="110000"/>
              </a:lnSpc>
              <a:buNone/>
            </a:pPr>
            <a:r>
              <a:rPr lang="zh-CN" altLang="zh-CN" dirty="0"/>
              <a:t>趋势三：医疗健康和高科技的融合</a:t>
            </a:r>
          </a:p>
          <a:p>
            <a:pPr marL="0" indent="0">
              <a:lnSpc>
                <a:spcPct val="110000"/>
              </a:lnSpc>
              <a:buNone/>
            </a:pPr>
            <a:r>
              <a:rPr lang="zh-CN" altLang="zh-CN" dirty="0"/>
              <a:t>趋势四：视频</a:t>
            </a:r>
          </a:p>
          <a:p>
            <a:pPr marL="0" indent="0">
              <a:lnSpc>
                <a:spcPct val="110000"/>
              </a:lnSpc>
              <a:buNone/>
            </a:pPr>
            <a:r>
              <a:rPr lang="zh-CN" altLang="zh-CN" dirty="0"/>
              <a:t>趋势五：谷歌</a:t>
            </a:r>
            <a:r>
              <a:rPr lang="en-US" altLang="zh-CN" dirty="0"/>
              <a:t> app</a:t>
            </a:r>
            <a:r>
              <a:rPr lang="zh-CN" altLang="zh-CN" dirty="0"/>
              <a:t>指数</a:t>
            </a:r>
          </a:p>
          <a:p>
            <a:pPr marL="0" indent="0">
              <a:lnSpc>
                <a:spcPct val="110000"/>
              </a:lnSpc>
              <a:buNone/>
            </a:pPr>
            <a:r>
              <a:rPr lang="zh-CN" altLang="zh-CN" dirty="0"/>
              <a:t>趋势六：文化为王</a:t>
            </a:r>
          </a:p>
          <a:p>
            <a:pPr marL="0" indent="0">
              <a:lnSpc>
                <a:spcPct val="110000"/>
              </a:lnSpc>
              <a:buNone/>
            </a:pPr>
            <a:r>
              <a:rPr lang="zh-CN" altLang="zh-CN" dirty="0"/>
              <a:t>趋势七：地域映射</a:t>
            </a:r>
          </a:p>
          <a:p>
            <a:pPr marL="0" indent="0">
              <a:lnSpc>
                <a:spcPct val="110000"/>
              </a:lnSpc>
              <a:buNone/>
            </a:pPr>
            <a:r>
              <a:rPr lang="zh-CN" altLang="zh-CN" dirty="0"/>
              <a:t>趋势八：氛围</a:t>
            </a:r>
            <a:r>
              <a:rPr lang="zh-CN" altLang="zh-CN" dirty="0" smtClean="0"/>
              <a:t>智</a:t>
            </a:r>
            <a:r>
              <a:rPr lang="zh-CN" altLang="en-US" dirty="0" smtClean="0"/>
              <a:t>能</a:t>
            </a:r>
            <a:endParaRPr lang="en-US" altLang="zh-CN" dirty="0" smtClean="0"/>
          </a:p>
          <a:p>
            <a:pPr marL="0" indent="0">
              <a:lnSpc>
                <a:spcPct val="110000"/>
              </a:lnSpc>
              <a:buNone/>
            </a:pPr>
            <a:r>
              <a:rPr lang="zh-CN" altLang="zh-CN" dirty="0"/>
              <a:t>趋势九：数字助理的崛起</a:t>
            </a:r>
          </a:p>
          <a:p>
            <a:pPr marL="0" indent="0">
              <a:lnSpc>
                <a:spcPct val="110000"/>
              </a:lnSpc>
              <a:buNone/>
            </a:pPr>
            <a:r>
              <a:rPr lang="zh-CN" altLang="zh-CN" dirty="0"/>
              <a:t>趋势十：</a:t>
            </a:r>
            <a:r>
              <a:rPr lang="zh-CN" altLang="zh-CN" dirty="0" smtClean="0"/>
              <a:t>质更胜于量</a:t>
            </a:r>
            <a:endParaRPr lang="zh-CN" altLang="zh-CN" dirty="0"/>
          </a:p>
        </p:txBody>
      </p:sp>
    </p:spTree>
    <p:extLst>
      <p:ext uri="{BB962C8B-B14F-4D97-AF65-F5344CB8AC3E}">
        <p14:creationId xmlns:p14="http://schemas.microsoft.com/office/powerpoint/2010/main" val="148958166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p:txBody>
          <a:bodyPr/>
          <a:lstStyle/>
          <a:p>
            <a:pPr marL="0" indent="0">
              <a:lnSpc>
                <a:spcPct val="150000"/>
              </a:lnSpc>
              <a:buNone/>
            </a:pPr>
            <a:r>
              <a:rPr lang="en-US" altLang="zh-CN" b="1" dirty="0"/>
              <a:t>9.1.2</a:t>
            </a:r>
            <a:r>
              <a:rPr lang="zh-CN" altLang="zh-CN" b="1" dirty="0"/>
              <a:t>传播系统与传播方式</a:t>
            </a:r>
          </a:p>
          <a:p>
            <a:pPr marL="0" indent="0">
              <a:lnSpc>
                <a:spcPct val="110000"/>
              </a:lnSpc>
              <a:buNone/>
            </a:pPr>
            <a:r>
              <a:rPr lang="en-US" altLang="zh-CN" dirty="0"/>
              <a:t>2</a:t>
            </a:r>
            <a:r>
              <a:rPr lang="zh-CN" altLang="zh-CN" dirty="0"/>
              <a:t>．传播方式</a:t>
            </a:r>
          </a:p>
          <a:p>
            <a:pPr marL="0" indent="0">
              <a:lnSpc>
                <a:spcPct val="110000"/>
              </a:lnSpc>
              <a:buNone/>
            </a:pPr>
            <a:r>
              <a:rPr lang="zh-CN" altLang="zh-CN" dirty="0"/>
              <a:t>传播方式按消息传递的方向与时间可分为单工、半双工和全双工工作方式</a:t>
            </a:r>
            <a:r>
              <a:rPr lang="zh-CN" altLang="zh-CN" dirty="0" smtClean="0"/>
              <a:t>。</a:t>
            </a:r>
            <a:endParaRPr lang="en-US" altLang="zh-CN" dirty="0" smtClean="0"/>
          </a:p>
          <a:p>
            <a:pPr marL="0" indent="0">
              <a:lnSpc>
                <a:spcPct val="110000"/>
              </a:lnSpc>
              <a:buNone/>
            </a:pPr>
            <a:r>
              <a:rPr lang="zh-CN" altLang="zh-CN" dirty="0" smtClean="0"/>
              <a:t>单工是指信息只能沿一个方向传输</a:t>
            </a:r>
            <a:r>
              <a:rPr lang="zh-CN" altLang="zh-CN" dirty="0"/>
              <a:t>，一方固定为发送端，另一方则固定为接收端，加广播、遥控等</a:t>
            </a:r>
            <a:r>
              <a:rPr lang="zh-CN" altLang="zh-CN" dirty="0" smtClean="0"/>
              <a:t>。</a:t>
            </a:r>
            <a:endParaRPr lang="en-US" altLang="zh-CN" dirty="0" smtClean="0"/>
          </a:p>
          <a:p>
            <a:pPr marL="0" indent="0">
              <a:lnSpc>
                <a:spcPct val="110000"/>
              </a:lnSpc>
              <a:buNone/>
            </a:pPr>
            <a:r>
              <a:rPr lang="zh-CN" altLang="zh-CN" dirty="0" smtClean="0"/>
              <a:t>半双工是指信息可以在一个</a:t>
            </a:r>
            <a:r>
              <a:rPr lang="zh-CN" altLang="zh-CN" dirty="0"/>
              <a:t>信号载体的两个方向上传输，但是不能同时传输的工作方式，如工作在同一频点的对讲机等</a:t>
            </a:r>
            <a:r>
              <a:rPr lang="zh-CN" altLang="zh-CN" dirty="0" smtClean="0"/>
              <a:t>。</a:t>
            </a:r>
            <a:endParaRPr lang="en-US" altLang="zh-CN" dirty="0" smtClean="0"/>
          </a:p>
          <a:p>
            <a:pPr marL="0" indent="0">
              <a:lnSpc>
                <a:spcPct val="110000"/>
              </a:lnSpc>
              <a:buNone/>
            </a:pPr>
            <a:r>
              <a:rPr lang="zh-CN" altLang="zh-CN" dirty="0" smtClean="0"/>
              <a:t>全双工是指允许</a:t>
            </a:r>
            <a:r>
              <a:rPr lang="zh-CN" altLang="zh-CN" dirty="0"/>
              <a:t>双方在两个方向上同时传输，相当于两个单工通信结合的工作方式，如电话等。</a:t>
            </a:r>
          </a:p>
        </p:txBody>
      </p:sp>
    </p:spTree>
    <p:extLst>
      <p:ext uri="{BB962C8B-B14F-4D97-AF65-F5344CB8AC3E}">
        <p14:creationId xmlns:p14="http://schemas.microsoft.com/office/powerpoint/2010/main" val="360320957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p:txBody>
          <a:bodyPr/>
          <a:lstStyle/>
          <a:p>
            <a:pPr marL="0" indent="0">
              <a:lnSpc>
                <a:spcPct val="150000"/>
              </a:lnSpc>
              <a:buNone/>
            </a:pPr>
            <a:r>
              <a:rPr lang="en-US" altLang="zh-CN" b="1" dirty="0"/>
              <a:t>9.1.2</a:t>
            </a:r>
            <a:r>
              <a:rPr lang="zh-CN" altLang="zh-CN" b="1" dirty="0"/>
              <a:t>传播系统与传播方式</a:t>
            </a:r>
          </a:p>
          <a:p>
            <a:pPr marL="0" indent="0">
              <a:lnSpc>
                <a:spcPct val="150000"/>
              </a:lnSpc>
              <a:buNone/>
            </a:pPr>
            <a:r>
              <a:rPr lang="en-US" altLang="zh-CN" dirty="0"/>
              <a:t>2</a:t>
            </a:r>
            <a:r>
              <a:rPr lang="zh-CN" altLang="zh-CN" dirty="0"/>
              <a:t>．传播方式</a:t>
            </a:r>
          </a:p>
          <a:p>
            <a:pPr marL="0" indent="0">
              <a:lnSpc>
                <a:spcPct val="150000"/>
              </a:lnSpc>
              <a:buNone/>
            </a:pPr>
            <a:r>
              <a:rPr lang="zh-CN" altLang="zh-CN" dirty="0"/>
              <a:t>传播方式按数字信号排列的顺序有串序传输和并序传输</a:t>
            </a:r>
            <a:r>
              <a:rPr lang="zh-CN" altLang="zh-CN" dirty="0" smtClean="0"/>
              <a:t>。</a:t>
            </a:r>
            <a:endParaRPr lang="en-US" altLang="zh-CN" dirty="0" smtClean="0"/>
          </a:p>
          <a:p>
            <a:pPr marL="0" indent="0">
              <a:lnSpc>
                <a:spcPct val="150000"/>
              </a:lnSpc>
              <a:buNone/>
            </a:pPr>
            <a:r>
              <a:rPr lang="zh-CN" altLang="zh-CN" dirty="0" smtClean="0"/>
              <a:t>串序传输</a:t>
            </a:r>
            <a:r>
              <a:rPr lang="zh-CN" altLang="zh-CN" dirty="0"/>
              <a:t>是指代表消息的数字信号序列按时间顺序一个接一个地在信道中传输的方式</a:t>
            </a:r>
            <a:r>
              <a:rPr lang="zh-CN" altLang="zh-CN" dirty="0" smtClean="0"/>
              <a:t>；</a:t>
            </a:r>
            <a:endParaRPr lang="en-US" altLang="zh-CN" dirty="0" smtClean="0"/>
          </a:p>
          <a:p>
            <a:pPr marL="0" indent="0">
              <a:lnSpc>
                <a:spcPct val="150000"/>
              </a:lnSpc>
              <a:buNone/>
            </a:pPr>
            <a:r>
              <a:rPr lang="zh-CN" altLang="zh-CN" dirty="0" smtClean="0"/>
              <a:t>如果</a:t>
            </a:r>
            <a:r>
              <a:rPr lang="zh-CN" altLang="zh-CN" dirty="0"/>
              <a:t>将代表消息的数字信号序列分割成两路或两路以上的数字信号序列同时在信道中传输，则称为并序传输方式。</a:t>
            </a:r>
            <a:r>
              <a:rPr lang="zh-CN" altLang="zh-CN" dirty="0"/>
              <a:t> </a:t>
            </a:r>
            <a:endParaRPr lang="zh-CN" altLang="zh-CN" dirty="0"/>
          </a:p>
        </p:txBody>
      </p:sp>
    </p:spTree>
    <p:extLst>
      <p:ext uri="{BB962C8B-B14F-4D97-AF65-F5344CB8AC3E}">
        <p14:creationId xmlns:p14="http://schemas.microsoft.com/office/powerpoint/2010/main" val="263825797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p:txBody>
          <a:bodyPr>
            <a:normAutofit fontScale="92500" lnSpcReduction="20000"/>
          </a:bodyPr>
          <a:lstStyle/>
          <a:p>
            <a:pPr marL="0" indent="0">
              <a:lnSpc>
                <a:spcPct val="150000"/>
              </a:lnSpc>
              <a:buNone/>
            </a:pPr>
            <a:r>
              <a:rPr lang="en-US" altLang="zh-CN" b="1" dirty="0"/>
              <a:t>9.1.2</a:t>
            </a:r>
            <a:r>
              <a:rPr lang="zh-CN" altLang="zh-CN" b="1" dirty="0"/>
              <a:t>传播系统与传播方式</a:t>
            </a:r>
          </a:p>
          <a:p>
            <a:pPr marL="0" indent="0">
              <a:lnSpc>
                <a:spcPct val="150000"/>
              </a:lnSpc>
              <a:buNone/>
            </a:pPr>
            <a:r>
              <a:rPr lang="en-US" altLang="zh-CN" dirty="0"/>
              <a:t>2</a:t>
            </a:r>
            <a:r>
              <a:rPr lang="zh-CN" altLang="zh-CN" dirty="0"/>
              <a:t>．传播方式</a:t>
            </a:r>
          </a:p>
          <a:p>
            <a:pPr marL="0" indent="0">
              <a:lnSpc>
                <a:spcPct val="150000"/>
              </a:lnSpc>
              <a:buNone/>
            </a:pPr>
            <a:r>
              <a:rPr lang="zh-CN" altLang="zh-CN" dirty="0"/>
              <a:t>传播方式按照传递方式可分为单播、组播、广播、</a:t>
            </a:r>
            <a:r>
              <a:rPr lang="en-US" altLang="zh-CN" dirty="0"/>
              <a:t>P2P</a:t>
            </a:r>
            <a:r>
              <a:rPr lang="zh-CN" altLang="zh-CN" dirty="0" smtClean="0"/>
              <a:t>。</a:t>
            </a:r>
            <a:endParaRPr lang="en-US" altLang="zh-CN" dirty="0" smtClean="0"/>
          </a:p>
          <a:p>
            <a:pPr marL="0" indent="0">
              <a:lnSpc>
                <a:spcPct val="150000"/>
              </a:lnSpc>
              <a:buNone/>
            </a:pPr>
            <a:r>
              <a:rPr lang="zh-CN" altLang="zh-CN" dirty="0" smtClean="0"/>
              <a:t>单播是指只向一个受</a:t>
            </a:r>
            <a:r>
              <a:rPr lang="zh-CN" altLang="zh-CN" dirty="0"/>
              <a:t>信者传递消息，受信者可以随意控制自己播放的内容</a:t>
            </a:r>
            <a:r>
              <a:rPr lang="zh-CN" altLang="zh-CN" dirty="0" smtClean="0"/>
              <a:t>。</a:t>
            </a:r>
            <a:endParaRPr lang="en-US" altLang="zh-CN" dirty="0" smtClean="0"/>
          </a:p>
          <a:p>
            <a:pPr marL="0" indent="0">
              <a:lnSpc>
                <a:spcPct val="150000"/>
              </a:lnSpc>
              <a:buNone/>
            </a:pPr>
            <a:r>
              <a:rPr lang="zh-CN" altLang="zh-CN" dirty="0" smtClean="0"/>
              <a:t>组播通常也叫</a:t>
            </a:r>
            <a:r>
              <a:rPr lang="zh-CN" altLang="zh-CN" dirty="0"/>
              <a:t>多播，它提供了一种给一组指定受信者传送消息的方法</a:t>
            </a:r>
            <a:r>
              <a:rPr lang="zh-CN" altLang="zh-CN" dirty="0" smtClean="0"/>
              <a:t>。</a:t>
            </a:r>
            <a:endParaRPr lang="en-US" altLang="zh-CN" dirty="0" smtClean="0"/>
          </a:p>
          <a:p>
            <a:pPr marL="0" indent="0">
              <a:lnSpc>
                <a:spcPct val="150000"/>
              </a:lnSpc>
              <a:buNone/>
            </a:pPr>
            <a:r>
              <a:rPr lang="zh-CN" altLang="zh-CN" dirty="0" smtClean="0"/>
              <a:t>广播是多点消息传递</a:t>
            </a:r>
            <a:r>
              <a:rPr lang="zh-CN" altLang="zh-CN" dirty="0"/>
              <a:t>的最普遍的形式，它不限定受信者，但受信者只能选择播放的内容而无法控制其播放</a:t>
            </a:r>
            <a:r>
              <a:rPr lang="zh-CN" altLang="zh-CN" dirty="0" smtClean="0"/>
              <a:t>。</a:t>
            </a:r>
            <a:endParaRPr lang="en-US" altLang="zh-CN" dirty="0" smtClean="0"/>
          </a:p>
          <a:p>
            <a:pPr marL="0" indent="0">
              <a:lnSpc>
                <a:spcPct val="150000"/>
              </a:lnSpc>
              <a:buNone/>
            </a:pPr>
            <a:r>
              <a:rPr lang="en-US" altLang="zh-CN" dirty="0" smtClean="0"/>
              <a:t>P2P</a:t>
            </a:r>
            <a:r>
              <a:rPr lang="en-US" altLang="zh-CN" dirty="0"/>
              <a:t>(peer to peer)</a:t>
            </a:r>
            <a:r>
              <a:rPr lang="zh-CN" altLang="zh-CN" dirty="0"/>
              <a:t>也就是点对点的消息传递</a:t>
            </a:r>
            <a:r>
              <a:rPr lang="zh-CN" altLang="zh-CN" dirty="0" smtClean="0"/>
              <a:t>。</a:t>
            </a:r>
            <a:endParaRPr lang="zh-CN" altLang="zh-CN" dirty="0"/>
          </a:p>
        </p:txBody>
      </p:sp>
    </p:spTree>
    <p:extLst>
      <p:ext uri="{BB962C8B-B14F-4D97-AF65-F5344CB8AC3E}">
        <p14:creationId xmlns:p14="http://schemas.microsoft.com/office/powerpoint/2010/main" val="315304640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200" y="1600200"/>
            <a:ext cx="4413624" cy="4876800"/>
          </a:xfrm>
        </p:spPr>
        <p:txBody>
          <a:bodyPr>
            <a:normAutofit/>
          </a:bodyPr>
          <a:lstStyle/>
          <a:p>
            <a:pPr marL="0" indent="0">
              <a:lnSpc>
                <a:spcPct val="150000"/>
              </a:lnSpc>
              <a:buNone/>
            </a:pPr>
            <a:r>
              <a:rPr lang="en-US" altLang="zh-CN" b="1" dirty="0"/>
              <a:t>9.1.3</a:t>
            </a:r>
            <a:r>
              <a:rPr lang="zh-CN" altLang="zh-CN" b="1" dirty="0"/>
              <a:t>通</a:t>
            </a:r>
            <a:r>
              <a:rPr lang="zh-CN" altLang="zh-CN" b="1" dirty="0" smtClean="0"/>
              <a:t>信网及相关技术</a:t>
            </a:r>
            <a:endParaRPr lang="en-US" altLang="zh-CN" b="1" dirty="0" smtClean="0"/>
          </a:p>
          <a:p>
            <a:pPr marL="0" indent="0">
              <a:lnSpc>
                <a:spcPct val="150000"/>
              </a:lnSpc>
              <a:buNone/>
            </a:pPr>
            <a:r>
              <a:rPr lang="en-US" altLang="zh-CN" dirty="0"/>
              <a:t> 1</a:t>
            </a:r>
            <a:r>
              <a:rPr lang="zh-CN" altLang="zh-CN" dirty="0"/>
              <a:t>．通信网形式与组成</a:t>
            </a:r>
          </a:p>
          <a:p>
            <a:pPr marL="0" indent="0">
              <a:lnSpc>
                <a:spcPct val="150000"/>
              </a:lnSpc>
              <a:buNone/>
            </a:pPr>
            <a:r>
              <a:rPr lang="zh-CN" altLang="zh-CN" dirty="0"/>
              <a:t>通信的网络形式可以分为三种：两点间直通方式、分支方式及交换方式</a:t>
            </a:r>
            <a:r>
              <a:rPr lang="zh-CN" altLang="zh-CN" dirty="0"/>
              <a:t> </a:t>
            </a:r>
            <a:endParaRPr lang="zh-CN" altLang="zh-CN" b="1" dirty="0"/>
          </a:p>
        </p:txBody>
      </p:sp>
      <p:pic>
        <p:nvPicPr>
          <p:cNvPr id="4" name="图片 3"/>
          <p:cNvPicPr>
            <a:picLocks noChangeAspect="1"/>
          </p:cNvPicPr>
          <p:nvPr/>
        </p:nvPicPr>
        <p:blipFill>
          <a:blip r:embed="rId2"/>
          <a:stretch>
            <a:fillRect/>
          </a:stretch>
        </p:blipFill>
        <p:spPr>
          <a:xfrm>
            <a:off x="1165412" y="4762498"/>
            <a:ext cx="2641774" cy="1139265"/>
          </a:xfrm>
          <a:prstGeom prst="rect">
            <a:avLst/>
          </a:prstGeom>
        </p:spPr>
      </p:pic>
      <p:pic>
        <p:nvPicPr>
          <p:cNvPr id="6" name="图片 5"/>
          <p:cNvPicPr>
            <a:picLocks noChangeAspect="1"/>
          </p:cNvPicPr>
          <p:nvPr/>
        </p:nvPicPr>
        <p:blipFill>
          <a:blip r:embed="rId3"/>
          <a:stretch>
            <a:fillRect/>
          </a:stretch>
        </p:blipFill>
        <p:spPr>
          <a:xfrm>
            <a:off x="4745276" y="1895119"/>
            <a:ext cx="3771900" cy="1905000"/>
          </a:xfrm>
          <a:prstGeom prst="rect">
            <a:avLst/>
          </a:prstGeom>
        </p:spPr>
      </p:pic>
      <p:pic>
        <p:nvPicPr>
          <p:cNvPr id="7" name="图片 6"/>
          <p:cNvPicPr>
            <a:picLocks noChangeAspect="1"/>
          </p:cNvPicPr>
          <p:nvPr/>
        </p:nvPicPr>
        <p:blipFill>
          <a:blip r:embed="rId4"/>
          <a:stretch>
            <a:fillRect/>
          </a:stretch>
        </p:blipFill>
        <p:spPr>
          <a:xfrm>
            <a:off x="4870824" y="3924519"/>
            <a:ext cx="2387600" cy="2197100"/>
          </a:xfrm>
          <a:prstGeom prst="rect">
            <a:avLst/>
          </a:prstGeom>
        </p:spPr>
      </p:pic>
    </p:spTree>
    <p:extLst>
      <p:ext uri="{BB962C8B-B14F-4D97-AF65-F5344CB8AC3E}">
        <p14:creationId xmlns:p14="http://schemas.microsoft.com/office/powerpoint/2010/main" val="297770726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9.1 </a:t>
            </a:r>
            <a:r>
              <a:rPr lang="zh-CN" altLang="zh-CN" sz="3600" b="1" dirty="0"/>
              <a:t>数字媒体传播基础</a:t>
            </a:r>
          </a:p>
        </p:txBody>
      </p:sp>
      <p:sp>
        <p:nvSpPr>
          <p:cNvPr id="3" name="内容占位符 2"/>
          <p:cNvSpPr>
            <a:spLocks noGrp="1"/>
          </p:cNvSpPr>
          <p:nvPr>
            <p:ph idx="1"/>
          </p:nvPr>
        </p:nvSpPr>
        <p:spPr>
          <a:xfrm>
            <a:off x="457199" y="1600200"/>
            <a:ext cx="8080515" cy="4876800"/>
          </a:xfrm>
        </p:spPr>
        <p:txBody>
          <a:bodyPr>
            <a:normAutofit/>
          </a:bodyPr>
          <a:lstStyle/>
          <a:p>
            <a:pPr marL="0" indent="0">
              <a:lnSpc>
                <a:spcPct val="150000"/>
              </a:lnSpc>
              <a:buNone/>
            </a:pPr>
            <a:r>
              <a:rPr lang="en-US" altLang="zh-CN" b="1" dirty="0"/>
              <a:t>9.1.3</a:t>
            </a:r>
            <a:r>
              <a:rPr lang="zh-CN" altLang="zh-CN" b="1" dirty="0"/>
              <a:t>通</a:t>
            </a:r>
            <a:r>
              <a:rPr lang="zh-CN" altLang="zh-CN" b="1" dirty="0" smtClean="0"/>
              <a:t>信网及相关技术</a:t>
            </a:r>
            <a:endParaRPr lang="en-US" altLang="zh-CN" b="1" dirty="0" smtClean="0"/>
          </a:p>
          <a:p>
            <a:pPr marL="0" indent="0">
              <a:lnSpc>
                <a:spcPct val="150000"/>
              </a:lnSpc>
              <a:buNone/>
            </a:pPr>
            <a:r>
              <a:rPr lang="en-US" altLang="zh-CN" dirty="0"/>
              <a:t> 2</a:t>
            </a:r>
            <a:r>
              <a:rPr lang="zh-CN" altLang="zh-CN" dirty="0"/>
              <a:t>．差错控制技术</a:t>
            </a:r>
            <a:r>
              <a:rPr lang="zh-CN" altLang="zh-CN" dirty="0"/>
              <a:t> </a:t>
            </a:r>
            <a:endParaRPr lang="en-US" altLang="zh-CN" dirty="0" smtClean="0"/>
          </a:p>
          <a:p>
            <a:pPr marL="0" indent="0">
              <a:lnSpc>
                <a:spcPct val="150000"/>
              </a:lnSpc>
              <a:buNone/>
            </a:pPr>
            <a:r>
              <a:rPr lang="zh-CN" altLang="zh-CN" dirty="0"/>
              <a:t>由于通信系统中始终有噪声存在，就会使有用消息传递出现差错。差错控制编码的基本思想就是在被传送的信息中附加一些监督码元，在收和发之间建立某种校验关系，当这种校验关系因传输错误而受到破坏时，可以被发现甚至纠正错误，这种检错与纠错能力是用信息量的冗余度来换取的，以提高数字消息传输的准确性。</a:t>
            </a:r>
            <a:r>
              <a:rPr lang="zh-CN" altLang="zh-CN" dirty="0"/>
              <a:t> </a:t>
            </a:r>
            <a:endParaRPr lang="zh-CN" altLang="zh-CN" b="1" dirty="0"/>
          </a:p>
        </p:txBody>
      </p:sp>
    </p:spTree>
    <p:extLst>
      <p:ext uri="{BB962C8B-B14F-4D97-AF65-F5344CB8AC3E}">
        <p14:creationId xmlns:p14="http://schemas.microsoft.com/office/powerpoint/2010/main" val="2813915562"/>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晰">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清晰.thmx</Template>
  <TotalTime>2696</TotalTime>
  <Words>2202</Words>
  <Application>Microsoft Macintosh PowerPoint</Application>
  <PresentationFormat>全屏显示(4:3)</PresentationFormat>
  <Paragraphs>245</Paragraphs>
  <Slides>46</Slides>
  <Notes>16</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清晰</vt:lpstr>
      <vt:lpstr>第9章 数字媒体传播技术</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9.1 数字媒体传播基础</vt:lpstr>
      <vt:lpstr>9.2 通信与网络技术</vt:lpstr>
      <vt:lpstr>9.2 通信与网络技术</vt:lpstr>
      <vt:lpstr>9.2 通信与网络技术</vt:lpstr>
      <vt:lpstr>9.2 通信与网络技术</vt:lpstr>
      <vt:lpstr>9.2 通信与网络技术</vt:lpstr>
      <vt:lpstr>9.2 通信与网络技术</vt:lpstr>
      <vt:lpstr>9.2 通信与网络技术</vt:lpstr>
      <vt:lpstr>9.3 流媒体技术</vt:lpstr>
      <vt:lpstr>9.3 流媒体技术</vt:lpstr>
      <vt:lpstr>9.3 流媒体技术</vt:lpstr>
      <vt:lpstr>9.3 流媒体技术</vt:lpstr>
      <vt:lpstr>9.3 流媒体技术</vt:lpstr>
      <vt:lpstr>9.3 流媒体技术</vt:lpstr>
      <vt:lpstr>9.3 流媒体技术</vt:lpstr>
      <vt:lpstr>9.4数字媒体传播的几大趋势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数字媒体技术概论</dc:title>
  <dc:creator>Microsoft Office 用户</dc:creator>
  <cp:lastModifiedBy>Microsoft Office 用户</cp:lastModifiedBy>
  <cp:revision>207</cp:revision>
  <dcterms:created xsi:type="dcterms:W3CDTF">2019-01-20T07:46:46Z</dcterms:created>
  <dcterms:modified xsi:type="dcterms:W3CDTF">2019-01-23T01:25:16Z</dcterms:modified>
</cp:coreProperties>
</file>