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184"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865B7-F966-1E4B-A42B-55827A90B0C3}" type="datetimeFigureOut">
              <a:rPr kumimoji="1" lang="zh-CN" altLang="en-US" smtClean="0"/>
              <a:t>19/1/24</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9EA95F-09A9-094A-AACF-B9C9AB5C1ED0}" type="slidenum">
              <a:rPr kumimoji="1" lang="zh-CN" altLang="en-US" smtClean="0"/>
              <a:t>‹#›</a:t>
            </a:fld>
            <a:endParaRPr kumimoji="1" lang="zh-CN" altLang="en-US"/>
          </a:p>
        </p:txBody>
      </p:sp>
    </p:spTree>
    <p:extLst>
      <p:ext uri="{BB962C8B-B14F-4D97-AF65-F5344CB8AC3E}">
        <p14:creationId xmlns:p14="http://schemas.microsoft.com/office/powerpoint/2010/main" val="40707488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4</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13</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14</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15</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16</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17</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18</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19</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20</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21</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22</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5</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23</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24</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25</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26</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27</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28</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29</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30</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31</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32</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6</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33</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34</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35</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7</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8</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9</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10</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11</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12</a:t>
            </a:fld>
            <a:endParaRPr kumimoji="1" lang="zh-CN" altLang="en-US"/>
          </a:p>
        </p:txBody>
      </p:sp>
    </p:spTree>
    <p:extLst>
      <p:ext uri="{BB962C8B-B14F-4D97-AF65-F5344CB8AC3E}">
        <p14:creationId xmlns:p14="http://schemas.microsoft.com/office/powerpoint/2010/main" val="662175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2019年1月24日星期四</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2019年1月24日星期四</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2019年1月24日星期四</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en-US" dirty="0"/>
          </a:p>
        </p:txBody>
      </p:sp>
      <p:sp>
        <p:nvSpPr>
          <p:cNvPr id="4" name="Date Placeholder 3"/>
          <p:cNvSpPr>
            <a:spLocks noGrp="1"/>
          </p:cNvSpPr>
          <p:nvPr>
            <p:ph type="dt" sz="half" idx="10"/>
          </p:nvPr>
        </p:nvSpPr>
        <p:spPr>
          <a:xfrm>
            <a:off x="-612274" y="-8449"/>
            <a:ext cx="2895600" cy="329184"/>
          </a:xfrm>
        </p:spPr>
        <p:txBody>
          <a:bodyPr/>
          <a:lstStyle/>
          <a:p>
            <a:fld id="{6396A3A3-94A6-4E5B-AF39-173ACA3E61CC}" type="datetime2">
              <a:rPr lang="en-US" smtClean="0"/>
              <a:t>2019年1月24日星期四</a:t>
            </a:fld>
            <a:endParaRPr lang="en-US" dirty="0"/>
          </a:p>
        </p:txBody>
      </p:sp>
      <p:sp>
        <p:nvSpPr>
          <p:cNvPr id="5" name="Footer Placeholder 4"/>
          <p:cNvSpPr>
            <a:spLocks noGrp="1"/>
          </p:cNvSpPr>
          <p:nvPr>
            <p:ph type="ftr" sz="quarter" idx="11"/>
          </p:nvPr>
        </p:nvSpPr>
        <p:spPr>
          <a:xfrm>
            <a:off x="5562600" y="2157236"/>
            <a:ext cx="4114800" cy="329184"/>
          </a:xfrm>
        </p:spPr>
        <p:txBody>
          <a:bodyPr/>
          <a:lstStyle/>
          <a:p>
            <a:pPr algn="r"/>
            <a:endParaRPr lang="en-US" dirty="0"/>
          </a:p>
        </p:txBody>
      </p:sp>
      <p:sp>
        <p:nvSpPr>
          <p:cNvPr id="6" name="Slide Number Placeholder 5"/>
          <p:cNvSpPr>
            <a:spLocks noGrp="1"/>
          </p:cNvSpPr>
          <p:nvPr>
            <p:ph type="sldNum" sz="quarter" idx="12"/>
          </p:nvPr>
        </p:nvSpPr>
        <p:spPr>
          <a:xfrm>
            <a:off x="8077200" y="347472"/>
            <a:ext cx="1066800" cy="329184"/>
          </a:xfrm>
        </p:spPr>
        <p:txBody>
          <a:bodyPr/>
          <a:lstStyle/>
          <a:p>
            <a:fld id="{0CFEC368-1D7A-4F81-ABF6-AE0E36BAF64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933D019-A32C-4EAD-B8E6-DBDA699692FD}" type="datetime2">
              <a:rPr lang="en-US" smtClean="0"/>
              <a:t>2019年1月24日星期四</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2019年1月24日星期四</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2019年1月24日星期四</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2019年1月24日星期四</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2019年1月24日星期四</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FE976D3-5B7F-4300-ABED-C91F1B2AE209}" type="datetime2">
              <a:rPr lang="en-US" smtClean="0"/>
              <a:t>2019年1月24日星期四</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BDC1E59-17DD-41CE-97CA-624A472382D4}" type="datetime2">
              <a:rPr lang="en-US" smtClean="0"/>
              <a:t>2019年1月24日星期四</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2019年1月24日星期四</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4800" dirty="0"/>
              <a:t>第</a:t>
            </a:r>
            <a:r>
              <a:rPr lang="en-US" altLang="zh-CN" sz="4800" dirty="0"/>
              <a:t>11</a:t>
            </a:r>
            <a:r>
              <a:rPr lang="zh-CN" altLang="zh-CN" sz="4800" dirty="0"/>
              <a:t>章</a:t>
            </a:r>
            <a:r>
              <a:rPr lang="en-US" altLang="zh-CN" sz="4800" dirty="0"/>
              <a:t>  </a:t>
            </a:r>
            <a:r>
              <a:rPr lang="zh-CN" altLang="zh-CN" sz="4800" dirty="0"/>
              <a:t>虚拟现实技术</a:t>
            </a:r>
          </a:p>
        </p:txBody>
      </p:sp>
      <p:sp>
        <p:nvSpPr>
          <p:cNvPr id="3" name="副标题 2"/>
          <p:cNvSpPr>
            <a:spLocks noGrp="1"/>
          </p:cNvSpPr>
          <p:nvPr>
            <p:ph type="subTitle" idx="1"/>
          </p:nvPr>
        </p:nvSpPr>
        <p:spPr/>
        <p:txBody>
          <a:bodyPr/>
          <a:lstStyle/>
          <a:p>
            <a:endParaRPr kumimoji="1" lang="zh-CN" altLang="en-US"/>
          </a:p>
        </p:txBody>
      </p:sp>
    </p:spTree>
    <p:extLst>
      <p:ext uri="{BB962C8B-B14F-4D97-AF65-F5344CB8AC3E}">
        <p14:creationId xmlns:p14="http://schemas.microsoft.com/office/powerpoint/2010/main" val="1910270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11.2</a:t>
            </a:r>
            <a:r>
              <a:rPr lang="zh-CN" altLang="zh-CN" sz="3600" b="1" dirty="0"/>
              <a:t>虚拟现实系统的硬件设备</a:t>
            </a:r>
          </a:p>
        </p:txBody>
      </p:sp>
      <p:sp>
        <p:nvSpPr>
          <p:cNvPr id="3" name="内容占位符 2"/>
          <p:cNvSpPr>
            <a:spLocks noGrp="1"/>
          </p:cNvSpPr>
          <p:nvPr>
            <p:ph idx="1"/>
          </p:nvPr>
        </p:nvSpPr>
        <p:spPr>
          <a:xfrm>
            <a:off x="457200" y="1494118"/>
            <a:ext cx="8229599" cy="4876800"/>
          </a:xfrm>
        </p:spPr>
        <p:txBody>
          <a:bodyPr>
            <a:normAutofit/>
          </a:bodyPr>
          <a:lstStyle/>
          <a:p>
            <a:pPr marL="0" indent="0">
              <a:lnSpc>
                <a:spcPct val="150000"/>
              </a:lnSpc>
              <a:buNone/>
            </a:pPr>
            <a:r>
              <a:rPr lang="en-US" altLang="zh-CN" b="1" dirty="0"/>
              <a:t>11.2.2 </a:t>
            </a:r>
            <a:r>
              <a:rPr lang="zh-CN" altLang="zh-CN" b="1" dirty="0" smtClean="0"/>
              <a:t>视觉显示设备</a:t>
            </a:r>
            <a:endParaRPr lang="en-US" altLang="zh-CN" b="1" dirty="0" smtClean="0"/>
          </a:p>
          <a:p>
            <a:pPr marL="0" indent="0">
              <a:lnSpc>
                <a:spcPct val="150000"/>
              </a:lnSpc>
              <a:buNone/>
            </a:pPr>
            <a:r>
              <a:rPr lang="en-US" altLang="zh-CN" dirty="0"/>
              <a:t>1</a:t>
            </a:r>
            <a:r>
              <a:rPr lang="zh-CN" altLang="zh-CN" dirty="0"/>
              <a:t>．</a:t>
            </a:r>
            <a:r>
              <a:rPr lang="zh-CN" altLang="zh-CN" dirty="0" smtClean="0"/>
              <a:t>立体显像技术</a:t>
            </a:r>
            <a:endParaRPr lang="en-US" altLang="zh-CN" dirty="0" smtClean="0"/>
          </a:p>
          <a:p>
            <a:pPr marL="0" indent="0">
              <a:lnSpc>
                <a:spcPct val="150000"/>
              </a:lnSpc>
              <a:buNone/>
            </a:pPr>
            <a:r>
              <a:rPr lang="en-US" altLang="zh-CN" dirty="0"/>
              <a:t>2</a:t>
            </a:r>
            <a:r>
              <a:rPr lang="zh-CN" altLang="zh-CN" dirty="0"/>
              <a:t>．视觉感知的几个基本概念</a:t>
            </a:r>
            <a:r>
              <a:rPr lang="zh-CN" altLang="zh-CN" dirty="0"/>
              <a:t> </a:t>
            </a:r>
            <a:endParaRPr lang="en-US" altLang="zh-CN" dirty="0" smtClean="0"/>
          </a:p>
          <a:p>
            <a:pPr marL="0" indent="0">
              <a:lnSpc>
                <a:spcPct val="150000"/>
              </a:lnSpc>
              <a:buNone/>
            </a:pPr>
            <a:r>
              <a:rPr lang="en-US" altLang="zh-CN" dirty="0"/>
              <a:t>3</a:t>
            </a:r>
            <a:r>
              <a:rPr lang="zh-CN" altLang="zh-CN" dirty="0"/>
              <a:t>．立体视觉产生的原理</a:t>
            </a:r>
          </a:p>
          <a:p>
            <a:pPr marL="0" indent="0">
              <a:lnSpc>
                <a:spcPct val="150000"/>
              </a:lnSpc>
              <a:buNone/>
            </a:pPr>
            <a:r>
              <a:rPr lang="en-US" altLang="zh-CN" dirty="0"/>
              <a:t>4</a:t>
            </a:r>
            <a:r>
              <a:rPr lang="zh-CN" altLang="zh-CN" dirty="0"/>
              <a:t>．虚拟现实系统中的立体视觉</a:t>
            </a:r>
            <a:r>
              <a:rPr lang="zh-CN" altLang="zh-CN" dirty="0"/>
              <a:t> </a:t>
            </a:r>
            <a:endParaRPr lang="en-US" altLang="zh-CN" dirty="0" smtClean="0"/>
          </a:p>
          <a:p>
            <a:pPr marL="0" indent="0">
              <a:lnSpc>
                <a:spcPct val="150000"/>
              </a:lnSpc>
              <a:buNone/>
            </a:pPr>
            <a:r>
              <a:rPr lang="en-US" altLang="zh-CN" dirty="0"/>
              <a:t>5</a:t>
            </a:r>
            <a:r>
              <a:rPr lang="zh-CN" altLang="zh-CN" dirty="0"/>
              <a:t>．视觉显示设备</a:t>
            </a:r>
            <a:r>
              <a:rPr lang="zh-CN" altLang="zh-CN" dirty="0"/>
              <a:t> </a:t>
            </a:r>
            <a:endParaRPr lang="zh-CN" altLang="zh-CN" dirty="0"/>
          </a:p>
        </p:txBody>
      </p:sp>
      <p:pic>
        <p:nvPicPr>
          <p:cNvPr id="5" name="图片 4" descr="http://www.pcvr.com.cn/vrweb/product/subdetails/image/5dt-20hmd.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1058" y="2486212"/>
            <a:ext cx="3495013" cy="2847788"/>
          </a:xfrm>
          <a:prstGeom prst="rect">
            <a:avLst/>
          </a:prstGeom>
          <a:noFill/>
          <a:ln w="9525">
            <a:noFill/>
            <a:miter lim="800000"/>
            <a:headEnd/>
            <a:tailEnd/>
          </a:ln>
          <a:extLst>
            <a:ext uri="{FAA26D3D-D897-4be2-8F04-BA451C77F1D7}">
              <ma14:placeholderFlag xmlns:ma14="http://schemas.microsoft.com/office/mac/drawingml/2011/main"/>
            </a:ext>
          </a:extLst>
        </p:spPr>
      </p:pic>
    </p:spTree>
    <p:extLst>
      <p:ext uri="{BB962C8B-B14F-4D97-AF65-F5344CB8AC3E}">
        <p14:creationId xmlns:p14="http://schemas.microsoft.com/office/powerpoint/2010/main" val="303822443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11.2</a:t>
            </a:r>
            <a:r>
              <a:rPr lang="zh-CN" altLang="zh-CN" sz="3600" b="1" dirty="0"/>
              <a:t>虚拟现实系统的硬件设备</a:t>
            </a:r>
          </a:p>
        </p:txBody>
      </p:sp>
      <p:sp>
        <p:nvSpPr>
          <p:cNvPr id="3" name="内容占位符 2"/>
          <p:cNvSpPr>
            <a:spLocks noGrp="1"/>
          </p:cNvSpPr>
          <p:nvPr>
            <p:ph idx="1"/>
          </p:nvPr>
        </p:nvSpPr>
        <p:spPr>
          <a:xfrm>
            <a:off x="457201" y="1494118"/>
            <a:ext cx="4159624" cy="4876800"/>
          </a:xfrm>
        </p:spPr>
        <p:txBody>
          <a:bodyPr>
            <a:normAutofit/>
          </a:bodyPr>
          <a:lstStyle/>
          <a:p>
            <a:pPr marL="0" indent="0">
              <a:lnSpc>
                <a:spcPct val="150000"/>
              </a:lnSpc>
              <a:buNone/>
            </a:pPr>
            <a:r>
              <a:rPr lang="en-US" altLang="zh-CN" b="1" dirty="0"/>
              <a:t>11.2.3</a:t>
            </a:r>
            <a:r>
              <a:rPr lang="zh-CN" altLang="zh-CN" b="1" dirty="0"/>
              <a:t>虚拟现实的交互设备</a:t>
            </a:r>
          </a:p>
          <a:p>
            <a:pPr marL="0" indent="0">
              <a:lnSpc>
                <a:spcPct val="150000"/>
              </a:lnSpc>
              <a:buNone/>
            </a:pPr>
            <a:r>
              <a:rPr lang="en-US" altLang="zh-CN" dirty="0"/>
              <a:t>1</a:t>
            </a:r>
            <a:r>
              <a:rPr lang="zh-CN" altLang="zh-CN" dirty="0"/>
              <a:t>．数据手套（</a:t>
            </a:r>
            <a:r>
              <a:rPr lang="en-US" altLang="zh-CN" dirty="0"/>
              <a:t>Data Glove</a:t>
            </a:r>
            <a:r>
              <a:rPr lang="zh-CN" altLang="zh-CN" dirty="0" smtClean="0"/>
              <a:t>）</a:t>
            </a:r>
            <a:endParaRPr lang="en-US" altLang="zh-CN" dirty="0" smtClean="0"/>
          </a:p>
          <a:p>
            <a:pPr marL="0" indent="0">
              <a:lnSpc>
                <a:spcPct val="150000"/>
              </a:lnSpc>
              <a:buNone/>
            </a:pPr>
            <a:r>
              <a:rPr lang="zh-CN" altLang="zh-CN" dirty="0"/>
              <a:t>数据手套是虚拟仿真中最常用的交互</a:t>
            </a:r>
            <a:r>
              <a:rPr lang="zh-CN" altLang="zh-CN" dirty="0" smtClean="0"/>
              <a:t>工具。 </a:t>
            </a:r>
            <a:r>
              <a:rPr lang="zh-CN" altLang="zh-CN" dirty="0"/>
              <a:t>数据手套设有弯曲传感器，弯曲传感器由柔性电路板、力敏元件、弹性封装材料组</a:t>
            </a:r>
            <a:r>
              <a:rPr lang="zh-CN" altLang="zh-CN" dirty="0" smtClean="0"/>
              <a:t>成</a:t>
            </a:r>
            <a:r>
              <a:rPr lang="zh-CN" altLang="en-US" dirty="0" smtClean="0"/>
              <a:t>。</a:t>
            </a:r>
            <a:r>
              <a:rPr lang="zh-CN" altLang="zh-CN" dirty="0" smtClean="0"/>
              <a:t> </a:t>
            </a:r>
            <a:endParaRPr lang="zh-CN" altLang="zh-CN" dirty="0"/>
          </a:p>
        </p:txBody>
      </p:sp>
      <p:pic>
        <p:nvPicPr>
          <p:cNvPr id="6" name="图片 5"/>
          <p:cNvPicPr/>
          <p:nvPr/>
        </p:nvPicPr>
        <p:blipFill>
          <a:blip r:embed="rId3">
            <a:extLst>
              <a:ext uri="{28A0092B-C50C-407E-A947-70E740481C1C}">
                <a14:useLocalDpi xmlns:a14="http://schemas.microsoft.com/office/drawing/2010/main" val="0"/>
              </a:ext>
            </a:extLst>
          </a:blip>
          <a:stretch>
            <a:fillRect/>
          </a:stretch>
        </p:blipFill>
        <p:spPr>
          <a:xfrm>
            <a:off x="4752042" y="2520377"/>
            <a:ext cx="3826226" cy="2762249"/>
          </a:xfrm>
          <a:prstGeom prst="rect">
            <a:avLst/>
          </a:prstGeom>
        </p:spPr>
      </p:pic>
    </p:spTree>
    <p:extLst>
      <p:ext uri="{BB962C8B-B14F-4D97-AF65-F5344CB8AC3E}">
        <p14:creationId xmlns:p14="http://schemas.microsoft.com/office/powerpoint/2010/main" val="160078656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11.2</a:t>
            </a:r>
            <a:r>
              <a:rPr lang="zh-CN" altLang="zh-CN" sz="3600" b="1" dirty="0"/>
              <a:t>虚拟现实系统的硬件设备</a:t>
            </a:r>
          </a:p>
        </p:txBody>
      </p:sp>
      <p:sp>
        <p:nvSpPr>
          <p:cNvPr id="3" name="内容占位符 2"/>
          <p:cNvSpPr>
            <a:spLocks noGrp="1"/>
          </p:cNvSpPr>
          <p:nvPr>
            <p:ph idx="1"/>
          </p:nvPr>
        </p:nvSpPr>
        <p:spPr>
          <a:xfrm>
            <a:off x="457200" y="1494118"/>
            <a:ext cx="8229599" cy="4876800"/>
          </a:xfrm>
        </p:spPr>
        <p:txBody>
          <a:bodyPr>
            <a:normAutofit/>
          </a:bodyPr>
          <a:lstStyle/>
          <a:p>
            <a:pPr marL="0" indent="0">
              <a:lnSpc>
                <a:spcPct val="150000"/>
              </a:lnSpc>
              <a:buNone/>
            </a:pPr>
            <a:r>
              <a:rPr lang="en-US" altLang="zh-CN" b="1" dirty="0"/>
              <a:t>11.2.3</a:t>
            </a:r>
            <a:r>
              <a:rPr lang="zh-CN" altLang="zh-CN" b="1" dirty="0"/>
              <a:t>虚拟现实的交互设备</a:t>
            </a:r>
          </a:p>
          <a:p>
            <a:pPr marL="0" indent="0">
              <a:lnSpc>
                <a:spcPct val="150000"/>
              </a:lnSpc>
              <a:buNone/>
            </a:pPr>
            <a:r>
              <a:rPr lang="en-US" altLang="zh-CN" dirty="0"/>
              <a:t>2</a:t>
            </a:r>
            <a:r>
              <a:rPr lang="zh-CN" altLang="zh-CN" dirty="0"/>
              <a:t>．力矩球</a:t>
            </a:r>
          </a:p>
          <a:p>
            <a:pPr marL="0" indent="0">
              <a:lnSpc>
                <a:spcPct val="150000"/>
              </a:lnSpc>
              <a:buNone/>
            </a:pPr>
            <a:r>
              <a:rPr lang="zh-CN" altLang="zh-CN" dirty="0"/>
              <a:t>力矩球（空间求</a:t>
            </a:r>
            <a:r>
              <a:rPr lang="en-US" altLang="zh-CN" dirty="0"/>
              <a:t>Space Ball</a:t>
            </a:r>
            <a:r>
              <a:rPr lang="zh-CN" altLang="zh-CN" dirty="0"/>
              <a:t>）是一种可提供为</a:t>
            </a:r>
            <a:r>
              <a:rPr lang="en-US" altLang="zh-CN" dirty="0"/>
              <a:t>6</a:t>
            </a:r>
            <a:r>
              <a:rPr lang="zh-CN" altLang="zh-CN" dirty="0"/>
              <a:t>自由度的外部输入设备，他安装在一个小型的固定平台上</a:t>
            </a:r>
            <a:r>
              <a:rPr lang="zh-CN" altLang="zh-CN" dirty="0" smtClean="0"/>
              <a:t>。</a:t>
            </a:r>
            <a:endParaRPr lang="en-US" altLang="zh-CN" dirty="0" smtClean="0"/>
          </a:p>
          <a:p>
            <a:pPr marL="0" indent="0">
              <a:lnSpc>
                <a:spcPct val="150000"/>
              </a:lnSpc>
              <a:buNone/>
            </a:pPr>
            <a:r>
              <a:rPr lang="en-US" altLang="zh-CN" dirty="0" smtClean="0"/>
              <a:t>6</a:t>
            </a:r>
            <a:r>
              <a:rPr lang="zh-CN" altLang="zh-CN" dirty="0"/>
              <a:t>自由度是指宽度、高度、深度、俯仰角、转动角和偏转角，可以扭转、挤压、拉伸以及来回摇摆，用来控制虚拟场景做自由漫游，或者控制场景中牧歌物体的空间位置机器方向</a:t>
            </a:r>
            <a:r>
              <a:rPr lang="zh-CN" altLang="zh-CN" dirty="0"/>
              <a:t> </a:t>
            </a:r>
            <a:r>
              <a:rPr lang="zh-CN" altLang="en-US" dirty="0" smtClean="0"/>
              <a:t>。</a:t>
            </a:r>
            <a:endParaRPr lang="zh-CN" altLang="zh-CN" dirty="0"/>
          </a:p>
        </p:txBody>
      </p:sp>
    </p:spTree>
    <p:extLst>
      <p:ext uri="{BB962C8B-B14F-4D97-AF65-F5344CB8AC3E}">
        <p14:creationId xmlns:p14="http://schemas.microsoft.com/office/powerpoint/2010/main" val="173248779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11.2</a:t>
            </a:r>
            <a:r>
              <a:rPr lang="zh-CN" altLang="zh-CN" sz="3600" b="1" dirty="0"/>
              <a:t>虚拟现实系统的硬件设备</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b="1" dirty="0"/>
              <a:t>11.2.3</a:t>
            </a:r>
            <a:r>
              <a:rPr lang="zh-CN" altLang="zh-CN" b="1" dirty="0"/>
              <a:t>虚拟现实的交互设备</a:t>
            </a:r>
          </a:p>
          <a:p>
            <a:pPr marL="0" indent="0">
              <a:lnSpc>
                <a:spcPct val="130000"/>
              </a:lnSpc>
              <a:buNone/>
            </a:pPr>
            <a:r>
              <a:rPr lang="en-US" altLang="zh-CN" dirty="0"/>
              <a:t>3</a:t>
            </a:r>
            <a:r>
              <a:rPr lang="zh-CN" altLang="zh-CN" dirty="0"/>
              <a:t>．触觉反馈装置</a:t>
            </a:r>
          </a:p>
          <a:p>
            <a:pPr marL="0" indent="0">
              <a:lnSpc>
                <a:spcPct val="130000"/>
              </a:lnSpc>
              <a:buNone/>
            </a:pPr>
            <a:r>
              <a:rPr lang="zh-CN" altLang="zh-CN" dirty="0"/>
              <a:t>在</a:t>
            </a:r>
            <a:r>
              <a:rPr lang="en-US" altLang="zh-CN" dirty="0"/>
              <a:t>VR</a:t>
            </a:r>
            <a:r>
              <a:rPr lang="zh-CN" altLang="zh-CN" dirty="0"/>
              <a:t>系统中如果没有触觉反馈，当用户接触到虚拟世界的某一物体时易使手穿过物体，从而失去真实感。解决这种问题的有效方法是在用户交互设备中增加触觉反馈。触觉反馈主要是居于视觉、气压感、振动触感、电子触感和神经肌肉模拟等方法来实现的</a:t>
            </a:r>
            <a:r>
              <a:rPr lang="zh-CN" altLang="zh-CN" dirty="0"/>
              <a:t> </a:t>
            </a:r>
            <a:r>
              <a:rPr lang="zh-CN" altLang="en-US" dirty="0" smtClean="0"/>
              <a:t>。</a:t>
            </a:r>
            <a:endParaRPr lang="zh-CN" altLang="zh-CN" dirty="0"/>
          </a:p>
        </p:txBody>
      </p:sp>
      <p:pic>
        <p:nvPicPr>
          <p:cNvPr id="4" name="图片 3" descr="触觉反馈.jpg"/>
          <p:cNvPicPr/>
          <p:nvPr/>
        </p:nvPicPr>
        <p:blipFill>
          <a:blip r:embed="rId3" cstate="print">
            <a:extLst>
              <a:ext uri="{28A0092B-C50C-407E-A947-70E740481C1C}">
                <a14:useLocalDpi xmlns:a14="http://schemas.microsoft.com/office/drawing/2010/main" val="0"/>
              </a:ext>
            </a:extLst>
          </a:blip>
          <a:stretch>
            <a:fillRect/>
          </a:stretch>
        </p:blipFill>
        <p:spPr>
          <a:xfrm>
            <a:off x="3559361" y="4885018"/>
            <a:ext cx="2324100" cy="1485900"/>
          </a:xfrm>
          <a:prstGeom prst="rect">
            <a:avLst/>
          </a:prstGeom>
          <a:extLst>
            <a:ext uri="{FAA26D3D-D897-4be2-8F04-BA451C77F1D7}">
              <ma14:placeholderFlag xmlns:ma14="http://schemas.microsoft.com/office/mac/drawingml/2011/main"/>
            </a:ext>
          </a:extLst>
        </p:spPr>
      </p:pic>
    </p:spTree>
    <p:extLst>
      <p:ext uri="{BB962C8B-B14F-4D97-AF65-F5344CB8AC3E}">
        <p14:creationId xmlns:p14="http://schemas.microsoft.com/office/powerpoint/2010/main" val="85475631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11.2</a:t>
            </a:r>
            <a:r>
              <a:rPr lang="zh-CN" altLang="zh-CN" sz="3600" b="1" dirty="0"/>
              <a:t>虚拟现实系统的硬件设备</a:t>
            </a:r>
          </a:p>
        </p:txBody>
      </p:sp>
      <p:sp>
        <p:nvSpPr>
          <p:cNvPr id="3" name="内容占位符 2"/>
          <p:cNvSpPr>
            <a:spLocks noGrp="1"/>
          </p:cNvSpPr>
          <p:nvPr>
            <p:ph idx="1"/>
          </p:nvPr>
        </p:nvSpPr>
        <p:spPr>
          <a:xfrm>
            <a:off x="457201" y="1494118"/>
            <a:ext cx="5175624" cy="4876800"/>
          </a:xfrm>
        </p:spPr>
        <p:txBody>
          <a:bodyPr>
            <a:normAutofit/>
          </a:bodyPr>
          <a:lstStyle/>
          <a:p>
            <a:pPr marL="0" indent="0">
              <a:lnSpc>
                <a:spcPct val="150000"/>
              </a:lnSpc>
              <a:buNone/>
            </a:pPr>
            <a:r>
              <a:rPr lang="en-US" altLang="zh-CN" b="1" dirty="0"/>
              <a:t>11.2.3</a:t>
            </a:r>
            <a:r>
              <a:rPr lang="zh-CN" altLang="zh-CN" b="1" dirty="0"/>
              <a:t>虚拟现实的交互设备</a:t>
            </a:r>
          </a:p>
          <a:p>
            <a:pPr marL="0" indent="0">
              <a:lnSpc>
                <a:spcPct val="150000"/>
              </a:lnSpc>
              <a:buNone/>
            </a:pPr>
            <a:r>
              <a:rPr lang="en-US" altLang="zh-CN" dirty="0"/>
              <a:t>4</a:t>
            </a:r>
            <a:r>
              <a:rPr lang="zh-CN" altLang="zh-CN" dirty="0"/>
              <a:t>．力觉反馈装置</a:t>
            </a:r>
          </a:p>
          <a:p>
            <a:pPr marL="0" indent="0">
              <a:lnSpc>
                <a:spcPct val="150000"/>
              </a:lnSpc>
              <a:buNone/>
            </a:pPr>
            <a:r>
              <a:rPr lang="zh-CN" altLang="zh-CN" dirty="0"/>
              <a:t>力觉和除恶实际是两种不同的感知，触觉包括的感知内容更加丰富如接触感、质感、纹理感以及温度感等；力觉感知设备要求能反馈力的大小和方向，与触觉反馈装置相比，力反馈装置相对成熟一些。</a:t>
            </a:r>
            <a:r>
              <a:rPr lang="zh-CN" altLang="zh-CN" dirty="0"/>
              <a:t> </a:t>
            </a:r>
            <a:endParaRPr lang="zh-CN" altLang="zh-CN" dirty="0"/>
          </a:p>
        </p:txBody>
      </p:sp>
      <p:pic>
        <p:nvPicPr>
          <p:cNvPr id="5" name="图片 4" descr="力觉反馈.jpg"/>
          <p:cNvPicPr/>
          <p:nvPr/>
        </p:nvPicPr>
        <p:blipFill>
          <a:blip r:embed="rId3" cstate="print">
            <a:extLst>
              <a:ext uri="{28A0092B-C50C-407E-A947-70E740481C1C}">
                <a14:useLocalDpi xmlns:a14="http://schemas.microsoft.com/office/drawing/2010/main" val="0"/>
              </a:ext>
            </a:extLst>
          </a:blip>
          <a:stretch>
            <a:fillRect/>
          </a:stretch>
        </p:blipFill>
        <p:spPr>
          <a:xfrm>
            <a:off x="5632824" y="3169397"/>
            <a:ext cx="3001371" cy="2433544"/>
          </a:xfrm>
          <a:prstGeom prst="rect">
            <a:avLst/>
          </a:prstGeom>
          <a:extLst>
            <a:ext uri="{FAA26D3D-D897-4be2-8F04-BA451C77F1D7}">
              <ma14:placeholderFlag xmlns:ma14="http://schemas.microsoft.com/office/mac/drawingml/2011/main"/>
            </a:ext>
          </a:extLst>
        </p:spPr>
      </p:pic>
    </p:spTree>
    <p:extLst>
      <p:ext uri="{BB962C8B-B14F-4D97-AF65-F5344CB8AC3E}">
        <p14:creationId xmlns:p14="http://schemas.microsoft.com/office/powerpoint/2010/main" val="294313836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11.2</a:t>
            </a:r>
            <a:r>
              <a:rPr lang="zh-CN" altLang="zh-CN" sz="3600" b="1" dirty="0"/>
              <a:t>虚拟现实系统的硬件设备</a:t>
            </a:r>
          </a:p>
        </p:txBody>
      </p:sp>
      <p:sp>
        <p:nvSpPr>
          <p:cNvPr id="3" name="内容占位符 2"/>
          <p:cNvSpPr>
            <a:spLocks noGrp="1"/>
          </p:cNvSpPr>
          <p:nvPr>
            <p:ph idx="1"/>
          </p:nvPr>
        </p:nvSpPr>
        <p:spPr>
          <a:xfrm>
            <a:off x="457201" y="1494118"/>
            <a:ext cx="4906681" cy="4876800"/>
          </a:xfrm>
        </p:spPr>
        <p:txBody>
          <a:bodyPr>
            <a:normAutofit fontScale="92500"/>
          </a:bodyPr>
          <a:lstStyle/>
          <a:p>
            <a:pPr marL="0" indent="0">
              <a:lnSpc>
                <a:spcPct val="150000"/>
              </a:lnSpc>
              <a:buNone/>
            </a:pPr>
            <a:r>
              <a:rPr lang="en-US" altLang="zh-CN" b="1" dirty="0"/>
              <a:t>11.2.3</a:t>
            </a:r>
            <a:r>
              <a:rPr lang="zh-CN" altLang="zh-CN" b="1" dirty="0"/>
              <a:t>虚拟现实的交互设备</a:t>
            </a:r>
          </a:p>
          <a:p>
            <a:pPr marL="0" indent="0">
              <a:lnSpc>
                <a:spcPct val="160000"/>
              </a:lnSpc>
              <a:buNone/>
            </a:pPr>
            <a:r>
              <a:rPr lang="en-US" altLang="zh-CN" dirty="0"/>
              <a:t> 5</a:t>
            </a:r>
            <a:r>
              <a:rPr lang="zh-CN" altLang="zh-CN" dirty="0"/>
              <a:t>．数据衣</a:t>
            </a:r>
          </a:p>
          <a:p>
            <a:pPr marL="0" indent="0">
              <a:lnSpc>
                <a:spcPct val="150000"/>
              </a:lnSpc>
              <a:buNone/>
            </a:pPr>
            <a:r>
              <a:rPr lang="zh-CN" altLang="zh-CN" dirty="0" smtClean="0"/>
              <a:t>数据衣为了让</a:t>
            </a:r>
            <a:r>
              <a:rPr lang="en-US" altLang="zh-CN" dirty="0"/>
              <a:t>VR</a:t>
            </a:r>
            <a:r>
              <a:rPr lang="zh-CN" altLang="zh-CN" dirty="0"/>
              <a:t>系统识别全身运动而设计的输入装置。他是根据‘数据手套’的原理研制出来的，这种衣服装备着许多触觉传感器，穿在身上，衣服里面的传感器能够根据身体的动作探测和跟踪人体的所有动作。</a:t>
            </a:r>
            <a:r>
              <a:rPr lang="zh-CN" altLang="zh-CN" dirty="0"/>
              <a:t> </a:t>
            </a:r>
            <a:endParaRPr lang="zh-CN" altLang="zh-CN" dirty="0"/>
          </a:p>
        </p:txBody>
      </p:sp>
      <p:pic>
        <p:nvPicPr>
          <p:cNvPr id="6" name="图片 5" descr="数据衣.jpg"/>
          <p:cNvPicPr/>
          <p:nvPr/>
        </p:nvPicPr>
        <p:blipFill>
          <a:blip r:embed="rId3" cstate="print">
            <a:extLst>
              <a:ext uri="{28A0092B-C50C-407E-A947-70E740481C1C}">
                <a14:useLocalDpi xmlns:a14="http://schemas.microsoft.com/office/drawing/2010/main" val="0"/>
              </a:ext>
            </a:extLst>
          </a:blip>
          <a:srcRect b="8219"/>
          <a:stretch>
            <a:fillRect/>
          </a:stretch>
        </p:blipFill>
        <p:spPr>
          <a:xfrm>
            <a:off x="5363881" y="2889062"/>
            <a:ext cx="3212353" cy="2807317"/>
          </a:xfrm>
          <a:prstGeom prst="rect">
            <a:avLst/>
          </a:prstGeom>
          <a:extLst>
            <a:ext uri="{FAA26D3D-D897-4be2-8F04-BA451C77F1D7}">
              <ma14:placeholderFlag xmlns:ma14="http://schemas.microsoft.com/office/mac/drawingml/2011/main"/>
            </a:ext>
          </a:extLst>
        </p:spPr>
      </p:pic>
    </p:spTree>
    <p:extLst>
      <p:ext uri="{BB962C8B-B14F-4D97-AF65-F5344CB8AC3E}">
        <p14:creationId xmlns:p14="http://schemas.microsoft.com/office/powerpoint/2010/main" val="138331802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11.2</a:t>
            </a:r>
            <a:r>
              <a:rPr lang="zh-CN" altLang="zh-CN" sz="3600" b="1" dirty="0"/>
              <a:t>虚拟现实系统的硬件设备</a:t>
            </a:r>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50000"/>
              </a:lnSpc>
              <a:buNone/>
            </a:pPr>
            <a:r>
              <a:rPr lang="en-US" altLang="zh-CN" b="1" dirty="0"/>
              <a:t>11.2.3</a:t>
            </a:r>
            <a:r>
              <a:rPr lang="zh-CN" altLang="zh-CN" b="1" dirty="0"/>
              <a:t>虚拟现实的交互设备</a:t>
            </a:r>
          </a:p>
          <a:p>
            <a:pPr marL="0" indent="0" algn="just">
              <a:lnSpc>
                <a:spcPct val="150000"/>
              </a:lnSpc>
              <a:buNone/>
            </a:pPr>
            <a:r>
              <a:rPr lang="en-US" altLang="zh-CN" dirty="0"/>
              <a:t>  6</a:t>
            </a:r>
            <a:r>
              <a:rPr lang="zh-CN" altLang="zh-CN" dirty="0"/>
              <a:t>．三维鼠标</a:t>
            </a:r>
          </a:p>
          <a:p>
            <a:pPr marL="0" indent="0" algn="just">
              <a:lnSpc>
                <a:spcPct val="150000"/>
              </a:lnSpc>
              <a:buNone/>
            </a:pPr>
            <a:r>
              <a:rPr lang="zh-CN" altLang="zh-CN" dirty="0"/>
              <a:t>三维鼠标，又称为三维空间交互球，三维空间交互球是虚拟现实应用中的另一重要的交互设备，用于六个自由度</a:t>
            </a:r>
            <a:r>
              <a:rPr lang="en-US" altLang="zh-CN" dirty="0"/>
              <a:t>VR</a:t>
            </a:r>
            <a:r>
              <a:rPr lang="zh-CN" altLang="zh-CN" dirty="0"/>
              <a:t>场景的模拟交互，可从不同的角度和方位对三维物体观察、浏览、操纵；也可作为</a:t>
            </a:r>
            <a:r>
              <a:rPr lang="en-US" altLang="zh-CN" dirty="0"/>
              <a:t>3D Mouse</a:t>
            </a:r>
            <a:r>
              <a:rPr lang="zh-CN" altLang="zh-CN" dirty="0"/>
              <a:t>来使用；并可与数据手套或立体眼镜结合使用，作为跟踪定位器。也可单独用于</a:t>
            </a:r>
            <a:r>
              <a:rPr lang="en-US" altLang="zh-CN" dirty="0"/>
              <a:t>CAD/CAM</a:t>
            </a:r>
            <a:r>
              <a:rPr lang="zh-CN" altLang="zh-CN" dirty="0"/>
              <a:t>，</a:t>
            </a:r>
            <a:r>
              <a:rPr lang="en-US" altLang="zh-CN" dirty="0"/>
              <a:t>(Pro/E</a:t>
            </a:r>
            <a:r>
              <a:rPr lang="zh-CN" altLang="zh-CN" dirty="0"/>
              <a:t>、</a:t>
            </a:r>
            <a:r>
              <a:rPr lang="en-US" altLang="zh-CN" dirty="0"/>
              <a:t>UG)</a:t>
            </a:r>
            <a:r>
              <a:rPr lang="zh-CN" altLang="zh-CN" dirty="0"/>
              <a:t>。</a:t>
            </a:r>
          </a:p>
        </p:txBody>
      </p:sp>
    </p:spTree>
    <p:extLst>
      <p:ext uri="{BB962C8B-B14F-4D97-AF65-F5344CB8AC3E}">
        <p14:creationId xmlns:p14="http://schemas.microsoft.com/office/powerpoint/2010/main" val="355172384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11.2</a:t>
            </a:r>
            <a:r>
              <a:rPr lang="zh-CN" altLang="zh-CN" sz="3600" b="1" dirty="0"/>
              <a:t>虚拟现实系统的硬件设备</a:t>
            </a:r>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50000"/>
              </a:lnSpc>
              <a:buNone/>
            </a:pPr>
            <a:r>
              <a:rPr lang="en-US" altLang="zh-CN" b="1" dirty="0"/>
              <a:t>11.2.4 </a:t>
            </a:r>
            <a:r>
              <a:rPr lang="zh-CN" altLang="zh-CN" b="1" dirty="0" smtClean="0"/>
              <a:t>声音设备</a:t>
            </a:r>
            <a:endParaRPr lang="en-US" altLang="zh-CN" b="1" dirty="0" smtClean="0"/>
          </a:p>
          <a:p>
            <a:pPr marL="0" indent="0">
              <a:lnSpc>
                <a:spcPct val="150000"/>
              </a:lnSpc>
              <a:buNone/>
            </a:pPr>
            <a:r>
              <a:rPr lang="zh-CN" altLang="zh-CN" dirty="0"/>
              <a:t>三维声音不是立体声的概念，而是由计算机生成的、能由人工设定声源在空间中的三维位置的一种合成声音。这种声音技术不仅考虑到人的头部、去干对声音反射所产生的影响，还对人的头部进行实时跟踪，是虚拟声音能随着人的头部运动相应的变化，从而能够得到逼真的三维听觉效果。</a:t>
            </a:r>
          </a:p>
          <a:p>
            <a:pPr marL="0" indent="0">
              <a:lnSpc>
                <a:spcPct val="150000"/>
              </a:lnSpc>
              <a:buNone/>
            </a:pPr>
            <a:endParaRPr lang="zh-CN" altLang="zh-CN" b="1" dirty="0"/>
          </a:p>
        </p:txBody>
      </p:sp>
    </p:spTree>
    <p:extLst>
      <p:ext uri="{BB962C8B-B14F-4D97-AF65-F5344CB8AC3E}">
        <p14:creationId xmlns:p14="http://schemas.microsoft.com/office/powerpoint/2010/main" val="116015161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11.3 </a:t>
            </a:r>
            <a:r>
              <a:rPr lang="zh-CN" altLang="zh-CN" sz="3600" dirty="0"/>
              <a:t>虚拟现实系统的相关技术</a:t>
            </a:r>
            <a:r>
              <a:rPr lang="zh-CN" altLang="zh-CN" sz="3600" dirty="0"/>
              <a:t> </a:t>
            </a:r>
            <a:endParaRPr lang="zh-CN" altLang="zh-CN" sz="3600" b="1" dirty="0"/>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50000"/>
              </a:lnSpc>
              <a:buNone/>
            </a:pPr>
            <a:r>
              <a:rPr lang="en-US" altLang="zh-CN" b="1" dirty="0"/>
              <a:t>11.3.1</a:t>
            </a:r>
            <a:r>
              <a:rPr lang="zh-CN" altLang="zh-CN" b="1" dirty="0" smtClean="0"/>
              <a:t>环境建模技术</a:t>
            </a:r>
            <a:endParaRPr lang="en-US" altLang="zh-CN" b="1" dirty="0" smtClean="0"/>
          </a:p>
          <a:p>
            <a:pPr marL="0" indent="0">
              <a:lnSpc>
                <a:spcPct val="150000"/>
              </a:lnSpc>
              <a:buNone/>
            </a:pPr>
            <a:r>
              <a:rPr lang="zh-CN" altLang="zh-CN" dirty="0"/>
              <a:t>虚拟现实系统中的虚拟环境，可能有下列几种情况：</a:t>
            </a:r>
          </a:p>
          <a:p>
            <a:pPr marL="0" indent="0">
              <a:lnSpc>
                <a:spcPct val="150000"/>
              </a:lnSpc>
              <a:buNone/>
            </a:pPr>
            <a:r>
              <a:rPr lang="zh-CN" altLang="zh-CN" dirty="0"/>
              <a:t>（</a:t>
            </a:r>
            <a:r>
              <a:rPr lang="en-US" altLang="zh-CN" dirty="0"/>
              <a:t>1</a:t>
            </a:r>
            <a:r>
              <a:rPr lang="zh-CN" altLang="zh-CN" dirty="0"/>
              <a:t>）模仿真实世界中的环境（系统仿真）</a:t>
            </a:r>
          </a:p>
          <a:p>
            <a:pPr marL="0" indent="0">
              <a:lnSpc>
                <a:spcPct val="150000"/>
              </a:lnSpc>
              <a:buNone/>
            </a:pPr>
            <a:r>
              <a:rPr lang="zh-CN" altLang="zh-CN" dirty="0"/>
              <a:t>（</a:t>
            </a:r>
            <a:r>
              <a:rPr lang="en-US" altLang="zh-CN" dirty="0"/>
              <a:t>2</a:t>
            </a:r>
            <a:r>
              <a:rPr lang="zh-CN" altLang="zh-CN" dirty="0"/>
              <a:t>）人类主观构造的环境</a:t>
            </a:r>
          </a:p>
          <a:p>
            <a:pPr marL="0" indent="0">
              <a:lnSpc>
                <a:spcPct val="150000"/>
              </a:lnSpc>
              <a:buNone/>
            </a:pPr>
            <a:r>
              <a:rPr lang="zh-CN" altLang="zh-CN" dirty="0"/>
              <a:t>（</a:t>
            </a:r>
            <a:r>
              <a:rPr lang="en-US" altLang="zh-CN" dirty="0"/>
              <a:t>3</a:t>
            </a:r>
            <a:r>
              <a:rPr lang="zh-CN" altLang="zh-CN" dirty="0"/>
              <a:t>）模仿真实世界中的人类不可见的环境（科学可视化）</a:t>
            </a:r>
          </a:p>
          <a:p>
            <a:pPr marL="0" indent="0">
              <a:lnSpc>
                <a:spcPct val="150000"/>
              </a:lnSpc>
              <a:buNone/>
            </a:pPr>
            <a:endParaRPr lang="zh-CN" altLang="zh-CN" b="1" dirty="0"/>
          </a:p>
        </p:txBody>
      </p:sp>
    </p:spTree>
    <p:extLst>
      <p:ext uri="{BB962C8B-B14F-4D97-AF65-F5344CB8AC3E}">
        <p14:creationId xmlns:p14="http://schemas.microsoft.com/office/powerpoint/2010/main" val="68047324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11.3 </a:t>
            </a:r>
            <a:r>
              <a:rPr lang="zh-CN" altLang="zh-CN" sz="3600" dirty="0"/>
              <a:t>虚拟现实系统的相关技术</a:t>
            </a:r>
            <a:r>
              <a:rPr lang="zh-CN" altLang="zh-CN" sz="3600" dirty="0"/>
              <a:t> </a:t>
            </a:r>
            <a:endParaRPr lang="zh-CN" altLang="zh-CN" sz="3600" b="1" dirty="0"/>
          </a:p>
        </p:txBody>
      </p:sp>
      <p:sp>
        <p:nvSpPr>
          <p:cNvPr id="3" name="内容占位符 2"/>
          <p:cNvSpPr>
            <a:spLocks noGrp="1"/>
          </p:cNvSpPr>
          <p:nvPr>
            <p:ph idx="1"/>
          </p:nvPr>
        </p:nvSpPr>
        <p:spPr>
          <a:xfrm>
            <a:off x="457201" y="1494118"/>
            <a:ext cx="8229599" cy="4876800"/>
          </a:xfrm>
        </p:spPr>
        <p:txBody>
          <a:bodyPr>
            <a:normAutofit lnSpcReduction="10000"/>
          </a:bodyPr>
          <a:lstStyle/>
          <a:p>
            <a:pPr marL="0" indent="0">
              <a:lnSpc>
                <a:spcPct val="150000"/>
              </a:lnSpc>
              <a:buNone/>
            </a:pPr>
            <a:r>
              <a:rPr lang="en-US" altLang="zh-CN" b="1" dirty="0"/>
              <a:t>11.3.1</a:t>
            </a:r>
            <a:r>
              <a:rPr lang="zh-CN" altLang="zh-CN" b="1" dirty="0" smtClean="0"/>
              <a:t>环境建模技术</a:t>
            </a:r>
            <a:endParaRPr lang="en-US" altLang="zh-CN" b="1" dirty="0" smtClean="0"/>
          </a:p>
          <a:p>
            <a:pPr marL="0" indent="0">
              <a:lnSpc>
                <a:spcPct val="130000"/>
              </a:lnSpc>
              <a:buNone/>
            </a:pPr>
            <a:r>
              <a:rPr lang="zh-CN" altLang="zh-CN" dirty="0"/>
              <a:t>虚拟现实系统中的环境建模技术与其他图形建模技术相比，主要有以下三个特点：</a:t>
            </a:r>
          </a:p>
          <a:p>
            <a:pPr marL="0" indent="0">
              <a:lnSpc>
                <a:spcPct val="130000"/>
              </a:lnSpc>
              <a:buNone/>
            </a:pPr>
            <a:r>
              <a:rPr lang="zh-CN" altLang="zh-CN" dirty="0"/>
              <a:t>（</a:t>
            </a:r>
            <a:r>
              <a:rPr lang="en-US" altLang="zh-CN" dirty="0"/>
              <a:t>1</a:t>
            </a:r>
            <a:r>
              <a:rPr lang="zh-CN" altLang="zh-CN" dirty="0"/>
              <a:t>）虚拟环境中可以有很多的物体，往往需要建造大量完全不同类型的物体模型。</a:t>
            </a:r>
          </a:p>
          <a:p>
            <a:pPr marL="0" indent="0">
              <a:lnSpc>
                <a:spcPct val="130000"/>
              </a:lnSpc>
              <a:buNone/>
            </a:pPr>
            <a:r>
              <a:rPr lang="zh-CN" altLang="zh-CN" dirty="0"/>
              <a:t>（</a:t>
            </a:r>
            <a:r>
              <a:rPr lang="en-US" altLang="zh-CN" dirty="0"/>
              <a:t>2</a:t>
            </a:r>
            <a:r>
              <a:rPr lang="zh-CN" altLang="zh-CN" dirty="0"/>
              <a:t>）虚拟环境中有些物体有自己的行为，而一般其他图形建模系统中只构造静态的物体，或是物体简单的运动。</a:t>
            </a:r>
          </a:p>
          <a:p>
            <a:pPr marL="0" indent="0">
              <a:lnSpc>
                <a:spcPct val="130000"/>
              </a:lnSpc>
              <a:buNone/>
            </a:pPr>
            <a:r>
              <a:rPr lang="zh-CN" altLang="zh-CN" dirty="0"/>
              <a:t>（</a:t>
            </a:r>
            <a:r>
              <a:rPr lang="en-US" altLang="zh-CN" dirty="0"/>
              <a:t>3</a:t>
            </a:r>
            <a:r>
              <a:rPr lang="zh-CN" altLang="zh-CN" dirty="0"/>
              <a:t>）虚拟环境中的物体必须有良好的操纵性能，当用户与物体进行交互时，物体必须以某种适当的方式来做出相应的反应。</a:t>
            </a:r>
          </a:p>
        </p:txBody>
      </p:sp>
    </p:spTree>
    <p:extLst>
      <p:ext uri="{BB962C8B-B14F-4D97-AF65-F5344CB8AC3E}">
        <p14:creationId xmlns:p14="http://schemas.microsoft.com/office/powerpoint/2010/main" val="288516166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11.1</a:t>
            </a:r>
            <a:r>
              <a:rPr lang="zh-CN" altLang="zh-CN" sz="3600" b="1" dirty="0"/>
              <a:t>虚拟现实概论</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1</a:t>
            </a:r>
            <a:r>
              <a:rPr lang="zh-CN" altLang="zh-CN" dirty="0"/>
              <a:t>．虚拟现实</a:t>
            </a:r>
            <a:r>
              <a:rPr lang="zh-CN" altLang="zh-CN" dirty="0" smtClean="0"/>
              <a:t>的含义</a:t>
            </a:r>
            <a:endParaRPr lang="en-US" altLang="zh-CN" dirty="0" smtClean="0"/>
          </a:p>
          <a:p>
            <a:pPr marL="0" indent="0">
              <a:lnSpc>
                <a:spcPct val="150000"/>
              </a:lnSpc>
              <a:buNone/>
            </a:pPr>
            <a:r>
              <a:rPr lang="zh-CN" altLang="zh-CN" dirty="0"/>
              <a:t>虚拟现实技术是指采用计算机技术为核心的现代高科技手段生成一种虚拟环境，用户借助特殊的输入</a:t>
            </a:r>
            <a:r>
              <a:rPr lang="en-US" altLang="zh-CN" dirty="0"/>
              <a:t>/</a:t>
            </a:r>
            <a:r>
              <a:rPr lang="zh-CN" altLang="zh-CN" dirty="0"/>
              <a:t>输出设备，与虚拟世界中的物体进行自然的交互，从而通过视觉、听觉和触觉等获得与真实世界相同的感受。 </a:t>
            </a:r>
          </a:p>
          <a:p>
            <a:endParaRPr lang="zh-CN" altLang="zh-CN" dirty="0"/>
          </a:p>
        </p:txBody>
      </p:sp>
    </p:spTree>
    <p:extLst>
      <p:ext uri="{BB962C8B-B14F-4D97-AF65-F5344CB8AC3E}">
        <p14:creationId xmlns:p14="http://schemas.microsoft.com/office/powerpoint/2010/main" val="12925666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11.3 </a:t>
            </a:r>
            <a:r>
              <a:rPr lang="zh-CN" altLang="zh-CN" sz="3600" dirty="0"/>
              <a:t>虚拟现实系统的相关技术</a:t>
            </a:r>
            <a:r>
              <a:rPr lang="zh-CN" altLang="zh-CN" sz="3600" dirty="0"/>
              <a:t> </a:t>
            </a:r>
            <a:endParaRPr lang="zh-CN" altLang="zh-CN" sz="3600" b="1" dirty="0"/>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50000"/>
              </a:lnSpc>
              <a:buNone/>
            </a:pPr>
            <a:r>
              <a:rPr lang="en-US" altLang="zh-CN" b="1" dirty="0"/>
              <a:t>11.3.1</a:t>
            </a:r>
            <a:r>
              <a:rPr lang="zh-CN" altLang="zh-CN" b="1" dirty="0" smtClean="0"/>
              <a:t>环境建模技术</a:t>
            </a:r>
            <a:endParaRPr lang="en-US" altLang="zh-CN" b="1" dirty="0" smtClean="0"/>
          </a:p>
          <a:p>
            <a:pPr marL="0" indent="0">
              <a:lnSpc>
                <a:spcPct val="150000"/>
              </a:lnSpc>
              <a:buNone/>
            </a:pPr>
            <a:r>
              <a:rPr lang="en-US" altLang="zh-CN" dirty="0"/>
              <a:t>1</a:t>
            </a:r>
            <a:r>
              <a:rPr lang="zh-CN" altLang="zh-CN" dirty="0"/>
              <a:t>．几何建模</a:t>
            </a:r>
          </a:p>
          <a:p>
            <a:pPr marL="0" indent="0">
              <a:lnSpc>
                <a:spcPct val="150000"/>
              </a:lnSpc>
              <a:buNone/>
            </a:pPr>
            <a:r>
              <a:rPr lang="zh-CN" altLang="zh-CN" dirty="0"/>
              <a:t>传统意义上的虚拟场景基本上都是基于几何的，就是用数学意义上的曲线、曲面等数学模型预先定义好虚拟场景的几何轮廓，再采取纹理映射、光照等数学模型加以渲染。</a:t>
            </a:r>
          </a:p>
        </p:txBody>
      </p:sp>
    </p:spTree>
    <p:extLst>
      <p:ext uri="{BB962C8B-B14F-4D97-AF65-F5344CB8AC3E}">
        <p14:creationId xmlns:p14="http://schemas.microsoft.com/office/powerpoint/2010/main" val="264754301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11.3 </a:t>
            </a:r>
            <a:r>
              <a:rPr lang="zh-CN" altLang="zh-CN" sz="3600" dirty="0"/>
              <a:t>虚拟现实系统的相关技术</a:t>
            </a:r>
            <a:r>
              <a:rPr lang="zh-CN" altLang="zh-CN" sz="3600" dirty="0"/>
              <a:t> </a:t>
            </a:r>
            <a:endParaRPr lang="zh-CN" altLang="zh-CN" sz="3600" b="1" dirty="0"/>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50000"/>
              </a:lnSpc>
              <a:buNone/>
            </a:pPr>
            <a:r>
              <a:rPr lang="en-US" altLang="zh-CN" b="1" dirty="0"/>
              <a:t>11.3.1</a:t>
            </a:r>
            <a:r>
              <a:rPr lang="zh-CN" altLang="zh-CN" b="1" dirty="0" smtClean="0"/>
              <a:t>环境建模技术</a:t>
            </a:r>
            <a:endParaRPr lang="en-US" altLang="zh-CN" b="1" dirty="0" smtClean="0"/>
          </a:p>
          <a:p>
            <a:pPr marL="0" indent="0">
              <a:buNone/>
            </a:pPr>
            <a:r>
              <a:rPr lang="en-US" altLang="zh-CN" dirty="0"/>
              <a:t> 2</a:t>
            </a:r>
            <a:r>
              <a:rPr lang="zh-CN" altLang="zh-CN" dirty="0"/>
              <a:t>．物理建模</a:t>
            </a:r>
          </a:p>
          <a:p>
            <a:pPr marL="0" indent="0">
              <a:buNone/>
            </a:pPr>
            <a:r>
              <a:rPr lang="zh-CN" altLang="zh-CN" dirty="0"/>
              <a:t>物理建模包括重力、惯性、表面硬度、柔软度和变形模式等，这些特征与几何建模和行为法则相融合，形成更具有真实感的虚拟环境。例如，用户用虚拟手握住一个球，如果建立了该球的物理模型，用户就能够真实地感觉到该球的重量、硬软程度等。</a:t>
            </a:r>
          </a:p>
          <a:p>
            <a:pPr marL="0" indent="0">
              <a:buNone/>
            </a:pPr>
            <a:r>
              <a:rPr lang="zh-CN" altLang="zh-CN" dirty="0"/>
              <a:t>物理建模是虚拟现实中比较高层次的建模，它需要物理学和计算机图形学的配合，设计到力学反馈问题，树妖是重量建模、表面变形和软硬度的个物理属性的体现。分行技术和例子系统就是典型的物理建模方法。</a:t>
            </a:r>
          </a:p>
        </p:txBody>
      </p:sp>
    </p:spTree>
    <p:extLst>
      <p:ext uri="{BB962C8B-B14F-4D97-AF65-F5344CB8AC3E}">
        <p14:creationId xmlns:p14="http://schemas.microsoft.com/office/powerpoint/2010/main" val="362068582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11.3 </a:t>
            </a:r>
            <a:r>
              <a:rPr lang="zh-CN" altLang="zh-CN" sz="3600" dirty="0"/>
              <a:t>虚拟现实系统的相关技术</a:t>
            </a:r>
            <a:r>
              <a:rPr lang="zh-CN" altLang="zh-CN" sz="3600" dirty="0"/>
              <a:t> </a:t>
            </a:r>
            <a:endParaRPr lang="zh-CN" altLang="zh-CN" sz="3600" b="1" dirty="0"/>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50000"/>
              </a:lnSpc>
              <a:buNone/>
            </a:pPr>
            <a:r>
              <a:rPr lang="en-US" altLang="zh-CN" b="1" dirty="0"/>
              <a:t>11.3.1</a:t>
            </a:r>
            <a:r>
              <a:rPr lang="zh-CN" altLang="zh-CN" b="1" dirty="0" smtClean="0"/>
              <a:t>环境建模技术</a:t>
            </a:r>
            <a:endParaRPr lang="en-US" altLang="zh-CN" b="1" dirty="0" smtClean="0"/>
          </a:p>
          <a:p>
            <a:pPr marL="0" indent="0">
              <a:lnSpc>
                <a:spcPct val="150000"/>
              </a:lnSpc>
              <a:buNone/>
            </a:pPr>
            <a:r>
              <a:rPr lang="en-US" altLang="zh-CN" dirty="0"/>
              <a:t> 3</a:t>
            </a:r>
            <a:r>
              <a:rPr lang="zh-CN" altLang="zh-CN" dirty="0"/>
              <a:t>．行为建模</a:t>
            </a:r>
          </a:p>
          <a:p>
            <a:pPr marL="0" indent="0">
              <a:lnSpc>
                <a:spcPct val="150000"/>
              </a:lnSpc>
              <a:buNone/>
            </a:pPr>
            <a:r>
              <a:rPr lang="zh-CN" altLang="zh-CN" dirty="0"/>
              <a:t>行为建模主要研究的是物体运动的处理和对其行为的描述。行为建模就是在创建模型的同时，不仅赋予模型外形、质感等表现特征，同时也赋予模型物理属性和</a:t>
            </a:r>
            <a:r>
              <a:rPr lang="en-US" altLang="zh-CN" dirty="0"/>
              <a:t>“</a:t>
            </a:r>
            <a:r>
              <a:rPr lang="zh-CN" altLang="zh-CN" dirty="0"/>
              <a:t>与生俱来</a:t>
            </a:r>
            <a:r>
              <a:rPr lang="en-US" altLang="zh-CN" dirty="0"/>
              <a:t>”</a:t>
            </a:r>
            <a:r>
              <a:rPr lang="zh-CN" altLang="zh-CN" dirty="0"/>
              <a:t>的行为与反应能力，并且服从一定的客观规律。</a:t>
            </a:r>
          </a:p>
          <a:p>
            <a:pPr marL="0" indent="0">
              <a:lnSpc>
                <a:spcPct val="150000"/>
              </a:lnSpc>
              <a:buNone/>
            </a:pPr>
            <a:r>
              <a:rPr lang="zh-CN" altLang="zh-CN" dirty="0"/>
              <a:t>在虚拟环境行为建模中，建模方法主要有基于数值插值的运动学方法与基于物理的动力学仿真方法。</a:t>
            </a:r>
          </a:p>
        </p:txBody>
      </p:sp>
    </p:spTree>
    <p:extLst>
      <p:ext uri="{BB962C8B-B14F-4D97-AF65-F5344CB8AC3E}">
        <p14:creationId xmlns:p14="http://schemas.microsoft.com/office/powerpoint/2010/main" val="101223406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11.3 </a:t>
            </a:r>
            <a:r>
              <a:rPr lang="zh-CN" altLang="zh-CN" sz="3600" dirty="0"/>
              <a:t>虚拟现实系统的相关技术</a:t>
            </a:r>
            <a:r>
              <a:rPr lang="zh-CN" altLang="zh-CN" sz="3600" dirty="0"/>
              <a:t> </a:t>
            </a:r>
            <a:endParaRPr lang="zh-CN" altLang="zh-CN" sz="3600" b="1" dirty="0"/>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50000"/>
              </a:lnSpc>
              <a:buNone/>
            </a:pPr>
            <a:r>
              <a:rPr lang="en-US" altLang="zh-CN" b="1" dirty="0"/>
              <a:t>11.3.2</a:t>
            </a:r>
            <a:r>
              <a:rPr lang="zh-CN" altLang="zh-CN" b="1" dirty="0"/>
              <a:t>视觉实时绘制技术</a:t>
            </a:r>
          </a:p>
          <a:p>
            <a:pPr marL="0" indent="0">
              <a:lnSpc>
                <a:spcPct val="150000"/>
              </a:lnSpc>
              <a:buNone/>
            </a:pPr>
            <a:r>
              <a:rPr lang="zh-CN" altLang="zh-CN" dirty="0"/>
              <a:t>要实现虚拟现实系统中的虚拟世界，仅有立体显示技术是远远不够的，虚拟现实中还有真实感与实时性的要求，也就是说虚拟世界的产生不仅需要真实的立体感，而且虚拟世界还必须实时生成，这就必须要采用真实感实时绘制技术</a:t>
            </a:r>
            <a:r>
              <a:rPr lang="zh-CN" altLang="zh-CN" dirty="0" smtClean="0"/>
              <a:t>。</a:t>
            </a:r>
            <a:endParaRPr lang="en-US" altLang="zh-CN" dirty="0" smtClean="0"/>
          </a:p>
          <a:p>
            <a:pPr marL="0" indent="0">
              <a:lnSpc>
                <a:spcPct val="150000"/>
              </a:lnSpc>
              <a:buNone/>
            </a:pPr>
            <a:r>
              <a:rPr lang="en-US" altLang="zh-CN" dirty="0"/>
              <a:t>1</a:t>
            </a:r>
            <a:r>
              <a:rPr lang="zh-CN" altLang="zh-CN" dirty="0"/>
              <a:t>．真实感绘制技术</a:t>
            </a:r>
          </a:p>
          <a:p>
            <a:pPr marL="0" indent="0">
              <a:lnSpc>
                <a:spcPct val="150000"/>
              </a:lnSpc>
              <a:buNone/>
            </a:pPr>
            <a:r>
              <a:rPr lang="zh-CN" altLang="zh-CN" dirty="0"/>
              <a:t> </a:t>
            </a:r>
            <a:r>
              <a:rPr lang="en-US" altLang="zh-CN" dirty="0"/>
              <a:t>2</a:t>
            </a:r>
            <a:r>
              <a:rPr lang="zh-CN" altLang="zh-CN" dirty="0"/>
              <a:t>．基于几何图形的实时绘制技术</a:t>
            </a:r>
          </a:p>
          <a:p>
            <a:pPr marL="0" indent="0">
              <a:lnSpc>
                <a:spcPct val="150000"/>
              </a:lnSpc>
              <a:buNone/>
            </a:pPr>
            <a:r>
              <a:rPr lang="en-US" altLang="zh-CN" dirty="0"/>
              <a:t>3</a:t>
            </a:r>
            <a:r>
              <a:rPr lang="zh-CN" altLang="zh-CN" dirty="0"/>
              <a:t>．基于图像的实时绘制技术</a:t>
            </a:r>
            <a:r>
              <a:rPr lang="zh-CN" altLang="zh-CN" dirty="0"/>
              <a:t> </a:t>
            </a:r>
            <a:endParaRPr lang="en-US" altLang="zh-CN" dirty="0" smtClean="0"/>
          </a:p>
          <a:p>
            <a:pPr marL="0" indent="0">
              <a:lnSpc>
                <a:spcPct val="150000"/>
              </a:lnSpc>
              <a:buNone/>
            </a:pPr>
            <a:endParaRPr lang="zh-CN" altLang="zh-CN" dirty="0"/>
          </a:p>
        </p:txBody>
      </p:sp>
    </p:spTree>
    <p:extLst>
      <p:ext uri="{BB962C8B-B14F-4D97-AF65-F5344CB8AC3E}">
        <p14:creationId xmlns:p14="http://schemas.microsoft.com/office/powerpoint/2010/main" val="368036564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11.3 </a:t>
            </a:r>
            <a:r>
              <a:rPr lang="zh-CN" altLang="zh-CN" sz="3600" dirty="0"/>
              <a:t>虚拟现实系统的相关技术</a:t>
            </a:r>
            <a:r>
              <a:rPr lang="zh-CN" altLang="zh-CN" sz="3600" dirty="0"/>
              <a:t> </a:t>
            </a:r>
            <a:endParaRPr lang="zh-CN" altLang="zh-CN" sz="3600" b="1" dirty="0"/>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50000"/>
              </a:lnSpc>
              <a:buNone/>
            </a:pPr>
            <a:r>
              <a:rPr lang="en-US" altLang="zh-CN" b="1" dirty="0"/>
              <a:t>11.3.3</a:t>
            </a:r>
            <a:r>
              <a:rPr lang="zh-CN" altLang="zh-CN" b="1" dirty="0"/>
              <a:t>虚拟声音生成技术</a:t>
            </a:r>
          </a:p>
          <a:p>
            <a:pPr marL="0" indent="0">
              <a:lnSpc>
                <a:spcPct val="150000"/>
              </a:lnSpc>
              <a:buNone/>
            </a:pPr>
            <a:r>
              <a:rPr lang="zh-CN" altLang="zh-CN" dirty="0"/>
              <a:t>虚拟现实系统中的三维声音，使听者能感觉到声音是来自围绕听者双耳的一个球形中的任何地方。因此把在虚拟场景中能使用户准确地判断出声源的精确位置、符合人们在真实境界中听觉方式的声音系统称为三维虚拟声音</a:t>
            </a:r>
            <a:r>
              <a:rPr lang="zh-CN" altLang="zh-CN" dirty="0"/>
              <a:t> </a:t>
            </a:r>
            <a:r>
              <a:rPr lang="zh-CN" altLang="en-US" dirty="0" smtClean="0"/>
              <a:t>。</a:t>
            </a:r>
            <a:endParaRPr lang="en-US" altLang="zh-CN" dirty="0" smtClean="0"/>
          </a:p>
          <a:p>
            <a:pPr marL="0" indent="0">
              <a:lnSpc>
                <a:spcPct val="150000"/>
              </a:lnSpc>
              <a:buNone/>
            </a:pPr>
            <a:r>
              <a:rPr lang="en-US" altLang="zh-CN" dirty="0"/>
              <a:t>1</a:t>
            </a:r>
            <a:r>
              <a:rPr lang="zh-CN" altLang="zh-CN" dirty="0"/>
              <a:t>．语音识别技术</a:t>
            </a:r>
          </a:p>
          <a:p>
            <a:pPr marL="0" indent="0">
              <a:lnSpc>
                <a:spcPct val="150000"/>
              </a:lnSpc>
              <a:buNone/>
            </a:pPr>
            <a:r>
              <a:rPr lang="en-US" altLang="zh-CN" dirty="0"/>
              <a:t>2</a:t>
            </a:r>
            <a:r>
              <a:rPr lang="zh-CN" altLang="zh-CN" dirty="0"/>
              <a:t>．</a:t>
            </a:r>
            <a:r>
              <a:rPr lang="zh-CN" altLang="zh-CN" dirty="0" smtClean="0"/>
              <a:t>语音合成技术</a:t>
            </a:r>
            <a:endParaRPr lang="zh-CN" altLang="zh-CN" dirty="0"/>
          </a:p>
        </p:txBody>
      </p:sp>
    </p:spTree>
    <p:extLst>
      <p:ext uri="{BB962C8B-B14F-4D97-AF65-F5344CB8AC3E}">
        <p14:creationId xmlns:p14="http://schemas.microsoft.com/office/powerpoint/2010/main" val="34731932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11.3 </a:t>
            </a:r>
            <a:r>
              <a:rPr lang="zh-CN" altLang="zh-CN" sz="3600" dirty="0"/>
              <a:t>虚拟现实系统的相关技术</a:t>
            </a:r>
            <a:r>
              <a:rPr lang="zh-CN" altLang="zh-CN" sz="3600" dirty="0"/>
              <a:t> </a:t>
            </a:r>
            <a:endParaRPr lang="zh-CN" altLang="zh-CN" sz="3600" b="1" dirty="0"/>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50000"/>
              </a:lnSpc>
              <a:buNone/>
            </a:pPr>
            <a:r>
              <a:rPr lang="en-US" altLang="zh-CN" b="1" dirty="0"/>
              <a:t>11.3.4 </a:t>
            </a:r>
            <a:r>
              <a:rPr lang="zh-CN" altLang="zh-CN" b="1" dirty="0"/>
              <a:t>碰撞检测技术</a:t>
            </a:r>
          </a:p>
          <a:p>
            <a:pPr marL="0" indent="0">
              <a:lnSpc>
                <a:spcPct val="150000"/>
              </a:lnSpc>
              <a:buNone/>
            </a:pPr>
            <a:r>
              <a:rPr lang="zh-CN" altLang="zh-CN" dirty="0"/>
              <a:t>在虚拟现实系统中通常包含有很多静止的环境对象与运动的活动物体，每一个虚拟物体的几何模型往往都是由成千上万个基本几何元素组成，虚拟环境的几何复杂度使碰撞检测的计算复杂度大大提高，同时由于虚拟现实系统中有较高实时性的要求，要求碰撞检测必须在很短的时间（如</a:t>
            </a:r>
            <a:r>
              <a:rPr lang="en-US" altLang="zh-CN" dirty="0"/>
              <a:t>30-50ms</a:t>
            </a:r>
            <a:r>
              <a:rPr lang="zh-CN" altLang="zh-CN" dirty="0"/>
              <a:t>）完成，因而碰撞检测成了虚拟现实系统与其他实时仿真系统的瓶颈，碰撞检测是虚拟现实系统研究的一个重要技术。</a:t>
            </a:r>
          </a:p>
        </p:txBody>
      </p:sp>
    </p:spTree>
    <p:extLst>
      <p:ext uri="{BB962C8B-B14F-4D97-AF65-F5344CB8AC3E}">
        <p14:creationId xmlns:p14="http://schemas.microsoft.com/office/powerpoint/2010/main" val="31856328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11.3 </a:t>
            </a:r>
            <a:r>
              <a:rPr lang="zh-CN" altLang="zh-CN" sz="3600" dirty="0"/>
              <a:t>虚拟现实系统的相关技术</a:t>
            </a:r>
            <a:r>
              <a:rPr lang="zh-CN" altLang="zh-CN" sz="3600" dirty="0"/>
              <a:t> </a:t>
            </a:r>
            <a:endParaRPr lang="zh-CN" altLang="zh-CN" sz="3600" b="1" dirty="0"/>
          </a:p>
        </p:txBody>
      </p:sp>
      <p:sp>
        <p:nvSpPr>
          <p:cNvPr id="3" name="内容占位符 2"/>
          <p:cNvSpPr>
            <a:spLocks noGrp="1"/>
          </p:cNvSpPr>
          <p:nvPr>
            <p:ph idx="1"/>
          </p:nvPr>
        </p:nvSpPr>
        <p:spPr>
          <a:xfrm>
            <a:off x="457201" y="1494118"/>
            <a:ext cx="8229599" cy="4876800"/>
          </a:xfrm>
        </p:spPr>
        <p:txBody>
          <a:bodyPr>
            <a:normAutofit lnSpcReduction="10000"/>
          </a:bodyPr>
          <a:lstStyle/>
          <a:p>
            <a:pPr marL="0" indent="0">
              <a:lnSpc>
                <a:spcPct val="130000"/>
              </a:lnSpc>
              <a:buNone/>
            </a:pPr>
            <a:r>
              <a:rPr lang="en-US" altLang="zh-CN" b="1" dirty="0"/>
              <a:t>11.3.5 </a:t>
            </a:r>
            <a:r>
              <a:rPr lang="zh-CN" altLang="zh-CN" b="1" dirty="0"/>
              <a:t>人机交互与传感技术</a:t>
            </a:r>
          </a:p>
          <a:p>
            <a:pPr marL="0" indent="0">
              <a:lnSpc>
                <a:spcPct val="130000"/>
              </a:lnSpc>
              <a:buNone/>
            </a:pPr>
            <a:r>
              <a:rPr lang="zh-CN" altLang="zh-CN" dirty="0"/>
              <a:t>人机交互界面经历以下几个发展阶段：</a:t>
            </a:r>
          </a:p>
          <a:p>
            <a:pPr marL="0" indent="0">
              <a:lnSpc>
                <a:spcPct val="130000"/>
              </a:lnSpc>
              <a:buNone/>
            </a:pPr>
            <a:r>
              <a:rPr lang="zh-CN" altLang="zh-CN" dirty="0"/>
              <a:t>（</a:t>
            </a:r>
            <a:r>
              <a:rPr lang="en-US" altLang="zh-CN" dirty="0"/>
              <a:t>1</a:t>
            </a:r>
            <a:r>
              <a:rPr lang="zh-CN" altLang="zh-CN" dirty="0"/>
              <a:t>）</a:t>
            </a:r>
            <a:r>
              <a:rPr lang="en-US" altLang="zh-CN" dirty="0"/>
              <a:t>20</a:t>
            </a:r>
            <a:r>
              <a:rPr lang="zh-CN" altLang="zh-CN" dirty="0"/>
              <a:t>实际</a:t>
            </a:r>
            <a:r>
              <a:rPr lang="en-US" altLang="zh-CN" dirty="0"/>
              <a:t>40</a:t>
            </a:r>
            <a:r>
              <a:rPr lang="zh-CN" altLang="zh-CN" dirty="0"/>
              <a:t>年代到</a:t>
            </a:r>
            <a:r>
              <a:rPr lang="en-US" altLang="zh-CN" dirty="0"/>
              <a:t>70</a:t>
            </a:r>
            <a:r>
              <a:rPr lang="zh-CN" altLang="zh-CN" dirty="0"/>
              <a:t>年代，人机交互采用的是命令行方式（</a:t>
            </a:r>
            <a:r>
              <a:rPr lang="en-US" altLang="zh-CN" dirty="0"/>
              <a:t>CLI</a:t>
            </a:r>
            <a:r>
              <a:rPr lang="zh-CN" altLang="zh-CN" dirty="0"/>
              <a:t>）。</a:t>
            </a:r>
          </a:p>
          <a:p>
            <a:pPr marL="0" indent="0">
              <a:lnSpc>
                <a:spcPct val="130000"/>
              </a:lnSpc>
              <a:buNone/>
            </a:pPr>
            <a:r>
              <a:rPr lang="zh-CN" altLang="zh-CN" dirty="0"/>
              <a:t>（</a:t>
            </a:r>
            <a:r>
              <a:rPr lang="en-US" altLang="zh-CN" dirty="0"/>
              <a:t>2</a:t>
            </a:r>
            <a:r>
              <a:rPr lang="zh-CN" altLang="zh-CN" dirty="0"/>
              <a:t>）到</a:t>
            </a:r>
            <a:r>
              <a:rPr lang="en-US" altLang="zh-CN" dirty="0"/>
              <a:t>20</a:t>
            </a:r>
            <a:r>
              <a:rPr lang="zh-CN" altLang="zh-CN" dirty="0"/>
              <a:t>世纪</a:t>
            </a:r>
            <a:r>
              <a:rPr lang="en-US" altLang="zh-CN" dirty="0"/>
              <a:t>80</a:t>
            </a:r>
            <a:r>
              <a:rPr lang="zh-CN" altLang="zh-CN" dirty="0"/>
              <a:t>年代初，出现了图形用户界面（</a:t>
            </a:r>
            <a:r>
              <a:rPr lang="en-US" altLang="zh-CN" dirty="0"/>
              <a:t>GUI</a:t>
            </a:r>
            <a:r>
              <a:rPr lang="zh-CN" altLang="zh-CN" dirty="0"/>
              <a:t>），</a:t>
            </a:r>
            <a:r>
              <a:rPr lang="en-US" altLang="zh-CN" dirty="0"/>
              <a:t>GUI</a:t>
            </a:r>
            <a:r>
              <a:rPr lang="zh-CN" altLang="zh-CN" dirty="0"/>
              <a:t>的广泛流行将人机交互推向图形用户界面的新阶段。</a:t>
            </a:r>
          </a:p>
          <a:p>
            <a:pPr marL="0" indent="0">
              <a:lnSpc>
                <a:spcPct val="130000"/>
              </a:lnSpc>
              <a:buNone/>
            </a:pPr>
            <a:r>
              <a:rPr lang="zh-CN" altLang="zh-CN" dirty="0"/>
              <a:t>（</a:t>
            </a:r>
            <a:r>
              <a:rPr lang="en-US" altLang="zh-CN" dirty="0"/>
              <a:t>3</a:t>
            </a:r>
            <a:r>
              <a:rPr lang="zh-CN" altLang="zh-CN" dirty="0"/>
              <a:t>）到</a:t>
            </a:r>
            <a:r>
              <a:rPr lang="en-US" altLang="zh-CN" dirty="0"/>
              <a:t>20</a:t>
            </a:r>
            <a:r>
              <a:rPr lang="zh-CN" altLang="zh-CN" dirty="0"/>
              <a:t>世纪</a:t>
            </a:r>
            <a:r>
              <a:rPr lang="en-US" altLang="zh-CN" dirty="0"/>
              <a:t>90</a:t>
            </a:r>
            <a:r>
              <a:rPr lang="zh-CN" altLang="zh-CN" dirty="0"/>
              <a:t>年代初，多媒体界面成为流行的交互方式，它在界面信息的表现方式上进行了改进，使用了多种媒体。同时，界面输出也开始转为动态、二维图形</a:t>
            </a:r>
            <a:r>
              <a:rPr lang="en-US" altLang="zh-CN" dirty="0"/>
              <a:t>/</a:t>
            </a:r>
            <a:r>
              <a:rPr lang="zh-CN" altLang="zh-CN" dirty="0"/>
              <a:t>图像及其他多媒体信息的方式。</a:t>
            </a:r>
          </a:p>
        </p:txBody>
      </p:sp>
    </p:spTree>
    <p:extLst>
      <p:ext uri="{BB962C8B-B14F-4D97-AF65-F5344CB8AC3E}">
        <p14:creationId xmlns:p14="http://schemas.microsoft.com/office/powerpoint/2010/main" val="406426766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11.3 </a:t>
            </a:r>
            <a:r>
              <a:rPr lang="zh-CN" altLang="zh-CN" sz="3600" dirty="0"/>
              <a:t>虚拟现实系统的相关技术</a:t>
            </a:r>
            <a:r>
              <a:rPr lang="zh-CN" altLang="zh-CN" sz="3600" dirty="0"/>
              <a:t> </a:t>
            </a:r>
            <a:endParaRPr lang="zh-CN" altLang="zh-CN" sz="3600" b="1" dirty="0"/>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30000"/>
              </a:lnSpc>
              <a:buNone/>
            </a:pPr>
            <a:r>
              <a:rPr lang="en-US" altLang="zh-CN" b="1" dirty="0"/>
              <a:t>11.3.5 </a:t>
            </a:r>
            <a:r>
              <a:rPr lang="zh-CN" altLang="zh-CN" b="1" dirty="0"/>
              <a:t>人机交互与传感技术</a:t>
            </a:r>
          </a:p>
          <a:p>
            <a:pPr marL="0" indent="0">
              <a:lnSpc>
                <a:spcPct val="150000"/>
              </a:lnSpc>
              <a:buNone/>
            </a:pPr>
            <a:r>
              <a:rPr lang="zh-CN" altLang="zh-CN" dirty="0"/>
              <a:t>作为新一代的人机交互系统，虚拟现实技术与传统交互技术的区别：</a:t>
            </a:r>
          </a:p>
          <a:p>
            <a:pPr marL="0" indent="0">
              <a:lnSpc>
                <a:spcPct val="150000"/>
              </a:lnSpc>
              <a:buNone/>
            </a:pPr>
            <a:r>
              <a:rPr lang="zh-CN" altLang="zh-CN" dirty="0"/>
              <a:t>（</a:t>
            </a:r>
            <a:r>
              <a:rPr lang="en-US" altLang="zh-CN" dirty="0"/>
              <a:t>1</a:t>
            </a:r>
            <a:r>
              <a:rPr lang="zh-CN" altLang="zh-CN" dirty="0"/>
              <a:t>）自然交互；</a:t>
            </a:r>
          </a:p>
          <a:p>
            <a:pPr marL="0" indent="0">
              <a:lnSpc>
                <a:spcPct val="150000"/>
              </a:lnSpc>
              <a:buNone/>
            </a:pPr>
            <a:r>
              <a:rPr lang="zh-CN" altLang="zh-CN" dirty="0"/>
              <a:t>（</a:t>
            </a:r>
            <a:r>
              <a:rPr lang="en-US" altLang="zh-CN" dirty="0"/>
              <a:t>2</a:t>
            </a:r>
            <a:r>
              <a:rPr lang="zh-CN" altLang="zh-CN" dirty="0"/>
              <a:t>）多通道；</a:t>
            </a:r>
          </a:p>
          <a:p>
            <a:pPr marL="0" indent="0">
              <a:lnSpc>
                <a:spcPct val="150000"/>
              </a:lnSpc>
              <a:buNone/>
            </a:pPr>
            <a:r>
              <a:rPr lang="zh-CN" altLang="zh-CN" dirty="0"/>
              <a:t>（</a:t>
            </a:r>
            <a:r>
              <a:rPr lang="en-US" altLang="zh-CN" dirty="0"/>
              <a:t>3</a:t>
            </a:r>
            <a:r>
              <a:rPr lang="zh-CN" altLang="zh-CN" dirty="0"/>
              <a:t>）高</a:t>
            </a:r>
            <a:r>
              <a:rPr lang="en-US" altLang="zh-CN" dirty="0"/>
              <a:t>“</a:t>
            </a:r>
            <a:r>
              <a:rPr lang="zh-CN" altLang="zh-CN" dirty="0"/>
              <a:t>带宽</a:t>
            </a:r>
            <a:r>
              <a:rPr lang="en-US" altLang="zh-CN" dirty="0"/>
              <a:t>” </a:t>
            </a:r>
            <a:r>
              <a:rPr lang="zh-CN" altLang="zh-CN" dirty="0"/>
              <a:t>；</a:t>
            </a:r>
          </a:p>
          <a:p>
            <a:pPr marL="0" indent="0">
              <a:lnSpc>
                <a:spcPct val="150000"/>
              </a:lnSpc>
              <a:buNone/>
            </a:pPr>
            <a:r>
              <a:rPr lang="zh-CN" altLang="zh-CN" dirty="0"/>
              <a:t>（</a:t>
            </a:r>
            <a:r>
              <a:rPr lang="en-US" altLang="zh-CN" dirty="0"/>
              <a:t>4</a:t>
            </a:r>
            <a:r>
              <a:rPr lang="zh-CN" altLang="zh-CN" dirty="0"/>
              <a:t>）非精确交互技术。</a:t>
            </a:r>
          </a:p>
        </p:txBody>
      </p:sp>
    </p:spTree>
    <p:extLst>
      <p:ext uri="{BB962C8B-B14F-4D97-AF65-F5344CB8AC3E}">
        <p14:creationId xmlns:p14="http://schemas.microsoft.com/office/powerpoint/2010/main" val="125838230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11.3 </a:t>
            </a:r>
            <a:r>
              <a:rPr lang="zh-CN" altLang="zh-CN" sz="3600" dirty="0"/>
              <a:t>虚拟现实系统的相关技术</a:t>
            </a:r>
            <a:r>
              <a:rPr lang="zh-CN" altLang="zh-CN" sz="3600" dirty="0"/>
              <a:t> </a:t>
            </a:r>
            <a:endParaRPr lang="zh-CN" altLang="zh-CN" sz="3600" b="1" dirty="0"/>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30000"/>
              </a:lnSpc>
              <a:buNone/>
            </a:pPr>
            <a:r>
              <a:rPr lang="en-US" altLang="zh-CN" b="1" dirty="0"/>
              <a:t>11.3.5 </a:t>
            </a:r>
            <a:r>
              <a:rPr lang="zh-CN" altLang="zh-CN" b="1" dirty="0"/>
              <a:t>人机交互与传感技术</a:t>
            </a:r>
          </a:p>
          <a:p>
            <a:pPr marL="0" indent="0">
              <a:lnSpc>
                <a:spcPct val="150000"/>
              </a:lnSpc>
              <a:buNone/>
            </a:pPr>
            <a:r>
              <a:rPr lang="zh-CN" altLang="zh-CN" dirty="0"/>
              <a:t>在虚拟现实领域中较为常用的交互技术有手势识别、面部表情的识别以及眼动跟踪等。</a:t>
            </a:r>
          </a:p>
          <a:p>
            <a:pPr marL="0" indent="0">
              <a:lnSpc>
                <a:spcPct val="150000"/>
              </a:lnSpc>
              <a:buNone/>
            </a:pPr>
            <a:r>
              <a:rPr lang="zh-CN" altLang="zh-CN" dirty="0"/>
              <a:t>（</a:t>
            </a:r>
            <a:r>
              <a:rPr lang="en-US" altLang="zh-CN" dirty="0"/>
              <a:t>1</a:t>
            </a:r>
            <a:r>
              <a:rPr lang="zh-CN" altLang="zh-CN" dirty="0"/>
              <a:t>）</a:t>
            </a:r>
            <a:r>
              <a:rPr lang="zh-CN" altLang="zh-CN" dirty="0" smtClean="0"/>
              <a:t>手势识别</a:t>
            </a:r>
            <a:endParaRPr lang="en-US" altLang="zh-CN" dirty="0" smtClean="0"/>
          </a:p>
          <a:p>
            <a:pPr marL="0" indent="0">
              <a:lnSpc>
                <a:spcPct val="150000"/>
              </a:lnSpc>
              <a:buNone/>
            </a:pPr>
            <a:r>
              <a:rPr lang="zh-CN" altLang="zh-CN" dirty="0"/>
              <a:t>（</a:t>
            </a:r>
            <a:r>
              <a:rPr lang="en-US" altLang="zh-CN" dirty="0"/>
              <a:t>2</a:t>
            </a:r>
            <a:r>
              <a:rPr lang="zh-CN" altLang="zh-CN" dirty="0"/>
              <a:t>）面部表情识别</a:t>
            </a:r>
          </a:p>
          <a:p>
            <a:pPr marL="0" indent="0">
              <a:lnSpc>
                <a:spcPct val="150000"/>
              </a:lnSpc>
              <a:buNone/>
            </a:pPr>
            <a:r>
              <a:rPr lang="zh-CN" altLang="zh-CN" dirty="0"/>
              <a:t>（</a:t>
            </a:r>
            <a:r>
              <a:rPr lang="en-US" altLang="zh-CN" dirty="0"/>
              <a:t>3</a:t>
            </a:r>
            <a:r>
              <a:rPr lang="zh-CN" altLang="zh-CN" dirty="0"/>
              <a:t>）眼动跟踪</a:t>
            </a:r>
          </a:p>
          <a:p>
            <a:pPr marL="0" indent="0">
              <a:lnSpc>
                <a:spcPct val="150000"/>
              </a:lnSpc>
              <a:buNone/>
            </a:pPr>
            <a:r>
              <a:rPr lang="zh-CN" altLang="zh-CN" dirty="0"/>
              <a:t>（</a:t>
            </a:r>
            <a:r>
              <a:rPr lang="en-US" altLang="zh-CN" dirty="0"/>
              <a:t>4</a:t>
            </a:r>
            <a:r>
              <a:rPr lang="zh-CN" altLang="zh-CN" dirty="0"/>
              <a:t>）触觉（力觉）反馈传感技术</a:t>
            </a:r>
          </a:p>
          <a:p>
            <a:pPr marL="0" indent="0">
              <a:lnSpc>
                <a:spcPct val="150000"/>
              </a:lnSpc>
              <a:buNone/>
            </a:pPr>
            <a:endParaRPr lang="zh-CN" altLang="zh-CN" dirty="0"/>
          </a:p>
        </p:txBody>
      </p:sp>
    </p:spTree>
    <p:extLst>
      <p:ext uri="{BB962C8B-B14F-4D97-AF65-F5344CB8AC3E}">
        <p14:creationId xmlns:p14="http://schemas.microsoft.com/office/powerpoint/2010/main" val="364339463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11.4 </a:t>
            </a:r>
            <a:r>
              <a:rPr lang="zh-CN" altLang="zh-CN" sz="3600" b="1" dirty="0"/>
              <a:t>虚拟现实系统的相关软件</a:t>
            </a:r>
          </a:p>
        </p:txBody>
      </p:sp>
      <p:sp>
        <p:nvSpPr>
          <p:cNvPr id="3" name="内容占位符 2"/>
          <p:cNvSpPr>
            <a:spLocks noGrp="1"/>
          </p:cNvSpPr>
          <p:nvPr>
            <p:ph idx="1"/>
          </p:nvPr>
        </p:nvSpPr>
        <p:spPr>
          <a:xfrm>
            <a:off x="457201" y="1494118"/>
            <a:ext cx="8229599" cy="4876800"/>
          </a:xfrm>
        </p:spPr>
        <p:txBody>
          <a:bodyPr>
            <a:normAutofit/>
          </a:bodyPr>
          <a:lstStyle/>
          <a:p>
            <a:pPr marL="0" indent="0" algn="just">
              <a:lnSpc>
                <a:spcPct val="150000"/>
              </a:lnSpc>
              <a:buNone/>
            </a:pPr>
            <a:r>
              <a:rPr lang="en-US" altLang="zh-CN" b="1" dirty="0"/>
              <a:t>11.4.1 WTK</a:t>
            </a:r>
            <a:endParaRPr lang="zh-CN" altLang="zh-CN" b="1" dirty="0"/>
          </a:p>
          <a:p>
            <a:pPr marL="0" indent="0" algn="just">
              <a:lnSpc>
                <a:spcPct val="150000"/>
              </a:lnSpc>
              <a:buNone/>
            </a:pPr>
            <a:r>
              <a:rPr lang="en-US" altLang="zh-CN" dirty="0"/>
              <a:t>WTK</a:t>
            </a:r>
            <a:r>
              <a:rPr lang="zh-CN" altLang="zh-CN" dirty="0"/>
              <a:t>（</a:t>
            </a:r>
            <a:r>
              <a:rPr lang="en-US" altLang="zh-CN" dirty="0"/>
              <a:t>World Tool Kit</a:t>
            </a:r>
            <a:r>
              <a:rPr lang="zh-CN" altLang="zh-CN" dirty="0"/>
              <a:t>）是由美国</a:t>
            </a:r>
            <a:r>
              <a:rPr lang="en-US" altLang="zh-CN" dirty="0"/>
              <a:t>Sense8</a:t>
            </a:r>
            <a:r>
              <a:rPr lang="zh-CN" altLang="zh-CN" dirty="0"/>
              <a:t>公司开发的虚拟环境应用工具软件。它是一种简洁的跨平台软件开发系统，可用于科学和商业领域建立高性能的、实时的、综合三维工程。</a:t>
            </a:r>
            <a:r>
              <a:rPr lang="en-US" altLang="zh-CN" dirty="0"/>
              <a:t>WTK</a:t>
            </a:r>
            <a:r>
              <a:rPr lang="zh-CN" altLang="zh-CN" dirty="0"/>
              <a:t>是具有很强的功能的终端用户工具，它可用来建立和管理一个项目并使之商业化。一个高水平的应用程序界面（</a:t>
            </a:r>
            <a:r>
              <a:rPr lang="en-US" altLang="zh-CN" dirty="0"/>
              <a:t>API</a:t>
            </a:r>
            <a:r>
              <a:rPr lang="zh-CN" altLang="zh-CN" dirty="0"/>
              <a:t>）应该能让用户按需要快捷的建模、开发及重新构造应用程序。</a:t>
            </a:r>
          </a:p>
        </p:txBody>
      </p:sp>
    </p:spTree>
    <p:extLst>
      <p:ext uri="{BB962C8B-B14F-4D97-AF65-F5344CB8AC3E}">
        <p14:creationId xmlns:p14="http://schemas.microsoft.com/office/powerpoint/2010/main" val="266522893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11.1</a:t>
            </a:r>
            <a:r>
              <a:rPr lang="zh-CN" altLang="zh-CN" sz="3600" b="1" dirty="0"/>
              <a:t>虚拟现实概论</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2</a:t>
            </a:r>
            <a:r>
              <a:rPr lang="zh-CN" altLang="zh-CN" dirty="0"/>
              <a:t>．虚拟现实的发展历史</a:t>
            </a:r>
          </a:p>
          <a:p>
            <a:pPr marL="0" indent="0">
              <a:lnSpc>
                <a:spcPct val="150000"/>
              </a:lnSpc>
              <a:buNone/>
            </a:pPr>
            <a:r>
              <a:rPr lang="zh-CN" altLang="zh-CN" dirty="0"/>
              <a:t>虚拟现实技术演变发展史大体上可以分为四个阶段</a:t>
            </a:r>
            <a:r>
              <a:rPr lang="zh-CN" altLang="zh-CN" dirty="0" smtClean="0"/>
              <a:t>：</a:t>
            </a:r>
            <a:endParaRPr lang="en-US" altLang="zh-CN" dirty="0" smtClean="0"/>
          </a:p>
          <a:p>
            <a:pPr>
              <a:lnSpc>
                <a:spcPct val="150000"/>
              </a:lnSpc>
            </a:pPr>
            <a:r>
              <a:rPr lang="en-US" altLang="zh-CN" dirty="0" smtClean="0"/>
              <a:t>1963 </a:t>
            </a:r>
            <a:r>
              <a:rPr lang="zh-CN" altLang="zh-CN" dirty="0"/>
              <a:t>年以前，蕴涵虚拟现实技术思想的第一阶段</a:t>
            </a:r>
            <a:r>
              <a:rPr lang="zh-CN" altLang="zh-CN" dirty="0" smtClean="0"/>
              <a:t>；</a:t>
            </a:r>
            <a:endParaRPr lang="en-US" altLang="zh-CN" dirty="0" smtClean="0"/>
          </a:p>
          <a:p>
            <a:pPr>
              <a:lnSpc>
                <a:spcPct val="150000"/>
              </a:lnSpc>
            </a:pPr>
            <a:r>
              <a:rPr lang="en-US" altLang="zh-CN" dirty="0" smtClean="0"/>
              <a:t>1963</a:t>
            </a:r>
            <a:r>
              <a:rPr lang="zh-CN" altLang="zh-CN" dirty="0"/>
              <a:t>年</a:t>
            </a:r>
            <a:r>
              <a:rPr lang="en-US" altLang="zh-CN" dirty="0"/>
              <a:t>~1972 </a:t>
            </a:r>
            <a:r>
              <a:rPr lang="zh-CN" altLang="zh-CN" dirty="0"/>
              <a:t>年，虚拟现实技术的萌芽阶段</a:t>
            </a:r>
            <a:r>
              <a:rPr lang="zh-CN" altLang="zh-CN" dirty="0" smtClean="0"/>
              <a:t>；</a:t>
            </a:r>
            <a:endParaRPr lang="en-US" altLang="zh-CN" dirty="0" smtClean="0"/>
          </a:p>
          <a:p>
            <a:pPr>
              <a:lnSpc>
                <a:spcPct val="150000"/>
              </a:lnSpc>
            </a:pPr>
            <a:r>
              <a:rPr lang="en-US" altLang="zh-CN" dirty="0" smtClean="0"/>
              <a:t>1973 </a:t>
            </a:r>
            <a:r>
              <a:rPr lang="zh-CN" altLang="zh-CN" dirty="0"/>
              <a:t>年</a:t>
            </a:r>
            <a:r>
              <a:rPr lang="en-US" altLang="zh-CN" dirty="0"/>
              <a:t>~1989 </a:t>
            </a:r>
            <a:r>
              <a:rPr lang="zh-CN" altLang="zh-CN" dirty="0"/>
              <a:t>年，虚拟现实技术概念和理论产生的初步阶段</a:t>
            </a:r>
            <a:r>
              <a:rPr lang="zh-CN" altLang="zh-CN" dirty="0" smtClean="0"/>
              <a:t>；</a:t>
            </a:r>
            <a:endParaRPr lang="en-US" altLang="zh-CN" dirty="0" smtClean="0"/>
          </a:p>
          <a:p>
            <a:pPr>
              <a:lnSpc>
                <a:spcPct val="150000"/>
              </a:lnSpc>
            </a:pPr>
            <a:r>
              <a:rPr lang="en-US" altLang="zh-CN" dirty="0" smtClean="0"/>
              <a:t>1990 </a:t>
            </a:r>
            <a:r>
              <a:rPr lang="zh-CN" altLang="zh-CN" dirty="0"/>
              <a:t>年至今，虚拟现实技术理论的完善和应用阶段。</a:t>
            </a:r>
          </a:p>
        </p:txBody>
      </p:sp>
    </p:spTree>
    <p:extLst>
      <p:ext uri="{BB962C8B-B14F-4D97-AF65-F5344CB8AC3E}">
        <p14:creationId xmlns:p14="http://schemas.microsoft.com/office/powerpoint/2010/main" val="428945694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11.4 </a:t>
            </a:r>
            <a:r>
              <a:rPr lang="zh-CN" altLang="zh-CN" sz="3600" b="1" dirty="0"/>
              <a:t>虚拟现实系统的相关软件</a:t>
            </a:r>
          </a:p>
        </p:txBody>
      </p:sp>
      <p:sp>
        <p:nvSpPr>
          <p:cNvPr id="3" name="内容占位符 2"/>
          <p:cNvSpPr>
            <a:spLocks noGrp="1"/>
          </p:cNvSpPr>
          <p:nvPr>
            <p:ph idx="1"/>
          </p:nvPr>
        </p:nvSpPr>
        <p:spPr>
          <a:xfrm>
            <a:off x="457201" y="1494118"/>
            <a:ext cx="8229599" cy="4876800"/>
          </a:xfrm>
        </p:spPr>
        <p:txBody>
          <a:bodyPr>
            <a:normAutofit fontScale="92500" lnSpcReduction="10000"/>
          </a:bodyPr>
          <a:lstStyle/>
          <a:p>
            <a:pPr marL="0" indent="0">
              <a:lnSpc>
                <a:spcPct val="150000"/>
              </a:lnSpc>
              <a:buNone/>
            </a:pPr>
            <a:r>
              <a:rPr lang="en-US" altLang="zh-CN" b="1" dirty="0"/>
              <a:t>11.4.2 MR </a:t>
            </a:r>
            <a:endParaRPr lang="zh-CN" altLang="zh-CN" b="1" dirty="0"/>
          </a:p>
          <a:p>
            <a:pPr marL="0" indent="0">
              <a:lnSpc>
                <a:spcPct val="150000"/>
              </a:lnSpc>
              <a:buNone/>
            </a:pPr>
            <a:r>
              <a:rPr lang="en-US" altLang="zh-CN" dirty="0"/>
              <a:t>MR</a:t>
            </a:r>
            <a:r>
              <a:rPr lang="zh-CN" altLang="zh-CN" dirty="0"/>
              <a:t>（</a:t>
            </a:r>
            <a:r>
              <a:rPr lang="en-US" altLang="zh-CN" dirty="0"/>
              <a:t>Minimal  Reality Toolkit</a:t>
            </a:r>
            <a:r>
              <a:rPr lang="zh-CN" altLang="zh-CN" dirty="0"/>
              <a:t>）实质上是一个支持虚拟环境开发的子程序库。它包括</a:t>
            </a:r>
            <a:r>
              <a:rPr lang="en-US" altLang="zh-CN" dirty="0"/>
              <a:t>3</a:t>
            </a:r>
            <a:r>
              <a:rPr lang="zh-CN" altLang="zh-CN" dirty="0"/>
              <a:t>个层次的库函数</a:t>
            </a:r>
            <a:r>
              <a:rPr lang="zh-CN" altLang="zh-CN" dirty="0" smtClean="0"/>
              <a:t>：</a:t>
            </a:r>
            <a:endParaRPr lang="en-US" altLang="zh-CN" dirty="0" smtClean="0"/>
          </a:p>
          <a:p>
            <a:pPr marL="0" indent="0">
              <a:lnSpc>
                <a:spcPct val="150000"/>
              </a:lnSpc>
              <a:buNone/>
            </a:pPr>
            <a:r>
              <a:rPr lang="zh-CN" altLang="zh-CN" dirty="0"/>
              <a:t>底层包括一组设备支撑函数包，每一函数包支持一种设备，并称为一个客户</a:t>
            </a:r>
            <a:r>
              <a:rPr lang="en-US" altLang="zh-CN" dirty="0"/>
              <a:t>/</a:t>
            </a:r>
            <a:r>
              <a:rPr lang="zh-CN" altLang="zh-CN" dirty="0"/>
              <a:t>服务器对。</a:t>
            </a:r>
            <a:r>
              <a:rPr lang="zh-CN" altLang="zh-CN" dirty="0"/>
              <a:t> </a:t>
            </a:r>
            <a:endParaRPr lang="en-US" altLang="zh-CN" dirty="0" smtClean="0"/>
          </a:p>
          <a:p>
            <a:pPr marL="0" indent="0">
              <a:lnSpc>
                <a:spcPct val="150000"/>
              </a:lnSpc>
              <a:buNone/>
            </a:pPr>
            <a:r>
              <a:rPr lang="zh-CN" altLang="zh-CN" dirty="0"/>
              <a:t>第二层是一组处理从设备获得的数据并将其转换为程序员方便使用的格式的库函数。</a:t>
            </a:r>
            <a:r>
              <a:rPr lang="zh-CN" altLang="zh-CN" dirty="0"/>
              <a:t> </a:t>
            </a:r>
            <a:endParaRPr lang="en-US" altLang="zh-CN" dirty="0" smtClean="0"/>
          </a:p>
          <a:p>
            <a:pPr marL="0" indent="0">
              <a:lnSpc>
                <a:spcPct val="150000"/>
              </a:lnSpc>
              <a:buNone/>
            </a:pPr>
            <a:r>
              <a:rPr lang="zh-CN" altLang="zh-CN" dirty="0"/>
              <a:t>最高层的库函数为程序员提供了一组打包的服务集，它们是基于一般虚拟环境系统要求的。</a:t>
            </a:r>
            <a:r>
              <a:rPr lang="zh-CN" altLang="zh-CN" dirty="0"/>
              <a:t> </a:t>
            </a:r>
            <a:endParaRPr lang="zh-CN" altLang="zh-CN" dirty="0"/>
          </a:p>
        </p:txBody>
      </p:sp>
    </p:spTree>
    <p:extLst>
      <p:ext uri="{BB962C8B-B14F-4D97-AF65-F5344CB8AC3E}">
        <p14:creationId xmlns:p14="http://schemas.microsoft.com/office/powerpoint/2010/main" val="26482306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11.4 </a:t>
            </a:r>
            <a:r>
              <a:rPr lang="zh-CN" altLang="zh-CN" sz="3600" b="1" dirty="0"/>
              <a:t>虚拟现实系统的相关软件</a:t>
            </a:r>
          </a:p>
        </p:txBody>
      </p:sp>
      <p:sp>
        <p:nvSpPr>
          <p:cNvPr id="3" name="内容占位符 2"/>
          <p:cNvSpPr>
            <a:spLocks noGrp="1"/>
          </p:cNvSpPr>
          <p:nvPr>
            <p:ph idx="1"/>
          </p:nvPr>
        </p:nvSpPr>
        <p:spPr>
          <a:xfrm>
            <a:off x="457201" y="1494118"/>
            <a:ext cx="8229599" cy="4876800"/>
          </a:xfrm>
        </p:spPr>
        <p:txBody>
          <a:bodyPr>
            <a:normAutofit fontScale="92500" lnSpcReduction="10000"/>
          </a:bodyPr>
          <a:lstStyle/>
          <a:p>
            <a:pPr marL="0" indent="0">
              <a:lnSpc>
                <a:spcPct val="150000"/>
              </a:lnSpc>
              <a:buNone/>
            </a:pPr>
            <a:r>
              <a:rPr lang="en-US" altLang="zh-CN" b="1" dirty="0"/>
              <a:t>11.4.2 MR </a:t>
            </a:r>
            <a:endParaRPr lang="zh-CN" altLang="zh-CN" b="1" dirty="0"/>
          </a:p>
          <a:p>
            <a:pPr marL="0" indent="0">
              <a:lnSpc>
                <a:spcPct val="150000"/>
              </a:lnSpc>
              <a:buNone/>
            </a:pPr>
            <a:r>
              <a:rPr lang="en-US" altLang="zh-CN" dirty="0"/>
              <a:t>MR</a:t>
            </a:r>
            <a:r>
              <a:rPr lang="zh-CN" altLang="zh-CN" dirty="0"/>
              <a:t>（</a:t>
            </a:r>
            <a:r>
              <a:rPr lang="en-US" altLang="zh-CN" dirty="0"/>
              <a:t>Minimal  Reality Toolkit</a:t>
            </a:r>
            <a:r>
              <a:rPr lang="zh-CN" altLang="zh-CN" dirty="0"/>
              <a:t>）实质上是一个支持虚拟环境开发的子程序库。它包括</a:t>
            </a:r>
            <a:r>
              <a:rPr lang="en-US" altLang="zh-CN" dirty="0"/>
              <a:t>3</a:t>
            </a:r>
            <a:r>
              <a:rPr lang="zh-CN" altLang="zh-CN" dirty="0"/>
              <a:t>个层次的库函数</a:t>
            </a:r>
            <a:r>
              <a:rPr lang="zh-CN" altLang="zh-CN" dirty="0" smtClean="0"/>
              <a:t>：</a:t>
            </a:r>
            <a:endParaRPr lang="en-US" altLang="zh-CN" dirty="0" smtClean="0"/>
          </a:p>
          <a:p>
            <a:pPr marL="0" indent="0">
              <a:lnSpc>
                <a:spcPct val="150000"/>
              </a:lnSpc>
              <a:buNone/>
            </a:pPr>
            <a:r>
              <a:rPr lang="zh-CN" altLang="zh-CN" dirty="0"/>
              <a:t>底层包括一组设备支撑函数包，每一函数包支持一种设备，并称为一个客户</a:t>
            </a:r>
            <a:r>
              <a:rPr lang="en-US" altLang="zh-CN" dirty="0"/>
              <a:t>/</a:t>
            </a:r>
            <a:r>
              <a:rPr lang="zh-CN" altLang="zh-CN" dirty="0"/>
              <a:t>服务器对。</a:t>
            </a:r>
            <a:r>
              <a:rPr lang="zh-CN" altLang="zh-CN" dirty="0"/>
              <a:t> </a:t>
            </a:r>
            <a:endParaRPr lang="en-US" altLang="zh-CN" dirty="0" smtClean="0"/>
          </a:p>
          <a:p>
            <a:pPr marL="0" indent="0">
              <a:lnSpc>
                <a:spcPct val="150000"/>
              </a:lnSpc>
              <a:buNone/>
            </a:pPr>
            <a:r>
              <a:rPr lang="zh-CN" altLang="zh-CN" dirty="0"/>
              <a:t>第二层是一组处理从设备获得的数据并将其转换为程序员方便使用的格式的库函数。</a:t>
            </a:r>
            <a:r>
              <a:rPr lang="zh-CN" altLang="zh-CN" dirty="0"/>
              <a:t> </a:t>
            </a:r>
            <a:endParaRPr lang="en-US" altLang="zh-CN" dirty="0" smtClean="0"/>
          </a:p>
          <a:p>
            <a:pPr marL="0" indent="0">
              <a:lnSpc>
                <a:spcPct val="150000"/>
              </a:lnSpc>
              <a:buNone/>
            </a:pPr>
            <a:r>
              <a:rPr lang="zh-CN" altLang="zh-CN" dirty="0"/>
              <a:t>最高层的库函数为程序员提供了一组打包的服务集，它们是基于一般虚拟环境系统要求的。</a:t>
            </a:r>
            <a:r>
              <a:rPr lang="zh-CN" altLang="zh-CN" dirty="0"/>
              <a:t> </a:t>
            </a:r>
            <a:endParaRPr lang="zh-CN" altLang="zh-CN" dirty="0"/>
          </a:p>
        </p:txBody>
      </p:sp>
    </p:spTree>
    <p:extLst>
      <p:ext uri="{BB962C8B-B14F-4D97-AF65-F5344CB8AC3E}">
        <p14:creationId xmlns:p14="http://schemas.microsoft.com/office/powerpoint/2010/main" val="54511931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11.4 </a:t>
            </a:r>
            <a:r>
              <a:rPr lang="zh-CN" altLang="zh-CN" sz="3600" b="1" dirty="0"/>
              <a:t>虚拟现实系统的相关软件</a:t>
            </a:r>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50000"/>
              </a:lnSpc>
              <a:buNone/>
            </a:pPr>
            <a:r>
              <a:rPr lang="en-US" altLang="zh-CN" b="1" dirty="0"/>
              <a:t>11.4.3 Web3D</a:t>
            </a:r>
            <a:r>
              <a:rPr lang="zh-CN" altLang="zh-CN" b="1" dirty="0"/>
              <a:t>技术与软件 </a:t>
            </a:r>
          </a:p>
          <a:p>
            <a:pPr marL="0" indent="0">
              <a:lnSpc>
                <a:spcPct val="150000"/>
              </a:lnSpc>
              <a:buNone/>
            </a:pPr>
            <a:r>
              <a:rPr lang="en-US" altLang="zh-CN" dirty="0"/>
              <a:t>1.Web3D</a:t>
            </a:r>
            <a:r>
              <a:rPr lang="zh-CN" altLang="zh-CN" dirty="0"/>
              <a:t>技术特点</a:t>
            </a:r>
          </a:p>
          <a:p>
            <a:pPr marL="0" indent="0">
              <a:lnSpc>
                <a:spcPct val="150000"/>
              </a:lnSpc>
              <a:buNone/>
            </a:pPr>
            <a:r>
              <a:rPr lang="en-US" altLang="zh-CN" dirty="0"/>
              <a:t>Web3D</a:t>
            </a:r>
            <a:r>
              <a:rPr lang="zh-CN" altLang="zh-CN" dirty="0"/>
              <a:t>称为网络</a:t>
            </a:r>
            <a:r>
              <a:rPr lang="en-US" altLang="zh-CN" dirty="0"/>
              <a:t>3D</a:t>
            </a:r>
            <a:r>
              <a:rPr lang="zh-CN" altLang="zh-CN" dirty="0"/>
              <a:t>，是一种网络上带有交互性能实时渲染的三维技术，它的本质就是在网络上如何表现</a:t>
            </a:r>
            <a:r>
              <a:rPr lang="en-US" altLang="zh-CN" dirty="0"/>
              <a:t>3D</a:t>
            </a:r>
            <a:r>
              <a:rPr lang="zh-CN" altLang="zh-CN" dirty="0"/>
              <a:t>图形，是虚拟现实系统技术在网络上的应用。 </a:t>
            </a:r>
            <a:endParaRPr lang="en-US" altLang="zh-CN" dirty="0" smtClean="0"/>
          </a:p>
          <a:p>
            <a:pPr marL="0" indent="0">
              <a:lnSpc>
                <a:spcPct val="150000"/>
              </a:lnSpc>
              <a:buNone/>
            </a:pPr>
            <a:r>
              <a:rPr lang="zh-CN" altLang="zh-CN" dirty="0"/>
              <a:t>（</a:t>
            </a:r>
            <a:r>
              <a:rPr lang="en-US" altLang="zh-CN" dirty="0"/>
              <a:t>1</a:t>
            </a:r>
            <a:r>
              <a:rPr lang="zh-CN" altLang="zh-CN" dirty="0"/>
              <a:t>）</a:t>
            </a:r>
            <a:r>
              <a:rPr lang="en-US" altLang="zh-CN" dirty="0"/>
              <a:t>Web3D</a:t>
            </a:r>
            <a:r>
              <a:rPr lang="zh-CN" altLang="zh-CN" dirty="0"/>
              <a:t>的国际标准—</a:t>
            </a:r>
            <a:r>
              <a:rPr lang="en-US" altLang="zh-CN" dirty="0"/>
              <a:t>VRML</a:t>
            </a:r>
            <a:r>
              <a:rPr lang="zh-CN" altLang="zh-CN" dirty="0"/>
              <a:t>（</a:t>
            </a:r>
            <a:r>
              <a:rPr lang="en-US" altLang="zh-CN" dirty="0"/>
              <a:t>X3D</a:t>
            </a:r>
            <a:r>
              <a:rPr lang="zh-CN" altLang="zh-CN" dirty="0" smtClean="0"/>
              <a:t>）</a:t>
            </a:r>
            <a:endParaRPr lang="en-US" altLang="zh-CN" dirty="0" smtClean="0"/>
          </a:p>
          <a:p>
            <a:pPr marL="0" indent="0">
              <a:lnSpc>
                <a:spcPct val="150000"/>
              </a:lnSpc>
              <a:buNone/>
            </a:pPr>
            <a:r>
              <a:rPr lang="zh-CN" altLang="zh-CN" dirty="0"/>
              <a:t>（</a:t>
            </a:r>
            <a:r>
              <a:rPr lang="en-US" altLang="zh-CN" dirty="0"/>
              <a:t>2</a:t>
            </a:r>
            <a:r>
              <a:rPr lang="zh-CN" altLang="zh-CN" dirty="0"/>
              <a:t>）互联网</a:t>
            </a:r>
            <a:r>
              <a:rPr lang="en-US" altLang="zh-CN" dirty="0"/>
              <a:t>3D</a:t>
            </a:r>
            <a:r>
              <a:rPr lang="zh-CN" altLang="zh-CN" dirty="0"/>
              <a:t>图形的关键技术—实时渲染</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）交互性</a:t>
            </a:r>
            <a:r>
              <a:rPr lang="zh-CN" altLang="zh-CN" dirty="0"/>
              <a:t> </a:t>
            </a:r>
            <a:endParaRPr lang="zh-CN" altLang="zh-CN" dirty="0"/>
          </a:p>
        </p:txBody>
      </p:sp>
    </p:spTree>
    <p:extLst>
      <p:ext uri="{BB962C8B-B14F-4D97-AF65-F5344CB8AC3E}">
        <p14:creationId xmlns:p14="http://schemas.microsoft.com/office/powerpoint/2010/main" val="49000417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11.4 </a:t>
            </a:r>
            <a:r>
              <a:rPr lang="zh-CN" altLang="zh-CN" sz="3600" b="1" dirty="0"/>
              <a:t>虚拟现实系统的相关软件</a:t>
            </a:r>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50000"/>
              </a:lnSpc>
              <a:buNone/>
            </a:pPr>
            <a:r>
              <a:rPr lang="en-US" altLang="zh-CN" b="1" dirty="0"/>
              <a:t>11.4.3 Web3D</a:t>
            </a:r>
            <a:r>
              <a:rPr lang="zh-CN" altLang="zh-CN" b="1" dirty="0"/>
              <a:t>技术与软件 </a:t>
            </a:r>
          </a:p>
          <a:p>
            <a:pPr marL="0" indent="0">
              <a:lnSpc>
                <a:spcPct val="150000"/>
              </a:lnSpc>
              <a:buNone/>
            </a:pPr>
            <a:r>
              <a:rPr lang="en-US" altLang="zh-CN" dirty="0"/>
              <a:t>2. Web3D</a:t>
            </a:r>
            <a:r>
              <a:rPr lang="zh-CN" altLang="zh-CN" dirty="0"/>
              <a:t>应用工具软件</a:t>
            </a:r>
          </a:p>
          <a:p>
            <a:pPr marL="0" indent="0">
              <a:lnSpc>
                <a:spcPct val="150000"/>
              </a:lnSpc>
              <a:buNone/>
            </a:pPr>
            <a:r>
              <a:rPr lang="zh-CN" altLang="zh-CN" dirty="0"/>
              <a:t>常见的国内外软件有：</a:t>
            </a:r>
            <a:r>
              <a:rPr lang="en-US" altLang="zh-CN" dirty="0"/>
              <a:t>Cult3D</a:t>
            </a:r>
            <a:r>
              <a:rPr lang="zh-CN" altLang="zh-CN" dirty="0"/>
              <a:t>、</a:t>
            </a:r>
            <a:r>
              <a:rPr lang="en-US" altLang="zh-CN" dirty="0"/>
              <a:t>Viewpoint</a:t>
            </a:r>
            <a:r>
              <a:rPr lang="zh-CN" altLang="zh-CN" dirty="0"/>
              <a:t>、</a:t>
            </a:r>
            <a:r>
              <a:rPr lang="en-US" altLang="zh-CN" dirty="0"/>
              <a:t>Java3D</a:t>
            </a:r>
            <a:r>
              <a:rPr lang="zh-CN" altLang="zh-CN" dirty="0"/>
              <a:t>、</a:t>
            </a:r>
            <a:r>
              <a:rPr lang="en-US" altLang="zh-CN" dirty="0"/>
              <a:t>GL4Java</a:t>
            </a:r>
            <a:r>
              <a:rPr lang="zh-CN" altLang="zh-CN" dirty="0"/>
              <a:t>、</a:t>
            </a:r>
            <a:r>
              <a:rPr lang="en-US" altLang="zh-CN" dirty="0"/>
              <a:t>Flatland</a:t>
            </a:r>
            <a:r>
              <a:rPr lang="zh-CN" altLang="zh-CN" dirty="0"/>
              <a:t>、</a:t>
            </a:r>
            <a:r>
              <a:rPr lang="en-US" altLang="zh-CN" dirty="0"/>
              <a:t>Fluid3D</a:t>
            </a:r>
            <a:r>
              <a:rPr lang="zh-CN" altLang="zh-CN" dirty="0"/>
              <a:t>、</a:t>
            </a:r>
            <a:r>
              <a:rPr lang="en-US" altLang="zh-CN" dirty="0"/>
              <a:t>Janet3D</a:t>
            </a:r>
            <a:r>
              <a:rPr lang="zh-CN" altLang="zh-CN" dirty="0"/>
              <a:t>、</a:t>
            </a:r>
            <a:r>
              <a:rPr lang="en-US" altLang="zh-CN" dirty="0"/>
              <a:t>Pulse3D</a:t>
            </a:r>
            <a:r>
              <a:rPr lang="zh-CN" altLang="zh-CN" dirty="0"/>
              <a:t>、</a:t>
            </a:r>
            <a:r>
              <a:rPr lang="en-US" altLang="zh-CN" dirty="0"/>
              <a:t>Shout3D</a:t>
            </a:r>
            <a:r>
              <a:rPr lang="zh-CN" altLang="zh-CN" dirty="0"/>
              <a:t>、</a:t>
            </a:r>
            <a:r>
              <a:rPr lang="en-US" altLang="zh-CN" dirty="0" err="1"/>
              <a:t>Sumea</a:t>
            </a:r>
            <a:r>
              <a:rPr lang="zh-CN" altLang="zh-CN" dirty="0"/>
              <a:t>、</a:t>
            </a:r>
            <a:r>
              <a:rPr lang="en-US" altLang="zh-CN" dirty="0" err="1"/>
              <a:t>Superscape</a:t>
            </a:r>
            <a:r>
              <a:rPr lang="zh-CN" altLang="zh-CN" dirty="0"/>
              <a:t>、</a:t>
            </a:r>
            <a:r>
              <a:rPr lang="en-US" altLang="zh-CN" dirty="0"/>
              <a:t>Vecta3D</a:t>
            </a:r>
            <a:r>
              <a:rPr lang="zh-CN" altLang="zh-CN" dirty="0"/>
              <a:t>、</a:t>
            </a:r>
            <a:r>
              <a:rPr lang="en-US" altLang="zh-CN" dirty="0"/>
              <a:t>Blaxunn3D</a:t>
            </a:r>
            <a:r>
              <a:rPr lang="zh-CN" altLang="zh-CN" dirty="0"/>
              <a:t>、</a:t>
            </a:r>
            <a:r>
              <a:rPr lang="en-US" altLang="zh-CN" dirty="0" err="1"/>
              <a:t>OpenWorlds</a:t>
            </a:r>
            <a:r>
              <a:rPr lang="zh-CN" altLang="zh-CN" dirty="0"/>
              <a:t>等。</a:t>
            </a:r>
          </a:p>
        </p:txBody>
      </p:sp>
    </p:spTree>
    <p:extLst>
      <p:ext uri="{BB962C8B-B14F-4D97-AF65-F5344CB8AC3E}">
        <p14:creationId xmlns:p14="http://schemas.microsoft.com/office/powerpoint/2010/main" val="144171668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11.4 </a:t>
            </a:r>
            <a:r>
              <a:rPr lang="zh-CN" altLang="zh-CN" sz="3600" b="1" dirty="0"/>
              <a:t>虚拟现实系统的相关软件</a:t>
            </a:r>
          </a:p>
        </p:txBody>
      </p:sp>
      <p:sp>
        <p:nvSpPr>
          <p:cNvPr id="3" name="内容占位符 2"/>
          <p:cNvSpPr>
            <a:spLocks noGrp="1"/>
          </p:cNvSpPr>
          <p:nvPr>
            <p:ph idx="1"/>
          </p:nvPr>
        </p:nvSpPr>
        <p:spPr>
          <a:xfrm>
            <a:off x="457201" y="1494118"/>
            <a:ext cx="8229599" cy="4876800"/>
          </a:xfrm>
        </p:spPr>
        <p:txBody>
          <a:bodyPr>
            <a:normAutofit/>
          </a:bodyPr>
          <a:lstStyle/>
          <a:p>
            <a:pPr marL="0" indent="0">
              <a:lnSpc>
                <a:spcPct val="150000"/>
              </a:lnSpc>
              <a:buNone/>
            </a:pPr>
            <a:r>
              <a:rPr lang="en-US" altLang="zh-CN" b="1" dirty="0"/>
              <a:t>11.4.3 Web3D</a:t>
            </a:r>
            <a:r>
              <a:rPr lang="zh-CN" altLang="zh-CN" b="1" dirty="0"/>
              <a:t>技术与软件 </a:t>
            </a:r>
          </a:p>
          <a:p>
            <a:pPr marL="0" indent="0">
              <a:lnSpc>
                <a:spcPct val="150000"/>
              </a:lnSpc>
              <a:buNone/>
            </a:pPr>
            <a:r>
              <a:rPr lang="en-US" altLang="zh-CN" dirty="0"/>
              <a:t>3. Web3D</a:t>
            </a:r>
            <a:r>
              <a:rPr lang="zh-CN" altLang="zh-CN" dirty="0"/>
              <a:t>应用与发展</a:t>
            </a:r>
            <a:r>
              <a:rPr lang="zh-CN" altLang="zh-CN" dirty="0"/>
              <a:t> </a:t>
            </a:r>
            <a:endParaRPr lang="en-US" altLang="zh-CN" dirty="0" smtClean="0"/>
          </a:p>
          <a:p>
            <a:pPr marL="0" indent="0">
              <a:lnSpc>
                <a:spcPct val="150000"/>
              </a:lnSpc>
              <a:buNone/>
            </a:pPr>
            <a:r>
              <a:rPr lang="zh-CN" altLang="zh-CN" dirty="0"/>
              <a:t>（</a:t>
            </a:r>
            <a:r>
              <a:rPr lang="en-US" altLang="zh-CN" dirty="0"/>
              <a:t>1</a:t>
            </a:r>
            <a:r>
              <a:rPr lang="zh-CN" altLang="zh-CN" dirty="0"/>
              <a:t>）企业产品宣传与电子商务</a:t>
            </a:r>
          </a:p>
          <a:p>
            <a:pPr marL="0" indent="0">
              <a:lnSpc>
                <a:spcPct val="150000"/>
              </a:lnSpc>
              <a:buNone/>
            </a:pPr>
            <a:r>
              <a:rPr lang="zh-CN" altLang="zh-CN" dirty="0"/>
              <a:t>（</a:t>
            </a:r>
            <a:r>
              <a:rPr lang="en-US" altLang="zh-CN" dirty="0"/>
              <a:t>2</a:t>
            </a:r>
            <a:r>
              <a:rPr lang="zh-CN" altLang="zh-CN" dirty="0"/>
              <a:t>）娱乐休闲与游戏</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）多用户虚拟社区</a:t>
            </a:r>
          </a:p>
          <a:p>
            <a:pPr marL="0" indent="0">
              <a:lnSpc>
                <a:spcPct val="150000"/>
              </a:lnSpc>
              <a:buNone/>
            </a:pPr>
            <a:endParaRPr lang="zh-CN" altLang="zh-CN" dirty="0"/>
          </a:p>
        </p:txBody>
      </p:sp>
    </p:spTree>
    <p:extLst>
      <p:ext uri="{BB962C8B-B14F-4D97-AF65-F5344CB8AC3E}">
        <p14:creationId xmlns:p14="http://schemas.microsoft.com/office/powerpoint/2010/main" val="316262345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11.5</a:t>
            </a:r>
            <a:r>
              <a:rPr lang="zh-CN" altLang="zh-CN" sz="3600" b="1" dirty="0"/>
              <a:t>虚拟现实系统的应用</a:t>
            </a:r>
          </a:p>
        </p:txBody>
      </p:sp>
      <p:sp>
        <p:nvSpPr>
          <p:cNvPr id="3" name="内容占位符 2"/>
          <p:cNvSpPr>
            <a:spLocks noGrp="1"/>
          </p:cNvSpPr>
          <p:nvPr>
            <p:ph idx="1"/>
          </p:nvPr>
        </p:nvSpPr>
        <p:spPr>
          <a:xfrm>
            <a:off x="457201" y="1494118"/>
            <a:ext cx="8229599" cy="4876800"/>
          </a:xfrm>
        </p:spPr>
        <p:txBody>
          <a:bodyPr>
            <a:normAutofit/>
          </a:bodyPr>
          <a:lstStyle/>
          <a:p>
            <a:pPr marL="0" indent="0">
              <a:buNone/>
            </a:pPr>
            <a:r>
              <a:rPr lang="en-US" altLang="zh-CN" dirty="0"/>
              <a:t>1</a:t>
            </a:r>
            <a:r>
              <a:rPr lang="zh-CN" altLang="zh-CN" dirty="0"/>
              <a:t>．军事与航空</a:t>
            </a:r>
            <a:r>
              <a:rPr lang="zh-CN" altLang="zh-CN" dirty="0" smtClean="0"/>
              <a:t>航天</a:t>
            </a:r>
            <a:endParaRPr lang="en-US" altLang="zh-CN" dirty="0" smtClean="0"/>
          </a:p>
          <a:p>
            <a:pPr marL="0" indent="0">
              <a:buNone/>
            </a:pPr>
            <a:r>
              <a:rPr lang="en-US" altLang="zh-CN" dirty="0"/>
              <a:t>2</a:t>
            </a:r>
            <a:r>
              <a:rPr lang="zh-CN" altLang="zh-CN" dirty="0"/>
              <a:t>．教育与训练</a:t>
            </a:r>
          </a:p>
          <a:p>
            <a:pPr marL="0" indent="0">
              <a:buNone/>
            </a:pPr>
            <a:r>
              <a:rPr lang="zh-CN" altLang="zh-CN" dirty="0"/>
              <a:t>（</a:t>
            </a:r>
            <a:r>
              <a:rPr lang="en-US" altLang="zh-CN" dirty="0"/>
              <a:t>1</a:t>
            </a:r>
            <a:r>
              <a:rPr lang="zh-CN" altLang="zh-CN" dirty="0"/>
              <a:t>）</a:t>
            </a:r>
            <a:r>
              <a:rPr lang="zh-CN" altLang="zh-CN" dirty="0" smtClean="0"/>
              <a:t>虚拟校园</a:t>
            </a:r>
            <a:endParaRPr lang="en-US" altLang="zh-CN" dirty="0" smtClean="0"/>
          </a:p>
          <a:p>
            <a:pPr marL="0" indent="0">
              <a:buNone/>
            </a:pPr>
            <a:r>
              <a:rPr lang="zh-CN" altLang="zh-CN" dirty="0"/>
              <a:t>（</a:t>
            </a:r>
            <a:r>
              <a:rPr lang="en-US" altLang="zh-CN" dirty="0"/>
              <a:t>2</a:t>
            </a:r>
            <a:r>
              <a:rPr lang="zh-CN" altLang="zh-CN" dirty="0"/>
              <a:t>）虚拟环境演示教学与实验</a:t>
            </a:r>
          </a:p>
          <a:p>
            <a:pPr marL="0" indent="0">
              <a:buNone/>
            </a:pPr>
            <a:r>
              <a:rPr lang="zh-CN" altLang="zh-CN" dirty="0" smtClean="0"/>
              <a:t>（</a:t>
            </a:r>
            <a:r>
              <a:rPr lang="en-US" altLang="zh-CN" dirty="0" smtClean="0"/>
              <a:t>3</a:t>
            </a:r>
            <a:r>
              <a:rPr lang="zh-CN" altLang="zh-CN" dirty="0"/>
              <a:t>）</a:t>
            </a:r>
            <a:r>
              <a:rPr lang="zh-CN" altLang="zh-CN" dirty="0" smtClean="0"/>
              <a:t>远程教育系统</a:t>
            </a:r>
            <a:endParaRPr lang="en-US" altLang="zh-CN" dirty="0" smtClean="0"/>
          </a:p>
          <a:p>
            <a:pPr marL="0" indent="0">
              <a:buNone/>
            </a:pPr>
            <a:r>
              <a:rPr lang="zh-CN" altLang="zh-CN" dirty="0"/>
              <a:t>（</a:t>
            </a:r>
            <a:r>
              <a:rPr lang="en-US" altLang="zh-CN" dirty="0"/>
              <a:t>4</a:t>
            </a:r>
            <a:r>
              <a:rPr lang="zh-CN" altLang="zh-CN" dirty="0"/>
              <a:t>）特殊教育</a:t>
            </a:r>
          </a:p>
          <a:p>
            <a:pPr marL="0" indent="0">
              <a:buNone/>
            </a:pPr>
            <a:r>
              <a:rPr lang="zh-CN" altLang="zh-CN" dirty="0"/>
              <a:t>（</a:t>
            </a:r>
            <a:r>
              <a:rPr lang="en-US" altLang="zh-CN" dirty="0"/>
              <a:t>5</a:t>
            </a:r>
            <a:r>
              <a:rPr lang="zh-CN" altLang="zh-CN" dirty="0"/>
              <a:t>）</a:t>
            </a:r>
            <a:r>
              <a:rPr lang="zh-CN" altLang="zh-CN" dirty="0" smtClean="0"/>
              <a:t>技能培训</a:t>
            </a:r>
            <a:endParaRPr lang="en-US" altLang="zh-CN" dirty="0" smtClean="0"/>
          </a:p>
          <a:p>
            <a:pPr marL="0" indent="0">
              <a:buNone/>
            </a:pPr>
            <a:r>
              <a:rPr lang="en-US" altLang="zh-CN" dirty="0"/>
              <a:t>3.</a:t>
            </a:r>
            <a:r>
              <a:rPr lang="zh-CN" altLang="zh-CN" dirty="0"/>
              <a:t>商业应用</a:t>
            </a:r>
            <a:r>
              <a:rPr lang="zh-CN" altLang="zh-CN" dirty="0"/>
              <a:t> </a:t>
            </a:r>
            <a:endParaRPr lang="en-US" altLang="zh-CN" dirty="0" smtClean="0"/>
          </a:p>
          <a:p>
            <a:pPr marL="0" indent="0">
              <a:buNone/>
            </a:pPr>
            <a:r>
              <a:rPr lang="en-US" altLang="zh-CN" dirty="0"/>
              <a:t>4</a:t>
            </a:r>
            <a:r>
              <a:rPr lang="zh-CN" altLang="zh-CN" dirty="0"/>
              <a:t>．设计与规划</a:t>
            </a:r>
          </a:p>
          <a:p>
            <a:pPr marL="0" indent="0">
              <a:buNone/>
            </a:pPr>
            <a:r>
              <a:rPr lang="en-US" altLang="zh-CN" dirty="0"/>
              <a:t>5</a:t>
            </a:r>
            <a:r>
              <a:rPr lang="zh-CN" altLang="zh-CN" dirty="0"/>
              <a:t>．医学领域的应用</a:t>
            </a:r>
          </a:p>
          <a:p>
            <a:pPr marL="0" indent="0">
              <a:buNone/>
            </a:pPr>
            <a:r>
              <a:rPr lang="en-US" altLang="zh-CN" dirty="0"/>
              <a:t>6</a:t>
            </a:r>
            <a:r>
              <a:rPr lang="zh-CN" altLang="zh-CN" dirty="0"/>
              <a:t>．影视娱乐界的应用</a:t>
            </a:r>
            <a:r>
              <a:rPr lang="zh-CN" altLang="zh-CN" dirty="0"/>
              <a:t> </a:t>
            </a:r>
            <a:endParaRPr lang="zh-CN" altLang="zh-CN" dirty="0"/>
          </a:p>
        </p:txBody>
      </p:sp>
    </p:spTree>
    <p:extLst>
      <p:ext uri="{BB962C8B-B14F-4D97-AF65-F5344CB8AC3E}">
        <p14:creationId xmlns:p14="http://schemas.microsoft.com/office/powerpoint/2010/main" val="42192445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11.1</a:t>
            </a:r>
            <a:r>
              <a:rPr lang="zh-CN" altLang="zh-CN" sz="3600" b="1" dirty="0"/>
              <a:t>虚拟现实概论</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3</a:t>
            </a:r>
            <a:r>
              <a:rPr lang="zh-CN" altLang="zh-CN" dirty="0"/>
              <a:t>．虚拟现实系统的组</a:t>
            </a:r>
            <a:r>
              <a:rPr lang="zh-CN" altLang="zh-CN" dirty="0" smtClean="0"/>
              <a:t>成</a:t>
            </a:r>
            <a:endParaRPr lang="en-US" altLang="zh-CN" dirty="0" smtClean="0"/>
          </a:p>
          <a:p>
            <a:pPr marL="0" indent="0">
              <a:lnSpc>
                <a:spcPct val="150000"/>
              </a:lnSpc>
              <a:buNone/>
            </a:pPr>
            <a:r>
              <a:rPr lang="zh-CN" altLang="zh-CN" dirty="0"/>
              <a:t>虚拟现实系统一般由输入设备、输出设备、虚拟环境数据库、虚拟现实软件组成。</a:t>
            </a:r>
            <a:r>
              <a:rPr lang="zh-CN" altLang="zh-CN" dirty="0"/>
              <a:t> </a:t>
            </a:r>
            <a:endParaRPr lang="en-US" altLang="zh-CN" dirty="0" smtClean="0"/>
          </a:p>
          <a:p>
            <a:pPr marL="0" indent="0">
              <a:lnSpc>
                <a:spcPct val="150000"/>
              </a:lnSpc>
              <a:buNone/>
            </a:pPr>
            <a:r>
              <a:rPr lang="zh-CN" altLang="zh-CN" dirty="0"/>
              <a:t>（</a:t>
            </a:r>
            <a:r>
              <a:rPr lang="en-US" altLang="zh-CN" dirty="0"/>
              <a:t>1</a:t>
            </a:r>
            <a:r>
              <a:rPr lang="zh-CN" altLang="zh-CN" dirty="0"/>
              <a:t>）输入部分</a:t>
            </a:r>
          </a:p>
          <a:p>
            <a:pPr marL="0" indent="0">
              <a:lnSpc>
                <a:spcPct val="150000"/>
              </a:lnSpc>
              <a:buNone/>
            </a:pPr>
            <a:r>
              <a:rPr lang="zh-CN" altLang="zh-CN" dirty="0"/>
              <a:t>（</a:t>
            </a:r>
            <a:r>
              <a:rPr lang="en-US" altLang="zh-CN" dirty="0"/>
              <a:t>2</a:t>
            </a:r>
            <a:r>
              <a:rPr lang="zh-CN" altLang="zh-CN" dirty="0"/>
              <a:t>）输出设备</a:t>
            </a:r>
          </a:p>
          <a:p>
            <a:pPr marL="0" indent="0">
              <a:lnSpc>
                <a:spcPct val="150000"/>
              </a:lnSpc>
              <a:buNone/>
            </a:pPr>
            <a:r>
              <a:rPr lang="zh-CN" altLang="zh-CN" dirty="0"/>
              <a:t>（</a:t>
            </a:r>
            <a:r>
              <a:rPr lang="en-US" altLang="zh-CN" dirty="0"/>
              <a:t>3</a:t>
            </a:r>
            <a:r>
              <a:rPr lang="zh-CN" altLang="zh-CN" dirty="0"/>
              <a:t>）虚拟环境数据库</a:t>
            </a:r>
          </a:p>
          <a:p>
            <a:pPr marL="0" indent="0">
              <a:lnSpc>
                <a:spcPct val="150000"/>
              </a:lnSpc>
              <a:buNone/>
            </a:pPr>
            <a:r>
              <a:rPr lang="zh-CN" altLang="zh-CN" dirty="0"/>
              <a:t>（</a:t>
            </a:r>
            <a:r>
              <a:rPr lang="en-US" altLang="zh-CN" dirty="0"/>
              <a:t>4</a:t>
            </a:r>
            <a:r>
              <a:rPr lang="zh-CN" altLang="zh-CN" dirty="0"/>
              <a:t>）虚拟现实软件</a:t>
            </a:r>
          </a:p>
          <a:p>
            <a:pPr marL="0" indent="0">
              <a:lnSpc>
                <a:spcPct val="150000"/>
              </a:lnSpc>
              <a:buNone/>
            </a:pPr>
            <a:endParaRPr lang="zh-CN" altLang="zh-CN" dirty="0"/>
          </a:p>
        </p:txBody>
      </p:sp>
    </p:spTree>
    <p:extLst>
      <p:ext uri="{BB962C8B-B14F-4D97-AF65-F5344CB8AC3E}">
        <p14:creationId xmlns:p14="http://schemas.microsoft.com/office/powerpoint/2010/main" val="1244325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11.1</a:t>
            </a:r>
            <a:r>
              <a:rPr lang="zh-CN" altLang="zh-CN" sz="3600" b="1" dirty="0"/>
              <a:t>虚拟现实概论</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4</a:t>
            </a:r>
            <a:r>
              <a:rPr lang="zh-CN" altLang="zh-CN" dirty="0"/>
              <a:t>．虚拟现实的基本特征</a:t>
            </a:r>
            <a:r>
              <a:rPr lang="zh-CN" altLang="zh-CN" dirty="0"/>
              <a:t> </a:t>
            </a:r>
            <a:endParaRPr lang="en-US" altLang="zh-CN" dirty="0" smtClean="0"/>
          </a:p>
          <a:p>
            <a:pPr marL="0" indent="0">
              <a:lnSpc>
                <a:spcPct val="150000"/>
              </a:lnSpc>
              <a:buNone/>
            </a:pPr>
            <a:r>
              <a:rPr lang="zh-CN" altLang="zh-CN" dirty="0"/>
              <a:t>虚拟现实技术作为一种新的技术，主要有三个特性，分别是沉浸性（</a:t>
            </a:r>
            <a:r>
              <a:rPr lang="en-US" altLang="zh-CN" dirty="0"/>
              <a:t>Immersion</a:t>
            </a:r>
            <a:r>
              <a:rPr lang="zh-CN" altLang="zh-CN" dirty="0"/>
              <a:t>）、交互性（</a:t>
            </a:r>
            <a:r>
              <a:rPr lang="en-US" altLang="zh-CN" dirty="0"/>
              <a:t>Interactivity</a:t>
            </a:r>
            <a:r>
              <a:rPr lang="zh-CN" altLang="zh-CN" dirty="0"/>
              <a:t>）和构想性（</a:t>
            </a:r>
            <a:r>
              <a:rPr lang="en-US" altLang="zh-CN" dirty="0"/>
              <a:t>Imagination</a:t>
            </a:r>
            <a:r>
              <a:rPr lang="zh-CN" altLang="zh-CN" dirty="0"/>
              <a:t>）</a:t>
            </a:r>
            <a:r>
              <a:rPr lang="zh-CN" altLang="zh-CN" dirty="0"/>
              <a:t> </a:t>
            </a:r>
            <a:endParaRPr lang="en-US" altLang="zh-CN" dirty="0" smtClean="0"/>
          </a:p>
          <a:p>
            <a:pPr marL="0" indent="0">
              <a:lnSpc>
                <a:spcPct val="150000"/>
              </a:lnSpc>
              <a:buNone/>
            </a:pPr>
            <a:r>
              <a:rPr lang="zh-CN" altLang="zh-CN" dirty="0"/>
              <a:t>（</a:t>
            </a:r>
            <a:r>
              <a:rPr lang="en-US" altLang="zh-CN" dirty="0"/>
              <a:t>1</a:t>
            </a:r>
            <a:r>
              <a:rPr lang="zh-CN" altLang="zh-CN" dirty="0"/>
              <a:t>）沉浸性</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）交互性</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）构想性</a:t>
            </a:r>
            <a:r>
              <a:rPr lang="zh-CN" altLang="zh-CN" dirty="0"/>
              <a:t> </a:t>
            </a:r>
            <a:endParaRPr lang="zh-CN" altLang="zh-CN" dirty="0"/>
          </a:p>
        </p:txBody>
      </p:sp>
    </p:spTree>
    <p:extLst>
      <p:ext uri="{BB962C8B-B14F-4D97-AF65-F5344CB8AC3E}">
        <p14:creationId xmlns:p14="http://schemas.microsoft.com/office/powerpoint/2010/main" val="122841828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11.1</a:t>
            </a:r>
            <a:r>
              <a:rPr lang="zh-CN" altLang="zh-CN" sz="3600" b="1" dirty="0"/>
              <a:t>虚拟现实概论</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5</a:t>
            </a:r>
            <a:r>
              <a:rPr lang="zh-CN" altLang="zh-CN" dirty="0"/>
              <a:t>．虚拟现实系统的分类</a:t>
            </a:r>
          </a:p>
          <a:p>
            <a:pPr marL="0" indent="0">
              <a:lnSpc>
                <a:spcPct val="150000"/>
              </a:lnSpc>
              <a:buNone/>
            </a:pPr>
            <a:r>
              <a:rPr lang="zh-CN" altLang="zh-CN" dirty="0"/>
              <a:t>根据交互性和沉浸感的特征，虚拟现实大体可分为四类：</a:t>
            </a:r>
            <a:r>
              <a:rPr lang="zh-CN" altLang="zh-CN" dirty="0" smtClean="0"/>
              <a:t>桌面级虚拟现实系统，沉浸式虚拟现实系统，分布式虚拟现实系统，</a:t>
            </a:r>
            <a:r>
              <a:rPr lang="zh-CN" altLang="zh-CN" dirty="0"/>
              <a:t>增强现实性虚拟现实系统</a:t>
            </a:r>
            <a:r>
              <a:rPr lang="zh-CN" altLang="zh-CN" dirty="0" smtClean="0"/>
              <a:t>。</a:t>
            </a:r>
            <a:endParaRPr lang="en-US" altLang="zh-CN" dirty="0" smtClean="0"/>
          </a:p>
          <a:p>
            <a:pPr marL="0" indent="0">
              <a:lnSpc>
                <a:spcPct val="150000"/>
              </a:lnSpc>
              <a:buNone/>
            </a:pPr>
            <a:r>
              <a:rPr lang="zh-CN" altLang="zh-CN" dirty="0"/>
              <a:t>（</a:t>
            </a:r>
            <a:r>
              <a:rPr lang="en-US" altLang="zh-CN" dirty="0"/>
              <a:t>1</a:t>
            </a:r>
            <a:r>
              <a:rPr lang="zh-CN" altLang="zh-CN" dirty="0"/>
              <a:t>）桌面级虚拟现实系统</a:t>
            </a:r>
          </a:p>
          <a:p>
            <a:pPr marL="0" indent="0">
              <a:lnSpc>
                <a:spcPct val="150000"/>
              </a:lnSpc>
              <a:buNone/>
            </a:pPr>
            <a:r>
              <a:rPr lang="zh-CN" altLang="zh-CN" dirty="0"/>
              <a:t>（</a:t>
            </a:r>
            <a:r>
              <a:rPr lang="en-US" altLang="zh-CN" dirty="0"/>
              <a:t>2</a:t>
            </a:r>
            <a:r>
              <a:rPr lang="zh-CN" altLang="zh-CN" dirty="0"/>
              <a:t>）沉浸式虚拟现实系统</a:t>
            </a:r>
          </a:p>
          <a:p>
            <a:pPr marL="0" indent="0">
              <a:lnSpc>
                <a:spcPct val="150000"/>
              </a:lnSpc>
              <a:buNone/>
            </a:pPr>
            <a:r>
              <a:rPr lang="zh-CN" altLang="zh-CN" dirty="0"/>
              <a:t>（</a:t>
            </a:r>
            <a:r>
              <a:rPr lang="en-US" altLang="zh-CN" dirty="0"/>
              <a:t>3</a:t>
            </a:r>
            <a:r>
              <a:rPr lang="zh-CN" altLang="zh-CN" dirty="0"/>
              <a:t>）</a:t>
            </a:r>
            <a:r>
              <a:rPr lang="zh-CN" altLang="zh-CN" dirty="0" smtClean="0"/>
              <a:t>分布式虚拟现实系统</a:t>
            </a:r>
            <a:endParaRPr lang="en-US" altLang="zh-CN" dirty="0" smtClean="0"/>
          </a:p>
          <a:p>
            <a:pPr marL="0" indent="0">
              <a:lnSpc>
                <a:spcPct val="150000"/>
              </a:lnSpc>
              <a:buNone/>
            </a:pPr>
            <a:r>
              <a:rPr lang="zh-CN" altLang="zh-CN" dirty="0"/>
              <a:t>（</a:t>
            </a:r>
            <a:r>
              <a:rPr lang="en-US" altLang="zh-CN" dirty="0"/>
              <a:t>4</a:t>
            </a:r>
            <a:r>
              <a:rPr lang="zh-CN" altLang="zh-CN" dirty="0"/>
              <a:t>）增强现实</a:t>
            </a:r>
            <a:r>
              <a:rPr lang="zh-CN" altLang="zh-CN" dirty="0" smtClean="0"/>
              <a:t>性虚拟现实系统</a:t>
            </a:r>
            <a:endParaRPr lang="zh-CN" altLang="zh-CN" dirty="0"/>
          </a:p>
        </p:txBody>
      </p:sp>
    </p:spTree>
    <p:extLst>
      <p:ext uri="{BB962C8B-B14F-4D97-AF65-F5344CB8AC3E}">
        <p14:creationId xmlns:p14="http://schemas.microsoft.com/office/powerpoint/2010/main" val="124027279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11.1</a:t>
            </a:r>
            <a:r>
              <a:rPr lang="zh-CN" altLang="zh-CN" sz="3600" b="1" dirty="0"/>
              <a:t>虚拟现实概论</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en-US" altLang="zh-CN" dirty="0"/>
              <a:t>6</a:t>
            </a:r>
            <a:r>
              <a:rPr lang="zh-CN" altLang="zh-CN" dirty="0"/>
              <a:t>．虚拟现实系统</a:t>
            </a:r>
            <a:r>
              <a:rPr lang="zh-CN" altLang="zh-CN" dirty="0" smtClean="0"/>
              <a:t>的关键技术</a:t>
            </a:r>
            <a:endParaRPr lang="en-US" altLang="zh-CN" dirty="0" smtClean="0"/>
          </a:p>
          <a:p>
            <a:pPr marL="0" indent="0">
              <a:lnSpc>
                <a:spcPct val="150000"/>
              </a:lnSpc>
              <a:buNone/>
            </a:pPr>
            <a:r>
              <a:rPr lang="zh-CN" altLang="zh-CN" dirty="0"/>
              <a:t>（</a:t>
            </a:r>
            <a:r>
              <a:rPr lang="en-US" altLang="zh-CN" dirty="0"/>
              <a:t>1</a:t>
            </a:r>
            <a:r>
              <a:rPr lang="zh-CN" altLang="zh-CN" dirty="0"/>
              <a:t>）动态环境建模技术</a:t>
            </a:r>
          </a:p>
          <a:p>
            <a:pPr marL="0" indent="0">
              <a:lnSpc>
                <a:spcPct val="150000"/>
              </a:lnSpc>
              <a:buNone/>
            </a:pPr>
            <a:r>
              <a:rPr lang="zh-CN" altLang="zh-CN" dirty="0"/>
              <a:t>（</a:t>
            </a:r>
            <a:r>
              <a:rPr lang="en-US" altLang="zh-CN" dirty="0"/>
              <a:t>2</a:t>
            </a:r>
            <a:r>
              <a:rPr lang="zh-CN" altLang="zh-CN" dirty="0"/>
              <a:t>）实时三维图形生成技术</a:t>
            </a:r>
          </a:p>
          <a:p>
            <a:pPr marL="0" indent="0">
              <a:lnSpc>
                <a:spcPct val="150000"/>
              </a:lnSpc>
              <a:buNone/>
            </a:pPr>
            <a:r>
              <a:rPr lang="zh-CN" altLang="zh-CN" dirty="0"/>
              <a:t>（</a:t>
            </a:r>
            <a:r>
              <a:rPr lang="en-US" altLang="zh-CN" dirty="0"/>
              <a:t>3</a:t>
            </a:r>
            <a:r>
              <a:rPr lang="zh-CN" altLang="zh-CN" dirty="0"/>
              <a:t>）立体显示和传感器技术</a:t>
            </a:r>
          </a:p>
          <a:p>
            <a:pPr marL="0" indent="0">
              <a:lnSpc>
                <a:spcPct val="150000"/>
              </a:lnSpc>
              <a:buNone/>
            </a:pPr>
            <a:r>
              <a:rPr lang="zh-CN" altLang="zh-CN" dirty="0"/>
              <a:t>（</a:t>
            </a:r>
            <a:r>
              <a:rPr lang="en-US" altLang="zh-CN" dirty="0"/>
              <a:t>4</a:t>
            </a:r>
            <a:r>
              <a:rPr lang="zh-CN" altLang="zh-CN" dirty="0"/>
              <a:t>）</a:t>
            </a:r>
            <a:r>
              <a:rPr lang="zh-CN" altLang="zh-CN" dirty="0" smtClean="0"/>
              <a:t>应用系统开发技术</a:t>
            </a:r>
            <a:endParaRPr lang="en-US" altLang="zh-CN" dirty="0" smtClean="0"/>
          </a:p>
          <a:p>
            <a:pPr marL="0" indent="0">
              <a:lnSpc>
                <a:spcPct val="150000"/>
              </a:lnSpc>
              <a:buNone/>
            </a:pPr>
            <a:r>
              <a:rPr lang="zh-CN" altLang="zh-CN" dirty="0"/>
              <a:t>（</a:t>
            </a:r>
            <a:r>
              <a:rPr lang="en-US" altLang="zh-CN" dirty="0"/>
              <a:t>5</a:t>
            </a:r>
            <a:r>
              <a:rPr lang="zh-CN" altLang="zh-CN" dirty="0"/>
              <a:t>）系统集成技术</a:t>
            </a:r>
          </a:p>
          <a:p>
            <a:pPr marL="0" indent="0">
              <a:lnSpc>
                <a:spcPct val="150000"/>
              </a:lnSpc>
              <a:buNone/>
            </a:pPr>
            <a:endParaRPr lang="zh-CN" altLang="zh-CN" dirty="0"/>
          </a:p>
        </p:txBody>
      </p:sp>
    </p:spTree>
    <p:extLst>
      <p:ext uri="{BB962C8B-B14F-4D97-AF65-F5344CB8AC3E}">
        <p14:creationId xmlns:p14="http://schemas.microsoft.com/office/powerpoint/2010/main" val="40757238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11.2</a:t>
            </a:r>
            <a:r>
              <a:rPr lang="zh-CN" altLang="zh-CN" sz="3600" b="1" dirty="0"/>
              <a:t>虚拟现实系统的硬件设备</a:t>
            </a:r>
          </a:p>
        </p:txBody>
      </p:sp>
      <p:sp>
        <p:nvSpPr>
          <p:cNvPr id="3" name="内容占位符 2"/>
          <p:cNvSpPr>
            <a:spLocks noGrp="1"/>
          </p:cNvSpPr>
          <p:nvPr>
            <p:ph idx="1"/>
          </p:nvPr>
        </p:nvSpPr>
        <p:spPr>
          <a:xfrm>
            <a:off x="457200" y="1494118"/>
            <a:ext cx="8229600" cy="4876800"/>
          </a:xfrm>
        </p:spPr>
        <p:txBody>
          <a:bodyPr>
            <a:normAutofit/>
          </a:bodyPr>
          <a:lstStyle/>
          <a:p>
            <a:pPr marL="0" indent="0">
              <a:lnSpc>
                <a:spcPct val="150000"/>
              </a:lnSpc>
              <a:buNone/>
            </a:pPr>
            <a:r>
              <a:rPr lang="zh-CN" altLang="zh-CN" dirty="0"/>
              <a:t>要实现虚拟现实的交互性，沉浸感等特点，需要许多外部设备的配合。现阶段虚拟现实中常用到的设备有：</a:t>
            </a:r>
          </a:p>
          <a:p>
            <a:pPr marL="0" indent="0">
              <a:lnSpc>
                <a:spcPct val="150000"/>
              </a:lnSpc>
              <a:buNone/>
            </a:pPr>
            <a:r>
              <a:rPr lang="zh-CN" altLang="zh-CN" dirty="0"/>
              <a:t>（</a:t>
            </a:r>
            <a:r>
              <a:rPr lang="en-US" altLang="zh-CN" dirty="0"/>
              <a:t>1</a:t>
            </a:r>
            <a:r>
              <a:rPr lang="zh-CN" altLang="zh-CN" dirty="0"/>
              <a:t>）建模设备：</a:t>
            </a:r>
            <a:r>
              <a:rPr lang="en-US" altLang="zh-CN" dirty="0"/>
              <a:t>3D</a:t>
            </a:r>
            <a:r>
              <a:rPr lang="zh-CN" altLang="zh-CN" dirty="0"/>
              <a:t>扫描仪等。</a:t>
            </a:r>
          </a:p>
          <a:p>
            <a:pPr marL="0" indent="0">
              <a:lnSpc>
                <a:spcPct val="150000"/>
              </a:lnSpc>
              <a:buNone/>
            </a:pPr>
            <a:r>
              <a:rPr lang="zh-CN" altLang="zh-CN" dirty="0"/>
              <a:t>（</a:t>
            </a:r>
            <a:r>
              <a:rPr lang="en-US" altLang="zh-CN" dirty="0"/>
              <a:t>2</a:t>
            </a:r>
            <a:r>
              <a:rPr lang="zh-CN" altLang="zh-CN" dirty="0"/>
              <a:t>）显示设备：</a:t>
            </a:r>
            <a:r>
              <a:rPr lang="en-US" altLang="zh-CN" dirty="0"/>
              <a:t>3D</a:t>
            </a:r>
            <a:r>
              <a:rPr lang="zh-CN" altLang="zh-CN" dirty="0"/>
              <a:t>展示系统、</a:t>
            </a:r>
            <a:r>
              <a:rPr lang="en-US" altLang="zh-CN" dirty="0"/>
              <a:t>3D</a:t>
            </a:r>
            <a:r>
              <a:rPr lang="zh-CN" altLang="zh-CN" dirty="0"/>
              <a:t>立体显卡、大型投影系统、头戴式立体显示器等。</a:t>
            </a:r>
          </a:p>
          <a:p>
            <a:pPr marL="0" indent="0">
              <a:lnSpc>
                <a:spcPct val="150000"/>
              </a:lnSpc>
              <a:buNone/>
            </a:pPr>
            <a:r>
              <a:rPr lang="zh-CN" altLang="zh-CN" dirty="0"/>
              <a:t>（</a:t>
            </a:r>
            <a:r>
              <a:rPr lang="en-US" altLang="zh-CN" dirty="0"/>
              <a:t>3</a:t>
            </a:r>
            <a:r>
              <a:rPr lang="zh-CN" altLang="zh-CN" dirty="0"/>
              <a:t>）声音设备：三维的声音系统，非传统意义的立体声。</a:t>
            </a:r>
          </a:p>
          <a:p>
            <a:pPr marL="0" indent="0">
              <a:lnSpc>
                <a:spcPct val="150000"/>
              </a:lnSpc>
              <a:buNone/>
            </a:pPr>
            <a:r>
              <a:rPr lang="zh-CN" altLang="zh-CN" dirty="0"/>
              <a:t>（</a:t>
            </a:r>
            <a:r>
              <a:rPr lang="en-US" altLang="zh-CN" dirty="0"/>
              <a:t>4</a:t>
            </a:r>
            <a:r>
              <a:rPr lang="zh-CN" altLang="zh-CN" dirty="0"/>
              <a:t>）交互设备：位置追踪仪、数据手套、</a:t>
            </a:r>
            <a:r>
              <a:rPr lang="en-US" altLang="zh-CN" dirty="0"/>
              <a:t>3D</a:t>
            </a:r>
            <a:r>
              <a:rPr lang="zh-CN" altLang="zh-CN" dirty="0"/>
              <a:t>输入设备（三维鼠标）、动作捕捉设备、眼动仪、力反馈设备等</a:t>
            </a:r>
            <a:r>
              <a:rPr lang="zh-CN" altLang="zh-CN" dirty="0"/>
              <a:t> </a:t>
            </a:r>
            <a:endParaRPr lang="zh-CN" altLang="zh-CN" dirty="0"/>
          </a:p>
        </p:txBody>
      </p:sp>
    </p:spTree>
    <p:extLst>
      <p:ext uri="{BB962C8B-B14F-4D97-AF65-F5344CB8AC3E}">
        <p14:creationId xmlns:p14="http://schemas.microsoft.com/office/powerpoint/2010/main" val="190311754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11.2</a:t>
            </a:r>
            <a:r>
              <a:rPr lang="zh-CN" altLang="zh-CN" sz="3600" b="1" dirty="0"/>
              <a:t>虚拟现实系统的硬件设备</a:t>
            </a:r>
          </a:p>
        </p:txBody>
      </p:sp>
      <p:sp>
        <p:nvSpPr>
          <p:cNvPr id="3" name="内容占位符 2"/>
          <p:cNvSpPr>
            <a:spLocks noGrp="1"/>
          </p:cNvSpPr>
          <p:nvPr>
            <p:ph idx="1"/>
          </p:nvPr>
        </p:nvSpPr>
        <p:spPr>
          <a:xfrm>
            <a:off x="457201" y="1494118"/>
            <a:ext cx="5100918" cy="4876800"/>
          </a:xfrm>
        </p:spPr>
        <p:txBody>
          <a:bodyPr>
            <a:normAutofit/>
          </a:bodyPr>
          <a:lstStyle/>
          <a:p>
            <a:pPr marL="0" indent="0">
              <a:lnSpc>
                <a:spcPct val="150000"/>
              </a:lnSpc>
              <a:buNone/>
            </a:pPr>
            <a:r>
              <a:rPr lang="en-US" altLang="zh-CN" b="1" dirty="0"/>
              <a:t>11.2.1 </a:t>
            </a:r>
            <a:r>
              <a:rPr lang="zh-CN" altLang="zh-CN" b="1" dirty="0"/>
              <a:t>三维建模设备</a:t>
            </a:r>
          </a:p>
          <a:p>
            <a:pPr marL="0" indent="0">
              <a:lnSpc>
                <a:spcPct val="150000"/>
              </a:lnSpc>
              <a:buNone/>
            </a:pPr>
            <a:r>
              <a:rPr lang="zh-CN" altLang="zh-CN" dirty="0"/>
              <a:t>虚拟现实的三维建模是整个系统中非常重要的一个部分，常常由</a:t>
            </a:r>
            <a:r>
              <a:rPr lang="en-US" altLang="zh-CN" dirty="0"/>
              <a:t>OpenGL</a:t>
            </a:r>
            <a:r>
              <a:rPr lang="zh-CN" altLang="zh-CN" dirty="0"/>
              <a:t>等图形库人为建立各种虚拟对象的模型，但是实际中有许多不规则对象不可能这样建立模型，这就需要各种三维建模设备进行辅助建模，这类设备主要是</a:t>
            </a:r>
            <a:r>
              <a:rPr lang="en-US" altLang="zh-CN" dirty="0"/>
              <a:t>3D</a:t>
            </a:r>
            <a:r>
              <a:rPr lang="zh-CN" altLang="zh-CN" dirty="0"/>
              <a:t>扫描仪</a:t>
            </a:r>
            <a:r>
              <a:rPr lang="zh-CN" altLang="zh-CN" dirty="0"/>
              <a:t> </a:t>
            </a:r>
            <a:r>
              <a:rPr lang="zh-CN" altLang="en-US" dirty="0" smtClean="0"/>
              <a:t>。</a:t>
            </a:r>
            <a:endParaRPr lang="zh-CN" altLang="zh-CN" dirty="0"/>
          </a:p>
        </p:txBody>
      </p:sp>
      <p:pic>
        <p:nvPicPr>
          <p:cNvPr id="4" name="图片 3"/>
          <p:cNvPicPr/>
          <p:nvPr/>
        </p:nvPicPr>
        <p:blipFill>
          <a:blip r:embed="rId3">
            <a:extLst>
              <a:ext uri="{28A0092B-C50C-407E-A947-70E740481C1C}">
                <a14:useLocalDpi xmlns:a14="http://schemas.microsoft.com/office/drawing/2010/main" val="0"/>
              </a:ext>
            </a:extLst>
          </a:blip>
          <a:stretch>
            <a:fillRect/>
          </a:stretch>
        </p:blipFill>
        <p:spPr>
          <a:xfrm>
            <a:off x="5920812" y="2409264"/>
            <a:ext cx="2087656" cy="3564291"/>
          </a:xfrm>
          <a:prstGeom prst="rect">
            <a:avLst/>
          </a:prstGeom>
        </p:spPr>
      </p:pic>
    </p:spTree>
    <p:extLst>
      <p:ext uri="{BB962C8B-B14F-4D97-AF65-F5344CB8AC3E}">
        <p14:creationId xmlns:p14="http://schemas.microsoft.com/office/powerpoint/2010/main" val="1371353348"/>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晰">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清晰.thmx</Template>
  <TotalTime>2806</TotalTime>
  <Words>1554</Words>
  <Application>Microsoft Macintosh PowerPoint</Application>
  <PresentationFormat>全屏显示(4:3)</PresentationFormat>
  <Paragraphs>218</Paragraphs>
  <Slides>35</Slides>
  <Notes>32</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清晰</vt:lpstr>
      <vt:lpstr>第11章  虚拟现实技术</vt:lpstr>
      <vt:lpstr>11.1虚拟现实概论</vt:lpstr>
      <vt:lpstr>11.1虚拟现实概论</vt:lpstr>
      <vt:lpstr>11.1虚拟现实概论</vt:lpstr>
      <vt:lpstr>11.1虚拟现实概论</vt:lpstr>
      <vt:lpstr>11.1虚拟现实概论</vt:lpstr>
      <vt:lpstr>11.1虚拟现实概论</vt:lpstr>
      <vt:lpstr>11.2虚拟现实系统的硬件设备</vt:lpstr>
      <vt:lpstr>11.2虚拟现实系统的硬件设备</vt:lpstr>
      <vt:lpstr>11.2虚拟现实系统的硬件设备</vt:lpstr>
      <vt:lpstr>11.2虚拟现实系统的硬件设备</vt:lpstr>
      <vt:lpstr>11.2虚拟现实系统的硬件设备</vt:lpstr>
      <vt:lpstr>11.2虚拟现实系统的硬件设备</vt:lpstr>
      <vt:lpstr>11.2虚拟现实系统的硬件设备</vt:lpstr>
      <vt:lpstr>11.2虚拟现实系统的硬件设备</vt:lpstr>
      <vt:lpstr>11.2虚拟现实系统的硬件设备</vt:lpstr>
      <vt:lpstr>11.2虚拟现实系统的硬件设备</vt:lpstr>
      <vt:lpstr>11.3 虚拟现实系统的相关技术 </vt:lpstr>
      <vt:lpstr>11.3 虚拟现实系统的相关技术 </vt:lpstr>
      <vt:lpstr>11.3 虚拟现实系统的相关技术 </vt:lpstr>
      <vt:lpstr>11.3 虚拟现实系统的相关技术 </vt:lpstr>
      <vt:lpstr>11.3 虚拟现实系统的相关技术 </vt:lpstr>
      <vt:lpstr>11.3 虚拟现实系统的相关技术 </vt:lpstr>
      <vt:lpstr>11.3 虚拟现实系统的相关技术 </vt:lpstr>
      <vt:lpstr>11.3 虚拟现实系统的相关技术 </vt:lpstr>
      <vt:lpstr>11.3 虚拟现实系统的相关技术 </vt:lpstr>
      <vt:lpstr>11.3 虚拟现实系统的相关技术 </vt:lpstr>
      <vt:lpstr>11.3 虚拟现实系统的相关技术 </vt:lpstr>
      <vt:lpstr>11.4 虚拟现实系统的相关软件</vt:lpstr>
      <vt:lpstr>11.4 虚拟现实系统的相关软件</vt:lpstr>
      <vt:lpstr>11.4 虚拟现实系统的相关软件</vt:lpstr>
      <vt:lpstr>11.4 虚拟现实系统的相关软件</vt:lpstr>
      <vt:lpstr>11.4 虚拟现实系统的相关软件</vt:lpstr>
      <vt:lpstr>11.4 虚拟现实系统的相关软件</vt:lpstr>
      <vt:lpstr>11.5虚拟现实系统的应用</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数字媒体技术概论</dc:title>
  <dc:creator>Microsoft Office 用户</dc:creator>
  <cp:lastModifiedBy>Microsoft Office 用户</cp:lastModifiedBy>
  <cp:revision>248</cp:revision>
  <dcterms:created xsi:type="dcterms:W3CDTF">2019-01-20T07:46:46Z</dcterms:created>
  <dcterms:modified xsi:type="dcterms:W3CDTF">2019-01-23T22:22:51Z</dcterms:modified>
</cp:coreProperties>
</file>