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5" d="100"/>
          <a:sy n="85" d="100"/>
        </p:scale>
        <p:origin x="-184"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0865B7-F966-1E4B-A42B-55827A90B0C3}" type="datetimeFigureOut">
              <a:rPr kumimoji="1" lang="zh-CN" altLang="en-US" smtClean="0"/>
              <a:t>19/1/24</a:t>
            </a:fld>
            <a:endParaRPr kumimoji="1"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9EA95F-09A9-094A-AACF-B9C9AB5C1ED0}" type="slidenum">
              <a:rPr kumimoji="1" lang="zh-CN" altLang="en-US" smtClean="0"/>
              <a:t>‹#›</a:t>
            </a:fld>
            <a:endParaRPr kumimoji="1" lang="zh-CN" altLang="en-US"/>
          </a:p>
        </p:txBody>
      </p:sp>
    </p:spTree>
    <p:extLst>
      <p:ext uri="{BB962C8B-B14F-4D97-AF65-F5344CB8AC3E}">
        <p14:creationId xmlns:p14="http://schemas.microsoft.com/office/powerpoint/2010/main" val="407074887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8A432C8-69A7-458B-9684-2BFA64B31948}" type="datetime2">
              <a:rPr lang="en-US" smtClean="0"/>
              <a:t>2019年1月24日星期四</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CC057FC-95B6-4D89-AFDA-ABA33EE921E5}" type="datetime2">
              <a:rPr lang="en-US" smtClean="0"/>
              <a:t>2019年1月24日星期四</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EC4549AC-EB31-477F-92A9-B1988E232878}" type="datetime2">
              <a:rPr lang="en-US" smtClean="0"/>
              <a:t>2019年1月24日星期四</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dirty="0" smtClean="0"/>
              <a:t>单击此处编辑母版文本样式</a:t>
            </a:r>
          </a:p>
          <a:p>
            <a:pPr lvl="1"/>
            <a:r>
              <a:rPr lang="zh-CN" altLang="en-US" dirty="0" smtClean="0"/>
              <a:t>二级</a:t>
            </a:r>
          </a:p>
          <a:p>
            <a:pPr lvl="2"/>
            <a:r>
              <a:rPr lang="zh-CN" altLang="en-US" dirty="0" smtClean="0"/>
              <a:t>三级</a:t>
            </a:r>
          </a:p>
          <a:p>
            <a:pPr lvl="3"/>
            <a:r>
              <a:rPr lang="zh-CN" altLang="en-US" dirty="0" smtClean="0"/>
              <a:t>四级</a:t>
            </a:r>
          </a:p>
          <a:p>
            <a:pPr lvl="4"/>
            <a:r>
              <a:rPr lang="zh-CN" altLang="en-US" dirty="0" smtClean="0"/>
              <a:t>五级</a:t>
            </a:r>
            <a:endParaRPr lang="en-US" dirty="0"/>
          </a:p>
        </p:txBody>
      </p:sp>
      <p:sp>
        <p:nvSpPr>
          <p:cNvPr id="4" name="Date Placeholder 3"/>
          <p:cNvSpPr>
            <a:spLocks noGrp="1"/>
          </p:cNvSpPr>
          <p:nvPr>
            <p:ph type="dt" sz="half" idx="10"/>
          </p:nvPr>
        </p:nvSpPr>
        <p:spPr>
          <a:xfrm>
            <a:off x="-612274" y="-8449"/>
            <a:ext cx="2895600" cy="329184"/>
          </a:xfrm>
        </p:spPr>
        <p:txBody>
          <a:bodyPr/>
          <a:lstStyle/>
          <a:p>
            <a:fld id="{6396A3A3-94A6-4E5B-AF39-173ACA3E61CC}" type="datetime2">
              <a:rPr lang="en-US" smtClean="0"/>
              <a:t>2019年1月24日星期四</a:t>
            </a:fld>
            <a:endParaRPr lang="en-US" dirty="0"/>
          </a:p>
        </p:txBody>
      </p:sp>
      <p:sp>
        <p:nvSpPr>
          <p:cNvPr id="5" name="Footer Placeholder 4"/>
          <p:cNvSpPr>
            <a:spLocks noGrp="1"/>
          </p:cNvSpPr>
          <p:nvPr>
            <p:ph type="ftr" sz="quarter" idx="11"/>
          </p:nvPr>
        </p:nvSpPr>
        <p:spPr>
          <a:xfrm>
            <a:off x="5562600" y="2157236"/>
            <a:ext cx="4114800" cy="329184"/>
          </a:xfrm>
        </p:spPr>
        <p:txBody>
          <a:bodyPr/>
          <a:lstStyle/>
          <a:p>
            <a:pPr algn="r"/>
            <a:endParaRPr lang="en-US" dirty="0"/>
          </a:p>
        </p:txBody>
      </p:sp>
      <p:sp>
        <p:nvSpPr>
          <p:cNvPr id="6" name="Slide Number Placeholder 5"/>
          <p:cNvSpPr>
            <a:spLocks noGrp="1"/>
          </p:cNvSpPr>
          <p:nvPr>
            <p:ph type="sldNum" sz="quarter" idx="12"/>
          </p:nvPr>
        </p:nvSpPr>
        <p:spPr>
          <a:xfrm>
            <a:off x="8077200" y="347472"/>
            <a:ext cx="1066800" cy="329184"/>
          </a:xfrm>
        </p:spPr>
        <p:txBody>
          <a:bodyPr/>
          <a:lstStyle/>
          <a:p>
            <a:fld id="{0CFEC368-1D7A-4F81-ABF6-AE0E36BAF64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9933D019-A32C-4EAD-B8E6-DBDA699692FD}" type="datetime2">
              <a:rPr lang="en-US" smtClean="0"/>
              <a:t>2019年1月24日星期四</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Date Placeholder 4"/>
          <p:cNvSpPr>
            <a:spLocks noGrp="1"/>
          </p:cNvSpPr>
          <p:nvPr>
            <p:ph type="dt" sz="half" idx="10"/>
          </p:nvPr>
        </p:nvSpPr>
        <p:spPr/>
        <p:txBody>
          <a:bodyPr/>
          <a:lstStyle/>
          <a:p>
            <a:fld id="{CCEBA98F-560C-4997-81C4-81D4D9187EAB}" type="datetime2">
              <a:rPr lang="en-US" smtClean="0"/>
              <a:t>2019年1月24日星期四</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Date Placeholder 6"/>
          <p:cNvSpPr>
            <a:spLocks noGrp="1"/>
          </p:cNvSpPr>
          <p:nvPr>
            <p:ph type="dt" sz="half" idx="10"/>
          </p:nvPr>
        </p:nvSpPr>
        <p:spPr/>
        <p:txBody>
          <a:bodyPr/>
          <a:lstStyle/>
          <a:p>
            <a:fld id="{150972B2-CA5C-437D-87D0-8081271A9E4B}" type="datetime2">
              <a:rPr lang="en-US" smtClean="0"/>
              <a:t>2019年1月24日星期四</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79CD4847-11EF-4466-A8AD-85CDB7B49118}" type="datetime2">
              <a:rPr lang="en-US" smtClean="0"/>
              <a:t>2019年1月24日星期四</a:t>
            </a:fld>
            <a:endParaRPr lang="en-US"/>
          </a:p>
        </p:txBody>
      </p:sp>
      <p:sp>
        <p:nvSpPr>
          <p:cNvPr id="4" name="Footer Placeholder 3"/>
          <p:cNvSpPr>
            <a:spLocks noGrp="1"/>
          </p:cNvSpPr>
          <p:nvPr>
            <p:ph type="ftr" sz="quarter" idx="11"/>
          </p:nvPr>
        </p:nvSpPr>
        <p:spPr/>
        <p:txBody>
          <a:bodyPr/>
          <a:lstStyle/>
          <a:p>
            <a:pPr algn="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68457A-3AB9-4880-8A0C-9F8524491207}" type="datetime2">
              <a:rPr lang="en-US" smtClean="0"/>
              <a:t>2019年1月24日星期四</a:t>
            </a:fld>
            <a:endParaRPr lang="en-US"/>
          </a:p>
        </p:txBody>
      </p:sp>
      <p:sp>
        <p:nvSpPr>
          <p:cNvPr id="3" name="Footer Placeholder 2"/>
          <p:cNvSpPr>
            <a:spLocks noGrp="1"/>
          </p:cNvSpPr>
          <p:nvPr>
            <p:ph type="ftr" sz="quarter" idx="11"/>
          </p:nvPr>
        </p:nvSpPr>
        <p:spPr/>
        <p:txBody>
          <a:bodyPr/>
          <a:lstStyle/>
          <a:p>
            <a:pPr algn="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FE976D3-5B7F-4300-ABED-C91F1B2AE209}" type="datetime2">
              <a:rPr lang="en-US" smtClean="0"/>
              <a:t>2019年1月24日星期四</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BDC1E59-17DD-41CE-97CA-624A472382D4}" type="datetime2">
              <a:rPr lang="en-US" smtClean="0"/>
              <a:t>2019年1月24日星期四</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80CB818-7379-467D-8E76-EF9D9074A26C}" type="datetime2">
              <a:rPr lang="en-US" smtClean="0"/>
              <a:t>2019年1月24日星期四</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lgn="r"/>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sldNum="0"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sz="4800" dirty="0"/>
              <a:t>第</a:t>
            </a:r>
            <a:r>
              <a:rPr lang="en-US" altLang="zh-CN" sz="4800" dirty="0"/>
              <a:t>12</a:t>
            </a:r>
            <a:r>
              <a:rPr lang="zh-CN" altLang="zh-CN" sz="4800" dirty="0"/>
              <a:t>章 游戏设计与开发</a:t>
            </a:r>
          </a:p>
        </p:txBody>
      </p:sp>
      <p:sp>
        <p:nvSpPr>
          <p:cNvPr id="3" name="副标题 2"/>
          <p:cNvSpPr>
            <a:spLocks noGrp="1"/>
          </p:cNvSpPr>
          <p:nvPr>
            <p:ph type="subTitle" idx="1"/>
          </p:nvPr>
        </p:nvSpPr>
        <p:spPr/>
        <p:txBody>
          <a:bodyPr/>
          <a:lstStyle/>
          <a:p>
            <a:endParaRPr kumimoji="1" lang="zh-CN" altLang="en-US"/>
          </a:p>
        </p:txBody>
      </p:sp>
    </p:spTree>
    <p:extLst>
      <p:ext uri="{BB962C8B-B14F-4D97-AF65-F5344CB8AC3E}">
        <p14:creationId xmlns:p14="http://schemas.microsoft.com/office/powerpoint/2010/main" val="1910270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12.1 </a:t>
            </a:r>
            <a:r>
              <a:rPr lang="zh-CN" altLang="zh-CN" sz="3600" b="1" dirty="0"/>
              <a:t>游戏概述</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12.1.3 </a:t>
            </a:r>
            <a:r>
              <a:rPr lang="zh-CN" altLang="zh-CN" dirty="0"/>
              <a:t>计算机游戏的分类</a:t>
            </a:r>
            <a:r>
              <a:rPr lang="zh-CN" altLang="zh-CN" dirty="0"/>
              <a:t> </a:t>
            </a:r>
            <a:endParaRPr lang="en-US" altLang="zh-CN" dirty="0" smtClean="0"/>
          </a:p>
          <a:p>
            <a:pPr marL="0" indent="0">
              <a:lnSpc>
                <a:spcPct val="150000"/>
              </a:lnSpc>
              <a:buNone/>
            </a:pPr>
            <a:r>
              <a:rPr lang="en-US" altLang="zh-CN" dirty="0"/>
              <a:t>7. </a:t>
            </a:r>
            <a:r>
              <a:rPr lang="zh-CN" altLang="zh-CN" dirty="0"/>
              <a:t>射击类游戏</a:t>
            </a:r>
          </a:p>
          <a:p>
            <a:pPr marL="0" indent="0">
              <a:lnSpc>
                <a:spcPct val="150000"/>
              </a:lnSpc>
              <a:buNone/>
            </a:pPr>
            <a:r>
              <a:rPr lang="zh-CN" altLang="zh-CN" dirty="0"/>
              <a:t>射击类游戏，主要指的是依靠远程武器，与敌人进行战斗的游戏。游戏包括平面型射击类和</a:t>
            </a:r>
            <a:r>
              <a:rPr lang="en-US" altLang="zh-CN" dirty="0"/>
              <a:t>3D</a:t>
            </a:r>
            <a:r>
              <a:rPr lang="zh-CN" altLang="zh-CN" dirty="0"/>
              <a:t>型射击等类型。平面型设计游戏的代表作有《雷电》系列，而</a:t>
            </a:r>
            <a:r>
              <a:rPr lang="en-US" altLang="zh-CN" dirty="0"/>
              <a:t>3D</a:t>
            </a:r>
            <a:r>
              <a:rPr lang="zh-CN" altLang="zh-CN" dirty="0"/>
              <a:t>型射击游戏的代表作有《王牌空战》系列</a:t>
            </a:r>
            <a:r>
              <a:rPr lang="zh-CN" altLang="zh-CN" dirty="0" smtClean="0"/>
              <a:t>。</a:t>
            </a:r>
            <a:endParaRPr lang="zh-CN" altLang="zh-CN" dirty="0"/>
          </a:p>
        </p:txBody>
      </p:sp>
    </p:spTree>
    <p:extLst>
      <p:ext uri="{BB962C8B-B14F-4D97-AF65-F5344CB8AC3E}">
        <p14:creationId xmlns:p14="http://schemas.microsoft.com/office/powerpoint/2010/main" val="177245980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12.1 </a:t>
            </a:r>
            <a:r>
              <a:rPr lang="zh-CN" altLang="zh-CN" sz="3600" b="1" dirty="0"/>
              <a:t>游戏概述</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12.1.3 </a:t>
            </a:r>
            <a:r>
              <a:rPr lang="zh-CN" altLang="zh-CN" dirty="0"/>
              <a:t>计算机游戏的分类</a:t>
            </a:r>
            <a:r>
              <a:rPr lang="zh-CN" altLang="zh-CN" dirty="0"/>
              <a:t> </a:t>
            </a:r>
            <a:endParaRPr lang="en-US" altLang="zh-CN" dirty="0" smtClean="0"/>
          </a:p>
          <a:p>
            <a:pPr marL="0" indent="0">
              <a:lnSpc>
                <a:spcPct val="150000"/>
              </a:lnSpc>
              <a:buNone/>
            </a:pPr>
            <a:r>
              <a:rPr lang="en-US" altLang="zh-CN" dirty="0"/>
              <a:t>8. </a:t>
            </a:r>
            <a:r>
              <a:rPr lang="zh-CN" altLang="zh-CN" dirty="0"/>
              <a:t>冒险类游戏</a:t>
            </a:r>
          </a:p>
          <a:p>
            <a:pPr marL="0" indent="0">
              <a:lnSpc>
                <a:spcPct val="150000"/>
              </a:lnSpc>
              <a:buNone/>
            </a:pPr>
            <a:r>
              <a:rPr lang="zh-CN" altLang="zh-CN" dirty="0"/>
              <a:t>冒险类游戏其实和角色扮演类游戏有些相似，一般没有经验值门槛，游戏时间比较短。游戏中只依靠动作和解迷两部分来进行游戏，游戏情景一般比较惊险、刺激。此类游戏的代表作有《生化危机》系列。</a:t>
            </a:r>
          </a:p>
        </p:txBody>
      </p:sp>
    </p:spTree>
    <p:extLst>
      <p:ext uri="{BB962C8B-B14F-4D97-AF65-F5344CB8AC3E}">
        <p14:creationId xmlns:p14="http://schemas.microsoft.com/office/powerpoint/2010/main" val="152026926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12.2 </a:t>
            </a:r>
            <a:r>
              <a:rPr lang="zh-CN" altLang="zh-CN" sz="3600" b="1" dirty="0"/>
              <a:t>游戏策划简介</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12.2.1 </a:t>
            </a:r>
            <a:r>
              <a:rPr lang="zh-CN" altLang="zh-CN" dirty="0"/>
              <a:t>游戏策划的概念和分类</a:t>
            </a:r>
            <a:r>
              <a:rPr lang="zh-CN" altLang="zh-CN" dirty="0"/>
              <a:t> </a:t>
            </a:r>
            <a:endParaRPr lang="en-US" altLang="zh-CN" dirty="0" smtClean="0"/>
          </a:p>
          <a:p>
            <a:pPr marL="0" indent="0">
              <a:lnSpc>
                <a:spcPct val="150000"/>
              </a:lnSpc>
              <a:buNone/>
            </a:pPr>
            <a:r>
              <a:rPr lang="zh-CN" altLang="zh-CN" dirty="0"/>
              <a:t>游戏策划（</a:t>
            </a:r>
            <a:r>
              <a:rPr lang="en-US" altLang="zh-CN" dirty="0"/>
              <a:t>Game Designer</a:t>
            </a:r>
            <a:r>
              <a:rPr lang="zh-CN" altLang="zh-CN" dirty="0"/>
              <a:t>），又称为游戏企划、游戏设计师。是游戏开发公司中的一种职称，是电子游戏开发团队中负责设计策划的人员，是游戏开发的核心。主要工作是编写游戏背景故事，制定游戏规则，设计游戏交互环节，计算游戏公式，以及整个游戏世界的一切细节等。</a:t>
            </a:r>
          </a:p>
          <a:p>
            <a:pPr marL="0" indent="0">
              <a:lnSpc>
                <a:spcPct val="150000"/>
              </a:lnSpc>
              <a:buNone/>
            </a:pPr>
            <a:endParaRPr lang="zh-CN" altLang="zh-CN" dirty="0"/>
          </a:p>
        </p:txBody>
      </p:sp>
    </p:spTree>
    <p:extLst>
      <p:ext uri="{BB962C8B-B14F-4D97-AF65-F5344CB8AC3E}">
        <p14:creationId xmlns:p14="http://schemas.microsoft.com/office/powerpoint/2010/main" val="49409628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12.2 </a:t>
            </a:r>
            <a:r>
              <a:rPr lang="zh-CN" altLang="zh-CN" sz="3600" b="1" dirty="0"/>
              <a:t>游戏策划简介</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12.2.1 </a:t>
            </a:r>
            <a:r>
              <a:rPr lang="zh-CN" altLang="zh-CN" dirty="0"/>
              <a:t>游戏策划的概念和分类</a:t>
            </a:r>
            <a:r>
              <a:rPr lang="zh-CN" altLang="zh-CN" dirty="0"/>
              <a:t> </a:t>
            </a:r>
            <a:endParaRPr lang="en-US" altLang="zh-CN" dirty="0" smtClean="0"/>
          </a:p>
          <a:p>
            <a:pPr marL="0" indent="0">
              <a:lnSpc>
                <a:spcPct val="150000"/>
              </a:lnSpc>
              <a:buNone/>
            </a:pPr>
            <a:r>
              <a:rPr lang="zh-CN" altLang="zh-CN" dirty="0"/>
              <a:t>游戏策划是一项比较繁琐的工作，涉及很多方面的知识，考验人的创新思维和实践能力。在一些复杂的游戏创作中，游戏策划工作可以进一步分为主策划、系统策划、脚本策划、关卡策划、剧情策划、数值策划、执行策划等，他们各司其职，分工明确，从而提高工作效率</a:t>
            </a:r>
            <a:r>
              <a:rPr lang="zh-CN" altLang="zh-CN" dirty="0" smtClean="0"/>
              <a:t>。</a:t>
            </a:r>
            <a:endParaRPr lang="zh-CN" altLang="zh-CN" dirty="0"/>
          </a:p>
        </p:txBody>
      </p:sp>
    </p:spTree>
    <p:extLst>
      <p:ext uri="{BB962C8B-B14F-4D97-AF65-F5344CB8AC3E}">
        <p14:creationId xmlns:p14="http://schemas.microsoft.com/office/powerpoint/2010/main" val="373216188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12.2 </a:t>
            </a:r>
            <a:r>
              <a:rPr lang="zh-CN" altLang="zh-CN" sz="3600" b="1" dirty="0"/>
              <a:t>游戏策划简介</a:t>
            </a:r>
          </a:p>
        </p:txBody>
      </p:sp>
      <p:sp>
        <p:nvSpPr>
          <p:cNvPr id="3" name="内容占位符 2"/>
          <p:cNvSpPr>
            <a:spLocks noGrp="1"/>
          </p:cNvSpPr>
          <p:nvPr>
            <p:ph idx="1"/>
          </p:nvPr>
        </p:nvSpPr>
        <p:spPr>
          <a:xfrm>
            <a:off x="457200" y="1494118"/>
            <a:ext cx="8229600" cy="4876800"/>
          </a:xfrm>
        </p:spPr>
        <p:txBody>
          <a:bodyPr>
            <a:normAutofit fontScale="85000" lnSpcReduction="20000"/>
          </a:bodyPr>
          <a:lstStyle/>
          <a:p>
            <a:pPr marL="0" indent="0">
              <a:lnSpc>
                <a:spcPct val="150000"/>
              </a:lnSpc>
              <a:buNone/>
            </a:pPr>
            <a:r>
              <a:rPr lang="en-US" altLang="zh-CN" dirty="0"/>
              <a:t>12.2.2 </a:t>
            </a:r>
            <a:r>
              <a:rPr lang="zh-CN" altLang="zh-CN" dirty="0"/>
              <a:t>游戏策划人员应具备的素质</a:t>
            </a:r>
            <a:r>
              <a:rPr lang="zh-CN" altLang="zh-CN" dirty="0"/>
              <a:t> </a:t>
            </a:r>
            <a:endParaRPr lang="en-US" altLang="zh-CN" dirty="0" smtClean="0"/>
          </a:p>
          <a:p>
            <a:pPr marL="0" indent="0">
              <a:lnSpc>
                <a:spcPct val="150000"/>
              </a:lnSpc>
              <a:buNone/>
            </a:pPr>
            <a:r>
              <a:rPr lang="en-US" altLang="zh-CN" dirty="0" smtClean="0"/>
              <a:t>1. </a:t>
            </a:r>
            <a:r>
              <a:rPr lang="zh-CN" altLang="zh-CN" dirty="0" smtClean="0"/>
              <a:t>对</a:t>
            </a:r>
            <a:r>
              <a:rPr lang="zh-CN" altLang="zh-CN" dirty="0"/>
              <a:t>人生，世界的洞察能力</a:t>
            </a:r>
            <a:r>
              <a:rPr lang="zh-CN" altLang="zh-CN" dirty="0"/>
              <a:t> </a:t>
            </a:r>
            <a:endParaRPr lang="en-US" altLang="zh-CN" dirty="0" smtClean="0"/>
          </a:p>
          <a:p>
            <a:pPr marL="0" indent="0">
              <a:lnSpc>
                <a:spcPct val="150000"/>
              </a:lnSpc>
              <a:buNone/>
            </a:pPr>
            <a:r>
              <a:rPr lang="en-US" altLang="zh-CN" dirty="0"/>
              <a:t>2. </a:t>
            </a:r>
            <a:r>
              <a:rPr lang="zh-CN" altLang="zh-CN" dirty="0"/>
              <a:t>对市场的调研能力</a:t>
            </a:r>
          </a:p>
          <a:p>
            <a:pPr marL="0" indent="0">
              <a:lnSpc>
                <a:spcPct val="150000"/>
              </a:lnSpc>
              <a:buNone/>
            </a:pPr>
            <a:r>
              <a:rPr lang="en-US" altLang="zh-CN" dirty="0"/>
              <a:t>3. </a:t>
            </a:r>
            <a:r>
              <a:rPr lang="zh-CN" altLang="zh-CN" dirty="0"/>
              <a:t>对系统工程的操作能力</a:t>
            </a:r>
            <a:r>
              <a:rPr lang="zh-CN" altLang="zh-CN" dirty="0"/>
              <a:t> </a:t>
            </a:r>
            <a:endParaRPr lang="en-US" altLang="zh-CN" dirty="0" smtClean="0"/>
          </a:p>
          <a:p>
            <a:pPr marL="0" indent="0">
              <a:lnSpc>
                <a:spcPct val="150000"/>
              </a:lnSpc>
              <a:buNone/>
            </a:pPr>
            <a:r>
              <a:rPr lang="en-US" altLang="zh-CN" dirty="0"/>
              <a:t>4. </a:t>
            </a:r>
            <a:r>
              <a:rPr lang="zh-CN" altLang="zh-CN" dirty="0"/>
              <a:t>对程序、美术、音乐的鉴赏能力</a:t>
            </a:r>
            <a:r>
              <a:rPr lang="zh-CN" altLang="zh-CN" dirty="0"/>
              <a:t> </a:t>
            </a:r>
            <a:endParaRPr lang="en-US" altLang="zh-CN" dirty="0" smtClean="0"/>
          </a:p>
          <a:p>
            <a:pPr marL="0" indent="0">
              <a:lnSpc>
                <a:spcPct val="150000"/>
              </a:lnSpc>
              <a:buNone/>
            </a:pPr>
            <a:r>
              <a:rPr lang="en-US" altLang="zh-CN" dirty="0"/>
              <a:t>5. </a:t>
            </a:r>
            <a:r>
              <a:rPr lang="zh-CN" altLang="zh-CN" dirty="0"/>
              <a:t>对游戏作品的分析能力</a:t>
            </a:r>
            <a:r>
              <a:rPr lang="zh-CN" altLang="zh-CN" dirty="0"/>
              <a:t> </a:t>
            </a:r>
            <a:endParaRPr lang="en-US" altLang="zh-CN" dirty="0" smtClean="0"/>
          </a:p>
          <a:p>
            <a:pPr marL="0" indent="0">
              <a:lnSpc>
                <a:spcPct val="150000"/>
              </a:lnSpc>
              <a:buNone/>
            </a:pPr>
            <a:r>
              <a:rPr lang="en-US" altLang="zh-CN" dirty="0"/>
              <a:t>6. </a:t>
            </a:r>
            <a:r>
              <a:rPr lang="zh-CN" altLang="zh-CN" dirty="0"/>
              <a:t>文字、语言的表达能力</a:t>
            </a:r>
            <a:r>
              <a:rPr lang="zh-CN" altLang="zh-CN" dirty="0"/>
              <a:t> </a:t>
            </a:r>
            <a:endParaRPr lang="en-US" altLang="zh-CN" dirty="0" smtClean="0"/>
          </a:p>
          <a:p>
            <a:pPr marL="0" indent="0">
              <a:lnSpc>
                <a:spcPct val="150000"/>
              </a:lnSpc>
              <a:buNone/>
            </a:pPr>
            <a:r>
              <a:rPr lang="en-US" altLang="zh-CN" dirty="0"/>
              <a:t>7. </a:t>
            </a:r>
            <a:r>
              <a:rPr lang="zh-CN" altLang="zh-CN" dirty="0"/>
              <a:t>部门之间的协调能力</a:t>
            </a:r>
            <a:r>
              <a:rPr lang="zh-CN" altLang="zh-CN" dirty="0"/>
              <a:t> </a:t>
            </a:r>
            <a:endParaRPr lang="en-US" altLang="zh-CN" dirty="0" smtClean="0"/>
          </a:p>
          <a:p>
            <a:pPr marL="0" indent="0">
              <a:lnSpc>
                <a:spcPct val="150000"/>
              </a:lnSpc>
              <a:buNone/>
            </a:pPr>
            <a:r>
              <a:rPr lang="en-US" altLang="zh-CN" dirty="0"/>
              <a:t>8. </a:t>
            </a:r>
            <a:r>
              <a:rPr lang="zh-CN" altLang="zh-CN" dirty="0"/>
              <a:t>天马行空的思维能力</a:t>
            </a:r>
            <a:r>
              <a:rPr lang="zh-CN" altLang="zh-CN" dirty="0"/>
              <a:t> </a:t>
            </a:r>
            <a:endParaRPr lang="en-US" altLang="zh-CN" dirty="0" smtClean="0"/>
          </a:p>
          <a:p>
            <a:pPr marL="0" indent="0">
              <a:lnSpc>
                <a:spcPct val="150000"/>
              </a:lnSpc>
              <a:buNone/>
            </a:pPr>
            <a:r>
              <a:rPr lang="en-US" altLang="zh-CN" dirty="0"/>
              <a:t>9. </a:t>
            </a:r>
            <a:r>
              <a:rPr lang="zh-CN" altLang="zh-CN" dirty="0"/>
              <a:t>常用软件的使用能力</a:t>
            </a:r>
            <a:r>
              <a:rPr lang="zh-CN" altLang="zh-CN" dirty="0"/>
              <a:t> </a:t>
            </a:r>
            <a:endParaRPr lang="zh-CN" altLang="zh-CN" dirty="0"/>
          </a:p>
        </p:txBody>
      </p:sp>
    </p:spTree>
    <p:extLst>
      <p:ext uri="{BB962C8B-B14F-4D97-AF65-F5344CB8AC3E}">
        <p14:creationId xmlns:p14="http://schemas.microsoft.com/office/powerpoint/2010/main" val="3951870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12.3 </a:t>
            </a:r>
            <a:r>
              <a:rPr lang="zh-CN" altLang="zh-CN" sz="3600" b="1" dirty="0"/>
              <a:t>游戏开发基本流程</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smtClean="0"/>
              <a:t>1. </a:t>
            </a:r>
            <a:r>
              <a:rPr lang="zh-CN" altLang="zh-CN" dirty="0" smtClean="0"/>
              <a:t>前期准备阶段 </a:t>
            </a:r>
            <a:endParaRPr lang="en-US" altLang="zh-CN" dirty="0" smtClean="0"/>
          </a:p>
          <a:p>
            <a:pPr marL="0" indent="0">
              <a:lnSpc>
                <a:spcPct val="150000"/>
              </a:lnSpc>
              <a:buNone/>
            </a:pPr>
            <a:r>
              <a:rPr lang="zh-CN" altLang="zh-CN" dirty="0"/>
              <a:t>（</a:t>
            </a:r>
            <a:r>
              <a:rPr lang="en-US" altLang="zh-CN" dirty="0"/>
              <a:t>1</a:t>
            </a:r>
            <a:r>
              <a:rPr lang="zh-CN" altLang="zh-CN" dirty="0"/>
              <a:t>）</a:t>
            </a:r>
            <a:r>
              <a:rPr lang="zh-CN" altLang="zh-CN" dirty="0" smtClean="0"/>
              <a:t>市场调研（</a:t>
            </a:r>
            <a:r>
              <a:rPr lang="en-US" altLang="zh-CN" dirty="0" smtClean="0"/>
              <a:t>2</a:t>
            </a:r>
            <a:r>
              <a:rPr lang="zh-CN" altLang="zh-CN" dirty="0" smtClean="0"/>
              <a:t>）游戏创意 （</a:t>
            </a:r>
            <a:r>
              <a:rPr lang="en-US" altLang="zh-CN" dirty="0"/>
              <a:t>3</a:t>
            </a:r>
            <a:r>
              <a:rPr lang="zh-CN" altLang="zh-CN" dirty="0"/>
              <a:t>）立项报告</a:t>
            </a:r>
            <a:r>
              <a:rPr lang="zh-CN" altLang="zh-CN" dirty="0"/>
              <a:t> </a:t>
            </a:r>
            <a:endParaRPr lang="en-US" altLang="zh-CN" dirty="0" smtClean="0"/>
          </a:p>
          <a:p>
            <a:pPr marL="0" indent="0">
              <a:lnSpc>
                <a:spcPct val="150000"/>
              </a:lnSpc>
              <a:buNone/>
            </a:pPr>
            <a:r>
              <a:rPr lang="en-US" altLang="zh-CN" dirty="0"/>
              <a:t>2. </a:t>
            </a:r>
            <a:r>
              <a:rPr lang="zh-CN" altLang="zh-CN" dirty="0"/>
              <a:t>游戏开发制作阶段</a:t>
            </a:r>
            <a:r>
              <a:rPr lang="zh-CN" altLang="zh-CN" dirty="0"/>
              <a:t> </a:t>
            </a:r>
            <a:endParaRPr lang="en-US" altLang="zh-CN" dirty="0" smtClean="0"/>
          </a:p>
          <a:p>
            <a:pPr marL="0" indent="0">
              <a:lnSpc>
                <a:spcPct val="150000"/>
              </a:lnSpc>
              <a:buNone/>
            </a:pPr>
            <a:r>
              <a:rPr lang="zh-CN" altLang="zh-CN" dirty="0"/>
              <a:t>（</a:t>
            </a:r>
            <a:r>
              <a:rPr lang="en-US" altLang="zh-CN" dirty="0"/>
              <a:t>1</a:t>
            </a:r>
            <a:r>
              <a:rPr lang="zh-CN" altLang="zh-CN" dirty="0"/>
              <a:t>）项目的组织以及游戏开发的启动</a:t>
            </a:r>
            <a:r>
              <a:rPr lang="zh-CN" altLang="zh-CN" dirty="0"/>
              <a:t> </a:t>
            </a:r>
            <a:r>
              <a:rPr lang="zh-CN" altLang="zh-CN" dirty="0" smtClean="0"/>
              <a:t>（</a:t>
            </a:r>
            <a:r>
              <a:rPr lang="en-US" altLang="zh-CN" dirty="0"/>
              <a:t>2</a:t>
            </a:r>
            <a:r>
              <a:rPr lang="zh-CN" altLang="zh-CN" dirty="0"/>
              <a:t>）开发过程中的策划</a:t>
            </a:r>
            <a:r>
              <a:rPr lang="zh-CN" altLang="zh-CN" dirty="0"/>
              <a:t> </a:t>
            </a:r>
            <a:r>
              <a:rPr lang="zh-CN" altLang="zh-CN" dirty="0"/>
              <a:t>（</a:t>
            </a:r>
            <a:r>
              <a:rPr lang="en-US" altLang="zh-CN" dirty="0"/>
              <a:t>3</a:t>
            </a:r>
            <a:r>
              <a:rPr lang="zh-CN" altLang="zh-CN" dirty="0"/>
              <a:t>）开发过程中的程序</a:t>
            </a:r>
            <a:r>
              <a:rPr lang="zh-CN" altLang="zh-CN" dirty="0"/>
              <a:t> </a:t>
            </a:r>
            <a:r>
              <a:rPr lang="zh-CN" altLang="zh-CN" dirty="0"/>
              <a:t>（</a:t>
            </a:r>
            <a:r>
              <a:rPr lang="en-US" altLang="zh-CN" dirty="0"/>
              <a:t>4</a:t>
            </a:r>
            <a:r>
              <a:rPr lang="zh-CN" altLang="zh-CN" dirty="0"/>
              <a:t>）开发过程中的美工</a:t>
            </a:r>
            <a:r>
              <a:rPr lang="zh-CN" altLang="zh-CN" dirty="0"/>
              <a:t> </a:t>
            </a:r>
            <a:r>
              <a:rPr lang="zh-CN" altLang="zh-CN" dirty="0"/>
              <a:t>（</a:t>
            </a:r>
            <a:r>
              <a:rPr lang="en-US" altLang="zh-CN" dirty="0"/>
              <a:t>5</a:t>
            </a:r>
            <a:r>
              <a:rPr lang="zh-CN" altLang="zh-CN" dirty="0"/>
              <a:t>）开发过程中的测试</a:t>
            </a:r>
            <a:r>
              <a:rPr lang="zh-CN" altLang="zh-CN" dirty="0"/>
              <a:t> </a:t>
            </a:r>
            <a:endParaRPr lang="en-US" altLang="zh-CN" dirty="0" smtClean="0"/>
          </a:p>
          <a:p>
            <a:pPr marL="0" indent="0">
              <a:lnSpc>
                <a:spcPct val="150000"/>
              </a:lnSpc>
              <a:buNone/>
            </a:pPr>
            <a:r>
              <a:rPr lang="zh-CN" altLang="zh-CN" dirty="0"/>
              <a:t> </a:t>
            </a:r>
            <a:r>
              <a:rPr lang="en-US" altLang="zh-CN" dirty="0"/>
              <a:t>3. </a:t>
            </a:r>
            <a:r>
              <a:rPr lang="zh-CN" altLang="zh-CN" dirty="0"/>
              <a:t>游戏测试及运营阶段</a:t>
            </a:r>
            <a:r>
              <a:rPr lang="zh-CN" altLang="zh-CN" dirty="0"/>
              <a:t> </a:t>
            </a:r>
            <a:endParaRPr lang="en-US" altLang="zh-CN" dirty="0" smtClean="0"/>
          </a:p>
          <a:p>
            <a:pPr marL="0" indent="0">
              <a:lnSpc>
                <a:spcPct val="150000"/>
              </a:lnSpc>
              <a:buNone/>
            </a:pPr>
            <a:r>
              <a:rPr lang="zh-CN" altLang="zh-CN" dirty="0"/>
              <a:t>（</a:t>
            </a:r>
            <a:r>
              <a:rPr lang="en-US" altLang="zh-CN" dirty="0"/>
              <a:t>1</a:t>
            </a:r>
            <a:r>
              <a:rPr lang="zh-CN" altLang="zh-CN" dirty="0"/>
              <a:t>）内测与公测</a:t>
            </a:r>
            <a:r>
              <a:rPr lang="zh-CN" altLang="zh-CN" dirty="0"/>
              <a:t> </a:t>
            </a:r>
            <a:r>
              <a:rPr lang="zh-CN" altLang="zh-CN" dirty="0"/>
              <a:t>（</a:t>
            </a:r>
            <a:r>
              <a:rPr lang="en-US" altLang="zh-CN" dirty="0"/>
              <a:t>2</a:t>
            </a:r>
            <a:r>
              <a:rPr lang="zh-CN" altLang="zh-CN" dirty="0"/>
              <a:t>）</a:t>
            </a:r>
            <a:r>
              <a:rPr lang="zh-CN" altLang="zh-CN" dirty="0" smtClean="0"/>
              <a:t>运营与收费</a:t>
            </a:r>
            <a:endParaRPr lang="zh-CN" altLang="zh-CN" dirty="0"/>
          </a:p>
        </p:txBody>
      </p:sp>
    </p:spTree>
    <p:extLst>
      <p:ext uri="{BB962C8B-B14F-4D97-AF65-F5344CB8AC3E}">
        <p14:creationId xmlns:p14="http://schemas.microsoft.com/office/powerpoint/2010/main" val="98179957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12.4 </a:t>
            </a:r>
            <a:r>
              <a:rPr lang="zh-CN" altLang="zh-CN" sz="3600" b="1" dirty="0"/>
              <a:t>游戏开发相关技术</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 12.4.1 </a:t>
            </a:r>
            <a:r>
              <a:rPr lang="zh-CN" altLang="zh-CN" dirty="0"/>
              <a:t>游戏中的音效技术</a:t>
            </a:r>
            <a:r>
              <a:rPr lang="zh-CN" altLang="zh-CN" dirty="0"/>
              <a:t> </a:t>
            </a:r>
            <a:endParaRPr lang="en-US" altLang="zh-CN" dirty="0" smtClean="0"/>
          </a:p>
          <a:p>
            <a:pPr marL="0" indent="0">
              <a:lnSpc>
                <a:spcPct val="150000"/>
              </a:lnSpc>
              <a:buNone/>
            </a:pPr>
            <a:r>
              <a:rPr lang="en-US" altLang="zh-CN" dirty="0"/>
              <a:t>1. </a:t>
            </a:r>
            <a:r>
              <a:rPr lang="zh-CN" altLang="zh-CN" dirty="0"/>
              <a:t>音源库素材</a:t>
            </a:r>
            <a:r>
              <a:rPr lang="en-US" altLang="zh-CN" dirty="0"/>
              <a:t>/</a:t>
            </a:r>
            <a:r>
              <a:rPr lang="zh-CN" altLang="zh-CN" dirty="0"/>
              <a:t>拟音</a:t>
            </a:r>
            <a:r>
              <a:rPr lang="en-US" altLang="zh-CN" dirty="0"/>
              <a:t>/</a:t>
            </a:r>
            <a:r>
              <a:rPr lang="zh-CN" altLang="zh-CN" dirty="0"/>
              <a:t>采样</a:t>
            </a:r>
          </a:p>
          <a:p>
            <a:pPr marL="0" indent="0">
              <a:lnSpc>
                <a:spcPct val="150000"/>
              </a:lnSpc>
              <a:buNone/>
            </a:pPr>
            <a:r>
              <a:rPr lang="en-US" altLang="zh-CN" dirty="0"/>
              <a:t>2. </a:t>
            </a:r>
            <a:r>
              <a:rPr lang="zh-CN" altLang="zh-CN" dirty="0"/>
              <a:t>音频编辑</a:t>
            </a:r>
          </a:p>
          <a:p>
            <a:pPr marL="0" indent="0">
              <a:lnSpc>
                <a:spcPct val="150000"/>
              </a:lnSpc>
              <a:buNone/>
            </a:pPr>
            <a:r>
              <a:rPr lang="en-US" altLang="zh-CN" dirty="0"/>
              <a:t>3. </a:t>
            </a:r>
            <a:r>
              <a:rPr lang="zh-CN" altLang="zh-CN" dirty="0"/>
              <a:t>声音合成</a:t>
            </a:r>
            <a:r>
              <a:rPr lang="zh-CN" altLang="zh-CN" dirty="0"/>
              <a:t> </a:t>
            </a:r>
            <a:endParaRPr lang="en-US" altLang="zh-CN" dirty="0" smtClean="0"/>
          </a:p>
          <a:p>
            <a:pPr marL="0" indent="0">
              <a:lnSpc>
                <a:spcPct val="150000"/>
              </a:lnSpc>
              <a:buNone/>
            </a:pPr>
            <a:r>
              <a:rPr lang="en-US" altLang="zh-CN" dirty="0"/>
              <a:t>4. </a:t>
            </a:r>
            <a:r>
              <a:rPr lang="zh-CN" altLang="zh-CN" dirty="0"/>
              <a:t>后期处理</a:t>
            </a:r>
          </a:p>
          <a:p>
            <a:pPr marL="0" indent="0">
              <a:lnSpc>
                <a:spcPct val="150000"/>
              </a:lnSpc>
              <a:buNone/>
            </a:pPr>
            <a:endParaRPr lang="zh-CN" altLang="zh-CN" dirty="0"/>
          </a:p>
        </p:txBody>
      </p:sp>
    </p:spTree>
    <p:extLst>
      <p:ext uri="{BB962C8B-B14F-4D97-AF65-F5344CB8AC3E}">
        <p14:creationId xmlns:p14="http://schemas.microsoft.com/office/powerpoint/2010/main" val="87433751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12.4 </a:t>
            </a:r>
            <a:r>
              <a:rPr lang="zh-CN" altLang="zh-CN" sz="3600" b="1" dirty="0"/>
              <a:t>游戏开发相关技术</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 </a:t>
            </a:r>
            <a:r>
              <a:rPr lang="en-US" altLang="zh-CN" b="1" dirty="0"/>
              <a:t>12.4.2 </a:t>
            </a:r>
            <a:r>
              <a:rPr lang="zh-CN" altLang="zh-CN" b="1" dirty="0"/>
              <a:t>游戏</a:t>
            </a:r>
            <a:r>
              <a:rPr lang="zh-CN" altLang="zh-CN" b="1" dirty="0" smtClean="0"/>
              <a:t>中的图形技术</a:t>
            </a:r>
            <a:endParaRPr lang="en-US" altLang="zh-CN" b="1" dirty="0" smtClean="0"/>
          </a:p>
          <a:p>
            <a:pPr marL="0" indent="0">
              <a:lnSpc>
                <a:spcPct val="150000"/>
              </a:lnSpc>
              <a:buNone/>
            </a:pPr>
            <a:r>
              <a:rPr lang="en-US" altLang="zh-CN" dirty="0"/>
              <a:t>1</a:t>
            </a:r>
            <a:r>
              <a:rPr lang="zh-CN" altLang="zh-CN" dirty="0"/>
              <a:t>．</a:t>
            </a:r>
            <a:r>
              <a:rPr lang="en-US" altLang="zh-CN" dirty="0"/>
              <a:t>2D</a:t>
            </a:r>
            <a:r>
              <a:rPr lang="zh-CN" altLang="zh-CN" dirty="0"/>
              <a:t>和</a:t>
            </a:r>
            <a:r>
              <a:rPr lang="en-US" altLang="zh-CN" dirty="0"/>
              <a:t>3D</a:t>
            </a:r>
            <a:r>
              <a:rPr lang="zh-CN" altLang="zh-CN" dirty="0"/>
              <a:t>图像显示技术的</a:t>
            </a:r>
            <a:r>
              <a:rPr lang="zh-CN" altLang="zh-CN" dirty="0" smtClean="0"/>
              <a:t>概念</a:t>
            </a:r>
            <a:endParaRPr lang="en-US" altLang="zh-CN" dirty="0" smtClean="0"/>
          </a:p>
          <a:p>
            <a:pPr marL="0" indent="0">
              <a:lnSpc>
                <a:spcPct val="150000"/>
              </a:lnSpc>
              <a:buNone/>
            </a:pPr>
            <a:r>
              <a:rPr lang="zh-CN" altLang="zh-CN" dirty="0"/>
              <a:t>图像的显示都是在二维平面坐标系中，即是平面的，没有立体感，只有</a:t>
            </a:r>
            <a:r>
              <a:rPr lang="en-US" altLang="zh-CN" dirty="0"/>
              <a:t>x</a:t>
            </a:r>
            <a:r>
              <a:rPr lang="zh-CN" altLang="zh-CN" dirty="0"/>
              <a:t>轴和</a:t>
            </a:r>
            <a:r>
              <a:rPr lang="en-US" altLang="zh-CN" dirty="0"/>
              <a:t>y</a:t>
            </a:r>
            <a:r>
              <a:rPr lang="zh-CN" altLang="zh-CN" dirty="0"/>
              <a:t>轴。所有图形元素是以平面图片的形式制作和显示的，这就是</a:t>
            </a:r>
            <a:r>
              <a:rPr lang="en-US" altLang="zh-CN" dirty="0"/>
              <a:t>2D</a:t>
            </a:r>
            <a:r>
              <a:rPr lang="zh-CN" altLang="zh-CN" dirty="0"/>
              <a:t>图像显示技术。</a:t>
            </a:r>
            <a:r>
              <a:rPr lang="zh-CN" altLang="zh-CN" dirty="0"/>
              <a:t> </a:t>
            </a:r>
            <a:endParaRPr lang="en-US" altLang="zh-CN" dirty="0" smtClean="0"/>
          </a:p>
          <a:p>
            <a:pPr marL="0" indent="0">
              <a:lnSpc>
                <a:spcPct val="150000"/>
              </a:lnSpc>
              <a:buNone/>
            </a:pPr>
            <a:r>
              <a:rPr lang="zh-CN" altLang="zh-CN" dirty="0"/>
              <a:t>图像的显示都是在三维立体标系中，物体是真实占有空间的，即有立体感。而且可以以任何人的视点（摄像机）来任意移动并改变视角。这就是</a:t>
            </a:r>
            <a:r>
              <a:rPr lang="en-US" altLang="zh-CN" dirty="0"/>
              <a:t>3D</a:t>
            </a:r>
            <a:r>
              <a:rPr lang="zh-CN" altLang="zh-CN" dirty="0"/>
              <a:t>图像显示技术。</a:t>
            </a:r>
            <a:r>
              <a:rPr lang="zh-CN" altLang="zh-CN" dirty="0"/>
              <a:t> </a:t>
            </a:r>
            <a:endParaRPr lang="zh-CN" altLang="zh-CN" dirty="0"/>
          </a:p>
          <a:p>
            <a:pPr marL="0" indent="0">
              <a:lnSpc>
                <a:spcPct val="150000"/>
              </a:lnSpc>
              <a:buNone/>
            </a:pPr>
            <a:endParaRPr lang="zh-CN" altLang="zh-CN" b="1" dirty="0"/>
          </a:p>
        </p:txBody>
      </p:sp>
    </p:spTree>
    <p:extLst>
      <p:ext uri="{BB962C8B-B14F-4D97-AF65-F5344CB8AC3E}">
        <p14:creationId xmlns:p14="http://schemas.microsoft.com/office/powerpoint/2010/main" val="76813987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12.4 </a:t>
            </a:r>
            <a:r>
              <a:rPr lang="zh-CN" altLang="zh-CN" sz="3600" b="1" dirty="0"/>
              <a:t>游戏开发相关技术</a:t>
            </a:r>
          </a:p>
        </p:txBody>
      </p:sp>
      <p:sp>
        <p:nvSpPr>
          <p:cNvPr id="3" name="内容占位符 2"/>
          <p:cNvSpPr>
            <a:spLocks noGrp="1"/>
          </p:cNvSpPr>
          <p:nvPr>
            <p:ph idx="1"/>
          </p:nvPr>
        </p:nvSpPr>
        <p:spPr>
          <a:xfrm>
            <a:off x="457200" y="1494118"/>
            <a:ext cx="8229600" cy="4876800"/>
          </a:xfrm>
        </p:spPr>
        <p:txBody>
          <a:bodyPr>
            <a:normAutofit lnSpcReduction="10000"/>
          </a:bodyPr>
          <a:lstStyle/>
          <a:p>
            <a:pPr marL="0" indent="0">
              <a:lnSpc>
                <a:spcPct val="150000"/>
              </a:lnSpc>
              <a:buNone/>
            </a:pPr>
            <a:r>
              <a:rPr lang="en-US" altLang="zh-CN" dirty="0"/>
              <a:t> </a:t>
            </a:r>
            <a:r>
              <a:rPr lang="en-US" altLang="zh-CN" b="1" dirty="0"/>
              <a:t>12.4.2 </a:t>
            </a:r>
            <a:r>
              <a:rPr lang="zh-CN" altLang="zh-CN" b="1" dirty="0"/>
              <a:t>游戏</a:t>
            </a:r>
            <a:r>
              <a:rPr lang="zh-CN" altLang="zh-CN" b="1" dirty="0" smtClean="0"/>
              <a:t>中的图形技术</a:t>
            </a:r>
            <a:endParaRPr lang="en-US" altLang="zh-CN" b="1" dirty="0" smtClean="0"/>
          </a:p>
          <a:p>
            <a:pPr marL="0" indent="0">
              <a:buNone/>
            </a:pPr>
            <a:r>
              <a:rPr lang="en-US" altLang="zh-CN" dirty="0"/>
              <a:t>2</a:t>
            </a:r>
            <a:r>
              <a:rPr lang="zh-CN" altLang="zh-CN" dirty="0"/>
              <a:t>．</a:t>
            </a:r>
            <a:r>
              <a:rPr lang="en-US" altLang="zh-CN" dirty="0"/>
              <a:t>2D</a:t>
            </a:r>
            <a:r>
              <a:rPr lang="zh-CN" altLang="zh-CN" dirty="0"/>
              <a:t>和</a:t>
            </a:r>
            <a:r>
              <a:rPr lang="en-US" altLang="zh-CN" dirty="0"/>
              <a:t>3D</a:t>
            </a:r>
            <a:r>
              <a:rPr lang="zh-CN" altLang="zh-CN" dirty="0"/>
              <a:t>图像显示技术的比较</a:t>
            </a:r>
            <a:r>
              <a:rPr lang="zh-CN" altLang="zh-CN" dirty="0" smtClean="0"/>
              <a:t>分析</a:t>
            </a:r>
            <a:endParaRPr lang="en-US" altLang="zh-CN" dirty="0" smtClean="0"/>
          </a:p>
          <a:p>
            <a:pPr marL="0" indent="0">
              <a:buNone/>
            </a:pPr>
            <a:r>
              <a:rPr lang="en-US" altLang="zh-CN" dirty="0"/>
              <a:t>3D</a:t>
            </a:r>
            <a:r>
              <a:rPr lang="zh-CN" altLang="zh-CN" dirty="0"/>
              <a:t>技术在三个重要的方面显得非常灵</a:t>
            </a:r>
            <a:r>
              <a:rPr lang="zh-CN" altLang="zh-CN" dirty="0" smtClean="0"/>
              <a:t>活。 </a:t>
            </a:r>
            <a:endParaRPr lang="en-US" altLang="zh-CN" dirty="0" smtClean="0"/>
          </a:p>
          <a:p>
            <a:pPr marL="0" indent="0">
              <a:buNone/>
            </a:pPr>
            <a:r>
              <a:rPr lang="en-US" altLang="zh-CN" dirty="0"/>
              <a:t>3D</a:t>
            </a:r>
            <a:r>
              <a:rPr lang="zh-CN" altLang="zh-CN" dirty="0"/>
              <a:t>技术在动画制作方面有独特的优势</a:t>
            </a:r>
            <a:r>
              <a:rPr lang="zh-CN" altLang="zh-CN" dirty="0" smtClean="0"/>
              <a:t>。</a:t>
            </a:r>
            <a:endParaRPr lang="en-US" altLang="zh-CN" dirty="0" smtClean="0"/>
          </a:p>
          <a:p>
            <a:pPr marL="0" indent="0">
              <a:buNone/>
            </a:pPr>
            <a:r>
              <a:rPr lang="en-US" altLang="zh-CN" dirty="0" smtClean="0"/>
              <a:t>3D</a:t>
            </a:r>
            <a:r>
              <a:rPr lang="zh-CN" altLang="zh-CN" dirty="0" smtClean="0"/>
              <a:t>对象易于修改。</a:t>
            </a:r>
            <a:endParaRPr lang="zh-CN" altLang="zh-CN" dirty="0"/>
          </a:p>
          <a:p>
            <a:pPr marL="0" indent="0">
              <a:buNone/>
            </a:pPr>
            <a:r>
              <a:rPr lang="zh-CN" altLang="zh-CN" dirty="0" smtClean="0"/>
              <a:t> </a:t>
            </a:r>
            <a:r>
              <a:rPr lang="en-US" altLang="zh-CN" dirty="0"/>
              <a:t>2D</a:t>
            </a:r>
            <a:r>
              <a:rPr lang="zh-CN" altLang="zh-CN" dirty="0"/>
              <a:t>的图像能够画得很精致，可以把一些细节完美地表现出来</a:t>
            </a:r>
            <a:r>
              <a:rPr lang="zh-CN" altLang="zh-CN" dirty="0" smtClean="0"/>
              <a:t>。</a:t>
            </a:r>
            <a:endParaRPr lang="en-US" altLang="zh-CN" dirty="0"/>
          </a:p>
          <a:p>
            <a:pPr marL="0" indent="0">
              <a:buNone/>
            </a:pPr>
            <a:r>
              <a:rPr lang="en-US" altLang="zh-CN" dirty="0"/>
              <a:t>2D</a:t>
            </a:r>
            <a:r>
              <a:rPr lang="zh-CN" altLang="zh-CN" dirty="0"/>
              <a:t>技术在屏幕上显示和处理都很快</a:t>
            </a:r>
            <a:r>
              <a:rPr lang="zh-CN" altLang="zh-CN" dirty="0"/>
              <a:t> </a:t>
            </a:r>
            <a:r>
              <a:rPr lang="zh-CN" altLang="en-US" dirty="0" smtClean="0"/>
              <a:t>。</a:t>
            </a:r>
            <a:endParaRPr lang="en-US" altLang="zh-CN" dirty="0" smtClean="0"/>
          </a:p>
          <a:p>
            <a:pPr marL="0" indent="0">
              <a:buNone/>
            </a:pPr>
            <a:r>
              <a:rPr lang="zh-CN" altLang="zh-CN" dirty="0"/>
              <a:t>使用</a:t>
            </a:r>
            <a:r>
              <a:rPr lang="en-US" altLang="zh-CN" dirty="0"/>
              <a:t>2D</a:t>
            </a:r>
            <a:r>
              <a:rPr lang="zh-CN" altLang="zh-CN" dirty="0"/>
              <a:t>的图像技术来做一个显示引擎很容易</a:t>
            </a:r>
            <a:r>
              <a:rPr lang="zh-CN" altLang="zh-CN" dirty="0"/>
              <a:t> </a:t>
            </a:r>
            <a:r>
              <a:rPr lang="zh-CN" altLang="en-US" dirty="0" smtClean="0"/>
              <a:t>。</a:t>
            </a:r>
            <a:endParaRPr lang="en-US" altLang="zh-CN" dirty="0" smtClean="0"/>
          </a:p>
          <a:p>
            <a:pPr marL="0" indent="0">
              <a:buNone/>
            </a:pPr>
            <a:r>
              <a:rPr lang="zh-CN" altLang="zh-CN" dirty="0"/>
              <a:t>一般的</a:t>
            </a:r>
            <a:r>
              <a:rPr lang="en-US" altLang="zh-CN" dirty="0"/>
              <a:t>3D</a:t>
            </a:r>
            <a:r>
              <a:rPr lang="zh-CN" altLang="zh-CN" dirty="0"/>
              <a:t>游戏具有较高的操作自由度，对有经验的玩家来说是没问题的。但对一些新手来说，自由度越高就感到越难以控制。</a:t>
            </a:r>
            <a:r>
              <a:rPr lang="en-US" altLang="zh-CN" dirty="0"/>
              <a:t>2D</a:t>
            </a:r>
            <a:r>
              <a:rPr lang="zh-CN" altLang="zh-CN" dirty="0"/>
              <a:t>游戏一般具有较少的操作自由度，新手容易在设计者的引导下一步步地进行下去。</a:t>
            </a:r>
          </a:p>
          <a:p>
            <a:pPr marL="0" indent="0">
              <a:buNone/>
            </a:pPr>
            <a:endParaRPr lang="zh-CN" altLang="zh-CN" dirty="0"/>
          </a:p>
        </p:txBody>
      </p:sp>
    </p:spTree>
    <p:extLst>
      <p:ext uri="{BB962C8B-B14F-4D97-AF65-F5344CB8AC3E}">
        <p14:creationId xmlns:p14="http://schemas.microsoft.com/office/powerpoint/2010/main" val="253136219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12.4 </a:t>
            </a:r>
            <a:r>
              <a:rPr lang="zh-CN" altLang="zh-CN" sz="3600" b="1" dirty="0"/>
              <a:t>游戏开发相关技术</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 12.4.3 </a:t>
            </a:r>
            <a:r>
              <a:rPr lang="zh-CN" altLang="zh-CN" dirty="0"/>
              <a:t>游戏引擎技术</a:t>
            </a:r>
            <a:r>
              <a:rPr lang="zh-CN" altLang="zh-CN" dirty="0"/>
              <a:t> </a:t>
            </a:r>
            <a:endParaRPr lang="en-US" altLang="zh-CN" dirty="0" smtClean="0"/>
          </a:p>
          <a:p>
            <a:pPr marL="0" indent="0">
              <a:lnSpc>
                <a:spcPct val="150000"/>
              </a:lnSpc>
              <a:buNone/>
            </a:pPr>
            <a:r>
              <a:rPr lang="zh-CN" altLang="zh-CN" dirty="0"/>
              <a:t>引擎就是“用于控制所有游戏功能的主程序，从计算物体碰撞的物理系统和图像的显示，到接受玩家的输入，以及按照正确的音量输出声音等。” 简单地说，游戏引擎就是指通过游戏设计的模型构建一个“平台”，能够方便地支持游戏开发的后续工作。</a:t>
            </a:r>
            <a:r>
              <a:rPr lang="zh-CN" altLang="zh-CN" dirty="0"/>
              <a:t> </a:t>
            </a:r>
            <a:endParaRPr lang="en-US" altLang="zh-CN" dirty="0" smtClean="0"/>
          </a:p>
          <a:p>
            <a:pPr marL="0" indent="0">
              <a:lnSpc>
                <a:spcPct val="150000"/>
              </a:lnSpc>
              <a:buNone/>
            </a:pPr>
            <a:endParaRPr lang="zh-CN" altLang="zh-CN" dirty="0"/>
          </a:p>
        </p:txBody>
      </p:sp>
    </p:spTree>
    <p:extLst>
      <p:ext uri="{BB962C8B-B14F-4D97-AF65-F5344CB8AC3E}">
        <p14:creationId xmlns:p14="http://schemas.microsoft.com/office/powerpoint/2010/main" val="180248201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12.1 </a:t>
            </a:r>
            <a:r>
              <a:rPr lang="zh-CN" altLang="zh-CN" sz="3600" b="1" dirty="0"/>
              <a:t>游戏概述</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12.1.1 </a:t>
            </a:r>
            <a:r>
              <a:rPr lang="zh-CN" altLang="zh-CN" dirty="0"/>
              <a:t>什么是游戏</a:t>
            </a:r>
            <a:r>
              <a:rPr lang="zh-CN" altLang="zh-CN" dirty="0"/>
              <a:t> </a:t>
            </a:r>
            <a:endParaRPr lang="en-US" altLang="zh-CN" dirty="0" smtClean="0"/>
          </a:p>
          <a:p>
            <a:pPr marL="0" indent="0">
              <a:lnSpc>
                <a:spcPct val="150000"/>
              </a:lnSpc>
              <a:buNone/>
            </a:pPr>
            <a:r>
              <a:rPr lang="zh-CN" altLang="zh-CN" dirty="0"/>
              <a:t>游戏是一种新的娱乐方式，它将娱乐性、竞技性、仿真性、互动性等融为一体，并将动人的故事情节、丰富的视听效果、高度的可参与性，以及冒险、神秘、悬念等娱乐要素结合在一起，为玩家提供了一个虚拟的娱乐环境</a:t>
            </a:r>
            <a:r>
              <a:rPr lang="zh-CN" altLang="zh-CN" dirty="0" smtClean="0"/>
              <a:t>。</a:t>
            </a:r>
            <a:endParaRPr lang="zh-CN" altLang="zh-CN" dirty="0"/>
          </a:p>
        </p:txBody>
      </p:sp>
    </p:spTree>
    <p:extLst>
      <p:ext uri="{BB962C8B-B14F-4D97-AF65-F5344CB8AC3E}">
        <p14:creationId xmlns:p14="http://schemas.microsoft.com/office/powerpoint/2010/main" val="12925666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12.4 </a:t>
            </a:r>
            <a:r>
              <a:rPr lang="zh-CN" altLang="zh-CN" sz="3600" b="1" dirty="0"/>
              <a:t>游戏开发相关技术</a:t>
            </a:r>
          </a:p>
        </p:txBody>
      </p:sp>
      <p:sp>
        <p:nvSpPr>
          <p:cNvPr id="3" name="内容占位符 2"/>
          <p:cNvSpPr>
            <a:spLocks noGrp="1"/>
          </p:cNvSpPr>
          <p:nvPr>
            <p:ph idx="1"/>
          </p:nvPr>
        </p:nvSpPr>
        <p:spPr>
          <a:xfrm>
            <a:off x="457200" y="1494118"/>
            <a:ext cx="8229600" cy="4876800"/>
          </a:xfrm>
        </p:spPr>
        <p:txBody>
          <a:bodyPr>
            <a:normAutofit lnSpcReduction="10000"/>
          </a:bodyPr>
          <a:lstStyle/>
          <a:p>
            <a:pPr marL="0" indent="0">
              <a:lnSpc>
                <a:spcPct val="150000"/>
              </a:lnSpc>
              <a:buNone/>
            </a:pPr>
            <a:r>
              <a:rPr lang="en-US" altLang="zh-CN" dirty="0"/>
              <a:t> 12.4.3 </a:t>
            </a:r>
            <a:r>
              <a:rPr lang="zh-CN" altLang="zh-CN" dirty="0"/>
              <a:t>游戏引擎技术</a:t>
            </a:r>
            <a:r>
              <a:rPr lang="zh-CN" altLang="zh-CN" dirty="0"/>
              <a:t> </a:t>
            </a:r>
            <a:endParaRPr lang="en-US" altLang="zh-CN" dirty="0" smtClean="0"/>
          </a:p>
          <a:p>
            <a:pPr marL="0" indent="0">
              <a:buNone/>
            </a:pPr>
            <a:r>
              <a:rPr lang="en-US" altLang="zh-CN" dirty="0"/>
              <a:t>3D</a:t>
            </a:r>
            <a:r>
              <a:rPr lang="zh-CN" altLang="zh-CN" dirty="0"/>
              <a:t>游戏引擎主要由如下几个方面组成：</a:t>
            </a:r>
          </a:p>
          <a:p>
            <a:pPr marL="0" indent="0">
              <a:buNone/>
            </a:pPr>
            <a:r>
              <a:rPr lang="zh-CN" altLang="zh-CN" dirty="0" smtClean="0"/>
              <a:t>（</a:t>
            </a:r>
            <a:r>
              <a:rPr lang="en-US" altLang="zh-CN" dirty="0"/>
              <a:t>1</a:t>
            </a:r>
            <a:r>
              <a:rPr lang="zh-CN" altLang="zh-CN" dirty="0"/>
              <a:t>）</a:t>
            </a:r>
            <a:r>
              <a:rPr lang="en-US" altLang="zh-CN" dirty="0"/>
              <a:t>3D</a:t>
            </a:r>
            <a:r>
              <a:rPr lang="zh-CN" altLang="zh-CN" dirty="0"/>
              <a:t>图形引擎</a:t>
            </a:r>
          </a:p>
          <a:p>
            <a:pPr marL="0" indent="0">
              <a:buNone/>
            </a:pPr>
            <a:r>
              <a:rPr lang="zh-CN" altLang="zh-CN" dirty="0" smtClean="0"/>
              <a:t>（</a:t>
            </a:r>
            <a:r>
              <a:rPr lang="en-US" altLang="zh-CN" dirty="0"/>
              <a:t>2</a:t>
            </a:r>
            <a:r>
              <a:rPr lang="zh-CN" altLang="zh-CN" dirty="0"/>
              <a:t>）声音引擎</a:t>
            </a:r>
          </a:p>
          <a:p>
            <a:pPr marL="0" indent="0">
              <a:buNone/>
            </a:pPr>
            <a:r>
              <a:rPr lang="zh-CN" altLang="zh-CN" dirty="0" smtClean="0"/>
              <a:t>（</a:t>
            </a:r>
            <a:r>
              <a:rPr lang="en-US" altLang="zh-CN" dirty="0"/>
              <a:t>3</a:t>
            </a:r>
            <a:r>
              <a:rPr lang="zh-CN" altLang="zh-CN" dirty="0"/>
              <a:t>）物理引擎</a:t>
            </a:r>
          </a:p>
          <a:p>
            <a:pPr marL="0" indent="0">
              <a:buNone/>
            </a:pPr>
            <a:r>
              <a:rPr lang="zh-CN" altLang="zh-CN" dirty="0"/>
              <a:t>（</a:t>
            </a:r>
            <a:r>
              <a:rPr lang="en-US" altLang="zh-CN" dirty="0"/>
              <a:t>4</a:t>
            </a:r>
            <a:r>
              <a:rPr lang="zh-CN" altLang="zh-CN" dirty="0"/>
              <a:t>）控制引擎</a:t>
            </a:r>
          </a:p>
          <a:p>
            <a:pPr marL="0" indent="0">
              <a:buNone/>
            </a:pPr>
            <a:r>
              <a:rPr lang="zh-CN" altLang="zh-CN" dirty="0"/>
              <a:t>（</a:t>
            </a:r>
            <a:r>
              <a:rPr lang="en-US" altLang="zh-CN" dirty="0"/>
              <a:t>5</a:t>
            </a:r>
            <a:r>
              <a:rPr lang="zh-CN" altLang="zh-CN" dirty="0"/>
              <a:t>）人工智能或游戏逻辑</a:t>
            </a:r>
          </a:p>
          <a:p>
            <a:pPr marL="0" indent="0">
              <a:buNone/>
            </a:pPr>
            <a:r>
              <a:rPr lang="zh-CN" altLang="zh-CN" dirty="0"/>
              <a:t>（</a:t>
            </a:r>
            <a:r>
              <a:rPr lang="en-US" altLang="zh-CN" dirty="0"/>
              <a:t>6</a:t>
            </a:r>
            <a:r>
              <a:rPr lang="zh-CN" altLang="zh-CN" dirty="0"/>
              <a:t>）游戏</a:t>
            </a:r>
            <a:r>
              <a:rPr lang="en-US" altLang="zh-CN" dirty="0"/>
              <a:t>GUI</a:t>
            </a:r>
            <a:r>
              <a:rPr lang="zh-CN" altLang="zh-CN" dirty="0"/>
              <a:t>界面（菜单）</a:t>
            </a:r>
          </a:p>
          <a:p>
            <a:pPr marL="0" indent="0">
              <a:buNone/>
            </a:pPr>
            <a:r>
              <a:rPr lang="zh-CN" altLang="zh-CN" dirty="0"/>
              <a:t>（</a:t>
            </a:r>
            <a:r>
              <a:rPr lang="en-US" altLang="zh-CN" dirty="0"/>
              <a:t>7</a:t>
            </a:r>
            <a:r>
              <a:rPr lang="zh-CN" altLang="zh-CN" dirty="0"/>
              <a:t>）游戏开发工具</a:t>
            </a:r>
          </a:p>
          <a:p>
            <a:pPr marL="0" indent="0">
              <a:buNone/>
            </a:pPr>
            <a:r>
              <a:rPr lang="zh-CN" altLang="zh-CN" dirty="0"/>
              <a:t>（</a:t>
            </a:r>
            <a:r>
              <a:rPr lang="en-US" altLang="zh-CN" dirty="0"/>
              <a:t>8</a:t>
            </a:r>
            <a:r>
              <a:rPr lang="zh-CN" altLang="zh-CN" dirty="0"/>
              <a:t>）支持局域网对战的网络引擎</a:t>
            </a:r>
          </a:p>
          <a:p>
            <a:pPr marL="0" indent="0">
              <a:buNone/>
            </a:pPr>
            <a:r>
              <a:rPr lang="zh-CN" altLang="zh-CN" dirty="0"/>
              <a:t>（</a:t>
            </a:r>
            <a:r>
              <a:rPr lang="en-US" altLang="zh-CN" dirty="0"/>
              <a:t>9</a:t>
            </a:r>
            <a:r>
              <a:rPr lang="zh-CN" altLang="zh-CN" dirty="0"/>
              <a:t>）支持互联网对战的网络引擎</a:t>
            </a:r>
          </a:p>
          <a:p>
            <a:pPr marL="0" indent="0">
              <a:lnSpc>
                <a:spcPct val="150000"/>
              </a:lnSpc>
              <a:buNone/>
            </a:pPr>
            <a:endParaRPr lang="zh-CN" altLang="zh-CN" dirty="0"/>
          </a:p>
        </p:txBody>
      </p:sp>
    </p:spTree>
    <p:extLst>
      <p:ext uri="{BB962C8B-B14F-4D97-AF65-F5344CB8AC3E}">
        <p14:creationId xmlns:p14="http://schemas.microsoft.com/office/powerpoint/2010/main" val="383191470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12.4 </a:t>
            </a:r>
            <a:r>
              <a:rPr lang="zh-CN" altLang="zh-CN" sz="3600" b="1" dirty="0"/>
              <a:t>游戏开发相关技术</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 </a:t>
            </a:r>
            <a:r>
              <a:rPr lang="en-US" altLang="zh-CN" b="1" dirty="0"/>
              <a:t>12.4.4 </a:t>
            </a:r>
            <a:r>
              <a:rPr lang="zh-CN" altLang="zh-CN" b="1" dirty="0"/>
              <a:t>常用游戏引擎简介</a:t>
            </a:r>
          </a:p>
          <a:p>
            <a:pPr marL="0" indent="0">
              <a:lnSpc>
                <a:spcPct val="150000"/>
              </a:lnSpc>
              <a:buNone/>
            </a:pPr>
            <a:r>
              <a:rPr lang="en-US" altLang="zh-CN" dirty="0" smtClean="0"/>
              <a:t>1. id </a:t>
            </a:r>
            <a:r>
              <a:rPr lang="en-US" altLang="zh-CN" dirty="0"/>
              <a:t>Software</a:t>
            </a:r>
            <a:r>
              <a:rPr lang="zh-CN" altLang="zh-CN" dirty="0"/>
              <a:t>公司的</a:t>
            </a:r>
            <a:r>
              <a:rPr lang="en-US" altLang="zh-CN" dirty="0"/>
              <a:t>Quake</a:t>
            </a:r>
            <a:r>
              <a:rPr lang="zh-CN" altLang="zh-CN" dirty="0"/>
              <a:t>、</a:t>
            </a:r>
            <a:r>
              <a:rPr lang="en-US" altLang="zh-CN" dirty="0"/>
              <a:t>Quake II</a:t>
            </a:r>
            <a:r>
              <a:rPr lang="zh-CN" altLang="zh-CN" dirty="0"/>
              <a:t>和</a:t>
            </a:r>
            <a:r>
              <a:rPr lang="en-US" altLang="zh-CN" dirty="0"/>
              <a:t>Quake III</a:t>
            </a:r>
            <a:r>
              <a:rPr lang="zh-CN" altLang="zh-CN" dirty="0" smtClean="0"/>
              <a:t>引擎</a:t>
            </a:r>
            <a:endParaRPr lang="en-US" altLang="zh-CN" dirty="0" smtClean="0"/>
          </a:p>
          <a:p>
            <a:pPr marL="0" indent="0">
              <a:lnSpc>
                <a:spcPct val="150000"/>
              </a:lnSpc>
              <a:buNone/>
            </a:pPr>
            <a:r>
              <a:rPr lang="en-US" altLang="zh-CN" dirty="0"/>
              <a:t>id Software</a:t>
            </a:r>
            <a:r>
              <a:rPr lang="zh-CN" altLang="zh-CN" dirty="0"/>
              <a:t>堪称是全球游戏产业第一技术供应商，有大量的游戏基于该公司的</a:t>
            </a:r>
            <a:r>
              <a:rPr lang="en-US" altLang="zh-CN" dirty="0"/>
              <a:t>Quake </a:t>
            </a:r>
            <a:r>
              <a:rPr lang="zh-CN" altLang="zh-CN" dirty="0"/>
              <a:t>系列引擎进行开发，著名的《半条命》采用的就是</a:t>
            </a:r>
            <a:r>
              <a:rPr lang="en-US" altLang="zh-CN" dirty="0"/>
              <a:t>Quake</a:t>
            </a:r>
            <a:r>
              <a:rPr lang="zh-CN" altLang="zh-CN" dirty="0"/>
              <a:t>和</a:t>
            </a:r>
            <a:r>
              <a:rPr lang="en-US" altLang="zh-CN" dirty="0"/>
              <a:t>Quake II</a:t>
            </a:r>
            <a:r>
              <a:rPr lang="zh-CN" altLang="zh-CN" dirty="0"/>
              <a:t>引擎的混合体。</a:t>
            </a:r>
            <a:r>
              <a:rPr lang="zh-CN" altLang="zh-CN" dirty="0"/>
              <a:t> </a:t>
            </a:r>
            <a:endParaRPr lang="zh-CN" altLang="zh-CN" dirty="0"/>
          </a:p>
        </p:txBody>
      </p:sp>
    </p:spTree>
    <p:extLst>
      <p:ext uri="{BB962C8B-B14F-4D97-AF65-F5344CB8AC3E}">
        <p14:creationId xmlns:p14="http://schemas.microsoft.com/office/powerpoint/2010/main" val="264688616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12.4 </a:t>
            </a:r>
            <a:r>
              <a:rPr lang="zh-CN" altLang="zh-CN" sz="3600" b="1" dirty="0"/>
              <a:t>游戏开发相关技术</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 </a:t>
            </a:r>
            <a:r>
              <a:rPr lang="en-US" altLang="zh-CN" b="1" dirty="0"/>
              <a:t>12.4.4 </a:t>
            </a:r>
            <a:r>
              <a:rPr lang="zh-CN" altLang="zh-CN" b="1" dirty="0"/>
              <a:t>常用游戏引擎简介</a:t>
            </a:r>
          </a:p>
          <a:p>
            <a:pPr marL="0" indent="0">
              <a:lnSpc>
                <a:spcPct val="150000"/>
              </a:lnSpc>
              <a:buNone/>
            </a:pPr>
            <a:r>
              <a:rPr lang="en-US" altLang="zh-CN" dirty="0"/>
              <a:t>2. Epic</a:t>
            </a:r>
            <a:r>
              <a:rPr lang="zh-CN" altLang="zh-CN" dirty="0"/>
              <a:t>公司的</a:t>
            </a:r>
            <a:r>
              <a:rPr lang="en-US" altLang="zh-CN" dirty="0"/>
              <a:t>Unreal Tournament</a:t>
            </a:r>
            <a:r>
              <a:rPr lang="zh-CN" altLang="zh-CN" dirty="0"/>
              <a:t>引擎</a:t>
            </a:r>
          </a:p>
          <a:p>
            <a:pPr marL="0" indent="0">
              <a:lnSpc>
                <a:spcPct val="150000"/>
              </a:lnSpc>
              <a:buNone/>
            </a:pPr>
            <a:r>
              <a:rPr lang="zh-CN" altLang="zh-CN" dirty="0"/>
              <a:t>从画面方面看</a:t>
            </a:r>
            <a:r>
              <a:rPr lang="en-US" altLang="zh-CN" dirty="0"/>
              <a:t>Unreal Tournament</a:t>
            </a:r>
            <a:r>
              <a:rPr lang="zh-CN" altLang="zh-CN" dirty="0"/>
              <a:t>引擎和</a:t>
            </a:r>
            <a:r>
              <a:rPr lang="en-US" altLang="zh-CN" dirty="0"/>
              <a:t>Quake</a:t>
            </a:r>
            <a:r>
              <a:rPr lang="zh-CN" altLang="zh-CN" dirty="0"/>
              <a:t>差不多，但在联网模式上，</a:t>
            </a:r>
            <a:r>
              <a:rPr lang="en-US" altLang="zh-CN" dirty="0"/>
              <a:t>Unreal</a:t>
            </a:r>
            <a:r>
              <a:rPr lang="zh-CN" altLang="zh-CN" dirty="0"/>
              <a:t>不仅提供有死亡竞赛模式，还提供有团队合作等多种激烈火爆的对战模式，另外</a:t>
            </a:r>
            <a:r>
              <a:rPr lang="en-US" altLang="zh-CN" dirty="0"/>
              <a:t>Unreal Tournament</a:t>
            </a:r>
            <a:r>
              <a:rPr lang="zh-CN" altLang="zh-CN" dirty="0"/>
              <a:t>引擎不仅可以应用在动作射击游戏中，还可以为大型多人游戏、即时策略游戏和角色扮演游戏提供强有力的</a:t>
            </a:r>
            <a:r>
              <a:rPr lang="en-US" altLang="zh-CN" dirty="0"/>
              <a:t>3D</a:t>
            </a:r>
            <a:r>
              <a:rPr lang="zh-CN" altLang="zh-CN" dirty="0"/>
              <a:t>支持。</a:t>
            </a:r>
            <a:r>
              <a:rPr lang="zh-CN" altLang="zh-CN" dirty="0"/>
              <a:t> </a:t>
            </a:r>
            <a:endParaRPr lang="zh-CN" altLang="zh-CN" dirty="0"/>
          </a:p>
        </p:txBody>
      </p:sp>
    </p:spTree>
    <p:extLst>
      <p:ext uri="{BB962C8B-B14F-4D97-AF65-F5344CB8AC3E}">
        <p14:creationId xmlns:p14="http://schemas.microsoft.com/office/powerpoint/2010/main" val="15391665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12.4 </a:t>
            </a:r>
            <a:r>
              <a:rPr lang="zh-CN" altLang="zh-CN" sz="3600" b="1" dirty="0"/>
              <a:t>游戏开发相关技术</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 </a:t>
            </a:r>
            <a:r>
              <a:rPr lang="en-US" altLang="zh-CN" b="1" dirty="0"/>
              <a:t>12.4.4 </a:t>
            </a:r>
            <a:r>
              <a:rPr lang="zh-CN" altLang="zh-CN" b="1" dirty="0"/>
              <a:t>常用游戏引擎简介</a:t>
            </a:r>
          </a:p>
          <a:p>
            <a:pPr marL="0" indent="0">
              <a:lnSpc>
                <a:spcPct val="150000"/>
              </a:lnSpc>
              <a:buNone/>
            </a:pPr>
            <a:r>
              <a:rPr lang="en-US" altLang="zh-CN" dirty="0"/>
              <a:t>3. Monolith</a:t>
            </a:r>
            <a:r>
              <a:rPr lang="zh-CN" altLang="zh-CN" dirty="0"/>
              <a:t>公司的</a:t>
            </a:r>
            <a:r>
              <a:rPr lang="en-US" altLang="zh-CN" dirty="0" err="1"/>
              <a:t>LithTech</a:t>
            </a:r>
            <a:r>
              <a:rPr lang="zh-CN" altLang="zh-CN" dirty="0"/>
              <a:t>引擎</a:t>
            </a:r>
          </a:p>
          <a:p>
            <a:pPr marL="0" indent="0">
              <a:lnSpc>
                <a:spcPct val="150000"/>
              </a:lnSpc>
              <a:buNone/>
            </a:pPr>
            <a:r>
              <a:rPr lang="en-US" altLang="zh-CN" dirty="0" err="1"/>
              <a:t>LithTech</a:t>
            </a:r>
            <a:r>
              <a:rPr lang="zh-CN" altLang="zh-CN" dirty="0"/>
              <a:t>引擎的开发共花了整整五年时间，耗资</a:t>
            </a:r>
            <a:r>
              <a:rPr lang="en-US" altLang="zh-CN" dirty="0"/>
              <a:t>700</a:t>
            </a:r>
            <a:r>
              <a:rPr lang="zh-CN" altLang="zh-CN" dirty="0"/>
              <a:t>万美元，</a:t>
            </a:r>
            <a:r>
              <a:rPr lang="en-US" altLang="zh-CN" dirty="0" err="1"/>
              <a:t>LithTech</a:t>
            </a:r>
            <a:r>
              <a:rPr lang="zh-CN" altLang="zh-CN" dirty="0"/>
              <a:t>引擎除了本身的强大性能外，最大的卖点在于详尽的服务，除了</a:t>
            </a:r>
            <a:r>
              <a:rPr lang="en-US" altLang="zh-CN" dirty="0" err="1"/>
              <a:t>LithTech</a:t>
            </a:r>
            <a:r>
              <a:rPr lang="zh-CN" altLang="zh-CN" dirty="0"/>
              <a:t>引擎的源代码和编辑器外，购买者还可以获得免费的升级、迅捷的电子邮件和电话技术支持，</a:t>
            </a:r>
            <a:r>
              <a:rPr lang="en-US" altLang="zh-CN" dirty="0" err="1"/>
              <a:t>LithTech</a:t>
            </a:r>
            <a:r>
              <a:rPr lang="zh-CN" altLang="zh-CN" dirty="0"/>
              <a:t>引擎的平均价格大约在</a:t>
            </a:r>
            <a:r>
              <a:rPr lang="en-US" altLang="zh-CN" dirty="0"/>
              <a:t>25</a:t>
            </a:r>
            <a:r>
              <a:rPr lang="zh-CN" altLang="zh-CN" dirty="0"/>
              <a:t>万美元左右。</a:t>
            </a:r>
          </a:p>
        </p:txBody>
      </p:sp>
    </p:spTree>
    <p:extLst>
      <p:ext uri="{BB962C8B-B14F-4D97-AF65-F5344CB8AC3E}">
        <p14:creationId xmlns:p14="http://schemas.microsoft.com/office/powerpoint/2010/main" val="46271469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12.4 </a:t>
            </a:r>
            <a:r>
              <a:rPr lang="zh-CN" altLang="zh-CN" sz="3600" b="1" dirty="0"/>
              <a:t>游戏开发相关技术</a:t>
            </a:r>
          </a:p>
        </p:txBody>
      </p:sp>
      <p:sp>
        <p:nvSpPr>
          <p:cNvPr id="3" name="内容占位符 2"/>
          <p:cNvSpPr>
            <a:spLocks noGrp="1"/>
          </p:cNvSpPr>
          <p:nvPr>
            <p:ph idx="1"/>
          </p:nvPr>
        </p:nvSpPr>
        <p:spPr>
          <a:xfrm>
            <a:off x="457200" y="1494118"/>
            <a:ext cx="8229600" cy="4876800"/>
          </a:xfrm>
        </p:spPr>
        <p:txBody>
          <a:bodyPr>
            <a:normAutofit lnSpcReduction="10000"/>
          </a:bodyPr>
          <a:lstStyle/>
          <a:p>
            <a:pPr marL="0" indent="0">
              <a:lnSpc>
                <a:spcPct val="150000"/>
              </a:lnSpc>
              <a:buNone/>
            </a:pPr>
            <a:r>
              <a:rPr lang="en-US" altLang="zh-CN" dirty="0"/>
              <a:t> </a:t>
            </a:r>
            <a:r>
              <a:rPr lang="en-US" altLang="zh-CN" b="1" dirty="0"/>
              <a:t>12.4.4 </a:t>
            </a:r>
            <a:r>
              <a:rPr lang="zh-CN" altLang="zh-CN" b="1" dirty="0"/>
              <a:t>常用游戏引擎简介</a:t>
            </a:r>
          </a:p>
          <a:p>
            <a:pPr marL="0" indent="0">
              <a:lnSpc>
                <a:spcPct val="150000"/>
              </a:lnSpc>
              <a:buNone/>
            </a:pPr>
            <a:r>
              <a:rPr lang="en-US" altLang="zh-CN" dirty="0"/>
              <a:t>4. 3D </a:t>
            </a:r>
            <a:r>
              <a:rPr lang="en-US" altLang="zh-CN" dirty="0" err="1"/>
              <a:t>GameStudio</a:t>
            </a:r>
            <a:endParaRPr lang="zh-CN" altLang="zh-CN" dirty="0"/>
          </a:p>
          <a:p>
            <a:pPr marL="0" indent="0">
              <a:lnSpc>
                <a:spcPct val="150000"/>
              </a:lnSpc>
              <a:buNone/>
            </a:pPr>
            <a:r>
              <a:rPr lang="zh-CN" altLang="zh-CN" dirty="0"/>
              <a:t>德国开发的</a:t>
            </a:r>
            <a:r>
              <a:rPr lang="en-US" altLang="zh-CN" dirty="0"/>
              <a:t>3D</a:t>
            </a:r>
            <a:r>
              <a:rPr lang="zh-CN" altLang="zh-CN" dirty="0"/>
              <a:t>游戏著名工具软件，已经有上百种使用该引擎的游戏公开发行。</a:t>
            </a:r>
            <a:r>
              <a:rPr lang="en-US" altLang="zh-CN" dirty="0"/>
              <a:t>3D </a:t>
            </a:r>
            <a:r>
              <a:rPr lang="en-US" altLang="zh-CN" dirty="0" err="1"/>
              <a:t>GameStudio</a:t>
            </a:r>
            <a:r>
              <a:rPr lang="zh-CN" altLang="zh-CN" dirty="0"/>
              <a:t>引擎结合了高端的</a:t>
            </a:r>
            <a:r>
              <a:rPr lang="en-US" altLang="zh-CN" dirty="0"/>
              <a:t>3D</a:t>
            </a:r>
            <a:r>
              <a:rPr lang="zh-CN" altLang="zh-CN" dirty="0"/>
              <a:t>引擎，</a:t>
            </a:r>
            <a:r>
              <a:rPr lang="en-US" altLang="zh-CN" dirty="0"/>
              <a:t>2D</a:t>
            </a:r>
            <a:r>
              <a:rPr lang="zh-CN" altLang="zh-CN" dirty="0"/>
              <a:t>引擎，物理引擎，地图和建模编辑器，脚本编译器和大量的</a:t>
            </a:r>
            <a:r>
              <a:rPr lang="en-US" altLang="zh-CN" dirty="0"/>
              <a:t>3D</a:t>
            </a:r>
            <a:r>
              <a:rPr lang="zh-CN" altLang="zh-CN" dirty="0"/>
              <a:t>物体库，工艺品和半成品的游戏，使得更容易的制作第一人称游戏、第三人称游戏、角色扮演游戏、滚屏游戏、飞行模拟器、棋类游戏、运动类游戏、及时战略游戏以及虚拟展示应用程序。</a:t>
            </a:r>
            <a:r>
              <a:rPr lang="zh-CN" altLang="zh-CN" dirty="0"/>
              <a:t> </a:t>
            </a:r>
            <a:endParaRPr lang="zh-CN" altLang="zh-CN" dirty="0"/>
          </a:p>
        </p:txBody>
      </p:sp>
    </p:spTree>
    <p:extLst>
      <p:ext uri="{BB962C8B-B14F-4D97-AF65-F5344CB8AC3E}">
        <p14:creationId xmlns:p14="http://schemas.microsoft.com/office/powerpoint/2010/main" val="3188429225"/>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12.4 </a:t>
            </a:r>
            <a:r>
              <a:rPr lang="zh-CN" altLang="zh-CN" sz="3600" b="1" dirty="0"/>
              <a:t>游戏开发相关技术</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 </a:t>
            </a:r>
            <a:r>
              <a:rPr lang="en-US" altLang="zh-CN" b="1" dirty="0"/>
              <a:t>12.4.4 </a:t>
            </a:r>
            <a:r>
              <a:rPr lang="zh-CN" altLang="zh-CN" b="1" dirty="0"/>
              <a:t>常用游戏引擎简介</a:t>
            </a:r>
          </a:p>
          <a:p>
            <a:pPr marL="0" indent="0">
              <a:lnSpc>
                <a:spcPct val="150000"/>
              </a:lnSpc>
              <a:buNone/>
            </a:pPr>
            <a:r>
              <a:rPr lang="en-US" altLang="zh-CN" dirty="0"/>
              <a:t>5. </a:t>
            </a:r>
            <a:r>
              <a:rPr lang="en-US" altLang="zh-CN" dirty="0" err="1"/>
              <a:t>Cocos</a:t>
            </a:r>
            <a:r>
              <a:rPr lang="zh-CN" altLang="zh-CN" dirty="0"/>
              <a:t>引擎</a:t>
            </a:r>
          </a:p>
          <a:p>
            <a:pPr marL="0" indent="0">
              <a:lnSpc>
                <a:spcPct val="150000"/>
              </a:lnSpc>
              <a:buNone/>
            </a:pPr>
            <a:r>
              <a:rPr lang="en-US" altLang="zh-CN" dirty="0" err="1"/>
              <a:t>Cocos</a:t>
            </a:r>
            <a:r>
              <a:rPr lang="zh-CN" altLang="zh-CN" dirty="0"/>
              <a:t>引擎是由触控科技推出的游戏开发一站式解决方案，包含了从新建立项、游戏制作、到打包上线的全套流程。开发者可以通过</a:t>
            </a:r>
            <a:r>
              <a:rPr lang="en-US" altLang="zh-CN" dirty="0" err="1"/>
              <a:t>Cocos</a:t>
            </a:r>
            <a:r>
              <a:rPr lang="zh-CN" altLang="zh-CN" dirty="0"/>
              <a:t>快速生成代码、编辑资源和动画，最终输出适合于多个平台的游戏产品。</a:t>
            </a:r>
            <a:r>
              <a:rPr lang="en-US" altLang="zh-CN" dirty="0" err="1"/>
              <a:t>Cocos</a:t>
            </a:r>
            <a:r>
              <a:rPr lang="zh-CN" altLang="zh-CN" dirty="0"/>
              <a:t>引擎是目前国内二维游戏的主要引擎。</a:t>
            </a:r>
          </a:p>
        </p:txBody>
      </p:sp>
    </p:spTree>
    <p:extLst>
      <p:ext uri="{BB962C8B-B14F-4D97-AF65-F5344CB8AC3E}">
        <p14:creationId xmlns:p14="http://schemas.microsoft.com/office/powerpoint/2010/main" val="97981815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12.4 </a:t>
            </a:r>
            <a:r>
              <a:rPr lang="zh-CN" altLang="zh-CN" sz="3600" b="1" dirty="0"/>
              <a:t>游戏开发相关技术</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 </a:t>
            </a:r>
            <a:r>
              <a:rPr lang="en-US" altLang="zh-CN" b="1" dirty="0"/>
              <a:t>12.4.4 </a:t>
            </a:r>
            <a:r>
              <a:rPr lang="zh-CN" altLang="zh-CN" b="1" dirty="0"/>
              <a:t>常用游戏引擎简介</a:t>
            </a:r>
          </a:p>
          <a:p>
            <a:pPr marL="0" indent="0">
              <a:lnSpc>
                <a:spcPct val="130000"/>
              </a:lnSpc>
              <a:buNone/>
            </a:pPr>
            <a:r>
              <a:rPr lang="en-US" altLang="zh-CN" dirty="0"/>
              <a:t>6. Unity3D</a:t>
            </a:r>
            <a:r>
              <a:rPr lang="zh-CN" altLang="zh-CN" dirty="0"/>
              <a:t>引擎</a:t>
            </a:r>
          </a:p>
          <a:p>
            <a:pPr marL="0" indent="0">
              <a:lnSpc>
                <a:spcPct val="130000"/>
              </a:lnSpc>
              <a:buNone/>
            </a:pPr>
            <a:r>
              <a:rPr lang="en-US" altLang="zh-CN" dirty="0"/>
              <a:t>Unity3D</a:t>
            </a:r>
            <a:r>
              <a:rPr lang="zh-CN" altLang="zh-CN" dirty="0"/>
              <a:t>是由丹麦</a:t>
            </a:r>
            <a:r>
              <a:rPr lang="en-US" altLang="zh-CN" dirty="0"/>
              <a:t>Unity</a:t>
            </a:r>
            <a:r>
              <a:rPr lang="zh-CN" altLang="zh-CN" dirty="0"/>
              <a:t>公司开发的游戏开发工具，作为一款跨平台的游戏开发工具，从一开始就被设计成易于使用的产品。支持包括</a:t>
            </a:r>
            <a:r>
              <a:rPr lang="en-US" altLang="zh-CN" dirty="0"/>
              <a:t>IOS</a:t>
            </a:r>
            <a:r>
              <a:rPr lang="zh-CN" altLang="zh-CN" dirty="0"/>
              <a:t>，</a:t>
            </a:r>
            <a:r>
              <a:rPr lang="en-US" altLang="zh-CN" dirty="0"/>
              <a:t>ANDROID</a:t>
            </a:r>
            <a:r>
              <a:rPr lang="zh-CN" altLang="zh-CN" dirty="0"/>
              <a:t>，</a:t>
            </a:r>
            <a:r>
              <a:rPr lang="en-US" altLang="zh-CN" dirty="0"/>
              <a:t>PC</a:t>
            </a:r>
            <a:r>
              <a:rPr lang="zh-CN" altLang="zh-CN" dirty="0"/>
              <a:t>，</a:t>
            </a:r>
            <a:r>
              <a:rPr lang="en-US" altLang="zh-CN" dirty="0"/>
              <a:t>WEB</a:t>
            </a:r>
            <a:r>
              <a:rPr lang="zh-CN" altLang="zh-CN" dirty="0"/>
              <a:t>，</a:t>
            </a:r>
            <a:r>
              <a:rPr lang="en-US" altLang="zh-CN" dirty="0"/>
              <a:t>PS3</a:t>
            </a:r>
            <a:r>
              <a:rPr lang="zh-CN" altLang="zh-CN" dirty="0"/>
              <a:t>，</a:t>
            </a:r>
            <a:r>
              <a:rPr lang="en-US" altLang="zh-CN" dirty="0"/>
              <a:t>XBOX</a:t>
            </a:r>
            <a:r>
              <a:rPr lang="zh-CN" altLang="zh-CN" dirty="0"/>
              <a:t>等多个平台的发布。同时作为一个完全集成的专业级应用，</a:t>
            </a:r>
            <a:r>
              <a:rPr lang="en-US" altLang="zh-CN" dirty="0"/>
              <a:t>Unity</a:t>
            </a:r>
            <a:r>
              <a:rPr lang="zh-CN" altLang="zh-CN" dirty="0"/>
              <a:t>还包含了价值数百万美元的功能强大的游戏引擎。具体的特性包含整合的编辑器、跨平台发布、地形编辑、着色器，脚本，网络，物理，版本控制等特性。</a:t>
            </a:r>
          </a:p>
        </p:txBody>
      </p:sp>
    </p:spTree>
    <p:extLst>
      <p:ext uri="{BB962C8B-B14F-4D97-AF65-F5344CB8AC3E}">
        <p14:creationId xmlns:p14="http://schemas.microsoft.com/office/powerpoint/2010/main" val="135499823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12.1 </a:t>
            </a:r>
            <a:r>
              <a:rPr lang="zh-CN" altLang="zh-CN" sz="3600" b="1" dirty="0"/>
              <a:t>游戏概述</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12.1.2 </a:t>
            </a:r>
            <a:r>
              <a:rPr lang="zh-CN" altLang="zh-CN" dirty="0"/>
              <a:t>计算机游戏的发展</a:t>
            </a:r>
            <a:r>
              <a:rPr lang="zh-CN" altLang="zh-CN" dirty="0"/>
              <a:t> </a:t>
            </a:r>
            <a:endParaRPr lang="en-US" altLang="zh-CN" dirty="0" smtClean="0"/>
          </a:p>
          <a:p>
            <a:pPr marL="0" indent="0">
              <a:lnSpc>
                <a:spcPct val="150000"/>
              </a:lnSpc>
              <a:buNone/>
            </a:pPr>
            <a:r>
              <a:rPr lang="en-US" altLang="zh-CN" dirty="0"/>
              <a:t>1. </a:t>
            </a:r>
            <a:r>
              <a:rPr lang="zh-CN" altLang="zh-CN" dirty="0"/>
              <a:t>启蒙时代：早期游戏机的诞生</a:t>
            </a:r>
          </a:p>
          <a:p>
            <a:pPr marL="0" indent="0">
              <a:lnSpc>
                <a:spcPct val="150000"/>
              </a:lnSpc>
              <a:buNone/>
            </a:pPr>
            <a:r>
              <a:rPr lang="en-US" altLang="zh-CN" dirty="0"/>
              <a:t>2. </a:t>
            </a:r>
            <a:r>
              <a:rPr lang="zh-CN" altLang="zh-CN" dirty="0"/>
              <a:t>任天堂公司的崛起</a:t>
            </a:r>
          </a:p>
          <a:p>
            <a:pPr marL="0" indent="0">
              <a:lnSpc>
                <a:spcPct val="150000"/>
              </a:lnSpc>
              <a:buNone/>
            </a:pPr>
            <a:r>
              <a:rPr lang="en-US" altLang="zh-CN" dirty="0"/>
              <a:t>3. </a:t>
            </a:r>
            <a:r>
              <a:rPr lang="zh-CN" altLang="zh-CN" dirty="0"/>
              <a:t>群雄割据的</a:t>
            </a:r>
            <a:r>
              <a:rPr lang="en-US" altLang="zh-CN" dirty="0"/>
              <a:t>16</a:t>
            </a:r>
            <a:r>
              <a:rPr lang="zh-CN" altLang="zh-CN" dirty="0"/>
              <a:t>位机争霸时代</a:t>
            </a:r>
          </a:p>
          <a:p>
            <a:pPr marL="0" indent="0">
              <a:lnSpc>
                <a:spcPct val="150000"/>
              </a:lnSpc>
              <a:buNone/>
            </a:pPr>
            <a:r>
              <a:rPr lang="en-US" altLang="zh-CN" dirty="0"/>
              <a:t>4. 32</a:t>
            </a:r>
            <a:r>
              <a:rPr lang="zh-CN" altLang="zh-CN" dirty="0"/>
              <a:t>位机两雄相争</a:t>
            </a:r>
            <a:r>
              <a:rPr lang="en-US" altLang="zh-CN" dirty="0"/>
              <a:t> 3D</a:t>
            </a:r>
            <a:r>
              <a:rPr lang="zh-CN" altLang="zh-CN" dirty="0"/>
              <a:t>时代开启</a:t>
            </a:r>
          </a:p>
          <a:p>
            <a:pPr marL="0" indent="0">
              <a:lnSpc>
                <a:spcPct val="150000"/>
              </a:lnSpc>
              <a:buNone/>
            </a:pPr>
            <a:r>
              <a:rPr lang="en-US" altLang="zh-CN" dirty="0"/>
              <a:t>5. </a:t>
            </a:r>
            <a:r>
              <a:rPr lang="zh-CN" altLang="zh-CN" dirty="0"/>
              <a:t>进入</a:t>
            </a:r>
            <a:r>
              <a:rPr lang="en-US" altLang="zh-CN" dirty="0"/>
              <a:t>21</a:t>
            </a:r>
            <a:r>
              <a:rPr lang="zh-CN" altLang="zh-CN" dirty="0"/>
              <a:t>世纪：微软、任天堂和</a:t>
            </a:r>
            <a:r>
              <a:rPr lang="en-US" altLang="zh-CN" dirty="0" err="1"/>
              <a:t>sony</a:t>
            </a:r>
            <a:r>
              <a:rPr lang="zh-CN" altLang="zh-CN" dirty="0"/>
              <a:t>的天下</a:t>
            </a:r>
          </a:p>
          <a:p>
            <a:pPr marL="0" indent="0">
              <a:lnSpc>
                <a:spcPct val="150000"/>
              </a:lnSpc>
              <a:buNone/>
            </a:pPr>
            <a:r>
              <a:rPr lang="en-US" altLang="zh-CN" dirty="0"/>
              <a:t>6. </a:t>
            </a:r>
            <a:r>
              <a:rPr lang="zh-CN" altLang="zh-CN" dirty="0"/>
              <a:t>中国的游戏</a:t>
            </a:r>
            <a:r>
              <a:rPr lang="zh-CN" altLang="zh-CN" dirty="0" smtClean="0"/>
              <a:t>市场</a:t>
            </a:r>
            <a:endParaRPr lang="zh-CN" altLang="zh-CN" dirty="0"/>
          </a:p>
        </p:txBody>
      </p:sp>
    </p:spTree>
    <p:extLst>
      <p:ext uri="{BB962C8B-B14F-4D97-AF65-F5344CB8AC3E}">
        <p14:creationId xmlns:p14="http://schemas.microsoft.com/office/powerpoint/2010/main" val="222620845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12.1 </a:t>
            </a:r>
            <a:r>
              <a:rPr lang="zh-CN" altLang="zh-CN" sz="3600" b="1" dirty="0"/>
              <a:t>游戏概述</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12.1.3 </a:t>
            </a:r>
            <a:r>
              <a:rPr lang="zh-CN" altLang="zh-CN" dirty="0"/>
              <a:t>计算机游戏的分类</a:t>
            </a:r>
            <a:r>
              <a:rPr lang="zh-CN" altLang="zh-CN" dirty="0"/>
              <a:t> </a:t>
            </a:r>
            <a:endParaRPr lang="en-US" altLang="zh-CN" dirty="0" smtClean="0"/>
          </a:p>
          <a:p>
            <a:pPr marL="0" indent="0">
              <a:lnSpc>
                <a:spcPct val="150000"/>
              </a:lnSpc>
              <a:buNone/>
            </a:pPr>
            <a:r>
              <a:rPr lang="en-US" altLang="zh-CN" dirty="0"/>
              <a:t>1. </a:t>
            </a:r>
            <a:r>
              <a:rPr lang="zh-CN" altLang="zh-CN" dirty="0"/>
              <a:t>角色扮演型游戏</a:t>
            </a:r>
          </a:p>
          <a:p>
            <a:pPr marL="0" indent="0">
              <a:lnSpc>
                <a:spcPct val="150000"/>
              </a:lnSpc>
              <a:buNone/>
            </a:pPr>
            <a:r>
              <a:rPr lang="zh-CN" altLang="zh-CN" dirty="0"/>
              <a:t>角色扮演类游戏，绝对是大多数游戏玩家接触得最多的游戏之一。其主要特点是：由玩家负责扮演一个或多个角色；角色如同真实人物一般成长，有完整的故事情节；并且有关于人物本身的很多属性供玩家调整。</a:t>
            </a:r>
          </a:p>
          <a:p>
            <a:pPr marL="0" indent="0">
              <a:lnSpc>
                <a:spcPct val="150000"/>
              </a:lnSpc>
              <a:buNone/>
            </a:pPr>
            <a:endParaRPr lang="zh-CN" altLang="zh-CN" dirty="0"/>
          </a:p>
        </p:txBody>
      </p:sp>
    </p:spTree>
    <p:extLst>
      <p:ext uri="{BB962C8B-B14F-4D97-AF65-F5344CB8AC3E}">
        <p14:creationId xmlns:p14="http://schemas.microsoft.com/office/powerpoint/2010/main" val="405272269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12.1 </a:t>
            </a:r>
            <a:r>
              <a:rPr lang="zh-CN" altLang="zh-CN" sz="3600" b="1" dirty="0"/>
              <a:t>游戏概述</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12.1.3 </a:t>
            </a:r>
            <a:r>
              <a:rPr lang="zh-CN" altLang="zh-CN" dirty="0"/>
              <a:t>计算机游戏的分类</a:t>
            </a:r>
            <a:r>
              <a:rPr lang="zh-CN" altLang="zh-CN" dirty="0"/>
              <a:t> </a:t>
            </a:r>
            <a:endParaRPr lang="en-US" altLang="zh-CN" dirty="0" smtClean="0"/>
          </a:p>
          <a:p>
            <a:pPr marL="0" indent="0">
              <a:lnSpc>
                <a:spcPct val="150000"/>
              </a:lnSpc>
              <a:buNone/>
            </a:pPr>
            <a:r>
              <a:rPr lang="en-US" altLang="zh-CN" dirty="0"/>
              <a:t>2</a:t>
            </a:r>
            <a:r>
              <a:rPr lang="zh-CN" altLang="zh-CN" dirty="0"/>
              <a:t>．益智游戏</a:t>
            </a:r>
          </a:p>
          <a:p>
            <a:pPr marL="0" indent="0">
              <a:lnSpc>
                <a:spcPct val="150000"/>
              </a:lnSpc>
              <a:buNone/>
            </a:pPr>
            <a:r>
              <a:rPr lang="zh-CN" altLang="zh-CN" dirty="0"/>
              <a:t>益智游戏要求开动脑筋，通过观察、联想、分析、探索及动手操作等形式，满足玩家自我挑战。如</a:t>
            </a:r>
            <a:r>
              <a:rPr lang="en-US" altLang="zh-CN" dirty="0"/>
              <a:t>Game-2train</a:t>
            </a:r>
            <a:r>
              <a:rPr lang="zh-CN" altLang="zh-CN" dirty="0"/>
              <a:t>公司开发的</a:t>
            </a:r>
            <a:r>
              <a:rPr lang="en-US" altLang="zh-CN" dirty="0"/>
              <a:t>Knowledge tournament</a:t>
            </a:r>
            <a:r>
              <a:rPr lang="zh-CN" altLang="zh-CN" dirty="0"/>
              <a:t>游戏，它对于队伍、个人、问题、轮次、时间参数和问题类型的数量是灵活的。</a:t>
            </a:r>
            <a:r>
              <a:rPr lang="zh-CN" altLang="zh-CN" dirty="0"/>
              <a:t> </a:t>
            </a:r>
            <a:endParaRPr lang="zh-CN" altLang="zh-CN" dirty="0"/>
          </a:p>
        </p:txBody>
      </p:sp>
    </p:spTree>
    <p:extLst>
      <p:ext uri="{BB962C8B-B14F-4D97-AF65-F5344CB8AC3E}">
        <p14:creationId xmlns:p14="http://schemas.microsoft.com/office/powerpoint/2010/main" val="273864228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12.1 </a:t>
            </a:r>
            <a:r>
              <a:rPr lang="zh-CN" altLang="zh-CN" sz="3600" b="1" dirty="0"/>
              <a:t>游戏概述</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12.1.3 </a:t>
            </a:r>
            <a:r>
              <a:rPr lang="zh-CN" altLang="zh-CN" dirty="0"/>
              <a:t>计算机游戏的分类</a:t>
            </a:r>
            <a:r>
              <a:rPr lang="zh-CN" altLang="zh-CN" dirty="0"/>
              <a:t> </a:t>
            </a:r>
            <a:endParaRPr lang="en-US" altLang="zh-CN" dirty="0" smtClean="0"/>
          </a:p>
          <a:p>
            <a:pPr marL="0" indent="0">
              <a:lnSpc>
                <a:spcPct val="130000"/>
              </a:lnSpc>
              <a:buNone/>
            </a:pPr>
            <a:r>
              <a:rPr lang="en-US" altLang="zh-CN" dirty="0"/>
              <a:t>3</a:t>
            </a:r>
            <a:r>
              <a:rPr lang="zh-CN" altLang="zh-CN" dirty="0"/>
              <a:t>．视频游戏</a:t>
            </a:r>
          </a:p>
          <a:p>
            <a:pPr marL="0" indent="0">
              <a:lnSpc>
                <a:spcPct val="130000"/>
              </a:lnSpc>
              <a:buNone/>
            </a:pPr>
            <a:r>
              <a:rPr lang="zh-CN" altLang="zh-CN" dirty="0"/>
              <a:t>视频游戏的设计思路是把生动的、艺术的视频游戏和常规的、枯燥的学习结合起来，通过视频演示或操作来达到学习目的</a:t>
            </a:r>
            <a:r>
              <a:rPr lang="zh-CN" altLang="zh-CN" dirty="0" smtClean="0"/>
              <a:t>。</a:t>
            </a:r>
            <a:endParaRPr lang="en-US" altLang="zh-CN" dirty="0" smtClean="0"/>
          </a:p>
          <a:p>
            <a:pPr marL="0" indent="0">
              <a:lnSpc>
                <a:spcPct val="130000"/>
              </a:lnSpc>
              <a:buNone/>
            </a:pPr>
            <a:r>
              <a:rPr lang="zh-CN" altLang="zh-CN" dirty="0" smtClean="0"/>
              <a:t>为</a:t>
            </a:r>
            <a:r>
              <a:rPr lang="zh-CN" altLang="zh-CN" dirty="0"/>
              <a:t>了在游戏中成功，一定要设计每件对自己工作有帮助的事物，从所用枪支的简单导火索开始，沿途有太空漫步、敌人和陷阱</a:t>
            </a:r>
            <a:r>
              <a:rPr lang="zh-CN" altLang="zh-CN" dirty="0" smtClean="0"/>
              <a:t>。</a:t>
            </a:r>
            <a:endParaRPr lang="en-US" altLang="zh-CN" dirty="0" smtClean="0"/>
          </a:p>
          <a:p>
            <a:pPr marL="0" indent="0">
              <a:lnSpc>
                <a:spcPct val="130000"/>
              </a:lnSpc>
              <a:buNone/>
            </a:pPr>
            <a:r>
              <a:rPr lang="zh-CN" altLang="zh-CN" dirty="0" smtClean="0"/>
              <a:t>游戏</a:t>
            </a:r>
            <a:r>
              <a:rPr lang="zh-CN" altLang="zh-CN" dirty="0"/>
              <a:t>者可以通过参考手册和所需视频，将问题和工作表现结合起来进行发现式的学习。</a:t>
            </a:r>
          </a:p>
        </p:txBody>
      </p:sp>
    </p:spTree>
    <p:extLst>
      <p:ext uri="{BB962C8B-B14F-4D97-AF65-F5344CB8AC3E}">
        <p14:creationId xmlns:p14="http://schemas.microsoft.com/office/powerpoint/2010/main" val="162998350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12.1 </a:t>
            </a:r>
            <a:r>
              <a:rPr lang="zh-CN" altLang="zh-CN" sz="3600" b="1" dirty="0"/>
              <a:t>游戏概述</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12.1.3 </a:t>
            </a:r>
            <a:r>
              <a:rPr lang="zh-CN" altLang="zh-CN" dirty="0"/>
              <a:t>计算机游戏的分类</a:t>
            </a:r>
            <a:r>
              <a:rPr lang="zh-CN" altLang="zh-CN" dirty="0"/>
              <a:t> </a:t>
            </a:r>
            <a:endParaRPr lang="en-US" altLang="zh-CN" dirty="0" smtClean="0"/>
          </a:p>
          <a:p>
            <a:pPr marL="0" indent="0">
              <a:lnSpc>
                <a:spcPct val="150000"/>
              </a:lnSpc>
              <a:buNone/>
            </a:pPr>
            <a:r>
              <a:rPr lang="en-US" altLang="zh-CN" dirty="0"/>
              <a:t>4</a:t>
            </a:r>
            <a:r>
              <a:rPr lang="zh-CN" altLang="zh-CN" dirty="0"/>
              <a:t>．模拟游戏</a:t>
            </a:r>
          </a:p>
          <a:p>
            <a:pPr marL="0" indent="0">
              <a:lnSpc>
                <a:spcPct val="150000"/>
              </a:lnSpc>
              <a:buNone/>
            </a:pPr>
            <a:r>
              <a:rPr lang="zh-CN" altLang="zh-CN" dirty="0"/>
              <a:t>模拟游戏逼真地模仿有生命的或者无生命的物体（或过程）。游戏通常采用</a:t>
            </a:r>
            <a:r>
              <a:rPr lang="en-US" altLang="zh-CN" dirty="0"/>
              <a:t>3D</a:t>
            </a:r>
            <a:r>
              <a:rPr lang="zh-CN" altLang="zh-CN" dirty="0"/>
              <a:t>第一人称视角，如让游戏玩家重新建造飞机、坦克、直升机以及潜艇等机械装置。</a:t>
            </a:r>
            <a:r>
              <a:rPr lang="zh-CN" altLang="zh-CN" dirty="0"/>
              <a:t> </a:t>
            </a:r>
            <a:endParaRPr lang="zh-CN" altLang="zh-CN" dirty="0"/>
          </a:p>
        </p:txBody>
      </p:sp>
    </p:spTree>
    <p:extLst>
      <p:ext uri="{BB962C8B-B14F-4D97-AF65-F5344CB8AC3E}">
        <p14:creationId xmlns:p14="http://schemas.microsoft.com/office/powerpoint/2010/main" val="376298875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12.1 </a:t>
            </a:r>
            <a:r>
              <a:rPr lang="zh-CN" altLang="zh-CN" sz="3600" b="1" dirty="0"/>
              <a:t>游戏概述</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12.1.3 </a:t>
            </a:r>
            <a:r>
              <a:rPr lang="zh-CN" altLang="zh-CN" dirty="0"/>
              <a:t>计算机游戏的分类</a:t>
            </a:r>
            <a:r>
              <a:rPr lang="zh-CN" altLang="zh-CN" dirty="0"/>
              <a:t> </a:t>
            </a:r>
            <a:endParaRPr lang="en-US" altLang="zh-CN" dirty="0" smtClean="0"/>
          </a:p>
          <a:p>
            <a:pPr marL="0" indent="0">
              <a:lnSpc>
                <a:spcPct val="150000"/>
              </a:lnSpc>
              <a:buNone/>
            </a:pPr>
            <a:r>
              <a:rPr lang="en-US" altLang="zh-CN" dirty="0"/>
              <a:t>5. </a:t>
            </a:r>
            <a:r>
              <a:rPr lang="zh-CN" altLang="zh-CN" dirty="0"/>
              <a:t>策略类游戏</a:t>
            </a:r>
          </a:p>
          <a:p>
            <a:pPr marL="0" indent="0">
              <a:lnSpc>
                <a:spcPct val="150000"/>
              </a:lnSpc>
              <a:buNone/>
            </a:pPr>
            <a:r>
              <a:rPr lang="zh-CN" altLang="zh-CN" dirty="0"/>
              <a:t>策略类游戏主要是指通过思考下达命令去执行的游戏。这类游戏里还可以细分为战争类、经营类、养成类等。</a:t>
            </a:r>
          </a:p>
          <a:p>
            <a:pPr marL="0" indent="0">
              <a:lnSpc>
                <a:spcPct val="150000"/>
              </a:lnSpc>
              <a:buNone/>
            </a:pPr>
            <a:r>
              <a:rPr lang="zh-CN" altLang="zh-CN" dirty="0"/>
              <a:t>（</a:t>
            </a:r>
            <a:r>
              <a:rPr lang="en-US" altLang="zh-CN" dirty="0"/>
              <a:t>1</a:t>
            </a:r>
            <a:r>
              <a:rPr lang="zh-CN" altLang="zh-CN" dirty="0"/>
              <a:t>）</a:t>
            </a:r>
            <a:r>
              <a:rPr lang="zh-CN" altLang="zh-CN" dirty="0" smtClean="0"/>
              <a:t>战争类策略游戏</a:t>
            </a:r>
            <a:endParaRPr lang="en-US" altLang="zh-CN" dirty="0" smtClean="0"/>
          </a:p>
          <a:p>
            <a:pPr marL="0" indent="0">
              <a:lnSpc>
                <a:spcPct val="150000"/>
              </a:lnSpc>
              <a:buNone/>
            </a:pPr>
            <a:r>
              <a:rPr lang="zh-CN" altLang="zh-CN" dirty="0"/>
              <a:t>（</a:t>
            </a:r>
            <a:r>
              <a:rPr lang="en-US" altLang="zh-CN" dirty="0"/>
              <a:t>2</a:t>
            </a:r>
            <a:r>
              <a:rPr lang="zh-CN" altLang="zh-CN" dirty="0"/>
              <a:t>）</a:t>
            </a:r>
            <a:r>
              <a:rPr lang="zh-CN" altLang="zh-CN" dirty="0" smtClean="0"/>
              <a:t>经营类策略游戏</a:t>
            </a:r>
            <a:endParaRPr lang="en-US" altLang="zh-CN" dirty="0" smtClean="0"/>
          </a:p>
          <a:p>
            <a:pPr marL="0" indent="0">
              <a:lnSpc>
                <a:spcPct val="150000"/>
              </a:lnSpc>
              <a:buNone/>
            </a:pPr>
            <a:r>
              <a:rPr lang="zh-CN" altLang="zh-CN" dirty="0"/>
              <a:t>（</a:t>
            </a:r>
            <a:r>
              <a:rPr lang="en-US" altLang="zh-CN" dirty="0"/>
              <a:t>3</a:t>
            </a:r>
            <a:r>
              <a:rPr lang="zh-CN" altLang="zh-CN" dirty="0"/>
              <a:t>）养成类策略游戏</a:t>
            </a:r>
          </a:p>
          <a:p>
            <a:pPr marL="0" indent="0">
              <a:lnSpc>
                <a:spcPct val="150000"/>
              </a:lnSpc>
              <a:buNone/>
            </a:pPr>
            <a:endParaRPr lang="zh-CN" altLang="zh-CN" dirty="0"/>
          </a:p>
        </p:txBody>
      </p:sp>
    </p:spTree>
    <p:extLst>
      <p:ext uri="{BB962C8B-B14F-4D97-AF65-F5344CB8AC3E}">
        <p14:creationId xmlns:p14="http://schemas.microsoft.com/office/powerpoint/2010/main" val="196322244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12.1 </a:t>
            </a:r>
            <a:r>
              <a:rPr lang="zh-CN" altLang="zh-CN" sz="3600" b="1" dirty="0"/>
              <a:t>游戏概述</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12.1.3 </a:t>
            </a:r>
            <a:r>
              <a:rPr lang="zh-CN" altLang="zh-CN" dirty="0"/>
              <a:t>计算机游戏的分类</a:t>
            </a:r>
            <a:r>
              <a:rPr lang="zh-CN" altLang="zh-CN" dirty="0"/>
              <a:t> </a:t>
            </a:r>
            <a:endParaRPr lang="en-US" altLang="zh-CN" dirty="0" smtClean="0"/>
          </a:p>
          <a:p>
            <a:pPr marL="0" indent="0">
              <a:lnSpc>
                <a:spcPct val="150000"/>
              </a:lnSpc>
              <a:buNone/>
            </a:pPr>
            <a:r>
              <a:rPr lang="en-US" altLang="zh-CN" dirty="0"/>
              <a:t>6. </a:t>
            </a:r>
            <a:r>
              <a:rPr lang="zh-CN" altLang="zh-CN" dirty="0"/>
              <a:t>动作类游戏</a:t>
            </a:r>
          </a:p>
          <a:p>
            <a:pPr marL="0" indent="0">
              <a:lnSpc>
                <a:spcPct val="150000"/>
              </a:lnSpc>
              <a:buNone/>
            </a:pPr>
            <a:r>
              <a:rPr lang="zh-CN" altLang="zh-CN" dirty="0"/>
              <a:t>动作类游戏是指通过玩家的手疾眼快使操控的角色拳打脚踢摆平敌人过关的游戏。此类游戏没有经验值，没有提升技能等说法，属于操作技能型。此类游戏的代表作有《魂斗罗》系列和《超级玛利》系列。</a:t>
            </a:r>
          </a:p>
          <a:p>
            <a:pPr marL="0" indent="0">
              <a:lnSpc>
                <a:spcPct val="150000"/>
              </a:lnSpc>
              <a:buNone/>
            </a:pPr>
            <a:endParaRPr lang="zh-CN" altLang="zh-CN" dirty="0"/>
          </a:p>
        </p:txBody>
      </p:sp>
    </p:spTree>
    <p:extLst>
      <p:ext uri="{BB962C8B-B14F-4D97-AF65-F5344CB8AC3E}">
        <p14:creationId xmlns:p14="http://schemas.microsoft.com/office/powerpoint/2010/main" val="3753873763"/>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清晰">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清晰.thmx</Template>
  <TotalTime>2842</TotalTime>
  <Words>1233</Words>
  <Application>Microsoft Macintosh PowerPoint</Application>
  <PresentationFormat>全屏显示(4:3)</PresentationFormat>
  <Paragraphs>133</Paragraphs>
  <Slides>26</Slides>
  <Notes>0</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清晰</vt:lpstr>
      <vt:lpstr>第12章 游戏设计与开发</vt:lpstr>
      <vt:lpstr>12.1 游戏概述</vt:lpstr>
      <vt:lpstr>12.1 游戏概述</vt:lpstr>
      <vt:lpstr>12.1 游戏概述</vt:lpstr>
      <vt:lpstr>12.1 游戏概述</vt:lpstr>
      <vt:lpstr>12.1 游戏概述</vt:lpstr>
      <vt:lpstr>12.1 游戏概述</vt:lpstr>
      <vt:lpstr>12.1 游戏概述</vt:lpstr>
      <vt:lpstr>12.1 游戏概述</vt:lpstr>
      <vt:lpstr>12.1 游戏概述</vt:lpstr>
      <vt:lpstr>12.1 游戏概述</vt:lpstr>
      <vt:lpstr>12.2 游戏策划简介</vt:lpstr>
      <vt:lpstr>12.2 游戏策划简介</vt:lpstr>
      <vt:lpstr>12.2 游戏策划简介</vt:lpstr>
      <vt:lpstr>12.3 游戏开发基本流程</vt:lpstr>
      <vt:lpstr>12.4 游戏开发相关技术</vt:lpstr>
      <vt:lpstr>12.4 游戏开发相关技术</vt:lpstr>
      <vt:lpstr>12.4 游戏开发相关技术</vt:lpstr>
      <vt:lpstr>12.4 游戏开发相关技术</vt:lpstr>
      <vt:lpstr>12.4 游戏开发相关技术</vt:lpstr>
      <vt:lpstr>12.4 游戏开发相关技术</vt:lpstr>
      <vt:lpstr>12.4 游戏开发相关技术</vt:lpstr>
      <vt:lpstr>12.4 游戏开发相关技术</vt:lpstr>
      <vt:lpstr>12.4 游戏开发相关技术</vt:lpstr>
      <vt:lpstr>12.4 游戏开发相关技术</vt:lpstr>
      <vt:lpstr>12.4 游戏开发相关技术</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数字媒体技术概论</dc:title>
  <dc:creator>Microsoft Office 用户</dc:creator>
  <cp:lastModifiedBy>Microsoft Office 用户</cp:lastModifiedBy>
  <cp:revision>264</cp:revision>
  <dcterms:created xsi:type="dcterms:W3CDTF">2019-01-20T07:46:46Z</dcterms:created>
  <dcterms:modified xsi:type="dcterms:W3CDTF">2019-01-23T23:09:02Z</dcterms:modified>
</cp:coreProperties>
</file>