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85" d="100"/>
          <a:sy n="85" d="100"/>
        </p:scale>
        <p:origin x="-288" y="-12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printerSettings" Target="printerSettings/printerSettings1.bin"/><Relationship Id="rId40" Type="http://schemas.openxmlformats.org/officeDocument/2006/relationships/presProps" Target="presProps.xml"/><Relationship Id="rId41" Type="http://schemas.openxmlformats.org/officeDocument/2006/relationships/viewProps" Target="viewProps.xml"/><Relationship Id="rId42" Type="http://schemas.openxmlformats.org/officeDocument/2006/relationships/theme" Target="theme/theme1.xml"/><Relationship Id="rId43"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C8A432C8-69A7-458B-9684-2BFA64B31948}" type="datetime2">
              <a:rPr lang="en-US" smtClean="0"/>
              <a:t>2019年1月20日星期日</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a:p>
        </p:txBody>
      </p:sp>
      <p:sp>
        <p:nvSpPr>
          <p:cNvPr id="4" name="Date Placeholder 3"/>
          <p:cNvSpPr>
            <a:spLocks noGrp="1"/>
          </p:cNvSpPr>
          <p:nvPr>
            <p:ph type="dt" sz="half" idx="10"/>
          </p:nvPr>
        </p:nvSpPr>
        <p:spPr/>
        <p:txBody>
          <a:bodyPr/>
          <a:lstStyle/>
          <a:p>
            <a:fld id="{8CC057FC-95B6-4D89-AFDA-ABA33EE921E5}" type="datetime2">
              <a:rPr lang="en-US" smtClean="0"/>
              <a:t>2019年1月20日星期日</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Date Placeholder 3"/>
          <p:cNvSpPr>
            <a:spLocks noGrp="1"/>
          </p:cNvSpPr>
          <p:nvPr>
            <p:ph type="dt" sz="half" idx="10"/>
          </p:nvPr>
        </p:nvSpPr>
        <p:spPr/>
        <p:txBody>
          <a:bodyPr/>
          <a:lstStyle/>
          <a:p>
            <a:fld id="{EC4549AC-EB31-477F-92A9-B1988E232878}" type="datetime2">
              <a:rPr lang="en-US" smtClean="0"/>
              <a:t>2019年1月20日星期日</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dirty="0" smtClean="0"/>
              <a:t>单击此处编辑母版文本样式</a:t>
            </a:r>
          </a:p>
          <a:p>
            <a:pPr lvl="1"/>
            <a:r>
              <a:rPr lang="zh-CN" altLang="en-US" dirty="0" smtClean="0"/>
              <a:t>二级</a:t>
            </a:r>
          </a:p>
          <a:p>
            <a:pPr lvl="2"/>
            <a:r>
              <a:rPr lang="zh-CN" altLang="en-US" dirty="0" smtClean="0"/>
              <a:t>三级</a:t>
            </a:r>
          </a:p>
          <a:p>
            <a:pPr lvl="3"/>
            <a:r>
              <a:rPr lang="zh-CN" altLang="en-US" dirty="0" smtClean="0"/>
              <a:t>四级</a:t>
            </a:r>
          </a:p>
          <a:p>
            <a:pPr lvl="4"/>
            <a:r>
              <a:rPr lang="zh-CN" altLang="en-US" dirty="0" smtClean="0"/>
              <a:t>五级</a:t>
            </a:r>
            <a:endParaRPr lang="en-US" dirty="0"/>
          </a:p>
        </p:txBody>
      </p:sp>
      <p:sp>
        <p:nvSpPr>
          <p:cNvPr id="4" name="Date Placeholder 3"/>
          <p:cNvSpPr>
            <a:spLocks noGrp="1"/>
          </p:cNvSpPr>
          <p:nvPr>
            <p:ph type="dt" sz="half" idx="10"/>
          </p:nvPr>
        </p:nvSpPr>
        <p:spPr>
          <a:xfrm>
            <a:off x="-612274" y="-8449"/>
            <a:ext cx="2895600" cy="329184"/>
          </a:xfrm>
        </p:spPr>
        <p:txBody>
          <a:bodyPr/>
          <a:lstStyle/>
          <a:p>
            <a:fld id="{6396A3A3-94A6-4E5B-AF39-173ACA3E61CC}" type="datetime2">
              <a:rPr lang="en-US" smtClean="0"/>
              <a:t>2019年1月20日星期日</a:t>
            </a:fld>
            <a:endParaRPr lang="en-US" dirty="0"/>
          </a:p>
        </p:txBody>
      </p:sp>
      <p:sp>
        <p:nvSpPr>
          <p:cNvPr id="5" name="Footer Placeholder 4"/>
          <p:cNvSpPr>
            <a:spLocks noGrp="1"/>
          </p:cNvSpPr>
          <p:nvPr>
            <p:ph type="ftr" sz="quarter" idx="11"/>
          </p:nvPr>
        </p:nvSpPr>
        <p:spPr>
          <a:xfrm>
            <a:off x="5562600" y="2157236"/>
            <a:ext cx="4114800" cy="329184"/>
          </a:xfrm>
        </p:spPr>
        <p:txBody>
          <a:bodyPr/>
          <a:lstStyle/>
          <a:p>
            <a:pPr algn="r"/>
            <a:endParaRPr lang="en-US" dirty="0"/>
          </a:p>
        </p:txBody>
      </p:sp>
      <p:sp>
        <p:nvSpPr>
          <p:cNvPr id="6" name="Slide Number Placeholder 5"/>
          <p:cNvSpPr>
            <a:spLocks noGrp="1"/>
          </p:cNvSpPr>
          <p:nvPr>
            <p:ph type="sldNum" sz="quarter" idx="12"/>
          </p:nvPr>
        </p:nvSpPr>
        <p:spPr>
          <a:xfrm>
            <a:off x="8077200" y="347472"/>
            <a:ext cx="1066800" cy="329184"/>
          </a:xfrm>
        </p:spPr>
        <p:txBody>
          <a:bodyPr/>
          <a:lstStyle/>
          <a:p>
            <a:fld id="{0CFEC368-1D7A-4F81-ABF6-AE0E36BAF64C}"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9933D019-A32C-4EAD-B8E6-DBDA699692FD}" type="datetime2">
              <a:rPr lang="en-US" smtClean="0"/>
              <a:t>2019年1月20日星期日</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5" name="Date Placeholder 4"/>
          <p:cNvSpPr>
            <a:spLocks noGrp="1"/>
          </p:cNvSpPr>
          <p:nvPr>
            <p:ph type="dt" sz="half" idx="10"/>
          </p:nvPr>
        </p:nvSpPr>
        <p:spPr/>
        <p:txBody>
          <a:bodyPr/>
          <a:lstStyle/>
          <a:p>
            <a:fld id="{CCEBA98F-560C-4997-81C4-81D4D9187EAB}" type="datetime2">
              <a:rPr lang="en-US" smtClean="0"/>
              <a:t>2019年1月20日星期日</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7" name="Date Placeholder 6"/>
          <p:cNvSpPr>
            <a:spLocks noGrp="1"/>
          </p:cNvSpPr>
          <p:nvPr>
            <p:ph type="dt" sz="half" idx="10"/>
          </p:nvPr>
        </p:nvSpPr>
        <p:spPr/>
        <p:txBody>
          <a:bodyPr/>
          <a:lstStyle/>
          <a:p>
            <a:fld id="{150972B2-CA5C-437D-87D0-8081271A9E4B}" type="datetime2">
              <a:rPr lang="en-US" smtClean="0"/>
              <a:t>2019年1月20日星期日</a:t>
            </a:fld>
            <a:endParaRPr lang="en-US"/>
          </a:p>
        </p:txBody>
      </p:sp>
      <p:sp>
        <p:nvSpPr>
          <p:cNvPr id="8" name="Footer Placeholder 7"/>
          <p:cNvSpPr>
            <a:spLocks noGrp="1"/>
          </p:cNvSpPr>
          <p:nvPr>
            <p:ph type="ftr" sz="quarter" idx="11"/>
          </p:nvPr>
        </p:nvSpPr>
        <p:spPr/>
        <p:txBody>
          <a:bodyPr/>
          <a:lstStyle/>
          <a:p>
            <a:pPr algn="r"/>
            <a:endParaRPr lang="en-US" dirty="0"/>
          </a:p>
        </p:txBody>
      </p:sp>
      <p:sp>
        <p:nvSpPr>
          <p:cNvPr id="9" name="Slide Number Placeholder 8"/>
          <p:cNvSpPr>
            <a:spLocks noGrp="1"/>
          </p:cNvSpPr>
          <p:nvPr>
            <p:ph type="sldNum" sz="quarter" idx="12"/>
          </p:nvPr>
        </p:nvSpPr>
        <p:spPr/>
        <p:txBody>
          <a:bodyPr/>
          <a:lstStyle/>
          <a:p>
            <a:fld id="{0CFEC368-1D7A-4F81-ABF6-AE0E36BAF64C}" type="slidenum">
              <a:rPr lang="en-US" smtClean="0"/>
              <a:pPr/>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79CD4847-11EF-4466-A8AD-85CDB7B49118}" type="datetime2">
              <a:rPr lang="en-US" smtClean="0"/>
              <a:t>2019年1月20日星期日</a:t>
            </a:fld>
            <a:endParaRPr lang="en-US"/>
          </a:p>
        </p:txBody>
      </p:sp>
      <p:sp>
        <p:nvSpPr>
          <p:cNvPr id="4" name="Footer Placeholder 3"/>
          <p:cNvSpPr>
            <a:spLocks noGrp="1"/>
          </p:cNvSpPr>
          <p:nvPr>
            <p:ph type="ftr" sz="quarter" idx="11"/>
          </p:nvPr>
        </p:nvSpPr>
        <p:spPr/>
        <p:txBody>
          <a:bodyPr/>
          <a:lstStyle/>
          <a:p>
            <a:pPr algn="r"/>
            <a:endParaRPr lang="en-US" dirty="0"/>
          </a:p>
        </p:txBody>
      </p:sp>
      <p:sp>
        <p:nvSpPr>
          <p:cNvPr id="5" name="Slide Number Placeholder 4"/>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68457A-3AB9-4880-8A0C-9F8524491207}" type="datetime2">
              <a:rPr lang="en-US" smtClean="0"/>
              <a:t>2019年1月20日星期日</a:t>
            </a:fld>
            <a:endParaRPr lang="en-US"/>
          </a:p>
        </p:txBody>
      </p:sp>
      <p:sp>
        <p:nvSpPr>
          <p:cNvPr id="3" name="Footer Placeholder 2"/>
          <p:cNvSpPr>
            <a:spLocks noGrp="1"/>
          </p:cNvSpPr>
          <p:nvPr>
            <p:ph type="ftr" sz="quarter" idx="11"/>
          </p:nvPr>
        </p:nvSpPr>
        <p:spPr/>
        <p:txBody>
          <a:bodyPr/>
          <a:lstStyle/>
          <a:p>
            <a:pPr algn="r"/>
            <a:endParaRPr lang="en-US" dirty="0"/>
          </a:p>
        </p:txBody>
      </p:sp>
      <p:sp>
        <p:nvSpPr>
          <p:cNvPr id="4" name="Slide Number Placeholder 3"/>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3FE976D3-5B7F-4300-ABED-C91F1B2AE209}" type="datetime2">
              <a:rPr lang="en-US" smtClean="0"/>
              <a:t>2019年1月20日星期日</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将图片拖动到占位符，或单击添加图标</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EBDC1E59-17DD-41CE-97CA-624A472382D4}" type="datetime2">
              <a:rPr lang="en-US" smtClean="0"/>
              <a:t>2019年1月20日星期日</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A80CB818-7379-467D-8E76-EF9D9074A26C}" type="datetime2">
              <a:rPr lang="en-US" smtClean="0"/>
              <a:t>2019年1月20日星期日</a:t>
            </a:fld>
            <a:endParaRPr lang="en-US" dirty="0"/>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pPr algn="r"/>
            <a:endParaRPr lang="en-US" dirty="0"/>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0CFEC368-1D7A-4F81-ABF6-AE0E36BAF64C}"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hf sldNum="0" hdr="0" ftr="0" dt="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sz="4800" dirty="0"/>
              <a:t>第</a:t>
            </a:r>
            <a:r>
              <a:rPr lang="en-US" altLang="zh-CN" sz="4800" dirty="0"/>
              <a:t>1</a:t>
            </a:r>
            <a:r>
              <a:rPr lang="zh-CN" altLang="zh-CN" sz="4800" dirty="0"/>
              <a:t>章</a:t>
            </a:r>
            <a:r>
              <a:rPr lang="en-US" altLang="zh-CN" sz="4800" dirty="0"/>
              <a:t>  </a:t>
            </a:r>
            <a:r>
              <a:rPr lang="zh-CN" altLang="zh-CN" sz="4800" dirty="0" smtClean="0"/>
              <a:t>数字媒体技术概论</a:t>
            </a:r>
            <a:endParaRPr kumimoji="1" lang="zh-CN" altLang="en-US" sz="4800" dirty="0"/>
          </a:p>
        </p:txBody>
      </p:sp>
      <p:sp>
        <p:nvSpPr>
          <p:cNvPr id="3" name="副标题 2"/>
          <p:cNvSpPr>
            <a:spLocks noGrp="1"/>
          </p:cNvSpPr>
          <p:nvPr>
            <p:ph type="subTitle" idx="1"/>
          </p:nvPr>
        </p:nvSpPr>
        <p:spPr/>
        <p:txBody>
          <a:bodyPr/>
          <a:lstStyle/>
          <a:p>
            <a:endParaRPr kumimoji="1" lang="zh-CN" altLang="en-US"/>
          </a:p>
        </p:txBody>
      </p:sp>
    </p:spTree>
    <p:extLst>
      <p:ext uri="{BB962C8B-B14F-4D97-AF65-F5344CB8AC3E}">
        <p14:creationId xmlns:p14="http://schemas.microsoft.com/office/powerpoint/2010/main" val="19102708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1.2 </a:t>
            </a:r>
            <a:r>
              <a:rPr lang="zh-CN" altLang="zh-CN" sz="3600" b="1" dirty="0"/>
              <a:t>数字媒体技术的内涵</a:t>
            </a:r>
          </a:p>
        </p:txBody>
      </p:sp>
      <p:sp>
        <p:nvSpPr>
          <p:cNvPr id="3" name="内容占位符 2"/>
          <p:cNvSpPr>
            <a:spLocks noGrp="1"/>
          </p:cNvSpPr>
          <p:nvPr>
            <p:ph idx="1"/>
          </p:nvPr>
        </p:nvSpPr>
        <p:spPr/>
        <p:txBody>
          <a:bodyPr/>
          <a:lstStyle/>
          <a:p>
            <a:pPr marL="0" indent="0">
              <a:lnSpc>
                <a:spcPct val="150000"/>
              </a:lnSpc>
              <a:buNone/>
            </a:pPr>
            <a:r>
              <a:rPr lang="en-US" altLang="zh-CN" b="1" dirty="0"/>
              <a:t>1.2.1 </a:t>
            </a:r>
            <a:r>
              <a:rPr lang="zh-CN" altLang="zh-CN" b="1" dirty="0"/>
              <a:t>多媒体技术</a:t>
            </a:r>
          </a:p>
          <a:p>
            <a:pPr marL="0" indent="0">
              <a:lnSpc>
                <a:spcPct val="150000"/>
              </a:lnSpc>
              <a:buNone/>
            </a:pPr>
            <a:r>
              <a:rPr lang="zh-CN" altLang="zh-CN" dirty="0"/>
              <a:t>多媒体技术是一种把文本、图形、图像、声音、视频、动画等多种信息类型综合在一起，并通过计算机进行综合处理和控制，能支持完成一系列交互式</a:t>
            </a:r>
            <a:r>
              <a:rPr lang="zh-CN" altLang="zh-CN" dirty="0" smtClean="0"/>
              <a:t>操作的信息技术</a:t>
            </a:r>
            <a:r>
              <a:rPr lang="zh-CN" altLang="en-US" dirty="0" smtClean="0"/>
              <a:t>。</a:t>
            </a:r>
            <a:endParaRPr lang="en-US" altLang="zh-CN" dirty="0" smtClean="0"/>
          </a:p>
          <a:p>
            <a:pPr marL="0" indent="0">
              <a:lnSpc>
                <a:spcPct val="150000"/>
              </a:lnSpc>
              <a:buNone/>
            </a:pPr>
            <a:r>
              <a:rPr lang="zh-CN" altLang="zh-CN" dirty="0" smtClean="0"/>
              <a:t>主要特点</a:t>
            </a:r>
            <a:r>
              <a:rPr lang="zh-CN" altLang="en-US" dirty="0" smtClean="0"/>
              <a:t>：</a:t>
            </a:r>
            <a:r>
              <a:rPr lang="zh-CN" altLang="zh-CN" dirty="0" smtClean="0"/>
              <a:t>（</a:t>
            </a:r>
            <a:r>
              <a:rPr lang="en-US" altLang="zh-CN" dirty="0"/>
              <a:t>1</a:t>
            </a:r>
            <a:r>
              <a:rPr lang="zh-CN" altLang="zh-CN" dirty="0"/>
              <a:t>）多样性</a:t>
            </a:r>
            <a:r>
              <a:rPr lang="zh-CN" altLang="zh-CN" dirty="0"/>
              <a:t> </a:t>
            </a:r>
            <a:endParaRPr lang="en-US" altLang="zh-CN" dirty="0" smtClean="0"/>
          </a:p>
          <a:p>
            <a:pPr marL="0" indent="0">
              <a:lnSpc>
                <a:spcPct val="150000"/>
              </a:lnSpc>
              <a:buNone/>
            </a:pPr>
            <a:r>
              <a:rPr lang="en-US" altLang="zh-CN" dirty="0" smtClean="0"/>
              <a:t>                  </a:t>
            </a:r>
            <a:r>
              <a:rPr lang="zh-CN" altLang="zh-CN" dirty="0" smtClean="0"/>
              <a:t>（</a:t>
            </a:r>
            <a:r>
              <a:rPr lang="en-US" altLang="zh-CN" dirty="0"/>
              <a:t>2</a:t>
            </a:r>
            <a:r>
              <a:rPr lang="zh-CN" altLang="zh-CN" dirty="0"/>
              <a:t>）集成性</a:t>
            </a:r>
          </a:p>
          <a:p>
            <a:pPr marL="0" indent="0">
              <a:lnSpc>
                <a:spcPct val="150000"/>
              </a:lnSpc>
              <a:buNone/>
            </a:pPr>
            <a:r>
              <a:rPr lang="en-US" altLang="zh-CN" dirty="0" smtClean="0"/>
              <a:t>                    </a:t>
            </a:r>
            <a:r>
              <a:rPr lang="zh-CN" altLang="zh-CN" dirty="0" smtClean="0"/>
              <a:t>（</a:t>
            </a:r>
            <a:r>
              <a:rPr lang="en-US" altLang="zh-CN" dirty="0"/>
              <a:t>3</a:t>
            </a:r>
            <a:r>
              <a:rPr lang="zh-CN" altLang="zh-CN" dirty="0"/>
              <a:t>）交互性</a:t>
            </a:r>
          </a:p>
          <a:p>
            <a:pPr marL="0" indent="0">
              <a:lnSpc>
                <a:spcPct val="150000"/>
              </a:lnSpc>
              <a:buNone/>
            </a:pPr>
            <a:r>
              <a:rPr lang="en-US" altLang="zh-CN" dirty="0" smtClean="0"/>
              <a:t>                   </a:t>
            </a:r>
            <a:r>
              <a:rPr lang="zh-CN" altLang="zh-CN" dirty="0" smtClean="0"/>
              <a:t>（</a:t>
            </a:r>
            <a:r>
              <a:rPr lang="en-US" altLang="zh-CN" dirty="0"/>
              <a:t>4</a:t>
            </a:r>
            <a:r>
              <a:rPr lang="zh-CN" altLang="zh-CN" dirty="0"/>
              <a:t>）实时性</a:t>
            </a:r>
          </a:p>
          <a:p>
            <a:pPr marL="0" indent="0">
              <a:lnSpc>
                <a:spcPct val="150000"/>
              </a:lnSpc>
              <a:buNone/>
            </a:pPr>
            <a:endParaRPr lang="zh-CN" altLang="zh-CN" dirty="0"/>
          </a:p>
        </p:txBody>
      </p:sp>
    </p:spTree>
    <p:extLst>
      <p:ext uri="{BB962C8B-B14F-4D97-AF65-F5344CB8AC3E}">
        <p14:creationId xmlns:p14="http://schemas.microsoft.com/office/powerpoint/2010/main" val="1710261765"/>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1.2 </a:t>
            </a:r>
            <a:r>
              <a:rPr lang="zh-CN" altLang="zh-CN" sz="3600" b="1" dirty="0"/>
              <a:t>数字媒体技术的内涵</a:t>
            </a:r>
          </a:p>
        </p:txBody>
      </p:sp>
      <p:sp>
        <p:nvSpPr>
          <p:cNvPr id="3" name="内容占位符 2"/>
          <p:cNvSpPr>
            <a:spLocks noGrp="1"/>
          </p:cNvSpPr>
          <p:nvPr>
            <p:ph idx="1"/>
          </p:nvPr>
        </p:nvSpPr>
        <p:spPr/>
        <p:txBody>
          <a:bodyPr>
            <a:normAutofit lnSpcReduction="10000"/>
          </a:bodyPr>
          <a:lstStyle/>
          <a:p>
            <a:pPr marL="0" indent="0">
              <a:lnSpc>
                <a:spcPct val="150000"/>
              </a:lnSpc>
              <a:buNone/>
            </a:pPr>
            <a:r>
              <a:rPr lang="en-US" altLang="zh-CN" b="1" dirty="0"/>
              <a:t>1.2.2 </a:t>
            </a:r>
            <a:r>
              <a:rPr lang="zh-CN" altLang="zh-CN" b="1" dirty="0"/>
              <a:t>数字媒体艺术</a:t>
            </a:r>
          </a:p>
          <a:p>
            <a:pPr marL="0" indent="0">
              <a:lnSpc>
                <a:spcPct val="150000"/>
              </a:lnSpc>
              <a:buNone/>
            </a:pPr>
            <a:r>
              <a:rPr lang="zh-CN" altLang="zh-CN" dirty="0"/>
              <a:t>主要特征表现</a:t>
            </a:r>
            <a:r>
              <a:rPr lang="zh-CN" altLang="zh-CN" dirty="0"/>
              <a:t> </a:t>
            </a:r>
            <a:endParaRPr lang="en-US" altLang="zh-CN" dirty="0" smtClean="0"/>
          </a:p>
          <a:p>
            <a:pPr marL="0" indent="0">
              <a:lnSpc>
                <a:spcPct val="150000"/>
              </a:lnSpc>
              <a:buNone/>
            </a:pPr>
            <a:r>
              <a:rPr lang="zh-CN" altLang="zh-CN" dirty="0"/>
              <a:t>（</a:t>
            </a:r>
            <a:r>
              <a:rPr lang="en-US" altLang="zh-CN" dirty="0"/>
              <a:t>1</a:t>
            </a:r>
            <a:r>
              <a:rPr lang="zh-CN" altLang="zh-CN" dirty="0"/>
              <a:t>）数字化的创作和表达方式</a:t>
            </a:r>
            <a:r>
              <a:rPr lang="zh-CN" altLang="zh-CN" dirty="0"/>
              <a:t> </a:t>
            </a:r>
            <a:endParaRPr lang="en-US" altLang="zh-CN" dirty="0" smtClean="0"/>
          </a:p>
          <a:p>
            <a:pPr marL="0" indent="0">
              <a:lnSpc>
                <a:spcPct val="150000"/>
              </a:lnSpc>
              <a:buNone/>
            </a:pPr>
            <a:r>
              <a:rPr lang="zh-CN" altLang="zh-CN" dirty="0"/>
              <a:t>（</a:t>
            </a:r>
            <a:r>
              <a:rPr lang="en-US" altLang="zh-CN" dirty="0"/>
              <a:t>2</a:t>
            </a:r>
            <a:r>
              <a:rPr lang="zh-CN" altLang="zh-CN" dirty="0"/>
              <a:t>）多感官的信息传播途径</a:t>
            </a:r>
          </a:p>
          <a:p>
            <a:pPr marL="0" indent="0">
              <a:lnSpc>
                <a:spcPct val="150000"/>
              </a:lnSpc>
              <a:buNone/>
            </a:pPr>
            <a:r>
              <a:rPr lang="zh-CN" altLang="zh-CN" dirty="0"/>
              <a:t>（</a:t>
            </a:r>
            <a:r>
              <a:rPr lang="en-US" altLang="zh-CN" dirty="0"/>
              <a:t>3</a:t>
            </a:r>
            <a:r>
              <a:rPr lang="zh-CN" altLang="zh-CN" dirty="0"/>
              <a:t>）数字媒体艺术的交互性和偶发性</a:t>
            </a:r>
          </a:p>
          <a:p>
            <a:pPr marL="0" indent="0">
              <a:lnSpc>
                <a:spcPct val="150000"/>
              </a:lnSpc>
              <a:buNone/>
            </a:pPr>
            <a:r>
              <a:rPr lang="zh-CN" altLang="zh-CN" dirty="0"/>
              <a:t>（</a:t>
            </a:r>
            <a:r>
              <a:rPr lang="en-US" altLang="zh-CN" dirty="0"/>
              <a:t>4</a:t>
            </a:r>
            <a:r>
              <a:rPr lang="zh-CN" altLang="zh-CN" dirty="0"/>
              <a:t>）数字媒体艺术的沉浸特征和超越时空性</a:t>
            </a:r>
          </a:p>
          <a:p>
            <a:pPr marL="0" indent="0">
              <a:lnSpc>
                <a:spcPct val="150000"/>
              </a:lnSpc>
              <a:buNone/>
            </a:pPr>
            <a:r>
              <a:rPr lang="zh-CN" altLang="zh-CN" dirty="0"/>
              <a:t>（</a:t>
            </a:r>
            <a:r>
              <a:rPr lang="en-US" altLang="zh-CN" dirty="0"/>
              <a:t>5</a:t>
            </a:r>
            <a:r>
              <a:rPr lang="zh-CN" altLang="zh-CN" dirty="0"/>
              <a:t>）新媒体艺术的创作走向大众化</a:t>
            </a:r>
          </a:p>
          <a:p>
            <a:pPr marL="0" indent="0">
              <a:lnSpc>
                <a:spcPct val="150000"/>
              </a:lnSpc>
              <a:buNone/>
            </a:pPr>
            <a:r>
              <a:rPr lang="zh-CN" altLang="zh-CN" dirty="0"/>
              <a:t>（</a:t>
            </a:r>
            <a:r>
              <a:rPr lang="en-US" altLang="zh-CN" dirty="0"/>
              <a:t>6</a:t>
            </a:r>
            <a:r>
              <a:rPr lang="zh-CN" altLang="zh-CN" dirty="0"/>
              <a:t>）数字媒体技术的</a:t>
            </a:r>
            <a:r>
              <a:rPr lang="zh-CN" altLang="zh-CN" dirty="0" smtClean="0"/>
              <a:t>重要性凸显</a:t>
            </a:r>
            <a:endParaRPr lang="zh-CN" altLang="zh-CN" dirty="0"/>
          </a:p>
        </p:txBody>
      </p:sp>
    </p:spTree>
    <p:extLst>
      <p:ext uri="{BB962C8B-B14F-4D97-AF65-F5344CB8AC3E}">
        <p14:creationId xmlns:p14="http://schemas.microsoft.com/office/powerpoint/2010/main" val="1928372561"/>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1.2 </a:t>
            </a:r>
            <a:r>
              <a:rPr lang="zh-CN" altLang="zh-CN" sz="3600" b="1" dirty="0"/>
              <a:t>数字媒体技术的内涵</a:t>
            </a:r>
          </a:p>
        </p:txBody>
      </p:sp>
      <p:sp>
        <p:nvSpPr>
          <p:cNvPr id="3" name="内容占位符 2"/>
          <p:cNvSpPr>
            <a:spLocks noGrp="1"/>
          </p:cNvSpPr>
          <p:nvPr>
            <p:ph idx="1"/>
          </p:nvPr>
        </p:nvSpPr>
        <p:spPr/>
        <p:txBody>
          <a:bodyPr>
            <a:normAutofit/>
          </a:bodyPr>
          <a:lstStyle/>
          <a:p>
            <a:pPr marL="0" indent="0">
              <a:lnSpc>
                <a:spcPct val="160000"/>
              </a:lnSpc>
              <a:buNone/>
            </a:pPr>
            <a:r>
              <a:rPr lang="en-US" altLang="zh-CN" b="1" dirty="0" smtClean="0"/>
              <a:t>1.2.3  </a:t>
            </a:r>
            <a:r>
              <a:rPr lang="zh-CN" altLang="zh-CN" b="1" dirty="0"/>
              <a:t>数字媒体技术</a:t>
            </a:r>
            <a:endParaRPr lang="en-US" altLang="zh-CN" b="1" dirty="0"/>
          </a:p>
          <a:p>
            <a:pPr marL="0" indent="0">
              <a:lnSpc>
                <a:spcPct val="160000"/>
              </a:lnSpc>
              <a:buNone/>
            </a:pPr>
            <a:r>
              <a:rPr lang="zh-CN" altLang="zh-CN" dirty="0"/>
              <a:t>数字媒体技术是一项应用广泛的综合技术，主要研究图、文、声、像等数字媒体的捕获、加工、存储、传递、再现及其相关技术，具有高增值、强辐射、低消耗、广就业、软渗透的属性。</a:t>
            </a:r>
            <a:r>
              <a:rPr lang="zh-CN" altLang="zh-CN" dirty="0"/>
              <a:t> </a:t>
            </a:r>
            <a:endParaRPr lang="zh-CN" altLang="zh-CN" b="1" dirty="0"/>
          </a:p>
        </p:txBody>
      </p:sp>
    </p:spTree>
    <p:extLst>
      <p:ext uri="{BB962C8B-B14F-4D97-AF65-F5344CB8AC3E}">
        <p14:creationId xmlns:p14="http://schemas.microsoft.com/office/powerpoint/2010/main" val="3906353535"/>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1.2 </a:t>
            </a:r>
            <a:r>
              <a:rPr lang="zh-CN" altLang="zh-CN" sz="3600" b="1" dirty="0"/>
              <a:t>数字媒体技术的内涵</a:t>
            </a:r>
          </a:p>
        </p:txBody>
      </p:sp>
      <p:sp>
        <p:nvSpPr>
          <p:cNvPr id="3" name="内容占位符 2"/>
          <p:cNvSpPr>
            <a:spLocks noGrp="1"/>
          </p:cNvSpPr>
          <p:nvPr>
            <p:ph idx="1"/>
          </p:nvPr>
        </p:nvSpPr>
        <p:spPr/>
        <p:txBody>
          <a:bodyPr>
            <a:normAutofit/>
          </a:bodyPr>
          <a:lstStyle/>
          <a:p>
            <a:pPr marL="0" indent="0">
              <a:lnSpc>
                <a:spcPct val="160000"/>
              </a:lnSpc>
              <a:buNone/>
            </a:pPr>
            <a:r>
              <a:rPr lang="en-US" altLang="zh-CN" b="1" dirty="0" smtClean="0"/>
              <a:t>1.2.3  </a:t>
            </a:r>
            <a:r>
              <a:rPr lang="zh-CN" altLang="zh-CN" b="1" dirty="0"/>
              <a:t>数字媒体技术</a:t>
            </a:r>
            <a:endParaRPr lang="en-US" altLang="zh-CN" b="1" dirty="0"/>
          </a:p>
          <a:p>
            <a:pPr marL="0" indent="0">
              <a:lnSpc>
                <a:spcPct val="150000"/>
              </a:lnSpc>
              <a:buNone/>
            </a:pPr>
            <a:r>
              <a:rPr lang="zh-CN" altLang="zh-CN" dirty="0"/>
              <a:t>主要技术范畴</a:t>
            </a:r>
            <a:r>
              <a:rPr lang="zh-CN" altLang="zh-CN" dirty="0"/>
              <a:t> </a:t>
            </a:r>
            <a:endParaRPr lang="en-US" altLang="zh-CN" dirty="0" smtClean="0"/>
          </a:p>
          <a:p>
            <a:pPr marL="0" indent="0">
              <a:lnSpc>
                <a:spcPct val="150000"/>
              </a:lnSpc>
              <a:buNone/>
            </a:pPr>
            <a:r>
              <a:rPr lang="zh-CN" altLang="zh-CN" b="1" dirty="0"/>
              <a:t>（</a:t>
            </a:r>
            <a:r>
              <a:rPr lang="en-US" altLang="zh-CN" b="1" dirty="0"/>
              <a:t>1</a:t>
            </a:r>
            <a:r>
              <a:rPr lang="zh-CN" altLang="zh-CN" b="1" dirty="0"/>
              <a:t>）</a:t>
            </a:r>
            <a:r>
              <a:rPr lang="zh-CN" altLang="zh-CN" b="1" dirty="0"/>
              <a:t>数字声音处</a:t>
            </a:r>
            <a:r>
              <a:rPr lang="zh-CN" altLang="zh-CN" b="1" dirty="0"/>
              <a:t>理。 </a:t>
            </a:r>
            <a:r>
              <a:rPr lang="en-US" altLang="zh-CN" b="1" dirty="0"/>
              <a:t> </a:t>
            </a:r>
            <a:r>
              <a:rPr lang="en-US" altLang="zh-CN" b="1" dirty="0" smtClean="0"/>
              <a:t>        </a:t>
            </a:r>
            <a:r>
              <a:rPr lang="zh-CN" altLang="zh-CN" b="1" dirty="0" smtClean="0"/>
              <a:t>（</a:t>
            </a:r>
            <a:r>
              <a:rPr lang="en-US" altLang="zh-CN" b="1" dirty="0"/>
              <a:t>2</a:t>
            </a:r>
            <a:r>
              <a:rPr lang="zh-CN" altLang="zh-CN" b="1" dirty="0"/>
              <a:t>）数字图像处理。 </a:t>
            </a:r>
            <a:endParaRPr lang="en-US" altLang="zh-CN" b="1" dirty="0"/>
          </a:p>
          <a:p>
            <a:pPr marL="0" indent="0">
              <a:lnSpc>
                <a:spcPct val="150000"/>
              </a:lnSpc>
              <a:buNone/>
            </a:pPr>
            <a:r>
              <a:rPr lang="zh-CN" altLang="zh-CN" dirty="0"/>
              <a:t>（</a:t>
            </a:r>
            <a:r>
              <a:rPr lang="en-US" altLang="zh-CN" dirty="0"/>
              <a:t>3</a:t>
            </a:r>
            <a:r>
              <a:rPr lang="zh-CN" altLang="zh-CN" dirty="0"/>
              <a:t>）数字视频处理</a:t>
            </a:r>
            <a:r>
              <a:rPr lang="zh-CN" altLang="zh-CN" dirty="0" smtClean="0"/>
              <a:t>。</a:t>
            </a:r>
            <a:r>
              <a:rPr lang="en-US" altLang="zh-CN" b="1" dirty="0"/>
              <a:t> </a:t>
            </a:r>
            <a:r>
              <a:rPr lang="en-US" altLang="zh-CN" b="1" dirty="0" smtClean="0"/>
              <a:t>     </a:t>
            </a:r>
            <a:r>
              <a:rPr lang="en-US" altLang="zh-CN" b="1" dirty="0"/>
              <a:t> </a:t>
            </a:r>
            <a:r>
              <a:rPr lang="en-US" altLang="zh-CN" b="1" dirty="0" smtClean="0"/>
              <a:t>   </a:t>
            </a:r>
            <a:r>
              <a:rPr lang="zh-CN" altLang="zh-CN" dirty="0"/>
              <a:t>（</a:t>
            </a:r>
            <a:r>
              <a:rPr lang="en-US" altLang="zh-CN" dirty="0"/>
              <a:t>4</a:t>
            </a:r>
            <a:r>
              <a:rPr lang="zh-CN" altLang="zh-CN" dirty="0"/>
              <a:t>）数字动画设计。</a:t>
            </a:r>
            <a:r>
              <a:rPr lang="zh-CN" altLang="zh-CN" dirty="0"/>
              <a:t> </a:t>
            </a:r>
            <a:r>
              <a:rPr lang="zh-CN" altLang="zh-CN" dirty="0" smtClean="0"/>
              <a:t> </a:t>
            </a:r>
            <a:endParaRPr lang="en-US" altLang="zh-CN" b="1" dirty="0"/>
          </a:p>
          <a:p>
            <a:pPr marL="0" indent="0">
              <a:lnSpc>
                <a:spcPct val="150000"/>
              </a:lnSpc>
              <a:buNone/>
            </a:pPr>
            <a:r>
              <a:rPr lang="zh-CN" altLang="zh-CN" dirty="0"/>
              <a:t>（</a:t>
            </a:r>
            <a:r>
              <a:rPr lang="en-US" altLang="zh-CN" dirty="0"/>
              <a:t>5</a:t>
            </a:r>
            <a:r>
              <a:rPr lang="zh-CN" altLang="zh-CN" dirty="0"/>
              <a:t>）数字游戏设计。</a:t>
            </a:r>
            <a:r>
              <a:rPr lang="zh-CN" altLang="zh-CN" dirty="0"/>
              <a:t> </a:t>
            </a:r>
            <a:r>
              <a:rPr lang="en-US" altLang="zh-CN" dirty="0" smtClean="0"/>
              <a:t> </a:t>
            </a:r>
            <a:r>
              <a:rPr lang="en-US" altLang="zh-CN" b="1" dirty="0"/>
              <a:t> </a:t>
            </a:r>
            <a:r>
              <a:rPr lang="en-US" altLang="zh-CN" b="1" dirty="0" smtClean="0"/>
              <a:t>       </a:t>
            </a:r>
            <a:r>
              <a:rPr lang="zh-CN" altLang="zh-CN" dirty="0" smtClean="0"/>
              <a:t>（</a:t>
            </a:r>
            <a:r>
              <a:rPr lang="en-US" altLang="zh-CN" dirty="0"/>
              <a:t>6</a:t>
            </a:r>
            <a:r>
              <a:rPr lang="zh-CN" altLang="zh-CN" dirty="0"/>
              <a:t>）数字媒体压缩。</a:t>
            </a:r>
            <a:r>
              <a:rPr lang="zh-CN" altLang="zh-CN" dirty="0"/>
              <a:t> </a:t>
            </a:r>
            <a:endParaRPr lang="en-US" altLang="zh-CN" b="1" dirty="0"/>
          </a:p>
          <a:p>
            <a:pPr marL="0" indent="0">
              <a:lnSpc>
                <a:spcPct val="150000"/>
              </a:lnSpc>
              <a:buNone/>
            </a:pPr>
            <a:r>
              <a:rPr lang="zh-CN" altLang="zh-CN" dirty="0"/>
              <a:t>（</a:t>
            </a:r>
            <a:r>
              <a:rPr lang="en-US" altLang="zh-CN" dirty="0"/>
              <a:t>7</a:t>
            </a:r>
            <a:r>
              <a:rPr lang="zh-CN" altLang="zh-CN" dirty="0"/>
              <a:t>）数字媒体存储。</a:t>
            </a:r>
            <a:r>
              <a:rPr lang="zh-CN" altLang="zh-CN" dirty="0"/>
              <a:t> </a:t>
            </a:r>
            <a:r>
              <a:rPr lang="en-US" altLang="zh-CN" b="1" dirty="0"/>
              <a:t> </a:t>
            </a:r>
            <a:r>
              <a:rPr lang="en-US" altLang="zh-CN" b="1" dirty="0" smtClean="0"/>
              <a:t>        </a:t>
            </a:r>
            <a:r>
              <a:rPr lang="zh-CN" altLang="zh-CN" dirty="0" smtClean="0"/>
              <a:t>（</a:t>
            </a:r>
            <a:r>
              <a:rPr lang="en-US" altLang="zh-CN" dirty="0"/>
              <a:t>8</a:t>
            </a:r>
            <a:r>
              <a:rPr lang="zh-CN" altLang="zh-CN" dirty="0"/>
              <a:t>）数字媒体管理与保护</a:t>
            </a:r>
            <a:r>
              <a:rPr lang="zh-CN" altLang="zh-CN" dirty="0" smtClean="0"/>
              <a:t>。</a:t>
            </a:r>
            <a:endParaRPr lang="en-US" altLang="zh-CN" b="1" dirty="0"/>
          </a:p>
          <a:p>
            <a:pPr marL="0" indent="0">
              <a:lnSpc>
                <a:spcPct val="150000"/>
              </a:lnSpc>
              <a:buNone/>
            </a:pPr>
            <a:r>
              <a:rPr lang="zh-CN" altLang="zh-CN" dirty="0"/>
              <a:t>（</a:t>
            </a:r>
            <a:r>
              <a:rPr lang="en-US" altLang="zh-CN" dirty="0"/>
              <a:t>9</a:t>
            </a:r>
            <a:r>
              <a:rPr lang="zh-CN" altLang="zh-CN" dirty="0"/>
              <a:t>）数字媒体传输技术。</a:t>
            </a:r>
            <a:r>
              <a:rPr lang="zh-CN" altLang="zh-CN" dirty="0"/>
              <a:t> </a:t>
            </a:r>
            <a:r>
              <a:rPr lang="zh-CN" altLang="zh-CN" dirty="0" smtClean="0"/>
              <a:t> </a:t>
            </a:r>
            <a:endParaRPr lang="en-US" altLang="zh-CN" b="1" dirty="0"/>
          </a:p>
          <a:p>
            <a:pPr marL="0" indent="0">
              <a:lnSpc>
                <a:spcPct val="150000"/>
              </a:lnSpc>
              <a:buNone/>
            </a:pPr>
            <a:endParaRPr lang="zh-CN" altLang="zh-CN" b="1" dirty="0"/>
          </a:p>
        </p:txBody>
      </p:sp>
    </p:spTree>
    <p:extLst>
      <p:ext uri="{BB962C8B-B14F-4D97-AF65-F5344CB8AC3E}">
        <p14:creationId xmlns:p14="http://schemas.microsoft.com/office/powerpoint/2010/main" val="2093606490"/>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1.3 </a:t>
            </a:r>
            <a:r>
              <a:rPr lang="zh-CN" altLang="zh-CN" sz="3600" b="1" dirty="0"/>
              <a:t>数字媒体关键技术</a:t>
            </a:r>
          </a:p>
        </p:txBody>
      </p:sp>
      <p:sp>
        <p:nvSpPr>
          <p:cNvPr id="3" name="内容占位符 2"/>
          <p:cNvSpPr>
            <a:spLocks noGrp="1"/>
          </p:cNvSpPr>
          <p:nvPr>
            <p:ph idx="1"/>
          </p:nvPr>
        </p:nvSpPr>
        <p:spPr/>
        <p:txBody>
          <a:bodyPr>
            <a:normAutofit lnSpcReduction="10000"/>
          </a:bodyPr>
          <a:lstStyle/>
          <a:p>
            <a:pPr marL="0" indent="0">
              <a:lnSpc>
                <a:spcPct val="150000"/>
              </a:lnSpc>
              <a:buNone/>
            </a:pPr>
            <a:r>
              <a:rPr lang="en-US" altLang="zh-CN" b="1" dirty="0" smtClean="0"/>
              <a:t>1.2.3  </a:t>
            </a:r>
            <a:r>
              <a:rPr lang="zh-CN" altLang="zh-CN" b="1" dirty="0"/>
              <a:t>数字媒体技术</a:t>
            </a:r>
            <a:endParaRPr lang="en-US" altLang="zh-CN" b="1" dirty="0"/>
          </a:p>
          <a:p>
            <a:pPr marL="0" indent="0">
              <a:lnSpc>
                <a:spcPct val="130000"/>
              </a:lnSpc>
              <a:buNone/>
            </a:pPr>
            <a:r>
              <a:rPr lang="en-US" altLang="zh-CN" dirty="0"/>
              <a:t>1</a:t>
            </a:r>
            <a:r>
              <a:rPr lang="zh-CN" altLang="zh-CN" dirty="0"/>
              <a:t>．数字媒体信息获取与输出技术</a:t>
            </a:r>
          </a:p>
          <a:p>
            <a:pPr marL="0" indent="0">
              <a:lnSpc>
                <a:spcPct val="130000"/>
              </a:lnSpc>
              <a:buNone/>
            </a:pPr>
            <a:r>
              <a:rPr lang="en-US" altLang="zh-CN" dirty="0"/>
              <a:t>2. </a:t>
            </a:r>
            <a:r>
              <a:rPr lang="zh-CN" altLang="zh-CN" dirty="0"/>
              <a:t>数字媒体存储技术</a:t>
            </a:r>
          </a:p>
          <a:p>
            <a:pPr marL="0" indent="0">
              <a:lnSpc>
                <a:spcPct val="130000"/>
              </a:lnSpc>
              <a:buNone/>
            </a:pPr>
            <a:r>
              <a:rPr lang="en-US" altLang="zh-CN" dirty="0"/>
              <a:t>3</a:t>
            </a:r>
            <a:r>
              <a:rPr lang="zh-CN" altLang="zh-CN" dirty="0"/>
              <a:t>．数字媒体信息处理技术</a:t>
            </a:r>
          </a:p>
          <a:p>
            <a:pPr marL="0" indent="0">
              <a:lnSpc>
                <a:spcPct val="130000"/>
              </a:lnSpc>
              <a:buNone/>
            </a:pPr>
            <a:r>
              <a:rPr lang="en-US" altLang="zh-CN" dirty="0"/>
              <a:t>4</a:t>
            </a:r>
            <a:r>
              <a:rPr lang="zh-CN" altLang="zh-CN" dirty="0"/>
              <a:t>．数字媒体传播技术</a:t>
            </a:r>
          </a:p>
          <a:p>
            <a:pPr marL="0" indent="0">
              <a:lnSpc>
                <a:spcPct val="130000"/>
              </a:lnSpc>
              <a:buNone/>
            </a:pPr>
            <a:r>
              <a:rPr lang="en-US" altLang="zh-CN" dirty="0" smtClean="0"/>
              <a:t>5</a:t>
            </a:r>
            <a:r>
              <a:rPr lang="zh-CN" altLang="zh-CN" dirty="0"/>
              <a:t>．数字媒体信息检索与信息安全技术</a:t>
            </a:r>
            <a:r>
              <a:rPr lang="zh-CN" altLang="zh-CN" dirty="0"/>
              <a:t> </a:t>
            </a:r>
            <a:endParaRPr lang="en-US" altLang="zh-CN" dirty="0" smtClean="0"/>
          </a:p>
          <a:p>
            <a:pPr marL="0" indent="0">
              <a:lnSpc>
                <a:spcPct val="130000"/>
              </a:lnSpc>
              <a:buNone/>
            </a:pPr>
            <a:r>
              <a:rPr lang="en-US" altLang="zh-CN" dirty="0"/>
              <a:t>6</a:t>
            </a:r>
            <a:r>
              <a:rPr lang="zh-CN" altLang="zh-CN" dirty="0"/>
              <a:t>．计算机图形与动画技术</a:t>
            </a:r>
            <a:r>
              <a:rPr lang="zh-CN" altLang="zh-CN" dirty="0"/>
              <a:t> </a:t>
            </a:r>
            <a:endParaRPr lang="en-US" altLang="zh-CN" dirty="0" smtClean="0"/>
          </a:p>
          <a:p>
            <a:pPr marL="0" indent="0">
              <a:lnSpc>
                <a:spcPct val="130000"/>
              </a:lnSpc>
              <a:buNone/>
            </a:pPr>
            <a:r>
              <a:rPr lang="en-US" altLang="zh-CN" dirty="0"/>
              <a:t>7</a:t>
            </a:r>
            <a:r>
              <a:rPr lang="zh-CN" altLang="zh-CN" dirty="0"/>
              <a:t>．人机交互技术</a:t>
            </a:r>
          </a:p>
          <a:p>
            <a:pPr marL="0" indent="0">
              <a:lnSpc>
                <a:spcPct val="130000"/>
              </a:lnSpc>
              <a:buNone/>
            </a:pPr>
            <a:r>
              <a:rPr lang="en-US" altLang="zh-CN" dirty="0"/>
              <a:t>8</a:t>
            </a:r>
            <a:r>
              <a:rPr lang="zh-CN" altLang="zh-CN" dirty="0"/>
              <a:t>．虚拟现实技术</a:t>
            </a:r>
            <a:r>
              <a:rPr lang="zh-CN" altLang="zh-CN" dirty="0"/>
              <a:t> </a:t>
            </a:r>
            <a:endParaRPr lang="zh-CN" altLang="zh-CN" b="1" dirty="0"/>
          </a:p>
        </p:txBody>
      </p:sp>
    </p:spTree>
    <p:extLst>
      <p:ext uri="{BB962C8B-B14F-4D97-AF65-F5344CB8AC3E}">
        <p14:creationId xmlns:p14="http://schemas.microsoft.com/office/powerpoint/2010/main" val="3606314705"/>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1.4 </a:t>
            </a:r>
            <a:r>
              <a:rPr lang="zh-CN" altLang="zh-CN" sz="3600" b="1" dirty="0"/>
              <a:t>数字媒体技术的应用</a:t>
            </a:r>
          </a:p>
        </p:txBody>
      </p:sp>
      <p:sp>
        <p:nvSpPr>
          <p:cNvPr id="3" name="内容占位符 2"/>
          <p:cNvSpPr>
            <a:spLocks noGrp="1"/>
          </p:cNvSpPr>
          <p:nvPr>
            <p:ph idx="1"/>
          </p:nvPr>
        </p:nvSpPr>
        <p:spPr/>
        <p:txBody>
          <a:bodyPr>
            <a:noAutofit/>
          </a:bodyPr>
          <a:lstStyle/>
          <a:p>
            <a:pPr marL="0" indent="0">
              <a:lnSpc>
                <a:spcPct val="150000"/>
              </a:lnSpc>
              <a:buNone/>
            </a:pPr>
            <a:r>
              <a:rPr lang="en-US" altLang="zh-CN" b="1" dirty="0" smtClean="0"/>
              <a:t>1. 4.1  </a:t>
            </a:r>
            <a:r>
              <a:rPr lang="zh-CN" altLang="zh-CN" b="1" dirty="0"/>
              <a:t>数字媒体技术应用领域</a:t>
            </a:r>
          </a:p>
          <a:p>
            <a:pPr>
              <a:lnSpc>
                <a:spcPct val="150000"/>
              </a:lnSpc>
            </a:pPr>
            <a:r>
              <a:rPr lang="zh-CN" altLang="zh-CN" dirty="0" smtClean="0"/>
              <a:t>教育培训</a:t>
            </a:r>
            <a:r>
              <a:rPr lang="zh-CN" altLang="zh-CN" dirty="0"/>
              <a:t>方面，可以开发远程教育系统、网络多媒体资源、制作数字电视节目等。</a:t>
            </a:r>
            <a:r>
              <a:rPr lang="zh-CN" altLang="zh-CN" dirty="0"/>
              <a:t> </a:t>
            </a:r>
            <a:endParaRPr lang="en-US" altLang="zh-CN" dirty="0" smtClean="0"/>
          </a:p>
          <a:p>
            <a:pPr>
              <a:lnSpc>
                <a:spcPct val="150000"/>
              </a:lnSpc>
            </a:pPr>
            <a:r>
              <a:rPr lang="zh-CN" altLang="zh-CN" dirty="0" smtClean="0"/>
              <a:t>电子商务领域</a:t>
            </a:r>
            <a:r>
              <a:rPr lang="zh-CN" altLang="zh-CN" dirty="0"/>
              <a:t>，开发网上电子商城，实现网上交易。网络为商家提供了推销自己的机会。</a:t>
            </a:r>
            <a:r>
              <a:rPr lang="zh-CN" altLang="zh-CN" dirty="0"/>
              <a:t> </a:t>
            </a:r>
            <a:endParaRPr lang="en-US" altLang="zh-CN" dirty="0"/>
          </a:p>
          <a:p>
            <a:pPr>
              <a:lnSpc>
                <a:spcPct val="150000"/>
              </a:lnSpc>
            </a:pPr>
            <a:r>
              <a:rPr lang="zh-CN" altLang="zh-CN" dirty="0"/>
              <a:t> </a:t>
            </a:r>
            <a:r>
              <a:rPr lang="zh-CN" altLang="zh-CN" dirty="0" smtClean="0"/>
              <a:t>信息发</a:t>
            </a:r>
            <a:r>
              <a:rPr lang="zh-CN" altLang="zh-CN" dirty="0"/>
              <a:t>布方面，</a:t>
            </a:r>
            <a:r>
              <a:rPr lang="zh-CN" altLang="zh-CN" dirty="0" smtClean="0"/>
              <a:t>组织机构或个人都可成为信息发布主体</a:t>
            </a:r>
            <a:r>
              <a:rPr lang="zh-CN" altLang="zh-CN" dirty="0"/>
              <a:t>。</a:t>
            </a:r>
            <a:r>
              <a:rPr lang="zh-CN" altLang="zh-CN" dirty="0"/>
              <a:t> </a:t>
            </a:r>
            <a:endParaRPr lang="en-US" altLang="zh-CN" dirty="0" smtClean="0"/>
          </a:p>
          <a:p>
            <a:pPr>
              <a:lnSpc>
                <a:spcPct val="150000"/>
              </a:lnSpc>
            </a:pPr>
            <a:r>
              <a:rPr lang="zh-CN" altLang="zh-CN" dirty="0" smtClean="0"/>
              <a:t>个人娱乐</a:t>
            </a:r>
            <a:r>
              <a:rPr lang="zh-CN" altLang="zh-CN" dirty="0"/>
              <a:t>方面，开发娱乐网站，利用</a:t>
            </a:r>
            <a:r>
              <a:rPr lang="en-US" altLang="zh-CN" dirty="0"/>
              <a:t>IPTV</a:t>
            </a:r>
            <a:r>
              <a:rPr lang="zh-CN" altLang="zh-CN" dirty="0"/>
              <a:t>、数字游戏、影视点播、移动流媒体等为人们提供娱乐。</a:t>
            </a:r>
            <a:r>
              <a:rPr lang="zh-CN" altLang="zh-CN" dirty="0"/>
              <a:t> </a:t>
            </a:r>
            <a:endParaRPr lang="en-US" altLang="zh-CN" dirty="0" smtClean="0"/>
          </a:p>
        </p:txBody>
      </p:sp>
    </p:spTree>
    <p:extLst>
      <p:ext uri="{BB962C8B-B14F-4D97-AF65-F5344CB8AC3E}">
        <p14:creationId xmlns:p14="http://schemas.microsoft.com/office/powerpoint/2010/main" val="2589446143"/>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1.4 </a:t>
            </a:r>
            <a:r>
              <a:rPr lang="zh-CN" altLang="zh-CN" sz="3600" b="1" dirty="0"/>
              <a:t>数字媒体技术的应用</a:t>
            </a:r>
          </a:p>
        </p:txBody>
      </p:sp>
      <p:sp>
        <p:nvSpPr>
          <p:cNvPr id="3" name="内容占位符 2"/>
          <p:cNvSpPr>
            <a:spLocks noGrp="1"/>
          </p:cNvSpPr>
          <p:nvPr>
            <p:ph idx="1"/>
          </p:nvPr>
        </p:nvSpPr>
        <p:spPr/>
        <p:txBody>
          <a:bodyPr>
            <a:noAutofit/>
          </a:bodyPr>
          <a:lstStyle/>
          <a:p>
            <a:pPr marL="0" indent="0">
              <a:lnSpc>
                <a:spcPct val="150000"/>
              </a:lnSpc>
              <a:buNone/>
            </a:pPr>
            <a:r>
              <a:rPr lang="en-US" altLang="zh-CN" b="1" dirty="0" smtClean="0"/>
              <a:t>1. 4.1  </a:t>
            </a:r>
            <a:r>
              <a:rPr lang="zh-CN" altLang="zh-CN" b="1" dirty="0"/>
              <a:t>数字媒体技术应用领域</a:t>
            </a:r>
          </a:p>
          <a:p>
            <a:pPr>
              <a:lnSpc>
                <a:spcPct val="150000"/>
              </a:lnSpc>
            </a:pPr>
            <a:r>
              <a:rPr lang="zh-CN" altLang="zh-CN" dirty="0"/>
              <a:t>电子出版方面，开发多媒体教材，出版网上电子杂志、电子书籍等。</a:t>
            </a:r>
            <a:r>
              <a:rPr lang="zh-CN" altLang="zh-CN" dirty="0"/>
              <a:t> </a:t>
            </a:r>
            <a:endParaRPr lang="en-US" altLang="zh-CN" dirty="0" smtClean="0"/>
          </a:p>
          <a:p>
            <a:pPr>
              <a:lnSpc>
                <a:spcPct val="150000"/>
              </a:lnSpc>
            </a:pPr>
            <a:r>
              <a:rPr lang="zh-CN" altLang="zh-CN" dirty="0"/>
              <a:t>创意设计方面，包括工业设计、企业徽标设计、漫画创作、动画原形设计、数字绘画创作、游戏设计等。</a:t>
            </a:r>
            <a:r>
              <a:rPr lang="zh-CN" altLang="zh-CN" dirty="0"/>
              <a:t> </a:t>
            </a:r>
            <a:endParaRPr lang="en-US" altLang="zh-CN" dirty="0" smtClean="0"/>
          </a:p>
          <a:p>
            <a:pPr>
              <a:lnSpc>
                <a:spcPct val="150000"/>
              </a:lnSpc>
            </a:pPr>
            <a:r>
              <a:rPr lang="zh-CN" altLang="zh-CN" dirty="0"/>
              <a:t>虚姒现实（</a:t>
            </a:r>
            <a:r>
              <a:rPr lang="en-US" altLang="zh-CN" dirty="0"/>
              <a:t>Virtual Reality</a:t>
            </a:r>
            <a:r>
              <a:rPr lang="zh-CN" altLang="zh-CN" dirty="0"/>
              <a:t>，</a:t>
            </a:r>
            <a:r>
              <a:rPr lang="en-US" altLang="zh-CN" dirty="0"/>
              <a:t>VR</a:t>
            </a:r>
            <a:r>
              <a:rPr lang="zh-CN" altLang="zh-CN" dirty="0"/>
              <a:t>）是当今多媒体技术研究中的热点技术之一。</a:t>
            </a:r>
            <a:r>
              <a:rPr lang="zh-CN" altLang="zh-CN" dirty="0"/>
              <a:t> </a:t>
            </a:r>
            <a:endParaRPr lang="en-US" altLang="zh-CN" dirty="0" smtClean="0"/>
          </a:p>
        </p:txBody>
      </p:sp>
    </p:spTree>
    <p:extLst>
      <p:ext uri="{BB962C8B-B14F-4D97-AF65-F5344CB8AC3E}">
        <p14:creationId xmlns:p14="http://schemas.microsoft.com/office/powerpoint/2010/main" val="1080919672"/>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1.4 </a:t>
            </a:r>
            <a:r>
              <a:rPr lang="zh-CN" altLang="zh-CN" sz="3600" b="1" dirty="0"/>
              <a:t>数字媒体技术的应用</a:t>
            </a:r>
          </a:p>
        </p:txBody>
      </p:sp>
      <p:sp>
        <p:nvSpPr>
          <p:cNvPr id="3" name="内容占位符 2"/>
          <p:cNvSpPr>
            <a:spLocks noGrp="1"/>
          </p:cNvSpPr>
          <p:nvPr>
            <p:ph idx="1"/>
          </p:nvPr>
        </p:nvSpPr>
        <p:spPr/>
        <p:txBody>
          <a:bodyPr>
            <a:noAutofit/>
          </a:bodyPr>
          <a:lstStyle/>
          <a:p>
            <a:pPr marL="0" indent="0">
              <a:lnSpc>
                <a:spcPct val="150000"/>
              </a:lnSpc>
              <a:buNone/>
            </a:pPr>
            <a:r>
              <a:rPr lang="en-US" altLang="zh-CN" b="1" dirty="0"/>
              <a:t>1.4.2  </a:t>
            </a:r>
            <a:r>
              <a:rPr lang="zh-CN" altLang="zh-CN" b="1" dirty="0"/>
              <a:t>数字媒体产业</a:t>
            </a:r>
          </a:p>
          <a:p>
            <a:pPr marL="0" indent="0">
              <a:lnSpc>
                <a:spcPct val="120000"/>
              </a:lnSpc>
              <a:buNone/>
            </a:pPr>
            <a:r>
              <a:rPr lang="en-US" altLang="zh-CN" dirty="0"/>
              <a:t>1</a:t>
            </a:r>
            <a:r>
              <a:rPr lang="zh-CN" altLang="zh-CN" dirty="0"/>
              <a:t>．</a:t>
            </a:r>
            <a:r>
              <a:rPr lang="zh-CN" altLang="zh-CN" dirty="0" smtClean="0"/>
              <a:t>数字媒体产业形态</a:t>
            </a:r>
            <a:endParaRPr lang="en-US" altLang="zh-CN" dirty="0" smtClean="0"/>
          </a:p>
          <a:p>
            <a:pPr marL="0" indent="0">
              <a:lnSpc>
                <a:spcPct val="120000"/>
              </a:lnSpc>
              <a:buNone/>
            </a:pPr>
            <a:r>
              <a:rPr lang="zh-CN" altLang="zh-CN" dirty="0"/>
              <a:t>（</a:t>
            </a:r>
            <a:r>
              <a:rPr lang="en-US" altLang="zh-CN" dirty="0"/>
              <a:t>1</a:t>
            </a:r>
            <a:r>
              <a:rPr lang="zh-CN" altLang="zh-CN" dirty="0"/>
              <a:t>）内容创建。</a:t>
            </a:r>
            <a:r>
              <a:rPr lang="zh-CN" altLang="zh-CN" dirty="0"/>
              <a:t> </a:t>
            </a:r>
            <a:endParaRPr lang="en-US" altLang="zh-CN" dirty="0" smtClean="0"/>
          </a:p>
          <a:p>
            <a:pPr marL="0" indent="0">
              <a:lnSpc>
                <a:spcPct val="120000"/>
              </a:lnSpc>
              <a:buNone/>
            </a:pPr>
            <a:r>
              <a:rPr lang="zh-CN" altLang="zh-CN" dirty="0"/>
              <a:t>（</a:t>
            </a:r>
            <a:r>
              <a:rPr lang="en-US" altLang="zh-CN" dirty="0"/>
              <a:t>2</a:t>
            </a:r>
            <a:r>
              <a:rPr lang="zh-CN" altLang="zh-CN" dirty="0"/>
              <a:t>）内容管理。</a:t>
            </a:r>
            <a:r>
              <a:rPr lang="zh-CN" altLang="zh-CN" dirty="0"/>
              <a:t> </a:t>
            </a:r>
            <a:endParaRPr lang="en-US" altLang="zh-CN" dirty="0" smtClean="0"/>
          </a:p>
          <a:p>
            <a:pPr marL="0" indent="0">
              <a:lnSpc>
                <a:spcPct val="120000"/>
              </a:lnSpc>
              <a:buNone/>
            </a:pPr>
            <a:r>
              <a:rPr lang="zh-CN" altLang="zh-CN" dirty="0"/>
              <a:t>（</a:t>
            </a:r>
            <a:r>
              <a:rPr lang="en-US" altLang="zh-CN" dirty="0"/>
              <a:t>3</a:t>
            </a:r>
            <a:r>
              <a:rPr lang="zh-CN" altLang="zh-CN" dirty="0"/>
              <a:t>）内容发行</a:t>
            </a:r>
            <a:r>
              <a:rPr lang="zh-CN" altLang="zh-CN" dirty="0" smtClean="0"/>
              <a:t>。</a:t>
            </a:r>
            <a:endParaRPr lang="en-US" altLang="zh-CN" dirty="0" smtClean="0"/>
          </a:p>
          <a:p>
            <a:pPr marL="0" indent="0">
              <a:lnSpc>
                <a:spcPct val="120000"/>
              </a:lnSpc>
              <a:buNone/>
            </a:pPr>
            <a:r>
              <a:rPr lang="zh-CN" altLang="zh-CN" dirty="0"/>
              <a:t>（</a:t>
            </a:r>
            <a:r>
              <a:rPr lang="en-US" altLang="zh-CN" dirty="0"/>
              <a:t>4</a:t>
            </a:r>
            <a:r>
              <a:rPr lang="zh-CN" altLang="zh-CN" dirty="0"/>
              <a:t>）应用开发。</a:t>
            </a:r>
            <a:r>
              <a:rPr lang="zh-CN" altLang="zh-CN" dirty="0"/>
              <a:t> </a:t>
            </a:r>
            <a:r>
              <a:rPr lang="zh-CN" altLang="zh-CN" dirty="0" smtClean="0"/>
              <a:t> </a:t>
            </a:r>
            <a:endParaRPr lang="en-US" altLang="zh-CN" dirty="0" smtClean="0"/>
          </a:p>
          <a:p>
            <a:pPr marL="0" indent="0">
              <a:lnSpc>
                <a:spcPct val="120000"/>
              </a:lnSpc>
              <a:buNone/>
            </a:pPr>
            <a:r>
              <a:rPr lang="zh-CN" altLang="zh-CN" dirty="0"/>
              <a:t>（</a:t>
            </a:r>
            <a:r>
              <a:rPr lang="en-US" altLang="zh-CN" dirty="0"/>
              <a:t>5</a:t>
            </a:r>
            <a:r>
              <a:rPr lang="zh-CN" altLang="zh-CN" dirty="0"/>
              <a:t>）运营接入。</a:t>
            </a:r>
            <a:r>
              <a:rPr lang="zh-CN" altLang="zh-CN" dirty="0"/>
              <a:t> </a:t>
            </a:r>
            <a:endParaRPr lang="en-US" altLang="zh-CN" dirty="0" smtClean="0"/>
          </a:p>
          <a:p>
            <a:pPr marL="0" indent="0">
              <a:lnSpc>
                <a:spcPct val="120000"/>
              </a:lnSpc>
              <a:buNone/>
            </a:pPr>
            <a:r>
              <a:rPr lang="zh-CN" altLang="zh-CN" dirty="0"/>
              <a:t>（</a:t>
            </a:r>
            <a:r>
              <a:rPr lang="en-US" altLang="zh-CN" dirty="0"/>
              <a:t>6</a:t>
            </a:r>
            <a:r>
              <a:rPr lang="zh-CN" altLang="zh-CN" dirty="0"/>
              <a:t>）价值链集成。</a:t>
            </a:r>
            <a:r>
              <a:rPr lang="zh-CN" altLang="zh-CN" dirty="0"/>
              <a:t> </a:t>
            </a:r>
            <a:endParaRPr lang="en-US" altLang="zh-CN" dirty="0" smtClean="0"/>
          </a:p>
          <a:p>
            <a:pPr marL="0" indent="0">
              <a:lnSpc>
                <a:spcPct val="120000"/>
              </a:lnSpc>
              <a:buNone/>
            </a:pPr>
            <a:r>
              <a:rPr lang="zh-CN" altLang="zh-CN" dirty="0"/>
              <a:t>（</a:t>
            </a:r>
            <a:r>
              <a:rPr lang="en-US" altLang="zh-CN" dirty="0"/>
              <a:t>7</a:t>
            </a:r>
            <a:r>
              <a:rPr lang="zh-CN" altLang="zh-CN" dirty="0"/>
              <a:t>）媒体应用。</a:t>
            </a:r>
            <a:r>
              <a:rPr lang="zh-CN" altLang="zh-CN" dirty="0"/>
              <a:t> </a:t>
            </a:r>
            <a:endParaRPr lang="zh-CN" altLang="zh-CN" dirty="0"/>
          </a:p>
        </p:txBody>
      </p:sp>
    </p:spTree>
    <p:extLst>
      <p:ext uri="{BB962C8B-B14F-4D97-AF65-F5344CB8AC3E}">
        <p14:creationId xmlns:p14="http://schemas.microsoft.com/office/powerpoint/2010/main" val="1443560302"/>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1.4 </a:t>
            </a:r>
            <a:r>
              <a:rPr lang="zh-CN" altLang="zh-CN" sz="3600" b="1" dirty="0"/>
              <a:t>数字媒体技术的应用</a:t>
            </a:r>
          </a:p>
        </p:txBody>
      </p:sp>
      <p:sp>
        <p:nvSpPr>
          <p:cNvPr id="3" name="内容占位符 2"/>
          <p:cNvSpPr>
            <a:spLocks noGrp="1"/>
          </p:cNvSpPr>
          <p:nvPr>
            <p:ph idx="1"/>
          </p:nvPr>
        </p:nvSpPr>
        <p:spPr/>
        <p:txBody>
          <a:bodyPr>
            <a:noAutofit/>
          </a:bodyPr>
          <a:lstStyle/>
          <a:p>
            <a:pPr marL="0" indent="0">
              <a:lnSpc>
                <a:spcPct val="150000"/>
              </a:lnSpc>
              <a:buNone/>
            </a:pPr>
            <a:r>
              <a:rPr lang="en-US" altLang="zh-CN" b="1" dirty="0"/>
              <a:t>1.4.2  </a:t>
            </a:r>
            <a:r>
              <a:rPr lang="zh-CN" altLang="zh-CN" b="1" dirty="0"/>
              <a:t>数字媒体产业</a:t>
            </a:r>
          </a:p>
          <a:p>
            <a:pPr marL="0" indent="0">
              <a:lnSpc>
                <a:spcPct val="120000"/>
              </a:lnSpc>
              <a:buNone/>
            </a:pPr>
            <a:r>
              <a:rPr lang="en-US" altLang="zh-CN" dirty="0"/>
              <a:t>2</a:t>
            </a:r>
            <a:r>
              <a:rPr lang="zh-CN" altLang="zh-CN" dirty="0"/>
              <a:t>．数字媒体产业方向</a:t>
            </a:r>
            <a:r>
              <a:rPr lang="zh-CN" altLang="zh-CN" dirty="0"/>
              <a:t> </a:t>
            </a:r>
            <a:endParaRPr lang="en-US" altLang="zh-CN" dirty="0" smtClean="0"/>
          </a:p>
          <a:p>
            <a:pPr marL="0" indent="0">
              <a:lnSpc>
                <a:spcPct val="120000"/>
              </a:lnSpc>
              <a:buNone/>
            </a:pPr>
            <a:r>
              <a:rPr lang="zh-CN" altLang="zh-CN" dirty="0"/>
              <a:t>（</a:t>
            </a:r>
            <a:r>
              <a:rPr lang="en-US" altLang="zh-CN" dirty="0"/>
              <a:t>1</a:t>
            </a:r>
            <a:r>
              <a:rPr lang="zh-CN" altLang="zh-CN" dirty="0"/>
              <a:t>）内容制作技术及平台</a:t>
            </a:r>
            <a:r>
              <a:rPr lang="zh-CN" altLang="zh-CN" dirty="0"/>
              <a:t> </a:t>
            </a:r>
            <a:endParaRPr lang="en-US" altLang="zh-CN" dirty="0" smtClean="0"/>
          </a:p>
          <a:p>
            <a:pPr marL="0" indent="0">
              <a:lnSpc>
                <a:spcPct val="120000"/>
              </a:lnSpc>
              <a:buNone/>
            </a:pPr>
            <a:r>
              <a:rPr lang="zh-CN" altLang="zh-CN" dirty="0"/>
              <a:t>（</a:t>
            </a:r>
            <a:r>
              <a:rPr lang="en-US" altLang="zh-CN" dirty="0"/>
              <a:t>2</a:t>
            </a:r>
            <a:r>
              <a:rPr lang="zh-CN" altLang="zh-CN" dirty="0"/>
              <a:t>）音视频内容搜索技术</a:t>
            </a:r>
            <a:r>
              <a:rPr lang="zh-CN" altLang="zh-CN" dirty="0"/>
              <a:t> </a:t>
            </a:r>
            <a:endParaRPr lang="en-US" altLang="zh-CN" dirty="0" smtClean="0"/>
          </a:p>
          <a:p>
            <a:pPr marL="0" indent="0">
              <a:lnSpc>
                <a:spcPct val="120000"/>
              </a:lnSpc>
              <a:buNone/>
            </a:pPr>
            <a:r>
              <a:rPr lang="zh-CN" altLang="zh-CN" dirty="0"/>
              <a:t>（</a:t>
            </a:r>
            <a:r>
              <a:rPr lang="en-US" altLang="zh-CN" dirty="0"/>
              <a:t>3</a:t>
            </a:r>
            <a:r>
              <a:rPr lang="zh-CN" altLang="zh-CN" dirty="0"/>
              <a:t>）数字版权保护技术</a:t>
            </a:r>
            <a:r>
              <a:rPr lang="zh-CN" altLang="zh-CN" dirty="0"/>
              <a:t> </a:t>
            </a:r>
            <a:endParaRPr lang="en-US" altLang="zh-CN" dirty="0" smtClean="0"/>
          </a:p>
          <a:p>
            <a:pPr marL="0" indent="0">
              <a:lnSpc>
                <a:spcPct val="120000"/>
              </a:lnSpc>
              <a:buNone/>
            </a:pPr>
            <a:r>
              <a:rPr lang="zh-CN" altLang="zh-CN" dirty="0"/>
              <a:t>（</a:t>
            </a:r>
            <a:r>
              <a:rPr lang="en-US" altLang="zh-CN" dirty="0"/>
              <a:t>4</a:t>
            </a:r>
            <a:r>
              <a:rPr lang="zh-CN" altLang="zh-CN" dirty="0"/>
              <a:t>）数字媒体人机交互与终端技术</a:t>
            </a:r>
            <a:r>
              <a:rPr lang="zh-CN" altLang="zh-CN" dirty="0"/>
              <a:t> </a:t>
            </a:r>
            <a:endParaRPr lang="en-US" altLang="zh-CN" dirty="0" smtClean="0"/>
          </a:p>
          <a:p>
            <a:pPr marL="0" indent="0">
              <a:lnSpc>
                <a:spcPct val="120000"/>
              </a:lnSpc>
              <a:buNone/>
            </a:pPr>
            <a:r>
              <a:rPr lang="zh-CN" altLang="zh-CN" dirty="0"/>
              <a:t>（</a:t>
            </a:r>
            <a:r>
              <a:rPr lang="en-US" altLang="zh-CN" dirty="0"/>
              <a:t>5</a:t>
            </a:r>
            <a:r>
              <a:rPr lang="zh-CN" altLang="zh-CN" dirty="0"/>
              <a:t>）数字媒体资源管理平台与服务</a:t>
            </a:r>
            <a:r>
              <a:rPr lang="zh-CN" altLang="zh-CN" dirty="0"/>
              <a:t> </a:t>
            </a:r>
            <a:endParaRPr lang="en-US" altLang="zh-CN" dirty="0" smtClean="0"/>
          </a:p>
          <a:p>
            <a:pPr marL="0" indent="0">
              <a:lnSpc>
                <a:spcPct val="120000"/>
              </a:lnSpc>
              <a:buNone/>
            </a:pPr>
            <a:r>
              <a:rPr lang="zh-CN" altLang="zh-CN" dirty="0"/>
              <a:t>（</a:t>
            </a:r>
            <a:r>
              <a:rPr lang="en-US" altLang="zh-CN" dirty="0"/>
              <a:t>6</a:t>
            </a:r>
            <a:r>
              <a:rPr lang="zh-CN" altLang="zh-CN" dirty="0"/>
              <a:t>）数字媒体产品交易平台与服务</a:t>
            </a:r>
            <a:r>
              <a:rPr lang="zh-CN" altLang="zh-CN" dirty="0"/>
              <a:t> </a:t>
            </a:r>
            <a:endParaRPr lang="zh-CN" altLang="zh-CN" dirty="0"/>
          </a:p>
        </p:txBody>
      </p:sp>
    </p:spTree>
    <p:extLst>
      <p:ext uri="{BB962C8B-B14F-4D97-AF65-F5344CB8AC3E}">
        <p14:creationId xmlns:p14="http://schemas.microsoft.com/office/powerpoint/2010/main" val="1587415036"/>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1.4 </a:t>
            </a:r>
            <a:r>
              <a:rPr lang="zh-CN" altLang="zh-CN" sz="3600" b="1" dirty="0"/>
              <a:t>数字媒体技术的应用</a:t>
            </a:r>
          </a:p>
        </p:txBody>
      </p:sp>
      <p:sp>
        <p:nvSpPr>
          <p:cNvPr id="3" name="内容占位符 2"/>
          <p:cNvSpPr>
            <a:spLocks noGrp="1"/>
          </p:cNvSpPr>
          <p:nvPr>
            <p:ph idx="1"/>
          </p:nvPr>
        </p:nvSpPr>
        <p:spPr/>
        <p:txBody>
          <a:bodyPr>
            <a:noAutofit/>
          </a:bodyPr>
          <a:lstStyle/>
          <a:p>
            <a:pPr marL="0" indent="0">
              <a:lnSpc>
                <a:spcPct val="150000"/>
              </a:lnSpc>
              <a:buNone/>
            </a:pPr>
            <a:r>
              <a:rPr lang="en-US" altLang="zh-CN" b="1" dirty="0"/>
              <a:t>1.4.2  </a:t>
            </a:r>
            <a:r>
              <a:rPr lang="zh-CN" altLang="zh-CN" b="1" dirty="0"/>
              <a:t>数字媒体产业</a:t>
            </a:r>
          </a:p>
          <a:p>
            <a:pPr marL="0" indent="0">
              <a:lnSpc>
                <a:spcPct val="150000"/>
              </a:lnSpc>
              <a:buNone/>
            </a:pPr>
            <a:r>
              <a:rPr lang="en-US" altLang="zh-CN" dirty="0"/>
              <a:t> 3</a:t>
            </a:r>
            <a:r>
              <a:rPr lang="zh-CN" altLang="zh-CN" dirty="0"/>
              <a:t>．数字媒体产业发展趋势</a:t>
            </a:r>
            <a:r>
              <a:rPr lang="zh-CN" altLang="zh-CN" dirty="0"/>
              <a:t> </a:t>
            </a:r>
            <a:endParaRPr lang="en-US" altLang="zh-CN" dirty="0" smtClean="0"/>
          </a:p>
          <a:p>
            <a:pPr>
              <a:lnSpc>
                <a:spcPct val="150000"/>
              </a:lnSpc>
            </a:pPr>
            <a:r>
              <a:rPr lang="zh-CN" altLang="zh-CN" dirty="0"/>
              <a:t>欧盟早在</a:t>
            </a:r>
            <a:r>
              <a:rPr lang="en-US" altLang="zh-CN" dirty="0"/>
              <a:t>1996</a:t>
            </a:r>
            <a:r>
              <a:rPr lang="zh-CN" altLang="zh-CN" dirty="0"/>
              <a:t>年就提出“信息</a:t>
            </a:r>
            <a:r>
              <a:rPr lang="en-US" altLang="zh-CN" dirty="0"/>
              <a:t>2000</a:t>
            </a:r>
            <a:r>
              <a:rPr lang="zh-CN" altLang="zh-CN" dirty="0"/>
              <a:t>计划”，以促进数字媒体内容和服务在教育、文化、信息等公共领域的发展</a:t>
            </a:r>
            <a:r>
              <a:rPr lang="zh-CN" altLang="zh-CN" dirty="0" smtClean="0"/>
              <a:t>。</a:t>
            </a:r>
            <a:endParaRPr lang="en-US" altLang="zh-CN" dirty="0" smtClean="0"/>
          </a:p>
          <a:p>
            <a:pPr>
              <a:lnSpc>
                <a:spcPct val="150000"/>
              </a:lnSpc>
            </a:pPr>
            <a:r>
              <a:rPr lang="zh-CN" altLang="zh-CN" dirty="0" smtClean="0"/>
              <a:t>爱尔兰</a:t>
            </a:r>
            <a:r>
              <a:rPr lang="zh-CN" altLang="zh-CN" dirty="0"/>
              <a:t>政府</a:t>
            </a:r>
            <a:r>
              <a:rPr lang="en-US" altLang="zh-CN" dirty="0"/>
              <a:t>2002</a:t>
            </a:r>
            <a:r>
              <a:rPr lang="zh-CN" altLang="zh-CN" dirty="0"/>
              <a:t>年制定《爱尔兰数字内容产业战略</a:t>
            </a:r>
            <a:r>
              <a:rPr lang="zh-CN" altLang="zh-CN" dirty="0" smtClean="0"/>
              <a:t>》</a:t>
            </a:r>
            <a:r>
              <a:rPr lang="zh-CN" altLang="en-US" dirty="0" smtClean="0"/>
              <a:t>。</a:t>
            </a:r>
            <a:endParaRPr lang="en-US" altLang="zh-CN" dirty="0" smtClean="0"/>
          </a:p>
          <a:p>
            <a:pPr>
              <a:lnSpc>
                <a:spcPct val="150000"/>
              </a:lnSpc>
            </a:pPr>
            <a:r>
              <a:rPr lang="zh-CN" altLang="zh-CN" dirty="0" smtClean="0"/>
              <a:t>韩国文化观光部于</a:t>
            </a:r>
            <a:r>
              <a:rPr lang="en-US" altLang="zh-CN" dirty="0"/>
              <a:t>2001</a:t>
            </a:r>
            <a:r>
              <a:rPr lang="zh-CN" altLang="zh-CN" dirty="0"/>
              <a:t>年将内容产业订为国家策略发展的重点产业，目标成为全球主要的数字内容生产国家。</a:t>
            </a:r>
          </a:p>
        </p:txBody>
      </p:sp>
    </p:spTree>
    <p:extLst>
      <p:ext uri="{BB962C8B-B14F-4D97-AF65-F5344CB8AC3E}">
        <p14:creationId xmlns:p14="http://schemas.microsoft.com/office/powerpoint/2010/main" val="323394425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1.1 </a:t>
            </a:r>
            <a:r>
              <a:rPr lang="zh-CN" altLang="zh-CN" sz="3600" b="1" dirty="0"/>
              <a:t>数字媒体基本</a:t>
            </a:r>
            <a:r>
              <a:rPr lang="zh-CN" altLang="zh-CN" sz="3600" b="1" dirty="0" smtClean="0"/>
              <a:t>概念</a:t>
            </a:r>
            <a:endParaRPr kumimoji="1" lang="zh-CN" altLang="en-US" sz="3600" dirty="0"/>
          </a:p>
        </p:txBody>
      </p:sp>
      <p:sp>
        <p:nvSpPr>
          <p:cNvPr id="3" name="内容占位符 2"/>
          <p:cNvSpPr>
            <a:spLocks noGrp="1"/>
          </p:cNvSpPr>
          <p:nvPr>
            <p:ph idx="1"/>
          </p:nvPr>
        </p:nvSpPr>
        <p:spPr/>
        <p:txBody>
          <a:bodyPr/>
          <a:lstStyle/>
          <a:p>
            <a:pPr marL="0" indent="0">
              <a:lnSpc>
                <a:spcPct val="150000"/>
              </a:lnSpc>
              <a:buNone/>
            </a:pPr>
            <a:r>
              <a:rPr lang="en-US" altLang="zh-CN" b="1" dirty="0"/>
              <a:t>1.1.1 </a:t>
            </a:r>
            <a:r>
              <a:rPr lang="zh-CN" altLang="zh-CN" b="1" dirty="0"/>
              <a:t>什么是</a:t>
            </a:r>
            <a:r>
              <a:rPr lang="zh-CN" altLang="zh-CN" b="1" dirty="0" smtClean="0"/>
              <a:t>媒体</a:t>
            </a:r>
            <a:endParaRPr lang="en-US" altLang="zh-CN" b="1" dirty="0" smtClean="0"/>
          </a:p>
          <a:p>
            <a:pPr marL="0" indent="0">
              <a:lnSpc>
                <a:spcPct val="150000"/>
              </a:lnSpc>
              <a:buNone/>
            </a:pPr>
            <a:r>
              <a:rPr lang="zh-CN" altLang="zh-CN" dirty="0"/>
              <a:t>在计算机技术领域中，媒体（</a:t>
            </a:r>
            <a:r>
              <a:rPr lang="en-US" altLang="zh-CN" dirty="0"/>
              <a:t>Medium</a:t>
            </a:r>
            <a:r>
              <a:rPr lang="zh-CN" altLang="zh-CN" dirty="0"/>
              <a:t>）是指信息传递和存储的</a:t>
            </a:r>
            <a:r>
              <a:rPr lang="zh-CN" altLang="zh-CN" dirty="0" smtClean="0"/>
              <a:t>最基本的技术和手段</a:t>
            </a:r>
            <a:r>
              <a:rPr lang="zh-CN" altLang="en-US" dirty="0" smtClean="0"/>
              <a:t>。</a:t>
            </a:r>
            <a:endParaRPr lang="en-US" altLang="zh-CN" dirty="0" smtClean="0"/>
          </a:p>
          <a:p>
            <a:pPr marL="0" indent="0">
              <a:lnSpc>
                <a:spcPct val="150000"/>
              </a:lnSpc>
              <a:buNone/>
            </a:pPr>
            <a:r>
              <a:rPr lang="zh-CN" altLang="zh-CN" dirty="0" smtClean="0"/>
              <a:t>包括两个</a:t>
            </a:r>
            <a:r>
              <a:rPr lang="zh-CN" altLang="zh-CN" dirty="0"/>
              <a:t>方面的含义</a:t>
            </a:r>
            <a:r>
              <a:rPr lang="zh-CN" altLang="zh-CN" dirty="0" smtClean="0"/>
              <a:t>：</a:t>
            </a:r>
            <a:endParaRPr lang="en-US" altLang="zh-CN" dirty="0" smtClean="0"/>
          </a:p>
          <a:p>
            <a:pPr marL="0" indent="0">
              <a:lnSpc>
                <a:spcPct val="150000"/>
              </a:lnSpc>
              <a:buNone/>
            </a:pPr>
            <a:r>
              <a:rPr lang="zh-CN" altLang="zh-CN" dirty="0" smtClean="0"/>
              <a:t>一方面是指存储</a:t>
            </a:r>
            <a:r>
              <a:rPr lang="zh-CN" altLang="zh-CN" dirty="0"/>
              <a:t>信息的实体，如磁盘、光盘、磁带等，中文常称之为媒质</a:t>
            </a:r>
            <a:r>
              <a:rPr lang="zh-CN" altLang="zh-CN" dirty="0" smtClean="0"/>
              <a:t>；</a:t>
            </a:r>
            <a:endParaRPr lang="en-US" altLang="zh-CN" dirty="0" smtClean="0"/>
          </a:p>
          <a:p>
            <a:pPr marL="0" indent="0">
              <a:lnSpc>
                <a:spcPct val="150000"/>
              </a:lnSpc>
              <a:buNone/>
            </a:pPr>
            <a:r>
              <a:rPr lang="zh-CN" altLang="zh-CN" dirty="0" smtClean="0"/>
              <a:t>另一方面是指传递</a:t>
            </a:r>
            <a:r>
              <a:rPr lang="zh-CN" altLang="zh-CN" dirty="0"/>
              <a:t>信息的载体，如文字、图像、声音、影视等，中文常称之为媒介</a:t>
            </a:r>
            <a:r>
              <a:rPr lang="zh-CN" altLang="zh-CN" dirty="0" smtClean="0"/>
              <a:t>。</a:t>
            </a:r>
            <a:endParaRPr lang="zh-CN" altLang="zh-CN" dirty="0"/>
          </a:p>
        </p:txBody>
      </p:sp>
    </p:spTree>
    <p:extLst>
      <p:ext uri="{BB962C8B-B14F-4D97-AF65-F5344CB8AC3E}">
        <p14:creationId xmlns:p14="http://schemas.microsoft.com/office/powerpoint/2010/main" val="1292566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1.4 </a:t>
            </a:r>
            <a:r>
              <a:rPr lang="zh-CN" altLang="zh-CN" sz="3600" b="1" dirty="0"/>
              <a:t>数字媒体技术的应用</a:t>
            </a:r>
          </a:p>
        </p:txBody>
      </p:sp>
      <p:sp>
        <p:nvSpPr>
          <p:cNvPr id="3" name="内容占位符 2"/>
          <p:cNvSpPr>
            <a:spLocks noGrp="1"/>
          </p:cNvSpPr>
          <p:nvPr>
            <p:ph idx="1"/>
          </p:nvPr>
        </p:nvSpPr>
        <p:spPr/>
        <p:txBody>
          <a:bodyPr>
            <a:noAutofit/>
          </a:bodyPr>
          <a:lstStyle/>
          <a:p>
            <a:pPr marL="0" indent="0">
              <a:lnSpc>
                <a:spcPct val="150000"/>
              </a:lnSpc>
              <a:buNone/>
            </a:pPr>
            <a:r>
              <a:rPr lang="en-US" altLang="zh-CN" b="1" dirty="0"/>
              <a:t>1.4.2  </a:t>
            </a:r>
            <a:r>
              <a:rPr lang="zh-CN" altLang="zh-CN" b="1" dirty="0"/>
              <a:t>数字媒体产业</a:t>
            </a:r>
          </a:p>
          <a:p>
            <a:pPr marL="0" indent="0">
              <a:lnSpc>
                <a:spcPct val="140000"/>
              </a:lnSpc>
              <a:buNone/>
            </a:pPr>
            <a:r>
              <a:rPr lang="en-US" altLang="zh-CN" dirty="0"/>
              <a:t> 3</a:t>
            </a:r>
            <a:r>
              <a:rPr lang="zh-CN" altLang="zh-CN" dirty="0"/>
              <a:t>．数字媒体产业发展趋势</a:t>
            </a:r>
            <a:r>
              <a:rPr lang="zh-CN" altLang="zh-CN" dirty="0"/>
              <a:t> </a:t>
            </a:r>
            <a:endParaRPr lang="en-US" altLang="zh-CN" dirty="0" smtClean="0"/>
          </a:p>
          <a:p>
            <a:pPr>
              <a:lnSpc>
                <a:spcPct val="140000"/>
              </a:lnSpc>
            </a:pPr>
            <a:r>
              <a:rPr lang="zh-CN" altLang="zh-CN" dirty="0"/>
              <a:t>我国“十五”期间在数字媒体产业方面已经取得了系列成果，已确定将数字媒体产业作为我国产业结构调整的重点产业予以扶持发展，并已进行了一系列的部署和安排。</a:t>
            </a:r>
          </a:p>
          <a:p>
            <a:pPr>
              <a:lnSpc>
                <a:spcPct val="140000"/>
              </a:lnSpc>
            </a:pPr>
            <a:r>
              <a:rPr lang="en-US" altLang="zh-CN" dirty="0"/>
              <a:t> </a:t>
            </a:r>
            <a:r>
              <a:rPr lang="zh-CN" altLang="zh-CN" dirty="0"/>
              <a:t>国家广电总局将</a:t>
            </a:r>
            <a:r>
              <a:rPr lang="en-US" altLang="zh-CN" dirty="0"/>
              <a:t>2004</a:t>
            </a:r>
            <a:r>
              <a:rPr lang="zh-CN" altLang="zh-CN" dirty="0"/>
              <a:t>年确定为“数字发展年”和“产业发展年”，明确指出数字化是广播影视发展的重要任务，是拓展各项业务的基础和前提，数字电视整体转换工作也轰轰烈烈地展开。</a:t>
            </a:r>
          </a:p>
        </p:txBody>
      </p:sp>
    </p:spTree>
    <p:extLst>
      <p:ext uri="{BB962C8B-B14F-4D97-AF65-F5344CB8AC3E}">
        <p14:creationId xmlns:p14="http://schemas.microsoft.com/office/powerpoint/2010/main" val="541088791"/>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1.5 </a:t>
            </a:r>
            <a:r>
              <a:rPr lang="zh-CN" altLang="zh-CN" sz="3600" b="1" dirty="0"/>
              <a:t>数字媒体技术发展趋势</a:t>
            </a:r>
          </a:p>
        </p:txBody>
      </p:sp>
      <p:sp>
        <p:nvSpPr>
          <p:cNvPr id="3" name="内容占位符 2"/>
          <p:cNvSpPr>
            <a:spLocks noGrp="1"/>
          </p:cNvSpPr>
          <p:nvPr>
            <p:ph idx="1"/>
          </p:nvPr>
        </p:nvSpPr>
        <p:spPr/>
        <p:txBody>
          <a:bodyPr>
            <a:noAutofit/>
          </a:bodyPr>
          <a:lstStyle/>
          <a:p>
            <a:pPr marL="0" indent="0">
              <a:lnSpc>
                <a:spcPct val="150000"/>
              </a:lnSpc>
              <a:buNone/>
            </a:pPr>
            <a:r>
              <a:rPr lang="en-US" altLang="zh-CN" b="1" dirty="0"/>
              <a:t>1.5.1 </a:t>
            </a:r>
            <a:r>
              <a:rPr lang="zh-CN" altLang="zh-CN" b="1" dirty="0"/>
              <a:t>数字媒体产业技术发展趋势</a:t>
            </a:r>
          </a:p>
          <a:p>
            <a:pPr marL="0" indent="0">
              <a:lnSpc>
                <a:spcPct val="150000"/>
              </a:lnSpc>
              <a:buNone/>
            </a:pPr>
            <a:r>
              <a:rPr lang="en-US" altLang="zh-CN" dirty="0" smtClean="0"/>
              <a:t> </a:t>
            </a:r>
            <a:r>
              <a:rPr lang="en-US" altLang="zh-CN" dirty="0"/>
              <a:t>1</a:t>
            </a:r>
            <a:r>
              <a:rPr lang="zh-CN" altLang="zh-CN" dirty="0"/>
              <a:t>．高清晰度电视和数字电影</a:t>
            </a:r>
            <a:r>
              <a:rPr lang="zh-CN" altLang="zh-CN" dirty="0"/>
              <a:t> </a:t>
            </a:r>
            <a:endParaRPr lang="en-US" altLang="zh-CN" dirty="0" smtClean="0"/>
          </a:p>
          <a:p>
            <a:r>
              <a:rPr lang="zh-CN" altLang="zh-CN" dirty="0"/>
              <a:t>数字影视的发展趋势是高清晰度电视和数字电影。由于高清晰度电视和数字电影涉及的视频分辨率是普通标准清晰度电视的</a:t>
            </a:r>
            <a:r>
              <a:rPr lang="en-US" altLang="zh-CN" dirty="0"/>
              <a:t>6</a:t>
            </a:r>
            <a:r>
              <a:rPr lang="zh-CN" altLang="zh-CN" dirty="0"/>
              <a:t>〜</a:t>
            </a:r>
            <a:r>
              <a:rPr lang="en-US" altLang="zh-CN" dirty="0"/>
              <a:t>12</a:t>
            </a:r>
            <a:r>
              <a:rPr lang="zh-CN" altLang="zh-CN" dirty="0"/>
              <a:t>倍，因此对节目编辑与制作设备要求极高，相应的设备成本也非常昂贵，其关键技术和系统也只有少数几家国外公司所拥有，这成为了我国发展数字高清晰度电视和数字电影内容产业的瓶颈之一。</a:t>
            </a:r>
          </a:p>
          <a:p>
            <a:r>
              <a:rPr lang="zh-CN" altLang="zh-CN" dirty="0"/>
              <a:t>影视节目制作一般包括三部分：一是三维动画制作及处理；二是后期合成与效果；三是非线性编辑。</a:t>
            </a:r>
            <a:r>
              <a:rPr lang="zh-CN" altLang="zh-CN" dirty="0"/>
              <a:t> </a:t>
            </a:r>
            <a:endParaRPr lang="zh-CN" altLang="zh-CN" dirty="0"/>
          </a:p>
        </p:txBody>
      </p:sp>
    </p:spTree>
    <p:extLst>
      <p:ext uri="{BB962C8B-B14F-4D97-AF65-F5344CB8AC3E}">
        <p14:creationId xmlns:p14="http://schemas.microsoft.com/office/powerpoint/2010/main" val="3529618641"/>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1.5 </a:t>
            </a:r>
            <a:r>
              <a:rPr lang="zh-CN" altLang="zh-CN" sz="3600" b="1" dirty="0"/>
              <a:t>数字媒体技术发展趋势</a:t>
            </a:r>
          </a:p>
        </p:txBody>
      </p:sp>
      <p:sp>
        <p:nvSpPr>
          <p:cNvPr id="3" name="内容占位符 2"/>
          <p:cNvSpPr>
            <a:spLocks noGrp="1"/>
          </p:cNvSpPr>
          <p:nvPr>
            <p:ph idx="1"/>
          </p:nvPr>
        </p:nvSpPr>
        <p:spPr/>
        <p:txBody>
          <a:bodyPr>
            <a:noAutofit/>
          </a:bodyPr>
          <a:lstStyle/>
          <a:p>
            <a:pPr marL="0" indent="0">
              <a:lnSpc>
                <a:spcPct val="150000"/>
              </a:lnSpc>
              <a:buNone/>
            </a:pPr>
            <a:r>
              <a:rPr lang="en-US" altLang="zh-CN" b="1" dirty="0"/>
              <a:t>1.5.1 </a:t>
            </a:r>
            <a:r>
              <a:rPr lang="zh-CN" altLang="zh-CN" b="1" dirty="0"/>
              <a:t>数字媒体产业技术发展趋势</a:t>
            </a:r>
          </a:p>
          <a:p>
            <a:pPr marL="0" indent="0">
              <a:lnSpc>
                <a:spcPct val="150000"/>
              </a:lnSpc>
              <a:buNone/>
            </a:pPr>
            <a:r>
              <a:rPr lang="en-US" altLang="zh-CN" dirty="0" smtClean="0"/>
              <a:t> </a:t>
            </a:r>
            <a:r>
              <a:rPr lang="en-US" altLang="zh-CN" dirty="0"/>
              <a:t> 2</a:t>
            </a:r>
            <a:r>
              <a:rPr lang="zh-CN" altLang="zh-CN" dirty="0"/>
              <a:t>．</a:t>
            </a:r>
            <a:r>
              <a:rPr lang="zh-CN" altLang="zh-CN" dirty="0" smtClean="0"/>
              <a:t>计算机动画</a:t>
            </a:r>
            <a:endParaRPr lang="en-US" altLang="zh-CN" dirty="0" smtClean="0"/>
          </a:p>
          <a:p>
            <a:pPr>
              <a:lnSpc>
                <a:spcPct val="150000"/>
              </a:lnSpc>
            </a:pPr>
            <a:r>
              <a:rPr lang="zh-CN" altLang="zh-CN" dirty="0"/>
              <a:t>国内外对计算机动画的研究集中在三维人物行为模拟、三维场景的敏捷建模、各种动画特效和变形手法的模拟、快速的运动获取和运动合成、艺术绘制技法的模拟等，并已经发行了很多较为成熟的二维和三维动画软件系统，包括</a:t>
            </a:r>
            <a:r>
              <a:rPr lang="en-US" altLang="zh-CN" dirty="0"/>
              <a:t>Flash</a:t>
            </a:r>
            <a:r>
              <a:rPr lang="zh-CN" altLang="zh-CN" dirty="0"/>
              <a:t>、</a:t>
            </a:r>
            <a:r>
              <a:rPr lang="en-US" altLang="zh-CN" dirty="0"/>
              <a:t>Maya</a:t>
            </a:r>
            <a:r>
              <a:rPr lang="zh-CN" altLang="zh-CN" dirty="0"/>
              <a:t>、</a:t>
            </a:r>
            <a:r>
              <a:rPr lang="en-US" altLang="zh-CN" dirty="0"/>
              <a:t>3ds Max</a:t>
            </a:r>
            <a:r>
              <a:rPr lang="zh-CN" altLang="zh-CN" dirty="0"/>
              <a:t>、</a:t>
            </a:r>
            <a:r>
              <a:rPr lang="en-US" altLang="zh-CN" dirty="0" err="1"/>
              <a:t>Animo</a:t>
            </a:r>
            <a:r>
              <a:rPr lang="zh-CN" altLang="zh-CN" dirty="0"/>
              <a:t>系统、</a:t>
            </a:r>
            <a:r>
              <a:rPr lang="en-US" altLang="zh-CN" dirty="0"/>
              <a:t>Softimage</a:t>
            </a:r>
            <a:r>
              <a:rPr lang="zh-CN" altLang="zh-CN" dirty="0"/>
              <a:t>等。</a:t>
            </a:r>
            <a:r>
              <a:rPr lang="zh-CN" altLang="zh-CN" dirty="0"/>
              <a:t> </a:t>
            </a:r>
            <a:endParaRPr lang="zh-CN" altLang="zh-CN" dirty="0"/>
          </a:p>
        </p:txBody>
      </p:sp>
    </p:spTree>
    <p:extLst>
      <p:ext uri="{BB962C8B-B14F-4D97-AF65-F5344CB8AC3E}">
        <p14:creationId xmlns:p14="http://schemas.microsoft.com/office/powerpoint/2010/main" val="271291181"/>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1.5 </a:t>
            </a:r>
            <a:r>
              <a:rPr lang="zh-CN" altLang="zh-CN" sz="3600" b="1" dirty="0"/>
              <a:t>数字媒体技术发展趋势</a:t>
            </a:r>
          </a:p>
        </p:txBody>
      </p:sp>
      <p:sp>
        <p:nvSpPr>
          <p:cNvPr id="3" name="内容占位符 2"/>
          <p:cNvSpPr>
            <a:spLocks noGrp="1"/>
          </p:cNvSpPr>
          <p:nvPr>
            <p:ph idx="1"/>
          </p:nvPr>
        </p:nvSpPr>
        <p:spPr/>
        <p:txBody>
          <a:bodyPr>
            <a:noAutofit/>
          </a:bodyPr>
          <a:lstStyle/>
          <a:p>
            <a:pPr marL="0" indent="0">
              <a:lnSpc>
                <a:spcPct val="150000"/>
              </a:lnSpc>
              <a:buNone/>
            </a:pPr>
            <a:r>
              <a:rPr lang="en-US" altLang="zh-CN" b="1" dirty="0"/>
              <a:t>1.5.1 </a:t>
            </a:r>
            <a:r>
              <a:rPr lang="zh-CN" altLang="zh-CN" b="1" dirty="0"/>
              <a:t>数字媒体产业技术发展趋势</a:t>
            </a:r>
          </a:p>
          <a:p>
            <a:pPr marL="0" indent="0">
              <a:lnSpc>
                <a:spcPct val="150000"/>
              </a:lnSpc>
              <a:buNone/>
            </a:pPr>
            <a:r>
              <a:rPr lang="en-US" altLang="zh-CN" dirty="0" smtClean="0"/>
              <a:t> </a:t>
            </a:r>
            <a:r>
              <a:rPr lang="en-US" altLang="zh-CN" dirty="0"/>
              <a:t> 3</a:t>
            </a:r>
            <a:r>
              <a:rPr lang="zh-CN" altLang="zh-CN" dirty="0"/>
              <a:t>．</a:t>
            </a:r>
            <a:r>
              <a:rPr lang="zh-CN" altLang="zh-CN" dirty="0" smtClean="0"/>
              <a:t>网络游戏</a:t>
            </a:r>
            <a:endParaRPr lang="en-US" altLang="zh-CN" dirty="0" smtClean="0"/>
          </a:p>
          <a:p>
            <a:pPr marL="0" indent="0">
              <a:lnSpc>
                <a:spcPct val="140000"/>
              </a:lnSpc>
              <a:buNone/>
            </a:pPr>
            <a:r>
              <a:rPr lang="zh-CN" altLang="zh-CN" dirty="0"/>
              <a:t>网络游戏作为数字内容的重要组成部分，近几年得到了迅速的发展，我国已经涌现出了一大批游戏的创作、开发公司，他们已经开始从早期的外加工、代理经营转入到自主开发。对于网络游戏的开发与研究，国内外集中在</a:t>
            </a:r>
            <a:r>
              <a:rPr lang="en-US" altLang="zh-CN" dirty="0"/>
              <a:t>3D</a:t>
            </a:r>
            <a:r>
              <a:rPr lang="zh-CN" altLang="zh-CN" dirty="0"/>
              <a:t>游戏引擎、游戏角色与场景的实时绘制、网络游戏的动态负载平衡、人工智能、网络协同与接口等方面，并已经开发出很多较为成熟的网络游戏引擎</a:t>
            </a:r>
            <a:r>
              <a:rPr lang="zh-CN" altLang="zh-CN" dirty="0"/>
              <a:t> </a:t>
            </a:r>
            <a:r>
              <a:rPr lang="zh-CN" altLang="en-US" dirty="0" smtClean="0"/>
              <a:t>。</a:t>
            </a:r>
            <a:endParaRPr lang="zh-CN" altLang="zh-CN" dirty="0"/>
          </a:p>
        </p:txBody>
      </p:sp>
    </p:spTree>
    <p:extLst>
      <p:ext uri="{BB962C8B-B14F-4D97-AF65-F5344CB8AC3E}">
        <p14:creationId xmlns:p14="http://schemas.microsoft.com/office/powerpoint/2010/main" val="47900147"/>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1.5 </a:t>
            </a:r>
            <a:r>
              <a:rPr lang="zh-CN" altLang="zh-CN" sz="3600" b="1" dirty="0"/>
              <a:t>数字媒体技术发展趋势</a:t>
            </a:r>
          </a:p>
        </p:txBody>
      </p:sp>
      <p:sp>
        <p:nvSpPr>
          <p:cNvPr id="3" name="内容占位符 2"/>
          <p:cNvSpPr>
            <a:spLocks noGrp="1"/>
          </p:cNvSpPr>
          <p:nvPr>
            <p:ph idx="1"/>
          </p:nvPr>
        </p:nvSpPr>
        <p:spPr/>
        <p:txBody>
          <a:bodyPr>
            <a:noAutofit/>
          </a:bodyPr>
          <a:lstStyle/>
          <a:p>
            <a:pPr marL="0" indent="0">
              <a:lnSpc>
                <a:spcPct val="150000"/>
              </a:lnSpc>
              <a:buNone/>
            </a:pPr>
            <a:r>
              <a:rPr lang="en-US" altLang="zh-CN" b="1" dirty="0"/>
              <a:t>1.5.1 </a:t>
            </a:r>
            <a:r>
              <a:rPr lang="zh-CN" altLang="zh-CN" b="1" dirty="0"/>
              <a:t>数字媒体产业技术发展趋势</a:t>
            </a:r>
          </a:p>
          <a:p>
            <a:pPr marL="0" indent="0">
              <a:lnSpc>
                <a:spcPct val="150000"/>
              </a:lnSpc>
              <a:buNone/>
            </a:pPr>
            <a:r>
              <a:rPr lang="en-US" altLang="zh-CN" dirty="0" smtClean="0"/>
              <a:t> </a:t>
            </a:r>
            <a:r>
              <a:rPr lang="en-US" altLang="zh-CN" dirty="0"/>
              <a:t> 4</a:t>
            </a:r>
            <a:r>
              <a:rPr lang="zh-CN" altLang="zh-CN" dirty="0"/>
              <a:t>．网络出版</a:t>
            </a:r>
            <a:r>
              <a:rPr lang="zh-CN" altLang="zh-CN" dirty="0"/>
              <a:t> </a:t>
            </a:r>
            <a:endParaRPr lang="en-US" altLang="zh-CN" dirty="0" smtClean="0"/>
          </a:p>
          <a:p>
            <a:pPr marL="0" indent="0">
              <a:lnSpc>
                <a:spcPct val="120000"/>
              </a:lnSpc>
              <a:buNone/>
            </a:pPr>
            <a:r>
              <a:rPr lang="zh-CN" altLang="zh-CN" dirty="0"/>
              <a:t>网络出版，又称互联网出版，是指具有合法出版资格的出版机构，以互联网为载体和流通渠道，出版并销售数字出版物的行为。</a:t>
            </a:r>
            <a:r>
              <a:rPr lang="zh-CN" altLang="zh-CN" dirty="0"/>
              <a:t> </a:t>
            </a:r>
            <a:endParaRPr lang="en-US" altLang="zh-CN" dirty="0" smtClean="0"/>
          </a:p>
          <a:p>
            <a:pPr marL="0" indent="0">
              <a:lnSpc>
                <a:spcPct val="120000"/>
              </a:lnSpc>
              <a:buNone/>
            </a:pPr>
            <a:r>
              <a:rPr lang="zh-CN" altLang="zh-CN" dirty="0"/>
              <a:t>（</a:t>
            </a:r>
            <a:r>
              <a:rPr lang="en-US" altLang="zh-CN" dirty="0"/>
              <a:t>1</a:t>
            </a:r>
            <a:r>
              <a:rPr lang="zh-CN" altLang="zh-CN" dirty="0"/>
              <a:t>）高质量电子图书制作的流程化和自动化</a:t>
            </a:r>
            <a:r>
              <a:rPr lang="zh-CN" altLang="zh-CN" dirty="0"/>
              <a:t> </a:t>
            </a:r>
            <a:endParaRPr lang="en-US" altLang="zh-CN" dirty="0" smtClean="0"/>
          </a:p>
          <a:p>
            <a:pPr marL="0" indent="0">
              <a:lnSpc>
                <a:spcPct val="120000"/>
              </a:lnSpc>
              <a:buNone/>
            </a:pPr>
            <a:r>
              <a:rPr lang="zh-CN" altLang="zh-CN" dirty="0"/>
              <a:t>（</a:t>
            </a:r>
            <a:r>
              <a:rPr lang="en-US" altLang="zh-CN" dirty="0"/>
              <a:t>2</a:t>
            </a:r>
            <a:r>
              <a:rPr lang="zh-CN" altLang="zh-CN" dirty="0"/>
              <a:t>）电子图书的多样化表现形式</a:t>
            </a:r>
          </a:p>
          <a:p>
            <a:pPr marL="0" indent="0">
              <a:lnSpc>
                <a:spcPct val="120000"/>
              </a:lnSpc>
              <a:buNone/>
            </a:pPr>
            <a:r>
              <a:rPr lang="zh-CN" altLang="zh-CN" dirty="0"/>
              <a:t>（</a:t>
            </a:r>
            <a:r>
              <a:rPr lang="en-US" altLang="zh-CN" dirty="0"/>
              <a:t>3</a:t>
            </a:r>
            <a:r>
              <a:rPr lang="zh-CN" altLang="zh-CN" dirty="0"/>
              <a:t>）跨平台的阅读技术</a:t>
            </a:r>
          </a:p>
          <a:p>
            <a:pPr marL="0" indent="0">
              <a:lnSpc>
                <a:spcPct val="120000"/>
              </a:lnSpc>
              <a:buNone/>
            </a:pPr>
            <a:r>
              <a:rPr lang="zh-CN" altLang="zh-CN" dirty="0"/>
              <a:t>（</a:t>
            </a:r>
            <a:r>
              <a:rPr lang="en-US" altLang="zh-CN" dirty="0"/>
              <a:t>4</a:t>
            </a:r>
            <a:r>
              <a:rPr lang="zh-CN" altLang="zh-CN" dirty="0"/>
              <a:t>）数字版权保护</a:t>
            </a:r>
          </a:p>
          <a:p>
            <a:pPr marL="0" indent="0">
              <a:lnSpc>
                <a:spcPct val="140000"/>
              </a:lnSpc>
              <a:buNone/>
            </a:pPr>
            <a:endParaRPr lang="zh-CN" altLang="zh-CN" dirty="0"/>
          </a:p>
        </p:txBody>
      </p:sp>
    </p:spTree>
    <p:extLst>
      <p:ext uri="{BB962C8B-B14F-4D97-AF65-F5344CB8AC3E}">
        <p14:creationId xmlns:p14="http://schemas.microsoft.com/office/powerpoint/2010/main" val="2936398338"/>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1.5 </a:t>
            </a:r>
            <a:r>
              <a:rPr lang="zh-CN" altLang="zh-CN" sz="3600" b="1" dirty="0"/>
              <a:t>数字媒体技术发展趋势</a:t>
            </a:r>
          </a:p>
        </p:txBody>
      </p:sp>
      <p:sp>
        <p:nvSpPr>
          <p:cNvPr id="3" name="内容占位符 2"/>
          <p:cNvSpPr>
            <a:spLocks noGrp="1"/>
          </p:cNvSpPr>
          <p:nvPr>
            <p:ph idx="1"/>
          </p:nvPr>
        </p:nvSpPr>
        <p:spPr/>
        <p:txBody>
          <a:bodyPr>
            <a:noAutofit/>
          </a:bodyPr>
          <a:lstStyle/>
          <a:p>
            <a:pPr marL="0" indent="0">
              <a:lnSpc>
                <a:spcPct val="150000"/>
              </a:lnSpc>
              <a:buNone/>
            </a:pPr>
            <a:r>
              <a:rPr lang="en-US" altLang="zh-CN" b="1" dirty="0"/>
              <a:t>1.5.1 </a:t>
            </a:r>
            <a:r>
              <a:rPr lang="zh-CN" altLang="zh-CN" b="1" dirty="0"/>
              <a:t>数字媒体产业技术发展趋势</a:t>
            </a:r>
          </a:p>
          <a:p>
            <a:pPr marL="0" indent="0">
              <a:lnSpc>
                <a:spcPct val="150000"/>
              </a:lnSpc>
              <a:buNone/>
            </a:pPr>
            <a:r>
              <a:rPr lang="en-US" altLang="zh-CN" dirty="0" smtClean="0"/>
              <a:t> </a:t>
            </a:r>
            <a:r>
              <a:rPr lang="en-US" altLang="zh-CN" dirty="0"/>
              <a:t>  5</a:t>
            </a:r>
            <a:r>
              <a:rPr lang="zh-CN" altLang="zh-CN" dirty="0"/>
              <a:t>．移动应用与</a:t>
            </a:r>
            <a:r>
              <a:rPr lang="en-US" altLang="zh-CN" dirty="0"/>
              <a:t>HTML5</a:t>
            </a:r>
            <a:r>
              <a:rPr lang="zh-CN" altLang="zh-CN" dirty="0"/>
              <a:t> </a:t>
            </a:r>
            <a:endParaRPr lang="en-US" altLang="zh-CN" dirty="0" smtClean="0"/>
          </a:p>
          <a:p>
            <a:pPr marL="0" indent="0">
              <a:lnSpc>
                <a:spcPct val="150000"/>
              </a:lnSpc>
              <a:buNone/>
            </a:pPr>
            <a:r>
              <a:rPr lang="en-US" altLang="zh-CN" dirty="0" smtClean="0"/>
              <a:t>HTML5</a:t>
            </a:r>
            <a:r>
              <a:rPr lang="zh-CN" altLang="zh-CN" dirty="0"/>
              <a:t>技术为跨平台移动应用的开发成为了可能，开发者利用</a:t>
            </a:r>
            <a:r>
              <a:rPr lang="en-US" altLang="zh-CN" dirty="0"/>
              <a:t>Web</a:t>
            </a:r>
            <a:r>
              <a:rPr lang="zh-CN" altLang="zh-CN" dirty="0"/>
              <a:t>网页技术实现一次开发，多平台应用，促进了移动互联网应用产业链快速发展。</a:t>
            </a:r>
            <a:r>
              <a:rPr lang="zh-CN" altLang="zh-CN" dirty="0"/>
              <a:t> </a:t>
            </a:r>
            <a:endParaRPr lang="en-US" altLang="zh-CN" dirty="0" smtClean="0"/>
          </a:p>
          <a:p>
            <a:pPr marL="0" indent="0">
              <a:lnSpc>
                <a:spcPct val="150000"/>
              </a:lnSpc>
              <a:buNone/>
            </a:pPr>
            <a:r>
              <a:rPr lang="en-US" altLang="zh-CN" dirty="0"/>
              <a:t>HTML5</a:t>
            </a:r>
            <a:r>
              <a:rPr lang="zh-CN" altLang="zh-CN" dirty="0"/>
              <a:t>组合</a:t>
            </a:r>
            <a:r>
              <a:rPr lang="en-US" altLang="zh-CN" dirty="0"/>
              <a:t>HTML</a:t>
            </a:r>
            <a:r>
              <a:rPr lang="zh-CN" altLang="zh-CN" dirty="0"/>
              <a:t>、</a:t>
            </a:r>
            <a:r>
              <a:rPr lang="en-US" altLang="zh-CN" dirty="0"/>
              <a:t>CSS</a:t>
            </a:r>
            <a:r>
              <a:rPr lang="zh-CN" altLang="zh-CN" dirty="0"/>
              <a:t>、</a:t>
            </a:r>
            <a:r>
              <a:rPr lang="en-US" altLang="zh-CN" dirty="0"/>
              <a:t>JavaScript</a:t>
            </a:r>
            <a:r>
              <a:rPr lang="zh-CN" altLang="zh-CN" dirty="0"/>
              <a:t>等技术，提供更多可以有效增强网络应用功能的标准集，减少浏览器对于插件的烦琐需求，以及丰富跨平台间网络应用的开发。</a:t>
            </a:r>
            <a:r>
              <a:rPr lang="zh-CN" altLang="zh-CN" dirty="0"/>
              <a:t> </a:t>
            </a:r>
            <a:endParaRPr lang="zh-CN" altLang="zh-CN" dirty="0"/>
          </a:p>
        </p:txBody>
      </p:sp>
    </p:spTree>
    <p:extLst>
      <p:ext uri="{BB962C8B-B14F-4D97-AF65-F5344CB8AC3E}">
        <p14:creationId xmlns:p14="http://schemas.microsoft.com/office/powerpoint/2010/main" val="1970812327"/>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1.5 </a:t>
            </a:r>
            <a:r>
              <a:rPr lang="zh-CN" altLang="zh-CN" sz="3600" b="1" dirty="0"/>
              <a:t>数字媒体技术发展趋势</a:t>
            </a:r>
          </a:p>
        </p:txBody>
      </p:sp>
      <p:sp>
        <p:nvSpPr>
          <p:cNvPr id="3" name="内容占位符 2"/>
          <p:cNvSpPr>
            <a:spLocks noGrp="1"/>
          </p:cNvSpPr>
          <p:nvPr>
            <p:ph idx="1"/>
          </p:nvPr>
        </p:nvSpPr>
        <p:spPr/>
        <p:txBody>
          <a:bodyPr>
            <a:noAutofit/>
          </a:bodyPr>
          <a:lstStyle/>
          <a:p>
            <a:pPr marL="0" indent="0">
              <a:lnSpc>
                <a:spcPct val="150000"/>
              </a:lnSpc>
              <a:buNone/>
            </a:pPr>
            <a:r>
              <a:rPr lang="en-US" altLang="zh-CN" b="1" dirty="0"/>
              <a:t>1.5.2  </a:t>
            </a:r>
            <a:r>
              <a:rPr lang="zh-CN" altLang="zh-CN" b="1" dirty="0"/>
              <a:t>数字内容处理技术</a:t>
            </a:r>
          </a:p>
          <a:p>
            <a:pPr marL="0" indent="0">
              <a:lnSpc>
                <a:spcPct val="150000"/>
              </a:lnSpc>
              <a:buNone/>
            </a:pPr>
            <a:r>
              <a:rPr lang="en-US" altLang="zh-CN" dirty="0" smtClean="0"/>
              <a:t>   </a:t>
            </a:r>
            <a:r>
              <a:rPr lang="en-US" altLang="zh-CN" dirty="0"/>
              <a:t> 1</a:t>
            </a:r>
            <a:r>
              <a:rPr lang="zh-CN" altLang="zh-CN" dirty="0"/>
              <a:t>．</a:t>
            </a:r>
            <a:r>
              <a:rPr lang="zh-CN" altLang="zh-CN" dirty="0" smtClean="0"/>
              <a:t>可伸缩编解码技术</a:t>
            </a:r>
            <a:endParaRPr lang="en-US" altLang="zh-CN" dirty="0" smtClean="0"/>
          </a:p>
          <a:p>
            <a:pPr marL="0" indent="0">
              <a:lnSpc>
                <a:spcPct val="150000"/>
              </a:lnSpc>
              <a:buNone/>
            </a:pPr>
            <a:r>
              <a:rPr lang="zh-CN" altLang="zh-CN" dirty="0"/>
              <a:t>为了适应传输网络异构、传输带宽波动、噪声信道、显示终端不同、服务需求并发和服务质量要求多样等问题，以“在无须考虑网络结构和接人设备的情况下灵活地使用或增值多媒体资源”为主要目标可伸缩编解码技术的研究应运而生。</a:t>
            </a:r>
            <a:r>
              <a:rPr lang="zh-CN" altLang="zh-CN" dirty="0"/>
              <a:t> </a:t>
            </a:r>
            <a:endParaRPr lang="zh-CN" altLang="zh-CN" dirty="0"/>
          </a:p>
        </p:txBody>
      </p:sp>
    </p:spTree>
    <p:extLst>
      <p:ext uri="{BB962C8B-B14F-4D97-AF65-F5344CB8AC3E}">
        <p14:creationId xmlns:p14="http://schemas.microsoft.com/office/powerpoint/2010/main" val="1339713004"/>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1.5 </a:t>
            </a:r>
            <a:r>
              <a:rPr lang="zh-CN" altLang="zh-CN" sz="3600" b="1" dirty="0"/>
              <a:t>数字媒体技术发展趋势</a:t>
            </a:r>
          </a:p>
        </p:txBody>
      </p:sp>
      <p:sp>
        <p:nvSpPr>
          <p:cNvPr id="3" name="内容占位符 2"/>
          <p:cNvSpPr>
            <a:spLocks noGrp="1"/>
          </p:cNvSpPr>
          <p:nvPr>
            <p:ph idx="1"/>
          </p:nvPr>
        </p:nvSpPr>
        <p:spPr/>
        <p:txBody>
          <a:bodyPr>
            <a:noAutofit/>
          </a:bodyPr>
          <a:lstStyle/>
          <a:p>
            <a:pPr marL="0" indent="0">
              <a:lnSpc>
                <a:spcPct val="150000"/>
              </a:lnSpc>
              <a:buNone/>
            </a:pPr>
            <a:r>
              <a:rPr lang="en-US" altLang="zh-CN" b="1" dirty="0"/>
              <a:t>1.5.2  </a:t>
            </a:r>
            <a:r>
              <a:rPr lang="zh-CN" altLang="zh-CN" b="1" dirty="0"/>
              <a:t>数字内容处理技术</a:t>
            </a:r>
          </a:p>
          <a:p>
            <a:pPr marL="0" indent="0">
              <a:lnSpc>
                <a:spcPct val="150000"/>
              </a:lnSpc>
              <a:buNone/>
            </a:pPr>
            <a:r>
              <a:rPr lang="en-US" altLang="zh-CN" dirty="0" smtClean="0"/>
              <a:t>   </a:t>
            </a:r>
            <a:r>
              <a:rPr lang="en-US" altLang="zh-CN" dirty="0"/>
              <a:t>  2. </a:t>
            </a:r>
            <a:r>
              <a:rPr lang="zh-CN" altLang="zh-CN" dirty="0"/>
              <a:t>音视频编转码技术</a:t>
            </a:r>
            <a:r>
              <a:rPr lang="zh-CN" altLang="zh-CN" dirty="0"/>
              <a:t> </a:t>
            </a:r>
            <a:endParaRPr lang="en-US" altLang="zh-CN" dirty="0" smtClean="0"/>
          </a:p>
          <a:p>
            <a:pPr marL="0" indent="0">
              <a:lnSpc>
                <a:spcPct val="150000"/>
              </a:lnSpc>
              <a:buNone/>
            </a:pPr>
            <a:r>
              <a:rPr lang="zh-CN" altLang="zh-CN" dirty="0"/>
              <a:t>国际上音视频编解码标准有主要两大系列</a:t>
            </a:r>
            <a:r>
              <a:rPr lang="zh-CN" altLang="zh-CN" dirty="0" smtClean="0"/>
              <a:t>：</a:t>
            </a:r>
            <a:endParaRPr lang="en-US" altLang="zh-CN" dirty="0" smtClean="0"/>
          </a:p>
          <a:p>
            <a:pPr>
              <a:lnSpc>
                <a:spcPct val="150000"/>
              </a:lnSpc>
            </a:pPr>
            <a:r>
              <a:rPr lang="en-US" altLang="zh-CN" dirty="0" smtClean="0"/>
              <a:t>ISO</a:t>
            </a:r>
            <a:r>
              <a:rPr lang="en-US" altLang="zh-CN" dirty="0"/>
              <a:t>/IEC JTC1</a:t>
            </a:r>
            <a:r>
              <a:rPr lang="zh-CN" altLang="zh-CN" dirty="0"/>
              <a:t>制定的</a:t>
            </a:r>
            <a:r>
              <a:rPr lang="en-US" altLang="zh-CN" dirty="0"/>
              <a:t>MPEG</a:t>
            </a:r>
            <a:r>
              <a:rPr lang="zh-CN" altLang="zh-CN" dirty="0"/>
              <a:t>系列标准</a:t>
            </a:r>
            <a:r>
              <a:rPr lang="zh-CN" altLang="zh-CN" dirty="0" smtClean="0"/>
              <a:t>；</a:t>
            </a:r>
            <a:endParaRPr lang="en-US" altLang="zh-CN" dirty="0" smtClean="0"/>
          </a:p>
          <a:p>
            <a:pPr>
              <a:lnSpc>
                <a:spcPct val="150000"/>
              </a:lnSpc>
            </a:pPr>
            <a:r>
              <a:rPr lang="en-US" altLang="zh-CN" dirty="0" smtClean="0"/>
              <a:t>ITU</a:t>
            </a:r>
            <a:r>
              <a:rPr lang="zh-CN" altLang="zh-CN" dirty="0"/>
              <a:t>针对多媒体通信制定的</a:t>
            </a:r>
            <a:r>
              <a:rPr lang="en-US" altLang="zh-CN" dirty="0"/>
              <a:t>H</a:t>
            </a:r>
            <a:r>
              <a:rPr lang="zh-CN" altLang="zh-CN" dirty="0"/>
              <a:t>．</a:t>
            </a:r>
            <a:r>
              <a:rPr lang="en-US" altLang="zh-CN" dirty="0"/>
              <a:t>26x</a:t>
            </a:r>
            <a:r>
              <a:rPr lang="zh-CN" altLang="zh-CN" dirty="0"/>
              <a:t>系列视频编码标准和</a:t>
            </a:r>
            <a:r>
              <a:rPr lang="en-US" altLang="zh-CN" dirty="0"/>
              <a:t>G.7</a:t>
            </a:r>
            <a:r>
              <a:rPr lang="zh-CN" altLang="zh-CN" dirty="0"/>
              <a:t>系列音频编码标准。</a:t>
            </a:r>
          </a:p>
        </p:txBody>
      </p:sp>
    </p:spTree>
    <p:extLst>
      <p:ext uri="{BB962C8B-B14F-4D97-AF65-F5344CB8AC3E}">
        <p14:creationId xmlns:p14="http://schemas.microsoft.com/office/powerpoint/2010/main" val="1962207756"/>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1.5 </a:t>
            </a:r>
            <a:r>
              <a:rPr lang="zh-CN" altLang="zh-CN" sz="3600" b="1" dirty="0"/>
              <a:t>数字媒体技术发展趋势</a:t>
            </a:r>
          </a:p>
        </p:txBody>
      </p:sp>
      <p:sp>
        <p:nvSpPr>
          <p:cNvPr id="3" name="内容占位符 2"/>
          <p:cNvSpPr>
            <a:spLocks noGrp="1"/>
          </p:cNvSpPr>
          <p:nvPr>
            <p:ph idx="1"/>
          </p:nvPr>
        </p:nvSpPr>
        <p:spPr/>
        <p:txBody>
          <a:bodyPr>
            <a:noAutofit/>
          </a:bodyPr>
          <a:lstStyle/>
          <a:p>
            <a:pPr marL="0" indent="0">
              <a:lnSpc>
                <a:spcPct val="150000"/>
              </a:lnSpc>
              <a:buNone/>
            </a:pPr>
            <a:r>
              <a:rPr lang="en-US" altLang="zh-CN" b="1" dirty="0"/>
              <a:t>1.5.2  </a:t>
            </a:r>
            <a:r>
              <a:rPr lang="zh-CN" altLang="zh-CN" b="1" dirty="0"/>
              <a:t>数字内容处理技术</a:t>
            </a:r>
          </a:p>
          <a:p>
            <a:pPr marL="0" indent="0">
              <a:lnSpc>
                <a:spcPct val="150000"/>
              </a:lnSpc>
              <a:buNone/>
            </a:pPr>
            <a:r>
              <a:rPr lang="en-US" altLang="zh-CN" dirty="0" smtClean="0"/>
              <a:t>   </a:t>
            </a:r>
            <a:r>
              <a:rPr lang="en-US" altLang="zh-CN" dirty="0"/>
              <a:t>  </a:t>
            </a:r>
            <a:r>
              <a:rPr lang="zh-CN" altLang="zh-CN" dirty="0"/>
              <a:t> </a:t>
            </a:r>
            <a:r>
              <a:rPr lang="en-US" altLang="zh-CN" dirty="0"/>
              <a:t>3</a:t>
            </a:r>
            <a:r>
              <a:rPr lang="zh-CN" altLang="zh-CN" dirty="0"/>
              <a:t>．内容条目技术</a:t>
            </a:r>
            <a:r>
              <a:rPr lang="zh-CN" altLang="zh-CN" dirty="0"/>
              <a:t> </a:t>
            </a:r>
            <a:endParaRPr lang="en-US" altLang="zh-CN" dirty="0" smtClean="0"/>
          </a:p>
          <a:p>
            <a:pPr>
              <a:lnSpc>
                <a:spcPct val="150000"/>
              </a:lnSpc>
            </a:pPr>
            <a:r>
              <a:rPr lang="zh-CN" altLang="zh-CN" dirty="0"/>
              <a:t>为了方便广电行业各个单位之间的媒体资产交换，</a:t>
            </a:r>
            <a:r>
              <a:rPr lang="en-US" altLang="zh-CN" dirty="0"/>
              <a:t>SMPTE</a:t>
            </a:r>
            <a:r>
              <a:rPr lang="zh-CN" altLang="zh-CN" dirty="0"/>
              <a:t>制定了完善的元数据模式（编目标准），称为</a:t>
            </a:r>
            <a:r>
              <a:rPr lang="en-US" altLang="zh-CN" dirty="0" smtClean="0"/>
              <a:t>DCMI</a:t>
            </a:r>
            <a:r>
              <a:rPr lang="zh-CN" altLang="zh-CN" dirty="0" smtClean="0"/>
              <a:t>。 </a:t>
            </a:r>
            <a:endParaRPr lang="en-US" altLang="zh-CN" dirty="0" smtClean="0"/>
          </a:p>
          <a:p>
            <a:pPr>
              <a:lnSpc>
                <a:spcPct val="150000"/>
              </a:lnSpc>
            </a:pPr>
            <a:r>
              <a:rPr lang="zh-CN" altLang="zh-CN" dirty="0"/>
              <a:t>我国的电视节目编目主要是以国家标准为参考（《广播电视节目资料分类法》等），多种标准并存模式。有以内容性质、专业领域、节目体裁、节目组合方式为标准的分类，也有以传播对象的职业、年龄和性别特征为标准的分类。</a:t>
            </a:r>
            <a:r>
              <a:rPr lang="zh-CN" altLang="zh-CN" dirty="0"/>
              <a:t> </a:t>
            </a:r>
            <a:endParaRPr lang="zh-CN" altLang="zh-CN" dirty="0"/>
          </a:p>
        </p:txBody>
      </p:sp>
    </p:spTree>
    <p:extLst>
      <p:ext uri="{BB962C8B-B14F-4D97-AF65-F5344CB8AC3E}">
        <p14:creationId xmlns:p14="http://schemas.microsoft.com/office/powerpoint/2010/main" val="2886464948"/>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1.5 </a:t>
            </a:r>
            <a:r>
              <a:rPr lang="zh-CN" altLang="zh-CN" sz="3600" b="1" dirty="0"/>
              <a:t>数字媒体技术发展趋势</a:t>
            </a:r>
          </a:p>
        </p:txBody>
      </p:sp>
      <p:sp>
        <p:nvSpPr>
          <p:cNvPr id="3" name="内容占位符 2"/>
          <p:cNvSpPr>
            <a:spLocks noGrp="1"/>
          </p:cNvSpPr>
          <p:nvPr>
            <p:ph idx="1"/>
          </p:nvPr>
        </p:nvSpPr>
        <p:spPr/>
        <p:txBody>
          <a:bodyPr>
            <a:noAutofit/>
          </a:bodyPr>
          <a:lstStyle/>
          <a:p>
            <a:pPr marL="0" indent="0">
              <a:lnSpc>
                <a:spcPct val="150000"/>
              </a:lnSpc>
              <a:buNone/>
            </a:pPr>
            <a:r>
              <a:rPr lang="en-US" altLang="zh-CN" b="1" dirty="0"/>
              <a:t>1.5.2  </a:t>
            </a:r>
            <a:r>
              <a:rPr lang="zh-CN" altLang="zh-CN" b="1" dirty="0"/>
              <a:t>数字内容处理技术</a:t>
            </a:r>
          </a:p>
          <a:p>
            <a:pPr marL="0" indent="0">
              <a:lnSpc>
                <a:spcPct val="150000"/>
              </a:lnSpc>
              <a:buNone/>
            </a:pPr>
            <a:r>
              <a:rPr lang="en-US" altLang="zh-CN" dirty="0" smtClean="0"/>
              <a:t>   </a:t>
            </a:r>
            <a:r>
              <a:rPr lang="en-US" altLang="zh-CN" dirty="0"/>
              <a:t>  </a:t>
            </a:r>
            <a:r>
              <a:rPr lang="zh-CN" altLang="zh-CN" dirty="0"/>
              <a:t> </a:t>
            </a:r>
            <a:r>
              <a:rPr lang="en-US" altLang="zh-CN" dirty="0"/>
              <a:t>4</a:t>
            </a:r>
            <a:r>
              <a:rPr lang="zh-CN" altLang="zh-CN" dirty="0"/>
              <a:t>．内容聚合技术</a:t>
            </a:r>
            <a:r>
              <a:rPr lang="zh-CN" altLang="zh-CN" dirty="0"/>
              <a:t> </a:t>
            </a:r>
            <a:endParaRPr lang="en-US" altLang="zh-CN" dirty="0" smtClean="0"/>
          </a:p>
          <a:p>
            <a:pPr>
              <a:lnSpc>
                <a:spcPct val="150000"/>
              </a:lnSpc>
            </a:pPr>
            <a:r>
              <a:rPr lang="zh-CN" altLang="zh-CN" dirty="0"/>
              <a:t>内容聚合以</a:t>
            </a:r>
            <a:r>
              <a:rPr lang="en-US" altLang="zh-CN" dirty="0"/>
              <a:t>Web 2.O</a:t>
            </a:r>
            <a:r>
              <a:rPr lang="zh-CN" altLang="zh-CN" dirty="0"/>
              <a:t>的</a:t>
            </a:r>
            <a:r>
              <a:rPr lang="en-US" altLang="zh-CN" dirty="0"/>
              <a:t>RSS</a:t>
            </a:r>
            <a:r>
              <a:rPr lang="zh-CN" altLang="zh-CN" dirty="0"/>
              <a:t>为代表，</a:t>
            </a:r>
            <a:r>
              <a:rPr lang="en-US" altLang="zh-CN" dirty="0"/>
              <a:t>Web 2.O</a:t>
            </a:r>
            <a:r>
              <a:rPr lang="zh-CN" altLang="zh-CN" dirty="0"/>
              <a:t>的</a:t>
            </a:r>
            <a:r>
              <a:rPr lang="en-US" altLang="zh-CN" dirty="0"/>
              <a:t>RSS</a:t>
            </a:r>
            <a:r>
              <a:rPr lang="zh-CN" altLang="zh-CN" dirty="0"/>
              <a:t>内容聚合技术的主要功能是订阅</a:t>
            </a:r>
            <a:r>
              <a:rPr lang="en-US" altLang="zh-CN" dirty="0"/>
              <a:t>Blog</a:t>
            </a:r>
            <a:r>
              <a:rPr lang="zh-CN" altLang="zh-CN" dirty="0"/>
              <a:t>和新闻</a:t>
            </a:r>
            <a:r>
              <a:rPr lang="zh-CN" altLang="zh-CN" dirty="0" smtClean="0"/>
              <a:t>。</a:t>
            </a:r>
            <a:endParaRPr lang="en-US" altLang="zh-CN" dirty="0" smtClean="0"/>
          </a:p>
          <a:p>
            <a:pPr>
              <a:lnSpc>
                <a:spcPct val="150000"/>
              </a:lnSpc>
            </a:pPr>
            <a:r>
              <a:rPr lang="zh-CN" altLang="zh-CN" dirty="0" smtClean="0"/>
              <a:t>各</a:t>
            </a:r>
            <a:r>
              <a:rPr lang="en-US" altLang="zh-CN" dirty="0" smtClean="0"/>
              <a:t>Blog</a:t>
            </a:r>
            <a:r>
              <a:rPr lang="zh-CN" altLang="zh-CN" dirty="0"/>
              <a:t>网站和新闻网站对站点上的每个新内容生成一个摘要，并以</a:t>
            </a:r>
            <a:r>
              <a:rPr lang="en-US" altLang="zh-CN" dirty="0"/>
              <a:t>RSS</a:t>
            </a:r>
            <a:r>
              <a:rPr lang="zh-CN" altLang="zh-CN" dirty="0"/>
              <a:t>文件（</a:t>
            </a:r>
            <a:r>
              <a:rPr lang="en-US" altLang="zh-CN" dirty="0"/>
              <a:t>RSS Feed</a:t>
            </a:r>
            <a:r>
              <a:rPr lang="zh-CN" altLang="zh-CN" dirty="0"/>
              <a:t>）的方式发布</a:t>
            </a:r>
            <a:r>
              <a:rPr lang="zh-CN" altLang="zh-CN" dirty="0" smtClean="0"/>
              <a:t>。</a:t>
            </a:r>
            <a:endParaRPr lang="en-US" altLang="zh-CN" dirty="0" smtClean="0"/>
          </a:p>
          <a:p>
            <a:pPr>
              <a:lnSpc>
                <a:spcPct val="150000"/>
              </a:lnSpc>
            </a:pPr>
            <a:r>
              <a:rPr lang="zh-CN" altLang="zh-CN" dirty="0" smtClean="0"/>
              <a:t>用户需要搜集自己感兴</a:t>
            </a:r>
            <a:r>
              <a:rPr lang="zh-CN" altLang="zh-CN" dirty="0"/>
              <a:t>趣的各种</a:t>
            </a:r>
            <a:r>
              <a:rPr lang="en-US" altLang="zh-CN" dirty="0"/>
              <a:t>RSS Feed</a:t>
            </a:r>
            <a:r>
              <a:rPr lang="zh-CN" altLang="zh-CN" dirty="0"/>
              <a:t>，利用软件工具阅读这些</a:t>
            </a:r>
            <a:r>
              <a:rPr lang="en-US" altLang="zh-CN" dirty="0"/>
              <a:t>RSS Feed</a:t>
            </a:r>
            <a:r>
              <a:rPr lang="zh-CN" altLang="zh-CN" dirty="0"/>
              <a:t>中的内容。</a:t>
            </a:r>
            <a:r>
              <a:rPr lang="zh-CN" altLang="zh-CN" dirty="0"/>
              <a:t> </a:t>
            </a:r>
            <a:endParaRPr lang="zh-CN" altLang="zh-CN" dirty="0"/>
          </a:p>
        </p:txBody>
      </p:sp>
    </p:spTree>
    <p:extLst>
      <p:ext uri="{BB962C8B-B14F-4D97-AF65-F5344CB8AC3E}">
        <p14:creationId xmlns:p14="http://schemas.microsoft.com/office/powerpoint/2010/main" val="2251448719"/>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1.1 </a:t>
            </a:r>
            <a:r>
              <a:rPr lang="zh-CN" altLang="zh-CN" sz="3600" b="1" dirty="0"/>
              <a:t>数字媒体基本</a:t>
            </a:r>
            <a:r>
              <a:rPr lang="zh-CN" altLang="zh-CN" sz="3600" b="1" dirty="0" smtClean="0"/>
              <a:t>概念</a:t>
            </a:r>
            <a:endParaRPr kumimoji="1" lang="zh-CN" altLang="en-US" sz="3600" dirty="0"/>
          </a:p>
        </p:txBody>
      </p:sp>
      <p:sp>
        <p:nvSpPr>
          <p:cNvPr id="3" name="内容占位符 2"/>
          <p:cNvSpPr>
            <a:spLocks noGrp="1"/>
          </p:cNvSpPr>
          <p:nvPr>
            <p:ph idx="1"/>
          </p:nvPr>
        </p:nvSpPr>
        <p:spPr/>
        <p:txBody>
          <a:bodyPr/>
          <a:lstStyle/>
          <a:p>
            <a:pPr marL="0" indent="0">
              <a:lnSpc>
                <a:spcPct val="150000"/>
              </a:lnSpc>
              <a:buNone/>
            </a:pPr>
            <a:r>
              <a:rPr lang="en-US" altLang="zh-CN" b="1" dirty="0"/>
              <a:t>1.1.1 </a:t>
            </a:r>
            <a:r>
              <a:rPr lang="zh-CN" altLang="zh-CN" b="1" dirty="0"/>
              <a:t>什么是</a:t>
            </a:r>
            <a:r>
              <a:rPr lang="zh-CN" altLang="zh-CN" b="1" dirty="0" smtClean="0"/>
              <a:t>媒体</a:t>
            </a:r>
            <a:endParaRPr lang="en-US" altLang="zh-CN" b="1" dirty="0" smtClean="0"/>
          </a:p>
          <a:p>
            <a:pPr marL="0" indent="0">
              <a:lnSpc>
                <a:spcPct val="150000"/>
              </a:lnSpc>
              <a:buNone/>
            </a:pPr>
            <a:r>
              <a:rPr lang="zh-CN" altLang="zh-CN" dirty="0"/>
              <a:t>媒体可分为下列</a:t>
            </a:r>
            <a:r>
              <a:rPr lang="en-US" altLang="zh-CN" dirty="0"/>
              <a:t>5</a:t>
            </a:r>
            <a:r>
              <a:rPr lang="zh-CN" altLang="zh-CN" dirty="0" smtClean="0"/>
              <a:t>种：</a:t>
            </a:r>
            <a:endParaRPr lang="en-US" altLang="zh-CN" dirty="0" smtClean="0"/>
          </a:p>
          <a:p>
            <a:pPr marL="358775" indent="-269875">
              <a:lnSpc>
                <a:spcPct val="150000"/>
              </a:lnSpc>
            </a:pPr>
            <a:r>
              <a:rPr lang="zh-CN" altLang="zh-CN" dirty="0"/>
              <a:t>感觉媒体（</a:t>
            </a:r>
            <a:r>
              <a:rPr lang="en-US" altLang="zh-CN" dirty="0"/>
              <a:t>Perception Medium</a:t>
            </a:r>
            <a:r>
              <a:rPr lang="zh-CN" altLang="zh-CN" dirty="0" smtClean="0"/>
              <a:t>）</a:t>
            </a:r>
            <a:endParaRPr lang="en-US" altLang="zh-CN" dirty="0" smtClean="0"/>
          </a:p>
          <a:p>
            <a:pPr marL="358775" indent="-269875">
              <a:lnSpc>
                <a:spcPct val="150000"/>
              </a:lnSpc>
            </a:pPr>
            <a:r>
              <a:rPr lang="zh-CN" altLang="zh-CN" dirty="0"/>
              <a:t>表示媒体（</a:t>
            </a:r>
            <a:r>
              <a:rPr lang="en-US" altLang="zh-CN" dirty="0"/>
              <a:t>Representation Medium</a:t>
            </a:r>
            <a:r>
              <a:rPr lang="zh-CN" altLang="zh-CN" dirty="0"/>
              <a:t>）</a:t>
            </a:r>
            <a:r>
              <a:rPr lang="zh-CN" altLang="zh-CN" dirty="0"/>
              <a:t> </a:t>
            </a:r>
            <a:endParaRPr lang="en-US" altLang="zh-CN" dirty="0" smtClean="0"/>
          </a:p>
          <a:p>
            <a:pPr marL="358775" indent="-269875">
              <a:lnSpc>
                <a:spcPct val="150000"/>
              </a:lnSpc>
            </a:pPr>
            <a:r>
              <a:rPr lang="zh-CN" altLang="zh-CN" dirty="0"/>
              <a:t>显示媒体（</a:t>
            </a:r>
            <a:r>
              <a:rPr lang="en-US" altLang="zh-CN" dirty="0"/>
              <a:t>Presentation Medium</a:t>
            </a:r>
            <a:r>
              <a:rPr lang="zh-CN" altLang="zh-CN" dirty="0"/>
              <a:t>）</a:t>
            </a:r>
            <a:r>
              <a:rPr lang="zh-CN" altLang="zh-CN" dirty="0"/>
              <a:t> </a:t>
            </a:r>
            <a:endParaRPr lang="en-US" altLang="zh-CN" dirty="0" smtClean="0"/>
          </a:p>
          <a:p>
            <a:pPr marL="358775" indent="-269875">
              <a:lnSpc>
                <a:spcPct val="150000"/>
              </a:lnSpc>
            </a:pPr>
            <a:r>
              <a:rPr lang="zh-CN" altLang="zh-CN" dirty="0"/>
              <a:t>存储媒体（</a:t>
            </a:r>
            <a:r>
              <a:rPr lang="en-US" altLang="zh-CN" dirty="0"/>
              <a:t>Storage Medium</a:t>
            </a:r>
            <a:r>
              <a:rPr lang="zh-CN" altLang="zh-CN" dirty="0"/>
              <a:t>）</a:t>
            </a:r>
            <a:r>
              <a:rPr lang="zh-CN" altLang="zh-CN" dirty="0"/>
              <a:t> </a:t>
            </a:r>
            <a:endParaRPr lang="en-US" altLang="zh-CN" dirty="0" smtClean="0"/>
          </a:p>
          <a:p>
            <a:pPr marL="358775" indent="-269875">
              <a:lnSpc>
                <a:spcPct val="150000"/>
              </a:lnSpc>
            </a:pPr>
            <a:r>
              <a:rPr lang="zh-CN" altLang="zh-CN" dirty="0"/>
              <a:t>传输媒体（</a:t>
            </a:r>
            <a:r>
              <a:rPr lang="en-US" altLang="zh-CN" dirty="0"/>
              <a:t>Transmission Medium</a:t>
            </a:r>
            <a:r>
              <a:rPr lang="zh-CN" altLang="zh-CN" dirty="0"/>
              <a:t>）</a:t>
            </a:r>
            <a:r>
              <a:rPr lang="zh-CN" altLang="zh-CN" dirty="0"/>
              <a:t> </a:t>
            </a:r>
            <a:endParaRPr lang="zh-CN" altLang="zh-CN" dirty="0"/>
          </a:p>
        </p:txBody>
      </p:sp>
    </p:spTree>
    <p:extLst>
      <p:ext uri="{BB962C8B-B14F-4D97-AF65-F5344CB8AC3E}">
        <p14:creationId xmlns:p14="http://schemas.microsoft.com/office/powerpoint/2010/main" val="9224054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1.5 </a:t>
            </a:r>
            <a:r>
              <a:rPr lang="zh-CN" altLang="zh-CN" sz="3600" b="1" dirty="0"/>
              <a:t>数字媒体技术发展趋势</a:t>
            </a:r>
          </a:p>
        </p:txBody>
      </p:sp>
      <p:sp>
        <p:nvSpPr>
          <p:cNvPr id="3" name="内容占位符 2"/>
          <p:cNvSpPr>
            <a:spLocks noGrp="1"/>
          </p:cNvSpPr>
          <p:nvPr>
            <p:ph idx="1"/>
          </p:nvPr>
        </p:nvSpPr>
        <p:spPr/>
        <p:txBody>
          <a:bodyPr>
            <a:noAutofit/>
          </a:bodyPr>
          <a:lstStyle/>
          <a:p>
            <a:pPr marL="0" indent="0">
              <a:lnSpc>
                <a:spcPct val="150000"/>
              </a:lnSpc>
              <a:buNone/>
            </a:pPr>
            <a:r>
              <a:rPr lang="en-US" altLang="zh-CN" b="1" dirty="0"/>
              <a:t>1.5.2  </a:t>
            </a:r>
            <a:r>
              <a:rPr lang="zh-CN" altLang="zh-CN" b="1" dirty="0"/>
              <a:t>数字内容处理技术</a:t>
            </a:r>
          </a:p>
          <a:p>
            <a:pPr marL="0" indent="0">
              <a:lnSpc>
                <a:spcPct val="150000"/>
              </a:lnSpc>
              <a:buNone/>
            </a:pPr>
            <a:r>
              <a:rPr lang="en-US" altLang="zh-CN" dirty="0" smtClean="0"/>
              <a:t>   </a:t>
            </a:r>
            <a:r>
              <a:rPr lang="en-US" altLang="zh-CN" dirty="0"/>
              <a:t>  </a:t>
            </a:r>
            <a:r>
              <a:rPr lang="zh-CN" altLang="zh-CN" dirty="0"/>
              <a:t> </a:t>
            </a:r>
            <a:r>
              <a:rPr lang="en-US" altLang="zh-CN" dirty="0"/>
              <a:t>5</a:t>
            </a:r>
            <a:r>
              <a:rPr lang="zh-CN" altLang="zh-CN" dirty="0"/>
              <a:t>．虚拟现实技术</a:t>
            </a:r>
            <a:r>
              <a:rPr lang="zh-CN" altLang="zh-CN" dirty="0"/>
              <a:t> </a:t>
            </a:r>
            <a:endParaRPr lang="en-US" altLang="zh-CN" dirty="0" smtClean="0"/>
          </a:p>
          <a:p>
            <a:pPr>
              <a:lnSpc>
                <a:spcPct val="130000"/>
              </a:lnSpc>
            </a:pPr>
            <a:r>
              <a:rPr lang="zh-CN" altLang="zh-CN" dirty="0"/>
              <a:t>虚拟现实（</a:t>
            </a:r>
            <a:r>
              <a:rPr lang="en-US" altLang="zh-CN" dirty="0"/>
              <a:t>Virtual Reality</a:t>
            </a:r>
            <a:r>
              <a:rPr lang="zh-CN" altLang="zh-CN" dirty="0"/>
              <a:t>，</a:t>
            </a:r>
            <a:r>
              <a:rPr lang="en-US" altLang="zh-CN" dirty="0"/>
              <a:t>VR</a:t>
            </a:r>
            <a:r>
              <a:rPr lang="zh-CN" altLang="zh-CN" dirty="0"/>
              <a:t>）是用立体眼镜和传感手套等一系列传感辅助设施来实现的一种三维现实技术，人们通过这些设施以自然的方式（如头的转动、手的运动等）向计算机送入各种动作信息，并且通过视觉、听觉及触觉设施使人们得到三维的视觉、听觉及触觉等感觉世界</a:t>
            </a:r>
            <a:r>
              <a:rPr lang="zh-CN" altLang="zh-CN" dirty="0" smtClean="0"/>
              <a:t>。</a:t>
            </a:r>
            <a:endParaRPr lang="en-US" altLang="zh-CN" dirty="0" smtClean="0"/>
          </a:p>
          <a:p>
            <a:pPr>
              <a:lnSpc>
                <a:spcPct val="130000"/>
              </a:lnSpc>
            </a:pPr>
            <a:r>
              <a:rPr lang="zh-CN" altLang="zh-CN" dirty="0"/>
              <a:t>虚拟现实系统有</a:t>
            </a:r>
            <a:r>
              <a:rPr lang="en-US" altLang="zh-CN" dirty="0"/>
              <a:t>5</a:t>
            </a:r>
            <a:r>
              <a:rPr lang="zh-CN" altLang="zh-CN" dirty="0"/>
              <a:t>个关键成分：虚拟世界、虚拟现实软件、计算机、输入设备和输出设备。</a:t>
            </a:r>
            <a:r>
              <a:rPr lang="zh-CN" altLang="zh-CN" dirty="0"/>
              <a:t> </a:t>
            </a:r>
            <a:r>
              <a:rPr lang="zh-CN" altLang="zh-CN" dirty="0" smtClean="0"/>
              <a:t> </a:t>
            </a:r>
            <a:endParaRPr lang="zh-CN" altLang="zh-CN" dirty="0"/>
          </a:p>
        </p:txBody>
      </p:sp>
    </p:spTree>
    <p:extLst>
      <p:ext uri="{BB962C8B-B14F-4D97-AF65-F5344CB8AC3E}">
        <p14:creationId xmlns:p14="http://schemas.microsoft.com/office/powerpoint/2010/main" val="1745288244"/>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1.5 </a:t>
            </a:r>
            <a:r>
              <a:rPr lang="zh-CN" altLang="zh-CN" sz="3600" b="1" dirty="0"/>
              <a:t>数字媒体技术发展趋势</a:t>
            </a:r>
          </a:p>
        </p:txBody>
      </p:sp>
      <p:sp>
        <p:nvSpPr>
          <p:cNvPr id="3" name="内容占位符 2"/>
          <p:cNvSpPr>
            <a:spLocks noGrp="1"/>
          </p:cNvSpPr>
          <p:nvPr>
            <p:ph idx="1"/>
          </p:nvPr>
        </p:nvSpPr>
        <p:spPr/>
        <p:txBody>
          <a:bodyPr>
            <a:noAutofit/>
          </a:bodyPr>
          <a:lstStyle/>
          <a:p>
            <a:pPr marL="0" indent="0">
              <a:lnSpc>
                <a:spcPct val="150000"/>
              </a:lnSpc>
              <a:buNone/>
            </a:pPr>
            <a:r>
              <a:rPr lang="en-US" altLang="zh-CN" b="1" dirty="0"/>
              <a:t>1.5.2  </a:t>
            </a:r>
            <a:r>
              <a:rPr lang="zh-CN" altLang="zh-CN" b="1" dirty="0"/>
              <a:t>数字内容处理技术</a:t>
            </a:r>
          </a:p>
          <a:p>
            <a:pPr marL="0" indent="0">
              <a:lnSpc>
                <a:spcPct val="150000"/>
              </a:lnSpc>
              <a:buNone/>
            </a:pPr>
            <a:r>
              <a:rPr lang="en-US" altLang="zh-CN" dirty="0" smtClean="0"/>
              <a:t>   </a:t>
            </a:r>
            <a:r>
              <a:rPr lang="en-US" altLang="zh-CN" dirty="0"/>
              <a:t>  </a:t>
            </a:r>
            <a:r>
              <a:rPr lang="zh-CN" altLang="zh-CN" dirty="0"/>
              <a:t> </a:t>
            </a:r>
            <a:r>
              <a:rPr lang="en-US" altLang="zh-CN" dirty="0"/>
              <a:t>6. </a:t>
            </a:r>
            <a:r>
              <a:rPr lang="zh-CN" altLang="zh-CN" dirty="0" smtClean="0"/>
              <a:t>数字版权保护技术</a:t>
            </a:r>
            <a:endParaRPr lang="en-US" altLang="zh-CN" dirty="0" smtClean="0"/>
          </a:p>
          <a:p>
            <a:pPr>
              <a:lnSpc>
                <a:spcPct val="130000"/>
              </a:lnSpc>
            </a:pPr>
            <a:r>
              <a:rPr lang="zh-CN" altLang="zh-CN" dirty="0"/>
              <a:t>媒体内容产业的数字化为内容盗版与侵权使用带来了便利，版权问题正成为制约数字媒体内容产业发展的瓶颈之一。盗版问题，需要依靠技术、行业协定及国家法规协同解决，而数字媒体版权保护与管理技术在“内容创建—内容分发—内容消费”整个价值链中实现数字化管理，同时为行业协定及国家法规的实施提供技术保障。</a:t>
            </a:r>
            <a:r>
              <a:rPr lang="zh-CN" altLang="zh-CN" dirty="0"/>
              <a:t> </a:t>
            </a:r>
            <a:endParaRPr lang="zh-CN" altLang="zh-CN" dirty="0"/>
          </a:p>
        </p:txBody>
      </p:sp>
    </p:spTree>
    <p:extLst>
      <p:ext uri="{BB962C8B-B14F-4D97-AF65-F5344CB8AC3E}">
        <p14:creationId xmlns:p14="http://schemas.microsoft.com/office/powerpoint/2010/main" val="3882970105"/>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1.5 </a:t>
            </a:r>
            <a:r>
              <a:rPr lang="zh-CN" altLang="zh-CN" sz="3600" b="1" dirty="0"/>
              <a:t>数字媒体技术发展趋势</a:t>
            </a:r>
          </a:p>
        </p:txBody>
      </p:sp>
      <p:sp>
        <p:nvSpPr>
          <p:cNvPr id="3" name="内容占位符 2"/>
          <p:cNvSpPr>
            <a:spLocks noGrp="1"/>
          </p:cNvSpPr>
          <p:nvPr>
            <p:ph idx="1"/>
          </p:nvPr>
        </p:nvSpPr>
        <p:spPr/>
        <p:txBody>
          <a:bodyPr>
            <a:noAutofit/>
          </a:bodyPr>
          <a:lstStyle/>
          <a:p>
            <a:pPr marL="0" indent="0">
              <a:lnSpc>
                <a:spcPct val="150000"/>
              </a:lnSpc>
              <a:buNone/>
            </a:pPr>
            <a:r>
              <a:rPr lang="en-US" altLang="zh-CN" b="1" dirty="0"/>
              <a:t>1.5.2  </a:t>
            </a:r>
            <a:r>
              <a:rPr lang="zh-CN" altLang="zh-CN" b="1" dirty="0"/>
              <a:t>数字内容处理技术</a:t>
            </a:r>
          </a:p>
          <a:p>
            <a:pPr marL="0" indent="0">
              <a:lnSpc>
                <a:spcPct val="150000"/>
              </a:lnSpc>
              <a:buNone/>
            </a:pPr>
            <a:r>
              <a:rPr lang="en-US" altLang="zh-CN" dirty="0" smtClean="0"/>
              <a:t>   </a:t>
            </a:r>
            <a:r>
              <a:rPr lang="en-US" altLang="zh-CN" dirty="0"/>
              <a:t>  </a:t>
            </a:r>
            <a:r>
              <a:rPr lang="zh-CN" altLang="zh-CN" dirty="0"/>
              <a:t> </a:t>
            </a:r>
            <a:r>
              <a:rPr lang="en-US" altLang="zh-CN" dirty="0"/>
              <a:t>7. </a:t>
            </a:r>
            <a:r>
              <a:rPr lang="zh-CN" altLang="zh-CN" dirty="0" smtClean="0"/>
              <a:t>数字媒体隐藏技术</a:t>
            </a:r>
            <a:endParaRPr lang="en-US" altLang="zh-CN" dirty="0" smtClean="0"/>
          </a:p>
          <a:p>
            <a:pPr>
              <a:lnSpc>
                <a:spcPct val="150000"/>
              </a:lnSpc>
            </a:pPr>
            <a:r>
              <a:rPr lang="zh-CN" altLang="zh-CN" dirty="0"/>
              <a:t>数字媒体隐藏是利用人类感觉器官的不敏感，以及多媒体数字信号本身存在的冗余，将秘密信息隐藏在一个宿主信号中，不被人的感知系统察觉或不被注意到，而且不影响宿主信号的感觉效果和使用价值</a:t>
            </a:r>
            <a:r>
              <a:rPr lang="zh-CN" altLang="zh-CN" dirty="0" smtClean="0"/>
              <a:t>。</a:t>
            </a:r>
            <a:endParaRPr lang="en-US" altLang="zh-CN" dirty="0" smtClean="0"/>
          </a:p>
          <a:p>
            <a:pPr>
              <a:lnSpc>
                <a:spcPct val="150000"/>
              </a:lnSpc>
            </a:pPr>
            <a:r>
              <a:rPr lang="zh-CN" altLang="zh-CN" dirty="0" smtClean="0"/>
              <a:t>目前</a:t>
            </a:r>
            <a:r>
              <a:rPr lang="zh-CN" altLang="zh-CN" dirty="0"/>
              <a:t>，数字媒体隐藏的研究和应用主要有隐写术（</a:t>
            </a:r>
            <a:r>
              <a:rPr lang="en-US" altLang="zh-CN" dirty="0"/>
              <a:t>Steganography</a:t>
            </a:r>
            <a:r>
              <a:rPr lang="zh-CN" altLang="zh-CN" dirty="0"/>
              <a:t>）和数字水印（</a:t>
            </a:r>
            <a:r>
              <a:rPr lang="en-US" altLang="zh-CN" dirty="0"/>
              <a:t>Digital Watermarking</a:t>
            </a:r>
            <a:r>
              <a:rPr lang="zh-CN" altLang="zh-CN" dirty="0"/>
              <a:t>）。</a:t>
            </a:r>
          </a:p>
        </p:txBody>
      </p:sp>
    </p:spTree>
    <p:extLst>
      <p:ext uri="{BB962C8B-B14F-4D97-AF65-F5344CB8AC3E}">
        <p14:creationId xmlns:p14="http://schemas.microsoft.com/office/powerpoint/2010/main" val="3985447131"/>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1.5 </a:t>
            </a:r>
            <a:r>
              <a:rPr lang="zh-CN" altLang="zh-CN" sz="3600" b="1" dirty="0"/>
              <a:t>数字媒体技术发展趋势</a:t>
            </a:r>
          </a:p>
        </p:txBody>
      </p:sp>
      <p:sp>
        <p:nvSpPr>
          <p:cNvPr id="3" name="内容占位符 2"/>
          <p:cNvSpPr>
            <a:spLocks noGrp="1"/>
          </p:cNvSpPr>
          <p:nvPr>
            <p:ph idx="1"/>
          </p:nvPr>
        </p:nvSpPr>
        <p:spPr/>
        <p:txBody>
          <a:bodyPr>
            <a:noAutofit/>
          </a:bodyPr>
          <a:lstStyle/>
          <a:p>
            <a:pPr marL="0" indent="0">
              <a:lnSpc>
                <a:spcPct val="150000"/>
              </a:lnSpc>
              <a:buNone/>
            </a:pPr>
            <a:r>
              <a:rPr lang="en-US" altLang="zh-CN" b="1" dirty="0"/>
              <a:t>1.5.2  </a:t>
            </a:r>
            <a:r>
              <a:rPr lang="zh-CN" altLang="zh-CN" b="1" dirty="0"/>
              <a:t>数字内容处理技术</a:t>
            </a:r>
          </a:p>
          <a:p>
            <a:pPr marL="0" indent="0">
              <a:lnSpc>
                <a:spcPct val="150000"/>
              </a:lnSpc>
              <a:buNone/>
            </a:pPr>
            <a:r>
              <a:rPr lang="en-US" altLang="zh-CN" dirty="0" smtClean="0"/>
              <a:t>     </a:t>
            </a:r>
            <a:r>
              <a:rPr lang="zh-CN" altLang="zh-CN" dirty="0" smtClean="0"/>
              <a:t> </a:t>
            </a:r>
            <a:r>
              <a:rPr lang="en-US" altLang="zh-CN" dirty="0"/>
              <a:t>8</a:t>
            </a:r>
            <a:r>
              <a:rPr lang="zh-CN" altLang="zh-CN" dirty="0"/>
              <a:t>．数字媒体取证技术</a:t>
            </a:r>
          </a:p>
          <a:p>
            <a:pPr>
              <a:lnSpc>
                <a:spcPct val="150000"/>
              </a:lnSpc>
            </a:pPr>
            <a:r>
              <a:rPr lang="zh-CN" altLang="zh-CN" dirty="0"/>
              <a:t>数字媒体取证根据取证方式分为主动取证和被动取证</a:t>
            </a:r>
            <a:r>
              <a:rPr lang="zh-CN" altLang="zh-CN" dirty="0" smtClean="0"/>
              <a:t>。</a:t>
            </a:r>
            <a:endParaRPr lang="en-US" altLang="zh-CN" dirty="0" smtClean="0"/>
          </a:p>
          <a:p>
            <a:pPr>
              <a:lnSpc>
                <a:spcPct val="150000"/>
              </a:lnSpc>
            </a:pPr>
            <a:r>
              <a:rPr lang="zh-CN" altLang="zh-CN" dirty="0" smtClean="0"/>
              <a:t>主动取证包括数字媒体签名和水印技术</a:t>
            </a:r>
            <a:r>
              <a:rPr lang="zh-CN" altLang="zh-CN" dirty="0"/>
              <a:t>，是利用数字媒体中的冗余信息随机地嵌入版权信息，通过判断签名和水印信息的完整性实现主动取证</a:t>
            </a:r>
            <a:r>
              <a:rPr lang="zh-CN" altLang="zh-CN" dirty="0" smtClean="0"/>
              <a:t>。</a:t>
            </a:r>
            <a:endParaRPr lang="en-US" altLang="zh-CN" dirty="0" smtClean="0"/>
          </a:p>
          <a:p>
            <a:pPr>
              <a:lnSpc>
                <a:spcPct val="150000"/>
              </a:lnSpc>
            </a:pPr>
            <a:r>
              <a:rPr lang="zh-CN" altLang="zh-CN" dirty="0" smtClean="0"/>
              <a:t>被动取证</a:t>
            </a:r>
            <a:r>
              <a:rPr lang="zh-CN" altLang="zh-CN" dirty="0"/>
              <a:t>是指在没有嵌入签名或水印的前提下，对数字媒体进行取证。</a:t>
            </a:r>
            <a:r>
              <a:rPr lang="zh-CN" altLang="zh-CN" dirty="0"/>
              <a:t> </a:t>
            </a:r>
            <a:endParaRPr lang="zh-CN" altLang="zh-CN" dirty="0"/>
          </a:p>
        </p:txBody>
      </p:sp>
    </p:spTree>
    <p:extLst>
      <p:ext uri="{BB962C8B-B14F-4D97-AF65-F5344CB8AC3E}">
        <p14:creationId xmlns:p14="http://schemas.microsoft.com/office/powerpoint/2010/main" val="3698786838"/>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1.5 </a:t>
            </a:r>
            <a:r>
              <a:rPr lang="zh-CN" altLang="zh-CN" sz="3600" b="1" dirty="0"/>
              <a:t>数字媒体技术发展趋势</a:t>
            </a:r>
          </a:p>
        </p:txBody>
      </p:sp>
      <p:sp>
        <p:nvSpPr>
          <p:cNvPr id="3" name="内容占位符 2"/>
          <p:cNvSpPr>
            <a:spLocks noGrp="1"/>
          </p:cNvSpPr>
          <p:nvPr>
            <p:ph idx="1"/>
          </p:nvPr>
        </p:nvSpPr>
        <p:spPr/>
        <p:txBody>
          <a:bodyPr>
            <a:noAutofit/>
          </a:bodyPr>
          <a:lstStyle/>
          <a:p>
            <a:pPr marL="0" indent="0">
              <a:lnSpc>
                <a:spcPct val="150000"/>
              </a:lnSpc>
              <a:buNone/>
            </a:pPr>
            <a:r>
              <a:rPr lang="en-US" altLang="zh-CN" b="1" dirty="0"/>
              <a:t>1.5.2  </a:t>
            </a:r>
            <a:r>
              <a:rPr lang="zh-CN" altLang="zh-CN" b="1" dirty="0"/>
              <a:t>数字内容处理技术</a:t>
            </a:r>
          </a:p>
          <a:p>
            <a:pPr marL="0" indent="0">
              <a:lnSpc>
                <a:spcPct val="150000"/>
              </a:lnSpc>
              <a:buNone/>
            </a:pPr>
            <a:r>
              <a:rPr lang="en-US" altLang="zh-CN" dirty="0" smtClean="0"/>
              <a:t>     </a:t>
            </a:r>
            <a:r>
              <a:rPr lang="zh-CN" altLang="zh-CN" dirty="0" smtClean="0"/>
              <a:t> </a:t>
            </a:r>
            <a:r>
              <a:rPr lang="en-US" altLang="zh-CN" dirty="0"/>
              <a:t>9</a:t>
            </a:r>
            <a:r>
              <a:rPr lang="zh-CN" altLang="zh-CN" dirty="0"/>
              <a:t>．基于生物特</a:t>
            </a:r>
            <a:r>
              <a:rPr lang="zh-CN" altLang="zh-CN" dirty="0" smtClean="0"/>
              <a:t>征的身份认证技术</a:t>
            </a:r>
            <a:endParaRPr lang="zh-CN" altLang="zh-CN" dirty="0"/>
          </a:p>
          <a:p>
            <a:pPr>
              <a:lnSpc>
                <a:spcPct val="130000"/>
              </a:lnSpc>
            </a:pPr>
            <a:r>
              <a:rPr lang="zh-CN" altLang="zh-CN" dirty="0"/>
              <a:t>传统的身份认证方式主要是使用身份标识物（如各类证件、智能卡等标识卡片）和使用身份标识信息（密码和用户名等信息）。</a:t>
            </a:r>
            <a:r>
              <a:rPr lang="zh-CN" altLang="zh-CN" dirty="0"/>
              <a:t> </a:t>
            </a:r>
            <a:endParaRPr lang="en-US" altLang="zh-CN" dirty="0" smtClean="0"/>
          </a:p>
          <a:p>
            <a:pPr>
              <a:lnSpc>
                <a:spcPct val="130000"/>
              </a:lnSpc>
            </a:pPr>
            <a:r>
              <a:rPr lang="zh-CN" altLang="zh-CN" dirty="0"/>
              <a:t>与传统身份认证技术相比，生物特征具有唯一性、不可否认性、不易伪造、无须记忆、方便使用等优点，基于生物特征的身份认证在一定程度上解决了传统的身份认证中所出现的问题，并逐渐成为目前身份认证的主要手段。</a:t>
            </a:r>
          </a:p>
          <a:p>
            <a:pPr>
              <a:lnSpc>
                <a:spcPct val="150000"/>
              </a:lnSpc>
            </a:pPr>
            <a:endParaRPr lang="en-US" altLang="zh-CN" dirty="0" smtClean="0"/>
          </a:p>
          <a:p>
            <a:pPr>
              <a:lnSpc>
                <a:spcPct val="150000"/>
              </a:lnSpc>
            </a:pPr>
            <a:endParaRPr lang="zh-CN" altLang="zh-CN" dirty="0"/>
          </a:p>
        </p:txBody>
      </p:sp>
    </p:spTree>
    <p:extLst>
      <p:ext uri="{BB962C8B-B14F-4D97-AF65-F5344CB8AC3E}">
        <p14:creationId xmlns:p14="http://schemas.microsoft.com/office/powerpoint/2010/main" val="3470820745"/>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1.5 </a:t>
            </a:r>
            <a:r>
              <a:rPr lang="zh-CN" altLang="zh-CN" sz="3600" b="1" dirty="0"/>
              <a:t>数字媒体技术发展趋势</a:t>
            </a:r>
          </a:p>
        </p:txBody>
      </p:sp>
      <p:sp>
        <p:nvSpPr>
          <p:cNvPr id="3" name="内容占位符 2"/>
          <p:cNvSpPr>
            <a:spLocks noGrp="1"/>
          </p:cNvSpPr>
          <p:nvPr>
            <p:ph idx="1"/>
          </p:nvPr>
        </p:nvSpPr>
        <p:spPr/>
        <p:txBody>
          <a:bodyPr>
            <a:noAutofit/>
          </a:bodyPr>
          <a:lstStyle/>
          <a:p>
            <a:pPr marL="0" indent="0">
              <a:lnSpc>
                <a:spcPct val="150000"/>
              </a:lnSpc>
              <a:buNone/>
            </a:pPr>
            <a:r>
              <a:rPr lang="en-US" altLang="zh-CN" b="1" dirty="0"/>
              <a:t>1.5.2  </a:t>
            </a:r>
            <a:r>
              <a:rPr lang="zh-CN" altLang="zh-CN" b="1" dirty="0"/>
              <a:t>数字内容处理技术</a:t>
            </a:r>
          </a:p>
          <a:p>
            <a:pPr marL="0" indent="0">
              <a:lnSpc>
                <a:spcPct val="150000"/>
              </a:lnSpc>
              <a:buNone/>
            </a:pPr>
            <a:r>
              <a:rPr lang="en-US" altLang="zh-CN" dirty="0" smtClean="0"/>
              <a:t>     </a:t>
            </a:r>
            <a:r>
              <a:rPr lang="zh-CN" altLang="zh-CN" dirty="0" smtClean="0"/>
              <a:t> </a:t>
            </a:r>
            <a:r>
              <a:rPr lang="en-US" altLang="zh-CN" dirty="0"/>
              <a:t>10</a:t>
            </a:r>
            <a:r>
              <a:rPr lang="zh-CN" altLang="zh-CN" dirty="0"/>
              <a:t>．</a:t>
            </a:r>
            <a:r>
              <a:rPr lang="zh-CN" altLang="zh-CN" dirty="0" smtClean="0"/>
              <a:t>大数据技术</a:t>
            </a:r>
            <a:endParaRPr lang="zh-CN" altLang="zh-CN" dirty="0"/>
          </a:p>
          <a:p>
            <a:pPr marL="0" indent="0">
              <a:lnSpc>
                <a:spcPct val="130000"/>
              </a:lnSpc>
              <a:buNone/>
            </a:pPr>
            <a:r>
              <a:rPr lang="zh-CN" altLang="zh-CN" dirty="0"/>
              <a:t>维基百科中将“大数据”定义为：所涉及的资料量规模巨大到无法透过目前主流软件工具，在合理时间内达到撷取、管理、处理，并整理成为帮助企业经营决策更积极目的资讯。</a:t>
            </a:r>
            <a:r>
              <a:rPr lang="zh-CN" altLang="zh-CN" dirty="0"/>
              <a:t> </a:t>
            </a:r>
            <a:endParaRPr lang="en-US" altLang="zh-CN" dirty="0" smtClean="0"/>
          </a:p>
          <a:p>
            <a:pPr marL="0" indent="0">
              <a:lnSpc>
                <a:spcPct val="130000"/>
              </a:lnSpc>
              <a:buNone/>
            </a:pPr>
            <a:r>
              <a:rPr lang="zh-CN" altLang="zh-CN" dirty="0"/>
              <a:t>大数据处理的流程主要包含数据采集、数据处理与集成、数据分析、数据解释</a:t>
            </a:r>
            <a:r>
              <a:rPr lang="en-US" altLang="zh-CN" dirty="0"/>
              <a:t>4</a:t>
            </a:r>
            <a:r>
              <a:rPr lang="zh-CN" altLang="zh-CN" dirty="0"/>
              <a:t>个重要的步骤</a:t>
            </a:r>
            <a:r>
              <a:rPr lang="zh-CN" altLang="zh-CN" dirty="0" smtClean="0"/>
              <a:t>。</a:t>
            </a:r>
            <a:endParaRPr lang="en-US" altLang="zh-CN" dirty="0" smtClean="0"/>
          </a:p>
          <a:p>
            <a:pPr marL="0" indent="0">
              <a:lnSpc>
                <a:spcPct val="130000"/>
              </a:lnSpc>
              <a:buNone/>
            </a:pPr>
            <a:r>
              <a:rPr lang="zh-CN" altLang="zh-CN" dirty="0" smtClean="0"/>
              <a:t>大数据</a:t>
            </a:r>
            <a:r>
              <a:rPr lang="zh-CN" altLang="zh-CN" dirty="0"/>
              <a:t>的关键技术有：云计算和</a:t>
            </a:r>
            <a:r>
              <a:rPr lang="en-US" altLang="zh-CN" dirty="0" err="1"/>
              <a:t>MapReduce</a:t>
            </a:r>
            <a:r>
              <a:rPr lang="zh-CN" altLang="zh-CN" dirty="0"/>
              <a:t>、分布式文件系统、分布式并行数据库、大数据可视化、大数据挖掘。</a:t>
            </a:r>
          </a:p>
          <a:p>
            <a:pPr marL="0" indent="0">
              <a:lnSpc>
                <a:spcPct val="130000"/>
              </a:lnSpc>
              <a:buNone/>
            </a:pPr>
            <a:endParaRPr lang="zh-CN" altLang="zh-CN" dirty="0"/>
          </a:p>
        </p:txBody>
      </p:sp>
    </p:spTree>
    <p:extLst>
      <p:ext uri="{BB962C8B-B14F-4D97-AF65-F5344CB8AC3E}">
        <p14:creationId xmlns:p14="http://schemas.microsoft.com/office/powerpoint/2010/main" val="2222439632"/>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1.5 </a:t>
            </a:r>
            <a:r>
              <a:rPr lang="zh-CN" altLang="zh-CN" sz="3600" b="1" dirty="0"/>
              <a:t>数字媒体技术发展趋势</a:t>
            </a:r>
          </a:p>
        </p:txBody>
      </p:sp>
      <p:sp>
        <p:nvSpPr>
          <p:cNvPr id="3" name="内容占位符 2"/>
          <p:cNvSpPr>
            <a:spLocks noGrp="1"/>
          </p:cNvSpPr>
          <p:nvPr>
            <p:ph idx="1"/>
          </p:nvPr>
        </p:nvSpPr>
        <p:spPr/>
        <p:txBody>
          <a:bodyPr>
            <a:noAutofit/>
          </a:bodyPr>
          <a:lstStyle/>
          <a:p>
            <a:pPr marL="0" indent="0">
              <a:lnSpc>
                <a:spcPct val="150000"/>
              </a:lnSpc>
              <a:buNone/>
            </a:pPr>
            <a:r>
              <a:rPr lang="en-US" altLang="zh-CN" b="1" dirty="0"/>
              <a:t>1.5.3  </a:t>
            </a:r>
            <a:r>
              <a:rPr lang="zh-CN" altLang="zh-CN" b="1" dirty="0"/>
              <a:t>基于内容的媒体检索技术</a:t>
            </a:r>
          </a:p>
          <a:p>
            <a:pPr marL="0" indent="0">
              <a:lnSpc>
                <a:spcPct val="150000"/>
              </a:lnSpc>
              <a:buNone/>
            </a:pPr>
            <a:r>
              <a:rPr lang="en-US" altLang="zh-CN" dirty="0" smtClean="0"/>
              <a:t>     </a:t>
            </a:r>
            <a:r>
              <a:rPr lang="zh-CN" altLang="zh-CN" dirty="0" smtClean="0"/>
              <a:t> </a:t>
            </a:r>
            <a:r>
              <a:rPr lang="en-US" altLang="zh-CN" dirty="0"/>
              <a:t>1</a:t>
            </a:r>
            <a:r>
              <a:rPr lang="zh-CN" altLang="zh-CN" dirty="0"/>
              <a:t>．数字媒体内容搜索技术</a:t>
            </a:r>
            <a:r>
              <a:rPr lang="zh-CN" altLang="zh-CN" dirty="0"/>
              <a:t> </a:t>
            </a:r>
            <a:endParaRPr lang="zh-CN" altLang="zh-CN" dirty="0"/>
          </a:p>
          <a:p>
            <a:pPr marL="0" indent="0">
              <a:lnSpc>
                <a:spcPct val="130000"/>
              </a:lnSpc>
              <a:buNone/>
            </a:pPr>
            <a:r>
              <a:rPr lang="en-US" altLang="zh-CN" dirty="0" smtClean="0"/>
              <a:t>      2</a:t>
            </a:r>
            <a:r>
              <a:rPr lang="zh-CN" altLang="zh-CN" dirty="0"/>
              <a:t>．基于内容的图像检索</a:t>
            </a:r>
            <a:r>
              <a:rPr lang="zh-CN" altLang="zh-CN" dirty="0"/>
              <a:t> </a:t>
            </a:r>
            <a:endParaRPr lang="en-US" altLang="zh-CN" dirty="0" smtClean="0"/>
          </a:p>
          <a:p>
            <a:pPr marL="0" indent="0">
              <a:lnSpc>
                <a:spcPct val="130000"/>
              </a:lnSpc>
              <a:buNone/>
            </a:pPr>
            <a:r>
              <a:rPr lang="en-US" altLang="zh-CN" dirty="0" smtClean="0"/>
              <a:t>      3</a:t>
            </a:r>
            <a:r>
              <a:rPr lang="zh-CN" altLang="zh-CN" dirty="0"/>
              <a:t>．基于内容的音频检索</a:t>
            </a:r>
            <a:r>
              <a:rPr lang="zh-CN" altLang="zh-CN" dirty="0"/>
              <a:t> </a:t>
            </a:r>
            <a:endParaRPr lang="en-US" altLang="zh-CN" dirty="0" smtClean="0"/>
          </a:p>
          <a:p>
            <a:pPr marL="0" indent="0">
              <a:lnSpc>
                <a:spcPct val="130000"/>
              </a:lnSpc>
              <a:buNone/>
            </a:pPr>
            <a:r>
              <a:rPr lang="en-US" altLang="zh-CN" dirty="0" smtClean="0"/>
              <a:t>      4</a:t>
            </a:r>
            <a:r>
              <a:rPr lang="zh-CN" altLang="zh-CN" dirty="0"/>
              <a:t>．基于内容的视频检索</a:t>
            </a:r>
            <a:r>
              <a:rPr lang="zh-CN" altLang="zh-CN" dirty="0"/>
              <a:t> </a:t>
            </a:r>
            <a:endParaRPr lang="zh-CN" altLang="zh-CN" dirty="0"/>
          </a:p>
        </p:txBody>
      </p:sp>
    </p:spTree>
    <p:extLst>
      <p:ext uri="{BB962C8B-B14F-4D97-AF65-F5344CB8AC3E}">
        <p14:creationId xmlns:p14="http://schemas.microsoft.com/office/powerpoint/2010/main" val="3911226722"/>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1.5 </a:t>
            </a:r>
            <a:r>
              <a:rPr lang="zh-CN" altLang="zh-CN" sz="3600" b="1" dirty="0"/>
              <a:t>数字媒体技术发展趋势</a:t>
            </a:r>
          </a:p>
        </p:txBody>
      </p:sp>
      <p:sp>
        <p:nvSpPr>
          <p:cNvPr id="3" name="内容占位符 2"/>
          <p:cNvSpPr>
            <a:spLocks noGrp="1"/>
          </p:cNvSpPr>
          <p:nvPr>
            <p:ph idx="1"/>
          </p:nvPr>
        </p:nvSpPr>
        <p:spPr/>
        <p:txBody>
          <a:bodyPr>
            <a:noAutofit/>
          </a:bodyPr>
          <a:lstStyle/>
          <a:p>
            <a:pPr marL="0" indent="0">
              <a:lnSpc>
                <a:spcPct val="150000"/>
              </a:lnSpc>
              <a:buNone/>
            </a:pPr>
            <a:r>
              <a:rPr lang="en-US" altLang="zh-CN" b="1" dirty="0"/>
              <a:t>1.5.4  </a:t>
            </a:r>
            <a:r>
              <a:rPr lang="zh-CN" altLang="zh-CN" b="1" dirty="0"/>
              <a:t>数字媒体传输技术</a:t>
            </a:r>
          </a:p>
          <a:p>
            <a:pPr marL="0" indent="0">
              <a:lnSpc>
                <a:spcPct val="150000"/>
              </a:lnSpc>
              <a:buNone/>
            </a:pPr>
            <a:r>
              <a:rPr lang="en-US" altLang="zh-CN" dirty="0" smtClean="0"/>
              <a:t>     </a:t>
            </a:r>
            <a:r>
              <a:rPr lang="zh-CN" altLang="zh-CN" dirty="0" smtClean="0"/>
              <a:t> </a:t>
            </a:r>
            <a:r>
              <a:rPr lang="en-US" altLang="zh-CN" dirty="0"/>
              <a:t>1</a:t>
            </a:r>
            <a:r>
              <a:rPr lang="zh-CN" altLang="zh-CN" dirty="0"/>
              <a:t>．内容集成分发技术</a:t>
            </a:r>
            <a:r>
              <a:rPr lang="zh-CN" altLang="zh-CN" dirty="0"/>
              <a:t> </a:t>
            </a:r>
            <a:endParaRPr lang="zh-CN" altLang="zh-CN" dirty="0"/>
          </a:p>
          <a:p>
            <a:pPr marL="0" indent="0">
              <a:lnSpc>
                <a:spcPct val="130000"/>
              </a:lnSpc>
              <a:buNone/>
            </a:pPr>
            <a:r>
              <a:rPr lang="en-US" altLang="zh-CN" dirty="0" smtClean="0"/>
              <a:t>      </a:t>
            </a:r>
            <a:r>
              <a:rPr lang="en-US" altLang="zh-CN" dirty="0"/>
              <a:t>2</a:t>
            </a:r>
            <a:r>
              <a:rPr lang="zh-CN" altLang="zh-CN" dirty="0"/>
              <a:t>．数字电视信道传输技术</a:t>
            </a:r>
            <a:r>
              <a:rPr lang="zh-CN" altLang="zh-CN" dirty="0"/>
              <a:t> </a:t>
            </a:r>
            <a:endParaRPr lang="en-US" altLang="zh-CN" dirty="0" smtClean="0"/>
          </a:p>
          <a:p>
            <a:pPr marL="0" indent="0">
              <a:lnSpc>
                <a:spcPct val="130000"/>
              </a:lnSpc>
              <a:buNone/>
            </a:pPr>
            <a:r>
              <a:rPr lang="en-US" altLang="zh-CN" dirty="0" smtClean="0"/>
              <a:t> </a:t>
            </a:r>
            <a:r>
              <a:rPr lang="en-US" altLang="zh-CN" dirty="0"/>
              <a:t> </a:t>
            </a:r>
            <a:r>
              <a:rPr lang="en-US" altLang="zh-CN" dirty="0" smtClean="0"/>
              <a:t>   </a:t>
            </a:r>
            <a:r>
              <a:rPr lang="en-US" altLang="zh-CN" dirty="0" smtClean="0"/>
              <a:t>3</a:t>
            </a:r>
            <a:r>
              <a:rPr lang="zh-CN" altLang="zh-CN" dirty="0"/>
              <a:t>．异构网络互通技术</a:t>
            </a:r>
            <a:r>
              <a:rPr lang="zh-CN" altLang="zh-CN" dirty="0"/>
              <a:t> </a:t>
            </a:r>
            <a:endParaRPr lang="en-US" altLang="zh-CN" dirty="0" smtClean="0"/>
          </a:p>
          <a:p>
            <a:pPr marL="0" indent="0">
              <a:lnSpc>
                <a:spcPct val="130000"/>
              </a:lnSpc>
              <a:buNone/>
            </a:pPr>
            <a:r>
              <a:rPr lang="zh-CN" altLang="zh-CN" smtClean="0"/>
              <a:t> </a:t>
            </a:r>
            <a:endParaRPr lang="zh-CN" altLang="zh-CN" dirty="0"/>
          </a:p>
        </p:txBody>
      </p:sp>
    </p:spTree>
    <p:extLst>
      <p:ext uri="{BB962C8B-B14F-4D97-AF65-F5344CB8AC3E}">
        <p14:creationId xmlns:p14="http://schemas.microsoft.com/office/powerpoint/2010/main" val="3913747671"/>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1.1 </a:t>
            </a:r>
            <a:r>
              <a:rPr lang="zh-CN" altLang="zh-CN" sz="3600" b="1" dirty="0"/>
              <a:t>数字媒体基本</a:t>
            </a:r>
            <a:r>
              <a:rPr lang="zh-CN" altLang="zh-CN" sz="3600" b="1" dirty="0" smtClean="0"/>
              <a:t>概念</a:t>
            </a:r>
            <a:endParaRPr kumimoji="1" lang="zh-CN" altLang="en-US" sz="3600" dirty="0"/>
          </a:p>
        </p:txBody>
      </p:sp>
      <p:sp>
        <p:nvSpPr>
          <p:cNvPr id="3" name="内容占位符 2"/>
          <p:cNvSpPr>
            <a:spLocks noGrp="1"/>
          </p:cNvSpPr>
          <p:nvPr>
            <p:ph idx="1"/>
          </p:nvPr>
        </p:nvSpPr>
        <p:spPr/>
        <p:txBody>
          <a:bodyPr/>
          <a:lstStyle/>
          <a:p>
            <a:pPr marL="0" indent="0">
              <a:lnSpc>
                <a:spcPct val="150000"/>
              </a:lnSpc>
              <a:buNone/>
            </a:pPr>
            <a:r>
              <a:rPr lang="en-US" altLang="zh-CN" b="1" dirty="0"/>
              <a:t>1.1.2 </a:t>
            </a:r>
            <a:r>
              <a:rPr lang="zh-CN" altLang="zh-CN" b="1" dirty="0"/>
              <a:t>数字媒体及特性</a:t>
            </a:r>
          </a:p>
          <a:p>
            <a:pPr marL="0" indent="0">
              <a:lnSpc>
                <a:spcPct val="150000"/>
              </a:lnSpc>
              <a:buNone/>
            </a:pPr>
            <a:r>
              <a:rPr lang="en-US" altLang="zh-CN" dirty="0"/>
              <a:t>1. </a:t>
            </a:r>
            <a:r>
              <a:rPr lang="zh-CN" altLang="zh-CN" dirty="0"/>
              <a:t>数字媒体的定义</a:t>
            </a:r>
            <a:r>
              <a:rPr lang="zh-CN" altLang="zh-CN" dirty="0"/>
              <a:t> </a:t>
            </a:r>
            <a:endParaRPr lang="en-US" altLang="zh-CN" dirty="0" smtClean="0"/>
          </a:p>
          <a:p>
            <a:pPr marL="88900" indent="0">
              <a:lnSpc>
                <a:spcPct val="150000"/>
              </a:lnSpc>
              <a:buNone/>
            </a:pPr>
            <a:r>
              <a:rPr lang="zh-CN" altLang="zh-CN" dirty="0"/>
              <a:t>数字媒体是数字化的内容作 品，以现代网络为主要传播载体，通过完善的服务体系，分发到终端和用户进行消费的全过程</a:t>
            </a:r>
            <a:r>
              <a:rPr lang="zh-CN" altLang="zh-CN" dirty="0" smtClean="0"/>
              <a:t>。</a:t>
            </a:r>
            <a:endParaRPr lang="en-US" altLang="zh-CN" dirty="0" smtClean="0"/>
          </a:p>
          <a:p>
            <a:pPr marL="88900" indent="0">
              <a:lnSpc>
                <a:spcPct val="150000"/>
              </a:lnSpc>
              <a:buNone/>
            </a:pPr>
            <a:r>
              <a:rPr lang="en-US" altLang="zh-CN" dirty="0"/>
              <a:t>2. </a:t>
            </a:r>
            <a:r>
              <a:rPr lang="zh-CN" altLang="zh-CN" dirty="0"/>
              <a:t>数字媒体的特性</a:t>
            </a:r>
          </a:p>
          <a:p>
            <a:pPr marL="88900" indent="0">
              <a:lnSpc>
                <a:spcPct val="150000"/>
              </a:lnSpc>
              <a:buNone/>
            </a:pPr>
            <a:r>
              <a:rPr lang="zh-CN" altLang="zh-CN" dirty="0"/>
              <a:t>数字媒体技术具有数字化、交互性、趣味性、集成性和艺术性等特性。</a:t>
            </a:r>
          </a:p>
          <a:p>
            <a:pPr marL="88900" indent="0">
              <a:lnSpc>
                <a:spcPct val="150000"/>
              </a:lnSpc>
              <a:buNone/>
            </a:pPr>
            <a:endParaRPr lang="zh-CN" altLang="zh-CN" dirty="0"/>
          </a:p>
        </p:txBody>
      </p:sp>
    </p:spTree>
    <p:extLst>
      <p:ext uri="{BB962C8B-B14F-4D97-AF65-F5344CB8AC3E}">
        <p14:creationId xmlns:p14="http://schemas.microsoft.com/office/powerpoint/2010/main" val="33930248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1.1 </a:t>
            </a:r>
            <a:r>
              <a:rPr lang="zh-CN" altLang="zh-CN" sz="3600" b="1" dirty="0"/>
              <a:t>数字媒体基本</a:t>
            </a:r>
            <a:r>
              <a:rPr lang="zh-CN" altLang="zh-CN" sz="3600" b="1" dirty="0" smtClean="0"/>
              <a:t>概念</a:t>
            </a:r>
            <a:endParaRPr kumimoji="1" lang="zh-CN" altLang="en-US" sz="3600" dirty="0"/>
          </a:p>
        </p:txBody>
      </p:sp>
      <p:sp>
        <p:nvSpPr>
          <p:cNvPr id="3" name="内容占位符 2"/>
          <p:cNvSpPr>
            <a:spLocks noGrp="1"/>
          </p:cNvSpPr>
          <p:nvPr>
            <p:ph idx="1"/>
          </p:nvPr>
        </p:nvSpPr>
        <p:spPr/>
        <p:txBody>
          <a:bodyPr/>
          <a:lstStyle/>
          <a:p>
            <a:pPr marL="0" indent="0">
              <a:lnSpc>
                <a:spcPct val="150000"/>
              </a:lnSpc>
              <a:buNone/>
            </a:pPr>
            <a:r>
              <a:rPr lang="en-US" altLang="zh-CN" b="1" dirty="0"/>
              <a:t>1.1.3 </a:t>
            </a:r>
            <a:r>
              <a:rPr lang="zh-CN" altLang="zh-CN" b="1" dirty="0"/>
              <a:t>数字媒体的分类</a:t>
            </a:r>
          </a:p>
          <a:p>
            <a:pPr marL="0" indent="0">
              <a:lnSpc>
                <a:spcPct val="150000"/>
              </a:lnSpc>
              <a:buNone/>
            </a:pPr>
            <a:r>
              <a:rPr lang="zh-CN" altLang="zh-CN" dirty="0"/>
              <a:t>（</a:t>
            </a:r>
            <a:r>
              <a:rPr lang="en-US" altLang="zh-CN" dirty="0"/>
              <a:t>1</a:t>
            </a:r>
            <a:r>
              <a:rPr lang="zh-CN" altLang="zh-CN" dirty="0"/>
              <a:t>）按时间属性划分，数字媒体可分成静止媒体（</a:t>
            </a:r>
            <a:r>
              <a:rPr lang="en-US" altLang="zh-CN" dirty="0"/>
              <a:t>Still  Media</a:t>
            </a:r>
            <a:r>
              <a:rPr lang="zh-CN" altLang="zh-CN" dirty="0"/>
              <a:t>）和连续媒体（</a:t>
            </a:r>
            <a:r>
              <a:rPr lang="en-US" altLang="zh-CN" dirty="0"/>
              <a:t>Continues Media</a:t>
            </a:r>
            <a:r>
              <a:rPr lang="zh-CN" altLang="zh-CN" dirty="0"/>
              <a:t>）。</a:t>
            </a:r>
            <a:r>
              <a:rPr lang="zh-CN" altLang="zh-CN" dirty="0"/>
              <a:t> </a:t>
            </a:r>
            <a:endParaRPr lang="en-US" altLang="zh-CN" dirty="0" smtClean="0"/>
          </a:p>
          <a:p>
            <a:pPr marL="0" indent="0">
              <a:lnSpc>
                <a:spcPct val="150000"/>
              </a:lnSpc>
              <a:buNone/>
            </a:pPr>
            <a:r>
              <a:rPr lang="zh-CN" altLang="zh-CN" dirty="0"/>
              <a:t>（</a:t>
            </a:r>
            <a:r>
              <a:rPr lang="en-US" altLang="zh-CN" dirty="0"/>
              <a:t>2</a:t>
            </a:r>
            <a:r>
              <a:rPr lang="zh-CN" altLang="zh-CN" dirty="0"/>
              <a:t>）按来源属性划分，数字媒体可分成自然媒体（</a:t>
            </a:r>
            <a:r>
              <a:rPr lang="en-US" altLang="zh-CN" dirty="0"/>
              <a:t>Natural  Media</a:t>
            </a:r>
            <a:r>
              <a:rPr lang="zh-CN" altLang="zh-CN" dirty="0"/>
              <a:t>）和合成媒体（</a:t>
            </a:r>
            <a:r>
              <a:rPr lang="en-US" altLang="zh-CN" dirty="0"/>
              <a:t>Synthetic Media</a:t>
            </a:r>
            <a:r>
              <a:rPr lang="zh-CN" altLang="zh-CN" dirty="0"/>
              <a:t>）</a:t>
            </a:r>
            <a:r>
              <a:rPr lang="zh-CN" altLang="zh-CN" dirty="0" smtClean="0"/>
              <a:t>。</a:t>
            </a:r>
            <a:endParaRPr lang="en-US" altLang="zh-CN" dirty="0" smtClean="0"/>
          </a:p>
          <a:p>
            <a:pPr marL="0" indent="0">
              <a:lnSpc>
                <a:spcPct val="150000"/>
              </a:lnSpc>
              <a:buNone/>
            </a:pPr>
            <a:r>
              <a:rPr lang="zh-CN" altLang="zh-CN" dirty="0"/>
              <a:t>（</a:t>
            </a:r>
            <a:r>
              <a:rPr lang="en-US" altLang="zh-CN" dirty="0"/>
              <a:t>3</a:t>
            </a:r>
            <a:r>
              <a:rPr lang="zh-CN" altLang="zh-CN" dirty="0"/>
              <a:t>）按组成元素划分，数字媒体又可分成单一媒体（</a:t>
            </a:r>
            <a:r>
              <a:rPr lang="en-US" altLang="zh-CN" dirty="0"/>
              <a:t>Single Media</a:t>
            </a:r>
            <a:r>
              <a:rPr lang="zh-CN" altLang="zh-CN" dirty="0"/>
              <a:t>）和多媒体（</a:t>
            </a:r>
            <a:r>
              <a:rPr lang="en-US" altLang="zh-CN" dirty="0"/>
              <a:t>Multi Media</a:t>
            </a:r>
            <a:r>
              <a:rPr lang="zh-CN" altLang="zh-CN" dirty="0"/>
              <a:t>）。</a:t>
            </a:r>
            <a:r>
              <a:rPr lang="zh-CN" altLang="zh-CN" dirty="0"/>
              <a:t> </a:t>
            </a:r>
            <a:r>
              <a:rPr lang="zh-CN" altLang="zh-CN" dirty="0" smtClean="0"/>
              <a:t> </a:t>
            </a:r>
            <a:endParaRPr lang="zh-CN" altLang="zh-CN" dirty="0"/>
          </a:p>
        </p:txBody>
      </p:sp>
    </p:spTree>
    <p:extLst>
      <p:ext uri="{BB962C8B-B14F-4D97-AF65-F5344CB8AC3E}">
        <p14:creationId xmlns:p14="http://schemas.microsoft.com/office/powerpoint/2010/main" val="141527749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1.1 </a:t>
            </a:r>
            <a:r>
              <a:rPr lang="zh-CN" altLang="zh-CN" sz="3600" b="1" dirty="0"/>
              <a:t>数字媒体基本</a:t>
            </a:r>
            <a:r>
              <a:rPr lang="zh-CN" altLang="zh-CN" sz="3600" b="1" dirty="0" smtClean="0"/>
              <a:t>概念</a:t>
            </a:r>
            <a:endParaRPr kumimoji="1" lang="zh-CN" altLang="en-US" sz="3600" dirty="0"/>
          </a:p>
        </p:txBody>
      </p:sp>
      <p:sp>
        <p:nvSpPr>
          <p:cNvPr id="3" name="内容占位符 2"/>
          <p:cNvSpPr>
            <a:spLocks noGrp="1"/>
          </p:cNvSpPr>
          <p:nvPr>
            <p:ph idx="1"/>
          </p:nvPr>
        </p:nvSpPr>
        <p:spPr/>
        <p:txBody>
          <a:bodyPr/>
          <a:lstStyle/>
          <a:p>
            <a:pPr marL="0" indent="0">
              <a:lnSpc>
                <a:spcPct val="150000"/>
              </a:lnSpc>
              <a:buNone/>
            </a:pPr>
            <a:r>
              <a:rPr lang="en-US" altLang="zh-CN" b="1" dirty="0"/>
              <a:t>1.1.4 </a:t>
            </a:r>
            <a:r>
              <a:rPr lang="zh-CN" altLang="zh-CN" b="1" dirty="0"/>
              <a:t>数字媒体的传播模式</a:t>
            </a:r>
          </a:p>
          <a:p>
            <a:pPr marL="0" indent="0">
              <a:lnSpc>
                <a:spcPct val="150000"/>
              </a:lnSpc>
              <a:buNone/>
            </a:pPr>
            <a:r>
              <a:rPr lang="zh-CN" altLang="zh-CN" dirty="0" smtClean="0"/>
              <a:t>香农－韦弗传播过程模式 </a:t>
            </a:r>
            <a:endParaRPr lang="en-US" altLang="zh-CN" dirty="0" smtClean="0"/>
          </a:p>
          <a:p>
            <a:pPr marL="0" indent="0">
              <a:lnSpc>
                <a:spcPct val="150000"/>
              </a:lnSpc>
              <a:buNone/>
            </a:pPr>
            <a:endParaRPr lang="zh-CN" altLang="zh-CN" dirty="0"/>
          </a:p>
        </p:txBody>
      </p:sp>
      <p:pic>
        <p:nvPicPr>
          <p:cNvPr id="4" name="图片 3"/>
          <p:cNvPicPr>
            <a:picLocks noChangeAspect="1"/>
          </p:cNvPicPr>
          <p:nvPr/>
        </p:nvPicPr>
        <p:blipFill>
          <a:blip r:embed="rId2"/>
          <a:stretch>
            <a:fillRect/>
          </a:stretch>
        </p:blipFill>
        <p:spPr>
          <a:xfrm>
            <a:off x="1841500" y="3297518"/>
            <a:ext cx="5461000" cy="1727200"/>
          </a:xfrm>
          <a:prstGeom prst="rect">
            <a:avLst/>
          </a:prstGeom>
        </p:spPr>
      </p:pic>
    </p:spTree>
    <p:extLst>
      <p:ext uri="{BB962C8B-B14F-4D97-AF65-F5344CB8AC3E}">
        <p14:creationId xmlns:p14="http://schemas.microsoft.com/office/powerpoint/2010/main" val="1306422106"/>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1.1 </a:t>
            </a:r>
            <a:r>
              <a:rPr lang="zh-CN" altLang="zh-CN" sz="3600" b="1" dirty="0"/>
              <a:t>数字媒体基本</a:t>
            </a:r>
            <a:r>
              <a:rPr lang="zh-CN" altLang="zh-CN" sz="3600" b="1" dirty="0" smtClean="0"/>
              <a:t>概念</a:t>
            </a:r>
            <a:endParaRPr kumimoji="1" lang="zh-CN" altLang="en-US" sz="3600" dirty="0"/>
          </a:p>
        </p:txBody>
      </p:sp>
      <p:sp>
        <p:nvSpPr>
          <p:cNvPr id="3" name="内容占位符 2"/>
          <p:cNvSpPr>
            <a:spLocks noGrp="1"/>
          </p:cNvSpPr>
          <p:nvPr>
            <p:ph idx="1"/>
          </p:nvPr>
        </p:nvSpPr>
        <p:spPr/>
        <p:txBody>
          <a:bodyPr/>
          <a:lstStyle/>
          <a:p>
            <a:pPr marL="0" indent="0">
              <a:lnSpc>
                <a:spcPct val="150000"/>
              </a:lnSpc>
              <a:buNone/>
            </a:pPr>
            <a:r>
              <a:rPr lang="en-US" altLang="zh-CN" b="1" dirty="0"/>
              <a:t>1.1.4 </a:t>
            </a:r>
            <a:r>
              <a:rPr lang="zh-CN" altLang="zh-CN" b="1" dirty="0"/>
              <a:t>数字媒体的传播模式</a:t>
            </a:r>
          </a:p>
          <a:p>
            <a:pPr marL="0" indent="0">
              <a:lnSpc>
                <a:spcPct val="150000"/>
              </a:lnSpc>
              <a:buNone/>
            </a:pPr>
            <a:r>
              <a:rPr lang="zh-CN" altLang="zh-CN" dirty="0"/>
              <a:t>数字媒体传播模式</a:t>
            </a:r>
            <a:r>
              <a:rPr lang="zh-CN" altLang="zh-CN" dirty="0"/>
              <a:t> </a:t>
            </a:r>
            <a:endParaRPr lang="zh-CN" altLang="zh-CN" dirty="0"/>
          </a:p>
        </p:txBody>
      </p:sp>
      <p:pic>
        <p:nvPicPr>
          <p:cNvPr id="5" name="图片 4"/>
          <p:cNvPicPr>
            <a:picLocks noChangeAspect="1"/>
          </p:cNvPicPr>
          <p:nvPr/>
        </p:nvPicPr>
        <p:blipFill>
          <a:blip r:embed="rId2"/>
          <a:stretch>
            <a:fillRect/>
          </a:stretch>
        </p:blipFill>
        <p:spPr>
          <a:xfrm>
            <a:off x="1803400" y="3429000"/>
            <a:ext cx="5524500" cy="1549400"/>
          </a:xfrm>
          <a:prstGeom prst="rect">
            <a:avLst/>
          </a:prstGeom>
        </p:spPr>
      </p:pic>
    </p:spTree>
    <p:extLst>
      <p:ext uri="{BB962C8B-B14F-4D97-AF65-F5344CB8AC3E}">
        <p14:creationId xmlns:p14="http://schemas.microsoft.com/office/powerpoint/2010/main" val="4103613445"/>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1.1 </a:t>
            </a:r>
            <a:r>
              <a:rPr lang="zh-CN" altLang="zh-CN" sz="3600" b="1" dirty="0"/>
              <a:t>数字媒体基本</a:t>
            </a:r>
            <a:r>
              <a:rPr lang="zh-CN" altLang="zh-CN" sz="3600" b="1" dirty="0" smtClean="0"/>
              <a:t>概念</a:t>
            </a:r>
            <a:endParaRPr kumimoji="1" lang="zh-CN" altLang="en-US" sz="3600" dirty="0"/>
          </a:p>
        </p:txBody>
      </p:sp>
      <p:sp>
        <p:nvSpPr>
          <p:cNvPr id="3" name="内容占位符 2"/>
          <p:cNvSpPr>
            <a:spLocks noGrp="1"/>
          </p:cNvSpPr>
          <p:nvPr>
            <p:ph idx="1"/>
          </p:nvPr>
        </p:nvSpPr>
        <p:spPr/>
        <p:txBody>
          <a:bodyPr/>
          <a:lstStyle/>
          <a:p>
            <a:pPr marL="0" indent="0">
              <a:lnSpc>
                <a:spcPct val="150000"/>
              </a:lnSpc>
              <a:buNone/>
            </a:pPr>
            <a:r>
              <a:rPr lang="en-US" altLang="zh-CN" b="1" dirty="0"/>
              <a:t>1.1.4 </a:t>
            </a:r>
            <a:r>
              <a:rPr lang="zh-CN" altLang="zh-CN" b="1" dirty="0"/>
              <a:t>数字媒体的传播模式</a:t>
            </a:r>
          </a:p>
          <a:p>
            <a:pPr marL="0" indent="0">
              <a:lnSpc>
                <a:spcPct val="150000"/>
              </a:lnSpc>
              <a:buNone/>
            </a:pPr>
            <a:r>
              <a:rPr lang="zh-CN" altLang="zh-CN" dirty="0"/>
              <a:t>网络上的传播模式</a:t>
            </a:r>
          </a:p>
        </p:txBody>
      </p:sp>
      <p:pic>
        <p:nvPicPr>
          <p:cNvPr id="4" name="图片 3"/>
          <p:cNvPicPr>
            <a:picLocks noChangeAspect="1"/>
          </p:cNvPicPr>
          <p:nvPr/>
        </p:nvPicPr>
        <p:blipFill>
          <a:blip r:embed="rId2"/>
          <a:stretch>
            <a:fillRect/>
          </a:stretch>
        </p:blipFill>
        <p:spPr>
          <a:xfrm>
            <a:off x="2032000" y="3269877"/>
            <a:ext cx="5080000" cy="2247900"/>
          </a:xfrm>
          <a:prstGeom prst="rect">
            <a:avLst/>
          </a:prstGeom>
        </p:spPr>
      </p:pic>
    </p:spTree>
    <p:extLst>
      <p:ext uri="{BB962C8B-B14F-4D97-AF65-F5344CB8AC3E}">
        <p14:creationId xmlns:p14="http://schemas.microsoft.com/office/powerpoint/2010/main" val="199257716"/>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1.1 </a:t>
            </a:r>
            <a:r>
              <a:rPr lang="zh-CN" altLang="zh-CN" sz="3600" b="1" dirty="0"/>
              <a:t>数字媒体基本</a:t>
            </a:r>
            <a:r>
              <a:rPr lang="zh-CN" altLang="zh-CN" sz="3600" b="1" dirty="0" smtClean="0"/>
              <a:t>概念</a:t>
            </a:r>
            <a:endParaRPr kumimoji="1" lang="zh-CN" altLang="en-US" sz="3600" dirty="0"/>
          </a:p>
        </p:txBody>
      </p:sp>
      <p:sp>
        <p:nvSpPr>
          <p:cNvPr id="3" name="内容占位符 2"/>
          <p:cNvSpPr>
            <a:spLocks noGrp="1"/>
          </p:cNvSpPr>
          <p:nvPr>
            <p:ph idx="1"/>
          </p:nvPr>
        </p:nvSpPr>
        <p:spPr/>
        <p:txBody>
          <a:bodyPr/>
          <a:lstStyle/>
          <a:p>
            <a:pPr marL="0" indent="0">
              <a:lnSpc>
                <a:spcPct val="150000"/>
              </a:lnSpc>
              <a:buNone/>
            </a:pPr>
            <a:r>
              <a:rPr lang="en-US" altLang="zh-CN" b="1" dirty="0"/>
              <a:t>1.1.4 </a:t>
            </a:r>
            <a:r>
              <a:rPr lang="zh-CN" altLang="zh-CN" b="1" dirty="0"/>
              <a:t>数字媒体的传播模式</a:t>
            </a:r>
          </a:p>
          <a:p>
            <a:pPr marL="0" indent="0">
              <a:lnSpc>
                <a:spcPct val="150000"/>
              </a:lnSpc>
              <a:buNone/>
            </a:pPr>
            <a:r>
              <a:rPr lang="zh-CN" altLang="zh-CN" dirty="0"/>
              <a:t>超媒体传播模式</a:t>
            </a:r>
            <a:r>
              <a:rPr lang="zh-CN" altLang="zh-CN" dirty="0"/>
              <a:t> </a:t>
            </a:r>
            <a:endParaRPr lang="zh-CN" altLang="zh-CN" dirty="0"/>
          </a:p>
        </p:txBody>
      </p:sp>
      <p:pic>
        <p:nvPicPr>
          <p:cNvPr id="5" name="图片 4"/>
          <p:cNvPicPr>
            <a:picLocks noChangeAspect="1"/>
          </p:cNvPicPr>
          <p:nvPr/>
        </p:nvPicPr>
        <p:blipFill>
          <a:blip r:embed="rId2"/>
          <a:stretch>
            <a:fillRect/>
          </a:stretch>
        </p:blipFill>
        <p:spPr>
          <a:xfrm>
            <a:off x="1930400" y="2939676"/>
            <a:ext cx="5283200" cy="3429000"/>
          </a:xfrm>
          <a:prstGeom prst="rect">
            <a:avLst/>
          </a:prstGeom>
        </p:spPr>
      </p:pic>
    </p:spTree>
    <p:extLst>
      <p:ext uri="{BB962C8B-B14F-4D97-AF65-F5344CB8AC3E}">
        <p14:creationId xmlns:p14="http://schemas.microsoft.com/office/powerpoint/2010/main" val="3166348363"/>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清晰">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清晰.thmx</Template>
  <TotalTime>288</TotalTime>
  <Words>1582</Words>
  <Application>Microsoft Macintosh PowerPoint</Application>
  <PresentationFormat>全屏显示(4:3)</PresentationFormat>
  <Paragraphs>206</Paragraphs>
  <Slides>37</Slides>
  <Notes>0</Notes>
  <HiddenSlides>0</HiddenSlides>
  <MMClips>0</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清晰</vt:lpstr>
      <vt:lpstr>第1章  数字媒体技术概论</vt:lpstr>
      <vt:lpstr>1.1 数字媒体基本概念</vt:lpstr>
      <vt:lpstr>1.1 数字媒体基本概念</vt:lpstr>
      <vt:lpstr>1.1 数字媒体基本概念</vt:lpstr>
      <vt:lpstr>1.1 数字媒体基本概念</vt:lpstr>
      <vt:lpstr>1.1 数字媒体基本概念</vt:lpstr>
      <vt:lpstr>1.1 数字媒体基本概念</vt:lpstr>
      <vt:lpstr>1.1 数字媒体基本概念</vt:lpstr>
      <vt:lpstr>1.1 数字媒体基本概念</vt:lpstr>
      <vt:lpstr>1.2 数字媒体技术的内涵</vt:lpstr>
      <vt:lpstr>1.2 数字媒体技术的内涵</vt:lpstr>
      <vt:lpstr>1.2 数字媒体技术的内涵</vt:lpstr>
      <vt:lpstr>1.2 数字媒体技术的内涵</vt:lpstr>
      <vt:lpstr>1.3 数字媒体关键技术</vt:lpstr>
      <vt:lpstr>1.4 数字媒体技术的应用</vt:lpstr>
      <vt:lpstr>1.4 数字媒体技术的应用</vt:lpstr>
      <vt:lpstr>1.4 数字媒体技术的应用</vt:lpstr>
      <vt:lpstr>1.4 数字媒体技术的应用</vt:lpstr>
      <vt:lpstr>1.4 数字媒体技术的应用</vt:lpstr>
      <vt:lpstr>1.4 数字媒体技术的应用</vt:lpstr>
      <vt:lpstr>1.5 数字媒体技术发展趋势</vt:lpstr>
      <vt:lpstr>1.5 数字媒体技术发展趋势</vt:lpstr>
      <vt:lpstr>1.5 数字媒体技术发展趋势</vt:lpstr>
      <vt:lpstr>1.5 数字媒体技术发展趋势</vt:lpstr>
      <vt:lpstr>1.5 数字媒体技术发展趋势</vt:lpstr>
      <vt:lpstr>1.5 数字媒体技术发展趋势</vt:lpstr>
      <vt:lpstr>1.5 数字媒体技术发展趋势</vt:lpstr>
      <vt:lpstr>1.5 数字媒体技术发展趋势</vt:lpstr>
      <vt:lpstr>1.5 数字媒体技术发展趋势</vt:lpstr>
      <vt:lpstr>1.5 数字媒体技术发展趋势</vt:lpstr>
      <vt:lpstr>1.5 数字媒体技术发展趋势</vt:lpstr>
      <vt:lpstr>1.5 数字媒体技术发展趋势</vt:lpstr>
      <vt:lpstr>1.5 数字媒体技术发展趋势</vt:lpstr>
      <vt:lpstr>1.5 数字媒体技术发展趋势</vt:lpstr>
      <vt:lpstr>1.5 数字媒体技术发展趋势</vt:lpstr>
      <vt:lpstr>1.5 数字媒体技术发展趋势</vt:lpstr>
      <vt:lpstr>1.5 数字媒体技术发展趋势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数字媒体技术概论</dc:title>
  <dc:creator>Microsoft Office 用户</dc:creator>
  <cp:lastModifiedBy>Microsoft Office 用户</cp:lastModifiedBy>
  <cp:revision>19</cp:revision>
  <dcterms:created xsi:type="dcterms:W3CDTF">2019-01-20T07:46:46Z</dcterms:created>
  <dcterms:modified xsi:type="dcterms:W3CDTF">2019-01-20T12:34:48Z</dcterms:modified>
</cp:coreProperties>
</file>