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8" r:id="rId1"/>
  </p:sldMasterIdLst>
  <p:notesMasterIdLst>
    <p:notesMasterId r:id="rId134"/>
  </p:notesMasterIdLst>
  <p:sldIdLst>
    <p:sldId id="1034" r:id="rId2"/>
    <p:sldId id="1115" r:id="rId3"/>
    <p:sldId id="1102" r:id="rId4"/>
    <p:sldId id="1103" r:id="rId5"/>
    <p:sldId id="1233" r:id="rId6"/>
    <p:sldId id="1104" r:id="rId7"/>
    <p:sldId id="1105" r:id="rId8"/>
    <p:sldId id="1106" r:id="rId9"/>
    <p:sldId id="1107" r:id="rId10"/>
    <p:sldId id="1108" r:id="rId11"/>
    <p:sldId id="1109" r:id="rId12"/>
    <p:sldId id="1110" r:id="rId13"/>
    <p:sldId id="1111" r:id="rId14"/>
    <p:sldId id="1112" r:id="rId15"/>
    <p:sldId id="1113" r:id="rId16"/>
    <p:sldId id="1114" r:id="rId17"/>
    <p:sldId id="1116" r:id="rId18"/>
    <p:sldId id="1117" r:id="rId19"/>
    <p:sldId id="1118" r:id="rId20"/>
    <p:sldId id="1119" r:id="rId21"/>
    <p:sldId id="1120" r:id="rId22"/>
    <p:sldId id="1121" r:id="rId23"/>
    <p:sldId id="1122" r:id="rId24"/>
    <p:sldId id="1123" r:id="rId25"/>
    <p:sldId id="1124" r:id="rId26"/>
    <p:sldId id="1125" r:id="rId27"/>
    <p:sldId id="1126" r:id="rId28"/>
    <p:sldId id="1127" r:id="rId29"/>
    <p:sldId id="1128" r:id="rId30"/>
    <p:sldId id="1129" r:id="rId31"/>
    <p:sldId id="1130" r:id="rId32"/>
    <p:sldId id="1131" r:id="rId33"/>
    <p:sldId id="1132" r:id="rId34"/>
    <p:sldId id="1133" r:id="rId35"/>
    <p:sldId id="1134" r:id="rId36"/>
    <p:sldId id="1135" r:id="rId37"/>
    <p:sldId id="1136" r:id="rId38"/>
    <p:sldId id="1137" r:id="rId39"/>
    <p:sldId id="1138" r:id="rId40"/>
    <p:sldId id="1139" r:id="rId41"/>
    <p:sldId id="1140" r:id="rId42"/>
    <p:sldId id="1141" r:id="rId43"/>
    <p:sldId id="1142" r:id="rId44"/>
    <p:sldId id="1143" r:id="rId45"/>
    <p:sldId id="1144" r:id="rId46"/>
    <p:sldId id="1145" r:id="rId47"/>
    <p:sldId id="1146" r:id="rId48"/>
    <p:sldId id="1147" r:id="rId49"/>
    <p:sldId id="1148" r:id="rId50"/>
    <p:sldId id="1149" r:id="rId51"/>
    <p:sldId id="1150" r:id="rId52"/>
    <p:sldId id="1151" r:id="rId53"/>
    <p:sldId id="1152" r:id="rId54"/>
    <p:sldId id="1153" r:id="rId55"/>
    <p:sldId id="1154" r:id="rId56"/>
    <p:sldId id="1155" r:id="rId57"/>
    <p:sldId id="1156" r:id="rId58"/>
    <p:sldId id="1157" r:id="rId59"/>
    <p:sldId id="1158" r:id="rId60"/>
    <p:sldId id="1159" r:id="rId61"/>
    <p:sldId id="1160" r:id="rId62"/>
    <p:sldId id="1161" r:id="rId63"/>
    <p:sldId id="1162" r:id="rId64"/>
    <p:sldId id="1163" r:id="rId65"/>
    <p:sldId id="1164" r:id="rId66"/>
    <p:sldId id="1165" r:id="rId67"/>
    <p:sldId id="1166" r:id="rId68"/>
    <p:sldId id="1167" r:id="rId69"/>
    <p:sldId id="1168" r:id="rId70"/>
    <p:sldId id="1169" r:id="rId71"/>
    <p:sldId id="1170" r:id="rId72"/>
    <p:sldId id="1171" r:id="rId73"/>
    <p:sldId id="1172" r:id="rId74"/>
    <p:sldId id="1173" r:id="rId75"/>
    <p:sldId id="1174" r:id="rId76"/>
    <p:sldId id="1175" r:id="rId77"/>
    <p:sldId id="1176" r:id="rId78"/>
    <p:sldId id="1177" r:id="rId79"/>
    <p:sldId id="1178" r:id="rId80"/>
    <p:sldId id="1179" r:id="rId81"/>
    <p:sldId id="1180" r:id="rId82"/>
    <p:sldId id="1181" r:id="rId83"/>
    <p:sldId id="1182" r:id="rId84"/>
    <p:sldId id="1183" r:id="rId85"/>
    <p:sldId id="1185" r:id="rId86"/>
    <p:sldId id="1186" r:id="rId87"/>
    <p:sldId id="1184" r:id="rId88"/>
    <p:sldId id="1187" r:id="rId89"/>
    <p:sldId id="1189" r:id="rId90"/>
    <p:sldId id="1190" r:id="rId91"/>
    <p:sldId id="1191" r:id="rId92"/>
    <p:sldId id="1192" r:id="rId93"/>
    <p:sldId id="1193" r:id="rId94"/>
    <p:sldId id="1194" r:id="rId95"/>
    <p:sldId id="1195" r:id="rId96"/>
    <p:sldId id="1196" r:id="rId97"/>
    <p:sldId id="1197" r:id="rId98"/>
    <p:sldId id="1198" r:id="rId99"/>
    <p:sldId id="1199" r:id="rId100"/>
    <p:sldId id="1200" r:id="rId101"/>
    <p:sldId id="1201" r:id="rId102"/>
    <p:sldId id="1202" r:id="rId103"/>
    <p:sldId id="1204" r:id="rId104"/>
    <p:sldId id="1205" r:id="rId105"/>
    <p:sldId id="1206" r:id="rId106"/>
    <p:sldId id="1207" r:id="rId107"/>
    <p:sldId id="1208" r:id="rId108"/>
    <p:sldId id="1209" r:id="rId109"/>
    <p:sldId id="1235" r:id="rId110"/>
    <p:sldId id="1210" r:id="rId111"/>
    <p:sldId id="1236" r:id="rId112"/>
    <p:sldId id="1211" r:id="rId113"/>
    <p:sldId id="1212" r:id="rId114"/>
    <p:sldId id="1218" r:id="rId115"/>
    <p:sldId id="1213" r:id="rId116"/>
    <p:sldId id="1214" r:id="rId117"/>
    <p:sldId id="1215" r:id="rId118"/>
    <p:sldId id="1216" r:id="rId119"/>
    <p:sldId id="1219" r:id="rId120"/>
    <p:sldId id="1220" r:id="rId121"/>
    <p:sldId id="1221" r:id="rId122"/>
    <p:sldId id="1222" r:id="rId123"/>
    <p:sldId id="1223" r:id="rId124"/>
    <p:sldId id="1224" r:id="rId125"/>
    <p:sldId id="1225" r:id="rId126"/>
    <p:sldId id="1226" r:id="rId127"/>
    <p:sldId id="1227" r:id="rId128"/>
    <p:sldId id="1228" r:id="rId129"/>
    <p:sldId id="1229" r:id="rId130"/>
    <p:sldId id="1230" r:id="rId131"/>
    <p:sldId id="1231" r:id="rId132"/>
    <p:sldId id="1232" r:id="rId13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黑体" pitchFamily="2" charset="-122"/>
        <a:cs typeface="+mn-cs"/>
      </a:defRPr>
    </a:lvl1pPr>
    <a:lvl2pPr marL="457200" algn="l" rtl="0" eaLnBrk="0" fontAlgn="base" hangingPunct="0">
      <a:spcBef>
        <a:spcPct val="0"/>
      </a:spcBef>
      <a:spcAft>
        <a:spcPct val="0"/>
      </a:spcAft>
      <a:defRPr kern="1200">
        <a:solidFill>
          <a:schemeClr val="tx1"/>
        </a:solidFill>
        <a:latin typeface="Arial" charset="0"/>
        <a:ea typeface="黑体" pitchFamily="2" charset="-122"/>
        <a:cs typeface="+mn-cs"/>
      </a:defRPr>
    </a:lvl2pPr>
    <a:lvl3pPr marL="914400" algn="l" rtl="0" eaLnBrk="0" fontAlgn="base" hangingPunct="0">
      <a:spcBef>
        <a:spcPct val="0"/>
      </a:spcBef>
      <a:spcAft>
        <a:spcPct val="0"/>
      </a:spcAft>
      <a:defRPr kern="1200">
        <a:solidFill>
          <a:schemeClr val="tx1"/>
        </a:solidFill>
        <a:latin typeface="Arial" charset="0"/>
        <a:ea typeface="黑体" pitchFamily="2" charset="-122"/>
        <a:cs typeface="+mn-cs"/>
      </a:defRPr>
    </a:lvl3pPr>
    <a:lvl4pPr marL="1371600" algn="l" rtl="0" eaLnBrk="0" fontAlgn="base" hangingPunct="0">
      <a:spcBef>
        <a:spcPct val="0"/>
      </a:spcBef>
      <a:spcAft>
        <a:spcPct val="0"/>
      </a:spcAft>
      <a:defRPr kern="1200">
        <a:solidFill>
          <a:schemeClr val="tx1"/>
        </a:solidFill>
        <a:latin typeface="Arial" charset="0"/>
        <a:ea typeface="黑体" pitchFamily="2" charset="-122"/>
        <a:cs typeface="+mn-cs"/>
      </a:defRPr>
    </a:lvl4pPr>
    <a:lvl5pPr marL="1828800" algn="l" rtl="0" eaLnBrk="0" fontAlgn="base" hangingPunct="0">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modifyVerifier cryptProviderType="rsaFull" cryptAlgorithmClass="hash" cryptAlgorithmType="typeAny" cryptAlgorithmSid="4" spinCount="100000" saltData="fiM3dYjcWtYAFes93CijDA==" hashData="xzNbbPurtchb+7q3+KhrEKQJdpI="/>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9900"/>
    <a:srgbClr val="0000CC"/>
    <a:srgbClr val="A5A2E6"/>
    <a:srgbClr val="808000"/>
    <a:srgbClr val="A50021"/>
    <a:srgbClr val="0000FF"/>
    <a:srgbClr val="993300"/>
    <a:srgbClr val="FF0000"/>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615" autoAdjust="0"/>
    <p:restoredTop sz="98625" autoAdjust="0"/>
  </p:normalViewPr>
  <p:slideViewPr>
    <p:cSldViewPr>
      <p:cViewPr varScale="1">
        <p:scale>
          <a:sx n="75" d="100"/>
          <a:sy n="75" d="100"/>
        </p:scale>
        <p:origin x="-720" y="-102"/>
      </p:cViewPr>
      <p:guideLst>
        <p:guide orient="horz" pos="2160"/>
        <p:guide pos="2880"/>
      </p:guideLst>
    </p:cSldViewPr>
  </p:slideViewPr>
  <p:outlineViewPr>
    <p:cViewPr>
      <p:scale>
        <a:sx n="33" d="100"/>
        <a:sy n="33" d="100"/>
      </p:scale>
      <p:origin x="0" y="73734"/>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solidFill>
                  <a:schemeClr val="tx1"/>
                </a:solidFill>
                <a:latin typeface="Arial" charset="0"/>
                <a:ea typeface="宋体" pitchFamily="2" charset="-122"/>
              </a:defRPr>
            </a:lvl1pPr>
          </a:lstStyle>
          <a:p>
            <a:pPr>
              <a:defRPr/>
            </a:pPr>
            <a:endParaRPr lang="zh-CN" altLang="en-US"/>
          </a:p>
        </p:txBody>
      </p:sp>
      <p:sp>
        <p:nvSpPr>
          <p:cNvPr id="1536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Arial" charset="0"/>
                <a:ea typeface="宋体" pitchFamily="2" charset="-122"/>
              </a:defRPr>
            </a:lvl1pPr>
          </a:lstStyle>
          <a:p>
            <a:pPr>
              <a:defRPr/>
            </a:pPr>
            <a:endParaRPr lang="en-US" altLang="zh-CN"/>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Arial" charset="0"/>
                <a:ea typeface="宋体" pitchFamily="2" charset="-122"/>
              </a:defRPr>
            </a:lvl1pPr>
          </a:lstStyle>
          <a:p>
            <a:pPr>
              <a:defRPr/>
            </a:pPr>
            <a:endParaRPr lang="en-US" altLang="zh-CN"/>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charset="0"/>
                <a:ea typeface="宋体" pitchFamily="2" charset="-122"/>
              </a:defRPr>
            </a:lvl1pPr>
          </a:lstStyle>
          <a:p>
            <a:pPr>
              <a:defRPr/>
            </a:pPr>
            <a:fld id="{91558D6D-C1CC-4F83-879B-F3E53B96B9E0}" type="slidenum">
              <a:rPr lang="zh-CN" altLang="en-US"/>
              <a:pPr>
                <a:defRPr/>
              </a:pPr>
              <a:t>‹#›</a:t>
            </a:fld>
            <a:endParaRPr lang="en-US" altLang="zh-CN"/>
          </a:p>
        </p:txBody>
      </p:sp>
    </p:spTree>
    <p:extLst>
      <p:ext uri="{BB962C8B-B14F-4D97-AF65-F5344CB8AC3E}">
        <p14:creationId xmlns:p14="http://schemas.microsoft.com/office/powerpoint/2010/main" val="39010554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C62798-DE24-4821-BA3C-F8FF597081C1}" type="slidenum">
              <a:rPr lang="en-US" altLang="zh-CN"/>
              <a:pPr/>
              <a:t>111</a:t>
            </a:fld>
            <a:endParaRPr lang="en-US" altLang="zh-CN"/>
          </a:p>
        </p:txBody>
      </p:sp>
      <p:sp>
        <p:nvSpPr>
          <p:cNvPr id="697346" name="Rectangle 2"/>
          <p:cNvSpPr>
            <a:spLocks noGrp="1" noRot="1" noChangeAspect="1" noChangeArrowheads="1" noTextEdit="1"/>
          </p:cNvSpPr>
          <p:nvPr>
            <p:ph type="sldImg"/>
          </p:nvPr>
        </p:nvSpPr>
        <p:spPr>
          <a:ln/>
        </p:spPr>
      </p:sp>
      <p:sp>
        <p:nvSpPr>
          <p:cNvPr id="697347" name="Rectangle 3"/>
          <p:cNvSpPr>
            <a:spLocks noGrp="1" noChangeArrowheads="1"/>
          </p:cNvSpPr>
          <p:nvPr>
            <p:ph type="body" idx="1"/>
          </p:nvPr>
        </p:nvSpPr>
        <p:spPr/>
        <p:txBody>
          <a:bodyPr/>
          <a:lstStyle/>
          <a:p>
            <a:r>
              <a:rPr lang="zh-CN" altLang="en-US"/>
              <a:t>教学讨论：</a:t>
            </a:r>
          </a:p>
          <a:p>
            <a:r>
              <a:rPr lang="zh-CN" altLang="en-US"/>
              <a:t>（</a:t>
            </a:r>
            <a:r>
              <a:rPr lang="en-US" altLang="zh-CN"/>
              <a:t>1</a:t>
            </a:r>
            <a:r>
              <a:rPr lang="zh-CN" altLang="en-US"/>
              <a:t>）</a:t>
            </a:r>
          </a:p>
          <a:p>
            <a:r>
              <a:rPr lang="zh-CN" altLang="en-US"/>
              <a:t>（</a:t>
            </a:r>
            <a:r>
              <a:rPr lang="en-US" altLang="zh-CN"/>
              <a:t>2</a:t>
            </a:r>
            <a:r>
              <a:rPr lang="zh-CN" altLang="en-US"/>
              <a:t>）</a:t>
            </a:r>
          </a:p>
          <a:p>
            <a:r>
              <a:rPr lang="zh-CN" altLang="en-US"/>
              <a:t>（</a:t>
            </a:r>
            <a:r>
              <a:rPr lang="en-US" altLang="zh-CN"/>
              <a:t>3</a:t>
            </a:r>
            <a:r>
              <a:rPr lang="zh-CN" altLang="en-US"/>
              <a: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图片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2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9"/>
          <p:cNvSpPr txBox="1">
            <a:spLocks noChangeArrowheads="1"/>
          </p:cNvSpPr>
          <p:nvPr/>
        </p:nvSpPr>
        <p:spPr bwMode="auto">
          <a:xfrm>
            <a:off x="8532813" y="6524625"/>
            <a:ext cx="576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lgn="ctr">
              <a:spcBef>
                <a:spcPct val="50000"/>
              </a:spcBef>
              <a:defRPr/>
            </a:pPr>
            <a:fld id="{1D2D18C8-F22C-473F-9980-274AF2312052}" type="slidenum">
              <a:rPr lang="zh-CN" altLang="en-US" sz="1400" smtClean="0">
                <a:solidFill>
                  <a:srgbClr val="000099"/>
                </a:solidFill>
                <a:ea typeface="宋体" pitchFamily="2" charset="-122"/>
              </a:rPr>
              <a:pPr algn="ctr">
                <a:spcBef>
                  <a:spcPct val="50000"/>
                </a:spcBef>
                <a:defRPr/>
              </a:pPr>
              <a:t>‹#›</a:t>
            </a:fld>
            <a:endParaRPr lang="en-US" altLang="zh-CN" sz="1400" smtClean="0">
              <a:solidFill>
                <a:srgbClr val="000099"/>
              </a:solidFill>
              <a:ea typeface="宋体" pitchFamily="2" charset="-122"/>
            </a:endParaRPr>
          </a:p>
        </p:txBody>
      </p:sp>
      <p:sp>
        <p:nvSpPr>
          <p:cNvPr id="6" name="Line 10"/>
          <p:cNvSpPr>
            <a:spLocks noChangeShapeType="1"/>
          </p:cNvSpPr>
          <p:nvPr/>
        </p:nvSpPr>
        <p:spPr bwMode="auto">
          <a:xfrm flipV="1">
            <a:off x="611188" y="1125538"/>
            <a:ext cx="8064500" cy="0"/>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7" name="Text Box 11"/>
          <p:cNvSpPr txBox="1">
            <a:spLocks noChangeArrowheads="1"/>
          </p:cNvSpPr>
          <p:nvPr/>
        </p:nvSpPr>
        <p:spPr bwMode="auto">
          <a:xfrm>
            <a:off x="2484438" y="0"/>
            <a:ext cx="2174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prstDash val="dash"/>
                <a:miter lim="800000"/>
                <a:headEnd/>
                <a:tailEnd/>
              </a14:hiddenLine>
            </a:ext>
          </a:extLst>
        </p:spPr>
        <p:txBody>
          <a:bodyPr>
            <a:spAutoFit/>
          </a:bodyP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lgn="ctr" eaLnBrk="1" hangingPunct="1">
              <a:spcBef>
                <a:spcPct val="50000"/>
              </a:spcBef>
              <a:defRPr/>
            </a:pPr>
            <a:endParaRPr lang="zh-CN" altLang="en-US" b="1" smtClean="0">
              <a:ea typeface="宋体" pitchFamily="2" charset="-122"/>
            </a:endParaRPr>
          </a:p>
        </p:txBody>
      </p:sp>
      <p:sp>
        <p:nvSpPr>
          <p:cNvPr id="8" name="Line 2"/>
          <p:cNvSpPr>
            <a:spLocks noChangeShapeType="1"/>
          </p:cNvSpPr>
          <p:nvPr userDrawn="1"/>
        </p:nvSpPr>
        <p:spPr bwMode="auto">
          <a:xfrm flipH="1">
            <a:off x="1143000" y="2422525"/>
            <a:ext cx="8001000"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3"/>
          <p:cNvSpPr>
            <a:spLocks noChangeShapeType="1"/>
          </p:cNvSpPr>
          <p:nvPr userDrawn="1"/>
        </p:nvSpPr>
        <p:spPr bwMode="auto">
          <a:xfrm>
            <a:off x="2009775" y="2425700"/>
            <a:ext cx="0" cy="274638"/>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10"/>
          <p:cNvSpPr>
            <a:spLocks noChangeShapeType="1"/>
          </p:cNvSpPr>
          <p:nvPr userDrawn="1"/>
        </p:nvSpPr>
        <p:spPr bwMode="auto">
          <a:xfrm flipV="1">
            <a:off x="533400" y="2971800"/>
            <a:ext cx="8064500" cy="0"/>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11" name="Text Box 11"/>
          <p:cNvSpPr txBox="1">
            <a:spLocks noChangeArrowheads="1"/>
          </p:cNvSpPr>
          <p:nvPr userDrawn="1"/>
        </p:nvSpPr>
        <p:spPr bwMode="auto">
          <a:xfrm>
            <a:off x="0" y="4149725"/>
            <a:ext cx="75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prstDash val="dash"/>
                <a:miter lim="800000"/>
                <a:headEnd/>
                <a:tailEnd/>
              </a14:hiddenLine>
            </a:ext>
          </a:extLst>
        </p:spPr>
        <p:txBody>
          <a:bodyPr>
            <a:spAutoFit/>
          </a:bodyP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lgn="ctr" eaLnBrk="1" hangingPunct="1">
              <a:spcBef>
                <a:spcPct val="50000"/>
              </a:spcBef>
              <a:defRPr/>
            </a:pPr>
            <a:endParaRPr lang="zh-CN" altLang="en-US" b="1" smtClean="0">
              <a:ea typeface="宋体" pitchFamily="2" charset="-122"/>
            </a:endParaRPr>
          </a:p>
        </p:txBody>
      </p:sp>
      <p:grpSp>
        <p:nvGrpSpPr>
          <p:cNvPr id="12" name="Group 12"/>
          <p:cNvGrpSpPr>
            <a:grpSpLocks/>
          </p:cNvGrpSpPr>
          <p:nvPr userDrawn="1"/>
        </p:nvGrpSpPr>
        <p:grpSpPr bwMode="auto">
          <a:xfrm>
            <a:off x="7620000" y="609600"/>
            <a:ext cx="1338263" cy="2189163"/>
            <a:chOff x="4704" y="1885"/>
            <a:chExt cx="843" cy="1379"/>
          </a:xfrm>
        </p:grpSpPr>
        <p:sp>
          <p:nvSpPr>
            <p:cNvPr id="13" name="Oval 13"/>
            <p:cNvSpPr>
              <a:spLocks noChangeArrowheads="1"/>
            </p:cNvSpPr>
            <p:nvPr/>
          </p:nvSpPr>
          <p:spPr bwMode="auto">
            <a:xfrm>
              <a:off x="4704"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14" name="Oval 14"/>
            <p:cNvSpPr>
              <a:spLocks noChangeArrowheads="1"/>
            </p:cNvSpPr>
            <p:nvPr/>
          </p:nvSpPr>
          <p:spPr bwMode="auto">
            <a:xfrm>
              <a:off x="4883"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15" name="Oval 15"/>
            <p:cNvSpPr>
              <a:spLocks noChangeArrowheads="1"/>
            </p:cNvSpPr>
            <p:nvPr/>
          </p:nvSpPr>
          <p:spPr bwMode="auto">
            <a:xfrm>
              <a:off x="5062"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16" name="Oval 16"/>
            <p:cNvSpPr>
              <a:spLocks noChangeArrowheads="1"/>
            </p:cNvSpPr>
            <p:nvPr/>
          </p:nvSpPr>
          <p:spPr bwMode="auto">
            <a:xfrm>
              <a:off x="4704"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17" name="Oval 17"/>
            <p:cNvSpPr>
              <a:spLocks noChangeArrowheads="1"/>
            </p:cNvSpPr>
            <p:nvPr/>
          </p:nvSpPr>
          <p:spPr bwMode="auto">
            <a:xfrm>
              <a:off x="4883"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18" name="Oval 18"/>
            <p:cNvSpPr>
              <a:spLocks noChangeArrowheads="1"/>
            </p:cNvSpPr>
            <p:nvPr/>
          </p:nvSpPr>
          <p:spPr bwMode="auto">
            <a:xfrm>
              <a:off x="5062"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19" name="Oval 19"/>
            <p:cNvSpPr>
              <a:spLocks noChangeArrowheads="1"/>
            </p:cNvSpPr>
            <p:nvPr/>
          </p:nvSpPr>
          <p:spPr bwMode="auto">
            <a:xfrm>
              <a:off x="5241" y="2064"/>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0" name="Oval 20"/>
            <p:cNvSpPr>
              <a:spLocks noChangeArrowheads="1"/>
            </p:cNvSpPr>
            <p:nvPr/>
          </p:nvSpPr>
          <p:spPr bwMode="auto">
            <a:xfrm>
              <a:off x="4704"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1" name="Oval 21"/>
            <p:cNvSpPr>
              <a:spLocks noChangeArrowheads="1"/>
            </p:cNvSpPr>
            <p:nvPr/>
          </p:nvSpPr>
          <p:spPr bwMode="auto">
            <a:xfrm>
              <a:off x="4883"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2" name="Oval 22"/>
            <p:cNvSpPr>
              <a:spLocks noChangeArrowheads="1"/>
            </p:cNvSpPr>
            <p:nvPr/>
          </p:nvSpPr>
          <p:spPr bwMode="auto">
            <a:xfrm>
              <a:off x="5062"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3" name="Oval 23"/>
            <p:cNvSpPr>
              <a:spLocks noChangeArrowheads="1"/>
            </p:cNvSpPr>
            <p:nvPr/>
          </p:nvSpPr>
          <p:spPr bwMode="auto">
            <a:xfrm>
              <a:off x="5241"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4" name="Oval 24"/>
            <p:cNvSpPr>
              <a:spLocks noChangeArrowheads="1"/>
            </p:cNvSpPr>
            <p:nvPr/>
          </p:nvSpPr>
          <p:spPr bwMode="auto">
            <a:xfrm>
              <a:off x="5420" y="2243"/>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5" name="Oval 25"/>
            <p:cNvSpPr>
              <a:spLocks noChangeArrowheads="1"/>
            </p:cNvSpPr>
            <p:nvPr/>
          </p:nvSpPr>
          <p:spPr bwMode="auto">
            <a:xfrm>
              <a:off x="4704" y="2421"/>
              <a:ext cx="127" cy="12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6" name="Oval 26"/>
            <p:cNvSpPr>
              <a:spLocks noChangeArrowheads="1"/>
            </p:cNvSpPr>
            <p:nvPr/>
          </p:nvSpPr>
          <p:spPr bwMode="auto">
            <a:xfrm>
              <a:off x="4883"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7" name="Oval 27"/>
            <p:cNvSpPr>
              <a:spLocks noChangeArrowheads="1"/>
            </p:cNvSpPr>
            <p:nvPr/>
          </p:nvSpPr>
          <p:spPr bwMode="auto">
            <a:xfrm>
              <a:off x="5062"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8" name="Oval 28"/>
            <p:cNvSpPr>
              <a:spLocks noChangeArrowheads="1"/>
            </p:cNvSpPr>
            <p:nvPr/>
          </p:nvSpPr>
          <p:spPr bwMode="auto">
            <a:xfrm>
              <a:off x="5241" y="2421"/>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29" name="Oval 29"/>
            <p:cNvSpPr>
              <a:spLocks noChangeArrowheads="1"/>
            </p:cNvSpPr>
            <p:nvPr/>
          </p:nvSpPr>
          <p:spPr bwMode="auto">
            <a:xfrm>
              <a:off x="4704"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0" name="Oval 30"/>
            <p:cNvSpPr>
              <a:spLocks noChangeArrowheads="1"/>
            </p:cNvSpPr>
            <p:nvPr/>
          </p:nvSpPr>
          <p:spPr bwMode="auto">
            <a:xfrm>
              <a:off x="4883"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1" name="Oval 31"/>
            <p:cNvSpPr>
              <a:spLocks noChangeArrowheads="1"/>
            </p:cNvSpPr>
            <p:nvPr/>
          </p:nvSpPr>
          <p:spPr bwMode="auto">
            <a:xfrm>
              <a:off x="5062"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2" name="Oval 32"/>
            <p:cNvSpPr>
              <a:spLocks noChangeArrowheads="1"/>
            </p:cNvSpPr>
            <p:nvPr/>
          </p:nvSpPr>
          <p:spPr bwMode="auto">
            <a:xfrm>
              <a:off x="5241"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3" name="Oval 33"/>
            <p:cNvSpPr>
              <a:spLocks noChangeArrowheads="1"/>
            </p:cNvSpPr>
            <p:nvPr/>
          </p:nvSpPr>
          <p:spPr bwMode="auto">
            <a:xfrm>
              <a:off x="5420" y="2600"/>
              <a:ext cx="127" cy="128"/>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4" name="Oval 34"/>
            <p:cNvSpPr>
              <a:spLocks noChangeArrowheads="1"/>
            </p:cNvSpPr>
            <p:nvPr/>
          </p:nvSpPr>
          <p:spPr bwMode="auto">
            <a:xfrm>
              <a:off x="4704" y="2779"/>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5" name="Oval 35"/>
            <p:cNvSpPr>
              <a:spLocks noChangeArrowheads="1"/>
            </p:cNvSpPr>
            <p:nvPr/>
          </p:nvSpPr>
          <p:spPr bwMode="auto">
            <a:xfrm>
              <a:off x="4883"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6" name="Oval 36"/>
            <p:cNvSpPr>
              <a:spLocks noChangeArrowheads="1"/>
            </p:cNvSpPr>
            <p:nvPr/>
          </p:nvSpPr>
          <p:spPr bwMode="auto">
            <a:xfrm>
              <a:off x="5062"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7" name="Oval 37"/>
            <p:cNvSpPr>
              <a:spLocks noChangeArrowheads="1"/>
            </p:cNvSpPr>
            <p:nvPr/>
          </p:nvSpPr>
          <p:spPr bwMode="auto">
            <a:xfrm>
              <a:off x="5241" y="2779"/>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8" name="Oval 38"/>
            <p:cNvSpPr>
              <a:spLocks noChangeArrowheads="1"/>
            </p:cNvSpPr>
            <p:nvPr/>
          </p:nvSpPr>
          <p:spPr bwMode="auto">
            <a:xfrm>
              <a:off x="4704"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39" name="Oval 39"/>
            <p:cNvSpPr>
              <a:spLocks noChangeArrowheads="1"/>
            </p:cNvSpPr>
            <p:nvPr/>
          </p:nvSpPr>
          <p:spPr bwMode="auto">
            <a:xfrm>
              <a:off x="4883"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40" name="Oval 40"/>
            <p:cNvSpPr>
              <a:spLocks noChangeArrowheads="1"/>
            </p:cNvSpPr>
            <p:nvPr/>
          </p:nvSpPr>
          <p:spPr bwMode="auto">
            <a:xfrm>
              <a:off x="5062"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41" name="Oval 41"/>
            <p:cNvSpPr>
              <a:spLocks noChangeArrowheads="1"/>
            </p:cNvSpPr>
            <p:nvPr/>
          </p:nvSpPr>
          <p:spPr bwMode="auto">
            <a:xfrm>
              <a:off x="5241"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42" name="Oval 42"/>
            <p:cNvSpPr>
              <a:spLocks noChangeArrowheads="1"/>
            </p:cNvSpPr>
            <p:nvPr/>
          </p:nvSpPr>
          <p:spPr bwMode="auto">
            <a:xfrm>
              <a:off x="4883"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sp>
          <p:nvSpPr>
            <p:cNvPr id="43" name="Oval 43"/>
            <p:cNvSpPr>
              <a:spLocks noChangeArrowheads="1"/>
            </p:cNvSpPr>
            <p:nvPr/>
          </p:nvSpPr>
          <p:spPr bwMode="auto">
            <a:xfrm>
              <a:off x="5241"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eaLnBrk="1" hangingPunct="1">
                <a:defRPr/>
              </a:pPr>
              <a:endParaRPr lang="zh-CN" altLang="en-US" sz="3200" smtClean="0">
                <a:solidFill>
                  <a:srgbClr val="FF0000"/>
                </a:solidFill>
                <a:latin typeface="黑体" pitchFamily="2" charset="-122"/>
              </a:endParaRPr>
            </a:p>
          </p:txBody>
        </p:sp>
      </p:grpSp>
      <p:sp>
        <p:nvSpPr>
          <p:cNvPr id="44" name="Line 44"/>
          <p:cNvSpPr>
            <a:spLocks noChangeShapeType="1"/>
          </p:cNvSpPr>
          <p:nvPr userDrawn="1"/>
        </p:nvSpPr>
        <p:spPr bwMode="auto">
          <a:xfrm>
            <a:off x="7467600" y="914400"/>
            <a:ext cx="0" cy="5445125"/>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158723" name="Rectangle 3"/>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158724"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45" name="Rectangle 15"/>
          <p:cNvSpPr>
            <a:spLocks noGrp="1" noChangeArrowheads="1"/>
          </p:cNvSpPr>
          <p:nvPr>
            <p:ph type="dt" sz="half" idx="10"/>
          </p:nvPr>
        </p:nvSpPr>
        <p:spPr>
          <a:xfrm>
            <a:off x="457200" y="6245225"/>
            <a:ext cx="2133600" cy="476250"/>
          </a:xfrm>
        </p:spPr>
        <p:txBody>
          <a:bodyPr/>
          <a:lstStyle>
            <a:lvl1pPr>
              <a:defRPr sz="1600" b="1">
                <a:solidFill>
                  <a:srgbClr val="0000FF"/>
                </a:solidFill>
              </a:defRPr>
            </a:lvl1pPr>
          </a:lstStyle>
          <a:p>
            <a:pPr>
              <a:defRPr/>
            </a:pPr>
            <a:fld id="{359236DD-CC1E-441B-9072-050E16C95C9F}" type="datetime1">
              <a:rPr lang="zh-CN" altLang="en-US"/>
              <a:pPr>
                <a:defRPr/>
              </a:pPr>
              <a:t>2014/10/18</a:t>
            </a:fld>
            <a:endParaRPr lang="en-US" altLang="zh-CN"/>
          </a:p>
        </p:txBody>
      </p:sp>
      <p:sp>
        <p:nvSpPr>
          <p:cNvPr id="46" name="Rectangle 17"/>
          <p:cNvSpPr>
            <a:spLocks noGrp="1" noChangeArrowheads="1"/>
          </p:cNvSpPr>
          <p:nvPr>
            <p:ph type="sldNum" sz="quarter" idx="11"/>
          </p:nvPr>
        </p:nvSpPr>
        <p:spPr>
          <a:xfrm>
            <a:off x="6553200" y="6245225"/>
            <a:ext cx="2133600" cy="336550"/>
          </a:xfrm>
        </p:spPr>
        <p:txBody>
          <a:bodyPr/>
          <a:lstStyle>
            <a:lvl1pPr algn="r">
              <a:defRPr sz="1600" b="1">
                <a:solidFill>
                  <a:srgbClr val="0000FF"/>
                </a:solidFill>
              </a:defRPr>
            </a:lvl1pPr>
          </a:lstStyle>
          <a:p>
            <a:pPr>
              <a:defRPr/>
            </a:pPr>
            <a:r>
              <a:rPr lang="en-US" altLang="zh-CN"/>
              <a:t>50</a:t>
            </a:r>
            <a:r>
              <a:rPr lang="zh-CN" altLang="en-US"/>
              <a:t>－</a:t>
            </a:r>
            <a:fld id="{9CD56E55-0978-4ED0-A2A4-040555C4EAE8}" type="slidenum">
              <a:rPr lang="en-US" altLang="zh-CN"/>
              <a:pPr>
                <a:defRPr/>
              </a:pPr>
              <a:t>‹#›</a:t>
            </a:fld>
            <a:endParaRPr lang="en-US" altLang="zh-CN"/>
          </a:p>
        </p:txBody>
      </p:sp>
    </p:spTree>
    <p:extLst>
      <p:ext uri="{BB962C8B-B14F-4D97-AF65-F5344CB8AC3E}">
        <p14:creationId xmlns:p14="http://schemas.microsoft.com/office/powerpoint/2010/main" val="3854464664"/>
      </p:ext>
    </p:extLst>
  </p:cSld>
  <p:clrMapOvr>
    <a:masterClrMapping/>
  </p:clrMapOvr>
  <p:transition spd="med">
    <p:wipe dir="r"/>
  </p:transition>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1066800" y="381001"/>
            <a:ext cx="7608888" cy="960438"/>
          </a:xfrm>
        </p:spPr>
        <p:txBody>
          <a:body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fld id="{7A211C6D-F0BA-4718-BAEA-C21DAD0BA9BC}" type="datetime1">
              <a:rPr lang="zh-CN" altLang="en-US"/>
              <a:pPr>
                <a:defRPr/>
              </a:pPr>
              <a:t>2014/10/18</a:t>
            </a:fld>
            <a:endParaRPr lang="en-US" altLang="zh-CN"/>
          </a:p>
        </p:txBody>
      </p:sp>
      <p:sp>
        <p:nvSpPr>
          <p:cNvPr id="5"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74DF3A41-C9C0-4097-8B27-FD2985CEAA40}" type="slidenum">
              <a:rPr lang="en-US" altLang="zh-CN"/>
              <a:pPr>
                <a:defRPr/>
              </a:pPr>
              <a:t>‹#›</a:t>
            </a:fld>
            <a:endParaRPr lang="en-US" altLang="zh-CN"/>
          </a:p>
        </p:txBody>
      </p:sp>
    </p:spTree>
    <p:extLst>
      <p:ext uri="{BB962C8B-B14F-4D97-AF65-F5344CB8AC3E}">
        <p14:creationId xmlns:p14="http://schemas.microsoft.com/office/powerpoint/2010/main" val="3727946159"/>
      </p:ext>
    </p:extLst>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59563" y="417513"/>
            <a:ext cx="2016125" cy="59642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11188" y="417513"/>
            <a:ext cx="5895975" cy="59642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fld id="{DB9FFB22-D19D-4032-B963-C506B703B882}" type="datetime1">
              <a:rPr lang="zh-CN" altLang="en-US"/>
              <a:pPr>
                <a:defRPr/>
              </a:pPr>
              <a:t>2014/10/18</a:t>
            </a:fld>
            <a:endParaRPr lang="en-US" altLang="zh-CN"/>
          </a:p>
        </p:txBody>
      </p:sp>
      <p:sp>
        <p:nvSpPr>
          <p:cNvPr id="5"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662CE730-3800-42CC-9FEA-892F5A811186}" type="slidenum">
              <a:rPr lang="en-US" altLang="zh-CN"/>
              <a:pPr>
                <a:defRPr/>
              </a:pPr>
              <a:t>‹#›</a:t>
            </a:fld>
            <a:endParaRPr lang="en-US" altLang="zh-CN"/>
          </a:p>
        </p:txBody>
      </p:sp>
    </p:spTree>
    <p:extLst>
      <p:ext uri="{BB962C8B-B14F-4D97-AF65-F5344CB8AC3E}">
        <p14:creationId xmlns:p14="http://schemas.microsoft.com/office/powerpoint/2010/main" val="588458328"/>
      </p:ext>
    </p:extLst>
  </p:cSld>
  <p:clrMapOvr>
    <a:masterClrMapping/>
  </p:clrMapOvr>
  <p:transition spd="med">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pic>
        <p:nvPicPr>
          <p:cNvPr id="3" name="图片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2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2"/>
          <p:cNvSpPr>
            <a:spLocks noChangeShapeType="1"/>
          </p:cNvSpPr>
          <p:nvPr/>
        </p:nvSpPr>
        <p:spPr bwMode="auto">
          <a:xfrm flipH="1">
            <a:off x="1143000" y="2422525"/>
            <a:ext cx="8001000" cy="0"/>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Line 3"/>
          <p:cNvSpPr>
            <a:spLocks noChangeShapeType="1"/>
          </p:cNvSpPr>
          <p:nvPr/>
        </p:nvSpPr>
        <p:spPr bwMode="auto">
          <a:xfrm>
            <a:off x="2009775" y="2425700"/>
            <a:ext cx="0" cy="274638"/>
          </a:xfrm>
          <a:prstGeom prst="line">
            <a:avLst/>
          </a:prstGeom>
          <a:noFill/>
          <a:ln w="9525">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Line 10"/>
          <p:cNvSpPr>
            <a:spLocks noChangeShapeType="1"/>
          </p:cNvSpPr>
          <p:nvPr/>
        </p:nvSpPr>
        <p:spPr bwMode="auto">
          <a:xfrm flipV="1">
            <a:off x="468313" y="2852738"/>
            <a:ext cx="8064500" cy="0"/>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7" name="Text Box 11"/>
          <p:cNvSpPr txBox="1">
            <a:spLocks noChangeArrowheads="1"/>
          </p:cNvSpPr>
          <p:nvPr/>
        </p:nvSpPr>
        <p:spPr bwMode="auto">
          <a:xfrm>
            <a:off x="0" y="4149725"/>
            <a:ext cx="75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prstDash val="dash"/>
                <a:miter lim="800000"/>
                <a:headEnd/>
                <a:tailEnd/>
              </a14:hiddenLine>
            </a:ext>
          </a:extLst>
        </p:spPr>
        <p:txBody>
          <a:bodyPr>
            <a:spAutoFit/>
          </a:bodyP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lgn="ctr">
              <a:spcBef>
                <a:spcPct val="50000"/>
              </a:spcBef>
              <a:defRPr/>
            </a:pPr>
            <a:endParaRPr lang="zh-CN" altLang="en-US" smtClean="0">
              <a:ea typeface="宋体" pitchFamily="2" charset="-122"/>
            </a:endParaRPr>
          </a:p>
        </p:txBody>
      </p:sp>
      <p:grpSp>
        <p:nvGrpSpPr>
          <p:cNvPr id="8" name="Group 12"/>
          <p:cNvGrpSpPr>
            <a:grpSpLocks/>
          </p:cNvGrpSpPr>
          <p:nvPr/>
        </p:nvGrpSpPr>
        <p:grpSpPr bwMode="auto">
          <a:xfrm>
            <a:off x="7596188" y="188913"/>
            <a:ext cx="1338262" cy="2189162"/>
            <a:chOff x="4704" y="1885"/>
            <a:chExt cx="843" cy="1379"/>
          </a:xfrm>
        </p:grpSpPr>
        <p:sp>
          <p:nvSpPr>
            <p:cNvPr id="9" name="Oval 13"/>
            <p:cNvSpPr>
              <a:spLocks noChangeArrowheads="1"/>
            </p:cNvSpPr>
            <p:nvPr/>
          </p:nvSpPr>
          <p:spPr bwMode="auto">
            <a:xfrm>
              <a:off x="4704"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0" name="Oval 14"/>
            <p:cNvSpPr>
              <a:spLocks noChangeArrowheads="1"/>
            </p:cNvSpPr>
            <p:nvPr/>
          </p:nvSpPr>
          <p:spPr bwMode="auto">
            <a:xfrm>
              <a:off x="4883"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1" name="Oval 15"/>
            <p:cNvSpPr>
              <a:spLocks noChangeArrowheads="1"/>
            </p:cNvSpPr>
            <p:nvPr/>
          </p:nvSpPr>
          <p:spPr bwMode="auto">
            <a:xfrm>
              <a:off x="5062" y="1885"/>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2" name="Oval 16"/>
            <p:cNvSpPr>
              <a:spLocks noChangeArrowheads="1"/>
            </p:cNvSpPr>
            <p:nvPr/>
          </p:nvSpPr>
          <p:spPr bwMode="auto">
            <a:xfrm>
              <a:off x="4704"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3" name="Oval 17"/>
            <p:cNvSpPr>
              <a:spLocks noChangeArrowheads="1"/>
            </p:cNvSpPr>
            <p:nvPr/>
          </p:nvSpPr>
          <p:spPr bwMode="auto">
            <a:xfrm>
              <a:off x="4883"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4" name="Oval 18"/>
            <p:cNvSpPr>
              <a:spLocks noChangeArrowheads="1"/>
            </p:cNvSpPr>
            <p:nvPr/>
          </p:nvSpPr>
          <p:spPr bwMode="auto">
            <a:xfrm>
              <a:off x="5062" y="2064"/>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5" name="Oval 19"/>
            <p:cNvSpPr>
              <a:spLocks noChangeArrowheads="1"/>
            </p:cNvSpPr>
            <p:nvPr/>
          </p:nvSpPr>
          <p:spPr bwMode="auto">
            <a:xfrm>
              <a:off x="5241" y="2064"/>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6" name="Oval 20"/>
            <p:cNvSpPr>
              <a:spLocks noChangeArrowheads="1"/>
            </p:cNvSpPr>
            <p:nvPr/>
          </p:nvSpPr>
          <p:spPr bwMode="auto">
            <a:xfrm>
              <a:off x="4704"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7" name="Oval 21"/>
            <p:cNvSpPr>
              <a:spLocks noChangeArrowheads="1"/>
            </p:cNvSpPr>
            <p:nvPr/>
          </p:nvSpPr>
          <p:spPr bwMode="auto">
            <a:xfrm>
              <a:off x="4883" y="2243"/>
              <a:ext cx="127" cy="12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8" name="Oval 22"/>
            <p:cNvSpPr>
              <a:spLocks noChangeArrowheads="1"/>
            </p:cNvSpPr>
            <p:nvPr/>
          </p:nvSpPr>
          <p:spPr bwMode="auto">
            <a:xfrm>
              <a:off x="5062"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19" name="Oval 23"/>
            <p:cNvSpPr>
              <a:spLocks noChangeArrowheads="1"/>
            </p:cNvSpPr>
            <p:nvPr/>
          </p:nvSpPr>
          <p:spPr bwMode="auto">
            <a:xfrm>
              <a:off x="5241" y="2243"/>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0" name="Oval 24"/>
            <p:cNvSpPr>
              <a:spLocks noChangeArrowheads="1"/>
            </p:cNvSpPr>
            <p:nvPr/>
          </p:nvSpPr>
          <p:spPr bwMode="auto">
            <a:xfrm>
              <a:off x="5420" y="2243"/>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1" name="Oval 25"/>
            <p:cNvSpPr>
              <a:spLocks noChangeArrowheads="1"/>
            </p:cNvSpPr>
            <p:nvPr/>
          </p:nvSpPr>
          <p:spPr bwMode="auto">
            <a:xfrm>
              <a:off x="4704" y="2421"/>
              <a:ext cx="127" cy="12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2" name="Oval 26"/>
            <p:cNvSpPr>
              <a:spLocks noChangeArrowheads="1"/>
            </p:cNvSpPr>
            <p:nvPr/>
          </p:nvSpPr>
          <p:spPr bwMode="auto">
            <a:xfrm>
              <a:off x="4883"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3" name="Oval 27"/>
            <p:cNvSpPr>
              <a:spLocks noChangeArrowheads="1"/>
            </p:cNvSpPr>
            <p:nvPr/>
          </p:nvSpPr>
          <p:spPr bwMode="auto">
            <a:xfrm>
              <a:off x="5062" y="2421"/>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4" name="Oval 28"/>
            <p:cNvSpPr>
              <a:spLocks noChangeArrowheads="1"/>
            </p:cNvSpPr>
            <p:nvPr/>
          </p:nvSpPr>
          <p:spPr bwMode="auto">
            <a:xfrm>
              <a:off x="5241" y="2421"/>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5" name="Oval 29"/>
            <p:cNvSpPr>
              <a:spLocks noChangeArrowheads="1"/>
            </p:cNvSpPr>
            <p:nvPr/>
          </p:nvSpPr>
          <p:spPr bwMode="auto">
            <a:xfrm>
              <a:off x="4704"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6" name="Oval 30"/>
            <p:cNvSpPr>
              <a:spLocks noChangeArrowheads="1"/>
            </p:cNvSpPr>
            <p:nvPr/>
          </p:nvSpPr>
          <p:spPr bwMode="auto">
            <a:xfrm>
              <a:off x="4883" y="2600"/>
              <a:ext cx="127" cy="12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7" name="Oval 31"/>
            <p:cNvSpPr>
              <a:spLocks noChangeArrowheads="1"/>
            </p:cNvSpPr>
            <p:nvPr/>
          </p:nvSpPr>
          <p:spPr bwMode="auto">
            <a:xfrm>
              <a:off x="5062"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8" name="Oval 32"/>
            <p:cNvSpPr>
              <a:spLocks noChangeArrowheads="1"/>
            </p:cNvSpPr>
            <p:nvPr/>
          </p:nvSpPr>
          <p:spPr bwMode="auto">
            <a:xfrm>
              <a:off x="5241" y="2600"/>
              <a:ext cx="127" cy="12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29" name="Oval 33"/>
            <p:cNvSpPr>
              <a:spLocks noChangeArrowheads="1"/>
            </p:cNvSpPr>
            <p:nvPr/>
          </p:nvSpPr>
          <p:spPr bwMode="auto">
            <a:xfrm>
              <a:off x="5420" y="2600"/>
              <a:ext cx="127" cy="128"/>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0" name="Oval 34"/>
            <p:cNvSpPr>
              <a:spLocks noChangeArrowheads="1"/>
            </p:cNvSpPr>
            <p:nvPr/>
          </p:nvSpPr>
          <p:spPr bwMode="auto">
            <a:xfrm>
              <a:off x="4704" y="2779"/>
              <a:ext cx="127" cy="12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1" name="Oval 35"/>
            <p:cNvSpPr>
              <a:spLocks noChangeArrowheads="1"/>
            </p:cNvSpPr>
            <p:nvPr/>
          </p:nvSpPr>
          <p:spPr bwMode="auto">
            <a:xfrm>
              <a:off x="4883"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2" name="Oval 36"/>
            <p:cNvSpPr>
              <a:spLocks noChangeArrowheads="1"/>
            </p:cNvSpPr>
            <p:nvPr/>
          </p:nvSpPr>
          <p:spPr bwMode="auto">
            <a:xfrm>
              <a:off x="5062" y="2779"/>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3" name="Oval 37"/>
            <p:cNvSpPr>
              <a:spLocks noChangeArrowheads="1"/>
            </p:cNvSpPr>
            <p:nvPr/>
          </p:nvSpPr>
          <p:spPr bwMode="auto">
            <a:xfrm>
              <a:off x="5241" y="2779"/>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4" name="Oval 38"/>
            <p:cNvSpPr>
              <a:spLocks noChangeArrowheads="1"/>
            </p:cNvSpPr>
            <p:nvPr/>
          </p:nvSpPr>
          <p:spPr bwMode="auto">
            <a:xfrm>
              <a:off x="4704"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5" name="Oval 39"/>
            <p:cNvSpPr>
              <a:spLocks noChangeArrowheads="1"/>
            </p:cNvSpPr>
            <p:nvPr/>
          </p:nvSpPr>
          <p:spPr bwMode="auto">
            <a:xfrm>
              <a:off x="4883" y="2958"/>
              <a:ext cx="127" cy="12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6" name="Oval 40"/>
            <p:cNvSpPr>
              <a:spLocks noChangeArrowheads="1"/>
            </p:cNvSpPr>
            <p:nvPr/>
          </p:nvSpPr>
          <p:spPr bwMode="auto">
            <a:xfrm>
              <a:off x="5062"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7" name="Oval 41"/>
            <p:cNvSpPr>
              <a:spLocks noChangeArrowheads="1"/>
            </p:cNvSpPr>
            <p:nvPr/>
          </p:nvSpPr>
          <p:spPr bwMode="auto">
            <a:xfrm>
              <a:off x="5241" y="2958"/>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8" name="Oval 42"/>
            <p:cNvSpPr>
              <a:spLocks noChangeArrowheads="1"/>
            </p:cNvSpPr>
            <p:nvPr/>
          </p:nvSpPr>
          <p:spPr bwMode="auto">
            <a:xfrm>
              <a:off x="4883"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sp>
          <p:nvSpPr>
            <p:cNvPr id="39" name="Oval 43"/>
            <p:cNvSpPr>
              <a:spLocks noChangeArrowheads="1"/>
            </p:cNvSpPr>
            <p:nvPr/>
          </p:nvSpPr>
          <p:spPr bwMode="auto">
            <a:xfrm>
              <a:off x="5241" y="3137"/>
              <a:ext cx="127" cy="127"/>
            </a:xfrm>
            <a:prstGeom prst="ellipse">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defRPr/>
              </a:pPr>
              <a:endParaRPr lang="zh-CN" altLang="en-US" smtClean="0"/>
            </a:p>
          </p:txBody>
        </p:sp>
      </p:grpSp>
      <p:sp>
        <p:nvSpPr>
          <p:cNvPr id="40" name="Line 44"/>
          <p:cNvSpPr>
            <a:spLocks noChangeShapeType="1"/>
          </p:cNvSpPr>
          <p:nvPr/>
        </p:nvSpPr>
        <p:spPr bwMode="auto">
          <a:xfrm>
            <a:off x="7451725" y="0"/>
            <a:ext cx="0" cy="5445125"/>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293892" name="Rectangle 4"/>
          <p:cNvSpPr>
            <a:spLocks noGrp="1" noChangeArrowheads="1"/>
          </p:cNvSpPr>
          <p:nvPr>
            <p:ph type="ctrTitle"/>
          </p:nvPr>
        </p:nvSpPr>
        <p:spPr>
          <a:xfrm>
            <a:off x="1066800" y="692150"/>
            <a:ext cx="7696200" cy="1524000"/>
          </a:xfrm>
        </p:spPr>
        <p:txBody>
          <a:bodyPr lIns="91440" tIns="0" bIns="0" anchor="b"/>
          <a:lstStyle>
            <a:lvl1pPr>
              <a:lnSpc>
                <a:spcPct val="85000"/>
              </a:lnSpc>
              <a:defRPr sz="5800">
                <a:solidFill>
                  <a:schemeClr val="tx2"/>
                </a:solidFill>
              </a:defRPr>
            </a:lvl1pPr>
          </a:lstStyle>
          <a:p>
            <a:r>
              <a:rPr lang="en-US" altLang="en-US"/>
              <a:t>Click to edit Master title style</a:t>
            </a:r>
          </a:p>
        </p:txBody>
      </p:sp>
    </p:spTree>
    <p:extLst>
      <p:ext uri="{BB962C8B-B14F-4D97-AF65-F5344CB8AC3E}">
        <p14:creationId xmlns:p14="http://schemas.microsoft.com/office/powerpoint/2010/main" val="1596029700"/>
      </p:ext>
    </p:extLst>
  </p:cSld>
  <p:clrMapOvr>
    <a:masterClrMapping/>
  </p:clrMapOvr>
  <p:transition spd="med">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76200" y="6400800"/>
            <a:ext cx="3200400" cy="284163"/>
          </a:xfrm>
        </p:spPr>
        <p:txBody>
          <a:bodyPr/>
          <a:lstStyle>
            <a:lvl1pPr>
              <a:defRPr/>
            </a:lvl1pPr>
          </a:lstStyle>
          <a:p>
            <a:fld id="{FF3A04FE-8F07-4DF0-8DA1-0B56AC4759C9}" type="datetime1">
              <a:rPr lang="zh-CN" altLang="en-US"/>
              <a:pPr/>
              <a:t>2014/10/18</a:t>
            </a:fld>
            <a:endParaRPr lang="zh-CN" altLang="en-US" sz="1800">
              <a:solidFill>
                <a:schemeClr val="tx1"/>
              </a:solidFill>
            </a:endParaRPr>
          </a:p>
        </p:txBody>
      </p:sp>
      <p:sp>
        <p:nvSpPr>
          <p:cNvPr id="4" name="页脚占位符 3"/>
          <p:cNvSpPr>
            <a:spLocks noGrp="1"/>
          </p:cNvSpPr>
          <p:nvPr>
            <p:ph type="ftr" sz="quarter" idx="11"/>
          </p:nvPr>
        </p:nvSpPr>
        <p:spPr>
          <a:xfrm>
            <a:off x="5334000" y="6400800"/>
            <a:ext cx="3733800" cy="284163"/>
          </a:xfrm>
          <a:prstGeom prst="rect">
            <a:avLst/>
          </a:prstGeom>
        </p:spPr>
        <p:txBody>
          <a:bodyPr/>
          <a:lstStyle>
            <a:lvl1pPr>
              <a:defRPr/>
            </a:lvl1pPr>
          </a:lstStyle>
          <a:p>
            <a:endParaRPr lang="zh-CN" altLang="zh-CN"/>
          </a:p>
        </p:txBody>
      </p:sp>
      <p:sp>
        <p:nvSpPr>
          <p:cNvPr id="5" name="灯片编号占位符 4"/>
          <p:cNvSpPr>
            <a:spLocks noGrp="1"/>
          </p:cNvSpPr>
          <p:nvPr>
            <p:ph type="sldNum" sz="quarter" idx="12"/>
          </p:nvPr>
        </p:nvSpPr>
        <p:spPr>
          <a:xfrm>
            <a:off x="4114800" y="6400800"/>
            <a:ext cx="914400" cy="282575"/>
          </a:xfrm>
        </p:spPr>
        <p:txBody>
          <a:bodyPr/>
          <a:lstStyle>
            <a:lvl1pPr>
              <a:defRPr/>
            </a:lvl1pPr>
          </a:lstStyle>
          <a:p>
            <a:fld id="{5178F4C6-69A4-47B2-9101-5DD4F173951C}" type="slidenum">
              <a:rPr lang="zh-CN" altLang="en-US"/>
              <a:pPr/>
              <a:t>‹#›</a:t>
            </a:fld>
            <a:endParaRPr lang="zh-CN" altLang="en-US" sz="1800" b="0">
              <a:solidFill>
                <a:schemeClr val="tx1"/>
              </a:solidFill>
            </a:endParaRPr>
          </a:p>
        </p:txBody>
      </p:sp>
    </p:spTree>
    <p:extLst>
      <p:ext uri="{BB962C8B-B14F-4D97-AF65-F5344CB8AC3E}">
        <p14:creationId xmlns:p14="http://schemas.microsoft.com/office/powerpoint/2010/main" val="588660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5"/>
          <p:cNvSpPr>
            <a:spLocks noGrp="1" noChangeArrowheads="1"/>
          </p:cNvSpPr>
          <p:nvPr>
            <p:ph type="dt" sz="half" idx="10"/>
          </p:nvPr>
        </p:nvSpPr>
        <p:spPr>
          <a:ln/>
        </p:spPr>
        <p:txBody>
          <a:bodyPr/>
          <a:lstStyle>
            <a:lvl1pPr>
              <a:defRPr/>
            </a:lvl1pPr>
          </a:lstStyle>
          <a:p>
            <a:pPr>
              <a:defRPr/>
            </a:pPr>
            <a:fld id="{AAF43C6B-8122-489C-A1B5-85F3BB637319}" type="datetime1">
              <a:rPr lang="zh-CN" altLang="en-US"/>
              <a:pPr>
                <a:defRPr/>
              </a:pPr>
              <a:t>2014/10/18</a:t>
            </a:fld>
            <a:endParaRPr lang="en-US" altLang="zh-CN"/>
          </a:p>
        </p:txBody>
      </p:sp>
      <p:sp>
        <p:nvSpPr>
          <p:cNvPr id="5"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742246BB-44AE-4D84-BBB5-E12F9E731AD8}" type="slidenum">
              <a:rPr lang="en-US" altLang="zh-CN"/>
              <a:pPr>
                <a:defRPr/>
              </a:pPr>
              <a:t>‹#›</a:t>
            </a:fld>
            <a:endParaRPr lang="en-US" altLang="zh-CN"/>
          </a:p>
        </p:txBody>
      </p:sp>
    </p:spTree>
    <p:extLst>
      <p:ext uri="{BB962C8B-B14F-4D97-AF65-F5344CB8AC3E}">
        <p14:creationId xmlns:p14="http://schemas.microsoft.com/office/powerpoint/2010/main" val="1997330564"/>
      </p:ext>
    </p:extLst>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5"/>
          <p:cNvSpPr>
            <a:spLocks noGrp="1" noChangeArrowheads="1"/>
          </p:cNvSpPr>
          <p:nvPr>
            <p:ph type="dt" sz="half" idx="10"/>
          </p:nvPr>
        </p:nvSpPr>
        <p:spPr>
          <a:ln/>
        </p:spPr>
        <p:txBody>
          <a:bodyPr/>
          <a:lstStyle>
            <a:lvl1pPr>
              <a:defRPr/>
            </a:lvl1pPr>
          </a:lstStyle>
          <a:p>
            <a:pPr>
              <a:defRPr/>
            </a:pPr>
            <a:fld id="{DB93DD4A-E160-4996-A1C9-86E542C81E09}" type="datetime1">
              <a:rPr lang="zh-CN" altLang="en-US"/>
              <a:pPr>
                <a:defRPr/>
              </a:pPr>
              <a:t>2014/10/18</a:t>
            </a:fld>
            <a:endParaRPr lang="en-US" altLang="zh-CN"/>
          </a:p>
        </p:txBody>
      </p:sp>
      <p:sp>
        <p:nvSpPr>
          <p:cNvPr id="5"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8B433AEC-0EC9-4486-8819-BE9A9358D139}" type="slidenum">
              <a:rPr lang="en-US" altLang="zh-CN"/>
              <a:pPr>
                <a:defRPr/>
              </a:pPr>
              <a:t>‹#›</a:t>
            </a:fld>
            <a:endParaRPr lang="en-US" altLang="zh-CN"/>
          </a:p>
        </p:txBody>
      </p:sp>
    </p:spTree>
    <p:extLst>
      <p:ext uri="{BB962C8B-B14F-4D97-AF65-F5344CB8AC3E}">
        <p14:creationId xmlns:p14="http://schemas.microsoft.com/office/powerpoint/2010/main" val="736688517"/>
      </p:ext>
    </p:extLst>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143000" y="381001"/>
            <a:ext cx="7532688" cy="960438"/>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11188" y="1484313"/>
            <a:ext cx="395605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19638" y="1484313"/>
            <a:ext cx="395605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5"/>
          <p:cNvSpPr>
            <a:spLocks noGrp="1" noChangeArrowheads="1"/>
          </p:cNvSpPr>
          <p:nvPr>
            <p:ph type="dt" sz="half" idx="10"/>
          </p:nvPr>
        </p:nvSpPr>
        <p:spPr>
          <a:ln/>
        </p:spPr>
        <p:txBody>
          <a:bodyPr/>
          <a:lstStyle>
            <a:lvl1pPr>
              <a:defRPr/>
            </a:lvl1pPr>
          </a:lstStyle>
          <a:p>
            <a:pPr>
              <a:defRPr/>
            </a:pPr>
            <a:fld id="{5BC3142B-AC52-4CEB-B763-EE31BD11D1FB}" type="datetime1">
              <a:rPr lang="zh-CN" altLang="en-US"/>
              <a:pPr>
                <a:defRPr/>
              </a:pPr>
              <a:t>2014/10/18</a:t>
            </a:fld>
            <a:endParaRPr lang="en-US" altLang="zh-CN"/>
          </a:p>
        </p:txBody>
      </p:sp>
      <p:sp>
        <p:nvSpPr>
          <p:cNvPr id="6"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C4187075-5869-445E-AD64-BBEF961027FF}" type="slidenum">
              <a:rPr lang="en-US" altLang="zh-CN"/>
              <a:pPr>
                <a:defRPr/>
              </a:pPr>
              <a:t>‹#›</a:t>
            </a:fld>
            <a:endParaRPr lang="en-US" altLang="zh-CN"/>
          </a:p>
        </p:txBody>
      </p:sp>
    </p:spTree>
    <p:extLst>
      <p:ext uri="{BB962C8B-B14F-4D97-AF65-F5344CB8AC3E}">
        <p14:creationId xmlns:p14="http://schemas.microsoft.com/office/powerpoint/2010/main" val="611918758"/>
      </p:ext>
    </p:extLst>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66800" y="228600"/>
            <a:ext cx="7620000" cy="1189038"/>
          </a:xfrm>
        </p:spPr>
        <p:txBody>
          <a:bodyPr/>
          <a:lstStyle>
            <a:lvl1pPr>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5"/>
          <p:cNvSpPr>
            <a:spLocks noGrp="1" noChangeArrowheads="1"/>
          </p:cNvSpPr>
          <p:nvPr>
            <p:ph type="dt" sz="half" idx="10"/>
          </p:nvPr>
        </p:nvSpPr>
        <p:spPr>
          <a:ln/>
        </p:spPr>
        <p:txBody>
          <a:bodyPr/>
          <a:lstStyle>
            <a:lvl1pPr>
              <a:defRPr/>
            </a:lvl1pPr>
          </a:lstStyle>
          <a:p>
            <a:pPr>
              <a:defRPr/>
            </a:pPr>
            <a:fld id="{837799A2-9E57-4157-99A8-BCAC0E176E29}" type="datetime1">
              <a:rPr lang="zh-CN" altLang="en-US"/>
              <a:pPr>
                <a:defRPr/>
              </a:pPr>
              <a:t>2014/10/18</a:t>
            </a:fld>
            <a:endParaRPr lang="en-US" altLang="zh-CN"/>
          </a:p>
        </p:txBody>
      </p:sp>
      <p:sp>
        <p:nvSpPr>
          <p:cNvPr id="8"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5B18FA40-3655-49D1-9A15-A15906D9A9AF}" type="slidenum">
              <a:rPr lang="en-US" altLang="zh-CN"/>
              <a:pPr>
                <a:defRPr/>
              </a:pPr>
              <a:t>‹#›</a:t>
            </a:fld>
            <a:endParaRPr lang="en-US" altLang="zh-CN"/>
          </a:p>
        </p:txBody>
      </p:sp>
    </p:spTree>
    <p:extLst>
      <p:ext uri="{BB962C8B-B14F-4D97-AF65-F5344CB8AC3E}">
        <p14:creationId xmlns:p14="http://schemas.microsoft.com/office/powerpoint/2010/main" val="1201408894"/>
      </p:ext>
    </p:extLst>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5"/>
          <p:cNvSpPr>
            <a:spLocks noGrp="1" noChangeArrowheads="1"/>
          </p:cNvSpPr>
          <p:nvPr>
            <p:ph type="dt" sz="half" idx="10"/>
          </p:nvPr>
        </p:nvSpPr>
        <p:spPr>
          <a:ln/>
        </p:spPr>
        <p:txBody>
          <a:bodyPr/>
          <a:lstStyle>
            <a:lvl1pPr>
              <a:defRPr/>
            </a:lvl1pPr>
          </a:lstStyle>
          <a:p>
            <a:pPr>
              <a:defRPr/>
            </a:pPr>
            <a:fld id="{44191A83-9C47-4399-A101-C084BF5E5BDF}" type="datetime1">
              <a:rPr lang="zh-CN" altLang="en-US"/>
              <a:pPr>
                <a:defRPr/>
              </a:pPr>
              <a:t>2014/10/18</a:t>
            </a:fld>
            <a:endParaRPr lang="en-US" altLang="zh-CN"/>
          </a:p>
        </p:txBody>
      </p:sp>
      <p:sp>
        <p:nvSpPr>
          <p:cNvPr id="4"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3CE8966F-E647-4A6B-A840-792FE5976E37}" type="slidenum">
              <a:rPr lang="en-US" altLang="zh-CN"/>
              <a:pPr>
                <a:defRPr/>
              </a:pPr>
              <a:t>‹#›</a:t>
            </a:fld>
            <a:endParaRPr lang="en-US" altLang="zh-CN"/>
          </a:p>
        </p:txBody>
      </p:sp>
    </p:spTree>
    <p:extLst>
      <p:ext uri="{BB962C8B-B14F-4D97-AF65-F5344CB8AC3E}">
        <p14:creationId xmlns:p14="http://schemas.microsoft.com/office/powerpoint/2010/main" val="1935748897"/>
      </p:ext>
    </p:extLst>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5"/>
          <p:cNvSpPr>
            <a:spLocks noGrp="1" noChangeArrowheads="1"/>
          </p:cNvSpPr>
          <p:nvPr>
            <p:ph type="dt" sz="half" idx="10"/>
          </p:nvPr>
        </p:nvSpPr>
        <p:spPr>
          <a:ln/>
        </p:spPr>
        <p:txBody>
          <a:bodyPr/>
          <a:lstStyle>
            <a:lvl1pPr>
              <a:defRPr/>
            </a:lvl1pPr>
          </a:lstStyle>
          <a:p>
            <a:pPr>
              <a:defRPr/>
            </a:pPr>
            <a:fld id="{57FFD100-1E08-42C9-B155-A7F76B1C80EB}" type="datetime1">
              <a:rPr lang="zh-CN" altLang="en-US"/>
              <a:pPr>
                <a:defRPr/>
              </a:pPr>
              <a:t>2014/10/18</a:t>
            </a:fld>
            <a:endParaRPr lang="en-US" altLang="zh-CN"/>
          </a:p>
        </p:txBody>
      </p:sp>
      <p:sp>
        <p:nvSpPr>
          <p:cNvPr id="3"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231F6504-63E7-41C7-926A-77E34293040D}" type="slidenum">
              <a:rPr lang="en-US" altLang="zh-CN"/>
              <a:pPr>
                <a:defRPr/>
              </a:pPr>
              <a:t>‹#›</a:t>
            </a:fld>
            <a:endParaRPr lang="en-US" altLang="zh-CN"/>
          </a:p>
        </p:txBody>
      </p:sp>
    </p:spTree>
    <p:extLst>
      <p:ext uri="{BB962C8B-B14F-4D97-AF65-F5344CB8AC3E}">
        <p14:creationId xmlns:p14="http://schemas.microsoft.com/office/powerpoint/2010/main" val="1110364154"/>
      </p:ext>
    </p:extLst>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fld id="{BE503628-A42E-4A28-8EFF-5617CCE606DB}" type="datetime1">
              <a:rPr lang="zh-CN" altLang="en-US"/>
              <a:pPr>
                <a:defRPr/>
              </a:pPr>
              <a:t>2014/10/18</a:t>
            </a:fld>
            <a:endParaRPr lang="en-US" altLang="zh-CN"/>
          </a:p>
        </p:txBody>
      </p:sp>
      <p:sp>
        <p:nvSpPr>
          <p:cNvPr id="6"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02D13694-6423-4BC3-961B-8DA6B2384C7F}" type="slidenum">
              <a:rPr lang="en-US" altLang="zh-CN"/>
              <a:pPr>
                <a:defRPr/>
              </a:pPr>
              <a:t>‹#›</a:t>
            </a:fld>
            <a:endParaRPr lang="en-US" altLang="zh-CN"/>
          </a:p>
        </p:txBody>
      </p:sp>
    </p:spTree>
    <p:extLst>
      <p:ext uri="{BB962C8B-B14F-4D97-AF65-F5344CB8AC3E}">
        <p14:creationId xmlns:p14="http://schemas.microsoft.com/office/powerpoint/2010/main" val="1082458209"/>
      </p:ext>
    </p:extLst>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5"/>
          <p:cNvSpPr>
            <a:spLocks noGrp="1" noChangeArrowheads="1"/>
          </p:cNvSpPr>
          <p:nvPr>
            <p:ph type="dt" sz="half" idx="10"/>
          </p:nvPr>
        </p:nvSpPr>
        <p:spPr>
          <a:ln/>
        </p:spPr>
        <p:txBody>
          <a:bodyPr/>
          <a:lstStyle>
            <a:lvl1pPr>
              <a:defRPr/>
            </a:lvl1pPr>
          </a:lstStyle>
          <a:p>
            <a:pPr>
              <a:defRPr/>
            </a:pPr>
            <a:fld id="{3373DDE4-0F37-465A-8EAB-CE02CD3D67C4}" type="datetime1">
              <a:rPr lang="zh-CN" altLang="en-US"/>
              <a:pPr>
                <a:defRPr/>
              </a:pPr>
              <a:t>2014/10/18</a:t>
            </a:fld>
            <a:endParaRPr lang="en-US" altLang="zh-CN"/>
          </a:p>
        </p:txBody>
      </p:sp>
      <p:sp>
        <p:nvSpPr>
          <p:cNvPr id="6" name="Rectangle 17"/>
          <p:cNvSpPr>
            <a:spLocks noGrp="1" noChangeArrowheads="1"/>
          </p:cNvSpPr>
          <p:nvPr>
            <p:ph type="sldNum" sz="quarter" idx="11"/>
          </p:nvPr>
        </p:nvSpPr>
        <p:spPr>
          <a:ln/>
        </p:spPr>
        <p:txBody>
          <a:bodyPr/>
          <a:lstStyle>
            <a:lvl1pPr>
              <a:defRPr/>
            </a:lvl1pPr>
          </a:lstStyle>
          <a:p>
            <a:pPr>
              <a:defRPr/>
            </a:pPr>
            <a:r>
              <a:rPr lang="en-US" altLang="zh-CN"/>
              <a:t>50</a:t>
            </a:r>
            <a:r>
              <a:rPr lang="zh-CN" altLang="en-US"/>
              <a:t>－</a:t>
            </a:r>
            <a:fld id="{417DEC69-8723-44FD-A415-68405FD46AFF}" type="slidenum">
              <a:rPr lang="en-US" altLang="zh-CN"/>
              <a:pPr>
                <a:defRPr/>
              </a:pPr>
              <a:t>‹#›</a:t>
            </a:fld>
            <a:endParaRPr lang="en-US" altLang="zh-CN"/>
          </a:p>
        </p:txBody>
      </p:sp>
    </p:spTree>
    <p:extLst>
      <p:ext uri="{BB962C8B-B14F-4D97-AF65-F5344CB8AC3E}">
        <p14:creationId xmlns:p14="http://schemas.microsoft.com/office/powerpoint/2010/main" val="3251468472"/>
      </p:ext>
    </p:extLst>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1"/>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14288"/>
            <a:ext cx="9144000" cy="682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1066800" y="457200"/>
            <a:ext cx="7608888"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ctr" anchorCtr="0" compatLnSpc="1">
            <a:prstTxWarp prst="textNoShape">
              <a:avLst/>
            </a:prstTxWarp>
          </a:bodyPr>
          <a:lstStyle/>
          <a:p>
            <a:pPr lvl="0"/>
            <a:r>
              <a:rPr lang="zh-CN" altLang="en-US" smtClean="0"/>
              <a:t>主标题</a:t>
            </a:r>
          </a:p>
        </p:txBody>
      </p:sp>
      <p:sp>
        <p:nvSpPr>
          <p:cNvPr id="1028" name="Rectangle 4"/>
          <p:cNvSpPr>
            <a:spLocks noGrp="1" noChangeArrowheads="1"/>
          </p:cNvSpPr>
          <p:nvPr>
            <p:ph type="body" idx="1"/>
          </p:nvPr>
        </p:nvSpPr>
        <p:spPr bwMode="auto">
          <a:xfrm>
            <a:off x="611188" y="1484313"/>
            <a:ext cx="80645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 主文本标题</a:t>
            </a:r>
          </a:p>
          <a:p>
            <a:pPr lvl="1"/>
            <a:r>
              <a:rPr lang="zh-CN" altLang="en-US" smtClean="0"/>
              <a:t>二级标题</a:t>
            </a:r>
            <a:endParaRPr lang="en-US" altLang="en-US" smtClean="0"/>
          </a:p>
          <a:p>
            <a:pPr lvl="2"/>
            <a:r>
              <a:rPr lang="zh-CN" altLang="en-US" smtClean="0"/>
              <a:t>三级标题</a:t>
            </a:r>
            <a:endParaRPr lang="en-US" altLang="en-US" smtClean="0"/>
          </a:p>
          <a:p>
            <a:pPr lvl="3"/>
            <a:r>
              <a:rPr lang="zh-CN" altLang="en-US" smtClean="0"/>
              <a:t>四级标题</a:t>
            </a:r>
            <a:endParaRPr lang="en-US" altLang="en-US" smtClean="0"/>
          </a:p>
          <a:p>
            <a:pPr lvl="4"/>
            <a:r>
              <a:rPr lang="zh-CN" altLang="en-US" smtClean="0"/>
              <a:t>五级标题</a:t>
            </a:r>
          </a:p>
        </p:txBody>
      </p:sp>
      <p:sp>
        <p:nvSpPr>
          <p:cNvPr id="1033" name="Text Box 9"/>
          <p:cNvSpPr txBox="1">
            <a:spLocks noChangeArrowheads="1"/>
          </p:cNvSpPr>
          <p:nvPr/>
        </p:nvSpPr>
        <p:spPr bwMode="auto">
          <a:xfrm>
            <a:off x="8532813" y="6524625"/>
            <a:ext cx="576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lgn="ctr">
              <a:spcBef>
                <a:spcPct val="50000"/>
              </a:spcBef>
              <a:defRPr/>
            </a:pPr>
            <a:fld id="{FE84C552-EFFC-4BE5-82A7-B424B80C4CC2}" type="slidenum">
              <a:rPr lang="zh-CN" altLang="en-US" sz="1400" smtClean="0">
                <a:solidFill>
                  <a:srgbClr val="000099"/>
                </a:solidFill>
                <a:ea typeface="宋体" pitchFamily="2" charset="-122"/>
              </a:rPr>
              <a:pPr algn="ctr">
                <a:spcBef>
                  <a:spcPct val="50000"/>
                </a:spcBef>
                <a:defRPr/>
              </a:pPr>
              <a:t>‹#›</a:t>
            </a:fld>
            <a:endParaRPr lang="en-US" altLang="zh-CN" sz="1400" smtClean="0">
              <a:solidFill>
                <a:srgbClr val="000099"/>
              </a:solidFill>
              <a:ea typeface="宋体" pitchFamily="2" charset="-122"/>
            </a:endParaRPr>
          </a:p>
        </p:txBody>
      </p:sp>
      <p:sp>
        <p:nvSpPr>
          <p:cNvPr id="1030" name="Line 10"/>
          <p:cNvSpPr>
            <a:spLocks noChangeShapeType="1"/>
          </p:cNvSpPr>
          <p:nvPr/>
        </p:nvSpPr>
        <p:spPr bwMode="auto">
          <a:xfrm flipV="1">
            <a:off x="611188" y="1125538"/>
            <a:ext cx="8064500" cy="0"/>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1035" name="Text Box 11"/>
          <p:cNvSpPr txBox="1">
            <a:spLocks noChangeArrowheads="1"/>
          </p:cNvSpPr>
          <p:nvPr/>
        </p:nvSpPr>
        <p:spPr bwMode="auto">
          <a:xfrm>
            <a:off x="2484438" y="0"/>
            <a:ext cx="2174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prstDash val="dash"/>
                <a:miter lim="800000"/>
                <a:headEnd/>
                <a:tailEnd/>
              </a14:hiddenLine>
            </a:ext>
          </a:extLst>
        </p:spPr>
        <p:txBody>
          <a:bodyPr>
            <a:spAutoFit/>
          </a:bodyPr>
          <a:lstStyle>
            <a:lvl1pPr>
              <a:defRPr>
                <a:solidFill>
                  <a:schemeClr val="tx1"/>
                </a:solidFill>
                <a:latin typeface="Arial" charset="0"/>
                <a:ea typeface="黑体" pitchFamily="2" charset="-122"/>
              </a:defRPr>
            </a:lvl1pPr>
            <a:lvl2pPr marL="742950" indent="-285750">
              <a:defRPr>
                <a:solidFill>
                  <a:schemeClr val="tx1"/>
                </a:solidFill>
                <a:latin typeface="Arial" charset="0"/>
                <a:ea typeface="黑体" pitchFamily="2" charset="-122"/>
              </a:defRPr>
            </a:lvl2pPr>
            <a:lvl3pPr marL="1143000" indent="-228600">
              <a:defRPr>
                <a:solidFill>
                  <a:schemeClr val="tx1"/>
                </a:solidFill>
                <a:latin typeface="Arial" charset="0"/>
                <a:ea typeface="黑体" pitchFamily="2" charset="-122"/>
              </a:defRPr>
            </a:lvl3pPr>
            <a:lvl4pPr marL="1600200" indent="-228600">
              <a:defRPr>
                <a:solidFill>
                  <a:schemeClr val="tx1"/>
                </a:solidFill>
                <a:latin typeface="Arial" charset="0"/>
                <a:ea typeface="黑体" pitchFamily="2" charset="-122"/>
              </a:defRPr>
            </a:lvl4pPr>
            <a:lvl5pPr marL="2057400" indent="-228600">
              <a:defRPr>
                <a:solidFill>
                  <a:schemeClr val="tx1"/>
                </a:solidFill>
                <a:latin typeface="Arial" charset="0"/>
                <a:ea typeface="黑体" pitchFamily="2" charset="-122"/>
              </a:defRPr>
            </a:lvl5pPr>
            <a:lvl6pPr marL="2514600" indent="-228600" eaLnBrk="0" fontAlgn="base" hangingPunct="0">
              <a:spcBef>
                <a:spcPct val="0"/>
              </a:spcBef>
              <a:spcAft>
                <a:spcPct val="0"/>
              </a:spcAft>
              <a:defRPr>
                <a:solidFill>
                  <a:schemeClr val="tx1"/>
                </a:solidFill>
                <a:latin typeface="Arial" charset="0"/>
                <a:ea typeface="黑体" pitchFamily="2" charset="-122"/>
              </a:defRPr>
            </a:lvl6pPr>
            <a:lvl7pPr marL="2971800" indent="-228600" eaLnBrk="0" fontAlgn="base" hangingPunct="0">
              <a:spcBef>
                <a:spcPct val="0"/>
              </a:spcBef>
              <a:spcAft>
                <a:spcPct val="0"/>
              </a:spcAft>
              <a:defRPr>
                <a:solidFill>
                  <a:schemeClr val="tx1"/>
                </a:solidFill>
                <a:latin typeface="Arial" charset="0"/>
                <a:ea typeface="黑体" pitchFamily="2" charset="-122"/>
              </a:defRPr>
            </a:lvl7pPr>
            <a:lvl8pPr marL="3429000" indent="-228600" eaLnBrk="0" fontAlgn="base" hangingPunct="0">
              <a:spcBef>
                <a:spcPct val="0"/>
              </a:spcBef>
              <a:spcAft>
                <a:spcPct val="0"/>
              </a:spcAft>
              <a:defRPr>
                <a:solidFill>
                  <a:schemeClr val="tx1"/>
                </a:solidFill>
                <a:latin typeface="Arial" charset="0"/>
                <a:ea typeface="黑体" pitchFamily="2" charset="-122"/>
              </a:defRPr>
            </a:lvl8pPr>
            <a:lvl9pPr marL="3886200" indent="-228600" eaLnBrk="0" fontAlgn="base" hangingPunct="0">
              <a:spcBef>
                <a:spcPct val="0"/>
              </a:spcBef>
              <a:spcAft>
                <a:spcPct val="0"/>
              </a:spcAft>
              <a:defRPr>
                <a:solidFill>
                  <a:schemeClr val="tx1"/>
                </a:solidFill>
                <a:latin typeface="Arial" charset="0"/>
                <a:ea typeface="黑体" pitchFamily="2" charset="-122"/>
              </a:defRPr>
            </a:lvl9pPr>
          </a:lstStyle>
          <a:p>
            <a:pPr algn="ctr" eaLnBrk="1" hangingPunct="1">
              <a:spcBef>
                <a:spcPct val="50000"/>
              </a:spcBef>
              <a:defRPr/>
            </a:pPr>
            <a:endParaRPr lang="zh-CN" altLang="en-US" b="1" smtClean="0">
              <a:ea typeface="宋体" pitchFamily="2" charset="-122"/>
            </a:endParaRPr>
          </a:p>
        </p:txBody>
      </p:sp>
      <p:sp>
        <p:nvSpPr>
          <p:cNvPr id="292879" name="Rectangle 15"/>
          <p:cNvSpPr>
            <a:spLocks noGrp="1" noChangeArrowheads="1"/>
          </p:cNvSpPr>
          <p:nvPr>
            <p:ph type="dt" sz="half" idx="2"/>
          </p:nvPr>
        </p:nvSpPr>
        <p:spPr bwMode="gray">
          <a:xfrm>
            <a:off x="250825" y="6405563"/>
            <a:ext cx="1512888" cy="336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eaLnBrk="1" hangingPunct="1">
              <a:defRPr sz="1600" b="1">
                <a:solidFill>
                  <a:srgbClr val="0000FF"/>
                </a:solidFill>
                <a:latin typeface="+mn-lt"/>
                <a:ea typeface="黑体" pitchFamily="2" charset="-122"/>
              </a:defRPr>
            </a:lvl1pPr>
          </a:lstStyle>
          <a:p>
            <a:pPr>
              <a:defRPr/>
            </a:pPr>
            <a:fld id="{B13A0175-601C-476F-BC6B-AC16301BF49E}" type="datetime1">
              <a:rPr lang="zh-CN" altLang="en-US"/>
              <a:pPr>
                <a:defRPr/>
              </a:pPr>
              <a:t>2014/10/18</a:t>
            </a:fld>
            <a:endParaRPr lang="en-US" altLang="zh-CN"/>
          </a:p>
        </p:txBody>
      </p:sp>
      <p:sp>
        <p:nvSpPr>
          <p:cNvPr id="292881" name="Rectangle 17"/>
          <p:cNvSpPr>
            <a:spLocks noGrp="1" noChangeArrowheads="1"/>
          </p:cNvSpPr>
          <p:nvPr>
            <p:ph type="sldNum" sz="quarter" idx="4"/>
          </p:nvPr>
        </p:nvSpPr>
        <p:spPr bwMode="gray">
          <a:xfrm>
            <a:off x="7947025" y="6405563"/>
            <a:ext cx="1162050" cy="336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lvl1pPr algn="r" eaLnBrk="1" hangingPunct="1">
              <a:defRPr sz="1600" b="1">
                <a:solidFill>
                  <a:srgbClr val="0000FF"/>
                </a:solidFill>
                <a:latin typeface="+mn-lt"/>
                <a:ea typeface="黑体" pitchFamily="2" charset="-122"/>
              </a:defRPr>
            </a:lvl1pPr>
          </a:lstStyle>
          <a:p>
            <a:pPr>
              <a:defRPr/>
            </a:pPr>
            <a:r>
              <a:rPr lang="en-US" altLang="zh-CN"/>
              <a:t>50</a:t>
            </a:r>
            <a:r>
              <a:rPr lang="zh-CN" altLang="en-US"/>
              <a:t>－</a:t>
            </a:r>
            <a:fld id="{3AD9F501-F3EC-477D-9788-3876D2B5E4B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831"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2" r:id="rId12"/>
    <p:sldLayoutId id="2147483833" r:id="rId13"/>
  </p:sldLayoutIdLst>
  <p:transition spd="med">
    <p:wipe dir="r"/>
  </p:transition>
  <p:timing>
    <p:tnLst>
      <p:par>
        <p:cTn id="1" dur="indefinite" restart="never" nodeType="tmRoot"/>
      </p:par>
    </p:tnLst>
  </p:timing>
  <p:hf sldNum="0" hdr="0" ftr="0"/>
  <p:txStyles>
    <p:titleStyle>
      <a:lvl1pPr algn="l" rtl="0" eaLnBrk="0" fontAlgn="base" hangingPunct="0">
        <a:lnSpc>
          <a:spcPct val="90000"/>
        </a:lnSpc>
        <a:spcBef>
          <a:spcPct val="0"/>
        </a:spcBef>
        <a:spcAft>
          <a:spcPct val="0"/>
        </a:spcAft>
        <a:defRPr sz="3600" b="1">
          <a:solidFill>
            <a:schemeClr val="tx1"/>
          </a:solidFill>
          <a:latin typeface="+mj-lt"/>
          <a:ea typeface="+mj-ea"/>
          <a:cs typeface="+mj-cs"/>
        </a:defRPr>
      </a:lvl1pPr>
      <a:lvl2pPr algn="l" rtl="0" eaLnBrk="0" fontAlgn="base" hangingPunct="0">
        <a:lnSpc>
          <a:spcPct val="90000"/>
        </a:lnSpc>
        <a:spcBef>
          <a:spcPct val="0"/>
        </a:spcBef>
        <a:spcAft>
          <a:spcPct val="0"/>
        </a:spcAft>
        <a:defRPr sz="3600" b="1">
          <a:solidFill>
            <a:schemeClr val="tx1"/>
          </a:solidFill>
          <a:latin typeface="黑体" pitchFamily="2" charset="-122"/>
          <a:ea typeface="黑体" pitchFamily="2" charset="-122"/>
        </a:defRPr>
      </a:lvl2pPr>
      <a:lvl3pPr algn="l" rtl="0" eaLnBrk="0" fontAlgn="base" hangingPunct="0">
        <a:lnSpc>
          <a:spcPct val="90000"/>
        </a:lnSpc>
        <a:spcBef>
          <a:spcPct val="0"/>
        </a:spcBef>
        <a:spcAft>
          <a:spcPct val="0"/>
        </a:spcAft>
        <a:defRPr sz="3600" b="1">
          <a:solidFill>
            <a:schemeClr val="tx1"/>
          </a:solidFill>
          <a:latin typeface="黑体" pitchFamily="2" charset="-122"/>
          <a:ea typeface="黑体" pitchFamily="2" charset="-122"/>
        </a:defRPr>
      </a:lvl3pPr>
      <a:lvl4pPr algn="l" rtl="0" eaLnBrk="0" fontAlgn="base" hangingPunct="0">
        <a:lnSpc>
          <a:spcPct val="90000"/>
        </a:lnSpc>
        <a:spcBef>
          <a:spcPct val="0"/>
        </a:spcBef>
        <a:spcAft>
          <a:spcPct val="0"/>
        </a:spcAft>
        <a:defRPr sz="3600" b="1">
          <a:solidFill>
            <a:schemeClr val="tx1"/>
          </a:solidFill>
          <a:latin typeface="黑体" pitchFamily="2" charset="-122"/>
          <a:ea typeface="黑体" pitchFamily="2" charset="-122"/>
        </a:defRPr>
      </a:lvl4pPr>
      <a:lvl5pPr algn="l" rtl="0" eaLnBrk="0" fontAlgn="base" hangingPunct="0">
        <a:lnSpc>
          <a:spcPct val="90000"/>
        </a:lnSpc>
        <a:spcBef>
          <a:spcPct val="0"/>
        </a:spcBef>
        <a:spcAft>
          <a:spcPct val="0"/>
        </a:spcAft>
        <a:defRPr sz="3600" b="1">
          <a:solidFill>
            <a:schemeClr val="tx1"/>
          </a:solidFill>
          <a:latin typeface="黑体" pitchFamily="2" charset="-122"/>
          <a:ea typeface="黑体" pitchFamily="2" charset="-122"/>
        </a:defRPr>
      </a:lvl5pPr>
      <a:lvl6pPr marL="457200" algn="l" rtl="0" eaLnBrk="0" fontAlgn="base" hangingPunct="0">
        <a:lnSpc>
          <a:spcPct val="90000"/>
        </a:lnSpc>
        <a:spcBef>
          <a:spcPct val="0"/>
        </a:spcBef>
        <a:spcAft>
          <a:spcPct val="0"/>
        </a:spcAft>
        <a:defRPr sz="3600" b="1">
          <a:solidFill>
            <a:schemeClr val="tx1"/>
          </a:solidFill>
          <a:latin typeface="黑体" pitchFamily="2" charset="-122"/>
          <a:ea typeface="黑体" pitchFamily="2" charset="-122"/>
        </a:defRPr>
      </a:lvl6pPr>
      <a:lvl7pPr marL="914400" algn="l" rtl="0" eaLnBrk="0" fontAlgn="base" hangingPunct="0">
        <a:lnSpc>
          <a:spcPct val="90000"/>
        </a:lnSpc>
        <a:spcBef>
          <a:spcPct val="0"/>
        </a:spcBef>
        <a:spcAft>
          <a:spcPct val="0"/>
        </a:spcAft>
        <a:defRPr sz="3600" b="1">
          <a:solidFill>
            <a:schemeClr val="tx1"/>
          </a:solidFill>
          <a:latin typeface="黑体" pitchFamily="2" charset="-122"/>
          <a:ea typeface="黑体" pitchFamily="2" charset="-122"/>
        </a:defRPr>
      </a:lvl7pPr>
      <a:lvl8pPr marL="1371600" algn="l" rtl="0" eaLnBrk="0" fontAlgn="base" hangingPunct="0">
        <a:lnSpc>
          <a:spcPct val="90000"/>
        </a:lnSpc>
        <a:spcBef>
          <a:spcPct val="0"/>
        </a:spcBef>
        <a:spcAft>
          <a:spcPct val="0"/>
        </a:spcAft>
        <a:defRPr sz="3600" b="1">
          <a:solidFill>
            <a:schemeClr val="tx1"/>
          </a:solidFill>
          <a:latin typeface="黑体" pitchFamily="2" charset="-122"/>
          <a:ea typeface="黑体" pitchFamily="2" charset="-122"/>
        </a:defRPr>
      </a:lvl8pPr>
      <a:lvl9pPr marL="1828800" algn="l" rtl="0" eaLnBrk="0" fontAlgn="base" hangingPunct="0">
        <a:lnSpc>
          <a:spcPct val="90000"/>
        </a:lnSpc>
        <a:spcBef>
          <a:spcPct val="0"/>
        </a:spcBef>
        <a:spcAft>
          <a:spcPct val="0"/>
        </a:spcAft>
        <a:defRPr sz="3600" b="1">
          <a:solidFill>
            <a:schemeClr val="tx1"/>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Clr>
          <a:srgbClr val="FF3300"/>
        </a:buClr>
        <a:buFont typeface="Wingdings" pitchFamily="2" charset="2"/>
        <a:buChar char="n"/>
        <a:defRPr sz="2800" b="1">
          <a:solidFill>
            <a:srgbClr val="000000"/>
          </a:solidFill>
          <a:latin typeface="+mn-lt"/>
          <a:ea typeface="+mn-ea"/>
          <a:cs typeface="+mn-cs"/>
        </a:defRPr>
      </a:lvl1pPr>
      <a:lvl2pPr marL="742950" indent="-285750" algn="l" rtl="0" eaLnBrk="0" fontAlgn="base" hangingPunct="0">
        <a:spcBef>
          <a:spcPct val="20000"/>
        </a:spcBef>
        <a:spcAft>
          <a:spcPct val="0"/>
        </a:spcAft>
        <a:buClr>
          <a:srgbClr val="FF3300"/>
        </a:buClr>
        <a:buFont typeface="Wingdings" pitchFamily="2" charset="2"/>
        <a:buChar char="p"/>
        <a:defRPr sz="2800" b="1">
          <a:solidFill>
            <a:srgbClr val="000000"/>
          </a:solidFill>
          <a:latin typeface="+mn-lt"/>
          <a:ea typeface="+mn-ea"/>
        </a:defRPr>
      </a:lvl2pPr>
      <a:lvl3pPr marL="1143000" indent="-228600" algn="l" rtl="0" eaLnBrk="0" fontAlgn="base" hangingPunct="0">
        <a:spcBef>
          <a:spcPct val="20000"/>
        </a:spcBef>
        <a:spcAft>
          <a:spcPct val="0"/>
        </a:spcAft>
        <a:buClr>
          <a:srgbClr val="FF3300"/>
        </a:buClr>
        <a:buFont typeface="Wingdings" pitchFamily="2" charset="2"/>
        <a:buChar char="n"/>
        <a:defRPr sz="2800" b="1">
          <a:solidFill>
            <a:srgbClr val="000000"/>
          </a:solidFill>
          <a:latin typeface="+mn-lt"/>
          <a:ea typeface="+mn-ea"/>
        </a:defRPr>
      </a:lvl3pPr>
      <a:lvl4pPr marL="1600200" indent="-228600" algn="l" rtl="0" eaLnBrk="0" fontAlgn="base" hangingPunct="0">
        <a:spcBef>
          <a:spcPct val="20000"/>
        </a:spcBef>
        <a:spcAft>
          <a:spcPct val="0"/>
        </a:spcAft>
        <a:buClr>
          <a:srgbClr val="FF3300"/>
        </a:buClr>
        <a:buChar char="–"/>
        <a:defRPr sz="2800" b="1">
          <a:solidFill>
            <a:srgbClr val="000000"/>
          </a:solidFill>
          <a:latin typeface="+mn-lt"/>
          <a:ea typeface="+mn-ea"/>
        </a:defRPr>
      </a:lvl4pPr>
      <a:lvl5pPr marL="2057400" indent="-228600" algn="l" rtl="0" eaLnBrk="0" fontAlgn="base" hangingPunct="0">
        <a:spcBef>
          <a:spcPct val="20000"/>
        </a:spcBef>
        <a:spcAft>
          <a:spcPct val="0"/>
        </a:spcAft>
        <a:buClr>
          <a:srgbClr val="FF3300"/>
        </a:buClr>
        <a:buChar char="»"/>
        <a:defRPr sz="2800" b="1">
          <a:solidFill>
            <a:srgbClr val="000000"/>
          </a:solidFill>
          <a:latin typeface="+mn-lt"/>
          <a:ea typeface="+mn-ea"/>
        </a:defRPr>
      </a:lvl5pPr>
      <a:lvl6pPr marL="2514600" indent="-228600" algn="l" rtl="0" eaLnBrk="0" fontAlgn="base" hangingPunct="0">
        <a:spcBef>
          <a:spcPct val="20000"/>
        </a:spcBef>
        <a:spcAft>
          <a:spcPct val="0"/>
        </a:spcAft>
        <a:buClr>
          <a:srgbClr val="FF3300"/>
        </a:buClr>
        <a:buChar char="»"/>
        <a:defRPr sz="2800" b="1">
          <a:solidFill>
            <a:srgbClr val="000000"/>
          </a:solidFill>
          <a:latin typeface="+mn-lt"/>
          <a:ea typeface="+mn-ea"/>
        </a:defRPr>
      </a:lvl6pPr>
      <a:lvl7pPr marL="2971800" indent="-228600" algn="l" rtl="0" eaLnBrk="0" fontAlgn="base" hangingPunct="0">
        <a:spcBef>
          <a:spcPct val="20000"/>
        </a:spcBef>
        <a:spcAft>
          <a:spcPct val="0"/>
        </a:spcAft>
        <a:buClr>
          <a:srgbClr val="FF3300"/>
        </a:buClr>
        <a:buChar char="»"/>
        <a:defRPr sz="2800" b="1">
          <a:solidFill>
            <a:srgbClr val="000000"/>
          </a:solidFill>
          <a:latin typeface="+mn-lt"/>
          <a:ea typeface="+mn-ea"/>
        </a:defRPr>
      </a:lvl7pPr>
      <a:lvl8pPr marL="3429000" indent="-228600" algn="l" rtl="0" eaLnBrk="0" fontAlgn="base" hangingPunct="0">
        <a:spcBef>
          <a:spcPct val="20000"/>
        </a:spcBef>
        <a:spcAft>
          <a:spcPct val="0"/>
        </a:spcAft>
        <a:buClr>
          <a:srgbClr val="FF3300"/>
        </a:buClr>
        <a:buChar char="»"/>
        <a:defRPr sz="2800" b="1">
          <a:solidFill>
            <a:srgbClr val="000000"/>
          </a:solidFill>
          <a:latin typeface="+mn-lt"/>
          <a:ea typeface="+mn-ea"/>
        </a:defRPr>
      </a:lvl8pPr>
      <a:lvl9pPr marL="3886200" indent="-228600" algn="l" rtl="0" eaLnBrk="0" fontAlgn="base" hangingPunct="0">
        <a:spcBef>
          <a:spcPct val="20000"/>
        </a:spcBef>
        <a:spcAft>
          <a:spcPct val="0"/>
        </a:spcAft>
        <a:buClr>
          <a:srgbClr val="FF3300"/>
        </a:buClr>
        <a:buChar char="»"/>
        <a:defRPr sz="2800" b="1">
          <a:solidFill>
            <a:srgbClr val="000000"/>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jpeg"/></Relationships>
</file>

<file path=ppt/slides/_rels/slide104.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2.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slide" Target="slide114.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119.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7" Type="http://schemas.openxmlformats.org/officeDocument/2006/relationships/slide" Target="slide130.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121.xml"/><Relationship Id="rId5" Type="http://schemas.openxmlformats.org/officeDocument/2006/relationships/slide" Target="slide84.xml"/><Relationship Id="rId4" Type="http://schemas.openxmlformats.org/officeDocument/2006/relationships/slide" Target="slide3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jpeg"/><Relationship Id="rId7" Type="http://schemas.openxmlformats.org/officeDocument/2006/relationships/image" Target="../media/image9.png"/><Relationship Id="rId2" Type="http://schemas.openxmlformats.org/officeDocument/2006/relationships/hyperlink" Target="http://image.baidu.com/i?ct=503316480&amp;z=0&amp;tn=baiduimagedetail&amp;word=%C9%FE%D7%D3&amp;in=6917&amp;cl=2&amp;lm=-1&amp;pn=3&amp;rn=1&amp;di=32049497535&amp;ln=1&amp;fr=bk&amp;ic=0&amp;s=0&amp;se=1&amp;sme=0&amp;tab="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10" Type="http://schemas.openxmlformats.org/officeDocument/2006/relationships/image" Target="../media/image2.jpeg"/><Relationship Id="rId4" Type="http://schemas.openxmlformats.org/officeDocument/2006/relationships/hyperlink" Target="http://image.baidu.com/i?ct=503316480&amp;z=&amp;tn=baiduimagedetail&amp;word=%CA%AF%CD%B7&amp;in=13106&amp;cl=2&amp;lm=-1&amp;pn=1&amp;rn=1&amp;di=31079924025&amp;ln=1&amp;fr=bk&amp;ic=&amp;s=&amp;se=&amp;sme=0&amp;tab=" TargetMode="External"/><Relationship Id="rId9"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jpeg"/><Relationship Id="rId7"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hyperlink" Target="http://baike.baidu.com/image/c2bce20398ce78b5d53f7c6d"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image" Target="../media/image51.gi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5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5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hyperlink" Target="http://detail.zol.com.cn/motherboard/s1279/" TargetMode="External"/><Relationship Id="rId2" Type="http://schemas.openxmlformats.org/officeDocument/2006/relationships/hyperlink" Target="http://detail.zol.com.cn/motherboard/p17660/" TargetMode="External"/><Relationship Id="rId1" Type="http://schemas.openxmlformats.org/officeDocument/2006/relationships/slideLayout" Target="../slideLayouts/slideLayout2.xml"/><Relationship Id="rId5" Type="http://schemas.openxmlformats.org/officeDocument/2006/relationships/hyperlink" Target="http://detail.zol.com.cn/motherboard/s5001/" TargetMode="External"/><Relationship Id="rId4" Type="http://schemas.openxmlformats.org/officeDocument/2006/relationships/hyperlink" Target="http://detail.zol.com.cn/motherboard/p17865/" TargetMode="External"/></Relationships>
</file>

<file path=ppt/slides/_rels/slide9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 Id="rId5" Type="http://schemas.openxmlformats.org/officeDocument/2006/relationships/image" Target="../media/image89.jpeg"/><Relationship Id="rId4" Type="http://schemas.openxmlformats.org/officeDocument/2006/relationships/image" Target="../media/image88.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8"/>
          <p:cNvSpPr>
            <a:spLocks noChangeArrowheads="1"/>
          </p:cNvSpPr>
          <p:nvPr/>
        </p:nvSpPr>
        <p:spPr bwMode="gray">
          <a:xfrm>
            <a:off x="409575" y="1598530"/>
            <a:ext cx="6859588" cy="798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ctr" eaLnBrk="1" hangingPunct="1">
              <a:lnSpc>
                <a:spcPct val="85000"/>
              </a:lnSpc>
            </a:pPr>
            <a:r>
              <a:rPr lang="zh-CN" altLang="en-US" sz="5400" b="1" dirty="0">
                <a:latin typeface="华文新魏" pitchFamily="2" charset="-122"/>
                <a:ea typeface="华文新魏" pitchFamily="2" charset="-122"/>
              </a:rPr>
              <a:t>第</a:t>
            </a:r>
            <a:r>
              <a:rPr lang="en-US" altLang="zh-CN" sz="5400" b="1" dirty="0">
                <a:latin typeface="华文新魏" pitchFamily="2" charset="-122"/>
                <a:ea typeface="华文新魏" pitchFamily="2" charset="-122"/>
              </a:rPr>
              <a:t>1</a:t>
            </a:r>
            <a:r>
              <a:rPr lang="zh-CN" altLang="en-US" sz="5400" b="1" dirty="0">
                <a:latin typeface="华文新魏" pitchFamily="2" charset="-122"/>
                <a:ea typeface="华文新魏" pitchFamily="2" charset="-122"/>
              </a:rPr>
              <a:t>章 计算机基础知识</a:t>
            </a:r>
          </a:p>
        </p:txBody>
      </p:sp>
      <p:sp>
        <p:nvSpPr>
          <p:cNvPr id="4099" name="Rectangle 9"/>
          <p:cNvSpPr>
            <a:spLocks noChangeArrowheads="1"/>
          </p:cNvSpPr>
          <p:nvPr/>
        </p:nvSpPr>
        <p:spPr bwMode="gray">
          <a:xfrm>
            <a:off x="2438400" y="3768725"/>
            <a:ext cx="20288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1" hangingPunct="1">
              <a:buClr>
                <a:srgbClr val="FF3300"/>
              </a:buClr>
              <a:buFont typeface="Wingdings" pitchFamily="2" charset="2"/>
              <a:buNone/>
            </a:pPr>
            <a:r>
              <a:rPr lang="zh-CN" altLang="en-US" sz="3600" b="1">
                <a:solidFill>
                  <a:schemeClr val="accent2"/>
                </a:solidFill>
                <a:latin typeface="华文新魏" pitchFamily="2" charset="-122"/>
                <a:ea typeface="华文新魏" pitchFamily="2" charset="-122"/>
              </a:rPr>
              <a:t>安世虎</a:t>
            </a:r>
          </a:p>
        </p:txBody>
      </p:sp>
      <p:sp>
        <p:nvSpPr>
          <p:cNvPr id="4100" name="Text Box 11"/>
          <p:cNvSpPr txBox="1">
            <a:spLocks noChangeArrowheads="1"/>
          </p:cNvSpPr>
          <p:nvPr/>
        </p:nvSpPr>
        <p:spPr bwMode="auto">
          <a:xfrm>
            <a:off x="1868488" y="5811838"/>
            <a:ext cx="54006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rgbClr val="000000"/>
                </a:solidFill>
                <a:latin typeface="黑体" pitchFamily="2" charset="-122"/>
                <a:ea typeface="黑体" pitchFamily="2" charset="-122"/>
              </a:defRPr>
            </a:lvl1pPr>
            <a:lvl2pPr>
              <a:defRPr sz="2800" b="1">
                <a:solidFill>
                  <a:srgbClr val="000000"/>
                </a:solidFill>
                <a:latin typeface="黑体" pitchFamily="2" charset="-122"/>
                <a:ea typeface="黑体" pitchFamily="2" charset="-122"/>
              </a:defRPr>
            </a:lvl2pPr>
            <a:lvl3pPr>
              <a:defRPr sz="2800" b="1">
                <a:solidFill>
                  <a:srgbClr val="000000"/>
                </a:solidFill>
                <a:latin typeface="黑体" pitchFamily="2" charset="-122"/>
                <a:ea typeface="黑体" pitchFamily="2" charset="-122"/>
              </a:defRPr>
            </a:lvl3pPr>
            <a:lvl4pPr>
              <a:defRPr sz="2800" b="1">
                <a:solidFill>
                  <a:srgbClr val="000000"/>
                </a:solidFill>
                <a:latin typeface="黑体" pitchFamily="2" charset="-122"/>
                <a:ea typeface="黑体" pitchFamily="2" charset="-122"/>
              </a:defRPr>
            </a:lvl4pPr>
            <a:lvl5pPr>
              <a:defRPr sz="2800" b="1">
                <a:solidFill>
                  <a:srgbClr val="000000"/>
                </a:solidFill>
                <a:latin typeface="黑体" pitchFamily="2" charset="-122"/>
                <a:ea typeface="黑体" pitchFamily="2" charset="-122"/>
              </a:defRPr>
            </a:lvl5pPr>
            <a:lvl6pPr>
              <a:defRPr sz="2800" b="1">
                <a:solidFill>
                  <a:srgbClr val="000000"/>
                </a:solidFill>
                <a:latin typeface="黑体" pitchFamily="2" charset="-122"/>
                <a:ea typeface="黑体" pitchFamily="2" charset="-122"/>
              </a:defRPr>
            </a:lvl6pPr>
            <a:lvl7pPr>
              <a:defRPr sz="2800" b="1">
                <a:solidFill>
                  <a:srgbClr val="000000"/>
                </a:solidFill>
                <a:latin typeface="黑体" pitchFamily="2" charset="-122"/>
                <a:ea typeface="黑体" pitchFamily="2" charset="-122"/>
              </a:defRPr>
            </a:lvl7pPr>
            <a:lvl8pPr>
              <a:defRPr sz="2800" b="1">
                <a:solidFill>
                  <a:srgbClr val="000000"/>
                </a:solidFill>
                <a:latin typeface="黑体" pitchFamily="2" charset="-122"/>
                <a:ea typeface="黑体" pitchFamily="2" charset="-122"/>
              </a:defRPr>
            </a:lvl8pPr>
            <a:lvl9pPr>
              <a:defRPr sz="2800" b="1">
                <a:solidFill>
                  <a:srgbClr val="000000"/>
                </a:solidFill>
                <a:latin typeface="黑体" pitchFamily="2" charset="-122"/>
                <a:ea typeface="黑体" pitchFamily="2" charset="-122"/>
              </a:defRPr>
            </a:lvl9pPr>
          </a:lstStyle>
          <a:p>
            <a:pPr algn="ctr" eaLnBrk="1" hangingPunct="1">
              <a:spcBef>
                <a:spcPct val="50000"/>
              </a:spcBef>
            </a:pPr>
            <a:fld id="{B1759AD4-DF50-4C34-8EF5-6D2F8B680E27}" type="datetime3">
              <a:rPr lang="zh-CN" altLang="en-US" sz="3600">
                <a:solidFill>
                  <a:schemeClr val="folHlink"/>
                </a:solidFill>
                <a:latin typeface="华文新魏" pitchFamily="2" charset="-122"/>
                <a:ea typeface="华文新魏" pitchFamily="2" charset="-122"/>
              </a:rPr>
              <a:pPr algn="ctr" eaLnBrk="1" hangingPunct="1">
                <a:spcBef>
                  <a:spcPct val="50000"/>
                </a:spcBef>
              </a:pPr>
              <a:t>2014年10月18日星期六</a:t>
            </a:fld>
            <a:endParaRPr lang="zh-CN" altLang="en-US" sz="3600">
              <a:solidFill>
                <a:schemeClr val="folHlink"/>
              </a:solidFill>
              <a:latin typeface="华文新魏" pitchFamily="2" charset="-122"/>
              <a:ea typeface="华文新魏" pitchFamily="2" charset="-122"/>
            </a:endParaRPr>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计算机发展史</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graphicFrame>
        <p:nvGraphicFramePr>
          <p:cNvPr id="6" name="表格 5"/>
          <p:cNvGraphicFramePr>
            <a:graphicFrameLocks noGrp="1"/>
          </p:cNvGraphicFramePr>
          <p:nvPr>
            <p:extLst>
              <p:ext uri="{D42A27DB-BD31-4B8C-83A1-F6EECF244321}">
                <p14:modId xmlns:p14="http://schemas.microsoft.com/office/powerpoint/2010/main" val="45301828"/>
              </p:ext>
            </p:extLst>
          </p:nvPr>
        </p:nvGraphicFramePr>
        <p:xfrm>
          <a:off x="611188" y="1951831"/>
          <a:ext cx="8064500" cy="4476750"/>
        </p:xfrm>
        <a:graphic>
          <a:graphicData uri="http://schemas.openxmlformats.org/drawingml/2006/table">
            <a:tbl>
              <a:tblPr firstRow="1" firstCol="1" bandRow="1" bandCol="1"/>
              <a:tblGrid>
                <a:gridCol w="525805"/>
                <a:gridCol w="772579"/>
                <a:gridCol w="822579"/>
                <a:gridCol w="1362901"/>
                <a:gridCol w="925805"/>
                <a:gridCol w="3654831"/>
              </a:tblGrid>
              <a:tr h="305435">
                <a:tc>
                  <a:txBody>
                    <a:bodyPr/>
                    <a:lstStyle/>
                    <a:p>
                      <a:pPr algn="ctr">
                        <a:lnSpc>
                          <a:spcPct val="150000"/>
                        </a:lnSpc>
                        <a:spcAft>
                          <a:spcPts val="0"/>
                        </a:spcAft>
                      </a:pPr>
                      <a:r>
                        <a:rPr lang="zh-CN" sz="1200" kern="750" dirty="0">
                          <a:effectLst/>
                          <a:latin typeface="Times New Roman"/>
                          <a:ea typeface="宋体"/>
                        </a:rPr>
                        <a:t>发展</a:t>
                      </a:r>
                      <a:endParaRPr lang="zh-CN" sz="1200" kern="100" dirty="0">
                        <a:effectLst/>
                        <a:latin typeface="Times New Roman"/>
                        <a:ea typeface="宋体"/>
                      </a:endParaRPr>
                    </a:p>
                    <a:p>
                      <a:pPr algn="ctr">
                        <a:lnSpc>
                          <a:spcPct val="150000"/>
                        </a:lnSpc>
                        <a:spcAft>
                          <a:spcPts val="0"/>
                        </a:spcAft>
                      </a:pPr>
                      <a:r>
                        <a:rPr lang="zh-CN" sz="1200" kern="750" dirty="0">
                          <a:effectLst/>
                          <a:latin typeface="Times New Roman"/>
                          <a:ea typeface="宋体"/>
                        </a:rPr>
                        <a:t>历程</a:t>
                      </a:r>
                      <a:endParaRPr lang="zh-CN" sz="1200" kern="100" dirty="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起止</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年代</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主要</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元件</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主要元件图例</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速度</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（次</a:t>
                      </a:r>
                      <a:r>
                        <a:rPr lang="en-US" sz="1200" kern="750">
                          <a:effectLst/>
                          <a:latin typeface="Times New Roman"/>
                          <a:ea typeface="宋体"/>
                        </a:rPr>
                        <a:t>/</a:t>
                      </a:r>
                      <a:r>
                        <a:rPr lang="zh-CN" sz="1200" kern="750">
                          <a:effectLst/>
                          <a:latin typeface="Times New Roman"/>
                          <a:ea typeface="宋体"/>
                        </a:rPr>
                        <a:t>秒）</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特点与应用领域</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zh-CN" sz="1200" kern="750">
                          <a:effectLst/>
                          <a:latin typeface="Times New Roman"/>
                          <a:ea typeface="宋体"/>
                        </a:rPr>
                        <a:t>第</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一</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代</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750">
                          <a:effectLst/>
                          <a:latin typeface="宋体"/>
                          <a:ea typeface="宋体"/>
                        </a:rPr>
                        <a:t>40</a:t>
                      </a:r>
                      <a:r>
                        <a:rPr lang="zh-CN" sz="1200" kern="750">
                          <a:effectLst/>
                          <a:latin typeface="Times New Roman"/>
                          <a:ea typeface="宋体"/>
                        </a:rPr>
                        <a:t>年代末至</a:t>
                      </a:r>
                      <a:r>
                        <a:rPr lang="en-US" sz="1200" kern="750">
                          <a:effectLst/>
                          <a:latin typeface="Times New Roman"/>
                          <a:ea typeface="宋体"/>
                        </a:rPr>
                        <a:t>50</a:t>
                      </a:r>
                      <a:r>
                        <a:rPr lang="zh-CN" sz="1200" kern="750">
                          <a:effectLst/>
                          <a:latin typeface="Times New Roman"/>
                          <a:ea typeface="宋体"/>
                        </a:rPr>
                        <a:t>年代末</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电子管</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endParaRPr lang="en-US" sz="1200" kern="750" dirty="0">
                        <a:effectLst/>
                        <a:latin typeface="宋体"/>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750">
                          <a:effectLst/>
                          <a:latin typeface="宋体"/>
                          <a:ea typeface="宋体"/>
                        </a:rPr>
                        <a:t>5</a:t>
                      </a:r>
                      <a:r>
                        <a:rPr lang="zh-CN" sz="1200" kern="750">
                          <a:effectLst/>
                          <a:latin typeface="Times New Roman"/>
                          <a:ea typeface="宋体"/>
                        </a:rPr>
                        <a:t>千</a:t>
                      </a:r>
                      <a:r>
                        <a:rPr lang="en-US" sz="1200" kern="750">
                          <a:effectLst/>
                          <a:latin typeface="Times New Roman"/>
                          <a:ea typeface="宋体"/>
                        </a:rPr>
                        <a:t>~1</a:t>
                      </a:r>
                      <a:r>
                        <a:rPr lang="zh-CN" sz="1200" kern="750">
                          <a:effectLst/>
                          <a:latin typeface="Times New Roman"/>
                          <a:ea typeface="宋体"/>
                        </a:rPr>
                        <a:t>万次</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200" kern="750" dirty="0">
                          <a:effectLst/>
                          <a:latin typeface="Times New Roman"/>
                          <a:ea typeface="宋体"/>
                        </a:rPr>
                        <a:t>计算机发展的初级阶段，体积巨大，运算速度较低，耗电量大，存储容量小。主要用来</a:t>
                      </a:r>
                      <a:r>
                        <a:rPr lang="zh-CN" sz="1200" kern="750" dirty="0" smtClean="0">
                          <a:effectLst/>
                          <a:latin typeface="Times New Roman"/>
                          <a:ea typeface="宋体"/>
                        </a:rPr>
                        <a:t>进行</a:t>
                      </a:r>
                      <a:r>
                        <a:rPr lang="zh-CN" altLang="en-US" sz="1200" kern="750" dirty="0" smtClean="0">
                          <a:effectLst/>
                          <a:latin typeface="Times New Roman"/>
                          <a:ea typeface="宋体"/>
                        </a:rPr>
                        <a:t>军事研究和</a:t>
                      </a:r>
                      <a:r>
                        <a:rPr lang="zh-CN" sz="1200" kern="750" dirty="0" smtClean="0">
                          <a:effectLst/>
                          <a:latin typeface="Times New Roman"/>
                          <a:ea typeface="宋体"/>
                        </a:rPr>
                        <a:t>科学计算。</a:t>
                      </a:r>
                      <a:endParaRPr lang="zh-CN" sz="1200" kern="100" dirty="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zh-CN" sz="1200" kern="750">
                          <a:effectLst/>
                          <a:latin typeface="Times New Roman"/>
                          <a:ea typeface="宋体"/>
                        </a:rPr>
                        <a:t>第</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二</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代</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750">
                          <a:effectLst/>
                          <a:latin typeface="宋体"/>
                          <a:ea typeface="宋体"/>
                        </a:rPr>
                        <a:t>50</a:t>
                      </a:r>
                      <a:r>
                        <a:rPr lang="zh-CN" sz="1200" kern="750">
                          <a:effectLst/>
                          <a:latin typeface="Times New Roman"/>
                          <a:ea typeface="宋体"/>
                        </a:rPr>
                        <a:t>年代末至</a:t>
                      </a:r>
                      <a:r>
                        <a:rPr lang="en-US" sz="1200" kern="750">
                          <a:effectLst/>
                          <a:latin typeface="Times New Roman"/>
                          <a:ea typeface="宋体"/>
                        </a:rPr>
                        <a:t>60</a:t>
                      </a:r>
                      <a:r>
                        <a:rPr lang="zh-CN" sz="1200" kern="750">
                          <a:effectLst/>
                          <a:latin typeface="Times New Roman"/>
                          <a:ea typeface="宋体"/>
                        </a:rPr>
                        <a:t>年代末</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晶体管</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endParaRPr lang="en-US" sz="1200" kern="750">
                        <a:effectLst/>
                        <a:latin typeface="宋体"/>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dirty="0">
                          <a:effectLst/>
                          <a:latin typeface="Times New Roman"/>
                          <a:ea typeface="宋体"/>
                        </a:rPr>
                        <a:t>几万</a:t>
                      </a:r>
                      <a:r>
                        <a:rPr lang="en-US" sz="1200" kern="750" dirty="0">
                          <a:effectLst/>
                          <a:latin typeface="Times New Roman"/>
                          <a:ea typeface="宋体"/>
                        </a:rPr>
                        <a:t>~</a:t>
                      </a:r>
                      <a:r>
                        <a:rPr lang="zh-CN" sz="1200" kern="750" dirty="0">
                          <a:effectLst/>
                          <a:latin typeface="Times New Roman"/>
                          <a:ea typeface="宋体"/>
                        </a:rPr>
                        <a:t>几十万次</a:t>
                      </a:r>
                      <a:endParaRPr lang="zh-CN" sz="1200" kern="100" dirty="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200" kern="750" dirty="0">
                          <a:effectLst/>
                          <a:latin typeface="Times New Roman"/>
                          <a:ea typeface="宋体"/>
                        </a:rPr>
                        <a:t>体积减小，耗电较少，运算速度较高，价格下降，不仅用于科学技术，还用于数据处理和事务管理，并逐渐用于工业控制</a:t>
                      </a:r>
                      <a:r>
                        <a:rPr lang="zh-CN" sz="1200" kern="750" dirty="0" smtClean="0">
                          <a:effectLst/>
                          <a:latin typeface="Times New Roman"/>
                          <a:ea typeface="宋体"/>
                        </a:rPr>
                        <a:t>。</a:t>
                      </a:r>
                      <a:r>
                        <a:rPr lang="zh-CN" altLang="en-US" sz="1200" kern="750" dirty="0" smtClean="0">
                          <a:effectLst/>
                          <a:latin typeface="Times New Roman"/>
                          <a:ea typeface="宋体"/>
                        </a:rPr>
                        <a:t>出现了程序设计语言</a:t>
                      </a:r>
                      <a:endParaRPr lang="zh-CN" sz="1200" kern="100" dirty="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zh-CN" sz="1200" kern="750">
                          <a:effectLst/>
                          <a:latin typeface="Times New Roman"/>
                          <a:ea typeface="宋体"/>
                        </a:rPr>
                        <a:t>第</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三</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代</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750">
                          <a:effectLst/>
                          <a:latin typeface="宋体"/>
                          <a:ea typeface="宋体"/>
                        </a:rPr>
                        <a:t>60</a:t>
                      </a:r>
                      <a:r>
                        <a:rPr lang="zh-CN" sz="1200" kern="750">
                          <a:effectLst/>
                          <a:latin typeface="Times New Roman"/>
                          <a:ea typeface="宋体"/>
                        </a:rPr>
                        <a:t>年代中期开始</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中小规模集成电路</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endParaRPr lang="en-US" sz="1200" kern="750">
                        <a:effectLst/>
                        <a:latin typeface="宋体"/>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几十万</a:t>
                      </a:r>
                      <a:r>
                        <a:rPr lang="en-US" sz="1200" kern="750">
                          <a:effectLst/>
                          <a:latin typeface="Times New Roman"/>
                          <a:ea typeface="宋体"/>
                        </a:rPr>
                        <a:t>~</a:t>
                      </a:r>
                      <a:r>
                        <a:rPr lang="zh-CN" sz="1200" kern="750">
                          <a:effectLst/>
                          <a:latin typeface="Times New Roman"/>
                          <a:ea typeface="宋体"/>
                        </a:rPr>
                        <a:t>几百万次</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200" kern="750" dirty="0">
                          <a:effectLst/>
                          <a:latin typeface="Times New Roman"/>
                          <a:ea typeface="宋体"/>
                        </a:rPr>
                        <a:t>体积、功耗进一步减少，可靠性及速度进一步提高。应用领域进一步拓展到文字处理、企业管理、自动控制和城市交通管理等方面。</a:t>
                      </a:r>
                      <a:endParaRPr lang="zh-CN" sz="1200" kern="100" dirty="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pPr>
                      <a:r>
                        <a:rPr lang="zh-CN" sz="1200" kern="750">
                          <a:effectLst/>
                          <a:latin typeface="Times New Roman"/>
                          <a:ea typeface="宋体"/>
                        </a:rPr>
                        <a:t>第</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四</a:t>
                      </a:r>
                      <a:endParaRPr lang="zh-CN" sz="1200" kern="100">
                        <a:effectLst/>
                        <a:latin typeface="Times New Roman"/>
                        <a:ea typeface="宋体"/>
                      </a:endParaRPr>
                    </a:p>
                    <a:p>
                      <a:pPr algn="ctr">
                        <a:lnSpc>
                          <a:spcPct val="150000"/>
                        </a:lnSpc>
                        <a:spcAft>
                          <a:spcPts val="0"/>
                        </a:spcAft>
                      </a:pPr>
                      <a:r>
                        <a:rPr lang="zh-CN" sz="1200" kern="750">
                          <a:effectLst/>
                          <a:latin typeface="Times New Roman"/>
                          <a:ea typeface="宋体"/>
                        </a:rPr>
                        <a:t>代</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200" kern="750">
                          <a:effectLst/>
                          <a:latin typeface="宋体"/>
                          <a:ea typeface="宋体"/>
                        </a:rPr>
                        <a:t>70</a:t>
                      </a:r>
                      <a:r>
                        <a:rPr lang="zh-CN" sz="1200" kern="750">
                          <a:effectLst/>
                          <a:latin typeface="Times New Roman"/>
                          <a:ea typeface="宋体"/>
                        </a:rPr>
                        <a:t>年代初开始</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大规模和超大规模集成电路</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50000"/>
                        </a:lnSpc>
                        <a:spcAft>
                          <a:spcPts val="0"/>
                        </a:spcAft>
                      </a:pPr>
                      <a:endParaRPr lang="en-US" sz="1200" kern="750">
                        <a:effectLst/>
                        <a:latin typeface="宋体"/>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200" kern="750">
                          <a:effectLst/>
                          <a:latin typeface="Times New Roman"/>
                          <a:ea typeface="宋体"/>
                        </a:rPr>
                        <a:t>几千万</a:t>
                      </a:r>
                      <a:r>
                        <a:rPr lang="en-US" sz="1200" kern="750">
                          <a:effectLst/>
                          <a:latin typeface="Times New Roman"/>
                          <a:ea typeface="宋体"/>
                        </a:rPr>
                        <a:t>~</a:t>
                      </a:r>
                      <a:r>
                        <a:rPr lang="zh-CN" sz="1200" kern="750">
                          <a:effectLst/>
                          <a:latin typeface="Times New Roman"/>
                          <a:ea typeface="宋体"/>
                        </a:rPr>
                        <a:t>千万亿次</a:t>
                      </a:r>
                      <a:endParaRPr lang="zh-CN" sz="1200" kern="10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zh-CN" sz="1200" kern="750" dirty="0">
                          <a:effectLst/>
                          <a:latin typeface="Times New Roman"/>
                          <a:ea typeface="宋体"/>
                        </a:rPr>
                        <a:t>性能大幅度提高，价格大幅度下降，广泛应用于社会生活的各个领域，逐步进入办公室和家庭。在办公室自动化、电子编辑排版、数据库管理、图像识别、语音识别和专家系统等领域大显身手。</a:t>
                      </a:r>
                      <a:endParaRPr lang="zh-CN" sz="1200" kern="100" dirty="0">
                        <a:effectLst/>
                        <a:latin typeface="Times New Roman"/>
                        <a:ea typeface="宋体"/>
                      </a:endParaRPr>
                    </a:p>
                  </a:txBody>
                  <a:tcPr marL="36195" marR="36195" marT="36195" marB="3619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080" name="图片 14" descr="电子管.jpg"/>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l="16667"/>
          <a:stretch>
            <a:fillRect/>
          </a:stretch>
        </p:blipFill>
        <p:spPr bwMode="auto">
          <a:xfrm>
            <a:off x="3207203" y="2743200"/>
            <a:ext cx="476250" cy="5715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图片 15" descr="晶体管.jpg"/>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a:stretch>
            <a:fillRect/>
          </a:stretch>
        </p:blipFill>
        <p:spPr bwMode="auto">
          <a:xfrm>
            <a:off x="3107191" y="3579586"/>
            <a:ext cx="676275" cy="5207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图片 16" descr="小规模集成电路.gif"/>
          <p:cNvPicPr>
            <a:picLocks noChangeAspect="1" noChangeArrowheads="1"/>
          </p:cNvPicPr>
          <p:nvPr/>
        </p:nvPicPr>
        <p:blipFill>
          <a:blip r:embed="rId4">
            <a:grayscl/>
            <a:extLst>
              <a:ext uri="{28A0092B-C50C-407E-A947-70E740481C1C}">
                <a14:useLocalDpi xmlns:a14="http://schemas.microsoft.com/office/drawing/2010/main" val="0"/>
              </a:ext>
            </a:extLst>
          </a:blip>
          <a:srcRect r="4668" b="8235"/>
          <a:stretch>
            <a:fillRect/>
          </a:stretch>
        </p:blipFill>
        <p:spPr bwMode="auto">
          <a:xfrm>
            <a:off x="3084738" y="4463710"/>
            <a:ext cx="657225" cy="588963"/>
          </a:xfrm>
          <a:prstGeom prst="rect">
            <a:avLst/>
          </a:prstGeom>
          <a:noFill/>
          <a:extLst>
            <a:ext uri="{909E8E84-426E-40DD-AFC4-6F175D3DCCD1}">
              <a14:hiddenFill xmlns:a14="http://schemas.microsoft.com/office/drawing/2010/main">
                <a:solidFill>
                  <a:srgbClr val="FFFFFF"/>
                </a:solidFill>
              </a14:hiddenFill>
            </a:ext>
          </a:extLst>
        </p:spPr>
      </p:pic>
      <p:pic>
        <p:nvPicPr>
          <p:cNvPr id="3077" name="图片 17" descr="超大规模集成电路.jpg"/>
          <p:cNvPicPr>
            <a:picLocks noChangeAspect="1" noChangeArrowheads="1"/>
          </p:cNvPicPr>
          <p:nvPr/>
        </p:nvPicPr>
        <p:blipFill>
          <a:blip r:embed="rId5">
            <a:grayscl/>
            <a:extLst>
              <a:ext uri="{28A0092B-C50C-407E-A947-70E740481C1C}">
                <a14:useLocalDpi xmlns:a14="http://schemas.microsoft.com/office/drawing/2010/main" val="0"/>
              </a:ext>
            </a:extLst>
          </a:blip>
          <a:srcRect l="13271" t="11504" r="7108" b="13274"/>
          <a:stretch>
            <a:fillRect/>
          </a:stretch>
        </p:blipFill>
        <p:spPr bwMode="auto">
          <a:xfrm>
            <a:off x="3107191" y="5562600"/>
            <a:ext cx="704850" cy="49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0003591"/>
      </p:ext>
    </p:extLst>
  </p:cSld>
  <p:clrMapOvr>
    <a:masterClrMapping/>
  </p:clrMapOvr>
  <p:transition spd="med">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前端总线（</a:t>
            </a:r>
            <a:r>
              <a:rPr lang="en-US" altLang="zh-CN" dirty="0"/>
              <a:t>FSB</a:t>
            </a:r>
            <a:r>
              <a:rPr lang="zh-CN" altLang="en-US" dirty="0"/>
              <a:t>）频率（即总线频率）决定了</a:t>
            </a:r>
            <a:r>
              <a:rPr lang="en-US" altLang="zh-CN" dirty="0"/>
              <a:t>CPU</a:t>
            </a:r>
            <a:r>
              <a:rPr lang="zh-CN" altLang="en-US" dirty="0"/>
              <a:t>与内存直接数据交换速度。</a:t>
            </a:r>
            <a:r>
              <a:rPr lang="en-US" altLang="zh-CN" dirty="0"/>
              <a:t>CPU</a:t>
            </a:r>
            <a:r>
              <a:rPr lang="zh-CN" altLang="en-US" dirty="0"/>
              <a:t>内缓存的运行频率极高，一般是和处理器同频运作，工作效率远远大于系统内存和硬盘。</a:t>
            </a:r>
          </a:p>
          <a:p>
            <a:r>
              <a:rPr lang="zh-CN" altLang="en-US" dirty="0"/>
              <a:t>缓存可以分为：</a:t>
            </a:r>
            <a:r>
              <a:rPr lang="en-US" altLang="zh-CN" dirty="0"/>
              <a:t>L1 Cache</a:t>
            </a:r>
            <a:r>
              <a:rPr lang="zh-CN" altLang="en-US" dirty="0"/>
              <a:t>、</a:t>
            </a:r>
            <a:r>
              <a:rPr lang="en-US" altLang="zh-CN" dirty="0"/>
              <a:t>L2 Cache</a:t>
            </a:r>
            <a:r>
              <a:rPr lang="zh-CN" altLang="en-US" dirty="0"/>
              <a:t>、</a:t>
            </a:r>
            <a:r>
              <a:rPr lang="en-US" altLang="zh-CN" dirty="0"/>
              <a:t>L3 Cache</a:t>
            </a:r>
            <a:r>
              <a:rPr lang="zh-CN" altLang="en-US" dirty="0"/>
              <a:t>共三个层次。</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7714360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微机与微处理器的发展历程</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val="1486702061"/>
              </p:ext>
            </p:extLst>
          </p:nvPr>
        </p:nvGraphicFramePr>
        <p:xfrm>
          <a:off x="685801" y="1523999"/>
          <a:ext cx="7696198" cy="3585466"/>
        </p:xfrm>
        <a:graphic>
          <a:graphicData uri="http://schemas.openxmlformats.org/drawingml/2006/table">
            <a:tbl>
              <a:tblPr firstRow="1" firstCol="1" bandRow="1" bandCol="1">
                <a:tableStyleId>{5C22544A-7EE6-4342-B048-85BDC9FD1C3A}</a:tableStyleId>
              </a:tblPr>
              <a:tblGrid>
                <a:gridCol w="1034870"/>
                <a:gridCol w="798946"/>
                <a:gridCol w="1518983"/>
                <a:gridCol w="1371600"/>
                <a:gridCol w="1772441"/>
                <a:gridCol w="1199358"/>
              </a:tblGrid>
              <a:tr h="826005">
                <a:tc>
                  <a:txBody>
                    <a:bodyPr/>
                    <a:lstStyle/>
                    <a:p>
                      <a:pPr algn="ctr">
                        <a:lnSpc>
                          <a:spcPct val="150000"/>
                        </a:lnSpc>
                        <a:spcAft>
                          <a:spcPts val="0"/>
                        </a:spcAft>
                      </a:pPr>
                      <a:r>
                        <a:rPr lang="zh-CN" sz="1600" kern="0" dirty="0">
                          <a:solidFill>
                            <a:schemeClr val="bg1">
                              <a:lumMod val="10000"/>
                            </a:schemeClr>
                          </a:solidFill>
                          <a:effectLst/>
                        </a:rPr>
                        <a:t>微</a:t>
                      </a:r>
                      <a:r>
                        <a:rPr lang="en-US" sz="1600" kern="0" dirty="0">
                          <a:solidFill>
                            <a:schemeClr val="bg1">
                              <a:lumMod val="10000"/>
                            </a:schemeClr>
                          </a:solidFill>
                          <a:effectLst/>
                        </a:rPr>
                        <a:t>   </a:t>
                      </a:r>
                      <a:r>
                        <a:rPr lang="zh-CN" sz="1600" kern="0" dirty="0">
                          <a:solidFill>
                            <a:schemeClr val="bg1">
                              <a:lumMod val="10000"/>
                            </a:schemeClr>
                          </a:solidFill>
                          <a:effectLst/>
                        </a:rPr>
                        <a:t>机</a:t>
                      </a:r>
                      <a:endParaRPr lang="zh-CN" sz="1600" kern="100" dirty="0">
                        <a:solidFill>
                          <a:schemeClr val="bg1">
                            <a:lumMod val="10000"/>
                          </a:schemeClr>
                        </a:solidFill>
                        <a:effectLst/>
                      </a:endParaRPr>
                    </a:p>
                    <a:p>
                      <a:pPr algn="ctr">
                        <a:lnSpc>
                          <a:spcPct val="150000"/>
                        </a:lnSpc>
                        <a:spcAft>
                          <a:spcPts val="0"/>
                        </a:spcAft>
                      </a:pPr>
                      <a:r>
                        <a:rPr lang="zh-CN" sz="1600" kern="0" dirty="0">
                          <a:solidFill>
                            <a:schemeClr val="bg1">
                              <a:lumMod val="10000"/>
                            </a:schemeClr>
                          </a:solidFill>
                          <a:effectLst/>
                        </a:rPr>
                        <a:t>发展阶段</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zh-CN" sz="1600" kern="0" dirty="0">
                          <a:solidFill>
                            <a:schemeClr val="bg1">
                              <a:lumMod val="10000"/>
                            </a:schemeClr>
                          </a:solidFill>
                          <a:effectLst/>
                        </a:rPr>
                        <a:t>起始</a:t>
                      </a:r>
                      <a:endParaRPr lang="zh-CN" sz="1600" kern="100" dirty="0">
                        <a:solidFill>
                          <a:schemeClr val="bg1">
                            <a:lumMod val="10000"/>
                          </a:schemeClr>
                        </a:solidFill>
                        <a:effectLst/>
                      </a:endParaRPr>
                    </a:p>
                    <a:p>
                      <a:pPr algn="ctr">
                        <a:lnSpc>
                          <a:spcPct val="150000"/>
                        </a:lnSpc>
                        <a:spcAft>
                          <a:spcPts val="0"/>
                        </a:spcAft>
                      </a:pPr>
                      <a:r>
                        <a:rPr lang="zh-CN" sz="1600" kern="0" dirty="0">
                          <a:solidFill>
                            <a:schemeClr val="bg1">
                              <a:lumMod val="10000"/>
                            </a:schemeClr>
                          </a:solidFill>
                          <a:effectLst/>
                        </a:rPr>
                        <a:t>时间</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zh-CN" sz="1600" kern="0" dirty="0">
                          <a:solidFill>
                            <a:schemeClr val="bg1">
                              <a:lumMod val="10000"/>
                            </a:schemeClr>
                          </a:solidFill>
                          <a:effectLst/>
                        </a:rPr>
                        <a:t>典型</a:t>
                      </a:r>
                      <a:r>
                        <a:rPr lang="en-US" sz="1600" kern="0" dirty="0">
                          <a:solidFill>
                            <a:schemeClr val="bg1">
                              <a:lumMod val="10000"/>
                            </a:schemeClr>
                          </a:solidFill>
                          <a:effectLst/>
                        </a:rPr>
                        <a:t>CPU</a:t>
                      </a:r>
                      <a:r>
                        <a:rPr lang="zh-CN" sz="1600" kern="0" dirty="0">
                          <a:solidFill>
                            <a:schemeClr val="bg1">
                              <a:lumMod val="10000"/>
                            </a:schemeClr>
                          </a:solidFill>
                          <a:effectLst/>
                        </a:rPr>
                        <a:t>型号</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en-US" sz="1600" kern="0" dirty="0">
                          <a:solidFill>
                            <a:schemeClr val="bg1">
                              <a:lumMod val="10000"/>
                            </a:schemeClr>
                          </a:solidFill>
                          <a:effectLst/>
                        </a:rPr>
                        <a:t>CPU</a:t>
                      </a:r>
                      <a:r>
                        <a:rPr lang="zh-CN" sz="1600" kern="0" dirty="0">
                          <a:solidFill>
                            <a:schemeClr val="bg1">
                              <a:lumMod val="10000"/>
                            </a:schemeClr>
                          </a:solidFill>
                          <a:effectLst/>
                        </a:rPr>
                        <a:t>内部</a:t>
                      </a:r>
                      <a:endParaRPr lang="zh-CN" sz="1600" kern="100" dirty="0">
                        <a:solidFill>
                          <a:schemeClr val="bg1">
                            <a:lumMod val="10000"/>
                          </a:schemeClr>
                        </a:solidFill>
                        <a:effectLst/>
                      </a:endParaRPr>
                    </a:p>
                    <a:p>
                      <a:pPr algn="ctr">
                        <a:lnSpc>
                          <a:spcPct val="150000"/>
                        </a:lnSpc>
                        <a:spcAft>
                          <a:spcPts val="0"/>
                        </a:spcAft>
                      </a:pPr>
                      <a:r>
                        <a:rPr lang="zh-CN" sz="1600" kern="0" dirty="0">
                          <a:solidFill>
                            <a:schemeClr val="bg1">
                              <a:lumMod val="10000"/>
                            </a:schemeClr>
                          </a:solidFill>
                          <a:effectLst/>
                        </a:rPr>
                        <a:t>晶体管数</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zh-CN" sz="1600" kern="0" dirty="0">
                          <a:solidFill>
                            <a:schemeClr val="bg1">
                              <a:lumMod val="10000"/>
                            </a:schemeClr>
                          </a:solidFill>
                          <a:effectLst/>
                        </a:rPr>
                        <a:t>制造工艺</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zh-CN" sz="1600" kern="0" dirty="0">
                          <a:solidFill>
                            <a:schemeClr val="bg1">
                              <a:lumMod val="10000"/>
                            </a:schemeClr>
                          </a:solidFill>
                          <a:effectLst/>
                        </a:rPr>
                        <a:t>最大主频</a:t>
                      </a:r>
                      <a:endParaRPr lang="zh-CN" sz="1600" kern="100" dirty="0">
                        <a:solidFill>
                          <a:schemeClr val="bg1">
                            <a:lumMod val="10000"/>
                          </a:schemeClr>
                        </a:solidFill>
                        <a:effectLst/>
                      </a:endParaRPr>
                    </a:p>
                    <a:p>
                      <a:pPr algn="ctr">
                        <a:lnSpc>
                          <a:spcPct val="150000"/>
                        </a:lnSpc>
                        <a:spcAft>
                          <a:spcPts val="0"/>
                        </a:spcAft>
                      </a:pPr>
                      <a:r>
                        <a:rPr lang="zh-CN" sz="1600" kern="0" dirty="0">
                          <a:solidFill>
                            <a:schemeClr val="bg1">
                              <a:lumMod val="10000"/>
                            </a:schemeClr>
                          </a:solidFill>
                          <a:effectLst/>
                        </a:rPr>
                        <a:t>（</a:t>
                      </a:r>
                      <a:r>
                        <a:rPr lang="en-US" sz="1600" kern="0" dirty="0">
                          <a:solidFill>
                            <a:schemeClr val="bg1">
                              <a:lumMod val="10000"/>
                            </a:schemeClr>
                          </a:solidFill>
                          <a:effectLst/>
                        </a:rPr>
                        <a:t>MHz</a:t>
                      </a:r>
                      <a:r>
                        <a:rPr lang="zh-CN" sz="1600" kern="0" dirty="0">
                          <a:solidFill>
                            <a:schemeClr val="bg1">
                              <a:lumMod val="10000"/>
                            </a:schemeClr>
                          </a:solidFill>
                          <a:effectLst/>
                        </a:rPr>
                        <a:t>）</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r>
              <a:tr h="385065">
                <a:tc>
                  <a:txBody>
                    <a:bodyPr/>
                    <a:lstStyle/>
                    <a:p>
                      <a:pPr algn="ctr">
                        <a:lnSpc>
                          <a:spcPct val="150000"/>
                        </a:lnSpc>
                        <a:spcAft>
                          <a:spcPts val="0"/>
                        </a:spcAft>
                      </a:pPr>
                      <a:r>
                        <a:rPr lang="zh-CN" sz="1600" kern="0" dirty="0">
                          <a:solidFill>
                            <a:schemeClr val="bg1">
                              <a:lumMod val="10000"/>
                            </a:schemeClr>
                          </a:solidFill>
                          <a:effectLst/>
                        </a:rPr>
                        <a:t>第一代</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en-US" sz="1600" kern="0" dirty="0">
                          <a:solidFill>
                            <a:schemeClr val="bg1">
                              <a:lumMod val="10000"/>
                            </a:schemeClr>
                          </a:solidFill>
                          <a:effectLst/>
                        </a:rPr>
                        <a:t>1981</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just">
                        <a:lnSpc>
                          <a:spcPct val="150000"/>
                        </a:lnSpc>
                        <a:spcAft>
                          <a:spcPts val="0"/>
                        </a:spcAft>
                      </a:pPr>
                      <a:r>
                        <a:rPr lang="en-US" sz="1600" kern="0" dirty="0">
                          <a:solidFill>
                            <a:schemeClr val="bg1">
                              <a:lumMod val="10000"/>
                            </a:schemeClr>
                          </a:solidFill>
                          <a:effectLst/>
                        </a:rPr>
                        <a:t>8088</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2.9</a:t>
                      </a:r>
                      <a:r>
                        <a:rPr lang="zh-CN" sz="1600" kern="0">
                          <a:solidFill>
                            <a:schemeClr val="bg1">
                              <a:lumMod val="10000"/>
                            </a:schemeClr>
                          </a:solidFill>
                          <a:effectLst/>
                        </a:rPr>
                        <a:t>万</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 </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8MHz</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r>
              <a:tr h="385065">
                <a:tc>
                  <a:txBody>
                    <a:bodyPr/>
                    <a:lstStyle/>
                    <a:p>
                      <a:pPr algn="ctr">
                        <a:lnSpc>
                          <a:spcPct val="150000"/>
                        </a:lnSpc>
                        <a:spcAft>
                          <a:spcPts val="0"/>
                        </a:spcAft>
                      </a:pPr>
                      <a:r>
                        <a:rPr lang="zh-CN" sz="1600" kern="0" dirty="0">
                          <a:solidFill>
                            <a:schemeClr val="bg1">
                              <a:lumMod val="10000"/>
                            </a:schemeClr>
                          </a:solidFill>
                          <a:effectLst/>
                        </a:rPr>
                        <a:t>第二代</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en-US" sz="1600" kern="0">
                          <a:solidFill>
                            <a:schemeClr val="bg1">
                              <a:lumMod val="10000"/>
                            </a:schemeClr>
                          </a:solidFill>
                          <a:effectLst/>
                        </a:rPr>
                        <a:t>1985</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just">
                        <a:lnSpc>
                          <a:spcPct val="150000"/>
                        </a:lnSpc>
                        <a:spcAft>
                          <a:spcPts val="0"/>
                        </a:spcAft>
                      </a:pPr>
                      <a:r>
                        <a:rPr lang="en-US" sz="1600" kern="0" dirty="0">
                          <a:solidFill>
                            <a:schemeClr val="bg1">
                              <a:lumMod val="10000"/>
                            </a:schemeClr>
                          </a:solidFill>
                          <a:effectLst/>
                        </a:rPr>
                        <a:t>80286</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3</a:t>
                      </a:r>
                      <a:r>
                        <a:rPr lang="zh-CN" sz="1600" kern="0" dirty="0">
                          <a:solidFill>
                            <a:schemeClr val="bg1">
                              <a:lumMod val="10000"/>
                            </a:schemeClr>
                          </a:solidFill>
                          <a:effectLst/>
                        </a:rPr>
                        <a:t>万</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 </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20MHz</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r>
              <a:tr h="385065">
                <a:tc>
                  <a:txBody>
                    <a:bodyPr/>
                    <a:lstStyle/>
                    <a:p>
                      <a:pPr algn="ctr">
                        <a:lnSpc>
                          <a:spcPct val="150000"/>
                        </a:lnSpc>
                        <a:spcAft>
                          <a:spcPts val="0"/>
                        </a:spcAft>
                      </a:pPr>
                      <a:r>
                        <a:rPr lang="zh-CN" sz="1600" kern="0" dirty="0">
                          <a:solidFill>
                            <a:schemeClr val="bg1">
                              <a:lumMod val="10000"/>
                            </a:schemeClr>
                          </a:solidFill>
                          <a:effectLst/>
                        </a:rPr>
                        <a:t>第三代</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en-US" sz="1600" kern="0">
                          <a:solidFill>
                            <a:schemeClr val="bg1">
                              <a:lumMod val="10000"/>
                            </a:schemeClr>
                          </a:solidFill>
                          <a:effectLst/>
                        </a:rPr>
                        <a:t>1987</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just">
                        <a:lnSpc>
                          <a:spcPct val="150000"/>
                        </a:lnSpc>
                        <a:spcAft>
                          <a:spcPts val="0"/>
                        </a:spcAft>
                      </a:pPr>
                      <a:r>
                        <a:rPr lang="en-US" sz="1600" kern="0">
                          <a:solidFill>
                            <a:schemeClr val="bg1">
                              <a:lumMod val="10000"/>
                            </a:schemeClr>
                          </a:solidFill>
                          <a:effectLst/>
                        </a:rPr>
                        <a:t>80386</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27.5</a:t>
                      </a:r>
                      <a:r>
                        <a:rPr lang="zh-CN" sz="1600" kern="0" dirty="0">
                          <a:solidFill>
                            <a:schemeClr val="bg1">
                              <a:lumMod val="10000"/>
                            </a:schemeClr>
                          </a:solidFill>
                          <a:effectLst/>
                        </a:rPr>
                        <a:t>万</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 </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40MHz</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r>
              <a:tr h="385065">
                <a:tc>
                  <a:txBody>
                    <a:bodyPr/>
                    <a:lstStyle/>
                    <a:p>
                      <a:pPr algn="ctr">
                        <a:lnSpc>
                          <a:spcPct val="150000"/>
                        </a:lnSpc>
                        <a:spcAft>
                          <a:spcPts val="0"/>
                        </a:spcAft>
                      </a:pPr>
                      <a:r>
                        <a:rPr lang="zh-CN" sz="1600" kern="0" dirty="0">
                          <a:solidFill>
                            <a:schemeClr val="bg1">
                              <a:lumMod val="10000"/>
                            </a:schemeClr>
                          </a:solidFill>
                          <a:effectLst/>
                        </a:rPr>
                        <a:t>第四代</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en-US" sz="1600" kern="0" dirty="0">
                          <a:solidFill>
                            <a:schemeClr val="bg1">
                              <a:lumMod val="10000"/>
                            </a:schemeClr>
                          </a:solidFill>
                          <a:effectLst/>
                        </a:rPr>
                        <a:t>1989</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just">
                        <a:lnSpc>
                          <a:spcPct val="150000"/>
                        </a:lnSpc>
                        <a:spcAft>
                          <a:spcPts val="0"/>
                        </a:spcAft>
                      </a:pPr>
                      <a:r>
                        <a:rPr lang="en-US" sz="1600" kern="0">
                          <a:solidFill>
                            <a:schemeClr val="bg1">
                              <a:lumMod val="10000"/>
                            </a:schemeClr>
                          </a:solidFill>
                          <a:effectLst/>
                        </a:rPr>
                        <a:t>80486</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120</a:t>
                      </a:r>
                      <a:r>
                        <a:rPr lang="zh-CN" sz="1600" kern="0" dirty="0">
                          <a:solidFill>
                            <a:schemeClr val="bg1">
                              <a:lumMod val="10000"/>
                            </a:schemeClr>
                          </a:solidFill>
                          <a:effectLst/>
                        </a:rPr>
                        <a:t>万</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 </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50MHz</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r>
              <a:tr h="385065">
                <a:tc>
                  <a:txBody>
                    <a:bodyPr/>
                    <a:lstStyle/>
                    <a:p>
                      <a:pPr algn="ctr">
                        <a:lnSpc>
                          <a:spcPct val="150000"/>
                        </a:lnSpc>
                        <a:spcAft>
                          <a:spcPts val="0"/>
                        </a:spcAft>
                      </a:pPr>
                      <a:r>
                        <a:rPr lang="zh-CN" sz="1600" kern="0" dirty="0">
                          <a:solidFill>
                            <a:schemeClr val="bg1">
                              <a:lumMod val="10000"/>
                            </a:schemeClr>
                          </a:solidFill>
                          <a:effectLst/>
                        </a:rPr>
                        <a:t>第五代</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en-US" sz="1600" kern="0">
                          <a:solidFill>
                            <a:schemeClr val="bg1">
                              <a:lumMod val="10000"/>
                            </a:schemeClr>
                          </a:solidFill>
                          <a:effectLst/>
                        </a:rPr>
                        <a:t>1993</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just">
                        <a:lnSpc>
                          <a:spcPct val="150000"/>
                        </a:lnSpc>
                        <a:spcAft>
                          <a:spcPts val="0"/>
                        </a:spcAft>
                      </a:pPr>
                      <a:r>
                        <a:rPr lang="zh-CN" sz="1600" kern="0">
                          <a:solidFill>
                            <a:schemeClr val="bg1">
                              <a:lumMod val="10000"/>
                            </a:schemeClr>
                          </a:solidFill>
                          <a:effectLst/>
                        </a:rPr>
                        <a:t>奔腾</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450</a:t>
                      </a:r>
                      <a:r>
                        <a:rPr lang="zh-CN" sz="1600" kern="0">
                          <a:solidFill>
                            <a:schemeClr val="bg1">
                              <a:lumMod val="10000"/>
                            </a:schemeClr>
                          </a:solidFill>
                          <a:effectLst/>
                        </a:rPr>
                        <a:t>万</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0.5~0.35</a:t>
                      </a:r>
                      <a:r>
                        <a:rPr lang="zh-CN" sz="1600" kern="0" dirty="0">
                          <a:solidFill>
                            <a:schemeClr val="bg1">
                              <a:lumMod val="10000"/>
                            </a:schemeClr>
                          </a:solidFill>
                          <a:effectLst/>
                        </a:rPr>
                        <a:t>微米</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75~233MHz</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r>
              <a:tr h="449071">
                <a:tc>
                  <a:txBody>
                    <a:bodyPr/>
                    <a:lstStyle/>
                    <a:p>
                      <a:pPr algn="ctr">
                        <a:lnSpc>
                          <a:spcPct val="150000"/>
                        </a:lnSpc>
                        <a:spcAft>
                          <a:spcPts val="0"/>
                        </a:spcAft>
                      </a:pPr>
                      <a:r>
                        <a:rPr lang="zh-CN" sz="1600" kern="0" dirty="0">
                          <a:solidFill>
                            <a:schemeClr val="bg1">
                              <a:lumMod val="10000"/>
                            </a:schemeClr>
                          </a:solidFill>
                          <a:effectLst/>
                        </a:rPr>
                        <a:t>第六代</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en-US" sz="1600" kern="0">
                          <a:solidFill>
                            <a:schemeClr val="bg1">
                              <a:lumMod val="10000"/>
                            </a:schemeClr>
                          </a:solidFill>
                          <a:effectLst/>
                        </a:rPr>
                        <a:t>1998</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just">
                        <a:lnSpc>
                          <a:spcPct val="150000"/>
                        </a:lnSpc>
                        <a:spcAft>
                          <a:spcPts val="0"/>
                        </a:spcAft>
                      </a:pPr>
                      <a:r>
                        <a:rPr lang="zh-CN" sz="1600" kern="0" dirty="0">
                          <a:solidFill>
                            <a:schemeClr val="bg1">
                              <a:lumMod val="10000"/>
                            </a:schemeClr>
                          </a:solidFill>
                          <a:effectLst/>
                        </a:rPr>
                        <a:t>奔腾Ⅱ、至强</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650~1900</a:t>
                      </a:r>
                      <a:r>
                        <a:rPr lang="zh-CN" sz="1600" kern="0">
                          <a:solidFill>
                            <a:schemeClr val="bg1">
                              <a:lumMod val="10000"/>
                            </a:schemeClr>
                          </a:solidFill>
                          <a:effectLst/>
                        </a:rPr>
                        <a:t>万</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0.35~0.25</a:t>
                      </a:r>
                      <a:r>
                        <a:rPr lang="zh-CN" sz="1600" kern="0" dirty="0">
                          <a:solidFill>
                            <a:schemeClr val="bg1">
                              <a:lumMod val="10000"/>
                            </a:schemeClr>
                          </a:solidFill>
                          <a:effectLst/>
                        </a:rPr>
                        <a:t>微米</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smtClean="0">
                          <a:solidFill>
                            <a:schemeClr val="bg1">
                              <a:lumMod val="10000"/>
                            </a:schemeClr>
                          </a:solidFill>
                          <a:effectLst/>
                        </a:rPr>
                        <a:t>450~733MHz</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r>
              <a:tr h="385065">
                <a:tc>
                  <a:txBody>
                    <a:bodyPr/>
                    <a:lstStyle/>
                    <a:p>
                      <a:pPr algn="ctr">
                        <a:lnSpc>
                          <a:spcPct val="150000"/>
                        </a:lnSpc>
                        <a:spcAft>
                          <a:spcPts val="0"/>
                        </a:spcAft>
                      </a:pPr>
                      <a:r>
                        <a:rPr lang="zh-CN" sz="1600" kern="0" dirty="0">
                          <a:solidFill>
                            <a:schemeClr val="bg1">
                              <a:lumMod val="10000"/>
                            </a:schemeClr>
                          </a:solidFill>
                          <a:effectLst/>
                        </a:rPr>
                        <a:t>第七代</a:t>
                      </a:r>
                      <a:endParaRPr lang="zh-CN" sz="1600" kern="100" dirty="0">
                        <a:solidFill>
                          <a:schemeClr val="bg1">
                            <a:lumMod val="10000"/>
                          </a:schemeClr>
                        </a:solidFill>
                        <a:effectLst/>
                        <a:latin typeface="Times New Roman"/>
                        <a:ea typeface="宋体"/>
                      </a:endParaRPr>
                    </a:p>
                  </a:txBody>
                  <a:tcPr marL="68580" marR="68580" marT="0" marB="0" anchor="ctr">
                    <a:solidFill>
                      <a:srgbClr val="CC9900"/>
                    </a:solidFill>
                  </a:tcPr>
                </a:tc>
                <a:tc>
                  <a:txBody>
                    <a:bodyPr/>
                    <a:lstStyle/>
                    <a:p>
                      <a:pPr algn="ctr">
                        <a:lnSpc>
                          <a:spcPct val="150000"/>
                        </a:lnSpc>
                        <a:spcAft>
                          <a:spcPts val="0"/>
                        </a:spcAft>
                      </a:pPr>
                      <a:r>
                        <a:rPr lang="en-US" sz="1600" kern="0">
                          <a:solidFill>
                            <a:schemeClr val="bg1">
                              <a:lumMod val="10000"/>
                            </a:schemeClr>
                          </a:solidFill>
                          <a:effectLst/>
                        </a:rPr>
                        <a:t>2003.9</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just">
                        <a:lnSpc>
                          <a:spcPct val="150000"/>
                        </a:lnSpc>
                        <a:spcAft>
                          <a:spcPts val="0"/>
                        </a:spcAft>
                      </a:pPr>
                      <a:r>
                        <a:rPr lang="zh-CN" sz="1600" kern="0">
                          <a:solidFill>
                            <a:schemeClr val="bg1">
                              <a:lumMod val="10000"/>
                            </a:schemeClr>
                          </a:solidFill>
                          <a:effectLst/>
                        </a:rPr>
                        <a:t>速龙、酷睿</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2130</a:t>
                      </a:r>
                      <a:r>
                        <a:rPr lang="zh-CN" sz="1600" kern="0" dirty="0">
                          <a:solidFill>
                            <a:schemeClr val="bg1">
                              <a:lumMod val="10000"/>
                            </a:schemeClr>
                          </a:solidFill>
                          <a:effectLst/>
                        </a:rPr>
                        <a:t>万</a:t>
                      </a:r>
                      <a:r>
                        <a:rPr lang="en-US" sz="1600" kern="0" dirty="0">
                          <a:solidFill>
                            <a:schemeClr val="bg1">
                              <a:lumMod val="10000"/>
                            </a:schemeClr>
                          </a:solidFill>
                          <a:effectLst/>
                        </a:rPr>
                        <a:t>~14</a:t>
                      </a:r>
                      <a:r>
                        <a:rPr lang="zh-CN" sz="1600" kern="0" dirty="0">
                          <a:solidFill>
                            <a:schemeClr val="bg1">
                              <a:lumMod val="10000"/>
                            </a:schemeClr>
                          </a:solidFill>
                          <a:effectLst/>
                        </a:rPr>
                        <a:t>亿</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a:solidFill>
                            <a:schemeClr val="bg1">
                              <a:lumMod val="10000"/>
                            </a:schemeClr>
                          </a:solidFill>
                          <a:effectLst/>
                        </a:rPr>
                        <a:t>0.25</a:t>
                      </a:r>
                      <a:r>
                        <a:rPr lang="zh-CN" sz="1600" kern="0">
                          <a:solidFill>
                            <a:schemeClr val="bg1">
                              <a:lumMod val="10000"/>
                            </a:schemeClr>
                          </a:solidFill>
                          <a:effectLst/>
                        </a:rPr>
                        <a:t>微米</a:t>
                      </a:r>
                      <a:r>
                        <a:rPr lang="en-US" sz="1600" kern="0">
                          <a:solidFill>
                            <a:schemeClr val="bg1">
                              <a:lumMod val="10000"/>
                            </a:schemeClr>
                          </a:solidFill>
                          <a:effectLst/>
                        </a:rPr>
                        <a:t>~22</a:t>
                      </a:r>
                      <a:r>
                        <a:rPr lang="zh-CN" sz="1600" kern="0">
                          <a:solidFill>
                            <a:schemeClr val="bg1">
                              <a:lumMod val="10000"/>
                            </a:schemeClr>
                          </a:solidFill>
                          <a:effectLst/>
                        </a:rPr>
                        <a:t>纳米</a:t>
                      </a:r>
                      <a:endParaRPr lang="zh-CN" sz="1600" kern="100">
                        <a:solidFill>
                          <a:schemeClr val="bg1">
                            <a:lumMod val="10000"/>
                          </a:schemeClr>
                        </a:solidFill>
                        <a:effectLst/>
                        <a:latin typeface="Times New Roman"/>
                        <a:ea typeface="宋体"/>
                      </a:endParaRPr>
                    </a:p>
                  </a:txBody>
                  <a:tcPr marL="68580" marR="68580" marT="0" marB="0" anchor="ctr">
                    <a:solidFill>
                      <a:srgbClr val="00B0F0"/>
                    </a:solidFill>
                  </a:tcPr>
                </a:tc>
                <a:tc>
                  <a:txBody>
                    <a:bodyPr/>
                    <a:lstStyle/>
                    <a:p>
                      <a:pPr algn="ctr">
                        <a:lnSpc>
                          <a:spcPct val="150000"/>
                        </a:lnSpc>
                        <a:spcAft>
                          <a:spcPts val="0"/>
                        </a:spcAft>
                      </a:pPr>
                      <a:r>
                        <a:rPr lang="en-US" sz="1600" kern="0" dirty="0">
                          <a:solidFill>
                            <a:schemeClr val="bg1">
                              <a:lumMod val="10000"/>
                            </a:schemeClr>
                          </a:solidFill>
                          <a:effectLst/>
                        </a:rPr>
                        <a:t>1.6~3.2GHz</a:t>
                      </a:r>
                      <a:endParaRPr lang="zh-CN" sz="1600" kern="100" dirty="0">
                        <a:solidFill>
                          <a:schemeClr val="bg1">
                            <a:lumMod val="10000"/>
                          </a:schemeClr>
                        </a:solidFill>
                        <a:effectLst/>
                        <a:latin typeface="Times New Roman"/>
                        <a:ea typeface="宋体"/>
                      </a:endParaRPr>
                    </a:p>
                  </a:txBody>
                  <a:tcPr marL="68580" marR="68580" marT="0" marB="0" anchor="ctr">
                    <a:solidFill>
                      <a:srgbClr val="00B0F0"/>
                    </a:solidFill>
                  </a:tcPr>
                </a:tc>
              </a:tr>
            </a:tbl>
          </a:graphicData>
        </a:graphic>
      </p:graphicFrame>
      <p:sp>
        <p:nvSpPr>
          <p:cNvPr id="6" name="Rectangle 1"/>
          <p:cNvSpPr>
            <a:spLocks noChangeArrowheads="1"/>
          </p:cNvSpPr>
          <p:nvPr/>
        </p:nvSpPr>
        <p:spPr bwMode="auto">
          <a:xfrm>
            <a:off x="2043113" y="27320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r>
            <a:b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293445830"/>
      </p:ext>
    </p:extLst>
  </p:cSld>
  <p:clrMapOvr>
    <a:masterClrMapping/>
  </p:clrMapOvr>
  <p:transition spd="med">
    <p:wipe dir="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内存</a:t>
            </a:r>
          </a:p>
        </p:txBody>
      </p:sp>
      <p:sp>
        <p:nvSpPr>
          <p:cNvPr id="3" name="内容占位符 2"/>
          <p:cNvSpPr>
            <a:spLocks noGrp="1"/>
          </p:cNvSpPr>
          <p:nvPr>
            <p:ph idx="1"/>
          </p:nvPr>
        </p:nvSpPr>
        <p:spPr/>
        <p:txBody>
          <a:bodyPr/>
          <a:lstStyle/>
          <a:p>
            <a:r>
              <a:rPr lang="zh-CN" altLang="en-US" dirty="0"/>
              <a:t>内存（</a:t>
            </a:r>
            <a:r>
              <a:rPr lang="en-US" altLang="zh-CN" dirty="0"/>
              <a:t>Memory</a:t>
            </a:r>
            <a:r>
              <a:rPr lang="zh-CN" altLang="en-US" dirty="0"/>
              <a:t>）也被称为</a:t>
            </a:r>
            <a:r>
              <a:rPr lang="zh-CN" altLang="en-US" dirty="0" smtClean="0"/>
              <a:t>内存储器其</a:t>
            </a:r>
            <a:r>
              <a:rPr lang="zh-CN" altLang="en-US" dirty="0"/>
              <a:t>作用是用于暂时存放</a:t>
            </a:r>
            <a:r>
              <a:rPr lang="en-US" altLang="zh-CN" dirty="0"/>
              <a:t>CPU</a:t>
            </a:r>
            <a:r>
              <a:rPr lang="zh-CN" altLang="en-US" dirty="0"/>
              <a:t>中的运算数据，以及与硬盘等外部存储器交换数据</a:t>
            </a:r>
            <a:r>
              <a:rPr lang="zh-CN" altLang="en-US" dirty="0" smtClean="0"/>
              <a:t>。</a:t>
            </a:r>
            <a:endParaRPr lang="en-US" altLang="zh-CN" dirty="0" smtClean="0"/>
          </a:p>
          <a:p>
            <a:r>
              <a:rPr lang="zh-CN" altLang="en-US" dirty="0"/>
              <a:t>内存一般采用半导体存储单元，</a:t>
            </a:r>
            <a:r>
              <a:rPr lang="zh-CN" altLang="en-US" dirty="0" smtClean="0"/>
              <a:t>包括</a:t>
            </a:r>
            <a:endParaRPr lang="en-US" altLang="zh-CN" dirty="0" smtClean="0"/>
          </a:p>
          <a:p>
            <a:pPr lvl="1"/>
            <a:r>
              <a:rPr lang="zh-CN" altLang="en-US" sz="2400" dirty="0" smtClean="0"/>
              <a:t>随机存储器</a:t>
            </a:r>
            <a:r>
              <a:rPr lang="zh-CN" altLang="en-US" sz="2400" dirty="0"/>
              <a:t>（</a:t>
            </a:r>
            <a:r>
              <a:rPr lang="en-US" altLang="zh-CN" sz="2400" dirty="0"/>
              <a:t>RAM</a:t>
            </a:r>
            <a:r>
              <a:rPr lang="zh-CN" altLang="en-US" sz="2400" dirty="0" smtClean="0"/>
              <a:t>）：计算机的内存条</a:t>
            </a:r>
            <a:endParaRPr lang="en-US" altLang="zh-CN" sz="2400" dirty="0" smtClean="0"/>
          </a:p>
          <a:p>
            <a:pPr lvl="1"/>
            <a:r>
              <a:rPr lang="zh-CN" altLang="en-US" sz="2400" dirty="0" smtClean="0"/>
              <a:t>只读存储器</a:t>
            </a:r>
            <a:r>
              <a:rPr lang="zh-CN" altLang="en-US" sz="2400" dirty="0"/>
              <a:t>（</a:t>
            </a:r>
            <a:r>
              <a:rPr lang="en-US" altLang="zh-CN" sz="2400" dirty="0"/>
              <a:t>ROM</a:t>
            </a:r>
            <a:r>
              <a:rPr lang="zh-CN" altLang="en-US" sz="2400" dirty="0" smtClean="0"/>
              <a:t>）：主板的</a:t>
            </a:r>
            <a:r>
              <a:rPr lang="en-US" altLang="zh-CN" sz="2400" dirty="0" smtClean="0"/>
              <a:t>CMOS</a:t>
            </a:r>
            <a:r>
              <a:rPr lang="zh-CN" altLang="en-US" sz="2400" dirty="0" smtClean="0"/>
              <a:t>存储</a:t>
            </a:r>
            <a:endParaRPr lang="en-US" altLang="zh-CN" sz="2400" dirty="0" smtClean="0"/>
          </a:p>
          <a:p>
            <a:pPr lvl="1"/>
            <a:r>
              <a:rPr lang="zh-CN" altLang="en-US" sz="2400" dirty="0" smtClean="0"/>
              <a:t>高速缓存</a:t>
            </a:r>
            <a:r>
              <a:rPr lang="zh-CN" altLang="en-US" sz="2400" dirty="0"/>
              <a:t>（</a:t>
            </a:r>
            <a:r>
              <a:rPr lang="en-US" altLang="zh-CN" sz="2400" dirty="0" smtClean="0"/>
              <a:t>CACHE)</a:t>
            </a:r>
            <a:r>
              <a:rPr lang="zh-CN" altLang="en-US" sz="2400" dirty="0" smtClean="0"/>
              <a:t>：集成在</a:t>
            </a:r>
            <a:r>
              <a:rPr lang="en-US" altLang="zh-CN" sz="2400" dirty="0" smtClean="0"/>
              <a:t>CPU</a:t>
            </a:r>
            <a:r>
              <a:rPr lang="zh-CN" altLang="en-US" sz="2400" dirty="0" smtClean="0"/>
              <a:t>内部，分为一级缓存、二级缓存、三级缓存</a:t>
            </a:r>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4738371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020124_memo_001"/>
          <p:cNvPicPr>
            <a:picLocks noGrp="1"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2644482" y="1524000"/>
            <a:ext cx="3603918" cy="83582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7827" name="Picture 3" descr="cermv6MaRXTIQ"/>
          <p:cNvPicPr>
            <a:picLocks noChangeAspect="1" noChangeArrowheads="1"/>
          </p:cNvPicPr>
          <p:nvPr/>
        </p:nvPicPr>
        <p:blipFill>
          <a:blip r:embed="rId3">
            <a:extLst>
              <a:ext uri="{28A0092B-C50C-407E-A947-70E740481C1C}">
                <a14:useLocalDpi xmlns:a14="http://schemas.microsoft.com/office/drawing/2010/main" val="0"/>
              </a:ext>
            </a:extLst>
          </a:blip>
          <a:srcRect b="49362"/>
          <a:stretch>
            <a:fillRect/>
          </a:stretch>
        </p:blipFill>
        <p:spPr bwMode="auto">
          <a:xfrm>
            <a:off x="2644482" y="2567858"/>
            <a:ext cx="3451518" cy="878288"/>
          </a:xfrm>
          <a:prstGeom prst="rect">
            <a:avLst/>
          </a:prstGeom>
          <a:noFill/>
          <a:extLst>
            <a:ext uri="{909E8E84-426E-40DD-AFC4-6F175D3DCCD1}">
              <a14:hiddenFill xmlns:a14="http://schemas.microsoft.com/office/drawing/2010/main">
                <a:solidFill>
                  <a:srgbClr val="FFFFFF"/>
                </a:solidFill>
              </a14:hiddenFill>
            </a:ext>
          </a:extLst>
        </p:spPr>
      </p:pic>
      <p:pic>
        <p:nvPicPr>
          <p:cNvPr id="77828" name="Picture 4" descr="ddr2"/>
          <p:cNvPicPr>
            <a:picLocks noChangeAspect="1" noChangeArrowheads="1"/>
          </p:cNvPicPr>
          <p:nvPr/>
        </p:nvPicPr>
        <p:blipFill>
          <a:blip r:embed="rId4">
            <a:extLst>
              <a:ext uri="{28A0092B-C50C-407E-A947-70E740481C1C}">
                <a14:useLocalDpi xmlns:a14="http://schemas.microsoft.com/office/drawing/2010/main" val="0"/>
              </a:ext>
            </a:extLst>
          </a:blip>
          <a:srcRect t="31250" b="28125"/>
          <a:stretch>
            <a:fillRect/>
          </a:stretch>
        </p:blipFill>
        <p:spPr bwMode="auto">
          <a:xfrm>
            <a:off x="2644482" y="3569501"/>
            <a:ext cx="3482682" cy="1060885"/>
          </a:xfrm>
          <a:prstGeom prst="rect">
            <a:avLst/>
          </a:prstGeom>
          <a:noFill/>
          <a:extLst>
            <a:ext uri="{909E8E84-426E-40DD-AFC4-6F175D3DCCD1}">
              <a14:hiddenFill xmlns:a14="http://schemas.microsoft.com/office/drawing/2010/main">
                <a:solidFill>
                  <a:srgbClr val="FFFFFF"/>
                </a:solidFill>
              </a14:hiddenFill>
            </a:ext>
          </a:extLst>
        </p:spPr>
      </p:pic>
      <p:sp>
        <p:nvSpPr>
          <p:cNvPr id="77830" name="Text Box 6"/>
          <p:cNvSpPr txBox="1">
            <a:spLocks noChangeArrowheads="1"/>
          </p:cNvSpPr>
          <p:nvPr/>
        </p:nvSpPr>
        <p:spPr bwMode="auto">
          <a:xfrm>
            <a:off x="1062512" y="1767342"/>
            <a:ext cx="1018227"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dirty="0" smtClean="0"/>
              <a:t>SDRAM</a:t>
            </a:r>
          </a:p>
        </p:txBody>
      </p:sp>
      <p:sp>
        <p:nvSpPr>
          <p:cNvPr id="77831" name="Text Box 7"/>
          <p:cNvSpPr txBox="1">
            <a:spLocks noChangeArrowheads="1"/>
          </p:cNvSpPr>
          <p:nvPr/>
        </p:nvSpPr>
        <p:spPr bwMode="auto">
          <a:xfrm>
            <a:off x="1066800" y="2957169"/>
            <a:ext cx="67945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dirty="0"/>
              <a:t>DDR</a:t>
            </a:r>
          </a:p>
        </p:txBody>
      </p:sp>
      <p:sp>
        <p:nvSpPr>
          <p:cNvPr id="77832" name="Text Box 8"/>
          <p:cNvSpPr txBox="1">
            <a:spLocks noChangeArrowheads="1"/>
          </p:cNvSpPr>
          <p:nvPr/>
        </p:nvSpPr>
        <p:spPr bwMode="auto">
          <a:xfrm>
            <a:off x="1066800" y="4151893"/>
            <a:ext cx="80645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dirty="0"/>
              <a:t>DDR2</a:t>
            </a:r>
          </a:p>
        </p:txBody>
      </p:sp>
      <p:sp>
        <p:nvSpPr>
          <p:cNvPr id="77833" name="Text Box 9"/>
          <p:cNvSpPr txBox="1">
            <a:spLocks noChangeArrowheads="1"/>
          </p:cNvSpPr>
          <p:nvPr/>
        </p:nvSpPr>
        <p:spPr bwMode="auto">
          <a:xfrm>
            <a:off x="1066800" y="5171670"/>
            <a:ext cx="80645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dirty="0"/>
              <a:t>DDR3</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9446" y="4945548"/>
            <a:ext cx="3474036" cy="860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83235" y="609600"/>
            <a:ext cx="1980029" cy="523220"/>
          </a:xfrm>
          <a:prstGeom prst="rect">
            <a:avLst/>
          </a:prstGeom>
          <a:noFill/>
        </p:spPr>
        <p:txBody>
          <a:bodyPr wrap="none" rtlCol="0">
            <a:spAutoFit/>
          </a:bodyPr>
          <a:lstStyle/>
          <a:p>
            <a:r>
              <a:rPr lang="zh-CN" altLang="en-US" sz="2800" dirty="0" smtClean="0"/>
              <a:t>内存的发展</a:t>
            </a:r>
            <a:endParaRPr lang="zh-CN" altLang="en-US" sz="2800" dirty="0"/>
          </a:p>
        </p:txBody>
      </p:sp>
      <p:sp>
        <p:nvSpPr>
          <p:cNvPr id="3" name="TextBox 2"/>
          <p:cNvSpPr txBox="1"/>
          <p:nvPr/>
        </p:nvSpPr>
        <p:spPr>
          <a:xfrm>
            <a:off x="7036279" y="1092679"/>
            <a:ext cx="1107996" cy="369332"/>
          </a:xfrm>
          <a:prstGeom prst="rect">
            <a:avLst/>
          </a:prstGeom>
          <a:noFill/>
        </p:spPr>
        <p:txBody>
          <a:bodyPr wrap="none" rtlCol="0">
            <a:spAutoFit/>
          </a:bodyPr>
          <a:lstStyle/>
          <a:p>
            <a:r>
              <a:rPr lang="zh-CN" altLang="en-US" dirty="0" smtClean="0"/>
              <a:t>常用型号</a:t>
            </a:r>
            <a:endParaRPr lang="zh-CN" altLang="en-US" dirty="0"/>
          </a:p>
        </p:txBody>
      </p:sp>
      <p:sp>
        <p:nvSpPr>
          <p:cNvPr id="12" name="TextBox 11"/>
          <p:cNvSpPr txBox="1"/>
          <p:nvPr/>
        </p:nvSpPr>
        <p:spPr>
          <a:xfrm>
            <a:off x="6652305" y="1798119"/>
            <a:ext cx="1208985" cy="307777"/>
          </a:xfrm>
          <a:prstGeom prst="rect">
            <a:avLst/>
          </a:prstGeom>
          <a:noFill/>
        </p:spPr>
        <p:txBody>
          <a:bodyPr wrap="none" rtlCol="0">
            <a:spAutoFit/>
          </a:bodyPr>
          <a:lstStyle/>
          <a:p>
            <a:r>
              <a:rPr lang="en-US" altLang="zh-CN" sz="1400" dirty="0" smtClean="0"/>
              <a:t>pc100,pc133</a:t>
            </a:r>
            <a:endParaRPr lang="zh-CN" altLang="en-US" sz="1400" dirty="0"/>
          </a:p>
        </p:txBody>
      </p:sp>
      <p:sp>
        <p:nvSpPr>
          <p:cNvPr id="13" name="TextBox 12"/>
          <p:cNvSpPr txBox="1"/>
          <p:nvPr/>
        </p:nvSpPr>
        <p:spPr>
          <a:xfrm>
            <a:off x="6629400" y="2986636"/>
            <a:ext cx="1346844" cy="307777"/>
          </a:xfrm>
          <a:prstGeom prst="rect">
            <a:avLst/>
          </a:prstGeom>
          <a:noFill/>
        </p:spPr>
        <p:txBody>
          <a:bodyPr wrap="none" rtlCol="0">
            <a:spAutoFit/>
          </a:bodyPr>
          <a:lstStyle/>
          <a:p>
            <a:r>
              <a:rPr lang="en-US" altLang="zh-CN" sz="1400" dirty="0" smtClean="0"/>
              <a:t>ddr333,ddr400</a:t>
            </a:r>
            <a:endParaRPr lang="zh-CN" altLang="en-US" sz="1400" dirty="0"/>
          </a:p>
        </p:txBody>
      </p:sp>
      <p:sp>
        <p:nvSpPr>
          <p:cNvPr id="14" name="TextBox 13"/>
          <p:cNvSpPr txBox="1"/>
          <p:nvPr/>
        </p:nvSpPr>
        <p:spPr>
          <a:xfrm>
            <a:off x="6477000" y="4152403"/>
            <a:ext cx="1752600" cy="307777"/>
          </a:xfrm>
          <a:prstGeom prst="rect">
            <a:avLst/>
          </a:prstGeom>
          <a:noFill/>
        </p:spPr>
        <p:txBody>
          <a:bodyPr wrap="square" rtlCol="0">
            <a:spAutoFit/>
          </a:bodyPr>
          <a:lstStyle/>
          <a:p>
            <a:r>
              <a:rPr lang="en-US" altLang="zh-CN" sz="1400" dirty="0" smtClean="0"/>
              <a:t>ddr2 667,ddr2 800</a:t>
            </a:r>
            <a:endParaRPr lang="zh-CN" altLang="en-US" sz="1400" dirty="0"/>
          </a:p>
        </p:txBody>
      </p:sp>
      <p:sp>
        <p:nvSpPr>
          <p:cNvPr id="15" name="TextBox 14"/>
          <p:cNvSpPr txBox="1"/>
          <p:nvPr/>
        </p:nvSpPr>
        <p:spPr>
          <a:xfrm>
            <a:off x="6477000" y="5201137"/>
            <a:ext cx="2006922" cy="307777"/>
          </a:xfrm>
          <a:prstGeom prst="rect">
            <a:avLst/>
          </a:prstGeom>
          <a:noFill/>
        </p:spPr>
        <p:txBody>
          <a:bodyPr wrap="square" rtlCol="0">
            <a:spAutoFit/>
          </a:bodyPr>
          <a:lstStyle/>
          <a:p>
            <a:r>
              <a:rPr lang="en-US" altLang="zh-CN" sz="1400" dirty="0" smtClean="0"/>
              <a:t>ddr3 1333,ddr3 1600</a:t>
            </a:r>
            <a:endParaRPr lang="zh-CN" altLang="en-US" sz="1400" dirty="0"/>
          </a:p>
        </p:txBody>
      </p:sp>
    </p:spTree>
    <p:extLst>
      <p:ext uri="{BB962C8B-B14F-4D97-AF65-F5344CB8AC3E}">
        <p14:creationId xmlns:p14="http://schemas.microsoft.com/office/powerpoint/2010/main" val="201578806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fade">
                                      <p:cBhvr>
                                        <p:cTn id="7" dur="1000"/>
                                        <p:tgtEl>
                                          <p:spTgt spid="77826"/>
                                        </p:tgtEl>
                                      </p:cBhvr>
                                    </p:animEffect>
                                    <p:anim calcmode="lin" valueType="num">
                                      <p:cBhvr>
                                        <p:cTn id="8" dur="1000" fill="hold"/>
                                        <p:tgtEl>
                                          <p:spTgt spid="77826"/>
                                        </p:tgtEl>
                                        <p:attrNameLst>
                                          <p:attrName>ppt_x</p:attrName>
                                        </p:attrNameLst>
                                      </p:cBhvr>
                                      <p:tavLst>
                                        <p:tav tm="0">
                                          <p:val>
                                            <p:strVal val="#ppt_x"/>
                                          </p:val>
                                        </p:tav>
                                        <p:tav tm="100000">
                                          <p:val>
                                            <p:strVal val="#ppt_x"/>
                                          </p:val>
                                        </p:tav>
                                      </p:tavLst>
                                    </p:anim>
                                    <p:anim calcmode="lin" valueType="num">
                                      <p:cBhvr>
                                        <p:cTn id="9" dur="1000" fill="hold"/>
                                        <p:tgtEl>
                                          <p:spTgt spid="7782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7830"/>
                                        </p:tgtEl>
                                        <p:attrNameLst>
                                          <p:attrName>style.visibility</p:attrName>
                                        </p:attrNameLst>
                                      </p:cBhvr>
                                      <p:to>
                                        <p:strVal val="visible"/>
                                      </p:to>
                                    </p:set>
                                    <p:animEffect transition="in" filter="fade">
                                      <p:cBhvr>
                                        <p:cTn id="12" dur="1000"/>
                                        <p:tgtEl>
                                          <p:spTgt spid="77830"/>
                                        </p:tgtEl>
                                      </p:cBhvr>
                                    </p:animEffect>
                                    <p:anim calcmode="lin" valueType="num">
                                      <p:cBhvr>
                                        <p:cTn id="13" dur="1000" fill="hold"/>
                                        <p:tgtEl>
                                          <p:spTgt spid="77830"/>
                                        </p:tgtEl>
                                        <p:attrNameLst>
                                          <p:attrName>ppt_x</p:attrName>
                                        </p:attrNameLst>
                                      </p:cBhvr>
                                      <p:tavLst>
                                        <p:tav tm="0">
                                          <p:val>
                                            <p:strVal val="#ppt_x"/>
                                          </p:val>
                                        </p:tav>
                                        <p:tav tm="100000">
                                          <p:val>
                                            <p:strVal val="#ppt_x"/>
                                          </p:val>
                                        </p:tav>
                                      </p:tavLst>
                                    </p:anim>
                                    <p:anim calcmode="lin" valueType="num">
                                      <p:cBhvr>
                                        <p:cTn id="14" dur="1000" fill="hold"/>
                                        <p:tgtEl>
                                          <p:spTgt spid="778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7831"/>
                                        </p:tgtEl>
                                        <p:attrNameLst>
                                          <p:attrName>style.visibility</p:attrName>
                                        </p:attrNameLst>
                                      </p:cBhvr>
                                      <p:to>
                                        <p:strVal val="visible"/>
                                      </p:to>
                                    </p:set>
                                    <p:animEffect transition="in" filter="fade">
                                      <p:cBhvr>
                                        <p:cTn id="24" dur="1000"/>
                                        <p:tgtEl>
                                          <p:spTgt spid="77831"/>
                                        </p:tgtEl>
                                      </p:cBhvr>
                                    </p:animEffect>
                                    <p:anim calcmode="lin" valueType="num">
                                      <p:cBhvr>
                                        <p:cTn id="25" dur="1000" fill="hold"/>
                                        <p:tgtEl>
                                          <p:spTgt spid="77831"/>
                                        </p:tgtEl>
                                        <p:attrNameLst>
                                          <p:attrName>ppt_x</p:attrName>
                                        </p:attrNameLst>
                                      </p:cBhvr>
                                      <p:tavLst>
                                        <p:tav tm="0">
                                          <p:val>
                                            <p:strVal val="#ppt_x"/>
                                          </p:val>
                                        </p:tav>
                                        <p:tav tm="100000">
                                          <p:val>
                                            <p:strVal val="#ppt_x"/>
                                          </p:val>
                                        </p:tav>
                                      </p:tavLst>
                                    </p:anim>
                                    <p:anim calcmode="lin" valueType="num">
                                      <p:cBhvr>
                                        <p:cTn id="26" dur="1000" fill="hold"/>
                                        <p:tgtEl>
                                          <p:spTgt spid="77831"/>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7827"/>
                                        </p:tgtEl>
                                        <p:attrNameLst>
                                          <p:attrName>style.visibility</p:attrName>
                                        </p:attrNameLst>
                                      </p:cBhvr>
                                      <p:to>
                                        <p:strVal val="visible"/>
                                      </p:to>
                                    </p:set>
                                    <p:animEffect transition="in" filter="fade">
                                      <p:cBhvr>
                                        <p:cTn id="29" dur="1000"/>
                                        <p:tgtEl>
                                          <p:spTgt spid="77827"/>
                                        </p:tgtEl>
                                      </p:cBhvr>
                                    </p:animEffect>
                                    <p:anim calcmode="lin" valueType="num">
                                      <p:cBhvr>
                                        <p:cTn id="30" dur="1000" fill="hold"/>
                                        <p:tgtEl>
                                          <p:spTgt spid="77827"/>
                                        </p:tgtEl>
                                        <p:attrNameLst>
                                          <p:attrName>ppt_x</p:attrName>
                                        </p:attrNameLst>
                                      </p:cBhvr>
                                      <p:tavLst>
                                        <p:tav tm="0">
                                          <p:val>
                                            <p:strVal val="#ppt_x"/>
                                          </p:val>
                                        </p:tav>
                                        <p:tav tm="100000">
                                          <p:val>
                                            <p:strVal val="#ppt_x"/>
                                          </p:val>
                                        </p:tav>
                                      </p:tavLst>
                                    </p:anim>
                                    <p:anim calcmode="lin" valueType="num">
                                      <p:cBhvr>
                                        <p:cTn id="31" dur="1000" fill="hold"/>
                                        <p:tgtEl>
                                          <p:spTgt spid="7782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77828"/>
                                        </p:tgtEl>
                                        <p:attrNameLst>
                                          <p:attrName>style.visibility</p:attrName>
                                        </p:attrNameLst>
                                      </p:cBhvr>
                                      <p:to>
                                        <p:strVal val="visible"/>
                                      </p:to>
                                    </p:set>
                                    <p:animEffect transition="in" filter="fade">
                                      <p:cBhvr>
                                        <p:cTn id="41" dur="1000"/>
                                        <p:tgtEl>
                                          <p:spTgt spid="77828"/>
                                        </p:tgtEl>
                                      </p:cBhvr>
                                    </p:animEffect>
                                    <p:anim calcmode="lin" valueType="num">
                                      <p:cBhvr>
                                        <p:cTn id="42" dur="1000" fill="hold"/>
                                        <p:tgtEl>
                                          <p:spTgt spid="77828"/>
                                        </p:tgtEl>
                                        <p:attrNameLst>
                                          <p:attrName>ppt_x</p:attrName>
                                        </p:attrNameLst>
                                      </p:cBhvr>
                                      <p:tavLst>
                                        <p:tav tm="0">
                                          <p:val>
                                            <p:strVal val="#ppt_x"/>
                                          </p:val>
                                        </p:tav>
                                        <p:tav tm="100000">
                                          <p:val>
                                            <p:strVal val="#ppt_x"/>
                                          </p:val>
                                        </p:tav>
                                      </p:tavLst>
                                    </p:anim>
                                    <p:anim calcmode="lin" valueType="num">
                                      <p:cBhvr>
                                        <p:cTn id="43" dur="1000" fill="hold"/>
                                        <p:tgtEl>
                                          <p:spTgt spid="7782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77832"/>
                                        </p:tgtEl>
                                        <p:attrNameLst>
                                          <p:attrName>style.visibility</p:attrName>
                                        </p:attrNameLst>
                                      </p:cBhvr>
                                      <p:to>
                                        <p:strVal val="visible"/>
                                      </p:to>
                                    </p:set>
                                    <p:animEffect transition="in" filter="fade">
                                      <p:cBhvr>
                                        <p:cTn id="46" dur="1000"/>
                                        <p:tgtEl>
                                          <p:spTgt spid="77832"/>
                                        </p:tgtEl>
                                      </p:cBhvr>
                                    </p:animEffect>
                                    <p:anim calcmode="lin" valueType="num">
                                      <p:cBhvr>
                                        <p:cTn id="47" dur="1000" fill="hold"/>
                                        <p:tgtEl>
                                          <p:spTgt spid="77832"/>
                                        </p:tgtEl>
                                        <p:attrNameLst>
                                          <p:attrName>ppt_x</p:attrName>
                                        </p:attrNameLst>
                                      </p:cBhvr>
                                      <p:tavLst>
                                        <p:tav tm="0">
                                          <p:val>
                                            <p:strVal val="#ppt_x"/>
                                          </p:val>
                                        </p:tav>
                                        <p:tav tm="100000">
                                          <p:val>
                                            <p:strVal val="#ppt_x"/>
                                          </p:val>
                                        </p:tav>
                                      </p:tavLst>
                                    </p:anim>
                                    <p:anim calcmode="lin" valueType="num">
                                      <p:cBhvr>
                                        <p:cTn id="48" dur="1000" fill="hold"/>
                                        <p:tgtEl>
                                          <p:spTgt spid="7783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146"/>
                                        </p:tgtEl>
                                        <p:attrNameLst>
                                          <p:attrName>style.visibility</p:attrName>
                                        </p:attrNameLst>
                                      </p:cBhvr>
                                      <p:to>
                                        <p:strVal val="visible"/>
                                      </p:to>
                                    </p:set>
                                    <p:animEffect transition="in" filter="fade">
                                      <p:cBhvr>
                                        <p:cTn id="58" dur="1000"/>
                                        <p:tgtEl>
                                          <p:spTgt spid="6146"/>
                                        </p:tgtEl>
                                      </p:cBhvr>
                                    </p:animEffect>
                                    <p:anim calcmode="lin" valueType="num">
                                      <p:cBhvr>
                                        <p:cTn id="59" dur="1000" fill="hold"/>
                                        <p:tgtEl>
                                          <p:spTgt spid="6146"/>
                                        </p:tgtEl>
                                        <p:attrNameLst>
                                          <p:attrName>ppt_x</p:attrName>
                                        </p:attrNameLst>
                                      </p:cBhvr>
                                      <p:tavLst>
                                        <p:tav tm="0">
                                          <p:val>
                                            <p:strVal val="#ppt_x"/>
                                          </p:val>
                                        </p:tav>
                                        <p:tav tm="100000">
                                          <p:val>
                                            <p:strVal val="#ppt_x"/>
                                          </p:val>
                                        </p:tav>
                                      </p:tavLst>
                                    </p:anim>
                                    <p:anim calcmode="lin" valueType="num">
                                      <p:cBhvr>
                                        <p:cTn id="60" dur="1000" fill="hold"/>
                                        <p:tgtEl>
                                          <p:spTgt spid="614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7833"/>
                                        </p:tgtEl>
                                        <p:attrNameLst>
                                          <p:attrName>style.visibility</p:attrName>
                                        </p:attrNameLst>
                                      </p:cBhvr>
                                      <p:to>
                                        <p:strVal val="visible"/>
                                      </p:to>
                                    </p:set>
                                    <p:animEffect transition="in" filter="fade">
                                      <p:cBhvr>
                                        <p:cTn id="63" dur="1000"/>
                                        <p:tgtEl>
                                          <p:spTgt spid="77833"/>
                                        </p:tgtEl>
                                      </p:cBhvr>
                                    </p:animEffect>
                                    <p:anim calcmode="lin" valueType="num">
                                      <p:cBhvr>
                                        <p:cTn id="64" dur="1000" fill="hold"/>
                                        <p:tgtEl>
                                          <p:spTgt spid="77833"/>
                                        </p:tgtEl>
                                        <p:attrNameLst>
                                          <p:attrName>ppt_x</p:attrName>
                                        </p:attrNameLst>
                                      </p:cBhvr>
                                      <p:tavLst>
                                        <p:tav tm="0">
                                          <p:val>
                                            <p:strVal val="#ppt_x"/>
                                          </p:val>
                                        </p:tav>
                                        <p:tav tm="100000">
                                          <p:val>
                                            <p:strVal val="#ppt_x"/>
                                          </p:val>
                                        </p:tav>
                                      </p:tavLst>
                                    </p:anim>
                                    <p:anim calcmode="lin" valueType="num">
                                      <p:cBhvr>
                                        <p:cTn id="65" dur="1000" fill="hold"/>
                                        <p:tgtEl>
                                          <p:spTgt spid="7783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0" grpId="0"/>
      <p:bldP spid="77831" grpId="0"/>
      <p:bldP spid="77832" grpId="0"/>
      <p:bldP spid="77833" grpId="0"/>
      <p:bldP spid="12" grpId="0"/>
      <p:bldP spid="13" grpId="0"/>
      <p:bldP spid="14" grpId="0"/>
      <p:bldP spid="1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zh-CN" altLang="en-US" dirty="0"/>
              <a:t>硬盘</a:t>
            </a:r>
          </a:p>
        </p:txBody>
      </p:sp>
      <p:sp>
        <p:nvSpPr>
          <p:cNvPr id="3" name="内容占位符 2"/>
          <p:cNvSpPr>
            <a:spLocks noGrp="1"/>
          </p:cNvSpPr>
          <p:nvPr>
            <p:ph idx="1"/>
          </p:nvPr>
        </p:nvSpPr>
        <p:spPr>
          <a:xfrm>
            <a:off x="611188" y="1484313"/>
            <a:ext cx="8075612" cy="2782887"/>
          </a:xfrm>
        </p:spPr>
        <p:txBody>
          <a:bodyPr/>
          <a:lstStyle/>
          <a:p>
            <a:r>
              <a:rPr lang="zh-CN" altLang="en-US" dirty="0"/>
              <a:t>硬盘（</a:t>
            </a:r>
            <a:r>
              <a:rPr lang="en-US" altLang="zh-CN" dirty="0"/>
              <a:t>Hard Disc Drive </a:t>
            </a:r>
            <a:r>
              <a:rPr lang="zh-CN" altLang="en-US" dirty="0"/>
              <a:t>简称</a:t>
            </a:r>
            <a:r>
              <a:rPr lang="en-US" altLang="zh-CN" dirty="0"/>
              <a:t>HDD</a:t>
            </a:r>
            <a:r>
              <a:rPr lang="zh-CN" altLang="en-US" dirty="0"/>
              <a:t>）是电脑主要的存储媒介</a:t>
            </a:r>
            <a:r>
              <a:rPr lang="zh-CN" altLang="en-US" dirty="0" smtClean="0"/>
              <a:t>之一。</a:t>
            </a:r>
            <a:endParaRPr lang="en-US" altLang="zh-CN" dirty="0" smtClean="0"/>
          </a:p>
          <a:p>
            <a:r>
              <a:rPr lang="zh-CN" altLang="en-US" dirty="0" smtClean="0"/>
              <a:t>硬盘的分类</a:t>
            </a:r>
            <a:endParaRPr lang="en-US" altLang="zh-CN" dirty="0" smtClean="0"/>
          </a:p>
          <a:p>
            <a:pPr lvl="1"/>
            <a:r>
              <a:rPr lang="zh-CN" altLang="en-US" sz="2400" dirty="0" smtClean="0"/>
              <a:t>传统的</a:t>
            </a:r>
            <a:r>
              <a:rPr lang="zh-CN" altLang="en-US" sz="2400" dirty="0"/>
              <a:t>机械硬盘：使用磁性碟片来</a:t>
            </a:r>
            <a:r>
              <a:rPr lang="zh-CN" altLang="en-US" sz="2400" dirty="0" smtClean="0"/>
              <a:t>存储数据</a:t>
            </a:r>
            <a:endParaRPr lang="en-US" altLang="zh-CN" sz="2400" dirty="0" smtClean="0"/>
          </a:p>
          <a:p>
            <a:pPr lvl="1"/>
            <a:r>
              <a:rPr lang="zh-CN" altLang="en-US" sz="2400" dirty="0" smtClean="0"/>
              <a:t>固态硬盘</a:t>
            </a:r>
            <a:r>
              <a:rPr lang="zh-CN" altLang="en-US" sz="2400" dirty="0"/>
              <a:t>：使用闪存颗粒来存储</a:t>
            </a:r>
            <a:endParaRPr lang="en-US" altLang="zh-CN" sz="2400" dirty="0" smtClean="0"/>
          </a:p>
          <a:p>
            <a:pPr lvl="1"/>
            <a:r>
              <a:rPr lang="zh-CN" altLang="en-US" sz="2400" dirty="0"/>
              <a:t>混合硬盘：把磁性硬盘和闪存集成到一起的一种</a:t>
            </a:r>
            <a:r>
              <a:rPr lang="zh-CN" altLang="en-US" sz="2400" dirty="0" smtClean="0"/>
              <a:t>硬盘</a:t>
            </a:r>
            <a:endParaRPr lang="en-US" altLang="zh-CN" sz="2400" dirty="0" smtClean="0"/>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6146" name="图片 8"/>
          <p:cNvPicPr>
            <a:picLocks noChangeAspect="1" noChangeArrowheads="1"/>
          </p:cNvPicPr>
          <p:nvPr/>
        </p:nvPicPr>
        <p:blipFill rotWithShape="1">
          <a:blip r:embed="rId2">
            <a:grayscl/>
            <a:extLst>
              <a:ext uri="{28A0092B-C50C-407E-A947-70E740481C1C}">
                <a14:useLocalDpi xmlns:a14="http://schemas.microsoft.com/office/drawing/2010/main" val="0"/>
              </a:ext>
            </a:extLst>
          </a:blip>
          <a:srcRect b="19073"/>
          <a:stretch/>
        </p:blipFill>
        <p:spPr bwMode="auto">
          <a:xfrm>
            <a:off x="2057400" y="4343400"/>
            <a:ext cx="4542026"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48192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arn(inVertical)">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arn(inVertical)">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barn(inVertical)">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146"/>
                                        </p:tgtEl>
                                        <p:attrNameLst>
                                          <p:attrName>style.visibility</p:attrName>
                                        </p:attrNameLst>
                                      </p:cBhvr>
                                      <p:to>
                                        <p:strVal val="visible"/>
                                      </p:to>
                                    </p:set>
                                    <p:animEffect transition="in" filter="fade">
                                      <p:cBhvr>
                                        <p:cTn id="36" dur="1000"/>
                                        <p:tgtEl>
                                          <p:spTgt spid="6146"/>
                                        </p:tgtEl>
                                      </p:cBhvr>
                                    </p:animEffect>
                                    <p:anim calcmode="lin" valueType="num">
                                      <p:cBhvr>
                                        <p:cTn id="37" dur="1000" fill="hold"/>
                                        <p:tgtEl>
                                          <p:spTgt spid="6146"/>
                                        </p:tgtEl>
                                        <p:attrNameLst>
                                          <p:attrName>ppt_x</p:attrName>
                                        </p:attrNameLst>
                                      </p:cBhvr>
                                      <p:tavLst>
                                        <p:tav tm="0">
                                          <p:val>
                                            <p:strVal val="#ppt_x"/>
                                          </p:val>
                                        </p:tav>
                                        <p:tav tm="100000">
                                          <p:val>
                                            <p:strVal val="#ppt_x"/>
                                          </p:val>
                                        </p:tav>
                                      </p:tavLst>
                                    </p:anim>
                                    <p:anim calcmode="lin" valueType="num">
                                      <p:cBhvr>
                                        <p:cTn id="38"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硬盘接口类型</a:t>
            </a:r>
            <a:endParaRPr lang="zh-CN" altLang="en-US" dirty="0"/>
          </a:p>
        </p:txBody>
      </p:sp>
      <p:sp>
        <p:nvSpPr>
          <p:cNvPr id="3" name="内容占位符 2"/>
          <p:cNvSpPr>
            <a:spLocks noGrp="1"/>
          </p:cNvSpPr>
          <p:nvPr>
            <p:ph idx="1"/>
          </p:nvPr>
        </p:nvSpPr>
        <p:spPr>
          <a:xfrm>
            <a:off x="609600" y="1219201"/>
            <a:ext cx="8077200" cy="838199"/>
          </a:xfrm>
        </p:spPr>
        <p:txBody>
          <a:bodyPr/>
          <a:lstStyle/>
          <a:p>
            <a:r>
              <a:rPr lang="zh-CN" altLang="en-US" dirty="0"/>
              <a:t>硬盘接口分为</a:t>
            </a:r>
            <a:r>
              <a:rPr lang="en-US" altLang="zh-CN" dirty="0"/>
              <a:t>IDE</a:t>
            </a:r>
            <a:r>
              <a:rPr lang="zh-CN" altLang="en-US" dirty="0"/>
              <a:t>、</a:t>
            </a:r>
            <a:r>
              <a:rPr lang="en-US" altLang="zh-CN" dirty="0"/>
              <a:t>SATA</a:t>
            </a:r>
            <a:r>
              <a:rPr lang="zh-CN" altLang="en-US" dirty="0"/>
              <a:t>、</a:t>
            </a:r>
            <a:r>
              <a:rPr lang="en-US" altLang="zh-CN" dirty="0"/>
              <a:t>SCSI</a:t>
            </a:r>
            <a:r>
              <a:rPr lang="zh-CN" altLang="en-US" dirty="0"/>
              <a:t>和光纤通道（</a:t>
            </a:r>
            <a:r>
              <a:rPr lang="en-US" altLang="zh-CN" dirty="0"/>
              <a:t>Fiber Channel</a:t>
            </a:r>
            <a:r>
              <a:rPr lang="zh-CN" altLang="en-US" dirty="0"/>
              <a:t>，</a:t>
            </a:r>
            <a:r>
              <a:rPr lang="en-US" altLang="zh-CN" dirty="0"/>
              <a:t>FC</a:t>
            </a:r>
            <a:r>
              <a:rPr lang="zh-CN" altLang="en-US" dirty="0"/>
              <a:t>）四种</a:t>
            </a:r>
            <a:r>
              <a:rPr lang="zh-CN" altLang="en-US" dirty="0" smtClean="0"/>
              <a:t>。</a:t>
            </a:r>
            <a:endParaRPr lang="en-US" altLang="zh-CN" dirty="0" smtClean="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7170" name="Picture 2" descr="c:\DOCUME~1\ADMINI~1\APPLIC~1\360se6\USERDA~1\Temp\T01318~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362200"/>
            <a:ext cx="1905000" cy="126682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DOCUME~1\ADMINI~1\APPLIC~1\360se6\USERDA~1\Temp\T017E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375095"/>
            <a:ext cx="2085773" cy="124103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c:\DOCUME~1\ADMINI~1\APPLIC~1\360se6\USERDA~1\Temp\T014D5~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4343400"/>
            <a:ext cx="19050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c:\DOCUME~1\ADMINI~1\APPLIC~1\360se6\USERDA~1\Temp\T01056~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7599" y="4210532"/>
            <a:ext cx="2085773" cy="1533043"/>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c:\DOCUME~1\ADMINI~1\APPLIC~1\360se6\USERDA~1\Temp\T01E13~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9800" y="2995613"/>
            <a:ext cx="2209800" cy="20772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600200" y="3724000"/>
            <a:ext cx="569387" cy="369332"/>
          </a:xfrm>
          <a:prstGeom prst="rect">
            <a:avLst/>
          </a:prstGeom>
          <a:noFill/>
        </p:spPr>
        <p:txBody>
          <a:bodyPr wrap="none" rtlCol="0">
            <a:spAutoFit/>
          </a:bodyPr>
          <a:lstStyle/>
          <a:p>
            <a:r>
              <a:rPr lang="en-US" altLang="zh-CN" dirty="0" smtClean="0"/>
              <a:t>IDE</a:t>
            </a:r>
            <a:endParaRPr lang="zh-CN" altLang="en-US" dirty="0"/>
          </a:p>
        </p:txBody>
      </p:sp>
      <p:sp>
        <p:nvSpPr>
          <p:cNvPr id="11" name="TextBox 10"/>
          <p:cNvSpPr txBox="1"/>
          <p:nvPr/>
        </p:nvSpPr>
        <p:spPr>
          <a:xfrm>
            <a:off x="4415792" y="3724000"/>
            <a:ext cx="753155" cy="369332"/>
          </a:xfrm>
          <a:prstGeom prst="rect">
            <a:avLst/>
          </a:prstGeom>
          <a:noFill/>
        </p:spPr>
        <p:txBody>
          <a:bodyPr wrap="none" rtlCol="0">
            <a:spAutoFit/>
          </a:bodyPr>
          <a:lstStyle/>
          <a:p>
            <a:r>
              <a:rPr lang="en-US" altLang="zh-CN" dirty="0" smtClean="0"/>
              <a:t>SATA</a:t>
            </a:r>
            <a:endParaRPr lang="zh-CN" altLang="en-US" dirty="0"/>
          </a:p>
        </p:txBody>
      </p:sp>
      <p:sp>
        <p:nvSpPr>
          <p:cNvPr id="12" name="TextBox 11"/>
          <p:cNvSpPr txBox="1"/>
          <p:nvPr/>
        </p:nvSpPr>
        <p:spPr>
          <a:xfrm>
            <a:off x="1424753" y="5867400"/>
            <a:ext cx="723275" cy="369332"/>
          </a:xfrm>
          <a:prstGeom prst="rect">
            <a:avLst/>
          </a:prstGeom>
          <a:noFill/>
        </p:spPr>
        <p:txBody>
          <a:bodyPr wrap="none" rtlCol="0">
            <a:spAutoFit/>
          </a:bodyPr>
          <a:lstStyle/>
          <a:p>
            <a:r>
              <a:rPr lang="en-US" altLang="zh-CN" dirty="0" smtClean="0"/>
              <a:t>SCSI</a:t>
            </a:r>
            <a:endParaRPr lang="zh-CN" altLang="en-US" dirty="0"/>
          </a:p>
        </p:txBody>
      </p:sp>
      <p:sp>
        <p:nvSpPr>
          <p:cNvPr id="13" name="TextBox 12"/>
          <p:cNvSpPr txBox="1"/>
          <p:nvPr/>
        </p:nvSpPr>
        <p:spPr>
          <a:xfrm>
            <a:off x="4338847" y="5858607"/>
            <a:ext cx="646331" cy="369332"/>
          </a:xfrm>
          <a:prstGeom prst="rect">
            <a:avLst/>
          </a:prstGeom>
          <a:noFill/>
        </p:spPr>
        <p:txBody>
          <a:bodyPr wrap="none" rtlCol="0">
            <a:spAutoFit/>
          </a:bodyPr>
          <a:lstStyle/>
          <a:p>
            <a:r>
              <a:rPr lang="en-US" altLang="zh-CN" dirty="0" smtClean="0"/>
              <a:t>SAS</a:t>
            </a:r>
            <a:endParaRPr lang="zh-CN" altLang="en-US" dirty="0"/>
          </a:p>
        </p:txBody>
      </p:sp>
      <p:sp>
        <p:nvSpPr>
          <p:cNvPr id="14" name="TextBox 13"/>
          <p:cNvSpPr txBox="1"/>
          <p:nvPr/>
        </p:nvSpPr>
        <p:spPr>
          <a:xfrm>
            <a:off x="6879916" y="5205886"/>
            <a:ext cx="492443" cy="369332"/>
          </a:xfrm>
          <a:prstGeom prst="rect">
            <a:avLst/>
          </a:prstGeom>
          <a:noFill/>
        </p:spPr>
        <p:txBody>
          <a:bodyPr wrap="none" rtlCol="0">
            <a:spAutoFit/>
          </a:bodyPr>
          <a:lstStyle/>
          <a:p>
            <a:r>
              <a:rPr lang="en-US" altLang="zh-CN" dirty="0" smtClean="0"/>
              <a:t>FC</a:t>
            </a:r>
            <a:endParaRPr lang="zh-CN" altLang="en-US" dirty="0"/>
          </a:p>
        </p:txBody>
      </p:sp>
      <p:sp>
        <p:nvSpPr>
          <p:cNvPr id="6" name="右箭头 5"/>
          <p:cNvSpPr/>
          <p:nvPr/>
        </p:nvSpPr>
        <p:spPr bwMode="auto">
          <a:xfrm>
            <a:off x="2971800" y="2895600"/>
            <a:ext cx="609600" cy="304800"/>
          </a:xfrm>
          <a:prstGeom prst="rightArrow">
            <a:avLst/>
          </a:prstGeom>
          <a:solidFill>
            <a:schemeClr val="accent1"/>
          </a:solidFill>
          <a:ln w="9525">
            <a:solidFill>
              <a:srgbClr val="FF0000"/>
            </a:solidFill>
            <a:round/>
            <a:headEnd/>
            <a:tailEnd type="triangl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a:p>
        </p:txBody>
      </p:sp>
      <p:sp>
        <p:nvSpPr>
          <p:cNvPr id="16" name="右箭头 15"/>
          <p:cNvSpPr/>
          <p:nvPr/>
        </p:nvSpPr>
        <p:spPr bwMode="auto">
          <a:xfrm>
            <a:off x="2971800" y="4920426"/>
            <a:ext cx="609600" cy="304800"/>
          </a:xfrm>
          <a:prstGeom prst="rightArrow">
            <a:avLst/>
          </a:prstGeom>
          <a:solidFill>
            <a:schemeClr val="accent1"/>
          </a:solidFill>
          <a:ln w="9525">
            <a:solidFill>
              <a:srgbClr val="FF0000"/>
            </a:solidFill>
            <a:round/>
            <a:headEnd/>
            <a:tailEnd type="triangl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a:p>
        </p:txBody>
      </p:sp>
      <p:sp>
        <p:nvSpPr>
          <p:cNvPr id="8" name="TextBox 7"/>
          <p:cNvSpPr txBox="1"/>
          <p:nvPr/>
        </p:nvSpPr>
        <p:spPr>
          <a:xfrm>
            <a:off x="457200" y="2692568"/>
            <a:ext cx="461665" cy="1015663"/>
          </a:xfrm>
          <a:prstGeom prst="rect">
            <a:avLst/>
          </a:prstGeom>
          <a:noFill/>
        </p:spPr>
        <p:txBody>
          <a:bodyPr vert="eaVert" wrap="none" rtlCol="0">
            <a:spAutoFit/>
          </a:bodyPr>
          <a:lstStyle/>
          <a:p>
            <a:r>
              <a:rPr lang="zh-CN" altLang="en-US" dirty="0" smtClean="0"/>
              <a:t>家用市场</a:t>
            </a:r>
            <a:endParaRPr lang="zh-CN" altLang="en-US" dirty="0"/>
          </a:p>
        </p:txBody>
      </p:sp>
      <p:sp>
        <p:nvSpPr>
          <p:cNvPr id="19" name="TextBox 18"/>
          <p:cNvSpPr txBox="1"/>
          <p:nvPr/>
        </p:nvSpPr>
        <p:spPr>
          <a:xfrm>
            <a:off x="381000" y="4549943"/>
            <a:ext cx="461665" cy="1246495"/>
          </a:xfrm>
          <a:prstGeom prst="rect">
            <a:avLst/>
          </a:prstGeom>
          <a:noFill/>
        </p:spPr>
        <p:txBody>
          <a:bodyPr vert="eaVert" wrap="none" rtlCol="0">
            <a:spAutoFit/>
          </a:bodyPr>
          <a:lstStyle/>
          <a:p>
            <a:r>
              <a:rPr lang="zh-CN" altLang="en-US" dirty="0" smtClean="0"/>
              <a:t>服务器市场</a:t>
            </a:r>
            <a:endParaRPr lang="zh-CN" altLang="en-US" dirty="0"/>
          </a:p>
        </p:txBody>
      </p:sp>
      <p:sp>
        <p:nvSpPr>
          <p:cNvPr id="20" name="TextBox 19"/>
          <p:cNvSpPr txBox="1"/>
          <p:nvPr/>
        </p:nvSpPr>
        <p:spPr>
          <a:xfrm>
            <a:off x="6400800" y="5581608"/>
            <a:ext cx="1569660" cy="646331"/>
          </a:xfrm>
          <a:prstGeom prst="rect">
            <a:avLst/>
          </a:prstGeom>
          <a:noFill/>
        </p:spPr>
        <p:txBody>
          <a:bodyPr wrap="none" rtlCol="0">
            <a:spAutoFit/>
          </a:bodyPr>
          <a:lstStyle/>
          <a:p>
            <a:r>
              <a:rPr lang="zh-CN" altLang="en-US" dirty="0"/>
              <a:t>高端服务器</a:t>
            </a:r>
            <a:r>
              <a:rPr lang="zh-CN" altLang="en-US" dirty="0" smtClean="0"/>
              <a:t>或</a:t>
            </a:r>
            <a:endParaRPr lang="en-US" altLang="zh-CN" dirty="0" smtClean="0"/>
          </a:p>
          <a:p>
            <a:r>
              <a:rPr lang="zh-CN" altLang="en-US" dirty="0" smtClean="0"/>
              <a:t>专用</a:t>
            </a:r>
            <a:r>
              <a:rPr lang="zh-CN" altLang="en-US" dirty="0"/>
              <a:t>存储设备</a:t>
            </a:r>
          </a:p>
        </p:txBody>
      </p:sp>
    </p:spTree>
    <p:extLst>
      <p:ext uri="{BB962C8B-B14F-4D97-AF65-F5344CB8AC3E}">
        <p14:creationId xmlns:p14="http://schemas.microsoft.com/office/powerpoint/2010/main" val="1515584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0"/>
                                        </p:tgtEl>
                                        <p:attrNameLst>
                                          <p:attrName>style.visibility</p:attrName>
                                        </p:attrNameLst>
                                      </p:cBhvr>
                                      <p:to>
                                        <p:strVal val="visible"/>
                                      </p:to>
                                    </p:set>
                                    <p:animEffect transition="in" filter="fade">
                                      <p:cBhvr>
                                        <p:cTn id="21" dur="1000"/>
                                        <p:tgtEl>
                                          <p:spTgt spid="7170"/>
                                        </p:tgtEl>
                                      </p:cBhvr>
                                    </p:animEffect>
                                    <p:anim calcmode="lin" valueType="num">
                                      <p:cBhvr>
                                        <p:cTn id="22" dur="1000" fill="hold"/>
                                        <p:tgtEl>
                                          <p:spTgt spid="7170"/>
                                        </p:tgtEl>
                                        <p:attrNameLst>
                                          <p:attrName>ppt_x</p:attrName>
                                        </p:attrNameLst>
                                      </p:cBhvr>
                                      <p:tavLst>
                                        <p:tav tm="0">
                                          <p:val>
                                            <p:strVal val="#ppt_x"/>
                                          </p:val>
                                        </p:tav>
                                        <p:tav tm="100000">
                                          <p:val>
                                            <p:strVal val="#ppt_x"/>
                                          </p:val>
                                        </p:tav>
                                      </p:tavLst>
                                    </p:anim>
                                    <p:anim calcmode="lin" valueType="num">
                                      <p:cBhvr>
                                        <p:cTn id="23" dur="1000" fill="hold"/>
                                        <p:tgtEl>
                                          <p:spTgt spid="717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172"/>
                                        </p:tgtEl>
                                        <p:attrNameLst>
                                          <p:attrName>style.visibility</p:attrName>
                                        </p:attrNameLst>
                                      </p:cBhvr>
                                      <p:to>
                                        <p:strVal val="visible"/>
                                      </p:to>
                                    </p:set>
                                    <p:animEffect transition="in" filter="fade">
                                      <p:cBhvr>
                                        <p:cTn id="40" dur="1000"/>
                                        <p:tgtEl>
                                          <p:spTgt spid="7172"/>
                                        </p:tgtEl>
                                      </p:cBhvr>
                                    </p:animEffect>
                                    <p:anim calcmode="lin" valueType="num">
                                      <p:cBhvr>
                                        <p:cTn id="41" dur="1000" fill="hold"/>
                                        <p:tgtEl>
                                          <p:spTgt spid="7172"/>
                                        </p:tgtEl>
                                        <p:attrNameLst>
                                          <p:attrName>ppt_x</p:attrName>
                                        </p:attrNameLst>
                                      </p:cBhvr>
                                      <p:tavLst>
                                        <p:tav tm="0">
                                          <p:val>
                                            <p:strVal val="#ppt_x"/>
                                          </p:val>
                                        </p:tav>
                                        <p:tav tm="100000">
                                          <p:val>
                                            <p:strVal val="#ppt_x"/>
                                          </p:val>
                                        </p:tav>
                                      </p:tavLst>
                                    </p:anim>
                                    <p:anim calcmode="lin" valueType="num">
                                      <p:cBhvr>
                                        <p:cTn id="42" dur="1000" fill="hold"/>
                                        <p:tgtEl>
                                          <p:spTgt spid="717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7174"/>
                                        </p:tgtEl>
                                        <p:attrNameLst>
                                          <p:attrName>style.visibility</p:attrName>
                                        </p:attrNameLst>
                                      </p:cBhvr>
                                      <p:to>
                                        <p:strVal val="visible"/>
                                      </p:to>
                                    </p:set>
                                    <p:animEffect transition="in" filter="fade">
                                      <p:cBhvr>
                                        <p:cTn id="59" dur="1000"/>
                                        <p:tgtEl>
                                          <p:spTgt spid="7174"/>
                                        </p:tgtEl>
                                      </p:cBhvr>
                                    </p:animEffect>
                                    <p:anim calcmode="lin" valueType="num">
                                      <p:cBhvr>
                                        <p:cTn id="60" dur="1000" fill="hold"/>
                                        <p:tgtEl>
                                          <p:spTgt spid="7174"/>
                                        </p:tgtEl>
                                        <p:attrNameLst>
                                          <p:attrName>ppt_x</p:attrName>
                                        </p:attrNameLst>
                                      </p:cBhvr>
                                      <p:tavLst>
                                        <p:tav tm="0">
                                          <p:val>
                                            <p:strVal val="#ppt_x"/>
                                          </p:val>
                                        </p:tav>
                                        <p:tav tm="100000">
                                          <p:val>
                                            <p:strVal val="#ppt_x"/>
                                          </p:val>
                                        </p:tav>
                                      </p:tavLst>
                                    </p:anim>
                                    <p:anim calcmode="lin" valueType="num">
                                      <p:cBhvr>
                                        <p:cTn id="61" dur="1000" fill="hold"/>
                                        <p:tgtEl>
                                          <p:spTgt spid="717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7176"/>
                                        </p:tgtEl>
                                        <p:attrNameLst>
                                          <p:attrName>style.visibility</p:attrName>
                                        </p:attrNameLst>
                                      </p:cBhvr>
                                      <p:to>
                                        <p:strVal val="visible"/>
                                      </p:to>
                                    </p:set>
                                    <p:animEffect transition="in" filter="fade">
                                      <p:cBhvr>
                                        <p:cTn id="78" dur="1000"/>
                                        <p:tgtEl>
                                          <p:spTgt spid="7176"/>
                                        </p:tgtEl>
                                      </p:cBhvr>
                                    </p:animEffect>
                                    <p:anim calcmode="lin" valueType="num">
                                      <p:cBhvr>
                                        <p:cTn id="79" dur="1000" fill="hold"/>
                                        <p:tgtEl>
                                          <p:spTgt spid="7176"/>
                                        </p:tgtEl>
                                        <p:attrNameLst>
                                          <p:attrName>ppt_x</p:attrName>
                                        </p:attrNameLst>
                                      </p:cBhvr>
                                      <p:tavLst>
                                        <p:tav tm="0">
                                          <p:val>
                                            <p:strVal val="#ppt_x"/>
                                          </p:val>
                                        </p:tav>
                                        <p:tav tm="100000">
                                          <p:val>
                                            <p:strVal val="#ppt_x"/>
                                          </p:val>
                                        </p:tav>
                                      </p:tavLst>
                                    </p:anim>
                                    <p:anim calcmode="lin" valueType="num">
                                      <p:cBhvr>
                                        <p:cTn id="80" dur="1000" fill="hold"/>
                                        <p:tgtEl>
                                          <p:spTgt spid="717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1000"/>
                                        <p:tgtEl>
                                          <p:spTgt spid="13"/>
                                        </p:tgtEl>
                                      </p:cBhvr>
                                    </p:animEffect>
                                    <p:anim calcmode="lin" valueType="num">
                                      <p:cBhvr>
                                        <p:cTn id="84" dur="1000" fill="hold"/>
                                        <p:tgtEl>
                                          <p:spTgt spid="13"/>
                                        </p:tgtEl>
                                        <p:attrNameLst>
                                          <p:attrName>ppt_x</p:attrName>
                                        </p:attrNameLst>
                                      </p:cBhvr>
                                      <p:tavLst>
                                        <p:tav tm="0">
                                          <p:val>
                                            <p:strVal val="#ppt_x"/>
                                          </p:val>
                                        </p:tav>
                                        <p:tav tm="100000">
                                          <p:val>
                                            <p:strVal val="#ppt_x"/>
                                          </p:val>
                                        </p:tav>
                                      </p:tavLst>
                                    </p:anim>
                                    <p:anim calcmode="lin" valueType="num">
                                      <p:cBhvr>
                                        <p:cTn id="8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nodeType="clickEffect">
                                  <p:stCondLst>
                                    <p:cond delay="0"/>
                                  </p:stCondLst>
                                  <p:childTnLst>
                                    <p:set>
                                      <p:cBhvr>
                                        <p:cTn id="89" dur="1" fill="hold">
                                          <p:stCondLst>
                                            <p:cond delay="0"/>
                                          </p:stCondLst>
                                        </p:cTn>
                                        <p:tgtEl>
                                          <p:spTgt spid="7178"/>
                                        </p:tgtEl>
                                        <p:attrNameLst>
                                          <p:attrName>style.visibility</p:attrName>
                                        </p:attrNameLst>
                                      </p:cBhvr>
                                      <p:to>
                                        <p:strVal val="visible"/>
                                      </p:to>
                                    </p:set>
                                    <p:animEffect transition="in" filter="fade">
                                      <p:cBhvr>
                                        <p:cTn id="90" dur="1000"/>
                                        <p:tgtEl>
                                          <p:spTgt spid="7178"/>
                                        </p:tgtEl>
                                      </p:cBhvr>
                                    </p:animEffect>
                                    <p:anim calcmode="lin" valueType="num">
                                      <p:cBhvr>
                                        <p:cTn id="91" dur="1000" fill="hold"/>
                                        <p:tgtEl>
                                          <p:spTgt spid="7178"/>
                                        </p:tgtEl>
                                        <p:attrNameLst>
                                          <p:attrName>ppt_x</p:attrName>
                                        </p:attrNameLst>
                                      </p:cBhvr>
                                      <p:tavLst>
                                        <p:tav tm="0">
                                          <p:val>
                                            <p:strVal val="#ppt_x"/>
                                          </p:val>
                                        </p:tav>
                                        <p:tav tm="100000">
                                          <p:val>
                                            <p:strVal val="#ppt_x"/>
                                          </p:val>
                                        </p:tav>
                                      </p:tavLst>
                                    </p:anim>
                                    <p:anim calcmode="lin" valueType="num">
                                      <p:cBhvr>
                                        <p:cTn id="92" dur="1000" fill="hold"/>
                                        <p:tgtEl>
                                          <p:spTgt spid="717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4"/>
                                        </p:tgtEl>
                                        <p:attrNameLst>
                                          <p:attrName>style.visibility</p:attrName>
                                        </p:attrNameLst>
                                      </p:cBhvr>
                                      <p:to>
                                        <p:strVal val="visible"/>
                                      </p:to>
                                    </p:set>
                                    <p:animEffect transition="in" filter="fade">
                                      <p:cBhvr>
                                        <p:cTn id="95" dur="1000"/>
                                        <p:tgtEl>
                                          <p:spTgt spid="14"/>
                                        </p:tgtEl>
                                      </p:cBhvr>
                                    </p:animEffect>
                                    <p:anim calcmode="lin" valueType="num">
                                      <p:cBhvr>
                                        <p:cTn id="96" dur="1000" fill="hold"/>
                                        <p:tgtEl>
                                          <p:spTgt spid="14"/>
                                        </p:tgtEl>
                                        <p:attrNameLst>
                                          <p:attrName>ppt_x</p:attrName>
                                        </p:attrNameLst>
                                      </p:cBhvr>
                                      <p:tavLst>
                                        <p:tav tm="0">
                                          <p:val>
                                            <p:strVal val="#ppt_x"/>
                                          </p:val>
                                        </p:tav>
                                        <p:tav tm="100000">
                                          <p:val>
                                            <p:strVal val="#ppt_x"/>
                                          </p:val>
                                        </p:tav>
                                      </p:tavLst>
                                    </p:anim>
                                    <p:anim calcmode="lin" valueType="num">
                                      <p:cBhvr>
                                        <p:cTn id="97" dur="1000" fill="hold"/>
                                        <p:tgtEl>
                                          <p:spTgt spid="1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1000"/>
                                        <p:tgtEl>
                                          <p:spTgt spid="20"/>
                                        </p:tgtEl>
                                      </p:cBhvr>
                                    </p:animEffect>
                                    <p:anim calcmode="lin" valueType="num">
                                      <p:cBhvr>
                                        <p:cTn id="101" dur="1000" fill="hold"/>
                                        <p:tgtEl>
                                          <p:spTgt spid="20"/>
                                        </p:tgtEl>
                                        <p:attrNameLst>
                                          <p:attrName>ppt_x</p:attrName>
                                        </p:attrNameLst>
                                      </p:cBhvr>
                                      <p:tavLst>
                                        <p:tav tm="0">
                                          <p:val>
                                            <p:strVal val="#ppt_x"/>
                                          </p:val>
                                        </p:tav>
                                        <p:tav tm="100000">
                                          <p:val>
                                            <p:strVal val="#ppt_x"/>
                                          </p:val>
                                        </p:tav>
                                      </p:tavLst>
                                    </p:anim>
                                    <p:anim calcmode="lin" valueType="num">
                                      <p:cBhvr>
                                        <p:cTn id="10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3" grpId="0"/>
      <p:bldP spid="14" grpId="0"/>
      <p:bldP spid="6" grpId="0" animBg="1"/>
      <p:bldP spid="16" grpId="0" animBg="1"/>
      <p:bldP spid="8" grpId="0"/>
      <p:bldP spid="19" grpId="0"/>
      <p:bldP spid="20"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硬盘技术指标</a:t>
            </a:r>
            <a:endParaRPr lang="zh-CN" altLang="en-US" dirty="0"/>
          </a:p>
        </p:txBody>
      </p:sp>
      <p:sp>
        <p:nvSpPr>
          <p:cNvPr id="3" name="内容占位符 2"/>
          <p:cNvSpPr>
            <a:spLocks noGrp="1"/>
          </p:cNvSpPr>
          <p:nvPr>
            <p:ph idx="1"/>
          </p:nvPr>
        </p:nvSpPr>
        <p:spPr/>
        <p:txBody>
          <a:bodyPr/>
          <a:lstStyle/>
          <a:p>
            <a:pPr marL="514350" indent="-514350">
              <a:buFont typeface="+mj-ea"/>
              <a:buAutoNum type="circleNumDbPlain"/>
            </a:pPr>
            <a:r>
              <a:rPr lang="zh-CN" altLang="en-US" sz="2400" dirty="0" smtClean="0"/>
              <a:t>硬盘容量：</a:t>
            </a:r>
            <a:r>
              <a:rPr lang="en-US" altLang="zh-CN" sz="2400" dirty="0" smtClean="0"/>
              <a:t>MB-&gt;GB-&gt;TB </a:t>
            </a:r>
            <a:r>
              <a:rPr lang="zh-CN" altLang="en-US" sz="2400" dirty="0" smtClean="0"/>
              <a:t>（最高已出现</a:t>
            </a:r>
            <a:r>
              <a:rPr lang="en-US" altLang="zh-CN" sz="2400" dirty="0" smtClean="0"/>
              <a:t>6TB</a:t>
            </a:r>
            <a:r>
              <a:rPr lang="zh-CN" altLang="en-US" sz="2400" dirty="0" smtClean="0"/>
              <a:t>硬盘）</a:t>
            </a:r>
            <a:endParaRPr lang="en-US" altLang="zh-CN" sz="2400" dirty="0" smtClean="0"/>
          </a:p>
          <a:p>
            <a:pPr marL="514350" indent="-514350">
              <a:buFont typeface="+mj-ea"/>
              <a:buAutoNum type="circleNumDbPlain"/>
            </a:pPr>
            <a:r>
              <a:rPr lang="zh-CN" altLang="en-US" sz="2400" dirty="0" smtClean="0"/>
              <a:t>转速：单位是</a:t>
            </a:r>
            <a:r>
              <a:rPr lang="en-US" altLang="zh-CN" sz="2400" dirty="0"/>
              <a:t>RPM</a:t>
            </a:r>
            <a:r>
              <a:rPr lang="zh-CN" altLang="en-US" sz="2400" dirty="0"/>
              <a:t>（</a:t>
            </a:r>
            <a:r>
              <a:rPr lang="en-US" altLang="zh-CN" sz="2400" dirty="0"/>
              <a:t>Revolutions Per Minute</a:t>
            </a:r>
            <a:r>
              <a:rPr lang="zh-CN" altLang="en-US" sz="2400" dirty="0"/>
              <a:t>），是指每分钟多少转</a:t>
            </a:r>
            <a:r>
              <a:rPr lang="zh-CN" altLang="en-US" sz="2400" dirty="0" smtClean="0"/>
              <a:t>。常用转速：家用为</a:t>
            </a:r>
            <a:r>
              <a:rPr lang="en-US" altLang="zh-CN" sz="2400" dirty="0"/>
              <a:t>5400RPM</a:t>
            </a:r>
            <a:r>
              <a:rPr lang="zh-CN" altLang="en-US" sz="2400" dirty="0"/>
              <a:t>、</a:t>
            </a:r>
            <a:r>
              <a:rPr lang="en-US" altLang="zh-CN" sz="2400" dirty="0" smtClean="0"/>
              <a:t>7200RPM</a:t>
            </a:r>
            <a:r>
              <a:rPr lang="zh-CN" altLang="en-US" sz="2400" dirty="0"/>
              <a:t>等，服务器用多为</a:t>
            </a:r>
            <a:r>
              <a:rPr lang="en-US" altLang="zh-CN" sz="2400" dirty="0" smtClean="0"/>
              <a:t>10000RPM</a:t>
            </a:r>
          </a:p>
          <a:p>
            <a:pPr marL="514350" indent="-514350">
              <a:buFont typeface="+mj-ea"/>
              <a:buAutoNum type="circleNumDbPlain"/>
            </a:pPr>
            <a:r>
              <a:rPr lang="zh-CN" altLang="en-US" sz="2400" dirty="0"/>
              <a:t>平均寻址时间（</a:t>
            </a:r>
            <a:r>
              <a:rPr lang="en-US" altLang="zh-CN" sz="2400" dirty="0"/>
              <a:t>Average Access Time</a:t>
            </a:r>
            <a:r>
              <a:rPr lang="zh-CN" altLang="en-US" sz="2400" dirty="0"/>
              <a:t>）是指磁头从起始位置到达目标磁道位置，并且从目标磁道上找到要读写的数据扇区所需的时间</a:t>
            </a:r>
            <a:r>
              <a:rPr lang="zh-CN" altLang="en-US" sz="2400" dirty="0" smtClean="0"/>
              <a:t>。</a:t>
            </a:r>
            <a:r>
              <a:rPr lang="en-US" altLang="zh-CN" sz="2400" dirty="0" smtClean="0"/>
              <a:t>8</a:t>
            </a:r>
            <a:r>
              <a:rPr lang="zh-CN" altLang="en-US" sz="2400" dirty="0" smtClean="0"/>
              <a:t>～</a:t>
            </a:r>
            <a:r>
              <a:rPr lang="en-US" altLang="zh-CN" sz="2400" dirty="0" smtClean="0"/>
              <a:t>12ms</a:t>
            </a:r>
            <a:r>
              <a:rPr lang="zh-CN" altLang="en-US" sz="2400" dirty="0" smtClean="0"/>
              <a:t>。</a:t>
            </a:r>
            <a:endParaRPr lang="en-US" altLang="zh-CN" sz="2400" dirty="0" smtClean="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10864014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14350" indent="-514350">
              <a:buFont typeface="+mj-ea"/>
              <a:buAutoNum type="circleNumDbPlain" startAt="4"/>
            </a:pPr>
            <a:r>
              <a:rPr lang="zh-CN" altLang="en-US" sz="2400" dirty="0"/>
              <a:t>传输速率（</a:t>
            </a:r>
            <a:r>
              <a:rPr lang="en-US" altLang="zh-CN" sz="2400" dirty="0"/>
              <a:t>Data Transfer Rate</a:t>
            </a:r>
            <a:r>
              <a:rPr lang="zh-CN" altLang="en-US" sz="2400" dirty="0"/>
              <a:t>）是指硬盘读写数据的速度，单位为兆字节每秒（</a:t>
            </a:r>
            <a:r>
              <a:rPr lang="en-US" altLang="zh-CN" sz="2400" dirty="0"/>
              <a:t>MB/s</a:t>
            </a:r>
            <a:r>
              <a:rPr lang="zh-CN" altLang="en-US" sz="2400" dirty="0"/>
              <a:t>）。</a:t>
            </a:r>
            <a:endParaRPr lang="en-US" altLang="zh-CN" sz="2400" dirty="0"/>
          </a:p>
          <a:p>
            <a:pPr marL="914400" lvl="1" indent="-514350">
              <a:buFont typeface="+mj-lt"/>
              <a:buAutoNum type="alphaLcPeriod"/>
            </a:pPr>
            <a:r>
              <a:rPr lang="zh-CN" altLang="en-US" sz="2400" dirty="0"/>
              <a:t>内部传输速率：主要依赖硬盘转速</a:t>
            </a:r>
            <a:endParaRPr lang="en-US" altLang="zh-CN" sz="2400" dirty="0"/>
          </a:p>
          <a:p>
            <a:pPr marL="914400" lvl="1" indent="-514350">
              <a:buFont typeface="+mj-lt"/>
              <a:buAutoNum type="alphaLcPeriod"/>
            </a:pPr>
            <a:r>
              <a:rPr lang="zh-CN" altLang="en-US" sz="2400" dirty="0"/>
              <a:t>外部传输速率：硬盘接口类型和硬盘缓存，</a:t>
            </a:r>
            <a:r>
              <a:rPr lang="en-US" altLang="zh-CN" sz="2400" dirty="0"/>
              <a:t>SATA3</a:t>
            </a:r>
            <a:r>
              <a:rPr lang="zh-CN" altLang="en-US" sz="2400" dirty="0"/>
              <a:t>能达到</a:t>
            </a:r>
            <a:r>
              <a:rPr lang="en-US" altLang="zh-CN" sz="2400" dirty="0"/>
              <a:t>750MB/s</a:t>
            </a:r>
            <a:r>
              <a:rPr lang="zh-CN" altLang="en-US" sz="2400" dirty="0"/>
              <a:t>。</a:t>
            </a:r>
          </a:p>
          <a:p>
            <a:pPr marL="457200" indent="-457200">
              <a:buFont typeface="+mj-ea"/>
              <a:buAutoNum type="circleNumDbPlain" startAt="5"/>
            </a:pPr>
            <a:r>
              <a:rPr lang="zh-CN" altLang="en-US" sz="2400" dirty="0"/>
              <a:t>缓存（</a:t>
            </a:r>
            <a:r>
              <a:rPr lang="en-US" altLang="zh-CN" sz="2400" dirty="0"/>
              <a:t>Cache memory</a:t>
            </a:r>
            <a:r>
              <a:rPr lang="zh-CN" altLang="en-US" sz="2400" dirty="0"/>
              <a:t>）是硬盘控制器上本身携带的一块内存区域，是硬盘内部存储和外界接口之间的缓冲器。</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4023889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 </a:t>
            </a:r>
            <a:r>
              <a:rPr lang="zh-CN" altLang="en-US" dirty="0"/>
              <a:t>显卡</a:t>
            </a:r>
          </a:p>
        </p:txBody>
      </p:sp>
      <p:sp>
        <p:nvSpPr>
          <p:cNvPr id="3" name="内容占位符 2"/>
          <p:cNvSpPr>
            <a:spLocks noGrp="1"/>
          </p:cNvSpPr>
          <p:nvPr>
            <p:ph idx="1"/>
          </p:nvPr>
        </p:nvSpPr>
        <p:spPr>
          <a:xfrm>
            <a:off x="611188" y="1484313"/>
            <a:ext cx="8151812" cy="2325687"/>
          </a:xfrm>
        </p:spPr>
        <p:txBody>
          <a:bodyPr/>
          <a:lstStyle/>
          <a:p>
            <a:r>
              <a:rPr lang="zh-CN" altLang="en-US" dirty="0"/>
              <a:t>显卡全称显示接口卡（</a:t>
            </a:r>
            <a:r>
              <a:rPr lang="en-US" altLang="zh-CN" dirty="0"/>
              <a:t>Video card</a:t>
            </a:r>
            <a:r>
              <a:rPr lang="zh-CN" altLang="en-US" dirty="0"/>
              <a:t>或</a:t>
            </a:r>
            <a:r>
              <a:rPr lang="en-US" altLang="zh-CN" dirty="0"/>
              <a:t>Graphics card</a:t>
            </a:r>
            <a:r>
              <a:rPr lang="zh-CN" altLang="en-US" dirty="0"/>
              <a:t>），简称显</a:t>
            </a:r>
            <a:r>
              <a:rPr lang="zh-CN" altLang="en-US" dirty="0" smtClean="0"/>
              <a:t>卡。</a:t>
            </a:r>
            <a:endParaRPr lang="en-US" altLang="zh-CN" dirty="0" smtClean="0"/>
          </a:p>
          <a:p>
            <a:r>
              <a:rPr lang="zh-CN" altLang="en-US" dirty="0"/>
              <a:t>显卡的用途是将计算机系统所需要的显示信息进行转换驱动，并向显示器提供行扫描信号，控制显示器的正确显示</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8196" name="Picture 4" descr="F:\图片\手机墙纸\ceNjXgeQEiIt6.jpg"/>
          <p:cNvPicPr>
            <a:picLocks noChangeAspect="1" noChangeArrowheads="1"/>
          </p:cNvPicPr>
          <p:nvPr/>
        </p:nvPicPr>
        <p:blipFill rotWithShape="1">
          <a:blip r:embed="rId2">
            <a:extLst>
              <a:ext uri="{28A0092B-C50C-407E-A947-70E740481C1C}">
                <a14:useLocalDpi xmlns:a14="http://schemas.microsoft.com/office/drawing/2010/main" val="0"/>
              </a:ext>
            </a:extLst>
          </a:blip>
          <a:srcRect l="3585" t="16716" r="2791" b="15208"/>
          <a:stretch/>
        </p:blipFill>
        <p:spPr bwMode="auto">
          <a:xfrm>
            <a:off x="2057400" y="3886200"/>
            <a:ext cx="4572000" cy="2493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7091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 calcmode="lin" valueType="num">
                                      <p:cBhvr additive="base">
                                        <p:cTn id="17" dur="500" fill="hold"/>
                                        <p:tgtEl>
                                          <p:spTgt spid="8196"/>
                                        </p:tgtEl>
                                        <p:attrNameLst>
                                          <p:attrName>ppt_x</p:attrName>
                                        </p:attrNameLst>
                                      </p:cBhvr>
                                      <p:tavLst>
                                        <p:tav tm="0">
                                          <p:val>
                                            <p:strVal val="#ppt_x"/>
                                          </p:val>
                                        </p:tav>
                                        <p:tav tm="100000">
                                          <p:val>
                                            <p:strVal val="#ppt_x"/>
                                          </p:val>
                                        </p:tav>
                                      </p:tavLst>
                                    </p:anim>
                                    <p:anim calcmode="lin" valueType="num">
                                      <p:cBhvr additive="base">
                                        <p:cTn id="1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5" name="Picture 4" descr="003925397"/>
          <p:cNvPicPr>
            <a:picLocks noChangeAspect="1" noChangeArrowheads="1"/>
          </p:cNvPicPr>
          <p:nvPr/>
        </p:nvPicPr>
        <p:blipFill>
          <a:blip r:embed="rId2" cstate="print">
            <a:extLst>
              <a:ext uri="{28A0092B-C50C-407E-A947-70E740481C1C}">
                <a14:useLocalDpi xmlns:a14="http://schemas.microsoft.com/office/drawing/2010/main" val="0"/>
              </a:ext>
            </a:extLst>
          </a:blip>
          <a:srcRect l="13281" t="7761" r="9944" b="3685"/>
          <a:stretch>
            <a:fillRect/>
          </a:stretch>
        </p:blipFill>
        <p:spPr bwMode="auto">
          <a:xfrm>
            <a:off x="553187" y="2895176"/>
            <a:ext cx="2861765" cy="22018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0039254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60156" y="1142999"/>
            <a:ext cx="3824287" cy="25504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00392540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4425" t="7055" r="16877" b="5541"/>
          <a:stretch/>
        </p:blipFill>
        <p:spPr bwMode="auto">
          <a:xfrm>
            <a:off x="5655733" y="3919907"/>
            <a:ext cx="2633134" cy="2234788"/>
          </a:xfrm>
          <a:prstGeom prst="rect">
            <a:avLst/>
          </a:prstGeom>
          <a:noFill/>
          <a:extLst>
            <a:ext uri="{909E8E84-426E-40DD-AFC4-6F175D3DCCD1}">
              <a14:hiddenFill xmlns:a14="http://schemas.microsoft.com/office/drawing/2010/main">
                <a:solidFill>
                  <a:srgbClr val="FFFFFF"/>
                </a:solidFill>
              </a14:hiddenFill>
            </a:ext>
          </a:extLst>
        </p:spPr>
      </p:pic>
      <p:cxnSp>
        <p:nvCxnSpPr>
          <p:cNvPr id="3" name="直接箭头连接符 2"/>
          <p:cNvCxnSpPr/>
          <p:nvPr/>
        </p:nvCxnSpPr>
        <p:spPr bwMode="auto">
          <a:xfrm flipV="1">
            <a:off x="3200400" y="2895176"/>
            <a:ext cx="2229587" cy="613598"/>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a:prstShdw prst="shdw12">
              <a:schemeClr val="bg2">
                <a:alpha val="50000"/>
              </a:schemeClr>
            </a:prstShdw>
          </a:effectLst>
        </p:spPr>
      </p:cxnSp>
      <p:cxnSp>
        <p:nvCxnSpPr>
          <p:cNvPr id="9" name="直接箭头连接符 8"/>
          <p:cNvCxnSpPr/>
          <p:nvPr/>
        </p:nvCxnSpPr>
        <p:spPr bwMode="auto">
          <a:xfrm>
            <a:off x="2819400" y="3919907"/>
            <a:ext cx="2856120" cy="880693"/>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a:prstShdw prst="shdw12">
              <a:schemeClr val="bg2">
                <a:alpha val="50000"/>
              </a:schemeClr>
            </a:prstShdw>
          </a:effectLst>
        </p:spPr>
      </p:cxnSp>
      <p:sp>
        <p:nvSpPr>
          <p:cNvPr id="11" name="TextBox 10"/>
          <p:cNvSpPr txBox="1"/>
          <p:nvPr/>
        </p:nvSpPr>
        <p:spPr>
          <a:xfrm>
            <a:off x="6972299" y="3324108"/>
            <a:ext cx="1107996" cy="369332"/>
          </a:xfrm>
          <a:prstGeom prst="rect">
            <a:avLst/>
          </a:prstGeom>
          <a:noFill/>
        </p:spPr>
        <p:txBody>
          <a:bodyPr wrap="none" rtlCol="0">
            <a:spAutoFit/>
          </a:bodyPr>
          <a:lstStyle/>
          <a:p>
            <a:r>
              <a:rPr lang="zh-CN" altLang="en-US" dirty="0" smtClean="0"/>
              <a:t>显卡构成</a:t>
            </a:r>
            <a:endParaRPr lang="zh-CN" altLang="en-US" dirty="0"/>
          </a:p>
        </p:txBody>
      </p:sp>
      <p:sp>
        <p:nvSpPr>
          <p:cNvPr id="12" name="TextBox 11"/>
          <p:cNvSpPr txBox="1"/>
          <p:nvPr/>
        </p:nvSpPr>
        <p:spPr>
          <a:xfrm>
            <a:off x="6972299" y="6154695"/>
            <a:ext cx="1107996" cy="369332"/>
          </a:xfrm>
          <a:prstGeom prst="rect">
            <a:avLst/>
          </a:prstGeom>
          <a:noFill/>
        </p:spPr>
        <p:txBody>
          <a:bodyPr wrap="none" rtlCol="0">
            <a:spAutoFit/>
          </a:bodyPr>
          <a:lstStyle/>
          <a:p>
            <a:r>
              <a:rPr lang="zh-CN" altLang="en-US" dirty="0" smtClean="0"/>
              <a:t>散热组件</a:t>
            </a:r>
            <a:endParaRPr lang="zh-CN" altLang="en-US" dirty="0"/>
          </a:p>
        </p:txBody>
      </p:sp>
    </p:spTree>
    <p:extLst>
      <p:ext uri="{BB962C8B-B14F-4D97-AF65-F5344CB8AC3E}">
        <p14:creationId xmlns:p14="http://schemas.microsoft.com/office/powerpoint/2010/main" val="65226656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1.1.2 </a:t>
            </a:r>
            <a:r>
              <a:rPr lang="zh-CN" altLang="en-US" dirty="0"/>
              <a:t>计算机的分类及其特点</a:t>
            </a:r>
          </a:p>
        </p:txBody>
      </p:sp>
      <p:sp>
        <p:nvSpPr>
          <p:cNvPr id="3" name="内容占位符 2"/>
          <p:cNvSpPr>
            <a:spLocks noGrp="1"/>
          </p:cNvSpPr>
          <p:nvPr>
            <p:ph idx="1"/>
          </p:nvPr>
        </p:nvSpPr>
        <p:spPr/>
        <p:txBody>
          <a:bodyPr/>
          <a:lstStyle/>
          <a:p>
            <a:r>
              <a:rPr lang="zh-CN" altLang="en-US" dirty="0" smtClean="0"/>
              <a:t>通常说</a:t>
            </a:r>
            <a:r>
              <a:rPr lang="zh-CN" altLang="en-US" dirty="0"/>
              <a:t>的计算机都是数字计算机，用的是数字技术，所处理的电信号在时间上是离散的（称为数字量）</a:t>
            </a:r>
            <a:r>
              <a:rPr lang="zh-CN" altLang="en-US" dirty="0" smtClean="0"/>
              <a:t>。</a:t>
            </a:r>
            <a:endParaRPr lang="en-US" altLang="zh-CN" dirty="0" smtClean="0"/>
          </a:p>
          <a:p>
            <a:r>
              <a:rPr lang="zh-CN" altLang="en-US" dirty="0"/>
              <a:t>计算机按功能和用途分类可分为两大类，即专用计算机和通用计算机</a:t>
            </a:r>
            <a:r>
              <a:rPr lang="zh-CN" altLang="en-US" dirty="0" smtClean="0"/>
              <a:t>。</a:t>
            </a:r>
            <a:endParaRPr lang="en-US" altLang="zh-CN" dirty="0" smtClean="0"/>
          </a:p>
          <a:p>
            <a:r>
              <a:rPr lang="zh-CN" altLang="en-US" dirty="0"/>
              <a:t>通用计算机按性能规模可以分为五类：巨型机、大型机、小型机、微型机、工作站。</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26112530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显卡的构成</a:t>
            </a:r>
            <a:endParaRPr lang="zh-CN" altLang="en-US" dirty="0"/>
          </a:p>
        </p:txBody>
      </p:sp>
      <p:sp>
        <p:nvSpPr>
          <p:cNvPr id="3" name="内容占位符 2"/>
          <p:cNvSpPr>
            <a:spLocks noGrp="1"/>
          </p:cNvSpPr>
          <p:nvPr>
            <p:ph idx="1"/>
          </p:nvPr>
        </p:nvSpPr>
        <p:spPr/>
        <p:txBody>
          <a:bodyPr/>
          <a:lstStyle/>
          <a:p>
            <a:r>
              <a:rPr lang="zh-CN" altLang="en-US" dirty="0"/>
              <a:t>显</a:t>
            </a:r>
            <a:r>
              <a:rPr lang="zh-CN" altLang="en-US" dirty="0" smtClean="0"/>
              <a:t>卡的构成包括</a:t>
            </a:r>
            <a:r>
              <a:rPr lang="en-US" altLang="zh-CN" dirty="0" smtClean="0"/>
              <a:t>GPU</a:t>
            </a:r>
            <a:r>
              <a:rPr lang="zh-CN" altLang="en-US" dirty="0"/>
              <a:t>、显存、显卡</a:t>
            </a:r>
            <a:r>
              <a:rPr lang="en-US" altLang="zh-CN" dirty="0"/>
              <a:t>BIOS</a:t>
            </a:r>
            <a:r>
              <a:rPr lang="zh-CN" altLang="en-US" dirty="0"/>
              <a:t>和</a:t>
            </a:r>
            <a:r>
              <a:rPr lang="en-US" altLang="zh-CN" dirty="0"/>
              <a:t>PCB</a:t>
            </a:r>
            <a:r>
              <a:rPr lang="zh-CN" altLang="en-US" dirty="0"/>
              <a:t>板</a:t>
            </a:r>
            <a:r>
              <a:rPr lang="zh-CN" altLang="en-US" dirty="0" smtClean="0"/>
              <a:t>。</a:t>
            </a:r>
            <a:endParaRPr lang="en-US" altLang="zh-CN" dirty="0" smtClean="0"/>
          </a:p>
          <a:p>
            <a:pPr lvl="1"/>
            <a:r>
              <a:rPr lang="en-US" altLang="zh-CN" sz="2400" dirty="0" smtClean="0"/>
              <a:t>GPU</a:t>
            </a:r>
            <a:r>
              <a:rPr lang="zh-CN" altLang="en-US" sz="2400" dirty="0"/>
              <a:t>（</a:t>
            </a:r>
            <a:r>
              <a:rPr lang="en-US" altLang="zh-CN" sz="2400" dirty="0"/>
              <a:t>Graphic Processing Unit</a:t>
            </a:r>
            <a:r>
              <a:rPr lang="zh-CN" altLang="en-US" sz="2400" dirty="0" smtClean="0"/>
              <a:t>）是显卡的核心</a:t>
            </a:r>
            <a:endParaRPr lang="en-US" altLang="zh-CN" sz="2400" dirty="0" smtClean="0"/>
          </a:p>
          <a:p>
            <a:pPr lvl="1"/>
            <a:r>
              <a:rPr lang="zh-CN" altLang="en-US" sz="2400" dirty="0"/>
              <a:t>显存的主要功能就是暂时储存显示芯片要处理的数据和处理完毕的数据</a:t>
            </a:r>
            <a:r>
              <a:rPr lang="zh-CN" altLang="en-US" sz="2400" dirty="0" smtClean="0"/>
              <a:t>。</a:t>
            </a:r>
            <a:endParaRPr lang="en-US" altLang="zh-CN" sz="2400" dirty="0" smtClean="0"/>
          </a:p>
          <a:p>
            <a:pPr lvl="1"/>
            <a:r>
              <a:rPr lang="zh-CN" altLang="en-US" sz="2400" dirty="0"/>
              <a:t>显卡</a:t>
            </a:r>
            <a:r>
              <a:rPr lang="en-US" altLang="zh-CN" sz="2400" dirty="0" smtClean="0"/>
              <a:t>BIOS</a:t>
            </a:r>
            <a:r>
              <a:rPr lang="zh-CN" altLang="en-US" sz="2400" dirty="0"/>
              <a:t>主要用于存放显示芯片与驱动程序之间的控制程序，另外还存有显示卡的型号、规格、生产厂家及出厂时间等信息</a:t>
            </a:r>
            <a:r>
              <a:rPr lang="zh-CN" altLang="en-US" sz="2400" dirty="0" smtClean="0"/>
              <a:t>。</a:t>
            </a:r>
            <a:endParaRPr lang="en-US" altLang="zh-CN" sz="2400" dirty="0" smtClean="0"/>
          </a:p>
          <a:p>
            <a:pPr lvl="1"/>
            <a:r>
              <a:rPr lang="zh-CN" altLang="en-US" sz="2400" dirty="0"/>
              <a:t>显卡</a:t>
            </a:r>
            <a:r>
              <a:rPr lang="en-US" altLang="zh-CN" sz="2400" dirty="0"/>
              <a:t>PCB</a:t>
            </a:r>
            <a:r>
              <a:rPr lang="zh-CN" altLang="en-US" sz="2400" dirty="0"/>
              <a:t>（</a:t>
            </a:r>
            <a:r>
              <a:rPr lang="en-US" altLang="zh-CN" sz="2400" dirty="0"/>
              <a:t>Printed Circuit Board</a:t>
            </a:r>
            <a:r>
              <a:rPr lang="zh-CN" altLang="en-US" sz="2400" dirty="0"/>
              <a:t>）板即显卡的印刷电路板。</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38799986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2"/>
          <p:cNvSpPr>
            <a:spLocks noGrp="1" noChangeArrowheads="1"/>
          </p:cNvSpPr>
          <p:nvPr>
            <p:ph type="title"/>
          </p:nvPr>
        </p:nvSpPr>
        <p:spPr/>
        <p:txBody>
          <a:bodyPr/>
          <a:lstStyle/>
          <a:p>
            <a:r>
              <a:rPr lang="zh-CN" altLang="en-US" dirty="0" smtClean="0"/>
              <a:t>显</a:t>
            </a:r>
            <a:r>
              <a:rPr lang="zh-CN" altLang="en-US" dirty="0"/>
              <a:t>卡</a:t>
            </a:r>
            <a:r>
              <a:rPr lang="zh-CN" altLang="en-US" dirty="0" smtClean="0"/>
              <a:t>基本构成</a:t>
            </a:r>
            <a:endParaRPr lang="zh-CN" altLang="en-US" dirty="0"/>
          </a:p>
        </p:txBody>
      </p:sp>
      <p:sp>
        <p:nvSpPr>
          <p:cNvPr id="696323" name="Rectangle 3"/>
          <p:cNvSpPr>
            <a:spLocks noGrp="1" noChangeArrowheads="1"/>
          </p:cNvSpPr>
          <p:nvPr>
            <p:ph type="body" idx="1"/>
          </p:nvPr>
        </p:nvSpPr>
        <p:spPr/>
        <p:txBody>
          <a:bodyPr/>
          <a:lstStyle/>
          <a:p>
            <a:pPr algn="just">
              <a:buFontTx/>
              <a:buNone/>
            </a:pPr>
            <a:endParaRPr lang="en-US" altLang="zh-CN" dirty="0"/>
          </a:p>
        </p:txBody>
      </p:sp>
      <p:pic>
        <p:nvPicPr>
          <p:cNvPr id="696324" name="Picture 4" descr="001095166"/>
          <p:cNvPicPr>
            <a:picLocks noChangeAspect="1" noChangeArrowheads="1"/>
          </p:cNvPicPr>
          <p:nvPr/>
        </p:nvPicPr>
        <p:blipFill>
          <a:blip r:embed="rId3">
            <a:extLst>
              <a:ext uri="{28A0092B-C50C-407E-A947-70E740481C1C}">
                <a14:useLocalDpi xmlns:a14="http://schemas.microsoft.com/office/drawing/2010/main" val="0"/>
              </a:ext>
            </a:extLst>
          </a:blip>
          <a:srcRect l="6641" t="4427" r="4761" b="2539"/>
          <a:stretch>
            <a:fillRect/>
          </a:stretch>
        </p:blipFill>
        <p:spPr bwMode="auto">
          <a:xfrm>
            <a:off x="1692275" y="2085975"/>
            <a:ext cx="5545138" cy="4367213"/>
          </a:xfrm>
          <a:prstGeom prst="rect">
            <a:avLst/>
          </a:prstGeom>
          <a:noFill/>
          <a:extLst>
            <a:ext uri="{909E8E84-426E-40DD-AFC4-6F175D3DCCD1}">
              <a14:hiddenFill xmlns:a14="http://schemas.microsoft.com/office/drawing/2010/main">
                <a:solidFill>
                  <a:srgbClr val="FFFFFF"/>
                </a:solidFill>
              </a14:hiddenFill>
            </a:ext>
          </a:extLst>
        </p:spPr>
      </p:pic>
      <p:sp>
        <p:nvSpPr>
          <p:cNvPr id="696325" name="AutoShape 5"/>
          <p:cNvSpPr>
            <a:spLocks noChangeArrowheads="1"/>
          </p:cNvSpPr>
          <p:nvPr/>
        </p:nvSpPr>
        <p:spPr bwMode="auto">
          <a:xfrm>
            <a:off x="1692275" y="2276475"/>
            <a:ext cx="935038" cy="431800"/>
          </a:xfrm>
          <a:prstGeom prst="wedgeRectCallout">
            <a:avLst>
              <a:gd name="adj1" fmla="val 247625"/>
              <a:gd name="adj2" fmla="val 400736"/>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pt-BR" altLang="zh-CN"/>
              <a:t>GPU</a:t>
            </a:r>
            <a:endParaRPr lang="en-US" altLang="zh-CN"/>
          </a:p>
        </p:txBody>
      </p:sp>
      <p:sp>
        <p:nvSpPr>
          <p:cNvPr id="696326" name="AutoShape 6"/>
          <p:cNvSpPr>
            <a:spLocks noChangeArrowheads="1"/>
          </p:cNvSpPr>
          <p:nvPr/>
        </p:nvSpPr>
        <p:spPr bwMode="auto">
          <a:xfrm>
            <a:off x="2987675" y="2276475"/>
            <a:ext cx="1152525" cy="431800"/>
          </a:xfrm>
          <a:prstGeom prst="wedgeRectCallout">
            <a:avLst>
              <a:gd name="adj1" fmla="val 108542"/>
              <a:gd name="adj2" fmla="val 184190"/>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pt-BR" altLang="zh-CN"/>
              <a:t>GDDR</a:t>
            </a:r>
            <a:endParaRPr lang="en-US" altLang="zh-CN"/>
          </a:p>
        </p:txBody>
      </p:sp>
      <p:sp>
        <p:nvSpPr>
          <p:cNvPr id="696327" name="AutoShape 7"/>
          <p:cNvSpPr>
            <a:spLocks noChangeArrowheads="1"/>
          </p:cNvSpPr>
          <p:nvPr/>
        </p:nvSpPr>
        <p:spPr bwMode="auto">
          <a:xfrm>
            <a:off x="6732588" y="2205038"/>
            <a:ext cx="1152525" cy="431800"/>
          </a:xfrm>
          <a:prstGeom prst="wedgeRectCallout">
            <a:avLst>
              <a:gd name="adj1" fmla="val -126310"/>
              <a:gd name="adj2" fmla="val 198898"/>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pt-BR" altLang="zh-CN"/>
              <a:t>DC-DC</a:t>
            </a:r>
            <a:endParaRPr lang="en-US" altLang="zh-CN"/>
          </a:p>
        </p:txBody>
      </p:sp>
      <p:sp>
        <p:nvSpPr>
          <p:cNvPr id="696328" name="AutoShape 8"/>
          <p:cNvSpPr>
            <a:spLocks noChangeArrowheads="1"/>
          </p:cNvSpPr>
          <p:nvPr/>
        </p:nvSpPr>
        <p:spPr bwMode="auto">
          <a:xfrm>
            <a:off x="827088" y="5084763"/>
            <a:ext cx="936625" cy="431800"/>
          </a:xfrm>
          <a:prstGeom prst="wedgeRectCallout">
            <a:avLst>
              <a:gd name="adj1" fmla="val 129153"/>
              <a:gd name="adj2" fmla="val -76838"/>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pt-BR" altLang="zh-CN"/>
              <a:t>DVI</a:t>
            </a:r>
            <a:endParaRPr lang="en-US" altLang="zh-CN"/>
          </a:p>
        </p:txBody>
      </p:sp>
      <p:sp>
        <p:nvSpPr>
          <p:cNvPr id="696329" name="AutoShape 9"/>
          <p:cNvSpPr>
            <a:spLocks noChangeArrowheads="1"/>
          </p:cNvSpPr>
          <p:nvPr/>
        </p:nvSpPr>
        <p:spPr bwMode="auto">
          <a:xfrm>
            <a:off x="898525" y="3213100"/>
            <a:ext cx="936625" cy="431800"/>
          </a:xfrm>
          <a:prstGeom prst="wedgeRectCallout">
            <a:avLst>
              <a:gd name="adj1" fmla="val 152032"/>
              <a:gd name="adj2" fmla="val 160662"/>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a:t>MIO</a:t>
            </a:r>
          </a:p>
        </p:txBody>
      </p:sp>
      <p:sp>
        <p:nvSpPr>
          <p:cNvPr id="696330" name="AutoShape 10"/>
          <p:cNvSpPr>
            <a:spLocks noChangeArrowheads="1"/>
          </p:cNvSpPr>
          <p:nvPr/>
        </p:nvSpPr>
        <p:spPr bwMode="auto">
          <a:xfrm>
            <a:off x="6372225" y="5084763"/>
            <a:ext cx="1079500" cy="431800"/>
          </a:xfrm>
          <a:prstGeom prst="wedgeRectCallout">
            <a:avLst>
              <a:gd name="adj1" fmla="val -152352"/>
              <a:gd name="adj2" fmla="val -103310"/>
            </a:avLst>
          </a:prstGeom>
          <a:solidFill>
            <a:srgbClr val="CC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a:t>PCI-E</a:t>
            </a:r>
          </a:p>
        </p:txBody>
      </p:sp>
    </p:spTree>
    <p:extLst>
      <p:ext uri="{BB962C8B-B14F-4D97-AF65-F5344CB8AC3E}">
        <p14:creationId xmlns:p14="http://schemas.microsoft.com/office/powerpoint/2010/main" val="38008084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显卡的分类</a:t>
            </a:r>
            <a:endParaRPr lang="zh-CN" altLang="en-US" dirty="0"/>
          </a:p>
        </p:txBody>
      </p:sp>
      <p:sp>
        <p:nvSpPr>
          <p:cNvPr id="3" name="内容占位符 2"/>
          <p:cNvSpPr>
            <a:spLocks noGrp="1"/>
          </p:cNvSpPr>
          <p:nvPr>
            <p:ph idx="1"/>
          </p:nvPr>
        </p:nvSpPr>
        <p:spPr/>
        <p:txBody>
          <a:bodyPr/>
          <a:lstStyle/>
          <a:p>
            <a:r>
              <a:rPr lang="zh-CN" altLang="en-US" dirty="0"/>
              <a:t>显卡可以分为集成显卡、独立显卡和</a:t>
            </a:r>
            <a:r>
              <a:rPr lang="zh-CN" altLang="en-US" dirty="0" smtClean="0"/>
              <a:t>核芯显卡。</a:t>
            </a:r>
            <a:endParaRPr lang="en-US" altLang="zh-CN" dirty="0" smtClean="0"/>
          </a:p>
          <a:p>
            <a:pPr marL="457200" lvl="1" indent="0">
              <a:buNone/>
            </a:pPr>
            <a:r>
              <a:rPr lang="zh-CN" altLang="en-US" sz="2400" dirty="0"/>
              <a:t>①集成显卡是在主板上集成显卡的功能，共享系统中的内存作为显存使用</a:t>
            </a:r>
            <a:r>
              <a:rPr lang="zh-CN" altLang="en-US" sz="2400" dirty="0" smtClean="0"/>
              <a:t>。</a:t>
            </a:r>
            <a:endParaRPr lang="en-US" altLang="zh-CN" sz="2400" dirty="0" smtClean="0"/>
          </a:p>
          <a:p>
            <a:pPr marL="457200" lvl="1" indent="0">
              <a:buNone/>
            </a:pPr>
            <a:r>
              <a:rPr lang="zh-CN" altLang="en-US" sz="2400" dirty="0"/>
              <a:t>②独立显卡是将显示芯片、显存及其相关电路单独做在一块板卡上，需要占用主板的扩展槽</a:t>
            </a:r>
            <a:r>
              <a:rPr lang="zh-CN" altLang="en-US" sz="2400" dirty="0" smtClean="0"/>
              <a:t>。</a:t>
            </a:r>
            <a:endParaRPr lang="en-US" altLang="zh-CN" sz="2400" dirty="0" smtClean="0"/>
          </a:p>
          <a:p>
            <a:pPr marL="457200" lvl="1" indent="0">
              <a:buNone/>
            </a:pPr>
            <a:r>
              <a:rPr lang="zh-CN" altLang="en-US" sz="2400" dirty="0"/>
              <a:t>③</a:t>
            </a:r>
            <a:r>
              <a:rPr lang="zh-CN" altLang="en-US" sz="2400" dirty="0" smtClean="0"/>
              <a:t>核芯显</a:t>
            </a:r>
            <a:r>
              <a:rPr lang="zh-CN" altLang="en-US" sz="2400" dirty="0"/>
              <a:t>卡</a:t>
            </a:r>
            <a:r>
              <a:rPr lang="zh-CN" altLang="en-US" sz="2400" dirty="0" smtClean="0"/>
              <a:t>是将</a:t>
            </a:r>
            <a:r>
              <a:rPr lang="zh-CN" altLang="en-US" sz="2400" dirty="0"/>
              <a:t>图形核心与处理核心整合在同一块处理器中</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94134139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显卡内部接口类型</a:t>
            </a:r>
            <a:endParaRPr lang="zh-CN" altLang="en-US" dirty="0"/>
          </a:p>
        </p:txBody>
      </p:sp>
      <p:sp>
        <p:nvSpPr>
          <p:cNvPr id="3" name="内容占位符 2"/>
          <p:cNvSpPr>
            <a:spLocks noGrp="1"/>
          </p:cNvSpPr>
          <p:nvPr>
            <p:ph idx="1"/>
          </p:nvPr>
        </p:nvSpPr>
        <p:spPr/>
        <p:txBody>
          <a:bodyPr/>
          <a:lstStyle/>
          <a:p>
            <a:r>
              <a:rPr lang="zh-CN" altLang="en-US" dirty="0"/>
              <a:t>常见独立显卡</a:t>
            </a:r>
            <a:r>
              <a:rPr lang="zh-CN" altLang="en-US" dirty="0" smtClean="0"/>
              <a:t>按照内部接口</a:t>
            </a:r>
            <a:r>
              <a:rPr lang="zh-CN" altLang="en-US" dirty="0"/>
              <a:t>类型可以分为</a:t>
            </a:r>
            <a:r>
              <a:rPr lang="en-US" altLang="zh-CN" dirty="0"/>
              <a:t>PCI</a:t>
            </a:r>
            <a:r>
              <a:rPr lang="zh-CN" altLang="en-US" dirty="0"/>
              <a:t>，</a:t>
            </a:r>
            <a:r>
              <a:rPr lang="en-US" altLang="zh-CN" dirty="0"/>
              <a:t>AGP</a:t>
            </a:r>
            <a:r>
              <a:rPr lang="zh-CN" altLang="en-US" dirty="0"/>
              <a:t>，</a:t>
            </a:r>
            <a:r>
              <a:rPr lang="en-US" altLang="zh-CN" dirty="0"/>
              <a:t>PCI-E</a:t>
            </a:r>
            <a:r>
              <a:rPr lang="zh-CN" altLang="en-US" dirty="0"/>
              <a:t>三种，目前市场上的显卡多为</a:t>
            </a:r>
            <a:r>
              <a:rPr lang="en-US" altLang="zh-CN" dirty="0"/>
              <a:t>PCI-E</a:t>
            </a:r>
            <a:r>
              <a:rPr lang="zh-CN" altLang="en-US" dirty="0"/>
              <a:t>接口</a:t>
            </a:r>
            <a:r>
              <a:rPr lang="zh-CN" altLang="en-US" dirty="0" smtClean="0"/>
              <a:t>。</a:t>
            </a:r>
            <a:endParaRPr lang="en-US" altLang="zh-CN" dirty="0" smtClean="0"/>
          </a:p>
          <a:p>
            <a:pPr lvl="1"/>
            <a:r>
              <a:rPr lang="en-US" altLang="zh-CN" sz="2400" dirty="0" smtClean="0"/>
              <a:t>PCI:</a:t>
            </a:r>
            <a:r>
              <a:rPr lang="zh-CN" altLang="en-US" sz="2400" dirty="0"/>
              <a:t>速率</a:t>
            </a:r>
            <a:r>
              <a:rPr lang="zh-CN" altLang="en-US" sz="2400" dirty="0" smtClean="0"/>
              <a:t>最高只有</a:t>
            </a:r>
            <a:r>
              <a:rPr lang="en-US" altLang="zh-CN" sz="2400" dirty="0"/>
              <a:t>266MB/s</a:t>
            </a:r>
            <a:r>
              <a:rPr lang="zh-CN" altLang="en-US" sz="2400" dirty="0" smtClean="0"/>
              <a:t>。</a:t>
            </a:r>
            <a:endParaRPr lang="en-US" altLang="zh-CN" sz="2400" dirty="0" smtClean="0"/>
          </a:p>
          <a:p>
            <a:pPr lvl="1"/>
            <a:r>
              <a:rPr lang="en-US" altLang="zh-CN" sz="2400" dirty="0" smtClean="0"/>
              <a:t>AGP:AGP8X</a:t>
            </a:r>
            <a:r>
              <a:rPr lang="zh-CN" altLang="en-US" sz="2400" dirty="0" smtClean="0"/>
              <a:t>理论</a:t>
            </a:r>
            <a:r>
              <a:rPr lang="zh-CN" altLang="en-US" sz="2400" dirty="0"/>
              <a:t>带宽为</a:t>
            </a:r>
            <a:r>
              <a:rPr lang="en-US" altLang="zh-CN" sz="2400" dirty="0"/>
              <a:t>2133MB/s</a:t>
            </a:r>
            <a:r>
              <a:rPr lang="zh-CN" altLang="en-US" sz="2400" dirty="0" smtClean="0"/>
              <a:t>。</a:t>
            </a:r>
            <a:endParaRPr lang="en-US" altLang="zh-CN" sz="2400" dirty="0" smtClean="0"/>
          </a:p>
          <a:p>
            <a:pPr lvl="1"/>
            <a:r>
              <a:rPr lang="en-US" altLang="zh-CN" sz="2400" dirty="0"/>
              <a:t>PCI Express</a:t>
            </a:r>
            <a:r>
              <a:rPr lang="zh-CN" altLang="en-US" sz="2400" dirty="0"/>
              <a:t>（简称</a:t>
            </a:r>
            <a:r>
              <a:rPr lang="en-US" altLang="zh-CN" sz="2400" dirty="0"/>
              <a:t>PCI-E</a:t>
            </a:r>
            <a:r>
              <a:rPr lang="zh-CN" altLang="en-US" sz="2400" dirty="0"/>
              <a:t>）</a:t>
            </a:r>
            <a:r>
              <a:rPr lang="zh-CN" altLang="en-US" sz="2400" dirty="0" smtClean="0"/>
              <a:t>接口</a:t>
            </a:r>
            <a:r>
              <a:rPr lang="en-US" altLang="zh-CN" sz="2400" dirty="0" smtClean="0"/>
              <a:t>:</a:t>
            </a:r>
            <a:r>
              <a:rPr lang="zh-CN" altLang="en-US" sz="2400" dirty="0"/>
              <a:t>采用了点对点串行连接，每个设备都有自己的专用连接，不需要向整个总线请求带宽，从而把数据传输率提高到一个很高的频率</a:t>
            </a:r>
            <a:r>
              <a:rPr lang="zh-CN" altLang="en-US" sz="2400" dirty="0" smtClean="0"/>
              <a:t>。最新的</a:t>
            </a:r>
            <a:r>
              <a:rPr lang="en-US" altLang="zh-CN" sz="2400" dirty="0"/>
              <a:t>PCI-E 3.0</a:t>
            </a:r>
            <a:r>
              <a:rPr lang="zh-CN" altLang="en-US" sz="2400" dirty="0"/>
              <a:t>双向带宽达到了</a:t>
            </a:r>
            <a:r>
              <a:rPr lang="en-US" altLang="zh-CN" sz="2400" dirty="0" smtClean="0"/>
              <a:t>32GB/S.</a:t>
            </a:r>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3895975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显卡外部接口</a:t>
            </a:r>
            <a:endParaRPr lang="zh-CN" altLang="en-US" dirty="0"/>
          </a:p>
        </p:txBody>
      </p:sp>
      <p:sp>
        <p:nvSpPr>
          <p:cNvPr id="3" name="内容占位符 2"/>
          <p:cNvSpPr>
            <a:spLocks noGrp="1"/>
          </p:cNvSpPr>
          <p:nvPr>
            <p:ph idx="1"/>
          </p:nvPr>
        </p:nvSpPr>
        <p:spPr>
          <a:xfrm>
            <a:off x="611188" y="1484313"/>
            <a:ext cx="7923212" cy="3087687"/>
          </a:xfrm>
        </p:spPr>
        <p:txBody>
          <a:bodyPr/>
          <a:lstStyle/>
          <a:p>
            <a:r>
              <a:rPr lang="zh-CN" altLang="en-US" dirty="0"/>
              <a:t>通常</a:t>
            </a:r>
            <a:r>
              <a:rPr lang="zh-CN" altLang="en-US" dirty="0" smtClean="0"/>
              <a:t>有</a:t>
            </a:r>
            <a:r>
              <a:rPr lang="en-US" altLang="zh-CN" dirty="0" smtClean="0"/>
              <a:t>VGA</a:t>
            </a:r>
            <a:r>
              <a:rPr lang="zh-CN" altLang="en-US" dirty="0" smtClean="0"/>
              <a:t>、</a:t>
            </a:r>
            <a:r>
              <a:rPr lang="en-US" altLang="zh-CN" dirty="0" smtClean="0"/>
              <a:t>DVI</a:t>
            </a:r>
            <a:r>
              <a:rPr lang="zh-CN" altLang="en-US" dirty="0"/>
              <a:t>、</a:t>
            </a:r>
            <a:r>
              <a:rPr lang="en-US" altLang="zh-CN" dirty="0"/>
              <a:t>HDMI</a:t>
            </a:r>
            <a:r>
              <a:rPr lang="zh-CN" altLang="en-US" dirty="0" smtClean="0"/>
              <a:t>和</a:t>
            </a:r>
            <a:r>
              <a:rPr lang="en-US" altLang="zh-CN" dirty="0" err="1" smtClean="0"/>
              <a:t>DisplayPort</a:t>
            </a:r>
            <a:r>
              <a:rPr lang="zh-CN" altLang="en-US" dirty="0" smtClean="0"/>
              <a:t>四种</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0242" name="Picture 2" descr="F:\图片\手机墙纸\cent84IrqICIM.jpg"/>
          <p:cNvPicPr>
            <a:picLocks noChangeAspect="1" noChangeArrowheads="1"/>
          </p:cNvPicPr>
          <p:nvPr/>
        </p:nvPicPr>
        <p:blipFill rotWithShape="1">
          <a:blip r:embed="rId2">
            <a:extLst>
              <a:ext uri="{28A0092B-C50C-407E-A947-70E740481C1C}">
                <a14:useLocalDpi xmlns:a14="http://schemas.microsoft.com/office/drawing/2010/main" val="0"/>
              </a:ext>
            </a:extLst>
          </a:blip>
          <a:srcRect l="3472" t="33169" r="2340" b="31359"/>
          <a:stretch/>
        </p:blipFill>
        <p:spPr bwMode="auto">
          <a:xfrm>
            <a:off x="762000" y="2362200"/>
            <a:ext cx="7177178" cy="20272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445524" y="5029200"/>
            <a:ext cx="1364476" cy="369332"/>
          </a:xfrm>
          <a:prstGeom prst="rect">
            <a:avLst/>
          </a:prstGeom>
          <a:noFill/>
        </p:spPr>
        <p:txBody>
          <a:bodyPr wrap="none" rtlCol="0">
            <a:spAutoFit/>
          </a:bodyPr>
          <a:lstStyle/>
          <a:p>
            <a:r>
              <a:rPr lang="en-US" altLang="zh-CN" dirty="0" err="1"/>
              <a:t>DisplayPort</a:t>
            </a:r>
            <a:endParaRPr lang="zh-CN" altLang="en-US" dirty="0"/>
          </a:p>
        </p:txBody>
      </p:sp>
      <p:sp>
        <p:nvSpPr>
          <p:cNvPr id="8" name="TextBox 7"/>
          <p:cNvSpPr txBox="1"/>
          <p:nvPr/>
        </p:nvSpPr>
        <p:spPr>
          <a:xfrm>
            <a:off x="3873629" y="5022011"/>
            <a:ext cx="774571" cy="369332"/>
          </a:xfrm>
          <a:prstGeom prst="rect">
            <a:avLst/>
          </a:prstGeom>
          <a:noFill/>
        </p:spPr>
        <p:txBody>
          <a:bodyPr wrap="none" rtlCol="0">
            <a:spAutoFit/>
          </a:bodyPr>
          <a:lstStyle/>
          <a:p>
            <a:r>
              <a:rPr lang="en-US" altLang="zh-CN" dirty="0" smtClean="0"/>
              <a:t>HDMI</a:t>
            </a:r>
            <a:endParaRPr lang="zh-CN" altLang="en-US" dirty="0"/>
          </a:p>
        </p:txBody>
      </p:sp>
      <p:sp>
        <p:nvSpPr>
          <p:cNvPr id="9" name="TextBox 8"/>
          <p:cNvSpPr txBox="1"/>
          <p:nvPr/>
        </p:nvSpPr>
        <p:spPr>
          <a:xfrm>
            <a:off x="5029200" y="5022011"/>
            <a:ext cx="1415772" cy="1077218"/>
          </a:xfrm>
          <a:prstGeom prst="rect">
            <a:avLst/>
          </a:prstGeom>
          <a:noFill/>
        </p:spPr>
        <p:txBody>
          <a:bodyPr wrap="none" rtlCol="0">
            <a:spAutoFit/>
          </a:bodyPr>
          <a:lstStyle/>
          <a:p>
            <a:r>
              <a:rPr lang="en-US" altLang="zh-CN" sz="1600" dirty="0" smtClean="0"/>
              <a:t>   DVI-I:</a:t>
            </a:r>
          </a:p>
          <a:p>
            <a:r>
              <a:rPr lang="zh-CN" altLang="en-US" sz="1600" dirty="0"/>
              <a:t>可</a:t>
            </a:r>
            <a:r>
              <a:rPr lang="zh-CN" altLang="en-US" sz="1600" dirty="0" smtClean="0"/>
              <a:t>转</a:t>
            </a:r>
            <a:r>
              <a:rPr lang="en-US" altLang="zh-CN" sz="1600" dirty="0" smtClean="0"/>
              <a:t>VGA,</a:t>
            </a:r>
          </a:p>
          <a:p>
            <a:r>
              <a:rPr lang="zh-CN" altLang="en-US" sz="1600" dirty="0" smtClean="0"/>
              <a:t>同时兼任模拟</a:t>
            </a:r>
            <a:endParaRPr lang="en-US" altLang="zh-CN" sz="1600" dirty="0" smtClean="0"/>
          </a:p>
          <a:p>
            <a:r>
              <a:rPr lang="zh-CN" altLang="en-US" sz="1600" dirty="0" smtClean="0"/>
              <a:t>和数字信号</a:t>
            </a:r>
            <a:endParaRPr lang="zh-CN" altLang="en-US" sz="1600" dirty="0"/>
          </a:p>
        </p:txBody>
      </p:sp>
      <p:sp>
        <p:nvSpPr>
          <p:cNvPr id="10" name="TextBox 9"/>
          <p:cNvSpPr txBox="1"/>
          <p:nvPr/>
        </p:nvSpPr>
        <p:spPr>
          <a:xfrm>
            <a:off x="6400800" y="5022011"/>
            <a:ext cx="1415772" cy="830997"/>
          </a:xfrm>
          <a:prstGeom prst="rect">
            <a:avLst/>
          </a:prstGeom>
          <a:noFill/>
        </p:spPr>
        <p:txBody>
          <a:bodyPr wrap="none" rtlCol="0">
            <a:spAutoFit/>
          </a:bodyPr>
          <a:lstStyle/>
          <a:p>
            <a:r>
              <a:rPr lang="en-US" altLang="zh-CN" sz="1600" dirty="0" smtClean="0"/>
              <a:t>DVI-D</a:t>
            </a:r>
          </a:p>
          <a:p>
            <a:r>
              <a:rPr lang="zh-CN" altLang="en-US" sz="1600" dirty="0" smtClean="0"/>
              <a:t>只能接受和</a:t>
            </a:r>
            <a:endParaRPr lang="en-US" altLang="zh-CN" sz="1600" dirty="0" smtClean="0"/>
          </a:p>
          <a:p>
            <a:r>
              <a:rPr lang="zh-CN" altLang="en-US" sz="1600" dirty="0" smtClean="0"/>
              <a:t>发送数字信号</a:t>
            </a:r>
            <a:endParaRPr lang="zh-CN" altLang="en-US" sz="1600" dirty="0"/>
          </a:p>
        </p:txBody>
      </p:sp>
      <p:cxnSp>
        <p:nvCxnSpPr>
          <p:cNvPr id="11" name="直接箭头连接符 10"/>
          <p:cNvCxnSpPr>
            <a:stCxn id="6" idx="0"/>
          </p:cNvCxnSpPr>
          <p:nvPr/>
        </p:nvCxnSpPr>
        <p:spPr bwMode="auto">
          <a:xfrm flipV="1">
            <a:off x="3127762" y="4038600"/>
            <a:ext cx="0" cy="990600"/>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p:spPr>
      </p:cxnSp>
      <p:cxnSp>
        <p:nvCxnSpPr>
          <p:cNvPr id="13" name="直接箭头连接符 12"/>
          <p:cNvCxnSpPr>
            <a:stCxn id="8" idx="0"/>
          </p:cNvCxnSpPr>
          <p:nvPr/>
        </p:nvCxnSpPr>
        <p:spPr bwMode="auto">
          <a:xfrm flipH="1" flipV="1">
            <a:off x="4260914" y="4038600"/>
            <a:ext cx="1" cy="983411"/>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p:spPr>
      </p:cxnSp>
      <p:cxnSp>
        <p:nvCxnSpPr>
          <p:cNvPr id="17" name="直接箭头连接符 16"/>
          <p:cNvCxnSpPr>
            <a:stCxn id="9" idx="0"/>
          </p:cNvCxnSpPr>
          <p:nvPr/>
        </p:nvCxnSpPr>
        <p:spPr bwMode="auto">
          <a:xfrm flipH="1" flipV="1">
            <a:off x="5596022" y="4038601"/>
            <a:ext cx="141064" cy="983410"/>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p:spPr>
      </p:cxnSp>
      <p:cxnSp>
        <p:nvCxnSpPr>
          <p:cNvPr id="19" name="直接箭头连接符 18"/>
          <p:cNvCxnSpPr>
            <a:stCxn id="10" idx="0"/>
          </p:cNvCxnSpPr>
          <p:nvPr/>
        </p:nvCxnSpPr>
        <p:spPr bwMode="auto">
          <a:xfrm flipH="1" flipV="1">
            <a:off x="5791200" y="3048001"/>
            <a:ext cx="1317486" cy="1974010"/>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071607991"/>
      </p:ext>
    </p:extLst>
  </p:cSld>
  <p:clrMapOvr>
    <a:masterClrMapping/>
  </p:clrMapOvr>
  <p:transition spd="slow">
    <p:cove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显卡品牌</a:t>
            </a:r>
            <a:endParaRPr lang="zh-CN" altLang="en-US" dirty="0"/>
          </a:p>
        </p:txBody>
      </p:sp>
      <p:sp>
        <p:nvSpPr>
          <p:cNvPr id="3" name="内容占位符 2"/>
          <p:cNvSpPr>
            <a:spLocks noGrp="1"/>
          </p:cNvSpPr>
          <p:nvPr>
            <p:ph idx="1"/>
          </p:nvPr>
        </p:nvSpPr>
        <p:spPr>
          <a:xfrm>
            <a:off x="611188" y="1484313"/>
            <a:ext cx="8151812" cy="2478087"/>
          </a:xfrm>
        </p:spPr>
        <p:txBody>
          <a:bodyPr/>
          <a:lstStyle/>
          <a:p>
            <a:r>
              <a:rPr lang="zh-CN" altLang="en-US" dirty="0"/>
              <a:t>民用显卡图形芯片供应商主要包括</a:t>
            </a:r>
            <a:r>
              <a:rPr lang="en-US" altLang="zh-CN" dirty="0"/>
              <a:t>AMD</a:t>
            </a:r>
            <a:r>
              <a:rPr lang="zh-CN" altLang="en-US" dirty="0"/>
              <a:t>（</a:t>
            </a:r>
            <a:r>
              <a:rPr lang="en-US" altLang="zh-CN" dirty="0"/>
              <a:t>ATI</a:t>
            </a:r>
            <a:r>
              <a:rPr lang="zh-CN" altLang="en-US" dirty="0"/>
              <a:t>）和</a:t>
            </a:r>
            <a:r>
              <a:rPr lang="en-US" altLang="zh-CN" dirty="0"/>
              <a:t>NVIDIA</a:t>
            </a:r>
            <a:r>
              <a:rPr lang="zh-CN" altLang="en-US" dirty="0"/>
              <a:t>（英伟达）两家</a:t>
            </a:r>
            <a:r>
              <a:rPr lang="zh-CN" altLang="en-US" dirty="0" smtClean="0"/>
              <a:t>。</a:t>
            </a:r>
            <a:endParaRPr lang="en-US" altLang="zh-CN" dirty="0" smtClean="0"/>
          </a:p>
          <a:p>
            <a:r>
              <a:rPr lang="en-US" altLang="zh-CN" dirty="0" smtClean="0"/>
              <a:t>ATI</a:t>
            </a:r>
            <a:r>
              <a:rPr lang="zh-CN" altLang="en-US" dirty="0"/>
              <a:t>公司的主要品牌</a:t>
            </a:r>
            <a:r>
              <a:rPr lang="en-US" altLang="zh-CN" dirty="0"/>
              <a:t>Radeon</a:t>
            </a:r>
            <a:r>
              <a:rPr lang="zh-CN" altLang="en-US" dirty="0"/>
              <a:t>（镭龙）系列，</a:t>
            </a:r>
            <a:r>
              <a:rPr lang="en-US" altLang="zh-CN" dirty="0"/>
              <a:t>NVIDIA</a:t>
            </a:r>
            <a:r>
              <a:rPr lang="zh-CN" altLang="en-US" dirty="0"/>
              <a:t>公司的主要品牌</a:t>
            </a:r>
            <a:r>
              <a:rPr lang="en-US" altLang="zh-CN" dirty="0"/>
              <a:t>GeForce</a:t>
            </a:r>
            <a:r>
              <a:rPr lang="zh-CN" altLang="en-US" dirty="0"/>
              <a:t>（精视）系列，他们是目前市场上的主流显卡芯片。</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9223" name="Picture 7" descr="c:\DOCUME~1\ADMINI~1\APPLIC~1\360se6\USERDA~1\Temp\T01AA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886200"/>
            <a:ext cx="2286000"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8591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223"/>
                                        </p:tgtEl>
                                        <p:attrNameLst>
                                          <p:attrName>style.visibility</p:attrName>
                                        </p:attrNameLst>
                                      </p:cBhvr>
                                      <p:to>
                                        <p:strVal val="visible"/>
                                      </p:to>
                                    </p:set>
                                    <p:anim calcmode="lin" valueType="num">
                                      <p:cBhvr additive="base">
                                        <p:cTn id="17" dur="500" fill="hold"/>
                                        <p:tgtEl>
                                          <p:spTgt spid="9223"/>
                                        </p:tgtEl>
                                        <p:attrNameLst>
                                          <p:attrName>ppt_x</p:attrName>
                                        </p:attrNameLst>
                                      </p:cBhvr>
                                      <p:tavLst>
                                        <p:tav tm="0">
                                          <p:val>
                                            <p:strVal val="#ppt_x"/>
                                          </p:val>
                                        </p:tav>
                                        <p:tav tm="100000">
                                          <p:val>
                                            <p:strVal val="#ppt_x"/>
                                          </p:val>
                                        </p:tav>
                                      </p:tavLst>
                                    </p:anim>
                                    <p:anim calcmode="lin" valueType="num">
                                      <p:cBhvr additive="base">
                                        <p:cTn id="18"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 </a:t>
            </a:r>
            <a:r>
              <a:rPr lang="zh-CN" altLang="en-US" dirty="0"/>
              <a:t>光驱</a:t>
            </a:r>
          </a:p>
        </p:txBody>
      </p:sp>
      <p:sp>
        <p:nvSpPr>
          <p:cNvPr id="3" name="内容占位符 2"/>
          <p:cNvSpPr>
            <a:spLocks noGrp="1"/>
          </p:cNvSpPr>
          <p:nvPr>
            <p:ph idx="1"/>
          </p:nvPr>
        </p:nvSpPr>
        <p:spPr/>
        <p:txBody>
          <a:bodyPr/>
          <a:lstStyle/>
          <a:p>
            <a:r>
              <a:rPr lang="zh-CN" altLang="en-US" dirty="0"/>
              <a:t>光驱是电脑用来读写光碟内容的</a:t>
            </a:r>
            <a:r>
              <a:rPr lang="zh-CN" altLang="en-US" dirty="0" smtClean="0"/>
              <a:t>设备</a:t>
            </a:r>
            <a:endParaRPr lang="en-US" altLang="zh-CN" dirty="0" smtClean="0"/>
          </a:p>
          <a:p>
            <a:r>
              <a:rPr lang="zh-CN" altLang="en-US" dirty="0" smtClean="0"/>
              <a:t>光盘分类</a:t>
            </a:r>
            <a:r>
              <a:rPr lang="en-US" altLang="zh-CN" dirty="0" smtClean="0"/>
              <a:t>:CD,DVD,</a:t>
            </a:r>
            <a:r>
              <a:rPr lang="zh-CN" altLang="en-US" dirty="0" smtClean="0"/>
              <a:t>蓝光光盘</a:t>
            </a:r>
            <a:endParaRPr lang="en-US" altLang="zh-CN" dirty="0" smtClean="0"/>
          </a:p>
          <a:p>
            <a:r>
              <a:rPr lang="zh-CN" altLang="en-US" dirty="0" smtClean="0"/>
              <a:t>光驱分类</a:t>
            </a:r>
            <a:endParaRPr lang="en-US" altLang="zh-CN" dirty="0" smtClean="0"/>
          </a:p>
          <a:p>
            <a:pPr lvl="1"/>
            <a:r>
              <a:rPr lang="en-US" altLang="zh-CN" sz="2400" dirty="0"/>
              <a:t>CD-ROM</a:t>
            </a:r>
            <a:r>
              <a:rPr lang="zh-CN" altLang="en-US" sz="2400" dirty="0" smtClean="0"/>
              <a:t>光驱</a:t>
            </a:r>
            <a:endParaRPr lang="en-US" altLang="zh-CN" sz="2400" dirty="0" smtClean="0"/>
          </a:p>
          <a:p>
            <a:pPr lvl="1"/>
            <a:r>
              <a:rPr lang="en-US" altLang="zh-CN" sz="2400" dirty="0"/>
              <a:t>DVD</a:t>
            </a:r>
            <a:r>
              <a:rPr lang="zh-CN" altLang="en-US" sz="2400" dirty="0" smtClean="0"/>
              <a:t>光驱</a:t>
            </a:r>
            <a:endParaRPr lang="en-US" altLang="zh-CN" sz="2400" dirty="0" smtClean="0"/>
          </a:p>
          <a:p>
            <a:pPr lvl="1"/>
            <a:r>
              <a:rPr lang="en-US" altLang="zh-CN" sz="2400" dirty="0"/>
              <a:t>COMBO</a:t>
            </a:r>
            <a:r>
              <a:rPr lang="zh-CN" altLang="en-US" sz="2400" dirty="0" smtClean="0"/>
              <a:t>光驱</a:t>
            </a:r>
            <a:endParaRPr lang="en-US" altLang="zh-CN" sz="2400" dirty="0" smtClean="0"/>
          </a:p>
          <a:p>
            <a:pPr lvl="1"/>
            <a:r>
              <a:rPr lang="zh-CN" altLang="en-US" sz="2400" dirty="0"/>
              <a:t>刻录</a:t>
            </a:r>
            <a:r>
              <a:rPr lang="zh-CN" altLang="en-US" sz="2400" dirty="0" smtClean="0"/>
              <a:t>光驱</a:t>
            </a:r>
            <a:endParaRPr lang="en-US" altLang="zh-CN" sz="2400" dirty="0" smtClean="0"/>
          </a:p>
          <a:p>
            <a:pPr lvl="1"/>
            <a:r>
              <a:rPr lang="zh-CN" altLang="en-US" sz="2400" dirty="0"/>
              <a:t>蓝光刻录</a:t>
            </a:r>
            <a:r>
              <a:rPr lang="zh-CN" altLang="en-US" sz="2400" dirty="0" smtClean="0"/>
              <a:t>光驱</a:t>
            </a:r>
            <a:endParaRPr lang="en-US" altLang="zh-CN" sz="2400" dirty="0" smtClean="0"/>
          </a:p>
          <a:p>
            <a:r>
              <a:rPr lang="zh-CN" altLang="en-US" dirty="0" smtClean="0"/>
              <a:t>常用数据接口：</a:t>
            </a:r>
            <a:r>
              <a:rPr lang="en-US" altLang="zh-CN" dirty="0"/>
              <a:t>USB</a:t>
            </a:r>
            <a:r>
              <a:rPr lang="zh-CN" altLang="en-US" dirty="0"/>
              <a:t>接口、</a:t>
            </a:r>
            <a:r>
              <a:rPr lang="en-US" altLang="zh-CN" dirty="0"/>
              <a:t>ATA/ATAPI</a:t>
            </a:r>
            <a:r>
              <a:rPr lang="zh-CN" altLang="en-US" dirty="0"/>
              <a:t>接口、</a:t>
            </a:r>
            <a:r>
              <a:rPr lang="en-US" altLang="zh-CN" dirty="0"/>
              <a:t>SATA</a:t>
            </a:r>
            <a:r>
              <a:rPr lang="zh-CN" altLang="en-US" dirty="0"/>
              <a:t>接口、</a:t>
            </a:r>
            <a:r>
              <a:rPr lang="en-US" altLang="zh-CN" dirty="0"/>
              <a:t>1394</a:t>
            </a:r>
            <a:r>
              <a:rPr lang="zh-CN" altLang="en-US" dirty="0"/>
              <a:t>接口等</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73576472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1000"/>
                                        <p:tgtEl>
                                          <p:spTgt spid="3">
                                            <p:txEl>
                                              <p:pRg st="7" end="7"/>
                                            </p:txEl>
                                          </p:spTgt>
                                        </p:tgtEl>
                                      </p:cBhvr>
                                    </p:animEffect>
                                    <p:anim calcmode="lin" valueType="num">
                                      <p:cBhvr>
                                        <p:cTn id="4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Effect transition="in" filter="fade">
                                      <p:cBhvr>
                                        <p:cTn id="53" dur="1000"/>
                                        <p:tgtEl>
                                          <p:spTgt spid="3">
                                            <p:txEl>
                                              <p:pRg st="8" end="8"/>
                                            </p:txEl>
                                          </p:spTgt>
                                        </p:tgtEl>
                                      </p:cBhvr>
                                    </p:animEffect>
                                    <p:anim calcmode="lin" valueType="num">
                                      <p:cBhvr>
                                        <p:cTn id="5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a:t>
            </a:r>
            <a:r>
              <a:rPr lang="zh-CN" altLang="en-US" dirty="0"/>
              <a:t>显示器</a:t>
            </a:r>
          </a:p>
        </p:txBody>
      </p:sp>
      <p:sp>
        <p:nvSpPr>
          <p:cNvPr id="3" name="内容占位符 2"/>
          <p:cNvSpPr>
            <a:spLocks noGrp="1"/>
          </p:cNvSpPr>
          <p:nvPr>
            <p:ph idx="1"/>
          </p:nvPr>
        </p:nvSpPr>
        <p:spPr/>
        <p:txBody>
          <a:bodyPr/>
          <a:lstStyle/>
          <a:p>
            <a:r>
              <a:rPr lang="zh-CN" altLang="en-US" dirty="0"/>
              <a:t>显示器又称监视器（</a:t>
            </a:r>
            <a:r>
              <a:rPr lang="en-US" altLang="zh-CN" dirty="0"/>
              <a:t>Monitor</a:t>
            </a:r>
            <a:r>
              <a:rPr lang="zh-CN" altLang="en-US" dirty="0"/>
              <a:t>），作为计算机最主要的输出设备之一，显示器是用户与计算机交流的主要渠道</a:t>
            </a:r>
            <a:r>
              <a:rPr lang="zh-CN" altLang="en-US" dirty="0" smtClean="0"/>
              <a:t>。</a:t>
            </a:r>
            <a:endParaRPr lang="en-US" altLang="zh-CN" dirty="0" smtClean="0"/>
          </a:p>
          <a:p>
            <a:r>
              <a:rPr lang="zh-CN" altLang="en-US" dirty="0" smtClean="0"/>
              <a:t>分类：</a:t>
            </a:r>
            <a:endParaRPr lang="en-US" altLang="zh-CN" dirty="0" smtClean="0"/>
          </a:p>
          <a:p>
            <a:pPr lvl="1"/>
            <a:r>
              <a:rPr lang="en-US" altLang="zh-CN" sz="2400" dirty="0" smtClean="0"/>
              <a:t>CRT</a:t>
            </a:r>
            <a:r>
              <a:rPr lang="zh-CN" altLang="en-US" sz="2400" dirty="0" smtClean="0"/>
              <a:t>显示器</a:t>
            </a:r>
            <a:endParaRPr lang="en-US" altLang="zh-CN" sz="2400" dirty="0" smtClean="0"/>
          </a:p>
          <a:p>
            <a:pPr lvl="1"/>
            <a:r>
              <a:rPr lang="en-US" altLang="zh-CN" sz="2400" dirty="0" smtClean="0"/>
              <a:t>LCD</a:t>
            </a:r>
            <a:r>
              <a:rPr lang="zh-CN" altLang="en-US" sz="2400" dirty="0" smtClean="0"/>
              <a:t>显示器</a:t>
            </a:r>
            <a:endParaRPr lang="en-US" altLang="zh-CN" sz="2400" dirty="0" smtClean="0"/>
          </a:p>
          <a:p>
            <a:pPr lvl="1"/>
            <a:r>
              <a:rPr lang="en-US" altLang="zh-CN" sz="2400" dirty="0" smtClean="0"/>
              <a:t>LED</a:t>
            </a:r>
            <a:r>
              <a:rPr lang="zh-CN" altLang="en-US" sz="2400" dirty="0" smtClean="0"/>
              <a:t>显示器</a:t>
            </a:r>
            <a:endParaRPr lang="en-US" altLang="zh-CN" sz="2400" dirty="0" smtClean="0"/>
          </a:p>
          <a:p>
            <a:pPr lvl="1"/>
            <a:r>
              <a:rPr lang="zh-CN" altLang="en-US" sz="2400" dirty="0" smtClean="0"/>
              <a:t>等离子显示</a:t>
            </a:r>
            <a:r>
              <a:rPr lang="zh-CN" altLang="en-US" sz="2400" dirty="0"/>
              <a:t>器</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7380917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500"/>
                                        <p:tgtEl>
                                          <p:spTgt spid="3">
                                            <p:txEl>
                                              <p:pRg st="4" end="4"/>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down)">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显示器的接口</a:t>
            </a:r>
            <a:r>
              <a:rPr lang="en-US" altLang="zh-CN" dirty="0" smtClean="0"/>
              <a:t>(</a:t>
            </a:r>
            <a:r>
              <a:rPr lang="zh-CN" altLang="en-US" dirty="0" smtClean="0"/>
              <a:t>同</a:t>
            </a:r>
            <a:r>
              <a:rPr lang="zh-CN" altLang="en-US" dirty="0" smtClean="0">
                <a:hlinkClick r:id="rId2" action="ppaction://hlinksldjump"/>
              </a:rPr>
              <a:t>显卡的接口</a:t>
            </a:r>
            <a:r>
              <a:rPr lang="en-US" altLang="zh-CN" dirty="0" smtClean="0"/>
              <a:t>)</a:t>
            </a:r>
            <a:endParaRPr lang="zh-CN" altLang="en-US" dirty="0"/>
          </a:p>
        </p:txBody>
      </p:sp>
      <p:sp>
        <p:nvSpPr>
          <p:cNvPr id="3" name="内容占位符 2"/>
          <p:cNvSpPr>
            <a:spLocks noGrp="1"/>
          </p:cNvSpPr>
          <p:nvPr>
            <p:ph idx="1"/>
          </p:nvPr>
        </p:nvSpPr>
        <p:spPr>
          <a:xfrm>
            <a:off x="611188" y="1484313"/>
            <a:ext cx="7923212" cy="3087687"/>
          </a:xfrm>
        </p:spPr>
        <p:txBody>
          <a:bodyPr/>
          <a:lstStyle/>
          <a:p>
            <a:r>
              <a:rPr lang="zh-CN" altLang="en-US" dirty="0"/>
              <a:t>通常</a:t>
            </a:r>
            <a:r>
              <a:rPr lang="zh-CN" altLang="en-US" dirty="0" smtClean="0"/>
              <a:t>有</a:t>
            </a:r>
            <a:r>
              <a:rPr lang="en-US" altLang="zh-CN" dirty="0" smtClean="0">
                <a:hlinkClick r:id="rId3" action="ppaction://hlinksldjump"/>
              </a:rPr>
              <a:t>VGA</a:t>
            </a:r>
            <a:r>
              <a:rPr lang="zh-CN" altLang="en-US" dirty="0" smtClean="0"/>
              <a:t>、</a:t>
            </a:r>
            <a:r>
              <a:rPr lang="en-US" altLang="zh-CN" dirty="0" smtClean="0"/>
              <a:t>DVI</a:t>
            </a:r>
            <a:r>
              <a:rPr lang="zh-CN" altLang="en-US" dirty="0"/>
              <a:t>、</a:t>
            </a:r>
            <a:r>
              <a:rPr lang="en-US" altLang="zh-CN" dirty="0"/>
              <a:t>HDMI</a:t>
            </a:r>
            <a:r>
              <a:rPr lang="zh-CN" altLang="en-US" dirty="0" smtClean="0"/>
              <a:t>和</a:t>
            </a:r>
            <a:r>
              <a:rPr lang="en-US" altLang="zh-CN" dirty="0" err="1" smtClean="0"/>
              <a:t>DisplayPort</a:t>
            </a:r>
            <a:r>
              <a:rPr lang="zh-CN" altLang="en-US" dirty="0" smtClean="0"/>
              <a:t>四种</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6" name="TextBox 5"/>
          <p:cNvSpPr txBox="1"/>
          <p:nvPr/>
        </p:nvSpPr>
        <p:spPr>
          <a:xfrm>
            <a:off x="609600" y="4979145"/>
            <a:ext cx="1364476" cy="369332"/>
          </a:xfrm>
          <a:prstGeom prst="rect">
            <a:avLst/>
          </a:prstGeom>
          <a:noFill/>
        </p:spPr>
        <p:txBody>
          <a:bodyPr wrap="none" rtlCol="0">
            <a:spAutoFit/>
          </a:bodyPr>
          <a:lstStyle/>
          <a:p>
            <a:r>
              <a:rPr lang="en-US" altLang="zh-CN" dirty="0" err="1"/>
              <a:t>DisplayPort</a:t>
            </a:r>
            <a:endParaRPr lang="zh-CN" altLang="en-US" dirty="0"/>
          </a:p>
        </p:txBody>
      </p:sp>
      <p:sp>
        <p:nvSpPr>
          <p:cNvPr id="8" name="TextBox 7"/>
          <p:cNvSpPr txBox="1"/>
          <p:nvPr/>
        </p:nvSpPr>
        <p:spPr>
          <a:xfrm>
            <a:off x="4800600" y="5022011"/>
            <a:ext cx="774571" cy="369332"/>
          </a:xfrm>
          <a:prstGeom prst="rect">
            <a:avLst/>
          </a:prstGeom>
          <a:noFill/>
        </p:spPr>
        <p:txBody>
          <a:bodyPr wrap="none" rtlCol="0">
            <a:spAutoFit/>
          </a:bodyPr>
          <a:lstStyle/>
          <a:p>
            <a:r>
              <a:rPr lang="en-US" altLang="zh-CN" dirty="0" smtClean="0"/>
              <a:t>HDMI</a:t>
            </a:r>
            <a:endParaRPr lang="zh-CN" altLang="en-US" dirty="0"/>
          </a:p>
        </p:txBody>
      </p:sp>
      <p:sp>
        <p:nvSpPr>
          <p:cNvPr id="10" name="TextBox 9"/>
          <p:cNvSpPr txBox="1"/>
          <p:nvPr/>
        </p:nvSpPr>
        <p:spPr>
          <a:xfrm>
            <a:off x="2566423" y="4979145"/>
            <a:ext cx="742511" cy="338554"/>
          </a:xfrm>
          <a:prstGeom prst="rect">
            <a:avLst/>
          </a:prstGeom>
          <a:noFill/>
        </p:spPr>
        <p:txBody>
          <a:bodyPr wrap="none" rtlCol="0">
            <a:spAutoFit/>
          </a:bodyPr>
          <a:lstStyle/>
          <a:p>
            <a:r>
              <a:rPr lang="en-US" altLang="zh-CN" sz="1600" dirty="0" smtClean="0"/>
              <a:t>DVI-D</a:t>
            </a:r>
          </a:p>
        </p:txBody>
      </p:sp>
      <p:pic>
        <p:nvPicPr>
          <p:cNvPr id="10243" name="Picture 3" descr="F:\图片\手机墙纸\ce0V9g3cdGkb2.jpg"/>
          <p:cNvPicPr>
            <a:picLocks noChangeAspect="1" noChangeArrowheads="1"/>
          </p:cNvPicPr>
          <p:nvPr/>
        </p:nvPicPr>
        <p:blipFill rotWithShape="1">
          <a:blip r:embed="rId4">
            <a:extLst>
              <a:ext uri="{28A0092B-C50C-407E-A947-70E740481C1C}">
                <a14:useLocalDpi xmlns:a14="http://schemas.microsoft.com/office/drawing/2010/main" val="0"/>
              </a:ext>
            </a:extLst>
          </a:blip>
          <a:srcRect t="21583" b="42220"/>
          <a:stretch/>
        </p:blipFill>
        <p:spPr bwMode="auto">
          <a:xfrm>
            <a:off x="381000" y="1295400"/>
            <a:ext cx="8097796" cy="2198298"/>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直接箭头连接符 10"/>
          <p:cNvCxnSpPr>
            <a:stCxn id="6" idx="0"/>
          </p:cNvCxnSpPr>
          <p:nvPr/>
        </p:nvCxnSpPr>
        <p:spPr bwMode="auto">
          <a:xfrm flipH="1" flipV="1">
            <a:off x="1219200" y="3200400"/>
            <a:ext cx="72638" cy="1778745"/>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p:spPr>
      </p:cxnSp>
      <p:cxnSp>
        <p:nvCxnSpPr>
          <p:cNvPr id="13" name="直接箭头连接符 12"/>
          <p:cNvCxnSpPr/>
          <p:nvPr/>
        </p:nvCxnSpPr>
        <p:spPr bwMode="auto">
          <a:xfrm flipH="1" flipV="1">
            <a:off x="4495800" y="3200400"/>
            <a:ext cx="692086" cy="1894218"/>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p:spPr>
      </p:cxnSp>
      <p:cxnSp>
        <p:nvCxnSpPr>
          <p:cNvPr id="19" name="直接箭头连接符 18"/>
          <p:cNvCxnSpPr>
            <a:stCxn id="10" idx="0"/>
          </p:cNvCxnSpPr>
          <p:nvPr/>
        </p:nvCxnSpPr>
        <p:spPr bwMode="auto">
          <a:xfrm flipH="1" flipV="1">
            <a:off x="2819400" y="3200400"/>
            <a:ext cx="118279" cy="1778745"/>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p:spPr>
      </p:cxnSp>
      <p:cxnSp>
        <p:nvCxnSpPr>
          <p:cNvPr id="27" name="直接箭头连接符 26"/>
          <p:cNvCxnSpPr>
            <a:stCxn id="8" idx="0"/>
          </p:cNvCxnSpPr>
          <p:nvPr/>
        </p:nvCxnSpPr>
        <p:spPr bwMode="auto">
          <a:xfrm flipV="1">
            <a:off x="5187886" y="3200400"/>
            <a:ext cx="679514" cy="1821611"/>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a:prstShdw prst="shdw12">
              <a:schemeClr val="bg2">
                <a:alpha val="50000"/>
              </a:schemeClr>
            </a:prstShdw>
          </a:effectLst>
        </p:spPr>
      </p:cxnSp>
      <p:cxnSp>
        <p:nvCxnSpPr>
          <p:cNvPr id="29" name="直接箭头连接符 28"/>
          <p:cNvCxnSpPr>
            <a:stCxn id="6" idx="0"/>
          </p:cNvCxnSpPr>
          <p:nvPr/>
        </p:nvCxnSpPr>
        <p:spPr bwMode="auto">
          <a:xfrm flipV="1">
            <a:off x="1291838" y="3200400"/>
            <a:ext cx="5489962" cy="1778745"/>
          </a:xfrm>
          <a:prstGeom prst="straightConnector1">
            <a:avLst/>
          </a:prstGeom>
          <a:solidFill>
            <a:schemeClr val="accent1">
              <a:alpha val="89999"/>
            </a:schemeClr>
          </a:solidFill>
          <a:ln w="12700" cap="flat" cmpd="sng" algn="ctr">
            <a:solidFill>
              <a:srgbClr val="FF0000"/>
            </a:solidFill>
            <a:prstDash val="solid"/>
            <a:round/>
            <a:headEnd type="none" w="med" len="med"/>
            <a:tailEnd type="arrow"/>
          </a:ln>
          <a:effectLst>
            <a:prstShdw prst="shdw12">
              <a:schemeClr val="bg2">
                <a:alpha val="50000"/>
              </a:schemeClr>
            </a:prstShdw>
          </a:effectLst>
        </p:spPr>
      </p:cxnSp>
    </p:spTree>
    <p:extLst>
      <p:ext uri="{BB962C8B-B14F-4D97-AF65-F5344CB8AC3E}">
        <p14:creationId xmlns:p14="http://schemas.microsoft.com/office/powerpoint/2010/main" val="313995482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a:t>
            </a:r>
            <a:r>
              <a:rPr lang="zh-CN" altLang="en-US" dirty="0"/>
              <a:t>键盘</a:t>
            </a:r>
          </a:p>
        </p:txBody>
      </p:sp>
      <p:sp>
        <p:nvSpPr>
          <p:cNvPr id="3" name="内容占位符 2"/>
          <p:cNvSpPr>
            <a:spLocks noGrp="1"/>
          </p:cNvSpPr>
          <p:nvPr>
            <p:ph idx="1"/>
          </p:nvPr>
        </p:nvSpPr>
        <p:spPr>
          <a:xfrm>
            <a:off x="611188" y="1484313"/>
            <a:ext cx="7923212" cy="2325687"/>
          </a:xfrm>
        </p:spPr>
        <p:txBody>
          <a:bodyPr/>
          <a:lstStyle/>
          <a:p>
            <a:r>
              <a:rPr lang="zh-CN" altLang="en-US" dirty="0" smtClean="0"/>
              <a:t>键盘是</a:t>
            </a:r>
            <a:r>
              <a:rPr lang="zh-CN" altLang="en-US" dirty="0"/>
              <a:t>计算机输入指令和操作计算机的主要设备</a:t>
            </a:r>
            <a:r>
              <a:rPr lang="zh-CN" altLang="en-US" dirty="0" smtClean="0"/>
              <a:t>之一</a:t>
            </a:r>
            <a:endParaRPr lang="en-US" altLang="zh-CN" dirty="0" smtClean="0"/>
          </a:p>
          <a:p>
            <a:r>
              <a:rPr lang="zh-CN" altLang="en-US" dirty="0" smtClean="0"/>
              <a:t>键盘的</a:t>
            </a:r>
            <a:r>
              <a:rPr lang="zh-CN" altLang="en-US" dirty="0"/>
              <a:t>功能和键位排列都基本分为功能键区、主键盘区（打字键区）、编辑键区、辅助键区（小键盘区）</a:t>
            </a:r>
            <a:r>
              <a:rPr lang="zh-CN" altLang="en-US" dirty="0" smtClean="0"/>
              <a:t>和指示灯</a:t>
            </a:r>
            <a:r>
              <a:rPr lang="zh-CN" altLang="en-US" dirty="0"/>
              <a:t>区五个</a:t>
            </a:r>
            <a:r>
              <a:rPr lang="zh-CN" altLang="en-US" dirty="0" smtClean="0"/>
              <a:t>区域。</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1266" name="图片 21" descr="Key2008-9-1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854454"/>
            <a:ext cx="5105400" cy="199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70029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266"/>
                                        </p:tgtEl>
                                        <p:attrNameLst>
                                          <p:attrName>style.visibility</p:attrName>
                                        </p:attrNameLst>
                                      </p:cBhvr>
                                      <p:to>
                                        <p:strVal val="visible"/>
                                      </p:to>
                                    </p:set>
                                    <p:animEffect transition="in" filter="wipe(down)">
                                      <p:cBhvr>
                                        <p:cTn id="1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1.1.3 </a:t>
            </a:r>
            <a:r>
              <a:rPr lang="zh-CN" altLang="en-US" dirty="0"/>
              <a:t>计算机的应用领域</a:t>
            </a:r>
          </a:p>
        </p:txBody>
      </p:sp>
      <p:sp>
        <p:nvSpPr>
          <p:cNvPr id="3" name="内容占位符 2"/>
          <p:cNvSpPr>
            <a:spLocks noGrp="1"/>
          </p:cNvSpPr>
          <p:nvPr>
            <p:ph idx="1"/>
          </p:nvPr>
        </p:nvSpPr>
        <p:spPr/>
        <p:txBody>
          <a:bodyPr/>
          <a:lstStyle/>
          <a:p>
            <a:pPr marL="514350" indent="-514350">
              <a:buFont typeface="+mj-lt"/>
              <a:buAutoNum type="arabicPeriod"/>
            </a:pPr>
            <a:r>
              <a:rPr lang="zh-CN" altLang="en-US" dirty="0"/>
              <a:t>科学</a:t>
            </a:r>
            <a:r>
              <a:rPr lang="zh-CN" altLang="en-US" dirty="0" smtClean="0"/>
              <a:t>计算：也</a:t>
            </a:r>
            <a:r>
              <a:rPr lang="zh-CN" altLang="en-US" dirty="0"/>
              <a:t>称数值计算，是计算机最</a:t>
            </a:r>
            <a:r>
              <a:rPr lang="zh-CN" altLang="en-US" dirty="0">
                <a:solidFill>
                  <a:srgbClr val="FF0000"/>
                </a:solidFill>
              </a:rPr>
              <a:t>基本</a:t>
            </a:r>
            <a:r>
              <a:rPr lang="zh-CN" altLang="en-US" dirty="0"/>
              <a:t>的应用领域</a:t>
            </a:r>
            <a:r>
              <a:rPr lang="zh-CN" altLang="en-US" dirty="0" smtClean="0"/>
              <a:t>之一</a:t>
            </a:r>
            <a:endParaRPr lang="en-US" altLang="zh-CN" dirty="0" smtClean="0"/>
          </a:p>
          <a:p>
            <a:pPr marL="514350" indent="-514350">
              <a:buFont typeface="+mj-lt"/>
              <a:buAutoNum type="arabicPeriod"/>
            </a:pPr>
            <a:r>
              <a:rPr lang="zh-CN" altLang="en-US" dirty="0" smtClean="0"/>
              <a:t>数据处理：是</a:t>
            </a:r>
            <a:r>
              <a:rPr lang="zh-CN" altLang="en-US" dirty="0"/>
              <a:t>对数据的采集、存储、检索、加工、变换和传输</a:t>
            </a:r>
            <a:r>
              <a:rPr lang="zh-CN" altLang="en-US" dirty="0" smtClean="0"/>
              <a:t>。</a:t>
            </a:r>
            <a:endParaRPr lang="en-US" altLang="zh-CN" dirty="0" smtClean="0"/>
          </a:p>
          <a:p>
            <a:pPr marL="514350" indent="-514350">
              <a:buFont typeface="+mj-lt"/>
              <a:buAutoNum type="arabicPeriod"/>
            </a:pPr>
            <a:r>
              <a:rPr lang="zh-CN" altLang="en-US" dirty="0"/>
              <a:t>实时控制是利用计算机及时采集检测数据、快速地进行处理并自动地控制被控对象的动作，实现生产过程的自动化。</a:t>
            </a:r>
            <a:endParaRPr lang="en-US" altLang="zh-CN" dirty="0" smtClean="0"/>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3309354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a:t>
            </a:r>
            <a:r>
              <a:rPr lang="zh-CN" altLang="en-US" dirty="0"/>
              <a:t>鼠标</a:t>
            </a:r>
          </a:p>
        </p:txBody>
      </p:sp>
      <p:sp>
        <p:nvSpPr>
          <p:cNvPr id="3" name="内容占位符 2"/>
          <p:cNvSpPr>
            <a:spLocks noGrp="1"/>
          </p:cNvSpPr>
          <p:nvPr>
            <p:ph idx="1"/>
          </p:nvPr>
        </p:nvSpPr>
        <p:spPr>
          <a:xfrm>
            <a:off x="611188" y="1484313"/>
            <a:ext cx="8304212" cy="3087687"/>
          </a:xfrm>
        </p:spPr>
        <p:txBody>
          <a:bodyPr/>
          <a:lstStyle/>
          <a:p>
            <a:r>
              <a:rPr lang="zh-CN" altLang="en-US" sz="2400" dirty="0"/>
              <a:t>按接口类型划分，常见的鼠标主要有</a:t>
            </a:r>
            <a:r>
              <a:rPr lang="en-US" altLang="zh-CN" sz="2400" dirty="0"/>
              <a:t>PS/2</a:t>
            </a:r>
            <a:r>
              <a:rPr lang="zh-CN" altLang="en-US" sz="2400" dirty="0"/>
              <a:t>鼠标、</a:t>
            </a:r>
            <a:r>
              <a:rPr lang="en-US" altLang="zh-CN" sz="2400" dirty="0"/>
              <a:t>USB</a:t>
            </a:r>
            <a:r>
              <a:rPr lang="zh-CN" altLang="en-US" sz="2400" dirty="0"/>
              <a:t>鼠标两种</a:t>
            </a:r>
            <a:r>
              <a:rPr lang="zh-CN" altLang="en-US" sz="2400" dirty="0" smtClean="0"/>
              <a:t>。</a:t>
            </a:r>
            <a:endParaRPr lang="en-US" altLang="zh-CN" sz="2400" dirty="0" smtClean="0"/>
          </a:p>
          <a:p>
            <a:r>
              <a:rPr lang="zh-CN" altLang="en-US" sz="2400" dirty="0"/>
              <a:t>鼠标按其工作原理的不同可以分为机械鼠标和光电鼠标</a:t>
            </a:r>
            <a:r>
              <a:rPr lang="zh-CN" altLang="en-US" sz="2400" dirty="0" smtClean="0"/>
              <a:t>。</a:t>
            </a:r>
            <a:endParaRPr lang="en-US" altLang="zh-CN" sz="2400" dirty="0" smtClean="0"/>
          </a:p>
          <a:p>
            <a:r>
              <a:rPr lang="zh-CN" altLang="en-US" sz="2400" dirty="0"/>
              <a:t>鼠标还可按键数分为两键鼠标、三键鼠标和新型的多键鼠标。目前主流鼠标是三键滚轮鼠标，包含左右键加上下滚动的滚轮，滚轮含中键功能</a:t>
            </a:r>
            <a:r>
              <a:rPr lang="zh-CN" altLang="en-US" sz="2400" dirty="0" smtClean="0"/>
              <a:t>。</a:t>
            </a:r>
            <a:endParaRPr lang="en-US" altLang="zh-CN" sz="2400" dirty="0" smtClean="0"/>
          </a:p>
          <a:p>
            <a:r>
              <a:rPr lang="zh-CN" altLang="en-US" sz="2400" dirty="0" smtClean="0"/>
              <a:t>另外还可以分为有线鼠标和无线鼠标两种</a:t>
            </a:r>
            <a:r>
              <a:rPr lang="en-US" altLang="zh-CN" sz="2400" dirty="0" smtClean="0"/>
              <a:t>.</a:t>
            </a:r>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2290" name="Picture 2" descr="F:\图片\手机墙纸\cea3fouYADJiA.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840" r="24063"/>
          <a:stretch/>
        </p:blipFill>
        <p:spPr bwMode="auto">
          <a:xfrm>
            <a:off x="4648200" y="4495800"/>
            <a:ext cx="1447800" cy="1901798"/>
          </a:xfrm>
          <a:prstGeom prst="rect">
            <a:avLst/>
          </a:prstGeom>
          <a:noFill/>
          <a:extLst>
            <a:ext uri="{909E8E84-426E-40DD-AFC4-6F175D3DCCD1}">
              <a14:hiddenFill xmlns:a14="http://schemas.microsoft.com/office/drawing/2010/main">
                <a:solidFill>
                  <a:srgbClr val="FFFFFF"/>
                </a:solidFill>
              </a14:hiddenFill>
            </a:ext>
          </a:extLst>
        </p:spPr>
      </p:pic>
      <p:pic>
        <p:nvPicPr>
          <p:cNvPr id="12291" name="Picture 3" descr="F:\图片\手机墙纸\ceW7TqQu8jK6.jpg"/>
          <p:cNvPicPr>
            <a:picLocks noChangeAspect="1" noChangeArrowheads="1"/>
          </p:cNvPicPr>
          <p:nvPr/>
        </p:nvPicPr>
        <p:blipFill rotWithShape="1">
          <a:blip r:embed="rId3">
            <a:extLst>
              <a:ext uri="{28A0092B-C50C-407E-A947-70E740481C1C}">
                <a14:useLocalDpi xmlns:a14="http://schemas.microsoft.com/office/drawing/2010/main" val="0"/>
              </a:ext>
            </a:extLst>
          </a:blip>
          <a:srcRect l="8371" t="7704" r="10139" b="6131"/>
          <a:stretch/>
        </p:blipFill>
        <p:spPr bwMode="auto">
          <a:xfrm>
            <a:off x="1371600" y="4349151"/>
            <a:ext cx="2438400" cy="1935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2533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2291"/>
                                        </p:tgtEl>
                                        <p:attrNameLst>
                                          <p:attrName>style.visibility</p:attrName>
                                        </p:attrNameLst>
                                      </p:cBhvr>
                                      <p:to>
                                        <p:strVal val="visible"/>
                                      </p:to>
                                    </p:set>
                                    <p:animEffect transition="in" filter="fade">
                                      <p:cBhvr>
                                        <p:cTn id="27" dur="1000"/>
                                        <p:tgtEl>
                                          <p:spTgt spid="12291"/>
                                        </p:tgtEl>
                                      </p:cBhvr>
                                    </p:animEffect>
                                    <p:anim calcmode="lin" valueType="num">
                                      <p:cBhvr>
                                        <p:cTn id="28" dur="1000" fill="hold"/>
                                        <p:tgtEl>
                                          <p:spTgt spid="12291"/>
                                        </p:tgtEl>
                                        <p:attrNameLst>
                                          <p:attrName>ppt_x</p:attrName>
                                        </p:attrNameLst>
                                      </p:cBhvr>
                                      <p:tavLst>
                                        <p:tav tm="0">
                                          <p:val>
                                            <p:strVal val="#ppt_x"/>
                                          </p:val>
                                        </p:tav>
                                        <p:tav tm="100000">
                                          <p:val>
                                            <p:strVal val="#ppt_x"/>
                                          </p:val>
                                        </p:tav>
                                      </p:tavLst>
                                    </p:anim>
                                    <p:anim calcmode="lin" valueType="num">
                                      <p:cBhvr>
                                        <p:cTn id="29"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2290"/>
                                        </p:tgtEl>
                                        <p:attrNameLst>
                                          <p:attrName>style.visibility</p:attrName>
                                        </p:attrNameLst>
                                      </p:cBhvr>
                                      <p:to>
                                        <p:strVal val="visible"/>
                                      </p:to>
                                    </p:set>
                                    <p:animEffect transition="in" filter="fade">
                                      <p:cBhvr>
                                        <p:cTn id="34" dur="1000"/>
                                        <p:tgtEl>
                                          <p:spTgt spid="12290"/>
                                        </p:tgtEl>
                                      </p:cBhvr>
                                    </p:animEffect>
                                    <p:anim calcmode="lin" valueType="num">
                                      <p:cBhvr>
                                        <p:cTn id="35" dur="1000" fill="hold"/>
                                        <p:tgtEl>
                                          <p:spTgt spid="12290"/>
                                        </p:tgtEl>
                                        <p:attrNameLst>
                                          <p:attrName>ppt_x</p:attrName>
                                        </p:attrNameLst>
                                      </p:cBhvr>
                                      <p:tavLst>
                                        <p:tav tm="0">
                                          <p:val>
                                            <p:strVal val="#ppt_x"/>
                                          </p:val>
                                        </p:tav>
                                        <p:tav tm="100000">
                                          <p:val>
                                            <p:strVal val="#ppt_x"/>
                                          </p:val>
                                        </p:tav>
                                      </p:tavLst>
                                    </p:anim>
                                    <p:anim calcmode="lin" valueType="num">
                                      <p:cBhvr>
                                        <p:cTn id="36"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t>1.5 </a:t>
            </a:r>
            <a:r>
              <a:rPr lang="zh-CN" altLang="en-US" sz="2400" dirty="0"/>
              <a:t>计算机常用术语及</a:t>
            </a:r>
            <a:r>
              <a:rPr lang="en-US" altLang="zh-CN" sz="2400" dirty="0"/>
              <a:t>20</a:t>
            </a:r>
            <a:r>
              <a:rPr lang="zh-CN" altLang="en-US" sz="2400" dirty="0"/>
              <a:t>世纪信息技术领域十大产品</a:t>
            </a:r>
          </a:p>
        </p:txBody>
      </p:sp>
      <p:sp>
        <p:nvSpPr>
          <p:cNvPr id="3" name="内容占位符 2"/>
          <p:cNvSpPr>
            <a:spLocks noGrp="1"/>
          </p:cNvSpPr>
          <p:nvPr>
            <p:ph idx="1"/>
          </p:nvPr>
        </p:nvSpPr>
        <p:spPr/>
        <p:txBody>
          <a:bodyPr/>
          <a:lstStyle/>
          <a:p>
            <a:pPr marL="0" indent="0">
              <a:buNone/>
            </a:pPr>
            <a:r>
              <a:rPr lang="en-US" altLang="zh-CN" dirty="0"/>
              <a:t>1.5.1 </a:t>
            </a:r>
            <a:r>
              <a:rPr lang="zh-CN" altLang="en-US" dirty="0"/>
              <a:t>计算机常用</a:t>
            </a:r>
            <a:r>
              <a:rPr lang="zh-CN" altLang="en-US" dirty="0" smtClean="0"/>
              <a:t>术语</a:t>
            </a:r>
            <a:endParaRPr lang="en-US" altLang="zh-CN" dirty="0" smtClean="0"/>
          </a:p>
          <a:p>
            <a:pPr marL="0" indent="0">
              <a:buNone/>
            </a:pPr>
            <a:r>
              <a:rPr lang="en-US" altLang="zh-CN" dirty="0"/>
              <a:t>1.</a:t>
            </a:r>
            <a:r>
              <a:rPr lang="zh-CN" altLang="en-US" dirty="0" smtClean="0"/>
              <a:t>软件</a:t>
            </a:r>
            <a:r>
              <a:rPr lang="en-US" altLang="zh-CN" dirty="0" smtClean="0"/>
              <a:t>:</a:t>
            </a:r>
            <a:r>
              <a:rPr lang="zh-CN" altLang="en-US" dirty="0" smtClean="0"/>
              <a:t>软件</a:t>
            </a:r>
            <a:r>
              <a:rPr lang="en-US" altLang="zh-CN" dirty="0"/>
              <a:t>(Software)</a:t>
            </a:r>
            <a:r>
              <a:rPr lang="zh-CN" altLang="en-US" dirty="0"/>
              <a:t>是计算机可以执行的程序与执行程序所需要数据与文档资料。</a:t>
            </a:r>
          </a:p>
          <a:p>
            <a:pPr marL="0" indent="0">
              <a:buNone/>
            </a:pPr>
            <a:r>
              <a:rPr lang="en-US" altLang="zh-CN" dirty="0"/>
              <a:t>2.</a:t>
            </a:r>
            <a:r>
              <a:rPr lang="zh-CN" altLang="en-US" dirty="0" smtClean="0"/>
              <a:t>硬件</a:t>
            </a:r>
            <a:r>
              <a:rPr lang="en-US" altLang="zh-CN" dirty="0" smtClean="0"/>
              <a:t>:</a:t>
            </a:r>
            <a:r>
              <a:rPr lang="zh-CN" altLang="en-US" dirty="0" smtClean="0"/>
              <a:t>硬件</a:t>
            </a:r>
            <a:r>
              <a:rPr lang="en-US" altLang="zh-CN" dirty="0"/>
              <a:t>(Hardware)</a:t>
            </a:r>
            <a:r>
              <a:rPr lang="zh-CN" altLang="en-US" dirty="0"/>
              <a:t>是构成计算机系统的物质实体。如芯片、网线、机箱、线路板等。</a:t>
            </a:r>
          </a:p>
          <a:p>
            <a:pPr marL="0" indent="0">
              <a:buNone/>
            </a:pPr>
            <a:r>
              <a:rPr lang="en-US" altLang="zh-CN" dirty="0"/>
              <a:t>3.</a:t>
            </a:r>
            <a:r>
              <a:rPr lang="zh-CN" altLang="en-US" dirty="0" smtClean="0"/>
              <a:t>位</a:t>
            </a:r>
            <a:r>
              <a:rPr lang="en-US" altLang="zh-CN" dirty="0" smtClean="0"/>
              <a:t>:</a:t>
            </a:r>
            <a:r>
              <a:rPr lang="zh-CN" altLang="en-US" dirty="0" smtClean="0"/>
              <a:t>一</a:t>
            </a:r>
            <a:r>
              <a:rPr lang="zh-CN" altLang="en-US" dirty="0"/>
              <a:t>个二进制位称为一个位</a:t>
            </a:r>
            <a:r>
              <a:rPr lang="en-US" altLang="zh-CN" dirty="0"/>
              <a:t>(bit)</a:t>
            </a:r>
            <a:r>
              <a:rPr lang="zh-CN" altLang="en-US" dirty="0"/>
              <a:t>，位是计算机最小操作运算和存储单位。</a:t>
            </a:r>
          </a:p>
          <a:p>
            <a:pPr marL="0" indent="0">
              <a:buNone/>
            </a:pPr>
            <a:r>
              <a:rPr lang="en-US" altLang="zh-CN" dirty="0"/>
              <a:t>4.</a:t>
            </a:r>
            <a:r>
              <a:rPr lang="zh-CN" altLang="en-US" dirty="0" smtClean="0"/>
              <a:t>字节</a:t>
            </a:r>
            <a:r>
              <a:rPr lang="en-US" altLang="zh-CN" dirty="0" smtClean="0"/>
              <a:t>:</a:t>
            </a:r>
            <a:r>
              <a:rPr lang="zh-CN" altLang="en-US" dirty="0" smtClean="0"/>
              <a:t>八</a:t>
            </a:r>
            <a:r>
              <a:rPr lang="zh-CN" altLang="en-US" dirty="0"/>
              <a:t>个二进制位称为一个字节（</a:t>
            </a:r>
            <a:r>
              <a:rPr lang="en-US" altLang="zh-CN" dirty="0"/>
              <a:t>Byte</a:t>
            </a:r>
            <a:r>
              <a:rPr lang="zh-CN" altLang="en-US" dirty="0"/>
              <a:t>）</a:t>
            </a:r>
            <a:r>
              <a:rPr lang="en-US" altLang="zh-CN" dirty="0"/>
              <a:t>, </a:t>
            </a:r>
            <a:r>
              <a:rPr lang="zh-CN" altLang="en-US" dirty="0"/>
              <a:t>字节是计算机的最小存储单元。 </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89049588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5. </a:t>
            </a:r>
            <a:r>
              <a:rPr lang="zh-CN" altLang="en-US" dirty="0"/>
              <a:t>存储单位（</a:t>
            </a:r>
            <a:r>
              <a:rPr lang="en-US" altLang="zh-CN" dirty="0"/>
              <a:t>B</a:t>
            </a:r>
            <a:r>
              <a:rPr lang="zh-CN" altLang="en-US" dirty="0"/>
              <a:t>，</a:t>
            </a:r>
            <a:r>
              <a:rPr lang="en-US" altLang="zh-CN" dirty="0"/>
              <a:t>KB</a:t>
            </a:r>
            <a:r>
              <a:rPr lang="zh-CN" altLang="en-US" dirty="0"/>
              <a:t>，</a:t>
            </a:r>
            <a:r>
              <a:rPr lang="en-US" altLang="zh-CN" dirty="0"/>
              <a:t>MB</a:t>
            </a:r>
            <a:r>
              <a:rPr lang="zh-CN" altLang="en-US" dirty="0"/>
              <a:t>，</a:t>
            </a:r>
            <a:r>
              <a:rPr lang="en-US" altLang="zh-CN" dirty="0"/>
              <a:t>GB</a:t>
            </a:r>
            <a:r>
              <a:rPr lang="zh-CN" altLang="en-US" dirty="0"/>
              <a:t>，</a:t>
            </a:r>
            <a:r>
              <a:rPr lang="en-US" altLang="zh-CN" dirty="0"/>
              <a:t>TB</a:t>
            </a:r>
            <a:r>
              <a:rPr lang="zh-CN" altLang="en-US" dirty="0"/>
              <a:t>，</a:t>
            </a:r>
            <a:r>
              <a:rPr lang="en-US" altLang="zh-CN" dirty="0"/>
              <a:t>PB</a:t>
            </a:r>
            <a:r>
              <a:rPr lang="zh-CN" altLang="en-US" dirty="0"/>
              <a:t>，</a:t>
            </a:r>
            <a:r>
              <a:rPr lang="en-US" altLang="zh-CN" dirty="0"/>
              <a:t>EB</a:t>
            </a:r>
            <a:r>
              <a:rPr lang="zh-CN" altLang="en-US" dirty="0"/>
              <a:t>，</a:t>
            </a:r>
            <a:r>
              <a:rPr lang="en-US" altLang="zh-CN" dirty="0"/>
              <a:t>ZB</a:t>
            </a:r>
            <a:r>
              <a:rPr lang="zh-CN" altLang="en-US" dirty="0"/>
              <a:t>，</a:t>
            </a:r>
            <a:r>
              <a:rPr lang="en-US" altLang="zh-CN" dirty="0"/>
              <a:t>YB</a:t>
            </a:r>
            <a:r>
              <a:rPr lang="zh-CN" altLang="en-US" dirty="0"/>
              <a:t>，</a:t>
            </a:r>
            <a:r>
              <a:rPr lang="en-US" altLang="zh-CN" dirty="0"/>
              <a:t>BB) </a:t>
            </a:r>
          </a:p>
          <a:p>
            <a:pPr marL="0" indent="0">
              <a:buNone/>
            </a:pPr>
            <a:r>
              <a:rPr lang="zh-CN" altLang="en-US" dirty="0" smtClean="0"/>
              <a:t>计算机</a:t>
            </a:r>
            <a:r>
              <a:rPr lang="zh-CN" altLang="en-US" dirty="0"/>
              <a:t>基本存储单位一般用字节</a:t>
            </a:r>
            <a:r>
              <a:rPr lang="en-US" altLang="zh-CN" dirty="0">
                <a:solidFill>
                  <a:srgbClr val="FF0000"/>
                </a:solidFill>
              </a:rPr>
              <a:t>B</a:t>
            </a:r>
            <a:r>
              <a:rPr lang="zh-CN" altLang="en-US" dirty="0"/>
              <a:t>（</a:t>
            </a:r>
            <a:r>
              <a:rPr lang="en-US" altLang="zh-CN" dirty="0"/>
              <a:t>Byte</a:t>
            </a:r>
            <a:r>
              <a:rPr lang="zh-CN" altLang="en-US" dirty="0"/>
              <a:t>）表示，是存放指令和数据的存储空间的</a:t>
            </a:r>
            <a:r>
              <a:rPr lang="zh-CN" altLang="en-US" dirty="0">
                <a:solidFill>
                  <a:srgbClr val="FF0000"/>
                </a:solidFill>
              </a:rPr>
              <a:t>基本单元</a:t>
            </a:r>
            <a:r>
              <a:rPr lang="zh-CN" altLang="en-US" dirty="0"/>
              <a:t>。</a:t>
            </a:r>
          </a:p>
          <a:p>
            <a:pPr marL="0" indent="0">
              <a:buNone/>
            </a:pPr>
            <a:r>
              <a:rPr lang="en-US" altLang="zh-CN" dirty="0"/>
              <a:t>1KB=1024B </a:t>
            </a:r>
            <a:r>
              <a:rPr lang="zh-CN" altLang="en-US" dirty="0"/>
              <a:t>， </a:t>
            </a:r>
            <a:r>
              <a:rPr lang="en-US" altLang="zh-CN" dirty="0"/>
              <a:t>1MB=1024KB </a:t>
            </a:r>
            <a:r>
              <a:rPr lang="zh-CN" altLang="en-US" dirty="0"/>
              <a:t>， </a:t>
            </a:r>
            <a:r>
              <a:rPr lang="en-US" altLang="zh-CN" dirty="0"/>
              <a:t>1GB=1024MB  </a:t>
            </a:r>
            <a:r>
              <a:rPr lang="zh-CN" altLang="en-US" dirty="0"/>
              <a:t>，</a:t>
            </a:r>
            <a:r>
              <a:rPr lang="en-US" altLang="zh-CN" dirty="0"/>
              <a:t>1TB=1024GB, ....,   1BB=1024YB</a:t>
            </a:r>
            <a:r>
              <a:rPr lang="zh-CN" altLang="en-US" dirty="0"/>
              <a:t>，  </a:t>
            </a:r>
            <a:r>
              <a:rPr lang="en-US" altLang="zh-CN" dirty="0"/>
              <a:t>1BB (</a:t>
            </a:r>
            <a:r>
              <a:rPr lang="en-US" altLang="zh-CN" dirty="0" err="1"/>
              <a:t>BrontoByte</a:t>
            </a:r>
            <a:r>
              <a:rPr lang="en-US" altLang="zh-CN" dirty="0"/>
              <a:t>)</a:t>
            </a:r>
            <a:r>
              <a:rPr lang="zh-CN" altLang="en-US" dirty="0"/>
              <a:t>约为一千亿亿亿字节</a:t>
            </a:r>
            <a:r>
              <a:rPr lang="en-US" altLang="zh-CN" dirty="0"/>
              <a:t>...</a:t>
            </a:r>
            <a:r>
              <a:rPr lang="zh-CN" altLang="en-US" dirty="0"/>
              <a:t>还会有更大的存储单位出现。</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8795931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a:t>
            </a:r>
            <a:r>
              <a:rPr lang="zh-CN" altLang="en-US" dirty="0"/>
              <a:t>内存地址</a:t>
            </a:r>
          </a:p>
        </p:txBody>
      </p:sp>
      <p:sp>
        <p:nvSpPr>
          <p:cNvPr id="3" name="内容占位符 2"/>
          <p:cNvSpPr>
            <a:spLocks noGrp="1"/>
          </p:cNvSpPr>
          <p:nvPr>
            <p:ph idx="1"/>
          </p:nvPr>
        </p:nvSpPr>
        <p:spPr/>
        <p:txBody>
          <a:bodyPr/>
          <a:lstStyle/>
          <a:p>
            <a:r>
              <a:rPr lang="zh-CN" altLang="en-US" dirty="0"/>
              <a:t>存储器的容量是指它能存放多少个字节的二进制</a:t>
            </a:r>
            <a:r>
              <a:rPr lang="zh-CN" altLang="en-US" dirty="0" smtClean="0"/>
              <a:t>信息。</a:t>
            </a:r>
            <a:endParaRPr lang="en-US" altLang="zh-CN" dirty="0"/>
          </a:p>
          <a:p>
            <a:r>
              <a:rPr lang="zh-CN" altLang="en-US" dirty="0" smtClean="0"/>
              <a:t>内存储器</a:t>
            </a:r>
            <a:r>
              <a:rPr lang="zh-CN" altLang="en-US" dirty="0"/>
              <a:t>是由若个存储单元组成的，每个单元有一个</a:t>
            </a:r>
            <a:r>
              <a:rPr lang="zh-CN" altLang="en-US" dirty="0">
                <a:solidFill>
                  <a:srgbClr val="FF0000"/>
                </a:solidFill>
              </a:rPr>
              <a:t>唯一的序号</a:t>
            </a:r>
            <a:r>
              <a:rPr lang="zh-CN" altLang="en-US" dirty="0"/>
              <a:t>以便识别，这个序号称为</a:t>
            </a:r>
            <a:r>
              <a:rPr lang="zh-CN" altLang="en-US" dirty="0">
                <a:solidFill>
                  <a:srgbClr val="FF0000"/>
                </a:solidFill>
              </a:rPr>
              <a:t>内存地址</a:t>
            </a:r>
            <a:r>
              <a:rPr lang="zh-CN" altLang="en-US" dirty="0"/>
              <a:t>，即内存地址是指内存储器中用于区分、识别各个存储单元的标示符</a:t>
            </a:r>
            <a:r>
              <a:rPr lang="zh-CN" altLang="en-US" dirty="0" smtClean="0"/>
              <a:t>。</a:t>
            </a:r>
            <a:endParaRPr lang="en-US" altLang="zh-CN" dirty="0" smtClean="0"/>
          </a:p>
          <a:p>
            <a:r>
              <a:rPr lang="zh-CN" altLang="en-US" dirty="0" smtClean="0"/>
              <a:t>地址</a:t>
            </a:r>
            <a:r>
              <a:rPr lang="zh-CN" altLang="en-US" dirty="0"/>
              <a:t>的编号都从</a:t>
            </a:r>
            <a:r>
              <a:rPr lang="en-US" altLang="zh-CN" dirty="0"/>
              <a:t>0</a:t>
            </a:r>
            <a:r>
              <a:rPr lang="zh-CN" altLang="en-US" dirty="0"/>
              <a:t>开始，因此最高地址等于总个数减</a:t>
            </a:r>
            <a:r>
              <a:rPr lang="en-US" altLang="zh-CN" dirty="0"/>
              <a:t>1</a:t>
            </a:r>
            <a:r>
              <a:rPr lang="zh-CN" altLang="en-US" dirty="0"/>
              <a:t>。</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8580569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a:t>
            </a:r>
            <a:r>
              <a:rPr lang="zh-CN" altLang="en-US" dirty="0"/>
              <a:t>字与</a:t>
            </a:r>
            <a:r>
              <a:rPr lang="zh-CN" altLang="en-US" dirty="0" smtClean="0"/>
              <a:t>字长</a:t>
            </a:r>
            <a:endParaRPr lang="zh-CN" altLang="en-US" dirty="0"/>
          </a:p>
        </p:txBody>
      </p:sp>
      <p:sp>
        <p:nvSpPr>
          <p:cNvPr id="3" name="内容占位符 2"/>
          <p:cNvSpPr>
            <a:spLocks noGrp="1"/>
          </p:cNvSpPr>
          <p:nvPr>
            <p:ph idx="1"/>
          </p:nvPr>
        </p:nvSpPr>
        <p:spPr/>
        <p:txBody>
          <a:bodyPr/>
          <a:lstStyle/>
          <a:p>
            <a:r>
              <a:rPr lang="zh-CN" altLang="en-US" dirty="0" smtClean="0"/>
              <a:t>字 </a:t>
            </a:r>
            <a:r>
              <a:rPr lang="en-US" altLang="zh-CN" dirty="0"/>
              <a:t>(Word)</a:t>
            </a:r>
            <a:r>
              <a:rPr lang="zh-CN" altLang="en-US" dirty="0"/>
              <a:t>指的是</a:t>
            </a:r>
            <a:r>
              <a:rPr lang="en-US" altLang="zh-CN" dirty="0"/>
              <a:t>CPU</a:t>
            </a:r>
            <a:r>
              <a:rPr lang="zh-CN" altLang="en-US" dirty="0"/>
              <a:t>进行数据处理和运算的单位，字长（</a:t>
            </a:r>
            <a:r>
              <a:rPr lang="en-US" altLang="zh-CN" dirty="0"/>
              <a:t>Word Length</a:t>
            </a:r>
            <a:r>
              <a:rPr lang="zh-CN" altLang="en-US" dirty="0"/>
              <a:t>）则是字的长度，即</a:t>
            </a:r>
            <a:r>
              <a:rPr lang="en-US" altLang="zh-CN" dirty="0"/>
              <a:t>CPU</a:t>
            </a:r>
            <a:r>
              <a:rPr lang="zh-CN" altLang="en-US" dirty="0"/>
              <a:t>一次能够直接处理的二进制数据的位数</a:t>
            </a:r>
            <a:r>
              <a:rPr lang="zh-CN" altLang="en-US" dirty="0" smtClean="0"/>
              <a:t>。</a:t>
            </a:r>
            <a:endParaRPr lang="en-US" altLang="zh-CN" dirty="0" smtClean="0"/>
          </a:p>
          <a:p>
            <a:r>
              <a:rPr lang="zh-CN" altLang="en-US" dirty="0" smtClean="0"/>
              <a:t>字长</a:t>
            </a:r>
            <a:r>
              <a:rPr lang="zh-CN" altLang="en-US" dirty="0"/>
              <a:t>是计算机的重要技术性能指标</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1062150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8.</a:t>
            </a:r>
            <a:r>
              <a:rPr lang="zh-CN" altLang="en-US" dirty="0"/>
              <a:t>运算速度</a:t>
            </a:r>
          </a:p>
          <a:p>
            <a:r>
              <a:rPr lang="zh-CN" altLang="en-US" sz="2400" dirty="0"/>
              <a:t>运算速度是衡量计算机性能的一项重要指标。通常所说的计算机运算速度（平均运算速度），是指每秒钟所能执行的指令条数，单位通常用</a:t>
            </a:r>
            <a:r>
              <a:rPr lang="en-US" altLang="zh-CN" sz="2400" dirty="0"/>
              <a:t>MIPS(</a:t>
            </a:r>
            <a:r>
              <a:rPr lang="zh-CN" altLang="en-US" sz="2400" dirty="0"/>
              <a:t>百万条指令每秒</a:t>
            </a:r>
            <a:r>
              <a:rPr lang="en-US" altLang="zh-CN" sz="2400" dirty="0"/>
              <a:t>)</a:t>
            </a:r>
            <a:r>
              <a:rPr lang="zh-CN" altLang="en-US" sz="2400" dirty="0" smtClean="0"/>
              <a:t>表示</a:t>
            </a:r>
            <a:r>
              <a:rPr lang="en-US" altLang="zh-CN" sz="2400" dirty="0" smtClean="0"/>
              <a:t>.</a:t>
            </a:r>
          </a:p>
          <a:p>
            <a:pPr marL="0" indent="0">
              <a:buNone/>
            </a:pPr>
            <a:r>
              <a:rPr lang="en-US" altLang="zh-CN" dirty="0"/>
              <a:t>9.</a:t>
            </a:r>
            <a:r>
              <a:rPr lang="zh-CN" altLang="en-US" dirty="0"/>
              <a:t>容量</a:t>
            </a:r>
          </a:p>
          <a:p>
            <a:r>
              <a:rPr lang="zh-CN" altLang="en-US" sz="2400" dirty="0"/>
              <a:t>容量指计算机存储容量。存储容量的基本单位是字节</a:t>
            </a:r>
            <a:r>
              <a:rPr lang="en-US" altLang="zh-CN" sz="2400" dirty="0"/>
              <a:t>B(byte)</a:t>
            </a:r>
            <a:r>
              <a:rPr lang="zh-CN" altLang="en-US" sz="2400" dirty="0"/>
              <a:t>，一般用多少</a:t>
            </a:r>
            <a:r>
              <a:rPr lang="en-US" altLang="zh-CN" sz="2400" dirty="0"/>
              <a:t>KB</a:t>
            </a:r>
            <a:r>
              <a:rPr lang="zh-CN" altLang="en-US" sz="2400" dirty="0"/>
              <a:t>，</a:t>
            </a:r>
            <a:r>
              <a:rPr lang="en-US" altLang="zh-CN" sz="2400" dirty="0"/>
              <a:t>MB</a:t>
            </a:r>
            <a:r>
              <a:rPr lang="zh-CN" altLang="en-US" sz="2400" dirty="0"/>
              <a:t>，</a:t>
            </a:r>
            <a:r>
              <a:rPr lang="en-US" altLang="zh-CN" sz="2400" dirty="0"/>
              <a:t>GB</a:t>
            </a:r>
            <a:r>
              <a:rPr lang="zh-CN" altLang="en-US" sz="2400" dirty="0"/>
              <a:t>，</a:t>
            </a:r>
            <a:r>
              <a:rPr lang="en-US" altLang="zh-CN" sz="2400" dirty="0"/>
              <a:t>TB</a:t>
            </a:r>
            <a:r>
              <a:rPr lang="zh-CN" altLang="en-US" sz="2400" dirty="0"/>
              <a:t>，</a:t>
            </a:r>
            <a:r>
              <a:rPr lang="en-US" altLang="zh-CN" sz="2400" dirty="0"/>
              <a:t>PB</a:t>
            </a:r>
            <a:r>
              <a:rPr lang="zh-CN" altLang="en-US" sz="2400" dirty="0"/>
              <a:t>，</a:t>
            </a:r>
            <a:r>
              <a:rPr lang="en-US" altLang="zh-CN" sz="2400" dirty="0"/>
              <a:t>EB</a:t>
            </a:r>
            <a:r>
              <a:rPr lang="zh-CN" altLang="en-US" sz="2400" dirty="0"/>
              <a:t>，</a:t>
            </a:r>
            <a:r>
              <a:rPr lang="en-US" altLang="zh-CN" sz="2400" dirty="0"/>
              <a:t>ZB</a:t>
            </a:r>
            <a:r>
              <a:rPr lang="zh-CN" altLang="en-US" sz="2400" dirty="0"/>
              <a:t>，</a:t>
            </a:r>
            <a:r>
              <a:rPr lang="en-US" altLang="zh-CN" sz="2400" dirty="0"/>
              <a:t>YB</a:t>
            </a:r>
            <a:r>
              <a:rPr lang="zh-CN" altLang="en-US" sz="2400" dirty="0"/>
              <a:t>，</a:t>
            </a:r>
            <a:r>
              <a:rPr lang="en-US" altLang="zh-CN" sz="2400" dirty="0"/>
              <a:t>BB</a:t>
            </a:r>
            <a:r>
              <a:rPr lang="zh-CN" altLang="en-US" sz="2400" dirty="0"/>
              <a:t>等表示实际存储容量。</a:t>
            </a:r>
          </a:p>
          <a:p>
            <a:endParaRPr lang="en-US" altLang="zh-CN" dirty="0" smtClean="0"/>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0956980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10.</a:t>
            </a:r>
            <a:r>
              <a:rPr lang="zh-CN" altLang="en-US" dirty="0"/>
              <a:t>主频</a:t>
            </a:r>
          </a:p>
          <a:p>
            <a:r>
              <a:rPr lang="zh-CN" altLang="en-US" sz="2400" dirty="0"/>
              <a:t>主频指计算机的时钟频率，其单位是兆赫兹（</a:t>
            </a:r>
            <a:r>
              <a:rPr lang="en-US" altLang="zh-CN" sz="2400" dirty="0"/>
              <a:t>MHz</a:t>
            </a:r>
            <a:r>
              <a:rPr lang="zh-CN" altLang="en-US" sz="2400" dirty="0"/>
              <a:t>）</a:t>
            </a:r>
            <a:r>
              <a:rPr lang="zh-CN" altLang="en-US" sz="2400" dirty="0" smtClean="0"/>
              <a:t>。</a:t>
            </a:r>
            <a:endParaRPr lang="en-US" altLang="zh-CN" sz="2400" dirty="0"/>
          </a:p>
          <a:p>
            <a:pPr marL="0" indent="0">
              <a:buNone/>
            </a:pPr>
            <a:r>
              <a:rPr lang="en-US" altLang="zh-CN" dirty="0" smtClean="0"/>
              <a:t>11</a:t>
            </a:r>
            <a:r>
              <a:rPr lang="en-US" altLang="zh-CN" dirty="0"/>
              <a:t>.</a:t>
            </a:r>
            <a:r>
              <a:rPr lang="zh-CN" altLang="en-US" dirty="0"/>
              <a:t>存取周期</a:t>
            </a:r>
          </a:p>
          <a:p>
            <a:r>
              <a:rPr lang="zh-CN" altLang="en-US" sz="2400" dirty="0"/>
              <a:t>存储器完成一次读或写信息操作所需的时间称存储器的存取或访问时间。连续两次读（或写）所需的最短时间，称为存储器的存取周期或存储周期</a:t>
            </a:r>
            <a:r>
              <a:rPr lang="zh-CN" altLang="en-US" sz="2400" dirty="0" smtClean="0"/>
              <a:t>。</a:t>
            </a:r>
            <a:endParaRPr lang="en-US" altLang="zh-CN" sz="2400" dirty="0" smtClean="0"/>
          </a:p>
          <a:p>
            <a:pPr marL="0" indent="0">
              <a:buNone/>
            </a:pPr>
            <a:r>
              <a:rPr lang="en-US" altLang="zh-CN" dirty="0"/>
              <a:t>12.</a:t>
            </a:r>
            <a:r>
              <a:rPr lang="zh-CN" altLang="en-US" dirty="0"/>
              <a:t>传输速率</a:t>
            </a:r>
          </a:p>
          <a:p>
            <a:r>
              <a:rPr lang="zh-CN" altLang="en-US" sz="2400" dirty="0"/>
              <a:t> 传输速率是指每秒传送的位数，单位是</a:t>
            </a:r>
            <a:r>
              <a:rPr lang="en-US" altLang="zh-CN" sz="2400" dirty="0"/>
              <a:t>b/s</a:t>
            </a:r>
            <a:r>
              <a:rPr lang="zh-CN" altLang="en-US" sz="2400" dirty="0"/>
              <a:t>（位</a:t>
            </a:r>
            <a:r>
              <a:rPr lang="en-US" altLang="zh-CN" sz="2400" dirty="0"/>
              <a:t>/</a:t>
            </a:r>
            <a:r>
              <a:rPr lang="zh-CN" altLang="en-US" sz="2400" dirty="0"/>
              <a:t>秒）、</a:t>
            </a:r>
            <a:r>
              <a:rPr lang="en-US" altLang="zh-CN" sz="2400" dirty="0"/>
              <a:t>Kb/s</a:t>
            </a:r>
            <a:r>
              <a:rPr lang="zh-CN" altLang="en-US" sz="2400" dirty="0"/>
              <a:t>（千位</a:t>
            </a:r>
            <a:r>
              <a:rPr lang="en-US" altLang="zh-CN" sz="2400" dirty="0"/>
              <a:t>/</a:t>
            </a:r>
            <a:r>
              <a:rPr lang="zh-CN" altLang="en-US" sz="2400" dirty="0"/>
              <a:t>秒）、</a:t>
            </a:r>
            <a:r>
              <a:rPr lang="en-US" altLang="zh-CN" sz="2400" dirty="0"/>
              <a:t>Mb/s</a:t>
            </a:r>
            <a:r>
              <a:rPr lang="zh-CN" altLang="en-US" sz="2400" dirty="0"/>
              <a:t>（兆位</a:t>
            </a:r>
            <a:r>
              <a:rPr lang="en-US" altLang="zh-CN" sz="2400" dirty="0"/>
              <a:t>/</a:t>
            </a:r>
            <a:r>
              <a:rPr lang="zh-CN" altLang="en-US" sz="2400" dirty="0"/>
              <a:t>秒）等。</a:t>
            </a:r>
          </a:p>
          <a:p>
            <a:endParaRPr lang="zh-CN" altLang="en-US" dirty="0"/>
          </a:p>
          <a:p>
            <a:endParaRPr lang="zh-CN" altLang="en-US" dirty="0"/>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8241433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dirty="0"/>
              <a:t>13.</a:t>
            </a:r>
            <a:r>
              <a:rPr lang="zh-CN" altLang="en-US" dirty="0"/>
              <a:t>版本</a:t>
            </a:r>
          </a:p>
          <a:p>
            <a:r>
              <a:rPr lang="zh-CN" altLang="en-US" sz="2400" dirty="0"/>
              <a:t>版本原是一种商业标志，一般不应该看作计算机的技术指标，但是计算机的软件和硬件往往是以版本序号标识推出时间的先后、功能多少、档次高低和性能的优劣。</a:t>
            </a:r>
          </a:p>
          <a:p>
            <a:pPr marL="0" indent="0">
              <a:buNone/>
            </a:pPr>
            <a:r>
              <a:rPr lang="en-US" altLang="zh-CN" dirty="0"/>
              <a:t>14.</a:t>
            </a:r>
            <a:r>
              <a:rPr lang="zh-CN" altLang="en-US" dirty="0"/>
              <a:t>可靠性</a:t>
            </a:r>
          </a:p>
          <a:p>
            <a:r>
              <a:rPr lang="zh-CN" altLang="en-US" sz="2400" dirty="0"/>
              <a:t>可靠性是针对系统而定的，通常用平均无故障时间</a:t>
            </a:r>
            <a:r>
              <a:rPr lang="en-US" altLang="zh-CN" sz="2400" dirty="0"/>
              <a:t>(MTBF)</a:t>
            </a:r>
            <a:r>
              <a:rPr lang="zh-CN" altLang="en-US" sz="2400" dirty="0"/>
              <a:t>来表示，主要指硬件故障，不是指用户误操作引起的故障。</a:t>
            </a:r>
          </a:p>
          <a:p>
            <a:pPr marL="0" indent="0">
              <a:buNone/>
            </a:pPr>
            <a:r>
              <a:rPr lang="en-US" altLang="zh-CN" dirty="0"/>
              <a:t>15. </a:t>
            </a:r>
            <a:r>
              <a:rPr lang="zh-CN" altLang="en-US" dirty="0"/>
              <a:t>带宽</a:t>
            </a:r>
          </a:p>
          <a:p>
            <a:r>
              <a:rPr lang="zh-CN" altLang="en-US" sz="2400" dirty="0" smtClean="0"/>
              <a:t>带宽</a:t>
            </a:r>
            <a:r>
              <a:rPr lang="zh-CN" altLang="en-US" sz="2400" dirty="0"/>
              <a:t>主要是指网络通信中的计算机的数据传输速率，反映计算机的通信能力。</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44643451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circle(in)">
                                      <p:cBhvr>
                                        <p:cTn id="3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1.5.2  20</a:t>
            </a:r>
            <a:r>
              <a:rPr lang="zh-CN" altLang="en-US" sz="3200" dirty="0"/>
              <a:t>世纪信息技术领域十大产品</a:t>
            </a:r>
          </a:p>
        </p:txBody>
      </p:sp>
      <p:sp>
        <p:nvSpPr>
          <p:cNvPr id="3" name="内容占位符 2"/>
          <p:cNvSpPr>
            <a:spLocks noGrp="1"/>
          </p:cNvSpPr>
          <p:nvPr>
            <p:ph idx="1"/>
          </p:nvPr>
        </p:nvSpPr>
        <p:spPr/>
        <p:txBody>
          <a:bodyPr/>
          <a:lstStyle/>
          <a:p>
            <a:pPr marL="0" indent="0">
              <a:buNone/>
            </a:pPr>
            <a:r>
              <a:rPr lang="en-US" altLang="zh-CN" sz="2400" dirty="0"/>
              <a:t>1.ENIAC</a:t>
            </a:r>
            <a:r>
              <a:rPr lang="zh-CN" altLang="en-US" sz="2400" dirty="0"/>
              <a:t>：世界上第一台电子计算机，</a:t>
            </a:r>
            <a:r>
              <a:rPr lang="en-US" altLang="zh-CN" sz="2400" dirty="0"/>
              <a:t>1946</a:t>
            </a:r>
            <a:r>
              <a:rPr lang="zh-CN" altLang="en-US" sz="2400" dirty="0"/>
              <a:t>年</a:t>
            </a:r>
            <a:r>
              <a:rPr lang="en-US" altLang="zh-CN" sz="2400" dirty="0"/>
              <a:t>2</a:t>
            </a:r>
            <a:r>
              <a:rPr lang="zh-CN" altLang="en-US" sz="2400" dirty="0"/>
              <a:t>月</a:t>
            </a:r>
            <a:r>
              <a:rPr lang="en-US" altLang="zh-CN" sz="2400" dirty="0"/>
              <a:t>10</a:t>
            </a:r>
            <a:r>
              <a:rPr lang="zh-CN" altLang="en-US" sz="2400" dirty="0"/>
              <a:t>日诞生，</a:t>
            </a:r>
            <a:r>
              <a:rPr lang="en-US" altLang="zh-CN" sz="2400" dirty="0"/>
              <a:t>8</a:t>
            </a:r>
            <a:r>
              <a:rPr lang="zh-CN" altLang="en-US" sz="2400" dirty="0"/>
              <a:t>英尺高，</a:t>
            </a:r>
            <a:r>
              <a:rPr lang="en-US" altLang="zh-CN" sz="2400" dirty="0"/>
              <a:t>3</a:t>
            </a:r>
            <a:r>
              <a:rPr lang="zh-CN" altLang="en-US" sz="2400" dirty="0"/>
              <a:t>英尺宽，</a:t>
            </a:r>
            <a:r>
              <a:rPr lang="en-US" altLang="zh-CN" sz="2400" dirty="0"/>
              <a:t>100</a:t>
            </a:r>
            <a:r>
              <a:rPr lang="zh-CN" altLang="en-US" sz="2400" dirty="0"/>
              <a:t>英尺长，总重量</a:t>
            </a:r>
            <a:r>
              <a:rPr lang="en-US" altLang="zh-CN" sz="2400" dirty="0"/>
              <a:t>30</a:t>
            </a:r>
            <a:r>
              <a:rPr lang="zh-CN" altLang="en-US" sz="2400" dirty="0"/>
              <a:t>吨。 </a:t>
            </a:r>
          </a:p>
          <a:p>
            <a:pPr marL="0" indent="0">
              <a:buNone/>
            </a:pPr>
            <a:r>
              <a:rPr lang="en-US" altLang="zh-CN" sz="2400" dirty="0"/>
              <a:t>2.IC</a:t>
            </a:r>
            <a:r>
              <a:rPr lang="zh-CN" altLang="en-US" sz="2400" dirty="0"/>
              <a:t>：</a:t>
            </a:r>
            <a:r>
              <a:rPr lang="en-US" altLang="zh-CN" sz="2400" dirty="0"/>
              <a:t>"</a:t>
            </a:r>
            <a:r>
              <a:rPr lang="zh-CN" altLang="en-US" sz="2400" dirty="0"/>
              <a:t>集成电路</a:t>
            </a:r>
            <a:r>
              <a:rPr lang="en-US" altLang="zh-CN" sz="2400" dirty="0"/>
              <a:t>"</a:t>
            </a:r>
            <a:r>
              <a:rPr lang="zh-CN" altLang="en-US" sz="2400" dirty="0"/>
              <a:t>，全球第一片</a:t>
            </a:r>
            <a:r>
              <a:rPr lang="en-US" altLang="zh-CN" sz="2400" dirty="0"/>
              <a:t>IC</a:t>
            </a:r>
            <a:r>
              <a:rPr lang="zh-CN" altLang="en-US" sz="2400" dirty="0"/>
              <a:t>诞生于</a:t>
            </a:r>
            <a:r>
              <a:rPr lang="en-US" altLang="zh-CN" sz="2400" dirty="0"/>
              <a:t>1958</a:t>
            </a:r>
            <a:r>
              <a:rPr lang="zh-CN" altLang="en-US" sz="2400" dirty="0"/>
              <a:t>年，并迅速成为所有电子器件的核心部分。 </a:t>
            </a:r>
          </a:p>
          <a:p>
            <a:pPr marL="0" indent="0">
              <a:buNone/>
            </a:pPr>
            <a:r>
              <a:rPr lang="en-US" altLang="zh-CN" sz="2400" dirty="0"/>
              <a:t>3.MODEM</a:t>
            </a:r>
            <a:r>
              <a:rPr lang="zh-CN" altLang="en-US" sz="2400" dirty="0"/>
              <a:t>：</a:t>
            </a:r>
            <a:r>
              <a:rPr lang="en-US" altLang="zh-CN" sz="2400" dirty="0"/>
              <a:t>"</a:t>
            </a:r>
            <a:r>
              <a:rPr lang="zh-CN" altLang="en-US" sz="2400" dirty="0"/>
              <a:t>调制解调器</a:t>
            </a:r>
            <a:r>
              <a:rPr lang="en-US" altLang="zh-CN" sz="2400" dirty="0"/>
              <a:t>"</a:t>
            </a:r>
            <a:r>
              <a:rPr lang="zh-CN" altLang="en-US" sz="2400" dirty="0"/>
              <a:t>，俗称</a:t>
            </a:r>
            <a:r>
              <a:rPr lang="en-US" altLang="zh-CN" sz="2400" dirty="0"/>
              <a:t>"</a:t>
            </a:r>
            <a:r>
              <a:rPr lang="zh-CN" altLang="en-US" sz="2400" dirty="0"/>
              <a:t>猫</a:t>
            </a:r>
            <a:r>
              <a:rPr lang="en-US" altLang="zh-CN" sz="2400" dirty="0"/>
              <a:t>"</a:t>
            </a:r>
            <a:r>
              <a:rPr lang="zh-CN" altLang="en-US" sz="2400" dirty="0"/>
              <a:t>，</a:t>
            </a:r>
            <a:r>
              <a:rPr lang="en-US" altLang="zh-CN" sz="2400" dirty="0"/>
              <a:t>1960</a:t>
            </a:r>
            <a:r>
              <a:rPr lang="zh-CN" altLang="en-US" sz="2400" dirty="0"/>
              <a:t>年诞生，用来进行计算机的数字信号和电话网络中的模拟信号的转换。 </a:t>
            </a:r>
          </a:p>
          <a:p>
            <a:pPr marL="0" indent="0">
              <a:buNone/>
            </a:pPr>
            <a:r>
              <a:rPr lang="en-US" altLang="zh-CN" sz="2400" dirty="0"/>
              <a:t>4.BASIC</a:t>
            </a:r>
            <a:r>
              <a:rPr lang="zh-CN" altLang="en-US" sz="2400" dirty="0"/>
              <a:t>：</a:t>
            </a:r>
            <a:r>
              <a:rPr lang="en-US" altLang="zh-CN" sz="2400" dirty="0"/>
              <a:t>1964</a:t>
            </a:r>
            <a:r>
              <a:rPr lang="zh-CN" altLang="en-US" sz="2400" dirty="0"/>
              <a:t>年诞生的一种计算机高级语言，彻底打破了电脑语言的专业知识和技能垄断。 </a:t>
            </a:r>
          </a:p>
          <a:p>
            <a:pPr marL="0" indent="0">
              <a:buNone/>
            </a:pPr>
            <a:r>
              <a:rPr lang="en-US" altLang="zh-CN" sz="2400" dirty="0"/>
              <a:t>5.INTEL4004</a:t>
            </a:r>
            <a:r>
              <a:rPr lang="zh-CN" altLang="en-US" sz="2400" dirty="0"/>
              <a:t>：</a:t>
            </a:r>
            <a:r>
              <a:rPr lang="en-US" altLang="zh-CN" sz="2400" dirty="0"/>
              <a:t>"</a:t>
            </a:r>
            <a:r>
              <a:rPr lang="zh-CN" altLang="en-US" sz="2400" dirty="0"/>
              <a:t>英特尔</a:t>
            </a:r>
            <a:r>
              <a:rPr lang="en-US" altLang="zh-CN" sz="2400" dirty="0"/>
              <a:t>4004</a:t>
            </a:r>
            <a:r>
              <a:rPr lang="zh-CN" altLang="en-US" sz="2400" dirty="0"/>
              <a:t>芯片</a:t>
            </a:r>
            <a:r>
              <a:rPr lang="en-US" altLang="zh-CN" sz="2400" dirty="0"/>
              <a:t>"</a:t>
            </a:r>
            <a:r>
              <a:rPr lang="zh-CN" altLang="en-US" sz="2400" dirty="0"/>
              <a:t>，</a:t>
            </a:r>
            <a:r>
              <a:rPr lang="en-US" altLang="zh-CN" sz="2400" dirty="0"/>
              <a:t>1971</a:t>
            </a:r>
            <a:r>
              <a:rPr lang="zh-CN" altLang="en-US" sz="2400" dirty="0"/>
              <a:t>年诞生的世界上第一个微处理器。 </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67892256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down)">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t>6.APPLEII</a:t>
            </a:r>
            <a:r>
              <a:rPr lang="zh-CN" altLang="en-US" sz="2400" dirty="0"/>
              <a:t>：</a:t>
            </a:r>
            <a:r>
              <a:rPr lang="en-US" altLang="zh-CN" sz="2400" dirty="0"/>
              <a:t>"</a:t>
            </a:r>
            <a:r>
              <a:rPr lang="zh-CN" altLang="en-US" sz="2400" dirty="0"/>
              <a:t>苹果</a:t>
            </a:r>
            <a:r>
              <a:rPr lang="en-US" altLang="zh-CN" sz="2400" dirty="0"/>
              <a:t>2</a:t>
            </a:r>
            <a:r>
              <a:rPr lang="zh-CN" altLang="en-US" sz="2400" dirty="0"/>
              <a:t>型</a:t>
            </a:r>
            <a:r>
              <a:rPr lang="en-US" altLang="zh-CN" sz="2400" dirty="0"/>
              <a:t>"</a:t>
            </a:r>
            <a:r>
              <a:rPr lang="zh-CN" altLang="en-US" sz="2400" dirty="0"/>
              <a:t>，</a:t>
            </a:r>
            <a:r>
              <a:rPr lang="en-US" altLang="zh-CN" sz="2400" dirty="0"/>
              <a:t>1977</a:t>
            </a:r>
            <a:r>
              <a:rPr lang="zh-CN" altLang="en-US" sz="2400" dirty="0"/>
              <a:t>年</a:t>
            </a:r>
            <a:r>
              <a:rPr lang="en-US" altLang="zh-CN" sz="2400" dirty="0"/>
              <a:t>4</a:t>
            </a:r>
            <a:r>
              <a:rPr lang="zh-CN" altLang="en-US" sz="2400" dirty="0"/>
              <a:t>月诞生的世界上第一台有彩色图像界面的微电脑。 </a:t>
            </a:r>
          </a:p>
          <a:p>
            <a:pPr marL="0" indent="0">
              <a:buNone/>
            </a:pPr>
            <a:r>
              <a:rPr lang="en-US" altLang="zh-CN" sz="2400" dirty="0"/>
              <a:t>7.PC</a:t>
            </a:r>
            <a:r>
              <a:rPr lang="zh-CN" altLang="en-US" sz="2400" dirty="0"/>
              <a:t>：</a:t>
            </a:r>
            <a:r>
              <a:rPr lang="en-US" altLang="zh-CN" sz="2400" dirty="0"/>
              <a:t>"</a:t>
            </a:r>
            <a:r>
              <a:rPr lang="zh-CN" altLang="en-US" sz="2400" dirty="0"/>
              <a:t>个人计算机</a:t>
            </a:r>
            <a:r>
              <a:rPr lang="en-US" altLang="zh-CN" sz="2400" dirty="0"/>
              <a:t>"</a:t>
            </a:r>
            <a:r>
              <a:rPr lang="zh-CN" altLang="en-US" sz="2400" dirty="0"/>
              <a:t>，</a:t>
            </a:r>
            <a:r>
              <a:rPr lang="en-US" altLang="zh-CN" sz="2400" dirty="0"/>
              <a:t>1981</a:t>
            </a:r>
            <a:r>
              <a:rPr lang="zh-CN" altLang="en-US" sz="2400" dirty="0"/>
              <a:t>年诞生的个人电脑，在设计时第一次采纳</a:t>
            </a:r>
            <a:r>
              <a:rPr lang="en-US" altLang="zh-CN" sz="2400" dirty="0"/>
              <a:t>"</a:t>
            </a:r>
            <a:r>
              <a:rPr lang="zh-CN" altLang="en-US" sz="2400" dirty="0"/>
              <a:t>兼容机</a:t>
            </a:r>
            <a:r>
              <a:rPr lang="en-US" altLang="zh-CN" sz="2400" dirty="0"/>
              <a:t>"</a:t>
            </a:r>
            <a:r>
              <a:rPr lang="zh-CN" altLang="en-US" sz="2400" dirty="0"/>
              <a:t>的思想。 </a:t>
            </a:r>
          </a:p>
          <a:p>
            <a:pPr marL="0" indent="0">
              <a:buNone/>
            </a:pPr>
            <a:r>
              <a:rPr lang="en-US" altLang="zh-CN" sz="2400" dirty="0"/>
              <a:t>8.WINDOWS</a:t>
            </a:r>
            <a:r>
              <a:rPr lang="zh-CN" altLang="en-US" sz="2400" dirty="0"/>
              <a:t>：</a:t>
            </a:r>
            <a:r>
              <a:rPr lang="en-US" altLang="zh-CN" sz="2400" dirty="0"/>
              <a:t>1985</a:t>
            </a:r>
            <a:r>
              <a:rPr lang="zh-CN" altLang="en-US" sz="2400" dirty="0"/>
              <a:t>年</a:t>
            </a:r>
            <a:r>
              <a:rPr lang="en-US" altLang="zh-CN" sz="2400" dirty="0"/>
              <a:t>WINDOWS1.0</a:t>
            </a:r>
            <a:r>
              <a:rPr lang="zh-CN" altLang="en-US" sz="2400" dirty="0"/>
              <a:t>版本问世</a:t>
            </a:r>
            <a:r>
              <a:rPr lang="en-US" altLang="zh-CN" sz="2400" dirty="0"/>
              <a:t>,1995</a:t>
            </a:r>
            <a:r>
              <a:rPr lang="zh-CN" altLang="en-US" sz="2400" dirty="0"/>
              <a:t>年</a:t>
            </a:r>
            <a:r>
              <a:rPr lang="en-US" altLang="zh-CN" sz="2400" dirty="0"/>
              <a:t>WINDOWS95</a:t>
            </a:r>
            <a:r>
              <a:rPr lang="zh-CN" altLang="en-US" sz="2400" dirty="0"/>
              <a:t>面世时</a:t>
            </a:r>
            <a:r>
              <a:rPr lang="en-US" altLang="zh-CN" sz="2400" dirty="0"/>
              <a:t>,</a:t>
            </a:r>
            <a:r>
              <a:rPr lang="zh-CN" altLang="en-US" sz="2400" dirty="0"/>
              <a:t>四天内售出</a:t>
            </a:r>
            <a:r>
              <a:rPr lang="en-US" altLang="zh-CN" sz="2400" dirty="0"/>
              <a:t>100</a:t>
            </a:r>
            <a:r>
              <a:rPr lang="zh-CN" altLang="en-US" sz="2400" dirty="0"/>
              <a:t>万套。 </a:t>
            </a:r>
          </a:p>
          <a:p>
            <a:pPr marL="0" indent="0">
              <a:buNone/>
            </a:pPr>
            <a:r>
              <a:rPr lang="en-US" altLang="zh-CN" sz="2400" dirty="0"/>
              <a:t>9.JAVA</a:t>
            </a:r>
            <a:r>
              <a:rPr lang="zh-CN" altLang="en-US" sz="2400" dirty="0"/>
              <a:t>：</a:t>
            </a:r>
            <a:r>
              <a:rPr lang="en-US" altLang="zh-CN" sz="2400" dirty="0"/>
              <a:t>"</a:t>
            </a:r>
            <a:r>
              <a:rPr lang="zh-CN" altLang="en-US" sz="2400" dirty="0"/>
              <a:t>以平台为内核的程序设计语言</a:t>
            </a:r>
            <a:r>
              <a:rPr lang="en-US" altLang="zh-CN" sz="2400" dirty="0"/>
              <a:t>"</a:t>
            </a:r>
            <a:r>
              <a:rPr lang="zh-CN" altLang="en-US" sz="2400" dirty="0"/>
              <a:t>，具有面向用户、动态交互操作与控制、动画显示等优点。 </a:t>
            </a:r>
          </a:p>
          <a:p>
            <a:pPr marL="0" indent="0">
              <a:buNone/>
            </a:pPr>
            <a:r>
              <a:rPr lang="en-US" altLang="zh-CN" sz="2400" dirty="0"/>
              <a:t>10.MOSALC</a:t>
            </a:r>
            <a:r>
              <a:rPr lang="zh-CN" altLang="en-US" sz="2400" dirty="0"/>
              <a:t>：世界上第一款网络</a:t>
            </a:r>
            <a:r>
              <a:rPr lang="en-US" altLang="zh-CN" sz="2400" dirty="0"/>
              <a:t>"</a:t>
            </a:r>
            <a:r>
              <a:rPr lang="zh-CN" altLang="en-US" sz="2400" dirty="0"/>
              <a:t>浏览器软件</a:t>
            </a:r>
            <a:r>
              <a:rPr lang="en-US" altLang="zh-CN" sz="2400" dirty="0"/>
              <a:t>"</a:t>
            </a:r>
            <a:r>
              <a:rPr lang="zh-CN" altLang="en-US" sz="2400" dirty="0"/>
              <a:t>，使互联网变成了每个用户的计算平台。</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7975175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down)">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14350" indent="-514350">
              <a:buFont typeface="+mj-lt"/>
              <a:buAutoNum type="arabicPeriod" startAt="4"/>
            </a:pPr>
            <a:r>
              <a:rPr lang="zh-CN" altLang="en-US" dirty="0"/>
              <a:t> 计算机辅助工程和辅助教育</a:t>
            </a:r>
            <a:r>
              <a:rPr lang="zh-CN" altLang="en-US" dirty="0" smtClean="0"/>
              <a:t>：</a:t>
            </a:r>
            <a:endParaRPr lang="en-US" altLang="zh-CN" dirty="0" smtClean="0"/>
          </a:p>
          <a:p>
            <a:pPr marL="914400" lvl="1" indent="-514350"/>
            <a:r>
              <a:rPr lang="zh-CN" altLang="en-US" sz="2400" dirty="0" smtClean="0"/>
              <a:t>计算机辅助设计</a:t>
            </a:r>
            <a:r>
              <a:rPr lang="zh-CN" altLang="en-US" sz="2400" dirty="0"/>
              <a:t>（</a:t>
            </a:r>
            <a:r>
              <a:rPr lang="en-US" altLang="zh-CN" sz="2400" dirty="0"/>
              <a:t>CAD</a:t>
            </a:r>
            <a:r>
              <a:rPr lang="zh-CN" altLang="en-US" sz="2400" dirty="0"/>
              <a:t>，</a:t>
            </a:r>
            <a:r>
              <a:rPr lang="en-US" altLang="zh-CN" sz="2400" dirty="0"/>
              <a:t>Computer Aided Design</a:t>
            </a:r>
            <a:r>
              <a:rPr lang="zh-CN" altLang="en-US" sz="2400" dirty="0" smtClean="0"/>
              <a:t>）</a:t>
            </a:r>
            <a:endParaRPr lang="en-US" altLang="zh-CN" sz="2400" dirty="0" smtClean="0"/>
          </a:p>
          <a:p>
            <a:pPr marL="914400" lvl="1" indent="-514350"/>
            <a:r>
              <a:rPr lang="zh-CN" altLang="en-US" sz="2400" dirty="0" smtClean="0"/>
              <a:t>计算机辅助制造</a:t>
            </a:r>
            <a:r>
              <a:rPr lang="zh-CN" altLang="en-US" sz="2400" dirty="0"/>
              <a:t>（</a:t>
            </a:r>
            <a:r>
              <a:rPr lang="en-US" altLang="zh-CN" sz="2400" dirty="0"/>
              <a:t>CAM</a:t>
            </a:r>
            <a:r>
              <a:rPr lang="zh-CN" altLang="en-US" sz="2400" dirty="0"/>
              <a:t>，</a:t>
            </a:r>
            <a:r>
              <a:rPr lang="en-US" altLang="zh-CN" sz="2400" dirty="0"/>
              <a:t>Computer Aided Manufacturing</a:t>
            </a:r>
            <a:r>
              <a:rPr lang="zh-CN" altLang="en-US" sz="2400" dirty="0" smtClean="0"/>
              <a:t>）</a:t>
            </a:r>
            <a:endParaRPr lang="en-US" altLang="zh-CN" sz="2400" dirty="0" smtClean="0"/>
          </a:p>
          <a:p>
            <a:pPr marL="914400" lvl="1" indent="-514350"/>
            <a:r>
              <a:rPr lang="zh-CN" altLang="en-US" sz="2400" dirty="0" smtClean="0"/>
              <a:t>计算机集成制造系统</a:t>
            </a:r>
            <a:r>
              <a:rPr lang="zh-CN" altLang="en-US" sz="2400" dirty="0"/>
              <a:t>（</a:t>
            </a:r>
            <a:r>
              <a:rPr lang="en-US" altLang="zh-CN" sz="2400" dirty="0"/>
              <a:t>CIMS</a:t>
            </a:r>
            <a:r>
              <a:rPr lang="zh-CN" altLang="en-US" sz="2400" dirty="0"/>
              <a:t>，</a:t>
            </a:r>
            <a:r>
              <a:rPr lang="en-US" altLang="zh-CN" sz="2400" dirty="0"/>
              <a:t>Computer Integrated Manufacturing System</a:t>
            </a:r>
            <a:r>
              <a:rPr lang="zh-CN" altLang="en-US" sz="2400" dirty="0" smtClean="0"/>
              <a:t>）</a:t>
            </a:r>
            <a:endParaRPr lang="en-US" altLang="zh-CN" sz="2400" dirty="0" smtClean="0"/>
          </a:p>
          <a:p>
            <a:pPr marL="914400" lvl="1" indent="-514350"/>
            <a:r>
              <a:rPr lang="zh-CN" altLang="en-US" sz="2400" dirty="0" smtClean="0"/>
              <a:t>计算机辅助</a:t>
            </a:r>
            <a:r>
              <a:rPr lang="zh-CN" altLang="en-US" sz="2400" dirty="0"/>
              <a:t>教育（</a:t>
            </a:r>
            <a:r>
              <a:rPr lang="en-US" altLang="zh-CN" sz="2400" dirty="0"/>
              <a:t>CAI</a:t>
            </a:r>
            <a:r>
              <a:rPr lang="zh-CN" altLang="en-US" sz="2400" dirty="0"/>
              <a:t>，</a:t>
            </a:r>
            <a:r>
              <a:rPr lang="en-US" altLang="zh-CN" sz="2400" dirty="0"/>
              <a:t>Computer Aided Instruction </a:t>
            </a:r>
            <a:r>
              <a:rPr lang="zh-CN" altLang="en-US" sz="2400" dirty="0"/>
              <a:t>）。</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89099126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arn(inVertical)">
                                      <p:cBhvr>
                                        <p:cTn id="16" dur="500"/>
                                        <p:tgtEl>
                                          <p:spTgt spid="3">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arn(inVertical)">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 </a:t>
            </a:r>
            <a:r>
              <a:rPr lang="zh-CN" altLang="en-US" dirty="0"/>
              <a:t>信息科学技术的长期发展趋势</a:t>
            </a:r>
          </a:p>
        </p:txBody>
      </p:sp>
      <p:sp>
        <p:nvSpPr>
          <p:cNvPr id="3" name="内容占位符 2"/>
          <p:cNvSpPr>
            <a:spLocks noGrp="1"/>
          </p:cNvSpPr>
          <p:nvPr>
            <p:ph idx="1"/>
          </p:nvPr>
        </p:nvSpPr>
        <p:spPr/>
        <p:txBody>
          <a:bodyPr/>
          <a:lstStyle/>
          <a:p>
            <a:pPr marL="0" indent="0">
              <a:buNone/>
            </a:pPr>
            <a:r>
              <a:rPr lang="en-US" altLang="zh-CN" dirty="0"/>
              <a:t>1.6.1 </a:t>
            </a:r>
            <a:r>
              <a:rPr lang="zh-CN" altLang="en-US" dirty="0"/>
              <a:t>对信息科学技术认识的</a:t>
            </a:r>
            <a:r>
              <a:rPr lang="zh-CN" altLang="en-US" dirty="0" smtClean="0"/>
              <a:t>转变</a:t>
            </a:r>
            <a:endParaRPr lang="en-US" altLang="zh-CN" dirty="0" smtClean="0"/>
          </a:p>
          <a:p>
            <a:pPr marL="0" indent="0">
              <a:buNone/>
            </a:pPr>
            <a:r>
              <a:rPr lang="en-US" altLang="zh-CN" dirty="0"/>
              <a:t>1.</a:t>
            </a:r>
            <a:r>
              <a:rPr lang="zh-CN" altLang="en-US" dirty="0"/>
              <a:t>从重视信息科学技术的内涵转到更加重视其</a:t>
            </a:r>
            <a:r>
              <a:rPr lang="zh-CN" altLang="en-US" dirty="0" smtClean="0"/>
              <a:t>外延</a:t>
            </a:r>
            <a:endParaRPr lang="en-US" altLang="zh-CN" dirty="0" smtClean="0"/>
          </a:p>
          <a:p>
            <a:pPr marL="0" indent="0">
              <a:buNone/>
            </a:pPr>
            <a:r>
              <a:rPr lang="en-US" altLang="zh-CN" dirty="0"/>
              <a:t>2. </a:t>
            </a:r>
            <a:r>
              <a:rPr lang="zh-CN" altLang="en-US" dirty="0"/>
              <a:t>从狭义工具论转到计算</a:t>
            </a:r>
            <a:r>
              <a:rPr lang="zh-CN" altLang="en-US" dirty="0" smtClean="0"/>
              <a:t>思维</a:t>
            </a:r>
            <a:endParaRPr lang="en-US" altLang="zh-CN" dirty="0" smtClean="0"/>
          </a:p>
          <a:p>
            <a:pPr marL="0" indent="0">
              <a:buNone/>
            </a:pPr>
            <a:r>
              <a:rPr lang="en-US" altLang="zh-CN" dirty="0"/>
              <a:t>3. </a:t>
            </a:r>
            <a:r>
              <a:rPr lang="zh-CN" altLang="en-US" dirty="0"/>
              <a:t>从人机共生思想转到基于三元社会模式的新信息</a:t>
            </a:r>
            <a:r>
              <a:rPr lang="zh-CN" altLang="en-US" dirty="0" smtClean="0"/>
              <a:t>世界观</a:t>
            </a:r>
            <a:endParaRPr lang="en-US" altLang="zh-CN" dirty="0" smtClean="0"/>
          </a:p>
          <a:p>
            <a:pPr marL="0" indent="0">
              <a:buNone/>
            </a:pPr>
            <a:r>
              <a:rPr lang="en-US" altLang="zh-CN" dirty="0"/>
              <a:t>4. </a:t>
            </a:r>
            <a:r>
              <a:rPr lang="zh-CN" altLang="en-US" dirty="0"/>
              <a:t>信息科学技术重点研究方向的改变</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49464076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barn(inVertical)">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barn(inVertical)">
                                      <p:cBhvr>
                                        <p:cTn id="2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1.6.2 </a:t>
            </a:r>
            <a:r>
              <a:rPr lang="zh-CN" altLang="en-US" dirty="0"/>
              <a:t>信息科学技术面临重大突破</a:t>
            </a:r>
          </a:p>
        </p:txBody>
      </p:sp>
      <p:sp>
        <p:nvSpPr>
          <p:cNvPr id="3" name="内容占位符 2"/>
          <p:cNvSpPr>
            <a:spLocks noGrp="1"/>
          </p:cNvSpPr>
          <p:nvPr>
            <p:ph idx="1"/>
          </p:nvPr>
        </p:nvSpPr>
        <p:spPr>
          <a:xfrm>
            <a:off x="611188" y="1484313"/>
            <a:ext cx="7694612" cy="725487"/>
          </a:xfrm>
        </p:spPr>
        <p:txBody>
          <a:bodyPr/>
          <a:lstStyle/>
          <a:p>
            <a:r>
              <a:rPr lang="en-US" altLang="zh-CN" dirty="0"/>
              <a:t>1. </a:t>
            </a:r>
            <a:r>
              <a:rPr lang="zh-CN" altLang="en-US" dirty="0" smtClean="0"/>
              <a:t>信息科学</a:t>
            </a:r>
            <a:r>
              <a:rPr lang="zh-CN" altLang="en-US" dirty="0"/>
              <a:t>技术面临新的革命</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3314" name="图片 358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209800"/>
            <a:ext cx="5695092" cy="3046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072250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314"/>
                                        </p:tgtEl>
                                        <p:attrNameLst>
                                          <p:attrName>style.visibility</p:attrName>
                                        </p:attrNameLst>
                                      </p:cBhvr>
                                      <p:to>
                                        <p:strVal val="visible"/>
                                      </p:to>
                                    </p:set>
                                    <p:animEffect transition="in" filter="fade">
                                      <p:cBhvr>
                                        <p:cTn id="14" dur="1000"/>
                                        <p:tgtEl>
                                          <p:spTgt spid="13314"/>
                                        </p:tgtEl>
                                      </p:cBhvr>
                                    </p:animEffect>
                                    <p:anim calcmode="lin" valueType="num">
                                      <p:cBhvr>
                                        <p:cTn id="15" dur="1000" fill="hold"/>
                                        <p:tgtEl>
                                          <p:spTgt spid="13314"/>
                                        </p:tgtEl>
                                        <p:attrNameLst>
                                          <p:attrName>ppt_x</p:attrName>
                                        </p:attrNameLst>
                                      </p:cBhvr>
                                      <p:tavLst>
                                        <p:tav tm="0">
                                          <p:val>
                                            <p:strVal val="#ppt_x"/>
                                          </p:val>
                                        </p:tav>
                                        <p:tav tm="100000">
                                          <p:val>
                                            <p:strVal val="#ppt_x"/>
                                          </p:val>
                                        </p:tav>
                                      </p:tavLst>
                                    </p:anim>
                                    <p:anim calcmode="lin" valueType="num">
                                      <p:cBhvr>
                                        <p:cTn id="16"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2.21</a:t>
            </a:r>
            <a:r>
              <a:rPr lang="zh-CN" altLang="en-US" dirty="0"/>
              <a:t>世纪网络科学技术的变革</a:t>
            </a:r>
          </a:p>
        </p:txBody>
      </p:sp>
      <p:sp>
        <p:nvSpPr>
          <p:cNvPr id="3" name="内容占位符 2"/>
          <p:cNvSpPr>
            <a:spLocks noGrp="1"/>
          </p:cNvSpPr>
          <p:nvPr>
            <p:ph idx="1"/>
          </p:nvPr>
        </p:nvSpPr>
        <p:spPr/>
        <p:txBody>
          <a:bodyPr/>
          <a:lstStyle/>
          <a:p>
            <a:pPr marL="0" indent="0">
              <a:buNone/>
            </a:pPr>
            <a:r>
              <a:rPr lang="zh-CN" altLang="en-US" dirty="0"/>
              <a:t>（</a:t>
            </a:r>
            <a:r>
              <a:rPr lang="en-US" altLang="zh-CN" dirty="0"/>
              <a:t>1</a:t>
            </a:r>
            <a:r>
              <a:rPr lang="zh-CN" altLang="en-US" dirty="0"/>
              <a:t>）无处不在的传感网与物</a:t>
            </a:r>
            <a:r>
              <a:rPr lang="zh-CN" altLang="en-US" dirty="0" smtClean="0"/>
              <a:t>联网</a:t>
            </a:r>
            <a:endParaRPr lang="en-US" altLang="zh-CN" dirty="0" smtClean="0"/>
          </a:p>
          <a:p>
            <a:pPr marL="0" indent="0">
              <a:buNone/>
            </a:pPr>
            <a:r>
              <a:rPr lang="zh-CN" altLang="en-US" dirty="0"/>
              <a:t>（</a:t>
            </a:r>
            <a:r>
              <a:rPr lang="en-US" altLang="zh-CN" dirty="0"/>
              <a:t>2</a:t>
            </a:r>
            <a:r>
              <a:rPr lang="zh-CN" altLang="en-US" dirty="0"/>
              <a:t>）云计算的出现具有一定的历史</a:t>
            </a:r>
            <a:r>
              <a:rPr lang="zh-CN" altLang="en-US" dirty="0" smtClean="0"/>
              <a:t>必然性</a:t>
            </a:r>
            <a:endParaRPr lang="en-US" altLang="zh-CN" dirty="0" smtClean="0"/>
          </a:p>
          <a:p>
            <a:pPr marL="0" indent="0">
              <a:buNone/>
            </a:pPr>
            <a:r>
              <a:rPr lang="zh-CN" altLang="en-US" dirty="0"/>
              <a:t>（</a:t>
            </a:r>
            <a:r>
              <a:rPr lang="en-US" altLang="zh-CN" dirty="0"/>
              <a:t>3</a:t>
            </a:r>
            <a:r>
              <a:rPr lang="zh-CN" altLang="en-US" dirty="0"/>
              <a:t>）信息社会的网络大数据时代</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85518414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514350" indent="-514350">
              <a:buFont typeface="+mj-lt"/>
              <a:buAutoNum type="arabicPeriod" startAt="5"/>
            </a:pPr>
            <a:r>
              <a:rPr lang="zh-CN" altLang="en-US" dirty="0"/>
              <a:t>人工智能</a:t>
            </a:r>
            <a:r>
              <a:rPr lang="en-US" altLang="zh-CN" dirty="0"/>
              <a:t>(AI</a:t>
            </a:r>
            <a:r>
              <a:rPr lang="zh-CN" altLang="en-US" dirty="0"/>
              <a:t>，</a:t>
            </a:r>
            <a:r>
              <a:rPr lang="en-US" altLang="zh-CN" dirty="0"/>
              <a:t>Artificial Intelligence</a:t>
            </a:r>
            <a:r>
              <a:rPr lang="en-US" altLang="zh-CN" dirty="0" smtClean="0"/>
              <a:t>)</a:t>
            </a:r>
            <a:endParaRPr lang="en-US" altLang="zh-CN" dirty="0"/>
          </a:p>
          <a:p>
            <a:pPr lvl="1"/>
            <a:r>
              <a:rPr lang="zh-CN" altLang="en-US" sz="2400" dirty="0" smtClean="0"/>
              <a:t>计算机模拟</a:t>
            </a:r>
            <a:r>
              <a:rPr lang="zh-CN" altLang="en-US" sz="2400" dirty="0"/>
              <a:t>人类的智能活动，诸如感知、判断、理解、学习、问题求解和图像识别等</a:t>
            </a:r>
            <a:r>
              <a:rPr lang="zh-CN" altLang="en-US" sz="2400" dirty="0" smtClean="0"/>
              <a:t>。</a:t>
            </a:r>
            <a:endParaRPr lang="en-US" altLang="zh-CN" sz="2400" dirty="0" smtClean="0"/>
          </a:p>
          <a:p>
            <a:pPr lvl="1"/>
            <a:r>
              <a:rPr lang="zh-CN" altLang="en-US" sz="2400" dirty="0"/>
              <a:t>人工智能研究</a:t>
            </a:r>
            <a:r>
              <a:rPr lang="zh-CN" altLang="en-US" sz="2400" dirty="0" smtClean="0"/>
              <a:t>领域中</a:t>
            </a:r>
            <a:r>
              <a:rPr lang="zh-CN" altLang="en-US" sz="2400" dirty="0"/>
              <a:t>最具有代表性和最尖端的两个领域是专家系统和机器人等。</a:t>
            </a:r>
            <a:endParaRPr lang="en-US" altLang="zh-CN" sz="2400" dirty="0" smtClean="0"/>
          </a:p>
          <a:p>
            <a:pPr marL="514350" indent="-514350">
              <a:buFont typeface="+mj-lt"/>
              <a:buAutoNum type="arabicPeriod" startAt="6"/>
            </a:pPr>
            <a:r>
              <a:rPr lang="zh-CN" altLang="en-US" dirty="0"/>
              <a:t>电子商务</a:t>
            </a:r>
            <a:r>
              <a:rPr lang="en-US" altLang="zh-CN" dirty="0"/>
              <a:t>(EC</a:t>
            </a:r>
            <a:r>
              <a:rPr lang="zh-CN" altLang="en-US" dirty="0"/>
              <a:t>，</a:t>
            </a:r>
            <a:r>
              <a:rPr lang="en-US" altLang="zh-CN" dirty="0"/>
              <a:t>Electronic Commerce</a:t>
            </a:r>
            <a:r>
              <a:rPr lang="zh-CN" altLang="en-US" dirty="0"/>
              <a:t>或</a:t>
            </a:r>
            <a:r>
              <a:rPr lang="en-US" altLang="zh-CN" dirty="0"/>
              <a:t>EB</a:t>
            </a:r>
            <a:r>
              <a:rPr lang="zh-CN" altLang="en-US" dirty="0"/>
              <a:t>，</a:t>
            </a:r>
            <a:r>
              <a:rPr lang="en-US" altLang="zh-CN" dirty="0"/>
              <a:t>Electronic Business</a:t>
            </a:r>
            <a:r>
              <a:rPr lang="en-US" altLang="zh-CN" dirty="0" smtClean="0"/>
              <a:t>)</a:t>
            </a:r>
          </a:p>
          <a:p>
            <a:pPr lvl="1"/>
            <a:r>
              <a:rPr lang="zh-CN" altLang="en-US" sz="2400" dirty="0" smtClean="0"/>
              <a:t>指</a:t>
            </a:r>
            <a:r>
              <a:rPr lang="zh-CN" altLang="en-US" sz="2400" dirty="0"/>
              <a:t>利用计算机和网络进行商务</a:t>
            </a:r>
            <a:r>
              <a:rPr lang="zh-CN" altLang="en-US" sz="2400" dirty="0" smtClean="0"/>
              <a:t>活动</a:t>
            </a:r>
            <a:endParaRPr lang="en-US" altLang="zh-CN" sz="2400" dirty="0" smtClean="0"/>
          </a:p>
          <a:p>
            <a:pPr lvl="1"/>
            <a:r>
              <a:rPr lang="zh-CN" altLang="en-US" sz="2400" dirty="0" smtClean="0"/>
              <a:t>包括：</a:t>
            </a:r>
            <a:r>
              <a:rPr lang="en-US" altLang="zh-CN" sz="2400" dirty="0" smtClean="0"/>
              <a:t>B2C</a:t>
            </a:r>
            <a:r>
              <a:rPr lang="zh-CN" altLang="en-US" sz="2400" dirty="0" smtClean="0"/>
              <a:t>、</a:t>
            </a:r>
            <a:r>
              <a:rPr lang="en-US" altLang="zh-CN" sz="2400" dirty="0" smtClean="0"/>
              <a:t>B2B</a:t>
            </a:r>
            <a:r>
              <a:rPr lang="zh-CN" altLang="en-US" sz="2400" dirty="0" smtClean="0"/>
              <a:t>、</a:t>
            </a:r>
            <a:r>
              <a:rPr lang="en-US" altLang="zh-CN" sz="2400" dirty="0" smtClean="0"/>
              <a:t>C2C</a:t>
            </a:r>
            <a:r>
              <a:rPr lang="zh-CN" altLang="en-US" sz="2400" dirty="0" smtClean="0"/>
              <a:t>、</a:t>
            </a:r>
            <a:r>
              <a:rPr lang="en-US" altLang="zh-CN" sz="2400" dirty="0" smtClean="0"/>
              <a:t>O2O</a:t>
            </a:r>
            <a:r>
              <a:rPr lang="zh-CN" altLang="en-US" sz="2400" dirty="0" smtClean="0"/>
              <a:t>。</a:t>
            </a:r>
            <a:endParaRPr lang="en-US" altLang="zh-CN" sz="2400" dirty="0" smtClean="0"/>
          </a:p>
          <a:p>
            <a:pPr marL="514350" indent="-514350">
              <a:buFont typeface="+mj-lt"/>
              <a:buAutoNum type="arabicPeriod" startAt="7"/>
            </a:pPr>
            <a:r>
              <a:rPr lang="zh-CN" altLang="en-US" dirty="0"/>
              <a:t>多媒体技术</a:t>
            </a:r>
            <a:r>
              <a:rPr lang="zh-CN" altLang="en-US" dirty="0" smtClean="0"/>
              <a:t>应用</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419609769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2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par>
                                <p:cTn id="19" presetID="6"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par>
                                <p:cTn id="22" presetID="6" presetClass="entr" presetSubtype="16"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20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circle(in)">
                                      <p:cBhvr>
                                        <p:cTn id="29"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计算机系统</a:t>
            </a:r>
            <a:r>
              <a:rPr lang="zh-CN" altLang="en-US" dirty="0"/>
              <a:t>组成</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grpSp>
        <p:nvGrpSpPr>
          <p:cNvPr id="5" name="组合 1"/>
          <p:cNvGrpSpPr>
            <a:grpSpLocks/>
          </p:cNvGrpSpPr>
          <p:nvPr/>
        </p:nvGrpSpPr>
        <p:grpSpPr bwMode="auto">
          <a:xfrm>
            <a:off x="626835" y="1341438"/>
            <a:ext cx="7369743" cy="4361561"/>
            <a:chOff x="626835" y="1341438"/>
            <a:chExt cx="7369743" cy="4361561"/>
          </a:xfrm>
        </p:grpSpPr>
        <p:sp>
          <p:nvSpPr>
            <p:cNvPr id="6" name="AutoShape 4"/>
            <p:cNvSpPr>
              <a:spLocks noChangeArrowheads="1"/>
            </p:cNvSpPr>
            <p:nvPr/>
          </p:nvSpPr>
          <p:spPr bwMode="auto">
            <a:xfrm>
              <a:off x="642484" y="3302699"/>
              <a:ext cx="2619829" cy="240030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a:latin typeface="Verdana" pitchFamily="34" charset="0"/>
                <a:ea typeface="宋体" pitchFamily="2" charset="-122"/>
              </a:endParaRPr>
            </a:p>
          </p:txBody>
        </p:sp>
        <p:sp>
          <p:nvSpPr>
            <p:cNvPr id="7" name="Text Box 5"/>
            <p:cNvSpPr txBox="1">
              <a:spLocks noChangeArrowheads="1"/>
            </p:cNvSpPr>
            <p:nvPr/>
          </p:nvSpPr>
          <p:spPr bwMode="auto">
            <a:xfrm>
              <a:off x="626835" y="3733800"/>
              <a:ext cx="2651125" cy="179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b="1">
                  <a:solidFill>
                    <a:srgbClr val="000000"/>
                  </a:solidFill>
                  <a:latin typeface="黑体" pitchFamily="2" charset="-122"/>
                  <a:ea typeface="黑体" pitchFamily="2" charset="-122"/>
                </a:defRPr>
              </a:lvl1pPr>
              <a:lvl2pPr>
                <a:defRPr sz="2800" b="1">
                  <a:solidFill>
                    <a:srgbClr val="000000"/>
                  </a:solidFill>
                  <a:latin typeface="黑体" pitchFamily="2" charset="-122"/>
                  <a:ea typeface="黑体" pitchFamily="2" charset="-122"/>
                </a:defRPr>
              </a:lvl2pPr>
              <a:lvl3pPr>
                <a:defRPr sz="2800" b="1">
                  <a:solidFill>
                    <a:srgbClr val="000000"/>
                  </a:solidFill>
                  <a:latin typeface="黑体" pitchFamily="2" charset="-122"/>
                  <a:ea typeface="黑体" pitchFamily="2" charset="-122"/>
                </a:defRPr>
              </a:lvl3pPr>
              <a:lvl4pPr>
                <a:defRPr sz="2800" b="1">
                  <a:solidFill>
                    <a:srgbClr val="000000"/>
                  </a:solidFill>
                  <a:latin typeface="黑体" pitchFamily="2" charset="-122"/>
                  <a:ea typeface="黑体" pitchFamily="2" charset="-122"/>
                </a:defRPr>
              </a:lvl4pPr>
              <a:lvl5pPr>
                <a:defRPr sz="2800" b="1">
                  <a:solidFill>
                    <a:srgbClr val="000000"/>
                  </a:solidFill>
                  <a:latin typeface="黑体" pitchFamily="2" charset="-122"/>
                  <a:ea typeface="黑体" pitchFamily="2" charset="-122"/>
                </a:defRPr>
              </a:lvl5pPr>
              <a:lvl6pPr>
                <a:defRPr sz="2800" b="1">
                  <a:solidFill>
                    <a:srgbClr val="000000"/>
                  </a:solidFill>
                  <a:latin typeface="黑体" pitchFamily="2" charset="-122"/>
                  <a:ea typeface="黑体" pitchFamily="2" charset="-122"/>
                </a:defRPr>
              </a:lvl6pPr>
              <a:lvl7pPr>
                <a:defRPr sz="2800" b="1">
                  <a:solidFill>
                    <a:srgbClr val="000000"/>
                  </a:solidFill>
                  <a:latin typeface="黑体" pitchFamily="2" charset="-122"/>
                  <a:ea typeface="黑体" pitchFamily="2" charset="-122"/>
                </a:defRPr>
              </a:lvl7pPr>
              <a:lvl8pPr>
                <a:defRPr sz="2800" b="1">
                  <a:solidFill>
                    <a:srgbClr val="000000"/>
                  </a:solidFill>
                  <a:latin typeface="黑体" pitchFamily="2" charset="-122"/>
                  <a:ea typeface="黑体" pitchFamily="2" charset="-122"/>
                </a:defRPr>
              </a:lvl8pPr>
              <a:lvl9pPr>
                <a:defRPr sz="2800" b="1">
                  <a:solidFill>
                    <a:srgbClr val="000000"/>
                  </a:solidFill>
                  <a:latin typeface="黑体" pitchFamily="2" charset="-122"/>
                  <a:ea typeface="黑体" pitchFamily="2" charset="-122"/>
                </a:defRPr>
              </a:lvl9pPr>
            </a:lstStyle>
            <a:p>
              <a:pPr eaLnBrk="1" hangingPunct="1">
                <a:lnSpc>
                  <a:spcPct val="120000"/>
                </a:lnSpc>
                <a:spcBef>
                  <a:spcPct val="20000"/>
                </a:spcBef>
              </a:pPr>
              <a:r>
                <a:rPr lang="zh-CN" altLang="en-US" sz="3200" dirty="0" smtClean="0">
                  <a:solidFill>
                    <a:srgbClr val="FF0000"/>
                  </a:solidFill>
                </a:rPr>
                <a:t>计算机</a:t>
              </a:r>
              <a:r>
                <a:rPr lang="zh-CN" altLang="en-US" sz="3200" dirty="0">
                  <a:solidFill>
                    <a:srgbClr val="FF0000"/>
                  </a:solidFill>
                </a:rPr>
                <a:t>的硬件</a:t>
              </a:r>
              <a:r>
                <a:rPr lang="zh-CN" altLang="en-US" sz="2000" dirty="0">
                  <a:solidFill>
                    <a:schemeClr val="tx1"/>
                  </a:solidFill>
                </a:rPr>
                <a:t>存储数据并执行各种运算和处理的电子设备</a:t>
              </a:r>
              <a:endParaRPr lang="en-US" altLang="zh-CN" sz="2000" b="0" dirty="0">
                <a:latin typeface="Arial" charset="0"/>
                <a:ea typeface="宋体" pitchFamily="2" charset="-122"/>
              </a:endParaRPr>
            </a:p>
          </p:txBody>
        </p:sp>
        <p:sp>
          <p:nvSpPr>
            <p:cNvPr id="9" name="AutoShape 7"/>
            <p:cNvSpPr>
              <a:spLocks noChangeAspect="1" noChangeArrowheads="1" noTextEdit="1"/>
            </p:cNvSpPr>
            <p:nvPr/>
          </p:nvSpPr>
          <p:spPr bwMode="gray">
            <a:xfrm flipH="1">
              <a:off x="4868863" y="2801938"/>
              <a:ext cx="909638"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0" name="Group 8"/>
            <p:cNvGrpSpPr>
              <a:grpSpLocks/>
            </p:cNvGrpSpPr>
            <p:nvPr/>
          </p:nvGrpSpPr>
          <p:grpSpPr bwMode="auto">
            <a:xfrm>
              <a:off x="3059113" y="1341438"/>
              <a:ext cx="2998788" cy="1601788"/>
              <a:chOff x="1920" y="912"/>
              <a:chExt cx="1889" cy="1009"/>
            </a:xfrm>
          </p:grpSpPr>
          <p:grpSp>
            <p:nvGrpSpPr>
              <p:cNvPr id="18" name="Group 9"/>
              <p:cNvGrpSpPr>
                <a:grpSpLocks/>
              </p:cNvGrpSpPr>
              <p:nvPr/>
            </p:nvGrpSpPr>
            <p:grpSpPr bwMode="auto">
              <a:xfrm>
                <a:off x="1920" y="912"/>
                <a:ext cx="1889" cy="1009"/>
                <a:chOff x="1997" y="1314"/>
                <a:chExt cx="1889" cy="1009"/>
              </a:xfrm>
            </p:grpSpPr>
            <p:grpSp>
              <p:nvGrpSpPr>
                <p:cNvPr id="20" name="Group 10"/>
                <p:cNvGrpSpPr>
                  <a:grpSpLocks/>
                </p:cNvGrpSpPr>
                <p:nvPr/>
              </p:nvGrpSpPr>
              <p:grpSpPr bwMode="auto">
                <a:xfrm>
                  <a:off x="1997" y="1404"/>
                  <a:ext cx="1889" cy="919"/>
                  <a:chOff x="1973" y="1027"/>
                  <a:chExt cx="1926" cy="937"/>
                </a:xfrm>
              </p:grpSpPr>
              <p:sp>
                <p:nvSpPr>
                  <p:cNvPr id="25" name="Oval 11"/>
                  <p:cNvSpPr>
                    <a:spLocks noChangeArrowheads="1"/>
                  </p:cNvSpPr>
                  <p:nvPr/>
                </p:nvSpPr>
                <p:spPr bwMode="gray">
                  <a:xfrm>
                    <a:off x="1994" y="1057"/>
                    <a:ext cx="1905" cy="907"/>
                  </a:xfrm>
                  <a:prstGeom prst="ellipse">
                    <a:avLst/>
                  </a:prstGeom>
                  <a:gradFill rotWithShape="1">
                    <a:gsLst>
                      <a:gs pos="0">
                        <a:schemeClr val="hlink"/>
                      </a:gs>
                      <a:gs pos="100000">
                        <a:schemeClr val="hlink">
                          <a:gamma/>
                          <a:shade val="48627"/>
                          <a:invGamma/>
                        </a:schemeClr>
                      </a:gs>
                    </a:gsLst>
                    <a:lin ang="2700000" scaled="1"/>
                  </a:gradFill>
                  <a:ln w="9525">
                    <a:noFill/>
                    <a:round/>
                    <a:headEnd/>
                    <a:tailEnd/>
                  </a:ln>
                  <a:effectLst/>
                </p:spPr>
                <p:txBody>
                  <a:bodyPr wrap="none" anchor="ctr"/>
                  <a:lstStyle/>
                  <a:p>
                    <a:pPr eaLnBrk="1" hangingPunct="1">
                      <a:defRPr/>
                    </a:pPr>
                    <a:endParaRPr lang="zh-CN" altLang="en-US" sz="3200">
                      <a:solidFill>
                        <a:srgbClr val="FF0000"/>
                      </a:solidFill>
                      <a:latin typeface="黑体" pitchFamily="2" charset="-122"/>
                    </a:endParaRPr>
                  </a:p>
                </p:txBody>
              </p:sp>
              <p:sp>
                <p:nvSpPr>
                  <p:cNvPr id="26" name="Oval 12"/>
                  <p:cNvSpPr>
                    <a:spLocks noChangeArrowheads="1"/>
                  </p:cNvSpPr>
                  <p:nvPr/>
                </p:nvSpPr>
                <p:spPr bwMode="gray">
                  <a:xfrm>
                    <a:off x="1973" y="1027"/>
                    <a:ext cx="1905" cy="907"/>
                  </a:xfrm>
                  <a:prstGeom prst="ellipse">
                    <a:avLst/>
                  </a:prstGeom>
                  <a:gradFill rotWithShape="1">
                    <a:gsLst>
                      <a:gs pos="0">
                        <a:schemeClr val="hlink">
                          <a:gamma/>
                          <a:tint val="44314"/>
                          <a:invGamma/>
                        </a:schemeClr>
                      </a:gs>
                      <a:gs pos="100000">
                        <a:schemeClr val="accent4">
                          <a:lumMod val="75000"/>
                          <a:lumOff val="25000"/>
                        </a:schemeClr>
                      </a:gs>
                    </a:gsLst>
                    <a:lin ang="2700000" scaled="1"/>
                  </a:gradFill>
                  <a:ln w="9525">
                    <a:noFill/>
                    <a:round/>
                    <a:headEnd/>
                    <a:tailEnd/>
                  </a:ln>
                  <a:effectLst/>
                </p:spPr>
                <p:txBody>
                  <a:bodyPr wrap="none" anchor="ctr"/>
                  <a:lstStyle/>
                  <a:p>
                    <a:pPr eaLnBrk="1" hangingPunct="1">
                      <a:defRPr/>
                    </a:pPr>
                    <a:endParaRPr lang="zh-CN" altLang="en-US" sz="3200">
                      <a:solidFill>
                        <a:srgbClr val="FF0000"/>
                      </a:solidFill>
                      <a:latin typeface="黑体" pitchFamily="2" charset="-122"/>
                    </a:endParaRPr>
                  </a:p>
                </p:txBody>
              </p:sp>
            </p:grpSp>
            <p:sp>
              <p:nvSpPr>
                <p:cNvPr id="21" name="Oval 13"/>
                <p:cNvSpPr>
                  <a:spLocks noChangeArrowheads="1"/>
                </p:cNvSpPr>
                <p:nvPr/>
              </p:nvSpPr>
              <p:spPr bwMode="gray">
                <a:xfrm>
                  <a:off x="2086" y="1314"/>
                  <a:ext cx="1691" cy="845"/>
                </a:xfrm>
                <a:prstGeom prst="ellipse">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eaLnBrk="1" hangingPunct="1"/>
                  <a:endParaRPr lang="zh-CN" altLang="en-US" sz="3200">
                    <a:solidFill>
                      <a:srgbClr val="FF0000"/>
                    </a:solidFill>
                    <a:latin typeface="黑体" pitchFamily="2" charset="-122"/>
                  </a:endParaRPr>
                </a:p>
              </p:txBody>
            </p:sp>
            <p:sp>
              <p:nvSpPr>
                <p:cNvPr id="22" name="Oval 14"/>
                <p:cNvSpPr>
                  <a:spLocks noChangeArrowheads="1"/>
                </p:cNvSpPr>
                <p:nvPr/>
              </p:nvSpPr>
              <p:spPr bwMode="gray">
                <a:xfrm>
                  <a:off x="2108" y="1319"/>
                  <a:ext cx="1650" cy="824"/>
                </a:xfrm>
                <a:prstGeom prst="ellipse">
                  <a:avLst/>
                </a:prstGeom>
                <a:gradFill rotWithShape="1">
                  <a:gsLst>
                    <a:gs pos="0">
                      <a:srgbClr val="FFC000"/>
                    </a:gs>
                    <a:gs pos="100000">
                      <a:srgbClr val="FFC000"/>
                    </a:gs>
                  </a:gsLst>
                  <a:lin ang="27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eaLnBrk="1" hangingPunct="1"/>
                  <a:endParaRPr lang="zh-CN" altLang="en-US" sz="3200">
                    <a:solidFill>
                      <a:srgbClr val="FF0000"/>
                    </a:solidFill>
                    <a:latin typeface="黑体" pitchFamily="2" charset="-122"/>
                  </a:endParaRPr>
                </a:p>
              </p:txBody>
            </p:sp>
            <p:sp>
              <p:nvSpPr>
                <p:cNvPr id="23" name="Oval 15"/>
                <p:cNvSpPr>
                  <a:spLocks noChangeArrowheads="1"/>
                </p:cNvSpPr>
                <p:nvPr/>
              </p:nvSpPr>
              <p:spPr bwMode="gray">
                <a:xfrm>
                  <a:off x="2125" y="1327"/>
                  <a:ext cx="1570" cy="770"/>
                </a:xfrm>
                <a:prstGeom prst="ellipse">
                  <a:avLst/>
                </a:prstGeom>
                <a:solidFill>
                  <a:srgbClr val="FF6600">
                    <a:alpha val="47842"/>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pPr eaLnBrk="1" hangingPunct="1"/>
                  <a:endParaRPr lang="zh-CN" altLang="en-US" sz="3200">
                    <a:solidFill>
                      <a:srgbClr val="FF0000"/>
                    </a:solidFill>
                    <a:latin typeface="黑体" pitchFamily="2" charset="-122"/>
                  </a:endParaRPr>
                </a:p>
              </p:txBody>
            </p:sp>
            <p:sp>
              <p:nvSpPr>
                <p:cNvPr id="24" name="Oval 16"/>
                <p:cNvSpPr>
                  <a:spLocks noChangeArrowheads="1"/>
                </p:cNvSpPr>
                <p:nvPr/>
              </p:nvSpPr>
              <p:spPr bwMode="gray">
                <a:xfrm>
                  <a:off x="2208" y="1344"/>
                  <a:ext cx="1382" cy="624"/>
                </a:xfrm>
                <a:prstGeom prst="ellipse">
                  <a:avLst/>
                </a:prstGeom>
                <a:gradFill rotWithShape="1">
                  <a:gsLst>
                    <a:gs pos="0">
                      <a:schemeClr val="accent1">
                        <a:gamma/>
                        <a:tint val="0"/>
                        <a:invGamma/>
                      </a:schemeClr>
                    </a:gs>
                    <a:gs pos="100000">
                      <a:srgbClr val="FFC000"/>
                    </a:gs>
                  </a:gsLst>
                  <a:lin ang="2700000" scaled="1"/>
                </a:gradFill>
                <a:ln w="9525" algn="ctr">
                  <a:noFill/>
                  <a:round/>
                  <a:headEnd/>
                  <a:tailEnd/>
                </a:ln>
                <a:effectLst/>
              </p:spPr>
              <p:txBody>
                <a:bodyPr vert="eaVert" wrap="none" anchor="ctr"/>
                <a:lstStyle/>
                <a:p>
                  <a:pPr eaLnBrk="1" hangingPunct="1">
                    <a:defRPr/>
                  </a:pPr>
                  <a:endParaRPr lang="zh-CN" altLang="en-US" sz="3200">
                    <a:solidFill>
                      <a:srgbClr val="FF0000"/>
                    </a:solidFill>
                    <a:latin typeface="黑体" pitchFamily="2" charset="-122"/>
                  </a:endParaRPr>
                </a:p>
              </p:txBody>
            </p:sp>
          </p:grpSp>
          <p:sp>
            <p:nvSpPr>
              <p:cNvPr id="19" name="Text Box 17"/>
              <p:cNvSpPr txBox="1">
                <a:spLocks noChangeArrowheads="1"/>
              </p:cNvSpPr>
              <p:nvPr/>
            </p:nvSpPr>
            <p:spPr bwMode="auto">
              <a:xfrm>
                <a:off x="2119" y="1129"/>
                <a:ext cx="137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sz="2800" b="1">
                    <a:solidFill>
                      <a:srgbClr val="000000"/>
                    </a:solidFill>
                    <a:latin typeface="黑体" pitchFamily="2" charset="-122"/>
                    <a:ea typeface="黑体" pitchFamily="2" charset="-122"/>
                  </a:defRPr>
                </a:lvl1pPr>
                <a:lvl2pPr>
                  <a:defRPr sz="2800" b="1">
                    <a:solidFill>
                      <a:srgbClr val="000000"/>
                    </a:solidFill>
                    <a:latin typeface="黑体" pitchFamily="2" charset="-122"/>
                    <a:ea typeface="黑体" pitchFamily="2" charset="-122"/>
                  </a:defRPr>
                </a:lvl2pPr>
                <a:lvl3pPr>
                  <a:defRPr sz="2800" b="1">
                    <a:solidFill>
                      <a:srgbClr val="000000"/>
                    </a:solidFill>
                    <a:latin typeface="黑体" pitchFamily="2" charset="-122"/>
                    <a:ea typeface="黑体" pitchFamily="2" charset="-122"/>
                  </a:defRPr>
                </a:lvl3pPr>
                <a:lvl4pPr>
                  <a:defRPr sz="2800" b="1">
                    <a:solidFill>
                      <a:srgbClr val="000000"/>
                    </a:solidFill>
                    <a:latin typeface="黑体" pitchFamily="2" charset="-122"/>
                    <a:ea typeface="黑体" pitchFamily="2" charset="-122"/>
                  </a:defRPr>
                </a:lvl4pPr>
                <a:lvl5pPr>
                  <a:defRPr sz="2800" b="1">
                    <a:solidFill>
                      <a:srgbClr val="000000"/>
                    </a:solidFill>
                    <a:latin typeface="黑体" pitchFamily="2" charset="-122"/>
                    <a:ea typeface="黑体" pitchFamily="2" charset="-122"/>
                  </a:defRPr>
                </a:lvl5pPr>
                <a:lvl6pPr>
                  <a:defRPr sz="2800" b="1">
                    <a:solidFill>
                      <a:srgbClr val="000000"/>
                    </a:solidFill>
                    <a:latin typeface="黑体" pitchFamily="2" charset="-122"/>
                    <a:ea typeface="黑体" pitchFamily="2" charset="-122"/>
                  </a:defRPr>
                </a:lvl6pPr>
                <a:lvl7pPr>
                  <a:defRPr sz="2800" b="1">
                    <a:solidFill>
                      <a:srgbClr val="000000"/>
                    </a:solidFill>
                    <a:latin typeface="黑体" pitchFamily="2" charset="-122"/>
                    <a:ea typeface="黑体" pitchFamily="2" charset="-122"/>
                  </a:defRPr>
                </a:lvl7pPr>
                <a:lvl8pPr>
                  <a:defRPr sz="2800" b="1">
                    <a:solidFill>
                      <a:srgbClr val="000000"/>
                    </a:solidFill>
                    <a:latin typeface="黑体" pitchFamily="2" charset="-122"/>
                    <a:ea typeface="黑体" pitchFamily="2" charset="-122"/>
                  </a:defRPr>
                </a:lvl8pPr>
                <a:lvl9pPr>
                  <a:defRPr sz="2800" b="1">
                    <a:solidFill>
                      <a:srgbClr val="000000"/>
                    </a:solidFill>
                    <a:latin typeface="黑体" pitchFamily="2" charset="-122"/>
                    <a:ea typeface="黑体" pitchFamily="2" charset="-122"/>
                  </a:defRPr>
                </a:lvl9pPr>
              </a:lstStyle>
              <a:p>
                <a:pPr algn="ctr"/>
                <a:r>
                  <a:rPr lang="zh-CN" altLang="en-US" dirty="0">
                    <a:latin typeface="Arial" charset="0"/>
                  </a:rPr>
                  <a:t>  </a:t>
                </a:r>
                <a:r>
                  <a:rPr lang="zh-CN" altLang="en-US" dirty="0" smtClean="0">
                    <a:latin typeface="Arial" charset="0"/>
                  </a:rPr>
                  <a:t>计算机系统</a:t>
                </a:r>
                <a:endParaRPr lang="zh-CN" altLang="en-US" dirty="0">
                  <a:latin typeface="Arial" charset="0"/>
                </a:endParaRPr>
              </a:p>
            </p:txBody>
          </p:sp>
        </p:grpSp>
        <p:sp>
          <p:nvSpPr>
            <p:cNvPr id="27" name="AutoShape 4"/>
            <p:cNvSpPr>
              <a:spLocks noChangeArrowheads="1"/>
            </p:cNvSpPr>
            <p:nvPr/>
          </p:nvSpPr>
          <p:spPr bwMode="auto">
            <a:xfrm>
              <a:off x="5323682" y="3227614"/>
              <a:ext cx="2601118" cy="2411186"/>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a:latin typeface="Verdana" pitchFamily="34" charset="0"/>
                <a:ea typeface="宋体" pitchFamily="2" charset="-122"/>
              </a:endParaRPr>
            </a:p>
          </p:txBody>
        </p:sp>
        <p:sp>
          <p:nvSpPr>
            <p:cNvPr id="28" name="Text Box 5"/>
            <p:cNvSpPr txBox="1">
              <a:spLocks noChangeArrowheads="1"/>
            </p:cNvSpPr>
            <p:nvPr/>
          </p:nvSpPr>
          <p:spPr bwMode="auto">
            <a:xfrm>
              <a:off x="5345453" y="3747584"/>
              <a:ext cx="2651125" cy="1483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b="1">
                  <a:solidFill>
                    <a:srgbClr val="000000"/>
                  </a:solidFill>
                  <a:latin typeface="黑体" pitchFamily="2" charset="-122"/>
                  <a:ea typeface="黑体" pitchFamily="2" charset="-122"/>
                </a:defRPr>
              </a:lvl1pPr>
              <a:lvl2pPr>
                <a:defRPr sz="2800" b="1">
                  <a:solidFill>
                    <a:srgbClr val="000000"/>
                  </a:solidFill>
                  <a:latin typeface="黑体" pitchFamily="2" charset="-122"/>
                  <a:ea typeface="黑体" pitchFamily="2" charset="-122"/>
                </a:defRPr>
              </a:lvl2pPr>
              <a:lvl3pPr>
                <a:defRPr sz="2800" b="1">
                  <a:solidFill>
                    <a:srgbClr val="000000"/>
                  </a:solidFill>
                  <a:latin typeface="黑体" pitchFamily="2" charset="-122"/>
                  <a:ea typeface="黑体" pitchFamily="2" charset="-122"/>
                </a:defRPr>
              </a:lvl3pPr>
              <a:lvl4pPr>
                <a:defRPr sz="2800" b="1">
                  <a:solidFill>
                    <a:srgbClr val="000000"/>
                  </a:solidFill>
                  <a:latin typeface="黑体" pitchFamily="2" charset="-122"/>
                  <a:ea typeface="黑体" pitchFamily="2" charset="-122"/>
                </a:defRPr>
              </a:lvl4pPr>
              <a:lvl5pPr>
                <a:defRPr sz="2800" b="1">
                  <a:solidFill>
                    <a:srgbClr val="000000"/>
                  </a:solidFill>
                  <a:latin typeface="黑体" pitchFamily="2" charset="-122"/>
                  <a:ea typeface="黑体" pitchFamily="2" charset="-122"/>
                </a:defRPr>
              </a:lvl5pPr>
              <a:lvl6pPr>
                <a:defRPr sz="2800" b="1">
                  <a:solidFill>
                    <a:srgbClr val="000000"/>
                  </a:solidFill>
                  <a:latin typeface="黑体" pitchFamily="2" charset="-122"/>
                  <a:ea typeface="黑体" pitchFamily="2" charset="-122"/>
                </a:defRPr>
              </a:lvl6pPr>
              <a:lvl7pPr>
                <a:defRPr sz="2800" b="1">
                  <a:solidFill>
                    <a:srgbClr val="000000"/>
                  </a:solidFill>
                  <a:latin typeface="黑体" pitchFamily="2" charset="-122"/>
                  <a:ea typeface="黑体" pitchFamily="2" charset="-122"/>
                </a:defRPr>
              </a:lvl7pPr>
              <a:lvl8pPr>
                <a:defRPr sz="2800" b="1">
                  <a:solidFill>
                    <a:srgbClr val="000000"/>
                  </a:solidFill>
                  <a:latin typeface="黑体" pitchFamily="2" charset="-122"/>
                  <a:ea typeface="黑体" pitchFamily="2" charset="-122"/>
                </a:defRPr>
              </a:lvl8pPr>
              <a:lvl9pPr>
                <a:defRPr sz="2800" b="1">
                  <a:solidFill>
                    <a:srgbClr val="000000"/>
                  </a:solidFill>
                  <a:latin typeface="黑体" pitchFamily="2" charset="-122"/>
                  <a:ea typeface="黑体" pitchFamily="2" charset="-122"/>
                </a:defRPr>
              </a:lvl9pPr>
            </a:lstStyle>
            <a:p>
              <a:pPr eaLnBrk="1" hangingPunct="1">
                <a:lnSpc>
                  <a:spcPct val="120000"/>
                </a:lnSpc>
                <a:spcBef>
                  <a:spcPct val="20000"/>
                </a:spcBef>
              </a:pPr>
              <a:r>
                <a:rPr lang="zh-CN" altLang="en-US" sz="3200" dirty="0" smtClean="0">
                  <a:solidFill>
                    <a:srgbClr val="FF0000"/>
                  </a:solidFill>
                </a:rPr>
                <a:t>计算机</a:t>
              </a:r>
              <a:r>
                <a:rPr lang="zh-CN" altLang="en-US" sz="3200" dirty="0">
                  <a:solidFill>
                    <a:srgbClr val="FF0000"/>
                  </a:solidFill>
                </a:rPr>
                <a:t>的</a:t>
              </a:r>
              <a:r>
                <a:rPr lang="zh-CN" altLang="en-US" sz="3200" dirty="0" smtClean="0">
                  <a:solidFill>
                    <a:srgbClr val="FF0000"/>
                  </a:solidFill>
                </a:rPr>
                <a:t>软件</a:t>
              </a:r>
              <a:endParaRPr lang="en-US" altLang="zh-CN" sz="3200" dirty="0" smtClean="0">
                <a:solidFill>
                  <a:srgbClr val="FF0000"/>
                </a:solidFill>
              </a:endParaRPr>
            </a:p>
            <a:p>
              <a:pPr eaLnBrk="1" hangingPunct="1">
                <a:lnSpc>
                  <a:spcPct val="120000"/>
                </a:lnSpc>
                <a:spcBef>
                  <a:spcPct val="20000"/>
                </a:spcBef>
              </a:pPr>
              <a:r>
                <a:rPr lang="zh-CN" altLang="en-US" sz="2000" dirty="0" smtClean="0">
                  <a:solidFill>
                    <a:schemeClr val="tx1"/>
                  </a:solidFill>
                </a:rPr>
                <a:t>指挥</a:t>
              </a:r>
              <a:r>
                <a:rPr lang="zh-CN" altLang="en-US" sz="2000" dirty="0">
                  <a:solidFill>
                    <a:schemeClr val="tx1"/>
                  </a:solidFill>
                </a:rPr>
                <a:t>计算机一步一步完成任务的指令序列</a:t>
              </a:r>
              <a:endParaRPr lang="en-US" altLang="zh-CN" sz="2000" dirty="0">
                <a:solidFill>
                  <a:schemeClr val="tx1"/>
                </a:solidFill>
              </a:endParaRPr>
            </a:p>
          </p:txBody>
        </p:sp>
      </p:grpSp>
      <p:sp>
        <p:nvSpPr>
          <p:cNvPr id="30" name="Freeform 6"/>
          <p:cNvSpPr>
            <a:spLocks/>
          </p:cNvSpPr>
          <p:nvPr/>
        </p:nvSpPr>
        <p:spPr bwMode="gray">
          <a:xfrm>
            <a:off x="3235326" y="2896515"/>
            <a:ext cx="1031874" cy="228508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chemeClr val="accent2">
                  <a:gamma/>
                  <a:tint val="63529"/>
                  <a:invGamma/>
                </a:schemeClr>
              </a:gs>
            </a:gsLst>
            <a:lin ang="0" scaled="1"/>
          </a:gradFill>
          <a:ln w="0">
            <a:noFill/>
            <a:prstDash val="solid"/>
            <a:round/>
            <a:headEnd/>
            <a:tailEnd/>
          </a:ln>
        </p:spPr>
        <p:txBody>
          <a:bodyPr/>
          <a:lstStyle/>
          <a:p>
            <a:pPr eaLnBrk="1" hangingPunct="1">
              <a:defRPr/>
            </a:pPr>
            <a:endParaRPr lang="zh-CN" altLang="en-US" sz="3200">
              <a:solidFill>
                <a:srgbClr val="FF0000"/>
              </a:solidFill>
              <a:latin typeface="黑体" pitchFamily="2" charset="-122"/>
            </a:endParaRPr>
          </a:p>
        </p:txBody>
      </p:sp>
      <p:sp>
        <p:nvSpPr>
          <p:cNvPr id="31" name="Freeform 22"/>
          <p:cNvSpPr>
            <a:spLocks/>
          </p:cNvSpPr>
          <p:nvPr/>
        </p:nvSpPr>
        <p:spPr bwMode="gray">
          <a:xfrm flipH="1">
            <a:off x="4468812" y="2896516"/>
            <a:ext cx="876638" cy="228508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noFill/>
            <a:prstDash val="solid"/>
            <a:round/>
            <a:headEnd/>
            <a:tailEnd/>
          </a:ln>
        </p:spPr>
        <p:txBody>
          <a:bodyPr/>
          <a:lstStyle/>
          <a:p>
            <a:pPr eaLnBrk="1" hangingPunct="1">
              <a:defRPr/>
            </a:pPr>
            <a:endParaRPr lang="zh-CN" altLang="en-US" sz="3200">
              <a:solidFill>
                <a:srgbClr val="FF0000"/>
              </a:solidFill>
              <a:latin typeface="黑体" pitchFamily="2" charset="-122"/>
            </a:endParaRPr>
          </a:p>
        </p:txBody>
      </p:sp>
    </p:spTree>
    <p:extLst>
      <p:ext uri="{BB962C8B-B14F-4D97-AF65-F5344CB8AC3E}">
        <p14:creationId xmlns:p14="http://schemas.microsoft.com/office/powerpoint/2010/main" val="3320681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1.2.1 </a:t>
            </a:r>
            <a:r>
              <a:rPr lang="zh-CN" altLang="en-US" dirty="0"/>
              <a:t>计算机硬件结构</a:t>
            </a:r>
          </a:p>
        </p:txBody>
      </p:sp>
      <p:sp>
        <p:nvSpPr>
          <p:cNvPr id="3" name="内容占位符 2"/>
          <p:cNvSpPr>
            <a:spLocks noGrp="1"/>
          </p:cNvSpPr>
          <p:nvPr>
            <p:ph idx="1"/>
          </p:nvPr>
        </p:nvSpPr>
        <p:spPr>
          <a:xfrm>
            <a:off x="611188" y="1484313"/>
            <a:ext cx="8075612" cy="2859087"/>
          </a:xfrm>
        </p:spPr>
        <p:txBody>
          <a:bodyPr/>
          <a:lstStyle/>
          <a:p>
            <a:r>
              <a:rPr lang="zh-CN" altLang="en-US" dirty="0"/>
              <a:t>现代</a:t>
            </a:r>
            <a:r>
              <a:rPr lang="zh-CN" altLang="en-US" dirty="0" smtClean="0"/>
              <a:t>计算机能实现自动化</a:t>
            </a:r>
            <a:r>
              <a:rPr lang="zh-CN" altLang="en-US" dirty="0"/>
              <a:t>的信息处理的关键是采用了“</a:t>
            </a:r>
            <a:r>
              <a:rPr lang="zh-CN" altLang="en-US" dirty="0">
                <a:solidFill>
                  <a:srgbClr val="FF0000"/>
                </a:solidFill>
              </a:rPr>
              <a:t>存储程序</a:t>
            </a:r>
            <a:r>
              <a:rPr lang="zh-CN" altLang="en-US" dirty="0"/>
              <a:t>”工作原理，这一原理是</a:t>
            </a:r>
            <a:r>
              <a:rPr lang="en-US" altLang="zh-CN" dirty="0"/>
              <a:t>1946</a:t>
            </a:r>
            <a:r>
              <a:rPr lang="zh-CN" altLang="en-US" dirty="0"/>
              <a:t>年由冯</a:t>
            </a:r>
            <a:r>
              <a:rPr lang="en-US" altLang="zh-CN" dirty="0"/>
              <a:t>•</a:t>
            </a:r>
            <a:r>
              <a:rPr lang="zh-CN" altLang="en-US" dirty="0"/>
              <a:t>诺依曼和他的</a:t>
            </a:r>
            <a:r>
              <a:rPr lang="zh-CN" altLang="en-US" dirty="0" smtClean="0"/>
              <a:t>同事们提出</a:t>
            </a:r>
            <a:r>
              <a:rPr lang="zh-CN" altLang="en-US" dirty="0"/>
              <a:t>并论证的，此原理确立了现代计算机的基本组成和工作方式</a:t>
            </a:r>
            <a:r>
              <a:rPr lang="zh-CN" altLang="en-US" dirty="0" smtClean="0"/>
              <a:t>。</a:t>
            </a:r>
            <a:endParaRPr lang="en-US" altLang="zh-CN" dirty="0" smtClean="0"/>
          </a:p>
          <a:p>
            <a:r>
              <a:rPr lang="zh-CN" altLang="en-US" dirty="0"/>
              <a:t>计算机硬件系统一般由</a:t>
            </a:r>
            <a:r>
              <a:rPr lang="zh-CN" altLang="en-US" dirty="0">
                <a:solidFill>
                  <a:srgbClr val="FF0000"/>
                </a:solidFill>
              </a:rPr>
              <a:t>运算器、控制器、存储器、</a:t>
            </a:r>
            <a:r>
              <a:rPr lang="zh-CN" altLang="en-US" dirty="0" smtClean="0">
                <a:solidFill>
                  <a:srgbClr val="FF0000"/>
                </a:solidFill>
              </a:rPr>
              <a:t>输入设备</a:t>
            </a:r>
            <a:r>
              <a:rPr lang="zh-CN" altLang="en-US" dirty="0">
                <a:solidFill>
                  <a:srgbClr val="FF0000"/>
                </a:solidFill>
              </a:rPr>
              <a:t>和输出设备</a:t>
            </a:r>
            <a:r>
              <a:rPr lang="zh-CN" altLang="en-US" dirty="0"/>
              <a:t>五个基本部件</a:t>
            </a:r>
            <a:r>
              <a:rPr lang="zh-CN" altLang="en-US" dirty="0" smtClean="0"/>
              <a:t>组成</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4098"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4343400"/>
            <a:ext cx="5572101" cy="197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380203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wipe(down)">
                                      <p:cBhvr>
                                        <p:cTn id="19"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计算机硬件结构</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266326224"/>
              </p:ext>
            </p:extLst>
          </p:nvPr>
        </p:nvGraphicFramePr>
        <p:xfrm>
          <a:off x="838200" y="1371600"/>
          <a:ext cx="7799294" cy="4572000"/>
        </p:xfrm>
        <a:graphic>
          <a:graphicData uri="http://schemas.openxmlformats.org/presentationml/2006/ole">
            <mc:AlternateContent xmlns:mc="http://schemas.openxmlformats.org/markup-compatibility/2006">
              <mc:Choice xmlns:v="urn:schemas-microsoft-com:vml" Requires="v">
                <p:oleObj spid="_x0000_s5224" name="Picture" r:id="rId3" imgW="5489157" imgH="3060450" progId="Word.Picture.8">
                  <p:embed/>
                </p:oleObj>
              </mc:Choice>
              <mc:Fallback>
                <p:oleObj name="Picture" r:id="rId3" imgW="5489157" imgH="3060450"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371600"/>
                        <a:ext cx="7799294" cy="4572000"/>
                      </a:xfrm>
                      <a:prstGeom prst="rect">
                        <a:avLst/>
                      </a:prstGeom>
                      <a:noFill/>
                    </p:spPr>
                  </p:pic>
                </p:oleObj>
              </mc:Fallback>
            </mc:AlternateContent>
          </a:graphicData>
        </a:graphic>
      </p:graphicFrame>
    </p:spTree>
    <p:extLst>
      <p:ext uri="{BB962C8B-B14F-4D97-AF65-F5344CB8AC3E}">
        <p14:creationId xmlns:p14="http://schemas.microsoft.com/office/powerpoint/2010/main" val="36969490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a:t>
            </a:r>
            <a:r>
              <a:rPr lang="zh-CN" altLang="en-US" dirty="0" smtClean="0"/>
              <a:t>运算器</a:t>
            </a:r>
            <a:endParaRPr lang="zh-CN" altLang="en-US" dirty="0"/>
          </a:p>
        </p:txBody>
      </p:sp>
      <p:sp>
        <p:nvSpPr>
          <p:cNvPr id="3" name="内容占位符 2"/>
          <p:cNvSpPr>
            <a:spLocks noGrp="1"/>
          </p:cNvSpPr>
          <p:nvPr>
            <p:ph idx="1"/>
          </p:nvPr>
        </p:nvSpPr>
        <p:spPr/>
        <p:txBody>
          <a:bodyPr/>
          <a:lstStyle/>
          <a:p>
            <a:r>
              <a:rPr lang="zh-CN" altLang="en-US" dirty="0"/>
              <a:t>运算器也称为算术逻辑单元（</a:t>
            </a:r>
            <a:r>
              <a:rPr lang="en-US" altLang="zh-CN" dirty="0"/>
              <a:t>Arithmetic Logic Unit</a:t>
            </a:r>
            <a:r>
              <a:rPr lang="zh-CN" altLang="en-US" dirty="0"/>
              <a:t>，简称</a:t>
            </a:r>
            <a:r>
              <a:rPr lang="en-US" altLang="zh-CN" dirty="0"/>
              <a:t>ALU</a:t>
            </a:r>
            <a:r>
              <a:rPr lang="zh-CN" altLang="en-US" dirty="0"/>
              <a:t>），其功能是完成</a:t>
            </a:r>
            <a:r>
              <a:rPr lang="zh-CN" altLang="en-US" dirty="0">
                <a:solidFill>
                  <a:srgbClr val="FF0000"/>
                </a:solidFill>
              </a:rPr>
              <a:t>算术运算</a:t>
            </a:r>
            <a:r>
              <a:rPr lang="zh-CN" altLang="en-US" dirty="0"/>
              <a:t>和</a:t>
            </a:r>
            <a:r>
              <a:rPr lang="zh-CN" altLang="en-US" dirty="0">
                <a:solidFill>
                  <a:srgbClr val="FF0000"/>
                </a:solidFill>
              </a:rPr>
              <a:t>逻辑运算</a:t>
            </a:r>
            <a:r>
              <a:rPr lang="zh-CN" altLang="en-US" dirty="0" smtClean="0"/>
              <a:t>。</a:t>
            </a:r>
            <a:endParaRPr lang="en-US" altLang="zh-CN" dirty="0" smtClean="0"/>
          </a:p>
          <a:p>
            <a:pPr lvl="1"/>
            <a:r>
              <a:rPr lang="zh-CN" altLang="en-US" sz="2400" dirty="0" smtClean="0"/>
              <a:t>算术运算</a:t>
            </a:r>
            <a:r>
              <a:rPr lang="zh-CN" altLang="en-US" sz="2400" dirty="0"/>
              <a:t>是指加、减、乘、除及它们的复合运算</a:t>
            </a:r>
            <a:r>
              <a:rPr lang="zh-CN" altLang="en-US" sz="2400" dirty="0" smtClean="0"/>
              <a:t>；</a:t>
            </a:r>
            <a:endParaRPr lang="en-US" altLang="zh-CN" sz="2400" dirty="0" smtClean="0"/>
          </a:p>
          <a:p>
            <a:pPr lvl="1"/>
            <a:r>
              <a:rPr lang="zh-CN" altLang="en-US" sz="2400" dirty="0" smtClean="0"/>
              <a:t>逻辑运算</a:t>
            </a:r>
            <a:r>
              <a:rPr lang="zh-CN" altLang="en-US" sz="2400" dirty="0"/>
              <a:t>是指“与”、“或”、“非”等逻辑比较和逻辑判断等操作。</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03361662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控制器</a:t>
            </a:r>
            <a:endParaRPr lang="zh-CN" altLang="en-US" dirty="0"/>
          </a:p>
        </p:txBody>
      </p:sp>
      <p:sp>
        <p:nvSpPr>
          <p:cNvPr id="3" name="内容占位符 2"/>
          <p:cNvSpPr>
            <a:spLocks noGrp="1"/>
          </p:cNvSpPr>
          <p:nvPr>
            <p:ph idx="1"/>
          </p:nvPr>
        </p:nvSpPr>
        <p:spPr/>
        <p:txBody>
          <a:bodyPr/>
          <a:lstStyle/>
          <a:p>
            <a:r>
              <a:rPr lang="zh-CN" altLang="en-US" sz="2400" dirty="0"/>
              <a:t>控制器（</a:t>
            </a:r>
            <a:r>
              <a:rPr lang="en-US" altLang="zh-CN" sz="2400" dirty="0"/>
              <a:t>Controller Unit</a:t>
            </a:r>
            <a:r>
              <a:rPr lang="zh-CN" altLang="en-US" sz="2400" dirty="0"/>
              <a:t>，简称</a:t>
            </a:r>
            <a:r>
              <a:rPr lang="en-US" altLang="zh-CN" sz="2400" dirty="0"/>
              <a:t>CU</a:t>
            </a:r>
            <a:r>
              <a:rPr lang="zh-CN" altLang="en-US" sz="2400" dirty="0"/>
              <a:t>）是计算机的指挥系统，主要由指令寄存器、指令译码器、时序电路和控制电路组成。它的基本功能是从</a:t>
            </a:r>
            <a:r>
              <a:rPr lang="zh-CN" altLang="en-US" sz="2400" dirty="0">
                <a:solidFill>
                  <a:srgbClr val="FF0000"/>
                </a:solidFill>
              </a:rPr>
              <a:t>内存取</a:t>
            </a:r>
            <a:r>
              <a:rPr lang="zh-CN" altLang="en-US" sz="2400" dirty="0"/>
              <a:t>指令和</a:t>
            </a:r>
            <a:r>
              <a:rPr lang="zh-CN" altLang="en-US" sz="2400" dirty="0">
                <a:solidFill>
                  <a:srgbClr val="FF0000"/>
                </a:solidFill>
              </a:rPr>
              <a:t>执行</a:t>
            </a:r>
            <a:r>
              <a:rPr lang="zh-CN" altLang="en-US" sz="2400" dirty="0"/>
              <a:t>指令</a:t>
            </a:r>
            <a:r>
              <a:rPr lang="zh-CN" altLang="en-US" sz="2400" dirty="0" smtClean="0"/>
              <a:t>。</a:t>
            </a:r>
            <a:endParaRPr lang="en-US" altLang="zh-CN" sz="2400" dirty="0" smtClean="0"/>
          </a:p>
          <a:p>
            <a:r>
              <a:rPr lang="zh-CN" altLang="en-US" sz="2400" dirty="0"/>
              <a:t>指令是指示计算机执行某种操作的命令，由</a:t>
            </a:r>
            <a:r>
              <a:rPr lang="zh-CN" altLang="en-US" sz="2400" dirty="0">
                <a:solidFill>
                  <a:srgbClr val="FF0000"/>
                </a:solidFill>
              </a:rPr>
              <a:t>操作码</a:t>
            </a:r>
            <a:r>
              <a:rPr lang="zh-CN" altLang="en-US" sz="2400" dirty="0"/>
              <a:t>（操作方法）及</a:t>
            </a:r>
            <a:r>
              <a:rPr lang="zh-CN" altLang="en-US" sz="2400" dirty="0">
                <a:solidFill>
                  <a:srgbClr val="FF0000"/>
                </a:solidFill>
              </a:rPr>
              <a:t>操作数</a:t>
            </a:r>
            <a:r>
              <a:rPr lang="zh-CN" altLang="en-US" sz="2400" dirty="0"/>
              <a:t>（操作对象）两部分组成</a:t>
            </a:r>
            <a:r>
              <a:rPr lang="zh-CN" altLang="en-US" sz="2400" dirty="0" smtClean="0"/>
              <a:t>。</a:t>
            </a:r>
            <a:endParaRPr lang="en-US" altLang="zh-CN" sz="2400" dirty="0" smtClean="0"/>
          </a:p>
          <a:p>
            <a:r>
              <a:rPr lang="zh-CN" altLang="en-US" sz="2400" dirty="0"/>
              <a:t>通常将运算器和控制器统称为</a:t>
            </a:r>
            <a:r>
              <a:rPr lang="zh-CN" altLang="en-US" sz="2400" dirty="0">
                <a:solidFill>
                  <a:srgbClr val="FF0000"/>
                </a:solidFill>
              </a:rPr>
              <a:t>中央处理器</a:t>
            </a:r>
            <a:r>
              <a:rPr lang="zh-CN" altLang="en-US" sz="2400" dirty="0"/>
              <a:t>（</a:t>
            </a:r>
            <a:r>
              <a:rPr lang="en-US" altLang="zh-CN" sz="2400" dirty="0"/>
              <a:t>Central Processing Unit</a:t>
            </a:r>
            <a:r>
              <a:rPr lang="zh-CN" altLang="en-US" sz="2400" dirty="0"/>
              <a:t>，简称</a:t>
            </a:r>
            <a:r>
              <a:rPr lang="en-US" altLang="zh-CN" sz="2400" dirty="0"/>
              <a:t>CPU</a:t>
            </a:r>
            <a:r>
              <a:rPr lang="zh-CN" altLang="en-US" sz="2400" dirty="0"/>
              <a:t>），它是整个计算机的核心</a:t>
            </a:r>
            <a:r>
              <a:rPr lang="zh-CN" altLang="en-US" sz="2400" dirty="0" smtClean="0"/>
              <a:t>部件</a:t>
            </a:r>
            <a:endParaRPr lang="en-US" altLang="zh-CN" sz="2400" dirty="0" smtClean="0"/>
          </a:p>
          <a:p>
            <a:r>
              <a:rPr lang="zh-CN" altLang="en-US" sz="2400" dirty="0"/>
              <a:t>微机中的</a:t>
            </a:r>
            <a:r>
              <a:rPr lang="en-US" altLang="zh-CN" sz="2400" dirty="0"/>
              <a:t>CPU</a:t>
            </a:r>
            <a:r>
              <a:rPr lang="zh-CN" altLang="en-US" sz="2400" dirty="0"/>
              <a:t>部件，又称</a:t>
            </a:r>
            <a:r>
              <a:rPr lang="zh-CN" altLang="en-US" sz="2400" dirty="0">
                <a:solidFill>
                  <a:srgbClr val="FF0000"/>
                </a:solidFill>
              </a:rPr>
              <a:t>微处理器</a:t>
            </a:r>
            <a:r>
              <a:rPr lang="zh-CN" altLang="en-US" sz="2400" dirty="0"/>
              <a:t>，微处理器（</a:t>
            </a:r>
            <a:r>
              <a:rPr lang="en-US" altLang="zh-CN" sz="2400" dirty="0"/>
              <a:t>micro processor</a:t>
            </a:r>
            <a:r>
              <a:rPr lang="zh-CN" altLang="en-US" sz="2400" dirty="0"/>
              <a:t>）是由特殊集成电路组成</a:t>
            </a:r>
            <a:endParaRPr lang="en-US" altLang="zh-CN" sz="2400" dirty="0" smtClean="0"/>
          </a:p>
          <a:p>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426160672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本章目录</a:t>
            </a:r>
            <a:endParaRPr lang="zh-CN" altLang="en-US" dirty="0"/>
          </a:p>
        </p:txBody>
      </p:sp>
      <p:sp>
        <p:nvSpPr>
          <p:cNvPr id="3" name="内容占位符 2"/>
          <p:cNvSpPr>
            <a:spLocks noGrp="1"/>
          </p:cNvSpPr>
          <p:nvPr>
            <p:ph idx="1"/>
          </p:nvPr>
        </p:nvSpPr>
        <p:spPr/>
        <p:txBody>
          <a:bodyPr/>
          <a:lstStyle/>
          <a:p>
            <a:pPr marL="0" indent="0">
              <a:buNone/>
            </a:pPr>
            <a:r>
              <a:rPr lang="en-US" altLang="zh-CN" dirty="0" smtClean="0">
                <a:hlinkClick r:id="rId2" action="ppaction://hlinksldjump"/>
              </a:rPr>
              <a:t>1.1 </a:t>
            </a:r>
            <a:r>
              <a:rPr lang="zh-CN" altLang="en-US" dirty="0" smtClean="0">
                <a:hlinkClick r:id="rId2" action="ppaction://hlinksldjump"/>
              </a:rPr>
              <a:t>计算机概述</a:t>
            </a:r>
            <a:endParaRPr lang="en-US" altLang="zh-CN" dirty="0" smtClean="0"/>
          </a:p>
          <a:p>
            <a:pPr marL="0" indent="0">
              <a:buNone/>
            </a:pPr>
            <a:r>
              <a:rPr lang="en-US" altLang="zh-CN" dirty="0" smtClean="0">
                <a:hlinkClick r:id="rId3" action="ppaction://hlinksldjump"/>
              </a:rPr>
              <a:t>1.2 </a:t>
            </a:r>
            <a:r>
              <a:rPr lang="zh-CN" altLang="en-US" dirty="0" smtClean="0">
                <a:hlinkClick r:id="rId3" action="ppaction://hlinksldjump"/>
              </a:rPr>
              <a:t>计算机系统组成</a:t>
            </a:r>
            <a:endParaRPr lang="en-US" altLang="zh-CN" dirty="0" smtClean="0"/>
          </a:p>
          <a:p>
            <a:pPr marL="0" indent="0">
              <a:buNone/>
            </a:pPr>
            <a:r>
              <a:rPr lang="en-US" altLang="zh-CN" dirty="0" smtClean="0">
                <a:hlinkClick r:id="rId4" action="ppaction://hlinksldjump"/>
              </a:rPr>
              <a:t>1.3 </a:t>
            </a:r>
            <a:r>
              <a:rPr lang="zh-CN" altLang="en-US" dirty="0" smtClean="0">
                <a:hlinkClick r:id="rId4" action="ppaction://hlinksldjump"/>
              </a:rPr>
              <a:t>计算机</a:t>
            </a:r>
            <a:r>
              <a:rPr lang="zh-CN" altLang="en-US" dirty="0">
                <a:hlinkClick r:id="rId4" action="ppaction://hlinksldjump"/>
              </a:rPr>
              <a:t>信息处理</a:t>
            </a:r>
            <a:r>
              <a:rPr lang="zh-CN" altLang="en-US" dirty="0" smtClean="0">
                <a:hlinkClick r:id="rId4" action="ppaction://hlinksldjump"/>
              </a:rPr>
              <a:t>基础</a:t>
            </a:r>
            <a:endParaRPr lang="en-US" altLang="zh-CN" dirty="0" smtClean="0"/>
          </a:p>
          <a:p>
            <a:pPr marL="0" indent="0">
              <a:buNone/>
            </a:pPr>
            <a:r>
              <a:rPr lang="en-US" altLang="zh-CN" dirty="0">
                <a:hlinkClick r:id="rId5" action="ppaction://hlinksldjump"/>
              </a:rPr>
              <a:t>1.4 </a:t>
            </a:r>
            <a:r>
              <a:rPr lang="zh-CN" altLang="en-US" dirty="0">
                <a:hlinkClick r:id="rId5" action="ppaction://hlinksldjump"/>
              </a:rPr>
              <a:t>微型计算机硬件</a:t>
            </a:r>
            <a:r>
              <a:rPr lang="zh-CN" altLang="en-US" dirty="0" smtClean="0">
                <a:hlinkClick r:id="rId5" action="ppaction://hlinksldjump"/>
              </a:rPr>
              <a:t>组成</a:t>
            </a:r>
            <a:endParaRPr lang="en-US" altLang="zh-CN" dirty="0" smtClean="0"/>
          </a:p>
          <a:p>
            <a:pPr marL="0" indent="0">
              <a:buNone/>
            </a:pPr>
            <a:r>
              <a:rPr lang="en-US" altLang="zh-CN" dirty="0">
                <a:hlinkClick r:id="rId6" action="ppaction://hlinksldjump"/>
              </a:rPr>
              <a:t>1.5 </a:t>
            </a:r>
            <a:r>
              <a:rPr lang="zh-CN" altLang="en-US" dirty="0">
                <a:hlinkClick r:id="rId6" action="ppaction://hlinksldjump"/>
              </a:rPr>
              <a:t>计算机常用术语及</a:t>
            </a:r>
            <a:r>
              <a:rPr lang="en-US" altLang="zh-CN" dirty="0">
                <a:hlinkClick r:id="rId6" action="ppaction://hlinksldjump"/>
              </a:rPr>
              <a:t>20</a:t>
            </a:r>
            <a:r>
              <a:rPr lang="zh-CN" altLang="en-US" dirty="0">
                <a:hlinkClick r:id="rId6" action="ppaction://hlinksldjump"/>
              </a:rPr>
              <a:t>世纪信息技术领域十大</a:t>
            </a:r>
            <a:r>
              <a:rPr lang="zh-CN" altLang="en-US" dirty="0" smtClean="0">
                <a:hlinkClick r:id="rId6" action="ppaction://hlinksldjump"/>
              </a:rPr>
              <a:t>产品</a:t>
            </a:r>
            <a:endParaRPr lang="en-US" altLang="zh-CN" dirty="0" smtClean="0"/>
          </a:p>
          <a:p>
            <a:pPr marL="0" indent="0">
              <a:buNone/>
            </a:pPr>
            <a:r>
              <a:rPr lang="en-US" altLang="zh-CN" dirty="0">
                <a:hlinkClick r:id="rId7" action="ppaction://hlinksldjump"/>
              </a:rPr>
              <a:t>1.6 </a:t>
            </a:r>
            <a:r>
              <a:rPr lang="zh-CN" altLang="en-US" dirty="0">
                <a:hlinkClick r:id="rId7" action="ppaction://hlinksldjump"/>
              </a:rPr>
              <a:t>信息科学技术的长期发展趋势</a:t>
            </a:r>
            <a:endParaRPr lang="en-US" altLang="zh-CN" dirty="0" smtClean="0"/>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83732521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a:t>
            </a:r>
            <a:r>
              <a:rPr lang="zh-CN" altLang="en-US" dirty="0"/>
              <a:t>存储器</a:t>
            </a:r>
          </a:p>
        </p:txBody>
      </p:sp>
      <p:sp>
        <p:nvSpPr>
          <p:cNvPr id="3" name="内容占位符 2"/>
          <p:cNvSpPr>
            <a:spLocks noGrp="1"/>
          </p:cNvSpPr>
          <p:nvPr>
            <p:ph idx="1"/>
          </p:nvPr>
        </p:nvSpPr>
        <p:spPr>
          <a:xfrm>
            <a:off x="611188" y="1484313"/>
            <a:ext cx="7847012" cy="2554287"/>
          </a:xfrm>
        </p:spPr>
        <p:txBody>
          <a:bodyPr/>
          <a:lstStyle/>
          <a:p>
            <a:r>
              <a:rPr lang="zh-CN" altLang="en-US" dirty="0"/>
              <a:t>存储器（</a:t>
            </a:r>
            <a:r>
              <a:rPr lang="en-US" altLang="zh-CN" dirty="0"/>
              <a:t>Memory</a:t>
            </a:r>
            <a:r>
              <a:rPr lang="zh-CN" altLang="en-US" dirty="0"/>
              <a:t>）是计算机的记忆装置，它的主要功能是</a:t>
            </a:r>
            <a:r>
              <a:rPr lang="zh-CN" altLang="en-US" dirty="0">
                <a:solidFill>
                  <a:srgbClr val="FF0000"/>
                </a:solidFill>
              </a:rPr>
              <a:t>存放程序和数据</a:t>
            </a:r>
            <a:r>
              <a:rPr lang="zh-CN" altLang="en-US" dirty="0" smtClean="0"/>
              <a:t>。</a:t>
            </a:r>
            <a:endParaRPr lang="en-US" altLang="zh-CN" dirty="0" smtClean="0"/>
          </a:p>
          <a:p>
            <a:r>
              <a:rPr lang="zh-CN" altLang="en-US" dirty="0"/>
              <a:t>根据存储器与</a:t>
            </a:r>
            <a:r>
              <a:rPr lang="en-US" altLang="zh-CN" dirty="0"/>
              <a:t>CPU</a:t>
            </a:r>
            <a:r>
              <a:rPr lang="zh-CN" altLang="en-US" dirty="0"/>
              <a:t>联系的密切程度可分为</a:t>
            </a:r>
            <a:r>
              <a:rPr lang="zh-CN" altLang="en-US" dirty="0">
                <a:solidFill>
                  <a:srgbClr val="FF0000"/>
                </a:solidFill>
              </a:rPr>
              <a:t>内存储器（主存储器）</a:t>
            </a:r>
            <a:r>
              <a:rPr lang="zh-CN" altLang="en-US" dirty="0"/>
              <a:t>和</a:t>
            </a:r>
            <a:r>
              <a:rPr lang="zh-CN" altLang="en-US" dirty="0">
                <a:solidFill>
                  <a:srgbClr val="FF0000"/>
                </a:solidFill>
              </a:rPr>
              <a:t>外存储器（辅助存储器）</a:t>
            </a:r>
            <a:r>
              <a:rPr lang="zh-CN" altLang="en-US" dirty="0"/>
              <a:t>两大类</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6146" name="图片 125"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3733800"/>
            <a:ext cx="2962675"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196509" y="5758934"/>
            <a:ext cx="3275256" cy="369332"/>
          </a:xfrm>
          <a:prstGeom prst="rect">
            <a:avLst/>
          </a:prstGeom>
          <a:noFill/>
        </p:spPr>
        <p:txBody>
          <a:bodyPr wrap="none" rtlCol="0">
            <a:spAutoFit/>
          </a:bodyPr>
          <a:lstStyle/>
          <a:p>
            <a:r>
              <a:rPr lang="zh-CN" altLang="en-US" dirty="0"/>
              <a:t> </a:t>
            </a:r>
            <a:r>
              <a:rPr lang="en-US" altLang="zh-CN" dirty="0"/>
              <a:t>CPU</a:t>
            </a:r>
            <a:r>
              <a:rPr lang="zh-CN" altLang="en-US" dirty="0"/>
              <a:t>访问内、外存储器的方式</a:t>
            </a:r>
          </a:p>
        </p:txBody>
      </p:sp>
    </p:spTree>
    <p:extLst>
      <p:ext uri="{BB962C8B-B14F-4D97-AF65-F5344CB8AC3E}">
        <p14:creationId xmlns:p14="http://schemas.microsoft.com/office/powerpoint/2010/main" val="38287822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plus(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 calcmode="lin" valueType="num">
                                      <p:cBhvr additive="base">
                                        <p:cTn id="17" dur="500" fill="hold"/>
                                        <p:tgtEl>
                                          <p:spTgt spid="6146"/>
                                        </p:tgtEl>
                                        <p:attrNameLst>
                                          <p:attrName>ppt_x</p:attrName>
                                        </p:attrNameLst>
                                      </p:cBhvr>
                                      <p:tavLst>
                                        <p:tav tm="0">
                                          <p:val>
                                            <p:strVal val="#ppt_x"/>
                                          </p:val>
                                        </p:tav>
                                        <p:tav tm="100000">
                                          <p:val>
                                            <p:strVal val="#ppt_x"/>
                                          </p:val>
                                        </p:tav>
                                      </p:tavLst>
                                    </p:anim>
                                    <p:anim calcmode="lin" valueType="num">
                                      <p:cBhvr additive="base">
                                        <p:cTn id="18" dur="500" fill="hold"/>
                                        <p:tgtEl>
                                          <p:spTgt spid="614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半导体存储器的分类</a:t>
            </a:r>
            <a:endParaRPr lang="zh-CN" altLang="en-US" dirty="0"/>
          </a:p>
        </p:txBody>
      </p:sp>
      <p:sp>
        <p:nvSpPr>
          <p:cNvPr id="3" name="内容占位符 2"/>
          <p:cNvSpPr>
            <a:spLocks noGrp="1"/>
          </p:cNvSpPr>
          <p:nvPr>
            <p:ph idx="1"/>
          </p:nvPr>
        </p:nvSpPr>
        <p:spPr/>
        <p:txBody>
          <a:bodyPr/>
          <a:lstStyle/>
          <a:p>
            <a:r>
              <a:rPr lang="zh-CN" altLang="en-US" dirty="0"/>
              <a:t>断电后数据会丢失的易失性（</a:t>
            </a:r>
            <a:r>
              <a:rPr lang="en-US" altLang="zh-CN" dirty="0"/>
              <a:t>Volatile</a:t>
            </a:r>
            <a:r>
              <a:rPr lang="zh-CN" altLang="en-US" dirty="0"/>
              <a:t>）</a:t>
            </a:r>
            <a:r>
              <a:rPr lang="zh-CN" altLang="en-US" dirty="0" smtClean="0"/>
              <a:t>存储器</a:t>
            </a:r>
            <a:endParaRPr lang="en-US" altLang="zh-CN" dirty="0" smtClean="0"/>
          </a:p>
          <a:p>
            <a:r>
              <a:rPr lang="zh-CN" altLang="en-US" dirty="0" smtClean="0"/>
              <a:t>断电</a:t>
            </a:r>
            <a:r>
              <a:rPr lang="zh-CN" altLang="en-US" dirty="0"/>
              <a:t>后数据不会丢失的非易失性（</a:t>
            </a:r>
            <a:r>
              <a:rPr lang="en-US" altLang="zh-CN" dirty="0"/>
              <a:t>Non-volatile</a:t>
            </a:r>
            <a:r>
              <a:rPr lang="zh-CN" altLang="en-US" dirty="0"/>
              <a:t>）存储器</a:t>
            </a:r>
            <a:r>
              <a:rPr lang="zh-CN" altLang="en-US" dirty="0" smtClean="0"/>
              <a:t>。</a:t>
            </a:r>
            <a:endParaRPr lang="en-US" altLang="zh-CN" dirty="0" smtClean="0"/>
          </a:p>
          <a:p>
            <a:r>
              <a:rPr lang="zh-CN" altLang="en-US" dirty="0" smtClean="0"/>
              <a:t>微型计算机</a:t>
            </a:r>
            <a:r>
              <a:rPr lang="zh-CN" altLang="en-US" dirty="0"/>
              <a:t>中的</a:t>
            </a:r>
            <a:r>
              <a:rPr lang="en-US" altLang="zh-CN" dirty="0"/>
              <a:t>RAM</a:t>
            </a:r>
            <a:r>
              <a:rPr lang="zh-CN" altLang="en-US" dirty="0"/>
              <a:t>（</a:t>
            </a:r>
            <a:r>
              <a:rPr lang="en-US" altLang="zh-CN" dirty="0"/>
              <a:t>Random Access Memory</a:t>
            </a:r>
            <a:r>
              <a:rPr lang="zh-CN" altLang="en-US" dirty="0"/>
              <a:t>，随机存储器）属于可随机读写的</a:t>
            </a:r>
            <a:r>
              <a:rPr lang="zh-CN" altLang="en-US" dirty="0" smtClean="0"/>
              <a:t>易失性存储器</a:t>
            </a:r>
            <a:endParaRPr lang="en-US" altLang="zh-CN" dirty="0" smtClean="0"/>
          </a:p>
          <a:p>
            <a:r>
              <a:rPr lang="en-US" altLang="zh-CN" dirty="0" smtClean="0"/>
              <a:t>ROM(Read-Only </a:t>
            </a:r>
            <a:r>
              <a:rPr lang="en-US" altLang="zh-CN" dirty="0"/>
              <a:t>Memory</a:t>
            </a:r>
            <a:r>
              <a:rPr lang="zh-CN" altLang="en-US" dirty="0"/>
              <a:t>，只读内存</a:t>
            </a:r>
            <a:r>
              <a:rPr lang="en-US" altLang="zh-CN" dirty="0"/>
              <a:t>)</a:t>
            </a:r>
            <a:r>
              <a:rPr lang="zh-CN" altLang="en-US" dirty="0"/>
              <a:t>属于非易失性存储器。</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07442202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42"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arn(outHorizontal)">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arn(inVertical)">
                                      <p:cBhvr>
                                        <p:cTn id="2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000" dirty="0"/>
              <a:t>4.</a:t>
            </a:r>
            <a:r>
              <a:rPr lang="zh-CN" altLang="en-US" sz="2000" dirty="0" smtClean="0"/>
              <a:t>输入设备：</a:t>
            </a:r>
            <a:endParaRPr lang="zh-CN" altLang="en-US" sz="2000" dirty="0"/>
          </a:p>
          <a:p>
            <a:pPr lvl="1"/>
            <a:r>
              <a:rPr lang="zh-CN" altLang="en-US" sz="2000" dirty="0"/>
              <a:t>输入设备是从计算机外部向计算机内部传送信息的装置。其功能是将数据、程序及其他信息，从人们熟悉的形式转换为计算机能够识别和处理的形式输入到计算机内部</a:t>
            </a:r>
            <a:r>
              <a:rPr lang="zh-CN" altLang="en-US" sz="2000" dirty="0" smtClean="0"/>
              <a:t>。</a:t>
            </a:r>
            <a:endParaRPr lang="en-US" altLang="zh-CN" sz="2000" dirty="0" smtClean="0"/>
          </a:p>
          <a:p>
            <a:pPr lvl="1"/>
            <a:r>
              <a:rPr lang="zh-CN" altLang="en-US" sz="2000" dirty="0" smtClean="0"/>
              <a:t>常用</a:t>
            </a:r>
            <a:r>
              <a:rPr lang="zh-CN" altLang="en-US" sz="2000" dirty="0"/>
              <a:t>的输入设备有</a:t>
            </a:r>
            <a:r>
              <a:rPr lang="zh-CN" altLang="en-US" sz="2000" dirty="0">
                <a:solidFill>
                  <a:srgbClr val="FF0000"/>
                </a:solidFill>
              </a:rPr>
              <a:t>键盘、鼠标</a:t>
            </a:r>
            <a:r>
              <a:rPr lang="zh-CN" altLang="en-US" sz="2000" dirty="0"/>
              <a:t>、光笔、扫描仪、数字化仪和条形码阅读器等。</a:t>
            </a:r>
          </a:p>
          <a:p>
            <a:r>
              <a:rPr lang="en-US" altLang="zh-CN" sz="2000" dirty="0"/>
              <a:t>5.</a:t>
            </a:r>
            <a:r>
              <a:rPr lang="zh-CN" altLang="en-US" sz="2000" dirty="0"/>
              <a:t>输出设备</a:t>
            </a:r>
          </a:p>
          <a:p>
            <a:pPr lvl="1"/>
            <a:r>
              <a:rPr lang="zh-CN" altLang="en-US" sz="2000" dirty="0"/>
              <a:t>输出设备是将计算机的处理结果传送到计算机外部供计算机用户使用的装置</a:t>
            </a:r>
            <a:r>
              <a:rPr lang="zh-CN" altLang="en-US" sz="2000" dirty="0" smtClean="0"/>
              <a:t>。其</a:t>
            </a:r>
            <a:r>
              <a:rPr lang="zh-CN" altLang="en-US" sz="2000" dirty="0"/>
              <a:t>功能是将计算机内部二进制形式的数据信息转换成人们所需要的或其他设备能接受和识别的信息形式</a:t>
            </a:r>
            <a:r>
              <a:rPr lang="zh-CN" altLang="en-US" sz="2000" dirty="0" smtClean="0"/>
              <a:t>。</a:t>
            </a:r>
            <a:endParaRPr lang="en-US" altLang="zh-CN" sz="2000" dirty="0" smtClean="0"/>
          </a:p>
          <a:p>
            <a:pPr lvl="1"/>
            <a:r>
              <a:rPr lang="zh-CN" altLang="en-US" sz="2000" dirty="0" smtClean="0"/>
              <a:t>常用</a:t>
            </a:r>
            <a:r>
              <a:rPr lang="zh-CN" altLang="en-US" sz="2000" dirty="0"/>
              <a:t>的输出设备有</a:t>
            </a:r>
            <a:r>
              <a:rPr lang="zh-CN" altLang="en-US" sz="2000" dirty="0">
                <a:solidFill>
                  <a:srgbClr val="FF0000"/>
                </a:solidFill>
              </a:rPr>
              <a:t>显示器、打印机</a:t>
            </a:r>
            <a:r>
              <a:rPr lang="zh-CN" altLang="en-US" sz="2000" dirty="0"/>
              <a:t>、绘图仪等</a:t>
            </a:r>
            <a:r>
              <a:rPr lang="zh-CN" altLang="en-US" sz="2000" dirty="0" smtClean="0"/>
              <a:t>。</a:t>
            </a:r>
            <a:endParaRPr lang="en-US" altLang="zh-CN" sz="2000" dirty="0" smtClean="0"/>
          </a:p>
          <a:p>
            <a:r>
              <a:rPr lang="zh-CN" altLang="en-US" sz="2000" dirty="0" smtClean="0"/>
              <a:t>通常</a:t>
            </a:r>
            <a:r>
              <a:rPr lang="zh-CN" altLang="en-US" sz="2000" dirty="0"/>
              <a:t>我们将输入设备和输出设备统称为</a:t>
            </a:r>
            <a:r>
              <a:rPr lang="en-US" altLang="zh-CN" sz="2000" dirty="0"/>
              <a:t>I/O</a:t>
            </a:r>
            <a:r>
              <a:rPr lang="zh-CN" altLang="en-US" sz="2000" dirty="0"/>
              <a:t>设备（</a:t>
            </a:r>
            <a:r>
              <a:rPr lang="en-US" altLang="zh-CN" sz="2000" dirty="0" err="1"/>
              <a:t>Input/Output</a:t>
            </a:r>
            <a:r>
              <a:rPr lang="zh-CN" altLang="en-US" sz="2000" dirty="0" smtClean="0"/>
              <a:t>）</a:t>
            </a:r>
            <a:endParaRPr lang="zh-CN" altLang="en-US" sz="20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8363763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1.2.2 </a:t>
            </a:r>
            <a:r>
              <a:rPr lang="zh-CN" altLang="en-US" dirty="0"/>
              <a:t>计算机软件</a:t>
            </a:r>
          </a:p>
        </p:txBody>
      </p:sp>
      <p:sp>
        <p:nvSpPr>
          <p:cNvPr id="3" name="内容占位符 2"/>
          <p:cNvSpPr>
            <a:spLocks noGrp="1"/>
          </p:cNvSpPr>
          <p:nvPr>
            <p:ph idx="1"/>
          </p:nvPr>
        </p:nvSpPr>
        <p:spPr/>
        <p:txBody>
          <a:bodyPr/>
          <a:lstStyle/>
          <a:p>
            <a:r>
              <a:rPr lang="zh-CN" altLang="en-US" dirty="0"/>
              <a:t>软件由</a:t>
            </a:r>
            <a:r>
              <a:rPr lang="zh-CN" altLang="en-US" dirty="0">
                <a:solidFill>
                  <a:srgbClr val="FF0000"/>
                </a:solidFill>
              </a:rPr>
              <a:t>程序和文档</a:t>
            </a:r>
            <a:r>
              <a:rPr lang="zh-CN" altLang="en-US" dirty="0"/>
              <a:t>两部分组成</a:t>
            </a:r>
            <a:r>
              <a:rPr lang="zh-CN" altLang="en-US" dirty="0" smtClean="0"/>
              <a:t>。</a:t>
            </a:r>
            <a:endParaRPr lang="en-US" altLang="zh-CN" dirty="0" smtClean="0"/>
          </a:p>
          <a:p>
            <a:pPr lvl="1"/>
            <a:r>
              <a:rPr lang="zh-CN" altLang="en-US" sz="2400" dirty="0" smtClean="0"/>
              <a:t>程序</a:t>
            </a:r>
            <a:r>
              <a:rPr lang="zh-CN" altLang="en-US" sz="2400" dirty="0"/>
              <a:t>由计算机最基本的</a:t>
            </a:r>
            <a:r>
              <a:rPr lang="zh-CN" altLang="en-US" sz="2400" dirty="0">
                <a:solidFill>
                  <a:srgbClr val="FF0000"/>
                </a:solidFill>
              </a:rPr>
              <a:t>指令</a:t>
            </a:r>
            <a:r>
              <a:rPr lang="zh-CN" altLang="en-US" sz="2400" dirty="0"/>
              <a:t>组成，是计算机可以识别和执行的操作步骤</a:t>
            </a:r>
            <a:r>
              <a:rPr lang="zh-CN" altLang="en-US" sz="2400" dirty="0" smtClean="0"/>
              <a:t>；</a:t>
            </a:r>
            <a:endParaRPr lang="en-US" altLang="zh-CN" sz="2400" dirty="0" smtClean="0"/>
          </a:p>
          <a:p>
            <a:pPr lvl="1"/>
            <a:r>
              <a:rPr lang="zh-CN" altLang="en-US" sz="2400" dirty="0" smtClean="0"/>
              <a:t>文档</a:t>
            </a:r>
            <a:r>
              <a:rPr lang="zh-CN" altLang="en-US" sz="2400" dirty="0"/>
              <a:t>是指用自然语言或者形式化语言所编写的用来描述程序的内容、组成、功能规格、开发情况、测试结构和使用方法的文字资料和图表</a:t>
            </a:r>
            <a:r>
              <a:rPr lang="zh-CN" altLang="en-US" sz="2400" dirty="0" smtClean="0"/>
              <a:t>。</a:t>
            </a:r>
            <a:endParaRPr lang="en-US" altLang="zh-CN" sz="2400" dirty="0" smtClean="0"/>
          </a:p>
          <a:p>
            <a:pPr lvl="1"/>
            <a:r>
              <a:rPr lang="zh-CN" altLang="en-US" sz="2400" dirty="0" smtClean="0"/>
              <a:t>程序</a:t>
            </a:r>
            <a:r>
              <a:rPr lang="zh-CN" altLang="en-US" sz="2400" dirty="0"/>
              <a:t>是具有目的性和可执行性的，文档则是对程序的解释和说明。</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8238845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软件的分类</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717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1371" y="1785257"/>
            <a:ext cx="7680708"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752639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a:t>
            </a:r>
            <a:r>
              <a:rPr lang="en-US" altLang="zh-CN" dirty="0"/>
              <a:t>1</a:t>
            </a:r>
            <a:r>
              <a:rPr lang="zh-CN" altLang="en-US" dirty="0"/>
              <a:t>）计算机操作系统</a:t>
            </a:r>
          </a:p>
        </p:txBody>
      </p:sp>
      <p:sp>
        <p:nvSpPr>
          <p:cNvPr id="3" name="内容占位符 2"/>
          <p:cNvSpPr>
            <a:spLocks noGrp="1"/>
          </p:cNvSpPr>
          <p:nvPr>
            <p:ph idx="1"/>
          </p:nvPr>
        </p:nvSpPr>
        <p:spPr>
          <a:xfrm>
            <a:off x="609600" y="1295400"/>
            <a:ext cx="8064500" cy="4897437"/>
          </a:xfrm>
        </p:spPr>
        <p:txBody>
          <a:bodyPr/>
          <a:lstStyle/>
          <a:p>
            <a:r>
              <a:rPr lang="zh-CN" altLang="en-US" dirty="0"/>
              <a:t>操作系统（</a:t>
            </a:r>
            <a:r>
              <a:rPr lang="en-US" altLang="zh-CN" dirty="0"/>
              <a:t>Operating System</a:t>
            </a:r>
            <a:r>
              <a:rPr lang="zh-CN" altLang="en-US" dirty="0"/>
              <a:t>，简称</a:t>
            </a:r>
            <a:r>
              <a:rPr lang="en-US" altLang="zh-CN" dirty="0"/>
              <a:t>OS</a:t>
            </a:r>
            <a:r>
              <a:rPr lang="zh-CN" altLang="en-US" dirty="0"/>
              <a:t>）是管理电脑硬件与软件资源的程序，同时也是计算机系统的内核与基石</a:t>
            </a:r>
            <a:r>
              <a:rPr lang="zh-CN" altLang="en-US" dirty="0" smtClean="0"/>
              <a:t>。</a:t>
            </a:r>
            <a:endParaRPr lang="en-US" altLang="zh-CN" dirty="0" smtClean="0"/>
          </a:p>
          <a:p>
            <a:r>
              <a:rPr lang="zh-CN" altLang="en-US" dirty="0" smtClean="0"/>
              <a:t>五个</a:t>
            </a:r>
            <a:r>
              <a:rPr lang="zh-CN" altLang="en-US" dirty="0"/>
              <a:t>功能</a:t>
            </a:r>
            <a:r>
              <a:rPr lang="zh-CN" altLang="en-US" dirty="0" smtClean="0"/>
              <a:t>：</a:t>
            </a:r>
            <a:r>
              <a:rPr lang="en-US" altLang="zh-CN" dirty="0" smtClean="0"/>
              <a:t>CPU</a:t>
            </a:r>
            <a:r>
              <a:rPr lang="zh-CN" altLang="en-US" dirty="0"/>
              <a:t>管理、作业管理、存储器管理、设备管理及文件管理</a:t>
            </a:r>
            <a:r>
              <a:rPr lang="zh-CN" altLang="en-US" dirty="0" smtClean="0"/>
              <a:t>。</a:t>
            </a:r>
            <a:endParaRPr lang="en-US" altLang="zh-CN" dirty="0" smtClean="0"/>
          </a:p>
          <a:p>
            <a:r>
              <a:rPr lang="zh-CN" altLang="en-US" dirty="0" smtClean="0"/>
              <a:t>主流操作系统分为四类：</a:t>
            </a:r>
            <a:endParaRPr lang="en-US" altLang="zh-CN" dirty="0" smtClean="0"/>
          </a:p>
          <a:p>
            <a:pPr lvl="1"/>
            <a:r>
              <a:rPr lang="zh-CN" altLang="en-US" sz="2400" dirty="0"/>
              <a:t>微软开发的视窗化操作系统</a:t>
            </a:r>
            <a:r>
              <a:rPr lang="en-US" altLang="zh-CN" sz="2400" dirty="0"/>
              <a:t>Windows</a:t>
            </a:r>
            <a:r>
              <a:rPr lang="zh-CN" altLang="en-US" sz="2400" dirty="0" smtClean="0"/>
              <a:t>系列</a:t>
            </a:r>
            <a:endParaRPr lang="en-US" altLang="zh-CN" sz="2400" dirty="0" smtClean="0"/>
          </a:p>
          <a:p>
            <a:pPr lvl="1"/>
            <a:r>
              <a:rPr lang="zh-CN" altLang="en-US" sz="2400" dirty="0" smtClean="0"/>
              <a:t>为</a:t>
            </a:r>
            <a:r>
              <a:rPr lang="zh-CN" altLang="en-US" sz="2400" dirty="0"/>
              <a:t>企业用户使用的</a:t>
            </a:r>
            <a:r>
              <a:rPr lang="en-US" altLang="zh-CN" sz="2400" dirty="0"/>
              <a:t>UNIX</a:t>
            </a:r>
            <a:r>
              <a:rPr lang="zh-CN" altLang="en-US" sz="2400" dirty="0" smtClean="0"/>
              <a:t>系列</a:t>
            </a:r>
            <a:endParaRPr lang="en-US" altLang="zh-CN" sz="2400" dirty="0" smtClean="0"/>
          </a:p>
          <a:p>
            <a:pPr lvl="1"/>
            <a:r>
              <a:rPr lang="zh-CN" altLang="en-US" sz="2400" dirty="0" smtClean="0"/>
              <a:t>苹果</a:t>
            </a:r>
            <a:r>
              <a:rPr lang="zh-CN" altLang="en-US" sz="2400" dirty="0"/>
              <a:t>机专用</a:t>
            </a:r>
            <a:r>
              <a:rPr lang="en-US" altLang="zh-CN" sz="2400" dirty="0"/>
              <a:t>MAC</a:t>
            </a:r>
            <a:r>
              <a:rPr lang="zh-CN" altLang="en-US" sz="2400" dirty="0" smtClean="0"/>
              <a:t>系列</a:t>
            </a:r>
            <a:endParaRPr lang="en-US" altLang="zh-CN" sz="2400" dirty="0" smtClean="0"/>
          </a:p>
          <a:p>
            <a:pPr lvl="1"/>
            <a:r>
              <a:rPr lang="zh-CN" altLang="en-US" sz="2400" dirty="0" smtClean="0"/>
              <a:t>开</a:t>
            </a:r>
            <a:r>
              <a:rPr lang="zh-CN" altLang="en-US" sz="2400" dirty="0"/>
              <a:t>源</a:t>
            </a:r>
            <a:r>
              <a:rPr lang="en-US" altLang="zh-CN" sz="2400" dirty="0"/>
              <a:t>Linux</a:t>
            </a:r>
            <a:r>
              <a:rPr lang="zh-CN" altLang="en-US" sz="2400" dirty="0"/>
              <a:t>系列。</a:t>
            </a:r>
            <a:endParaRPr lang="en-US" altLang="zh-CN" sz="2400" dirty="0" smtClean="0"/>
          </a:p>
          <a:p>
            <a:pPr lvl="1"/>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4233165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par>
                                <p:cTn id="27" presetID="31"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0"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2" dur="1000"/>
                                        <p:tgtEl>
                                          <p:spTgt spid="3">
                                            <p:txEl>
                                              <p:pRg st="3" end="3"/>
                                            </p:txEl>
                                          </p:spTgt>
                                        </p:tgtEl>
                                      </p:cBhvr>
                                    </p:animEffect>
                                  </p:childTnLst>
                                </p:cTn>
                              </p:par>
                              <p:par>
                                <p:cTn id="33" presetID="31" presetClass="entr" presetSubtype="0"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7"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38" dur="1000"/>
                                        <p:tgtEl>
                                          <p:spTgt spid="3">
                                            <p:txEl>
                                              <p:pRg st="4" end="4"/>
                                            </p:txEl>
                                          </p:spTgt>
                                        </p:tgtEl>
                                      </p:cBhvr>
                                    </p:animEffect>
                                  </p:childTnLst>
                                </p:cTn>
                              </p:par>
                              <p:par>
                                <p:cTn id="39" presetID="31" presetClass="entr" presetSubtype="0"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p:cTn id="41"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44" dur="1000"/>
                                        <p:tgtEl>
                                          <p:spTgt spid="3">
                                            <p:txEl>
                                              <p:pRg st="5" end="5"/>
                                            </p:txEl>
                                          </p:spTgt>
                                        </p:tgtEl>
                                      </p:cBhvr>
                                    </p:animEffect>
                                  </p:childTnLst>
                                </p:cTn>
                              </p:par>
                              <p:par>
                                <p:cTn id="45" presetID="31" presetClass="entr" presetSubtype="0" fill="hold" nodeType="with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p:cTn id="47"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a:t>
            </a:r>
            <a:r>
              <a:rPr lang="en-US" altLang="zh-CN" dirty="0"/>
              <a:t>2</a:t>
            </a:r>
            <a:r>
              <a:rPr lang="zh-CN" altLang="en-US" dirty="0"/>
              <a:t>）语言处理程序</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5" name="圆角矩形 4"/>
          <p:cNvSpPr/>
          <p:nvPr/>
        </p:nvSpPr>
        <p:spPr bwMode="auto">
          <a:xfrm>
            <a:off x="1066800" y="2492829"/>
            <a:ext cx="1371600" cy="685800"/>
          </a:xfrm>
          <a:prstGeom prst="roundRect">
            <a:avLst/>
          </a:prstGeom>
          <a:solidFill>
            <a:srgbClr val="00B0F0">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ea typeface="黑体" pitchFamily="2" charset="-122"/>
              </a:rPr>
              <a:t>机器语言</a:t>
            </a:r>
          </a:p>
        </p:txBody>
      </p:sp>
      <p:sp>
        <p:nvSpPr>
          <p:cNvPr id="6" name="圆角矩形 5"/>
          <p:cNvSpPr/>
          <p:nvPr/>
        </p:nvSpPr>
        <p:spPr bwMode="auto">
          <a:xfrm>
            <a:off x="3124200" y="2492829"/>
            <a:ext cx="1371600" cy="685800"/>
          </a:xfrm>
          <a:prstGeom prst="roundRect">
            <a:avLst/>
          </a:prstGeom>
          <a:solidFill>
            <a:srgbClr val="00B0F0">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ea typeface="黑体" pitchFamily="2" charset="-122"/>
              </a:rPr>
              <a:t>汇编语言</a:t>
            </a:r>
          </a:p>
        </p:txBody>
      </p:sp>
      <p:sp>
        <p:nvSpPr>
          <p:cNvPr id="7" name="圆角矩形 6"/>
          <p:cNvSpPr/>
          <p:nvPr/>
        </p:nvSpPr>
        <p:spPr bwMode="auto">
          <a:xfrm>
            <a:off x="5366657" y="1524000"/>
            <a:ext cx="1371600" cy="685800"/>
          </a:xfrm>
          <a:prstGeom prst="roundRect">
            <a:avLst/>
          </a:prstGeom>
          <a:solidFill>
            <a:srgbClr val="00B0F0">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ea typeface="黑体" pitchFamily="2" charset="-122"/>
              </a:rPr>
              <a:t>高级语言</a:t>
            </a:r>
          </a:p>
        </p:txBody>
      </p:sp>
      <p:sp>
        <p:nvSpPr>
          <p:cNvPr id="8" name="圆角矩形 7"/>
          <p:cNvSpPr/>
          <p:nvPr/>
        </p:nvSpPr>
        <p:spPr bwMode="auto">
          <a:xfrm>
            <a:off x="2155371" y="1523999"/>
            <a:ext cx="1371600" cy="685800"/>
          </a:xfrm>
          <a:prstGeom prst="roundRect">
            <a:avLst/>
          </a:prstGeom>
          <a:solidFill>
            <a:srgbClr val="00B0F0">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ea typeface="黑体" pitchFamily="2" charset="-122"/>
              </a:rPr>
              <a:t>低级语言</a:t>
            </a:r>
          </a:p>
        </p:txBody>
      </p:sp>
      <p:sp>
        <p:nvSpPr>
          <p:cNvPr id="10" name="右大括号 9"/>
          <p:cNvSpPr/>
          <p:nvPr/>
        </p:nvSpPr>
        <p:spPr bwMode="auto">
          <a:xfrm rot="16200000">
            <a:off x="2667000" y="1295400"/>
            <a:ext cx="304800" cy="2133600"/>
          </a:xfrm>
          <a:prstGeom prst="rightBrace">
            <a:avLst>
              <a:gd name="adj1" fmla="val 0"/>
              <a:gd name="adj2" fmla="val 50000"/>
            </a:avLst>
          </a:prstGeom>
          <a:no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
        <p:nvSpPr>
          <p:cNvPr id="11" name="圆角矩形 10"/>
          <p:cNvSpPr/>
          <p:nvPr/>
        </p:nvSpPr>
        <p:spPr bwMode="auto">
          <a:xfrm>
            <a:off x="1143000" y="3810000"/>
            <a:ext cx="1371600" cy="2514600"/>
          </a:xfrm>
          <a:prstGeom prst="roundRect">
            <a:avLst/>
          </a:prstGeom>
          <a:solidFill>
            <a:schemeClr val="accent5">
              <a:lumMod val="60000"/>
              <a:lumOff val="40000"/>
              <a:alpha val="90000"/>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t>直接由机器指令（二进制）构成的，因此由它编写的计算机程序不需要翻译就可直接被计算机系统识别并运行。</a:t>
            </a:r>
            <a:endParaRPr kumimoji="0" lang="zh-CN" altLang="en-US" sz="1400" b="0" i="0" u="none" strike="noStrike" cap="none" normalizeH="0" baseline="0" dirty="0" smtClean="0">
              <a:ln>
                <a:noFill/>
              </a:ln>
              <a:solidFill>
                <a:schemeClr val="tx1"/>
              </a:solidFill>
              <a:effectLst/>
            </a:endParaRPr>
          </a:p>
        </p:txBody>
      </p:sp>
      <p:sp>
        <p:nvSpPr>
          <p:cNvPr id="12" name="圆角矩形 11"/>
          <p:cNvSpPr/>
          <p:nvPr/>
        </p:nvSpPr>
        <p:spPr bwMode="auto">
          <a:xfrm>
            <a:off x="3124200" y="3799114"/>
            <a:ext cx="1371600" cy="2514600"/>
          </a:xfrm>
          <a:prstGeom prst="roundRect">
            <a:avLst/>
          </a:prstGeom>
          <a:solidFill>
            <a:schemeClr val="accent5">
              <a:lumMod val="60000"/>
              <a:lumOff val="40000"/>
              <a:alpha val="90000"/>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t>采用一定的助记符号表示机器语言中的指令和数据，是符号化了的机器语言，也称作“符号语言”。</a:t>
            </a:r>
            <a:endParaRPr kumimoji="0" lang="zh-CN" altLang="en-US" sz="1400" b="0" i="0" u="none" strike="noStrike" cap="none" normalizeH="0" baseline="0" dirty="0" smtClean="0">
              <a:ln>
                <a:noFill/>
              </a:ln>
              <a:solidFill>
                <a:schemeClr val="tx1"/>
              </a:solidFill>
              <a:effectLst/>
            </a:endParaRPr>
          </a:p>
        </p:txBody>
      </p:sp>
      <p:sp>
        <p:nvSpPr>
          <p:cNvPr id="13" name="圆角矩形 12"/>
          <p:cNvSpPr/>
          <p:nvPr/>
        </p:nvSpPr>
        <p:spPr bwMode="auto">
          <a:xfrm>
            <a:off x="5334000" y="3733800"/>
            <a:ext cx="1371600" cy="2514600"/>
          </a:xfrm>
          <a:prstGeom prst="roundRect">
            <a:avLst/>
          </a:prstGeom>
          <a:solidFill>
            <a:schemeClr val="accent5">
              <a:lumMod val="60000"/>
              <a:lumOff val="40000"/>
              <a:alpha val="90000"/>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400" dirty="0"/>
              <a:t>高级语言又称为算法语言，它与机器无关，是近似于人类自然语言或数学公式的计算机语言</a:t>
            </a:r>
            <a:endParaRPr kumimoji="0" lang="zh-CN" altLang="en-US" sz="1400" b="0" i="0" u="none" strike="noStrike" cap="none" normalizeH="0" baseline="0" dirty="0" smtClean="0">
              <a:ln>
                <a:noFill/>
              </a:ln>
              <a:solidFill>
                <a:schemeClr val="tx1"/>
              </a:solidFill>
              <a:effectLst/>
            </a:endParaRPr>
          </a:p>
        </p:txBody>
      </p:sp>
      <p:sp>
        <p:nvSpPr>
          <p:cNvPr id="14" name="左箭头 13"/>
          <p:cNvSpPr/>
          <p:nvPr/>
        </p:nvSpPr>
        <p:spPr bwMode="auto">
          <a:xfrm rot="5400000">
            <a:off x="1556657" y="3276600"/>
            <a:ext cx="457200" cy="457200"/>
          </a:xfrm>
          <a:prstGeom prst="leftArrow">
            <a:avLst/>
          </a:prstGeom>
          <a:solidFill>
            <a:srgbClr val="0070C0">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
        <p:nvSpPr>
          <p:cNvPr id="15" name="左箭头 14"/>
          <p:cNvSpPr/>
          <p:nvPr/>
        </p:nvSpPr>
        <p:spPr bwMode="auto">
          <a:xfrm rot="5400000">
            <a:off x="3548742" y="3276600"/>
            <a:ext cx="457200" cy="457200"/>
          </a:xfrm>
          <a:prstGeom prst="leftArrow">
            <a:avLst/>
          </a:prstGeom>
          <a:solidFill>
            <a:srgbClr val="0070C0">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
        <p:nvSpPr>
          <p:cNvPr id="16" name="左箭头 15"/>
          <p:cNvSpPr/>
          <p:nvPr/>
        </p:nvSpPr>
        <p:spPr bwMode="auto">
          <a:xfrm rot="5400000">
            <a:off x="5535385" y="2770414"/>
            <a:ext cx="1012371" cy="457200"/>
          </a:xfrm>
          <a:prstGeom prst="leftArrow">
            <a:avLst/>
          </a:prstGeom>
          <a:solidFill>
            <a:srgbClr val="0070C0">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399167390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8194" name="图片 358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0433" y="2819400"/>
            <a:ext cx="5562600" cy="231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905000" y="5334000"/>
            <a:ext cx="3647152" cy="369332"/>
          </a:xfrm>
          <a:prstGeom prst="rect">
            <a:avLst/>
          </a:prstGeom>
          <a:noFill/>
        </p:spPr>
        <p:txBody>
          <a:bodyPr wrap="none" rtlCol="0">
            <a:spAutoFit/>
          </a:bodyPr>
          <a:lstStyle/>
          <a:p>
            <a:r>
              <a:rPr lang="zh-CN" altLang="en-US" dirty="0"/>
              <a:t>计算机系统执行汇编源程序的过程</a:t>
            </a:r>
          </a:p>
        </p:txBody>
      </p:sp>
      <p:sp>
        <p:nvSpPr>
          <p:cNvPr id="7" name="TextBox 6"/>
          <p:cNvSpPr txBox="1"/>
          <p:nvPr/>
        </p:nvSpPr>
        <p:spPr>
          <a:xfrm>
            <a:off x="762000" y="1600200"/>
            <a:ext cx="8032968" cy="923330"/>
          </a:xfrm>
          <a:prstGeom prst="rect">
            <a:avLst/>
          </a:prstGeom>
          <a:noFill/>
        </p:spPr>
        <p:txBody>
          <a:bodyPr wrap="none" rtlCol="0">
            <a:spAutoFit/>
          </a:bodyPr>
          <a:lstStyle/>
          <a:p>
            <a:r>
              <a:rPr lang="zh-CN" altLang="en-US" dirty="0"/>
              <a:t>语言处理程序的功能是将除</a:t>
            </a:r>
            <a:r>
              <a:rPr lang="zh-CN" altLang="en-US" dirty="0">
                <a:solidFill>
                  <a:srgbClr val="FF0000"/>
                </a:solidFill>
              </a:rPr>
              <a:t>机器语言</a:t>
            </a:r>
            <a:r>
              <a:rPr lang="zh-CN" altLang="en-US" dirty="0"/>
              <a:t>以外，利用</a:t>
            </a:r>
            <a:r>
              <a:rPr lang="zh-CN" altLang="en-US" dirty="0">
                <a:solidFill>
                  <a:srgbClr val="FF0000"/>
                </a:solidFill>
              </a:rPr>
              <a:t>其他</a:t>
            </a:r>
            <a:r>
              <a:rPr lang="zh-CN" altLang="en-US" dirty="0"/>
              <a:t>计算机语言编写的程序</a:t>
            </a:r>
            <a:r>
              <a:rPr lang="zh-CN" altLang="en-US" dirty="0" smtClean="0"/>
              <a:t>，</a:t>
            </a:r>
            <a:endParaRPr lang="en-US" altLang="zh-CN" dirty="0" smtClean="0"/>
          </a:p>
          <a:p>
            <a:r>
              <a:rPr lang="zh-CN" altLang="en-US" dirty="0" smtClean="0"/>
              <a:t>转换</a:t>
            </a:r>
            <a:r>
              <a:rPr lang="zh-CN" altLang="en-US" dirty="0"/>
              <a:t>成机器所能</a:t>
            </a:r>
            <a:r>
              <a:rPr lang="zh-CN" altLang="en-US" dirty="0">
                <a:solidFill>
                  <a:srgbClr val="FF0000"/>
                </a:solidFill>
              </a:rPr>
              <a:t>直接识别并执行的机器语言</a:t>
            </a:r>
            <a:r>
              <a:rPr lang="zh-CN" altLang="en-US" dirty="0"/>
              <a:t>程序</a:t>
            </a:r>
            <a:r>
              <a:rPr lang="zh-CN" altLang="en-US" dirty="0" smtClean="0"/>
              <a:t>。</a:t>
            </a:r>
            <a:endParaRPr lang="en-US" altLang="zh-CN" dirty="0" smtClean="0"/>
          </a:p>
          <a:p>
            <a:r>
              <a:rPr lang="zh-CN" altLang="en-US" dirty="0" smtClean="0"/>
              <a:t>可以</a:t>
            </a:r>
            <a:r>
              <a:rPr lang="zh-CN" altLang="en-US" dirty="0"/>
              <a:t>分为三种</a:t>
            </a:r>
            <a:r>
              <a:rPr lang="zh-CN" altLang="en-US" dirty="0" smtClean="0"/>
              <a:t>类型：</a:t>
            </a:r>
            <a:r>
              <a:rPr lang="zh-CN" altLang="en-US" dirty="0" smtClean="0">
                <a:solidFill>
                  <a:srgbClr val="FF0000"/>
                </a:solidFill>
              </a:rPr>
              <a:t>汇编</a:t>
            </a:r>
            <a:r>
              <a:rPr lang="zh-CN" altLang="en-US" dirty="0" smtClean="0"/>
              <a:t>程序</a:t>
            </a:r>
            <a:r>
              <a:rPr lang="zh-CN" altLang="en-US" dirty="0"/>
              <a:t>、</a:t>
            </a:r>
            <a:r>
              <a:rPr lang="zh-CN" altLang="en-US" dirty="0">
                <a:solidFill>
                  <a:srgbClr val="FF0000"/>
                </a:solidFill>
              </a:rPr>
              <a:t>编译</a:t>
            </a:r>
            <a:r>
              <a:rPr lang="zh-CN" altLang="en-US" dirty="0"/>
              <a:t>程序和</a:t>
            </a:r>
            <a:r>
              <a:rPr lang="zh-CN" altLang="en-US" dirty="0">
                <a:solidFill>
                  <a:srgbClr val="FF0000"/>
                </a:solidFill>
              </a:rPr>
              <a:t>解释</a:t>
            </a:r>
            <a:r>
              <a:rPr lang="zh-CN" altLang="en-US" dirty="0"/>
              <a:t>程序。</a:t>
            </a:r>
          </a:p>
        </p:txBody>
      </p:sp>
    </p:spTree>
    <p:extLst>
      <p:ext uri="{BB962C8B-B14F-4D97-AF65-F5344CB8AC3E}">
        <p14:creationId xmlns:p14="http://schemas.microsoft.com/office/powerpoint/2010/main" val="42752681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8194"/>
                                        </p:tgtEl>
                                        <p:attrNameLst>
                                          <p:attrName>style.visibility</p:attrName>
                                        </p:attrNameLst>
                                      </p:cBhvr>
                                      <p:to>
                                        <p:strVal val="visible"/>
                                      </p:to>
                                    </p:set>
                                    <p:animEffect transition="in" filter="barn(inVertical)">
                                      <p:cBhvr>
                                        <p:cTn id="14" dur="500"/>
                                        <p:tgtEl>
                                          <p:spTgt spid="819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执行编译程序和解释程序的过程</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921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524000"/>
            <a:ext cx="720852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4038600"/>
            <a:ext cx="5893044"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195965" y="3418505"/>
            <a:ext cx="2031325" cy="369332"/>
          </a:xfrm>
          <a:prstGeom prst="rect">
            <a:avLst/>
          </a:prstGeom>
          <a:noFill/>
        </p:spPr>
        <p:txBody>
          <a:bodyPr wrap="none" rtlCol="0">
            <a:spAutoFit/>
          </a:bodyPr>
          <a:lstStyle/>
          <a:p>
            <a:r>
              <a:rPr lang="zh-CN" altLang="en-US" dirty="0" smtClean="0"/>
              <a:t>编译程序执行过程</a:t>
            </a:r>
            <a:endParaRPr lang="zh-CN" altLang="en-US" dirty="0"/>
          </a:p>
        </p:txBody>
      </p:sp>
      <p:sp>
        <p:nvSpPr>
          <p:cNvPr id="8" name="TextBox 7"/>
          <p:cNvSpPr txBox="1"/>
          <p:nvPr/>
        </p:nvSpPr>
        <p:spPr>
          <a:xfrm>
            <a:off x="3426797" y="5606143"/>
            <a:ext cx="2031325" cy="369332"/>
          </a:xfrm>
          <a:prstGeom prst="rect">
            <a:avLst/>
          </a:prstGeom>
          <a:noFill/>
        </p:spPr>
        <p:txBody>
          <a:bodyPr wrap="none" rtlCol="0">
            <a:spAutoFit/>
          </a:bodyPr>
          <a:lstStyle/>
          <a:p>
            <a:r>
              <a:rPr lang="zh-CN" altLang="en-US" dirty="0" smtClean="0"/>
              <a:t>解释程序执行过程</a:t>
            </a:r>
            <a:endParaRPr lang="zh-CN" altLang="en-US" dirty="0"/>
          </a:p>
        </p:txBody>
      </p:sp>
    </p:spTree>
    <p:extLst>
      <p:ext uri="{BB962C8B-B14F-4D97-AF65-F5344CB8AC3E}">
        <p14:creationId xmlns:p14="http://schemas.microsoft.com/office/powerpoint/2010/main" val="8942517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9219"/>
                                        </p:tgtEl>
                                        <p:attrNameLst>
                                          <p:attrName>style.visibility</p:attrName>
                                        </p:attrNameLst>
                                      </p:cBhvr>
                                      <p:to>
                                        <p:strVal val="visible"/>
                                      </p:to>
                                    </p:set>
                                    <p:animEffect transition="in" filter="barn(inVertical)">
                                      <p:cBhvr>
                                        <p:cTn id="15" dur="500"/>
                                        <p:tgtEl>
                                          <p:spTgt spid="921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a:t>
            </a:r>
            <a:r>
              <a:rPr lang="en-US" altLang="zh-CN" dirty="0"/>
              <a:t>3</a:t>
            </a:r>
            <a:r>
              <a:rPr lang="zh-CN" altLang="en-US" dirty="0"/>
              <a:t>）服务性程序（支撑软件）</a:t>
            </a:r>
          </a:p>
        </p:txBody>
      </p:sp>
      <p:sp>
        <p:nvSpPr>
          <p:cNvPr id="3" name="内容占位符 2"/>
          <p:cNvSpPr>
            <a:spLocks noGrp="1"/>
          </p:cNvSpPr>
          <p:nvPr>
            <p:ph idx="1"/>
          </p:nvPr>
        </p:nvSpPr>
        <p:spPr/>
        <p:txBody>
          <a:bodyPr/>
          <a:lstStyle/>
          <a:p>
            <a:r>
              <a:rPr lang="zh-CN" altLang="en-US" dirty="0"/>
              <a:t>服务性程序（支撑软件）是指为了帮助用户使用与维护计算机，提供服务性手段，支持其他软件开发而编制的一类程序。此类程序内容广泛，主要有以下几种</a:t>
            </a:r>
            <a:r>
              <a:rPr lang="zh-CN" altLang="en-US" dirty="0" smtClean="0"/>
              <a:t>：</a:t>
            </a:r>
            <a:endParaRPr lang="en-US" altLang="zh-CN" dirty="0" smtClean="0"/>
          </a:p>
          <a:p>
            <a:pPr marL="457200" lvl="1" indent="0">
              <a:buNone/>
            </a:pPr>
            <a:r>
              <a:rPr lang="zh-CN" altLang="en-US" sz="2400" dirty="0"/>
              <a:t>①工具软件：工具软件主要是帮助用户使用计算机和开发软件的软件工具</a:t>
            </a:r>
            <a:r>
              <a:rPr lang="zh-CN" altLang="en-US" sz="2400" dirty="0" smtClean="0"/>
              <a:t>。</a:t>
            </a:r>
            <a:endParaRPr lang="en-US" altLang="zh-CN" sz="2400" dirty="0" smtClean="0"/>
          </a:p>
          <a:p>
            <a:pPr marL="457200" lvl="1" indent="0">
              <a:buNone/>
            </a:pPr>
            <a:r>
              <a:rPr lang="zh-CN" altLang="en-US" sz="2400" dirty="0"/>
              <a:t>②编辑程序：编辑程序能够为用户提供一个良好的书写环境</a:t>
            </a:r>
            <a:r>
              <a:rPr lang="zh-CN" altLang="en-US" sz="2400" dirty="0" smtClean="0"/>
              <a:t>。</a:t>
            </a:r>
            <a:endParaRPr lang="en-US" altLang="zh-CN" sz="2400" dirty="0" smtClean="0"/>
          </a:p>
          <a:p>
            <a:pPr marL="457200" lvl="1" indent="0">
              <a:buNone/>
            </a:pPr>
            <a:r>
              <a:rPr lang="zh-CN" altLang="en-US" sz="2400" dirty="0"/>
              <a:t>③调试程序：调试程序用来检查计算机程序有哪些错误以及错误位置，以便于</a:t>
            </a:r>
            <a:r>
              <a:rPr lang="zh-CN" altLang="en-US" sz="2400" dirty="0" smtClean="0"/>
              <a:t>修正。</a:t>
            </a:r>
            <a:endParaRPr lang="en-US" altLang="zh-CN" sz="2400" dirty="0" smtClean="0"/>
          </a:p>
          <a:p>
            <a:pPr marL="457200" lvl="1" indent="0">
              <a:buNone/>
            </a:pPr>
            <a:r>
              <a:rPr lang="zh-CN" altLang="en-US" sz="2400" dirty="0"/>
              <a:t>④诊断程序：诊断程序主要用于对计算机系统硬件进行检测和维护。</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2429824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计算机概述</a:t>
            </a:r>
          </a:p>
        </p:txBody>
      </p:sp>
      <p:sp>
        <p:nvSpPr>
          <p:cNvPr id="3" name="内容占位符 2"/>
          <p:cNvSpPr>
            <a:spLocks noGrp="1"/>
          </p:cNvSpPr>
          <p:nvPr>
            <p:ph idx="1"/>
          </p:nvPr>
        </p:nvSpPr>
        <p:spPr/>
        <p:txBody>
          <a:bodyPr/>
          <a:lstStyle/>
          <a:p>
            <a:r>
              <a:rPr lang="zh-CN" altLang="en-US" dirty="0"/>
              <a:t>计算机的发展</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5" name="圆角矩形 4"/>
          <p:cNvSpPr/>
          <p:nvPr/>
        </p:nvSpPr>
        <p:spPr bwMode="auto">
          <a:xfrm>
            <a:off x="2226128" y="4502604"/>
            <a:ext cx="1905000" cy="547007"/>
          </a:xfrm>
          <a:prstGeom prst="roundRect">
            <a:avLst/>
          </a:prstGeom>
          <a:solidFill>
            <a:schemeClr val="tx1">
              <a:lumMod val="40000"/>
              <a:lumOff val="60000"/>
              <a:alpha val="90000"/>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ea typeface="黑体" pitchFamily="2" charset="-122"/>
              </a:rPr>
              <a:t>机械齿轮计算机</a:t>
            </a:r>
          </a:p>
        </p:txBody>
      </p:sp>
      <p:sp>
        <p:nvSpPr>
          <p:cNvPr id="6" name="圆角矩形 5"/>
          <p:cNvSpPr/>
          <p:nvPr/>
        </p:nvSpPr>
        <p:spPr bwMode="auto">
          <a:xfrm>
            <a:off x="7086600" y="4518933"/>
            <a:ext cx="1981200" cy="530678"/>
          </a:xfrm>
          <a:prstGeom prst="roundRect">
            <a:avLst/>
          </a:prstGeom>
          <a:solidFill>
            <a:schemeClr val="tx1">
              <a:lumMod val="40000"/>
              <a:lumOff val="60000"/>
              <a:alpha val="90000"/>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ea typeface="黑体" pitchFamily="2" charset="-122"/>
              </a:rPr>
              <a:t>现代电子计算机</a:t>
            </a:r>
          </a:p>
        </p:txBody>
      </p:sp>
      <p:sp>
        <p:nvSpPr>
          <p:cNvPr id="8" name="圆角矩形 7"/>
          <p:cNvSpPr/>
          <p:nvPr/>
        </p:nvSpPr>
        <p:spPr bwMode="auto">
          <a:xfrm>
            <a:off x="204107" y="4495801"/>
            <a:ext cx="1447800" cy="514350"/>
          </a:xfrm>
          <a:prstGeom prst="roundRect">
            <a:avLst/>
          </a:prstGeom>
          <a:solidFill>
            <a:schemeClr val="tx1">
              <a:lumMod val="40000"/>
              <a:lumOff val="60000"/>
              <a:alpha val="90000"/>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zh-CN" altLang="en-US" dirty="0" smtClean="0"/>
              <a:t>计算工具</a:t>
            </a:r>
            <a:endParaRPr kumimoji="0" lang="zh-CN" altLang="en-US" sz="1800" b="0" i="0" u="none" strike="noStrike" cap="none" normalizeH="0" baseline="0" dirty="0" smtClean="0">
              <a:ln>
                <a:noFill/>
              </a:ln>
              <a:solidFill>
                <a:schemeClr val="tx1"/>
              </a:solidFill>
              <a:effectLst/>
              <a:latin typeface="Arial" charset="0"/>
              <a:ea typeface="黑体" pitchFamily="2" charset="-122"/>
            </a:endParaRPr>
          </a:p>
        </p:txBody>
      </p:sp>
      <p:sp>
        <p:nvSpPr>
          <p:cNvPr id="9" name="右箭头 8"/>
          <p:cNvSpPr/>
          <p:nvPr/>
        </p:nvSpPr>
        <p:spPr bwMode="auto">
          <a:xfrm>
            <a:off x="1752600" y="3141890"/>
            <a:ext cx="381000" cy="361950"/>
          </a:xfrm>
          <a:prstGeom prst="rightArrow">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
        <p:nvSpPr>
          <p:cNvPr id="10" name="圆角矩形 9"/>
          <p:cNvSpPr/>
          <p:nvPr/>
        </p:nvSpPr>
        <p:spPr bwMode="auto">
          <a:xfrm>
            <a:off x="4762500" y="4512131"/>
            <a:ext cx="1905000" cy="514350"/>
          </a:xfrm>
          <a:prstGeom prst="roundRect">
            <a:avLst/>
          </a:prstGeom>
          <a:solidFill>
            <a:schemeClr val="tx1">
              <a:lumMod val="40000"/>
              <a:lumOff val="60000"/>
              <a:alpha val="90000"/>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ea typeface="黑体" pitchFamily="2" charset="-122"/>
              </a:rPr>
              <a:t>继电器式计算机</a:t>
            </a:r>
          </a:p>
        </p:txBody>
      </p:sp>
      <p:pic>
        <p:nvPicPr>
          <p:cNvPr id="11" name="Picture 12" descr="算盘"/>
          <p:cNvPicPr>
            <a:picLocks noChangeAspect="1" noChangeArrowheads="1"/>
          </p:cNvPicPr>
          <p:nvPr/>
        </p:nvPicPr>
        <p:blipFill>
          <a:blip r:embed="rId2">
            <a:lum bright="24000"/>
            <a:extLst>
              <a:ext uri="{28A0092B-C50C-407E-A947-70E740481C1C}">
                <a14:useLocalDpi xmlns:a14="http://schemas.microsoft.com/office/drawing/2010/main" val="0"/>
              </a:ext>
            </a:extLst>
          </a:blip>
          <a:srcRect/>
          <a:stretch>
            <a:fillRect/>
          </a:stretch>
        </p:blipFill>
        <p:spPr bwMode="auto">
          <a:xfrm>
            <a:off x="65314" y="2931408"/>
            <a:ext cx="1616529" cy="867278"/>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4" descr="差分机"/>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5999" y="2514728"/>
            <a:ext cx="1905000" cy="1616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28" descr="wpeF.jpg (109126 字节)"/>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2398305"/>
            <a:ext cx="2133600" cy="184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右箭头 13"/>
          <p:cNvSpPr/>
          <p:nvPr/>
        </p:nvSpPr>
        <p:spPr bwMode="auto">
          <a:xfrm>
            <a:off x="4267200" y="3141890"/>
            <a:ext cx="381000" cy="361950"/>
          </a:xfrm>
          <a:prstGeom prst="rightArrow">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pic>
        <p:nvPicPr>
          <p:cNvPr id="16" name="Picture 4" descr="1171277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3557" y="2673237"/>
            <a:ext cx="1834243" cy="1299255"/>
          </a:xfrm>
          <a:prstGeom prst="rect">
            <a:avLst/>
          </a:prstGeom>
          <a:noFill/>
          <a:extLst>
            <a:ext uri="{909E8E84-426E-40DD-AFC4-6F175D3DCCD1}">
              <a14:hiddenFill xmlns:a14="http://schemas.microsoft.com/office/drawing/2010/main">
                <a:solidFill>
                  <a:srgbClr val="FFFFFF"/>
                </a:solidFill>
              </a14:hiddenFill>
            </a:ext>
          </a:extLst>
        </p:spPr>
      </p:pic>
      <p:sp>
        <p:nvSpPr>
          <p:cNvPr id="17" name="右箭头 16"/>
          <p:cNvSpPr/>
          <p:nvPr/>
        </p:nvSpPr>
        <p:spPr bwMode="auto">
          <a:xfrm>
            <a:off x="6896100" y="3141890"/>
            <a:ext cx="381000" cy="361950"/>
          </a:xfrm>
          <a:prstGeom prst="rightArrow">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Tree>
    <p:extLst>
      <p:ext uri="{BB962C8B-B14F-4D97-AF65-F5344CB8AC3E}">
        <p14:creationId xmlns:p14="http://schemas.microsoft.com/office/powerpoint/2010/main" val="258759706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4"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a:t>
            </a:r>
            <a:r>
              <a:rPr lang="en-US" altLang="zh-CN" dirty="0"/>
              <a:t>4</a:t>
            </a:r>
            <a:r>
              <a:rPr lang="zh-CN" altLang="en-US" dirty="0"/>
              <a:t>）数据库管理系统</a:t>
            </a:r>
          </a:p>
        </p:txBody>
      </p:sp>
      <p:sp>
        <p:nvSpPr>
          <p:cNvPr id="3" name="内容占位符 2"/>
          <p:cNvSpPr>
            <a:spLocks noGrp="1"/>
          </p:cNvSpPr>
          <p:nvPr>
            <p:ph idx="1"/>
          </p:nvPr>
        </p:nvSpPr>
        <p:spPr/>
        <p:txBody>
          <a:bodyPr/>
          <a:lstStyle/>
          <a:p>
            <a:r>
              <a:rPr lang="zh-CN" altLang="en-US" dirty="0"/>
              <a:t>数据库管理系统是对计算机中所存放的大量数据进行组织、管理和查询的大型系统软件。主要分为两</a:t>
            </a:r>
            <a:r>
              <a:rPr lang="zh-CN" altLang="en-US" dirty="0" smtClean="0"/>
              <a:t>类：</a:t>
            </a:r>
            <a:endParaRPr lang="en-US" altLang="zh-CN" dirty="0" smtClean="0"/>
          </a:p>
          <a:p>
            <a:pPr lvl="1"/>
            <a:r>
              <a:rPr lang="zh-CN" altLang="en-US" sz="2400" dirty="0" smtClean="0"/>
              <a:t>一类</a:t>
            </a:r>
            <a:r>
              <a:rPr lang="zh-CN" altLang="en-US" sz="2400" dirty="0"/>
              <a:t>是基于微型计算机的小型数据库管理系统，如</a:t>
            </a:r>
            <a:r>
              <a:rPr lang="en-US" altLang="zh-CN" sz="2400" dirty="0"/>
              <a:t>MySQL</a:t>
            </a:r>
            <a:r>
              <a:rPr lang="zh-CN" altLang="en-US" sz="2400" dirty="0"/>
              <a:t>和</a:t>
            </a:r>
            <a:r>
              <a:rPr lang="en-US" altLang="zh-CN" sz="2400" dirty="0"/>
              <a:t>Visual </a:t>
            </a:r>
            <a:r>
              <a:rPr lang="en-US" altLang="zh-CN" sz="2400" dirty="0" err="1"/>
              <a:t>Foxpro</a:t>
            </a:r>
            <a:r>
              <a:rPr lang="zh-CN" altLang="en-US" sz="2400" dirty="0" smtClean="0"/>
              <a:t>；</a:t>
            </a:r>
            <a:endParaRPr lang="en-US" altLang="zh-CN" sz="2400" dirty="0" smtClean="0"/>
          </a:p>
          <a:p>
            <a:pPr lvl="1"/>
            <a:r>
              <a:rPr lang="zh-CN" altLang="en-US" sz="2400" dirty="0" smtClean="0"/>
              <a:t>另</a:t>
            </a:r>
            <a:r>
              <a:rPr lang="zh-CN" altLang="en-US" sz="2400" dirty="0"/>
              <a:t>一类是大型数据库管理系统，如</a:t>
            </a:r>
            <a:r>
              <a:rPr lang="en-US" altLang="zh-CN" sz="2400" dirty="0"/>
              <a:t>Oracle</a:t>
            </a:r>
            <a:r>
              <a:rPr lang="zh-CN" altLang="en-US" sz="2400" dirty="0"/>
              <a:t>、</a:t>
            </a:r>
            <a:r>
              <a:rPr lang="en-US" altLang="zh-CN" sz="2400" dirty="0"/>
              <a:t>DB2</a:t>
            </a:r>
            <a:r>
              <a:rPr lang="zh-CN" altLang="en-US" sz="2400" dirty="0"/>
              <a:t>数据库等。</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99051325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a:t>
            </a:r>
            <a:r>
              <a:rPr lang="zh-CN" altLang="en-US" dirty="0"/>
              <a:t>应用软件</a:t>
            </a:r>
          </a:p>
        </p:txBody>
      </p:sp>
      <p:sp>
        <p:nvSpPr>
          <p:cNvPr id="3" name="内容占位符 2"/>
          <p:cNvSpPr>
            <a:spLocks noGrp="1"/>
          </p:cNvSpPr>
          <p:nvPr>
            <p:ph idx="1"/>
          </p:nvPr>
        </p:nvSpPr>
        <p:spPr/>
        <p:txBody>
          <a:bodyPr/>
          <a:lstStyle/>
          <a:p>
            <a:r>
              <a:rPr lang="zh-CN" altLang="en-US" dirty="0"/>
              <a:t>应用软件是指在计算机各个应用领域中，为解决各类实际问题而编制的程序，它用来帮助人们完成在特定领域中的各种工作。应用软件主要</a:t>
            </a:r>
            <a:r>
              <a:rPr lang="zh-CN" altLang="en-US" dirty="0" smtClean="0"/>
              <a:t>包括</a:t>
            </a:r>
            <a:endParaRPr lang="en-US" altLang="zh-CN" dirty="0" smtClean="0"/>
          </a:p>
          <a:p>
            <a:pPr lvl="1"/>
            <a:r>
              <a:rPr lang="zh-CN" altLang="en-US" sz="2400" dirty="0"/>
              <a:t>字处理</a:t>
            </a:r>
            <a:r>
              <a:rPr lang="zh-CN" altLang="en-US" sz="2400" dirty="0" smtClean="0"/>
              <a:t>软件</a:t>
            </a:r>
            <a:endParaRPr lang="en-US" altLang="zh-CN" sz="2400" dirty="0" smtClean="0"/>
          </a:p>
          <a:p>
            <a:pPr lvl="1"/>
            <a:r>
              <a:rPr lang="zh-CN" altLang="en-US" sz="2400" dirty="0"/>
              <a:t>表格处理</a:t>
            </a:r>
            <a:r>
              <a:rPr lang="zh-CN" altLang="en-US" sz="2400" dirty="0" smtClean="0"/>
              <a:t>软件</a:t>
            </a:r>
            <a:endParaRPr lang="en-US" altLang="zh-CN" sz="2400" dirty="0" smtClean="0"/>
          </a:p>
          <a:p>
            <a:pPr lvl="1"/>
            <a:r>
              <a:rPr lang="zh-CN" altLang="en-US" sz="2400" dirty="0"/>
              <a:t>辅助设计</a:t>
            </a:r>
            <a:r>
              <a:rPr lang="zh-CN" altLang="en-US" sz="2400" dirty="0" smtClean="0"/>
              <a:t>软件</a:t>
            </a:r>
            <a:endParaRPr lang="en-US" altLang="zh-CN" sz="2400" dirty="0" smtClean="0"/>
          </a:p>
          <a:p>
            <a:pPr lvl="1"/>
            <a:r>
              <a:rPr lang="zh-CN" altLang="en-US" sz="2400" dirty="0"/>
              <a:t>实时控制</a:t>
            </a:r>
            <a:r>
              <a:rPr lang="zh-CN" altLang="en-US" sz="2400" dirty="0" smtClean="0"/>
              <a:t>软件</a:t>
            </a:r>
            <a:endParaRPr lang="en-US" altLang="zh-CN" sz="2400" dirty="0" smtClean="0"/>
          </a:p>
          <a:p>
            <a:pPr lvl="1"/>
            <a:r>
              <a:rPr lang="zh-CN" altLang="en-US" sz="2400" dirty="0"/>
              <a:t>用户应用程序</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61052719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1.3 </a:t>
            </a:r>
            <a:r>
              <a:rPr lang="zh-CN" altLang="en-US" dirty="0" smtClean="0"/>
              <a:t>计算机</a:t>
            </a:r>
            <a:r>
              <a:rPr lang="zh-CN" altLang="en-US" dirty="0"/>
              <a:t>信息处理基础</a:t>
            </a:r>
          </a:p>
        </p:txBody>
      </p:sp>
      <p:sp>
        <p:nvSpPr>
          <p:cNvPr id="3" name="内容占位符 2"/>
          <p:cNvSpPr>
            <a:spLocks noGrp="1"/>
          </p:cNvSpPr>
          <p:nvPr>
            <p:ph idx="1"/>
          </p:nvPr>
        </p:nvSpPr>
        <p:spPr/>
        <p:txBody>
          <a:bodyPr/>
          <a:lstStyle/>
          <a:p>
            <a:r>
              <a:rPr lang="zh-CN" altLang="en-US" dirty="0"/>
              <a:t>目前，计算机能够</a:t>
            </a:r>
            <a:r>
              <a:rPr lang="zh-CN" altLang="en-US" dirty="0" smtClean="0"/>
              <a:t>处理的信息</a:t>
            </a:r>
            <a:r>
              <a:rPr lang="zh-CN" altLang="en-US" dirty="0"/>
              <a:t>都是以二进制编码表示</a:t>
            </a:r>
            <a:r>
              <a:rPr lang="zh-CN" altLang="en-US" dirty="0" smtClean="0"/>
              <a:t>的。</a:t>
            </a:r>
            <a:endParaRPr lang="en-US" altLang="zh-CN" dirty="0" smtClean="0"/>
          </a:p>
          <a:p>
            <a:r>
              <a:rPr lang="zh-CN" altLang="en-US" dirty="0" smtClean="0"/>
              <a:t>本</a:t>
            </a:r>
            <a:r>
              <a:rPr lang="zh-CN" altLang="en-US" dirty="0"/>
              <a:t>节将介绍计算机数制、二进制的运算规则、不同进制数之间的转换，以及常见的信息编码。</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71310358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1.3.1 </a:t>
            </a:r>
            <a:r>
              <a:rPr lang="zh-CN" altLang="en-US" dirty="0"/>
              <a:t>数制</a:t>
            </a:r>
          </a:p>
        </p:txBody>
      </p:sp>
      <p:sp>
        <p:nvSpPr>
          <p:cNvPr id="3" name="内容占位符 2"/>
          <p:cNvSpPr>
            <a:spLocks noGrp="1"/>
          </p:cNvSpPr>
          <p:nvPr>
            <p:ph idx="1"/>
          </p:nvPr>
        </p:nvSpPr>
        <p:spPr/>
        <p:txBody>
          <a:bodyPr/>
          <a:lstStyle/>
          <a:p>
            <a:r>
              <a:rPr lang="zh-CN" altLang="en-US" dirty="0"/>
              <a:t>按进位的原则进行计数称为进位计数制，简称数制</a:t>
            </a:r>
            <a:r>
              <a:rPr lang="zh-CN" altLang="en-US" dirty="0" smtClean="0"/>
              <a:t>。</a:t>
            </a:r>
            <a:endParaRPr lang="en-US" altLang="zh-CN" dirty="0" smtClean="0"/>
          </a:p>
          <a:p>
            <a:r>
              <a:rPr lang="zh-CN" altLang="en-US" dirty="0"/>
              <a:t>日常生活中最常用的数制是</a:t>
            </a:r>
            <a:r>
              <a:rPr lang="zh-CN" altLang="en-US" dirty="0">
                <a:solidFill>
                  <a:srgbClr val="FF0000"/>
                </a:solidFill>
              </a:rPr>
              <a:t>十</a:t>
            </a:r>
            <a:r>
              <a:rPr lang="zh-CN" altLang="en-US" dirty="0"/>
              <a:t>进制</a:t>
            </a:r>
            <a:r>
              <a:rPr lang="zh-CN" altLang="en-US" dirty="0" smtClean="0"/>
              <a:t>。</a:t>
            </a:r>
            <a:endParaRPr lang="en-US" altLang="zh-CN" dirty="0" smtClean="0"/>
          </a:p>
          <a:p>
            <a:r>
              <a:rPr lang="zh-CN" altLang="en-US" dirty="0" smtClean="0"/>
              <a:t>其余不常用的数制：</a:t>
            </a:r>
            <a:r>
              <a:rPr lang="en-US" altLang="zh-CN" dirty="0"/>
              <a:t>60</a:t>
            </a:r>
            <a:r>
              <a:rPr lang="zh-CN" altLang="en-US" dirty="0"/>
              <a:t>进</a:t>
            </a:r>
            <a:r>
              <a:rPr lang="zh-CN" altLang="en-US" dirty="0" smtClean="0"/>
              <a:t>制、</a:t>
            </a:r>
            <a:r>
              <a:rPr lang="en-US" altLang="zh-CN" dirty="0" smtClean="0"/>
              <a:t>7</a:t>
            </a:r>
            <a:r>
              <a:rPr lang="zh-CN" altLang="en-US" dirty="0" smtClean="0"/>
              <a:t>进制、</a:t>
            </a:r>
            <a:r>
              <a:rPr lang="en-US" altLang="zh-CN" dirty="0" smtClean="0"/>
              <a:t>12</a:t>
            </a:r>
            <a:r>
              <a:rPr lang="zh-CN" altLang="en-US" dirty="0" smtClean="0"/>
              <a:t>进制等</a:t>
            </a:r>
            <a:endParaRPr lang="en-US" altLang="zh-CN" dirty="0" smtClean="0"/>
          </a:p>
          <a:p>
            <a:r>
              <a:rPr lang="zh-CN" altLang="en-US" dirty="0"/>
              <a:t>计算机采用的是</a:t>
            </a:r>
            <a:r>
              <a:rPr lang="zh-CN" altLang="en-US" dirty="0">
                <a:solidFill>
                  <a:srgbClr val="FF0000"/>
                </a:solidFill>
              </a:rPr>
              <a:t>二</a:t>
            </a:r>
            <a:r>
              <a:rPr lang="zh-CN" altLang="en-US" dirty="0"/>
              <a:t>进制，另外还有</a:t>
            </a:r>
            <a:r>
              <a:rPr lang="zh-CN" altLang="en-US" dirty="0">
                <a:solidFill>
                  <a:srgbClr val="FF0000"/>
                </a:solidFill>
              </a:rPr>
              <a:t>八</a:t>
            </a:r>
            <a:r>
              <a:rPr lang="zh-CN" altLang="en-US" dirty="0"/>
              <a:t>进制和</a:t>
            </a:r>
            <a:r>
              <a:rPr lang="zh-CN" altLang="en-US" dirty="0" smtClean="0">
                <a:solidFill>
                  <a:srgbClr val="FF0000"/>
                </a:solidFill>
              </a:rPr>
              <a:t>十六</a:t>
            </a:r>
            <a:r>
              <a:rPr lang="zh-CN" altLang="en-US" dirty="0" smtClean="0"/>
              <a:t>进制。</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10758216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barn(inVertical)">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heel(1)">
                                      <p:cBhvr>
                                        <p:cTn id="2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十进制数</a:t>
            </a:r>
          </a:p>
        </p:txBody>
      </p:sp>
      <p:sp>
        <p:nvSpPr>
          <p:cNvPr id="3" name="内容占位符 2"/>
          <p:cNvSpPr>
            <a:spLocks noGrp="1"/>
          </p:cNvSpPr>
          <p:nvPr>
            <p:ph idx="1"/>
          </p:nvPr>
        </p:nvSpPr>
        <p:spPr>
          <a:xfrm>
            <a:off x="611188" y="1484313"/>
            <a:ext cx="7770812" cy="3697287"/>
          </a:xfrm>
        </p:spPr>
        <p:txBody>
          <a:bodyPr/>
          <a:lstStyle/>
          <a:p>
            <a:r>
              <a:rPr lang="zh-CN" altLang="en-US" dirty="0"/>
              <a:t>十进制使用数字</a:t>
            </a:r>
            <a:r>
              <a:rPr lang="en-US" altLang="zh-CN" dirty="0"/>
              <a:t>0</a:t>
            </a:r>
            <a:r>
              <a:rPr lang="zh-CN" altLang="en-US" dirty="0"/>
              <a:t>、</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5</a:t>
            </a:r>
            <a:r>
              <a:rPr lang="zh-CN" altLang="en-US" dirty="0"/>
              <a:t>、</a:t>
            </a:r>
            <a:r>
              <a:rPr lang="en-US" altLang="zh-CN" dirty="0"/>
              <a:t>6</a:t>
            </a:r>
            <a:r>
              <a:rPr lang="zh-CN" altLang="en-US" dirty="0"/>
              <a:t>、</a:t>
            </a:r>
            <a:r>
              <a:rPr lang="en-US" altLang="zh-CN" dirty="0"/>
              <a:t>7</a:t>
            </a:r>
            <a:r>
              <a:rPr lang="zh-CN" altLang="en-US" dirty="0"/>
              <a:t>、</a:t>
            </a:r>
            <a:r>
              <a:rPr lang="en-US" altLang="zh-CN" dirty="0"/>
              <a:t>8</a:t>
            </a:r>
            <a:r>
              <a:rPr lang="zh-CN" altLang="en-US" dirty="0"/>
              <a:t>、</a:t>
            </a:r>
            <a:r>
              <a:rPr lang="en-US" altLang="zh-CN" dirty="0"/>
              <a:t>9</a:t>
            </a:r>
            <a:r>
              <a:rPr lang="zh-CN" altLang="en-US" dirty="0"/>
              <a:t>来表示数值，且采用“逢十进一”的进位计数</a:t>
            </a:r>
            <a:r>
              <a:rPr lang="zh-CN" altLang="en-US" dirty="0" smtClean="0"/>
              <a:t>制</a:t>
            </a:r>
            <a:endParaRPr lang="en-US" altLang="zh-CN" dirty="0" smtClean="0"/>
          </a:p>
          <a:p>
            <a:r>
              <a:rPr lang="zh-CN" altLang="en-US" dirty="0"/>
              <a:t>十进制数中处于不同</a:t>
            </a:r>
            <a:r>
              <a:rPr lang="zh-CN" altLang="en-US" dirty="0">
                <a:solidFill>
                  <a:srgbClr val="FF0000"/>
                </a:solidFill>
              </a:rPr>
              <a:t>位置</a:t>
            </a:r>
            <a:r>
              <a:rPr lang="zh-CN" altLang="en-US" dirty="0"/>
              <a:t>上的数字代表不同的</a:t>
            </a:r>
            <a:r>
              <a:rPr lang="zh-CN" altLang="en-US" dirty="0">
                <a:solidFill>
                  <a:srgbClr val="FF0000"/>
                </a:solidFill>
              </a:rPr>
              <a:t>值</a:t>
            </a:r>
            <a:r>
              <a:rPr lang="zh-CN" altLang="en-US" dirty="0"/>
              <a:t>，称为数的</a:t>
            </a:r>
            <a:r>
              <a:rPr lang="zh-CN" altLang="en-US" dirty="0">
                <a:solidFill>
                  <a:srgbClr val="FF0000"/>
                </a:solidFill>
              </a:rPr>
              <a:t>位权</a:t>
            </a:r>
            <a:r>
              <a:rPr lang="zh-CN" altLang="en-US" dirty="0" smtClean="0"/>
              <a:t>。</a:t>
            </a:r>
            <a:r>
              <a:rPr lang="zh-CN" altLang="en-US" dirty="0"/>
              <a:t>十进制的</a:t>
            </a:r>
            <a:r>
              <a:rPr lang="zh-CN" altLang="en-US" dirty="0" smtClean="0"/>
              <a:t>每</a:t>
            </a:r>
            <a:r>
              <a:rPr lang="zh-CN" altLang="en-US" dirty="0"/>
              <a:t>一个数字的位权是由</a:t>
            </a:r>
            <a:r>
              <a:rPr lang="en-US" altLang="zh-CN" dirty="0"/>
              <a:t>10</a:t>
            </a:r>
            <a:r>
              <a:rPr lang="zh-CN" altLang="en-US" dirty="0"/>
              <a:t>的</a:t>
            </a:r>
            <a:r>
              <a:rPr lang="zh-CN" altLang="en-US" dirty="0">
                <a:solidFill>
                  <a:srgbClr val="FF0000"/>
                </a:solidFill>
              </a:rPr>
              <a:t>幂次</a:t>
            </a:r>
            <a:r>
              <a:rPr lang="zh-CN" altLang="en-US" dirty="0"/>
              <a:t>决定的，这个</a:t>
            </a:r>
            <a:r>
              <a:rPr lang="en-US" altLang="zh-CN" dirty="0">
                <a:solidFill>
                  <a:srgbClr val="FF0000"/>
                </a:solidFill>
              </a:rPr>
              <a:t>10</a:t>
            </a:r>
            <a:r>
              <a:rPr lang="zh-CN" altLang="en-US" dirty="0"/>
              <a:t>称为十进制的</a:t>
            </a:r>
            <a:r>
              <a:rPr lang="zh-CN" altLang="en-US" dirty="0">
                <a:solidFill>
                  <a:srgbClr val="FF0000"/>
                </a:solidFill>
              </a:rPr>
              <a:t>基数</a:t>
            </a:r>
            <a:r>
              <a:rPr lang="zh-CN" altLang="en-US" dirty="0" smtClean="0"/>
              <a:t>。</a:t>
            </a:r>
            <a:endParaRPr lang="en-US" altLang="zh-CN" dirty="0" smtClean="0"/>
          </a:p>
          <a:p>
            <a:r>
              <a:rPr lang="zh-CN" altLang="en-US" dirty="0" smtClean="0"/>
              <a:t>例如</a:t>
            </a:r>
            <a:r>
              <a:rPr lang="en-US" altLang="zh-CN" dirty="0"/>
              <a:t>2897.56</a:t>
            </a:r>
            <a:r>
              <a:rPr lang="zh-CN" altLang="en-US" dirty="0"/>
              <a:t>可表示为：</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024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7685" y="5303383"/>
            <a:ext cx="7384143"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886200" y="6063734"/>
            <a:ext cx="646331" cy="369332"/>
          </a:xfrm>
          <a:prstGeom prst="rect">
            <a:avLst/>
          </a:prstGeom>
          <a:noFill/>
        </p:spPr>
        <p:txBody>
          <a:bodyPr wrap="none" rtlCol="0">
            <a:spAutoFit/>
          </a:bodyPr>
          <a:lstStyle/>
          <a:p>
            <a:r>
              <a:rPr lang="zh-CN" altLang="en-US" dirty="0" smtClean="0"/>
              <a:t>位权</a:t>
            </a:r>
            <a:endParaRPr lang="zh-CN" altLang="en-US" dirty="0"/>
          </a:p>
        </p:txBody>
      </p:sp>
      <p:cxnSp>
        <p:nvCxnSpPr>
          <p:cNvPr id="7" name="直接连接符 6"/>
          <p:cNvCxnSpPr/>
          <p:nvPr/>
        </p:nvCxnSpPr>
        <p:spPr bwMode="auto">
          <a:xfrm>
            <a:off x="2819400" y="5655808"/>
            <a:ext cx="1066800" cy="516392"/>
          </a:xfrm>
          <a:prstGeom prst="line">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cxnSp>
      <p:cxnSp>
        <p:nvCxnSpPr>
          <p:cNvPr id="11" name="直接连接符 10"/>
          <p:cNvCxnSpPr>
            <a:endCxn id="5" idx="0"/>
          </p:cNvCxnSpPr>
          <p:nvPr/>
        </p:nvCxnSpPr>
        <p:spPr bwMode="auto">
          <a:xfrm>
            <a:off x="3810000" y="5562600"/>
            <a:ext cx="399366" cy="501134"/>
          </a:xfrm>
          <a:prstGeom prst="line">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cxnSp>
      <p:cxnSp>
        <p:nvCxnSpPr>
          <p:cNvPr id="13" name="直接连接符 12"/>
          <p:cNvCxnSpPr>
            <a:stCxn id="10242" idx="2"/>
          </p:cNvCxnSpPr>
          <p:nvPr/>
        </p:nvCxnSpPr>
        <p:spPr bwMode="auto">
          <a:xfrm flipH="1">
            <a:off x="4419600" y="5655808"/>
            <a:ext cx="350157" cy="407926"/>
          </a:xfrm>
          <a:prstGeom prst="line">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cxnSp>
      <p:cxnSp>
        <p:nvCxnSpPr>
          <p:cNvPr id="15" name="直接连接符 14"/>
          <p:cNvCxnSpPr/>
          <p:nvPr/>
        </p:nvCxnSpPr>
        <p:spPr bwMode="auto">
          <a:xfrm flipH="1">
            <a:off x="4489561" y="5562600"/>
            <a:ext cx="1377839" cy="501134"/>
          </a:xfrm>
          <a:prstGeom prst="line">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cxnSp>
      <p:cxnSp>
        <p:nvCxnSpPr>
          <p:cNvPr id="18" name="直接连接符 17"/>
          <p:cNvCxnSpPr/>
          <p:nvPr/>
        </p:nvCxnSpPr>
        <p:spPr bwMode="auto">
          <a:xfrm flipH="1">
            <a:off x="4594678" y="5562600"/>
            <a:ext cx="2339522" cy="501134"/>
          </a:xfrm>
          <a:prstGeom prst="line">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cxnSp>
      <p:cxnSp>
        <p:nvCxnSpPr>
          <p:cNvPr id="20" name="直接连接符 19"/>
          <p:cNvCxnSpPr>
            <a:endCxn id="5" idx="3"/>
          </p:cNvCxnSpPr>
          <p:nvPr/>
        </p:nvCxnSpPr>
        <p:spPr bwMode="auto">
          <a:xfrm flipH="1">
            <a:off x="4532531" y="5562600"/>
            <a:ext cx="3544669" cy="685800"/>
          </a:xfrm>
          <a:prstGeom prst="line">
            <a:avLst/>
          </a:prstGeom>
          <a:solidFill>
            <a:schemeClr val="accent1">
              <a:alpha val="89999"/>
            </a:scheme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cxnSp>
    </p:spTree>
    <p:extLst>
      <p:ext uri="{BB962C8B-B14F-4D97-AF65-F5344CB8AC3E}">
        <p14:creationId xmlns:p14="http://schemas.microsoft.com/office/powerpoint/2010/main" val="370597366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242"/>
                                        </p:tgtEl>
                                        <p:attrNameLst>
                                          <p:attrName>style.visibility</p:attrName>
                                        </p:attrNameLst>
                                      </p:cBhvr>
                                      <p:to>
                                        <p:strVal val="visible"/>
                                      </p:to>
                                    </p:set>
                                    <p:animEffect transition="in" filter="fade">
                                      <p:cBhvr>
                                        <p:cTn id="26" dur="1000"/>
                                        <p:tgtEl>
                                          <p:spTgt spid="10242"/>
                                        </p:tgtEl>
                                      </p:cBhvr>
                                    </p:animEffect>
                                    <p:anim calcmode="lin" valueType="num">
                                      <p:cBhvr>
                                        <p:cTn id="27" dur="1000" fill="hold"/>
                                        <p:tgtEl>
                                          <p:spTgt spid="10242"/>
                                        </p:tgtEl>
                                        <p:attrNameLst>
                                          <p:attrName>ppt_x</p:attrName>
                                        </p:attrNameLst>
                                      </p:cBhvr>
                                      <p:tavLst>
                                        <p:tav tm="0">
                                          <p:val>
                                            <p:strVal val="#ppt_x"/>
                                          </p:val>
                                        </p:tav>
                                        <p:tav tm="100000">
                                          <p:val>
                                            <p:strVal val="#ppt_x"/>
                                          </p:val>
                                        </p:tav>
                                      </p:tavLst>
                                    </p:anim>
                                    <p:anim calcmode="lin" valueType="num">
                                      <p:cBhvr>
                                        <p:cTn id="28"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fade">
                                      <p:cBhvr>
                                        <p:cTn id="63" dur="1000"/>
                                        <p:tgtEl>
                                          <p:spTgt spid="5"/>
                                        </p:tgtEl>
                                      </p:cBhvr>
                                    </p:animEffect>
                                    <p:anim calcmode="lin" valueType="num">
                                      <p:cBhvr>
                                        <p:cTn id="64" dur="1000" fill="hold"/>
                                        <p:tgtEl>
                                          <p:spTgt spid="5"/>
                                        </p:tgtEl>
                                        <p:attrNameLst>
                                          <p:attrName>ppt_x</p:attrName>
                                        </p:attrNameLst>
                                      </p:cBhvr>
                                      <p:tavLst>
                                        <p:tav tm="0">
                                          <p:val>
                                            <p:strVal val="#ppt_x"/>
                                          </p:val>
                                        </p:tav>
                                        <p:tav tm="100000">
                                          <p:val>
                                            <p:strVal val="#ppt_x"/>
                                          </p:val>
                                        </p:tav>
                                      </p:tavLst>
                                    </p:anim>
                                    <p:anim calcmode="lin" valueType="num">
                                      <p:cBhvr>
                                        <p:cTn id="6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采用位权表示的数制具有以下</a:t>
            </a:r>
            <a:r>
              <a:rPr lang="en-US" altLang="zh-CN" dirty="0"/>
              <a:t>3</a:t>
            </a:r>
            <a:r>
              <a:rPr lang="zh-CN" altLang="en-US" dirty="0"/>
              <a:t>个特点：</a:t>
            </a:r>
          </a:p>
          <a:p>
            <a:pPr marL="457200" lvl="1" indent="0">
              <a:buNone/>
            </a:pPr>
            <a:r>
              <a:rPr lang="zh-CN" altLang="en-US" sz="2400" dirty="0" smtClean="0"/>
              <a:t>① </a:t>
            </a:r>
            <a:r>
              <a:rPr lang="zh-CN" altLang="en-US" sz="2400" dirty="0"/>
              <a:t>数字的总个数等于</a:t>
            </a:r>
            <a:r>
              <a:rPr lang="zh-CN" altLang="en-US" sz="2400" dirty="0">
                <a:solidFill>
                  <a:srgbClr val="FF0000"/>
                </a:solidFill>
              </a:rPr>
              <a:t>基数</a:t>
            </a:r>
            <a:r>
              <a:rPr lang="zh-CN" altLang="en-US" sz="2400" dirty="0"/>
              <a:t>。如十进制数使用</a:t>
            </a:r>
            <a:r>
              <a:rPr lang="en-US" altLang="zh-CN" sz="2400" dirty="0">
                <a:solidFill>
                  <a:srgbClr val="FF0000"/>
                </a:solidFill>
              </a:rPr>
              <a:t>10</a:t>
            </a:r>
            <a:r>
              <a:rPr lang="zh-CN" altLang="en-US" sz="2400" dirty="0"/>
              <a:t>个数字（</a:t>
            </a:r>
            <a:r>
              <a:rPr lang="en-US" altLang="zh-CN" sz="2400" dirty="0"/>
              <a:t>0-9</a:t>
            </a:r>
            <a:r>
              <a:rPr lang="zh-CN" altLang="en-US" sz="2400" dirty="0"/>
              <a:t>）。</a:t>
            </a:r>
          </a:p>
          <a:p>
            <a:pPr marL="457200" lvl="1" indent="0">
              <a:buNone/>
            </a:pPr>
            <a:r>
              <a:rPr lang="zh-CN" altLang="en-US" sz="2400" dirty="0" smtClean="0"/>
              <a:t>② </a:t>
            </a:r>
            <a:r>
              <a:rPr lang="zh-CN" altLang="en-US" sz="2400" dirty="0"/>
              <a:t>最大的数字比基数小</a:t>
            </a:r>
            <a:r>
              <a:rPr lang="en-US" altLang="zh-CN" sz="2400" dirty="0">
                <a:solidFill>
                  <a:srgbClr val="FF0000"/>
                </a:solidFill>
              </a:rPr>
              <a:t>1</a:t>
            </a:r>
            <a:r>
              <a:rPr lang="zh-CN" altLang="en-US" sz="2400" dirty="0"/>
              <a:t>。如十进制中最大的数字为</a:t>
            </a:r>
            <a:r>
              <a:rPr lang="en-US" altLang="zh-CN" sz="2400" dirty="0" smtClean="0">
                <a:solidFill>
                  <a:srgbClr val="FF0000"/>
                </a:solidFill>
              </a:rPr>
              <a:t>9</a:t>
            </a:r>
            <a:endParaRPr lang="zh-CN" altLang="en-US" sz="2400" dirty="0">
              <a:solidFill>
                <a:srgbClr val="FF0000"/>
              </a:solidFill>
            </a:endParaRPr>
          </a:p>
          <a:p>
            <a:pPr marL="457200" lvl="1" indent="0">
              <a:buNone/>
            </a:pPr>
            <a:r>
              <a:rPr lang="zh-CN" altLang="en-US" sz="2400" dirty="0" smtClean="0"/>
              <a:t>③ </a:t>
            </a:r>
            <a:r>
              <a:rPr lang="zh-CN" altLang="en-US" sz="2400" dirty="0"/>
              <a:t>每个数字都要乘以基数的幂次，该幂次由每个数字所在的位置决定，基数的幂次称为位</a:t>
            </a:r>
            <a:r>
              <a:rPr lang="zh-CN" altLang="en-US" sz="2400" dirty="0" smtClean="0"/>
              <a:t>权。</a:t>
            </a:r>
            <a:endParaRPr lang="zh-CN" altLang="en-US" sz="2400" dirty="0"/>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20174360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11188" y="1484313"/>
            <a:ext cx="8075612" cy="1760021"/>
          </a:xfrm>
        </p:spPr>
        <p:txBody>
          <a:bodyPr/>
          <a:lstStyle/>
          <a:p>
            <a:r>
              <a:rPr lang="zh-CN" altLang="en-US" dirty="0"/>
              <a:t>一般地，对于</a:t>
            </a:r>
            <a:r>
              <a:rPr lang="en-US" altLang="zh-CN" dirty="0"/>
              <a:t>N</a:t>
            </a:r>
            <a:r>
              <a:rPr lang="zh-CN" altLang="en-US" dirty="0"/>
              <a:t>进制而言，基数为</a:t>
            </a:r>
            <a:r>
              <a:rPr lang="en-US" altLang="zh-CN" dirty="0"/>
              <a:t>N,</a:t>
            </a:r>
            <a:r>
              <a:rPr lang="zh-CN" altLang="en-US" dirty="0"/>
              <a:t>使用</a:t>
            </a:r>
            <a:r>
              <a:rPr lang="en-US" altLang="zh-CN" dirty="0"/>
              <a:t>N</a:t>
            </a:r>
            <a:r>
              <a:rPr lang="zh-CN" altLang="en-US" dirty="0"/>
              <a:t>个数字表示数值，其中最大的数字为</a:t>
            </a:r>
            <a:r>
              <a:rPr lang="en-US" altLang="zh-CN" dirty="0" smtClean="0"/>
              <a:t>N-1</a:t>
            </a:r>
            <a:r>
              <a:rPr lang="zh-CN" altLang="en-US" dirty="0"/>
              <a:t>，任何一个</a:t>
            </a:r>
            <a:r>
              <a:rPr lang="en-US" altLang="zh-CN" dirty="0"/>
              <a:t>N</a:t>
            </a:r>
            <a:r>
              <a:rPr lang="zh-CN" altLang="en-US" dirty="0"/>
              <a:t>进制数</a:t>
            </a:r>
            <a:r>
              <a:rPr lang="en-US" altLang="zh-CN" dirty="0"/>
              <a:t>A</a:t>
            </a:r>
            <a:r>
              <a:rPr lang="zh-CN" altLang="en-US" dirty="0" smtClean="0"/>
              <a:t>：                        均</a:t>
            </a:r>
            <a:r>
              <a:rPr lang="zh-CN" altLang="en-US" dirty="0"/>
              <a:t>可表示为如下的形式：</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6" name="矩形 5"/>
          <p:cNvSpPr/>
          <p:nvPr/>
        </p:nvSpPr>
        <p:spPr>
          <a:xfrm>
            <a:off x="4447607" y="3244334"/>
            <a:ext cx="248786" cy="369332"/>
          </a:xfrm>
          <a:prstGeom prst="rect">
            <a:avLst/>
          </a:prstGeom>
        </p:spPr>
        <p:txBody>
          <a:bodyPr wrap="none">
            <a:spAutoFit/>
          </a:bodyPr>
          <a:lstStyle/>
          <a:p>
            <a:r>
              <a:rPr lang="zh-CN" altLang="en-US" dirty="0"/>
              <a:t> </a:t>
            </a:r>
          </a:p>
        </p:txBody>
      </p:sp>
      <p:pic>
        <p:nvPicPr>
          <p:cNvPr id="11266" name="图片 127"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2431470"/>
            <a:ext cx="3886200" cy="403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2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423661"/>
            <a:ext cx="4343400" cy="45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29"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885417"/>
            <a:ext cx="851344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图片 130" desc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308599"/>
            <a:ext cx="238061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图片 131"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4965823"/>
            <a:ext cx="135276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911002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267"/>
                                        </p:tgtEl>
                                        <p:attrNameLst>
                                          <p:attrName>style.visibility</p:attrName>
                                        </p:attrNameLst>
                                      </p:cBhvr>
                                      <p:to>
                                        <p:strVal val="visible"/>
                                      </p:to>
                                    </p:set>
                                    <p:animEffect transition="in" filter="fade">
                                      <p:cBhvr>
                                        <p:cTn id="19" dur="1000"/>
                                        <p:tgtEl>
                                          <p:spTgt spid="11267"/>
                                        </p:tgtEl>
                                      </p:cBhvr>
                                    </p:animEffect>
                                    <p:anim calcmode="lin" valueType="num">
                                      <p:cBhvr>
                                        <p:cTn id="20" dur="1000" fill="hold"/>
                                        <p:tgtEl>
                                          <p:spTgt spid="11267"/>
                                        </p:tgtEl>
                                        <p:attrNameLst>
                                          <p:attrName>ppt_x</p:attrName>
                                        </p:attrNameLst>
                                      </p:cBhvr>
                                      <p:tavLst>
                                        <p:tav tm="0">
                                          <p:val>
                                            <p:strVal val="#ppt_x"/>
                                          </p:val>
                                        </p:tav>
                                        <p:tav tm="100000">
                                          <p:val>
                                            <p:strVal val="#ppt_x"/>
                                          </p:val>
                                        </p:tav>
                                      </p:tavLst>
                                    </p:anim>
                                    <p:anim calcmode="lin" valueType="num">
                                      <p:cBhvr>
                                        <p:cTn id="21" dur="1000" fill="hold"/>
                                        <p:tgtEl>
                                          <p:spTgt spid="1126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268"/>
                                        </p:tgtEl>
                                        <p:attrNameLst>
                                          <p:attrName>style.visibility</p:attrName>
                                        </p:attrNameLst>
                                      </p:cBhvr>
                                      <p:to>
                                        <p:strVal val="visible"/>
                                      </p:to>
                                    </p:set>
                                    <p:animEffect transition="in" filter="fade">
                                      <p:cBhvr>
                                        <p:cTn id="24" dur="1000"/>
                                        <p:tgtEl>
                                          <p:spTgt spid="11268"/>
                                        </p:tgtEl>
                                      </p:cBhvr>
                                    </p:animEffect>
                                    <p:anim calcmode="lin" valueType="num">
                                      <p:cBhvr>
                                        <p:cTn id="25" dur="1000" fill="hold"/>
                                        <p:tgtEl>
                                          <p:spTgt spid="11268"/>
                                        </p:tgtEl>
                                        <p:attrNameLst>
                                          <p:attrName>ppt_x</p:attrName>
                                        </p:attrNameLst>
                                      </p:cBhvr>
                                      <p:tavLst>
                                        <p:tav tm="0">
                                          <p:val>
                                            <p:strVal val="#ppt_x"/>
                                          </p:val>
                                        </p:tav>
                                        <p:tav tm="100000">
                                          <p:val>
                                            <p:strVal val="#ppt_x"/>
                                          </p:val>
                                        </p:tav>
                                      </p:tavLst>
                                    </p:anim>
                                    <p:anim calcmode="lin" valueType="num">
                                      <p:cBhvr>
                                        <p:cTn id="26" dur="1000" fill="hold"/>
                                        <p:tgtEl>
                                          <p:spTgt spid="1126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269"/>
                                        </p:tgtEl>
                                        <p:attrNameLst>
                                          <p:attrName>style.visibility</p:attrName>
                                        </p:attrNameLst>
                                      </p:cBhvr>
                                      <p:to>
                                        <p:strVal val="visible"/>
                                      </p:to>
                                    </p:set>
                                    <p:animEffect transition="in" filter="fade">
                                      <p:cBhvr>
                                        <p:cTn id="31" dur="1000"/>
                                        <p:tgtEl>
                                          <p:spTgt spid="11269"/>
                                        </p:tgtEl>
                                      </p:cBhvr>
                                    </p:animEffect>
                                    <p:anim calcmode="lin" valueType="num">
                                      <p:cBhvr>
                                        <p:cTn id="32" dur="1000" fill="hold"/>
                                        <p:tgtEl>
                                          <p:spTgt spid="11269"/>
                                        </p:tgtEl>
                                        <p:attrNameLst>
                                          <p:attrName>ppt_x</p:attrName>
                                        </p:attrNameLst>
                                      </p:cBhvr>
                                      <p:tavLst>
                                        <p:tav tm="0">
                                          <p:val>
                                            <p:strVal val="#ppt_x"/>
                                          </p:val>
                                        </p:tav>
                                        <p:tav tm="100000">
                                          <p:val>
                                            <p:strVal val="#ppt_x"/>
                                          </p:val>
                                        </p:tav>
                                      </p:tavLst>
                                    </p:anim>
                                    <p:anim calcmode="lin" valueType="num">
                                      <p:cBhvr>
                                        <p:cTn id="33" dur="1000" fill="hold"/>
                                        <p:tgtEl>
                                          <p:spTgt spid="1126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1270"/>
                                        </p:tgtEl>
                                        <p:attrNameLst>
                                          <p:attrName>style.visibility</p:attrName>
                                        </p:attrNameLst>
                                      </p:cBhvr>
                                      <p:to>
                                        <p:strVal val="visible"/>
                                      </p:to>
                                    </p:set>
                                    <p:animEffect transition="in" filter="fade">
                                      <p:cBhvr>
                                        <p:cTn id="38" dur="1000"/>
                                        <p:tgtEl>
                                          <p:spTgt spid="11270"/>
                                        </p:tgtEl>
                                      </p:cBhvr>
                                    </p:animEffect>
                                    <p:anim calcmode="lin" valueType="num">
                                      <p:cBhvr>
                                        <p:cTn id="39" dur="1000" fill="hold"/>
                                        <p:tgtEl>
                                          <p:spTgt spid="11270"/>
                                        </p:tgtEl>
                                        <p:attrNameLst>
                                          <p:attrName>ppt_x</p:attrName>
                                        </p:attrNameLst>
                                      </p:cBhvr>
                                      <p:tavLst>
                                        <p:tav tm="0">
                                          <p:val>
                                            <p:strVal val="#ppt_x"/>
                                          </p:val>
                                        </p:tav>
                                        <p:tav tm="100000">
                                          <p:val>
                                            <p:strVal val="#ppt_x"/>
                                          </p:val>
                                        </p:tav>
                                      </p:tavLst>
                                    </p:anim>
                                    <p:anim calcmode="lin" valueType="num">
                                      <p:cBhvr>
                                        <p:cTn id="40" dur="1000" fill="hold"/>
                                        <p:tgtEl>
                                          <p:spTgt spid="112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二进制数</a:t>
            </a:r>
          </a:p>
        </p:txBody>
      </p:sp>
      <p:sp>
        <p:nvSpPr>
          <p:cNvPr id="3" name="内容占位符 2"/>
          <p:cNvSpPr>
            <a:spLocks noGrp="1"/>
          </p:cNvSpPr>
          <p:nvPr>
            <p:ph idx="1"/>
          </p:nvPr>
        </p:nvSpPr>
        <p:spPr/>
        <p:txBody>
          <a:bodyPr/>
          <a:lstStyle/>
          <a:p>
            <a:r>
              <a:rPr lang="zh-CN" altLang="en-US" dirty="0"/>
              <a:t>二进制使用数字</a:t>
            </a:r>
            <a:r>
              <a:rPr lang="en-US" altLang="zh-CN" dirty="0"/>
              <a:t>0</a:t>
            </a:r>
            <a:r>
              <a:rPr lang="zh-CN" altLang="en-US" dirty="0"/>
              <a:t>、</a:t>
            </a:r>
            <a:r>
              <a:rPr lang="en-US" altLang="zh-CN" dirty="0"/>
              <a:t>1</a:t>
            </a:r>
            <a:r>
              <a:rPr lang="zh-CN" altLang="en-US" dirty="0"/>
              <a:t>来表示数值，且采用“逢二进一”的进位计数制</a:t>
            </a:r>
            <a:r>
              <a:rPr lang="zh-CN" altLang="en-US" dirty="0" smtClean="0"/>
              <a:t>。</a:t>
            </a:r>
            <a:endParaRPr lang="en-US" altLang="zh-CN" dirty="0" smtClean="0"/>
          </a:p>
          <a:p>
            <a:r>
              <a:rPr lang="zh-CN" altLang="en-US" dirty="0"/>
              <a:t>二进制数中处于不同位置上的数字代表不同的值。每一个数字的权由</a:t>
            </a:r>
            <a:r>
              <a:rPr lang="en-US" altLang="zh-CN" dirty="0"/>
              <a:t>2</a:t>
            </a:r>
            <a:r>
              <a:rPr lang="zh-CN" altLang="en-US" dirty="0"/>
              <a:t>的幂次决定，二进制数的基数为</a:t>
            </a:r>
            <a:r>
              <a:rPr lang="en-US" altLang="zh-CN" dirty="0"/>
              <a:t>2</a:t>
            </a:r>
            <a:r>
              <a:rPr lang="zh-CN" altLang="en-US" dirty="0"/>
              <a:t>。</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1211844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7999412" cy="3849687"/>
          </a:xfrm>
        </p:spPr>
        <p:txBody>
          <a:bodyPr/>
          <a:lstStyle/>
          <a:p>
            <a:r>
              <a:rPr lang="zh-CN" altLang="en-US" dirty="0"/>
              <a:t>二进制数也具有以下与十进制数相类似的三个特点：</a:t>
            </a:r>
          </a:p>
          <a:p>
            <a:pPr marL="400050" lvl="1" indent="0">
              <a:buNone/>
            </a:pPr>
            <a:r>
              <a:rPr lang="zh-CN" altLang="en-US" sz="2400" dirty="0" smtClean="0"/>
              <a:t>① </a:t>
            </a:r>
            <a:r>
              <a:rPr lang="zh-CN" altLang="en-US" sz="2400" dirty="0"/>
              <a:t>数值的总个数等于基数，即二进制数仅使用</a:t>
            </a:r>
            <a:r>
              <a:rPr lang="en-US" altLang="zh-CN" sz="2400" dirty="0"/>
              <a:t>0</a:t>
            </a:r>
            <a:r>
              <a:rPr lang="zh-CN" altLang="en-US" sz="2400" dirty="0"/>
              <a:t>和</a:t>
            </a:r>
            <a:r>
              <a:rPr lang="en-US" altLang="zh-CN" sz="2400" dirty="0"/>
              <a:t>1</a:t>
            </a:r>
            <a:r>
              <a:rPr lang="zh-CN" altLang="en-US" sz="2400" dirty="0"/>
              <a:t>两个数字。</a:t>
            </a:r>
          </a:p>
          <a:p>
            <a:pPr marL="400050" lvl="1" indent="0">
              <a:buNone/>
            </a:pPr>
            <a:r>
              <a:rPr lang="zh-CN" altLang="en-US" sz="2400" dirty="0" smtClean="0"/>
              <a:t>② </a:t>
            </a:r>
            <a:r>
              <a:rPr lang="zh-CN" altLang="en-US" sz="2400" dirty="0"/>
              <a:t>最大的数字比基数小</a:t>
            </a:r>
            <a:r>
              <a:rPr lang="en-US" altLang="zh-CN" sz="2400" dirty="0"/>
              <a:t>1,</a:t>
            </a:r>
            <a:r>
              <a:rPr lang="zh-CN" altLang="en-US" sz="2400" dirty="0"/>
              <a:t>即二进制中最大的数字为</a:t>
            </a:r>
            <a:r>
              <a:rPr lang="en-US" altLang="zh-CN" sz="2400" dirty="0"/>
              <a:t>1</a:t>
            </a:r>
            <a:r>
              <a:rPr lang="zh-CN" altLang="en-US" sz="2400" dirty="0"/>
              <a:t>，最小的数字为</a:t>
            </a:r>
            <a:r>
              <a:rPr lang="en-US" altLang="zh-CN" sz="2400" dirty="0"/>
              <a:t>0</a:t>
            </a:r>
            <a:r>
              <a:rPr lang="zh-CN" altLang="en-US" sz="2400" dirty="0"/>
              <a:t>。</a:t>
            </a:r>
          </a:p>
          <a:p>
            <a:pPr marL="400050" lvl="1" indent="0">
              <a:buNone/>
            </a:pPr>
            <a:r>
              <a:rPr lang="zh-CN" altLang="en-US" sz="2400" dirty="0" smtClean="0"/>
              <a:t>③ </a:t>
            </a:r>
            <a:r>
              <a:rPr lang="zh-CN" altLang="en-US" sz="2400" dirty="0"/>
              <a:t>每个数字都要乘以基数的幂次，该幂次由每个数字所在的位置决定</a:t>
            </a:r>
            <a:r>
              <a:rPr lang="zh-CN" altLang="en-US" sz="2400" dirty="0" smtClean="0"/>
              <a:t>。</a:t>
            </a:r>
            <a:endParaRPr lang="en-US" altLang="zh-CN" sz="2400" dirty="0" smtClean="0"/>
          </a:p>
          <a:p>
            <a:pPr marL="400050" lvl="1" indent="0">
              <a:buNone/>
            </a:pPr>
            <a:r>
              <a:rPr lang="zh-CN" altLang="en-US" sz="2400" dirty="0" smtClean="0"/>
              <a:t>二进制数</a:t>
            </a:r>
            <a:r>
              <a:rPr lang="en-US" altLang="zh-CN" sz="2400" dirty="0" smtClean="0"/>
              <a:t>(</a:t>
            </a:r>
            <a:r>
              <a:rPr lang="en-US" altLang="zh-CN" sz="2400" dirty="0"/>
              <a:t>1101.1011)</a:t>
            </a:r>
            <a:r>
              <a:rPr lang="en-US" altLang="zh-CN" sz="2400" baseline="-25000" dirty="0"/>
              <a:t>2</a:t>
            </a:r>
            <a:r>
              <a:rPr lang="zh-CN" altLang="en-US" sz="2400" dirty="0"/>
              <a:t>可</a:t>
            </a:r>
            <a:r>
              <a:rPr lang="zh-CN" altLang="en-US" sz="2400" dirty="0" smtClean="0"/>
              <a:t>表示为：</a:t>
            </a:r>
            <a:endParaRPr lang="en-US" altLang="zh-CN" sz="2400" dirty="0" smtClean="0"/>
          </a:p>
          <a:p>
            <a:pPr marL="400050" lvl="1" indent="0">
              <a:buNone/>
            </a:pPr>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2290" name="图片 13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5334000"/>
            <a:ext cx="7812264"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076051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290"/>
                                        </p:tgtEl>
                                        <p:attrNameLst>
                                          <p:attrName>style.visibility</p:attrName>
                                        </p:attrNameLst>
                                      </p:cBhvr>
                                      <p:to>
                                        <p:strVal val="visible"/>
                                      </p:to>
                                    </p:set>
                                    <p:anim calcmode="lin" valueType="num">
                                      <p:cBhvr additive="base">
                                        <p:cTn id="31" dur="500" fill="hold"/>
                                        <p:tgtEl>
                                          <p:spTgt spid="12290"/>
                                        </p:tgtEl>
                                        <p:attrNameLst>
                                          <p:attrName>ppt_x</p:attrName>
                                        </p:attrNameLst>
                                      </p:cBhvr>
                                      <p:tavLst>
                                        <p:tav tm="0">
                                          <p:val>
                                            <p:strVal val="#ppt_x"/>
                                          </p:val>
                                        </p:tav>
                                        <p:tav tm="100000">
                                          <p:val>
                                            <p:strVal val="#ppt_x"/>
                                          </p:val>
                                        </p:tav>
                                      </p:tavLst>
                                    </p:anim>
                                    <p:anim calcmode="lin" valueType="num">
                                      <p:cBhvr additive="base">
                                        <p:cTn id="32"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二进制的表示方式是“逢二进一”，即每位计数满</a:t>
            </a:r>
            <a:r>
              <a:rPr lang="en-US" altLang="zh-CN" dirty="0"/>
              <a:t>2</a:t>
            </a:r>
            <a:r>
              <a:rPr lang="zh-CN" altLang="en-US" dirty="0"/>
              <a:t>时向高位进</a:t>
            </a:r>
            <a:r>
              <a:rPr lang="en-US" altLang="zh-CN" dirty="0"/>
              <a:t>1,</a:t>
            </a:r>
            <a:r>
              <a:rPr lang="zh-CN" altLang="en-US" dirty="0"/>
              <a:t>对于二进制数，小数点向右移一位，数就扩大</a:t>
            </a:r>
            <a:r>
              <a:rPr lang="en-US" altLang="zh-CN" dirty="0"/>
              <a:t>2</a:t>
            </a:r>
            <a:r>
              <a:rPr lang="zh-CN" altLang="en-US" dirty="0"/>
              <a:t>倍，反之，小数点左移一位，数就缩小</a:t>
            </a:r>
            <a:r>
              <a:rPr lang="en-US" altLang="zh-CN" dirty="0"/>
              <a:t>2</a:t>
            </a:r>
            <a:r>
              <a:rPr lang="zh-CN" altLang="en-US" dirty="0"/>
              <a:t>倍</a:t>
            </a:r>
            <a:r>
              <a:rPr lang="zh-CN" altLang="en-US" dirty="0" smtClean="0"/>
              <a:t>。</a:t>
            </a:r>
            <a:endParaRPr lang="en-US" altLang="zh-CN" dirty="0" smtClean="0"/>
          </a:p>
          <a:p>
            <a:r>
              <a:rPr lang="zh-CN" altLang="en-US" dirty="0" smtClean="0"/>
              <a:t>如：</a:t>
            </a:r>
            <a:endParaRPr lang="en-US" altLang="zh-CN" dirty="0" smtClean="0"/>
          </a:p>
          <a:p>
            <a:pPr lvl="1"/>
            <a:r>
              <a:rPr lang="en-US" altLang="zh-CN" dirty="0" smtClean="0"/>
              <a:t>1101.1011=110.11011×10</a:t>
            </a:r>
          </a:p>
          <a:p>
            <a:pPr lvl="1"/>
            <a:r>
              <a:rPr lang="en-US" altLang="zh-CN" dirty="0"/>
              <a:t>1011.011=10110.11×1/10</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5" name="椭圆 4"/>
          <p:cNvSpPr/>
          <p:nvPr/>
        </p:nvSpPr>
        <p:spPr bwMode="auto">
          <a:xfrm>
            <a:off x="5203370" y="3788230"/>
            <a:ext cx="533400" cy="5334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
        <p:nvSpPr>
          <p:cNvPr id="6" name="椭圆 5"/>
          <p:cNvSpPr/>
          <p:nvPr/>
        </p:nvSpPr>
        <p:spPr bwMode="auto">
          <a:xfrm>
            <a:off x="5203370" y="4321630"/>
            <a:ext cx="533400" cy="533400"/>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
        <p:nvSpPr>
          <p:cNvPr id="7" name="TextBox 6"/>
          <p:cNvSpPr txBox="1"/>
          <p:nvPr/>
        </p:nvSpPr>
        <p:spPr>
          <a:xfrm>
            <a:off x="6553200" y="4054930"/>
            <a:ext cx="1107996" cy="369332"/>
          </a:xfrm>
          <a:prstGeom prst="rect">
            <a:avLst/>
          </a:prstGeom>
          <a:noFill/>
        </p:spPr>
        <p:txBody>
          <a:bodyPr wrap="none" rtlCol="0">
            <a:spAutoFit/>
          </a:bodyPr>
          <a:lstStyle/>
          <a:p>
            <a:r>
              <a:rPr lang="zh-CN" altLang="en-US" dirty="0" smtClean="0"/>
              <a:t>二进制数</a:t>
            </a:r>
            <a:endParaRPr lang="zh-CN" altLang="en-US" dirty="0"/>
          </a:p>
        </p:txBody>
      </p:sp>
      <p:cxnSp>
        <p:nvCxnSpPr>
          <p:cNvPr id="9" name="直接箭头连接符 8"/>
          <p:cNvCxnSpPr>
            <a:stCxn id="5" idx="6"/>
            <a:endCxn id="7" idx="1"/>
          </p:cNvCxnSpPr>
          <p:nvPr/>
        </p:nvCxnSpPr>
        <p:spPr bwMode="auto">
          <a:xfrm>
            <a:off x="5736770" y="4054930"/>
            <a:ext cx="816430" cy="184666"/>
          </a:xfrm>
          <a:prstGeom prst="straightConnector1">
            <a:avLst/>
          </a:prstGeom>
          <a:solidFill>
            <a:schemeClr val="accent1">
              <a:alpha val="89999"/>
            </a:schemeClr>
          </a:solidFill>
          <a:ln w="12700" cap="flat" cmpd="sng" algn="ctr">
            <a:solidFill>
              <a:schemeClr val="tx1"/>
            </a:solidFill>
            <a:prstDash val="solid"/>
            <a:round/>
            <a:headEnd type="none" w="med" len="med"/>
            <a:tailEnd type="arrow"/>
          </a:ln>
          <a:effectLst>
            <a:prstShdw prst="shdw12">
              <a:schemeClr val="bg2">
                <a:alpha val="50000"/>
              </a:schemeClr>
            </a:prstShdw>
          </a:effectLst>
        </p:spPr>
      </p:cxnSp>
      <p:cxnSp>
        <p:nvCxnSpPr>
          <p:cNvPr id="11" name="直接箭头连接符 10"/>
          <p:cNvCxnSpPr>
            <a:stCxn id="6" idx="6"/>
          </p:cNvCxnSpPr>
          <p:nvPr/>
        </p:nvCxnSpPr>
        <p:spPr bwMode="auto">
          <a:xfrm flipV="1">
            <a:off x="5736770" y="4321630"/>
            <a:ext cx="892630" cy="266700"/>
          </a:xfrm>
          <a:prstGeom prst="straightConnector1">
            <a:avLst/>
          </a:prstGeom>
          <a:solidFill>
            <a:schemeClr val="accent1">
              <a:alpha val="89999"/>
            </a:schemeClr>
          </a:solidFill>
          <a:ln w="12700" cap="flat" cmpd="sng" algn="ctr">
            <a:solidFill>
              <a:schemeClr val="tx1"/>
            </a:solidFill>
            <a:prstDash val="solid"/>
            <a:round/>
            <a:headEnd type="none" w="med" len="med"/>
            <a:tailEnd type="arrow"/>
          </a:ln>
          <a:effectLst>
            <a:prstShdw prst="shdw12">
              <a:schemeClr val="bg2">
                <a:alpha val="50000"/>
              </a:schemeClr>
            </a:prstShdw>
          </a:effectLst>
        </p:spPr>
      </p:cxnSp>
    </p:spTree>
    <p:extLst>
      <p:ext uri="{BB962C8B-B14F-4D97-AF65-F5344CB8AC3E}">
        <p14:creationId xmlns:p14="http://schemas.microsoft.com/office/powerpoint/2010/main" val="132570915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计算工具的发展（</a:t>
            </a:r>
            <a:r>
              <a:rPr lang="en-US" altLang="zh-CN" dirty="0" smtClean="0"/>
              <a:t>1</a:t>
            </a:r>
            <a:r>
              <a:rPr lang="zh-CN" altLang="en-US" dirty="0" smtClean="0"/>
              <a:t>）</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12" name="右箭头 11"/>
          <p:cNvSpPr/>
          <p:nvPr/>
        </p:nvSpPr>
        <p:spPr bwMode="auto">
          <a:xfrm>
            <a:off x="2797629" y="2895600"/>
            <a:ext cx="838200" cy="381000"/>
          </a:xfrm>
          <a:prstGeom prst="rightArrow">
            <a:avLst/>
          </a:prstGeom>
          <a:solidFill>
            <a:srgbClr val="0000CC">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pic>
        <p:nvPicPr>
          <p:cNvPr id="17" name="Picture 16" descr="u=6576924,2300711075&amp;fm=0&amp;gp=0">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957" y="3276600"/>
            <a:ext cx="1828800" cy="142460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u=1305691761,427860557&amp;fm=0&amp;gp=0">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8957" y="1491342"/>
            <a:ext cx="1828800" cy="1828800"/>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4"/>
          <p:cNvGrpSpPr>
            <a:grpSpLocks/>
          </p:cNvGrpSpPr>
          <p:nvPr/>
        </p:nvGrpSpPr>
        <p:grpSpPr bwMode="auto">
          <a:xfrm>
            <a:off x="3657600" y="1491342"/>
            <a:ext cx="1524000" cy="3467100"/>
            <a:chOff x="0" y="0"/>
            <a:chExt cx="1296" cy="3456"/>
          </a:xfrm>
        </p:grpSpPr>
        <p:grpSp>
          <p:nvGrpSpPr>
            <p:cNvPr id="20" name="Group 5"/>
            <p:cNvGrpSpPr>
              <a:grpSpLocks/>
            </p:cNvGrpSpPr>
            <p:nvPr/>
          </p:nvGrpSpPr>
          <p:grpSpPr bwMode="auto">
            <a:xfrm>
              <a:off x="0" y="1920"/>
              <a:ext cx="1296" cy="1536"/>
              <a:chOff x="0" y="0"/>
              <a:chExt cx="1968" cy="2817"/>
            </a:xfrm>
          </p:grpSpPr>
          <p:pic>
            <p:nvPicPr>
              <p:cNvPr id="23" name="Picture 5" descr="TN_02-3"/>
              <p:cNvPicPr>
                <a:picLocks noChangeAspect="1" noChangeArrowheads="1"/>
              </p:cNvPicPr>
              <p:nvPr/>
            </p:nvPicPr>
            <p:blipFill>
              <a:blip r:embed="rId6">
                <a:extLst>
                  <a:ext uri="{28A0092B-C50C-407E-A947-70E740481C1C}">
                    <a14:useLocalDpi xmlns:a14="http://schemas.microsoft.com/office/drawing/2010/main" val="0"/>
                  </a:ext>
                </a:extLst>
              </a:blip>
              <a:srcRect r="8180" b="5797"/>
              <a:stretch>
                <a:fillRect/>
              </a:stretch>
            </p:blipFill>
            <p:spPr bwMode="auto">
              <a:xfrm>
                <a:off x="91" y="0"/>
                <a:ext cx="1736" cy="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6"/>
              <p:cNvSpPr>
                <a:spLocks noChangeArrowheads="1"/>
              </p:cNvSpPr>
              <p:nvPr/>
            </p:nvSpPr>
            <p:spPr bwMode="auto">
              <a:xfrm>
                <a:off x="0" y="2303"/>
                <a:ext cx="1968" cy="514"/>
              </a:xfrm>
              <a:prstGeom prst="rect">
                <a:avLst/>
              </a:prstGeom>
              <a:solidFill>
                <a:srgbClr val="FFFFFF"/>
              </a:solidFill>
              <a:ln w="9525">
                <a:solidFill>
                  <a:srgbClr val="FFFFFF"/>
                </a:solidFill>
                <a:miter lim="800000"/>
                <a:headEnd/>
                <a:tailEnd/>
              </a:ln>
            </p:spPr>
            <p:txBody>
              <a:bodyPr/>
              <a:lstStyle>
                <a:lvl1pPr algn="l">
                  <a:defRPr sz="2400">
                    <a:solidFill>
                      <a:schemeClr val="tx1"/>
                    </a:solidFill>
                    <a:latin typeface="Times New Roman" pitchFamily="18" charset="0"/>
                  </a:defRPr>
                </a:lvl1pPr>
                <a:lvl2pPr marL="742950" indent="-285750" algn="l">
                  <a:defRPr sz="2400">
                    <a:solidFill>
                      <a:schemeClr val="tx1"/>
                    </a:solidFill>
                    <a:latin typeface="Times New Roman" pitchFamily="18" charset="0"/>
                  </a:defRPr>
                </a:lvl2pPr>
                <a:lvl3pPr marL="1143000" indent="-228600" algn="l">
                  <a:defRPr sz="2400">
                    <a:solidFill>
                      <a:schemeClr val="tx1"/>
                    </a:solidFill>
                    <a:latin typeface="Times New Roman" pitchFamily="18" charset="0"/>
                  </a:defRPr>
                </a:lvl3pPr>
                <a:lvl4pPr marL="1600200" indent="-228600" algn="l">
                  <a:defRPr sz="2400">
                    <a:solidFill>
                      <a:schemeClr val="tx1"/>
                    </a:solidFill>
                    <a:latin typeface="Times New Roman" pitchFamily="18" charset="0"/>
                  </a:defRPr>
                </a:lvl4pPr>
                <a:lvl5pPr marL="2057400" indent="-228600" algn="l">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pPr eaLnBrk="0" hangingPunct="0"/>
                <a:r>
                  <a:rPr lang="en-US" altLang="zh-CN" b="0" dirty="0">
                    <a:latin typeface="Calibri" pitchFamily="34" charset="0"/>
                    <a:ea typeface="宋体" charset="-122"/>
                  </a:rPr>
                  <a:t> </a:t>
                </a:r>
                <a:r>
                  <a:rPr lang="en-US" altLang="zh-CN" b="0" dirty="0" smtClean="0">
                    <a:latin typeface="Calibri" pitchFamily="34" charset="0"/>
                    <a:ea typeface="宋体" charset="-122"/>
                  </a:rPr>
                  <a:t>    </a:t>
                </a:r>
                <a:r>
                  <a:rPr lang="zh-CN" altLang="en-US" sz="1400" b="0" dirty="0" smtClean="0">
                    <a:latin typeface="Calibri" pitchFamily="34" charset="0"/>
                    <a:ea typeface="宋体" charset="-122"/>
                  </a:rPr>
                  <a:t>祖冲之</a:t>
                </a:r>
                <a:endParaRPr lang="en-US" altLang="zh-CN" sz="1400" b="0" dirty="0">
                  <a:latin typeface="Calibri" pitchFamily="34" charset="0"/>
                  <a:ea typeface="宋体" charset="-122"/>
                </a:endParaRPr>
              </a:p>
            </p:txBody>
          </p:sp>
        </p:grpSp>
        <p:pic>
          <p:nvPicPr>
            <p:cNvPr id="21" name="Picture 8" descr="TN_0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199"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6" descr="TN_0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1227"/>
              <a:ext cx="1200" cy="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Group 3"/>
          <p:cNvGrpSpPr>
            <a:grpSpLocks noChangeAspect="1"/>
          </p:cNvGrpSpPr>
          <p:nvPr/>
        </p:nvGrpSpPr>
        <p:grpSpPr bwMode="auto">
          <a:xfrm>
            <a:off x="6172200" y="1412598"/>
            <a:ext cx="1828800" cy="3183718"/>
            <a:chOff x="0" y="0"/>
            <a:chExt cx="1584" cy="2359"/>
          </a:xfrm>
        </p:grpSpPr>
        <p:pic>
          <p:nvPicPr>
            <p:cNvPr id="26" name="Picture 5" descr="TN_0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584" cy="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2" descr="算盘"/>
            <p:cNvPicPr>
              <a:picLocks noChangeAspect="1" noChangeArrowheads="1"/>
            </p:cNvPicPr>
            <p:nvPr/>
          </p:nvPicPr>
          <p:blipFill>
            <a:blip r:embed="rId10">
              <a:lum bright="24000"/>
              <a:extLst>
                <a:ext uri="{28A0092B-C50C-407E-A947-70E740481C1C}">
                  <a14:useLocalDpi xmlns:a14="http://schemas.microsoft.com/office/drawing/2010/main" val="0"/>
                </a:ext>
              </a:extLst>
            </a:blip>
            <a:srcRect/>
            <a:stretch>
              <a:fillRect/>
            </a:stretch>
          </p:blipFill>
          <p:spPr bwMode="auto">
            <a:xfrm>
              <a:off x="0" y="1632"/>
              <a:ext cx="1584" cy="727"/>
            </a:xfrm>
            <a:prstGeom prst="rect">
              <a:avLst/>
            </a:prstGeom>
            <a:noFill/>
            <a:ln w="9525">
              <a:solidFill>
                <a:srgbClr val="FFFF00"/>
              </a:solidFill>
              <a:miter lim="800000"/>
              <a:headEnd/>
              <a:tailEnd/>
            </a:ln>
            <a:extLst>
              <a:ext uri="{909E8E84-426E-40DD-AFC4-6F175D3DCCD1}">
                <a14:hiddenFill xmlns:a14="http://schemas.microsoft.com/office/drawing/2010/main">
                  <a:solidFill>
                    <a:srgbClr val="FFFFFF"/>
                  </a:solidFill>
                </a14:hiddenFill>
              </a:ext>
            </a:extLst>
          </p:spPr>
        </p:pic>
      </p:grpSp>
      <p:sp>
        <p:nvSpPr>
          <p:cNvPr id="28" name="右箭头 27"/>
          <p:cNvSpPr/>
          <p:nvPr/>
        </p:nvSpPr>
        <p:spPr bwMode="auto">
          <a:xfrm>
            <a:off x="5257800" y="2939142"/>
            <a:ext cx="838200" cy="381000"/>
          </a:xfrm>
          <a:prstGeom prst="rightArrow">
            <a:avLst/>
          </a:prstGeom>
          <a:solidFill>
            <a:srgbClr val="0000CC">
              <a:alpha val="90000"/>
            </a:srgbClr>
          </a:solidFill>
          <a:ln w="12700" cap="flat" cmpd="sng" algn="ctr">
            <a:solidFill>
              <a:schemeClr val="tx1"/>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ea typeface="黑体" pitchFamily="2" charset="-122"/>
            </a:endParaRPr>
          </a:p>
        </p:txBody>
      </p:sp>
      <p:sp>
        <p:nvSpPr>
          <p:cNvPr id="29" name="圆角矩形 28"/>
          <p:cNvSpPr/>
          <p:nvPr/>
        </p:nvSpPr>
        <p:spPr bwMode="auto">
          <a:xfrm>
            <a:off x="887186" y="5410200"/>
            <a:ext cx="1981200" cy="783771"/>
          </a:xfrm>
          <a:prstGeom prst="roundRect">
            <a:avLst/>
          </a:prstGeom>
          <a:solidFill>
            <a:srgbClr val="A5A2E6">
              <a:alpha val="89804"/>
            </a:srgbClr>
          </a:solidFill>
          <a:ln w="12700" cap="flat" cmpd="sng" algn="ctr">
            <a:solidFill>
              <a:schemeClr val="accent5">
                <a:lumMod val="40000"/>
                <a:lumOff val="60000"/>
              </a:schemeClr>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r>
              <a:rPr lang="zh-CN" altLang="en-US" dirty="0" smtClean="0"/>
              <a:t>早期：石头、结绳</a:t>
            </a:r>
            <a:r>
              <a:rPr lang="en-US" altLang="zh-CN" dirty="0" smtClean="0"/>
              <a:t>...</a:t>
            </a:r>
            <a:endParaRPr lang="en-US" altLang="zh-CN" dirty="0"/>
          </a:p>
        </p:txBody>
      </p:sp>
      <p:sp>
        <p:nvSpPr>
          <p:cNvPr id="30" name="圆角矩形 29"/>
          <p:cNvSpPr/>
          <p:nvPr/>
        </p:nvSpPr>
        <p:spPr bwMode="auto">
          <a:xfrm>
            <a:off x="3635829" y="5410200"/>
            <a:ext cx="1981200" cy="767441"/>
          </a:xfrm>
          <a:prstGeom prst="roundRect">
            <a:avLst/>
          </a:prstGeom>
          <a:solidFill>
            <a:srgbClr val="A5A2E6">
              <a:alpha val="89804"/>
            </a:srgbClr>
          </a:solidFill>
          <a:ln w="12700" cap="flat" cmpd="sng" algn="ctr">
            <a:solidFill>
              <a:schemeClr val="accent5">
                <a:lumMod val="40000"/>
                <a:lumOff val="60000"/>
              </a:schemeClr>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algn="ctr"/>
            <a:r>
              <a:rPr lang="zh-CN" altLang="en-US" dirty="0"/>
              <a:t>算筹</a:t>
            </a:r>
            <a:endParaRPr lang="en-US" altLang="zh-CN" dirty="0"/>
          </a:p>
        </p:txBody>
      </p:sp>
      <p:sp>
        <p:nvSpPr>
          <p:cNvPr id="31" name="圆角矩形 30"/>
          <p:cNvSpPr/>
          <p:nvPr/>
        </p:nvSpPr>
        <p:spPr bwMode="auto">
          <a:xfrm>
            <a:off x="6324600" y="5388429"/>
            <a:ext cx="1981200" cy="767441"/>
          </a:xfrm>
          <a:prstGeom prst="roundRect">
            <a:avLst/>
          </a:prstGeom>
          <a:solidFill>
            <a:srgbClr val="A5A2E6">
              <a:alpha val="89804"/>
            </a:srgbClr>
          </a:solidFill>
          <a:ln w="12700" cap="flat" cmpd="sng" algn="ctr">
            <a:solidFill>
              <a:schemeClr val="accent5">
                <a:lumMod val="40000"/>
                <a:lumOff val="60000"/>
              </a:schemeClr>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algn="ctr"/>
            <a:r>
              <a:rPr lang="zh-CN" altLang="en-US" dirty="0" smtClean="0"/>
              <a:t>算盘</a:t>
            </a:r>
            <a:endParaRPr lang="en-US" altLang="zh-CN" dirty="0" smtClean="0"/>
          </a:p>
        </p:txBody>
      </p:sp>
    </p:spTree>
    <p:extLst>
      <p:ext uri="{BB962C8B-B14F-4D97-AF65-F5344CB8AC3E}">
        <p14:creationId xmlns:p14="http://schemas.microsoft.com/office/powerpoint/2010/main" val="297756528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1000"/>
                                        <p:tgtEl>
                                          <p:spTgt spid="31"/>
                                        </p:tgtEl>
                                      </p:cBhvr>
                                    </p:animEffect>
                                    <p:anim calcmode="lin" valueType="num">
                                      <p:cBhvr>
                                        <p:cTn id="56" dur="1000" fill="hold"/>
                                        <p:tgtEl>
                                          <p:spTgt spid="31"/>
                                        </p:tgtEl>
                                        <p:attrNameLst>
                                          <p:attrName>ppt_x</p:attrName>
                                        </p:attrNameLst>
                                      </p:cBhvr>
                                      <p:tavLst>
                                        <p:tav tm="0">
                                          <p:val>
                                            <p:strVal val="#ppt_x"/>
                                          </p:val>
                                        </p:tav>
                                        <p:tav tm="100000">
                                          <p:val>
                                            <p:strVal val="#ppt_x"/>
                                          </p:val>
                                        </p:tav>
                                      </p:tavLst>
                                    </p:anim>
                                    <p:anim calcmode="lin" valueType="num">
                                      <p:cBhvr>
                                        <p:cTn id="5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8" grpId="0" animBg="1"/>
      <p:bldP spid="29" grpId="0" animBg="1"/>
      <p:bldP spid="30" grpId="0" animBg="1"/>
      <p:bldP spid="3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二进制的加法和乘法运算</a:t>
            </a:r>
            <a:r>
              <a:rPr lang="zh-CN" altLang="en-US" dirty="0" smtClean="0"/>
              <a:t>规则</a:t>
            </a:r>
            <a:endParaRPr lang="zh-CN" altLang="en-US" dirty="0"/>
          </a:p>
        </p:txBody>
      </p:sp>
      <p:sp>
        <p:nvSpPr>
          <p:cNvPr id="3" name="内容占位符 2"/>
          <p:cNvSpPr>
            <a:spLocks noGrp="1"/>
          </p:cNvSpPr>
          <p:nvPr>
            <p:ph idx="1"/>
          </p:nvPr>
        </p:nvSpPr>
        <p:spPr>
          <a:xfrm>
            <a:off x="611188" y="1484313"/>
            <a:ext cx="7999412" cy="2173287"/>
          </a:xfrm>
        </p:spPr>
        <p:txBody>
          <a:bodyPr/>
          <a:lstStyle/>
          <a:p>
            <a:pPr marL="0" indent="0">
              <a:buNone/>
            </a:pPr>
            <a:r>
              <a:rPr lang="zh-CN" altLang="en-US" dirty="0" smtClean="0"/>
              <a:t>（</a:t>
            </a:r>
            <a:r>
              <a:rPr lang="en-US" altLang="zh-CN" dirty="0" smtClean="0"/>
              <a:t>1</a:t>
            </a:r>
            <a:r>
              <a:rPr lang="zh-CN" altLang="en-US" dirty="0" smtClean="0"/>
              <a:t>）加法</a:t>
            </a:r>
            <a:r>
              <a:rPr lang="zh-CN" altLang="en-US" dirty="0"/>
              <a:t>运算规则</a:t>
            </a:r>
            <a:r>
              <a:rPr lang="zh-CN" altLang="en-US" dirty="0" smtClean="0"/>
              <a:t>：</a:t>
            </a:r>
            <a:endParaRPr lang="en-US" altLang="zh-CN" dirty="0" smtClean="0"/>
          </a:p>
          <a:p>
            <a:pPr marL="0" indent="0">
              <a:buNone/>
            </a:pPr>
            <a:r>
              <a:rPr lang="en-US" altLang="zh-CN" dirty="0"/>
              <a:t>0</a:t>
            </a:r>
            <a:r>
              <a:rPr lang="zh-CN" altLang="en-US" dirty="0"/>
              <a:t>＋</a:t>
            </a:r>
            <a:r>
              <a:rPr lang="en-US" altLang="zh-CN" dirty="0"/>
              <a:t>0</a:t>
            </a:r>
            <a:r>
              <a:rPr lang="zh-CN" altLang="en-US" dirty="0"/>
              <a:t>＝</a:t>
            </a:r>
            <a:r>
              <a:rPr lang="en-US" altLang="zh-CN" dirty="0"/>
              <a:t>0</a:t>
            </a:r>
            <a:r>
              <a:rPr lang="zh-CN" altLang="en-US" dirty="0"/>
              <a:t>　 </a:t>
            </a:r>
            <a:r>
              <a:rPr lang="en-US" altLang="zh-CN" dirty="0"/>
              <a:t>1</a:t>
            </a:r>
            <a:r>
              <a:rPr lang="zh-CN" altLang="en-US" dirty="0"/>
              <a:t>＋</a:t>
            </a:r>
            <a:r>
              <a:rPr lang="en-US" altLang="zh-CN" dirty="0"/>
              <a:t>0</a:t>
            </a:r>
            <a:r>
              <a:rPr lang="zh-CN" altLang="en-US" dirty="0"/>
              <a:t>＝</a:t>
            </a:r>
            <a:r>
              <a:rPr lang="en-US" altLang="zh-CN" dirty="0"/>
              <a:t>1</a:t>
            </a:r>
            <a:r>
              <a:rPr lang="zh-CN" altLang="en-US" dirty="0"/>
              <a:t>　 </a:t>
            </a:r>
            <a:r>
              <a:rPr lang="en-US" altLang="zh-CN" dirty="0"/>
              <a:t>0</a:t>
            </a:r>
            <a:r>
              <a:rPr lang="zh-CN" altLang="en-US" dirty="0"/>
              <a:t>＋</a:t>
            </a:r>
            <a:r>
              <a:rPr lang="en-US" altLang="zh-CN" dirty="0"/>
              <a:t>1</a:t>
            </a:r>
            <a:r>
              <a:rPr lang="zh-CN" altLang="en-US" dirty="0"/>
              <a:t>＝</a:t>
            </a:r>
            <a:r>
              <a:rPr lang="en-US" altLang="zh-CN" dirty="0"/>
              <a:t>1</a:t>
            </a:r>
            <a:r>
              <a:rPr lang="zh-CN" altLang="en-US" dirty="0"/>
              <a:t>　 </a:t>
            </a:r>
            <a:r>
              <a:rPr lang="en-US" altLang="zh-CN" dirty="0"/>
              <a:t>1</a:t>
            </a:r>
            <a:r>
              <a:rPr lang="zh-CN" altLang="en-US" dirty="0"/>
              <a:t>＋</a:t>
            </a:r>
            <a:r>
              <a:rPr lang="en-US" altLang="zh-CN" dirty="0"/>
              <a:t>1</a:t>
            </a:r>
            <a:r>
              <a:rPr lang="zh-CN" altLang="en-US" dirty="0"/>
              <a:t>＝</a:t>
            </a:r>
            <a:r>
              <a:rPr lang="en-US" altLang="zh-CN" dirty="0" smtClean="0"/>
              <a:t>10</a:t>
            </a:r>
          </a:p>
          <a:p>
            <a:pPr marL="0" indent="0">
              <a:buNone/>
            </a:pPr>
            <a:r>
              <a:rPr lang="en-US" altLang="zh-CN" dirty="0"/>
              <a:t> </a:t>
            </a:r>
            <a:r>
              <a:rPr lang="en-US" altLang="zh-CN" dirty="0" smtClean="0"/>
              <a:t>(</a:t>
            </a:r>
            <a:r>
              <a:rPr lang="en-US" altLang="zh-CN" dirty="0"/>
              <a:t>2) </a:t>
            </a:r>
            <a:r>
              <a:rPr lang="zh-CN" altLang="en-US" dirty="0"/>
              <a:t>乘法运算规则</a:t>
            </a:r>
            <a:r>
              <a:rPr lang="zh-CN" altLang="en-US" dirty="0" smtClean="0"/>
              <a:t>：</a:t>
            </a:r>
            <a:endParaRPr lang="en-US" altLang="zh-CN" dirty="0" smtClean="0"/>
          </a:p>
          <a:p>
            <a:pPr marL="0" indent="0">
              <a:buNone/>
            </a:pPr>
            <a:r>
              <a:rPr lang="en-US" altLang="zh-CN" dirty="0"/>
              <a:t>0×0</a:t>
            </a:r>
            <a:r>
              <a:rPr lang="zh-CN" altLang="en-US" dirty="0"/>
              <a:t>＝</a:t>
            </a:r>
            <a:r>
              <a:rPr lang="en-US" altLang="zh-CN" dirty="0"/>
              <a:t>0 </a:t>
            </a:r>
            <a:r>
              <a:rPr lang="zh-CN" altLang="en-US" dirty="0"/>
              <a:t>　</a:t>
            </a:r>
            <a:r>
              <a:rPr lang="en-US" altLang="zh-CN" dirty="0"/>
              <a:t>1×0</a:t>
            </a:r>
            <a:r>
              <a:rPr lang="zh-CN" altLang="en-US" dirty="0"/>
              <a:t>＝</a:t>
            </a:r>
            <a:r>
              <a:rPr lang="en-US" altLang="zh-CN" dirty="0"/>
              <a:t>0 </a:t>
            </a:r>
            <a:r>
              <a:rPr lang="zh-CN" altLang="en-US" dirty="0"/>
              <a:t>　</a:t>
            </a:r>
            <a:r>
              <a:rPr lang="en-US" altLang="zh-CN" dirty="0"/>
              <a:t>0×1</a:t>
            </a:r>
            <a:r>
              <a:rPr lang="zh-CN" altLang="en-US" dirty="0"/>
              <a:t>＝</a:t>
            </a:r>
            <a:r>
              <a:rPr lang="en-US" altLang="zh-CN" dirty="0"/>
              <a:t>0 </a:t>
            </a:r>
            <a:r>
              <a:rPr lang="zh-CN" altLang="en-US" dirty="0"/>
              <a:t>　</a:t>
            </a:r>
            <a:r>
              <a:rPr lang="en-US" altLang="zh-CN" dirty="0"/>
              <a:t>1×1</a:t>
            </a:r>
            <a:r>
              <a:rPr lang="zh-CN" altLang="en-US" dirty="0"/>
              <a:t>＝</a:t>
            </a:r>
            <a:r>
              <a:rPr lang="en-US" altLang="zh-CN" dirty="0"/>
              <a:t>1</a:t>
            </a:r>
            <a:endParaRPr lang="en-US" altLang="zh-CN" dirty="0" smtClean="0"/>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6146" name="图片 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657600"/>
            <a:ext cx="2072381"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31749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146"/>
                                        </p:tgtEl>
                                        <p:attrNameLst>
                                          <p:attrName>style.visibility</p:attrName>
                                        </p:attrNameLst>
                                      </p:cBhvr>
                                      <p:to>
                                        <p:strVal val="visible"/>
                                      </p:to>
                                    </p:set>
                                    <p:animEffect transition="in" filter="fade">
                                      <p:cBhvr>
                                        <p:cTn id="31" dur="1000"/>
                                        <p:tgtEl>
                                          <p:spTgt spid="6146"/>
                                        </p:tgtEl>
                                      </p:cBhvr>
                                    </p:animEffect>
                                    <p:anim calcmode="lin" valueType="num">
                                      <p:cBhvr>
                                        <p:cTn id="32" dur="1000" fill="hold"/>
                                        <p:tgtEl>
                                          <p:spTgt spid="6146"/>
                                        </p:tgtEl>
                                        <p:attrNameLst>
                                          <p:attrName>ppt_x</p:attrName>
                                        </p:attrNameLst>
                                      </p:cBhvr>
                                      <p:tavLst>
                                        <p:tav tm="0">
                                          <p:val>
                                            <p:strVal val="#ppt_x"/>
                                          </p:val>
                                        </p:tav>
                                        <p:tav tm="100000">
                                          <p:val>
                                            <p:strVal val="#ppt_x"/>
                                          </p:val>
                                        </p:tav>
                                      </p:tavLst>
                                    </p:anim>
                                    <p:anim calcmode="lin" valueType="num">
                                      <p:cBhvr>
                                        <p:cTn id="33"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八进制数</a:t>
            </a:r>
          </a:p>
        </p:txBody>
      </p:sp>
      <p:sp>
        <p:nvSpPr>
          <p:cNvPr id="3" name="内容占位符 2"/>
          <p:cNvSpPr>
            <a:spLocks noGrp="1"/>
          </p:cNvSpPr>
          <p:nvPr>
            <p:ph idx="1"/>
          </p:nvPr>
        </p:nvSpPr>
        <p:spPr>
          <a:xfrm>
            <a:off x="611188" y="1484313"/>
            <a:ext cx="7999412" cy="3240087"/>
          </a:xfrm>
        </p:spPr>
        <p:txBody>
          <a:bodyPr/>
          <a:lstStyle/>
          <a:p>
            <a:r>
              <a:rPr lang="zh-CN" altLang="en-US" dirty="0"/>
              <a:t>八进制使用数字</a:t>
            </a:r>
            <a:r>
              <a:rPr lang="en-US" altLang="zh-CN" dirty="0"/>
              <a:t>0</a:t>
            </a:r>
            <a:r>
              <a:rPr lang="zh-CN" altLang="en-US" dirty="0"/>
              <a:t>、</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5</a:t>
            </a:r>
            <a:r>
              <a:rPr lang="zh-CN" altLang="en-US" dirty="0"/>
              <a:t>、</a:t>
            </a:r>
            <a:r>
              <a:rPr lang="en-US" altLang="zh-CN" dirty="0"/>
              <a:t>6</a:t>
            </a:r>
            <a:r>
              <a:rPr lang="zh-CN" altLang="en-US" dirty="0"/>
              <a:t>、</a:t>
            </a:r>
            <a:r>
              <a:rPr lang="en-US" altLang="zh-CN" dirty="0"/>
              <a:t>7</a:t>
            </a:r>
            <a:r>
              <a:rPr lang="zh-CN" altLang="en-US" dirty="0"/>
              <a:t>来表示数值，且采用“逢八进一”的进位计数制</a:t>
            </a:r>
            <a:r>
              <a:rPr lang="zh-CN" altLang="en-US" dirty="0" smtClean="0"/>
              <a:t>。</a:t>
            </a:r>
            <a:endParaRPr lang="en-US" altLang="zh-CN" dirty="0" smtClean="0"/>
          </a:p>
          <a:p>
            <a:r>
              <a:rPr lang="zh-CN" altLang="en-US" dirty="0" smtClean="0"/>
              <a:t>八进制数</a:t>
            </a:r>
            <a:r>
              <a:rPr lang="zh-CN" altLang="en-US" dirty="0"/>
              <a:t>中处于不同位置上的数值代表不同的值。每一个数字的权由</a:t>
            </a:r>
            <a:r>
              <a:rPr lang="en-US" altLang="zh-CN" dirty="0"/>
              <a:t>8</a:t>
            </a:r>
            <a:r>
              <a:rPr lang="zh-CN" altLang="en-US" dirty="0"/>
              <a:t>的幂次决定，八进制数的基数为</a:t>
            </a:r>
            <a:r>
              <a:rPr lang="en-US" altLang="zh-CN" dirty="0"/>
              <a:t>8</a:t>
            </a:r>
            <a:r>
              <a:rPr lang="zh-CN" altLang="en-US" dirty="0" smtClean="0"/>
              <a:t>。</a:t>
            </a:r>
            <a:endParaRPr lang="en-US" altLang="zh-CN" dirty="0" smtClean="0"/>
          </a:p>
          <a:p>
            <a:r>
              <a:rPr lang="zh-CN" altLang="en-US" dirty="0"/>
              <a:t>如：</a:t>
            </a:r>
            <a:r>
              <a:rPr lang="zh-CN" altLang="en-US" dirty="0" smtClean="0"/>
              <a:t>八进制数</a:t>
            </a:r>
            <a:r>
              <a:rPr lang="en-US" altLang="zh-CN" dirty="0" smtClean="0"/>
              <a:t>(235.068)</a:t>
            </a:r>
            <a:r>
              <a:rPr lang="en-US" altLang="zh-CN" baseline="-25000" dirty="0" smtClean="0"/>
              <a:t>8</a:t>
            </a:r>
            <a:r>
              <a:rPr lang="zh-CN" altLang="en-US" dirty="0" smtClean="0"/>
              <a:t>可</a:t>
            </a:r>
            <a:r>
              <a:rPr lang="zh-CN" altLang="en-US" dirty="0"/>
              <a:t>表示为：</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71" name="Picture 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1000" y="4419600"/>
            <a:ext cx="8552089"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64022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171"/>
                                        </p:tgtEl>
                                        <p:attrNameLst>
                                          <p:attrName>style.visibility</p:attrName>
                                        </p:attrNameLst>
                                      </p:cBhvr>
                                      <p:to>
                                        <p:strVal val="visible"/>
                                      </p:to>
                                    </p:set>
                                    <p:animEffect transition="in" filter="wipe(down)">
                                      <p:cBhvr>
                                        <p:cTn id="2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 </a:t>
            </a:r>
            <a:r>
              <a:rPr lang="zh-CN" altLang="en-US" dirty="0"/>
              <a:t>十六进制数</a:t>
            </a:r>
          </a:p>
        </p:txBody>
      </p:sp>
      <p:sp>
        <p:nvSpPr>
          <p:cNvPr id="3" name="内容占位符 2"/>
          <p:cNvSpPr>
            <a:spLocks noGrp="1"/>
          </p:cNvSpPr>
          <p:nvPr>
            <p:ph idx="1"/>
          </p:nvPr>
        </p:nvSpPr>
        <p:spPr>
          <a:xfrm>
            <a:off x="611188" y="1484313"/>
            <a:ext cx="8075612" cy="4078287"/>
          </a:xfrm>
        </p:spPr>
        <p:txBody>
          <a:bodyPr/>
          <a:lstStyle/>
          <a:p>
            <a:r>
              <a:rPr lang="zh-CN" altLang="en-US" dirty="0"/>
              <a:t>十六进制数使用数字</a:t>
            </a:r>
            <a:r>
              <a:rPr lang="en-US" altLang="zh-CN" dirty="0"/>
              <a:t>0</a:t>
            </a:r>
            <a:r>
              <a:rPr lang="zh-CN" altLang="en-US" dirty="0"/>
              <a:t>、</a:t>
            </a:r>
            <a:r>
              <a:rPr lang="en-US" altLang="zh-CN" dirty="0"/>
              <a:t>1</a:t>
            </a:r>
            <a:r>
              <a:rPr lang="zh-CN" altLang="en-US" dirty="0"/>
              <a:t>、</a:t>
            </a:r>
            <a:r>
              <a:rPr lang="en-US" altLang="zh-CN" dirty="0"/>
              <a:t>2</a:t>
            </a:r>
            <a:r>
              <a:rPr lang="zh-CN" altLang="en-US" dirty="0"/>
              <a:t>、</a:t>
            </a:r>
            <a:r>
              <a:rPr lang="en-US" altLang="zh-CN" dirty="0"/>
              <a:t>3</a:t>
            </a:r>
            <a:r>
              <a:rPr lang="zh-CN" altLang="en-US" dirty="0"/>
              <a:t>、</a:t>
            </a:r>
            <a:r>
              <a:rPr lang="en-US" altLang="zh-CN" dirty="0"/>
              <a:t>4</a:t>
            </a:r>
            <a:r>
              <a:rPr lang="zh-CN" altLang="en-US" dirty="0"/>
              <a:t>、</a:t>
            </a:r>
            <a:r>
              <a:rPr lang="en-US" altLang="zh-CN" dirty="0"/>
              <a:t>5</a:t>
            </a:r>
            <a:r>
              <a:rPr lang="zh-CN" altLang="en-US" dirty="0"/>
              <a:t>、</a:t>
            </a:r>
            <a:r>
              <a:rPr lang="en-US" altLang="zh-CN" dirty="0"/>
              <a:t>6</a:t>
            </a:r>
            <a:r>
              <a:rPr lang="zh-CN" altLang="en-US" dirty="0"/>
              <a:t>、</a:t>
            </a:r>
            <a:r>
              <a:rPr lang="en-US" altLang="zh-CN" dirty="0"/>
              <a:t>7</a:t>
            </a:r>
            <a:r>
              <a:rPr lang="zh-CN" altLang="en-US" dirty="0"/>
              <a:t>、</a:t>
            </a:r>
            <a:r>
              <a:rPr lang="en-US" altLang="zh-CN" dirty="0"/>
              <a:t>8</a:t>
            </a:r>
            <a:r>
              <a:rPr lang="zh-CN" altLang="en-US" dirty="0"/>
              <a:t>、</a:t>
            </a:r>
            <a:r>
              <a:rPr lang="en-US" altLang="zh-CN" dirty="0"/>
              <a:t>9</a:t>
            </a:r>
            <a:r>
              <a:rPr lang="zh-CN" altLang="en-US" dirty="0"/>
              <a:t>、</a:t>
            </a:r>
            <a:r>
              <a:rPr lang="en-US" altLang="zh-CN" dirty="0"/>
              <a:t>A</a:t>
            </a:r>
            <a:r>
              <a:rPr lang="zh-CN" altLang="en-US" dirty="0"/>
              <a:t>、</a:t>
            </a:r>
            <a:r>
              <a:rPr lang="en-US" altLang="zh-CN" dirty="0"/>
              <a:t>B</a:t>
            </a:r>
            <a:r>
              <a:rPr lang="zh-CN" altLang="en-US" dirty="0"/>
              <a:t>、</a:t>
            </a:r>
            <a:r>
              <a:rPr lang="en-US" altLang="zh-CN" dirty="0"/>
              <a:t>C</a:t>
            </a:r>
            <a:r>
              <a:rPr lang="zh-CN" altLang="en-US" dirty="0"/>
              <a:t>、</a:t>
            </a:r>
            <a:r>
              <a:rPr lang="en-US" altLang="zh-CN" dirty="0"/>
              <a:t>D</a:t>
            </a:r>
            <a:r>
              <a:rPr lang="zh-CN" altLang="en-US" dirty="0"/>
              <a:t>、</a:t>
            </a:r>
            <a:r>
              <a:rPr lang="en-US" altLang="zh-CN" dirty="0"/>
              <a:t>E</a:t>
            </a:r>
            <a:r>
              <a:rPr lang="zh-CN" altLang="en-US" dirty="0"/>
              <a:t>、</a:t>
            </a:r>
            <a:r>
              <a:rPr lang="en-US" altLang="zh-CN" dirty="0"/>
              <a:t>F</a:t>
            </a:r>
            <a:r>
              <a:rPr lang="zh-CN" altLang="en-US" dirty="0"/>
              <a:t>来表示数值，其中</a:t>
            </a:r>
            <a:r>
              <a:rPr lang="en-US" altLang="zh-CN" dirty="0"/>
              <a:t>A</a:t>
            </a:r>
            <a:r>
              <a:rPr lang="zh-CN" altLang="en-US" dirty="0"/>
              <a:t>、</a:t>
            </a:r>
            <a:r>
              <a:rPr lang="en-US" altLang="zh-CN" dirty="0"/>
              <a:t>B</a:t>
            </a:r>
            <a:r>
              <a:rPr lang="zh-CN" altLang="en-US" dirty="0"/>
              <a:t>、</a:t>
            </a:r>
            <a:r>
              <a:rPr lang="en-US" altLang="zh-CN" dirty="0"/>
              <a:t>C</a:t>
            </a:r>
            <a:r>
              <a:rPr lang="zh-CN" altLang="en-US" dirty="0"/>
              <a:t>、</a:t>
            </a:r>
            <a:r>
              <a:rPr lang="en-US" altLang="zh-CN" dirty="0"/>
              <a:t>D</a:t>
            </a:r>
            <a:r>
              <a:rPr lang="zh-CN" altLang="en-US" dirty="0"/>
              <a:t>、</a:t>
            </a:r>
            <a:r>
              <a:rPr lang="en-US" altLang="zh-CN" dirty="0"/>
              <a:t>E</a:t>
            </a:r>
            <a:r>
              <a:rPr lang="zh-CN" altLang="en-US" dirty="0"/>
              <a:t>、</a:t>
            </a:r>
            <a:r>
              <a:rPr lang="en-US" altLang="zh-CN" dirty="0"/>
              <a:t>F</a:t>
            </a:r>
            <a:r>
              <a:rPr lang="zh-CN" altLang="en-US" dirty="0"/>
              <a:t>分别表示数字</a:t>
            </a:r>
            <a:r>
              <a:rPr lang="en-US" altLang="zh-CN" dirty="0"/>
              <a:t>10</a:t>
            </a:r>
            <a:r>
              <a:rPr lang="zh-CN" altLang="en-US" dirty="0"/>
              <a:t>、</a:t>
            </a:r>
            <a:r>
              <a:rPr lang="en-US" altLang="zh-CN" dirty="0"/>
              <a:t>11</a:t>
            </a:r>
            <a:r>
              <a:rPr lang="zh-CN" altLang="en-US" dirty="0"/>
              <a:t>、</a:t>
            </a:r>
            <a:r>
              <a:rPr lang="en-US" altLang="zh-CN" dirty="0"/>
              <a:t>12</a:t>
            </a:r>
            <a:r>
              <a:rPr lang="zh-CN" altLang="en-US" dirty="0"/>
              <a:t>、</a:t>
            </a:r>
            <a:r>
              <a:rPr lang="en-US" altLang="zh-CN" dirty="0"/>
              <a:t>13</a:t>
            </a:r>
            <a:r>
              <a:rPr lang="zh-CN" altLang="en-US" dirty="0"/>
              <a:t>、</a:t>
            </a:r>
            <a:r>
              <a:rPr lang="en-US" altLang="zh-CN" dirty="0"/>
              <a:t>14</a:t>
            </a:r>
            <a:r>
              <a:rPr lang="zh-CN" altLang="en-US" dirty="0"/>
              <a:t>、</a:t>
            </a:r>
            <a:r>
              <a:rPr lang="en-US" altLang="zh-CN" dirty="0"/>
              <a:t>15</a:t>
            </a:r>
            <a:r>
              <a:rPr lang="zh-CN" altLang="en-US" dirty="0" smtClean="0"/>
              <a:t>。</a:t>
            </a:r>
            <a:endParaRPr lang="en-US" altLang="zh-CN" dirty="0" smtClean="0"/>
          </a:p>
          <a:p>
            <a:r>
              <a:rPr lang="zh-CN" altLang="en-US" dirty="0" smtClean="0"/>
              <a:t>十六进制</a:t>
            </a:r>
            <a:r>
              <a:rPr lang="zh-CN" altLang="en-US" dirty="0"/>
              <a:t>数的计数方法为“逢十六进一</a:t>
            </a:r>
            <a:r>
              <a:rPr lang="zh-CN" altLang="en-US" dirty="0" smtClean="0"/>
              <a:t>”</a:t>
            </a:r>
            <a:r>
              <a:rPr lang="zh-CN" altLang="en-US" dirty="0"/>
              <a:t>。</a:t>
            </a:r>
            <a:r>
              <a:rPr lang="zh-CN" altLang="en-US" dirty="0" smtClean="0"/>
              <a:t>十六进制</a:t>
            </a:r>
            <a:r>
              <a:rPr lang="zh-CN" altLang="en-US" dirty="0"/>
              <a:t>数中处于不同位置上的数值代表不同的值。每一个数字的权由</a:t>
            </a:r>
            <a:r>
              <a:rPr lang="en-US" altLang="zh-CN" dirty="0"/>
              <a:t>16</a:t>
            </a:r>
            <a:r>
              <a:rPr lang="zh-CN" altLang="en-US" dirty="0"/>
              <a:t>的幂次决定，十六进制数的基数为</a:t>
            </a:r>
            <a:r>
              <a:rPr lang="en-US" altLang="zh-CN" dirty="0"/>
              <a:t>16</a:t>
            </a:r>
            <a:r>
              <a:rPr lang="zh-CN" altLang="en-US" dirty="0" smtClean="0"/>
              <a:t>。</a:t>
            </a:r>
            <a:endParaRPr lang="en-US" altLang="zh-CN" dirty="0" smtClean="0"/>
          </a:p>
          <a:p>
            <a:r>
              <a:rPr lang="zh-CN" altLang="en-US" dirty="0" smtClean="0"/>
              <a:t>如</a:t>
            </a:r>
            <a:r>
              <a:rPr lang="en-US" altLang="zh-CN" dirty="0" smtClean="0">
                <a:sym typeface="Wingdings" panose="05000000000000000000" pitchFamily="2" charset="2"/>
              </a:rPr>
              <a:t>(73A6)</a:t>
            </a:r>
            <a:r>
              <a:rPr lang="en-US" altLang="zh-CN" baseline="-25000" dirty="0" smtClean="0">
                <a:sym typeface="Wingdings" panose="05000000000000000000" pitchFamily="2" charset="2"/>
              </a:rPr>
              <a:t>16</a:t>
            </a:r>
            <a:r>
              <a:rPr lang="zh-CN" altLang="en-US" dirty="0" smtClean="0">
                <a:sym typeface="Wingdings" panose="05000000000000000000" pitchFamily="2" charset="2"/>
              </a:rPr>
              <a:t>可以表示为</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819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4400" y="5638800"/>
            <a:ext cx="7391399" cy="49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034973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8194"/>
                                        </p:tgtEl>
                                        <p:attrNameLst>
                                          <p:attrName>style.visibility</p:attrName>
                                        </p:attrNameLst>
                                      </p:cBhvr>
                                      <p:to>
                                        <p:strVal val="visible"/>
                                      </p:to>
                                    </p:set>
                                    <p:animEffect transition="in" filter="fade">
                                      <p:cBhvr>
                                        <p:cTn id="26" dur="1000"/>
                                        <p:tgtEl>
                                          <p:spTgt spid="8194"/>
                                        </p:tgtEl>
                                      </p:cBhvr>
                                    </p:animEffect>
                                    <p:anim calcmode="lin" valueType="num">
                                      <p:cBhvr>
                                        <p:cTn id="27" dur="1000" fill="hold"/>
                                        <p:tgtEl>
                                          <p:spTgt spid="8194"/>
                                        </p:tgtEl>
                                        <p:attrNameLst>
                                          <p:attrName>ppt_x</p:attrName>
                                        </p:attrNameLst>
                                      </p:cBhvr>
                                      <p:tavLst>
                                        <p:tav tm="0">
                                          <p:val>
                                            <p:strVal val="#ppt_x"/>
                                          </p:val>
                                        </p:tav>
                                        <p:tav tm="100000">
                                          <p:val>
                                            <p:strVal val="#ppt_x"/>
                                          </p:val>
                                        </p:tav>
                                      </p:tavLst>
                                    </p:anim>
                                    <p:anim calcmode="lin" valueType="num">
                                      <p:cBhvr>
                                        <p:cTn id="28"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计算机中几种常用进位计数制的特点</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graphicFrame>
        <p:nvGraphicFramePr>
          <p:cNvPr id="6" name="表格 5"/>
          <p:cNvGraphicFramePr>
            <a:graphicFrameLocks noGrp="1"/>
          </p:cNvGraphicFramePr>
          <p:nvPr>
            <p:extLst>
              <p:ext uri="{D42A27DB-BD31-4B8C-83A1-F6EECF244321}">
                <p14:modId xmlns:p14="http://schemas.microsoft.com/office/powerpoint/2010/main" val="1108783398"/>
              </p:ext>
            </p:extLst>
          </p:nvPr>
        </p:nvGraphicFramePr>
        <p:xfrm>
          <a:off x="457200" y="1524000"/>
          <a:ext cx="7924800" cy="3810001"/>
        </p:xfrm>
        <a:graphic>
          <a:graphicData uri="http://schemas.openxmlformats.org/drawingml/2006/table">
            <a:tbl>
              <a:tblPr>
                <a:tableStyleId>{5C22544A-7EE6-4342-B048-85BDC9FD1C3A}</a:tableStyleId>
              </a:tblPr>
              <a:tblGrid>
                <a:gridCol w="1086344"/>
                <a:gridCol w="1926291"/>
                <a:gridCol w="1562603"/>
                <a:gridCol w="1561817"/>
                <a:gridCol w="1787745"/>
              </a:tblGrid>
              <a:tr h="774560">
                <a:tc>
                  <a:txBody>
                    <a:bodyPr/>
                    <a:lstStyle/>
                    <a:p>
                      <a:pPr indent="266700" algn="just">
                        <a:lnSpc>
                          <a:spcPct val="150000"/>
                        </a:lnSpc>
                        <a:spcAft>
                          <a:spcPts val="0"/>
                        </a:spcAft>
                      </a:pPr>
                      <a:r>
                        <a:rPr lang="zh-CN" sz="1400" kern="100" dirty="0">
                          <a:effectLst/>
                        </a:rPr>
                        <a:t>进位制</a:t>
                      </a:r>
                      <a:endParaRPr lang="zh-CN" sz="1400" kern="100" dirty="0">
                        <a:effectLst/>
                        <a:latin typeface="Times New Roman"/>
                        <a:ea typeface="宋体"/>
                      </a:endParaRPr>
                    </a:p>
                  </a:txBody>
                  <a:tcPr anchor="ctr"/>
                </a:tc>
                <a:tc>
                  <a:txBody>
                    <a:bodyPr/>
                    <a:lstStyle/>
                    <a:p>
                      <a:pPr indent="266700" algn="just">
                        <a:lnSpc>
                          <a:spcPct val="150000"/>
                        </a:lnSpc>
                        <a:spcAft>
                          <a:spcPts val="0"/>
                        </a:spcAft>
                      </a:pPr>
                      <a:r>
                        <a:rPr lang="zh-CN" sz="1400" kern="100" dirty="0">
                          <a:effectLst/>
                        </a:rPr>
                        <a:t>十进制</a:t>
                      </a:r>
                      <a:endParaRPr lang="zh-CN" sz="1400" kern="100" dirty="0">
                        <a:effectLst/>
                        <a:latin typeface="Times New Roman"/>
                        <a:ea typeface="宋体"/>
                      </a:endParaRPr>
                    </a:p>
                  </a:txBody>
                  <a:tcPr anchor="ctr"/>
                </a:tc>
                <a:tc>
                  <a:txBody>
                    <a:bodyPr/>
                    <a:lstStyle/>
                    <a:p>
                      <a:pPr indent="266700" algn="just">
                        <a:lnSpc>
                          <a:spcPct val="150000"/>
                        </a:lnSpc>
                        <a:spcAft>
                          <a:spcPts val="0"/>
                        </a:spcAft>
                      </a:pPr>
                      <a:r>
                        <a:rPr lang="zh-CN" sz="1400" kern="100">
                          <a:effectLst/>
                        </a:rPr>
                        <a:t>二进制</a:t>
                      </a:r>
                      <a:endParaRPr lang="zh-CN" sz="1400" kern="100">
                        <a:effectLst/>
                        <a:latin typeface="Times New Roman"/>
                        <a:ea typeface="宋体"/>
                      </a:endParaRPr>
                    </a:p>
                  </a:txBody>
                  <a:tcPr anchor="ctr"/>
                </a:tc>
                <a:tc>
                  <a:txBody>
                    <a:bodyPr/>
                    <a:lstStyle/>
                    <a:p>
                      <a:pPr indent="266700" algn="just">
                        <a:lnSpc>
                          <a:spcPct val="150000"/>
                        </a:lnSpc>
                        <a:spcAft>
                          <a:spcPts val="0"/>
                        </a:spcAft>
                      </a:pPr>
                      <a:r>
                        <a:rPr lang="zh-CN" sz="1400" kern="100">
                          <a:effectLst/>
                        </a:rPr>
                        <a:t>八进制</a:t>
                      </a:r>
                      <a:endParaRPr lang="zh-CN" sz="1400" kern="100">
                        <a:effectLst/>
                        <a:latin typeface="Times New Roman"/>
                        <a:ea typeface="宋体"/>
                      </a:endParaRPr>
                    </a:p>
                  </a:txBody>
                  <a:tcPr anchor="ctr"/>
                </a:tc>
                <a:tc>
                  <a:txBody>
                    <a:bodyPr/>
                    <a:lstStyle/>
                    <a:p>
                      <a:pPr indent="266700" algn="just">
                        <a:lnSpc>
                          <a:spcPct val="150000"/>
                        </a:lnSpc>
                        <a:spcAft>
                          <a:spcPts val="0"/>
                        </a:spcAft>
                      </a:pPr>
                      <a:r>
                        <a:rPr lang="zh-CN" sz="1400" kern="100">
                          <a:effectLst/>
                        </a:rPr>
                        <a:t>十六进制</a:t>
                      </a:r>
                      <a:endParaRPr lang="zh-CN" sz="1400" kern="100">
                        <a:effectLst/>
                        <a:latin typeface="Times New Roman"/>
                        <a:ea typeface="宋体"/>
                      </a:endParaRPr>
                    </a:p>
                  </a:txBody>
                  <a:tcPr anchor="ctr"/>
                </a:tc>
              </a:tr>
              <a:tr h="469760">
                <a:tc>
                  <a:txBody>
                    <a:bodyPr/>
                    <a:lstStyle/>
                    <a:p>
                      <a:pPr indent="266700" algn="l">
                        <a:lnSpc>
                          <a:spcPct val="150000"/>
                        </a:lnSpc>
                        <a:spcAft>
                          <a:spcPts val="0"/>
                        </a:spcAft>
                      </a:pPr>
                      <a:r>
                        <a:rPr lang="zh-CN" sz="1400" kern="100">
                          <a:effectLst/>
                        </a:rPr>
                        <a:t>基数</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N=10</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N=2</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N=8</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N=16</a:t>
                      </a:r>
                      <a:endParaRPr lang="zh-CN" sz="1400" kern="100">
                        <a:effectLst/>
                        <a:latin typeface="Times New Roman"/>
                        <a:ea typeface="宋体"/>
                      </a:endParaRPr>
                    </a:p>
                  </a:txBody>
                  <a:tcPr anchor="ctr"/>
                </a:tc>
              </a:tr>
              <a:tr h="809931">
                <a:tc>
                  <a:txBody>
                    <a:bodyPr/>
                    <a:lstStyle/>
                    <a:p>
                      <a:pPr algn="l">
                        <a:lnSpc>
                          <a:spcPct val="150000"/>
                        </a:lnSpc>
                        <a:spcAft>
                          <a:spcPts val="0"/>
                        </a:spcAft>
                      </a:pPr>
                      <a:r>
                        <a:rPr lang="zh-CN" sz="1400" kern="100">
                          <a:effectLst/>
                        </a:rPr>
                        <a:t>数字符号</a:t>
                      </a:r>
                      <a:endParaRPr lang="zh-CN" sz="1400" kern="100">
                        <a:effectLst/>
                        <a:latin typeface="Times New Roman"/>
                        <a:ea typeface="宋体"/>
                      </a:endParaRPr>
                    </a:p>
                  </a:txBody>
                  <a:tcPr anchor="ctr"/>
                </a:tc>
                <a:tc>
                  <a:txBody>
                    <a:bodyPr/>
                    <a:lstStyle/>
                    <a:p>
                      <a:pPr algn="l">
                        <a:lnSpc>
                          <a:spcPct val="150000"/>
                        </a:lnSpc>
                        <a:spcAft>
                          <a:spcPts val="0"/>
                        </a:spcAft>
                      </a:pPr>
                      <a:r>
                        <a:rPr lang="en-US" sz="1400" kern="100">
                          <a:effectLst/>
                        </a:rPr>
                        <a:t>0,1,2,3,4,5,6,7,8,9</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0, 1</a:t>
                      </a:r>
                      <a:endParaRPr lang="zh-CN" sz="1400" kern="100">
                        <a:effectLst/>
                        <a:latin typeface="Times New Roman"/>
                        <a:ea typeface="宋体"/>
                      </a:endParaRPr>
                    </a:p>
                  </a:txBody>
                  <a:tcPr anchor="ctr"/>
                </a:tc>
                <a:tc>
                  <a:txBody>
                    <a:bodyPr/>
                    <a:lstStyle/>
                    <a:p>
                      <a:pPr algn="l">
                        <a:lnSpc>
                          <a:spcPct val="150000"/>
                        </a:lnSpc>
                        <a:spcAft>
                          <a:spcPts val="0"/>
                        </a:spcAft>
                      </a:pPr>
                      <a:r>
                        <a:rPr lang="en-US" sz="1400" kern="100">
                          <a:effectLst/>
                        </a:rPr>
                        <a:t>0,1,2,3,4,5,6,7</a:t>
                      </a:r>
                      <a:endParaRPr lang="zh-CN" sz="1400" kern="100">
                        <a:effectLst/>
                        <a:latin typeface="Times New Roman"/>
                        <a:ea typeface="宋体"/>
                      </a:endParaRPr>
                    </a:p>
                  </a:txBody>
                  <a:tcPr anchor="ctr"/>
                </a:tc>
                <a:tc>
                  <a:txBody>
                    <a:bodyPr/>
                    <a:lstStyle/>
                    <a:p>
                      <a:pPr algn="l">
                        <a:lnSpc>
                          <a:spcPct val="150000"/>
                        </a:lnSpc>
                        <a:spcAft>
                          <a:spcPts val="0"/>
                        </a:spcAft>
                      </a:pPr>
                      <a:r>
                        <a:rPr lang="en-US" sz="1400" kern="100" dirty="0">
                          <a:effectLst/>
                        </a:rPr>
                        <a:t>0,1,2,3,4,5,6,7,8,9,A,B,C,D,E,F</a:t>
                      </a:r>
                      <a:endParaRPr lang="zh-CN" sz="1400" kern="100" dirty="0">
                        <a:effectLst/>
                        <a:latin typeface="Times New Roman"/>
                        <a:ea typeface="宋体"/>
                      </a:endParaRPr>
                    </a:p>
                  </a:txBody>
                  <a:tcPr anchor="ctr"/>
                </a:tc>
              </a:tr>
              <a:tr h="469760">
                <a:tc>
                  <a:txBody>
                    <a:bodyPr/>
                    <a:lstStyle/>
                    <a:p>
                      <a:pPr indent="266700" algn="l">
                        <a:lnSpc>
                          <a:spcPct val="150000"/>
                        </a:lnSpc>
                        <a:spcAft>
                          <a:spcPts val="0"/>
                        </a:spcAft>
                      </a:pPr>
                      <a:r>
                        <a:rPr lang="zh-CN" sz="1400" kern="100">
                          <a:effectLst/>
                        </a:rPr>
                        <a:t>位权</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10</a:t>
                      </a:r>
                      <a:r>
                        <a:rPr lang="en-US" sz="1400" kern="100" baseline="30000">
                          <a:effectLst/>
                        </a:rPr>
                        <a:t>i</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2</a:t>
                      </a:r>
                      <a:r>
                        <a:rPr lang="en-US" sz="1400" kern="100" baseline="30000">
                          <a:effectLst/>
                        </a:rPr>
                        <a:t>i</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8</a:t>
                      </a:r>
                      <a:r>
                        <a:rPr lang="en-US" sz="1400" kern="100" baseline="30000">
                          <a:effectLst/>
                        </a:rPr>
                        <a:t>i</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a:effectLst/>
                        </a:rPr>
                        <a:t>16</a:t>
                      </a:r>
                      <a:r>
                        <a:rPr lang="en-US" sz="1400" kern="100" baseline="30000">
                          <a:effectLst/>
                        </a:rPr>
                        <a:t>i</a:t>
                      </a:r>
                      <a:endParaRPr lang="zh-CN" sz="1400" kern="100">
                        <a:effectLst/>
                        <a:latin typeface="Times New Roman"/>
                        <a:ea typeface="宋体"/>
                      </a:endParaRPr>
                    </a:p>
                  </a:txBody>
                  <a:tcPr anchor="ctr"/>
                </a:tc>
              </a:tr>
              <a:tr h="476059">
                <a:tc>
                  <a:txBody>
                    <a:bodyPr/>
                    <a:lstStyle/>
                    <a:p>
                      <a:pPr indent="266700" algn="l">
                        <a:lnSpc>
                          <a:spcPct val="150000"/>
                        </a:lnSpc>
                        <a:spcAft>
                          <a:spcPts val="0"/>
                        </a:spcAft>
                      </a:pPr>
                      <a:r>
                        <a:rPr lang="zh-CN" sz="1400" kern="100">
                          <a:effectLst/>
                        </a:rPr>
                        <a:t>规则</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zh-CN" sz="1400" kern="100">
                          <a:effectLst/>
                        </a:rPr>
                        <a:t>逢十进一</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zh-CN" sz="1400" kern="100">
                          <a:effectLst/>
                        </a:rPr>
                        <a:t>逢二进一</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zh-CN" sz="1400" kern="100">
                          <a:effectLst/>
                        </a:rPr>
                        <a:t>逢八进一</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zh-CN" sz="1400" kern="100">
                          <a:effectLst/>
                        </a:rPr>
                        <a:t>逢十六进一</a:t>
                      </a:r>
                      <a:endParaRPr lang="zh-CN" sz="1400" kern="100">
                        <a:effectLst/>
                        <a:latin typeface="Times New Roman"/>
                        <a:ea typeface="宋体"/>
                      </a:endParaRPr>
                    </a:p>
                  </a:txBody>
                  <a:tcPr anchor="ctr"/>
                </a:tc>
              </a:tr>
              <a:tr h="809931">
                <a:tc>
                  <a:txBody>
                    <a:bodyPr/>
                    <a:lstStyle/>
                    <a:p>
                      <a:pPr algn="l">
                        <a:lnSpc>
                          <a:spcPct val="150000"/>
                        </a:lnSpc>
                        <a:spcAft>
                          <a:spcPts val="0"/>
                        </a:spcAft>
                      </a:pPr>
                      <a:r>
                        <a:rPr lang="zh-CN" sz="1400" kern="100">
                          <a:effectLst/>
                        </a:rPr>
                        <a:t>缩写字母</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dirty="0">
                          <a:effectLst/>
                        </a:rPr>
                        <a:t>D (Decimal)</a:t>
                      </a:r>
                      <a:endParaRPr lang="zh-CN" sz="1400" kern="100" dirty="0">
                        <a:effectLst/>
                        <a:latin typeface="Times New Roman"/>
                        <a:ea typeface="宋体"/>
                      </a:endParaRPr>
                    </a:p>
                  </a:txBody>
                  <a:tcPr anchor="ctr"/>
                </a:tc>
                <a:tc>
                  <a:txBody>
                    <a:bodyPr/>
                    <a:lstStyle/>
                    <a:p>
                      <a:pPr indent="266700" algn="l">
                        <a:lnSpc>
                          <a:spcPct val="150000"/>
                        </a:lnSpc>
                        <a:spcAft>
                          <a:spcPts val="0"/>
                        </a:spcAft>
                      </a:pPr>
                      <a:r>
                        <a:rPr lang="en-US" sz="1400" kern="100" dirty="0">
                          <a:effectLst/>
                        </a:rPr>
                        <a:t>B (Binary)</a:t>
                      </a:r>
                      <a:endParaRPr lang="zh-CN" sz="1400" kern="100" dirty="0">
                        <a:effectLst/>
                        <a:latin typeface="Times New Roman"/>
                        <a:ea typeface="宋体"/>
                      </a:endParaRPr>
                    </a:p>
                  </a:txBody>
                  <a:tcPr anchor="ctr"/>
                </a:tc>
                <a:tc>
                  <a:txBody>
                    <a:bodyPr/>
                    <a:lstStyle/>
                    <a:p>
                      <a:pPr indent="266700" algn="l">
                        <a:lnSpc>
                          <a:spcPct val="150000"/>
                        </a:lnSpc>
                        <a:spcAft>
                          <a:spcPts val="0"/>
                        </a:spcAft>
                      </a:pPr>
                      <a:r>
                        <a:rPr lang="en-US" sz="1400" kern="100">
                          <a:effectLst/>
                        </a:rPr>
                        <a:t>O (Octal)</a:t>
                      </a:r>
                      <a:endParaRPr lang="zh-CN" sz="1400" kern="100">
                        <a:effectLst/>
                        <a:latin typeface="Times New Roman"/>
                        <a:ea typeface="宋体"/>
                      </a:endParaRPr>
                    </a:p>
                  </a:txBody>
                  <a:tcPr anchor="ctr"/>
                </a:tc>
                <a:tc>
                  <a:txBody>
                    <a:bodyPr/>
                    <a:lstStyle/>
                    <a:p>
                      <a:pPr indent="266700" algn="l">
                        <a:lnSpc>
                          <a:spcPct val="150000"/>
                        </a:lnSpc>
                        <a:spcAft>
                          <a:spcPts val="0"/>
                        </a:spcAft>
                      </a:pPr>
                      <a:r>
                        <a:rPr lang="en-US" sz="1400" kern="100" dirty="0">
                          <a:effectLst/>
                        </a:rPr>
                        <a:t>H (Hexadecimal)</a:t>
                      </a:r>
                      <a:endParaRPr lang="zh-CN" sz="1400" kern="100" dirty="0">
                        <a:effectLst/>
                        <a:latin typeface="Times New Roman"/>
                        <a:ea typeface="宋体"/>
                      </a:endParaRPr>
                    </a:p>
                  </a:txBody>
                  <a:tcPr anchor="ctr"/>
                </a:tc>
              </a:tr>
            </a:tbl>
          </a:graphicData>
        </a:graphic>
      </p:graphicFrame>
    </p:spTree>
    <p:extLst>
      <p:ext uri="{BB962C8B-B14F-4D97-AF65-F5344CB8AC3E}">
        <p14:creationId xmlns:p14="http://schemas.microsoft.com/office/powerpoint/2010/main" val="2553676806"/>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1.3.2 </a:t>
            </a:r>
            <a:r>
              <a:rPr lang="zh-CN" altLang="en-US" dirty="0"/>
              <a:t>数制间的转换</a:t>
            </a:r>
          </a:p>
        </p:txBody>
      </p:sp>
      <p:sp>
        <p:nvSpPr>
          <p:cNvPr id="3" name="内容占位符 2"/>
          <p:cNvSpPr>
            <a:spLocks noGrp="1"/>
          </p:cNvSpPr>
          <p:nvPr>
            <p:ph idx="1"/>
          </p:nvPr>
        </p:nvSpPr>
        <p:spPr/>
        <p:txBody>
          <a:bodyPr/>
          <a:lstStyle/>
          <a:p>
            <a:r>
              <a:rPr lang="zh-CN" altLang="en-US" dirty="0"/>
              <a:t>将数由一种数制转换为另一种数制称为数制之间的转换</a:t>
            </a:r>
            <a:r>
              <a:rPr lang="zh-CN" altLang="en-US" dirty="0" smtClean="0"/>
              <a:t>。</a:t>
            </a:r>
            <a:endParaRPr lang="en-US" altLang="zh-CN" dirty="0" smtClean="0"/>
          </a:p>
          <a:p>
            <a:r>
              <a:rPr lang="zh-CN" altLang="en-US" dirty="0" smtClean="0">
                <a:solidFill>
                  <a:srgbClr val="FF0000"/>
                </a:solidFill>
              </a:rPr>
              <a:t>十</a:t>
            </a:r>
            <a:r>
              <a:rPr lang="zh-CN" altLang="en-US" dirty="0" smtClean="0"/>
              <a:t>进制与</a:t>
            </a:r>
            <a:r>
              <a:rPr lang="zh-CN" altLang="en-US" dirty="0" smtClean="0">
                <a:solidFill>
                  <a:srgbClr val="FF0000"/>
                </a:solidFill>
              </a:rPr>
              <a:t>二</a:t>
            </a:r>
            <a:r>
              <a:rPr lang="zh-CN" altLang="en-US" dirty="0" smtClean="0"/>
              <a:t>进制之间的转换由计算机</a:t>
            </a:r>
            <a:r>
              <a:rPr lang="zh-CN" altLang="en-US" dirty="0" smtClean="0">
                <a:solidFill>
                  <a:srgbClr val="FF0000"/>
                </a:solidFill>
              </a:rPr>
              <a:t>自动</a:t>
            </a:r>
            <a:r>
              <a:rPr lang="zh-CN" altLang="en-US" dirty="0" smtClean="0"/>
              <a:t>完成。</a:t>
            </a:r>
            <a:endParaRPr lang="en-US" altLang="zh-CN" dirty="0" smtClean="0"/>
          </a:p>
          <a:p>
            <a:r>
              <a:rPr lang="zh-CN" altLang="en-US" dirty="0"/>
              <a:t>计算机中引入八进制和十六进制的目的是为了</a:t>
            </a:r>
            <a:r>
              <a:rPr lang="zh-CN" altLang="en-US" dirty="0">
                <a:solidFill>
                  <a:srgbClr val="FF0000"/>
                </a:solidFill>
              </a:rPr>
              <a:t>书写和表示上</a:t>
            </a:r>
            <a:r>
              <a:rPr lang="zh-CN" altLang="en-US" dirty="0"/>
              <a:t>的方便，在计算机内部信息的存储和处理仍然采用二进制数。</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99164517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down)">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Vertic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十进制数转换为非十进制数</a:t>
            </a:r>
          </a:p>
        </p:txBody>
      </p:sp>
      <p:sp>
        <p:nvSpPr>
          <p:cNvPr id="3" name="内容占位符 2"/>
          <p:cNvSpPr>
            <a:spLocks noGrp="1"/>
          </p:cNvSpPr>
          <p:nvPr>
            <p:ph idx="1"/>
          </p:nvPr>
        </p:nvSpPr>
        <p:spPr/>
        <p:txBody>
          <a:bodyPr/>
          <a:lstStyle/>
          <a:p>
            <a:r>
              <a:rPr lang="zh-CN" altLang="en-US" dirty="0"/>
              <a:t>将十进制数转换为非十进制数分为整数和小数两部分进行转换：</a:t>
            </a:r>
          </a:p>
          <a:p>
            <a:pPr marL="0" indent="0">
              <a:buNone/>
            </a:pPr>
            <a:r>
              <a:rPr lang="en-US" altLang="zh-CN" dirty="0"/>
              <a:t>(1) </a:t>
            </a:r>
            <a:r>
              <a:rPr lang="zh-CN" altLang="en-US" dirty="0"/>
              <a:t>十进制整数转换为非十进制整数</a:t>
            </a:r>
          </a:p>
          <a:p>
            <a:r>
              <a:rPr lang="zh-CN" altLang="en-US" dirty="0"/>
              <a:t>将十进制整数转换为非十进制整数采用“</a:t>
            </a:r>
            <a:r>
              <a:rPr lang="zh-CN" altLang="en-US" dirty="0">
                <a:solidFill>
                  <a:srgbClr val="FF0000"/>
                </a:solidFill>
              </a:rPr>
              <a:t>除基取余法</a:t>
            </a:r>
            <a:r>
              <a:rPr lang="zh-CN" altLang="en-US" dirty="0"/>
              <a:t>”，即将十进进制数逐次除以需转换为数制的</a:t>
            </a:r>
            <a:r>
              <a:rPr lang="zh-CN" altLang="en-US" dirty="0">
                <a:solidFill>
                  <a:srgbClr val="FF0000"/>
                </a:solidFill>
              </a:rPr>
              <a:t>基数</a:t>
            </a:r>
            <a:r>
              <a:rPr lang="zh-CN" altLang="en-US" dirty="0"/>
              <a:t>，直到商为</a:t>
            </a:r>
            <a:r>
              <a:rPr lang="en-US" altLang="zh-CN" dirty="0">
                <a:solidFill>
                  <a:srgbClr val="FF0000"/>
                </a:solidFill>
              </a:rPr>
              <a:t>0</a:t>
            </a:r>
            <a:r>
              <a:rPr lang="zh-CN" altLang="en-US" dirty="0"/>
              <a:t>为止，然后将所得的</a:t>
            </a:r>
            <a:r>
              <a:rPr lang="zh-CN" altLang="en-US" dirty="0">
                <a:solidFill>
                  <a:srgbClr val="FF0000"/>
                </a:solidFill>
              </a:rPr>
              <a:t>余数由下而上排列</a:t>
            </a:r>
            <a:r>
              <a:rPr lang="zh-CN" altLang="en-US" dirty="0"/>
              <a:t>即可。</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500488842"/>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7923212" cy="1258887"/>
          </a:xfrm>
        </p:spPr>
        <p:txBody>
          <a:bodyPr/>
          <a:lstStyle/>
          <a:p>
            <a:pPr marL="0" indent="0">
              <a:buNone/>
            </a:pPr>
            <a:r>
              <a:rPr lang="zh-CN" altLang="zh-CN" dirty="0" smtClean="0"/>
              <a:t>【</a:t>
            </a:r>
            <a:r>
              <a:rPr lang="zh-CN" altLang="en-US" dirty="0" smtClean="0"/>
              <a:t>例</a:t>
            </a:r>
            <a:r>
              <a:rPr lang="en-US" altLang="zh-CN" dirty="0" smtClean="0"/>
              <a:t>1-1】 </a:t>
            </a:r>
            <a:r>
              <a:rPr lang="zh-CN" altLang="en-US" dirty="0"/>
              <a:t>将十进制数</a:t>
            </a:r>
            <a:r>
              <a:rPr lang="en-US" altLang="zh-CN" dirty="0"/>
              <a:t>77</a:t>
            </a:r>
            <a:r>
              <a:rPr lang="zh-CN" altLang="en-US" dirty="0"/>
              <a:t>转换为二进制数</a:t>
            </a:r>
            <a:r>
              <a:rPr lang="zh-CN" altLang="en-US" dirty="0" smtClean="0"/>
              <a:t>。</a:t>
            </a:r>
            <a:endParaRPr lang="en-US" altLang="zh-CN" dirty="0" smtClean="0"/>
          </a:p>
          <a:p>
            <a:pPr marL="0" indent="0">
              <a:buNone/>
            </a:pPr>
            <a:r>
              <a:rPr lang="en-US" altLang="zh-CN" dirty="0"/>
              <a:t>【</a:t>
            </a:r>
            <a:r>
              <a:rPr lang="zh-CN" altLang="en-US" dirty="0"/>
              <a:t>解</a:t>
            </a:r>
            <a:r>
              <a:rPr lang="en-US" altLang="zh-CN" dirty="0"/>
              <a:t>】 </a:t>
            </a:r>
            <a:r>
              <a:rPr lang="zh-CN" altLang="en-US" dirty="0"/>
              <a:t>对</a:t>
            </a:r>
            <a:r>
              <a:rPr lang="en-US" altLang="zh-CN" dirty="0"/>
              <a:t>77</a:t>
            </a:r>
            <a:r>
              <a:rPr lang="zh-CN" altLang="en-US" dirty="0"/>
              <a:t>用除</a:t>
            </a:r>
            <a:r>
              <a:rPr lang="en-US" altLang="zh-CN" dirty="0"/>
              <a:t>2</a:t>
            </a:r>
            <a:r>
              <a:rPr lang="zh-CN" altLang="en-US" dirty="0"/>
              <a:t>取余</a:t>
            </a:r>
            <a:r>
              <a:rPr lang="zh-CN" altLang="en-US" dirty="0" smtClean="0"/>
              <a:t>：</a:t>
            </a:r>
            <a:endParaRPr lang="en-US" altLang="zh-CN" dirty="0" smtClean="0"/>
          </a:p>
          <a:p>
            <a:pPr marL="0" indent="0">
              <a:buNone/>
            </a:pP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0242" name="图片 140"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590800"/>
            <a:ext cx="914400" cy="285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箭头连接符 5"/>
          <p:cNvCxnSpPr/>
          <p:nvPr/>
        </p:nvCxnSpPr>
        <p:spPr bwMode="auto">
          <a:xfrm flipV="1">
            <a:off x="3657600" y="2895600"/>
            <a:ext cx="0" cy="2438400"/>
          </a:xfrm>
          <a:prstGeom prst="straightConnector1">
            <a:avLst/>
          </a:prstGeom>
          <a:solidFill>
            <a:schemeClr val="accent1">
              <a:alpha val="89999"/>
            </a:schemeClr>
          </a:solidFill>
          <a:ln w="12700" cap="flat" cmpd="sng" algn="ctr">
            <a:solidFill>
              <a:schemeClr val="bg1">
                <a:lumMod val="10000"/>
              </a:schemeClr>
            </a:solidFill>
            <a:prstDash val="solid"/>
            <a:round/>
            <a:headEnd type="none" w="med" len="med"/>
            <a:tailEnd type="triangle"/>
          </a:ln>
          <a:effectLst>
            <a:prstShdw prst="shdw12">
              <a:schemeClr val="bg2">
                <a:alpha val="50000"/>
              </a:schemeClr>
            </a:prstShdw>
          </a:effectLst>
        </p:spPr>
      </p:cxnSp>
      <p:sp>
        <p:nvSpPr>
          <p:cNvPr id="7" name="TextBox 6"/>
          <p:cNvSpPr txBox="1"/>
          <p:nvPr/>
        </p:nvSpPr>
        <p:spPr>
          <a:xfrm>
            <a:off x="1295400" y="5759325"/>
            <a:ext cx="3560205" cy="461665"/>
          </a:xfrm>
          <a:prstGeom prst="rect">
            <a:avLst/>
          </a:prstGeom>
          <a:noFill/>
        </p:spPr>
        <p:txBody>
          <a:bodyPr wrap="none" rtlCol="0">
            <a:spAutoFit/>
          </a:bodyPr>
          <a:lstStyle/>
          <a:p>
            <a:r>
              <a:rPr lang="zh-CN" altLang="en-US" sz="2400" dirty="0" smtClean="0"/>
              <a:t>结果：</a:t>
            </a:r>
            <a:r>
              <a:rPr lang="en-US" altLang="zh-CN" sz="2400" dirty="0"/>
              <a:t>(77)</a:t>
            </a:r>
            <a:r>
              <a:rPr lang="en-US" altLang="zh-CN" sz="2400" baseline="-25000" dirty="0"/>
              <a:t>10</a:t>
            </a:r>
            <a:r>
              <a:rPr lang="en-US" altLang="zh-CN" sz="2400" dirty="0"/>
              <a:t>=(</a:t>
            </a:r>
            <a:r>
              <a:rPr lang="en-US" altLang="zh-CN" sz="2400" dirty="0" smtClean="0"/>
              <a:t>1001101)</a:t>
            </a:r>
            <a:r>
              <a:rPr lang="en-US" altLang="zh-CN" sz="2400" baseline="-25000" dirty="0" smtClean="0"/>
              <a:t>2</a:t>
            </a:r>
            <a:endParaRPr lang="zh-CN" altLang="en-US" sz="2400" baseline="-25000" dirty="0"/>
          </a:p>
        </p:txBody>
      </p:sp>
    </p:spTree>
    <p:extLst>
      <p:ext uri="{BB962C8B-B14F-4D97-AF65-F5344CB8AC3E}">
        <p14:creationId xmlns:p14="http://schemas.microsoft.com/office/powerpoint/2010/main" val="1383379389"/>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42"/>
                                        </p:tgtEl>
                                        <p:attrNameLst>
                                          <p:attrName>style.visibility</p:attrName>
                                        </p:attrNameLst>
                                      </p:cBhvr>
                                      <p:to>
                                        <p:strVal val="visible"/>
                                      </p:to>
                                    </p:set>
                                    <p:anim calcmode="lin" valueType="num">
                                      <p:cBhvr additive="base">
                                        <p:cTn id="19" dur="500" fill="hold"/>
                                        <p:tgtEl>
                                          <p:spTgt spid="10242"/>
                                        </p:tgtEl>
                                        <p:attrNameLst>
                                          <p:attrName>ppt_x</p:attrName>
                                        </p:attrNameLst>
                                      </p:cBhvr>
                                      <p:tavLst>
                                        <p:tav tm="0">
                                          <p:val>
                                            <p:strVal val="#ppt_x"/>
                                          </p:val>
                                        </p:tav>
                                        <p:tav tm="100000">
                                          <p:val>
                                            <p:strVal val="#ppt_x"/>
                                          </p:val>
                                        </p:tav>
                                      </p:tavLst>
                                    </p:anim>
                                    <p:anim calcmode="lin" valueType="num">
                                      <p:cBhvr additive="base">
                                        <p:cTn id="20"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6" name="内容占位符 5"/>
          <p:cNvSpPr>
            <a:spLocks noGrp="1"/>
          </p:cNvSpPr>
          <p:nvPr>
            <p:ph sz="half" idx="1"/>
          </p:nvPr>
        </p:nvSpPr>
        <p:spPr>
          <a:xfrm>
            <a:off x="611188" y="1484313"/>
            <a:ext cx="3884612" cy="1258887"/>
          </a:xfrm>
        </p:spPr>
        <p:txBody>
          <a:bodyPr/>
          <a:lstStyle/>
          <a:p>
            <a:pPr marL="0" indent="0">
              <a:buNone/>
            </a:pPr>
            <a:r>
              <a:rPr lang="en-US" altLang="zh-CN" sz="2400" dirty="0"/>
              <a:t>【</a:t>
            </a:r>
            <a:r>
              <a:rPr lang="zh-CN" altLang="en-US" sz="2400" dirty="0"/>
              <a:t>例</a:t>
            </a:r>
            <a:r>
              <a:rPr lang="en-US" altLang="zh-CN" sz="2400" dirty="0"/>
              <a:t>1-2】 </a:t>
            </a:r>
            <a:r>
              <a:rPr lang="zh-CN" altLang="en-US" sz="2400" dirty="0"/>
              <a:t>将十进制数</a:t>
            </a:r>
            <a:r>
              <a:rPr lang="en-US" altLang="zh-CN" sz="2400" dirty="0"/>
              <a:t>77</a:t>
            </a:r>
            <a:r>
              <a:rPr lang="zh-CN" altLang="en-US" sz="2400" dirty="0"/>
              <a:t>转换为八进制数。</a:t>
            </a:r>
          </a:p>
          <a:p>
            <a:pPr marL="0" indent="0">
              <a:buNone/>
            </a:pPr>
            <a:r>
              <a:rPr lang="en-US" altLang="zh-CN" sz="2400" dirty="0" smtClean="0"/>
              <a:t>【</a:t>
            </a:r>
            <a:r>
              <a:rPr lang="zh-CN" altLang="en-US" sz="2400" dirty="0"/>
              <a:t>解</a:t>
            </a:r>
            <a:r>
              <a:rPr lang="en-US" altLang="zh-CN" sz="2400" dirty="0"/>
              <a:t>】 </a:t>
            </a:r>
            <a:r>
              <a:rPr lang="zh-CN" altLang="en-US" sz="2400" dirty="0"/>
              <a:t>对</a:t>
            </a:r>
            <a:r>
              <a:rPr lang="en-US" altLang="zh-CN" sz="2400" dirty="0"/>
              <a:t>77</a:t>
            </a:r>
            <a:r>
              <a:rPr lang="zh-CN" altLang="en-US" sz="2400" dirty="0"/>
              <a:t>用除</a:t>
            </a:r>
            <a:r>
              <a:rPr lang="en-US" altLang="zh-CN" sz="2400" dirty="0"/>
              <a:t>8</a:t>
            </a:r>
            <a:r>
              <a:rPr lang="zh-CN" altLang="en-US" sz="2400" dirty="0"/>
              <a:t>取余：</a:t>
            </a:r>
          </a:p>
          <a:p>
            <a:pPr marL="0" indent="0">
              <a:buNone/>
            </a:pPr>
            <a:endParaRPr lang="zh-CN" altLang="en-US" dirty="0"/>
          </a:p>
        </p:txBody>
      </p:sp>
      <p:sp>
        <p:nvSpPr>
          <p:cNvPr id="7" name="内容占位符 6"/>
          <p:cNvSpPr>
            <a:spLocks noGrp="1"/>
          </p:cNvSpPr>
          <p:nvPr>
            <p:ph sz="half" idx="2"/>
          </p:nvPr>
        </p:nvSpPr>
        <p:spPr>
          <a:xfrm>
            <a:off x="4724400" y="1447801"/>
            <a:ext cx="3886200" cy="1219200"/>
          </a:xfrm>
        </p:spPr>
        <p:txBody>
          <a:bodyPr/>
          <a:lstStyle/>
          <a:p>
            <a:pPr marL="0" indent="0">
              <a:buNone/>
            </a:pPr>
            <a:r>
              <a:rPr lang="en-US" altLang="zh-CN" sz="2400" dirty="0"/>
              <a:t>【</a:t>
            </a:r>
            <a:r>
              <a:rPr lang="zh-CN" altLang="en-US" sz="2400" dirty="0"/>
              <a:t>例</a:t>
            </a:r>
            <a:r>
              <a:rPr lang="en-US" altLang="zh-CN" sz="2400" dirty="0"/>
              <a:t>1-3】 </a:t>
            </a:r>
            <a:r>
              <a:rPr lang="zh-CN" altLang="en-US" sz="2400" dirty="0"/>
              <a:t>将十进制数</a:t>
            </a:r>
            <a:r>
              <a:rPr lang="en-US" altLang="zh-CN" sz="2400" dirty="0"/>
              <a:t>77</a:t>
            </a:r>
            <a:r>
              <a:rPr lang="zh-CN" altLang="en-US" sz="2400" dirty="0"/>
              <a:t>转换为十六进制数。</a:t>
            </a:r>
          </a:p>
          <a:p>
            <a:pPr marL="0" indent="0">
              <a:buNone/>
            </a:pPr>
            <a:r>
              <a:rPr lang="en-US" altLang="zh-CN" sz="2400" dirty="0" smtClean="0"/>
              <a:t>【</a:t>
            </a:r>
            <a:r>
              <a:rPr lang="zh-CN" altLang="en-US" sz="2400" dirty="0" smtClean="0"/>
              <a:t>解</a:t>
            </a:r>
            <a:r>
              <a:rPr lang="en-US" altLang="zh-CN" sz="2400" dirty="0"/>
              <a:t>】</a:t>
            </a:r>
            <a:r>
              <a:rPr lang="zh-CN" altLang="en-US" sz="2400" dirty="0"/>
              <a:t>对</a:t>
            </a:r>
            <a:r>
              <a:rPr lang="en-US" altLang="zh-CN" sz="2400" dirty="0"/>
              <a:t>77</a:t>
            </a:r>
            <a:r>
              <a:rPr lang="zh-CN" altLang="en-US" sz="2400" dirty="0"/>
              <a:t>用除</a:t>
            </a:r>
            <a:r>
              <a:rPr lang="en-US" altLang="zh-CN" sz="2400" dirty="0"/>
              <a:t>16</a:t>
            </a:r>
            <a:r>
              <a:rPr lang="zh-CN" altLang="en-US" sz="2400" dirty="0"/>
              <a:t>取余 ：</a:t>
            </a:r>
          </a:p>
          <a:p>
            <a:pPr marL="0" indent="0">
              <a:buNone/>
            </a:pP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1266" name="图片 14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971800"/>
            <a:ext cx="1250731"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994628" y="5518388"/>
            <a:ext cx="2874120" cy="461665"/>
          </a:xfrm>
          <a:prstGeom prst="rect">
            <a:avLst/>
          </a:prstGeom>
          <a:noFill/>
        </p:spPr>
        <p:txBody>
          <a:bodyPr wrap="none" rtlCol="0">
            <a:spAutoFit/>
          </a:bodyPr>
          <a:lstStyle/>
          <a:p>
            <a:r>
              <a:rPr lang="zh-CN" altLang="en-US" sz="2400" dirty="0" smtClean="0"/>
              <a:t>结果：</a:t>
            </a:r>
            <a:r>
              <a:rPr lang="en-US" altLang="zh-CN" sz="2400" dirty="0"/>
              <a:t>(77)</a:t>
            </a:r>
            <a:r>
              <a:rPr lang="en-US" altLang="zh-CN" sz="2400" baseline="-25000" dirty="0"/>
              <a:t>10</a:t>
            </a:r>
            <a:r>
              <a:rPr lang="en-US" altLang="zh-CN" sz="2400" dirty="0"/>
              <a:t>=(</a:t>
            </a:r>
            <a:r>
              <a:rPr lang="en-US" altLang="zh-CN" sz="2400" dirty="0" smtClean="0"/>
              <a:t>115)</a:t>
            </a:r>
            <a:r>
              <a:rPr lang="en-US" altLang="zh-CN" sz="2400" baseline="-25000" dirty="0" smtClean="0"/>
              <a:t>8</a:t>
            </a:r>
            <a:endParaRPr lang="zh-CN" altLang="en-US" sz="2400" baseline="-25000" dirty="0"/>
          </a:p>
        </p:txBody>
      </p:sp>
      <p:cxnSp>
        <p:nvCxnSpPr>
          <p:cNvPr id="10" name="直接箭头连接符 9"/>
          <p:cNvCxnSpPr/>
          <p:nvPr/>
        </p:nvCxnSpPr>
        <p:spPr bwMode="auto">
          <a:xfrm flipV="1">
            <a:off x="2971800" y="3429000"/>
            <a:ext cx="0" cy="1545771"/>
          </a:xfrm>
          <a:prstGeom prst="straightConnector1">
            <a:avLst/>
          </a:prstGeom>
          <a:solidFill>
            <a:schemeClr val="accent1">
              <a:alpha val="89999"/>
            </a:schemeClr>
          </a:solidFill>
          <a:ln w="12700" cap="flat" cmpd="sng" algn="ctr">
            <a:solidFill>
              <a:schemeClr val="bg1">
                <a:lumMod val="10000"/>
              </a:schemeClr>
            </a:solidFill>
            <a:prstDash val="solid"/>
            <a:round/>
            <a:headEnd type="none" w="med" len="med"/>
            <a:tailEnd type="triangle"/>
          </a:ln>
          <a:effectLst>
            <a:prstShdw prst="shdw12">
              <a:schemeClr val="bg2">
                <a:alpha val="50000"/>
              </a:schemeClr>
            </a:prstShdw>
          </a:effectLst>
        </p:spPr>
      </p:cxnSp>
      <p:pic>
        <p:nvPicPr>
          <p:cNvPr id="11267" name="图片 146"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399" y="3429000"/>
            <a:ext cx="125269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直接箭头连接符 13"/>
          <p:cNvCxnSpPr/>
          <p:nvPr/>
        </p:nvCxnSpPr>
        <p:spPr bwMode="auto">
          <a:xfrm flipV="1">
            <a:off x="7391400" y="3429000"/>
            <a:ext cx="0" cy="1545771"/>
          </a:xfrm>
          <a:prstGeom prst="straightConnector1">
            <a:avLst/>
          </a:prstGeom>
          <a:solidFill>
            <a:schemeClr val="accent1">
              <a:alpha val="89999"/>
            </a:schemeClr>
          </a:solidFill>
          <a:ln w="12700" cap="flat" cmpd="sng" algn="ctr">
            <a:solidFill>
              <a:schemeClr val="bg1">
                <a:lumMod val="10000"/>
              </a:schemeClr>
            </a:solidFill>
            <a:prstDash val="solid"/>
            <a:round/>
            <a:headEnd type="none" w="med" len="med"/>
            <a:tailEnd type="triangle"/>
          </a:ln>
          <a:effectLst>
            <a:prstShdw prst="shdw12">
              <a:schemeClr val="bg2">
                <a:alpha val="50000"/>
              </a:schemeClr>
            </a:prstShdw>
          </a:effectLst>
        </p:spPr>
      </p:cxnSp>
      <p:sp>
        <p:nvSpPr>
          <p:cNvPr id="15" name="TextBox 14"/>
          <p:cNvSpPr txBox="1"/>
          <p:nvPr/>
        </p:nvSpPr>
        <p:spPr>
          <a:xfrm>
            <a:off x="4800600" y="5518387"/>
            <a:ext cx="2890535" cy="461665"/>
          </a:xfrm>
          <a:prstGeom prst="rect">
            <a:avLst/>
          </a:prstGeom>
          <a:noFill/>
        </p:spPr>
        <p:txBody>
          <a:bodyPr wrap="none" rtlCol="0">
            <a:spAutoFit/>
          </a:bodyPr>
          <a:lstStyle/>
          <a:p>
            <a:r>
              <a:rPr lang="zh-CN" altLang="en-US" sz="2400" dirty="0" smtClean="0"/>
              <a:t>结果：</a:t>
            </a:r>
            <a:r>
              <a:rPr lang="en-US" altLang="zh-CN" sz="2400" dirty="0"/>
              <a:t>(77)</a:t>
            </a:r>
            <a:r>
              <a:rPr lang="en-US" altLang="zh-CN" sz="2400" baseline="-25000" dirty="0"/>
              <a:t>10</a:t>
            </a:r>
            <a:r>
              <a:rPr lang="en-US" altLang="zh-CN" sz="2400" dirty="0" smtClean="0"/>
              <a:t>=(4D)</a:t>
            </a:r>
            <a:r>
              <a:rPr lang="en-US" altLang="zh-CN" sz="2400" baseline="-25000" dirty="0" smtClean="0"/>
              <a:t>16</a:t>
            </a:r>
            <a:endParaRPr lang="zh-CN" altLang="en-US" sz="2400" baseline="-25000" dirty="0"/>
          </a:p>
        </p:txBody>
      </p:sp>
    </p:spTree>
    <p:extLst>
      <p:ext uri="{BB962C8B-B14F-4D97-AF65-F5344CB8AC3E}">
        <p14:creationId xmlns:p14="http://schemas.microsoft.com/office/powerpoint/2010/main" val="61440410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6"/>
                                        </p:tgtEl>
                                        <p:attrNameLst>
                                          <p:attrName>style.visibility</p:attrName>
                                        </p:attrNameLst>
                                      </p:cBhvr>
                                      <p:to>
                                        <p:strVal val="visible"/>
                                      </p:to>
                                    </p:set>
                                    <p:animEffect transition="in" filter="fade">
                                      <p:cBhvr>
                                        <p:cTn id="21" dur="1000"/>
                                        <p:tgtEl>
                                          <p:spTgt spid="11266"/>
                                        </p:tgtEl>
                                      </p:cBhvr>
                                    </p:animEffect>
                                    <p:anim calcmode="lin" valueType="num">
                                      <p:cBhvr>
                                        <p:cTn id="22" dur="1000" fill="hold"/>
                                        <p:tgtEl>
                                          <p:spTgt spid="11266"/>
                                        </p:tgtEl>
                                        <p:attrNameLst>
                                          <p:attrName>ppt_x</p:attrName>
                                        </p:attrNameLst>
                                      </p:cBhvr>
                                      <p:tavLst>
                                        <p:tav tm="0">
                                          <p:val>
                                            <p:strVal val="#ppt_x"/>
                                          </p:val>
                                        </p:tav>
                                        <p:tav tm="100000">
                                          <p:val>
                                            <p:strVal val="#ppt_x"/>
                                          </p:val>
                                        </p:tav>
                                      </p:tavLst>
                                    </p:anim>
                                    <p:anim calcmode="lin" valueType="num">
                                      <p:cBhvr>
                                        <p:cTn id="23"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fade">
                                      <p:cBhvr>
                                        <p:cTn id="42" dur="1000"/>
                                        <p:tgtEl>
                                          <p:spTgt spid="7">
                                            <p:txEl>
                                              <p:pRg st="0" end="0"/>
                                            </p:txEl>
                                          </p:spTgt>
                                        </p:tgtEl>
                                      </p:cBhvr>
                                    </p:animEffect>
                                    <p:anim calcmode="lin" valueType="num">
                                      <p:cBhvr>
                                        <p:cTn id="43"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
                                            <p:txEl>
                                              <p:pRg st="1" end="1"/>
                                            </p:txEl>
                                          </p:spTgt>
                                        </p:tgtEl>
                                        <p:attrNameLst>
                                          <p:attrName>style.visibility</p:attrName>
                                        </p:attrNameLst>
                                      </p:cBhvr>
                                      <p:to>
                                        <p:strVal val="visible"/>
                                      </p:to>
                                    </p:set>
                                    <p:animEffect transition="in" filter="fade">
                                      <p:cBhvr>
                                        <p:cTn id="49" dur="1000"/>
                                        <p:tgtEl>
                                          <p:spTgt spid="7">
                                            <p:txEl>
                                              <p:pRg st="1" end="1"/>
                                            </p:txEl>
                                          </p:spTgt>
                                        </p:tgtEl>
                                      </p:cBhvr>
                                    </p:animEffect>
                                    <p:anim calcmode="lin" valueType="num">
                                      <p:cBhvr>
                                        <p:cTn id="50"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1267"/>
                                        </p:tgtEl>
                                        <p:attrNameLst>
                                          <p:attrName>style.visibility</p:attrName>
                                        </p:attrNameLst>
                                      </p:cBhvr>
                                      <p:to>
                                        <p:strVal val="visible"/>
                                      </p:to>
                                    </p:set>
                                    <p:animEffect transition="in" filter="fade">
                                      <p:cBhvr>
                                        <p:cTn id="56" dur="1000"/>
                                        <p:tgtEl>
                                          <p:spTgt spid="11267"/>
                                        </p:tgtEl>
                                      </p:cBhvr>
                                    </p:animEffect>
                                    <p:anim calcmode="lin" valueType="num">
                                      <p:cBhvr>
                                        <p:cTn id="57" dur="1000" fill="hold"/>
                                        <p:tgtEl>
                                          <p:spTgt spid="11267"/>
                                        </p:tgtEl>
                                        <p:attrNameLst>
                                          <p:attrName>ppt_x</p:attrName>
                                        </p:attrNameLst>
                                      </p:cBhvr>
                                      <p:tavLst>
                                        <p:tav tm="0">
                                          <p:val>
                                            <p:strVal val="#ppt_x"/>
                                          </p:val>
                                        </p:tav>
                                        <p:tav tm="100000">
                                          <p:val>
                                            <p:strVal val="#ppt_x"/>
                                          </p:val>
                                        </p:tav>
                                      </p:tavLst>
                                    </p:anim>
                                    <p:anim calcmode="lin" valueType="num">
                                      <p:cBhvr>
                                        <p:cTn id="58"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十进制小数转换为非十进制小数</a:t>
            </a:r>
          </a:p>
        </p:txBody>
      </p:sp>
      <p:sp>
        <p:nvSpPr>
          <p:cNvPr id="6" name="内容占位符 5"/>
          <p:cNvSpPr>
            <a:spLocks noGrp="1"/>
          </p:cNvSpPr>
          <p:nvPr>
            <p:ph idx="1"/>
          </p:nvPr>
        </p:nvSpPr>
        <p:spPr/>
        <p:txBody>
          <a:bodyPr/>
          <a:lstStyle/>
          <a:p>
            <a:r>
              <a:rPr lang="zh-CN" altLang="en-US" dirty="0"/>
              <a:t>方法：将十进制小数转换为非十进制小数采用“乘基取整法”，即将十进制小数逐次</a:t>
            </a:r>
            <a:r>
              <a:rPr lang="zh-CN" altLang="en-US" dirty="0">
                <a:solidFill>
                  <a:srgbClr val="FF0000"/>
                </a:solidFill>
              </a:rPr>
              <a:t>乘以</a:t>
            </a:r>
            <a:r>
              <a:rPr lang="zh-CN" altLang="en-US" dirty="0"/>
              <a:t>需转换为数制的</a:t>
            </a:r>
            <a:r>
              <a:rPr lang="zh-CN" altLang="en-US" dirty="0">
                <a:solidFill>
                  <a:srgbClr val="FF0000"/>
                </a:solidFill>
              </a:rPr>
              <a:t>基数</a:t>
            </a:r>
            <a:r>
              <a:rPr lang="zh-CN" altLang="en-US" dirty="0"/>
              <a:t>，直到小数的当前值</a:t>
            </a:r>
            <a:r>
              <a:rPr lang="zh-CN" altLang="en-US" dirty="0">
                <a:solidFill>
                  <a:srgbClr val="FF0000"/>
                </a:solidFill>
              </a:rPr>
              <a:t>等于</a:t>
            </a:r>
            <a:r>
              <a:rPr lang="en-US" altLang="zh-CN" dirty="0">
                <a:solidFill>
                  <a:srgbClr val="FF0000"/>
                </a:solidFill>
              </a:rPr>
              <a:t>0</a:t>
            </a:r>
            <a:r>
              <a:rPr lang="zh-CN" altLang="en-US" dirty="0"/>
              <a:t>或满足所要求的</a:t>
            </a:r>
            <a:r>
              <a:rPr lang="zh-CN" altLang="en-US" dirty="0">
                <a:solidFill>
                  <a:srgbClr val="FF0000"/>
                </a:solidFill>
              </a:rPr>
              <a:t>精度</a:t>
            </a:r>
            <a:r>
              <a:rPr lang="zh-CN" altLang="en-US" dirty="0"/>
              <a:t>为止，最后将所得到的乘积的整数部分</a:t>
            </a:r>
            <a:r>
              <a:rPr lang="zh-CN" altLang="en-US" dirty="0">
                <a:solidFill>
                  <a:srgbClr val="FF0000"/>
                </a:solidFill>
              </a:rPr>
              <a:t>从上到下</a:t>
            </a:r>
            <a:r>
              <a:rPr lang="zh-CN" altLang="en-US" dirty="0"/>
              <a:t>排列即可。</a:t>
            </a:r>
          </a:p>
        </p:txBody>
      </p:sp>
      <p:sp>
        <p:nvSpPr>
          <p:cNvPr id="5" name="日期占位符 4"/>
          <p:cNvSpPr>
            <a:spLocks noGrp="1"/>
          </p:cNvSpPr>
          <p:nvPr>
            <p:ph type="dt" sz="half" idx="10"/>
          </p:nvPr>
        </p:nvSpPr>
        <p:spPr/>
        <p:txBody>
          <a:bodyPr/>
          <a:lstStyle/>
          <a:p>
            <a:pPr>
              <a:defRPr/>
            </a:pPr>
            <a:fld id="{5BC3142B-AC52-4CEB-B763-EE31BD11D1FB}" type="datetime1">
              <a:rPr lang="zh-CN" altLang="en-US" smtClean="0"/>
              <a:pPr>
                <a:defRPr/>
              </a:pPr>
              <a:t>2014/10/18</a:t>
            </a:fld>
            <a:endParaRPr lang="en-US" altLang="zh-CN"/>
          </a:p>
        </p:txBody>
      </p:sp>
    </p:spTree>
    <p:extLst>
      <p:ext uri="{BB962C8B-B14F-4D97-AF65-F5344CB8AC3E}">
        <p14:creationId xmlns:p14="http://schemas.microsoft.com/office/powerpoint/2010/main" val="21445195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11188" y="1484313"/>
            <a:ext cx="7923212" cy="1106487"/>
          </a:xfrm>
        </p:spPr>
        <p:txBody>
          <a:bodyPr/>
          <a:lstStyle/>
          <a:p>
            <a:r>
              <a:rPr lang="en-US" altLang="zh-CN" dirty="0"/>
              <a:t>【</a:t>
            </a:r>
            <a:r>
              <a:rPr lang="zh-CN" altLang="en-US" dirty="0"/>
              <a:t>例</a:t>
            </a:r>
            <a:r>
              <a:rPr lang="en-US" altLang="zh-CN" dirty="0"/>
              <a:t>1-4】 </a:t>
            </a:r>
            <a:r>
              <a:rPr lang="zh-CN" altLang="en-US" dirty="0"/>
              <a:t>将十进制小数</a:t>
            </a:r>
            <a:r>
              <a:rPr lang="en-US" altLang="zh-CN" dirty="0"/>
              <a:t>0.625</a:t>
            </a:r>
            <a:r>
              <a:rPr lang="zh-CN" altLang="en-US" dirty="0"/>
              <a:t>转换成二进制小数</a:t>
            </a:r>
            <a:r>
              <a:rPr lang="zh-CN" altLang="en-US" dirty="0" smtClean="0"/>
              <a:t>。</a:t>
            </a:r>
            <a:endParaRPr lang="en-US" altLang="zh-CN" dirty="0" smtClean="0"/>
          </a:p>
          <a:p>
            <a:r>
              <a:rPr lang="en-US" altLang="zh-CN" dirty="0"/>
              <a:t>【</a:t>
            </a:r>
            <a:r>
              <a:rPr lang="zh-CN" altLang="en-US" dirty="0"/>
              <a:t>解</a:t>
            </a:r>
            <a:r>
              <a:rPr lang="en-US" altLang="zh-CN" dirty="0"/>
              <a:t>】</a:t>
            </a:r>
            <a:r>
              <a:rPr lang="zh-CN" altLang="en-US" dirty="0"/>
              <a:t>对</a:t>
            </a:r>
            <a:r>
              <a:rPr lang="en-US" altLang="zh-CN" dirty="0"/>
              <a:t>0.625</a:t>
            </a:r>
            <a:r>
              <a:rPr lang="zh-CN" altLang="en-US" dirty="0"/>
              <a:t>用乘</a:t>
            </a:r>
            <a:r>
              <a:rPr lang="en-US" altLang="zh-CN" dirty="0"/>
              <a:t>2</a:t>
            </a:r>
            <a:r>
              <a:rPr lang="zh-CN" altLang="en-US" dirty="0"/>
              <a:t>取整：</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2290" name="图片 149"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4086" y="3130621"/>
            <a:ext cx="1608667"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50"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799" y="3087077"/>
            <a:ext cx="754907" cy="2707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133600" y="5939135"/>
            <a:ext cx="3974165" cy="461665"/>
          </a:xfrm>
          <a:prstGeom prst="rect">
            <a:avLst/>
          </a:prstGeom>
          <a:noFill/>
        </p:spPr>
        <p:txBody>
          <a:bodyPr wrap="none" rtlCol="0">
            <a:spAutoFit/>
          </a:bodyPr>
          <a:lstStyle/>
          <a:p>
            <a:r>
              <a:rPr lang="zh-CN" altLang="en-US" sz="2400" dirty="0"/>
              <a:t>结果为：</a:t>
            </a:r>
            <a:r>
              <a:rPr lang="en-US" altLang="zh-CN" sz="2400" dirty="0"/>
              <a:t>(0.625)</a:t>
            </a:r>
            <a:r>
              <a:rPr lang="en-US" altLang="zh-CN" sz="2400" baseline="-25000" dirty="0"/>
              <a:t>10</a:t>
            </a:r>
            <a:r>
              <a:rPr lang="en-US" altLang="zh-CN" sz="2400" dirty="0"/>
              <a:t>=(0.101)</a:t>
            </a:r>
            <a:r>
              <a:rPr lang="en-US" altLang="zh-CN" sz="2400" baseline="-25000" dirty="0"/>
              <a:t>2</a:t>
            </a:r>
            <a:r>
              <a:rPr lang="en-US" altLang="zh-CN" sz="2400" dirty="0"/>
              <a:t> </a:t>
            </a:r>
            <a:endParaRPr lang="zh-CN" altLang="en-US" sz="2400" dirty="0"/>
          </a:p>
        </p:txBody>
      </p:sp>
    </p:spTree>
    <p:extLst>
      <p:ext uri="{BB962C8B-B14F-4D97-AF65-F5344CB8AC3E}">
        <p14:creationId xmlns:p14="http://schemas.microsoft.com/office/powerpoint/2010/main" val="263856346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290"/>
                                        </p:tgtEl>
                                        <p:attrNameLst>
                                          <p:attrName>style.visibility</p:attrName>
                                        </p:attrNameLst>
                                      </p:cBhvr>
                                      <p:to>
                                        <p:strVal val="visible"/>
                                      </p:to>
                                    </p:set>
                                    <p:animEffect transition="in" filter="fade">
                                      <p:cBhvr>
                                        <p:cTn id="21" dur="1000"/>
                                        <p:tgtEl>
                                          <p:spTgt spid="12290"/>
                                        </p:tgtEl>
                                      </p:cBhvr>
                                    </p:animEffect>
                                    <p:anim calcmode="lin" valueType="num">
                                      <p:cBhvr>
                                        <p:cTn id="22" dur="1000" fill="hold"/>
                                        <p:tgtEl>
                                          <p:spTgt spid="12290"/>
                                        </p:tgtEl>
                                        <p:attrNameLst>
                                          <p:attrName>ppt_x</p:attrName>
                                        </p:attrNameLst>
                                      </p:cBhvr>
                                      <p:tavLst>
                                        <p:tav tm="0">
                                          <p:val>
                                            <p:strVal val="#ppt_x"/>
                                          </p:val>
                                        </p:tav>
                                        <p:tav tm="100000">
                                          <p:val>
                                            <p:strVal val="#ppt_x"/>
                                          </p:val>
                                        </p:tav>
                                      </p:tavLst>
                                    </p:anim>
                                    <p:anim calcmode="lin" valueType="num">
                                      <p:cBhvr>
                                        <p:cTn id="23"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2291"/>
                                        </p:tgtEl>
                                        <p:attrNameLst>
                                          <p:attrName>style.visibility</p:attrName>
                                        </p:attrNameLst>
                                      </p:cBhvr>
                                      <p:to>
                                        <p:strVal val="visible"/>
                                      </p:to>
                                    </p:set>
                                    <p:animEffect transition="in" filter="fade">
                                      <p:cBhvr>
                                        <p:cTn id="28" dur="1000"/>
                                        <p:tgtEl>
                                          <p:spTgt spid="12291"/>
                                        </p:tgtEl>
                                      </p:cBhvr>
                                    </p:animEffect>
                                    <p:anim calcmode="lin" valueType="num">
                                      <p:cBhvr>
                                        <p:cTn id="29" dur="1000" fill="hold"/>
                                        <p:tgtEl>
                                          <p:spTgt spid="12291"/>
                                        </p:tgtEl>
                                        <p:attrNameLst>
                                          <p:attrName>ppt_x</p:attrName>
                                        </p:attrNameLst>
                                      </p:cBhvr>
                                      <p:tavLst>
                                        <p:tav tm="0">
                                          <p:val>
                                            <p:strVal val="#ppt_x"/>
                                          </p:val>
                                        </p:tav>
                                        <p:tav tm="100000">
                                          <p:val>
                                            <p:strVal val="#ppt_x"/>
                                          </p:val>
                                        </p:tav>
                                      </p:tavLst>
                                    </p:anim>
                                    <p:anim calcmode="lin" valueType="num">
                                      <p:cBhvr>
                                        <p:cTn id="30"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计算工具的发展（</a:t>
            </a:r>
            <a:r>
              <a:rPr lang="en-US" altLang="zh-CN" dirty="0" smtClean="0"/>
              <a:t>2</a:t>
            </a:r>
            <a:r>
              <a:rPr lang="zh-CN" altLang="en-US" dirty="0" smtClean="0"/>
              <a:t>）</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5" name="圆角矩形 4"/>
          <p:cNvSpPr/>
          <p:nvPr/>
        </p:nvSpPr>
        <p:spPr bwMode="auto">
          <a:xfrm>
            <a:off x="2036202" y="5151664"/>
            <a:ext cx="2002398" cy="658584"/>
          </a:xfrm>
          <a:prstGeom prst="roundRect">
            <a:avLst/>
          </a:prstGeom>
          <a:solidFill>
            <a:srgbClr val="A5A2E6">
              <a:alpha val="89804"/>
            </a:srgbClr>
          </a:solidFill>
          <a:ln w="12700" cap="flat" cmpd="sng" algn="ctr">
            <a:solidFill>
              <a:schemeClr val="accent5">
                <a:lumMod val="40000"/>
                <a:lumOff val="60000"/>
              </a:schemeClr>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r>
              <a:rPr lang="zh-CN" altLang="en-US" dirty="0" smtClean="0"/>
              <a:t>帕斯卡的加法器</a:t>
            </a:r>
            <a:endParaRPr lang="en-US" altLang="zh-CN" dirty="0"/>
          </a:p>
        </p:txBody>
      </p:sp>
      <p:sp>
        <p:nvSpPr>
          <p:cNvPr id="6" name="圆角矩形 5"/>
          <p:cNvSpPr/>
          <p:nvPr/>
        </p:nvSpPr>
        <p:spPr bwMode="auto">
          <a:xfrm>
            <a:off x="4267200" y="4969327"/>
            <a:ext cx="2057400" cy="1012371"/>
          </a:xfrm>
          <a:prstGeom prst="roundRect">
            <a:avLst/>
          </a:prstGeom>
          <a:solidFill>
            <a:srgbClr val="A5A2E6">
              <a:alpha val="89804"/>
            </a:srgbClr>
          </a:solidFill>
          <a:ln w="12700" cap="flat" cmpd="sng" algn="ctr">
            <a:solidFill>
              <a:schemeClr val="accent5">
                <a:lumMod val="40000"/>
                <a:lumOff val="60000"/>
              </a:schemeClr>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r>
              <a:rPr lang="zh-CN" altLang="en-US" dirty="0" smtClean="0"/>
              <a:t>莱布尼兹计算机</a:t>
            </a:r>
            <a:endParaRPr lang="en-US" altLang="zh-CN" dirty="0" smtClean="0"/>
          </a:p>
          <a:p>
            <a:r>
              <a:rPr lang="zh-CN" altLang="en-US" dirty="0" smtClean="0"/>
              <a:t>（提出了二进制运算法则）</a:t>
            </a:r>
            <a:endParaRPr lang="en-US" altLang="zh-CN" dirty="0"/>
          </a:p>
        </p:txBody>
      </p:sp>
      <p:sp>
        <p:nvSpPr>
          <p:cNvPr id="7" name="圆角矩形 6"/>
          <p:cNvSpPr/>
          <p:nvPr/>
        </p:nvSpPr>
        <p:spPr bwMode="auto">
          <a:xfrm>
            <a:off x="6629400" y="4942110"/>
            <a:ext cx="2356757" cy="1012371"/>
          </a:xfrm>
          <a:prstGeom prst="roundRect">
            <a:avLst/>
          </a:prstGeom>
          <a:solidFill>
            <a:srgbClr val="A5A2E6">
              <a:alpha val="89804"/>
            </a:srgbClr>
          </a:solidFill>
          <a:ln w="12700" cap="flat" cmpd="sng" algn="ctr">
            <a:solidFill>
              <a:schemeClr val="accent5">
                <a:lumMod val="40000"/>
                <a:lumOff val="60000"/>
              </a:schemeClr>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r>
              <a:rPr lang="zh-CN" altLang="en-US" dirty="0" smtClean="0"/>
              <a:t>提花编织机的发明与</a:t>
            </a:r>
            <a:r>
              <a:rPr lang="zh-CN" altLang="en-US" dirty="0"/>
              <a:t>改进（穿孔</a:t>
            </a:r>
            <a:r>
              <a:rPr lang="zh-CN" altLang="en-US" dirty="0" smtClean="0"/>
              <a:t>纸带与卡片的发明）</a:t>
            </a:r>
            <a:endParaRPr lang="en-US" altLang="zh-CN" dirty="0"/>
          </a:p>
        </p:txBody>
      </p:sp>
      <p:sp>
        <p:nvSpPr>
          <p:cNvPr id="9" name="TextBox 8"/>
          <p:cNvSpPr txBox="1"/>
          <p:nvPr/>
        </p:nvSpPr>
        <p:spPr>
          <a:xfrm>
            <a:off x="543156" y="1219200"/>
            <a:ext cx="7298793" cy="461665"/>
          </a:xfrm>
          <a:prstGeom prst="rect">
            <a:avLst/>
          </a:prstGeom>
          <a:noFill/>
        </p:spPr>
        <p:txBody>
          <a:bodyPr wrap="none" rtlCol="0">
            <a:spAutoFit/>
          </a:bodyPr>
          <a:lstStyle/>
          <a:p>
            <a:r>
              <a:rPr lang="en-US" altLang="zh-CN" sz="2400" dirty="0"/>
              <a:t>17</a:t>
            </a:r>
            <a:r>
              <a:rPr lang="zh-CN" altLang="en-US" sz="2400" dirty="0"/>
              <a:t>世纪，数学和计算工具的发展重心转移到了欧洲。</a:t>
            </a:r>
          </a:p>
        </p:txBody>
      </p:sp>
      <p:pic>
        <p:nvPicPr>
          <p:cNvPr id="10" name="Picture 2" descr="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514547" y="2800546"/>
            <a:ext cx="2895600" cy="1104507"/>
          </a:xfrm>
          <a:prstGeom prst="rect">
            <a:avLst/>
          </a:prstGeom>
          <a:noFill/>
          <a:extLst>
            <a:ext uri="{909E8E84-426E-40DD-AFC4-6F175D3DCCD1}">
              <a14:hiddenFill xmlns:a14="http://schemas.microsoft.com/office/drawing/2010/main">
                <a:solidFill>
                  <a:srgbClr val="FFFFFF"/>
                </a:solidFill>
              </a14:hiddenFill>
            </a:ext>
          </a:extLst>
        </p:spPr>
      </p:pic>
      <p:sp>
        <p:nvSpPr>
          <p:cNvPr id="11" name="圆角矩形 10"/>
          <p:cNvSpPr/>
          <p:nvPr/>
        </p:nvSpPr>
        <p:spPr bwMode="auto">
          <a:xfrm>
            <a:off x="152400" y="5151663"/>
            <a:ext cx="1752600" cy="647698"/>
          </a:xfrm>
          <a:prstGeom prst="roundRect">
            <a:avLst/>
          </a:prstGeom>
          <a:solidFill>
            <a:srgbClr val="A5A2E6">
              <a:alpha val="89804"/>
            </a:srgbClr>
          </a:solidFill>
          <a:ln w="12700" cap="flat" cmpd="sng" algn="ctr">
            <a:solidFill>
              <a:schemeClr val="accent5">
                <a:lumMod val="40000"/>
                <a:lumOff val="60000"/>
              </a:schemeClr>
            </a:solidFill>
            <a:prstDash val="solid"/>
            <a:round/>
            <a:headEnd type="none" w="med" len="med"/>
            <a:tailEnd type="none" w="med" len="med"/>
          </a:ln>
          <a:effectLst>
            <a:prstShdw prst="shdw12">
              <a:schemeClr val="bg2">
                <a:alpha val="50000"/>
              </a:schemeClr>
            </a:prstShdw>
          </a:effectLst>
        </p:spPr>
        <p:txBody>
          <a:bodyPr vert="horz" wrap="square" lIns="91440" tIns="45720" rIns="91440" bIns="45720" numCol="1" rtlCol="0" anchor="ctr" anchorCtr="0" compatLnSpc="1">
            <a:prstTxWarp prst="textNoShape">
              <a:avLst/>
            </a:prstTxWarp>
          </a:bodyPr>
          <a:lstStyle/>
          <a:p>
            <a:pPr algn="ctr"/>
            <a:r>
              <a:rPr lang="zh-CN" altLang="en-US" dirty="0" smtClean="0"/>
              <a:t>计算尺</a:t>
            </a:r>
            <a:endParaRPr lang="en-US" altLang="zh-CN" dirty="0" smtClean="0"/>
          </a:p>
        </p:txBody>
      </p:sp>
      <p:pic>
        <p:nvPicPr>
          <p:cNvPr id="12" name="Picture 9" descr="帕斯卡-加法器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6202" y="3543609"/>
            <a:ext cx="1834816" cy="125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descr="c2bce20398ce78b5d53f7c6d">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6202" y="1779725"/>
            <a:ext cx="1600200" cy="1684421"/>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9" descr="计算器.bmp"/>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48910" y="3543609"/>
            <a:ext cx="2293980" cy="1235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4e83cb622e0f22f7e7113ac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29183" y="1708666"/>
            <a:ext cx="1533433" cy="1852545"/>
          </a:xfrm>
          <a:prstGeom prst="rect">
            <a:avLst/>
          </a:prstGeom>
          <a:noFill/>
          <a:extLst>
            <a:ext uri="{909E8E84-426E-40DD-AFC4-6F175D3DCCD1}">
              <a14:hiddenFill xmlns:a14="http://schemas.microsoft.com/office/drawing/2010/main">
                <a:solidFill>
                  <a:srgbClr val="FFFFFF"/>
                </a:solidFill>
              </a14:hiddenFill>
            </a:ext>
          </a:extLst>
        </p:spPr>
      </p:pic>
      <p:pic>
        <p:nvPicPr>
          <p:cNvPr id="16" name="图片 5" descr="jacquard编织机.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928757" y="2108789"/>
            <a:ext cx="2057400" cy="248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563151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2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par>
                                <p:cTn id="34" presetID="22" presetClass="entr" presetSubtype="4"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8380412" cy="2097087"/>
          </a:xfrm>
        </p:spPr>
        <p:txBody>
          <a:bodyPr/>
          <a:lstStyle/>
          <a:p>
            <a:r>
              <a:rPr lang="zh-CN" altLang="en-US" sz="2000" dirty="0"/>
              <a:t>通常，一个非十进制小数能够完全准确地转换成十进制数，但一个十进制小数并不一定能完全准确地转换成非十进制小数。在这种情况下，可以根据精度要求只转换到小数点某一位为止，这就是该小数的</a:t>
            </a:r>
            <a:r>
              <a:rPr lang="zh-CN" altLang="en-US" sz="2000" dirty="0">
                <a:solidFill>
                  <a:srgbClr val="FF0000"/>
                </a:solidFill>
              </a:rPr>
              <a:t>近似值</a:t>
            </a:r>
            <a:r>
              <a:rPr lang="zh-CN" altLang="en-US" sz="2000" dirty="0" smtClean="0"/>
              <a:t>。</a:t>
            </a:r>
            <a:endParaRPr lang="en-US" altLang="zh-CN" sz="2000" dirty="0" smtClean="0"/>
          </a:p>
          <a:p>
            <a:r>
              <a:rPr lang="en-US" altLang="zh-CN" sz="2000" dirty="0"/>
              <a:t>【</a:t>
            </a:r>
            <a:r>
              <a:rPr lang="zh-CN" altLang="en-US" sz="2000" dirty="0"/>
              <a:t>例</a:t>
            </a:r>
            <a:r>
              <a:rPr lang="en-US" altLang="zh-CN" sz="2000" dirty="0"/>
              <a:t>1-5】 </a:t>
            </a:r>
            <a:r>
              <a:rPr lang="zh-CN" altLang="en-US" sz="2000" dirty="0"/>
              <a:t>将十进制小数</a:t>
            </a:r>
            <a:r>
              <a:rPr lang="en-US" altLang="zh-CN" sz="2000" dirty="0"/>
              <a:t>0.32</a:t>
            </a:r>
            <a:r>
              <a:rPr lang="zh-CN" altLang="en-US" sz="2000" dirty="0"/>
              <a:t>转换成二进制小数。</a:t>
            </a:r>
          </a:p>
          <a:p>
            <a:r>
              <a:rPr lang="en-US" altLang="zh-CN" sz="2000" dirty="0"/>
              <a:t>【</a:t>
            </a:r>
            <a:r>
              <a:rPr lang="zh-CN" altLang="en-US" sz="2000" dirty="0"/>
              <a:t>解</a:t>
            </a:r>
            <a:r>
              <a:rPr lang="en-US" altLang="zh-CN" sz="2000" dirty="0"/>
              <a:t>】</a:t>
            </a:r>
            <a:r>
              <a:rPr lang="zh-CN" altLang="en-US" sz="2000" dirty="0"/>
              <a:t>对</a:t>
            </a:r>
            <a:r>
              <a:rPr lang="en-US" altLang="zh-CN" sz="2000" dirty="0"/>
              <a:t>0.32</a:t>
            </a:r>
            <a:r>
              <a:rPr lang="zh-CN" altLang="en-US" sz="2000" dirty="0"/>
              <a:t>用乘</a:t>
            </a:r>
            <a:r>
              <a:rPr lang="en-US" altLang="zh-CN" sz="2000" dirty="0"/>
              <a:t>2</a:t>
            </a:r>
            <a:r>
              <a:rPr lang="zh-CN" altLang="en-US" sz="2000" dirty="0"/>
              <a:t>取整：</a:t>
            </a:r>
          </a:p>
          <a:p>
            <a:endParaRPr lang="en-US" altLang="zh-CN" sz="2000" dirty="0" smtClean="0"/>
          </a:p>
          <a:p>
            <a:endParaRPr lang="zh-CN" altLang="en-US" sz="20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3314" name="图片 152"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5590" y="3368841"/>
            <a:ext cx="971550" cy="2863516"/>
          </a:xfrm>
          <a:prstGeom prst="rect">
            <a:avLst/>
          </a:prstGeom>
          <a:noFill/>
          <a:extLst>
            <a:ext uri="{909E8E84-426E-40DD-AFC4-6F175D3DCCD1}">
              <a14:hiddenFill xmlns:a14="http://schemas.microsoft.com/office/drawing/2010/main">
                <a:solidFill>
                  <a:srgbClr val="FFFFFF"/>
                </a:solidFill>
              </a14:hiddenFill>
            </a:ext>
          </a:extLst>
        </p:spPr>
      </p:pic>
      <p:pic>
        <p:nvPicPr>
          <p:cNvPr id="13313" name="图片 153"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7510" y="3407228"/>
            <a:ext cx="575690" cy="280335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zh-CN" altLang="en-US" sz="1000" b="0" i="0" u="none" strike="noStrike" cap="none" normalizeH="0" baseline="0" smtClean="0">
                <a:ln>
                  <a:noFill/>
                </a:ln>
                <a:solidFill>
                  <a:schemeClr val="tx1"/>
                </a:solidFill>
                <a:effectLst/>
                <a:latin typeface="Arial"/>
                <a:ea typeface="宋体" pitchFamily="2" charset="-122"/>
                <a:cs typeface="Times New Roman" pitchFamily="18" charset="0"/>
              </a:rPr>
              <a:t> </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4"/>
          <p:cNvSpPr>
            <a:spLocks noChangeArrowheads="1"/>
          </p:cNvSpPr>
          <p:nvPr/>
        </p:nvSpPr>
        <p:spPr bwMode="auto">
          <a:xfrm>
            <a:off x="0" y="2133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Arial"/>
                <a:ea typeface="宋体" pitchFamily="2" charset="-122"/>
                <a:cs typeface="Times New Roman" pitchFamily="18" charset="0"/>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5"/>
          <p:cNvSpPr>
            <a:spLocks noChangeArrowheads="1"/>
          </p:cNvSpPr>
          <p:nvPr/>
        </p:nvSpPr>
        <p:spPr bwMode="auto">
          <a:xfrm>
            <a:off x="0" y="426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TextBox 9"/>
          <p:cNvSpPr txBox="1"/>
          <p:nvPr/>
        </p:nvSpPr>
        <p:spPr>
          <a:xfrm>
            <a:off x="235885" y="5692951"/>
            <a:ext cx="4229043" cy="461665"/>
          </a:xfrm>
          <a:prstGeom prst="rect">
            <a:avLst/>
          </a:prstGeom>
          <a:noFill/>
        </p:spPr>
        <p:txBody>
          <a:bodyPr wrap="none" rtlCol="0">
            <a:spAutoFit/>
          </a:bodyPr>
          <a:lstStyle/>
          <a:p>
            <a:r>
              <a:rPr lang="zh-CN" altLang="en-US" sz="2400" dirty="0"/>
              <a:t>结果为：</a:t>
            </a:r>
            <a:r>
              <a:rPr lang="en-US" altLang="zh-CN" sz="2400" dirty="0"/>
              <a:t>(</a:t>
            </a:r>
            <a:r>
              <a:rPr lang="en-US" altLang="zh-CN" sz="2400" dirty="0" smtClean="0"/>
              <a:t>0.32)</a:t>
            </a:r>
            <a:r>
              <a:rPr lang="en-US" altLang="zh-CN" sz="2400" baseline="-25000" dirty="0" smtClean="0"/>
              <a:t>10</a:t>
            </a:r>
            <a:r>
              <a:rPr lang="en-US" altLang="zh-CN" sz="2400" dirty="0"/>
              <a:t>=(</a:t>
            </a:r>
            <a:r>
              <a:rPr lang="en-US" altLang="zh-CN" sz="2400" dirty="0" smtClean="0"/>
              <a:t>0.0101...)</a:t>
            </a:r>
            <a:r>
              <a:rPr lang="en-US" altLang="zh-CN" sz="2400" baseline="-25000" dirty="0" smtClean="0"/>
              <a:t>2</a:t>
            </a:r>
            <a:r>
              <a:rPr lang="en-US" altLang="zh-CN" sz="2400" dirty="0" smtClean="0"/>
              <a:t> </a:t>
            </a:r>
            <a:endParaRPr lang="zh-CN" altLang="en-US" sz="2400" dirty="0"/>
          </a:p>
        </p:txBody>
      </p:sp>
    </p:spTree>
    <p:extLst>
      <p:ext uri="{BB962C8B-B14F-4D97-AF65-F5344CB8AC3E}">
        <p14:creationId xmlns:p14="http://schemas.microsoft.com/office/powerpoint/2010/main" val="30537714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314"/>
                                        </p:tgtEl>
                                        <p:attrNameLst>
                                          <p:attrName>style.visibility</p:attrName>
                                        </p:attrNameLst>
                                      </p:cBhvr>
                                      <p:to>
                                        <p:strVal val="visible"/>
                                      </p:to>
                                    </p:set>
                                    <p:animEffect transition="in" filter="fade">
                                      <p:cBhvr>
                                        <p:cTn id="28" dur="1000"/>
                                        <p:tgtEl>
                                          <p:spTgt spid="13314"/>
                                        </p:tgtEl>
                                      </p:cBhvr>
                                    </p:animEffect>
                                    <p:anim calcmode="lin" valueType="num">
                                      <p:cBhvr>
                                        <p:cTn id="29" dur="1000" fill="hold"/>
                                        <p:tgtEl>
                                          <p:spTgt spid="13314"/>
                                        </p:tgtEl>
                                        <p:attrNameLst>
                                          <p:attrName>ppt_x</p:attrName>
                                        </p:attrNameLst>
                                      </p:cBhvr>
                                      <p:tavLst>
                                        <p:tav tm="0">
                                          <p:val>
                                            <p:strVal val="#ppt_x"/>
                                          </p:val>
                                        </p:tav>
                                        <p:tav tm="100000">
                                          <p:val>
                                            <p:strVal val="#ppt_x"/>
                                          </p:val>
                                        </p:tav>
                                      </p:tavLst>
                                    </p:anim>
                                    <p:anim calcmode="lin" valueType="num">
                                      <p:cBhvr>
                                        <p:cTn id="30"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3313"/>
                                        </p:tgtEl>
                                        <p:attrNameLst>
                                          <p:attrName>style.visibility</p:attrName>
                                        </p:attrNameLst>
                                      </p:cBhvr>
                                      <p:to>
                                        <p:strVal val="visible"/>
                                      </p:to>
                                    </p:set>
                                    <p:animEffect transition="in" filter="fade">
                                      <p:cBhvr>
                                        <p:cTn id="35" dur="1000"/>
                                        <p:tgtEl>
                                          <p:spTgt spid="13313"/>
                                        </p:tgtEl>
                                      </p:cBhvr>
                                    </p:animEffect>
                                    <p:anim calcmode="lin" valueType="num">
                                      <p:cBhvr>
                                        <p:cTn id="36" dur="1000" fill="hold"/>
                                        <p:tgtEl>
                                          <p:spTgt spid="13313"/>
                                        </p:tgtEl>
                                        <p:attrNameLst>
                                          <p:attrName>ppt_x</p:attrName>
                                        </p:attrNameLst>
                                      </p:cBhvr>
                                      <p:tavLst>
                                        <p:tav tm="0">
                                          <p:val>
                                            <p:strVal val="#ppt_x"/>
                                          </p:val>
                                        </p:tav>
                                        <p:tav tm="100000">
                                          <p:val>
                                            <p:strVal val="#ppt_x"/>
                                          </p:val>
                                        </p:tav>
                                      </p:tavLst>
                                    </p:anim>
                                    <p:anim calcmode="lin" valueType="num">
                                      <p:cBhvr>
                                        <p:cTn id="37" dur="1000" fill="hold"/>
                                        <p:tgtEl>
                                          <p:spTgt spid="133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8304212" cy="2401887"/>
          </a:xfrm>
        </p:spPr>
        <p:txBody>
          <a:bodyPr/>
          <a:lstStyle/>
          <a:p>
            <a:r>
              <a:rPr lang="zh-CN" altLang="en-US" dirty="0"/>
              <a:t>如果一个数既有整数部分又有小数部分，应将整数部分和小数部分分别进行转换，然后把两者相加便得到结果。</a:t>
            </a:r>
          </a:p>
          <a:p>
            <a:r>
              <a:rPr lang="en-US" altLang="zh-CN" dirty="0"/>
              <a:t>【</a:t>
            </a:r>
            <a:r>
              <a:rPr lang="zh-CN" altLang="en-US" dirty="0"/>
              <a:t>例</a:t>
            </a:r>
            <a:r>
              <a:rPr lang="en-US" altLang="zh-CN" dirty="0"/>
              <a:t>1-6】 </a:t>
            </a:r>
            <a:r>
              <a:rPr lang="zh-CN" altLang="en-US" dirty="0"/>
              <a:t>将十进制数</a:t>
            </a:r>
            <a:r>
              <a:rPr lang="en-US" altLang="zh-CN" dirty="0"/>
              <a:t>77.625</a:t>
            </a:r>
            <a:r>
              <a:rPr lang="zh-CN" altLang="en-US" dirty="0"/>
              <a:t>转换为二进制数。</a:t>
            </a:r>
          </a:p>
          <a:p>
            <a:r>
              <a:rPr lang="en-US" altLang="zh-CN" dirty="0"/>
              <a:t>【</a:t>
            </a:r>
            <a:r>
              <a:rPr lang="zh-CN" altLang="en-US" dirty="0"/>
              <a:t>解</a:t>
            </a:r>
            <a:r>
              <a:rPr lang="en-US" altLang="zh-CN" dirty="0"/>
              <a:t>】 </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7" name="TextBox 6"/>
          <p:cNvSpPr txBox="1"/>
          <p:nvPr/>
        </p:nvSpPr>
        <p:spPr>
          <a:xfrm>
            <a:off x="2819400" y="3810000"/>
            <a:ext cx="2636876" cy="461665"/>
          </a:xfrm>
          <a:prstGeom prst="rect">
            <a:avLst/>
          </a:prstGeom>
          <a:noFill/>
        </p:spPr>
        <p:txBody>
          <a:bodyPr wrap="none" rtlCol="0">
            <a:spAutoFit/>
          </a:bodyPr>
          <a:lstStyle/>
          <a:p>
            <a:r>
              <a:rPr lang="en-US" altLang="zh-CN" sz="2400" dirty="0" smtClean="0"/>
              <a:t>(</a:t>
            </a:r>
            <a:r>
              <a:rPr lang="en-US" altLang="zh-CN" sz="2400" dirty="0"/>
              <a:t>77)</a:t>
            </a:r>
            <a:r>
              <a:rPr lang="en-US" altLang="zh-CN" sz="2400" baseline="-25000" dirty="0"/>
              <a:t>10</a:t>
            </a:r>
            <a:r>
              <a:rPr lang="en-US" altLang="zh-CN" sz="2400" dirty="0"/>
              <a:t>=(</a:t>
            </a:r>
            <a:r>
              <a:rPr lang="en-US" altLang="zh-CN" sz="2400" dirty="0" smtClean="0"/>
              <a:t>1001101)</a:t>
            </a:r>
            <a:r>
              <a:rPr lang="en-US" altLang="zh-CN" sz="2400" baseline="-25000" dirty="0" smtClean="0"/>
              <a:t>2</a:t>
            </a:r>
            <a:endParaRPr lang="zh-CN" altLang="en-US" sz="2400" baseline="-25000" dirty="0"/>
          </a:p>
        </p:txBody>
      </p:sp>
      <p:sp>
        <p:nvSpPr>
          <p:cNvPr id="8" name="TextBox 7"/>
          <p:cNvSpPr txBox="1"/>
          <p:nvPr/>
        </p:nvSpPr>
        <p:spPr>
          <a:xfrm>
            <a:off x="2819400" y="4430484"/>
            <a:ext cx="2743059" cy="461665"/>
          </a:xfrm>
          <a:prstGeom prst="rect">
            <a:avLst/>
          </a:prstGeom>
          <a:noFill/>
        </p:spPr>
        <p:txBody>
          <a:bodyPr wrap="none" rtlCol="0">
            <a:spAutoFit/>
          </a:bodyPr>
          <a:lstStyle/>
          <a:p>
            <a:r>
              <a:rPr lang="en-US" altLang="zh-CN" sz="2400" dirty="0" smtClean="0"/>
              <a:t>(</a:t>
            </a:r>
            <a:r>
              <a:rPr lang="en-US" altLang="zh-CN" sz="2400" dirty="0"/>
              <a:t>0.625)</a:t>
            </a:r>
            <a:r>
              <a:rPr lang="en-US" altLang="zh-CN" sz="2400" baseline="-25000" dirty="0"/>
              <a:t>10</a:t>
            </a:r>
            <a:r>
              <a:rPr lang="en-US" altLang="zh-CN" sz="2400" dirty="0"/>
              <a:t>=(0.101)</a:t>
            </a:r>
            <a:r>
              <a:rPr lang="en-US" altLang="zh-CN" sz="2400" baseline="-25000" dirty="0"/>
              <a:t>2</a:t>
            </a:r>
            <a:r>
              <a:rPr lang="en-US" altLang="zh-CN" sz="2400" dirty="0"/>
              <a:t> </a:t>
            </a:r>
            <a:endParaRPr lang="zh-CN" altLang="en-US" sz="2400" dirty="0"/>
          </a:p>
        </p:txBody>
      </p:sp>
      <p:sp>
        <p:nvSpPr>
          <p:cNvPr id="9" name="TextBox 8"/>
          <p:cNvSpPr txBox="1"/>
          <p:nvPr/>
        </p:nvSpPr>
        <p:spPr>
          <a:xfrm>
            <a:off x="2766308" y="5105400"/>
            <a:ext cx="3920882" cy="461665"/>
          </a:xfrm>
          <a:prstGeom prst="rect">
            <a:avLst/>
          </a:prstGeom>
          <a:noFill/>
        </p:spPr>
        <p:txBody>
          <a:bodyPr wrap="none" rtlCol="0">
            <a:spAutoFit/>
          </a:bodyPr>
          <a:lstStyle/>
          <a:p>
            <a:r>
              <a:rPr lang="en-US" altLang="zh-CN" sz="2400" dirty="0" smtClean="0"/>
              <a:t>(77.625)</a:t>
            </a:r>
            <a:r>
              <a:rPr lang="en-US" altLang="zh-CN" sz="2400" baseline="-25000" dirty="0" smtClean="0"/>
              <a:t>10</a:t>
            </a:r>
            <a:r>
              <a:rPr lang="en-US" altLang="zh-CN" sz="2400" dirty="0" smtClean="0"/>
              <a:t>=(1001101.101)</a:t>
            </a:r>
            <a:r>
              <a:rPr lang="en-US" altLang="zh-CN" sz="2400" baseline="-25000" dirty="0" smtClean="0"/>
              <a:t>2</a:t>
            </a:r>
            <a:r>
              <a:rPr lang="en-US" altLang="zh-CN" sz="2400" dirty="0" smtClean="0"/>
              <a:t> </a:t>
            </a:r>
            <a:endParaRPr lang="zh-CN" altLang="en-US" sz="2400" dirty="0"/>
          </a:p>
        </p:txBody>
      </p:sp>
    </p:spTree>
    <p:extLst>
      <p:ext uri="{BB962C8B-B14F-4D97-AF65-F5344CB8AC3E}">
        <p14:creationId xmlns:p14="http://schemas.microsoft.com/office/powerpoint/2010/main" val="793001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非十进制数转换为十进制数</a:t>
            </a:r>
          </a:p>
        </p:txBody>
      </p:sp>
      <p:sp>
        <p:nvSpPr>
          <p:cNvPr id="3" name="内容占位符 2"/>
          <p:cNvSpPr>
            <a:spLocks noGrp="1"/>
          </p:cNvSpPr>
          <p:nvPr>
            <p:ph idx="1"/>
          </p:nvPr>
        </p:nvSpPr>
        <p:spPr/>
        <p:txBody>
          <a:bodyPr/>
          <a:lstStyle/>
          <a:p>
            <a:r>
              <a:rPr lang="zh-CN" altLang="en-US" dirty="0"/>
              <a:t>非十进制数转换为十进制数采用“位权法”，即把各非十进制数按权展开，然后求和，便可得到转换的结果</a:t>
            </a:r>
            <a:r>
              <a:rPr lang="zh-CN" altLang="en-US" dirty="0" smtClean="0"/>
              <a:t>。</a:t>
            </a:r>
            <a:endParaRPr lang="en-US" altLang="zh-CN" dirty="0" smtClean="0"/>
          </a:p>
          <a:p>
            <a:r>
              <a:rPr lang="zh-CN" altLang="en-US" dirty="0"/>
              <a:t>例如：任何一个</a:t>
            </a:r>
            <a:r>
              <a:rPr lang="en-US" altLang="zh-CN" dirty="0"/>
              <a:t>N</a:t>
            </a:r>
            <a:r>
              <a:rPr lang="zh-CN" altLang="en-US" dirty="0"/>
              <a:t>进制数</a:t>
            </a:r>
            <a:r>
              <a:rPr lang="en-US" altLang="zh-CN" dirty="0"/>
              <a:t>A</a:t>
            </a:r>
            <a:r>
              <a:rPr lang="zh-CN" altLang="en-US" dirty="0"/>
              <a:t>：</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5" name="图片 12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429000"/>
            <a:ext cx="4343400" cy="45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29"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668" y="5293652"/>
            <a:ext cx="851344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740229" y="4082534"/>
            <a:ext cx="1800493" cy="369332"/>
          </a:xfrm>
          <a:prstGeom prst="rect">
            <a:avLst/>
          </a:prstGeom>
          <a:noFill/>
        </p:spPr>
        <p:txBody>
          <a:bodyPr wrap="none" rtlCol="0">
            <a:spAutoFit/>
          </a:bodyPr>
          <a:lstStyle/>
          <a:p>
            <a:r>
              <a:rPr lang="zh-CN" altLang="en-US" dirty="0" smtClean="0"/>
              <a:t>转换公式如下：</a:t>
            </a:r>
            <a:endParaRPr lang="zh-CN" altLang="en-US" dirty="0"/>
          </a:p>
        </p:txBody>
      </p:sp>
      <p:pic>
        <p:nvPicPr>
          <p:cNvPr id="8" name="图片 12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668" y="4724400"/>
            <a:ext cx="4343400" cy="45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034711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7999412" cy="1030287"/>
          </a:xfrm>
        </p:spPr>
        <p:txBody>
          <a:bodyPr/>
          <a:lstStyle/>
          <a:p>
            <a:r>
              <a:rPr lang="en-US" altLang="zh-CN" dirty="0" smtClean="0"/>
              <a:t>【</a:t>
            </a:r>
            <a:r>
              <a:rPr lang="zh-CN" altLang="en-US" dirty="0" smtClean="0"/>
              <a:t>例</a:t>
            </a:r>
            <a:r>
              <a:rPr lang="en-US" altLang="zh-CN" dirty="0" smtClean="0"/>
              <a:t>1-7】 </a:t>
            </a:r>
            <a:r>
              <a:rPr lang="zh-CN" altLang="en-US" dirty="0"/>
              <a:t>将二进制数</a:t>
            </a:r>
            <a:r>
              <a:rPr lang="en-US" altLang="zh-CN" dirty="0"/>
              <a:t>1101011.101</a:t>
            </a:r>
            <a:r>
              <a:rPr lang="zh-CN" altLang="en-US" dirty="0"/>
              <a:t>转换为十进制数。</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5362" name="图片 160"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1" y="2716985"/>
            <a:ext cx="7735028" cy="36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61"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1" y="3200401"/>
            <a:ext cx="4495800" cy="29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62" desc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1" y="3582265"/>
            <a:ext cx="1219200" cy="374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610608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fade">
                                      <p:cBhvr>
                                        <p:cTn id="12" dur="1000"/>
                                        <p:tgtEl>
                                          <p:spTgt spid="15362"/>
                                        </p:tgtEl>
                                      </p:cBhvr>
                                    </p:animEffect>
                                    <p:anim calcmode="lin" valueType="num">
                                      <p:cBhvr>
                                        <p:cTn id="13" dur="1000" fill="hold"/>
                                        <p:tgtEl>
                                          <p:spTgt spid="15362"/>
                                        </p:tgtEl>
                                        <p:attrNameLst>
                                          <p:attrName>ppt_x</p:attrName>
                                        </p:attrNameLst>
                                      </p:cBhvr>
                                      <p:tavLst>
                                        <p:tav tm="0">
                                          <p:val>
                                            <p:strVal val="#ppt_x"/>
                                          </p:val>
                                        </p:tav>
                                        <p:tav tm="100000">
                                          <p:val>
                                            <p:strVal val="#ppt_x"/>
                                          </p:val>
                                        </p:tav>
                                      </p:tavLst>
                                    </p:anim>
                                    <p:anim calcmode="lin" valueType="num">
                                      <p:cBhvr>
                                        <p:cTn id="14" dur="1000" fill="hold"/>
                                        <p:tgtEl>
                                          <p:spTgt spid="1536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5363"/>
                                        </p:tgtEl>
                                        <p:attrNameLst>
                                          <p:attrName>style.visibility</p:attrName>
                                        </p:attrNameLst>
                                      </p:cBhvr>
                                      <p:to>
                                        <p:strVal val="visible"/>
                                      </p:to>
                                    </p:set>
                                    <p:animEffect transition="in" filter="fade">
                                      <p:cBhvr>
                                        <p:cTn id="19" dur="1000"/>
                                        <p:tgtEl>
                                          <p:spTgt spid="15363"/>
                                        </p:tgtEl>
                                      </p:cBhvr>
                                    </p:animEffect>
                                    <p:anim calcmode="lin" valueType="num">
                                      <p:cBhvr>
                                        <p:cTn id="20" dur="1000" fill="hold"/>
                                        <p:tgtEl>
                                          <p:spTgt spid="15363"/>
                                        </p:tgtEl>
                                        <p:attrNameLst>
                                          <p:attrName>ppt_x</p:attrName>
                                        </p:attrNameLst>
                                      </p:cBhvr>
                                      <p:tavLst>
                                        <p:tav tm="0">
                                          <p:val>
                                            <p:strVal val="#ppt_x"/>
                                          </p:val>
                                        </p:tav>
                                        <p:tav tm="100000">
                                          <p:val>
                                            <p:strVal val="#ppt_x"/>
                                          </p:val>
                                        </p:tav>
                                      </p:tavLst>
                                    </p:anim>
                                    <p:anim calcmode="lin" valueType="num">
                                      <p:cBhvr>
                                        <p:cTn id="21" dur="1000" fill="hold"/>
                                        <p:tgtEl>
                                          <p:spTgt spid="1536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5364"/>
                                        </p:tgtEl>
                                        <p:attrNameLst>
                                          <p:attrName>style.visibility</p:attrName>
                                        </p:attrNameLst>
                                      </p:cBhvr>
                                      <p:to>
                                        <p:strVal val="visible"/>
                                      </p:to>
                                    </p:set>
                                    <p:animEffect transition="in" filter="fade">
                                      <p:cBhvr>
                                        <p:cTn id="26" dur="1000"/>
                                        <p:tgtEl>
                                          <p:spTgt spid="15364"/>
                                        </p:tgtEl>
                                      </p:cBhvr>
                                    </p:animEffect>
                                    <p:anim calcmode="lin" valueType="num">
                                      <p:cBhvr>
                                        <p:cTn id="27" dur="1000" fill="hold"/>
                                        <p:tgtEl>
                                          <p:spTgt spid="15364"/>
                                        </p:tgtEl>
                                        <p:attrNameLst>
                                          <p:attrName>ppt_x</p:attrName>
                                        </p:attrNameLst>
                                      </p:cBhvr>
                                      <p:tavLst>
                                        <p:tav tm="0">
                                          <p:val>
                                            <p:strVal val="#ppt_x"/>
                                          </p:val>
                                        </p:tav>
                                        <p:tav tm="100000">
                                          <p:val>
                                            <p:strVal val="#ppt_x"/>
                                          </p:val>
                                        </p:tav>
                                      </p:tavLst>
                                    </p:anim>
                                    <p:anim calcmode="lin" valueType="num">
                                      <p:cBhvr>
                                        <p:cTn id="28"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6" name="内容占位符 5"/>
          <p:cNvSpPr>
            <a:spLocks noGrp="1"/>
          </p:cNvSpPr>
          <p:nvPr>
            <p:ph sz="half" idx="1"/>
          </p:nvPr>
        </p:nvSpPr>
        <p:spPr>
          <a:xfrm>
            <a:off x="611188" y="1484313"/>
            <a:ext cx="3960812" cy="877887"/>
          </a:xfrm>
        </p:spPr>
        <p:txBody>
          <a:bodyPr/>
          <a:lstStyle/>
          <a:p>
            <a:pPr marL="0" indent="0">
              <a:buNone/>
            </a:pPr>
            <a:r>
              <a:rPr lang="en-US" altLang="zh-CN" dirty="0"/>
              <a:t>【</a:t>
            </a:r>
            <a:r>
              <a:rPr lang="zh-CN" altLang="en-US" dirty="0"/>
              <a:t>例</a:t>
            </a:r>
            <a:r>
              <a:rPr lang="en-US" altLang="zh-CN" dirty="0"/>
              <a:t>1-8】 </a:t>
            </a:r>
            <a:r>
              <a:rPr lang="zh-CN" altLang="en-US" dirty="0"/>
              <a:t>将八进制数</a:t>
            </a:r>
            <a:r>
              <a:rPr lang="en-US" altLang="zh-CN" dirty="0"/>
              <a:t>3027</a:t>
            </a:r>
            <a:r>
              <a:rPr lang="zh-CN" altLang="en-US" dirty="0"/>
              <a:t>转换为十进制数。</a:t>
            </a:r>
          </a:p>
        </p:txBody>
      </p:sp>
      <p:sp>
        <p:nvSpPr>
          <p:cNvPr id="7" name="内容占位符 6"/>
          <p:cNvSpPr>
            <a:spLocks noGrp="1"/>
          </p:cNvSpPr>
          <p:nvPr>
            <p:ph sz="half" idx="2"/>
          </p:nvPr>
        </p:nvSpPr>
        <p:spPr>
          <a:xfrm>
            <a:off x="4719638" y="1484313"/>
            <a:ext cx="3890962" cy="954087"/>
          </a:xfrm>
        </p:spPr>
        <p:txBody>
          <a:bodyPr/>
          <a:lstStyle/>
          <a:p>
            <a:pPr marL="0" indent="0">
              <a:buNone/>
            </a:pPr>
            <a:r>
              <a:rPr lang="en-US" altLang="zh-CN" dirty="0"/>
              <a:t>【</a:t>
            </a:r>
            <a:r>
              <a:rPr lang="zh-CN" altLang="en-US" dirty="0"/>
              <a:t>例</a:t>
            </a:r>
            <a:r>
              <a:rPr lang="en-US" altLang="zh-CN" dirty="0"/>
              <a:t>1-9】 </a:t>
            </a:r>
            <a:r>
              <a:rPr lang="zh-CN" altLang="en-US" dirty="0"/>
              <a:t>将十六进制数</a:t>
            </a:r>
            <a:r>
              <a:rPr lang="en-US" altLang="zh-CN" dirty="0"/>
              <a:t>2B3E</a:t>
            </a:r>
            <a:r>
              <a:rPr lang="zh-CN" altLang="en-US" dirty="0"/>
              <a:t>转换为</a:t>
            </a:r>
            <a:r>
              <a:rPr lang="zh-CN" altLang="en-US" dirty="0" smtClean="0"/>
              <a:t>十进制数</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6386" name="图片 16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670401"/>
            <a:ext cx="3659568" cy="420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143000" y="3090862"/>
            <a:ext cx="1981200" cy="707886"/>
          </a:xfrm>
          <a:prstGeom prst="rect">
            <a:avLst/>
          </a:prstGeom>
          <a:noFill/>
        </p:spPr>
        <p:txBody>
          <a:bodyPr wrap="square" rtlCol="0">
            <a:spAutoFit/>
          </a:bodyPr>
          <a:lstStyle/>
          <a:p>
            <a:r>
              <a:rPr lang="en-US" altLang="zh-CN" sz="2000" dirty="0">
                <a:solidFill>
                  <a:schemeClr val="bg1">
                    <a:lumMod val="10000"/>
                  </a:schemeClr>
                </a:solidFill>
              </a:rPr>
              <a:t>=</a:t>
            </a:r>
            <a:r>
              <a:rPr lang="en-US" altLang="zh-CN" sz="2000" dirty="0" smtClean="0">
                <a:solidFill>
                  <a:schemeClr val="bg1">
                    <a:lumMod val="10000"/>
                  </a:schemeClr>
                </a:solidFill>
              </a:rPr>
              <a:t>1536+0+16+7</a:t>
            </a:r>
          </a:p>
          <a:p>
            <a:r>
              <a:rPr lang="en-US" altLang="zh-CN" sz="2000" dirty="0" smtClean="0">
                <a:solidFill>
                  <a:schemeClr val="bg1">
                    <a:lumMod val="10000"/>
                  </a:schemeClr>
                </a:solidFill>
              </a:rPr>
              <a:t>=(</a:t>
            </a:r>
            <a:r>
              <a:rPr lang="en-US" altLang="zh-CN" sz="2000" dirty="0">
                <a:solidFill>
                  <a:schemeClr val="bg1">
                    <a:lumMod val="10000"/>
                  </a:schemeClr>
                </a:solidFill>
              </a:rPr>
              <a:t>1559)</a:t>
            </a:r>
            <a:r>
              <a:rPr lang="en-US" altLang="zh-CN" sz="2000" baseline="-25000" dirty="0">
                <a:solidFill>
                  <a:schemeClr val="bg1">
                    <a:lumMod val="10000"/>
                  </a:schemeClr>
                </a:solidFill>
              </a:rPr>
              <a:t>10</a:t>
            </a:r>
          </a:p>
        </p:txBody>
      </p:sp>
      <p:pic>
        <p:nvPicPr>
          <p:cNvPr id="16387" name="图片 166"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3771" y="2665483"/>
            <a:ext cx="3759219" cy="38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167" desc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3097229"/>
            <a:ext cx="2111829" cy="25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168" desc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3433919"/>
            <a:ext cx="910780" cy="32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202656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386"/>
                                        </p:tgtEl>
                                        <p:attrNameLst>
                                          <p:attrName>style.visibility</p:attrName>
                                        </p:attrNameLst>
                                      </p:cBhvr>
                                      <p:to>
                                        <p:strVal val="visible"/>
                                      </p:to>
                                    </p:set>
                                    <p:animEffect transition="in" filter="fade">
                                      <p:cBhvr>
                                        <p:cTn id="14" dur="1000"/>
                                        <p:tgtEl>
                                          <p:spTgt spid="16386"/>
                                        </p:tgtEl>
                                      </p:cBhvr>
                                    </p:animEffect>
                                    <p:anim calcmode="lin" valueType="num">
                                      <p:cBhvr>
                                        <p:cTn id="15" dur="1000" fill="hold"/>
                                        <p:tgtEl>
                                          <p:spTgt spid="16386"/>
                                        </p:tgtEl>
                                        <p:attrNameLst>
                                          <p:attrName>ppt_x</p:attrName>
                                        </p:attrNameLst>
                                      </p:cBhvr>
                                      <p:tavLst>
                                        <p:tav tm="0">
                                          <p:val>
                                            <p:strVal val="#ppt_x"/>
                                          </p:val>
                                        </p:tav>
                                        <p:tav tm="100000">
                                          <p:val>
                                            <p:strVal val="#ppt_x"/>
                                          </p:val>
                                        </p:tav>
                                      </p:tavLst>
                                    </p:anim>
                                    <p:anim calcmode="lin" valueType="num">
                                      <p:cBhvr>
                                        <p:cTn id="16" dur="1000" fill="hold"/>
                                        <p:tgtEl>
                                          <p:spTgt spid="1638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1000"/>
                                        <p:tgtEl>
                                          <p:spTgt spid="7">
                                            <p:txEl>
                                              <p:pRg st="0" end="0"/>
                                            </p:txEl>
                                          </p:spTgt>
                                        </p:tgtEl>
                                      </p:cBhvr>
                                    </p:animEffect>
                                    <p:anim calcmode="lin" valueType="num">
                                      <p:cBhvr>
                                        <p:cTn id="2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387"/>
                                        </p:tgtEl>
                                        <p:attrNameLst>
                                          <p:attrName>style.visibility</p:attrName>
                                        </p:attrNameLst>
                                      </p:cBhvr>
                                      <p:to>
                                        <p:strVal val="visible"/>
                                      </p:to>
                                    </p:set>
                                    <p:animEffect transition="in" filter="fade">
                                      <p:cBhvr>
                                        <p:cTn id="35" dur="1000"/>
                                        <p:tgtEl>
                                          <p:spTgt spid="16387"/>
                                        </p:tgtEl>
                                      </p:cBhvr>
                                    </p:animEffect>
                                    <p:anim calcmode="lin" valueType="num">
                                      <p:cBhvr>
                                        <p:cTn id="36" dur="1000" fill="hold"/>
                                        <p:tgtEl>
                                          <p:spTgt spid="16387"/>
                                        </p:tgtEl>
                                        <p:attrNameLst>
                                          <p:attrName>ppt_x</p:attrName>
                                        </p:attrNameLst>
                                      </p:cBhvr>
                                      <p:tavLst>
                                        <p:tav tm="0">
                                          <p:val>
                                            <p:strVal val="#ppt_x"/>
                                          </p:val>
                                        </p:tav>
                                        <p:tav tm="100000">
                                          <p:val>
                                            <p:strVal val="#ppt_x"/>
                                          </p:val>
                                        </p:tav>
                                      </p:tavLst>
                                    </p:anim>
                                    <p:anim calcmode="lin" valueType="num">
                                      <p:cBhvr>
                                        <p:cTn id="37"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6388"/>
                                        </p:tgtEl>
                                        <p:attrNameLst>
                                          <p:attrName>style.visibility</p:attrName>
                                        </p:attrNameLst>
                                      </p:cBhvr>
                                      <p:to>
                                        <p:strVal val="visible"/>
                                      </p:to>
                                    </p:set>
                                    <p:animEffect transition="in" filter="fade">
                                      <p:cBhvr>
                                        <p:cTn id="42" dur="1000"/>
                                        <p:tgtEl>
                                          <p:spTgt spid="16388"/>
                                        </p:tgtEl>
                                      </p:cBhvr>
                                    </p:animEffect>
                                    <p:anim calcmode="lin" valueType="num">
                                      <p:cBhvr>
                                        <p:cTn id="43" dur="1000" fill="hold"/>
                                        <p:tgtEl>
                                          <p:spTgt spid="16388"/>
                                        </p:tgtEl>
                                        <p:attrNameLst>
                                          <p:attrName>ppt_x</p:attrName>
                                        </p:attrNameLst>
                                      </p:cBhvr>
                                      <p:tavLst>
                                        <p:tav tm="0">
                                          <p:val>
                                            <p:strVal val="#ppt_x"/>
                                          </p:val>
                                        </p:tav>
                                        <p:tav tm="100000">
                                          <p:val>
                                            <p:strVal val="#ppt_x"/>
                                          </p:val>
                                        </p:tav>
                                      </p:tavLst>
                                    </p:anim>
                                    <p:anim calcmode="lin" valueType="num">
                                      <p:cBhvr>
                                        <p:cTn id="44" dur="1000" fill="hold"/>
                                        <p:tgtEl>
                                          <p:spTgt spid="1638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6389"/>
                                        </p:tgtEl>
                                        <p:attrNameLst>
                                          <p:attrName>style.visibility</p:attrName>
                                        </p:attrNameLst>
                                      </p:cBhvr>
                                      <p:to>
                                        <p:strVal val="visible"/>
                                      </p:to>
                                    </p:set>
                                    <p:animEffect transition="in" filter="fade">
                                      <p:cBhvr>
                                        <p:cTn id="49" dur="1000"/>
                                        <p:tgtEl>
                                          <p:spTgt spid="16389"/>
                                        </p:tgtEl>
                                      </p:cBhvr>
                                    </p:animEffect>
                                    <p:anim calcmode="lin" valueType="num">
                                      <p:cBhvr>
                                        <p:cTn id="50" dur="1000" fill="hold"/>
                                        <p:tgtEl>
                                          <p:spTgt spid="16389"/>
                                        </p:tgtEl>
                                        <p:attrNameLst>
                                          <p:attrName>ppt_x</p:attrName>
                                        </p:attrNameLst>
                                      </p:cBhvr>
                                      <p:tavLst>
                                        <p:tav tm="0">
                                          <p:val>
                                            <p:strVal val="#ppt_x"/>
                                          </p:val>
                                        </p:tav>
                                        <p:tav tm="100000">
                                          <p:val>
                                            <p:strVal val="#ppt_x"/>
                                          </p:val>
                                        </p:tav>
                                      </p:tavLst>
                                    </p:anim>
                                    <p:anim calcmode="lin" valueType="num">
                                      <p:cBhvr>
                                        <p:cTn id="51" dur="1000" fill="hold"/>
                                        <p:tgtEl>
                                          <p:spTgt spid="163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066800" y="457200"/>
            <a:ext cx="7772400" cy="884238"/>
          </a:xfrm>
        </p:spPr>
        <p:txBody>
          <a:bodyPr/>
          <a:lstStyle/>
          <a:p>
            <a:r>
              <a:rPr lang="en-US" altLang="zh-CN" dirty="0"/>
              <a:t>3. </a:t>
            </a:r>
            <a:r>
              <a:rPr lang="zh-CN" altLang="en-US" dirty="0"/>
              <a:t>二进制数与其他进制数之间的转换</a:t>
            </a:r>
          </a:p>
        </p:txBody>
      </p:sp>
      <p:sp>
        <p:nvSpPr>
          <p:cNvPr id="7" name="内容占位符 6"/>
          <p:cNvSpPr>
            <a:spLocks noGrp="1"/>
          </p:cNvSpPr>
          <p:nvPr>
            <p:ph idx="1"/>
          </p:nvPr>
        </p:nvSpPr>
        <p:spPr/>
        <p:txBody>
          <a:bodyPr/>
          <a:lstStyle/>
          <a:p>
            <a:pPr marL="0" indent="0">
              <a:buNone/>
            </a:pPr>
            <a:r>
              <a:rPr lang="zh-CN" altLang="en-US" dirty="0" smtClean="0"/>
              <a:t>（</a:t>
            </a:r>
            <a:r>
              <a:rPr lang="en-US" altLang="zh-CN" dirty="0" smtClean="0"/>
              <a:t>1</a:t>
            </a:r>
            <a:r>
              <a:rPr lang="zh-CN" altLang="en-US" dirty="0" smtClean="0"/>
              <a:t>）二进制数</a:t>
            </a:r>
            <a:r>
              <a:rPr lang="zh-CN" altLang="en-US" dirty="0"/>
              <a:t>与八进制数之间的</a:t>
            </a:r>
            <a:r>
              <a:rPr lang="zh-CN" altLang="en-US" dirty="0" smtClean="0"/>
              <a:t>转换</a:t>
            </a:r>
            <a:endParaRPr lang="en-US" altLang="zh-CN" dirty="0" smtClean="0"/>
          </a:p>
          <a:p>
            <a:pPr marL="0" indent="0">
              <a:buNone/>
            </a:pPr>
            <a:r>
              <a:rPr lang="zh-CN" altLang="en-US" dirty="0"/>
              <a:t>由于</a:t>
            </a:r>
            <a:r>
              <a:rPr lang="en-US" altLang="zh-CN" dirty="0"/>
              <a:t>3</a:t>
            </a:r>
            <a:r>
              <a:rPr lang="zh-CN" altLang="en-US" dirty="0"/>
              <a:t>位二进数恰好是一位八进制数，所以把二进制数转换为八进制数是以</a:t>
            </a:r>
            <a:r>
              <a:rPr lang="zh-CN" altLang="en-US" dirty="0">
                <a:solidFill>
                  <a:srgbClr val="FF0000"/>
                </a:solidFill>
              </a:rPr>
              <a:t>小数点</a:t>
            </a:r>
            <a:r>
              <a:rPr lang="zh-CN" altLang="en-US" dirty="0"/>
              <a:t>为界，将整数部分</a:t>
            </a:r>
            <a:r>
              <a:rPr lang="zh-CN" altLang="en-US" dirty="0">
                <a:solidFill>
                  <a:srgbClr val="FF0000"/>
                </a:solidFill>
              </a:rPr>
              <a:t>自右向左</a:t>
            </a:r>
            <a:r>
              <a:rPr lang="zh-CN" altLang="en-US" dirty="0"/>
              <a:t>、小数部分</a:t>
            </a:r>
            <a:r>
              <a:rPr lang="zh-CN" altLang="en-US" dirty="0">
                <a:solidFill>
                  <a:srgbClr val="FF0000"/>
                </a:solidFill>
              </a:rPr>
              <a:t>自左向右</a:t>
            </a:r>
            <a:r>
              <a:rPr lang="zh-CN" altLang="en-US" dirty="0"/>
              <a:t>分别按</a:t>
            </a:r>
            <a:r>
              <a:rPr lang="zh-CN" altLang="en-US" dirty="0">
                <a:solidFill>
                  <a:srgbClr val="FF0000"/>
                </a:solidFill>
              </a:rPr>
              <a:t>每</a:t>
            </a:r>
            <a:r>
              <a:rPr lang="en-US" altLang="zh-CN" dirty="0">
                <a:solidFill>
                  <a:srgbClr val="FF0000"/>
                </a:solidFill>
              </a:rPr>
              <a:t>3</a:t>
            </a:r>
            <a:r>
              <a:rPr lang="zh-CN" altLang="en-US" dirty="0">
                <a:solidFill>
                  <a:srgbClr val="FF0000"/>
                </a:solidFill>
              </a:rPr>
              <a:t>位</a:t>
            </a:r>
            <a:r>
              <a:rPr lang="zh-CN" altLang="en-US" dirty="0"/>
              <a:t>为一组（不足</a:t>
            </a:r>
            <a:r>
              <a:rPr lang="en-US" altLang="zh-CN" dirty="0"/>
              <a:t>3</a:t>
            </a:r>
            <a:r>
              <a:rPr lang="zh-CN" altLang="en-US" dirty="0"/>
              <a:t>位用</a:t>
            </a:r>
            <a:r>
              <a:rPr lang="en-US" altLang="zh-CN" dirty="0">
                <a:solidFill>
                  <a:srgbClr val="FF0000"/>
                </a:solidFill>
              </a:rPr>
              <a:t>0</a:t>
            </a:r>
            <a:r>
              <a:rPr lang="zh-CN" altLang="en-US" dirty="0"/>
              <a:t>补足），然后将各个</a:t>
            </a:r>
            <a:r>
              <a:rPr lang="en-US" altLang="zh-CN" dirty="0"/>
              <a:t>3</a:t>
            </a:r>
            <a:r>
              <a:rPr lang="zh-CN" altLang="en-US" dirty="0"/>
              <a:t>位二进制数转换为对应的一位八进制数，即得到转换的结果</a:t>
            </a:r>
            <a:r>
              <a:rPr lang="zh-CN" altLang="en-US" dirty="0" smtClean="0"/>
              <a:t>。</a:t>
            </a:r>
            <a:endParaRPr lang="en-US" altLang="zh-CN" dirty="0" smtClean="0"/>
          </a:p>
          <a:p>
            <a:pPr marL="0" indent="0">
              <a:buNone/>
            </a:pPr>
            <a:r>
              <a:rPr lang="zh-CN" altLang="en-US" dirty="0" smtClean="0"/>
              <a:t>反之</a:t>
            </a:r>
            <a:r>
              <a:rPr lang="zh-CN" altLang="en-US" dirty="0"/>
              <a:t>，若把八进制数转换成二进制数，只要把每一位八进制数转换为对应的</a:t>
            </a:r>
            <a:r>
              <a:rPr lang="en-US" altLang="zh-CN" dirty="0">
                <a:solidFill>
                  <a:srgbClr val="FF0000"/>
                </a:solidFill>
              </a:rPr>
              <a:t>3</a:t>
            </a:r>
            <a:r>
              <a:rPr lang="zh-CN" altLang="en-US" dirty="0">
                <a:solidFill>
                  <a:srgbClr val="FF0000"/>
                </a:solidFill>
              </a:rPr>
              <a:t>位二进制数</a:t>
            </a:r>
            <a:r>
              <a:rPr lang="zh-CN" altLang="en-US" dirty="0"/>
              <a:t>即可。</a:t>
            </a:r>
          </a:p>
        </p:txBody>
      </p:sp>
      <p:sp>
        <p:nvSpPr>
          <p:cNvPr id="5" name="日期占位符 4"/>
          <p:cNvSpPr>
            <a:spLocks noGrp="1"/>
          </p:cNvSpPr>
          <p:nvPr>
            <p:ph type="dt" sz="half" idx="10"/>
          </p:nvPr>
        </p:nvSpPr>
        <p:spPr/>
        <p:txBody>
          <a:bodyPr/>
          <a:lstStyle/>
          <a:p>
            <a:pPr>
              <a:defRPr/>
            </a:pPr>
            <a:fld id="{5BC3142B-AC52-4CEB-B763-EE31BD11D1FB}" type="datetime1">
              <a:rPr lang="zh-CN" altLang="en-US" smtClean="0"/>
              <a:pPr>
                <a:defRPr/>
              </a:pPr>
              <a:t>2014/10/18</a:t>
            </a:fld>
            <a:endParaRPr lang="en-US" altLang="zh-CN"/>
          </a:p>
        </p:txBody>
      </p:sp>
    </p:spTree>
    <p:extLst>
      <p:ext uri="{BB962C8B-B14F-4D97-AF65-F5344CB8AC3E}">
        <p14:creationId xmlns:p14="http://schemas.microsoft.com/office/powerpoint/2010/main" val="1372523625"/>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8228012" cy="1411287"/>
          </a:xfrm>
        </p:spPr>
        <p:txBody>
          <a:bodyPr/>
          <a:lstStyle/>
          <a:p>
            <a:pPr marL="0" indent="0">
              <a:buNone/>
            </a:pPr>
            <a:r>
              <a:rPr lang="en-US" altLang="zh-CN" dirty="0"/>
              <a:t>【</a:t>
            </a:r>
            <a:r>
              <a:rPr lang="zh-CN" altLang="en-US" dirty="0"/>
              <a:t>例</a:t>
            </a:r>
            <a:r>
              <a:rPr lang="en-US" altLang="zh-CN" dirty="0"/>
              <a:t>1-10】</a:t>
            </a:r>
            <a:r>
              <a:rPr lang="zh-CN" altLang="en-US" dirty="0"/>
              <a:t>将二进制数</a:t>
            </a:r>
            <a:r>
              <a:rPr lang="en-US" altLang="zh-CN" dirty="0"/>
              <a:t>10011110111101.10111011</a:t>
            </a:r>
            <a:r>
              <a:rPr lang="zh-CN" altLang="en-US" dirty="0"/>
              <a:t>转换为八进制数。</a:t>
            </a:r>
          </a:p>
          <a:p>
            <a:pPr marL="0" indent="0">
              <a:buNone/>
            </a:pPr>
            <a:r>
              <a:rPr lang="en-US" altLang="zh-CN" dirty="0" smtClean="0"/>
              <a:t>【</a:t>
            </a:r>
            <a:r>
              <a:rPr lang="zh-CN" altLang="en-US" dirty="0"/>
              <a:t>解</a:t>
            </a:r>
            <a:r>
              <a:rPr lang="en-US" altLang="zh-CN" dirty="0"/>
              <a:t>】 </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7410" name="图片 169"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124200"/>
            <a:ext cx="801549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70"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3857625"/>
            <a:ext cx="156245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568874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410"/>
                                        </p:tgtEl>
                                        <p:attrNameLst>
                                          <p:attrName>style.visibility</p:attrName>
                                        </p:attrNameLst>
                                      </p:cBhvr>
                                      <p:to>
                                        <p:strVal val="visible"/>
                                      </p:to>
                                    </p:set>
                                    <p:animEffect transition="in" filter="fade">
                                      <p:cBhvr>
                                        <p:cTn id="21" dur="1000"/>
                                        <p:tgtEl>
                                          <p:spTgt spid="17410"/>
                                        </p:tgtEl>
                                      </p:cBhvr>
                                    </p:animEffect>
                                    <p:anim calcmode="lin" valueType="num">
                                      <p:cBhvr>
                                        <p:cTn id="22" dur="1000" fill="hold"/>
                                        <p:tgtEl>
                                          <p:spTgt spid="17410"/>
                                        </p:tgtEl>
                                        <p:attrNameLst>
                                          <p:attrName>ppt_x</p:attrName>
                                        </p:attrNameLst>
                                      </p:cBhvr>
                                      <p:tavLst>
                                        <p:tav tm="0">
                                          <p:val>
                                            <p:strVal val="#ppt_x"/>
                                          </p:val>
                                        </p:tav>
                                        <p:tav tm="100000">
                                          <p:val>
                                            <p:strVal val="#ppt_x"/>
                                          </p:val>
                                        </p:tav>
                                      </p:tavLst>
                                    </p:anim>
                                    <p:anim calcmode="lin" valueType="num">
                                      <p:cBhvr>
                                        <p:cTn id="23" dur="1000" fill="hold"/>
                                        <p:tgtEl>
                                          <p:spTgt spid="174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7411"/>
                                        </p:tgtEl>
                                        <p:attrNameLst>
                                          <p:attrName>style.visibility</p:attrName>
                                        </p:attrNameLst>
                                      </p:cBhvr>
                                      <p:to>
                                        <p:strVal val="visible"/>
                                      </p:to>
                                    </p:set>
                                    <p:animEffect transition="in" filter="fade">
                                      <p:cBhvr>
                                        <p:cTn id="28" dur="1000"/>
                                        <p:tgtEl>
                                          <p:spTgt spid="17411"/>
                                        </p:tgtEl>
                                      </p:cBhvr>
                                    </p:animEffect>
                                    <p:anim calcmode="lin" valueType="num">
                                      <p:cBhvr>
                                        <p:cTn id="29" dur="1000" fill="hold"/>
                                        <p:tgtEl>
                                          <p:spTgt spid="17411"/>
                                        </p:tgtEl>
                                        <p:attrNameLst>
                                          <p:attrName>ppt_x</p:attrName>
                                        </p:attrNameLst>
                                      </p:cBhvr>
                                      <p:tavLst>
                                        <p:tav tm="0">
                                          <p:val>
                                            <p:strVal val="#ppt_x"/>
                                          </p:val>
                                        </p:tav>
                                        <p:tav tm="100000">
                                          <p:val>
                                            <p:strVal val="#ppt_x"/>
                                          </p:val>
                                        </p:tav>
                                      </p:tavLst>
                                    </p:anim>
                                    <p:anim calcmode="lin" valueType="num">
                                      <p:cBhvr>
                                        <p:cTn id="30"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7999412" cy="725487"/>
          </a:xfrm>
        </p:spPr>
        <p:txBody>
          <a:bodyPr/>
          <a:lstStyle/>
          <a:p>
            <a:pPr marL="0" indent="0">
              <a:buNone/>
            </a:pPr>
            <a:r>
              <a:rPr lang="en-US" altLang="zh-CN" dirty="0"/>
              <a:t>【</a:t>
            </a:r>
            <a:r>
              <a:rPr lang="zh-CN" altLang="en-US" dirty="0"/>
              <a:t>例</a:t>
            </a:r>
            <a:r>
              <a:rPr lang="en-US" altLang="zh-CN" dirty="0"/>
              <a:t>1-11】</a:t>
            </a:r>
            <a:r>
              <a:rPr lang="zh-CN" altLang="en-US" dirty="0"/>
              <a:t>将八进制数</a:t>
            </a:r>
            <a:r>
              <a:rPr lang="en-US" altLang="zh-CN" dirty="0"/>
              <a:t>375.146</a:t>
            </a:r>
            <a:r>
              <a:rPr lang="zh-CN" altLang="en-US" dirty="0"/>
              <a:t>转换为二进制数。</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8434" name="图片 171"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438400"/>
            <a:ext cx="7450138"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172"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715" y="3557544"/>
            <a:ext cx="3536685" cy="585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745833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434"/>
                                        </p:tgtEl>
                                        <p:attrNameLst>
                                          <p:attrName>style.visibility</p:attrName>
                                        </p:attrNameLst>
                                      </p:cBhvr>
                                      <p:to>
                                        <p:strVal val="visible"/>
                                      </p:to>
                                    </p:set>
                                    <p:animEffect transition="in" filter="fade">
                                      <p:cBhvr>
                                        <p:cTn id="14" dur="1000"/>
                                        <p:tgtEl>
                                          <p:spTgt spid="18434"/>
                                        </p:tgtEl>
                                      </p:cBhvr>
                                    </p:animEffect>
                                    <p:anim calcmode="lin" valueType="num">
                                      <p:cBhvr>
                                        <p:cTn id="15" dur="1000" fill="hold"/>
                                        <p:tgtEl>
                                          <p:spTgt spid="18434"/>
                                        </p:tgtEl>
                                        <p:attrNameLst>
                                          <p:attrName>ppt_x</p:attrName>
                                        </p:attrNameLst>
                                      </p:cBhvr>
                                      <p:tavLst>
                                        <p:tav tm="0">
                                          <p:val>
                                            <p:strVal val="#ppt_x"/>
                                          </p:val>
                                        </p:tav>
                                        <p:tav tm="100000">
                                          <p:val>
                                            <p:strVal val="#ppt_x"/>
                                          </p:val>
                                        </p:tav>
                                      </p:tavLst>
                                    </p:anim>
                                    <p:anim calcmode="lin" valueType="num">
                                      <p:cBhvr>
                                        <p:cTn id="16" dur="1000" fill="hold"/>
                                        <p:tgtEl>
                                          <p:spTgt spid="1843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435"/>
                                        </p:tgtEl>
                                        <p:attrNameLst>
                                          <p:attrName>style.visibility</p:attrName>
                                        </p:attrNameLst>
                                      </p:cBhvr>
                                      <p:to>
                                        <p:strVal val="visible"/>
                                      </p:to>
                                    </p:set>
                                    <p:animEffect transition="in" filter="fade">
                                      <p:cBhvr>
                                        <p:cTn id="21" dur="1000"/>
                                        <p:tgtEl>
                                          <p:spTgt spid="18435"/>
                                        </p:tgtEl>
                                      </p:cBhvr>
                                    </p:animEffect>
                                    <p:anim calcmode="lin" valueType="num">
                                      <p:cBhvr>
                                        <p:cTn id="22" dur="1000" fill="hold"/>
                                        <p:tgtEl>
                                          <p:spTgt spid="18435"/>
                                        </p:tgtEl>
                                        <p:attrNameLst>
                                          <p:attrName>ppt_x</p:attrName>
                                        </p:attrNameLst>
                                      </p:cBhvr>
                                      <p:tavLst>
                                        <p:tav tm="0">
                                          <p:val>
                                            <p:strVal val="#ppt_x"/>
                                          </p:val>
                                        </p:tav>
                                        <p:tav tm="100000">
                                          <p:val>
                                            <p:strVal val="#ppt_x"/>
                                          </p:val>
                                        </p:tav>
                                      </p:tavLst>
                                    </p:anim>
                                    <p:anim calcmode="lin" valueType="num">
                                      <p:cBhvr>
                                        <p:cTn id="23" dur="1000" fill="hold"/>
                                        <p:tgtEl>
                                          <p:spTgt spid="184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0" y="457200"/>
            <a:ext cx="8153400" cy="884238"/>
          </a:xfrm>
        </p:spPr>
        <p:txBody>
          <a:bodyPr/>
          <a:lstStyle/>
          <a:p>
            <a:r>
              <a:rPr lang="zh-CN" altLang="en-US" dirty="0"/>
              <a:t>（</a:t>
            </a:r>
            <a:r>
              <a:rPr lang="en-US" altLang="zh-CN" dirty="0"/>
              <a:t>2</a:t>
            </a:r>
            <a:r>
              <a:rPr lang="zh-CN" altLang="en-US" dirty="0"/>
              <a:t>）二进制数与十六进制数之间的转换</a:t>
            </a:r>
          </a:p>
        </p:txBody>
      </p:sp>
      <p:sp>
        <p:nvSpPr>
          <p:cNvPr id="3" name="内容占位符 2"/>
          <p:cNvSpPr>
            <a:spLocks noGrp="1"/>
          </p:cNvSpPr>
          <p:nvPr>
            <p:ph idx="1"/>
          </p:nvPr>
        </p:nvSpPr>
        <p:spPr/>
        <p:txBody>
          <a:bodyPr/>
          <a:lstStyle/>
          <a:p>
            <a:r>
              <a:rPr lang="zh-CN" altLang="en-US" dirty="0"/>
              <a:t>由于</a:t>
            </a:r>
            <a:r>
              <a:rPr lang="en-US" altLang="zh-CN" dirty="0"/>
              <a:t>4</a:t>
            </a:r>
            <a:r>
              <a:rPr lang="zh-CN" altLang="en-US" dirty="0"/>
              <a:t>位二进数恰好是一位十六进制数，所以把二进制数转换为十六进制数是以</a:t>
            </a:r>
            <a:r>
              <a:rPr lang="zh-CN" altLang="en-US" dirty="0">
                <a:solidFill>
                  <a:srgbClr val="FF0000"/>
                </a:solidFill>
              </a:rPr>
              <a:t>小数点</a:t>
            </a:r>
            <a:r>
              <a:rPr lang="zh-CN" altLang="en-US" dirty="0"/>
              <a:t>为界，将整数部分</a:t>
            </a:r>
            <a:r>
              <a:rPr lang="zh-CN" altLang="en-US" dirty="0">
                <a:solidFill>
                  <a:srgbClr val="FF0000"/>
                </a:solidFill>
              </a:rPr>
              <a:t>自右向左</a:t>
            </a:r>
            <a:r>
              <a:rPr lang="zh-CN" altLang="en-US" dirty="0"/>
              <a:t>、小数部分</a:t>
            </a:r>
            <a:r>
              <a:rPr lang="zh-CN" altLang="en-US" dirty="0">
                <a:solidFill>
                  <a:srgbClr val="FF0000"/>
                </a:solidFill>
              </a:rPr>
              <a:t>自左向右</a:t>
            </a:r>
            <a:r>
              <a:rPr lang="zh-CN" altLang="en-US" dirty="0"/>
              <a:t>分别按每</a:t>
            </a:r>
            <a:r>
              <a:rPr lang="en-US" altLang="zh-CN" dirty="0">
                <a:solidFill>
                  <a:srgbClr val="FF0000"/>
                </a:solidFill>
              </a:rPr>
              <a:t>4</a:t>
            </a:r>
            <a:r>
              <a:rPr lang="zh-CN" altLang="en-US" dirty="0">
                <a:solidFill>
                  <a:srgbClr val="FF0000"/>
                </a:solidFill>
              </a:rPr>
              <a:t>位</a:t>
            </a:r>
            <a:r>
              <a:rPr lang="zh-CN" altLang="en-US" dirty="0"/>
              <a:t>为一组（不足</a:t>
            </a:r>
            <a:r>
              <a:rPr lang="en-US" altLang="zh-CN" dirty="0"/>
              <a:t>4</a:t>
            </a:r>
            <a:r>
              <a:rPr lang="zh-CN" altLang="en-US" dirty="0"/>
              <a:t>位用</a:t>
            </a:r>
            <a:r>
              <a:rPr lang="en-US" altLang="zh-CN" dirty="0">
                <a:solidFill>
                  <a:srgbClr val="FF0000"/>
                </a:solidFill>
              </a:rPr>
              <a:t>0</a:t>
            </a:r>
            <a:r>
              <a:rPr lang="zh-CN" altLang="en-US" dirty="0"/>
              <a:t>补足），然后将各个</a:t>
            </a:r>
            <a:r>
              <a:rPr lang="en-US" altLang="zh-CN" dirty="0"/>
              <a:t>4</a:t>
            </a:r>
            <a:r>
              <a:rPr lang="zh-CN" altLang="en-US" dirty="0"/>
              <a:t>位二进制数转换为对应的一位十六进制数，即得到转换的结果</a:t>
            </a:r>
            <a:r>
              <a:rPr lang="zh-CN" altLang="en-US" dirty="0" smtClean="0"/>
              <a:t>。</a:t>
            </a:r>
            <a:endParaRPr lang="en-US" altLang="zh-CN" dirty="0" smtClean="0"/>
          </a:p>
          <a:p>
            <a:r>
              <a:rPr lang="zh-CN" altLang="en-US" dirty="0" smtClean="0"/>
              <a:t>反之</a:t>
            </a:r>
            <a:r>
              <a:rPr lang="zh-CN" altLang="en-US" dirty="0"/>
              <a:t>，若把十六进制数转换成二进制数，只要把每一位十六进制数转换为对应的</a:t>
            </a:r>
            <a:r>
              <a:rPr lang="en-US" altLang="zh-CN" dirty="0"/>
              <a:t>4</a:t>
            </a:r>
            <a:r>
              <a:rPr lang="zh-CN" altLang="en-US" dirty="0"/>
              <a:t>位二进制数即可。</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400692157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7770812" cy="1258887"/>
          </a:xfrm>
        </p:spPr>
        <p:txBody>
          <a:bodyPr/>
          <a:lstStyle/>
          <a:p>
            <a:pPr marL="0" indent="0">
              <a:buNone/>
            </a:pPr>
            <a:r>
              <a:rPr lang="en-US" altLang="zh-CN" dirty="0"/>
              <a:t>【</a:t>
            </a:r>
            <a:r>
              <a:rPr lang="zh-CN" altLang="en-US" dirty="0"/>
              <a:t>例</a:t>
            </a:r>
            <a:r>
              <a:rPr lang="en-US" altLang="zh-CN" dirty="0"/>
              <a:t>1-12】 </a:t>
            </a:r>
            <a:r>
              <a:rPr lang="zh-CN" altLang="en-US" dirty="0"/>
              <a:t>将二进制数</a:t>
            </a:r>
            <a:r>
              <a:rPr lang="en-US" altLang="zh-CN" dirty="0"/>
              <a:t>10011110111101.1011101</a:t>
            </a:r>
            <a:r>
              <a:rPr lang="zh-CN" altLang="en-US" dirty="0"/>
              <a:t>转换</a:t>
            </a:r>
            <a:r>
              <a:rPr lang="zh-CN" altLang="en-US" dirty="0" smtClean="0"/>
              <a:t>为十六进制</a:t>
            </a:r>
            <a:r>
              <a:rPr lang="zh-CN" altLang="en-US" dirty="0"/>
              <a:t>数。</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9458" name="图片 17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754086"/>
            <a:ext cx="7699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74"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2657" y="3783275"/>
            <a:ext cx="1828800" cy="461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542704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9458"/>
                                        </p:tgtEl>
                                        <p:attrNameLst>
                                          <p:attrName>style.visibility</p:attrName>
                                        </p:attrNameLst>
                                      </p:cBhvr>
                                      <p:to>
                                        <p:strVal val="visible"/>
                                      </p:to>
                                    </p:set>
                                    <p:animEffect transition="in" filter="fade">
                                      <p:cBhvr>
                                        <p:cTn id="14" dur="1000"/>
                                        <p:tgtEl>
                                          <p:spTgt spid="19458"/>
                                        </p:tgtEl>
                                      </p:cBhvr>
                                    </p:animEffect>
                                    <p:anim calcmode="lin" valueType="num">
                                      <p:cBhvr>
                                        <p:cTn id="15" dur="1000" fill="hold"/>
                                        <p:tgtEl>
                                          <p:spTgt spid="19458"/>
                                        </p:tgtEl>
                                        <p:attrNameLst>
                                          <p:attrName>ppt_x</p:attrName>
                                        </p:attrNameLst>
                                      </p:cBhvr>
                                      <p:tavLst>
                                        <p:tav tm="0">
                                          <p:val>
                                            <p:strVal val="#ppt_x"/>
                                          </p:val>
                                        </p:tav>
                                        <p:tav tm="100000">
                                          <p:val>
                                            <p:strVal val="#ppt_x"/>
                                          </p:val>
                                        </p:tav>
                                      </p:tavLst>
                                    </p:anim>
                                    <p:anim calcmode="lin" valueType="num">
                                      <p:cBhvr>
                                        <p:cTn id="16" dur="1000" fill="hold"/>
                                        <p:tgtEl>
                                          <p:spTgt spid="1945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459"/>
                                        </p:tgtEl>
                                        <p:attrNameLst>
                                          <p:attrName>style.visibility</p:attrName>
                                        </p:attrNameLst>
                                      </p:cBhvr>
                                      <p:to>
                                        <p:strVal val="visible"/>
                                      </p:to>
                                    </p:set>
                                    <p:animEffect transition="in" filter="fade">
                                      <p:cBhvr>
                                        <p:cTn id="21" dur="1000"/>
                                        <p:tgtEl>
                                          <p:spTgt spid="19459"/>
                                        </p:tgtEl>
                                      </p:cBhvr>
                                    </p:animEffect>
                                    <p:anim calcmode="lin" valueType="num">
                                      <p:cBhvr>
                                        <p:cTn id="22" dur="1000" fill="hold"/>
                                        <p:tgtEl>
                                          <p:spTgt spid="19459"/>
                                        </p:tgtEl>
                                        <p:attrNameLst>
                                          <p:attrName>ppt_x</p:attrName>
                                        </p:attrNameLst>
                                      </p:cBhvr>
                                      <p:tavLst>
                                        <p:tav tm="0">
                                          <p:val>
                                            <p:strVal val="#ppt_x"/>
                                          </p:val>
                                        </p:tav>
                                        <p:tav tm="100000">
                                          <p:val>
                                            <p:strVal val="#ppt_x"/>
                                          </p:val>
                                        </p:tav>
                                      </p:tavLst>
                                    </p:anim>
                                    <p:anim calcmode="lin" valueType="num">
                                      <p:cBhvr>
                                        <p:cTn id="23" dur="1000" fill="hold"/>
                                        <p:tgtEl>
                                          <p:spTgt spid="194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巴贝奇的差分机和分析</a:t>
            </a:r>
            <a:r>
              <a:rPr lang="zh-CN" altLang="en-US" dirty="0" smtClean="0"/>
              <a:t>机</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grpSp>
        <p:nvGrpSpPr>
          <p:cNvPr id="5" name="组合 9"/>
          <p:cNvGrpSpPr>
            <a:grpSpLocks/>
          </p:cNvGrpSpPr>
          <p:nvPr/>
        </p:nvGrpSpPr>
        <p:grpSpPr bwMode="auto">
          <a:xfrm>
            <a:off x="1011135" y="1371600"/>
            <a:ext cx="7294665" cy="3276600"/>
            <a:chOff x="-95936" y="-47623"/>
            <a:chExt cx="6533258" cy="3114673"/>
          </a:xfrm>
        </p:grpSpPr>
        <p:pic>
          <p:nvPicPr>
            <p:cNvPr id="6" name="Picture 11" descr="020704143656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936" y="0"/>
              <a:ext cx="2085975"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020704143656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08197" y="0"/>
              <a:ext cx="222885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020704143656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37047" y="-47623"/>
              <a:ext cx="2200275"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p:cNvSpPr txBox="1"/>
          <p:nvPr/>
        </p:nvSpPr>
        <p:spPr>
          <a:xfrm>
            <a:off x="1143000" y="4800600"/>
            <a:ext cx="6858000" cy="369332"/>
          </a:xfrm>
          <a:prstGeom prst="rect">
            <a:avLst/>
          </a:prstGeom>
          <a:noFill/>
        </p:spPr>
        <p:txBody>
          <a:bodyPr wrap="square" rtlCol="0">
            <a:spAutoFit/>
          </a:bodyPr>
          <a:lstStyle/>
          <a:p>
            <a:r>
              <a:rPr lang="en-US" altLang="zh-CN" dirty="0"/>
              <a:t>(a)  C</a:t>
            </a:r>
            <a:r>
              <a:rPr lang="en-US" altLang="zh-CN" dirty="0" smtClean="0"/>
              <a:t>. Babbage                 </a:t>
            </a:r>
            <a:r>
              <a:rPr lang="en-US" altLang="zh-CN" dirty="0"/>
              <a:t>(b) </a:t>
            </a:r>
            <a:r>
              <a:rPr lang="zh-CN" altLang="en-US" dirty="0"/>
              <a:t>差分机                       </a:t>
            </a:r>
            <a:r>
              <a:rPr lang="en-US" altLang="zh-CN" dirty="0"/>
              <a:t>(c) </a:t>
            </a:r>
            <a:r>
              <a:rPr lang="zh-CN" altLang="en-US" dirty="0"/>
              <a:t>分析机</a:t>
            </a:r>
          </a:p>
        </p:txBody>
      </p:sp>
      <p:sp>
        <p:nvSpPr>
          <p:cNvPr id="12" name="TextBox 11"/>
          <p:cNvSpPr txBox="1"/>
          <p:nvPr/>
        </p:nvSpPr>
        <p:spPr>
          <a:xfrm>
            <a:off x="1524000" y="5499371"/>
            <a:ext cx="3877985" cy="646331"/>
          </a:xfrm>
          <a:prstGeom prst="rect">
            <a:avLst/>
          </a:prstGeom>
          <a:noFill/>
        </p:spPr>
        <p:txBody>
          <a:bodyPr wrap="none" rtlCol="0">
            <a:spAutoFit/>
          </a:bodyPr>
          <a:lstStyle/>
          <a:p>
            <a:r>
              <a:rPr lang="zh-CN" altLang="en-US" dirty="0" smtClean="0"/>
              <a:t>为分析</a:t>
            </a:r>
            <a:r>
              <a:rPr lang="zh-CN" altLang="en-US" dirty="0"/>
              <a:t>机</a:t>
            </a:r>
            <a:r>
              <a:rPr lang="zh-CN" altLang="en-US" dirty="0" smtClean="0"/>
              <a:t>编制函数</a:t>
            </a:r>
            <a:r>
              <a:rPr lang="zh-CN" altLang="en-US" dirty="0"/>
              <a:t>计算</a:t>
            </a:r>
            <a:r>
              <a:rPr lang="zh-CN" altLang="en-US" dirty="0" smtClean="0"/>
              <a:t>程序的艾达，</a:t>
            </a:r>
            <a:endParaRPr lang="en-US" altLang="zh-CN" dirty="0" smtClean="0"/>
          </a:p>
          <a:p>
            <a:r>
              <a:rPr lang="zh-CN" altLang="en-US" dirty="0" smtClean="0"/>
              <a:t>被公认为世界</a:t>
            </a:r>
            <a:r>
              <a:rPr lang="zh-CN" altLang="en-US" dirty="0"/>
              <a:t>上第一位软件工程师</a:t>
            </a:r>
          </a:p>
        </p:txBody>
      </p:sp>
      <p:pic>
        <p:nvPicPr>
          <p:cNvPr id="10" name="Picture 4" descr="77485536a67e79eea2cc2b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5105400"/>
            <a:ext cx="1009178" cy="1261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0300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7999412" cy="725487"/>
          </a:xfrm>
        </p:spPr>
        <p:txBody>
          <a:bodyPr/>
          <a:lstStyle/>
          <a:p>
            <a:pPr marL="0" indent="0">
              <a:buNone/>
            </a:pPr>
            <a:r>
              <a:rPr lang="en-US" altLang="zh-CN" dirty="0"/>
              <a:t>【</a:t>
            </a:r>
            <a:r>
              <a:rPr lang="zh-CN" altLang="en-US" dirty="0"/>
              <a:t>例</a:t>
            </a:r>
            <a:r>
              <a:rPr lang="en-US" altLang="zh-CN" dirty="0"/>
              <a:t>1-13】 </a:t>
            </a:r>
            <a:r>
              <a:rPr lang="zh-CN" altLang="en-US" dirty="0" smtClean="0"/>
              <a:t>将</a:t>
            </a:r>
            <a:r>
              <a:rPr lang="zh-CN" altLang="en-US" dirty="0"/>
              <a:t>十六进制数</a:t>
            </a:r>
            <a:r>
              <a:rPr lang="en-US" altLang="zh-CN" dirty="0"/>
              <a:t>3AF.16C</a:t>
            </a:r>
            <a:r>
              <a:rPr lang="zh-CN" altLang="en-US" dirty="0"/>
              <a:t>转换为</a:t>
            </a:r>
            <a:r>
              <a:rPr lang="zh-CN" altLang="en-US" dirty="0" smtClean="0"/>
              <a:t>二进制</a:t>
            </a:r>
            <a:endParaRPr lang="en-US" altLang="zh-CN" dirty="0" smtClean="0"/>
          </a:p>
          <a:p>
            <a:pPr marL="0" indent="0">
              <a:buNone/>
            </a:pP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20482" name="图片 175"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438400"/>
            <a:ext cx="76136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176"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3461028"/>
            <a:ext cx="3657600" cy="5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066800" y="4876800"/>
            <a:ext cx="6340197" cy="461665"/>
          </a:xfrm>
          <a:prstGeom prst="rect">
            <a:avLst/>
          </a:prstGeom>
          <a:noFill/>
        </p:spPr>
        <p:txBody>
          <a:bodyPr wrap="none" rtlCol="0">
            <a:spAutoFit/>
          </a:bodyPr>
          <a:lstStyle/>
          <a:p>
            <a:r>
              <a:rPr lang="zh-CN" altLang="en-US" sz="2400" dirty="0" smtClean="0"/>
              <a:t>思考：如何将一个八进制数转成十六进制数？</a:t>
            </a:r>
            <a:endParaRPr lang="zh-CN" altLang="en-US" sz="2400" dirty="0"/>
          </a:p>
        </p:txBody>
      </p:sp>
    </p:spTree>
    <p:extLst>
      <p:ext uri="{BB962C8B-B14F-4D97-AF65-F5344CB8AC3E}">
        <p14:creationId xmlns:p14="http://schemas.microsoft.com/office/powerpoint/2010/main" val="34498545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482"/>
                                        </p:tgtEl>
                                        <p:attrNameLst>
                                          <p:attrName>style.visibility</p:attrName>
                                        </p:attrNameLst>
                                      </p:cBhvr>
                                      <p:to>
                                        <p:strVal val="visible"/>
                                      </p:to>
                                    </p:set>
                                    <p:animEffect transition="in" filter="fade">
                                      <p:cBhvr>
                                        <p:cTn id="14" dur="1000"/>
                                        <p:tgtEl>
                                          <p:spTgt spid="20482"/>
                                        </p:tgtEl>
                                      </p:cBhvr>
                                    </p:animEffect>
                                    <p:anim calcmode="lin" valueType="num">
                                      <p:cBhvr>
                                        <p:cTn id="15" dur="1000" fill="hold"/>
                                        <p:tgtEl>
                                          <p:spTgt spid="20482"/>
                                        </p:tgtEl>
                                        <p:attrNameLst>
                                          <p:attrName>ppt_x</p:attrName>
                                        </p:attrNameLst>
                                      </p:cBhvr>
                                      <p:tavLst>
                                        <p:tav tm="0">
                                          <p:val>
                                            <p:strVal val="#ppt_x"/>
                                          </p:val>
                                        </p:tav>
                                        <p:tav tm="100000">
                                          <p:val>
                                            <p:strVal val="#ppt_x"/>
                                          </p:val>
                                        </p:tav>
                                      </p:tavLst>
                                    </p:anim>
                                    <p:anim calcmode="lin" valueType="num">
                                      <p:cBhvr>
                                        <p:cTn id="16" dur="1000" fill="hold"/>
                                        <p:tgtEl>
                                          <p:spTgt spid="2048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483"/>
                                        </p:tgtEl>
                                        <p:attrNameLst>
                                          <p:attrName>style.visibility</p:attrName>
                                        </p:attrNameLst>
                                      </p:cBhvr>
                                      <p:to>
                                        <p:strVal val="visible"/>
                                      </p:to>
                                    </p:set>
                                    <p:animEffect transition="in" filter="fade">
                                      <p:cBhvr>
                                        <p:cTn id="21" dur="1000"/>
                                        <p:tgtEl>
                                          <p:spTgt spid="20483"/>
                                        </p:tgtEl>
                                      </p:cBhvr>
                                    </p:animEffect>
                                    <p:anim calcmode="lin" valueType="num">
                                      <p:cBhvr>
                                        <p:cTn id="22" dur="1000" fill="hold"/>
                                        <p:tgtEl>
                                          <p:spTgt spid="20483"/>
                                        </p:tgtEl>
                                        <p:attrNameLst>
                                          <p:attrName>ppt_x</p:attrName>
                                        </p:attrNameLst>
                                      </p:cBhvr>
                                      <p:tavLst>
                                        <p:tav tm="0">
                                          <p:val>
                                            <p:strVal val="#ppt_x"/>
                                          </p:val>
                                        </p:tav>
                                        <p:tav tm="100000">
                                          <p:val>
                                            <p:strVal val="#ppt_x"/>
                                          </p:val>
                                        </p:tav>
                                      </p:tavLst>
                                    </p:anim>
                                    <p:anim calcmode="lin" valueType="num">
                                      <p:cBhvr>
                                        <p:cTn id="23" dur="1000" fill="hold"/>
                                        <p:tgtEl>
                                          <p:spTgt spid="2048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400" dirty="0"/>
              <a:t>二进制、八进制、十进制和十六进制换算表</a:t>
            </a:r>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val="994011310"/>
              </p:ext>
            </p:extLst>
          </p:nvPr>
        </p:nvGraphicFramePr>
        <p:xfrm>
          <a:off x="533400" y="1524000"/>
          <a:ext cx="7848599" cy="4503420"/>
        </p:xfrm>
        <a:graphic>
          <a:graphicData uri="http://schemas.openxmlformats.org/drawingml/2006/table">
            <a:tbl>
              <a:tblPr firstRow="1" firstCol="1" bandRow="1">
                <a:tableStyleId>{5C22544A-7EE6-4342-B048-85BDC9FD1C3A}</a:tableStyleId>
              </a:tblPr>
              <a:tblGrid>
                <a:gridCol w="1032055"/>
                <a:gridCol w="884236"/>
                <a:gridCol w="883346"/>
                <a:gridCol w="1136239"/>
                <a:gridCol w="938555"/>
                <a:gridCol w="831698"/>
                <a:gridCol w="995545"/>
                <a:gridCol w="1146925"/>
              </a:tblGrid>
              <a:tr h="388620">
                <a:tc>
                  <a:txBody>
                    <a:bodyPr/>
                    <a:lstStyle/>
                    <a:p>
                      <a:pPr algn="ctr">
                        <a:lnSpc>
                          <a:spcPct val="150000"/>
                        </a:lnSpc>
                        <a:spcAft>
                          <a:spcPts val="0"/>
                        </a:spcAft>
                      </a:pPr>
                      <a:r>
                        <a:rPr lang="zh-CN" sz="1600" kern="100" dirty="0">
                          <a:effectLst/>
                        </a:rPr>
                        <a:t>二进制数</a:t>
                      </a:r>
                      <a:endParaRPr lang="zh-CN" sz="1600" kern="100" dirty="0">
                        <a:effectLst/>
                        <a:latin typeface="Times New Roman"/>
                        <a:ea typeface="宋体"/>
                      </a:endParaRPr>
                    </a:p>
                  </a:txBody>
                  <a:tcPr marL="0" marR="0" marT="0" marB="0" anchor="ctr"/>
                </a:tc>
                <a:tc>
                  <a:txBody>
                    <a:bodyPr/>
                    <a:lstStyle/>
                    <a:p>
                      <a:pPr algn="ctr">
                        <a:lnSpc>
                          <a:spcPct val="150000"/>
                        </a:lnSpc>
                        <a:spcAft>
                          <a:spcPts val="0"/>
                        </a:spcAft>
                      </a:pPr>
                      <a:r>
                        <a:rPr lang="zh-CN" sz="1600" kern="100" dirty="0">
                          <a:effectLst/>
                        </a:rPr>
                        <a:t>八进制数</a:t>
                      </a:r>
                      <a:endParaRPr lang="zh-CN" sz="1600" kern="100" dirty="0">
                        <a:effectLst/>
                        <a:latin typeface="Times New Roman"/>
                        <a:ea typeface="宋体"/>
                      </a:endParaRPr>
                    </a:p>
                  </a:txBody>
                  <a:tcPr marL="0" marR="0" marT="0" marB="0" anchor="ctr"/>
                </a:tc>
                <a:tc>
                  <a:txBody>
                    <a:bodyPr/>
                    <a:lstStyle/>
                    <a:p>
                      <a:pPr algn="ctr">
                        <a:lnSpc>
                          <a:spcPct val="150000"/>
                        </a:lnSpc>
                        <a:spcAft>
                          <a:spcPts val="0"/>
                        </a:spcAft>
                      </a:pPr>
                      <a:r>
                        <a:rPr lang="zh-CN" sz="1600" kern="100" dirty="0">
                          <a:effectLst/>
                        </a:rPr>
                        <a:t>十进制数</a:t>
                      </a:r>
                      <a:endParaRPr lang="zh-CN" sz="1600" kern="100" dirty="0">
                        <a:effectLst/>
                        <a:latin typeface="Times New Roman"/>
                        <a:ea typeface="宋体"/>
                      </a:endParaRPr>
                    </a:p>
                  </a:txBody>
                  <a:tcPr marL="0" marR="0" marT="0" marB="0" anchor="ctr"/>
                </a:tc>
                <a:tc>
                  <a:txBody>
                    <a:bodyPr/>
                    <a:lstStyle/>
                    <a:p>
                      <a:pPr algn="ctr">
                        <a:lnSpc>
                          <a:spcPct val="150000"/>
                        </a:lnSpc>
                        <a:spcAft>
                          <a:spcPts val="0"/>
                        </a:spcAft>
                      </a:pPr>
                      <a:r>
                        <a:rPr lang="zh-CN" sz="1600" kern="100" dirty="0">
                          <a:effectLst/>
                        </a:rPr>
                        <a:t>十六进制数</a:t>
                      </a:r>
                      <a:endParaRPr lang="zh-CN" sz="1600" kern="100" dirty="0">
                        <a:effectLst/>
                        <a:latin typeface="Times New Roman"/>
                        <a:ea typeface="宋体"/>
                      </a:endParaRPr>
                    </a:p>
                  </a:txBody>
                  <a:tcPr marL="0" marR="0" marT="0" marB="0" anchor="ctr"/>
                </a:tc>
                <a:tc>
                  <a:txBody>
                    <a:bodyPr/>
                    <a:lstStyle/>
                    <a:p>
                      <a:pPr algn="ctr">
                        <a:lnSpc>
                          <a:spcPct val="150000"/>
                        </a:lnSpc>
                        <a:spcAft>
                          <a:spcPts val="0"/>
                        </a:spcAft>
                      </a:pPr>
                      <a:r>
                        <a:rPr lang="zh-CN" sz="1600" kern="100" dirty="0">
                          <a:effectLst/>
                        </a:rPr>
                        <a:t>二进制数</a:t>
                      </a:r>
                      <a:endParaRPr lang="zh-CN" sz="1600" kern="100" dirty="0">
                        <a:effectLst/>
                        <a:latin typeface="Times New Roman"/>
                        <a:ea typeface="宋体"/>
                      </a:endParaRPr>
                    </a:p>
                  </a:txBody>
                  <a:tcPr marL="0" marR="0" marT="0" marB="0" anchor="ctr"/>
                </a:tc>
                <a:tc>
                  <a:txBody>
                    <a:bodyPr/>
                    <a:lstStyle/>
                    <a:p>
                      <a:pPr algn="ctr">
                        <a:lnSpc>
                          <a:spcPct val="150000"/>
                        </a:lnSpc>
                        <a:spcAft>
                          <a:spcPts val="0"/>
                        </a:spcAft>
                      </a:pPr>
                      <a:r>
                        <a:rPr lang="zh-CN" sz="1600" kern="100" dirty="0">
                          <a:effectLst/>
                        </a:rPr>
                        <a:t>八进制数</a:t>
                      </a:r>
                      <a:endParaRPr lang="zh-CN" sz="1600" kern="100" dirty="0">
                        <a:effectLst/>
                        <a:latin typeface="Times New Roman"/>
                        <a:ea typeface="宋体"/>
                      </a:endParaRPr>
                    </a:p>
                  </a:txBody>
                  <a:tcPr marL="0" marR="0" marT="0" marB="0" anchor="ctr"/>
                </a:tc>
                <a:tc>
                  <a:txBody>
                    <a:bodyPr/>
                    <a:lstStyle/>
                    <a:p>
                      <a:pPr algn="ctr">
                        <a:lnSpc>
                          <a:spcPct val="150000"/>
                        </a:lnSpc>
                        <a:spcAft>
                          <a:spcPts val="0"/>
                        </a:spcAft>
                      </a:pPr>
                      <a:r>
                        <a:rPr lang="zh-CN" sz="1600" kern="100" dirty="0">
                          <a:effectLst/>
                        </a:rPr>
                        <a:t>十进制数</a:t>
                      </a:r>
                      <a:endParaRPr lang="zh-CN" sz="1600" kern="100" dirty="0">
                        <a:effectLst/>
                        <a:latin typeface="Times New Roman"/>
                        <a:ea typeface="宋体"/>
                      </a:endParaRPr>
                    </a:p>
                  </a:txBody>
                  <a:tcPr marL="0" marR="0" marT="0" marB="0" anchor="ctr"/>
                </a:tc>
                <a:tc>
                  <a:txBody>
                    <a:bodyPr/>
                    <a:lstStyle/>
                    <a:p>
                      <a:pPr algn="ctr">
                        <a:lnSpc>
                          <a:spcPct val="150000"/>
                        </a:lnSpc>
                        <a:spcAft>
                          <a:spcPts val="0"/>
                        </a:spcAft>
                      </a:pPr>
                      <a:r>
                        <a:rPr lang="zh-CN" sz="1600" kern="100" dirty="0">
                          <a:effectLst/>
                        </a:rPr>
                        <a:t>十六进制数</a:t>
                      </a:r>
                      <a:endParaRPr lang="zh-CN" sz="1600" kern="100" dirty="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0000</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0</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0</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0</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1001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11</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9</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9</a:t>
                      </a:r>
                      <a:endParaRPr lang="zh-CN" sz="2000" kern="10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0001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1010</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12</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10</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A</a:t>
                      </a:r>
                      <a:endParaRPr lang="zh-CN" sz="2000" kern="10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0010</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2</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2</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2</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1011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13</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11</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B</a:t>
                      </a:r>
                      <a:endParaRPr lang="zh-CN" sz="2000" kern="10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0011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3</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3</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3</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1100</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14</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12</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C</a:t>
                      </a:r>
                      <a:endParaRPr lang="zh-CN" sz="2000" kern="10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0100</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4</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4</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4</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1101</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15</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13</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D</a:t>
                      </a:r>
                      <a:endParaRPr lang="zh-CN" sz="2000" kern="10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0101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5</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5</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5</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1110</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16</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14</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E</a:t>
                      </a:r>
                      <a:endParaRPr lang="zh-CN" sz="2000" kern="100" dirty="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0110</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6</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6</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6</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1111</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17</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15</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F</a:t>
                      </a:r>
                      <a:endParaRPr lang="zh-CN" sz="2000" kern="100" dirty="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0111</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7</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7</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7</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10000</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20</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16</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10</a:t>
                      </a:r>
                      <a:endParaRPr lang="zh-CN" sz="2000" kern="100" dirty="0">
                        <a:effectLst/>
                        <a:latin typeface="Times New Roman"/>
                        <a:ea typeface="宋体"/>
                      </a:endParaRPr>
                    </a:p>
                  </a:txBody>
                  <a:tcPr marL="0" marR="0" marT="0" marB="0" anchor="ctr"/>
                </a:tc>
              </a:tr>
              <a:tr h="388620">
                <a:tc>
                  <a:txBody>
                    <a:bodyPr/>
                    <a:lstStyle/>
                    <a:p>
                      <a:pPr algn="ctr">
                        <a:lnSpc>
                          <a:spcPct val="150000"/>
                        </a:lnSpc>
                        <a:spcAft>
                          <a:spcPts val="0"/>
                        </a:spcAft>
                      </a:pPr>
                      <a:r>
                        <a:rPr lang="en-US" sz="2000" kern="100" dirty="0">
                          <a:effectLst/>
                        </a:rPr>
                        <a:t>1000</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10</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8</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8</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a:t>
                      </a:r>
                      <a:endParaRPr lang="zh-CN" sz="2000" kern="100" dirty="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a:effectLst/>
                        </a:rPr>
                        <a:t>……</a:t>
                      </a:r>
                      <a:endParaRPr lang="zh-CN" sz="2000" kern="100">
                        <a:effectLst/>
                        <a:latin typeface="Times New Roman"/>
                        <a:ea typeface="宋体"/>
                      </a:endParaRPr>
                    </a:p>
                  </a:txBody>
                  <a:tcPr marL="0" marR="0" marT="0" marB="0" anchor="ctr"/>
                </a:tc>
                <a:tc>
                  <a:txBody>
                    <a:bodyPr/>
                    <a:lstStyle/>
                    <a:p>
                      <a:pPr algn="ctr">
                        <a:lnSpc>
                          <a:spcPct val="150000"/>
                        </a:lnSpc>
                        <a:spcAft>
                          <a:spcPts val="0"/>
                        </a:spcAft>
                      </a:pPr>
                      <a:r>
                        <a:rPr lang="en-US" sz="2000" kern="100" dirty="0">
                          <a:effectLst/>
                        </a:rPr>
                        <a:t>……</a:t>
                      </a:r>
                      <a:endParaRPr lang="zh-CN" sz="2000" kern="100" dirty="0">
                        <a:effectLst/>
                        <a:latin typeface="Times New Roman"/>
                        <a:ea typeface="宋体"/>
                      </a:endParaRPr>
                    </a:p>
                  </a:txBody>
                  <a:tcPr marL="0" marR="0" marT="0" marB="0" anchor="ctr"/>
                </a:tc>
              </a:tr>
            </a:tbl>
          </a:graphicData>
        </a:graphic>
      </p:graphicFrame>
    </p:spTree>
    <p:extLst>
      <p:ext uri="{BB962C8B-B14F-4D97-AF65-F5344CB8AC3E}">
        <p14:creationId xmlns:p14="http://schemas.microsoft.com/office/powerpoint/2010/main" val="2406426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1.3.3 </a:t>
            </a:r>
            <a:r>
              <a:rPr lang="zh-CN" altLang="en-US" dirty="0"/>
              <a:t>计算机中数的表示</a:t>
            </a:r>
          </a:p>
        </p:txBody>
      </p:sp>
      <p:sp>
        <p:nvSpPr>
          <p:cNvPr id="3" name="内容占位符 2"/>
          <p:cNvSpPr>
            <a:spLocks noGrp="1"/>
          </p:cNvSpPr>
          <p:nvPr>
            <p:ph idx="1"/>
          </p:nvPr>
        </p:nvSpPr>
        <p:spPr/>
        <p:txBody>
          <a:bodyPr/>
          <a:lstStyle/>
          <a:p>
            <a:r>
              <a:rPr lang="zh-CN" altLang="en-US" sz="2400" dirty="0"/>
              <a:t>在十进制数中，可以在数字前面加上“</a:t>
            </a:r>
            <a:r>
              <a:rPr lang="en-US" altLang="zh-CN" sz="2400" dirty="0"/>
              <a:t>+”</a:t>
            </a:r>
            <a:r>
              <a:rPr lang="zh-CN" altLang="en-US" sz="2400" dirty="0"/>
              <a:t>、“</a:t>
            </a:r>
            <a:r>
              <a:rPr lang="en-US" altLang="zh-CN" sz="2400" dirty="0"/>
              <a:t>-”</a:t>
            </a:r>
            <a:r>
              <a:rPr lang="zh-CN" altLang="en-US" sz="2400" dirty="0"/>
              <a:t>号来表示正、负数，由于计算机不能直接识别“</a:t>
            </a:r>
            <a:r>
              <a:rPr lang="en-US" altLang="zh-CN" sz="2400" dirty="0"/>
              <a:t>+”</a:t>
            </a:r>
            <a:r>
              <a:rPr lang="zh-CN" altLang="en-US" sz="2400" dirty="0"/>
              <a:t>、“</a:t>
            </a:r>
            <a:r>
              <a:rPr lang="en-US" altLang="zh-CN" sz="2400" dirty="0"/>
              <a:t>-”</a:t>
            </a:r>
            <a:r>
              <a:rPr lang="zh-CN" altLang="en-US" sz="2400" dirty="0"/>
              <a:t>号，因此在计算机中规定用“</a:t>
            </a:r>
            <a:r>
              <a:rPr lang="en-US" altLang="zh-CN" sz="2400" dirty="0"/>
              <a:t>0”</a:t>
            </a:r>
            <a:r>
              <a:rPr lang="zh-CN" altLang="en-US" sz="2400" dirty="0"/>
              <a:t>表示“</a:t>
            </a:r>
            <a:r>
              <a:rPr lang="en-US" altLang="zh-CN" sz="2400" dirty="0"/>
              <a:t>+”</a:t>
            </a:r>
            <a:r>
              <a:rPr lang="zh-CN" altLang="en-US" sz="2400" dirty="0"/>
              <a:t>，用“</a:t>
            </a:r>
            <a:r>
              <a:rPr lang="en-US" altLang="zh-CN" sz="2400" dirty="0"/>
              <a:t>1”</a:t>
            </a:r>
            <a:r>
              <a:rPr lang="zh-CN" altLang="en-US" sz="2400" dirty="0"/>
              <a:t>表示“</a:t>
            </a:r>
            <a:r>
              <a:rPr lang="en-US" altLang="zh-CN" sz="2400" dirty="0"/>
              <a:t>-”</a:t>
            </a:r>
            <a:r>
              <a:rPr lang="zh-CN" altLang="en-US" sz="2400" dirty="0"/>
              <a:t>，这样数的符号也就可以数字化了</a:t>
            </a:r>
            <a:r>
              <a:rPr lang="zh-CN" altLang="en-US" sz="2400" dirty="0" smtClean="0"/>
              <a:t>。</a:t>
            </a:r>
            <a:endParaRPr lang="en-US" altLang="zh-CN" sz="2400" dirty="0" smtClean="0"/>
          </a:p>
          <a:p>
            <a:r>
              <a:rPr lang="zh-CN" altLang="en-US" sz="2400" dirty="0"/>
              <a:t>在计算机中，通常将二进制的首位（最左边的哪一位）作为符号位，若二进制数是</a:t>
            </a:r>
            <a:r>
              <a:rPr lang="zh-CN" altLang="en-US" sz="2400" dirty="0">
                <a:solidFill>
                  <a:srgbClr val="FF0000"/>
                </a:solidFill>
              </a:rPr>
              <a:t>正</a:t>
            </a:r>
            <a:r>
              <a:rPr lang="zh-CN" altLang="en-US" sz="2400" dirty="0"/>
              <a:t>的，则其首位是</a:t>
            </a:r>
            <a:r>
              <a:rPr lang="en-US" altLang="zh-CN" sz="2400" dirty="0">
                <a:solidFill>
                  <a:srgbClr val="FF0000"/>
                </a:solidFill>
              </a:rPr>
              <a:t>0</a:t>
            </a:r>
            <a:r>
              <a:rPr lang="zh-CN" altLang="en-US" sz="2400" dirty="0"/>
              <a:t>，若二进制数是</a:t>
            </a:r>
            <a:r>
              <a:rPr lang="zh-CN" altLang="en-US" sz="2400" dirty="0">
                <a:solidFill>
                  <a:srgbClr val="FF0000"/>
                </a:solidFill>
              </a:rPr>
              <a:t>负</a:t>
            </a:r>
            <a:r>
              <a:rPr lang="zh-CN" altLang="en-US" sz="2400" dirty="0"/>
              <a:t>的，则其首位是</a:t>
            </a:r>
            <a:r>
              <a:rPr lang="en-US" altLang="zh-CN" sz="2400" dirty="0">
                <a:solidFill>
                  <a:srgbClr val="FF0000"/>
                </a:solidFill>
              </a:rPr>
              <a:t>1</a:t>
            </a:r>
            <a:r>
              <a:rPr lang="zh-CN" altLang="en-US" sz="2400" dirty="0"/>
              <a:t>。符号也数码化的二进制数称为“</a:t>
            </a:r>
            <a:r>
              <a:rPr lang="zh-CN" altLang="en-US" sz="2400" dirty="0">
                <a:solidFill>
                  <a:srgbClr val="FF0000"/>
                </a:solidFill>
              </a:rPr>
              <a:t>机器数</a:t>
            </a:r>
            <a:r>
              <a:rPr lang="zh-CN" altLang="en-US" sz="2400" dirty="0"/>
              <a:t>”</a:t>
            </a:r>
            <a:r>
              <a:rPr lang="zh-CN" altLang="en-US" sz="2400" dirty="0" smtClean="0"/>
              <a:t>。</a:t>
            </a:r>
            <a:endParaRPr lang="en-US" altLang="zh-CN" sz="2400" dirty="0" smtClean="0"/>
          </a:p>
          <a:p>
            <a:r>
              <a:rPr lang="zh-CN" altLang="en-US" sz="2400" dirty="0"/>
              <a:t>例如</a:t>
            </a:r>
            <a:r>
              <a:rPr lang="zh-CN" altLang="en-US" sz="2400" dirty="0" smtClean="0"/>
              <a:t>：</a:t>
            </a:r>
            <a:endParaRPr lang="en-US" altLang="zh-CN" sz="2400" dirty="0" smtClean="0"/>
          </a:p>
          <a:p>
            <a:pPr marL="0" indent="0">
              <a:buNone/>
            </a:pPr>
            <a:r>
              <a:rPr lang="en-US" altLang="zh-CN" sz="2400" dirty="0"/>
              <a:t> </a:t>
            </a:r>
            <a:r>
              <a:rPr lang="en-US" altLang="zh-CN" sz="2400" dirty="0" smtClean="0"/>
              <a:t>   </a:t>
            </a:r>
            <a:r>
              <a:rPr lang="zh-CN" altLang="en-US" sz="2400" dirty="0" smtClean="0"/>
              <a:t>十进制 </a:t>
            </a:r>
            <a:r>
              <a:rPr lang="zh-CN" altLang="en-US" sz="2400" dirty="0"/>
              <a:t>　　　　</a:t>
            </a:r>
            <a:r>
              <a:rPr lang="zh-CN" altLang="en-US" sz="2400" dirty="0" smtClean="0"/>
              <a:t>     </a:t>
            </a:r>
            <a:r>
              <a:rPr lang="en-US" altLang="zh-CN" sz="2400" dirty="0" smtClean="0"/>
              <a:t>+</a:t>
            </a:r>
            <a:r>
              <a:rPr lang="en-US" altLang="zh-CN" sz="2400" dirty="0"/>
              <a:t>78 </a:t>
            </a:r>
            <a:r>
              <a:rPr lang="zh-CN" altLang="en-US" sz="2400" dirty="0"/>
              <a:t>　　　　</a:t>
            </a:r>
            <a:r>
              <a:rPr lang="en-US" altLang="zh-CN" sz="2400" dirty="0"/>
              <a:t>-78</a:t>
            </a:r>
          </a:p>
          <a:p>
            <a:pPr marL="0" indent="0">
              <a:buNone/>
            </a:pPr>
            <a:r>
              <a:rPr lang="zh-CN" altLang="en-US" sz="2400" dirty="0"/>
              <a:t>　　二进制（真值） 　　</a:t>
            </a:r>
            <a:r>
              <a:rPr lang="en-US" altLang="zh-CN" sz="2400" dirty="0"/>
              <a:t>+1001110</a:t>
            </a:r>
            <a:r>
              <a:rPr lang="zh-CN" altLang="en-US" sz="2400" dirty="0"/>
              <a:t>　　</a:t>
            </a:r>
            <a:r>
              <a:rPr lang="zh-CN" altLang="en-US" sz="2400" dirty="0" smtClean="0"/>
              <a:t> </a:t>
            </a:r>
            <a:r>
              <a:rPr lang="en-US" altLang="zh-CN" sz="2400" dirty="0" smtClean="0"/>
              <a:t>-</a:t>
            </a:r>
            <a:r>
              <a:rPr lang="en-US" altLang="zh-CN" sz="2400" dirty="0"/>
              <a:t>1001110</a:t>
            </a:r>
          </a:p>
          <a:p>
            <a:pPr marL="0" indent="0">
              <a:buNone/>
            </a:pPr>
            <a:r>
              <a:rPr lang="zh-CN" altLang="en-US" sz="2400" dirty="0"/>
              <a:t>　　计算机内（机器数） </a:t>
            </a:r>
            <a:r>
              <a:rPr lang="en-US" altLang="zh-CN" sz="2400" dirty="0"/>
              <a:t>01001110 </a:t>
            </a:r>
            <a:r>
              <a:rPr lang="zh-CN" altLang="en-US" sz="2400" dirty="0"/>
              <a:t>　　</a:t>
            </a:r>
            <a:r>
              <a:rPr lang="en-US" altLang="zh-CN" sz="2400" dirty="0"/>
              <a:t>11001110</a:t>
            </a:r>
          </a:p>
          <a:p>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37365571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1000"/>
                                        <p:tgtEl>
                                          <p:spTgt spid="3">
                                            <p:txEl>
                                              <p:pRg st="5" end="5"/>
                                            </p:txEl>
                                          </p:spTgt>
                                        </p:tgtEl>
                                      </p:cBhvr>
                                    </p:animEffect>
                                    <p:anim calcmode="lin" valueType="num">
                                      <p:cBhvr>
                                        <p:cTn id="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8151812" cy="3849687"/>
          </a:xfrm>
        </p:spPr>
        <p:txBody>
          <a:bodyPr/>
          <a:lstStyle/>
          <a:p>
            <a:r>
              <a:rPr lang="zh-CN" altLang="en-US" dirty="0"/>
              <a:t>机器数在计算机内也有</a:t>
            </a:r>
            <a:r>
              <a:rPr lang="en-US" altLang="zh-CN" dirty="0"/>
              <a:t>3</a:t>
            </a:r>
            <a:r>
              <a:rPr lang="zh-CN" altLang="en-US" dirty="0"/>
              <a:t>种不同的表示方法，这就是原码、反码和补码</a:t>
            </a:r>
            <a:r>
              <a:rPr lang="zh-CN" altLang="en-US" dirty="0" smtClean="0"/>
              <a:t>。</a:t>
            </a:r>
            <a:endParaRPr lang="en-US" altLang="zh-CN" dirty="0" smtClean="0"/>
          </a:p>
          <a:p>
            <a:pPr marL="0" indent="0">
              <a:buNone/>
            </a:pPr>
            <a:r>
              <a:rPr lang="en-US" altLang="zh-CN" dirty="0"/>
              <a:t>1. </a:t>
            </a:r>
            <a:r>
              <a:rPr lang="zh-CN" altLang="en-US" dirty="0"/>
              <a:t>原码</a:t>
            </a:r>
          </a:p>
          <a:p>
            <a:pPr marL="0" indent="0">
              <a:buNone/>
            </a:pPr>
            <a:r>
              <a:rPr lang="zh-CN" altLang="en-US" dirty="0" smtClean="0"/>
              <a:t>原</a:t>
            </a:r>
            <a:r>
              <a:rPr lang="zh-CN" altLang="en-US" dirty="0"/>
              <a:t>码表示法规定：用符号位和数值表示带符号数，正数的符号位用“</a:t>
            </a:r>
            <a:r>
              <a:rPr lang="en-US" altLang="zh-CN" dirty="0"/>
              <a:t>0”</a:t>
            </a:r>
            <a:r>
              <a:rPr lang="zh-CN" altLang="en-US" dirty="0"/>
              <a:t>表示，负数的符号位用“</a:t>
            </a:r>
            <a:r>
              <a:rPr lang="en-US" altLang="zh-CN" dirty="0"/>
              <a:t>1”</a:t>
            </a:r>
            <a:r>
              <a:rPr lang="zh-CN" altLang="en-US" dirty="0"/>
              <a:t>表示，数值部分用二进制形式表示。</a:t>
            </a:r>
          </a:p>
          <a:p>
            <a:pPr marL="0" indent="0">
              <a:buNone/>
            </a:pPr>
            <a:r>
              <a:rPr lang="en-US" altLang="zh-CN" dirty="0"/>
              <a:t>【</a:t>
            </a:r>
            <a:r>
              <a:rPr lang="zh-CN" altLang="en-US" dirty="0"/>
              <a:t>例</a:t>
            </a:r>
            <a:r>
              <a:rPr lang="en-US" altLang="zh-CN" dirty="0"/>
              <a:t>1-14】</a:t>
            </a:r>
            <a:r>
              <a:rPr lang="zh-CN" altLang="en-US" dirty="0"/>
              <a:t>设带符号的真值</a:t>
            </a:r>
            <a:r>
              <a:rPr lang="en-US" altLang="zh-CN" dirty="0"/>
              <a:t>X=+78,Y=-78</a:t>
            </a:r>
            <a:r>
              <a:rPr lang="zh-CN" altLang="en-US" dirty="0"/>
              <a:t>，则它们的原码分别为：</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22530" name="图片 177"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2629" y="5410200"/>
            <a:ext cx="5245554"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870227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down)">
                                      <p:cBhvr>
                                        <p:cTn id="14" dur="500"/>
                                        <p:tgtEl>
                                          <p:spTgt spid="3">
                                            <p:txEl>
                                              <p:pRg st="1" end="1"/>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530"/>
                                        </p:tgtEl>
                                        <p:attrNameLst>
                                          <p:attrName>style.visibility</p:attrName>
                                        </p:attrNameLst>
                                      </p:cBhvr>
                                      <p:to>
                                        <p:strVal val="visible"/>
                                      </p:to>
                                    </p:set>
                                    <p:animEffect transition="in" filter="wipe(down)">
                                      <p:cBhvr>
                                        <p:cTn id="2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原码简单易懂，与真值转换起来很方便。但是难以解决两个二进制数做减法的问题。于是为了将加法和减法运算统一成</a:t>
            </a:r>
            <a:r>
              <a:rPr lang="zh-CN" altLang="en-US" dirty="0">
                <a:solidFill>
                  <a:srgbClr val="FF0000"/>
                </a:solidFill>
              </a:rPr>
              <a:t>只做加法运算</a:t>
            </a:r>
            <a:r>
              <a:rPr lang="zh-CN" altLang="en-US" dirty="0"/>
              <a:t>就引入了反码和补码。</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7654962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反码</a:t>
            </a:r>
          </a:p>
        </p:txBody>
      </p:sp>
      <p:sp>
        <p:nvSpPr>
          <p:cNvPr id="3" name="内容占位符 2"/>
          <p:cNvSpPr>
            <a:spLocks noGrp="1"/>
          </p:cNvSpPr>
          <p:nvPr>
            <p:ph idx="1"/>
          </p:nvPr>
        </p:nvSpPr>
        <p:spPr>
          <a:xfrm>
            <a:off x="611188" y="1484313"/>
            <a:ext cx="8151812" cy="2782887"/>
          </a:xfrm>
        </p:spPr>
        <p:txBody>
          <a:bodyPr/>
          <a:lstStyle/>
          <a:p>
            <a:r>
              <a:rPr lang="zh-CN" altLang="en-US" dirty="0"/>
              <a:t>反码表示法规定：正数的反码与其原码相同，负数的反码为对该数的原码除符号位外，其余各位按位取反，即</a:t>
            </a:r>
            <a:r>
              <a:rPr lang="en-US" altLang="zh-CN" dirty="0"/>
              <a:t>0</a:t>
            </a:r>
            <a:r>
              <a:rPr lang="zh-CN" altLang="en-US" dirty="0"/>
              <a:t>变为</a:t>
            </a:r>
            <a:r>
              <a:rPr lang="en-US" altLang="zh-CN" dirty="0"/>
              <a:t>1</a:t>
            </a:r>
            <a:r>
              <a:rPr lang="zh-CN" altLang="en-US" dirty="0"/>
              <a:t>，</a:t>
            </a:r>
            <a:r>
              <a:rPr lang="en-US" altLang="zh-CN" dirty="0"/>
              <a:t>1</a:t>
            </a:r>
            <a:r>
              <a:rPr lang="zh-CN" altLang="en-US" dirty="0"/>
              <a:t>变为</a:t>
            </a:r>
            <a:r>
              <a:rPr lang="en-US" altLang="zh-CN" dirty="0"/>
              <a:t>0</a:t>
            </a:r>
            <a:r>
              <a:rPr lang="zh-CN" altLang="en-US" dirty="0"/>
              <a:t>。反码使用得比较少，它只是补码的一种</a:t>
            </a:r>
            <a:r>
              <a:rPr lang="zh-CN" altLang="en-US" dirty="0">
                <a:solidFill>
                  <a:srgbClr val="FF0000"/>
                </a:solidFill>
              </a:rPr>
              <a:t>过渡</a:t>
            </a:r>
            <a:r>
              <a:rPr lang="zh-CN" altLang="en-US" dirty="0" smtClean="0"/>
              <a:t>。</a:t>
            </a:r>
            <a:endParaRPr lang="en-US" altLang="zh-CN" dirty="0" smtClean="0"/>
          </a:p>
          <a:p>
            <a:r>
              <a:rPr lang="en-US" altLang="zh-CN" dirty="0"/>
              <a:t>【</a:t>
            </a:r>
            <a:r>
              <a:rPr lang="zh-CN" altLang="en-US" dirty="0"/>
              <a:t>例</a:t>
            </a:r>
            <a:r>
              <a:rPr lang="en-US" altLang="zh-CN" dirty="0"/>
              <a:t>1-15】</a:t>
            </a:r>
            <a:r>
              <a:rPr lang="zh-CN" altLang="en-US" dirty="0"/>
              <a:t>设带符号的真值</a:t>
            </a:r>
            <a:r>
              <a:rPr lang="en-US" altLang="zh-CN" dirty="0"/>
              <a:t>X=</a:t>
            </a:r>
            <a:r>
              <a:rPr lang="zh-CN" altLang="en-US" dirty="0"/>
              <a:t>＋</a:t>
            </a:r>
            <a:r>
              <a:rPr lang="en-US" altLang="zh-CN" dirty="0"/>
              <a:t>78,Y=</a:t>
            </a:r>
            <a:r>
              <a:rPr lang="zh-CN" altLang="en-US" dirty="0"/>
              <a:t>－</a:t>
            </a:r>
            <a:r>
              <a:rPr lang="en-US" altLang="zh-CN" dirty="0"/>
              <a:t>78</a:t>
            </a:r>
            <a:r>
              <a:rPr lang="zh-CN" altLang="en-US" dirty="0"/>
              <a:t>，则它们的原码和反码分别为：</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23554" name="图片 17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4402778"/>
            <a:ext cx="6324601" cy="668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图片 179"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4643" y="5257800"/>
            <a:ext cx="6242958" cy="66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4390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3554"/>
                                        </p:tgtEl>
                                        <p:attrNameLst>
                                          <p:attrName>style.visibility</p:attrName>
                                        </p:attrNameLst>
                                      </p:cBhvr>
                                      <p:to>
                                        <p:strVal val="visible"/>
                                      </p:to>
                                    </p:set>
                                    <p:animEffect transition="in" filter="fade">
                                      <p:cBhvr>
                                        <p:cTn id="21" dur="1000"/>
                                        <p:tgtEl>
                                          <p:spTgt spid="23554"/>
                                        </p:tgtEl>
                                      </p:cBhvr>
                                    </p:animEffect>
                                    <p:anim calcmode="lin" valueType="num">
                                      <p:cBhvr>
                                        <p:cTn id="22" dur="1000" fill="hold"/>
                                        <p:tgtEl>
                                          <p:spTgt spid="23554"/>
                                        </p:tgtEl>
                                        <p:attrNameLst>
                                          <p:attrName>ppt_x</p:attrName>
                                        </p:attrNameLst>
                                      </p:cBhvr>
                                      <p:tavLst>
                                        <p:tav tm="0">
                                          <p:val>
                                            <p:strVal val="#ppt_x"/>
                                          </p:val>
                                        </p:tav>
                                        <p:tav tm="100000">
                                          <p:val>
                                            <p:strVal val="#ppt_x"/>
                                          </p:val>
                                        </p:tav>
                                      </p:tavLst>
                                    </p:anim>
                                    <p:anim calcmode="lin" valueType="num">
                                      <p:cBhvr>
                                        <p:cTn id="23"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3555"/>
                                        </p:tgtEl>
                                        <p:attrNameLst>
                                          <p:attrName>style.visibility</p:attrName>
                                        </p:attrNameLst>
                                      </p:cBhvr>
                                      <p:to>
                                        <p:strVal val="visible"/>
                                      </p:to>
                                    </p:set>
                                    <p:animEffect transition="in" filter="fade">
                                      <p:cBhvr>
                                        <p:cTn id="28" dur="1000"/>
                                        <p:tgtEl>
                                          <p:spTgt spid="23555"/>
                                        </p:tgtEl>
                                      </p:cBhvr>
                                    </p:animEffect>
                                    <p:anim calcmode="lin" valueType="num">
                                      <p:cBhvr>
                                        <p:cTn id="29" dur="1000" fill="hold"/>
                                        <p:tgtEl>
                                          <p:spTgt spid="23555"/>
                                        </p:tgtEl>
                                        <p:attrNameLst>
                                          <p:attrName>ppt_x</p:attrName>
                                        </p:attrNameLst>
                                      </p:cBhvr>
                                      <p:tavLst>
                                        <p:tav tm="0">
                                          <p:val>
                                            <p:strVal val="#ppt_x"/>
                                          </p:val>
                                        </p:tav>
                                        <p:tav tm="100000">
                                          <p:val>
                                            <p:strVal val="#ppt_x"/>
                                          </p:val>
                                        </p:tav>
                                      </p:tavLst>
                                    </p:anim>
                                    <p:anim calcmode="lin" valueType="num">
                                      <p:cBhvr>
                                        <p:cTn id="30" dur="1000" fill="hold"/>
                                        <p:tgtEl>
                                          <p:spTgt spid="235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补码</a:t>
            </a:r>
          </a:p>
        </p:txBody>
      </p:sp>
      <p:sp>
        <p:nvSpPr>
          <p:cNvPr id="3" name="内容占位符 2"/>
          <p:cNvSpPr>
            <a:spLocks noGrp="1"/>
          </p:cNvSpPr>
          <p:nvPr>
            <p:ph idx="1"/>
          </p:nvPr>
        </p:nvSpPr>
        <p:spPr>
          <a:xfrm>
            <a:off x="611188" y="1484313"/>
            <a:ext cx="7923212" cy="2173287"/>
          </a:xfrm>
        </p:spPr>
        <p:txBody>
          <a:bodyPr/>
          <a:lstStyle/>
          <a:p>
            <a:r>
              <a:rPr lang="zh-CN" altLang="en-US" dirty="0"/>
              <a:t>补码表示法规定：正数的补码与其原码相同，负数的补码是它的反码加</a:t>
            </a:r>
            <a:r>
              <a:rPr lang="en-US" altLang="zh-CN" dirty="0"/>
              <a:t>1</a:t>
            </a:r>
            <a:r>
              <a:rPr lang="zh-CN" altLang="en-US" dirty="0"/>
              <a:t>。</a:t>
            </a:r>
          </a:p>
          <a:p>
            <a:pPr marL="0" indent="0">
              <a:buNone/>
            </a:pPr>
            <a:r>
              <a:rPr lang="en-US" altLang="zh-CN" dirty="0" smtClean="0"/>
              <a:t>【</a:t>
            </a:r>
            <a:r>
              <a:rPr lang="zh-CN" altLang="en-US" dirty="0"/>
              <a:t>例</a:t>
            </a:r>
            <a:r>
              <a:rPr lang="en-US" altLang="zh-CN" dirty="0"/>
              <a:t>1-16】</a:t>
            </a:r>
            <a:r>
              <a:rPr lang="zh-CN" altLang="en-US" dirty="0"/>
              <a:t>设带符号的真值</a:t>
            </a:r>
            <a:r>
              <a:rPr lang="en-US" altLang="zh-CN" dirty="0"/>
              <a:t>X=</a:t>
            </a:r>
            <a:r>
              <a:rPr lang="zh-CN" altLang="en-US" dirty="0"/>
              <a:t>＋</a:t>
            </a:r>
            <a:r>
              <a:rPr lang="en-US" altLang="zh-CN" dirty="0"/>
              <a:t>78,Y=</a:t>
            </a:r>
            <a:r>
              <a:rPr lang="zh-CN" altLang="en-US" dirty="0"/>
              <a:t>－</a:t>
            </a:r>
            <a:r>
              <a:rPr lang="en-US" altLang="zh-CN" dirty="0"/>
              <a:t>78</a:t>
            </a:r>
            <a:r>
              <a:rPr lang="zh-CN" altLang="en-US" dirty="0"/>
              <a:t>，则它们的原码、反码和补码分别为：</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24578" name="图片 180"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399" y="3590994"/>
            <a:ext cx="8143875" cy="570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图片 181"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419600"/>
            <a:ext cx="81438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232658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78"/>
                                        </p:tgtEl>
                                        <p:attrNameLst>
                                          <p:attrName>style.visibility</p:attrName>
                                        </p:attrNameLst>
                                      </p:cBhvr>
                                      <p:to>
                                        <p:strVal val="visible"/>
                                      </p:to>
                                    </p:set>
                                    <p:animEffect transition="in" filter="fade">
                                      <p:cBhvr>
                                        <p:cTn id="21" dur="1000"/>
                                        <p:tgtEl>
                                          <p:spTgt spid="24578"/>
                                        </p:tgtEl>
                                      </p:cBhvr>
                                    </p:animEffect>
                                    <p:anim calcmode="lin" valueType="num">
                                      <p:cBhvr>
                                        <p:cTn id="22" dur="1000" fill="hold"/>
                                        <p:tgtEl>
                                          <p:spTgt spid="24578"/>
                                        </p:tgtEl>
                                        <p:attrNameLst>
                                          <p:attrName>ppt_x</p:attrName>
                                        </p:attrNameLst>
                                      </p:cBhvr>
                                      <p:tavLst>
                                        <p:tav tm="0">
                                          <p:val>
                                            <p:strVal val="#ppt_x"/>
                                          </p:val>
                                        </p:tav>
                                        <p:tav tm="100000">
                                          <p:val>
                                            <p:strVal val="#ppt_x"/>
                                          </p:val>
                                        </p:tav>
                                      </p:tavLst>
                                    </p:anim>
                                    <p:anim calcmode="lin" valueType="num">
                                      <p:cBhvr>
                                        <p:cTn id="23" dur="1000" fill="hold"/>
                                        <p:tgtEl>
                                          <p:spTgt spid="2457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579"/>
                                        </p:tgtEl>
                                        <p:attrNameLst>
                                          <p:attrName>style.visibility</p:attrName>
                                        </p:attrNameLst>
                                      </p:cBhvr>
                                      <p:to>
                                        <p:strVal val="visible"/>
                                      </p:to>
                                    </p:set>
                                    <p:animEffect transition="in" filter="fade">
                                      <p:cBhvr>
                                        <p:cTn id="28" dur="1000"/>
                                        <p:tgtEl>
                                          <p:spTgt spid="24579"/>
                                        </p:tgtEl>
                                      </p:cBhvr>
                                    </p:animEffect>
                                    <p:anim calcmode="lin" valueType="num">
                                      <p:cBhvr>
                                        <p:cTn id="29" dur="1000" fill="hold"/>
                                        <p:tgtEl>
                                          <p:spTgt spid="24579"/>
                                        </p:tgtEl>
                                        <p:attrNameLst>
                                          <p:attrName>ppt_x</p:attrName>
                                        </p:attrNameLst>
                                      </p:cBhvr>
                                      <p:tavLst>
                                        <p:tav tm="0">
                                          <p:val>
                                            <p:strVal val="#ppt_x"/>
                                          </p:val>
                                        </p:tav>
                                        <p:tav tm="100000">
                                          <p:val>
                                            <p:strVal val="#ppt_x"/>
                                          </p:val>
                                        </p:tav>
                                      </p:tavLst>
                                    </p:anim>
                                    <p:anim calcmode="lin" valueType="num">
                                      <p:cBhvr>
                                        <p:cTn id="30" dur="1000" fill="hold"/>
                                        <p:tgtEl>
                                          <p:spTgt spid="245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8304212" cy="2325687"/>
          </a:xfrm>
        </p:spPr>
        <p:txBody>
          <a:bodyPr/>
          <a:lstStyle/>
          <a:p>
            <a:r>
              <a:rPr lang="zh-CN" altLang="en-US" dirty="0"/>
              <a:t>引入了补码以后，两个数的加减法运算可以统一用加法运算来实现，此时两数的</a:t>
            </a:r>
            <a:r>
              <a:rPr lang="zh-CN" altLang="en-US" dirty="0">
                <a:solidFill>
                  <a:srgbClr val="FF0000"/>
                </a:solidFill>
              </a:rPr>
              <a:t>符号位</a:t>
            </a:r>
            <a:r>
              <a:rPr lang="zh-CN" altLang="en-US" dirty="0"/>
              <a:t>也当成数值直接参加运算，并且有这样一个结论，即两数的补码之“和”等于两数“和”的补码，即可</a:t>
            </a:r>
            <a:r>
              <a:rPr lang="zh-CN" altLang="en-US" dirty="0" smtClean="0"/>
              <a:t>证明：</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2560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08314" y="3733800"/>
            <a:ext cx="3485696"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616784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2"/>
                                        </p:tgtEl>
                                        <p:attrNameLst>
                                          <p:attrName>style.visibility</p:attrName>
                                        </p:attrNameLst>
                                      </p:cBhvr>
                                      <p:to>
                                        <p:strVal val="visible"/>
                                      </p:to>
                                    </p:set>
                                    <p:animEffect transition="in" filter="fade">
                                      <p:cBhvr>
                                        <p:cTn id="14" dur="1000"/>
                                        <p:tgtEl>
                                          <p:spTgt spid="25602"/>
                                        </p:tgtEl>
                                      </p:cBhvr>
                                    </p:animEffect>
                                    <p:anim calcmode="lin" valueType="num">
                                      <p:cBhvr>
                                        <p:cTn id="15" dur="1000" fill="hold"/>
                                        <p:tgtEl>
                                          <p:spTgt spid="25602"/>
                                        </p:tgtEl>
                                        <p:attrNameLst>
                                          <p:attrName>ppt_x</p:attrName>
                                        </p:attrNameLst>
                                      </p:cBhvr>
                                      <p:tavLst>
                                        <p:tav tm="0">
                                          <p:val>
                                            <p:strVal val="#ppt_x"/>
                                          </p:val>
                                        </p:tav>
                                        <p:tav tm="100000">
                                          <p:val>
                                            <p:strVal val="#ppt_x"/>
                                          </p:val>
                                        </p:tav>
                                      </p:tavLst>
                                    </p:anim>
                                    <p:anim calcmode="lin" valueType="num">
                                      <p:cBhvr>
                                        <p:cTn id="16" dur="1000" fill="hold"/>
                                        <p:tgtEl>
                                          <p:spTgt spid="256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7999412" cy="1716087"/>
          </a:xfrm>
        </p:spPr>
        <p:txBody>
          <a:bodyPr/>
          <a:lstStyle/>
          <a:p>
            <a:pPr marL="0" indent="0">
              <a:buNone/>
            </a:pPr>
            <a:r>
              <a:rPr lang="zh-CN" altLang="en-US" sz="2400" dirty="0"/>
              <a:t>例如，计算“</a:t>
            </a:r>
            <a:r>
              <a:rPr lang="en-US" altLang="zh-CN" sz="2400" dirty="0"/>
              <a:t>39”</a:t>
            </a:r>
            <a:r>
              <a:rPr lang="zh-CN" altLang="en-US" sz="2400" dirty="0"/>
              <a:t>与“</a:t>
            </a:r>
            <a:r>
              <a:rPr lang="en-US" altLang="zh-CN" sz="2400" dirty="0"/>
              <a:t>45”</a:t>
            </a:r>
            <a:r>
              <a:rPr lang="zh-CN" altLang="en-US" sz="2400" dirty="0"/>
              <a:t>的差，可以化成计算“</a:t>
            </a:r>
            <a:r>
              <a:rPr lang="en-US" altLang="zh-CN" sz="2400" dirty="0"/>
              <a:t>39”</a:t>
            </a:r>
            <a:r>
              <a:rPr lang="zh-CN" altLang="en-US" sz="2400" dirty="0"/>
              <a:t>与“</a:t>
            </a:r>
            <a:r>
              <a:rPr lang="en-US" altLang="zh-CN" sz="2400" dirty="0"/>
              <a:t>45”</a:t>
            </a:r>
            <a:r>
              <a:rPr lang="zh-CN" altLang="en-US" sz="2400" dirty="0"/>
              <a:t>的和，其中“</a:t>
            </a:r>
            <a:r>
              <a:rPr lang="en-US" altLang="zh-CN" sz="2400" dirty="0"/>
              <a:t>39”</a:t>
            </a:r>
            <a:r>
              <a:rPr lang="zh-CN" altLang="en-US" sz="2400" dirty="0"/>
              <a:t>与“</a:t>
            </a:r>
            <a:r>
              <a:rPr lang="en-US" altLang="zh-CN" sz="2400" dirty="0"/>
              <a:t>45”</a:t>
            </a:r>
            <a:r>
              <a:rPr lang="zh-CN" altLang="en-US" sz="2400" dirty="0"/>
              <a:t>都用补码表示，即</a:t>
            </a:r>
          </a:p>
          <a:p>
            <a:pPr marL="0" indent="0">
              <a:buNone/>
            </a:pPr>
            <a:r>
              <a:rPr lang="en-US" altLang="zh-CN" sz="2400" dirty="0" smtClean="0"/>
              <a:t>(39)</a:t>
            </a:r>
            <a:r>
              <a:rPr lang="en-US" altLang="zh-CN" sz="2400" baseline="-25000" dirty="0" smtClean="0"/>
              <a:t>10</a:t>
            </a:r>
            <a:r>
              <a:rPr lang="en-US" altLang="zh-CN" sz="2400" dirty="0" smtClean="0"/>
              <a:t>-(45)</a:t>
            </a:r>
            <a:r>
              <a:rPr lang="en-US" altLang="zh-CN" sz="2400" baseline="-25000" dirty="0"/>
              <a:t>10</a:t>
            </a:r>
            <a:r>
              <a:rPr lang="en-US" altLang="zh-CN" sz="2400" dirty="0" smtClean="0"/>
              <a:t>=</a:t>
            </a:r>
            <a:r>
              <a:rPr lang="en-US" altLang="zh-CN" sz="2400" dirty="0"/>
              <a:t>(</a:t>
            </a:r>
            <a:r>
              <a:rPr lang="en-US" altLang="zh-CN" sz="2400" dirty="0" smtClean="0"/>
              <a:t>39)</a:t>
            </a:r>
            <a:r>
              <a:rPr lang="en-US" altLang="zh-CN" sz="2400" baseline="-25000" dirty="0"/>
              <a:t>10</a:t>
            </a:r>
            <a:r>
              <a:rPr lang="en-US" altLang="zh-CN" sz="2400" dirty="0" smtClean="0"/>
              <a:t>+(-45)</a:t>
            </a:r>
            <a:r>
              <a:rPr lang="en-US" altLang="zh-CN" sz="2400" baseline="-25000" dirty="0" smtClean="0"/>
              <a:t>10</a:t>
            </a:r>
            <a:endParaRPr lang="zh-CN" altLang="en-US" sz="2400" baseline="-25000" dirty="0"/>
          </a:p>
          <a:p>
            <a:pPr marL="0" indent="0">
              <a:buNone/>
            </a:pPr>
            <a:r>
              <a:rPr lang="zh-CN" altLang="en-US" sz="2400" dirty="0" smtClean="0"/>
              <a:t>因为</a:t>
            </a:r>
            <a:r>
              <a:rPr lang="zh-CN" altLang="en-US" sz="2400" dirty="0"/>
              <a:t>：</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5" name="TextBox 4"/>
          <p:cNvSpPr txBox="1"/>
          <p:nvPr/>
        </p:nvSpPr>
        <p:spPr>
          <a:xfrm>
            <a:off x="1600169" y="3124200"/>
            <a:ext cx="6709786" cy="461665"/>
          </a:xfrm>
          <a:prstGeom prst="rect">
            <a:avLst/>
          </a:prstGeom>
          <a:noFill/>
        </p:spPr>
        <p:txBody>
          <a:bodyPr wrap="none" rtlCol="0">
            <a:spAutoFit/>
          </a:bodyPr>
          <a:lstStyle/>
          <a:p>
            <a:r>
              <a:rPr lang="en-US" altLang="zh-CN" sz="2400" dirty="0" smtClean="0"/>
              <a:t>(39)</a:t>
            </a:r>
            <a:r>
              <a:rPr lang="en-US" altLang="zh-CN" sz="2400" baseline="-25000" dirty="0" smtClean="0"/>
              <a:t>10</a:t>
            </a:r>
            <a:r>
              <a:rPr lang="en-US" altLang="zh-CN" sz="2400" dirty="0" smtClean="0"/>
              <a:t>=(00100111)</a:t>
            </a:r>
            <a:r>
              <a:rPr lang="zh-CN" altLang="en-US" sz="2400" baseline="-25000" dirty="0"/>
              <a:t>原</a:t>
            </a:r>
            <a:r>
              <a:rPr lang="en-US" altLang="zh-CN" sz="2400" dirty="0" smtClean="0"/>
              <a:t>=(</a:t>
            </a:r>
            <a:r>
              <a:rPr lang="en-US" altLang="zh-CN" sz="2400" dirty="0"/>
              <a:t>00100111</a:t>
            </a:r>
            <a:r>
              <a:rPr lang="en-US" altLang="zh-CN" sz="2400" dirty="0" smtClean="0"/>
              <a:t>)</a:t>
            </a:r>
            <a:r>
              <a:rPr lang="zh-CN" altLang="en-US" sz="2400" baseline="-25000" dirty="0"/>
              <a:t>反</a:t>
            </a:r>
            <a:r>
              <a:rPr lang="en-US" altLang="zh-CN" sz="2400" dirty="0" smtClean="0"/>
              <a:t>=(</a:t>
            </a:r>
            <a:r>
              <a:rPr lang="en-US" altLang="zh-CN" sz="2400" dirty="0"/>
              <a:t>00100111</a:t>
            </a:r>
            <a:r>
              <a:rPr lang="en-US" altLang="zh-CN" sz="2400" dirty="0" smtClean="0"/>
              <a:t>)</a:t>
            </a:r>
            <a:r>
              <a:rPr lang="zh-CN" altLang="en-US" sz="2400" baseline="-25000" dirty="0"/>
              <a:t>补</a:t>
            </a:r>
          </a:p>
        </p:txBody>
      </p:sp>
      <p:sp>
        <p:nvSpPr>
          <p:cNvPr id="6" name="TextBox 5"/>
          <p:cNvSpPr txBox="1"/>
          <p:nvPr/>
        </p:nvSpPr>
        <p:spPr>
          <a:xfrm>
            <a:off x="1600169" y="3714266"/>
            <a:ext cx="6858031" cy="461665"/>
          </a:xfrm>
          <a:prstGeom prst="rect">
            <a:avLst/>
          </a:prstGeom>
          <a:noFill/>
        </p:spPr>
        <p:txBody>
          <a:bodyPr wrap="none" rtlCol="0">
            <a:spAutoFit/>
          </a:bodyPr>
          <a:lstStyle/>
          <a:p>
            <a:r>
              <a:rPr lang="en-US" altLang="zh-CN" sz="2400" dirty="0" smtClean="0"/>
              <a:t>(-45)</a:t>
            </a:r>
            <a:r>
              <a:rPr lang="en-US" altLang="zh-CN" sz="2400" baseline="-25000" dirty="0" smtClean="0"/>
              <a:t>10</a:t>
            </a:r>
            <a:r>
              <a:rPr lang="en-US" altLang="zh-CN" sz="2400" dirty="0" smtClean="0"/>
              <a:t>=(10101101)</a:t>
            </a:r>
            <a:r>
              <a:rPr lang="zh-CN" altLang="en-US" sz="2400" baseline="-25000" dirty="0"/>
              <a:t>原</a:t>
            </a:r>
            <a:r>
              <a:rPr lang="en-US" altLang="zh-CN" sz="2400" dirty="0" smtClean="0"/>
              <a:t>=(11010010)</a:t>
            </a:r>
            <a:r>
              <a:rPr lang="zh-CN" altLang="en-US" sz="2400" baseline="-25000" dirty="0"/>
              <a:t>反</a:t>
            </a:r>
            <a:r>
              <a:rPr lang="en-US" altLang="zh-CN" sz="2400" dirty="0" smtClean="0"/>
              <a:t>=(11010011)</a:t>
            </a:r>
            <a:r>
              <a:rPr lang="zh-CN" altLang="en-US" sz="2400" baseline="-25000" dirty="0"/>
              <a:t>补</a:t>
            </a:r>
          </a:p>
        </p:txBody>
      </p:sp>
      <p:sp>
        <p:nvSpPr>
          <p:cNvPr id="7" name="TextBox 6"/>
          <p:cNvSpPr txBox="1"/>
          <p:nvPr/>
        </p:nvSpPr>
        <p:spPr>
          <a:xfrm>
            <a:off x="737562" y="4367681"/>
            <a:ext cx="1107996" cy="461665"/>
          </a:xfrm>
          <a:prstGeom prst="rect">
            <a:avLst/>
          </a:prstGeom>
          <a:noFill/>
        </p:spPr>
        <p:txBody>
          <a:bodyPr wrap="none" rtlCol="0">
            <a:spAutoFit/>
          </a:bodyPr>
          <a:lstStyle/>
          <a:p>
            <a:r>
              <a:rPr lang="zh-CN" altLang="en-US" sz="2400" dirty="0" smtClean="0">
                <a:solidFill>
                  <a:schemeClr val="bg1">
                    <a:lumMod val="10000"/>
                  </a:schemeClr>
                </a:solidFill>
              </a:rPr>
              <a:t>所以：</a:t>
            </a:r>
            <a:endParaRPr lang="zh-CN" altLang="en-US" sz="2400" dirty="0">
              <a:solidFill>
                <a:schemeClr val="bg1">
                  <a:lumMod val="10000"/>
                </a:schemeClr>
              </a:solidFill>
            </a:endParaRPr>
          </a:p>
        </p:txBody>
      </p:sp>
      <p:sp>
        <p:nvSpPr>
          <p:cNvPr id="8" name="TextBox 7"/>
          <p:cNvSpPr txBox="1"/>
          <p:nvPr/>
        </p:nvSpPr>
        <p:spPr>
          <a:xfrm>
            <a:off x="1600200" y="4367681"/>
            <a:ext cx="6709786" cy="461665"/>
          </a:xfrm>
          <a:prstGeom prst="rect">
            <a:avLst/>
          </a:prstGeom>
          <a:noFill/>
        </p:spPr>
        <p:txBody>
          <a:bodyPr wrap="square" rtlCol="0">
            <a:spAutoFit/>
          </a:bodyPr>
          <a:lstStyle/>
          <a:p>
            <a:r>
              <a:rPr lang="en-US" altLang="zh-CN" sz="2400" dirty="0" smtClean="0"/>
              <a:t>(</a:t>
            </a:r>
            <a:r>
              <a:rPr lang="en-US" altLang="zh-CN" sz="2400" dirty="0"/>
              <a:t>00100111)</a:t>
            </a:r>
            <a:r>
              <a:rPr lang="zh-CN" altLang="en-US" sz="2400" baseline="-25000" dirty="0" smtClean="0"/>
              <a:t>补</a:t>
            </a:r>
            <a:r>
              <a:rPr lang="en-US" altLang="zh-CN" sz="2400" dirty="0" smtClean="0"/>
              <a:t>+(11010011)</a:t>
            </a:r>
            <a:r>
              <a:rPr lang="zh-CN" altLang="en-US" sz="2400" baseline="-25000" dirty="0" smtClean="0"/>
              <a:t>补</a:t>
            </a:r>
            <a:r>
              <a:rPr lang="en-US" altLang="zh-CN" sz="2400" dirty="0" smtClean="0"/>
              <a:t>=(11111010)</a:t>
            </a:r>
            <a:r>
              <a:rPr lang="zh-CN" altLang="en-US" sz="2400" baseline="-25000" dirty="0"/>
              <a:t>补</a:t>
            </a:r>
            <a:endParaRPr lang="zh-CN" altLang="en-US" sz="2400" dirty="0"/>
          </a:p>
        </p:txBody>
      </p:sp>
      <p:sp>
        <p:nvSpPr>
          <p:cNvPr id="9" name="TextBox 8"/>
          <p:cNvSpPr txBox="1"/>
          <p:nvPr/>
        </p:nvSpPr>
        <p:spPr>
          <a:xfrm>
            <a:off x="751112" y="5181599"/>
            <a:ext cx="800219" cy="461665"/>
          </a:xfrm>
          <a:prstGeom prst="rect">
            <a:avLst/>
          </a:prstGeom>
          <a:noFill/>
        </p:spPr>
        <p:txBody>
          <a:bodyPr wrap="none" rtlCol="0">
            <a:spAutoFit/>
          </a:bodyPr>
          <a:lstStyle/>
          <a:p>
            <a:r>
              <a:rPr lang="zh-CN" altLang="en-US" sz="2400" dirty="0" smtClean="0">
                <a:solidFill>
                  <a:schemeClr val="bg1">
                    <a:lumMod val="10000"/>
                  </a:schemeClr>
                </a:solidFill>
              </a:rPr>
              <a:t>即：</a:t>
            </a:r>
            <a:endParaRPr lang="zh-CN" altLang="en-US" sz="2400" dirty="0">
              <a:solidFill>
                <a:schemeClr val="bg1">
                  <a:lumMod val="10000"/>
                </a:schemeClr>
              </a:solidFill>
            </a:endParaRPr>
          </a:p>
        </p:txBody>
      </p:sp>
      <p:sp>
        <p:nvSpPr>
          <p:cNvPr id="10" name="TextBox 9"/>
          <p:cNvSpPr txBox="1"/>
          <p:nvPr/>
        </p:nvSpPr>
        <p:spPr>
          <a:xfrm>
            <a:off x="1600169" y="5181600"/>
            <a:ext cx="6777561" cy="461665"/>
          </a:xfrm>
          <a:prstGeom prst="rect">
            <a:avLst/>
          </a:prstGeom>
          <a:noFill/>
        </p:spPr>
        <p:txBody>
          <a:bodyPr wrap="none" rtlCol="0">
            <a:spAutoFit/>
          </a:bodyPr>
          <a:lstStyle/>
          <a:p>
            <a:r>
              <a:rPr lang="en-US" altLang="zh-CN" sz="2400" dirty="0" smtClean="0"/>
              <a:t>(11111010)</a:t>
            </a:r>
            <a:r>
              <a:rPr lang="zh-CN" altLang="en-US" sz="2400" baseline="-25000" dirty="0" smtClean="0"/>
              <a:t>补</a:t>
            </a:r>
            <a:r>
              <a:rPr lang="en-US" altLang="zh-CN" sz="2400" dirty="0" smtClean="0"/>
              <a:t>=(11111001)</a:t>
            </a:r>
            <a:r>
              <a:rPr lang="zh-CN" altLang="en-US" sz="2400" baseline="-25000" dirty="0"/>
              <a:t>反</a:t>
            </a:r>
            <a:r>
              <a:rPr lang="en-US" altLang="zh-CN" sz="2400" dirty="0" smtClean="0"/>
              <a:t>=(10000110)</a:t>
            </a:r>
            <a:r>
              <a:rPr lang="zh-CN" altLang="en-US" sz="2400" baseline="-25000" dirty="0" smtClean="0"/>
              <a:t>原</a:t>
            </a:r>
            <a:r>
              <a:rPr lang="en-US" altLang="zh-CN" sz="2400" dirty="0" smtClean="0"/>
              <a:t>=(-6)</a:t>
            </a:r>
            <a:r>
              <a:rPr lang="en-US" altLang="zh-CN" sz="2400" baseline="-25000" dirty="0" smtClean="0"/>
              <a:t>10</a:t>
            </a:r>
            <a:endParaRPr lang="zh-CN" altLang="en-US" sz="2400" baseline="-25000" dirty="0"/>
          </a:p>
        </p:txBody>
      </p:sp>
      <p:sp>
        <p:nvSpPr>
          <p:cNvPr id="11" name="TextBox 10"/>
          <p:cNvSpPr txBox="1"/>
          <p:nvPr/>
        </p:nvSpPr>
        <p:spPr>
          <a:xfrm>
            <a:off x="914400" y="5791200"/>
            <a:ext cx="7263527" cy="461665"/>
          </a:xfrm>
          <a:prstGeom prst="rect">
            <a:avLst/>
          </a:prstGeom>
          <a:noFill/>
        </p:spPr>
        <p:txBody>
          <a:bodyPr wrap="none" rtlCol="0">
            <a:spAutoFit/>
          </a:bodyPr>
          <a:lstStyle/>
          <a:p>
            <a:r>
              <a:rPr lang="zh-CN" altLang="en-US" sz="2400" dirty="0" smtClean="0">
                <a:solidFill>
                  <a:schemeClr val="bg1">
                    <a:lumMod val="10000"/>
                  </a:schemeClr>
                </a:solidFill>
              </a:rPr>
              <a:t>因此，</a:t>
            </a:r>
            <a:r>
              <a:rPr lang="zh-CN" altLang="zh-CN" sz="2400" dirty="0">
                <a:solidFill>
                  <a:schemeClr val="bg1">
                    <a:lumMod val="10000"/>
                  </a:schemeClr>
                </a:solidFill>
              </a:rPr>
              <a:t>在计算机中一般采用补码来表示带符号的数。</a:t>
            </a:r>
            <a:endParaRPr lang="zh-CN" altLang="en-US" sz="2400" baseline="-25000" dirty="0">
              <a:solidFill>
                <a:schemeClr val="bg1">
                  <a:lumMod val="10000"/>
                </a:schemeClr>
              </a:solidFill>
            </a:endParaRPr>
          </a:p>
        </p:txBody>
      </p:sp>
    </p:spTree>
    <p:extLst>
      <p:ext uri="{BB962C8B-B14F-4D97-AF65-F5344CB8AC3E}">
        <p14:creationId xmlns:p14="http://schemas.microsoft.com/office/powerpoint/2010/main" val="209588021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1.3.4 </a:t>
            </a:r>
            <a:r>
              <a:rPr lang="zh-CN" altLang="en-US" dirty="0"/>
              <a:t>信息的几种编码</a:t>
            </a:r>
          </a:p>
        </p:txBody>
      </p:sp>
      <p:sp>
        <p:nvSpPr>
          <p:cNvPr id="3" name="内容占位符 2"/>
          <p:cNvSpPr>
            <a:spLocks noGrp="1"/>
          </p:cNvSpPr>
          <p:nvPr>
            <p:ph idx="1"/>
          </p:nvPr>
        </p:nvSpPr>
        <p:spPr/>
        <p:txBody>
          <a:bodyPr/>
          <a:lstStyle/>
          <a:p>
            <a:r>
              <a:rPr lang="zh-CN" altLang="en-US" dirty="0"/>
              <a:t>由于计算机内部采用的是二进制的方式计数，因此输入到计算机中的各种数字、文字、符号或图形等数据都是用二进制数编码的</a:t>
            </a:r>
            <a:r>
              <a:rPr lang="zh-CN" altLang="en-US" dirty="0" smtClean="0"/>
              <a:t>。</a:t>
            </a:r>
            <a:endParaRPr lang="en-US" altLang="zh-CN" dirty="0" smtClean="0"/>
          </a:p>
          <a:p>
            <a:r>
              <a:rPr lang="zh-CN" altLang="en-US" dirty="0" smtClean="0"/>
              <a:t>不同</a:t>
            </a:r>
            <a:r>
              <a:rPr lang="zh-CN" altLang="en-US" dirty="0"/>
              <a:t>类型的字符数据其编码方式是不同的，编码的方法也很多</a:t>
            </a:r>
            <a:r>
              <a:rPr lang="zh-CN" altLang="en-US" dirty="0" smtClean="0"/>
              <a:t>。</a:t>
            </a:r>
            <a:endParaRPr lang="en-US" altLang="zh-CN" dirty="0" smtClean="0"/>
          </a:p>
          <a:p>
            <a:r>
              <a:rPr lang="zh-CN" altLang="en-US" dirty="0" smtClean="0"/>
              <a:t>下面</a:t>
            </a:r>
            <a:r>
              <a:rPr lang="zh-CN" altLang="en-US" dirty="0"/>
              <a:t>介绍最常用的</a:t>
            </a:r>
            <a:r>
              <a:rPr lang="en-US" altLang="zh-CN" dirty="0"/>
              <a:t>BCD</a:t>
            </a:r>
            <a:r>
              <a:rPr lang="zh-CN" altLang="en-US" dirty="0"/>
              <a:t>码、</a:t>
            </a:r>
            <a:r>
              <a:rPr lang="en-US" altLang="zh-CN" dirty="0"/>
              <a:t>ASCII</a:t>
            </a:r>
            <a:r>
              <a:rPr lang="zh-CN" altLang="en-US" dirty="0"/>
              <a:t>码、汉字编码和图像编码。</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43622241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巴贝奇的分析机构思</a:t>
            </a:r>
            <a:endParaRPr lang="zh-CN" altLang="en-US" dirty="0"/>
          </a:p>
        </p:txBody>
      </p:sp>
      <p:sp>
        <p:nvSpPr>
          <p:cNvPr id="3" name="内容占位符 2"/>
          <p:cNvSpPr>
            <a:spLocks noGrp="1"/>
          </p:cNvSpPr>
          <p:nvPr>
            <p:ph idx="1"/>
          </p:nvPr>
        </p:nvSpPr>
        <p:spPr/>
        <p:txBody>
          <a:bodyPr/>
          <a:lstStyle/>
          <a:p>
            <a:r>
              <a:rPr lang="zh-CN" altLang="en-US" dirty="0"/>
              <a:t>齿轮式的</a:t>
            </a:r>
            <a:r>
              <a:rPr lang="zh-CN" altLang="en-US" dirty="0" smtClean="0"/>
              <a:t>“存贮库”</a:t>
            </a:r>
            <a:endParaRPr lang="en-US" altLang="zh-CN" dirty="0" smtClean="0"/>
          </a:p>
          <a:p>
            <a:r>
              <a:rPr lang="zh-CN" altLang="en-US" dirty="0" smtClean="0"/>
              <a:t>“运算室”：被</a:t>
            </a:r>
            <a:r>
              <a:rPr lang="zh-CN" altLang="en-US" dirty="0"/>
              <a:t>巴贝奇命名为“作坊”（</a:t>
            </a:r>
            <a:r>
              <a:rPr lang="en-US" altLang="zh-CN" dirty="0"/>
              <a:t>Mill</a:t>
            </a:r>
            <a:r>
              <a:rPr lang="zh-CN" altLang="en-US" dirty="0" smtClean="0"/>
              <a:t>）</a:t>
            </a:r>
            <a:endParaRPr lang="en-US" altLang="zh-CN" dirty="0" smtClean="0"/>
          </a:p>
          <a:p>
            <a:r>
              <a:rPr lang="zh-CN" altLang="en-US" dirty="0"/>
              <a:t>以杰卡德穿孔卡中的“</a:t>
            </a:r>
            <a:r>
              <a:rPr lang="en-US" altLang="zh-CN" dirty="0"/>
              <a:t>0”</a:t>
            </a:r>
            <a:r>
              <a:rPr lang="zh-CN" altLang="en-US" dirty="0"/>
              <a:t>和“</a:t>
            </a:r>
            <a:r>
              <a:rPr lang="en-US" altLang="zh-CN" dirty="0"/>
              <a:t>1”</a:t>
            </a:r>
            <a:r>
              <a:rPr lang="zh-CN" altLang="en-US" dirty="0"/>
              <a:t>来控制运算操作的顺序</a:t>
            </a:r>
            <a:r>
              <a:rPr lang="zh-CN" altLang="en-US" dirty="0" smtClean="0"/>
              <a:t>，并如何</a:t>
            </a:r>
            <a:r>
              <a:rPr lang="zh-CN" altLang="en-US" dirty="0"/>
              <a:t>使这台机器处理依条件转移的</a:t>
            </a:r>
            <a:r>
              <a:rPr lang="zh-CN" altLang="en-US" dirty="0" smtClean="0"/>
              <a:t>动作</a:t>
            </a:r>
            <a:endParaRPr lang="en-US" altLang="zh-CN" dirty="0" smtClean="0"/>
          </a:p>
          <a:p>
            <a:r>
              <a:rPr lang="zh-CN" altLang="en-US" dirty="0"/>
              <a:t>送入和取出数据的机构，以及在“仓库”和“作坊”之间不断往返运输数据的部件。 </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11926524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BCD</a:t>
            </a:r>
            <a:r>
              <a:rPr lang="zh-CN" altLang="en-US" dirty="0"/>
              <a:t>码</a:t>
            </a:r>
          </a:p>
        </p:txBody>
      </p:sp>
      <p:sp>
        <p:nvSpPr>
          <p:cNvPr id="3" name="内容占位符 2"/>
          <p:cNvSpPr>
            <a:spLocks noGrp="1"/>
          </p:cNvSpPr>
          <p:nvPr>
            <p:ph idx="1"/>
          </p:nvPr>
        </p:nvSpPr>
        <p:spPr/>
        <p:txBody>
          <a:bodyPr/>
          <a:lstStyle/>
          <a:p>
            <a:r>
              <a:rPr lang="en-US" altLang="zh-CN" dirty="0"/>
              <a:t>BCD</a:t>
            </a:r>
            <a:r>
              <a:rPr lang="zh-CN" altLang="en-US" dirty="0"/>
              <a:t>（</a:t>
            </a:r>
            <a:r>
              <a:rPr lang="en-US" altLang="zh-CN" dirty="0"/>
              <a:t>Binary Coded Decimal</a:t>
            </a:r>
            <a:r>
              <a:rPr lang="zh-CN" altLang="en-US" dirty="0"/>
              <a:t>）码是用若干位二进制数码表示一位十进制数的编码，简称二</a:t>
            </a:r>
            <a:r>
              <a:rPr lang="en-US" altLang="zh-CN" dirty="0"/>
              <a:t>—</a:t>
            </a:r>
            <a:r>
              <a:rPr lang="zh-CN" altLang="en-US" dirty="0"/>
              <a:t>十进制编码。</a:t>
            </a:r>
          </a:p>
          <a:p>
            <a:r>
              <a:rPr lang="zh-CN" altLang="en-US" dirty="0" smtClean="0"/>
              <a:t>二</a:t>
            </a:r>
            <a:r>
              <a:rPr lang="en-US" altLang="zh-CN" dirty="0"/>
              <a:t>—</a:t>
            </a:r>
            <a:r>
              <a:rPr lang="zh-CN" altLang="en-US" dirty="0"/>
              <a:t>十进制编码的方法很多，使用最广泛的是</a:t>
            </a:r>
            <a:r>
              <a:rPr lang="en-US" altLang="zh-CN" dirty="0"/>
              <a:t>8421</a:t>
            </a:r>
            <a:r>
              <a:rPr lang="zh-CN" altLang="en-US" dirty="0"/>
              <a:t>码，</a:t>
            </a:r>
            <a:r>
              <a:rPr lang="en-US" altLang="zh-CN" dirty="0"/>
              <a:t>8421</a:t>
            </a:r>
            <a:r>
              <a:rPr lang="zh-CN" altLang="en-US" dirty="0"/>
              <a:t>码采用</a:t>
            </a:r>
            <a:r>
              <a:rPr lang="en-US" altLang="zh-CN" dirty="0"/>
              <a:t>4</a:t>
            </a:r>
            <a:r>
              <a:rPr lang="zh-CN" altLang="en-US" dirty="0"/>
              <a:t>位二进制数表示</a:t>
            </a:r>
            <a:r>
              <a:rPr lang="en-US" altLang="zh-CN" dirty="0"/>
              <a:t>1</a:t>
            </a:r>
            <a:r>
              <a:rPr lang="zh-CN" altLang="en-US" dirty="0"/>
              <a:t>位十进制数，即每</a:t>
            </a:r>
            <a:r>
              <a:rPr lang="en-US" altLang="zh-CN" dirty="0"/>
              <a:t>1</a:t>
            </a:r>
            <a:r>
              <a:rPr lang="zh-CN" altLang="en-US" dirty="0"/>
              <a:t>位十进数用</a:t>
            </a:r>
            <a:r>
              <a:rPr lang="en-US" altLang="zh-CN" dirty="0"/>
              <a:t>4</a:t>
            </a:r>
            <a:r>
              <a:rPr lang="zh-CN" altLang="en-US" dirty="0"/>
              <a:t>位二进制编码表示，这</a:t>
            </a:r>
            <a:r>
              <a:rPr lang="en-US" altLang="zh-CN" dirty="0"/>
              <a:t>4</a:t>
            </a:r>
            <a:r>
              <a:rPr lang="zh-CN" altLang="en-US" dirty="0"/>
              <a:t>位二进制数各位权由高到低分别是</a:t>
            </a:r>
            <a:r>
              <a:rPr lang="en-US" altLang="zh-CN" dirty="0"/>
              <a:t>2</a:t>
            </a:r>
            <a:r>
              <a:rPr lang="en-US" altLang="zh-CN" baseline="30000" dirty="0"/>
              <a:t>3</a:t>
            </a:r>
            <a:r>
              <a:rPr lang="zh-CN" altLang="en-US" dirty="0"/>
              <a:t>、</a:t>
            </a:r>
            <a:r>
              <a:rPr lang="en-US" altLang="zh-CN" dirty="0"/>
              <a:t>2</a:t>
            </a:r>
            <a:r>
              <a:rPr lang="en-US" altLang="zh-CN" baseline="30000" dirty="0"/>
              <a:t>2</a:t>
            </a:r>
            <a:r>
              <a:rPr lang="en-US" altLang="zh-CN" dirty="0"/>
              <a:t> </a:t>
            </a:r>
            <a:r>
              <a:rPr lang="zh-CN" altLang="en-US" dirty="0"/>
              <a:t>、</a:t>
            </a:r>
            <a:r>
              <a:rPr lang="en-US" altLang="zh-CN" dirty="0"/>
              <a:t>2</a:t>
            </a:r>
            <a:r>
              <a:rPr lang="en-US" altLang="zh-CN" baseline="30000" dirty="0"/>
              <a:t>1</a:t>
            </a:r>
            <a:r>
              <a:rPr lang="zh-CN" altLang="en-US" dirty="0"/>
              <a:t>、</a:t>
            </a:r>
            <a:r>
              <a:rPr lang="en-US" altLang="zh-CN" dirty="0"/>
              <a:t>2</a:t>
            </a:r>
            <a:r>
              <a:rPr lang="en-US" altLang="zh-CN" baseline="30000" dirty="0"/>
              <a:t>0</a:t>
            </a:r>
            <a:r>
              <a:rPr lang="zh-CN" altLang="en-US" dirty="0"/>
              <a:t>，即</a:t>
            </a:r>
            <a:r>
              <a:rPr lang="en-US" altLang="zh-CN" dirty="0"/>
              <a:t>8</a:t>
            </a:r>
            <a:r>
              <a:rPr lang="zh-CN" altLang="en-US" dirty="0"/>
              <a:t>、</a:t>
            </a:r>
            <a:r>
              <a:rPr lang="en-US" altLang="zh-CN" dirty="0"/>
              <a:t>4</a:t>
            </a:r>
            <a:r>
              <a:rPr lang="zh-CN" altLang="en-US" dirty="0"/>
              <a:t>、</a:t>
            </a:r>
            <a:r>
              <a:rPr lang="en-US" altLang="zh-CN" dirty="0"/>
              <a:t>2</a:t>
            </a:r>
            <a:r>
              <a:rPr lang="zh-CN" altLang="en-US" dirty="0"/>
              <a:t>、</a:t>
            </a:r>
            <a:r>
              <a:rPr lang="en-US" altLang="zh-CN" dirty="0"/>
              <a:t>1</a:t>
            </a:r>
            <a:r>
              <a:rPr lang="zh-CN" altLang="en-US" dirty="0"/>
              <a:t>。</a:t>
            </a:r>
          </a:p>
          <a:p>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20109836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6" name="内容占位符 5"/>
          <p:cNvSpPr>
            <a:spLocks noGrp="1"/>
          </p:cNvSpPr>
          <p:nvPr>
            <p:ph sz="half" idx="1"/>
          </p:nvPr>
        </p:nvSpPr>
        <p:spPr>
          <a:xfrm>
            <a:off x="611188" y="1484313"/>
            <a:ext cx="7618412" cy="725487"/>
          </a:xfrm>
        </p:spPr>
        <p:txBody>
          <a:bodyPr/>
          <a:lstStyle/>
          <a:p>
            <a:pPr marL="0" indent="0">
              <a:buNone/>
            </a:pPr>
            <a:r>
              <a:rPr lang="en-US" altLang="zh-CN" dirty="0"/>
              <a:t>【</a:t>
            </a:r>
            <a:r>
              <a:rPr lang="zh-CN" altLang="en-US" dirty="0"/>
              <a:t>例</a:t>
            </a:r>
            <a:r>
              <a:rPr lang="en-US" altLang="zh-CN" dirty="0"/>
              <a:t>1-17】</a:t>
            </a:r>
            <a:r>
              <a:rPr lang="zh-CN" altLang="en-US" dirty="0"/>
              <a:t>将十进制数</a:t>
            </a:r>
            <a:r>
              <a:rPr lang="en-US" altLang="zh-CN" dirty="0"/>
              <a:t>3879</a:t>
            </a:r>
            <a:r>
              <a:rPr lang="zh-CN" altLang="en-US" dirty="0"/>
              <a:t>转换为</a:t>
            </a:r>
            <a:r>
              <a:rPr lang="en-US" altLang="zh-CN" dirty="0"/>
              <a:t>BCD</a:t>
            </a:r>
            <a:r>
              <a:rPr lang="zh-CN" altLang="en-US" dirty="0"/>
              <a:t>码。</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8" name="TextBox 7"/>
          <p:cNvSpPr txBox="1"/>
          <p:nvPr/>
        </p:nvSpPr>
        <p:spPr>
          <a:xfrm>
            <a:off x="990600" y="2362200"/>
            <a:ext cx="5718232" cy="400110"/>
          </a:xfrm>
          <a:prstGeom prst="rect">
            <a:avLst/>
          </a:prstGeom>
          <a:noFill/>
        </p:spPr>
        <p:txBody>
          <a:bodyPr wrap="none" rtlCol="0">
            <a:spAutoFit/>
          </a:bodyPr>
          <a:lstStyle/>
          <a:p>
            <a:r>
              <a:rPr lang="zh-CN" altLang="en-US" sz="2000" dirty="0"/>
              <a:t> 十进制数</a:t>
            </a:r>
            <a:r>
              <a:rPr lang="en-US" altLang="zh-CN" sz="2000" dirty="0"/>
              <a:t>: </a:t>
            </a:r>
            <a:r>
              <a:rPr lang="en-US" altLang="zh-CN" sz="2000" dirty="0" smtClean="0"/>
              <a:t>              3 </a:t>
            </a:r>
            <a:r>
              <a:rPr lang="zh-CN" altLang="en-US" sz="2000" dirty="0"/>
              <a:t>　　</a:t>
            </a:r>
            <a:r>
              <a:rPr lang="zh-CN" altLang="en-US" sz="2000" dirty="0" smtClean="0"/>
              <a:t>   </a:t>
            </a:r>
            <a:r>
              <a:rPr lang="en-US" altLang="zh-CN" sz="2000" dirty="0" smtClean="0"/>
              <a:t>8</a:t>
            </a:r>
            <a:r>
              <a:rPr lang="zh-CN" altLang="en-US" sz="2000" dirty="0"/>
              <a:t>　　</a:t>
            </a:r>
            <a:r>
              <a:rPr lang="zh-CN" altLang="en-US" sz="2000" dirty="0" smtClean="0"/>
              <a:t>    </a:t>
            </a:r>
            <a:r>
              <a:rPr lang="en-US" altLang="zh-CN" sz="2000" dirty="0"/>
              <a:t>7</a:t>
            </a:r>
            <a:r>
              <a:rPr lang="zh-CN" altLang="en-US" sz="2000" dirty="0"/>
              <a:t>　　 </a:t>
            </a:r>
            <a:r>
              <a:rPr lang="zh-CN" altLang="en-US" sz="2000" dirty="0" smtClean="0"/>
              <a:t>  </a:t>
            </a:r>
            <a:r>
              <a:rPr lang="en-US" altLang="zh-CN" sz="2000" dirty="0" smtClean="0"/>
              <a:t>9      </a:t>
            </a:r>
            <a:endParaRPr lang="zh-CN" altLang="en-US" sz="2000" dirty="0"/>
          </a:p>
        </p:txBody>
      </p:sp>
      <p:sp>
        <p:nvSpPr>
          <p:cNvPr id="9" name="TextBox 8"/>
          <p:cNvSpPr txBox="1"/>
          <p:nvPr/>
        </p:nvSpPr>
        <p:spPr>
          <a:xfrm>
            <a:off x="990600" y="2883932"/>
            <a:ext cx="5867400" cy="400110"/>
          </a:xfrm>
          <a:prstGeom prst="rect">
            <a:avLst/>
          </a:prstGeom>
          <a:noFill/>
        </p:spPr>
        <p:txBody>
          <a:bodyPr wrap="square" rtlCol="0">
            <a:spAutoFit/>
          </a:bodyPr>
          <a:lstStyle/>
          <a:p>
            <a:r>
              <a:rPr lang="zh-CN" altLang="en-US" sz="2000" dirty="0"/>
              <a:t>对应的</a:t>
            </a:r>
            <a:r>
              <a:rPr lang="en-US" altLang="zh-CN" sz="2000" dirty="0"/>
              <a:t>BCD</a:t>
            </a:r>
            <a:r>
              <a:rPr lang="zh-CN" altLang="en-US" sz="2000" dirty="0"/>
              <a:t>码</a:t>
            </a:r>
            <a:r>
              <a:rPr lang="zh-CN" altLang="en-US" sz="2000" dirty="0" smtClean="0"/>
              <a:t>：     </a:t>
            </a:r>
            <a:r>
              <a:rPr lang="en-US" altLang="zh-CN" sz="2000" dirty="0" smtClean="0"/>
              <a:t>0011</a:t>
            </a:r>
            <a:r>
              <a:rPr lang="zh-CN" altLang="en-US" sz="2000" dirty="0"/>
              <a:t>　</a:t>
            </a:r>
            <a:r>
              <a:rPr lang="en-US" altLang="zh-CN" sz="2000" dirty="0" smtClean="0"/>
              <a:t>1000     0111</a:t>
            </a:r>
            <a:r>
              <a:rPr lang="zh-CN" altLang="en-US" sz="2000" dirty="0"/>
              <a:t>　 </a:t>
            </a:r>
            <a:r>
              <a:rPr lang="zh-CN" altLang="en-US" sz="2000" dirty="0" smtClean="0"/>
              <a:t>  </a:t>
            </a:r>
            <a:r>
              <a:rPr lang="en-US" altLang="zh-CN" sz="2000" dirty="0" smtClean="0"/>
              <a:t>1001</a:t>
            </a:r>
            <a:endParaRPr lang="zh-CN" altLang="en-US" sz="2000" dirty="0"/>
          </a:p>
        </p:txBody>
      </p:sp>
      <p:sp>
        <p:nvSpPr>
          <p:cNvPr id="10" name="TextBox 9"/>
          <p:cNvSpPr txBox="1"/>
          <p:nvPr/>
        </p:nvSpPr>
        <p:spPr>
          <a:xfrm>
            <a:off x="990600" y="3486090"/>
            <a:ext cx="6477000" cy="400110"/>
          </a:xfrm>
          <a:prstGeom prst="rect">
            <a:avLst/>
          </a:prstGeom>
          <a:noFill/>
        </p:spPr>
        <p:txBody>
          <a:bodyPr wrap="square" rtlCol="0">
            <a:spAutoFit/>
          </a:bodyPr>
          <a:lstStyle/>
          <a:p>
            <a:r>
              <a:rPr lang="zh-CN" altLang="en-US" sz="2000" dirty="0"/>
              <a:t>即十进制数</a:t>
            </a:r>
            <a:r>
              <a:rPr lang="en-US" altLang="zh-CN" sz="2000" dirty="0"/>
              <a:t>3879</a:t>
            </a:r>
            <a:r>
              <a:rPr lang="zh-CN" altLang="en-US" sz="2000" dirty="0"/>
              <a:t>的</a:t>
            </a:r>
            <a:r>
              <a:rPr lang="en-US" altLang="zh-CN" sz="2000" dirty="0"/>
              <a:t>BCD</a:t>
            </a:r>
            <a:r>
              <a:rPr lang="zh-CN" altLang="en-US" sz="2000" dirty="0"/>
              <a:t>码为</a:t>
            </a:r>
            <a:r>
              <a:rPr lang="en-US" altLang="zh-CN" sz="2000" dirty="0"/>
              <a:t>0011 1000 0111 1001</a:t>
            </a:r>
            <a:r>
              <a:rPr lang="zh-CN" altLang="en-US" sz="2000" dirty="0"/>
              <a:t>。</a:t>
            </a:r>
          </a:p>
        </p:txBody>
      </p:sp>
    </p:spTree>
    <p:extLst>
      <p:ext uri="{BB962C8B-B14F-4D97-AF65-F5344CB8AC3E}">
        <p14:creationId xmlns:p14="http://schemas.microsoft.com/office/powerpoint/2010/main" val="20134016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7" name="内容占位符 6"/>
          <p:cNvSpPr>
            <a:spLocks noGrp="1"/>
          </p:cNvSpPr>
          <p:nvPr>
            <p:ph idx="1"/>
          </p:nvPr>
        </p:nvSpPr>
        <p:spPr>
          <a:xfrm>
            <a:off x="611188" y="1484313"/>
            <a:ext cx="8075612" cy="1182687"/>
          </a:xfrm>
        </p:spPr>
        <p:txBody>
          <a:bodyPr/>
          <a:lstStyle/>
          <a:p>
            <a:r>
              <a:rPr lang="en-US" altLang="zh-CN" dirty="0"/>
              <a:t>【</a:t>
            </a:r>
            <a:r>
              <a:rPr lang="zh-CN" altLang="en-US" dirty="0"/>
              <a:t>例</a:t>
            </a:r>
            <a:r>
              <a:rPr lang="en-US" altLang="zh-CN" dirty="0"/>
              <a:t>1-18】</a:t>
            </a:r>
            <a:r>
              <a:rPr lang="zh-CN" altLang="en-US" dirty="0"/>
              <a:t>将</a:t>
            </a:r>
            <a:r>
              <a:rPr lang="en-US" altLang="zh-CN" dirty="0"/>
              <a:t>BCD</a:t>
            </a:r>
            <a:r>
              <a:rPr lang="zh-CN" altLang="en-US" dirty="0" smtClean="0"/>
              <a:t>码</a:t>
            </a:r>
            <a:r>
              <a:rPr lang="en-US" altLang="zh-CN" dirty="0" smtClean="0"/>
              <a:t>1001 </a:t>
            </a:r>
            <a:r>
              <a:rPr lang="en-US" altLang="zh-CN" dirty="0"/>
              <a:t>0111 0101 0110</a:t>
            </a:r>
            <a:r>
              <a:rPr lang="zh-CN" altLang="en-US" dirty="0"/>
              <a:t>转换为十进制数。</a:t>
            </a:r>
          </a:p>
          <a:p>
            <a:endParaRPr lang="zh-CN" altLang="en-US" dirty="0"/>
          </a:p>
        </p:txBody>
      </p:sp>
      <p:sp>
        <p:nvSpPr>
          <p:cNvPr id="5" name="日期占位符 4"/>
          <p:cNvSpPr>
            <a:spLocks noGrp="1"/>
          </p:cNvSpPr>
          <p:nvPr>
            <p:ph type="dt" sz="half" idx="10"/>
          </p:nvPr>
        </p:nvSpPr>
        <p:spPr/>
        <p:txBody>
          <a:bodyPr/>
          <a:lstStyle/>
          <a:p>
            <a:pPr>
              <a:defRPr/>
            </a:pPr>
            <a:fld id="{5BC3142B-AC52-4CEB-B763-EE31BD11D1FB}" type="datetime1">
              <a:rPr lang="zh-CN" altLang="en-US" smtClean="0"/>
              <a:pPr>
                <a:defRPr/>
              </a:pPr>
              <a:t>2014/10/18</a:t>
            </a:fld>
            <a:endParaRPr lang="en-US" altLang="zh-CN"/>
          </a:p>
        </p:txBody>
      </p:sp>
      <p:sp>
        <p:nvSpPr>
          <p:cNvPr id="8" name="TextBox 7"/>
          <p:cNvSpPr txBox="1"/>
          <p:nvPr/>
        </p:nvSpPr>
        <p:spPr>
          <a:xfrm>
            <a:off x="1066800" y="2947796"/>
            <a:ext cx="6186758" cy="461665"/>
          </a:xfrm>
          <a:prstGeom prst="rect">
            <a:avLst/>
          </a:prstGeom>
          <a:noFill/>
        </p:spPr>
        <p:txBody>
          <a:bodyPr wrap="none" rtlCol="0">
            <a:spAutoFit/>
          </a:bodyPr>
          <a:lstStyle/>
          <a:p>
            <a:r>
              <a:rPr lang="en-US" altLang="zh-CN" sz="2400" dirty="0"/>
              <a:t>BCD</a:t>
            </a:r>
            <a:r>
              <a:rPr lang="zh-CN" altLang="en-US" sz="2400" dirty="0"/>
              <a:t>码</a:t>
            </a:r>
            <a:r>
              <a:rPr lang="en-US" altLang="zh-CN" sz="2400" dirty="0"/>
              <a:t>: </a:t>
            </a:r>
            <a:r>
              <a:rPr lang="en-US" altLang="zh-CN" sz="2400" dirty="0" smtClean="0"/>
              <a:t>          1001</a:t>
            </a:r>
            <a:r>
              <a:rPr lang="zh-CN" altLang="en-US" sz="2400" dirty="0"/>
              <a:t>　</a:t>
            </a:r>
            <a:r>
              <a:rPr lang="zh-CN" altLang="en-US" sz="2400" dirty="0" smtClean="0"/>
              <a:t>   </a:t>
            </a:r>
            <a:r>
              <a:rPr lang="en-US" altLang="zh-CN" sz="2400" dirty="0"/>
              <a:t>0111</a:t>
            </a:r>
            <a:r>
              <a:rPr lang="zh-CN" altLang="en-US" sz="2400" dirty="0"/>
              <a:t>　 </a:t>
            </a:r>
            <a:r>
              <a:rPr lang="en-US" altLang="zh-CN" sz="2400" dirty="0"/>
              <a:t>0101</a:t>
            </a:r>
            <a:r>
              <a:rPr lang="zh-CN" altLang="en-US" sz="2400" dirty="0"/>
              <a:t>　 </a:t>
            </a:r>
            <a:r>
              <a:rPr lang="en-US" altLang="zh-CN" sz="2400" dirty="0"/>
              <a:t>0110</a:t>
            </a:r>
            <a:endParaRPr lang="zh-CN" altLang="en-US" sz="2400" dirty="0"/>
          </a:p>
        </p:txBody>
      </p:sp>
      <p:sp>
        <p:nvSpPr>
          <p:cNvPr id="9" name="TextBox 8"/>
          <p:cNvSpPr txBox="1"/>
          <p:nvPr/>
        </p:nvSpPr>
        <p:spPr>
          <a:xfrm>
            <a:off x="1077686" y="3657600"/>
            <a:ext cx="6082114" cy="461665"/>
          </a:xfrm>
          <a:prstGeom prst="rect">
            <a:avLst/>
          </a:prstGeom>
          <a:noFill/>
        </p:spPr>
        <p:txBody>
          <a:bodyPr wrap="none" rtlCol="0">
            <a:spAutoFit/>
          </a:bodyPr>
          <a:lstStyle/>
          <a:p>
            <a:r>
              <a:rPr lang="zh-CN" altLang="en-US" sz="2400" dirty="0"/>
              <a:t>对应的十进制： </a:t>
            </a:r>
            <a:r>
              <a:rPr lang="en-US" altLang="zh-CN" sz="2400" dirty="0"/>
              <a:t>9</a:t>
            </a:r>
            <a:r>
              <a:rPr lang="zh-CN" altLang="en-US" sz="2400" dirty="0"/>
              <a:t>　　　 </a:t>
            </a:r>
            <a:r>
              <a:rPr lang="en-US" altLang="zh-CN" sz="2400" dirty="0"/>
              <a:t>7</a:t>
            </a:r>
            <a:r>
              <a:rPr lang="zh-CN" altLang="en-US" sz="2400" dirty="0"/>
              <a:t>　　 </a:t>
            </a:r>
            <a:r>
              <a:rPr lang="zh-CN" altLang="en-US" sz="2400" dirty="0" smtClean="0"/>
              <a:t>   </a:t>
            </a:r>
            <a:r>
              <a:rPr lang="en-US" altLang="zh-CN" sz="2400" dirty="0" smtClean="0"/>
              <a:t>5 </a:t>
            </a:r>
            <a:r>
              <a:rPr lang="zh-CN" altLang="en-US" sz="2400" dirty="0"/>
              <a:t>　　　</a:t>
            </a:r>
            <a:r>
              <a:rPr lang="en-US" altLang="zh-CN" sz="2400" dirty="0"/>
              <a:t>6</a:t>
            </a:r>
            <a:endParaRPr lang="zh-CN" altLang="en-US" sz="2400" dirty="0"/>
          </a:p>
        </p:txBody>
      </p:sp>
      <p:sp>
        <p:nvSpPr>
          <p:cNvPr id="10" name="TextBox 9"/>
          <p:cNvSpPr txBox="1"/>
          <p:nvPr/>
        </p:nvSpPr>
        <p:spPr>
          <a:xfrm>
            <a:off x="1066800" y="4419600"/>
            <a:ext cx="6914522" cy="461665"/>
          </a:xfrm>
          <a:prstGeom prst="rect">
            <a:avLst/>
          </a:prstGeom>
          <a:noFill/>
        </p:spPr>
        <p:txBody>
          <a:bodyPr wrap="none" rtlCol="0">
            <a:spAutoFit/>
          </a:bodyPr>
          <a:lstStyle/>
          <a:p>
            <a:r>
              <a:rPr lang="zh-CN" altLang="en-US" sz="2400" dirty="0"/>
              <a:t>即</a:t>
            </a:r>
            <a:r>
              <a:rPr lang="en-US" altLang="zh-CN" sz="2400" dirty="0"/>
              <a:t>BCD</a:t>
            </a:r>
            <a:r>
              <a:rPr lang="zh-CN" altLang="en-US" sz="2400" dirty="0"/>
              <a:t>码</a:t>
            </a:r>
            <a:r>
              <a:rPr lang="en-US" altLang="zh-CN" sz="2400" dirty="0"/>
              <a:t>1001 0111 0101 0110</a:t>
            </a:r>
            <a:r>
              <a:rPr lang="zh-CN" altLang="en-US" sz="2400" dirty="0"/>
              <a:t>的十进数为</a:t>
            </a:r>
            <a:r>
              <a:rPr lang="en-US" altLang="zh-CN" sz="2400" dirty="0"/>
              <a:t>9756</a:t>
            </a:r>
            <a:r>
              <a:rPr lang="zh-CN" altLang="en-US" sz="2400" dirty="0"/>
              <a:t>。</a:t>
            </a:r>
          </a:p>
        </p:txBody>
      </p:sp>
    </p:spTree>
    <p:extLst>
      <p:ext uri="{BB962C8B-B14F-4D97-AF65-F5344CB8AC3E}">
        <p14:creationId xmlns:p14="http://schemas.microsoft.com/office/powerpoint/2010/main" val="32986821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ASCII</a:t>
            </a:r>
            <a:r>
              <a:rPr lang="zh-CN" altLang="en-US" dirty="0"/>
              <a:t>码</a:t>
            </a:r>
          </a:p>
        </p:txBody>
      </p:sp>
      <p:sp>
        <p:nvSpPr>
          <p:cNvPr id="3" name="内容占位符 2"/>
          <p:cNvSpPr>
            <a:spLocks noGrp="1"/>
          </p:cNvSpPr>
          <p:nvPr>
            <p:ph idx="1"/>
          </p:nvPr>
        </p:nvSpPr>
        <p:spPr/>
        <p:txBody>
          <a:bodyPr/>
          <a:lstStyle/>
          <a:p>
            <a:r>
              <a:rPr lang="en-US" altLang="zh-CN" dirty="0"/>
              <a:t>ASCII</a:t>
            </a:r>
            <a:r>
              <a:rPr lang="zh-CN" altLang="en-US" dirty="0"/>
              <a:t>码是由美国国家标准委员会制定的一种包括数字、字母、通用符号、控制符号在内的字符编码，全称为美国国家信息交换标准代码（</a:t>
            </a:r>
            <a:r>
              <a:rPr lang="en-US" altLang="zh-CN" dirty="0"/>
              <a:t>American Standard Code for Information Interchange</a:t>
            </a:r>
            <a:r>
              <a:rPr lang="zh-CN" altLang="en-US" dirty="0"/>
              <a:t>）</a:t>
            </a:r>
            <a:r>
              <a:rPr lang="zh-CN" altLang="en-US" dirty="0" smtClean="0"/>
              <a:t>。</a:t>
            </a:r>
            <a:endParaRPr lang="en-US" altLang="zh-CN" dirty="0" smtClean="0"/>
          </a:p>
          <a:p>
            <a:r>
              <a:rPr lang="en-US" altLang="zh-CN" dirty="0"/>
              <a:t>ASCII</a:t>
            </a:r>
            <a:r>
              <a:rPr lang="zh-CN" altLang="en-US" dirty="0"/>
              <a:t>码能表示</a:t>
            </a:r>
            <a:r>
              <a:rPr lang="en-US" altLang="zh-CN" dirty="0">
                <a:solidFill>
                  <a:srgbClr val="FF0000"/>
                </a:solidFill>
              </a:rPr>
              <a:t>128</a:t>
            </a:r>
            <a:r>
              <a:rPr lang="zh-CN" altLang="en-US" dirty="0"/>
              <a:t>种国际上通用的西文字符，只需用</a:t>
            </a:r>
            <a:r>
              <a:rPr lang="en-US" altLang="zh-CN" dirty="0">
                <a:solidFill>
                  <a:srgbClr val="FF0000"/>
                </a:solidFill>
              </a:rPr>
              <a:t>7</a:t>
            </a:r>
            <a:r>
              <a:rPr lang="zh-CN" altLang="en-US" dirty="0"/>
              <a:t>个</a:t>
            </a:r>
            <a:r>
              <a:rPr lang="zh-CN" altLang="en-US" dirty="0">
                <a:solidFill>
                  <a:srgbClr val="FF0000"/>
                </a:solidFill>
              </a:rPr>
              <a:t>二</a:t>
            </a:r>
            <a:r>
              <a:rPr lang="zh-CN" altLang="en-US" dirty="0"/>
              <a:t>进制位</a:t>
            </a:r>
            <a:r>
              <a:rPr lang="en-US" altLang="zh-CN" dirty="0"/>
              <a:t>(2</a:t>
            </a:r>
            <a:r>
              <a:rPr lang="en-US" altLang="zh-CN" baseline="30000" dirty="0"/>
              <a:t>7</a:t>
            </a:r>
            <a:r>
              <a:rPr lang="en-US" altLang="zh-CN" dirty="0"/>
              <a:t>=128)</a:t>
            </a:r>
            <a:r>
              <a:rPr lang="zh-CN" altLang="en-US" dirty="0"/>
              <a:t>表示</a:t>
            </a:r>
            <a:r>
              <a:rPr lang="zh-CN" altLang="en-US" dirty="0" smtClean="0"/>
              <a:t>。</a:t>
            </a:r>
            <a:endParaRPr lang="en-US" altLang="zh-CN" dirty="0" smtClean="0"/>
          </a:p>
          <a:p>
            <a:r>
              <a:rPr lang="en-US" altLang="zh-CN" dirty="0" smtClean="0"/>
              <a:t>ASCII</a:t>
            </a:r>
            <a:r>
              <a:rPr lang="zh-CN" altLang="en-US" dirty="0"/>
              <a:t>码采用</a:t>
            </a:r>
            <a:r>
              <a:rPr lang="en-US" altLang="zh-CN" dirty="0"/>
              <a:t>7</a:t>
            </a:r>
            <a:r>
              <a:rPr lang="zh-CN" altLang="en-US" dirty="0"/>
              <a:t>位二进制表示一个字符时，为了便于对字符进行检索，把</a:t>
            </a:r>
            <a:r>
              <a:rPr lang="en-US" altLang="zh-CN" dirty="0"/>
              <a:t>7</a:t>
            </a:r>
            <a:r>
              <a:rPr lang="zh-CN" altLang="en-US" dirty="0"/>
              <a:t>位二进制数分为高</a:t>
            </a:r>
            <a:r>
              <a:rPr lang="en-US" altLang="zh-CN" dirty="0">
                <a:solidFill>
                  <a:srgbClr val="FF0000"/>
                </a:solidFill>
              </a:rPr>
              <a:t>3</a:t>
            </a:r>
            <a:r>
              <a:rPr lang="zh-CN" altLang="en-US" dirty="0"/>
              <a:t>位（</a:t>
            </a:r>
            <a:r>
              <a:rPr lang="en-US" altLang="zh-CN" dirty="0"/>
              <a:t>b7b6b5</a:t>
            </a:r>
            <a:r>
              <a:rPr lang="zh-CN" altLang="en-US" dirty="0"/>
              <a:t>）和低</a:t>
            </a:r>
            <a:r>
              <a:rPr lang="en-US" altLang="zh-CN" dirty="0">
                <a:solidFill>
                  <a:srgbClr val="FF0000"/>
                </a:solidFill>
              </a:rPr>
              <a:t>4</a:t>
            </a:r>
            <a:r>
              <a:rPr lang="zh-CN" altLang="en-US" dirty="0"/>
              <a:t>位</a:t>
            </a:r>
            <a:r>
              <a:rPr lang="en-US" altLang="zh-CN" dirty="0"/>
              <a:t>(b4b3b2b1)</a:t>
            </a:r>
            <a:r>
              <a:rPr lang="zh-CN" altLang="en-US" dirty="0"/>
              <a:t>。</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5740584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a:t>
            </a:r>
            <a:r>
              <a:rPr lang="en-US" altLang="zh-CN" dirty="0"/>
              <a:t>7</a:t>
            </a:r>
            <a:r>
              <a:rPr lang="zh-CN" altLang="en-US" dirty="0"/>
              <a:t>位</a:t>
            </a:r>
            <a:r>
              <a:rPr lang="en-US" altLang="zh-CN" dirty="0"/>
              <a:t>ASCII</a:t>
            </a:r>
            <a:r>
              <a:rPr lang="zh-CN" altLang="en-US" dirty="0"/>
              <a:t>码编码表</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26626" name="图片 187"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219200"/>
            <a:ext cx="5791200" cy="518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01075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fade">
                                      <p:cBhvr>
                                        <p:cTn id="7" dur="1000"/>
                                        <p:tgtEl>
                                          <p:spTgt spid="26626"/>
                                        </p:tgtEl>
                                      </p:cBhvr>
                                    </p:animEffect>
                                    <p:anim calcmode="lin" valueType="num">
                                      <p:cBhvr>
                                        <p:cTn id="8" dur="1000" fill="hold"/>
                                        <p:tgtEl>
                                          <p:spTgt spid="26626"/>
                                        </p:tgtEl>
                                        <p:attrNameLst>
                                          <p:attrName>ppt_x</p:attrName>
                                        </p:attrNameLst>
                                      </p:cBhvr>
                                      <p:tavLst>
                                        <p:tav tm="0">
                                          <p:val>
                                            <p:strVal val="#ppt_x"/>
                                          </p:val>
                                        </p:tav>
                                        <p:tav tm="100000">
                                          <p:val>
                                            <p:strVal val="#ppt_x"/>
                                          </p:val>
                                        </p:tav>
                                      </p:tavLst>
                                    </p:anim>
                                    <p:anim calcmode="lin" valueType="num">
                                      <p:cBhvr>
                                        <p:cTn id="9"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表中高</a:t>
            </a:r>
            <a:r>
              <a:rPr lang="en-US" altLang="zh-CN" dirty="0"/>
              <a:t>3</a:t>
            </a:r>
            <a:r>
              <a:rPr lang="zh-CN" altLang="en-US" dirty="0"/>
              <a:t>位为</a:t>
            </a:r>
            <a:r>
              <a:rPr lang="en-US" altLang="zh-CN" dirty="0"/>
              <a:t>000</a:t>
            </a:r>
            <a:r>
              <a:rPr lang="zh-CN" altLang="en-US" dirty="0"/>
              <a:t>和</a:t>
            </a:r>
            <a:r>
              <a:rPr lang="en-US" altLang="zh-CN" dirty="0"/>
              <a:t>001</a:t>
            </a:r>
            <a:r>
              <a:rPr lang="zh-CN" altLang="en-US" dirty="0"/>
              <a:t>的两列是一些控制符</a:t>
            </a:r>
            <a:r>
              <a:rPr lang="zh-CN" altLang="en-US" dirty="0" smtClean="0"/>
              <a:t>。</a:t>
            </a:r>
            <a:endParaRPr lang="en-US" altLang="zh-CN" dirty="0" smtClean="0"/>
          </a:p>
          <a:p>
            <a:r>
              <a:rPr lang="zh-CN" altLang="en-US" dirty="0"/>
              <a:t>在计算机中一个字节为</a:t>
            </a:r>
            <a:r>
              <a:rPr lang="en-US" altLang="zh-CN" dirty="0"/>
              <a:t>8</a:t>
            </a:r>
            <a:r>
              <a:rPr lang="zh-CN" altLang="en-US" dirty="0"/>
              <a:t>位，为了提高信息传输的可靠性，在</a:t>
            </a:r>
            <a:r>
              <a:rPr lang="en-US" altLang="zh-CN" dirty="0"/>
              <a:t>ASCII</a:t>
            </a:r>
            <a:r>
              <a:rPr lang="zh-CN" altLang="en-US" dirty="0"/>
              <a:t>码中把最高位（</a:t>
            </a:r>
            <a:r>
              <a:rPr lang="en-US" altLang="zh-CN" dirty="0"/>
              <a:t>b8</a:t>
            </a:r>
            <a:r>
              <a:rPr lang="zh-CN" altLang="en-US" dirty="0"/>
              <a:t>）作为</a:t>
            </a:r>
            <a:r>
              <a:rPr lang="zh-CN" altLang="en-US" dirty="0">
                <a:solidFill>
                  <a:srgbClr val="FF0000"/>
                </a:solidFill>
              </a:rPr>
              <a:t>奇偶校验位</a:t>
            </a:r>
            <a:r>
              <a:rPr lang="zh-CN" altLang="en-US" dirty="0" smtClean="0"/>
              <a:t>。</a:t>
            </a:r>
            <a:endParaRPr lang="en-US" altLang="zh-CN" dirty="0" smtClean="0"/>
          </a:p>
          <a:p>
            <a:r>
              <a:rPr lang="zh-CN" altLang="en-US" dirty="0"/>
              <a:t>校验位仅在信息传输时有用，在对</a:t>
            </a:r>
            <a:r>
              <a:rPr lang="en-US" altLang="zh-CN" dirty="0"/>
              <a:t>ASCII</a:t>
            </a:r>
            <a:r>
              <a:rPr lang="zh-CN" altLang="en-US" dirty="0"/>
              <a:t>码进行处理时校验位被忽略。</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47398294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 </a:t>
            </a:r>
            <a:r>
              <a:rPr lang="zh-CN" altLang="en-US" dirty="0"/>
              <a:t>汉字编码</a:t>
            </a:r>
          </a:p>
        </p:txBody>
      </p:sp>
      <p:sp>
        <p:nvSpPr>
          <p:cNvPr id="3" name="内容占位符 2"/>
          <p:cNvSpPr>
            <a:spLocks noGrp="1"/>
          </p:cNvSpPr>
          <p:nvPr>
            <p:ph idx="1"/>
          </p:nvPr>
        </p:nvSpPr>
        <p:spPr/>
        <p:txBody>
          <a:bodyPr/>
          <a:lstStyle/>
          <a:p>
            <a:r>
              <a:rPr lang="zh-CN" altLang="en-US" dirty="0"/>
              <a:t>计算机在处理汉字时也要将其转换为二进制码，这就需要对汉字进行编码，通常汉字有两种编码：国标码和机内码</a:t>
            </a:r>
            <a:r>
              <a:rPr lang="zh-CN" altLang="en-US" dirty="0" smtClean="0"/>
              <a:t>。</a:t>
            </a:r>
            <a:endParaRPr lang="en-US" altLang="zh-CN" dirty="0" smtClean="0"/>
          </a:p>
          <a:p>
            <a:r>
              <a:rPr lang="zh-CN" altLang="en-US" dirty="0"/>
              <a:t>国标</a:t>
            </a:r>
            <a:r>
              <a:rPr lang="zh-CN" altLang="en-US" dirty="0" smtClean="0"/>
              <a:t>码：</a:t>
            </a:r>
            <a:endParaRPr lang="en-US" altLang="zh-CN" dirty="0" smtClean="0"/>
          </a:p>
          <a:p>
            <a:r>
              <a:rPr lang="zh-CN" altLang="en-US" dirty="0" smtClean="0"/>
              <a:t>汉字机内码：</a:t>
            </a:r>
            <a:endParaRPr lang="zh-CN" altLang="en-US" dirty="0"/>
          </a:p>
          <a:p>
            <a:pPr lvl="1"/>
            <a:r>
              <a:rPr lang="zh-CN" altLang="en-US" sz="2400" dirty="0" smtClean="0"/>
              <a:t>汉字</a:t>
            </a:r>
            <a:r>
              <a:rPr lang="zh-CN" altLang="en-US" sz="2400" dirty="0"/>
              <a:t>的机内码是计算机系统内部对汉字进行存储、处理、传输统一使用的代码，又称为汉字内码。由于汉字数量多，一般用</a:t>
            </a:r>
            <a:r>
              <a:rPr lang="en-US" altLang="zh-CN" sz="2400" dirty="0">
                <a:solidFill>
                  <a:srgbClr val="FF0000"/>
                </a:solidFill>
              </a:rPr>
              <a:t>2</a:t>
            </a:r>
            <a:r>
              <a:rPr lang="zh-CN" altLang="en-US" sz="2400" dirty="0">
                <a:solidFill>
                  <a:srgbClr val="FF0000"/>
                </a:solidFill>
              </a:rPr>
              <a:t>个字节</a:t>
            </a:r>
            <a:r>
              <a:rPr lang="zh-CN" altLang="en-US" sz="2400" dirty="0"/>
              <a:t>来存放一个汉字的内码</a:t>
            </a:r>
            <a:r>
              <a:rPr lang="zh-CN" altLang="en-US" sz="2400" dirty="0" smtClean="0"/>
              <a:t>。</a:t>
            </a:r>
            <a:endParaRPr lang="en-US" altLang="zh-CN" sz="2400" dirty="0" smtClean="0"/>
          </a:p>
          <a:p>
            <a:pPr lvl="1"/>
            <a:r>
              <a:rPr lang="zh-CN" altLang="en-US" sz="2400" dirty="0" smtClean="0"/>
              <a:t>为了与</a:t>
            </a:r>
            <a:r>
              <a:rPr lang="en-US" altLang="zh-CN" sz="2400" dirty="0" smtClean="0"/>
              <a:t>ASCII</a:t>
            </a:r>
            <a:r>
              <a:rPr lang="zh-CN" altLang="en-US" sz="2400" dirty="0" smtClean="0"/>
              <a:t>进行区分</a:t>
            </a:r>
            <a:r>
              <a:rPr lang="zh-CN" altLang="en-US" sz="2400" dirty="0"/>
              <a:t>，汉字机内码中</a:t>
            </a:r>
            <a:r>
              <a:rPr lang="zh-CN" altLang="en-US" sz="2400" dirty="0">
                <a:solidFill>
                  <a:srgbClr val="FF0000"/>
                </a:solidFill>
              </a:rPr>
              <a:t>两</a:t>
            </a:r>
            <a:r>
              <a:rPr lang="zh-CN" altLang="en-US" sz="2400" dirty="0"/>
              <a:t>个字节的</a:t>
            </a:r>
            <a:r>
              <a:rPr lang="zh-CN" altLang="en-US" sz="2400" dirty="0">
                <a:solidFill>
                  <a:srgbClr val="FF0000"/>
                </a:solidFill>
              </a:rPr>
              <a:t>每个</a:t>
            </a:r>
            <a:r>
              <a:rPr lang="zh-CN" altLang="en-US" sz="2400" dirty="0"/>
              <a:t>字节的</a:t>
            </a:r>
            <a:r>
              <a:rPr lang="zh-CN" altLang="en-US" sz="2400" dirty="0">
                <a:solidFill>
                  <a:srgbClr val="FF0000"/>
                </a:solidFill>
              </a:rPr>
              <a:t>最高位置</a:t>
            </a:r>
            <a:r>
              <a:rPr lang="zh-CN" altLang="en-US" sz="2400" dirty="0"/>
              <a:t>为</a:t>
            </a:r>
            <a:r>
              <a:rPr lang="en-US" altLang="zh-CN" sz="2400" dirty="0">
                <a:solidFill>
                  <a:srgbClr val="FF0000"/>
                </a:solidFill>
              </a:rPr>
              <a:t>1</a:t>
            </a:r>
            <a:r>
              <a:rPr lang="zh-CN" altLang="en-US" sz="2400" dirty="0"/>
              <a:t>。</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7973976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汉字输入</a:t>
            </a:r>
            <a:r>
              <a:rPr lang="zh-CN" altLang="en-US" dirty="0" smtClean="0"/>
              <a:t>码</a:t>
            </a:r>
            <a:endParaRPr lang="zh-CN" altLang="en-US" dirty="0"/>
          </a:p>
        </p:txBody>
      </p:sp>
      <p:sp>
        <p:nvSpPr>
          <p:cNvPr id="3" name="内容占位符 2"/>
          <p:cNvSpPr>
            <a:spLocks noGrp="1"/>
          </p:cNvSpPr>
          <p:nvPr>
            <p:ph idx="1"/>
          </p:nvPr>
        </p:nvSpPr>
        <p:spPr/>
        <p:txBody>
          <a:bodyPr/>
          <a:lstStyle/>
          <a:p>
            <a:r>
              <a:rPr lang="zh-CN" altLang="en-US" dirty="0" smtClean="0"/>
              <a:t>汉字</a:t>
            </a:r>
            <a:r>
              <a:rPr lang="zh-CN" altLang="en-US" dirty="0"/>
              <a:t>主要是从键盘输入，汉字输入码是计算机输入汉字的代码，是代表某一个汉字的一组键盘符号。汉字输入码也叫外部码（简称外码）</a:t>
            </a:r>
            <a:r>
              <a:rPr lang="zh-CN" altLang="en-US" dirty="0" smtClean="0"/>
              <a:t>。</a:t>
            </a:r>
            <a:endParaRPr lang="en-US" altLang="zh-CN" dirty="0" smtClean="0"/>
          </a:p>
          <a:p>
            <a:r>
              <a:rPr lang="zh-CN" altLang="en-US" dirty="0"/>
              <a:t>每</a:t>
            </a:r>
            <a:r>
              <a:rPr lang="zh-CN" altLang="en-US" dirty="0" smtClean="0"/>
              <a:t>种汉字输入</a:t>
            </a:r>
            <a:r>
              <a:rPr lang="zh-CN" altLang="en-US" dirty="0"/>
              <a:t>方案对同一汉字的输入编码都不相同，但经过转换后存入计算机的机内码均相同。</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19697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汉字字形码</a:t>
            </a:r>
          </a:p>
        </p:txBody>
      </p:sp>
      <p:sp>
        <p:nvSpPr>
          <p:cNvPr id="3" name="内容占位符 2"/>
          <p:cNvSpPr>
            <a:spLocks noGrp="1"/>
          </p:cNvSpPr>
          <p:nvPr>
            <p:ph idx="1"/>
          </p:nvPr>
        </p:nvSpPr>
        <p:spPr>
          <a:xfrm>
            <a:off x="611188" y="1484313"/>
            <a:ext cx="8151812" cy="3163887"/>
          </a:xfrm>
        </p:spPr>
        <p:txBody>
          <a:bodyPr/>
          <a:lstStyle/>
          <a:p>
            <a:r>
              <a:rPr lang="zh-CN" altLang="en-US" dirty="0"/>
              <a:t>存储在计算机内的汉字在屏幕上显示或在打印机上输出时，必须以汉字字形输出，才能被人们所接受和理解</a:t>
            </a:r>
            <a:r>
              <a:rPr lang="zh-CN" altLang="en-US" dirty="0" smtClean="0"/>
              <a:t>。</a:t>
            </a:r>
            <a:endParaRPr lang="en-US" altLang="zh-CN" dirty="0" smtClean="0"/>
          </a:p>
          <a:p>
            <a:r>
              <a:rPr lang="zh-CN" altLang="en-US" dirty="0"/>
              <a:t>所谓汉字字形是以点阵方式表示汉字。就是将汉字分解成由若干个“点”组成的点阵字形，将此点阵字形置于网状方格上，每一小方格就是点阵中的一个“点”。</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27650" name="图片 188"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7200" y="4419600"/>
            <a:ext cx="2057400" cy="198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241608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0"/>
                                        </p:tgtEl>
                                        <p:attrNameLst>
                                          <p:attrName>style.visibility</p:attrName>
                                        </p:attrNameLst>
                                      </p:cBhvr>
                                      <p:to>
                                        <p:strVal val="visible"/>
                                      </p:to>
                                    </p:set>
                                    <p:anim calcmode="lin" valueType="num">
                                      <p:cBhvr additive="base">
                                        <p:cTn id="19" dur="500" fill="hold"/>
                                        <p:tgtEl>
                                          <p:spTgt spid="27650"/>
                                        </p:tgtEl>
                                        <p:attrNameLst>
                                          <p:attrName>ppt_x</p:attrName>
                                        </p:attrNameLst>
                                      </p:cBhvr>
                                      <p:tavLst>
                                        <p:tav tm="0">
                                          <p:val>
                                            <p:strVal val="#ppt_x"/>
                                          </p:val>
                                        </p:tav>
                                        <p:tav tm="100000">
                                          <p:val>
                                            <p:strVal val="#ppt_x"/>
                                          </p:val>
                                        </p:tav>
                                      </p:tavLst>
                                    </p:anim>
                                    <p:anim calcmode="lin" valueType="num">
                                      <p:cBhvr additive="base">
                                        <p:cTn id="20"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汉字信息处理过程</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
        <p:nvSpPr>
          <p:cNvPr id="6" name="Rectangle 16"/>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 name="画布 24"/>
          <p:cNvGrpSpPr>
            <a:grpSpLocks/>
          </p:cNvGrpSpPr>
          <p:nvPr/>
        </p:nvGrpSpPr>
        <p:grpSpPr bwMode="auto">
          <a:xfrm>
            <a:off x="729085" y="1807029"/>
            <a:ext cx="7391400" cy="1066800"/>
            <a:chOff x="0" y="0"/>
            <a:chExt cx="64484" cy="7620"/>
          </a:xfrm>
        </p:grpSpPr>
        <p:sp>
          <p:nvSpPr>
            <p:cNvPr id="8" name="AutoShape 15"/>
            <p:cNvSpPr>
              <a:spLocks noChangeAspect="1" noChangeArrowheads="1"/>
            </p:cNvSpPr>
            <p:nvPr/>
          </p:nvSpPr>
          <p:spPr bwMode="auto">
            <a:xfrm>
              <a:off x="0" y="0"/>
              <a:ext cx="64484" cy="762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矩形 25"/>
            <p:cNvSpPr>
              <a:spLocks noChangeArrowheads="1"/>
            </p:cNvSpPr>
            <p:nvPr/>
          </p:nvSpPr>
          <p:spPr bwMode="auto">
            <a:xfrm>
              <a:off x="1333" y="1905"/>
              <a:ext cx="8477" cy="4191"/>
            </a:xfrm>
            <a:prstGeom prst="rect">
              <a:avLst/>
            </a:prstGeom>
            <a:solidFill>
              <a:srgbClr val="FFFFFF"/>
            </a:solidFill>
            <a:ln w="25400">
              <a:solidFill>
                <a:srgbClr val="F79646"/>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2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汉字信息</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矩形 139"/>
            <p:cNvSpPr>
              <a:spLocks noChangeArrowheads="1"/>
            </p:cNvSpPr>
            <p:nvPr/>
          </p:nvSpPr>
          <p:spPr bwMode="auto">
            <a:xfrm>
              <a:off x="15801" y="1905"/>
              <a:ext cx="6868" cy="4191"/>
            </a:xfrm>
            <a:prstGeom prst="rect">
              <a:avLst/>
            </a:prstGeom>
            <a:solidFill>
              <a:srgbClr val="FFFFFF"/>
            </a:solidFill>
            <a:ln w="25400">
              <a:solidFill>
                <a:srgbClr val="F79646"/>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输入码</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矩形 158"/>
            <p:cNvSpPr>
              <a:spLocks noChangeArrowheads="1"/>
            </p:cNvSpPr>
            <p:nvPr/>
          </p:nvSpPr>
          <p:spPr bwMode="auto">
            <a:xfrm>
              <a:off x="29422" y="1905"/>
              <a:ext cx="7344" cy="4191"/>
            </a:xfrm>
            <a:prstGeom prst="rect">
              <a:avLst/>
            </a:prstGeom>
            <a:solidFill>
              <a:srgbClr val="FFFFFF"/>
            </a:solidFill>
            <a:ln w="25400">
              <a:solidFill>
                <a:srgbClr val="F79646"/>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机内码</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矩形 159"/>
            <p:cNvSpPr>
              <a:spLocks noChangeArrowheads="1"/>
            </p:cNvSpPr>
            <p:nvPr/>
          </p:nvSpPr>
          <p:spPr bwMode="auto">
            <a:xfrm>
              <a:off x="43138" y="1990"/>
              <a:ext cx="6677" cy="4191"/>
            </a:xfrm>
            <a:prstGeom prst="rect">
              <a:avLst/>
            </a:prstGeom>
            <a:solidFill>
              <a:srgbClr val="FFFFFF"/>
            </a:solidFill>
            <a:ln w="25400">
              <a:solidFill>
                <a:srgbClr val="F79646"/>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字形码</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190"/>
            <p:cNvSpPr>
              <a:spLocks noChangeArrowheads="1"/>
            </p:cNvSpPr>
            <p:nvPr/>
          </p:nvSpPr>
          <p:spPr bwMode="auto">
            <a:xfrm>
              <a:off x="56007" y="1990"/>
              <a:ext cx="7715" cy="4191"/>
            </a:xfrm>
            <a:prstGeom prst="rect">
              <a:avLst/>
            </a:prstGeom>
            <a:solidFill>
              <a:srgbClr val="FFFFFF"/>
            </a:solidFill>
            <a:ln w="25400">
              <a:solidFill>
                <a:srgbClr val="F79646"/>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汉字信息</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直接箭头连接符 26"/>
            <p:cNvSpPr>
              <a:spLocks noChangeShapeType="1"/>
            </p:cNvSpPr>
            <p:nvPr/>
          </p:nvSpPr>
          <p:spPr bwMode="auto">
            <a:xfrm>
              <a:off x="9810" y="4572"/>
              <a:ext cx="5706" cy="0"/>
            </a:xfrm>
            <a:prstGeom prst="straightConnector1">
              <a:avLst/>
            </a:prstGeom>
            <a:noFill/>
            <a:ln w="9525">
              <a:solidFill>
                <a:srgbClr val="4A7EBB"/>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文本框 27"/>
            <p:cNvSpPr txBox="1">
              <a:spLocks noChangeArrowheads="1"/>
            </p:cNvSpPr>
            <p:nvPr/>
          </p:nvSpPr>
          <p:spPr bwMode="auto">
            <a:xfrm>
              <a:off x="10953" y="1238"/>
              <a:ext cx="4563" cy="2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2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输入</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直接箭头连接符 191"/>
            <p:cNvSpPr>
              <a:spLocks noChangeShapeType="1"/>
            </p:cNvSpPr>
            <p:nvPr/>
          </p:nvSpPr>
          <p:spPr bwMode="auto">
            <a:xfrm>
              <a:off x="22955" y="4943"/>
              <a:ext cx="6477" cy="0"/>
            </a:xfrm>
            <a:prstGeom prst="straightConnector1">
              <a:avLst/>
            </a:prstGeom>
            <a:noFill/>
            <a:ln w="9525">
              <a:solidFill>
                <a:srgbClr val="4A7EBB"/>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文本框 27"/>
            <p:cNvSpPr txBox="1">
              <a:spLocks noChangeArrowheads="1"/>
            </p:cNvSpPr>
            <p:nvPr/>
          </p:nvSpPr>
          <p:spPr bwMode="auto">
            <a:xfrm>
              <a:off x="23240" y="1905"/>
              <a:ext cx="6192" cy="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交换码</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直接箭头连接符 193"/>
            <p:cNvSpPr>
              <a:spLocks noChangeShapeType="1"/>
            </p:cNvSpPr>
            <p:nvPr/>
          </p:nvSpPr>
          <p:spPr bwMode="auto">
            <a:xfrm>
              <a:off x="37058" y="5121"/>
              <a:ext cx="6477" cy="0"/>
            </a:xfrm>
            <a:prstGeom prst="straightConnector1">
              <a:avLst/>
            </a:prstGeom>
            <a:noFill/>
            <a:ln w="9525">
              <a:solidFill>
                <a:srgbClr val="4A7EBB"/>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文本框 27"/>
            <p:cNvSpPr txBox="1">
              <a:spLocks noChangeArrowheads="1"/>
            </p:cNvSpPr>
            <p:nvPr/>
          </p:nvSpPr>
          <p:spPr bwMode="auto">
            <a:xfrm>
              <a:off x="37338" y="1905"/>
              <a:ext cx="6191" cy="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汉字库</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 name="直接箭头连接符 195"/>
            <p:cNvSpPr>
              <a:spLocks noChangeShapeType="1"/>
            </p:cNvSpPr>
            <p:nvPr/>
          </p:nvSpPr>
          <p:spPr bwMode="auto">
            <a:xfrm>
              <a:off x="49911" y="5219"/>
              <a:ext cx="5702" cy="0"/>
            </a:xfrm>
            <a:prstGeom prst="straightConnector1">
              <a:avLst/>
            </a:prstGeom>
            <a:noFill/>
            <a:ln w="9525">
              <a:solidFill>
                <a:srgbClr val="4A7EBB"/>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文本框 27"/>
            <p:cNvSpPr txBox="1">
              <a:spLocks noChangeArrowheads="1"/>
            </p:cNvSpPr>
            <p:nvPr/>
          </p:nvSpPr>
          <p:spPr bwMode="auto">
            <a:xfrm>
              <a:off x="50387" y="2361"/>
              <a:ext cx="4559" cy="2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宋体" pitchFamily="2" charset="-122"/>
                </a:rPr>
                <a:t>输出</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938418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霍德华</a:t>
            </a:r>
            <a:r>
              <a:rPr lang="en-US" altLang="zh-CN" dirty="0"/>
              <a:t>•</a:t>
            </a:r>
            <a:r>
              <a:rPr lang="zh-CN" altLang="en-US" dirty="0"/>
              <a:t>艾肯的马克</a:t>
            </a:r>
            <a:r>
              <a:rPr lang="en-US" altLang="zh-CN" dirty="0"/>
              <a:t>1</a:t>
            </a:r>
            <a:r>
              <a:rPr lang="zh-CN" altLang="en-US" dirty="0"/>
              <a:t>号</a:t>
            </a:r>
          </a:p>
        </p:txBody>
      </p:sp>
      <p:sp>
        <p:nvSpPr>
          <p:cNvPr id="3" name="内容占位符 2"/>
          <p:cNvSpPr>
            <a:spLocks noGrp="1"/>
          </p:cNvSpPr>
          <p:nvPr>
            <p:ph idx="1"/>
          </p:nvPr>
        </p:nvSpPr>
        <p:spPr>
          <a:xfrm>
            <a:off x="611188" y="1484313"/>
            <a:ext cx="8228012" cy="4230687"/>
          </a:xfrm>
        </p:spPr>
        <p:txBody>
          <a:bodyPr/>
          <a:lstStyle/>
          <a:p>
            <a:r>
              <a:rPr lang="en-US" altLang="zh-CN" dirty="0"/>
              <a:t>1944</a:t>
            </a:r>
            <a:r>
              <a:rPr lang="zh-CN" altLang="en-US" dirty="0"/>
              <a:t>年</a:t>
            </a:r>
            <a:r>
              <a:rPr lang="en-US" altLang="zh-CN" dirty="0"/>
              <a:t>2</a:t>
            </a:r>
            <a:r>
              <a:rPr lang="zh-CN" altLang="en-US" dirty="0"/>
              <a:t>月，马克</a:t>
            </a:r>
            <a:r>
              <a:rPr lang="en-US" altLang="zh-CN" dirty="0"/>
              <a:t>1</a:t>
            </a:r>
            <a:r>
              <a:rPr lang="zh-CN" altLang="en-US" dirty="0"/>
              <a:t>号计算机在哈佛大学正式</a:t>
            </a:r>
            <a:r>
              <a:rPr lang="zh-CN" altLang="en-US" dirty="0" smtClean="0"/>
              <a:t>运行</a:t>
            </a:r>
            <a:endParaRPr lang="en-US" altLang="zh-CN" dirty="0" smtClean="0"/>
          </a:p>
          <a:p>
            <a:r>
              <a:rPr lang="zh-CN" altLang="en-US" dirty="0"/>
              <a:t>借助电流进行运算，最关键的部件，用的是普通电话上的</a:t>
            </a:r>
            <a:r>
              <a:rPr lang="zh-CN" altLang="en-US" dirty="0" smtClean="0"/>
              <a:t>继电器，是一台机电计算机</a:t>
            </a:r>
            <a:endParaRPr lang="en-US" altLang="zh-CN" dirty="0" smtClean="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5" name="Picture 4" descr="马克一号"/>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3352800"/>
            <a:ext cx="3886200" cy="198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b74124f30415e313342acc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3391156"/>
            <a:ext cx="1571625"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73352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a:t>
            </a:r>
            <a:r>
              <a:rPr lang="zh-CN" altLang="en-US" dirty="0"/>
              <a:t>．图像编码</a:t>
            </a:r>
          </a:p>
        </p:txBody>
      </p:sp>
      <p:sp>
        <p:nvSpPr>
          <p:cNvPr id="3" name="内容占位符 2"/>
          <p:cNvSpPr>
            <a:spLocks noGrp="1"/>
          </p:cNvSpPr>
          <p:nvPr>
            <p:ph idx="1"/>
          </p:nvPr>
        </p:nvSpPr>
        <p:spPr/>
        <p:txBody>
          <a:bodyPr/>
          <a:lstStyle/>
          <a:p>
            <a:r>
              <a:rPr lang="zh-CN" altLang="en-US" dirty="0"/>
              <a:t>计算机中表示图像的方法有两种，位图方法和矢量方法，由此形成两种图像</a:t>
            </a:r>
            <a:r>
              <a:rPr lang="en-US" altLang="zh-CN" dirty="0"/>
              <a:t>——</a:t>
            </a:r>
            <a:r>
              <a:rPr lang="zh-CN" altLang="en-US" dirty="0">
                <a:solidFill>
                  <a:srgbClr val="FF0000"/>
                </a:solidFill>
              </a:rPr>
              <a:t>位图图像</a:t>
            </a:r>
            <a:r>
              <a:rPr lang="zh-CN" altLang="en-US" dirty="0"/>
              <a:t>和</a:t>
            </a:r>
            <a:r>
              <a:rPr lang="zh-CN" altLang="en-US" dirty="0">
                <a:solidFill>
                  <a:srgbClr val="FF0000"/>
                </a:solidFill>
              </a:rPr>
              <a:t>矢量图像</a:t>
            </a:r>
            <a:r>
              <a:rPr lang="zh-CN" altLang="en-US" dirty="0"/>
              <a:t>。两种图像在图像的质量、图像存储空间的大小、图像传送的时间和图像修改的难易程度等方面存在很大的差别。</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4700568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位图图像</a:t>
            </a:r>
          </a:p>
        </p:txBody>
      </p:sp>
      <p:sp>
        <p:nvSpPr>
          <p:cNvPr id="3" name="内容占位符 2"/>
          <p:cNvSpPr>
            <a:spLocks noGrp="1"/>
          </p:cNvSpPr>
          <p:nvPr>
            <p:ph idx="1"/>
          </p:nvPr>
        </p:nvSpPr>
        <p:spPr/>
        <p:txBody>
          <a:bodyPr/>
          <a:lstStyle/>
          <a:p>
            <a:r>
              <a:rPr lang="zh-CN" altLang="en-US" dirty="0"/>
              <a:t>将图像划分成</a:t>
            </a:r>
            <a:r>
              <a:rPr lang="zh-CN" altLang="en-US" dirty="0">
                <a:solidFill>
                  <a:srgbClr val="FF0000"/>
                </a:solidFill>
              </a:rPr>
              <a:t>均匀的网格状</a:t>
            </a:r>
            <a:r>
              <a:rPr lang="zh-CN" altLang="en-US" dirty="0"/>
              <a:t>，如</a:t>
            </a:r>
            <a:r>
              <a:rPr lang="en-US" altLang="zh-CN" dirty="0"/>
              <a:t>640</a:t>
            </a:r>
            <a:r>
              <a:rPr lang="zh-CN" altLang="en-US" dirty="0"/>
              <a:t>列</a:t>
            </a:r>
            <a:r>
              <a:rPr lang="en-US" altLang="zh-CN" dirty="0"/>
              <a:t>×480</a:t>
            </a:r>
            <a:r>
              <a:rPr lang="zh-CN" altLang="en-US" dirty="0"/>
              <a:t>行</a:t>
            </a:r>
            <a:r>
              <a:rPr lang="en-US" altLang="zh-CN" dirty="0"/>
              <a:t>=307200</a:t>
            </a:r>
            <a:r>
              <a:rPr lang="zh-CN" altLang="en-US" dirty="0"/>
              <a:t>个单元格，每个单元格称为</a:t>
            </a:r>
            <a:r>
              <a:rPr lang="zh-CN" altLang="en-US" dirty="0">
                <a:solidFill>
                  <a:srgbClr val="FF0000"/>
                </a:solidFill>
              </a:rPr>
              <a:t>像素</a:t>
            </a:r>
            <a:r>
              <a:rPr lang="zh-CN" altLang="en-US" dirty="0"/>
              <a:t>，图像即可视为这些像素的集合。对每个像素进行编码，即可得到整个图像的编码</a:t>
            </a:r>
            <a:r>
              <a:rPr lang="zh-CN" altLang="en-US" dirty="0" smtClean="0"/>
              <a:t>。</a:t>
            </a:r>
            <a:endParaRPr lang="en-US" altLang="zh-CN" dirty="0" smtClean="0"/>
          </a:p>
          <a:p>
            <a:pPr lvl="1"/>
            <a:r>
              <a:rPr lang="zh-CN" altLang="en-US" sz="2400" dirty="0"/>
              <a:t>只有黑白两色的图像，像素</a:t>
            </a:r>
            <a:r>
              <a:rPr lang="zh-CN" altLang="en-US" sz="2400" dirty="0" smtClean="0"/>
              <a:t>的编码只有</a:t>
            </a:r>
            <a:r>
              <a:rPr lang="en-US" altLang="zh-CN" sz="2400" dirty="0" smtClean="0"/>
              <a:t>1</a:t>
            </a:r>
            <a:r>
              <a:rPr lang="zh-CN" altLang="en-US" sz="2400" dirty="0" smtClean="0"/>
              <a:t>位</a:t>
            </a:r>
            <a:endParaRPr lang="en-US" altLang="zh-CN" sz="2400" dirty="0" smtClean="0"/>
          </a:p>
          <a:p>
            <a:pPr lvl="1"/>
            <a:r>
              <a:rPr lang="zh-CN" altLang="en-US" sz="2400" dirty="0"/>
              <a:t>对灰度图像而言</a:t>
            </a:r>
            <a:r>
              <a:rPr lang="zh-CN" altLang="en-US" sz="2400" dirty="0" smtClean="0"/>
              <a:t>，</a:t>
            </a:r>
            <a:r>
              <a:rPr lang="zh-CN" altLang="en-US" sz="2400" dirty="0"/>
              <a:t>像素的</a:t>
            </a:r>
            <a:r>
              <a:rPr lang="zh-CN" altLang="en-US" sz="2400" dirty="0" smtClean="0"/>
              <a:t>编码有</a:t>
            </a:r>
            <a:r>
              <a:rPr lang="en-US" altLang="zh-CN" sz="2400" dirty="0" smtClean="0"/>
              <a:t>8</a:t>
            </a:r>
            <a:r>
              <a:rPr lang="zh-CN" altLang="en-US" sz="2400" dirty="0" smtClean="0"/>
              <a:t>位</a:t>
            </a:r>
            <a:endParaRPr lang="en-US" altLang="zh-CN" sz="2400" dirty="0" smtClean="0"/>
          </a:p>
          <a:p>
            <a:pPr lvl="1"/>
            <a:r>
              <a:rPr lang="zh-CN" altLang="en-US" sz="2400" dirty="0"/>
              <a:t>对彩色图像而言，像素的颜色更丰富。计算机中经常使用的显示方法的有</a:t>
            </a:r>
            <a:r>
              <a:rPr lang="en-US" altLang="zh-CN" sz="2400" dirty="0"/>
              <a:t>16</a:t>
            </a:r>
            <a:r>
              <a:rPr lang="zh-CN" altLang="en-US" sz="2400" dirty="0"/>
              <a:t>色、</a:t>
            </a:r>
            <a:r>
              <a:rPr lang="en-US" altLang="zh-CN" sz="2400" dirty="0"/>
              <a:t>256</a:t>
            </a:r>
            <a:r>
              <a:rPr lang="zh-CN" altLang="en-US" sz="2400" dirty="0"/>
              <a:t>色、</a:t>
            </a:r>
            <a:r>
              <a:rPr lang="en-US" altLang="zh-CN" sz="2400" dirty="0"/>
              <a:t>24</a:t>
            </a:r>
            <a:r>
              <a:rPr lang="zh-CN" altLang="en-US" sz="2400" dirty="0"/>
              <a:t>位真彩色</a:t>
            </a:r>
            <a:r>
              <a:rPr lang="zh-CN" altLang="en-US" sz="2400" dirty="0" smtClean="0"/>
              <a:t>。</a:t>
            </a:r>
            <a:endParaRPr lang="en-US" altLang="zh-CN" sz="2400" dirty="0" smtClean="0"/>
          </a:p>
          <a:p>
            <a:pPr lvl="2"/>
            <a:r>
              <a:rPr lang="en-US" altLang="zh-CN" sz="2000" dirty="0"/>
              <a:t>16</a:t>
            </a:r>
            <a:r>
              <a:rPr lang="zh-CN" altLang="en-US" sz="2000" dirty="0"/>
              <a:t>色和</a:t>
            </a:r>
            <a:r>
              <a:rPr lang="en-US" altLang="zh-CN" sz="2000" dirty="0"/>
              <a:t>256</a:t>
            </a:r>
            <a:r>
              <a:rPr lang="zh-CN" altLang="en-US" sz="2000" dirty="0"/>
              <a:t>色是以红、绿、蓝</a:t>
            </a:r>
            <a:r>
              <a:rPr lang="en-US" altLang="zh-CN" sz="2000" dirty="0"/>
              <a:t>3</a:t>
            </a:r>
            <a:r>
              <a:rPr lang="zh-CN" altLang="en-US" sz="2000" dirty="0"/>
              <a:t>种主色调合成</a:t>
            </a:r>
            <a:r>
              <a:rPr lang="en-US" altLang="zh-CN" sz="2000" dirty="0"/>
              <a:t>16</a:t>
            </a:r>
            <a:r>
              <a:rPr lang="zh-CN" altLang="en-US" sz="2000" dirty="0"/>
              <a:t>种或</a:t>
            </a:r>
            <a:r>
              <a:rPr lang="en-US" altLang="zh-CN" sz="2000" dirty="0"/>
              <a:t>256</a:t>
            </a:r>
            <a:r>
              <a:rPr lang="zh-CN" altLang="en-US" sz="2000" dirty="0"/>
              <a:t>种颜色，因此</a:t>
            </a:r>
            <a:r>
              <a:rPr lang="en-US" altLang="zh-CN" sz="2000" dirty="0"/>
              <a:t>16</a:t>
            </a:r>
            <a:r>
              <a:rPr lang="zh-CN" altLang="en-US" sz="2000" dirty="0"/>
              <a:t>色的像素编码是</a:t>
            </a:r>
            <a:r>
              <a:rPr lang="en-US" altLang="zh-CN" sz="2000" dirty="0"/>
              <a:t>4</a:t>
            </a:r>
            <a:r>
              <a:rPr lang="zh-CN" altLang="en-US" sz="2000" dirty="0"/>
              <a:t>位，</a:t>
            </a:r>
            <a:r>
              <a:rPr lang="en-US" altLang="zh-CN" sz="2000" dirty="0"/>
              <a:t>256</a:t>
            </a:r>
            <a:r>
              <a:rPr lang="zh-CN" altLang="en-US" sz="2000" dirty="0"/>
              <a:t>色的像素编码是</a:t>
            </a:r>
            <a:r>
              <a:rPr lang="en-US" altLang="zh-CN" sz="2000" dirty="0"/>
              <a:t>8</a:t>
            </a:r>
            <a:r>
              <a:rPr lang="zh-CN" altLang="en-US" sz="2000" dirty="0"/>
              <a:t>位</a:t>
            </a:r>
            <a:r>
              <a:rPr lang="zh-CN" altLang="en-US" sz="2000" dirty="0" smtClean="0"/>
              <a:t>。</a:t>
            </a:r>
            <a:endParaRPr lang="en-US" altLang="zh-CN" sz="2000" dirty="0" smtClean="0"/>
          </a:p>
          <a:p>
            <a:pPr lvl="2"/>
            <a:r>
              <a:rPr lang="zh-CN" altLang="en-US" sz="2000" dirty="0"/>
              <a:t>对</a:t>
            </a:r>
            <a:r>
              <a:rPr lang="en-US" altLang="zh-CN" sz="2000" dirty="0"/>
              <a:t>24</a:t>
            </a:r>
            <a:r>
              <a:rPr lang="zh-CN" altLang="en-US" sz="2000" dirty="0"/>
              <a:t>位真彩色图像来说，每个像素使用</a:t>
            </a:r>
            <a:r>
              <a:rPr lang="en-US" altLang="zh-CN" sz="2000" dirty="0"/>
              <a:t>3</a:t>
            </a:r>
            <a:r>
              <a:rPr lang="zh-CN" altLang="en-US" sz="2000" dirty="0"/>
              <a:t>个字节编码，每个字节的值分别代表像素中红、绿、蓝颜色的强度。</a:t>
            </a:r>
            <a:endParaRPr lang="en-US" altLang="zh-CN" sz="2000" dirty="0"/>
          </a:p>
          <a:p>
            <a:pPr lvl="1"/>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14006856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1000"/>
                                        <p:tgtEl>
                                          <p:spTgt spid="3">
                                            <p:txEl>
                                              <p:pRg st="4" end="4"/>
                                            </p:txEl>
                                          </p:spTgt>
                                        </p:tgtEl>
                                      </p:cBhvr>
                                    </p:animEffect>
                                    <p:anim calcmode="lin" valueType="num">
                                      <p:cBhvr>
                                        <p:cTn id="3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1000"/>
                                        <p:tgtEl>
                                          <p:spTgt spid="3">
                                            <p:txEl>
                                              <p:pRg st="5" end="5"/>
                                            </p:txEl>
                                          </p:spTgt>
                                        </p:tgtEl>
                                      </p:cBhvr>
                                    </p:animEffect>
                                    <p:anim calcmode="lin" valueType="num">
                                      <p:cBhvr>
                                        <p:cTn id="4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a:t>
            </a:r>
            <a:r>
              <a:rPr lang="zh-CN" altLang="en-US" dirty="0"/>
              <a:t>矢量图像</a:t>
            </a:r>
          </a:p>
        </p:txBody>
      </p:sp>
      <p:sp>
        <p:nvSpPr>
          <p:cNvPr id="3" name="内容占位符 2"/>
          <p:cNvSpPr>
            <a:spLocks noGrp="1"/>
          </p:cNvSpPr>
          <p:nvPr>
            <p:ph idx="1"/>
          </p:nvPr>
        </p:nvSpPr>
        <p:spPr/>
        <p:txBody>
          <a:bodyPr/>
          <a:lstStyle/>
          <a:p>
            <a:r>
              <a:rPr lang="zh-CN" altLang="en-US" dirty="0"/>
              <a:t>矢量图像是把图像分解为</a:t>
            </a:r>
            <a:r>
              <a:rPr lang="zh-CN" altLang="en-US" dirty="0">
                <a:solidFill>
                  <a:srgbClr val="FF0000"/>
                </a:solidFill>
              </a:rPr>
              <a:t>曲线和直线</a:t>
            </a:r>
            <a:r>
              <a:rPr lang="zh-CN" altLang="en-US" dirty="0"/>
              <a:t>的组合，用</a:t>
            </a:r>
            <a:r>
              <a:rPr lang="zh-CN" altLang="en-US" dirty="0">
                <a:solidFill>
                  <a:srgbClr val="FF0000"/>
                </a:solidFill>
              </a:rPr>
              <a:t>数学公式</a:t>
            </a:r>
            <a:r>
              <a:rPr lang="zh-CN" altLang="en-US" dirty="0"/>
              <a:t>定义这些曲线和直线，这些数学公式是重构图像的</a:t>
            </a:r>
            <a:r>
              <a:rPr lang="zh-CN" altLang="en-US" dirty="0">
                <a:solidFill>
                  <a:srgbClr val="FF0000"/>
                </a:solidFill>
              </a:rPr>
              <a:t>指令</a:t>
            </a:r>
            <a:r>
              <a:rPr lang="zh-CN" altLang="en-US" dirty="0"/>
              <a:t>，计算机存储这些指令，需要生成图像的时候，只要输入图像的尺寸，计算机会按照这些指令，根据新的尺寸形成图像</a:t>
            </a:r>
            <a:r>
              <a:rPr lang="zh-CN" altLang="en-US" dirty="0" smtClean="0"/>
              <a:t>。</a:t>
            </a:r>
            <a:endParaRPr lang="en-US" altLang="zh-CN" dirty="0" smtClean="0"/>
          </a:p>
          <a:p>
            <a:r>
              <a:rPr lang="zh-CN" altLang="en-US" dirty="0"/>
              <a:t>两者相比，位图图像的质量高</a:t>
            </a:r>
            <a:r>
              <a:rPr lang="zh-CN" altLang="en-US" dirty="0" smtClean="0"/>
              <a:t>，矢量</a:t>
            </a:r>
            <a:r>
              <a:rPr lang="zh-CN" altLang="en-US" dirty="0"/>
              <a:t>图像看起来没有位图图像真实，但是当放大或缩小时，能够保持原来的清晰度，不失真，而位图图像则会变得模糊。同时，矢量图像的存储空间比位图图像小</a:t>
            </a:r>
            <a:r>
              <a:rPr lang="zh-CN" altLang="en-US" dirty="0" smtClean="0"/>
              <a:t>。</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880119094"/>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对位图图像来说</a:t>
            </a:r>
            <a:r>
              <a:rPr lang="zh-CN" altLang="en-US" dirty="0" smtClean="0"/>
              <a:t>，要根据</a:t>
            </a:r>
            <a:r>
              <a:rPr lang="zh-CN" altLang="en-US" dirty="0"/>
              <a:t>具体要求采用不同的编码方法，基本原则是在满足最低图像质量要求的前提下，尽可能减小图像的大小</a:t>
            </a:r>
            <a:r>
              <a:rPr lang="zh-CN" altLang="en-US" dirty="0" smtClean="0"/>
              <a:t>。</a:t>
            </a:r>
            <a:endParaRPr lang="en-US" altLang="zh-CN" dirty="0" smtClean="0"/>
          </a:p>
          <a:p>
            <a:r>
              <a:rPr lang="zh-CN" altLang="en-US" dirty="0" smtClean="0"/>
              <a:t>位图</a:t>
            </a:r>
            <a:r>
              <a:rPr lang="zh-CN" altLang="en-US" dirty="0"/>
              <a:t>图像的每一种编码方式对应着一种文件格式，</a:t>
            </a:r>
            <a:r>
              <a:rPr lang="en-US" altLang="zh-CN" dirty="0"/>
              <a:t>Windows</a:t>
            </a:r>
            <a:r>
              <a:rPr lang="zh-CN" altLang="en-US" dirty="0"/>
              <a:t>操作系统中采用的位图图像文件格式有以下几种</a:t>
            </a:r>
            <a:r>
              <a:rPr lang="zh-CN" altLang="en-US" dirty="0" smtClean="0"/>
              <a:t>：</a:t>
            </a:r>
            <a:endParaRPr lang="en-US" altLang="zh-CN" dirty="0" smtClean="0"/>
          </a:p>
          <a:p>
            <a:pPr lvl="1"/>
            <a:r>
              <a:rPr lang="en-US" altLang="zh-CN" sz="2400" dirty="0"/>
              <a:t>BMP(Bit Map)</a:t>
            </a:r>
            <a:r>
              <a:rPr lang="zh-CN" altLang="en-US" sz="2400" dirty="0" smtClean="0"/>
              <a:t>格式</a:t>
            </a:r>
            <a:endParaRPr lang="en-US" altLang="zh-CN" sz="2400" dirty="0" smtClean="0"/>
          </a:p>
          <a:p>
            <a:pPr lvl="1"/>
            <a:r>
              <a:rPr lang="en-US" altLang="zh-CN" sz="2400" dirty="0"/>
              <a:t>TIFF</a:t>
            </a:r>
            <a:r>
              <a:rPr lang="zh-CN" altLang="en-US" sz="2400" dirty="0"/>
              <a:t>（</a:t>
            </a:r>
            <a:r>
              <a:rPr lang="en-US" altLang="zh-CN" sz="2400" dirty="0"/>
              <a:t>Tag Image File Format</a:t>
            </a:r>
            <a:r>
              <a:rPr lang="zh-CN" altLang="en-US" sz="2400" dirty="0"/>
              <a:t>）</a:t>
            </a:r>
            <a:r>
              <a:rPr lang="zh-CN" altLang="en-US" sz="2400" dirty="0" smtClean="0"/>
              <a:t>格式</a:t>
            </a:r>
            <a:endParaRPr lang="en-US" altLang="zh-CN" sz="2400" dirty="0" smtClean="0"/>
          </a:p>
          <a:p>
            <a:pPr lvl="1"/>
            <a:r>
              <a:rPr lang="en-US" altLang="zh-CN" sz="2400" dirty="0"/>
              <a:t>GIF</a:t>
            </a:r>
            <a:r>
              <a:rPr lang="zh-CN" altLang="en-US" sz="2400" dirty="0"/>
              <a:t>（</a:t>
            </a:r>
            <a:r>
              <a:rPr lang="en-US" altLang="zh-CN" sz="2400" dirty="0"/>
              <a:t>Graphics Interchange Format</a:t>
            </a:r>
            <a:r>
              <a:rPr lang="zh-CN" altLang="en-US" sz="2400" dirty="0"/>
              <a:t>）</a:t>
            </a:r>
            <a:r>
              <a:rPr lang="zh-CN" altLang="en-US" sz="2400" dirty="0" smtClean="0"/>
              <a:t>格式</a:t>
            </a:r>
            <a:endParaRPr lang="en-US" altLang="zh-CN" sz="2400" dirty="0" smtClean="0"/>
          </a:p>
          <a:p>
            <a:pPr lvl="1"/>
            <a:r>
              <a:rPr lang="en-US" altLang="zh-CN" sz="2400" dirty="0"/>
              <a:t>JPEG(Joint Photographic Experts Group) </a:t>
            </a:r>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235522411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1.4 </a:t>
            </a:r>
            <a:r>
              <a:rPr lang="zh-CN" altLang="en-US" dirty="0"/>
              <a:t>微型计算机硬件组成</a:t>
            </a:r>
          </a:p>
        </p:txBody>
      </p:sp>
      <p:sp>
        <p:nvSpPr>
          <p:cNvPr id="3" name="内容占位符 2"/>
          <p:cNvSpPr>
            <a:spLocks noGrp="1"/>
          </p:cNvSpPr>
          <p:nvPr>
            <p:ph idx="1"/>
          </p:nvPr>
        </p:nvSpPr>
        <p:spPr>
          <a:xfrm>
            <a:off x="611188" y="1484313"/>
            <a:ext cx="8228012" cy="4897437"/>
          </a:xfrm>
        </p:spPr>
        <p:txBody>
          <a:bodyPr/>
          <a:lstStyle/>
          <a:p>
            <a:r>
              <a:rPr lang="zh-CN" altLang="en-US" dirty="0"/>
              <a:t>从外观上来看，微机由</a:t>
            </a:r>
            <a:r>
              <a:rPr lang="zh-CN" altLang="en-US" dirty="0">
                <a:solidFill>
                  <a:srgbClr val="FF0000"/>
                </a:solidFill>
              </a:rPr>
              <a:t>主机箱</a:t>
            </a:r>
            <a:r>
              <a:rPr lang="zh-CN" altLang="en-US" dirty="0"/>
              <a:t>和</a:t>
            </a:r>
            <a:r>
              <a:rPr lang="zh-CN" altLang="en-US" dirty="0">
                <a:solidFill>
                  <a:srgbClr val="FF0000"/>
                </a:solidFill>
              </a:rPr>
              <a:t>外部设备</a:t>
            </a:r>
            <a:r>
              <a:rPr lang="zh-CN" altLang="en-US" dirty="0"/>
              <a:t>组成</a:t>
            </a:r>
            <a:r>
              <a:rPr lang="zh-CN" altLang="en-US" dirty="0" smtClean="0"/>
              <a:t>。</a:t>
            </a:r>
            <a:endParaRPr lang="en-US" altLang="zh-CN" dirty="0" smtClean="0"/>
          </a:p>
          <a:p>
            <a:r>
              <a:rPr lang="zh-CN" altLang="en-US" dirty="0" smtClean="0"/>
              <a:t>主机</a:t>
            </a:r>
            <a:r>
              <a:rPr lang="zh-CN" altLang="en-US" dirty="0"/>
              <a:t>箱内主要包括主板、</a:t>
            </a:r>
            <a:r>
              <a:rPr lang="en-US" altLang="zh-CN" dirty="0"/>
              <a:t>CPU</a:t>
            </a:r>
            <a:r>
              <a:rPr lang="zh-CN" altLang="en-US" dirty="0"/>
              <a:t>、内存、硬盘驱动器、光盘驱动器、各种扩展卡、连接线和电源等</a:t>
            </a:r>
            <a:r>
              <a:rPr lang="zh-CN" altLang="en-US" dirty="0" smtClean="0"/>
              <a:t>；</a:t>
            </a:r>
            <a:endParaRPr lang="en-US" altLang="zh-CN" dirty="0" smtClean="0"/>
          </a:p>
          <a:p>
            <a:r>
              <a:rPr lang="zh-CN" altLang="en-US" dirty="0" smtClean="0"/>
              <a:t>外部设备</a:t>
            </a:r>
            <a:r>
              <a:rPr lang="zh-CN" altLang="en-US" dirty="0"/>
              <a:t>包括鼠标、键盘、显示器和音箱等，这些设备通过接口和连接线与主机相连。</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1565807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台式微机外观图</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371600"/>
            <a:ext cx="7591425" cy="489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850853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主机箱正面和背面图</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029" y="1371600"/>
            <a:ext cx="2241691" cy="4757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471612"/>
            <a:ext cx="2313876" cy="4657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992871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additive="base">
                                        <p:cTn id="13" dur="500" fill="hold"/>
                                        <p:tgtEl>
                                          <p:spTgt spid="7171"/>
                                        </p:tgtEl>
                                        <p:attrNameLst>
                                          <p:attrName>ppt_x</p:attrName>
                                        </p:attrNameLst>
                                      </p:cBhvr>
                                      <p:tavLst>
                                        <p:tav tm="0">
                                          <p:val>
                                            <p:strVal val="#ppt_x"/>
                                          </p:val>
                                        </p:tav>
                                        <p:tav tm="100000">
                                          <p:val>
                                            <p:strVal val="#ppt_x"/>
                                          </p:val>
                                        </p:tav>
                                      </p:tavLst>
                                    </p:anim>
                                    <p:anim calcmode="lin" valueType="num">
                                      <p:cBhvr additive="base">
                                        <p:cTn id="14"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6"/>
          <p:cNvSpPr>
            <a:spLocks noChangeArrowheads="1"/>
          </p:cNvSpPr>
          <p:nvPr/>
        </p:nvSpPr>
        <p:spPr bwMode="auto">
          <a:xfrm>
            <a:off x="457200" y="1411288"/>
            <a:ext cx="8229600" cy="17462"/>
          </a:xfrm>
          <a:prstGeom prst="rect">
            <a:avLst/>
          </a:prstGeom>
          <a:gradFill rotWithShape="1">
            <a:gsLst>
              <a:gs pos="0">
                <a:srgbClr val="DBD8CB"/>
              </a:gs>
              <a:gs pos="50000">
                <a:srgbClr val="918415"/>
              </a:gs>
              <a:gs pos="100000">
                <a:srgbClr val="DBD8CB"/>
              </a:gs>
            </a:gsLst>
            <a:lin ang="0" scaled="1"/>
          </a:gradFill>
          <a:ln>
            <a:noFill/>
          </a:ln>
          <a:extLst>
            <a:ext uri="{91240B29-F687-4F45-9708-019B960494DF}">
              <a14:hiddenLine xmlns:a14="http://schemas.microsoft.com/office/drawing/2010/main" w="25400" cap="rnd" cmpd="sng">
                <a:solidFill>
                  <a:schemeClr val="accent1"/>
                </a:solidFill>
                <a:bevel/>
                <a:headEnd/>
                <a:tailEnd/>
              </a14:hiddenLine>
            </a:ext>
          </a:extLst>
        </p:spPr>
        <p:txBody>
          <a:bodyPr anchor="ctr"/>
          <a:lstStyle/>
          <a:p>
            <a:endParaRPr lang="zh-CN" altLang="zh-CN">
              <a:solidFill>
                <a:srgbClr val="FFFFFF"/>
              </a:solidFill>
              <a:latin typeface="黑体" pitchFamily="49" charset="-122"/>
              <a:ea typeface="黑体" pitchFamily="49" charset="-122"/>
              <a:sym typeface="黑体" pitchFamily="49" charset="-122"/>
            </a:endParaRPr>
          </a:p>
        </p:txBody>
      </p:sp>
      <p:sp>
        <p:nvSpPr>
          <p:cNvPr id="8195" name="Rectangle 2"/>
          <p:cNvSpPr>
            <a:spLocks noGrp="1" noChangeArrowheads="1"/>
          </p:cNvSpPr>
          <p:nvPr>
            <p:ph type="title" idx="4294967295"/>
          </p:nvPr>
        </p:nvSpPr>
        <p:spPr>
          <a:xfrm>
            <a:off x="1219200" y="228600"/>
            <a:ext cx="6553200" cy="838200"/>
          </a:xfrm>
          <a:ln/>
        </p:spPr>
        <p:txBody>
          <a:bodyPr/>
          <a:lstStyle/>
          <a:p>
            <a:r>
              <a:rPr lang="zh-CN" altLang="en-US"/>
              <a:t>主机内部示意图</a:t>
            </a:r>
          </a:p>
        </p:txBody>
      </p:sp>
      <p:pic>
        <p:nvPicPr>
          <p:cNvPr id="8196" name="Picture 3" descr="海尔 极光 E6-nb2"/>
          <p:cNvPicPr>
            <a:picLocks noChangeAspect="1" noChangeArrowheads="1"/>
          </p:cNvPicPr>
          <p:nvPr/>
        </p:nvPicPr>
        <p:blipFill>
          <a:blip r:embed="rId2">
            <a:extLst>
              <a:ext uri="{28A0092B-C50C-407E-A947-70E740481C1C}">
                <a14:useLocalDpi xmlns:a14="http://schemas.microsoft.com/office/drawing/2010/main" val="0"/>
              </a:ext>
            </a:extLst>
          </a:blip>
          <a:srcRect l="15999" t="3333" r="10001" b="4665"/>
          <a:stretch>
            <a:fillRect/>
          </a:stretch>
        </p:blipFill>
        <p:spPr bwMode="auto">
          <a:xfrm>
            <a:off x="1828800" y="1219200"/>
            <a:ext cx="56388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Line 4"/>
          <p:cNvSpPr>
            <a:spLocks noChangeShapeType="1"/>
          </p:cNvSpPr>
          <p:nvPr/>
        </p:nvSpPr>
        <p:spPr bwMode="auto">
          <a:xfrm flipH="1">
            <a:off x="1219200" y="2133600"/>
            <a:ext cx="1371600" cy="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198" name="Line 5"/>
          <p:cNvSpPr>
            <a:spLocks noChangeShapeType="1"/>
          </p:cNvSpPr>
          <p:nvPr/>
        </p:nvSpPr>
        <p:spPr bwMode="auto">
          <a:xfrm>
            <a:off x="5181600" y="1981200"/>
            <a:ext cx="2743200" cy="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199" name="Line 6"/>
          <p:cNvSpPr>
            <a:spLocks noChangeShapeType="1"/>
          </p:cNvSpPr>
          <p:nvPr/>
        </p:nvSpPr>
        <p:spPr bwMode="auto">
          <a:xfrm>
            <a:off x="5791200" y="4343400"/>
            <a:ext cx="1905000" cy="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200" name="Line 7"/>
          <p:cNvSpPr>
            <a:spLocks noChangeShapeType="1"/>
          </p:cNvSpPr>
          <p:nvPr/>
        </p:nvSpPr>
        <p:spPr bwMode="auto">
          <a:xfrm flipH="1">
            <a:off x="1143000" y="4953000"/>
            <a:ext cx="1600200" cy="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201" name="Line 8"/>
          <p:cNvSpPr>
            <a:spLocks noChangeShapeType="1"/>
          </p:cNvSpPr>
          <p:nvPr/>
        </p:nvSpPr>
        <p:spPr bwMode="auto">
          <a:xfrm flipH="1">
            <a:off x="1447800" y="3505200"/>
            <a:ext cx="2057400" cy="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202" name="Line 9"/>
          <p:cNvSpPr>
            <a:spLocks noChangeShapeType="1"/>
          </p:cNvSpPr>
          <p:nvPr/>
        </p:nvSpPr>
        <p:spPr bwMode="auto">
          <a:xfrm flipH="1">
            <a:off x="1143000" y="4343400"/>
            <a:ext cx="1905000" cy="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203" name="Line 10"/>
          <p:cNvSpPr>
            <a:spLocks noChangeShapeType="1"/>
          </p:cNvSpPr>
          <p:nvPr/>
        </p:nvSpPr>
        <p:spPr bwMode="auto">
          <a:xfrm>
            <a:off x="5715000" y="3124200"/>
            <a:ext cx="2057400" cy="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204" name="Line 11"/>
          <p:cNvSpPr>
            <a:spLocks noChangeShapeType="1"/>
          </p:cNvSpPr>
          <p:nvPr/>
        </p:nvSpPr>
        <p:spPr bwMode="auto">
          <a:xfrm>
            <a:off x="4724400" y="5029200"/>
            <a:ext cx="3124200" cy="7620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205" name="Text Box 12"/>
          <p:cNvSpPr>
            <a:spLocks noChangeArrowheads="1"/>
          </p:cNvSpPr>
          <p:nvPr/>
        </p:nvSpPr>
        <p:spPr bwMode="auto">
          <a:xfrm>
            <a:off x="457200" y="1905000"/>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电源</a:t>
            </a:r>
            <a:endParaRPr lang="zh-CN" altLang="en-US"/>
          </a:p>
        </p:txBody>
      </p:sp>
      <p:sp>
        <p:nvSpPr>
          <p:cNvPr id="8206" name="Text Box 13"/>
          <p:cNvSpPr>
            <a:spLocks noChangeArrowheads="1"/>
          </p:cNvSpPr>
          <p:nvPr/>
        </p:nvSpPr>
        <p:spPr bwMode="auto">
          <a:xfrm>
            <a:off x="-30163" y="3216275"/>
            <a:ext cx="14017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散热器及</a:t>
            </a:r>
          </a:p>
          <a:p>
            <a:pPr algn="ctr"/>
            <a:r>
              <a:rPr lang="en-US" altLang="zh-CN" sz="2400">
                <a:solidFill>
                  <a:srgbClr val="000000"/>
                </a:solidFill>
                <a:latin typeface="Times New Roman" pitchFamily="18" charset="0"/>
                <a:sym typeface="Times New Roman" pitchFamily="18" charset="0"/>
              </a:rPr>
              <a:t>CPU</a:t>
            </a:r>
            <a:endParaRPr lang="zh-CN" altLang="en-US"/>
          </a:p>
        </p:txBody>
      </p:sp>
      <p:sp>
        <p:nvSpPr>
          <p:cNvPr id="8207" name="Text Box 14"/>
          <p:cNvSpPr>
            <a:spLocks noChangeArrowheads="1"/>
          </p:cNvSpPr>
          <p:nvPr/>
        </p:nvSpPr>
        <p:spPr bwMode="auto">
          <a:xfrm>
            <a:off x="349250" y="4114800"/>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主板</a:t>
            </a:r>
            <a:endParaRPr lang="zh-CN" altLang="en-US"/>
          </a:p>
        </p:txBody>
      </p:sp>
      <p:sp>
        <p:nvSpPr>
          <p:cNvPr id="8208" name="Text Box 15"/>
          <p:cNvSpPr>
            <a:spLocks noChangeArrowheads="1"/>
          </p:cNvSpPr>
          <p:nvPr/>
        </p:nvSpPr>
        <p:spPr bwMode="auto">
          <a:xfrm>
            <a:off x="381000" y="4724400"/>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显卡</a:t>
            </a:r>
            <a:endParaRPr lang="zh-CN" altLang="en-US"/>
          </a:p>
        </p:txBody>
      </p:sp>
      <p:sp>
        <p:nvSpPr>
          <p:cNvPr id="8209" name="Text Box 16"/>
          <p:cNvSpPr>
            <a:spLocks noChangeArrowheads="1"/>
          </p:cNvSpPr>
          <p:nvPr/>
        </p:nvSpPr>
        <p:spPr bwMode="auto">
          <a:xfrm>
            <a:off x="7772400" y="487680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连接线</a:t>
            </a:r>
            <a:endParaRPr lang="zh-CN" altLang="en-US"/>
          </a:p>
        </p:txBody>
      </p:sp>
      <p:sp>
        <p:nvSpPr>
          <p:cNvPr id="8210" name="Text Box 17"/>
          <p:cNvSpPr>
            <a:spLocks noChangeArrowheads="1"/>
          </p:cNvSpPr>
          <p:nvPr/>
        </p:nvSpPr>
        <p:spPr bwMode="auto">
          <a:xfrm>
            <a:off x="7848600" y="4114800"/>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硬盘</a:t>
            </a:r>
            <a:endParaRPr lang="zh-CN" altLang="en-US"/>
          </a:p>
        </p:txBody>
      </p:sp>
      <p:sp>
        <p:nvSpPr>
          <p:cNvPr id="8211" name="Text Box 18"/>
          <p:cNvSpPr>
            <a:spLocks noChangeArrowheads="1"/>
          </p:cNvSpPr>
          <p:nvPr/>
        </p:nvSpPr>
        <p:spPr bwMode="auto">
          <a:xfrm>
            <a:off x="7772400" y="297180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扩展器</a:t>
            </a:r>
            <a:endParaRPr lang="zh-CN" altLang="en-US"/>
          </a:p>
        </p:txBody>
      </p:sp>
      <p:sp>
        <p:nvSpPr>
          <p:cNvPr id="8212" name="Text Box 19"/>
          <p:cNvSpPr>
            <a:spLocks noChangeArrowheads="1"/>
          </p:cNvSpPr>
          <p:nvPr/>
        </p:nvSpPr>
        <p:spPr bwMode="auto">
          <a:xfrm>
            <a:off x="8001000" y="1752600"/>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光驱</a:t>
            </a:r>
            <a:endParaRPr lang="zh-CN" altLang="en-US"/>
          </a:p>
        </p:txBody>
      </p:sp>
      <p:sp>
        <p:nvSpPr>
          <p:cNvPr id="8213" name="Line 20"/>
          <p:cNvSpPr>
            <a:spLocks noChangeShapeType="1"/>
          </p:cNvSpPr>
          <p:nvPr/>
        </p:nvSpPr>
        <p:spPr bwMode="auto">
          <a:xfrm flipV="1">
            <a:off x="4419600" y="3810000"/>
            <a:ext cx="3429000" cy="381000"/>
          </a:xfrm>
          <a:prstGeom prst="line">
            <a:avLst/>
          </a:prstGeom>
          <a:noFill/>
          <a:ln w="12700" cmpd="sng">
            <a:solidFill>
              <a:srgbClr val="FF0000"/>
            </a:solidFill>
            <a:bevel/>
            <a:headEnd/>
            <a:tailEnd type="triangle" w="med" len="med"/>
          </a:ln>
          <a:extLst>
            <a:ext uri="{909E8E84-426E-40DD-AFC4-6F175D3DCCD1}">
              <a14:hiddenFill xmlns:a14="http://schemas.microsoft.com/office/drawing/2010/main">
                <a:noFill/>
              </a14:hiddenFill>
            </a:ext>
          </a:extLst>
        </p:spPr>
        <p:txBody>
          <a:bodyPr/>
          <a:lstStyle/>
          <a:p>
            <a:endParaRPr lang="zh-CN" altLang="zh-CN">
              <a:solidFill>
                <a:srgbClr val="000000"/>
              </a:solidFill>
              <a:latin typeface="Franklin Gothic Book" pitchFamily="34" charset="0"/>
              <a:ea typeface="黑体" pitchFamily="49" charset="-122"/>
              <a:sym typeface="黑体" pitchFamily="49" charset="-122"/>
            </a:endParaRPr>
          </a:p>
        </p:txBody>
      </p:sp>
      <p:sp>
        <p:nvSpPr>
          <p:cNvPr id="8214" name="Text Box 21"/>
          <p:cNvSpPr>
            <a:spLocks noChangeArrowheads="1"/>
          </p:cNvSpPr>
          <p:nvPr/>
        </p:nvSpPr>
        <p:spPr bwMode="auto">
          <a:xfrm>
            <a:off x="7848600" y="3581400"/>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algn="ctr"/>
            <a:r>
              <a:rPr lang="zh-CN" altLang="en-US" sz="2400">
                <a:solidFill>
                  <a:srgbClr val="000000"/>
                </a:solidFill>
                <a:latin typeface="Times New Roman" pitchFamily="18" charset="0"/>
                <a:sym typeface="Times New Roman" pitchFamily="18" charset="0"/>
              </a:rPr>
              <a:t>内存</a:t>
            </a:r>
            <a:endParaRPr lang="zh-CN" altLang="en-US"/>
          </a:p>
        </p:txBody>
      </p:sp>
    </p:spTree>
    <p:extLst>
      <p:ext uri="{BB962C8B-B14F-4D97-AF65-F5344CB8AC3E}">
        <p14:creationId xmlns:p14="http://schemas.microsoft.com/office/powerpoint/2010/main" val="1209080642"/>
      </p:ext>
    </p:extLst>
  </p:cSld>
  <p:clrMapOvr>
    <a:masterClrMapping/>
  </p:clrMapOvr>
  <p:transition spd="slow">
    <p:cove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 </a:t>
            </a:r>
            <a:r>
              <a:rPr lang="zh-CN" altLang="en-US" dirty="0"/>
              <a:t>主板</a:t>
            </a:r>
          </a:p>
        </p:txBody>
      </p:sp>
      <p:sp>
        <p:nvSpPr>
          <p:cNvPr id="4" name="内容占位符 3"/>
          <p:cNvSpPr>
            <a:spLocks noGrp="1"/>
          </p:cNvSpPr>
          <p:nvPr>
            <p:ph idx="1"/>
          </p:nvPr>
        </p:nvSpPr>
        <p:spPr/>
        <p:txBody>
          <a:bodyPr/>
          <a:lstStyle/>
          <a:p>
            <a:r>
              <a:rPr lang="zh-CN" altLang="en-US" dirty="0"/>
              <a:t>主板，又叫主机板（</a:t>
            </a:r>
            <a:r>
              <a:rPr lang="en-US" altLang="zh-CN" dirty="0"/>
              <a:t>mainboard</a:t>
            </a:r>
            <a:r>
              <a:rPr lang="zh-CN" altLang="en-US" dirty="0"/>
              <a:t>）、系统板（</a:t>
            </a:r>
            <a:r>
              <a:rPr lang="en-US" altLang="zh-CN" dirty="0" err="1"/>
              <a:t>systemboard</a:t>
            </a:r>
            <a:r>
              <a:rPr lang="zh-CN" altLang="en-US" dirty="0"/>
              <a:t>）或母板（</a:t>
            </a:r>
            <a:r>
              <a:rPr lang="en-US" altLang="zh-CN" dirty="0"/>
              <a:t>motherboard</a:t>
            </a:r>
            <a:r>
              <a:rPr lang="zh-CN" altLang="en-US" dirty="0"/>
              <a:t>），它安装在机箱内，是微机最基本的也是最重要的部件之一</a:t>
            </a:r>
            <a:r>
              <a:rPr lang="zh-CN" altLang="en-US" dirty="0" smtClean="0"/>
              <a:t>。</a:t>
            </a:r>
            <a:endParaRPr lang="en-US" altLang="zh-CN" dirty="0" smtClean="0"/>
          </a:p>
          <a:p>
            <a:r>
              <a:rPr lang="zh-CN" altLang="en-US" dirty="0" smtClean="0"/>
              <a:t>主板</a:t>
            </a:r>
            <a:r>
              <a:rPr lang="zh-CN" altLang="en-US" dirty="0"/>
              <a:t>一般为矩形电路板，上面安装了组成计算机的主要电路系统，其中包括</a:t>
            </a:r>
            <a:r>
              <a:rPr lang="en-US" altLang="zh-CN" dirty="0"/>
              <a:t>BIOS</a:t>
            </a:r>
            <a:r>
              <a:rPr lang="zh-CN" altLang="en-US" dirty="0"/>
              <a:t>芯片、</a:t>
            </a:r>
            <a:r>
              <a:rPr lang="en-US" altLang="zh-CN" dirty="0"/>
              <a:t>I/O</a:t>
            </a:r>
            <a:r>
              <a:rPr lang="zh-CN" altLang="en-US" dirty="0"/>
              <a:t>控制芯片、键盘和面板控制开关接口、指示灯插接件、扩充插槽、主板及插卡的直流电源供电接插件等元件</a:t>
            </a:r>
          </a:p>
        </p:txBody>
      </p:sp>
      <p:sp>
        <p:nvSpPr>
          <p:cNvPr id="3" name="日期占位符 2"/>
          <p:cNvSpPr>
            <a:spLocks noGrp="1"/>
          </p:cNvSpPr>
          <p:nvPr>
            <p:ph type="dt" sz="half" idx="10"/>
          </p:nvPr>
        </p:nvSpPr>
        <p:spPr/>
        <p:txBody>
          <a:bodyPr/>
          <a:lstStyle/>
          <a:p>
            <a:fld id="{FF3A04FE-8F07-4DF0-8DA1-0B56AC4759C9}" type="datetime1">
              <a:rPr lang="zh-CN" altLang="en-US" smtClean="0"/>
              <a:pPr/>
              <a:t>2014/10/18</a:t>
            </a:fld>
            <a:endParaRPr lang="zh-CN" altLang="en-US" sz="1800">
              <a:solidFill>
                <a:schemeClr val="tx1"/>
              </a:solidFill>
            </a:endParaRPr>
          </a:p>
        </p:txBody>
      </p:sp>
    </p:spTree>
    <p:extLst>
      <p:ext uri="{BB962C8B-B14F-4D97-AF65-F5344CB8AC3E}">
        <p14:creationId xmlns:p14="http://schemas.microsoft.com/office/powerpoint/2010/main" val="1643975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酷睿时代的主板内部接口</a:t>
            </a:r>
            <a:endParaRPr lang="zh-CN" altLang="en-US" dirty="0"/>
          </a:p>
        </p:txBody>
      </p:sp>
      <p:sp>
        <p:nvSpPr>
          <p:cNvPr id="5" name="Rectangle 49"/>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6" name="Group 5"/>
          <p:cNvGrpSpPr>
            <a:grpSpLocks noChangeAspect="1"/>
          </p:cNvGrpSpPr>
          <p:nvPr/>
        </p:nvGrpSpPr>
        <p:grpSpPr bwMode="auto">
          <a:xfrm>
            <a:off x="395536" y="1500883"/>
            <a:ext cx="6911975" cy="5068888"/>
            <a:chOff x="2362" y="2403"/>
            <a:chExt cx="12145" cy="8920"/>
          </a:xfrm>
        </p:grpSpPr>
        <p:sp>
          <p:nvSpPr>
            <p:cNvPr id="7" name="AutoShape 48"/>
            <p:cNvSpPr>
              <a:spLocks noChangeAspect="1" noChangeArrowheads="1" noTextEdit="1"/>
            </p:cNvSpPr>
            <p:nvPr/>
          </p:nvSpPr>
          <p:spPr bwMode="auto">
            <a:xfrm>
              <a:off x="2362" y="2403"/>
              <a:ext cx="12145" cy="892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9263" name="Picture 47" descr="ceQK8YX2xbiv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4" y="3196"/>
              <a:ext cx="8678" cy="7165"/>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46"/>
            <p:cNvSpPr txBox="1">
              <a:spLocks noChangeArrowheads="1"/>
            </p:cNvSpPr>
            <p:nvPr/>
          </p:nvSpPr>
          <p:spPr bwMode="auto">
            <a:xfrm>
              <a:off x="13210" y="6298"/>
              <a:ext cx="1297" cy="637"/>
            </a:xfrm>
            <a:prstGeom prst="rect">
              <a:avLst/>
            </a:prstGeom>
            <a:noFill/>
            <a:ln>
              <a:noFill/>
            </a:ln>
            <a:effectLst/>
            <a:extLst>
              <a:ext uri="{909E8E84-426E-40DD-AFC4-6F175D3DCCD1}">
                <a14:hiddenFill xmlns:a14="http://schemas.microsoft.com/office/drawing/2010/main">
                  <a:solidFill>
                    <a:srgbClr val="9999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rgbClr val="000000"/>
                  </a:solidFill>
                  <a:effectLst/>
                  <a:latin typeface="Times New Roman" pitchFamily="18" charset="0"/>
                  <a:ea typeface="宋体" pitchFamily="2" charset="-122"/>
                  <a:cs typeface="Garamond" pitchFamily="18" charset="0"/>
                </a:rPr>
                <a:t>CPU</a:t>
              </a:r>
              <a:r>
                <a:rPr kumimoji="0" lang="zh-CN" altLang="en-US"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插槽</a:t>
              </a:r>
              <a:endParaRPr kumimoji="0" lang="zh-CN" altLang="en-US"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Line 45"/>
            <p:cNvSpPr>
              <a:spLocks noChangeShapeType="1"/>
            </p:cNvSpPr>
            <p:nvPr/>
          </p:nvSpPr>
          <p:spPr bwMode="auto">
            <a:xfrm flipH="1">
              <a:off x="12053" y="6455"/>
              <a:ext cx="1084"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 Box 44"/>
            <p:cNvSpPr txBox="1">
              <a:spLocks noChangeArrowheads="1"/>
            </p:cNvSpPr>
            <p:nvPr/>
          </p:nvSpPr>
          <p:spPr bwMode="auto">
            <a:xfrm>
              <a:off x="13250" y="8343"/>
              <a:ext cx="1257" cy="5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内存插槽</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Line 43"/>
            <p:cNvSpPr>
              <a:spLocks noChangeShapeType="1"/>
            </p:cNvSpPr>
            <p:nvPr/>
          </p:nvSpPr>
          <p:spPr bwMode="auto">
            <a:xfrm flipH="1">
              <a:off x="11855" y="8527"/>
              <a:ext cx="1185"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Line 42"/>
            <p:cNvSpPr>
              <a:spLocks noChangeShapeType="1"/>
            </p:cNvSpPr>
            <p:nvPr/>
          </p:nvSpPr>
          <p:spPr bwMode="auto">
            <a:xfrm flipH="1">
              <a:off x="11955" y="8627"/>
              <a:ext cx="1085" cy="49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Line 41"/>
            <p:cNvSpPr>
              <a:spLocks noChangeShapeType="1"/>
            </p:cNvSpPr>
            <p:nvPr/>
          </p:nvSpPr>
          <p:spPr bwMode="auto">
            <a:xfrm flipV="1">
              <a:off x="9194" y="10208"/>
              <a:ext cx="0" cy="592"/>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 Box 40"/>
            <p:cNvSpPr txBox="1">
              <a:spLocks noChangeArrowheads="1"/>
            </p:cNvSpPr>
            <p:nvPr/>
          </p:nvSpPr>
          <p:spPr bwMode="auto">
            <a:xfrm>
              <a:off x="8646" y="10770"/>
              <a:ext cx="1549" cy="5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主板电源插槽</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Line 39"/>
            <p:cNvSpPr>
              <a:spLocks noChangeShapeType="1"/>
            </p:cNvSpPr>
            <p:nvPr/>
          </p:nvSpPr>
          <p:spPr bwMode="auto">
            <a:xfrm flipV="1">
              <a:off x="7220" y="10307"/>
              <a:ext cx="0" cy="592"/>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 Box 38"/>
            <p:cNvSpPr txBox="1">
              <a:spLocks noChangeArrowheads="1"/>
            </p:cNvSpPr>
            <p:nvPr/>
          </p:nvSpPr>
          <p:spPr bwMode="auto">
            <a:xfrm>
              <a:off x="6379" y="10944"/>
              <a:ext cx="1715" cy="3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rgbClr val="000000"/>
                  </a:solidFill>
                  <a:effectLst/>
                  <a:latin typeface="Times New Roman" pitchFamily="18" charset="0"/>
                  <a:ea typeface="宋体" pitchFamily="2" charset="-122"/>
                  <a:cs typeface="Garamond" pitchFamily="18" charset="0"/>
                </a:rPr>
                <a:t>IDE</a:t>
              </a:r>
              <a:r>
                <a:rPr kumimoji="0" lang="zh-CN" altLang="en-US"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接口</a:t>
              </a:r>
              <a:endParaRPr kumimoji="0" lang="zh-CN" altLang="en-US"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Text Box 37"/>
            <p:cNvSpPr txBox="1">
              <a:spLocks noChangeArrowheads="1"/>
            </p:cNvSpPr>
            <p:nvPr/>
          </p:nvSpPr>
          <p:spPr bwMode="auto">
            <a:xfrm>
              <a:off x="4164" y="10800"/>
              <a:ext cx="1541" cy="5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Garamond" pitchFamily="18" charset="0"/>
                </a:rPr>
                <a:t>SATA</a:t>
              </a:r>
              <a:r>
                <a:rPr kumimoji="0" lang="zh-CN" altLang="en-US" sz="1100" b="0" i="0" u="none" strike="noStrike" cap="none" normalizeH="0" baseline="0" dirty="0" smtClean="0">
                  <a:ln>
                    <a:noFill/>
                  </a:ln>
                  <a:solidFill>
                    <a:srgbClr val="000000"/>
                  </a:solidFill>
                  <a:effectLst/>
                  <a:latin typeface="Garamond" pitchFamily="18" charset="0"/>
                  <a:ea typeface="宋体" pitchFamily="2" charset="-122"/>
                  <a:cs typeface="宋体" pitchFamily="2" charset="-122"/>
                </a:rPr>
                <a:t>接口</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8" name="Line 36"/>
            <p:cNvSpPr>
              <a:spLocks noChangeShapeType="1"/>
            </p:cNvSpPr>
            <p:nvPr/>
          </p:nvSpPr>
          <p:spPr bwMode="auto">
            <a:xfrm flipV="1">
              <a:off x="5305" y="9614"/>
              <a:ext cx="1425" cy="1186"/>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 Box 35"/>
            <p:cNvSpPr txBox="1">
              <a:spLocks noChangeArrowheads="1"/>
            </p:cNvSpPr>
            <p:nvPr/>
          </p:nvSpPr>
          <p:spPr bwMode="auto">
            <a:xfrm>
              <a:off x="2451" y="6566"/>
              <a:ext cx="1317" cy="4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软驱接口</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 name="Line 34"/>
            <p:cNvSpPr>
              <a:spLocks noChangeShapeType="1"/>
            </p:cNvSpPr>
            <p:nvPr/>
          </p:nvSpPr>
          <p:spPr bwMode="auto">
            <a:xfrm>
              <a:off x="3671" y="6692"/>
              <a:ext cx="593"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Text Box 33"/>
            <p:cNvSpPr txBox="1">
              <a:spLocks noChangeArrowheads="1"/>
            </p:cNvSpPr>
            <p:nvPr/>
          </p:nvSpPr>
          <p:spPr bwMode="auto">
            <a:xfrm>
              <a:off x="2450" y="7902"/>
              <a:ext cx="1293" cy="5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南桥芯片</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Line 32"/>
            <p:cNvSpPr>
              <a:spLocks noChangeShapeType="1"/>
            </p:cNvSpPr>
            <p:nvPr/>
          </p:nvSpPr>
          <p:spPr bwMode="auto">
            <a:xfrm>
              <a:off x="3671" y="8147"/>
              <a:ext cx="2608"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Text Box 31"/>
            <p:cNvSpPr txBox="1">
              <a:spLocks noChangeArrowheads="1"/>
            </p:cNvSpPr>
            <p:nvPr/>
          </p:nvSpPr>
          <p:spPr bwMode="auto">
            <a:xfrm>
              <a:off x="2475" y="5355"/>
              <a:ext cx="1293" cy="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rgbClr val="000000"/>
                  </a:solidFill>
                  <a:effectLst/>
                  <a:latin typeface="Times New Roman" pitchFamily="18" charset="0"/>
                  <a:ea typeface="宋体" pitchFamily="2" charset="-122"/>
                  <a:cs typeface="Garamond" pitchFamily="18" charset="0"/>
                </a:rPr>
                <a:t>PCI</a:t>
              </a:r>
              <a:r>
                <a:rPr kumimoji="0" lang="zh-CN" altLang="en-US"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插槽</a:t>
              </a:r>
              <a:endParaRPr kumimoji="0" lang="zh-CN" altLang="en-US"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 name="Line 30"/>
            <p:cNvSpPr>
              <a:spLocks noChangeShapeType="1"/>
            </p:cNvSpPr>
            <p:nvPr/>
          </p:nvSpPr>
          <p:spPr bwMode="auto">
            <a:xfrm>
              <a:off x="3868" y="5566"/>
              <a:ext cx="790"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29"/>
            <p:cNvSpPr>
              <a:spLocks noChangeShapeType="1"/>
            </p:cNvSpPr>
            <p:nvPr/>
          </p:nvSpPr>
          <p:spPr bwMode="auto">
            <a:xfrm flipV="1">
              <a:off x="3671" y="5368"/>
              <a:ext cx="1678" cy="173"/>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Text Box 28"/>
            <p:cNvSpPr txBox="1">
              <a:spLocks noChangeArrowheads="1"/>
            </p:cNvSpPr>
            <p:nvPr/>
          </p:nvSpPr>
          <p:spPr bwMode="auto">
            <a:xfrm>
              <a:off x="4571" y="2418"/>
              <a:ext cx="1467" cy="4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声卡芯片</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Line 27"/>
            <p:cNvSpPr>
              <a:spLocks noChangeShapeType="1"/>
            </p:cNvSpPr>
            <p:nvPr/>
          </p:nvSpPr>
          <p:spPr bwMode="auto">
            <a:xfrm>
              <a:off x="5349" y="2899"/>
              <a:ext cx="0" cy="989"/>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Text Box 26"/>
            <p:cNvSpPr txBox="1">
              <a:spLocks noChangeArrowheads="1"/>
            </p:cNvSpPr>
            <p:nvPr/>
          </p:nvSpPr>
          <p:spPr bwMode="auto">
            <a:xfrm>
              <a:off x="6279" y="2403"/>
              <a:ext cx="2367" cy="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rgbClr val="000000"/>
                  </a:solidFill>
                  <a:effectLst/>
                  <a:latin typeface="Times New Roman" pitchFamily="18" charset="0"/>
                  <a:ea typeface="宋体" pitchFamily="2" charset="-122"/>
                  <a:cs typeface="Garamond" pitchFamily="18" charset="0"/>
                </a:rPr>
                <a:t>PCI-E 16X</a:t>
              </a:r>
              <a:r>
                <a:rPr kumimoji="0" lang="zh-CN" altLang="en-US"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显卡插槽</a:t>
              </a:r>
              <a:endParaRPr kumimoji="0" lang="zh-CN" altLang="en-US"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9" name="Line 25"/>
            <p:cNvSpPr>
              <a:spLocks noChangeShapeType="1"/>
            </p:cNvSpPr>
            <p:nvPr/>
          </p:nvSpPr>
          <p:spPr bwMode="auto">
            <a:xfrm flipH="1">
              <a:off x="6038" y="2899"/>
              <a:ext cx="691" cy="1581"/>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24"/>
            <p:cNvSpPr>
              <a:spLocks noChangeShapeType="1"/>
            </p:cNvSpPr>
            <p:nvPr/>
          </p:nvSpPr>
          <p:spPr bwMode="auto">
            <a:xfrm>
              <a:off x="7123" y="2899"/>
              <a:ext cx="493" cy="1581"/>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Text Box 23"/>
            <p:cNvSpPr txBox="1">
              <a:spLocks noChangeArrowheads="1"/>
            </p:cNvSpPr>
            <p:nvPr/>
          </p:nvSpPr>
          <p:spPr bwMode="auto">
            <a:xfrm>
              <a:off x="13006" y="7167"/>
              <a:ext cx="1501" cy="6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北桥芯片</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16" name="Line 22"/>
            <p:cNvSpPr>
              <a:spLocks noChangeShapeType="1"/>
            </p:cNvSpPr>
            <p:nvPr/>
          </p:nvSpPr>
          <p:spPr bwMode="auto">
            <a:xfrm flipH="1">
              <a:off x="9685" y="7343"/>
              <a:ext cx="3355"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17" name="Text Box 21"/>
            <p:cNvSpPr txBox="1">
              <a:spLocks noChangeArrowheads="1"/>
            </p:cNvSpPr>
            <p:nvPr/>
          </p:nvSpPr>
          <p:spPr bwMode="auto">
            <a:xfrm>
              <a:off x="2438" y="4081"/>
              <a:ext cx="1330" cy="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rgbClr val="000000"/>
                  </a:solidFill>
                  <a:effectLst/>
                  <a:latin typeface="Times New Roman" pitchFamily="18" charset="0"/>
                  <a:ea typeface="宋体" pitchFamily="2" charset="-122"/>
                  <a:cs typeface="Garamond" pitchFamily="18" charset="0"/>
                </a:rPr>
                <a:t>PCI-E 1X</a:t>
              </a:r>
              <a:endParaRPr kumimoji="0" lang="en-US" alt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插槽</a:t>
              </a:r>
              <a:endParaRPr kumimoji="0" lang="zh-CN" altLang="en-US"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0" name="Line 20"/>
            <p:cNvSpPr>
              <a:spLocks noChangeShapeType="1"/>
            </p:cNvSpPr>
            <p:nvPr/>
          </p:nvSpPr>
          <p:spPr bwMode="auto">
            <a:xfrm>
              <a:off x="3671" y="4282"/>
              <a:ext cx="3354" cy="494"/>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21" name="Line 19"/>
            <p:cNvSpPr>
              <a:spLocks noChangeShapeType="1"/>
            </p:cNvSpPr>
            <p:nvPr/>
          </p:nvSpPr>
          <p:spPr bwMode="auto">
            <a:xfrm>
              <a:off x="3771" y="4480"/>
              <a:ext cx="2660" cy="494"/>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22" name="Text Box 18"/>
            <p:cNvSpPr txBox="1">
              <a:spLocks noChangeArrowheads="1"/>
            </p:cNvSpPr>
            <p:nvPr/>
          </p:nvSpPr>
          <p:spPr bwMode="auto">
            <a:xfrm>
              <a:off x="9329" y="2409"/>
              <a:ext cx="1789" cy="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千兆网卡芯片</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3" name="Line 17"/>
            <p:cNvSpPr>
              <a:spLocks noChangeShapeType="1"/>
            </p:cNvSpPr>
            <p:nvPr/>
          </p:nvSpPr>
          <p:spPr bwMode="auto">
            <a:xfrm flipH="1">
              <a:off x="7811" y="2899"/>
              <a:ext cx="1679" cy="1086"/>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24" name="Line 16"/>
            <p:cNvSpPr>
              <a:spLocks noChangeShapeType="1"/>
            </p:cNvSpPr>
            <p:nvPr/>
          </p:nvSpPr>
          <p:spPr bwMode="auto">
            <a:xfrm flipH="1">
              <a:off x="12349" y="4776"/>
              <a:ext cx="987"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25" name="Text Box 15"/>
            <p:cNvSpPr txBox="1">
              <a:spLocks noChangeArrowheads="1"/>
            </p:cNvSpPr>
            <p:nvPr/>
          </p:nvSpPr>
          <p:spPr bwMode="auto">
            <a:xfrm>
              <a:off x="13207" y="4689"/>
              <a:ext cx="1300" cy="8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热管散热器</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6" name="Text Box 14"/>
            <p:cNvSpPr txBox="1">
              <a:spLocks noChangeArrowheads="1"/>
            </p:cNvSpPr>
            <p:nvPr/>
          </p:nvSpPr>
          <p:spPr bwMode="auto">
            <a:xfrm>
              <a:off x="2488" y="8526"/>
              <a:ext cx="1481" cy="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smtClean="0">
                  <a:ln>
                    <a:noFill/>
                  </a:ln>
                  <a:solidFill>
                    <a:srgbClr val="000000"/>
                  </a:solidFill>
                  <a:effectLst/>
                  <a:latin typeface="Times New Roman" pitchFamily="18" charset="0"/>
                  <a:ea typeface="宋体" pitchFamily="2" charset="-122"/>
                  <a:cs typeface="Garamond" pitchFamily="18" charset="0"/>
                </a:rPr>
                <a:t>CMOS</a:t>
              </a:r>
              <a:r>
                <a:rPr kumimoji="0" lang="zh-CN" altLang="en-US"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电池</a:t>
              </a:r>
              <a:endParaRPr kumimoji="0" lang="zh-CN" altLang="en-US"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7" name="Line 13"/>
            <p:cNvSpPr>
              <a:spLocks noChangeShapeType="1"/>
            </p:cNvSpPr>
            <p:nvPr/>
          </p:nvSpPr>
          <p:spPr bwMode="auto">
            <a:xfrm>
              <a:off x="3966" y="8627"/>
              <a:ext cx="1579" cy="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28" name="Text Box 12"/>
            <p:cNvSpPr txBox="1">
              <a:spLocks noChangeArrowheads="1"/>
            </p:cNvSpPr>
            <p:nvPr/>
          </p:nvSpPr>
          <p:spPr bwMode="auto">
            <a:xfrm>
              <a:off x="11744" y="2409"/>
              <a:ext cx="1506" cy="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100" b="0" i="0" u="none" strike="noStrike" cap="none" normalizeH="0" baseline="0" smtClean="0">
                  <a:ln>
                    <a:noFill/>
                  </a:ln>
                  <a:solidFill>
                    <a:srgbClr val="000000"/>
                  </a:solidFill>
                  <a:effectLst/>
                  <a:latin typeface="Garamond" pitchFamily="18" charset="0"/>
                  <a:ea typeface="宋体" pitchFamily="2" charset="-122"/>
                  <a:cs typeface="宋体" pitchFamily="2" charset="-122"/>
                </a:rPr>
                <a:t>外部接口</a:t>
              </a:r>
              <a:endParaRPr kumimoji="0" lang="zh-CN" sz="11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229" name="Line 11"/>
            <p:cNvSpPr>
              <a:spLocks noChangeShapeType="1"/>
            </p:cNvSpPr>
            <p:nvPr/>
          </p:nvSpPr>
          <p:spPr bwMode="auto">
            <a:xfrm flipH="1">
              <a:off x="9094" y="2899"/>
              <a:ext cx="2959" cy="494"/>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30" name="Line 10"/>
            <p:cNvSpPr>
              <a:spLocks noChangeShapeType="1"/>
            </p:cNvSpPr>
            <p:nvPr/>
          </p:nvSpPr>
          <p:spPr bwMode="auto">
            <a:xfrm>
              <a:off x="12446" y="2899"/>
              <a:ext cx="100" cy="593"/>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31" name="Line 9"/>
            <p:cNvSpPr>
              <a:spLocks noChangeShapeType="1"/>
            </p:cNvSpPr>
            <p:nvPr/>
          </p:nvSpPr>
          <p:spPr bwMode="auto">
            <a:xfrm flipH="1">
              <a:off x="11659" y="2997"/>
              <a:ext cx="592" cy="49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32" name="Line 8"/>
            <p:cNvSpPr>
              <a:spLocks noChangeShapeType="1"/>
            </p:cNvSpPr>
            <p:nvPr/>
          </p:nvSpPr>
          <p:spPr bwMode="auto">
            <a:xfrm flipH="1">
              <a:off x="10377" y="2899"/>
              <a:ext cx="1578" cy="693"/>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9233" name="Text Box 7"/>
            <p:cNvSpPr txBox="1">
              <a:spLocks noChangeArrowheads="1"/>
            </p:cNvSpPr>
            <p:nvPr/>
          </p:nvSpPr>
          <p:spPr bwMode="auto">
            <a:xfrm>
              <a:off x="2438" y="7271"/>
              <a:ext cx="1430" cy="5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7D"/>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70683" tIns="35341" rIns="70683" bIns="35341"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Garamond" pitchFamily="18" charset="0"/>
                </a:rPr>
                <a:t>BIOS</a:t>
              </a:r>
              <a:r>
                <a:rPr kumimoji="0" lang="zh-CN" altLang="en-US" sz="1100" b="0" i="0" u="none" strike="noStrike" cap="none" normalizeH="0" baseline="0" dirty="0" smtClean="0">
                  <a:ln>
                    <a:noFill/>
                  </a:ln>
                  <a:solidFill>
                    <a:srgbClr val="000000"/>
                  </a:solidFill>
                  <a:effectLst/>
                  <a:latin typeface="Garamond" pitchFamily="18" charset="0"/>
                  <a:ea typeface="宋体" pitchFamily="2" charset="-122"/>
                  <a:cs typeface="宋体" pitchFamily="2" charset="-122"/>
                </a:rPr>
                <a:t>芯片</a:t>
              </a:r>
              <a:endParaRPr kumimoji="0" lang="zh-CN" altLang="en-US" sz="11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234" name="Line 6"/>
            <p:cNvSpPr>
              <a:spLocks noChangeShapeType="1"/>
            </p:cNvSpPr>
            <p:nvPr/>
          </p:nvSpPr>
          <p:spPr bwMode="auto">
            <a:xfrm>
              <a:off x="3768" y="7487"/>
              <a:ext cx="1730" cy="46"/>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36"/>
            <p:cNvSpPr>
              <a:spLocks noChangeShapeType="1"/>
            </p:cNvSpPr>
            <p:nvPr/>
          </p:nvSpPr>
          <p:spPr bwMode="auto">
            <a:xfrm flipV="1">
              <a:off x="5051" y="9208"/>
              <a:ext cx="654" cy="1592"/>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27547098"/>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现代计算机诞生</a:t>
            </a:r>
          </a:p>
        </p:txBody>
      </p:sp>
      <p:sp>
        <p:nvSpPr>
          <p:cNvPr id="3" name="内容占位符 2"/>
          <p:cNvSpPr>
            <a:spLocks noGrp="1"/>
          </p:cNvSpPr>
          <p:nvPr>
            <p:ph idx="1"/>
          </p:nvPr>
        </p:nvSpPr>
        <p:spPr>
          <a:xfrm>
            <a:off x="609600" y="1219200"/>
            <a:ext cx="8064500" cy="4897437"/>
          </a:xfrm>
        </p:spPr>
        <p:txBody>
          <a:bodyPr/>
          <a:lstStyle/>
          <a:p>
            <a:r>
              <a:rPr lang="en-US" altLang="zh-CN" sz="2400" dirty="0" smtClean="0"/>
              <a:t>ENIAC</a:t>
            </a:r>
            <a:r>
              <a:rPr lang="zh-CN" altLang="en-US" sz="2400" dirty="0"/>
              <a:t>是人类第一台真正意义的电子计算机，</a:t>
            </a:r>
            <a:r>
              <a:rPr lang="zh-CN" altLang="en-US" sz="2400" dirty="0" smtClean="0"/>
              <a:t>采用采用</a:t>
            </a:r>
            <a:r>
              <a:rPr lang="zh-CN" altLang="en-US" sz="2400" dirty="0"/>
              <a:t>先进的电子技术代替以往的机械齿轮或继电器技术的计算机，标志着现代计算机的</a:t>
            </a:r>
            <a:r>
              <a:rPr lang="zh-CN" altLang="en-US" sz="2400" dirty="0" smtClean="0"/>
              <a:t>开始</a:t>
            </a:r>
            <a:endParaRPr lang="en-US" altLang="zh-CN" sz="2400" dirty="0" smtClean="0"/>
          </a:p>
          <a:p>
            <a:r>
              <a:rPr lang="zh-CN" altLang="en-US" sz="2400" dirty="0" smtClean="0"/>
              <a:t>关键部件：电子管</a:t>
            </a:r>
            <a:endParaRPr lang="zh-CN" altLang="en-US" sz="2400"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205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2819400"/>
            <a:ext cx="445770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7" descr="二极管.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8000"/>
            <a:ext cx="25908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76207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主板外部接口</a:t>
            </a:r>
            <a:endParaRPr lang="zh-CN" altLang="en-US" dirty="0"/>
          </a:p>
        </p:txBody>
      </p:sp>
      <p:sp>
        <p:nvSpPr>
          <p:cNvPr id="4" name="Rectangle 18"/>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Group 3"/>
          <p:cNvGrpSpPr>
            <a:grpSpLocks noChangeAspect="1"/>
          </p:cNvGrpSpPr>
          <p:nvPr/>
        </p:nvGrpSpPr>
        <p:grpSpPr bwMode="auto">
          <a:xfrm>
            <a:off x="101270" y="1796923"/>
            <a:ext cx="8660657" cy="4320593"/>
            <a:chOff x="1376" y="247"/>
            <a:chExt cx="9133" cy="4505"/>
          </a:xfrm>
        </p:grpSpPr>
        <p:sp>
          <p:nvSpPr>
            <p:cNvPr id="6" name="AutoShape 17"/>
            <p:cNvSpPr>
              <a:spLocks noChangeAspect="1" noChangeArrowheads="1" noTextEdit="1"/>
            </p:cNvSpPr>
            <p:nvPr/>
          </p:nvSpPr>
          <p:spPr bwMode="auto">
            <a:xfrm>
              <a:off x="2335" y="247"/>
              <a:ext cx="7953" cy="448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0256" name="Picture 16" descr="003377798"/>
            <p:cNvPicPr>
              <a:picLocks noChangeAspect="1" noChangeArrowheads="1"/>
            </p:cNvPicPr>
            <p:nvPr/>
          </p:nvPicPr>
          <p:blipFill>
            <a:blip r:embed="rId2">
              <a:extLst>
                <a:ext uri="{28A0092B-C50C-407E-A947-70E740481C1C}">
                  <a14:useLocalDpi xmlns:a14="http://schemas.microsoft.com/office/drawing/2010/main" val="0"/>
                </a:ext>
              </a:extLst>
            </a:blip>
            <a:srcRect t="18546" b="22729"/>
            <a:stretch>
              <a:fillRect/>
            </a:stretch>
          </p:blipFill>
          <p:spPr bwMode="auto">
            <a:xfrm>
              <a:off x="2335" y="247"/>
              <a:ext cx="7892" cy="3078"/>
            </a:xfrm>
            <a:prstGeom prst="rect">
              <a:avLst/>
            </a:prstGeom>
            <a:noFill/>
            <a:extLst>
              <a:ext uri="{909E8E84-426E-40DD-AFC4-6F175D3DCCD1}">
                <a14:hiddenFill xmlns:a14="http://schemas.microsoft.com/office/drawing/2010/main">
                  <a:solidFill>
                    <a:srgbClr val="FFFFFF"/>
                  </a:solidFill>
                </a14:hiddenFill>
              </a:ext>
            </a:extLst>
          </p:spPr>
        </p:pic>
        <p:sp>
          <p:nvSpPr>
            <p:cNvPr id="7" name="Line 15"/>
            <p:cNvSpPr>
              <a:spLocks noChangeShapeType="1"/>
            </p:cNvSpPr>
            <p:nvPr/>
          </p:nvSpPr>
          <p:spPr bwMode="auto">
            <a:xfrm flipV="1">
              <a:off x="4613" y="2920"/>
              <a:ext cx="0" cy="1296"/>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8" name="Text Box 14"/>
            <p:cNvSpPr txBox="1">
              <a:spLocks noChangeArrowheads="1"/>
            </p:cNvSpPr>
            <p:nvPr/>
          </p:nvSpPr>
          <p:spPr bwMode="auto">
            <a:xfrm>
              <a:off x="3955" y="4232"/>
              <a:ext cx="1309" cy="3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cs typeface="Arial" pitchFamily="34" charset="0"/>
                </a:rPr>
                <a:t>HDMI</a:t>
              </a:r>
              <a:r>
                <a:rPr kumimoji="0" lang="zh-CN" altLang="en-US" sz="1200" b="0" i="0" u="none" strike="noStrike" cap="none" normalizeH="0" baseline="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Line 13"/>
            <p:cNvSpPr>
              <a:spLocks noChangeShapeType="1"/>
            </p:cNvSpPr>
            <p:nvPr/>
          </p:nvSpPr>
          <p:spPr bwMode="auto">
            <a:xfrm flipV="1">
              <a:off x="3505" y="2191"/>
              <a:ext cx="1104" cy="1903"/>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 Box 12"/>
            <p:cNvSpPr txBox="1">
              <a:spLocks noChangeArrowheads="1"/>
            </p:cNvSpPr>
            <p:nvPr/>
          </p:nvSpPr>
          <p:spPr bwMode="auto">
            <a:xfrm>
              <a:off x="2902" y="4070"/>
              <a:ext cx="1173" cy="6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200" b="0" i="0" u="none" strike="noStrike" cap="none" normalizeH="0" baseline="0" smtClean="0">
                  <a:ln>
                    <a:noFill/>
                  </a:ln>
                  <a:solidFill>
                    <a:srgbClr val="000000"/>
                  </a:solidFill>
                  <a:effectLst/>
                  <a:latin typeface="Arial" pitchFamily="34" charset="0"/>
                  <a:ea typeface="宋体" pitchFamily="2" charset="-122"/>
                  <a:cs typeface="宋体" pitchFamily="2" charset="-122"/>
                </a:rPr>
                <a:t>数字光纤</a:t>
              </a:r>
              <a:endParaRPr kumimoji="0" 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sz="1200" b="0" i="0" u="none" strike="noStrike" cap="none" normalizeH="0" baseline="0" smtClean="0">
                  <a:ln>
                    <a:noFill/>
                  </a:ln>
                  <a:solidFill>
                    <a:srgbClr val="000000"/>
                  </a:solidFill>
                  <a:effectLst/>
                  <a:latin typeface="Arial" pitchFamily="34" charset="0"/>
                  <a:ea typeface="宋体" pitchFamily="2" charset="-122"/>
                  <a:cs typeface="宋体" pitchFamily="2" charset="-122"/>
                </a:rPr>
                <a:t>输出接口</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Line 11"/>
            <p:cNvSpPr>
              <a:spLocks noChangeShapeType="1"/>
            </p:cNvSpPr>
            <p:nvPr/>
          </p:nvSpPr>
          <p:spPr bwMode="auto">
            <a:xfrm flipV="1">
              <a:off x="6830" y="2677"/>
              <a:ext cx="387" cy="1186"/>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Text Box 10"/>
            <p:cNvSpPr txBox="1">
              <a:spLocks noChangeArrowheads="1"/>
            </p:cNvSpPr>
            <p:nvPr/>
          </p:nvSpPr>
          <p:spPr bwMode="auto">
            <a:xfrm>
              <a:off x="6281" y="3863"/>
              <a:ext cx="1098" cy="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cs typeface="Arial" pitchFamily="34" charset="0"/>
                </a:rPr>
                <a:t>eSATA</a:t>
              </a:r>
              <a:r>
                <a:rPr kumimoji="0" lang="zh-CN" altLang="en-US" sz="1200" b="0" i="0" u="none" strike="noStrike" cap="none" normalizeH="0" baseline="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Line 9"/>
            <p:cNvSpPr>
              <a:spLocks noChangeShapeType="1"/>
            </p:cNvSpPr>
            <p:nvPr/>
          </p:nvSpPr>
          <p:spPr bwMode="auto">
            <a:xfrm flipH="1" flipV="1">
              <a:off x="7379" y="2191"/>
              <a:ext cx="651" cy="1863"/>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Text Box 8"/>
            <p:cNvSpPr txBox="1">
              <a:spLocks noChangeArrowheads="1"/>
            </p:cNvSpPr>
            <p:nvPr/>
          </p:nvSpPr>
          <p:spPr bwMode="auto">
            <a:xfrm>
              <a:off x="6813" y="4093"/>
              <a:ext cx="1783" cy="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cs typeface="Arial" pitchFamily="34" charset="0"/>
                </a:rPr>
                <a:t>IEEE1394</a:t>
              </a:r>
              <a:r>
                <a:rPr kumimoji="0" lang="zh-CN" altLang="en-US" sz="1200" b="0" i="0" u="none" strike="noStrike" cap="none" normalizeH="0" baseline="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Line 7"/>
            <p:cNvSpPr>
              <a:spLocks noChangeShapeType="1"/>
            </p:cNvSpPr>
            <p:nvPr/>
          </p:nvSpPr>
          <p:spPr bwMode="auto">
            <a:xfrm flipV="1">
              <a:off x="6078" y="2758"/>
              <a:ext cx="0" cy="1296"/>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Text Box 6"/>
            <p:cNvSpPr txBox="1">
              <a:spLocks noChangeArrowheads="1"/>
            </p:cNvSpPr>
            <p:nvPr/>
          </p:nvSpPr>
          <p:spPr bwMode="auto">
            <a:xfrm>
              <a:off x="5532" y="4093"/>
              <a:ext cx="1092" cy="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rgbClr val="000000"/>
                  </a:solidFill>
                  <a:effectLst/>
                  <a:latin typeface="Arial" pitchFamily="34" charset="0"/>
                  <a:ea typeface="宋体" pitchFamily="2" charset="-122"/>
                  <a:cs typeface="Arial" pitchFamily="34" charset="0"/>
                </a:rPr>
                <a:t>DVI</a:t>
              </a:r>
              <a:r>
                <a:rPr kumimoji="0" lang="zh-CN" altLang="en-US" sz="1200" b="0" i="0" u="none" strike="noStrike" cap="none" normalizeH="0" baseline="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Line 5"/>
            <p:cNvSpPr>
              <a:spLocks noChangeShapeType="1"/>
            </p:cNvSpPr>
            <p:nvPr/>
          </p:nvSpPr>
          <p:spPr bwMode="auto">
            <a:xfrm flipH="1" flipV="1">
              <a:off x="8274" y="2515"/>
              <a:ext cx="322" cy="1586"/>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Text Box 4"/>
            <p:cNvSpPr txBox="1">
              <a:spLocks noChangeArrowheads="1"/>
            </p:cNvSpPr>
            <p:nvPr/>
          </p:nvSpPr>
          <p:spPr bwMode="auto">
            <a:xfrm>
              <a:off x="7940" y="4101"/>
              <a:ext cx="1526" cy="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USB3.0</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9" name="Text Box 4"/>
            <p:cNvSpPr txBox="1">
              <a:spLocks noChangeArrowheads="1"/>
            </p:cNvSpPr>
            <p:nvPr/>
          </p:nvSpPr>
          <p:spPr bwMode="auto">
            <a:xfrm>
              <a:off x="1430" y="3703"/>
              <a:ext cx="1526" cy="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USB2.0</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1" name="Text Box 4"/>
            <p:cNvSpPr txBox="1">
              <a:spLocks noChangeArrowheads="1"/>
            </p:cNvSpPr>
            <p:nvPr/>
          </p:nvSpPr>
          <p:spPr bwMode="auto">
            <a:xfrm>
              <a:off x="1376" y="2925"/>
              <a:ext cx="1526" cy="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PS2</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键盘</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4" name="Text Box 14"/>
            <p:cNvSpPr txBox="1">
              <a:spLocks noChangeArrowheads="1"/>
            </p:cNvSpPr>
            <p:nvPr/>
          </p:nvSpPr>
          <p:spPr bwMode="auto">
            <a:xfrm>
              <a:off x="4667" y="3508"/>
              <a:ext cx="1193" cy="3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rgbClr val="000000"/>
                  </a:solidFill>
                  <a:effectLst/>
                  <a:latin typeface="Arial" pitchFamily="34" charset="0"/>
                  <a:ea typeface="宋体" pitchFamily="2" charset="-122"/>
                  <a:cs typeface="Arial" pitchFamily="34" charset="0"/>
                </a:rPr>
                <a:t>VGA</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7" name="Text Box 4"/>
            <p:cNvSpPr txBox="1">
              <a:spLocks noChangeArrowheads="1"/>
            </p:cNvSpPr>
            <p:nvPr/>
          </p:nvSpPr>
          <p:spPr bwMode="auto">
            <a:xfrm>
              <a:off x="8527" y="3698"/>
              <a:ext cx="1526" cy="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altLang="zh-CN" sz="1200" dirty="0" smtClean="0">
                  <a:solidFill>
                    <a:srgbClr val="000000"/>
                  </a:solidFill>
                  <a:latin typeface="Arial" pitchFamily="34" charset="0"/>
                  <a:ea typeface="宋体" pitchFamily="2" charset="-122"/>
                  <a:cs typeface="宋体" pitchFamily="2" charset="-122"/>
                </a:rPr>
                <a:t>RJ45</a:t>
              </a:r>
              <a:r>
                <a:rPr lang="zh-CN" altLang="en-US" sz="1200" dirty="0" smtClean="0">
                  <a:solidFill>
                    <a:srgbClr val="000000"/>
                  </a:solidFill>
                  <a:latin typeface="Arial" pitchFamily="34" charset="0"/>
                  <a:ea typeface="宋体" pitchFamily="2" charset="-122"/>
                  <a:cs typeface="宋体" pitchFamily="2" charset="-122"/>
                </a:rPr>
                <a:t>网络</a:t>
              </a:r>
              <a:r>
                <a:rPr kumimoji="0" lang="zh-CN" altLang="en-US" sz="1200" b="0" i="0" u="none" strike="noStrike" cap="none" normalizeH="0" baseline="0" dirty="0" smtClean="0">
                  <a:ln>
                    <a:noFill/>
                  </a:ln>
                  <a:solidFill>
                    <a:srgbClr val="000000"/>
                  </a:solidFill>
                  <a:effectLst/>
                  <a:latin typeface="Arial" pitchFamily="34" charset="0"/>
                  <a:ea typeface="宋体" pitchFamily="2" charset="-122"/>
                  <a:cs typeface="宋体" pitchFamily="2" charset="-122"/>
                </a:rPr>
                <a:t>接口</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9" name="Text Box 4"/>
            <p:cNvSpPr txBox="1">
              <a:spLocks noChangeArrowheads="1"/>
            </p:cNvSpPr>
            <p:nvPr/>
          </p:nvSpPr>
          <p:spPr bwMode="auto">
            <a:xfrm>
              <a:off x="9290" y="3119"/>
              <a:ext cx="1219" cy="3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84125" tIns="42062" rIns="84125" bIns="42062"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rgbClr val="000000"/>
                  </a:solidFill>
                  <a:effectLst/>
                  <a:latin typeface="Arial" pitchFamily="34" charset="0"/>
                  <a:ea typeface="宋体" pitchFamily="2" charset="-122"/>
                  <a:cs typeface="宋体" pitchFamily="2" charset="-122"/>
                </a:rPr>
                <a:t>音频接口</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cxnSp>
        <p:nvCxnSpPr>
          <p:cNvPr id="22" name="直接箭头连接符 21"/>
          <p:cNvCxnSpPr>
            <a:stCxn id="19" idx="0"/>
          </p:cNvCxnSpPr>
          <p:nvPr/>
        </p:nvCxnSpPr>
        <p:spPr bwMode="auto">
          <a:xfrm flipV="1">
            <a:off x="876016" y="4205138"/>
            <a:ext cx="1105184" cy="906318"/>
          </a:xfrm>
          <a:prstGeom prst="straightConnector1">
            <a:avLst/>
          </a:prstGeom>
          <a:solidFill>
            <a:schemeClr val="accent1">
              <a:alpha val="89999"/>
            </a:schemeClr>
          </a:solidFill>
          <a:ln w="12700" cap="flat" cmpd="sng" algn="ctr">
            <a:solidFill>
              <a:srgbClr val="FF0000"/>
            </a:solidFill>
            <a:prstDash val="solid"/>
            <a:round/>
            <a:headEnd type="none" w="med" len="med"/>
            <a:tailEnd type="triangle"/>
          </a:ln>
          <a:effectLst>
            <a:prstShdw prst="shdw12">
              <a:schemeClr val="bg2">
                <a:alpha val="50000"/>
              </a:schemeClr>
            </a:prstShdw>
          </a:effectLst>
        </p:spPr>
      </p:cxnSp>
      <p:cxnSp>
        <p:nvCxnSpPr>
          <p:cNvPr id="42" name="直接箭头连接符 41"/>
          <p:cNvCxnSpPr>
            <a:stCxn id="41" idx="0"/>
          </p:cNvCxnSpPr>
          <p:nvPr/>
        </p:nvCxnSpPr>
        <p:spPr bwMode="auto">
          <a:xfrm flipV="1">
            <a:off x="824809" y="3429000"/>
            <a:ext cx="1309267" cy="936302"/>
          </a:xfrm>
          <a:prstGeom prst="straightConnector1">
            <a:avLst/>
          </a:prstGeom>
          <a:solidFill>
            <a:schemeClr val="accent1">
              <a:alpha val="89999"/>
            </a:schemeClr>
          </a:solidFill>
          <a:ln w="12700" cap="flat" cmpd="sng" algn="ctr">
            <a:solidFill>
              <a:srgbClr val="FF0000"/>
            </a:solidFill>
            <a:prstDash val="solid"/>
            <a:round/>
            <a:headEnd type="none" w="med" len="med"/>
            <a:tailEnd type="triangle"/>
          </a:ln>
          <a:effectLst>
            <a:prstShdw prst="shdw12">
              <a:schemeClr val="bg2">
                <a:alpha val="50000"/>
              </a:schemeClr>
            </a:prstShdw>
          </a:effectLst>
        </p:spPr>
      </p:cxnSp>
      <p:cxnSp>
        <p:nvCxnSpPr>
          <p:cNvPr id="45" name="直接箭头连接符 44"/>
          <p:cNvCxnSpPr>
            <a:stCxn id="44" idx="0"/>
          </p:cNvCxnSpPr>
          <p:nvPr/>
        </p:nvCxnSpPr>
        <p:spPr bwMode="auto">
          <a:xfrm flipV="1">
            <a:off x="3787715" y="3272926"/>
            <a:ext cx="936685" cy="1651512"/>
          </a:xfrm>
          <a:prstGeom prst="straightConnector1">
            <a:avLst/>
          </a:prstGeom>
          <a:solidFill>
            <a:schemeClr val="accent1">
              <a:alpha val="89999"/>
            </a:schemeClr>
          </a:solidFill>
          <a:ln w="12700" cap="flat" cmpd="sng" algn="ctr">
            <a:solidFill>
              <a:srgbClr val="FF0000"/>
            </a:solidFill>
            <a:prstDash val="solid"/>
            <a:round/>
            <a:headEnd type="none" w="med" len="med"/>
            <a:tailEnd type="triangle"/>
          </a:ln>
          <a:effectLst>
            <a:prstShdw prst="shdw12">
              <a:schemeClr val="bg2">
                <a:alpha val="50000"/>
              </a:schemeClr>
            </a:prstShdw>
          </a:effectLst>
        </p:spPr>
      </p:cxnSp>
      <p:sp>
        <p:nvSpPr>
          <p:cNvPr id="46" name="矩形 45"/>
          <p:cNvSpPr/>
          <p:nvPr/>
        </p:nvSpPr>
        <p:spPr bwMode="auto">
          <a:xfrm>
            <a:off x="7049330" y="2667000"/>
            <a:ext cx="766613" cy="1382486"/>
          </a:xfrm>
          <a:prstGeom prst="rect">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p:spPr>
        <p:txBody>
          <a:bodyPr vert="horz" wrap="square" lIns="91440" tIns="45720" rIns="91440" bIns="45720" numCol="1" rtlCol="0" anchor="t" anchorCtr="0" compatLnSpc="1">
            <a:prstTxWarp prst="textNoShape">
              <a:avLst/>
            </a:prstTxWarp>
          </a:bodyPr>
          <a:lstStyle/>
          <a:p>
            <a:pPr algn="ctr"/>
            <a:endParaRPr lang="zh-CN" altLang="en-US"/>
          </a:p>
        </p:txBody>
      </p:sp>
      <p:cxnSp>
        <p:nvCxnSpPr>
          <p:cNvPr id="50" name="直接箭头连接符 49"/>
          <p:cNvCxnSpPr>
            <a:stCxn id="47" idx="0"/>
          </p:cNvCxnSpPr>
          <p:nvPr/>
        </p:nvCxnSpPr>
        <p:spPr bwMode="auto">
          <a:xfrm flipH="1" flipV="1">
            <a:off x="6642517" y="3272926"/>
            <a:ext cx="963455" cy="1833734"/>
          </a:xfrm>
          <a:prstGeom prst="straightConnector1">
            <a:avLst/>
          </a:prstGeom>
          <a:solidFill>
            <a:schemeClr val="accent1">
              <a:alpha val="89999"/>
            </a:schemeClr>
          </a:solidFill>
          <a:ln w="12700" cap="flat" cmpd="sng" algn="ctr">
            <a:solidFill>
              <a:srgbClr val="FF0000"/>
            </a:solidFill>
            <a:prstDash val="solid"/>
            <a:round/>
            <a:headEnd type="none" w="med" len="med"/>
            <a:tailEnd type="triangle"/>
          </a:ln>
          <a:effectLst>
            <a:prstShdw prst="shdw12">
              <a:schemeClr val="bg2">
                <a:alpha val="50000"/>
              </a:schemeClr>
            </a:prstShdw>
          </a:effectLst>
        </p:spPr>
      </p:cxnSp>
      <p:cxnSp>
        <p:nvCxnSpPr>
          <p:cNvPr id="52" name="直接箭头连接符 51"/>
          <p:cNvCxnSpPr>
            <a:stCxn id="49" idx="0"/>
          </p:cNvCxnSpPr>
          <p:nvPr/>
        </p:nvCxnSpPr>
        <p:spPr bwMode="auto">
          <a:xfrm flipH="1" flipV="1">
            <a:off x="7605972" y="4049486"/>
            <a:ext cx="577978" cy="501875"/>
          </a:xfrm>
          <a:prstGeom prst="straightConnector1">
            <a:avLst/>
          </a:prstGeom>
          <a:solidFill>
            <a:schemeClr val="accent1">
              <a:alpha val="89999"/>
            </a:schemeClr>
          </a:solidFill>
          <a:ln w="12700" cap="flat" cmpd="sng" algn="ctr">
            <a:solidFill>
              <a:srgbClr val="FF0000"/>
            </a:solidFill>
            <a:prstDash val="solid"/>
            <a:round/>
            <a:headEnd type="none" w="med" len="med"/>
            <a:tailEnd type="triangle"/>
          </a:ln>
          <a:effectLst>
            <a:prstShdw prst="shdw12">
              <a:schemeClr val="bg2">
                <a:alpha val="50000"/>
              </a:schemeClr>
            </a:prstShdw>
          </a:effectLst>
        </p:spPr>
      </p:cxnSp>
    </p:spTree>
    <p:extLst>
      <p:ext uri="{BB962C8B-B14F-4D97-AF65-F5344CB8AC3E}">
        <p14:creationId xmlns:p14="http://schemas.microsoft.com/office/powerpoint/2010/main" val="1813458380"/>
      </p:ext>
    </p:extLst>
  </p:cSld>
  <p:clrMapOvr>
    <a:masterClrMapping/>
  </p:clrMapOvr>
  <p:transition spd="slow">
    <p:pull/>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根据支持</a:t>
            </a:r>
            <a:r>
              <a:rPr lang="en-US" altLang="zh-CN" dirty="0"/>
              <a:t>CPU</a:t>
            </a:r>
            <a:r>
              <a:rPr lang="zh-CN" altLang="en-US" dirty="0"/>
              <a:t>的不同，主板主要分为</a:t>
            </a:r>
            <a:r>
              <a:rPr lang="en-US" altLang="zh-CN" dirty="0"/>
              <a:t>Intel</a:t>
            </a:r>
            <a:r>
              <a:rPr lang="zh-CN" altLang="en-US" dirty="0"/>
              <a:t>系列以及</a:t>
            </a:r>
            <a:r>
              <a:rPr lang="en-US" altLang="zh-CN" dirty="0"/>
              <a:t>AMD</a:t>
            </a:r>
            <a:r>
              <a:rPr lang="zh-CN" altLang="en-US" dirty="0"/>
              <a:t>系列两大类</a:t>
            </a:r>
            <a:r>
              <a:rPr lang="zh-CN" altLang="en-US" dirty="0" smtClean="0"/>
              <a:t>。</a:t>
            </a:r>
            <a:endParaRPr lang="en-US" altLang="zh-CN" dirty="0" smtClean="0"/>
          </a:p>
          <a:p>
            <a:r>
              <a:rPr lang="zh-CN" altLang="en-US" dirty="0"/>
              <a:t>主板上最重要的部分是芯片组（</a:t>
            </a:r>
            <a:r>
              <a:rPr lang="en-US" altLang="zh-CN" dirty="0"/>
              <a:t>Chipset</a:t>
            </a:r>
            <a:r>
              <a:rPr lang="zh-CN" altLang="en-US" dirty="0"/>
              <a:t>），分为</a:t>
            </a:r>
            <a:r>
              <a:rPr lang="zh-CN" altLang="en-US" dirty="0">
                <a:solidFill>
                  <a:srgbClr val="FF0000"/>
                </a:solidFill>
              </a:rPr>
              <a:t>南桥</a:t>
            </a:r>
            <a:r>
              <a:rPr lang="zh-CN" altLang="en-US" dirty="0"/>
              <a:t>芯片和</a:t>
            </a:r>
            <a:r>
              <a:rPr lang="zh-CN" altLang="en-US" dirty="0">
                <a:solidFill>
                  <a:srgbClr val="FF0000"/>
                </a:solidFill>
              </a:rPr>
              <a:t>北桥</a:t>
            </a:r>
            <a:r>
              <a:rPr lang="zh-CN" altLang="en-US" dirty="0"/>
              <a:t>芯片两部分</a:t>
            </a:r>
            <a:r>
              <a:rPr lang="zh-CN" altLang="en-US" dirty="0" smtClean="0"/>
              <a:t>。</a:t>
            </a:r>
            <a:endParaRPr lang="en-US" altLang="zh-CN" dirty="0" smtClean="0"/>
          </a:p>
          <a:p>
            <a:r>
              <a:rPr lang="zh-CN" altLang="en-US" dirty="0" smtClean="0"/>
              <a:t>芯片</a:t>
            </a:r>
            <a:r>
              <a:rPr lang="zh-CN" altLang="en-US" dirty="0"/>
              <a:t>组的种类非常多，主要有：</a:t>
            </a:r>
            <a:r>
              <a:rPr lang="en-US" altLang="zh-CN" dirty="0">
                <a:solidFill>
                  <a:srgbClr val="FF0000"/>
                </a:solidFill>
              </a:rPr>
              <a:t>Intel</a:t>
            </a:r>
            <a:r>
              <a:rPr lang="zh-CN" altLang="en-US" dirty="0">
                <a:solidFill>
                  <a:srgbClr val="FF0000"/>
                </a:solidFill>
              </a:rPr>
              <a:t>、</a:t>
            </a:r>
            <a:r>
              <a:rPr lang="en-US" altLang="zh-CN" dirty="0">
                <a:solidFill>
                  <a:srgbClr val="FF0000"/>
                </a:solidFill>
              </a:rPr>
              <a:t>AMD</a:t>
            </a:r>
            <a:r>
              <a:rPr lang="zh-CN" altLang="en-US" dirty="0">
                <a:solidFill>
                  <a:srgbClr val="FF0000"/>
                </a:solidFill>
              </a:rPr>
              <a:t>（</a:t>
            </a:r>
            <a:r>
              <a:rPr lang="en-US" altLang="zh-CN" dirty="0" err="1">
                <a:solidFill>
                  <a:srgbClr val="FF0000"/>
                </a:solidFill>
              </a:rPr>
              <a:t>ATi</a:t>
            </a:r>
            <a:r>
              <a:rPr lang="zh-CN" altLang="en-US" dirty="0">
                <a:solidFill>
                  <a:srgbClr val="FF0000"/>
                </a:solidFill>
              </a:rPr>
              <a:t>）</a:t>
            </a:r>
            <a:r>
              <a:rPr lang="zh-CN" altLang="en-US" dirty="0"/>
              <a:t>、</a:t>
            </a:r>
            <a:r>
              <a:rPr lang="en-US" altLang="zh-CN" dirty="0"/>
              <a:t>VIA</a:t>
            </a:r>
            <a:r>
              <a:rPr lang="zh-CN" altLang="en-US" dirty="0"/>
              <a:t>（威盛）、</a:t>
            </a:r>
            <a:r>
              <a:rPr lang="en-US" altLang="zh-CN" dirty="0" err="1"/>
              <a:t>SiS</a:t>
            </a:r>
            <a:r>
              <a:rPr lang="zh-CN" altLang="en-US" dirty="0"/>
              <a:t>（矽统）、</a:t>
            </a:r>
            <a:r>
              <a:rPr lang="en-US" altLang="zh-CN" dirty="0"/>
              <a:t>Ali</a:t>
            </a:r>
            <a:r>
              <a:rPr lang="zh-CN" altLang="en-US" dirty="0"/>
              <a:t>（扬智）和</a:t>
            </a:r>
            <a:r>
              <a:rPr lang="en-US" altLang="zh-CN" dirty="0" err="1"/>
              <a:t>Nvidia</a:t>
            </a:r>
            <a:r>
              <a:rPr lang="zh-CN" altLang="en-US" dirty="0"/>
              <a:t>（英伟达）</a:t>
            </a:r>
            <a:r>
              <a:rPr lang="zh-CN" altLang="en-US" dirty="0" smtClean="0"/>
              <a:t>。</a:t>
            </a:r>
            <a:endParaRPr lang="en-US" altLang="zh-CN" dirty="0" smtClean="0"/>
          </a:p>
          <a:p>
            <a:r>
              <a:rPr lang="zh-CN" altLang="en-US" dirty="0" smtClean="0"/>
              <a:t>芯片</a:t>
            </a:r>
            <a:r>
              <a:rPr lang="zh-CN" altLang="en-US" dirty="0"/>
              <a:t>组的名称就是</a:t>
            </a:r>
            <a:r>
              <a:rPr lang="zh-CN" altLang="en-US" dirty="0">
                <a:solidFill>
                  <a:schemeClr val="bg1">
                    <a:lumMod val="10000"/>
                  </a:schemeClr>
                </a:solidFill>
              </a:rPr>
              <a:t>以</a:t>
            </a:r>
            <a:r>
              <a:rPr lang="zh-CN" altLang="en-US" dirty="0">
                <a:solidFill>
                  <a:srgbClr val="FF0000"/>
                </a:solidFill>
              </a:rPr>
              <a:t>北桥芯片</a:t>
            </a:r>
            <a:r>
              <a:rPr lang="zh-CN" altLang="en-US" dirty="0"/>
              <a:t>的名称来命名的。</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351666890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北桥芯片决定了主板所支持的</a:t>
            </a:r>
            <a:r>
              <a:rPr lang="en-US" altLang="zh-CN" dirty="0"/>
              <a:t>CPU</a:t>
            </a:r>
            <a:r>
              <a:rPr lang="zh-CN" altLang="en-US" dirty="0"/>
              <a:t>类型、主板的系统总线频率、内存类型、显卡插槽规格</a:t>
            </a:r>
            <a:r>
              <a:rPr lang="zh-CN" altLang="en-US" dirty="0" smtClean="0"/>
              <a:t>；</a:t>
            </a:r>
            <a:endParaRPr lang="en-US" altLang="zh-CN" dirty="0" smtClean="0"/>
          </a:p>
          <a:p>
            <a:r>
              <a:rPr lang="zh-CN" altLang="en-US" dirty="0" smtClean="0"/>
              <a:t>南</a:t>
            </a:r>
            <a:r>
              <a:rPr lang="zh-CN" altLang="en-US" dirty="0"/>
              <a:t>桥芯片组决定了扩展槽的种类与数量、扩展接口的类型和数量（如</a:t>
            </a:r>
            <a:r>
              <a:rPr lang="en-US" altLang="zh-CN" dirty="0"/>
              <a:t>USB</a:t>
            </a:r>
            <a:r>
              <a:rPr lang="zh-CN" altLang="en-US" dirty="0"/>
              <a:t>、</a:t>
            </a:r>
            <a:r>
              <a:rPr lang="en-US" altLang="zh-CN" dirty="0"/>
              <a:t>IEEE1394</a:t>
            </a:r>
            <a:r>
              <a:rPr lang="zh-CN" altLang="en-US" dirty="0"/>
              <a:t>、串口、并口）等。</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5" name="Picture 4" descr="图05-22 主板芯片组"/>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114800"/>
            <a:ext cx="7543800" cy="1993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2644668"/>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南北桥结构主板示意图</a:t>
            </a:r>
            <a:r>
              <a:rPr lang="en-US" altLang="zh-CN" dirty="0" smtClean="0"/>
              <a:t>(P55)</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5" name="Picture 4" descr="p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086" y="1371600"/>
            <a:ext cx="6843712" cy="5132427"/>
          </a:xfrm>
          <a:prstGeom prst="rect">
            <a:avLst/>
          </a:prstGeom>
          <a:noFill/>
          <a:extLst>
            <a:ext uri="{909E8E84-426E-40DD-AFC4-6F175D3DCCD1}">
              <a14:hiddenFill xmlns:a14="http://schemas.microsoft.com/office/drawing/2010/main">
                <a:solidFill>
                  <a:srgbClr val="FFFFFF"/>
                </a:solidFill>
              </a14:hiddenFill>
            </a:ext>
          </a:extLst>
        </p:spPr>
      </p:pic>
      <p:sp>
        <p:nvSpPr>
          <p:cNvPr id="6" name="圆角矩形 5"/>
          <p:cNvSpPr/>
          <p:nvPr/>
        </p:nvSpPr>
        <p:spPr bwMode="auto">
          <a:xfrm>
            <a:off x="3733800" y="1415143"/>
            <a:ext cx="1295400" cy="381000"/>
          </a:xfrm>
          <a:prstGeom prst="roundRect">
            <a:avLst/>
          </a:prstGeom>
          <a:solidFill>
            <a:srgbClr val="0070C0"/>
          </a:solidFill>
          <a:ln w="9525">
            <a:solidFill>
              <a:srgbClr val="FF0000"/>
            </a:solidFill>
            <a:round/>
            <a:headEnd/>
            <a:tailEnd type="triangle" w="med" len="med"/>
          </a:ln>
          <a:effectLst/>
          <a:extLst/>
        </p:spPr>
        <p:txBody>
          <a:bodyPr vert="horz" wrap="square" lIns="91440" tIns="45720" rIns="91440" bIns="45720" numCol="1" rtlCol="0" anchor="t" anchorCtr="0" compatLnSpc="1">
            <a:prstTxWarp prst="textNoShape">
              <a:avLst/>
            </a:prstTxWarp>
          </a:bodyPr>
          <a:lstStyle/>
          <a:p>
            <a:pPr algn="ctr"/>
            <a:r>
              <a:rPr lang="en-US" altLang="zh-CN" dirty="0" smtClean="0"/>
              <a:t>CPU</a:t>
            </a:r>
            <a:endParaRPr lang="zh-CN" altLang="en-US" dirty="0"/>
          </a:p>
        </p:txBody>
      </p:sp>
      <p:cxnSp>
        <p:nvCxnSpPr>
          <p:cNvPr id="8" name="直接连接符 7"/>
          <p:cNvCxnSpPr/>
          <p:nvPr/>
        </p:nvCxnSpPr>
        <p:spPr bwMode="auto">
          <a:xfrm flipV="1">
            <a:off x="4381500" y="1796143"/>
            <a:ext cx="0" cy="413658"/>
          </a:xfrm>
          <a:prstGeom prst="line">
            <a:avLst/>
          </a:prstGeom>
          <a:solidFill>
            <a:schemeClr val="accent1">
              <a:alpha val="89999"/>
            </a:schemeClr>
          </a:solidFill>
          <a:ln w="25400" cap="flat" cmpd="sng" algn="ctr">
            <a:solidFill>
              <a:schemeClr val="bg1">
                <a:lumMod val="50000"/>
              </a:schemeClr>
            </a:solidFill>
            <a:prstDash val="solid"/>
            <a:round/>
            <a:headEnd type="none" w="med" len="med"/>
            <a:tailEnd type="none"/>
          </a:ln>
          <a:effectLst>
            <a:prstShdw prst="shdw12">
              <a:schemeClr val="bg2">
                <a:alpha val="50000"/>
              </a:schemeClr>
            </a:prstShdw>
          </a:effectLst>
        </p:spPr>
      </p:cxnSp>
      <p:sp>
        <p:nvSpPr>
          <p:cNvPr id="10" name="TextBox 9"/>
          <p:cNvSpPr txBox="1"/>
          <p:nvPr/>
        </p:nvSpPr>
        <p:spPr>
          <a:xfrm>
            <a:off x="4343400" y="1828800"/>
            <a:ext cx="492443" cy="276999"/>
          </a:xfrm>
          <a:prstGeom prst="rect">
            <a:avLst/>
          </a:prstGeom>
          <a:noFill/>
        </p:spPr>
        <p:txBody>
          <a:bodyPr wrap="none" rtlCol="0">
            <a:spAutoFit/>
          </a:bodyPr>
          <a:lstStyle/>
          <a:p>
            <a:r>
              <a:rPr lang="en-US" altLang="zh-CN" sz="1200" b="1" dirty="0" smtClean="0">
                <a:solidFill>
                  <a:schemeClr val="tx2">
                    <a:lumMod val="50000"/>
                  </a:schemeClr>
                </a:solidFill>
              </a:rPr>
              <a:t>FSB</a:t>
            </a:r>
            <a:endParaRPr lang="zh-CN" altLang="en-US" sz="1200" b="1" dirty="0">
              <a:solidFill>
                <a:schemeClr val="tx2">
                  <a:lumMod val="50000"/>
                </a:schemeClr>
              </a:solidFill>
            </a:endParaRPr>
          </a:p>
        </p:txBody>
      </p:sp>
    </p:spTree>
    <p:extLst>
      <p:ext uri="{BB962C8B-B14F-4D97-AF65-F5344CB8AC3E}">
        <p14:creationId xmlns:p14="http://schemas.microsoft.com/office/powerpoint/2010/main" val="982604371"/>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主板最新技术</a:t>
            </a:r>
            <a:endParaRPr lang="zh-CN" altLang="en-US" dirty="0"/>
          </a:p>
        </p:txBody>
      </p:sp>
      <p:sp>
        <p:nvSpPr>
          <p:cNvPr id="3" name="内容占位符 2"/>
          <p:cNvSpPr>
            <a:spLocks noGrp="1"/>
          </p:cNvSpPr>
          <p:nvPr>
            <p:ph idx="1"/>
          </p:nvPr>
        </p:nvSpPr>
        <p:spPr/>
        <p:txBody>
          <a:bodyPr/>
          <a:lstStyle/>
          <a:p>
            <a:r>
              <a:rPr lang="en-US" altLang="zh-CN" dirty="0" smtClean="0"/>
              <a:t>CPU</a:t>
            </a:r>
            <a:r>
              <a:rPr lang="zh-CN" altLang="en-US" dirty="0" smtClean="0"/>
              <a:t>内部集成内存控制器和显示控制器，传统的北桥芯片组</a:t>
            </a:r>
            <a:r>
              <a:rPr lang="zh-CN" altLang="en-US" dirty="0" smtClean="0">
                <a:solidFill>
                  <a:srgbClr val="FF0000"/>
                </a:solidFill>
              </a:rPr>
              <a:t>取消</a:t>
            </a:r>
            <a:endParaRPr lang="en-US" altLang="zh-CN" dirty="0" smtClean="0">
              <a:solidFill>
                <a:srgbClr val="FF0000"/>
              </a:solidFill>
            </a:endParaRPr>
          </a:p>
          <a:p>
            <a:r>
              <a:rPr lang="en-US" altLang="zh-CN" dirty="0" smtClean="0"/>
              <a:t>PCI-E</a:t>
            </a:r>
            <a:r>
              <a:rPr lang="zh-CN" altLang="en-US" dirty="0" smtClean="0"/>
              <a:t>接口标准升级到</a:t>
            </a:r>
            <a:r>
              <a:rPr lang="en-US" altLang="zh-CN" dirty="0" smtClean="0"/>
              <a:t>3.0,</a:t>
            </a:r>
            <a:r>
              <a:rPr lang="zh-CN" altLang="en-US" dirty="0"/>
              <a:t>信号频率从</a:t>
            </a:r>
            <a:r>
              <a:rPr lang="en-US" altLang="zh-CN" dirty="0"/>
              <a:t>2.0</a:t>
            </a:r>
            <a:r>
              <a:rPr lang="zh-CN" altLang="en-US" dirty="0"/>
              <a:t>的</a:t>
            </a:r>
            <a:r>
              <a:rPr lang="en-US" altLang="zh-CN" dirty="0"/>
              <a:t>5GT/s</a:t>
            </a:r>
            <a:r>
              <a:rPr lang="zh-CN" altLang="en-US" dirty="0"/>
              <a:t>提高到</a:t>
            </a:r>
            <a:r>
              <a:rPr lang="en-US" altLang="zh-CN" dirty="0"/>
              <a:t>8GT/s</a:t>
            </a:r>
            <a:endParaRPr lang="en-US" altLang="zh-CN" dirty="0" smtClean="0"/>
          </a:p>
          <a:p>
            <a:r>
              <a:rPr lang="en-US" altLang="zh-CN" dirty="0" smtClean="0"/>
              <a:t>USB</a:t>
            </a:r>
            <a:r>
              <a:rPr lang="zh-CN" altLang="en-US" dirty="0" smtClean="0"/>
              <a:t>接口标准升级到</a:t>
            </a:r>
            <a:r>
              <a:rPr lang="en-US" altLang="zh-CN" dirty="0" smtClean="0"/>
              <a:t>3.0,</a:t>
            </a:r>
            <a:r>
              <a:rPr lang="zh-CN" altLang="en-US" dirty="0"/>
              <a:t>最大传输带宽高达</a:t>
            </a:r>
            <a:r>
              <a:rPr lang="en-US" altLang="zh-CN" dirty="0" smtClean="0"/>
              <a:t>5.0Gbps,</a:t>
            </a:r>
            <a:r>
              <a:rPr lang="zh-CN" altLang="en-US" dirty="0" smtClean="0"/>
              <a:t>远远超过</a:t>
            </a:r>
            <a:r>
              <a:rPr lang="en-US" altLang="zh-CN" dirty="0" smtClean="0"/>
              <a:t>2.0</a:t>
            </a:r>
            <a:r>
              <a:rPr lang="zh-CN" altLang="en-US" dirty="0" smtClean="0"/>
              <a:t>的</a:t>
            </a:r>
            <a:r>
              <a:rPr lang="en-US" altLang="zh-CN" dirty="0" smtClean="0"/>
              <a:t>480M</a:t>
            </a:r>
            <a:r>
              <a:rPr lang="en-US" altLang="zh-CN" dirty="0"/>
              <a:t>bps</a:t>
            </a:r>
            <a:endParaRPr lang="en-US" altLang="zh-CN" dirty="0" smtClean="0"/>
          </a:p>
          <a:p>
            <a:r>
              <a:rPr lang="zh-CN" altLang="en-US" dirty="0" smtClean="0"/>
              <a:t>硬盘</a:t>
            </a:r>
            <a:r>
              <a:rPr lang="en-US" altLang="zh-CN" dirty="0" smtClean="0"/>
              <a:t>SATA</a:t>
            </a:r>
            <a:r>
              <a:rPr lang="zh-CN" altLang="en-US" dirty="0" smtClean="0"/>
              <a:t>接口标准升级到</a:t>
            </a:r>
            <a:r>
              <a:rPr lang="en-US" altLang="zh-CN" dirty="0" smtClean="0"/>
              <a:t>6Gbps</a:t>
            </a:r>
            <a:r>
              <a:rPr lang="zh-CN" altLang="en-US" dirty="0" smtClean="0"/>
              <a:t>，即</a:t>
            </a:r>
            <a:r>
              <a:rPr lang="en-US" altLang="zh-CN" dirty="0" smtClean="0"/>
              <a:t>SATAIII</a:t>
            </a:r>
          </a:p>
          <a:p>
            <a:r>
              <a:rPr lang="zh-CN" altLang="en-US" dirty="0" smtClean="0"/>
              <a:t>加入板载</a:t>
            </a:r>
            <a:r>
              <a:rPr lang="en-US" altLang="zh-CN" dirty="0" smtClean="0"/>
              <a:t>m.2</a:t>
            </a:r>
            <a:r>
              <a:rPr lang="zh-CN" altLang="en-US" dirty="0" smtClean="0"/>
              <a:t>接口技术</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4428180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smtClean="0"/>
              <a:t>典型主板技术参数（微</a:t>
            </a:r>
            <a:r>
              <a:rPr lang="zh-CN" altLang="zh-CN" sz="2400" dirty="0" smtClean="0">
                <a:solidFill>
                  <a:srgbClr val="333333"/>
                </a:solidFill>
                <a:latin typeface="微软雅黑" pitchFamily="34" charset="-122"/>
                <a:ea typeface="微软雅黑" pitchFamily="34" charset="-122"/>
                <a:cs typeface="宋体" pitchFamily="2" charset="-122"/>
              </a:rPr>
              <a:t>星</a:t>
            </a:r>
            <a:r>
              <a:rPr lang="en-US" altLang="zh-CN" sz="2400" dirty="0">
                <a:solidFill>
                  <a:srgbClr val="333333"/>
                </a:solidFill>
                <a:latin typeface="微软雅黑" pitchFamily="34" charset="-122"/>
                <a:ea typeface="微软雅黑" pitchFamily="34" charset="-122"/>
                <a:cs typeface="宋体" pitchFamily="2" charset="-122"/>
              </a:rPr>
              <a:t>B85-G43 GAMING</a:t>
            </a:r>
            <a:r>
              <a:rPr lang="zh-CN" altLang="en-US" sz="2400" dirty="0" smtClean="0"/>
              <a:t>）</a:t>
            </a:r>
            <a:endParaRPr lang="zh-CN" altLang="en-US" sz="2400" dirty="0"/>
          </a:p>
        </p:txBody>
      </p:sp>
      <p:graphicFrame>
        <p:nvGraphicFramePr>
          <p:cNvPr id="14" name="内容占位符 13"/>
          <p:cNvGraphicFramePr>
            <a:graphicFrameLocks noGrp="1"/>
          </p:cNvGraphicFramePr>
          <p:nvPr>
            <p:ph idx="1"/>
            <p:extLst>
              <p:ext uri="{D42A27DB-BD31-4B8C-83A1-F6EECF244321}">
                <p14:modId xmlns:p14="http://schemas.microsoft.com/office/powerpoint/2010/main" val="3774729485"/>
              </p:ext>
            </p:extLst>
          </p:nvPr>
        </p:nvGraphicFramePr>
        <p:xfrm>
          <a:off x="609600" y="1295400"/>
          <a:ext cx="7848600" cy="1911350"/>
        </p:xfrm>
        <a:graphic>
          <a:graphicData uri="http://schemas.openxmlformats.org/drawingml/2006/table">
            <a:tbl>
              <a:tblPr firstRow="1" firstCol="1" bandRow="1">
                <a:tableStyleId>{5C22544A-7EE6-4342-B048-85BDC9FD1C3A}</a:tableStyleId>
              </a:tblPr>
              <a:tblGrid>
                <a:gridCol w="1524000"/>
                <a:gridCol w="6324600"/>
              </a:tblGrid>
              <a:tr h="0">
                <a:tc>
                  <a:txBody>
                    <a:bodyPr/>
                    <a:lstStyle/>
                    <a:p>
                      <a:pPr algn="l">
                        <a:lnSpc>
                          <a:spcPts val="1950"/>
                        </a:lnSpc>
                        <a:spcAft>
                          <a:spcPts val="0"/>
                        </a:spcAft>
                      </a:pPr>
                      <a:r>
                        <a:rPr lang="zh-CN" sz="1600" kern="0" dirty="0">
                          <a:solidFill>
                            <a:schemeClr val="bg1">
                              <a:lumMod val="10000"/>
                            </a:schemeClr>
                          </a:solidFill>
                          <a:effectLst/>
                        </a:rPr>
                        <a:t>主板芯片</a:t>
                      </a:r>
                      <a:endParaRPr lang="zh-CN" sz="1600" kern="100" dirty="0">
                        <a:solidFill>
                          <a:schemeClr val="bg1">
                            <a:lumMod val="10000"/>
                          </a:schemeClr>
                        </a:solidFill>
                        <a:effectLst/>
                        <a:latin typeface="Calibri"/>
                        <a:ea typeface="宋体"/>
                        <a:cs typeface="Times New Roman"/>
                      </a:endParaRPr>
                    </a:p>
                  </a:txBody>
                  <a:tcPr marL="190500" marR="0" marT="142875" marB="0">
                    <a:solidFill>
                      <a:srgbClr val="CC9900"/>
                    </a:solidFill>
                  </a:tcPr>
                </a:tc>
                <a:tc>
                  <a:txBody>
                    <a:bodyPr/>
                    <a:lstStyle/>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集成芯片</a:t>
                      </a:r>
                      <a:r>
                        <a:rPr lang="en-US" sz="1600" u="none" strike="noStrike" kern="0" dirty="0">
                          <a:solidFill>
                            <a:schemeClr val="bg1">
                              <a:lumMod val="10000"/>
                            </a:schemeClr>
                          </a:solidFill>
                          <a:effectLst/>
                        </a:rPr>
                        <a:t>声卡/</a:t>
                      </a:r>
                      <a:r>
                        <a:rPr lang="en-US" sz="1600" u="none" strike="noStrike" kern="0" dirty="0" err="1">
                          <a:solidFill>
                            <a:schemeClr val="bg1">
                              <a:lumMod val="10000"/>
                            </a:schemeClr>
                          </a:solidFill>
                          <a:effectLst/>
                        </a:rPr>
                        <a:t>网卡</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芯片厂商</a:t>
                      </a:r>
                      <a:r>
                        <a:rPr lang="en-US" sz="1600" kern="0" dirty="0">
                          <a:solidFill>
                            <a:schemeClr val="bg1">
                              <a:lumMod val="10000"/>
                            </a:schemeClr>
                          </a:solidFill>
                          <a:effectLst/>
                        </a:rPr>
                        <a:t>Intel</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主芯片组</a:t>
                      </a:r>
                      <a:r>
                        <a:rPr lang="en-US" sz="1600" u="none" strike="noStrike" kern="0" dirty="0">
                          <a:solidFill>
                            <a:schemeClr val="bg1">
                              <a:lumMod val="10000"/>
                            </a:schemeClr>
                          </a:solidFill>
                          <a:effectLst/>
                        </a:rPr>
                        <a:t>Intel B85</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芯片组描述采用</a:t>
                      </a:r>
                      <a:r>
                        <a:rPr lang="en-US" sz="1600" kern="0" dirty="0">
                          <a:solidFill>
                            <a:schemeClr val="bg1">
                              <a:lumMod val="10000"/>
                            </a:schemeClr>
                          </a:solidFill>
                          <a:effectLst/>
                        </a:rPr>
                        <a:t>Intel B85</a:t>
                      </a:r>
                      <a:r>
                        <a:rPr lang="zh-CN" sz="1600" kern="0" dirty="0">
                          <a:solidFill>
                            <a:schemeClr val="bg1">
                              <a:lumMod val="10000"/>
                            </a:schemeClr>
                          </a:solidFill>
                          <a:effectLst/>
                        </a:rPr>
                        <a:t>芯片组</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显示芯片</a:t>
                      </a:r>
                      <a:r>
                        <a:rPr lang="en-US" sz="1600" kern="0" dirty="0">
                          <a:solidFill>
                            <a:schemeClr val="bg1">
                              <a:lumMod val="10000"/>
                            </a:schemeClr>
                          </a:solidFill>
                          <a:effectLst/>
                        </a:rPr>
                        <a:t>CPU</a:t>
                      </a:r>
                      <a:r>
                        <a:rPr lang="zh-CN" sz="1600" kern="0" dirty="0">
                          <a:solidFill>
                            <a:schemeClr val="bg1">
                              <a:lumMod val="10000"/>
                            </a:schemeClr>
                          </a:solidFill>
                          <a:effectLst/>
                        </a:rPr>
                        <a:t>内置显示芯片</a:t>
                      </a:r>
                      <a:r>
                        <a:rPr lang="en-US" sz="1600" kern="0" dirty="0">
                          <a:solidFill>
                            <a:schemeClr val="bg1">
                              <a:lumMod val="10000"/>
                            </a:schemeClr>
                          </a:solidFill>
                          <a:effectLst/>
                        </a:rPr>
                        <a:t>(</a:t>
                      </a:r>
                      <a:r>
                        <a:rPr lang="zh-CN" sz="1600" kern="0" dirty="0">
                          <a:solidFill>
                            <a:schemeClr val="bg1">
                              <a:lumMod val="10000"/>
                            </a:schemeClr>
                          </a:solidFill>
                          <a:effectLst/>
                        </a:rPr>
                        <a:t>需要</a:t>
                      </a:r>
                      <a:r>
                        <a:rPr lang="en-US" sz="1600" kern="0" dirty="0">
                          <a:solidFill>
                            <a:schemeClr val="bg1">
                              <a:lumMod val="10000"/>
                            </a:schemeClr>
                          </a:solidFill>
                          <a:effectLst/>
                        </a:rPr>
                        <a:t>CPU</a:t>
                      </a:r>
                      <a:r>
                        <a:rPr lang="zh-CN" sz="1600" kern="0" dirty="0">
                          <a:solidFill>
                            <a:schemeClr val="bg1">
                              <a:lumMod val="10000"/>
                            </a:schemeClr>
                          </a:solidFill>
                          <a:effectLst/>
                        </a:rPr>
                        <a:t>支持</a:t>
                      </a:r>
                      <a:r>
                        <a:rPr lang="en-US" sz="1600" kern="0" dirty="0">
                          <a:solidFill>
                            <a:schemeClr val="bg1">
                              <a:lumMod val="10000"/>
                            </a:schemeClr>
                          </a:solidFill>
                          <a:effectLst/>
                        </a:rPr>
                        <a:t>)</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音频芯片集成</a:t>
                      </a:r>
                      <a:r>
                        <a:rPr lang="en-US" sz="1600" kern="0" dirty="0" err="1">
                          <a:solidFill>
                            <a:schemeClr val="bg1">
                              <a:lumMod val="10000"/>
                            </a:schemeClr>
                          </a:solidFill>
                          <a:effectLst/>
                        </a:rPr>
                        <a:t>Realtek</a:t>
                      </a:r>
                      <a:r>
                        <a:rPr lang="en-US" sz="1600" kern="0" dirty="0">
                          <a:solidFill>
                            <a:schemeClr val="bg1">
                              <a:lumMod val="10000"/>
                            </a:schemeClr>
                          </a:solidFill>
                          <a:effectLst/>
                        </a:rPr>
                        <a:t> ALC1150 8</a:t>
                      </a:r>
                      <a:r>
                        <a:rPr lang="zh-CN" sz="1600" kern="0" dirty="0">
                          <a:solidFill>
                            <a:schemeClr val="bg1">
                              <a:lumMod val="10000"/>
                            </a:schemeClr>
                          </a:solidFill>
                          <a:effectLst/>
                        </a:rPr>
                        <a:t>声道音效芯片</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网卡芯片板载</a:t>
                      </a:r>
                      <a:r>
                        <a:rPr lang="en-US" sz="1600" kern="0" dirty="0">
                          <a:solidFill>
                            <a:schemeClr val="bg1">
                              <a:lumMod val="10000"/>
                            </a:schemeClr>
                          </a:solidFill>
                          <a:effectLst/>
                        </a:rPr>
                        <a:t>Killer E2205</a:t>
                      </a:r>
                      <a:r>
                        <a:rPr lang="zh-CN" sz="1600" kern="0" dirty="0">
                          <a:solidFill>
                            <a:schemeClr val="bg1">
                              <a:lumMod val="10000"/>
                            </a:schemeClr>
                          </a:solidFill>
                          <a:effectLst/>
                        </a:rPr>
                        <a:t>千兆网卡</a:t>
                      </a:r>
                      <a:endParaRPr lang="zh-CN" sz="1600" kern="100" dirty="0">
                        <a:solidFill>
                          <a:schemeClr val="bg1">
                            <a:lumMod val="10000"/>
                          </a:schemeClr>
                        </a:solidFill>
                        <a:effectLst/>
                        <a:latin typeface="Calibri"/>
                        <a:ea typeface="宋体"/>
                        <a:cs typeface="Times New Roman"/>
                      </a:endParaRPr>
                    </a:p>
                  </a:txBody>
                  <a:tcPr marL="0" marR="0" marT="76200" marB="57150">
                    <a:solidFill>
                      <a:srgbClr val="CC9900"/>
                    </a:solidFill>
                  </a:tcPr>
                </a:tc>
              </a:tr>
            </a:tbl>
          </a:graphicData>
        </a:graphic>
      </p:graphicFrame>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graphicFrame>
        <p:nvGraphicFramePr>
          <p:cNvPr id="16" name="表格 15"/>
          <p:cNvGraphicFramePr>
            <a:graphicFrameLocks noGrp="1"/>
          </p:cNvGraphicFramePr>
          <p:nvPr>
            <p:extLst>
              <p:ext uri="{D42A27DB-BD31-4B8C-83A1-F6EECF244321}">
                <p14:modId xmlns:p14="http://schemas.microsoft.com/office/powerpoint/2010/main" val="55230293"/>
              </p:ext>
            </p:extLst>
          </p:nvPr>
        </p:nvGraphicFramePr>
        <p:xfrm>
          <a:off x="609600" y="3200400"/>
          <a:ext cx="7848600" cy="1403350"/>
        </p:xfrm>
        <a:graphic>
          <a:graphicData uri="http://schemas.openxmlformats.org/drawingml/2006/table">
            <a:tbl>
              <a:tblPr firstRow="1" firstCol="1" bandRow="1">
                <a:tableStyleId>{5C22544A-7EE6-4342-B048-85BDC9FD1C3A}</a:tableStyleId>
              </a:tblPr>
              <a:tblGrid>
                <a:gridCol w="1524000"/>
                <a:gridCol w="6324600"/>
              </a:tblGrid>
              <a:tr h="0">
                <a:tc>
                  <a:txBody>
                    <a:bodyPr/>
                    <a:lstStyle/>
                    <a:p>
                      <a:pPr algn="l">
                        <a:lnSpc>
                          <a:spcPts val="1950"/>
                        </a:lnSpc>
                        <a:spcAft>
                          <a:spcPts val="0"/>
                        </a:spcAft>
                      </a:pPr>
                      <a:r>
                        <a:rPr lang="zh-CN" sz="1600" kern="0" dirty="0">
                          <a:solidFill>
                            <a:schemeClr val="bg1">
                              <a:lumMod val="10000"/>
                            </a:schemeClr>
                          </a:solidFill>
                          <a:effectLst/>
                        </a:rPr>
                        <a:t>处理器规格</a:t>
                      </a:r>
                      <a:endParaRPr lang="zh-CN" sz="1600" kern="100" dirty="0">
                        <a:solidFill>
                          <a:schemeClr val="bg1">
                            <a:lumMod val="10000"/>
                          </a:schemeClr>
                        </a:solidFill>
                        <a:effectLst/>
                        <a:latin typeface="Calibri"/>
                        <a:ea typeface="宋体"/>
                        <a:cs typeface="Times New Roman"/>
                      </a:endParaRPr>
                    </a:p>
                  </a:txBody>
                  <a:tcPr marL="190500" marR="0" marT="142875" marB="0">
                    <a:solidFill>
                      <a:srgbClr val="CC9900"/>
                    </a:solidFill>
                  </a:tcPr>
                </a:tc>
                <a:tc>
                  <a:txBody>
                    <a:bodyPr/>
                    <a:lstStyle/>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CPU</a:t>
                      </a:r>
                      <a:r>
                        <a:rPr lang="zh-CN" sz="1600" kern="0" dirty="0">
                          <a:solidFill>
                            <a:schemeClr val="bg1">
                              <a:lumMod val="10000"/>
                            </a:schemeClr>
                          </a:solidFill>
                          <a:effectLst/>
                        </a:rPr>
                        <a:t>平台</a:t>
                      </a:r>
                      <a:r>
                        <a:rPr lang="en-US" sz="1600" kern="0" dirty="0">
                          <a:solidFill>
                            <a:schemeClr val="bg1">
                              <a:lumMod val="10000"/>
                            </a:schemeClr>
                          </a:solidFill>
                          <a:effectLst/>
                        </a:rPr>
                        <a:t>Intel</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CPU</a:t>
                      </a:r>
                      <a:r>
                        <a:rPr lang="zh-CN" sz="1600" kern="0" dirty="0">
                          <a:solidFill>
                            <a:schemeClr val="bg1">
                              <a:lumMod val="10000"/>
                            </a:schemeClr>
                          </a:solidFill>
                          <a:effectLst/>
                        </a:rPr>
                        <a:t>类型</a:t>
                      </a:r>
                      <a:r>
                        <a:rPr lang="en-US" sz="1600" kern="0" dirty="0">
                          <a:solidFill>
                            <a:schemeClr val="bg1">
                              <a:lumMod val="10000"/>
                            </a:schemeClr>
                          </a:solidFill>
                          <a:effectLst/>
                        </a:rPr>
                        <a:t>Core i7/Core i5/Core i3/Pentium/Celeron</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CPU</a:t>
                      </a:r>
                      <a:r>
                        <a:rPr lang="zh-CN" sz="1600" kern="0" dirty="0">
                          <a:solidFill>
                            <a:schemeClr val="bg1">
                              <a:lumMod val="10000"/>
                            </a:schemeClr>
                          </a:solidFill>
                          <a:effectLst/>
                        </a:rPr>
                        <a:t>插槽</a:t>
                      </a:r>
                      <a:r>
                        <a:rPr lang="en-US" sz="1600" u="none" strike="noStrike" kern="0" dirty="0">
                          <a:solidFill>
                            <a:schemeClr val="bg1">
                              <a:lumMod val="10000"/>
                            </a:schemeClr>
                          </a:solidFill>
                          <a:effectLst/>
                        </a:rPr>
                        <a:t>LGA 1150</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CPU</a:t>
                      </a:r>
                      <a:r>
                        <a:rPr lang="zh-CN" sz="1600" kern="0" dirty="0">
                          <a:solidFill>
                            <a:schemeClr val="bg1">
                              <a:lumMod val="10000"/>
                            </a:schemeClr>
                          </a:solidFill>
                          <a:effectLst/>
                        </a:rPr>
                        <a:t>描述支持</a:t>
                      </a:r>
                      <a:r>
                        <a:rPr lang="en-US" sz="1600" kern="0" dirty="0">
                          <a:solidFill>
                            <a:schemeClr val="bg1">
                              <a:lumMod val="10000"/>
                            </a:schemeClr>
                          </a:solidFill>
                          <a:effectLst/>
                        </a:rPr>
                        <a:t>Intel 22nm</a:t>
                      </a:r>
                      <a:r>
                        <a:rPr lang="zh-CN" sz="1600" kern="0" dirty="0">
                          <a:solidFill>
                            <a:schemeClr val="bg1">
                              <a:lumMod val="10000"/>
                            </a:schemeClr>
                          </a:solidFill>
                          <a:effectLst/>
                        </a:rPr>
                        <a:t>处理器</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支持</a:t>
                      </a:r>
                      <a:r>
                        <a:rPr lang="en-US" sz="1600" kern="0" dirty="0">
                          <a:solidFill>
                            <a:schemeClr val="bg1">
                              <a:lumMod val="10000"/>
                            </a:schemeClr>
                          </a:solidFill>
                          <a:effectLst/>
                        </a:rPr>
                        <a:t>CPU</a:t>
                      </a:r>
                      <a:r>
                        <a:rPr lang="zh-CN" sz="1600" kern="0" dirty="0">
                          <a:solidFill>
                            <a:schemeClr val="bg1">
                              <a:lumMod val="10000"/>
                            </a:schemeClr>
                          </a:solidFill>
                          <a:effectLst/>
                        </a:rPr>
                        <a:t>数量</a:t>
                      </a:r>
                      <a:r>
                        <a:rPr lang="en-US" sz="1600" kern="0" dirty="0">
                          <a:solidFill>
                            <a:schemeClr val="bg1">
                              <a:lumMod val="10000"/>
                            </a:schemeClr>
                          </a:solidFill>
                          <a:effectLst/>
                        </a:rPr>
                        <a:t>1</a:t>
                      </a:r>
                      <a:r>
                        <a:rPr lang="zh-CN" sz="1600" kern="0" dirty="0">
                          <a:solidFill>
                            <a:schemeClr val="bg1">
                              <a:lumMod val="10000"/>
                            </a:schemeClr>
                          </a:solidFill>
                          <a:effectLst/>
                        </a:rPr>
                        <a:t>颗</a:t>
                      </a:r>
                      <a:endParaRPr lang="zh-CN" sz="1600" kern="100" dirty="0">
                        <a:solidFill>
                          <a:schemeClr val="bg1">
                            <a:lumMod val="10000"/>
                          </a:schemeClr>
                        </a:solidFill>
                        <a:effectLst/>
                        <a:latin typeface="Calibri"/>
                        <a:ea typeface="宋体"/>
                        <a:cs typeface="Times New Roman"/>
                      </a:endParaRPr>
                    </a:p>
                  </a:txBody>
                  <a:tcPr marL="0" marR="0" marT="76200" marB="57150">
                    <a:solidFill>
                      <a:srgbClr val="CC9900"/>
                    </a:solidFill>
                  </a:tcPr>
                </a:tc>
              </a:tr>
            </a:tbl>
          </a:graphicData>
        </a:graphic>
      </p:graphicFrame>
      <p:graphicFrame>
        <p:nvGraphicFramePr>
          <p:cNvPr id="17" name="表格 16"/>
          <p:cNvGraphicFramePr>
            <a:graphicFrameLocks noGrp="1"/>
          </p:cNvGraphicFramePr>
          <p:nvPr>
            <p:extLst>
              <p:ext uri="{D42A27DB-BD31-4B8C-83A1-F6EECF244321}">
                <p14:modId xmlns:p14="http://schemas.microsoft.com/office/powerpoint/2010/main" val="1499238464"/>
              </p:ext>
            </p:extLst>
          </p:nvPr>
        </p:nvGraphicFramePr>
        <p:xfrm>
          <a:off x="609600" y="4615544"/>
          <a:ext cx="7848600" cy="1149350"/>
        </p:xfrm>
        <a:graphic>
          <a:graphicData uri="http://schemas.openxmlformats.org/drawingml/2006/table">
            <a:tbl>
              <a:tblPr firstRow="1" firstCol="1" bandRow="1">
                <a:tableStyleId>{5C22544A-7EE6-4342-B048-85BDC9FD1C3A}</a:tableStyleId>
              </a:tblPr>
              <a:tblGrid>
                <a:gridCol w="1524000"/>
                <a:gridCol w="6324600"/>
              </a:tblGrid>
              <a:tr h="0">
                <a:tc>
                  <a:txBody>
                    <a:bodyPr/>
                    <a:lstStyle/>
                    <a:p>
                      <a:pPr algn="l">
                        <a:lnSpc>
                          <a:spcPts val="1950"/>
                        </a:lnSpc>
                        <a:spcAft>
                          <a:spcPts val="0"/>
                        </a:spcAft>
                      </a:pPr>
                      <a:r>
                        <a:rPr lang="zh-CN" sz="1600" kern="0" dirty="0">
                          <a:solidFill>
                            <a:schemeClr val="bg1">
                              <a:lumMod val="10000"/>
                            </a:schemeClr>
                          </a:solidFill>
                          <a:effectLst/>
                        </a:rPr>
                        <a:t>内存规格</a:t>
                      </a:r>
                      <a:endParaRPr lang="zh-CN" sz="1600" kern="100" dirty="0">
                        <a:solidFill>
                          <a:schemeClr val="bg1">
                            <a:lumMod val="10000"/>
                          </a:schemeClr>
                        </a:solidFill>
                        <a:effectLst/>
                        <a:latin typeface="Calibri"/>
                        <a:ea typeface="宋体"/>
                        <a:cs typeface="Times New Roman"/>
                      </a:endParaRPr>
                    </a:p>
                  </a:txBody>
                  <a:tcPr marL="190500" marR="0" marT="142875" marB="0">
                    <a:solidFill>
                      <a:srgbClr val="CC9900"/>
                    </a:solidFill>
                  </a:tcPr>
                </a:tc>
                <a:tc>
                  <a:txBody>
                    <a:bodyPr/>
                    <a:lstStyle/>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内存类型</a:t>
                      </a:r>
                      <a:r>
                        <a:rPr lang="en-US" sz="1600" u="none" strike="noStrike" kern="0" dirty="0">
                          <a:solidFill>
                            <a:schemeClr val="bg1">
                              <a:lumMod val="10000"/>
                            </a:schemeClr>
                          </a:solidFill>
                          <a:effectLst/>
                        </a:rPr>
                        <a:t>DDR3</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内存插槽</a:t>
                      </a:r>
                      <a:r>
                        <a:rPr lang="en-US" sz="1600" kern="0" dirty="0">
                          <a:solidFill>
                            <a:schemeClr val="bg1">
                              <a:lumMod val="10000"/>
                            </a:schemeClr>
                          </a:solidFill>
                          <a:effectLst/>
                        </a:rPr>
                        <a:t>4</a:t>
                      </a:r>
                      <a:r>
                        <a:rPr lang="zh-CN" sz="1600" kern="0" dirty="0">
                          <a:solidFill>
                            <a:schemeClr val="bg1">
                              <a:lumMod val="10000"/>
                            </a:schemeClr>
                          </a:solidFill>
                          <a:effectLst/>
                        </a:rPr>
                        <a:t>×</a:t>
                      </a:r>
                      <a:r>
                        <a:rPr lang="en-US" sz="1600" kern="0" dirty="0">
                          <a:solidFill>
                            <a:schemeClr val="bg1">
                              <a:lumMod val="10000"/>
                            </a:schemeClr>
                          </a:solidFill>
                          <a:effectLst/>
                        </a:rPr>
                        <a:t>DDR3 DIMM</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最大内存容量</a:t>
                      </a:r>
                      <a:r>
                        <a:rPr lang="en-US" sz="1600" u="none" strike="noStrike" kern="0" dirty="0">
                          <a:solidFill>
                            <a:schemeClr val="bg1">
                              <a:lumMod val="10000"/>
                            </a:schemeClr>
                          </a:solidFill>
                          <a:effectLst/>
                        </a:rPr>
                        <a:t>32GB</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内存描述支持双通道</a:t>
                      </a:r>
                      <a:r>
                        <a:rPr lang="en-US" sz="1600" kern="0" dirty="0">
                          <a:solidFill>
                            <a:schemeClr val="bg1">
                              <a:lumMod val="10000"/>
                            </a:schemeClr>
                          </a:solidFill>
                          <a:effectLst/>
                        </a:rPr>
                        <a:t>DDR3 1600/1333/1066MHz</a:t>
                      </a:r>
                      <a:r>
                        <a:rPr lang="zh-CN" sz="1600" kern="0" dirty="0">
                          <a:solidFill>
                            <a:schemeClr val="bg1">
                              <a:lumMod val="10000"/>
                            </a:schemeClr>
                          </a:solidFill>
                          <a:effectLst/>
                        </a:rPr>
                        <a:t>内存</a:t>
                      </a:r>
                      <a:endParaRPr lang="zh-CN" sz="1600" kern="100" dirty="0">
                        <a:solidFill>
                          <a:schemeClr val="bg1">
                            <a:lumMod val="10000"/>
                          </a:schemeClr>
                        </a:solidFill>
                        <a:effectLst/>
                        <a:latin typeface="Calibri"/>
                        <a:ea typeface="宋体"/>
                        <a:cs typeface="Times New Roman"/>
                      </a:endParaRPr>
                    </a:p>
                  </a:txBody>
                  <a:tcPr marL="0" marR="0" marT="76200" marB="57150">
                    <a:solidFill>
                      <a:srgbClr val="CC9900"/>
                    </a:solidFill>
                  </a:tcPr>
                </a:tc>
              </a:tr>
            </a:tbl>
          </a:graphicData>
        </a:graphic>
      </p:graphicFrame>
    </p:spTree>
    <p:extLst>
      <p:ext uri="{BB962C8B-B14F-4D97-AF65-F5344CB8AC3E}">
        <p14:creationId xmlns:p14="http://schemas.microsoft.com/office/powerpoint/2010/main" val="1613576699"/>
      </p:ext>
    </p:extLst>
  </p:cSld>
  <p:clrMapOvr>
    <a:masterClrMapping/>
  </p:clrMapOvr>
  <p:transition spd="slow">
    <p:pull/>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400" dirty="0"/>
              <a:t>典型主板技术参数（微星</a:t>
            </a:r>
            <a:r>
              <a:rPr lang="en-US" altLang="zh-CN" sz="2400" dirty="0"/>
              <a:t>B85-G43 GAMING</a:t>
            </a:r>
            <a:r>
              <a:rPr lang="zh-CN" altLang="en-US" sz="2400" dirty="0"/>
              <a:t>）</a:t>
            </a:r>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val="3348636198"/>
              </p:ext>
            </p:extLst>
          </p:nvPr>
        </p:nvGraphicFramePr>
        <p:xfrm>
          <a:off x="914400" y="1371600"/>
          <a:ext cx="7229475" cy="1403350"/>
        </p:xfrm>
        <a:graphic>
          <a:graphicData uri="http://schemas.openxmlformats.org/drawingml/2006/table">
            <a:tbl>
              <a:tblPr firstRow="1" firstCol="1" bandRow="1">
                <a:tableStyleId>{5C22544A-7EE6-4342-B048-85BDC9FD1C3A}</a:tableStyleId>
              </a:tblPr>
              <a:tblGrid>
                <a:gridCol w="1179914"/>
                <a:gridCol w="6049561"/>
              </a:tblGrid>
              <a:tr h="0">
                <a:tc>
                  <a:txBody>
                    <a:bodyPr/>
                    <a:lstStyle/>
                    <a:p>
                      <a:pPr algn="l">
                        <a:lnSpc>
                          <a:spcPts val="1950"/>
                        </a:lnSpc>
                        <a:spcAft>
                          <a:spcPts val="0"/>
                        </a:spcAft>
                      </a:pPr>
                      <a:r>
                        <a:rPr lang="zh-CN" sz="1600" kern="0" dirty="0">
                          <a:solidFill>
                            <a:schemeClr val="bg1">
                              <a:lumMod val="10000"/>
                            </a:schemeClr>
                          </a:solidFill>
                          <a:effectLst/>
                        </a:rPr>
                        <a:t>扩展插槽</a:t>
                      </a:r>
                      <a:endParaRPr lang="zh-CN" sz="1600" kern="100" dirty="0">
                        <a:solidFill>
                          <a:schemeClr val="bg1">
                            <a:lumMod val="10000"/>
                          </a:schemeClr>
                        </a:solidFill>
                        <a:effectLst/>
                        <a:latin typeface="Calibri"/>
                        <a:ea typeface="宋体"/>
                        <a:cs typeface="Times New Roman"/>
                      </a:endParaRPr>
                    </a:p>
                  </a:txBody>
                  <a:tcPr marL="190500" marR="0" marT="142875" marB="0">
                    <a:solidFill>
                      <a:srgbClr val="CC9900"/>
                    </a:solidFill>
                  </a:tcPr>
                </a:tc>
                <a:tc>
                  <a:txBody>
                    <a:bodyPr/>
                    <a:lstStyle/>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显卡插槽</a:t>
                      </a:r>
                      <a:r>
                        <a:rPr lang="en-US" sz="1600" kern="0" dirty="0">
                          <a:solidFill>
                            <a:schemeClr val="bg1">
                              <a:lumMod val="10000"/>
                            </a:schemeClr>
                          </a:solidFill>
                          <a:effectLst/>
                        </a:rPr>
                        <a:t>PCI-E 3.0</a:t>
                      </a:r>
                      <a:r>
                        <a:rPr lang="zh-CN" sz="1600" kern="0" dirty="0">
                          <a:solidFill>
                            <a:schemeClr val="bg1">
                              <a:lumMod val="10000"/>
                            </a:schemeClr>
                          </a:solidFill>
                          <a:effectLst/>
                        </a:rPr>
                        <a:t>标准</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PCI-E</a:t>
                      </a:r>
                      <a:r>
                        <a:rPr lang="zh-CN" sz="1600" kern="0" dirty="0">
                          <a:solidFill>
                            <a:schemeClr val="bg1">
                              <a:lumMod val="10000"/>
                            </a:schemeClr>
                          </a:solidFill>
                          <a:effectLst/>
                        </a:rPr>
                        <a:t>插槽</a:t>
                      </a:r>
                      <a:r>
                        <a:rPr lang="en-US" sz="1600" kern="0" dirty="0">
                          <a:solidFill>
                            <a:schemeClr val="bg1">
                              <a:lumMod val="10000"/>
                            </a:schemeClr>
                          </a:solidFill>
                          <a:effectLst/>
                        </a:rPr>
                        <a:t>2</a:t>
                      </a:r>
                      <a:r>
                        <a:rPr lang="zh-CN" sz="1600" kern="0" dirty="0">
                          <a:solidFill>
                            <a:schemeClr val="bg1">
                              <a:lumMod val="10000"/>
                            </a:schemeClr>
                          </a:solidFill>
                          <a:effectLst/>
                        </a:rPr>
                        <a:t>×</a:t>
                      </a:r>
                      <a:r>
                        <a:rPr lang="en-US" sz="1600" kern="0" dirty="0">
                          <a:solidFill>
                            <a:schemeClr val="bg1">
                              <a:lumMod val="10000"/>
                            </a:schemeClr>
                          </a:solidFill>
                          <a:effectLst/>
                        </a:rPr>
                        <a:t>PCI-E X16</a:t>
                      </a:r>
                      <a:r>
                        <a:rPr lang="zh-CN" sz="1600" kern="0" dirty="0">
                          <a:solidFill>
                            <a:schemeClr val="bg1">
                              <a:lumMod val="10000"/>
                            </a:schemeClr>
                          </a:solidFill>
                          <a:effectLst/>
                        </a:rPr>
                        <a:t>显卡插槽</a:t>
                      </a:r>
                      <a:r>
                        <a:rPr lang="en-US" sz="1600" kern="0" dirty="0">
                          <a:solidFill>
                            <a:schemeClr val="bg1">
                              <a:lumMod val="10000"/>
                            </a:schemeClr>
                          </a:solidFill>
                          <a:effectLst/>
                        </a:rPr>
                        <a:t/>
                      </a:r>
                      <a:br>
                        <a:rPr lang="en-US" sz="1600" kern="0" dirty="0">
                          <a:solidFill>
                            <a:schemeClr val="bg1">
                              <a:lumMod val="10000"/>
                            </a:schemeClr>
                          </a:solidFill>
                          <a:effectLst/>
                        </a:rPr>
                      </a:br>
                      <a:r>
                        <a:rPr lang="en-US" sz="1600" kern="0" dirty="0">
                          <a:solidFill>
                            <a:schemeClr val="bg1">
                              <a:lumMod val="10000"/>
                            </a:schemeClr>
                          </a:solidFill>
                          <a:effectLst/>
                        </a:rPr>
                        <a:t>2</a:t>
                      </a:r>
                      <a:r>
                        <a:rPr lang="zh-CN" sz="1600" kern="0" dirty="0">
                          <a:solidFill>
                            <a:schemeClr val="bg1">
                              <a:lumMod val="10000"/>
                            </a:schemeClr>
                          </a:solidFill>
                          <a:effectLst/>
                        </a:rPr>
                        <a:t>×</a:t>
                      </a:r>
                      <a:r>
                        <a:rPr lang="en-US" sz="1600" kern="0" dirty="0">
                          <a:solidFill>
                            <a:schemeClr val="bg1">
                              <a:lumMod val="10000"/>
                            </a:schemeClr>
                          </a:solidFill>
                          <a:effectLst/>
                        </a:rPr>
                        <a:t>PCI-E X1</a:t>
                      </a:r>
                      <a:r>
                        <a:rPr lang="zh-CN" sz="1600" kern="0" dirty="0">
                          <a:solidFill>
                            <a:schemeClr val="bg1">
                              <a:lumMod val="10000"/>
                            </a:schemeClr>
                          </a:solidFill>
                          <a:effectLst/>
                        </a:rPr>
                        <a:t>插槽</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PCI</a:t>
                      </a:r>
                      <a:r>
                        <a:rPr lang="zh-CN" sz="1600" kern="0" dirty="0">
                          <a:solidFill>
                            <a:schemeClr val="bg1">
                              <a:lumMod val="10000"/>
                            </a:schemeClr>
                          </a:solidFill>
                          <a:effectLst/>
                        </a:rPr>
                        <a:t>插槽</a:t>
                      </a:r>
                      <a:r>
                        <a:rPr lang="en-US" sz="1600" kern="0" dirty="0">
                          <a:solidFill>
                            <a:schemeClr val="bg1">
                              <a:lumMod val="10000"/>
                            </a:schemeClr>
                          </a:solidFill>
                          <a:effectLst/>
                        </a:rPr>
                        <a:t>3</a:t>
                      </a:r>
                      <a:r>
                        <a:rPr lang="zh-CN" sz="1600" kern="0" dirty="0">
                          <a:solidFill>
                            <a:schemeClr val="bg1">
                              <a:lumMod val="10000"/>
                            </a:schemeClr>
                          </a:solidFill>
                          <a:effectLst/>
                        </a:rPr>
                        <a:t>×</a:t>
                      </a:r>
                      <a:r>
                        <a:rPr lang="en-US" sz="1600" kern="0" dirty="0">
                          <a:solidFill>
                            <a:schemeClr val="bg1">
                              <a:lumMod val="10000"/>
                            </a:schemeClr>
                          </a:solidFill>
                          <a:effectLst/>
                        </a:rPr>
                        <a:t>PCI</a:t>
                      </a:r>
                      <a:r>
                        <a:rPr lang="zh-CN" sz="1600" kern="0" dirty="0">
                          <a:solidFill>
                            <a:schemeClr val="bg1">
                              <a:lumMod val="10000"/>
                            </a:schemeClr>
                          </a:solidFill>
                          <a:effectLst/>
                        </a:rPr>
                        <a:t>插槽</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SATA</a:t>
                      </a:r>
                      <a:r>
                        <a:rPr lang="zh-CN" sz="1600" kern="0" dirty="0">
                          <a:solidFill>
                            <a:schemeClr val="bg1">
                              <a:lumMod val="10000"/>
                            </a:schemeClr>
                          </a:solidFill>
                          <a:effectLst/>
                        </a:rPr>
                        <a:t>接口</a:t>
                      </a:r>
                      <a:r>
                        <a:rPr lang="en-US" sz="1600" kern="0" dirty="0">
                          <a:solidFill>
                            <a:schemeClr val="bg1">
                              <a:lumMod val="10000"/>
                            </a:schemeClr>
                          </a:solidFill>
                          <a:effectLst/>
                        </a:rPr>
                        <a:t>2</a:t>
                      </a:r>
                      <a:r>
                        <a:rPr lang="zh-CN" sz="1600" kern="0" dirty="0">
                          <a:solidFill>
                            <a:schemeClr val="bg1">
                              <a:lumMod val="10000"/>
                            </a:schemeClr>
                          </a:solidFill>
                          <a:effectLst/>
                        </a:rPr>
                        <a:t>×</a:t>
                      </a:r>
                      <a:r>
                        <a:rPr lang="en-US" sz="1600" kern="0" dirty="0">
                          <a:solidFill>
                            <a:schemeClr val="bg1">
                              <a:lumMod val="10000"/>
                            </a:schemeClr>
                          </a:solidFill>
                          <a:effectLst/>
                        </a:rPr>
                        <a:t>SATA II</a:t>
                      </a:r>
                      <a:r>
                        <a:rPr lang="zh-CN" sz="1600" kern="0" dirty="0">
                          <a:solidFill>
                            <a:schemeClr val="bg1">
                              <a:lumMod val="10000"/>
                            </a:schemeClr>
                          </a:solidFill>
                          <a:effectLst/>
                        </a:rPr>
                        <a:t>接口；</a:t>
                      </a:r>
                      <a:r>
                        <a:rPr lang="en-US" sz="1600" kern="0" dirty="0">
                          <a:solidFill>
                            <a:schemeClr val="bg1">
                              <a:lumMod val="10000"/>
                            </a:schemeClr>
                          </a:solidFill>
                          <a:effectLst/>
                        </a:rPr>
                        <a:t>4</a:t>
                      </a:r>
                      <a:r>
                        <a:rPr lang="zh-CN" sz="1600" kern="0" dirty="0">
                          <a:solidFill>
                            <a:schemeClr val="bg1">
                              <a:lumMod val="10000"/>
                            </a:schemeClr>
                          </a:solidFill>
                          <a:effectLst/>
                        </a:rPr>
                        <a:t>×</a:t>
                      </a:r>
                      <a:r>
                        <a:rPr lang="en-US" sz="1600" kern="0" dirty="0">
                          <a:solidFill>
                            <a:schemeClr val="bg1">
                              <a:lumMod val="10000"/>
                            </a:schemeClr>
                          </a:solidFill>
                          <a:effectLst/>
                        </a:rPr>
                        <a:t>SATA III</a:t>
                      </a:r>
                      <a:r>
                        <a:rPr lang="zh-CN" sz="1600" kern="0" dirty="0">
                          <a:solidFill>
                            <a:schemeClr val="bg1">
                              <a:lumMod val="10000"/>
                            </a:schemeClr>
                          </a:solidFill>
                          <a:effectLst/>
                        </a:rPr>
                        <a:t>接口</a:t>
                      </a:r>
                      <a:endParaRPr lang="zh-CN" sz="1600" kern="100" dirty="0">
                        <a:solidFill>
                          <a:schemeClr val="bg1">
                            <a:lumMod val="10000"/>
                          </a:schemeClr>
                        </a:solidFill>
                        <a:effectLst/>
                        <a:latin typeface="Calibri"/>
                        <a:ea typeface="宋体"/>
                        <a:cs typeface="Times New Roman"/>
                      </a:endParaRPr>
                    </a:p>
                  </a:txBody>
                  <a:tcPr marL="0" marR="0" marT="76200" marB="57150">
                    <a:solidFill>
                      <a:srgbClr val="CC9900"/>
                    </a:solid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27056986"/>
              </p:ext>
            </p:extLst>
          </p:nvPr>
        </p:nvGraphicFramePr>
        <p:xfrm>
          <a:off x="914400" y="2772950"/>
          <a:ext cx="7229475" cy="2165350"/>
        </p:xfrm>
        <a:graphic>
          <a:graphicData uri="http://schemas.openxmlformats.org/drawingml/2006/table">
            <a:tbl>
              <a:tblPr firstRow="1" firstCol="1" bandRow="1">
                <a:tableStyleId>{5C22544A-7EE6-4342-B048-85BDC9FD1C3A}</a:tableStyleId>
              </a:tblPr>
              <a:tblGrid>
                <a:gridCol w="1179914"/>
                <a:gridCol w="6049561"/>
              </a:tblGrid>
              <a:tr h="0">
                <a:tc>
                  <a:txBody>
                    <a:bodyPr/>
                    <a:lstStyle/>
                    <a:p>
                      <a:pPr algn="l">
                        <a:lnSpc>
                          <a:spcPts val="1950"/>
                        </a:lnSpc>
                        <a:spcAft>
                          <a:spcPts val="0"/>
                        </a:spcAft>
                      </a:pPr>
                      <a:r>
                        <a:rPr lang="en-US" sz="1600" kern="0" dirty="0">
                          <a:solidFill>
                            <a:schemeClr val="bg1">
                              <a:lumMod val="10000"/>
                            </a:schemeClr>
                          </a:solidFill>
                          <a:effectLst/>
                        </a:rPr>
                        <a:t>I/O</a:t>
                      </a:r>
                      <a:r>
                        <a:rPr lang="zh-CN" sz="1600" kern="0" dirty="0">
                          <a:solidFill>
                            <a:schemeClr val="bg1">
                              <a:lumMod val="10000"/>
                            </a:schemeClr>
                          </a:solidFill>
                          <a:effectLst/>
                        </a:rPr>
                        <a:t>接口</a:t>
                      </a:r>
                      <a:endParaRPr lang="zh-CN" sz="1600" kern="100" dirty="0">
                        <a:solidFill>
                          <a:schemeClr val="bg1">
                            <a:lumMod val="10000"/>
                          </a:schemeClr>
                        </a:solidFill>
                        <a:effectLst/>
                        <a:latin typeface="Calibri"/>
                        <a:ea typeface="宋体"/>
                        <a:cs typeface="Times New Roman"/>
                      </a:endParaRPr>
                    </a:p>
                  </a:txBody>
                  <a:tcPr marL="190500" marR="0" marT="142875" marB="0">
                    <a:solidFill>
                      <a:srgbClr val="CC9900"/>
                    </a:solidFill>
                  </a:tcPr>
                </a:tc>
                <a:tc>
                  <a:txBody>
                    <a:bodyPr/>
                    <a:lstStyle/>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USB</a:t>
                      </a:r>
                      <a:r>
                        <a:rPr lang="zh-CN" sz="1600" kern="0" dirty="0">
                          <a:solidFill>
                            <a:schemeClr val="bg1">
                              <a:lumMod val="10000"/>
                            </a:schemeClr>
                          </a:solidFill>
                          <a:effectLst/>
                        </a:rPr>
                        <a:t>接口</a:t>
                      </a:r>
                      <a:r>
                        <a:rPr lang="en-US" sz="1600" kern="0" dirty="0">
                          <a:solidFill>
                            <a:schemeClr val="bg1">
                              <a:lumMod val="10000"/>
                            </a:schemeClr>
                          </a:solidFill>
                          <a:effectLst/>
                        </a:rPr>
                        <a:t>8</a:t>
                      </a:r>
                      <a:r>
                        <a:rPr lang="zh-CN" sz="1600" kern="0" dirty="0">
                          <a:solidFill>
                            <a:schemeClr val="bg1">
                              <a:lumMod val="10000"/>
                            </a:schemeClr>
                          </a:solidFill>
                          <a:effectLst/>
                        </a:rPr>
                        <a:t>×</a:t>
                      </a:r>
                      <a:r>
                        <a:rPr lang="en-US" sz="1600" kern="0" dirty="0">
                          <a:solidFill>
                            <a:schemeClr val="bg1">
                              <a:lumMod val="10000"/>
                            </a:schemeClr>
                          </a:solidFill>
                          <a:effectLst/>
                        </a:rPr>
                        <a:t>USB2.0</a:t>
                      </a:r>
                      <a:r>
                        <a:rPr lang="zh-CN" sz="1600" kern="0" dirty="0">
                          <a:solidFill>
                            <a:schemeClr val="bg1">
                              <a:lumMod val="10000"/>
                            </a:schemeClr>
                          </a:solidFill>
                          <a:effectLst/>
                        </a:rPr>
                        <a:t>接口（</a:t>
                      </a:r>
                      <a:r>
                        <a:rPr lang="en-US" sz="1600" kern="0" dirty="0">
                          <a:solidFill>
                            <a:schemeClr val="bg1">
                              <a:lumMod val="10000"/>
                            </a:schemeClr>
                          </a:solidFill>
                          <a:effectLst/>
                        </a:rPr>
                        <a:t>2</a:t>
                      </a:r>
                      <a:r>
                        <a:rPr lang="zh-CN" sz="1600" kern="0" dirty="0">
                          <a:solidFill>
                            <a:schemeClr val="bg1">
                              <a:lumMod val="10000"/>
                            </a:schemeClr>
                          </a:solidFill>
                          <a:effectLst/>
                        </a:rPr>
                        <a:t>内置</a:t>
                      </a:r>
                      <a:r>
                        <a:rPr lang="en-US" sz="1600" kern="0" dirty="0">
                          <a:solidFill>
                            <a:schemeClr val="bg1">
                              <a:lumMod val="10000"/>
                            </a:schemeClr>
                          </a:solidFill>
                          <a:effectLst/>
                        </a:rPr>
                        <a:t>+6</a:t>
                      </a:r>
                      <a:r>
                        <a:rPr lang="zh-CN" sz="1600" kern="0" dirty="0">
                          <a:solidFill>
                            <a:schemeClr val="bg1">
                              <a:lumMod val="10000"/>
                            </a:schemeClr>
                          </a:solidFill>
                          <a:effectLst/>
                        </a:rPr>
                        <a:t>背板）；</a:t>
                      </a:r>
                      <a:r>
                        <a:rPr lang="en-US" sz="1600" kern="0" dirty="0">
                          <a:solidFill>
                            <a:schemeClr val="bg1">
                              <a:lumMod val="10000"/>
                            </a:schemeClr>
                          </a:solidFill>
                          <a:effectLst/>
                        </a:rPr>
                        <a:t>4</a:t>
                      </a:r>
                      <a:r>
                        <a:rPr lang="zh-CN" sz="1600" kern="0" dirty="0">
                          <a:solidFill>
                            <a:schemeClr val="bg1">
                              <a:lumMod val="10000"/>
                            </a:schemeClr>
                          </a:solidFill>
                          <a:effectLst/>
                        </a:rPr>
                        <a:t>×</a:t>
                      </a:r>
                      <a:r>
                        <a:rPr lang="en-US" sz="1600" kern="0" dirty="0">
                          <a:solidFill>
                            <a:schemeClr val="bg1">
                              <a:lumMod val="10000"/>
                            </a:schemeClr>
                          </a:solidFill>
                          <a:effectLst/>
                        </a:rPr>
                        <a:t>USB3.0</a:t>
                      </a:r>
                      <a:r>
                        <a:rPr lang="zh-CN" sz="1600" kern="0" dirty="0">
                          <a:solidFill>
                            <a:schemeClr val="bg1">
                              <a:lumMod val="10000"/>
                            </a:schemeClr>
                          </a:solidFill>
                          <a:effectLst/>
                        </a:rPr>
                        <a:t>接口（</a:t>
                      </a:r>
                      <a:r>
                        <a:rPr lang="en-US" sz="1600" kern="0" dirty="0">
                          <a:solidFill>
                            <a:schemeClr val="bg1">
                              <a:lumMod val="10000"/>
                            </a:schemeClr>
                          </a:solidFill>
                          <a:effectLst/>
                        </a:rPr>
                        <a:t>2</a:t>
                      </a:r>
                      <a:r>
                        <a:rPr lang="zh-CN" sz="1600" kern="0" dirty="0">
                          <a:solidFill>
                            <a:schemeClr val="bg1">
                              <a:lumMod val="10000"/>
                            </a:schemeClr>
                          </a:solidFill>
                          <a:effectLst/>
                        </a:rPr>
                        <a:t>内置</a:t>
                      </a:r>
                      <a:r>
                        <a:rPr lang="en-US" sz="1600" kern="0" dirty="0">
                          <a:solidFill>
                            <a:schemeClr val="bg1">
                              <a:lumMod val="10000"/>
                            </a:schemeClr>
                          </a:solidFill>
                          <a:effectLst/>
                        </a:rPr>
                        <a:t>+2</a:t>
                      </a:r>
                      <a:r>
                        <a:rPr lang="zh-CN" sz="1600" kern="0" dirty="0">
                          <a:solidFill>
                            <a:schemeClr val="bg1">
                              <a:lumMod val="10000"/>
                            </a:schemeClr>
                          </a:solidFill>
                          <a:effectLst/>
                        </a:rPr>
                        <a:t>背板）</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HDMI</a:t>
                      </a:r>
                      <a:r>
                        <a:rPr lang="zh-CN" sz="1600" kern="0" dirty="0">
                          <a:solidFill>
                            <a:schemeClr val="bg1">
                              <a:lumMod val="10000"/>
                            </a:schemeClr>
                          </a:solidFill>
                          <a:effectLst/>
                        </a:rPr>
                        <a:t>接口</a:t>
                      </a:r>
                      <a:r>
                        <a:rPr lang="en-US" sz="1600" u="none" strike="noStrike" kern="0" dirty="0">
                          <a:solidFill>
                            <a:schemeClr val="bg1">
                              <a:lumMod val="10000"/>
                            </a:schemeClr>
                          </a:solidFill>
                          <a:effectLst/>
                          <a:hlinkClick r:id="rId2"/>
                        </a:rPr>
                        <a:t>1×HDMI接口</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外接端口</a:t>
                      </a:r>
                      <a:r>
                        <a:rPr lang="en-US" sz="1600" kern="0" dirty="0">
                          <a:solidFill>
                            <a:schemeClr val="bg1">
                              <a:lumMod val="10000"/>
                            </a:schemeClr>
                          </a:solidFill>
                          <a:effectLst/>
                        </a:rPr>
                        <a:t>1</a:t>
                      </a:r>
                      <a:r>
                        <a:rPr lang="zh-CN" sz="1600" kern="0" dirty="0">
                          <a:solidFill>
                            <a:schemeClr val="bg1">
                              <a:lumMod val="10000"/>
                            </a:schemeClr>
                          </a:solidFill>
                          <a:effectLst/>
                        </a:rPr>
                        <a:t>×</a:t>
                      </a:r>
                      <a:r>
                        <a:rPr lang="en-US" sz="1600" kern="0" dirty="0">
                          <a:solidFill>
                            <a:schemeClr val="bg1">
                              <a:lumMod val="10000"/>
                            </a:schemeClr>
                          </a:solidFill>
                          <a:effectLst/>
                        </a:rPr>
                        <a:t>DVI</a:t>
                      </a:r>
                      <a:r>
                        <a:rPr lang="zh-CN" sz="1600" kern="0" dirty="0">
                          <a:solidFill>
                            <a:schemeClr val="bg1">
                              <a:lumMod val="10000"/>
                            </a:schemeClr>
                          </a:solidFill>
                          <a:effectLst/>
                        </a:rPr>
                        <a:t>接口</a:t>
                      </a:r>
                      <a:r>
                        <a:rPr lang="en-US" sz="1600" kern="0" dirty="0">
                          <a:solidFill>
                            <a:schemeClr val="bg1">
                              <a:lumMod val="10000"/>
                            </a:schemeClr>
                          </a:solidFill>
                          <a:effectLst/>
                        </a:rPr>
                        <a:t/>
                      </a:r>
                      <a:br>
                        <a:rPr lang="en-US" sz="1600" kern="0" dirty="0">
                          <a:solidFill>
                            <a:schemeClr val="bg1">
                              <a:lumMod val="10000"/>
                            </a:schemeClr>
                          </a:solidFill>
                          <a:effectLst/>
                        </a:rPr>
                      </a:br>
                      <a:r>
                        <a:rPr lang="en-US" sz="1600" kern="0" dirty="0">
                          <a:solidFill>
                            <a:schemeClr val="bg1">
                              <a:lumMod val="10000"/>
                            </a:schemeClr>
                          </a:solidFill>
                          <a:effectLst/>
                        </a:rPr>
                        <a:t>1</a:t>
                      </a:r>
                      <a:r>
                        <a:rPr lang="zh-CN" sz="1600" kern="0" dirty="0">
                          <a:solidFill>
                            <a:schemeClr val="bg1">
                              <a:lumMod val="10000"/>
                            </a:schemeClr>
                          </a:solidFill>
                          <a:effectLst/>
                        </a:rPr>
                        <a:t>×</a:t>
                      </a:r>
                      <a:r>
                        <a:rPr lang="en-US" sz="1600" kern="0" dirty="0">
                          <a:solidFill>
                            <a:schemeClr val="bg1">
                              <a:lumMod val="10000"/>
                            </a:schemeClr>
                          </a:solidFill>
                          <a:effectLst/>
                        </a:rPr>
                        <a:t>VGA</a:t>
                      </a:r>
                      <a:r>
                        <a:rPr lang="zh-CN" sz="1600" kern="0" dirty="0">
                          <a:solidFill>
                            <a:schemeClr val="bg1">
                              <a:lumMod val="10000"/>
                            </a:schemeClr>
                          </a:solidFill>
                          <a:effectLst/>
                        </a:rPr>
                        <a:t>接口</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en-US" sz="1600" kern="0" dirty="0">
                          <a:solidFill>
                            <a:schemeClr val="bg1">
                              <a:lumMod val="10000"/>
                            </a:schemeClr>
                          </a:solidFill>
                          <a:effectLst/>
                        </a:rPr>
                        <a:t>PS/2</a:t>
                      </a:r>
                      <a:r>
                        <a:rPr lang="zh-CN" sz="1600" kern="0" dirty="0">
                          <a:solidFill>
                            <a:schemeClr val="bg1">
                              <a:lumMod val="10000"/>
                            </a:schemeClr>
                          </a:solidFill>
                          <a:effectLst/>
                        </a:rPr>
                        <a:t>接口</a:t>
                      </a:r>
                      <a:r>
                        <a:rPr lang="en-US" sz="1600" kern="0" dirty="0">
                          <a:solidFill>
                            <a:schemeClr val="bg1">
                              <a:lumMod val="10000"/>
                            </a:schemeClr>
                          </a:solidFill>
                          <a:effectLst/>
                        </a:rPr>
                        <a:t>PS/2</a:t>
                      </a:r>
                      <a:r>
                        <a:rPr lang="zh-CN" sz="1600" kern="0" dirty="0">
                          <a:solidFill>
                            <a:schemeClr val="bg1">
                              <a:lumMod val="10000"/>
                            </a:schemeClr>
                          </a:solidFill>
                          <a:effectLst/>
                        </a:rPr>
                        <a:t>键鼠通用接口</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其它接口</a:t>
                      </a:r>
                      <a:r>
                        <a:rPr lang="en-US" sz="1600" kern="0" dirty="0">
                          <a:solidFill>
                            <a:schemeClr val="bg1">
                              <a:lumMod val="10000"/>
                            </a:schemeClr>
                          </a:solidFill>
                          <a:effectLst/>
                        </a:rPr>
                        <a:t>1</a:t>
                      </a:r>
                      <a:r>
                        <a:rPr lang="zh-CN" sz="1600" kern="0" dirty="0">
                          <a:solidFill>
                            <a:schemeClr val="bg1">
                              <a:lumMod val="10000"/>
                            </a:schemeClr>
                          </a:solidFill>
                          <a:effectLst/>
                        </a:rPr>
                        <a:t>×</a:t>
                      </a:r>
                      <a:r>
                        <a:rPr lang="en-US" sz="1600" kern="0" dirty="0">
                          <a:solidFill>
                            <a:schemeClr val="bg1">
                              <a:lumMod val="10000"/>
                            </a:schemeClr>
                          </a:solidFill>
                          <a:effectLst/>
                        </a:rPr>
                        <a:t>RJ45</a:t>
                      </a:r>
                      <a:r>
                        <a:rPr lang="zh-CN" sz="1600" kern="0" dirty="0">
                          <a:solidFill>
                            <a:schemeClr val="bg1">
                              <a:lumMod val="10000"/>
                            </a:schemeClr>
                          </a:solidFill>
                          <a:effectLst/>
                        </a:rPr>
                        <a:t>网络接口</a:t>
                      </a:r>
                      <a:r>
                        <a:rPr lang="en-US" sz="1600" kern="0" dirty="0">
                          <a:solidFill>
                            <a:schemeClr val="bg1">
                              <a:lumMod val="10000"/>
                            </a:schemeClr>
                          </a:solidFill>
                          <a:effectLst/>
                        </a:rPr>
                        <a:t/>
                      </a:r>
                      <a:br>
                        <a:rPr lang="en-US" sz="1600" kern="0" dirty="0">
                          <a:solidFill>
                            <a:schemeClr val="bg1">
                              <a:lumMod val="10000"/>
                            </a:schemeClr>
                          </a:solidFill>
                          <a:effectLst/>
                        </a:rPr>
                      </a:br>
                      <a:r>
                        <a:rPr lang="zh-CN" sz="1600" kern="0" dirty="0">
                          <a:solidFill>
                            <a:schemeClr val="bg1">
                              <a:lumMod val="10000"/>
                            </a:schemeClr>
                          </a:solidFill>
                          <a:effectLst/>
                        </a:rPr>
                        <a:t>音频接口</a:t>
                      </a:r>
                      <a:endParaRPr lang="zh-CN" sz="1600" kern="100" dirty="0">
                        <a:solidFill>
                          <a:schemeClr val="bg1">
                            <a:lumMod val="10000"/>
                          </a:schemeClr>
                        </a:solidFill>
                        <a:effectLst/>
                        <a:latin typeface="Calibri"/>
                        <a:ea typeface="宋体"/>
                        <a:cs typeface="Times New Roman"/>
                      </a:endParaRPr>
                    </a:p>
                  </a:txBody>
                  <a:tcPr marL="0" marR="0" marT="76200" marB="57150">
                    <a:solidFill>
                      <a:srgbClr val="CC9900"/>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3193149962"/>
              </p:ext>
            </p:extLst>
          </p:nvPr>
        </p:nvGraphicFramePr>
        <p:xfrm>
          <a:off x="914400" y="4648200"/>
          <a:ext cx="7229475" cy="641350"/>
        </p:xfrm>
        <a:graphic>
          <a:graphicData uri="http://schemas.openxmlformats.org/drawingml/2006/table">
            <a:tbl>
              <a:tblPr firstRow="1" firstCol="1" bandRow="1">
                <a:tableStyleId>{5C22544A-7EE6-4342-B048-85BDC9FD1C3A}</a:tableStyleId>
              </a:tblPr>
              <a:tblGrid>
                <a:gridCol w="1179914"/>
                <a:gridCol w="6049561"/>
              </a:tblGrid>
              <a:tr h="0">
                <a:tc>
                  <a:txBody>
                    <a:bodyPr/>
                    <a:lstStyle/>
                    <a:p>
                      <a:pPr algn="l">
                        <a:lnSpc>
                          <a:spcPts val="1950"/>
                        </a:lnSpc>
                        <a:spcAft>
                          <a:spcPts val="0"/>
                        </a:spcAft>
                      </a:pPr>
                      <a:r>
                        <a:rPr lang="zh-CN" sz="1600" kern="0" dirty="0">
                          <a:solidFill>
                            <a:schemeClr val="bg1">
                              <a:lumMod val="10000"/>
                            </a:schemeClr>
                          </a:solidFill>
                          <a:effectLst/>
                        </a:rPr>
                        <a:t>板型</a:t>
                      </a:r>
                      <a:endParaRPr lang="zh-CN" sz="1600" kern="100" dirty="0">
                        <a:solidFill>
                          <a:schemeClr val="bg1">
                            <a:lumMod val="10000"/>
                          </a:schemeClr>
                        </a:solidFill>
                        <a:effectLst/>
                        <a:latin typeface="Calibri"/>
                        <a:ea typeface="宋体"/>
                        <a:cs typeface="Times New Roman"/>
                      </a:endParaRPr>
                    </a:p>
                  </a:txBody>
                  <a:tcPr marL="190500" marR="0" marT="142875" marB="0">
                    <a:solidFill>
                      <a:srgbClr val="CC9900"/>
                    </a:solidFill>
                  </a:tcPr>
                </a:tc>
                <a:tc>
                  <a:txBody>
                    <a:bodyPr/>
                    <a:lstStyle/>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主板板型</a:t>
                      </a:r>
                      <a:r>
                        <a:rPr lang="en-US" sz="1600" u="none" strike="noStrike" kern="0" dirty="0" err="1">
                          <a:solidFill>
                            <a:schemeClr val="bg1">
                              <a:lumMod val="10000"/>
                            </a:schemeClr>
                          </a:solidFill>
                          <a:effectLst/>
                          <a:hlinkClick r:id="rId3"/>
                        </a:rPr>
                        <a:t>ATX板型</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外形尺寸</a:t>
                      </a:r>
                      <a:r>
                        <a:rPr lang="en-US" sz="1600" kern="0" dirty="0">
                          <a:solidFill>
                            <a:schemeClr val="bg1">
                              <a:lumMod val="10000"/>
                            </a:schemeClr>
                          </a:solidFill>
                          <a:effectLst/>
                        </a:rPr>
                        <a:t>30.5</a:t>
                      </a:r>
                      <a:r>
                        <a:rPr lang="zh-CN" sz="1600" kern="0" dirty="0">
                          <a:solidFill>
                            <a:schemeClr val="bg1">
                              <a:lumMod val="10000"/>
                            </a:schemeClr>
                          </a:solidFill>
                          <a:effectLst/>
                        </a:rPr>
                        <a:t>×</a:t>
                      </a:r>
                      <a:r>
                        <a:rPr lang="en-US" sz="1600" kern="0" dirty="0">
                          <a:solidFill>
                            <a:schemeClr val="bg1">
                              <a:lumMod val="10000"/>
                            </a:schemeClr>
                          </a:solidFill>
                          <a:effectLst/>
                        </a:rPr>
                        <a:t>24.4cm</a:t>
                      </a:r>
                      <a:endParaRPr lang="zh-CN" sz="1600" kern="100" dirty="0">
                        <a:solidFill>
                          <a:schemeClr val="bg1">
                            <a:lumMod val="10000"/>
                          </a:schemeClr>
                        </a:solidFill>
                        <a:effectLst/>
                        <a:latin typeface="Calibri"/>
                        <a:ea typeface="宋体"/>
                        <a:cs typeface="Times New Roman"/>
                      </a:endParaRPr>
                    </a:p>
                  </a:txBody>
                  <a:tcPr marL="0" marR="0" marT="76200" marB="57150">
                    <a:solidFill>
                      <a:srgbClr val="CC9900"/>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984581887"/>
              </p:ext>
            </p:extLst>
          </p:nvPr>
        </p:nvGraphicFramePr>
        <p:xfrm>
          <a:off x="914400" y="5311584"/>
          <a:ext cx="7229475" cy="895350"/>
        </p:xfrm>
        <a:graphic>
          <a:graphicData uri="http://schemas.openxmlformats.org/drawingml/2006/table">
            <a:tbl>
              <a:tblPr firstRow="1" firstCol="1" bandRow="1">
                <a:tableStyleId>{5C22544A-7EE6-4342-B048-85BDC9FD1C3A}</a:tableStyleId>
              </a:tblPr>
              <a:tblGrid>
                <a:gridCol w="1179914"/>
                <a:gridCol w="6049561"/>
              </a:tblGrid>
              <a:tr h="0">
                <a:tc>
                  <a:txBody>
                    <a:bodyPr/>
                    <a:lstStyle/>
                    <a:p>
                      <a:pPr algn="l">
                        <a:lnSpc>
                          <a:spcPts val="1950"/>
                        </a:lnSpc>
                        <a:spcAft>
                          <a:spcPts val="0"/>
                        </a:spcAft>
                      </a:pPr>
                      <a:r>
                        <a:rPr lang="zh-CN" sz="1600" kern="0" dirty="0">
                          <a:solidFill>
                            <a:schemeClr val="bg1">
                              <a:lumMod val="10000"/>
                            </a:schemeClr>
                          </a:solidFill>
                          <a:effectLst/>
                        </a:rPr>
                        <a:t>其它参数</a:t>
                      </a:r>
                      <a:endParaRPr lang="zh-CN" sz="1600" kern="100" dirty="0">
                        <a:solidFill>
                          <a:schemeClr val="bg1">
                            <a:lumMod val="10000"/>
                          </a:schemeClr>
                        </a:solidFill>
                        <a:effectLst/>
                        <a:latin typeface="Calibri"/>
                        <a:ea typeface="宋体"/>
                        <a:cs typeface="Times New Roman"/>
                      </a:endParaRPr>
                    </a:p>
                  </a:txBody>
                  <a:tcPr marL="190500" marR="0" marT="142875" marB="0">
                    <a:solidFill>
                      <a:srgbClr val="CC9900"/>
                    </a:solidFill>
                  </a:tcPr>
                </a:tc>
                <a:tc>
                  <a:txBody>
                    <a:bodyPr/>
                    <a:lstStyle/>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多显卡技术</a:t>
                      </a:r>
                      <a:r>
                        <a:rPr lang="en-US" sz="1600" u="none" strike="noStrike" kern="0" dirty="0" err="1">
                          <a:solidFill>
                            <a:schemeClr val="bg1">
                              <a:lumMod val="10000"/>
                            </a:schemeClr>
                          </a:solidFill>
                          <a:effectLst/>
                          <a:hlinkClick r:id="rId4"/>
                        </a:rPr>
                        <a:t>支持AMD</a:t>
                      </a:r>
                      <a:r>
                        <a:rPr lang="en-US" sz="1600" u="none" strike="noStrike" kern="0" dirty="0">
                          <a:solidFill>
                            <a:schemeClr val="bg1">
                              <a:lumMod val="10000"/>
                            </a:schemeClr>
                          </a:solidFill>
                          <a:effectLst/>
                          <a:hlinkClick r:id="rId4"/>
                        </a:rPr>
                        <a:t> </a:t>
                      </a:r>
                      <a:r>
                        <a:rPr lang="en-US" sz="1600" u="none" strike="noStrike" kern="0" dirty="0" err="1">
                          <a:solidFill>
                            <a:schemeClr val="bg1">
                              <a:lumMod val="10000"/>
                            </a:schemeClr>
                          </a:solidFill>
                          <a:effectLst/>
                          <a:hlinkClick r:id="rId4"/>
                        </a:rPr>
                        <a:t>CrossFireX混合交火技术</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音频特效</a:t>
                      </a:r>
                      <a:r>
                        <a:rPr lang="en-US" sz="1600" u="none" strike="noStrike" kern="0" dirty="0" err="1">
                          <a:solidFill>
                            <a:schemeClr val="bg1">
                              <a:lumMod val="10000"/>
                            </a:schemeClr>
                          </a:solidFill>
                          <a:effectLst/>
                          <a:hlinkClick r:id="rId5"/>
                        </a:rPr>
                        <a:t>支持HIFI</a:t>
                      </a:r>
                      <a:endParaRPr lang="zh-CN" sz="1600" kern="100" dirty="0">
                        <a:solidFill>
                          <a:schemeClr val="bg1">
                            <a:lumMod val="10000"/>
                          </a:schemeClr>
                        </a:solidFill>
                        <a:effectLst/>
                      </a:endParaRPr>
                    </a:p>
                    <a:p>
                      <a:pPr marL="342900" lvl="0" indent="-342900" algn="l">
                        <a:lnSpc>
                          <a:spcPts val="1950"/>
                        </a:lnSpc>
                        <a:spcAft>
                          <a:spcPts val="0"/>
                        </a:spcAft>
                        <a:buSzPts val="1000"/>
                        <a:buFont typeface="Symbol"/>
                        <a:buChar char=""/>
                        <a:tabLst>
                          <a:tab pos="457200" algn="l"/>
                        </a:tabLst>
                      </a:pPr>
                      <a:r>
                        <a:rPr lang="zh-CN" sz="1600" kern="0" dirty="0">
                          <a:solidFill>
                            <a:schemeClr val="bg1">
                              <a:lumMod val="10000"/>
                            </a:schemeClr>
                          </a:solidFill>
                          <a:effectLst/>
                        </a:rPr>
                        <a:t>电源插口一个</a:t>
                      </a:r>
                      <a:r>
                        <a:rPr lang="en-US" sz="1600" kern="0" dirty="0">
                          <a:solidFill>
                            <a:schemeClr val="bg1">
                              <a:lumMod val="10000"/>
                            </a:schemeClr>
                          </a:solidFill>
                          <a:effectLst/>
                        </a:rPr>
                        <a:t>8</a:t>
                      </a:r>
                      <a:r>
                        <a:rPr lang="zh-CN" sz="1600" kern="0" dirty="0">
                          <a:solidFill>
                            <a:schemeClr val="bg1">
                              <a:lumMod val="10000"/>
                            </a:schemeClr>
                          </a:solidFill>
                          <a:effectLst/>
                        </a:rPr>
                        <a:t>针，一个</a:t>
                      </a:r>
                      <a:r>
                        <a:rPr lang="en-US" sz="1600" kern="0" dirty="0">
                          <a:solidFill>
                            <a:schemeClr val="bg1">
                              <a:lumMod val="10000"/>
                            </a:schemeClr>
                          </a:solidFill>
                          <a:effectLst/>
                        </a:rPr>
                        <a:t>24</a:t>
                      </a:r>
                      <a:r>
                        <a:rPr lang="zh-CN" sz="1600" kern="0" dirty="0">
                          <a:solidFill>
                            <a:schemeClr val="bg1">
                              <a:lumMod val="10000"/>
                            </a:schemeClr>
                          </a:solidFill>
                          <a:effectLst/>
                        </a:rPr>
                        <a:t>针电源接口</a:t>
                      </a:r>
                      <a:r>
                        <a:rPr lang="en-US" sz="1600" kern="0" dirty="0">
                          <a:solidFill>
                            <a:schemeClr val="bg1">
                              <a:lumMod val="10000"/>
                            </a:schemeClr>
                          </a:solidFill>
                          <a:effectLst/>
                        </a:rPr>
                        <a:t> </a:t>
                      </a:r>
                      <a:r>
                        <a:rPr lang="zh-CN" sz="1600" kern="0" dirty="0">
                          <a:solidFill>
                            <a:schemeClr val="bg1">
                              <a:lumMod val="10000"/>
                            </a:schemeClr>
                          </a:solidFill>
                          <a:effectLst/>
                        </a:rPr>
                        <a:t>纠错</a:t>
                      </a:r>
                      <a:endParaRPr lang="zh-CN" sz="1600" kern="100" dirty="0">
                        <a:solidFill>
                          <a:schemeClr val="bg1">
                            <a:lumMod val="10000"/>
                          </a:schemeClr>
                        </a:solidFill>
                        <a:effectLst/>
                        <a:latin typeface="Calibri"/>
                        <a:ea typeface="宋体"/>
                        <a:cs typeface="Times New Roman"/>
                      </a:endParaRPr>
                    </a:p>
                  </a:txBody>
                  <a:tcPr marL="0" marR="0" marT="76200" marB="57150">
                    <a:solidFill>
                      <a:srgbClr val="CC9900"/>
                    </a:solidFill>
                  </a:tcPr>
                </a:tc>
              </a:tr>
            </a:tbl>
          </a:graphicData>
        </a:graphic>
      </p:graphicFrame>
      <p:sp>
        <p:nvSpPr>
          <p:cNvPr id="9" name="Rectangle 1"/>
          <p:cNvSpPr>
            <a:spLocks noChangeArrowheads="1"/>
          </p:cNvSpPr>
          <p:nvPr/>
        </p:nvSpPr>
        <p:spPr bwMode="auto">
          <a:xfrm>
            <a:off x="1028700" y="34845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457200" algn="l"/>
              </a:tabLst>
              <a:defRPr>
                <a:solidFill>
                  <a:schemeClr val="tx1"/>
                </a:solidFill>
                <a:latin typeface="Arial" pitchFamily="34" charset="0"/>
                <a:ea typeface="宋体" pitchFamily="2" charset="-122"/>
                <a:cs typeface="宋体" pitchFamily="2" charset="-122"/>
              </a:defRPr>
            </a:lvl1pPr>
            <a:lvl2pPr>
              <a:tabLst>
                <a:tab pos="457200" algn="l"/>
              </a:tabLst>
              <a:defRPr>
                <a:solidFill>
                  <a:schemeClr val="tx1"/>
                </a:solidFill>
                <a:latin typeface="Arial" pitchFamily="34" charset="0"/>
                <a:ea typeface="宋体" pitchFamily="2" charset="-122"/>
                <a:cs typeface="宋体" pitchFamily="2" charset="-122"/>
              </a:defRPr>
            </a:lvl2pPr>
            <a:lvl3pPr>
              <a:tabLst>
                <a:tab pos="457200" algn="l"/>
              </a:tabLst>
              <a:defRPr>
                <a:solidFill>
                  <a:schemeClr val="tx1"/>
                </a:solidFill>
                <a:latin typeface="Arial" pitchFamily="34" charset="0"/>
                <a:ea typeface="宋体" pitchFamily="2" charset="-122"/>
                <a:cs typeface="宋体" pitchFamily="2" charset="-122"/>
              </a:defRPr>
            </a:lvl3pPr>
            <a:lvl4pPr>
              <a:tabLst>
                <a:tab pos="457200" algn="l"/>
              </a:tabLst>
              <a:defRPr>
                <a:solidFill>
                  <a:schemeClr val="tx1"/>
                </a:solidFill>
                <a:latin typeface="Arial" pitchFamily="34" charset="0"/>
                <a:ea typeface="宋体" pitchFamily="2" charset="-122"/>
                <a:cs typeface="宋体" pitchFamily="2" charset="-122"/>
              </a:defRPr>
            </a:lvl4pPr>
            <a:lvl5pPr>
              <a:tabLst>
                <a:tab pos="457200" algn="l"/>
              </a:tabLst>
              <a:defRPr>
                <a:solidFill>
                  <a:schemeClr val="tx1"/>
                </a:solidFill>
                <a:latin typeface="Arial" pitchFamily="34" charset="0"/>
                <a:ea typeface="宋体" pitchFamily="2" charset="-122"/>
                <a:cs typeface="宋体" pitchFamily="2" charset="-122"/>
              </a:defRPr>
            </a:lvl5pPr>
            <a:lvl6pPr fontAlgn="base">
              <a:spcBef>
                <a:spcPct val="0"/>
              </a:spcBef>
              <a:spcAft>
                <a:spcPct val="0"/>
              </a:spcAft>
              <a:tabLst>
                <a:tab pos="457200" algn="l"/>
              </a:tabLst>
              <a:defRPr>
                <a:solidFill>
                  <a:schemeClr val="tx1"/>
                </a:solidFill>
                <a:latin typeface="Arial" pitchFamily="34" charset="0"/>
                <a:ea typeface="宋体" pitchFamily="2" charset="-122"/>
                <a:cs typeface="宋体" pitchFamily="2" charset="-122"/>
              </a:defRPr>
            </a:lvl6pPr>
            <a:lvl7pPr fontAlgn="base">
              <a:spcBef>
                <a:spcPct val="0"/>
              </a:spcBef>
              <a:spcAft>
                <a:spcPct val="0"/>
              </a:spcAft>
              <a:tabLst>
                <a:tab pos="457200" algn="l"/>
              </a:tabLst>
              <a:defRPr>
                <a:solidFill>
                  <a:schemeClr val="tx1"/>
                </a:solidFill>
                <a:latin typeface="Arial" pitchFamily="34" charset="0"/>
                <a:ea typeface="宋体" pitchFamily="2" charset="-122"/>
                <a:cs typeface="宋体" pitchFamily="2" charset="-122"/>
              </a:defRPr>
            </a:lvl7pPr>
            <a:lvl8pPr fontAlgn="base">
              <a:spcBef>
                <a:spcPct val="0"/>
              </a:spcBef>
              <a:spcAft>
                <a:spcPct val="0"/>
              </a:spcAft>
              <a:tabLst>
                <a:tab pos="457200" algn="l"/>
              </a:tabLst>
              <a:defRPr>
                <a:solidFill>
                  <a:schemeClr val="tx1"/>
                </a:solidFill>
                <a:latin typeface="Arial" pitchFamily="34" charset="0"/>
                <a:ea typeface="宋体" pitchFamily="2" charset="-122"/>
                <a:cs typeface="宋体" pitchFamily="2" charset="-122"/>
              </a:defRPr>
            </a:lvl8pPr>
            <a:lvl9pPr fontAlgn="base">
              <a:spcBef>
                <a:spcPct val="0"/>
              </a:spcBef>
              <a:spcAft>
                <a:spcPct val="0"/>
              </a:spcAft>
              <a:tabLst>
                <a:tab pos="457200" algn="l"/>
              </a:tabLs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158521279"/>
      </p:ext>
    </p:extLst>
  </p:cSld>
  <p:clrMapOvr>
    <a:masterClrMapping/>
  </p:clrMapOvr>
  <p:transition spd="med">
    <p:wipe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 CPU</a:t>
            </a:r>
            <a:endParaRPr lang="zh-CN" altLang="en-US" dirty="0"/>
          </a:p>
        </p:txBody>
      </p:sp>
      <p:sp>
        <p:nvSpPr>
          <p:cNvPr id="3" name="内容占位符 2"/>
          <p:cNvSpPr>
            <a:spLocks noGrp="1"/>
          </p:cNvSpPr>
          <p:nvPr>
            <p:ph idx="1"/>
          </p:nvPr>
        </p:nvSpPr>
        <p:spPr>
          <a:xfrm>
            <a:off x="611188" y="1484313"/>
            <a:ext cx="8228012" cy="1639887"/>
          </a:xfrm>
        </p:spPr>
        <p:txBody>
          <a:bodyPr/>
          <a:lstStyle/>
          <a:p>
            <a:r>
              <a:rPr lang="en-US" altLang="zh-CN" dirty="0"/>
              <a:t>CPU</a:t>
            </a:r>
            <a:r>
              <a:rPr lang="zh-CN" altLang="en-US" dirty="0"/>
              <a:t>（</a:t>
            </a:r>
            <a:r>
              <a:rPr lang="en-US" altLang="zh-CN" dirty="0"/>
              <a:t>Central Processing Unit</a:t>
            </a:r>
            <a:r>
              <a:rPr lang="zh-CN" altLang="en-US" dirty="0"/>
              <a:t>）即中央处理器是计算机的最核心的部件</a:t>
            </a:r>
            <a:r>
              <a:rPr lang="zh-CN" altLang="en-US" dirty="0" smtClean="0"/>
              <a:t>。</a:t>
            </a:r>
            <a:endParaRPr lang="en-US" altLang="zh-CN" dirty="0" smtClean="0"/>
          </a:p>
          <a:p>
            <a:r>
              <a:rPr lang="zh-CN" altLang="en-US" dirty="0" smtClean="0"/>
              <a:t>目前</a:t>
            </a:r>
            <a:r>
              <a:rPr lang="zh-CN" altLang="en-US" dirty="0"/>
              <a:t>市场上主要有两家</a:t>
            </a:r>
            <a:r>
              <a:rPr lang="en-US" altLang="zh-CN" dirty="0"/>
              <a:t>CPU</a:t>
            </a:r>
            <a:r>
              <a:rPr lang="zh-CN" altLang="en-US" dirty="0"/>
              <a:t>的生产商</a:t>
            </a:r>
            <a:r>
              <a:rPr lang="en-US" altLang="zh-CN" dirty="0"/>
              <a:t>Intel</a:t>
            </a:r>
            <a:r>
              <a:rPr lang="zh-CN" altLang="en-US" dirty="0"/>
              <a:t>和</a:t>
            </a:r>
            <a:r>
              <a:rPr lang="en-US" altLang="zh-CN" dirty="0" smtClean="0"/>
              <a:t>AMD</a:t>
            </a:r>
            <a:r>
              <a:rPr lang="zh-CN" altLang="en-US" dirty="0" smtClean="0"/>
              <a:t>。</a:t>
            </a:r>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11266" name="图片 100"/>
          <p:cNvPicPr>
            <a:picLocks noChangeAspect="1" noChangeArrowheads="1"/>
          </p:cNvPicPr>
          <p:nvPr/>
        </p:nvPicPr>
        <p:blipFill>
          <a:blip r:embed="rId2">
            <a:grayscl/>
            <a:extLst>
              <a:ext uri="{28A0092B-C50C-407E-A947-70E740481C1C}">
                <a14:useLocalDpi xmlns:a14="http://schemas.microsoft.com/office/drawing/2010/main" val="0"/>
              </a:ext>
            </a:extLst>
          </a:blip>
          <a:srcRect l="16072" r="7500"/>
          <a:stretch>
            <a:fillRect/>
          </a:stretch>
        </p:blipFill>
        <p:spPr bwMode="auto">
          <a:xfrm>
            <a:off x="1371600" y="3200400"/>
            <a:ext cx="2438400" cy="2153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01"/>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4191000" y="3393776"/>
            <a:ext cx="3200400" cy="1854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4646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266"/>
                                        </p:tgtEl>
                                        <p:attrNameLst>
                                          <p:attrName>style.visibility</p:attrName>
                                        </p:attrNameLst>
                                      </p:cBhvr>
                                      <p:to>
                                        <p:strVal val="visible"/>
                                      </p:to>
                                    </p:set>
                                    <p:animEffect transition="in" filter="fade">
                                      <p:cBhvr>
                                        <p:cTn id="21" dur="1000"/>
                                        <p:tgtEl>
                                          <p:spTgt spid="11266"/>
                                        </p:tgtEl>
                                      </p:cBhvr>
                                    </p:animEffect>
                                    <p:anim calcmode="lin" valueType="num">
                                      <p:cBhvr>
                                        <p:cTn id="22" dur="1000" fill="hold"/>
                                        <p:tgtEl>
                                          <p:spTgt spid="11266"/>
                                        </p:tgtEl>
                                        <p:attrNameLst>
                                          <p:attrName>ppt_x</p:attrName>
                                        </p:attrNameLst>
                                      </p:cBhvr>
                                      <p:tavLst>
                                        <p:tav tm="0">
                                          <p:val>
                                            <p:strVal val="#ppt_x"/>
                                          </p:val>
                                        </p:tav>
                                        <p:tav tm="100000">
                                          <p:val>
                                            <p:strVal val="#ppt_x"/>
                                          </p:val>
                                        </p:tav>
                                      </p:tavLst>
                                    </p:anim>
                                    <p:anim calcmode="lin" valueType="num">
                                      <p:cBhvr>
                                        <p:cTn id="23"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267"/>
                                        </p:tgtEl>
                                        <p:attrNameLst>
                                          <p:attrName>style.visibility</p:attrName>
                                        </p:attrNameLst>
                                      </p:cBhvr>
                                      <p:to>
                                        <p:strVal val="visible"/>
                                      </p:to>
                                    </p:set>
                                    <p:animEffect transition="in" filter="fade">
                                      <p:cBhvr>
                                        <p:cTn id="28" dur="1000"/>
                                        <p:tgtEl>
                                          <p:spTgt spid="11267"/>
                                        </p:tgtEl>
                                      </p:cBhvr>
                                    </p:animEffect>
                                    <p:anim calcmode="lin" valueType="num">
                                      <p:cBhvr>
                                        <p:cTn id="29" dur="1000" fill="hold"/>
                                        <p:tgtEl>
                                          <p:spTgt spid="11267"/>
                                        </p:tgtEl>
                                        <p:attrNameLst>
                                          <p:attrName>ppt_x</p:attrName>
                                        </p:attrNameLst>
                                      </p:cBhvr>
                                      <p:tavLst>
                                        <p:tav tm="0">
                                          <p:val>
                                            <p:strVal val="#ppt_x"/>
                                          </p:val>
                                        </p:tav>
                                        <p:tav tm="100000">
                                          <p:val>
                                            <p:strVal val="#ppt_x"/>
                                          </p:val>
                                        </p:tav>
                                      </p:tavLst>
                                    </p:anim>
                                    <p:anim calcmode="lin" valueType="num">
                                      <p:cBhvr>
                                        <p:cTn id="30"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8075612" cy="1411287"/>
          </a:xfrm>
        </p:spPr>
        <p:txBody>
          <a:bodyPr/>
          <a:lstStyle/>
          <a:p>
            <a:r>
              <a:rPr lang="en-US" altLang="zh-CN" dirty="0" smtClean="0"/>
              <a:t>Intel</a:t>
            </a:r>
            <a:r>
              <a:rPr lang="zh-CN" altLang="en-US" dirty="0" smtClean="0"/>
              <a:t>和</a:t>
            </a:r>
            <a:r>
              <a:rPr lang="en-US" altLang="zh-CN" dirty="0" smtClean="0"/>
              <a:t>AMD</a:t>
            </a:r>
            <a:r>
              <a:rPr lang="zh-CN" altLang="en-US" dirty="0" smtClean="0"/>
              <a:t>的</a:t>
            </a:r>
            <a:r>
              <a:rPr lang="en-US" altLang="zh-CN" dirty="0" smtClean="0"/>
              <a:t>CPU</a:t>
            </a:r>
            <a:r>
              <a:rPr lang="zh-CN" altLang="en-US" dirty="0" smtClean="0"/>
              <a:t>接口设计不同：</a:t>
            </a:r>
            <a:endParaRPr lang="en-US" altLang="zh-CN" dirty="0" smtClean="0"/>
          </a:p>
          <a:p>
            <a:pPr lvl="1"/>
            <a:r>
              <a:rPr lang="en-US" altLang="zh-CN" sz="2400" dirty="0"/>
              <a:t>Intel</a:t>
            </a:r>
            <a:r>
              <a:rPr lang="zh-CN" altLang="en-US" sz="2400" dirty="0"/>
              <a:t>：触点式接口：</a:t>
            </a:r>
            <a:r>
              <a:rPr lang="en-US" altLang="zh-CN" sz="2400" dirty="0"/>
              <a:t>LGA</a:t>
            </a:r>
          </a:p>
          <a:p>
            <a:pPr lvl="1"/>
            <a:r>
              <a:rPr lang="en-US" altLang="zh-CN" sz="2400" dirty="0"/>
              <a:t>AMD</a:t>
            </a:r>
            <a:r>
              <a:rPr lang="zh-CN" altLang="en-US" sz="2400" dirty="0"/>
              <a:t>：针脚式接口：</a:t>
            </a:r>
            <a:r>
              <a:rPr lang="en-US" altLang="zh-CN" sz="2400" dirty="0"/>
              <a:t>Socket</a:t>
            </a:r>
          </a:p>
          <a:p>
            <a:pPr lvl="1"/>
            <a:endParaRPr lang="zh-CN" altLang="en-US" dirty="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pic>
        <p:nvPicPr>
          <p:cNvPr id="5" name="Picture 4" descr="海尔 极光 E6-cpu2"/>
          <p:cNvPicPr>
            <a:picLocks noChangeAspect="1" noChangeArrowheads="1"/>
          </p:cNvPicPr>
          <p:nvPr/>
        </p:nvPicPr>
        <p:blipFill>
          <a:blip r:embed="rId2">
            <a:extLst>
              <a:ext uri="{28A0092B-C50C-407E-A947-70E740481C1C}">
                <a14:useLocalDpi xmlns:a14="http://schemas.microsoft.com/office/drawing/2010/main" val="0"/>
              </a:ext>
            </a:extLst>
          </a:blip>
          <a:srcRect l="14284" r="14284"/>
          <a:stretch>
            <a:fillRect/>
          </a:stretch>
        </p:blipFill>
        <p:spPr bwMode="auto">
          <a:xfrm>
            <a:off x="304800" y="3282480"/>
            <a:ext cx="2057400" cy="2159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5"/>
          <p:cNvGrpSpPr>
            <a:grpSpLocks noChangeAspect="1"/>
          </p:cNvGrpSpPr>
          <p:nvPr/>
        </p:nvGrpSpPr>
        <p:grpSpPr bwMode="auto">
          <a:xfrm>
            <a:off x="4942087" y="3159760"/>
            <a:ext cx="4013634" cy="2165394"/>
            <a:chOff x="1584" y="0"/>
            <a:chExt cx="2936" cy="1584"/>
          </a:xfrm>
        </p:grpSpPr>
        <p:pic>
          <p:nvPicPr>
            <p:cNvPr id="9" name="Picture 6" descr="AMD Athlon64 X2 BE-2300（散）2"/>
            <p:cNvPicPr>
              <a:picLocks noChangeAspect="1" noChangeArrowheads="1"/>
            </p:cNvPicPr>
            <p:nvPr/>
          </p:nvPicPr>
          <p:blipFill>
            <a:blip r:embed="rId3">
              <a:extLst>
                <a:ext uri="{28A0092B-C50C-407E-A947-70E740481C1C}">
                  <a14:useLocalDpi xmlns:a14="http://schemas.microsoft.com/office/drawing/2010/main" val="0"/>
                </a:ext>
              </a:extLst>
            </a:blip>
            <a:srcRect l="23334" t="14444" r="23334" b="16666"/>
            <a:stretch>
              <a:fillRect/>
            </a:stretch>
          </p:blipFill>
          <p:spPr bwMode="auto">
            <a:xfrm>
              <a:off x="1584" y="96"/>
              <a:ext cx="1488" cy="1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descr="昂达 A78GT-128M版"/>
            <p:cNvPicPr>
              <a:picLocks noChangeAspect="1" noChangeArrowheads="1"/>
            </p:cNvPicPr>
            <p:nvPr/>
          </p:nvPicPr>
          <p:blipFill>
            <a:blip r:embed="rId4">
              <a:extLst>
                <a:ext uri="{28A0092B-C50C-407E-A947-70E740481C1C}">
                  <a14:useLocalDpi xmlns:a14="http://schemas.microsoft.com/office/drawing/2010/main" val="0"/>
                </a:ext>
              </a:extLst>
            </a:blip>
            <a:srcRect l="43143" t="36284" r="30571" b="19524"/>
            <a:stretch>
              <a:fillRect/>
            </a:stretch>
          </p:blipFill>
          <p:spPr bwMode="auto">
            <a:xfrm>
              <a:off x="3264" y="0"/>
              <a:ext cx="1256"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Box 10"/>
          <p:cNvSpPr txBox="1"/>
          <p:nvPr/>
        </p:nvSpPr>
        <p:spPr>
          <a:xfrm>
            <a:off x="1102881" y="5420695"/>
            <a:ext cx="2518638" cy="369332"/>
          </a:xfrm>
          <a:prstGeom prst="rect">
            <a:avLst/>
          </a:prstGeom>
          <a:noFill/>
        </p:spPr>
        <p:txBody>
          <a:bodyPr wrap="none" rtlCol="0">
            <a:spAutoFit/>
          </a:bodyPr>
          <a:lstStyle/>
          <a:p>
            <a:r>
              <a:rPr lang="zh-CN" altLang="en-US" dirty="0" smtClean="0"/>
              <a:t>触点式</a:t>
            </a:r>
            <a:r>
              <a:rPr lang="en-US" altLang="zh-CN" dirty="0" smtClean="0"/>
              <a:t>CPU</a:t>
            </a:r>
            <a:r>
              <a:rPr lang="zh-CN" altLang="en-US" dirty="0" smtClean="0"/>
              <a:t>及主板插槽</a:t>
            </a:r>
            <a:endParaRPr lang="zh-CN" altLang="en-US" dirty="0"/>
          </a:p>
        </p:txBody>
      </p:sp>
      <p:sp>
        <p:nvSpPr>
          <p:cNvPr id="12" name="TextBox 11"/>
          <p:cNvSpPr txBox="1"/>
          <p:nvPr/>
        </p:nvSpPr>
        <p:spPr>
          <a:xfrm>
            <a:off x="5132294" y="5441685"/>
            <a:ext cx="2518638" cy="369332"/>
          </a:xfrm>
          <a:prstGeom prst="rect">
            <a:avLst/>
          </a:prstGeom>
          <a:noFill/>
        </p:spPr>
        <p:txBody>
          <a:bodyPr wrap="none" rtlCol="0">
            <a:spAutoFit/>
          </a:bodyPr>
          <a:lstStyle/>
          <a:p>
            <a:r>
              <a:rPr lang="zh-CN" altLang="en-US" dirty="0" smtClean="0"/>
              <a:t>针脚式</a:t>
            </a:r>
            <a:r>
              <a:rPr lang="en-US" altLang="zh-CN" dirty="0" smtClean="0"/>
              <a:t>CPU</a:t>
            </a:r>
            <a:r>
              <a:rPr lang="zh-CN" altLang="en-US" dirty="0" smtClean="0"/>
              <a:t>及主板插槽</a:t>
            </a:r>
            <a:endParaRPr lang="zh-CN" altLang="en-US" dirty="0"/>
          </a:p>
        </p:txBody>
      </p:sp>
      <p:pic>
        <p:nvPicPr>
          <p:cNvPr id="13" name="Picture 4" descr="复制 33718019"/>
          <p:cNvPicPr>
            <a:picLocks noChangeAspect="1" noChangeArrowheads="1"/>
          </p:cNvPicPr>
          <p:nvPr/>
        </p:nvPicPr>
        <p:blipFill rotWithShape="1">
          <a:blip r:embed="rId5">
            <a:extLst>
              <a:ext uri="{28A0092B-C50C-407E-A947-70E740481C1C}">
                <a14:useLocalDpi xmlns:a14="http://schemas.microsoft.com/office/drawing/2010/main" val="0"/>
              </a:ext>
            </a:extLst>
          </a:blip>
          <a:srcRect l="22978" t="-6687" r="12821" b="6930"/>
          <a:stretch/>
        </p:blipFill>
        <p:spPr bwMode="auto">
          <a:xfrm>
            <a:off x="2481357" y="2762608"/>
            <a:ext cx="2280323" cy="2658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516368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1188" y="1484313"/>
            <a:ext cx="8304212" cy="4897437"/>
          </a:xfrm>
        </p:spPr>
        <p:txBody>
          <a:bodyPr/>
          <a:lstStyle/>
          <a:p>
            <a:r>
              <a:rPr lang="en-US" altLang="zh-CN" dirty="0"/>
              <a:t>CPU</a:t>
            </a:r>
            <a:r>
              <a:rPr lang="zh-CN" altLang="en-US" dirty="0"/>
              <a:t>的主要性能指标有：主频、外频、前端总线（</a:t>
            </a:r>
            <a:r>
              <a:rPr lang="en-US" altLang="zh-CN" dirty="0"/>
              <a:t>FSB</a:t>
            </a:r>
            <a:r>
              <a:rPr lang="zh-CN" altLang="en-US" dirty="0"/>
              <a:t>）频率、倍频系数及缓存等</a:t>
            </a:r>
            <a:r>
              <a:rPr lang="zh-CN" altLang="en-US" dirty="0" smtClean="0"/>
              <a:t>。</a:t>
            </a:r>
            <a:endParaRPr lang="en-US" altLang="zh-CN" dirty="0" smtClean="0"/>
          </a:p>
          <a:p>
            <a:r>
              <a:rPr lang="zh-CN" altLang="en-US" dirty="0" smtClean="0"/>
              <a:t>主频</a:t>
            </a:r>
            <a:r>
              <a:rPr lang="en-US" altLang="zh-CN" dirty="0"/>
              <a:t>=</a:t>
            </a:r>
            <a:r>
              <a:rPr lang="zh-CN" altLang="en-US" dirty="0"/>
              <a:t>外频</a:t>
            </a:r>
            <a:r>
              <a:rPr lang="en-US" altLang="zh-CN" dirty="0"/>
              <a:t>×</a:t>
            </a:r>
            <a:r>
              <a:rPr lang="zh-CN" altLang="en-US" dirty="0"/>
              <a:t>倍频系数，主频和实际的运算速度存在一定的关系，但并不是一个简单的线性关系，</a:t>
            </a:r>
            <a:r>
              <a:rPr lang="en-US" altLang="zh-CN" dirty="0"/>
              <a:t>CPU</a:t>
            </a:r>
            <a:r>
              <a:rPr lang="zh-CN" altLang="en-US" dirty="0"/>
              <a:t>的运算速度还要看</a:t>
            </a:r>
            <a:r>
              <a:rPr lang="en-US" altLang="zh-CN" dirty="0"/>
              <a:t>CPU</a:t>
            </a:r>
            <a:r>
              <a:rPr lang="zh-CN" altLang="en-US" dirty="0"/>
              <a:t>的流水线、总线等各方面的性能指标</a:t>
            </a:r>
            <a:r>
              <a:rPr lang="zh-CN" altLang="en-US" dirty="0" smtClean="0"/>
              <a:t>。</a:t>
            </a:r>
            <a:endParaRPr lang="en-US" altLang="zh-CN" dirty="0" smtClean="0"/>
          </a:p>
        </p:txBody>
      </p:sp>
      <p:sp>
        <p:nvSpPr>
          <p:cNvPr id="4" name="日期占位符 3"/>
          <p:cNvSpPr>
            <a:spLocks noGrp="1"/>
          </p:cNvSpPr>
          <p:nvPr>
            <p:ph type="dt" sz="half" idx="10"/>
          </p:nvPr>
        </p:nvSpPr>
        <p:spPr/>
        <p:txBody>
          <a:bodyPr/>
          <a:lstStyle/>
          <a:p>
            <a:pPr>
              <a:defRPr/>
            </a:pPr>
            <a:fld id="{AAF43C6B-8122-489C-A1B5-85F3BB637319}" type="datetime1">
              <a:rPr lang="zh-CN" altLang="en-US" smtClean="0"/>
              <a:pPr>
                <a:defRPr/>
              </a:pPr>
              <a:t>2014/10/18</a:t>
            </a:fld>
            <a:endParaRPr lang="en-US" altLang="zh-CN"/>
          </a:p>
        </p:txBody>
      </p:sp>
    </p:spTree>
    <p:extLst>
      <p:ext uri="{BB962C8B-B14F-4D97-AF65-F5344CB8AC3E}">
        <p14:creationId xmlns:p14="http://schemas.microsoft.com/office/powerpoint/2010/main" val="120922600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山东财经大学东方学院计算机应用课程组">
  <a:themeElements>
    <a:clrScheme name="电子科技大学离散数学课程组 9">
      <a:dk1>
        <a:srgbClr val="330066"/>
      </a:dk1>
      <a:lt1>
        <a:srgbClr val="D8DADA"/>
      </a:lt1>
      <a:dk2>
        <a:srgbClr val="FFFFFF"/>
      </a:dk2>
      <a:lt2>
        <a:srgbClr val="6B6B6B"/>
      </a:lt2>
      <a:accent1>
        <a:srgbClr val="DF0029"/>
      </a:accent1>
      <a:accent2>
        <a:srgbClr val="DF0029"/>
      </a:accent2>
      <a:accent3>
        <a:srgbClr val="E9EAEA"/>
      </a:accent3>
      <a:accent4>
        <a:srgbClr val="2A0056"/>
      </a:accent4>
      <a:accent5>
        <a:srgbClr val="ECAAAC"/>
      </a:accent5>
      <a:accent6>
        <a:srgbClr val="CA0024"/>
      </a:accent6>
      <a:hlink>
        <a:srgbClr val="135A9A"/>
      </a:hlink>
      <a:folHlink>
        <a:srgbClr val="711C81"/>
      </a:folHlink>
    </a:clrScheme>
    <a:fontScheme name="电子科技大学离散数学课程组">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00007D"/>
                </a:outerShdw>
              </a:effectLst>
            </a14:hiddenEffects>
          </a:ext>
        </a:extLst>
      </a:spPr>
      <a:bodyPr vert="horz" wrap="square" lIns="91440" tIns="45720" rIns="91440" bIns="45720" numCol="1" anchor="t" anchorCtr="0" compatLnSpc="1">
        <a:prstTxWarp prst="textNoShape">
          <a:avLst/>
        </a:prstTxWarp>
      </a:bodyPr>
      <a:lstStyle>
        <a:defPPr>
          <a:defRPr/>
        </a:defPPr>
      </a:lstStyle>
    </a:spDef>
    <a:lnDef>
      <a:spPr bwMode="auto">
        <a:solidFill>
          <a:schemeClr val="accent1">
            <a:alpha val="89999"/>
          </a:schemeClr>
        </a:solidFill>
        <a:ln w="12700" cap="flat" cmpd="sng" algn="ctr">
          <a:solidFill>
            <a:srgbClr val="FF0000"/>
          </a:solidFill>
          <a:prstDash val="solid"/>
          <a:round/>
          <a:headEnd type="none" w="med" len="med"/>
          <a:tailEnd type="triangle"/>
        </a:ln>
        <a:effectLst>
          <a:prstShdw prst="shdw12">
            <a:schemeClr val="bg2">
              <a:alpha val="50000"/>
            </a:schemeClr>
          </a:prstShdw>
        </a:effectLst>
      </a:spPr>
      <a:bodyPr/>
      <a:lstStyle/>
    </a:lnDef>
  </a:objectDefaults>
  <a:extraClrSchemeLst>
    <a:extraClrScheme>
      <a:clrScheme name="电子科技大学离散数学课程组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电子科技大学离散数学课程组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电子科技大学离散数学课程组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电子科技大学离散数学课程组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电子科技大学离散数学课程组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电子科技大学离散数学课程组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电子科技大学离散数学课程组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电子科技大学离散数学课程组 8">
        <a:dk1>
          <a:srgbClr val="330066"/>
        </a:dk1>
        <a:lt1>
          <a:srgbClr val="D8DADA"/>
        </a:lt1>
        <a:dk2>
          <a:srgbClr val="FFFFFF"/>
        </a:dk2>
        <a:lt2>
          <a:srgbClr val="6B6B6B"/>
        </a:lt2>
        <a:accent1>
          <a:srgbClr val="DF0029"/>
        </a:accent1>
        <a:accent2>
          <a:srgbClr val="8FECE5"/>
        </a:accent2>
        <a:accent3>
          <a:srgbClr val="E9EAEA"/>
        </a:accent3>
        <a:accent4>
          <a:srgbClr val="2A0056"/>
        </a:accent4>
        <a:accent5>
          <a:srgbClr val="ECAAAC"/>
        </a:accent5>
        <a:accent6>
          <a:srgbClr val="81D6CF"/>
        </a:accent6>
        <a:hlink>
          <a:srgbClr val="135A9A"/>
        </a:hlink>
        <a:folHlink>
          <a:srgbClr val="711C81"/>
        </a:folHlink>
      </a:clrScheme>
      <a:clrMap bg1="lt1" tx1="dk1" bg2="lt2" tx2="dk2" accent1="accent1" accent2="accent2" accent3="accent3" accent4="accent4" accent5="accent5" accent6="accent6" hlink="hlink" folHlink="folHlink"/>
    </a:extraClrScheme>
    <a:extraClrScheme>
      <a:clrScheme name="电子科技大学离散数学课程组 9">
        <a:dk1>
          <a:srgbClr val="330066"/>
        </a:dk1>
        <a:lt1>
          <a:srgbClr val="D8DADA"/>
        </a:lt1>
        <a:dk2>
          <a:srgbClr val="FFFFFF"/>
        </a:dk2>
        <a:lt2>
          <a:srgbClr val="6B6B6B"/>
        </a:lt2>
        <a:accent1>
          <a:srgbClr val="DF0029"/>
        </a:accent1>
        <a:accent2>
          <a:srgbClr val="DF0029"/>
        </a:accent2>
        <a:accent3>
          <a:srgbClr val="E9EAEA"/>
        </a:accent3>
        <a:accent4>
          <a:srgbClr val="2A0056"/>
        </a:accent4>
        <a:accent5>
          <a:srgbClr val="ECAAAC"/>
        </a:accent5>
        <a:accent6>
          <a:srgbClr val="CA0024"/>
        </a:accent6>
        <a:hlink>
          <a:srgbClr val="135A9A"/>
        </a:hlink>
        <a:folHlink>
          <a:srgbClr val="711C8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Kimono</Template>
  <TotalTime>2648</TotalTime>
  <Words>8384</Words>
  <Application>Microsoft Office PowerPoint</Application>
  <PresentationFormat>全屏显示(4:3)</PresentationFormat>
  <Paragraphs>960</Paragraphs>
  <Slides>132</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132</vt:i4>
      </vt:variant>
    </vt:vector>
  </HeadingPairs>
  <TitlesOfParts>
    <vt:vector size="134" baseType="lpstr">
      <vt:lpstr>山东财经大学东方学院计算机应用课程组</vt:lpstr>
      <vt:lpstr>Picture</vt:lpstr>
      <vt:lpstr>PowerPoint 演示文稿</vt:lpstr>
      <vt:lpstr>本章目录</vt:lpstr>
      <vt:lpstr>1.1计算机概述</vt:lpstr>
      <vt:lpstr>计算工具的发展（1）</vt:lpstr>
      <vt:lpstr>计算工具的发展（2）</vt:lpstr>
      <vt:lpstr>巴贝奇的差分机和分析机</vt:lpstr>
      <vt:lpstr>巴贝奇的分析机构思</vt:lpstr>
      <vt:lpstr>霍德华•艾肯的马克1号</vt:lpstr>
      <vt:lpstr>现代计算机诞生</vt:lpstr>
      <vt:lpstr>计算机发展史</vt:lpstr>
      <vt:lpstr>1.1.2 计算机的分类及其特点</vt:lpstr>
      <vt:lpstr>1.1.3 计算机的应用领域</vt:lpstr>
      <vt:lpstr>PowerPoint 演示文稿</vt:lpstr>
      <vt:lpstr>PowerPoint 演示文稿</vt:lpstr>
      <vt:lpstr>1.2 计算机系统组成</vt:lpstr>
      <vt:lpstr>1.2.1 计算机硬件结构</vt:lpstr>
      <vt:lpstr>计算机硬件结构</vt:lpstr>
      <vt:lpstr>1.运算器</vt:lpstr>
      <vt:lpstr>2.控制器</vt:lpstr>
      <vt:lpstr>3.存储器</vt:lpstr>
      <vt:lpstr>半导体存储器的分类</vt:lpstr>
      <vt:lpstr>PowerPoint 演示文稿</vt:lpstr>
      <vt:lpstr>1.2.2 计算机软件</vt:lpstr>
      <vt:lpstr>软件的分类</vt:lpstr>
      <vt:lpstr>（1）计算机操作系统</vt:lpstr>
      <vt:lpstr>（2）语言处理程序</vt:lpstr>
      <vt:lpstr>PowerPoint 演示文稿</vt:lpstr>
      <vt:lpstr>执行编译程序和解释程序的过程</vt:lpstr>
      <vt:lpstr>（3）服务性程序（支撑软件）</vt:lpstr>
      <vt:lpstr>（4）数据库管理系统</vt:lpstr>
      <vt:lpstr>2.应用软件</vt:lpstr>
      <vt:lpstr>1.3 计算机信息处理基础</vt:lpstr>
      <vt:lpstr>1.3.1 数制</vt:lpstr>
      <vt:lpstr>1. 十进制数</vt:lpstr>
      <vt:lpstr>PowerPoint 演示文稿</vt:lpstr>
      <vt:lpstr>PowerPoint 演示文稿</vt:lpstr>
      <vt:lpstr>2. 二进制数</vt:lpstr>
      <vt:lpstr>PowerPoint 演示文稿</vt:lpstr>
      <vt:lpstr>PowerPoint 演示文稿</vt:lpstr>
      <vt:lpstr>二进制的加法和乘法运算规则</vt:lpstr>
      <vt:lpstr>3. 八进制数</vt:lpstr>
      <vt:lpstr>4. 十六进制数</vt:lpstr>
      <vt:lpstr>计算机中几种常用进位计数制的特点</vt:lpstr>
      <vt:lpstr>1.3.2 数制间的转换</vt:lpstr>
      <vt:lpstr>1. 十进制数转换为非十进制数</vt:lpstr>
      <vt:lpstr>PowerPoint 演示文稿</vt:lpstr>
      <vt:lpstr>PowerPoint 演示文稿</vt:lpstr>
      <vt:lpstr>(2) 十进制小数转换为非十进制小数</vt:lpstr>
      <vt:lpstr>PowerPoint 演示文稿</vt:lpstr>
      <vt:lpstr>PowerPoint 演示文稿</vt:lpstr>
      <vt:lpstr>PowerPoint 演示文稿</vt:lpstr>
      <vt:lpstr>2. 非十进制数转换为十进制数</vt:lpstr>
      <vt:lpstr>PowerPoint 演示文稿</vt:lpstr>
      <vt:lpstr>PowerPoint 演示文稿</vt:lpstr>
      <vt:lpstr>3. 二进制数与其他进制数之间的转换</vt:lpstr>
      <vt:lpstr>PowerPoint 演示文稿</vt:lpstr>
      <vt:lpstr>PowerPoint 演示文稿</vt:lpstr>
      <vt:lpstr>（2）二进制数与十六进制数之间的转换</vt:lpstr>
      <vt:lpstr>PowerPoint 演示文稿</vt:lpstr>
      <vt:lpstr>PowerPoint 演示文稿</vt:lpstr>
      <vt:lpstr>二进制、八进制、十进制和十六进制换算表</vt:lpstr>
      <vt:lpstr>1.3.3 计算机中数的表示</vt:lpstr>
      <vt:lpstr>PowerPoint 演示文稿</vt:lpstr>
      <vt:lpstr>PowerPoint 演示文稿</vt:lpstr>
      <vt:lpstr>2. 反码</vt:lpstr>
      <vt:lpstr>3. 补码</vt:lpstr>
      <vt:lpstr>PowerPoint 演示文稿</vt:lpstr>
      <vt:lpstr>PowerPoint 演示文稿</vt:lpstr>
      <vt:lpstr>1.3.4 信息的几种编码</vt:lpstr>
      <vt:lpstr>1. BCD码</vt:lpstr>
      <vt:lpstr>PowerPoint 演示文稿</vt:lpstr>
      <vt:lpstr>PowerPoint 演示文稿</vt:lpstr>
      <vt:lpstr>2. ASCII码</vt:lpstr>
      <vt:lpstr> 7位ASCII码编码表</vt:lpstr>
      <vt:lpstr>PowerPoint 演示文稿</vt:lpstr>
      <vt:lpstr>3. 汉字编码</vt:lpstr>
      <vt:lpstr>汉字输入码</vt:lpstr>
      <vt:lpstr>汉字字形码</vt:lpstr>
      <vt:lpstr>汉字信息处理过程</vt:lpstr>
      <vt:lpstr>4．图像编码</vt:lpstr>
      <vt:lpstr>(1) 位图图像</vt:lpstr>
      <vt:lpstr>(2) 矢量图像</vt:lpstr>
      <vt:lpstr>PowerPoint 演示文稿</vt:lpstr>
      <vt:lpstr>1.4 微型计算机硬件组成</vt:lpstr>
      <vt:lpstr>台式微机外观图</vt:lpstr>
      <vt:lpstr>主机箱正面和背面图</vt:lpstr>
      <vt:lpstr>主机内部示意图</vt:lpstr>
      <vt:lpstr>1. 主板</vt:lpstr>
      <vt:lpstr>酷睿时代的主板内部接口</vt:lpstr>
      <vt:lpstr>主板外部接口</vt:lpstr>
      <vt:lpstr>PowerPoint 演示文稿</vt:lpstr>
      <vt:lpstr>PowerPoint 演示文稿</vt:lpstr>
      <vt:lpstr>南北桥结构主板示意图(P55)</vt:lpstr>
      <vt:lpstr>主板最新技术</vt:lpstr>
      <vt:lpstr>典型主板技术参数（微星B85-G43 GAMING）</vt:lpstr>
      <vt:lpstr>典型主板技术参数（微星B85-G43 GAMING）</vt:lpstr>
      <vt:lpstr>2. CPU</vt:lpstr>
      <vt:lpstr>PowerPoint 演示文稿</vt:lpstr>
      <vt:lpstr>PowerPoint 演示文稿</vt:lpstr>
      <vt:lpstr>PowerPoint 演示文稿</vt:lpstr>
      <vt:lpstr>微机与微处理器的发展历程</vt:lpstr>
      <vt:lpstr>3. 内存</vt:lpstr>
      <vt:lpstr>PowerPoint 演示文稿</vt:lpstr>
      <vt:lpstr>4. 硬盘</vt:lpstr>
      <vt:lpstr>硬盘接口类型</vt:lpstr>
      <vt:lpstr>硬盘技术指标</vt:lpstr>
      <vt:lpstr>PowerPoint 演示文稿</vt:lpstr>
      <vt:lpstr>5. 显卡</vt:lpstr>
      <vt:lpstr>PowerPoint 演示文稿</vt:lpstr>
      <vt:lpstr>显卡的构成</vt:lpstr>
      <vt:lpstr>显卡基本构成</vt:lpstr>
      <vt:lpstr>显卡的分类</vt:lpstr>
      <vt:lpstr>显卡内部接口类型</vt:lpstr>
      <vt:lpstr>显卡外部接口</vt:lpstr>
      <vt:lpstr>显卡品牌</vt:lpstr>
      <vt:lpstr>6. 光驱</vt:lpstr>
      <vt:lpstr>7.显示器</vt:lpstr>
      <vt:lpstr>显示器的接口(同显卡的接口)</vt:lpstr>
      <vt:lpstr>8.键盘</vt:lpstr>
      <vt:lpstr>9.鼠标</vt:lpstr>
      <vt:lpstr>1.5 计算机常用术语及20世纪信息技术领域十大产品</vt:lpstr>
      <vt:lpstr>PowerPoint 演示文稿</vt:lpstr>
      <vt:lpstr>6.内存地址</vt:lpstr>
      <vt:lpstr>7.字与字长</vt:lpstr>
      <vt:lpstr>PowerPoint 演示文稿</vt:lpstr>
      <vt:lpstr>PowerPoint 演示文稿</vt:lpstr>
      <vt:lpstr>PowerPoint 演示文稿</vt:lpstr>
      <vt:lpstr>1.5.2  20世纪信息技术领域十大产品</vt:lpstr>
      <vt:lpstr>PowerPoint 演示文稿</vt:lpstr>
      <vt:lpstr>1.6 信息科学技术的长期发展趋势</vt:lpstr>
      <vt:lpstr>1.6.2 信息科学技术面临重大突破</vt:lpstr>
      <vt:lpstr>2.21世纪网络科学技术的变革</vt:lpstr>
    </vt:vector>
  </TitlesOfParts>
  <Company>ANSH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ANSH</dc:creator>
  <cp:lastModifiedBy>ANSH</cp:lastModifiedBy>
  <cp:revision>232</cp:revision>
  <dcterms:created xsi:type="dcterms:W3CDTF">2008-03-11T16:35:08Z</dcterms:created>
  <dcterms:modified xsi:type="dcterms:W3CDTF">2014-10-18T06:59:14Z</dcterms:modified>
</cp:coreProperties>
</file>