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66"/>
    <a:srgbClr val="99FFCC"/>
    <a:srgbClr val="FFFF99"/>
    <a:srgbClr val="FF0066"/>
    <a:srgbClr val="FF3399"/>
    <a:srgbClr val="FFFFFF"/>
    <a:srgbClr val="33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36" autoAdjust="0"/>
    <p:restoredTop sz="93896" autoAdjust="0"/>
  </p:normalViewPr>
  <p:slideViewPr>
    <p:cSldViewPr>
      <p:cViewPr>
        <p:scale>
          <a:sx n="75" d="100"/>
          <a:sy n="75" d="100"/>
        </p:scale>
        <p:origin x="-2478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19.xml"/><Relationship Id="rId1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349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pPr>
              <a:defRPr/>
            </a:pPr>
            <a:fld id="{C2785E59-2A18-4E9D-95BC-E1FCE6E4D06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26533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fld id="{FDC3B685-BD1F-4247-98C9-27291287F754}" type="slidenum">
              <a:rPr lang="en-US" altLang="zh-CN" sz="1200"/>
              <a:pPr/>
              <a:t>13</a:t>
            </a:fld>
            <a:endParaRPr lang="en-US" altLang="zh-CN" sz="1200"/>
          </a:p>
        </p:txBody>
      </p:sp>
      <p:sp>
        <p:nvSpPr>
          <p:cNvPr id="235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100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1000" smtClean="0">
                <a:latin typeface="黑体" pitchFamily="2" charset="-122"/>
                <a:ea typeface="黑体" pitchFamily="2" charset="-122"/>
              </a:rPr>
              <a:t>、当执行某个源程序时，计算机通过指定的路径找到源程序文件，然后将其调入内存。根据程序中的语句逐条执行，最终获得所需结果。</a:t>
            </a:r>
            <a:r>
              <a:rPr lang="zh-CN" altLang="en-US" sz="2000" smtClean="0">
                <a:latin typeface="黑体" pitchFamily="2" charset="-122"/>
                <a:ea typeface="黑体" pitchFamily="2" charset="-122"/>
              </a:rPr>
              <a:t> </a:t>
            </a:r>
          </a:p>
          <a:p>
            <a:pPr eaLnBrk="1" hangingPunct="1"/>
            <a:endParaRPr lang="en-US" altLang="zh-CN" sz="20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8" r="10120" b="34424"/>
          <a:stretch>
            <a:fillRect/>
          </a:stretch>
        </p:blipFill>
        <p:spPr bwMode="auto">
          <a:xfrm>
            <a:off x="539750" y="1844675"/>
            <a:ext cx="45354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02_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9743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709863"/>
            <a:ext cx="7772400" cy="1079500"/>
          </a:xfrm>
        </p:spPr>
        <p:txBody>
          <a:bodyPr/>
          <a:lstStyle>
            <a:lvl1pPr>
              <a:defRPr sz="4400">
                <a:solidFill>
                  <a:srgbClr val="FF0000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76375" y="4508500"/>
            <a:ext cx="6400800" cy="600075"/>
          </a:xfrm>
        </p:spPr>
        <p:txBody>
          <a:bodyPr/>
          <a:lstStyle>
            <a:lvl1pPr marL="0" indent="0" algn="ctr">
              <a:buFontTx/>
              <a:buNone/>
              <a:defRPr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隶书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015137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A1211281-CCE2-4CF5-AD3B-1E6029465B9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05659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333375"/>
            <a:ext cx="2105025" cy="61436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167437" cy="61436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EFEF95DA-04E7-4E9C-AC82-7D6F8DA4A0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899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333375"/>
            <a:ext cx="8280400" cy="7334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5F4EBEDF-F383-436C-898B-219A14EFEC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8579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3000" y="457200"/>
            <a:ext cx="57912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524000"/>
            <a:ext cx="7772400" cy="46482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FA3F0-5633-4A7F-8B26-395139FC297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5938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DDE5E408-3AE8-44C1-8986-D942631FC7A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2349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AE5E6FC7-C101-45CB-8076-F85E1AD561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8039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447800"/>
            <a:ext cx="4135437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447800"/>
            <a:ext cx="4137025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5852F953-4A49-4A1E-82D1-BB9922D4C4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937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9002EC42-9C13-4BB5-92A8-426EFDD375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794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A69860B5-826E-4BD7-861D-25065C0A39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3906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EE994A43-BBDF-4694-B276-8CA09EFDC8C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0742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7BB13520-650D-496E-BDEA-967B81D24B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89101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CAC - </a:t>
            </a:r>
            <a:fld id="{2EF25ECC-36F4-4F14-B2C4-A71B62C359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2481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804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447800"/>
            <a:ext cx="84248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597650"/>
            <a:ext cx="1905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2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altLang="zh-CN"/>
              <a:t>CAC - </a:t>
            </a:r>
            <a:fld id="{9DEAAD4C-7408-44FA-97FB-9C300AB1166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288925" y="1143000"/>
            <a:ext cx="8604250" cy="142875"/>
            <a:chOff x="204" y="890"/>
            <a:chExt cx="5035" cy="91"/>
          </a:xfrm>
        </p:grpSpPr>
        <p:sp>
          <p:nvSpPr>
            <p:cNvPr id="1030" name="Rectangle 6"/>
            <p:cNvSpPr>
              <a:spLocks noChangeArrowheads="1"/>
            </p:cNvSpPr>
            <p:nvPr userDrawn="1"/>
          </p:nvSpPr>
          <p:spPr bwMode="auto">
            <a:xfrm>
              <a:off x="204" y="890"/>
              <a:ext cx="1769" cy="91"/>
            </a:xfrm>
            <a:prstGeom prst="rect">
              <a:avLst/>
            </a:prstGeom>
            <a:gradFill rotWithShape="1">
              <a:gsLst>
                <a:gs pos="0">
                  <a:srgbClr val="E4C9E4"/>
                </a:gs>
                <a:gs pos="100000">
                  <a:srgbClr val="80008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dist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 userDrawn="1"/>
          </p:nvSpPr>
          <p:spPr bwMode="auto">
            <a:xfrm>
              <a:off x="1973" y="890"/>
              <a:ext cx="1451" cy="91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auto">
            <a:xfrm>
              <a:off x="3424" y="890"/>
              <a:ext cx="1815" cy="91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E9D2E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en-US" altLang="zh-CN" sz="1100" b="0" smtClean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Impact" pitchFamily="34" charset="0"/>
          <a:ea typeface="方正姚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C0000"/>
        </a:buClr>
        <a:buSzPct val="85000"/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8000"/>
        </a:buClr>
        <a:buSzPct val="115000"/>
        <a:buFont typeface="Times New Roman" pitchFamily="18" charset="0"/>
        <a:buChar char="•"/>
        <a:defRPr sz="2800" b="1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D:\whjc\computer\PC\DOC\images\2-1-0-2.gif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2133600" y="2514600"/>
            <a:ext cx="4648200" cy="1219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算法基础</a:t>
            </a:r>
          </a:p>
        </p:txBody>
      </p:sp>
    </p:spTree>
    <p:extLst>
      <p:ext uri="{BB962C8B-B14F-4D97-AF65-F5344CB8AC3E}">
        <p14:creationId xmlns:p14="http://schemas.microsoft.com/office/powerpoint/2010/main" val="1031100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altLang="zh-CN" dirty="0" smtClean="0"/>
              <a:t>1</a:t>
            </a:r>
            <a:r>
              <a:rPr lang="zh-CN" altLang="en-US" dirty="0" smtClean="0"/>
              <a:t>、计算机程序的概念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定义：</a:t>
            </a:r>
            <a:r>
              <a:rPr lang="zh-CN" altLang="en-US" sz="2400" dirty="0" smtClean="0">
                <a:latin typeface="黑体" pitchFamily="2" charset="-122"/>
                <a:ea typeface="黑体" pitchFamily="2" charset="-122"/>
              </a:rPr>
              <a:t>人们利用计算机解决某一个问题时，向计算机提供的，用一种程序设计语言书写并能被计算机执行的一组规则和步骤。</a:t>
            </a:r>
          </a:p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要素：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latin typeface="宋体" pitchFamily="2" charset="-122"/>
                <a:ea typeface="黑体" pitchFamily="2" charset="-122"/>
              </a:rPr>
              <a:t>名字</a:t>
            </a:r>
          </a:p>
          <a:p>
            <a:pPr lvl="1" eaLnBrk="1" hangingPunct="1">
              <a:lnSpc>
                <a:spcPct val="120000"/>
              </a:lnSpc>
              <a:defRPr/>
            </a:pPr>
            <a:r>
              <a:rPr lang="zh-CN" altLang="en-US" dirty="0" smtClean="0">
                <a:latin typeface="宋体" pitchFamily="2" charset="-122"/>
                <a:ea typeface="黑体" pitchFamily="2" charset="-122"/>
              </a:rPr>
              <a:t>存储</a:t>
            </a:r>
          </a:p>
          <a:p>
            <a:pPr lvl="1" eaLnBrk="1" hangingPunct="1">
              <a:lnSpc>
                <a:spcPct val="120000"/>
              </a:lnSpc>
              <a:defRPr/>
            </a:pPr>
            <a:endParaRPr lang="zh-CN" altLang="en-US" dirty="0" smtClean="0">
              <a:latin typeface="宋体" pitchFamily="2" charset="-122"/>
              <a:ea typeface="黑体" pitchFamily="2" charset="-122"/>
            </a:endParaRPr>
          </a:p>
          <a:p>
            <a:pPr eaLnBrk="1" hangingPunct="1">
              <a:lnSpc>
                <a:spcPct val="110000"/>
              </a:lnSpc>
              <a:buFont typeface="Wingdings" pitchFamily="2" charset="2"/>
              <a:buNone/>
              <a:defRPr/>
            </a:pPr>
            <a:endParaRPr lang="en-US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75913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876800"/>
          </a:xfrm>
        </p:spPr>
        <p:txBody>
          <a:bodyPr/>
          <a:lstStyle/>
          <a:p>
            <a:pPr eaLnBrk="1" hangingPunct="1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、程序的存储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400" b="0" smtClean="0">
                <a:latin typeface="黑体" pitchFamily="2" charset="-122"/>
                <a:ea typeface="黑体" pitchFamily="2" charset="-122"/>
              </a:rPr>
              <a:t>程序在计算机内以</a:t>
            </a:r>
            <a:r>
              <a:rPr lang="zh-CN" altLang="en-US" sz="2400" b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文件</a:t>
            </a:r>
            <a:r>
              <a:rPr lang="zh-CN" altLang="en-US" sz="2400" b="0" smtClean="0">
                <a:latin typeface="黑体" pitchFamily="2" charset="-122"/>
                <a:ea typeface="黑体" pitchFamily="2" charset="-122"/>
              </a:rPr>
              <a:t>的形式存储、管理和使用。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400" b="0" smtClean="0">
                <a:latin typeface="黑体" pitchFamily="2" charset="-122"/>
                <a:ea typeface="黑体" pitchFamily="2" charset="-122"/>
              </a:rPr>
              <a:t>文件系统的最大特征是对文件</a:t>
            </a:r>
            <a:r>
              <a:rPr lang="zh-CN" altLang="en-US" sz="2400" b="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按名存取</a:t>
            </a:r>
            <a:r>
              <a:rPr lang="zh-CN" altLang="en-US" sz="2400" b="0" smtClean="0">
                <a:latin typeface="黑体" pitchFamily="2" charset="-122"/>
                <a:ea typeface="黑体" pitchFamily="2" charset="-122"/>
              </a:rPr>
              <a:t>。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2400" b="0" smtClean="0">
                <a:latin typeface="黑体" pitchFamily="2" charset="-122"/>
                <a:ea typeface="黑体" pitchFamily="2" charset="-122"/>
              </a:rPr>
              <a:t>文件名的格式：文件名</a:t>
            </a:r>
            <a:r>
              <a:rPr lang="en-US" altLang="zh-CN" sz="2400" b="0" smtClean="0">
                <a:latin typeface="黑体" pitchFamily="2" charset="-122"/>
                <a:ea typeface="黑体" pitchFamily="2" charset="-122"/>
              </a:rPr>
              <a:t>[.</a:t>
            </a:r>
            <a:r>
              <a:rPr lang="zh-CN" altLang="en-US" sz="2400" b="0" smtClean="0">
                <a:latin typeface="黑体" pitchFamily="2" charset="-122"/>
                <a:ea typeface="黑体" pitchFamily="2" charset="-122"/>
              </a:rPr>
              <a:t>扩展名</a:t>
            </a:r>
            <a:r>
              <a:rPr lang="en-US" altLang="zh-CN" sz="2400" b="0" smtClean="0">
                <a:latin typeface="黑体" pitchFamily="2" charset="-122"/>
                <a:ea typeface="黑体" pitchFamily="2" charset="-122"/>
              </a:rPr>
              <a:t>]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文件名中可以包含除</a:t>
            </a:r>
            <a:r>
              <a:rPr lang="zh-CN" altLang="en-US" sz="2000" b="0" smtClean="0">
                <a:ea typeface="黑体" pitchFamily="2" charset="-122"/>
              </a:rPr>
              <a:t>“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？</a:t>
            </a:r>
            <a:r>
              <a:rPr lang="zh-CN" altLang="en-US" sz="2000" b="0" smtClean="0">
                <a:ea typeface="黑体" pitchFamily="2" charset="-122"/>
              </a:rPr>
              <a:t>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000" b="0" smtClean="0">
                <a:ea typeface="黑体" pitchFamily="2" charset="-122"/>
              </a:rPr>
              <a:t>“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000" b="0" smtClean="0">
                <a:ea typeface="黑体" pitchFamily="2" charset="-122"/>
              </a:rPr>
              <a:t>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000" b="0" smtClean="0">
                <a:ea typeface="黑体" pitchFamily="2" charset="-122"/>
              </a:rPr>
              <a:t>“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*</a:t>
            </a:r>
            <a:r>
              <a:rPr lang="zh-CN" altLang="en-US" sz="2000" b="0" smtClean="0">
                <a:ea typeface="黑体" pitchFamily="2" charset="-122"/>
              </a:rPr>
              <a:t>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000" b="0" smtClean="0">
                <a:ea typeface="黑体" pitchFamily="2" charset="-122"/>
              </a:rPr>
              <a:t>““”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000" b="0" smtClean="0">
                <a:ea typeface="黑体" pitchFamily="2" charset="-122"/>
              </a:rPr>
              <a:t>“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&lt;</a:t>
            </a:r>
            <a:r>
              <a:rPr lang="en-US" altLang="zh-CN" sz="2000" b="0" smtClean="0">
                <a:ea typeface="黑体" pitchFamily="2" charset="-122"/>
              </a:rPr>
              <a:t>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000" b="0" smtClean="0">
                <a:ea typeface="黑体" pitchFamily="2" charset="-122"/>
              </a:rPr>
              <a:t>“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&gt;</a:t>
            </a:r>
            <a:r>
              <a:rPr lang="en-US" altLang="zh-CN" sz="2000" b="0" smtClean="0">
                <a:ea typeface="黑体" pitchFamily="2" charset="-122"/>
              </a:rPr>
              <a:t>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000" b="0" smtClean="0">
                <a:ea typeface="黑体" pitchFamily="2" charset="-122"/>
              </a:rPr>
              <a:t>“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|</a:t>
            </a:r>
            <a:r>
              <a:rPr lang="en-US" altLang="zh-CN" sz="2000" b="0" smtClean="0">
                <a:ea typeface="黑体" pitchFamily="2" charset="-122"/>
              </a:rPr>
              <a:t>”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之外的字符，不区分大小写。</a:t>
            </a:r>
          </a:p>
          <a:p>
            <a:pPr lvl="1" eaLnBrk="1" hangingPunct="1">
              <a:lnSpc>
                <a:spcPct val="120000"/>
              </a:lnSpc>
            </a:pP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Windows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系统支持长文件名（最大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255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个字符），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DOS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系统支持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个字符的文件名。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文件的扩展名：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个字符，用于标识文件的类型。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语言编写的源程序的扩展名为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。例如：</a:t>
            </a:r>
            <a:r>
              <a:rPr lang="en-US" altLang="zh-CN" sz="2000" b="0" smtClean="0">
                <a:latin typeface="黑体" pitchFamily="2" charset="-122"/>
                <a:ea typeface="黑体" pitchFamily="2" charset="-122"/>
              </a:rPr>
              <a:t>LX3_2.c</a:t>
            </a: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。</a:t>
            </a:r>
          </a:p>
          <a:p>
            <a:pPr lvl="1" eaLnBrk="1" hangingPunct="1">
              <a:lnSpc>
                <a:spcPct val="120000"/>
              </a:lnSpc>
            </a:pPr>
            <a:r>
              <a:rPr lang="zh-CN" altLang="en-US" sz="2000" b="0" smtClean="0">
                <a:latin typeface="黑体" pitchFamily="2" charset="-122"/>
                <a:ea typeface="黑体" pitchFamily="2" charset="-122"/>
              </a:rPr>
              <a:t>为文件命名的基本要求：见名知义。</a:t>
            </a:r>
          </a:p>
        </p:txBody>
      </p:sp>
    </p:spTree>
    <p:extLst>
      <p:ext uri="{BB962C8B-B14F-4D97-AF65-F5344CB8AC3E}">
        <p14:creationId xmlns:p14="http://schemas.microsoft.com/office/powerpoint/2010/main" val="3268492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  <a:r>
              <a:rPr lang="zh-CN" altLang="en-US" smtClean="0"/>
              <a:t>程序的存储</a:t>
            </a:r>
          </a:p>
          <a:p>
            <a:pPr lvl="1" eaLnBrk="1" hangingPunct="1"/>
            <a:r>
              <a:rPr lang="zh-CN" altLang="en-US" smtClean="0"/>
              <a:t>磁盘名：盘符：，例如</a:t>
            </a:r>
            <a:r>
              <a:rPr lang="en-US" altLang="zh-CN" smtClean="0"/>
              <a:t>A:   C:   D:</a:t>
            </a:r>
            <a:r>
              <a:rPr lang="zh-CN" altLang="en-US" smtClean="0"/>
              <a:t>等</a:t>
            </a:r>
          </a:p>
          <a:p>
            <a:pPr lvl="1" eaLnBrk="1" hangingPunct="1"/>
            <a:r>
              <a:rPr lang="zh-CN" altLang="en-US" smtClean="0"/>
              <a:t>目录（文件夹）名</a:t>
            </a:r>
          </a:p>
          <a:p>
            <a:pPr lvl="1" eaLnBrk="1" hangingPunct="1"/>
            <a:endParaRPr lang="en-US" altLang="zh-CN" smtClean="0"/>
          </a:p>
        </p:txBody>
      </p: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1219200" y="3022600"/>
            <a:ext cx="7010400" cy="3149600"/>
            <a:chOff x="624" y="2016"/>
            <a:chExt cx="4416" cy="1984"/>
          </a:xfrm>
        </p:grpSpPr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>
              <a:off x="2783" y="2389"/>
              <a:ext cx="1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>
              <a:off x="1005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>
              <a:off x="1895" y="2524"/>
              <a:ext cx="0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2783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3672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Line 10"/>
            <p:cNvSpPr>
              <a:spLocks noChangeShapeType="1"/>
            </p:cNvSpPr>
            <p:nvPr/>
          </p:nvSpPr>
          <p:spPr bwMode="auto">
            <a:xfrm>
              <a:off x="4561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Line 11"/>
            <p:cNvSpPr>
              <a:spLocks noChangeShapeType="1"/>
            </p:cNvSpPr>
            <p:nvPr/>
          </p:nvSpPr>
          <p:spPr bwMode="auto">
            <a:xfrm>
              <a:off x="1005" y="2524"/>
              <a:ext cx="89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8" name="Line 12"/>
            <p:cNvSpPr>
              <a:spLocks noChangeShapeType="1"/>
            </p:cNvSpPr>
            <p:nvPr/>
          </p:nvSpPr>
          <p:spPr bwMode="auto">
            <a:xfrm>
              <a:off x="1895" y="2524"/>
              <a:ext cx="888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9" name="Line 13"/>
            <p:cNvSpPr>
              <a:spLocks noChangeShapeType="1"/>
            </p:cNvSpPr>
            <p:nvPr/>
          </p:nvSpPr>
          <p:spPr bwMode="auto">
            <a:xfrm>
              <a:off x="2783" y="2524"/>
              <a:ext cx="889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0" name="Line 14"/>
            <p:cNvSpPr>
              <a:spLocks noChangeShapeType="1"/>
            </p:cNvSpPr>
            <p:nvPr/>
          </p:nvSpPr>
          <p:spPr bwMode="auto">
            <a:xfrm>
              <a:off x="3672" y="2524"/>
              <a:ext cx="889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1" name="Rectangle 15"/>
            <p:cNvSpPr>
              <a:spLocks noChangeArrowheads="1"/>
            </p:cNvSpPr>
            <p:nvPr/>
          </p:nvSpPr>
          <p:spPr bwMode="auto">
            <a:xfrm>
              <a:off x="624" y="2658"/>
              <a:ext cx="768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2" name="Rectangle 16"/>
            <p:cNvSpPr>
              <a:spLocks noChangeArrowheads="1"/>
            </p:cNvSpPr>
            <p:nvPr/>
          </p:nvSpPr>
          <p:spPr bwMode="auto">
            <a:xfrm>
              <a:off x="624" y="2658"/>
              <a:ext cx="768" cy="30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Download</a:t>
              </a:r>
            </a:p>
          </p:txBody>
        </p:sp>
        <p:sp>
          <p:nvSpPr>
            <p:cNvPr id="14353" name="Rectangle 17"/>
            <p:cNvSpPr>
              <a:spLocks noChangeArrowheads="1"/>
            </p:cNvSpPr>
            <p:nvPr/>
          </p:nvSpPr>
          <p:spPr bwMode="auto">
            <a:xfrm>
              <a:off x="1513" y="2658"/>
              <a:ext cx="767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java</a:t>
              </a:r>
            </a:p>
          </p:txBody>
        </p:sp>
        <p:sp>
          <p:nvSpPr>
            <p:cNvPr id="14354" name="Rectangle 18"/>
            <p:cNvSpPr>
              <a:spLocks noChangeArrowheads="1"/>
            </p:cNvSpPr>
            <p:nvPr/>
          </p:nvSpPr>
          <p:spPr bwMode="auto">
            <a:xfrm>
              <a:off x="1513" y="2658"/>
              <a:ext cx="767" cy="30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5" name="Line 19"/>
            <p:cNvSpPr>
              <a:spLocks noChangeShapeType="1"/>
            </p:cNvSpPr>
            <p:nvPr/>
          </p:nvSpPr>
          <p:spPr bwMode="auto">
            <a:xfrm>
              <a:off x="2783" y="2967"/>
              <a:ext cx="1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Line 20"/>
            <p:cNvSpPr>
              <a:spLocks noChangeShapeType="1"/>
            </p:cNvSpPr>
            <p:nvPr/>
          </p:nvSpPr>
          <p:spPr bwMode="auto">
            <a:xfrm>
              <a:off x="2417" y="3102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7" name="Line 21"/>
            <p:cNvSpPr>
              <a:spLocks noChangeShapeType="1"/>
            </p:cNvSpPr>
            <p:nvPr/>
          </p:nvSpPr>
          <p:spPr bwMode="auto">
            <a:xfrm>
              <a:off x="3144" y="3102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8" name="Line 22"/>
            <p:cNvSpPr>
              <a:spLocks noChangeShapeType="1"/>
            </p:cNvSpPr>
            <p:nvPr/>
          </p:nvSpPr>
          <p:spPr bwMode="auto">
            <a:xfrm>
              <a:off x="2417" y="3102"/>
              <a:ext cx="366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9" name="Line 23"/>
            <p:cNvSpPr>
              <a:spLocks noChangeShapeType="1"/>
            </p:cNvSpPr>
            <p:nvPr/>
          </p:nvSpPr>
          <p:spPr bwMode="auto">
            <a:xfrm>
              <a:off x="2783" y="3102"/>
              <a:ext cx="361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0" name="Rectangle 24"/>
            <p:cNvSpPr>
              <a:spLocks noChangeArrowheads="1"/>
            </p:cNvSpPr>
            <p:nvPr/>
          </p:nvSpPr>
          <p:spPr bwMode="auto">
            <a:xfrm>
              <a:off x="2003" y="3236"/>
              <a:ext cx="719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chap1</a:t>
              </a:r>
            </a:p>
          </p:txBody>
        </p:sp>
        <p:sp>
          <p:nvSpPr>
            <p:cNvPr id="14361" name="Rectangle 25"/>
            <p:cNvSpPr>
              <a:spLocks noChangeArrowheads="1"/>
            </p:cNvSpPr>
            <p:nvPr/>
          </p:nvSpPr>
          <p:spPr bwMode="auto">
            <a:xfrm>
              <a:off x="2844" y="3236"/>
              <a:ext cx="677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chap2</a:t>
              </a:r>
            </a:p>
          </p:txBody>
        </p:sp>
        <p:sp>
          <p:nvSpPr>
            <p:cNvPr id="14362" name="Rectangle 26"/>
            <p:cNvSpPr>
              <a:spLocks noChangeArrowheads="1"/>
            </p:cNvSpPr>
            <p:nvPr/>
          </p:nvSpPr>
          <p:spPr bwMode="auto">
            <a:xfrm>
              <a:off x="2402" y="2658"/>
              <a:ext cx="767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C</a:t>
              </a:r>
              <a:r>
                <a:rPr kumimoji="1" lang="zh-CN" altLang="en-US" sz="1800" b="1">
                  <a:latin typeface="隶书" pitchFamily="49" charset="-122"/>
                  <a:ea typeface="隶书" pitchFamily="49" charset="-122"/>
                </a:rPr>
                <a:t>源程序</a:t>
              </a:r>
            </a:p>
          </p:txBody>
        </p:sp>
        <p:sp>
          <p:nvSpPr>
            <p:cNvPr id="14363" name="Rectangle 27"/>
            <p:cNvSpPr>
              <a:spLocks noChangeArrowheads="1"/>
            </p:cNvSpPr>
            <p:nvPr/>
          </p:nvSpPr>
          <p:spPr bwMode="auto">
            <a:xfrm>
              <a:off x="2402" y="2658"/>
              <a:ext cx="767" cy="30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64" name="Rectangle 28"/>
            <p:cNvSpPr>
              <a:spLocks noChangeArrowheads="1"/>
            </p:cNvSpPr>
            <p:nvPr/>
          </p:nvSpPr>
          <p:spPr bwMode="auto">
            <a:xfrm>
              <a:off x="3242" y="2673"/>
              <a:ext cx="879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ea typeface="隶书" pitchFamily="49" charset="-122"/>
                </a:rPr>
                <a:t>……</a:t>
              </a:r>
              <a:endParaRPr kumimoji="1" lang="en-US" altLang="zh-CN" sz="1800" b="1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4365" name="Rectangle 29"/>
            <p:cNvSpPr>
              <a:spLocks noChangeArrowheads="1"/>
            </p:cNvSpPr>
            <p:nvPr/>
          </p:nvSpPr>
          <p:spPr bwMode="auto">
            <a:xfrm>
              <a:off x="4180" y="2673"/>
              <a:ext cx="860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ea typeface="隶书" pitchFamily="49" charset="-122"/>
                </a:rPr>
                <a:t>……</a:t>
              </a:r>
              <a:endParaRPr kumimoji="1" lang="en-US" altLang="zh-CN" sz="1800" b="1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4366" name="Rectangle 30"/>
            <p:cNvSpPr>
              <a:spLocks noChangeArrowheads="1"/>
            </p:cNvSpPr>
            <p:nvPr/>
          </p:nvSpPr>
          <p:spPr bwMode="auto">
            <a:xfrm>
              <a:off x="2402" y="2016"/>
              <a:ext cx="767" cy="373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1800" b="1">
                  <a:latin typeface="隶书" pitchFamily="49" charset="-122"/>
                  <a:ea typeface="隶书" pitchFamily="49" charset="-122"/>
                </a:rPr>
                <a:t>根目录 </a:t>
              </a:r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D:\</a:t>
              </a:r>
            </a:p>
          </p:txBody>
        </p:sp>
        <p:sp>
          <p:nvSpPr>
            <p:cNvPr id="14367" name="Rectangle 31"/>
            <p:cNvSpPr>
              <a:spLocks noChangeArrowheads="1"/>
            </p:cNvSpPr>
            <p:nvPr/>
          </p:nvSpPr>
          <p:spPr bwMode="auto">
            <a:xfrm>
              <a:off x="2402" y="2016"/>
              <a:ext cx="767" cy="3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68" name="Line 32"/>
            <p:cNvSpPr>
              <a:spLocks noChangeShapeType="1"/>
            </p:cNvSpPr>
            <p:nvPr/>
          </p:nvSpPr>
          <p:spPr bwMode="auto">
            <a:xfrm>
              <a:off x="2334" y="3504"/>
              <a:ext cx="1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9" name="Line 33"/>
            <p:cNvSpPr>
              <a:spLocks noChangeShapeType="1"/>
            </p:cNvSpPr>
            <p:nvPr/>
          </p:nvSpPr>
          <p:spPr bwMode="auto">
            <a:xfrm>
              <a:off x="1968" y="3639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34"/>
            <p:cNvSpPr>
              <a:spLocks noChangeShapeType="1"/>
            </p:cNvSpPr>
            <p:nvPr/>
          </p:nvSpPr>
          <p:spPr bwMode="auto">
            <a:xfrm>
              <a:off x="2695" y="3639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Line 35"/>
            <p:cNvSpPr>
              <a:spLocks noChangeShapeType="1"/>
            </p:cNvSpPr>
            <p:nvPr/>
          </p:nvSpPr>
          <p:spPr bwMode="auto">
            <a:xfrm>
              <a:off x="1968" y="3639"/>
              <a:ext cx="366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Line 36"/>
            <p:cNvSpPr>
              <a:spLocks noChangeShapeType="1"/>
            </p:cNvSpPr>
            <p:nvPr/>
          </p:nvSpPr>
          <p:spPr bwMode="auto">
            <a:xfrm>
              <a:off x="2334" y="3639"/>
              <a:ext cx="361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Rectangle 37"/>
            <p:cNvSpPr>
              <a:spLocks noChangeArrowheads="1"/>
            </p:cNvSpPr>
            <p:nvPr/>
          </p:nvSpPr>
          <p:spPr bwMode="auto">
            <a:xfrm>
              <a:off x="1602" y="3744"/>
              <a:ext cx="719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Exe1.c</a:t>
              </a:r>
            </a:p>
          </p:txBody>
        </p:sp>
        <p:sp>
          <p:nvSpPr>
            <p:cNvPr id="14374" name="Rectangle 38"/>
            <p:cNvSpPr>
              <a:spLocks noChangeArrowheads="1"/>
            </p:cNvSpPr>
            <p:nvPr/>
          </p:nvSpPr>
          <p:spPr bwMode="auto">
            <a:xfrm>
              <a:off x="2443" y="3744"/>
              <a:ext cx="677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Exec2.c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8253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20432D-CCFF-430C-B63A-09FED81C9E8F}" type="slidenum">
              <a:rPr lang="en-US" altLang="zh-CN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zh-CN" altLang="en-US" dirty="0" smtClean="0"/>
              <a:t>路径：例如</a:t>
            </a:r>
            <a:r>
              <a:rPr lang="zh-CN" altLang="en-US" dirty="0" smtClean="0"/>
              <a:t>：</a:t>
            </a:r>
            <a:r>
              <a:rPr lang="en-US" altLang="zh-CN" dirty="0" smtClean="0"/>
              <a:t>D:\C</a:t>
            </a:r>
            <a:r>
              <a:rPr lang="zh-CN" altLang="en-US" dirty="0" smtClean="0"/>
              <a:t>源程序</a:t>
            </a:r>
            <a:r>
              <a:rPr lang="en-US" altLang="zh-CN" dirty="0" smtClean="0"/>
              <a:t>\chap1\LX1_1.C</a:t>
            </a:r>
          </a:p>
          <a:p>
            <a:pPr lvl="1" eaLnBrk="1" hangingPunct="1">
              <a:buFontTx/>
              <a:buNone/>
            </a:pPr>
            <a:endParaRPr lang="en-US" altLang="zh-CN" dirty="0" smtClean="0"/>
          </a:p>
        </p:txBody>
      </p:sp>
      <p:grpSp>
        <p:nvGrpSpPr>
          <p:cNvPr id="15365" name="Group 4"/>
          <p:cNvGrpSpPr>
            <a:grpSpLocks/>
          </p:cNvGrpSpPr>
          <p:nvPr/>
        </p:nvGrpSpPr>
        <p:grpSpPr bwMode="auto">
          <a:xfrm>
            <a:off x="914400" y="2590800"/>
            <a:ext cx="7391400" cy="3149600"/>
            <a:chOff x="624" y="2016"/>
            <a:chExt cx="4416" cy="1984"/>
          </a:xfrm>
        </p:grpSpPr>
        <p:sp>
          <p:nvSpPr>
            <p:cNvPr id="15366" name="Line 5"/>
            <p:cNvSpPr>
              <a:spLocks noChangeShapeType="1"/>
            </p:cNvSpPr>
            <p:nvPr/>
          </p:nvSpPr>
          <p:spPr bwMode="auto">
            <a:xfrm>
              <a:off x="2783" y="2389"/>
              <a:ext cx="1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7" name="Line 6"/>
            <p:cNvSpPr>
              <a:spLocks noChangeShapeType="1"/>
            </p:cNvSpPr>
            <p:nvPr/>
          </p:nvSpPr>
          <p:spPr bwMode="auto">
            <a:xfrm>
              <a:off x="1005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8" name="Line 7"/>
            <p:cNvSpPr>
              <a:spLocks noChangeShapeType="1"/>
            </p:cNvSpPr>
            <p:nvPr/>
          </p:nvSpPr>
          <p:spPr bwMode="auto">
            <a:xfrm>
              <a:off x="1895" y="2524"/>
              <a:ext cx="0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69" name="Line 8"/>
            <p:cNvSpPr>
              <a:spLocks noChangeShapeType="1"/>
            </p:cNvSpPr>
            <p:nvPr/>
          </p:nvSpPr>
          <p:spPr bwMode="auto">
            <a:xfrm>
              <a:off x="2783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0" name="Line 9"/>
            <p:cNvSpPr>
              <a:spLocks noChangeShapeType="1"/>
            </p:cNvSpPr>
            <p:nvPr/>
          </p:nvSpPr>
          <p:spPr bwMode="auto">
            <a:xfrm>
              <a:off x="3672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1" name="Line 10"/>
            <p:cNvSpPr>
              <a:spLocks noChangeShapeType="1"/>
            </p:cNvSpPr>
            <p:nvPr/>
          </p:nvSpPr>
          <p:spPr bwMode="auto">
            <a:xfrm>
              <a:off x="4561" y="2524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2" name="Line 11"/>
            <p:cNvSpPr>
              <a:spLocks noChangeShapeType="1"/>
            </p:cNvSpPr>
            <p:nvPr/>
          </p:nvSpPr>
          <p:spPr bwMode="auto">
            <a:xfrm>
              <a:off x="1005" y="2524"/>
              <a:ext cx="890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Line 12"/>
            <p:cNvSpPr>
              <a:spLocks noChangeShapeType="1"/>
            </p:cNvSpPr>
            <p:nvPr/>
          </p:nvSpPr>
          <p:spPr bwMode="auto">
            <a:xfrm>
              <a:off x="1895" y="2524"/>
              <a:ext cx="888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Line 13"/>
            <p:cNvSpPr>
              <a:spLocks noChangeShapeType="1"/>
            </p:cNvSpPr>
            <p:nvPr/>
          </p:nvSpPr>
          <p:spPr bwMode="auto">
            <a:xfrm>
              <a:off x="2783" y="2524"/>
              <a:ext cx="889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Line 14"/>
            <p:cNvSpPr>
              <a:spLocks noChangeShapeType="1"/>
            </p:cNvSpPr>
            <p:nvPr/>
          </p:nvSpPr>
          <p:spPr bwMode="auto">
            <a:xfrm>
              <a:off x="3672" y="2524"/>
              <a:ext cx="889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6" name="Rectangle 15"/>
            <p:cNvSpPr>
              <a:spLocks noChangeArrowheads="1"/>
            </p:cNvSpPr>
            <p:nvPr/>
          </p:nvSpPr>
          <p:spPr bwMode="auto">
            <a:xfrm>
              <a:off x="624" y="2658"/>
              <a:ext cx="768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77" name="Rectangle 16"/>
            <p:cNvSpPr>
              <a:spLocks noChangeArrowheads="1"/>
            </p:cNvSpPr>
            <p:nvPr/>
          </p:nvSpPr>
          <p:spPr bwMode="auto">
            <a:xfrm>
              <a:off x="624" y="2658"/>
              <a:ext cx="768" cy="30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Download</a:t>
              </a:r>
            </a:p>
          </p:txBody>
        </p:sp>
        <p:sp>
          <p:nvSpPr>
            <p:cNvPr id="15378" name="Rectangle 17"/>
            <p:cNvSpPr>
              <a:spLocks noChangeArrowheads="1"/>
            </p:cNvSpPr>
            <p:nvPr/>
          </p:nvSpPr>
          <p:spPr bwMode="auto">
            <a:xfrm>
              <a:off x="1513" y="2658"/>
              <a:ext cx="767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java</a:t>
              </a:r>
            </a:p>
          </p:txBody>
        </p:sp>
        <p:sp>
          <p:nvSpPr>
            <p:cNvPr id="15379" name="Rectangle 18"/>
            <p:cNvSpPr>
              <a:spLocks noChangeArrowheads="1"/>
            </p:cNvSpPr>
            <p:nvPr/>
          </p:nvSpPr>
          <p:spPr bwMode="auto">
            <a:xfrm>
              <a:off x="1513" y="2658"/>
              <a:ext cx="767" cy="30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0" name="Line 19"/>
            <p:cNvSpPr>
              <a:spLocks noChangeShapeType="1"/>
            </p:cNvSpPr>
            <p:nvPr/>
          </p:nvSpPr>
          <p:spPr bwMode="auto">
            <a:xfrm>
              <a:off x="2783" y="2967"/>
              <a:ext cx="1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1" name="Line 20"/>
            <p:cNvSpPr>
              <a:spLocks noChangeShapeType="1"/>
            </p:cNvSpPr>
            <p:nvPr/>
          </p:nvSpPr>
          <p:spPr bwMode="auto">
            <a:xfrm>
              <a:off x="2417" y="3102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2" name="Line 21"/>
            <p:cNvSpPr>
              <a:spLocks noChangeShapeType="1"/>
            </p:cNvSpPr>
            <p:nvPr/>
          </p:nvSpPr>
          <p:spPr bwMode="auto">
            <a:xfrm>
              <a:off x="3144" y="3102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3" name="Line 22"/>
            <p:cNvSpPr>
              <a:spLocks noChangeShapeType="1"/>
            </p:cNvSpPr>
            <p:nvPr/>
          </p:nvSpPr>
          <p:spPr bwMode="auto">
            <a:xfrm>
              <a:off x="2417" y="3102"/>
              <a:ext cx="366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4" name="Line 23"/>
            <p:cNvSpPr>
              <a:spLocks noChangeShapeType="1"/>
            </p:cNvSpPr>
            <p:nvPr/>
          </p:nvSpPr>
          <p:spPr bwMode="auto">
            <a:xfrm>
              <a:off x="2783" y="3102"/>
              <a:ext cx="361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Rectangle 24"/>
            <p:cNvSpPr>
              <a:spLocks noChangeArrowheads="1"/>
            </p:cNvSpPr>
            <p:nvPr/>
          </p:nvSpPr>
          <p:spPr bwMode="auto">
            <a:xfrm>
              <a:off x="2003" y="3236"/>
              <a:ext cx="719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chap1</a:t>
              </a:r>
            </a:p>
          </p:txBody>
        </p:sp>
        <p:sp>
          <p:nvSpPr>
            <p:cNvPr id="15386" name="Rectangle 25"/>
            <p:cNvSpPr>
              <a:spLocks noChangeArrowheads="1"/>
            </p:cNvSpPr>
            <p:nvPr/>
          </p:nvSpPr>
          <p:spPr bwMode="auto">
            <a:xfrm>
              <a:off x="2844" y="3236"/>
              <a:ext cx="677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chap2</a:t>
              </a:r>
            </a:p>
          </p:txBody>
        </p:sp>
        <p:sp>
          <p:nvSpPr>
            <p:cNvPr id="15387" name="Rectangle 26"/>
            <p:cNvSpPr>
              <a:spLocks noChangeArrowheads="1"/>
            </p:cNvSpPr>
            <p:nvPr/>
          </p:nvSpPr>
          <p:spPr bwMode="auto">
            <a:xfrm>
              <a:off x="2402" y="2658"/>
              <a:ext cx="767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C</a:t>
              </a:r>
              <a:r>
                <a:rPr kumimoji="1" lang="zh-CN" altLang="en-US" sz="1800" b="1">
                  <a:latin typeface="隶书" pitchFamily="49" charset="-122"/>
                  <a:ea typeface="隶书" pitchFamily="49" charset="-122"/>
                </a:rPr>
                <a:t>源程序</a:t>
              </a:r>
            </a:p>
          </p:txBody>
        </p:sp>
        <p:sp>
          <p:nvSpPr>
            <p:cNvPr id="15388" name="Rectangle 27"/>
            <p:cNvSpPr>
              <a:spLocks noChangeArrowheads="1"/>
            </p:cNvSpPr>
            <p:nvPr/>
          </p:nvSpPr>
          <p:spPr bwMode="auto">
            <a:xfrm>
              <a:off x="2402" y="2658"/>
              <a:ext cx="767" cy="309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89" name="Rectangle 28"/>
            <p:cNvSpPr>
              <a:spLocks noChangeArrowheads="1"/>
            </p:cNvSpPr>
            <p:nvPr/>
          </p:nvSpPr>
          <p:spPr bwMode="auto">
            <a:xfrm>
              <a:off x="3242" y="2673"/>
              <a:ext cx="879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ea typeface="隶书" pitchFamily="49" charset="-122"/>
                </a:rPr>
                <a:t>……</a:t>
              </a:r>
              <a:endParaRPr kumimoji="1" lang="en-US" altLang="zh-CN" sz="1800" b="1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5390" name="Rectangle 29"/>
            <p:cNvSpPr>
              <a:spLocks noChangeArrowheads="1"/>
            </p:cNvSpPr>
            <p:nvPr/>
          </p:nvSpPr>
          <p:spPr bwMode="auto">
            <a:xfrm>
              <a:off x="4180" y="2673"/>
              <a:ext cx="860" cy="309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ea typeface="隶书" pitchFamily="49" charset="-122"/>
                </a:rPr>
                <a:t>……</a:t>
              </a:r>
              <a:endParaRPr kumimoji="1" lang="en-US" altLang="zh-CN" sz="1800" b="1">
                <a:latin typeface="隶书" pitchFamily="49" charset="-122"/>
                <a:ea typeface="隶书" pitchFamily="49" charset="-122"/>
              </a:endParaRPr>
            </a:p>
          </p:txBody>
        </p:sp>
        <p:sp>
          <p:nvSpPr>
            <p:cNvPr id="15391" name="Rectangle 30"/>
            <p:cNvSpPr>
              <a:spLocks noChangeArrowheads="1"/>
            </p:cNvSpPr>
            <p:nvPr/>
          </p:nvSpPr>
          <p:spPr bwMode="auto">
            <a:xfrm>
              <a:off x="2402" y="2016"/>
              <a:ext cx="767" cy="373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1800" b="1">
                  <a:latin typeface="隶书" pitchFamily="49" charset="-122"/>
                  <a:ea typeface="隶书" pitchFamily="49" charset="-122"/>
                </a:rPr>
                <a:t>根目录 </a:t>
              </a:r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D:\</a:t>
              </a:r>
            </a:p>
          </p:txBody>
        </p:sp>
        <p:sp>
          <p:nvSpPr>
            <p:cNvPr id="15392" name="Rectangle 31"/>
            <p:cNvSpPr>
              <a:spLocks noChangeArrowheads="1"/>
            </p:cNvSpPr>
            <p:nvPr/>
          </p:nvSpPr>
          <p:spPr bwMode="auto">
            <a:xfrm>
              <a:off x="2402" y="2016"/>
              <a:ext cx="767" cy="373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93" name="Line 32"/>
            <p:cNvSpPr>
              <a:spLocks noChangeShapeType="1"/>
            </p:cNvSpPr>
            <p:nvPr/>
          </p:nvSpPr>
          <p:spPr bwMode="auto">
            <a:xfrm>
              <a:off x="2334" y="3504"/>
              <a:ext cx="1" cy="13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Line 33"/>
            <p:cNvSpPr>
              <a:spLocks noChangeShapeType="1"/>
            </p:cNvSpPr>
            <p:nvPr/>
          </p:nvSpPr>
          <p:spPr bwMode="auto">
            <a:xfrm>
              <a:off x="1968" y="3639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5" name="Line 34"/>
            <p:cNvSpPr>
              <a:spLocks noChangeShapeType="1"/>
            </p:cNvSpPr>
            <p:nvPr/>
          </p:nvSpPr>
          <p:spPr bwMode="auto">
            <a:xfrm>
              <a:off x="2695" y="3639"/>
              <a:ext cx="1" cy="13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6" name="Line 35"/>
            <p:cNvSpPr>
              <a:spLocks noChangeShapeType="1"/>
            </p:cNvSpPr>
            <p:nvPr/>
          </p:nvSpPr>
          <p:spPr bwMode="auto">
            <a:xfrm>
              <a:off x="1968" y="3639"/>
              <a:ext cx="366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7" name="Line 36"/>
            <p:cNvSpPr>
              <a:spLocks noChangeShapeType="1"/>
            </p:cNvSpPr>
            <p:nvPr/>
          </p:nvSpPr>
          <p:spPr bwMode="auto">
            <a:xfrm>
              <a:off x="2334" y="3639"/>
              <a:ext cx="361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8" name="Rectangle 37"/>
            <p:cNvSpPr>
              <a:spLocks noChangeArrowheads="1"/>
            </p:cNvSpPr>
            <p:nvPr/>
          </p:nvSpPr>
          <p:spPr bwMode="auto">
            <a:xfrm>
              <a:off x="1602" y="3744"/>
              <a:ext cx="719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LX1_1.c</a:t>
              </a:r>
            </a:p>
          </p:txBody>
        </p:sp>
        <p:sp>
          <p:nvSpPr>
            <p:cNvPr id="15399" name="Rectangle 38"/>
            <p:cNvSpPr>
              <a:spLocks noChangeArrowheads="1"/>
            </p:cNvSpPr>
            <p:nvPr/>
          </p:nvSpPr>
          <p:spPr bwMode="auto">
            <a:xfrm>
              <a:off x="2443" y="3744"/>
              <a:ext cx="677" cy="256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/>
              <a:r>
                <a:rPr kumimoji="1" lang="en-US" altLang="zh-CN" sz="1800" b="1">
                  <a:latin typeface="隶书" pitchFamily="49" charset="-122"/>
                  <a:ea typeface="隶书" pitchFamily="49" charset="-122"/>
                </a:rPr>
                <a:t>LX1_ 2.c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9290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1E7D62-B35A-46C8-B741-528FC21CCE76}" type="slidenum">
              <a:rPr lang="en-US" altLang="zh-CN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/>
            <a:r>
              <a:rPr lang="en-US" altLang="zh-CN" smtClean="0"/>
              <a:t> </a:t>
            </a:r>
            <a:r>
              <a:rPr lang="zh-CN" altLang="en-US" smtClean="0"/>
              <a:t>高级语言执行的过程</a:t>
            </a:r>
          </a:p>
          <a:p>
            <a:pPr marL="914400" lvl="1" indent="-457200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将用高级语言编写的程序语句，写入一个文件，称为源程序。</a:t>
            </a:r>
          </a:p>
        </p:txBody>
      </p:sp>
      <p:sp>
        <p:nvSpPr>
          <p:cNvPr id="16389" name="Text Box 51"/>
          <p:cNvSpPr txBox="1">
            <a:spLocks noChangeArrowheads="1"/>
          </p:cNvSpPr>
          <p:nvPr/>
        </p:nvSpPr>
        <p:spPr bwMode="auto">
          <a:xfrm>
            <a:off x="3322638" y="3773488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编辑器</a:t>
            </a:r>
          </a:p>
        </p:txBody>
      </p:sp>
      <p:sp>
        <p:nvSpPr>
          <p:cNvPr id="16390" name="Line 52"/>
          <p:cNvSpPr>
            <a:spLocks noChangeShapeType="1"/>
          </p:cNvSpPr>
          <p:nvPr/>
        </p:nvSpPr>
        <p:spPr bwMode="auto">
          <a:xfrm>
            <a:off x="2430463" y="4038600"/>
            <a:ext cx="8382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Text Box 53"/>
          <p:cNvSpPr txBox="1">
            <a:spLocks noChangeArrowheads="1"/>
          </p:cNvSpPr>
          <p:nvPr/>
        </p:nvSpPr>
        <p:spPr bwMode="auto">
          <a:xfrm>
            <a:off x="2487613" y="3573463"/>
            <a:ext cx="6286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</a:p>
        </p:txBody>
      </p:sp>
      <p:sp>
        <p:nvSpPr>
          <p:cNvPr id="16392" name="Oval 54"/>
          <p:cNvSpPr>
            <a:spLocks noChangeArrowheads="1"/>
          </p:cNvSpPr>
          <p:nvPr/>
        </p:nvSpPr>
        <p:spPr bwMode="auto">
          <a:xfrm>
            <a:off x="1441450" y="3840163"/>
            <a:ext cx="912813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  <p:sp>
        <p:nvSpPr>
          <p:cNvPr id="16393" name="AutoShape 55"/>
          <p:cNvSpPr>
            <a:spLocks noChangeArrowheads="1"/>
          </p:cNvSpPr>
          <p:nvPr/>
        </p:nvSpPr>
        <p:spPr bwMode="auto">
          <a:xfrm>
            <a:off x="4533900" y="408940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16394" name="Text Box 56"/>
          <p:cNvSpPr txBox="1">
            <a:spLocks noChangeArrowheads="1"/>
          </p:cNvSpPr>
          <p:nvPr/>
        </p:nvSpPr>
        <p:spPr bwMode="auto">
          <a:xfrm>
            <a:off x="2278063" y="4133850"/>
            <a:ext cx="11287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输入</a:t>
            </a:r>
          </a:p>
          <a:p>
            <a:pPr>
              <a:lnSpc>
                <a:spcPct val="96000"/>
              </a:lnSpc>
            </a:pPr>
            <a:r>
              <a:rPr lang="zh-CN" altLang="en-US" sz="2000" b="1"/>
              <a:t>设备</a:t>
            </a:r>
          </a:p>
        </p:txBody>
      </p:sp>
      <p:sp>
        <p:nvSpPr>
          <p:cNvPr id="16395" name="Line 57"/>
          <p:cNvSpPr>
            <a:spLocks noChangeShapeType="1"/>
          </p:cNvSpPr>
          <p:nvPr/>
        </p:nvSpPr>
        <p:spPr bwMode="auto">
          <a:xfrm>
            <a:off x="4335463" y="406876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Text Box 58"/>
          <p:cNvSpPr txBox="1">
            <a:spLocks noChangeArrowheads="1"/>
          </p:cNvSpPr>
          <p:nvPr/>
        </p:nvSpPr>
        <p:spPr bwMode="auto">
          <a:xfrm>
            <a:off x="4411663" y="34290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高级语言程序</a:t>
            </a:r>
          </a:p>
        </p:txBody>
      </p:sp>
    </p:spTree>
    <p:extLst>
      <p:ext uri="{BB962C8B-B14F-4D97-AF65-F5344CB8AC3E}">
        <p14:creationId xmlns:p14="http://schemas.microsoft.com/office/powerpoint/2010/main" val="1323927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A2EBE7-899D-4A9A-9617-570B57F3E6A9}" type="slidenum">
              <a:rPr lang="en-US" altLang="zh-CN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  <a:r>
              <a:rPr lang="zh-CN" altLang="en-US" smtClean="0"/>
              <a:t>高级语言执行的过程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编辑源程序：将用高级语言编写的程序语句，写入一个文件，称为源程序。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编译源程序：将高级语言程序，翻译为机器语言程序。</a:t>
            </a:r>
          </a:p>
        </p:txBody>
      </p:sp>
      <p:sp>
        <p:nvSpPr>
          <p:cNvPr id="17413" name="Text Box 81"/>
          <p:cNvSpPr txBox="1">
            <a:spLocks noChangeArrowheads="1"/>
          </p:cNvSpPr>
          <p:nvPr/>
        </p:nvSpPr>
        <p:spPr bwMode="auto">
          <a:xfrm>
            <a:off x="3322638" y="4306888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编辑器</a:t>
            </a:r>
          </a:p>
        </p:txBody>
      </p:sp>
      <p:sp>
        <p:nvSpPr>
          <p:cNvPr id="17414" name="Line 82"/>
          <p:cNvSpPr>
            <a:spLocks noChangeShapeType="1"/>
          </p:cNvSpPr>
          <p:nvPr/>
        </p:nvSpPr>
        <p:spPr bwMode="auto">
          <a:xfrm>
            <a:off x="2430463" y="4572000"/>
            <a:ext cx="8382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Text Box 83"/>
          <p:cNvSpPr txBox="1">
            <a:spLocks noChangeArrowheads="1"/>
          </p:cNvSpPr>
          <p:nvPr/>
        </p:nvSpPr>
        <p:spPr bwMode="auto">
          <a:xfrm>
            <a:off x="2487613" y="4106863"/>
            <a:ext cx="6286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</a:p>
        </p:txBody>
      </p:sp>
      <p:sp>
        <p:nvSpPr>
          <p:cNvPr id="17416" name="Oval 84"/>
          <p:cNvSpPr>
            <a:spLocks noChangeArrowheads="1"/>
          </p:cNvSpPr>
          <p:nvPr/>
        </p:nvSpPr>
        <p:spPr bwMode="auto">
          <a:xfrm>
            <a:off x="1441450" y="4373563"/>
            <a:ext cx="912813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  <p:sp>
        <p:nvSpPr>
          <p:cNvPr id="17417" name="AutoShape 85"/>
          <p:cNvSpPr>
            <a:spLocks noChangeArrowheads="1"/>
          </p:cNvSpPr>
          <p:nvPr/>
        </p:nvSpPr>
        <p:spPr bwMode="auto">
          <a:xfrm>
            <a:off x="4533900" y="462280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17418" name="Text Box 86"/>
          <p:cNvSpPr txBox="1">
            <a:spLocks noChangeArrowheads="1"/>
          </p:cNvSpPr>
          <p:nvPr/>
        </p:nvSpPr>
        <p:spPr bwMode="auto">
          <a:xfrm>
            <a:off x="2278063" y="4667250"/>
            <a:ext cx="11287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输入</a:t>
            </a:r>
          </a:p>
          <a:p>
            <a:pPr>
              <a:lnSpc>
                <a:spcPct val="96000"/>
              </a:lnSpc>
            </a:pPr>
            <a:r>
              <a:rPr lang="zh-CN" altLang="en-US" sz="2000" b="1"/>
              <a:t>设备</a:t>
            </a:r>
          </a:p>
        </p:txBody>
      </p:sp>
      <p:sp>
        <p:nvSpPr>
          <p:cNvPr id="17419" name="Line 87"/>
          <p:cNvSpPr>
            <a:spLocks noChangeShapeType="1"/>
          </p:cNvSpPr>
          <p:nvPr/>
        </p:nvSpPr>
        <p:spPr bwMode="auto">
          <a:xfrm>
            <a:off x="4335463" y="460216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Text Box 88"/>
          <p:cNvSpPr txBox="1">
            <a:spLocks noChangeArrowheads="1"/>
          </p:cNvSpPr>
          <p:nvPr/>
        </p:nvSpPr>
        <p:spPr bwMode="auto">
          <a:xfrm>
            <a:off x="5380038" y="4343400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编译器</a:t>
            </a:r>
          </a:p>
        </p:txBody>
      </p:sp>
      <p:sp>
        <p:nvSpPr>
          <p:cNvPr id="17421" name="AutoShape 89"/>
          <p:cNvSpPr>
            <a:spLocks noChangeArrowheads="1"/>
          </p:cNvSpPr>
          <p:nvPr/>
        </p:nvSpPr>
        <p:spPr bwMode="auto">
          <a:xfrm>
            <a:off x="6591300" y="462280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17422" name="Line 90"/>
          <p:cNvSpPr>
            <a:spLocks noChangeShapeType="1"/>
          </p:cNvSpPr>
          <p:nvPr/>
        </p:nvSpPr>
        <p:spPr bwMode="auto">
          <a:xfrm>
            <a:off x="6392863" y="460216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Text Box 91"/>
          <p:cNvSpPr txBox="1">
            <a:spLocks noChangeArrowheads="1"/>
          </p:cNvSpPr>
          <p:nvPr/>
        </p:nvSpPr>
        <p:spPr bwMode="auto">
          <a:xfrm>
            <a:off x="4411663" y="39624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高级语言程序</a:t>
            </a:r>
          </a:p>
        </p:txBody>
      </p:sp>
      <p:sp>
        <p:nvSpPr>
          <p:cNvPr id="17424" name="Text Box 92"/>
          <p:cNvSpPr txBox="1">
            <a:spLocks noChangeArrowheads="1"/>
          </p:cNvSpPr>
          <p:nvPr/>
        </p:nvSpPr>
        <p:spPr bwMode="auto">
          <a:xfrm>
            <a:off x="6400800" y="393065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机器语言程序</a:t>
            </a:r>
          </a:p>
        </p:txBody>
      </p:sp>
    </p:spTree>
    <p:extLst>
      <p:ext uri="{BB962C8B-B14F-4D97-AF65-F5344CB8AC3E}">
        <p14:creationId xmlns:p14="http://schemas.microsoft.com/office/powerpoint/2010/main" val="35572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019925" y="6902450"/>
            <a:ext cx="1905000" cy="260350"/>
          </a:xfrm>
        </p:spPr>
        <p:txBody>
          <a:bodyPr/>
          <a:lstStyle/>
          <a:p>
            <a:pPr>
              <a:defRPr/>
            </a:pPr>
            <a:fld id="{E4191133-3C80-45E7-854D-CDB3057A6AA2}" type="slidenum">
              <a:rPr lang="en-US" altLang="zh-CN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  <a:r>
              <a:rPr lang="zh-CN" altLang="en-US" smtClean="0"/>
              <a:t>高级语言执行的过程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编辑源程序：将用高级语言编写的程序语句，写入一个文件，称为源程序。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编译源程序：将高级语言程序，翻译为机器语言程序。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执行程序：将机器语言代码调入内存，由</a:t>
            </a:r>
            <a:r>
              <a:rPr lang="en-US" altLang="zh-CN" smtClean="0"/>
              <a:t>CPU</a:t>
            </a:r>
            <a:r>
              <a:rPr lang="zh-CN" altLang="en-US" smtClean="0"/>
              <a:t>执行每条指令，结果暂存在内存。</a:t>
            </a:r>
          </a:p>
        </p:txBody>
      </p:sp>
      <p:sp>
        <p:nvSpPr>
          <p:cNvPr id="18437" name="Text Box 4"/>
          <p:cNvSpPr txBox="1">
            <a:spLocks noChangeArrowheads="1"/>
          </p:cNvSpPr>
          <p:nvPr/>
        </p:nvSpPr>
        <p:spPr bwMode="auto">
          <a:xfrm>
            <a:off x="2711450" y="5449888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编辑器</a:t>
            </a:r>
          </a:p>
        </p:txBody>
      </p:sp>
      <p:sp>
        <p:nvSpPr>
          <p:cNvPr id="18438" name="Line 5"/>
          <p:cNvSpPr>
            <a:spLocks noChangeShapeType="1"/>
          </p:cNvSpPr>
          <p:nvPr/>
        </p:nvSpPr>
        <p:spPr bwMode="auto">
          <a:xfrm>
            <a:off x="1819275" y="5715000"/>
            <a:ext cx="8382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Text Box 6"/>
          <p:cNvSpPr txBox="1">
            <a:spLocks noChangeArrowheads="1"/>
          </p:cNvSpPr>
          <p:nvPr/>
        </p:nvSpPr>
        <p:spPr bwMode="auto">
          <a:xfrm>
            <a:off x="1876425" y="5249863"/>
            <a:ext cx="6286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</a:p>
        </p:txBody>
      </p:sp>
      <p:sp>
        <p:nvSpPr>
          <p:cNvPr id="18440" name="Oval 7"/>
          <p:cNvSpPr>
            <a:spLocks noChangeArrowheads="1"/>
          </p:cNvSpPr>
          <p:nvPr/>
        </p:nvSpPr>
        <p:spPr bwMode="auto">
          <a:xfrm>
            <a:off x="830263" y="5516563"/>
            <a:ext cx="912812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  <p:sp>
        <p:nvSpPr>
          <p:cNvPr id="18441" name="AutoShape 8"/>
          <p:cNvSpPr>
            <a:spLocks noChangeArrowheads="1"/>
          </p:cNvSpPr>
          <p:nvPr/>
        </p:nvSpPr>
        <p:spPr bwMode="auto">
          <a:xfrm>
            <a:off x="3922713" y="5765800"/>
            <a:ext cx="639762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18442" name="Text Box 9"/>
          <p:cNvSpPr txBox="1">
            <a:spLocks noChangeArrowheads="1"/>
          </p:cNvSpPr>
          <p:nvPr/>
        </p:nvSpPr>
        <p:spPr bwMode="auto">
          <a:xfrm>
            <a:off x="1666875" y="5810250"/>
            <a:ext cx="1128713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输入</a:t>
            </a:r>
          </a:p>
          <a:p>
            <a:pPr>
              <a:lnSpc>
                <a:spcPct val="96000"/>
              </a:lnSpc>
            </a:pPr>
            <a:r>
              <a:rPr lang="zh-CN" altLang="en-US" sz="2000" b="1"/>
              <a:t>设备</a:t>
            </a:r>
          </a:p>
        </p:txBody>
      </p:sp>
      <p:sp>
        <p:nvSpPr>
          <p:cNvPr id="18443" name="Line 10"/>
          <p:cNvSpPr>
            <a:spLocks noChangeShapeType="1"/>
          </p:cNvSpPr>
          <p:nvPr/>
        </p:nvSpPr>
        <p:spPr bwMode="auto">
          <a:xfrm>
            <a:off x="3724275" y="5745163"/>
            <a:ext cx="10747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Text Box 11"/>
          <p:cNvSpPr txBox="1">
            <a:spLocks noChangeArrowheads="1"/>
          </p:cNvSpPr>
          <p:nvPr/>
        </p:nvSpPr>
        <p:spPr bwMode="auto">
          <a:xfrm>
            <a:off x="4768850" y="5486400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编译器</a:t>
            </a:r>
          </a:p>
        </p:txBody>
      </p:sp>
      <p:sp>
        <p:nvSpPr>
          <p:cNvPr id="18445" name="AutoShape 12"/>
          <p:cNvSpPr>
            <a:spLocks noChangeArrowheads="1"/>
          </p:cNvSpPr>
          <p:nvPr/>
        </p:nvSpPr>
        <p:spPr bwMode="auto">
          <a:xfrm>
            <a:off x="5980113" y="5765800"/>
            <a:ext cx="639762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18446" name="Line 13"/>
          <p:cNvSpPr>
            <a:spLocks noChangeShapeType="1"/>
          </p:cNvSpPr>
          <p:nvPr/>
        </p:nvSpPr>
        <p:spPr bwMode="auto">
          <a:xfrm>
            <a:off x="5781675" y="5745163"/>
            <a:ext cx="10747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Text Box 14"/>
          <p:cNvSpPr txBox="1">
            <a:spLocks noChangeArrowheads="1"/>
          </p:cNvSpPr>
          <p:nvPr/>
        </p:nvSpPr>
        <p:spPr bwMode="auto">
          <a:xfrm>
            <a:off x="3800475" y="51054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高级语言程序</a:t>
            </a:r>
          </a:p>
        </p:txBody>
      </p:sp>
      <p:sp>
        <p:nvSpPr>
          <p:cNvPr id="18448" name="Text Box 15"/>
          <p:cNvSpPr txBox="1">
            <a:spLocks noChangeArrowheads="1"/>
          </p:cNvSpPr>
          <p:nvPr/>
        </p:nvSpPr>
        <p:spPr bwMode="auto">
          <a:xfrm>
            <a:off x="5789613" y="507365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机器语言程序</a:t>
            </a:r>
          </a:p>
        </p:txBody>
      </p:sp>
      <p:sp>
        <p:nvSpPr>
          <p:cNvPr id="18449" name="Text Box 16"/>
          <p:cNvSpPr txBox="1">
            <a:spLocks noChangeArrowheads="1"/>
          </p:cNvSpPr>
          <p:nvPr/>
        </p:nvSpPr>
        <p:spPr bwMode="auto">
          <a:xfrm>
            <a:off x="6904038" y="5486400"/>
            <a:ext cx="631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en-US" altLang="zh-CN" sz="2000" b="1"/>
              <a:t>CPU</a:t>
            </a:r>
          </a:p>
        </p:txBody>
      </p:sp>
      <p:sp>
        <p:nvSpPr>
          <p:cNvPr id="18450" name="Line 17"/>
          <p:cNvSpPr>
            <a:spLocks noChangeShapeType="1"/>
          </p:cNvSpPr>
          <p:nvPr/>
        </p:nvSpPr>
        <p:spPr bwMode="auto">
          <a:xfrm>
            <a:off x="7535863" y="5715000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1" name="Text Box 18"/>
          <p:cNvSpPr txBox="1">
            <a:spLocks noChangeArrowheads="1"/>
          </p:cNvSpPr>
          <p:nvPr/>
        </p:nvSpPr>
        <p:spPr bwMode="auto">
          <a:xfrm>
            <a:off x="7535863" y="507365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程序执行结果</a:t>
            </a:r>
          </a:p>
        </p:txBody>
      </p:sp>
      <p:grpSp>
        <p:nvGrpSpPr>
          <p:cNvPr id="18452" name="Group 26"/>
          <p:cNvGrpSpPr>
            <a:grpSpLocks/>
          </p:cNvGrpSpPr>
          <p:nvPr/>
        </p:nvGrpSpPr>
        <p:grpSpPr bwMode="auto">
          <a:xfrm>
            <a:off x="7688263" y="5791200"/>
            <a:ext cx="685800" cy="533400"/>
            <a:chOff x="4608" y="3696"/>
            <a:chExt cx="432" cy="432"/>
          </a:xfrm>
        </p:grpSpPr>
        <p:sp>
          <p:nvSpPr>
            <p:cNvPr id="18453" name="Rectangle 23"/>
            <p:cNvSpPr>
              <a:spLocks noChangeArrowheads="1"/>
            </p:cNvSpPr>
            <p:nvPr/>
          </p:nvSpPr>
          <p:spPr bwMode="auto">
            <a:xfrm>
              <a:off x="4608" y="3696"/>
              <a:ext cx="432" cy="43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>
                <a:lnSpc>
                  <a:spcPct val="96000"/>
                </a:lnSpc>
              </a:pPr>
              <a:r>
                <a:rPr lang="zh-CN" altLang="en-US" sz="2000" b="1"/>
                <a:t>内存</a:t>
              </a:r>
            </a:p>
          </p:txBody>
        </p:sp>
        <p:sp>
          <p:nvSpPr>
            <p:cNvPr id="18454" name="Line 24"/>
            <p:cNvSpPr>
              <a:spLocks noChangeShapeType="1"/>
            </p:cNvSpPr>
            <p:nvPr/>
          </p:nvSpPr>
          <p:spPr bwMode="auto">
            <a:xfrm>
              <a:off x="4608" y="3840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18455" name="Line 25"/>
            <p:cNvSpPr>
              <a:spLocks noChangeShapeType="1"/>
            </p:cNvSpPr>
            <p:nvPr/>
          </p:nvSpPr>
          <p:spPr bwMode="auto">
            <a:xfrm>
              <a:off x="4608" y="3984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50359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58E4B2E-5456-4E9A-BD68-0C0BDAF7C9C4}" type="slidenum">
              <a:rPr lang="en-US" altLang="zh-CN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 </a:t>
            </a:r>
            <a:r>
              <a:rPr lang="zh-CN" altLang="en-US" smtClean="0"/>
              <a:t>高级语言执行的过程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编辑源程序：将用高级语言编写的程序语句，写入一个文件，称为源程序。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编译源程序：将高级语言程序，翻译为机器语言程序。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执行程序：将机器语言代码调入内存，由</a:t>
            </a:r>
            <a:r>
              <a:rPr lang="en-US" altLang="zh-CN" smtClean="0"/>
              <a:t>CPU</a:t>
            </a:r>
            <a:r>
              <a:rPr lang="zh-CN" altLang="en-US" smtClean="0"/>
              <a:t>执行每条指令，结果暂存在内存。</a:t>
            </a:r>
          </a:p>
          <a:p>
            <a:pPr lvl="1" eaLnBrk="1" hangingPunct="1">
              <a:lnSpc>
                <a:spcPct val="110000"/>
              </a:lnSpc>
              <a:buFont typeface="Wingdings" pitchFamily="2" charset="2"/>
              <a:buAutoNum type="arabicPeriod"/>
            </a:pPr>
            <a:r>
              <a:rPr lang="zh-CN" altLang="en-US" smtClean="0"/>
              <a:t>输出结果：由系统将内存中的数据输出至输出设备。</a:t>
            </a:r>
          </a:p>
        </p:txBody>
      </p:sp>
    </p:spTree>
    <p:extLst>
      <p:ext uri="{BB962C8B-B14F-4D97-AF65-F5344CB8AC3E}">
        <p14:creationId xmlns:p14="http://schemas.microsoft.com/office/powerpoint/2010/main" val="2785749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9203F2-6CF3-4518-BAB3-0B3F01586D25}" type="slidenum">
              <a:rPr lang="en-US" altLang="zh-CN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648200"/>
          </a:xfrm>
        </p:spPr>
        <p:txBody>
          <a:bodyPr/>
          <a:lstStyle/>
          <a:p>
            <a:pPr marL="533400" indent="-533400" eaLnBrk="1" hangingPunct="1"/>
            <a:endParaRPr lang="en-US" altLang="zh-CN" sz="2400" dirty="0" smtClean="0"/>
          </a:p>
          <a:p>
            <a:pPr marL="533400" indent="-533400" eaLnBrk="1" hangingPunct="1"/>
            <a:endParaRPr lang="en-US" altLang="zh-CN" sz="2400" dirty="0" smtClean="0"/>
          </a:p>
          <a:p>
            <a:pPr marL="533400" indent="-533400" eaLnBrk="1" hangingPunct="1"/>
            <a:endParaRPr lang="en-US" altLang="zh-CN" sz="2400" dirty="0" smtClean="0"/>
          </a:p>
          <a:p>
            <a:pPr marL="533400" indent="-533400" eaLnBrk="1" hangingPunct="1"/>
            <a:endParaRPr lang="en-US" altLang="zh-CN" sz="2400" dirty="0" smtClean="0"/>
          </a:p>
          <a:p>
            <a:pPr marL="533400" indent="-533400" eaLnBrk="1" hangingPunct="1"/>
            <a:endParaRPr lang="en-US" altLang="zh-CN" sz="2400" dirty="0" smtClean="0"/>
          </a:p>
          <a:p>
            <a:pPr marL="533400" indent="-533400" eaLnBrk="1" hangingPunct="1"/>
            <a:endParaRPr lang="en-US" altLang="zh-CN" sz="2400" dirty="0" smtClean="0"/>
          </a:p>
          <a:p>
            <a:pPr marL="533400" indent="-533400" eaLnBrk="1" hangingPunct="1"/>
            <a:r>
              <a:rPr lang="zh-CN" altLang="en-US" sz="2400" dirty="0" smtClean="0"/>
              <a:t>上机步骤</a:t>
            </a:r>
          </a:p>
          <a:p>
            <a:pPr marL="914400" lvl="1" indent="-457200" eaLnBrk="1" hangingPunct="1">
              <a:buFont typeface="Wingdings" pitchFamily="2" charset="2"/>
              <a:buAutoNum type="arabicPeriod"/>
            </a:pPr>
            <a:r>
              <a:rPr lang="zh-CN" altLang="en-US" sz="2000" dirty="0" smtClean="0"/>
              <a:t>进入编辑软件，</a:t>
            </a:r>
            <a:r>
              <a:rPr lang="zh-CN" altLang="en-US" sz="2000" dirty="0" smtClean="0"/>
              <a:t>编辑源程序，存盘（指定路径）</a:t>
            </a:r>
          </a:p>
          <a:p>
            <a:pPr marL="914400" lvl="1" indent="-457200" eaLnBrk="1" hangingPunct="1">
              <a:buFont typeface="Wingdings" pitchFamily="2" charset="2"/>
              <a:buAutoNum type="arabicPeriod"/>
            </a:pPr>
            <a:r>
              <a:rPr lang="zh-CN" altLang="en-US" sz="2000" dirty="0" smtClean="0"/>
              <a:t>编译源程序，至编译成功（没有语法错误）</a:t>
            </a:r>
          </a:p>
          <a:p>
            <a:pPr marL="914400" lvl="1" indent="-457200" eaLnBrk="1" hangingPunct="1">
              <a:buFont typeface="Wingdings" pitchFamily="2" charset="2"/>
              <a:buAutoNum type="arabicPeriod"/>
            </a:pPr>
            <a:r>
              <a:rPr lang="zh-CN" altLang="en-US" sz="2000" dirty="0" smtClean="0"/>
              <a:t>执行程序</a:t>
            </a:r>
          </a:p>
          <a:p>
            <a:pPr marL="914400" lvl="1" indent="-457200" eaLnBrk="1" hangingPunct="1">
              <a:buFont typeface="Wingdings" pitchFamily="2" charset="2"/>
              <a:buAutoNum type="arabicPeriod"/>
            </a:pPr>
            <a:r>
              <a:rPr lang="zh-CN" altLang="en-US" sz="2000" dirty="0" smtClean="0"/>
              <a:t>查看运行结果</a:t>
            </a:r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2566988" y="1671638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编辑器</a:t>
            </a:r>
          </a:p>
        </p:txBody>
      </p:sp>
      <p:sp>
        <p:nvSpPr>
          <p:cNvPr id="20486" name="Line 5"/>
          <p:cNvSpPr>
            <a:spLocks noChangeShapeType="1"/>
          </p:cNvSpPr>
          <p:nvPr/>
        </p:nvSpPr>
        <p:spPr bwMode="auto">
          <a:xfrm>
            <a:off x="1674813" y="1936750"/>
            <a:ext cx="8382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Text Box 6"/>
          <p:cNvSpPr txBox="1">
            <a:spLocks noChangeArrowheads="1"/>
          </p:cNvSpPr>
          <p:nvPr/>
        </p:nvSpPr>
        <p:spPr bwMode="auto">
          <a:xfrm>
            <a:off x="1731963" y="1471613"/>
            <a:ext cx="6286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</a:p>
        </p:txBody>
      </p:sp>
      <p:sp>
        <p:nvSpPr>
          <p:cNvPr id="20488" name="Oval 7"/>
          <p:cNvSpPr>
            <a:spLocks noChangeArrowheads="1"/>
          </p:cNvSpPr>
          <p:nvPr/>
        </p:nvSpPr>
        <p:spPr bwMode="auto">
          <a:xfrm>
            <a:off x="685800" y="1738313"/>
            <a:ext cx="912813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  <p:sp>
        <p:nvSpPr>
          <p:cNvPr id="20489" name="AutoShape 8"/>
          <p:cNvSpPr>
            <a:spLocks noChangeArrowheads="1"/>
          </p:cNvSpPr>
          <p:nvPr/>
        </p:nvSpPr>
        <p:spPr bwMode="auto">
          <a:xfrm>
            <a:off x="3778250" y="198755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20490" name="Text Box 9"/>
          <p:cNvSpPr txBox="1">
            <a:spLocks noChangeArrowheads="1"/>
          </p:cNvSpPr>
          <p:nvPr/>
        </p:nvSpPr>
        <p:spPr bwMode="auto">
          <a:xfrm>
            <a:off x="1522413" y="2032000"/>
            <a:ext cx="11287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输入</a:t>
            </a:r>
          </a:p>
          <a:p>
            <a:pPr>
              <a:lnSpc>
                <a:spcPct val="96000"/>
              </a:lnSpc>
            </a:pPr>
            <a:r>
              <a:rPr lang="zh-CN" altLang="en-US" sz="2000" b="1"/>
              <a:t>设备</a:t>
            </a:r>
          </a:p>
        </p:txBody>
      </p:sp>
      <p:sp>
        <p:nvSpPr>
          <p:cNvPr id="20491" name="Line 10"/>
          <p:cNvSpPr>
            <a:spLocks noChangeShapeType="1"/>
          </p:cNvSpPr>
          <p:nvPr/>
        </p:nvSpPr>
        <p:spPr bwMode="auto">
          <a:xfrm>
            <a:off x="3579813" y="196691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2" name="Text Box 11"/>
          <p:cNvSpPr txBox="1">
            <a:spLocks noChangeArrowheads="1"/>
          </p:cNvSpPr>
          <p:nvPr/>
        </p:nvSpPr>
        <p:spPr bwMode="auto">
          <a:xfrm>
            <a:off x="4624388" y="1676400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编译器</a:t>
            </a:r>
          </a:p>
        </p:txBody>
      </p:sp>
      <p:sp>
        <p:nvSpPr>
          <p:cNvPr id="20493" name="AutoShape 12"/>
          <p:cNvSpPr>
            <a:spLocks noChangeArrowheads="1"/>
          </p:cNvSpPr>
          <p:nvPr/>
        </p:nvSpPr>
        <p:spPr bwMode="auto">
          <a:xfrm>
            <a:off x="5835650" y="198755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20494" name="Line 13"/>
          <p:cNvSpPr>
            <a:spLocks noChangeShapeType="1"/>
          </p:cNvSpPr>
          <p:nvPr/>
        </p:nvSpPr>
        <p:spPr bwMode="auto">
          <a:xfrm>
            <a:off x="5637213" y="196691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5" name="Text Box 14"/>
          <p:cNvSpPr txBox="1">
            <a:spLocks noChangeArrowheads="1"/>
          </p:cNvSpPr>
          <p:nvPr/>
        </p:nvSpPr>
        <p:spPr bwMode="auto">
          <a:xfrm>
            <a:off x="3656013" y="132715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高级语言程序</a:t>
            </a:r>
          </a:p>
        </p:txBody>
      </p:sp>
      <p:sp>
        <p:nvSpPr>
          <p:cNvPr id="20496" name="Text Box 15"/>
          <p:cNvSpPr txBox="1">
            <a:spLocks noChangeArrowheads="1"/>
          </p:cNvSpPr>
          <p:nvPr/>
        </p:nvSpPr>
        <p:spPr bwMode="auto">
          <a:xfrm>
            <a:off x="5645150" y="12954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机器语言程序</a:t>
            </a:r>
          </a:p>
        </p:txBody>
      </p:sp>
      <p:sp>
        <p:nvSpPr>
          <p:cNvPr id="20497" name="Text Box 16"/>
          <p:cNvSpPr txBox="1">
            <a:spLocks noChangeArrowheads="1"/>
          </p:cNvSpPr>
          <p:nvPr/>
        </p:nvSpPr>
        <p:spPr bwMode="auto">
          <a:xfrm>
            <a:off x="6759575" y="1708150"/>
            <a:ext cx="631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en-US" altLang="zh-CN" sz="2000" b="1"/>
              <a:t>CPU</a:t>
            </a:r>
          </a:p>
        </p:txBody>
      </p:sp>
      <p:sp>
        <p:nvSpPr>
          <p:cNvPr id="20498" name="Line 17"/>
          <p:cNvSpPr>
            <a:spLocks noChangeShapeType="1"/>
          </p:cNvSpPr>
          <p:nvPr/>
        </p:nvSpPr>
        <p:spPr bwMode="auto">
          <a:xfrm>
            <a:off x="7391400" y="1936750"/>
            <a:ext cx="10747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Text Box 18"/>
          <p:cNvSpPr txBox="1">
            <a:spLocks noChangeArrowheads="1"/>
          </p:cNvSpPr>
          <p:nvPr/>
        </p:nvSpPr>
        <p:spPr bwMode="auto">
          <a:xfrm>
            <a:off x="7391400" y="12954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程序执行结果</a:t>
            </a:r>
          </a:p>
        </p:txBody>
      </p:sp>
      <p:grpSp>
        <p:nvGrpSpPr>
          <p:cNvPr id="20500" name="Group 19"/>
          <p:cNvGrpSpPr>
            <a:grpSpLocks/>
          </p:cNvGrpSpPr>
          <p:nvPr/>
        </p:nvGrpSpPr>
        <p:grpSpPr bwMode="auto">
          <a:xfrm>
            <a:off x="7543800" y="2012950"/>
            <a:ext cx="685800" cy="533400"/>
            <a:chOff x="4608" y="3696"/>
            <a:chExt cx="432" cy="432"/>
          </a:xfrm>
        </p:grpSpPr>
        <p:sp>
          <p:nvSpPr>
            <p:cNvPr id="20510" name="Rectangle 20"/>
            <p:cNvSpPr>
              <a:spLocks noChangeArrowheads="1"/>
            </p:cNvSpPr>
            <p:nvPr/>
          </p:nvSpPr>
          <p:spPr bwMode="auto">
            <a:xfrm>
              <a:off x="4608" y="3696"/>
              <a:ext cx="432" cy="43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>
                <a:lnSpc>
                  <a:spcPct val="96000"/>
                </a:lnSpc>
              </a:pPr>
              <a:r>
                <a:rPr lang="zh-CN" altLang="en-US" sz="2000" b="1"/>
                <a:t>内存</a:t>
              </a:r>
            </a:p>
          </p:txBody>
        </p:sp>
        <p:sp>
          <p:nvSpPr>
            <p:cNvPr id="20511" name="Line 21"/>
            <p:cNvSpPr>
              <a:spLocks noChangeShapeType="1"/>
            </p:cNvSpPr>
            <p:nvPr/>
          </p:nvSpPr>
          <p:spPr bwMode="auto">
            <a:xfrm>
              <a:off x="4608" y="3840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0512" name="Line 22"/>
            <p:cNvSpPr>
              <a:spLocks noChangeShapeType="1"/>
            </p:cNvSpPr>
            <p:nvPr/>
          </p:nvSpPr>
          <p:spPr bwMode="auto">
            <a:xfrm>
              <a:off x="4608" y="3984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20501" name="Line 23"/>
          <p:cNvSpPr>
            <a:spLocks noChangeShapeType="1"/>
          </p:cNvSpPr>
          <p:nvPr/>
        </p:nvSpPr>
        <p:spPr bwMode="auto">
          <a:xfrm>
            <a:off x="8466138" y="1981200"/>
            <a:ext cx="0" cy="1143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Line 24"/>
          <p:cNvSpPr>
            <a:spLocks noChangeShapeType="1"/>
          </p:cNvSpPr>
          <p:nvPr/>
        </p:nvSpPr>
        <p:spPr bwMode="auto">
          <a:xfrm flipH="1">
            <a:off x="3360738" y="3124200"/>
            <a:ext cx="5105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Line 25"/>
          <p:cNvSpPr>
            <a:spLocks noChangeShapeType="1"/>
          </p:cNvSpPr>
          <p:nvPr/>
        </p:nvSpPr>
        <p:spPr bwMode="auto">
          <a:xfrm>
            <a:off x="3360738" y="3124200"/>
            <a:ext cx="0" cy="609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Line 26"/>
          <p:cNvSpPr>
            <a:spLocks noChangeShapeType="1"/>
          </p:cNvSpPr>
          <p:nvPr/>
        </p:nvSpPr>
        <p:spPr bwMode="auto">
          <a:xfrm>
            <a:off x="3360738" y="3733800"/>
            <a:ext cx="1143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5" name="Text Box 27"/>
          <p:cNvSpPr txBox="1">
            <a:spLocks noChangeArrowheads="1"/>
          </p:cNvSpPr>
          <p:nvPr/>
        </p:nvSpPr>
        <p:spPr bwMode="auto">
          <a:xfrm>
            <a:off x="4503738" y="3429000"/>
            <a:ext cx="1219200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输出控制</a:t>
            </a:r>
          </a:p>
        </p:txBody>
      </p:sp>
      <p:sp>
        <p:nvSpPr>
          <p:cNvPr id="20506" name="Line 28"/>
          <p:cNvSpPr>
            <a:spLocks noChangeShapeType="1"/>
          </p:cNvSpPr>
          <p:nvPr/>
        </p:nvSpPr>
        <p:spPr bwMode="auto">
          <a:xfrm>
            <a:off x="5722938" y="3733800"/>
            <a:ext cx="1295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7" name="Text Box 29"/>
          <p:cNvSpPr txBox="1">
            <a:spLocks noChangeArrowheads="1"/>
          </p:cNvSpPr>
          <p:nvPr/>
        </p:nvSpPr>
        <p:spPr bwMode="auto">
          <a:xfrm>
            <a:off x="5799138" y="316865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  <a:r>
              <a:rPr lang="en-US" altLang="zh-CN" sz="2000" b="1"/>
              <a:t>/</a:t>
            </a:r>
            <a:r>
              <a:rPr lang="zh-CN" altLang="en-US" sz="2000" b="1"/>
              <a:t>图形</a:t>
            </a:r>
          </a:p>
        </p:txBody>
      </p:sp>
      <p:sp>
        <p:nvSpPr>
          <p:cNvPr id="20508" name="Text Box 30"/>
          <p:cNvSpPr txBox="1">
            <a:spLocks noChangeArrowheads="1"/>
          </p:cNvSpPr>
          <p:nvPr/>
        </p:nvSpPr>
        <p:spPr bwMode="auto">
          <a:xfrm>
            <a:off x="5737225" y="3733800"/>
            <a:ext cx="1128713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输出设备</a:t>
            </a:r>
          </a:p>
        </p:txBody>
      </p:sp>
      <p:sp>
        <p:nvSpPr>
          <p:cNvPr id="20509" name="Oval 31"/>
          <p:cNvSpPr>
            <a:spLocks noChangeArrowheads="1"/>
          </p:cNvSpPr>
          <p:nvPr/>
        </p:nvSpPr>
        <p:spPr bwMode="auto">
          <a:xfrm>
            <a:off x="7019925" y="3505200"/>
            <a:ext cx="912813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</p:spTree>
    <p:extLst>
      <p:ext uri="{BB962C8B-B14F-4D97-AF65-F5344CB8AC3E}">
        <p14:creationId xmlns:p14="http://schemas.microsoft.com/office/powerpoint/2010/main" val="353291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3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13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13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13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13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9" grpId="0" build="p" bldLvl="2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38EDC25-3AB3-4B99-BB95-34BDDF550D37}" type="slidenum">
              <a:rPr lang="en-US" altLang="zh-CN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1.3 </a:t>
            </a:r>
            <a:r>
              <a:rPr lang="zh-CN" altLang="en-US" smtClean="0"/>
              <a:t>计算机程序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566988" y="2357438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编辑器</a:t>
            </a:r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1674813" y="2622550"/>
            <a:ext cx="838200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1731963" y="2157413"/>
            <a:ext cx="6286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685800" y="2424113"/>
            <a:ext cx="912813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3778250" y="267335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1522413" y="2717800"/>
            <a:ext cx="112871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输入</a:t>
            </a:r>
          </a:p>
          <a:p>
            <a:pPr>
              <a:lnSpc>
                <a:spcPct val="96000"/>
              </a:lnSpc>
            </a:pPr>
            <a:r>
              <a:rPr lang="zh-CN" altLang="en-US" sz="2000" b="1"/>
              <a:t>设备</a:t>
            </a:r>
          </a:p>
        </p:txBody>
      </p:sp>
      <p:sp>
        <p:nvSpPr>
          <p:cNvPr id="21514" name="Line 10"/>
          <p:cNvSpPr>
            <a:spLocks noChangeShapeType="1"/>
          </p:cNvSpPr>
          <p:nvPr/>
        </p:nvSpPr>
        <p:spPr bwMode="auto">
          <a:xfrm>
            <a:off x="3579813" y="265271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4624388" y="2362200"/>
            <a:ext cx="1012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编译器</a:t>
            </a: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5835650" y="2673350"/>
            <a:ext cx="639763" cy="558800"/>
          </a:xfrm>
          <a:prstGeom prst="can">
            <a:avLst>
              <a:gd name="adj" fmla="val 25000"/>
            </a:avLst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磁盘</a:t>
            </a: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5637213" y="2652713"/>
            <a:ext cx="1074737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3656013" y="201295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高级语言程序</a:t>
            </a: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5645150" y="19812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机器语言程序</a:t>
            </a:r>
          </a:p>
        </p:txBody>
      </p:sp>
      <p:sp>
        <p:nvSpPr>
          <p:cNvPr id="21520" name="Text Box 16"/>
          <p:cNvSpPr txBox="1">
            <a:spLocks noChangeArrowheads="1"/>
          </p:cNvSpPr>
          <p:nvPr/>
        </p:nvSpPr>
        <p:spPr bwMode="auto">
          <a:xfrm>
            <a:off x="6759575" y="2393950"/>
            <a:ext cx="631825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en-US" altLang="zh-CN" sz="2000" b="1"/>
              <a:t>CPU</a:t>
            </a:r>
          </a:p>
        </p:txBody>
      </p:sp>
      <p:sp>
        <p:nvSpPr>
          <p:cNvPr id="21521" name="Line 17"/>
          <p:cNvSpPr>
            <a:spLocks noChangeShapeType="1"/>
          </p:cNvSpPr>
          <p:nvPr/>
        </p:nvSpPr>
        <p:spPr bwMode="auto">
          <a:xfrm>
            <a:off x="7391400" y="2622550"/>
            <a:ext cx="1074738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Text Box 18"/>
          <p:cNvSpPr txBox="1">
            <a:spLocks noChangeArrowheads="1"/>
          </p:cNvSpPr>
          <p:nvPr/>
        </p:nvSpPr>
        <p:spPr bwMode="auto">
          <a:xfrm>
            <a:off x="7391400" y="1981200"/>
            <a:ext cx="990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程序执行结果</a:t>
            </a:r>
          </a:p>
        </p:txBody>
      </p:sp>
      <p:grpSp>
        <p:nvGrpSpPr>
          <p:cNvPr id="21523" name="Group 19"/>
          <p:cNvGrpSpPr>
            <a:grpSpLocks/>
          </p:cNvGrpSpPr>
          <p:nvPr/>
        </p:nvGrpSpPr>
        <p:grpSpPr bwMode="auto">
          <a:xfrm>
            <a:off x="7543800" y="2698750"/>
            <a:ext cx="685800" cy="533400"/>
            <a:chOff x="4608" y="3696"/>
            <a:chExt cx="432" cy="432"/>
          </a:xfrm>
        </p:grpSpPr>
        <p:sp>
          <p:nvSpPr>
            <p:cNvPr id="21533" name="Rectangle 20"/>
            <p:cNvSpPr>
              <a:spLocks noChangeArrowheads="1"/>
            </p:cNvSpPr>
            <p:nvPr/>
          </p:nvSpPr>
          <p:spPr bwMode="auto">
            <a:xfrm>
              <a:off x="4608" y="3696"/>
              <a:ext cx="432" cy="432"/>
            </a:xfrm>
            <a:prstGeom prst="rect">
              <a:avLst/>
            </a:prstGeom>
            <a:solidFill>
              <a:srgbClr val="FFFFFF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0" tIns="0" rIns="0" bIns="0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>
                <a:lnSpc>
                  <a:spcPct val="96000"/>
                </a:lnSpc>
              </a:pPr>
              <a:r>
                <a:rPr lang="zh-CN" altLang="en-US" sz="2000" b="1"/>
                <a:t>内存</a:t>
              </a:r>
            </a:p>
          </p:txBody>
        </p:sp>
        <p:sp>
          <p:nvSpPr>
            <p:cNvPr id="21534" name="Line 21"/>
            <p:cNvSpPr>
              <a:spLocks noChangeShapeType="1"/>
            </p:cNvSpPr>
            <p:nvPr/>
          </p:nvSpPr>
          <p:spPr bwMode="auto">
            <a:xfrm>
              <a:off x="4608" y="3840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  <p:sp>
          <p:nvSpPr>
            <p:cNvPr id="21535" name="Line 22"/>
            <p:cNvSpPr>
              <a:spLocks noChangeShapeType="1"/>
            </p:cNvSpPr>
            <p:nvPr/>
          </p:nvSpPr>
          <p:spPr bwMode="auto">
            <a:xfrm>
              <a:off x="4608" y="3984"/>
              <a:ext cx="43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endParaRPr lang="zh-CN" altLang="en-US"/>
            </a:p>
          </p:txBody>
        </p:sp>
      </p:grpSp>
      <p:sp>
        <p:nvSpPr>
          <p:cNvPr id="21524" name="Line 24"/>
          <p:cNvSpPr>
            <a:spLocks noChangeShapeType="1"/>
          </p:cNvSpPr>
          <p:nvPr/>
        </p:nvSpPr>
        <p:spPr bwMode="auto">
          <a:xfrm>
            <a:off x="8466138" y="2667000"/>
            <a:ext cx="0" cy="11430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Line 25"/>
          <p:cNvSpPr>
            <a:spLocks noChangeShapeType="1"/>
          </p:cNvSpPr>
          <p:nvPr/>
        </p:nvSpPr>
        <p:spPr bwMode="auto">
          <a:xfrm flipH="1">
            <a:off x="3360738" y="3810000"/>
            <a:ext cx="5105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Line 26"/>
          <p:cNvSpPr>
            <a:spLocks noChangeShapeType="1"/>
          </p:cNvSpPr>
          <p:nvPr/>
        </p:nvSpPr>
        <p:spPr bwMode="auto">
          <a:xfrm>
            <a:off x="3360738" y="3810000"/>
            <a:ext cx="0" cy="609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7" name="Line 27"/>
          <p:cNvSpPr>
            <a:spLocks noChangeShapeType="1"/>
          </p:cNvSpPr>
          <p:nvPr/>
        </p:nvSpPr>
        <p:spPr bwMode="auto">
          <a:xfrm>
            <a:off x="3360738" y="4419600"/>
            <a:ext cx="11430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8" name="Text Box 28"/>
          <p:cNvSpPr txBox="1">
            <a:spLocks noChangeArrowheads="1"/>
          </p:cNvSpPr>
          <p:nvPr/>
        </p:nvSpPr>
        <p:spPr bwMode="auto">
          <a:xfrm>
            <a:off x="4503738" y="4114800"/>
            <a:ext cx="1219200" cy="5429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输出控制</a:t>
            </a:r>
          </a:p>
        </p:txBody>
      </p:sp>
      <p:sp>
        <p:nvSpPr>
          <p:cNvPr id="21529" name="Line 29"/>
          <p:cNvSpPr>
            <a:spLocks noChangeShapeType="1"/>
          </p:cNvSpPr>
          <p:nvPr/>
        </p:nvSpPr>
        <p:spPr bwMode="auto">
          <a:xfrm>
            <a:off x="5722938" y="4419600"/>
            <a:ext cx="12954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stealth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Text Box 30"/>
          <p:cNvSpPr txBox="1">
            <a:spLocks noChangeArrowheads="1"/>
          </p:cNvSpPr>
          <p:nvPr/>
        </p:nvSpPr>
        <p:spPr bwMode="auto">
          <a:xfrm>
            <a:off x="5799138" y="3854450"/>
            <a:ext cx="1143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文本</a:t>
            </a:r>
            <a:r>
              <a:rPr lang="en-US" altLang="zh-CN" sz="2000" b="1"/>
              <a:t>/</a:t>
            </a:r>
            <a:r>
              <a:rPr lang="zh-CN" altLang="en-US" sz="2000" b="1"/>
              <a:t>图形</a:t>
            </a:r>
          </a:p>
        </p:txBody>
      </p:sp>
      <p:sp>
        <p:nvSpPr>
          <p:cNvPr id="21531" name="Text Box 31"/>
          <p:cNvSpPr txBox="1">
            <a:spLocks noChangeArrowheads="1"/>
          </p:cNvSpPr>
          <p:nvPr/>
        </p:nvSpPr>
        <p:spPr bwMode="auto">
          <a:xfrm>
            <a:off x="5737225" y="4419600"/>
            <a:ext cx="1128713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输出设备</a:t>
            </a:r>
          </a:p>
        </p:txBody>
      </p:sp>
      <p:sp>
        <p:nvSpPr>
          <p:cNvPr id="21532" name="Oval 32"/>
          <p:cNvSpPr>
            <a:spLocks noChangeArrowheads="1"/>
          </p:cNvSpPr>
          <p:nvPr/>
        </p:nvSpPr>
        <p:spPr bwMode="auto">
          <a:xfrm>
            <a:off x="7019925" y="4191000"/>
            <a:ext cx="912813" cy="403225"/>
          </a:xfrm>
          <a:prstGeom prst="ellipse">
            <a:avLst/>
          </a:prstGeom>
          <a:solidFill>
            <a:srgbClr val="FFFFFF">
              <a:alpha val="50195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96000"/>
              </a:lnSpc>
            </a:pPr>
            <a:r>
              <a:rPr lang="zh-CN" altLang="en-US" sz="2000" b="1"/>
              <a:t>用户</a:t>
            </a:r>
          </a:p>
        </p:txBody>
      </p:sp>
    </p:spTree>
    <p:extLst>
      <p:ext uri="{BB962C8B-B14F-4D97-AF65-F5344CB8AC3E}">
        <p14:creationId xmlns:p14="http://schemas.microsoft.com/office/powerpoint/2010/main" val="3545109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smtClean="0"/>
              <a:t>第</a:t>
            </a:r>
            <a:r>
              <a:rPr lang="en-US" altLang="zh-CN" smtClean="0"/>
              <a:t>1</a:t>
            </a:r>
            <a:r>
              <a:rPr lang="zh-CN" altLang="en-US" smtClean="0"/>
              <a:t>章 计算机基础知识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 </a:t>
            </a:r>
            <a:r>
              <a:rPr lang="zh-CN" altLang="en-US" dirty="0" smtClean="0"/>
              <a:t>学习目标</a:t>
            </a:r>
          </a:p>
          <a:p>
            <a:pPr lvl="1" eaLnBrk="1" hangingPunct="1"/>
            <a:r>
              <a:rPr lang="zh-CN" altLang="en-US" dirty="0" smtClean="0"/>
              <a:t>了解计算机的硬件系统和软件系统组成</a:t>
            </a:r>
          </a:p>
          <a:p>
            <a:pPr lvl="1" eaLnBrk="1" hangingPunct="1"/>
            <a:r>
              <a:rPr lang="zh-CN" altLang="en-US" dirty="0" smtClean="0"/>
              <a:t> 理解计算机工的过程、计算机工作的特点</a:t>
            </a:r>
          </a:p>
          <a:p>
            <a:pPr lvl="1" eaLnBrk="1" hangingPunct="1"/>
            <a:r>
              <a:rPr lang="zh-CN" altLang="en-US" dirty="0" smtClean="0"/>
              <a:t> 掌握计算机语言的</a:t>
            </a:r>
            <a:r>
              <a:rPr lang="en-US" altLang="zh-CN" dirty="0" smtClean="0"/>
              <a:t>3</a:t>
            </a:r>
            <a:r>
              <a:rPr lang="zh-CN" altLang="en-US" dirty="0" smtClean="0"/>
              <a:t>个阶段</a:t>
            </a:r>
          </a:p>
          <a:p>
            <a:pPr lvl="1" eaLnBrk="1" hangingPunct="1"/>
            <a:r>
              <a:rPr lang="zh-CN" altLang="en-US" dirty="0" smtClean="0"/>
              <a:t> 重点掌握计算机程序的概念、存储和执行</a:t>
            </a:r>
            <a:r>
              <a:rPr lang="zh-CN" altLang="en-US" dirty="0" smtClean="0"/>
              <a:t>过程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169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567FD1-6C56-4924-ACAD-5221DFE69F82}" type="slidenum">
              <a:rPr lang="en-US" altLang="zh-CN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1.1.1 </a:t>
            </a:r>
            <a:r>
              <a:rPr lang="zh-CN" altLang="en-US" b="0" smtClean="0">
                <a:effectLst/>
              </a:rPr>
              <a:t>计算机硬件系统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2819400" y="5665788"/>
            <a:ext cx="35560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l"/>
            <a:r>
              <a:rPr kumimoji="1" lang="zh-CN" altLang="en-US" sz="28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计算机硬件系统结构图</a:t>
            </a:r>
            <a:endParaRPr kumimoji="1"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5125" name="Group 5"/>
          <p:cNvGrpSpPr>
            <a:grpSpLocks/>
          </p:cNvGrpSpPr>
          <p:nvPr/>
        </p:nvGrpSpPr>
        <p:grpSpPr bwMode="auto">
          <a:xfrm>
            <a:off x="342900" y="1550988"/>
            <a:ext cx="8420100" cy="3836987"/>
            <a:chOff x="216" y="816"/>
            <a:chExt cx="5304" cy="2417"/>
          </a:xfrm>
        </p:grpSpPr>
        <p:sp>
          <p:nvSpPr>
            <p:cNvPr id="5126" name="Line 6"/>
            <p:cNvSpPr>
              <a:spLocks noChangeShapeType="1"/>
            </p:cNvSpPr>
            <p:nvPr/>
          </p:nvSpPr>
          <p:spPr bwMode="auto">
            <a:xfrm>
              <a:off x="2809" y="1260"/>
              <a:ext cx="1" cy="1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7" name="Line 7"/>
            <p:cNvSpPr>
              <a:spLocks noChangeShapeType="1"/>
            </p:cNvSpPr>
            <p:nvPr/>
          </p:nvSpPr>
          <p:spPr bwMode="auto">
            <a:xfrm>
              <a:off x="674" y="1420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8" name="Line 8"/>
            <p:cNvSpPr>
              <a:spLocks noChangeShapeType="1"/>
            </p:cNvSpPr>
            <p:nvPr/>
          </p:nvSpPr>
          <p:spPr bwMode="auto">
            <a:xfrm>
              <a:off x="1742" y="1420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9" name="Line 9"/>
            <p:cNvSpPr>
              <a:spLocks noChangeShapeType="1"/>
            </p:cNvSpPr>
            <p:nvPr/>
          </p:nvSpPr>
          <p:spPr bwMode="auto">
            <a:xfrm>
              <a:off x="2809" y="1420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Line 10"/>
            <p:cNvSpPr>
              <a:spLocks noChangeShapeType="1"/>
            </p:cNvSpPr>
            <p:nvPr/>
          </p:nvSpPr>
          <p:spPr bwMode="auto">
            <a:xfrm>
              <a:off x="3877" y="1420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1" name="Line 11"/>
            <p:cNvSpPr>
              <a:spLocks noChangeShapeType="1"/>
            </p:cNvSpPr>
            <p:nvPr/>
          </p:nvSpPr>
          <p:spPr bwMode="auto">
            <a:xfrm>
              <a:off x="4945" y="1420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2" name="Line 12"/>
            <p:cNvSpPr>
              <a:spLocks noChangeShapeType="1"/>
            </p:cNvSpPr>
            <p:nvPr/>
          </p:nvSpPr>
          <p:spPr bwMode="auto">
            <a:xfrm>
              <a:off x="674" y="1420"/>
              <a:ext cx="1068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3" name="Line 13"/>
            <p:cNvSpPr>
              <a:spLocks noChangeShapeType="1"/>
            </p:cNvSpPr>
            <p:nvPr/>
          </p:nvSpPr>
          <p:spPr bwMode="auto">
            <a:xfrm>
              <a:off x="1742" y="1420"/>
              <a:ext cx="1067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Line 14"/>
            <p:cNvSpPr>
              <a:spLocks noChangeShapeType="1"/>
            </p:cNvSpPr>
            <p:nvPr/>
          </p:nvSpPr>
          <p:spPr bwMode="auto">
            <a:xfrm>
              <a:off x="2809" y="1420"/>
              <a:ext cx="1068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5" name="Line 15"/>
            <p:cNvSpPr>
              <a:spLocks noChangeShapeType="1"/>
            </p:cNvSpPr>
            <p:nvPr/>
          </p:nvSpPr>
          <p:spPr bwMode="auto">
            <a:xfrm>
              <a:off x="3877" y="1420"/>
              <a:ext cx="1068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6" name="Rectangle 16"/>
            <p:cNvSpPr>
              <a:spLocks noChangeArrowheads="1"/>
            </p:cNvSpPr>
            <p:nvPr/>
          </p:nvSpPr>
          <p:spPr bwMode="auto">
            <a:xfrm>
              <a:off x="216" y="1579"/>
              <a:ext cx="922" cy="368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37" name="Rectangle 17"/>
            <p:cNvSpPr>
              <a:spLocks noChangeArrowheads="1"/>
            </p:cNvSpPr>
            <p:nvPr/>
          </p:nvSpPr>
          <p:spPr bwMode="auto">
            <a:xfrm>
              <a:off x="216" y="1579"/>
              <a:ext cx="922" cy="36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运算器</a:t>
              </a:r>
            </a:p>
          </p:txBody>
        </p:sp>
        <p:sp>
          <p:nvSpPr>
            <p:cNvPr id="5138" name="Rectangle 18"/>
            <p:cNvSpPr>
              <a:spLocks noChangeArrowheads="1"/>
            </p:cNvSpPr>
            <p:nvPr/>
          </p:nvSpPr>
          <p:spPr bwMode="auto">
            <a:xfrm>
              <a:off x="1284" y="1579"/>
              <a:ext cx="921" cy="368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控制器</a:t>
              </a:r>
            </a:p>
          </p:txBody>
        </p:sp>
        <p:sp>
          <p:nvSpPr>
            <p:cNvPr id="5139" name="Rectangle 19"/>
            <p:cNvSpPr>
              <a:spLocks noChangeArrowheads="1"/>
            </p:cNvSpPr>
            <p:nvPr/>
          </p:nvSpPr>
          <p:spPr bwMode="auto">
            <a:xfrm>
              <a:off x="1284" y="1579"/>
              <a:ext cx="921" cy="36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0" name="Line 20"/>
            <p:cNvSpPr>
              <a:spLocks noChangeShapeType="1"/>
            </p:cNvSpPr>
            <p:nvPr/>
          </p:nvSpPr>
          <p:spPr bwMode="auto">
            <a:xfrm>
              <a:off x="2809" y="1947"/>
              <a:ext cx="1" cy="1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Line 21"/>
            <p:cNvSpPr>
              <a:spLocks noChangeShapeType="1"/>
            </p:cNvSpPr>
            <p:nvPr/>
          </p:nvSpPr>
          <p:spPr bwMode="auto">
            <a:xfrm>
              <a:off x="2370" y="2107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2" name="Line 22"/>
            <p:cNvSpPr>
              <a:spLocks noChangeShapeType="1"/>
            </p:cNvSpPr>
            <p:nvPr/>
          </p:nvSpPr>
          <p:spPr bwMode="auto">
            <a:xfrm>
              <a:off x="3243" y="2107"/>
              <a:ext cx="1" cy="15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3" name="Line 23"/>
            <p:cNvSpPr>
              <a:spLocks noChangeShapeType="1"/>
            </p:cNvSpPr>
            <p:nvPr/>
          </p:nvSpPr>
          <p:spPr bwMode="auto">
            <a:xfrm>
              <a:off x="2370" y="2107"/>
              <a:ext cx="439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4" name="Line 24"/>
            <p:cNvSpPr>
              <a:spLocks noChangeShapeType="1"/>
            </p:cNvSpPr>
            <p:nvPr/>
          </p:nvSpPr>
          <p:spPr bwMode="auto">
            <a:xfrm>
              <a:off x="2809" y="2107"/>
              <a:ext cx="434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5" name="Rectangle 25"/>
            <p:cNvSpPr>
              <a:spLocks noChangeArrowheads="1"/>
            </p:cNvSpPr>
            <p:nvPr/>
          </p:nvSpPr>
          <p:spPr bwMode="auto">
            <a:xfrm>
              <a:off x="1872" y="2266"/>
              <a:ext cx="864" cy="305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1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内存储器</a:t>
              </a:r>
            </a:p>
          </p:txBody>
        </p:sp>
        <p:sp>
          <p:nvSpPr>
            <p:cNvPr id="5146" name="Rectangle 26"/>
            <p:cNvSpPr>
              <a:spLocks noChangeArrowheads="1"/>
            </p:cNvSpPr>
            <p:nvPr/>
          </p:nvSpPr>
          <p:spPr bwMode="auto">
            <a:xfrm>
              <a:off x="2883" y="2266"/>
              <a:ext cx="813" cy="305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/>
              <a:r>
                <a:rPr kumimoji="1" lang="zh-CN" altLang="en-US" sz="21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外存储器</a:t>
              </a:r>
            </a:p>
          </p:txBody>
        </p:sp>
        <p:sp>
          <p:nvSpPr>
            <p:cNvPr id="5147" name="Rectangle 27"/>
            <p:cNvSpPr>
              <a:spLocks noChangeArrowheads="1"/>
            </p:cNvSpPr>
            <p:nvPr/>
          </p:nvSpPr>
          <p:spPr bwMode="auto">
            <a:xfrm>
              <a:off x="2352" y="1579"/>
              <a:ext cx="921" cy="368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8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存储器</a:t>
              </a:r>
            </a:p>
          </p:txBody>
        </p:sp>
        <p:sp>
          <p:nvSpPr>
            <p:cNvPr id="5148" name="Rectangle 28"/>
            <p:cNvSpPr>
              <a:spLocks noChangeArrowheads="1"/>
            </p:cNvSpPr>
            <p:nvPr/>
          </p:nvSpPr>
          <p:spPr bwMode="auto">
            <a:xfrm>
              <a:off x="2352" y="1579"/>
              <a:ext cx="921" cy="368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3360" y="1597"/>
              <a:ext cx="1056" cy="368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/>
              <a:r>
                <a:rPr kumimoji="1" lang="zh-CN" altLang="en-US" sz="28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输入设备</a:t>
              </a:r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4487" y="1597"/>
              <a:ext cx="1033" cy="368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/>
              <a:r>
                <a:rPr kumimoji="1" lang="zh-CN" altLang="en-US" sz="28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输出设备</a:t>
              </a:r>
            </a:p>
          </p:txBody>
        </p:sp>
        <p:sp>
          <p:nvSpPr>
            <p:cNvPr id="5151" name="Rectangle 31"/>
            <p:cNvSpPr>
              <a:spLocks noChangeArrowheads="1"/>
            </p:cNvSpPr>
            <p:nvPr/>
          </p:nvSpPr>
          <p:spPr bwMode="auto">
            <a:xfrm>
              <a:off x="2352" y="816"/>
              <a:ext cx="921" cy="444"/>
            </a:xfrm>
            <a:prstGeom prst="rect">
              <a:avLst/>
            </a:prstGeom>
            <a:solidFill>
              <a:srgbClr val="FF99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38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硬 件</a:t>
              </a:r>
            </a:p>
          </p:txBody>
        </p:sp>
        <p:sp>
          <p:nvSpPr>
            <p:cNvPr id="5152" name="Rectangle 32"/>
            <p:cNvSpPr>
              <a:spLocks noChangeArrowheads="1"/>
            </p:cNvSpPr>
            <p:nvPr/>
          </p:nvSpPr>
          <p:spPr bwMode="auto">
            <a:xfrm>
              <a:off x="2352" y="816"/>
              <a:ext cx="921" cy="44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53" name="AutoShape 33"/>
            <p:cNvSpPr>
              <a:spLocks/>
            </p:cNvSpPr>
            <p:nvPr/>
          </p:nvSpPr>
          <p:spPr bwMode="auto">
            <a:xfrm rot="-5400000">
              <a:off x="3978" y="1830"/>
              <a:ext cx="222" cy="1745"/>
            </a:xfrm>
            <a:prstGeom prst="leftBrace">
              <a:avLst>
                <a:gd name="adj1" fmla="val 65503"/>
                <a:gd name="adj2" fmla="val 50000"/>
              </a:avLst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154" name="Group 34"/>
            <p:cNvGrpSpPr>
              <a:grpSpLocks/>
            </p:cNvGrpSpPr>
            <p:nvPr/>
          </p:nvGrpSpPr>
          <p:grpSpPr bwMode="auto">
            <a:xfrm>
              <a:off x="3933" y="1981"/>
              <a:ext cx="1042" cy="667"/>
              <a:chOff x="3854" y="2383"/>
              <a:chExt cx="1044" cy="743"/>
            </a:xfrm>
          </p:grpSpPr>
          <p:sp>
            <p:nvSpPr>
              <p:cNvPr id="5164" name="Line 35"/>
              <p:cNvSpPr>
                <a:spLocks noChangeShapeType="1"/>
              </p:cNvSpPr>
              <p:nvPr/>
            </p:nvSpPr>
            <p:spPr bwMode="auto">
              <a:xfrm flipH="1">
                <a:off x="3854" y="2383"/>
                <a:ext cx="0" cy="5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65" name="Line 36"/>
              <p:cNvSpPr>
                <a:spLocks noChangeShapeType="1"/>
              </p:cNvSpPr>
              <p:nvPr/>
            </p:nvSpPr>
            <p:spPr bwMode="auto">
              <a:xfrm flipH="1">
                <a:off x="4894" y="2383"/>
                <a:ext cx="0" cy="5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66" name="Line 37"/>
              <p:cNvSpPr>
                <a:spLocks noChangeShapeType="1"/>
              </p:cNvSpPr>
              <p:nvPr/>
            </p:nvSpPr>
            <p:spPr bwMode="auto">
              <a:xfrm rot="16208364" flipH="1">
                <a:off x="4380" y="2421"/>
                <a:ext cx="0" cy="10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67" name="Line 38"/>
              <p:cNvSpPr>
                <a:spLocks noChangeShapeType="1"/>
              </p:cNvSpPr>
              <p:nvPr/>
            </p:nvSpPr>
            <p:spPr bwMode="auto">
              <a:xfrm flipH="1">
                <a:off x="4389" y="2949"/>
                <a:ext cx="0" cy="1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155" name="AutoShape 39"/>
            <p:cNvSpPr>
              <a:spLocks/>
            </p:cNvSpPr>
            <p:nvPr/>
          </p:nvSpPr>
          <p:spPr bwMode="auto">
            <a:xfrm rot="-5400000">
              <a:off x="1636" y="2026"/>
              <a:ext cx="190" cy="1516"/>
            </a:xfrm>
            <a:prstGeom prst="leftBrace">
              <a:avLst>
                <a:gd name="adj1" fmla="val 66491"/>
                <a:gd name="adj2" fmla="val 50000"/>
              </a:avLst>
            </a:prstGeom>
            <a:noFill/>
            <a:ln w="31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156" name="Group 40"/>
            <p:cNvGrpSpPr>
              <a:grpSpLocks/>
            </p:cNvGrpSpPr>
            <p:nvPr/>
          </p:nvGrpSpPr>
          <p:grpSpPr bwMode="auto">
            <a:xfrm>
              <a:off x="720" y="2044"/>
              <a:ext cx="991" cy="285"/>
              <a:chOff x="700" y="2453"/>
              <a:chExt cx="992" cy="317"/>
            </a:xfrm>
          </p:grpSpPr>
          <p:sp>
            <p:nvSpPr>
              <p:cNvPr id="5160" name="Line 41"/>
              <p:cNvSpPr>
                <a:spLocks noChangeShapeType="1"/>
              </p:cNvSpPr>
              <p:nvPr/>
            </p:nvSpPr>
            <p:spPr bwMode="auto">
              <a:xfrm flipH="1">
                <a:off x="700" y="2455"/>
                <a:ext cx="2" cy="14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61" name="Line 42"/>
              <p:cNvSpPr>
                <a:spLocks noChangeShapeType="1"/>
              </p:cNvSpPr>
              <p:nvPr/>
            </p:nvSpPr>
            <p:spPr bwMode="auto">
              <a:xfrm>
                <a:off x="703" y="2597"/>
                <a:ext cx="989" cy="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62" name="Line 43"/>
              <p:cNvSpPr>
                <a:spLocks noChangeShapeType="1"/>
              </p:cNvSpPr>
              <p:nvPr/>
            </p:nvSpPr>
            <p:spPr bwMode="auto">
              <a:xfrm flipH="1">
                <a:off x="1161" y="2593"/>
                <a:ext cx="0" cy="1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63" name="Line 44"/>
              <p:cNvSpPr>
                <a:spLocks noChangeShapeType="1"/>
              </p:cNvSpPr>
              <p:nvPr/>
            </p:nvSpPr>
            <p:spPr bwMode="auto">
              <a:xfrm flipH="1">
                <a:off x="1672" y="2453"/>
                <a:ext cx="2" cy="140"/>
              </a:xfrm>
              <a:prstGeom prst="line">
                <a:avLst/>
              </a:prstGeom>
              <a:noFill/>
              <a:ln w="31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157" name="Rectangle 45"/>
            <p:cNvSpPr>
              <a:spLocks noChangeArrowheads="1"/>
            </p:cNvSpPr>
            <p:nvPr/>
          </p:nvSpPr>
          <p:spPr bwMode="auto">
            <a:xfrm>
              <a:off x="768" y="2304"/>
              <a:ext cx="864" cy="305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en-US" altLang="zh-CN" sz="21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CPU</a:t>
              </a:r>
            </a:p>
          </p:txBody>
        </p:sp>
        <p:sp>
          <p:nvSpPr>
            <p:cNvPr id="5158" name="Rectangle 46"/>
            <p:cNvSpPr>
              <a:spLocks noChangeArrowheads="1"/>
            </p:cNvSpPr>
            <p:nvPr/>
          </p:nvSpPr>
          <p:spPr bwMode="auto">
            <a:xfrm>
              <a:off x="1392" y="2880"/>
              <a:ext cx="864" cy="305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1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主机</a:t>
              </a:r>
            </a:p>
          </p:txBody>
        </p:sp>
        <p:sp>
          <p:nvSpPr>
            <p:cNvPr id="5159" name="Rectangle 47"/>
            <p:cNvSpPr>
              <a:spLocks noChangeArrowheads="1"/>
            </p:cNvSpPr>
            <p:nvPr/>
          </p:nvSpPr>
          <p:spPr bwMode="auto">
            <a:xfrm>
              <a:off x="3792" y="2928"/>
              <a:ext cx="864" cy="305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r>
                <a:rPr kumimoji="1" lang="zh-CN" altLang="en-US" sz="2100" b="1">
                  <a:solidFill>
                    <a:srgbClr val="FFFFFF"/>
                  </a:solidFill>
                  <a:latin typeface="隶书" pitchFamily="49" charset="-122"/>
                  <a:ea typeface="隶书" pitchFamily="49" charset="-122"/>
                </a:rPr>
                <a:t>外部设备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8206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1FB9E12-1692-45CB-B796-A82226F0D956}" type="slidenum">
              <a:rPr lang="en-US" altLang="zh-CN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1.1.2 </a:t>
            </a:r>
            <a:r>
              <a:rPr lang="zh-CN" altLang="en-US" b="0" smtClean="0">
                <a:effectLst/>
              </a:rPr>
              <a:t>计算机软件系统</a:t>
            </a:r>
          </a:p>
        </p:txBody>
      </p:sp>
      <p:pic>
        <p:nvPicPr>
          <p:cNvPr id="6148" name="Picture 4" descr="D:\whjc\computer\PC\DOC\images\2-1-0-2.gif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412875"/>
            <a:ext cx="7834312" cy="487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5237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CDDE75-EFD7-4A25-B3F0-67F9432F064B}" type="slidenum">
              <a:rPr lang="en-US" altLang="zh-CN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1.1.3</a:t>
            </a:r>
            <a:r>
              <a:rPr lang="en-US" altLang="zh-CN" b="0" dirty="0" smtClean="0">
                <a:effectLst/>
              </a:rPr>
              <a:t> </a:t>
            </a:r>
            <a:r>
              <a:rPr lang="zh-CN" altLang="en-US" b="0" dirty="0" smtClean="0">
                <a:effectLst/>
              </a:rPr>
              <a:t>计算机工作过程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55725"/>
            <a:ext cx="7162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7" name="Line 9"/>
          <p:cNvSpPr>
            <a:spLocks noChangeShapeType="1"/>
          </p:cNvSpPr>
          <p:nvPr/>
        </p:nvSpPr>
        <p:spPr bwMode="auto">
          <a:xfrm>
            <a:off x="971550" y="3429000"/>
            <a:ext cx="1296988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58" name="Line 10"/>
          <p:cNvSpPr>
            <a:spLocks noChangeShapeType="1"/>
          </p:cNvSpPr>
          <p:nvPr/>
        </p:nvSpPr>
        <p:spPr bwMode="auto">
          <a:xfrm>
            <a:off x="3419475" y="3500438"/>
            <a:ext cx="1296988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59" name="Line 11"/>
          <p:cNvSpPr>
            <a:spLocks noChangeShapeType="1"/>
          </p:cNvSpPr>
          <p:nvPr/>
        </p:nvSpPr>
        <p:spPr bwMode="auto">
          <a:xfrm>
            <a:off x="5076825" y="3933825"/>
            <a:ext cx="0" cy="15113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0" name="Line 12"/>
          <p:cNvSpPr>
            <a:spLocks noChangeShapeType="1"/>
          </p:cNvSpPr>
          <p:nvPr/>
        </p:nvSpPr>
        <p:spPr bwMode="auto">
          <a:xfrm>
            <a:off x="5795963" y="5734050"/>
            <a:ext cx="936625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1" name="Line 13"/>
          <p:cNvSpPr>
            <a:spLocks noChangeShapeType="1"/>
          </p:cNvSpPr>
          <p:nvPr/>
        </p:nvSpPr>
        <p:spPr bwMode="auto">
          <a:xfrm>
            <a:off x="5795963" y="3716338"/>
            <a:ext cx="1296987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2" name="Line 14"/>
          <p:cNvSpPr>
            <a:spLocks noChangeShapeType="1"/>
          </p:cNvSpPr>
          <p:nvPr/>
        </p:nvSpPr>
        <p:spPr bwMode="auto">
          <a:xfrm>
            <a:off x="7164388" y="3716338"/>
            <a:ext cx="0" cy="16573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3" name="Line 15"/>
          <p:cNvSpPr>
            <a:spLocks noChangeShapeType="1"/>
          </p:cNvSpPr>
          <p:nvPr/>
        </p:nvSpPr>
        <p:spPr bwMode="auto">
          <a:xfrm>
            <a:off x="7451725" y="3500438"/>
            <a:ext cx="0" cy="1944687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64" name="Line 16"/>
          <p:cNvSpPr>
            <a:spLocks noChangeShapeType="1"/>
          </p:cNvSpPr>
          <p:nvPr/>
        </p:nvSpPr>
        <p:spPr bwMode="auto">
          <a:xfrm>
            <a:off x="5795963" y="3500438"/>
            <a:ext cx="1655762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Rectangle 17"/>
          <p:cNvSpPr>
            <a:spLocks noChangeArrowheads="1"/>
          </p:cNvSpPr>
          <p:nvPr/>
        </p:nvSpPr>
        <p:spPr bwMode="auto">
          <a:xfrm>
            <a:off x="6934200" y="900112"/>
            <a:ext cx="1584325" cy="7207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en-US" altLang="zh-CN" sz="2800">
                <a:solidFill>
                  <a:srgbClr val="FF6600"/>
                </a:solidFill>
                <a:latin typeface="Tahoma" pitchFamily="34" charset="0"/>
              </a:rPr>
              <a:t>c=</a:t>
            </a:r>
            <a:r>
              <a:rPr lang="en-US" altLang="zh-CN" sz="2800">
                <a:solidFill>
                  <a:schemeClr val="folHlink"/>
                </a:solidFill>
                <a:latin typeface="Tahoma" pitchFamily="34" charset="0"/>
              </a:rPr>
              <a:t>5+9</a:t>
            </a:r>
          </a:p>
        </p:txBody>
      </p:sp>
      <p:sp>
        <p:nvSpPr>
          <p:cNvPr id="104468" name="Line 20"/>
          <p:cNvSpPr>
            <a:spLocks noChangeShapeType="1"/>
          </p:cNvSpPr>
          <p:nvPr/>
        </p:nvSpPr>
        <p:spPr bwMode="auto">
          <a:xfrm>
            <a:off x="5003800" y="3933825"/>
            <a:ext cx="0" cy="15113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478" name="Line 30"/>
          <p:cNvSpPr>
            <a:spLocks noChangeShapeType="1"/>
          </p:cNvSpPr>
          <p:nvPr/>
        </p:nvSpPr>
        <p:spPr bwMode="auto">
          <a:xfrm flipV="1">
            <a:off x="5364163" y="3933825"/>
            <a:ext cx="0" cy="151130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3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4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4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4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4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4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4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4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04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7" grpId="0" animBg="1"/>
      <p:bldP spid="104458" grpId="0" animBg="1"/>
      <p:bldP spid="104459" grpId="0" animBg="1"/>
      <p:bldP spid="104460" grpId="0" animBg="1"/>
      <p:bldP spid="104461" grpId="0" animBg="1"/>
      <p:bldP spid="104462" grpId="0" animBg="1"/>
      <p:bldP spid="104463" grpId="0" animBg="1"/>
      <p:bldP spid="104464" grpId="0" animBg="1"/>
      <p:bldP spid="104468" grpId="0" animBg="1"/>
      <p:bldP spid="10447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dirty="0" smtClean="0"/>
              <a:t>1.1.3</a:t>
            </a:r>
            <a:r>
              <a:rPr lang="en-US" altLang="zh-CN" b="0" dirty="0" smtClean="0">
                <a:effectLst/>
              </a:rPr>
              <a:t> </a:t>
            </a:r>
            <a:r>
              <a:rPr lang="zh-CN" altLang="en-US" b="0" dirty="0" smtClean="0">
                <a:effectLst/>
              </a:rPr>
              <a:t>计算机工作过程</a:t>
            </a:r>
            <a:endParaRPr lang="zh-CN" altLang="en-US" dirty="0" smtClean="0"/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1</a:t>
            </a:r>
            <a:r>
              <a:rPr lang="zh-CN" altLang="en-US" sz="2400" smtClean="0"/>
              <a:t>）把表示计算步骤的程序和计算中需要的原始数据，在控制器输入命令的作用下，通过输入设备送入计算机的存储器。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2</a:t>
            </a:r>
            <a:r>
              <a:rPr lang="zh-CN" altLang="en-US" sz="2400" smtClean="0"/>
              <a:t>）当计算开始时，在取指令命令的作用下把程序指令逐条送入控制器。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3</a:t>
            </a:r>
            <a:r>
              <a:rPr lang="zh-CN" altLang="en-US" sz="2400" smtClean="0"/>
              <a:t>）控制器对指令进行译码，并根据指令的操作要求向存储器和运算器发出存数、取数命令和运算命令，经过运算器计算并把计算结果存放在存储器内。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2400" smtClean="0"/>
              <a:t>（</a:t>
            </a:r>
            <a:r>
              <a:rPr lang="en-US" altLang="zh-CN" sz="2400" smtClean="0"/>
              <a:t>4</a:t>
            </a:r>
            <a:r>
              <a:rPr lang="zh-CN" altLang="en-US" sz="2400" smtClean="0"/>
              <a:t>）在控制器发出取数和输出命令的作用下，通过输出设备输出计算结果。</a:t>
            </a:r>
          </a:p>
          <a:p>
            <a:pPr eaLnBrk="1" hangingPunct="1"/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8D0873-62F2-4D46-A63D-C4EB6FCF4385}" type="slidenum">
              <a:rPr lang="en-US" altLang="zh-CN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7108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9657B0-3D7F-4489-BF0D-288DD57E5101}" type="slidenum">
              <a:rPr lang="en-US" altLang="zh-CN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1.1.4</a:t>
            </a:r>
            <a:r>
              <a:rPr lang="en-US" altLang="zh-CN" b="0" smtClean="0">
                <a:effectLst/>
              </a:rPr>
              <a:t> </a:t>
            </a:r>
            <a:r>
              <a:rPr lang="zh-CN" altLang="en-US" b="0" smtClean="0">
                <a:effectLst/>
              </a:rPr>
              <a:t>计算机工作特点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优点</a:t>
            </a:r>
            <a:endParaRPr lang="zh-CN" altLang="en-US" sz="280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914400" lvl="1" indent="-457200" eaLnBrk="1" hangingPunct="1">
              <a:defRPr/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 运算速度快</a:t>
            </a:r>
          </a:p>
          <a:p>
            <a:pPr marL="914400" lvl="1" indent="-457200" eaLnBrk="1" hangingPunct="1">
              <a:defRPr/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 存储功能强</a:t>
            </a:r>
          </a:p>
          <a:p>
            <a:pPr marL="914400" lvl="1" indent="-457200" eaLnBrk="1" hangingPunct="1">
              <a:defRPr/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 具有自动运行能力</a:t>
            </a:r>
          </a:p>
          <a:p>
            <a:pPr marL="914400" lvl="1" indent="-457200" eaLnBrk="1" hangingPunct="1">
              <a:defRPr/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 工作起来不怕重复、</a:t>
            </a: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麻烦</a:t>
            </a:r>
            <a:endParaRPr lang="zh-CN" altLang="en-US" sz="240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533400" indent="-533400" eaLnBrk="1" hangingPunct="1">
              <a:defRPr/>
            </a:pPr>
            <a:r>
              <a:rPr lang="zh-CN" altLang="en-US" sz="2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缺点</a:t>
            </a:r>
            <a:endParaRPr lang="zh-CN" altLang="en-US" sz="2800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marL="914400" lvl="1" indent="-457200" eaLnBrk="1" hangingPunct="1">
              <a:defRPr/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 计算机不能自主地分析问题和解决问题</a:t>
            </a:r>
          </a:p>
          <a:p>
            <a:pPr marL="914400" lvl="1" indent="-457200" eaLnBrk="1" hangingPunct="1">
              <a:defRPr/>
            </a:pPr>
            <a:r>
              <a:rPr lang="zh-CN" altLang="en-US" sz="2400" dirty="0" smtClean="0">
                <a:latin typeface="楷体_GB2312" pitchFamily="49" charset="-122"/>
                <a:ea typeface="楷体_GB2312" pitchFamily="49" charset="-122"/>
              </a:rPr>
              <a:t> 计算机只会完全机械地按照指示去工作，不会灵活地纠正程序中可能发生的错误</a:t>
            </a:r>
          </a:p>
        </p:txBody>
      </p:sp>
    </p:spTree>
    <p:extLst>
      <p:ext uri="{BB962C8B-B14F-4D97-AF65-F5344CB8AC3E}">
        <p14:creationId xmlns:p14="http://schemas.microsoft.com/office/powerpoint/2010/main" val="247273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D2B5E4-8877-47FD-A391-6254C03721C7}" type="slidenum">
              <a:rPr lang="en-US" altLang="zh-CN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/>
              <a:t>1.2</a:t>
            </a:r>
            <a:r>
              <a:rPr lang="en-US" altLang="zh-CN" smtClean="0">
                <a:latin typeface="楷体_GB2312" pitchFamily="49" charset="-122"/>
              </a:rPr>
              <a:t> </a:t>
            </a:r>
            <a:r>
              <a:rPr lang="zh-CN" altLang="en-US" smtClean="0">
                <a:latin typeface="楷体_GB2312" pitchFamily="49" charset="-122"/>
              </a:rPr>
              <a:t>计算机语言</a:t>
            </a:r>
          </a:p>
        </p:txBody>
      </p:sp>
      <p:graphicFrame>
        <p:nvGraphicFramePr>
          <p:cNvPr id="106520" name="Group 24"/>
          <p:cNvGraphicFramePr>
            <a:graphicFrameLocks noGrp="1"/>
          </p:cNvGraphicFramePr>
          <p:nvPr>
            <p:ph idx="1"/>
          </p:nvPr>
        </p:nvGraphicFramePr>
        <p:xfrm>
          <a:off x="755650" y="2060575"/>
          <a:ext cx="7772400" cy="3889376"/>
        </p:xfrm>
        <a:graphic>
          <a:graphicData uri="http://schemas.openxmlformats.org/drawingml/2006/table">
            <a:tbl>
              <a:tblPr/>
              <a:tblGrid>
                <a:gridCol w="1568450"/>
                <a:gridCol w="3351213"/>
                <a:gridCol w="2852737"/>
              </a:tblGrid>
              <a:tr h="990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机器语言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机器指令（由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0 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和 </a:t>
                      </a:r>
                      <a:r>
                        <a:rPr kumimoji="1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</a:t>
                      </a: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组成），可直接执行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难学、难记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依赖机器的类型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477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汇编语言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用助记符代替机器指令，用变量代替各类地址。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克服记忆的难点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其他与机器语言类似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1420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高级语言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F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类似数学语言、接近自然语言、具有通用性和可移植性，不依赖具体的计算机类型。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61" name="Rectangle 22"/>
          <p:cNvSpPr>
            <a:spLocks noChangeArrowheads="1"/>
          </p:cNvSpPr>
          <p:nvPr/>
        </p:nvSpPr>
        <p:spPr bwMode="auto">
          <a:xfrm>
            <a:off x="755650" y="14478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kumimoji="1" lang="zh-CN" altLang="en-US" b="1" dirty="0"/>
              <a:t>人与计算机进行交流的工具</a:t>
            </a:r>
          </a:p>
        </p:txBody>
      </p:sp>
    </p:spTree>
    <p:extLst>
      <p:ext uri="{BB962C8B-B14F-4D97-AF65-F5344CB8AC3E}">
        <p14:creationId xmlns:p14="http://schemas.microsoft.com/office/powerpoint/2010/main" val="338732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6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019925" y="6750050"/>
            <a:ext cx="1905000" cy="260350"/>
          </a:xfrm>
        </p:spPr>
        <p:txBody>
          <a:bodyPr/>
          <a:lstStyle/>
          <a:p>
            <a:pPr>
              <a:defRPr/>
            </a:pPr>
            <a:fld id="{4EE98075-B633-421C-8FDD-CC460F6E65F3}" type="slidenum">
              <a:rPr lang="en-US" altLang="zh-CN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85800" indent="-685800" eaLnBrk="1" hangingPunct="1">
              <a:defRPr/>
            </a:pPr>
            <a:r>
              <a:rPr lang="en-US" altLang="zh-CN" smtClean="0"/>
              <a:t>1.2 </a:t>
            </a:r>
            <a:r>
              <a:rPr lang="zh-CN" altLang="en-US" smtClean="0"/>
              <a:t>计算机语言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844675"/>
            <a:ext cx="3108325" cy="1800225"/>
          </a:xfrm>
          <a:solidFill>
            <a:srgbClr val="FFFFCC"/>
          </a:solidFill>
          <a:ln w="57150" cmpd="thinThick">
            <a:solidFill>
              <a:schemeClr val="tx2"/>
            </a:solidFill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13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 dirty="0" smtClean="0"/>
              <a:t>0 0 1 0 0 0 1 1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 dirty="0" smtClean="0"/>
              <a:t>1 1 1 0 1 1 0 1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 dirty="0" smtClean="0"/>
              <a:t>0 1 1 0 0 0 0 1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en-US" altLang="zh-CN" sz="2800" dirty="0" smtClean="0"/>
              <a:t>0 1 1 1 0 1 1 0 </a:t>
            </a:r>
          </a:p>
        </p:txBody>
      </p:sp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250825" y="1268413"/>
            <a:ext cx="35290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288925" indent="-288925" algn="l" eaLnBrk="1" hangingPunct="1">
              <a:spcBef>
                <a:spcPct val="50000"/>
              </a:spcBef>
              <a:buClr>
                <a:srgbClr val="FF0000"/>
              </a:buClr>
              <a:buFontTx/>
              <a:buChar char="•"/>
              <a:defRPr/>
            </a:pP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楷体_GB2312" pitchFamily="49" charset="-122"/>
              </a:rPr>
              <a:t>机器语言程序</a:t>
            </a:r>
            <a:endParaRPr kumimoji="1" lang="zh-CN" altLang="en-US" sz="3200" i="1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华文行楷" pitchFamily="2" charset="-122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419600" y="1266825"/>
            <a:ext cx="4495800" cy="2179638"/>
            <a:chOff x="2784" y="672"/>
            <a:chExt cx="2832" cy="1373"/>
          </a:xfrm>
        </p:grpSpPr>
        <p:sp>
          <p:nvSpPr>
            <p:cNvPr id="108550" name="Rectangle 6"/>
            <p:cNvSpPr>
              <a:spLocks noChangeArrowheads="1"/>
            </p:cNvSpPr>
            <p:nvPr/>
          </p:nvSpPr>
          <p:spPr bwMode="auto">
            <a:xfrm>
              <a:off x="2832" y="1056"/>
              <a:ext cx="2256" cy="989"/>
            </a:xfrm>
            <a:prstGeom prst="rect">
              <a:avLst/>
            </a:prstGeom>
            <a:solidFill>
              <a:srgbClr val="CCECFF"/>
            </a:solidFill>
            <a:ln w="57150" cmpd="thinThick">
              <a:solidFill>
                <a:srgbClr val="006600"/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198438" algn="l" eaLnBrk="1" hangingPunct="1">
                <a:defRPr/>
              </a:pPr>
              <a:r>
                <a:rPr kumimoji="1" lang="en-US" altLang="zh-CN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MOV   AX,</a:t>
              </a:r>
              <a:r>
                <a:rPr kumimoji="1" lang="en-US" altLang="zh-CN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  <a:r>
                <a:rPr kumimoji="1" lang="en-US" altLang="zh-CN" b="1">
                  <a:solidFill>
                    <a:srgbClr val="4040F6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300H</a:t>
              </a:r>
            </a:p>
            <a:p>
              <a:pPr marL="198438" algn="l" eaLnBrk="1" hangingPunct="1">
                <a:defRPr/>
              </a:pPr>
              <a:r>
                <a:rPr kumimoji="1" lang="en-US" altLang="zh-CN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ADD    BX,  AX</a:t>
              </a:r>
              <a:endParaRPr kumimoji="1"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  <a:p>
              <a:pPr marL="198438" algn="l" eaLnBrk="1" hangingPunct="1">
                <a:defRPr/>
              </a:pPr>
              <a:r>
                <a:rPr kumimoji="1" lang="en-US" altLang="zh-CN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MOV  [2100H], BX</a:t>
              </a:r>
              <a:r>
                <a:rPr kumimoji="1" lang="en-US" altLang="zh-CN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</a:t>
              </a:r>
            </a:p>
            <a:p>
              <a:pPr marL="198438" algn="l" eaLnBrk="1" hangingPunct="1">
                <a:defRPr/>
              </a:pPr>
              <a:r>
                <a:rPr kumimoji="1" lang="en-US" altLang="zh-CN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HLT</a:t>
              </a:r>
              <a:endParaRPr kumimoji="1" lang="en-US" altLang="zh-CN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108551" name="Text Box 7"/>
            <p:cNvSpPr txBox="1">
              <a:spLocks noChangeArrowheads="1"/>
            </p:cNvSpPr>
            <p:nvPr/>
          </p:nvSpPr>
          <p:spPr bwMode="auto">
            <a:xfrm>
              <a:off x="2784" y="672"/>
              <a:ext cx="283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88925" indent="-288925" algn="l" eaLnBrk="1" hangingPunct="1">
                <a:spcBef>
                  <a:spcPct val="50000"/>
                </a:spcBef>
                <a:buClr>
                  <a:srgbClr val="FF0000"/>
                </a:buClr>
                <a:buFontTx/>
                <a:buChar char="•"/>
                <a:defRPr/>
              </a:pPr>
              <a:r>
                <a:rPr kumimoji="1" lang="zh-CN" altLang="en-US" sz="32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楷体_GB2312" pitchFamily="49" charset="-122"/>
                </a:rPr>
                <a:t>汇编语言源程序</a:t>
              </a:r>
              <a:endParaRPr kumimoji="1" lang="zh-CN" altLang="en-US" sz="320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57200" y="3733800"/>
            <a:ext cx="7772400" cy="2711450"/>
            <a:chOff x="576" y="2352"/>
            <a:chExt cx="4896" cy="1708"/>
          </a:xfrm>
        </p:grpSpPr>
        <p:sp>
          <p:nvSpPr>
            <p:cNvPr id="11273" name="Text Box 9"/>
            <p:cNvSpPr txBox="1">
              <a:spLocks noChangeArrowheads="1"/>
            </p:cNvSpPr>
            <p:nvPr/>
          </p:nvSpPr>
          <p:spPr bwMode="auto">
            <a:xfrm>
              <a:off x="2400" y="2352"/>
              <a:ext cx="3072" cy="1708"/>
            </a:xfrm>
            <a:prstGeom prst="rect">
              <a:avLst/>
            </a:prstGeom>
            <a:solidFill>
              <a:srgbClr val="FFCCFF"/>
            </a:solidFill>
            <a:ln w="57150" cmpd="thickThin">
              <a:solidFill>
                <a:srgbClr val="0066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marL="288925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l" eaLnBrk="1" hangingPunct="1"/>
              <a:r>
                <a:rPr kumimoji="1" lang="en-US" altLang="zh-CN" sz="2800" b="1">
                  <a:solidFill>
                    <a:srgbClr val="000000"/>
                  </a:solidFill>
                </a:rPr>
                <a:t>main( )</a:t>
              </a:r>
            </a:p>
            <a:p>
              <a:pPr algn="l" eaLnBrk="1" hangingPunct="1"/>
              <a:r>
                <a:rPr kumimoji="1" lang="en-US" altLang="zh-CN" sz="2800" b="1">
                  <a:solidFill>
                    <a:srgbClr val="000000"/>
                  </a:solidFill>
                </a:rPr>
                <a:t>{ int a, b, c;</a:t>
              </a:r>
            </a:p>
            <a:p>
              <a:pPr algn="l" eaLnBrk="1" hangingPunct="1"/>
              <a:r>
                <a:rPr kumimoji="1" lang="en-US" altLang="zh-CN" sz="2800" b="1">
                  <a:solidFill>
                    <a:srgbClr val="000000"/>
                  </a:solidFill>
                </a:rPr>
                <a:t>   a=300;  b=18;</a:t>
              </a:r>
            </a:p>
            <a:p>
              <a:pPr algn="l" eaLnBrk="1" hangingPunct="1"/>
              <a:r>
                <a:rPr kumimoji="1" lang="en-US" altLang="zh-CN" sz="2800" b="1">
                  <a:solidFill>
                    <a:srgbClr val="000000"/>
                  </a:solidFill>
                </a:rPr>
                <a:t>   c=a+b;</a:t>
              </a:r>
            </a:p>
            <a:p>
              <a:pPr algn="l" eaLnBrk="1" hangingPunct="1"/>
              <a:r>
                <a:rPr kumimoji="1" lang="en-US" altLang="zh-CN" sz="2800" b="1">
                  <a:solidFill>
                    <a:srgbClr val="000000"/>
                  </a:solidFill>
                </a:rPr>
                <a:t>   printf(“ a+b= %d\n”, c);</a:t>
              </a:r>
            </a:p>
            <a:p>
              <a:pPr algn="l" eaLnBrk="1" hangingPunct="1"/>
              <a:r>
                <a:rPr kumimoji="1" lang="en-US" altLang="zh-CN" sz="2800" b="1">
                  <a:solidFill>
                    <a:srgbClr val="000000"/>
                  </a:solidFill>
                </a:rPr>
                <a:t>}</a:t>
              </a:r>
            </a:p>
          </p:txBody>
        </p:sp>
        <p:sp>
          <p:nvSpPr>
            <p:cNvPr id="108554" name="Text Box 10"/>
            <p:cNvSpPr txBox="1">
              <a:spLocks noChangeArrowheads="1"/>
            </p:cNvSpPr>
            <p:nvPr/>
          </p:nvSpPr>
          <p:spPr bwMode="auto">
            <a:xfrm>
              <a:off x="576" y="2400"/>
              <a:ext cx="1968" cy="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288925" indent="-288925" algn="l" eaLnBrk="1" hangingPunct="1">
                <a:buClr>
                  <a:srgbClr val="FF0000"/>
                </a:buClr>
                <a:buFontTx/>
                <a:buChar char="•"/>
                <a:defRPr/>
              </a:pPr>
              <a:r>
                <a:rPr kumimoji="1" lang="zh-CN" altLang="en-US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楷体_GB2312" pitchFamily="49" charset="-122"/>
                </a:rPr>
                <a:t>高级语言</a:t>
              </a:r>
            </a:p>
            <a:p>
              <a:pPr marL="288925" indent="-288925" eaLnBrk="1" hangingPunct="1">
                <a:defRPr/>
              </a:pPr>
              <a:r>
                <a:rPr kumimoji="1" lang="zh-CN" altLang="en-US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楷体_GB2312" pitchFamily="49" charset="-122"/>
                </a:rPr>
                <a:t>源程序</a:t>
              </a:r>
              <a:r>
                <a:rPr kumimoji="1" lang="en-US" altLang="zh-CN" sz="32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楷体_GB2312" pitchFamily="49" charset="-122"/>
                </a:rPr>
                <a:t>(C)</a:t>
              </a:r>
              <a:endParaRPr kumimoji="1" lang="en-US" altLang="zh-CN" sz="3200" i="1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行楷" pitchFamily="2" charset="-122"/>
              </a:endParaRPr>
            </a:p>
          </p:txBody>
        </p:sp>
      </p:grpSp>
      <p:sp>
        <p:nvSpPr>
          <p:cNvPr id="108555" name="Rectangle 11"/>
          <p:cNvSpPr>
            <a:spLocks noChangeArrowheads="1"/>
          </p:cNvSpPr>
          <p:nvPr/>
        </p:nvSpPr>
        <p:spPr bwMode="auto">
          <a:xfrm>
            <a:off x="457200" y="5149850"/>
            <a:ext cx="2590800" cy="9461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源程序需要</a:t>
            </a:r>
          </a:p>
          <a:p>
            <a:pPr eaLnBrk="1" hangingPunct="1">
              <a:defRPr/>
            </a:pPr>
            <a:r>
              <a:rPr kumimoji="1"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翻译</a:t>
            </a:r>
            <a:endParaRPr kumimoji="1" lang="zh-CN" altLang="en-US" sz="2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45612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5" grpId="0" animBg="1" autoUpdateAnimBg="0"/>
    </p:bldLst>
  </p:timing>
</p:sld>
</file>

<file path=ppt/theme/theme1.xml><?xml version="1.0" encoding="utf-8"?>
<a:theme xmlns:a="http://schemas.openxmlformats.org/drawingml/2006/main" name="算法基础远程课件模板2">
  <a:themeElements>
    <a:clrScheme name="算法基础远程课件模板2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0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0AA"/>
      </a:accent5>
      <a:accent6>
        <a:srgbClr val="2D2DB9"/>
      </a:accent6>
      <a:hlink>
        <a:srgbClr val="0000CC"/>
      </a:hlink>
      <a:folHlink>
        <a:srgbClr val="800080"/>
      </a:folHlink>
    </a:clrScheme>
    <a:fontScheme name="算法基础远程课件模板2">
      <a:majorFont>
        <a:latin typeface="Impact"/>
        <a:ea typeface="方正姚体"/>
        <a:cs typeface=""/>
      </a:majorFont>
      <a:minorFont>
        <a:latin typeface="Times New Roman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算法基础远程课件模板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算法基础远程课件模板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C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007300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0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2D2DB9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Settings\haiyang\Application Data\Microsoft\Templates\算法基础远程课件模板2.pot</Template>
  <TotalTime>914</TotalTime>
  <Words>1025</Words>
  <Application>Microsoft Office PowerPoint</Application>
  <PresentationFormat>全屏显示(4:3)</PresentationFormat>
  <Paragraphs>222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Times New Roman</vt:lpstr>
      <vt:lpstr>宋体</vt:lpstr>
      <vt:lpstr>Arial</vt:lpstr>
      <vt:lpstr>Impact</vt:lpstr>
      <vt:lpstr>方正姚体</vt:lpstr>
      <vt:lpstr>仿宋_GB2312</vt:lpstr>
      <vt:lpstr>Arial Rounded MT Bold</vt:lpstr>
      <vt:lpstr>黑体</vt:lpstr>
      <vt:lpstr>隶书</vt:lpstr>
      <vt:lpstr>Batang</vt:lpstr>
      <vt:lpstr>Wingdings</vt:lpstr>
      <vt:lpstr>Tahoma</vt:lpstr>
      <vt:lpstr>Courier New</vt:lpstr>
      <vt:lpstr>算法基础远程课件模板2</vt:lpstr>
      <vt:lpstr>PowerPoint 演示文稿</vt:lpstr>
      <vt:lpstr>第1章 计算机基础知识</vt:lpstr>
      <vt:lpstr>1.1.1 计算机硬件系统</vt:lpstr>
      <vt:lpstr>1.1.2 计算机软件系统</vt:lpstr>
      <vt:lpstr>1.1.3 计算机工作过程</vt:lpstr>
      <vt:lpstr>1.1.3 计算机工作过程</vt:lpstr>
      <vt:lpstr>1.1.4 计算机工作特点</vt:lpstr>
      <vt:lpstr>1.2 计算机语言</vt:lpstr>
      <vt:lpstr>1.2 计算机语言</vt:lpstr>
      <vt:lpstr>1.3 计算机程序</vt:lpstr>
      <vt:lpstr>1.3 计算机程序</vt:lpstr>
      <vt:lpstr>1.3 计算机程序</vt:lpstr>
      <vt:lpstr>1.3 计算机程序</vt:lpstr>
      <vt:lpstr>1.3 计算机程序</vt:lpstr>
      <vt:lpstr>1.3 计算机程序</vt:lpstr>
      <vt:lpstr>1.3 计算机程序</vt:lpstr>
      <vt:lpstr>1.3 计算机程序</vt:lpstr>
      <vt:lpstr>1.3 计算机程序</vt:lpstr>
      <vt:lpstr>1.3 计算机程序</vt:lpstr>
    </vt:vector>
  </TitlesOfParts>
  <Company>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第4章 分支结构算法及其实现</dc:title>
  <dc:creator>lyx</dc:creator>
  <cp:lastModifiedBy>yan song</cp:lastModifiedBy>
  <cp:revision>370</cp:revision>
  <dcterms:created xsi:type="dcterms:W3CDTF">2005-04-23T13:26:53Z</dcterms:created>
  <dcterms:modified xsi:type="dcterms:W3CDTF">2015-08-18T11:59:04Z</dcterms:modified>
</cp:coreProperties>
</file>