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00"/>
  </p:notesMasterIdLst>
  <p:sldIdLst>
    <p:sldId id="257" r:id="rId2"/>
    <p:sldId id="449" r:id="rId3"/>
    <p:sldId id="325" r:id="rId4"/>
    <p:sldId id="326" r:id="rId5"/>
    <p:sldId id="327" r:id="rId6"/>
    <p:sldId id="328" r:id="rId7"/>
    <p:sldId id="329" r:id="rId8"/>
    <p:sldId id="451" r:id="rId9"/>
    <p:sldId id="452" r:id="rId10"/>
    <p:sldId id="453" r:id="rId11"/>
    <p:sldId id="454" r:id="rId12"/>
    <p:sldId id="342" r:id="rId13"/>
    <p:sldId id="343" r:id="rId14"/>
    <p:sldId id="345" r:id="rId15"/>
    <p:sldId id="450" r:id="rId16"/>
    <p:sldId id="507" r:id="rId17"/>
    <p:sldId id="508" r:id="rId18"/>
    <p:sldId id="509" r:id="rId19"/>
    <p:sldId id="347" r:id="rId20"/>
    <p:sldId id="455" r:id="rId21"/>
    <p:sldId id="456" r:id="rId22"/>
    <p:sldId id="349" r:id="rId23"/>
    <p:sldId id="350" r:id="rId24"/>
    <p:sldId id="351" r:id="rId25"/>
    <p:sldId id="352" r:id="rId26"/>
    <p:sldId id="353" r:id="rId27"/>
    <p:sldId id="354" r:id="rId28"/>
    <p:sldId id="458" r:id="rId29"/>
    <p:sldId id="457" r:id="rId30"/>
    <p:sldId id="459" r:id="rId31"/>
    <p:sldId id="460" r:id="rId32"/>
    <p:sldId id="359" r:id="rId33"/>
    <p:sldId id="360" r:id="rId34"/>
    <p:sldId id="474" r:id="rId35"/>
    <p:sldId id="369" r:id="rId36"/>
    <p:sldId id="461" r:id="rId37"/>
    <p:sldId id="462" r:id="rId38"/>
    <p:sldId id="373" r:id="rId39"/>
    <p:sldId id="463" r:id="rId40"/>
    <p:sldId id="375" r:id="rId41"/>
    <p:sldId id="376" r:id="rId42"/>
    <p:sldId id="387" r:id="rId43"/>
    <p:sldId id="390" r:id="rId44"/>
    <p:sldId id="468" r:id="rId45"/>
    <p:sldId id="388" r:id="rId46"/>
    <p:sldId id="469" r:id="rId47"/>
    <p:sldId id="394" r:id="rId48"/>
    <p:sldId id="470" r:id="rId49"/>
    <p:sldId id="471" r:id="rId50"/>
    <p:sldId id="473" r:id="rId51"/>
    <p:sldId id="396" r:id="rId52"/>
    <p:sldId id="476" r:id="rId53"/>
    <p:sldId id="397" r:id="rId54"/>
    <p:sldId id="477" r:id="rId55"/>
    <p:sldId id="400" r:id="rId56"/>
    <p:sldId id="479" r:id="rId57"/>
    <p:sldId id="402" r:id="rId58"/>
    <p:sldId id="403" r:id="rId59"/>
    <p:sldId id="404" r:id="rId60"/>
    <p:sldId id="480" r:id="rId61"/>
    <p:sldId id="407" r:id="rId62"/>
    <p:sldId id="409" r:id="rId63"/>
    <p:sldId id="481" r:id="rId64"/>
    <p:sldId id="413" r:id="rId65"/>
    <p:sldId id="416" r:id="rId66"/>
    <p:sldId id="417" r:id="rId67"/>
    <p:sldId id="419" r:id="rId68"/>
    <p:sldId id="482" r:id="rId69"/>
    <p:sldId id="484" r:id="rId70"/>
    <p:sldId id="485" r:id="rId71"/>
    <p:sldId id="422" r:id="rId72"/>
    <p:sldId id="486" r:id="rId73"/>
    <p:sldId id="426" r:id="rId74"/>
    <p:sldId id="487" r:id="rId75"/>
    <p:sldId id="490" r:id="rId76"/>
    <p:sldId id="491" r:id="rId77"/>
    <p:sldId id="492" r:id="rId78"/>
    <p:sldId id="428" r:id="rId79"/>
    <p:sldId id="493" r:id="rId80"/>
    <p:sldId id="504" r:id="rId81"/>
    <p:sldId id="435" r:id="rId82"/>
    <p:sldId id="494" r:id="rId83"/>
    <p:sldId id="437" r:id="rId84"/>
    <p:sldId id="495" r:id="rId85"/>
    <p:sldId id="496" r:id="rId86"/>
    <p:sldId id="439" r:id="rId87"/>
    <p:sldId id="497" r:id="rId88"/>
    <p:sldId id="441" r:id="rId89"/>
    <p:sldId id="442" r:id="rId90"/>
    <p:sldId id="498" r:id="rId91"/>
    <p:sldId id="443" r:id="rId92"/>
    <p:sldId id="505" r:id="rId93"/>
    <p:sldId id="506" r:id="rId94"/>
    <p:sldId id="444" r:id="rId95"/>
    <p:sldId id="499" r:id="rId96"/>
    <p:sldId id="501" r:id="rId97"/>
    <p:sldId id="500" r:id="rId98"/>
    <p:sldId id="502" r:id="rId9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20000"/>
      </a:spcBef>
      <a:spcAft>
        <a:spcPct val="0"/>
      </a:spcAft>
      <a:buClr>
        <a:srgbClr val="CC0000"/>
      </a:buClr>
      <a:buSzPct val="85000"/>
      <a:defRPr sz="2000" b="1" kern="1200">
        <a:solidFill>
          <a:schemeClr val="tx1"/>
        </a:solidFill>
        <a:latin typeface="Times New Roman" pitchFamily="18" charset="0"/>
        <a:ea typeface="仿宋_GB2312" pitchFamily="49" charset="-122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rgbClr val="CC0000"/>
      </a:buClr>
      <a:buSzPct val="85000"/>
      <a:defRPr sz="2000" b="1" kern="1200">
        <a:solidFill>
          <a:schemeClr val="tx1"/>
        </a:solidFill>
        <a:latin typeface="Times New Roman" pitchFamily="18" charset="0"/>
        <a:ea typeface="仿宋_GB2312" pitchFamily="49" charset="-122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rgbClr val="CC0000"/>
      </a:buClr>
      <a:buSzPct val="85000"/>
      <a:defRPr sz="2000" b="1" kern="1200">
        <a:solidFill>
          <a:schemeClr val="tx1"/>
        </a:solidFill>
        <a:latin typeface="Times New Roman" pitchFamily="18" charset="0"/>
        <a:ea typeface="仿宋_GB2312" pitchFamily="49" charset="-122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rgbClr val="CC0000"/>
      </a:buClr>
      <a:buSzPct val="85000"/>
      <a:defRPr sz="2000" b="1" kern="1200">
        <a:solidFill>
          <a:schemeClr val="tx1"/>
        </a:solidFill>
        <a:latin typeface="Times New Roman" pitchFamily="18" charset="0"/>
        <a:ea typeface="仿宋_GB2312" pitchFamily="49" charset="-122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rgbClr val="CC0000"/>
      </a:buClr>
      <a:buSzPct val="85000"/>
      <a:defRPr sz="2000" b="1" kern="1200">
        <a:solidFill>
          <a:schemeClr val="tx1"/>
        </a:solidFill>
        <a:latin typeface="Times New Roman" pitchFamily="18" charset="0"/>
        <a:ea typeface="仿宋_GB2312" pitchFamily="49" charset="-122"/>
        <a:cs typeface="+mn-cs"/>
      </a:defRPr>
    </a:lvl5pPr>
    <a:lvl6pPr marL="2286000" algn="l" defTabSz="914400" rtl="0" eaLnBrk="1" latinLnBrk="0" hangingPunct="1">
      <a:defRPr sz="2000" b="1" kern="1200">
        <a:solidFill>
          <a:schemeClr val="tx1"/>
        </a:solidFill>
        <a:latin typeface="Times New Roman" pitchFamily="18" charset="0"/>
        <a:ea typeface="仿宋_GB2312" pitchFamily="49" charset="-122"/>
        <a:cs typeface="+mn-cs"/>
      </a:defRPr>
    </a:lvl6pPr>
    <a:lvl7pPr marL="2743200" algn="l" defTabSz="914400" rtl="0" eaLnBrk="1" latinLnBrk="0" hangingPunct="1">
      <a:defRPr sz="2000" b="1" kern="1200">
        <a:solidFill>
          <a:schemeClr val="tx1"/>
        </a:solidFill>
        <a:latin typeface="Times New Roman" pitchFamily="18" charset="0"/>
        <a:ea typeface="仿宋_GB2312" pitchFamily="49" charset="-122"/>
        <a:cs typeface="+mn-cs"/>
      </a:defRPr>
    </a:lvl7pPr>
    <a:lvl8pPr marL="3200400" algn="l" defTabSz="914400" rtl="0" eaLnBrk="1" latinLnBrk="0" hangingPunct="1">
      <a:defRPr sz="2000" b="1" kern="1200">
        <a:solidFill>
          <a:schemeClr val="tx1"/>
        </a:solidFill>
        <a:latin typeface="Times New Roman" pitchFamily="18" charset="0"/>
        <a:ea typeface="仿宋_GB2312" pitchFamily="49" charset="-122"/>
        <a:cs typeface="+mn-cs"/>
      </a:defRPr>
    </a:lvl8pPr>
    <a:lvl9pPr marL="3657600" algn="l" defTabSz="914400" rtl="0" eaLnBrk="1" latinLnBrk="0" hangingPunct="1">
      <a:defRPr sz="2000" b="1" kern="1200">
        <a:solidFill>
          <a:schemeClr val="tx1"/>
        </a:solidFill>
        <a:latin typeface="Times New Roman" pitchFamily="18" charset="0"/>
        <a:ea typeface="仿宋_GB2312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  <a:srgbClr val="CC0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536" autoAdjust="0"/>
    <p:restoredTop sz="88444" autoAdjust="0"/>
  </p:normalViewPr>
  <p:slideViewPr>
    <p:cSldViewPr>
      <p:cViewPr>
        <p:scale>
          <a:sx n="66" d="100"/>
          <a:sy n="66" d="100"/>
        </p:scale>
        <p:origin x="-2748" y="-5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  <p:sld r:id="rId19" collapse="1"/>
      <p:sld r:id="rId20" collapse="1"/>
      <p:sld r:id="rId21" collapse="1"/>
      <p:sld r:id="rId22" collapse="1"/>
      <p:sld r:id="rId23" collapse="1"/>
      <p:sld r:id="rId24" collapse="1"/>
      <p:sld r:id="rId25" collapse="1"/>
      <p:sld r:id="rId26" collapse="1"/>
      <p:sld r:id="rId27" collapse="1"/>
      <p:sld r:id="rId28" collapse="1"/>
      <p:sld r:id="rId29" collapse="1"/>
      <p:sld r:id="rId30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38.xml"/><Relationship Id="rId13" Type="http://schemas.openxmlformats.org/officeDocument/2006/relationships/slide" Target="slides/slide45.xml"/><Relationship Id="rId18" Type="http://schemas.openxmlformats.org/officeDocument/2006/relationships/slide" Target="slides/slide50.xml"/><Relationship Id="rId26" Type="http://schemas.openxmlformats.org/officeDocument/2006/relationships/slide" Target="slides/slide75.xml"/><Relationship Id="rId3" Type="http://schemas.openxmlformats.org/officeDocument/2006/relationships/slide" Target="slides/slide22.xml"/><Relationship Id="rId21" Type="http://schemas.openxmlformats.org/officeDocument/2006/relationships/slide" Target="slides/slide63.xml"/><Relationship Id="rId7" Type="http://schemas.openxmlformats.org/officeDocument/2006/relationships/slide" Target="slides/slide33.xml"/><Relationship Id="rId12" Type="http://schemas.openxmlformats.org/officeDocument/2006/relationships/slide" Target="slides/slide44.xml"/><Relationship Id="rId17" Type="http://schemas.openxmlformats.org/officeDocument/2006/relationships/slide" Target="slides/slide49.xml"/><Relationship Id="rId25" Type="http://schemas.openxmlformats.org/officeDocument/2006/relationships/slide" Target="slides/slide71.xml"/><Relationship Id="rId2" Type="http://schemas.openxmlformats.org/officeDocument/2006/relationships/slide" Target="slides/slide13.xml"/><Relationship Id="rId16" Type="http://schemas.openxmlformats.org/officeDocument/2006/relationships/slide" Target="slides/slide48.xml"/><Relationship Id="rId20" Type="http://schemas.openxmlformats.org/officeDocument/2006/relationships/slide" Target="slides/slide57.xml"/><Relationship Id="rId29" Type="http://schemas.openxmlformats.org/officeDocument/2006/relationships/slide" Target="slides/slide90.xml"/><Relationship Id="rId1" Type="http://schemas.openxmlformats.org/officeDocument/2006/relationships/slide" Target="slides/slide7.xml"/><Relationship Id="rId6" Type="http://schemas.openxmlformats.org/officeDocument/2006/relationships/slide" Target="slides/slide27.xml"/><Relationship Id="rId11" Type="http://schemas.openxmlformats.org/officeDocument/2006/relationships/slide" Target="slides/slide43.xml"/><Relationship Id="rId24" Type="http://schemas.openxmlformats.org/officeDocument/2006/relationships/slide" Target="slides/slide70.xml"/><Relationship Id="rId5" Type="http://schemas.openxmlformats.org/officeDocument/2006/relationships/slide" Target="slides/slide24.xml"/><Relationship Id="rId15" Type="http://schemas.openxmlformats.org/officeDocument/2006/relationships/slide" Target="slides/slide47.xml"/><Relationship Id="rId23" Type="http://schemas.openxmlformats.org/officeDocument/2006/relationships/slide" Target="slides/slide69.xml"/><Relationship Id="rId28" Type="http://schemas.openxmlformats.org/officeDocument/2006/relationships/slide" Target="slides/slide77.xml"/><Relationship Id="rId10" Type="http://schemas.openxmlformats.org/officeDocument/2006/relationships/slide" Target="slides/slide42.xml"/><Relationship Id="rId19" Type="http://schemas.openxmlformats.org/officeDocument/2006/relationships/slide" Target="slides/slide52.xml"/><Relationship Id="rId4" Type="http://schemas.openxmlformats.org/officeDocument/2006/relationships/slide" Target="slides/slide23.xml"/><Relationship Id="rId9" Type="http://schemas.openxmlformats.org/officeDocument/2006/relationships/slide" Target="slides/slide40.xml"/><Relationship Id="rId14" Type="http://schemas.openxmlformats.org/officeDocument/2006/relationships/slide" Target="slides/slide46.xml"/><Relationship Id="rId22" Type="http://schemas.openxmlformats.org/officeDocument/2006/relationships/slide" Target="slides/slide66.xml"/><Relationship Id="rId27" Type="http://schemas.openxmlformats.org/officeDocument/2006/relationships/slide" Target="slides/slide76.xml"/><Relationship Id="rId30" Type="http://schemas.openxmlformats.org/officeDocument/2006/relationships/slide" Target="slides/slide9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SzTx/>
              <a:defRPr sz="1200" b="0" smtClean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8851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SzTx/>
              <a:defRPr sz="1200" b="0" smtClean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404" name="Rectangle 102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8853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78854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ClrTx/>
              <a:buSzTx/>
              <a:defRPr sz="1200" b="0" smtClean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8855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SzTx/>
              <a:defRPr sz="1200" b="0" smtClean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ECD64670-CBE6-4117-A9CA-6BC2B7ADE20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895806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35A47E1C-CD0F-4316-93BC-41AD534E9A2E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1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7F5694AE-CD9B-4762-BD6F-03C9110AF25E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10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DCEFDE7E-43B5-4760-947E-FEFE523F0A12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11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A16A2C74-0AF4-4AED-AA7A-90CA564DD5D9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12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A41FFE31-9371-4C81-94BB-69FA1D4AD83A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13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004BBCCF-99A3-4925-B10E-3324ACD36F21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14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5F5BF770-D490-4C92-906E-402D66532760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15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A71015CE-9B7C-4D2B-8667-A71C5E99D975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19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1F10C858-8006-41CB-8555-BBDA03C3566D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20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043E7378-02E7-4C61-9800-C352C131FF79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21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0D901F39-22DF-49D8-8575-716B10D97088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22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C80F24B3-5E8D-4C54-B79E-FD4F060AE181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2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60C19D42-7E3A-4D0F-A612-7B107BE16650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23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6F9BCD2E-128E-4B26-BB08-226EA2BD6F7E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24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DFF35160-4129-4458-BA16-37342D92E324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25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BB2D2711-4B17-46AC-B4E1-9D5ED3296D90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26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sz="1000" smtClean="0"/>
              <a:t> 这个问题是古罗马的史学家约瑟夫提出的，通常称为约瑟夫问题。 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5CB4F007-E88F-4713-BFFA-55279A3C1476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27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2093E696-836C-4370-ADB0-67F9C303E076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28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04370586-FDF0-401F-9A39-AD746D0BC056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29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88479B63-25E7-408E-8784-FA2C3D4A7FA1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30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110135FF-1CE2-4253-90D4-721AF670B97F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31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4682B234-7437-4563-8290-B575BBA7DC8B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32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0E6AA5CA-4D8F-4B4D-832E-A5F94A83E1FF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3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9A638281-EF31-4F5B-8B05-2DF52DA957E5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33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33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99DA105A-15DD-4099-9B69-E4DC07EC33EA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34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3ED7707D-9C2E-49A8-B50C-ABFF79AFE6B6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35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1B900D29-50C7-4284-8BF0-F7B95CDF11C2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36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26DED744-9BFB-4E4E-BE02-A4CE1D9A121E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37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37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4B578A4C-E890-4DDD-83FF-269681141C55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38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59DDBA31-0BCB-4939-818D-5626D076901C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39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2CBDCE9A-418C-430B-B406-F21ABBC343A9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40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EFFEC273-9498-483B-A032-D32D09FBB4E4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41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968B798A-1E83-4CF7-8F85-2C8D2EFE1CB7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42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42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18C672BD-8211-43E2-9972-5DA9BCDE2C4C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4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BF526CEE-C176-4679-A4EC-19AFDEA6FB64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43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43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343D17DA-A7A6-434D-AED0-015E77216F78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44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44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E33888C5-0C64-449E-911C-852A79084670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45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45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4FD29CF6-E8D1-496A-ADBD-9FFAEE01D099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46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B7070B91-2393-4CFA-BEB8-431271D8488D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47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30D6302F-4040-430E-8AB9-F9DD51C23637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48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48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7C16C6DA-40D0-4330-98C8-3FF962866717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49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D23FF27D-2F46-4FBF-9DAD-04004F89B752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50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50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10FBA4C2-4E1B-4435-9317-05BFFB92E237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51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1D5DCBC1-5D05-4BFF-8CF6-D6DEB99CAE16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52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52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873DEFEF-F74D-4941-A6C7-8D6D71964298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5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59073FB5-9C4C-427C-843E-E6CA6484B55C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53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53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ABC61EBF-B807-4B8B-8251-3EC7E9A3AA65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54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54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1C47B1D5-D1F8-4EC6-9377-DCC46044B290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55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55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sz="900" smtClean="0"/>
              <a:t>将无序序列中的数据扫描一次，找到最小值12，将它加入有序序列 </a:t>
            </a:r>
          </a:p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73F449B9-6762-4C45-966C-BA078E6F8C57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56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D511FB8A-8A30-495D-A449-4A0231590C70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57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57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7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200C3DBF-D8DB-4D9A-80F8-17D991D3D90E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58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58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87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0B165651-5884-483F-BE65-D59CA56E021B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59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59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97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lvl="1" algn="just" eaLnBrk="1" hangingPunct="1">
              <a:buClr>
                <a:schemeClr val="accent1"/>
              </a:buClr>
              <a:buFont typeface="Wingdings" pitchFamily="2" charset="2"/>
              <a:buNone/>
            </a:pPr>
            <a:r>
              <a:rPr lang="zh-CN" altLang="en-US" sz="1000" smtClean="0"/>
              <a:t>每趟排序开始时，将无序序列的第一个数设为最小数，</a:t>
            </a:r>
            <a:r>
              <a:rPr lang="en-US" altLang="zh-CN" sz="1000" smtClean="0"/>
              <a:t>min</a:t>
            </a:r>
            <a:r>
              <a:rPr lang="zh-CN" altLang="en-US" sz="1000" smtClean="0"/>
              <a:t>为其所在位置</a:t>
            </a:r>
          </a:p>
          <a:p>
            <a:pPr lvl="1" algn="just" eaLnBrk="1" hangingPunct="1">
              <a:buClr>
                <a:schemeClr val="accent1"/>
              </a:buClr>
              <a:buFont typeface="Wingdings" pitchFamily="2" charset="2"/>
              <a:buNone/>
            </a:pPr>
            <a:r>
              <a:rPr lang="zh-CN" altLang="en-US" sz="1000" smtClean="0"/>
              <a:t>将</a:t>
            </a:r>
            <a:r>
              <a:rPr lang="en-US" altLang="zh-CN" sz="1000" smtClean="0"/>
              <a:t>min</a:t>
            </a:r>
            <a:r>
              <a:rPr lang="zh-CN" altLang="en-US" sz="1000" smtClean="0"/>
              <a:t>位置上的数与无序序列中的各数进行比较，如果某个位置上的数比 </a:t>
            </a:r>
            <a:r>
              <a:rPr lang="en-US" altLang="zh-CN" sz="1000" smtClean="0"/>
              <a:t>min </a:t>
            </a:r>
            <a:r>
              <a:rPr lang="zh-CN" altLang="en-US" sz="1000" smtClean="0"/>
              <a:t>位置上的数小，则用其位置更新 </a:t>
            </a:r>
            <a:r>
              <a:rPr lang="en-US" altLang="zh-CN" sz="1000" smtClean="0"/>
              <a:t>min</a:t>
            </a:r>
            <a:endParaRPr lang="zh-CN" altLang="en-US" sz="1000" smtClean="0"/>
          </a:p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57F45899-F57C-44EF-9706-4B5853B1C197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60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60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07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CC5CF5DF-28A1-43FD-96B2-1C01A05172B6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61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61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17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62951A91-5A49-47C0-8A16-732AD702BE62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62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62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28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1B8BCD3E-B985-47DE-844E-76A174CC8F23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6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2F18EA47-5E6F-4DEE-A898-851F44D23C6C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63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63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96C75DAA-5394-4900-A22C-753232C7D950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64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64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48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442F361D-06C5-47C6-8E2B-19EF8BC9AD15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65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65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58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C6B1D37D-54D0-4F0D-8E8D-9BAF19174955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66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66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69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205A2109-7D12-439B-8DB0-01B238FE06B5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67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67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9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70834516-9844-4F60-8716-C35D92718F80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68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68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89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6C596AA0-2E25-4922-B815-BB89EB164AE2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69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69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99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BED31C27-F59F-4AE7-97EC-CE5FE2EC5BF3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70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71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10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2EAA2203-3782-44BE-9B56-AC30D0BEA02E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71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72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20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E8635038-1735-4A21-98CF-98A695561F0A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72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73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30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CA0CBF9D-C1B7-48B4-9346-1B863DB1133A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7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A922917D-FA75-474F-9B71-2B90D1AC3A8E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73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74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0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F1CE010D-6900-483E-972E-BB876CB07BF6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74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75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30E7F5B7-FE82-475C-8215-67BA4CF8098E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75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76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61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78FD2B06-CB4F-4BDA-AB5B-3AEFEB43B46A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76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77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71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6B3EBF58-711C-4002-A0AC-4A281E9451F7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77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78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30892E8B-43E8-439F-A691-64F9939AD051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78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79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9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1026AE97-E83A-4F2F-AE0C-9DEADB5ACBAF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79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80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02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43EBC841-B2A2-4C55-8733-27CF8A16C81A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80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81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12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B67C49CA-C9D2-4A74-95B0-A07093ADFF84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81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82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22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C0AB53B3-FD8E-4831-88FC-674CAC259EC2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82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83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33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3DC97474-136C-4A86-9C4B-0AD4385901E1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8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4AF62219-C07C-455E-9E97-53988597BBAE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83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84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1CE326A0-3AA6-44BA-883F-8F8F40AF06C4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84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85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53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007BB317-56F5-4475-B30B-8F7F9AADC17D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85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86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63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EA70235C-DD3E-4428-8CB3-9655897494F5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86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87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73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4AE98F1C-1EB5-4398-9D69-3935215589C1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87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88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84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9F0B3FDC-0178-4196-A1AF-55B363F99873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88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89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94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22D8906F-39C1-4A4D-9057-94C69F7357A5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89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90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04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BFD8ACA1-72A5-4749-8F26-23BFEA246B7F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90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91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1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8B11153D-1001-487E-97EB-DE048305EF2C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91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92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25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E5A7F2AC-3800-4520-906C-EA4DD4F8841F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92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93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35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9F606372-9159-4575-A415-763A18BB53F2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9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11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lnSpc>
                <a:spcPct val="110000"/>
              </a:lnSpc>
              <a:spcBef>
                <a:spcPct val="50000"/>
              </a:spcBef>
              <a:buClr>
                <a:srgbClr val="CC0000"/>
              </a:buClr>
              <a:buSzPct val="85000"/>
            </a:pPr>
            <a:r>
              <a:rPr lang="zh-CN" altLang="en-US" sz="2400" b="1" smtClean="0">
                <a:latin typeface="Times New Roman" pitchFamily="18" charset="0"/>
                <a:ea typeface="仿宋_GB2312" pitchFamily="49" charset="-122"/>
              </a:rPr>
              <a:t>（1）方便修改程序。当数组需要存储的数据量发生变化时，只需要将</a:t>
            </a:r>
            <a:r>
              <a:rPr lang="en-US" altLang="zh-CN" sz="2400" b="1" smtClean="0">
                <a:latin typeface="Times New Roman" pitchFamily="18" charset="0"/>
                <a:ea typeface="仿宋_GB2312" pitchFamily="49" charset="-122"/>
              </a:rPr>
              <a:t>N</a:t>
            </a:r>
            <a:r>
              <a:rPr lang="zh-CN" altLang="en-US" sz="2400" b="1" smtClean="0">
                <a:latin typeface="Times New Roman" pitchFamily="18" charset="0"/>
                <a:ea typeface="仿宋_GB2312" pitchFamily="49" charset="-122"/>
              </a:rPr>
              <a:t>所替代的值做修改即可。只改一处，相当于改了多处。</a:t>
            </a:r>
          </a:p>
          <a:p>
            <a:pPr eaLnBrk="1" hangingPunct="1">
              <a:lnSpc>
                <a:spcPct val="110000"/>
              </a:lnSpc>
              <a:spcBef>
                <a:spcPct val="50000"/>
              </a:spcBef>
              <a:buClr>
                <a:srgbClr val="CC0000"/>
              </a:buClr>
              <a:buSzPct val="85000"/>
            </a:pPr>
            <a:r>
              <a:rPr lang="zh-CN" altLang="en-US" sz="2400" b="1" smtClean="0">
                <a:latin typeface="Times New Roman" pitchFamily="18" charset="0"/>
                <a:ea typeface="仿宋_GB2312" pitchFamily="49" charset="-122"/>
              </a:rPr>
              <a:t>（2）方便调试程序。当调试程序时可以将</a:t>
            </a:r>
            <a:r>
              <a:rPr lang="en-US" altLang="zh-CN" sz="2400" b="1" smtClean="0">
                <a:latin typeface="Times New Roman" pitchFamily="18" charset="0"/>
                <a:ea typeface="仿宋_GB2312" pitchFamily="49" charset="-122"/>
              </a:rPr>
              <a:t>N</a:t>
            </a:r>
            <a:r>
              <a:rPr lang="zh-CN" altLang="en-US" sz="2400" b="1" smtClean="0">
                <a:latin typeface="Times New Roman" pitchFamily="18" charset="0"/>
                <a:ea typeface="仿宋_GB2312" pitchFamily="49" charset="-122"/>
              </a:rPr>
              <a:t>定义得小些，这样可以减少数据的输入量，且容易检验程序的正确性；在调试结束后或者程序所要处理的数据量发生变化时，根据具体情况修改标识符</a:t>
            </a:r>
            <a:r>
              <a:rPr lang="en-US" altLang="zh-CN" sz="2400" b="1" smtClean="0">
                <a:latin typeface="Times New Roman" pitchFamily="18" charset="0"/>
                <a:ea typeface="仿宋_GB2312" pitchFamily="49" charset="-122"/>
              </a:rPr>
              <a:t>N</a:t>
            </a:r>
            <a:r>
              <a:rPr lang="zh-CN" altLang="en-US" sz="2400" b="1" smtClean="0">
                <a:latin typeface="Times New Roman" pitchFamily="18" charset="0"/>
                <a:ea typeface="仿宋_GB2312" pitchFamily="49" charset="-122"/>
              </a:rPr>
              <a:t>所代表的值。</a:t>
            </a:r>
          </a:p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4A64E1E9-D6F6-4E94-B61F-22FC866635FF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93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94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9DD2382C-6EFD-4BB1-A09D-3495F2AFC968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94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95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55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64C91E1B-5211-4B32-B0EB-89B99A6B0F61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95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96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66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FF134B6B-F822-4DC2-96C4-515DA158F24E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96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97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76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6699CFEC-2BC6-4777-A142-9934C288D4EB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97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98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86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fld id="{FDF59748-4DF2-489A-B4F8-8D937B292565}" type="slidenum">
              <a:rPr lang="zh-CN" altLang="en-US" sz="1200" b="0">
                <a:latin typeface="Arial" charset="0"/>
                <a:ea typeface="宋体" pitchFamily="2" charset="-122"/>
              </a:rPr>
              <a:pPr eaLnBrk="1" hangingPunct="1"/>
              <a:t>98</a:t>
            </a:fld>
            <a:endParaRPr lang="en-US" altLang="zh-CN" sz="1200" b="0">
              <a:latin typeface="Arial" charset="0"/>
              <a:ea typeface="宋体" pitchFamily="2" charset="-122"/>
            </a:endParaRPr>
          </a:p>
        </p:txBody>
      </p:sp>
      <p:sp>
        <p:nvSpPr>
          <p:cNvPr id="199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96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98" r="10120" b="34424"/>
          <a:stretch>
            <a:fillRect/>
          </a:stretch>
        </p:blipFill>
        <p:spPr bwMode="auto">
          <a:xfrm>
            <a:off x="539750" y="1844675"/>
            <a:ext cx="4535488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02_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3860800"/>
            <a:ext cx="4897437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137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55650" y="2709863"/>
            <a:ext cx="7772400" cy="1079500"/>
          </a:xfrm>
        </p:spPr>
        <p:txBody>
          <a:bodyPr/>
          <a:lstStyle>
            <a:lvl1pPr>
              <a:defRPr sz="5400">
                <a:solidFill>
                  <a:srgbClr val="FF0000"/>
                </a:solidFill>
              </a:defRPr>
            </a:lvl1pPr>
          </a:lstStyle>
          <a:p>
            <a:pPr lvl="0"/>
            <a:r>
              <a:rPr lang="zh-CN" altLang="en-US" noProof="0" smtClean="0"/>
              <a:t>第7章 数组</a:t>
            </a:r>
          </a:p>
        </p:txBody>
      </p:sp>
    </p:spTree>
    <p:extLst>
      <p:ext uri="{BB962C8B-B14F-4D97-AF65-F5344CB8AC3E}">
        <p14:creationId xmlns:p14="http://schemas.microsoft.com/office/powerpoint/2010/main" val="29300494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 - </a:t>
            </a:r>
            <a:fld id="{3859B959-09B3-4711-A100-33469B4E5C59}" type="slidenum">
              <a:rPr lang="en-US" altLang="zh-CN"/>
              <a:pPr>
                <a:defRPr/>
              </a:pPr>
              <a:t>‹#›</a:t>
            </a:fld>
            <a:r>
              <a:rPr lang="en-US" altLang="zh-CN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3929113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5125" y="333375"/>
            <a:ext cx="2105025" cy="61912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333375"/>
            <a:ext cx="6167437" cy="61912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 - </a:t>
            </a:r>
            <a:fld id="{4F6BAF7D-B558-4CF6-AF08-8AF0E5F4A70B}" type="slidenum">
              <a:rPr lang="en-US" altLang="zh-CN"/>
              <a:pPr>
                <a:defRPr/>
              </a:pPr>
              <a:t>‹#›</a:t>
            </a:fld>
            <a:r>
              <a:rPr lang="en-US" altLang="zh-CN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9126315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8" y="333375"/>
            <a:ext cx="8280400" cy="10191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95288" y="1700213"/>
            <a:ext cx="4135437" cy="48244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3125" y="1700213"/>
            <a:ext cx="4137025" cy="48244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 - </a:t>
            </a:r>
            <a:fld id="{BEEEB363-3E13-4844-8DC0-5331F03BE836}" type="slidenum">
              <a:rPr lang="en-US" altLang="zh-CN"/>
              <a:pPr>
                <a:defRPr/>
              </a:pPr>
              <a:t>‹#›</a:t>
            </a:fld>
            <a:r>
              <a:rPr lang="en-US" altLang="zh-CN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2309184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 - </a:t>
            </a:r>
            <a:fld id="{AFFB1DAB-C486-47A8-AD94-B19170AE165B}" type="slidenum">
              <a:rPr lang="en-US" altLang="zh-CN"/>
              <a:pPr>
                <a:defRPr/>
              </a:pPr>
              <a:t>‹#›</a:t>
            </a:fld>
            <a:r>
              <a:rPr lang="en-US" altLang="zh-CN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2637510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 - </a:t>
            </a:r>
            <a:fld id="{78714E48-AC95-411A-98C9-6E445A94C512}" type="slidenum">
              <a:rPr lang="en-US" altLang="zh-CN"/>
              <a:pPr>
                <a:defRPr/>
              </a:pPr>
              <a:t>‹#›</a:t>
            </a:fld>
            <a:r>
              <a:rPr lang="en-US" altLang="zh-CN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31062139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1700213"/>
            <a:ext cx="4135437" cy="48244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3125" y="1700213"/>
            <a:ext cx="4137025" cy="48244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 - </a:t>
            </a:r>
            <a:fld id="{4CF4394A-AC05-42B3-8D75-108FD3306E18}" type="slidenum">
              <a:rPr lang="en-US" altLang="zh-CN"/>
              <a:pPr>
                <a:defRPr/>
              </a:pPr>
              <a:t>‹#›</a:t>
            </a:fld>
            <a:r>
              <a:rPr lang="en-US" altLang="zh-CN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10032514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 - </a:t>
            </a:r>
            <a:fld id="{B74216C4-A284-4145-8BA8-1B48E8C16514}" type="slidenum">
              <a:rPr lang="en-US" altLang="zh-CN"/>
              <a:pPr>
                <a:defRPr/>
              </a:pPr>
              <a:t>‹#›</a:t>
            </a:fld>
            <a:r>
              <a:rPr lang="en-US" altLang="zh-CN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565495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 - </a:t>
            </a:r>
            <a:fld id="{ABA3EE59-0BF3-4FAD-9D7C-4325B0E61867}" type="slidenum">
              <a:rPr lang="en-US" altLang="zh-CN"/>
              <a:pPr>
                <a:defRPr/>
              </a:pPr>
              <a:t>‹#›</a:t>
            </a:fld>
            <a:r>
              <a:rPr lang="en-US" altLang="zh-CN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23481302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 - </a:t>
            </a:r>
            <a:fld id="{9CA78055-3B2B-426E-8B01-B0FBCBFE9C29}" type="slidenum">
              <a:rPr lang="en-US" altLang="zh-CN"/>
              <a:pPr>
                <a:defRPr/>
              </a:pPr>
              <a:t>‹#›</a:t>
            </a:fld>
            <a:r>
              <a:rPr lang="en-US" altLang="zh-CN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40293437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 - </a:t>
            </a:r>
            <a:fld id="{AC2F4DBA-84AE-4960-99BD-349E37210391}" type="slidenum">
              <a:rPr lang="en-US" altLang="zh-CN"/>
              <a:pPr>
                <a:defRPr/>
              </a:pPr>
              <a:t>‹#›</a:t>
            </a:fld>
            <a:r>
              <a:rPr lang="en-US" altLang="zh-CN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133134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 - </a:t>
            </a:r>
            <a:fld id="{4FD49502-4807-4532-A0AB-074DDCA2E04C}" type="slidenum">
              <a:rPr lang="en-US" altLang="zh-CN"/>
              <a:pPr>
                <a:defRPr/>
              </a:pPr>
              <a:t>‹#›</a:t>
            </a:fld>
            <a:r>
              <a:rPr lang="en-US" altLang="zh-CN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1141116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333375"/>
            <a:ext cx="8280400" cy="101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700213"/>
            <a:ext cx="8424862" cy="4824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0356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9925" y="6597650"/>
            <a:ext cx="1905000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ClrTx/>
              <a:buSzTx/>
              <a:defRPr sz="1400" b="0" smtClean="0">
                <a:solidFill>
                  <a:schemeClr val="bg2"/>
                </a:solidFill>
                <a:latin typeface="+mj-lt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 - </a:t>
            </a:r>
            <a:fld id="{D8A23CF7-4847-4BBB-B3C9-C898974005A9}" type="slidenum">
              <a:rPr lang="en-US" altLang="zh-CN"/>
              <a:pPr>
                <a:defRPr/>
              </a:pPr>
              <a:t>‹#›</a:t>
            </a:fld>
            <a:r>
              <a:rPr lang="en-US" altLang="zh-CN"/>
              <a:t>-</a:t>
            </a:r>
          </a:p>
        </p:txBody>
      </p:sp>
      <p:grpSp>
        <p:nvGrpSpPr>
          <p:cNvPr id="1029" name="Group 5"/>
          <p:cNvGrpSpPr>
            <a:grpSpLocks/>
          </p:cNvGrpSpPr>
          <p:nvPr/>
        </p:nvGrpSpPr>
        <p:grpSpPr bwMode="auto">
          <a:xfrm>
            <a:off x="288925" y="1341438"/>
            <a:ext cx="8604250" cy="142875"/>
            <a:chOff x="204" y="890"/>
            <a:chExt cx="5035" cy="91"/>
          </a:xfrm>
        </p:grpSpPr>
        <p:sp>
          <p:nvSpPr>
            <p:cNvPr id="1030" name="Rectangle 6"/>
            <p:cNvSpPr>
              <a:spLocks noChangeArrowheads="1"/>
            </p:cNvSpPr>
            <p:nvPr userDrawn="1"/>
          </p:nvSpPr>
          <p:spPr bwMode="auto">
            <a:xfrm>
              <a:off x="204" y="890"/>
              <a:ext cx="1769" cy="91"/>
            </a:xfrm>
            <a:prstGeom prst="rect">
              <a:avLst/>
            </a:prstGeom>
            <a:gradFill rotWithShape="1">
              <a:gsLst>
                <a:gs pos="0">
                  <a:srgbClr val="E4C9E4"/>
                </a:gs>
                <a:gs pos="100000">
                  <a:srgbClr val="80008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dist" eaLnBrk="1" hangingPunct="1">
                <a:spcBef>
                  <a:spcPct val="0"/>
                </a:spcBef>
                <a:buClrTx/>
                <a:buSzTx/>
              </a:pPr>
              <a:endParaRPr lang="en-US" altLang="zh-CN" sz="1100" b="0">
                <a:solidFill>
                  <a:srgbClr val="FFFFFF"/>
                </a:solidFill>
                <a:latin typeface="Arial Rounded MT Bold" pitchFamily="34" charset="0"/>
                <a:ea typeface="宋体" pitchFamily="2" charset="-122"/>
              </a:endParaRPr>
            </a:p>
          </p:txBody>
        </p:sp>
        <p:sp>
          <p:nvSpPr>
            <p:cNvPr id="1031" name="Rectangle 7"/>
            <p:cNvSpPr>
              <a:spLocks noChangeArrowheads="1"/>
            </p:cNvSpPr>
            <p:nvPr userDrawn="1"/>
          </p:nvSpPr>
          <p:spPr bwMode="auto">
            <a:xfrm>
              <a:off x="1973" y="890"/>
              <a:ext cx="1451" cy="91"/>
            </a:xfrm>
            <a:prstGeom prst="rect">
              <a:avLst/>
            </a:prstGeom>
            <a:solidFill>
              <a:srgbClr val="800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</a:pPr>
              <a:endParaRPr lang="en-US" altLang="zh-CN" sz="1100" b="0">
                <a:solidFill>
                  <a:srgbClr val="FFFFFF"/>
                </a:solidFill>
                <a:latin typeface="Arial Rounded MT Bold" pitchFamily="34" charset="0"/>
                <a:ea typeface="宋体" pitchFamily="2" charset="-122"/>
              </a:endParaRPr>
            </a:p>
          </p:txBody>
        </p:sp>
        <p:sp>
          <p:nvSpPr>
            <p:cNvPr id="1032" name="Rectangle 8"/>
            <p:cNvSpPr>
              <a:spLocks noChangeArrowheads="1"/>
            </p:cNvSpPr>
            <p:nvPr userDrawn="1"/>
          </p:nvSpPr>
          <p:spPr bwMode="auto">
            <a:xfrm>
              <a:off x="3424" y="890"/>
              <a:ext cx="1815" cy="91"/>
            </a:xfrm>
            <a:prstGeom prst="rect">
              <a:avLst/>
            </a:prstGeom>
            <a:gradFill rotWithShape="1">
              <a:gsLst>
                <a:gs pos="0">
                  <a:srgbClr val="800080"/>
                </a:gs>
                <a:gs pos="100000">
                  <a:srgbClr val="E9D2E9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r" eaLnBrk="1" hangingPunct="1">
                <a:spcBef>
                  <a:spcPct val="0"/>
                </a:spcBef>
                <a:buClrTx/>
                <a:buSzTx/>
              </a:pPr>
              <a:endParaRPr lang="en-US" altLang="zh-CN" sz="1100" b="0">
                <a:solidFill>
                  <a:srgbClr val="FFFFFF"/>
                </a:solidFill>
                <a:latin typeface="Arial Rounded MT Bold" pitchFamily="34" charset="0"/>
                <a:ea typeface="宋体" pitchFamily="2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Impact" pitchFamily="34" charset="0"/>
          <a:ea typeface="方正姚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Impact" pitchFamily="34" charset="0"/>
          <a:ea typeface="方正姚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Impact" pitchFamily="34" charset="0"/>
          <a:ea typeface="方正姚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Impact" pitchFamily="34" charset="0"/>
          <a:ea typeface="方正姚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Impact" pitchFamily="34" charset="0"/>
          <a:ea typeface="方正姚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Impact" pitchFamily="34" charset="0"/>
          <a:ea typeface="方正姚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Impact" pitchFamily="34" charset="0"/>
          <a:ea typeface="方正姚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Impact" pitchFamily="34" charset="0"/>
          <a:ea typeface="方正姚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SzPct val="85000"/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8000"/>
        </a:buClr>
        <a:buSzPct val="115000"/>
        <a:buFont typeface="Times New Roman" pitchFamily="18" charset="0"/>
        <a:buChar char="•"/>
        <a:defRPr sz="2800" b="1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 b="1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b="1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b="1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b="1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b="1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b="1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png"/><Relationship Id="rId4" Type="http://schemas.openxmlformats.org/officeDocument/2006/relationships/oleObject" Target="../embeddings/oleObject1.bin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0.png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11.png"/><Relationship Id="rId4" Type="http://schemas.openxmlformats.org/officeDocument/2006/relationships/oleObject" Target="../embeddings/oleObject4.bin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50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9.png"/><Relationship Id="rId4" Type="http://schemas.openxmlformats.org/officeDocument/2006/relationships/oleObject" Target="../embeddings/oleObject6.bin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9.png"/><Relationship Id="rId4" Type="http://schemas.openxmlformats.org/officeDocument/2006/relationships/oleObject" Target="../embeddings/oleObject7.bin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9.png"/><Relationship Id="rId4" Type="http://schemas.openxmlformats.org/officeDocument/2006/relationships/oleObject" Target="../embeddings/oleObject8.bin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6"/>
          <p:cNvSpPr>
            <a:spLocks noChangeArrowheads="1"/>
          </p:cNvSpPr>
          <p:nvPr/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buClrTx/>
              <a:buSzTx/>
              <a:buFontTx/>
              <a:buNone/>
            </a:pPr>
            <a:endParaRPr lang="en-US" altLang="en-US" b="0">
              <a:latin typeface="Arial" charset="0"/>
            </a:endParaRPr>
          </a:p>
        </p:txBody>
      </p:sp>
      <p:sp>
        <p:nvSpPr>
          <p:cNvPr id="3075" name="Rectangle 1027"/>
          <p:cNvSpPr>
            <a:spLocks noGrp="1" noChangeArrowheads="1"/>
          </p:cNvSpPr>
          <p:nvPr>
            <p:ph type="ctrTitle"/>
          </p:nvPr>
        </p:nvSpPr>
        <p:spPr>
          <a:xfrm>
            <a:off x="609600" y="2425700"/>
            <a:ext cx="7772400" cy="1079500"/>
          </a:xfrm>
        </p:spPr>
        <p:txBody>
          <a:bodyPr/>
          <a:lstStyle/>
          <a:p>
            <a:pPr eaLnBrk="1" hangingPunct="1">
              <a:lnSpc>
                <a:spcPct val="140000"/>
              </a:lnSpc>
            </a:pPr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</a:rPr>
              <a:t>第7</a:t>
            </a:r>
            <a:r>
              <a:rPr lang="zh-CN" altLang="en-US" dirty="0" smtClean="0">
                <a:solidFill>
                  <a:schemeClr val="accent6">
                    <a:lumMod val="75000"/>
                  </a:schemeClr>
                </a:solidFill>
              </a:rPr>
              <a:t>章 数组</a:t>
            </a:r>
            <a:endParaRPr lang="en-US" altLang="en-US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830D20A6-AAA6-4F07-A5DC-27E82FE30E21}" type="slidenum">
              <a:rPr lang="en-US" altLang="zh-CN"/>
              <a:pPr>
                <a:defRPr/>
              </a:pPr>
              <a:t>10</a:t>
            </a:fld>
            <a:r>
              <a:rPr lang="en-US" altLang="zh-CN"/>
              <a:t>-</a:t>
            </a: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600" smtClean="0"/>
              <a:t>7.1.2  一维数组</a:t>
            </a:r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04800" y="1524000"/>
            <a:ext cx="2971800" cy="457200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 smtClean="0"/>
              <a:t>2．数组元素的引用</a:t>
            </a:r>
          </a:p>
        </p:txBody>
      </p:sp>
      <p:sp>
        <p:nvSpPr>
          <p:cNvPr id="238597" name="Rectangle 5"/>
          <p:cNvSpPr>
            <a:spLocks noChangeArrowheads="1"/>
          </p:cNvSpPr>
          <p:nvPr/>
        </p:nvSpPr>
        <p:spPr bwMode="auto">
          <a:xfrm>
            <a:off x="381000" y="2057400"/>
            <a:ext cx="8305800" cy="80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lang="en-US" altLang="zh-CN" sz="2400"/>
              <a:t>C</a:t>
            </a:r>
            <a:r>
              <a:rPr lang="zh-CN" altLang="en-US" sz="2400"/>
              <a:t>语言中，不能把一个数组当作整体进行赋值、进行算术/关系运算、输入/输出等。</a:t>
            </a:r>
          </a:p>
        </p:txBody>
      </p:sp>
      <p:sp>
        <p:nvSpPr>
          <p:cNvPr id="238598" name="Rectangle 6"/>
          <p:cNvSpPr>
            <a:spLocks noChangeArrowheads="1"/>
          </p:cNvSpPr>
          <p:nvPr/>
        </p:nvSpPr>
        <p:spPr bwMode="auto">
          <a:xfrm>
            <a:off x="381000" y="2935288"/>
            <a:ext cx="2203450" cy="4381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lang="zh-CN" altLang="en-US" sz="2400"/>
              <a:t>(1) 数组的使用:</a:t>
            </a:r>
          </a:p>
        </p:txBody>
      </p:sp>
      <p:sp>
        <p:nvSpPr>
          <p:cNvPr id="238599" name="Rectangle 7"/>
          <p:cNvSpPr>
            <a:spLocks noChangeArrowheads="1"/>
          </p:cNvSpPr>
          <p:nvPr/>
        </p:nvSpPr>
        <p:spPr bwMode="auto">
          <a:xfrm>
            <a:off x="381000" y="3525838"/>
            <a:ext cx="2813050" cy="4381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lang="zh-CN" altLang="en-US" sz="2400"/>
              <a:t>(2) 数组元素的下标:</a:t>
            </a:r>
          </a:p>
        </p:txBody>
      </p:sp>
      <p:sp>
        <p:nvSpPr>
          <p:cNvPr id="238601" name="Rectangle 9"/>
          <p:cNvSpPr>
            <a:spLocks noChangeArrowheads="1"/>
          </p:cNvSpPr>
          <p:nvPr/>
        </p:nvSpPr>
        <p:spPr bwMode="auto">
          <a:xfrm>
            <a:off x="3276600" y="3505200"/>
            <a:ext cx="5562600" cy="80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lang="zh-CN" altLang="en-US" sz="2400"/>
              <a:t>每个数组元素都由唯一的序号确定，这些序号称为数组元素的下标值。</a:t>
            </a:r>
          </a:p>
        </p:txBody>
      </p:sp>
      <p:sp>
        <p:nvSpPr>
          <p:cNvPr id="238602" name="Rectangle 10"/>
          <p:cNvSpPr>
            <a:spLocks noChangeArrowheads="1"/>
          </p:cNvSpPr>
          <p:nvPr/>
        </p:nvSpPr>
        <p:spPr bwMode="auto">
          <a:xfrm>
            <a:off x="2673350" y="2914650"/>
            <a:ext cx="471805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lang="zh-CN" altLang="en-US" sz="2400"/>
              <a:t>通过对单个数组元素的引用实现。</a:t>
            </a:r>
          </a:p>
        </p:txBody>
      </p:sp>
      <p:sp>
        <p:nvSpPr>
          <p:cNvPr id="238604" name="Rectangle 12"/>
          <p:cNvSpPr>
            <a:spLocks noChangeArrowheads="1"/>
          </p:cNvSpPr>
          <p:nvPr/>
        </p:nvSpPr>
        <p:spPr bwMode="auto">
          <a:xfrm>
            <a:off x="381000" y="4440238"/>
            <a:ext cx="1898650" cy="4381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lang="zh-CN" altLang="en-US" sz="2400"/>
              <a:t>(3) 下标取值:</a:t>
            </a:r>
          </a:p>
        </p:txBody>
      </p:sp>
      <p:sp>
        <p:nvSpPr>
          <p:cNvPr id="238606" name="Rectangle 14"/>
          <p:cNvSpPr>
            <a:spLocks noChangeArrowheads="1"/>
          </p:cNvSpPr>
          <p:nvPr/>
        </p:nvSpPr>
        <p:spPr bwMode="auto">
          <a:xfrm>
            <a:off x="2362200" y="4498975"/>
            <a:ext cx="6553200" cy="182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dirty="0"/>
              <a:t>从0开始，最大取数组元素的个数减1。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dirty="0"/>
              <a:t>如：</a:t>
            </a:r>
            <a:r>
              <a:rPr lang="en-US" altLang="zh-CN" sz="2400" dirty="0" err="1"/>
              <a:t>int</a:t>
            </a:r>
            <a:r>
              <a:rPr lang="en-US" altLang="zh-CN" sz="2400" dirty="0"/>
              <a:t>  score[50];</a:t>
            </a:r>
          </a:p>
          <a:p>
            <a:pPr eaLnBrk="1" hangingPunct="1">
              <a:lnSpc>
                <a:spcPct val="110000"/>
              </a:lnSpc>
              <a:spcBef>
                <a:spcPct val="50000"/>
              </a:spcBef>
            </a:pPr>
            <a:r>
              <a:rPr lang="zh-CN" altLang="en-US" sz="2400" dirty="0"/>
              <a:t>各数组元素可分别表示为：</a:t>
            </a:r>
            <a:r>
              <a:rPr lang="en-US" altLang="zh-CN" sz="2400" dirty="0"/>
              <a:t>score[0], score[1], score[2], …… score[49]。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85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8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8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8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8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8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38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386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386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8597" grpId="0" build="p" autoUpdateAnimBg="0"/>
      <p:bldP spid="238598" grpId="0" animBg="1" autoUpdateAnimBg="0"/>
      <p:bldP spid="238599" grpId="0" animBg="1" autoUpdateAnimBg="0"/>
      <p:bldP spid="238601" grpId="0" autoUpdateAnimBg="0"/>
      <p:bldP spid="238602" grpId="0" autoUpdateAnimBg="0"/>
      <p:bldP spid="238604" grpId="0" animBg="1" autoUpdateAnimBg="0"/>
      <p:bldP spid="238606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D56F8878-C9C7-4C32-913D-725342F91F69}" type="slidenum">
              <a:rPr lang="en-US" altLang="zh-CN"/>
              <a:pPr>
                <a:defRPr/>
              </a:pPr>
              <a:t>11</a:t>
            </a:fld>
            <a:r>
              <a:rPr lang="en-US" altLang="zh-CN"/>
              <a:t>-</a:t>
            </a: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600" smtClean="0"/>
              <a:t>7.1.2  一维数组</a:t>
            </a:r>
          </a:p>
        </p:txBody>
      </p:sp>
      <p:sp>
        <p:nvSpPr>
          <p:cNvPr id="13316" name="Rectangle 5"/>
          <p:cNvSpPr>
            <a:spLocks noChangeArrowheads="1"/>
          </p:cNvSpPr>
          <p:nvPr/>
        </p:nvSpPr>
        <p:spPr bwMode="auto">
          <a:xfrm>
            <a:off x="457200" y="3581400"/>
            <a:ext cx="8077200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</a:pPr>
            <a:r>
              <a:rPr lang="zh-CN" altLang="en-US" sz="2400"/>
              <a:t>例如“</a:t>
            </a:r>
            <a:r>
              <a:rPr lang="en-US" altLang="zh-CN" sz="2400"/>
              <a:t>int  score[50];” </a:t>
            </a:r>
            <a:r>
              <a:rPr lang="zh-CN" altLang="en-US" sz="2400"/>
              <a:t>中定义的</a:t>
            </a:r>
            <a:r>
              <a:rPr lang="en-US" altLang="zh-CN" sz="2400"/>
              <a:t>score</a:t>
            </a:r>
            <a:r>
              <a:rPr lang="zh-CN" altLang="en-US" sz="2400"/>
              <a:t>数组中的每个元素可以象</a:t>
            </a:r>
            <a:r>
              <a:rPr lang="en-US" altLang="zh-CN" sz="2400"/>
              <a:t>int</a:t>
            </a:r>
            <a:r>
              <a:rPr lang="zh-CN" altLang="en-US" sz="2400"/>
              <a:t>型变量一样进行运算。</a:t>
            </a:r>
          </a:p>
        </p:txBody>
      </p:sp>
      <p:sp>
        <p:nvSpPr>
          <p:cNvPr id="13317" name="Rectangle 6"/>
          <p:cNvSpPr>
            <a:spLocks noChangeArrowheads="1"/>
          </p:cNvSpPr>
          <p:nvPr/>
        </p:nvSpPr>
        <p:spPr bwMode="auto">
          <a:xfrm>
            <a:off x="457200" y="1676400"/>
            <a:ext cx="4108450" cy="4381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lang="zh-CN" altLang="en-US" sz="2400"/>
              <a:t>(4) 一维数组元素的引用形式: </a:t>
            </a:r>
            <a:endParaRPr lang="en-US" altLang="zh-CN" sz="2400"/>
          </a:p>
        </p:txBody>
      </p:sp>
      <p:sp>
        <p:nvSpPr>
          <p:cNvPr id="13318" name="Rectangle 7"/>
          <p:cNvSpPr>
            <a:spLocks noChangeArrowheads="1"/>
          </p:cNvSpPr>
          <p:nvPr/>
        </p:nvSpPr>
        <p:spPr bwMode="auto">
          <a:xfrm>
            <a:off x="4603750" y="1658938"/>
            <a:ext cx="286385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</a:pPr>
            <a:r>
              <a:rPr lang="zh-CN" altLang="en-US" sz="2400"/>
              <a:t>数组名 [下标表达式]</a:t>
            </a:r>
          </a:p>
        </p:txBody>
      </p:sp>
      <p:sp>
        <p:nvSpPr>
          <p:cNvPr id="13319" name="Rectangle 8"/>
          <p:cNvSpPr>
            <a:spLocks noChangeArrowheads="1"/>
          </p:cNvSpPr>
          <p:nvPr/>
        </p:nvSpPr>
        <p:spPr bwMode="auto">
          <a:xfrm>
            <a:off x="457200" y="2247900"/>
            <a:ext cx="8534400" cy="1277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</a:pPr>
            <a:r>
              <a:rPr lang="zh-CN" altLang="en-US" sz="2400"/>
              <a:t>数组相当于一个大变量，它由若干个类型相同、变量名相同、下标不同的小变量（数组元素）组成。每个数组元素可以象与它同类型的变量一样使用。</a:t>
            </a:r>
          </a:p>
        </p:txBody>
      </p:sp>
      <p:sp>
        <p:nvSpPr>
          <p:cNvPr id="13320" name="Rectangle 9"/>
          <p:cNvSpPr>
            <a:spLocks noChangeArrowheads="1"/>
          </p:cNvSpPr>
          <p:nvPr/>
        </p:nvSpPr>
        <p:spPr bwMode="auto">
          <a:xfrm>
            <a:off x="457200" y="4648200"/>
            <a:ext cx="8382000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</a:pPr>
            <a:r>
              <a:rPr lang="zh-CN" altLang="en-US" sz="2400"/>
              <a:t>优点：利用数组处理大量的相同类型的数据时，便于用循环结构实现。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014DACBE-FF9D-4093-94B8-B22ABD6C1701}" type="slidenum">
              <a:rPr lang="en-US" altLang="zh-CN"/>
              <a:pPr>
                <a:defRPr/>
              </a:pPr>
              <a:t>12</a:t>
            </a:fld>
            <a:r>
              <a:rPr lang="en-US" altLang="zh-CN"/>
              <a:t>-</a:t>
            </a: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/>
            <a:r>
              <a:rPr lang="zh-CN" altLang="en-US" sz="3600" smtClean="0"/>
              <a:t>    7.1.2  一维数组</a:t>
            </a:r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133600"/>
            <a:ext cx="4191000" cy="990600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 smtClean="0"/>
              <a:t>设有定义：#</a:t>
            </a:r>
            <a:r>
              <a:rPr lang="en-US" altLang="zh-CN" sz="2400" smtClean="0"/>
              <a:t>define  N  6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en-US" altLang="zh-CN" sz="2400" smtClean="0"/>
              <a:t>                    int   a[N];</a:t>
            </a:r>
          </a:p>
        </p:txBody>
      </p:sp>
      <p:sp>
        <p:nvSpPr>
          <p:cNvPr id="123908" name="Rectangle 4"/>
          <p:cNvSpPr>
            <a:spLocks noChangeArrowheads="1"/>
          </p:cNvSpPr>
          <p:nvPr/>
        </p:nvSpPr>
        <p:spPr bwMode="auto">
          <a:xfrm>
            <a:off x="1371600" y="4876800"/>
            <a:ext cx="6629400" cy="1447800"/>
          </a:xfrm>
          <a:prstGeom prst="rect">
            <a:avLst/>
          </a:prstGeom>
          <a:noFill/>
          <a:ln w="25400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 eaLnBrk="1" hangingPunct="1">
              <a:buFontTx/>
              <a:buNone/>
            </a:pPr>
            <a:r>
              <a:rPr lang="zh-CN" altLang="en-US" sz="2400"/>
              <a:t>规律：</a:t>
            </a:r>
          </a:p>
          <a:p>
            <a:pPr algn="just" eaLnBrk="1" hangingPunct="1">
              <a:buFontTx/>
              <a:buNone/>
            </a:pPr>
            <a:r>
              <a:rPr lang="zh-CN" altLang="en-US" sz="2400"/>
              <a:t>(1) 每次赋值只有被赋值的数组元素的下标不同</a:t>
            </a:r>
          </a:p>
          <a:p>
            <a:pPr algn="just" eaLnBrk="1" hangingPunct="1">
              <a:buFontTx/>
              <a:buNone/>
            </a:pPr>
            <a:r>
              <a:rPr lang="zh-CN" altLang="en-US" sz="2400"/>
              <a:t>(2) 下标从0递增到5（</a:t>
            </a:r>
            <a:r>
              <a:rPr lang="en-US" altLang="zh-CN" sz="2400"/>
              <a:t>N-1），</a:t>
            </a:r>
            <a:r>
              <a:rPr lang="zh-CN" altLang="en-US" sz="2400"/>
              <a:t>进行有规律变化</a:t>
            </a:r>
          </a:p>
        </p:txBody>
      </p:sp>
      <p:grpSp>
        <p:nvGrpSpPr>
          <p:cNvPr id="123910" name="Group 6"/>
          <p:cNvGrpSpPr>
            <a:grpSpLocks/>
          </p:cNvGrpSpPr>
          <p:nvPr/>
        </p:nvGrpSpPr>
        <p:grpSpPr bwMode="auto">
          <a:xfrm>
            <a:off x="5638800" y="1827213"/>
            <a:ext cx="2058988" cy="2668587"/>
            <a:chOff x="575" y="2015"/>
            <a:chExt cx="1297" cy="1441"/>
          </a:xfrm>
        </p:grpSpPr>
        <p:sp>
          <p:nvSpPr>
            <p:cNvPr id="14352" name="Rectangle 7"/>
            <p:cNvSpPr>
              <a:spLocks noChangeArrowheads="1"/>
            </p:cNvSpPr>
            <p:nvPr/>
          </p:nvSpPr>
          <p:spPr bwMode="auto">
            <a:xfrm>
              <a:off x="575" y="2015"/>
              <a:ext cx="1297" cy="144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4353" name="Line 8"/>
            <p:cNvSpPr>
              <a:spLocks noChangeShapeType="1"/>
            </p:cNvSpPr>
            <p:nvPr/>
          </p:nvSpPr>
          <p:spPr bwMode="auto">
            <a:xfrm>
              <a:off x="576" y="2256"/>
              <a:ext cx="12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4354" name="Line 9"/>
            <p:cNvSpPr>
              <a:spLocks noChangeShapeType="1"/>
            </p:cNvSpPr>
            <p:nvPr/>
          </p:nvSpPr>
          <p:spPr bwMode="auto">
            <a:xfrm>
              <a:off x="576" y="2496"/>
              <a:ext cx="12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4355" name="Line 10"/>
            <p:cNvSpPr>
              <a:spLocks noChangeShapeType="1"/>
            </p:cNvSpPr>
            <p:nvPr/>
          </p:nvSpPr>
          <p:spPr bwMode="auto">
            <a:xfrm>
              <a:off x="576" y="2736"/>
              <a:ext cx="12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4356" name="Line 11"/>
            <p:cNvSpPr>
              <a:spLocks noChangeShapeType="1"/>
            </p:cNvSpPr>
            <p:nvPr/>
          </p:nvSpPr>
          <p:spPr bwMode="auto">
            <a:xfrm>
              <a:off x="576" y="2976"/>
              <a:ext cx="12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4357" name="Line 12"/>
            <p:cNvSpPr>
              <a:spLocks noChangeShapeType="1"/>
            </p:cNvSpPr>
            <p:nvPr/>
          </p:nvSpPr>
          <p:spPr bwMode="auto">
            <a:xfrm>
              <a:off x="576" y="3216"/>
              <a:ext cx="12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123917" name="Rectangle 13"/>
          <p:cNvSpPr>
            <a:spLocks noChangeArrowheads="1"/>
          </p:cNvSpPr>
          <p:nvPr/>
        </p:nvSpPr>
        <p:spPr bwMode="auto">
          <a:xfrm>
            <a:off x="6021388" y="1822450"/>
            <a:ext cx="10048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en-US" altLang="zh-CN">
                <a:ea typeface="黑体" pitchFamily="2" charset="-122"/>
              </a:rPr>
              <a:t>a[0] = 0</a:t>
            </a:r>
          </a:p>
        </p:txBody>
      </p:sp>
      <p:sp>
        <p:nvSpPr>
          <p:cNvPr id="123918" name="Rectangle 14"/>
          <p:cNvSpPr>
            <a:spLocks noChangeArrowheads="1"/>
          </p:cNvSpPr>
          <p:nvPr/>
        </p:nvSpPr>
        <p:spPr bwMode="auto">
          <a:xfrm>
            <a:off x="6021388" y="2266950"/>
            <a:ext cx="10048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en-US" altLang="zh-CN">
                <a:ea typeface="黑体" pitchFamily="2" charset="-122"/>
              </a:rPr>
              <a:t>a[1] = 0</a:t>
            </a:r>
          </a:p>
        </p:txBody>
      </p:sp>
      <p:sp>
        <p:nvSpPr>
          <p:cNvPr id="123919" name="Rectangle 15"/>
          <p:cNvSpPr>
            <a:spLocks noChangeArrowheads="1"/>
          </p:cNvSpPr>
          <p:nvPr/>
        </p:nvSpPr>
        <p:spPr bwMode="auto">
          <a:xfrm>
            <a:off x="6021388" y="2711450"/>
            <a:ext cx="10048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en-US" altLang="zh-CN">
                <a:ea typeface="黑体" pitchFamily="2" charset="-122"/>
              </a:rPr>
              <a:t>a[2] = 0</a:t>
            </a:r>
          </a:p>
        </p:txBody>
      </p:sp>
      <p:sp>
        <p:nvSpPr>
          <p:cNvPr id="123920" name="Rectangle 16"/>
          <p:cNvSpPr>
            <a:spLocks noChangeArrowheads="1"/>
          </p:cNvSpPr>
          <p:nvPr/>
        </p:nvSpPr>
        <p:spPr bwMode="auto">
          <a:xfrm>
            <a:off x="6015038" y="3155950"/>
            <a:ext cx="10048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en-US" altLang="zh-CN">
                <a:ea typeface="黑体" pitchFamily="2" charset="-122"/>
              </a:rPr>
              <a:t>a[3] = 0</a:t>
            </a:r>
          </a:p>
        </p:txBody>
      </p:sp>
      <p:sp>
        <p:nvSpPr>
          <p:cNvPr id="123921" name="Rectangle 17"/>
          <p:cNvSpPr>
            <a:spLocks noChangeArrowheads="1"/>
          </p:cNvSpPr>
          <p:nvPr/>
        </p:nvSpPr>
        <p:spPr bwMode="auto">
          <a:xfrm>
            <a:off x="6015038" y="3600450"/>
            <a:ext cx="10048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en-US" altLang="zh-CN">
                <a:ea typeface="黑体" pitchFamily="2" charset="-122"/>
              </a:rPr>
              <a:t>a[4] = 0</a:t>
            </a:r>
          </a:p>
        </p:txBody>
      </p:sp>
      <p:sp>
        <p:nvSpPr>
          <p:cNvPr id="123922" name="Rectangle 18"/>
          <p:cNvSpPr>
            <a:spLocks noChangeArrowheads="1"/>
          </p:cNvSpPr>
          <p:nvPr/>
        </p:nvSpPr>
        <p:spPr bwMode="auto">
          <a:xfrm>
            <a:off x="6015038" y="4043363"/>
            <a:ext cx="10048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en-US" altLang="zh-CN">
                <a:ea typeface="黑体" pitchFamily="2" charset="-122"/>
              </a:rPr>
              <a:t>a[5] = 0</a:t>
            </a:r>
          </a:p>
        </p:txBody>
      </p:sp>
      <p:sp>
        <p:nvSpPr>
          <p:cNvPr id="14349" name="Rectangle 19"/>
          <p:cNvSpPr>
            <a:spLocks noChangeArrowheads="1"/>
          </p:cNvSpPr>
          <p:nvPr/>
        </p:nvSpPr>
        <p:spPr bwMode="auto">
          <a:xfrm>
            <a:off x="457200" y="1600200"/>
            <a:ext cx="3335338" cy="4381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lang="zh-CN" altLang="en-US" sz="2400"/>
              <a:t>(5) 使用数组的一般形式</a:t>
            </a:r>
          </a:p>
        </p:txBody>
      </p:sp>
      <p:sp>
        <p:nvSpPr>
          <p:cNvPr id="123924" name="Rectangle 20"/>
          <p:cNvSpPr>
            <a:spLocks noChangeArrowheads="1"/>
          </p:cNvSpPr>
          <p:nvPr/>
        </p:nvSpPr>
        <p:spPr bwMode="auto">
          <a:xfrm>
            <a:off x="457200" y="3810000"/>
            <a:ext cx="4572000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</a:pPr>
            <a:r>
              <a:rPr lang="zh-CN" altLang="en-US" sz="2400"/>
              <a:t>分析：数组</a:t>
            </a:r>
            <a:r>
              <a:rPr lang="en-US" altLang="zh-CN" sz="2400"/>
              <a:t>a</a:t>
            </a:r>
            <a:r>
              <a:rPr lang="zh-CN" altLang="en-US" sz="2400"/>
              <a:t>共有6个元素: </a:t>
            </a:r>
            <a:r>
              <a:rPr lang="en-US" altLang="zh-CN" sz="2400"/>
              <a:t>a[0]、a[1]、a[2]、a[3]、a[4]、a[5]。</a:t>
            </a:r>
          </a:p>
        </p:txBody>
      </p:sp>
      <p:sp>
        <p:nvSpPr>
          <p:cNvPr id="123925" name="Rectangle 21"/>
          <p:cNvSpPr>
            <a:spLocks noChangeArrowheads="1"/>
          </p:cNvSpPr>
          <p:nvPr/>
        </p:nvSpPr>
        <p:spPr bwMode="auto">
          <a:xfrm>
            <a:off x="457200" y="3200400"/>
            <a:ext cx="4413250" cy="474663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</a:pPr>
            <a:r>
              <a:rPr lang="zh-CN" altLang="en-US" sz="2400"/>
              <a:t>问题：将数组</a:t>
            </a:r>
            <a:r>
              <a:rPr lang="en-US" altLang="zh-CN" sz="2400"/>
              <a:t>a</a:t>
            </a:r>
            <a:r>
              <a:rPr lang="zh-CN" altLang="en-US" sz="2400"/>
              <a:t>的所有元素置0。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3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3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3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23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3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3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23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23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23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23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23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2390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239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239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239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7" grpId="0" build="p" autoUpdateAnimBg="0"/>
      <p:bldP spid="123908" grpId="0" build="p" animBg="1" autoUpdateAnimBg="0"/>
      <p:bldP spid="123917" grpId="0" autoUpdateAnimBg="0"/>
      <p:bldP spid="123918" grpId="0" autoUpdateAnimBg="0"/>
      <p:bldP spid="123919" grpId="0" autoUpdateAnimBg="0"/>
      <p:bldP spid="123920" grpId="0" autoUpdateAnimBg="0"/>
      <p:bldP spid="123921" grpId="0" autoUpdateAnimBg="0"/>
      <p:bldP spid="123922" grpId="0" autoUpdateAnimBg="0"/>
      <p:bldP spid="123924" grpId="0" build="p" autoUpdateAnimBg="0"/>
      <p:bldP spid="123925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03A71CF4-9215-402E-9863-925C6B4F03E8}" type="slidenum">
              <a:rPr lang="en-US" altLang="zh-CN"/>
              <a:pPr>
                <a:defRPr/>
              </a:pPr>
              <a:t>13</a:t>
            </a:fld>
            <a:r>
              <a:rPr lang="en-US" altLang="zh-CN"/>
              <a:t>-</a:t>
            </a:r>
          </a:p>
        </p:txBody>
      </p:sp>
      <p:sp>
        <p:nvSpPr>
          <p:cNvPr id="124977" name="Rectangle 49"/>
          <p:cNvSpPr>
            <a:spLocks noChangeArrowheads="1"/>
          </p:cNvSpPr>
          <p:nvPr/>
        </p:nvSpPr>
        <p:spPr bwMode="auto">
          <a:xfrm>
            <a:off x="3200400" y="5334000"/>
            <a:ext cx="3200400" cy="990600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600" smtClean="0"/>
              <a:t>    7.1.2  一维数组</a:t>
            </a:r>
          </a:p>
        </p:txBody>
      </p:sp>
      <p:sp>
        <p:nvSpPr>
          <p:cNvPr id="124945" name="Rectangle 17"/>
          <p:cNvSpPr>
            <a:spLocks noChangeArrowheads="1"/>
          </p:cNvSpPr>
          <p:nvPr/>
        </p:nvSpPr>
        <p:spPr bwMode="auto">
          <a:xfrm>
            <a:off x="3352800" y="1600200"/>
            <a:ext cx="5257800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/>
              <a:t>∴ 将其设计为计数器控制的循环</a:t>
            </a:r>
          </a:p>
          <a:p>
            <a:pPr algn="just" eaLnBrk="1" hangingPunct="1">
              <a:lnSpc>
                <a:spcPct val="110000"/>
              </a:lnSpc>
              <a:buFont typeface="Wingdings" pitchFamily="2" charset="2"/>
              <a:buChar char="v"/>
            </a:pPr>
            <a:r>
              <a:rPr lang="zh-CN" altLang="en-US" sz="2400"/>
              <a:t>设计数器为</a:t>
            </a:r>
            <a:r>
              <a:rPr lang="en-US" altLang="zh-CN" sz="2400"/>
              <a:t>i，</a:t>
            </a:r>
            <a:r>
              <a:rPr lang="zh-CN" altLang="en-US" sz="2400"/>
              <a:t>初值为0，终值为</a:t>
            </a:r>
            <a:r>
              <a:rPr lang="en-US" altLang="zh-CN" sz="2400"/>
              <a:t>N-1，</a:t>
            </a:r>
            <a:r>
              <a:rPr lang="zh-CN" altLang="en-US" sz="2400"/>
              <a:t>每次递增</a:t>
            </a:r>
          </a:p>
          <a:p>
            <a:pPr algn="just" eaLnBrk="1" hangingPunct="1">
              <a:lnSpc>
                <a:spcPct val="110000"/>
              </a:lnSpc>
              <a:buFont typeface="Wingdings" pitchFamily="2" charset="2"/>
              <a:buChar char="v"/>
            </a:pPr>
            <a:r>
              <a:rPr lang="zh-CN" altLang="en-US" sz="2400"/>
              <a:t>循环体为：</a:t>
            </a:r>
            <a:r>
              <a:rPr lang="en-US" altLang="zh-CN" sz="2400"/>
              <a:t>a[i]＝0</a:t>
            </a:r>
          </a:p>
        </p:txBody>
      </p:sp>
      <p:grpSp>
        <p:nvGrpSpPr>
          <p:cNvPr id="124946" name="Group 18"/>
          <p:cNvGrpSpPr>
            <a:grpSpLocks/>
          </p:cNvGrpSpPr>
          <p:nvPr/>
        </p:nvGrpSpPr>
        <p:grpSpPr bwMode="auto">
          <a:xfrm>
            <a:off x="4114800" y="3581400"/>
            <a:ext cx="3521075" cy="990600"/>
            <a:chOff x="720" y="1344"/>
            <a:chExt cx="2160" cy="624"/>
          </a:xfrm>
        </p:grpSpPr>
        <p:grpSp>
          <p:nvGrpSpPr>
            <p:cNvPr id="15392" name="Group 19"/>
            <p:cNvGrpSpPr>
              <a:grpSpLocks/>
            </p:cNvGrpSpPr>
            <p:nvPr/>
          </p:nvGrpSpPr>
          <p:grpSpPr bwMode="auto">
            <a:xfrm>
              <a:off x="720" y="1344"/>
              <a:ext cx="2160" cy="624"/>
              <a:chOff x="720" y="1344"/>
              <a:chExt cx="1440" cy="480"/>
            </a:xfrm>
          </p:grpSpPr>
          <p:sp>
            <p:nvSpPr>
              <p:cNvPr id="15395" name="Rectangle 20"/>
              <p:cNvSpPr>
                <a:spLocks noChangeArrowheads="1"/>
              </p:cNvSpPr>
              <p:nvPr/>
            </p:nvSpPr>
            <p:spPr bwMode="auto">
              <a:xfrm>
                <a:off x="720" y="1344"/>
                <a:ext cx="1440" cy="48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396" name="Line 21"/>
              <p:cNvSpPr>
                <a:spLocks noChangeShapeType="1"/>
              </p:cNvSpPr>
              <p:nvPr/>
            </p:nvSpPr>
            <p:spPr bwMode="auto">
              <a:xfrm>
                <a:off x="912" y="1584"/>
                <a:ext cx="124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5397" name="Line 22"/>
              <p:cNvSpPr>
                <a:spLocks noChangeShapeType="1"/>
              </p:cNvSpPr>
              <p:nvPr/>
            </p:nvSpPr>
            <p:spPr bwMode="auto">
              <a:xfrm>
                <a:off x="912" y="1584"/>
                <a:ext cx="0" cy="2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sp>
          <p:nvSpPr>
            <p:cNvPr id="15393" name="Rectangle 23"/>
            <p:cNvSpPr>
              <a:spLocks noChangeArrowheads="1"/>
            </p:cNvSpPr>
            <p:nvPr/>
          </p:nvSpPr>
          <p:spPr bwMode="auto">
            <a:xfrm>
              <a:off x="768" y="1397"/>
              <a:ext cx="1605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>
                  <a:ea typeface="黑体" pitchFamily="2" charset="-122"/>
                </a:rPr>
                <a:t>for (i=0;  </a:t>
              </a:r>
              <a:r>
                <a:rPr kumimoji="1" lang="en-US" altLang="zh-CN">
                  <a:solidFill>
                    <a:schemeClr val="hlink"/>
                  </a:solidFill>
                  <a:ea typeface="黑体" pitchFamily="2" charset="-122"/>
                </a:rPr>
                <a:t>i&lt;=N-1</a:t>
              </a:r>
              <a:r>
                <a:rPr kumimoji="1" lang="en-US" altLang="zh-CN">
                  <a:ea typeface="黑体" pitchFamily="2" charset="-122"/>
                </a:rPr>
                <a:t>;  i++)</a:t>
              </a:r>
            </a:p>
          </p:txBody>
        </p:sp>
        <p:sp>
          <p:nvSpPr>
            <p:cNvPr id="15394" name="Rectangle 24"/>
            <p:cNvSpPr>
              <a:spLocks noChangeArrowheads="1"/>
            </p:cNvSpPr>
            <p:nvPr/>
          </p:nvSpPr>
          <p:spPr bwMode="auto">
            <a:xfrm>
              <a:off x="1152" y="1669"/>
              <a:ext cx="58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>
                  <a:ea typeface="黑体" pitchFamily="2" charset="-122"/>
                </a:rPr>
                <a:t>a[i] = 0</a:t>
              </a:r>
            </a:p>
          </p:txBody>
        </p:sp>
      </p:grpSp>
      <p:sp>
        <p:nvSpPr>
          <p:cNvPr id="124953" name="AutoShape 25"/>
          <p:cNvSpPr>
            <a:spLocks noChangeArrowheads="1"/>
          </p:cNvSpPr>
          <p:nvPr/>
        </p:nvSpPr>
        <p:spPr bwMode="auto">
          <a:xfrm>
            <a:off x="2971800" y="3683000"/>
            <a:ext cx="762000" cy="304800"/>
          </a:xfrm>
          <a:prstGeom prst="notchedRightArrow">
            <a:avLst>
              <a:gd name="adj1" fmla="val 50000"/>
              <a:gd name="adj2" fmla="val 625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15368" name="Group 39"/>
          <p:cNvGrpSpPr>
            <a:grpSpLocks/>
          </p:cNvGrpSpPr>
          <p:nvPr/>
        </p:nvGrpSpPr>
        <p:grpSpPr bwMode="auto">
          <a:xfrm>
            <a:off x="838200" y="1974850"/>
            <a:ext cx="2058988" cy="2673350"/>
            <a:chOff x="672" y="1148"/>
            <a:chExt cx="1297" cy="1684"/>
          </a:xfrm>
        </p:grpSpPr>
        <p:grpSp>
          <p:nvGrpSpPr>
            <p:cNvPr id="15379" name="Group 26"/>
            <p:cNvGrpSpPr>
              <a:grpSpLocks/>
            </p:cNvGrpSpPr>
            <p:nvPr/>
          </p:nvGrpSpPr>
          <p:grpSpPr bwMode="auto">
            <a:xfrm>
              <a:off x="672" y="1151"/>
              <a:ext cx="1297" cy="1681"/>
              <a:chOff x="575" y="2015"/>
              <a:chExt cx="1297" cy="1441"/>
            </a:xfrm>
          </p:grpSpPr>
          <p:sp>
            <p:nvSpPr>
              <p:cNvPr id="15386" name="Rectangle 27"/>
              <p:cNvSpPr>
                <a:spLocks noChangeArrowheads="1"/>
              </p:cNvSpPr>
              <p:nvPr/>
            </p:nvSpPr>
            <p:spPr bwMode="auto">
              <a:xfrm>
                <a:off x="575" y="2015"/>
                <a:ext cx="1297" cy="1441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387" name="Line 28"/>
              <p:cNvSpPr>
                <a:spLocks noChangeShapeType="1"/>
              </p:cNvSpPr>
              <p:nvPr/>
            </p:nvSpPr>
            <p:spPr bwMode="auto">
              <a:xfrm>
                <a:off x="576" y="2256"/>
                <a:ext cx="12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5388" name="Line 29"/>
              <p:cNvSpPr>
                <a:spLocks noChangeShapeType="1"/>
              </p:cNvSpPr>
              <p:nvPr/>
            </p:nvSpPr>
            <p:spPr bwMode="auto">
              <a:xfrm>
                <a:off x="576" y="2496"/>
                <a:ext cx="12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5389" name="Line 30"/>
              <p:cNvSpPr>
                <a:spLocks noChangeShapeType="1"/>
              </p:cNvSpPr>
              <p:nvPr/>
            </p:nvSpPr>
            <p:spPr bwMode="auto">
              <a:xfrm>
                <a:off x="576" y="2736"/>
                <a:ext cx="12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5390" name="Line 31"/>
              <p:cNvSpPr>
                <a:spLocks noChangeShapeType="1"/>
              </p:cNvSpPr>
              <p:nvPr/>
            </p:nvSpPr>
            <p:spPr bwMode="auto">
              <a:xfrm>
                <a:off x="576" y="2976"/>
                <a:ext cx="12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5391" name="Line 32"/>
              <p:cNvSpPr>
                <a:spLocks noChangeShapeType="1"/>
              </p:cNvSpPr>
              <p:nvPr/>
            </p:nvSpPr>
            <p:spPr bwMode="auto">
              <a:xfrm>
                <a:off x="576" y="3216"/>
                <a:ext cx="129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sp>
          <p:nvSpPr>
            <p:cNvPr id="15380" name="Rectangle 33"/>
            <p:cNvSpPr>
              <a:spLocks noChangeArrowheads="1"/>
            </p:cNvSpPr>
            <p:nvPr/>
          </p:nvSpPr>
          <p:spPr bwMode="auto">
            <a:xfrm>
              <a:off x="913" y="1148"/>
              <a:ext cx="633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>
                  <a:ea typeface="黑体" pitchFamily="2" charset="-122"/>
                </a:rPr>
                <a:t>a[0] = 0</a:t>
              </a:r>
            </a:p>
          </p:txBody>
        </p:sp>
        <p:sp>
          <p:nvSpPr>
            <p:cNvPr id="15381" name="Rectangle 34"/>
            <p:cNvSpPr>
              <a:spLocks noChangeArrowheads="1"/>
            </p:cNvSpPr>
            <p:nvPr/>
          </p:nvSpPr>
          <p:spPr bwMode="auto">
            <a:xfrm>
              <a:off x="913" y="1428"/>
              <a:ext cx="633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>
                  <a:ea typeface="黑体" pitchFamily="2" charset="-122"/>
                </a:rPr>
                <a:t>a[1] = 0</a:t>
              </a:r>
            </a:p>
          </p:txBody>
        </p:sp>
        <p:sp>
          <p:nvSpPr>
            <p:cNvPr id="15382" name="Rectangle 35"/>
            <p:cNvSpPr>
              <a:spLocks noChangeArrowheads="1"/>
            </p:cNvSpPr>
            <p:nvPr/>
          </p:nvSpPr>
          <p:spPr bwMode="auto">
            <a:xfrm>
              <a:off x="913" y="1708"/>
              <a:ext cx="633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>
                  <a:ea typeface="黑体" pitchFamily="2" charset="-122"/>
                </a:rPr>
                <a:t>a[2] = 0</a:t>
              </a:r>
            </a:p>
          </p:txBody>
        </p:sp>
        <p:sp>
          <p:nvSpPr>
            <p:cNvPr id="15383" name="Rectangle 36"/>
            <p:cNvSpPr>
              <a:spLocks noChangeArrowheads="1"/>
            </p:cNvSpPr>
            <p:nvPr/>
          </p:nvSpPr>
          <p:spPr bwMode="auto">
            <a:xfrm>
              <a:off x="909" y="1988"/>
              <a:ext cx="633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>
                  <a:ea typeface="黑体" pitchFamily="2" charset="-122"/>
                </a:rPr>
                <a:t>a[3] = 0</a:t>
              </a:r>
            </a:p>
          </p:txBody>
        </p:sp>
        <p:sp>
          <p:nvSpPr>
            <p:cNvPr id="15384" name="Rectangle 37"/>
            <p:cNvSpPr>
              <a:spLocks noChangeArrowheads="1"/>
            </p:cNvSpPr>
            <p:nvPr/>
          </p:nvSpPr>
          <p:spPr bwMode="auto">
            <a:xfrm>
              <a:off x="909" y="2268"/>
              <a:ext cx="633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>
                  <a:ea typeface="黑体" pitchFamily="2" charset="-122"/>
                </a:rPr>
                <a:t>a[4] = 0</a:t>
              </a:r>
            </a:p>
          </p:txBody>
        </p:sp>
        <p:sp>
          <p:nvSpPr>
            <p:cNvPr id="15385" name="Rectangle 38"/>
            <p:cNvSpPr>
              <a:spLocks noChangeArrowheads="1"/>
            </p:cNvSpPr>
            <p:nvPr/>
          </p:nvSpPr>
          <p:spPr bwMode="auto">
            <a:xfrm>
              <a:off x="909" y="2547"/>
              <a:ext cx="633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>
                  <a:ea typeface="黑体" pitchFamily="2" charset="-122"/>
                </a:rPr>
                <a:t>a[5] = 0</a:t>
              </a:r>
            </a:p>
          </p:txBody>
        </p:sp>
      </p:grpSp>
      <p:sp>
        <p:nvSpPr>
          <p:cNvPr id="124968" name="AutoShape 40"/>
          <p:cNvSpPr>
            <a:spLocks noChangeArrowheads="1"/>
          </p:cNvSpPr>
          <p:nvPr/>
        </p:nvSpPr>
        <p:spPr bwMode="auto">
          <a:xfrm rot="5400000">
            <a:off x="5257800" y="4800600"/>
            <a:ext cx="609600" cy="304800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4969" name="Rectangle 41"/>
          <p:cNvSpPr>
            <a:spLocks noChangeArrowheads="1"/>
          </p:cNvSpPr>
          <p:nvPr/>
        </p:nvSpPr>
        <p:spPr bwMode="auto">
          <a:xfrm>
            <a:off x="5715000" y="4648200"/>
            <a:ext cx="3122613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lang="en-US" altLang="zh-CN" sz="2400"/>
              <a:t>“N”</a:t>
            </a:r>
            <a:r>
              <a:rPr lang="zh-CN" altLang="en-US" sz="2400"/>
              <a:t>是数组元素的个数</a:t>
            </a:r>
          </a:p>
        </p:txBody>
      </p:sp>
      <p:grpSp>
        <p:nvGrpSpPr>
          <p:cNvPr id="124970" name="Group 42"/>
          <p:cNvGrpSpPr>
            <a:grpSpLocks/>
          </p:cNvGrpSpPr>
          <p:nvPr/>
        </p:nvGrpSpPr>
        <p:grpSpPr bwMode="auto">
          <a:xfrm>
            <a:off x="3200400" y="5334000"/>
            <a:ext cx="3195638" cy="990600"/>
            <a:chOff x="720" y="1344"/>
            <a:chExt cx="2160" cy="624"/>
          </a:xfrm>
        </p:grpSpPr>
        <p:grpSp>
          <p:nvGrpSpPr>
            <p:cNvPr id="15373" name="Group 43"/>
            <p:cNvGrpSpPr>
              <a:grpSpLocks/>
            </p:cNvGrpSpPr>
            <p:nvPr/>
          </p:nvGrpSpPr>
          <p:grpSpPr bwMode="auto">
            <a:xfrm>
              <a:off x="720" y="1344"/>
              <a:ext cx="2160" cy="624"/>
              <a:chOff x="720" y="1344"/>
              <a:chExt cx="1440" cy="480"/>
            </a:xfrm>
          </p:grpSpPr>
          <p:sp>
            <p:nvSpPr>
              <p:cNvPr id="15376" name="Rectangle 44"/>
              <p:cNvSpPr>
                <a:spLocks noChangeArrowheads="1"/>
              </p:cNvSpPr>
              <p:nvPr/>
            </p:nvSpPr>
            <p:spPr bwMode="auto">
              <a:xfrm>
                <a:off x="720" y="1344"/>
                <a:ext cx="1440" cy="48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5377" name="Line 45"/>
              <p:cNvSpPr>
                <a:spLocks noChangeShapeType="1"/>
              </p:cNvSpPr>
              <p:nvPr/>
            </p:nvSpPr>
            <p:spPr bwMode="auto">
              <a:xfrm>
                <a:off x="912" y="1584"/>
                <a:ext cx="124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15378" name="Line 46"/>
              <p:cNvSpPr>
                <a:spLocks noChangeShapeType="1"/>
              </p:cNvSpPr>
              <p:nvPr/>
            </p:nvSpPr>
            <p:spPr bwMode="auto">
              <a:xfrm>
                <a:off x="912" y="1584"/>
                <a:ext cx="0" cy="2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sp>
          <p:nvSpPr>
            <p:cNvPr id="15374" name="Rectangle 47"/>
            <p:cNvSpPr>
              <a:spLocks noChangeArrowheads="1"/>
            </p:cNvSpPr>
            <p:nvPr/>
          </p:nvSpPr>
          <p:spPr bwMode="auto">
            <a:xfrm>
              <a:off x="768" y="1397"/>
              <a:ext cx="1790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>
                  <a:ea typeface="黑体" pitchFamily="2" charset="-122"/>
                </a:rPr>
                <a:t>for (i=0 ;  </a:t>
              </a:r>
              <a:r>
                <a:rPr kumimoji="1" lang="en-US" altLang="zh-CN">
                  <a:solidFill>
                    <a:srgbClr val="FF0000"/>
                  </a:solidFill>
                  <a:ea typeface="黑体" pitchFamily="2" charset="-122"/>
                </a:rPr>
                <a:t>i &lt; N</a:t>
              </a:r>
              <a:r>
                <a:rPr kumimoji="1" lang="en-US" altLang="zh-CN">
                  <a:ea typeface="黑体" pitchFamily="2" charset="-122"/>
                </a:rPr>
                <a:t>;  i=i+1)</a:t>
              </a:r>
            </a:p>
          </p:txBody>
        </p:sp>
        <p:sp>
          <p:nvSpPr>
            <p:cNvPr id="15375" name="Rectangle 48"/>
            <p:cNvSpPr>
              <a:spLocks noChangeArrowheads="1"/>
            </p:cNvSpPr>
            <p:nvPr/>
          </p:nvSpPr>
          <p:spPr bwMode="auto">
            <a:xfrm>
              <a:off x="1152" y="1669"/>
              <a:ext cx="641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>
                  <a:ea typeface="黑体" pitchFamily="2" charset="-122"/>
                </a:rPr>
                <a:t>a[i] = 0</a:t>
              </a:r>
            </a:p>
          </p:txBody>
        </p:sp>
      </p:grpSp>
      <p:sp>
        <p:nvSpPr>
          <p:cNvPr id="124979" name="AutoShape 51"/>
          <p:cNvSpPr>
            <a:spLocks/>
          </p:cNvSpPr>
          <p:nvPr/>
        </p:nvSpPr>
        <p:spPr bwMode="auto">
          <a:xfrm>
            <a:off x="228600" y="5029200"/>
            <a:ext cx="1981200" cy="1066800"/>
          </a:xfrm>
          <a:prstGeom prst="borderCallout2">
            <a:avLst>
              <a:gd name="adj1" fmla="val 10713"/>
              <a:gd name="adj2" fmla="val 103847"/>
              <a:gd name="adj3" fmla="val 10713"/>
              <a:gd name="adj4" fmla="val 126204"/>
              <a:gd name="adj5" fmla="val 97620"/>
              <a:gd name="adj6" fmla="val 149361"/>
            </a:avLst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lang="zh-CN" altLang="en-US"/>
              <a:t>对每个数组元素进行处理的最常见形式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49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49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49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4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4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4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4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24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4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4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49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49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77" grpId="0" animBg="1"/>
      <p:bldP spid="124945" grpId="0" build="p" autoUpdateAnimBg="0"/>
      <p:bldP spid="124953" grpId="0" animBg="1"/>
      <p:bldP spid="124968" grpId="0" animBg="1"/>
      <p:bldP spid="124969" grpId="0" autoUpdateAnimBg="0"/>
      <p:bldP spid="124979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FC501786-5667-4F80-85EB-37E5FCDF68F7}" type="slidenum">
              <a:rPr lang="en-US" altLang="zh-CN"/>
              <a:pPr>
                <a:defRPr/>
              </a:pPr>
              <a:t>14</a:t>
            </a:fld>
            <a:r>
              <a:rPr lang="en-US" altLang="zh-CN"/>
              <a:t>-</a:t>
            </a:r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/>
            <a:r>
              <a:rPr lang="zh-CN" altLang="en-US" sz="3600" smtClean="0"/>
              <a:t>    7.1.3  一维数组使用举例</a:t>
            </a:r>
          </a:p>
        </p:txBody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447800"/>
            <a:ext cx="8229600" cy="914400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 smtClean="0"/>
              <a:t>【例7</a:t>
            </a:r>
            <a:r>
              <a:rPr lang="en-US" altLang="zh-CN" sz="2400" smtClean="0"/>
              <a:t>-2】</a:t>
            </a:r>
            <a:r>
              <a:rPr lang="zh-CN" altLang="en-US" sz="2400" smtClean="0"/>
              <a:t>输入某班某科考试成绩，统计哪些学生的成绩高于平均分，设数组的下标代表学生的学号。</a:t>
            </a:r>
          </a:p>
        </p:txBody>
      </p:sp>
      <p:sp>
        <p:nvSpPr>
          <p:cNvPr id="127009" name="Rectangle 33"/>
          <p:cNvSpPr>
            <a:spLocks noChangeArrowheads="1"/>
          </p:cNvSpPr>
          <p:nvPr/>
        </p:nvSpPr>
        <p:spPr bwMode="auto">
          <a:xfrm>
            <a:off x="3962400" y="2514600"/>
            <a:ext cx="4572000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000"/>
              <a:t>#</a:t>
            </a:r>
            <a:r>
              <a:rPr lang="en-US" altLang="zh-CN" sz="2000"/>
              <a:t>define  N  50       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en-US" altLang="zh-CN" sz="2000"/>
              <a:t>main( )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en-US" altLang="zh-CN" sz="2000"/>
              <a:t>{ int i,score[N],sum;  float average;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en-US" altLang="zh-CN" sz="2000"/>
              <a:t>   sum=0;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en-US" altLang="zh-CN" sz="2000"/>
              <a:t>   printf(“</a:t>
            </a:r>
            <a:r>
              <a:rPr lang="zh-CN" altLang="en-US" sz="2000"/>
              <a:t>输入数据:");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000"/>
              <a:t>   </a:t>
            </a:r>
            <a:r>
              <a:rPr lang="en-US" altLang="zh-CN" sz="2000"/>
              <a:t>for (i=0; i&lt;N; i++)                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en-US" altLang="zh-CN" sz="2000"/>
              <a:t>      {scanf("%d",&amp;score[i]);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en-US" altLang="zh-CN" sz="2000"/>
              <a:t>        sum=sum+score[i];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en-US" altLang="zh-CN" sz="2000"/>
              <a:t>      } </a:t>
            </a:r>
          </a:p>
        </p:txBody>
      </p:sp>
      <p:sp>
        <p:nvSpPr>
          <p:cNvPr id="127010" name="Rectangle 34"/>
          <p:cNvSpPr>
            <a:spLocks noChangeArrowheads="1"/>
          </p:cNvSpPr>
          <p:nvPr/>
        </p:nvSpPr>
        <p:spPr bwMode="auto">
          <a:xfrm>
            <a:off x="531813" y="2514600"/>
            <a:ext cx="2973387" cy="3657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7011" name="Rectangle 35"/>
          <p:cNvSpPr>
            <a:spLocks noChangeArrowheads="1"/>
          </p:cNvSpPr>
          <p:nvPr/>
        </p:nvSpPr>
        <p:spPr bwMode="auto">
          <a:xfrm>
            <a:off x="533400" y="2514600"/>
            <a:ext cx="29718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en-US" altLang="zh-CN"/>
              <a:t>  sum←0</a:t>
            </a:r>
            <a:endParaRPr kumimoji="1" lang="zh-CN" altLang="en-US"/>
          </a:p>
        </p:txBody>
      </p:sp>
      <p:sp>
        <p:nvSpPr>
          <p:cNvPr id="127012" name="Rectangle 36"/>
          <p:cNvSpPr>
            <a:spLocks noChangeArrowheads="1"/>
          </p:cNvSpPr>
          <p:nvPr/>
        </p:nvSpPr>
        <p:spPr bwMode="auto">
          <a:xfrm>
            <a:off x="533400" y="2971800"/>
            <a:ext cx="2971800" cy="1371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en-US" altLang="zh-CN"/>
              <a:t>  for(i=0; i&lt;N; i++)</a:t>
            </a:r>
            <a:endParaRPr lang="zh-CN" altLang="en-US"/>
          </a:p>
        </p:txBody>
      </p:sp>
      <p:sp>
        <p:nvSpPr>
          <p:cNvPr id="127013" name="Rectangle 37"/>
          <p:cNvSpPr>
            <a:spLocks noChangeArrowheads="1"/>
          </p:cNvSpPr>
          <p:nvPr/>
        </p:nvSpPr>
        <p:spPr bwMode="auto">
          <a:xfrm>
            <a:off x="990600" y="3429000"/>
            <a:ext cx="2514600" cy="914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27014" name="Rectangle 38"/>
          <p:cNvSpPr>
            <a:spLocks noChangeArrowheads="1"/>
          </p:cNvSpPr>
          <p:nvPr/>
        </p:nvSpPr>
        <p:spPr bwMode="auto">
          <a:xfrm>
            <a:off x="990600" y="3429000"/>
            <a:ext cx="25146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zh-CN" altLang="en-US"/>
              <a:t>  输入</a:t>
            </a:r>
            <a:r>
              <a:rPr kumimoji="1" lang="en-US" altLang="zh-CN"/>
              <a:t>a[i]</a:t>
            </a:r>
            <a:endParaRPr kumimoji="1" lang="zh-CN" altLang="en-US"/>
          </a:p>
        </p:txBody>
      </p:sp>
      <p:sp>
        <p:nvSpPr>
          <p:cNvPr id="127015" name="Rectangle 39"/>
          <p:cNvSpPr>
            <a:spLocks noChangeArrowheads="1"/>
          </p:cNvSpPr>
          <p:nvPr/>
        </p:nvSpPr>
        <p:spPr bwMode="auto">
          <a:xfrm>
            <a:off x="990600" y="3886200"/>
            <a:ext cx="25146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en-US" altLang="zh-CN"/>
              <a:t>  sum←sum+a[i]</a:t>
            </a:r>
            <a:endParaRPr lang="zh-CN" altLang="en-US"/>
          </a:p>
        </p:txBody>
      </p:sp>
      <p:sp>
        <p:nvSpPr>
          <p:cNvPr id="127016" name="Rectangle 40"/>
          <p:cNvSpPr>
            <a:spLocks noChangeArrowheads="1"/>
          </p:cNvSpPr>
          <p:nvPr/>
        </p:nvSpPr>
        <p:spPr bwMode="auto">
          <a:xfrm>
            <a:off x="533400" y="4343400"/>
            <a:ext cx="29718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en-US" altLang="zh-CN"/>
              <a:t> average←sum /N</a:t>
            </a:r>
            <a:endParaRPr lang="zh-CN" altLang="en-US"/>
          </a:p>
        </p:txBody>
      </p:sp>
      <p:sp>
        <p:nvSpPr>
          <p:cNvPr id="127017" name="Rectangle 41"/>
          <p:cNvSpPr>
            <a:spLocks noChangeArrowheads="1"/>
          </p:cNvSpPr>
          <p:nvPr/>
        </p:nvSpPr>
        <p:spPr bwMode="auto">
          <a:xfrm>
            <a:off x="990600" y="5181600"/>
            <a:ext cx="2514600" cy="990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127022" name="Group 46"/>
          <p:cNvGrpSpPr>
            <a:grpSpLocks/>
          </p:cNvGrpSpPr>
          <p:nvPr/>
        </p:nvGrpSpPr>
        <p:grpSpPr bwMode="auto">
          <a:xfrm>
            <a:off x="990600" y="5181600"/>
            <a:ext cx="2514600" cy="990600"/>
            <a:chOff x="576" y="3312"/>
            <a:chExt cx="1584" cy="624"/>
          </a:xfrm>
        </p:grpSpPr>
        <p:sp>
          <p:nvSpPr>
            <p:cNvPr id="16403" name="Line 42"/>
            <p:cNvSpPr>
              <a:spLocks noChangeShapeType="1"/>
            </p:cNvSpPr>
            <p:nvPr/>
          </p:nvSpPr>
          <p:spPr bwMode="auto">
            <a:xfrm>
              <a:off x="576" y="3312"/>
              <a:ext cx="1056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16404" name="Line 43"/>
            <p:cNvSpPr>
              <a:spLocks noChangeShapeType="1"/>
            </p:cNvSpPr>
            <p:nvPr/>
          </p:nvSpPr>
          <p:spPr bwMode="auto">
            <a:xfrm flipV="1">
              <a:off x="1632" y="3312"/>
              <a:ext cx="528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16405" name="Line 44"/>
            <p:cNvSpPr>
              <a:spLocks noChangeShapeType="1"/>
            </p:cNvSpPr>
            <p:nvPr/>
          </p:nvSpPr>
          <p:spPr bwMode="auto">
            <a:xfrm>
              <a:off x="576" y="3648"/>
              <a:ext cx="15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16406" name="Line 45"/>
            <p:cNvSpPr>
              <a:spLocks noChangeShapeType="1"/>
            </p:cNvSpPr>
            <p:nvPr/>
          </p:nvSpPr>
          <p:spPr bwMode="auto">
            <a:xfrm>
              <a:off x="1632" y="3648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</p:grpSp>
      <p:sp>
        <p:nvSpPr>
          <p:cNvPr id="127023" name="Rectangle 47"/>
          <p:cNvSpPr>
            <a:spLocks noChangeArrowheads="1"/>
          </p:cNvSpPr>
          <p:nvPr/>
        </p:nvSpPr>
        <p:spPr bwMode="auto">
          <a:xfrm>
            <a:off x="533400" y="4781550"/>
            <a:ext cx="21590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en-US" altLang="zh-CN"/>
              <a:t>for(i=0;  i&lt;N;  i++)</a:t>
            </a:r>
            <a:endParaRPr kumimoji="1" lang="zh-CN" altLang="en-US"/>
          </a:p>
        </p:txBody>
      </p:sp>
      <p:sp>
        <p:nvSpPr>
          <p:cNvPr id="127024" name="Rectangle 48"/>
          <p:cNvSpPr>
            <a:spLocks noChangeArrowheads="1"/>
          </p:cNvSpPr>
          <p:nvPr/>
        </p:nvSpPr>
        <p:spPr bwMode="auto">
          <a:xfrm>
            <a:off x="1635125" y="5108575"/>
            <a:ext cx="156527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en-US" altLang="zh-CN"/>
              <a:t>a[i]&gt; average</a:t>
            </a:r>
            <a:endParaRPr kumimoji="1" lang="zh-CN" altLang="en-US"/>
          </a:p>
        </p:txBody>
      </p:sp>
      <p:sp>
        <p:nvSpPr>
          <p:cNvPr id="127025" name="Rectangle 49"/>
          <p:cNvSpPr>
            <a:spLocks noChangeArrowheads="1"/>
          </p:cNvSpPr>
          <p:nvPr/>
        </p:nvSpPr>
        <p:spPr bwMode="auto">
          <a:xfrm>
            <a:off x="1066800" y="5334000"/>
            <a:ext cx="401638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zh-CN" altLang="en-US"/>
              <a:t>真</a:t>
            </a:r>
          </a:p>
        </p:txBody>
      </p:sp>
      <p:sp>
        <p:nvSpPr>
          <p:cNvPr id="127026" name="Rectangle 50"/>
          <p:cNvSpPr>
            <a:spLocks noChangeArrowheads="1"/>
          </p:cNvSpPr>
          <p:nvPr/>
        </p:nvSpPr>
        <p:spPr bwMode="auto">
          <a:xfrm>
            <a:off x="1143000" y="5794375"/>
            <a:ext cx="1554163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zh-CN" altLang="en-US"/>
              <a:t>输出 </a:t>
            </a:r>
            <a:r>
              <a:rPr kumimoji="1" lang="en-US" altLang="zh-CN"/>
              <a:t>i+1, a[i]</a:t>
            </a:r>
            <a:endParaRPr kumimoji="1"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7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7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7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27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27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27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27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27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27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27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27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27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27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27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009" grpId="0" autoUpdateAnimBg="0"/>
      <p:bldP spid="127010" grpId="0" animBg="1"/>
      <p:bldP spid="127011" grpId="0" animBg="1" autoUpdateAnimBg="0"/>
      <p:bldP spid="127012" grpId="0" animBg="1" autoUpdateAnimBg="0"/>
      <p:bldP spid="127013" grpId="0" animBg="1"/>
      <p:bldP spid="127014" grpId="0" animBg="1" autoUpdateAnimBg="0"/>
      <p:bldP spid="127015" grpId="0" animBg="1" autoUpdateAnimBg="0"/>
      <p:bldP spid="127016" grpId="0" animBg="1" autoUpdateAnimBg="0"/>
      <p:bldP spid="127017" grpId="0" animBg="1"/>
      <p:bldP spid="127023" grpId="0" autoUpdateAnimBg="0"/>
      <p:bldP spid="127024" grpId="0" autoUpdateAnimBg="0"/>
      <p:bldP spid="127025" grpId="0" autoUpdateAnimBg="0"/>
      <p:bldP spid="127026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B1FA9764-69DC-4942-9BFA-C81A59E99E1E}" type="slidenum">
              <a:rPr lang="en-US" altLang="zh-CN"/>
              <a:pPr>
                <a:defRPr/>
              </a:pPr>
              <a:t>15</a:t>
            </a:fld>
            <a:r>
              <a:rPr lang="en-US" altLang="zh-CN"/>
              <a:t>-</a:t>
            </a:r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600" smtClean="0"/>
              <a:t> 7.1.3  一维数组使用举例</a:t>
            </a:r>
          </a:p>
        </p:txBody>
      </p:sp>
      <p:sp>
        <p:nvSpPr>
          <p:cNvPr id="234500" name="Rectangle 4"/>
          <p:cNvSpPr>
            <a:spLocks noChangeArrowheads="1"/>
          </p:cNvSpPr>
          <p:nvPr/>
        </p:nvSpPr>
        <p:spPr bwMode="auto">
          <a:xfrm>
            <a:off x="3962400" y="1676400"/>
            <a:ext cx="47244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000"/>
              <a:t>优点：算法简洁而又便于实现。</a:t>
            </a:r>
          </a:p>
        </p:txBody>
      </p:sp>
      <p:sp>
        <p:nvSpPr>
          <p:cNvPr id="234530" name="Rectangle 34"/>
          <p:cNvSpPr>
            <a:spLocks noChangeArrowheads="1"/>
          </p:cNvSpPr>
          <p:nvPr/>
        </p:nvSpPr>
        <p:spPr bwMode="auto">
          <a:xfrm>
            <a:off x="3962400" y="2209800"/>
            <a:ext cx="44958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000"/>
              <a:t>数据组织的重要性：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000"/>
              <a:t>        </a:t>
            </a:r>
            <a:r>
              <a:rPr lang="zh-CN" altLang="en-US" sz="2000">
                <a:solidFill>
                  <a:srgbClr val="FF0000"/>
                </a:solidFill>
              </a:rPr>
              <a:t>程序＝算法＋数据结构</a:t>
            </a:r>
          </a:p>
        </p:txBody>
      </p:sp>
      <p:grpSp>
        <p:nvGrpSpPr>
          <p:cNvPr id="17414" name="Group 52"/>
          <p:cNvGrpSpPr>
            <a:grpSpLocks/>
          </p:cNvGrpSpPr>
          <p:nvPr/>
        </p:nvGrpSpPr>
        <p:grpSpPr bwMode="auto">
          <a:xfrm>
            <a:off x="609600" y="1676400"/>
            <a:ext cx="2973388" cy="3657600"/>
            <a:chOff x="479" y="1392"/>
            <a:chExt cx="1873" cy="2304"/>
          </a:xfrm>
        </p:grpSpPr>
        <p:sp>
          <p:nvSpPr>
            <p:cNvPr id="17416" name="Rectangle 35"/>
            <p:cNvSpPr>
              <a:spLocks noChangeArrowheads="1"/>
            </p:cNvSpPr>
            <p:nvPr/>
          </p:nvSpPr>
          <p:spPr bwMode="auto">
            <a:xfrm>
              <a:off x="479" y="1392"/>
              <a:ext cx="1873" cy="230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7417" name="Rectangle 36"/>
            <p:cNvSpPr>
              <a:spLocks noChangeArrowheads="1"/>
            </p:cNvSpPr>
            <p:nvPr/>
          </p:nvSpPr>
          <p:spPr bwMode="auto">
            <a:xfrm>
              <a:off x="480" y="1392"/>
              <a:ext cx="1872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  sum←0</a:t>
              </a:r>
              <a:endParaRPr kumimoji="1" lang="zh-CN" altLang="en-US"/>
            </a:p>
          </p:txBody>
        </p:sp>
        <p:sp>
          <p:nvSpPr>
            <p:cNvPr id="17418" name="Rectangle 37"/>
            <p:cNvSpPr>
              <a:spLocks noChangeArrowheads="1"/>
            </p:cNvSpPr>
            <p:nvPr/>
          </p:nvSpPr>
          <p:spPr bwMode="auto">
            <a:xfrm>
              <a:off x="480" y="1680"/>
              <a:ext cx="1872" cy="86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  for(i=0; i&lt;N; i++)</a:t>
              </a:r>
              <a:endParaRPr lang="zh-CN" altLang="en-US"/>
            </a:p>
          </p:txBody>
        </p:sp>
        <p:sp>
          <p:nvSpPr>
            <p:cNvPr id="17419" name="Rectangle 38"/>
            <p:cNvSpPr>
              <a:spLocks noChangeArrowheads="1"/>
            </p:cNvSpPr>
            <p:nvPr/>
          </p:nvSpPr>
          <p:spPr bwMode="auto">
            <a:xfrm>
              <a:off x="768" y="1968"/>
              <a:ext cx="1584" cy="57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17420" name="Rectangle 39"/>
            <p:cNvSpPr>
              <a:spLocks noChangeArrowheads="1"/>
            </p:cNvSpPr>
            <p:nvPr/>
          </p:nvSpPr>
          <p:spPr bwMode="auto">
            <a:xfrm>
              <a:off x="768" y="1968"/>
              <a:ext cx="1584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  输入</a:t>
              </a:r>
              <a:r>
                <a:rPr kumimoji="1" lang="en-US" altLang="zh-CN"/>
                <a:t>a[i]</a:t>
              </a:r>
              <a:endParaRPr kumimoji="1" lang="zh-CN" altLang="en-US"/>
            </a:p>
          </p:txBody>
        </p:sp>
        <p:sp>
          <p:nvSpPr>
            <p:cNvPr id="17421" name="Rectangle 40"/>
            <p:cNvSpPr>
              <a:spLocks noChangeArrowheads="1"/>
            </p:cNvSpPr>
            <p:nvPr/>
          </p:nvSpPr>
          <p:spPr bwMode="auto">
            <a:xfrm>
              <a:off x="768" y="2256"/>
              <a:ext cx="1584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  sum←sum+a[i]</a:t>
              </a:r>
              <a:endParaRPr lang="zh-CN" altLang="en-US"/>
            </a:p>
          </p:txBody>
        </p:sp>
        <p:sp>
          <p:nvSpPr>
            <p:cNvPr id="17422" name="Rectangle 41"/>
            <p:cNvSpPr>
              <a:spLocks noChangeArrowheads="1"/>
            </p:cNvSpPr>
            <p:nvPr/>
          </p:nvSpPr>
          <p:spPr bwMode="auto">
            <a:xfrm>
              <a:off x="480" y="2544"/>
              <a:ext cx="1872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 average←sum /N</a:t>
              </a:r>
              <a:endParaRPr lang="zh-CN" altLang="en-US"/>
            </a:p>
          </p:txBody>
        </p:sp>
        <p:sp>
          <p:nvSpPr>
            <p:cNvPr id="17423" name="Rectangle 42"/>
            <p:cNvSpPr>
              <a:spLocks noChangeArrowheads="1"/>
            </p:cNvSpPr>
            <p:nvPr/>
          </p:nvSpPr>
          <p:spPr bwMode="auto">
            <a:xfrm>
              <a:off x="768" y="3072"/>
              <a:ext cx="1584" cy="62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grpSp>
          <p:nvGrpSpPr>
            <p:cNvPr id="17424" name="Group 43"/>
            <p:cNvGrpSpPr>
              <a:grpSpLocks/>
            </p:cNvGrpSpPr>
            <p:nvPr/>
          </p:nvGrpSpPr>
          <p:grpSpPr bwMode="auto">
            <a:xfrm>
              <a:off x="768" y="3072"/>
              <a:ext cx="1584" cy="624"/>
              <a:chOff x="576" y="3312"/>
              <a:chExt cx="1584" cy="624"/>
            </a:xfrm>
          </p:grpSpPr>
          <p:sp>
            <p:nvSpPr>
              <p:cNvPr id="17429" name="Line 44"/>
              <p:cNvSpPr>
                <a:spLocks noChangeShapeType="1"/>
              </p:cNvSpPr>
              <p:nvPr/>
            </p:nvSpPr>
            <p:spPr bwMode="auto">
              <a:xfrm>
                <a:off x="576" y="3312"/>
                <a:ext cx="1056" cy="3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17430" name="Line 45"/>
              <p:cNvSpPr>
                <a:spLocks noChangeShapeType="1"/>
              </p:cNvSpPr>
              <p:nvPr/>
            </p:nvSpPr>
            <p:spPr bwMode="auto">
              <a:xfrm flipV="1">
                <a:off x="1632" y="3312"/>
                <a:ext cx="528" cy="3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17431" name="Line 46"/>
              <p:cNvSpPr>
                <a:spLocks noChangeShapeType="1"/>
              </p:cNvSpPr>
              <p:nvPr/>
            </p:nvSpPr>
            <p:spPr bwMode="auto">
              <a:xfrm>
                <a:off x="576" y="3648"/>
                <a:ext cx="158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17432" name="Line 47"/>
              <p:cNvSpPr>
                <a:spLocks noChangeShapeType="1"/>
              </p:cNvSpPr>
              <p:nvPr/>
            </p:nvSpPr>
            <p:spPr bwMode="auto">
              <a:xfrm>
                <a:off x="1632" y="3648"/>
                <a:ext cx="0" cy="28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</p:grpSp>
        <p:sp>
          <p:nvSpPr>
            <p:cNvPr id="17425" name="Rectangle 48"/>
            <p:cNvSpPr>
              <a:spLocks noChangeArrowheads="1"/>
            </p:cNvSpPr>
            <p:nvPr/>
          </p:nvSpPr>
          <p:spPr bwMode="auto">
            <a:xfrm>
              <a:off x="480" y="2820"/>
              <a:ext cx="1360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for(i=0;  i&lt;N;  i++)</a:t>
              </a:r>
              <a:endParaRPr kumimoji="1" lang="zh-CN" altLang="en-US"/>
            </a:p>
          </p:txBody>
        </p:sp>
        <p:sp>
          <p:nvSpPr>
            <p:cNvPr id="17426" name="Rectangle 49"/>
            <p:cNvSpPr>
              <a:spLocks noChangeArrowheads="1"/>
            </p:cNvSpPr>
            <p:nvPr/>
          </p:nvSpPr>
          <p:spPr bwMode="auto">
            <a:xfrm>
              <a:off x="1174" y="3026"/>
              <a:ext cx="986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a[i]&gt; average</a:t>
              </a:r>
              <a:endParaRPr kumimoji="1" lang="zh-CN" altLang="en-US"/>
            </a:p>
          </p:txBody>
        </p:sp>
        <p:sp>
          <p:nvSpPr>
            <p:cNvPr id="17427" name="Rectangle 50"/>
            <p:cNvSpPr>
              <a:spLocks noChangeArrowheads="1"/>
            </p:cNvSpPr>
            <p:nvPr/>
          </p:nvSpPr>
          <p:spPr bwMode="auto">
            <a:xfrm>
              <a:off x="816" y="3168"/>
              <a:ext cx="253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真</a:t>
              </a:r>
            </a:p>
          </p:txBody>
        </p:sp>
        <p:sp>
          <p:nvSpPr>
            <p:cNvPr id="17428" name="Rectangle 51"/>
            <p:cNvSpPr>
              <a:spLocks noChangeArrowheads="1"/>
            </p:cNvSpPr>
            <p:nvPr/>
          </p:nvSpPr>
          <p:spPr bwMode="auto">
            <a:xfrm>
              <a:off x="864" y="3458"/>
              <a:ext cx="979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输出 </a:t>
              </a:r>
              <a:r>
                <a:rPr kumimoji="1" lang="en-US" altLang="zh-CN"/>
                <a:t>i+1, a[i]</a:t>
              </a:r>
              <a:endParaRPr kumimoji="1" lang="zh-CN" altLang="en-US"/>
            </a:p>
          </p:txBody>
        </p:sp>
      </p:grpSp>
      <p:sp>
        <p:nvSpPr>
          <p:cNvPr id="234549" name="Rectangle 53"/>
          <p:cNvSpPr>
            <a:spLocks noChangeArrowheads="1"/>
          </p:cNvSpPr>
          <p:nvPr/>
        </p:nvSpPr>
        <p:spPr bwMode="auto">
          <a:xfrm>
            <a:off x="3887788" y="3527425"/>
            <a:ext cx="4572000" cy="256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</a:pPr>
            <a:r>
              <a:rPr lang="en-US" altLang="zh-CN"/>
              <a:t>average=sum*1.0/N;   /*</a:t>
            </a:r>
            <a:r>
              <a:rPr lang="zh-CN" altLang="en-US"/>
              <a:t>求平均分*/</a:t>
            </a:r>
          </a:p>
          <a:p>
            <a:pPr eaLnBrk="1" hangingPunct="1">
              <a:lnSpc>
                <a:spcPct val="110000"/>
              </a:lnSpc>
              <a:spcBef>
                <a:spcPct val="50000"/>
              </a:spcBef>
            </a:pPr>
            <a:r>
              <a:rPr lang="en-US" altLang="zh-CN"/>
              <a:t>printf("average＝%5.2f\n",average);</a:t>
            </a:r>
          </a:p>
          <a:p>
            <a:pPr algn="just" eaLnBrk="1" hangingPunct="1">
              <a:lnSpc>
                <a:spcPct val="110000"/>
              </a:lnSpc>
            </a:pPr>
            <a:r>
              <a:rPr lang="en-US" altLang="zh-CN"/>
              <a:t>for (i=0; i&lt;N; i++)                </a:t>
            </a:r>
          </a:p>
          <a:p>
            <a:pPr algn="just" eaLnBrk="1" hangingPunct="1">
              <a:lnSpc>
                <a:spcPct val="110000"/>
              </a:lnSpc>
            </a:pPr>
            <a:r>
              <a:rPr lang="en-US" altLang="zh-CN"/>
              <a:t>      if ( score[i]&gt;average) </a:t>
            </a:r>
          </a:p>
          <a:p>
            <a:pPr algn="just" eaLnBrk="1" hangingPunct="1">
              <a:lnSpc>
                <a:spcPct val="110000"/>
              </a:lnSpc>
            </a:pPr>
            <a:r>
              <a:rPr lang="en-US" altLang="zh-CN"/>
              <a:t>          printf("%d:%d\n", i+1, score[i]);</a:t>
            </a:r>
          </a:p>
          <a:p>
            <a:pPr eaLnBrk="1" hangingPunct="1">
              <a:lnSpc>
                <a:spcPct val="110000"/>
              </a:lnSpc>
              <a:spcBef>
                <a:spcPct val="50000"/>
              </a:spcBef>
            </a:pPr>
            <a:r>
              <a:rPr lang="en-US" altLang="zh-CN"/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45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45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345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345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345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345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4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34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4500" grpId="0" autoUpdateAnimBg="0"/>
      <p:bldP spid="234530" grpId="0" autoUpdateAnimBg="0"/>
      <p:bldP spid="234549" grpId="0" build="p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 7.1.3  一维数组使用举例</a:t>
            </a:r>
          </a:p>
        </p:txBody>
      </p:sp>
      <p:sp>
        <p:nvSpPr>
          <p:cNvPr id="1843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zh-CN" altLang="zh-CN" sz="2400" smtClean="0"/>
              <a:t>【例</a:t>
            </a:r>
            <a:r>
              <a:rPr lang="en-US" altLang="zh-CN" sz="2400" smtClean="0"/>
              <a:t>7-3</a:t>
            </a:r>
            <a:r>
              <a:rPr lang="zh-CN" altLang="zh-CN" sz="2400" smtClean="0"/>
              <a:t>】将数组中的元素逆序存放。</a:t>
            </a:r>
          </a:p>
          <a:p>
            <a:pPr marL="0" indent="0" eaLnBrk="1" hangingPunct="1">
              <a:buFontTx/>
              <a:buNone/>
            </a:pPr>
            <a:endParaRPr lang="zh-CN" altLang="en-US" sz="240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449C1070-05B4-4588-B6F6-1950E251113B}" type="slidenum">
              <a:rPr lang="en-US" altLang="zh-CN"/>
              <a:pPr>
                <a:defRPr/>
              </a:pPr>
              <a:t>16</a:t>
            </a:fld>
            <a:r>
              <a:rPr lang="en-US" altLang="zh-CN"/>
              <a:t>-</a:t>
            </a:r>
          </a:p>
        </p:txBody>
      </p:sp>
      <p:pic>
        <p:nvPicPr>
          <p:cNvPr id="1843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362200"/>
            <a:ext cx="5657850" cy="223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 7.1.3  一维数组使用举例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61650372-1E71-477A-B9C1-0911AE02142E}" type="slidenum">
              <a:rPr lang="en-US" altLang="zh-CN"/>
              <a:pPr>
                <a:defRPr/>
              </a:pPr>
              <a:t>17</a:t>
            </a:fld>
            <a:r>
              <a:rPr lang="en-US" altLang="zh-CN"/>
              <a:t>-</a:t>
            </a:r>
          </a:p>
        </p:txBody>
      </p:sp>
      <p:pic>
        <p:nvPicPr>
          <p:cNvPr id="1946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0" y="1524000"/>
            <a:ext cx="5829300" cy="1562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</p:pic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124200"/>
            <a:ext cx="3224662" cy="3460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 7.1.3  一维数组使用举例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3946" y="1683657"/>
            <a:ext cx="4405312" cy="4824412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000" dirty="0"/>
              <a:t>#define N 10</a:t>
            </a:r>
            <a:endParaRPr lang="zh-CN" altLang="zh-CN" sz="2000" dirty="0"/>
          </a:p>
          <a:p>
            <a:pPr marL="0" indent="0">
              <a:buNone/>
            </a:pPr>
            <a:r>
              <a:rPr lang="en-US" altLang="zh-CN" sz="2000" dirty="0"/>
              <a:t>main()</a:t>
            </a:r>
            <a:endParaRPr lang="zh-CN" altLang="zh-CN" sz="2000" dirty="0"/>
          </a:p>
          <a:p>
            <a:pPr marL="0" indent="0">
              <a:buNone/>
            </a:pPr>
            <a:r>
              <a:rPr lang="en-US" altLang="zh-CN" sz="2000" dirty="0"/>
              <a:t>{</a:t>
            </a:r>
            <a:endParaRPr lang="zh-CN" altLang="zh-CN" sz="2000" dirty="0"/>
          </a:p>
          <a:p>
            <a:pPr marL="0" indent="0">
              <a:buNone/>
            </a:pPr>
            <a:r>
              <a:rPr lang="en-US" altLang="zh-CN" sz="2000" dirty="0"/>
              <a:t>	</a:t>
            </a:r>
            <a:r>
              <a:rPr lang="en-US" altLang="zh-CN" sz="2000" dirty="0" err="1"/>
              <a:t>int</a:t>
            </a:r>
            <a:r>
              <a:rPr lang="en-US" altLang="zh-CN" sz="2000" dirty="0"/>
              <a:t> </a:t>
            </a:r>
            <a:r>
              <a:rPr lang="en-US" altLang="zh-CN" sz="2000" dirty="0" err="1"/>
              <a:t>i,a</a:t>
            </a:r>
            <a:r>
              <a:rPr lang="en-US" altLang="zh-CN" sz="2000" dirty="0"/>
              <a:t>[N],t;</a:t>
            </a:r>
            <a:endParaRPr lang="zh-CN" altLang="zh-CN" sz="2000" dirty="0"/>
          </a:p>
          <a:p>
            <a:pPr marL="0" indent="0">
              <a:buNone/>
            </a:pPr>
            <a:r>
              <a:rPr lang="en-US" altLang="zh-CN" sz="2000" dirty="0"/>
              <a:t>	</a:t>
            </a:r>
            <a:endParaRPr lang="zh-CN" altLang="zh-CN" sz="2000" dirty="0"/>
          </a:p>
          <a:p>
            <a:pPr marL="0" indent="0">
              <a:buNone/>
            </a:pPr>
            <a:r>
              <a:rPr lang="en-US" altLang="zh-CN" sz="2000" dirty="0"/>
              <a:t>	</a:t>
            </a:r>
            <a:r>
              <a:rPr lang="en-US" altLang="zh-CN" sz="2000" dirty="0" err="1"/>
              <a:t>printf</a:t>
            </a:r>
            <a:r>
              <a:rPr lang="en-US" altLang="zh-CN" sz="2000" dirty="0"/>
              <a:t>("input:");</a:t>
            </a:r>
            <a:endParaRPr lang="zh-CN" altLang="zh-CN" sz="2000" dirty="0"/>
          </a:p>
          <a:p>
            <a:pPr marL="0" indent="0">
              <a:buNone/>
            </a:pPr>
            <a:r>
              <a:rPr lang="en-US" altLang="zh-CN" sz="2000" dirty="0"/>
              <a:t>	for(</a:t>
            </a:r>
            <a:r>
              <a:rPr lang="en-US" altLang="zh-CN" sz="2000" dirty="0" err="1"/>
              <a:t>i</a:t>
            </a:r>
            <a:r>
              <a:rPr lang="en-US" altLang="zh-CN" sz="2000" dirty="0"/>
              <a:t>=0; </a:t>
            </a:r>
            <a:r>
              <a:rPr lang="en-US" altLang="zh-CN" sz="2000" dirty="0" err="1"/>
              <a:t>i</a:t>
            </a:r>
            <a:r>
              <a:rPr lang="en-US" altLang="zh-CN" sz="2000" dirty="0"/>
              <a:t>&lt;N; </a:t>
            </a:r>
            <a:r>
              <a:rPr lang="en-US" altLang="zh-CN" sz="2000" dirty="0" err="1"/>
              <a:t>i</a:t>
            </a:r>
            <a:r>
              <a:rPr lang="en-US" altLang="zh-CN" sz="2000" dirty="0"/>
              <a:t>=i+1)</a:t>
            </a:r>
            <a:endParaRPr lang="zh-CN" altLang="zh-CN" sz="2000" dirty="0"/>
          </a:p>
          <a:p>
            <a:pPr marL="0" indent="0">
              <a:buNone/>
            </a:pPr>
            <a:r>
              <a:rPr lang="en-US" altLang="zh-CN" sz="2000" dirty="0"/>
              <a:t>		</a:t>
            </a:r>
            <a:r>
              <a:rPr lang="en-US" altLang="zh-CN" sz="2000" dirty="0" err="1"/>
              <a:t>scanf</a:t>
            </a:r>
            <a:r>
              <a:rPr lang="en-US" altLang="zh-CN" sz="2000" dirty="0"/>
              <a:t>("%</a:t>
            </a:r>
            <a:r>
              <a:rPr lang="en-US" altLang="zh-CN" sz="2000" dirty="0" err="1"/>
              <a:t>d",&amp;a</a:t>
            </a:r>
            <a:r>
              <a:rPr lang="en-US" altLang="zh-CN" sz="2000" dirty="0"/>
              <a:t>[</a:t>
            </a:r>
            <a:r>
              <a:rPr lang="en-US" altLang="zh-CN" sz="2000" dirty="0" err="1"/>
              <a:t>i</a:t>
            </a:r>
            <a:r>
              <a:rPr lang="en-US" altLang="zh-CN" sz="2000" dirty="0"/>
              <a:t>]);	</a:t>
            </a:r>
            <a:endParaRPr lang="zh-CN" altLang="zh-CN" sz="2000" dirty="0"/>
          </a:p>
          <a:p>
            <a:pPr marL="0" indent="0">
              <a:buNone/>
            </a:pPr>
            <a:r>
              <a:rPr lang="en-US" altLang="zh-CN" sz="2000" dirty="0"/>
              <a:t>		</a:t>
            </a:r>
            <a:endParaRPr lang="zh-CN" altLang="zh-CN" sz="2000" dirty="0"/>
          </a:p>
          <a:p>
            <a:pPr marL="0" indent="0">
              <a:buNone/>
            </a:pPr>
            <a:r>
              <a:rPr lang="en-US" altLang="zh-CN" sz="2000" dirty="0"/>
              <a:t>	</a:t>
            </a:r>
            <a:endParaRPr lang="zh-CN" altLang="en-US" sz="20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 - </a:t>
            </a:r>
            <a:fld id="{AFFB1DAB-C486-47A8-AD94-B19170AE165B}" type="slidenum">
              <a:rPr lang="en-US" altLang="zh-CN" smtClean="0"/>
              <a:pPr>
                <a:defRPr/>
              </a:pPr>
              <a:t>18</a:t>
            </a:fld>
            <a:r>
              <a:rPr lang="en-US" altLang="zh-CN" smtClean="0"/>
              <a:t>-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4575629" y="2242840"/>
            <a:ext cx="4339771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altLang="zh-CN" dirty="0" smtClean="0"/>
              <a:t>              for(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=0</a:t>
            </a:r>
            <a:r>
              <a:rPr lang="en-US" altLang="zh-CN" dirty="0"/>
              <a:t>; </a:t>
            </a:r>
            <a:r>
              <a:rPr lang="en-US" altLang="zh-CN" dirty="0" err="1"/>
              <a:t>i</a:t>
            </a:r>
            <a:r>
              <a:rPr lang="en-US" altLang="zh-CN" dirty="0"/>
              <a:t>&lt;N/2; </a:t>
            </a:r>
            <a:r>
              <a:rPr lang="en-US" altLang="zh-CN" dirty="0" err="1"/>
              <a:t>i</a:t>
            </a:r>
            <a:r>
              <a:rPr lang="en-US" altLang="zh-CN" dirty="0"/>
              <a:t>=i+1)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	{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		t=a[</a:t>
            </a:r>
            <a:r>
              <a:rPr lang="en-US" altLang="zh-CN" dirty="0" err="1"/>
              <a:t>i</a:t>
            </a:r>
            <a:r>
              <a:rPr lang="en-US" altLang="zh-CN" dirty="0"/>
              <a:t>];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		a[</a:t>
            </a:r>
            <a:r>
              <a:rPr lang="en-US" altLang="zh-CN" dirty="0" err="1"/>
              <a:t>i</a:t>
            </a:r>
            <a:r>
              <a:rPr lang="en-US" altLang="zh-CN" dirty="0"/>
              <a:t>]=a[N-1-i];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		a[N-1-i]=t;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	}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en-US" altLang="zh-CN" dirty="0" err="1"/>
              <a:t>printf</a:t>
            </a:r>
            <a:r>
              <a:rPr lang="en-US" altLang="zh-CN" dirty="0"/>
              <a:t>("after inversing:");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	for(</a:t>
            </a:r>
            <a:r>
              <a:rPr lang="en-US" altLang="zh-CN" dirty="0" err="1"/>
              <a:t>i</a:t>
            </a:r>
            <a:r>
              <a:rPr lang="en-US" altLang="zh-CN" dirty="0"/>
              <a:t>=0; </a:t>
            </a:r>
            <a:r>
              <a:rPr lang="en-US" altLang="zh-CN" dirty="0" err="1"/>
              <a:t>i</a:t>
            </a:r>
            <a:r>
              <a:rPr lang="en-US" altLang="zh-CN" dirty="0"/>
              <a:t>&lt;N; </a:t>
            </a:r>
            <a:r>
              <a:rPr lang="en-US" altLang="zh-CN" dirty="0" err="1"/>
              <a:t>i</a:t>
            </a:r>
            <a:r>
              <a:rPr lang="en-US" altLang="zh-CN" dirty="0"/>
              <a:t>=i+1)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		</a:t>
            </a:r>
            <a:r>
              <a:rPr lang="en-US" altLang="zh-CN" dirty="0" err="1"/>
              <a:t>printf</a:t>
            </a:r>
            <a:r>
              <a:rPr lang="en-US" altLang="zh-CN" dirty="0"/>
              <a:t>("%4d",a[</a:t>
            </a:r>
            <a:r>
              <a:rPr lang="en-US" altLang="zh-CN" dirty="0" err="1"/>
              <a:t>i</a:t>
            </a:r>
            <a:r>
              <a:rPr lang="en-US" altLang="zh-CN" dirty="0"/>
              <a:t>]);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	</a:t>
            </a:r>
            <a:r>
              <a:rPr lang="en-US" altLang="zh-CN" dirty="0" err="1"/>
              <a:t>printf</a:t>
            </a:r>
            <a:r>
              <a:rPr lang="en-US" altLang="zh-CN" dirty="0"/>
              <a:t>("\n");		</a:t>
            </a:r>
            <a:endParaRPr lang="zh-CN" altLang="zh-CN" dirty="0"/>
          </a:p>
          <a:p>
            <a:pPr marL="0" indent="0">
              <a:buNone/>
            </a:pPr>
            <a:r>
              <a:rPr lang="en-US" altLang="zh-CN" dirty="0"/>
              <a:t>}</a:t>
            </a:r>
            <a:endParaRPr lang="zh-CN" altLang="zh-CN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32558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8953E98D-3B89-45DD-ACFF-58F05FD864AC}" type="slidenum">
              <a:rPr lang="en-US" altLang="zh-CN"/>
              <a:pPr>
                <a:defRPr/>
              </a:pPr>
              <a:t>19</a:t>
            </a:fld>
            <a:r>
              <a:rPr lang="en-US" altLang="zh-CN"/>
              <a:t>-</a:t>
            </a:r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/>
            <a:r>
              <a:rPr lang="zh-CN" altLang="en-US" sz="3600" smtClean="0"/>
              <a:t> 7.1.3  一维数组使用举例</a:t>
            </a:r>
          </a:p>
        </p:txBody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077200" cy="2667000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 smtClean="0"/>
              <a:t>【例7</a:t>
            </a:r>
            <a:r>
              <a:rPr lang="en-US" altLang="zh-CN" sz="2400" smtClean="0"/>
              <a:t>-4】</a:t>
            </a:r>
            <a:r>
              <a:rPr lang="zh-CN" altLang="en-US" sz="2400" smtClean="0"/>
              <a:t>写一个模拟掷骰子程序，掷骰子6000次，计算每一面出现的次数并打印结果。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 smtClean="0"/>
              <a:t>    利用此程序可以验证概率问题，从概率的角度讲，骰子每一面出现的几率是相等的。利用随机函数产生6000个1-6的随机数，每个数字代表掷骰子得到的点数，对各个点数出现的次数进行计数。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6D9F8977-3146-4ACA-8B9D-785C3CF72DE2}" type="slidenum">
              <a:rPr lang="en-US" altLang="zh-CN"/>
              <a:pPr>
                <a:defRPr/>
              </a:pPr>
              <a:t>2</a:t>
            </a:fld>
            <a:r>
              <a:rPr lang="en-US" altLang="zh-CN"/>
              <a:t>-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solidFill>
                  <a:schemeClr val="accent6">
                    <a:lumMod val="75000"/>
                  </a:schemeClr>
                </a:solidFill>
              </a:rPr>
              <a:t>第7章  数组</a:t>
            </a: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00213"/>
            <a:ext cx="8424862" cy="401478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2400" dirty="0" smtClean="0"/>
              <a:t>学习目标：</a:t>
            </a:r>
          </a:p>
          <a:p>
            <a:pPr eaLnBrk="1" hangingPunct="1">
              <a:buFontTx/>
              <a:buNone/>
            </a:pPr>
            <a:r>
              <a:rPr lang="zh-CN" altLang="en-US" sz="2400" dirty="0" smtClean="0"/>
              <a:t>1、理解为什么使用数组</a:t>
            </a:r>
          </a:p>
          <a:p>
            <a:pPr eaLnBrk="1" hangingPunct="1">
              <a:buFontTx/>
              <a:buNone/>
            </a:pPr>
            <a:r>
              <a:rPr lang="zh-CN" altLang="en-US" sz="2400" dirty="0" smtClean="0"/>
              <a:t>2、掌握利用数组组织需要同时存储的数据的方法</a:t>
            </a:r>
          </a:p>
          <a:p>
            <a:pPr eaLnBrk="1" hangingPunct="1">
              <a:buFontTx/>
              <a:buNone/>
            </a:pPr>
            <a:r>
              <a:rPr lang="zh-CN" altLang="en-US" sz="2400" dirty="0" smtClean="0"/>
              <a:t>3、掌握利用数组元素进行有规律计数的方法</a:t>
            </a:r>
          </a:p>
          <a:p>
            <a:pPr eaLnBrk="1" hangingPunct="1">
              <a:buFontTx/>
              <a:buNone/>
            </a:pPr>
            <a:r>
              <a:rPr lang="zh-CN" altLang="en-US" sz="2400" dirty="0" smtClean="0"/>
              <a:t>4、掌握利用数组元素为事物做标记的方法</a:t>
            </a:r>
          </a:p>
          <a:p>
            <a:pPr eaLnBrk="1" hangingPunct="1">
              <a:buFontTx/>
              <a:buNone/>
            </a:pPr>
            <a:r>
              <a:rPr lang="zh-CN" altLang="en-US" sz="2400" dirty="0" smtClean="0"/>
              <a:t>5、掌握选择法、冒泡法排序算法</a:t>
            </a:r>
          </a:p>
          <a:p>
            <a:pPr eaLnBrk="1" hangingPunct="1">
              <a:buFontTx/>
              <a:buNone/>
            </a:pPr>
            <a:r>
              <a:rPr lang="zh-CN" altLang="en-US" sz="2400" dirty="0" smtClean="0"/>
              <a:t>6、掌握顺序查找、折半查找算法</a:t>
            </a:r>
          </a:p>
          <a:p>
            <a:pPr eaLnBrk="1" hangingPunct="1">
              <a:buFontTx/>
              <a:buNone/>
            </a:pPr>
            <a:r>
              <a:rPr lang="zh-CN" altLang="en-US" sz="2400" dirty="0" smtClean="0"/>
              <a:t>7、理解二维数组的结构</a:t>
            </a:r>
          </a:p>
          <a:p>
            <a:pPr eaLnBrk="1" hangingPunct="1">
              <a:buFontTx/>
              <a:buNone/>
            </a:pPr>
            <a:r>
              <a:rPr lang="zh-CN" altLang="en-US" sz="2400" dirty="0" smtClean="0"/>
              <a:t>8、掌握利用二维数组的行标、列标使用二维数组的方法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C0F37C49-728F-44A5-9023-0256B7C6D5D9}" type="slidenum">
              <a:rPr lang="en-US" altLang="zh-CN"/>
              <a:pPr>
                <a:defRPr/>
              </a:pPr>
              <a:t>20</a:t>
            </a:fld>
            <a:r>
              <a:rPr lang="en-US" altLang="zh-CN"/>
              <a:t>-</a:t>
            </a:r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600" smtClean="0"/>
              <a:t> 7.1.3  一维数组使用举例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533400" y="1674813"/>
            <a:ext cx="2278063" cy="43815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lang="zh-CN" altLang="en-US" sz="2400">
                <a:solidFill>
                  <a:schemeClr val="hlink"/>
                </a:solidFill>
              </a:rPr>
              <a:t>随机函数</a:t>
            </a:r>
            <a:r>
              <a:rPr lang="en-US" altLang="zh-CN" sz="2400"/>
              <a:t>rand( )</a:t>
            </a:r>
            <a:endParaRPr lang="zh-CN" altLang="en-US" sz="2400"/>
          </a:p>
        </p:txBody>
      </p:sp>
      <p:sp>
        <p:nvSpPr>
          <p:cNvPr id="241669" name="Rectangle 5"/>
          <p:cNvSpPr>
            <a:spLocks noChangeArrowheads="1"/>
          </p:cNvSpPr>
          <p:nvPr/>
        </p:nvSpPr>
        <p:spPr bwMode="auto">
          <a:xfrm>
            <a:off x="2895600" y="1598613"/>
            <a:ext cx="5562600" cy="1277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  <a:defRPr/>
            </a:pPr>
            <a:r>
              <a:rPr lang="zh-CN" altLang="en-US" sz="2400"/>
              <a:t>随机函数 </a:t>
            </a:r>
            <a:r>
              <a:rPr lang="en-US" altLang="zh-CN" sz="240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rand( ) </a:t>
            </a:r>
            <a:r>
              <a:rPr lang="zh-CN" altLang="en-US" sz="2400"/>
              <a:t>产生的随机数在如下范围内：0≤</a:t>
            </a:r>
            <a:r>
              <a:rPr lang="en-US" altLang="zh-CN" sz="2400"/>
              <a:t>rand( )≤ </a:t>
            </a:r>
            <a:r>
              <a:rPr lang="zh-CN" altLang="en-US" sz="2400"/>
              <a:t>32767,</a:t>
            </a:r>
            <a:r>
              <a:rPr lang="en-US" altLang="zh-CN" sz="2400"/>
              <a:t> </a:t>
            </a:r>
            <a:r>
              <a:rPr lang="zh-CN" altLang="en-US" sz="2400"/>
              <a:t>其间的每一个数字产生的几率是相等的。</a:t>
            </a:r>
          </a:p>
        </p:txBody>
      </p:sp>
      <p:sp>
        <p:nvSpPr>
          <p:cNvPr id="241670" name="Rectangle 6"/>
          <p:cNvSpPr>
            <a:spLocks noChangeArrowheads="1"/>
          </p:cNvSpPr>
          <p:nvPr/>
        </p:nvSpPr>
        <p:spPr bwMode="auto">
          <a:xfrm>
            <a:off x="2971800" y="2895600"/>
            <a:ext cx="2678113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lang="zh-CN" altLang="en-US" sz="2400"/>
              <a:t>#</a:t>
            </a:r>
            <a:r>
              <a:rPr lang="en-US" altLang="zh-CN" sz="2400"/>
              <a:t>include  “stdlib.h”</a:t>
            </a:r>
            <a:endParaRPr lang="zh-CN" altLang="en-US" sz="2400"/>
          </a:p>
        </p:txBody>
      </p:sp>
      <p:sp>
        <p:nvSpPr>
          <p:cNvPr id="241671" name="Rectangle 7"/>
          <p:cNvSpPr>
            <a:spLocks noChangeArrowheads="1"/>
          </p:cNvSpPr>
          <p:nvPr/>
        </p:nvSpPr>
        <p:spPr bwMode="auto">
          <a:xfrm>
            <a:off x="533400" y="3429000"/>
            <a:ext cx="8077200" cy="131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endParaRPr lang="en-US" altLang="zh-CN" sz="2400"/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en-US" altLang="zh-CN" sz="2400"/>
              <a:t> a：</a:t>
            </a:r>
            <a:r>
              <a:rPr lang="zh-CN" altLang="en-US" sz="2400"/>
              <a:t>移动值，它等于所需的连续整数值范围内的第一个数；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en-US" altLang="zh-CN" sz="2400"/>
              <a:t> b：</a:t>
            </a:r>
            <a:r>
              <a:rPr lang="zh-CN" altLang="en-US" sz="2400"/>
              <a:t>比例因子，它等于所需的连续整数范围的宽度。</a:t>
            </a:r>
          </a:p>
        </p:txBody>
      </p:sp>
      <p:sp>
        <p:nvSpPr>
          <p:cNvPr id="241672" name="Rectangle 8"/>
          <p:cNvSpPr>
            <a:spLocks noChangeArrowheads="1"/>
          </p:cNvSpPr>
          <p:nvPr/>
        </p:nvSpPr>
        <p:spPr bwMode="auto">
          <a:xfrm>
            <a:off x="533400" y="4859338"/>
            <a:ext cx="41910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</a:pPr>
            <a:r>
              <a:rPr lang="zh-CN" altLang="en-US" sz="2400"/>
              <a:t>本算法需要1-6之间的随机数:</a:t>
            </a:r>
          </a:p>
        </p:txBody>
      </p:sp>
      <p:sp>
        <p:nvSpPr>
          <p:cNvPr id="241673" name="Rectangle 9"/>
          <p:cNvSpPr>
            <a:spLocks noChangeArrowheads="1"/>
          </p:cNvSpPr>
          <p:nvPr/>
        </p:nvSpPr>
        <p:spPr bwMode="auto">
          <a:xfrm>
            <a:off x="4648200" y="4911725"/>
            <a:ext cx="2351088" cy="42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tx1"/>
              </a:buClr>
              <a:buSzTx/>
            </a:pPr>
            <a:r>
              <a:rPr lang="en-US" altLang="zh-CN" sz="2400"/>
              <a:t>x= rand( )%6+1 </a:t>
            </a:r>
          </a:p>
        </p:txBody>
      </p:sp>
      <p:sp>
        <p:nvSpPr>
          <p:cNvPr id="241674" name="Rectangle 10"/>
          <p:cNvSpPr>
            <a:spLocks noChangeArrowheads="1"/>
          </p:cNvSpPr>
          <p:nvPr/>
        </p:nvSpPr>
        <p:spPr bwMode="auto">
          <a:xfrm>
            <a:off x="609600" y="3352800"/>
            <a:ext cx="2406650" cy="4381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lang="en-US" altLang="zh-CN" sz="2400"/>
              <a:t>x=rand( )% b + a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1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1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1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1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1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1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1669" grpId="0" autoUpdateAnimBg="0"/>
      <p:bldP spid="241670" grpId="0" autoUpdateAnimBg="0"/>
      <p:bldP spid="241671" grpId="0" autoUpdateAnimBg="0"/>
      <p:bldP spid="241672" grpId="0" autoUpdateAnimBg="0"/>
      <p:bldP spid="241673" grpId="0" autoUpdateAnimBg="0"/>
      <p:bldP spid="241674" grpId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B4253954-7A7C-4034-A859-53A463686418}" type="slidenum">
              <a:rPr lang="en-US" altLang="zh-CN"/>
              <a:pPr>
                <a:defRPr/>
              </a:pPr>
              <a:t>21</a:t>
            </a:fld>
            <a:r>
              <a:rPr lang="en-US" altLang="zh-CN"/>
              <a:t>-</a:t>
            </a: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600" smtClean="0"/>
              <a:t> 7.1.3  一维数组使用举例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457200" y="1600200"/>
            <a:ext cx="167640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lang="zh-CN" altLang="en-US" sz="2400"/>
              <a:t>1. 数据组织</a:t>
            </a: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609600" y="2092325"/>
            <a:ext cx="8153400" cy="80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lang="zh-CN" altLang="en-US" sz="2400"/>
              <a:t>设使用6个计数器</a:t>
            </a:r>
            <a:r>
              <a:rPr lang="en-US" altLang="zh-CN" sz="2400"/>
              <a:t>a,b,c,d,e,f</a:t>
            </a:r>
            <a:r>
              <a:rPr lang="zh-CN" altLang="en-US" sz="2400"/>
              <a:t>分别计数1点,2点,3点,4点,5点,6点出现的次数。</a:t>
            </a:r>
          </a:p>
        </p:txBody>
      </p:sp>
      <p:sp>
        <p:nvSpPr>
          <p:cNvPr id="242726" name="Text Box 38"/>
          <p:cNvSpPr txBox="1">
            <a:spLocks noChangeArrowheads="1"/>
          </p:cNvSpPr>
          <p:nvPr/>
        </p:nvSpPr>
        <p:spPr bwMode="auto">
          <a:xfrm>
            <a:off x="5562600" y="4794250"/>
            <a:ext cx="3200400" cy="4381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lang="zh-CN" altLang="en-US" sz="2400"/>
              <a:t>计数, 只是变量名不同</a:t>
            </a:r>
          </a:p>
        </p:txBody>
      </p:sp>
      <p:grpSp>
        <p:nvGrpSpPr>
          <p:cNvPr id="22535" name="Group 39"/>
          <p:cNvGrpSpPr>
            <a:grpSpLocks/>
          </p:cNvGrpSpPr>
          <p:nvPr/>
        </p:nvGrpSpPr>
        <p:grpSpPr bwMode="auto">
          <a:xfrm>
            <a:off x="1371600" y="3016250"/>
            <a:ext cx="4419600" cy="3460750"/>
            <a:chOff x="1152" y="1872"/>
            <a:chExt cx="2784" cy="2180"/>
          </a:xfrm>
        </p:grpSpPr>
        <p:sp>
          <p:nvSpPr>
            <p:cNvPr id="22536" name="Rectangle 40"/>
            <p:cNvSpPr>
              <a:spLocks noChangeArrowheads="1"/>
            </p:cNvSpPr>
            <p:nvPr/>
          </p:nvSpPr>
          <p:spPr bwMode="auto">
            <a:xfrm>
              <a:off x="1152" y="1872"/>
              <a:ext cx="2784" cy="216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2537" name="Rectangle 41"/>
            <p:cNvSpPr>
              <a:spLocks noChangeArrowheads="1"/>
            </p:cNvSpPr>
            <p:nvPr/>
          </p:nvSpPr>
          <p:spPr bwMode="auto">
            <a:xfrm>
              <a:off x="1152" y="1872"/>
              <a:ext cx="2784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  a←0; b←0; c←0; d←0; e←0; f←0</a:t>
              </a:r>
              <a:endParaRPr lang="zh-CN" altLang="en-US"/>
            </a:p>
          </p:txBody>
        </p:sp>
        <p:sp>
          <p:nvSpPr>
            <p:cNvPr id="22538" name="Rectangle 42"/>
            <p:cNvSpPr>
              <a:spLocks noChangeArrowheads="1"/>
            </p:cNvSpPr>
            <p:nvPr/>
          </p:nvSpPr>
          <p:spPr bwMode="auto">
            <a:xfrm>
              <a:off x="1152" y="2112"/>
              <a:ext cx="2784" cy="168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Clr>
                  <a:schemeClr val="tx1"/>
                </a:buClr>
                <a:buSzTx/>
              </a:pPr>
              <a:r>
                <a:rPr kumimoji="1" lang="zh-CN" altLang="en-US"/>
                <a:t>  </a:t>
              </a:r>
              <a:r>
                <a:rPr kumimoji="1" lang="en-US" altLang="zh-CN"/>
                <a:t>for (i=1;i&lt;=6000;i++)</a:t>
              </a:r>
              <a:endParaRPr lang="zh-CN" altLang="en-US"/>
            </a:p>
          </p:txBody>
        </p:sp>
        <p:sp>
          <p:nvSpPr>
            <p:cNvPr id="22539" name="Rectangle 43"/>
            <p:cNvSpPr>
              <a:spLocks noChangeArrowheads="1"/>
            </p:cNvSpPr>
            <p:nvPr/>
          </p:nvSpPr>
          <p:spPr bwMode="auto">
            <a:xfrm>
              <a:off x="1374" y="2352"/>
              <a:ext cx="2562" cy="14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2540" name="Rectangle 44"/>
            <p:cNvSpPr>
              <a:spLocks noChangeArrowheads="1"/>
            </p:cNvSpPr>
            <p:nvPr/>
          </p:nvSpPr>
          <p:spPr bwMode="auto">
            <a:xfrm>
              <a:off x="1374" y="2352"/>
              <a:ext cx="2562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Clr>
                  <a:schemeClr val="tx1"/>
                </a:buClr>
                <a:buSzTx/>
              </a:pPr>
              <a:r>
                <a:rPr kumimoji="1" lang="zh-CN" altLang="en-US"/>
                <a:t>   </a:t>
              </a:r>
              <a:r>
                <a:rPr kumimoji="1" lang="en-US" altLang="zh-CN"/>
                <a:t>num←rand( )%6+1</a:t>
              </a:r>
              <a:endParaRPr lang="zh-CN" altLang="en-US"/>
            </a:p>
          </p:txBody>
        </p:sp>
        <p:sp>
          <p:nvSpPr>
            <p:cNvPr id="22541" name="Rectangle 45"/>
            <p:cNvSpPr>
              <a:spLocks noChangeArrowheads="1"/>
            </p:cNvSpPr>
            <p:nvPr/>
          </p:nvSpPr>
          <p:spPr bwMode="auto">
            <a:xfrm>
              <a:off x="1381" y="3019"/>
              <a:ext cx="403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num</a:t>
              </a:r>
            </a:p>
          </p:txBody>
        </p:sp>
        <p:sp>
          <p:nvSpPr>
            <p:cNvPr id="22542" name="Rectangle 46"/>
            <p:cNvSpPr>
              <a:spLocks noChangeArrowheads="1"/>
            </p:cNvSpPr>
            <p:nvPr/>
          </p:nvSpPr>
          <p:spPr bwMode="auto">
            <a:xfrm>
              <a:off x="1824" y="2566"/>
              <a:ext cx="172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1</a:t>
              </a:r>
            </a:p>
          </p:txBody>
        </p:sp>
        <p:sp>
          <p:nvSpPr>
            <p:cNvPr id="22543" name="Rectangle 47"/>
            <p:cNvSpPr>
              <a:spLocks noChangeArrowheads="1"/>
            </p:cNvSpPr>
            <p:nvPr/>
          </p:nvSpPr>
          <p:spPr bwMode="auto">
            <a:xfrm>
              <a:off x="2200" y="2566"/>
              <a:ext cx="354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a++</a:t>
              </a:r>
              <a:endParaRPr kumimoji="1" lang="zh-CN" altLang="en-US"/>
            </a:p>
          </p:txBody>
        </p:sp>
        <p:grpSp>
          <p:nvGrpSpPr>
            <p:cNvPr id="22544" name="Group 48"/>
            <p:cNvGrpSpPr>
              <a:grpSpLocks/>
            </p:cNvGrpSpPr>
            <p:nvPr/>
          </p:nvGrpSpPr>
          <p:grpSpPr bwMode="auto">
            <a:xfrm>
              <a:off x="1768" y="2592"/>
              <a:ext cx="2168" cy="1200"/>
              <a:chOff x="1824" y="2736"/>
              <a:chExt cx="2928" cy="1440"/>
            </a:xfrm>
          </p:grpSpPr>
          <p:sp>
            <p:nvSpPr>
              <p:cNvPr id="22556" name="Line 49"/>
              <p:cNvSpPr>
                <a:spLocks noChangeShapeType="1"/>
              </p:cNvSpPr>
              <p:nvPr/>
            </p:nvSpPr>
            <p:spPr bwMode="auto">
              <a:xfrm>
                <a:off x="1824" y="2736"/>
                <a:ext cx="0" cy="14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22557" name="Line 50"/>
              <p:cNvSpPr>
                <a:spLocks noChangeShapeType="1"/>
              </p:cNvSpPr>
              <p:nvPr/>
            </p:nvSpPr>
            <p:spPr bwMode="auto">
              <a:xfrm>
                <a:off x="2160" y="2736"/>
                <a:ext cx="0" cy="14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22558" name="Line 51"/>
              <p:cNvSpPr>
                <a:spLocks noChangeShapeType="1"/>
              </p:cNvSpPr>
              <p:nvPr/>
            </p:nvSpPr>
            <p:spPr bwMode="auto">
              <a:xfrm>
                <a:off x="1824" y="2976"/>
                <a:ext cx="292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22559" name="Line 52"/>
              <p:cNvSpPr>
                <a:spLocks noChangeShapeType="1"/>
              </p:cNvSpPr>
              <p:nvPr/>
            </p:nvSpPr>
            <p:spPr bwMode="auto">
              <a:xfrm>
                <a:off x="1824" y="3216"/>
                <a:ext cx="292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22560" name="Line 53"/>
              <p:cNvSpPr>
                <a:spLocks noChangeShapeType="1"/>
              </p:cNvSpPr>
              <p:nvPr/>
            </p:nvSpPr>
            <p:spPr bwMode="auto">
              <a:xfrm>
                <a:off x="1824" y="3456"/>
                <a:ext cx="292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22561" name="Line 54"/>
              <p:cNvSpPr>
                <a:spLocks noChangeShapeType="1"/>
              </p:cNvSpPr>
              <p:nvPr/>
            </p:nvSpPr>
            <p:spPr bwMode="auto">
              <a:xfrm>
                <a:off x="1824" y="3936"/>
                <a:ext cx="292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22562" name="Line 55"/>
              <p:cNvSpPr>
                <a:spLocks noChangeShapeType="1"/>
              </p:cNvSpPr>
              <p:nvPr/>
            </p:nvSpPr>
            <p:spPr bwMode="auto">
              <a:xfrm>
                <a:off x="1824" y="4176"/>
                <a:ext cx="292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22563" name="Line 56"/>
              <p:cNvSpPr>
                <a:spLocks noChangeShapeType="1"/>
              </p:cNvSpPr>
              <p:nvPr/>
            </p:nvSpPr>
            <p:spPr bwMode="auto">
              <a:xfrm>
                <a:off x="1824" y="3696"/>
                <a:ext cx="292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</p:grpSp>
        <p:sp>
          <p:nvSpPr>
            <p:cNvPr id="22545" name="Rectangle 57"/>
            <p:cNvSpPr>
              <a:spLocks noChangeArrowheads="1"/>
            </p:cNvSpPr>
            <p:nvPr/>
          </p:nvSpPr>
          <p:spPr bwMode="auto">
            <a:xfrm>
              <a:off x="1818" y="2779"/>
              <a:ext cx="172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2</a:t>
              </a:r>
            </a:p>
          </p:txBody>
        </p:sp>
        <p:sp>
          <p:nvSpPr>
            <p:cNvPr id="22546" name="Rectangle 58"/>
            <p:cNvSpPr>
              <a:spLocks noChangeArrowheads="1"/>
            </p:cNvSpPr>
            <p:nvPr/>
          </p:nvSpPr>
          <p:spPr bwMode="auto">
            <a:xfrm>
              <a:off x="2183" y="2779"/>
              <a:ext cx="363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b++</a:t>
              </a:r>
              <a:endParaRPr kumimoji="1" lang="zh-CN" altLang="en-US"/>
            </a:p>
          </p:txBody>
        </p:sp>
        <p:sp>
          <p:nvSpPr>
            <p:cNvPr id="22547" name="Rectangle 59"/>
            <p:cNvSpPr>
              <a:spLocks noChangeArrowheads="1"/>
            </p:cNvSpPr>
            <p:nvPr/>
          </p:nvSpPr>
          <p:spPr bwMode="auto">
            <a:xfrm>
              <a:off x="1818" y="2971"/>
              <a:ext cx="172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3</a:t>
              </a:r>
            </a:p>
          </p:txBody>
        </p:sp>
        <p:sp>
          <p:nvSpPr>
            <p:cNvPr id="22548" name="Rectangle 60"/>
            <p:cNvSpPr>
              <a:spLocks noChangeArrowheads="1"/>
            </p:cNvSpPr>
            <p:nvPr/>
          </p:nvSpPr>
          <p:spPr bwMode="auto">
            <a:xfrm>
              <a:off x="2183" y="2971"/>
              <a:ext cx="345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c++</a:t>
              </a:r>
              <a:endParaRPr kumimoji="1" lang="zh-CN" altLang="en-US"/>
            </a:p>
          </p:txBody>
        </p:sp>
        <p:sp>
          <p:nvSpPr>
            <p:cNvPr id="22549" name="Rectangle 61"/>
            <p:cNvSpPr>
              <a:spLocks noChangeArrowheads="1"/>
            </p:cNvSpPr>
            <p:nvPr/>
          </p:nvSpPr>
          <p:spPr bwMode="auto">
            <a:xfrm>
              <a:off x="1818" y="3163"/>
              <a:ext cx="172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4</a:t>
              </a:r>
            </a:p>
          </p:txBody>
        </p:sp>
        <p:sp>
          <p:nvSpPr>
            <p:cNvPr id="22550" name="Rectangle 62"/>
            <p:cNvSpPr>
              <a:spLocks noChangeArrowheads="1"/>
            </p:cNvSpPr>
            <p:nvPr/>
          </p:nvSpPr>
          <p:spPr bwMode="auto">
            <a:xfrm>
              <a:off x="2183" y="3163"/>
              <a:ext cx="363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d++</a:t>
              </a:r>
              <a:endParaRPr kumimoji="1" lang="zh-CN" altLang="en-US"/>
            </a:p>
          </p:txBody>
        </p:sp>
        <p:sp>
          <p:nvSpPr>
            <p:cNvPr id="22551" name="Rectangle 63"/>
            <p:cNvSpPr>
              <a:spLocks noChangeArrowheads="1"/>
            </p:cNvSpPr>
            <p:nvPr/>
          </p:nvSpPr>
          <p:spPr bwMode="auto">
            <a:xfrm>
              <a:off x="1818" y="3382"/>
              <a:ext cx="172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5</a:t>
              </a:r>
            </a:p>
          </p:txBody>
        </p:sp>
        <p:sp>
          <p:nvSpPr>
            <p:cNvPr id="22552" name="Rectangle 64"/>
            <p:cNvSpPr>
              <a:spLocks noChangeArrowheads="1"/>
            </p:cNvSpPr>
            <p:nvPr/>
          </p:nvSpPr>
          <p:spPr bwMode="auto">
            <a:xfrm>
              <a:off x="2183" y="3382"/>
              <a:ext cx="363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d++</a:t>
              </a:r>
              <a:endParaRPr kumimoji="1" lang="zh-CN" altLang="en-US"/>
            </a:p>
          </p:txBody>
        </p:sp>
        <p:sp>
          <p:nvSpPr>
            <p:cNvPr id="22553" name="Rectangle 65"/>
            <p:cNvSpPr>
              <a:spLocks noChangeArrowheads="1"/>
            </p:cNvSpPr>
            <p:nvPr/>
          </p:nvSpPr>
          <p:spPr bwMode="auto">
            <a:xfrm>
              <a:off x="1818" y="3595"/>
              <a:ext cx="172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6</a:t>
              </a:r>
            </a:p>
          </p:txBody>
        </p:sp>
        <p:sp>
          <p:nvSpPr>
            <p:cNvPr id="22554" name="Rectangle 66"/>
            <p:cNvSpPr>
              <a:spLocks noChangeArrowheads="1"/>
            </p:cNvSpPr>
            <p:nvPr/>
          </p:nvSpPr>
          <p:spPr bwMode="auto">
            <a:xfrm>
              <a:off x="2183" y="3595"/>
              <a:ext cx="327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f++</a:t>
              </a:r>
              <a:endParaRPr kumimoji="1" lang="zh-CN" altLang="en-US"/>
            </a:p>
          </p:txBody>
        </p:sp>
        <p:sp>
          <p:nvSpPr>
            <p:cNvPr id="22555" name="Rectangle 67"/>
            <p:cNvSpPr>
              <a:spLocks noChangeArrowheads="1"/>
            </p:cNvSpPr>
            <p:nvPr/>
          </p:nvSpPr>
          <p:spPr bwMode="auto">
            <a:xfrm>
              <a:off x="1305" y="3814"/>
              <a:ext cx="1267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输出</a:t>
              </a:r>
              <a:r>
                <a:rPr kumimoji="1" lang="en-US" altLang="zh-CN"/>
                <a:t>a, b, c, d, e, f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2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2726" grpId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EC358F9D-96EB-4F80-8DBB-19D60C78A430}" type="slidenum">
              <a:rPr lang="en-US" altLang="zh-CN"/>
              <a:pPr>
                <a:defRPr/>
              </a:pPr>
              <a:t>22</a:t>
            </a:fld>
            <a:r>
              <a:rPr lang="en-US" altLang="zh-CN"/>
              <a:t>-</a:t>
            </a:r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600" smtClean="0"/>
              <a:t> 7.1.3  一维数组使用举例</a:t>
            </a:r>
          </a:p>
        </p:txBody>
      </p:sp>
      <p:sp>
        <p:nvSpPr>
          <p:cNvPr id="131107" name="Rectangle 35"/>
          <p:cNvSpPr>
            <a:spLocks noChangeArrowheads="1"/>
          </p:cNvSpPr>
          <p:nvPr/>
        </p:nvSpPr>
        <p:spPr bwMode="auto">
          <a:xfrm>
            <a:off x="5257800" y="1828800"/>
            <a:ext cx="3505200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en-US" altLang="zh-CN" sz="2000"/>
              <a:t>a[1]：</a:t>
            </a:r>
            <a:r>
              <a:rPr lang="zh-CN" altLang="en-US" sz="2000"/>
              <a:t>记录1点出现的次数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en-US" altLang="zh-CN" sz="2000"/>
              <a:t>a[2]：</a:t>
            </a:r>
            <a:r>
              <a:rPr lang="zh-CN" altLang="en-US" sz="2000"/>
              <a:t>记录2点出现的次数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000"/>
              <a:t>  …………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en-US" altLang="zh-CN" sz="2000"/>
              <a:t>a[i]：</a:t>
            </a:r>
            <a:r>
              <a:rPr lang="zh-CN" altLang="en-US" sz="2000"/>
              <a:t>记录</a:t>
            </a:r>
            <a:r>
              <a:rPr lang="en-US" altLang="zh-CN" sz="2000"/>
              <a:t>i</a:t>
            </a:r>
            <a:r>
              <a:rPr lang="zh-CN" altLang="en-US" sz="2000"/>
              <a:t>点出现的次数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endParaRPr lang="zh-CN" altLang="en-US" sz="2000"/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000"/>
              <a:t>如果产生的随机数为</a:t>
            </a:r>
            <a:r>
              <a:rPr lang="en-US" altLang="zh-CN" sz="2000"/>
              <a:t>num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en-US" altLang="zh-CN" sz="2000"/>
              <a:t>num</a:t>
            </a:r>
            <a:r>
              <a:rPr lang="zh-CN" altLang="en-US" sz="2000"/>
              <a:t>对应的计数器为</a:t>
            </a:r>
            <a:r>
              <a:rPr lang="en-US" altLang="zh-CN" sz="2000"/>
              <a:t>a[num]</a:t>
            </a:r>
            <a:endParaRPr lang="zh-CN" altLang="en-US" sz="2000"/>
          </a:p>
        </p:txBody>
      </p:sp>
      <p:grpSp>
        <p:nvGrpSpPr>
          <p:cNvPr id="23557" name="Group 65"/>
          <p:cNvGrpSpPr>
            <a:grpSpLocks/>
          </p:cNvGrpSpPr>
          <p:nvPr/>
        </p:nvGrpSpPr>
        <p:grpSpPr bwMode="auto">
          <a:xfrm>
            <a:off x="533400" y="1905000"/>
            <a:ext cx="4419600" cy="3460750"/>
            <a:chOff x="1152" y="1872"/>
            <a:chExt cx="2784" cy="2180"/>
          </a:xfrm>
        </p:grpSpPr>
        <p:sp>
          <p:nvSpPr>
            <p:cNvPr id="23558" name="Rectangle 36"/>
            <p:cNvSpPr>
              <a:spLocks noChangeArrowheads="1"/>
            </p:cNvSpPr>
            <p:nvPr/>
          </p:nvSpPr>
          <p:spPr bwMode="auto">
            <a:xfrm>
              <a:off x="1152" y="1872"/>
              <a:ext cx="2784" cy="216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559" name="Rectangle 37"/>
            <p:cNvSpPr>
              <a:spLocks noChangeArrowheads="1"/>
            </p:cNvSpPr>
            <p:nvPr/>
          </p:nvSpPr>
          <p:spPr bwMode="auto">
            <a:xfrm>
              <a:off x="1152" y="1872"/>
              <a:ext cx="2784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  a←0; b←0; c←0; d←0; e←0; f←0</a:t>
              </a:r>
              <a:endParaRPr lang="zh-CN" altLang="en-US"/>
            </a:p>
          </p:txBody>
        </p:sp>
        <p:sp>
          <p:nvSpPr>
            <p:cNvPr id="23560" name="Rectangle 38"/>
            <p:cNvSpPr>
              <a:spLocks noChangeArrowheads="1"/>
            </p:cNvSpPr>
            <p:nvPr/>
          </p:nvSpPr>
          <p:spPr bwMode="auto">
            <a:xfrm>
              <a:off x="1152" y="2112"/>
              <a:ext cx="2784" cy="168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Clr>
                  <a:schemeClr val="tx1"/>
                </a:buClr>
                <a:buSzTx/>
              </a:pPr>
              <a:r>
                <a:rPr kumimoji="1" lang="zh-CN" altLang="en-US"/>
                <a:t>  </a:t>
              </a:r>
              <a:r>
                <a:rPr kumimoji="1" lang="en-US" altLang="zh-CN"/>
                <a:t>for (i=1;i&lt;=6000;i++)</a:t>
              </a:r>
              <a:endParaRPr lang="zh-CN" altLang="en-US"/>
            </a:p>
          </p:txBody>
        </p:sp>
        <p:sp>
          <p:nvSpPr>
            <p:cNvPr id="23561" name="Rectangle 39"/>
            <p:cNvSpPr>
              <a:spLocks noChangeArrowheads="1"/>
            </p:cNvSpPr>
            <p:nvPr/>
          </p:nvSpPr>
          <p:spPr bwMode="auto">
            <a:xfrm>
              <a:off x="1374" y="2352"/>
              <a:ext cx="2562" cy="14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3562" name="Rectangle 40"/>
            <p:cNvSpPr>
              <a:spLocks noChangeArrowheads="1"/>
            </p:cNvSpPr>
            <p:nvPr/>
          </p:nvSpPr>
          <p:spPr bwMode="auto">
            <a:xfrm>
              <a:off x="1374" y="2352"/>
              <a:ext cx="2562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Clr>
                  <a:schemeClr val="tx1"/>
                </a:buClr>
                <a:buSzTx/>
              </a:pPr>
              <a:r>
                <a:rPr kumimoji="1" lang="zh-CN" altLang="en-US"/>
                <a:t>   </a:t>
              </a:r>
              <a:r>
                <a:rPr kumimoji="1" lang="en-US" altLang="zh-CN"/>
                <a:t>num←rand( )%6+1</a:t>
              </a:r>
              <a:endParaRPr lang="zh-CN" altLang="en-US"/>
            </a:p>
          </p:txBody>
        </p:sp>
        <p:sp>
          <p:nvSpPr>
            <p:cNvPr id="23563" name="Rectangle 41"/>
            <p:cNvSpPr>
              <a:spLocks noChangeArrowheads="1"/>
            </p:cNvSpPr>
            <p:nvPr/>
          </p:nvSpPr>
          <p:spPr bwMode="auto">
            <a:xfrm>
              <a:off x="1381" y="3019"/>
              <a:ext cx="403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num</a:t>
              </a:r>
            </a:p>
          </p:txBody>
        </p:sp>
        <p:sp>
          <p:nvSpPr>
            <p:cNvPr id="23564" name="Rectangle 42"/>
            <p:cNvSpPr>
              <a:spLocks noChangeArrowheads="1"/>
            </p:cNvSpPr>
            <p:nvPr/>
          </p:nvSpPr>
          <p:spPr bwMode="auto">
            <a:xfrm>
              <a:off x="1824" y="2566"/>
              <a:ext cx="172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1</a:t>
              </a:r>
            </a:p>
          </p:txBody>
        </p:sp>
        <p:sp>
          <p:nvSpPr>
            <p:cNvPr id="23565" name="Rectangle 43"/>
            <p:cNvSpPr>
              <a:spLocks noChangeArrowheads="1"/>
            </p:cNvSpPr>
            <p:nvPr/>
          </p:nvSpPr>
          <p:spPr bwMode="auto">
            <a:xfrm>
              <a:off x="2200" y="2566"/>
              <a:ext cx="354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a++</a:t>
              </a:r>
              <a:endParaRPr kumimoji="1" lang="zh-CN" altLang="en-US"/>
            </a:p>
          </p:txBody>
        </p:sp>
        <p:grpSp>
          <p:nvGrpSpPr>
            <p:cNvPr id="23566" name="Group 44"/>
            <p:cNvGrpSpPr>
              <a:grpSpLocks/>
            </p:cNvGrpSpPr>
            <p:nvPr/>
          </p:nvGrpSpPr>
          <p:grpSpPr bwMode="auto">
            <a:xfrm>
              <a:off x="1768" y="2592"/>
              <a:ext cx="2168" cy="1200"/>
              <a:chOff x="1824" y="2736"/>
              <a:chExt cx="2928" cy="1440"/>
            </a:xfrm>
          </p:grpSpPr>
          <p:sp>
            <p:nvSpPr>
              <p:cNvPr id="23578" name="Line 45"/>
              <p:cNvSpPr>
                <a:spLocks noChangeShapeType="1"/>
              </p:cNvSpPr>
              <p:nvPr/>
            </p:nvSpPr>
            <p:spPr bwMode="auto">
              <a:xfrm>
                <a:off x="1824" y="2736"/>
                <a:ext cx="0" cy="14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23579" name="Line 46"/>
              <p:cNvSpPr>
                <a:spLocks noChangeShapeType="1"/>
              </p:cNvSpPr>
              <p:nvPr/>
            </p:nvSpPr>
            <p:spPr bwMode="auto">
              <a:xfrm>
                <a:off x="2160" y="2736"/>
                <a:ext cx="0" cy="14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23580" name="Line 47"/>
              <p:cNvSpPr>
                <a:spLocks noChangeShapeType="1"/>
              </p:cNvSpPr>
              <p:nvPr/>
            </p:nvSpPr>
            <p:spPr bwMode="auto">
              <a:xfrm>
                <a:off x="1824" y="2976"/>
                <a:ext cx="292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23581" name="Line 48"/>
              <p:cNvSpPr>
                <a:spLocks noChangeShapeType="1"/>
              </p:cNvSpPr>
              <p:nvPr/>
            </p:nvSpPr>
            <p:spPr bwMode="auto">
              <a:xfrm>
                <a:off x="1824" y="3216"/>
                <a:ext cx="292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23582" name="Line 49"/>
              <p:cNvSpPr>
                <a:spLocks noChangeShapeType="1"/>
              </p:cNvSpPr>
              <p:nvPr/>
            </p:nvSpPr>
            <p:spPr bwMode="auto">
              <a:xfrm>
                <a:off x="1824" y="3456"/>
                <a:ext cx="292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23583" name="Line 50"/>
              <p:cNvSpPr>
                <a:spLocks noChangeShapeType="1"/>
              </p:cNvSpPr>
              <p:nvPr/>
            </p:nvSpPr>
            <p:spPr bwMode="auto">
              <a:xfrm>
                <a:off x="1824" y="3936"/>
                <a:ext cx="292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23584" name="Line 51"/>
              <p:cNvSpPr>
                <a:spLocks noChangeShapeType="1"/>
              </p:cNvSpPr>
              <p:nvPr/>
            </p:nvSpPr>
            <p:spPr bwMode="auto">
              <a:xfrm>
                <a:off x="1824" y="4176"/>
                <a:ext cx="292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23585" name="Line 52"/>
              <p:cNvSpPr>
                <a:spLocks noChangeShapeType="1"/>
              </p:cNvSpPr>
              <p:nvPr/>
            </p:nvSpPr>
            <p:spPr bwMode="auto">
              <a:xfrm>
                <a:off x="1824" y="3696"/>
                <a:ext cx="292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</p:grpSp>
        <p:sp>
          <p:nvSpPr>
            <p:cNvPr id="23567" name="Rectangle 53"/>
            <p:cNvSpPr>
              <a:spLocks noChangeArrowheads="1"/>
            </p:cNvSpPr>
            <p:nvPr/>
          </p:nvSpPr>
          <p:spPr bwMode="auto">
            <a:xfrm>
              <a:off x="1818" y="2779"/>
              <a:ext cx="172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2</a:t>
              </a:r>
            </a:p>
          </p:txBody>
        </p:sp>
        <p:sp>
          <p:nvSpPr>
            <p:cNvPr id="23568" name="Rectangle 54"/>
            <p:cNvSpPr>
              <a:spLocks noChangeArrowheads="1"/>
            </p:cNvSpPr>
            <p:nvPr/>
          </p:nvSpPr>
          <p:spPr bwMode="auto">
            <a:xfrm>
              <a:off x="2183" y="2779"/>
              <a:ext cx="363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b++</a:t>
              </a:r>
              <a:endParaRPr kumimoji="1" lang="zh-CN" altLang="en-US"/>
            </a:p>
          </p:txBody>
        </p:sp>
        <p:sp>
          <p:nvSpPr>
            <p:cNvPr id="23569" name="Rectangle 55"/>
            <p:cNvSpPr>
              <a:spLocks noChangeArrowheads="1"/>
            </p:cNvSpPr>
            <p:nvPr/>
          </p:nvSpPr>
          <p:spPr bwMode="auto">
            <a:xfrm>
              <a:off x="1818" y="2971"/>
              <a:ext cx="172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3</a:t>
              </a:r>
            </a:p>
          </p:txBody>
        </p:sp>
        <p:sp>
          <p:nvSpPr>
            <p:cNvPr id="23570" name="Rectangle 56"/>
            <p:cNvSpPr>
              <a:spLocks noChangeArrowheads="1"/>
            </p:cNvSpPr>
            <p:nvPr/>
          </p:nvSpPr>
          <p:spPr bwMode="auto">
            <a:xfrm>
              <a:off x="2183" y="2971"/>
              <a:ext cx="345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c++</a:t>
              </a:r>
              <a:endParaRPr kumimoji="1" lang="zh-CN" altLang="en-US"/>
            </a:p>
          </p:txBody>
        </p:sp>
        <p:sp>
          <p:nvSpPr>
            <p:cNvPr id="23571" name="Rectangle 57"/>
            <p:cNvSpPr>
              <a:spLocks noChangeArrowheads="1"/>
            </p:cNvSpPr>
            <p:nvPr/>
          </p:nvSpPr>
          <p:spPr bwMode="auto">
            <a:xfrm>
              <a:off x="1818" y="3163"/>
              <a:ext cx="172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4</a:t>
              </a:r>
            </a:p>
          </p:txBody>
        </p:sp>
        <p:sp>
          <p:nvSpPr>
            <p:cNvPr id="23572" name="Rectangle 58"/>
            <p:cNvSpPr>
              <a:spLocks noChangeArrowheads="1"/>
            </p:cNvSpPr>
            <p:nvPr/>
          </p:nvSpPr>
          <p:spPr bwMode="auto">
            <a:xfrm>
              <a:off x="2183" y="3163"/>
              <a:ext cx="363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d++</a:t>
              </a:r>
              <a:endParaRPr kumimoji="1" lang="zh-CN" altLang="en-US"/>
            </a:p>
          </p:txBody>
        </p:sp>
        <p:sp>
          <p:nvSpPr>
            <p:cNvPr id="23573" name="Rectangle 59"/>
            <p:cNvSpPr>
              <a:spLocks noChangeArrowheads="1"/>
            </p:cNvSpPr>
            <p:nvPr/>
          </p:nvSpPr>
          <p:spPr bwMode="auto">
            <a:xfrm>
              <a:off x="1818" y="3382"/>
              <a:ext cx="172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5</a:t>
              </a:r>
            </a:p>
          </p:txBody>
        </p:sp>
        <p:sp>
          <p:nvSpPr>
            <p:cNvPr id="23574" name="Rectangle 60"/>
            <p:cNvSpPr>
              <a:spLocks noChangeArrowheads="1"/>
            </p:cNvSpPr>
            <p:nvPr/>
          </p:nvSpPr>
          <p:spPr bwMode="auto">
            <a:xfrm>
              <a:off x="2183" y="3382"/>
              <a:ext cx="363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d++</a:t>
              </a:r>
              <a:endParaRPr kumimoji="1" lang="zh-CN" altLang="en-US"/>
            </a:p>
          </p:txBody>
        </p:sp>
        <p:sp>
          <p:nvSpPr>
            <p:cNvPr id="23575" name="Rectangle 61"/>
            <p:cNvSpPr>
              <a:spLocks noChangeArrowheads="1"/>
            </p:cNvSpPr>
            <p:nvPr/>
          </p:nvSpPr>
          <p:spPr bwMode="auto">
            <a:xfrm>
              <a:off x="1818" y="3595"/>
              <a:ext cx="172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6</a:t>
              </a:r>
            </a:p>
          </p:txBody>
        </p:sp>
        <p:sp>
          <p:nvSpPr>
            <p:cNvPr id="23576" name="Rectangle 62"/>
            <p:cNvSpPr>
              <a:spLocks noChangeArrowheads="1"/>
            </p:cNvSpPr>
            <p:nvPr/>
          </p:nvSpPr>
          <p:spPr bwMode="auto">
            <a:xfrm>
              <a:off x="2183" y="3595"/>
              <a:ext cx="327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f++</a:t>
              </a:r>
              <a:endParaRPr kumimoji="1" lang="zh-CN" altLang="en-US"/>
            </a:p>
          </p:txBody>
        </p:sp>
        <p:sp>
          <p:nvSpPr>
            <p:cNvPr id="23577" name="Rectangle 63"/>
            <p:cNvSpPr>
              <a:spLocks noChangeArrowheads="1"/>
            </p:cNvSpPr>
            <p:nvPr/>
          </p:nvSpPr>
          <p:spPr bwMode="auto">
            <a:xfrm>
              <a:off x="1305" y="3814"/>
              <a:ext cx="1267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输出</a:t>
              </a:r>
              <a:r>
                <a:rPr kumimoji="1" lang="en-US" altLang="zh-CN"/>
                <a:t>a, b, c, d, e, f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1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1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1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1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1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1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107" grpId="0" build="p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7B20336B-7437-48F9-990B-59506BF1949C}" type="slidenum">
              <a:rPr lang="en-US" altLang="zh-CN"/>
              <a:pPr>
                <a:defRPr/>
              </a:pPr>
              <a:t>23</a:t>
            </a:fld>
            <a:r>
              <a:rPr lang="en-US" altLang="zh-CN"/>
              <a:t>-</a:t>
            </a:r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600" smtClean="0"/>
              <a:t>    7.1.3  一维数组使用举例</a:t>
            </a:r>
          </a:p>
        </p:txBody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5562600"/>
            <a:ext cx="2514600" cy="838200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en-US" altLang="zh-CN" sz="2000" smtClean="0"/>
              <a:t>num=rand( )%6+1;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en-US" altLang="zh-CN" sz="2000" smtClean="0"/>
              <a:t>a[num]=a[num]+1;</a:t>
            </a:r>
          </a:p>
        </p:txBody>
      </p:sp>
      <p:grpSp>
        <p:nvGrpSpPr>
          <p:cNvPr id="24581" name="Group 4"/>
          <p:cNvGrpSpPr>
            <a:grpSpLocks/>
          </p:cNvGrpSpPr>
          <p:nvPr/>
        </p:nvGrpSpPr>
        <p:grpSpPr bwMode="auto">
          <a:xfrm>
            <a:off x="1371600" y="1676400"/>
            <a:ext cx="6096000" cy="3752850"/>
            <a:chOff x="720" y="660"/>
            <a:chExt cx="3840" cy="2364"/>
          </a:xfrm>
        </p:grpSpPr>
        <p:grpSp>
          <p:nvGrpSpPr>
            <p:cNvPr id="24646" name="Group 5"/>
            <p:cNvGrpSpPr>
              <a:grpSpLocks/>
            </p:cNvGrpSpPr>
            <p:nvPr/>
          </p:nvGrpSpPr>
          <p:grpSpPr bwMode="auto">
            <a:xfrm>
              <a:off x="720" y="672"/>
              <a:ext cx="3840" cy="387"/>
              <a:chOff x="720" y="384"/>
              <a:chExt cx="3840" cy="403"/>
            </a:xfrm>
          </p:grpSpPr>
          <p:sp>
            <p:nvSpPr>
              <p:cNvPr id="24664" name="Rectangle 6"/>
              <p:cNvSpPr>
                <a:spLocks noChangeArrowheads="1"/>
              </p:cNvSpPr>
              <p:nvPr/>
            </p:nvSpPr>
            <p:spPr bwMode="auto">
              <a:xfrm>
                <a:off x="4011" y="384"/>
                <a:ext cx="549" cy="40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 eaLnBrk="0" hangingPunct="0"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algn="ctr" eaLnBrk="1" hangingPunct="1">
                  <a:buFontTx/>
                  <a:buNone/>
                </a:pPr>
                <a:r>
                  <a:rPr lang="en-US" altLang="zh-CN" sz="2000"/>
                  <a:t>a[6]</a:t>
                </a:r>
              </a:p>
            </p:txBody>
          </p:sp>
          <p:sp>
            <p:nvSpPr>
              <p:cNvPr id="24665" name="Rectangle 7"/>
              <p:cNvSpPr>
                <a:spLocks noChangeArrowheads="1"/>
              </p:cNvSpPr>
              <p:nvPr/>
            </p:nvSpPr>
            <p:spPr bwMode="auto">
              <a:xfrm>
                <a:off x="3463" y="384"/>
                <a:ext cx="548" cy="40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 eaLnBrk="0" hangingPunct="0"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algn="ctr" eaLnBrk="1" hangingPunct="1">
                  <a:buFontTx/>
                  <a:buNone/>
                </a:pPr>
                <a:r>
                  <a:rPr lang="en-US" altLang="zh-CN" sz="2000"/>
                  <a:t>a[5]</a:t>
                </a:r>
              </a:p>
            </p:txBody>
          </p:sp>
          <p:sp>
            <p:nvSpPr>
              <p:cNvPr id="24666" name="Rectangle 8"/>
              <p:cNvSpPr>
                <a:spLocks noChangeArrowheads="1"/>
              </p:cNvSpPr>
              <p:nvPr/>
            </p:nvSpPr>
            <p:spPr bwMode="auto">
              <a:xfrm>
                <a:off x="2914" y="384"/>
                <a:ext cx="549" cy="40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 eaLnBrk="0" hangingPunct="0"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algn="ctr" eaLnBrk="1" hangingPunct="1">
                  <a:buFontTx/>
                  <a:buNone/>
                </a:pPr>
                <a:r>
                  <a:rPr lang="en-US" altLang="zh-CN" sz="2000"/>
                  <a:t>a[4]</a:t>
                </a:r>
              </a:p>
            </p:txBody>
          </p:sp>
          <p:sp>
            <p:nvSpPr>
              <p:cNvPr id="24667" name="Rectangle 9"/>
              <p:cNvSpPr>
                <a:spLocks noChangeArrowheads="1"/>
              </p:cNvSpPr>
              <p:nvPr/>
            </p:nvSpPr>
            <p:spPr bwMode="auto">
              <a:xfrm>
                <a:off x="2366" y="384"/>
                <a:ext cx="548" cy="40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 eaLnBrk="0" hangingPunct="0"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algn="ctr" eaLnBrk="1" hangingPunct="1">
                  <a:buFontTx/>
                  <a:buNone/>
                </a:pPr>
                <a:r>
                  <a:rPr lang="en-US" altLang="zh-CN" sz="2000"/>
                  <a:t>a[3]</a:t>
                </a:r>
              </a:p>
            </p:txBody>
          </p:sp>
          <p:sp>
            <p:nvSpPr>
              <p:cNvPr id="24668" name="Rectangle 10"/>
              <p:cNvSpPr>
                <a:spLocks noChangeArrowheads="1"/>
              </p:cNvSpPr>
              <p:nvPr/>
            </p:nvSpPr>
            <p:spPr bwMode="auto">
              <a:xfrm>
                <a:off x="1817" y="384"/>
                <a:ext cx="549" cy="40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 eaLnBrk="0" hangingPunct="0"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algn="ctr" eaLnBrk="1" hangingPunct="1">
                  <a:buFontTx/>
                  <a:buNone/>
                </a:pPr>
                <a:r>
                  <a:rPr lang="en-US" altLang="zh-CN" sz="2000"/>
                  <a:t>a[2]</a:t>
                </a:r>
              </a:p>
            </p:txBody>
          </p:sp>
          <p:sp>
            <p:nvSpPr>
              <p:cNvPr id="24669" name="Rectangle 11"/>
              <p:cNvSpPr>
                <a:spLocks noChangeArrowheads="1"/>
              </p:cNvSpPr>
              <p:nvPr/>
            </p:nvSpPr>
            <p:spPr bwMode="auto">
              <a:xfrm>
                <a:off x="1269" y="384"/>
                <a:ext cx="548" cy="40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 eaLnBrk="0" hangingPunct="0"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algn="ctr" eaLnBrk="1" hangingPunct="1">
                  <a:buFontTx/>
                  <a:buNone/>
                </a:pPr>
                <a:r>
                  <a:rPr lang="en-US" altLang="zh-CN" sz="2000"/>
                  <a:t>a[1]</a:t>
                </a:r>
              </a:p>
            </p:txBody>
          </p:sp>
          <p:sp>
            <p:nvSpPr>
              <p:cNvPr id="24670" name="Rectangle 12"/>
              <p:cNvSpPr>
                <a:spLocks noChangeArrowheads="1"/>
              </p:cNvSpPr>
              <p:nvPr/>
            </p:nvSpPr>
            <p:spPr bwMode="auto">
              <a:xfrm>
                <a:off x="720" y="384"/>
                <a:ext cx="549" cy="40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 eaLnBrk="0" hangingPunct="0"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algn="ctr" eaLnBrk="1" hangingPunct="1">
                  <a:buFontTx/>
                  <a:buNone/>
                </a:pPr>
                <a:r>
                  <a:rPr lang="zh-CN" altLang="en-US" sz="1600"/>
                  <a:t>生成的随机数</a:t>
                </a:r>
              </a:p>
            </p:txBody>
          </p:sp>
          <p:sp>
            <p:nvSpPr>
              <p:cNvPr id="24671" name="Line 13"/>
              <p:cNvSpPr>
                <a:spLocks noChangeShapeType="1"/>
              </p:cNvSpPr>
              <p:nvPr/>
            </p:nvSpPr>
            <p:spPr bwMode="auto">
              <a:xfrm>
                <a:off x="720" y="384"/>
                <a:ext cx="3840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sp>
          <p:nvSpPr>
            <p:cNvPr id="24647" name="Line 14"/>
            <p:cNvSpPr>
              <a:spLocks noChangeShapeType="1"/>
            </p:cNvSpPr>
            <p:nvPr/>
          </p:nvSpPr>
          <p:spPr bwMode="auto">
            <a:xfrm>
              <a:off x="720" y="660"/>
              <a:ext cx="0" cy="2364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648" name="Line 15"/>
            <p:cNvSpPr>
              <a:spLocks noChangeShapeType="1"/>
            </p:cNvSpPr>
            <p:nvPr/>
          </p:nvSpPr>
          <p:spPr bwMode="auto">
            <a:xfrm>
              <a:off x="1269" y="660"/>
              <a:ext cx="0" cy="236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649" name="Line 16"/>
            <p:cNvSpPr>
              <a:spLocks noChangeShapeType="1"/>
            </p:cNvSpPr>
            <p:nvPr/>
          </p:nvSpPr>
          <p:spPr bwMode="auto">
            <a:xfrm>
              <a:off x="1817" y="660"/>
              <a:ext cx="0" cy="236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650" name="Line 17"/>
            <p:cNvSpPr>
              <a:spLocks noChangeShapeType="1"/>
            </p:cNvSpPr>
            <p:nvPr/>
          </p:nvSpPr>
          <p:spPr bwMode="auto">
            <a:xfrm>
              <a:off x="2366" y="660"/>
              <a:ext cx="0" cy="236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651" name="Line 18"/>
            <p:cNvSpPr>
              <a:spLocks noChangeShapeType="1"/>
            </p:cNvSpPr>
            <p:nvPr/>
          </p:nvSpPr>
          <p:spPr bwMode="auto">
            <a:xfrm>
              <a:off x="2914" y="660"/>
              <a:ext cx="0" cy="236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652" name="Line 19"/>
            <p:cNvSpPr>
              <a:spLocks noChangeShapeType="1"/>
            </p:cNvSpPr>
            <p:nvPr/>
          </p:nvSpPr>
          <p:spPr bwMode="auto">
            <a:xfrm>
              <a:off x="3463" y="660"/>
              <a:ext cx="0" cy="236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653" name="Line 20"/>
            <p:cNvSpPr>
              <a:spLocks noChangeShapeType="1"/>
            </p:cNvSpPr>
            <p:nvPr/>
          </p:nvSpPr>
          <p:spPr bwMode="auto">
            <a:xfrm>
              <a:off x="4011" y="660"/>
              <a:ext cx="0" cy="236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654" name="Line 21"/>
            <p:cNvSpPr>
              <a:spLocks noChangeShapeType="1"/>
            </p:cNvSpPr>
            <p:nvPr/>
          </p:nvSpPr>
          <p:spPr bwMode="auto">
            <a:xfrm>
              <a:off x="4560" y="660"/>
              <a:ext cx="0" cy="2364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655" name="Line 22"/>
            <p:cNvSpPr>
              <a:spLocks noChangeShapeType="1"/>
            </p:cNvSpPr>
            <p:nvPr/>
          </p:nvSpPr>
          <p:spPr bwMode="auto">
            <a:xfrm>
              <a:off x="720" y="1152"/>
              <a:ext cx="3840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656" name="Line 23"/>
            <p:cNvSpPr>
              <a:spLocks noChangeShapeType="1"/>
            </p:cNvSpPr>
            <p:nvPr/>
          </p:nvSpPr>
          <p:spPr bwMode="auto">
            <a:xfrm>
              <a:off x="720" y="1392"/>
              <a:ext cx="3840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657" name="Line 24"/>
            <p:cNvSpPr>
              <a:spLocks noChangeShapeType="1"/>
            </p:cNvSpPr>
            <p:nvPr/>
          </p:nvSpPr>
          <p:spPr bwMode="auto">
            <a:xfrm>
              <a:off x="720" y="1594"/>
              <a:ext cx="3840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658" name="Line 25"/>
            <p:cNvSpPr>
              <a:spLocks noChangeShapeType="1"/>
            </p:cNvSpPr>
            <p:nvPr/>
          </p:nvSpPr>
          <p:spPr bwMode="auto">
            <a:xfrm>
              <a:off x="720" y="1825"/>
              <a:ext cx="3840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659" name="Line 26"/>
            <p:cNvSpPr>
              <a:spLocks noChangeShapeType="1"/>
            </p:cNvSpPr>
            <p:nvPr/>
          </p:nvSpPr>
          <p:spPr bwMode="auto">
            <a:xfrm>
              <a:off x="720" y="2055"/>
              <a:ext cx="3840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660" name="Line 27"/>
            <p:cNvSpPr>
              <a:spLocks noChangeShapeType="1"/>
            </p:cNvSpPr>
            <p:nvPr/>
          </p:nvSpPr>
          <p:spPr bwMode="auto">
            <a:xfrm>
              <a:off x="720" y="2286"/>
              <a:ext cx="3840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661" name="Line 28"/>
            <p:cNvSpPr>
              <a:spLocks noChangeShapeType="1"/>
            </p:cNvSpPr>
            <p:nvPr/>
          </p:nvSpPr>
          <p:spPr bwMode="auto">
            <a:xfrm>
              <a:off x="720" y="2517"/>
              <a:ext cx="3840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662" name="Line 29"/>
            <p:cNvSpPr>
              <a:spLocks noChangeShapeType="1"/>
            </p:cNvSpPr>
            <p:nvPr/>
          </p:nvSpPr>
          <p:spPr bwMode="auto">
            <a:xfrm>
              <a:off x="720" y="2747"/>
              <a:ext cx="3840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663" name="Line 30"/>
            <p:cNvSpPr>
              <a:spLocks noChangeShapeType="1"/>
            </p:cNvSpPr>
            <p:nvPr/>
          </p:nvSpPr>
          <p:spPr bwMode="auto">
            <a:xfrm>
              <a:off x="720" y="3024"/>
              <a:ext cx="3840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  <p:grpSp>
        <p:nvGrpSpPr>
          <p:cNvPr id="132127" name="Group 31"/>
          <p:cNvGrpSpPr>
            <a:grpSpLocks/>
          </p:cNvGrpSpPr>
          <p:nvPr/>
        </p:nvGrpSpPr>
        <p:grpSpPr bwMode="auto">
          <a:xfrm>
            <a:off x="2243138" y="2397125"/>
            <a:ext cx="5224462" cy="365125"/>
            <a:chOff x="1269" y="336"/>
            <a:chExt cx="3291" cy="230"/>
          </a:xfrm>
        </p:grpSpPr>
        <p:sp>
          <p:nvSpPr>
            <p:cNvPr id="24640" name="Rectangle 32"/>
            <p:cNvSpPr>
              <a:spLocks noChangeArrowheads="1"/>
            </p:cNvSpPr>
            <p:nvPr/>
          </p:nvSpPr>
          <p:spPr bwMode="auto">
            <a:xfrm>
              <a:off x="4011" y="336"/>
              <a:ext cx="549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000"/>
                <a:t>0</a:t>
              </a:r>
            </a:p>
          </p:txBody>
        </p:sp>
        <p:sp>
          <p:nvSpPr>
            <p:cNvPr id="24641" name="Rectangle 33"/>
            <p:cNvSpPr>
              <a:spLocks noChangeArrowheads="1"/>
            </p:cNvSpPr>
            <p:nvPr/>
          </p:nvSpPr>
          <p:spPr bwMode="auto">
            <a:xfrm>
              <a:off x="3463" y="336"/>
              <a:ext cx="548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000"/>
                <a:t>0</a:t>
              </a:r>
            </a:p>
          </p:txBody>
        </p:sp>
        <p:sp>
          <p:nvSpPr>
            <p:cNvPr id="24642" name="Rectangle 34"/>
            <p:cNvSpPr>
              <a:spLocks noChangeArrowheads="1"/>
            </p:cNvSpPr>
            <p:nvPr/>
          </p:nvSpPr>
          <p:spPr bwMode="auto">
            <a:xfrm>
              <a:off x="2914" y="336"/>
              <a:ext cx="549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000"/>
                <a:t>0</a:t>
              </a:r>
            </a:p>
          </p:txBody>
        </p:sp>
        <p:sp>
          <p:nvSpPr>
            <p:cNvPr id="24643" name="Rectangle 35"/>
            <p:cNvSpPr>
              <a:spLocks noChangeArrowheads="1"/>
            </p:cNvSpPr>
            <p:nvPr/>
          </p:nvSpPr>
          <p:spPr bwMode="auto">
            <a:xfrm>
              <a:off x="2366" y="336"/>
              <a:ext cx="548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000"/>
                <a:t>0</a:t>
              </a:r>
            </a:p>
          </p:txBody>
        </p:sp>
        <p:sp>
          <p:nvSpPr>
            <p:cNvPr id="24644" name="Rectangle 36"/>
            <p:cNvSpPr>
              <a:spLocks noChangeArrowheads="1"/>
            </p:cNvSpPr>
            <p:nvPr/>
          </p:nvSpPr>
          <p:spPr bwMode="auto">
            <a:xfrm>
              <a:off x="1817" y="336"/>
              <a:ext cx="549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000"/>
                <a:t>0</a:t>
              </a:r>
            </a:p>
          </p:txBody>
        </p:sp>
        <p:sp>
          <p:nvSpPr>
            <p:cNvPr id="24645" name="Rectangle 37"/>
            <p:cNvSpPr>
              <a:spLocks noChangeArrowheads="1"/>
            </p:cNvSpPr>
            <p:nvPr/>
          </p:nvSpPr>
          <p:spPr bwMode="auto">
            <a:xfrm>
              <a:off x="1269" y="336"/>
              <a:ext cx="548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000"/>
                <a:t>0</a:t>
              </a:r>
            </a:p>
          </p:txBody>
        </p:sp>
      </p:grpSp>
      <p:grpSp>
        <p:nvGrpSpPr>
          <p:cNvPr id="132134" name="Group 38"/>
          <p:cNvGrpSpPr>
            <a:grpSpLocks/>
          </p:cNvGrpSpPr>
          <p:nvPr/>
        </p:nvGrpSpPr>
        <p:grpSpPr bwMode="auto">
          <a:xfrm>
            <a:off x="1371600" y="2778125"/>
            <a:ext cx="6096000" cy="365125"/>
            <a:chOff x="816" y="144"/>
            <a:chExt cx="3840" cy="230"/>
          </a:xfrm>
        </p:grpSpPr>
        <p:sp>
          <p:nvSpPr>
            <p:cNvPr id="24633" name="Rectangle 39"/>
            <p:cNvSpPr>
              <a:spLocks noChangeArrowheads="1"/>
            </p:cNvSpPr>
            <p:nvPr/>
          </p:nvSpPr>
          <p:spPr bwMode="auto">
            <a:xfrm>
              <a:off x="4107" y="144"/>
              <a:ext cx="549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000"/>
                <a:t>0</a:t>
              </a:r>
            </a:p>
          </p:txBody>
        </p:sp>
        <p:sp>
          <p:nvSpPr>
            <p:cNvPr id="24634" name="Rectangle 40"/>
            <p:cNvSpPr>
              <a:spLocks noChangeArrowheads="1"/>
            </p:cNvSpPr>
            <p:nvPr/>
          </p:nvSpPr>
          <p:spPr bwMode="auto">
            <a:xfrm>
              <a:off x="3559" y="144"/>
              <a:ext cx="548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000"/>
                <a:t>0</a:t>
              </a:r>
            </a:p>
          </p:txBody>
        </p:sp>
        <p:sp>
          <p:nvSpPr>
            <p:cNvPr id="24635" name="Rectangle 41"/>
            <p:cNvSpPr>
              <a:spLocks noChangeArrowheads="1"/>
            </p:cNvSpPr>
            <p:nvPr/>
          </p:nvSpPr>
          <p:spPr bwMode="auto">
            <a:xfrm>
              <a:off x="3010" y="144"/>
              <a:ext cx="549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000"/>
                <a:t>0</a:t>
              </a:r>
            </a:p>
          </p:txBody>
        </p:sp>
        <p:sp>
          <p:nvSpPr>
            <p:cNvPr id="24636" name="Rectangle 42"/>
            <p:cNvSpPr>
              <a:spLocks noChangeArrowheads="1"/>
            </p:cNvSpPr>
            <p:nvPr/>
          </p:nvSpPr>
          <p:spPr bwMode="auto">
            <a:xfrm>
              <a:off x="2462" y="144"/>
              <a:ext cx="548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000">
                  <a:solidFill>
                    <a:schemeClr val="hlink"/>
                  </a:solidFill>
                </a:rPr>
                <a:t>1</a:t>
              </a:r>
            </a:p>
          </p:txBody>
        </p:sp>
        <p:sp>
          <p:nvSpPr>
            <p:cNvPr id="24637" name="Rectangle 43"/>
            <p:cNvSpPr>
              <a:spLocks noChangeArrowheads="1"/>
            </p:cNvSpPr>
            <p:nvPr/>
          </p:nvSpPr>
          <p:spPr bwMode="auto">
            <a:xfrm>
              <a:off x="1913" y="144"/>
              <a:ext cx="549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000"/>
                <a:t>0</a:t>
              </a:r>
            </a:p>
          </p:txBody>
        </p:sp>
        <p:sp>
          <p:nvSpPr>
            <p:cNvPr id="24638" name="Rectangle 44"/>
            <p:cNvSpPr>
              <a:spLocks noChangeArrowheads="1"/>
            </p:cNvSpPr>
            <p:nvPr/>
          </p:nvSpPr>
          <p:spPr bwMode="auto">
            <a:xfrm>
              <a:off x="1365" y="144"/>
              <a:ext cx="548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000"/>
                <a:t>0</a:t>
              </a:r>
            </a:p>
          </p:txBody>
        </p:sp>
        <p:sp>
          <p:nvSpPr>
            <p:cNvPr id="24639" name="Rectangle 45"/>
            <p:cNvSpPr>
              <a:spLocks noChangeArrowheads="1"/>
            </p:cNvSpPr>
            <p:nvPr/>
          </p:nvSpPr>
          <p:spPr bwMode="auto">
            <a:xfrm>
              <a:off x="816" y="144"/>
              <a:ext cx="549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000"/>
                <a:t>3</a:t>
              </a:r>
            </a:p>
          </p:txBody>
        </p:sp>
      </p:grpSp>
      <p:grpSp>
        <p:nvGrpSpPr>
          <p:cNvPr id="132142" name="Group 46"/>
          <p:cNvGrpSpPr>
            <a:grpSpLocks/>
          </p:cNvGrpSpPr>
          <p:nvPr/>
        </p:nvGrpSpPr>
        <p:grpSpPr bwMode="auto">
          <a:xfrm>
            <a:off x="1371600" y="3143250"/>
            <a:ext cx="6096000" cy="365125"/>
            <a:chOff x="912" y="3456"/>
            <a:chExt cx="3840" cy="230"/>
          </a:xfrm>
        </p:grpSpPr>
        <p:sp>
          <p:nvSpPr>
            <p:cNvPr id="24626" name="Rectangle 47"/>
            <p:cNvSpPr>
              <a:spLocks noChangeArrowheads="1"/>
            </p:cNvSpPr>
            <p:nvPr/>
          </p:nvSpPr>
          <p:spPr bwMode="auto">
            <a:xfrm>
              <a:off x="4203" y="3456"/>
              <a:ext cx="549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000"/>
                <a:t>0</a:t>
              </a:r>
            </a:p>
          </p:txBody>
        </p:sp>
        <p:sp>
          <p:nvSpPr>
            <p:cNvPr id="24627" name="Rectangle 48"/>
            <p:cNvSpPr>
              <a:spLocks noChangeArrowheads="1"/>
            </p:cNvSpPr>
            <p:nvPr/>
          </p:nvSpPr>
          <p:spPr bwMode="auto">
            <a:xfrm>
              <a:off x="3655" y="3456"/>
              <a:ext cx="548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000">
                  <a:solidFill>
                    <a:schemeClr val="hlink"/>
                  </a:solidFill>
                </a:rPr>
                <a:t>1</a:t>
              </a:r>
            </a:p>
          </p:txBody>
        </p:sp>
        <p:sp>
          <p:nvSpPr>
            <p:cNvPr id="24628" name="Rectangle 49"/>
            <p:cNvSpPr>
              <a:spLocks noChangeArrowheads="1"/>
            </p:cNvSpPr>
            <p:nvPr/>
          </p:nvSpPr>
          <p:spPr bwMode="auto">
            <a:xfrm>
              <a:off x="3106" y="3456"/>
              <a:ext cx="549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000"/>
                <a:t>0</a:t>
              </a:r>
            </a:p>
          </p:txBody>
        </p:sp>
        <p:sp>
          <p:nvSpPr>
            <p:cNvPr id="24629" name="Rectangle 50"/>
            <p:cNvSpPr>
              <a:spLocks noChangeArrowheads="1"/>
            </p:cNvSpPr>
            <p:nvPr/>
          </p:nvSpPr>
          <p:spPr bwMode="auto">
            <a:xfrm>
              <a:off x="2558" y="3456"/>
              <a:ext cx="548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000"/>
                <a:t>1</a:t>
              </a:r>
            </a:p>
          </p:txBody>
        </p:sp>
        <p:sp>
          <p:nvSpPr>
            <p:cNvPr id="24630" name="Rectangle 51"/>
            <p:cNvSpPr>
              <a:spLocks noChangeArrowheads="1"/>
            </p:cNvSpPr>
            <p:nvPr/>
          </p:nvSpPr>
          <p:spPr bwMode="auto">
            <a:xfrm>
              <a:off x="2009" y="3456"/>
              <a:ext cx="549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000"/>
                <a:t>0</a:t>
              </a:r>
            </a:p>
          </p:txBody>
        </p:sp>
        <p:sp>
          <p:nvSpPr>
            <p:cNvPr id="24631" name="Rectangle 52"/>
            <p:cNvSpPr>
              <a:spLocks noChangeArrowheads="1"/>
            </p:cNvSpPr>
            <p:nvPr/>
          </p:nvSpPr>
          <p:spPr bwMode="auto">
            <a:xfrm>
              <a:off x="1461" y="3456"/>
              <a:ext cx="548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000"/>
                <a:t>0</a:t>
              </a:r>
            </a:p>
          </p:txBody>
        </p:sp>
        <p:sp>
          <p:nvSpPr>
            <p:cNvPr id="24632" name="Rectangle 53"/>
            <p:cNvSpPr>
              <a:spLocks noChangeArrowheads="1"/>
            </p:cNvSpPr>
            <p:nvPr/>
          </p:nvSpPr>
          <p:spPr bwMode="auto">
            <a:xfrm>
              <a:off x="912" y="3456"/>
              <a:ext cx="549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000"/>
                <a:t>5</a:t>
              </a:r>
            </a:p>
          </p:txBody>
        </p:sp>
      </p:grpSp>
      <p:grpSp>
        <p:nvGrpSpPr>
          <p:cNvPr id="132150" name="Group 54"/>
          <p:cNvGrpSpPr>
            <a:grpSpLocks/>
          </p:cNvGrpSpPr>
          <p:nvPr/>
        </p:nvGrpSpPr>
        <p:grpSpPr bwMode="auto">
          <a:xfrm>
            <a:off x="1371600" y="3524250"/>
            <a:ext cx="6096000" cy="365125"/>
            <a:chOff x="1056" y="3648"/>
            <a:chExt cx="3840" cy="230"/>
          </a:xfrm>
        </p:grpSpPr>
        <p:sp>
          <p:nvSpPr>
            <p:cNvPr id="24619" name="Rectangle 55"/>
            <p:cNvSpPr>
              <a:spLocks noChangeArrowheads="1"/>
            </p:cNvSpPr>
            <p:nvPr/>
          </p:nvSpPr>
          <p:spPr bwMode="auto">
            <a:xfrm>
              <a:off x="4347" y="3648"/>
              <a:ext cx="549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marL="342900" indent="-342900"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lnSpc>
                  <a:spcPct val="110000"/>
                </a:lnSpc>
                <a:buFontTx/>
                <a:buNone/>
              </a:pPr>
              <a:r>
                <a:rPr lang="zh-CN" altLang="en-US" sz="2000"/>
                <a:t>0</a:t>
              </a:r>
            </a:p>
          </p:txBody>
        </p:sp>
        <p:sp>
          <p:nvSpPr>
            <p:cNvPr id="24620" name="Rectangle 56"/>
            <p:cNvSpPr>
              <a:spLocks noChangeArrowheads="1"/>
            </p:cNvSpPr>
            <p:nvPr/>
          </p:nvSpPr>
          <p:spPr bwMode="auto">
            <a:xfrm>
              <a:off x="3799" y="3648"/>
              <a:ext cx="548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marL="342900" indent="-342900"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lnSpc>
                  <a:spcPct val="110000"/>
                </a:lnSpc>
                <a:buFontTx/>
                <a:buNone/>
              </a:pPr>
              <a:r>
                <a:rPr lang="zh-CN" altLang="en-US" sz="2000"/>
                <a:t>1</a:t>
              </a:r>
            </a:p>
          </p:txBody>
        </p:sp>
        <p:sp>
          <p:nvSpPr>
            <p:cNvPr id="24621" name="Rectangle 57"/>
            <p:cNvSpPr>
              <a:spLocks noChangeArrowheads="1"/>
            </p:cNvSpPr>
            <p:nvPr/>
          </p:nvSpPr>
          <p:spPr bwMode="auto">
            <a:xfrm>
              <a:off x="3250" y="3648"/>
              <a:ext cx="549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marL="342900" indent="-342900"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lnSpc>
                  <a:spcPct val="110000"/>
                </a:lnSpc>
                <a:buFontTx/>
                <a:buNone/>
              </a:pPr>
              <a:r>
                <a:rPr lang="zh-CN" altLang="en-US" sz="2000"/>
                <a:t>0</a:t>
              </a:r>
            </a:p>
          </p:txBody>
        </p:sp>
        <p:sp>
          <p:nvSpPr>
            <p:cNvPr id="24622" name="Rectangle 58"/>
            <p:cNvSpPr>
              <a:spLocks noChangeArrowheads="1"/>
            </p:cNvSpPr>
            <p:nvPr/>
          </p:nvSpPr>
          <p:spPr bwMode="auto">
            <a:xfrm>
              <a:off x="2702" y="3648"/>
              <a:ext cx="548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marL="342900" indent="-342900"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lnSpc>
                  <a:spcPct val="110000"/>
                </a:lnSpc>
                <a:buFontTx/>
                <a:buNone/>
              </a:pPr>
              <a:r>
                <a:rPr lang="zh-CN" altLang="en-US" sz="2000"/>
                <a:t>1</a:t>
              </a:r>
            </a:p>
          </p:txBody>
        </p:sp>
        <p:sp>
          <p:nvSpPr>
            <p:cNvPr id="24623" name="Rectangle 59"/>
            <p:cNvSpPr>
              <a:spLocks noChangeArrowheads="1"/>
            </p:cNvSpPr>
            <p:nvPr/>
          </p:nvSpPr>
          <p:spPr bwMode="auto">
            <a:xfrm>
              <a:off x="2153" y="3648"/>
              <a:ext cx="549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marL="342900" indent="-342900"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lnSpc>
                  <a:spcPct val="110000"/>
                </a:lnSpc>
                <a:buFontTx/>
                <a:buNone/>
              </a:pPr>
              <a:r>
                <a:rPr lang="zh-CN" altLang="en-US" sz="2000"/>
                <a:t>0</a:t>
              </a:r>
            </a:p>
          </p:txBody>
        </p:sp>
        <p:sp>
          <p:nvSpPr>
            <p:cNvPr id="24624" name="Rectangle 60"/>
            <p:cNvSpPr>
              <a:spLocks noChangeArrowheads="1"/>
            </p:cNvSpPr>
            <p:nvPr/>
          </p:nvSpPr>
          <p:spPr bwMode="auto">
            <a:xfrm>
              <a:off x="1605" y="3648"/>
              <a:ext cx="548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marL="342900" indent="-342900"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lnSpc>
                  <a:spcPct val="110000"/>
                </a:lnSpc>
                <a:buFontTx/>
                <a:buNone/>
              </a:pPr>
              <a:r>
                <a:rPr lang="zh-CN" altLang="en-US" sz="2000"/>
                <a:t>1</a:t>
              </a:r>
            </a:p>
          </p:txBody>
        </p:sp>
        <p:sp>
          <p:nvSpPr>
            <p:cNvPr id="24625" name="Rectangle 61"/>
            <p:cNvSpPr>
              <a:spLocks noChangeArrowheads="1"/>
            </p:cNvSpPr>
            <p:nvPr/>
          </p:nvSpPr>
          <p:spPr bwMode="auto">
            <a:xfrm>
              <a:off x="1056" y="3648"/>
              <a:ext cx="549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marL="342900" indent="-342900"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lnSpc>
                  <a:spcPct val="110000"/>
                </a:lnSpc>
                <a:buFontTx/>
                <a:buNone/>
              </a:pPr>
              <a:r>
                <a:rPr lang="zh-CN" altLang="en-US" sz="2000"/>
                <a:t>1</a:t>
              </a:r>
            </a:p>
          </p:txBody>
        </p:sp>
      </p:grpSp>
      <p:grpSp>
        <p:nvGrpSpPr>
          <p:cNvPr id="132158" name="Group 62"/>
          <p:cNvGrpSpPr>
            <a:grpSpLocks/>
          </p:cNvGrpSpPr>
          <p:nvPr/>
        </p:nvGrpSpPr>
        <p:grpSpPr bwMode="auto">
          <a:xfrm>
            <a:off x="1371600" y="3905250"/>
            <a:ext cx="6096000" cy="365125"/>
            <a:chOff x="912" y="3504"/>
            <a:chExt cx="3840" cy="230"/>
          </a:xfrm>
        </p:grpSpPr>
        <p:sp>
          <p:nvSpPr>
            <p:cNvPr id="24612" name="Rectangle 63"/>
            <p:cNvSpPr>
              <a:spLocks noChangeArrowheads="1"/>
            </p:cNvSpPr>
            <p:nvPr/>
          </p:nvSpPr>
          <p:spPr bwMode="auto">
            <a:xfrm>
              <a:off x="4203" y="3504"/>
              <a:ext cx="549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000">
                  <a:solidFill>
                    <a:schemeClr val="hlink"/>
                  </a:solidFill>
                </a:rPr>
                <a:t>1</a:t>
              </a:r>
            </a:p>
          </p:txBody>
        </p:sp>
        <p:sp>
          <p:nvSpPr>
            <p:cNvPr id="24613" name="Rectangle 64"/>
            <p:cNvSpPr>
              <a:spLocks noChangeArrowheads="1"/>
            </p:cNvSpPr>
            <p:nvPr/>
          </p:nvSpPr>
          <p:spPr bwMode="auto">
            <a:xfrm>
              <a:off x="3655" y="3504"/>
              <a:ext cx="548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000"/>
                <a:t>1</a:t>
              </a:r>
            </a:p>
          </p:txBody>
        </p:sp>
        <p:sp>
          <p:nvSpPr>
            <p:cNvPr id="24614" name="Rectangle 65"/>
            <p:cNvSpPr>
              <a:spLocks noChangeArrowheads="1"/>
            </p:cNvSpPr>
            <p:nvPr/>
          </p:nvSpPr>
          <p:spPr bwMode="auto">
            <a:xfrm>
              <a:off x="3106" y="3504"/>
              <a:ext cx="549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000"/>
                <a:t>0</a:t>
              </a:r>
            </a:p>
          </p:txBody>
        </p:sp>
        <p:sp>
          <p:nvSpPr>
            <p:cNvPr id="24615" name="Rectangle 66"/>
            <p:cNvSpPr>
              <a:spLocks noChangeArrowheads="1"/>
            </p:cNvSpPr>
            <p:nvPr/>
          </p:nvSpPr>
          <p:spPr bwMode="auto">
            <a:xfrm>
              <a:off x="2558" y="3504"/>
              <a:ext cx="548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000"/>
                <a:t>1</a:t>
              </a:r>
            </a:p>
          </p:txBody>
        </p:sp>
        <p:sp>
          <p:nvSpPr>
            <p:cNvPr id="24616" name="Rectangle 67"/>
            <p:cNvSpPr>
              <a:spLocks noChangeArrowheads="1"/>
            </p:cNvSpPr>
            <p:nvPr/>
          </p:nvSpPr>
          <p:spPr bwMode="auto">
            <a:xfrm>
              <a:off x="2009" y="3504"/>
              <a:ext cx="549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000"/>
                <a:t>0</a:t>
              </a:r>
            </a:p>
          </p:txBody>
        </p:sp>
        <p:sp>
          <p:nvSpPr>
            <p:cNvPr id="24617" name="Rectangle 68"/>
            <p:cNvSpPr>
              <a:spLocks noChangeArrowheads="1"/>
            </p:cNvSpPr>
            <p:nvPr/>
          </p:nvSpPr>
          <p:spPr bwMode="auto">
            <a:xfrm>
              <a:off x="1461" y="3504"/>
              <a:ext cx="548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000"/>
                <a:t>1</a:t>
              </a:r>
            </a:p>
          </p:txBody>
        </p:sp>
        <p:sp>
          <p:nvSpPr>
            <p:cNvPr id="24618" name="Rectangle 69"/>
            <p:cNvSpPr>
              <a:spLocks noChangeArrowheads="1"/>
            </p:cNvSpPr>
            <p:nvPr/>
          </p:nvSpPr>
          <p:spPr bwMode="auto">
            <a:xfrm>
              <a:off x="912" y="3504"/>
              <a:ext cx="549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000"/>
                <a:t>6</a:t>
              </a:r>
            </a:p>
          </p:txBody>
        </p:sp>
      </p:grpSp>
      <p:grpSp>
        <p:nvGrpSpPr>
          <p:cNvPr id="132166" name="Group 70"/>
          <p:cNvGrpSpPr>
            <a:grpSpLocks/>
          </p:cNvGrpSpPr>
          <p:nvPr/>
        </p:nvGrpSpPr>
        <p:grpSpPr bwMode="auto">
          <a:xfrm>
            <a:off x="1371600" y="4225925"/>
            <a:ext cx="6096000" cy="365125"/>
            <a:chOff x="1200" y="3600"/>
            <a:chExt cx="3840" cy="230"/>
          </a:xfrm>
        </p:grpSpPr>
        <p:sp>
          <p:nvSpPr>
            <p:cNvPr id="24605" name="Rectangle 71"/>
            <p:cNvSpPr>
              <a:spLocks noChangeArrowheads="1"/>
            </p:cNvSpPr>
            <p:nvPr/>
          </p:nvSpPr>
          <p:spPr bwMode="auto">
            <a:xfrm>
              <a:off x="4491" y="3600"/>
              <a:ext cx="549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000"/>
                <a:t>1</a:t>
              </a:r>
            </a:p>
          </p:txBody>
        </p:sp>
        <p:sp>
          <p:nvSpPr>
            <p:cNvPr id="24606" name="Rectangle 72"/>
            <p:cNvSpPr>
              <a:spLocks noChangeArrowheads="1"/>
            </p:cNvSpPr>
            <p:nvPr/>
          </p:nvSpPr>
          <p:spPr bwMode="auto">
            <a:xfrm>
              <a:off x="3943" y="3600"/>
              <a:ext cx="548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000"/>
                <a:t>1</a:t>
              </a:r>
            </a:p>
          </p:txBody>
        </p:sp>
        <p:sp>
          <p:nvSpPr>
            <p:cNvPr id="24607" name="Rectangle 73"/>
            <p:cNvSpPr>
              <a:spLocks noChangeArrowheads="1"/>
            </p:cNvSpPr>
            <p:nvPr/>
          </p:nvSpPr>
          <p:spPr bwMode="auto">
            <a:xfrm>
              <a:off x="3394" y="3600"/>
              <a:ext cx="549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000"/>
                <a:t>0</a:t>
              </a:r>
            </a:p>
          </p:txBody>
        </p:sp>
        <p:sp>
          <p:nvSpPr>
            <p:cNvPr id="24608" name="Rectangle 74"/>
            <p:cNvSpPr>
              <a:spLocks noChangeArrowheads="1"/>
            </p:cNvSpPr>
            <p:nvPr/>
          </p:nvSpPr>
          <p:spPr bwMode="auto">
            <a:xfrm>
              <a:off x="2846" y="3600"/>
              <a:ext cx="548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000"/>
                <a:t>1</a:t>
              </a:r>
            </a:p>
          </p:txBody>
        </p:sp>
        <p:sp>
          <p:nvSpPr>
            <p:cNvPr id="24609" name="Rectangle 75"/>
            <p:cNvSpPr>
              <a:spLocks noChangeArrowheads="1"/>
            </p:cNvSpPr>
            <p:nvPr/>
          </p:nvSpPr>
          <p:spPr bwMode="auto">
            <a:xfrm>
              <a:off x="2297" y="3600"/>
              <a:ext cx="549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000"/>
                <a:t>0</a:t>
              </a:r>
            </a:p>
          </p:txBody>
        </p:sp>
        <p:sp>
          <p:nvSpPr>
            <p:cNvPr id="24610" name="Rectangle 76"/>
            <p:cNvSpPr>
              <a:spLocks noChangeArrowheads="1"/>
            </p:cNvSpPr>
            <p:nvPr/>
          </p:nvSpPr>
          <p:spPr bwMode="auto">
            <a:xfrm>
              <a:off x="1749" y="3600"/>
              <a:ext cx="548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000">
                  <a:solidFill>
                    <a:schemeClr val="hlink"/>
                  </a:solidFill>
                </a:rPr>
                <a:t>2</a:t>
              </a:r>
            </a:p>
          </p:txBody>
        </p:sp>
        <p:sp>
          <p:nvSpPr>
            <p:cNvPr id="24611" name="Rectangle 77"/>
            <p:cNvSpPr>
              <a:spLocks noChangeArrowheads="1"/>
            </p:cNvSpPr>
            <p:nvPr/>
          </p:nvSpPr>
          <p:spPr bwMode="auto">
            <a:xfrm>
              <a:off x="1200" y="3600"/>
              <a:ext cx="549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000"/>
                <a:t>1</a:t>
              </a:r>
            </a:p>
          </p:txBody>
        </p:sp>
      </p:grpSp>
      <p:grpSp>
        <p:nvGrpSpPr>
          <p:cNvPr id="132174" name="Group 78"/>
          <p:cNvGrpSpPr>
            <a:grpSpLocks/>
          </p:cNvGrpSpPr>
          <p:nvPr/>
        </p:nvGrpSpPr>
        <p:grpSpPr bwMode="auto">
          <a:xfrm>
            <a:off x="1371600" y="4627563"/>
            <a:ext cx="6096000" cy="420687"/>
            <a:chOff x="912" y="3552"/>
            <a:chExt cx="3840" cy="265"/>
          </a:xfrm>
        </p:grpSpPr>
        <p:sp>
          <p:nvSpPr>
            <p:cNvPr id="24598" name="Rectangle 79"/>
            <p:cNvSpPr>
              <a:spLocks noChangeArrowheads="1"/>
            </p:cNvSpPr>
            <p:nvPr/>
          </p:nvSpPr>
          <p:spPr bwMode="auto">
            <a:xfrm>
              <a:off x="4203" y="3552"/>
              <a:ext cx="549" cy="2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000"/>
                <a:t>1</a:t>
              </a:r>
            </a:p>
          </p:txBody>
        </p:sp>
        <p:sp>
          <p:nvSpPr>
            <p:cNvPr id="24599" name="Rectangle 80"/>
            <p:cNvSpPr>
              <a:spLocks noChangeArrowheads="1"/>
            </p:cNvSpPr>
            <p:nvPr/>
          </p:nvSpPr>
          <p:spPr bwMode="auto">
            <a:xfrm>
              <a:off x="3655" y="3552"/>
              <a:ext cx="548" cy="2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000"/>
                <a:t>1</a:t>
              </a:r>
            </a:p>
          </p:txBody>
        </p:sp>
        <p:sp>
          <p:nvSpPr>
            <p:cNvPr id="24600" name="Rectangle 81"/>
            <p:cNvSpPr>
              <a:spLocks noChangeArrowheads="1"/>
            </p:cNvSpPr>
            <p:nvPr/>
          </p:nvSpPr>
          <p:spPr bwMode="auto">
            <a:xfrm>
              <a:off x="3106" y="3552"/>
              <a:ext cx="549" cy="2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000">
                  <a:solidFill>
                    <a:schemeClr val="hlink"/>
                  </a:solidFill>
                </a:rPr>
                <a:t>1</a:t>
              </a:r>
            </a:p>
          </p:txBody>
        </p:sp>
        <p:sp>
          <p:nvSpPr>
            <p:cNvPr id="24601" name="Rectangle 82"/>
            <p:cNvSpPr>
              <a:spLocks noChangeArrowheads="1"/>
            </p:cNvSpPr>
            <p:nvPr/>
          </p:nvSpPr>
          <p:spPr bwMode="auto">
            <a:xfrm>
              <a:off x="2558" y="3552"/>
              <a:ext cx="548" cy="2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000"/>
                <a:t>1</a:t>
              </a:r>
            </a:p>
          </p:txBody>
        </p:sp>
        <p:sp>
          <p:nvSpPr>
            <p:cNvPr id="24602" name="Rectangle 83"/>
            <p:cNvSpPr>
              <a:spLocks noChangeArrowheads="1"/>
            </p:cNvSpPr>
            <p:nvPr/>
          </p:nvSpPr>
          <p:spPr bwMode="auto">
            <a:xfrm>
              <a:off x="2009" y="3552"/>
              <a:ext cx="549" cy="2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000"/>
                <a:t>0</a:t>
              </a:r>
            </a:p>
          </p:txBody>
        </p:sp>
        <p:sp>
          <p:nvSpPr>
            <p:cNvPr id="24603" name="Rectangle 84"/>
            <p:cNvSpPr>
              <a:spLocks noChangeArrowheads="1"/>
            </p:cNvSpPr>
            <p:nvPr/>
          </p:nvSpPr>
          <p:spPr bwMode="auto">
            <a:xfrm>
              <a:off x="1461" y="3552"/>
              <a:ext cx="548" cy="2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000"/>
                <a:t>2</a:t>
              </a:r>
            </a:p>
          </p:txBody>
        </p:sp>
        <p:sp>
          <p:nvSpPr>
            <p:cNvPr id="24604" name="Rectangle 85"/>
            <p:cNvSpPr>
              <a:spLocks noChangeArrowheads="1"/>
            </p:cNvSpPr>
            <p:nvPr/>
          </p:nvSpPr>
          <p:spPr bwMode="auto">
            <a:xfrm>
              <a:off x="912" y="3552"/>
              <a:ext cx="549" cy="2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000"/>
                <a:t>4</a:t>
              </a:r>
            </a:p>
          </p:txBody>
        </p:sp>
      </p:grpSp>
      <p:grpSp>
        <p:nvGrpSpPr>
          <p:cNvPr id="132182" name="Group 86"/>
          <p:cNvGrpSpPr>
            <a:grpSpLocks/>
          </p:cNvGrpSpPr>
          <p:nvPr/>
        </p:nvGrpSpPr>
        <p:grpSpPr bwMode="auto">
          <a:xfrm>
            <a:off x="1371600" y="5048250"/>
            <a:ext cx="6096000" cy="365125"/>
            <a:chOff x="720" y="3514"/>
            <a:chExt cx="3840" cy="230"/>
          </a:xfrm>
        </p:grpSpPr>
        <p:sp>
          <p:nvSpPr>
            <p:cNvPr id="24590" name="Rectangle 87"/>
            <p:cNvSpPr>
              <a:spLocks noChangeArrowheads="1"/>
            </p:cNvSpPr>
            <p:nvPr/>
          </p:nvSpPr>
          <p:spPr bwMode="auto">
            <a:xfrm>
              <a:off x="4011" y="3514"/>
              <a:ext cx="549" cy="2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000"/>
                <a:t>1</a:t>
              </a:r>
            </a:p>
          </p:txBody>
        </p:sp>
        <p:grpSp>
          <p:nvGrpSpPr>
            <p:cNvPr id="24591" name="Group 88"/>
            <p:cNvGrpSpPr>
              <a:grpSpLocks/>
            </p:cNvGrpSpPr>
            <p:nvPr/>
          </p:nvGrpSpPr>
          <p:grpSpPr bwMode="auto">
            <a:xfrm>
              <a:off x="720" y="3514"/>
              <a:ext cx="3291" cy="230"/>
              <a:chOff x="720" y="3514"/>
              <a:chExt cx="3291" cy="230"/>
            </a:xfrm>
          </p:grpSpPr>
          <p:sp>
            <p:nvSpPr>
              <p:cNvPr id="24592" name="Rectangle 89"/>
              <p:cNvSpPr>
                <a:spLocks noChangeArrowheads="1"/>
              </p:cNvSpPr>
              <p:nvPr/>
            </p:nvSpPr>
            <p:spPr bwMode="auto">
              <a:xfrm>
                <a:off x="3463" y="3514"/>
                <a:ext cx="548" cy="2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 eaLnBrk="0" hangingPunct="0"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algn="ctr" eaLnBrk="1" hangingPunct="1">
                  <a:buFontTx/>
                  <a:buNone/>
                </a:pPr>
                <a:r>
                  <a:rPr lang="zh-CN" altLang="en-US" sz="2000"/>
                  <a:t>1</a:t>
                </a:r>
              </a:p>
            </p:txBody>
          </p:sp>
          <p:sp>
            <p:nvSpPr>
              <p:cNvPr id="24593" name="Rectangle 90"/>
              <p:cNvSpPr>
                <a:spLocks noChangeArrowheads="1"/>
              </p:cNvSpPr>
              <p:nvPr/>
            </p:nvSpPr>
            <p:spPr bwMode="auto">
              <a:xfrm>
                <a:off x="2914" y="3514"/>
                <a:ext cx="549" cy="2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 eaLnBrk="0" hangingPunct="0"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algn="ctr" eaLnBrk="1" hangingPunct="1">
                  <a:buFontTx/>
                  <a:buNone/>
                </a:pPr>
                <a:r>
                  <a:rPr lang="zh-CN" altLang="en-US" sz="2000">
                    <a:solidFill>
                      <a:schemeClr val="hlink"/>
                    </a:solidFill>
                  </a:rPr>
                  <a:t>1</a:t>
                </a:r>
              </a:p>
            </p:txBody>
          </p:sp>
          <p:sp>
            <p:nvSpPr>
              <p:cNvPr id="24594" name="Rectangle 91"/>
              <p:cNvSpPr>
                <a:spLocks noChangeArrowheads="1"/>
              </p:cNvSpPr>
              <p:nvPr/>
            </p:nvSpPr>
            <p:spPr bwMode="auto">
              <a:xfrm>
                <a:off x="2366" y="3514"/>
                <a:ext cx="548" cy="2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 eaLnBrk="0" hangingPunct="0"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algn="ctr" eaLnBrk="1" hangingPunct="1">
                  <a:buFontTx/>
                  <a:buNone/>
                </a:pPr>
                <a:r>
                  <a:rPr lang="zh-CN" altLang="en-US" sz="2000"/>
                  <a:t>1</a:t>
                </a:r>
              </a:p>
            </p:txBody>
          </p:sp>
          <p:sp>
            <p:nvSpPr>
              <p:cNvPr id="24595" name="Rectangle 92"/>
              <p:cNvSpPr>
                <a:spLocks noChangeArrowheads="1"/>
              </p:cNvSpPr>
              <p:nvPr/>
            </p:nvSpPr>
            <p:spPr bwMode="auto">
              <a:xfrm>
                <a:off x="1817" y="3514"/>
                <a:ext cx="549" cy="2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 eaLnBrk="0" hangingPunct="0"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algn="ctr" eaLnBrk="1" hangingPunct="1">
                  <a:buFontTx/>
                  <a:buNone/>
                </a:pPr>
                <a:r>
                  <a:rPr lang="zh-CN" altLang="en-US" sz="2000">
                    <a:solidFill>
                      <a:schemeClr val="hlink"/>
                    </a:solidFill>
                  </a:rPr>
                  <a:t>1</a:t>
                </a:r>
              </a:p>
            </p:txBody>
          </p:sp>
          <p:sp>
            <p:nvSpPr>
              <p:cNvPr id="24596" name="Rectangle 93"/>
              <p:cNvSpPr>
                <a:spLocks noChangeArrowheads="1"/>
              </p:cNvSpPr>
              <p:nvPr/>
            </p:nvSpPr>
            <p:spPr bwMode="auto">
              <a:xfrm>
                <a:off x="1269" y="3514"/>
                <a:ext cx="548" cy="2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 eaLnBrk="0" hangingPunct="0"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algn="ctr" eaLnBrk="1" hangingPunct="1">
                  <a:buFontTx/>
                  <a:buNone/>
                </a:pPr>
                <a:r>
                  <a:rPr lang="zh-CN" altLang="en-US" sz="2000"/>
                  <a:t>2</a:t>
                </a:r>
              </a:p>
            </p:txBody>
          </p:sp>
          <p:sp>
            <p:nvSpPr>
              <p:cNvPr id="24597" name="Rectangle 94"/>
              <p:cNvSpPr>
                <a:spLocks noChangeArrowheads="1"/>
              </p:cNvSpPr>
              <p:nvPr/>
            </p:nvSpPr>
            <p:spPr bwMode="auto">
              <a:xfrm>
                <a:off x="720" y="3514"/>
                <a:ext cx="549" cy="2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 eaLnBrk="0" hangingPunct="0"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algn="ctr" eaLnBrk="1" hangingPunct="1">
                  <a:buFontTx/>
                  <a:buNone/>
                </a:pPr>
                <a:r>
                  <a:rPr lang="zh-CN" altLang="en-US" sz="2000"/>
                  <a:t>2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2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32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099" grpId="0" build="p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B334946E-43CF-4A99-9BF0-7C4A4DB007A8}" type="slidenum">
              <a:rPr lang="en-US" altLang="zh-CN"/>
              <a:pPr>
                <a:defRPr/>
              </a:pPr>
              <a:t>24</a:t>
            </a:fld>
            <a:r>
              <a:rPr lang="en-US" altLang="zh-CN"/>
              <a:t>-</a:t>
            </a:r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/>
            <a:r>
              <a:rPr lang="zh-CN" altLang="en-US" sz="3600" smtClean="0"/>
              <a:t>    7.1.3  一维数组使用举例</a:t>
            </a:r>
          </a:p>
        </p:txBody>
      </p:sp>
      <p:sp>
        <p:nvSpPr>
          <p:cNvPr id="133153" name="AutoShape 33"/>
          <p:cNvSpPr>
            <a:spLocks noChangeArrowheads="1"/>
          </p:cNvSpPr>
          <p:nvPr/>
        </p:nvSpPr>
        <p:spPr bwMode="auto">
          <a:xfrm>
            <a:off x="4724400" y="3244850"/>
            <a:ext cx="685800" cy="304800"/>
          </a:xfrm>
          <a:prstGeom prst="notchedRightArrow">
            <a:avLst>
              <a:gd name="adj1" fmla="val 50000"/>
              <a:gd name="adj2" fmla="val 56250"/>
            </a:avLst>
          </a:prstGeom>
          <a:solidFill>
            <a:schemeClr val="hlink"/>
          </a:soli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25605" name="Group 36"/>
          <p:cNvGrpSpPr>
            <a:grpSpLocks/>
          </p:cNvGrpSpPr>
          <p:nvPr/>
        </p:nvGrpSpPr>
        <p:grpSpPr bwMode="auto">
          <a:xfrm>
            <a:off x="457200" y="2101850"/>
            <a:ext cx="4419600" cy="3460750"/>
            <a:chOff x="1152" y="1872"/>
            <a:chExt cx="2784" cy="2180"/>
          </a:xfrm>
        </p:grpSpPr>
        <p:sp>
          <p:nvSpPr>
            <p:cNvPr id="25615" name="Rectangle 37"/>
            <p:cNvSpPr>
              <a:spLocks noChangeArrowheads="1"/>
            </p:cNvSpPr>
            <p:nvPr/>
          </p:nvSpPr>
          <p:spPr bwMode="auto">
            <a:xfrm>
              <a:off x="1152" y="1872"/>
              <a:ext cx="2784" cy="216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5616" name="Rectangle 38"/>
            <p:cNvSpPr>
              <a:spLocks noChangeArrowheads="1"/>
            </p:cNvSpPr>
            <p:nvPr/>
          </p:nvSpPr>
          <p:spPr bwMode="auto">
            <a:xfrm>
              <a:off x="1152" y="1872"/>
              <a:ext cx="2784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  a←0; b←0; c←0; d←0; e←0; f←0</a:t>
              </a:r>
              <a:endParaRPr lang="zh-CN" altLang="en-US"/>
            </a:p>
          </p:txBody>
        </p:sp>
        <p:sp>
          <p:nvSpPr>
            <p:cNvPr id="25617" name="Rectangle 39"/>
            <p:cNvSpPr>
              <a:spLocks noChangeArrowheads="1"/>
            </p:cNvSpPr>
            <p:nvPr/>
          </p:nvSpPr>
          <p:spPr bwMode="auto">
            <a:xfrm>
              <a:off x="1152" y="2112"/>
              <a:ext cx="2784" cy="168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Clr>
                  <a:schemeClr val="tx1"/>
                </a:buClr>
                <a:buSzTx/>
              </a:pPr>
              <a:r>
                <a:rPr kumimoji="1" lang="zh-CN" altLang="en-US"/>
                <a:t>  </a:t>
              </a:r>
              <a:r>
                <a:rPr kumimoji="1" lang="en-US" altLang="zh-CN"/>
                <a:t>for (i=1;i&lt;=6000;i++)</a:t>
              </a:r>
              <a:endParaRPr lang="zh-CN" altLang="en-US"/>
            </a:p>
          </p:txBody>
        </p:sp>
        <p:sp>
          <p:nvSpPr>
            <p:cNvPr id="25618" name="Rectangle 40"/>
            <p:cNvSpPr>
              <a:spLocks noChangeArrowheads="1"/>
            </p:cNvSpPr>
            <p:nvPr/>
          </p:nvSpPr>
          <p:spPr bwMode="auto">
            <a:xfrm>
              <a:off x="1374" y="2352"/>
              <a:ext cx="2562" cy="14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5619" name="Rectangle 41"/>
            <p:cNvSpPr>
              <a:spLocks noChangeArrowheads="1"/>
            </p:cNvSpPr>
            <p:nvPr/>
          </p:nvSpPr>
          <p:spPr bwMode="auto">
            <a:xfrm>
              <a:off x="1374" y="2352"/>
              <a:ext cx="2562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Clr>
                  <a:schemeClr val="tx1"/>
                </a:buClr>
                <a:buSzTx/>
              </a:pPr>
              <a:r>
                <a:rPr kumimoji="1" lang="zh-CN" altLang="en-US"/>
                <a:t>   </a:t>
              </a:r>
              <a:r>
                <a:rPr kumimoji="1" lang="en-US" altLang="zh-CN"/>
                <a:t>num←rand( )%6+1</a:t>
              </a:r>
              <a:endParaRPr lang="zh-CN" altLang="en-US"/>
            </a:p>
          </p:txBody>
        </p:sp>
        <p:sp>
          <p:nvSpPr>
            <p:cNvPr id="25620" name="Rectangle 42"/>
            <p:cNvSpPr>
              <a:spLocks noChangeArrowheads="1"/>
            </p:cNvSpPr>
            <p:nvPr/>
          </p:nvSpPr>
          <p:spPr bwMode="auto">
            <a:xfrm>
              <a:off x="1381" y="3019"/>
              <a:ext cx="403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num</a:t>
              </a:r>
            </a:p>
          </p:txBody>
        </p:sp>
        <p:sp>
          <p:nvSpPr>
            <p:cNvPr id="25621" name="Rectangle 43"/>
            <p:cNvSpPr>
              <a:spLocks noChangeArrowheads="1"/>
            </p:cNvSpPr>
            <p:nvPr/>
          </p:nvSpPr>
          <p:spPr bwMode="auto">
            <a:xfrm>
              <a:off x="1824" y="2566"/>
              <a:ext cx="172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1</a:t>
              </a:r>
            </a:p>
          </p:txBody>
        </p:sp>
        <p:sp>
          <p:nvSpPr>
            <p:cNvPr id="25622" name="Rectangle 44"/>
            <p:cNvSpPr>
              <a:spLocks noChangeArrowheads="1"/>
            </p:cNvSpPr>
            <p:nvPr/>
          </p:nvSpPr>
          <p:spPr bwMode="auto">
            <a:xfrm>
              <a:off x="2200" y="2566"/>
              <a:ext cx="584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a←a+1</a:t>
              </a:r>
              <a:endParaRPr kumimoji="1" lang="zh-CN" altLang="en-US"/>
            </a:p>
          </p:txBody>
        </p:sp>
        <p:grpSp>
          <p:nvGrpSpPr>
            <p:cNvPr id="25623" name="Group 45"/>
            <p:cNvGrpSpPr>
              <a:grpSpLocks/>
            </p:cNvGrpSpPr>
            <p:nvPr/>
          </p:nvGrpSpPr>
          <p:grpSpPr bwMode="auto">
            <a:xfrm>
              <a:off x="1768" y="2592"/>
              <a:ext cx="2168" cy="1200"/>
              <a:chOff x="1824" y="2736"/>
              <a:chExt cx="2928" cy="1440"/>
            </a:xfrm>
          </p:grpSpPr>
          <p:sp>
            <p:nvSpPr>
              <p:cNvPr id="25635" name="Line 46"/>
              <p:cNvSpPr>
                <a:spLocks noChangeShapeType="1"/>
              </p:cNvSpPr>
              <p:nvPr/>
            </p:nvSpPr>
            <p:spPr bwMode="auto">
              <a:xfrm>
                <a:off x="1824" y="2736"/>
                <a:ext cx="0" cy="14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25636" name="Line 47"/>
              <p:cNvSpPr>
                <a:spLocks noChangeShapeType="1"/>
              </p:cNvSpPr>
              <p:nvPr/>
            </p:nvSpPr>
            <p:spPr bwMode="auto">
              <a:xfrm>
                <a:off x="2160" y="2736"/>
                <a:ext cx="0" cy="14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25637" name="Line 48"/>
              <p:cNvSpPr>
                <a:spLocks noChangeShapeType="1"/>
              </p:cNvSpPr>
              <p:nvPr/>
            </p:nvSpPr>
            <p:spPr bwMode="auto">
              <a:xfrm>
                <a:off x="1824" y="2976"/>
                <a:ext cx="292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25638" name="Line 49"/>
              <p:cNvSpPr>
                <a:spLocks noChangeShapeType="1"/>
              </p:cNvSpPr>
              <p:nvPr/>
            </p:nvSpPr>
            <p:spPr bwMode="auto">
              <a:xfrm>
                <a:off x="1824" y="3216"/>
                <a:ext cx="292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25639" name="Line 50"/>
              <p:cNvSpPr>
                <a:spLocks noChangeShapeType="1"/>
              </p:cNvSpPr>
              <p:nvPr/>
            </p:nvSpPr>
            <p:spPr bwMode="auto">
              <a:xfrm>
                <a:off x="1824" y="3456"/>
                <a:ext cx="292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25640" name="Line 51"/>
              <p:cNvSpPr>
                <a:spLocks noChangeShapeType="1"/>
              </p:cNvSpPr>
              <p:nvPr/>
            </p:nvSpPr>
            <p:spPr bwMode="auto">
              <a:xfrm>
                <a:off x="1824" y="3936"/>
                <a:ext cx="292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25641" name="Line 52"/>
              <p:cNvSpPr>
                <a:spLocks noChangeShapeType="1"/>
              </p:cNvSpPr>
              <p:nvPr/>
            </p:nvSpPr>
            <p:spPr bwMode="auto">
              <a:xfrm>
                <a:off x="1824" y="4176"/>
                <a:ext cx="292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25642" name="Line 53"/>
              <p:cNvSpPr>
                <a:spLocks noChangeShapeType="1"/>
              </p:cNvSpPr>
              <p:nvPr/>
            </p:nvSpPr>
            <p:spPr bwMode="auto">
              <a:xfrm>
                <a:off x="1824" y="3696"/>
                <a:ext cx="292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</p:grpSp>
        <p:sp>
          <p:nvSpPr>
            <p:cNvPr id="25624" name="Rectangle 54"/>
            <p:cNvSpPr>
              <a:spLocks noChangeArrowheads="1"/>
            </p:cNvSpPr>
            <p:nvPr/>
          </p:nvSpPr>
          <p:spPr bwMode="auto">
            <a:xfrm>
              <a:off x="1818" y="2779"/>
              <a:ext cx="172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2</a:t>
              </a:r>
            </a:p>
          </p:txBody>
        </p:sp>
        <p:sp>
          <p:nvSpPr>
            <p:cNvPr id="25625" name="Rectangle 55"/>
            <p:cNvSpPr>
              <a:spLocks noChangeArrowheads="1"/>
            </p:cNvSpPr>
            <p:nvPr/>
          </p:nvSpPr>
          <p:spPr bwMode="auto">
            <a:xfrm>
              <a:off x="2183" y="2779"/>
              <a:ext cx="602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b←b+1</a:t>
              </a:r>
              <a:endParaRPr kumimoji="1" lang="zh-CN" altLang="en-US"/>
            </a:p>
          </p:txBody>
        </p:sp>
        <p:sp>
          <p:nvSpPr>
            <p:cNvPr id="25626" name="Rectangle 56"/>
            <p:cNvSpPr>
              <a:spLocks noChangeArrowheads="1"/>
            </p:cNvSpPr>
            <p:nvPr/>
          </p:nvSpPr>
          <p:spPr bwMode="auto">
            <a:xfrm>
              <a:off x="1818" y="2971"/>
              <a:ext cx="172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3</a:t>
              </a:r>
            </a:p>
          </p:txBody>
        </p:sp>
        <p:sp>
          <p:nvSpPr>
            <p:cNvPr id="25627" name="Rectangle 57"/>
            <p:cNvSpPr>
              <a:spLocks noChangeArrowheads="1"/>
            </p:cNvSpPr>
            <p:nvPr/>
          </p:nvSpPr>
          <p:spPr bwMode="auto">
            <a:xfrm>
              <a:off x="2183" y="2971"/>
              <a:ext cx="566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c←c+1</a:t>
              </a:r>
              <a:endParaRPr kumimoji="1" lang="zh-CN" altLang="en-US"/>
            </a:p>
          </p:txBody>
        </p:sp>
        <p:sp>
          <p:nvSpPr>
            <p:cNvPr id="25628" name="Rectangle 58"/>
            <p:cNvSpPr>
              <a:spLocks noChangeArrowheads="1"/>
            </p:cNvSpPr>
            <p:nvPr/>
          </p:nvSpPr>
          <p:spPr bwMode="auto">
            <a:xfrm>
              <a:off x="1818" y="3163"/>
              <a:ext cx="172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4</a:t>
              </a:r>
            </a:p>
          </p:txBody>
        </p:sp>
        <p:sp>
          <p:nvSpPr>
            <p:cNvPr id="25629" name="Rectangle 59"/>
            <p:cNvSpPr>
              <a:spLocks noChangeArrowheads="1"/>
            </p:cNvSpPr>
            <p:nvPr/>
          </p:nvSpPr>
          <p:spPr bwMode="auto">
            <a:xfrm>
              <a:off x="2183" y="3163"/>
              <a:ext cx="602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d←d+1</a:t>
              </a:r>
              <a:endParaRPr kumimoji="1" lang="zh-CN" altLang="en-US"/>
            </a:p>
          </p:txBody>
        </p:sp>
        <p:sp>
          <p:nvSpPr>
            <p:cNvPr id="25630" name="Rectangle 60"/>
            <p:cNvSpPr>
              <a:spLocks noChangeArrowheads="1"/>
            </p:cNvSpPr>
            <p:nvPr/>
          </p:nvSpPr>
          <p:spPr bwMode="auto">
            <a:xfrm>
              <a:off x="1818" y="3382"/>
              <a:ext cx="172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5</a:t>
              </a:r>
            </a:p>
          </p:txBody>
        </p:sp>
        <p:sp>
          <p:nvSpPr>
            <p:cNvPr id="25631" name="Rectangle 61"/>
            <p:cNvSpPr>
              <a:spLocks noChangeArrowheads="1"/>
            </p:cNvSpPr>
            <p:nvPr/>
          </p:nvSpPr>
          <p:spPr bwMode="auto">
            <a:xfrm>
              <a:off x="2183" y="3382"/>
              <a:ext cx="566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e←e+1</a:t>
              </a:r>
              <a:endParaRPr kumimoji="1" lang="zh-CN" altLang="en-US"/>
            </a:p>
          </p:txBody>
        </p:sp>
        <p:sp>
          <p:nvSpPr>
            <p:cNvPr id="25632" name="Rectangle 62"/>
            <p:cNvSpPr>
              <a:spLocks noChangeArrowheads="1"/>
            </p:cNvSpPr>
            <p:nvPr/>
          </p:nvSpPr>
          <p:spPr bwMode="auto">
            <a:xfrm>
              <a:off x="1818" y="3595"/>
              <a:ext cx="172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6</a:t>
              </a:r>
            </a:p>
          </p:txBody>
        </p:sp>
        <p:sp>
          <p:nvSpPr>
            <p:cNvPr id="25633" name="Rectangle 63"/>
            <p:cNvSpPr>
              <a:spLocks noChangeArrowheads="1"/>
            </p:cNvSpPr>
            <p:nvPr/>
          </p:nvSpPr>
          <p:spPr bwMode="auto">
            <a:xfrm>
              <a:off x="2183" y="3595"/>
              <a:ext cx="530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f←f+1</a:t>
              </a:r>
              <a:endParaRPr kumimoji="1" lang="zh-CN" altLang="en-US"/>
            </a:p>
          </p:txBody>
        </p:sp>
        <p:sp>
          <p:nvSpPr>
            <p:cNvPr id="25634" name="Rectangle 64"/>
            <p:cNvSpPr>
              <a:spLocks noChangeArrowheads="1"/>
            </p:cNvSpPr>
            <p:nvPr/>
          </p:nvSpPr>
          <p:spPr bwMode="auto">
            <a:xfrm>
              <a:off x="1305" y="3814"/>
              <a:ext cx="1267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输出</a:t>
              </a:r>
              <a:r>
                <a:rPr kumimoji="1" lang="en-US" altLang="zh-CN"/>
                <a:t>a, b, c, d, e, f</a:t>
              </a:r>
            </a:p>
          </p:txBody>
        </p:sp>
      </p:grpSp>
      <p:sp>
        <p:nvSpPr>
          <p:cNvPr id="133185" name="Rectangle 65"/>
          <p:cNvSpPr>
            <a:spLocks noChangeArrowheads="1"/>
          </p:cNvSpPr>
          <p:nvPr/>
        </p:nvSpPr>
        <p:spPr bwMode="auto">
          <a:xfrm>
            <a:off x="5486400" y="2101850"/>
            <a:ext cx="3048000" cy="2667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3186" name="Rectangle 66"/>
          <p:cNvSpPr>
            <a:spLocks noChangeArrowheads="1"/>
          </p:cNvSpPr>
          <p:nvPr/>
        </p:nvSpPr>
        <p:spPr bwMode="auto">
          <a:xfrm>
            <a:off x="5486400" y="2101850"/>
            <a:ext cx="3048000" cy="76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Clr>
                <a:schemeClr val="tx1"/>
              </a:buClr>
              <a:buSzTx/>
            </a:pPr>
            <a:r>
              <a:rPr kumimoji="1" lang="zh-CN" altLang="en-US"/>
              <a:t> </a:t>
            </a:r>
            <a:r>
              <a:rPr kumimoji="1" lang="en-US" altLang="zh-CN"/>
              <a:t>for(i=1;i&lt;=6;i++)</a:t>
            </a:r>
            <a:endParaRPr lang="zh-CN" altLang="en-US"/>
          </a:p>
        </p:txBody>
      </p:sp>
      <p:sp>
        <p:nvSpPr>
          <p:cNvPr id="133187" name="Rectangle 67"/>
          <p:cNvSpPr>
            <a:spLocks noChangeArrowheads="1"/>
          </p:cNvSpPr>
          <p:nvPr/>
        </p:nvSpPr>
        <p:spPr bwMode="auto">
          <a:xfrm>
            <a:off x="5921375" y="2482850"/>
            <a:ext cx="2613025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en-US" altLang="zh-CN"/>
              <a:t>   a[i]=0</a:t>
            </a:r>
            <a:endParaRPr lang="zh-CN" altLang="en-US"/>
          </a:p>
        </p:txBody>
      </p:sp>
      <p:sp>
        <p:nvSpPr>
          <p:cNvPr id="133188" name="Rectangle 68"/>
          <p:cNvSpPr>
            <a:spLocks noChangeArrowheads="1"/>
          </p:cNvSpPr>
          <p:nvPr/>
        </p:nvSpPr>
        <p:spPr bwMode="auto">
          <a:xfrm>
            <a:off x="5486400" y="2863850"/>
            <a:ext cx="3048000" cy="1143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zh-CN" altLang="en-US"/>
              <a:t> </a:t>
            </a:r>
            <a:r>
              <a:rPr kumimoji="1" lang="en-US" altLang="zh-CN"/>
              <a:t>for (i=1;i&lt;=6000;i++)</a:t>
            </a:r>
            <a:endParaRPr lang="zh-CN" altLang="en-US"/>
          </a:p>
        </p:txBody>
      </p:sp>
      <p:sp>
        <p:nvSpPr>
          <p:cNvPr id="133189" name="Rectangle 69"/>
          <p:cNvSpPr>
            <a:spLocks noChangeArrowheads="1"/>
          </p:cNvSpPr>
          <p:nvPr/>
        </p:nvSpPr>
        <p:spPr bwMode="auto">
          <a:xfrm>
            <a:off x="5921375" y="3244850"/>
            <a:ext cx="2613025" cy="76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3190" name="Rectangle 70"/>
          <p:cNvSpPr>
            <a:spLocks noChangeArrowheads="1"/>
          </p:cNvSpPr>
          <p:nvPr/>
        </p:nvSpPr>
        <p:spPr bwMode="auto">
          <a:xfrm>
            <a:off x="5921375" y="3244850"/>
            <a:ext cx="2613025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Clr>
                <a:schemeClr val="tx1"/>
              </a:buClr>
              <a:buSzTx/>
            </a:pPr>
            <a:r>
              <a:rPr kumimoji="1" lang="zh-CN" altLang="en-US"/>
              <a:t> </a:t>
            </a:r>
            <a:r>
              <a:rPr kumimoji="1" lang="en-US" altLang="zh-CN"/>
              <a:t>num=rand( )%6+1;</a:t>
            </a:r>
            <a:endParaRPr lang="zh-CN" altLang="en-US"/>
          </a:p>
        </p:txBody>
      </p:sp>
      <p:sp>
        <p:nvSpPr>
          <p:cNvPr id="133191" name="Rectangle 71"/>
          <p:cNvSpPr>
            <a:spLocks noChangeArrowheads="1"/>
          </p:cNvSpPr>
          <p:nvPr/>
        </p:nvSpPr>
        <p:spPr bwMode="auto">
          <a:xfrm>
            <a:off x="5921375" y="3625850"/>
            <a:ext cx="2613025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zh-CN" altLang="en-US"/>
              <a:t> </a:t>
            </a:r>
            <a:r>
              <a:rPr kumimoji="1" lang="en-US" altLang="zh-CN"/>
              <a:t>a[num]=a[num]+1;</a:t>
            </a:r>
            <a:endParaRPr lang="zh-CN" altLang="en-US"/>
          </a:p>
        </p:txBody>
      </p:sp>
      <p:sp>
        <p:nvSpPr>
          <p:cNvPr id="133192" name="Rectangle 72"/>
          <p:cNvSpPr>
            <a:spLocks noChangeArrowheads="1"/>
          </p:cNvSpPr>
          <p:nvPr/>
        </p:nvSpPr>
        <p:spPr bwMode="auto">
          <a:xfrm>
            <a:off x="5486400" y="4006850"/>
            <a:ext cx="3048000" cy="76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Clr>
                <a:schemeClr val="tx1"/>
              </a:buClr>
              <a:buSzTx/>
            </a:pPr>
            <a:r>
              <a:rPr kumimoji="1" lang="zh-CN" altLang="en-US"/>
              <a:t> </a:t>
            </a:r>
            <a:r>
              <a:rPr kumimoji="1" lang="en-US" altLang="zh-CN"/>
              <a:t>for(i=1;i&lt;=6;i++)</a:t>
            </a:r>
            <a:endParaRPr lang="zh-CN" altLang="en-US"/>
          </a:p>
        </p:txBody>
      </p:sp>
      <p:sp>
        <p:nvSpPr>
          <p:cNvPr id="133193" name="Rectangle 73"/>
          <p:cNvSpPr>
            <a:spLocks noChangeArrowheads="1"/>
          </p:cNvSpPr>
          <p:nvPr/>
        </p:nvSpPr>
        <p:spPr bwMode="auto">
          <a:xfrm>
            <a:off x="5921375" y="4387850"/>
            <a:ext cx="2613025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zh-CN" altLang="en-US"/>
              <a:t>  输出</a:t>
            </a:r>
            <a:r>
              <a:rPr kumimoji="1" lang="en-US" altLang="zh-CN"/>
              <a:t>a[i]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3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3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3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3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33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33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33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33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3" grpId="0" animBg="1"/>
      <p:bldP spid="133185" grpId="0" animBg="1"/>
      <p:bldP spid="133186" grpId="0" animBg="1" autoUpdateAnimBg="0"/>
      <p:bldP spid="133187" grpId="0" animBg="1" autoUpdateAnimBg="0"/>
      <p:bldP spid="133188" grpId="0" animBg="1" autoUpdateAnimBg="0"/>
      <p:bldP spid="133189" grpId="0" animBg="1"/>
      <p:bldP spid="133190" grpId="0" animBg="1" autoUpdateAnimBg="0"/>
      <p:bldP spid="133191" grpId="0" animBg="1" autoUpdateAnimBg="0"/>
      <p:bldP spid="133192" grpId="0" animBg="1" autoUpdateAnimBg="0"/>
      <p:bldP spid="133193" grpId="0" animBg="1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540F0AC8-8C41-4F23-B4E8-45573FDBE717}" type="slidenum">
              <a:rPr lang="en-US" altLang="zh-CN"/>
              <a:pPr>
                <a:defRPr/>
              </a:pPr>
              <a:t>25</a:t>
            </a:fld>
            <a:r>
              <a:rPr lang="en-US" altLang="zh-CN"/>
              <a:t>-</a:t>
            </a:r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/>
            <a:r>
              <a:rPr lang="zh-CN" altLang="en-US" sz="3600" smtClean="0"/>
              <a:t>    7.1.3  一维数组使用举例</a:t>
            </a:r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76400" y="1524000"/>
            <a:ext cx="7010400" cy="944563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000" smtClean="0"/>
              <a:t>∵ 算法中使用的数组元素的下标从1至6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000" smtClean="0"/>
              <a:t>∴ 定义数组变量元素个数应为7，其中的0号元素闲置不用。</a:t>
            </a:r>
          </a:p>
        </p:txBody>
      </p:sp>
      <p:sp>
        <p:nvSpPr>
          <p:cNvPr id="134148" name="Rectangle 4"/>
          <p:cNvSpPr>
            <a:spLocks noChangeArrowheads="1"/>
          </p:cNvSpPr>
          <p:nvPr/>
        </p:nvSpPr>
        <p:spPr bwMode="auto">
          <a:xfrm>
            <a:off x="4267200" y="2362200"/>
            <a:ext cx="3733800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000"/>
              <a:t>#</a:t>
            </a:r>
            <a:r>
              <a:rPr lang="en-US" altLang="zh-CN" sz="2000"/>
              <a:t>include "stdlib.h"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en-US" altLang="zh-CN" sz="2000"/>
              <a:t>main( )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en-US" altLang="zh-CN" sz="2000"/>
              <a:t>{int </a:t>
            </a:r>
            <a:r>
              <a:rPr lang="en-US" altLang="zh-CN" sz="2000">
                <a:solidFill>
                  <a:srgbClr val="FF0000"/>
                </a:solidFill>
              </a:rPr>
              <a:t>a[7]</a:t>
            </a:r>
            <a:r>
              <a:rPr lang="en-US" altLang="zh-CN" sz="2000"/>
              <a:t>, i, num;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en-US" altLang="zh-CN" sz="2000"/>
              <a:t> for (i=1; i&lt;=6; i=i+1)      a[i]=0;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en-US" altLang="zh-CN" sz="2000"/>
              <a:t> for(i=1; i&lt;=6000; i++)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en-US" altLang="zh-CN" sz="2000"/>
              <a:t>     { num=rand( )%6+1;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en-US" altLang="zh-CN" sz="2000"/>
              <a:t>       a[num]=a[num]+1;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en-US" altLang="zh-CN" sz="2000"/>
              <a:t>      }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en-US" altLang="zh-CN" sz="2000"/>
              <a:t>for(i=1; i&lt;=6; i++)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en-US" altLang="zh-CN" sz="2000"/>
              <a:t>     printf(“％d:%d\n", i, a[i]);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en-US" altLang="zh-CN" sz="2000"/>
              <a:t>}</a:t>
            </a:r>
          </a:p>
        </p:txBody>
      </p:sp>
      <p:grpSp>
        <p:nvGrpSpPr>
          <p:cNvPr id="26630" name="Group 34"/>
          <p:cNvGrpSpPr>
            <a:grpSpLocks/>
          </p:cNvGrpSpPr>
          <p:nvPr/>
        </p:nvGrpSpPr>
        <p:grpSpPr bwMode="auto">
          <a:xfrm>
            <a:off x="533400" y="2514600"/>
            <a:ext cx="3352800" cy="2667000"/>
            <a:chOff x="3456" y="1056"/>
            <a:chExt cx="1920" cy="1680"/>
          </a:xfrm>
        </p:grpSpPr>
        <p:sp>
          <p:nvSpPr>
            <p:cNvPr id="26632" name="Rectangle 25"/>
            <p:cNvSpPr>
              <a:spLocks noChangeArrowheads="1"/>
            </p:cNvSpPr>
            <p:nvPr/>
          </p:nvSpPr>
          <p:spPr bwMode="auto">
            <a:xfrm>
              <a:off x="3456" y="1056"/>
              <a:ext cx="1920" cy="168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6633" name="Rectangle 26"/>
            <p:cNvSpPr>
              <a:spLocks noChangeArrowheads="1"/>
            </p:cNvSpPr>
            <p:nvPr/>
          </p:nvSpPr>
          <p:spPr bwMode="auto">
            <a:xfrm>
              <a:off x="3456" y="1056"/>
              <a:ext cx="1920" cy="48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Clr>
                  <a:schemeClr val="tx1"/>
                </a:buClr>
                <a:buSzTx/>
              </a:pPr>
              <a:r>
                <a:rPr kumimoji="1" lang="zh-CN" altLang="en-US"/>
                <a:t> </a:t>
              </a:r>
              <a:r>
                <a:rPr kumimoji="1" lang="en-US" altLang="zh-CN"/>
                <a:t>for(i=1;i&lt;=6;i++)</a:t>
              </a:r>
              <a:endParaRPr lang="zh-CN" altLang="en-US"/>
            </a:p>
          </p:txBody>
        </p:sp>
        <p:sp>
          <p:nvSpPr>
            <p:cNvPr id="26634" name="Rectangle 27"/>
            <p:cNvSpPr>
              <a:spLocks noChangeArrowheads="1"/>
            </p:cNvSpPr>
            <p:nvPr/>
          </p:nvSpPr>
          <p:spPr bwMode="auto">
            <a:xfrm>
              <a:off x="3730" y="1296"/>
              <a:ext cx="1646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   a[i]=0</a:t>
              </a:r>
              <a:endParaRPr lang="zh-CN" altLang="en-US"/>
            </a:p>
          </p:txBody>
        </p:sp>
        <p:sp>
          <p:nvSpPr>
            <p:cNvPr id="26635" name="Rectangle 28"/>
            <p:cNvSpPr>
              <a:spLocks noChangeArrowheads="1"/>
            </p:cNvSpPr>
            <p:nvPr/>
          </p:nvSpPr>
          <p:spPr bwMode="auto">
            <a:xfrm>
              <a:off x="3456" y="1536"/>
              <a:ext cx="1920" cy="7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 </a:t>
              </a:r>
              <a:r>
                <a:rPr kumimoji="1" lang="en-US" altLang="zh-CN"/>
                <a:t>for (i=1;i&lt;=6000;i++)</a:t>
              </a:r>
              <a:endParaRPr lang="zh-CN" altLang="en-US"/>
            </a:p>
          </p:txBody>
        </p:sp>
        <p:sp>
          <p:nvSpPr>
            <p:cNvPr id="26636" name="Rectangle 29"/>
            <p:cNvSpPr>
              <a:spLocks noChangeArrowheads="1"/>
            </p:cNvSpPr>
            <p:nvPr/>
          </p:nvSpPr>
          <p:spPr bwMode="auto">
            <a:xfrm>
              <a:off x="3730" y="1776"/>
              <a:ext cx="1646" cy="48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26637" name="Rectangle 30"/>
            <p:cNvSpPr>
              <a:spLocks noChangeArrowheads="1"/>
            </p:cNvSpPr>
            <p:nvPr/>
          </p:nvSpPr>
          <p:spPr bwMode="auto">
            <a:xfrm>
              <a:off x="3730" y="1776"/>
              <a:ext cx="1646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Clr>
                  <a:schemeClr val="tx1"/>
                </a:buClr>
                <a:buSzTx/>
              </a:pPr>
              <a:r>
                <a:rPr kumimoji="1" lang="zh-CN" altLang="en-US"/>
                <a:t> </a:t>
              </a:r>
              <a:r>
                <a:rPr kumimoji="1" lang="en-US" altLang="zh-CN"/>
                <a:t>num=rand( )%6+1;</a:t>
              </a:r>
              <a:endParaRPr lang="zh-CN" altLang="en-US"/>
            </a:p>
          </p:txBody>
        </p:sp>
        <p:sp>
          <p:nvSpPr>
            <p:cNvPr id="26638" name="Rectangle 31"/>
            <p:cNvSpPr>
              <a:spLocks noChangeArrowheads="1"/>
            </p:cNvSpPr>
            <p:nvPr/>
          </p:nvSpPr>
          <p:spPr bwMode="auto">
            <a:xfrm>
              <a:off x="3730" y="2016"/>
              <a:ext cx="1646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 </a:t>
              </a:r>
              <a:r>
                <a:rPr kumimoji="1" lang="en-US" altLang="zh-CN"/>
                <a:t>a[num]=a[num]+1;</a:t>
              </a:r>
              <a:endParaRPr lang="zh-CN" altLang="en-US"/>
            </a:p>
          </p:txBody>
        </p:sp>
        <p:sp>
          <p:nvSpPr>
            <p:cNvPr id="26639" name="Rectangle 32"/>
            <p:cNvSpPr>
              <a:spLocks noChangeArrowheads="1"/>
            </p:cNvSpPr>
            <p:nvPr/>
          </p:nvSpPr>
          <p:spPr bwMode="auto">
            <a:xfrm>
              <a:off x="3456" y="2256"/>
              <a:ext cx="1920" cy="48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Clr>
                  <a:schemeClr val="tx1"/>
                </a:buClr>
                <a:buSzTx/>
              </a:pPr>
              <a:r>
                <a:rPr kumimoji="1" lang="zh-CN" altLang="en-US"/>
                <a:t> </a:t>
              </a:r>
              <a:r>
                <a:rPr kumimoji="1" lang="en-US" altLang="zh-CN"/>
                <a:t>for(i=1;i&lt;=6;i++)</a:t>
              </a:r>
              <a:endParaRPr lang="zh-CN" altLang="en-US"/>
            </a:p>
          </p:txBody>
        </p:sp>
        <p:sp>
          <p:nvSpPr>
            <p:cNvPr id="26640" name="Rectangle 33"/>
            <p:cNvSpPr>
              <a:spLocks noChangeArrowheads="1"/>
            </p:cNvSpPr>
            <p:nvPr/>
          </p:nvSpPr>
          <p:spPr bwMode="auto">
            <a:xfrm>
              <a:off x="3730" y="2496"/>
              <a:ext cx="1646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  输出</a:t>
              </a:r>
              <a:r>
                <a:rPr kumimoji="1" lang="en-US" altLang="zh-CN"/>
                <a:t>a[i]</a:t>
              </a:r>
              <a:endParaRPr lang="zh-CN" altLang="en-US"/>
            </a:p>
          </p:txBody>
        </p:sp>
      </p:grpSp>
      <p:sp>
        <p:nvSpPr>
          <p:cNvPr id="26631" name="Rectangle 35"/>
          <p:cNvSpPr>
            <a:spLocks noChangeArrowheads="1"/>
          </p:cNvSpPr>
          <p:nvPr/>
        </p:nvSpPr>
        <p:spPr bwMode="auto">
          <a:xfrm>
            <a:off x="533400" y="1524000"/>
            <a:ext cx="1065213" cy="43815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lang="zh-CN" altLang="en-US" sz="2400"/>
              <a:t>写程序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4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4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4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4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4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41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41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341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3414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3414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3414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7" grpId="0" build="p" autoUpdateAnimBg="0"/>
      <p:bldP spid="134148" grpId="0" build="p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E184DFCF-C79E-4320-AB8D-1C98BA0B5D99}" type="slidenum">
              <a:rPr lang="en-US" altLang="zh-CN"/>
              <a:pPr>
                <a:defRPr/>
              </a:pPr>
              <a:t>26</a:t>
            </a:fld>
            <a:r>
              <a:rPr lang="en-US" altLang="zh-CN"/>
              <a:t>-</a:t>
            </a: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/>
            <a:r>
              <a:rPr lang="zh-CN" altLang="en-US" sz="3600" smtClean="0"/>
              <a:t>    7.1.3  一维数组使用举例</a:t>
            </a: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600200"/>
            <a:ext cx="7924800" cy="2133600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 smtClean="0"/>
              <a:t>【例7</a:t>
            </a:r>
            <a:r>
              <a:rPr lang="en-US" altLang="zh-CN" sz="2400" smtClean="0"/>
              <a:t>-5】</a:t>
            </a:r>
            <a:r>
              <a:rPr lang="zh-CN" altLang="en-US" sz="2400" smtClean="0"/>
              <a:t>解约瑟夫问题。设有</a:t>
            </a:r>
            <a:r>
              <a:rPr lang="en-US" altLang="zh-CN" sz="2400" smtClean="0"/>
              <a:t>n</a:t>
            </a:r>
            <a:r>
              <a:rPr lang="zh-CN" altLang="en-US" sz="2400" smtClean="0"/>
              <a:t>只猴子，按 1～</a:t>
            </a:r>
            <a:r>
              <a:rPr lang="en-US" altLang="zh-CN" sz="2400" smtClean="0"/>
              <a:t>n</a:t>
            </a:r>
            <a:r>
              <a:rPr lang="zh-CN" altLang="en-US" sz="2400" smtClean="0"/>
              <a:t>编号围坐一圈，从第一个猴子开始，按顺序从1开始报数，报到</a:t>
            </a:r>
            <a:r>
              <a:rPr lang="en-US" altLang="zh-CN" sz="2400" smtClean="0"/>
              <a:t>m</a:t>
            </a:r>
            <a:r>
              <a:rPr lang="zh-CN" altLang="en-US" sz="2400" smtClean="0"/>
              <a:t>时，此猴子退出圈外；接着再从1开始报数到 </a:t>
            </a:r>
            <a:r>
              <a:rPr lang="en-US" altLang="zh-CN" sz="2400" smtClean="0"/>
              <a:t>m，</a:t>
            </a:r>
            <a:r>
              <a:rPr lang="zh-CN" altLang="en-US" sz="2400" smtClean="0"/>
              <a:t>再退出，如此反复进行，直到只剩一个猴子为止。输入</a:t>
            </a:r>
            <a:r>
              <a:rPr lang="en-US" altLang="zh-CN" sz="2400" smtClean="0"/>
              <a:t>n</a:t>
            </a:r>
            <a:r>
              <a:rPr lang="zh-CN" altLang="en-US" sz="2400" smtClean="0"/>
              <a:t>和</a:t>
            </a:r>
            <a:r>
              <a:rPr lang="en-US" altLang="zh-CN" sz="2400" smtClean="0"/>
              <a:t>m，</a:t>
            </a:r>
            <a:r>
              <a:rPr lang="zh-CN" altLang="en-US" sz="2400" smtClean="0"/>
              <a:t>输出最后剩下的猴子。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endParaRPr lang="zh-CN" altLang="en-US" sz="2400" smtClean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A5B4C61E-CD3E-4E2E-9C1E-171541737F1D}" type="slidenum">
              <a:rPr lang="en-US" altLang="zh-CN"/>
              <a:pPr>
                <a:defRPr/>
              </a:pPr>
              <a:t>27</a:t>
            </a:fld>
            <a:r>
              <a:rPr lang="en-US" altLang="zh-CN"/>
              <a:t>-</a:t>
            </a:r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/>
            <a:r>
              <a:rPr lang="zh-CN" altLang="en-US" sz="3600" smtClean="0"/>
              <a:t>    7.1.3  一维数组使用举例</a:t>
            </a:r>
          </a:p>
        </p:txBody>
      </p:sp>
      <p:grpSp>
        <p:nvGrpSpPr>
          <p:cNvPr id="136195" name="Group 3"/>
          <p:cNvGrpSpPr>
            <a:grpSpLocks/>
          </p:cNvGrpSpPr>
          <p:nvPr/>
        </p:nvGrpSpPr>
        <p:grpSpPr bwMode="auto">
          <a:xfrm>
            <a:off x="5867400" y="4479925"/>
            <a:ext cx="1800225" cy="1852613"/>
            <a:chOff x="3696" y="2064"/>
            <a:chExt cx="1134" cy="1167"/>
          </a:xfrm>
        </p:grpSpPr>
        <p:grpSp>
          <p:nvGrpSpPr>
            <p:cNvPr id="28758" name="Group 4"/>
            <p:cNvGrpSpPr>
              <a:grpSpLocks/>
            </p:cNvGrpSpPr>
            <p:nvPr/>
          </p:nvGrpSpPr>
          <p:grpSpPr bwMode="auto">
            <a:xfrm>
              <a:off x="3888" y="2064"/>
              <a:ext cx="800" cy="789"/>
              <a:chOff x="4416" y="6276"/>
              <a:chExt cx="1176" cy="1044"/>
            </a:xfrm>
          </p:grpSpPr>
          <p:sp>
            <p:nvSpPr>
              <p:cNvPr id="28760" name="AutoShape 5"/>
              <p:cNvSpPr>
                <a:spLocks noChangeArrowheads="1"/>
              </p:cNvSpPr>
              <p:nvPr/>
            </p:nvSpPr>
            <p:spPr bwMode="auto">
              <a:xfrm>
                <a:off x="4428" y="6276"/>
                <a:ext cx="1164" cy="1044"/>
              </a:xfrm>
              <a:custGeom>
                <a:avLst/>
                <a:gdLst>
                  <a:gd name="T0" fmla="*/ 582 w 21600"/>
                  <a:gd name="T1" fmla="*/ 0 h 21600"/>
                  <a:gd name="T2" fmla="*/ 170 w 21600"/>
                  <a:gd name="T3" fmla="*/ 153 h 21600"/>
                  <a:gd name="T4" fmla="*/ 0 w 21600"/>
                  <a:gd name="T5" fmla="*/ 522 h 21600"/>
                  <a:gd name="T6" fmla="*/ 170 w 21600"/>
                  <a:gd name="T7" fmla="*/ 891 h 21600"/>
                  <a:gd name="T8" fmla="*/ 582 w 21600"/>
                  <a:gd name="T9" fmla="*/ 1044 h 21600"/>
                  <a:gd name="T10" fmla="*/ 994 w 21600"/>
                  <a:gd name="T11" fmla="*/ 891 h 21600"/>
                  <a:gd name="T12" fmla="*/ 1164 w 21600"/>
                  <a:gd name="T13" fmla="*/ 522 h 21600"/>
                  <a:gd name="T14" fmla="*/ 994 w 21600"/>
                  <a:gd name="T15" fmla="*/ 153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55 w 21600"/>
                  <a:gd name="T25" fmla="*/ 3166 h 21600"/>
                  <a:gd name="T26" fmla="*/ 18445 w 21600"/>
                  <a:gd name="T27" fmla="*/ 18434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7014" y="10800"/>
                    </a:moveTo>
                    <a:cubicBezTo>
                      <a:pt x="7014" y="12891"/>
                      <a:pt x="8709" y="14586"/>
                      <a:pt x="10800" y="14586"/>
                    </a:cubicBezTo>
                    <a:cubicBezTo>
                      <a:pt x="12891" y="14586"/>
                      <a:pt x="14586" y="12891"/>
                      <a:pt x="14586" y="10800"/>
                    </a:cubicBezTo>
                    <a:cubicBezTo>
                      <a:pt x="14586" y="8709"/>
                      <a:pt x="12891" y="7014"/>
                      <a:pt x="10800" y="7014"/>
                    </a:cubicBezTo>
                    <a:cubicBezTo>
                      <a:pt x="8709" y="7014"/>
                      <a:pt x="7014" y="8709"/>
                      <a:pt x="7014" y="108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61" name="Line 6"/>
              <p:cNvSpPr>
                <a:spLocks noChangeShapeType="1"/>
              </p:cNvSpPr>
              <p:nvPr/>
            </p:nvSpPr>
            <p:spPr bwMode="auto">
              <a:xfrm>
                <a:off x="4416" y="6840"/>
                <a:ext cx="372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62" name="Line 7"/>
              <p:cNvSpPr>
                <a:spLocks noChangeShapeType="1"/>
              </p:cNvSpPr>
              <p:nvPr/>
            </p:nvSpPr>
            <p:spPr bwMode="auto">
              <a:xfrm>
                <a:off x="5220" y="6828"/>
                <a:ext cx="36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63" name="Line 8"/>
              <p:cNvSpPr>
                <a:spLocks noChangeShapeType="1"/>
              </p:cNvSpPr>
              <p:nvPr/>
            </p:nvSpPr>
            <p:spPr bwMode="auto">
              <a:xfrm flipH="1" flipV="1">
                <a:off x="4608" y="6432"/>
                <a:ext cx="264" cy="20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64" name="Line 9"/>
              <p:cNvSpPr>
                <a:spLocks noChangeShapeType="1"/>
              </p:cNvSpPr>
              <p:nvPr/>
            </p:nvSpPr>
            <p:spPr bwMode="auto">
              <a:xfrm flipV="1">
                <a:off x="5136" y="6384"/>
                <a:ext cx="240" cy="25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65" name="Line 10"/>
              <p:cNvSpPr>
                <a:spLocks noChangeShapeType="1"/>
              </p:cNvSpPr>
              <p:nvPr/>
            </p:nvSpPr>
            <p:spPr bwMode="auto">
              <a:xfrm flipH="1">
                <a:off x="4716" y="6948"/>
                <a:ext cx="168" cy="3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66" name="Line 11"/>
              <p:cNvSpPr>
                <a:spLocks noChangeShapeType="1"/>
              </p:cNvSpPr>
              <p:nvPr/>
            </p:nvSpPr>
            <p:spPr bwMode="auto">
              <a:xfrm>
                <a:off x="5160" y="6948"/>
                <a:ext cx="192" cy="25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67" name="Text Box 12"/>
              <p:cNvSpPr txBox="1">
                <a:spLocks noChangeArrowheads="1"/>
              </p:cNvSpPr>
              <p:nvPr/>
            </p:nvSpPr>
            <p:spPr bwMode="auto">
              <a:xfrm>
                <a:off x="4536" y="6516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 sz="1600"/>
                  <a:t> </a:t>
                </a: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 sz="1600"/>
              </a:p>
            </p:txBody>
          </p:sp>
          <p:sp>
            <p:nvSpPr>
              <p:cNvPr id="28768" name="Text Box 13"/>
              <p:cNvSpPr txBox="1">
                <a:spLocks noChangeArrowheads="1"/>
              </p:cNvSpPr>
              <p:nvPr/>
            </p:nvSpPr>
            <p:spPr bwMode="auto">
              <a:xfrm>
                <a:off x="4944" y="6288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 sz="1600"/>
                  <a:t> </a:t>
                </a: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 sz="1600"/>
              </a:p>
            </p:txBody>
          </p:sp>
          <p:sp>
            <p:nvSpPr>
              <p:cNvPr id="28769" name="Text Box 14"/>
              <p:cNvSpPr txBox="1">
                <a:spLocks noChangeArrowheads="1"/>
              </p:cNvSpPr>
              <p:nvPr/>
            </p:nvSpPr>
            <p:spPr bwMode="auto">
              <a:xfrm>
                <a:off x="5304" y="6456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 sz="1600"/>
                  <a:t> </a:t>
                </a: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 sz="1600"/>
              </a:p>
            </p:txBody>
          </p:sp>
          <p:sp>
            <p:nvSpPr>
              <p:cNvPr id="28770" name="Text Box 15"/>
              <p:cNvSpPr txBox="1">
                <a:spLocks noChangeArrowheads="1"/>
              </p:cNvSpPr>
              <p:nvPr/>
            </p:nvSpPr>
            <p:spPr bwMode="auto">
              <a:xfrm>
                <a:off x="4572" y="6816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 sz="1600"/>
                  <a:t> </a:t>
                </a: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 sz="1600"/>
              </a:p>
            </p:txBody>
          </p:sp>
          <p:sp>
            <p:nvSpPr>
              <p:cNvPr id="28771" name="Text Box 16"/>
              <p:cNvSpPr txBox="1">
                <a:spLocks noChangeArrowheads="1"/>
              </p:cNvSpPr>
              <p:nvPr/>
            </p:nvSpPr>
            <p:spPr bwMode="auto">
              <a:xfrm>
                <a:off x="4956" y="7032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 sz="1600"/>
                  <a:t>5</a:t>
                </a: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 sz="1600"/>
              </a:p>
            </p:txBody>
          </p:sp>
          <p:sp>
            <p:nvSpPr>
              <p:cNvPr id="28772" name="Text Box 17"/>
              <p:cNvSpPr txBox="1">
                <a:spLocks noChangeArrowheads="1"/>
              </p:cNvSpPr>
              <p:nvPr/>
            </p:nvSpPr>
            <p:spPr bwMode="auto">
              <a:xfrm>
                <a:off x="5316" y="6804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 sz="1600"/>
                  <a:t> </a:t>
                </a: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 sz="1600"/>
              </a:p>
            </p:txBody>
          </p:sp>
        </p:grpSp>
        <p:sp>
          <p:nvSpPr>
            <p:cNvPr id="28759" name="Rectangle 18"/>
            <p:cNvSpPr>
              <a:spLocks noChangeArrowheads="1"/>
            </p:cNvSpPr>
            <p:nvPr/>
          </p:nvSpPr>
          <p:spPr bwMode="auto">
            <a:xfrm>
              <a:off x="3696" y="2981"/>
              <a:ext cx="113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Clr>
                  <a:schemeClr val="tx1"/>
                </a:buClr>
                <a:buSzTx/>
              </a:pPr>
              <a:r>
                <a:rPr kumimoji="1" lang="en-US" altLang="zh-CN"/>
                <a:t>f. 6</a:t>
              </a:r>
              <a:r>
                <a:rPr kumimoji="1" lang="zh-CN" altLang="en-US"/>
                <a:t>号猴子退出</a:t>
              </a:r>
            </a:p>
          </p:txBody>
        </p:sp>
      </p:grpSp>
      <p:grpSp>
        <p:nvGrpSpPr>
          <p:cNvPr id="136211" name="Group 19"/>
          <p:cNvGrpSpPr>
            <a:grpSpLocks/>
          </p:cNvGrpSpPr>
          <p:nvPr/>
        </p:nvGrpSpPr>
        <p:grpSpPr bwMode="auto">
          <a:xfrm>
            <a:off x="1143000" y="2719388"/>
            <a:ext cx="1246188" cy="1700212"/>
            <a:chOff x="838" y="768"/>
            <a:chExt cx="785" cy="1071"/>
          </a:xfrm>
        </p:grpSpPr>
        <p:grpSp>
          <p:nvGrpSpPr>
            <p:cNvPr id="28743" name="Group 20"/>
            <p:cNvGrpSpPr>
              <a:grpSpLocks/>
            </p:cNvGrpSpPr>
            <p:nvPr/>
          </p:nvGrpSpPr>
          <p:grpSpPr bwMode="auto">
            <a:xfrm>
              <a:off x="838" y="768"/>
              <a:ext cx="762" cy="789"/>
              <a:chOff x="4416" y="6276"/>
              <a:chExt cx="1176" cy="1044"/>
            </a:xfrm>
          </p:grpSpPr>
          <p:sp>
            <p:nvSpPr>
              <p:cNvPr id="28745" name="AutoShape 21"/>
              <p:cNvSpPr>
                <a:spLocks noChangeArrowheads="1"/>
              </p:cNvSpPr>
              <p:nvPr/>
            </p:nvSpPr>
            <p:spPr bwMode="auto">
              <a:xfrm>
                <a:off x="4428" y="6276"/>
                <a:ext cx="1164" cy="1044"/>
              </a:xfrm>
              <a:custGeom>
                <a:avLst/>
                <a:gdLst>
                  <a:gd name="T0" fmla="*/ 582 w 21600"/>
                  <a:gd name="T1" fmla="*/ 0 h 21600"/>
                  <a:gd name="T2" fmla="*/ 170 w 21600"/>
                  <a:gd name="T3" fmla="*/ 153 h 21600"/>
                  <a:gd name="T4" fmla="*/ 0 w 21600"/>
                  <a:gd name="T5" fmla="*/ 522 h 21600"/>
                  <a:gd name="T6" fmla="*/ 170 w 21600"/>
                  <a:gd name="T7" fmla="*/ 891 h 21600"/>
                  <a:gd name="T8" fmla="*/ 582 w 21600"/>
                  <a:gd name="T9" fmla="*/ 1044 h 21600"/>
                  <a:gd name="T10" fmla="*/ 994 w 21600"/>
                  <a:gd name="T11" fmla="*/ 891 h 21600"/>
                  <a:gd name="T12" fmla="*/ 1164 w 21600"/>
                  <a:gd name="T13" fmla="*/ 522 h 21600"/>
                  <a:gd name="T14" fmla="*/ 994 w 21600"/>
                  <a:gd name="T15" fmla="*/ 153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55 w 21600"/>
                  <a:gd name="T25" fmla="*/ 3166 h 21600"/>
                  <a:gd name="T26" fmla="*/ 18445 w 21600"/>
                  <a:gd name="T27" fmla="*/ 18434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7014" y="10800"/>
                    </a:moveTo>
                    <a:cubicBezTo>
                      <a:pt x="7014" y="12891"/>
                      <a:pt x="8709" y="14586"/>
                      <a:pt x="10800" y="14586"/>
                    </a:cubicBezTo>
                    <a:cubicBezTo>
                      <a:pt x="12891" y="14586"/>
                      <a:pt x="14586" y="12891"/>
                      <a:pt x="14586" y="10800"/>
                    </a:cubicBezTo>
                    <a:cubicBezTo>
                      <a:pt x="14586" y="8709"/>
                      <a:pt x="12891" y="7014"/>
                      <a:pt x="10800" y="7014"/>
                    </a:cubicBezTo>
                    <a:cubicBezTo>
                      <a:pt x="8709" y="7014"/>
                      <a:pt x="7014" y="8709"/>
                      <a:pt x="7014" y="108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46" name="Line 22"/>
              <p:cNvSpPr>
                <a:spLocks noChangeShapeType="1"/>
              </p:cNvSpPr>
              <p:nvPr/>
            </p:nvSpPr>
            <p:spPr bwMode="auto">
              <a:xfrm>
                <a:off x="4416" y="6840"/>
                <a:ext cx="372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47" name="Line 23"/>
              <p:cNvSpPr>
                <a:spLocks noChangeShapeType="1"/>
              </p:cNvSpPr>
              <p:nvPr/>
            </p:nvSpPr>
            <p:spPr bwMode="auto">
              <a:xfrm>
                <a:off x="5220" y="6828"/>
                <a:ext cx="36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48" name="Line 24"/>
              <p:cNvSpPr>
                <a:spLocks noChangeShapeType="1"/>
              </p:cNvSpPr>
              <p:nvPr/>
            </p:nvSpPr>
            <p:spPr bwMode="auto">
              <a:xfrm flipH="1" flipV="1">
                <a:off x="4608" y="6432"/>
                <a:ext cx="264" cy="20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49" name="Line 25"/>
              <p:cNvSpPr>
                <a:spLocks noChangeShapeType="1"/>
              </p:cNvSpPr>
              <p:nvPr/>
            </p:nvSpPr>
            <p:spPr bwMode="auto">
              <a:xfrm flipV="1">
                <a:off x="5136" y="6384"/>
                <a:ext cx="240" cy="25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50" name="Line 26"/>
              <p:cNvSpPr>
                <a:spLocks noChangeShapeType="1"/>
              </p:cNvSpPr>
              <p:nvPr/>
            </p:nvSpPr>
            <p:spPr bwMode="auto">
              <a:xfrm flipH="1">
                <a:off x="4716" y="6948"/>
                <a:ext cx="168" cy="3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51" name="Line 27"/>
              <p:cNvSpPr>
                <a:spLocks noChangeShapeType="1"/>
              </p:cNvSpPr>
              <p:nvPr/>
            </p:nvSpPr>
            <p:spPr bwMode="auto">
              <a:xfrm>
                <a:off x="5160" y="6948"/>
                <a:ext cx="192" cy="25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52" name="Text Box 28"/>
              <p:cNvSpPr txBox="1">
                <a:spLocks noChangeArrowheads="1"/>
              </p:cNvSpPr>
              <p:nvPr/>
            </p:nvSpPr>
            <p:spPr bwMode="auto">
              <a:xfrm>
                <a:off x="4536" y="6516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 sz="1600"/>
                  <a:t>1</a:t>
                </a: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 sz="1600"/>
              </a:p>
            </p:txBody>
          </p:sp>
          <p:sp>
            <p:nvSpPr>
              <p:cNvPr id="28753" name="Text Box 29"/>
              <p:cNvSpPr txBox="1">
                <a:spLocks noChangeArrowheads="1"/>
              </p:cNvSpPr>
              <p:nvPr/>
            </p:nvSpPr>
            <p:spPr bwMode="auto">
              <a:xfrm>
                <a:off x="4944" y="6288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 sz="1600"/>
                  <a:t>2</a:t>
                </a: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 sz="1600"/>
              </a:p>
            </p:txBody>
          </p:sp>
          <p:sp>
            <p:nvSpPr>
              <p:cNvPr id="28754" name="Text Box 30"/>
              <p:cNvSpPr txBox="1">
                <a:spLocks noChangeArrowheads="1"/>
              </p:cNvSpPr>
              <p:nvPr/>
            </p:nvSpPr>
            <p:spPr bwMode="auto">
              <a:xfrm>
                <a:off x="5304" y="6456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 sz="1600"/>
                  <a:t>3</a:t>
                </a: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 sz="1600"/>
              </a:p>
            </p:txBody>
          </p:sp>
          <p:sp>
            <p:nvSpPr>
              <p:cNvPr id="28755" name="Text Box 31"/>
              <p:cNvSpPr txBox="1">
                <a:spLocks noChangeArrowheads="1"/>
              </p:cNvSpPr>
              <p:nvPr/>
            </p:nvSpPr>
            <p:spPr bwMode="auto">
              <a:xfrm>
                <a:off x="4572" y="6816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 sz="1600"/>
                  <a:t>6</a:t>
                </a: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 sz="1600"/>
              </a:p>
            </p:txBody>
          </p:sp>
          <p:sp>
            <p:nvSpPr>
              <p:cNvPr id="28756" name="Text Box 32"/>
              <p:cNvSpPr txBox="1">
                <a:spLocks noChangeArrowheads="1"/>
              </p:cNvSpPr>
              <p:nvPr/>
            </p:nvSpPr>
            <p:spPr bwMode="auto">
              <a:xfrm>
                <a:off x="4956" y="7032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 sz="1600"/>
                  <a:t>5</a:t>
                </a: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 sz="1600"/>
              </a:p>
            </p:txBody>
          </p:sp>
          <p:sp>
            <p:nvSpPr>
              <p:cNvPr id="28757" name="Text Box 33"/>
              <p:cNvSpPr txBox="1">
                <a:spLocks noChangeArrowheads="1"/>
              </p:cNvSpPr>
              <p:nvPr/>
            </p:nvSpPr>
            <p:spPr bwMode="auto">
              <a:xfrm>
                <a:off x="5316" y="6804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 sz="1600"/>
                  <a:t>4</a:t>
                </a: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 sz="1600"/>
              </a:p>
            </p:txBody>
          </p:sp>
        </p:grpSp>
        <p:sp>
          <p:nvSpPr>
            <p:cNvPr id="28744" name="Rectangle 34"/>
            <p:cNvSpPr>
              <a:spLocks noChangeArrowheads="1"/>
            </p:cNvSpPr>
            <p:nvPr/>
          </p:nvSpPr>
          <p:spPr bwMode="auto">
            <a:xfrm>
              <a:off x="864" y="1589"/>
              <a:ext cx="759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a. </a:t>
              </a:r>
              <a:r>
                <a:rPr kumimoji="1" lang="zh-CN" altLang="en-US"/>
                <a:t>初始化</a:t>
              </a:r>
            </a:p>
          </p:txBody>
        </p:sp>
      </p:grpSp>
      <p:grpSp>
        <p:nvGrpSpPr>
          <p:cNvPr id="136227" name="Group 35"/>
          <p:cNvGrpSpPr>
            <a:grpSpLocks/>
          </p:cNvGrpSpPr>
          <p:nvPr/>
        </p:nvGrpSpPr>
        <p:grpSpPr bwMode="auto">
          <a:xfrm>
            <a:off x="3217863" y="2651125"/>
            <a:ext cx="1857375" cy="1776413"/>
            <a:chOff x="2027" y="768"/>
            <a:chExt cx="1170" cy="1119"/>
          </a:xfrm>
        </p:grpSpPr>
        <p:grpSp>
          <p:nvGrpSpPr>
            <p:cNvPr id="28728" name="Group 36"/>
            <p:cNvGrpSpPr>
              <a:grpSpLocks/>
            </p:cNvGrpSpPr>
            <p:nvPr/>
          </p:nvGrpSpPr>
          <p:grpSpPr bwMode="auto">
            <a:xfrm>
              <a:off x="2208" y="768"/>
              <a:ext cx="819" cy="789"/>
              <a:chOff x="4416" y="6276"/>
              <a:chExt cx="1176" cy="1044"/>
            </a:xfrm>
          </p:grpSpPr>
          <p:sp>
            <p:nvSpPr>
              <p:cNvPr id="28730" name="AutoShape 37"/>
              <p:cNvSpPr>
                <a:spLocks noChangeArrowheads="1"/>
              </p:cNvSpPr>
              <p:nvPr/>
            </p:nvSpPr>
            <p:spPr bwMode="auto">
              <a:xfrm>
                <a:off x="4428" y="6276"/>
                <a:ext cx="1164" cy="1044"/>
              </a:xfrm>
              <a:custGeom>
                <a:avLst/>
                <a:gdLst>
                  <a:gd name="T0" fmla="*/ 582 w 21600"/>
                  <a:gd name="T1" fmla="*/ 0 h 21600"/>
                  <a:gd name="T2" fmla="*/ 170 w 21600"/>
                  <a:gd name="T3" fmla="*/ 153 h 21600"/>
                  <a:gd name="T4" fmla="*/ 0 w 21600"/>
                  <a:gd name="T5" fmla="*/ 522 h 21600"/>
                  <a:gd name="T6" fmla="*/ 170 w 21600"/>
                  <a:gd name="T7" fmla="*/ 891 h 21600"/>
                  <a:gd name="T8" fmla="*/ 582 w 21600"/>
                  <a:gd name="T9" fmla="*/ 1044 h 21600"/>
                  <a:gd name="T10" fmla="*/ 994 w 21600"/>
                  <a:gd name="T11" fmla="*/ 891 h 21600"/>
                  <a:gd name="T12" fmla="*/ 1164 w 21600"/>
                  <a:gd name="T13" fmla="*/ 522 h 21600"/>
                  <a:gd name="T14" fmla="*/ 994 w 21600"/>
                  <a:gd name="T15" fmla="*/ 153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55 w 21600"/>
                  <a:gd name="T25" fmla="*/ 3166 h 21600"/>
                  <a:gd name="T26" fmla="*/ 18445 w 21600"/>
                  <a:gd name="T27" fmla="*/ 18434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7014" y="10800"/>
                    </a:moveTo>
                    <a:cubicBezTo>
                      <a:pt x="7014" y="12891"/>
                      <a:pt x="8709" y="14586"/>
                      <a:pt x="10800" y="14586"/>
                    </a:cubicBezTo>
                    <a:cubicBezTo>
                      <a:pt x="12891" y="14586"/>
                      <a:pt x="14586" y="12891"/>
                      <a:pt x="14586" y="10800"/>
                    </a:cubicBezTo>
                    <a:cubicBezTo>
                      <a:pt x="14586" y="8709"/>
                      <a:pt x="12891" y="7014"/>
                      <a:pt x="10800" y="7014"/>
                    </a:cubicBezTo>
                    <a:cubicBezTo>
                      <a:pt x="8709" y="7014"/>
                      <a:pt x="7014" y="8709"/>
                      <a:pt x="7014" y="108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31" name="Line 38"/>
              <p:cNvSpPr>
                <a:spLocks noChangeShapeType="1"/>
              </p:cNvSpPr>
              <p:nvPr/>
            </p:nvSpPr>
            <p:spPr bwMode="auto">
              <a:xfrm>
                <a:off x="4416" y="6840"/>
                <a:ext cx="372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32" name="Line 39"/>
              <p:cNvSpPr>
                <a:spLocks noChangeShapeType="1"/>
              </p:cNvSpPr>
              <p:nvPr/>
            </p:nvSpPr>
            <p:spPr bwMode="auto">
              <a:xfrm>
                <a:off x="5220" y="6828"/>
                <a:ext cx="36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33" name="Line 40"/>
              <p:cNvSpPr>
                <a:spLocks noChangeShapeType="1"/>
              </p:cNvSpPr>
              <p:nvPr/>
            </p:nvSpPr>
            <p:spPr bwMode="auto">
              <a:xfrm flipH="1" flipV="1">
                <a:off x="4608" y="6432"/>
                <a:ext cx="264" cy="20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34" name="Line 41"/>
              <p:cNvSpPr>
                <a:spLocks noChangeShapeType="1"/>
              </p:cNvSpPr>
              <p:nvPr/>
            </p:nvSpPr>
            <p:spPr bwMode="auto">
              <a:xfrm flipV="1">
                <a:off x="5136" y="6384"/>
                <a:ext cx="240" cy="25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35" name="Line 42"/>
              <p:cNvSpPr>
                <a:spLocks noChangeShapeType="1"/>
              </p:cNvSpPr>
              <p:nvPr/>
            </p:nvSpPr>
            <p:spPr bwMode="auto">
              <a:xfrm flipH="1">
                <a:off x="4716" y="6948"/>
                <a:ext cx="168" cy="3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36" name="Line 43"/>
              <p:cNvSpPr>
                <a:spLocks noChangeShapeType="1"/>
              </p:cNvSpPr>
              <p:nvPr/>
            </p:nvSpPr>
            <p:spPr bwMode="auto">
              <a:xfrm>
                <a:off x="5160" y="6948"/>
                <a:ext cx="192" cy="25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37" name="Text Box 44"/>
              <p:cNvSpPr txBox="1">
                <a:spLocks noChangeArrowheads="1"/>
              </p:cNvSpPr>
              <p:nvPr/>
            </p:nvSpPr>
            <p:spPr bwMode="auto">
              <a:xfrm>
                <a:off x="4536" y="6516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 sz="1600"/>
                  <a:t>1</a:t>
                </a: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 sz="1600"/>
              </a:p>
            </p:txBody>
          </p:sp>
          <p:sp>
            <p:nvSpPr>
              <p:cNvPr id="28738" name="Text Box 45"/>
              <p:cNvSpPr txBox="1">
                <a:spLocks noChangeArrowheads="1"/>
              </p:cNvSpPr>
              <p:nvPr/>
            </p:nvSpPr>
            <p:spPr bwMode="auto">
              <a:xfrm>
                <a:off x="4944" y="6288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 sz="1600"/>
                  <a:t>2</a:t>
                </a: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 sz="1600"/>
              </a:p>
            </p:txBody>
          </p:sp>
          <p:sp>
            <p:nvSpPr>
              <p:cNvPr id="28739" name="Text Box 46"/>
              <p:cNvSpPr txBox="1">
                <a:spLocks noChangeArrowheads="1"/>
              </p:cNvSpPr>
              <p:nvPr/>
            </p:nvSpPr>
            <p:spPr bwMode="auto">
              <a:xfrm>
                <a:off x="5304" y="6456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 sz="1600"/>
                  <a:t>3</a:t>
                </a: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 sz="1600"/>
              </a:p>
            </p:txBody>
          </p:sp>
          <p:sp>
            <p:nvSpPr>
              <p:cNvPr id="28740" name="Text Box 47"/>
              <p:cNvSpPr txBox="1">
                <a:spLocks noChangeArrowheads="1"/>
              </p:cNvSpPr>
              <p:nvPr/>
            </p:nvSpPr>
            <p:spPr bwMode="auto">
              <a:xfrm>
                <a:off x="4572" y="6816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 sz="1600"/>
                  <a:t>6</a:t>
                </a: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 sz="1600"/>
              </a:p>
            </p:txBody>
          </p:sp>
          <p:sp>
            <p:nvSpPr>
              <p:cNvPr id="28741" name="Text Box 48"/>
              <p:cNvSpPr txBox="1">
                <a:spLocks noChangeArrowheads="1"/>
              </p:cNvSpPr>
              <p:nvPr/>
            </p:nvSpPr>
            <p:spPr bwMode="auto">
              <a:xfrm>
                <a:off x="4956" y="7032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 sz="1600"/>
                  <a:t>5</a:t>
                </a: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 sz="1600"/>
              </a:p>
            </p:txBody>
          </p:sp>
          <p:sp>
            <p:nvSpPr>
              <p:cNvPr id="28742" name="Text Box 49"/>
              <p:cNvSpPr txBox="1">
                <a:spLocks noChangeArrowheads="1"/>
              </p:cNvSpPr>
              <p:nvPr/>
            </p:nvSpPr>
            <p:spPr bwMode="auto">
              <a:xfrm>
                <a:off x="5316" y="6804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 sz="1600"/>
                  <a:t> </a:t>
                </a: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 sz="1600"/>
              </a:p>
            </p:txBody>
          </p:sp>
        </p:grpSp>
        <p:sp>
          <p:nvSpPr>
            <p:cNvPr id="28729" name="Rectangle 50"/>
            <p:cNvSpPr>
              <a:spLocks noChangeArrowheads="1"/>
            </p:cNvSpPr>
            <p:nvPr/>
          </p:nvSpPr>
          <p:spPr bwMode="auto">
            <a:xfrm>
              <a:off x="2027" y="1637"/>
              <a:ext cx="1170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b. 4</a:t>
              </a:r>
              <a:r>
                <a:rPr kumimoji="1" lang="zh-CN" altLang="en-US"/>
                <a:t>号猴子退出</a:t>
              </a:r>
            </a:p>
          </p:txBody>
        </p:sp>
      </p:grpSp>
      <p:grpSp>
        <p:nvGrpSpPr>
          <p:cNvPr id="136243" name="Group 51"/>
          <p:cNvGrpSpPr>
            <a:grpSpLocks/>
          </p:cNvGrpSpPr>
          <p:nvPr/>
        </p:nvGrpSpPr>
        <p:grpSpPr bwMode="auto">
          <a:xfrm>
            <a:off x="5867400" y="2651125"/>
            <a:ext cx="1828800" cy="1776413"/>
            <a:chOff x="3696" y="768"/>
            <a:chExt cx="1152" cy="1119"/>
          </a:xfrm>
        </p:grpSpPr>
        <p:grpSp>
          <p:nvGrpSpPr>
            <p:cNvPr id="28713" name="Group 52"/>
            <p:cNvGrpSpPr>
              <a:grpSpLocks/>
            </p:cNvGrpSpPr>
            <p:nvPr/>
          </p:nvGrpSpPr>
          <p:grpSpPr bwMode="auto">
            <a:xfrm>
              <a:off x="3840" y="768"/>
              <a:ext cx="811" cy="789"/>
              <a:chOff x="4416" y="6276"/>
              <a:chExt cx="1176" cy="1044"/>
            </a:xfrm>
          </p:grpSpPr>
          <p:sp>
            <p:nvSpPr>
              <p:cNvPr id="28715" name="AutoShape 53"/>
              <p:cNvSpPr>
                <a:spLocks noChangeArrowheads="1"/>
              </p:cNvSpPr>
              <p:nvPr/>
            </p:nvSpPr>
            <p:spPr bwMode="auto">
              <a:xfrm>
                <a:off x="4428" y="6276"/>
                <a:ext cx="1164" cy="1044"/>
              </a:xfrm>
              <a:custGeom>
                <a:avLst/>
                <a:gdLst>
                  <a:gd name="T0" fmla="*/ 582 w 21600"/>
                  <a:gd name="T1" fmla="*/ 0 h 21600"/>
                  <a:gd name="T2" fmla="*/ 170 w 21600"/>
                  <a:gd name="T3" fmla="*/ 153 h 21600"/>
                  <a:gd name="T4" fmla="*/ 0 w 21600"/>
                  <a:gd name="T5" fmla="*/ 522 h 21600"/>
                  <a:gd name="T6" fmla="*/ 170 w 21600"/>
                  <a:gd name="T7" fmla="*/ 891 h 21600"/>
                  <a:gd name="T8" fmla="*/ 582 w 21600"/>
                  <a:gd name="T9" fmla="*/ 1044 h 21600"/>
                  <a:gd name="T10" fmla="*/ 994 w 21600"/>
                  <a:gd name="T11" fmla="*/ 891 h 21600"/>
                  <a:gd name="T12" fmla="*/ 1164 w 21600"/>
                  <a:gd name="T13" fmla="*/ 522 h 21600"/>
                  <a:gd name="T14" fmla="*/ 994 w 21600"/>
                  <a:gd name="T15" fmla="*/ 153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55 w 21600"/>
                  <a:gd name="T25" fmla="*/ 3166 h 21600"/>
                  <a:gd name="T26" fmla="*/ 18445 w 21600"/>
                  <a:gd name="T27" fmla="*/ 18434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7014" y="10800"/>
                    </a:moveTo>
                    <a:cubicBezTo>
                      <a:pt x="7014" y="12891"/>
                      <a:pt x="8709" y="14586"/>
                      <a:pt x="10800" y="14586"/>
                    </a:cubicBezTo>
                    <a:cubicBezTo>
                      <a:pt x="12891" y="14586"/>
                      <a:pt x="14586" y="12891"/>
                      <a:pt x="14586" y="10800"/>
                    </a:cubicBezTo>
                    <a:cubicBezTo>
                      <a:pt x="14586" y="8709"/>
                      <a:pt x="12891" y="7014"/>
                      <a:pt x="10800" y="7014"/>
                    </a:cubicBezTo>
                    <a:cubicBezTo>
                      <a:pt x="8709" y="7014"/>
                      <a:pt x="7014" y="8709"/>
                      <a:pt x="7014" y="108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16" name="Line 54"/>
              <p:cNvSpPr>
                <a:spLocks noChangeShapeType="1"/>
              </p:cNvSpPr>
              <p:nvPr/>
            </p:nvSpPr>
            <p:spPr bwMode="auto">
              <a:xfrm>
                <a:off x="4416" y="6840"/>
                <a:ext cx="372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17" name="Line 55"/>
              <p:cNvSpPr>
                <a:spLocks noChangeShapeType="1"/>
              </p:cNvSpPr>
              <p:nvPr/>
            </p:nvSpPr>
            <p:spPr bwMode="auto">
              <a:xfrm>
                <a:off x="5220" y="6828"/>
                <a:ext cx="36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18" name="Line 56"/>
              <p:cNvSpPr>
                <a:spLocks noChangeShapeType="1"/>
              </p:cNvSpPr>
              <p:nvPr/>
            </p:nvSpPr>
            <p:spPr bwMode="auto">
              <a:xfrm flipH="1" flipV="1">
                <a:off x="4608" y="6432"/>
                <a:ext cx="264" cy="20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19" name="Line 57"/>
              <p:cNvSpPr>
                <a:spLocks noChangeShapeType="1"/>
              </p:cNvSpPr>
              <p:nvPr/>
            </p:nvSpPr>
            <p:spPr bwMode="auto">
              <a:xfrm flipV="1">
                <a:off x="5136" y="6384"/>
                <a:ext cx="240" cy="25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20" name="Line 58"/>
              <p:cNvSpPr>
                <a:spLocks noChangeShapeType="1"/>
              </p:cNvSpPr>
              <p:nvPr/>
            </p:nvSpPr>
            <p:spPr bwMode="auto">
              <a:xfrm flipH="1">
                <a:off x="4716" y="6948"/>
                <a:ext cx="168" cy="3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21" name="Line 59"/>
              <p:cNvSpPr>
                <a:spLocks noChangeShapeType="1"/>
              </p:cNvSpPr>
              <p:nvPr/>
            </p:nvSpPr>
            <p:spPr bwMode="auto">
              <a:xfrm>
                <a:off x="5160" y="6948"/>
                <a:ext cx="192" cy="25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22" name="Text Box 60"/>
              <p:cNvSpPr txBox="1">
                <a:spLocks noChangeArrowheads="1"/>
              </p:cNvSpPr>
              <p:nvPr/>
            </p:nvSpPr>
            <p:spPr bwMode="auto">
              <a:xfrm>
                <a:off x="4536" y="6516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 sz="1600"/>
                  <a:t>1</a:t>
                </a: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 sz="1600"/>
              </a:p>
            </p:txBody>
          </p:sp>
          <p:sp>
            <p:nvSpPr>
              <p:cNvPr id="28723" name="Text Box 61"/>
              <p:cNvSpPr txBox="1">
                <a:spLocks noChangeArrowheads="1"/>
              </p:cNvSpPr>
              <p:nvPr/>
            </p:nvSpPr>
            <p:spPr bwMode="auto">
              <a:xfrm>
                <a:off x="4944" y="6288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 sz="1600"/>
                  <a:t> </a:t>
                </a: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 sz="1600"/>
              </a:p>
            </p:txBody>
          </p:sp>
          <p:sp>
            <p:nvSpPr>
              <p:cNvPr id="28724" name="Text Box 62"/>
              <p:cNvSpPr txBox="1">
                <a:spLocks noChangeArrowheads="1"/>
              </p:cNvSpPr>
              <p:nvPr/>
            </p:nvSpPr>
            <p:spPr bwMode="auto">
              <a:xfrm>
                <a:off x="5304" y="6456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 sz="1600"/>
                  <a:t>3</a:t>
                </a: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 sz="1600"/>
              </a:p>
            </p:txBody>
          </p:sp>
          <p:sp>
            <p:nvSpPr>
              <p:cNvPr id="28725" name="Text Box 63"/>
              <p:cNvSpPr txBox="1">
                <a:spLocks noChangeArrowheads="1"/>
              </p:cNvSpPr>
              <p:nvPr/>
            </p:nvSpPr>
            <p:spPr bwMode="auto">
              <a:xfrm>
                <a:off x="4572" y="6816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 sz="1600"/>
                  <a:t>6</a:t>
                </a: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 sz="1600"/>
              </a:p>
            </p:txBody>
          </p:sp>
          <p:sp>
            <p:nvSpPr>
              <p:cNvPr id="28726" name="Text Box 64"/>
              <p:cNvSpPr txBox="1">
                <a:spLocks noChangeArrowheads="1"/>
              </p:cNvSpPr>
              <p:nvPr/>
            </p:nvSpPr>
            <p:spPr bwMode="auto">
              <a:xfrm>
                <a:off x="4956" y="7032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 sz="1600"/>
                  <a:t>5</a:t>
                </a: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 sz="1600"/>
              </a:p>
            </p:txBody>
          </p:sp>
          <p:sp>
            <p:nvSpPr>
              <p:cNvPr id="28727" name="Text Box 65"/>
              <p:cNvSpPr txBox="1">
                <a:spLocks noChangeArrowheads="1"/>
              </p:cNvSpPr>
              <p:nvPr/>
            </p:nvSpPr>
            <p:spPr bwMode="auto">
              <a:xfrm>
                <a:off x="5316" y="6804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 sz="1600"/>
                  <a:t> </a:t>
                </a: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 sz="1600"/>
              </a:p>
            </p:txBody>
          </p:sp>
        </p:grpSp>
        <p:sp>
          <p:nvSpPr>
            <p:cNvPr id="28714" name="Rectangle 66"/>
            <p:cNvSpPr>
              <a:spLocks noChangeArrowheads="1"/>
            </p:cNvSpPr>
            <p:nvPr/>
          </p:nvSpPr>
          <p:spPr bwMode="auto">
            <a:xfrm>
              <a:off x="3696" y="1637"/>
              <a:ext cx="115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c. 2</a:t>
              </a:r>
              <a:r>
                <a:rPr kumimoji="1" lang="zh-CN" altLang="en-US"/>
                <a:t>号猴子退出</a:t>
              </a:r>
            </a:p>
          </p:txBody>
        </p:sp>
      </p:grpSp>
      <p:grpSp>
        <p:nvGrpSpPr>
          <p:cNvPr id="136259" name="Group 67"/>
          <p:cNvGrpSpPr>
            <a:grpSpLocks/>
          </p:cNvGrpSpPr>
          <p:nvPr/>
        </p:nvGrpSpPr>
        <p:grpSpPr bwMode="auto">
          <a:xfrm>
            <a:off x="914400" y="4548188"/>
            <a:ext cx="1857375" cy="1776412"/>
            <a:chOff x="624" y="2112"/>
            <a:chExt cx="1170" cy="1119"/>
          </a:xfrm>
        </p:grpSpPr>
        <p:grpSp>
          <p:nvGrpSpPr>
            <p:cNvPr id="28698" name="Group 68"/>
            <p:cNvGrpSpPr>
              <a:grpSpLocks/>
            </p:cNvGrpSpPr>
            <p:nvPr/>
          </p:nvGrpSpPr>
          <p:grpSpPr bwMode="auto">
            <a:xfrm>
              <a:off x="768" y="2112"/>
              <a:ext cx="834" cy="789"/>
              <a:chOff x="4416" y="6276"/>
              <a:chExt cx="1176" cy="1044"/>
            </a:xfrm>
          </p:grpSpPr>
          <p:sp>
            <p:nvSpPr>
              <p:cNvPr id="28700" name="AutoShape 69"/>
              <p:cNvSpPr>
                <a:spLocks noChangeArrowheads="1"/>
              </p:cNvSpPr>
              <p:nvPr/>
            </p:nvSpPr>
            <p:spPr bwMode="auto">
              <a:xfrm>
                <a:off x="4428" y="6276"/>
                <a:ext cx="1164" cy="1044"/>
              </a:xfrm>
              <a:custGeom>
                <a:avLst/>
                <a:gdLst>
                  <a:gd name="T0" fmla="*/ 582 w 21600"/>
                  <a:gd name="T1" fmla="*/ 0 h 21600"/>
                  <a:gd name="T2" fmla="*/ 170 w 21600"/>
                  <a:gd name="T3" fmla="*/ 153 h 21600"/>
                  <a:gd name="T4" fmla="*/ 0 w 21600"/>
                  <a:gd name="T5" fmla="*/ 522 h 21600"/>
                  <a:gd name="T6" fmla="*/ 170 w 21600"/>
                  <a:gd name="T7" fmla="*/ 891 h 21600"/>
                  <a:gd name="T8" fmla="*/ 582 w 21600"/>
                  <a:gd name="T9" fmla="*/ 1044 h 21600"/>
                  <a:gd name="T10" fmla="*/ 994 w 21600"/>
                  <a:gd name="T11" fmla="*/ 891 h 21600"/>
                  <a:gd name="T12" fmla="*/ 1164 w 21600"/>
                  <a:gd name="T13" fmla="*/ 522 h 21600"/>
                  <a:gd name="T14" fmla="*/ 994 w 21600"/>
                  <a:gd name="T15" fmla="*/ 153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55 w 21600"/>
                  <a:gd name="T25" fmla="*/ 3166 h 21600"/>
                  <a:gd name="T26" fmla="*/ 18445 w 21600"/>
                  <a:gd name="T27" fmla="*/ 18434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7014" y="10800"/>
                    </a:moveTo>
                    <a:cubicBezTo>
                      <a:pt x="7014" y="12891"/>
                      <a:pt x="8709" y="14586"/>
                      <a:pt x="10800" y="14586"/>
                    </a:cubicBezTo>
                    <a:cubicBezTo>
                      <a:pt x="12891" y="14586"/>
                      <a:pt x="14586" y="12891"/>
                      <a:pt x="14586" y="10800"/>
                    </a:cubicBezTo>
                    <a:cubicBezTo>
                      <a:pt x="14586" y="8709"/>
                      <a:pt x="12891" y="7014"/>
                      <a:pt x="10800" y="7014"/>
                    </a:cubicBezTo>
                    <a:cubicBezTo>
                      <a:pt x="8709" y="7014"/>
                      <a:pt x="7014" y="8709"/>
                      <a:pt x="7014" y="108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01" name="Line 70"/>
              <p:cNvSpPr>
                <a:spLocks noChangeShapeType="1"/>
              </p:cNvSpPr>
              <p:nvPr/>
            </p:nvSpPr>
            <p:spPr bwMode="auto">
              <a:xfrm>
                <a:off x="4416" y="6840"/>
                <a:ext cx="372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02" name="Line 71"/>
              <p:cNvSpPr>
                <a:spLocks noChangeShapeType="1"/>
              </p:cNvSpPr>
              <p:nvPr/>
            </p:nvSpPr>
            <p:spPr bwMode="auto">
              <a:xfrm>
                <a:off x="5220" y="6828"/>
                <a:ext cx="36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03" name="Line 72"/>
              <p:cNvSpPr>
                <a:spLocks noChangeShapeType="1"/>
              </p:cNvSpPr>
              <p:nvPr/>
            </p:nvSpPr>
            <p:spPr bwMode="auto">
              <a:xfrm flipH="1" flipV="1">
                <a:off x="4608" y="6432"/>
                <a:ext cx="264" cy="20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04" name="Line 73"/>
              <p:cNvSpPr>
                <a:spLocks noChangeShapeType="1"/>
              </p:cNvSpPr>
              <p:nvPr/>
            </p:nvSpPr>
            <p:spPr bwMode="auto">
              <a:xfrm flipV="1">
                <a:off x="5136" y="6384"/>
                <a:ext cx="240" cy="25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05" name="Line 74"/>
              <p:cNvSpPr>
                <a:spLocks noChangeShapeType="1"/>
              </p:cNvSpPr>
              <p:nvPr/>
            </p:nvSpPr>
            <p:spPr bwMode="auto">
              <a:xfrm flipH="1">
                <a:off x="4716" y="6948"/>
                <a:ext cx="168" cy="3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06" name="Line 75"/>
              <p:cNvSpPr>
                <a:spLocks noChangeShapeType="1"/>
              </p:cNvSpPr>
              <p:nvPr/>
            </p:nvSpPr>
            <p:spPr bwMode="auto">
              <a:xfrm>
                <a:off x="5160" y="6948"/>
                <a:ext cx="192" cy="25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07" name="Text Box 76"/>
              <p:cNvSpPr txBox="1">
                <a:spLocks noChangeArrowheads="1"/>
              </p:cNvSpPr>
              <p:nvPr/>
            </p:nvSpPr>
            <p:spPr bwMode="auto">
              <a:xfrm>
                <a:off x="4536" y="6516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 sz="1600"/>
                  <a:t> </a:t>
                </a: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 sz="1600"/>
              </a:p>
            </p:txBody>
          </p:sp>
          <p:sp>
            <p:nvSpPr>
              <p:cNvPr id="28708" name="Text Box 77"/>
              <p:cNvSpPr txBox="1">
                <a:spLocks noChangeArrowheads="1"/>
              </p:cNvSpPr>
              <p:nvPr/>
            </p:nvSpPr>
            <p:spPr bwMode="auto">
              <a:xfrm>
                <a:off x="4944" y="6288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 sz="1600"/>
                  <a:t> </a:t>
                </a: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 sz="1600"/>
              </a:p>
            </p:txBody>
          </p:sp>
          <p:sp>
            <p:nvSpPr>
              <p:cNvPr id="28709" name="Text Box 78"/>
              <p:cNvSpPr txBox="1">
                <a:spLocks noChangeArrowheads="1"/>
              </p:cNvSpPr>
              <p:nvPr/>
            </p:nvSpPr>
            <p:spPr bwMode="auto">
              <a:xfrm>
                <a:off x="5304" y="6456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 sz="1600"/>
                  <a:t>3</a:t>
                </a: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 sz="1600"/>
              </a:p>
            </p:txBody>
          </p:sp>
          <p:sp>
            <p:nvSpPr>
              <p:cNvPr id="28710" name="Text Box 79"/>
              <p:cNvSpPr txBox="1">
                <a:spLocks noChangeArrowheads="1"/>
              </p:cNvSpPr>
              <p:nvPr/>
            </p:nvSpPr>
            <p:spPr bwMode="auto">
              <a:xfrm>
                <a:off x="4572" y="6816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 sz="1600"/>
                  <a:t>6</a:t>
                </a: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 sz="1600"/>
              </a:p>
            </p:txBody>
          </p:sp>
          <p:sp>
            <p:nvSpPr>
              <p:cNvPr id="28711" name="Text Box 80"/>
              <p:cNvSpPr txBox="1">
                <a:spLocks noChangeArrowheads="1"/>
              </p:cNvSpPr>
              <p:nvPr/>
            </p:nvSpPr>
            <p:spPr bwMode="auto">
              <a:xfrm>
                <a:off x="4956" y="7032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 sz="1600"/>
                  <a:t>5</a:t>
                </a: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 sz="1600"/>
              </a:p>
            </p:txBody>
          </p:sp>
          <p:sp>
            <p:nvSpPr>
              <p:cNvPr id="28712" name="Text Box 81"/>
              <p:cNvSpPr txBox="1">
                <a:spLocks noChangeArrowheads="1"/>
              </p:cNvSpPr>
              <p:nvPr/>
            </p:nvSpPr>
            <p:spPr bwMode="auto">
              <a:xfrm>
                <a:off x="5316" y="6804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 sz="1600"/>
                  <a:t> </a:t>
                </a: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 sz="1600"/>
              </a:p>
            </p:txBody>
          </p:sp>
        </p:grpSp>
        <p:sp>
          <p:nvSpPr>
            <p:cNvPr id="28699" name="Rectangle 82"/>
            <p:cNvSpPr>
              <a:spLocks noChangeArrowheads="1"/>
            </p:cNvSpPr>
            <p:nvPr/>
          </p:nvSpPr>
          <p:spPr bwMode="auto">
            <a:xfrm>
              <a:off x="624" y="2981"/>
              <a:ext cx="1170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d. 1</a:t>
              </a:r>
              <a:r>
                <a:rPr kumimoji="1" lang="zh-CN" altLang="en-US"/>
                <a:t>号猴子退出</a:t>
              </a:r>
            </a:p>
          </p:txBody>
        </p:sp>
      </p:grpSp>
      <p:grpSp>
        <p:nvGrpSpPr>
          <p:cNvPr id="136275" name="Group 83"/>
          <p:cNvGrpSpPr>
            <a:grpSpLocks/>
          </p:cNvGrpSpPr>
          <p:nvPr/>
        </p:nvGrpSpPr>
        <p:grpSpPr bwMode="auto">
          <a:xfrm>
            <a:off x="3276600" y="4556125"/>
            <a:ext cx="1828800" cy="1776413"/>
            <a:chOff x="2064" y="2112"/>
            <a:chExt cx="1152" cy="1119"/>
          </a:xfrm>
        </p:grpSpPr>
        <p:grpSp>
          <p:nvGrpSpPr>
            <p:cNvPr id="28683" name="Group 84"/>
            <p:cNvGrpSpPr>
              <a:grpSpLocks/>
            </p:cNvGrpSpPr>
            <p:nvPr/>
          </p:nvGrpSpPr>
          <p:grpSpPr bwMode="auto">
            <a:xfrm>
              <a:off x="2256" y="2112"/>
              <a:ext cx="819" cy="789"/>
              <a:chOff x="4416" y="6276"/>
              <a:chExt cx="1176" cy="1044"/>
            </a:xfrm>
          </p:grpSpPr>
          <p:sp>
            <p:nvSpPr>
              <p:cNvPr id="28685" name="AutoShape 85"/>
              <p:cNvSpPr>
                <a:spLocks noChangeArrowheads="1"/>
              </p:cNvSpPr>
              <p:nvPr/>
            </p:nvSpPr>
            <p:spPr bwMode="auto">
              <a:xfrm>
                <a:off x="4428" y="6276"/>
                <a:ext cx="1164" cy="1044"/>
              </a:xfrm>
              <a:custGeom>
                <a:avLst/>
                <a:gdLst>
                  <a:gd name="T0" fmla="*/ 582 w 21600"/>
                  <a:gd name="T1" fmla="*/ 0 h 21600"/>
                  <a:gd name="T2" fmla="*/ 170 w 21600"/>
                  <a:gd name="T3" fmla="*/ 153 h 21600"/>
                  <a:gd name="T4" fmla="*/ 0 w 21600"/>
                  <a:gd name="T5" fmla="*/ 522 h 21600"/>
                  <a:gd name="T6" fmla="*/ 170 w 21600"/>
                  <a:gd name="T7" fmla="*/ 891 h 21600"/>
                  <a:gd name="T8" fmla="*/ 582 w 21600"/>
                  <a:gd name="T9" fmla="*/ 1044 h 21600"/>
                  <a:gd name="T10" fmla="*/ 994 w 21600"/>
                  <a:gd name="T11" fmla="*/ 891 h 21600"/>
                  <a:gd name="T12" fmla="*/ 1164 w 21600"/>
                  <a:gd name="T13" fmla="*/ 522 h 21600"/>
                  <a:gd name="T14" fmla="*/ 994 w 21600"/>
                  <a:gd name="T15" fmla="*/ 153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55 w 21600"/>
                  <a:gd name="T25" fmla="*/ 3166 h 21600"/>
                  <a:gd name="T26" fmla="*/ 18445 w 21600"/>
                  <a:gd name="T27" fmla="*/ 18434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7014" y="10800"/>
                    </a:moveTo>
                    <a:cubicBezTo>
                      <a:pt x="7014" y="12891"/>
                      <a:pt x="8709" y="14586"/>
                      <a:pt x="10800" y="14586"/>
                    </a:cubicBezTo>
                    <a:cubicBezTo>
                      <a:pt x="12891" y="14586"/>
                      <a:pt x="14586" y="12891"/>
                      <a:pt x="14586" y="10800"/>
                    </a:cubicBezTo>
                    <a:cubicBezTo>
                      <a:pt x="14586" y="8709"/>
                      <a:pt x="12891" y="7014"/>
                      <a:pt x="10800" y="7014"/>
                    </a:cubicBezTo>
                    <a:cubicBezTo>
                      <a:pt x="8709" y="7014"/>
                      <a:pt x="7014" y="8709"/>
                      <a:pt x="7014" y="108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86" name="Line 86"/>
              <p:cNvSpPr>
                <a:spLocks noChangeShapeType="1"/>
              </p:cNvSpPr>
              <p:nvPr/>
            </p:nvSpPr>
            <p:spPr bwMode="auto">
              <a:xfrm>
                <a:off x="4416" y="6840"/>
                <a:ext cx="372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87" name="Line 87"/>
              <p:cNvSpPr>
                <a:spLocks noChangeShapeType="1"/>
              </p:cNvSpPr>
              <p:nvPr/>
            </p:nvSpPr>
            <p:spPr bwMode="auto">
              <a:xfrm>
                <a:off x="5220" y="6828"/>
                <a:ext cx="36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88" name="Line 88"/>
              <p:cNvSpPr>
                <a:spLocks noChangeShapeType="1"/>
              </p:cNvSpPr>
              <p:nvPr/>
            </p:nvSpPr>
            <p:spPr bwMode="auto">
              <a:xfrm flipH="1" flipV="1">
                <a:off x="4608" y="6432"/>
                <a:ext cx="264" cy="20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89" name="Line 89"/>
              <p:cNvSpPr>
                <a:spLocks noChangeShapeType="1"/>
              </p:cNvSpPr>
              <p:nvPr/>
            </p:nvSpPr>
            <p:spPr bwMode="auto">
              <a:xfrm flipV="1">
                <a:off x="5136" y="6384"/>
                <a:ext cx="240" cy="25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90" name="Line 90"/>
              <p:cNvSpPr>
                <a:spLocks noChangeShapeType="1"/>
              </p:cNvSpPr>
              <p:nvPr/>
            </p:nvSpPr>
            <p:spPr bwMode="auto">
              <a:xfrm flipH="1">
                <a:off x="4716" y="6948"/>
                <a:ext cx="168" cy="3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91" name="Line 91"/>
              <p:cNvSpPr>
                <a:spLocks noChangeShapeType="1"/>
              </p:cNvSpPr>
              <p:nvPr/>
            </p:nvSpPr>
            <p:spPr bwMode="auto">
              <a:xfrm>
                <a:off x="5160" y="6948"/>
                <a:ext cx="192" cy="25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92" name="Text Box 92"/>
              <p:cNvSpPr txBox="1">
                <a:spLocks noChangeArrowheads="1"/>
              </p:cNvSpPr>
              <p:nvPr/>
            </p:nvSpPr>
            <p:spPr bwMode="auto">
              <a:xfrm>
                <a:off x="4536" y="6516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 sz="1600"/>
                  <a:t> </a:t>
                </a: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 sz="1600"/>
              </a:p>
            </p:txBody>
          </p:sp>
          <p:sp>
            <p:nvSpPr>
              <p:cNvPr id="28693" name="Text Box 93"/>
              <p:cNvSpPr txBox="1">
                <a:spLocks noChangeArrowheads="1"/>
              </p:cNvSpPr>
              <p:nvPr/>
            </p:nvSpPr>
            <p:spPr bwMode="auto">
              <a:xfrm>
                <a:off x="4944" y="6288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 sz="1600"/>
                  <a:t> </a:t>
                </a: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 sz="1600"/>
              </a:p>
            </p:txBody>
          </p:sp>
          <p:sp>
            <p:nvSpPr>
              <p:cNvPr id="28694" name="Text Box 94"/>
              <p:cNvSpPr txBox="1">
                <a:spLocks noChangeArrowheads="1"/>
              </p:cNvSpPr>
              <p:nvPr/>
            </p:nvSpPr>
            <p:spPr bwMode="auto">
              <a:xfrm>
                <a:off x="5304" y="6456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 sz="1600"/>
                  <a:t> </a:t>
                </a: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 sz="1600"/>
              </a:p>
            </p:txBody>
          </p:sp>
          <p:sp>
            <p:nvSpPr>
              <p:cNvPr id="28695" name="Text Box 95"/>
              <p:cNvSpPr txBox="1">
                <a:spLocks noChangeArrowheads="1"/>
              </p:cNvSpPr>
              <p:nvPr/>
            </p:nvSpPr>
            <p:spPr bwMode="auto">
              <a:xfrm>
                <a:off x="4572" y="6816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 sz="1600"/>
                  <a:t>6</a:t>
                </a: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 sz="1600"/>
              </a:p>
            </p:txBody>
          </p:sp>
          <p:sp>
            <p:nvSpPr>
              <p:cNvPr id="28696" name="Text Box 96"/>
              <p:cNvSpPr txBox="1">
                <a:spLocks noChangeArrowheads="1"/>
              </p:cNvSpPr>
              <p:nvPr/>
            </p:nvSpPr>
            <p:spPr bwMode="auto">
              <a:xfrm>
                <a:off x="4956" y="7032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 sz="1600"/>
                  <a:t>5</a:t>
                </a: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 sz="1600"/>
              </a:p>
            </p:txBody>
          </p:sp>
          <p:sp>
            <p:nvSpPr>
              <p:cNvPr id="28697" name="Text Box 97"/>
              <p:cNvSpPr txBox="1">
                <a:spLocks noChangeArrowheads="1"/>
              </p:cNvSpPr>
              <p:nvPr/>
            </p:nvSpPr>
            <p:spPr bwMode="auto">
              <a:xfrm>
                <a:off x="5316" y="6804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 sz="1600"/>
                  <a:t> </a:t>
                </a: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 sz="1600"/>
              </a:p>
            </p:txBody>
          </p:sp>
        </p:grpSp>
        <p:sp>
          <p:nvSpPr>
            <p:cNvPr id="28684" name="Rectangle 98"/>
            <p:cNvSpPr>
              <a:spLocks noChangeArrowheads="1"/>
            </p:cNvSpPr>
            <p:nvPr/>
          </p:nvSpPr>
          <p:spPr bwMode="auto">
            <a:xfrm>
              <a:off x="2064" y="2981"/>
              <a:ext cx="115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e. 3</a:t>
              </a:r>
              <a:r>
                <a:rPr kumimoji="1" lang="zh-CN" altLang="en-US"/>
                <a:t>号猴子退出</a:t>
              </a:r>
            </a:p>
          </p:txBody>
        </p:sp>
      </p:grpSp>
      <p:sp>
        <p:nvSpPr>
          <p:cNvPr id="28682" name="Rectangle 99"/>
          <p:cNvSpPr>
            <a:spLocks noChangeArrowheads="1"/>
          </p:cNvSpPr>
          <p:nvPr/>
        </p:nvSpPr>
        <p:spPr bwMode="auto">
          <a:xfrm>
            <a:off x="457200" y="1524000"/>
            <a:ext cx="79248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/>
              <a:t> 【例7</a:t>
            </a:r>
            <a:r>
              <a:rPr lang="en-US" altLang="zh-CN" sz="2400"/>
              <a:t>-5】</a:t>
            </a:r>
            <a:r>
              <a:rPr lang="zh-CN" altLang="en-US" sz="2400"/>
              <a:t>解约瑟夫问题。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/>
              <a:t>  设有6只猴子，按报数4选大王。即：</a:t>
            </a:r>
            <a:r>
              <a:rPr lang="en-US" altLang="zh-CN" sz="2400"/>
              <a:t>n=6，m=4.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53834A9D-DF0F-40A4-9C6B-B439C614491C}" type="slidenum">
              <a:rPr lang="en-US" altLang="zh-CN"/>
              <a:pPr>
                <a:defRPr/>
              </a:pPr>
              <a:t>28</a:t>
            </a:fld>
            <a:r>
              <a:rPr lang="en-US" altLang="zh-CN"/>
              <a:t>-</a:t>
            </a:r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600" smtClean="0"/>
              <a:t> 7.1.3  一维数组使用举例</a:t>
            </a:r>
          </a:p>
        </p:txBody>
      </p:sp>
      <p:sp>
        <p:nvSpPr>
          <p:cNvPr id="29700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sz="2000" smtClean="0"/>
              <a:t>1． 解决问题的大致步骤</a:t>
            </a:r>
          </a:p>
        </p:txBody>
      </p:sp>
      <p:graphicFrame>
        <p:nvGraphicFramePr>
          <p:cNvPr id="245812" name="Group 52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893827230"/>
              </p:ext>
            </p:extLst>
          </p:nvPr>
        </p:nvGraphicFramePr>
        <p:xfrm>
          <a:off x="1066800" y="2362200"/>
          <a:ext cx="5562600" cy="2581277"/>
        </p:xfrm>
        <a:graphic>
          <a:graphicData uri="http://schemas.openxmlformats.org/drawingml/2006/table">
            <a:tbl>
              <a:tblPr/>
              <a:tblGrid>
                <a:gridCol w="5562600"/>
              </a:tblGrid>
              <a:tr h="470016">
                <a:tc>
                  <a:txBody>
                    <a:bodyPr/>
                    <a:lstStyle>
                      <a:lvl1pPr marL="342900" indent="-342900"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 marL="742950" indent="-285750"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 marL="1143000" indent="-228600"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 marL="1600200" indent="-228600"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 marL="2057400" indent="-228600"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输入猴子数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n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                                               [1]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0016">
                <a:tc>
                  <a:txBody>
                    <a:bodyPr/>
                    <a:lstStyle>
                      <a:lvl1pPr marL="342900" indent="-342900"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 marL="742950" indent="-285750"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 marL="1143000" indent="-228600"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 marL="1600200" indent="-228600"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 marL="2057400" indent="-228600"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输入要报的数 </a:t>
                      </a: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m</a:t>
                      </a: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                                         [2]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0016">
                <a:tc>
                  <a:txBody>
                    <a:bodyPr/>
                    <a:lstStyle>
                      <a:lvl1pPr marL="342900" indent="-342900"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 marL="742950" indent="-285750"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 marL="1143000" indent="-228600"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 marL="1600200" indent="-228600"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 marL="2057400" indent="-228600"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有猴子入位                     </a:t>
                      </a: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                             </a:t>
                      </a: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[3]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213">
                <a:tc>
                  <a:txBody>
                    <a:bodyPr/>
                    <a:lstStyle>
                      <a:lvl1pPr marL="342900" indent="-73025"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 marL="742950" indent="-285750"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 marL="1143000" indent="-228600"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 marL="1600200" indent="-228600"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 marL="2057400" indent="-228600"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342900" marR="0" lvl="0" indent="-730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每次报数到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m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后退出一只猴子，   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          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[4] </a:t>
                      </a:r>
                      <a:endParaRPr kumimoji="0" lang="en-US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仿宋_GB2312" pitchFamily="49" charset="-122"/>
                        <a:cs typeface="Times New Roman" pitchFamily="18" charset="0"/>
                      </a:endParaRPr>
                    </a:p>
                    <a:p>
                      <a:pPr marL="342900" marR="0" lvl="0" indent="-7302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直至剩一只猴子为止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0016">
                <a:tc>
                  <a:txBody>
                    <a:bodyPr/>
                    <a:lstStyle>
                      <a:lvl1pPr marL="342900" indent="-342900"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 marL="742950" indent="-285750"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 marL="1143000" indent="-228600"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 marL="1600200" indent="-228600"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 marL="2057400" indent="-228600"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输出最后剩下的猴子     </a:t>
                      </a: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                              </a:t>
                      </a: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[5]</a:t>
                      </a:r>
                    </a:p>
                  </a:txBody>
                  <a:tcPr marT="45731" marB="4573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397EAEB7-FCF0-4B83-B63E-70E6550388E2}" type="slidenum">
              <a:rPr lang="en-US" altLang="zh-CN"/>
              <a:pPr>
                <a:defRPr/>
              </a:pPr>
              <a:t>29</a:t>
            </a:fld>
            <a:r>
              <a:rPr lang="en-US" altLang="zh-CN"/>
              <a:t>-</a:t>
            </a: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600" smtClean="0"/>
              <a:t> 7.1.3  一维数组使用举例</a:t>
            </a:r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600200"/>
            <a:ext cx="8424862" cy="2438400"/>
          </a:xfrm>
        </p:spPr>
        <p:txBody>
          <a:bodyPr/>
          <a:lstStyle/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 smtClean="0"/>
              <a:t>2．数据组织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 smtClean="0"/>
              <a:t> ∵</a:t>
            </a:r>
            <a:r>
              <a:rPr lang="zh-CN" altLang="en-US" sz="2000" smtClean="0"/>
              <a:t>在约瑟夫问题中，每一步都需要了解这些猴子是否在位的情况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000" smtClean="0"/>
              <a:t> ∴用一个数组（设名为</a:t>
            </a:r>
            <a:r>
              <a:rPr lang="en-US" altLang="zh-CN" sz="2000" smtClean="0"/>
              <a:t>a）</a:t>
            </a:r>
            <a:r>
              <a:rPr lang="zh-CN" altLang="en-US" sz="2000" smtClean="0"/>
              <a:t>存储它们是否在位的信息</a:t>
            </a:r>
          </a:p>
          <a:p>
            <a:pPr lvl="1" algn="just" eaLnBrk="1" hangingPunct="1">
              <a:lnSpc>
                <a:spcPct val="110000"/>
              </a:lnSpc>
              <a:buFont typeface="Wingdings" pitchFamily="2" charset="2"/>
              <a:buChar char="Ø"/>
            </a:pPr>
            <a:r>
              <a:rPr lang="zh-CN" altLang="en-US" sz="2000" smtClean="0"/>
              <a:t>数组元素的下标：猴子的编号</a:t>
            </a:r>
          </a:p>
          <a:p>
            <a:pPr lvl="1" algn="just" eaLnBrk="1" hangingPunct="1">
              <a:lnSpc>
                <a:spcPct val="110000"/>
              </a:lnSpc>
              <a:buFont typeface="Wingdings" pitchFamily="2" charset="2"/>
              <a:buChar char="Ø"/>
            </a:pPr>
            <a:r>
              <a:rPr lang="zh-CN" altLang="en-US" sz="2000" smtClean="0"/>
              <a:t>数组元素的取值：该猴子是否在位，1表示在，0表示不在。</a:t>
            </a:r>
          </a:p>
        </p:txBody>
      </p:sp>
      <p:grpSp>
        <p:nvGrpSpPr>
          <p:cNvPr id="244740" name="Group 4"/>
          <p:cNvGrpSpPr>
            <a:grpSpLocks/>
          </p:cNvGrpSpPr>
          <p:nvPr/>
        </p:nvGrpSpPr>
        <p:grpSpPr bwMode="auto">
          <a:xfrm>
            <a:off x="2209800" y="3810000"/>
            <a:ext cx="1660525" cy="1922463"/>
            <a:chOff x="672" y="1793"/>
            <a:chExt cx="1046" cy="1211"/>
          </a:xfrm>
        </p:grpSpPr>
        <p:grpSp>
          <p:nvGrpSpPr>
            <p:cNvPr id="30748" name="Group 5"/>
            <p:cNvGrpSpPr>
              <a:grpSpLocks/>
            </p:cNvGrpSpPr>
            <p:nvPr/>
          </p:nvGrpSpPr>
          <p:grpSpPr bwMode="auto">
            <a:xfrm>
              <a:off x="816" y="2006"/>
              <a:ext cx="762" cy="789"/>
              <a:chOff x="4416" y="6276"/>
              <a:chExt cx="1176" cy="1044"/>
            </a:xfrm>
          </p:grpSpPr>
          <p:sp>
            <p:nvSpPr>
              <p:cNvPr id="30755" name="AutoShape 6"/>
              <p:cNvSpPr>
                <a:spLocks noChangeArrowheads="1"/>
              </p:cNvSpPr>
              <p:nvPr/>
            </p:nvSpPr>
            <p:spPr bwMode="auto">
              <a:xfrm>
                <a:off x="4428" y="6276"/>
                <a:ext cx="1164" cy="1044"/>
              </a:xfrm>
              <a:custGeom>
                <a:avLst/>
                <a:gdLst>
                  <a:gd name="T0" fmla="*/ 582 w 21600"/>
                  <a:gd name="T1" fmla="*/ 0 h 21600"/>
                  <a:gd name="T2" fmla="*/ 170 w 21600"/>
                  <a:gd name="T3" fmla="*/ 153 h 21600"/>
                  <a:gd name="T4" fmla="*/ 0 w 21600"/>
                  <a:gd name="T5" fmla="*/ 522 h 21600"/>
                  <a:gd name="T6" fmla="*/ 170 w 21600"/>
                  <a:gd name="T7" fmla="*/ 891 h 21600"/>
                  <a:gd name="T8" fmla="*/ 582 w 21600"/>
                  <a:gd name="T9" fmla="*/ 1044 h 21600"/>
                  <a:gd name="T10" fmla="*/ 994 w 21600"/>
                  <a:gd name="T11" fmla="*/ 891 h 21600"/>
                  <a:gd name="T12" fmla="*/ 1164 w 21600"/>
                  <a:gd name="T13" fmla="*/ 522 h 21600"/>
                  <a:gd name="T14" fmla="*/ 994 w 21600"/>
                  <a:gd name="T15" fmla="*/ 153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55 w 21600"/>
                  <a:gd name="T25" fmla="*/ 3166 h 21600"/>
                  <a:gd name="T26" fmla="*/ 18445 w 21600"/>
                  <a:gd name="T27" fmla="*/ 18434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7014" y="10800"/>
                    </a:moveTo>
                    <a:cubicBezTo>
                      <a:pt x="7014" y="12891"/>
                      <a:pt x="8709" y="14586"/>
                      <a:pt x="10800" y="14586"/>
                    </a:cubicBezTo>
                    <a:cubicBezTo>
                      <a:pt x="12891" y="14586"/>
                      <a:pt x="14586" y="12891"/>
                      <a:pt x="14586" y="10800"/>
                    </a:cubicBezTo>
                    <a:cubicBezTo>
                      <a:pt x="14586" y="8709"/>
                      <a:pt x="12891" y="7014"/>
                      <a:pt x="10800" y="7014"/>
                    </a:cubicBezTo>
                    <a:cubicBezTo>
                      <a:pt x="8709" y="7014"/>
                      <a:pt x="7014" y="8709"/>
                      <a:pt x="7014" y="108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6" name="Line 7"/>
              <p:cNvSpPr>
                <a:spLocks noChangeShapeType="1"/>
              </p:cNvSpPr>
              <p:nvPr/>
            </p:nvSpPr>
            <p:spPr bwMode="auto">
              <a:xfrm>
                <a:off x="4416" y="6840"/>
                <a:ext cx="372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7" name="Line 8"/>
              <p:cNvSpPr>
                <a:spLocks noChangeShapeType="1"/>
              </p:cNvSpPr>
              <p:nvPr/>
            </p:nvSpPr>
            <p:spPr bwMode="auto">
              <a:xfrm>
                <a:off x="5220" y="6828"/>
                <a:ext cx="36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8" name="Line 9"/>
              <p:cNvSpPr>
                <a:spLocks noChangeShapeType="1"/>
              </p:cNvSpPr>
              <p:nvPr/>
            </p:nvSpPr>
            <p:spPr bwMode="auto">
              <a:xfrm flipH="1" flipV="1">
                <a:off x="4608" y="6432"/>
                <a:ext cx="264" cy="20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9" name="Line 10"/>
              <p:cNvSpPr>
                <a:spLocks noChangeShapeType="1"/>
              </p:cNvSpPr>
              <p:nvPr/>
            </p:nvSpPr>
            <p:spPr bwMode="auto">
              <a:xfrm flipV="1">
                <a:off x="5136" y="6384"/>
                <a:ext cx="240" cy="25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0" name="Line 11"/>
              <p:cNvSpPr>
                <a:spLocks noChangeShapeType="1"/>
              </p:cNvSpPr>
              <p:nvPr/>
            </p:nvSpPr>
            <p:spPr bwMode="auto">
              <a:xfrm flipH="1">
                <a:off x="4716" y="6948"/>
                <a:ext cx="168" cy="3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1" name="Line 12"/>
              <p:cNvSpPr>
                <a:spLocks noChangeShapeType="1"/>
              </p:cNvSpPr>
              <p:nvPr/>
            </p:nvSpPr>
            <p:spPr bwMode="auto">
              <a:xfrm>
                <a:off x="5160" y="6948"/>
                <a:ext cx="192" cy="25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62" name="Text Box 13"/>
              <p:cNvSpPr txBox="1">
                <a:spLocks noChangeArrowheads="1"/>
              </p:cNvSpPr>
              <p:nvPr/>
            </p:nvSpPr>
            <p:spPr bwMode="auto">
              <a:xfrm>
                <a:off x="4536" y="6516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 sz="1800">
                    <a:ea typeface="宋体" pitchFamily="2" charset="-122"/>
                  </a:rPr>
                  <a:t>1</a:t>
                </a:r>
                <a:endParaRPr kumimoji="1" lang="zh-CN" altLang="en-US" sz="1800">
                  <a:ea typeface="黑体" pitchFamily="2" charset="-122"/>
                </a:endParaRP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 sz="1800">
                  <a:ea typeface="宋体" pitchFamily="2" charset="-122"/>
                </a:endParaRPr>
              </a:p>
            </p:txBody>
          </p:sp>
          <p:sp>
            <p:nvSpPr>
              <p:cNvPr id="30763" name="Text Box 14"/>
              <p:cNvSpPr txBox="1">
                <a:spLocks noChangeArrowheads="1"/>
              </p:cNvSpPr>
              <p:nvPr/>
            </p:nvSpPr>
            <p:spPr bwMode="auto">
              <a:xfrm>
                <a:off x="4944" y="6288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 sz="1800">
                    <a:ea typeface="宋体" pitchFamily="2" charset="-122"/>
                  </a:rPr>
                  <a:t>1</a:t>
                </a:r>
                <a:endParaRPr kumimoji="1" lang="zh-CN" altLang="en-US" sz="1800">
                  <a:ea typeface="黑体" pitchFamily="2" charset="-122"/>
                </a:endParaRP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 sz="1800">
                  <a:ea typeface="宋体" pitchFamily="2" charset="-122"/>
                </a:endParaRPr>
              </a:p>
            </p:txBody>
          </p:sp>
          <p:sp>
            <p:nvSpPr>
              <p:cNvPr id="30764" name="Text Box 15"/>
              <p:cNvSpPr txBox="1">
                <a:spLocks noChangeArrowheads="1"/>
              </p:cNvSpPr>
              <p:nvPr/>
            </p:nvSpPr>
            <p:spPr bwMode="auto">
              <a:xfrm>
                <a:off x="5304" y="6456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 sz="1800">
                    <a:ea typeface="宋体" pitchFamily="2" charset="-122"/>
                  </a:rPr>
                  <a:t>1</a:t>
                </a:r>
                <a:endParaRPr kumimoji="1" lang="zh-CN" altLang="en-US" sz="1800">
                  <a:ea typeface="黑体" pitchFamily="2" charset="-122"/>
                </a:endParaRP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 sz="1800">
                  <a:ea typeface="宋体" pitchFamily="2" charset="-122"/>
                </a:endParaRPr>
              </a:p>
            </p:txBody>
          </p:sp>
          <p:sp>
            <p:nvSpPr>
              <p:cNvPr id="30765" name="Text Box 16"/>
              <p:cNvSpPr txBox="1">
                <a:spLocks noChangeArrowheads="1"/>
              </p:cNvSpPr>
              <p:nvPr/>
            </p:nvSpPr>
            <p:spPr bwMode="auto">
              <a:xfrm>
                <a:off x="4572" y="6816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 sz="1800">
                    <a:ea typeface="宋体" pitchFamily="2" charset="-122"/>
                  </a:rPr>
                  <a:t>1</a:t>
                </a:r>
                <a:endParaRPr kumimoji="1" lang="zh-CN" altLang="en-US" sz="1800">
                  <a:ea typeface="黑体" pitchFamily="2" charset="-122"/>
                </a:endParaRP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 sz="1800">
                  <a:ea typeface="宋体" pitchFamily="2" charset="-122"/>
                </a:endParaRPr>
              </a:p>
            </p:txBody>
          </p:sp>
          <p:sp>
            <p:nvSpPr>
              <p:cNvPr id="30766" name="Text Box 17"/>
              <p:cNvSpPr txBox="1">
                <a:spLocks noChangeArrowheads="1"/>
              </p:cNvSpPr>
              <p:nvPr/>
            </p:nvSpPr>
            <p:spPr bwMode="auto">
              <a:xfrm>
                <a:off x="4956" y="7032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 sz="1800">
                    <a:ea typeface="宋体" pitchFamily="2" charset="-122"/>
                  </a:rPr>
                  <a:t>1</a:t>
                </a:r>
                <a:endParaRPr kumimoji="1" lang="zh-CN" altLang="en-US" sz="1800">
                  <a:ea typeface="黑体" pitchFamily="2" charset="-122"/>
                </a:endParaRP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 sz="1800">
                  <a:ea typeface="宋体" pitchFamily="2" charset="-122"/>
                </a:endParaRPr>
              </a:p>
            </p:txBody>
          </p:sp>
          <p:sp>
            <p:nvSpPr>
              <p:cNvPr id="30767" name="Text Box 18"/>
              <p:cNvSpPr txBox="1">
                <a:spLocks noChangeArrowheads="1"/>
              </p:cNvSpPr>
              <p:nvPr/>
            </p:nvSpPr>
            <p:spPr bwMode="auto">
              <a:xfrm>
                <a:off x="5316" y="6804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 sz="1800">
                    <a:ea typeface="宋体" pitchFamily="2" charset="-122"/>
                  </a:rPr>
                  <a:t>1</a:t>
                </a:r>
                <a:endParaRPr kumimoji="1" lang="zh-CN" altLang="en-US" sz="1800">
                  <a:ea typeface="黑体" pitchFamily="2" charset="-122"/>
                </a:endParaRP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 sz="1800">
                  <a:ea typeface="宋体" pitchFamily="2" charset="-122"/>
                </a:endParaRPr>
              </a:p>
            </p:txBody>
          </p:sp>
        </p:grpSp>
        <p:sp>
          <p:nvSpPr>
            <p:cNvPr id="30749" name="Rectangle 19"/>
            <p:cNvSpPr>
              <a:spLocks noChangeArrowheads="1"/>
            </p:cNvSpPr>
            <p:nvPr/>
          </p:nvSpPr>
          <p:spPr bwMode="auto">
            <a:xfrm>
              <a:off x="672" y="2129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 sz="1800">
                  <a:solidFill>
                    <a:srgbClr val="FF0000"/>
                  </a:solidFill>
                  <a:ea typeface="宋体" pitchFamily="2" charset="-122"/>
                </a:rPr>
                <a:t>1</a:t>
              </a:r>
            </a:p>
          </p:txBody>
        </p:sp>
        <p:sp>
          <p:nvSpPr>
            <p:cNvPr id="30750" name="Rectangle 20"/>
            <p:cNvSpPr>
              <a:spLocks noChangeArrowheads="1"/>
            </p:cNvSpPr>
            <p:nvPr/>
          </p:nvSpPr>
          <p:spPr bwMode="auto">
            <a:xfrm>
              <a:off x="1098" y="1793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 sz="1800">
                  <a:solidFill>
                    <a:srgbClr val="FF0000"/>
                  </a:solidFill>
                  <a:ea typeface="宋体" pitchFamily="2" charset="-122"/>
                </a:rPr>
                <a:t>2</a:t>
              </a:r>
            </a:p>
          </p:txBody>
        </p:sp>
        <p:sp>
          <p:nvSpPr>
            <p:cNvPr id="30751" name="Rectangle 21"/>
            <p:cNvSpPr>
              <a:spLocks noChangeArrowheads="1"/>
            </p:cNvSpPr>
            <p:nvPr/>
          </p:nvSpPr>
          <p:spPr bwMode="auto">
            <a:xfrm>
              <a:off x="1530" y="2129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 sz="1800">
                  <a:solidFill>
                    <a:srgbClr val="FF0000"/>
                  </a:solidFill>
                  <a:ea typeface="宋体" pitchFamily="2" charset="-122"/>
                </a:rPr>
                <a:t>3</a:t>
              </a:r>
            </a:p>
          </p:txBody>
        </p:sp>
        <p:sp>
          <p:nvSpPr>
            <p:cNvPr id="30752" name="Rectangle 22"/>
            <p:cNvSpPr>
              <a:spLocks noChangeArrowheads="1"/>
            </p:cNvSpPr>
            <p:nvPr/>
          </p:nvSpPr>
          <p:spPr bwMode="auto">
            <a:xfrm>
              <a:off x="720" y="2513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 sz="1800">
                  <a:solidFill>
                    <a:srgbClr val="FF0000"/>
                  </a:solidFill>
                  <a:ea typeface="宋体" pitchFamily="2" charset="-122"/>
                </a:rPr>
                <a:t>6</a:t>
              </a:r>
            </a:p>
          </p:txBody>
        </p:sp>
        <p:sp>
          <p:nvSpPr>
            <p:cNvPr id="30753" name="Rectangle 23"/>
            <p:cNvSpPr>
              <a:spLocks noChangeArrowheads="1"/>
            </p:cNvSpPr>
            <p:nvPr/>
          </p:nvSpPr>
          <p:spPr bwMode="auto">
            <a:xfrm>
              <a:off x="1104" y="2773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 sz="1800">
                  <a:solidFill>
                    <a:srgbClr val="FF0000"/>
                  </a:solidFill>
                  <a:ea typeface="宋体" pitchFamily="2" charset="-122"/>
                </a:rPr>
                <a:t>5</a:t>
              </a:r>
            </a:p>
          </p:txBody>
        </p:sp>
        <p:sp>
          <p:nvSpPr>
            <p:cNvPr id="30754" name="Rectangle 24"/>
            <p:cNvSpPr>
              <a:spLocks noChangeArrowheads="1"/>
            </p:cNvSpPr>
            <p:nvPr/>
          </p:nvSpPr>
          <p:spPr bwMode="auto">
            <a:xfrm>
              <a:off x="1488" y="2561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 sz="1800">
                  <a:solidFill>
                    <a:srgbClr val="FF0000"/>
                  </a:solidFill>
                  <a:ea typeface="宋体" pitchFamily="2" charset="-122"/>
                </a:rPr>
                <a:t>4</a:t>
              </a:r>
            </a:p>
          </p:txBody>
        </p:sp>
      </p:grpSp>
      <p:grpSp>
        <p:nvGrpSpPr>
          <p:cNvPr id="244761" name="Group 25"/>
          <p:cNvGrpSpPr>
            <a:grpSpLocks/>
          </p:cNvGrpSpPr>
          <p:nvPr/>
        </p:nvGrpSpPr>
        <p:grpSpPr bwMode="auto">
          <a:xfrm>
            <a:off x="4664075" y="3810000"/>
            <a:ext cx="1660525" cy="1922463"/>
            <a:chOff x="672" y="1793"/>
            <a:chExt cx="1046" cy="1211"/>
          </a:xfrm>
        </p:grpSpPr>
        <p:grpSp>
          <p:nvGrpSpPr>
            <p:cNvPr id="30728" name="Group 26"/>
            <p:cNvGrpSpPr>
              <a:grpSpLocks/>
            </p:cNvGrpSpPr>
            <p:nvPr/>
          </p:nvGrpSpPr>
          <p:grpSpPr bwMode="auto">
            <a:xfrm>
              <a:off x="816" y="2006"/>
              <a:ext cx="762" cy="789"/>
              <a:chOff x="4416" y="6276"/>
              <a:chExt cx="1176" cy="1044"/>
            </a:xfrm>
          </p:grpSpPr>
          <p:sp>
            <p:nvSpPr>
              <p:cNvPr id="30735" name="AutoShape 27"/>
              <p:cNvSpPr>
                <a:spLocks noChangeArrowheads="1"/>
              </p:cNvSpPr>
              <p:nvPr/>
            </p:nvSpPr>
            <p:spPr bwMode="auto">
              <a:xfrm>
                <a:off x="4428" y="6276"/>
                <a:ext cx="1164" cy="1044"/>
              </a:xfrm>
              <a:custGeom>
                <a:avLst/>
                <a:gdLst>
                  <a:gd name="T0" fmla="*/ 582 w 21600"/>
                  <a:gd name="T1" fmla="*/ 0 h 21600"/>
                  <a:gd name="T2" fmla="*/ 170 w 21600"/>
                  <a:gd name="T3" fmla="*/ 153 h 21600"/>
                  <a:gd name="T4" fmla="*/ 0 w 21600"/>
                  <a:gd name="T5" fmla="*/ 522 h 21600"/>
                  <a:gd name="T6" fmla="*/ 170 w 21600"/>
                  <a:gd name="T7" fmla="*/ 891 h 21600"/>
                  <a:gd name="T8" fmla="*/ 582 w 21600"/>
                  <a:gd name="T9" fmla="*/ 1044 h 21600"/>
                  <a:gd name="T10" fmla="*/ 994 w 21600"/>
                  <a:gd name="T11" fmla="*/ 891 h 21600"/>
                  <a:gd name="T12" fmla="*/ 1164 w 21600"/>
                  <a:gd name="T13" fmla="*/ 522 h 21600"/>
                  <a:gd name="T14" fmla="*/ 994 w 21600"/>
                  <a:gd name="T15" fmla="*/ 153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55 w 21600"/>
                  <a:gd name="T25" fmla="*/ 3166 h 21600"/>
                  <a:gd name="T26" fmla="*/ 18445 w 21600"/>
                  <a:gd name="T27" fmla="*/ 18434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7014" y="10800"/>
                    </a:moveTo>
                    <a:cubicBezTo>
                      <a:pt x="7014" y="12891"/>
                      <a:pt x="8709" y="14586"/>
                      <a:pt x="10800" y="14586"/>
                    </a:cubicBezTo>
                    <a:cubicBezTo>
                      <a:pt x="12891" y="14586"/>
                      <a:pt x="14586" y="12891"/>
                      <a:pt x="14586" y="10800"/>
                    </a:cubicBezTo>
                    <a:cubicBezTo>
                      <a:pt x="14586" y="8709"/>
                      <a:pt x="12891" y="7014"/>
                      <a:pt x="10800" y="7014"/>
                    </a:cubicBezTo>
                    <a:cubicBezTo>
                      <a:pt x="8709" y="7014"/>
                      <a:pt x="7014" y="8709"/>
                      <a:pt x="7014" y="108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36" name="Line 28"/>
              <p:cNvSpPr>
                <a:spLocks noChangeShapeType="1"/>
              </p:cNvSpPr>
              <p:nvPr/>
            </p:nvSpPr>
            <p:spPr bwMode="auto">
              <a:xfrm>
                <a:off x="4416" y="6840"/>
                <a:ext cx="372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37" name="Line 29"/>
              <p:cNvSpPr>
                <a:spLocks noChangeShapeType="1"/>
              </p:cNvSpPr>
              <p:nvPr/>
            </p:nvSpPr>
            <p:spPr bwMode="auto">
              <a:xfrm>
                <a:off x="5220" y="6828"/>
                <a:ext cx="36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38" name="Line 30"/>
              <p:cNvSpPr>
                <a:spLocks noChangeShapeType="1"/>
              </p:cNvSpPr>
              <p:nvPr/>
            </p:nvSpPr>
            <p:spPr bwMode="auto">
              <a:xfrm flipH="1" flipV="1">
                <a:off x="4608" y="6432"/>
                <a:ext cx="264" cy="20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39" name="Line 31"/>
              <p:cNvSpPr>
                <a:spLocks noChangeShapeType="1"/>
              </p:cNvSpPr>
              <p:nvPr/>
            </p:nvSpPr>
            <p:spPr bwMode="auto">
              <a:xfrm flipV="1">
                <a:off x="5136" y="6384"/>
                <a:ext cx="240" cy="25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40" name="Line 32"/>
              <p:cNvSpPr>
                <a:spLocks noChangeShapeType="1"/>
              </p:cNvSpPr>
              <p:nvPr/>
            </p:nvSpPr>
            <p:spPr bwMode="auto">
              <a:xfrm flipH="1">
                <a:off x="4716" y="6948"/>
                <a:ext cx="168" cy="3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41" name="Line 33"/>
              <p:cNvSpPr>
                <a:spLocks noChangeShapeType="1"/>
              </p:cNvSpPr>
              <p:nvPr/>
            </p:nvSpPr>
            <p:spPr bwMode="auto">
              <a:xfrm>
                <a:off x="5160" y="6948"/>
                <a:ext cx="192" cy="25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42" name="Text Box 34"/>
              <p:cNvSpPr txBox="1">
                <a:spLocks noChangeArrowheads="1"/>
              </p:cNvSpPr>
              <p:nvPr/>
            </p:nvSpPr>
            <p:spPr bwMode="auto">
              <a:xfrm>
                <a:off x="4536" y="6516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 sz="1800">
                    <a:ea typeface="宋体" pitchFamily="2" charset="-122"/>
                  </a:rPr>
                  <a:t>1</a:t>
                </a:r>
                <a:endParaRPr kumimoji="1" lang="zh-CN" altLang="en-US" sz="1800">
                  <a:ea typeface="黑体" pitchFamily="2" charset="-122"/>
                </a:endParaRP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 sz="1800">
                  <a:ea typeface="宋体" pitchFamily="2" charset="-122"/>
                </a:endParaRPr>
              </a:p>
            </p:txBody>
          </p:sp>
          <p:sp>
            <p:nvSpPr>
              <p:cNvPr id="30743" name="Text Box 35"/>
              <p:cNvSpPr txBox="1">
                <a:spLocks noChangeArrowheads="1"/>
              </p:cNvSpPr>
              <p:nvPr/>
            </p:nvSpPr>
            <p:spPr bwMode="auto">
              <a:xfrm>
                <a:off x="4944" y="6288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 sz="1800">
                    <a:ea typeface="宋体" pitchFamily="2" charset="-122"/>
                  </a:rPr>
                  <a:t>1</a:t>
                </a:r>
                <a:endParaRPr kumimoji="1" lang="zh-CN" altLang="en-US" sz="1800">
                  <a:ea typeface="黑体" pitchFamily="2" charset="-122"/>
                </a:endParaRP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 sz="1800">
                  <a:ea typeface="宋体" pitchFamily="2" charset="-122"/>
                </a:endParaRPr>
              </a:p>
            </p:txBody>
          </p:sp>
          <p:sp>
            <p:nvSpPr>
              <p:cNvPr id="30744" name="Text Box 36"/>
              <p:cNvSpPr txBox="1">
                <a:spLocks noChangeArrowheads="1"/>
              </p:cNvSpPr>
              <p:nvPr/>
            </p:nvSpPr>
            <p:spPr bwMode="auto">
              <a:xfrm>
                <a:off x="5304" y="6456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 sz="1800">
                    <a:ea typeface="宋体" pitchFamily="2" charset="-122"/>
                  </a:rPr>
                  <a:t>1</a:t>
                </a:r>
                <a:endParaRPr kumimoji="1" lang="zh-CN" altLang="en-US" sz="1800">
                  <a:ea typeface="黑体" pitchFamily="2" charset="-122"/>
                </a:endParaRP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 sz="1800">
                  <a:ea typeface="宋体" pitchFamily="2" charset="-122"/>
                </a:endParaRPr>
              </a:p>
            </p:txBody>
          </p:sp>
          <p:sp>
            <p:nvSpPr>
              <p:cNvPr id="30745" name="Text Box 37"/>
              <p:cNvSpPr txBox="1">
                <a:spLocks noChangeArrowheads="1"/>
              </p:cNvSpPr>
              <p:nvPr/>
            </p:nvSpPr>
            <p:spPr bwMode="auto">
              <a:xfrm>
                <a:off x="4572" y="6816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 sz="1800">
                    <a:ea typeface="宋体" pitchFamily="2" charset="-122"/>
                  </a:rPr>
                  <a:t>1</a:t>
                </a:r>
                <a:endParaRPr kumimoji="1" lang="zh-CN" altLang="en-US" sz="1800">
                  <a:ea typeface="黑体" pitchFamily="2" charset="-122"/>
                </a:endParaRP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 sz="1800">
                  <a:ea typeface="宋体" pitchFamily="2" charset="-122"/>
                </a:endParaRPr>
              </a:p>
            </p:txBody>
          </p:sp>
          <p:sp>
            <p:nvSpPr>
              <p:cNvPr id="30746" name="Text Box 38"/>
              <p:cNvSpPr txBox="1">
                <a:spLocks noChangeArrowheads="1"/>
              </p:cNvSpPr>
              <p:nvPr/>
            </p:nvSpPr>
            <p:spPr bwMode="auto">
              <a:xfrm>
                <a:off x="4956" y="7032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 sz="1800">
                    <a:ea typeface="宋体" pitchFamily="2" charset="-122"/>
                  </a:rPr>
                  <a:t>1</a:t>
                </a:r>
                <a:endParaRPr kumimoji="1" lang="zh-CN" altLang="en-US" sz="1800">
                  <a:ea typeface="黑体" pitchFamily="2" charset="-122"/>
                </a:endParaRP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 sz="1800">
                  <a:ea typeface="宋体" pitchFamily="2" charset="-122"/>
                </a:endParaRPr>
              </a:p>
            </p:txBody>
          </p:sp>
          <p:sp>
            <p:nvSpPr>
              <p:cNvPr id="30747" name="Text Box 39"/>
              <p:cNvSpPr txBox="1">
                <a:spLocks noChangeArrowheads="1"/>
              </p:cNvSpPr>
              <p:nvPr/>
            </p:nvSpPr>
            <p:spPr bwMode="auto">
              <a:xfrm>
                <a:off x="5316" y="6804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 sz="1800">
                    <a:solidFill>
                      <a:schemeClr val="tx2"/>
                    </a:solidFill>
                    <a:ea typeface="宋体" pitchFamily="2" charset="-122"/>
                  </a:rPr>
                  <a:t>0</a:t>
                </a: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 sz="1800">
                  <a:ea typeface="宋体" pitchFamily="2" charset="-122"/>
                </a:endParaRPr>
              </a:p>
            </p:txBody>
          </p:sp>
        </p:grpSp>
        <p:sp>
          <p:nvSpPr>
            <p:cNvPr id="30729" name="Rectangle 40"/>
            <p:cNvSpPr>
              <a:spLocks noChangeArrowheads="1"/>
            </p:cNvSpPr>
            <p:nvPr/>
          </p:nvSpPr>
          <p:spPr bwMode="auto">
            <a:xfrm>
              <a:off x="672" y="2129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 sz="1800">
                  <a:solidFill>
                    <a:srgbClr val="FF0000"/>
                  </a:solidFill>
                  <a:ea typeface="宋体" pitchFamily="2" charset="-122"/>
                </a:rPr>
                <a:t>1</a:t>
              </a:r>
            </a:p>
          </p:txBody>
        </p:sp>
        <p:sp>
          <p:nvSpPr>
            <p:cNvPr id="30730" name="Rectangle 41"/>
            <p:cNvSpPr>
              <a:spLocks noChangeArrowheads="1"/>
            </p:cNvSpPr>
            <p:nvPr/>
          </p:nvSpPr>
          <p:spPr bwMode="auto">
            <a:xfrm>
              <a:off x="1098" y="1793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 sz="1800">
                  <a:solidFill>
                    <a:srgbClr val="FF0000"/>
                  </a:solidFill>
                  <a:ea typeface="宋体" pitchFamily="2" charset="-122"/>
                </a:rPr>
                <a:t>2</a:t>
              </a:r>
            </a:p>
          </p:txBody>
        </p:sp>
        <p:sp>
          <p:nvSpPr>
            <p:cNvPr id="30731" name="Rectangle 42"/>
            <p:cNvSpPr>
              <a:spLocks noChangeArrowheads="1"/>
            </p:cNvSpPr>
            <p:nvPr/>
          </p:nvSpPr>
          <p:spPr bwMode="auto">
            <a:xfrm>
              <a:off x="1530" y="2129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 sz="1800">
                  <a:solidFill>
                    <a:srgbClr val="FF0000"/>
                  </a:solidFill>
                  <a:ea typeface="宋体" pitchFamily="2" charset="-122"/>
                </a:rPr>
                <a:t>3</a:t>
              </a:r>
            </a:p>
          </p:txBody>
        </p:sp>
        <p:sp>
          <p:nvSpPr>
            <p:cNvPr id="30732" name="Rectangle 43"/>
            <p:cNvSpPr>
              <a:spLocks noChangeArrowheads="1"/>
            </p:cNvSpPr>
            <p:nvPr/>
          </p:nvSpPr>
          <p:spPr bwMode="auto">
            <a:xfrm>
              <a:off x="720" y="2513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 sz="1800">
                  <a:solidFill>
                    <a:srgbClr val="FF0000"/>
                  </a:solidFill>
                  <a:ea typeface="宋体" pitchFamily="2" charset="-122"/>
                </a:rPr>
                <a:t>6</a:t>
              </a:r>
            </a:p>
          </p:txBody>
        </p:sp>
        <p:sp>
          <p:nvSpPr>
            <p:cNvPr id="30733" name="Rectangle 44"/>
            <p:cNvSpPr>
              <a:spLocks noChangeArrowheads="1"/>
            </p:cNvSpPr>
            <p:nvPr/>
          </p:nvSpPr>
          <p:spPr bwMode="auto">
            <a:xfrm>
              <a:off x="1104" y="2773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 sz="1800">
                  <a:solidFill>
                    <a:srgbClr val="FF0000"/>
                  </a:solidFill>
                  <a:ea typeface="宋体" pitchFamily="2" charset="-122"/>
                </a:rPr>
                <a:t>5</a:t>
              </a:r>
            </a:p>
          </p:txBody>
        </p:sp>
        <p:sp>
          <p:nvSpPr>
            <p:cNvPr id="30734" name="Rectangle 45"/>
            <p:cNvSpPr>
              <a:spLocks noChangeArrowheads="1"/>
            </p:cNvSpPr>
            <p:nvPr/>
          </p:nvSpPr>
          <p:spPr bwMode="auto">
            <a:xfrm>
              <a:off x="1488" y="2561"/>
              <a:ext cx="18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 sz="1800">
                  <a:solidFill>
                    <a:schemeClr val="tx2"/>
                  </a:solidFill>
                  <a:ea typeface="宋体" pitchFamily="2" charset="-122"/>
                </a:rPr>
                <a:t>4</a:t>
              </a:r>
            </a:p>
          </p:txBody>
        </p:sp>
      </p:grpSp>
      <p:sp>
        <p:nvSpPr>
          <p:cNvPr id="244783" name="Rectangle 47"/>
          <p:cNvSpPr>
            <a:spLocks noChangeArrowheads="1"/>
          </p:cNvSpPr>
          <p:nvPr/>
        </p:nvSpPr>
        <p:spPr bwMode="auto">
          <a:xfrm>
            <a:off x="2282825" y="5638800"/>
            <a:ext cx="167957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zh-CN" altLang="en-US"/>
              <a:t>所有猴子入位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4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4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4783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F26607A2-7FBA-4D50-B0F9-9F17B6CD9856}" type="slidenum">
              <a:rPr lang="en-US" altLang="zh-CN"/>
              <a:pPr>
                <a:defRPr/>
              </a:pPr>
              <a:t>3</a:t>
            </a:fld>
            <a:r>
              <a:rPr lang="en-US" altLang="zh-CN"/>
              <a:t>-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600" smtClean="0"/>
              <a:t>7.1  一维数组及其使用 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09800"/>
            <a:ext cx="8153400" cy="2590800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zh-CN" altLang="en-US" sz="2400" smtClean="0"/>
              <a:t>1. 基本数据类型：整型、实型等。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 smtClean="0"/>
              <a:t>    仅有基本数据类型远远不能满足解决实际问题的需要。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endParaRPr lang="zh-CN" altLang="en-US" sz="2400" smtClean="0"/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 smtClean="0"/>
              <a:t>2. 构造数据类型：数组类型、结构类型等。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 smtClean="0"/>
              <a:t>    数组是构造类型中最简单、使用最广泛、非常重要的数据类型。</a:t>
            </a:r>
          </a:p>
        </p:txBody>
      </p:sp>
      <p:sp>
        <p:nvSpPr>
          <p:cNvPr id="5125" name="Rectangle 4"/>
          <p:cNvSpPr>
            <a:spLocks noChangeArrowheads="1"/>
          </p:cNvSpPr>
          <p:nvPr/>
        </p:nvSpPr>
        <p:spPr bwMode="auto">
          <a:xfrm>
            <a:off x="457200" y="1600200"/>
            <a:ext cx="2597150" cy="43815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lang="zh-CN" altLang="en-US" sz="2400"/>
              <a:t>学习数组的必要性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6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6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64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9" grpId="0" build="p" bldLvl="5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514020FB-F771-46B6-83C0-9B00B9DEE99D}" type="slidenum">
              <a:rPr lang="en-US" altLang="zh-CN"/>
              <a:pPr>
                <a:defRPr/>
              </a:pPr>
              <a:t>30</a:t>
            </a:fld>
            <a:r>
              <a:rPr lang="en-US" altLang="zh-CN"/>
              <a:t>-</a:t>
            </a:r>
          </a:p>
        </p:txBody>
      </p:sp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600" smtClean="0"/>
              <a:t> 7.1.3  一维数组使用举例</a:t>
            </a:r>
          </a:p>
        </p:txBody>
      </p:sp>
      <p:sp>
        <p:nvSpPr>
          <p:cNvPr id="246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19600" y="1652588"/>
            <a:ext cx="4343400" cy="230981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sz="2400" smtClean="0"/>
              <a:t>3. 对[3]的细化</a:t>
            </a:r>
          </a:p>
          <a:p>
            <a:pPr algn="just" eaLnBrk="1" hangingPunct="1">
              <a:lnSpc>
                <a:spcPct val="110000"/>
              </a:lnSpc>
              <a:buClr>
                <a:schemeClr val="accent1"/>
              </a:buClr>
              <a:buFont typeface="Wingdings" pitchFamily="2" charset="2"/>
              <a:buChar char="Ø"/>
            </a:pPr>
            <a:r>
              <a:rPr lang="zh-CN" altLang="en-US" sz="2000" smtClean="0"/>
              <a:t>变量</a:t>
            </a:r>
            <a:r>
              <a:rPr lang="en-US" altLang="zh-CN" sz="2000" smtClean="0"/>
              <a:t>rest：</a:t>
            </a:r>
            <a:r>
              <a:rPr lang="zh-CN" altLang="en-US" sz="2000" smtClean="0"/>
              <a:t>记录圈内剩余的猴子数</a:t>
            </a:r>
          </a:p>
          <a:p>
            <a:pPr algn="just" eaLnBrk="1" hangingPunct="1">
              <a:lnSpc>
                <a:spcPct val="110000"/>
              </a:lnSpc>
              <a:buClr>
                <a:schemeClr val="accent1"/>
              </a:buClr>
              <a:buFont typeface="Wingdings" pitchFamily="2" charset="2"/>
              <a:buChar char="Ø"/>
            </a:pPr>
            <a:r>
              <a:rPr lang="zh-CN" altLang="en-US" sz="2000" smtClean="0"/>
              <a:t>变量</a:t>
            </a:r>
            <a:r>
              <a:rPr lang="en-US" altLang="zh-CN" sz="2000" smtClean="0"/>
              <a:t>num：</a:t>
            </a:r>
            <a:r>
              <a:rPr lang="zh-CN" altLang="en-US" sz="2000" smtClean="0"/>
              <a:t>记录当前正在报数的猴子的编号（数组下标）</a:t>
            </a:r>
          </a:p>
          <a:p>
            <a:pPr algn="just" eaLnBrk="1" hangingPunct="1">
              <a:lnSpc>
                <a:spcPct val="110000"/>
              </a:lnSpc>
              <a:buClr>
                <a:schemeClr val="accent1"/>
              </a:buClr>
              <a:buFont typeface="Wingdings" pitchFamily="2" charset="2"/>
              <a:buChar char="Ø"/>
            </a:pPr>
            <a:r>
              <a:rPr lang="zh-CN" altLang="en-US" sz="2000" smtClean="0"/>
              <a:t>变量</a:t>
            </a:r>
            <a:r>
              <a:rPr lang="en-US" altLang="zh-CN" sz="2000" smtClean="0"/>
              <a:t>next：</a:t>
            </a:r>
            <a:r>
              <a:rPr lang="zh-CN" altLang="en-US" sz="2000" smtClean="0"/>
              <a:t>存储下一个猴子应报的数</a:t>
            </a:r>
            <a:endParaRPr lang="zh-CN" altLang="en-US" sz="2400" smtClean="0"/>
          </a:p>
        </p:txBody>
      </p:sp>
      <p:grpSp>
        <p:nvGrpSpPr>
          <p:cNvPr id="31749" name="Group 17"/>
          <p:cNvGrpSpPr>
            <a:grpSpLocks/>
          </p:cNvGrpSpPr>
          <p:nvPr/>
        </p:nvGrpSpPr>
        <p:grpSpPr bwMode="auto">
          <a:xfrm>
            <a:off x="381000" y="1676400"/>
            <a:ext cx="3962400" cy="2286000"/>
            <a:chOff x="240" y="1056"/>
            <a:chExt cx="2496" cy="1440"/>
          </a:xfrm>
        </p:grpSpPr>
        <p:sp>
          <p:nvSpPr>
            <p:cNvPr id="31756" name="Rectangle 4"/>
            <p:cNvSpPr>
              <a:spLocks noChangeArrowheads="1"/>
            </p:cNvSpPr>
            <p:nvPr/>
          </p:nvSpPr>
          <p:spPr bwMode="auto">
            <a:xfrm>
              <a:off x="240" y="1056"/>
              <a:ext cx="2496" cy="14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1757" name="Rectangle 5"/>
            <p:cNvSpPr>
              <a:spLocks noChangeArrowheads="1"/>
            </p:cNvSpPr>
            <p:nvPr/>
          </p:nvSpPr>
          <p:spPr bwMode="auto">
            <a:xfrm>
              <a:off x="240" y="1056"/>
              <a:ext cx="2496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Clr>
                  <a:schemeClr val="tx1"/>
                </a:buClr>
                <a:buSzTx/>
              </a:pPr>
              <a:r>
                <a:rPr kumimoji="1" lang="zh-CN" altLang="en-US"/>
                <a:t>输入猴子的个数</a:t>
              </a:r>
              <a:r>
                <a:rPr kumimoji="1" lang="en-US" altLang="zh-CN"/>
                <a:t>n、</a:t>
              </a:r>
              <a:r>
                <a:rPr kumimoji="1" lang="zh-CN" altLang="en-US"/>
                <a:t>报数 </a:t>
              </a:r>
              <a:r>
                <a:rPr kumimoji="1" lang="en-US" altLang="zh-CN"/>
                <a:t>m    [1]</a:t>
              </a:r>
              <a:endParaRPr lang="zh-CN" altLang="en-US" sz="2400"/>
            </a:p>
          </p:txBody>
        </p:sp>
        <p:sp>
          <p:nvSpPr>
            <p:cNvPr id="31758" name="Rectangle 6"/>
            <p:cNvSpPr>
              <a:spLocks noChangeArrowheads="1"/>
            </p:cNvSpPr>
            <p:nvPr/>
          </p:nvSpPr>
          <p:spPr bwMode="auto">
            <a:xfrm>
              <a:off x="240" y="1344"/>
              <a:ext cx="2496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Clr>
                  <a:schemeClr val="tx1"/>
                </a:buClr>
                <a:buSzTx/>
              </a:pPr>
              <a:r>
                <a:rPr kumimoji="1" lang="zh-CN" altLang="en-US"/>
                <a:t>所有猴子入位                          [2]</a:t>
              </a:r>
              <a:endParaRPr lang="zh-CN" altLang="en-US" sz="2400"/>
            </a:p>
          </p:txBody>
        </p:sp>
        <p:sp>
          <p:nvSpPr>
            <p:cNvPr id="31759" name="Rectangle 7"/>
            <p:cNvSpPr>
              <a:spLocks noChangeArrowheads="1"/>
            </p:cNvSpPr>
            <p:nvPr/>
          </p:nvSpPr>
          <p:spPr bwMode="auto">
            <a:xfrm>
              <a:off x="240" y="1632"/>
              <a:ext cx="2496" cy="57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Clr>
                  <a:schemeClr val="tx1"/>
                </a:buClr>
                <a:buSzTx/>
              </a:pPr>
              <a:r>
                <a:rPr kumimoji="1" lang="zh-CN" altLang="en-US">
                  <a:solidFill>
                    <a:schemeClr val="folHlink"/>
                  </a:solidFill>
                </a:rPr>
                <a:t>每次报数后退出一个猴子</a:t>
              </a:r>
            </a:p>
            <a:p>
              <a:pPr eaLnBrk="1" hangingPunct="1">
                <a:buClr>
                  <a:schemeClr val="tx1"/>
                </a:buClr>
                <a:buSzTx/>
              </a:pPr>
              <a:r>
                <a:rPr kumimoji="1" lang="zh-CN" altLang="en-US">
                  <a:solidFill>
                    <a:schemeClr val="folHlink"/>
                  </a:solidFill>
                </a:rPr>
                <a:t>直到剩一个猴子为止              [3]</a:t>
              </a:r>
              <a:endParaRPr lang="zh-CN" altLang="en-US" sz="2400">
                <a:solidFill>
                  <a:schemeClr val="folHlink"/>
                </a:solidFill>
              </a:endParaRPr>
            </a:p>
          </p:txBody>
        </p:sp>
        <p:sp>
          <p:nvSpPr>
            <p:cNvPr id="31760" name="Rectangle 8"/>
            <p:cNvSpPr>
              <a:spLocks noChangeArrowheads="1"/>
            </p:cNvSpPr>
            <p:nvPr/>
          </p:nvSpPr>
          <p:spPr bwMode="auto">
            <a:xfrm>
              <a:off x="240" y="2208"/>
              <a:ext cx="2496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输出最后剩下的猴子              [4]</a:t>
              </a:r>
              <a:endParaRPr lang="zh-CN" altLang="en-US" sz="2400"/>
            </a:p>
          </p:txBody>
        </p:sp>
      </p:grpSp>
      <p:sp>
        <p:nvSpPr>
          <p:cNvPr id="246795" name="Text Box 11"/>
          <p:cNvSpPr txBox="1">
            <a:spLocks noChangeArrowheads="1"/>
          </p:cNvSpPr>
          <p:nvPr/>
        </p:nvSpPr>
        <p:spPr bwMode="auto">
          <a:xfrm>
            <a:off x="366713" y="4038600"/>
            <a:ext cx="2681287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400"/>
              <a:t>报数：</a:t>
            </a:r>
            <a:r>
              <a:rPr lang="en-US" altLang="zh-CN" sz="2400"/>
              <a:t>next=next+1</a:t>
            </a:r>
          </a:p>
        </p:txBody>
      </p:sp>
      <p:sp>
        <p:nvSpPr>
          <p:cNvPr id="246796" name="Text Box 12"/>
          <p:cNvSpPr txBox="1">
            <a:spLocks noChangeArrowheads="1"/>
          </p:cNvSpPr>
          <p:nvPr/>
        </p:nvSpPr>
        <p:spPr bwMode="auto">
          <a:xfrm>
            <a:off x="381000" y="4572000"/>
            <a:ext cx="2468563" cy="1423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400"/>
              <a:t>退出：</a:t>
            </a:r>
            <a:r>
              <a:rPr lang="en-US" altLang="zh-CN" sz="2400"/>
              <a:t>a[num]=0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zh-CN" sz="2400"/>
              <a:t>            rest=rest-1</a:t>
            </a:r>
          </a:p>
          <a:p>
            <a:pPr eaLnBrk="1" hangingPunct="1">
              <a:lnSpc>
                <a:spcPct val="110000"/>
              </a:lnSpc>
            </a:pPr>
            <a:r>
              <a:rPr lang="en-US" altLang="zh-CN" sz="2400"/>
              <a:t>            next=1</a:t>
            </a:r>
          </a:p>
        </p:txBody>
      </p:sp>
      <p:sp>
        <p:nvSpPr>
          <p:cNvPr id="246797" name="Text Box 13"/>
          <p:cNvSpPr txBox="1">
            <a:spLocks noChangeArrowheads="1"/>
          </p:cNvSpPr>
          <p:nvPr/>
        </p:nvSpPr>
        <p:spPr bwMode="auto">
          <a:xfrm>
            <a:off x="3176588" y="4114800"/>
            <a:ext cx="2614612" cy="484188"/>
          </a:xfrm>
          <a:prstGeom prst="rect">
            <a:avLst/>
          </a:prstGeom>
          <a:solidFill>
            <a:srgbClr val="CCFFCC"/>
          </a:solidFill>
          <a:ln w="9525">
            <a:solidFill>
              <a:srgbClr val="00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400"/>
              <a:t>条件：</a:t>
            </a:r>
            <a:r>
              <a:rPr lang="en-US" altLang="zh-CN" sz="2400"/>
              <a:t>a[num]==1</a:t>
            </a:r>
          </a:p>
        </p:txBody>
      </p:sp>
      <p:sp>
        <p:nvSpPr>
          <p:cNvPr id="246798" name="Text Box 14"/>
          <p:cNvSpPr txBox="1">
            <a:spLocks noChangeArrowheads="1"/>
          </p:cNvSpPr>
          <p:nvPr/>
        </p:nvSpPr>
        <p:spPr bwMode="auto">
          <a:xfrm>
            <a:off x="3176588" y="4673600"/>
            <a:ext cx="2233612" cy="484188"/>
          </a:xfrm>
          <a:prstGeom prst="rect">
            <a:avLst/>
          </a:prstGeom>
          <a:solidFill>
            <a:srgbClr val="CCFFCC"/>
          </a:solidFill>
          <a:ln w="9525">
            <a:solidFill>
              <a:srgbClr val="00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400"/>
              <a:t>条件：</a:t>
            </a:r>
            <a:r>
              <a:rPr lang="en-US" altLang="zh-CN" sz="2400"/>
              <a:t>next==m</a:t>
            </a:r>
          </a:p>
        </p:txBody>
      </p:sp>
      <p:sp>
        <p:nvSpPr>
          <p:cNvPr id="246799" name="Text Box 15"/>
          <p:cNvSpPr txBox="1">
            <a:spLocks noChangeArrowheads="1"/>
          </p:cNvSpPr>
          <p:nvPr/>
        </p:nvSpPr>
        <p:spPr bwMode="auto">
          <a:xfrm>
            <a:off x="5715000" y="5715000"/>
            <a:ext cx="2819400" cy="819150"/>
          </a:xfrm>
          <a:prstGeom prst="rect">
            <a:avLst/>
          </a:prstGeom>
          <a:solidFill>
            <a:srgbClr val="FFFF99"/>
          </a:solidFill>
          <a:ln w="9525">
            <a:solidFill>
              <a:srgbClr val="FF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400"/>
              <a:t>补充：</a:t>
            </a:r>
            <a:r>
              <a:rPr lang="zh-CN" altLang="en-US"/>
              <a:t>第</a:t>
            </a:r>
            <a:r>
              <a:rPr lang="en-US" altLang="zh-CN"/>
              <a:t>n</a:t>
            </a:r>
            <a:r>
              <a:rPr lang="zh-CN" altLang="en-US"/>
              <a:t>个猴子报完数后，将</a:t>
            </a:r>
            <a:r>
              <a:rPr lang="en-US" altLang="zh-CN"/>
              <a:t>num</a:t>
            </a:r>
            <a:r>
              <a:rPr lang="zh-CN" altLang="en-US"/>
              <a:t>赋1</a:t>
            </a:r>
            <a:endParaRPr lang="en-US" altLang="zh-CN"/>
          </a:p>
        </p:txBody>
      </p:sp>
      <p:sp>
        <p:nvSpPr>
          <p:cNvPr id="246800" name="Text Box 16"/>
          <p:cNvSpPr txBox="1">
            <a:spLocks noChangeArrowheads="1"/>
          </p:cNvSpPr>
          <p:nvPr/>
        </p:nvSpPr>
        <p:spPr bwMode="auto">
          <a:xfrm>
            <a:off x="366713" y="5943600"/>
            <a:ext cx="5202237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400"/>
              <a:t>求下一个要报数的猴子：</a:t>
            </a:r>
            <a:r>
              <a:rPr lang="en-US" altLang="zh-CN" sz="2400"/>
              <a:t>num=num+1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6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6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67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6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6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6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6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467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467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46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46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46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787" grpId="0" build="p" bldLvl="4" autoUpdateAnimBg="0"/>
      <p:bldP spid="246795" grpId="0" autoUpdateAnimBg="0"/>
      <p:bldP spid="246796" grpId="0" build="p" autoUpdateAnimBg="0"/>
      <p:bldP spid="246797" grpId="0" animBg="1" autoUpdateAnimBg="0"/>
      <p:bldP spid="246798" grpId="0" animBg="1" autoUpdateAnimBg="0"/>
      <p:bldP spid="246799" grpId="0" animBg="1" autoUpdateAnimBg="0"/>
      <p:bldP spid="246800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9EC7063C-8BD7-4A55-B253-9176E833FB2C}" type="slidenum">
              <a:rPr lang="en-US" altLang="zh-CN"/>
              <a:pPr>
                <a:defRPr/>
              </a:pPr>
              <a:t>31</a:t>
            </a:fld>
            <a:r>
              <a:rPr lang="en-US" altLang="zh-CN"/>
              <a:t>-</a:t>
            </a:r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600" smtClean="0"/>
              <a:t> 7.1.3  一维数组使用举例</a:t>
            </a:r>
          </a:p>
        </p:txBody>
      </p:sp>
      <p:pic>
        <p:nvPicPr>
          <p:cNvPr id="32772" name="Picture 6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600200"/>
            <a:ext cx="4217988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AF380FB9-D832-4CC7-87D1-1123B9E9B330}" type="slidenum">
              <a:rPr lang="en-US" altLang="zh-CN"/>
              <a:pPr>
                <a:defRPr/>
              </a:pPr>
              <a:t>32</a:t>
            </a:fld>
            <a:r>
              <a:rPr lang="en-US" altLang="zh-CN"/>
              <a:t>-</a:t>
            </a:r>
          </a:p>
        </p:txBody>
      </p:sp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/>
            <a:r>
              <a:rPr lang="zh-CN" altLang="en-US" sz="3600" smtClean="0"/>
              <a:t>    7.1.3  一维数组使用举例</a:t>
            </a:r>
            <a:endParaRPr lang="zh-CN" altLang="en-US" sz="3200" smtClean="0"/>
          </a:p>
        </p:txBody>
      </p:sp>
      <p:sp>
        <p:nvSpPr>
          <p:cNvPr id="3379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876800" y="1676400"/>
            <a:ext cx="4135438" cy="4824413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000" smtClean="0"/>
              <a:t>4．对[</a:t>
            </a:r>
            <a:r>
              <a:rPr lang="en-US" altLang="zh-CN" sz="2000" smtClean="0"/>
              <a:t>5]</a:t>
            </a:r>
            <a:r>
              <a:rPr lang="zh-CN" altLang="en-US" sz="2000" smtClean="0"/>
              <a:t>细化</a:t>
            </a:r>
          </a:p>
          <a:p>
            <a:pPr algn="just" eaLnBrk="1" hangingPunct="1">
              <a:lnSpc>
                <a:spcPct val="110000"/>
              </a:lnSpc>
              <a:buClr>
                <a:schemeClr val="accent1"/>
              </a:buClr>
              <a:buFont typeface="Wingdings" pitchFamily="2" charset="2"/>
              <a:buChar char="Ø"/>
            </a:pPr>
            <a:r>
              <a:rPr lang="zh-CN" altLang="en-US" sz="2000" smtClean="0"/>
              <a:t>找出数组中取值为“1”的元素的下标。</a:t>
            </a:r>
          </a:p>
        </p:txBody>
      </p:sp>
      <p:grpSp>
        <p:nvGrpSpPr>
          <p:cNvPr id="141326" name="Group 14"/>
          <p:cNvGrpSpPr>
            <a:grpSpLocks/>
          </p:cNvGrpSpPr>
          <p:nvPr/>
        </p:nvGrpSpPr>
        <p:grpSpPr bwMode="auto">
          <a:xfrm>
            <a:off x="1676400" y="4267200"/>
            <a:ext cx="1673225" cy="1952625"/>
            <a:chOff x="672" y="1778"/>
            <a:chExt cx="1054" cy="1230"/>
          </a:xfrm>
        </p:grpSpPr>
        <p:grpSp>
          <p:nvGrpSpPr>
            <p:cNvPr id="33813" name="Group 15"/>
            <p:cNvGrpSpPr>
              <a:grpSpLocks/>
            </p:cNvGrpSpPr>
            <p:nvPr/>
          </p:nvGrpSpPr>
          <p:grpSpPr bwMode="auto">
            <a:xfrm>
              <a:off x="816" y="2006"/>
              <a:ext cx="762" cy="789"/>
              <a:chOff x="4416" y="6276"/>
              <a:chExt cx="1176" cy="1044"/>
            </a:xfrm>
          </p:grpSpPr>
          <p:sp>
            <p:nvSpPr>
              <p:cNvPr id="33820" name="AutoShape 16"/>
              <p:cNvSpPr>
                <a:spLocks noChangeArrowheads="1"/>
              </p:cNvSpPr>
              <p:nvPr/>
            </p:nvSpPr>
            <p:spPr bwMode="auto">
              <a:xfrm>
                <a:off x="4428" y="6276"/>
                <a:ext cx="1164" cy="1044"/>
              </a:xfrm>
              <a:custGeom>
                <a:avLst/>
                <a:gdLst>
                  <a:gd name="T0" fmla="*/ 582 w 21600"/>
                  <a:gd name="T1" fmla="*/ 0 h 21600"/>
                  <a:gd name="T2" fmla="*/ 170 w 21600"/>
                  <a:gd name="T3" fmla="*/ 153 h 21600"/>
                  <a:gd name="T4" fmla="*/ 0 w 21600"/>
                  <a:gd name="T5" fmla="*/ 522 h 21600"/>
                  <a:gd name="T6" fmla="*/ 170 w 21600"/>
                  <a:gd name="T7" fmla="*/ 891 h 21600"/>
                  <a:gd name="T8" fmla="*/ 582 w 21600"/>
                  <a:gd name="T9" fmla="*/ 1044 h 21600"/>
                  <a:gd name="T10" fmla="*/ 994 w 21600"/>
                  <a:gd name="T11" fmla="*/ 891 h 21600"/>
                  <a:gd name="T12" fmla="*/ 1164 w 21600"/>
                  <a:gd name="T13" fmla="*/ 522 h 21600"/>
                  <a:gd name="T14" fmla="*/ 994 w 21600"/>
                  <a:gd name="T15" fmla="*/ 153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55 w 21600"/>
                  <a:gd name="T25" fmla="*/ 3166 h 21600"/>
                  <a:gd name="T26" fmla="*/ 18445 w 21600"/>
                  <a:gd name="T27" fmla="*/ 18434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7014" y="10800"/>
                    </a:moveTo>
                    <a:cubicBezTo>
                      <a:pt x="7014" y="12891"/>
                      <a:pt x="8709" y="14586"/>
                      <a:pt x="10800" y="14586"/>
                    </a:cubicBezTo>
                    <a:cubicBezTo>
                      <a:pt x="12891" y="14586"/>
                      <a:pt x="14586" y="12891"/>
                      <a:pt x="14586" y="10800"/>
                    </a:cubicBezTo>
                    <a:cubicBezTo>
                      <a:pt x="14586" y="8709"/>
                      <a:pt x="12891" y="7014"/>
                      <a:pt x="10800" y="7014"/>
                    </a:cubicBezTo>
                    <a:cubicBezTo>
                      <a:pt x="8709" y="7014"/>
                      <a:pt x="7014" y="8709"/>
                      <a:pt x="7014" y="108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21" name="Line 17"/>
              <p:cNvSpPr>
                <a:spLocks noChangeShapeType="1"/>
              </p:cNvSpPr>
              <p:nvPr/>
            </p:nvSpPr>
            <p:spPr bwMode="auto">
              <a:xfrm>
                <a:off x="4416" y="6840"/>
                <a:ext cx="372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22" name="Line 18"/>
              <p:cNvSpPr>
                <a:spLocks noChangeShapeType="1"/>
              </p:cNvSpPr>
              <p:nvPr/>
            </p:nvSpPr>
            <p:spPr bwMode="auto">
              <a:xfrm>
                <a:off x="5220" y="6828"/>
                <a:ext cx="36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23" name="Line 19"/>
              <p:cNvSpPr>
                <a:spLocks noChangeShapeType="1"/>
              </p:cNvSpPr>
              <p:nvPr/>
            </p:nvSpPr>
            <p:spPr bwMode="auto">
              <a:xfrm flipH="1" flipV="1">
                <a:off x="4608" y="6432"/>
                <a:ext cx="264" cy="20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24" name="Line 20"/>
              <p:cNvSpPr>
                <a:spLocks noChangeShapeType="1"/>
              </p:cNvSpPr>
              <p:nvPr/>
            </p:nvSpPr>
            <p:spPr bwMode="auto">
              <a:xfrm flipV="1">
                <a:off x="5136" y="6384"/>
                <a:ext cx="240" cy="25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25" name="Line 21"/>
              <p:cNvSpPr>
                <a:spLocks noChangeShapeType="1"/>
              </p:cNvSpPr>
              <p:nvPr/>
            </p:nvSpPr>
            <p:spPr bwMode="auto">
              <a:xfrm flipH="1">
                <a:off x="4716" y="6948"/>
                <a:ext cx="168" cy="3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26" name="Line 22"/>
              <p:cNvSpPr>
                <a:spLocks noChangeShapeType="1"/>
              </p:cNvSpPr>
              <p:nvPr/>
            </p:nvSpPr>
            <p:spPr bwMode="auto">
              <a:xfrm>
                <a:off x="5160" y="6948"/>
                <a:ext cx="192" cy="25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27" name="Text Box 23"/>
              <p:cNvSpPr txBox="1">
                <a:spLocks noChangeArrowheads="1"/>
              </p:cNvSpPr>
              <p:nvPr/>
            </p:nvSpPr>
            <p:spPr bwMode="auto">
              <a:xfrm>
                <a:off x="4536" y="6516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>
                    <a:solidFill>
                      <a:schemeClr val="tx2"/>
                    </a:solidFill>
                  </a:rPr>
                  <a:t>0</a:t>
                </a: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/>
              </a:p>
            </p:txBody>
          </p:sp>
          <p:sp>
            <p:nvSpPr>
              <p:cNvPr id="33828" name="Text Box 24"/>
              <p:cNvSpPr txBox="1">
                <a:spLocks noChangeArrowheads="1"/>
              </p:cNvSpPr>
              <p:nvPr/>
            </p:nvSpPr>
            <p:spPr bwMode="auto">
              <a:xfrm>
                <a:off x="4944" y="6288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>
                    <a:solidFill>
                      <a:schemeClr val="tx2"/>
                    </a:solidFill>
                  </a:rPr>
                  <a:t>0</a:t>
                </a: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/>
              </a:p>
            </p:txBody>
          </p:sp>
          <p:sp>
            <p:nvSpPr>
              <p:cNvPr id="33829" name="Text Box 25"/>
              <p:cNvSpPr txBox="1">
                <a:spLocks noChangeArrowheads="1"/>
              </p:cNvSpPr>
              <p:nvPr/>
            </p:nvSpPr>
            <p:spPr bwMode="auto">
              <a:xfrm>
                <a:off x="5304" y="6456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>
                    <a:solidFill>
                      <a:schemeClr val="tx2"/>
                    </a:solidFill>
                  </a:rPr>
                  <a:t>0</a:t>
                </a: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/>
              </a:p>
            </p:txBody>
          </p:sp>
          <p:sp>
            <p:nvSpPr>
              <p:cNvPr id="33830" name="Text Box 26"/>
              <p:cNvSpPr txBox="1">
                <a:spLocks noChangeArrowheads="1"/>
              </p:cNvSpPr>
              <p:nvPr/>
            </p:nvSpPr>
            <p:spPr bwMode="auto">
              <a:xfrm>
                <a:off x="4572" y="6816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>
                    <a:solidFill>
                      <a:schemeClr val="tx2"/>
                    </a:solidFill>
                  </a:rPr>
                  <a:t>0</a:t>
                </a: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/>
              </a:p>
            </p:txBody>
          </p:sp>
          <p:sp>
            <p:nvSpPr>
              <p:cNvPr id="33831" name="Text Box 27"/>
              <p:cNvSpPr txBox="1">
                <a:spLocks noChangeArrowheads="1"/>
              </p:cNvSpPr>
              <p:nvPr/>
            </p:nvSpPr>
            <p:spPr bwMode="auto">
              <a:xfrm>
                <a:off x="4956" y="7032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/>
                  <a:t>1</a:t>
                </a: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/>
              </a:p>
            </p:txBody>
          </p:sp>
          <p:sp>
            <p:nvSpPr>
              <p:cNvPr id="33832" name="Text Box 28"/>
              <p:cNvSpPr txBox="1">
                <a:spLocks noChangeArrowheads="1"/>
              </p:cNvSpPr>
              <p:nvPr/>
            </p:nvSpPr>
            <p:spPr bwMode="auto">
              <a:xfrm>
                <a:off x="5316" y="6804"/>
                <a:ext cx="180" cy="26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>
                    <a:solidFill>
                      <a:schemeClr val="tx2"/>
                    </a:solidFill>
                  </a:rPr>
                  <a:t>0</a:t>
                </a:r>
              </a:p>
              <a:p>
                <a:pPr>
                  <a:spcBef>
                    <a:spcPct val="0"/>
                  </a:spcBef>
                  <a:buClrTx/>
                  <a:buSzTx/>
                </a:pPr>
                <a:endParaRPr kumimoji="1" lang="zh-CN" altLang="en-US"/>
              </a:p>
            </p:txBody>
          </p:sp>
        </p:grpSp>
        <p:sp>
          <p:nvSpPr>
            <p:cNvPr id="33814" name="Rectangle 29"/>
            <p:cNvSpPr>
              <a:spLocks noChangeArrowheads="1"/>
            </p:cNvSpPr>
            <p:nvPr/>
          </p:nvSpPr>
          <p:spPr bwMode="auto">
            <a:xfrm>
              <a:off x="672" y="2114"/>
              <a:ext cx="19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>
                  <a:solidFill>
                    <a:schemeClr val="tx2"/>
                  </a:solidFill>
                </a:rPr>
                <a:t>1</a:t>
              </a:r>
            </a:p>
          </p:txBody>
        </p:sp>
        <p:sp>
          <p:nvSpPr>
            <p:cNvPr id="33815" name="Rectangle 30"/>
            <p:cNvSpPr>
              <a:spLocks noChangeArrowheads="1"/>
            </p:cNvSpPr>
            <p:nvPr/>
          </p:nvSpPr>
          <p:spPr bwMode="auto">
            <a:xfrm>
              <a:off x="1098" y="1778"/>
              <a:ext cx="19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>
                  <a:solidFill>
                    <a:schemeClr val="tx2"/>
                  </a:solidFill>
                </a:rPr>
                <a:t>2</a:t>
              </a:r>
            </a:p>
          </p:txBody>
        </p:sp>
        <p:sp>
          <p:nvSpPr>
            <p:cNvPr id="33816" name="Rectangle 31"/>
            <p:cNvSpPr>
              <a:spLocks noChangeArrowheads="1"/>
            </p:cNvSpPr>
            <p:nvPr/>
          </p:nvSpPr>
          <p:spPr bwMode="auto">
            <a:xfrm>
              <a:off x="1530" y="2114"/>
              <a:ext cx="19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>
                  <a:solidFill>
                    <a:schemeClr val="tx2"/>
                  </a:solidFill>
                </a:rPr>
                <a:t>3</a:t>
              </a:r>
            </a:p>
          </p:txBody>
        </p:sp>
        <p:sp>
          <p:nvSpPr>
            <p:cNvPr id="33817" name="Rectangle 32"/>
            <p:cNvSpPr>
              <a:spLocks noChangeArrowheads="1"/>
            </p:cNvSpPr>
            <p:nvPr/>
          </p:nvSpPr>
          <p:spPr bwMode="auto">
            <a:xfrm>
              <a:off x="720" y="2498"/>
              <a:ext cx="19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>
                  <a:solidFill>
                    <a:schemeClr val="tx2"/>
                  </a:solidFill>
                </a:rPr>
                <a:t>6</a:t>
              </a:r>
            </a:p>
          </p:txBody>
        </p:sp>
        <p:sp>
          <p:nvSpPr>
            <p:cNvPr id="33818" name="Rectangle 33"/>
            <p:cNvSpPr>
              <a:spLocks noChangeArrowheads="1"/>
            </p:cNvSpPr>
            <p:nvPr/>
          </p:nvSpPr>
          <p:spPr bwMode="auto">
            <a:xfrm>
              <a:off x="1104" y="2758"/>
              <a:ext cx="19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>
                  <a:solidFill>
                    <a:srgbClr val="FF0000"/>
                  </a:solidFill>
                </a:rPr>
                <a:t>5</a:t>
              </a:r>
            </a:p>
          </p:txBody>
        </p:sp>
        <p:sp>
          <p:nvSpPr>
            <p:cNvPr id="33819" name="Rectangle 34"/>
            <p:cNvSpPr>
              <a:spLocks noChangeArrowheads="1"/>
            </p:cNvSpPr>
            <p:nvPr/>
          </p:nvSpPr>
          <p:spPr bwMode="auto">
            <a:xfrm>
              <a:off x="1488" y="2546"/>
              <a:ext cx="19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>
                  <a:solidFill>
                    <a:schemeClr val="tx2"/>
                  </a:solidFill>
                </a:rPr>
                <a:t>4</a:t>
              </a:r>
            </a:p>
          </p:txBody>
        </p:sp>
      </p:grpSp>
      <p:graphicFrame>
        <p:nvGraphicFramePr>
          <p:cNvPr id="141377" name="Group 65"/>
          <p:cNvGraphicFramePr>
            <a:graphicFrameLocks noGrp="1"/>
          </p:cNvGraphicFramePr>
          <p:nvPr>
            <p:ph sz="half" idx="2"/>
          </p:nvPr>
        </p:nvGraphicFramePr>
        <p:xfrm>
          <a:off x="304800" y="1752600"/>
          <a:ext cx="4419600" cy="2286001"/>
        </p:xfrm>
        <a:graphic>
          <a:graphicData uri="http://schemas.openxmlformats.org/drawingml/2006/table">
            <a:tbl>
              <a:tblPr/>
              <a:tblGrid>
                <a:gridCol w="4419600"/>
              </a:tblGrid>
              <a:tr h="415925">
                <a:tc>
                  <a:txBody>
                    <a:bodyPr/>
                    <a:lstStyle>
                      <a:lvl1pPr marL="342900" indent="-342900"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 marL="742950" indent="-285750"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 marL="1143000" indent="-228600"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 marL="1600200" indent="-228600"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 marL="2057400" indent="-228600"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输入猴子数</a:t>
                      </a: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n</a:t>
                      </a: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                                              [1]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7513">
                <a:tc>
                  <a:txBody>
                    <a:bodyPr/>
                    <a:lstStyle>
                      <a:lvl1pPr marL="342900" indent="-342900"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 marL="742950" indent="-285750"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 marL="1143000" indent="-228600"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 marL="1600200" indent="-228600"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 marL="2057400" indent="-228600"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输入要报的数 </a:t>
                      </a: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m</a:t>
                      </a: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                                         [2]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5925">
                <a:tc>
                  <a:txBody>
                    <a:bodyPr/>
                    <a:lstStyle>
                      <a:lvl1pPr marL="342900" indent="-342900"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 marL="742950" indent="-285750"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 marL="1143000" indent="-228600"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 marL="1600200" indent="-228600"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 marL="2057400" indent="-228600"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有猴子入位                     </a:t>
                      </a: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                             </a:t>
                      </a: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[3]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0713">
                <a:tc>
                  <a:txBody>
                    <a:bodyPr/>
                    <a:lstStyle>
                      <a:lvl1pPr indent="269875"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2698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每次报数到</a:t>
                      </a: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m</a:t>
                      </a: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后退出一只猴子，   </a:t>
                      </a: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              </a:t>
                      </a: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[4] 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仿宋_GB2312" pitchFamily="49" charset="-122"/>
                        <a:cs typeface="Times New Roman" pitchFamily="18" charset="0"/>
                      </a:endParaRPr>
                    </a:p>
                    <a:p>
                      <a:pPr marL="0" marR="0" lvl="0" indent="26987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直至剩一只猴子为止</a:t>
                      </a:r>
                      <a:endParaRPr kumimoji="0" lang="zh-CN" alt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5925">
                <a:tc>
                  <a:txBody>
                    <a:bodyPr/>
                    <a:lstStyle>
                      <a:lvl1pPr marL="342900" indent="-342900"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 marL="742950" indent="-285750"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 marL="1143000" indent="-228600"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 marL="1600200" indent="-228600"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 marL="2057400" indent="-228600"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输出最后剩下的猴子     </a:t>
                      </a: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                             </a:t>
                      </a: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[5]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3812" name="Picture 6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4572000"/>
            <a:ext cx="2362200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1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1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17880F8C-9F79-4541-BFF9-1DF2ADB17E35}" type="slidenum">
              <a:rPr lang="en-US" altLang="zh-CN"/>
              <a:pPr>
                <a:defRPr/>
              </a:pPr>
              <a:t>33</a:t>
            </a:fld>
            <a:r>
              <a:rPr lang="en-US" altLang="zh-CN"/>
              <a:t>-</a:t>
            </a:r>
          </a:p>
        </p:txBody>
      </p:sp>
      <p:pic>
        <p:nvPicPr>
          <p:cNvPr id="34819" name="Picture 5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0"/>
            <a:ext cx="3481388" cy="66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E51443F9-E49E-4025-9EF2-9BDF712F1DCB}" type="slidenum">
              <a:rPr lang="en-US" altLang="zh-CN"/>
              <a:pPr>
                <a:defRPr/>
              </a:pPr>
              <a:t>34</a:t>
            </a:fld>
            <a:r>
              <a:rPr lang="en-US" altLang="zh-CN"/>
              <a:t>-</a:t>
            </a:r>
          </a:p>
        </p:txBody>
      </p:sp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边学边练</a:t>
            </a:r>
            <a:endParaRPr lang="zh-CN" altLang="en-US" dirty="0" smtClean="0"/>
          </a:p>
        </p:txBody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4600" y="1700213"/>
            <a:ext cx="6305550" cy="4395787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zh-CN" altLang="en-US" sz="2400" dirty="0" smtClean="0"/>
              <a:t>【题目】某校学生的年龄在16~32岁之间，统计全校学生中各年龄的人数。学生的年龄从键盘输入，并以零作为输入的结束标志。 </a:t>
            </a:r>
          </a:p>
          <a:p>
            <a:pPr algn="just" eaLnBrk="1" hangingPunct="1">
              <a:buFontTx/>
              <a:buNone/>
            </a:pPr>
            <a:endParaRPr lang="zh-CN" altLang="en-US" sz="2400" dirty="0" smtClean="0"/>
          </a:p>
          <a:p>
            <a:pPr algn="just" eaLnBrk="1" hangingPunct="1">
              <a:buFontTx/>
              <a:buNone/>
            </a:pPr>
            <a:r>
              <a:rPr lang="zh-CN" altLang="en-US" sz="2400" dirty="0" smtClean="0"/>
              <a:t>【题目】有52张扑克牌，先使它们全部正面朝上，从第二张牌起，把凡是2的倍数位置上的牌翻成正面朝下。接着从第3张牌起，把凡是3的倍数的位置上的牌，正面朝上的翻成正面朝下，正面朝下的翻成正面朝上。接着从第4张牌起，把凡是4的倍数的位置上的牌按相同的规律翻转，依此类推，直到第一张要翻的牌超过了52为止。统计最后有几张牌正面朝上，及它们的位置号。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81000" y="1524000"/>
          <a:ext cx="1905000" cy="190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7" name="位图图像" r:id="rId4" imgW="5380952" imgH="4704762" progId="PBrush">
                  <p:embed/>
                </p:oleObj>
              </mc:Choice>
              <mc:Fallback>
                <p:oleObj name="位图图像" r:id="rId4" imgW="5380952" imgH="4704762" progId="PBrush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524000"/>
                        <a:ext cx="1905000" cy="190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259A0F97-CAB2-4A7F-A120-664A7832582A}" type="slidenum">
              <a:rPr lang="en-US" altLang="zh-CN"/>
              <a:pPr>
                <a:defRPr/>
              </a:pPr>
              <a:t>35</a:t>
            </a:fld>
            <a:r>
              <a:rPr lang="en-US" altLang="zh-CN"/>
              <a:t>-</a:t>
            </a:r>
          </a:p>
        </p:txBody>
      </p:sp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数组的用途总结</a:t>
            </a:r>
          </a:p>
        </p:txBody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00213"/>
            <a:ext cx="8424862" cy="3328987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>
              <a:lnSpc>
                <a:spcPct val="110000"/>
              </a:lnSpc>
              <a:buClr>
                <a:schemeClr val="accent1"/>
              </a:buClr>
              <a:buFont typeface="Wingdings" pitchFamily="2" charset="2"/>
              <a:buChar char="Ø"/>
            </a:pPr>
            <a:r>
              <a:rPr lang="zh-CN" altLang="en-US" sz="2400" smtClean="0">
                <a:solidFill>
                  <a:srgbClr val="FF0000"/>
                </a:solidFill>
              </a:rPr>
              <a:t>用途之一</a:t>
            </a:r>
            <a:r>
              <a:rPr lang="zh-CN" altLang="en-US" sz="2400" smtClean="0"/>
              <a:t>：存储一组性质相同的、需要同时存在的数据。</a:t>
            </a:r>
          </a:p>
          <a:p>
            <a:pPr algn="just" eaLnBrk="1" hangingPunct="1">
              <a:lnSpc>
                <a:spcPct val="110000"/>
              </a:lnSpc>
              <a:buClr>
                <a:schemeClr val="accent1"/>
              </a:buClr>
              <a:buFont typeface="Wingdings" pitchFamily="2" charset="2"/>
              <a:buChar char="Ø"/>
            </a:pPr>
            <a:r>
              <a:rPr lang="zh-CN" altLang="en-US" sz="2400" smtClean="0">
                <a:solidFill>
                  <a:srgbClr val="FF0000"/>
                </a:solidFill>
              </a:rPr>
              <a:t>用途之二</a:t>
            </a:r>
            <a:r>
              <a:rPr lang="zh-CN" altLang="en-US" sz="2400" smtClean="0"/>
              <a:t>：利用数组元素计数。</a:t>
            </a:r>
          </a:p>
          <a:p>
            <a:pPr lvl="1" algn="just" eaLnBrk="1" hangingPunct="1">
              <a:lnSpc>
                <a:spcPct val="110000"/>
              </a:lnSpc>
              <a:buClr>
                <a:schemeClr val="accent1"/>
              </a:buClr>
              <a:buFont typeface="Wingdings" pitchFamily="2" charset="2"/>
              <a:buNone/>
            </a:pPr>
            <a:r>
              <a:rPr lang="zh-CN" altLang="en-US" sz="2400" smtClean="0"/>
              <a:t>在数组元素的下标和被计数的数据之间建立起对应的关系，用一个按下标进行赋值的语句替代多分支结构。</a:t>
            </a:r>
          </a:p>
          <a:p>
            <a:pPr algn="just" eaLnBrk="1" hangingPunct="1">
              <a:lnSpc>
                <a:spcPct val="110000"/>
              </a:lnSpc>
              <a:buClr>
                <a:schemeClr val="accent1"/>
              </a:buClr>
              <a:buFont typeface="Wingdings" pitchFamily="2" charset="2"/>
              <a:buChar char="Ø"/>
            </a:pPr>
            <a:r>
              <a:rPr lang="zh-CN" altLang="en-US" sz="2400" smtClean="0">
                <a:solidFill>
                  <a:srgbClr val="FF0000"/>
                </a:solidFill>
              </a:rPr>
              <a:t>用途之三</a:t>
            </a:r>
            <a:r>
              <a:rPr lang="zh-CN" altLang="en-US" sz="2400" smtClean="0"/>
              <a:t>：利用数组元素为事物做标记。</a:t>
            </a:r>
          </a:p>
          <a:p>
            <a:pPr lvl="1" algn="just" eaLnBrk="1" hangingPunct="1">
              <a:lnSpc>
                <a:spcPct val="110000"/>
              </a:lnSpc>
              <a:buClr>
                <a:schemeClr val="accent1"/>
              </a:buClr>
              <a:buFont typeface="Wingdings" pitchFamily="2" charset="2"/>
              <a:buNone/>
            </a:pPr>
            <a:r>
              <a:rPr lang="zh-CN" altLang="en-US" sz="2400" smtClean="0"/>
              <a:t>将要标识的事物编号，用编号作为数组元素的下标，利用该元素对其进行标识。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2624C3CE-AC80-4889-BAB2-22A0F20A12DB}" type="slidenum">
              <a:rPr lang="en-US" altLang="zh-CN"/>
              <a:pPr>
                <a:defRPr/>
              </a:pPr>
              <a:t>36</a:t>
            </a:fld>
            <a:r>
              <a:rPr lang="en-US" altLang="zh-CN"/>
              <a:t>-</a:t>
            </a:r>
          </a:p>
        </p:txBody>
      </p:sp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z="3200" smtClean="0"/>
              <a:t> 7.1.4  数组名做函数的参数</a:t>
            </a:r>
          </a:p>
        </p:txBody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00213"/>
            <a:ext cx="2195512" cy="433387"/>
          </a:xfrm>
          <a:solidFill>
            <a:srgbClr val="FFFF99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sz="2400" smtClean="0"/>
              <a:t>1. 数组首地址</a:t>
            </a:r>
          </a:p>
        </p:txBody>
      </p:sp>
      <p:sp>
        <p:nvSpPr>
          <p:cNvPr id="37893" name="Rectangle 4"/>
          <p:cNvSpPr>
            <a:spLocks noChangeArrowheads="1"/>
          </p:cNvSpPr>
          <p:nvPr/>
        </p:nvSpPr>
        <p:spPr bwMode="auto">
          <a:xfrm>
            <a:off x="685800" y="2209800"/>
            <a:ext cx="2362200" cy="79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/>
              <a:t>#</a:t>
            </a:r>
            <a:r>
              <a:rPr lang="en-US" altLang="zh-CN" sz="2400"/>
              <a:t>define  N  50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en-US" altLang="zh-CN" sz="2400"/>
              <a:t>  int   score[N];</a:t>
            </a:r>
          </a:p>
        </p:txBody>
      </p:sp>
      <p:grpSp>
        <p:nvGrpSpPr>
          <p:cNvPr id="37894" name="Group 27"/>
          <p:cNvGrpSpPr>
            <a:grpSpLocks/>
          </p:cNvGrpSpPr>
          <p:nvPr/>
        </p:nvGrpSpPr>
        <p:grpSpPr bwMode="auto">
          <a:xfrm>
            <a:off x="3305175" y="2438400"/>
            <a:ext cx="4391025" cy="2587625"/>
            <a:chOff x="1971" y="2137"/>
            <a:chExt cx="2766" cy="1630"/>
          </a:xfrm>
        </p:grpSpPr>
        <p:grpSp>
          <p:nvGrpSpPr>
            <p:cNvPr id="37897" name="Group 6"/>
            <p:cNvGrpSpPr>
              <a:grpSpLocks/>
            </p:cNvGrpSpPr>
            <p:nvPr/>
          </p:nvGrpSpPr>
          <p:grpSpPr bwMode="auto">
            <a:xfrm>
              <a:off x="2736" y="2327"/>
              <a:ext cx="906" cy="1440"/>
              <a:chOff x="4101" y="4890"/>
              <a:chExt cx="960" cy="2282"/>
            </a:xfrm>
          </p:grpSpPr>
          <p:sp>
            <p:nvSpPr>
              <p:cNvPr id="37904" name="Line 7"/>
              <p:cNvSpPr>
                <a:spLocks noChangeShapeType="1"/>
              </p:cNvSpPr>
              <p:nvPr/>
            </p:nvSpPr>
            <p:spPr bwMode="auto">
              <a:xfrm>
                <a:off x="4101" y="4890"/>
                <a:ext cx="0" cy="228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05" name="Line 8"/>
              <p:cNvSpPr>
                <a:spLocks noChangeShapeType="1"/>
              </p:cNvSpPr>
              <p:nvPr/>
            </p:nvSpPr>
            <p:spPr bwMode="auto">
              <a:xfrm>
                <a:off x="5061" y="4890"/>
                <a:ext cx="0" cy="228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06" name="Line 9"/>
              <p:cNvSpPr>
                <a:spLocks noChangeShapeType="1"/>
              </p:cNvSpPr>
              <p:nvPr/>
            </p:nvSpPr>
            <p:spPr bwMode="auto">
              <a:xfrm>
                <a:off x="4101" y="5216"/>
                <a:ext cx="96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07" name="Line 10"/>
              <p:cNvSpPr>
                <a:spLocks noChangeShapeType="1"/>
              </p:cNvSpPr>
              <p:nvPr/>
            </p:nvSpPr>
            <p:spPr bwMode="auto">
              <a:xfrm>
                <a:off x="4101" y="5542"/>
                <a:ext cx="96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08" name="Line 11"/>
              <p:cNvSpPr>
                <a:spLocks noChangeShapeType="1"/>
              </p:cNvSpPr>
              <p:nvPr/>
            </p:nvSpPr>
            <p:spPr bwMode="auto">
              <a:xfrm>
                <a:off x="4101" y="5868"/>
                <a:ext cx="96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09" name="Line 12"/>
              <p:cNvSpPr>
                <a:spLocks noChangeShapeType="1"/>
              </p:cNvSpPr>
              <p:nvPr/>
            </p:nvSpPr>
            <p:spPr bwMode="auto">
              <a:xfrm>
                <a:off x="4101" y="6194"/>
                <a:ext cx="96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10" name="Line 13"/>
              <p:cNvSpPr>
                <a:spLocks noChangeShapeType="1"/>
              </p:cNvSpPr>
              <p:nvPr/>
            </p:nvSpPr>
            <p:spPr bwMode="auto">
              <a:xfrm>
                <a:off x="4101" y="6520"/>
                <a:ext cx="96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911" name="Line 14"/>
              <p:cNvSpPr>
                <a:spLocks noChangeShapeType="1"/>
              </p:cNvSpPr>
              <p:nvPr/>
            </p:nvSpPr>
            <p:spPr bwMode="auto">
              <a:xfrm>
                <a:off x="4101" y="6846"/>
                <a:ext cx="96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7898" name="Rectangle 16"/>
            <p:cNvSpPr>
              <a:spLocks noChangeArrowheads="1"/>
            </p:cNvSpPr>
            <p:nvPr/>
          </p:nvSpPr>
          <p:spPr bwMode="auto">
            <a:xfrm>
              <a:off x="1971" y="2137"/>
              <a:ext cx="2445" cy="1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lnSpc>
                  <a:spcPct val="70000"/>
                </a:lnSpc>
                <a:spcBef>
                  <a:spcPct val="50000"/>
                </a:spcBef>
                <a:buClr>
                  <a:schemeClr val="tx1"/>
                </a:buClr>
                <a:buSzTx/>
              </a:pPr>
              <a:r>
                <a:rPr kumimoji="1" lang="zh-CN" altLang="en-US" sz="1800"/>
                <a:t>数组元素名    内存空间         内存地址</a:t>
              </a:r>
            </a:p>
          </p:txBody>
        </p:sp>
        <p:sp>
          <p:nvSpPr>
            <p:cNvPr id="37899" name="Rectangle 21"/>
            <p:cNvSpPr>
              <a:spLocks noChangeArrowheads="1"/>
            </p:cNvSpPr>
            <p:nvPr/>
          </p:nvSpPr>
          <p:spPr bwMode="auto">
            <a:xfrm>
              <a:off x="2136" y="2928"/>
              <a:ext cx="2589" cy="2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 sz="1800"/>
                <a:t>score[2]          78              FFCE、FFCFH</a:t>
              </a:r>
              <a:endParaRPr kumimoji="1" lang="zh-CN" altLang="en-US" sz="1800"/>
            </a:p>
          </p:txBody>
        </p:sp>
        <p:sp>
          <p:nvSpPr>
            <p:cNvPr id="37900" name="Rectangle 22"/>
            <p:cNvSpPr>
              <a:spLocks noChangeArrowheads="1"/>
            </p:cNvSpPr>
            <p:nvPr/>
          </p:nvSpPr>
          <p:spPr bwMode="auto">
            <a:xfrm>
              <a:off x="2128" y="3141"/>
              <a:ext cx="2549" cy="2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 sz="1800"/>
                <a:t>score[3]          56              FFD0、FFD1H</a:t>
              </a:r>
              <a:endParaRPr kumimoji="1" lang="zh-CN" altLang="en-US" sz="1800"/>
            </a:p>
          </p:txBody>
        </p:sp>
        <p:sp>
          <p:nvSpPr>
            <p:cNvPr id="37901" name="Rectangle 23"/>
            <p:cNvSpPr>
              <a:spLocks noChangeArrowheads="1"/>
            </p:cNvSpPr>
            <p:nvPr/>
          </p:nvSpPr>
          <p:spPr bwMode="auto">
            <a:xfrm>
              <a:off x="2128" y="3333"/>
              <a:ext cx="2549" cy="2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 sz="1800"/>
                <a:t>score[4]          67              FFD2、FFD3H</a:t>
              </a:r>
              <a:endParaRPr kumimoji="1" lang="zh-CN" altLang="en-US" sz="1800"/>
            </a:p>
          </p:txBody>
        </p:sp>
        <p:sp>
          <p:nvSpPr>
            <p:cNvPr id="37902" name="Rectangle 25"/>
            <p:cNvSpPr>
              <a:spLocks noChangeArrowheads="1"/>
            </p:cNvSpPr>
            <p:nvPr/>
          </p:nvSpPr>
          <p:spPr bwMode="auto">
            <a:xfrm>
              <a:off x="2112" y="2517"/>
              <a:ext cx="2605" cy="2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 sz="1800"/>
                <a:t>score[0]          85              FFCA、FFCBH</a:t>
              </a:r>
              <a:endParaRPr kumimoji="1" lang="zh-CN" altLang="en-US" sz="1800"/>
            </a:p>
          </p:txBody>
        </p:sp>
        <p:sp>
          <p:nvSpPr>
            <p:cNvPr id="37903" name="Rectangle 26"/>
            <p:cNvSpPr>
              <a:spLocks noChangeArrowheads="1"/>
            </p:cNvSpPr>
            <p:nvPr/>
          </p:nvSpPr>
          <p:spPr bwMode="auto">
            <a:xfrm>
              <a:off x="2112" y="2709"/>
              <a:ext cx="2625" cy="2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 sz="1800"/>
                <a:t>score[1]          100          </a:t>
              </a:r>
              <a:r>
                <a:rPr kumimoji="1" lang="en-US" altLang="zh-CN" sz="1400"/>
                <a:t>   </a:t>
              </a:r>
              <a:r>
                <a:rPr kumimoji="1" lang="en-US" altLang="zh-CN" sz="1800"/>
                <a:t>FFCC、FFCDH</a:t>
              </a:r>
              <a:endParaRPr kumimoji="1" lang="zh-CN" altLang="en-US" sz="1800"/>
            </a:p>
          </p:txBody>
        </p:sp>
      </p:grpSp>
      <p:sp>
        <p:nvSpPr>
          <p:cNvPr id="248860" name="AutoShape 28"/>
          <p:cNvSpPr>
            <a:spLocks noChangeArrowheads="1"/>
          </p:cNvSpPr>
          <p:nvPr/>
        </p:nvSpPr>
        <p:spPr bwMode="auto">
          <a:xfrm>
            <a:off x="6629400" y="4724400"/>
            <a:ext cx="2133600" cy="457200"/>
          </a:xfrm>
          <a:prstGeom prst="wedgeRoundRectCallout">
            <a:avLst>
              <a:gd name="adj1" fmla="val -81324"/>
              <a:gd name="adj2" fmla="val -412153"/>
              <a:gd name="adj3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</a:pPr>
            <a:r>
              <a:rPr kumimoji="1" lang="zh-CN" altLang="en-US"/>
              <a:t>数组的首地址</a:t>
            </a:r>
          </a:p>
        </p:txBody>
      </p:sp>
      <p:sp>
        <p:nvSpPr>
          <p:cNvPr id="248861" name="Rectangle 29"/>
          <p:cNvSpPr>
            <a:spLocks noChangeArrowheads="1"/>
          </p:cNvSpPr>
          <p:nvPr/>
        </p:nvSpPr>
        <p:spPr bwMode="auto">
          <a:xfrm>
            <a:off x="496888" y="5486400"/>
            <a:ext cx="3313112" cy="474663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zh-CN" altLang="en-US" sz="2400"/>
              <a:t>数组名: 数组的首地址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8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8860" grpId="0" animBg="1" autoUpdateAnimBg="0"/>
      <p:bldP spid="248861" grpId="0" animBg="1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E6803624-195F-4E77-B797-E52D6103CEE7}" type="slidenum">
              <a:rPr lang="en-US" altLang="zh-CN"/>
              <a:pPr>
                <a:defRPr/>
              </a:pPr>
              <a:t>37</a:t>
            </a:fld>
            <a:r>
              <a:rPr lang="en-US" altLang="zh-CN"/>
              <a:t>-</a:t>
            </a:r>
          </a:p>
        </p:txBody>
      </p:sp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200" smtClean="0"/>
              <a:t> 7.1.4  数组名做函数的参数</a:t>
            </a:r>
          </a:p>
        </p:txBody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2209800"/>
            <a:ext cx="8424863" cy="1371600"/>
          </a:xfrm>
        </p:spPr>
        <p:txBody>
          <a:bodyPr/>
          <a:lstStyle/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 smtClean="0"/>
              <a:t>     当实参是数组名时，系统传递的是实参数组的首地址。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 smtClean="0"/>
              <a:t>     ∴ 实参数组和形参数组在内存中就占用相同的一组地址单元。   </a:t>
            </a:r>
          </a:p>
        </p:txBody>
      </p:sp>
      <p:sp>
        <p:nvSpPr>
          <p:cNvPr id="38917" name="Rectangle 4"/>
          <p:cNvSpPr>
            <a:spLocks noChangeArrowheads="1"/>
          </p:cNvSpPr>
          <p:nvPr/>
        </p:nvSpPr>
        <p:spPr bwMode="auto">
          <a:xfrm>
            <a:off x="533400" y="1676400"/>
            <a:ext cx="4191000" cy="4381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sz="2400"/>
              <a:t>2.  数组名做函数参数的原理</a:t>
            </a:r>
          </a:p>
        </p:txBody>
      </p:sp>
      <p:sp>
        <p:nvSpPr>
          <p:cNvPr id="249861" name="Rectangle 5"/>
          <p:cNvSpPr>
            <a:spLocks noChangeArrowheads="1"/>
          </p:cNvSpPr>
          <p:nvPr/>
        </p:nvSpPr>
        <p:spPr bwMode="auto">
          <a:xfrm>
            <a:off x="533400" y="3810000"/>
            <a:ext cx="2438400" cy="208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400"/>
              <a:t>例如：设</a:t>
            </a:r>
            <a:r>
              <a:rPr lang="en-US" altLang="zh-CN" sz="2400"/>
              <a:t>a</a:t>
            </a:r>
            <a:r>
              <a:rPr lang="zh-CN" altLang="en-US" sz="2400"/>
              <a:t>是实参数组名，</a:t>
            </a:r>
            <a:r>
              <a:rPr lang="en-US" altLang="zh-CN" sz="2400"/>
              <a:t>b</a:t>
            </a:r>
            <a:r>
              <a:rPr lang="zh-CN" altLang="en-US" sz="2400"/>
              <a:t>是形参数组名，参数传递的过程如下：</a:t>
            </a:r>
          </a:p>
        </p:txBody>
      </p:sp>
      <p:grpSp>
        <p:nvGrpSpPr>
          <p:cNvPr id="249862" name="Group 6"/>
          <p:cNvGrpSpPr>
            <a:grpSpLocks/>
          </p:cNvGrpSpPr>
          <p:nvPr/>
        </p:nvGrpSpPr>
        <p:grpSpPr bwMode="auto">
          <a:xfrm>
            <a:off x="4876800" y="3778250"/>
            <a:ext cx="1190625" cy="336550"/>
            <a:chOff x="2706" y="2089"/>
            <a:chExt cx="750" cy="212"/>
          </a:xfrm>
        </p:grpSpPr>
        <p:sp>
          <p:nvSpPr>
            <p:cNvPr id="38933" name="Line 7"/>
            <p:cNvSpPr>
              <a:spLocks noChangeShapeType="1"/>
            </p:cNvSpPr>
            <p:nvPr/>
          </p:nvSpPr>
          <p:spPr bwMode="auto">
            <a:xfrm flipH="1" flipV="1">
              <a:off x="2706" y="2231"/>
              <a:ext cx="396" cy="0"/>
            </a:xfrm>
            <a:prstGeom prst="line">
              <a:avLst/>
            </a:prstGeom>
            <a:noFill/>
            <a:ln w="50800">
              <a:solidFill>
                <a:srgbClr val="000000"/>
              </a:solidFill>
              <a:round/>
              <a:headEnd/>
              <a:tailEnd type="stealth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34" name="Text Box 8"/>
            <p:cNvSpPr txBox="1">
              <a:spLocks noChangeArrowheads="1"/>
            </p:cNvSpPr>
            <p:nvPr/>
          </p:nvSpPr>
          <p:spPr bwMode="auto">
            <a:xfrm>
              <a:off x="3197" y="2089"/>
              <a:ext cx="259" cy="2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ts val="200"/>
                </a:spcBef>
                <a:buClrTx/>
                <a:buSzTx/>
              </a:pPr>
              <a:r>
                <a:rPr lang="en-US" altLang="zh-CN" sz="1800"/>
                <a:t>b</a:t>
              </a:r>
            </a:p>
          </p:txBody>
        </p:sp>
      </p:grpSp>
      <p:grpSp>
        <p:nvGrpSpPr>
          <p:cNvPr id="249865" name="Group 9"/>
          <p:cNvGrpSpPr>
            <a:grpSpLocks/>
          </p:cNvGrpSpPr>
          <p:nvPr/>
        </p:nvGrpSpPr>
        <p:grpSpPr bwMode="auto">
          <a:xfrm>
            <a:off x="3263900" y="3308350"/>
            <a:ext cx="3289300" cy="3041650"/>
            <a:chOff x="1672" y="1796"/>
            <a:chExt cx="2072" cy="1916"/>
          </a:xfrm>
        </p:grpSpPr>
        <p:sp>
          <p:nvSpPr>
            <p:cNvPr id="38923" name="Line 10"/>
            <p:cNvSpPr>
              <a:spLocks noChangeShapeType="1"/>
            </p:cNvSpPr>
            <p:nvPr/>
          </p:nvSpPr>
          <p:spPr bwMode="auto">
            <a:xfrm>
              <a:off x="2114" y="2026"/>
              <a:ext cx="0" cy="149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4" name="Line 11"/>
            <p:cNvSpPr>
              <a:spLocks noChangeShapeType="1"/>
            </p:cNvSpPr>
            <p:nvPr/>
          </p:nvSpPr>
          <p:spPr bwMode="auto">
            <a:xfrm>
              <a:off x="2690" y="2026"/>
              <a:ext cx="0" cy="149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5" name="Line 12"/>
            <p:cNvSpPr>
              <a:spLocks noChangeShapeType="1"/>
            </p:cNvSpPr>
            <p:nvPr/>
          </p:nvSpPr>
          <p:spPr bwMode="auto">
            <a:xfrm>
              <a:off x="2114" y="2239"/>
              <a:ext cx="57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6" name="Line 13"/>
            <p:cNvSpPr>
              <a:spLocks noChangeShapeType="1"/>
            </p:cNvSpPr>
            <p:nvPr/>
          </p:nvSpPr>
          <p:spPr bwMode="auto">
            <a:xfrm>
              <a:off x="2114" y="2453"/>
              <a:ext cx="57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7" name="Line 14"/>
            <p:cNvSpPr>
              <a:spLocks noChangeShapeType="1"/>
            </p:cNvSpPr>
            <p:nvPr/>
          </p:nvSpPr>
          <p:spPr bwMode="auto">
            <a:xfrm>
              <a:off x="2114" y="2666"/>
              <a:ext cx="57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8" name="Line 15"/>
            <p:cNvSpPr>
              <a:spLocks noChangeShapeType="1"/>
            </p:cNvSpPr>
            <p:nvPr/>
          </p:nvSpPr>
          <p:spPr bwMode="auto">
            <a:xfrm>
              <a:off x="2114" y="2879"/>
              <a:ext cx="57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9" name="Line 16"/>
            <p:cNvSpPr>
              <a:spLocks noChangeShapeType="1"/>
            </p:cNvSpPr>
            <p:nvPr/>
          </p:nvSpPr>
          <p:spPr bwMode="auto">
            <a:xfrm>
              <a:off x="2114" y="3092"/>
              <a:ext cx="57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30" name="Line 17"/>
            <p:cNvSpPr>
              <a:spLocks noChangeShapeType="1"/>
            </p:cNvSpPr>
            <p:nvPr/>
          </p:nvSpPr>
          <p:spPr bwMode="auto">
            <a:xfrm>
              <a:off x="2114" y="3306"/>
              <a:ext cx="57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31" name="Rectangle 18"/>
            <p:cNvSpPr>
              <a:spLocks noChangeArrowheads="1"/>
            </p:cNvSpPr>
            <p:nvPr/>
          </p:nvSpPr>
          <p:spPr bwMode="auto">
            <a:xfrm>
              <a:off x="1680" y="2016"/>
              <a:ext cx="2064" cy="16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marL="342900" indent="-342900"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 eaLnBrk="1" hangingPunct="1">
                <a:buClr>
                  <a:schemeClr val="tx1"/>
                </a:buClr>
                <a:buSzTx/>
                <a:buFontTx/>
                <a:buNone/>
              </a:pPr>
              <a:r>
                <a:rPr kumimoji="1" lang="zh-CN" altLang="en-US" sz="1800"/>
                <a:t>	   </a:t>
              </a:r>
            </a:p>
            <a:p>
              <a:pPr algn="just" eaLnBrk="1" hangingPunct="1">
                <a:buClr>
                  <a:schemeClr val="tx1"/>
                </a:buClr>
                <a:buSzTx/>
                <a:buFontTx/>
                <a:buNone/>
              </a:pPr>
              <a:r>
                <a:rPr kumimoji="1" lang="en-US" altLang="zh-CN" sz="1800"/>
                <a:t>a[0]        85		</a:t>
              </a:r>
            </a:p>
            <a:p>
              <a:pPr algn="just" eaLnBrk="1" hangingPunct="1">
                <a:buClr>
                  <a:schemeClr val="tx1"/>
                </a:buClr>
                <a:buSzTx/>
                <a:buFontTx/>
                <a:buNone/>
              </a:pPr>
              <a:r>
                <a:rPr kumimoji="1" lang="en-US" altLang="zh-CN" sz="1800"/>
                <a:t>a[1]       100		</a:t>
              </a:r>
            </a:p>
            <a:p>
              <a:pPr algn="just" eaLnBrk="1" hangingPunct="1">
                <a:buClr>
                  <a:schemeClr val="tx1"/>
                </a:buClr>
                <a:buSzTx/>
                <a:buFontTx/>
                <a:buNone/>
              </a:pPr>
              <a:r>
                <a:rPr kumimoji="1" lang="en-US" altLang="zh-CN" sz="1800"/>
                <a:t>a[2]       78	 	</a:t>
              </a:r>
            </a:p>
            <a:p>
              <a:pPr algn="just" eaLnBrk="1" hangingPunct="1">
                <a:buClr>
                  <a:schemeClr val="tx1"/>
                </a:buClr>
                <a:buSzTx/>
                <a:buFontTx/>
                <a:buNone/>
              </a:pPr>
              <a:r>
                <a:rPr kumimoji="1" lang="en-US" altLang="zh-CN" sz="1800"/>
                <a:t>a[3]       56		</a:t>
              </a:r>
            </a:p>
            <a:p>
              <a:pPr algn="just" eaLnBrk="1" hangingPunct="1">
                <a:buClr>
                  <a:schemeClr val="tx1"/>
                </a:buClr>
                <a:buSzTx/>
                <a:buFontTx/>
                <a:buNone/>
              </a:pPr>
              <a:r>
                <a:rPr kumimoji="1" lang="en-US" altLang="zh-CN" sz="1800"/>
                <a:t>a[4]       67		</a:t>
              </a:r>
            </a:p>
            <a:p>
              <a:pPr algn="just" eaLnBrk="1" hangingPunct="1">
                <a:buClr>
                  <a:schemeClr val="tx1"/>
                </a:buClr>
                <a:buSzTx/>
                <a:buFontTx/>
                <a:buNone/>
              </a:pPr>
              <a:r>
                <a:rPr kumimoji="1" lang="en-US" altLang="zh-CN" sz="1800"/>
                <a:t>					</a:t>
              </a:r>
            </a:p>
          </p:txBody>
        </p:sp>
        <p:sp>
          <p:nvSpPr>
            <p:cNvPr id="38932" name="Rectangle 19"/>
            <p:cNvSpPr>
              <a:spLocks noChangeArrowheads="1"/>
            </p:cNvSpPr>
            <p:nvPr/>
          </p:nvSpPr>
          <p:spPr bwMode="auto">
            <a:xfrm>
              <a:off x="1672" y="1796"/>
              <a:ext cx="1565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 sz="1800"/>
                <a:t>  实参数组</a:t>
              </a:r>
              <a:r>
                <a:rPr kumimoji="1" lang="en-US" altLang="zh-CN" sz="1800"/>
                <a:t>a</a:t>
              </a:r>
              <a:r>
                <a:rPr kumimoji="1" lang="zh-CN" altLang="en-US" sz="1800"/>
                <a:t>的存储空间</a:t>
              </a:r>
            </a:p>
          </p:txBody>
        </p:sp>
      </p:grpSp>
      <p:sp>
        <p:nvSpPr>
          <p:cNvPr id="249876" name="AutoShape 20"/>
          <p:cNvSpPr>
            <a:spLocks noChangeArrowheads="1"/>
          </p:cNvSpPr>
          <p:nvPr/>
        </p:nvSpPr>
        <p:spPr bwMode="auto">
          <a:xfrm>
            <a:off x="5867400" y="5410200"/>
            <a:ext cx="3276600" cy="1066800"/>
          </a:xfrm>
          <a:prstGeom prst="wedgeRoundRectCallout">
            <a:avLst>
              <a:gd name="adj1" fmla="val -80523"/>
              <a:gd name="adj2" fmla="val -178421"/>
              <a:gd name="adj3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</a:pPr>
            <a:r>
              <a:rPr kumimoji="1" lang="zh-CN" altLang="en-US"/>
              <a:t>形参数组</a:t>
            </a:r>
            <a:r>
              <a:rPr kumimoji="1" lang="en-US" altLang="zh-CN"/>
              <a:t>b</a:t>
            </a:r>
            <a:r>
              <a:rPr kumimoji="1" lang="zh-CN" altLang="en-US"/>
              <a:t>接收实参数组</a:t>
            </a:r>
            <a:r>
              <a:rPr kumimoji="1" lang="en-US" altLang="zh-CN"/>
              <a:t>a</a:t>
            </a:r>
            <a:r>
              <a:rPr kumimoji="1" lang="zh-CN" altLang="en-US"/>
              <a:t>的首地址，</a:t>
            </a:r>
            <a:r>
              <a:rPr kumimoji="1" lang="en-US" altLang="zh-CN"/>
              <a:t>a，b</a:t>
            </a:r>
            <a:r>
              <a:rPr kumimoji="1" lang="zh-CN" altLang="en-US"/>
              <a:t>指向了相同的存储单元</a:t>
            </a:r>
          </a:p>
          <a:p>
            <a:pPr algn="ctr" eaLnBrk="1" hangingPunct="1">
              <a:spcBef>
                <a:spcPct val="0"/>
              </a:spcBef>
              <a:buClrTx/>
              <a:buSzTx/>
            </a:pPr>
            <a:endParaRPr kumimoji="1" lang="zh-CN" altLang="en-US"/>
          </a:p>
        </p:txBody>
      </p:sp>
      <p:sp>
        <p:nvSpPr>
          <p:cNvPr id="249877" name="Rectangle 21"/>
          <p:cNvSpPr>
            <a:spLocks noChangeArrowheads="1"/>
          </p:cNvSpPr>
          <p:nvPr/>
        </p:nvSpPr>
        <p:spPr bwMode="auto">
          <a:xfrm>
            <a:off x="5029200" y="3962400"/>
            <a:ext cx="685800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Clr>
                <a:schemeClr val="tx1"/>
              </a:buClr>
              <a:buSzTx/>
            </a:pPr>
            <a:r>
              <a:rPr kumimoji="1" lang="en-US" altLang="zh-CN" sz="1800"/>
              <a:t>b[0]b[1] b[2] b[3] b[4]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9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9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9861" grpId="0" autoUpdateAnimBg="0"/>
      <p:bldP spid="249876" grpId="0" animBg="1" autoUpdateAnimBg="0"/>
      <p:bldP spid="249877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55493272-07DF-4BFE-B289-B5E833806826}" type="slidenum">
              <a:rPr lang="en-US" altLang="zh-CN"/>
              <a:pPr>
                <a:defRPr/>
              </a:pPr>
              <a:t>38</a:t>
            </a:fld>
            <a:r>
              <a:rPr lang="en-US" altLang="zh-CN"/>
              <a:t>-</a:t>
            </a:r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600" smtClean="0"/>
              <a:t>    7.1.4  数组名做函数的参数</a:t>
            </a:r>
          </a:p>
        </p:txBody>
      </p:sp>
      <p:sp>
        <p:nvSpPr>
          <p:cNvPr id="155651" name="Rectangle 3"/>
          <p:cNvSpPr>
            <a:spLocks noChangeArrowheads="1"/>
          </p:cNvSpPr>
          <p:nvPr/>
        </p:nvSpPr>
        <p:spPr bwMode="auto">
          <a:xfrm>
            <a:off x="3352800" y="2438400"/>
            <a:ext cx="54102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 eaLnBrk="1" hangingPunct="1">
              <a:lnSpc>
                <a:spcPct val="110000"/>
              </a:lnSpc>
              <a:buClr>
                <a:schemeClr val="accent1"/>
              </a:buClr>
              <a:buFont typeface="Wingdings" pitchFamily="2" charset="2"/>
              <a:buChar char="Ø"/>
            </a:pPr>
            <a:r>
              <a:rPr lang="zh-CN" altLang="en-US" sz="2400"/>
              <a:t>形参数组元素的变化，也影响到实参数组元素的值</a:t>
            </a:r>
          </a:p>
        </p:txBody>
      </p:sp>
      <p:sp>
        <p:nvSpPr>
          <p:cNvPr id="155681" name="Rectangle 33"/>
          <p:cNvSpPr>
            <a:spLocks noChangeArrowheads="1"/>
          </p:cNvSpPr>
          <p:nvPr/>
        </p:nvSpPr>
        <p:spPr bwMode="auto">
          <a:xfrm>
            <a:off x="762000" y="4419600"/>
            <a:ext cx="7772400" cy="204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Ø"/>
            </a:pPr>
            <a:r>
              <a:rPr lang="zh-CN" altLang="en-US" sz="2400"/>
              <a:t> 参数的地址传递：向被调函数传递地址，如数组名代表的数组首地址</a:t>
            </a:r>
          </a:p>
          <a:p>
            <a:pPr eaLnBrk="1" hangingPunct="1">
              <a:lnSpc>
                <a:spcPct val="110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Ø"/>
            </a:pPr>
            <a:r>
              <a:rPr lang="zh-CN" altLang="en-US" sz="2400"/>
              <a:t> 地址传递的特点：形参的变化会影响实参</a:t>
            </a:r>
          </a:p>
          <a:p>
            <a:pPr eaLnBrk="1" hangingPunct="1">
              <a:lnSpc>
                <a:spcPct val="110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Ø"/>
            </a:pPr>
            <a:r>
              <a:rPr lang="zh-CN" altLang="en-US" sz="2400"/>
              <a:t> 参数传递的两种方式：值传递和地址传递</a:t>
            </a:r>
          </a:p>
        </p:txBody>
      </p:sp>
      <p:grpSp>
        <p:nvGrpSpPr>
          <p:cNvPr id="39942" name="Group 36"/>
          <p:cNvGrpSpPr>
            <a:grpSpLocks/>
          </p:cNvGrpSpPr>
          <p:nvPr/>
        </p:nvGrpSpPr>
        <p:grpSpPr bwMode="auto">
          <a:xfrm>
            <a:off x="609600" y="1524000"/>
            <a:ext cx="2514600" cy="3017838"/>
            <a:chOff x="720" y="1680"/>
            <a:chExt cx="1584" cy="1901"/>
          </a:xfrm>
        </p:grpSpPr>
        <p:sp>
          <p:nvSpPr>
            <p:cNvPr id="39949" name="Line 37"/>
            <p:cNvSpPr>
              <a:spLocks noChangeShapeType="1"/>
            </p:cNvSpPr>
            <p:nvPr/>
          </p:nvSpPr>
          <p:spPr bwMode="auto">
            <a:xfrm>
              <a:off x="1211" y="1948"/>
              <a:ext cx="0" cy="163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0" name="Line 38"/>
            <p:cNvSpPr>
              <a:spLocks noChangeShapeType="1"/>
            </p:cNvSpPr>
            <p:nvPr/>
          </p:nvSpPr>
          <p:spPr bwMode="auto">
            <a:xfrm>
              <a:off x="1852" y="1948"/>
              <a:ext cx="0" cy="163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1" name="Line 39"/>
            <p:cNvSpPr>
              <a:spLocks noChangeShapeType="1"/>
            </p:cNvSpPr>
            <p:nvPr/>
          </p:nvSpPr>
          <p:spPr bwMode="auto">
            <a:xfrm>
              <a:off x="1211" y="2181"/>
              <a:ext cx="641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2" name="Line 40"/>
            <p:cNvSpPr>
              <a:spLocks noChangeShapeType="1"/>
            </p:cNvSpPr>
            <p:nvPr/>
          </p:nvSpPr>
          <p:spPr bwMode="auto">
            <a:xfrm>
              <a:off x="1211" y="2415"/>
              <a:ext cx="641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3" name="Line 41"/>
            <p:cNvSpPr>
              <a:spLocks noChangeShapeType="1"/>
            </p:cNvSpPr>
            <p:nvPr/>
          </p:nvSpPr>
          <p:spPr bwMode="auto">
            <a:xfrm>
              <a:off x="1211" y="2648"/>
              <a:ext cx="641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4" name="Line 42"/>
            <p:cNvSpPr>
              <a:spLocks noChangeShapeType="1"/>
            </p:cNvSpPr>
            <p:nvPr/>
          </p:nvSpPr>
          <p:spPr bwMode="auto">
            <a:xfrm>
              <a:off x="1211" y="2881"/>
              <a:ext cx="641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5" name="Line 43"/>
            <p:cNvSpPr>
              <a:spLocks noChangeShapeType="1"/>
            </p:cNvSpPr>
            <p:nvPr/>
          </p:nvSpPr>
          <p:spPr bwMode="auto">
            <a:xfrm>
              <a:off x="1211" y="3114"/>
              <a:ext cx="641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6" name="Line 44"/>
            <p:cNvSpPr>
              <a:spLocks noChangeShapeType="1"/>
            </p:cNvSpPr>
            <p:nvPr/>
          </p:nvSpPr>
          <p:spPr bwMode="auto">
            <a:xfrm>
              <a:off x="1211" y="3360"/>
              <a:ext cx="641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7" name="Rectangle 45"/>
            <p:cNvSpPr>
              <a:spLocks noChangeArrowheads="1"/>
            </p:cNvSpPr>
            <p:nvPr/>
          </p:nvSpPr>
          <p:spPr bwMode="auto">
            <a:xfrm>
              <a:off x="777" y="1968"/>
              <a:ext cx="951" cy="14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marL="342900" indent="-342900"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 eaLnBrk="1" hangingPunct="1">
                <a:lnSpc>
                  <a:spcPct val="110000"/>
                </a:lnSpc>
                <a:buClr>
                  <a:schemeClr val="tx1"/>
                </a:buClr>
                <a:buSzTx/>
                <a:buFontTx/>
                <a:buNone/>
              </a:pPr>
              <a:r>
                <a:rPr kumimoji="1" lang="zh-CN" altLang="en-US" sz="1800"/>
                <a:t>	   </a:t>
              </a:r>
            </a:p>
            <a:p>
              <a:pPr algn="just" eaLnBrk="1" hangingPunct="1">
                <a:lnSpc>
                  <a:spcPct val="110000"/>
                </a:lnSpc>
                <a:buClr>
                  <a:schemeClr val="tx1"/>
                </a:buClr>
                <a:buSzTx/>
                <a:buFontTx/>
                <a:buNone/>
              </a:pPr>
              <a:r>
                <a:rPr kumimoji="1" lang="en-US" altLang="zh-CN" sz="1800"/>
                <a:t>a[0]        85</a:t>
              </a:r>
            </a:p>
            <a:p>
              <a:pPr algn="just" eaLnBrk="1" hangingPunct="1">
                <a:lnSpc>
                  <a:spcPct val="110000"/>
                </a:lnSpc>
                <a:buClr>
                  <a:schemeClr val="tx1"/>
                </a:buClr>
                <a:buSzTx/>
                <a:buFontTx/>
                <a:buNone/>
              </a:pPr>
              <a:r>
                <a:rPr kumimoji="1" lang="en-US" altLang="zh-CN" sz="1800"/>
                <a:t>a[1]       100</a:t>
              </a:r>
            </a:p>
            <a:p>
              <a:pPr algn="just" eaLnBrk="1" hangingPunct="1">
                <a:lnSpc>
                  <a:spcPct val="110000"/>
                </a:lnSpc>
                <a:buClr>
                  <a:schemeClr val="tx1"/>
                </a:buClr>
                <a:buSzTx/>
                <a:buFontTx/>
                <a:buNone/>
              </a:pPr>
              <a:r>
                <a:rPr kumimoji="1" lang="en-US" altLang="zh-CN" sz="1800"/>
                <a:t>a[2]       78</a:t>
              </a:r>
            </a:p>
            <a:p>
              <a:pPr algn="just" eaLnBrk="1" hangingPunct="1">
                <a:lnSpc>
                  <a:spcPct val="110000"/>
                </a:lnSpc>
                <a:buClr>
                  <a:schemeClr val="tx1"/>
                </a:buClr>
                <a:buSzTx/>
                <a:buFontTx/>
                <a:buNone/>
              </a:pPr>
              <a:r>
                <a:rPr kumimoji="1" lang="en-US" altLang="zh-CN" sz="1800"/>
                <a:t>a[3]       56</a:t>
              </a:r>
            </a:p>
            <a:p>
              <a:pPr algn="just" eaLnBrk="1" hangingPunct="1">
                <a:lnSpc>
                  <a:spcPct val="110000"/>
                </a:lnSpc>
                <a:buClr>
                  <a:schemeClr val="tx1"/>
                </a:buClr>
                <a:buSzTx/>
                <a:buFontTx/>
                <a:buNone/>
              </a:pPr>
              <a:r>
                <a:rPr kumimoji="1" lang="en-US" altLang="zh-CN" sz="1800"/>
                <a:t>a[4]       67</a:t>
              </a:r>
            </a:p>
          </p:txBody>
        </p:sp>
        <p:sp>
          <p:nvSpPr>
            <p:cNvPr id="39958" name="Rectangle 46"/>
            <p:cNvSpPr>
              <a:spLocks noChangeArrowheads="1"/>
            </p:cNvSpPr>
            <p:nvPr/>
          </p:nvSpPr>
          <p:spPr bwMode="auto">
            <a:xfrm>
              <a:off x="720" y="1680"/>
              <a:ext cx="148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  传递数组的示意图</a:t>
              </a:r>
            </a:p>
          </p:txBody>
        </p:sp>
        <p:sp>
          <p:nvSpPr>
            <p:cNvPr id="39959" name="Rectangle 47"/>
            <p:cNvSpPr>
              <a:spLocks noChangeArrowheads="1"/>
            </p:cNvSpPr>
            <p:nvPr/>
          </p:nvSpPr>
          <p:spPr bwMode="auto">
            <a:xfrm>
              <a:off x="1872" y="2160"/>
              <a:ext cx="432" cy="11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lnSpc>
                  <a:spcPct val="130000"/>
                </a:lnSpc>
                <a:spcBef>
                  <a:spcPct val="50000"/>
                </a:spcBef>
                <a:buClr>
                  <a:schemeClr val="tx1"/>
                </a:buClr>
                <a:buSzTx/>
              </a:pPr>
              <a:r>
                <a:rPr kumimoji="1" lang="en-US" altLang="zh-CN" sz="1800">
                  <a:solidFill>
                    <a:srgbClr val="CC0000"/>
                  </a:solidFill>
                </a:rPr>
                <a:t>b[0]b[1] b[2] b[3] b[4]</a:t>
              </a:r>
            </a:p>
          </p:txBody>
        </p:sp>
      </p:grpSp>
      <p:grpSp>
        <p:nvGrpSpPr>
          <p:cNvPr id="155696" name="Group 48"/>
          <p:cNvGrpSpPr>
            <a:grpSpLocks/>
          </p:cNvGrpSpPr>
          <p:nvPr/>
        </p:nvGrpSpPr>
        <p:grpSpPr bwMode="auto">
          <a:xfrm>
            <a:off x="1524000" y="2349500"/>
            <a:ext cx="457200" cy="1841500"/>
            <a:chOff x="1296" y="2200"/>
            <a:chExt cx="288" cy="1160"/>
          </a:xfrm>
        </p:grpSpPr>
        <p:sp>
          <p:nvSpPr>
            <p:cNvPr id="39944" name="Rectangle 49"/>
            <p:cNvSpPr>
              <a:spLocks noChangeArrowheads="1"/>
            </p:cNvSpPr>
            <p:nvPr/>
          </p:nvSpPr>
          <p:spPr bwMode="auto">
            <a:xfrm>
              <a:off x="1316" y="2200"/>
              <a:ext cx="220" cy="20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 sz="1600"/>
                <a:t>56</a:t>
              </a:r>
              <a:endParaRPr kumimoji="1" lang="zh-CN" altLang="en-US" sz="1600"/>
            </a:p>
          </p:txBody>
        </p:sp>
        <p:sp>
          <p:nvSpPr>
            <p:cNvPr id="39945" name="Rectangle 50"/>
            <p:cNvSpPr>
              <a:spLocks noChangeArrowheads="1"/>
            </p:cNvSpPr>
            <p:nvPr/>
          </p:nvSpPr>
          <p:spPr bwMode="auto">
            <a:xfrm>
              <a:off x="1296" y="2440"/>
              <a:ext cx="288" cy="20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 sz="1600"/>
                <a:t>67</a:t>
              </a:r>
              <a:endParaRPr kumimoji="1" lang="zh-CN" altLang="en-US" sz="1600"/>
            </a:p>
          </p:txBody>
        </p:sp>
        <p:sp>
          <p:nvSpPr>
            <p:cNvPr id="39946" name="Rectangle 51"/>
            <p:cNvSpPr>
              <a:spLocks noChangeArrowheads="1"/>
            </p:cNvSpPr>
            <p:nvPr/>
          </p:nvSpPr>
          <p:spPr bwMode="auto">
            <a:xfrm>
              <a:off x="1296" y="2680"/>
              <a:ext cx="220" cy="20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 sz="1600"/>
                <a:t>78</a:t>
              </a:r>
              <a:endParaRPr kumimoji="1" lang="zh-CN" altLang="en-US" sz="1600"/>
            </a:p>
          </p:txBody>
        </p:sp>
        <p:sp>
          <p:nvSpPr>
            <p:cNvPr id="39947" name="Rectangle 52"/>
            <p:cNvSpPr>
              <a:spLocks noChangeArrowheads="1"/>
            </p:cNvSpPr>
            <p:nvPr/>
          </p:nvSpPr>
          <p:spPr bwMode="auto">
            <a:xfrm>
              <a:off x="1296" y="2920"/>
              <a:ext cx="220" cy="20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 sz="1600"/>
                <a:t>85</a:t>
              </a:r>
              <a:endParaRPr kumimoji="1" lang="zh-CN" altLang="en-US" sz="1600"/>
            </a:p>
          </p:txBody>
        </p:sp>
        <p:sp>
          <p:nvSpPr>
            <p:cNvPr id="39948" name="Rectangle 53"/>
            <p:cNvSpPr>
              <a:spLocks noChangeArrowheads="1"/>
            </p:cNvSpPr>
            <p:nvPr/>
          </p:nvSpPr>
          <p:spPr bwMode="auto">
            <a:xfrm>
              <a:off x="1296" y="3160"/>
              <a:ext cx="284" cy="20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 sz="1600"/>
                <a:t>100</a:t>
              </a:r>
              <a:endParaRPr kumimoji="1" lang="zh-CN" altLang="en-US" sz="16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5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5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5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56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56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1" grpId="0" build="p" autoUpdateAnimBg="0"/>
      <p:bldP spid="155681" grpId="0" build="p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F09835E5-D9C2-4E77-8898-A8A2DA5D998B}" type="slidenum">
              <a:rPr lang="en-US" altLang="zh-CN"/>
              <a:pPr>
                <a:defRPr/>
              </a:pPr>
              <a:t>39</a:t>
            </a:fld>
            <a:r>
              <a:rPr lang="en-US" altLang="zh-CN"/>
              <a:t>-</a:t>
            </a:r>
          </a:p>
        </p:txBody>
      </p:sp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Times New Roman" pitchFamily="18" charset="0"/>
              </a:rPr>
              <a:t>参数的值传递示意图</a:t>
            </a:r>
          </a:p>
        </p:txBody>
      </p:sp>
      <p:grpSp>
        <p:nvGrpSpPr>
          <p:cNvPr id="251907" name="Group 3"/>
          <p:cNvGrpSpPr>
            <a:grpSpLocks/>
          </p:cNvGrpSpPr>
          <p:nvPr/>
        </p:nvGrpSpPr>
        <p:grpSpPr bwMode="auto">
          <a:xfrm>
            <a:off x="2454275" y="4175125"/>
            <a:ext cx="2851150" cy="728663"/>
            <a:chOff x="1584" y="1536"/>
            <a:chExt cx="1728" cy="384"/>
          </a:xfrm>
        </p:grpSpPr>
        <p:sp>
          <p:nvSpPr>
            <p:cNvPr id="41017" name="AutoShape 4"/>
            <p:cNvSpPr>
              <a:spLocks noChangeArrowheads="1"/>
            </p:cNvSpPr>
            <p:nvPr/>
          </p:nvSpPr>
          <p:spPr bwMode="auto">
            <a:xfrm>
              <a:off x="1584" y="1632"/>
              <a:ext cx="1728" cy="240"/>
            </a:xfrm>
            <a:prstGeom prst="rightArrow">
              <a:avLst>
                <a:gd name="adj1" fmla="val 50000"/>
                <a:gd name="adj2" fmla="val 180000"/>
              </a:avLst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41018" name="Oval 5"/>
            <p:cNvSpPr>
              <a:spLocks noChangeArrowheads="1"/>
            </p:cNvSpPr>
            <p:nvPr/>
          </p:nvSpPr>
          <p:spPr bwMode="auto">
            <a:xfrm>
              <a:off x="1872" y="1536"/>
              <a:ext cx="768" cy="384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做投标书</a:t>
              </a:r>
            </a:p>
          </p:txBody>
        </p:sp>
      </p:grpSp>
      <p:grpSp>
        <p:nvGrpSpPr>
          <p:cNvPr id="251910" name="Group 6"/>
          <p:cNvGrpSpPr>
            <a:grpSpLocks/>
          </p:cNvGrpSpPr>
          <p:nvPr/>
        </p:nvGrpSpPr>
        <p:grpSpPr bwMode="auto">
          <a:xfrm>
            <a:off x="2062163" y="5006975"/>
            <a:ext cx="3046412" cy="728663"/>
            <a:chOff x="1296" y="2256"/>
            <a:chExt cx="2160" cy="480"/>
          </a:xfrm>
        </p:grpSpPr>
        <p:sp>
          <p:nvSpPr>
            <p:cNvPr id="41015" name="AutoShape 7"/>
            <p:cNvSpPr>
              <a:spLocks noChangeArrowheads="1"/>
            </p:cNvSpPr>
            <p:nvPr/>
          </p:nvSpPr>
          <p:spPr bwMode="auto">
            <a:xfrm flipH="1">
              <a:off x="1296" y="2256"/>
              <a:ext cx="2160" cy="384"/>
            </a:xfrm>
            <a:prstGeom prst="curvedUpArrow">
              <a:avLst>
                <a:gd name="adj1" fmla="val 112500"/>
                <a:gd name="adj2" fmla="val 225000"/>
                <a:gd name="adj3" fmla="val 43750"/>
              </a:avLst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41016" name="Oval 8"/>
            <p:cNvSpPr>
              <a:spLocks noChangeArrowheads="1"/>
            </p:cNvSpPr>
            <p:nvPr/>
          </p:nvSpPr>
          <p:spPr bwMode="auto">
            <a:xfrm>
              <a:off x="2112" y="2400"/>
              <a:ext cx="816" cy="336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标书</a:t>
              </a:r>
            </a:p>
          </p:txBody>
        </p:sp>
      </p:grpSp>
      <p:sp>
        <p:nvSpPr>
          <p:cNvPr id="251913" name="Line 9"/>
          <p:cNvSpPr>
            <a:spLocks noChangeShapeType="1"/>
          </p:cNvSpPr>
          <p:nvPr/>
        </p:nvSpPr>
        <p:spPr bwMode="auto">
          <a:xfrm>
            <a:off x="2667000" y="2565400"/>
            <a:ext cx="838200" cy="53340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/>
          <a:lstStyle/>
          <a:p>
            <a:endParaRPr lang="zh-CN" altLang="en-US"/>
          </a:p>
        </p:txBody>
      </p:sp>
      <p:sp>
        <p:nvSpPr>
          <p:cNvPr id="251914" name="Text Box 10"/>
          <p:cNvSpPr txBox="1">
            <a:spLocks noChangeArrowheads="1"/>
          </p:cNvSpPr>
          <p:nvPr/>
        </p:nvSpPr>
        <p:spPr bwMode="auto">
          <a:xfrm>
            <a:off x="2971800" y="2260600"/>
            <a:ext cx="990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</a:pPr>
            <a:r>
              <a:rPr kumimoji="1" lang="en-US" altLang="zh-CN" sz="2400">
                <a:latin typeface="Tahoma" pitchFamily="34" charset="0"/>
                <a:ea typeface="宋体" pitchFamily="2" charset="-122"/>
              </a:rPr>
              <a:t>copy</a:t>
            </a:r>
          </a:p>
        </p:txBody>
      </p:sp>
      <p:sp>
        <p:nvSpPr>
          <p:cNvPr id="251915" name="AutoShape 11"/>
          <p:cNvSpPr>
            <a:spLocks noChangeArrowheads="1"/>
          </p:cNvSpPr>
          <p:nvPr/>
        </p:nvSpPr>
        <p:spPr bwMode="auto">
          <a:xfrm>
            <a:off x="2438400" y="3700463"/>
            <a:ext cx="2895600" cy="304800"/>
          </a:xfrm>
          <a:prstGeom prst="notchedRightArrow">
            <a:avLst>
              <a:gd name="adj1" fmla="val 50000"/>
              <a:gd name="adj2" fmla="val 237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251916" name="Group 12"/>
          <p:cNvGrpSpPr>
            <a:grpSpLocks/>
          </p:cNvGrpSpPr>
          <p:nvPr/>
        </p:nvGrpSpPr>
        <p:grpSpPr bwMode="auto">
          <a:xfrm>
            <a:off x="2971800" y="3014663"/>
            <a:ext cx="1600200" cy="1066800"/>
            <a:chOff x="1728" y="624"/>
            <a:chExt cx="1008" cy="672"/>
          </a:xfrm>
        </p:grpSpPr>
        <p:grpSp>
          <p:nvGrpSpPr>
            <p:cNvPr id="41000" name="Group 13"/>
            <p:cNvGrpSpPr>
              <a:grpSpLocks/>
            </p:cNvGrpSpPr>
            <p:nvPr/>
          </p:nvGrpSpPr>
          <p:grpSpPr bwMode="auto">
            <a:xfrm>
              <a:off x="1728" y="624"/>
              <a:ext cx="1008" cy="672"/>
              <a:chOff x="8810" y="8516"/>
              <a:chExt cx="4673" cy="3470"/>
            </a:xfrm>
          </p:grpSpPr>
          <p:sp>
            <p:nvSpPr>
              <p:cNvPr id="41002" name="Freeform 14"/>
              <p:cNvSpPr>
                <a:spLocks/>
              </p:cNvSpPr>
              <p:nvPr/>
            </p:nvSpPr>
            <p:spPr bwMode="auto">
              <a:xfrm>
                <a:off x="8932" y="8596"/>
                <a:ext cx="4394" cy="3361"/>
              </a:xfrm>
              <a:custGeom>
                <a:avLst/>
                <a:gdLst>
                  <a:gd name="T0" fmla="*/ 294 w 4394"/>
                  <a:gd name="T1" fmla="*/ 971 h 3361"/>
                  <a:gd name="T2" fmla="*/ 959 w 4394"/>
                  <a:gd name="T3" fmla="*/ 804 h 3361"/>
                  <a:gd name="T4" fmla="*/ 1429 w 4394"/>
                  <a:gd name="T5" fmla="*/ 748 h 3361"/>
                  <a:gd name="T6" fmla="*/ 2058 w 4394"/>
                  <a:gd name="T7" fmla="*/ 904 h 3361"/>
                  <a:gd name="T8" fmla="*/ 2390 w 4394"/>
                  <a:gd name="T9" fmla="*/ 425 h 3361"/>
                  <a:gd name="T10" fmla="*/ 2834 w 4394"/>
                  <a:gd name="T11" fmla="*/ 129 h 3361"/>
                  <a:gd name="T12" fmla="*/ 3361 w 4394"/>
                  <a:gd name="T13" fmla="*/ 0 h 3361"/>
                  <a:gd name="T14" fmla="*/ 4339 w 4394"/>
                  <a:gd name="T15" fmla="*/ 1424 h 3361"/>
                  <a:gd name="T16" fmla="*/ 4126 w 4394"/>
                  <a:gd name="T17" fmla="*/ 1542 h 3361"/>
                  <a:gd name="T18" fmla="*/ 4384 w 4394"/>
                  <a:gd name="T19" fmla="*/ 1775 h 3361"/>
                  <a:gd name="T20" fmla="*/ 4180 w 4394"/>
                  <a:gd name="T21" fmla="*/ 1829 h 3361"/>
                  <a:gd name="T22" fmla="*/ 4394 w 4394"/>
                  <a:gd name="T23" fmla="*/ 2133 h 3361"/>
                  <a:gd name="T24" fmla="*/ 3748 w 4394"/>
                  <a:gd name="T25" fmla="*/ 2467 h 3361"/>
                  <a:gd name="T26" fmla="*/ 3276 w 4394"/>
                  <a:gd name="T27" fmla="*/ 2901 h 3361"/>
                  <a:gd name="T28" fmla="*/ 2981 w 4394"/>
                  <a:gd name="T29" fmla="*/ 3160 h 3361"/>
                  <a:gd name="T30" fmla="*/ 1930 w 4394"/>
                  <a:gd name="T31" fmla="*/ 3169 h 3361"/>
                  <a:gd name="T32" fmla="*/ 1253 w 4394"/>
                  <a:gd name="T33" fmla="*/ 3361 h 3361"/>
                  <a:gd name="T34" fmla="*/ 840 w 4394"/>
                  <a:gd name="T35" fmla="*/ 3352 h 3361"/>
                  <a:gd name="T36" fmla="*/ 0 w 4394"/>
                  <a:gd name="T37" fmla="*/ 1609 h 3361"/>
                  <a:gd name="T38" fmla="*/ 211 w 4394"/>
                  <a:gd name="T39" fmla="*/ 1533 h 3361"/>
                  <a:gd name="T40" fmla="*/ 156 w 4394"/>
                  <a:gd name="T41" fmla="*/ 1246 h 3361"/>
                  <a:gd name="T42" fmla="*/ 368 w 4394"/>
                  <a:gd name="T43" fmla="*/ 1191 h 3361"/>
                  <a:gd name="T44" fmla="*/ 294 w 4394"/>
                  <a:gd name="T45" fmla="*/ 971 h 3361"/>
                  <a:gd name="T46" fmla="*/ 294 w 4394"/>
                  <a:gd name="T47" fmla="*/ 971 h 3361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4394" h="3361">
                    <a:moveTo>
                      <a:pt x="294" y="971"/>
                    </a:moveTo>
                    <a:lnTo>
                      <a:pt x="959" y="804"/>
                    </a:lnTo>
                    <a:lnTo>
                      <a:pt x="1429" y="748"/>
                    </a:lnTo>
                    <a:lnTo>
                      <a:pt x="2058" y="904"/>
                    </a:lnTo>
                    <a:lnTo>
                      <a:pt x="2390" y="425"/>
                    </a:lnTo>
                    <a:lnTo>
                      <a:pt x="2834" y="129"/>
                    </a:lnTo>
                    <a:lnTo>
                      <a:pt x="3361" y="0"/>
                    </a:lnTo>
                    <a:lnTo>
                      <a:pt x="4339" y="1424"/>
                    </a:lnTo>
                    <a:lnTo>
                      <a:pt x="4126" y="1542"/>
                    </a:lnTo>
                    <a:lnTo>
                      <a:pt x="4384" y="1775"/>
                    </a:lnTo>
                    <a:lnTo>
                      <a:pt x="4180" y="1829"/>
                    </a:lnTo>
                    <a:lnTo>
                      <a:pt x="4394" y="2133"/>
                    </a:lnTo>
                    <a:lnTo>
                      <a:pt x="3748" y="2467"/>
                    </a:lnTo>
                    <a:lnTo>
                      <a:pt x="3276" y="2901"/>
                    </a:lnTo>
                    <a:lnTo>
                      <a:pt x="2981" y="3160"/>
                    </a:lnTo>
                    <a:lnTo>
                      <a:pt x="1930" y="3169"/>
                    </a:lnTo>
                    <a:lnTo>
                      <a:pt x="1253" y="3361"/>
                    </a:lnTo>
                    <a:lnTo>
                      <a:pt x="840" y="3352"/>
                    </a:lnTo>
                    <a:lnTo>
                      <a:pt x="0" y="1609"/>
                    </a:lnTo>
                    <a:lnTo>
                      <a:pt x="211" y="1533"/>
                    </a:lnTo>
                    <a:lnTo>
                      <a:pt x="156" y="1246"/>
                    </a:lnTo>
                    <a:lnTo>
                      <a:pt x="368" y="1191"/>
                    </a:lnTo>
                    <a:lnTo>
                      <a:pt x="294" y="97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03" name="Freeform 15"/>
              <p:cNvSpPr>
                <a:spLocks/>
              </p:cNvSpPr>
              <p:nvPr/>
            </p:nvSpPr>
            <p:spPr bwMode="auto">
              <a:xfrm>
                <a:off x="9100" y="8585"/>
                <a:ext cx="4259" cy="3035"/>
              </a:xfrm>
              <a:custGeom>
                <a:avLst/>
                <a:gdLst>
                  <a:gd name="T0" fmla="*/ 2882 w 4259"/>
                  <a:gd name="T1" fmla="*/ 71 h 3035"/>
                  <a:gd name="T2" fmla="*/ 2602 w 4259"/>
                  <a:gd name="T3" fmla="*/ 166 h 3035"/>
                  <a:gd name="T4" fmla="*/ 2445 w 4259"/>
                  <a:gd name="T5" fmla="*/ 239 h 3035"/>
                  <a:gd name="T6" fmla="*/ 2305 w 4259"/>
                  <a:gd name="T7" fmla="*/ 329 h 3035"/>
                  <a:gd name="T8" fmla="*/ 2199 w 4259"/>
                  <a:gd name="T9" fmla="*/ 436 h 3035"/>
                  <a:gd name="T10" fmla="*/ 2108 w 4259"/>
                  <a:gd name="T11" fmla="*/ 543 h 3035"/>
                  <a:gd name="T12" fmla="*/ 2018 w 4259"/>
                  <a:gd name="T13" fmla="*/ 664 h 3035"/>
                  <a:gd name="T14" fmla="*/ 1871 w 4259"/>
                  <a:gd name="T15" fmla="*/ 901 h 3035"/>
                  <a:gd name="T16" fmla="*/ 1738 w 4259"/>
                  <a:gd name="T17" fmla="*/ 896 h 3035"/>
                  <a:gd name="T18" fmla="*/ 1513 w 4259"/>
                  <a:gd name="T19" fmla="*/ 834 h 3035"/>
                  <a:gd name="T20" fmla="*/ 1109 w 4259"/>
                  <a:gd name="T21" fmla="*/ 787 h 3035"/>
                  <a:gd name="T22" fmla="*/ 563 w 4259"/>
                  <a:gd name="T23" fmla="*/ 858 h 3035"/>
                  <a:gd name="T24" fmla="*/ 271 w 4259"/>
                  <a:gd name="T25" fmla="*/ 934 h 3035"/>
                  <a:gd name="T26" fmla="*/ 22 w 4259"/>
                  <a:gd name="T27" fmla="*/ 1019 h 3035"/>
                  <a:gd name="T28" fmla="*/ 1114 w 4259"/>
                  <a:gd name="T29" fmla="*/ 2888 h 3035"/>
                  <a:gd name="T30" fmla="*/ 1657 w 4259"/>
                  <a:gd name="T31" fmla="*/ 2808 h 3035"/>
                  <a:gd name="T32" fmla="*/ 2267 w 4259"/>
                  <a:gd name="T33" fmla="*/ 2848 h 3035"/>
                  <a:gd name="T34" fmla="*/ 2583 w 4259"/>
                  <a:gd name="T35" fmla="*/ 2933 h 3035"/>
                  <a:gd name="T36" fmla="*/ 2828 w 4259"/>
                  <a:gd name="T37" fmla="*/ 3026 h 3035"/>
                  <a:gd name="T38" fmla="*/ 2901 w 4259"/>
                  <a:gd name="T39" fmla="*/ 2903 h 3035"/>
                  <a:gd name="T40" fmla="*/ 2994 w 4259"/>
                  <a:gd name="T41" fmla="*/ 2675 h 3035"/>
                  <a:gd name="T42" fmla="*/ 3079 w 4259"/>
                  <a:gd name="T43" fmla="*/ 2492 h 3035"/>
                  <a:gd name="T44" fmla="*/ 3184 w 4259"/>
                  <a:gd name="T45" fmla="*/ 2305 h 3035"/>
                  <a:gd name="T46" fmla="*/ 3291 w 4259"/>
                  <a:gd name="T47" fmla="*/ 2151 h 3035"/>
                  <a:gd name="T48" fmla="*/ 3357 w 4259"/>
                  <a:gd name="T49" fmla="*/ 2070 h 3035"/>
                  <a:gd name="T50" fmla="*/ 3426 w 4259"/>
                  <a:gd name="T51" fmla="*/ 1997 h 3035"/>
                  <a:gd name="T52" fmla="*/ 3499 w 4259"/>
                  <a:gd name="T53" fmla="*/ 1935 h 3035"/>
                  <a:gd name="T54" fmla="*/ 3630 w 4259"/>
                  <a:gd name="T55" fmla="*/ 1847 h 3035"/>
                  <a:gd name="T56" fmla="*/ 3770 w 4259"/>
                  <a:gd name="T57" fmla="*/ 1762 h 3035"/>
                  <a:gd name="T58" fmla="*/ 3901 w 4259"/>
                  <a:gd name="T59" fmla="*/ 1693 h 3035"/>
                  <a:gd name="T60" fmla="*/ 4088 w 4259"/>
                  <a:gd name="T61" fmla="*/ 1608 h 3035"/>
                  <a:gd name="T62" fmla="*/ 4202 w 4259"/>
                  <a:gd name="T63" fmla="*/ 1444 h 3035"/>
                  <a:gd name="T64" fmla="*/ 3981 w 4259"/>
                  <a:gd name="T65" fmla="*/ 1518 h 3035"/>
                  <a:gd name="T66" fmla="*/ 3765 w 4259"/>
                  <a:gd name="T67" fmla="*/ 1605 h 3035"/>
                  <a:gd name="T68" fmla="*/ 3613 w 4259"/>
                  <a:gd name="T69" fmla="*/ 1684 h 3035"/>
                  <a:gd name="T70" fmla="*/ 3466 w 4259"/>
                  <a:gd name="T71" fmla="*/ 1774 h 3035"/>
                  <a:gd name="T72" fmla="*/ 3340 w 4259"/>
                  <a:gd name="T73" fmla="*/ 1876 h 3035"/>
                  <a:gd name="T74" fmla="*/ 3253 w 4259"/>
                  <a:gd name="T75" fmla="*/ 1973 h 3035"/>
                  <a:gd name="T76" fmla="*/ 3098 w 4259"/>
                  <a:gd name="T77" fmla="*/ 2191 h 3035"/>
                  <a:gd name="T78" fmla="*/ 2925 w 4259"/>
                  <a:gd name="T79" fmla="*/ 2476 h 3035"/>
                  <a:gd name="T80" fmla="*/ 2799 w 4259"/>
                  <a:gd name="T81" fmla="*/ 2706 h 3035"/>
                  <a:gd name="T82" fmla="*/ 2657 w 4259"/>
                  <a:gd name="T83" fmla="*/ 2770 h 3035"/>
                  <a:gd name="T84" fmla="*/ 2417 w 4259"/>
                  <a:gd name="T85" fmla="*/ 2711 h 3035"/>
                  <a:gd name="T86" fmla="*/ 2108 w 4259"/>
                  <a:gd name="T87" fmla="*/ 2656 h 3035"/>
                  <a:gd name="T88" fmla="*/ 1380 w 4259"/>
                  <a:gd name="T89" fmla="*/ 2689 h 3035"/>
                  <a:gd name="T90" fmla="*/ 1026 w 4259"/>
                  <a:gd name="T91" fmla="*/ 2753 h 3035"/>
                  <a:gd name="T92" fmla="*/ 409 w 4259"/>
                  <a:gd name="T93" fmla="*/ 1022 h 3035"/>
                  <a:gd name="T94" fmla="*/ 665 w 4259"/>
                  <a:gd name="T95" fmla="*/ 963 h 3035"/>
                  <a:gd name="T96" fmla="*/ 1228 w 4259"/>
                  <a:gd name="T97" fmla="*/ 913 h 3035"/>
                  <a:gd name="T98" fmla="*/ 1717 w 4259"/>
                  <a:gd name="T99" fmla="*/ 1000 h 3035"/>
                  <a:gd name="T100" fmla="*/ 1921 w 4259"/>
                  <a:gd name="T101" fmla="*/ 1076 h 3035"/>
                  <a:gd name="T102" fmla="*/ 2061 w 4259"/>
                  <a:gd name="T103" fmla="*/ 823 h 3035"/>
                  <a:gd name="T104" fmla="*/ 2182 w 4259"/>
                  <a:gd name="T105" fmla="*/ 659 h 3035"/>
                  <a:gd name="T106" fmla="*/ 2277 w 4259"/>
                  <a:gd name="T107" fmla="*/ 547 h 3035"/>
                  <a:gd name="T108" fmla="*/ 2384 w 4259"/>
                  <a:gd name="T109" fmla="*/ 448 h 3035"/>
                  <a:gd name="T110" fmla="*/ 2502 w 4259"/>
                  <a:gd name="T111" fmla="*/ 362 h 3035"/>
                  <a:gd name="T112" fmla="*/ 2631 w 4259"/>
                  <a:gd name="T113" fmla="*/ 296 h 3035"/>
                  <a:gd name="T114" fmla="*/ 2825 w 4259"/>
                  <a:gd name="T115" fmla="*/ 215 h 3035"/>
                  <a:gd name="T116" fmla="*/ 3051 w 4259"/>
                  <a:gd name="T117" fmla="*/ 151 h 3035"/>
                  <a:gd name="T118" fmla="*/ 3193 w 4259"/>
                  <a:gd name="T119" fmla="*/ 0 h 3035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4259" h="3035">
                    <a:moveTo>
                      <a:pt x="3193" y="0"/>
                    </a:moveTo>
                    <a:lnTo>
                      <a:pt x="3079" y="23"/>
                    </a:lnTo>
                    <a:lnTo>
                      <a:pt x="2956" y="52"/>
                    </a:lnTo>
                    <a:lnTo>
                      <a:pt x="2882" y="71"/>
                    </a:lnTo>
                    <a:lnTo>
                      <a:pt x="2806" y="92"/>
                    </a:lnTo>
                    <a:lnTo>
                      <a:pt x="2726" y="121"/>
                    </a:lnTo>
                    <a:lnTo>
                      <a:pt x="2645" y="149"/>
                    </a:lnTo>
                    <a:lnTo>
                      <a:pt x="2602" y="166"/>
                    </a:lnTo>
                    <a:lnTo>
                      <a:pt x="2562" y="182"/>
                    </a:lnTo>
                    <a:lnTo>
                      <a:pt x="2524" y="201"/>
                    </a:lnTo>
                    <a:lnTo>
                      <a:pt x="2483" y="220"/>
                    </a:lnTo>
                    <a:lnTo>
                      <a:pt x="2445" y="239"/>
                    </a:lnTo>
                    <a:lnTo>
                      <a:pt x="2407" y="261"/>
                    </a:lnTo>
                    <a:lnTo>
                      <a:pt x="2372" y="282"/>
                    </a:lnTo>
                    <a:lnTo>
                      <a:pt x="2336" y="306"/>
                    </a:lnTo>
                    <a:lnTo>
                      <a:pt x="2305" y="329"/>
                    </a:lnTo>
                    <a:lnTo>
                      <a:pt x="2275" y="355"/>
                    </a:lnTo>
                    <a:lnTo>
                      <a:pt x="2246" y="381"/>
                    </a:lnTo>
                    <a:lnTo>
                      <a:pt x="2220" y="410"/>
                    </a:lnTo>
                    <a:lnTo>
                      <a:pt x="2199" y="436"/>
                    </a:lnTo>
                    <a:lnTo>
                      <a:pt x="2175" y="464"/>
                    </a:lnTo>
                    <a:lnTo>
                      <a:pt x="2151" y="491"/>
                    </a:lnTo>
                    <a:lnTo>
                      <a:pt x="2130" y="517"/>
                    </a:lnTo>
                    <a:lnTo>
                      <a:pt x="2108" y="543"/>
                    </a:lnTo>
                    <a:lnTo>
                      <a:pt x="2089" y="569"/>
                    </a:lnTo>
                    <a:lnTo>
                      <a:pt x="2070" y="595"/>
                    </a:lnTo>
                    <a:lnTo>
                      <a:pt x="2054" y="619"/>
                    </a:lnTo>
                    <a:lnTo>
                      <a:pt x="2018" y="664"/>
                    </a:lnTo>
                    <a:lnTo>
                      <a:pt x="1990" y="709"/>
                    </a:lnTo>
                    <a:lnTo>
                      <a:pt x="1937" y="787"/>
                    </a:lnTo>
                    <a:lnTo>
                      <a:pt x="1899" y="851"/>
                    </a:lnTo>
                    <a:lnTo>
                      <a:pt x="1871" y="901"/>
                    </a:lnTo>
                    <a:lnTo>
                      <a:pt x="1850" y="941"/>
                    </a:lnTo>
                    <a:lnTo>
                      <a:pt x="1831" y="934"/>
                    </a:lnTo>
                    <a:lnTo>
                      <a:pt x="1778" y="910"/>
                    </a:lnTo>
                    <a:lnTo>
                      <a:pt x="1738" y="896"/>
                    </a:lnTo>
                    <a:lnTo>
                      <a:pt x="1691" y="882"/>
                    </a:lnTo>
                    <a:lnTo>
                      <a:pt x="1638" y="865"/>
                    </a:lnTo>
                    <a:lnTo>
                      <a:pt x="1579" y="849"/>
                    </a:lnTo>
                    <a:lnTo>
                      <a:pt x="1513" y="834"/>
                    </a:lnTo>
                    <a:lnTo>
                      <a:pt x="1441" y="818"/>
                    </a:lnTo>
                    <a:lnTo>
                      <a:pt x="1363" y="806"/>
                    </a:lnTo>
                    <a:lnTo>
                      <a:pt x="1282" y="797"/>
                    </a:lnTo>
                    <a:lnTo>
                      <a:pt x="1109" y="787"/>
                    </a:lnTo>
                    <a:lnTo>
                      <a:pt x="921" y="799"/>
                    </a:lnTo>
                    <a:lnTo>
                      <a:pt x="736" y="823"/>
                    </a:lnTo>
                    <a:lnTo>
                      <a:pt x="646" y="839"/>
                    </a:lnTo>
                    <a:lnTo>
                      <a:pt x="563" y="858"/>
                    </a:lnTo>
                    <a:lnTo>
                      <a:pt x="482" y="877"/>
                    </a:lnTo>
                    <a:lnTo>
                      <a:pt x="404" y="896"/>
                    </a:lnTo>
                    <a:lnTo>
                      <a:pt x="335" y="915"/>
                    </a:lnTo>
                    <a:lnTo>
                      <a:pt x="271" y="934"/>
                    </a:lnTo>
                    <a:lnTo>
                      <a:pt x="209" y="953"/>
                    </a:lnTo>
                    <a:lnTo>
                      <a:pt x="157" y="970"/>
                    </a:lnTo>
                    <a:lnTo>
                      <a:pt x="74" y="998"/>
                    </a:lnTo>
                    <a:lnTo>
                      <a:pt x="22" y="1019"/>
                    </a:lnTo>
                    <a:lnTo>
                      <a:pt x="0" y="1027"/>
                    </a:lnTo>
                    <a:lnTo>
                      <a:pt x="959" y="2924"/>
                    </a:lnTo>
                    <a:lnTo>
                      <a:pt x="1031" y="2905"/>
                    </a:lnTo>
                    <a:lnTo>
                      <a:pt x="1114" y="2888"/>
                    </a:lnTo>
                    <a:lnTo>
                      <a:pt x="1221" y="2867"/>
                    </a:lnTo>
                    <a:lnTo>
                      <a:pt x="1351" y="2846"/>
                    </a:lnTo>
                    <a:lnTo>
                      <a:pt x="1498" y="2824"/>
                    </a:lnTo>
                    <a:lnTo>
                      <a:pt x="1657" y="2808"/>
                    </a:lnTo>
                    <a:lnTo>
                      <a:pt x="1826" y="2801"/>
                    </a:lnTo>
                    <a:lnTo>
                      <a:pt x="2004" y="2803"/>
                    </a:lnTo>
                    <a:lnTo>
                      <a:pt x="2180" y="2829"/>
                    </a:lnTo>
                    <a:lnTo>
                      <a:pt x="2267" y="2848"/>
                    </a:lnTo>
                    <a:lnTo>
                      <a:pt x="2353" y="2867"/>
                    </a:lnTo>
                    <a:lnTo>
                      <a:pt x="2436" y="2888"/>
                    </a:lnTo>
                    <a:lnTo>
                      <a:pt x="2512" y="2912"/>
                    </a:lnTo>
                    <a:lnTo>
                      <a:pt x="2583" y="2933"/>
                    </a:lnTo>
                    <a:lnTo>
                      <a:pt x="2650" y="2957"/>
                    </a:lnTo>
                    <a:lnTo>
                      <a:pt x="2709" y="2979"/>
                    </a:lnTo>
                    <a:lnTo>
                      <a:pt x="2759" y="2997"/>
                    </a:lnTo>
                    <a:lnTo>
                      <a:pt x="2828" y="3026"/>
                    </a:lnTo>
                    <a:lnTo>
                      <a:pt x="2854" y="3035"/>
                    </a:lnTo>
                    <a:lnTo>
                      <a:pt x="2866" y="3000"/>
                    </a:lnTo>
                    <a:lnTo>
                      <a:pt x="2880" y="2957"/>
                    </a:lnTo>
                    <a:lnTo>
                      <a:pt x="2901" y="2903"/>
                    </a:lnTo>
                    <a:lnTo>
                      <a:pt x="2927" y="2834"/>
                    </a:lnTo>
                    <a:lnTo>
                      <a:pt x="2958" y="2758"/>
                    </a:lnTo>
                    <a:lnTo>
                      <a:pt x="2975" y="2718"/>
                    </a:lnTo>
                    <a:lnTo>
                      <a:pt x="2994" y="2675"/>
                    </a:lnTo>
                    <a:lnTo>
                      <a:pt x="3013" y="2630"/>
                    </a:lnTo>
                    <a:lnTo>
                      <a:pt x="3034" y="2585"/>
                    </a:lnTo>
                    <a:lnTo>
                      <a:pt x="3056" y="2540"/>
                    </a:lnTo>
                    <a:lnTo>
                      <a:pt x="3079" y="2492"/>
                    </a:lnTo>
                    <a:lnTo>
                      <a:pt x="3103" y="2447"/>
                    </a:lnTo>
                    <a:lnTo>
                      <a:pt x="3132" y="2400"/>
                    </a:lnTo>
                    <a:lnTo>
                      <a:pt x="3158" y="2352"/>
                    </a:lnTo>
                    <a:lnTo>
                      <a:pt x="3184" y="2305"/>
                    </a:lnTo>
                    <a:lnTo>
                      <a:pt x="3215" y="2260"/>
                    </a:lnTo>
                    <a:lnTo>
                      <a:pt x="3243" y="2215"/>
                    </a:lnTo>
                    <a:lnTo>
                      <a:pt x="3274" y="2172"/>
                    </a:lnTo>
                    <a:lnTo>
                      <a:pt x="3291" y="2151"/>
                    </a:lnTo>
                    <a:lnTo>
                      <a:pt x="3307" y="2129"/>
                    </a:lnTo>
                    <a:lnTo>
                      <a:pt x="3324" y="2110"/>
                    </a:lnTo>
                    <a:lnTo>
                      <a:pt x="3340" y="2089"/>
                    </a:lnTo>
                    <a:lnTo>
                      <a:pt x="3357" y="2070"/>
                    </a:lnTo>
                    <a:lnTo>
                      <a:pt x="3374" y="2051"/>
                    </a:lnTo>
                    <a:lnTo>
                      <a:pt x="3390" y="2035"/>
                    </a:lnTo>
                    <a:lnTo>
                      <a:pt x="3407" y="2013"/>
                    </a:lnTo>
                    <a:lnTo>
                      <a:pt x="3426" y="1997"/>
                    </a:lnTo>
                    <a:lnTo>
                      <a:pt x="3445" y="1980"/>
                    </a:lnTo>
                    <a:lnTo>
                      <a:pt x="3462" y="1963"/>
                    </a:lnTo>
                    <a:lnTo>
                      <a:pt x="3481" y="1949"/>
                    </a:lnTo>
                    <a:lnTo>
                      <a:pt x="3499" y="1935"/>
                    </a:lnTo>
                    <a:lnTo>
                      <a:pt x="3518" y="1921"/>
                    </a:lnTo>
                    <a:lnTo>
                      <a:pt x="3554" y="1895"/>
                    </a:lnTo>
                    <a:lnTo>
                      <a:pt x="3592" y="1871"/>
                    </a:lnTo>
                    <a:lnTo>
                      <a:pt x="3630" y="1847"/>
                    </a:lnTo>
                    <a:lnTo>
                      <a:pt x="3666" y="1823"/>
                    </a:lnTo>
                    <a:lnTo>
                      <a:pt x="3701" y="1802"/>
                    </a:lnTo>
                    <a:lnTo>
                      <a:pt x="3735" y="1781"/>
                    </a:lnTo>
                    <a:lnTo>
                      <a:pt x="3770" y="1762"/>
                    </a:lnTo>
                    <a:lnTo>
                      <a:pt x="3803" y="1743"/>
                    </a:lnTo>
                    <a:lnTo>
                      <a:pt x="3837" y="1726"/>
                    </a:lnTo>
                    <a:lnTo>
                      <a:pt x="3867" y="1710"/>
                    </a:lnTo>
                    <a:lnTo>
                      <a:pt x="3901" y="1693"/>
                    </a:lnTo>
                    <a:lnTo>
                      <a:pt x="3929" y="1679"/>
                    </a:lnTo>
                    <a:lnTo>
                      <a:pt x="3989" y="1650"/>
                    </a:lnTo>
                    <a:lnTo>
                      <a:pt x="4041" y="1629"/>
                    </a:lnTo>
                    <a:lnTo>
                      <a:pt x="4088" y="1608"/>
                    </a:lnTo>
                    <a:lnTo>
                      <a:pt x="4131" y="1591"/>
                    </a:lnTo>
                    <a:lnTo>
                      <a:pt x="4200" y="1567"/>
                    </a:lnTo>
                    <a:lnTo>
                      <a:pt x="4259" y="1548"/>
                    </a:lnTo>
                    <a:lnTo>
                      <a:pt x="4202" y="1444"/>
                    </a:lnTo>
                    <a:lnTo>
                      <a:pt x="4174" y="1453"/>
                    </a:lnTo>
                    <a:lnTo>
                      <a:pt x="4095" y="1477"/>
                    </a:lnTo>
                    <a:lnTo>
                      <a:pt x="4041" y="1496"/>
                    </a:lnTo>
                    <a:lnTo>
                      <a:pt x="3981" y="1518"/>
                    </a:lnTo>
                    <a:lnTo>
                      <a:pt x="3913" y="1544"/>
                    </a:lnTo>
                    <a:lnTo>
                      <a:pt x="3841" y="1572"/>
                    </a:lnTo>
                    <a:lnTo>
                      <a:pt x="3803" y="1591"/>
                    </a:lnTo>
                    <a:lnTo>
                      <a:pt x="3765" y="1605"/>
                    </a:lnTo>
                    <a:lnTo>
                      <a:pt x="3727" y="1624"/>
                    </a:lnTo>
                    <a:lnTo>
                      <a:pt x="3689" y="1643"/>
                    </a:lnTo>
                    <a:lnTo>
                      <a:pt x="3651" y="1662"/>
                    </a:lnTo>
                    <a:lnTo>
                      <a:pt x="3613" y="1684"/>
                    </a:lnTo>
                    <a:lnTo>
                      <a:pt x="3575" y="1705"/>
                    </a:lnTo>
                    <a:lnTo>
                      <a:pt x="3537" y="1726"/>
                    </a:lnTo>
                    <a:lnTo>
                      <a:pt x="3502" y="1750"/>
                    </a:lnTo>
                    <a:lnTo>
                      <a:pt x="3466" y="1774"/>
                    </a:lnTo>
                    <a:lnTo>
                      <a:pt x="3433" y="1797"/>
                    </a:lnTo>
                    <a:lnTo>
                      <a:pt x="3402" y="1823"/>
                    </a:lnTo>
                    <a:lnTo>
                      <a:pt x="3369" y="1847"/>
                    </a:lnTo>
                    <a:lnTo>
                      <a:pt x="3340" y="1876"/>
                    </a:lnTo>
                    <a:lnTo>
                      <a:pt x="3312" y="1902"/>
                    </a:lnTo>
                    <a:lnTo>
                      <a:pt x="3288" y="1928"/>
                    </a:lnTo>
                    <a:lnTo>
                      <a:pt x="3264" y="1959"/>
                    </a:lnTo>
                    <a:lnTo>
                      <a:pt x="3253" y="1973"/>
                    </a:lnTo>
                    <a:lnTo>
                      <a:pt x="3241" y="1990"/>
                    </a:lnTo>
                    <a:lnTo>
                      <a:pt x="3193" y="2054"/>
                    </a:lnTo>
                    <a:lnTo>
                      <a:pt x="3146" y="2120"/>
                    </a:lnTo>
                    <a:lnTo>
                      <a:pt x="3098" y="2191"/>
                    </a:lnTo>
                    <a:lnTo>
                      <a:pt x="3051" y="2265"/>
                    </a:lnTo>
                    <a:lnTo>
                      <a:pt x="3008" y="2336"/>
                    </a:lnTo>
                    <a:lnTo>
                      <a:pt x="2965" y="2409"/>
                    </a:lnTo>
                    <a:lnTo>
                      <a:pt x="2925" y="2476"/>
                    </a:lnTo>
                    <a:lnTo>
                      <a:pt x="2887" y="2542"/>
                    </a:lnTo>
                    <a:lnTo>
                      <a:pt x="2854" y="2604"/>
                    </a:lnTo>
                    <a:lnTo>
                      <a:pt x="2825" y="2658"/>
                    </a:lnTo>
                    <a:lnTo>
                      <a:pt x="2799" y="2706"/>
                    </a:lnTo>
                    <a:lnTo>
                      <a:pt x="2764" y="2775"/>
                    </a:lnTo>
                    <a:lnTo>
                      <a:pt x="2752" y="2801"/>
                    </a:lnTo>
                    <a:lnTo>
                      <a:pt x="2726" y="2791"/>
                    </a:lnTo>
                    <a:lnTo>
                      <a:pt x="2657" y="2770"/>
                    </a:lnTo>
                    <a:lnTo>
                      <a:pt x="2607" y="2758"/>
                    </a:lnTo>
                    <a:lnTo>
                      <a:pt x="2550" y="2744"/>
                    </a:lnTo>
                    <a:lnTo>
                      <a:pt x="2488" y="2727"/>
                    </a:lnTo>
                    <a:lnTo>
                      <a:pt x="2417" y="2711"/>
                    </a:lnTo>
                    <a:lnTo>
                      <a:pt x="2346" y="2694"/>
                    </a:lnTo>
                    <a:lnTo>
                      <a:pt x="2267" y="2680"/>
                    </a:lnTo>
                    <a:lnTo>
                      <a:pt x="2189" y="2668"/>
                    </a:lnTo>
                    <a:lnTo>
                      <a:pt x="2108" y="2656"/>
                    </a:lnTo>
                    <a:lnTo>
                      <a:pt x="1947" y="2642"/>
                    </a:lnTo>
                    <a:lnTo>
                      <a:pt x="1795" y="2642"/>
                    </a:lnTo>
                    <a:lnTo>
                      <a:pt x="1510" y="2670"/>
                    </a:lnTo>
                    <a:lnTo>
                      <a:pt x="1380" y="2689"/>
                    </a:lnTo>
                    <a:lnTo>
                      <a:pt x="1266" y="2706"/>
                    </a:lnTo>
                    <a:lnTo>
                      <a:pt x="1166" y="2725"/>
                    </a:lnTo>
                    <a:lnTo>
                      <a:pt x="1092" y="2739"/>
                    </a:lnTo>
                    <a:lnTo>
                      <a:pt x="1026" y="2753"/>
                    </a:lnTo>
                    <a:lnTo>
                      <a:pt x="200" y="1084"/>
                    </a:lnTo>
                    <a:lnTo>
                      <a:pt x="273" y="1060"/>
                    </a:lnTo>
                    <a:lnTo>
                      <a:pt x="356" y="1036"/>
                    </a:lnTo>
                    <a:lnTo>
                      <a:pt x="409" y="1022"/>
                    </a:lnTo>
                    <a:lnTo>
                      <a:pt x="466" y="1008"/>
                    </a:lnTo>
                    <a:lnTo>
                      <a:pt x="527" y="993"/>
                    </a:lnTo>
                    <a:lnTo>
                      <a:pt x="594" y="977"/>
                    </a:lnTo>
                    <a:lnTo>
                      <a:pt x="665" y="963"/>
                    </a:lnTo>
                    <a:lnTo>
                      <a:pt x="741" y="951"/>
                    </a:lnTo>
                    <a:lnTo>
                      <a:pt x="900" y="927"/>
                    </a:lnTo>
                    <a:lnTo>
                      <a:pt x="1064" y="913"/>
                    </a:lnTo>
                    <a:lnTo>
                      <a:pt x="1228" y="913"/>
                    </a:lnTo>
                    <a:lnTo>
                      <a:pt x="1387" y="927"/>
                    </a:lnTo>
                    <a:lnTo>
                      <a:pt x="1532" y="953"/>
                    </a:lnTo>
                    <a:lnTo>
                      <a:pt x="1660" y="984"/>
                    </a:lnTo>
                    <a:lnTo>
                      <a:pt x="1717" y="1000"/>
                    </a:lnTo>
                    <a:lnTo>
                      <a:pt x="1769" y="1017"/>
                    </a:lnTo>
                    <a:lnTo>
                      <a:pt x="1850" y="1046"/>
                    </a:lnTo>
                    <a:lnTo>
                      <a:pt x="1902" y="1067"/>
                    </a:lnTo>
                    <a:lnTo>
                      <a:pt x="1921" y="1076"/>
                    </a:lnTo>
                    <a:lnTo>
                      <a:pt x="1959" y="1000"/>
                    </a:lnTo>
                    <a:lnTo>
                      <a:pt x="2004" y="922"/>
                    </a:lnTo>
                    <a:lnTo>
                      <a:pt x="2030" y="875"/>
                    </a:lnTo>
                    <a:lnTo>
                      <a:pt x="2061" y="823"/>
                    </a:lnTo>
                    <a:lnTo>
                      <a:pt x="2099" y="770"/>
                    </a:lnTo>
                    <a:lnTo>
                      <a:pt x="2137" y="714"/>
                    </a:lnTo>
                    <a:lnTo>
                      <a:pt x="2158" y="687"/>
                    </a:lnTo>
                    <a:lnTo>
                      <a:pt x="2182" y="659"/>
                    </a:lnTo>
                    <a:lnTo>
                      <a:pt x="2203" y="630"/>
                    </a:lnTo>
                    <a:lnTo>
                      <a:pt x="2227" y="604"/>
                    </a:lnTo>
                    <a:lnTo>
                      <a:pt x="2251" y="576"/>
                    </a:lnTo>
                    <a:lnTo>
                      <a:pt x="2277" y="547"/>
                    </a:lnTo>
                    <a:lnTo>
                      <a:pt x="2303" y="524"/>
                    </a:lnTo>
                    <a:lnTo>
                      <a:pt x="2329" y="495"/>
                    </a:lnTo>
                    <a:lnTo>
                      <a:pt x="2355" y="472"/>
                    </a:lnTo>
                    <a:lnTo>
                      <a:pt x="2384" y="448"/>
                    </a:lnTo>
                    <a:lnTo>
                      <a:pt x="2412" y="424"/>
                    </a:lnTo>
                    <a:lnTo>
                      <a:pt x="2443" y="403"/>
                    </a:lnTo>
                    <a:lnTo>
                      <a:pt x="2474" y="384"/>
                    </a:lnTo>
                    <a:lnTo>
                      <a:pt x="2502" y="362"/>
                    </a:lnTo>
                    <a:lnTo>
                      <a:pt x="2536" y="346"/>
                    </a:lnTo>
                    <a:lnTo>
                      <a:pt x="2567" y="327"/>
                    </a:lnTo>
                    <a:lnTo>
                      <a:pt x="2600" y="310"/>
                    </a:lnTo>
                    <a:lnTo>
                      <a:pt x="2631" y="296"/>
                    </a:lnTo>
                    <a:lnTo>
                      <a:pt x="2664" y="279"/>
                    </a:lnTo>
                    <a:lnTo>
                      <a:pt x="2697" y="265"/>
                    </a:lnTo>
                    <a:lnTo>
                      <a:pt x="2761" y="239"/>
                    </a:lnTo>
                    <a:lnTo>
                      <a:pt x="2825" y="215"/>
                    </a:lnTo>
                    <a:lnTo>
                      <a:pt x="2887" y="196"/>
                    </a:lnTo>
                    <a:lnTo>
                      <a:pt x="2946" y="177"/>
                    </a:lnTo>
                    <a:lnTo>
                      <a:pt x="3001" y="163"/>
                    </a:lnTo>
                    <a:lnTo>
                      <a:pt x="3051" y="151"/>
                    </a:lnTo>
                    <a:lnTo>
                      <a:pt x="3134" y="132"/>
                    </a:lnTo>
                    <a:lnTo>
                      <a:pt x="3210" y="121"/>
                    </a:lnTo>
                    <a:lnTo>
                      <a:pt x="3193" y="0"/>
                    </a:lnTo>
                    <a:close/>
                  </a:path>
                </a:pathLst>
              </a:custGeom>
              <a:solidFill>
                <a:srgbClr val="B8B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04" name="Freeform 16"/>
              <p:cNvSpPr>
                <a:spLocks/>
              </p:cNvSpPr>
              <p:nvPr/>
            </p:nvSpPr>
            <p:spPr bwMode="auto">
              <a:xfrm>
                <a:off x="12222" y="8585"/>
                <a:ext cx="1156" cy="1558"/>
              </a:xfrm>
              <a:custGeom>
                <a:avLst/>
                <a:gdLst>
                  <a:gd name="T0" fmla="*/ 0 w 1156"/>
                  <a:gd name="T1" fmla="*/ 87 h 1558"/>
                  <a:gd name="T2" fmla="*/ 980 w 1156"/>
                  <a:gd name="T3" fmla="*/ 1510 h 1558"/>
                  <a:gd name="T4" fmla="*/ 1156 w 1156"/>
                  <a:gd name="T5" fmla="*/ 1558 h 1558"/>
                  <a:gd name="T6" fmla="*/ 71 w 1156"/>
                  <a:gd name="T7" fmla="*/ 0 h 1558"/>
                  <a:gd name="T8" fmla="*/ 0 w 1156"/>
                  <a:gd name="T9" fmla="*/ 87 h 1558"/>
                  <a:gd name="T10" fmla="*/ 0 w 1156"/>
                  <a:gd name="T11" fmla="*/ 87 h 155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56" h="1558">
                    <a:moveTo>
                      <a:pt x="0" y="87"/>
                    </a:moveTo>
                    <a:lnTo>
                      <a:pt x="980" y="1510"/>
                    </a:lnTo>
                    <a:lnTo>
                      <a:pt x="1156" y="1558"/>
                    </a:lnTo>
                    <a:lnTo>
                      <a:pt x="71" y="0"/>
                    </a:lnTo>
                    <a:lnTo>
                      <a:pt x="0" y="87"/>
                    </a:lnTo>
                    <a:close/>
                  </a:path>
                </a:pathLst>
              </a:custGeom>
              <a:solidFill>
                <a:srgbClr val="B8B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05" name="Freeform 17"/>
              <p:cNvSpPr>
                <a:spLocks/>
              </p:cNvSpPr>
              <p:nvPr/>
            </p:nvSpPr>
            <p:spPr bwMode="auto">
              <a:xfrm>
                <a:off x="8951" y="9792"/>
                <a:ext cx="4437" cy="2096"/>
              </a:xfrm>
              <a:custGeom>
                <a:avLst/>
                <a:gdLst>
                  <a:gd name="T0" fmla="*/ 0 w 4437"/>
                  <a:gd name="T1" fmla="*/ 95 h 2096"/>
                  <a:gd name="T2" fmla="*/ 992 w 4437"/>
                  <a:gd name="T3" fmla="*/ 2087 h 2096"/>
                  <a:gd name="T4" fmla="*/ 1111 w 4437"/>
                  <a:gd name="T5" fmla="*/ 2051 h 2096"/>
                  <a:gd name="T6" fmla="*/ 1232 w 4437"/>
                  <a:gd name="T7" fmla="*/ 2016 h 2096"/>
                  <a:gd name="T8" fmla="*/ 1379 w 4437"/>
                  <a:gd name="T9" fmla="*/ 1975 h 2096"/>
                  <a:gd name="T10" fmla="*/ 1543 w 4437"/>
                  <a:gd name="T11" fmla="*/ 1938 h 2096"/>
                  <a:gd name="T12" fmla="*/ 1714 w 4437"/>
                  <a:gd name="T13" fmla="*/ 1904 h 2096"/>
                  <a:gd name="T14" fmla="*/ 1968 w 4437"/>
                  <a:gd name="T15" fmla="*/ 1869 h 2096"/>
                  <a:gd name="T16" fmla="*/ 2324 w 4437"/>
                  <a:gd name="T17" fmla="*/ 1869 h 2096"/>
                  <a:gd name="T18" fmla="*/ 2685 w 4437"/>
                  <a:gd name="T19" fmla="*/ 1909 h 2096"/>
                  <a:gd name="T20" fmla="*/ 2962 w 4437"/>
                  <a:gd name="T21" fmla="*/ 1957 h 2096"/>
                  <a:gd name="T22" fmla="*/ 3091 w 4437"/>
                  <a:gd name="T23" fmla="*/ 1945 h 2096"/>
                  <a:gd name="T24" fmla="*/ 3140 w 4437"/>
                  <a:gd name="T25" fmla="*/ 1852 h 2096"/>
                  <a:gd name="T26" fmla="*/ 3214 w 4437"/>
                  <a:gd name="T27" fmla="*/ 1717 h 2096"/>
                  <a:gd name="T28" fmla="*/ 3309 w 4437"/>
                  <a:gd name="T29" fmla="*/ 1553 h 2096"/>
                  <a:gd name="T30" fmla="*/ 3364 w 4437"/>
                  <a:gd name="T31" fmla="*/ 1468 h 2096"/>
                  <a:gd name="T32" fmla="*/ 3423 w 4437"/>
                  <a:gd name="T33" fmla="*/ 1380 h 2096"/>
                  <a:gd name="T34" fmla="*/ 3482 w 4437"/>
                  <a:gd name="T35" fmla="*/ 1295 h 2096"/>
                  <a:gd name="T36" fmla="*/ 3527 w 4437"/>
                  <a:gd name="T37" fmla="*/ 1233 h 2096"/>
                  <a:gd name="T38" fmla="*/ 3561 w 4437"/>
                  <a:gd name="T39" fmla="*/ 1193 h 2096"/>
                  <a:gd name="T40" fmla="*/ 3592 w 4437"/>
                  <a:gd name="T41" fmla="*/ 1155 h 2096"/>
                  <a:gd name="T42" fmla="*/ 3622 w 4437"/>
                  <a:gd name="T43" fmla="*/ 1117 h 2096"/>
                  <a:gd name="T44" fmla="*/ 3656 w 4437"/>
                  <a:gd name="T45" fmla="*/ 1081 h 2096"/>
                  <a:gd name="T46" fmla="*/ 3689 w 4437"/>
                  <a:gd name="T47" fmla="*/ 1048 h 2096"/>
                  <a:gd name="T48" fmla="*/ 3736 w 4437"/>
                  <a:gd name="T49" fmla="*/ 1003 h 2096"/>
                  <a:gd name="T50" fmla="*/ 3800 w 4437"/>
                  <a:gd name="T51" fmla="*/ 951 h 2096"/>
                  <a:gd name="T52" fmla="*/ 3865 w 4437"/>
                  <a:gd name="T53" fmla="*/ 908 h 2096"/>
                  <a:gd name="T54" fmla="*/ 3926 w 4437"/>
                  <a:gd name="T55" fmla="*/ 870 h 2096"/>
                  <a:gd name="T56" fmla="*/ 3986 w 4437"/>
                  <a:gd name="T57" fmla="*/ 837 h 2096"/>
                  <a:gd name="T58" fmla="*/ 4043 w 4437"/>
                  <a:gd name="T59" fmla="*/ 804 h 2096"/>
                  <a:gd name="T60" fmla="*/ 4152 w 4437"/>
                  <a:gd name="T61" fmla="*/ 754 h 2096"/>
                  <a:gd name="T62" fmla="*/ 4247 w 4437"/>
                  <a:gd name="T63" fmla="*/ 714 h 2096"/>
                  <a:gd name="T64" fmla="*/ 4325 w 4437"/>
                  <a:gd name="T65" fmla="*/ 685 h 2096"/>
                  <a:gd name="T66" fmla="*/ 4437 w 4437"/>
                  <a:gd name="T67" fmla="*/ 654 h 2096"/>
                  <a:gd name="T68" fmla="*/ 4050 w 4437"/>
                  <a:gd name="T69" fmla="*/ 455 h 2096"/>
                  <a:gd name="T70" fmla="*/ 4147 w 4437"/>
                  <a:gd name="T71" fmla="*/ 631 h 2096"/>
                  <a:gd name="T72" fmla="*/ 4021 w 4437"/>
                  <a:gd name="T73" fmla="*/ 678 h 2096"/>
                  <a:gd name="T74" fmla="*/ 3919 w 4437"/>
                  <a:gd name="T75" fmla="*/ 721 h 2096"/>
                  <a:gd name="T76" fmla="*/ 3812 w 4437"/>
                  <a:gd name="T77" fmla="*/ 778 h 2096"/>
                  <a:gd name="T78" fmla="*/ 3760 w 4437"/>
                  <a:gd name="T79" fmla="*/ 806 h 2096"/>
                  <a:gd name="T80" fmla="*/ 3708 w 4437"/>
                  <a:gd name="T81" fmla="*/ 839 h 2096"/>
                  <a:gd name="T82" fmla="*/ 3660 w 4437"/>
                  <a:gd name="T83" fmla="*/ 873 h 2096"/>
                  <a:gd name="T84" fmla="*/ 3613 w 4437"/>
                  <a:gd name="T85" fmla="*/ 911 h 2096"/>
                  <a:gd name="T86" fmla="*/ 3575 w 4437"/>
                  <a:gd name="T87" fmla="*/ 949 h 2096"/>
                  <a:gd name="T88" fmla="*/ 3535 w 4437"/>
                  <a:gd name="T89" fmla="*/ 991 h 2096"/>
                  <a:gd name="T90" fmla="*/ 3492 w 4437"/>
                  <a:gd name="T91" fmla="*/ 1043 h 2096"/>
                  <a:gd name="T92" fmla="*/ 3459 w 4437"/>
                  <a:gd name="T93" fmla="*/ 1086 h 2096"/>
                  <a:gd name="T94" fmla="*/ 3399 w 4437"/>
                  <a:gd name="T95" fmla="*/ 1164 h 2096"/>
                  <a:gd name="T96" fmla="*/ 3307 w 4437"/>
                  <a:gd name="T97" fmla="*/ 1302 h 2096"/>
                  <a:gd name="T98" fmla="*/ 3214 w 4437"/>
                  <a:gd name="T99" fmla="*/ 1439 h 2096"/>
                  <a:gd name="T100" fmla="*/ 3131 w 4437"/>
                  <a:gd name="T101" fmla="*/ 1568 h 2096"/>
                  <a:gd name="T102" fmla="*/ 3065 w 4437"/>
                  <a:gd name="T103" fmla="*/ 1674 h 2096"/>
                  <a:gd name="T104" fmla="*/ 3003 w 4437"/>
                  <a:gd name="T105" fmla="*/ 1774 h 2096"/>
                  <a:gd name="T106" fmla="*/ 2905 w 4437"/>
                  <a:gd name="T107" fmla="*/ 1748 h 2096"/>
                  <a:gd name="T108" fmla="*/ 2640 w 4437"/>
                  <a:gd name="T109" fmla="*/ 1700 h 2096"/>
                  <a:gd name="T110" fmla="*/ 2250 w 4437"/>
                  <a:gd name="T111" fmla="*/ 1674 h 2096"/>
                  <a:gd name="T112" fmla="*/ 1778 w 4437"/>
                  <a:gd name="T113" fmla="*/ 1717 h 2096"/>
                  <a:gd name="T114" fmla="*/ 1557 w 4437"/>
                  <a:gd name="T115" fmla="*/ 1762 h 2096"/>
                  <a:gd name="T116" fmla="*/ 1381 w 4437"/>
                  <a:gd name="T117" fmla="*/ 1800 h 2096"/>
                  <a:gd name="T118" fmla="*/ 1253 w 4437"/>
                  <a:gd name="T119" fmla="*/ 1831 h 2096"/>
                  <a:gd name="T120" fmla="*/ 1042 w 4437"/>
                  <a:gd name="T121" fmla="*/ 1907 h 2096"/>
                  <a:gd name="T122" fmla="*/ 368 w 4437"/>
                  <a:gd name="T123" fmla="*/ 114 h 2096"/>
                  <a:gd name="T124" fmla="*/ 320 w 4437"/>
                  <a:gd name="T125" fmla="*/ 0 h 209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4437" h="2096">
                    <a:moveTo>
                      <a:pt x="320" y="0"/>
                    </a:moveTo>
                    <a:lnTo>
                      <a:pt x="0" y="95"/>
                    </a:lnTo>
                    <a:lnTo>
                      <a:pt x="966" y="2096"/>
                    </a:lnTo>
                    <a:lnTo>
                      <a:pt x="992" y="2087"/>
                    </a:lnTo>
                    <a:lnTo>
                      <a:pt x="1061" y="2066"/>
                    </a:lnTo>
                    <a:lnTo>
                      <a:pt x="1111" y="2051"/>
                    </a:lnTo>
                    <a:lnTo>
                      <a:pt x="1168" y="2035"/>
                    </a:lnTo>
                    <a:lnTo>
                      <a:pt x="1232" y="2016"/>
                    </a:lnTo>
                    <a:lnTo>
                      <a:pt x="1303" y="1997"/>
                    </a:lnTo>
                    <a:lnTo>
                      <a:pt x="1379" y="1975"/>
                    </a:lnTo>
                    <a:lnTo>
                      <a:pt x="1460" y="1957"/>
                    </a:lnTo>
                    <a:lnTo>
                      <a:pt x="1543" y="1938"/>
                    </a:lnTo>
                    <a:lnTo>
                      <a:pt x="1628" y="1921"/>
                    </a:lnTo>
                    <a:lnTo>
                      <a:pt x="1714" y="1904"/>
                    </a:lnTo>
                    <a:lnTo>
                      <a:pt x="1799" y="1888"/>
                    </a:lnTo>
                    <a:lnTo>
                      <a:pt x="1968" y="1869"/>
                    </a:lnTo>
                    <a:lnTo>
                      <a:pt x="2141" y="1862"/>
                    </a:lnTo>
                    <a:lnTo>
                      <a:pt x="2324" y="1869"/>
                    </a:lnTo>
                    <a:lnTo>
                      <a:pt x="2509" y="1888"/>
                    </a:lnTo>
                    <a:lnTo>
                      <a:pt x="2685" y="1909"/>
                    </a:lnTo>
                    <a:lnTo>
                      <a:pt x="2839" y="1935"/>
                    </a:lnTo>
                    <a:lnTo>
                      <a:pt x="2962" y="1957"/>
                    </a:lnTo>
                    <a:lnTo>
                      <a:pt x="3074" y="1980"/>
                    </a:lnTo>
                    <a:lnTo>
                      <a:pt x="3091" y="1945"/>
                    </a:lnTo>
                    <a:lnTo>
                      <a:pt x="3112" y="1904"/>
                    </a:lnTo>
                    <a:lnTo>
                      <a:pt x="3140" y="1852"/>
                    </a:lnTo>
                    <a:lnTo>
                      <a:pt x="3174" y="1788"/>
                    </a:lnTo>
                    <a:lnTo>
                      <a:pt x="3214" y="1717"/>
                    </a:lnTo>
                    <a:lnTo>
                      <a:pt x="3259" y="1639"/>
                    </a:lnTo>
                    <a:lnTo>
                      <a:pt x="3309" y="1553"/>
                    </a:lnTo>
                    <a:lnTo>
                      <a:pt x="3338" y="1513"/>
                    </a:lnTo>
                    <a:lnTo>
                      <a:pt x="3364" y="1468"/>
                    </a:lnTo>
                    <a:lnTo>
                      <a:pt x="3392" y="1425"/>
                    </a:lnTo>
                    <a:lnTo>
                      <a:pt x="3423" y="1380"/>
                    </a:lnTo>
                    <a:lnTo>
                      <a:pt x="3451" y="1337"/>
                    </a:lnTo>
                    <a:lnTo>
                      <a:pt x="3482" y="1295"/>
                    </a:lnTo>
                    <a:lnTo>
                      <a:pt x="3513" y="1254"/>
                    </a:lnTo>
                    <a:lnTo>
                      <a:pt x="3527" y="1233"/>
                    </a:lnTo>
                    <a:lnTo>
                      <a:pt x="3544" y="1212"/>
                    </a:lnTo>
                    <a:lnTo>
                      <a:pt x="3561" y="1193"/>
                    </a:lnTo>
                    <a:lnTo>
                      <a:pt x="3575" y="1174"/>
                    </a:lnTo>
                    <a:lnTo>
                      <a:pt x="3592" y="1155"/>
                    </a:lnTo>
                    <a:lnTo>
                      <a:pt x="3608" y="1136"/>
                    </a:lnTo>
                    <a:lnTo>
                      <a:pt x="3622" y="1117"/>
                    </a:lnTo>
                    <a:lnTo>
                      <a:pt x="3639" y="1098"/>
                    </a:lnTo>
                    <a:lnTo>
                      <a:pt x="3656" y="1081"/>
                    </a:lnTo>
                    <a:lnTo>
                      <a:pt x="3672" y="1065"/>
                    </a:lnTo>
                    <a:lnTo>
                      <a:pt x="3689" y="1048"/>
                    </a:lnTo>
                    <a:lnTo>
                      <a:pt x="3705" y="1032"/>
                    </a:lnTo>
                    <a:lnTo>
                      <a:pt x="3736" y="1003"/>
                    </a:lnTo>
                    <a:lnTo>
                      <a:pt x="3770" y="975"/>
                    </a:lnTo>
                    <a:lnTo>
                      <a:pt x="3800" y="951"/>
                    </a:lnTo>
                    <a:lnTo>
                      <a:pt x="3834" y="930"/>
                    </a:lnTo>
                    <a:lnTo>
                      <a:pt x="3865" y="908"/>
                    </a:lnTo>
                    <a:lnTo>
                      <a:pt x="3895" y="889"/>
                    </a:lnTo>
                    <a:lnTo>
                      <a:pt x="3926" y="870"/>
                    </a:lnTo>
                    <a:lnTo>
                      <a:pt x="3957" y="854"/>
                    </a:lnTo>
                    <a:lnTo>
                      <a:pt x="3986" y="837"/>
                    </a:lnTo>
                    <a:lnTo>
                      <a:pt x="4016" y="820"/>
                    </a:lnTo>
                    <a:lnTo>
                      <a:pt x="4043" y="804"/>
                    </a:lnTo>
                    <a:lnTo>
                      <a:pt x="4100" y="778"/>
                    </a:lnTo>
                    <a:lnTo>
                      <a:pt x="4152" y="754"/>
                    </a:lnTo>
                    <a:lnTo>
                      <a:pt x="4202" y="733"/>
                    </a:lnTo>
                    <a:lnTo>
                      <a:pt x="4247" y="714"/>
                    </a:lnTo>
                    <a:lnTo>
                      <a:pt x="4289" y="697"/>
                    </a:lnTo>
                    <a:lnTo>
                      <a:pt x="4325" y="685"/>
                    </a:lnTo>
                    <a:lnTo>
                      <a:pt x="4384" y="666"/>
                    </a:lnTo>
                    <a:lnTo>
                      <a:pt x="4437" y="654"/>
                    </a:lnTo>
                    <a:lnTo>
                      <a:pt x="4171" y="379"/>
                    </a:lnTo>
                    <a:lnTo>
                      <a:pt x="4050" y="455"/>
                    </a:lnTo>
                    <a:lnTo>
                      <a:pt x="4218" y="607"/>
                    </a:lnTo>
                    <a:lnTo>
                      <a:pt x="4147" y="631"/>
                    </a:lnTo>
                    <a:lnTo>
                      <a:pt x="4066" y="659"/>
                    </a:lnTo>
                    <a:lnTo>
                      <a:pt x="4021" y="678"/>
                    </a:lnTo>
                    <a:lnTo>
                      <a:pt x="3971" y="699"/>
                    </a:lnTo>
                    <a:lnTo>
                      <a:pt x="3919" y="721"/>
                    </a:lnTo>
                    <a:lnTo>
                      <a:pt x="3867" y="749"/>
                    </a:lnTo>
                    <a:lnTo>
                      <a:pt x="3812" y="778"/>
                    </a:lnTo>
                    <a:lnTo>
                      <a:pt x="3786" y="790"/>
                    </a:lnTo>
                    <a:lnTo>
                      <a:pt x="3760" y="806"/>
                    </a:lnTo>
                    <a:lnTo>
                      <a:pt x="3734" y="823"/>
                    </a:lnTo>
                    <a:lnTo>
                      <a:pt x="3708" y="839"/>
                    </a:lnTo>
                    <a:lnTo>
                      <a:pt x="3684" y="856"/>
                    </a:lnTo>
                    <a:lnTo>
                      <a:pt x="3660" y="873"/>
                    </a:lnTo>
                    <a:lnTo>
                      <a:pt x="3637" y="892"/>
                    </a:lnTo>
                    <a:lnTo>
                      <a:pt x="3613" y="911"/>
                    </a:lnTo>
                    <a:lnTo>
                      <a:pt x="3594" y="930"/>
                    </a:lnTo>
                    <a:lnTo>
                      <a:pt x="3575" y="949"/>
                    </a:lnTo>
                    <a:lnTo>
                      <a:pt x="3556" y="968"/>
                    </a:lnTo>
                    <a:lnTo>
                      <a:pt x="3535" y="991"/>
                    </a:lnTo>
                    <a:lnTo>
                      <a:pt x="3513" y="1017"/>
                    </a:lnTo>
                    <a:lnTo>
                      <a:pt x="3492" y="1043"/>
                    </a:lnTo>
                    <a:lnTo>
                      <a:pt x="3470" y="1072"/>
                    </a:lnTo>
                    <a:lnTo>
                      <a:pt x="3459" y="1086"/>
                    </a:lnTo>
                    <a:lnTo>
                      <a:pt x="3447" y="1103"/>
                    </a:lnTo>
                    <a:lnTo>
                      <a:pt x="3399" y="1164"/>
                    </a:lnTo>
                    <a:lnTo>
                      <a:pt x="3352" y="1233"/>
                    </a:lnTo>
                    <a:lnTo>
                      <a:pt x="3307" y="1302"/>
                    </a:lnTo>
                    <a:lnTo>
                      <a:pt x="3259" y="1371"/>
                    </a:lnTo>
                    <a:lnTo>
                      <a:pt x="3214" y="1439"/>
                    </a:lnTo>
                    <a:lnTo>
                      <a:pt x="3171" y="1506"/>
                    </a:lnTo>
                    <a:lnTo>
                      <a:pt x="3131" y="1568"/>
                    </a:lnTo>
                    <a:lnTo>
                      <a:pt x="3095" y="1624"/>
                    </a:lnTo>
                    <a:lnTo>
                      <a:pt x="3065" y="1674"/>
                    </a:lnTo>
                    <a:lnTo>
                      <a:pt x="3019" y="1745"/>
                    </a:lnTo>
                    <a:lnTo>
                      <a:pt x="3003" y="1774"/>
                    </a:lnTo>
                    <a:lnTo>
                      <a:pt x="2977" y="1767"/>
                    </a:lnTo>
                    <a:lnTo>
                      <a:pt x="2905" y="1748"/>
                    </a:lnTo>
                    <a:lnTo>
                      <a:pt x="2792" y="1724"/>
                    </a:lnTo>
                    <a:lnTo>
                      <a:pt x="2640" y="1700"/>
                    </a:lnTo>
                    <a:lnTo>
                      <a:pt x="2457" y="1681"/>
                    </a:lnTo>
                    <a:lnTo>
                      <a:pt x="2250" y="1674"/>
                    </a:lnTo>
                    <a:lnTo>
                      <a:pt x="2020" y="1684"/>
                    </a:lnTo>
                    <a:lnTo>
                      <a:pt x="1778" y="1717"/>
                    </a:lnTo>
                    <a:lnTo>
                      <a:pt x="1659" y="1741"/>
                    </a:lnTo>
                    <a:lnTo>
                      <a:pt x="1557" y="1762"/>
                    </a:lnTo>
                    <a:lnTo>
                      <a:pt x="1462" y="1781"/>
                    </a:lnTo>
                    <a:lnTo>
                      <a:pt x="1381" y="1800"/>
                    </a:lnTo>
                    <a:lnTo>
                      <a:pt x="1313" y="1817"/>
                    </a:lnTo>
                    <a:lnTo>
                      <a:pt x="1253" y="1831"/>
                    </a:lnTo>
                    <a:lnTo>
                      <a:pt x="1161" y="1859"/>
                    </a:lnTo>
                    <a:lnTo>
                      <a:pt x="1042" y="1907"/>
                    </a:lnTo>
                    <a:lnTo>
                      <a:pt x="190" y="161"/>
                    </a:lnTo>
                    <a:lnTo>
                      <a:pt x="368" y="114"/>
                    </a:lnTo>
                    <a:lnTo>
                      <a:pt x="320" y="0"/>
                    </a:lnTo>
                    <a:close/>
                  </a:path>
                </a:pathLst>
              </a:custGeom>
              <a:solidFill>
                <a:srgbClr val="B8B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06" name="Freeform 18"/>
              <p:cNvSpPr>
                <a:spLocks/>
              </p:cNvSpPr>
              <p:nvPr/>
            </p:nvSpPr>
            <p:spPr bwMode="auto">
              <a:xfrm>
                <a:off x="10909" y="9543"/>
                <a:ext cx="1007" cy="1928"/>
              </a:xfrm>
              <a:custGeom>
                <a:avLst/>
                <a:gdLst>
                  <a:gd name="T0" fmla="*/ 126 w 1007"/>
                  <a:gd name="T1" fmla="*/ 0 h 1928"/>
                  <a:gd name="T2" fmla="*/ 1007 w 1007"/>
                  <a:gd name="T3" fmla="*/ 1878 h 1928"/>
                  <a:gd name="T4" fmla="*/ 895 w 1007"/>
                  <a:gd name="T5" fmla="*/ 1928 h 1928"/>
                  <a:gd name="T6" fmla="*/ 0 w 1007"/>
                  <a:gd name="T7" fmla="*/ 19 h 1928"/>
                  <a:gd name="T8" fmla="*/ 126 w 1007"/>
                  <a:gd name="T9" fmla="*/ 0 h 1928"/>
                  <a:gd name="T10" fmla="*/ 126 w 1007"/>
                  <a:gd name="T11" fmla="*/ 0 h 192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007" h="1928">
                    <a:moveTo>
                      <a:pt x="126" y="0"/>
                    </a:moveTo>
                    <a:lnTo>
                      <a:pt x="1007" y="1878"/>
                    </a:lnTo>
                    <a:lnTo>
                      <a:pt x="895" y="1928"/>
                    </a:lnTo>
                    <a:lnTo>
                      <a:pt x="0" y="19"/>
                    </a:lnTo>
                    <a:lnTo>
                      <a:pt x="126" y="0"/>
                    </a:lnTo>
                    <a:close/>
                  </a:path>
                </a:pathLst>
              </a:custGeom>
              <a:solidFill>
                <a:srgbClr val="B8B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07" name="Freeform 19"/>
              <p:cNvSpPr>
                <a:spLocks/>
              </p:cNvSpPr>
              <p:nvPr/>
            </p:nvSpPr>
            <p:spPr bwMode="auto">
              <a:xfrm>
                <a:off x="9122" y="8516"/>
                <a:ext cx="4256" cy="3076"/>
              </a:xfrm>
              <a:custGeom>
                <a:avLst/>
                <a:gdLst>
                  <a:gd name="T0" fmla="*/ 2879 w 4256"/>
                  <a:gd name="T1" fmla="*/ 69 h 3076"/>
                  <a:gd name="T2" fmla="*/ 2602 w 4256"/>
                  <a:gd name="T3" fmla="*/ 163 h 3076"/>
                  <a:gd name="T4" fmla="*/ 2442 w 4256"/>
                  <a:gd name="T5" fmla="*/ 239 h 3076"/>
                  <a:gd name="T6" fmla="*/ 2302 w 4256"/>
                  <a:gd name="T7" fmla="*/ 330 h 3076"/>
                  <a:gd name="T8" fmla="*/ 2196 w 4256"/>
                  <a:gd name="T9" fmla="*/ 436 h 3076"/>
                  <a:gd name="T10" fmla="*/ 2105 w 4256"/>
                  <a:gd name="T11" fmla="*/ 543 h 3076"/>
                  <a:gd name="T12" fmla="*/ 2015 w 4256"/>
                  <a:gd name="T13" fmla="*/ 664 h 3076"/>
                  <a:gd name="T14" fmla="*/ 1868 w 4256"/>
                  <a:gd name="T15" fmla="*/ 899 h 3076"/>
                  <a:gd name="T16" fmla="*/ 1735 w 4256"/>
                  <a:gd name="T17" fmla="*/ 896 h 3076"/>
                  <a:gd name="T18" fmla="*/ 1510 w 4256"/>
                  <a:gd name="T19" fmla="*/ 832 h 3076"/>
                  <a:gd name="T20" fmla="*/ 1106 w 4256"/>
                  <a:gd name="T21" fmla="*/ 787 h 3076"/>
                  <a:gd name="T22" fmla="*/ 560 w 4256"/>
                  <a:gd name="T23" fmla="*/ 856 h 3076"/>
                  <a:gd name="T24" fmla="*/ 268 w 4256"/>
                  <a:gd name="T25" fmla="*/ 932 h 3076"/>
                  <a:gd name="T26" fmla="*/ 19 w 4256"/>
                  <a:gd name="T27" fmla="*/ 1017 h 3076"/>
                  <a:gd name="T28" fmla="*/ 1111 w 4256"/>
                  <a:gd name="T29" fmla="*/ 2889 h 3076"/>
                  <a:gd name="T30" fmla="*/ 1657 w 4256"/>
                  <a:gd name="T31" fmla="*/ 2808 h 3076"/>
                  <a:gd name="T32" fmla="*/ 2255 w 4256"/>
                  <a:gd name="T33" fmla="*/ 2855 h 3076"/>
                  <a:gd name="T34" fmla="*/ 2556 w 4256"/>
                  <a:gd name="T35" fmla="*/ 2957 h 3076"/>
                  <a:gd name="T36" fmla="*/ 2758 w 4256"/>
                  <a:gd name="T37" fmla="*/ 3050 h 3076"/>
                  <a:gd name="T38" fmla="*/ 2841 w 4256"/>
                  <a:gd name="T39" fmla="*/ 2993 h 3076"/>
                  <a:gd name="T40" fmla="*/ 2946 w 4256"/>
                  <a:gd name="T41" fmla="*/ 2742 h 3076"/>
                  <a:gd name="T42" fmla="*/ 3036 w 4256"/>
                  <a:gd name="T43" fmla="*/ 2557 h 3076"/>
                  <a:gd name="T44" fmla="*/ 3143 w 4256"/>
                  <a:gd name="T45" fmla="*/ 2364 h 3076"/>
                  <a:gd name="T46" fmla="*/ 3266 w 4256"/>
                  <a:gd name="T47" fmla="*/ 2177 h 3076"/>
                  <a:gd name="T48" fmla="*/ 3335 w 4256"/>
                  <a:gd name="T49" fmla="*/ 2092 h 3076"/>
                  <a:gd name="T50" fmla="*/ 3404 w 4256"/>
                  <a:gd name="T51" fmla="*/ 2016 h 3076"/>
                  <a:gd name="T52" fmla="*/ 3477 w 4256"/>
                  <a:gd name="T53" fmla="*/ 1949 h 3076"/>
                  <a:gd name="T54" fmla="*/ 3589 w 4256"/>
                  <a:gd name="T55" fmla="*/ 1869 h 3076"/>
                  <a:gd name="T56" fmla="*/ 3734 w 4256"/>
                  <a:gd name="T57" fmla="*/ 1781 h 3076"/>
                  <a:gd name="T58" fmla="*/ 3864 w 4256"/>
                  <a:gd name="T59" fmla="*/ 1707 h 3076"/>
                  <a:gd name="T60" fmla="*/ 4038 w 4256"/>
                  <a:gd name="T61" fmla="*/ 1627 h 3076"/>
                  <a:gd name="T62" fmla="*/ 4256 w 4256"/>
                  <a:gd name="T63" fmla="*/ 1549 h 3076"/>
                  <a:gd name="T64" fmla="*/ 4045 w 4256"/>
                  <a:gd name="T65" fmla="*/ 1496 h 3076"/>
                  <a:gd name="T66" fmla="*/ 3848 w 4256"/>
                  <a:gd name="T67" fmla="*/ 1577 h 3076"/>
                  <a:gd name="T68" fmla="*/ 3696 w 4256"/>
                  <a:gd name="T69" fmla="*/ 1651 h 3076"/>
                  <a:gd name="T70" fmla="*/ 3544 w 4256"/>
                  <a:gd name="T71" fmla="*/ 1738 h 3076"/>
                  <a:gd name="T72" fmla="*/ 3399 w 4256"/>
                  <a:gd name="T73" fmla="*/ 1840 h 3076"/>
                  <a:gd name="T74" fmla="*/ 3290 w 4256"/>
                  <a:gd name="T75" fmla="*/ 1942 h 3076"/>
                  <a:gd name="T76" fmla="*/ 3233 w 4256"/>
                  <a:gd name="T77" fmla="*/ 2004 h 3076"/>
                  <a:gd name="T78" fmla="*/ 3169 w 4256"/>
                  <a:gd name="T79" fmla="*/ 2092 h 3076"/>
                  <a:gd name="T80" fmla="*/ 2977 w 4256"/>
                  <a:gd name="T81" fmla="*/ 2398 h 3076"/>
                  <a:gd name="T82" fmla="*/ 2834 w 4256"/>
                  <a:gd name="T83" fmla="*/ 2682 h 3076"/>
                  <a:gd name="T84" fmla="*/ 2742 w 4256"/>
                  <a:gd name="T85" fmla="*/ 2891 h 3076"/>
                  <a:gd name="T86" fmla="*/ 2597 w 4256"/>
                  <a:gd name="T87" fmla="*/ 2834 h 3076"/>
                  <a:gd name="T88" fmla="*/ 2329 w 4256"/>
                  <a:gd name="T89" fmla="*/ 2744 h 3076"/>
                  <a:gd name="T90" fmla="*/ 2001 w 4256"/>
                  <a:gd name="T91" fmla="*/ 2675 h 3076"/>
                  <a:gd name="T92" fmla="*/ 1234 w 4256"/>
                  <a:gd name="T93" fmla="*/ 2723 h 3076"/>
                  <a:gd name="T94" fmla="*/ 270 w 4256"/>
                  <a:gd name="T95" fmla="*/ 1060 h 3076"/>
                  <a:gd name="T96" fmla="*/ 524 w 4256"/>
                  <a:gd name="T97" fmla="*/ 991 h 3076"/>
                  <a:gd name="T98" fmla="*/ 897 w 4256"/>
                  <a:gd name="T99" fmla="*/ 927 h 3076"/>
                  <a:gd name="T100" fmla="*/ 1528 w 4256"/>
                  <a:gd name="T101" fmla="*/ 951 h 3076"/>
                  <a:gd name="T102" fmla="*/ 1847 w 4256"/>
                  <a:gd name="T103" fmla="*/ 1046 h 3076"/>
                  <a:gd name="T104" fmla="*/ 2001 w 4256"/>
                  <a:gd name="T105" fmla="*/ 922 h 3076"/>
                  <a:gd name="T106" fmla="*/ 2134 w 4256"/>
                  <a:gd name="T107" fmla="*/ 714 h 3076"/>
                  <a:gd name="T108" fmla="*/ 2224 w 4256"/>
                  <a:gd name="T109" fmla="*/ 602 h 3076"/>
                  <a:gd name="T110" fmla="*/ 2326 w 4256"/>
                  <a:gd name="T111" fmla="*/ 496 h 3076"/>
                  <a:gd name="T112" fmla="*/ 2440 w 4256"/>
                  <a:gd name="T113" fmla="*/ 403 h 3076"/>
                  <a:gd name="T114" fmla="*/ 2564 w 4256"/>
                  <a:gd name="T115" fmla="*/ 327 h 3076"/>
                  <a:gd name="T116" fmla="*/ 2694 w 4256"/>
                  <a:gd name="T117" fmla="*/ 265 h 3076"/>
                  <a:gd name="T118" fmla="*/ 2943 w 4256"/>
                  <a:gd name="T119" fmla="*/ 178 h 3076"/>
                  <a:gd name="T120" fmla="*/ 3207 w 4256"/>
                  <a:gd name="T121" fmla="*/ 118 h 307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4256" h="3076">
                    <a:moveTo>
                      <a:pt x="3190" y="0"/>
                    </a:moveTo>
                    <a:lnTo>
                      <a:pt x="3076" y="21"/>
                    </a:lnTo>
                    <a:lnTo>
                      <a:pt x="2953" y="50"/>
                    </a:lnTo>
                    <a:lnTo>
                      <a:pt x="2879" y="69"/>
                    </a:lnTo>
                    <a:lnTo>
                      <a:pt x="2801" y="92"/>
                    </a:lnTo>
                    <a:lnTo>
                      <a:pt x="2723" y="118"/>
                    </a:lnTo>
                    <a:lnTo>
                      <a:pt x="2642" y="147"/>
                    </a:lnTo>
                    <a:lnTo>
                      <a:pt x="2602" y="163"/>
                    </a:lnTo>
                    <a:lnTo>
                      <a:pt x="2559" y="182"/>
                    </a:lnTo>
                    <a:lnTo>
                      <a:pt x="2521" y="199"/>
                    </a:lnTo>
                    <a:lnTo>
                      <a:pt x="2480" y="218"/>
                    </a:lnTo>
                    <a:lnTo>
                      <a:pt x="2442" y="239"/>
                    </a:lnTo>
                    <a:lnTo>
                      <a:pt x="2404" y="261"/>
                    </a:lnTo>
                    <a:lnTo>
                      <a:pt x="2369" y="282"/>
                    </a:lnTo>
                    <a:lnTo>
                      <a:pt x="2336" y="306"/>
                    </a:lnTo>
                    <a:lnTo>
                      <a:pt x="2302" y="330"/>
                    </a:lnTo>
                    <a:lnTo>
                      <a:pt x="2272" y="356"/>
                    </a:lnTo>
                    <a:lnTo>
                      <a:pt x="2243" y="382"/>
                    </a:lnTo>
                    <a:lnTo>
                      <a:pt x="2219" y="408"/>
                    </a:lnTo>
                    <a:lnTo>
                      <a:pt x="2196" y="436"/>
                    </a:lnTo>
                    <a:lnTo>
                      <a:pt x="2172" y="465"/>
                    </a:lnTo>
                    <a:lnTo>
                      <a:pt x="2148" y="491"/>
                    </a:lnTo>
                    <a:lnTo>
                      <a:pt x="2127" y="517"/>
                    </a:lnTo>
                    <a:lnTo>
                      <a:pt x="2105" y="543"/>
                    </a:lnTo>
                    <a:lnTo>
                      <a:pt x="2086" y="569"/>
                    </a:lnTo>
                    <a:lnTo>
                      <a:pt x="2070" y="593"/>
                    </a:lnTo>
                    <a:lnTo>
                      <a:pt x="2051" y="616"/>
                    </a:lnTo>
                    <a:lnTo>
                      <a:pt x="2015" y="664"/>
                    </a:lnTo>
                    <a:lnTo>
                      <a:pt x="1987" y="709"/>
                    </a:lnTo>
                    <a:lnTo>
                      <a:pt x="1934" y="787"/>
                    </a:lnTo>
                    <a:lnTo>
                      <a:pt x="1896" y="851"/>
                    </a:lnTo>
                    <a:lnTo>
                      <a:pt x="1868" y="899"/>
                    </a:lnTo>
                    <a:lnTo>
                      <a:pt x="1847" y="941"/>
                    </a:lnTo>
                    <a:lnTo>
                      <a:pt x="1828" y="932"/>
                    </a:lnTo>
                    <a:lnTo>
                      <a:pt x="1775" y="911"/>
                    </a:lnTo>
                    <a:lnTo>
                      <a:pt x="1735" y="896"/>
                    </a:lnTo>
                    <a:lnTo>
                      <a:pt x="1690" y="880"/>
                    </a:lnTo>
                    <a:lnTo>
                      <a:pt x="1635" y="863"/>
                    </a:lnTo>
                    <a:lnTo>
                      <a:pt x="1576" y="847"/>
                    </a:lnTo>
                    <a:lnTo>
                      <a:pt x="1510" y="832"/>
                    </a:lnTo>
                    <a:lnTo>
                      <a:pt x="1438" y="818"/>
                    </a:lnTo>
                    <a:lnTo>
                      <a:pt x="1360" y="806"/>
                    </a:lnTo>
                    <a:lnTo>
                      <a:pt x="1279" y="797"/>
                    </a:lnTo>
                    <a:lnTo>
                      <a:pt x="1106" y="787"/>
                    </a:lnTo>
                    <a:lnTo>
                      <a:pt x="918" y="797"/>
                    </a:lnTo>
                    <a:lnTo>
                      <a:pt x="733" y="823"/>
                    </a:lnTo>
                    <a:lnTo>
                      <a:pt x="643" y="839"/>
                    </a:lnTo>
                    <a:lnTo>
                      <a:pt x="560" y="856"/>
                    </a:lnTo>
                    <a:lnTo>
                      <a:pt x="479" y="875"/>
                    </a:lnTo>
                    <a:lnTo>
                      <a:pt x="403" y="894"/>
                    </a:lnTo>
                    <a:lnTo>
                      <a:pt x="332" y="915"/>
                    </a:lnTo>
                    <a:lnTo>
                      <a:pt x="268" y="932"/>
                    </a:lnTo>
                    <a:lnTo>
                      <a:pt x="206" y="951"/>
                    </a:lnTo>
                    <a:lnTo>
                      <a:pt x="154" y="968"/>
                    </a:lnTo>
                    <a:lnTo>
                      <a:pt x="71" y="998"/>
                    </a:lnTo>
                    <a:lnTo>
                      <a:pt x="19" y="1017"/>
                    </a:lnTo>
                    <a:lnTo>
                      <a:pt x="0" y="1024"/>
                    </a:lnTo>
                    <a:lnTo>
                      <a:pt x="956" y="2922"/>
                    </a:lnTo>
                    <a:lnTo>
                      <a:pt x="1028" y="2905"/>
                    </a:lnTo>
                    <a:lnTo>
                      <a:pt x="1111" y="2889"/>
                    </a:lnTo>
                    <a:lnTo>
                      <a:pt x="1220" y="2867"/>
                    </a:lnTo>
                    <a:lnTo>
                      <a:pt x="1348" y="2844"/>
                    </a:lnTo>
                    <a:lnTo>
                      <a:pt x="1495" y="2825"/>
                    </a:lnTo>
                    <a:lnTo>
                      <a:pt x="1657" y="2808"/>
                    </a:lnTo>
                    <a:lnTo>
                      <a:pt x="1823" y="2796"/>
                    </a:lnTo>
                    <a:lnTo>
                      <a:pt x="1999" y="2806"/>
                    </a:lnTo>
                    <a:lnTo>
                      <a:pt x="2172" y="2836"/>
                    </a:lnTo>
                    <a:lnTo>
                      <a:pt x="2255" y="2855"/>
                    </a:lnTo>
                    <a:lnTo>
                      <a:pt x="2338" y="2879"/>
                    </a:lnTo>
                    <a:lnTo>
                      <a:pt x="2416" y="2905"/>
                    </a:lnTo>
                    <a:lnTo>
                      <a:pt x="2490" y="2931"/>
                    </a:lnTo>
                    <a:lnTo>
                      <a:pt x="2556" y="2957"/>
                    </a:lnTo>
                    <a:lnTo>
                      <a:pt x="2621" y="2983"/>
                    </a:lnTo>
                    <a:lnTo>
                      <a:pt x="2673" y="3007"/>
                    </a:lnTo>
                    <a:lnTo>
                      <a:pt x="2723" y="3031"/>
                    </a:lnTo>
                    <a:lnTo>
                      <a:pt x="2758" y="3050"/>
                    </a:lnTo>
                    <a:lnTo>
                      <a:pt x="2787" y="3064"/>
                    </a:lnTo>
                    <a:lnTo>
                      <a:pt x="2810" y="3076"/>
                    </a:lnTo>
                    <a:lnTo>
                      <a:pt x="2825" y="3038"/>
                    </a:lnTo>
                    <a:lnTo>
                      <a:pt x="2841" y="2993"/>
                    </a:lnTo>
                    <a:lnTo>
                      <a:pt x="2865" y="2936"/>
                    </a:lnTo>
                    <a:lnTo>
                      <a:pt x="2894" y="2865"/>
                    </a:lnTo>
                    <a:lnTo>
                      <a:pt x="2927" y="2787"/>
                    </a:lnTo>
                    <a:lnTo>
                      <a:pt x="2946" y="2742"/>
                    </a:lnTo>
                    <a:lnTo>
                      <a:pt x="2967" y="2697"/>
                    </a:lnTo>
                    <a:lnTo>
                      <a:pt x="2988" y="2651"/>
                    </a:lnTo>
                    <a:lnTo>
                      <a:pt x="3012" y="2606"/>
                    </a:lnTo>
                    <a:lnTo>
                      <a:pt x="3036" y="2557"/>
                    </a:lnTo>
                    <a:lnTo>
                      <a:pt x="3062" y="2509"/>
                    </a:lnTo>
                    <a:lnTo>
                      <a:pt x="3088" y="2459"/>
                    </a:lnTo>
                    <a:lnTo>
                      <a:pt x="3114" y="2412"/>
                    </a:lnTo>
                    <a:lnTo>
                      <a:pt x="3143" y="2364"/>
                    </a:lnTo>
                    <a:lnTo>
                      <a:pt x="3174" y="2315"/>
                    </a:lnTo>
                    <a:lnTo>
                      <a:pt x="3204" y="2267"/>
                    </a:lnTo>
                    <a:lnTo>
                      <a:pt x="3235" y="2222"/>
                    </a:lnTo>
                    <a:lnTo>
                      <a:pt x="3266" y="2177"/>
                    </a:lnTo>
                    <a:lnTo>
                      <a:pt x="3285" y="2156"/>
                    </a:lnTo>
                    <a:lnTo>
                      <a:pt x="3299" y="2134"/>
                    </a:lnTo>
                    <a:lnTo>
                      <a:pt x="3318" y="2113"/>
                    </a:lnTo>
                    <a:lnTo>
                      <a:pt x="3335" y="2092"/>
                    </a:lnTo>
                    <a:lnTo>
                      <a:pt x="3352" y="2073"/>
                    </a:lnTo>
                    <a:lnTo>
                      <a:pt x="3368" y="2051"/>
                    </a:lnTo>
                    <a:lnTo>
                      <a:pt x="3387" y="2032"/>
                    </a:lnTo>
                    <a:lnTo>
                      <a:pt x="3404" y="2016"/>
                    </a:lnTo>
                    <a:lnTo>
                      <a:pt x="3423" y="1997"/>
                    </a:lnTo>
                    <a:lnTo>
                      <a:pt x="3440" y="1980"/>
                    </a:lnTo>
                    <a:lnTo>
                      <a:pt x="3459" y="1964"/>
                    </a:lnTo>
                    <a:lnTo>
                      <a:pt x="3477" y="1949"/>
                    </a:lnTo>
                    <a:lnTo>
                      <a:pt x="3496" y="1935"/>
                    </a:lnTo>
                    <a:lnTo>
                      <a:pt x="3515" y="1921"/>
                    </a:lnTo>
                    <a:lnTo>
                      <a:pt x="3551" y="1895"/>
                    </a:lnTo>
                    <a:lnTo>
                      <a:pt x="3589" y="1869"/>
                    </a:lnTo>
                    <a:lnTo>
                      <a:pt x="3627" y="1845"/>
                    </a:lnTo>
                    <a:lnTo>
                      <a:pt x="3663" y="1821"/>
                    </a:lnTo>
                    <a:lnTo>
                      <a:pt x="3698" y="1802"/>
                    </a:lnTo>
                    <a:lnTo>
                      <a:pt x="3734" y="1781"/>
                    </a:lnTo>
                    <a:lnTo>
                      <a:pt x="3767" y="1762"/>
                    </a:lnTo>
                    <a:lnTo>
                      <a:pt x="3800" y="1741"/>
                    </a:lnTo>
                    <a:lnTo>
                      <a:pt x="3834" y="1724"/>
                    </a:lnTo>
                    <a:lnTo>
                      <a:pt x="3864" y="1707"/>
                    </a:lnTo>
                    <a:lnTo>
                      <a:pt x="3895" y="1691"/>
                    </a:lnTo>
                    <a:lnTo>
                      <a:pt x="3926" y="1679"/>
                    </a:lnTo>
                    <a:lnTo>
                      <a:pt x="3986" y="1651"/>
                    </a:lnTo>
                    <a:lnTo>
                      <a:pt x="4038" y="1627"/>
                    </a:lnTo>
                    <a:lnTo>
                      <a:pt x="4085" y="1608"/>
                    </a:lnTo>
                    <a:lnTo>
                      <a:pt x="4128" y="1589"/>
                    </a:lnTo>
                    <a:lnTo>
                      <a:pt x="4199" y="1565"/>
                    </a:lnTo>
                    <a:lnTo>
                      <a:pt x="4256" y="1549"/>
                    </a:lnTo>
                    <a:lnTo>
                      <a:pt x="4199" y="1442"/>
                    </a:lnTo>
                    <a:lnTo>
                      <a:pt x="4171" y="1451"/>
                    </a:lnTo>
                    <a:lnTo>
                      <a:pt x="4097" y="1477"/>
                    </a:lnTo>
                    <a:lnTo>
                      <a:pt x="4045" y="1496"/>
                    </a:lnTo>
                    <a:lnTo>
                      <a:pt x="3986" y="1520"/>
                    </a:lnTo>
                    <a:lnTo>
                      <a:pt x="3919" y="1546"/>
                    </a:lnTo>
                    <a:lnTo>
                      <a:pt x="3883" y="1560"/>
                    </a:lnTo>
                    <a:lnTo>
                      <a:pt x="3848" y="1577"/>
                    </a:lnTo>
                    <a:lnTo>
                      <a:pt x="3810" y="1594"/>
                    </a:lnTo>
                    <a:lnTo>
                      <a:pt x="3774" y="1613"/>
                    </a:lnTo>
                    <a:lnTo>
                      <a:pt x="3734" y="1632"/>
                    </a:lnTo>
                    <a:lnTo>
                      <a:pt x="3696" y="1651"/>
                    </a:lnTo>
                    <a:lnTo>
                      <a:pt x="3658" y="1670"/>
                    </a:lnTo>
                    <a:lnTo>
                      <a:pt x="3620" y="1693"/>
                    </a:lnTo>
                    <a:lnTo>
                      <a:pt x="3582" y="1715"/>
                    </a:lnTo>
                    <a:lnTo>
                      <a:pt x="3544" y="1738"/>
                    </a:lnTo>
                    <a:lnTo>
                      <a:pt x="3506" y="1762"/>
                    </a:lnTo>
                    <a:lnTo>
                      <a:pt x="3470" y="1788"/>
                    </a:lnTo>
                    <a:lnTo>
                      <a:pt x="3432" y="1814"/>
                    </a:lnTo>
                    <a:lnTo>
                      <a:pt x="3399" y="1840"/>
                    </a:lnTo>
                    <a:lnTo>
                      <a:pt x="3366" y="1869"/>
                    </a:lnTo>
                    <a:lnTo>
                      <a:pt x="3333" y="1897"/>
                    </a:lnTo>
                    <a:lnTo>
                      <a:pt x="3304" y="1926"/>
                    </a:lnTo>
                    <a:lnTo>
                      <a:pt x="3290" y="1942"/>
                    </a:lnTo>
                    <a:lnTo>
                      <a:pt x="3276" y="1957"/>
                    </a:lnTo>
                    <a:lnTo>
                      <a:pt x="3261" y="1973"/>
                    </a:lnTo>
                    <a:lnTo>
                      <a:pt x="3247" y="1990"/>
                    </a:lnTo>
                    <a:lnTo>
                      <a:pt x="3233" y="2004"/>
                    </a:lnTo>
                    <a:lnTo>
                      <a:pt x="3221" y="2023"/>
                    </a:lnTo>
                    <a:lnTo>
                      <a:pt x="3207" y="2040"/>
                    </a:lnTo>
                    <a:lnTo>
                      <a:pt x="3195" y="2056"/>
                    </a:lnTo>
                    <a:lnTo>
                      <a:pt x="3169" y="2092"/>
                    </a:lnTo>
                    <a:lnTo>
                      <a:pt x="3117" y="2165"/>
                    </a:lnTo>
                    <a:lnTo>
                      <a:pt x="3067" y="2241"/>
                    </a:lnTo>
                    <a:lnTo>
                      <a:pt x="3022" y="2319"/>
                    </a:lnTo>
                    <a:lnTo>
                      <a:pt x="2977" y="2398"/>
                    </a:lnTo>
                    <a:lnTo>
                      <a:pt x="2936" y="2474"/>
                    </a:lnTo>
                    <a:lnTo>
                      <a:pt x="2898" y="2547"/>
                    </a:lnTo>
                    <a:lnTo>
                      <a:pt x="2865" y="2616"/>
                    </a:lnTo>
                    <a:lnTo>
                      <a:pt x="2834" y="2682"/>
                    </a:lnTo>
                    <a:lnTo>
                      <a:pt x="2808" y="2742"/>
                    </a:lnTo>
                    <a:lnTo>
                      <a:pt x="2784" y="2791"/>
                    </a:lnTo>
                    <a:lnTo>
                      <a:pt x="2753" y="2865"/>
                    </a:lnTo>
                    <a:lnTo>
                      <a:pt x="2742" y="2891"/>
                    </a:lnTo>
                    <a:lnTo>
                      <a:pt x="2718" y="2879"/>
                    </a:lnTo>
                    <a:lnTo>
                      <a:pt x="2687" y="2870"/>
                    </a:lnTo>
                    <a:lnTo>
                      <a:pt x="2647" y="2853"/>
                    </a:lnTo>
                    <a:lnTo>
                      <a:pt x="2597" y="2834"/>
                    </a:lnTo>
                    <a:lnTo>
                      <a:pt x="2540" y="2813"/>
                    </a:lnTo>
                    <a:lnTo>
                      <a:pt x="2476" y="2789"/>
                    </a:lnTo>
                    <a:lnTo>
                      <a:pt x="2404" y="2765"/>
                    </a:lnTo>
                    <a:lnTo>
                      <a:pt x="2329" y="2744"/>
                    </a:lnTo>
                    <a:lnTo>
                      <a:pt x="2250" y="2723"/>
                    </a:lnTo>
                    <a:lnTo>
                      <a:pt x="2167" y="2704"/>
                    </a:lnTo>
                    <a:lnTo>
                      <a:pt x="2084" y="2687"/>
                    </a:lnTo>
                    <a:lnTo>
                      <a:pt x="2001" y="2675"/>
                    </a:lnTo>
                    <a:lnTo>
                      <a:pt x="1915" y="2666"/>
                    </a:lnTo>
                    <a:lnTo>
                      <a:pt x="1754" y="2666"/>
                    </a:lnTo>
                    <a:lnTo>
                      <a:pt x="1464" y="2694"/>
                    </a:lnTo>
                    <a:lnTo>
                      <a:pt x="1234" y="2723"/>
                    </a:lnTo>
                    <a:lnTo>
                      <a:pt x="1080" y="2744"/>
                    </a:lnTo>
                    <a:lnTo>
                      <a:pt x="1023" y="2751"/>
                    </a:lnTo>
                    <a:lnTo>
                      <a:pt x="199" y="1081"/>
                    </a:lnTo>
                    <a:lnTo>
                      <a:pt x="270" y="1060"/>
                    </a:lnTo>
                    <a:lnTo>
                      <a:pt x="353" y="1036"/>
                    </a:lnTo>
                    <a:lnTo>
                      <a:pt x="406" y="1022"/>
                    </a:lnTo>
                    <a:lnTo>
                      <a:pt x="463" y="1008"/>
                    </a:lnTo>
                    <a:lnTo>
                      <a:pt x="524" y="991"/>
                    </a:lnTo>
                    <a:lnTo>
                      <a:pt x="591" y="977"/>
                    </a:lnTo>
                    <a:lnTo>
                      <a:pt x="664" y="963"/>
                    </a:lnTo>
                    <a:lnTo>
                      <a:pt x="738" y="951"/>
                    </a:lnTo>
                    <a:lnTo>
                      <a:pt x="897" y="927"/>
                    </a:lnTo>
                    <a:lnTo>
                      <a:pt x="1061" y="911"/>
                    </a:lnTo>
                    <a:lnTo>
                      <a:pt x="1225" y="911"/>
                    </a:lnTo>
                    <a:lnTo>
                      <a:pt x="1384" y="925"/>
                    </a:lnTo>
                    <a:lnTo>
                      <a:pt x="1528" y="951"/>
                    </a:lnTo>
                    <a:lnTo>
                      <a:pt x="1657" y="984"/>
                    </a:lnTo>
                    <a:lnTo>
                      <a:pt x="1714" y="1001"/>
                    </a:lnTo>
                    <a:lnTo>
                      <a:pt x="1764" y="1017"/>
                    </a:lnTo>
                    <a:lnTo>
                      <a:pt x="1847" y="1046"/>
                    </a:lnTo>
                    <a:lnTo>
                      <a:pt x="1901" y="1067"/>
                    </a:lnTo>
                    <a:lnTo>
                      <a:pt x="1918" y="1074"/>
                    </a:lnTo>
                    <a:lnTo>
                      <a:pt x="1956" y="1001"/>
                    </a:lnTo>
                    <a:lnTo>
                      <a:pt x="2001" y="922"/>
                    </a:lnTo>
                    <a:lnTo>
                      <a:pt x="2027" y="875"/>
                    </a:lnTo>
                    <a:lnTo>
                      <a:pt x="2060" y="823"/>
                    </a:lnTo>
                    <a:lnTo>
                      <a:pt x="2096" y="768"/>
                    </a:lnTo>
                    <a:lnTo>
                      <a:pt x="2134" y="714"/>
                    </a:lnTo>
                    <a:lnTo>
                      <a:pt x="2155" y="685"/>
                    </a:lnTo>
                    <a:lnTo>
                      <a:pt x="2179" y="659"/>
                    </a:lnTo>
                    <a:lnTo>
                      <a:pt x="2200" y="631"/>
                    </a:lnTo>
                    <a:lnTo>
                      <a:pt x="2224" y="602"/>
                    </a:lnTo>
                    <a:lnTo>
                      <a:pt x="2248" y="574"/>
                    </a:lnTo>
                    <a:lnTo>
                      <a:pt x="2274" y="548"/>
                    </a:lnTo>
                    <a:lnTo>
                      <a:pt x="2300" y="522"/>
                    </a:lnTo>
                    <a:lnTo>
                      <a:pt x="2326" y="496"/>
                    </a:lnTo>
                    <a:lnTo>
                      <a:pt x="2352" y="469"/>
                    </a:lnTo>
                    <a:lnTo>
                      <a:pt x="2381" y="448"/>
                    </a:lnTo>
                    <a:lnTo>
                      <a:pt x="2412" y="424"/>
                    </a:lnTo>
                    <a:lnTo>
                      <a:pt x="2440" y="403"/>
                    </a:lnTo>
                    <a:lnTo>
                      <a:pt x="2471" y="382"/>
                    </a:lnTo>
                    <a:lnTo>
                      <a:pt x="2502" y="363"/>
                    </a:lnTo>
                    <a:lnTo>
                      <a:pt x="2533" y="346"/>
                    </a:lnTo>
                    <a:lnTo>
                      <a:pt x="2564" y="327"/>
                    </a:lnTo>
                    <a:lnTo>
                      <a:pt x="2597" y="308"/>
                    </a:lnTo>
                    <a:lnTo>
                      <a:pt x="2628" y="294"/>
                    </a:lnTo>
                    <a:lnTo>
                      <a:pt x="2661" y="277"/>
                    </a:lnTo>
                    <a:lnTo>
                      <a:pt x="2694" y="265"/>
                    </a:lnTo>
                    <a:lnTo>
                      <a:pt x="2758" y="237"/>
                    </a:lnTo>
                    <a:lnTo>
                      <a:pt x="2822" y="216"/>
                    </a:lnTo>
                    <a:lnTo>
                      <a:pt x="2884" y="194"/>
                    </a:lnTo>
                    <a:lnTo>
                      <a:pt x="2943" y="178"/>
                    </a:lnTo>
                    <a:lnTo>
                      <a:pt x="2998" y="161"/>
                    </a:lnTo>
                    <a:lnTo>
                      <a:pt x="3048" y="149"/>
                    </a:lnTo>
                    <a:lnTo>
                      <a:pt x="3131" y="130"/>
                    </a:lnTo>
                    <a:lnTo>
                      <a:pt x="3207" y="118"/>
                    </a:lnTo>
                    <a:lnTo>
                      <a:pt x="319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08" name="Freeform 20"/>
              <p:cNvSpPr>
                <a:spLocks/>
              </p:cNvSpPr>
              <p:nvPr/>
            </p:nvSpPr>
            <p:spPr bwMode="auto">
              <a:xfrm>
                <a:off x="12241" y="8516"/>
                <a:ext cx="1156" cy="1556"/>
              </a:xfrm>
              <a:custGeom>
                <a:avLst/>
                <a:gdLst>
                  <a:gd name="T0" fmla="*/ 0 w 1156"/>
                  <a:gd name="T1" fmla="*/ 88 h 1556"/>
                  <a:gd name="T2" fmla="*/ 980 w 1156"/>
                  <a:gd name="T3" fmla="*/ 1508 h 1556"/>
                  <a:gd name="T4" fmla="*/ 1156 w 1156"/>
                  <a:gd name="T5" fmla="*/ 1556 h 1556"/>
                  <a:gd name="T6" fmla="*/ 71 w 1156"/>
                  <a:gd name="T7" fmla="*/ 0 h 1556"/>
                  <a:gd name="T8" fmla="*/ 0 w 1156"/>
                  <a:gd name="T9" fmla="*/ 88 h 1556"/>
                  <a:gd name="T10" fmla="*/ 0 w 1156"/>
                  <a:gd name="T11" fmla="*/ 88 h 15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56" h="1556">
                    <a:moveTo>
                      <a:pt x="0" y="88"/>
                    </a:moveTo>
                    <a:lnTo>
                      <a:pt x="980" y="1508"/>
                    </a:lnTo>
                    <a:lnTo>
                      <a:pt x="1156" y="1556"/>
                    </a:lnTo>
                    <a:lnTo>
                      <a:pt x="71" y="0"/>
                    </a:lnTo>
                    <a:lnTo>
                      <a:pt x="0" y="8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09" name="Freeform 21"/>
              <p:cNvSpPr>
                <a:spLocks/>
              </p:cNvSpPr>
              <p:nvPr/>
            </p:nvSpPr>
            <p:spPr bwMode="auto">
              <a:xfrm>
                <a:off x="8970" y="9721"/>
                <a:ext cx="4437" cy="2096"/>
              </a:xfrm>
              <a:custGeom>
                <a:avLst/>
                <a:gdLst>
                  <a:gd name="T0" fmla="*/ 966 w 4437"/>
                  <a:gd name="T1" fmla="*/ 2096 h 2096"/>
                  <a:gd name="T2" fmla="*/ 1111 w 4437"/>
                  <a:gd name="T3" fmla="*/ 2051 h 2096"/>
                  <a:gd name="T4" fmla="*/ 1305 w 4437"/>
                  <a:gd name="T5" fmla="*/ 1997 h 2096"/>
                  <a:gd name="T6" fmla="*/ 1543 w 4437"/>
                  <a:gd name="T7" fmla="*/ 1940 h 2096"/>
                  <a:gd name="T8" fmla="*/ 1799 w 4437"/>
                  <a:gd name="T9" fmla="*/ 1890 h 2096"/>
                  <a:gd name="T10" fmla="*/ 2647 w 4437"/>
                  <a:gd name="T11" fmla="*/ 1904 h 2096"/>
                  <a:gd name="T12" fmla="*/ 2998 w 4437"/>
                  <a:gd name="T13" fmla="*/ 1966 h 2096"/>
                  <a:gd name="T14" fmla="*/ 3076 w 4437"/>
                  <a:gd name="T15" fmla="*/ 1843 h 2096"/>
                  <a:gd name="T16" fmla="*/ 3214 w 4437"/>
                  <a:gd name="T17" fmla="*/ 1631 h 2096"/>
                  <a:gd name="T18" fmla="*/ 3333 w 4437"/>
                  <a:gd name="T19" fmla="*/ 1463 h 2096"/>
                  <a:gd name="T20" fmla="*/ 3397 w 4437"/>
                  <a:gd name="T21" fmla="*/ 1378 h 2096"/>
                  <a:gd name="T22" fmla="*/ 3447 w 4437"/>
                  <a:gd name="T23" fmla="*/ 1314 h 2096"/>
                  <a:gd name="T24" fmla="*/ 3499 w 4437"/>
                  <a:gd name="T25" fmla="*/ 1252 h 2096"/>
                  <a:gd name="T26" fmla="*/ 3551 w 4437"/>
                  <a:gd name="T27" fmla="*/ 1193 h 2096"/>
                  <a:gd name="T28" fmla="*/ 3601 w 4437"/>
                  <a:gd name="T29" fmla="*/ 1133 h 2096"/>
                  <a:gd name="T30" fmla="*/ 3651 w 4437"/>
                  <a:gd name="T31" fmla="*/ 1081 h 2096"/>
                  <a:gd name="T32" fmla="*/ 3703 w 4437"/>
                  <a:gd name="T33" fmla="*/ 1031 h 2096"/>
                  <a:gd name="T34" fmla="*/ 3770 w 4437"/>
                  <a:gd name="T35" fmla="*/ 977 h 2096"/>
                  <a:gd name="T36" fmla="*/ 3865 w 4437"/>
                  <a:gd name="T37" fmla="*/ 910 h 2096"/>
                  <a:gd name="T38" fmla="*/ 3957 w 4437"/>
                  <a:gd name="T39" fmla="*/ 854 h 2096"/>
                  <a:gd name="T40" fmla="*/ 4043 w 4437"/>
                  <a:gd name="T41" fmla="*/ 806 h 2096"/>
                  <a:gd name="T42" fmla="*/ 4202 w 4437"/>
                  <a:gd name="T43" fmla="*/ 733 h 2096"/>
                  <a:gd name="T44" fmla="*/ 4325 w 4437"/>
                  <a:gd name="T45" fmla="*/ 687 h 2096"/>
                  <a:gd name="T46" fmla="*/ 4171 w 4437"/>
                  <a:gd name="T47" fmla="*/ 379 h 2096"/>
                  <a:gd name="T48" fmla="*/ 4159 w 4437"/>
                  <a:gd name="T49" fmla="*/ 631 h 2096"/>
                  <a:gd name="T50" fmla="*/ 4054 w 4437"/>
                  <a:gd name="T51" fmla="*/ 680 h 2096"/>
                  <a:gd name="T52" fmla="*/ 3910 w 4437"/>
                  <a:gd name="T53" fmla="*/ 754 h 2096"/>
                  <a:gd name="T54" fmla="*/ 3831 w 4437"/>
                  <a:gd name="T55" fmla="*/ 801 h 2096"/>
                  <a:gd name="T56" fmla="*/ 3751 w 4437"/>
                  <a:gd name="T57" fmla="*/ 851 h 2096"/>
                  <a:gd name="T58" fmla="*/ 3670 w 4437"/>
                  <a:gd name="T59" fmla="*/ 908 h 2096"/>
                  <a:gd name="T60" fmla="*/ 3589 w 4437"/>
                  <a:gd name="T61" fmla="*/ 970 h 2096"/>
                  <a:gd name="T62" fmla="*/ 3511 w 4437"/>
                  <a:gd name="T63" fmla="*/ 1046 h 2096"/>
                  <a:gd name="T64" fmla="*/ 3442 w 4437"/>
                  <a:gd name="T65" fmla="*/ 1119 h 2096"/>
                  <a:gd name="T66" fmla="*/ 3402 w 4437"/>
                  <a:gd name="T67" fmla="*/ 1169 h 2096"/>
                  <a:gd name="T68" fmla="*/ 3359 w 4437"/>
                  <a:gd name="T69" fmla="*/ 1221 h 2096"/>
                  <a:gd name="T70" fmla="*/ 3319 w 4437"/>
                  <a:gd name="T71" fmla="*/ 1273 h 2096"/>
                  <a:gd name="T72" fmla="*/ 3162 w 4437"/>
                  <a:gd name="T73" fmla="*/ 1492 h 2096"/>
                  <a:gd name="T74" fmla="*/ 3036 w 4437"/>
                  <a:gd name="T75" fmla="*/ 1688 h 2096"/>
                  <a:gd name="T76" fmla="*/ 2941 w 4437"/>
                  <a:gd name="T77" fmla="*/ 1845 h 2096"/>
                  <a:gd name="T78" fmla="*/ 2803 w 4437"/>
                  <a:gd name="T79" fmla="*/ 1797 h 2096"/>
                  <a:gd name="T80" fmla="*/ 2602 w 4437"/>
                  <a:gd name="T81" fmla="*/ 1750 h 2096"/>
                  <a:gd name="T82" fmla="*/ 2227 w 4437"/>
                  <a:gd name="T83" fmla="*/ 1712 h 2096"/>
                  <a:gd name="T84" fmla="*/ 1645 w 4437"/>
                  <a:gd name="T85" fmla="*/ 1769 h 2096"/>
                  <a:gd name="T86" fmla="*/ 1372 w 4437"/>
                  <a:gd name="T87" fmla="*/ 1831 h 2096"/>
                  <a:gd name="T88" fmla="*/ 1153 w 4437"/>
                  <a:gd name="T89" fmla="*/ 1890 h 2096"/>
                  <a:gd name="T90" fmla="*/ 190 w 4437"/>
                  <a:gd name="T91" fmla="*/ 161 h 2096"/>
                  <a:gd name="T92" fmla="*/ 320 w 4437"/>
                  <a:gd name="T93" fmla="*/ 0 h 209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4437" h="2096">
                    <a:moveTo>
                      <a:pt x="320" y="0"/>
                    </a:moveTo>
                    <a:lnTo>
                      <a:pt x="0" y="85"/>
                    </a:lnTo>
                    <a:lnTo>
                      <a:pt x="966" y="2096"/>
                    </a:lnTo>
                    <a:lnTo>
                      <a:pt x="992" y="2089"/>
                    </a:lnTo>
                    <a:lnTo>
                      <a:pt x="1061" y="2068"/>
                    </a:lnTo>
                    <a:lnTo>
                      <a:pt x="1111" y="2051"/>
                    </a:lnTo>
                    <a:lnTo>
                      <a:pt x="1168" y="2035"/>
                    </a:lnTo>
                    <a:lnTo>
                      <a:pt x="1232" y="2016"/>
                    </a:lnTo>
                    <a:lnTo>
                      <a:pt x="1305" y="1997"/>
                    </a:lnTo>
                    <a:lnTo>
                      <a:pt x="1379" y="1978"/>
                    </a:lnTo>
                    <a:lnTo>
                      <a:pt x="1460" y="1959"/>
                    </a:lnTo>
                    <a:lnTo>
                      <a:pt x="1543" y="1940"/>
                    </a:lnTo>
                    <a:lnTo>
                      <a:pt x="1628" y="1921"/>
                    </a:lnTo>
                    <a:lnTo>
                      <a:pt x="1714" y="1907"/>
                    </a:lnTo>
                    <a:lnTo>
                      <a:pt x="1799" y="1890"/>
                    </a:lnTo>
                    <a:lnTo>
                      <a:pt x="1968" y="1869"/>
                    </a:lnTo>
                    <a:lnTo>
                      <a:pt x="2314" y="1869"/>
                    </a:lnTo>
                    <a:lnTo>
                      <a:pt x="2647" y="1904"/>
                    </a:lnTo>
                    <a:lnTo>
                      <a:pt x="2787" y="1926"/>
                    </a:lnTo>
                    <a:lnTo>
                      <a:pt x="2898" y="1945"/>
                    </a:lnTo>
                    <a:lnTo>
                      <a:pt x="2998" y="1966"/>
                    </a:lnTo>
                    <a:lnTo>
                      <a:pt x="3017" y="1933"/>
                    </a:lnTo>
                    <a:lnTo>
                      <a:pt x="3041" y="1892"/>
                    </a:lnTo>
                    <a:lnTo>
                      <a:pt x="3076" y="1843"/>
                    </a:lnTo>
                    <a:lnTo>
                      <a:pt x="3114" y="1778"/>
                    </a:lnTo>
                    <a:lnTo>
                      <a:pt x="3162" y="1710"/>
                    </a:lnTo>
                    <a:lnTo>
                      <a:pt x="3214" y="1631"/>
                    </a:lnTo>
                    <a:lnTo>
                      <a:pt x="3271" y="1548"/>
                    </a:lnTo>
                    <a:lnTo>
                      <a:pt x="3302" y="1506"/>
                    </a:lnTo>
                    <a:lnTo>
                      <a:pt x="3333" y="1463"/>
                    </a:lnTo>
                    <a:lnTo>
                      <a:pt x="3366" y="1420"/>
                    </a:lnTo>
                    <a:lnTo>
                      <a:pt x="3380" y="1399"/>
                    </a:lnTo>
                    <a:lnTo>
                      <a:pt x="3397" y="1378"/>
                    </a:lnTo>
                    <a:lnTo>
                      <a:pt x="3413" y="1356"/>
                    </a:lnTo>
                    <a:lnTo>
                      <a:pt x="3430" y="1335"/>
                    </a:lnTo>
                    <a:lnTo>
                      <a:pt x="3447" y="1314"/>
                    </a:lnTo>
                    <a:lnTo>
                      <a:pt x="3463" y="1292"/>
                    </a:lnTo>
                    <a:lnTo>
                      <a:pt x="3480" y="1273"/>
                    </a:lnTo>
                    <a:lnTo>
                      <a:pt x="3499" y="1252"/>
                    </a:lnTo>
                    <a:lnTo>
                      <a:pt x="3516" y="1231"/>
                    </a:lnTo>
                    <a:lnTo>
                      <a:pt x="3532" y="1212"/>
                    </a:lnTo>
                    <a:lnTo>
                      <a:pt x="3551" y="1193"/>
                    </a:lnTo>
                    <a:lnTo>
                      <a:pt x="3568" y="1174"/>
                    </a:lnTo>
                    <a:lnTo>
                      <a:pt x="3584" y="1152"/>
                    </a:lnTo>
                    <a:lnTo>
                      <a:pt x="3601" y="1133"/>
                    </a:lnTo>
                    <a:lnTo>
                      <a:pt x="3618" y="1117"/>
                    </a:lnTo>
                    <a:lnTo>
                      <a:pt x="3637" y="1098"/>
                    </a:lnTo>
                    <a:lnTo>
                      <a:pt x="3651" y="1081"/>
                    </a:lnTo>
                    <a:lnTo>
                      <a:pt x="3670" y="1065"/>
                    </a:lnTo>
                    <a:lnTo>
                      <a:pt x="3686" y="1048"/>
                    </a:lnTo>
                    <a:lnTo>
                      <a:pt x="3703" y="1031"/>
                    </a:lnTo>
                    <a:lnTo>
                      <a:pt x="3720" y="1017"/>
                    </a:lnTo>
                    <a:lnTo>
                      <a:pt x="3736" y="1003"/>
                    </a:lnTo>
                    <a:lnTo>
                      <a:pt x="3770" y="977"/>
                    </a:lnTo>
                    <a:lnTo>
                      <a:pt x="3800" y="953"/>
                    </a:lnTo>
                    <a:lnTo>
                      <a:pt x="3834" y="932"/>
                    </a:lnTo>
                    <a:lnTo>
                      <a:pt x="3865" y="910"/>
                    </a:lnTo>
                    <a:lnTo>
                      <a:pt x="3895" y="891"/>
                    </a:lnTo>
                    <a:lnTo>
                      <a:pt x="3926" y="872"/>
                    </a:lnTo>
                    <a:lnTo>
                      <a:pt x="3957" y="854"/>
                    </a:lnTo>
                    <a:lnTo>
                      <a:pt x="3986" y="837"/>
                    </a:lnTo>
                    <a:lnTo>
                      <a:pt x="4014" y="820"/>
                    </a:lnTo>
                    <a:lnTo>
                      <a:pt x="4043" y="806"/>
                    </a:lnTo>
                    <a:lnTo>
                      <a:pt x="4100" y="778"/>
                    </a:lnTo>
                    <a:lnTo>
                      <a:pt x="4152" y="754"/>
                    </a:lnTo>
                    <a:lnTo>
                      <a:pt x="4202" y="733"/>
                    </a:lnTo>
                    <a:lnTo>
                      <a:pt x="4247" y="714"/>
                    </a:lnTo>
                    <a:lnTo>
                      <a:pt x="4289" y="699"/>
                    </a:lnTo>
                    <a:lnTo>
                      <a:pt x="4325" y="687"/>
                    </a:lnTo>
                    <a:lnTo>
                      <a:pt x="4384" y="669"/>
                    </a:lnTo>
                    <a:lnTo>
                      <a:pt x="4437" y="654"/>
                    </a:lnTo>
                    <a:lnTo>
                      <a:pt x="4171" y="379"/>
                    </a:lnTo>
                    <a:lnTo>
                      <a:pt x="4047" y="455"/>
                    </a:lnTo>
                    <a:lnTo>
                      <a:pt x="4218" y="607"/>
                    </a:lnTo>
                    <a:lnTo>
                      <a:pt x="4159" y="631"/>
                    </a:lnTo>
                    <a:lnTo>
                      <a:pt x="4128" y="645"/>
                    </a:lnTo>
                    <a:lnTo>
                      <a:pt x="4092" y="661"/>
                    </a:lnTo>
                    <a:lnTo>
                      <a:pt x="4054" y="680"/>
                    </a:lnTo>
                    <a:lnTo>
                      <a:pt x="4009" y="704"/>
                    </a:lnTo>
                    <a:lnTo>
                      <a:pt x="3962" y="728"/>
                    </a:lnTo>
                    <a:lnTo>
                      <a:pt x="3910" y="754"/>
                    </a:lnTo>
                    <a:lnTo>
                      <a:pt x="3884" y="770"/>
                    </a:lnTo>
                    <a:lnTo>
                      <a:pt x="3860" y="785"/>
                    </a:lnTo>
                    <a:lnTo>
                      <a:pt x="3831" y="801"/>
                    </a:lnTo>
                    <a:lnTo>
                      <a:pt x="3805" y="818"/>
                    </a:lnTo>
                    <a:lnTo>
                      <a:pt x="3779" y="835"/>
                    </a:lnTo>
                    <a:lnTo>
                      <a:pt x="3751" y="851"/>
                    </a:lnTo>
                    <a:lnTo>
                      <a:pt x="3724" y="870"/>
                    </a:lnTo>
                    <a:lnTo>
                      <a:pt x="3698" y="889"/>
                    </a:lnTo>
                    <a:lnTo>
                      <a:pt x="3670" y="908"/>
                    </a:lnTo>
                    <a:lnTo>
                      <a:pt x="3641" y="929"/>
                    </a:lnTo>
                    <a:lnTo>
                      <a:pt x="3618" y="951"/>
                    </a:lnTo>
                    <a:lnTo>
                      <a:pt x="3589" y="970"/>
                    </a:lnTo>
                    <a:lnTo>
                      <a:pt x="3565" y="993"/>
                    </a:lnTo>
                    <a:lnTo>
                      <a:pt x="3537" y="1017"/>
                    </a:lnTo>
                    <a:lnTo>
                      <a:pt x="3511" y="1046"/>
                    </a:lnTo>
                    <a:lnTo>
                      <a:pt x="3485" y="1074"/>
                    </a:lnTo>
                    <a:lnTo>
                      <a:pt x="3456" y="1103"/>
                    </a:lnTo>
                    <a:lnTo>
                      <a:pt x="3442" y="1119"/>
                    </a:lnTo>
                    <a:lnTo>
                      <a:pt x="3428" y="1136"/>
                    </a:lnTo>
                    <a:lnTo>
                      <a:pt x="3413" y="1152"/>
                    </a:lnTo>
                    <a:lnTo>
                      <a:pt x="3402" y="1169"/>
                    </a:lnTo>
                    <a:lnTo>
                      <a:pt x="3387" y="1186"/>
                    </a:lnTo>
                    <a:lnTo>
                      <a:pt x="3373" y="1202"/>
                    </a:lnTo>
                    <a:lnTo>
                      <a:pt x="3359" y="1221"/>
                    </a:lnTo>
                    <a:lnTo>
                      <a:pt x="3345" y="1238"/>
                    </a:lnTo>
                    <a:lnTo>
                      <a:pt x="3330" y="1257"/>
                    </a:lnTo>
                    <a:lnTo>
                      <a:pt x="3319" y="1273"/>
                    </a:lnTo>
                    <a:lnTo>
                      <a:pt x="3264" y="1347"/>
                    </a:lnTo>
                    <a:lnTo>
                      <a:pt x="3212" y="1420"/>
                    </a:lnTo>
                    <a:lnTo>
                      <a:pt x="3162" y="1492"/>
                    </a:lnTo>
                    <a:lnTo>
                      <a:pt x="3117" y="1563"/>
                    </a:lnTo>
                    <a:lnTo>
                      <a:pt x="3076" y="1627"/>
                    </a:lnTo>
                    <a:lnTo>
                      <a:pt x="3036" y="1688"/>
                    </a:lnTo>
                    <a:lnTo>
                      <a:pt x="3005" y="1738"/>
                    </a:lnTo>
                    <a:lnTo>
                      <a:pt x="2960" y="1816"/>
                    </a:lnTo>
                    <a:lnTo>
                      <a:pt x="2941" y="1845"/>
                    </a:lnTo>
                    <a:lnTo>
                      <a:pt x="2920" y="1835"/>
                    </a:lnTo>
                    <a:lnTo>
                      <a:pt x="2851" y="1812"/>
                    </a:lnTo>
                    <a:lnTo>
                      <a:pt x="2803" y="1797"/>
                    </a:lnTo>
                    <a:lnTo>
                      <a:pt x="2744" y="1781"/>
                    </a:lnTo>
                    <a:lnTo>
                      <a:pt x="2678" y="1764"/>
                    </a:lnTo>
                    <a:lnTo>
                      <a:pt x="2602" y="1750"/>
                    </a:lnTo>
                    <a:lnTo>
                      <a:pt x="2518" y="1736"/>
                    </a:lnTo>
                    <a:lnTo>
                      <a:pt x="2428" y="1724"/>
                    </a:lnTo>
                    <a:lnTo>
                      <a:pt x="2227" y="1712"/>
                    </a:lnTo>
                    <a:lnTo>
                      <a:pt x="2003" y="1717"/>
                    </a:lnTo>
                    <a:lnTo>
                      <a:pt x="1764" y="1748"/>
                    </a:lnTo>
                    <a:lnTo>
                      <a:pt x="1645" y="1769"/>
                    </a:lnTo>
                    <a:lnTo>
                      <a:pt x="1540" y="1793"/>
                    </a:lnTo>
                    <a:lnTo>
                      <a:pt x="1450" y="1812"/>
                    </a:lnTo>
                    <a:lnTo>
                      <a:pt x="1372" y="1831"/>
                    </a:lnTo>
                    <a:lnTo>
                      <a:pt x="1301" y="1847"/>
                    </a:lnTo>
                    <a:lnTo>
                      <a:pt x="1244" y="1864"/>
                    </a:lnTo>
                    <a:lnTo>
                      <a:pt x="1153" y="1890"/>
                    </a:lnTo>
                    <a:lnTo>
                      <a:pt x="1063" y="1926"/>
                    </a:lnTo>
                    <a:lnTo>
                      <a:pt x="1047" y="1940"/>
                    </a:lnTo>
                    <a:lnTo>
                      <a:pt x="190" y="161"/>
                    </a:lnTo>
                    <a:lnTo>
                      <a:pt x="368" y="116"/>
                    </a:lnTo>
                    <a:lnTo>
                      <a:pt x="32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10" name="Freeform 22"/>
              <p:cNvSpPr>
                <a:spLocks/>
              </p:cNvSpPr>
              <p:nvPr/>
            </p:nvSpPr>
            <p:spPr bwMode="auto">
              <a:xfrm>
                <a:off x="8810" y="9987"/>
                <a:ext cx="1013" cy="1945"/>
              </a:xfrm>
              <a:custGeom>
                <a:avLst/>
                <a:gdLst>
                  <a:gd name="T0" fmla="*/ 332 w 1013"/>
                  <a:gd name="T1" fmla="*/ 0 h 1945"/>
                  <a:gd name="T2" fmla="*/ 0 w 1013"/>
                  <a:gd name="T3" fmla="*/ 114 h 1945"/>
                  <a:gd name="T4" fmla="*/ 861 w 1013"/>
                  <a:gd name="T5" fmla="*/ 1945 h 1945"/>
                  <a:gd name="T6" fmla="*/ 1013 w 1013"/>
                  <a:gd name="T7" fmla="*/ 1907 h 1945"/>
                  <a:gd name="T8" fmla="*/ 180 w 1013"/>
                  <a:gd name="T9" fmla="*/ 171 h 1945"/>
                  <a:gd name="T10" fmla="*/ 396 w 1013"/>
                  <a:gd name="T11" fmla="*/ 104 h 1945"/>
                  <a:gd name="T12" fmla="*/ 332 w 1013"/>
                  <a:gd name="T13" fmla="*/ 0 h 1945"/>
                  <a:gd name="T14" fmla="*/ 332 w 1013"/>
                  <a:gd name="T15" fmla="*/ 0 h 194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013" h="1945">
                    <a:moveTo>
                      <a:pt x="332" y="0"/>
                    </a:moveTo>
                    <a:lnTo>
                      <a:pt x="0" y="114"/>
                    </a:lnTo>
                    <a:lnTo>
                      <a:pt x="861" y="1945"/>
                    </a:lnTo>
                    <a:lnTo>
                      <a:pt x="1013" y="1907"/>
                    </a:lnTo>
                    <a:lnTo>
                      <a:pt x="180" y="171"/>
                    </a:lnTo>
                    <a:lnTo>
                      <a:pt x="396" y="104"/>
                    </a:ln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11" name="Freeform 23"/>
              <p:cNvSpPr>
                <a:spLocks/>
              </p:cNvSpPr>
              <p:nvPr/>
            </p:nvSpPr>
            <p:spPr bwMode="auto">
              <a:xfrm>
                <a:off x="9957" y="10418"/>
                <a:ext cx="3526" cy="1568"/>
              </a:xfrm>
              <a:custGeom>
                <a:avLst/>
                <a:gdLst>
                  <a:gd name="T0" fmla="*/ 29 w 3526"/>
                  <a:gd name="T1" fmla="*/ 1504 h 1568"/>
                  <a:gd name="T2" fmla="*/ 150 w 3526"/>
                  <a:gd name="T3" fmla="*/ 1470 h 1568"/>
                  <a:gd name="T4" fmla="*/ 269 w 3526"/>
                  <a:gd name="T5" fmla="*/ 1437 h 1568"/>
                  <a:gd name="T6" fmla="*/ 406 w 3526"/>
                  <a:gd name="T7" fmla="*/ 1399 h 1568"/>
                  <a:gd name="T8" fmla="*/ 551 w 3526"/>
                  <a:gd name="T9" fmla="*/ 1361 h 1568"/>
                  <a:gd name="T10" fmla="*/ 689 w 3526"/>
                  <a:gd name="T11" fmla="*/ 1326 h 1568"/>
                  <a:gd name="T12" fmla="*/ 862 w 3526"/>
                  <a:gd name="T13" fmla="*/ 1283 h 1568"/>
                  <a:gd name="T14" fmla="*/ 1149 w 3526"/>
                  <a:gd name="T15" fmla="*/ 1257 h 1568"/>
                  <a:gd name="T16" fmla="*/ 2016 w 3526"/>
                  <a:gd name="T17" fmla="*/ 1257 h 1568"/>
                  <a:gd name="T18" fmla="*/ 2049 w 3526"/>
                  <a:gd name="T19" fmla="*/ 1217 h 1568"/>
                  <a:gd name="T20" fmla="*/ 2080 w 3526"/>
                  <a:gd name="T21" fmla="*/ 1183 h 1568"/>
                  <a:gd name="T22" fmla="*/ 2115 w 3526"/>
                  <a:gd name="T23" fmla="*/ 1141 h 1568"/>
                  <a:gd name="T24" fmla="*/ 2161 w 3526"/>
                  <a:gd name="T25" fmla="*/ 1091 h 1568"/>
                  <a:gd name="T26" fmla="*/ 2213 w 3526"/>
                  <a:gd name="T27" fmla="*/ 1036 h 1568"/>
                  <a:gd name="T28" fmla="*/ 2241 w 3526"/>
                  <a:gd name="T29" fmla="*/ 1006 h 1568"/>
                  <a:gd name="T30" fmla="*/ 2270 w 3526"/>
                  <a:gd name="T31" fmla="*/ 975 h 1568"/>
                  <a:gd name="T32" fmla="*/ 2298 w 3526"/>
                  <a:gd name="T33" fmla="*/ 944 h 1568"/>
                  <a:gd name="T34" fmla="*/ 2346 w 3526"/>
                  <a:gd name="T35" fmla="*/ 896 h 1568"/>
                  <a:gd name="T36" fmla="*/ 2379 w 3526"/>
                  <a:gd name="T37" fmla="*/ 863 h 1568"/>
                  <a:gd name="T38" fmla="*/ 2426 w 3526"/>
                  <a:gd name="T39" fmla="*/ 813 h 1568"/>
                  <a:gd name="T40" fmla="*/ 2462 w 3526"/>
                  <a:gd name="T41" fmla="*/ 783 h 1568"/>
                  <a:gd name="T42" fmla="*/ 2498 w 3526"/>
                  <a:gd name="T43" fmla="*/ 749 h 1568"/>
                  <a:gd name="T44" fmla="*/ 2531 w 3526"/>
                  <a:gd name="T45" fmla="*/ 719 h 1568"/>
                  <a:gd name="T46" fmla="*/ 2567 w 3526"/>
                  <a:gd name="T47" fmla="*/ 688 h 1568"/>
                  <a:gd name="T48" fmla="*/ 2602 w 3526"/>
                  <a:gd name="T49" fmla="*/ 657 h 1568"/>
                  <a:gd name="T50" fmla="*/ 2673 w 3526"/>
                  <a:gd name="T51" fmla="*/ 600 h 1568"/>
                  <a:gd name="T52" fmla="*/ 2742 w 3526"/>
                  <a:gd name="T53" fmla="*/ 548 h 1568"/>
                  <a:gd name="T54" fmla="*/ 2811 w 3526"/>
                  <a:gd name="T55" fmla="*/ 503 h 1568"/>
                  <a:gd name="T56" fmla="*/ 2875 w 3526"/>
                  <a:gd name="T57" fmla="*/ 465 h 1568"/>
                  <a:gd name="T58" fmla="*/ 2937 w 3526"/>
                  <a:gd name="T59" fmla="*/ 432 h 1568"/>
                  <a:gd name="T60" fmla="*/ 3018 w 3526"/>
                  <a:gd name="T61" fmla="*/ 389 h 1568"/>
                  <a:gd name="T62" fmla="*/ 3105 w 3526"/>
                  <a:gd name="T63" fmla="*/ 346 h 1568"/>
                  <a:gd name="T64" fmla="*/ 3203 w 3526"/>
                  <a:gd name="T65" fmla="*/ 304 h 1568"/>
                  <a:gd name="T66" fmla="*/ 3108 w 3526"/>
                  <a:gd name="T67" fmla="*/ 47 h 1568"/>
                  <a:gd name="T68" fmla="*/ 3526 w 3526"/>
                  <a:gd name="T69" fmla="*/ 334 h 1568"/>
                  <a:gd name="T70" fmla="*/ 3440 w 3526"/>
                  <a:gd name="T71" fmla="*/ 363 h 1568"/>
                  <a:gd name="T72" fmla="*/ 3345 w 3526"/>
                  <a:gd name="T73" fmla="*/ 396 h 1568"/>
                  <a:gd name="T74" fmla="*/ 3226 w 3526"/>
                  <a:gd name="T75" fmla="*/ 443 h 1568"/>
                  <a:gd name="T76" fmla="*/ 3127 w 3526"/>
                  <a:gd name="T77" fmla="*/ 484 h 1568"/>
                  <a:gd name="T78" fmla="*/ 3060 w 3526"/>
                  <a:gd name="T79" fmla="*/ 515 h 1568"/>
                  <a:gd name="T80" fmla="*/ 2989 w 3526"/>
                  <a:gd name="T81" fmla="*/ 550 h 1568"/>
                  <a:gd name="T82" fmla="*/ 2920 w 3526"/>
                  <a:gd name="T83" fmla="*/ 586 h 1568"/>
                  <a:gd name="T84" fmla="*/ 2851 w 3526"/>
                  <a:gd name="T85" fmla="*/ 626 h 1568"/>
                  <a:gd name="T86" fmla="*/ 2785 w 3526"/>
                  <a:gd name="T87" fmla="*/ 666 h 1568"/>
                  <a:gd name="T88" fmla="*/ 2723 w 3526"/>
                  <a:gd name="T89" fmla="*/ 709 h 1568"/>
                  <a:gd name="T90" fmla="*/ 2664 w 3526"/>
                  <a:gd name="T91" fmla="*/ 754 h 1568"/>
                  <a:gd name="T92" fmla="*/ 2605 w 3526"/>
                  <a:gd name="T93" fmla="*/ 804 h 1568"/>
                  <a:gd name="T94" fmla="*/ 2548 w 3526"/>
                  <a:gd name="T95" fmla="*/ 856 h 1568"/>
                  <a:gd name="T96" fmla="*/ 2491 w 3526"/>
                  <a:gd name="T97" fmla="*/ 908 h 1568"/>
                  <a:gd name="T98" fmla="*/ 2436 w 3526"/>
                  <a:gd name="T99" fmla="*/ 963 h 1568"/>
                  <a:gd name="T100" fmla="*/ 2384 w 3526"/>
                  <a:gd name="T101" fmla="*/ 1017 h 1568"/>
                  <a:gd name="T102" fmla="*/ 2334 w 3526"/>
                  <a:gd name="T103" fmla="*/ 1072 h 1568"/>
                  <a:gd name="T104" fmla="*/ 2286 w 3526"/>
                  <a:gd name="T105" fmla="*/ 1124 h 1568"/>
                  <a:gd name="T106" fmla="*/ 2241 w 3526"/>
                  <a:gd name="T107" fmla="*/ 1174 h 1568"/>
                  <a:gd name="T108" fmla="*/ 2203 w 3526"/>
                  <a:gd name="T109" fmla="*/ 1221 h 1568"/>
                  <a:gd name="T110" fmla="*/ 2168 w 3526"/>
                  <a:gd name="T111" fmla="*/ 1264 h 1568"/>
                  <a:gd name="T112" fmla="*/ 2137 w 3526"/>
                  <a:gd name="T113" fmla="*/ 1300 h 1568"/>
                  <a:gd name="T114" fmla="*/ 2101 w 3526"/>
                  <a:gd name="T115" fmla="*/ 1347 h 1568"/>
                  <a:gd name="T116" fmla="*/ 2070 w 3526"/>
                  <a:gd name="T117" fmla="*/ 1385 h 1568"/>
                  <a:gd name="T118" fmla="*/ 893 w 3526"/>
                  <a:gd name="T119" fmla="*/ 1454 h 1568"/>
                  <a:gd name="T120" fmla="*/ 689 w 3526"/>
                  <a:gd name="T121" fmla="*/ 1504 h 1568"/>
                  <a:gd name="T122" fmla="*/ 542 w 3526"/>
                  <a:gd name="T123" fmla="*/ 1549 h 1568"/>
                  <a:gd name="T124" fmla="*/ 0 w 3526"/>
                  <a:gd name="T125" fmla="*/ 1513 h 156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3526" h="1568">
                    <a:moveTo>
                      <a:pt x="0" y="1513"/>
                    </a:moveTo>
                    <a:lnTo>
                      <a:pt x="29" y="1504"/>
                    </a:lnTo>
                    <a:lnTo>
                      <a:pt x="100" y="1485"/>
                    </a:lnTo>
                    <a:lnTo>
                      <a:pt x="150" y="1470"/>
                    </a:lnTo>
                    <a:lnTo>
                      <a:pt x="207" y="1454"/>
                    </a:lnTo>
                    <a:lnTo>
                      <a:pt x="269" y="1437"/>
                    </a:lnTo>
                    <a:lnTo>
                      <a:pt x="337" y="1418"/>
                    </a:lnTo>
                    <a:lnTo>
                      <a:pt x="406" y="1399"/>
                    </a:lnTo>
                    <a:lnTo>
                      <a:pt x="480" y="1380"/>
                    </a:lnTo>
                    <a:lnTo>
                      <a:pt x="551" y="1361"/>
                    </a:lnTo>
                    <a:lnTo>
                      <a:pt x="620" y="1342"/>
                    </a:lnTo>
                    <a:lnTo>
                      <a:pt x="689" y="1326"/>
                    </a:lnTo>
                    <a:lnTo>
                      <a:pt x="753" y="1309"/>
                    </a:lnTo>
                    <a:lnTo>
                      <a:pt x="862" y="1283"/>
                    </a:lnTo>
                    <a:lnTo>
                      <a:pt x="985" y="1266"/>
                    </a:lnTo>
                    <a:lnTo>
                      <a:pt x="1149" y="1257"/>
                    </a:lnTo>
                    <a:lnTo>
                      <a:pt x="1534" y="1248"/>
                    </a:lnTo>
                    <a:lnTo>
                      <a:pt x="2016" y="1257"/>
                    </a:lnTo>
                    <a:lnTo>
                      <a:pt x="2037" y="1231"/>
                    </a:lnTo>
                    <a:lnTo>
                      <a:pt x="2049" y="1217"/>
                    </a:lnTo>
                    <a:lnTo>
                      <a:pt x="2063" y="1200"/>
                    </a:lnTo>
                    <a:lnTo>
                      <a:pt x="2080" y="1183"/>
                    </a:lnTo>
                    <a:lnTo>
                      <a:pt x="2096" y="1162"/>
                    </a:lnTo>
                    <a:lnTo>
                      <a:pt x="2115" y="1141"/>
                    </a:lnTo>
                    <a:lnTo>
                      <a:pt x="2139" y="1117"/>
                    </a:lnTo>
                    <a:lnTo>
                      <a:pt x="2161" y="1091"/>
                    </a:lnTo>
                    <a:lnTo>
                      <a:pt x="2187" y="1065"/>
                    </a:lnTo>
                    <a:lnTo>
                      <a:pt x="2213" y="1036"/>
                    </a:lnTo>
                    <a:lnTo>
                      <a:pt x="2227" y="1020"/>
                    </a:lnTo>
                    <a:lnTo>
                      <a:pt x="2241" y="1006"/>
                    </a:lnTo>
                    <a:lnTo>
                      <a:pt x="2256" y="991"/>
                    </a:lnTo>
                    <a:lnTo>
                      <a:pt x="2270" y="975"/>
                    </a:lnTo>
                    <a:lnTo>
                      <a:pt x="2284" y="961"/>
                    </a:lnTo>
                    <a:lnTo>
                      <a:pt x="2298" y="944"/>
                    </a:lnTo>
                    <a:lnTo>
                      <a:pt x="2329" y="913"/>
                    </a:lnTo>
                    <a:lnTo>
                      <a:pt x="2346" y="896"/>
                    </a:lnTo>
                    <a:lnTo>
                      <a:pt x="2362" y="880"/>
                    </a:lnTo>
                    <a:lnTo>
                      <a:pt x="2379" y="863"/>
                    </a:lnTo>
                    <a:lnTo>
                      <a:pt x="2393" y="847"/>
                    </a:lnTo>
                    <a:lnTo>
                      <a:pt x="2426" y="813"/>
                    </a:lnTo>
                    <a:lnTo>
                      <a:pt x="2445" y="799"/>
                    </a:lnTo>
                    <a:lnTo>
                      <a:pt x="2462" y="783"/>
                    </a:lnTo>
                    <a:lnTo>
                      <a:pt x="2479" y="766"/>
                    </a:lnTo>
                    <a:lnTo>
                      <a:pt x="2498" y="749"/>
                    </a:lnTo>
                    <a:lnTo>
                      <a:pt x="2514" y="733"/>
                    </a:lnTo>
                    <a:lnTo>
                      <a:pt x="2531" y="719"/>
                    </a:lnTo>
                    <a:lnTo>
                      <a:pt x="2550" y="704"/>
                    </a:lnTo>
                    <a:lnTo>
                      <a:pt x="2567" y="688"/>
                    </a:lnTo>
                    <a:lnTo>
                      <a:pt x="2583" y="674"/>
                    </a:lnTo>
                    <a:lnTo>
                      <a:pt x="2602" y="657"/>
                    </a:lnTo>
                    <a:lnTo>
                      <a:pt x="2638" y="628"/>
                    </a:lnTo>
                    <a:lnTo>
                      <a:pt x="2673" y="600"/>
                    </a:lnTo>
                    <a:lnTo>
                      <a:pt x="2709" y="574"/>
                    </a:lnTo>
                    <a:lnTo>
                      <a:pt x="2742" y="548"/>
                    </a:lnTo>
                    <a:lnTo>
                      <a:pt x="2778" y="524"/>
                    </a:lnTo>
                    <a:lnTo>
                      <a:pt x="2811" y="503"/>
                    </a:lnTo>
                    <a:lnTo>
                      <a:pt x="2844" y="484"/>
                    </a:lnTo>
                    <a:lnTo>
                      <a:pt x="2875" y="465"/>
                    </a:lnTo>
                    <a:lnTo>
                      <a:pt x="2906" y="448"/>
                    </a:lnTo>
                    <a:lnTo>
                      <a:pt x="2937" y="432"/>
                    </a:lnTo>
                    <a:lnTo>
                      <a:pt x="2963" y="417"/>
                    </a:lnTo>
                    <a:lnTo>
                      <a:pt x="3018" y="389"/>
                    </a:lnTo>
                    <a:lnTo>
                      <a:pt x="3063" y="368"/>
                    </a:lnTo>
                    <a:lnTo>
                      <a:pt x="3105" y="346"/>
                    </a:lnTo>
                    <a:lnTo>
                      <a:pt x="3141" y="330"/>
                    </a:lnTo>
                    <a:lnTo>
                      <a:pt x="3203" y="304"/>
                    </a:lnTo>
                    <a:lnTo>
                      <a:pt x="3300" y="275"/>
                    </a:lnTo>
                    <a:lnTo>
                      <a:pt x="3108" y="47"/>
                    </a:lnTo>
                    <a:lnTo>
                      <a:pt x="3222" y="0"/>
                    </a:lnTo>
                    <a:lnTo>
                      <a:pt x="3526" y="334"/>
                    </a:lnTo>
                    <a:lnTo>
                      <a:pt x="3502" y="342"/>
                    </a:lnTo>
                    <a:lnTo>
                      <a:pt x="3440" y="363"/>
                    </a:lnTo>
                    <a:lnTo>
                      <a:pt x="3395" y="379"/>
                    </a:lnTo>
                    <a:lnTo>
                      <a:pt x="3345" y="396"/>
                    </a:lnTo>
                    <a:lnTo>
                      <a:pt x="3288" y="417"/>
                    </a:lnTo>
                    <a:lnTo>
                      <a:pt x="3226" y="443"/>
                    </a:lnTo>
                    <a:lnTo>
                      <a:pt x="3162" y="470"/>
                    </a:lnTo>
                    <a:lnTo>
                      <a:pt x="3127" y="484"/>
                    </a:lnTo>
                    <a:lnTo>
                      <a:pt x="3094" y="500"/>
                    </a:lnTo>
                    <a:lnTo>
                      <a:pt x="3060" y="515"/>
                    </a:lnTo>
                    <a:lnTo>
                      <a:pt x="3025" y="534"/>
                    </a:lnTo>
                    <a:lnTo>
                      <a:pt x="2989" y="550"/>
                    </a:lnTo>
                    <a:lnTo>
                      <a:pt x="2956" y="567"/>
                    </a:lnTo>
                    <a:lnTo>
                      <a:pt x="2920" y="586"/>
                    </a:lnTo>
                    <a:lnTo>
                      <a:pt x="2887" y="605"/>
                    </a:lnTo>
                    <a:lnTo>
                      <a:pt x="2851" y="626"/>
                    </a:lnTo>
                    <a:lnTo>
                      <a:pt x="2818" y="645"/>
                    </a:lnTo>
                    <a:lnTo>
                      <a:pt x="2785" y="666"/>
                    </a:lnTo>
                    <a:lnTo>
                      <a:pt x="2754" y="688"/>
                    </a:lnTo>
                    <a:lnTo>
                      <a:pt x="2723" y="709"/>
                    </a:lnTo>
                    <a:lnTo>
                      <a:pt x="2692" y="730"/>
                    </a:lnTo>
                    <a:lnTo>
                      <a:pt x="2664" y="754"/>
                    </a:lnTo>
                    <a:lnTo>
                      <a:pt x="2633" y="778"/>
                    </a:lnTo>
                    <a:lnTo>
                      <a:pt x="2605" y="804"/>
                    </a:lnTo>
                    <a:lnTo>
                      <a:pt x="2574" y="828"/>
                    </a:lnTo>
                    <a:lnTo>
                      <a:pt x="2548" y="856"/>
                    </a:lnTo>
                    <a:lnTo>
                      <a:pt x="2519" y="882"/>
                    </a:lnTo>
                    <a:lnTo>
                      <a:pt x="2491" y="908"/>
                    </a:lnTo>
                    <a:lnTo>
                      <a:pt x="2464" y="937"/>
                    </a:lnTo>
                    <a:lnTo>
                      <a:pt x="2436" y="963"/>
                    </a:lnTo>
                    <a:lnTo>
                      <a:pt x="2407" y="991"/>
                    </a:lnTo>
                    <a:lnTo>
                      <a:pt x="2384" y="1017"/>
                    </a:lnTo>
                    <a:lnTo>
                      <a:pt x="2358" y="1046"/>
                    </a:lnTo>
                    <a:lnTo>
                      <a:pt x="2334" y="1072"/>
                    </a:lnTo>
                    <a:lnTo>
                      <a:pt x="2308" y="1098"/>
                    </a:lnTo>
                    <a:lnTo>
                      <a:pt x="2286" y="1124"/>
                    </a:lnTo>
                    <a:lnTo>
                      <a:pt x="2263" y="1150"/>
                    </a:lnTo>
                    <a:lnTo>
                      <a:pt x="2241" y="1174"/>
                    </a:lnTo>
                    <a:lnTo>
                      <a:pt x="2222" y="1198"/>
                    </a:lnTo>
                    <a:lnTo>
                      <a:pt x="2203" y="1221"/>
                    </a:lnTo>
                    <a:lnTo>
                      <a:pt x="2184" y="1243"/>
                    </a:lnTo>
                    <a:lnTo>
                      <a:pt x="2168" y="1264"/>
                    </a:lnTo>
                    <a:lnTo>
                      <a:pt x="2151" y="1283"/>
                    </a:lnTo>
                    <a:lnTo>
                      <a:pt x="2137" y="1300"/>
                    </a:lnTo>
                    <a:lnTo>
                      <a:pt x="2125" y="1319"/>
                    </a:lnTo>
                    <a:lnTo>
                      <a:pt x="2101" y="1347"/>
                    </a:lnTo>
                    <a:lnTo>
                      <a:pt x="2085" y="1366"/>
                    </a:lnTo>
                    <a:lnTo>
                      <a:pt x="2070" y="1385"/>
                    </a:lnTo>
                    <a:lnTo>
                      <a:pt x="1116" y="1418"/>
                    </a:lnTo>
                    <a:lnTo>
                      <a:pt x="893" y="1454"/>
                    </a:lnTo>
                    <a:lnTo>
                      <a:pt x="786" y="1480"/>
                    </a:lnTo>
                    <a:lnTo>
                      <a:pt x="689" y="1504"/>
                    </a:lnTo>
                    <a:lnTo>
                      <a:pt x="606" y="1527"/>
                    </a:lnTo>
                    <a:lnTo>
                      <a:pt x="542" y="1549"/>
                    </a:lnTo>
                    <a:lnTo>
                      <a:pt x="485" y="1568"/>
                    </a:lnTo>
                    <a:lnTo>
                      <a:pt x="0" y="151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12" name="Freeform 24"/>
              <p:cNvSpPr>
                <a:spLocks/>
              </p:cNvSpPr>
              <p:nvPr/>
            </p:nvSpPr>
            <p:spPr bwMode="auto">
              <a:xfrm>
                <a:off x="10931" y="9472"/>
                <a:ext cx="1006" cy="2004"/>
              </a:xfrm>
              <a:custGeom>
                <a:avLst/>
                <a:gdLst>
                  <a:gd name="T0" fmla="*/ 123 w 1006"/>
                  <a:gd name="T1" fmla="*/ 0 h 2004"/>
                  <a:gd name="T2" fmla="*/ 1006 w 1006"/>
                  <a:gd name="T3" fmla="*/ 1880 h 2004"/>
                  <a:gd name="T4" fmla="*/ 933 w 1006"/>
                  <a:gd name="T5" fmla="*/ 2004 h 2004"/>
                  <a:gd name="T6" fmla="*/ 0 w 1006"/>
                  <a:gd name="T7" fmla="*/ 19 h 2004"/>
                  <a:gd name="T8" fmla="*/ 123 w 1006"/>
                  <a:gd name="T9" fmla="*/ 0 h 2004"/>
                  <a:gd name="T10" fmla="*/ 123 w 1006"/>
                  <a:gd name="T11" fmla="*/ 0 h 200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006" h="2004">
                    <a:moveTo>
                      <a:pt x="123" y="0"/>
                    </a:moveTo>
                    <a:lnTo>
                      <a:pt x="1006" y="1880"/>
                    </a:lnTo>
                    <a:lnTo>
                      <a:pt x="933" y="2004"/>
                    </a:lnTo>
                    <a:lnTo>
                      <a:pt x="0" y="19"/>
                    </a:lnTo>
                    <a:lnTo>
                      <a:pt x="12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13" name="Freeform 25"/>
              <p:cNvSpPr>
                <a:spLocks/>
              </p:cNvSpPr>
              <p:nvPr/>
            </p:nvSpPr>
            <p:spPr bwMode="auto">
              <a:xfrm>
                <a:off x="9713" y="9671"/>
                <a:ext cx="1757" cy="1349"/>
              </a:xfrm>
              <a:custGeom>
                <a:avLst/>
                <a:gdLst>
                  <a:gd name="T0" fmla="*/ 0 w 1757"/>
                  <a:gd name="T1" fmla="*/ 90 h 1349"/>
                  <a:gd name="T2" fmla="*/ 54 w 1757"/>
                  <a:gd name="T3" fmla="*/ 76 h 1349"/>
                  <a:gd name="T4" fmla="*/ 118 w 1757"/>
                  <a:gd name="T5" fmla="*/ 59 h 1349"/>
                  <a:gd name="T6" fmla="*/ 204 w 1757"/>
                  <a:gd name="T7" fmla="*/ 43 h 1349"/>
                  <a:gd name="T8" fmla="*/ 306 w 1757"/>
                  <a:gd name="T9" fmla="*/ 24 h 1349"/>
                  <a:gd name="T10" fmla="*/ 420 w 1757"/>
                  <a:gd name="T11" fmla="*/ 9 h 1349"/>
                  <a:gd name="T12" fmla="*/ 681 w 1757"/>
                  <a:gd name="T13" fmla="*/ 0 h 1349"/>
                  <a:gd name="T14" fmla="*/ 911 w 1757"/>
                  <a:gd name="T15" fmla="*/ 24 h 1349"/>
                  <a:gd name="T16" fmla="*/ 1070 w 1757"/>
                  <a:gd name="T17" fmla="*/ 64 h 1349"/>
                  <a:gd name="T18" fmla="*/ 1123 w 1757"/>
                  <a:gd name="T19" fmla="*/ 85 h 1349"/>
                  <a:gd name="T20" fmla="*/ 1158 w 1757"/>
                  <a:gd name="T21" fmla="*/ 102 h 1349"/>
                  <a:gd name="T22" fmla="*/ 1187 w 1757"/>
                  <a:gd name="T23" fmla="*/ 118 h 1349"/>
                  <a:gd name="T24" fmla="*/ 1757 w 1757"/>
                  <a:gd name="T25" fmla="*/ 1349 h 1349"/>
                  <a:gd name="T26" fmla="*/ 1688 w 1757"/>
                  <a:gd name="T27" fmla="*/ 1333 h 1349"/>
                  <a:gd name="T28" fmla="*/ 1612 w 1757"/>
                  <a:gd name="T29" fmla="*/ 1319 h 1349"/>
                  <a:gd name="T30" fmla="*/ 1517 w 1757"/>
                  <a:gd name="T31" fmla="*/ 1300 h 1349"/>
                  <a:gd name="T32" fmla="*/ 1412 w 1757"/>
                  <a:gd name="T33" fmla="*/ 1281 h 1349"/>
                  <a:gd name="T34" fmla="*/ 1301 w 1757"/>
                  <a:gd name="T35" fmla="*/ 1266 h 1349"/>
                  <a:gd name="T36" fmla="*/ 1189 w 1757"/>
                  <a:gd name="T37" fmla="*/ 1257 h 1349"/>
                  <a:gd name="T38" fmla="*/ 1089 w 1757"/>
                  <a:gd name="T39" fmla="*/ 1252 h 1349"/>
                  <a:gd name="T40" fmla="*/ 721 w 1757"/>
                  <a:gd name="T41" fmla="*/ 1288 h 1349"/>
                  <a:gd name="T42" fmla="*/ 593 w 1757"/>
                  <a:gd name="T43" fmla="*/ 1309 h 1349"/>
                  <a:gd name="T44" fmla="*/ 543 w 1757"/>
                  <a:gd name="T45" fmla="*/ 1319 h 1349"/>
                  <a:gd name="T46" fmla="*/ 0 w 1757"/>
                  <a:gd name="T47" fmla="*/ 90 h 1349"/>
                  <a:gd name="T48" fmla="*/ 0 w 1757"/>
                  <a:gd name="T49" fmla="*/ 90 h 1349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757" h="1349">
                    <a:moveTo>
                      <a:pt x="0" y="90"/>
                    </a:moveTo>
                    <a:lnTo>
                      <a:pt x="54" y="76"/>
                    </a:lnTo>
                    <a:lnTo>
                      <a:pt x="118" y="59"/>
                    </a:lnTo>
                    <a:lnTo>
                      <a:pt x="204" y="43"/>
                    </a:lnTo>
                    <a:lnTo>
                      <a:pt x="306" y="24"/>
                    </a:lnTo>
                    <a:lnTo>
                      <a:pt x="420" y="9"/>
                    </a:lnTo>
                    <a:lnTo>
                      <a:pt x="681" y="0"/>
                    </a:lnTo>
                    <a:lnTo>
                      <a:pt x="911" y="24"/>
                    </a:lnTo>
                    <a:lnTo>
                      <a:pt x="1070" y="64"/>
                    </a:lnTo>
                    <a:lnTo>
                      <a:pt x="1123" y="85"/>
                    </a:lnTo>
                    <a:lnTo>
                      <a:pt x="1158" y="102"/>
                    </a:lnTo>
                    <a:lnTo>
                      <a:pt x="1187" y="118"/>
                    </a:lnTo>
                    <a:lnTo>
                      <a:pt x="1757" y="1349"/>
                    </a:lnTo>
                    <a:lnTo>
                      <a:pt x="1688" y="1333"/>
                    </a:lnTo>
                    <a:lnTo>
                      <a:pt x="1612" y="1319"/>
                    </a:lnTo>
                    <a:lnTo>
                      <a:pt x="1517" y="1300"/>
                    </a:lnTo>
                    <a:lnTo>
                      <a:pt x="1412" y="1281"/>
                    </a:lnTo>
                    <a:lnTo>
                      <a:pt x="1301" y="1266"/>
                    </a:lnTo>
                    <a:lnTo>
                      <a:pt x="1189" y="1257"/>
                    </a:lnTo>
                    <a:lnTo>
                      <a:pt x="1089" y="1252"/>
                    </a:lnTo>
                    <a:lnTo>
                      <a:pt x="721" y="1288"/>
                    </a:lnTo>
                    <a:lnTo>
                      <a:pt x="593" y="1309"/>
                    </a:lnTo>
                    <a:lnTo>
                      <a:pt x="543" y="1319"/>
                    </a:lnTo>
                    <a:lnTo>
                      <a:pt x="0" y="90"/>
                    </a:lnTo>
                    <a:close/>
                  </a:path>
                </a:pathLst>
              </a:custGeom>
              <a:solidFill>
                <a:srgbClr val="B8B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14" name="Freeform 26"/>
              <p:cNvSpPr>
                <a:spLocks/>
              </p:cNvSpPr>
              <p:nvPr/>
            </p:nvSpPr>
            <p:spPr bwMode="auto">
              <a:xfrm>
                <a:off x="11242" y="8874"/>
                <a:ext cx="1545" cy="1940"/>
              </a:xfrm>
              <a:custGeom>
                <a:avLst/>
                <a:gdLst>
                  <a:gd name="T0" fmla="*/ 11 w 1545"/>
                  <a:gd name="T1" fmla="*/ 655 h 1940"/>
                  <a:gd name="T2" fmla="*/ 38 w 1545"/>
                  <a:gd name="T3" fmla="*/ 619 h 1940"/>
                  <a:gd name="T4" fmla="*/ 80 w 1545"/>
                  <a:gd name="T5" fmla="*/ 567 h 1940"/>
                  <a:gd name="T6" fmla="*/ 106 w 1545"/>
                  <a:gd name="T7" fmla="*/ 534 h 1940"/>
                  <a:gd name="T8" fmla="*/ 135 w 1545"/>
                  <a:gd name="T9" fmla="*/ 500 h 1940"/>
                  <a:gd name="T10" fmla="*/ 166 w 1545"/>
                  <a:gd name="T11" fmla="*/ 467 h 1940"/>
                  <a:gd name="T12" fmla="*/ 197 w 1545"/>
                  <a:gd name="T13" fmla="*/ 432 h 1940"/>
                  <a:gd name="T14" fmla="*/ 232 w 1545"/>
                  <a:gd name="T15" fmla="*/ 394 h 1940"/>
                  <a:gd name="T16" fmla="*/ 268 w 1545"/>
                  <a:gd name="T17" fmla="*/ 358 h 1940"/>
                  <a:gd name="T18" fmla="*/ 303 w 1545"/>
                  <a:gd name="T19" fmla="*/ 323 h 1940"/>
                  <a:gd name="T20" fmla="*/ 339 w 1545"/>
                  <a:gd name="T21" fmla="*/ 292 h 1940"/>
                  <a:gd name="T22" fmla="*/ 375 w 1545"/>
                  <a:gd name="T23" fmla="*/ 258 h 1940"/>
                  <a:gd name="T24" fmla="*/ 410 w 1545"/>
                  <a:gd name="T25" fmla="*/ 232 h 1940"/>
                  <a:gd name="T26" fmla="*/ 486 w 1545"/>
                  <a:gd name="T27" fmla="*/ 185 h 1940"/>
                  <a:gd name="T28" fmla="*/ 567 w 1545"/>
                  <a:gd name="T29" fmla="*/ 140 h 1940"/>
                  <a:gd name="T30" fmla="*/ 650 w 1545"/>
                  <a:gd name="T31" fmla="*/ 100 h 1940"/>
                  <a:gd name="T32" fmla="*/ 731 w 1545"/>
                  <a:gd name="T33" fmla="*/ 64 h 1940"/>
                  <a:gd name="T34" fmla="*/ 802 w 1545"/>
                  <a:gd name="T35" fmla="*/ 38 h 1940"/>
                  <a:gd name="T36" fmla="*/ 909 w 1545"/>
                  <a:gd name="T37" fmla="*/ 0 h 1940"/>
                  <a:gd name="T38" fmla="*/ 1528 w 1545"/>
                  <a:gd name="T39" fmla="*/ 956 h 1940"/>
                  <a:gd name="T40" fmla="*/ 1455 w 1545"/>
                  <a:gd name="T41" fmla="*/ 1001 h 1940"/>
                  <a:gd name="T42" fmla="*/ 1381 w 1545"/>
                  <a:gd name="T43" fmla="*/ 1046 h 1940"/>
                  <a:gd name="T44" fmla="*/ 1301 w 1545"/>
                  <a:gd name="T45" fmla="*/ 1098 h 1940"/>
                  <a:gd name="T46" fmla="*/ 1217 w 1545"/>
                  <a:gd name="T47" fmla="*/ 1153 h 1940"/>
                  <a:gd name="T48" fmla="*/ 1137 w 1545"/>
                  <a:gd name="T49" fmla="*/ 1212 h 1940"/>
                  <a:gd name="T50" fmla="*/ 1070 w 1545"/>
                  <a:gd name="T51" fmla="*/ 1264 h 1940"/>
                  <a:gd name="T52" fmla="*/ 1020 w 1545"/>
                  <a:gd name="T53" fmla="*/ 1321 h 1940"/>
                  <a:gd name="T54" fmla="*/ 994 w 1545"/>
                  <a:gd name="T55" fmla="*/ 1357 h 1940"/>
                  <a:gd name="T56" fmla="*/ 933 w 1545"/>
                  <a:gd name="T57" fmla="*/ 1447 h 1940"/>
                  <a:gd name="T58" fmla="*/ 866 w 1545"/>
                  <a:gd name="T59" fmla="*/ 1553 h 1940"/>
                  <a:gd name="T60" fmla="*/ 802 w 1545"/>
                  <a:gd name="T61" fmla="*/ 1665 h 1940"/>
                  <a:gd name="T62" fmla="*/ 743 w 1545"/>
                  <a:gd name="T63" fmla="*/ 1769 h 1940"/>
                  <a:gd name="T64" fmla="*/ 695 w 1545"/>
                  <a:gd name="T65" fmla="*/ 1857 h 1940"/>
                  <a:gd name="T66" fmla="*/ 650 w 1545"/>
                  <a:gd name="T67" fmla="*/ 1940 h 1940"/>
                  <a:gd name="T68" fmla="*/ 0 w 1545"/>
                  <a:gd name="T69" fmla="*/ 669 h 194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1545" h="1940">
                    <a:moveTo>
                      <a:pt x="0" y="669"/>
                    </a:moveTo>
                    <a:lnTo>
                      <a:pt x="11" y="655"/>
                    </a:lnTo>
                    <a:lnTo>
                      <a:pt x="23" y="640"/>
                    </a:lnTo>
                    <a:lnTo>
                      <a:pt x="38" y="619"/>
                    </a:lnTo>
                    <a:lnTo>
                      <a:pt x="59" y="595"/>
                    </a:lnTo>
                    <a:lnTo>
                      <a:pt x="80" y="567"/>
                    </a:lnTo>
                    <a:lnTo>
                      <a:pt x="95" y="550"/>
                    </a:lnTo>
                    <a:lnTo>
                      <a:pt x="106" y="534"/>
                    </a:lnTo>
                    <a:lnTo>
                      <a:pt x="121" y="517"/>
                    </a:lnTo>
                    <a:lnTo>
                      <a:pt x="135" y="500"/>
                    </a:lnTo>
                    <a:lnTo>
                      <a:pt x="149" y="484"/>
                    </a:lnTo>
                    <a:lnTo>
                      <a:pt x="166" y="467"/>
                    </a:lnTo>
                    <a:lnTo>
                      <a:pt x="180" y="448"/>
                    </a:lnTo>
                    <a:lnTo>
                      <a:pt x="197" y="432"/>
                    </a:lnTo>
                    <a:lnTo>
                      <a:pt x="213" y="413"/>
                    </a:lnTo>
                    <a:lnTo>
                      <a:pt x="232" y="394"/>
                    </a:lnTo>
                    <a:lnTo>
                      <a:pt x="249" y="375"/>
                    </a:lnTo>
                    <a:lnTo>
                      <a:pt x="268" y="358"/>
                    </a:lnTo>
                    <a:lnTo>
                      <a:pt x="284" y="341"/>
                    </a:lnTo>
                    <a:lnTo>
                      <a:pt x="303" y="323"/>
                    </a:lnTo>
                    <a:lnTo>
                      <a:pt x="320" y="308"/>
                    </a:lnTo>
                    <a:lnTo>
                      <a:pt x="339" y="292"/>
                    </a:lnTo>
                    <a:lnTo>
                      <a:pt x="356" y="275"/>
                    </a:lnTo>
                    <a:lnTo>
                      <a:pt x="375" y="258"/>
                    </a:lnTo>
                    <a:lnTo>
                      <a:pt x="391" y="244"/>
                    </a:lnTo>
                    <a:lnTo>
                      <a:pt x="410" y="232"/>
                    </a:lnTo>
                    <a:lnTo>
                      <a:pt x="446" y="206"/>
                    </a:lnTo>
                    <a:lnTo>
                      <a:pt x="486" y="185"/>
                    </a:lnTo>
                    <a:lnTo>
                      <a:pt x="527" y="161"/>
                    </a:lnTo>
                    <a:lnTo>
                      <a:pt x="567" y="140"/>
                    </a:lnTo>
                    <a:lnTo>
                      <a:pt x="610" y="119"/>
                    </a:lnTo>
                    <a:lnTo>
                      <a:pt x="650" y="100"/>
                    </a:lnTo>
                    <a:lnTo>
                      <a:pt x="690" y="81"/>
                    </a:lnTo>
                    <a:lnTo>
                      <a:pt x="731" y="64"/>
                    </a:lnTo>
                    <a:lnTo>
                      <a:pt x="766" y="50"/>
                    </a:lnTo>
                    <a:lnTo>
                      <a:pt x="802" y="38"/>
                    </a:lnTo>
                    <a:lnTo>
                      <a:pt x="857" y="17"/>
                    </a:lnTo>
                    <a:lnTo>
                      <a:pt x="909" y="0"/>
                    </a:lnTo>
                    <a:lnTo>
                      <a:pt x="1545" y="946"/>
                    </a:lnTo>
                    <a:lnTo>
                      <a:pt x="1528" y="956"/>
                    </a:lnTo>
                    <a:lnTo>
                      <a:pt x="1483" y="982"/>
                    </a:lnTo>
                    <a:lnTo>
                      <a:pt x="1455" y="1001"/>
                    </a:lnTo>
                    <a:lnTo>
                      <a:pt x="1419" y="1020"/>
                    </a:lnTo>
                    <a:lnTo>
                      <a:pt x="1381" y="1046"/>
                    </a:lnTo>
                    <a:lnTo>
                      <a:pt x="1341" y="1070"/>
                    </a:lnTo>
                    <a:lnTo>
                      <a:pt x="1301" y="1098"/>
                    </a:lnTo>
                    <a:lnTo>
                      <a:pt x="1258" y="1124"/>
                    </a:lnTo>
                    <a:lnTo>
                      <a:pt x="1217" y="1153"/>
                    </a:lnTo>
                    <a:lnTo>
                      <a:pt x="1175" y="1183"/>
                    </a:lnTo>
                    <a:lnTo>
                      <a:pt x="1137" y="1212"/>
                    </a:lnTo>
                    <a:lnTo>
                      <a:pt x="1103" y="1240"/>
                    </a:lnTo>
                    <a:lnTo>
                      <a:pt x="1070" y="1264"/>
                    </a:lnTo>
                    <a:lnTo>
                      <a:pt x="1047" y="1293"/>
                    </a:lnTo>
                    <a:lnTo>
                      <a:pt x="1020" y="1321"/>
                    </a:lnTo>
                    <a:lnTo>
                      <a:pt x="1009" y="1338"/>
                    </a:lnTo>
                    <a:lnTo>
                      <a:pt x="994" y="1357"/>
                    </a:lnTo>
                    <a:lnTo>
                      <a:pt x="963" y="1399"/>
                    </a:lnTo>
                    <a:lnTo>
                      <a:pt x="933" y="1447"/>
                    </a:lnTo>
                    <a:lnTo>
                      <a:pt x="899" y="1499"/>
                    </a:lnTo>
                    <a:lnTo>
                      <a:pt x="866" y="1553"/>
                    </a:lnTo>
                    <a:lnTo>
                      <a:pt x="833" y="1608"/>
                    </a:lnTo>
                    <a:lnTo>
                      <a:pt x="802" y="1665"/>
                    </a:lnTo>
                    <a:lnTo>
                      <a:pt x="771" y="1717"/>
                    </a:lnTo>
                    <a:lnTo>
                      <a:pt x="743" y="1769"/>
                    </a:lnTo>
                    <a:lnTo>
                      <a:pt x="717" y="1814"/>
                    </a:lnTo>
                    <a:lnTo>
                      <a:pt x="695" y="1857"/>
                    </a:lnTo>
                    <a:lnTo>
                      <a:pt x="662" y="1916"/>
                    </a:lnTo>
                    <a:lnTo>
                      <a:pt x="650" y="1940"/>
                    </a:lnTo>
                    <a:lnTo>
                      <a:pt x="0" y="669"/>
                    </a:lnTo>
                    <a:close/>
                  </a:path>
                </a:pathLst>
              </a:custGeom>
              <a:solidFill>
                <a:srgbClr val="B8B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1001" name="Rectangle 27"/>
            <p:cNvSpPr>
              <a:spLocks noChangeArrowheads="1"/>
            </p:cNvSpPr>
            <p:nvPr/>
          </p:nvSpPr>
          <p:spPr bwMode="auto">
            <a:xfrm>
              <a:off x="2022" y="800"/>
              <a:ext cx="43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>
                  <a:solidFill>
                    <a:srgbClr val="FF0066"/>
                  </a:solidFill>
                  <a:latin typeface="仿宋_GB2312" pitchFamily="49" charset="-122"/>
                </a:rPr>
                <a:t>档案</a:t>
              </a:r>
            </a:p>
          </p:txBody>
        </p:sp>
      </p:grpSp>
      <p:grpSp>
        <p:nvGrpSpPr>
          <p:cNvPr id="251932" name="Group 28"/>
          <p:cNvGrpSpPr>
            <a:grpSpLocks/>
          </p:cNvGrpSpPr>
          <p:nvPr/>
        </p:nvGrpSpPr>
        <p:grpSpPr bwMode="auto">
          <a:xfrm>
            <a:off x="6770688" y="1498600"/>
            <a:ext cx="1611312" cy="1189038"/>
            <a:chOff x="4902" y="3613"/>
            <a:chExt cx="2538" cy="1872"/>
          </a:xfrm>
        </p:grpSpPr>
        <p:sp>
          <p:nvSpPr>
            <p:cNvPr id="40989" name="Freeform 29"/>
            <p:cNvSpPr>
              <a:spLocks/>
            </p:cNvSpPr>
            <p:nvPr/>
          </p:nvSpPr>
          <p:spPr bwMode="auto">
            <a:xfrm>
              <a:off x="6760" y="3838"/>
              <a:ext cx="623" cy="755"/>
            </a:xfrm>
            <a:custGeom>
              <a:avLst/>
              <a:gdLst>
                <a:gd name="T0" fmla="*/ 0 w 1156"/>
                <a:gd name="T1" fmla="*/ 42 h 1558"/>
                <a:gd name="T2" fmla="*/ 528 w 1156"/>
                <a:gd name="T3" fmla="*/ 732 h 1558"/>
                <a:gd name="T4" fmla="*/ 623 w 1156"/>
                <a:gd name="T5" fmla="*/ 755 h 1558"/>
                <a:gd name="T6" fmla="*/ 38 w 1156"/>
                <a:gd name="T7" fmla="*/ 0 h 1558"/>
                <a:gd name="T8" fmla="*/ 0 w 1156"/>
                <a:gd name="T9" fmla="*/ 42 h 1558"/>
                <a:gd name="T10" fmla="*/ 0 w 1156"/>
                <a:gd name="T11" fmla="*/ 42 h 15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156" h="1558">
                  <a:moveTo>
                    <a:pt x="0" y="87"/>
                  </a:moveTo>
                  <a:lnTo>
                    <a:pt x="980" y="1510"/>
                  </a:lnTo>
                  <a:lnTo>
                    <a:pt x="1156" y="1558"/>
                  </a:lnTo>
                  <a:lnTo>
                    <a:pt x="71" y="0"/>
                  </a:lnTo>
                  <a:lnTo>
                    <a:pt x="0" y="87"/>
                  </a:lnTo>
                  <a:close/>
                </a:path>
              </a:pathLst>
            </a:custGeom>
            <a:solidFill>
              <a:srgbClr val="B8B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0" name="Freeform 30"/>
            <p:cNvSpPr>
              <a:spLocks/>
            </p:cNvSpPr>
            <p:nvPr/>
          </p:nvSpPr>
          <p:spPr bwMode="auto">
            <a:xfrm>
              <a:off x="4996" y="4423"/>
              <a:ext cx="2393" cy="1015"/>
            </a:xfrm>
            <a:custGeom>
              <a:avLst/>
              <a:gdLst>
                <a:gd name="T0" fmla="*/ 0 w 4437"/>
                <a:gd name="T1" fmla="*/ 46 h 2096"/>
                <a:gd name="T2" fmla="*/ 535 w 4437"/>
                <a:gd name="T3" fmla="*/ 1011 h 2096"/>
                <a:gd name="T4" fmla="*/ 599 w 4437"/>
                <a:gd name="T5" fmla="*/ 993 h 2096"/>
                <a:gd name="T6" fmla="*/ 664 w 4437"/>
                <a:gd name="T7" fmla="*/ 976 h 2096"/>
                <a:gd name="T8" fmla="*/ 744 w 4437"/>
                <a:gd name="T9" fmla="*/ 956 h 2096"/>
                <a:gd name="T10" fmla="*/ 832 w 4437"/>
                <a:gd name="T11" fmla="*/ 938 h 2096"/>
                <a:gd name="T12" fmla="*/ 924 w 4437"/>
                <a:gd name="T13" fmla="*/ 922 h 2096"/>
                <a:gd name="T14" fmla="*/ 1061 w 4437"/>
                <a:gd name="T15" fmla="*/ 905 h 2096"/>
                <a:gd name="T16" fmla="*/ 1253 w 4437"/>
                <a:gd name="T17" fmla="*/ 905 h 2096"/>
                <a:gd name="T18" fmla="*/ 1448 w 4437"/>
                <a:gd name="T19" fmla="*/ 924 h 2096"/>
                <a:gd name="T20" fmla="*/ 1597 w 4437"/>
                <a:gd name="T21" fmla="*/ 948 h 2096"/>
                <a:gd name="T22" fmla="*/ 1667 w 4437"/>
                <a:gd name="T23" fmla="*/ 942 h 2096"/>
                <a:gd name="T24" fmla="*/ 1693 w 4437"/>
                <a:gd name="T25" fmla="*/ 897 h 2096"/>
                <a:gd name="T26" fmla="*/ 1733 w 4437"/>
                <a:gd name="T27" fmla="*/ 831 h 2096"/>
                <a:gd name="T28" fmla="*/ 1785 w 4437"/>
                <a:gd name="T29" fmla="*/ 752 h 2096"/>
                <a:gd name="T30" fmla="*/ 1814 w 4437"/>
                <a:gd name="T31" fmla="*/ 711 h 2096"/>
                <a:gd name="T32" fmla="*/ 1846 w 4437"/>
                <a:gd name="T33" fmla="*/ 668 h 2096"/>
                <a:gd name="T34" fmla="*/ 1878 w 4437"/>
                <a:gd name="T35" fmla="*/ 627 h 2096"/>
                <a:gd name="T36" fmla="*/ 1902 w 4437"/>
                <a:gd name="T37" fmla="*/ 597 h 2096"/>
                <a:gd name="T38" fmla="*/ 1921 w 4437"/>
                <a:gd name="T39" fmla="*/ 578 h 2096"/>
                <a:gd name="T40" fmla="*/ 1937 w 4437"/>
                <a:gd name="T41" fmla="*/ 559 h 2096"/>
                <a:gd name="T42" fmla="*/ 1953 w 4437"/>
                <a:gd name="T43" fmla="*/ 541 h 2096"/>
                <a:gd name="T44" fmla="*/ 1972 w 4437"/>
                <a:gd name="T45" fmla="*/ 523 h 2096"/>
                <a:gd name="T46" fmla="*/ 1990 w 4437"/>
                <a:gd name="T47" fmla="*/ 508 h 2096"/>
                <a:gd name="T48" fmla="*/ 2015 w 4437"/>
                <a:gd name="T49" fmla="*/ 486 h 2096"/>
                <a:gd name="T50" fmla="*/ 2049 w 4437"/>
                <a:gd name="T51" fmla="*/ 461 h 2096"/>
                <a:gd name="T52" fmla="*/ 2085 w 4437"/>
                <a:gd name="T53" fmla="*/ 440 h 2096"/>
                <a:gd name="T54" fmla="*/ 2117 w 4437"/>
                <a:gd name="T55" fmla="*/ 421 h 2096"/>
                <a:gd name="T56" fmla="*/ 2150 w 4437"/>
                <a:gd name="T57" fmla="*/ 405 h 2096"/>
                <a:gd name="T58" fmla="*/ 2181 w 4437"/>
                <a:gd name="T59" fmla="*/ 389 h 2096"/>
                <a:gd name="T60" fmla="*/ 2239 w 4437"/>
                <a:gd name="T61" fmla="*/ 365 h 2096"/>
                <a:gd name="T62" fmla="*/ 2291 w 4437"/>
                <a:gd name="T63" fmla="*/ 346 h 2096"/>
                <a:gd name="T64" fmla="*/ 2333 w 4437"/>
                <a:gd name="T65" fmla="*/ 332 h 2096"/>
                <a:gd name="T66" fmla="*/ 2393 w 4437"/>
                <a:gd name="T67" fmla="*/ 317 h 2096"/>
                <a:gd name="T68" fmla="*/ 2184 w 4437"/>
                <a:gd name="T69" fmla="*/ 220 h 2096"/>
                <a:gd name="T70" fmla="*/ 2237 w 4437"/>
                <a:gd name="T71" fmla="*/ 306 h 2096"/>
                <a:gd name="T72" fmla="*/ 2169 w 4437"/>
                <a:gd name="T73" fmla="*/ 328 h 2096"/>
                <a:gd name="T74" fmla="*/ 2114 w 4437"/>
                <a:gd name="T75" fmla="*/ 349 h 2096"/>
                <a:gd name="T76" fmla="*/ 2056 w 4437"/>
                <a:gd name="T77" fmla="*/ 377 h 2096"/>
                <a:gd name="T78" fmla="*/ 2028 w 4437"/>
                <a:gd name="T79" fmla="*/ 390 h 2096"/>
                <a:gd name="T80" fmla="*/ 2000 w 4437"/>
                <a:gd name="T81" fmla="*/ 406 h 2096"/>
                <a:gd name="T82" fmla="*/ 1974 w 4437"/>
                <a:gd name="T83" fmla="*/ 423 h 2096"/>
                <a:gd name="T84" fmla="*/ 1949 w 4437"/>
                <a:gd name="T85" fmla="*/ 441 h 2096"/>
                <a:gd name="T86" fmla="*/ 1928 w 4437"/>
                <a:gd name="T87" fmla="*/ 460 h 2096"/>
                <a:gd name="T88" fmla="*/ 1907 w 4437"/>
                <a:gd name="T89" fmla="*/ 480 h 2096"/>
                <a:gd name="T90" fmla="*/ 1883 w 4437"/>
                <a:gd name="T91" fmla="*/ 505 h 2096"/>
                <a:gd name="T92" fmla="*/ 1866 w 4437"/>
                <a:gd name="T93" fmla="*/ 526 h 2096"/>
                <a:gd name="T94" fmla="*/ 1833 w 4437"/>
                <a:gd name="T95" fmla="*/ 564 h 2096"/>
                <a:gd name="T96" fmla="*/ 1784 w 4437"/>
                <a:gd name="T97" fmla="*/ 631 h 2096"/>
                <a:gd name="T98" fmla="*/ 1733 w 4437"/>
                <a:gd name="T99" fmla="*/ 697 h 2096"/>
                <a:gd name="T100" fmla="*/ 1689 w 4437"/>
                <a:gd name="T101" fmla="*/ 759 h 2096"/>
                <a:gd name="T102" fmla="*/ 1653 w 4437"/>
                <a:gd name="T103" fmla="*/ 811 h 2096"/>
                <a:gd name="T104" fmla="*/ 1620 w 4437"/>
                <a:gd name="T105" fmla="*/ 859 h 2096"/>
                <a:gd name="T106" fmla="*/ 1567 w 4437"/>
                <a:gd name="T107" fmla="*/ 846 h 2096"/>
                <a:gd name="T108" fmla="*/ 1424 w 4437"/>
                <a:gd name="T109" fmla="*/ 823 h 2096"/>
                <a:gd name="T110" fmla="*/ 1213 w 4437"/>
                <a:gd name="T111" fmla="*/ 811 h 2096"/>
                <a:gd name="T112" fmla="*/ 959 w 4437"/>
                <a:gd name="T113" fmla="*/ 831 h 2096"/>
                <a:gd name="T114" fmla="*/ 840 w 4437"/>
                <a:gd name="T115" fmla="*/ 853 h 2096"/>
                <a:gd name="T116" fmla="*/ 745 w 4437"/>
                <a:gd name="T117" fmla="*/ 872 h 2096"/>
                <a:gd name="T118" fmla="*/ 676 w 4437"/>
                <a:gd name="T119" fmla="*/ 887 h 2096"/>
                <a:gd name="T120" fmla="*/ 562 w 4437"/>
                <a:gd name="T121" fmla="*/ 923 h 2096"/>
                <a:gd name="T122" fmla="*/ 198 w 4437"/>
                <a:gd name="T123" fmla="*/ 55 h 2096"/>
                <a:gd name="T124" fmla="*/ 173 w 4437"/>
                <a:gd name="T125" fmla="*/ 0 h 209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4437" h="2096">
                  <a:moveTo>
                    <a:pt x="320" y="0"/>
                  </a:moveTo>
                  <a:lnTo>
                    <a:pt x="0" y="95"/>
                  </a:lnTo>
                  <a:lnTo>
                    <a:pt x="966" y="2096"/>
                  </a:lnTo>
                  <a:lnTo>
                    <a:pt x="992" y="2087"/>
                  </a:lnTo>
                  <a:lnTo>
                    <a:pt x="1061" y="2066"/>
                  </a:lnTo>
                  <a:lnTo>
                    <a:pt x="1111" y="2051"/>
                  </a:lnTo>
                  <a:lnTo>
                    <a:pt x="1168" y="2035"/>
                  </a:lnTo>
                  <a:lnTo>
                    <a:pt x="1232" y="2016"/>
                  </a:lnTo>
                  <a:lnTo>
                    <a:pt x="1303" y="1997"/>
                  </a:lnTo>
                  <a:lnTo>
                    <a:pt x="1379" y="1975"/>
                  </a:lnTo>
                  <a:lnTo>
                    <a:pt x="1460" y="1957"/>
                  </a:lnTo>
                  <a:lnTo>
                    <a:pt x="1543" y="1938"/>
                  </a:lnTo>
                  <a:lnTo>
                    <a:pt x="1628" y="1921"/>
                  </a:lnTo>
                  <a:lnTo>
                    <a:pt x="1714" y="1904"/>
                  </a:lnTo>
                  <a:lnTo>
                    <a:pt x="1799" y="1888"/>
                  </a:lnTo>
                  <a:lnTo>
                    <a:pt x="1968" y="1869"/>
                  </a:lnTo>
                  <a:lnTo>
                    <a:pt x="2141" y="1862"/>
                  </a:lnTo>
                  <a:lnTo>
                    <a:pt x="2324" y="1869"/>
                  </a:lnTo>
                  <a:lnTo>
                    <a:pt x="2509" y="1888"/>
                  </a:lnTo>
                  <a:lnTo>
                    <a:pt x="2685" y="1909"/>
                  </a:lnTo>
                  <a:lnTo>
                    <a:pt x="2839" y="1935"/>
                  </a:lnTo>
                  <a:lnTo>
                    <a:pt x="2962" y="1957"/>
                  </a:lnTo>
                  <a:lnTo>
                    <a:pt x="3074" y="1980"/>
                  </a:lnTo>
                  <a:lnTo>
                    <a:pt x="3091" y="1945"/>
                  </a:lnTo>
                  <a:lnTo>
                    <a:pt x="3112" y="1904"/>
                  </a:lnTo>
                  <a:lnTo>
                    <a:pt x="3140" y="1852"/>
                  </a:lnTo>
                  <a:lnTo>
                    <a:pt x="3174" y="1788"/>
                  </a:lnTo>
                  <a:lnTo>
                    <a:pt x="3214" y="1717"/>
                  </a:lnTo>
                  <a:lnTo>
                    <a:pt x="3259" y="1639"/>
                  </a:lnTo>
                  <a:lnTo>
                    <a:pt x="3309" y="1553"/>
                  </a:lnTo>
                  <a:lnTo>
                    <a:pt x="3338" y="1513"/>
                  </a:lnTo>
                  <a:lnTo>
                    <a:pt x="3364" y="1468"/>
                  </a:lnTo>
                  <a:lnTo>
                    <a:pt x="3392" y="1425"/>
                  </a:lnTo>
                  <a:lnTo>
                    <a:pt x="3423" y="1380"/>
                  </a:lnTo>
                  <a:lnTo>
                    <a:pt x="3451" y="1337"/>
                  </a:lnTo>
                  <a:lnTo>
                    <a:pt x="3482" y="1295"/>
                  </a:lnTo>
                  <a:lnTo>
                    <a:pt x="3513" y="1254"/>
                  </a:lnTo>
                  <a:lnTo>
                    <a:pt x="3527" y="1233"/>
                  </a:lnTo>
                  <a:lnTo>
                    <a:pt x="3544" y="1212"/>
                  </a:lnTo>
                  <a:lnTo>
                    <a:pt x="3561" y="1193"/>
                  </a:lnTo>
                  <a:lnTo>
                    <a:pt x="3575" y="1174"/>
                  </a:lnTo>
                  <a:lnTo>
                    <a:pt x="3592" y="1155"/>
                  </a:lnTo>
                  <a:lnTo>
                    <a:pt x="3608" y="1136"/>
                  </a:lnTo>
                  <a:lnTo>
                    <a:pt x="3622" y="1117"/>
                  </a:lnTo>
                  <a:lnTo>
                    <a:pt x="3639" y="1098"/>
                  </a:lnTo>
                  <a:lnTo>
                    <a:pt x="3656" y="1081"/>
                  </a:lnTo>
                  <a:lnTo>
                    <a:pt x="3672" y="1065"/>
                  </a:lnTo>
                  <a:lnTo>
                    <a:pt x="3689" y="1048"/>
                  </a:lnTo>
                  <a:lnTo>
                    <a:pt x="3705" y="1032"/>
                  </a:lnTo>
                  <a:lnTo>
                    <a:pt x="3736" y="1003"/>
                  </a:lnTo>
                  <a:lnTo>
                    <a:pt x="3770" y="975"/>
                  </a:lnTo>
                  <a:lnTo>
                    <a:pt x="3800" y="951"/>
                  </a:lnTo>
                  <a:lnTo>
                    <a:pt x="3834" y="930"/>
                  </a:lnTo>
                  <a:lnTo>
                    <a:pt x="3865" y="908"/>
                  </a:lnTo>
                  <a:lnTo>
                    <a:pt x="3895" y="889"/>
                  </a:lnTo>
                  <a:lnTo>
                    <a:pt x="3926" y="870"/>
                  </a:lnTo>
                  <a:lnTo>
                    <a:pt x="3957" y="854"/>
                  </a:lnTo>
                  <a:lnTo>
                    <a:pt x="3986" y="837"/>
                  </a:lnTo>
                  <a:lnTo>
                    <a:pt x="4016" y="820"/>
                  </a:lnTo>
                  <a:lnTo>
                    <a:pt x="4043" y="804"/>
                  </a:lnTo>
                  <a:lnTo>
                    <a:pt x="4100" y="778"/>
                  </a:lnTo>
                  <a:lnTo>
                    <a:pt x="4152" y="754"/>
                  </a:lnTo>
                  <a:lnTo>
                    <a:pt x="4202" y="733"/>
                  </a:lnTo>
                  <a:lnTo>
                    <a:pt x="4247" y="714"/>
                  </a:lnTo>
                  <a:lnTo>
                    <a:pt x="4289" y="697"/>
                  </a:lnTo>
                  <a:lnTo>
                    <a:pt x="4325" y="685"/>
                  </a:lnTo>
                  <a:lnTo>
                    <a:pt x="4384" y="666"/>
                  </a:lnTo>
                  <a:lnTo>
                    <a:pt x="4437" y="654"/>
                  </a:lnTo>
                  <a:lnTo>
                    <a:pt x="4171" y="379"/>
                  </a:lnTo>
                  <a:lnTo>
                    <a:pt x="4050" y="455"/>
                  </a:lnTo>
                  <a:lnTo>
                    <a:pt x="4218" y="607"/>
                  </a:lnTo>
                  <a:lnTo>
                    <a:pt x="4147" y="631"/>
                  </a:lnTo>
                  <a:lnTo>
                    <a:pt x="4066" y="659"/>
                  </a:lnTo>
                  <a:lnTo>
                    <a:pt x="4021" y="678"/>
                  </a:lnTo>
                  <a:lnTo>
                    <a:pt x="3971" y="699"/>
                  </a:lnTo>
                  <a:lnTo>
                    <a:pt x="3919" y="721"/>
                  </a:lnTo>
                  <a:lnTo>
                    <a:pt x="3867" y="749"/>
                  </a:lnTo>
                  <a:lnTo>
                    <a:pt x="3812" y="778"/>
                  </a:lnTo>
                  <a:lnTo>
                    <a:pt x="3786" y="790"/>
                  </a:lnTo>
                  <a:lnTo>
                    <a:pt x="3760" y="806"/>
                  </a:lnTo>
                  <a:lnTo>
                    <a:pt x="3734" y="823"/>
                  </a:lnTo>
                  <a:lnTo>
                    <a:pt x="3708" y="839"/>
                  </a:lnTo>
                  <a:lnTo>
                    <a:pt x="3684" y="856"/>
                  </a:lnTo>
                  <a:lnTo>
                    <a:pt x="3660" y="873"/>
                  </a:lnTo>
                  <a:lnTo>
                    <a:pt x="3637" y="892"/>
                  </a:lnTo>
                  <a:lnTo>
                    <a:pt x="3613" y="911"/>
                  </a:lnTo>
                  <a:lnTo>
                    <a:pt x="3594" y="930"/>
                  </a:lnTo>
                  <a:lnTo>
                    <a:pt x="3575" y="949"/>
                  </a:lnTo>
                  <a:lnTo>
                    <a:pt x="3556" y="968"/>
                  </a:lnTo>
                  <a:lnTo>
                    <a:pt x="3535" y="991"/>
                  </a:lnTo>
                  <a:lnTo>
                    <a:pt x="3513" y="1017"/>
                  </a:lnTo>
                  <a:lnTo>
                    <a:pt x="3492" y="1043"/>
                  </a:lnTo>
                  <a:lnTo>
                    <a:pt x="3470" y="1072"/>
                  </a:lnTo>
                  <a:lnTo>
                    <a:pt x="3459" y="1086"/>
                  </a:lnTo>
                  <a:lnTo>
                    <a:pt x="3447" y="1103"/>
                  </a:lnTo>
                  <a:lnTo>
                    <a:pt x="3399" y="1164"/>
                  </a:lnTo>
                  <a:lnTo>
                    <a:pt x="3352" y="1233"/>
                  </a:lnTo>
                  <a:lnTo>
                    <a:pt x="3307" y="1302"/>
                  </a:lnTo>
                  <a:lnTo>
                    <a:pt x="3259" y="1371"/>
                  </a:lnTo>
                  <a:lnTo>
                    <a:pt x="3214" y="1439"/>
                  </a:lnTo>
                  <a:lnTo>
                    <a:pt x="3171" y="1506"/>
                  </a:lnTo>
                  <a:lnTo>
                    <a:pt x="3131" y="1568"/>
                  </a:lnTo>
                  <a:lnTo>
                    <a:pt x="3095" y="1624"/>
                  </a:lnTo>
                  <a:lnTo>
                    <a:pt x="3065" y="1674"/>
                  </a:lnTo>
                  <a:lnTo>
                    <a:pt x="3019" y="1745"/>
                  </a:lnTo>
                  <a:lnTo>
                    <a:pt x="3003" y="1774"/>
                  </a:lnTo>
                  <a:lnTo>
                    <a:pt x="2977" y="1767"/>
                  </a:lnTo>
                  <a:lnTo>
                    <a:pt x="2905" y="1748"/>
                  </a:lnTo>
                  <a:lnTo>
                    <a:pt x="2792" y="1724"/>
                  </a:lnTo>
                  <a:lnTo>
                    <a:pt x="2640" y="1700"/>
                  </a:lnTo>
                  <a:lnTo>
                    <a:pt x="2457" y="1681"/>
                  </a:lnTo>
                  <a:lnTo>
                    <a:pt x="2250" y="1674"/>
                  </a:lnTo>
                  <a:lnTo>
                    <a:pt x="2020" y="1684"/>
                  </a:lnTo>
                  <a:lnTo>
                    <a:pt x="1778" y="1717"/>
                  </a:lnTo>
                  <a:lnTo>
                    <a:pt x="1659" y="1741"/>
                  </a:lnTo>
                  <a:lnTo>
                    <a:pt x="1557" y="1762"/>
                  </a:lnTo>
                  <a:lnTo>
                    <a:pt x="1462" y="1781"/>
                  </a:lnTo>
                  <a:lnTo>
                    <a:pt x="1381" y="1800"/>
                  </a:lnTo>
                  <a:lnTo>
                    <a:pt x="1313" y="1817"/>
                  </a:lnTo>
                  <a:lnTo>
                    <a:pt x="1253" y="1831"/>
                  </a:lnTo>
                  <a:lnTo>
                    <a:pt x="1161" y="1859"/>
                  </a:lnTo>
                  <a:lnTo>
                    <a:pt x="1042" y="1907"/>
                  </a:lnTo>
                  <a:lnTo>
                    <a:pt x="190" y="161"/>
                  </a:lnTo>
                  <a:lnTo>
                    <a:pt x="368" y="114"/>
                  </a:lnTo>
                  <a:lnTo>
                    <a:pt x="320" y="0"/>
                  </a:lnTo>
                  <a:close/>
                </a:path>
              </a:pathLst>
            </a:custGeom>
            <a:solidFill>
              <a:srgbClr val="B8B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1" name="Freeform 31"/>
            <p:cNvSpPr>
              <a:spLocks/>
            </p:cNvSpPr>
            <p:nvPr/>
          </p:nvSpPr>
          <p:spPr bwMode="auto">
            <a:xfrm>
              <a:off x="6770" y="3805"/>
              <a:ext cx="624" cy="753"/>
            </a:xfrm>
            <a:custGeom>
              <a:avLst/>
              <a:gdLst>
                <a:gd name="T0" fmla="*/ 0 w 1156"/>
                <a:gd name="T1" fmla="*/ 43 h 1556"/>
                <a:gd name="T2" fmla="*/ 529 w 1156"/>
                <a:gd name="T3" fmla="*/ 730 h 1556"/>
                <a:gd name="T4" fmla="*/ 624 w 1156"/>
                <a:gd name="T5" fmla="*/ 753 h 1556"/>
                <a:gd name="T6" fmla="*/ 38 w 1156"/>
                <a:gd name="T7" fmla="*/ 0 h 1556"/>
                <a:gd name="T8" fmla="*/ 0 w 1156"/>
                <a:gd name="T9" fmla="*/ 43 h 1556"/>
                <a:gd name="T10" fmla="*/ 0 w 1156"/>
                <a:gd name="T11" fmla="*/ 43 h 15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156" h="1556">
                  <a:moveTo>
                    <a:pt x="0" y="88"/>
                  </a:moveTo>
                  <a:lnTo>
                    <a:pt x="980" y="1508"/>
                  </a:lnTo>
                  <a:lnTo>
                    <a:pt x="1156" y="1556"/>
                  </a:lnTo>
                  <a:lnTo>
                    <a:pt x="71" y="0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2" name="Freeform 32"/>
            <p:cNvSpPr>
              <a:spLocks/>
            </p:cNvSpPr>
            <p:nvPr/>
          </p:nvSpPr>
          <p:spPr bwMode="auto">
            <a:xfrm>
              <a:off x="5006" y="4388"/>
              <a:ext cx="2393" cy="1015"/>
            </a:xfrm>
            <a:custGeom>
              <a:avLst/>
              <a:gdLst>
                <a:gd name="T0" fmla="*/ 521 w 4437"/>
                <a:gd name="T1" fmla="*/ 1015 h 2096"/>
                <a:gd name="T2" fmla="*/ 599 w 4437"/>
                <a:gd name="T3" fmla="*/ 993 h 2096"/>
                <a:gd name="T4" fmla="*/ 704 w 4437"/>
                <a:gd name="T5" fmla="*/ 967 h 2096"/>
                <a:gd name="T6" fmla="*/ 832 w 4437"/>
                <a:gd name="T7" fmla="*/ 939 h 2096"/>
                <a:gd name="T8" fmla="*/ 970 w 4437"/>
                <a:gd name="T9" fmla="*/ 915 h 2096"/>
                <a:gd name="T10" fmla="*/ 1428 w 4437"/>
                <a:gd name="T11" fmla="*/ 922 h 2096"/>
                <a:gd name="T12" fmla="*/ 1617 w 4437"/>
                <a:gd name="T13" fmla="*/ 952 h 2096"/>
                <a:gd name="T14" fmla="*/ 1659 w 4437"/>
                <a:gd name="T15" fmla="*/ 892 h 2096"/>
                <a:gd name="T16" fmla="*/ 1733 w 4437"/>
                <a:gd name="T17" fmla="*/ 790 h 2096"/>
                <a:gd name="T18" fmla="*/ 1798 w 4437"/>
                <a:gd name="T19" fmla="*/ 708 h 2096"/>
                <a:gd name="T20" fmla="*/ 1832 w 4437"/>
                <a:gd name="T21" fmla="*/ 667 h 2096"/>
                <a:gd name="T22" fmla="*/ 1859 w 4437"/>
                <a:gd name="T23" fmla="*/ 636 h 2096"/>
                <a:gd name="T24" fmla="*/ 1887 w 4437"/>
                <a:gd name="T25" fmla="*/ 606 h 2096"/>
                <a:gd name="T26" fmla="*/ 1915 w 4437"/>
                <a:gd name="T27" fmla="*/ 578 h 2096"/>
                <a:gd name="T28" fmla="*/ 1942 w 4437"/>
                <a:gd name="T29" fmla="*/ 549 h 2096"/>
                <a:gd name="T30" fmla="*/ 1969 w 4437"/>
                <a:gd name="T31" fmla="*/ 523 h 2096"/>
                <a:gd name="T32" fmla="*/ 1997 w 4437"/>
                <a:gd name="T33" fmla="*/ 499 h 2096"/>
                <a:gd name="T34" fmla="*/ 2033 w 4437"/>
                <a:gd name="T35" fmla="*/ 473 h 2096"/>
                <a:gd name="T36" fmla="*/ 2085 w 4437"/>
                <a:gd name="T37" fmla="*/ 441 h 2096"/>
                <a:gd name="T38" fmla="*/ 2134 w 4437"/>
                <a:gd name="T39" fmla="*/ 414 h 2096"/>
                <a:gd name="T40" fmla="*/ 2181 w 4437"/>
                <a:gd name="T41" fmla="*/ 390 h 2096"/>
                <a:gd name="T42" fmla="*/ 2266 w 4437"/>
                <a:gd name="T43" fmla="*/ 355 h 2096"/>
                <a:gd name="T44" fmla="*/ 2333 w 4437"/>
                <a:gd name="T45" fmla="*/ 333 h 2096"/>
                <a:gd name="T46" fmla="*/ 2250 w 4437"/>
                <a:gd name="T47" fmla="*/ 184 h 2096"/>
                <a:gd name="T48" fmla="*/ 2243 w 4437"/>
                <a:gd name="T49" fmla="*/ 306 h 2096"/>
                <a:gd name="T50" fmla="*/ 2186 w 4437"/>
                <a:gd name="T51" fmla="*/ 329 h 2096"/>
                <a:gd name="T52" fmla="*/ 2109 w 4437"/>
                <a:gd name="T53" fmla="*/ 365 h 2096"/>
                <a:gd name="T54" fmla="*/ 2066 w 4437"/>
                <a:gd name="T55" fmla="*/ 388 h 2096"/>
                <a:gd name="T56" fmla="*/ 2023 w 4437"/>
                <a:gd name="T57" fmla="*/ 412 h 2096"/>
                <a:gd name="T58" fmla="*/ 1979 w 4437"/>
                <a:gd name="T59" fmla="*/ 440 h 2096"/>
                <a:gd name="T60" fmla="*/ 1936 w 4437"/>
                <a:gd name="T61" fmla="*/ 470 h 2096"/>
                <a:gd name="T62" fmla="*/ 1894 w 4437"/>
                <a:gd name="T63" fmla="*/ 507 h 2096"/>
                <a:gd name="T64" fmla="*/ 1856 w 4437"/>
                <a:gd name="T65" fmla="*/ 542 h 2096"/>
                <a:gd name="T66" fmla="*/ 1835 w 4437"/>
                <a:gd name="T67" fmla="*/ 566 h 2096"/>
                <a:gd name="T68" fmla="*/ 1812 w 4437"/>
                <a:gd name="T69" fmla="*/ 591 h 2096"/>
                <a:gd name="T70" fmla="*/ 1790 w 4437"/>
                <a:gd name="T71" fmla="*/ 616 h 2096"/>
                <a:gd name="T72" fmla="*/ 1705 w 4437"/>
                <a:gd name="T73" fmla="*/ 723 h 2096"/>
                <a:gd name="T74" fmla="*/ 1637 w 4437"/>
                <a:gd name="T75" fmla="*/ 817 h 2096"/>
                <a:gd name="T76" fmla="*/ 1586 w 4437"/>
                <a:gd name="T77" fmla="*/ 893 h 2096"/>
                <a:gd name="T78" fmla="*/ 1512 w 4437"/>
                <a:gd name="T79" fmla="*/ 870 h 2096"/>
                <a:gd name="T80" fmla="*/ 1403 w 4437"/>
                <a:gd name="T81" fmla="*/ 847 h 2096"/>
                <a:gd name="T82" fmla="*/ 1201 w 4437"/>
                <a:gd name="T83" fmla="*/ 829 h 2096"/>
                <a:gd name="T84" fmla="*/ 887 w 4437"/>
                <a:gd name="T85" fmla="*/ 857 h 2096"/>
                <a:gd name="T86" fmla="*/ 740 w 4437"/>
                <a:gd name="T87" fmla="*/ 887 h 2096"/>
                <a:gd name="T88" fmla="*/ 622 w 4437"/>
                <a:gd name="T89" fmla="*/ 915 h 2096"/>
                <a:gd name="T90" fmla="*/ 102 w 4437"/>
                <a:gd name="T91" fmla="*/ 78 h 2096"/>
                <a:gd name="T92" fmla="*/ 173 w 4437"/>
                <a:gd name="T93" fmla="*/ 0 h 209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437" h="2096">
                  <a:moveTo>
                    <a:pt x="320" y="0"/>
                  </a:moveTo>
                  <a:lnTo>
                    <a:pt x="0" y="85"/>
                  </a:lnTo>
                  <a:lnTo>
                    <a:pt x="966" y="2096"/>
                  </a:lnTo>
                  <a:lnTo>
                    <a:pt x="992" y="2089"/>
                  </a:lnTo>
                  <a:lnTo>
                    <a:pt x="1061" y="2068"/>
                  </a:lnTo>
                  <a:lnTo>
                    <a:pt x="1111" y="2051"/>
                  </a:lnTo>
                  <a:lnTo>
                    <a:pt x="1168" y="2035"/>
                  </a:lnTo>
                  <a:lnTo>
                    <a:pt x="1232" y="2016"/>
                  </a:lnTo>
                  <a:lnTo>
                    <a:pt x="1305" y="1997"/>
                  </a:lnTo>
                  <a:lnTo>
                    <a:pt x="1379" y="1978"/>
                  </a:lnTo>
                  <a:lnTo>
                    <a:pt x="1460" y="1959"/>
                  </a:lnTo>
                  <a:lnTo>
                    <a:pt x="1543" y="1940"/>
                  </a:lnTo>
                  <a:lnTo>
                    <a:pt x="1628" y="1921"/>
                  </a:lnTo>
                  <a:lnTo>
                    <a:pt x="1714" y="1907"/>
                  </a:lnTo>
                  <a:lnTo>
                    <a:pt x="1799" y="1890"/>
                  </a:lnTo>
                  <a:lnTo>
                    <a:pt x="1968" y="1869"/>
                  </a:lnTo>
                  <a:lnTo>
                    <a:pt x="2314" y="1869"/>
                  </a:lnTo>
                  <a:lnTo>
                    <a:pt x="2647" y="1904"/>
                  </a:lnTo>
                  <a:lnTo>
                    <a:pt x="2787" y="1926"/>
                  </a:lnTo>
                  <a:lnTo>
                    <a:pt x="2898" y="1945"/>
                  </a:lnTo>
                  <a:lnTo>
                    <a:pt x="2998" y="1966"/>
                  </a:lnTo>
                  <a:lnTo>
                    <a:pt x="3017" y="1933"/>
                  </a:lnTo>
                  <a:lnTo>
                    <a:pt x="3041" y="1892"/>
                  </a:lnTo>
                  <a:lnTo>
                    <a:pt x="3076" y="1843"/>
                  </a:lnTo>
                  <a:lnTo>
                    <a:pt x="3114" y="1778"/>
                  </a:lnTo>
                  <a:lnTo>
                    <a:pt x="3162" y="1710"/>
                  </a:lnTo>
                  <a:lnTo>
                    <a:pt x="3214" y="1631"/>
                  </a:lnTo>
                  <a:lnTo>
                    <a:pt x="3271" y="1548"/>
                  </a:lnTo>
                  <a:lnTo>
                    <a:pt x="3302" y="1506"/>
                  </a:lnTo>
                  <a:lnTo>
                    <a:pt x="3333" y="1463"/>
                  </a:lnTo>
                  <a:lnTo>
                    <a:pt x="3366" y="1420"/>
                  </a:lnTo>
                  <a:lnTo>
                    <a:pt x="3380" y="1399"/>
                  </a:lnTo>
                  <a:lnTo>
                    <a:pt x="3397" y="1378"/>
                  </a:lnTo>
                  <a:lnTo>
                    <a:pt x="3413" y="1356"/>
                  </a:lnTo>
                  <a:lnTo>
                    <a:pt x="3430" y="1335"/>
                  </a:lnTo>
                  <a:lnTo>
                    <a:pt x="3447" y="1314"/>
                  </a:lnTo>
                  <a:lnTo>
                    <a:pt x="3463" y="1292"/>
                  </a:lnTo>
                  <a:lnTo>
                    <a:pt x="3480" y="1273"/>
                  </a:lnTo>
                  <a:lnTo>
                    <a:pt x="3499" y="1252"/>
                  </a:lnTo>
                  <a:lnTo>
                    <a:pt x="3516" y="1231"/>
                  </a:lnTo>
                  <a:lnTo>
                    <a:pt x="3532" y="1212"/>
                  </a:lnTo>
                  <a:lnTo>
                    <a:pt x="3551" y="1193"/>
                  </a:lnTo>
                  <a:lnTo>
                    <a:pt x="3568" y="1174"/>
                  </a:lnTo>
                  <a:lnTo>
                    <a:pt x="3584" y="1152"/>
                  </a:lnTo>
                  <a:lnTo>
                    <a:pt x="3601" y="1133"/>
                  </a:lnTo>
                  <a:lnTo>
                    <a:pt x="3618" y="1117"/>
                  </a:lnTo>
                  <a:lnTo>
                    <a:pt x="3637" y="1098"/>
                  </a:lnTo>
                  <a:lnTo>
                    <a:pt x="3651" y="1081"/>
                  </a:lnTo>
                  <a:lnTo>
                    <a:pt x="3670" y="1065"/>
                  </a:lnTo>
                  <a:lnTo>
                    <a:pt x="3686" y="1048"/>
                  </a:lnTo>
                  <a:lnTo>
                    <a:pt x="3703" y="1031"/>
                  </a:lnTo>
                  <a:lnTo>
                    <a:pt x="3720" y="1017"/>
                  </a:lnTo>
                  <a:lnTo>
                    <a:pt x="3736" y="1003"/>
                  </a:lnTo>
                  <a:lnTo>
                    <a:pt x="3770" y="977"/>
                  </a:lnTo>
                  <a:lnTo>
                    <a:pt x="3800" y="953"/>
                  </a:lnTo>
                  <a:lnTo>
                    <a:pt x="3834" y="932"/>
                  </a:lnTo>
                  <a:lnTo>
                    <a:pt x="3865" y="910"/>
                  </a:lnTo>
                  <a:lnTo>
                    <a:pt x="3895" y="891"/>
                  </a:lnTo>
                  <a:lnTo>
                    <a:pt x="3926" y="872"/>
                  </a:lnTo>
                  <a:lnTo>
                    <a:pt x="3957" y="854"/>
                  </a:lnTo>
                  <a:lnTo>
                    <a:pt x="3986" y="837"/>
                  </a:lnTo>
                  <a:lnTo>
                    <a:pt x="4014" y="820"/>
                  </a:lnTo>
                  <a:lnTo>
                    <a:pt x="4043" y="806"/>
                  </a:lnTo>
                  <a:lnTo>
                    <a:pt x="4100" y="778"/>
                  </a:lnTo>
                  <a:lnTo>
                    <a:pt x="4152" y="754"/>
                  </a:lnTo>
                  <a:lnTo>
                    <a:pt x="4202" y="733"/>
                  </a:lnTo>
                  <a:lnTo>
                    <a:pt x="4247" y="714"/>
                  </a:lnTo>
                  <a:lnTo>
                    <a:pt x="4289" y="699"/>
                  </a:lnTo>
                  <a:lnTo>
                    <a:pt x="4325" y="687"/>
                  </a:lnTo>
                  <a:lnTo>
                    <a:pt x="4384" y="669"/>
                  </a:lnTo>
                  <a:lnTo>
                    <a:pt x="4437" y="654"/>
                  </a:lnTo>
                  <a:lnTo>
                    <a:pt x="4171" y="379"/>
                  </a:lnTo>
                  <a:lnTo>
                    <a:pt x="4047" y="455"/>
                  </a:lnTo>
                  <a:lnTo>
                    <a:pt x="4218" y="607"/>
                  </a:lnTo>
                  <a:lnTo>
                    <a:pt x="4159" y="631"/>
                  </a:lnTo>
                  <a:lnTo>
                    <a:pt x="4128" y="645"/>
                  </a:lnTo>
                  <a:lnTo>
                    <a:pt x="4092" y="661"/>
                  </a:lnTo>
                  <a:lnTo>
                    <a:pt x="4054" y="680"/>
                  </a:lnTo>
                  <a:lnTo>
                    <a:pt x="4009" y="704"/>
                  </a:lnTo>
                  <a:lnTo>
                    <a:pt x="3962" y="728"/>
                  </a:lnTo>
                  <a:lnTo>
                    <a:pt x="3910" y="754"/>
                  </a:lnTo>
                  <a:lnTo>
                    <a:pt x="3884" y="770"/>
                  </a:lnTo>
                  <a:lnTo>
                    <a:pt x="3860" y="785"/>
                  </a:lnTo>
                  <a:lnTo>
                    <a:pt x="3831" y="801"/>
                  </a:lnTo>
                  <a:lnTo>
                    <a:pt x="3805" y="818"/>
                  </a:lnTo>
                  <a:lnTo>
                    <a:pt x="3779" y="835"/>
                  </a:lnTo>
                  <a:lnTo>
                    <a:pt x="3751" y="851"/>
                  </a:lnTo>
                  <a:lnTo>
                    <a:pt x="3724" y="870"/>
                  </a:lnTo>
                  <a:lnTo>
                    <a:pt x="3698" y="889"/>
                  </a:lnTo>
                  <a:lnTo>
                    <a:pt x="3670" y="908"/>
                  </a:lnTo>
                  <a:lnTo>
                    <a:pt x="3641" y="929"/>
                  </a:lnTo>
                  <a:lnTo>
                    <a:pt x="3618" y="951"/>
                  </a:lnTo>
                  <a:lnTo>
                    <a:pt x="3589" y="970"/>
                  </a:lnTo>
                  <a:lnTo>
                    <a:pt x="3565" y="993"/>
                  </a:lnTo>
                  <a:lnTo>
                    <a:pt x="3537" y="1017"/>
                  </a:lnTo>
                  <a:lnTo>
                    <a:pt x="3511" y="1046"/>
                  </a:lnTo>
                  <a:lnTo>
                    <a:pt x="3485" y="1074"/>
                  </a:lnTo>
                  <a:lnTo>
                    <a:pt x="3456" y="1103"/>
                  </a:lnTo>
                  <a:lnTo>
                    <a:pt x="3442" y="1119"/>
                  </a:lnTo>
                  <a:lnTo>
                    <a:pt x="3428" y="1136"/>
                  </a:lnTo>
                  <a:lnTo>
                    <a:pt x="3413" y="1152"/>
                  </a:lnTo>
                  <a:lnTo>
                    <a:pt x="3402" y="1169"/>
                  </a:lnTo>
                  <a:lnTo>
                    <a:pt x="3387" y="1186"/>
                  </a:lnTo>
                  <a:lnTo>
                    <a:pt x="3373" y="1202"/>
                  </a:lnTo>
                  <a:lnTo>
                    <a:pt x="3359" y="1221"/>
                  </a:lnTo>
                  <a:lnTo>
                    <a:pt x="3345" y="1238"/>
                  </a:lnTo>
                  <a:lnTo>
                    <a:pt x="3330" y="1257"/>
                  </a:lnTo>
                  <a:lnTo>
                    <a:pt x="3319" y="1273"/>
                  </a:lnTo>
                  <a:lnTo>
                    <a:pt x="3264" y="1347"/>
                  </a:lnTo>
                  <a:lnTo>
                    <a:pt x="3212" y="1420"/>
                  </a:lnTo>
                  <a:lnTo>
                    <a:pt x="3162" y="1492"/>
                  </a:lnTo>
                  <a:lnTo>
                    <a:pt x="3117" y="1563"/>
                  </a:lnTo>
                  <a:lnTo>
                    <a:pt x="3076" y="1627"/>
                  </a:lnTo>
                  <a:lnTo>
                    <a:pt x="3036" y="1688"/>
                  </a:lnTo>
                  <a:lnTo>
                    <a:pt x="3005" y="1738"/>
                  </a:lnTo>
                  <a:lnTo>
                    <a:pt x="2960" y="1816"/>
                  </a:lnTo>
                  <a:lnTo>
                    <a:pt x="2941" y="1845"/>
                  </a:lnTo>
                  <a:lnTo>
                    <a:pt x="2920" y="1835"/>
                  </a:lnTo>
                  <a:lnTo>
                    <a:pt x="2851" y="1812"/>
                  </a:lnTo>
                  <a:lnTo>
                    <a:pt x="2803" y="1797"/>
                  </a:lnTo>
                  <a:lnTo>
                    <a:pt x="2744" y="1781"/>
                  </a:lnTo>
                  <a:lnTo>
                    <a:pt x="2678" y="1764"/>
                  </a:lnTo>
                  <a:lnTo>
                    <a:pt x="2602" y="1750"/>
                  </a:lnTo>
                  <a:lnTo>
                    <a:pt x="2518" y="1736"/>
                  </a:lnTo>
                  <a:lnTo>
                    <a:pt x="2428" y="1724"/>
                  </a:lnTo>
                  <a:lnTo>
                    <a:pt x="2227" y="1712"/>
                  </a:lnTo>
                  <a:lnTo>
                    <a:pt x="2003" y="1717"/>
                  </a:lnTo>
                  <a:lnTo>
                    <a:pt x="1764" y="1748"/>
                  </a:lnTo>
                  <a:lnTo>
                    <a:pt x="1645" y="1769"/>
                  </a:lnTo>
                  <a:lnTo>
                    <a:pt x="1540" y="1793"/>
                  </a:lnTo>
                  <a:lnTo>
                    <a:pt x="1450" y="1812"/>
                  </a:lnTo>
                  <a:lnTo>
                    <a:pt x="1372" y="1831"/>
                  </a:lnTo>
                  <a:lnTo>
                    <a:pt x="1301" y="1847"/>
                  </a:lnTo>
                  <a:lnTo>
                    <a:pt x="1244" y="1864"/>
                  </a:lnTo>
                  <a:lnTo>
                    <a:pt x="1153" y="1890"/>
                  </a:lnTo>
                  <a:lnTo>
                    <a:pt x="1063" y="1926"/>
                  </a:lnTo>
                  <a:lnTo>
                    <a:pt x="1047" y="1940"/>
                  </a:lnTo>
                  <a:lnTo>
                    <a:pt x="190" y="161"/>
                  </a:lnTo>
                  <a:lnTo>
                    <a:pt x="368" y="116"/>
                  </a:lnTo>
                  <a:lnTo>
                    <a:pt x="32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3" name="Freeform 33"/>
            <p:cNvSpPr>
              <a:spLocks/>
            </p:cNvSpPr>
            <p:nvPr/>
          </p:nvSpPr>
          <p:spPr bwMode="auto">
            <a:xfrm>
              <a:off x="4920" y="4517"/>
              <a:ext cx="546" cy="942"/>
            </a:xfrm>
            <a:custGeom>
              <a:avLst/>
              <a:gdLst>
                <a:gd name="T0" fmla="*/ 179 w 1013"/>
                <a:gd name="T1" fmla="*/ 0 h 1945"/>
                <a:gd name="T2" fmla="*/ 0 w 1013"/>
                <a:gd name="T3" fmla="*/ 55 h 1945"/>
                <a:gd name="T4" fmla="*/ 464 w 1013"/>
                <a:gd name="T5" fmla="*/ 942 h 1945"/>
                <a:gd name="T6" fmla="*/ 546 w 1013"/>
                <a:gd name="T7" fmla="*/ 924 h 1945"/>
                <a:gd name="T8" fmla="*/ 97 w 1013"/>
                <a:gd name="T9" fmla="*/ 83 h 1945"/>
                <a:gd name="T10" fmla="*/ 213 w 1013"/>
                <a:gd name="T11" fmla="*/ 50 h 1945"/>
                <a:gd name="T12" fmla="*/ 179 w 1013"/>
                <a:gd name="T13" fmla="*/ 0 h 1945"/>
                <a:gd name="T14" fmla="*/ 179 w 1013"/>
                <a:gd name="T15" fmla="*/ 0 h 194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13" h="1945">
                  <a:moveTo>
                    <a:pt x="332" y="0"/>
                  </a:moveTo>
                  <a:lnTo>
                    <a:pt x="0" y="114"/>
                  </a:lnTo>
                  <a:lnTo>
                    <a:pt x="861" y="1945"/>
                  </a:lnTo>
                  <a:lnTo>
                    <a:pt x="1013" y="1907"/>
                  </a:lnTo>
                  <a:lnTo>
                    <a:pt x="180" y="171"/>
                  </a:lnTo>
                  <a:lnTo>
                    <a:pt x="396" y="104"/>
                  </a:lnTo>
                  <a:lnTo>
                    <a:pt x="33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4" name="Freeform 34"/>
            <p:cNvSpPr>
              <a:spLocks/>
            </p:cNvSpPr>
            <p:nvPr/>
          </p:nvSpPr>
          <p:spPr bwMode="auto">
            <a:xfrm>
              <a:off x="5539" y="4726"/>
              <a:ext cx="1901" cy="759"/>
            </a:xfrm>
            <a:custGeom>
              <a:avLst/>
              <a:gdLst>
                <a:gd name="T0" fmla="*/ 16 w 3526"/>
                <a:gd name="T1" fmla="*/ 728 h 1568"/>
                <a:gd name="T2" fmla="*/ 81 w 3526"/>
                <a:gd name="T3" fmla="*/ 712 h 1568"/>
                <a:gd name="T4" fmla="*/ 145 w 3526"/>
                <a:gd name="T5" fmla="*/ 696 h 1568"/>
                <a:gd name="T6" fmla="*/ 219 w 3526"/>
                <a:gd name="T7" fmla="*/ 677 h 1568"/>
                <a:gd name="T8" fmla="*/ 297 w 3526"/>
                <a:gd name="T9" fmla="*/ 659 h 1568"/>
                <a:gd name="T10" fmla="*/ 371 w 3526"/>
                <a:gd name="T11" fmla="*/ 642 h 1568"/>
                <a:gd name="T12" fmla="*/ 465 w 3526"/>
                <a:gd name="T13" fmla="*/ 621 h 1568"/>
                <a:gd name="T14" fmla="*/ 619 w 3526"/>
                <a:gd name="T15" fmla="*/ 608 h 1568"/>
                <a:gd name="T16" fmla="*/ 1087 w 3526"/>
                <a:gd name="T17" fmla="*/ 608 h 1568"/>
                <a:gd name="T18" fmla="*/ 1105 w 3526"/>
                <a:gd name="T19" fmla="*/ 589 h 1568"/>
                <a:gd name="T20" fmla="*/ 1121 w 3526"/>
                <a:gd name="T21" fmla="*/ 573 h 1568"/>
                <a:gd name="T22" fmla="*/ 1140 w 3526"/>
                <a:gd name="T23" fmla="*/ 552 h 1568"/>
                <a:gd name="T24" fmla="*/ 1165 w 3526"/>
                <a:gd name="T25" fmla="*/ 528 h 1568"/>
                <a:gd name="T26" fmla="*/ 1193 w 3526"/>
                <a:gd name="T27" fmla="*/ 501 h 1568"/>
                <a:gd name="T28" fmla="*/ 1208 w 3526"/>
                <a:gd name="T29" fmla="*/ 487 h 1568"/>
                <a:gd name="T30" fmla="*/ 1224 w 3526"/>
                <a:gd name="T31" fmla="*/ 472 h 1568"/>
                <a:gd name="T32" fmla="*/ 1239 w 3526"/>
                <a:gd name="T33" fmla="*/ 457 h 1568"/>
                <a:gd name="T34" fmla="*/ 1265 w 3526"/>
                <a:gd name="T35" fmla="*/ 434 h 1568"/>
                <a:gd name="T36" fmla="*/ 1283 w 3526"/>
                <a:gd name="T37" fmla="*/ 418 h 1568"/>
                <a:gd name="T38" fmla="*/ 1308 w 3526"/>
                <a:gd name="T39" fmla="*/ 394 h 1568"/>
                <a:gd name="T40" fmla="*/ 1327 w 3526"/>
                <a:gd name="T41" fmla="*/ 379 h 1568"/>
                <a:gd name="T42" fmla="*/ 1347 w 3526"/>
                <a:gd name="T43" fmla="*/ 363 h 1568"/>
                <a:gd name="T44" fmla="*/ 1365 w 3526"/>
                <a:gd name="T45" fmla="*/ 348 h 1568"/>
                <a:gd name="T46" fmla="*/ 1384 w 3526"/>
                <a:gd name="T47" fmla="*/ 333 h 1568"/>
                <a:gd name="T48" fmla="*/ 1403 w 3526"/>
                <a:gd name="T49" fmla="*/ 318 h 1568"/>
                <a:gd name="T50" fmla="*/ 1441 w 3526"/>
                <a:gd name="T51" fmla="*/ 290 h 1568"/>
                <a:gd name="T52" fmla="*/ 1478 w 3526"/>
                <a:gd name="T53" fmla="*/ 265 h 1568"/>
                <a:gd name="T54" fmla="*/ 1516 w 3526"/>
                <a:gd name="T55" fmla="*/ 243 h 1568"/>
                <a:gd name="T56" fmla="*/ 1550 w 3526"/>
                <a:gd name="T57" fmla="*/ 225 h 1568"/>
                <a:gd name="T58" fmla="*/ 1583 w 3526"/>
                <a:gd name="T59" fmla="*/ 209 h 1568"/>
                <a:gd name="T60" fmla="*/ 1627 w 3526"/>
                <a:gd name="T61" fmla="*/ 188 h 1568"/>
                <a:gd name="T62" fmla="*/ 1674 w 3526"/>
                <a:gd name="T63" fmla="*/ 167 h 1568"/>
                <a:gd name="T64" fmla="*/ 1727 w 3526"/>
                <a:gd name="T65" fmla="*/ 147 h 1568"/>
                <a:gd name="T66" fmla="*/ 1676 w 3526"/>
                <a:gd name="T67" fmla="*/ 23 h 1568"/>
                <a:gd name="T68" fmla="*/ 1901 w 3526"/>
                <a:gd name="T69" fmla="*/ 162 h 1568"/>
                <a:gd name="T70" fmla="*/ 1855 w 3526"/>
                <a:gd name="T71" fmla="*/ 176 h 1568"/>
                <a:gd name="T72" fmla="*/ 1803 w 3526"/>
                <a:gd name="T73" fmla="*/ 192 h 1568"/>
                <a:gd name="T74" fmla="*/ 1739 w 3526"/>
                <a:gd name="T75" fmla="*/ 214 h 1568"/>
                <a:gd name="T76" fmla="*/ 1686 w 3526"/>
                <a:gd name="T77" fmla="*/ 234 h 1568"/>
                <a:gd name="T78" fmla="*/ 1650 w 3526"/>
                <a:gd name="T79" fmla="*/ 249 h 1568"/>
                <a:gd name="T80" fmla="*/ 1611 w 3526"/>
                <a:gd name="T81" fmla="*/ 266 h 1568"/>
                <a:gd name="T82" fmla="*/ 1574 w 3526"/>
                <a:gd name="T83" fmla="*/ 284 h 1568"/>
                <a:gd name="T84" fmla="*/ 1537 w 3526"/>
                <a:gd name="T85" fmla="*/ 303 h 1568"/>
                <a:gd name="T86" fmla="*/ 1501 w 3526"/>
                <a:gd name="T87" fmla="*/ 322 h 1568"/>
                <a:gd name="T88" fmla="*/ 1468 w 3526"/>
                <a:gd name="T89" fmla="*/ 343 h 1568"/>
                <a:gd name="T90" fmla="*/ 1436 w 3526"/>
                <a:gd name="T91" fmla="*/ 365 h 1568"/>
                <a:gd name="T92" fmla="*/ 1404 w 3526"/>
                <a:gd name="T93" fmla="*/ 389 h 1568"/>
                <a:gd name="T94" fmla="*/ 1374 w 3526"/>
                <a:gd name="T95" fmla="*/ 414 h 1568"/>
                <a:gd name="T96" fmla="*/ 1343 w 3526"/>
                <a:gd name="T97" fmla="*/ 440 h 1568"/>
                <a:gd name="T98" fmla="*/ 1313 w 3526"/>
                <a:gd name="T99" fmla="*/ 466 h 1568"/>
                <a:gd name="T100" fmla="*/ 1285 w 3526"/>
                <a:gd name="T101" fmla="*/ 492 h 1568"/>
                <a:gd name="T102" fmla="*/ 1258 w 3526"/>
                <a:gd name="T103" fmla="*/ 519 h 1568"/>
                <a:gd name="T104" fmla="*/ 1232 w 3526"/>
                <a:gd name="T105" fmla="*/ 544 h 1568"/>
                <a:gd name="T106" fmla="*/ 1208 w 3526"/>
                <a:gd name="T107" fmla="*/ 568 h 1568"/>
                <a:gd name="T108" fmla="*/ 1188 w 3526"/>
                <a:gd name="T109" fmla="*/ 591 h 1568"/>
                <a:gd name="T110" fmla="*/ 1169 w 3526"/>
                <a:gd name="T111" fmla="*/ 612 h 1568"/>
                <a:gd name="T112" fmla="*/ 1152 w 3526"/>
                <a:gd name="T113" fmla="*/ 629 h 1568"/>
                <a:gd name="T114" fmla="*/ 1133 w 3526"/>
                <a:gd name="T115" fmla="*/ 652 h 1568"/>
                <a:gd name="T116" fmla="*/ 1116 w 3526"/>
                <a:gd name="T117" fmla="*/ 670 h 1568"/>
                <a:gd name="T118" fmla="*/ 481 w 3526"/>
                <a:gd name="T119" fmla="*/ 704 h 1568"/>
                <a:gd name="T120" fmla="*/ 371 w 3526"/>
                <a:gd name="T121" fmla="*/ 728 h 1568"/>
                <a:gd name="T122" fmla="*/ 292 w 3526"/>
                <a:gd name="T123" fmla="*/ 750 h 1568"/>
                <a:gd name="T124" fmla="*/ 0 w 3526"/>
                <a:gd name="T125" fmla="*/ 732 h 156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526" h="1568">
                  <a:moveTo>
                    <a:pt x="0" y="1513"/>
                  </a:moveTo>
                  <a:lnTo>
                    <a:pt x="29" y="1504"/>
                  </a:lnTo>
                  <a:lnTo>
                    <a:pt x="100" y="1485"/>
                  </a:lnTo>
                  <a:lnTo>
                    <a:pt x="150" y="1470"/>
                  </a:lnTo>
                  <a:lnTo>
                    <a:pt x="207" y="1454"/>
                  </a:lnTo>
                  <a:lnTo>
                    <a:pt x="269" y="1437"/>
                  </a:lnTo>
                  <a:lnTo>
                    <a:pt x="337" y="1418"/>
                  </a:lnTo>
                  <a:lnTo>
                    <a:pt x="406" y="1399"/>
                  </a:lnTo>
                  <a:lnTo>
                    <a:pt x="480" y="1380"/>
                  </a:lnTo>
                  <a:lnTo>
                    <a:pt x="551" y="1361"/>
                  </a:lnTo>
                  <a:lnTo>
                    <a:pt x="620" y="1342"/>
                  </a:lnTo>
                  <a:lnTo>
                    <a:pt x="689" y="1326"/>
                  </a:lnTo>
                  <a:lnTo>
                    <a:pt x="753" y="1309"/>
                  </a:lnTo>
                  <a:lnTo>
                    <a:pt x="862" y="1283"/>
                  </a:lnTo>
                  <a:lnTo>
                    <a:pt x="985" y="1266"/>
                  </a:lnTo>
                  <a:lnTo>
                    <a:pt x="1149" y="1257"/>
                  </a:lnTo>
                  <a:lnTo>
                    <a:pt x="1534" y="1248"/>
                  </a:lnTo>
                  <a:lnTo>
                    <a:pt x="2016" y="1257"/>
                  </a:lnTo>
                  <a:lnTo>
                    <a:pt x="2037" y="1231"/>
                  </a:lnTo>
                  <a:lnTo>
                    <a:pt x="2049" y="1217"/>
                  </a:lnTo>
                  <a:lnTo>
                    <a:pt x="2063" y="1200"/>
                  </a:lnTo>
                  <a:lnTo>
                    <a:pt x="2080" y="1183"/>
                  </a:lnTo>
                  <a:lnTo>
                    <a:pt x="2096" y="1162"/>
                  </a:lnTo>
                  <a:lnTo>
                    <a:pt x="2115" y="1141"/>
                  </a:lnTo>
                  <a:lnTo>
                    <a:pt x="2139" y="1117"/>
                  </a:lnTo>
                  <a:lnTo>
                    <a:pt x="2161" y="1091"/>
                  </a:lnTo>
                  <a:lnTo>
                    <a:pt x="2187" y="1065"/>
                  </a:lnTo>
                  <a:lnTo>
                    <a:pt x="2213" y="1036"/>
                  </a:lnTo>
                  <a:lnTo>
                    <a:pt x="2227" y="1020"/>
                  </a:lnTo>
                  <a:lnTo>
                    <a:pt x="2241" y="1006"/>
                  </a:lnTo>
                  <a:lnTo>
                    <a:pt x="2256" y="991"/>
                  </a:lnTo>
                  <a:lnTo>
                    <a:pt x="2270" y="975"/>
                  </a:lnTo>
                  <a:lnTo>
                    <a:pt x="2284" y="961"/>
                  </a:lnTo>
                  <a:lnTo>
                    <a:pt x="2298" y="944"/>
                  </a:lnTo>
                  <a:lnTo>
                    <a:pt x="2329" y="913"/>
                  </a:lnTo>
                  <a:lnTo>
                    <a:pt x="2346" y="896"/>
                  </a:lnTo>
                  <a:lnTo>
                    <a:pt x="2362" y="880"/>
                  </a:lnTo>
                  <a:lnTo>
                    <a:pt x="2379" y="863"/>
                  </a:lnTo>
                  <a:lnTo>
                    <a:pt x="2393" y="847"/>
                  </a:lnTo>
                  <a:lnTo>
                    <a:pt x="2426" y="813"/>
                  </a:lnTo>
                  <a:lnTo>
                    <a:pt x="2445" y="799"/>
                  </a:lnTo>
                  <a:lnTo>
                    <a:pt x="2462" y="783"/>
                  </a:lnTo>
                  <a:lnTo>
                    <a:pt x="2479" y="766"/>
                  </a:lnTo>
                  <a:lnTo>
                    <a:pt x="2498" y="749"/>
                  </a:lnTo>
                  <a:lnTo>
                    <a:pt x="2514" y="733"/>
                  </a:lnTo>
                  <a:lnTo>
                    <a:pt x="2531" y="719"/>
                  </a:lnTo>
                  <a:lnTo>
                    <a:pt x="2550" y="704"/>
                  </a:lnTo>
                  <a:lnTo>
                    <a:pt x="2567" y="688"/>
                  </a:lnTo>
                  <a:lnTo>
                    <a:pt x="2583" y="674"/>
                  </a:lnTo>
                  <a:lnTo>
                    <a:pt x="2602" y="657"/>
                  </a:lnTo>
                  <a:lnTo>
                    <a:pt x="2638" y="628"/>
                  </a:lnTo>
                  <a:lnTo>
                    <a:pt x="2673" y="600"/>
                  </a:lnTo>
                  <a:lnTo>
                    <a:pt x="2709" y="574"/>
                  </a:lnTo>
                  <a:lnTo>
                    <a:pt x="2742" y="548"/>
                  </a:lnTo>
                  <a:lnTo>
                    <a:pt x="2778" y="524"/>
                  </a:lnTo>
                  <a:lnTo>
                    <a:pt x="2811" y="503"/>
                  </a:lnTo>
                  <a:lnTo>
                    <a:pt x="2844" y="484"/>
                  </a:lnTo>
                  <a:lnTo>
                    <a:pt x="2875" y="465"/>
                  </a:lnTo>
                  <a:lnTo>
                    <a:pt x="2906" y="448"/>
                  </a:lnTo>
                  <a:lnTo>
                    <a:pt x="2937" y="432"/>
                  </a:lnTo>
                  <a:lnTo>
                    <a:pt x="2963" y="417"/>
                  </a:lnTo>
                  <a:lnTo>
                    <a:pt x="3018" y="389"/>
                  </a:lnTo>
                  <a:lnTo>
                    <a:pt x="3063" y="368"/>
                  </a:lnTo>
                  <a:lnTo>
                    <a:pt x="3105" y="346"/>
                  </a:lnTo>
                  <a:lnTo>
                    <a:pt x="3141" y="330"/>
                  </a:lnTo>
                  <a:lnTo>
                    <a:pt x="3203" y="304"/>
                  </a:lnTo>
                  <a:lnTo>
                    <a:pt x="3300" y="275"/>
                  </a:lnTo>
                  <a:lnTo>
                    <a:pt x="3108" y="47"/>
                  </a:lnTo>
                  <a:lnTo>
                    <a:pt x="3222" y="0"/>
                  </a:lnTo>
                  <a:lnTo>
                    <a:pt x="3526" y="334"/>
                  </a:lnTo>
                  <a:lnTo>
                    <a:pt x="3502" y="342"/>
                  </a:lnTo>
                  <a:lnTo>
                    <a:pt x="3440" y="363"/>
                  </a:lnTo>
                  <a:lnTo>
                    <a:pt x="3395" y="379"/>
                  </a:lnTo>
                  <a:lnTo>
                    <a:pt x="3345" y="396"/>
                  </a:lnTo>
                  <a:lnTo>
                    <a:pt x="3288" y="417"/>
                  </a:lnTo>
                  <a:lnTo>
                    <a:pt x="3226" y="443"/>
                  </a:lnTo>
                  <a:lnTo>
                    <a:pt x="3162" y="470"/>
                  </a:lnTo>
                  <a:lnTo>
                    <a:pt x="3127" y="484"/>
                  </a:lnTo>
                  <a:lnTo>
                    <a:pt x="3094" y="500"/>
                  </a:lnTo>
                  <a:lnTo>
                    <a:pt x="3060" y="515"/>
                  </a:lnTo>
                  <a:lnTo>
                    <a:pt x="3025" y="534"/>
                  </a:lnTo>
                  <a:lnTo>
                    <a:pt x="2989" y="550"/>
                  </a:lnTo>
                  <a:lnTo>
                    <a:pt x="2956" y="567"/>
                  </a:lnTo>
                  <a:lnTo>
                    <a:pt x="2920" y="586"/>
                  </a:lnTo>
                  <a:lnTo>
                    <a:pt x="2887" y="605"/>
                  </a:lnTo>
                  <a:lnTo>
                    <a:pt x="2851" y="626"/>
                  </a:lnTo>
                  <a:lnTo>
                    <a:pt x="2818" y="645"/>
                  </a:lnTo>
                  <a:lnTo>
                    <a:pt x="2785" y="666"/>
                  </a:lnTo>
                  <a:lnTo>
                    <a:pt x="2754" y="688"/>
                  </a:lnTo>
                  <a:lnTo>
                    <a:pt x="2723" y="709"/>
                  </a:lnTo>
                  <a:lnTo>
                    <a:pt x="2692" y="730"/>
                  </a:lnTo>
                  <a:lnTo>
                    <a:pt x="2664" y="754"/>
                  </a:lnTo>
                  <a:lnTo>
                    <a:pt x="2633" y="778"/>
                  </a:lnTo>
                  <a:lnTo>
                    <a:pt x="2605" y="804"/>
                  </a:lnTo>
                  <a:lnTo>
                    <a:pt x="2574" y="828"/>
                  </a:lnTo>
                  <a:lnTo>
                    <a:pt x="2548" y="856"/>
                  </a:lnTo>
                  <a:lnTo>
                    <a:pt x="2519" y="882"/>
                  </a:lnTo>
                  <a:lnTo>
                    <a:pt x="2491" y="908"/>
                  </a:lnTo>
                  <a:lnTo>
                    <a:pt x="2464" y="937"/>
                  </a:lnTo>
                  <a:lnTo>
                    <a:pt x="2436" y="963"/>
                  </a:lnTo>
                  <a:lnTo>
                    <a:pt x="2407" y="991"/>
                  </a:lnTo>
                  <a:lnTo>
                    <a:pt x="2384" y="1017"/>
                  </a:lnTo>
                  <a:lnTo>
                    <a:pt x="2358" y="1046"/>
                  </a:lnTo>
                  <a:lnTo>
                    <a:pt x="2334" y="1072"/>
                  </a:lnTo>
                  <a:lnTo>
                    <a:pt x="2308" y="1098"/>
                  </a:lnTo>
                  <a:lnTo>
                    <a:pt x="2286" y="1124"/>
                  </a:lnTo>
                  <a:lnTo>
                    <a:pt x="2263" y="1150"/>
                  </a:lnTo>
                  <a:lnTo>
                    <a:pt x="2241" y="1174"/>
                  </a:lnTo>
                  <a:lnTo>
                    <a:pt x="2222" y="1198"/>
                  </a:lnTo>
                  <a:lnTo>
                    <a:pt x="2203" y="1221"/>
                  </a:lnTo>
                  <a:lnTo>
                    <a:pt x="2184" y="1243"/>
                  </a:lnTo>
                  <a:lnTo>
                    <a:pt x="2168" y="1264"/>
                  </a:lnTo>
                  <a:lnTo>
                    <a:pt x="2151" y="1283"/>
                  </a:lnTo>
                  <a:lnTo>
                    <a:pt x="2137" y="1300"/>
                  </a:lnTo>
                  <a:lnTo>
                    <a:pt x="2125" y="1319"/>
                  </a:lnTo>
                  <a:lnTo>
                    <a:pt x="2101" y="1347"/>
                  </a:lnTo>
                  <a:lnTo>
                    <a:pt x="2085" y="1366"/>
                  </a:lnTo>
                  <a:lnTo>
                    <a:pt x="2070" y="1385"/>
                  </a:lnTo>
                  <a:lnTo>
                    <a:pt x="1116" y="1418"/>
                  </a:lnTo>
                  <a:lnTo>
                    <a:pt x="893" y="1454"/>
                  </a:lnTo>
                  <a:lnTo>
                    <a:pt x="786" y="1480"/>
                  </a:lnTo>
                  <a:lnTo>
                    <a:pt x="689" y="1504"/>
                  </a:lnTo>
                  <a:lnTo>
                    <a:pt x="606" y="1527"/>
                  </a:lnTo>
                  <a:lnTo>
                    <a:pt x="542" y="1549"/>
                  </a:lnTo>
                  <a:lnTo>
                    <a:pt x="485" y="1568"/>
                  </a:lnTo>
                  <a:lnTo>
                    <a:pt x="0" y="15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5" name="Freeform 35"/>
            <p:cNvSpPr>
              <a:spLocks/>
            </p:cNvSpPr>
            <p:nvPr/>
          </p:nvSpPr>
          <p:spPr bwMode="auto">
            <a:xfrm>
              <a:off x="6064" y="4268"/>
              <a:ext cx="542" cy="970"/>
            </a:xfrm>
            <a:custGeom>
              <a:avLst/>
              <a:gdLst>
                <a:gd name="T0" fmla="*/ 66 w 1006"/>
                <a:gd name="T1" fmla="*/ 0 h 2004"/>
                <a:gd name="T2" fmla="*/ 542 w 1006"/>
                <a:gd name="T3" fmla="*/ 910 h 2004"/>
                <a:gd name="T4" fmla="*/ 503 w 1006"/>
                <a:gd name="T5" fmla="*/ 970 h 2004"/>
                <a:gd name="T6" fmla="*/ 0 w 1006"/>
                <a:gd name="T7" fmla="*/ 9 h 2004"/>
                <a:gd name="T8" fmla="*/ 66 w 1006"/>
                <a:gd name="T9" fmla="*/ 0 h 2004"/>
                <a:gd name="T10" fmla="*/ 66 w 1006"/>
                <a:gd name="T11" fmla="*/ 0 h 200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006" h="2004">
                  <a:moveTo>
                    <a:pt x="123" y="0"/>
                  </a:moveTo>
                  <a:lnTo>
                    <a:pt x="1006" y="1880"/>
                  </a:lnTo>
                  <a:lnTo>
                    <a:pt x="933" y="2004"/>
                  </a:lnTo>
                  <a:lnTo>
                    <a:pt x="0" y="19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6" name="Freeform 36"/>
            <p:cNvSpPr>
              <a:spLocks/>
            </p:cNvSpPr>
            <p:nvPr/>
          </p:nvSpPr>
          <p:spPr bwMode="auto">
            <a:xfrm>
              <a:off x="5262" y="4393"/>
              <a:ext cx="947" cy="653"/>
            </a:xfrm>
            <a:custGeom>
              <a:avLst/>
              <a:gdLst>
                <a:gd name="T0" fmla="*/ 0 w 1757"/>
                <a:gd name="T1" fmla="*/ 44 h 1349"/>
                <a:gd name="T2" fmla="*/ 29 w 1757"/>
                <a:gd name="T3" fmla="*/ 37 h 1349"/>
                <a:gd name="T4" fmla="*/ 64 w 1757"/>
                <a:gd name="T5" fmla="*/ 29 h 1349"/>
                <a:gd name="T6" fmla="*/ 110 w 1757"/>
                <a:gd name="T7" fmla="*/ 21 h 1349"/>
                <a:gd name="T8" fmla="*/ 165 w 1757"/>
                <a:gd name="T9" fmla="*/ 12 h 1349"/>
                <a:gd name="T10" fmla="*/ 226 w 1757"/>
                <a:gd name="T11" fmla="*/ 4 h 1349"/>
                <a:gd name="T12" fmla="*/ 367 w 1757"/>
                <a:gd name="T13" fmla="*/ 0 h 1349"/>
                <a:gd name="T14" fmla="*/ 491 w 1757"/>
                <a:gd name="T15" fmla="*/ 12 h 1349"/>
                <a:gd name="T16" fmla="*/ 577 w 1757"/>
                <a:gd name="T17" fmla="*/ 31 h 1349"/>
                <a:gd name="T18" fmla="*/ 605 w 1757"/>
                <a:gd name="T19" fmla="*/ 41 h 1349"/>
                <a:gd name="T20" fmla="*/ 624 w 1757"/>
                <a:gd name="T21" fmla="*/ 49 h 1349"/>
                <a:gd name="T22" fmla="*/ 640 w 1757"/>
                <a:gd name="T23" fmla="*/ 57 h 1349"/>
                <a:gd name="T24" fmla="*/ 947 w 1757"/>
                <a:gd name="T25" fmla="*/ 653 h 1349"/>
                <a:gd name="T26" fmla="*/ 910 w 1757"/>
                <a:gd name="T27" fmla="*/ 645 h 1349"/>
                <a:gd name="T28" fmla="*/ 869 w 1757"/>
                <a:gd name="T29" fmla="*/ 638 h 1349"/>
                <a:gd name="T30" fmla="*/ 818 w 1757"/>
                <a:gd name="T31" fmla="*/ 629 h 1349"/>
                <a:gd name="T32" fmla="*/ 761 w 1757"/>
                <a:gd name="T33" fmla="*/ 620 h 1349"/>
                <a:gd name="T34" fmla="*/ 701 w 1757"/>
                <a:gd name="T35" fmla="*/ 613 h 1349"/>
                <a:gd name="T36" fmla="*/ 641 w 1757"/>
                <a:gd name="T37" fmla="*/ 608 h 1349"/>
                <a:gd name="T38" fmla="*/ 587 w 1757"/>
                <a:gd name="T39" fmla="*/ 606 h 1349"/>
                <a:gd name="T40" fmla="*/ 389 w 1757"/>
                <a:gd name="T41" fmla="*/ 623 h 1349"/>
                <a:gd name="T42" fmla="*/ 320 w 1757"/>
                <a:gd name="T43" fmla="*/ 634 h 1349"/>
                <a:gd name="T44" fmla="*/ 293 w 1757"/>
                <a:gd name="T45" fmla="*/ 638 h 1349"/>
                <a:gd name="T46" fmla="*/ 0 w 1757"/>
                <a:gd name="T47" fmla="*/ 44 h 1349"/>
                <a:gd name="T48" fmla="*/ 0 w 1757"/>
                <a:gd name="T49" fmla="*/ 44 h 134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757" h="1349">
                  <a:moveTo>
                    <a:pt x="0" y="90"/>
                  </a:moveTo>
                  <a:lnTo>
                    <a:pt x="54" y="76"/>
                  </a:lnTo>
                  <a:lnTo>
                    <a:pt x="118" y="59"/>
                  </a:lnTo>
                  <a:lnTo>
                    <a:pt x="204" y="43"/>
                  </a:lnTo>
                  <a:lnTo>
                    <a:pt x="306" y="24"/>
                  </a:lnTo>
                  <a:lnTo>
                    <a:pt x="420" y="9"/>
                  </a:lnTo>
                  <a:lnTo>
                    <a:pt x="681" y="0"/>
                  </a:lnTo>
                  <a:lnTo>
                    <a:pt x="911" y="24"/>
                  </a:lnTo>
                  <a:lnTo>
                    <a:pt x="1070" y="64"/>
                  </a:lnTo>
                  <a:lnTo>
                    <a:pt x="1123" y="85"/>
                  </a:lnTo>
                  <a:lnTo>
                    <a:pt x="1158" y="102"/>
                  </a:lnTo>
                  <a:lnTo>
                    <a:pt x="1187" y="118"/>
                  </a:lnTo>
                  <a:lnTo>
                    <a:pt x="1757" y="1349"/>
                  </a:lnTo>
                  <a:lnTo>
                    <a:pt x="1688" y="1333"/>
                  </a:lnTo>
                  <a:lnTo>
                    <a:pt x="1612" y="1319"/>
                  </a:lnTo>
                  <a:lnTo>
                    <a:pt x="1517" y="1300"/>
                  </a:lnTo>
                  <a:lnTo>
                    <a:pt x="1412" y="1281"/>
                  </a:lnTo>
                  <a:lnTo>
                    <a:pt x="1301" y="1266"/>
                  </a:lnTo>
                  <a:lnTo>
                    <a:pt x="1189" y="1257"/>
                  </a:lnTo>
                  <a:lnTo>
                    <a:pt x="1089" y="1252"/>
                  </a:lnTo>
                  <a:lnTo>
                    <a:pt x="721" y="1288"/>
                  </a:lnTo>
                  <a:lnTo>
                    <a:pt x="593" y="1309"/>
                  </a:lnTo>
                  <a:lnTo>
                    <a:pt x="543" y="1319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B8B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7" name="Freeform 37"/>
            <p:cNvSpPr>
              <a:spLocks/>
            </p:cNvSpPr>
            <p:nvPr/>
          </p:nvSpPr>
          <p:spPr bwMode="auto">
            <a:xfrm>
              <a:off x="6229" y="4077"/>
              <a:ext cx="833" cy="940"/>
            </a:xfrm>
            <a:custGeom>
              <a:avLst/>
              <a:gdLst>
                <a:gd name="T0" fmla="*/ 6 w 1545"/>
                <a:gd name="T1" fmla="*/ 317 h 1940"/>
                <a:gd name="T2" fmla="*/ 20 w 1545"/>
                <a:gd name="T3" fmla="*/ 300 h 1940"/>
                <a:gd name="T4" fmla="*/ 43 w 1545"/>
                <a:gd name="T5" fmla="*/ 275 h 1940"/>
                <a:gd name="T6" fmla="*/ 57 w 1545"/>
                <a:gd name="T7" fmla="*/ 259 h 1940"/>
                <a:gd name="T8" fmla="*/ 73 w 1545"/>
                <a:gd name="T9" fmla="*/ 242 h 1940"/>
                <a:gd name="T10" fmla="*/ 90 w 1545"/>
                <a:gd name="T11" fmla="*/ 226 h 1940"/>
                <a:gd name="T12" fmla="*/ 106 w 1545"/>
                <a:gd name="T13" fmla="*/ 209 h 1940"/>
                <a:gd name="T14" fmla="*/ 125 w 1545"/>
                <a:gd name="T15" fmla="*/ 191 h 1940"/>
                <a:gd name="T16" fmla="*/ 144 w 1545"/>
                <a:gd name="T17" fmla="*/ 173 h 1940"/>
                <a:gd name="T18" fmla="*/ 163 w 1545"/>
                <a:gd name="T19" fmla="*/ 157 h 1940"/>
                <a:gd name="T20" fmla="*/ 183 w 1545"/>
                <a:gd name="T21" fmla="*/ 141 h 1940"/>
                <a:gd name="T22" fmla="*/ 202 w 1545"/>
                <a:gd name="T23" fmla="*/ 125 h 1940"/>
                <a:gd name="T24" fmla="*/ 221 w 1545"/>
                <a:gd name="T25" fmla="*/ 112 h 1940"/>
                <a:gd name="T26" fmla="*/ 262 w 1545"/>
                <a:gd name="T27" fmla="*/ 90 h 1940"/>
                <a:gd name="T28" fmla="*/ 306 w 1545"/>
                <a:gd name="T29" fmla="*/ 68 h 1940"/>
                <a:gd name="T30" fmla="*/ 350 w 1545"/>
                <a:gd name="T31" fmla="*/ 48 h 1940"/>
                <a:gd name="T32" fmla="*/ 394 w 1545"/>
                <a:gd name="T33" fmla="*/ 31 h 1940"/>
                <a:gd name="T34" fmla="*/ 432 w 1545"/>
                <a:gd name="T35" fmla="*/ 18 h 1940"/>
                <a:gd name="T36" fmla="*/ 490 w 1545"/>
                <a:gd name="T37" fmla="*/ 0 h 1940"/>
                <a:gd name="T38" fmla="*/ 824 w 1545"/>
                <a:gd name="T39" fmla="*/ 463 h 1940"/>
                <a:gd name="T40" fmla="*/ 784 w 1545"/>
                <a:gd name="T41" fmla="*/ 485 h 1940"/>
                <a:gd name="T42" fmla="*/ 745 w 1545"/>
                <a:gd name="T43" fmla="*/ 507 h 1940"/>
                <a:gd name="T44" fmla="*/ 701 w 1545"/>
                <a:gd name="T45" fmla="*/ 532 h 1940"/>
                <a:gd name="T46" fmla="*/ 656 w 1545"/>
                <a:gd name="T47" fmla="*/ 559 h 1940"/>
                <a:gd name="T48" fmla="*/ 613 w 1545"/>
                <a:gd name="T49" fmla="*/ 587 h 1940"/>
                <a:gd name="T50" fmla="*/ 577 w 1545"/>
                <a:gd name="T51" fmla="*/ 612 h 1940"/>
                <a:gd name="T52" fmla="*/ 550 w 1545"/>
                <a:gd name="T53" fmla="*/ 640 h 1940"/>
                <a:gd name="T54" fmla="*/ 536 w 1545"/>
                <a:gd name="T55" fmla="*/ 658 h 1940"/>
                <a:gd name="T56" fmla="*/ 503 w 1545"/>
                <a:gd name="T57" fmla="*/ 701 h 1940"/>
                <a:gd name="T58" fmla="*/ 467 w 1545"/>
                <a:gd name="T59" fmla="*/ 752 h 1940"/>
                <a:gd name="T60" fmla="*/ 432 w 1545"/>
                <a:gd name="T61" fmla="*/ 807 h 1940"/>
                <a:gd name="T62" fmla="*/ 401 w 1545"/>
                <a:gd name="T63" fmla="*/ 857 h 1940"/>
                <a:gd name="T64" fmla="*/ 375 w 1545"/>
                <a:gd name="T65" fmla="*/ 900 h 1940"/>
                <a:gd name="T66" fmla="*/ 350 w 1545"/>
                <a:gd name="T67" fmla="*/ 940 h 1940"/>
                <a:gd name="T68" fmla="*/ 0 w 1545"/>
                <a:gd name="T69" fmla="*/ 324 h 194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545" h="1940">
                  <a:moveTo>
                    <a:pt x="0" y="669"/>
                  </a:moveTo>
                  <a:lnTo>
                    <a:pt x="11" y="655"/>
                  </a:lnTo>
                  <a:lnTo>
                    <a:pt x="23" y="640"/>
                  </a:lnTo>
                  <a:lnTo>
                    <a:pt x="38" y="619"/>
                  </a:lnTo>
                  <a:lnTo>
                    <a:pt x="59" y="595"/>
                  </a:lnTo>
                  <a:lnTo>
                    <a:pt x="80" y="567"/>
                  </a:lnTo>
                  <a:lnTo>
                    <a:pt x="95" y="550"/>
                  </a:lnTo>
                  <a:lnTo>
                    <a:pt x="106" y="534"/>
                  </a:lnTo>
                  <a:lnTo>
                    <a:pt x="121" y="517"/>
                  </a:lnTo>
                  <a:lnTo>
                    <a:pt x="135" y="500"/>
                  </a:lnTo>
                  <a:lnTo>
                    <a:pt x="149" y="484"/>
                  </a:lnTo>
                  <a:lnTo>
                    <a:pt x="166" y="467"/>
                  </a:lnTo>
                  <a:lnTo>
                    <a:pt x="180" y="448"/>
                  </a:lnTo>
                  <a:lnTo>
                    <a:pt x="197" y="432"/>
                  </a:lnTo>
                  <a:lnTo>
                    <a:pt x="213" y="413"/>
                  </a:lnTo>
                  <a:lnTo>
                    <a:pt x="232" y="394"/>
                  </a:lnTo>
                  <a:lnTo>
                    <a:pt x="249" y="375"/>
                  </a:lnTo>
                  <a:lnTo>
                    <a:pt x="268" y="358"/>
                  </a:lnTo>
                  <a:lnTo>
                    <a:pt x="284" y="341"/>
                  </a:lnTo>
                  <a:lnTo>
                    <a:pt x="303" y="323"/>
                  </a:lnTo>
                  <a:lnTo>
                    <a:pt x="320" y="308"/>
                  </a:lnTo>
                  <a:lnTo>
                    <a:pt x="339" y="292"/>
                  </a:lnTo>
                  <a:lnTo>
                    <a:pt x="356" y="275"/>
                  </a:lnTo>
                  <a:lnTo>
                    <a:pt x="375" y="258"/>
                  </a:lnTo>
                  <a:lnTo>
                    <a:pt x="391" y="244"/>
                  </a:lnTo>
                  <a:lnTo>
                    <a:pt x="410" y="232"/>
                  </a:lnTo>
                  <a:lnTo>
                    <a:pt x="446" y="206"/>
                  </a:lnTo>
                  <a:lnTo>
                    <a:pt x="486" y="185"/>
                  </a:lnTo>
                  <a:lnTo>
                    <a:pt x="527" y="161"/>
                  </a:lnTo>
                  <a:lnTo>
                    <a:pt x="567" y="140"/>
                  </a:lnTo>
                  <a:lnTo>
                    <a:pt x="610" y="119"/>
                  </a:lnTo>
                  <a:lnTo>
                    <a:pt x="650" y="100"/>
                  </a:lnTo>
                  <a:lnTo>
                    <a:pt x="690" y="81"/>
                  </a:lnTo>
                  <a:lnTo>
                    <a:pt x="731" y="64"/>
                  </a:lnTo>
                  <a:lnTo>
                    <a:pt x="766" y="50"/>
                  </a:lnTo>
                  <a:lnTo>
                    <a:pt x="802" y="38"/>
                  </a:lnTo>
                  <a:lnTo>
                    <a:pt x="857" y="17"/>
                  </a:lnTo>
                  <a:lnTo>
                    <a:pt x="909" y="0"/>
                  </a:lnTo>
                  <a:lnTo>
                    <a:pt x="1545" y="946"/>
                  </a:lnTo>
                  <a:lnTo>
                    <a:pt x="1528" y="956"/>
                  </a:lnTo>
                  <a:lnTo>
                    <a:pt x="1483" y="982"/>
                  </a:lnTo>
                  <a:lnTo>
                    <a:pt x="1455" y="1001"/>
                  </a:lnTo>
                  <a:lnTo>
                    <a:pt x="1419" y="1020"/>
                  </a:lnTo>
                  <a:lnTo>
                    <a:pt x="1381" y="1046"/>
                  </a:lnTo>
                  <a:lnTo>
                    <a:pt x="1341" y="1070"/>
                  </a:lnTo>
                  <a:lnTo>
                    <a:pt x="1301" y="1098"/>
                  </a:lnTo>
                  <a:lnTo>
                    <a:pt x="1258" y="1124"/>
                  </a:lnTo>
                  <a:lnTo>
                    <a:pt x="1217" y="1153"/>
                  </a:lnTo>
                  <a:lnTo>
                    <a:pt x="1175" y="1183"/>
                  </a:lnTo>
                  <a:lnTo>
                    <a:pt x="1137" y="1212"/>
                  </a:lnTo>
                  <a:lnTo>
                    <a:pt x="1103" y="1240"/>
                  </a:lnTo>
                  <a:lnTo>
                    <a:pt x="1070" y="1264"/>
                  </a:lnTo>
                  <a:lnTo>
                    <a:pt x="1047" y="1293"/>
                  </a:lnTo>
                  <a:lnTo>
                    <a:pt x="1020" y="1321"/>
                  </a:lnTo>
                  <a:lnTo>
                    <a:pt x="1009" y="1338"/>
                  </a:lnTo>
                  <a:lnTo>
                    <a:pt x="994" y="1357"/>
                  </a:lnTo>
                  <a:lnTo>
                    <a:pt x="963" y="1399"/>
                  </a:lnTo>
                  <a:lnTo>
                    <a:pt x="933" y="1447"/>
                  </a:lnTo>
                  <a:lnTo>
                    <a:pt x="899" y="1499"/>
                  </a:lnTo>
                  <a:lnTo>
                    <a:pt x="866" y="1553"/>
                  </a:lnTo>
                  <a:lnTo>
                    <a:pt x="833" y="1608"/>
                  </a:lnTo>
                  <a:lnTo>
                    <a:pt x="802" y="1665"/>
                  </a:lnTo>
                  <a:lnTo>
                    <a:pt x="771" y="1717"/>
                  </a:lnTo>
                  <a:lnTo>
                    <a:pt x="743" y="1769"/>
                  </a:lnTo>
                  <a:lnTo>
                    <a:pt x="717" y="1814"/>
                  </a:lnTo>
                  <a:lnTo>
                    <a:pt x="695" y="1857"/>
                  </a:lnTo>
                  <a:lnTo>
                    <a:pt x="662" y="1916"/>
                  </a:lnTo>
                  <a:lnTo>
                    <a:pt x="650" y="1940"/>
                  </a:lnTo>
                  <a:lnTo>
                    <a:pt x="0" y="669"/>
                  </a:lnTo>
                  <a:close/>
                </a:path>
              </a:pathLst>
            </a:custGeom>
            <a:solidFill>
              <a:srgbClr val="B8B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98" name="Rectangle 38"/>
            <p:cNvSpPr>
              <a:spLocks noChangeArrowheads="1"/>
            </p:cNvSpPr>
            <p:nvPr/>
          </p:nvSpPr>
          <p:spPr bwMode="auto">
            <a:xfrm>
              <a:off x="5802" y="4253"/>
              <a:ext cx="1223" cy="6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66CC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3366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3399FF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>
                  <a:solidFill>
                    <a:srgbClr val="FF0066"/>
                  </a:solidFill>
                  <a:latin typeface="仿宋_GB2312" pitchFamily="49" charset="-122"/>
                </a:rPr>
                <a:t>档案</a:t>
              </a:r>
              <a:r>
                <a:rPr kumimoji="1" lang="zh-CN" altLang="en-US">
                  <a:solidFill>
                    <a:srgbClr val="FF0066"/>
                  </a:solidFill>
                </a:rPr>
                <a:t>’</a:t>
              </a:r>
              <a:endParaRPr kumimoji="1" lang="zh-CN" altLang="en-US">
                <a:solidFill>
                  <a:srgbClr val="FF0066"/>
                </a:solidFill>
                <a:latin typeface="仿宋_GB2312" pitchFamily="49" charset="-122"/>
              </a:endParaRPr>
            </a:p>
          </p:txBody>
        </p:sp>
        <p:sp>
          <p:nvSpPr>
            <p:cNvPr id="40999" name="Freeform 39"/>
            <p:cNvSpPr>
              <a:spLocks/>
            </p:cNvSpPr>
            <p:nvPr/>
          </p:nvSpPr>
          <p:spPr bwMode="auto">
            <a:xfrm>
              <a:off x="4902" y="3613"/>
              <a:ext cx="1901" cy="759"/>
            </a:xfrm>
            <a:custGeom>
              <a:avLst/>
              <a:gdLst>
                <a:gd name="T0" fmla="*/ 16 w 3526"/>
                <a:gd name="T1" fmla="*/ 728 h 1568"/>
                <a:gd name="T2" fmla="*/ 81 w 3526"/>
                <a:gd name="T3" fmla="*/ 712 h 1568"/>
                <a:gd name="T4" fmla="*/ 145 w 3526"/>
                <a:gd name="T5" fmla="*/ 696 h 1568"/>
                <a:gd name="T6" fmla="*/ 219 w 3526"/>
                <a:gd name="T7" fmla="*/ 677 h 1568"/>
                <a:gd name="T8" fmla="*/ 297 w 3526"/>
                <a:gd name="T9" fmla="*/ 659 h 1568"/>
                <a:gd name="T10" fmla="*/ 371 w 3526"/>
                <a:gd name="T11" fmla="*/ 642 h 1568"/>
                <a:gd name="T12" fmla="*/ 465 w 3526"/>
                <a:gd name="T13" fmla="*/ 621 h 1568"/>
                <a:gd name="T14" fmla="*/ 619 w 3526"/>
                <a:gd name="T15" fmla="*/ 608 h 1568"/>
                <a:gd name="T16" fmla="*/ 1087 w 3526"/>
                <a:gd name="T17" fmla="*/ 608 h 1568"/>
                <a:gd name="T18" fmla="*/ 1105 w 3526"/>
                <a:gd name="T19" fmla="*/ 589 h 1568"/>
                <a:gd name="T20" fmla="*/ 1121 w 3526"/>
                <a:gd name="T21" fmla="*/ 573 h 1568"/>
                <a:gd name="T22" fmla="*/ 1140 w 3526"/>
                <a:gd name="T23" fmla="*/ 552 h 1568"/>
                <a:gd name="T24" fmla="*/ 1165 w 3526"/>
                <a:gd name="T25" fmla="*/ 528 h 1568"/>
                <a:gd name="T26" fmla="*/ 1193 w 3526"/>
                <a:gd name="T27" fmla="*/ 501 h 1568"/>
                <a:gd name="T28" fmla="*/ 1208 w 3526"/>
                <a:gd name="T29" fmla="*/ 487 h 1568"/>
                <a:gd name="T30" fmla="*/ 1224 w 3526"/>
                <a:gd name="T31" fmla="*/ 472 h 1568"/>
                <a:gd name="T32" fmla="*/ 1239 w 3526"/>
                <a:gd name="T33" fmla="*/ 457 h 1568"/>
                <a:gd name="T34" fmla="*/ 1265 w 3526"/>
                <a:gd name="T35" fmla="*/ 434 h 1568"/>
                <a:gd name="T36" fmla="*/ 1283 w 3526"/>
                <a:gd name="T37" fmla="*/ 418 h 1568"/>
                <a:gd name="T38" fmla="*/ 1308 w 3526"/>
                <a:gd name="T39" fmla="*/ 394 h 1568"/>
                <a:gd name="T40" fmla="*/ 1327 w 3526"/>
                <a:gd name="T41" fmla="*/ 379 h 1568"/>
                <a:gd name="T42" fmla="*/ 1347 w 3526"/>
                <a:gd name="T43" fmla="*/ 363 h 1568"/>
                <a:gd name="T44" fmla="*/ 1365 w 3526"/>
                <a:gd name="T45" fmla="*/ 348 h 1568"/>
                <a:gd name="T46" fmla="*/ 1384 w 3526"/>
                <a:gd name="T47" fmla="*/ 333 h 1568"/>
                <a:gd name="T48" fmla="*/ 1403 w 3526"/>
                <a:gd name="T49" fmla="*/ 318 h 1568"/>
                <a:gd name="T50" fmla="*/ 1441 w 3526"/>
                <a:gd name="T51" fmla="*/ 290 h 1568"/>
                <a:gd name="T52" fmla="*/ 1478 w 3526"/>
                <a:gd name="T53" fmla="*/ 265 h 1568"/>
                <a:gd name="T54" fmla="*/ 1516 w 3526"/>
                <a:gd name="T55" fmla="*/ 243 h 1568"/>
                <a:gd name="T56" fmla="*/ 1550 w 3526"/>
                <a:gd name="T57" fmla="*/ 225 h 1568"/>
                <a:gd name="T58" fmla="*/ 1583 w 3526"/>
                <a:gd name="T59" fmla="*/ 209 h 1568"/>
                <a:gd name="T60" fmla="*/ 1627 w 3526"/>
                <a:gd name="T61" fmla="*/ 188 h 1568"/>
                <a:gd name="T62" fmla="*/ 1674 w 3526"/>
                <a:gd name="T63" fmla="*/ 167 h 1568"/>
                <a:gd name="T64" fmla="*/ 1727 w 3526"/>
                <a:gd name="T65" fmla="*/ 147 h 1568"/>
                <a:gd name="T66" fmla="*/ 1676 w 3526"/>
                <a:gd name="T67" fmla="*/ 23 h 1568"/>
                <a:gd name="T68" fmla="*/ 1901 w 3526"/>
                <a:gd name="T69" fmla="*/ 162 h 1568"/>
                <a:gd name="T70" fmla="*/ 1855 w 3526"/>
                <a:gd name="T71" fmla="*/ 176 h 1568"/>
                <a:gd name="T72" fmla="*/ 1803 w 3526"/>
                <a:gd name="T73" fmla="*/ 192 h 1568"/>
                <a:gd name="T74" fmla="*/ 1739 w 3526"/>
                <a:gd name="T75" fmla="*/ 214 h 1568"/>
                <a:gd name="T76" fmla="*/ 1686 w 3526"/>
                <a:gd name="T77" fmla="*/ 234 h 1568"/>
                <a:gd name="T78" fmla="*/ 1650 w 3526"/>
                <a:gd name="T79" fmla="*/ 249 h 1568"/>
                <a:gd name="T80" fmla="*/ 1611 w 3526"/>
                <a:gd name="T81" fmla="*/ 266 h 1568"/>
                <a:gd name="T82" fmla="*/ 1574 w 3526"/>
                <a:gd name="T83" fmla="*/ 284 h 1568"/>
                <a:gd name="T84" fmla="*/ 1537 w 3526"/>
                <a:gd name="T85" fmla="*/ 303 h 1568"/>
                <a:gd name="T86" fmla="*/ 1501 w 3526"/>
                <a:gd name="T87" fmla="*/ 322 h 1568"/>
                <a:gd name="T88" fmla="*/ 1468 w 3526"/>
                <a:gd name="T89" fmla="*/ 343 h 1568"/>
                <a:gd name="T90" fmla="*/ 1436 w 3526"/>
                <a:gd name="T91" fmla="*/ 365 h 1568"/>
                <a:gd name="T92" fmla="*/ 1404 w 3526"/>
                <a:gd name="T93" fmla="*/ 389 h 1568"/>
                <a:gd name="T94" fmla="*/ 1374 w 3526"/>
                <a:gd name="T95" fmla="*/ 414 h 1568"/>
                <a:gd name="T96" fmla="*/ 1343 w 3526"/>
                <a:gd name="T97" fmla="*/ 440 h 1568"/>
                <a:gd name="T98" fmla="*/ 1313 w 3526"/>
                <a:gd name="T99" fmla="*/ 466 h 1568"/>
                <a:gd name="T100" fmla="*/ 1285 w 3526"/>
                <a:gd name="T101" fmla="*/ 492 h 1568"/>
                <a:gd name="T102" fmla="*/ 1258 w 3526"/>
                <a:gd name="T103" fmla="*/ 519 h 1568"/>
                <a:gd name="T104" fmla="*/ 1232 w 3526"/>
                <a:gd name="T105" fmla="*/ 544 h 1568"/>
                <a:gd name="T106" fmla="*/ 1208 w 3526"/>
                <a:gd name="T107" fmla="*/ 568 h 1568"/>
                <a:gd name="T108" fmla="*/ 1188 w 3526"/>
                <a:gd name="T109" fmla="*/ 591 h 1568"/>
                <a:gd name="T110" fmla="*/ 1169 w 3526"/>
                <a:gd name="T111" fmla="*/ 612 h 1568"/>
                <a:gd name="T112" fmla="*/ 1152 w 3526"/>
                <a:gd name="T113" fmla="*/ 629 h 1568"/>
                <a:gd name="T114" fmla="*/ 1133 w 3526"/>
                <a:gd name="T115" fmla="*/ 652 h 1568"/>
                <a:gd name="T116" fmla="*/ 1116 w 3526"/>
                <a:gd name="T117" fmla="*/ 670 h 1568"/>
                <a:gd name="T118" fmla="*/ 481 w 3526"/>
                <a:gd name="T119" fmla="*/ 704 h 1568"/>
                <a:gd name="T120" fmla="*/ 371 w 3526"/>
                <a:gd name="T121" fmla="*/ 728 h 1568"/>
                <a:gd name="T122" fmla="*/ 292 w 3526"/>
                <a:gd name="T123" fmla="*/ 750 h 1568"/>
                <a:gd name="T124" fmla="*/ 0 w 3526"/>
                <a:gd name="T125" fmla="*/ 732 h 156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526" h="1568">
                  <a:moveTo>
                    <a:pt x="0" y="1513"/>
                  </a:moveTo>
                  <a:lnTo>
                    <a:pt x="29" y="1504"/>
                  </a:lnTo>
                  <a:lnTo>
                    <a:pt x="100" y="1485"/>
                  </a:lnTo>
                  <a:lnTo>
                    <a:pt x="150" y="1470"/>
                  </a:lnTo>
                  <a:lnTo>
                    <a:pt x="207" y="1454"/>
                  </a:lnTo>
                  <a:lnTo>
                    <a:pt x="269" y="1437"/>
                  </a:lnTo>
                  <a:lnTo>
                    <a:pt x="337" y="1418"/>
                  </a:lnTo>
                  <a:lnTo>
                    <a:pt x="406" y="1399"/>
                  </a:lnTo>
                  <a:lnTo>
                    <a:pt x="480" y="1380"/>
                  </a:lnTo>
                  <a:lnTo>
                    <a:pt x="551" y="1361"/>
                  </a:lnTo>
                  <a:lnTo>
                    <a:pt x="620" y="1342"/>
                  </a:lnTo>
                  <a:lnTo>
                    <a:pt x="689" y="1326"/>
                  </a:lnTo>
                  <a:lnTo>
                    <a:pt x="753" y="1309"/>
                  </a:lnTo>
                  <a:lnTo>
                    <a:pt x="862" y="1283"/>
                  </a:lnTo>
                  <a:lnTo>
                    <a:pt x="985" y="1266"/>
                  </a:lnTo>
                  <a:lnTo>
                    <a:pt x="1149" y="1257"/>
                  </a:lnTo>
                  <a:lnTo>
                    <a:pt x="1534" y="1248"/>
                  </a:lnTo>
                  <a:lnTo>
                    <a:pt x="2016" y="1257"/>
                  </a:lnTo>
                  <a:lnTo>
                    <a:pt x="2037" y="1231"/>
                  </a:lnTo>
                  <a:lnTo>
                    <a:pt x="2049" y="1217"/>
                  </a:lnTo>
                  <a:lnTo>
                    <a:pt x="2063" y="1200"/>
                  </a:lnTo>
                  <a:lnTo>
                    <a:pt x="2080" y="1183"/>
                  </a:lnTo>
                  <a:lnTo>
                    <a:pt x="2096" y="1162"/>
                  </a:lnTo>
                  <a:lnTo>
                    <a:pt x="2115" y="1141"/>
                  </a:lnTo>
                  <a:lnTo>
                    <a:pt x="2139" y="1117"/>
                  </a:lnTo>
                  <a:lnTo>
                    <a:pt x="2161" y="1091"/>
                  </a:lnTo>
                  <a:lnTo>
                    <a:pt x="2187" y="1065"/>
                  </a:lnTo>
                  <a:lnTo>
                    <a:pt x="2213" y="1036"/>
                  </a:lnTo>
                  <a:lnTo>
                    <a:pt x="2227" y="1020"/>
                  </a:lnTo>
                  <a:lnTo>
                    <a:pt x="2241" y="1006"/>
                  </a:lnTo>
                  <a:lnTo>
                    <a:pt x="2256" y="991"/>
                  </a:lnTo>
                  <a:lnTo>
                    <a:pt x="2270" y="975"/>
                  </a:lnTo>
                  <a:lnTo>
                    <a:pt x="2284" y="961"/>
                  </a:lnTo>
                  <a:lnTo>
                    <a:pt x="2298" y="944"/>
                  </a:lnTo>
                  <a:lnTo>
                    <a:pt x="2329" y="913"/>
                  </a:lnTo>
                  <a:lnTo>
                    <a:pt x="2346" y="896"/>
                  </a:lnTo>
                  <a:lnTo>
                    <a:pt x="2362" y="880"/>
                  </a:lnTo>
                  <a:lnTo>
                    <a:pt x="2379" y="863"/>
                  </a:lnTo>
                  <a:lnTo>
                    <a:pt x="2393" y="847"/>
                  </a:lnTo>
                  <a:lnTo>
                    <a:pt x="2426" y="813"/>
                  </a:lnTo>
                  <a:lnTo>
                    <a:pt x="2445" y="799"/>
                  </a:lnTo>
                  <a:lnTo>
                    <a:pt x="2462" y="783"/>
                  </a:lnTo>
                  <a:lnTo>
                    <a:pt x="2479" y="766"/>
                  </a:lnTo>
                  <a:lnTo>
                    <a:pt x="2498" y="749"/>
                  </a:lnTo>
                  <a:lnTo>
                    <a:pt x="2514" y="733"/>
                  </a:lnTo>
                  <a:lnTo>
                    <a:pt x="2531" y="719"/>
                  </a:lnTo>
                  <a:lnTo>
                    <a:pt x="2550" y="704"/>
                  </a:lnTo>
                  <a:lnTo>
                    <a:pt x="2567" y="688"/>
                  </a:lnTo>
                  <a:lnTo>
                    <a:pt x="2583" y="674"/>
                  </a:lnTo>
                  <a:lnTo>
                    <a:pt x="2602" y="657"/>
                  </a:lnTo>
                  <a:lnTo>
                    <a:pt x="2638" y="628"/>
                  </a:lnTo>
                  <a:lnTo>
                    <a:pt x="2673" y="600"/>
                  </a:lnTo>
                  <a:lnTo>
                    <a:pt x="2709" y="574"/>
                  </a:lnTo>
                  <a:lnTo>
                    <a:pt x="2742" y="548"/>
                  </a:lnTo>
                  <a:lnTo>
                    <a:pt x="2778" y="524"/>
                  </a:lnTo>
                  <a:lnTo>
                    <a:pt x="2811" y="503"/>
                  </a:lnTo>
                  <a:lnTo>
                    <a:pt x="2844" y="484"/>
                  </a:lnTo>
                  <a:lnTo>
                    <a:pt x="2875" y="465"/>
                  </a:lnTo>
                  <a:lnTo>
                    <a:pt x="2906" y="448"/>
                  </a:lnTo>
                  <a:lnTo>
                    <a:pt x="2937" y="432"/>
                  </a:lnTo>
                  <a:lnTo>
                    <a:pt x="2963" y="417"/>
                  </a:lnTo>
                  <a:lnTo>
                    <a:pt x="3018" y="389"/>
                  </a:lnTo>
                  <a:lnTo>
                    <a:pt x="3063" y="368"/>
                  </a:lnTo>
                  <a:lnTo>
                    <a:pt x="3105" y="346"/>
                  </a:lnTo>
                  <a:lnTo>
                    <a:pt x="3141" y="330"/>
                  </a:lnTo>
                  <a:lnTo>
                    <a:pt x="3203" y="304"/>
                  </a:lnTo>
                  <a:lnTo>
                    <a:pt x="3300" y="275"/>
                  </a:lnTo>
                  <a:lnTo>
                    <a:pt x="3108" y="47"/>
                  </a:lnTo>
                  <a:lnTo>
                    <a:pt x="3222" y="0"/>
                  </a:lnTo>
                  <a:lnTo>
                    <a:pt x="3526" y="334"/>
                  </a:lnTo>
                  <a:lnTo>
                    <a:pt x="3502" y="342"/>
                  </a:lnTo>
                  <a:lnTo>
                    <a:pt x="3440" y="363"/>
                  </a:lnTo>
                  <a:lnTo>
                    <a:pt x="3395" y="379"/>
                  </a:lnTo>
                  <a:lnTo>
                    <a:pt x="3345" y="396"/>
                  </a:lnTo>
                  <a:lnTo>
                    <a:pt x="3288" y="417"/>
                  </a:lnTo>
                  <a:lnTo>
                    <a:pt x="3226" y="443"/>
                  </a:lnTo>
                  <a:lnTo>
                    <a:pt x="3162" y="470"/>
                  </a:lnTo>
                  <a:lnTo>
                    <a:pt x="3127" y="484"/>
                  </a:lnTo>
                  <a:lnTo>
                    <a:pt x="3094" y="500"/>
                  </a:lnTo>
                  <a:lnTo>
                    <a:pt x="3060" y="515"/>
                  </a:lnTo>
                  <a:lnTo>
                    <a:pt x="3025" y="534"/>
                  </a:lnTo>
                  <a:lnTo>
                    <a:pt x="2989" y="550"/>
                  </a:lnTo>
                  <a:lnTo>
                    <a:pt x="2956" y="567"/>
                  </a:lnTo>
                  <a:lnTo>
                    <a:pt x="2920" y="586"/>
                  </a:lnTo>
                  <a:lnTo>
                    <a:pt x="2887" y="605"/>
                  </a:lnTo>
                  <a:lnTo>
                    <a:pt x="2851" y="626"/>
                  </a:lnTo>
                  <a:lnTo>
                    <a:pt x="2818" y="645"/>
                  </a:lnTo>
                  <a:lnTo>
                    <a:pt x="2785" y="666"/>
                  </a:lnTo>
                  <a:lnTo>
                    <a:pt x="2754" y="688"/>
                  </a:lnTo>
                  <a:lnTo>
                    <a:pt x="2723" y="709"/>
                  </a:lnTo>
                  <a:lnTo>
                    <a:pt x="2692" y="730"/>
                  </a:lnTo>
                  <a:lnTo>
                    <a:pt x="2664" y="754"/>
                  </a:lnTo>
                  <a:lnTo>
                    <a:pt x="2633" y="778"/>
                  </a:lnTo>
                  <a:lnTo>
                    <a:pt x="2605" y="804"/>
                  </a:lnTo>
                  <a:lnTo>
                    <a:pt x="2574" y="828"/>
                  </a:lnTo>
                  <a:lnTo>
                    <a:pt x="2548" y="856"/>
                  </a:lnTo>
                  <a:lnTo>
                    <a:pt x="2519" y="882"/>
                  </a:lnTo>
                  <a:lnTo>
                    <a:pt x="2491" y="908"/>
                  </a:lnTo>
                  <a:lnTo>
                    <a:pt x="2464" y="937"/>
                  </a:lnTo>
                  <a:lnTo>
                    <a:pt x="2436" y="963"/>
                  </a:lnTo>
                  <a:lnTo>
                    <a:pt x="2407" y="991"/>
                  </a:lnTo>
                  <a:lnTo>
                    <a:pt x="2384" y="1017"/>
                  </a:lnTo>
                  <a:lnTo>
                    <a:pt x="2358" y="1046"/>
                  </a:lnTo>
                  <a:lnTo>
                    <a:pt x="2334" y="1072"/>
                  </a:lnTo>
                  <a:lnTo>
                    <a:pt x="2308" y="1098"/>
                  </a:lnTo>
                  <a:lnTo>
                    <a:pt x="2286" y="1124"/>
                  </a:lnTo>
                  <a:lnTo>
                    <a:pt x="2263" y="1150"/>
                  </a:lnTo>
                  <a:lnTo>
                    <a:pt x="2241" y="1174"/>
                  </a:lnTo>
                  <a:lnTo>
                    <a:pt x="2222" y="1198"/>
                  </a:lnTo>
                  <a:lnTo>
                    <a:pt x="2203" y="1221"/>
                  </a:lnTo>
                  <a:lnTo>
                    <a:pt x="2184" y="1243"/>
                  </a:lnTo>
                  <a:lnTo>
                    <a:pt x="2168" y="1264"/>
                  </a:lnTo>
                  <a:lnTo>
                    <a:pt x="2151" y="1283"/>
                  </a:lnTo>
                  <a:lnTo>
                    <a:pt x="2137" y="1300"/>
                  </a:lnTo>
                  <a:lnTo>
                    <a:pt x="2125" y="1319"/>
                  </a:lnTo>
                  <a:lnTo>
                    <a:pt x="2101" y="1347"/>
                  </a:lnTo>
                  <a:lnTo>
                    <a:pt x="2085" y="1366"/>
                  </a:lnTo>
                  <a:lnTo>
                    <a:pt x="2070" y="1385"/>
                  </a:lnTo>
                  <a:lnTo>
                    <a:pt x="1116" y="1418"/>
                  </a:lnTo>
                  <a:lnTo>
                    <a:pt x="893" y="1454"/>
                  </a:lnTo>
                  <a:lnTo>
                    <a:pt x="786" y="1480"/>
                  </a:lnTo>
                  <a:lnTo>
                    <a:pt x="689" y="1504"/>
                  </a:lnTo>
                  <a:lnTo>
                    <a:pt x="606" y="1527"/>
                  </a:lnTo>
                  <a:lnTo>
                    <a:pt x="542" y="1549"/>
                  </a:lnTo>
                  <a:lnTo>
                    <a:pt x="485" y="1568"/>
                  </a:lnTo>
                  <a:lnTo>
                    <a:pt x="0" y="15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aphicFrame>
        <p:nvGraphicFramePr>
          <p:cNvPr id="251944" name="Object 40"/>
          <p:cNvGraphicFramePr>
            <a:graphicFrameLocks noChangeAspect="1"/>
          </p:cNvGraphicFramePr>
          <p:nvPr/>
        </p:nvGraphicFramePr>
        <p:xfrm>
          <a:off x="533400" y="2184400"/>
          <a:ext cx="1254125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5" name="位图图像" r:id="rId4" imgW="5114286" imgH="16580952" progId="Paint.Picture">
                  <p:embed/>
                </p:oleObj>
              </mc:Choice>
              <mc:Fallback>
                <p:oleObj name="位图图像" r:id="rId4" imgW="5114286" imgH="16580952" progId="Paint.Picture">
                  <p:embed/>
                  <p:pic>
                    <p:nvPicPr>
                      <p:cNvPr id="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2184400"/>
                        <a:ext cx="1254125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1945" name="Object 41"/>
          <p:cNvGraphicFramePr>
            <a:graphicFrameLocks noChangeAspect="1"/>
          </p:cNvGraphicFramePr>
          <p:nvPr/>
        </p:nvGraphicFramePr>
        <p:xfrm>
          <a:off x="5486400" y="2870200"/>
          <a:ext cx="3200400" cy="240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6" name="位图图像" r:id="rId6" imgW="4571429" imgH="3428571" progId="Paint.Picture">
                  <p:embed/>
                </p:oleObj>
              </mc:Choice>
              <mc:Fallback>
                <p:oleObj name="位图图像" r:id="rId6" imgW="4571429" imgH="3428571" progId="Paint.Picture">
                  <p:embed/>
                  <p:pic>
                    <p:nvPicPr>
                      <p:cNvPr id="0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2870200"/>
                        <a:ext cx="3200400" cy="2400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51946" name="Group 42"/>
          <p:cNvGrpSpPr>
            <a:grpSpLocks/>
          </p:cNvGrpSpPr>
          <p:nvPr/>
        </p:nvGrpSpPr>
        <p:grpSpPr bwMode="auto">
          <a:xfrm>
            <a:off x="1524000" y="1498600"/>
            <a:ext cx="1600200" cy="1066800"/>
            <a:chOff x="1728" y="624"/>
            <a:chExt cx="1008" cy="672"/>
          </a:xfrm>
        </p:grpSpPr>
        <p:grpSp>
          <p:nvGrpSpPr>
            <p:cNvPr id="40974" name="Group 43"/>
            <p:cNvGrpSpPr>
              <a:grpSpLocks/>
            </p:cNvGrpSpPr>
            <p:nvPr/>
          </p:nvGrpSpPr>
          <p:grpSpPr bwMode="auto">
            <a:xfrm>
              <a:off x="1728" y="624"/>
              <a:ext cx="1008" cy="672"/>
              <a:chOff x="8810" y="8516"/>
              <a:chExt cx="4673" cy="3470"/>
            </a:xfrm>
          </p:grpSpPr>
          <p:sp>
            <p:nvSpPr>
              <p:cNvPr id="40976" name="Freeform 44"/>
              <p:cNvSpPr>
                <a:spLocks/>
              </p:cNvSpPr>
              <p:nvPr/>
            </p:nvSpPr>
            <p:spPr bwMode="auto">
              <a:xfrm>
                <a:off x="8932" y="8596"/>
                <a:ext cx="4394" cy="3361"/>
              </a:xfrm>
              <a:custGeom>
                <a:avLst/>
                <a:gdLst>
                  <a:gd name="T0" fmla="*/ 294 w 4394"/>
                  <a:gd name="T1" fmla="*/ 971 h 3361"/>
                  <a:gd name="T2" fmla="*/ 959 w 4394"/>
                  <a:gd name="T3" fmla="*/ 804 h 3361"/>
                  <a:gd name="T4" fmla="*/ 1429 w 4394"/>
                  <a:gd name="T5" fmla="*/ 748 h 3361"/>
                  <a:gd name="T6" fmla="*/ 2058 w 4394"/>
                  <a:gd name="T7" fmla="*/ 904 h 3361"/>
                  <a:gd name="T8" fmla="*/ 2390 w 4394"/>
                  <a:gd name="T9" fmla="*/ 425 h 3361"/>
                  <a:gd name="T10" fmla="*/ 2834 w 4394"/>
                  <a:gd name="T11" fmla="*/ 129 h 3361"/>
                  <a:gd name="T12" fmla="*/ 3361 w 4394"/>
                  <a:gd name="T13" fmla="*/ 0 h 3361"/>
                  <a:gd name="T14" fmla="*/ 4339 w 4394"/>
                  <a:gd name="T15" fmla="*/ 1424 h 3361"/>
                  <a:gd name="T16" fmla="*/ 4126 w 4394"/>
                  <a:gd name="T17" fmla="*/ 1542 h 3361"/>
                  <a:gd name="T18" fmla="*/ 4384 w 4394"/>
                  <a:gd name="T19" fmla="*/ 1775 h 3361"/>
                  <a:gd name="T20" fmla="*/ 4180 w 4394"/>
                  <a:gd name="T21" fmla="*/ 1829 h 3361"/>
                  <a:gd name="T22" fmla="*/ 4394 w 4394"/>
                  <a:gd name="T23" fmla="*/ 2133 h 3361"/>
                  <a:gd name="T24" fmla="*/ 3748 w 4394"/>
                  <a:gd name="T25" fmla="*/ 2467 h 3361"/>
                  <a:gd name="T26" fmla="*/ 3276 w 4394"/>
                  <a:gd name="T27" fmla="*/ 2901 h 3361"/>
                  <a:gd name="T28" fmla="*/ 2981 w 4394"/>
                  <a:gd name="T29" fmla="*/ 3160 h 3361"/>
                  <a:gd name="T30" fmla="*/ 1930 w 4394"/>
                  <a:gd name="T31" fmla="*/ 3169 h 3361"/>
                  <a:gd name="T32" fmla="*/ 1253 w 4394"/>
                  <a:gd name="T33" fmla="*/ 3361 h 3361"/>
                  <a:gd name="T34" fmla="*/ 840 w 4394"/>
                  <a:gd name="T35" fmla="*/ 3352 h 3361"/>
                  <a:gd name="T36" fmla="*/ 0 w 4394"/>
                  <a:gd name="T37" fmla="*/ 1609 h 3361"/>
                  <a:gd name="T38" fmla="*/ 211 w 4394"/>
                  <a:gd name="T39" fmla="*/ 1533 h 3361"/>
                  <a:gd name="T40" fmla="*/ 156 w 4394"/>
                  <a:gd name="T41" fmla="*/ 1246 h 3361"/>
                  <a:gd name="T42" fmla="*/ 368 w 4394"/>
                  <a:gd name="T43" fmla="*/ 1191 h 3361"/>
                  <a:gd name="T44" fmla="*/ 294 w 4394"/>
                  <a:gd name="T45" fmla="*/ 971 h 3361"/>
                  <a:gd name="T46" fmla="*/ 294 w 4394"/>
                  <a:gd name="T47" fmla="*/ 971 h 3361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4394" h="3361">
                    <a:moveTo>
                      <a:pt x="294" y="971"/>
                    </a:moveTo>
                    <a:lnTo>
                      <a:pt x="959" y="804"/>
                    </a:lnTo>
                    <a:lnTo>
                      <a:pt x="1429" y="748"/>
                    </a:lnTo>
                    <a:lnTo>
                      <a:pt x="2058" y="904"/>
                    </a:lnTo>
                    <a:lnTo>
                      <a:pt x="2390" y="425"/>
                    </a:lnTo>
                    <a:lnTo>
                      <a:pt x="2834" y="129"/>
                    </a:lnTo>
                    <a:lnTo>
                      <a:pt x="3361" y="0"/>
                    </a:lnTo>
                    <a:lnTo>
                      <a:pt x="4339" y="1424"/>
                    </a:lnTo>
                    <a:lnTo>
                      <a:pt x="4126" y="1542"/>
                    </a:lnTo>
                    <a:lnTo>
                      <a:pt x="4384" y="1775"/>
                    </a:lnTo>
                    <a:lnTo>
                      <a:pt x="4180" y="1829"/>
                    </a:lnTo>
                    <a:lnTo>
                      <a:pt x="4394" y="2133"/>
                    </a:lnTo>
                    <a:lnTo>
                      <a:pt x="3748" y="2467"/>
                    </a:lnTo>
                    <a:lnTo>
                      <a:pt x="3276" y="2901"/>
                    </a:lnTo>
                    <a:lnTo>
                      <a:pt x="2981" y="3160"/>
                    </a:lnTo>
                    <a:lnTo>
                      <a:pt x="1930" y="3169"/>
                    </a:lnTo>
                    <a:lnTo>
                      <a:pt x="1253" y="3361"/>
                    </a:lnTo>
                    <a:lnTo>
                      <a:pt x="840" y="3352"/>
                    </a:lnTo>
                    <a:lnTo>
                      <a:pt x="0" y="1609"/>
                    </a:lnTo>
                    <a:lnTo>
                      <a:pt x="211" y="1533"/>
                    </a:lnTo>
                    <a:lnTo>
                      <a:pt x="156" y="1246"/>
                    </a:lnTo>
                    <a:lnTo>
                      <a:pt x="368" y="1191"/>
                    </a:lnTo>
                    <a:lnTo>
                      <a:pt x="294" y="97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77" name="Freeform 45"/>
              <p:cNvSpPr>
                <a:spLocks/>
              </p:cNvSpPr>
              <p:nvPr/>
            </p:nvSpPr>
            <p:spPr bwMode="auto">
              <a:xfrm>
                <a:off x="9100" y="8585"/>
                <a:ext cx="4259" cy="3035"/>
              </a:xfrm>
              <a:custGeom>
                <a:avLst/>
                <a:gdLst>
                  <a:gd name="T0" fmla="*/ 2882 w 4259"/>
                  <a:gd name="T1" fmla="*/ 71 h 3035"/>
                  <a:gd name="T2" fmla="*/ 2602 w 4259"/>
                  <a:gd name="T3" fmla="*/ 166 h 3035"/>
                  <a:gd name="T4" fmla="*/ 2445 w 4259"/>
                  <a:gd name="T5" fmla="*/ 239 h 3035"/>
                  <a:gd name="T6" fmla="*/ 2305 w 4259"/>
                  <a:gd name="T7" fmla="*/ 329 h 3035"/>
                  <a:gd name="T8" fmla="*/ 2199 w 4259"/>
                  <a:gd name="T9" fmla="*/ 436 h 3035"/>
                  <a:gd name="T10" fmla="*/ 2108 w 4259"/>
                  <a:gd name="T11" fmla="*/ 543 h 3035"/>
                  <a:gd name="T12" fmla="*/ 2018 w 4259"/>
                  <a:gd name="T13" fmla="*/ 664 h 3035"/>
                  <a:gd name="T14" fmla="*/ 1871 w 4259"/>
                  <a:gd name="T15" fmla="*/ 901 h 3035"/>
                  <a:gd name="T16" fmla="*/ 1738 w 4259"/>
                  <a:gd name="T17" fmla="*/ 896 h 3035"/>
                  <a:gd name="T18" fmla="*/ 1513 w 4259"/>
                  <a:gd name="T19" fmla="*/ 834 h 3035"/>
                  <a:gd name="T20" fmla="*/ 1109 w 4259"/>
                  <a:gd name="T21" fmla="*/ 787 h 3035"/>
                  <a:gd name="T22" fmla="*/ 563 w 4259"/>
                  <a:gd name="T23" fmla="*/ 858 h 3035"/>
                  <a:gd name="T24" fmla="*/ 271 w 4259"/>
                  <a:gd name="T25" fmla="*/ 934 h 3035"/>
                  <a:gd name="T26" fmla="*/ 22 w 4259"/>
                  <a:gd name="T27" fmla="*/ 1019 h 3035"/>
                  <a:gd name="T28" fmla="*/ 1114 w 4259"/>
                  <a:gd name="T29" fmla="*/ 2888 h 3035"/>
                  <a:gd name="T30" fmla="*/ 1657 w 4259"/>
                  <a:gd name="T31" fmla="*/ 2808 h 3035"/>
                  <a:gd name="T32" fmla="*/ 2267 w 4259"/>
                  <a:gd name="T33" fmla="*/ 2848 h 3035"/>
                  <a:gd name="T34" fmla="*/ 2583 w 4259"/>
                  <a:gd name="T35" fmla="*/ 2933 h 3035"/>
                  <a:gd name="T36" fmla="*/ 2828 w 4259"/>
                  <a:gd name="T37" fmla="*/ 3026 h 3035"/>
                  <a:gd name="T38" fmla="*/ 2901 w 4259"/>
                  <a:gd name="T39" fmla="*/ 2903 h 3035"/>
                  <a:gd name="T40" fmla="*/ 2994 w 4259"/>
                  <a:gd name="T41" fmla="*/ 2675 h 3035"/>
                  <a:gd name="T42" fmla="*/ 3079 w 4259"/>
                  <a:gd name="T43" fmla="*/ 2492 h 3035"/>
                  <a:gd name="T44" fmla="*/ 3184 w 4259"/>
                  <a:gd name="T45" fmla="*/ 2305 h 3035"/>
                  <a:gd name="T46" fmla="*/ 3291 w 4259"/>
                  <a:gd name="T47" fmla="*/ 2151 h 3035"/>
                  <a:gd name="T48" fmla="*/ 3357 w 4259"/>
                  <a:gd name="T49" fmla="*/ 2070 h 3035"/>
                  <a:gd name="T50" fmla="*/ 3426 w 4259"/>
                  <a:gd name="T51" fmla="*/ 1997 h 3035"/>
                  <a:gd name="T52" fmla="*/ 3499 w 4259"/>
                  <a:gd name="T53" fmla="*/ 1935 h 3035"/>
                  <a:gd name="T54" fmla="*/ 3630 w 4259"/>
                  <a:gd name="T55" fmla="*/ 1847 h 3035"/>
                  <a:gd name="T56" fmla="*/ 3770 w 4259"/>
                  <a:gd name="T57" fmla="*/ 1762 h 3035"/>
                  <a:gd name="T58" fmla="*/ 3901 w 4259"/>
                  <a:gd name="T59" fmla="*/ 1693 h 3035"/>
                  <a:gd name="T60" fmla="*/ 4088 w 4259"/>
                  <a:gd name="T61" fmla="*/ 1608 h 3035"/>
                  <a:gd name="T62" fmla="*/ 4202 w 4259"/>
                  <a:gd name="T63" fmla="*/ 1444 h 3035"/>
                  <a:gd name="T64" fmla="*/ 3981 w 4259"/>
                  <a:gd name="T65" fmla="*/ 1518 h 3035"/>
                  <a:gd name="T66" fmla="*/ 3765 w 4259"/>
                  <a:gd name="T67" fmla="*/ 1605 h 3035"/>
                  <a:gd name="T68" fmla="*/ 3613 w 4259"/>
                  <a:gd name="T69" fmla="*/ 1684 h 3035"/>
                  <a:gd name="T70" fmla="*/ 3466 w 4259"/>
                  <a:gd name="T71" fmla="*/ 1774 h 3035"/>
                  <a:gd name="T72" fmla="*/ 3340 w 4259"/>
                  <a:gd name="T73" fmla="*/ 1876 h 3035"/>
                  <a:gd name="T74" fmla="*/ 3253 w 4259"/>
                  <a:gd name="T75" fmla="*/ 1973 h 3035"/>
                  <a:gd name="T76" fmla="*/ 3098 w 4259"/>
                  <a:gd name="T77" fmla="*/ 2191 h 3035"/>
                  <a:gd name="T78" fmla="*/ 2925 w 4259"/>
                  <a:gd name="T79" fmla="*/ 2476 h 3035"/>
                  <a:gd name="T80" fmla="*/ 2799 w 4259"/>
                  <a:gd name="T81" fmla="*/ 2706 h 3035"/>
                  <a:gd name="T82" fmla="*/ 2657 w 4259"/>
                  <a:gd name="T83" fmla="*/ 2770 h 3035"/>
                  <a:gd name="T84" fmla="*/ 2417 w 4259"/>
                  <a:gd name="T85" fmla="*/ 2711 h 3035"/>
                  <a:gd name="T86" fmla="*/ 2108 w 4259"/>
                  <a:gd name="T87" fmla="*/ 2656 h 3035"/>
                  <a:gd name="T88" fmla="*/ 1380 w 4259"/>
                  <a:gd name="T89" fmla="*/ 2689 h 3035"/>
                  <a:gd name="T90" fmla="*/ 1026 w 4259"/>
                  <a:gd name="T91" fmla="*/ 2753 h 3035"/>
                  <a:gd name="T92" fmla="*/ 409 w 4259"/>
                  <a:gd name="T93" fmla="*/ 1022 h 3035"/>
                  <a:gd name="T94" fmla="*/ 665 w 4259"/>
                  <a:gd name="T95" fmla="*/ 963 h 3035"/>
                  <a:gd name="T96" fmla="*/ 1228 w 4259"/>
                  <a:gd name="T97" fmla="*/ 913 h 3035"/>
                  <a:gd name="T98" fmla="*/ 1717 w 4259"/>
                  <a:gd name="T99" fmla="*/ 1000 h 3035"/>
                  <a:gd name="T100" fmla="*/ 1921 w 4259"/>
                  <a:gd name="T101" fmla="*/ 1076 h 3035"/>
                  <a:gd name="T102" fmla="*/ 2061 w 4259"/>
                  <a:gd name="T103" fmla="*/ 823 h 3035"/>
                  <a:gd name="T104" fmla="*/ 2182 w 4259"/>
                  <a:gd name="T105" fmla="*/ 659 h 3035"/>
                  <a:gd name="T106" fmla="*/ 2277 w 4259"/>
                  <a:gd name="T107" fmla="*/ 547 h 3035"/>
                  <a:gd name="T108" fmla="*/ 2384 w 4259"/>
                  <a:gd name="T109" fmla="*/ 448 h 3035"/>
                  <a:gd name="T110" fmla="*/ 2502 w 4259"/>
                  <a:gd name="T111" fmla="*/ 362 h 3035"/>
                  <a:gd name="T112" fmla="*/ 2631 w 4259"/>
                  <a:gd name="T113" fmla="*/ 296 h 3035"/>
                  <a:gd name="T114" fmla="*/ 2825 w 4259"/>
                  <a:gd name="T115" fmla="*/ 215 h 3035"/>
                  <a:gd name="T116" fmla="*/ 3051 w 4259"/>
                  <a:gd name="T117" fmla="*/ 151 h 3035"/>
                  <a:gd name="T118" fmla="*/ 3193 w 4259"/>
                  <a:gd name="T119" fmla="*/ 0 h 3035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4259" h="3035">
                    <a:moveTo>
                      <a:pt x="3193" y="0"/>
                    </a:moveTo>
                    <a:lnTo>
                      <a:pt x="3079" y="23"/>
                    </a:lnTo>
                    <a:lnTo>
                      <a:pt x="2956" y="52"/>
                    </a:lnTo>
                    <a:lnTo>
                      <a:pt x="2882" y="71"/>
                    </a:lnTo>
                    <a:lnTo>
                      <a:pt x="2806" y="92"/>
                    </a:lnTo>
                    <a:lnTo>
                      <a:pt x="2726" y="121"/>
                    </a:lnTo>
                    <a:lnTo>
                      <a:pt x="2645" y="149"/>
                    </a:lnTo>
                    <a:lnTo>
                      <a:pt x="2602" y="166"/>
                    </a:lnTo>
                    <a:lnTo>
                      <a:pt x="2562" y="182"/>
                    </a:lnTo>
                    <a:lnTo>
                      <a:pt x="2524" y="201"/>
                    </a:lnTo>
                    <a:lnTo>
                      <a:pt x="2483" y="220"/>
                    </a:lnTo>
                    <a:lnTo>
                      <a:pt x="2445" y="239"/>
                    </a:lnTo>
                    <a:lnTo>
                      <a:pt x="2407" y="261"/>
                    </a:lnTo>
                    <a:lnTo>
                      <a:pt x="2372" y="282"/>
                    </a:lnTo>
                    <a:lnTo>
                      <a:pt x="2336" y="306"/>
                    </a:lnTo>
                    <a:lnTo>
                      <a:pt x="2305" y="329"/>
                    </a:lnTo>
                    <a:lnTo>
                      <a:pt x="2275" y="355"/>
                    </a:lnTo>
                    <a:lnTo>
                      <a:pt x="2246" y="381"/>
                    </a:lnTo>
                    <a:lnTo>
                      <a:pt x="2220" y="410"/>
                    </a:lnTo>
                    <a:lnTo>
                      <a:pt x="2199" y="436"/>
                    </a:lnTo>
                    <a:lnTo>
                      <a:pt x="2175" y="464"/>
                    </a:lnTo>
                    <a:lnTo>
                      <a:pt x="2151" y="491"/>
                    </a:lnTo>
                    <a:lnTo>
                      <a:pt x="2130" y="517"/>
                    </a:lnTo>
                    <a:lnTo>
                      <a:pt x="2108" y="543"/>
                    </a:lnTo>
                    <a:lnTo>
                      <a:pt x="2089" y="569"/>
                    </a:lnTo>
                    <a:lnTo>
                      <a:pt x="2070" y="595"/>
                    </a:lnTo>
                    <a:lnTo>
                      <a:pt x="2054" y="619"/>
                    </a:lnTo>
                    <a:lnTo>
                      <a:pt x="2018" y="664"/>
                    </a:lnTo>
                    <a:lnTo>
                      <a:pt x="1990" y="709"/>
                    </a:lnTo>
                    <a:lnTo>
                      <a:pt x="1937" y="787"/>
                    </a:lnTo>
                    <a:lnTo>
                      <a:pt x="1899" y="851"/>
                    </a:lnTo>
                    <a:lnTo>
                      <a:pt x="1871" y="901"/>
                    </a:lnTo>
                    <a:lnTo>
                      <a:pt x="1850" y="941"/>
                    </a:lnTo>
                    <a:lnTo>
                      <a:pt x="1831" y="934"/>
                    </a:lnTo>
                    <a:lnTo>
                      <a:pt x="1778" y="910"/>
                    </a:lnTo>
                    <a:lnTo>
                      <a:pt x="1738" y="896"/>
                    </a:lnTo>
                    <a:lnTo>
                      <a:pt x="1691" y="882"/>
                    </a:lnTo>
                    <a:lnTo>
                      <a:pt x="1638" y="865"/>
                    </a:lnTo>
                    <a:lnTo>
                      <a:pt x="1579" y="849"/>
                    </a:lnTo>
                    <a:lnTo>
                      <a:pt x="1513" y="834"/>
                    </a:lnTo>
                    <a:lnTo>
                      <a:pt x="1441" y="818"/>
                    </a:lnTo>
                    <a:lnTo>
                      <a:pt x="1363" y="806"/>
                    </a:lnTo>
                    <a:lnTo>
                      <a:pt x="1282" y="797"/>
                    </a:lnTo>
                    <a:lnTo>
                      <a:pt x="1109" y="787"/>
                    </a:lnTo>
                    <a:lnTo>
                      <a:pt x="921" y="799"/>
                    </a:lnTo>
                    <a:lnTo>
                      <a:pt x="736" y="823"/>
                    </a:lnTo>
                    <a:lnTo>
                      <a:pt x="646" y="839"/>
                    </a:lnTo>
                    <a:lnTo>
                      <a:pt x="563" y="858"/>
                    </a:lnTo>
                    <a:lnTo>
                      <a:pt x="482" y="877"/>
                    </a:lnTo>
                    <a:lnTo>
                      <a:pt x="404" y="896"/>
                    </a:lnTo>
                    <a:lnTo>
                      <a:pt x="335" y="915"/>
                    </a:lnTo>
                    <a:lnTo>
                      <a:pt x="271" y="934"/>
                    </a:lnTo>
                    <a:lnTo>
                      <a:pt x="209" y="953"/>
                    </a:lnTo>
                    <a:lnTo>
                      <a:pt x="157" y="970"/>
                    </a:lnTo>
                    <a:lnTo>
                      <a:pt x="74" y="998"/>
                    </a:lnTo>
                    <a:lnTo>
                      <a:pt x="22" y="1019"/>
                    </a:lnTo>
                    <a:lnTo>
                      <a:pt x="0" y="1027"/>
                    </a:lnTo>
                    <a:lnTo>
                      <a:pt x="959" y="2924"/>
                    </a:lnTo>
                    <a:lnTo>
                      <a:pt x="1031" y="2905"/>
                    </a:lnTo>
                    <a:lnTo>
                      <a:pt x="1114" y="2888"/>
                    </a:lnTo>
                    <a:lnTo>
                      <a:pt x="1221" y="2867"/>
                    </a:lnTo>
                    <a:lnTo>
                      <a:pt x="1351" y="2846"/>
                    </a:lnTo>
                    <a:lnTo>
                      <a:pt x="1498" y="2824"/>
                    </a:lnTo>
                    <a:lnTo>
                      <a:pt x="1657" y="2808"/>
                    </a:lnTo>
                    <a:lnTo>
                      <a:pt x="1826" y="2801"/>
                    </a:lnTo>
                    <a:lnTo>
                      <a:pt x="2004" y="2803"/>
                    </a:lnTo>
                    <a:lnTo>
                      <a:pt x="2180" y="2829"/>
                    </a:lnTo>
                    <a:lnTo>
                      <a:pt x="2267" y="2848"/>
                    </a:lnTo>
                    <a:lnTo>
                      <a:pt x="2353" y="2867"/>
                    </a:lnTo>
                    <a:lnTo>
                      <a:pt x="2436" y="2888"/>
                    </a:lnTo>
                    <a:lnTo>
                      <a:pt x="2512" y="2912"/>
                    </a:lnTo>
                    <a:lnTo>
                      <a:pt x="2583" y="2933"/>
                    </a:lnTo>
                    <a:lnTo>
                      <a:pt x="2650" y="2957"/>
                    </a:lnTo>
                    <a:lnTo>
                      <a:pt x="2709" y="2979"/>
                    </a:lnTo>
                    <a:lnTo>
                      <a:pt x="2759" y="2997"/>
                    </a:lnTo>
                    <a:lnTo>
                      <a:pt x="2828" y="3026"/>
                    </a:lnTo>
                    <a:lnTo>
                      <a:pt x="2854" y="3035"/>
                    </a:lnTo>
                    <a:lnTo>
                      <a:pt x="2866" y="3000"/>
                    </a:lnTo>
                    <a:lnTo>
                      <a:pt x="2880" y="2957"/>
                    </a:lnTo>
                    <a:lnTo>
                      <a:pt x="2901" y="2903"/>
                    </a:lnTo>
                    <a:lnTo>
                      <a:pt x="2927" y="2834"/>
                    </a:lnTo>
                    <a:lnTo>
                      <a:pt x="2958" y="2758"/>
                    </a:lnTo>
                    <a:lnTo>
                      <a:pt x="2975" y="2718"/>
                    </a:lnTo>
                    <a:lnTo>
                      <a:pt x="2994" y="2675"/>
                    </a:lnTo>
                    <a:lnTo>
                      <a:pt x="3013" y="2630"/>
                    </a:lnTo>
                    <a:lnTo>
                      <a:pt x="3034" y="2585"/>
                    </a:lnTo>
                    <a:lnTo>
                      <a:pt x="3056" y="2540"/>
                    </a:lnTo>
                    <a:lnTo>
                      <a:pt x="3079" y="2492"/>
                    </a:lnTo>
                    <a:lnTo>
                      <a:pt x="3103" y="2447"/>
                    </a:lnTo>
                    <a:lnTo>
                      <a:pt x="3132" y="2400"/>
                    </a:lnTo>
                    <a:lnTo>
                      <a:pt x="3158" y="2352"/>
                    </a:lnTo>
                    <a:lnTo>
                      <a:pt x="3184" y="2305"/>
                    </a:lnTo>
                    <a:lnTo>
                      <a:pt x="3215" y="2260"/>
                    </a:lnTo>
                    <a:lnTo>
                      <a:pt x="3243" y="2215"/>
                    </a:lnTo>
                    <a:lnTo>
                      <a:pt x="3274" y="2172"/>
                    </a:lnTo>
                    <a:lnTo>
                      <a:pt x="3291" y="2151"/>
                    </a:lnTo>
                    <a:lnTo>
                      <a:pt x="3307" y="2129"/>
                    </a:lnTo>
                    <a:lnTo>
                      <a:pt x="3324" y="2110"/>
                    </a:lnTo>
                    <a:lnTo>
                      <a:pt x="3340" y="2089"/>
                    </a:lnTo>
                    <a:lnTo>
                      <a:pt x="3357" y="2070"/>
                    </a:lnTo>
                    <a:lnTo>
                      <a:pt x="3374" y="2051"/>
                    </a:lnTo>
                    <a:lnTo>
                      <a:pt x="3390" y="2035"/>
                    </a:lnTo>
                    <a:lnTo>
                      <a:pt x="3407" y="2013"/>
                    </a:lnTo>
                    <a:lnTo>
                      <a:pt x="3426" y="1997"/>
                    </a:lnTo>
                    <a:lnTo>
                      <a:pt x="3445" y="1980"/>
                    </a:lnTo>
                    <a:lnTo>
                      <a:pt x="3462" y="1963"/>
                    </a:lnTo>
                    <a:lnTo>
                      <a:pt x="3481" y="1949"/>
                    </a:lnTo>
                    <a:lnTo>
                      <a:pt x="3499" y="1935"/>
                    </a:lnTo>
                    <a:lnTo>
                      <a:pt x="3518" y="1921"/>
                    </a:lnTo>
                    <a:lnTo>
                      <a:pt x="3554" y="1895"/>
                    </a:lnTo>
                    <a:lnTo>
                      <a:pt x="3592" y="1871"/>
                    </a:lnTo>
                    <a:lnTo>
                      <a:pt x="3630" y="1847"/>
                    </a:lnTo>
                    <a:lnTo>
                      <a:pt x="3666" y="1823"/>
                    </a:lnTo>
                    <a:lnTo>
                      <a:pt x="3701" y="1802"/>
                    </a:lnTo>
                    <a:lnTo>
                      <a:pt x="3735" y="1781"/>
                    </a:lnTo>
                    <a:lnTo>
                      <a:pt x="3770" y="1762"/>
                    </a:lnTo>
                    <a:lnTo>
                      <a:pt x="3803" y="1743"/>
                    </a:lnTo>
                    <a:lnTo>
                      <a:pt x="3837" y="1726"/>
                    </a:lnTo>
                    <a:lnTo>
                      <a:pt x="3867" y="1710"/>
                    </a:lnTo>
                    <a:lnTo>
                      <a:pt x="3901" y="1693"/>
                    </a:lnTo>
                    <a:lnTo>
                      <a:pt x="3929" y="1679"/>
                    </a:lnTo>
                    <a:lnTo>
                      <a:pt x="3989" y="1650"/>
                    </a:lnTo>
                    <a:lnTo>
                      <a:pt x="4041" y="1629"/>
                    </a:lnTo>
                    <a:lnTo>
                      <a:pt x="4088" y="1608"/>
                    </a:lnTo>
                    <a:lnTo>
                      <a:pt x="4131" y="1591"/>
                    </a:lnTo>
                    <a:lnTo>
                      <a:pt x="4200" y="1567"/>
                    </a:lnTo>
                    <a:lnTo>
                      <a:pt x="4259" y="1548"/>
                    </a:lnTo>
                    <a:lnTo>
                      <a:pt x="4202" y="1444"/>
                    </a:lnTo>
                    <a:lnTo>
                      <a:pt x="4174" y="1453"/>
                    </a:lnTo>
                    <a:lnTo>
                      <a:pt x="4095" y="1477"/>
                    </a:lnTo>
                    <a:lnTo>
                      <a:pt x="4041" y="1496"/>
                    </a:lnTo>
                    <a:lnTo>
                      <a:pt x="3981" y="1518"/>
                    </a:lnTo>
                    <a:lnTo>
                      <a:pt x="3913" y="1544"/>
                    </a:lnTo>
                    <a:lnTo>
                      <a:pt x="3841" y="1572"/>
                    </a:lnTo>
                    <a:lnTo>
                      <a:pt x="3803" y="1591"/>
                    </a:lnTo>
                    <a:lnTo>
                      <a:pt x="3765" y="1605"/>
                    </a:lnTo>
                    <a:lnTo>
                      <a:pt x="3727" y="1624"/>
                    </a:lnTo>
                    <a:lnTo>
                      <a:pt x="3689" y="1643"/>
                    </a:lnTo>
                    <a:lnTo>
                      <a:pt x="3651" y="1662"/>
                    </a:lnTo>
                    <a:lnTo>
                      <a:pt x="3613" y="1684"/>
                    </a:lnTo>
                    <a:lnTo>
                      <a:pt x="3575" y="1705"/>
                    </a:lnTo>
                    <a:lnTo>
                      <a:pt x="3537" y="1726"/>
                    </a:lnTo>
                    <a:lnTo>
                      <a:pt x="3502" y="1750"/>
                    </a:lnTo>
                    <a:lnTo>
                      <a:pt x="3466" y="1774"/>
                    </a:lnTo>
                    <a:lnTo>
                      <a:pt x="3433" y="1797"/>
                    </a:lnTo>
                    <a:lnTo>
                      <a:pt x="3402" y="1823"/>
                    </a:lnTo>
                    <a:lnTo>
                      <a:pt x="3369" y="1847"/>
                    </a:lnTo>
                    <a:lnTo>
                      <a:pt x="3340" y="1876"/>
                    </a:lnTo>
                    <a:lnTo>
                      <a:pt x="3312" y="1902"/>
                    </a:lnTo>
                    <a:lnTo>
                      <a:pt x="3288" y="1928"/>
                    </a:lnTo>
                    <a:lnTo>
                      <a:pt x="3264" y="1959"/>
                    </a:lnTo>
                    <a:lnTo>
                      <a:pt x="3253" y="1973"/>
                    </a:lnTo>
                    <a:lnTo>
                      <a:pt x="3241" y="1990"/>
                    </a:lnTo>
                    <a:lnTo>
                      <a:pt x="3193" y="2054"/>
                    </a:lnTo>
                    <a:lnTo>
                      <a:pt x="3146" y="2120"/>
                    </a:lnTo>
                    <a:lnTo>
                      <a:pt x="3098" y="2191"/>
                    </a:lnTo>
                    <a:lnTo>
                      <a:pt x="3051" y="2265"/>
                    </a:lnTo>
                    <a:lnTo>
                      <a:pt x="3008" y="2336"/>
                    </a:lnTo>
                    <a:lnTo>
                      <a:pt x="2965" y="2409"/>
                    </a:lnTo>
                    <a:lnTo>
                      <a:pt x="2925" y="2476"/>
                    </a:lnTo>
                    <a:lnTo>
                      <a:pt x="2887" y="2542"/>
                    </a:lnTo>
                    <a:lnTo>
                      <a:pt x="2854" y="2604"/>
                    </a:lnTo>
                    <a:lnTo>
                      <a:pt x="2825" y="2658"/>
                    </a:lnTo>
                    <a:lnTo>
                      <a:pt x="2799" y="2706"/>
                    </a:lnTo>
                    <a:lnTo>
                      <a:pt x="2764" y="2775"/>
                    </a:lnTo>
                    <a:lnTo>
                      <a:pt x="2752" y="2801"/>
                    </a:lnTo>
                    <a:lnTo>
                      <a:pt x="2726" y="2791"/>
                    </a:lnTo>
                    <a:lnTo>
                      <a:pt x="2657" y="2770"/>
                    </a:lnTo>
                    <a:lnTo>
                      <a:pt x="2607" y="2758"/>
                    </a:lnTo>
                    <a:lnTo>
                      <a:pt x="2550" y="2744"/>
                    </a:lnTo>
                    <a:lnTo>
                      <a:pt x="2488" y="2727"/>
                    </a:lnTo>
                    <a:lnTo>
                      <a:pt x="2417" y="2711"/>
                    </a:lnTo>
                    <a:lnTo>
                      <a:pt x="2346" y="2694"/>
                    </a:lnTo>
                    <a:lnTo>
                      <a:pt x="2267" y="2680"/>
                    </a:lnTo>
                    <a:lnTo>
                      <a:pt x="2189" y="2668"/>
                    </a:lnTo>
                    <a:lnTo>
                      <a:pt x="2108" y="2656"/>
                    </a:lnTo>
                    <a:lnTo>
                      <a:pt x="1947" y="2642"/>
                    </a:lnTo>
                    <a:lnTo>
                      <a:pt x="1795" y="2642"/>
                    </a:lnTo>
                    <a:lnTo>
                      <a:pt x="1510" y="2670"/>
                    </a:lnTo>
                    <a:lnTo>
                      <a:pt x="1380" y="2689"/>
                    </a:lnTo>
                    <a:lnTo>
                      <a:pt x="1266" y="2706"/>
                    </a:lnTo>
                    <a:lnTo>
                      <a:pt x="1166" y="2725"/>
                    </a:lnTo>
                    <a:lnTo>
                      <a:pt x="1092" y="2739"/>
                    </a:lnTo>
                    <a:lnTo>
                      <a:pt x="1026" y="2753"/>
                    </a:lnTo>
                    <a:lnTo>
                      <a:pt x="200" y="1084"/>
                    </a:lnTo>
                    <a:lnTo>
                      <a:pt x="273" y="1060"/>
                    </a:lnTo>
                    <a:lnTo>
                      <a:pt x="356" y="1036"/>
                    </a:lnTo>
                    <a:lnTo>
                      <a:pt x="409" y="1022"/>
                    </a:lnTo>
                    <a:lnTo>
                      <a:pt x="466" y="1008"/>
                    </a:lnTo>
                    <a:lnTo>
                      <a:pt x="527" y="993"/>
                    </a:lnTo>
                    <a:lnTo>
                      <a:pt x="594" y="977"/>
                    </a:lnTo>
                    <a:lnTo>
                      <a:pt x="665" y="963"/>
                    </a:lnTo>
                    <a:lnTo>
                      <a:pt x="741" y="951"/>
                    </a:lnTo>
                    <a:lnTo>
                      <a:pt x="900" y="927"/>
                    </a:lnTo>
                    <a:lnTo>
                      <a:pt x="1064" y="913"/>
                    </a:lnTo>
                    <a:lnTo>
                      <a:pt x="1228" y="913"/>
                    </a:lnTo>
                    <a:lnTo>
                      <a:pt x="1387" y="927"/>
                    </a:lnTo>
                    <a:lnTo>
                      <a:pt x="1532" y="953"/>
                    </a:lnTo>
                    <a:lnTo>
                      <a:pt x="1660" y="984"/>
                    </a:lnTo>
                    <a:lnTo>
                      <a:pt x="1717" y="1000"/>
                    </a:lnTo>
                    <a:lnTo>
                      <a:pt x="1769" y="1017"/>
                    </a:lnTo>
                    <a:lnTo>
                      <a:pt x="1850" y="1046"/>
                    </a:lnTo>
                    <a:lnTo>
                      <a:pt x="1902" y="1067"/>
                    </a:lnTo>
                    <a:lnTo>
                      <a:pt x="1921" y="1076"/>
                    </a:lnTo>
                    <a:lnTo>
                      <a:pt x="1959" y="1000"/>
                    </a:lnTo>
                    <a:lnTo>
                      <a:pt x="2004" y="922"/>
                    </a:lnTo>
                    <a:lnTo>
                      <a:pt x="2030" y="875"/>
                    </a:lnTo>
                    <a:lnTo>
                      <a:pt x="2061" y="823"/>
                    </a:lnTo>
                    <a:lnTo>
                      <a:pt x="2099" y="770"/>
                    </a:lnTo>
                    <a:lnTo>
                      <a:pt x="2137" y="714"/>
                    </a:lnTo>
                    <a:lnTo>
                      <a:pt x="2158" y="687"/>
                    </a:lnTo>
                    <a:lnTo>
                      <a:pt x="2182" y="659"/>
                    </a:lnTo>
                    <a:lnTo>
                      <a:pt x="2203" y="630"/>
                    </a:lnTo>
                    <a:lnTo>
                      <a:pt x="2227" y="604"/>
                    </a:lnTo>
                    <a:lnTo>
                      <a:pt x="2251" y="576"/>
                    </a:lnTo>
                    <a:lnTo>
                      <a:pt x="2277" y="547"/>
                    </a:lnTo>
                    <a:lnTo>
                      <a:pt x="2303" y="524"/>
                    </a:lnTo>
                    <a:lnTo>
                      <a:pt x="2329" y="495"/>
                    </a:lnTo>
                    <a:lnTo>
                      <a:pt x="2355" y="472"/>
                    </a:lnTo>
                    <a:lnTo>
                      <a:pt x="2384" y="448"/>
                    </a:lnTo>
                    <a:lnTo>
                      <a:pt x="2412" y="424"/>
                    </a:lnTo>
                    <a:lnTo>
                      <a:pt x="2443" y="403"/>
                    </a:lnTo>
                    <a:lnTo>
                      <a:pt x="2474" y="384"/>
                    </a:lnTo>
                    <a:lnTo>
                      <a:pt x="2502" y="362"/>
                    </a:lnTo>
                    <a:lnTo>
                      <a:pt x="2536" y="346"/>
                    </a:lnTo>
                    <a:lnTo>
                      <a:pt x="2567" y="327"/>
                    </a:lnTo>
                    <a:lnTo>
                      <a:pt x="2600" y="310"/>
                    </a:lnTo>
                    <a:lnTo>
                      <a:pt x="2631" y="296"/>
                    </a:lnTo>
                    <a:lnTo>
                      <a:pt x="2664" y="279"/>
                    </a:lnTo>
                    <a:lnTo>
                      <a:pt x="2697" y="265"/>
                    </a:lnTo>
                    <a:lnTo>
                      <a:pt x="2761" y="239"/>
                    </a:lnTo>
                    <a:lnTo>
                      <a:pt x="2825" y="215"/>
                    </a:lnTo>
                    <a:lnTo>
                      <a:pt x="2887" y="196"/>
                    </a:lnTo>
                    <a:lnTo>
                      <a:pt x="2946" y="177"/>
                    </a:lnTo>
                    <a:lnTo>
                      <a:pt x="3001" y="163"/>
                    </a:lnTo>
                    <a:lnTo>
                      <a:pt x="3051" y="151"/>
                    </a:lnTo>
                    <a:lnTo>
                      <a:pt x="3134" y="132"/>
                    </a:lnTo>
                    <a:lnTo>
                      <a:pt x="3210" y="121"/>
                    </a:lnTo>
                    <a:lnTo>
                      <a:pt x="3193" y="0"/>
                    </a:lnTo>
                    <a:close/>
                  </a:path>
                </a:pathLst>
              </a:custGeom>
              <a:solidFill>
                <a:srgbClr val="B8B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78" name="Freeform 46"/>
              <p:cNvSpPr>
                <a:spLocks/>
              </p:cNvSpPr>
              <p:nvPr/>
            </p:nvSpPr>
            <p:spPr bwMode="auto">
              <a:xfrm>
                <a:off x="12222" y="8585"/>
                <a:ext cx="1156" cy="1558"/>
              </a:xfrm>
              <a:custGeom>
                <a:avLst/>
                <a:gdLst>
                  <a:gd name="T0" fmla="*/ 0 w 1156"/>
                  <a:gd name="T1" fmla="*/ 87 h 1558"/>
                  <a:gd name="T2" fmla="*/ 980 w 1156"/>
                  <a:gd name="T3" fmla="*/ 1510 h 1558"/>
                  <a:gd name="T4" fmla="*/ 1156 w 1156"/>
                  <a:gd name="T5" fmla="*/ 1558 h 1558"/>
                  <a:gd name="T6" fmla="*/ 71 w 1156"/>
                  <a:gd name="T7" fmla="*/ 0 h 1558"/>
                  <a:gd name="T8" fmla="*/ 0 w 1156"/>
                  <a:gd name="T9" fmla="*/ 87 h 1558"/>
                  <a:gd name="T10" fmla="*/ 0 w 1156"/>
                  <a:gd name="T11" fmla="*/ 87 h 155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56" h="1558">
                    <a:moveTo>
                      <a:pt x="0" y="87"/>
                    </a:moveTo>
                    <a:lnTo>
                      <a:pt x="980" y="1510"/>
                    </a:lnTo>
                    <a:lnTo>
                      <a:pt x="1156" y="1558"/>
                    </a:lnTo>
                    <a:lnTo>
                      <a:pt x="71" y="0"/>
                    </a:lnTo>
                    <a:lnTo>
                      <a:pt x="0" y="87"/>
                    </a:lnTo>
                    <a:close/>
                  </a:path>
                </a:pathLst>
              </a:custGeom>
              <a:solidFill>
                <a:srgbClr val="B8B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79" name="Freeform 47"/>
              <p:cNvSpPr>
                <a:spLocks/>
              </p:cNvSpPr>
              <p:nvPr/>
            </p:nvSpPr>
            <p:spPr bwMode="auto">
              <a:xfrm>
                <a:off x="8951" y="9792"/>
                <a:ext cx="4437" cy="2096"/>
              </a:xfrm>
              <a:custGeom>
                <a:avLst/>
                <a:gdLst>
                  <a:gd name="T0" fmla="*/ 0 w 4437"/>
                  <a:gd name="T1" fmla="*/ 95 h 2096"/>
                  <a:gd name="T2" fmla="*/ 992 w 4437"/>
                  <a:gd name="T3" fmla="*/ 2087 h 2096"/>
                  <a:gd name="T4" fmla="*/ 1111 w 4437"/>
                  <a:gd name="T5" fmla="*/ 2051 h 2096"/>
                  <a:gd name="T6" fmla="*/ 1232 w 4437"/>
                  <a:gd name="T7" fmla="*/ 2016 h 2096"/>
                  <a:gd name="T8" fmla="*/ 1379 w 4437"/>
                  <a:gd name="T9" fmla="*/ 1975 h 2096"/>
                  <a:gd name="T10" fmla="*/ 1543 w 4437"/>
                  <a:gd name="T11" fmla="*/ 1938 h 2096"/>
                  <a:gd name="T12" fmla="*/ 1714 w 4437"/>
                  <a:gd name="T13" fmla="*/ 1904 h 2096"/>
                  <a:gd name="T14" fmla="*/ 1968 w 4437"/>
                  <a:gd name="T15" fmla="*/ 1869 h 2096"/>
                  <a:gd name="T16" fmla="*/ 2324 w 4437"/>
                  <a:gd name="T17" fmla="*/ 1869 h 2096"/>
                  <a:gd name="T18" fmla="*/ 2685 w 4437"/>
                  <a:gd name="T19" fmla="*/ 1909 h 2096"/>
                  <a:gd name="T20" fmla="*/ 2962 w 4437"/>
                  <a:gd name="T21" fmla="*/ 1957 h 2096"/>
                  <a:gd name="T22" fmla="*/ 3091 w 4437"/>
                  <a:gd name="T23" fmla="*/ 1945 h 2096"/>
                  <a:gd name="T24" fmla="*/ 3140 w 4437"/>
                  <a:gd name="T25" fmla="*/ 1852 h 2096"/>
                  <a:gd name="T26" fmla="*/ 3214 w 4437"/>
                  <a:gd name="T27" fmla="*/ 1717 h 2096"/>
                  <a:gd name="T28" fmla="*/ 3309 w 4437"/>
                  <a:gd name="T29" fmla="*/ 1553 h 2096"/>
                  <a:gd name="T30" fmla="*/ 3364 w 4437"/>
                  <a:gd name="T31" fmla="*/ 1468 h 2096"/>
                  <a:gd name="T32" fmla="*/ 3423 w 4437"/>
                  <a:gd name="T33" fmla="*/ 1380 h 2096"/>
                  <a:gd name="T34" fmla="*/ 3482 w 4437"/>
                  <a:gd name="T35" fmla="*/ 1295 h 2096"/>
                  <a:gd name="T36" fmla="*/ 3527 w 4437"/>
                  <a:gd name="T37" fmla="*/ 1233 h 2096"/>
                  <a:gd name="T38" fmla="*/ 3561 w 4437"/>
                  <a:gd name="T39" fmla="*/ 1193 h 2096"/>
                  <a:gd name="T40" fmla="*/ 3592 w 4437"/>
                  <a:gd name="T41" fmla="*/ 1155 h 2096"/>
                  <a:gd name="T42" fmla="*/ 3622 w 4437"/>
                  <a:gd name="T43" fmla="*/ 1117 h 2096"/>
                  <a:gd name="T44" fmla="*/ 3656 w 4437"/>
                  <a:gd name="T45" fmla="*/ 1081 h 2096"/>
                  <a:gd name="T46" fmla="*/ 3689 w 4437"/>
                  <a:gd name="T47" fmla="*/ 1048 h 2096"/>
                  <a:gd name="T48" fmla="*/ 3736 w 4437"/>
                  <a:gd name="T49" fmla="*/ 1003 h 2096"/>
                  <a:gd name="T50" fmla="*/ 3800 w 4437"/>
                  <a:gd name="T51" fmla="*/ 951 h 2096"/>
                  <a:gd name="T52" fmla="*/ 3865 w 4437"/>
                  <a:gd name="T53" fmla="*/ 908 h 2096"/>
                  <a:gd name="T54" fmla="*/ 3926 w 4437"/>
                  <a:gd name="T55" fmla="*/ 870 h 2096"/>
                  <a:gd name="T56" fmla="*/ 3986 w 4437"/>
                  <a:gd name="T57" fmla="*/ 837 h 2096"/>
                  <a:gd name="T58" fmla="*/ 4043 w 4437"/>
                  <a:gd name="T59" fmla="*/ 804 h 2096"/>
                  <a:gd name="T60" fmla="*/ 4152 w 4437"/>
                  <a:gd name="T61" fmla="*/ 754 h 2096"/>
                  <a:gd name="T62" fmla="*/ 4247 w 4437"/>
                  <a:gd name="T63" fmla="*/ 714 h 2096"/>
                  <a:gd name="T64" fmla="*/ 4325 w 4437"/>
                  <a:gd name="T65" fmla="*/ 685 h 2096"/>
                  <a:gd name="T66" fmla="*/ 4437 w 4437"/>
                  <a:gd name="T67" fmla="*/ 654 h 2096"/>
                  <a:gd name="T68" fmla="*/ 4050 w 4437"/>
                  <a:gd name="T69" fmla="*/ 455 h 2096"/>
                  <a:gd name="T70" fmla="*/ 4147 w 4437"/>
                  <a:gd name="T71" fmla="*/ 631 h 2096"/>
                  <a:gd name="T72" fmla="*/ 4021 w 4437"/>
                  <a:gd name="T73" fmla="*/ 678 h 2096"/>
                  <a:gd name="T74" fmla="*/ 3919 w 4437"/>
                  <a:gd name="T75" fmla="*/ 721 h 2096"/>
                  <a:gd name="T76" fmla="*/ 3812 w 4437"/>
                  <a:gd name="T77" fmla="*/ 778 h 2096"/>
                  <a:gd name="T78" fmla="*/ 3760 w 4437"/>
                  <a:gd name="T79" fmla="*/ 806 h 2096"/>
                  <a:gd name="T80" fmla="*/ 3708 w 4437"/>
                  <a:gd name="T81" fmla="*/ 839 h 2096"/>
                  <a:gd name="T82" fmla="*/ 3660 w 4437"/>
                  <a:gd name="T83" fmla="*/ 873 h 2096"/>
                  <a:gd name="T84" fmla="*/ 3613 w 4437"/>
                  <a:gd name="T85" fmla="*/ 911 h 2096"/>
                  <a:gd name="T86" fmla="*/ 3575 w 4437"/>
                  <a:gd name="T87" fmla="*/ 949 h 2096"/>
                  <a:gd name="T88" fmla="*/ 3535 w 4437"/>
                  <a:gd name="T89" fmla="*/ 991 h 2096"/>
                  <a:gd name="T90" fmla="*/ 3492 w 4437"/>
                  <a:gd name="T91" fmla="*/ 1043 h 2096"/>
                  <a:gd name="T92" fmla="*/ 3459 w 4437"/>
                  <a:gd name="T93" fmla="*/ 1086 h 2096"/>
                  <a:gd name="T94" fmla="*/ 3399 w 4437"/>
                  <a:gd name="T95" fmla="*/ 1164 h 2096"/>
                  <a:gd name="T96" fmla="*/ 3307 w 4437"/>
                  <a:gd name="T97" fmla="*/ 1302 h 2096"/>
                  <a:gd name="T98" fmla="*/ 3214 w 4437"/>
                  <a:gd name="T99" fmla="*/ 1439 h 2096"/>
                  <a:gd name="T100" fmla="*/ 3131 w 4437"/>
                  <a:gd name="T101" fmla="*/ 1568 h 2096"/>
                  <a:gd name="T102" fmla="*/ 3065 w 4437"/>
                  <a:gd name="T103" fmla="*/ 1674 h 2096"/>
                  <a:gd name="T104" fmla="*/ 3003 w 4437"/>
                  <a:gd name="T105" fmla="*/ 1774 h 2096"/>
                  <a:gd name="T106" fmla="*/ 2905 w 4437"/>
                  <a:gd name="T107" fmla="*/ 1748 h 2096"/>
                  <a:gd name="T108" fmla="*/ 2640 w 4437"/>
                  <a:gd name="T109" fmla="*/ 1700 h 2096"/>
                  <a:gd name="T110" fmla="*/ 2250 w 4437"/>
                  <a:gd name="T111" fmla="*/ 1674 h 2096"/>
                  <a:gd name="T112" fmla="*/ 1778 w 4437"/>
                  <a:gd name="T113" fmla="*/ 1717 h 2096"/>
                  <a:gd name="T114" fmla="*/ 1557 w 4437"/>
                  <a:gd name="T115" fmla="*/ 1762 h 2096"/>
                  <a:gd name="T116" fmla="*/ 1381 w 4437"/>
                  <a:gd name="T117" fmla="*/ 1800 h 2096"/>
                  <a:gd name="T118" fmla="*/ 1253 w 4437"/>
                  <a:gd name="T119" fmla="*/ 1831 h 2096"/>
                  <a:gd name="T120" fmla="*/ 1042 w 4437"/>
                  <a:gd name="T121" fmla="*/ 1907 h 2096"/>
                  <a:gd name="T122" fmla="*/ 368 w 4437"/>
                  <a:gd name="T123" fmla="*/ 114 h 2096"/>
                  <a:gd name="T124" fmla="*/ 320 w 4437"/>
                  <a:gd name="T125" fmla="*/ 0 h 209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4437" h="2096">
                    <a:moveTo>
                      <a:pt x="320" y="0"/>
                    </a:moveTo>
                    <a:lnTo>
                      <a:pt x="0" y="95"/>
                    </a:lnTo>
                    <a:lnTo>
                      <a:pt x="966" y="2096"/>
                    </a:lnTo>
                    <a:lnTo>
                      <a:pt x="992" y="2087"/>
                    </a:lnTo>
                    <a:lnTo>
                      <a:pt x="1061" y="2066"/>
                    </a:lnTo>
                    <a:lnTo>
                      <a:pt x="1111" y="2051"/>
                    </a:lnTo>
                    <a:lnTo>
                      <a:pt x="1168" y="2035"/>
                    </a:lnTo>
                    <a:lnTo>
                      <a:pt x="1232" y="2016"/>
                    </a:lnTo>
                    <a:lnTo>
                      <a:pt x="1303" y="1997"/>
                    </a:lnTo>
                    <a:lnTo>
                      <a:pt x="1379" y="1975"/>
                    </a:lnTo>
                    <a:lnTo>
                      <a:pt x="1460" y="1957"/>
                    </a:lnTo>
                    <a:lnTo>
                      <a:pt x="1543" y="1938"/>
                    </a:lnTo>
                    <a:lnTo>
                      <a:pt x="1628" y="1921"/>
                    </a:lnTo>
                    <a:lnTo>
                      <a:pt x="1714" y="1904"/>
                    </a:lnTo>
                    <a:lnTo>
                      <a:pt x="1799" y="1888"/>
                    </a:lnTo>
                    <a:lnTo>
                      <a:pt x="1968" y="1869"/>
                    </a:lnTo>
                    <a:lnTo>
                      <a:pt x="2141" y="1862"/>
                    </a:lnTo>
                    <a:lnTo>
                      <a:pt x="2324" y="1869"/>
                    </a:lnTo>
                    <a:lnTo>
                      <a:pt x="2509" y="1888"/>
                    </a:lnTo>
                    <a:lnTo>
                      <a:pt x="2685" y="1909"/>
                    </a:lnTo>
                    <a:lnTo>
                      <a:pt x="2839" y="1935"/>
                    </a:lnTo>
                    <a:lnTo>
                      <a:pt x="2962" y="1957"/>
                    </a:lnTo>
                    <a:lnTo>
                      <a:pt x="3074" y="1980"/>
                    </a:lnTo>
                    <a:lnTo>
                      <a:pt x="3091" y="1945"/>
                    </a:lnTo>
                    <a:lnTo>
                      <a:pt x="3112" y="1904"/>
                    </a:lnTo>
                    <a:lnTo>
                      <a:pt x="3140" y="1852"/>
                    </a:lnTo>
                    <a:lnTo>
                      <a:pt x="3174" y="1788"/>
                    </a:lnTo>
                    <a:lnTo>
                      <a:pt x="3214" y="1717"/>
                    </a:lnTo>
                    <a:lnTo>
                      <a:pt x="3259" y="1639"/>
                    </a:lnTo>
                    <a:lnTo>
                      <a:pt x="3309" y="1553"/>
                    </a:lnTo>
                    <a:lnTo>
                      <a:pt x="3338" y="1513"/>
                    </a:lnTo>
                    <a:lnTo>
                      <a:pt x="3364" y="1468"/>
                    </a:lnTo>
                    <a:lnTo>
                      <a:pt x="3392" y="1425"/>
                    </a:lnTo>
                    <a:lnTo>
                      <a:pt x="3423" y="1380"/>
                    </a:lnTo>
                    <a:lnTo>
                      <a:pt x="3451" y="1337"/>
                    </a:lnTo>
                    <a:lnTo>
                      <a:pt x="3482" y="1295"/>
                    </a:lnTo>
                    <a:lnTo>
                      <a:pt x="3513" y="1254"/>
                    </a:lnTo>
                    <a:lnTo>
                      <a:pt x="3527" y="1233"/>
                    </a:lnTo>
                    <a:lnTo>
                      <a:pt x="3544" y="1212"/>
                    </a:lnTo>
                    <a:lnTo>
                      <a:pt x="3561" y="1193"/>
                    </a:lnTo>
                    <a:lnTo>
                      <a:pt x="3575" y="1174"/>
                    </a:lnTo>
                    <a:lnTo>
                      <a:pt x="3592" y="1155"/>
                    </a:lnTo>
                    <a:lnTo>
                      <a:pt x="3608" y="1136"/>
                    </a:lnTo>
                    <a:lnTo>
                      <a:pt x="3622" y="1117"/>
                    </a:lnTo>
                    <a:lnTo>
                      <a:pt x="3639" y="1098"/>
                    </a:lnTo>
                    <a:lnTo>
                      <a:pt x="3656" y="1081"/>
                    </a:lnTo>
                    <a:lnTo>
                      <a:pt x="3672" y="1065"/>
                    </a:lnTo>
                    <a:lnTo>
                      <a:pt x="3689" y="1048"/>
                    </a:lnTo>
                    <a:lnTo>
                      <a:pt x="3705" y="1032"/>
                    </a:lnTo>
                    <a:lnTo>
                      <a:pt x="3736" y="1003"/>
                    </a:lnTo>
                    <a:lnTo>
                      <a:pt x="3770" y="975"/>
                    </a:lnTo>
                    <a:lnTo>
                      <a:pt x="3800" y="951"/>
                    </a:lnTo>
                    <a:lnTo>
                      <a:pt x="3834" y="930"/>
                    </a:lnTo>
                    <a:lnTo>
                      <a:pt x="3865" y="908"/>
                    </a:lnTo>
                    <a:lnTo>
                      <a:pt x="3895" y="889"/>
                    </a:lnTo>
                    <a:lnTo>
                      <a:pt x="3926" y="870"/>
                    </a:lnTo>
                    <a:lnTo>
                      <a:pt x="3957" y="854"/>
                    </a:lnTo>
                    <a:lnTo>
                      <a:pt x="3986" y="837"/>
                    </a:lnTo>
                    <a:lnTo>
                      <a:pt x="4016" y="820"/>
                    </a:lnTo>
                    <a:lnTo>
                      <a:pt x="4043" y="804"/>
                    </a:lnTo>
                    <a:lnTo>
                      <a:pt x="4100" y="778"/>
                    </a:lnTo>
                    <a:lnTo>
                      <a:pt x="4152" y="754"/>
                    </a:lnTo>
                    <a:lnTo>
                      <a:pt x="4202" y="733"/>
                    </a:lnTo>
                    <a:lnTo>
                      <a:pt x="4247" y="714"/>
                    </a:lnTo>
                    <a:lnTo>
                      <a:pt x="4289" y="697"/>
                    </a:lnTo>
                    <a:lnTo>
                      <a:pt x="4325" y="685"/>
                    </a:lnTo>
                    <a:lnTo>
                      <a:pt x="4384" y="666"/>
                    </a:lnTo>
                    <a:lnTo>
                      <a:pt x="4437" y="654"/>
                    </a:lnTo>
                    <a:lnTo>
                      <a:pt x="4171" y="379"/>
                    </a:lnTo>
                    <a:lnTo>
                      <a:pt x="4050" y="455"/>
                    </a:lnTo>
                    <a:lnTo>
                      <a:pt x="4218" y="607"/>
                    </a:lnTo>
                    <a:lnTo>
                      <a:pt x="4147" y="631"/>
                    </a:lnTo>
                    <a:lnTo>
                      <a:pt x="4066" y="659"/>
                    </a:lnTo>
                    <a:lnTo>
                      <a:pt x="4021" y="678"/>
                    </a:lnTo>
                    <a:lnTo>
                      <a:pt x="3971" y="699"/>
                    </a:lnTo>
                    <a:lnTo>
                      <a:pt x="3919" y="721"/>
                    </a:lnTo>
                    <a:lnTo>
                      <a:pt x="3867" y="749"/>
                    </a:lnTo>
                    <a:lnTo>
                      <a:pt x="3812" y="778"/>
                    </a:lnTo>
                    <a:lnTo>
                      <a:pt x="3786" y="790"/>
                    </a:lnTo>
                    <a:lnTo>
                      <a:pt x="3760" y="806"/>
                    </a:lnTo>
                    <a:lnTo>
                      <a:pt x="3734" y="823"/>
                    </a:lnTo>
                    <a:lnTo>
                      <a:pt x="3708" y="839"/>
                    </a:lnTo>
                    <a:lnTo>
                      <a:pt x="3684" y="856"/>
                    </a:lnTo>
                    <a:lnTo>
                      <a:pt x="3660" y="873"/>
                    </a:lnTo>
                    <a:lnTo>
                      <a:pt x="3637" y="892"/>
                    </a:lnTo>
                    <a:lnTo>
                      <a:pt x="3613" y="911"/>
                    </a:lnTo>
                    <a:lnTo>
                      <a:pt x="3594" y="930"/>
                    </a:lnTo>
                    <a:lnTo>
                      <a:pt x="3575" y="949"/>
                    </a:lnTo>
                    <a:lnTo>
                      <a:pt x="3556" y="968"/>
                    </a:lnTo>
                    <a:lnTo>
                      <a:pt x="3535" y="991"/>
                    </a:lnTo>
                    <a:lnTo>
                      <a:pt x="3513" y="1017"/>
                    </a:lnTo>
                    <a:lnTo>
                      <a:pt x="3492" y="1043"/>
                    </a:lnTo>
                    <a:lnTo>
                      <a:pt x="3470" y="1072"/>
                    </a:lnTo>
                    <a:lnTo>
                      <a:pt x="3459" y="1086"/>
                    </a:lnTo>
                    <a:lnTo>
                      <a:pt x="3447" y="1103"/>
                    </a:lnTo>
                    <a:lnTo>
                      <a:pt x="3399" y="1164"/>
                    </a:lnTo>
                    <a:lnTo>
                      <a:pt x="3352" y="1233"/>
                    </a:lnTo>
                    <a:lnTo>
                      <a:pt x="3307" y="1302"/>
                    </a:lnTo>
                    <a:lnTo>
                      <a:pt x="3259" y="1371"/>
                    </a:lnTo>
                    <a:lnTo>
                      <a:pt x="3214" y="1439"/>
                    </a:lnTo>
                    <a:lnTo>
                      <a:pt x="3171" y="1506"/>
                    </a:lnTo>
                    <a:lnTo>
                      <a:pt x="3131" y="1568"/>
                    </a:lnTo>
                    <a:lnTo>
                      <a:pt x="3095" y="1624"/>
                    </a:lnTo>
                    <a:lnTo>
                      <a:pt x="3065" y="1674"/>
                    </a:lnTo>
                    <a:lnTo>
                      <a:pt x="3019" y="1745"/>
                    </a:lnTo>
                    <a:lnTo>
                      <a:pt x="3003" y="1774"/>
                    </a:lnTo>
                    <a:lnTo>
                      <a:pt x="2977" y="1767"/>
                    </a:lnTo>
                    <a:lnTo>
                      <a:pt x="2905" y="1748"/>
                    </a:lnTo>
                    <a:lnTo>
                      <a:pt x="2792" y="1724"/>
                    </a:lnTo>
                    <a:lnTo>
                      <a:pt x="2640" y="1700"/>
                    </a:lnTo>
                    <a:lnTo>
                      <a:pt x="2457" y="1681"/>
                    </a:lnTo>
                    <a:lnTo>
                      <a:pt x="2250" y="1674"/>
                    </a:lnTo>
                    <a:lnTo>
                      <a:pt x="2020" y="1684"/>
                    </a:lnTo>
                    <a:lnTo>
                      <a:pt x="1778" y="1717"/>
                    </a:lnTo>
                    <a:lnTo>
                      <a:pt x="1659" y="1741"/>
                    </a:lnTo>
                    <a:lnTo>
                      <a:pt x="1557" y="1762"/>
                    </a:lnTo>
                    <a:lnTo>
                      <a:pt x="1462" y="1781"/>
                    </a:lnTo>
                    <a:lnTo>
                      <a:pt x="1381" y="1800"/>
                    </a:lnTo>
                    <a:lnTo>
                      <a:pt x="1313" y="1817"/>
                    </a:lnTo>
                    <a:lnTo>
                      <a:pt x="1253" y="1831"/>
                    </a:lnTo>
                    <a:lnTo>
                      <a:pt x="1161" y="1859"/>
                    </a:lnTo>
                    <a:lnTo>
                      <a:pt x="1042" y="1907"/>
                    </a:lnTo>
                    <a:lnTo>
                      <a:pt x="190" y="161"/>
                    </a:lnTo>
                    <a:lnTo>
                      <a:pt x="368" y="114"/>
                    </a:lnTo>
                    <a:lnTo>
                      <a:pt x="320" y="0"/>
                    </a:lnTo>
                    <a:close/>
                  </a:path>
                </a:pathLst>
              </a:custGeom>
              <a:solidFill>
                <a:srgbClr val="B8B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80" name="Freeform 48"/>
              <p:cNvSpPr>
                <a:spLocks/>
              </p:cNvSpPr>
              <p:nvPr/>
            </p:nvSpPr>
            <p:spPr bwMode="auto">
              <a:xfrm>
                <a:off x="10909" y="9543"/>
                <a:ext cx="1007" cy="1928"/>
              </a:xfrm>
              <a:custGeom>
                <a:avLst/>
                <a:gdLst>
                  <a:gd name="T0" fmla="*/ 126 w 1007"/>
                  <a:gd name="T1" fmla="*/ 0 h 1928"/>
                  <a:gd name="T2" fmla="*/ 1007 w 1007"/>
                  <a:gd name="T3" fmla="*/ 1878 h 1928"/>
                  <a:gd name="T4" fmla="*/ 895 w 1007"/>
                  <a:gd name="T5" fmla="*/ 1928 h 1928"/>
                  <a:gd name="T6" fmla="*/ 0 w 1007"/>
                  <a:gd name="T7" fmla="*/ 19 h 1928"/>
                  <a:gd name="T8" fmla="*/ 126 w 1007"/>
                  <a:gd name="T9" fmla="*/ 0 h 1928"/>
                  <a:gd name="T10" fmla="*/ 126 w 1007"/>
                  <a:gd name="T11" fmla="*/ 0 h 192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007" h="1928">
                    <a:moveTo>
                      <a:pt x="126" y="0"/>
                    </a:moveTo>
                    <a:lnTo>
                      <a:pt x="1007" y="1878"/>
                    </a:lnTo>
                    <a:lnTo>
                      <a:pt x="895" y="1928"/>
                    </a:lnTo>
                    <a:lnTo>
                      <a:pt x="0" y="19"/>
                    </a:lnTo>
                    <a:lnTo>
                      <a:pt x="126" y="0"/>
                    </a:lnTo>
                    <a:close/>
                  </a:path>
                </a:pathLst>
              </a:custGeom>
              <a:solidFill>
                <a:srgbClr val="B8B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81" name="Freeform 49"/>
              <p:cNvSpPr>
                <a:spLocks/>
              </p:cNvSpPr>
              <p:nvPr/>
            </p:nvSpPr>
            <p:spPr bwMode="auto">
              <a:xfrm>
                <a:off x="9122" y="8516"/>
                <a:ext cx="4256" cy="3076"/>
              </a:xfrm>
              <a:custGeom>
                <a:avLst/>
                <a:gdLst>
                  <a:gd name="T0" fmla="*/ 2879 w 4256"/>
                  <a:gd name="T1" fmla="*/ 69 h 3076"/>
                  <a:gd name="T2" fmla="*/ 2602 w 4256"/>
                  <a:gd name="T3" fmla="*/ 163 h 3076"/>
                  <a:gd name="T4" fmla="*/ 2442 w 4256"/>
                  <a:gd name="T5" fmla="*/ 239 h 3076"/>
                  <a:gd name="T6" fmla="*/ 2302 w 4256"/>
                  <a:gd name="T7" fmla="*/ 330 h 3076"/>
                  <a:gd name="T8" fmla="*/ 2196 w 4256"/>
                  <a:gd name="T9" fmla="*/ 436 h 3076"/>
                  <a:gd name="T10" fmla="*/ 2105 w 4256"/>
                  <a:gd name="T11" fmla="*/ 543 h 3076"/>
                  <a:gd name="T12" fmla="*/ 2015 w 4256"/>
                  <a:gd name="T13" fmla="*/ 664 h 3076"/>
                  <a:gd name="T14" fmla="*/ 1868 w 4256"/>
                  <a:gd name="T15" fmla="*/ 899 h 3076"/>
                  <a:gd name="T16" fmla="*/ 1735 w 4256"/>
                  <a:gd name="T17" fmla="*/ 896 h 3076"/>
                  <a:gd name="T18" fmla="*/ 1510 w 4256"/>
                  <a:gd name="T19" fmla="*/ 832 h 3076"/>
                  <a:gd name="T20" fmla="*/ 1106 w 4256"/>
                  <a:gd name="T21" fmla="*/ 787 h 3076"/>
                  <a:gd name="T22" fmla="*/ 560 w 4256"/>
                  <a:gd name="T23" fmla="*/ 856 h 3076"/>
                  <a:gd name="T24" fmla="*/ 268 w 4256"/>
                  <a:gd name="T25" fmla="*/ 932 h 3076"/>
                  <a:gd name="T26" fmla="*/ 19 w 4256"/>
                  <a:gd name="T27" fmla="*/ 1017 h 3076"/>
                  <a:gd name="T28" fmla="*/ 1111 w 4256"/>
                  <a:gd name="T29" fmla="*/ 2889 h 3076"/>
                  <a:gd name="T30" fmla="*/ 1657 w 4256"/>
                  <a:gd name="T31" fmla="*/ 2808 h 3076"/>
                  <a:gd name="T32" fmla="*/ 2255 w 4256"/>
                  <a:gd name="T33" fmla="*/ 2855 h 3076"/>
                  <a:gd name="T34" fmla="*/ 2556 w 4256"/>
                  <a:gd name="T35" fmla="*/ 2957 h 3076"/>
                  <a:gd name="T36" fmla="*/ 2758 w 4256"/>
                  <a:gd name="T37" fmla="*/ 3050 h 3076"/>
                  <a:gd name="T38" fmla="*/ 2841 w 4256"/>
                  <a:gd name="T39" fmla="*/ 2993 h 3076"/>
                  <a:gd name="T40" fmla="*/ 2946 w 4256"/>
                  <a:gd name="T41" fmla="*/ 2742 h 3076"/>
                  <a:gd name="T42" fmla="*/ 3036 w 4256"/>
                  <a:gd name="T43" fmla="*/ 2557 h 3076"/>
                  <a:gd name="T44" fmla="*/ 3143 w 4256"/>
                  <a:gd name="T45" fmla="*/ 2364 h 3076"/>
                  <a:gd name="T46" fmla="*/ 3266 w 4256"/>
                  <a:gd name="T47" fmla="*/ 2177 h 3076"/>
                  <a:gd name="T48" fmla="*/ 3335 w 4256"/>
                  <a:gd name="T49" fmla="*/ 2092 h 3076"/>
                  <a:gd name="T50" fmla="*/ 3404 w 4256"/>
                  <a:gd name="T51" fmla="*/ 2016 h 3076"/>
                  <a:gd name="T52" fmla="*/ 3477 w 4256"/>
                  <a:gd name="T53" fmla="*/ 1949 h 3076"/>
                  <a:gd name="T54" fmla="*/ 3589 w 4256"/>
                  <a:gd name="T55" fmla="*/ 1869 h 3076"/>
                  <a:gd name="T56" fmla="*/ 3734 w 4256"/>
                  <a:gd name="T57" fmla="*/ 1781 h 3076"/>
                  <a:gd name="T58" fmla="*/ 3864 w 4256"/>
                  <a:gd name="T59" fmla="*/ 1707 h 3076"/>
                  <a:gd name="T60" fmla="*/ 4038 w 4256"/>
                  <a:gd name="T61" fmla="*/ 1627 h 3076"/>
                  <a:gd name="T62" fmla="*/ 4256 w 4256"/>
                  <a:gd name="T63" fmla="*/ 1549 h 3076"/>
                  <a:gd name="T64" fmla="*/ 4045 w 4256"/>
                  <a:gd name="T65" fmla="*/ 1496 h 3076"/>
                  <a:gd name="T66" fmla="*/ 3848 w 4256"/>
                  <a:gd name="T67" fmla="*/ 1577 h 3076"/>
                  <a:gd name="T68" fmla="*/ 3696 w 4256"/>
                  <a:gd name="T69" fmla="*/ 1651 h 3076"/>
                  <a:gd name="T70" fmla="*/ 3544 w 4256"/>
                  <a:gd name="T71" fmla="*/ 1738 h 3076"/>
                  <a:gd name="T72" fmla="*/ 3399 w 4256"/>
                  <a:gd name="T73" fmla="*/ 1840 h 3076"/>
                  <a:gd name="T74" fmla="*/ 3290 w 4256"/>
                  <a:gd name="T75" fmla="*/ 1942 h 3076"/>
                  <a:gd name="T76" fmla="*/ 3233 w 4256"/>
                  <a:gd name="T77" fmla="*/ 2004 h 3076"/>
                  <a:gd name="T78" fmla="*/ 3169 w 4256"/>
                  <a:gd name="T79" fmla="*/ 2092 h 3076"/>
                  <a:gd name="T80" fmla="*/ 2977 w 4256"/>
                  <a:gd name="T81" fmla="*/ 2398 h 3076"/>
                  <a:gd name="T82" fmla="*/ 2834 w 4256"/>
                  <a:gd name="T83" fmla="*/ 2682 h 3076"/>
                  <a:gd name="T84" fmla="*/ 2742 w 4256"/>
                  <a:gd name="T85" fmla="*/ 2891 h 3076"/>
                  <a:gd name="T86" fmla="*/ 2597 w 4256"/>
                  <a:gd name="T87" fmla="*/ 2834 h 3076"/>
                  <a:gd name="T88" fmla="*/ 2329 w 4256"/>
                  <a:gd name="T89" fmla="*/ 2744 h 3076"/>
                  <a:gd name="T90" fmla="*/ 2001 w 4256"/>
                  <a:gd name="T91" fmla="*/ 2675 h 3076"/>
                  <a:gd name="T92" fmla="*/ 1234 w 4256"/>
                  <a:gd name="T93" fmla="*/ 2723 h 3076"/>
                  <a:gd name="T94" fmla="*/ 270 w 4256"/>
                  <a:gd name="T95" fmla="*/ 1060 h 3076"/>
                  <a:gd name="T96" fmla="*/ 524 w 4256"/>
                  <a:gd name="T97" fmla="*/ 991 h 3076"/>
                  <a:gd name="T98" fmla="*/ 897 w 4256"/>
                  <a:gd name="T99" fmla="*/ 927 h 3076"/>
                  <a:gd name="T100" fmla="*/ 1528 w 4256"/>
                  <a:gd name="T101" fmla="*/ 951 h 3076"/>
                  <a:gd name="T102" fmla="*/ 1847 w 4256"/>
                  <a:gd name="T103" fmla="*/ 1046 h 3076"/>
                  <a:gd name="T104" fmla="*/ 2001 w 4256"/>
                  <a:gd name="T105" fmla="*/ 922 h 3076"/>
                  <a:gd name="T106" fmla="*/ 2134 w 4256"/>
                  <a:gd name="T107" fmla="*/ 714 h 3076"/>
                  <a:gd name="T108" fmla="*/ 2224 w 4256"/>
                  <a:gd name="T109" fmla="*/ 602 h 3076"/>
                  <a:gd name="T110" fmla="*/ 2326 w 4256"/>
                  <a:gd name="T111" fmla="*/ 496 h 3076"/>
                  <a:gd name="T112" fmla="*/ 2440 w 4256"/>
                  <a:gd name="T113" fmla="*/ 403 h 3076"/>
                  <a:gd name="T114" fmla="*/ 2564 w 4256"/>
                  <a:gd name="T115" fmla="*/ 327 h 3076"/>
                  <a:gd name="T116" fmla="*/ 2694 w 4256"/>
                  <a:gd name="T117" fmla="*/ 265 h 3076"/>
                  <a:gd name="T118" fmla="*/ 2943 w 4256"/>
                  <a:gd name="T119" fmla="*/ 178 h 3076"/>
                  <a:gd name="T120" fmla="*/ 3207 w 4256"/>
                  <a:gd name="T121" fmla="*/ 118 h 307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4256" h="3076">
                    <a:moveTo>
                      <a:pt x="3190" y="0"/>
                    </a:moveTo>
                    <a:lnTo>
                      <a:pt x="3076" y="21"/>
                    </a:lnTo>
                    <a:lnTo>
                      <a:pt x="2953" y="50"/>
                    </a:lnTo>
                    <a:lnTo>
                      <a:pt x="2879" y="69"/>
                    </a:lnTo>
                    <a:lnTo>
                      <a:pt x="2801" y="92"/>
                    </a:lnTo>
                    <a:lnTo>
                      <a:pt x="2723" y="118"/>
                    </a:lnTo>
                    <a:lnTo>
                      <a:pt x="2642" y="147"/>
                    </a:lnTo>
                    <a:lnTo>
                      <a:pt x="2602" y="163"/>
                    </a:lnTo>
                    <a:lnTo>
                      <a:pt x="2559" y="182"/>
                    </a:lnTo>
                    <a:lnTo>
                      <a:pt x="2521" y="199"/>
                    </a:lnTo>
                    <a:lnTo>
                      <a:pt x="2480" y="218"/>
                    </a:lnTo>
                    <a:lnTo>
                      <a:pt x="2442" y="239"/>
                    </a:lnTo>
                    <a:lnTo>
                      <a:pt x="2404" y="261"/>
                    </a:lnTo>
                    <a:lnTo>
                      <a:pt x="2369" y="282"/>
                    </a:lnTo>
                    <a:lnTo>
                      <a:pt x="2336" y="306"/>
                    </a:lnTo>
                    <a:lnTo>
                      <a:pt x="2302" y="330"/>
                    </a:lnTo>
                    <a:lnTo>
                      <a:pt x="2272" y="356"/>
                    </a:lnTo>
                    <a:lnTo>
                      <a:pt x="2243" y="382"/>
                    </a:lnTo>
                    <a:lnTo>
                      <a:pt x="2219" y="408"/>
                    </a:lnTo>
                    <a:lnTo>
                      <a:pt x="2196" y="436"/>
                    </a:lnTo>
                    <a:lnTo>
                      <a:pt x="2172" y="465"/>
                    </a:lnTo>
                    <a:lnTo>
                      <a:pt x="2148" y="491"/>
                    </a:lnTo>
                    <a:lnTo>
                      <a:pt x="2127" y="517"/>
                    </a:lnTo>
                    <a:lnTo>
                      <a:pt x="2105" y="543"/>
                    </a:lnTo>
                    <a:lnTo>
                      <a:pt x="2086" y="569"/>
                    </a:lnTo>
                    <a:lnTo>
                      <a:pt x="2070" y="593"/>
                    </a:lnTo>
                    <a:lnTo>
                      <a:pt x="2051" y="616"/>
                    </a:lnTo>
                    <a:lnTo>
                      <a:pt x="2015" y="664"/>
                    </a:lnTo>
                    <a:lnTo>
                      <a:pt x="1987" y="709"/>
                    </a:lnTo>
                    <a:lnTo>
                      <a:pt x="1934" y="787"/>
                    </a:lnTo>
                    <a:lnTo>
                      <a:pt x="1896" y="851"/>
                    </a:lnTo>
                    <a:lnTo>
                      <a:pt x="1868" y="899"/>
                    </a:lnTo>
                    <a:lnTo>
                      <a:pt x="1847" y="941"/>
                    </a:lnTo>
                    <a:lnTo>
                      <a:pt x="1828" y="932"/>
                    </a:lnTo>
                    <a:lnTo>
                      <a:pt x="1775" y="911"/>
                    </a:lnTo>
                    <a:lnTo>
                      <a:pt x="1735" y="896"/>
                    </a:lnTo>
                    <a:lnTo>
                      <a:pt x="1690" y="880"/>
                    </a:lnTo>
                    <a:lnTo>
                      <a:pt x="1635" y="863"/>
                    </a:lnTo>
                    <a:lnTo>
                      <a:pt x="1576" y="847"/>
                    </a:lnTo>
                    <a:lnTo>
                      <a:pt x="1510" y="832"/>
                    </a:lnTo>
                    <a:lnTo>
                      <a:pt x="1438" y="818"/>
                    </a:lnTo>
                    <a:lnTo>
                      <a:pt x="1360" y="806"/>
                    </a:lnTo>
                    <a:lnTo>
                      <a:pt x="1279" y="797"/>
                    </a:lnTo>
                    <a:lnTo>
                      <a:pt x="1106" y="787"/>
                    </a:lnTo>
                    <a:lnTo>
                      <a:pt x="918" y="797"/>
                    </a:lnTo>
                    <a:lnTo>
                      <a:pt x="733" y="823"/>
                    </a:lnTo>
                    <a:lnTo>
                      <a:pt x="643" y="839"/>
                    </a:lnTo>
                    <a:lnTo>
                      <a:pt x="560" y="856"/>
                    </a:lnTo>
                    <a:lnTo>
                      <a:pt x="479" y="875"/>
                    </a:lnTo>
                    <a:lnTo>
                      <a:pt x="403" y="894"/>
                    </a:lnTo>
                    <a:lnTo>
                      <a:pt x="332" y="915"/>
                    </a:lnTo>
                    <a:lnTo>
                      <a:pt x="268" y="932"/>
                    </a:lnTo>
                    <a:lnTo>
                      <a:pt x="206" y="951"/>
                    </a:lnTo>
                    <a:lnTo>
                      <a:pt x="154" y="968"/>
                    </a:lnTo>
                    <a:lnTo>
                      <a:pt x="71" y="998"/>
                    </a:lnTo>
                    <a:lnTo>
                      <a:pt x="19" y="1017"/>
                    </a:lnTo>
                    <a:lnTo>
                      <a:pt x="0" y="1024"/>
                    </a:lnTo>
                    <a:lnTo>
                      <a:pt x="956" y="2922"/>
                    </a:lnTo>
                    <a:lnTo>
                      <a:pt x="1028" y="2905"/>
                    </a:lnTo>
                    <a:lnTo>
                      <a:pt x="1111" y="2889"/>
                    </a:lnTo>
                    <a:lnTo>
                      <a:pt x="1220" y="2867"/>
                    </a:lnTo>
                    <a:lnTo>
                      <a:pt x="1348" y="2844"/>
                    </a:lnTo>
                    <a:lnTo>
                      <a:pt x="1495" y="2825"/>
                    </a:lnTo>
                    <a:lnTo>
                      <a:pt x="1657" y="2808"/>
                    </a:lnTo>
                    <a:lnTo>
                      <a:pt x="1823" y="2796"/>
                    </a:lnTo>
                    <a:lnTo>
                      <a:pt x="1999" y="2806"/>
                    </a:lnTo>
                    <a:lnTo>
                      <a:pt x="2172" y="2836"/>
                    </a:lnTo>
                    <a:lnTo>
                      <a:pt x="2255" y="2855"/>
                    </a:lnTo>
                    <a:lnTo>
                      <a:pt x="2338" y="2879"/>
                    </a:lnTo>
                    <a:lnTo>
                      <a:pt x="2416" y="2905"/>
                    </a:lnTo>
                    <a:lnTo>
                      <a:pt x="2490" y="2931"/>
                    </a:lnTo>
                    <a:lnTo>
                      <a:pt x="2556" y="2957"/>
                    </a:lnTo>
                    <a:lnTo>
                      <a:pt x="2621" y="2983"/>
                    </a:lnTo>
                    <a:lnTo>
                      <a:pt x="2673" y="3007"/>
                    </a:lnTo>
                    <a:lnTo>
                      <a:pt x="2723" y="3031"/>
                    </a:lnTo>
                    <a:lnTo>
                      <a:pt x="2758" y="3050"/>
                    </a:lnTo>
                    <a:lnTo>
                      <a:pt x="2787" y="3064"/>
                    </a:lnTo>
                    <a:lnTo>
                      <a:pt x="2810" y="3076"/>
                    </a:lnTo>
                    <a:lnTo>
                      <a:pt x="2825" y="3038"/>
                    </a:lnTo>
                    <a:lnTo>
                      <a:pt x="2841" y="2993"/>
                    </a:lnTo>
                    <a:lnTo>
                      <a:pt x="2865" y="2936"/>
                    </a:lnTo>
                    <a:lnTo>
                      <a:pt x="2894" y="2865"/>
                    </a:lnTo>
                    <a:lnTo>
                      <a:pt x="2927" y="2787"/>
                    </a:lnTo>
                    <a:lnTo>
                      <a:pt x="2946" y="2742"/>
                    </a:lnTo>
                    <a:lnTo>
                      <a:pt x="2967" y="2697"/>
                    </a:lnTo>
                    <a:lnTo>
                      <a:pt x="2988" y="2651"/>
                    </a:lnTo>
                    <a:lnTo>
                      <a:pt x="3012" y="2606"/>
                    </a:lnTo>
                    <a:lnTo>
                      <a:pt x="3036" y="2557"/>
                    </a:lnTo>
                    <a:lnTo>
                      <a:pt x="3062" y="2509"/>
                    </a:lnTo>
                    <a:lnTo>
                      <a:pt x="3088" y="2459"/>
                    </a:lnTo>
                    <a:lnTo>
                      <a:pt x="3114" y="2412"/>
                    </a:lnTo>
                    <a:lnTo>
                      <a:pt x="3143" y="2364"/>
                    </a:lnTo>
                    <a:lnTo>
                      <a:pt x="3174" y="2315"/>
                    </a:lnTo>
                    <a:lnTo>
                      <a:pt x="3204" y="2267"/>
                    </a:lnTo>
                    <a:lnTo>
                      <a:pt x="3235" y="2222"/>
                    </a:lnTo>
                    <a:lnTo>
                      <a:pt x="3266" y="2177"/>
                    </a:lnTo>
                    <a:lnTo>
                      <a:pt x="3285" y="2156"/>
                    </a:lnTo>
                    <a:lnTo>
                      <a:pt x="3299" y="2134"/>
                    </a:lnTo>
                    <a:lnTo>
                      <a:pt x="3318" y="2113"/>
                    </a:lnTo>
                    <a:lnTo>
                      <a:pt x="3335" y="2092"/>
                    </a:lnTo>
                    <a:lnTo>
                      <a:pt x="3352" y="2073"/>
                    </a:lnTo>
                    <a:lnTo>
                      <a:pt x="3368" y="2051"/>
                    </a:lnTo>
                    <a:lnTo>
                      <a:pt x="3387" y="2032"/>
                    </a:lnTo>
                    <a:lnTo>
                      <a:pt x="3404" y="2016"/>
                    </a:lnTo>
                    <a:lnTo>
                      <a:pt x="3423" y="1997"/>
                    </a:lnTo>
                    <a:lnTo>
                      <a:pt x="3440" y="1980"/>
                    </a:lnTo>
                    <a:lnTo>
                      <a:pt x="3459" y="1964"/>
                    </a:lnTo>
                    <a:lnTo>
                      <a:pt x="3477" y="1949"/>
                    </a:lnTo>
                    <a:lnTo>
                      <a:pt x="3496" y="1935"/>
                    </a:lnTo>
                    <a:lnTo>
                      <a:pt x="3515" y="1921"/>
                    </a:lnTo>
                    <a:lnTo>
                      <a:pt x="3551" y="1895"/>
                    </a:lnTo>
                    <a:lnTo>
                      <a:pt x="3589" y="1869"/>
                    </a:lnTo>
                    <a:lnTo>
                      <a:pt x="3627" y="1845"/>
                    </a:lnTo>
                    <a:lnTo>
                      <a:pt x="3663" y="1821"/>
                    </a:lnTo>
                    <a:lnTo>
                      <a:pt x="3698" y="1802"/>
                    </a:lnTo>
                    <a:lnTo>
                      <a:pt x="3734" y="1781"/>
                    </a:lnTo>
                    <a:lnTo>
                      <a:pt x="3767" y="1762"/>
                    </a:lnTo>
                    <a:lnTo>
                      <a:pt x="3800" y="1741"/>
                    </a:lnTo>
                    <a:lnTo>
                      <a:pt x="3834" y="1724"/>
                    </a:lnTo>
                    <a:lnTo>
                      <a:pt x="3864" y="1707"/>
                    </a:lnTo>
                    <a:lnTo>
                      <a:pt x="3895" y="1691"/>
                    </a:lnTo>
                    <a:lnTo>
                      <a:pt x="3926" y="1679"/>
                    </a:lnTo>
                    <a:lnTo>
                      <a:pt x="3986" y="1651"/>
                    </a:lnTo>
                    <a:lnTo>
                      <a:pt x="4038" y="1627"/>
                    </a:lnTo>
                    <a:lnTo>
                      <a:pt x="4085" y="1608"/>
                    </a:lnTo>
                    <a:lnTo>
                      <a:pt x="4128" y="1589"/>
                    </a:lnTo>
                    <a:lnTo>
                      <a:pt x="4199" y="1565"/>
                    </a:lnTo>
                    <a:lnTo>
                      <a:pt x="4256" y="1549"/>
                    </a:lnTo>
                    <a:lnTo>
                      <a:pt x="4199" y="1442"/>
                    </a:lnTo>
                    <a:lnTo>
                      <a:pt x="4171" y="1451"/>
                    </a:lnTo>
                    <a:lnTo>
                      <a:pt x="4097" y="1477"/>
                    </a:lnTo>
                    <a:lnTo>
                      <a:pt x="4045" y="1496"/>
                    </a:lnTo>
                    <a:lnTo>
                      <a:pt x="3986" y="1520"/>
                    </a:lnTo>
                    <a:lnTo>
                      <a:pt x="3919" y="1546"/>
                    </a:lnTo>
                    <a:lnTo>
                      <a:pt x="3883" y="1560"/>
                    </a:lnTo>
                    <a:lnTo>
                      <a:pt x="3848" y="1577"/>
                    </a:lnTo>
                    <a:lnTo>
                      <a:pt x="3810" y="1594"/>
                    </a:lnTo>
                    <a:lnTo>
                      <a:pt x="3774" y="1613"/>
                    </a:lnTo>
                    <a:lnTo>
                      <a:pt x="3734" y="1632"/>
                    </a:lnTo>
                    <a:lnTo>
                      <a:pt x="3696" y="1651"/>
                    </a:lnTo>
                    <a:lnTo>
                      <a:pt x="3658" y="1670"/>
                    </a:lnTo>
                    <a:lnTo>
                      <a:pt x="3620" y="1693"/>
                    </a:lnTo>
                    <a:lnTo>
                      <a:pt x="3582" y="1715"/>
                    </a:lnTo>
                    <a:lnTo>
                      <a:pt x="3544" y="1738"/>
                    </a:lnTo>
                    <a:lnTo>
                      <a:pt x="3506" y="1762"/>
                    </a:lnTo>
                    <a:lnTo>
                      <a:pt x="3470" y="1788"/>
                    </a:lnTo>
                    <a:lnTo>
                      <a:pt x="3432" y="1814"/>
                    </a:lnTo>
                    <a:lnTo>
                      <a:pt x="3399" y="1840"/>
                    </a:lnTo>
                    <a:lnTo>
                      <a:pt x="3366" y="1869"/>
                    </a:lnTo>
                    <a:lnTo>
                      <a:pt x="3333" y="1897"/>
                    </a:lnTo>
                    <a:lnTo>
                      <a:pt x="3304" y="1926"/>
                    </a:lnTo>
                    <a:lnTo>
                      <a:pt x="3290" y="1942"/>
                    </a:lnTo>
                    <a:lnTo>
                      <a:pt x="3276" y="1957"/>
                    </a:lnTo>
                    <a:lnTo>
                      <a:pt x="3261" y="1973"/>
                    </a:lnTo>
                    <a:lnTo>
                      <a:pt x="3247" y="1990"/>
                    </a:lnTo>
                    <a:lnTo>
                      <a:pt x="3233" y="2004"/>
                    </a:lnTo>
                    <a:lnTo>
                      <a:pt x="3221" y="2023"/>
                    </a:lnTo>
                    <a:lnTo>
                      <a:pt x="3207" y="2040"/>
                    </a:lnTo>
                    <a:lnTo>
                      <a:pt x="3195" y="2056"/>
                    </a:lnTo>
                    <a:lnTo>
                      <a:pt x="3169" y="2092"/>
                    </a:lnTo>
                    <a:lnTo>
                      <a:pt x="3117" y="2165"/>
                    </a:lnTo>
                    <a:lnTo>
                      <a:pt x="3067" y="2241"/>
                    </a:lnTo>
                    <a:lnTo>
                      <a:pt x="3022" y="2319"/>
                    </a:lnTo>
                    <a:lnTo>
                      <a:pt x="2977" y="2398"/>
                    </a:lnTo>
                    <a:lnTo>
                      <a:pt x="2936" y="2474"/>
                    </a:lnTo>
                    <a:lnTo>
                      <a:pt x="2898" y="2547"/>
                    </a:lnTo>
                    <a:lnTo>
                      <a:pt x="2865" y="2616"/>
                    </a:lnTo>
                    <a:lnTo>
                      <a:pt x="2834" y="2682"/>
                    </a:lnTo>
                    <a:lnTo>
                      <a:pt x="2808" y="2742"/>
                    </a:lnTo>
                    <a:lnTo>
                      <a:pt x="2784" y="2791"/>
                    </a:lnTo>
                    <a:lnTo>
                      <a:pt x="2753" y="2865"/>
                    </a:lnTo>
                    <a:lnTo>
                      <a:pt x="2742" y="2891"/>
                    </a:lnTo>
                    <a:lnTo>
                      <a:pt x="2718" y="2879"/>
                    </a:lnTo>
                    <a:lnTo>
                      <a:pt x="2687" y="2870"/>
                    </a:lnTo>
                    <a:lnTo>
                      <a:pt x="2647" y="2853"/>
                    </a:lnTo>
                    <a:lnTo>
                      <a:pt x="2597" y="2834"/>
                    </a:lnTo>
                    <a:lnTo>
                      <a:pt x="2540" y="2813"/>
                    </a:lnTo>
                    <a:lnTo>
                      <a:pt x="2476" y="2789"/>
                    </a:lnTo>
                    <a:lnTo>
                      <a:pt x="2404" y="2765"/>
                    </a:lnTo>
                    <a:lnTo>
                      <a:pt x="2329" y="2744"/>
                    </a:lnTo>
                    <a:lnTo>
                      <a:pt x="2250" y="2723"/>
                    </a:lnTo>
                    <a:lnTo>
                      <a:pt x="2167" y="2704"/>
                    </a:lnTo>
                    <a:lnTo>
                      <a:pt x="2084" y="2687"/>
                    </a:lnTo>
                    <a:lnTo>
                      <a:pt x="2001" y="2675"/>
                    </a:lnTo>
                    <a:lnTo>
                      <a:pt x="1915" y="2666"/>
                    </a:lnTo>
                    <a:lnTo>
                      <a:pt x="1754" y="2666"/>
                    </a:lnTo>
                    <a:lnTo>
                      <a:pt x="1464" y="2694"/>
                    </a:lnTo>
                    <a:lnTo>
                      <a:pt x="1234" y="2723"/>
                    </a:lnTo>
                    <a:lnTo>
                      <a:pt x="1080" y="2744"/>
                    </a:lnTo>
                    <a:lnTo>
                      <a:pt x="1023" y="2751"/>
                    </a:lnTo>
                    <a:lnTo>
                      <a:pt x="199" y="1081"/>
                    </a:lnTo>
                    <a:lnTo>
                      <a:pt x="270" y="1060"/>
                    </a:lnTo>
                    <a:lnTo>
                      <a:pt x="353" y="1036"/>
                    </a:lnTo>
                    <a:lnTo>
                      <a:pt x="406" y="1022"/>
                    </a:lnTo>
                    <a:lnTo>
                      <a:pt x="463" y="1008"/>
                    </a:lnTo>
                    <a:lnTo>
                      <a:pt x="524" y="991"/>
                    </a:lnTo>
                    <a:lnTo>
                      <a:pt x="591" y="977"/>
                    </a:lnTo>
                    <a:lnTo>
                      <a:pt x="664" y="963"/>
                    </a:lnTo>
                    <a:lnTo>
                      <a:pt x="738" y="951"/>
                    </a:lnTo>
                    <a:lnTo>
                      <a:pt x="897" y="927"/>
                    </a:lnTo>
                    <a:lnTo>
                      <a:pt x="1061" y="911"/>
                    </a:lnTo>
                    <a:lnTo>
                      <a:pt x="1225" y="911"/>
                    </a:lnTo>
                    <a:lnTo>
                      <a:pt x="1384" y="925"/>
                    </a:lnTo>
                    <a:lnTo>
                      <a:pt x="1528" y="951"/>
                    </a:lnTo>
                    <a:lnTo>
                      <a:pt x="1657" y="984"/>
                    </a:lnTo>
                    <a:lnTo>
                      <a:pt x="1714" y="1001"/>
                    </a:lnTo>
                    <a:lnTo>
                      <a:pt x="1764" y="1017"/>
                    </a:lnTo>
                    <a:lnTo>
                      <a:pt x="1847" y="1046"/>
                    </a:lnTo>
                    <a:lnTo>
                      <a:pt x="1901" y="1067"/>
                    </a:lnTo>
                    <a:lnTo>
                      <a:pt x="1918" y="1074"/>
                    </a:lnTo>
                    <a:lnTo>
                      <a:pt x="1956" y="1001"/>
                    </a:lnTo>
                    <a:lnTo>
                      <a:pt x="2001" y="922"/>
                    </a:lnTo>
                    <a:lnTo>
                      <a:pt x="2027" y="875"/>
                    </a:lnTo>
                    <a:lnTo>
                      <a:pt x="2060" y="823"/>
                    </a:lnTo>
                    <a:lnTo>
                      <a:pt x="2096" y="768"/>
                    </a:lnTo>
                    <a:lnTo>
                      <a:pt x="2134" y="714"/>
                    </a:lnTo>
                    <a:lnTo>
                      <a:pt x="2155" y="685"/>
                    </a:lnTo>
                    <a:lnTo>
                      <a:pt x="2179" y="659"/>
                    </a:lnTo>
                    <a:lnTo>
                      <a:pt x="2200" y="631"/>
                    </a:lnTo>
                    <a:lnTo>
                      <a:pt x="2224" y="602"/>
                    </a:lnTo>
                    <a:lnTo>
                      <a:pt x="2248" y="574"/>
                    </a:lnTo>
                    <a:lnTo>
                      <a:pt x="2274" y="548"/>
                    </a:lnTo>
                    <a:lnTo>
                      <a:pt x="2300" y="522"/>
                    </a:lnTo>
                    <a:lnTo>
                      <a:pt x="2326" y="496"/>
                    </a:lnTo>
                    <a:lnTo>
                      <a:pt x="2352" y="469"/>
                    </a:lnTo>
                    <a:lnTo>
                      <a:pt x="2381" y="448"/>
                    </a:lnTo>
                    <a:lnTo>
                      <a:pt x="2412" y="424"/>
                    </a:lnTo>
                    <a:lnTo>
                      <a:pt x="2440" y="403"/>
                    </a:lnTo>
                    <a:lnTo>
                      <a:pt x="2471" y="382"/>
                    </a:lnTo>
                    <a:lnTo>
                      <a:pt x="2502" y="363"/>
                    </a:lnTo>
                    <a:lnTo>
                      <a:pt x="2533" y="346"/>
                    </a:lnTo>
                    <a:lnTo>
                      <a:pt x="2564" y="327"/>
                    </a:lnTo>
                    <a:lnTo>
                      <a:pt x="2597" y="308"/>
                    </a:lnTo>
                    <a:lnTo>
                      <a:pt x="2628" y="294"/>
                    </a:lnTo>
                    <a:lnTo>
                      <a:pt x="2661" y="277"/>
                    </a:lnTo>
                    <a:lnTo>
                      <a:pt x="2694" y="265"/>
                    </a:lnTo>
                    <a:lnTo>
                      <a:pt x="2758" y="237"/>
                    </a:lnTo>
                    <a:lnTo>
                      <a:pt x="2822" y="216"/>
                    </a:lnTo>
                    <a:lnTo>
                      <a:pt x="2884" y="194"/>
                    </a:lnTo>
                    <a:lnTo>
                      <a:pt x="2943" y="178"/>
                    </a:lnTo>
                    <a:lnTo>
                      <a:pt x="2998" y="161"/>
                    </a:lnTo>
                    <a:lnTo>
                      <a:pt x="3048" y="149"/>
                    </a:lnTo>
                    <a:lnTo>
                      <a:pt x="3131" y="130"/>
                    </a:lnTo>
                    <a:lnTo>
                      <a:pt x="3207" y="118"/>
                    </a:lnTo>
                    <a:lnTo>
                      <a:pt x="319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82" name="Freeform 50"/>
              <p:cNvSpPr>
                <a:spLocks/>
              </p:cNvSpPr>
              <p:nvPr/>
            </p:nvSpPr>
            <p:spPr bwMode="auto">
              <a:xfrm>
                <a:off x="12241" y="8516"/>
                <a:ext cx="1156" cy="1556"/>
              </a:xfrm>
              <a:custGeom>
                <a:avLst/>
                <a:gdLst>
                  <a:gd name="T0" fmla="*/ 0 w 1156"/>
                  <a:gd name="T1" fmla="*/ 88 h 1556"/>
                  <a:gd name="T2" fmla="*/ 980 w 1156"/>
                  <a:gd name="T3" fmla="*/ 1508 h 1556"/>
                  <a:gd name="T4" fmla="*/ 1156 w 1156"/>
                  <a:gd name="T5" fmla="*/ 1556 h 1556"/>
                  <a:gd name="T6" fmla="*/ 71 w 1156"/>
                  <a:gd name="T7" fmla="*/ 0 h 1556"/>
                  <a:gd name="T8" fmla="*/ 0 w 1156"/>
                  <a:gd name="T9" fmla="*/ 88 h 1556"/>
                  <a:gd name="T10" fmla="*/ 0 w 1156"/>
                  <a:gd name="T11" fmla="*/ 88 h 15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56" h="1556">
                    <a:moveTo>
                      <a:pt x="0" y="88"/>
                    </a:moveTo>
                    <a:lnTo>
                      <a:pt x="980" y="1508"/>
                    </a:lnTo>
                    <a:lnTo>
                      <a:pt x="1156" y="1556"/>
                    </a:lnTo>
                    <a:lnTo>
                      <a:pt x="71" y="0"/>
                    </a:lnTo>
                    <a:lnTo>
                      <a:pt x="0" y="8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83" name="Freeform 51"/>
              <p:cNvSpPr>
                <a:spLocks/>
              </p:cNvSpPr>
              <p:nvPr/>
            </p:nvSpPr>
            <p:spPr bwMode="auto">
              <a:xfrm>
                <a:off x="8970" y="9721"/>
                <a:ext cx="4437" cy="2096"/>
              </a:xfrm>
              <a:custGeom>
                <a:avLst/>
                <a:gdLst>
                  <a:gd name="T0" fmla="*/ 966 w 4437"/>
                  <a:gd name="T1" fmla="*/ 2096 h 2096"/>
                  <a:gd name="T2" fmla="*/ 1111 w 4437"/>
                  <a:gd name="T3" fmla="*/ 2051 h 2096"/>
                  <a:gd name="T4" fmla="*/ 1305 w 4437"/>
                  <a:gd name="T5" fmla="*/ 1997 h 2096"/>
                  <a:gd name="T6" fmla="*/ 1543 w 4437"/>
                  <a:gd name="T7" fmla="*/ 1940 h 2096"/>
                  <a:gd name="T8" fmla="*/ 1799 w 4437"/>
                  <a:gd name="T9" fmla="*/ 1890 h 2096"/>
                  <a:gd name="T10" fmla="*/ 2647 w 4437"/>
                  <a:gd name="T11" fmla="*/ 1904 h 2096"/>
                  <a:gd name="T12" fmla="*/ 2998 w 4437"/>
                  <a:gd name="T13" fmla="*/ 1966 h 2096"/>
                  <a:gd name="T14" fmla="*/ 3076 w 4437"/>
                  <a:gd name="T15" fmla="*/ 1843 h 2096"/>
                  <a:gd name="T16" fmla="*/ 3214 w 4437"/>
                  <a:gd name="T17" fmla="*/ 1631 h 2096"/>
                  <a:gd name="T18" fmla="*/ 3333 w 4437"/>
                  <a:gd name="T19" fmla="*/ 1463 h 2096"/>
                  <a:gd name="T20" fmla="*/ 3397 w 4437"/>
                  <a:gd name="T21" fmla="*/ 1378 h 2096"/>
                  <a:gd name="T22" fmla="*/ 3447 w 4437"/>
                  <a:gd name="T23" fmla="*/ 1314 h 2096"/>
                  <a:gd name="T24" fmla="*/ 3499 w 4437"/>
                  <a:gd name="T25" fmla="*/ 1252 h 2096"/>
                  <a:gd name="T26" fmla="*/ 3551 w 4437"/>
                  <a:gd name="T27" fmla="*/ 1193 h 2096"/>
                  <a:gd name="T28" fmla="*/ 3601 w 4437"/>
                  <a:gd name="T29" fmla="*/ 1133 h 2096"/>
                  <a:gd name="T30" fmla="*/ 3651 w 4437"/>
                  <a:gd name="T31" fmla="*/ 1081 h 2096"/>
                  <a:gd name="T32" fmla="*/ 3703 w 4437"/>
                  <a:gd name="T33" fmla="*/ 1031 h 2096"/>
                  <a:gd name="T34" fmla="*/ 3770 w 4437"/>
                  <a:gd name="T35" fmla="*/ 977 h 2096"/>
                  <a:gd name="T36" fmla="*/ 3865 w 4437"/>
                  <a:gd name="T37" fmla="*/ 910 h 2096"/>
                  <a:gd name="T38" fmla="*/ 3957 w 4437"/>
                  <a:gd name="T39" fmla="*/ 854 h 2096"/>
                  <a:gd name="T40" fmla="*/ 4043 w 4437"/>
                  <a:gd name="T41" fmla="*/ 806 h 2096"/>
                  <a:gd name="T42" fmla="*/ 4202 w 4437"/>
                  <a:gd name="T43" fmla="*/ 733 h 2096"/>
                  <a:gd name="T44" fmla="*/ 4325 w 4437"/>
                  <a:gd name="T45" fmla="*/ 687 h 2096"/>
                  <a:gd name="T46" fmla="*/ 4171 w 4437"/>
                  <a:gd name="T47" fmla="*/ 379 h 2096"/>
                  <a:gd name="T48" fmla="*/ 4159 w 4437"/>
                  <a:gd name="T49" fmla="*/ 631 h 2096"/>
                  <a:gd name="T50" fmla="*/ 4054 w 4437"/>
                  <a:gd name="T51" fmla="*/ 680 h 2096"/>
                  <a:gd name="T52" fmla="*/ 3910 w 4437"/>
                  <a:gd name="T53" fmla="*/ 754 h 2096"/>
                  <a:gd name="T54" fmla="*/ 3831 w 4437"/>
                  <a:gd name="T55" fmla="*/ 801 h 2096"/>
                  <a:gd name="T56" fmla="*/ 3751 w 4437"/>
                  <a:gd name="T57" fmla="*/ 851 h 2096"/>
                  <a:gd name="T58" fmla="*/ 3670 w 4437"/>
                  <a:gd name="T59" fmla="*/ 908 h 2096"/>
                  <a:gd name="T60" fmla="*/ 3589 w 4437"/>
                  <a:gd name="T61" fmla="*/ 970 h 2096"/>
                  <a:gd name="T62" fmla="*/ 3511 w 4437"/>
                  <a:gd name="T63" fmla="*/ 1046 h 2096"/>
                  <a:gd name="T64" fmla="*/ 3442 w 4437"/>
                  <a:gd name="T65" fmla="*/ 1119 h 2096"/>
                  <a:gd name="T66" fmla="*/ 3402 w 4437"/>
                  <a:gd name="T67" fmla="*/ 1169 h 2096"/>
                  <a:gd name="T68" fmla="*/ 3359 w 4437"/>
                  <a:gd name="T69" fmla="*/ 1221 h 2096"/>
                  <a:gd name="T70" fmla="*/ 3319 w 4437"/>
                  <a:gd name="T71" fmla="*/ 1273 h 2096"/>
                  <a:gd name="T72" fmla="*/ 3162 w 4437"/>
                  <a:gd name="T73" fmla="*/ 1492 h 2096"/>
                  <a:gd name="T74" fmla="*/ 3036 w 4437"/>
                  <a:gd name="T75" fmla="*/ 1688 h 2096"/>
                  <a:gd name="T76" fmla="*/ 2941 w 4437"/>
                  <a:gd name="T77" fmla="*/ 1845 h 2096"/>
                  <a:gd name="T78" fmla="*/ 2803 w 4437"/>
                  <a:gd name="T79" fmla="*/ 1797 h 2096"/>
                  <a:gd name="T80" fmla="*/ 2602 w 4437"/>
                  <a:gd name="T81" fmla="*/ 1750 h 2096"/>
                  <a:gd name="T82" fmla="*/ 2227 w 4437"/>
                  <a:gd name="T83" fmla="*/ 1712 h 2096"/>
                  <a:gd name="T84" fmla="*/ 1645 w 4437"/>
                  <a:gd name="T85" fmla="*/ 1769 h 2096"/>
                  <a:gd name="T86" fmla="*/ 1372 w 4437"/>
                  <a:gd name="T87" fmla="*/ 1831 h 2096"/>
                  <a:gd name="T88" fmla="*/ 1153 w 4437"/>
                  <a:gd name="T89" fmla="*/ 1890 h 2096"/>
                  <a:gd name="T90" fmla="*/ 190 w 4437"/>
                  <a:gd name="T91" fmla="*/ 161 h 2096"/>
                  <a:gd name="T92" fmla="*/ 320 w 4437"/>
                  <a:gd name="T93" fmla="*/ 0 h 209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4437" h="2096">
                    <a:moveTo>
                      <a:pt x="320" y="0"/>
                    </a:moveTo>
                    <a:lnTo>
                      <a:pt x="0" y="85"/>
                    </a:lnTo>
                    <a:lnTo>
                      <a:pt x="966" y="2096"/>
                    </a:lnTo>
                    <a:lnTo>
                      <a:pt x="992" y="2089"/>
                    </a:lnTo>
                    <a:lnTo>
                      <a:pt x="1061" y="2068"/>
                    </a:lnTo>
                    <a:lnTo>
                      <a:pt x="1111" y="2051"/>
                    </a:lnTo>
                    <a:lnTo>
                      <a:pt x="1168" y="2035"/>
                    </a:lnTo>
                    <a:lnTo>
                      <a:pt x="1232" y="2016"/>
                    </a:lnTo>
                    <a:lnTo>
                      <a:pt x="1305" y="1997"/>
                    </a:lnTo>
                    <a:lnTo>
                      <a:pt x="1379" y="1978"/>
                    </a:lnTo>
                    <a:lnTo>
                      <a:pt x="1460" y="1959"/>
                    </a:lnTo>
                    <a:lnTo>
                      <a:pt x="1543" y="1940"/>
                    </a:lnTo>
                    <a:lnTo>
                      <a:pt x="1628" y="1921"/>
                    </a:lnTo>
                    <a:lnTo>
                      <a:pt x="1714" y="1907"/>
                    </a:lnTo>
                    <a:lnTo>
                      <a:pt x="1799" y="1890"/>
                    </a:lnTo>
                    <a:lnTo>
                      <a:pt x="1968" y="1869"/>
                    </a:lnTo>
                    <a:lnTo>
                      <a:pt x="2314" y="1869"/>
                    </a:lnTo>
                    <a:lnTo>
                      <a:pt x="2647" y="1904"/>
                    </a:lnTo>
                    <a:lnTo>
                      <a:pt x="2787" y="1926"/>
                    </a:lnTo>
                    <a:lnTo>
                      <a:pt x="2898" y="1945"/>
                    </a:lnTo>
                    <a:lnTo>
                      <a:pt x="2998" y="1966"/>
                    </a:lnTo>
                    <a:lnTo>
                      <a:pt x="3017" y="1933"/>
                    </a:lnTo>
                    <a:lnTo>
                      <a:pt x="3041" y="1892"/>
                    </a:lnTo>
                    <a:lnTo>
                      <a:pt x="3076" y="1843"/>
                    </a:lnTo>
                    <a:lnTo>
                      <a:pt x="3114" y="1778"/>
                    </a:lnTo>
                    <a:lnTo>
                      <a:pt x="3162" y="1710"/>
                    </a:lnTo>
                    <a:lnTo>
                      <a:pt x="3214" y="1631"/>
                    </a:lnTo>
                    <a:lnTo>
                      <a:pt x="3271" y="1548"/>
                    </a:lnTo>
                    <a:lnTo>
                      <a:pt x="3302" y="1506"/>
                    </a:lnTo>
                    <a:lnTo>
                      <a:pt x="3333" y="1463"/>
                    </a:lnTo>
                    <a:lnTo>
                      <a:pt x="3366" y="1420"/>
                    </a:lnTo>
                    <a:lnTo>
                      <a:pt x="3380" y="1399"/>
                    </a:lnTo>
                    <a:lnTo>
                      <a:pt x="3397" y="1378"/>
                    </a:lnTo>
                    <a:lnTo>
                      <a:pt x="3413" y="1356"/>
                    </a:lnTo>
                    <a:lnTo>
                      <a:pt x="3430" y="1335"/>
                    </a:lnTo>
                    <a:lnTo>
                      <a:pt x="3447" y="1314"/>
                    </a:lnTo>
                    <a:lnTo>
                      <a:pt x="3463" y="1292"/>
                    </a:lnTo>
                    <a:lnTo>
                      <a:pt x="3480" y="1273"/>
                    </a:lnTo>
                    <a:lnTo>
                      <a:pt x="3499" y="1252"/>
                    </a:lnTo>
                    <a:lnTo>
                      <a:pt x="3516" y="1231"/>
                    </a:lnTo>
                    <a:lnTo>
                      <a:pt x="3532" y="1212"/>
                    </a:lnTo>
                    <a:lnTo>
                      <a:pt x="3551" y="1193"/>
                    </a:lnTo>
                    <a:lnTo>
                      <a:pt x="3568" y="1174"/>
                    </a:lnTo>
                    <a:lnTo>
                      <a:pt x="3584" y="1152"/>
                    </a:lnTo>
                    <a:lnTo>
                      <a:pt x="3601" y="1133"/>
                    </a:lnTo>
                    <a:lnTo>
                      <a:pt x="3618" y="1117"/>
                    </a:lnTo>
                    <a:lnTo>
                      <a:pt x="3637" y="1098"/>
                    </a:lnTo>
                    <a:lnTo>
                      <a:pt x="3651" y="1081"/>
                    </a:lnTo>
                    <a:lnTo>
                      <a:pt x="3670" y="1065"/>
                    </a:lnTo>
                    <a:lnTo>
                      <a:pt x="3686" y="1048"/>
                    </a:lnTo>
                    <a:lnTo>
                      <a:pt x="3703" y="1031"/>
                    </a:lnTo>
                    <a:lnTo>
                      <a:pt x="3720" y="1017"/>
                    </a:lnTo>
                    <a:lnTo>
                      <a:pt x="3736" y="1003"/>
                    </a:lnTo>
                    <a:lnTo>
                      <a:pt x="3770" y="977"/>
                    </a:lnTo>
                    <a:lnTo>
                      <a:pt x="3800" y="953"/>
                    </a:lnTo>
                    <a:lnTo>
                      <a:pt x="3834" y="932"/>
                    </a:lnTo>
                    <a:lnTo>
                      <a:pt x="3865" y="910"/>
                    </a:lnTo>
                    <a:lnTo>
                      <a:pt x="3895" y="891"/>
                    </a:lnTo>
                    <a:lnTo>
                      <a:pt x="3926" y="872"/>
                    </a:lnTo>
                    <a:lnTo>
                      <a:pt x="3957" y="854"/>
                    </a:lnTo>
                    <a:lnTo>
                      <a:pt x="3986" y="837"/>
                    </a:lnTo>
                    <a:lnTo>
                      <a:pt x="4014" y="820"/>
                    </a:lnTo>
                    <a:lnTo>
                      <a:pt x="4043" y="806"/>
                    </a:lnTo>
                    <a:lnTo>
                      <a:pt x="4100" y="778"/>
                    </a:lnTo>
                    <a:lnTo>
                      <a:pt x="4152" y="754"/>
                    </a:lnTo>
                    <a:lnTo>
                      <a:pt x="4202" y="733"/>
                    </a:lnTo>
                    <a:lnTo>
                      <a:pt x="4247" y="714"/>
                    </a:lnTo>
                    <a:lnTo>
                      <a:pt x="4289" y="699"/>
                    </a:lnTo>
                    <a:lnTo>
                      <a:pt x="4325" y="687"/>
                    </a:lnTo>
                    <a:lnTo>
                      <a:pt x="4384" y="669"/>
                    </a:lnTo>
                    <a:lnTo>
                      <a:pt x="4437" y="654"/>
                    </a:lnTo>
                    <a:lnTo>
                      <a:pt x="4171" y="379"/>
                    </a:lnTo>
                    <a:lnTo>
                      <a:pt x="4047" y="455"/>
                    </a:lnTo>
                    <a:lnTo>
                      <a:pt x="4218" y="607"/>
                    </a:lnTo>
                    <a:lnTo>
                      <a:pt x="4159" y="631"/>
                    </a:lnTo>
                    <a:lnTo>
                      <a:pt x="4128" y="645"/>
                    </a:lnTo>
                    <a:lnTo>
                      <a:pt x="4092" y="661"/>
                    </a:lnTo>
                    <a:lnTo>
                      <a:pt x="4054" y="680"/>
                    </a:lnTo>
                    <a:lnTo>
                      <a:pt x="4009" y="704"/>
                    </a:lnTo>
                    <a:lnTo>
                      <a:pt x="3962" y="728"/>
                    </a:lnTo>
                    <a:lnTo>
                      <a:pt x="3910" y="754"/>
                    </a:lnTo>
                    <a:lnTo>
                      <a:pt x="3884" y="770"/>
                    </a:lnTo>
                    <a:lnTo>
                      <a:pt x="3860" y="785"/>
                    </a:lnTo>
                    <a:lnTo>
                      <a:pt x="3831" y="801"/>
                    </a:lnTo>
                    <a:lnTo>
                      <a:pt x="3805" y="818"/>
                    </a:lnTo>
                    <a:lnTo>
                      <a:pt x="3779" y="835"/>
                    </a:lnTo>
                    <a:lnTo>
                      <a:pt x="3751" y="851"/>
                    </a:lnTo>
                    <a:lnTo>
                      <a:pt x="3724" y="870"/>
                    </a:lnTo>
                    <a:lnTo>
                      <a:pt x="3698" y="889"/>
                    </a:lnTo>
                    <a:lnTo>
                      <a:pt x="3670" y="908"/>
                    </a:lnTo>
                    <a:lnTo>
                      <a:pt x="3641" y="929"/>
                    </a:lnTo>
                    <a:lnTo>
                      <a:pt x="3618" y="951"/>
                    </a:lnTo>
                    <a:lnTo>
                      <a:pt x="3589" y="970"/>
                    </a:lnTo>
                    <a:lnTo>
                      <a:pt x="3565" y="993"/>
                    </a:lnTo>
                    <a:lnTo>
                      <a:pt x="3537" y="1017"/>
                    </a:lnTo>
                    <a:lnTo>
                      <a:pt x="3511" y="1046"/>
                    </a:lnTo>
                    <a:lnTo>
                      <a:pt x="3485" y="1074"/>
                    </a:lnTo>
                    <a:lnTo>
                      <a:pt x="3456" y="1103"/>
                    </a:lnTo>
                    <a:lnTo>
                      <a:pt x="3442" y="1119"/>
                    </a:lnTo>
                    <a:lnTo>
                      <a:pt x="3428" y="1136"/>
                    </a:lnTo>
                    <a:lnTo>
                      <a:pt x="3413" y="1152"/>
                    </a:lnTo>
                    <a:lnTo>
                      <a:pt x="3402" y="1169"/>
                    </a:lnTo>
                    <a:lnTo>
                      <a:pt x="3387" y="1186"/>
                    </a:lnTo>
                    <a:lnTo>
                      <a:pt x="3373" y="1202"/>
                    </a:lnTo>
                    <a:lnTo>
                      <a:pt x="3359" y="1221"/>
                    </a:lnTo>
                    <a:lnTo>
                      <a:pt x="3345" y="1238"/>
                    </a:lnTo>
                    <a:lnTo>
                      <a:pt x="3330" y="1257"/>
                    </a:lnTo>
                    <a:lnTo>
                      <a:pt x="3319" y="1273"/>
                    </a:lnTo>
                    <a:lnTo>
                      <a:pt x="3264" y="1347"/>
                    </a:lnTo>
                    <a:lnTo>
                      <a:pt x="3212" y="1420"/>
                    </a:lnTo>
                    <a:lnTo>
                      <a:pt x="3162" y="1492"/>
                    </a:lnTo>
                    <a:lnTo>
                      <a:pt x="3117" y="1563"/>
                    </a:lnTo>
                    <a:lnTo>
                      <a:pt x="3076" y="1627"/>
                    </a:lnTo>
                    <a:lnTo>
                      <a:pt x="3036" y="1688"/>
                    </a:lnTo>
                    <a:lnTo>
                      <a:pt x="3005" y="1738"/>
                    </a:lnTo>
                    <a:lnTo>
                      <a:pt x="2960" y="1816"/>
                    </a:lnTo>
                    <a:lnTo>
                      <a:pt x="2941" y="1845"/>
                    </a:lnTo>
                    <a:lnTo>
                      <a:pt x="2920" y="1835"/>
                    </a:lnTo>
                    <a:lnTo>
                      <a:pt x="2851" y="1812"/>
                    </a:lnTo>
                    <a:lnTo>
                      <a:pt x="2803" y="1797"/>
                    </a:lnTo>
                    <a:lnTo>
                      <a:pt x="2744" y="1781"/>
                    </a:lnTo>
                    <a:lnTo>
                      <a:pt x="2678" y="1764"/>
                    </a:lnTo>
                    <a:lnTo>
                      <a:pt x="2602" y="1750"/>
                    </a:lnTo>
                    <a:lnTo>
                      <a:pt x="2518" y="1736"/>
                    </a:lnTo>
                    <a:lnTo>
                      <a:pt x="2428" y="1724"/>
                    </a:lnTo>
                    <a:lnTo>
                      <a:pt x="2227" y="1712"/>
                    </a:lnTo>
                    <a:lnTo>
                      <a:pt x="2003" y="1717"/>
                    </a:lnTo>
                    <a:lnTo>
                      <a:pt x="1764" y="1748"/>
                    </a:lnTo>
                    <a:lnTo>
                      <a:pt x="1645" y="1769"/>
                    </a:lnTo>
                    <a:lnTo>
                      <a:pt x="1540" y="1793"/>
                    </a:lnTo>
                    <a:lnTo>
                      <a:pt x="1450" y="1812"/>
                    </a:lnTo>
                    <a:lnTo>
                      <a:pt x="1372" y="1831"/>
                    </a:lnTo>
                    <a:lnTo>
                      <a:pt x="1301" y="1847"/>
                    </a:lnTo>
                    <a:lnTo>
                      <a:pt x="1244" y="1864"/>
                    </a:lnTo>
                    <a:lnTo>
                      <a:pt x="1153" y="1890"/>
                    </a:lnTo>
                    <a:lnTo>
                      <a:pt x="1063" y="1926"/>
                    </a:lnTo>
                    <a:lnTo>
                      <a:pt x="1047" y="1940"/>
                    </a:lnTo>
                    <a:lnTo>
                      <a:pt x="190" y="161"/>
                    </a:lnTo>
                    <a:lnTo>
                      <a:pt x="368" y="116"/>
                    </a:lnTo>
                    <a:lnTo>
                      <a:pt x="32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84" name="Freeform 52"/>
              <p:cNvSpPr>
                <a:spLocks/>
              </p:cNvSpPr>
              <p:nvPr/>
            </p:nvSpPr>
            <p:spPr bwMode="auto">
              <a:xfrm>
                <a:off x="8810" y="9987"/>
                <a:ext cx="1013" cy="1945"/>
              </a:xfrm>
              <a:custGeom>
                <a:avLst/>
                <a:gdLst>
                  <a:gd name="T0" fmla="*/ 332 w 1013"/>
                  <a:gd name="T1" fmla="*/ 0 h 1945"/>
                  <a:gd name="T2" fmla="*/ 0 w 1013"/>
                  <a:gd name="T3" fmla="*/ 114 h 1945"/>
                  <a:gd name="T4" fmla="*/ 861 w 1013"/>
                  <a:gd name="T5" fmla="*/ 1945 h 1945"/>
                  <a:gd name="T6" fmla="*/ 1013 w 1013"/>
                  <a:gd name="T7" fmla="*/ 1907 h 1945"/>
                  <a:gd name="T8" fmla="*/ 180 w 1013"/>
                  <a:gd name="T9" fmla="*/ 171 h 1945"/>
                  <a:gd name="T10" fmla="*/ 396 w 1013"/>
                  <a:gd name="T11" fmla="*/ 104 h 1945"/>
                  <a:gd name="T12" fmla="*/ 332 w 1013"/>
                  <a:gd name="T13" fmla="*/ 0 h 1945"/>
                  <a:gd name="T14" fmla="*/ 332 w 1013"/>
                  <a:gd name="T15" fmla="*/ 0 h 194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013" h="1945">
                    <a:moveTo>
                      <a:pt x="332" y="0"/>
                    </a:moveTo>
                    <a:lnTo>
                      <a:pt x="0" y="114"/>
                    </a:lnTo>
                    <a:lnTo>
                      <a:pt x="861" y="1945"/>
                    </a:lnTo>
                    <a:lnTo>
                      <a:pt x="1013" y="1907"/>
                    </a:lnTo>
                    <a:lnTo>
                      <a:pt x="180" y="171"/>
                    </a:lnTo>
                    <a:lnTo>
                      <a:pt x="396" y="104"/>
                    </a:ln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85" name="Freeform 53"/>
              <p:cNvSpPr>
                <a:spLocks/>
              </p:cNvSpPr>
              <p:nvPr/>
            </p:nvSpPr>
            <p:spPr bwMode="auto">
              <a:xfrm>
                <a:off x="9957" y="10418"/>
                <a:ext cx="3526" cy="1568"/>
              </a:xfrm>
              <a:custGeom>
                <a:avLst/>
                <a:gdLst>
                  <a:gd name="T0" fmla="*/ 29 w 3526"/>
                  <a:gd name="T1" fmla="*/ 1504 h 1568"/>
                  <a:gd name="T2" fmla="*/ 150 w 3526"/>
                  <a:gd name="T3" fmla="*/ 1470 h 1568"/>
                  <a:gd name="T4" fmla="*/ 269 w 3526"/>
                  <a:gd name="T5" fmla="*/ 1437 h 1568"/>
                  <a:gd name="T6" fmla="*/ 406 w 3526"/>
                  <a:gd name="T7" fmla="*/ 1399 h 1568"/>
                  <a:gd name="T8" fmla="*/ 551 w 3526"/>
                  <a:gd name="T9" fmla="*/ 1361 h 1568"/>
                  <a:gd name="T10" fmla="*/ 689 w 3526"/>
                  <a:gd name="T11" fmla="*/ 1326 h 1568"/>
                  <a:gd name="T12" fmla="*/ 862 w 3526"/>
                  <a:gd name="T13" fmla="*/ 1283 h 1568"/>
                  <a:gd name="T14" fmla="*/ 1149 w 3526"/>
                  <a:gd name="T15" fmla="*/ 1257 h 1568"/>
                  <a:gd name="T16" fmla="*/ 2016 w 3526"/>
                  <a:gd name="T17" fmla="*/ 1257 h 1568"/>
                  <a:gd name="T18" fmla="*/ 2049 w 3526"/>
                  <a:gd name="T19" fmla="*/ 1217 h 1568"/>
                  <a:gd name="T20" fmla="*/ 2080 w 3526"/>
                  <a:gd name="T21" fmla="*/ 1183 h 1568"/>
                  <a:gd name="T22" fmla="*/ 2115 w 3526"/>
                  <a:gd name="T23" fmla="*/ 1141 h 1568"/>
                  <a:gd name="T24" fmla="*/ 2161 w 3526"/>
                  <a:gd name="T25" fmla="*/ 1091 h 1568"/>
                  <a:gd name="T26" fmla="*/ 2213 w 3526"/>
                  <a:gd name="T27" fmla="*/ 1036 h 1568"/>
                  <a:gd name="T28" fmla="*/ 2241 w 3526"/>
                  <a:gd name="T29" fmla="*/ 1006 h 1568"/>
                  <a:gd name="T30" fmla="*/ 2270 w 3526"/>
                  <a:gd name="T31" fmla="*/ 975 h 1568"/>
                  <a:gd name="T32" fmla="*/ 2298 w 3526"/>
                  <a:gd name="T33" fmla="*/ 944 h 1568"/>
                  <a:gd name="T34" fmla="*/ 2346 w 3526"/>
                  <a:gd name="T35" fmla="*/ 896 h 1568"/>
                  <a:gd name="T36" fmla="*/ 2379 w 3526"/>
                  <a:gd name="T37" fmla="*/ 863 h 1568"/>
                  <a:gd name="T38" fmla="*/ 2426 w 3526"/>
                  <a:gd name="T39" fmla="*/ 813 h 1568"/>
                  <a:gd name="T40" fmla="*/ 2462 w 3526"/>
                  <a:gd name="T41" fmla="*/ 783 h 1568"/>
                  <a:gd name="T42" fmla="*/ 2498 w 3526"/>
                  <a:gd name="T43" fmla="*/ 749 h 1568"/>
                  <a:gd name="T44" fmla="*/ 2531 w 3526"/>
                  <a:gd name="T45" fmla="*/ 719 h 1568"/>
                  <a:gd name="T46" fmla="*/ 2567 w 3526"/>
                  <a:gd name="T47" fmla="*/ 688 h 1568"/>
                  <a:gd name="T48" fmla="*/ 2602 w 3526"/>
                  <a:gd name="T49" fmla="*/ 657 h 1568"/>
                  <a:gd name="T50" fmla="*/ 2673 w 3526"/>
                  <a:gd name="T51" fmla="*/ 600 h 1568"/>
                  <a:gd name="T52" fmla="*/ 2742 w 3526"/>
                  <a:gd name="T53" fmla="*/ 548 h 1568"/>
                  <a:gd name="T54" fmla="*/ 2811 w 3526"/>
                  <a:gd name="T55" fmla="*/ 503 h 1568"/>
                  <a:gd name="T56" fmla="*/ 2875 w 3526"/>
                  <a:gd name="T57" fmla="*/ 465 h 1568"/>
                  <a:gd name="T58" fmla="*/ 2937 w 3526"/>
                  <a:gd name="T59" fmla="*/ 432 h 1568"/>
                  <a:gd name="T60" fmla="*/ 3018 w 3526"/>
                  <a:gd name="T61" fmla="*/ 389 h 1568"/>
                  <a:gd name="T62" fmla="*/ 3105 w 3526"/>
                  <a:gd name="T63" fmla="*/ 346 h 1568"/>
                  <a:gd name="T64" fmla="*/ 3203 w 3526"/>
                  <a:gd name="T65" fmla="*/ 304 h 1568"/>
                  <a:gd name="T66" fmla="*/ 3108 w 3526"/>
                  <a:gd name="T67" fmla="*/ 47 h 1568"/>
                  <a:gd name="T68" fmla="*/ 3526 w 3526"/>
                  <a:gd name="T69" fmla="*/ 334 h 1568"/>
                  <a:gd name="T70" fmla="*/ 3440 w 3526"/>
                  <a:gd name="T71" fmla="*/ 363 h 1568"/>
                  <a:gd name="T72" fmla="*/ 3345 w 3526"/>
                  <a:gd name="T73" fmla="*/ 396 h 1568"/>
                  <a:gd name="T74" fmla="*/ 3226 w 3526"/>
                  <a:gd name="T75" fmla="*/ 443 h 1568"/>
                  <a:gd name="T76" fmla="*/ 3127 w 3526"/>
                  <a:gd name="T77" fmla="*/ 484 h 1568"/>
                  <a:gd name="T78" fmla="*/ 3060 w 3526"/>
                  <a:gd name="T79" fmla="*/ 515 h 1568"/>
                  <a:gd name="T80" fmla="*/ 2989 w 3526"/>
                  <a:gd name="T81" fmla="*/ 550 h 1568"/>
                  <a:gd name="T82" fmla="*/ 2920 w 3526"/>
                  <a:gd name="T83" fmla="*/ 586 h 1568"/>
                  <a:gd name="T84" fmla="*/ 2851 w 3526"/>
                  <a:gd name="T85" fmla="*/ 626 h 1568"/>
                  <a:gd name="T86" fmla="*/ 2785 w 3526"/>
                  <a:gd name="T87" fmla="*/ 666 h 1568"/>
                  <a:gd name="T88" fmla="*/ 2723 w 3526"/>
                  <a:gd name="T89" fmla="*/ 709 h 1568"/>
                  <a:gd name="T90" fmla="*/ 2664 w 3526"/>
                  <a:gd name="T91" fmla="*/ 754 h 1568"/>
                  <a:gd name="T92" fmla="*/ 2605 w 3526"/>
                  <a:gd name="T93" fmla="*/ 804 h 1568"/>
                  <a:gd name="T94" fmla="*/ 2548 w 3526"/>
                  <a:gd name="T95" fmla="*/ 856 h 1568"/>
                  <a:gd name="T96" fmla="*/ 2491 w 3526"/>
                  <a:gd name="T97" fmla="*/ 908 h 1568"/>
                  <a:gd name="T98" fmla="*/ 2436 w 3526"/>
                  <a:gd name="T99" fmla="*/ 963 h 1568"/>
                  <a:gd name="T100" fmla="*/ 2384 w 3526"/>
                  <a:gd name="T101" fmla="*/ 1017 h 1568"/>
                  <a:gd name="T102" fmla="*/ 2334 w 3526"/>
                  <a:gd name="T103" fmla="*/ 1072 h 1568"/>
                  <a:gd name="T104" fmla="*/ 2286 w 3526"/>
                  <a:gd name="T105" fmla="*/ 1124 h 1568"/>
                  <a:gd name="T106" fmla="*/ 2241 w 3526"/>
                  <a:gd name="T107" fmla="*/ 1174 h 1568"/>
                  <a:gd name="T108" fmla="*/ 2203 w 3526"/>
                  <a:gd name="T109" fmla="*/ 1221 h 1568"/>
                  <a:gd name="T110" fmla="*/ 2168 w 3526"/>
                  <a:gd name="T111" fmla="*/ 1264 h 1568"/>
                  <a:gd name="T112" fmla="*/ 2137 w 3526"/>
                  <a:gd name="T113" fmla="*/ 1300 h 1568"/>
                  <a:gd name="T114" fmla="*/ 2101 w 3526"/>
                  <a:gd name="T115" fmla="*/ 1347 h 1568"/>
                  <a:gd name="T116" fmla="*/ 2070 w 3526"/>
                  <a:gd name="T117" fmla="*/ 1385 h 1568"/>
                  <a:gd name="T118" fmla="*/ 893 w 3526"/>
                  <a:gd name="T119" fmla="*/ 1454 h 1568"/>
                  <a:gd name="T120" fmla="*/ 689 w 3526"/>
                  <a:gd name="T121" fmla="*/ 1504 h 1568"/>
                  <a:gd name="T122" fmla="*/ 542 w 3526"/>
                  <a:gd name="T123" fmla="*/ 1549 h 1568"/>
                  <a:gd name="T124" fmla="*/ 0 w 3526"/>
                  <a:gd name="T125" fmla="*/ 1513 h 156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3526" h="1568">
                    <a:moveTo>
                      <a:pt x="0" y="1513"/>
                    </a:moveTo>
                    <a:lnTo>
                      <a:pt x="29" y="1504"/>
                    </a:lnTo>
                    <a:lnTo>
                      <a:pt x="100" y="1485"/>
                    </a:lnTo>
                    <a:lnTo>
                      <a:pt x="150" y="1470"/>
                    </a:lnTo>
                    <a:lnTo>
                      <a:pt x="207" y="1454"/>
                    </a:lnTo>
                    <a:lnTo>
                      <a:pt x="269" y="1437"/>
                    </a:lnTo>
                    <a:lnTo>
                      <a:pt x="337" y="1418"/>
                    </a:lnTo>
                    <a:lnTo>
                      <a:pt x="406" y="1399"/>
                    </a:lnTo>
                    <a:lnTo>
                      <a:pt x="480" y="1380"/>
                    </a:lnTo>
                    <a:lnTo>
                      <a:pt x="551" y="1361"/>
                    </a:lnTo>
                    <a:lnTo>
                      <a:pt x="620" y="1342"/>
                    </a:lnTo>
                    <a:lnTo>
                      <a:pt x="689" y="1326"/>
                    </a:lnTo>
                    <a:lnTo>
                      <a:pt x="753" y="1309"/>
                    </a:lnTo>
                    <a:lnTo>
                      <a:pt x="862" y="1283"/>
                    </a:lnTo>
                    <a:lnTo>
                      <a:pt x="985" y="1266"/>
                    </a:lnTo>
                    <a:lnTo>
                      <a:pt x="1149" y="1257"/>
                    </a:lnTo>
                    <a:lnTo>
                      <a:pt x="1534" y="1248"/>
                    </a:lnTo>
                    <a:lnTo>
                      <a:pt x="2016" y="1257"/>
                    </a:lnTo>
                    <a:lnTo>
                      <a:pt x="2037" y="1231"/>
                    </a:lnTo>
                    <a:lnTo>
                      <a:pt x="2049" y="1217"/>
                    </a:lnTo>
                    <a:lnTo>
                      <a:pt x="2063" y="1200"/>
                    </a:lnTo>
                    <a:lnTo>
                      <a:pt x="2080" y="1183"/>
                    </a:lnTo>
                    <a:lnTo>
                      <a:pt x="2096" y="1162"/>
                    </a:lnTo>
                    <a:lnTo>
                      <a:pt x="2115" y="1141"/>
                    </a:lnTo>
                    <a:lnTo>
                      <a:pt x="2139" y="1117"/>
                    </a:lnTo>
                    <a:lnTo>
                      <a:pt x="2161" y="1091"/>
                    </a:lnTo>
                    <a:lnTo>
                      <a:pt x="2187" y="1065"/>
                    </a:lnTo>
                    <a:lnTo>
                      <a:pt x="2213" y="1036"/>
                    </a:lnTo>
                    <a:lnTo>
                      <a:pt x="2227" y="1020"/>
                    </a:lnTo>
                    <a:lnTo>
                      <a:pt x="2241" y="1006"/>
                    </a:lnTo>
                    <a:lnTo>
                      <a:pt x="2256" y="991"/>
                    </a:lnTo>
                    <a:lnTo>
                      <a:pt x="2270" y="975"/>
                    </a:lnTo>
                    <a:lnTo>
                      <a:pt x="2284" y="961"/>
                    </a:lnTo>
                    <a:lnTo>
                      <a:pt x="2298" y="944"/>
                    </a:lnTo>
                    <a:lnTo>
                      <a:pt x="2329" y="913"/>
                    </a:lnTo>
                    <a:lnTo>
                      <a:pt x="2346" y="896"/>
                    </a:lnTo>
                    <a:lnTo>
                      <a:pt x="2362" y="880"/>
                    </a:lnTo>
                    <a:lnTo>
                      <a:pt x="2379" y="863"/>
                    </a:lnTo>
                    <a:lnTo>
                      <a:pt x="2393" y="847"/>
                    </a:lnTo>
                    <a:lnTo>
                      <a:pt x="2426" y="813"/>
                    </a:lnTo>
                    <a:lnTo>
                      <a:pt x="2445" y="799"/>
                    </a:lnTo>
                    <a:lnTo>
                      <a:pt x="2462" y="783"/>
                    </a:lnTo>
                    <a:lnTo>
                      <a:pt x="2479" y="766"/>
                    </a:lnTo>
                    <a:lnTo>
                      <a:pt x="2498" y="749"/>
                    </a:lnTo>
                    <a:lnTo>
                      <a:pt x="2514" y="733"/>
                    </a:lnTo>
                    <a:lnTo>
                      <a:pt x="2531" y="719"/>
                    </a:lnTo>
                    <a:lnTo>
                      <a:pt x="2550" y="704"/>
                    </a:lnTo>
                    <a:lnTo>
                      <a:pt x="2567" y="688"/>
                    </a:lnTo>
                    <a:lnTo>
                      <a:pt x="2583" y="674"/>
                    </a:lnTo>
                    <a:lnTo>
                      <a:pt x="2602" y="657"/>
                    </a:lnTo>
                    <a:lnTo>
                      <a:pt x="2638" y="628"/>
                    </a:lnTo>
                    <a:lnTo>
                      <a:pt x="2673" y="600"/>
                    </a:lnTo>
                    <a:lnTo>
                      <a:pt x="2709" y="574"/>
                    </a:lnTo>
                    <a:lnTo>
                      <a:pt x="2742" y="548"/>
                    </a:lnTo>
                    <a:lnTo>
                      <a:pt x="2778" y="524"/>
                    </a:lnTo>
                    <a:lnTo>
                      <a:pt x="2811" y="503"/>
                    </a:lnTo>
                    <a:lnTo>
                      <a:pt x="2844" y="484"/>
                    </a:lnTo>
                    <a:lnTo>
                      <a:pt x="2875" y="465"/>
                    </a:lnTo>
                    <a:lnTo>
                      <a:pt x="2906" y="448"/>
                    </a:lnTo>
                    <a:lnTo>
                      <a:pt x="2937" y="432"/>
                    </a:lnTo>
                    <a:lnTo>
                      <a:pt x="2963" y="417"/>
                    </a:lnTo>
                    <a:lnTo>
                      <a:pt x="3018" y="389"/>
                    </a:lnTo>
                    <a:lnTo>
                      <a:pt x="3063" y="368"/>
                    </a:lnTo>
                    <a:lnTo>
                      <a:pt x="3105" y="346"/>
                    </a:lnTo>
                    <a:lnTo>
                      <a:pt x="3141" y="330"/>
                    </a:lnTo>
                    <a:lnTo>
                      <a:pt x="3203" y="304"/>
                    </a:lnTo>
                    <a:lnTo>
                      <a:pt x="3300" y="275"/>
                    </a:lnTo>
                    <a:lnTo>
                      <a:pt x="3108" y="47"/>
                    </a:lnTo>
                    <a:lnTo>
                      <a:pt x="3222" y="0"/>
                    </a:lnTo>
                    <a:lnTo>
                      <a:pt x="3526" y="334"/>
                    </a:lnTo>
                    <a:lnTo>
                      <a:pt x="3502" y="342"/>
                    </a:lnTo>
                    <a:lnTo>
                      <a:pt x="3440" y="363"/>
                    </a:lnTo>
                    <a:lnTo>
                      <a:pt x="3395" y="379"/>
                    </a:lnTo>
                    <a:lnTo>
                      <a:pt x="3345" y="396"/>
                    </a:lnTo>
                    <a:lnTo>
                      <a:pt x="3288" y="417"/>
                    </a:lnTo>
                    <a:lnTo>
                      <a:pt x="3226" y="443"/>
                    </a:lnTo>
                    <a:lnTo>
                      <a:pt x="3162" y="470"/>
                    </a:lnTo>
                    <a:lnTo>
                      <a:pt x="3127" y="484"/>
                    </a:lnTo>
                    <a:lnTo>
                      <a:pt x="3094" y="500"/>
                    </a:lnTo>
                    <a:lnTo>
                      <a:pt x="3060" y="515"/>
                    </a:lnTo>
                    <a:lnTo>
                      <a:pt x="3025" y="534"/>
                    </a:lnTo>
                    <a:lnTo>
                      <a:pt x="2989" y="550"/>
                    </a:lnTo>
                    <a:lnTo>
                      <a:pt x="2956" y="567"/>
                    </a:lnTo>
                    <a:lnTo>
                      <a:pt x="2920" y="586"/>
                    </a:lnTo>
                    <a:lnTo>
                      <a:pt x="2887" y="605"/>
                    </a:lnTo>
                    <a:lnTo>
                      <a:pt x="2851" y="626"/>
                    </a:lnTo>
                    <a:lnTo>
                      <a:pt x="2818" y="645"/>
                    </a:lnTo>
                    <a:lnTo>
                      <a:pt x="2785" y="666"/>
                    </a:lnTo>
                    <a:lnTo>
                      <a:pt x="2754" y="688"/>
                    </a:lnTo>
                    <a:lnTo>
                      <a:pt x="2723" y="709"/>
                    </a:lnTo>
                    <a:lnTo>
                      <a:pt x="2692" y="730"/>
                    </a:lnTo>
                    <a:lnTo>
                      <a:pt x="2664" y="754"/>
                    </a:lnTo>
                    <a:lnTo>
                      <a:pt x="2633" y="778"/>
                    </a:lnTo>
                    <a:lnTo>
                      <a:pt x="2605" y="804"/>
                    </a:lnTo>
                    <a:lnTo>
                      <a:pt x="2574" y="828"/>
                    </a:lnTo>
                    <a:lnTo>
                      <a:pt x="2548" y="856"/>
                    </a:lnTo>
                    <a:lnTo>
                      <a:pt x="2519" y="882"/>
                    </a:lnTo>
                    <a:lnTo>
                      <a:pt x="2491" y="908"/>
                    </a:lnTo>
                    <a:lnTo>
                      <a:pt x="2464" y="937"/>
                    </a:lnTo>
                    <a:lnTo>
                      <a:pt x="2436" y="963"/>
                    </a:lnTo>
                    <a:lnTo>
                      <a:pt x="2407" y="991"/>
                    </a:lnTo>
                    <a:lnTo>
                      <a:pt x="2384" y="1017"/>
                    </a:lnTo>
                    <a:lnTo>
                      <a:pt x="2358" y="1046"/>
                    </a:lnTo>
                    <a:lnTo>
                      <a:pt x="2334" y="1072"/>
                    </a:lnTo>
                    <a:lnTo>
                      <a:pt x="2308" y="1098"/>
                    </a:lnTo>
                    <a:lnTo>
                      <a:pt x="2286" y="1124"/>
                    </a:lnTo>
                    <a:lnTo>
                      <a:pt x="2263" y="1150"/>
                    </a:lnTo>
                    <a:lnTo>
                      <a:pt x="2241" y="1174"/>
                    </a:lnTo>
                    <a:lnTo>
                      <a:pt x="2222" y="1198"/>
                    </a:lnTo>
                    <a:lnTo>
                      <a:pt x="2203" y="1221"/>
                    </a:lnTo>
                    <a:lnTo>
                      <a:pt x="2184" y="1243"/>
                    </a:lnTo>
                    <a:lnTo>
                      <a:pt x="2168" y="1264"/>
                    </a:lnTo>
                    <a:lnTo>
                      <a:pt x="2151" y="1283"/>
                    </a:lnTo>
                    <a:lnTo>
                      <a:pt x="2137" y="1300"/>
                    </a:lnTo>
                    <a:lnTo>
                      <a:pt x="2125" y="1319"/>
                    </a:lnTo>
                    <a:lnTo>
                      <a:pt x="2101" y="1347"/>
                    </a:lnTo>
                    <a:lnTo>
                      <a:pt x="2085" y="1366"/>
                    </a:lnTo>
                    <a:lnTo>
                      <a:pt x="2070" y="1385"/>
                    </a:lnTo>
                    <a:lnTo>
                      <a:pt x="1116" y="1418"/>
                    </a:lnTo>
                    <a:lnTo>
                      <a:pt x="893" y="1454"/>
                    </a:lnTo>
                    <a:lnTo>
                      <a:pt x="786" y="1480"/>
                    </a:lnTo>
                    <a:lnTo>
                      <a:pt x="689" y="1504"/>
                    </a:lnTo>
                    <a:lnTo>
                      <a:pt x="606" y="1527"/>
                    </a:lnTo>
                    <a:lnTo>
                      <a:pt x="542" y="1549"/>
                    </a:lnTo>
                    <a:lnTo>
                      <a:pt x="485" y="1568"/>
                    </a:lnTo>
                    <a:lnTo>
                      <a:pt x="0" y="151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86" name="Freeform 54"/>
              <p:cNvSpPr>
                <a:spLocks/>
              </p:cNvSpPr>
              <p:nvPr/>
            </p:nvSpPr>
            <p:spPr bwMode="auto">
              <a:xfrm>
                <a:off x="10931" y="9472"/>
                <a:ext cx="1006" cy="2004"/>
              </a:xfrm>
              <a:custGeom>
                <a:avLst/>
                <a:gdLst>
                  <a:gd name="T0" fmla="*/ 123 w 1006"/>
                  <a:gd name="T1" fmla="*/ 0 h 2004"/>
                  <a:gd name="T2" fmla="*/ 1006 w 1006"/>
                  <a:gd name="T3" fmla="*/ 1880 h 2004"/>
                  <a:gd name="T4" fmla="*/ 933 w 1006"/>
                  <a:gd name="T5" fmla="*/ 2004 h 2004"/>
                  <a:gd name="T6" fmla="*/ 0 w 1006"/>
                  <a:gd name="T7" fmla="*/ 19 h 2004"/>
                  <a:gd name="T8" fmla="*/ 123 w 1006"/>
                  <a:gd name="T9" fmla="*/ 0 h 2004"/>
                  <a:gd name="T10" fmla="*/ 123 w 1006"/>
                  <a:gd name="T11" fmla="*/ 0 h 200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006" h="2004">
                    <a:moveTo>
                      <a:pt x="123" y="0"/>
                    </a:moveTo>
                    <a:lnTo>
                      <a:pt x="1006" y="1880"/>
                    </a:lnTo>
                    <a:lnTo>
                      <a:pt x="933" y="2004"/>
                    </a:lnTo>
                    <a:lnTo>
                      <a:pt x="0" y="19"/>
                    </a:lnTo>
                    <a:lnTo>
                      <a:pt x="12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87" name="Freeform 55"/>
              <p:cNvSpPr>
                <a:spLocks/>
              </p:cNvSpPr>
              <p:nvPr/>
            </p:nvSpPr>
            <p:spPr bwMode="auto">
              <a:xfrm>
                <a:off x="9713" y="9671"/>
                <a:ext cx="1757" cy="1349"/>
              </a:xfrm>
              <a:custGeom>
                <a:avLst/>
                <a:gdLst>
                  <a:gd name="T0" fmla="*/ 0 w 1757"/>
                  <a:gd name="T1" fmla="*/ 90 h 1349"/>
                  <a:gd name="T2" fmla="*/ 54 w 1757"/>
                  <a:gd name="T3" fmla="*/ 76 h 1349"/>
                  <a:gd name="T4" fmla="*/ 118 w 1757"/>
                  <a:gd name="T5" fmla="*/ 59 h 1349"/>
                  <a:gd name="T6" fmla="*/ 204 w 1757"/>
                  <a:gd name="T7" fmla="*/ 43 h 1349"/>
                  <a:gd name="T8" fmla="*/ 306 w 1757"/>
                  <a:gd name="T9" fmla="*/ 24 h 1349"/>
                  <a:gd name="T10" fmla="*/ 420 w 1757"/>
                  <a:gd name="T11" fmla="*/ 9 h 1349"/>
                  <a:gd name="T12" fmla="*/ 681 w 1757"/>
                  <a:gd name="T13" fmla="*/ 0 h 1349"/>
                  <a:gd name="T14" fmla="*/ 911 w 1757"/>
                  <a:gd name="T15" fmla="*/ 24 h 1349"/>
                  <a:gd name="T16" fmla="*/ 1070 w 1757"/>
                  <a:gd name="T17" fmla="*/ 64 h 1349"/>
                  <a:gd name="T18" fmla="*/ 1123 w 1757"/>
                  <a:gd name="T19" fmla="*/ 85 h 1349"/>
                  <a:gd name="T20" fmla="*/ 1158 w 1757"/>
                  <a:gd name="T21" fmla="*/ 102 h 1349"/>
                  <a:gd name="T22" fmla="*/ 1187 w 1757"/>
                  <a:gd name="T23" fmla="*/ 118 h 1349"/>
                  <a:gd name="T24" fmla="*/ 1757 w 1757"/>
                  <a:gd name="T25" fmla="*/ 1349 h 1349"/>
                  <a:gd name="T26" fmla="*/ 1688 w 1757"/>
                  <a:gd name="T27" fmla="*/ 1333 h 1349"/>
                  <a:gd name="T28" fmla="*/ 1612 w 1757"/>
                  <a:gd name="T29" fmla="*/ 1319 h 1349"/>
                  <a:gd name="T30" fmla="*/ 1517 w 1757"/>
                  <a:gd name="T31" fmla="*/ 1300 h 1349"/>
                  <a:gd name="T32" fmla="*/ 1412 w 1757"/>
                  <a:gd name="T33" fmla="*/ 1281 h 1349"/>
                  <a:gd name="T34" fmla="*/ 1301 w 1757"/>
                  <a:gd name="T35" fmla="*/ 1266 h 1349"/>
                  <a:gd name="T36" fmla="*/ 1189 w 1757"/>
                  <a:gd name="T37" fmla="*/ 1257 h 1349"/>
                  <a:gd name="T38" fmla="*/ 1089 w 1757"/>
                  <a:gd name="T39" fmla="*/ 1252 h 1349"/>
                  <a:gd name="T40" fmla="*/ 721 w 1757"/>
                  <a:gd name="T41" fmla="*/ 1288 h 1349"/>
                  <a:gd name="T42" fmla="*/ 593 w 1757"/>
                  <a:gd name="T43" fmla="*/ 1309 h 1349"/>
                  <a:gd name="T44" fmla="*/ 543 w 1757"/>
                  <a:gd name="T45" fmla="*/ 1319 h 1349"/>
                  <a:gd name="T46" fmla="*/ 0 w 1757"/>
                  <a:gd name="T47" fmla="*/ 90 h 1349"/>
                  <a:gd name="T48" fmla="*/ 0 w 1757"/>
                  <a:gd name="T49" fmla="*/ 90 h 1349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757" h="1349">
                    <a:moveTo>
                      <a:pt x="0" y="90"/>
                    </a:moveTo>
                    <a:lnTo>
                      <a:pt x="54" y="76"/>
                    </a:lnTo>
                    <a:lnTo>
                      <a:pt x="118" y="59"/>
                    </a:lnTo>
                    <a:lnTo>
                      <a:pt x="204" y="43"/>
                    </a:lnTo>
                    <a:lnTo>
                      <a:pt x="306" y="24"/>
                    </a:lnTo>
                    <a:lnTo>
                      <a:pt x="420" y="9"/>
                    </a:lnTo>
                    <a:lnTo>
                      <a:pt x="681" y="0"/>
                    </a:lnTo>
                    <a:lnTo>
                      <a:pt x="911" y="24"/>
                    </a:lnTo>
                    <a:lnTo>
                      <a:pt x="1070" y="64"/>
                    </a:lnTo>
                    <a:lnTo>
                      <a:pt x="1123" y="85"/>
                    </a:lnTo>
                    <a:lnTo>
                      <a:pt x="1158" y="102"/>
                    </a:lnTo>
                    <a:lnTo>
                      <a:pt x="1187" y="118"/>
                    </a:lnTo>
                    <a:lnTo>
                      <a:pt x="1757" y="1349"/>
                    </a:lnTo>
                    <a:lnTo>
                      <a:pt x="1688" y="1333"/>
                    </a:lnTo>
                    <a:lnTo>
                      <a:pt x="1612" y="1319"/>
                    </a:lnTo>
                    <a:lnTo>
                      <a:pt x="1517" y="1300"/>
                    </a:lnTo>
                    <a:lnTo>
                      <a:pt x="1412" y="1281"/>
                    </a:lnTo>
                    <a:lnTo>
                      <a:pt x="1301" y="1266"/>
                    </a:lnTo>
                    <a:lnTo>
                      <a:pt x="1189" y="1257"/>
                    </a:lnTo>
                    <a:lnTo>
                      <a:pt x="1089" y="1252"/>
                    </a:lnTo>
                    <a:lnTo>
                      <a:pt x="721" y="1288"/>
                    </a:lnTo>
                    <a:lnTo>
                      <a:pt x="593" y="1309"/>
                    </a:lnTo>
                    <a:lnTo>
                      <a:pt x="543" y="1319"/>
                    </a:lnTo>
                    <a:lnTo>
                      <a:pt x="0" y="90"/>
                    </a:lnTo>
                    <a:close/>
                  </a:path>
                </a:pathLst>
              </a:custGeom>
              <a:solidFill>
                <a:srgbClr val="B8B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88" name="Freeform 56"/>
              <p:cNvSpPr>
                <a:spLocks/>
              </p:cNvSpPr>
              <p:nvPr/>
            </p:nvSpPr>
            <p:spPr bwMode="auto">
              <a:xfrm>
                <a:off x="11242" y="8874"/>
                <a:ext cx="1545" cy="1940"/>
              </a:xfrm>
              <a:custGeom>
                <a:avLst/>
                <a:gdLst>
                  <a:gd name="T0" fmla="*/ 11 w 1545"/>
                  <a:gd name="T1" fmla="*/ 655 h 1940"/>
                  <a:gd name="T2" fmla="*/ 38 w 1545"/>
                  <a:gd name="T3" fmla="*/ 619 h 1940"/>
                  <a:gd name="T4" fmla="*/ 80 w 1545"/>
                  <a:gd name="T5" fmla="*/ 567 h 1940"/>
                  <a:gd name="T6" fmla="*/ 106 w 1545"/>
                  <a:gd name="T7" fmla="*/ 534 h 1940"/>
                  <a:gd name="T8" fmla="*/ 135 w 1545"/>
                  <a:gd name="T9" fmla="*/ 500 h 1940"/>
                  <a:gd name="T10" fmla="*/ 166 w 1545"/>
                  <a:gd name="T11" fmla="*/ 467 h 1940"/>
                  <a:gd name="T12" fmla="*/ 197 w 1545"/>
                  <a:gd name="T13" fmla="*/ 432 h 1940"/>
                  <a:gd name="T14" fmla="*/ 232 w 1545"/>
                  <a:gd name="T15" fmla="*/ 394 h 1940"/>
                  <a:gd name="T16" fmla="*/ 268 w 1545"/>
                  <a:gd name="T17" fmla="*/ 358 h 1940"/>
                  <a:gd name="T18" fmla="*/ 303 w 1545"/>
                  <a:gd name="T19" fmla="*/ 323 h 1940"/>
                  <a:gd name="T20" fmla="*/ 339 w 1545"/>
                  <a:gd name="T21" fmla="*/ 292 h 1940"/>
                  <a:gd name="T22" fmla="*/ 375 w 1545"/>
                  <a:gd name="T23" fmla="*/ 258 h 1940"/>
                  <a:gd name="T24" fmla="*/ 410 w 1545"/>
                  <a:gd name="T25" fmla="*/ 232 h 1940"/>
                  <a:gd name="T26" fmla="*/ 486 w 1545"/>
                  <a:gd name="T27" fmla="*/ 185 h 1940"/>
                  <a:gd name="T28" fmla="*/ 567 w 1545"/>
                  <a:gd name="T29" fmla="*/ 140 h 1940"/>
                  <a:gd name="T30" fmla="*/ 650 w 1545"/>
                  <a:gd name="T31" fmla="*/ 100 h 1940"/>
                  <a:gd name="T32" fmla="*/ 731 w 1545"/>
                  <a:gd name="T33" fmla="*/ 64 h 1940"/>
                  <a:gd name="T34" fmla="*/ 802 w 1545"/>
                  <a:gd name="T35" fmla="*/ 38 h 1940"/>
                  <a:gd name="T36" fmla="*/ 909 w 1545"/>
                  <a:gd name="T37" fmla="*/ 0 h 1940"/>
                  <a:gd name="T38" fmla="*/ 1528 w 1545"/>
                  <a:gd name="T39" fmla="*/ 956 h 1940"/>
                  <a:gd name="T40" fmla="*/ 1455 w 1545"/>
                  <a:gd name="T41" fmla="*/ 1001 h 1940"/>
                  <a:gd name="T42" fmla="*/ 1381 w 1545"/>
                  <a:gd name="T43" fmla="*/ 1046 h 1940"/>
                  <a:gd name="T44" fmla="*/ 1301 w 1545"/>
                  <a:gd name="T45" fmla="*/ 1098 h 1940"/>
                  <a:gd name="T46" fmla="*/ 1217 w 1545"/>
                  <a:gd name="T47" fmla="*/ 1153 h 1940"/>
                  <a:gd name="T48" fmla="*/ 1137 w 1545"/>
                  <a:gd name="T49" fmla="*/ 1212 h 1940"/>
                  <a:gd name="T50" fmla="*/ 1070 w 1545"/>
                  <a:gd name="T51" fmla="*/ 1264 h 1940"/>
                  <a:gd name="T52" fmla="*/ 1020 w 1545"/>
                  <a:gd name="T53" fmla="*/ 1321 h 1940"/>
                  <a:gd name="T54" fmla="*/ 994 w 1545"/>
                  <a:gd name="T55" fmla="*/ 1357 h 1940"/>
                  <a:gd name="T56" fmla="*/ 933 w 1545"/>
                  <a:gd name="T57" fmla="*/ 1447 h 1940"/>
                  <a:gd name="T58" fmla="*/ 866 w 1545"/>
                  <a:gd name="T59" fmla="*/ 1553 h 1940"/>
                  <a:gd name="T60" fmla="*/ 802 w 1545"/>
                  <a:gd name="T61" fmla="*/ 1665 h 1940"/>
                  <a:gd name="T62" fmla="*/ 743 w 1545"/>
                  <a:gd name="T63" fmla="*/ 1769 h 1940"/>
                  <a:gd name="T64" fmla="*/ 695 w 1545"/>
                  <a:gd name="T65" fmla="*/ 1857 h 1940"/>
                  <a:gd name="T66" fmla="*/ 650 w 1545"/>
                  <a:gd name="T67" fmla="*/ 1940 h 1940"/>
                  <a:gd name="T68" fmla="*/ 0 w 1545"/>
                  <a:gd name="T69" fmla="*/ 669 h 194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1545" h="1940">
                    <a:moveTo>
                      <a:pt x="0" y="669"/>
                    </a:moveTo>
                    <a:lnTo>
                      <a:pt x="11" y="655"/>
                    </a:lnTo>
                    <a:lnTo>
                      <a:pt x="23" y="640"/>
                    </a:lnTo>
                    <a:lnTo>
                      <a:pt x="38" y="619"/>
                    </a:lnTo>
                    <a:lnTo>
                      <a:pt x="59" y="595"/>
                    </a:lnTo>
                    <a:lnTo>
                      <a:pt x="80" y="567"/>
                    </a:lnTo>
                    <a:lnTo>
                      <a:pt x="95" y="550"/>
                    </a:lnTo>
                    <a:lnTo>
                      <a:pt x="106" y="534"/>
                    </a:lnTo>
                    <a:lnTo>
                      <a:pt x="121" y="517"/>
                    </a:lnTo>
                    <a:lnTo>
                      <a:pt x="135" y="500"/>
                    </a:lnTo>
                    <a:lnTo>
                      <a:pt x="149" y="484"/>
                    </a:lnTo>
                    <a:lnTo>
                      <a:pt x="166" y="467"/>
                    </a:lnTo>
                    <a:lnTo>
                      <a:pt x="180" y="448"/>
                    </a:lnTo>
                    <a:lnTo>
                      <a:pt x="197" y="432"/>
                    </a:lnTo>
                    <a:lnTo>
                      <a:pt x="213" y="413"/>
                    </a:lnTo>
                    <a:lnTo>
                      <a:pt x="232" y="394"/>
                    </a:lnTo>
                    <a:lnTo>
                      <a:pt x="249" y="375"/>
                    </a:lnTo>
                    <a:lnTo>
                      <a:pt x="268" y="358"/>
                    </a:lnTo>
                    <a:lnTo>
                      <a:pt x="284" y="341"/>
                    </a:lnTo>
                    <a:lnTo>
                      <a:pt x="303" y="323"/>
                    </a:lnTo>
                    <a:lnTo>
                      <a:pt x="320" y="308"/>
                    </a:lnTo>
                    <a:lnTo>
                      <a:pt x="339" y="292"/>
                    </a:lnTo>
                    <a:lnTo>
                      <a:pt x="356" y="275"/>
                    </a:lnTo>
                    <a:lnTo>
                      <a:pt x="375" y="258"/>
                    </a:lnTo>
                    <a:lnTo>
                      <a:pt x="391" y="244"/>
                    </a:lnTo>
                    <a:lnTo>
                      <a:pt x="410" y="232"/>
                    </a:lnTo>
                    <a:lnTo>
                      <a:pt x="446" y="206"/>
                    </a:lnTo>
                    <a:lnTo>
                      <a:pt x="486" y="185"/>
                    </a:lnTo>
                    <a:lnTo>
                      <a:pt x="527" y="161"/>
                    </a:lnTo>
                    <a:lnTo>
                      <a:pt x="567" y="140"/>
                    </a:lnTo>
                    <a:lnTo>
                      <a:pt x="610" y="119"/>
                    </a:lnTo>
                    <a:lnTo>
                      <a:pt x="650" y="100"/>
                    </a:lnTo>
                    <a:lnTo>
                      <a:pt x="690" y="81"/>
                    </a:lnTo>
                    <a:lnTo>
                      <a:pt x="731" y="64"/>
                    </a:lnTo>
                    <a:lnTo>
                      <a:pt x="766" y="50"/>
                    </a:lnTo>
                    <a:lnTo>
                      <a:pt x="802" y="38"/>
                    </a:lnTo>
                    <a:lnTo>
                      <a:pt x="857" y="17"/>
                    </a:lnTo>
                    <a:lnTo>
                      <a:pt x="909" y="0"/>
                    </a:lnTo>
                    <a:lnTo>
                      <a:pt x="1545" y="946"/>
                    </a:lnTo>
                    <a:lnTo>
                      <a:pt x="1528" y="956"/>
                    </a:lnTo>
                    <a:lnTo>
                      <a:pt x="1483" y="982"/>
                    </a:lnTo>
                    <a:lnTo>
                      <a:pt x="1455" y="1001"/>
                    </a:lnTo>
                    <a:lnTo>
                      <a:pt x="1419" y="1020"/>
                    </a:lnTo>
                    <a:lnTo>
                      <a:pt x="1381" y="1046"/>
                    </a:lnTo>
                    <a:lnTo>
                      <a:pt x="1341" y="1070"/>
                    </a:lnTo>
                    <a:lnTo>
                      <a:pt x="1301" y="1098"/>
                    </a:lnTo>
                    <a:lnTo>
                      <a:pt x="1258" y="1124"/>
                    </a:lnTo>
                    <a:lnTo>
                      <a:pt x="1217" y="1153"/>
                    </a:lnTo>
                    <a:lnTo>
                      <a:pt x="1175" y="1183"/>
                    </a:lnTo>
                    <a:lnTo>
                      <a:pt x="1137" y="1212"/>
                    </a:lnTo>
                    <a:lnTo>
                      <a:pt x="1103" y="1240"/>
                    </a:lnTo>
                    <a:lnTo>
                      <a:pt x="1070" y="1264"/>
                    </a:lnTo>
                    <a:lnTo>
                      <a:pt x="1047" y="1293"/>
                    </a:lnTo>
                    <a:lnTo>
                      <a:pt x="1020" y="1321"/>
                    </a:lnTo>
                    <a:lnTo>
                      <a:pt x="1009" y="1338"/>
                    </a:lnTo>
                    <a:lnTo>
                      <a:pt x="994" y="1357"/>
                    </a:lnTo>
                    <a:lnTo>
                      <a:pt x="963" y="1399"/>
                    </a:lnTo>
                    <a:lnTo>
                      <a:pt x="933" y="1447"/>
                    </a:lnTo>
                    <a:lnTo>
                      <a:pt x="899" y="1499"/>
                    </a:lnTo>
                    <a:lnTo>
                      <a:pt x="866" y="1553"/>
                    </a:lnTo>
                    <a:lnTo>
                      <a:pt x="833" y="1608"/>
                    </a:lnTo>
                    <a:lnTo>
                      <a:pt x="802" y="1665"/>
                    </a:lnTo>
                    <a:lnTo>
                      <a:pt x="771" y="1717"/>
                    </a:lnTo>
                    <a:lnTo>
                      <a:pt x="743" y="1769"/>
                    </a:lnTo>
                    <a:lnTo>
                      <a:pt x="717" y="1814"/>
                    </a:lnTo>
                    <a:lnTo>
                      <a:pt x="695" y="1857"/>
                    </a:lnTo>
                    <a:lnTo>
                      <a:pt x="662" y="1916"/>
                    </a:lnTo>
                    <a:lnTo>
                      <a:pt x="650" y="1940"/>
                    </a:lnTo>
                    <a:lnTo>
                      <a:pt x="0" y="669"/>
                    </a:lnTo>
                    <a:close/>
                  </a:path>
                </a:pathLst>
              </a:custGeom>
              <a:solidFill>
                <a:srgbClr val="B8B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0975" name="Rectangle 57"/>
            <p:cNvSpPr>
              <a:spLocks noChangeArrowheads="1"/>
            </p:cNvSpPr>
            <p:nvPr/>
          </p:nvSpPr>
          <p:spPr bwMode="auto">
            <a:xfrm>
              <a:off x="2022" y="800"/>
              <a:ext cx="43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>
                  <a:solidFill>
                    <a:srgbClr val="FF0066"/>
                  </a:solidFill>
                  <a:latin typeface="仿宋_GB2312" pitchFamily="49" charset="-122"/>
                </a:rPr>
                <a:t>档案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1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1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51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51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1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1913" grpId="0" animBg="1"/>
      <p:bldP spid="251914" grpId="0" autoUpdateAnimBg="0"/>
      <p:bldP spid="2519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8EF0CDB8-DD9E-4D55-B922-2EC203D2DDB9}" type="slidenum">
              <a:rPr lang="en-US" altLang="zh-CN"/>
              <a:pPr>
                <a:defRPr/>
              </a:pPr>
              <a:t>4</a:t>
            </a:fld>
            <a:r>
              <a:rPr lang="en-US" altLang="zh-CN"/>
              <a:t>-</a:t>
            </a: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    7.1.1  数组的引出</a:t>
            </a:r>
          </a:p>
        </p:txBody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00213"/>
            <a:ext cx="8424862" cy="2871787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 smtClean="0"/>
              <a:t>     在数据处理中，往往需要对一组数进行处理。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 smtClean="0"/>
              <a:t>     以成绩管理系统为例：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 smtClean="0"/>
              <a:t>       题目1：统计某班某科考试成绩的平均分。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 smtClean="0"/>
              <a:t>       题目2：统计各分数段的人数。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 smtClean="0"/>
              <a:t>       题目3：统计哪些学生的成绩高于平均分。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 smtClean="0"/>
              <a:t>       题目4：按某科成绩对学生排序等。</a:t>
            </a:r>
          </a:p>
        </p:txBody>
      </p:sp>
      <p:sp>
        <p:nvSpPr>
          <p:cNvPr id="107524" name="Rectangle 4"/>
          <p:cNvSpPr>
            <a:spLocks noChangeArrowheads="1"/>
          </p:cNvSpPr>
          <p:nvPr/>
        </p:nvSpPr>
        <p:spPr bwMode="auto">
          <a:xfrm>
            <a:off x="838200" y="4724400"/>
            <a:ext cx="7192963" cy="474663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400"/>
              <a:t>问题：是不是这些问题都需要数组类型才能解决呢？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4" grpId="0" animBg="1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957BD71C-6760-4211-A25E-BE6D0FFD7A58}" type="slidenum">
              <a:rPr lang="en-US" altLang="zh-CN"/>
              <a:pPr>
                <a:defRPr/>
              </a:pPr>
              <a:t>40</a:t>
            </a:fld>
            <a:r>
              <a:rPr lang="en-US" altLang="zh-CN"/>
              <a:t>-</a:t>
            </a:r>
          </a:p>
        </p:txBody>
      </p:sp>
      <p:graphicFrame>
        <p:nvGraphicFramePr>
          <p:cNvPr id="41987" name="Object 130"/>
          <p:cNvGraphicFramePr>
            <a:graphicFrameLocks noChangeAspect="1"/>
          </p:cNvGraphicFramePr>
          <p:nvPr/>
        </p:nvGraphicFramePr>
        <p:xfrm>
          <a:off x="5673725" y="2921000"/>
          <a:ext cx="3200400" cy="240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16" name="位图图像" r:id="rId4" imgW="4571429" imgH="3428571" progId="Paint.Picture">
                  <p:embed/>
                </p:oleObj>
              </mc:Choice>
              <mc:Fallback>
                <p:oleObj name="位图图像" r:id="rId4" imgW="4571429" imgH="3428571" progId="Paint.Picture">
                  <p:embed/>
                  <p:pic>
                    <p:nvPicPr>
                      <p:cNvPr id="0" name="Object 1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73725" y="2921000"/>
                        <a:ext cx="3200400" cy="2400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600" b="0" smtClean="0"/>
              <a:t>    参数的地址传递示意图</a:t>
            </a:r>
          </a:p>
        </p:txBody>
      </p:sp>
      <p:grpSp>
        <p:nvGrpSpPr>
          <p:cNvPr id="41989" name="Group 6"/>
          <p:cNvGrpSpPr>
            <a:grpSpLocks/>
          </p:cNvGrpSpPr>
          <p:nvPr/>
        </p:nvGrpSpPr>
        <p:grpSpPr bwMode="auto">
          <a:xfrm>
            <a:off x="2286000" y="3867150"/>
            <a:ext cx="3413125" cy="609600"/>
            <a:chOff x="1584" y="1536"/>
            <a:chExt cx="1728" cy="384"/>
          </a:xfrm>
        </p:grpSpPr>
        <p:sp>
          <p:nvSpPr>
            <p:cNvPr id="42108" name="AutoShape 7"/>
            <p:cNvSpPr>
              <a:spLocks noChangeArrowheads="1"/>
            </p:cNvSpPr>
            <p:nvPr/>
          </p:nvSpPr>
          <p:spPr bwMode="auto">
            <a:xfrm>
              <a:off x="1584" y="1632"/>
              <a:ext cx="1728" cy="240"/>
            </a:xfrm>
            <a:prstGeom prst="rightArrow">
              <a:avLst>
                <a:gd name="adj1" fmla="val 50000"/>
                <a:gd name="adj2" fmla="val 180000"/>
              </a:avLst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42109" name="Oval 8"/>
            <p:cNvSpPr>
              <a:spLocks noChangeArrowheads="1"/>
            </p:cNvSpPr>
            <p:nvPr/>
          </p:nvSpPr>
          <p:spPr bwMode="auto">
            <a:xfrm>
              <a:off x="1872" y="1536"/>
              <a:ext cx="768" cy="384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做投标书</a:t>
              </a:r>
            </a:p>
          </p:txBody>
        </p:sp>
      </p:grpSp>
      <p:grpSp>
        <p:nvGrpSpPr>
          <p:cNvPr id="157705" name="Group 9"/>
          <p:cNvGrpSpPr>
            <a:grpSpLocks/>
          </p:cNvGrpSpPr>
          <p:nvPr/>
        </p:nvGrpSpPr>
        <p:grpSpPr bwMode="auto">
          <a:xfrm>
            <a:off x="1600200" y="4933950"/>
            <a:ext cx="3886200" cy="728663"/>
            <a:chOff x="1296" y="2256"/>
            <a:chExt cx="2160" cy="480"/>
          </a:xfrm>
        </p:grpSpPr>
        <p:sp>
          <p:nvSpPr>
            <p:cNvPr id="42106" name="AutoShape 10"/>
            <p:cNvSpPr>
              <a:spLocks noChangeArrowheads="1"/>
            </p:cNvSpPr>
            <p:nvPr/>
          </p:nvSpPr>
          <p:spPr bwMode="auto">
            <a:xfrm flipH="1">
              <a:off x="1296" y="2256"/>
              <a:ext cx="2160" cy="384"/>
            </a:xfrm>
            <a:prstGeom prst="curvedUpArrow">
              <a:avLst>
                <a:gd name="adj1" fmla="val 112500"/>
                <a:gd name="adj2" fmla="val 225000"/>
                <a:gd name="adj3" fmla="val 43750"/>
              </a:avLst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42107" name="Oval 11"/>
            <p:cNvSpPr>
              <a:spLocks noChangeArrowheads="1"/>
            </p:cNvSpPr>
            <p:nvPr/>
          </p:nvSpPr>
          <p:spPr bwMode="auto">
            <a:xfrm>
              <a:off x="2112" y="2400"/>
              <a:ext cx="816" cy="336"/>
            </a:xfrm>
            <a:prstGeom prst="ellipse">
              <a:avLst/>
            </a:prstGeom>
            <a:solidFill>
              <a:srgbClr val="FFCC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 sz="1800" b="0">
                  <a:ea typeface="黑体" pitchFamily="2" charset="-122"/>
                </a:rPr>
                <a:t>标书</a:t>
              </a:r>
            </a:p>
          </p:txBody>
        </p:sp>
      </p:grpSp>
      <p:sp>
        <p:nvSpPr>
          <p:cNvPr id="157711" name="AutoShape 15"/>
          <p:cNvSpPr>
            <a:spLocks noChangeArrowheads="1"/>
          </p:cNvSpPr>
          <p:nvPr/>
        </p:nvSpPr>
        <p:spPr bwMode="auto">
          <a:xfrm>
            <a:off x="2057400" y="3333750"/>
            <a:ext cx="3962400" cy="228600"/>
          </a:xfrm>
          <a:prstGeom prst="notchedRightArrow">
            <a:avLst>
              <a:gd name="adj1" fmla="val 50000"/>
              <a:gd name="adj2" fmla="val 4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157712" name="Group 16"/>
          <p:cNvGrpSpPr>
            <a:grpSpLocks/>
          </p:cNvGrpSpPr>
          <p:nvPr/>
        </p:nvGrpSpPr>
        <p:grpSpPr bwMode="auto">
          <a:xfrm>
            <a:off x="2657475" y="1498600"/>
            <a:ext cx="2787650" cy="2286000"/>
            <a:chOff x="6889" y="7385"/>
            <a:chExt cx="5730" cy="5155"/>
          </a:xfrm>
        </p:grpSpPr>
        <p:sp>
          <p:nvSpPr>
            <p:cNvPr id="42036" name="Freeform 17"/>
            <p:cNvSpPr>
              <a:spLocks/>
            </p:cNvSpPr>
            <p:nvPr/>
          </p:nvSpPr>
          <p:spPr bwMode="auto">
            <a:xfrm>
              <a:off x="11508" y="7385"/>
              <a:ext cx="128" cy="434"/>
            </a:xfrm>
            <a:custGeom>
              <a:avLst/>
              <a:gdLst>
                <a:gd name="T0" fmla="*/ 76 w 128"/>
                <a:gd name="T1" fmla="*/ 434 h 434"/>
                <a:gd name="T2" fmla="*/ 128 w 128"/>
                <a:gd name="T3" fmla="*/ 152 h 434"/>
                <a:gd name="T4" fmla="*/ 104 w 128"/>
                <a:gd name="T5" fmla="*/ 29 h 434"/>
                <a:gd name="T6" fmla="*/ 43 w 128"/>
                <a:gd name="T7" fmla="*/ 0 h 434"/>
                <a:gd name="T8" fmla="*/ 0 w 128"/>
                <a:gd name="T9" fmla="*/ 60 h 434"/>
                <a:gd name="T10" fmla="*/ 2 w 128"/>
                <a:gd name="T11" fmla="*/ 154 h 434"/>
                <a:gd name="T12" fmla="*/ 76 w 128"/>
                <a:gd name="T13" fmla="*/ 434 h 434"/>
                <a:gd name="T14" fmla="*/ 76 w 128"/>
                <a:gd name="T15" fmla="*/ 434 h 43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28" h="434">
                  <a:moveTo>
                    <a:pt x="76" y="434"/>
                  </a:moveTo>
                  <a:lnTo>
                    <a:pt x="128" y="152"/>
                  </a:lnTo>
                  <a:lnTo>
                    <a:pt x="104" y="29"/>
                  </a:lnTo>
                  <a:lnTo>
                    <a:pt x="43" y="0"/>
                  </a:lnTo>
                  <a:lnTo>
                    <a:pt x="0" y="60"/>
                  </a:lnTo>
                  <a:lnTo>
                    <a:pt x="2" y="154"/>
                  </a:lnTo>
                  <a:lnTo>
                    <a:pt x="76" y="4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7" name="Freeform 18"/>
            <p:cNvSpPr>
              <a:spLocks/>
            </p:cNvSpPr>
            <p:nvPr/>
          </p:nvSpPr>
          <p:spPr bwMode="auto">
            <a:xfrm>
              <a:off x="6941" y="7632"/>
              <a:ext cx="5580" cy="4908"/>
            </a:xfrm>
            <a:custGeom>
              <a:avLst/>
              <a:gdLst>
                <a:gd name="T0" fmla="*/ 209 w 5580"/>
                <a:gd name="T1" fmla="*/ 3425 h 4908"/>
                <a:gd name="T2" fmla="*/ 257 w 5580"/>
                <a:gd name="T3" fmla="*/ 2345 h 4908"/>
                <a:gd name="T4" fmla="*/ 285 w 5580"/>
                <a:gd name="T5" fmla="*/ 1596 h 4908"/>
                <a:gd name="T6" fmla="*/ 0 w 5580"/>
                <a:gd name="T7" fmla="*/ 881 h 4908"/>
                <a:gd name="T8" fmla="*/ 0 w 5580"/>
                <a:gd name="T9" fmla="*/ 618 h 4908"/>
                <a:gd name="T10" fmla="*/ 4254 w 5580"/>
                <a:gd name="T11" fmla="*/ 0 h 4908"/>
                <a:gd name="T12" fmla="*/ 4422 w 5580"/>
                <a:gd name="T13" fmla="*/ 208 h 4908"/>
                <a:gd name="T14" fmla="*/ 5004 w 5580"/>
                <a:gd name="T15" fmla="*/ 455 h 4908"/>
                <a:gd name="T16" fmla="*/ 5148 w 5580"/>
                <a:gd name="T17" fmla="*/ 564 h 4908"/>
                <a:gd name="T18" fmla="*/ 5125 w 5580"/>
                <a:gd name="T19" fmla="*/ 950 h 4908"/>
                <a:gd name="T20" fmla="*/ 5580 w 5580"/>
                <a:gd name="T21" fmla="*/ 1412 h 4908"/>
                <a:gd name="T22" fmla="*/ 5550 w 5580"/>
                <a:gd name="T23" fmla="*/ 1566 h 4908"/>
                <a:gd name="T24" fmla="*/ 5279 w 5580"/>
                <a:gd name="T25" fmla="*/ 1689 h 4908"/>
                <a:gd name="T26" fmla="*/ 5103 w 5580"/>
                <a:gd name="T27" fmla="*/ 3077 h 4908"/>
                <a:gd name="T28" fmla="*/ 1422 w 5580"/>
                <a:gd name="T29" fmla="*/ 4865 h 4908"/>
                <a:gd name="T30" fmla="*/ 1239 w 5580"/>
                <a:gd name="T31" fmla="*/ 4908 h 4908"/>
                <a:gd name="T32" fmla="*/ 1083 w 5580"/>
                <a:gd name="T33" fmla="*/ 4752 h 4908"/>
                <a:gd name="T34" fmla="*/ 1073 w 5580"/>
                <a:gd name="T35" fmla="*/ 4505 h 4908"/>
                <a:gd name="T36" fmla="*/ 634 w 5580"/>
                <a:gd name="T37" fmla="*/ 3747 h 4908"/>
                <a:gd name="T38" fmla="*/ 401 w 5580"/>
                <a:gd name="T39" fmla="*/ 3759 h 4908"/>
                <a:gd name="T40" fmla="*/ 209 w 5580"/>
                <a:gd name="T41" fmla="*/ 3425 h 4908"/>
                <a:gd name="T42" fmla="*/ 209 w 5580"/>
                <a:gd name="T43" fmla="*/ 3425 h 490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580" h="4908">
                  <a:moveTo>
                    <a:pt x="209" y="3425"/>
                  </a:moveTo>
                  <a:lnTo>
                    <a:pt x="257" y="2345"/>
                  </a:lnTo>
                  <a:lnTo>
                    <a:pt x="285" y="1596"/>
                  </a:lnTo>
                  <a:lnTo>
                    <a:pt x="0" y="881"/>
                  </a:lnTo>
                  <a:lnTo>
                    <a:pt x="0" y="618"/>
                  </a:lnTo>
                  <a:lnTo>
                    <a:pt x="4254" y="0"/>
                  </a:lnTo>
                  <a:lnTo>
                    <a:pt x="4422" y="208"/>
                  </a:lnTo>
                  <a:lnTo>
                    <a:pt x="5004" y="455"/>
                  </a:lnTo>
                  <a:lnTo>
                    <a:pt x="5148" y="564"/>
                  </a:lnTo>
                  <a:lnTo>
                    <a:pt x="5125" y="950"/>
                  </a:lnTo>
                  <a:lnTo>
                    <a:pt x="5580" y="1412"/>
                  </a:lnTo>
                  <a:lnTo>
                    <a:pt x="5550" y="1566"/>
                  </a:lnTo>
                  <a:lnTo>
                    <a:pt x="5279" y="1689"/>
                  </a:lnTo>
                  <a:lnTo>
                    <a:pt x="5103" y="3077"/>
                  </a:lnTo>
                  <a:lnTo>
                    <a:pt x="1422" y="4865"/>
                  </a:lnTo>
                  <a:lnTo>
                    <a:pt x="1239" y="4908"/>
                  </a:lnTo>
                  <a:lnTo>
                    <a:pt x="1083" y="4752"/>
                  </a:lnTo>
                  <a:lnTo>
                    <a:pt x="1073" y="4505"/>
                  </a:lnTo>
                  <a:lnTo>
                    <a:pt x="634" y="3747"/>
                  </a:lnTo>
                  <a:lnTo>
                    <a:pt x="401" y="3759"/>
                  </a:lnTo>
                  <a:lnTo>
                    <a:pt x="209" y="34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8" name="Freeform 19"/>
            <p:cNvSpPr>
              <a:spLocks/>
            </p:cNvSpPr>
            <p:nvPr/>
          </p:nvSpPr>
          <p:spPr bwMode="auto">
            <a:xfrm>
              <a:off x="7321" y="9430"/>
              <a:ext cx="316" cy="478"/>
            </a:xfrm>
            <a:custGeom>
              <a:avLst/>
              <a:gdLst>
                <a:gd name="T0" fmla="*/ 131 w 316"/>
                <a:gd name="T1" fmla="*/ 0 h 478"/>
                <a:gd name="T2" fmla="*/ 50 w 316"/>
                <a:gd name="T3" fmla="*/ 104 h 478"/>
                <a:gd name="T4" fmla="*/ 12 w 316"/>
                <a:gd name="T5" fmla="*/ 218 h 478"/>
                <a:gd name="T6" fmla="*/ 0 w 316"/>
                <a:gd name="T7" fmla="*/ 317 h 478"/>
                <a:gd name="T8" fmla="*/ 74 w 316"/>
                <a:gd name="T9" fmla="*/ 431 h 478"/>
                <a:gd name="T10" fmla="*/ 197 w 316"/>
                <a:gd name="T11" fmla="*/ 478 h 478"/>
                <a:gd name="T12" fmla="*/ 316 w 316"/>
                <a:gd name="T13" fmla="*/ 438 h 478"/>
                <a:gd name="T14" fmla="*/ 152 w 316"/>
                <a:gd name="T15" fmla="*/ 71 h 478"/>
                <a:gd name="T16" fmla="*/ 131 w 316"/>
                <a:gd name="T17" fmla="*/ 0 h 478"/>
                <a:gd name="T18" fmla="*/ 131 w 316"/>
                <a:gd name="T19" fmla="*/ 0 h 47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16" h="478">
                  <a:moveTo>
                    <a:pt x="131" y="0"/>
                  </a:moveTo>
                  <a:lnTo>
                    <a:pt x="50" y="104"/>
                  </a:lnTo>
                  <a:lnTo>
                    <a:pt x="12" y="218"/>
                  </a:lnTo>
                  <a:lnTo>
                    <a:pt x="0" y="317"/>
                  </a:lnTo>
                  <a:lnTo>
                    <a:pt x="74" y="431"/>
                  </a:lnTo>
                  <a:lnTo>
                    <a:pt x="197" y="478"/>
                  </a:lnTo>
                  <a:lnTo>
                    <a:pt x="316" y="438"/>
                  </a:lnTo>
                  <a:lnTo>
                    <a:pt x="152" y="71"/>
                  </a:lnTo>
                  <a:lnTo>
                    <a:pt x="131" y="0"/>
                  </a:lnTo>
                  <a:close/>
                </a:path>
              </a:pathLst>
            </a:custGeom>
            <a:solidFill>
              <a:srgbClr val="A3A3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9" name="Freeform 20"/>
            <p:cNvSpPr>
              <a:spLocks/>
            </p:cNvSpPr>
            <p:nvPr/>
          </p:nvSpPr>
          <p:spPr bwMode="auto">
            <a:xfrm>
              <a:off x="10793" y="7926"/>
              <a:ext cx="1232" cy="968"/>
            </a:xfrm>
            <a:custGeom>
              <a:avLst/>
              <a:gdLst>
                <a:gd name="T0" fmla="*/ 0 w 1232"/>
                <a:gd name="T1" fmla="*/ 386 h 968"/>
                <a:gd name="T2" fmla="*/ 413 w 1232"/>
                <a:gd name="T3" fmla="*/ 225 h 968"/>
                <a:gd name="T4" fmla="*/ 456 w 1232"/>
                <a:gd name="T5" fmla="*/ 0 h 968"/>
                <a:gd name="T6" fmla="*/ 815 w 1232"/>
                <a:gd name="T7" fmla="*/ 26 h 968"/>
                <a:gd name="T8" fmla="*/ 1232 w 1232"/>
                <a:gd name="T9" fmla="*/ 199 h 968"/>
                <a:gd name="T10" fmla="*/ 1140 w 1232"/>
                <a:gd name="T11" fmla="*/ 632 h 968"/>
                <a:gd name="T12" fmla="*/ 302 w 1232"/>
                <a:gd name="T13" fmla="*/ 968 h 968"/>
                <a:gd name="T14" fmla="*/ 0 w 1232"/>
                <a:gd name="T15" fmla="*/ 464 h 968"/>
                <a:gd name="T16" fmla="*/ 0 w 1232"/>
                <a:gd name="T17" fmla="*/ 386 h 968"/>
                <a:gd name="T18" fmla="*/ 0 w 1232"/>
                <a:gd name="T19" fmla="*/ 386 h 9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32" h="968">
                  <a:moveTo>
                    <a:pt x="0" y="386"/>
                  </a:moveTo>
                  <a:lnTo>
                    <a:pt x="413" y="225"/>
                  </a:lnTo>
                  <a:lnTo>
                    <a:pt x="456" y="0"/>
                  </a:lnTo>
                  <a:lnTo>
                    <a:pt x="815" y="26"/>
                  </a:lnTo>
                  <a:lnTo>
                    <a:pt x="1232" y="199"/>
                  </a:lnTo>
                  <a:lnTo>
                    <a:pt x="1140" y="632"/>
                  </a:lnTo>
                  <a:lnTo>
                    <a:pt x="302" y="968"/>
                  </a:lnTo>
                  <a:lnTo>
                    <a:pt x="0" y="464"/>
                  </a:lnTo>
                  <a:lnTo>
                    <a:pt x="0" y="386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0" name="Freeform 21"/>
            <p:cNvSpPr>
              <a:spLocks/>
            </p:cNvSpPr>
            <p:nvPr/>
          </p:nvSpPr>
          <p:spPr bwMode="auto">
            <a:xfrm>
              <a:off x="7043" y="7703"/>
              <a:ext cx="5196" cy="4837"/>
            </a:xfrm>
            <a:custGeom>
              <a:avLst/>
              <a:gdLst>
                <a:gd name="T0" fmla="*/ 100 w 5196"/>
                <a:gd name="T1" fmla="*/ 602 h 4837"/>
                <a:gd name="T2" fmla="*/ 4097 w 5196"/>
                <a:gd name="T3" fmla="*/ 0 h 4837"/>
                <a:gd name="T4" fmla="*/ 4375 w 5196"/>
                <a:gd name="T5" fmla="*/ 173 h 4837"/>
                <a:gd name="T6" fmla="*/ 4144 w 5196"/>
                <a:gd name="T7" fmla="*/ 123 h 4837"/>
                <a:gd name="T8" fmla="*/ 4071 w 5196"/>
                <a:gd name="T9" fmla="*/ 377 h 4837"/>
                <a:gd name="T10" fmla="*/ 3561 w 5196"/>
                <a:gd name="T11" fmla="*/ 590 h 4837"/>
                <a:gd name="T12" fmla="*/ 4059 w 5196"/>
                <a:gd name="T13" fmla="*/ 1305 h 4837"/>
                <a:gd name="T14" fmla="*/ 5196 w 5196"/>
                <a:gd name="T15" fmla="*/ 1416 h 4837"/>
                <a:gd name="T16" fmla="*/ 1315 w 5196"/>
                <a:gd name="T17" fmla="*/ 3439 h 4837"/>
                <a:gd name="T18" fmla="*/ 1448 w 5196"/>
                <a:gd name="T19" fmla="*/ 4430 h 4837"/>
                <a:gd name="T20" fmla="*/ 1372 w 5196"/>
                <a:gd name="T21" fmla="*/ 4778 h 4837"/>
                <a:gd name="T22" fmla="*/ 1137 w 5196"/>
                <a:gd name="T23" fmla="*/ 4837 h 4837"/>
                <a:gd name="T24" fmla="*/ 900 w 5196"/>
                <a:gd name="T25" fmla="*/ 4733 h 4837"/>
                <a:gd name="T26" fmla="*/ 950 w 5196"/>
                <a:gd name="T27" fmla="*/ 4387 h 4837"/>
                <a:gd name="T28" fmla="*/ 399 w 5196"/>
                <a:gd name="T29" fmla="*/ 3522 h 4837"/>
                <a:gd name="T30" fmla="*/ 299 w 5196"/>
                <a:gd name="T31" fmla="*/ 3688 h 4837"/>
                <a:gd name="T32" fmla="*/ 200 w 5196"/>
                <a:gd name="T33" fmla="*/ 3231 h 4837"/>
                <a:gd name="T34" fmla="*/ 278 w 5196"/>
                <a:gd name="T35" fmla="*/ 2229 h 4837"/>
                <a:gd name="T36" fmla="*/ 525 w 5196"/>
                <a:gd name="T37" fmla="*/ 2508 h 4837"/>
                <a:gd name="T38" fmla="*/ 964 w 5196"/>
                <a:gd name="T39" fmla="*/ 2551 h 4837"/>
                <a:gd name="T40" fmla="*/ 1040 w 5196"/>
                <a:gd name="T41" fmla="*/ 1769 h 4837"/>
                <a:gd name="T42" fmla="*/ 933 w 5196"/>
                <a:gd name="T43" fmla="*/ 1623 h 4837"/>
                <a:gd name="T44" fmla="*/ 767 w 5196"/>
                <a:gd name="T45" fmla="*/ 1521 h 4837"/>
                <a:gd name="T46" fmla="*/ 710 w 5196"/>
                <a:gd name="T47" fmla="*/ 1118 h 4837"/>
                <a:gd name="T48" fmla="*/ 938 w 5196"/>
                <a:gd name="T49" fmla="*/ 921 h 4837"/>
                <a:gd name="T50" fmla="*/ 1023 w 5196"/>
                <a:gd name="T51" fmla="*/ 1184 h 4837"/>
                <a:gd name="T52" fmla="*/ 2118 w 5196"/>
                <a:gd name="T53" fmla="*/ 772 h 4837"/>
                <a:gd name="T54" fmla="*/ 2872 w 5196"/>
                <a:gd name="T55" fmla="*/ 573 h 4837"/>
                <a:gd name="T56" fmla="*/ 3259 w 5196"/>
                <a:gd name="T57" fmla="*/ 611 h 4837"/>
                <a:gd name="T58" fmla="*/ 3221 w 5196"/>
                <a:gd name="T59" fmla="*/ 440 h 4837"/>
                <a:gd name="T60" fmla="*/ 3119 w 5196"/>
                <a:gd name="T61" fmla="*/ 407 h 4837"/>
                <a:gd name="T62" fmla="*/ 2113 w 5196"/>
                <a:gd name="T63" fmla="*/ 635 h 4837"/>
                <a:gd name="T64" fmla="*/ 1004 w 5196"/>
                <a:gd name="T65" fmla="*/ 850 h 4837"/>
                <a:gd name="T66" fmla="*/ 145 w 5196"/>
                <a:gd name="T67" fmla="*/ 1101 h 4837"/>
                <a:gd name="T68" fmla="*/ 0 w 5196"/>
                <a:gd name="T69" fmla="*/ 647 h 4837"/>
                <a:gd name="T70" fmla="*/ 100 w 5196"/>
                <a:gd name="T71" fmla="*/ 602 h 4837"/>
                <a:gd name="T72" fmla="*/ 100 w 5196"/>
                <a:gd name="T73" fmla="*/ 602 h 483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5196" h="4837">
                  <a:moveTo>
                    <a:pt x="100" y="602"/>
                  </a:moveTo>
                  <a:lnTo>
                    <a:pt x="4097" y="0"/>
                  </a:lnTo>
                  <a:lnTo>
                    <a:pt x="4375" y="173"/>
                  </a:lnTo>
                  <a:lnTo>
                    <a:pt x="4144" y="123"/>
                  </a:lnTo>
                  <a:lnTo>
                    <a:pt x="4071" y="377"/>
                  </a:lnTo>
                  <a:lnTo>
                    <a:pt x="3561" y="590"/>
                  </a:lnTo>
                  <a:lnTo>
                    <a:pt x="4059" y="1305"/>
                  </a:lnTo>
                  <a:lnTo>
                    <a:pt x="5196" y="1416"/>
                  </a:lnTo>
                  <a:lnTo>
                    <a:pt x="1315" y="3439"/>
                  </a:lnTo>
                  <a:lnTo>
                    <a:pt x="1448" y="4430"/>
                  </a:lnTo>
                  <a:lnTo>
                    <a:pt x="1372" y="4778"/>
                  </a:lnTo>
                  <a:lnTo>
                    <a:pt x="1137" y="4837"/>
                  </a:lnTo>
                  <a:lnTo>
                    <a:pt x="900" y="4733"/>
                  </a:lnTo>
                  <a:lnTo>
                    <a:pt x="950" y="4387"/>
                  </a:lnTo>
                  <a:lnTo>
                    <a:pt x="399" y="3522"/>
                  </a:lnTo>
                  <a:lnTo>
                    <a:pt x="299" y="3688"/>
                  </a:lnTo>
                  <a:lnTo>
                    <a:pt x="200" y="3231"/>
                  </a:lnTo>
                  <a:lnTo>
                    <a:pt x="278" y="2229"/>
                  </a:lnTo>
                  <a:lnTo>
                    <a:pt x="525" y="2508"/>
                  </a:lnTo>
                  <a:lnTo>
                    <a:pt x="964" y="2551"/>
                  </a:lnTo>
                  <a:lnTo>
                    <a:pt x="1040" y="1769"/>
                  </a:lnTo>
                  <a:lnTo>
                    <a:pt x="933" y="1623"/>
                  </a:lnTo>
                  <a:lnTo>
                    <a:pt x="767" y="1521"/>
                  </a:lnTo>
                  <a:lnTo>
                    <a:pt x="710" y="1118"/>
                  </a:lnTo>
                  <a:lnTo>
                    <a:pt x="938" y="921"/>
                  </a:lnTo>
                  <a:lnTo>
                    <a:pt x="1023" y="1184"/>
                  </a:lnTo>
                  <a:lnTo>
                    <a:pt x="2118" y="772"/>
                  </a:lnTo>
                  <a:lnTo>
                    <a:pt x="2872" y="573"/>
                  </a:lnTo>
                  <a:lnTo>
                    <a:pt x="3259" y="611"/>
                  </a:lnTo>
                  <a:lnTo>
                    <a:pt x="3221" y="440"/>
                  </a:lnTo>
                  <a:lnTo>
                    <a:pt x="3119" y="407"/>
                  </a:lnTo>
                  <a:lnTo>
                    <a:pt x="2113" y="635"/>
                  </a:lnTo>
                  <a:lnTo>
                    <a:pt x="1004" y="850"/>
                  </a:lnTo>
                  <a:lnTo>
                    <a:pt x="145" y="1101"/>
                  </a:lnTo>
                  <a:lnTo>
                    <a:pt x="0" y="647"/>
                  </a:lnTo>
                  <a:lnTo>
                    <a:pt x="100" y="602"/>
                  </a:lnTo>
                  <a:close/>
                </a:path>
              </a:pathLst>
            </a:custGeom>
            <a:solidFill>
              <a:srgbClr val="FFCC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1" name="Freeform 22"/>
            <p:cNvSpPr>
              <a:spLocks/>
            </p:cNvSpPr>
            <p:nvPr/>
          </p:nvSpPr>
          <p:spPr bwMode="auto">
            <a:xfrm>
              <a:off x="7074" y="8328"/>
              <a:ext cx="893" cy="1161"/>
            </a:xfrm>
            <a:custGeom>
              <a:avLst/>
              <a:gdLst>
                <a:gd name="T0" fmla="*/ 0 w 893"/>
                <a:gd name="T1" fmla="*/ 62 h 1161"/>
                <a:gd name="T2" fmla="*/ 888 w 893"/>
                <a:gd name="T3" fmla="*/ 0 h 1161"/>
                <a:gd name="T4" fmla="*/ 893 w 893"/>
                <a:gd name="T5" fmla="*/ 356 h 1161"/>
                <a:gd name="T6" fmla="*/ 786 w 893"/>
                <a:gd name="T7" fmla="*/ 630 h 1161"/>
                <a:gd name="T8" fmla="*/ 679 w 893"/>
                <a:gd name="T9" fmla="*/ 493 h 1161"/>
                <a:gd name="T10" fmla="*/ 496 w 893"/>
                <a:gd name="T11" fmla="*/ 457 h 1161"/>
                <a:gd name="T12" fmla="*/ 563 w 893"/>
                <a:gd name="T13" fmla="*/ 893 h 1161"/>
                <a:gd name="T14" fmla="*/ 461 w 893"/>
                <a:gd name="T15" fmla="*/ 943 h 1161"/>
                <a:gd name="T16" fmla="*/ 378 w 893"/>
                <a:gd name="T17" fmla="*/ 780 h 1161"/>
                <a:gd name="T18" fmla="*/ 240 w 893"/>
                <a:gd name="T19" fmla="*/ 810 h 1161"/>
                <a:gd name="T20" fmla="*/ 347 w 893"/>
                <a:gd name="T21" fmla="*/ 998 h 1161"/>
                <a:gd name="T22" fmla="*/ 235 w 893"/>
                <a:gd name="T23" fmla="*/ 1161 h 1161"/>
                <a:gd name="T24" fmla="*/ 0 w 893"/>
                <a:gd name="T25" fmla="*/ 62 h 1161"/>
                <a:gd name="T26" fmla="*/ 0 w 893"/>
                <a:gd name="T27" fmla="*/ 62 h 116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893" h="1161">
                  <a:moveTo>
                    <a:pt x="0" y="62"/>
                  </a:moveTo>
                  <a:lnTo>
                    <a:pt x="888" y="0"/>
                  </a:lnTo>
                  <a:lnTo>
                    <a:pt x="893" y="356"/>
                  </a:lnTo>
                  <a:lnTo>
                    <a:pt x="786" y="630"/>
                  </a:lnTo>
                  <a:lnTo>
                    <a:pt x="679" y="493"/>
                  </a:lnTo>
                  <a:lnTo>
                    <a:pt x="496" y="457"/>
                  </a:lnTo>
                  <a:lnTo>
                    <a:pt x="563" y="893"/>
                  </a:lnTo>
                  <a:lnTo>
                    <a:pt x="461" y="943"/>
                  </a:lnTo>
                  <a:lnTo>
                    <a:pt x="378" y="780"/>
                  </a:lnTo>
                  <a:lnTo>
                    <a:pt x="240" y="810"/>
                  </a:lnTo>
                  <a:lnTo>
                    <a:pt x="347" y="998"/>
                  </a:lnTo>
                  <a:lnTo>
                    <a:pt x="235" y="1161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FFCC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2" name="Freeform 23"/>
            <p:cNvSpPr>
              <a:spLocks/>
            </p:cNvSpPr>
            <p:nvPr/>
          </p:nvSpPr>
          <p:spPr bwMode="auto">
            <a:xfrm>
              <a:off x="7725" y="8612"/>
              <a:ext cx="4820" cy="3895"/>
            </a:xfrm>
            <a:custGeom>
              <a:avLst/>
              <a:gdLst>
                <a:gd name="T0" fmla="*/ 0 w 4820"/>
                <a:gd name="T1" fmla="*/ 2260 h 3895"/>
                <a:gd name="T2" fmla="*/ 334 w 4820"/>
                <a:gd name="T3" fmla="*/ 2137 h 3895"/>
                <a:gd name="T4" fmla="*/ 97 w 4820"/>
                <a:gd name="T5" fmla="*/ 1635 h 3895"/>
                <a:gd name="T6" fmla="*/ 382 w 4820"/>
                <a:gd name="T7" fmla="*/ 1488 h 3895"/>
                <a:gd name="T8" fmla="*/ 1063 w 4820"/>
                <a:gd name="T9" fmla="*/ 1843 h 3895"/>
                <a:gd name="T10" fmla="*/ 1369 w 4820"/>
                <a:gd name="T11" fmla="*/ 1796 h 3895"/>
                <a:gd name="T12" fmla="*/ 878 w 4820"/>
                <a:gd name="T13" fmla="*/ 1649 h 3895"/>
                <a:gd name="T14" fmla="*/ 742 w 4820"/>
                <a:gd name="T15" fmla="*/ 1348 h 3895"/>
                <a:gd name="T16" fmla="*/ 2722 w 4820"/>
                <a:gd name="T17" fmla="*/ 154 h 3895"/>
                <a:gd name="T18" fmla="*/ 3716 w 4820"/>
                <a:gd name="T19" fmla="*/ 794 h 3895"/>
                <a:gd name="T20" fmla="*/ 4210 w 4820"/>
                <a:gd name="T21" fmla="*/ 616 h 3895"/>
                <a:gd name="T22" fmla="*/ 3337 w 4820"/>
                <a:gd name="T23" fmla="*/ 479 h 3895"/>
                <a:gd name="T24" fmla="*/ 3425 w 4820"/>
                <a:gd name="T25" fmla="*/ 216 h 3895"/>
                <a:gd name="T26" fmla="*/ 4018 w 4820"/>
                <a:gd name="T27" fmla="*/ 0 h 3895"/>
                <a:gd name="T28" fmla="*/ 4433 w 4820"/>
                <a:gd name="T29" fmla="*/ 55 h 3895"/>
                <a:gd name="T30" fmla="*/ 4820 w 4820"/>
                <a:gd name="T31" fmla="*/ 356 h 3895"/>
                <a:gd name="T32" fmla="*/ 4728 w 4820"/>
                <a:gd name="T33" fmla="*/ 626 h 3895"/>
                <a:gd name="T34" fmla="*/ 4459 w 4820"/>
                <a:gd name="T35" fmla="*/ 730 h 3895"/>
                <a:gd name="T36" fmla="*/ 4341 w 4820"/>
                <a:gd name="T37" fmla="*/ 2014 h 3895"/>
                <a:gd name="T38" fmla="*/ 4110 w 4820"/>
                <a:gd name="T39" fmla="*/ 2168 h 3895"/>
                <a:gd name="T40" fmla="*/ 3802 w 4820"/>
                <a:gd name="T41" fmla="*/ 2159 h 3895"/>
                <a:gd name="T42" fmla="*/ 1008 w 4820"/>
                <a:gd name="T43" fmla="*/ 3556 h 3895"/>
                <a:gd name="T44" fmla="*/ 961 w 4820"/>
                <a:gd name="T45" fmla="*/ 3701 h 3895"/>
                <a:gd name="T46" fmla="*/ 477 w 4820"/>
                <a:gd name="T47" fmla="*/ 3895 h 3895"/>
                <a:gd name="T48" fmla="*/ 536 w 4820"/>
                <a:gd name="T49" fmla="*/ 3369 h 3895"/>
                <a:gd name="T50" fmla="*/ 329 w 4820"/>
                <a:gd name="T51" fmla="*/ 2429 h 3895"/>
                <a:gd name="T52" fmla="*/ 137 w 4820"/>
                <a:gd name="T53" fmla="*/ 2476 h 3895"/>
                <a:gd name="T54" fmla="*/ 0 w 4820"/>
                <a:gd name="T55" fmla="*/ 2260 h 3895"/>
                <a:gd name="T56" fmla="*/ 0 w 4820"/>
                <a:gd name="T57" fmla="*/ 2260 h 389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4820" h="3895">
                  <a:moveTo>
                    <a:pt x="0" y="2260"/>
                  </a:moveTo>
                  <a:lnTo>
                    <a:pt x="334" y="2137"/>
                  </a:lnTo>
                  <a:lnTo>
                    <a:pt x="97" y="1635"/>
                  </a:lnTo>
                  <a:lnTo>
                    <a:pt x="382" y="1488"/>
                  </a:lnTo>
                  <a:lnTo>
                    <a:pt x="1063" y="1843"/>
                  </a:lnTo>
                  <a:lnTo>
                    <a:pt x="1369" y="1796"/>
                  </a:lnTo>
                  <a:lnTo>
                    <a:pt x="878" y="1649"/>
                  </a:lnTo>
                  <a:lnTo>
                    <a:pt x="742" y="1348"/>
                  </a:lnTo>
                  <a:lnTo>
                    <a:pt x="2722" y="154"/>
                  </a:lnTo>
                  <a:lnTo>
                    <a:pt x="3716" y="794"/>
                  </a:lnTo>
                  <a:lnTo>
                    <a:pt x="4210" y="616"/>
                  </a:lnTo>
                  <a:lnTo>
                    <a:pt x="3337" y="479"/>
                  </a:lnTo>
                  <a:lnTo>
                    <a:pt x="3425" y="216"/>
                  </a:lnTo>
                  <a:lnTo>
                    <a:pt x="4018" y="0"/>
                  </a:lnTo>
                  <a:lnTo>
                    <a:pt x="4433" y="55"/>
                  </a:lnTo>
                  <a:lnTo>
                    <a:pt x="4820" y="356"/>
                  </a:lnTo>
                  <a:lnTo>
                    <a:pt x="4728" y="626"/>
                  </a:lnTo>
                  <a:lnTo>
                    <a:pt x="4459" y="730"/>
                  </a:lnTo>
                  <a:lnTo>
                    <a:pt x="4341" y="2014"/>
                  </a:lnTo>
                  <a:lnTo>
                    <a:pt x="4110" y="2168"/>
                  </a:lnTo>
                  <a:lnTo>
                    <a:pt x="3802" y="2159"/>
                  </a:lnTo>
                  <a:lnTo>
                    <a:pt x="1008" y="3556"/>
                  </a:lnTo>
                  <a:lnTo>
                    <a:pt x="961" y="3701"/>
                  </a:lnTo>
                  <a:lnTo>
                    <a:pt x="477" y="3895"/>
                  </a:lnTo>
                  <a:lnTo>
                    <a:pt x="536" y="3369"/>
                  </a:lnTo>
                  <a:lnTo>
                    <a:pt x="329" y="2429"/>
                  </a:lnTo>
                  <a:lnTo>
                    <a:pt x="137" y="2476"/>
                  </a:lnTo>
                  <a:lnTo>
                    <a:pt x="0" y="2260"/>
                  </a:lnTo>
                  <a:close/>
                </a:path>
              </a:pathLst>
            </a:custGeom>
            <a:solidFill>
              <a:srgbClr val="D17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3" name="Freeform 24"/>
            <p:cNvSpPr>
              <a:spLocks/>
            </p:cNvSpPr>
            <p:nvPr/>
          </p:nvSpPr>
          <p:spPr bwMode="auto">
            <a:xfrm>
              <a:off x="10585" y="8011"/>
              <a:ext cx="1542" cy="1066"/>
            </a:xfrm>
            <a:custGeom>
              <a:avLst/>
              <a:gdLst>
                <a:gd name="T0" fmla="*/ 0 w 1542"/>
                <a:gd name="T1" fmla="*/ 445 h 1066"/>
                <a:gd name="T2" fmla="*/ 106 w 1542"/>
                <a:gd name="T3" fmla="*/ 334 h 1066"/>
                <a:gd name="T4" fmla="*/ 527 w 1542"/>
                <a:gd name="T5" fmla="*/ 827 h 1066"/>
                <a:gd name="T6" fmla="*/ 645 w 1542"/>
                <a:gd name="T7" fmla="*/ 763 h 1066"/>
                <a:gd name="T8" fmla="*/ 524 w 1542"/>
                <a:gd name="T9" fmla="*/ 708 h 1066"/>
                <a:gd name="T10" fmla="*/ 894 w 1542"/>
                <a:gd name="T11" fmla="*/ 495 h 1066"/>
                <a:gd name="T12" fmla="*/ 1115 w 1542"/>
                <a:gd name="T13" fmla="*/ 566 h 1066"/>
                <a:gd name="T14" fmla="*/ 1070 w 1542"/>
                <a:gd name="T15" fmla="*/ 509 h 1066"/>
                <a:gd name="T16" fmla="*/ 1125 w 1542"/>
                <a:gd name="T17" fmla="*/ 403 h 1066"/>
                <a:gd name="T18" fmla="*/ 1186 w 1542"/>
                <a:gd name="T19" fmla="*/ 331 h 1066"/>
                <a:gd name="T20" fmla="*/ 852 w 1542"/>
                <a:gd name="T21" fmla="*/ 111 h 1066"/>
                <a:gd name="T22" fmla="*/ 731 w 1542"/>
                <a:gd name="T23" fmla="*/ 177 h 1066"/>
                <a:gd name="T24" fmla="*/ 621 w 1542"/>
                <a:gd name="T25" fmla="*/ 140 h 1066"/>
                <a:gd name="T26" fmla="*/ 633 w 1542"/>
                <a:gd name="T27" fmla="*/ 35 h 1066"/>
                <a:gd name="T28" fmla="*/ 716 w 1542"/>
                <a:gd name="T29" fmla="*/ 54 h 1066"/>
                <a:gd name="T30" fmla="*/ 707 w 1542"/>
                <a:gd name="T31" fmla="*/ 2 h 1066"/>
                <a:gd name="T32" fmla="*/ 797 w 1542"/>
                <a:gd name="T33" fmla="*/ 0 h 1066"/>
                <a:gd name="T34" fmla="*/ 1151 w 1542"/>
                <a:gd name="T35" fmla="*/ 118 h 1066"/>
                <a:gd name="T36" fmla="*/ 1305 w 1542"/>
                <a:gd name="T37" fmla="*/ 194 h 1066"/>
                <a:gd name="T38" fmla="*/ 1277 w 1542"/>
                <a:gd name="T39" fmla="*/ 109 h 1066"/>
                <a:gd name="T40" fmla="*/ 1400 w 1542"/>
                <a:gd name="T41" fmla="*/ 69 h 1066"/>
                <a:gd name="T42" fmla="*/ 1542 w 1542"/>
                <a:gd name="T43" fmla="*/ 260 h 1066"/>
                <a:gd name="T44" fmla="*/ 1533 w 1542"/>
                <a:gd name="T45" fmla="*/ 485 h 1066"/>
                <a:gd name="T46" fmla="*/ 1500 w 1542"/>
                <a:gd name="T47" fmla="*/ 635 h 1066"/>
                <a:gd name="T48" fmla="*/ 1258 w 1542"/>
                <a:gd name="T49" fmla="*/ 639 h 1066"/>
                <a:gd name="T50" fmla="*/ 600 w 1542"/>
                <a:gd name="T51" fmla="*/ 893 h 1066"/>
                <a:gd name="T52" fmla="*/ 479 w 1542"/>
                <a:gd name="T53" fmla="*/ 1066 h 1066"/>
                <a:gd name="T54" fmla="*/ 382 w 1542"/>
                <a:gd name="T55" fmla="*/ 912 h 1066"/>
                <a:gd name="T56" fmla="*/ 396 w 1542"/>
                <a:gd name="T57" fmla="*/ 860 h 1066"/>
                <a:gd name="T58" fmla="*/ 256 w 1542"/>
                <a:gd name="T59" fmla="*/ 665 h 1066"/>
                <a:gd name="T60" fmla="*/ 123 w 1542"/>
                <a:gd name="T61" fmla="*/ 519 h 1066"/>
                <a:gd name="T62" fmla="*/ 49 w 1542"/>
                <a:gd name="T63" fmla="*/ 559 h 1066"/>
                <a:gd name="T64" fmla="*/ 0 w 1542"/>
                <a:gd name="T65" fmla="*/ 445 h 1066"/>
                <a:gd name="T66" fmla="*/ 0 w 1542"/>
                <a:gd name="T67" fmla="*/ 445 h 106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542" h="1066">
                  <a:moveTo>
                    <a:pt x="0" y="445"/>
                  </a:moveTo>
                  <a:lnTo>
                    <a:pt x="106" y="334"/>
                  </a:lnTo>
                  <a:lnTo>
                    <a:pt x="527" y="827"/>
                  </a:lnTo>
                  <a:lnTo>
                    <a:pt x="645" y="763"/>
                  </a:lnTo>
                  <a:lnTo>
                    <a:pt x="524" y="708"/>
                  </a:lnTo>
                  <a:lnTo>
                    <a:pt x="894" y="495"/>
                  </a:lnTo>
                  <a:lnTo>
                    <a:pt x="1115" y="566"/>
                  </a:lnTo>
                  <a:lnTo>
                    <a:pt x="1070" y="509"/>
                  </a:lnTo>
                  <a:lnTo>
                    <a:pt x="1125" y="403"/>
                  </a:lnTo>
                  <a:lnTo>
                    <a:pt x="1186" y="331"/>
                  </a:lnTo>
                  <a:lnTo>
                    <a:pt x="852" y="111"/>
                  </a:lnTo>
                  <a:lnTo>
                    <a:pt x="731" y="177"/>
                  </a:lnTo>
                  <a:lnTo>
                    <a:pt x="621" y="140"/>
                  </a:lnTo>
                  <a:lnTo>
                    <a:pt x="633" y="35"/>
                  </a:lnTo>
                  <a:lnTo>
                    <a:pt x="716" y="54"/>
                  </a:lnTo>
                  <a:lnTo>
                    <a:pt x="707" y="2"/>
                  </a:lnTo>
                  <a:lnTo>
                    <a:pt x="797" y="0"/>
                  </a:lnTo>
                  <a:lnTo>
                    <a:pt x="1151" y="118"/>
                  </a:lnTo>
                  <a:lnTo>
                    <a:pt x="1305" y="194"/>
                  </a:lnTo>
                  <a:lnTo>
                    <a:pt x="1277" y="109"/>
                  </a:lnTo>
                  <a:lnTo>
                    <a:pt x="1400" y="69"/>
                  </a:lnTo>
                  <a:lnTo>
                    <a:pt x="1542" y="260"/>
                  </a:lnTo>
                  <a:lnTo>
                    <a:pt x="1533" y="485"/>
                  </a:lnTo>
                  <a:lnTo>
                    <a:pt x="1500" y="635"/>
                  </a:lnTo>
                  <a:lnTo>
                    <a:pt x="1258" y="639"/>
                  </a:lnTo>
                  <a:lnTo>
                    <a:pt x="600" y="893"/>
                  </a:lnTo>
                  <a:lnTo>
                    <a:pt x="479" y="1066"/>
                  </a:lnTo>
                  <a:lnTo>
                    <a:pt x="382" y="912"/>
                  </a:lnTo>
                  <a:lnTo>
                    <a:pt x="396" y="860"/>
                  </a:lnTo>
                  <a:lnTo>
                    <a:pt x="256" y="665"/>
                  </a:lnTo>
                  <a:lnTo>
                    <a:pt x="123" y="519"/>
                  </a:lnTo>
                  <a:lnTo>
                    <a:pt x="49" y="559"/>
                  </a:lnTo>
                  <a:lnTo>
                    <a:pt x="0" y="445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4" name="Freeform 25"/>
            <p:cNvSpPr>
              <a:spLocks/>
            </p:cNvSpPr>
            <p:nvPr/>
          </p:nvSpPr>
          <p:spPr bwMode="auto">
            <a:xfrm>
              <a:off x="7703" y="9103"/>
              <a:ext cx="157" cy="715"/>
            </a:xfrm>
            <a:custGeom>
              <a:avLst/>
              <a:gdLst>
                <a:gd name="T0" fmla="*/ 57 w 157"/>
                <a:gd name="T1" fmla="*/ 715 h 715"/>
                <a:gd name="T2" fmla="*/ 0 w 157"/>
                <a:gd name="T3" fmla="*/ 47 h 715"/>
                <a:gd name="T4" fmla="*/ 143 w 157"/>
                <a:gd name="T5" fmla="*/ 0 h 715"/>
                <a:gd name="T6" fmla="*/ 157 w 157"/>
                <a:gd name="T7" fmla="*/ 606 h 715"/>
                <a:gd name="T8" fmla="*/ 57 w 157"/>
                <a:gd name="T9" fmla="*/ 715 h 715"/>
                <a:gd name="T10" fmla="*/ 57 w 157"/>
                <a:gd name="T11" fmla="*/ 715 h 7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7" h="715">
                  <a:moveTo>
                    <a:pt x="57" y="715"/>
                  </a:moveTo>
                  <a:lnTo>
                    <a:pt x="0" y="47"/>
                  </a:lnTo>
                  <a:lnTo>
                    <a:pt x="143" y="0"/>
                  </a:lnTo>
                  <a:lnTo>
                    <a:pt x="157" y="606"/>
                  </a:lnTo>
                  <a:lnTo>
                    <a:pt x="57" y="715"/>
                  </a:lnTo>
                  <a:close/>
                </a:path>
              </a:pathLst>
            </a:custGeom>
            <a:solidFill>
              <a:srgbClr val="FFB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5" name="Freeform 26"/>
            <p:cNvSpPr>
              <a:spLocks/>
            </p:cNvSpPr>
            <p:nvPr/>
          </p:nvSpPr>
          <p:spPr bwMode="auto">
            <a:xfrm>
              <a:off x="7679" y="8800"/>
              <a:ext cx="143" cy="199"/>
            </a:xfrm>
            <a:custGeom>
              <a:avLst/>
              <a:gdLst>
                <a:gd name="T0" fmla="*/ 24 w 143"/>
                <a:gd name="T1" fmla="*/ 199 h 199"/>
                <a:gd name="T2" fmla="*/ 0 w 143"/>
                <a:gd name="T3" fmla="*/ 75 h 199"/>
                <a:gd name="T4" fmla="*/ 95 w 143"/>
                <a:gd name="T5" fmla="*/ 0 h 199"/>
                <a:gd name="T6" fmla="*/ 143 w 143"/>
                <a:gd name="T7" fmla="*/ 56 h 199"/>
                <a:gd name="T8" fmla="*/ 114 w 143"/>
                <a:gd name="T9" fmla="*/ 194 h 199"/>
                <a:gd name="T10" fmla="*/ 24 w 143"/>
                <a:gd name="T11" fmla="*/ 199 h 199"/>
                <a:gd name="T12" fmla="*/ 24 w 143"/>
                <a:gd name="T13" fmla="*/ 199 h 1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3" h="199">
                  <a:moveTo>
                    <a:pt x="24" y="199"/>
                  </a:moveTo>
                  <a:lnTo>
                    <a:pt x="0" y="75"/>
                  </a:lnTo>
                  <a:lnTo>
                    <a:pt x="95" y="0"/>
                  </a:lnTo>
                  <a:lnTo>
                    <a:pt x="143" y="56"/>
                  </a:lnTo>
                  <a:lnTo>
                    <a:pt x="114" y="194"/>
                  </a:lnTo>
                  <a:lnTo>
                    <a:pt x="24" y="199"/>
                  </a:lnTo>
                  <a:close/>
                </a:path>
              </a:pathLst>
            </a:custGeom>
            <a:solidFill>
              <a:srgbClr val="FF7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6" name="Freeform 27"/>
            <p:cNvSpPr>
              <a:spLocks/>
            </p:cNvSpPr>
            <p:nvPr/>
          </p:nvSpPr>
          <p:spPr bwMode="auto">
            <a:xfrm>
              <a:off x="7684" y="8989"/>
              <a:ext cx="162" cy="152"/>
            </a:xfrm>
            <a:custGeom>
              <a:avLst/>
              <a:gdLst>
                <a:gd name="T0" fmla="*/ 81 w 162"/>
                <a:gd name="T1" fmla="*/ 0 h 152"/>
                <a:gd name="T2" fmla="*/ 0 w 162"/>
                <a:gd name="T3" fmla="*/ 19 h 152"/>
                <a:gd name="T4" fmla="*/ 24 w 162"/>
                <a:gd name="T5" fmla="*/ 43 h 152"/>
                <a:gd name="T6" fmla="*/ 7 w 162"/>
                <a:gd name="T7" fmla="*/ 81 h 152"/>
                <a:gd name="T8" fmla="*/ 57 w 162"/>
                <a:gd name="T9" fmla="*/ 104 h 152"/>
                <a:gd name="T10" fmla="*/ 5 w 162"/>
                <a:gd name="T11" fmla="*/ 133 h 152"/>
                <a:gd name="T12" fmla="*/ 55 w 162"/>
                <a:gd name="T13" fmla="*/ 152 h 152"/>
                <a:gd name="T14" fmla="*/ 162 w 162"/>
                <a:gd name="T15" fmla="*/ 114 h 152"/>
                <a:gd name="T16" fmla="*/ 81 w 162"/>
                <a:gd name="T17" fmla="*/ 0 h 152"/>
                <a:gd name="T18" fmla="*/ 81 w 162"/>
                <a:gd name="T19" fmla="*/ 0 h 15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62" h="152">
                  <a:moveTo>
                    <a:pt x="81" y="0"/>
                  </a:moveTo>
                  <a:lnTo>
                    <a:pt x="0" y="19"/>
                  </a:lnTo>
                  <a:lnTo>
                    <a:pt x="24" y="43"/>
                  </a:lnTo>
                  <a:lnTo>
                    <a:pt x="7" y="81"/>
                  </a:lnTo>
                  <a:lnTo>
                    <a:pt x="57" y="104"/>
                  </a:lnTo>
                  <a:lnTo>
                    <a:pt x="5" y="133"/>
                  </a:lnTo>
                  <a:lnTo>
                    <a:pt x="55" y="152"/>
                  </a:lnTo>
                  <a:lnTo>
                    <a:pt x="162" y="114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998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7" name="Freeform 28"/>
            <p:cNvSpPr>
              <a:spLocks/>
            </p:cNvSpPr>
            <p:nvPr/>
          </p:nvSpPr>
          <p:spPr bwMode="auto">
            <a:xfrm>
              <a:off x="7361" y="9122"/>
              <a:ext cx="337" cy="739"/>
            </a:xfrm>
            <a:custGeom>
              <a:avLst/>
              <a:gdLst>
                <a:gd name="T0" fmla="*/ 337 w 337"/>
                <a:gd name="T1" fmla="*/ 725 h 739"/>
                <a:gd name="T2" fmla="*/ 224 w 337"/>
                <a:gd name="T3" fmla="*/ 270 h 739"/>
                <a:gd name="T4" fmla="*/ 100 w 337"/>
                <a:gd name="T5" fmla="*/ 28 h 739"/>
                <a:gd name="T6" fmla="*/ 0 w 337"/>
                <a:gd name="T7" fmla="*/ 0 h 739"/>
                <a:gd name="T8" fmla="*/ 93 w 337"/>
                <a:gd name="T9" fmla="*/ 331 h 739"/>
                <a:gd name="T10" fmla="*/ 188 w 337"/>
                <a:gd name="T11" fmla="*/ 457 h 739"/>
                <a:gd name="T12" fmla="*/ 304 w 337"/>
                <a:gd name="T13" fmla="*/ 739 h 739"/>
                <a:gd name="T14" fmla="*/ 337 w 337"/>
                <a:gd name="T15" fmla="*/ 725 h 739"/>
                <a:gd name="T16" fmla="*/ 337 w 337"/>
                <a:gd name="T17" fmla="*/ 725 h 73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37" h="739">
                  <a:moveTo>
                    <a:pt x="337" y="725"/>
                  </a:moveTo>
                  <a:lnTo>
                    <a:pt x="224" y="270"/>
                  </a:lnTo>
                  <a:lnTo>
                    <a:pt x="100" y="28"/>
                  </a:lnTo>
                  <a:lnTo>
                    <a:pt x="0" y="0"/>
                  </a:lnTo>
                  <a:lnTo>
                    <a:pt x="93" y="331"/>
                  </a:lnTo>
                  <a:lnTo>
                    <a:pt x="188" y="457"/>
                  </a:lnTo>
                  <a:lnTo>
                    <a:pt x="304" y="739"/>
                  </a:lnTo>
                  <a:lnTo>
                    <a:pt x="337" y="725"/>
                  </a:lnTo>
                  <a:close/>
                </a:path>
              </a:pathLst>
            </a:custGeom>
            <a:solidFill>
              <a:srgbClr val="008C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8" name="Freeform 29"/>
            <p:cNvSpPr>
              <a:spLocks/>
            </p:cNvSpPr>
            <p:nvPr/>
          </p:nvSpPr>
          <p:spPr bwMode="auto">
            <a:xfrm>
              <a:off x="8111" y="8238"/>
              <a:ext cx="2538" cy="1684"/>
            </a:xfrm>
            <a:custGeom>
              <a:avLst/>
              <a:gdLst>
                <a:gd name="T0" fmla="*/ 224 w 2538"/>
                <a:gd name="T1" fmla="*/ 360 h 1684"/>
                <a:gd name="T2" fmla="*/ 568 w 2538"/>
                <a:gd name="T3" fmla="*/ 306 h 1684"/>
                <a:gd name="T4" fmla="*/ 1683 w 2538"/>
                <a:gd name="T5" fmla="*/ 0 h 1684"/>
                <a:gd name="T6" fmla="*/ 2201 w 2538"/>
                <a:gd name="T7" fmla="*/ 206 h 1684"/>
                <a:gd name="T8" fmla="*/ 2450 w 2538"/>
                <a:gd name="T9" fmla="*/ 611 h 1684"/>
                <a:gd name="T10" fmla="*/ 2538 w 2538"/>
                <a:gd name="T11" fmla="*/ 917 h 1684"/>
                <a:gd name="T12" fmla="*/ 2210 w 2538"/>
                <a:gd name="T13" fmla="*/ 1301 h 1684"/>
                <a:gd name="T14" fmla="*/ 947 w 2538"/>
                <a:gd name="T15" fmla="*/ 1684 h 1684"/>
                <a:gd name="T16" fmla="*/ 494 w 2538"/>
                <a:gd name="T17" fmla="*/ 1573 h 1684"/>
                <a:gd name="T18" fmla="*/ 425 w 2538"/>
                <a:gd name="T19" fmla="*/ 1625 h 1684"/>
                <a:gd name="T20" fmla="*/ 342 w 2538"/>
                <a:gd name="T21" fmla="*/ 1592 h 1684"/>
                <a:gd name="T22" fmla="*/ 0 w 2538"/>
                <a:gd name="T23" fmla="*/ 716 h 1684"/>
                <a:gd name="T24" fmla="*/ 145 w 2538"/>
                <a:gd name="T25" fmla="*/ 581 h 1684"/>
                <a:gd name="T26" fmla="*/ 238 w 2538"/>
                <a:gd name="T27" fmla="*/ 415 h 1684"/>
                <a:gd name="T28" fmla="*/ 224 w 2538"/>
                <a:gd name="T29" fmla="*/ 360 h 1684"/>
                <a:gd name="T30" fmla="*/ 224 w 2538"/>
                <a:gd name="T31" fmla="*/ 360 h 168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538" h="1684">
                  <a:moveTo>
                    <a:pt x="224" y="360"/>
                  </a:moveTo>
                  <a:lnTo>
                    <a:pt x="568" y="306"/>
                  </a:lnTo>
                  <a:lnTo>
                    <a:pt x="1683" y="0"/>
                  </a:lnTo>
                  <a:lnTo>
                    <a:pt x="2201" y="206"/>
                  </a:lnTo>
                  <a:lnTo>
                    <a:pt x="2450" y="611"/>
                  </a:lnTo>
                  <a:lnTo>
                    <a:pt x="2538" y="917"/>
                  </a:lnTo>
                  <a:lnTo>
                    <a:pt x="2210" y="1301"/>
                  </a:lnTo>
                  <a:lnTo>
                    <a:pt x="947" y="1684"/>
                  </a:lnTo>
                  <a:lnTo>
                    <a:pt x="494" y="1573"/>
                  </a:lnTo>
                  <a:lnTo>
                    <a:pt x="425" y="1625"/>
                  </a:lnTo>
                  <a:lnTo>
                    <a:pt x="342" y="1592"/>
                  </a:lnTo>
                  <a:lnTo>
                    <a:pt x="0" y="716"/>
                  </a:lnTo>
                  <a:lnTo>
                    <a:pt x="145" y="581"/>
                  </a:lnTo>
                  <a:lnTo>
                    <a:pt x="238" y="415"/>
                  </a:lnTo>
                  <a:lnTo>
                    <a:pt x="224" y="360"/>
                  </a:lnTo>
                  <a:close/>
                </a:path>
              </a:pathLst>
            </a:custGeom>
            <a:solidFill>
              <a:srgbClr val="A5CE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9" name="Freeform 30"/>
            <p:cNvSpPr>
              <a:spLocks/>
            </p:cNvSpPr>
            <p:nvPr/>
          </p:nvSpPr>
          <p:spPr bwMode="auto">
            <a:xfrm>
              <a:off x="7464" y="9539"/>
              <a:ext cx="666" cy="729"/>
            </a:xfrm>
            <a:custGeom>
              <a:avLst/>
              <a:gdLst>
                <a:gd name="T0" fmla="*/ 0 w 666"/>
                <a:gd name="T1" fmla="*/ 431 h 729"/>
                <a:gd name="T2" fmla="*/ 258 w 666"/>
                <a:gd name="T3" fmla="*/ 388 h 729"/>
                <a:gd name="T4" fmla="*/ 467 w 666"/>
                <a:gd name="T5" fmla="*/ 246 h 729"/>
                <a:gd name="T6" fmla="*/ 363 w 666"/>
                <a:gd name="T7" fmla="*/ 151 h 729"/>
                <a:gd name="T8" fmla="*/ 424 w 666"/>
                <a:gd name="T9" fmla="*/ 0 h 729"/>
                <a:gd name="T10" fmla="*/ 652 w 666"/>
                <a:gd name="T11" fmla="*/ 28 h 729"/>
                <a:gd name="T12" fmla="*/ 666 w 666"/>
                <a:gd name="T13" fmla="*/ 568 h 729"/>
                <a:gd name="T14" fmla="*/ 510 w 666"/>
                <a:gd name="T15" fmla="*/ 687 h 729"/>
                <a:gd name="T16" fmla="*/ 306 w 666"/>
                <a:gd name="T17" fmla="*/ 729 h 729"/>
                <a:gd name="T18" fmla="*/ 0 w 666"/>
                <a:gd name="T19" fmla="*/ 431 h 729"/>
                <a:gd name="T20" fmla="*/ 0 w 666"/>
                <a:gd name="T21" fmla="*/ 431 h 72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666" h="729">
                  <a:moveTo>
                    <a:pt x="0" y="431"/>
                  </a:moveTo>
                  <a:lnTo>
                    <a:pt x="258" y="388"/>
                  </a:lnTo>
                  <a:lnTo>
                    <a:pt x="467" y="246"/>
                  </a:lnTo>
                  <a:lnTo>
                    <a:pt x="363" y="151"/>
                  </a:lnTo>
                  <a:lnTo>
                    <a:pt x="424" y="0"/>
                  </a:lnTo>
                  <a:lnTo>
                    <a:pt x="652" y="28"/>
                  </a:lnTo>
                  <a:lnTo>
                    <a:pt x="666" y="568"/>
                  </a:lnTo>
                  <a:lnTo>
                    <a:pt x="510" y="687"/>
                  </a:lnTo>
                  <a:lnTo>
                    <a:pt x="306" y="729"/>
                  </a:lnTo>
                  <a:lnTo>
                    <a:pt x="0" y="431"/>
                  </a:lnTo>
                  <a:close/>
                </a:path>
              </a:pathLst>
            </a:custGeom>
            <a:solidFill>
              <a:srgbClr val="A3A3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0" name="Freeform 31"/>
            <p:cNvSpPr>
              <a:spLocks/>
            </p:cNvSpPr>
            <p:nvPr/>
          </p:nvSpPr>
          <p:spPr bwMode="auto">
            <a:xfrm>
              <a:off x="8199" y="8598"/>
              <a:ext cx="442" cy="1002"/>
            </a:xfrm>
            <a:custGeom>
              <a:avLst/>
              <a:gdLst>
                <a:gd name="T0" fmla="*/ 57 w 442"/>
                <a:gd name="T1" fmla="*/ 221 h 1002"/>
                <a:gd name="T2" fmla="*/ 309 w 442"/>
                <a:gd name="T3" fmla="*/ 0 h 1002"/>
                <a:gd name="T4" fmla="*/ 399 w 442"/>
                <a:gd name="T5" fmla="*/ 86 h 1002"/>
                <a:gd name="T6" fmla="*/ 316 w 442"/>
                <a:gd name="T7" fmla="*/ 147 h 1002"/>
                <a:gd name="T8" fmla="*/ 442 w 442"/>
                <a:gd name="T9" fmla="*/ 261 h 1002"/>
                <a:gd name="T10" fmla="*/ 337 w 442"/>
                <a:gd name="T11" fmla="*/ 476 h 1002"/>
                <a:gd name="T12" fmla="*/ 432 w 442"/>
                <a:gd name="T13" fmla="*/ 557 h 1002"/>
                <a:gd name="T14" fmla="*/ 397 w 442"/>
                <a:gd name="T15" fmla="*/ 699 h 1002"/>
                <a:gd name="T16" fmla="*/ 342 w 442"/>
                <a:gd name="T17" fmla="*/ 799 h 1002"/>
                <a:gd name="T18" fmla="*/ 344 w 442"/>
                <a:gd name="T19" fmla="*/ 1002 h 1002"/>
                <a:gd name="T20" fmla="*/ 145 w 442"/>
                <a:gd name="T21" fmla="*/ 614 h 1002"/>
                <a:gd name="T22" fmla="*/ 0 w 442"/>
                <a:gd name="T23" fmla="*/ 318 h 1002"/>
                <a:gd name="T24" fmla="*/ 57 w 442"/>
                <a:gd name="T25" fmla="*/ 221 h 1002"/>
                <a:gd name="T26" fmla="*/ 57 w 442"/>
                <a:gd name="T27" fmla="*/ 221 h 100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442" h="1002">
                  <a:moveTo>
                    <a:pt x="57" y="221"/>
                  </a:moveTo>
                  <a:lnTo>
                    <a:pt x="309" y="0"/>
                  </a:lnTo>
                  <a:lnTo>
                    <a:pt x="399" y="86"/>
                  </a:lnTo>
                  <a:lnTo>
                    <a:pt x="316" y="147"/>
                  </a:lnTo>
                  <a:lnTo>
                    <a:pt x="442" y="261"/>
                  </a:lnTo>
                  <a:lnTo>
                    <a:pt x="337" y="476"/>
                  </a:lnTo>
                  <a:lnTo>
                    <a:pt x="432" y="557"/>
                  </a:lnTo>
                  <a:lnTo>
                    <a:pt x="397" y="699"/>
                  </a:lnTo>
                  <a:lnTo>
                    <a:pt x="342" y="799"/>
                  </a:lnTo>
                  <a:lnTo>
                    <a:pt x="344" y="1002"/>
                  </a:lnTo>
                  <a:lnTo>
                    <a:pt x="145" y="614"/>
                  </a:lnTo>
                  <a:lnTo>
                    <a:pt x="0" y="318"/>
                  </a:lnTo>
                  <a:lnTo>
                    <a:pt x="57" y="221"/>
                  </a:lnTo>
                  <a:close/>
                </a:path>
              </a:pathLst>
            </a:custGeom>
            <a:solidFill>
              <a:srgbClr val="869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1" name="Freeform 32"/>
            <p:cNvSpPr>
              <a:spLocks/>
            </p:cNvSpPr>
            <p:nvPr/>
          </p:nvSpPr>
          <p:spPr bwMode="auto">
            <a:xfrm>
              <a:off x="8809" y="8316"/>
              <a:ext cx="1792" cy="1606"/>
            </a:xfrm>
            <a:custGeom>
              <a:avLst/>
              <a:gdLst>
                <a:gd name="T0" fmla="*/ 0 w 1792"/>
                <a:gd name="T1" fmla="*/ 1512 h 1606"/>
                <a:gd name="T2" fmla="*/ 209 w 1792"/>
                <a:gd name="T3" fmla="*/ 1310 h 1606"/>
                <a:gd name="T4" fmla="*/ 477 w 1792"/>
                <a:gd name="T5" fmla="*/ 1237 h 1606"/>
                <a:gd name="T6" fmla="*/ 584 w 1792"/>
                <a:gd name="T7" fmla="*/ 1161 h 1606"/>
                <a:gd name="T8" fmla="*/ 549 w 1792"/>
                <a:gd name="T9" fmla="*/ 1313 h 1606"/>
                <a:gd name="T10" fmla="*/ 788 w 1792"/>
                <a:gd name="T11" fmla="*/ 1187 h 1606"/>
                <a:gd name="T12" fmla="*/ 921 w 1792"/>
                <a:gd name="T13" fmla="*/ 1088 h 1606"/>
                <a:gd name="T14" fmla="*/ 1211 w 1792"/>
                <a:gd name="T15" fmla="*/ 986 h 1606"/>
                <a:gd name="T16" fmla="*/ 1318 w 1792"/>
                <a:gd name="T17" fmla="*/ 948 h 1606"/>
                <a:gd name="T18" fmla="*/ 1429 w 1792"/>
                <a:gd name="T19" fmla="*/ 1005 h 1606"/>
                <a:gd name="T20" fmla="*/ 1531 w 1792"/>
                <a:gd name="T21" fmla="*/ 974 h 1606"/>
                <a:gd name="T22" fmla="*/ 1569 w 1792"/>
                <a:gd name="T23" fmla="*/ 839 h 1606"/>
                <a:gd name="T24" fmla="*/ 1583 w 1792"/>
                <a:gd name="T25" fmla="*/ 716 h 1606"/>
                <a:gd name="T26" fmla="*/ 1534 w 1792"/>
                <a:gd name="T27" fmla="*/ 306 h 1606"/>
                <a:gd name="T28" fmla="*/ 1469 w 1792"/>
                <a:gd name="T29" fmla="*/ 180 h 1606"/>
                <a:gd name="T30" fmla="*/ 1199 w 1792"/>
                <a:gd name="T31" fmla="*/ 0 h 1606"/>
                <a:gd name="T32" fmla="*/ 1564 w 1792"/>
                <a:gd name="T33" fmla="*/ 143 h 1606"/>
                <a:gd name="T34" fmla="*/ 1792 w 1792"/>
                <a:gd name="T35" fmla="*/ 874 h 1606"/>
                <a:gd name="T36" fmla="*/ 1486 w 1792"/>
                <a:gd name="T37" fmla="*/ 1206 h 1606"/>
                <a:gd name="T38" fmla="*/ 249 w 1792"/>
                <a:gd name="T39" fmla="*/ 1606 h 1606"/>
                <a:gd name="T40" fmla="*/ 0 w 1792"/>
                <a:gd name="T41" fmla="*/ 1512 h 1606"/>
                <a:gd name="T42" fmla="*/ 0 w 1792"/>
                <a:gd name="T43" fmla="*/ 1512 h 160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792" h="1606">
                  <a:moveTo>
                    <a:pt x="0" y="1512"/>
                  </a:moveTo>
                  <a:lnTo>
                    <a:pt x="209" y="1310"/>
                  </a:lnTo>
                  <a:lnTo>
                    <a:pt x="477" y="1237"/>
                  </a:lnTo>
                  <a:lnTo>
                    <a:pt x="584" y="1161"/>
                  </a:lnTo>
                  <a:lnTo>
                    <a:pt x="549" y="1313"/>
                  </a:lnTo>
                  <a:lnTo>
                    <a:pt x="788" y="1187"/>
                  </a:lnTo>
                  <a:lnTo>
                    <a:pt x="921" y="1088"/>
                  </a:lnTo>
                  <a:lnTo>
                    <a:pt x="1211" y="986"/>
                  </a:lnTo>
                  <a:lnTo>
                    <a:pt x="1318" y="948"/>
                  </a:lnTo>
                  <a:lnTo>
                    <a:pt x="1429" y="1005"/>
                  </a:lnTo>
                  <a:lnTo>
                    <a:pt x="1531" y="974"/>
                  </a:lnTo>
                  <a:lnTo>
                    <a:pt x="1569" y="839"/>
                  </a:lnTo>
                  <a:lnTo>
                    <a:pt x="1583" y="716"/>
                  </a:lnTo>
                  <a:lnTo>
                    <a:pt x="1534" y="306"/>
                  </a:lnTo>
                  <a:lnTo>
                    <a:pt x="1469" y="180"/>
                  </a:lnTo>
                  <a:lnTo>
                    <a:pt x="1199" y="0"/>
                  </a:lnTo>
                  <a:lnTo>
                    <a:pt x="1564" y="143"/>
                  </a:lnTo>
                  <a:lnTo>
                    <a:pt x="1792" y="874"/>
                  </a:lnTo>
                  <a:lnTo>
                    <a:pt x="1486" y="1206"/>
                  </a:lnTo>
                  <a:lnTo>
                    <a:pt x="249" y="1606"/>
                  </a:lnTo>
                  <a:lnTo>
                    <a:pt x="0" y="1512"/>
                  </a:lnTo>
                  <a:close/>
                </a:path>
              </a:pathLst>
            </a:custGeom>
            <a:solidFill>
              <a:srgbClr val="869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2" name="Freeform 33"/>
            <p:cNvSpPr>
              <a:spLocks/>
            </p:cNvSpPr>
            <p:nvPr/>
          </p:nvSpPr>
          <p:spPr bwMode="auto">
            <a:xfrm>
              <a:off x="9305" y="8357"/>
              <a:ext cx="916" cy="289"/>
            </a:xfrm>
            <a:custGeom>
              <a:avLst/>
              <a:gdLst>
                <a:gd name="T0" fmla="*/ 74 w 916"/>
                <a:gd name="T1" fmla="*/ 73 h 289"/>
                <a:gd name="T2" fmla="*/ 444 w 916"/>
                <a:gd name="T3" fmla="*/ 0 h 289"/>
                <a:gd name="T4" fmla="*/ 482 w 916"/>
                <a:gd name="T5" fmla="*/ 135 h 289"/>
                <a:gd name="T6" fmla="*/ 558 w 916"/>
                <a:gd name="T7" fmla="*/ 35 h 289"/>
                <a:gd name="T8" fmla="*/ 800 w 916"/>
                <a:gd name="T9" fmla="*/ 104 h 289"/>
                <a:gd name="T10" fmla="*/ 916 w 916"/>
                <a:gd name="T11" fmla="*/ 289 h 289"/>
                <a:gd name="T12" fmla="*/ 665 w 916"/>
                <a:gd name="T13" fmla="*/ 161 h 289"/>
                <a:gd name="T14" fmla="*/ 603 w 916"/>
                <a:gd name="T15" fmla="*/ 118 h 289"/>
                <a:gd name="T16" fmla="*/ 530 w 916"/>
                <a:gd name="T17" fmla="*/ 244 h 289"/>
                <a:gd name="T18" fmla="*/ 399 w 916"/>
                <a:gd name="T19" fmla="*/ 251 h 289"/>
                <a:gd name="T20" fmla="*/ 368 w 916"/>
                <a:gd name="T21" fmla="*/ 83 h 289"/>
                <a:gd name="T22" fmla="*/ 228 w 916"/>
                <a:gd name="T23" fmla="*/ 267 h 289"/>
                <a:gd name="T24" fmla="*/ 140 w 916"/>
                <a:gd name="T25" fmla="*/ 248 h 289"/>
                <a:gd name="T26" fmla="*/ 181 w 916"/>
                <a:gd name="T27" fmla="*/ 149 h 289"/>
                <a:gd name="T28" fmla="*/ 53 w 916"/>
                <a:gd name="T29" fmla="*/ 206 h 289"/>
                <a:gd name="T30" fmla="*/ 0 w 916"/>
                <a:gd name="T31" fmla="*/ 163 h 289"/>
                <a:gd name="T32" fmla="*/ 74 w 916"/>
                <a:gd name="T33" fmla="*/ 73 h 289"/>
                <a:gd name="T34" fmla="*/ 74 w 916"/>
                <a:gd name="T35" fmla="*/ 73 h 28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916" h="289">
                  <a:moveTo>
                    <a:pt x="74" y="73"/>
                  </a:moveTo>
                  <a:lnTo>
                    <a:pt x="444" y="0"/>
                  </a:lnTo>
                  <a:lnTo>
                    <a:pt x="482" y="135"/>
                  </a:lnTo>
                  <a:lnTo>
                    <a:pt x="558" y="35"/>
                  </a:lnTo>
                  <a:lnTo>
                    <a:pt x="800" y="104"/>
                  </a:lnTo>
                  <a:lnTo>
                    <a:pt x="916" y="289"/>
                  </a:lnTo>
                  <a:lnTo>
                    <a:pt x="665" y="161"/>
                  </a:lnTo>
                  <a:lnTo>
                    <a:pt x="603" y="118"/>
                  </a:lnTo>
                  <a:lnTo>
                    <a:pt x="530" y="244"/>
                  </a:lnTo>
                  <a:lnTo>
                    <a:pt x="399" y="251"/>
                  </a:lnTo>
                  <a:lnTo>
                    <a:pt x="368" y="83"/>
                  </a:lnTo>
                  <a:lnTo>
                    <a:pt x="228" y="267"/>
                  </a:lnTo>
                  <a:lnTo>
                    <a:pt x="140" y="248"/>
                  </a:lnTo>
                  <a:lnTo>
                    <a:pt x="181" y="149"/>
                  </a:lnTo>
                  <a:lnTo>
                    <a:pt x="53" y="206"/>
                  </a:lnTo>
                  <a:lnTo>
                    <a:pt x="0" y="163"/>
                  </a:lnTo>
                  <a:lnTo>
                    <a:pt x="74" y="73"/>
                  </a:lnTo>
                  <a:close/>
                </a:path>
              </a:pathLst>
            </a:custGeom>
            <a:solidFill>
              <a:srgbClr val="869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3" name="Freeform 34"/>
            <p:cNvSpPr>
              <a:spLocks/>
            </p:cNvSpPr>
            <p:nvPr/>
          </p:nvSpPr>
          <p:spPr bwMode="auto">
            <a:xfrm>
              <a:off x="9080" y="8437"/>
              <a:ext cx="187" cy="90"/>
            </a:xfrm>
            <a:custGeom>
              <a:avLst/>
              <a:gdLst>
                <a:gd name="T0" fmla="*/ 0 w 187"/>
                <a:gd name="T1" fmla="*/ 40 h 90"/>
                <a:gd name="T2" fmla="*/ 187 w 187"/>
                <a:gd name="T3" fmla="*/ 0 h 90"/>
                <a:gd name="T4" fmla="*/ 140 w 187"/>
                <a:gd name="T5" fmla="*/ 90 h 90"/>
                <a:gd name="T6" fmla="*/ 0 w 187"/>
                <a:gd name="T7" fmla="*/ 40 h 90"/>
                <a:gd name="T8" fmla="*/ 0 w 187"/>
                <a:gd name="T9" fmla="*/ 40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7" h="90">
                  <a:moveTo>
                    <a:pt x="0" y="40"/>
                  </a:moveTo>
                  <a:lnTo>
                    <a:pt x="187" y="0"/>
                  </a:lnTo>
                  <a:lnTo>
                    <a:pt x="140" y="9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6887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4" name="Freeform 35"/>
            <p:cNvSpPr>
              <a:spLocks/>
            </p:cNvSpPr>
            <p:nvPr/>
          </p:nvSpPr>
          <p:spPr bwMode="auto">
            <a:xfrm>
              <a:off x="8482" y="9790"/>
              <a:ext cx="548" cy="381"/>
            </a:xfrm>
            <a:custGeom>
              <a:avLst/>
              <a:gdLst>
                <a:gd name="T0" fmla="*/ 0 w 548"/>
                <a:gd name="T1" fmla="*/ 61 h 381"/>
                <a:gd name="T2" fmla="*/ 140 w 548"/>
                <a:gd name="T3" fmla="*/ 0 h 381"/>
                <a:gd name="T4" fmla="*/ 548 w 548"/>
                <a:gd name="T5" fmla="*/ 135 h 381"/>
                <a:gd name="T6" fmla="*/ 538 w 548"/>
                <a:gd name="T7" fmla="*/ 215 h 381"/>
                <a:gd name="T8" fmla="*/ 375 w 548"/>
                <a:gd name="T9" fmla="*/ 303 h 381"/>
                <a:gd name="T10" fmla="*/ 201 w 548"/>
                <a:gd name="T11" fmla="*/ 381 h 381"/>
                <a:gd name="T12" fmla="*/ 23 w 548"/>
                <a:gd name="T13" fmla="*/ 159 h 381"/>
                <a:gd name="T14" fmla="*/ 0 w 548"/>
                <a:gd name="T15" fmla="*/ 61 h 381"/>
                <a:gd name="T16" fmla="*/ 0 w 548"/>
                <a:gd name="T17" fmla="*/ 61 h 38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48" h="381">
                  <a:moveTo>
                    <a:pt x="0" y="61"/>
                  </a:moveTo>
                  <a:lnTo>
                    <a:pt x="140" y="0"/>
                  </a:lnTo>
                  <a:lnTo>
                    <a:pt x="548" y="135"/>
                  </a:lnTo>
                  <a:lnTo>
                    <a:pt x="538" y="215"/>
                  </a:lnTo>
                  <a:lnTo>
                    <a:pt x="375" y="303"/>
                  </a:lnTo>
                  <a:lnTo>
                    <a:pt x="201" y="381"/>
                  </a:lnTo>
                  <a:lnTo>
                    <a:pt x="23" y="159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D1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5" name="Freeform 36"/>
            <p:cNvSpPr>
              <a:spLocks/>
            </p:cNvSpPr>
            <p:nvPr/>
          </p:nvSpPr>
          <p:spPr bwMode="auto">
            <a:xfrm>
              <a:off x="8019" y="8598"/>
              <a:ext cx="316" cy="318"/>
            </a:xfrm>
            <a:custGeom>
              <a:avLst/>
              <a:gdLst>
                <a:gd name="T0" fmla="*/ 0 w 316"/>
                <a:gd name="T1" fmla="*/ 128 h 318"/>
                <a:gd name="T2" fmla="*/ 7 w 316"/>
                <a:gd name="T3" fmla="*/ 62 h 318"/>
                <a:gd name="T4" fmla="*/ 76 w 316"/>
                <a:gd name="T5" fmla="*/ 164 h 318"/>
                <a:gd name="T6" fmla="*/ 66 w 316"/>
                <a:gd name="T7" fmla="*/ 71 h 318"/>
                <a:gd name="T8" fmla="*/ 92 w 316"/>
                <a:gd name="T9" fmla="*/ 19 h 318"/>
                <a:gd name="T10" fmla="*/ 157 w 316"/>
                <a:gd name="T11" fmla="*/ 38 h 318"/>
                <a:gd name="T12" fmla="*/ 147 w 316"/>
                <a:gd name="T13" fmla="*/ 105 h 318"/>
                <a:gd name="T14" fmla="*/ 206 w 316"/>
                <a:gd name="T15" fmla="*/ 52 h 318"/>
                <a:gd name="T16" fmla="*/ 316 w 316"/>
                <a:gd name="T17" fmla="*/ 0 h 318"/>
                <a:gd name="T18" fmla="*/ 301 w 316"/>
                <a:gd name="T19" fmla="*/ 93 h 318"/>
                <a:gd name="T20" fmla="*/ 195 w 316"/>
                <a:gd name="T21" fmla="*/ 244 h 318"/>
                <a:gd name="T22" fmla="*/ 81 w 316"/>
                <a:gd name="T23" fmla="*/ 318 h 318"/>
                <a:gd name="T24" fmla="*/ 26 w 316"/>
                <a:gd name="T25" fmla="*/ 211 h 318"/>
                <a:gd name="T26" fmla="*/ 0 w 316"/>
                <a:gd name="T27" fmla="*/ 128 h 318"/>
                <a:gd name="T28" fmla="*/ 0 w 316"/>
                <a:gd name="T29" fmla="*/ 128 h 31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16" h="318">
                  <a:moveTo>
                    <a:pt x="0" y="128"/>
                  </a:moveTo>
                  <a:lnTo>
                    <a:pt x="7" y="62"/>
                  </a:lnTo>
                  <a:lnTo>
                    <a:pt x="76" y="164"/>
                  </a:lnTo>
                  <a:lnTo>
                    <a:pt x="66" y="71"/>
                  </a:lnTo>
                  <a:lnTo>
                    <a:pt x="92" y="19"/>
                  </a:lnTo>
                  <a:lnTo>
                    <a:pt x="157" y="38"/>
                  </a:lnTo>
                  <a:lnTo>
                    <a:pt x="147" y="105"/>
                  </a:lnTo>
                  <a:lnTo>
                    <a:pt x="206" y="52"/>
                  </a:lnTo>
                  <a:lnTo>
                    <a:pt x="316" y="0"/>
                  </a:lnTo>
                  <a:lnTo>
                    <a:pt x="301" y="93"/>
                  </a:lnTo>
                  <a:lnTo>
                    <a:pt x="195" y="244"/>
                  </a:lnTo>
                  <a:lnTo>
                    <a:pt x="81" y="318"/>
                  </a:lnTo>
                  <a:lnTo>
                    <a:pt x="26" y="211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rgbClr val="A3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6" name="Freeform 37"/>
            <p:cNvSpPr>
              <a:spLocks/>
            </p:cNvSpPr>
            <p:nvPr/>
          </p:nvSpPr>
          <p:spPr bwMode="auto">
            <a:xfrm>
              <a:off x="9849" y="8188"/>
              <a:ext cx="467" cy="214"/>
            </a:xfrm>
            <a:custGeom>
              <a:avLst/>
              <a:gdLst>
                <a:gd name="T0" fmla="*/ 0 w 467"/>
                <a:gd name="T1" fmla="*/ 55 h 214"/>
                <a:gd name="T2" fmla="*/ 102 w 467"/>
                <a:gd name="T3" fmla="*/ 10 h 214"/>
                <a:gd name="T4" fmla="*/ 199 w 467"/>
                <a:gd name="T5" fmla="*/ 5 h 214"/>
                <a:gd name="T6" fmla="*/ 289 w 467"/>
                <a:gd name="T7" fmla="*/ 0 h 214"/>
                <a:gd name="T8" fmla="*/ 251 w 467"/>
                <a:gd name="T9" fmla="*/ 62 h 214"/>
                <a:gd name="T10" fmla="*/ 349 w 467"/>
                <a:gd name="T11" fmla="*/ 3 h 214"/>
                <a:gd name="T12" fmla="*/ 418 w 467"/>
                <a:gd name="T13" fmla="*/ 3 h 214"/>
                <a:gd name="T14" fmla="*/ 465 w 467"/>
                <a:gd name="T15" fmla="*/ 176 h 214"/>
                <a:gd name="T16" fmla="*/ 467 w 467"/>
                <a:gd name="T17" fmla="*/ 214 h 214"/>
                <a:gd name="T18" fmla="*/ 159 w 467"/>
                <a:gd name="T19" fmla="*/ 128 h 214"/>
                <a:gd name="T20" fmla="*/ 0 w 467"/>
                <a:gd name="T21" fmla="*/ 55 h 214"/>
                <a:gd name="T22" fmla="*/ 0 w 467"/>
                <a:gd name="T23" fmla="*/ 55 h 2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67" h="214">
                  <a:moveTo>
                    <a:pt x="0" y="55"/>
                  </a:moveTo>
                  <a:lnTo>
                    <a:pt x="102" y="10"/>
                  </a:lnTo>
                  <a:lnTo>
                    <a:pt x="199" y="5"/>
                  </a:lnTo>
                  <a:lnTo>
                    <a:pt x="289" y="0"/>
                  </a:lnTo>
                  <a:lnTo>
                    <a:pt x="251" y="62"/>
                  </a:lnTo>
                  <a:lnTo>
                    <a:pt x="349" y="3"/>
                  </a:lnTo>
                  <a:lnTo>
                    <a:pt x="418" y="3"/>
                  </a:lnTo>
                  <a:lnTo>
                    <a:pt x="465" y="176"/>
                  </a:lnTo>
                  <a:lnTo>
                    <a:pt x="467" y="214"/>
                  </a:lnTo>
                  <a:lnTo>
                    <a:pt x="159" y="128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rgbClr val="A3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7" name="Freeform 38"/>
            <p:cNvSpPr>
              <a:spLocks/>
            </p:cNvSpPr>
            <p:nvPr/>
          </p:nvSpPr>
          <p:spPr bwMode="auto">
            <a:xfrm>
              <a:off x="8505" y="9875"/>
              <a:ext cx="504" cy="273"/>
            </a:xfrm>
            <a:custGeom>
              <a:avLst/>
              <a:gdLst>
                <a:gd name="T0" fmla="*/ 0 w 504"/>
                <a:gd name="T1" fmla="*/ 74 h 273"/>
                <a:gd name="T2" fmla="*/ 34 w 504"/>
                <a:gd name="T3" fmla="*/ 17 h 273"/>
                <a:gd name="T4" fmla="*/ 103 w 504"/>
                <a:gd name="T5" fmla="*/ 0 h 273"/>
                <a:gd name="T6" fmla="*/ 231 w 504"/>
                <a:gd name="T7" fmla="*/ 45 h 273"/>
                <a:gd name="T8" fmla="*/ 205 w 504"/>
                <a:gd name="T9" fmla="*/ 100 h 273"/>
                <a:gd name="T10" fmla="*/ 304 w 504"/>
                <a:gd name="T11" fmla="*/ 57 h 273"/>
                <a:gd name="T12" fmla="*/ 437 w 504"/>
                <a:gd name="T13" fmla="*/ 62 h 273"/>
                <a:gd name="T14" fmla="*/ 504 w 504"/>
                <a:gd name="T15" fmla="*/ 104 h 273"/>
                <a:gd name="T16" fmla="*/ 459 w 504"/>
                <a:gd name="T17" fmla="*/ 185 h 273"/>
                <a:gd name="T18" fmla="*/ 181 w 504"/>
                <a:gd name="T19" fmla="*/ 273 h 273"/>
                <a:gd name="T20" fmla="*/ 0 w 504"/>
                <a:gd name="T21" fmla="*/ 74 h 273"/>
                <a:gd name="T22" fmla="*/ 0 w 504"/>
                <a:gd name="T23" fmla="*/ 74 h 27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04" h="273">
                  <a:moveTo>
                    <a:pt x="0" y="74"/>
                  </a:moveTo>
                  <a:lnTo>
                    <a:pt x="34" y="17"/>
                  </a:lnTo>
                  <a:lnTo>
                    <a:pt x="103" y="0"/>
                  </a:lnTo>
                  <a:lnTo>
                    <a:pt x="231" y="45"/>
                  </a:lnTo>
                  <a:lnTo>
                    <a:pt x="205" y="100"/>
                  </a:lnTo>
                  <a:lnTo>
                    <a:pt x="304" y="57"/>
                  </a:lnTo>
                  <a:lnTo>
                    <a:pt x="437" y="62"/>
                  </a:lnTo>
                  <a:lnTo>
                    <a:pt x="504" y="104"/>
                  </a:lnTo>
                  <a:lnTo>
                    <a:pt x="459" y="185"/>
                  </a:lnTo>
                  <a:lnTo>
                    <a:pt x="181" y="273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A3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8" name="Freeform 39"/>
            <p:cNvSpPr>
              <a:spLocks/>
            </p:cNvSpPr>
            <p:nvPr/>
          </p:nvSpPr>
          <p:spPr bwMode="auto">
            <a:xfrm>
              <a:off x="10359" y="9155"/>
              <a:ext cx="418" cy="403"/>
            </a:xfrm>
            <a:custGeom>
              <a:avLst/>
              <a:gdLst>
                <a:gd name="T0" fmla="*/ 0 w 418"/>
                <a:gd name="T1" fmla="*/ 398 h 403"/>
                <a:gd name="T2" fmla="*/ 221 w 418"/>
                <a:gd name="T3" fmla="*/ 57 h 403"/>
                <a:gd name="T4" fmla="*/ 290 w 418"/>
                <a:gd name="T5" fmla="*/ 0 h 403"/>
                <a:gd name="T6" fmla="*/ 356 w 418"/>
                <a:gd name="T7" fmla="*/ 43 h 403"/>
                <a:gd name="T8" fmla="*/ 418 w 418"/>
                <a:gd name="T9" fmla="*/ 272 h 403"/>
                <a:gd name="T10" fmla="*/ 256 w 418"/>
                <a:gd name="T11" fmla="*/ 348 h 403"/>
                <a:gd name="T12" fmla="*/ 169 w 418"/>
                <a:gd name="T13" fmla="*/ 384 h 403"/>
                <a:gd name="T14" fmla="*/ 78 w 418"/>
                <a:gd name="T15" fmla="*/ 403 h 403"/>
                <a:gd name="T16" fmla="*/ 0 w 418"/>
                <a:gd name="T17" fmla="*/ 398 h 403"/>
                <a:gd name="T18" fmla="*/ 0 w 418"/>
                <a:gd name="T19" fmla="*/ 398 h 40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18" h="403">
                  <a:moveTo>
                    <a:pt x="0" y="398"/>
                  </a:moveTo>
                  <a:lnTo>
                    <a:pt x="221" y="57"/>
                  </a:lnTo>
                  <a:lnTo>
                    <a:pt x="290" y="0"/>
                  </a:lnTo>
                  <a:lnTo>
                    <a:pt x="356" y="43"/>
                  </a:lnTo>
                  <a:lnTo>
                    <a:pt x="418" y="272"/>
                  </a:lnTo>
                  <a:lnTo>
                    <a:pt x="256" y="348"/>
                  </a:lnTo>
                  <a:lnTo>
                    <a:pt x="169" y="384"/>
                  </a:lnTo>
                  <a:lnTo>
                    <a:pt x="78" y="403"/>
                  </a:lnTo>
                  <a:lnTo>
                    <a:pt x="0" y="398"/>
                  </a:lnTo>
                  <a:close/>
                </a:path>
              </a:pathLst>
            </a:custGeom>
            <a:solidFill>
              <a:srgbClr val="A3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9" name="Freeform 40"/>
            <p:cNvSpPr>
              <a:spLocks/>
            </p:cNvSpPr>
            <p:nvPr/>
          </p:nvSpPr>
          <p:spPr bwMode="auto">
            <a:xfrm>
              <a:off x="11316" y="8158"/>
              <a:ext cx="410" cy="315"/>
            </a:xfrm>
            <a:custGeom>
              <a:avLst/>
              <a:gdLst>
                <a:gd name="T0" fmla="*/ 0 w 410"/>
                <a:gd name="T1" fmla="*/ 30 h 315"/>
                <a:gd name="T2" fmla="*/ 311 w 410"/>
                <a:gd name="T3" fmla="*/ 315 h 315"/>
                <a:gd name="T4" fmla="*/ 410 w 410"/>
                <a:gd name="T5" fmla="*/ 154 h 315"/>
                <a:gd name="T6" fmla="*/ 111 w 410"/>
                <a:gd name="T7" fmla="*/ 0 h 315"/>
                <a:gd name="T8" fmla="*/ 0 w 410"/>
                <a:gd name="T9" fmla="*/ 30 h 315"/>
                <a:gd name="T10" fmla="*/ 0 w 410"/>
                <a:gd name="T11" fmla="*/ 30 h 31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0" h="315">
                  <a:moveTo>
                    <a:pt x="0" y="30"/>
                  </a:moveTo>
                  <a:lnTo>
                    <a:pt x="311" y="315"/>
                  </a:lnTo>
                  <a:lnTo>
                    <a:pt x="410" y="154"/>
                  </a:lnTo>
                  <a:lnTo>
                    <a:pt x="111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60" name="Freeform 41"/>
            <p:cNvSpPr>
              <a:spLocks/>
            </p:cNvSpPr>
            <p:nvPr/>
          </p:nvSpPr>
          <p:spPr bwMode="auto">
            <a:xfrm>
              <a:off x="10817" y="8421"/>
              <a:ext cx="309" cy="303"/>
            </a:xfrm>
            <a:custGeom>
              <a:avLst/>
              <a:gdLst>
                <a:gd name="T0" fmla="*/ 71 w 309"/>
                <a:gd name="T1" fmla="*/ 0 h 303"/>
                <a:gd name="T2" fmla="*/ 309 w 309"/>
                <a:gd name="T3" fmla="*/ 220 h 303"/>
                <a:gd name="T4" fmla="*/ 273 w 309"/>
                <a:gd name="T5" fmla="*/ 303 h 303"/>
                <a:gd name="T6" fmla="*/ 0 w 309"/>
                <a:gd name="T7" fmla="*/ 7 h 303"/>
                <a:gd name="T8" fmla="*/ 71 w 309"/>
                <a:gd name="T9" fmla="*/ 0 h 303"/>
                <a:gd name="T10" fmla="*/ 71 w 309"/>
                <a:gd name="T11" fmla="*/ 0 h 30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09" h="303">
                  <a:moveTo>
                    <a:pt x="71" y="0"/>
                  </a:moveTo>
                  <a:lnTo>
                    <a:pt x="309" y="220"/>
                  </a:lnTo>
                  <a:lnTo>
                    <a:pt x="273" y="303"/>
                  </a:lnTo>
                  <a:lnTo>
                    <a:pt x="0" y="7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61" name="Freeform 42"/>
            <p:cNvSpPr>
              <a:spLocks/>
            </p:cNvSpPr>
            <p:nvPr/>
          </p:nvSpPr>
          <p:spPr bwMode="auto">
            <a:xfrm>
              <a:off x="7862" y="8560"/>
              <a:ext cx="4726" cy="2582"/>
            </a:xfrm>
            <a:custGeom>
              <a:avLst/>
              <a:gdLst>
                <a:gd name="T0" fmla="*/ 4071 w 4726"/>
                <a:gd name="T1" fmla="*/ 71 h 2582"/>
                <a:gd name="T2" fmla="*/ 4197 w 4726"/>
                <a:gd name="T3" fmla="*/ 69 h 2582"/>
                <a:gd name="T4" fmla="*/ 4244 w 4726"/>
                <a:gd name="T5" fmla="*/ 0 h 2582"/>
                <a:gd name="T6" fmla="*/ 4726 w 4726"/>
                <a:gd name="T7" fmla="*/ 405 h 2582"/>
                <a:gd name="T8" fmla="*/ 4700 w 4726"/>
                <a:gd name="T9" fmla="*/ 699 h 2582"/>
                <a:gd name="T10" fmla="*/ 52 w 4726"/>
                <a:gd name="T11" fmla="*/ 2582 h 2582"/>
                <a:gd name="T12" fmla="*/ 0 w 4726"/>
                <a:gd name="T13" fmla="*/ 2528 h 2582"/>
                <a:gd name="T14" fmla="*/ 639 w 4726"/>
                <a:gd name="T15" fmla="*/ 2189 h 2582"/>
                <a:gd name="T16" fmla="*/ 2037 w 4726"/>
                <a:gd name="T17" fmla="*/ 1618 h 2582"/>
                <a:gd name="T18" fmla="*/ 3833 w 4726"/>
                <a:gd name="T19" fmla="*/ 877 h 2582"/>
                <a:gd name="T20" fmla="*/ 4434 w 4726"/>
                <a:gd name="T21" fmla="*/ 683 h 2582"/>
                <a:gd name="T22" fmla="*/ 4617 w 4726"/>
                <a:gd name="T23" fmla="*/ 491 h 2582"/>
                <a:gd name="T24" fmla="*/ 4071 w 4726"/>
                <a:gd name="T25" fmla="*/ 71 h 2582"/>
                <a:gd name="T26" fmla="*/ 4071 w 4726"/>
                <a:gd name="T27" fmla="*/ 71 h 258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4726" h="2582">
                  <a:moveTo>
                    <a:pt x="4071" y="71"/>
                  </a:moveTo>
                  <a:lnTo>
                    <a:pt x="4197" y="69"/>
                  </a:lnTo>
                  <a:lnTo>
                    <a:pt x="4244" y="0"/>
                  </a:lnTo>
                  <a:lnTo>
                    <a:pt x="4726" y="405"/>
                  </a:lnTo>
                  <a:lnTo>
                    <a:pt x="4700" y="699"/>
                  </a:lnTo>
                  <a:lnTo>
                    <a:pt x="52" y="2582"/>
                  </a:lnTo>
                  <a:lnTo>
                    <a:pt x="0" y="2528"/>
                  </a:lnTo>
                  <a:lnTo>
                    <a:pt x="639" y="2189"/>
                  </a:lnTo>
                  <a:lnTo>
                    <a:pt x="2037" y="1618"/>
                  </a:lnTo>
                  <a:lnTo>
                    <a:pt x="3833" y="877"/>
                  </a:lnTo>
                  <a:lnTo>
                    <a:pt x="4434" y="683"/>
                  </a:lnTo>
                  <a:lnTo>
                    <a:pt x="4617" y="491"/>
                  </a:lnTo>
                  <a:lnTo>
                    <a:pt x="4071" y="7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62" name="Freeform 43"/>
            <p:cNvSpPr>
              <a:spLocks/>
            </p:cNvSpPr>
            <p:nvPr/>
          </p:nvSpPr>
          <p:spPr bwMode="auto">
            <a:xfrm>
              <a:off x="7445" y="8968"/>
              <a:ext cx="5076" cy="3439"/>
            </a:xfrm>
            <a:custGeom>
              <a:avLst/>
              <a:gdLst>
                <a:gd name="T0" fmla="*/ 4977 w 5076"/>
                <a:gd name="T1" fmla="*/ 0 h 3439"/>
                <a:gd name="T2" fmla="*/ 4360 w 5076"/>
                <a:gd name="T3" fmla="*/ 301 h 3439"/>
                <a:gd name="T4" fmla="*/ 3339 w 5076"/>
                <a:gd name="T5" fmla="*/ 625 h 3439"/>
                <a:gd name="T6" fmla="*/ 1642 w 5076"/>
                <a:gd name="T7" fmla="*/ 1341 h 3439"/>
                <a:gd name="T8" fmla="*/ 401 w 5076"/>
                <a:gd name="T9" fmla="*/ 1819 h 3439"/>
                <a:gd name="T10" fmla="*/ 206 w 5076"/>
                <a:gd name="T11" fmla="*/ 1255 h 3439"/>
                <a:gd name="T12" fmla="*/ 0 w 5076"/>
                <a:gd name="T13" fmla="*/ 1104 h 3439"/>
                <a:gd name="T14" fmla="*/ 223 w 5076"/>
                <a:gd name="T15" fmla="*/ 1990 h 3439"/>
                <a:gd name="T16" fmla="*/ 424 w 5076"/>
                <a:gd name="T17" fmla="*/ 2215 h 3439"/>
                <a:gd name="T18" fmla="*/ 524 w 5076"/>
                <a:gd name="T19" fmla="*/ 2170 h 3439"/>
                <a:gd name="T20" fmla="*/ 662 w 5076"/>
                <a:gd name="T21" fmla="*/ 2729 h 3439"/>
                <a:gd name="T22" fmla="*/ 723 w 5076"/>
                <a:gd name="T23" fmla="*/ 3439 h 3439"/>
                <a:gd name="T24" fmla="*/ 764 w 5076"/>
                <a:gd name="T25" fmla="*/ 2814 h 3439"/>
                <a:gd name="T26" fmla="*/ 685 w 5076"/>
                <a:gd name="T27" fmla="*/ 2028 h 3439"/>
                <a:gd name="T28" fmla="*/ 956 w 5076"/>
                <a:gd name="T29" fmla="*/ 1850 h 3439"/>
                <a:gd name="T30" fmla="*/ 424 w 5076"/>
                <a:gd name="T31" fmla="*/ 2084 h 3439"/>
                <a:gd name="T32" fmla="*/ 315 w 5076"/>
                <a:gd name="T33" fmla="*/ 1935 h 3439"/>
                <a:gd name="T34" fmla="*/ 657 w 5076"/>
                <a:gd name="T35" fmla="*/ 1810 h 3439"/>
                <a:gd name="T36" fmla="*/ 422 w 5076"/>
                <a:gd name="T37" fmla="*/ 1945 h 3439"/>
                <a:gd name="T38" fmla="*/ 536 w 5076"/>
                <a:gd name="T39" fmla="*/ 1954 h 3439"/>
                <a:gd name="T40" fmla="*/ 1087 w 5076"/>
                <a:gd name="T41" fmla="*/ 1679 h 3439"/>
                <a:gd name="T42" fmla="*/ 2252 w 5076"/>
                <a:gd name="T43" fmla="*/ 1255 h 3439"/>
                <a:gd name="T44" fmla="*/ 3040 w 5076"/>
                <a:gd name="T45" fmla="*/ 900 h 3439"/>
                <a:gd name="T46" fmla="*/ 4065 w 5076"/>
                <a:gd name="T47" fmla="*/ 478 h 3439"/>
                <a:gd name="T48" fmla="*/ 4737 w 5076"/>
                <a:gd name="T49" fmla="*/ 192 h 3439"/>
                <a:gd name="T50" fmla="*/ 5076 w 5076"/>
                <a:gd name="T51" fmla="*/ 106 h 3439"/>
                <a:gd name="T52" fmla="*/ 4977 w 5076"/>
                <a:gd name="T53" fmla="*/ 0 h 3439"/>
                <a:gd name="T54" fmla="*/ 4977 w 5076"/>
                <a:gd name="T55" fmla="*/ 0 h 343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5076" h="3439">
                  <a:moveTo>
                    <a:pt x="4977" y="0"/>
                  </a:moveTo>
                  <a:lnTo>
                    <a:pt x="4360" y="301"/>
                  </a:lnTo>
                  <a:lnTo>
                    <a:pt x="3339" y="625"/>
                  </a:lnTo>
                  <a:lnTo>
                    <a:pt x="1642" y="1341"/>
                  </a:lnTo>
                  <a:lnTo>
                    <a:pt x="401" y="1819"/>
                  </a:lnTo>
                  <a:lnTo>
                    <a:pt x="206" y="1255"/>
                  </a:lnTo>
                  <a:lnTo>
                    <a:pt x="0" y="1104"/>
                  </a:lnTo>
                  <a:lnTo>
                    <a:pt x="223" y="1990"/>
                  </a:lnTo>
                  <a:lnTo>
                    <a:pt x="424" y="2215"/>
                  </a:lnTo>
                  <a:lnTo>
                    <a:pt x="524" y="2170"/>
                  </a:lnTo>
                  <a:lnTo>
                    <a:pt x="662" y="2729"/>
                  </a:lnTo>
                  <a:lnTo>
                    <a:pt x="723" y="3439"/>
                  </a:lnTo>
                  <a:lnTo>
                    <a:pt x="764" y="2814"/>
                  </a:lnTo>
                  <a:lnTo>
                    <a:pt x="685" y="2028"/>
                  </a:lnTo>
                  <a:lnTo>
                    <a:pt x="956" y="1850"/>
                  </a:lnTo>
                  <a:lnTo>
                    <a:pt x="424" y="2084"/>
                  </a:lnTo>
                  <a:lnTo>
                    <a:pt x="315" y="1935"/>
                  </a:lnTo>
                  <a:lnTo>
                    <a:pt x="657" y="1810"/>
                  </a:lnTo>
                  <a:lnTo>
                    <a:pt x="422" y="1945"/>
                  </a:lnTo>
                  <a:lnTo>
                    <a:pt x="536" y="1954"/>
                  </a:lnTo>
                  <a:lnTo>
                    <a:pt x="1087" y="1679"/>
                  </a:lnTo>
                  <a:lnTo>
                    <a:pt x="2252" y="1255"/>
                  </a:lnTo>
                  <a:lnTo>
                    <a:pt x="3040" y="900"/>
                  </a:lnTo>
                  <a:lnTo>
                    <a:pt x="4065" y="478"/>
                  </a:lnTo>
                  <a:lnTo>
                    <a:pt x="4737" y="192"/>
                  </a:lnTo>
                  <a:lnTo>
                    <a:pt x="5076" y="106"/>
                  </a:lnTo>
                  <a:lnTo>
                    <a:pt x="497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63" name="Freeform 44"/>
            <p:cNvSpPr>
              <a:spLocks/>
            </p:cNvSpPr>
            <p:nvPr/>
          </p:nvSpPr>
          <p:spPr bwMode="auto">
            <a:xfrm>
              <a:off x="8610" y="9667"/>
              <a:ext cx="3161" cy="2260"/>
            </a:xfrm>
            <a:custGeom>
              <a:avLst/>
              <a:gdLst>
                <a:gd name="T0" fmla="*/ 0 w 3161"/>
                <a:gd name="T1" fmla="*/ 1355 h 2260"/>
                <a:gd name="T2" fmla="*/ 12 w 3161"/>
                <a:gd name="T3" fmla="*/ 2260 h 2260"/>
                <a:gd name="T4" fmla="*/ 178 w 3161"/>
                <a:gd name="T5" fmla="*/ 1397 h 2260"/>
                <a:gd name="T6" fmla="*/ 2988 w 3161"/>
                <a:gd name="T7" fmla="*/ 168 h 2260"/>
                <a:gd name="T8" fmla="*/ 2884 w 3161"/>
                <a:gd name="T9" fmla="*/ 710 h 2260"/>
                <a:gd name="T10" fmla="*/ 2967 w 3161"/>
                <a:gd name="T11" fmla="*/ 826 h 2260"/>
                <a:gd name="T12" fmla="*/ 3161 w 3161"/>
                <a:gd name="T13" fmla="*/ 0 h 2260"/>
                <a:gd name="T14" fmla="*/ 0 w 3161"/>
                <a:gd name="T15" fmla="*/ 1355 h 2260"/>
                <a:gd name="T16" fmla="*/ 0 w 3161"/>
                <a:gd name="T17" fmla="*/ 1355 h 22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161" h="2260">
                  <a:moveTo>
                    <a:pt x="0" y="1355"/>
                  </a:moveTo>
                  <a:lnTo>
                    <a:pt x="12" y="2260"/>
                  </a:lnTo>
                  <a:lnTo>
                    <a:pt x="178" y="1397"/>
                  </a:lnTo>
                  <a:lnTo>
                    <a:pt x="2988" y="168"/>
                  </a:lnTo>
                  <a:lnTo>
                    <a:pt x="2884" y="710"/>
                  </a:lnTo>
                  <a:lnTo>
                    <a:pt x="2967" y="826"/>
                  </a:lnTo>
                  <a:lnTo>
                    <a:pt x="3161" y="0"/>
                  </a:lnTo>
                  <a:lnTo>
                    <a:pt x="0" y="135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64" name="Freeform 45"/>
            <p:cNvSpPr>
              <a:spLocks/>
            </p:cNvSpPr>
            <p:nvPr/>
          </p:nvSpPr>
          <p:spPr bwMode="auto">
            <a:xfrm>
              <a:off x="8783" y="10503"/>
              <a:ext cx="2647" cy="1331"/>
            </a:xfrm>
            <a:custGeom>
              <a:avLst/>
              <a:gdLst>
                <a:gd name="T0" fmla="*/ 67 w 2647"/>
                <a:gd name="T1" fmla="*/ 1215 h 1331"/>
                <a:gd name="T2" fmla="*/ 375 w 2647"/>
                <a:gd name="T3" fmla="*/ 990 h 1331"/>
                <a:gd name="T4" fmla="*/ 2647 w 2647"/>
                <a:gd name="T5" fmla="*/ 0 h 1331"/>
                <a:gd name="T6" fmla="*/ 0 w 2647"/>
                <a:gd name="T7" fmla="*/ 1331 h 1331"/>
                <a:gd name="T8" fmla="*/ 67 w 2647"/>
                <a:gd name="T9" fmla="*/ 1215 h 1331"/>
                <a:gd name="T10" fmla="*/ 67 w 2647"/>
                <a:gd name="T11" fmla="*/ 1215 h 13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647" h="1331">
                  <a:moveTo>
                    <a:pt x="67" y="1215"/>
                  </a:moveTo>
                  <a:lnTo>
                    <a:pt x="375" y="990"/>
                  </a:lnTo>
                  <a:lnTo>
                    <a:pt x="2647" y="0"/>
                  </a:lnTo>
                  <a:lnTo>
                    <a:pt x="0" y="1331"/>
                  </a:lnTo>
                  <a:lnTo>
                    <a:pt x="67" y="12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65" name="Freeform 46"/>
            <p:cNvSpPr>
              <a:spLocks/>
            </p:cNvSpPr>
            <p:nvPr/>
          </p:nvSpPr>
          <p:spPr bwMode="auto">
            <a:xfrm>
              <a:off x="7808" y="10181"/>
              <a:ext cx="1158" cy="582"/>
            </a:xfrm>
            <a:custGeom>
              <a:avLst/>
              <a:gdLst>
                <a:gd name="T0" fmla="*/ 0 w 1158"/>
                <a:gd name="T1" fmla="*/ 165 h 582"/>
                <a:gd name="T2" fmla="*/ 216 w 1158"/>
                <a:gd name="T3" fmla="*/ 135 h 582"/>
                <a:gd name="T4" fmla="*/ 377 w 1158"/>
                <a:gd name="T5" fmla="*/ 0 h 582"/>
                <a:gd name="T6" fmla="*/ 458 w 1158"/>
                <a:gd name="T7" fmla="*/ 16 h 582"/>
                <a:gd name="T8" fmla="*/ 593 w 1158"/>
                <a:gd name="T9" fmla="*/ 80 h 582"/>
                <a:gd name="T10" fmla="*/ 261 w 1158"/>
                <a:gd name="T11" fmla="*/ 220 h 582"/>
                <a:gd name="T12" fmla="*/ 655 w 1158"/>
                <a:gd name="T13" fmla="*/ 104 h 582"/>
                <a:gd name="T14" fmla="*/ 814 w 1158"/>
                <a:gd name="T15" fmla="*/ 161 h 582"/>
                <a:gd name="T16" fmla="*/ 322 w 1158"/>
                <a:gd name="T17" fmla="*/ 383 h 582"/>
                <a:gd name="T18" fmla="*/ 880 w 1158"/>
                <a:gd name="T19" fmla="*/ 170 h 582"/>
                <a:gd name="T20" fmla="*/ 1158 w 1158"/>
                <a:gd name="T21" fmla="*/ 213 h 582"/>
                <a:gd name="T22" fmla="*/ 192 w 1158"/>
                <a:gd name="T23" fmla="*/ 582 h 582"/>
                <a:gd name="T24" fmla="*/ 0 w 1158"/>
                <a:gd name="T25" fmla="*/ 165 h 582"/>
                <a:gd name="T26" fmla="*/ 0 w 1158"/>
                <a:gd name="T27" fmla="*/ 165 h 58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158" h="582">
                  <a:moveTo>
                    <a:pt x="0" y="165"/>
                  </a:moveTo>
                  <a:lnTo>
                    <a:pt x="216" y="135"/>
                  </a:lnTo>
                  <a:lnTo>
                    <a:pt x="377" y="0"/>
                  </a:lnTo>
                  <a:lnTo>
                    <a:pt x="458" y="16"/>
                  </a:lnTo>
                  <a:lnTo>
                    <a:pt x="593" y="80"/>
                  </a:lnTo>
                  <a:lnTo>
                    <a:pt x="261" y="220"/>
                  </a:lnTo>
                  <a:lnTo>
                    <a:pt x="655" y="104"/>
                  </a:lnTo>
                  <a:lnTo>
                    <a:pt x="814" y="161"/>
                  </a:lnTo>
                  <a:lnTo>
                    <a:pt x="322" y="383"/>
                  </a:lnTo>
                  <a:lnTo>
                    <a:pt x="880" y="170"/>
                  </a:lnTo>
                  <a:lnTo>
                    <a:pt x="1158" y="213"/>
                  </a:lnTo>
                  <a:lnTo>
                    <a:pt x="192" y="582"/>
                  </a:lnTo>
                  <a:lnTo>
                    <a:pt x="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66" name="Freeform 47"/>
            <p:cNvSpPr>
              <a:spLocks/>
            </p:cNvSpPr>
            <p:nvPr/>
          </p:nvSpPr>
          <p:spPr bwMode="auto">
            <a:xfrm>
              <a:off x="8142" y="8781"/>
              <a:ext cx="3311" cy="1584"/>
            </a:xfrm>
            <a:custGeom>
              <a:avLst/>
              <a:gdLst>
                <a:gd name="T0" fmla="*/ 3311 w 3311"/>
                <a:gd name="T1" fmla="*/ 639 h 1584"/>
                <a:gd name="T2" fmla="*/ 3176 w 3311"/>
                <a:gd name="T3" fmla="*/ 727 h 1584"/>
                <a:gd name="T4" fmla="*/ 919 w 3311"/>
                <a:gd name="T5" fmla="*/ 1584 h 1584"/>
                <a:gd name="T6" fmla="*/ 470 w 3311"/>
                <a:gd name="T7" fmla="*/ 1509 h 1584"/>
                <a:gd name="T8" fmla="*/ 325 w 3311"/>
                <a:gd name="T9" fmla="*/ 1179 h 1584"/>
                <a:gd name="T10" fmla="*/ 316 w 3311"/>
                <a:gd name="T11" fmla="*/ 1094 h 1584"/>
                <a:gd name="T12" fmla="*/ 0 w 3311"/>
                <a:gd name="T13" fmla="*/ 256 h 1584"/>
                <a:gd name="T14" fmla="*/ 354 w 3311"/>
                <a:gd name="T15" fmla="*/ 1051 h 1584"/>
                <a:gd name="T16" fmla="*/ 363 w 3311"/>
                <a:gd name="T17" fmla="*/ 1168 h 1584"/>
                <a:gd name="T18" fmla="*/ 520 w 3311"/>
                <a:gd name="T19" fmla="*/ 1433 h 1584"/>
                <a:gd name="T20" fmla="*/ 855 w 3311"/>
                <a:gd name="T21" fmla="*/ 1331 h 1584"/>
                <a:gd name="T22" fmla="*/ 1237 w 3311"/>
                <a:gd name="T23" fmla="*/ 1369 h 1584"/>
                <a:gd name="T24" fmla="*/ 895 w 3311"/>
                <a:gd name="T25" fmla="*/ 1265 h 1584"/>
                <a:gd name="T26" fmla="*/ 1189 w 3311"/>
                <a:gd name="T27" fmla="*/ 1170 h 1584"/>
                <a:gd name="T28" fmla="*/ 1626 w 3311"/>
                <a:gd name="T29" fmla="*/ 1236 h 1584"/>
                <a:gd name="T30" fmla="*/ 1346 w 3311"/>
                <a:gd name="T31" fmla="*/ 1139 h 1584"/>
                <a:gd name="T32" fmla="*/ 1621 w 3311"/>
                <a:gd name="T33" fmla="*/ 1056 h 1584"/>
                <a:gd name="T34" fmla="*/ 1992 w 3311"/>
                <a:gd name="T35" fmla="*/ 1085 h 1584"/>
                <a:gd name="T36" fmla="*/ 1752 w 3311"/>
                <a:gd name="T37" fmla="*/ 1006 h 1584"/>
                <a:gd name="T38" fmla="*/ 2015 w 3311"/>
                <a:gd name="T39" fmla="*/ 924 h 1584"/>
                <a:gd name="T40" fmla="*/ 2355 w 3311"/>
                <a:gd name="T41" fmla="*/ 938 h 1584"/>
                <a:gd name="T42" fmla="*/ 2196 w 3311"/>
                <a:gd name="T43" fmla="*/ 845 h 1584"/>
                <a:gd name="T44" fmla="*/ 2317 w 3311"/>
                <a:gd name="T45" fmla="*/ 796 h 1584"/>
                <a:gd name="T46" fmla="*/ 2388 w 3311"/>
                <a:gd name="T47" fmla="*/ 815 h 1584"/>
                <a:gd name="T48" fmla="*/ 2685 w 3311"/>
                <a:gd name="T49" fmla="*/ 727 h 1584"/>
                <a:gd name="T50" fmla="*/ 2808 w 3311"/>
                <a:gd name="T51" fmla="*/ 736 h 1584"/>
                <a:gd name="T52" fmla="*/ 2718 w 3311"/>
                <a:gd name="T53" fmla="*/ 661 h 1584"/>
                <a:gd name="T54" fmla="*/ 2661 w 3311"/>
                <a:gd name="T55" fmla="*/ 485 h 1584"/>
                <a:gd name="T56" fmla="*/ 3015 w 3311"/>
                <a:gd name="T57" fmla="*/ 661 h 1584"/>
                <a:gd name="T58" fmla="*/ 2621 w 3311"/>
                <a:gd name="T59" fmla="*/ 409 h 1584"/>
                <a:gd name="T60" fmla="*/ 2585 w 3311"/>
                <a:gd name="T61" fmla="*/ 353 h 1584"/>
                <a:gd name="T62" fmla="*/ 2504 w 3311"/>
                <a:gd name="T63" fmla="*/ 305 h 1584"/>
                <a:gd name="T64" fmla="*/ 2369 w 3311"/>
                <a:gd name="T65" fmla="*/ 0 h 1584"/>
                <a:gd name="T66" fmla="*/ 2704 w 3311"/>
                <a:gd name="T67" fmla="*/ 234 h 1584"/>
                <a:gd name="T68" fmla="*/ 2521 w 3311"/>
                <a:gd name="T69" fmla="*/ 206 h 1584"/>
                <a:gd name="T70" fmla="*/ 2825 w 3311"/>
                <a:gd name="T71" fmla="*/ 331 h 1584"/>
                <a:gd name="T72" fmla="*/ 3311 w 3311"/>
                <a:gd name="T73" fmla="*/ 639 h 1584"/>
                <a:gd name="T74" fmla="*/ 3311 w 3311"/>
                <a:gd name="T75" fmla="*/ 639 h 158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3311" h="1584">
                  <a:moveTo>
                    <a:pt x="3311" y="639"/>
                  </a:moveTo>
                  <a:lnTo>
                    <a:pt x="3176" y="727"/>
                  </a:lnTo>
                  <a:lnTo>
                    <a:pt x="919" y="1584"/>
                  </a:lnTo>
                  <a:lnTo>
                    <a:pt x="470" y="1509"/>
                  </a:lnTo>
                  <a:lnTo>
                    <a:pt x="325" y="1179"/>
                  </a:lnTo>
                  <a:lnTo>
                    <a:pt x="316" y="1094"/>
                  </a:lnTo>
                  <a:lnTo>
                    <a:pt x="0" y="256"/>
                  </a:lnTo>
                  <a:lnTo>
                    <a:pt x="354" y="1051"/>
                  </a:lnTo>
                  <a:lnTo>
                    <a:pt x="363" y="1168"/>
                  </a:lnTo>
                  <a:lnTo>
                    <a:pt x="520" y="1433"/>
                  </a:lnTo>
                  <a:lnTo>
                    <a:pt x="855" y="1331"/>
                  </a:lnTo>
                  <a:lnTo>
                    <a:pt x="1237" y="1369"/>
                  </a:lnTo>
                  <a:lnTo>
                    <a:pt x="895" y="1265"/>
                  </a:lnTo>
                  <a:lnTo>
                    <a:pt x="1189" y="1170"/>
                  </a:lnTo>
                  <a:lnTo>
                    <a:pt x="1626" y="1236"/>
                  </a:lnTo>
                  <a:lnTo>
                    <a:pt x="1346" y="1139"/>
                  </a:lnTo>
                  <a:lnTo>
                    <a:pt x="1621" y="1056"/>
                  </a:lnTo>
                  <a:lnTo>
                    <a:pt x="1992" y="1085"/>
                  </a:lnTo>
                  <a:lnTo>
                    <a:pt x="1752" y="1006"/>
                  </a:lnTo>
                  <a:lnTo>
                    <a:pt x="2015" y="924"/>
                  </a:lnTo>
                  <a:lnTo>
                    <a:pt x="2355" y="938"/>
                  </a:lnTo>
                  <a:lnTo>
                    <a:pt x="2196" y="845"/>
                  </a:lnTo>
                  <a:lnTo>
                    <a:pt x="2317" y="796"/>
                  </a:lnTo>
                  <a:lnTo>
                    <a:pt x="2388" y="815"/>
                  </a:lnTo>
                  <a:lnTo>
                    <a:pt x="2685" y="727"/>
                  </a:lnTo>
                  <a:lnTo>
                    <a:pt x="2808" y="736"/>
                  </a:lnTo>
                  <a:lnTo>
                    <a:pt x="2718" y="661"/>
                  </a:lnTo>
                  <a:lnTo>
                    <a:pt x="2661" y="485"/>
                  </a:lnTo>
                  <a:lnTo>
                    <a:pt x="3015" y="661"/>
                  </a:lnTo>
                  <a:lnTo>
                    <a:pt x="2621" y="409"/>
                  </a:lnTo>
                  <a:lnTo>
                    <a:pt x="2585" y="353"/>
                  </a:lnTo>
                  <a:lnTo>
                    <a:pt x="2504" y="305"/>
                  </a:lnTo>
                  <a:lnTo>
                    <a:pt x="2369" y="0"/>
                  </a:lnTo>
                  <a:lnTo>
                    <a:pt x="2704" y="234"/>
                  </a:lnTo>
                  <a:lnTo>
                    <a:pt x="2521" y="206"/>
                  </a:lnTo>
                  <a:lnTo>
                    <a:pt x="2825" y="331"/>
                  </a:lnTo>
                  <a:lnTo>
                    <a:pt x="3311" y="6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67" name="Freeform 48"/>
            <p:cNvSpPr>
              <a:spLocks/>
            </p:cNvSpPr>
            <p:nvPr/>
          </p:nvSpPr>
          <p:spPr bwMode="auto">
            <a:xfrm>
              <a:off x="8605" y="9190"/>
              <a:ext cx="1996" cy="815"/>
            </a:xfrm>
            <a:custGeom>
              <a:avLst/>
              <a:gdLst>
                <a:gd name="T0" fmla="*/ 1996 w 1996"/>
                <a:gd name="T1" fmla="*/ 0 h 815"/>
                <a:gd name="T2" fmla="*/ 1768 w 1996"/>
                <a:gd name="T3" fmla="*/ 391 h 815"/>
                <a:gd name="T4" fmla="*/ 415 w 1996"/>
                <a:gd name="T5" fmla="*/ 815 h 815"/>
                <a:gd name="T6" fmla="*/ 399 w 1996"/>
                <a:gd name="T7" fmla="*/ 756 h 815"/>
                <a:gd name="T8" fmla="*/ 195 w 1996"/>
                <a:gd name="T9" fmla="*/ 692 h 815"/>
                <a:gd name="T10" fmla="*/ 0 w 1996"/>
                <a:gd name="T11" fmla="*/ 621 h 815"/>
                <a:gd name="T12" fmla="*/ 496 w 1996"/>
                <a:gd name="T13" fmla="*/ 687 h 815"/>
                <a:gd name="T14" fmla="*/ 1690 w 1996"/>
                <a:gd name="T15" fmla="*/ 332 h 815"/>
                <a:gd name="T16" fmla="*/ 1996 w 1996"/>
                <a:gd name="T17" fmla="*/ 0 h 815"/>
                <a:gd name="T18" fmla="*/ 1996 w 1996"/>
                <a:gd name="T19" fmla="*/ 0 h 81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996" h="815">
                  <a:moveTo>
                    <a:pt x="1996" y="0"/>
                  </a:moveTo>
                  <a:lnTo>
                    <a:pt x="1768" y="391"/>
                  </a:lnTo>
                  <a:lnTo>
                    <a:pt x="415" y="815"/>
                  </a:lnTo>
                  <a:lnTo>
                    <a:pt x="399" y="756"/>
                  </a:lnTo>
                  <a:lnTo>
                    <a:pt x="195" y="692"/>
                  </a:lnTo>
                  <a:lnTo>
                    <a:pt x="0" y="621"/>
                  </a:lnTo>
                  <a:lnTo>
                    <a:pt x="496" y="687"/>
                  </a:lnTo>
                  <a:lnTo>
                    <a:pt x="1690" y="332"/>
                  </a:lnTo>
                  <a:lnTo>
                    <a:pt x="199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68" name="Freeform 49"/>
            <p:cNvSpPr>
              <a:spLocks/>
            </p:cNvSpPr>
            <p:nvPr/>
          </p:nvSpPr>
          <p:spPr bwMode="auto">
            <a:xfrm>
              <a:off x="11171" y="8631"/>
              <a:ext cx="1374" cy="552"/>
            </a:xfrm>
            <a:custGeom>
              <a:avLst/>
              <a:gdLst>
                <a:gd name="T0" fmla="*/ 0 w 1374"/>
                <a:gd name="T1" fmla="*/ 460 h 552"/>
                <a:gd name="T2" fmla="*/ 517 w 1374"/>
                <a:gd name="T3" fmla="*/ 552 h 552"/>
                <a:gd name="T4" fmla="*/ 1374 w 1374"/>
                <a:gd name="T5" fmla="*/ 337 h 552"/>
                <a:gd name="T6" fmla="*/ 762 w 1374"/>
                <a:gd name="T7" fmla="*/ 0 h 552"/>
                <a:gd name="T8" fmla="*/ 807 w 1374"/>
                <a:gd name="T9" fmla="*/ 121 h 552"/>
                <a:gd name="T10" fmla="*/ 990 w 1374"/>
                <a:gd name="T11" fmla="*/ 221 h 552"/>
                <a:gd name="T12" fmla="*/ 840 w 1374"/>
                <a:gd name="T13" fmla="*/ 183 h 552"/>
                <a:gd name="T14" fmla="*/ 691 w 1374"/>
                <a:gd name="T15" fmla="*/ 233 h 552"/>
                <a:gd name="T16" fmla="*/ 907 w 1374"/>
                <a:gd name="T17" fmla="*/ 346 h 552"/>
                <a:gd name="T18" fmla="*/ 498 w 1374"/>
                <a:gd name="T19" fmla="*/ 230 h 552"/>
                <a:gd name="T20" fmla="*/ 275 w 1374"/>
                <a:gd name="T21" fmla="*/ 280 h 552"/>
                <a:gd name="T22" fmla="*/ 634 w 1374"/>
                <a:gd name="T23" fmla="*/ 451 h 552"/>
                <a:gd name="T24" fmla="*/ 147 w 1374"/>
                <a:gd name="T25" fmla="*/ 325 h 552"/>
                <a:gd name="T26" fmla="*/ 152 w 1374"/>
                <a:gd name="T27" fmla="*/ 413 h 552"/>
                <a:gd name="T28" fmla="*/ 0 w 1374"/>
                <a:gd name="T29" fmla="*/ 460 h 552"/>
                <a:gd name="T30" fmla="*/ 0 w 1374"/>
                <a:gd name="T31" fmla="*/ 460 h 55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374" h="552">
                  <a:moveTo>
                    <a:pt x="0" y="460"/>
                  </a:moveTo>
                  <a:lnTo>
                    <a:pt x="517" y="552"/>
                  </a:lnTo>
                  <a:lnTo>
                    <a:pt x="1374" y="337"/>
                  </a:lnTo>
                  <a:lnTo>
                    <a:pt x="762" y="0"/>
                  </a:lnTo>
                  <a:lnTo>
                    <a:pt x="807" y="121"/>
                  </a:lnTo>
                  <a:lnTo>
                    <a:pt x="990" y="221"/>
                  </a:lnTo>
                  <a:lnTo>
                    <a:pt x="840" y="183"/>
                  </a:lnTo>
                  <a:lnTo>
                    <a:pt x="691" y="233"/>
                  </a:lnTo>
                  <a:lnTo>
                    <a:pt x="907" y="346"/>
                  </a:lnTo>
                  <a:lnTo>
                    <a:pt x="498" y="230"/>
                  </a:lnTo>
                  <a:lnTo>
                    <a:pt x="275" y="280"/>
                  </a:lnTo>
                  <a:lnTo>
                    <a:pt x="634" y="451"/>
                  </a:lnTo>
                  <a:lnTo>
                    <a:pt x="147" y="325"/>
                  </a:lnTo>
                  <a:lnTo>
                    <a:pt x="152" y="413"/>
                  </a:lnTo>
                  <a:lnTo>
                    <a:pt x="0" y="46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69" name="Freeform 50"/>
            <p:cNvSpPr>
              <a:spLocks/>
            </p:cNvSpPr>
            <p:nvPr/>
          </p:nvSpPr>
          <p:spPr bwMode="auto">
            <a:xfrm>
              <a:off x="9998" y="9273"/>
              <a:ext cx="425" cy="266"/>
            </a:xfrm>
            <a:custGeom>
              <a:avLst/>
              <a:gdLst>
                <a:gd name="T0" fmla="*/ 0 w 425"/>
                <a:gd name="T1" fmla="*/ 266 h 266"/>
                <a:gd name="T2" fmla="*/ 271 w 425"/>
                <a:gd name="T3" fmla="*/ 10 h 266"/>
                <a:gd name="T4" fmla="*/ 425 w 425"/>
                <a:gd name="T5" fmla="*/ 0 h 266"/>
                <a:gd name="T6" fmla="*/ 250 w 425"/>
                <a:gd name="T7" fmla="*/ 185 h 266"/>
                <a:gd name="T8" fmla="*/ 0 w 425"/>
                <a:gd name="T9" fmla="*/ 266 h 266"/>
                <a:gd name="T10" fmla="*/ 0 w 425"/>
                <a:gd name="T11" fmla="*/ 266 h 2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25" h="266">
                  <a:moveTo>
                    <a:pt x="0" y="266"/>
                  </a:moveTo>
                  <a:lnTo>
                    <a:pt x="271" y="10"/>
                  </a:lnTo>
                  <a:lnTo>
                    <a:pt x="425" y="0"/>
                  </a:lnTo>
                  <a:lnTo>
                    <a:pt x="250" y="185"/>
                  </a:lnTo>
                  <a:lnTo>
                    <a:pt x="0" y="2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70" name="Freeform 51"/>
            <p:cNvSpPr>
              <a:spLocks/>
            </p:cNvSpPr>
            <p:nvPr/>
          </p:nvSpPr>
          <p:spPr bwMode="auto">
            <a:xfrm>
              <a:off x="9507" y="9240"/>
              <a:ext cx="665" cy="434"/>
            </a:xfrm>
            <a:custGeom>
              <a:avLst/>
              <a:gdLst>
                <a:gd name="T0" fmla="*/ 145 w 665"/>
                <a:gd name="T1" fmla="*/ 403 h 434"/>
                <a:gd name="T2" fmla="*/ 415 w 665"/>
                <a:gd name="T3" fmla="*/ 296 h 434"/>
                <a:gd name="T4" fmla="*/ 665 w 665"/>
                <a:gd name="T5" fmla="*/ 0 h 434"/>
                <a:gd name="T6" fmla="*/ 513 w 665"/>
                <a:gd name="T7" fmla="*/ 62 h 434"/>
                <a:gd name="T8" fmla="*/ 266 w 665"/>
                <a:gd name="T9" fmla="*/ 230 h 434"/>
                <a:gd name="T10" fmla="*/ 0 w 665"/>
                <a:gd name="T11" fmla="*/ 434 h 434"/>
                <a:gd name="T12" fmla="*/ 145 w 665"/>
                <a:gd name="T13" fmla="*/ 403 h 434"/>
                <a:gd name="T14" fmla="*/ 145 w 665"/>
                <a:gd name="T15" fmla="*/ 403 h 43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65" h="434">
                  <a:moveTo>
                    <a:pt x="145" y="403"/>
                  </a:moveTo>
                  <a:lnTo>
                    <a:pt x="415" y="296"/>
                  </a:lnTo>
                  <a:lnTo>
                    <a:pt x="665" y="0"/>
                  </a:lnTo>
                  <a:lnTo>
                    <a:pt x="513" y="62"/>
                  </a:lnTo>
                  <a:lnTo>
                    <a:pt x="266" y="230"/>
                  </a:lnTo>
                  <a:lnTo>
                    <a:pt x="0" y="434"/>
                  </a:lnTo>
                  <a:lnTo>
                    <a:pt x="145" y="40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71" name="Freeform 52"/>
            <p:cNvSpPr>
              <a:spLocks/>
            </p:cNvSpPr>
            <p:nvPr/>
          </p:nvSpPr>
          <p:spPr bwMode="auto">
            <a:xfrm>
              <a:off x="9151" y="9361"/>
              <a:ext cx="684" cy="445"/>
            </a:xfrm>
            <a:custGeom>
              <a:avLst/>
              <a:gdLst>
                <a:gd name="T0" fmla="*/ 294 w 684"/>
                <a:gd name="T1" fmla="*/ 327 h 445"/>
                <a:gd name="T2" fmla="*/ 411 w 684"/>
                <a:gd name="T3" fmla="*/ 211 h 445"/>
                <a:gd name="T4" fmla="*/ 684 w 684"/>
                <a:gd name="T5" fmla="*/ 0 h 445"/>
                <a:gd name="T6" fmla="*/ 544 w 684"/>
                <a:gd name="T7" fmla="*/ 36 h 445"/>
                <a:gd name="T8" fmla="*/ 290 w 684"/>
                <a:gd name="T9" fmla="*/ 190 h 445"/>
                <a:gd name="T10" fmla="*/ 0 w 684"/>
                <a:gd name="T11" fmla="*/ 445 h 445"/>
                <a:gd name="T12" fmla="*/ 294 w 684"/>
                <a:gd name="T13" fmla="*/ 327 h 445"/>
                <a:gd name="T14" fmla="*/ 294 w 684"/>
                <a:gd name="T15" fmla="*/ 327 h 44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84" h="445">
                  <a:moveTo>
                    <a:pt x="294" y="327"/>
                  </a:moveTo>
                  <a:lnTo>
                    <a:pt x="411" y="211"/>
                  </a:lnTo>
                  <a:lnTo>
                    <a:pt x="684" y="0"/>
                  </a:lnTo>
                  <a:lnTo>
                    <a:pt x="544" y="36"/>
                  </a:lnTo>
                  <a:lnTo>
                    <a:pt x="290" y="190"/>
                  </a:lnTo>
                  <a:lnTo>
                    <a:pt x="0" y="445"/>
                  </a:lnTo>
                  <a:lnTo>
                    <a:pt x="294" y="3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72" name="Freeform 53"/>
            <p:cNvSpPr>
              <a:spLocks/>
            </p:cNvSpPr>
            <p:nvPr/>
          </p:nvSpPr>
          <p:spPr bwMode="auto">
            <a:xfrm>
              <a:off x="8942" y="9624"/>
              <a:ext cx="321" cy="218"/>
            </a:xfrm>
            <a:custGeom>
              <a:avLst/>
              <a:gdLst>
                <a:gd name="T0" fmla="*/ 0 w 321"/>
                <a:gd name="T1" fmla="*/ 187 h 218"/>
                <a:gd name="T2" fmla="*/ 219 w 321"/>
                <a:gd name="T3" fmla="*/ 24 h 218"/>
                <a:gd name="T4" fmla="*/ 321 w 321"/>
                <a:gd name="T5" fmla="*/ 0 h 218"/>
                <a:gd name="T6" fmla="*/ 114 w 321"/>
                <a:gd name="T7" fmla="*/ 218 h 218"/>
                <a:gd name="T8" fmla="*/ 0 w 321"/>
                <a:gd name="T9" fmla="*/ 187 h 218"/>
                <a:gd name="T10" fmla="*/ 0 w 321"/>
                <a:gd name="T11" fmla="*/ 187 h 2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21" h="218">
                  <a:moveTo>
                    <a:pt x="0" y="187"/>
                  </a:moveTo>
                  <a:lnTo>
                    <a:pt x="219" y="24"/>
                  </a:lnTo>
                  <a:lnTo>
                    <a:pt x="321" y="0"/>
                  </a:lnTo>
                  <a:lnTo>
                    <a:pt x="114" y="218"/>
                  </a:lnTo>
                  <a:lnTo>
                    <a:pt x="0" y="18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73" name="Freeform 54"/>
            <p:cNvSpPr>
              <a:spLocks/>
            </p:cNvSpPr>
            <p:nvPr/>
          </p:nvSpPr>
          <p:spPr bwMode="auto">
            <a:xfrm>
              <a:off x="8047" y="8181"/>
              <a:ext cx="1759" cy="372"/>
            </a:xfrm>
            <a:custGeom>
              <a:avLst/>
              <a:gdLst>
                <a:gd name="T0" fmla="*/ 0 w 1759"/>
                <a:gd name="T1" fmla="*/ 372 h 372"/>
                <a:gd name="T2" fmla="*/ 594 w 1759"/>
                <a:gd name="T3" fmla="*/ 211 h 372"/>
                <a:gd name="T4" fmla="*/ 1759 w 1759"/>
                <a:gd name="T5" fmla="*/ 0 h 372"/>
                <a:gd name="T6" fmla="*/ 1019 w 1759"/>
                <a:gd name="T7" fmla="*/ 211 h 372"/>
                <a:gd name="T8" fmla="*/ 466 w 1759"/>
                <a:gd name="T9" fmla="*/ 351 h 372"/>
                <a:gd name="T10" fmla="*/ 0 w 1759"/>
                <a:gd name="T11" fmla="*/ 372 h 372"/>
                <a:gd name="T12" fmla="*/ 0 w 1759"/>
                <a:gd name="T13" fmla="*/ 372 h 3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759" h="372">
                  <a:moveTo>
                    <a:pt x="0" y="372"/>
                  </a:moveTo>
                  <a:lnTo>
                    <a:pt x="594" y="211"/>
                  </a:lnTo>
                  <a:lnTo>
                    <a:pt x="1759" y="0"/>
                  </a:lnTo>
                  <a:lnTo>
                    <a:pt x="1019" y="211"/>
                  </a:lnTo>
                  <a:lnTo>
                    <a:pt x="466" y="351"/>
                  </a:lnTo>
                  <a:lnTo>
                    <a:pt x="0" y="3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74" name="Freeform 55"/>
            <p:cNvSpPr>
              <a:spLocks/>
            </p:cNvSpPr>
            <p:nvPr/>
          </p:nvSpPr>
          <p:spPr bwMode="auto">
            <a:xfrm>
              <a:off x="6889" y="7587"/>
              <a:ext cx="4593" cy="1949"/>
            </a:xfrm>
            <a:custGeom>
              <a:avLst/>
              <a:gdLst>
                <a:gd name="T0" fmla="*/ 88 w 4593"/>
                <a:gd name="T1" fmla="*/ 710 h 1949"/>
                <a:gd name="T2" fmla="*/ 4270 w 4593"/>
                <a:gd name="T3" fmla="*/ 83 h 1949"/>
                <a:gd name="T4" fmla="*/ 4412 w 4593"/>
                <a:gd name="T5" fmla="*/ 258 h 1949"/>
                <a:gd name="T6" fmla="*/ 4593 w 4593"/>
                <a:gd name="T7" fmla="*/ 298 h 1949"/>
                <a:gd name="T8" fmla="*/ 4294 w 4593"/>
                <a:gd name="T9" fmla="*/ 0 h 1949"/>
                <a:gd name="T10" fmla="*/ 3672 w 4593"/>
                <a:gd name="T11" fmla="*/ 132 h 1949"/>
                <a:gd name="T12" fmla="*/ 1294 w 4593"/>
                <a:gd name="T13" fmla="*/ 445 h 1949"/>
                <a:gd name="T14" fmla="*/ 0 w 4593"/>
                <a:gd name="T15" fmla="*/ 625 h 1949"/>
                <a:gd name="T16" fmla="*/ 0 w 4593"/>
                <a:gd name="T17" fmla="*/ 940 h 1949"/>
                <a:gd name="T18" fmla="*/ 399 w 4593"/>
                <a:gd name="T19" fmla="*/ 1949 h 1949"/>
                <a:gd name="T20" fmla="*/ 480 w 4593"/>
                <a:gd name="T21" fmla="*/ 1833 h 1949"/>
                <a:gd name="T22" fmla="*/ 169 w 4593"/>
                <a:gd name="T23" fmla="*/ 954 h 1949"/>
                <a:gd name="T24" fmla="*/ 88 w 4593"/>
                <a:gd name="T25" fmla="*/ 710 h 1949"/>
                <a:gd name="T26" fmla="*/ 88 w 4593"/>
                <a:gd name="T27" fmla="*/ 710 h 194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4593" h="1949">
                  <a:moveTo>
                    <a:pt x="88" y="710"/>
                  </a:moveTo>
                  <a:lnTo>
                    <a:pt x="4270" y="83"/>
                  </a:lnTo>
                  <a:lnTo>
                    <a:pt x="4412" y="258"/>
                  </a:lnTo>
                  <a:lnTo>
                    <a:pt x="4593" y="298"/>
                  </a:lnTo>
                  <a:lnTo>
                    <a:pt x="4294" y="0"/>
                  </a:lnTo>
                  <a:lnTo>
                    <a:pt x="3672" y="132"/>
                  </a:lnTo>
                  <a:lnTo>
                    <a:pt x="1294" y="445"/>
                  </a:lnTo>
                  <a:lnTo>
                    <a:pt x="0" y="625"/>
                  </a:lnTo>
                  <a:lnTo>
                    <a:pt x="0" y="940"/>
                  </a:lnTo>
                  <a:lnTo>
                    <a:pt x="399" y="1949"/>
                  </a:lnTo>
                  <a:lnTo>
                    <a:pt x="480" y="1833"/>
                  </a:lnTo>
                  <a:lnTo>
                    <a:pt x="169" y="954"/>
                  </a:lnTo>
                  <a:lnTo>
                    <a:pt x="88" y="7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75" name="Freeform 56"/>
            <p:cNvSpPr>
              <a:spLocks/>
            </p:cNvSpPr>
            <p:nvPr/>
          </p:nvSpPr>
          <p:spPr bwMode="auto">
            <a:xfrm>
              <a:off x="7122" y="9136"/>
              <a:ext cx="1013" cy="3390"/>
            </a:xfrm>
            <a:custGeom>
              <a:avLst/>
              <a:gdLst>
                <a:gd name="T0" fmla="*/ 166 w 1013"/>
                <a:gd name="T1" fmla="*/ 400 h 3390"/>
                <a:gd name="T2" fmla="*/ 52 w 1013"/>
                <a:gd name="T3" fmla="*/ 0 h 3390"/>
                <a:gd name="T4" fmla="*/ 0 w 1013"/>
                <a:gd name="T5" fmla="*/ 1957 h 3390"/>
                <a:gd name="T6" fmla="*/ 201 w 1013"/>
                <a:gd name="T7" fmla="*/ 2350 h 3390"/>
                <a:gd name="T8" fmla="*/ 645 w 1013"/>
                <a:gd name="T9" fmla="*/ 2608 h 3390"/>
                <a:gd name="T10" fmla="*/ 823 w 1013"/>
                <a:gd name="T11" fmla="*/ 2921 h 3390"/>
                <a:gd name="T12" fmla="*/ 821 w 1013"/>
                <a:gd name="T13" fmla="*/ 3300 h 3390"/>
                <a:gd name="T14" fmla="*/ 1013 w 1013"/>
                <a:gd name="T15" fmla="*/ 3390 h 3390"/>
                <a:gd name="T16" fmla="*/ 909 w 1013"/>
                <a:gd name="T17" fmla="*/ 3210 h 3390"/>
                <a:gd name="T18" fmla="*/ 918 w 1013"/>
                <a:gd name="T19" fmla="*/ 2968 h 3390"/>
                <a:gd name="T20" fmla="*/ 315 w 1013"/>
                <a:gd name="T21" fmla="*/ 1954 h 3390"/>
                <a:gd name="T22" fmla="*/ 239 w 1013"/>
                <a:gd name="T23" fmla="*/ 2198 h 3390"/>
                <a:gd name="T24" fmla="*/ 59 w 1013"/>
                <a:gd name="T25" fmla="*/ 1841 h 3390"/>
                <a:gd name="T26" fmla="*/ 223 w 1013"/>
                <a:gd name="T27" fmla="*/ 827 h 3390"/>
                <a:gd name="T28" fmla="*/ 152 w 1013"/>
                <a:gd name="T29" fmla="*/ 704 h 3390"/>
                <a:gd name="T30" fmla="*/ 121 w 1013"/>
                <a:gd name="T31" fmla="*/ 557 h 3390"/>
                <a:gd name="T32" fmla="*/ 166 w 1013"/>
                <a:gd name="T33" fmla="*/ 400 h 3390"/>
                <a:gd name="T34" fmla="*/ 166 w 1013"/>
                <a:gd name="T35" fmla="*/ 400 h 339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013" h="3390">
                  <a:moveTo>
                    <a:pt x="166" y="400"/>
                  </a:moveTo>
                  <a:lnTo>
                    <a:pt x="52" y="0"/>
                  </a:lnTo>
                  <a:lnTo>
                    <a:pt x="0" y="1957"/>
                  </a:lnTo>
                  <a:lnTo>
                    <a:pt x="201" y="2350"/>
                  </a:lnTo>
                  <a:lnTo>
                    <a:pt x="645" y="2608"/>
                  </a:lnTo>
                  <a:lnTo>
                    <a:pt x="823" y="2921"/>
                  </a:lnTo>
                  <a:lnTo>
                    <a:pt x="821" y="3300"/>
                  </a:lnTo>
                  <a:lnTo>
                    <a:pt x="1013" y="3390"/>
                  </a:lnTo>
                  <a:lnTo>
                    <a:pt x="909" y="3210"/>
                  </a:lnTo>
                  <a:lnTo>
                    <a:pt x="918" y="2968"/>
                  </a:lnTo>
                  <a:lnTo>
                    <a:pt x="315" y="1954"/>
                  </a:lnTo>
                  <a:lnTo>
                    <a:pt x="239" y="2198"/>
                  </a:lnTo>
                  <a:lnTo>
                    <a:pt x="59" y="1841"/>
                  </a:lnTo>
                  <a:lnTo>
                    <a:pt x="223" y="827"/>
                  </a:lnTo>
                  <a:lnTo>
                    <a:pt x="152" y="704"/>
                  </a:lnTo>
                  <a:lnTo>
                    <a:pt x="121" y="557"/>
                  </a:lnTo>
                  <a:lnTo>
                    <a:pt x="166" y="4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76" name="Freeform 57"/>
            <p:cNvSpPr>
              <a:spLocks/>
            </p:cNvSpPr>
            <p:nvPr/>
          </p:nvSpPr>
          <p:spPr bwMode="auto">
            <a:xfrm>
              <a:off x="11062" y="8577"/>
              <a:ext cx="909" cy="514"/>
            </a:xfrm>
            <a:custGeom>
              <a:avLst/>
              <a:gdLst>
                <a:gd name="T0" fmla="*/ 0 w 909"/>
                <a:gd name="T1" fmla="*/ 514 h 514"/>
                <a:gd name="T2" fmla="*/ 199 w 909"/>
                <a:gd name="T3" fmla="*/ 467 h 514"/>
                <a:gd name="T4" fmla="*/ 213 w 909"/>
                <a:gd name="T5" fmla="*/ 346 h 514"/>
                <a:gd name="T6" fmla="*/ 671 w 909"/>
                <a:gd name="T7" fmla="*/ 227 h 514"/>
                <a:gd name="T8" fmla="*/ 686 w 909"/>
                <a:gd name="T9" fmla="*/ 287 h 514"/>
                <a:gd name="T10" fmla="*/ 909 w 909"/>
                <a:gd name="T11" fmla="*/ 211 h 514"/>
                <a:gd name="T12" fmla="*/ 840 w 909"/>
                <a:gd name="T13" fmla="*/ 66 h 514"/>
                <a:gd name="T14" fmla="*/ 638 w 909"/>
                <a:gd name="T15" fmla="*/ 0 h 514"/>
                <a:gd name="T16" fmla="*/ 47 w 909"/>
                <a:gd name="T17" fmla="*/ 218 h 514"/>
                <a:gd name="T18" fmla="*/ 0 w 909"/>
                <a:gd name="T19" fmla="*/ 514 h 514"/>
                <a:gd name="T20" fmla="*/ 0 w 909"/>
                <a:gd name="T21" fmla="*/ 514 h 51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09" h="514">
                  <a:moveTo>
                    <a:pt x="0" y="514"/>
                  </a:moveTo>
                  <a:lnTo>
                    <a:pt x="199" y="467"/>
                  </a:lnTo>
                  <a:lnTo>
                    <a:pt x="213" y="346"/>
                  </a:lnTo>
                  <a:lnTo>
                    <a:pt x="671" y="227"/>
                  </a:lnTo>
                  <a:lnTo>
                    <a:pt x="686" y="287"/>
                  </a:lnTo>
                  <a:lnTo>
                    <a:pt x="909" y="211"/>
                  </a:lnTo>
                  <a:lnTo>
                    <a:pt x="840" y="66"/>
                  </a:lnTo>
                  <a:lnTo>
                    <a:pt x="638" y="0"/>
                  </a:lnTo>
                  <a:lnTo>
                    <a:pt x="47" y="218"/>
                  </a:lnTo>
                  <a:lnTo>
                    <a:pt x="0" y="5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77" name="Freeform 58"/>
            <p:cNvSpPr>
              <a:spLocks/>
            </p:cNvSpPr>
            <p:nvPr/>
          </p:nvSpPr>
          <p:spPr bwMode="auto">
            <a:xfrm>
              <a:off x="10537" y="8056"/>
              <a:ext cx="634" cy="684"/>
            </a:xfrm>
            <a:custGeom>
              <a:avLst/>
              <a:gdLst>
                <a:gd name="T0" fmla="*/ 95 w 634"/>
                <a:gd name="T1" fmla="*/ 426 h 684"/>
                <a:gd name="T2" fmla="*/ 140 w 634"/>
                <a:gd name="T3" fmla="*/ 260 h 684"/>
                <a:gd name="T4" fmla="*/ 634 w 634"/>
                <a:gd name="T5" fmla="*/ 69 h 684"/>
                <a:gd name="T6" fmla="*/ 631 w 634"/>
                <a:gd name="T7" fmla="*/ 0 h 684"/>
                <a:gd name="T8" fmla="*/ 5 w 634"/>
                <a:gd name="T9" fmla="*/ 170 h 684"/>
                <a:gd name="T10" fmla="*/ 0 w 634"/>
                <a:gd name="T11" fmla="*/ 419 h 684"/>
                <a:gd name="T12" fmla="*/ 97 w 634"/>
                <a:gd name="T13" fmla="*/ 568 h 684"/>
                <a:gd name="T14" fmla="*/ 173 w 634"/>
                <a:gd name="T15" fmla="*/ 554 h 684"/>
                <a:gd name="T16" fmla="*/ 363 w 634"/>
                <a:gd name="T17" fmla="*/ 684 h 684"/>
                <a:gd name="T18" fmla="*/ 166 w 634"/>
                <a:gd name="T19" fmla="*/ 429 h 684"/>
                <a:gd name="T20" fmla="*/ 95 w 634"/>
                <a:gd name="T21" fmla="*/ 426 h 684"/>
                <a:gd name="T22" fmla="*/ 95 w 634"/>
                <a:gd name="T23" fmla="*/ 426 h 68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34" h="684">
                  <a:moveTo>
                    <a:pt x="95" y="426"/>
                  </a:moveTo>
                  <a:lnTo>
                    <a:pt x="140" y="260"/>
                  </a:lnTo>
                  <a:lnTo>
                    <a:pt x="634" y="69"/>
                  </a:lnTo>
                  <a:lnTo>
                    <a:pt x="631" y="0"/>
                  </a:lnTo>
                  <a:lnTo>
                    <a:pt x="5" y="170"/>
                  </a:lnTo>
                  <a:lnTo>
                    <a:pt x="0" y="419"/>
                  </a:lnTo>
                  <a:lnTo>
                    <a:pt x="97" y="568"/>
                  </a:lnTo>
                  <a:lnTo>
                    <a:pt x="173" y="554"/>
                  </a:lnTo>
                  <a:lnTo>
                    <a:pt x="363" y="684"/>
                  </a:lnTo>
                  <a:lnTo>
                    <a:pt x="166" y="429"/>
                  </a:lnTo>
                  <a:lnTo>
                    <a:pt x="95" y="4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78" name="Freeform 59"/>
            <p:cNvSpPr>
              <a:spLocks/>
            </p:cNvSpPr>
            <p:nvPr/>
          </p:nvSpPr>
          <p:spPr bwMode="auto">
            <a:xfrm>
              <a:off x="10917" y="8274"/>
              <a:ext cx="676" cy="450"/>
            </a:xfrm>
            <a:custGeom>
              <a:avLst/>
              <a:gdLst>
                <a:gd name="T0" fmla="*/ 71 w 676"/>
                <a:gd name="T1" fmla="*/ 66 h 450"/>
                <a:gd name="T2" fmla="*/ 323 w 676"/>
                <a:gd name="T3" fmla="*/ 284 h 450"/>
                <a:gd name="T4" fmla="*/ 418 w 676"/>
                <a:gd name="T5" fmla="*/ 256 h 450"/>
                <a:gd name="T6" fmla="*/ 104 w 676"/>
                <a:gd name="T7" fmla="*/ 0 h 450"/>
                <a:gd name="T8" fmla="*/ 192 w 676"/>
                <a:gd name="T9" fmla="*/ 19 h 450"/>
                <a:gd name="T10" fmla="*/ 479 w 676"/>
                <a:gd name="T11" fmla="*/ 234 h 450"/>
                <a:gd name="T12" fmla="*/ 596 w 676"/>
                <a:gd name="T13" fmla="*/ 201 h 450"/>
                <a:gd name="T14" fmla="*/ 676 w 676"/>
                <a:gd name="T15" fmla="*/ 260 h 450"/>
                <a:gd name="T16" fmla="*/ 173 w 676"/>
                <a:gd name="T17" fmla="*/ 450 h 450"/>
                <a:gd name="T18" fmla="*/ 209 w 676"/>
                <a:gd name="T19" fmla="*/ 367 h 450"/>
                <a:gd name="T20" fmla="*/ 266 w 676"/>
                <a:gd name="T21" fmla="*/ 322 h 450"/>
                <a:gd name="T22" fmla="*/ 0 w 676"/>
                <a:gd name="T23" fmla="*/ 61 h 450"/>
                <a:gd name="T24" fmla="*/ 71 w 676"/>
                <a:gd name="T25" fmla="*/ 66 h 450"/>
                <a:gd name="T26" fmla="*/ 71 w 676"/>
                <a:gd name="T27" fmla="*/ 66 h 45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76" h="450">
                  <a:moveTo>
                    <a:pt x="71" y="66"/>
                  </a:moveTo>
                  <a:lnTo>
                    <a:pt x="323" y="284"/>
                  </a:lnTo>
                  <a:lnTo>
                    <a:pt x="418" y="256"/>
                  </a:lnTo>
                  <a:lnTo>
                    <a:pt x="104" y="0"/>
                  </a:lnTo>
                  <a:lnTo>
                    <a:pt x="192" y="19"/>
                  </a:lnTo>
                  <a:lnTo>
                    <a:pt x="479" y="234"/>
                  </a:lnTo>
                  <a:lnTo>
                    <a:pt x="596" y="201"/>
                  </a:lnTo>
                  <a:lnTo>
                    <a:pt x="676" y="260"/>
                  </a:lnTo>
                  <a:lnTo>
                    <a:pt x="173" y="450"/>
                  </a:lnTo>
                  <a:lnTo>
                    <a:pt x="209" y="367"/>
                  </a:lnTo>
                  <a:lnTo>
                    <a:pt x="266" y="322"/>
                  </a:lnTo>
                  <a:lnTo>
                    <a:pt x="0" y="61"/>
                  </a:lnTo>
                  <a:lnTo>
                    <a:pt x="71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79" name="Freeform 60"/>
            <p:cNvSpPr>
              <a:spLocks/>
            </p:cNvSpPr>
            <p:nvPr/>
          </p:nvSpPr>
          <p:spPr bwMode="auto">
            <a:xfrm>
              <a:off x="10872" y="8314"/>
              <a:ext cx="434" cy="163"/>
            </a:xfrm>
            <a:custGeom>
              <a:avLst/>
              <a:gdLst>
                <a:gd name="T0" fmla="*/ 16 w 434"/>
                <a:gd name="T1" fmla="*/ 107 h 163"/>
                <a:gd name="T2" fmla="*/ 372 w 434"/>
                <a:gd name="T3" fmla="*/ 0 h 163"/>
                <a:gd name="T4" fmla="*/ 434 w 434"/>
                <a:gd name="T5" fmla="*/ 31 h 163"/>
                <a:gd name="T6" fmla="*/ 372 w 434"/>
                <a:gd name="T7" fmla="*/ 33 h 163"/>
                <a:gd name="T8" fmla="*/ 0 w 434"/>
                <a:gd name="T9" fmla="*/ 163 h 163"/>
                <a:gd name="T10" fmla="*/ 16 w 434"/>
                <a:gd name="T11" fmla="*/ 107 h 163"/>
                <a:gd name="T12" fmla="*/ 16 w 434"/>
                <a:gd name="T13" fmla="*/ 107 h 16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34" h="163">
                  <a:moveTo>
                    <a:pt x="16" y="107"/>
                  </a:moveTo>
                  <a:lnTo>
                    <a:pt x="372" y="0"/>
                  </a:lnTo>
                  <a:lnTo>
                    <a:pt x="434" y="31"/>
                  </a:lnTo>
                  <a:lnTo>
                    <a:pt x="372" y="33"/>
                  </a:lnTo>
                  <a:lnTo>
                    <a:pt x="0" y="163"/>
                  </a:lnTo>
                  <a:lnTo>
                    <a:pt x="16" y="10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80" name="Freeform 61"/>
            <p:cNvSpPr>
              <a:spLocks/>
            </p:cNvSpPr>
            <p:nvPr/>
          </p:nvSpPr>
          <p:spPr bwMode="auto">
            <a:xfrm>
              <a:off x="10981" y="8399"/>
              <a:ext cx="439" cy="171"/>
            </a:xfrm>
            <a:custGeom>
              <a:avLst/>
              <a:gdLst>
                <a:gd name="T0" fmla="*/ 0 w 439"/>
                <a:gd name="T1" fmla="*/ 171 h 171"/>
                <a:gd name="T2" fmla="*/ 31 w 439"/>
                <a:gd name="T3" fmla="*/ 105 h 171"/>
                <a:gd name="T4" fmla="*/ 368 w 439"/>
                <a:gd name="T5" fmla="*/ 0 h 171"/>
                <a:gd name="T6" fmla="*/ 439 w 439"/>
                <a:gd name="T7" fmla="*/ 33 h 171"/>
                <a:gd name="T8" fmla="*/ 368 w 439"/>
                <a:gd name="T9" fmla="*/ 38 h 171"/>
                <a:gd name="T10" fmla="*/ 0 w 439"/>
                <a:gd name="T11" fmla="*/ 171 h 171"/>
                <a:gd name="T12" fmla="*/ 0 w 439"/>
                <a:gd name="T13" fmla="*/ 171 h 17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39" h="171">
                  <a:moveTo>
                    <a:pt x="0" y="171"/>
                  </a:moveTo>
                  <a:lnTo>
                    <a:pt x="31" y="105"/>
                  </a:lnTo>
                  <a:lnTo>
                    <a:pt x="368" y="0"/>
                  </a:lnTo>
                  <a:lnTo>
                    <a:pt x="439" y="33"/>
                  </a:lnTo>
                  <a:lnTo>
                    <a:pt x="368" y="38"/>
                  </a:lnTo>
                  <a:lnTo>
                    <a:pt x="0" y="17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81" name="Freeform 62"/>
            <p:cNvSpPr>
              <a:spLocks/>
            </p:cNvSpPr>
            <p:nvPr/>
          </p:nvSpPr>
          <p:spPr bwMode="auto">
            <a:xfrm>
              <a:off x="11171" y="8053"/>
              <a:ext cx="555" cy="420"/>
            </a:xfrm>
            <a:custGeom>
              <a:avLst/>
              <a:gdLst>
                <a:gd name="T0" fmla="*/ 0 w 555"/>
                <a:gd name="T1" fmla="*/ 72 h 420"/>
                <a:gd name="T2" fmla="*/ 154 w 555"/>
                <a:gd name="T3" fmla="*/ 207 h 420"/>
                <a:gd name="T4" fmla="*/ 247 w 555"/>
                <a:gd name="T5" fmla="*/ 195 h 420"/>
                <a:gd name="T6" fmla="*/ 456 w 555"/>
                <a:gd name="T7" fmla="*/ 261 h 420"/>
                <a:gd name="T8" fmla="*/ 456 w 555"/>
                <a:gd name="T9" fmla="*/ 420 h 420"/>
                <a:gd name="T10" fmla="*/ 555 w 555"/>
                <a:gd name="T11" fmla="*/ 259 h 420"/>
                <a:gd name="T12" fmla="*/ 242 w 555"/>
                <a:gd name="T13" fmla="*/ 22 h 420"/>
                <a:gd name="T14" fmla="*/ 176 w 555"/>
                <a:gd name="T15" fmla="*/ 0 h 420"/>
                <a:gd name="T16" fmla="*/ 157 w 555"/>
                <a:gd name="T17" fmla="*/ 86 h 420"/>
                <a:gd name="T18" fmla="*/ 0 w 555"/>
                <a:gd name="T19" fmla="*/ 72 h 420"/>
                <a:gd name="T20" fmla="*/ 0 w 555"/>
                <a:gd name="T21" fmla="*/ 72 h 42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555" h="420">
                  <a:moveTo>
                    <a:pt x="0" y="72"/>
                  </a:moveTo>
                  <a:lnTo>
                    <a:pt x="154" y="207"/>
                  </a:lnTo>
                  <a:lnTo>
                    <a:pt x="247" y="195"/>
                  </a:lnTo>
                  <a:lnTo>
                    <a:pt x="456" y="261"/>
                  </a:lnTo>
                  <a:lnTo>
                    <a:pt x="456" y="420"/>
                  </a:lnTo>
                  <a:lnTo>
                    <a:pt x="555" y="259"/>
                  </a:lnTo>
                  <a:lnTo>
                    <a:pt x="242" y="22"/>
                  </a:lnTo>
                  <a:lnTo>
                    <a:pt x="176" y="0"/>
                  </a:lnTo>
                  <a:lnTo>
                    <a:pt x="157" y="86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82" name="Freeform 63"/>
            <p:cNvSpPr>
              <a:spLocks/>
            </p:cNvSpPr>
            <p:nvPr/>
          </p:nvSpPr>
          <p:spPr bwMode="auto">
            <a:xfrm>
              <a:off x="11114" y="7826"/>
              <a:ext cx="1061" cy="765"/>
            </a:xfrm>
            <a:custGeom>
              <a:avLst/>
              <a:gdLst>
                <a:gd name="T0" fmla="*/ 0 w 1061"/>
                <a:gd name="T1" fmla="*/ 254 h 765"/>
                <a:gd name="T2" fmla="*/ 19 w 1061"/>
                <a:gd name="T3" fmla="*/ 78 h 765"/>
                <a:gd name="T4" fmla="*/ 73 w 1061"/>
                <a:gd name="T5" fmla="*/ 0 h 765"/>
                <a:gd name="T6" fmla="*/ 363 w 1061"/>
                <a:gd name="T7" fmla="*/ 14 h 765"/>
                <a:gd name="T8" fmla="*/ 961 w 1061"/>
                <a:gd name="T9" fmla="*/ 280 h 765"/>
                <a:gd name="T10" fmla="*/ 1037 w 1061"/>
                <a:gd name="T11" fmla="*/ 412 h 765"/>
                <a:gd name="T12" fmla="*/ 1061 w 1061"/>
                <a:gd name="T13" fmla="*/ 571 h 765"/>
                <a:gd name="T14" fmla="*/ 992 w 1061"/>
                <a:gd name="T15" fmla="*/ 734 h 765"/>
                <a:gd name="T16" fmla="*/ 983 w 1061"/>
                <a:gd name="T17" fmla="*/ 585 h 765"/>
                <a:gd name="T18" fmla="*/ 809 w 1061"/>
                <a:gd name="T19" fmla="*/ 618 h 765"/>
                <a:gd name="T20" fmla="*/ 864 w 1061"/>
                <a:gd name="T21" fmla="*/ 668 h 765"/>
                <a:gd name="T22" fmla="*/ 935 w 1061"/>
                <a:gd name="T23" fmla="*/ 685 h 765"/>
                <a:gd name="T24" fmla="*/ 883 w 1061"/>
                <a:gd name="T25" fmla="*/ 756 h 765"/>
                <a:gd name="T26" fmla="*/ 764 w 1061"/>
                <a:gd name="T27" fmla="*/ 765 h 765"/>
                <a:gd name="T28" fmla="*/ 622 w 1061"/>
                <a:gd name="T29" fmla="*/ 704 h 765"/>
                <a:gd name="T30" fmla="*/ 650 w 1061"/>
                <a:gd name="T31" fmla="*/ 609 h 765"/>
                <a:gd name="T32" fmla="*/ 748 w 1061"/>
                <a:gd name="T33" fmla="*/ 502 h 765"/>
                <a:gd name="T34" fmla="*/ 446 w 1061"/>
                <a:gd name="T35" fmla="*/ 272 h 765"/>
                <a:gd name="T36" fmla="*/ 664 w 1061"/>
                <a:gd name="T37" fmla="*/ 346 h 765"/>
                <a:gd name="T38" fmla="*/ 850 w 1061"/>
                <a:gd name="T39" fmla="*/ 502 h 765"/>
                <a:gd name="T40" fmla="*/ 987 w 1061"/>
                <a:gd name="T41" fmla="*/ 507 h 765"/>
                <a:gd name="T42" fmla="*/ 945 w 1061"/>
                <a:gd name="T43" fmla="*/ 403 h 765"/>
                <a:gd name="T44" fmla="*/ 850 w 1061"/>
                <a:gd name="T45" fmla="*/ 296 h 765"/>
                <a:gd name="T46" fmla="*/ 494 w 1061"/>
                <a:gd name="T47" fmla="*/ 126 h 765"/>
                <a:gd name="T48" fmla="*/ 152 w 1061"/>
                <a:gd name="T49" fmla="*/ 55 h 765"/>
                <a:gd name="T50" fmla="*/ 102 w 1061"/>
                <a:gd name="T51" fmla="*/ 78 h 765"/>
                <a:gd name="T52" fmla="*/ 147 w 1061"/>
                <a:gd name="T53" fmla="*/ 208 h 765"/>
                <a:gd name="T54" fmla="*/ 69 w 1061"/>
                <a:gd name="T55" fmla="*/ 149 h 765"/>
                <a:gd name="T56" fmla="*/ 54 w 1061"/>
                <a:gd name="T57" fmla="*/ 230 h 765"/>
                <a:gd name="T58" fmla="*/ 0 w 1061"/>
                <a:gd name="T59" fmla="*/ 254 h 765"/>
                <a:gd name="T60" fmla="*/ 0 w 1061"/>
                <a:gd name="T61" fmla="*/ 254 h 76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061" h="765">
                  <a:moveTo>
                    <a:pt x="0" y="254"/>
                  </a:moveTo>
                  <a:lnTo>
                    <a:pt x="19" y="78"/>
                  </a:lnTo>
                  <a:lnTo>
                    <a:pt x="73" y="0"/>
                  </a:lnTo>
                  <a:lnTo>
                    <a:pt x="363" y="14"/>
                  </a:lnTo>
                  <a:lnTo>
                    <a:pt x="961" y="280"/>
                  </a:lnTo>
                  <a:lnTo>
                    <a:pt x="1037" y="412"/>
                  </a:lnTo>
                  <a:lnTo>
                    <a:pt x="1061" y="571"/>
                  </a:lnTo>
                  <a:lnTo>
                    <a:pt x="992" y="734"/>
                  </a:lnTo>
                  <a:lnTo>
                    <a:pt x="983" y="585"/>
                  </a:lnTo>
                  <a:lnTo>
                    <a:pt x="809" y="618"/>
                  </a:lnTo>
                  <a:lnTo>
                    <a:pt x="864" y="668"/>
                  </a:lnTo>
                  <a:lnTo>
                    <a:pt x="935" y="685"/>
                  </a:lnTo>
                  <a:lnTo>
                    <a:pt x="883" y="756"/>
                  </a:lnTo>
                  <a:lnTo>
                    <a:pt x="764" y="765"/>
                  </a:lnTo>
                  <a:lnTo>
                    <a:pt x="622" y="704"/>
                  </a:lnTo>
                  <a:lnTo>
                    <a:pt x="650" y="609"/>
                  </a:lnTo>
                  <a:lnTo>
                    <a:pt x="748" y="502"/>
                  </a:lnTo>
                  <a:lnTo>
                    <a:pt x="446" y="272"/>
                  </a:lnTo>
                  <a:lnTo>
                    <a:pt x="664" y="346"/>
                  </a:lnTo>
                  <a:lnTo>
                    <a:pt x="850" y="502"/>
                  </a:lnTo>
                  <a:lnTo>
                    <a:pt x="987" y="507"/>
                  </a:lnTo>
                  <a:lnTo>
                    <a:pt x="945" y="403"/>
                  </a:lnTo>
                  <a:lnTo>
                    <a:pt x="850" y="296"/>
                  </a:lnTo>
                  <a:lnTo>
                    <a:pt x="494" y="126"/>
                  </a:lnTo>
                  <a:lnTo>
                    <a:pt x="152" y="55"/>
                  </a:lnTo>
                  <a:lnTo>
                    <a:pt x="102" y="78"/>
                  </a:lnTo>
                  <a:lnTo>
                    <a:pt x="147" y="208"/>
                  </a:lnTo>
                  <a:lnTo>
                    <a:pt x="69" y="149"/>
                  </a:lnTo>
                  <a:lnTo>
                    <a:pt x="54" y="230"/>
                  </a:lnTo>
                  <a:lnTo>
                    <a:pt x="0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83" name="Freeform 64"/>
            <p:cNvSpPr>
              <a:spLocks/>
            </p:cNvSpPr>
            <p:nvPr/>
          </p:nvSpPr>
          <p:spPr bwMode="auto">
            <a:xfrm>
              <a:off x="12144" y="7729"/>
              <a:ext cx="347" cy="374"/>
            </a:xfrm>
            <a:custGeom>
              <a:avLst/>
              <a:gdLst>
                <a:gd name="T0" fmla="*/ 0 w 347"/>
                <a:gd name="T1" fmla="*/ 374 h 374"/>
                <a:gd name="T2" fmla="*/ 185 w 347"/>
                <a:gd name="T3" fmla="*/ 97 h 374"/>
                <a:gd name="T4" fmla="*/ 254 w 347"/>
                <a:gd name="T5" fmla="*/ 12 h 374"/>
                <a:gd name="T6" fmla="*/ 330 w 347"/>
                <a:gd name="T7" fmla="*/ 0 h 374"/>
                <a:gd name="T8" fmla="*/ 347 w 347"/>
                <a:gd name="T9" fmla="*/ 92 h 374"/>
                <a:gd name="T10" fmla="*/ 297 w 347"/>
                <a:gd name="T11" fmla="*/ 197 h 374"/>
                <a:gd name="T12" fmla="*/ 0 w 347"/>
                <a:gd name="T13" fmla="*/ 374 h 374"/>
                <a:gd name="T14" fmla="*/ 0 w 347"/>
                <a:gd name="T15" fmla="*/ 374 h 37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47" h="374">
                  <a:moveTo>
                    <a:pt x="0" y="374"/>
                  </a:moveTo>
                  <a:lnTo>
                    <a:pt x="185" y="97"/>
                  </a:lnTo>
                  <a:lnTo>
                    <a:pt x="254" y="12"/>
                  </a:lnTo>
                  <a:lnTo>
                    <a:pt x="330" y="0"/>
                  </a:lnTo>
                  <a:lnTo>
                    <a:pt x="347" y="92"/>
                  </a:lnTo>
                  <a:lnTo>
                    <a:pt x="297" y="197"/>
                  </a:lnTo>
                  <a:lnTo>
                    <a:pt x="0" y="3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84" name="Freeform 65"/>
            <p:cNvSpPr>
              <a:spLocks/>
            </p:cNvSpPr>
            <p:nvPr/>
          </p:nvSpPr>
          <p:spPr bwMode="auto">
            <a:xfrm>
              <a:off x="11897" y="7445"/>
              <a:ext cx="173" cy="518"/>
            </a:xfrm>
            <a:custGeom>
              <a:avLst/>
              <a:gdLst>
                <a:gd name="T0" fmla="*/ 0 w 173"/>
                <a:gd name="T1" fmla="*/ 518 h 518"/>
                <a:gd name="T2" fmla="*/ 145 w 173"/>
                <a:gd name="T3" fmla="*/ 194 h 518"/>
                <a:gd name="T4" fmla="*/ 173 w 173"/>
                <a:gd name="T5" fmla="*/ 87 h 518"/>
                <a:gd name="T6" fmla="*/ 131 w 173"/>
                <a:gd name="T7" fmla="*/ 0 h 518"/>
                <a:gd name="T8" fmla="*/ 59 w 173"/>
                <a:gd name="T9" fmla="*/ 26 h 518"/>
                <a:gd name="T10" fmla="*/ 26 w 173"/>
                <a:gd name="T11" fmla="*/ 137 h 518"/>
                <a:gd name="T12" fmla="*/ 0 w 173"/>
                <a:gd name="T13" fmla="*/ 518 h 518"/>
                <a:gd name="T14" fmla="*/ 0 w 173"/>
                <a:gd name="T15" fmla="*/ 518 h 5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73" h="518">
                  <a:moveTo>
                    <a:pt x="0" y="518"/>
                  </a:moveTo>
                  <a:lnTo>
                    <a:pt x="145" y="194"/>
                  </a:lnTo>
                  <a:lnTo>
                    <a:pt x="173" y="87"/>
                  </a:lnTo>
                  <a:lnTo>
                    <a:pt x="131" y="0"/>
                  </a:lnTo>
                  <a:lnTo>
                    <a:pt x="59" y="26"/>
                  </a:lnTo>
                  <a:lnTo>
                    <a:pt x="26" y="137"/>
                  </a:lnTo>
                  <a:lnTo>
                    <a:pt x="0" y="5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85" name="Freeform 66"/>
            <p:cNvSpPr>
              <a:spLocks/>
            </p:cNvSpPr>
            <p:nvPr/>
          </p:nvSpPr>
          <p:spPr bwMode="auto">
            <a:xfrm>
              <a:off x="12251" y="8215"/>
              <a:ext cx="368" cy="132"/>
            </a:xfrm>
            <a:custGeom>
              <a:avLst/>
              <a:gdLst>
                <a:gd name="T0" fmla="*/ 0 w 368"/>
                <a:gd name="T1" fmla="*/ 66 h 132"/>
                <a:gd name="T2" fmla="*/ 301 w 368"/>
                <a:gd name="T3" fmla="*/ 0 h 132"/>
                <a:gd name="T4" fmla="*/ 368 w 368"/>
                <a:gd name="T5" fmla="*/ 33 h 132"/>
                <a:gd name="T6" fmla="*/ 315 w 368"/>
                <a:gd name="T7" fmla="*/ 132 h 132"/>
                <a:gd name="T8" fmla="*/ 33 w 368"/>
                <a:gd name="T9" fmla="*/ 101 h 132"/>
                <a:gd name="T10" fmla="*/ 0 w 368"/>
                <a:gd name="T11" fmla="*/ 66 h 132"/>
                <a:gd name="T12" fmla="*/ 0 w 368"/>
                <a:gd name="T13" fmla="*/ 66 h 1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68" h="132">
                  <a:moveTo>
                    <a:pt x="0" y="66"/>
                  </a:moveTo>
                  <a:lnTo>
                    <a:pt x="301" y="0"/>
                  </a:lnTo>
                  <a:lnTo>
                    <a:pt x="368" y="33"/>
                  </a:lnTo>
                  <a:lnTo>
                    <a:pt x="315" y="132"/>
                  </a:lnTo>
                  <a:lnTo>
                    <a:pt x="33" y="101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86" name="Freeform 67"/>
            <p:cNvSpPr>
              <a:spLocks/>
            </p:cNvSpPr>
            <p:nvPr/>
          </p:nvSpPr>
          <p:spPr bwMode="auto">
            <a:xfrm>
              <a:off x="7312" y="9453"/>
              <a:ext cx="308" cy="375"/>
            </a:xfrm>
            <a:custGeom>
              <a:avLst/>
              <a:gdLst>
                <a:gd name="T0" fmla="*/ 0 w 308"/>
                <a:gd name="T1" fmla="*/ 223 h 375"/>
                <a:gd name="T2" fmla="*/ 47 w 308"/>
                <a:gd name="T3" fmla="*/ 117 h 375"/>
                <a:gd name="T4" fmla="*/ 142 w 308"/>
                <a:gd name="T5" fmla="*/ 0 h 375"/>
                <a:gd name="T6" fmla="*/ 308 w 308"/>
                <a:gd name="T7" fmla="*/ 375 h 375"/>
                <a:gd name="T8" fmla="*/ 137 w 308"/>
                <a:gd name="T9" fmla="*/ 242 h 375"/>
                <a:gd name="T10" fmla="*/ 9 w 308"/>
                <a:gd name="T11" fmla="*/ 294 h 375"/>
                <a:gd name="T12" fmla="*/ 0 w 308"/>
                <a:gd name="T13" fmla="*/ 223 h 375"/>
                <a:gd name="T14" fmla="*/ 0 w 308"/>
                <a:gd name="T15" fmla="*/ 223 h 37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08" h="375">
                  <a:moveTo>
                    <a:pt x="0" y="223"/>
                  </a:moveTo>
                  <a:lnTo>
                    <a:pt x="47" y="117"/>
                  </a:lnTo>
                  <a:lnTo>
                    <a:pt x="142" y="0"/>
                  </a:lnTo>
                  <a:lnTo>
                    <a:pt x="308" y="375"/>
                  </a:lnTo>
                  <a:lnTo>
                    <a:pt x="137" y="242"/>
                  </a:lnTo>
                  <a:lnTo>
                    <a:pt x="9" y="294"/>
                  </a:lnTo>
                  <a:lnTo>
                    <a:pt x="0" y="2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87" name="Freeform 68"/>
            <p:cNvSpPr>
              <a:spLocks/>
            </p:cNvSpPr>
            <p:nvPr/>
          </p:nvSpPr>
          <p:spPr bwMode="auto">
            <a:xfrm>
              <a:off x="7314" y="8906"/>
              <a:ext cx="415" cy="941"/>
            </a:xfrm>
            <a:custGeom>
              <a:avLst/>
              <a:gdLst>
                <a:gd name="T0" fmla="*/ 107 w 415"/>
                <a:gd name="T1" fmla="*/ 420 h 941"/>
                <a:gd name="T2" fmla="*/ 0 w 415"/>
                <a:gd name="T3" fmla="*/ 232 h 941"/>
                <a:gd name="T4" fmla="*/ 28 w 415"/>
                <a:gd name="T5" fmla="*/ 178 h 941"/>
                <a:gd name="T6" fmla="*/ 0 w 415"/>
                <a:gd name="T7" fmla="*/ 29 h 941"/>
                <a:gd name="T8" fmla="*/ 59 w 415"/>
                <a:gd name="T9" fmla="*/ 0 h 941"/>
                <a:gd name="T10" fmla="*/ 107 w 415"/>
                <a:gd name="T11" fmla="*/ 161 h 941"/>
                <a:gd name="T12" fmla="*/ 183 w 415"/>
                <a:gd name="T13" fmla="*/ 173 h 941"/>
                <a:gd name="T14" fmla="*/ 233 w 415"/>
                <a:gd name="T15" fmla="*/ 294 h 941"/>
                <a:gd name="T16" fmla="*/ 266 w 415"/>
                <a:gd name="T17" fmla="*/ 446 h 941"/>
                <a:gd name="T18" fmla="*/ 380 w 415"/>
                <a:gd name="T19" fmla="*/ 422 h 941"/>
                <a:gd name="T20" fmla="*/ 389 w 415"/>
                <a:gd name="T21" fmla="*/ 597 h 941"/>
                <a:gd name="T22" fmla="*/ 415 w 415"/>
                <a:gd name="T23" fmla="*/ 879 h 941"/>
                <a:gd name="T24" fmla="*/ 384 w 415"/>
                <a:gd name="T25" fmla="*/ 941 h 941"/>
                <a:gd name="T26" fmla="*/ 309 w 415"/>
                <a:gd name="T27" fmla="*/ 699 h 941"/>
                <a:gd name="T28" fmla="*/ 259 w 415"/>
                <a:gd name="T29" fmla="*/ 528 h 941"/>
                <a:gd name="T30" fmla="*/ 206 w 415"/>
                <a:gd name="T31" fmla="*/ 543 h 941"/>
                <a:gd name="T32" fmla="*/ 190 w 415"/>
                <a:gd name="T33" fmla="*/ 479 h 941"/>
                <a:gd name="T34" fmla="*/ 140 w 415"/>
                <a:gd name="T35" fmla="*/ 268 h 941"/>
                <a:gd name="T36" fmla="*/ 66 w 415"/>
                <a:gd name="T37" fmla="*/ 254 h 941"/>
                <a:gd name="T38" fmla="*/ 107 w 415"/>
                <a:gd name="T39" fmla="*/ 420 h 941"/>
                <a:gd name="T40" fmla="*/ 107 w 415"/>
                <a:gd name="T41" fmla="*/ 420 h 94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415" h="941">
                  <a:moveTo>
                    <a:pt x="107" y="420"/>
                  </a:moveTo>
                  <a:lnTo>
                    <a:pt x="0" y="232"/>
                  </a:lnTo>
                  <a:lnTo>
                    <a:pt x="28" y="178"/>
                  </a:lnTo>
                  <a:lnTo>
                    <a:pt x="0" y="29"/>
                  </a:lnTo>
                  <a:lnTo>
                    <a:pt x="59" y="0"/>
                  </a:lnTo>
                  <a:lnTo>
                    <a:pt x="107" y="161"/>
                  </a:lnTo>
                  <a:lnTo>
                    <a:pt x="183" y="173"/>
                  </a:lnTo>
                  <a:lnTo>
                    <a:pt x="233" y="294"/>
                  </a:lnTo>
                  <a:lnTo>
                    <a:pt x="266" y="446"/>
                  </a:lnTo>
                  <a:lnTo>
                    <a:pt x="380" y="422"/>
                  </a:lnTo>
                  <a:lnTo>
                    <a:pt x="389" y="597"/>
                  </a:lnTo>
                  <a:lnTo>
                    <a:pt x="415" y="879"/>
                  </a:lnTo>
                  <a:lnTo>
                    <a:pt x="384" y="941"/>
                  </a:lnTo>
                  <a:lnTo>
                    <a:pt x="309" y="699"/>
                  </a:lnTo>
                  <a:lnTo>
                    <a:pt x="259" y="528"/>
                  </a:lnTo>
                  <a:lnTo>
                    <a:pt x="206" y="543"/>
                  </a:lnTo>
                  <a:lnTo>
                    <a:pt x="190" y="479"/>
                  </a:lnTo>
                  <a:lnTo>
                    <a:pt x="140" y="268"/>
                  </a:lnTo>
                  <a:lnTo>
                    <a:pt x="66" y="254"/>
                  </a:lnTo>
                  <a:lnTo>
                    <a:pt x="107" y="4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88" name="Freeform 69"/>
            <p:cNvSpPr>
              <a:spLocks/>
            </p:cNvSpPr>
            <p:nvPr/>
          </p:nvSpPr>
          <p:spPr bwMode="auto">
            <a:xfrm>
              <a:off x="7535" y="8759"/>
              <a:ext cx="396" cy="1050"/>
            </a:xfrm>
            <a:custGeom>
              <a:avLst/>
              <a:gdLst>
                <a:gd name="T0" fmla="*/ 147 w 396"/>
                <a:gd name="T1" fmla="*/ 524 h 1050"/>
                <a:gd name="T2" fmla="*/ 19 w 396"/>
                <a:gd name="T3" fmla="*/ 555 h 1050"/>
                <a:gd name="T4" fmla="*/ 0 w 396"/>
                <a:gd name="T5" fmla="*/ 512 h 1050"/>
                <a:gd name="T6" fmla="*/ 102 w 396"/>
                <a:gd name="T7" fmla="*/ 462 h 1050"/>
                <a:gd name="T8" fmla="*/ 35 w 396"/>
                <a:gd name="T9" fmla="*/ 26 h 1050"/>
                <a:gd name="T10" fmla="*/ 206 w 396"/>
                <a:gd name="T11" fmla="*/ 0 h 1050"/>
                <a:gd name="T12" fmla="*/ 327 w 396"/>
                <a:gd name="T13" fmla="*/ 60 h 1050"/>
                <a:gd name="T14" fmla="*/ 292 w 396"/>
                <a:gd name="T15" fmla="*/ 268 h 1050"/>
                <a:gd name="T16" fmla="*/ 341 w 396"/>
                <a:gd name="T17" fmla="*/ 299 h 1050"/>
                <a:gd name="T18" fmla="*/ 320 w 396"/>
                <a:gd name="T19" fmla="*/ 590 h 1050"/>
                <a:gd name="T20" fmla="*/ 377 w 396"/>
                <a:gd name="T21" fmla="*/ 642 h 1050"/>
                <a:gd name="T22" fmla="*/ 396 w 396"/>
                <a:gd name="T23" fmla="*/ 761 h 1050"/>
                <a:gd name="T24" fmla="*/ 356 w 396"/>
                <a:gd name="T25" fmla="*/ 912 h 1050"/>
                <a:gd name="T26" fmla="*/ 251 w 396"/>
                <a:gd name="T27" fmla="*/ 1050 h 1050"/>
                <a:gd name="T28" fmla="*/ 213 w 396"/>
                <a:gd name="T29" fmla="*/ 538 h 1050"/>
                <a:gd name="T30" fmla="*/ 263 w 396"/>
                <a:gd name="T31" fmla="*/ 431 h 1050"/>
                <a:gd name="T32" fmla="*/ 204 w 396"/>
                <a:gd name="T33" fmla="*/ 382 h 1050"/>
                <a:gd name="T34" fmla="*/ 263 w 396"/>
                <a:gd name="T35" fmla="*/ 344 h 1050"/>
                <a:gd name="T36" fmla="*/ 156 w 396"/>
                <a:gd name="T37" fmla="*/ 311 h 1050"/>
                <a:gd name="T38" fmla="*/ 216 w 396"/>
                <a:gd name="T39" fmla="*/ 280 h 1050"/>
                <a:gd name="T40" fmla="*/ 168 w 396"/>
                <a:gd name="T41" fmla="*/ 240 h 1050"/>
                <a:gd name="T42" fmla="*/ 242 w 396"/>
                <a:gd name="T43" fmla="*/ 197 h 1050"/>
                <a:gd name="T44" fmla="*/ 218 w 396"/>
                <a:gd name="T45" fmla="*/ 62 h 1050"/>
                <a:gd name="T46" fmla="*/ 104 w 396"/>
                <a:gd name="T47" fmla="*/ 74 h 1050"/>
                <a:gd name="T48" fmla="*/ 123 w 396"/>
                <a:gd name="T49" fmla="*/ 289 h 1050"/>
                <a:gd name="T50" fmla="*/ 147 w 396"/>
                <a:gd name="T51" fmla="*/ 524 h 1050"/>
                <a:gd name="T52" fmla="*/ 147 w 396"/>
                <a:gd name="T53" fmla="*/ 524 h 105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396" h="1050">
                  <a:moveTo>
                    <a:pt x="147" y="524"/>
                  </a:moveTo>
                  <a:lnTo>
                    <a:pt x="19" y="555"/>
                  </a:lnTo>
                  <a:lnTo>
                    <a:pt x="0" y="512"/>
                  </a:lnTo>
                  <a:lnTo>
                    <a:pt x="102" y="462"/>
                  </a:lnTo>
                  <a:lnTo>
                    <a:pt x="35" y="26"/>
                  </a:lnTo>
                  <a:lnTo>
                    <a:pt x="206" y="0"/>
                  </a:lnTo>
                  <a:lnTo>
                    <a:pt x="327" y="60"/>
                  </a:lnTo>
                  <a:lnTo>
                    <a:pt x="292" y="268"/>
                  </a:lnTo>
                  <a:lnTo>
                    <a:pt x="341" y="299"/>
                  </a:lnTo>
                  <a:lnTo>
                    <a:pt x="320" y="590"/>
                  </a:lnTo>
                  <a:lnTo>
                    <a:pt x="377" y="642"/>
                  </a:lnTo>
                  <a:lnTo>
                    <a:pt x="396" y="761"/>
                  </a:lnTo>
                  <a:lnTo>
                    <a:pt x="356" y="912"/>
                  </a:lnTo>
                  <a:lnTo>
                    <a:pt x="251" y="1050"/>
                  </a:lnTo>
                  <a:lnTo>
                    <a:pt x="213" y="538"/>
                  </a:lnTo>
                  <a:lnTo>
                    <a:pt x="263" y="431"/>
                  </a:lnTo>
                  <a:lnTo>
                    <a:pt x="204" y="382"/>
                  </a:lnTo>
                  <a:lnTo>
                    <a:pt x="263" y="344"/>
                  </a:lnTo>
                  <a:lnTo>
                    <a:pt x="156" y="311"/>
                  </a:lnTo>
                  <a:lnTo>
                    <a:pt x="216" y="280"/>
                  </a:lnTo>
                  <a:lnTo>
                    <a:pt x="168" y="240"/>
                  </a:lnTo>
                  <a:lnTo>
                    <a:pt x="242" y="197"/>
                  </a:lnTo>
                  <a:lnTo>
                    <a:pt x="218" y="62"/>
                  </a:lnTo>
                  <a:lnTo>
                    <a:pt x="104" y="74"/>
                  </a:lnTo>
                  <a:lnTo>
                    <a:pt x="123" y="289"/>
                  </a:lnTo>
                  <a:lnTo>
                    <a:pt x="147" y="5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89" name="Freeform 70"/>
            <p:cNvSpPr>
              <a:spLocks/>
            </p:cNvSpPr>
            <p:nvPr/>
          </p:nvSpPr>
          <p:spPr bwMode="auto">
            <a:xfrm>
              <a:off x="7815" y="9172"/>
              <a:ext cx="370" cy="976"/>
            </a:xfrm>
            <a:custGeom>
              <a:avLst/>
              <a:gdLst>
                <a:gd name="T0" fmla="*/ 9 w 370"/>
                <a:gd name="T1" fmla="*/ 0 h 976"/>
                <a:gd name="T2" fmla="*/ 273 w 370"/>
                <a:gd name="T3" fmla="*/ 137 h 976"/>
                <a:gd name="T4" fmla="*/ 370 w 370"/>
                <a:gd name="T5" fmla="*/ 312 h 976"/>
                <a:gd name="T6" fmla="*/ 346 w 370"/>
                <a:gd name="T7" fmla="*/ 976 h 976"/>
                <a:gd name="T8" fmla="*/ 237 w 370"/>
                <a:gd name="T9" fmla="*/ 471 h 976"/>
                <a:gd name="T10" fmla="*/ 232 w 370"/>
                <a:gd name="T11" fmla="*/ 307 h 976"/>
                <a:gd name="T12" fmla="*/ 161 w 370"/>
                <a:gd name="T13" fmla="*/ 154 h 976"/>
                <a:gd name="T14" fmla="*/ 0 w 370"/>
                <a:gd name="T15" fmla="*/ 94 h 976"/>
                <a:gd name="T16" fmla="*/ 9 w 370"/>
                <a:gd name="T17" fmla="*/ 0 h 976"/>
                <a:gd name="T18" fmla="*/ 9 w 370"/>
                <a:gd name="T19" fmla="*/ 0 h 97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70" h="976">
                  <a:moveTo>
                    <a:pt x="9" y="0"/>
                  </a:moveTo>
                  <a:lnTo>
                    <a:pt x="273" y="137"/>
                  </a:lnTo>
                  <a:lnTo>
                    <a:pt x="370" y="312"/>
                  </a:lnTo>
                  <a:lnTo>
                    <a:pt x="346" y="976"/>
                  </a:lnTo>
                  <a:lnTo>
                    <a:pt x="237" y="471"/>
                  </a:lnTo>
                  <a:lnTo>
                    <a:pt x="232" y="307"/>
                  </a:lnTo>
                  <a:lnTo>
                    <a:pt x="161" y="154"/>
                  </a:lnTo>
                  <a:lnTo>
                    <a:pt x="0" y="9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90" name="Freeform 71"/>
            <p:cNvSpPr>
              <a:spLocks/>
            </p:cNvSpPr>
            <p:nvPr/>
          </p:nvSpPr>
          <p:spPr bwMode="auto">
            <a:xfrm>
              <a:off x="9794" y="8087"/>
              <a:ext cx="684" cy="632"/>
            </a:xfrm>
            <a:custGeom>
              <a:avLst/>
              <a:gdLst>
                <a:gd name="T0" fmla="*/ 0 w 684"/>
                <a:gd name="T1" fmla="*/ 151 h 632"/>
                <a:gd name="T2" fmla="*/ 140 w 684"/>
                <a:gd name="T3" fmla="*/ 149 h 632"/>
                <a:gd name="T4" fmla="*/ 484 w 684"/>
                <a:gd name="T5" fmla="*/ 293 h 632"/>
                <a:gd name="T6" fmla="*/ 439 w 684"/>
                <a:gd name="T7" fmla="*/ 73 h 632"/>
                <a:gd name="T8" fmla="*/ 105 w 684"/>
                <a:gd name="T9" fmla="*/ 68 h 632"/>
                <a:gd name="T10" fmla="*/ 392 w 684"/>
                <a:gd name="T11" fmla="*/ 0 h 632"/>
                <a:gd name="T12" fmla="*/ 511 w 684"/>
                <a:gd name="T13" fmla="*/ 83 h 632"/>
                <a:gd name="T14" fmla="*/ 617 w 684"/>
                <a:gd name="T15" fmla="*/ 322 h 632"/>
                <a:gd name="T16" fmla="*/ 579 w 684"/>
                <a:gd name="T17" fmla="*/ 372 h 632"/>
                <a:gd name="T18" fmla="*/ 684 w 684"/>
                <a:gd name="T19" fmla="*/ 632 h 632"/>
                <a:gd name="T20" fmla="*/ 549 w 684"/>
                <a:gd name="T21" fmla="*/ 400 h 632"/>
                <a:gd name="T22" fmla="*/ 0 w 684"/>
                <a:gd name="T23" fmla="*/ 151 h 632"/>
                <a:gd name="T24" fmla="*/ 0 w 684"/>
                <a:gd name="T25" fmla="*/ 151 h 6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84" h="632">
                  <a:moveTo>
                    <a:pt x="0" y="151"/>
                  </a:moveTo>
                  <a:lnTo>
                    <a:pt x="140" y="149"/>
                  </a:lnTo>
                  <a:lnTo>
                    <a:pt x="484" y="293"/>
                  </a:lnTo>
                  <a:lnTo>
                    <a:pt x="439" y="73"/>
                  </a:lnTo>
                  <a:lnTo>
                    <a:pt x="105" y="68"/>
                  </a:lnTo>
                  <a:lnTo>
                    <a:pt x="392" y="0"/>
                  </a:lnTo>
                  <a:lnTo>
                    <a:pt x="511" y="83"/>
                  </a:lnTo>
                  <a:lnTo>
                    <a:pt x="617" y="322"/>
                  </a:lnTo>
                  <a:lnTo>
                    <a:pt x="579" y="372"/>
                  </a:lnTo>
                  <a:lnTo>
                    <a:pt x="684" y="632"/>
                  </a:lnTo>
                  <a:lnTo>
                    <a:pt x="549" y="400"/>
                  </a:lnTo>
                  <a:lnTo>
                    <a:pt x="0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91" name="Freeform 72"/>
            <p:cNvSpPr>
              <a:spLocks/>
            </p:cNvSpPr>
            <p:nvPr/>
          </p:nvSpPr>
          <p:spPr bwMode="auto">
            <a:xfrm>
              <a:off x="10499" y="9198"/>
              <a:ext cx="311" cy="360"/>
            </a:xfrm>
            <a:custGeom>
              <a:avLst/>
              <a:gdLst>
                <a:gd name="T0" fmla="*/ 216 w 311"/>
                <a:gd name="T1" fmla="*/ 0 h 360"/>
                <a:gd name="T2" fmla="*/ 311 w 311"/>
                <a:gd name="T3" fmla="*/ 208 h 360"/>
                <a:gd name="T4" fmla="*/ 294 w 311"/>
                <a:gd name="T5" fmla="*/ 272 h 360"/>
                <a:gd name="T6" fmla="*/ 0 w 311"/>
                <a:gd name="T7" fmla="*/ 360 h 360"/>
                <a:gd name="T8" fmla="*/ 74 w 311"/>
                <a:gd name="T9" fmla="*/ 291 h 360"/>
                <a:gd name="T10" fmla="*/ 162 w 311"/>
                <a:gd name="T11" fmla="*/ 270 h 360"/>
                <a:gd name="T12" fmla="*/ 242 w 311"/>
                <a:gd name="T13" fmla="*/ 218 h 360"/>
                <a:gd name="T14" fmla="*/ 216 w 311"/>
                <a:gd name="T15" fmla="*/ 0 h 360"/>
                <a:gd name="T16" fmla="*/ 216 w 311"/>
                <a:gd name="T17" fmla="*/ 0 h 36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11" h="360">
                  <a:moveTo>
                    <a:pt x="216" y="0"/>
                  </a:moveTo>
                  <a:lnTo>
                    <a:pt x="311" y="208"/>
                  </a:lnTo>
                  <a:lnTo>
                    <a:pt x="294" y="272"/>
                  </a:lnTo>
                  <a:lnTo>
                    <a:pt x="0" y="360"/>
                  </a:lnTo>
                  <a:lnTo>
                    <a:pt x="74" y="291"/>
                  </a:lnTo>
                  <a:lnTo>
                    <a:pt x="162" y="270"/>
                  </a:lnTo>
                  <a:lnTo>
                    <a:pt x="242" y="218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92" name="Freeform 73"/>
            <p:cNvSpPr>
              <a:spLocks/>
            </p:cNvSpPr>
            <p:nvPr/>
          </p:nvSpPr>
          <p:spPr bwMode="auto">
            <a:xfrm>
              <a:off x="8551" y="9937"/>
              <a:ext cx="434" cy="234"/>
            </a:xfrm>
            <a:custGeom>
              <a:avLst/>
              <a:gdLst>
                <a:gd name="T0" fmla="*/ 147 w 434"/>
                <a:gd name="T1" fmla="*/ 158 h 234"/>
                <a:gd name="T2" fmla="*/ 434 w 434"/>
                <a:gd name="T3" fmla="*/ 64 h 234"/>
                <a:gd name="T4" fmla="*/ 432 w 434"/>
                <a:gd name="T5" fmla="*/ 104 h 234"/>
                <a:gd name="T6" fmla="*/ 384 w 434"/>
                <a:gd name="T7" fmla="*/ 147 h 234"/>
                <a:gd name="T8" fmla="*/ 132 w 434"/>
                <a:gd name="T9" fmla="*/ 234 h 234"/>
                <a:gd name="T10" fmla="*/ 0 w 434"/>
                <a:gd name="T11" fmla="*/ 0 h 234"/>
                <a:gd name="T12" fmla="*/ 147 w 434"/>
                <a:gd name="T13" fmla="*/ 158 h 234"/>
                <a:gd name="T14" fmla="*/ 147 w 434"/>
                <a:gd name="T15" fmla="*/ 158 h 23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34" h="234">
                  <a:moveTo>
                    <a:pt x="147" y="158"/>
                  </a:moveTo>
                  <a:lnTo>
                    <a:pt x="434" y="64"/>
                  </a:lnTo>
                  <a:lnTo>
                    <a:pt x="432" y="104"/>
                  </a:lnTo>
                  <a:lnTo>
                    <a:pt x="384" y="147"/>
                  </a:lnTo>
                  <a:lnTo>
                    <a:pt x="132" y="234"/>
                  </a:lnTo>
                  <a:lnTo>
                    <a:pt x="0" y="0"/>
                  </a:lnTo>
                  <a:lnTo>
                    <a:pt x="147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93" name="Freeform 74"/>
            <p:cNvSpPr>
              <a:spLocks/>
            </p:cNvSpPr>
            <p:nvPr/>
          </p:nvSpPr>
          <p:spPr bwMode="auto">
            <a:xfrm>
              <a:off x="7464" y="9581"/>
              <a:ext cx="697" cy="732"/>
            </a:xfrm>
            <a:custGeom>
              <a:avLst/>
              <a:gdLst>
                <a:gd name="T0" fmla="*/ 0 w 697"/>
                <a:gd name="T1" fmla="*/ 389 h 732"/>
                <a:gd name="T2" fmla="*/ 230 w 697"/>
                <a:gd name="T3" fmla="*/ 396 h 732"/>
                <a:gd name="T4" fmla="*/ 436 w 697"/>
                <a:gd name="T5" fmla="*/ 304 h 732"/>
                <a:gd name="T6" fmla="*/ 619 w 697"/>
                <a:gd name="T7" fmla="*/ 0 h 732"/>
                <a:gd name="T8" fmla="*/ 697 w 697"/>
                <a:gd name="T9" fmla="*/ 567 h 732"/>
                <a:gd name="T10" fmla="*/ 543 w 697"/>
                <a:gd name="T11" fmla="*/ 673 h 732"/>
                <a:gd name="T12" fmla="*/ 431 w 697"/>
                <a:gd name="T13" fmla="*/ 702 h 732"/>
                <a:gd name="T14" fmla="*/ 327 w 697"/>
                <a:gd name="T15" fmla="*/ 732 h 732"/>
                <a:gd name="T16" fmla="*/ 218 w 697"/>
                <a:gd name="T17" fmla="*/ 652 h 732"/>
                <a:gd name="T18" fmla="*/ 389 w 697"/>
                <a:gd name="T19" fmla="*/ 630 h 732"/>
                <a:gd name="T20" fmla="*/ 467 w 697"/>
                <a:gd name="T21" fmla="*/ 574 h 732"/>
                <a:gd name="T22" fmla="*/ 510 w 697"/>
                <a:gd name="T23" fmla="*/ 507 h 732"/>
                <a:gd name="T24" fmla="*/ 363 w 697"/>
                <a:gd name="T25" fmla="*/ 574 h 732"/>
                <a:gd name="T26" fmla="*/ 218 w 697"/>
                <a:gd name="T27" fmla="*/ 555 h 732"/>
                <a:gd name="T28" fmla="*/ 315 w 697"/>
                <a:gd name="T29" fmla="*/ 517 h 732"/>
                <a:gd name="T30" fmla="*/ 405 w 697"/>
                <a:gd name="T31" fmla="*/ 417 h 732"/>
                <a:gd name="T32" fmla="*/ 215 w 697"/>
                <a:gd name="T33" fmla="*/ 474 h 732"/>
                <a:gd name="T34" fmla="*/ 111 w 697"/>
                <a:gd name="T35" fmla="*/ 474 h 732"/>
                <a:gd name="T36" fmla="*/ 0 w 697"/>
                <a:gd name="T37" fmla="*/ 389 h 732"/>
                <a:gd name="T38" fmla="*/ 0 w 697"/>
                <a:gd name="T39" fmla="*/ 389 h 73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697" h="732">
                  <a:moveTo>
                    <a:pt x="0" y="389"/>
                  </a:moveTo>
                  <a:lnTo>
                    <a:pt x="230" y="396"/>
                  </a:lnTo>
                  <a:lnTo>
                    <a:pt x="436" y="304"/>
                  </a:lnTo>
                  <a:lnTo>
                    <a:pt x="619" y="0"/>
                  </a:lnTo>
                  <a:lnTo>
                    <a:pt x="697" y="567"/>
                  </a:lnTo>
                  <a:lnTo>
                    <a:pt x="543" y="673"/>
                  </a:lnTo>
                  <a:lnTo>
                    <a:pt x="431" y="702"/>
                  </a:lnTo>
                  <a:lnTo>
                    <a:pt x="327" y="732"/>
                  </a:lnTo>
                  <a:lnTo>
                    <a:pt x="218" y="652"/>
                  </a:lnTo>
                  <a:lnTo>
                    <a:pt x="389" y="630"/>
                  </a:lnTo>
                  <a:lnTo>
                    <a:pt x="467" y="574"/>
                  </a:lnTo>
                  <a:lnTo>
                    <a:pt x="510" y="507"/>
                  </a:lnTo>
                  <a:lnTo>
                    <a:pt x="363" y="574"/>
                  </a:lnTo>
                  <a:lnTo>
                    <a:pt x="218" y="555"/>
                  </a:lnTo>
                  <a:lnTo>
                    <a:pt x="315" y="517"/>
                  </a:lnTo>
                  <a:lnTo>
                    <a:pt x="405" y="417"/>
                  </a:lnTo>
                  <a:lnTo>
                    <a:pt x="215" y="474"/>
                  </a:lnTo>
                  <a:lnTo>
                    <a:pt x="111" y="474"/>
                  </a:lnTo>
                  <a:lnTo>
                    <a:pt x="0" y="3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94" name="Freeform 75"/>
            <p:cNvSpPr>
              <a:spLocks/>
            </p:cNvSpPr>
            <p:nvPr/>
          </p:nvSpPr>
          <p:spPr bwMode="auto">
            <a:xfrm>
              <a:off x="10390" y="8617"/>
              <a:ext cx="128" cy="318"/>
            </a:xfrm>
            <a:custGeom>
              <a:avLst/>
              <a:gdLst>
                <a:gd name="T0" fmla="*/ 0 w 128"/>
                <a:gd name="T1" fmla="*/ 0 h 318"/>
                <a:gd name="T2" fmla="*/ 128 w 128"/>
                <a:gd name="T3" fmla="*/ 263 h 318"/>
                <a:gd name="T4" fmla="*/ 62 w 128"/>
                <a:gd name="T5" fmla="*/ 318 h 318"/>
                <a:gd name="T6" fmla="*/ 9 w 128"/>
                <a:gd name="T7" fmla="*/ 114 h 318"/>
                <a:gd name="T8" fmla="*/ 0 w 128"/>
                <a:gd name="T9" fmla="*/ 0 h 318"/>
                <a:gd name="T10" fmla="*/ 0 w 128"/>
                <a:gd name="T11" fmla="*/ 0 h 3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8" h="318">
                  <a:moveTo>
                    <a:pt x="0" y="0"/>
                  </a:moveTo>
                  <a:lnTo>
                    <a:pt x="128" y="263"/>
                  </a:lnTo>
                  <a:lnTo>
                    <a:pt x="62" y="318"/>
                  </a:lnTo>
                  <a:lnTo>
                    <a:pt x="9" y="1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95" name="Freeform 76"/>
            <p:cNvSpPr>
              <a:spLocks/>
            </p:cNvSpPr>
            <p:nvPr/>
          </p:nvSpPr>
          <p:spPr bwMode="auto">
            <a:xfrm>
              <a:off x="10445" y="8916"/>
              <a:ext cx="168" cy="298"/>
            </a:xfrm>
            <a:custGeom>
              <a:avLst/>
              <a:gdLst>
                <a:gd name="T0" fmla="*/ 83 w 168"/>
                <a:gd name="T1" fmla="*/ 0 h 298"/>
                <a:gd name="T2" fmla="*/ 21 w 168"/>
                <a:gd name="T3" fmla="*/ 61 h 298"/>
                <a:gd name="T4" fmla="*/ 47 w 168"/>
                <a:gd name="T5" fmla="*/ 187 h 298"/>
                <a:gd name="T6" fmla="*/ 0 w 168"/>
                <a:gd name="T7" fmla="*/ 293 h 298"/>
                <a:gd name="T8" fmla="*/ 59 w 168"/>
                <a:gd name="T9" fmla="*/ 298 h 298"/>
                <a:gd name="T10" fmla="*/ 168 w 168"/>
                <a:gd name="T11" fmla="*/ 199 h 298"/>
                <a:gd name="T12" fmla="*/ 137 w 168"/>
                <a:gd name="T13" fmla="*/ 121 h 298"/>
                <a:gd name="T14" fmla="*/ 76 w 168"/>
                <a:gd name="T15" fmla="*/ 121 h 298"/>
                <a:gd name="T16" fmla="*/ 106 w 168"/>
                <a:gd name="T17" fmla="*/ 83 h 298"/>
                <a:gd name="T18" fmla="*/ 83 w 168"/>
                <a:gd name="T19" fmla="*/ 0 h 298"/>
                <a:gd name="T20" fmla="*/ 83 w 168"/>
                <a:gd name="T21" fmla="*/ 0 h 29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68" h="298">
                  <a:moveTo>
                    <a:pt x="83" y="0"/>
                  </a:moveTo>
                  <a:lnTo>
                    <a:pt x="21" y="61"/>
                  </a:lnTo>
                  <a:lnTo>
                    <a:pt x="47" y="187"/>
                  </a:lnTo>
                  <a:lnTo>
                    <a:pt x="0" y="293"/>
                  </a:lnTo>
                  <a:lnTo>
                    <a:pt x="59" y="298"/>
                  </a:lnTo>
                  <a:lnTo>
                    <a:pt x="168" y="199"/>
                  </a:lnTo>
                  <a:lnTo>
                    <a:pt x="137" y="121"/>
                  </a:lnTo>
                  <a:lnTo>
                    <a:pt x="76" y="121"/>
                  </a:lnTo>
                  <a:lnTo>
                    <a:pt x="106" y="83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96" name="Freeform 77"/>
            <p:cNvSpPr>
              <a:spLocks/>
            </p:cNvSpPr>
            <p:nvPr/>
          </p:nvSpPr>
          <p:spPr bwMode="auto">
            <a:xfrm>
              <a:off x="8306" y="8667"/>
              <a:ext cx="247" cy="516"/>
            </a:xfrm>
            <a:custGeom>
              <a:avLst/>
              <a:gdLst>
                <a:gd name="T0" fmla="*/ 223 w 247"/>
                <a:gd name="T1" fmla="*/ 0 h 516"/>
                <a:gd name="T2" fmla="*/ 0 w 247"/>
                <a:gd name="T3" fmla="*/ 237 h 516"/>
                <a:gd name="T4" fmla="*/ 26 w 247"/>
                <a:gd name="T5" fmla="*/ 313 h 516"/>
                <a:gd name="T6" fmla="*/ 145 w 247"/>
                <a:gd name="T7" fmla="*/ 246 h 516"/>
                <a:gd name="T8" fmla="*/ 59 w 247"/>
                <a:gd name="T9" fmla="*/ 393 h 516"/>
                <a:gd name="T10" fmla="*/ 76 w 247"/>
                <a:gd name="T11" fmla="*/ 516 h 516"/>
                <a:gd name="T12" fmla="*/ 166 w 247"/>
                <a:gd name="T13" fmla="*/ 372 h 516"/>
                <a:gd name="T14" fmla="*/ 247 w 247"/>
                <a:gd name="T15" fmla="*/ 239 h 516"/>
                <a:gd name="T16" fmla="*/ 235 w 247"/>
                <a:gd name="T17" fmla="*/ 171 h 516"/>
                <a:gd name="T18" fmla="*/ 154 w 247"/>
                <a:gd name="T19" fmla="*/ 166 h 516"/>
                <a:gd name="T20" fmla="*/ 209 w 247"/>
                <a:gd name="T21" fmla="*/ 78 h 516"/>
                <a:gd name="T22" fmla="*/ 223 w 247"/>
                <a:gd name="T23" fmla="*/ 0 h 516"/>
                <a:gd name="T24" fmla="*/ 223 w 247"/>
                <a:gd name="T25" fmla="*/ 0 h 51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47" h="516">
                  <a:moveTo>
                    <a:pt x="223" y="0"/>
                  </a:moveTo>
                  <a:lnTo>
                    <a:pt x="0" y="237"/>
                  </a:lnTo>
                  <a:lnTo>
                    <a:pt x="26" y="313"/>
                  </a:lnTo>
                  <a:lnTo>
                    <a:pt x="145" y="246"/>
                  </a:lnTo>
                  <a:lnTo>
                    <a:pt x="59" y="393"/>
                  </a:lnTo>
                  <a:lnTo>
                    <a:pt x="76" y="516"/>
                  </a:lnTo>
                  <a:lnTo>
                    <a:pt x="166" y="372"/>
                  </a:lnTo>
                  <a:lnTo>
                    <a:pt x="247" y="239"/>
                  </a:lnTo>
                  <a:lnTo>
                    <a:pt x="235" y="171"/>
                  </a:lnTo>
                  <a:lnTo>
                    <a:pt x="154" y="166"/>
                  </a:lnTo>
                  <a:lnTo>
                    <a:pt x="209" y="78"/>
                  </a:lnTo>
                  <a:lnTo>
                    <a:pt x="22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97" name="Freeform 78"/>
            <p:cNvSpPr>
              <a:spLocks/>
            </p:cNvSpPr>
            <p:nvPr/>
          </p:nvSpPr>
          <p:spPr bwMode="auto">
            <a:xfrm>
              <a:off x="8422" y="9010"/>
              <a:ext cx="131" cy="332"/>
            </a:xfrm>
            <a:custGeom>
              <a:avLst/>
              <a:gdLst>
                <a:gd name="T0" fmla="*/ 121 w 131"/>
                <a:gd name="T1" fmla="*/ 0 h 332"/>
                <a:gd name="T2" fmla="*/ 60 w 131"/>
                <a:gd name="T3" fmla="*/ 135 h 332"/>
                <a:gd name="T4" fmla="*/ 0 w 131"/>
                <a:gd name="T5" fmla="*/ 228 h 332"/>
                <a:gd name="T6" fmla="*/ 41 w 131"/>
                <a:gd name="T7" fmla="*/ 332 h 332"/>
                <a:gd name="T8" fmla="*/ 93 w 131"/>
                <a:gd name="T9" fmla="*/ 218 h 332"/>
                <a:gd name="T10" fmla="*/ 131 w 131"/>
                <a:gd name="T11" fmla="*/ 126 h 332"/>
                <a:gd name="T12" fmla="*/ 114 w 131"/>
                <a:gd name="T13" fmla="*/ 64 h 332"/>
                <a:gd name="T14" fmla="*/ 121 w 131"/>
                <a:gd name="T15" fmla="*/ 0 h 332"/>
                <a:gd name="T16" fmla="*/ 121 w 131"/>
                <a:gd name="T17" fmla="*/ 0 h 3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1" h="332">
                  <a:moveTo>
                    <a:pt x="121" y="0"/>
                  </a:moveTo>
                  <a:lnTo>
                    <a:pt x="60" y="135"/>
                  </a:lnTo>
                  <a:lnTo>
                    <a:pt x="0" y="228"/>
                  </a:lnTo>
                  <a:lnTo>
                    <a:pt x="41" y="332"/>
                  </a:lnTo>
                  <a:lnTo>
                    <a:pt x="93" y="218"/>
                  </a:lnTo>
                  <a:lnTo>
                    <a:pt x="131" y="126"/>
                  </a:lnTo>
                  <a:lnTo>
                    <a:pt x="114" y="64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98" name="Freeform 79"/>
            <p:cNvSpPr>
              <a:spLocks/>
            </p:cNvSpPr>
            <p:nvPr/>
          </p:nvSpPr>
          <p:spPr bwMode="auto">
            <a:xfrm>
              <a:off x="8489" y="9259"/>
              <a:ext cx="76" cy="185"/>
            </a:xfrm>
            <a:custGeom>
              <a:avLst/>
              <a:gdLst>
                <a:gd name="T0" fmla="*/ 54 w 76"/>
                <a:gd name="T1" fmla="*/ 0 h 185"/>
                <a:gd name="T2" fmla="*/ 0 w 76"/>
                <a:gd name="T3" fmla="*/ 104 h 185"/>
                <a:gd name="T4" fmla="*/ 31 w 76"/>
                <a:gd name="T5" fmla="*/ 185 h 185"/>
                <a:gd name="T6" fmla="*/ 76 w 76"/>
                <a:gd name="T7" fmla="*/ 88 h 185"/>
                <a:gd name="T8" fmla="*/ 54 w 76"/>
                <a:gd name="T9" fmla="*/ 0 h 185"/>
                <a:gd name="T10" fmla="*/ 54 w 76"/>
                <a:gd name="T11" fmla="*/ 0 h 1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6" h="185">
                  <a:moveTo>
                    <a:pt x="54" y="0"/>
                  </a:moveTo>
                  <a:lnTo>
                    <a:pt x="0" y="104"/>
                  </a:lnTo>
                  <a:lnTo>
                    <a:pt x="31" y="185"/>
                  </a:lnTo>
                  <a:lnTo>
                    <a:pt x="76" y="88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99" name="Freeform 80"/>
            <p:cNvSpPr>
              <a:spLocks/>
            </p:cNvSpPr>
            <p:nvPr/>
          </p:nvSpPr>
          <p:spPr bwMode="auto">
            <a:xfrm>
              <a:off x="7950" y="8565"/>
              <a:ext cx="453" cy="749"/>
            </a:xfrm>
            <a:custGeom>
              <a:avLst/>
              <a:gdLst>
                <a:gd name="T0" fmla="*/ 26 w 453"/>
                <a:gd name="T1" fmla="*/ 0 h 749"/>
                <a:gd name="T2" fmla="*/ 0 w 453"/>
                <a:gd name="T3" fmla="*/ 81 h 749"/>
                <a:gd name="T4" fmla="*/ 126 w 453"/>
                <a:gd name="T5" fmla="*/ 379 h 749"/>
                <a:gd name="T6" fmla="*/ 176 w 453"/>
                <a:gd name="T7" fmla="*/ 415 h 749"/>
                <a:gd name="T8" fmla="*/ 214 w 453"/>
                <a:gd name="T9" fmla="*/ 400 h 749"/>
                <a:gd name="T10" fmla="*/ 387 w 453"/>
                <a:gd name="T11" fmla="*/ 749 h 749"/>
                <a:gd name="T12" fmla="*/ 285 w 453"/>
                <a:gd name="T13" fmla="*/ 365 h 749"/>
                <a:gd name="T14" fmla="*/ 453 w 453"/>
                <a:gd name="T15" fmla="*/ 78 h 749"/>
                <a:gd name="T16" fmla="*/ 449 w 453"/>
                <a:gd name="T17" fmla="*/ 19 h 749"/>
                <a:gd name="T18" fmla="*/ 190 w 453"/>
                <a:gd name="T19" fmla="*/ 21 h 749"/>
                <a:gd name="T20" fmla="*/ 370 w 453"/>
                <a:gd name="T21" fmla="*/ 88 h 749"/>
                <a:gd name="T22" fmla="*/ 199 w 453"/>
                <a:gd name="T23" fmla="*/ 308 h 749"/>
                <a:gd name="T24" fmla="*/ 150 w 453"/>
                <a:gd name="T25" fmla="*/ 313 h 749"/>
                <a:gd name="T26" fmla="*/ 57 w 453"/>
                <a:gd name="T27" fmla="*/ 71 h 749"/>
                <a:gd name="T28" fmla="*/ 26 w 453"/>
                <a:gd name="T29" fmla="*/ 0 h 749"/>
                <a:gd name="T30" fmla="*/ 26 w 453"/>
                <a:gd name="T31" fmla="*/ 0 h 74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453" h="749">
                  <a:moveTo>
                    <a:pt x="26" y="0"/>
                  </a:moveTo>
                  <a:lnTo>
                    <a:pt x="0" y="81"/>
                  </a:lnTo>
                  <a:lnTo>
                    <a:pt x="126" y="379"/>
                  </a:lnTo>
                  <a:lnTo>
                    <a:pt x="176" y="415"/>
                  </a:lnTo>
                  <a:lnTo>
                    <a:pt x="214" y="400"/>
                  </a:lnTo>
                  <a:lnTo>
                    <a:pt x="387" y="749"/>
                  </a:lnTo>
                  <a:lnTo>
                    <a:pt x="285" y="365"/>
                  </a:lnTo>
                  <a:lnTo>
                    <a:pt x="453" y="78"/>
                  </a:lnTo>
                  <a:lnTo>
                    <a:pt x="449" y="19"/>
                  </a:lnTo>
                  <a:lnTo>
                    <a:pt x="190" y="21"/>
                  </a:lnTo>
                  <a:lnTo>
                    <a:pt x="370" y="88"/>
                  </a:lnTo>
                  <a:lnTo>
                    <a:pt x="199" y="308"/>
                  </a:lnTo>
                  <a:lnTo>
                    <a:pt x="150" y="313"/>
                  </a:lnTo>
                  <a:lnTo>
                    <a:pt x="57" y="71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00" name="Freeform 81"/>
            <p:cNvSpPr>
              <a:spLocks/>
            </p:cNvSpPr>
            <p:nvPr/>
          </p:nvSpPr>
          <p:spPr bwMode="auto">
            <a:xfrm>
              <a:off x="12125" y="8387"/>
              <a:ext cx="204" cy="225"/>
            </a:xfrm>
            <a:custGeom>
              <a:avLst/>
              <a:gdLst>
                <a:gd name="T0" fmla="*/ 9 w 204"/>
                <a:gd name="T1" fmla="*/ 0 h 225"/>
                <a:gd name="T2" fmla="*/ 164 w 204"/>
                <a:gd name="T3" fmla="*/ 43 h 225"/>
                <a:gd name="T4" fmla="*/ 204 w 204"/>
                <a:gd name="T5" fmla="*/ 117 h 225"/>
                <a:gd name="T6" fmla="*/ 188 w 204"/>
                <a:gd name="T7" fmla="*/ 199 h 225"/>
                <a:gd name="T8" fmla="*/ 131 w 204"/>
                <a:gd name="T9" fmla="*/ 225 h 225"/>
                <a:gd name="T10" fmla="*/ 74 w 204"/>
                <a:gd name="T11" fmla="*/ 199 h 225"/>
                <a:gd name="T12" fmla="*/ 97 w 204"/>
                <a:gd name="T13" fmla="*/ 138 h 225"/>
                <a:gd name="T14" fmla="*/ 147 w 204"/>
                <a:gd name="T15" fmla="*/ 171 h 225"/>
                <a:gd name="T16" fmla="*/ 150 w 204"/>
                <a:gd name="T17" fmla="*/ 93 h 225"/>
                <a:gd name="T18" fmla="*/ 83 w 204"/>
                <a:gd name="T19" fmla="*/ 60 h 225"/>
                <a:gd name="T20" fmla="*/ 0 w 204"/>
                <a:gd name="T21" fmla="*/ 64 h 225"/>
                <a:gd name="T22" fmla="*/ 9 w 204"/>
                <a:gd name="T23" fmla="*/ 0 h 225"/>
                <a:gd name="T24" fmla="*/ 9 w 204"/>
                <a:gd name="T25" fmla="*/ 0 h 22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04" h="225">
                  <a:moveTo>
                    <a:pt x="9" y="0"/>
                  </a:moveTo>
                  <a:lnTo>
                    <a:pt x="164" y="43"/>
                  </a:lnTo>
                  <a:lnTo>
                    <a:pt x="204" y="117"/>
                  </a:lnTo>
                  <a:lnTo>
                    <a:pt x="188" y="199"/>
                  </a:lnTo>
                  <a:lnTo>
                    <a:pt x="131" y="225"/>
                  </a:lnTo>
                  <a:lnTo>
                    <a:pt x="74" y="199"/>
                  </a:lnTo>
                  <a:lnTo>
                    <a:pt x="97" y="138"/>
                  </a:lnTo>
                  <a:lnTo>
                    <a:pt x="147" y="171"/>
                  </a:lnTo>
                  <a:lnTo>
                    <a:pt x="150" y="93"/>
                  </a:lnTo>
                  <a:lnTo>
                    <a:pt x="83" y="60"/>
                  </a:lnTo>
                  <a:lnTo>
                    <a:pt x="0" y="6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01" name="Freeform 82"/>
            <p:cNvSpPr>
              <a:spLocks/>
            </p:cNvSpPr>
            <p:nvPr/>
          </p:nvSpPr>
          <p:spPr bwMode="auto">
            <a:xfrm>
              <a:off x="12180" y="8470"/>
              <a:ext cx="315" cy="285"/>
            </a:xfrm>
            <a:custGeom>
              <a:avLst/>
              <a:gdLst>
                <a:gd name="T0" fmla="*/ 19 w 315"/>
                <a:gd name="T1" fmla="*/ 116 h 285"/>
                <a:gd name="T2" fmla="*/ 0 w 315"/>
                <a:gd name="T3" fmla="*/ 48 h 285"/>
                <a:gd name="T4" fmla="*/ 33 w 315"/>
                <a:gd name="T5" fmla="*/ 10 h 285"/>
                <a:gd name="T6" fmla="*/ 170 w 315"/>
                <a:gd name="T7" fmla="*/ 0 h 285"/>
                <a:gd name="T8" fmla="*/ 270 w 315"/>
                <a:gd name="T9" fmla="*/ 71 h 285"/>
                <a:gd name="T10" fmla="*/ 315 w 315"/>
                <a:gd name="T11" fmla="*/ 159 h 285"/>
                <a:gd name="T12" fmla="*/ 311 w 315"/>
                <a:gd name="T13" fmla="*/ 244 h 285"/>
                <a:gd name="T14" fmla="*/ 258 w 315"/>
                <a:gd name="T15" fmla="*/ 285 h 285"/>
                <a:gd name="T16" fmla="*/ 175 w 315"/>
                <a:gd name="T17" fmla="*/ 263 h 285"/>
                <a:gd name="T18" fmla="*/ 159 w 315"/>
                <a:gd name="T19" fmla="*/ 209 h 285"/>
                <a:gd name="T20" fmla="*/ 178 w 315"/>
                <a:gd name="T21" fmla="*/ 180 h 285"/>
                <a:gd name="T22" fmla="*/ 225 w 315"/>
                <a:gd name="T23" fmla="*/ 171 h 285"/>
                <a:gd name="T24" fmla="*/ 225 w 315"/>
                <a:gd name="T25" fmla="*/ 204 h 285"/>
                <a:gd name="T26" fmla="*/ 218 w 315"/>
                <a:gd name="T27" fmla="*/ 235 h 285"/>
                <a:gd name="T28" fmla="*/ 265 w 315"/>
                <a:gd name="T29" fmla="*/ 233 h 285"/>
                <a:gd name="T30" fmla="*/ 282 w 315"/>
                <a:gd name="T31" fmla="*/ 183 h 285"/>
                <a:gd name="T32" fmla="*/ 258 w 315"/>
                <a:gd name="T33" fmla="*/ 105 h 285"/>
                <a:gd name="T34" fmla="*/ 178 w 315"/>
                <a:gd name="T35" fmla="*/ 60 h 285"/>
                <a:gd name="T36" fmla="*/ 125 w 315"/>
                <a:gd name="T37" fmla="*/ 50 h 285"/>
                <a:gd name="T38" fmla="*/ 42 w 315"/>
                <a:gd name="T39" fmla="*/ 55 h 285"/>
                <a:gd name="T40" fmla="*/ 61 w 315"/>
                <a:gd name="T41" fmla="*/ 93 h 285"/>
                <a:gd name="T42" fmla="*/ 19 w 315"/>
                <a:gd name="T43" fmla="*/ 116 h 285"/>
                <a:gd name="T44" fmla="*/ 19 w 315"/>
                <a:gd name="T45" fmla="*/ 116 h 28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15" h="285">
                  <a:moveTo>
                    <a:pt x="19" y="116"/>
                  </a:moveTo>
                  <a:lnTo>
                    <a:pt x="0" y="48"/>
                  </a:lnTo>
                  <a:lnTo>
                    <a:pt x="33" y="10"/>
                  </a:lnTo>
                  <a:lnTo>
                    <a:pt x="170" y="0"/>
                  </a:lnTo>
                  <a:lnTo>
                    <a:pt x="270" y="71"/>
                  </a:lnTo>
                  <a:lnTo>
                    <a:pt x="315" y="159"/>
                  </a:lnTo>
                  <a:lnTo>
                    <a:pt x="311" y="244"/>
                  </a:lnTo>
                  <a:lnTo>
                    <a:pt x="258" y="285"/>
                  </a:lnTo>
                  <a:lnTo>
                    <a:pt x="175" y="263"/>
                  </a:lnTo>
                  <a:lnTo>
                    <a:pt x="159" y="209"/>
                  </a:lnTo>
                  <a:lnTo>
                    <a:pt x="178" y="180"/>
                  </a:lnTo>
                  <a:lnTo>
                    <a:pt x="225" y="171"/>
                  </a:lnTo>
                  <a:lnTo>
                    <a:pt x="225" y="204"/>
                  </a:lnTo>
                  <a:lnTo>
                    <a:pt x="218" y="235"/>
                  </a:lnTo>
                  <a:lnTo>
                    <a:pt x="265" y="233"/>
                  </a:lnTo>
                  <a:lnTo>
                    <a:pt x="282" y="183"/>
                  </a:lnTo>
                  <a:lnTo>
                    <a:pt x="258" y="105"/>
                  </a:lnTo>
                  <a:lnTo>
                    <a:pt x="178" y="60"/>
                  </a:lnTo>
                  <a:lnTo>
                    <a:pt x="125" y="50"/>
                  </a:lnTo>
                  <a:lnTo>
                    <a:pt x="42" y="55"/>
                  </a:lnTo>
                  <a:lnTo>
                    <a:pt x="61" y="93"/>
                  </a:lnTo>
                  <a:lnTo>
                    <a:pt x="19" y="1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02" name="Freeform 83"/>
            <p:cNvSpPr>
              <a:spLocks/>
            </p:cNvSpPr>
            <p:nvPr/>
          </p:nvSpPr>
          <p:spPr bwMode="auto">
            <a:xfrm>
              <a:off x="12358" y="8617"/>
              <a:ext cx="225" cy="299"/>
            </a:xfrm>
            <a:custGeom>
              <a:avLst/>
              <a:gdLst>
                <a:gd name="T0" fmla="*/ 0 w 225"/>
                <a:gd name="T1" fmla="*/ 33 h 299"/>
                <a:gd name="T2" fmla="*/ 68 w 225"/>
                <a:gd name="T3" fmla="*/ 0 h 299"/>
                <a:gd name="T4" fmla="*/ 142 w 225"/>
                <a:gd name="T5" fmla="*/ 0 h 299"/>
                <a:gd name="T6" fmla="*/ 194 w 225"/>
                <a:gd name="T7" fmla="*/ 45 h 299"/>
                <a:gd name="T8" fmla="*/ 225 w 225"/>
                <a:gd name="T9" fmla="*/ 95 h 299"/>
                <a:gd name="T10" fmla="*/ 208 w 225"/>
                <a:gd name="T11" fmla="*/ 190 h 299"/>
                <a:gd name="T12" fmla="*/ 114 w 225"/>
                <a:gd name="T13" fmla="*/ 299 h 299"/>
                <a:gd name="T14" fmla="*/ 38 w 225"/>
                <a:gd name="T15" fmla="*/ 266 h 299"/>
                <a:gd name="T16" fmla="*/ 137 w 225"/>
                <a:gd name="T17" fmla="*/ 211 h 299"/>
                <a:gd name="T18" fmla="*/ 175 w 225"/>
                <a:gd name="T19" fmla="*/ 116 h 299"/>
                <a:gd name="T20" fmla="*/ 140 w 225"/>
                <a:gd name="T21" fmla="*/ 52 h 299"/>
                <a:gd name="T22" fmla="*/ 87 w 225"/>
                <a:gd name="T23" fmla="*/ 43 h 299"/>
                <a:gd name="T24" fmla="*/ 47 w 225"/>
                <a:gd name="T25" fmla="*/ 57 h 299"/>
                <a:gd name="T26" fmla="*/ 0 w 225"/>
                <a:gd name="T27" fmla="*/ 33 h 299"/>
                <a:gd name="T28" fmla="*/ 0 w 225"/>
                <a:gd name="T29" fmla="*/ 33 h 29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25" h="299">
                  <a:moveTo>
                    <a:pt x="0" y="33"/>
                  </a:moveTo>
                  <a:lnTo>
                    <a:pt x="68" y="0"/>
                  </a:lnTo>
                  <a:lnTo>
                    <a:pt x="142" y="0"/>
                  </a:lnTo>
                  <a:lnTo>
                    <a:pt x="194" y="45"/>
                  </a:lnTo>
                  <a:lnTo>
                    <a:pt x="225" y="95"/>
                  </a:lnTo>
                  <a:lnTo>
                    <a:pt x="208" y="190"/>
                  </a:lnTo>
                  <a:lnTo>
                    <a:pt x="114" y="299"/>
                  </a:lnTo>
                  <a:lnTo>
                    <a:pt x="38" y="266"/>
                  </a:lnTo>
                  <a:lnTo>
                    <a:pt x="137" y="211"/>
                  </a:lnTo>
                  <a:lnTo>
                    <a:pt x="175" y="116"/>
                  </a:lnTo>
                  <a:lnTo>
                    <a:pt x="140" y="52"/>
                  </a:lnTo>
                  <a:lnTo>
                    <a:pt x="87" y="43"/>
                  </a:lnTo>
                  <a:lnTo>
                    <a:pt x="47" y="57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03" name="Freeform 84"/>
            <p:cNvSpPr>
              <a:spLocks/>
            </p:cNvSpPr>
            <p:nvPr/>
          </p:nvSpPr>
          <p:spPr bwMode="auto">
            <a:xfrm>
              <a:off x="10492" y="9257"/>
              <a:ext cx="211" cy="227"/>
            </a:xfrm>
            <a:custGeom>
              <a:avLst/>
              <a:gdLst>
                <a:gd name="T0" fmla="*/ 180 w 211"/>
                <a:gd name="T1" fmla="*/ 0 h 227"/>
                <a:gd name="T2" fmla="*/ 211 w 211"/>
                <a:gd name="T3" fmla="*/ 118 h 227"/>
                <a:gd name="T4" fmla="*/ 178 w 211"/>
                <a:gd name="T5" fmla="*/ 173 h 227"/>
                <a:gd name="T6" fmla="*/ 0 w 211"/>
                <a:gd name="T7" fmla="*/ 227 h 227"/>
                <a:gd name="T8" fmla="*/ 121 w 211"/>
                <a:gd name="T9" fmla="*/ 135 h 227"/>
                <a:gd name="T10" fmla="*/ 169 w 211"/>
                <a:gd name="T11" fmla="*/ 106 h 227"/>
                <a:gd name="T12" fmla="*/ 180 w 211"/>
                <a:gd name="T13" fmla="*/ 0 h 227"/>
                <a:gd name="T14" fmla="*/ 180 w 211"/>
                <a:gd name="T15" fmla="*/ 0 h 22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1" h="227">
                  <a:moveTo>
                    <a:pt x="180" y="0"/>
                  </a:moveTo>
                  <a:lnTo>
                    <a:pt x="211" y="118"/>
                  </a:lnTo>
                  <a:lnTo>
                    <a:pt x="178" y="173"/>
                  </a:lnTo>
                  <a:lnTo>
                    <a:pt x="0" y="227"/>
                  </a:lnTo>
                  <a:lnTo>
                    <a:pt x="121" y="135"/>
                  </a:lnTo>
                  <a:lnTo>
                    <a:pt x="169" y="106"/>
                  </a:lnTo>
                  <a:lnTo>
                    <a:pt x="1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04" name="Freeform 85"/>
            <p:cNvSpPr>
              <a:spLocks/>
            </p:cNvSpPr>
            <p:nvPr/>
          </p:nvSpPr>
          <p:spPr bwMode="auto">
            <a:xfrm>
              <a:off x="10528" y="9176"/>
              <a:ext cx="130" cy="197"/>
            </a:xfrm>
            <a:custGeom>
              <a:avLst/>
              <a:gdLst>
                <a:gd name="T0" fmla="*/ 0 w 130"/>
                <a:gd name="T1" fmla="*/ 197 h 197"/>
                <a:gd name="T2" fmla="*/ 95 w 130"/>
                <a:gd name="T3" fmla="*/ 31 h 197"/>
                <a:gd name="T4" fmla="*/ 130 w 130"/>
                <a:gd name="T5" fmla="*/ 0 h 197"/>
                <a:gd name="T6" fmla="*/ 114 w 130"/>
                <a:gd name="T7" fmla="*/ 109 h 197"/>
                <a:gd name="T8" fmla="*/ 0 w 130"/>
                <a:gd name="T9" fmla="*/ 197 h 197"/>
                <a:gd name="T10" fmla="*/ 0 w 130"/>
                <a:gd name="T11" fmla="*/ 197 h 1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0" h="197">
                  <a:moveTo>
                    <a:pt x="0" y="197"/>
                  </a:moveTo>
                  <a:lnTo>
                    <a:pt x="95" y="31"/>
                  </a:lnTo>
                  <a:lnTo>
                    <a:pt x="130" y="0"/>
                  </a:lnTo>
                  <a:lnTo>
                    <a:pt x="114" y="109"/>
                  </a:lnTo>
                  <a:lnTo>
                    <a:pt x="0" y="197"/>
                  </a:lnTo>
                  <a:close/>
                </a:path>
              </a:pathLst>
            </a:custGeom>
            <a:solidFill>
              <a:srgbClr val="FF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05" name="Freeform 86"/>
            <p:cNvSpPr>
              <a:spLocks/>
            </p:cNvSpPr>
            <p:nvPr/>
          </p:nvSpPr>
          <p:spPr bwMode="auto">
            <a:xfrm>
              <a:off x="8553" y="9811"/>
              <a:ext cx="223" cy="83"/>
            </a:xfrm>
            <a:custGeom>
              <a:avLst/>
              <a:gdLst>
                <a:gd name="T0" fmla="*/ 0 w 223"/>
                <a:gd name="T1" fmla="*/ 33 h 83"/>
                <a:gd name="T2" fmla="*/ 33 w 223"/>
                <a:gd name="T3" fmla="*/ 0 h 83"/>
                <a:gd name="T4" fmla="*/ 223 w 223"/>
                <a:gd name="T5" fmla="*/ 83 h 83"/>
                <a:gd name="T6" fmla="*/ 90 w 223"/>
                <a:gd name="T7" fmla="*/ 59 h 83"/>
                <a:gd name="T8" fmla="*/ 45 w 223"/>
                <a:gd name="T9" fmla="*/ 36 h 83"/>
                <a:gd name="T10" fmla="*/ 0 w 223"/>
                <a:gd name="T11" fmla="*/ 33 h 83"/>
                <a:gd name="T12" fmla="*/ 0 w 223"/>
                <a:gd name="T13" fmla="*/ 33 h 8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3" h="83">
                  <a:moveTo>
                    <a:pt x="0" y="33"/>
                  </a:moveTo>
                  <a:lnTo>
                    <a:pt x="33" y="0"/>
                  </a:lnTo>
                  <a:lnTo>
                    <a:pt x="223" y="83"/>
                  </a:lnTo>
                  <a:lnTo>
                    <a:pt x="90" y="59"/>
                  </a:lnTo>
                  <a:lnTo>
                    <a:pt x="45" y="36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FF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7783" name="Group 87"/>
          <p:cNvGrpSpPr>
            <a:grpSpLocks/>
          </p:cNvGrpSpPr>
          <p:nvPr/>
        </p:nvGrpSpPr>
        <p:grpSpPr bwMode="auto">
          <a:xfrm>
            <a:off x="3048000" y="1765300"/>
            <a:ext cx="1517650" cy="958850"/>
            <a:chOff x="3504" y="480"/>
            <a:chExt cx="956" cy="604"/>
          </a:xfrm>
        </p:grpSpPr>
        <p:grpSp>
          <p:nvGrpSpPr>
            <p:cNvPr id="42021" name="Group 88"/>
            <p:cNvGrpSpPr>
              <a:grpSpLocks/>
            </p:cNvGrpSpPr>
            <p:nvPr/>
          </p:nvGrpSpPr>
          <p:grpSpPr bwMode="auto">
            <a:xfrm>
              <a:off x="3504" y="480"/>
              <a:ext cx="956" cy="604"/>
              <a:chOff x="8810" y="8516"/>
              <a:chExt cx="4673" cy="3470"/>
            </a:xfrm>
          </p:grpSpPr>
          <p:sp>
            <p:nvSpPr>
              <p:cNvPr id="42023" name="Freeform 89"/>
              <p:cNvSpPr>
                <a:spLocks/>
              </p:cNvSpPr>
              <p:nvPr/>
            </p:nvSpPr>
            <p:spPr bwMode="auto">
              <a:xfrm>
                <a:off x="8932" y="8596"/>
                <a:ext cx="4394" cy="3361"/>
              </a:xfrm>
              <a:custGeom>
                <a:avLst/>
                <a:gdLst>
                  <a:gd name="T0" fmla="*/ 294 w 4394"/>
                  <a:gd name="T1" fmla="*/ 971 h 3361"/>
                  <a:gd name="T2" fmla="*/ 959 w 4394"/>
                  <a:gd name="T3" fmla="*/ 804 h 3361"/>
                  <a:gd name="T4" fmla="*/ 1429 w 4394"/>
                  <a:gd name="T5" fmla="*/ 748 h 3361"/>
                  <a:gd name="T6" fmla="*/ 2058 w 4394"/>
                  <a:gd name="T7" fmla="*/ 904 h 3361"/>
                  <a:gd name="T8" fmla="*/ 2390 w 4394"/>
                  <a:gd name="T9" fmla="*/ 425 h 3361"/>
                  <a:gd name="T10" fmla="*/ 2834 w 4394"/>
                  <a:gd name="T11" fmla="*/ 129 h 3361"/>
                  <a:gd name="T12" fmla="*/ 3361 w 4394"/>
                  <a:gd name="T13" fmla="*/ 0 h 3361"/>
                  <a:gd name="T14" fmla="*/ 4339 w 4394"/>
                  <a:gd name="T15" fmla="*/ 1424 h 3361"/>
                  <a:gd name="T16" fmla="*/ 4126 w 4394"/>
                  <a:gd name="T17" fmla="*/ 1542 h 3361"/>
                  <a:gd name="T18" fmla="*/ 4384 w 4394"/>
                  <a:gd name="T19" fmla="*/ 1775 h 3361"/>
                  <a:gd name="T20" fmla="*/ 4180 w 4394"/>
                  <a:gd name="T21" fmla="*/ 1829 h 3361"/>
                  <a:gd name="T22" fmla="*/ 4394 w 4394"/>
                  <a:gd name="T23" fmla="*/ 2133 h 3361"/>
                  <a:gd name="T24" fmla="*/ 3748 w 4394"/>
                  <a:gd name="T25" fmla="*/ 2467 h 3361"/>
                  <a:gd name="T26" fmla="*/ 3276 w 4394"/>
                  <a:gd name="T27" fmla="*/ 2901 h 3361"/>
                  <a:gd name="T28" fmla="*/ 2981 w 4394"/>
                  <a:gd name="T29" fmla="*/ 3160 h 3361"/>
                  <a:gd name="T30" fmla="*/ 1930 w 4394"/>
                  <a:gd name="T31" fmla="*/ 3169 h 3361"/>
                  <a:gd name="T32" fmla="*/ 1253 w 4394"/>
                  <a:gd name="T33" fmla="*/ 3361 h 3361"/>
                  <a:gd name="T34" fmla="*/ 840 w 4394"/>
                  <a:gd name="T35" fmla="*/ 3352 h 3361"/>
                  <a:gd name="T36" fmla="*/ 0 w 4394"/>
                  <a:gd name="T37" fmla="*/ 1609 h 3361"/>
                  <a:gd name="T38" fmla="*/ 211 w 4394"/>
                  <a:gd name="T39" fmla="*/ 1533 h 3361"/>
                  <a:gd name="T40" fmla="*/ 156 w 4394"/>
                  <a:gd name="T41" fmla="*/ 1246 h 3361"/>
                  <a:gd name="T42" fmla="*/ 368 w 4394"/>
                  <a:gd name="T43" fmla="*/ 1191 h 3361"/>
                  <a:gd name="T44" fmla="*/ 294 w 4394"/>
                  <a:gd name="T45" fmla="*/ 971 h 3361"/>
                  <a:gd name="T46" fmla="*/ 294 w 4394"/>
                  <a:gd name="T47" fmla="*/ 971 h 3361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4394" h="3361">
                    <a:moveTo>
                      <a:pt x="294" y="971"/>
                    </a:moveTo>
                    <a:lnTo>
                      <a:pt x="959" y="804"/>
                    </a:lnTo>
                    <a:lnTo>
                      <a:pt x="1429" y="748"/>
                    </a:lnTo>
                    <a:lnTo>
                      <a:pt x="2058" y="904"/>
                    </a:lnTo>
                    <a:lnTo>
                      <a:pt x="2390" y="425"/>
                    </a:lnTo>
                    <a:lnTo>
                      <a:pt x="2834" y="129"/>
                    </a:lnTo>
                    <a:lnTo>
                      <a:pt x="3361" y="0"/>
                    </a:lnTo>
                    <a:lnTo>
                      <a:pt x="4339" y="1424"/>
                    </a:lnTo>
                    <a:lnTo>
                      <a:pt x="4126" y="1542"/>
                    </a:lnTo>
                    <a:lnTo>
                      <a:pt x="4384" y="1775"/>
                    </a:lnTo>
                    <a:lnTo>
                      <a:pt x="4180" y="1829"/>
                    </a:lnTo>
                    <a:lnTo>
                      <a:pt x="4394" y="2133"/>
                    </a:lnTo>
                    <a:lnTo>
                      <a:pt x="3748" y="2467"/>
                    </a:lnTo>
                    <a:lnTo>
                      <a:pt x="3276" y="2901"/>
                    </a:lnTo>
                    <a:lnTo>
                      <a:pt x="2981" y="3160"/>
                    </a:lnTo>
                    <a:lnTo>
                      <a:pt x="1930" y="3169"/>
                    </a:lnTo>
                    <a:lnTo>
                      <a:pt x="1253" y="3361"/>
                    </a:lnTo>
                    <a:lnTo>
                      <a:pt x="840" y="3352"/>
                    </a:lnTo>
                    <a:lnTo>
                      <a:pt x="0" y="1609"/>
                    </a:lnTo>
                    <a:lnTo>
                      <a:pt x="211" y="1533"/>
                    </a:lnTo>
                    <a:lnTo>
                      <a:pt x="156" y="1246"/>
                    </a:lnTo>
                    <a:lnTo>
                      <a:pt x="368" y="1191"/>
                    </a:lnTo>
                    <a:lnTo>
                      <a:pt x="294" y="97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24" name="Freeform 90"/>
              <p:cNvSpPr>
                <a:spLocks/>
              </p:cNvSpPr>
              <p:nvPr/>
            </p:nvSpPr>
            <p:spPr bwMode="auto">
              <a:xfrm>
                <a:off x="9100" y="8585"/>
                <a:ext cx="4259" cy="3035"/>
              </a:xfrm>
              <a:custGeom>
                <a:avLst/>
                <a:gdLst>
                  <a:gd name="T0" fmla="*/ 2882 w 4259"/>
                  <a:gd name="T1" fmla="*/ 71 h 3035"/>
                  <a:gd name="T2" fmla="*/ 2602 w 4259"/>
                  <a:gd name="T3" fmla="*/ 166 h 3035"/>
                  <a:gd name="T4" fmla="*/ 2445 w 4259"/>
                  <a:gd name="T5" fmla="*/ 239 h 3035"/>
                  <a:gd name="T6" fmla="*/ 2305 w 4259"/>
                  <a:gd name="T7" fmla="*/ 329 h 3035"/>
                  <a:gd name="T8" fmla="*/ 2199 w 4259"/>
                  <a:gd name="T9" fmla="*/ 436 h 3035"/>
                  <a:gd name="T10" fmla="*/ 2108 w 4259"/>
                  <a:gd name="T11" fmla="*/ 543 h 3035"/>
                  <a:gd name="T12" fmla="*/ 2018 w 4259"/>
                  <a:gd name="T13" fmla="*/ 664 h 3035"/>
                  <a:gd name="T14" fmla="*/ 1871 w 4259"/>
                  <a:gd name="T15" fmla="*/ 901 h 3035"/>
                  <a:gd name="T16" fmla="*/ 1738 w 4259"/>
                  <a:gd name="T17" fmla="*/ 896 h 3035"/>
                  <a:gd name="T18" fmla="*/ 1513 w 4259"/>
                  <a:gd name="T19" fmla="*/ 834 h 3035"/>
                  <a:gd name="T20" fmla="*/ 1109 w 4259"/>
                  <a:gd name="T21" fmla="*/ 787 h 3035"/>
                  <a:gd name="T22" fmla="*/ 563 w 4259"/>
                  <a:gd name="T23" fmla="*/ 858 h 3035"/>
                  <a:gd name="T24" fmla="*/ 271 w 4259"/>
                  <a:gd name="T25" fmla="*/ 934 h 3035"/>
                  <a:gd name="T26" fmla="*/ 22 w 4259"/>
                  <a:gd name="T27" fmla="*/ 1019 h 3035"/>
                  <a:gd name="T28" fmla="*/ 1114 w 4259"/>
                  <a:gd name="T29" fmla="*/ 2888 h 3035"/>
                  <a:gd name="T30" fmla="*/ 1657 w 4259"/>
                  <a:gd name="T31" fmla="*/ 2808 h 3035"/>
                  <a:gd name="T32" fmla="*/ 2267 w 4259"/>
                  <a:gd name="T33" fmla="*/ 2848 h 3035"/>
                  <a:gd name="T34" fmla="*/ 2583 w 4259"/>
                  <a:gd name="T35" fmla="*/ 2933 h 3035"/>
                  <a:gd name="T36" fmla="*/ 2828 w 4259"/>
                  <a:gd name="T37" fmla="*/ 3026 h 3035"/>
                  <a:gd name="T38" fmla="*/ 2901 w 4259"/>
                  <a:gd name="T39" fmla="*/ 2903 h 3035"/>
                  <a:gd name="T40" fmla="*/ 2994 w 4259"/>
                  <a:gd name="T41" fmla="*/ 2675 h 3035"/>
                  <a:gd name="T42" fmla="*/ 3079 w 4259"/>
                  <a:gd name="T43" fmla="*/ 2492 h 3035"/>
                  <a:gd name="T44" fmla="*/ 3184 w 4259"/>
                  <a:gd name="T45" fmla="*/ 2305 h 3035"/>
                  <a:gd name="T46" fmla="*/ 3291 w 4259"/>
                  <a:gd name="T47" fmla="*/ 2151 h 3035"/>
                  <a:gd name="T48" fmla="*/ 3357 w 4259"/>
                  <a:gd name="T49" fmla="*/ 2070 h 3035"/>
                  <a:gd name="T50" fmla="*/ 3426 w 4259"/>
                  <a:gd name="T51" fmla="*/ 1997 h 3035"/>
                  <a:gd name="T52" fmla="*/ 3499 w 4259"/>
                  <a:gd name="T53" fmla="*/ 1935 h 3035"/>
                  <a:gd name="T54" fmla="*/ 3630 w 4259"/>
                  <a:gd name="T55" fmla="*/ 1847 h 3035"/>
                  <a:gd name="T56" fmla="*/ 3770 w 4259"/>
                  <a:gd name="T57" fmla="*/ 1762 h 3035"/>
                  <a:gd name="T58" fmla="*/ 3901 w 4259"/>
                  <a:gd name="T59" fmla="*/ 1693 h 3035"/>
                  <a:gd name="T60" fmla="*/ 4088 w 4259"/>
                  <a:gd name="T61" fmla="*/ 1608 h 3035"/>
                  <a:gd name="T62" fmla="*/ 4202 w 4259"/>
                  <a:gd name="T63" fmla="*/ 1444 h 3035"/>
                  <a:gd name="T64" fmla="*/ 3981 w 4259"/>
                  <a:gd name="T65" fmla="*/ 1518 h 3035"/>
                  <a:gd name="T66" fmla="*/ 3765 w 4259"/>
                  <a:gd name="T67" fmla="*/ 1605 h 3035"/>
                  <a:gd name="T68" fmla="*/ 3613 w 4259"/>
                  <a:gd name="T69" fmla="*/ 1684 h 3035"/>
                  <a:gd name="T70" fmla="*/ 3466 w 4259"/>
                  <a:gd name="T71" fmla="*/ 1774 h 3035"/>
                  <a:gd name="T72" fmla="*/ 3340 w 4259"/>
                  <a:gd name="T73" fmla="*/ 1876 h 3035"/>
                  <a:gd name="T74" fmla="*/ 3253 w 4259"/>
                  <a:gd name="T75" fmla="*/ 1973 h 3035"/>
                  <a:gd name="T76" fmla="*/ 3098 w 4259"/>
                  <a:gd name="T77" fmla="*/ 2191 h 3035"/>
                  <a:gd name="T78" fmla="*/ 2925 w 4259"/>
                  <a:gd name="T79" fmla="*/ 2476 h 3035"/>
                  <a:gd name="T80" fmla="*/ 2799 w 4259"/>
                  <a:gd name="T81" fmla="*/ 2706 h 3035"/>
                  <a:gd name="T82" fmla="*/ 2657 w 4259"/>
                  <a:gd name="T83" fmla="*/ 2770 h 3035"/>
                  <a:gd name="T84" fmla="*/ 2417 w 4259"/>
                  <a:gd name="T85" fmla="*/ 2711 h 3035"/>
                  <a:gd name="T86" fmla="*/ 2108 w 4259"/>
                  <a:gd name="T87" fmla="*/ 2656 h 3035"/>
                  <a:gd name="T88" fmla="*/ 1380 w 4259"/>
                  <a:gd name="T89" fmla="*/ 2689 h 3035"/>
                  <a:gd name="T90" fmla="*/ 1026 w 4259"/>
                  <a:gd name="T91" fmla="*/ 2753 h 3035"/>
                  <a:gd name="T92" fmla="*/ 409 w 4259"/>
                  <a:gd name="T93" fmla="*/ 1022 h 3035"/>
                  <a:gd name="T94" fmla="*/ 665 w 4259"/>
                  <a:gd name="T95" fmla="*/ 963 h 3035"/>
                  <a:gd name="T96" fmla="*/ 1228 w 4259"/>
                  <a:gd name="T97" fmla="*/ 913 h 3035"/>
                  <a:gd name="T98" fmla="*/ 1717 w 4259"/>
                  <a:gd name="T99" fmla="*/ 1000 h 3035"/>
                  <a:gd name="T100" fmla="*/ 1921 w 4259"/>
                  <a:gd name="T101" fmla="*/ 1076 h 3035"/>
                  <a:gd name="T102" fmla="*/ 2061 w 4259"/>
                  <a:gd name="T103" fmla="*/ 823 h 3035"/>
                  <a:gd name="T104" fmla="*/ 2182 w 4259"/>
                  <a:gd name="T105" fmla="*/ 659 h 3035"/>
                  <a:gd name="T106" fmla="*/ 2277 w 4259"/>
                  <a:gd name="T107" fmla="*/ 547 h 3035"/>
                  <a:gd name="T108" fmla="*/ 2384 w 4259"/>
                  <a:gd name="T109" fmla="*/ 448 h 3035"/>
                  <a:gd name="T110" fmla="*/ 2502 w 4259"/>
                  <a:gd name="T111" fmla="*/ 362 h 3035"/>
                  <a:gd name="T112" fmla="*/ 2631 w 4259"/>
                  <a:gd name="T113" fmla="*/ 296 h 3035"/>
                  <a:gd name="T114" fmla="*/ 2825 w 4259"/>
                  <a:gd name="T115" fmla="*/ 215 h 3035"/>
                  <a:gd name="T116" fmla="*/ 3051 w 4259"/>
                  <a:gd name="T117" fmla="*/ 151 h 3035"/>
                  <a:gd name="T118" fmla="*/ 3193 w 4259"/>
                  <a:gd name="T119" fmla="*/ 0 h 3035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4259" h="3035">
                    <a:moveTo>
                      <a:pt x="3193" y="0"/>
                    </a:moveTo>
                    <a:lnTo>
                      <a:pt x="3079" y="23"/>
                    </a:lnTo>
                    <a:lnTo>
                      <a:pt x="2956" y="52"/>
                    </a:lnTo>
                    <a:lnTo>
                      <a:pt x="2882" y="71"/>
                    </a:lnTo>
                    <a:lnTo>
                      <a:pt x="2806" y="92"/>
                    </a:lnTo>
                    <a:lnTo>
                      <a:pt x="2726" y="121"/>
                    </a:lnTo>
                    <a:lnTo>
                      <a:pt x="2645" y="149"/>
                    </a:lnTo>
                    <a:lnTo>
                      <a:pt x="2602" y="166"/>
                    </a:lnTo>
                    <a:lnTo>
                      <a:pt x="2562" y="182"/>
                    </a:lnTo>
                    <a:lnTo>
                      <a:pt x="2524" y="201"/>
                    </a:lnTo>
                    <a:lnTo>
                      <a:pt x="2483" y="220"/>
                    </a:lnTo>
                    <a:lnTo>
                      <a:pt x="2445" y="239"/>
                    </a:lnTo>
                    <a:lnTo>
                      <a:pt x="2407" y="261"/>
                    </a:lnTo>
                    <a:lnTo>
                      <a:pt x="2372" y="282"/>
                    </a:lnTo>
                    <a:lnTo>
                      <a:pt x="2336" y="306"/>
                    </a:lnTo>
                    <a:lnTo>
                      <a:pt x="2305" y="329"/>
                    </a:lnTo>
                    <a:lnTo>
                      <a:pt x="2275" y="355"/>
                    </a:lnTo>
                    <a:lnTo>
                      <a:pt x="2246" y="381"/>
                    </a:lnTo>
                    <a:lnTo>
                      <a:pt x="2220" y="410"/>
                    </a:lnTo>
                    <a:lnTo>
                      <a:pt x="2199" y="436"/>
                    </a:lnTo>
                    <a:lnTo>
                      <a:pt x="2175" y="464"/>
                    </a:lnTo>
                    <a:lnTo>
                      <a:pt x="2151" y="491"/>
                    </a:lnTo>
                    <a:lnTo>
                      <a:pt x="2130" y="517"/>
                    </a:lnTo>
                    <a:lnTo>
                      <a:pt x="2108" y="543"/>
                    </a:lnTo>
                    <a:lnTo>
                      <a:pt x="2089" y="569"/>
                    </a:lnTo>
                    <a:lnTo>
                      <a:pt x="2070" y="595"/>
                    </a:lnTo>
                    <a:lnTo>
                      <a:pt x="2054" y="619"/>
                    </a:lnTo>
                    <a:lnTo>
                      <a:pt x="2018" y="664"/>
                    </a:lnTo>
                    <a:lnTo>
                      <a:pt x="1990" y="709"/>
                    </a:lnTo>
                    <a:lnTo>
                      <a:pt x="1937" y="787"/>
                    </a:lnTo>
                    <a:lnTo>
                      <a:pt x="1899" y="851"/>
                    </a:lnTo>
                    <a:lnTo>
                      <a:pt x="1871" y="901"/>
                    </a:lnTo>
                    <a:lnTo>
                      <a:pt x="1850" y="941"/>
                    </a:lnTo>
                    <a:lnTo>
                      <a:pt x="1831" y="934"/>
                    </a:lnTo>
                    <a:lnTo>
                      <a:pt x="1778" y="910"/>
                    </a:lnTo>
                    <a:lnTo>
                      <a:pt x="1738" y="896"/>
                    </a:lnTo>
                    <a:lnTo>
                      <a:pt x="1691" y="882"/>
                    </a:lnTo>
                    <a:lnTo>
                      <a:pt x="1638" y="865"/>
                    </a:lnTo>
                    <a:lnTo>
                      <a:pt x="1579" y="849"/>
                    </a:lnTo>
                    <a:lnTo>
                      <a:pt x="1513" y="834"/>
                    </a:lnTo>
                    <a:lnTo>
                      <a:pt x="1441" y="818"/>
                    </a:lnTo>
                    <a:lnTo>
                      <a:pt x="1363" y="806"/>
                    </a:lnTo>
                    <a:lnTo>
                      <a:pt x="1282" y="797"/>
                    </a:lnTo>
                    <a:lnTo>
                      <a:pt x="1109" y="787"/>
                    </a:lnTo>
                    <a:lnTo>
                      <a:pt x="921" y="799"/>
                    </a:lnTo>
                    <a:lnTo>
                      <a:pt x="736" y="823"/>
                    </a:lnTo>
                    <a:lnTo>
                      <a:pt x="646" y="839"/>
                    </a:lnTo>
                    <a:lnTo>
                      <a:pt x="563" y="858"/>
                    </a:lnTo>
                    <a:lnTo>
                      <a:pt x="482" y="877"/>
                    </a:lnTo>
                    <a:lnTo>
                      <a:pt x="404" y="896"/>
                    </a:lnTo>
                    <a:lnTo>
                      <a:pt x="335" y="915"/>
                    </a:lnTo>
                    <a:lnTo>
                      <a:pt x="271" y="934"/>
                    </a:lnTo>
                    <a:lnTo>
                      <a:pt x="209" y="953"/>
                    </a:lnTo>
                    <a:lnTo>
                      <a:pt x="157" y="970"/>
                    </a:lnTo>
                    <a:lnTo>
                      <a:pt x="74" y="998"/>
                    </a:lnTo>
                    <a:lnTo>
                      <a:pt x="22" y="1019"/>
                    </a:lnTo>
                    <a:lnTo>
                      <a:pt x="0" y="1027"/>
                    </a:lnTo>
                    <a:lnTo>
                      <a:pt x="959" y="2924"/>
                    </a:lnTo>
                    <a:lnTo>
                      <a:pt x="1031" y="2905"/>
                    </a:lnTo>
                    <a:lnTo>
                      <a:pt x="1114" y="2888"/>
                    </a:lnTo>
                    <a:lnTo>
                      <a:pt x="1221" y="2867"/>
                    </a:lnTo>
                    <a:lnTo>
                      <a:pt x="1351" y="2846"/>
                    </a:lnTo>
                    <a:lnTo>
                      <a:pt x="1498" y="2824"/>
                    </a:lnTo>
                    <a:lnTo>
                      <a:pt x="1657" y="2808"/>
                    </a:lnTo>
                    <a:lnTo>
                      <a:pt x="1826" y="2801"/>
                    </a:lnTo>
                    <a:lnTo>
                      <a:pt x="2004" y="2803"/>
                    </a:lnTo>
                    <a:lnTo>
                      <a:pt x="2180" y="2829"/>
                    </a:lnTo>
                    <a:lnTo>
                      <a:pt x="2267" y="2848"/>
                    </a:lnTo>
                    <a:lnTo>
                      <a:pt x="2353" y="2867"/>
                    </a:lnTo>
                    <a:lnTo>
                      <a:pt x="2436" y="2888"/>
                    </a:lnTo>
                    <a:lnTo>
                      <a:pt x="2512" y="2912"/>
                    </a:lnTo>
                    <a:lnTo>
                      <a:pt x="2583" y="2933"/>
                    </a:lnTo>
                    <a:lnTo>
                      <a:pt x="2650" y="2957"/>
                    </a:lnTo>
                    <a:lnTo>
                      <a:pt x="2709" y="2979"/>
                    </a:lnTo>
                    <a:lnTo>
                      <a:pt x="2759" y="2997"/>
                    </a:lnTo>
                    <a:lnTo>
                      <a:pt x="2828" y="3026"/>
                    </a:lnTo>
                    <a:lnTo>
                      <a:pt x="2854" y="3035"/>
                    </a:lnTo>
                    <a:lnTo>
                      <a:pt x="2866" y="3000"/>
                    </a:lnTo>
                    <a:lnTo>
                      <a:pt x="2880" y="2957"/>
                    </a:lnTo>
                    <a:lnTo>
                      <a:pt x="2901" y="2903"/>
                    </a:lnTo>
                    <a:lnTo>
                      <a:pt x="2927" y="2834"/>
                    </a:lnTo>
                    <a:lnTo>
                      <a:pt x="2958" y="2758"/>
                    </a:lnTo>
                    <a:lnTo>
                      <a:pt x="2975" y="2718"/>
                    </a:lnTo>
                    <a:lnTo>
                      <a:pt x="2994" y="2675"/>
                    </a:lnTo>
                    <a:lnTo>
                      <a:pt x="3013" y="2630"/>
                    </a:lnTo>
                    <a:lnTo>
                      <a:pt x="3034" y="2585"/>
                    </a:lnTo>
                    <a:lnTo>
                      <a:pt x="3056" y="2540"/>
                    </a:lnTo>
                    <a:lnTo>
                      <a:pt x="3079" y="2492"/>
                    </a:lnTo>
                    <a:lnTo>
                      <a:pt x="3103" y="2447"/>
                    </a:lnTo>
                    <a:lnTo>
                      <a:pt x="3132" y="2400"/>
                    </a:lnTo>
                    <a:lnTo>
                      <a:pt x="3158" y="2352"/>
                    </a:lnTo>
                    <a:lnTo>
                      <a:pt x="3184" y="2305"/>
                    </a:lnTo>
                    <a:lnTo>
                      <a:pt x="3215" y="2260"/>
                    </a:lnTo>
                    <a:lnTo>
                      <a:pt x="3243" y="2215"/>
                    </a:lnTo>
                    <a:lnTo>
                      <a:pt x="3274" y="2172"/>
                    </a:lnTo>
                    <a:lnTo>
                      <a:pt x="3291" y="2151"/>
                    </a:lnTo>
                    <a:lnTo>
                      <a:pt x="3307" y="2129"/>
                    </a:lnTo>
                    <a:lnTo>
                      <a:pt x="3324" y="2110"/>
                    </a:lnTo>
                    <a:lnTo>
                      <a:pt x="3340" y="2089"/>
                    </a:lnTo>
                    <a:lnTo>
                      <a:pt x="3357" y="2070"/>
                    </a:lnTo>
                    <a:lnTo>
                      <a:pt x="3374" y="2051"/>
                    </a:lnTo>
                    <a:lnTo>
                      <a:pt x="3390" y="2035"/>
                    </a:lnTo>
                    <a:lnTo>
                      <a:pt x="3407" y="2013"/>
                    </a:lnTo>
                    <a:lnTo>
                      <a:pt x="3426" y="1997"/>
                    </a:lnTo>
                    <a:lnTo>
                      <a:pt x="3445" y="1980"/>
                    </a:lnTo>
                    <a:lnTo>
                      <a:pt x="3462" y="1963"/>
                    </a:lnTo>
                    <a:lnTo>
                      <a:pt x="3481" y="1949"/>
                    </a:lnTo>
                    <a:lnTo>
                      <a:pt x="3499" y="1935"/>
                    </a:lnTo>
                    <a:lnTo>
                      <a:pt x="3518" y="1921"/>
                    </a:lnTo>
                    <a:lnTo>
                      <a:pt x="3554" y="1895"/>
                    </a:lnTo>
                    <a:lnTo>
                      <a:pt x="3592" y="1871"/>
                    </a:lnTo>
                    <a:lnTo>
                      <a:pt x="3630" y="1847"/>
                    </a:lnTo>
                    <a:lnTo>
                      <a:pt x="3666" y="1823"/>
                    </a:lnTo>
                    <a:lnTo>
                      <a:pt x="3701" y="1802"/>
                    </a:lnTo>
                    <a:lnTo>
                      <a:pt x="3735" y="1781"/>
                    </a:lnTo>
                    <a:lnTo>
                      <a:pt x="3770" y="1762"/>
                    </a:lnTo>
                    <a:lnTo>
                      <a:pt x="3803" y="1743"/>
                    </a:lnTo>
                    <a:lnTo>
                      <a:pt x="3837" y="1726"/>
                    </a:lnTo>
                    <a:lnTo>
                      <a:pt x="3867" y="1710"/>
                    </a:lnTo>
                    <a:lnTo>
                      <a:pt x="3901" y="1693"/>
                    </a:lnTo>
                    <a:lnTo>
                      <a:pt x="3929" y="1679"/>
                    </a:lnTo>
                    <a:lnTo>
                      <a:pt x="3989" y="1650"/>
                    </a:lnTo>
                    <a:lnTo>
                      <a:pt x="4041" y="1629"/>
                    </a:lnTo>
                    <a:lnTo>
                      <a:pt x="4088" y="1608"/>
                    </a:lnTo>
                    <a:lnTo>
                      <a:pt x="4131" y="1591"/>
                    </a:lnTo>
                    <a:lnTo>
                      <a:pt x="4200" y="1567"/>
                    </a:lnTo>
                    <a:lnTo>
                      <a:pt x="4259" y="1548"/>
                    </a:lnTo>
                    <a:lnTo>
                      <a:pt x="4202" y="1444"/>
                    </a:lnTo>
                    <a:lnTo>
                      <a:pt x="4174" y="1453"/>
                    </a:lnTo>
                    <a:lnTo>
                      <a:pt x="4095" y="1477"/>
                    </a:lnTo>
                    <a:lnTo>
                      <a:pt x="4041" y="1496"/>
                    </a:lnTo>
                    <a:lnTo>
                      <a:pt x="3981" y="1518"/>
                    </a:lnTo>
                    <a:lnTo>
                      <a:pt x="3913" y="1544"/>
                    </a:lnTo>
                    <a:lnTo>
                      <a:pt x="3841" y="1572"/>
                    </a:lnTo>
                    <a:lnTo>
                      <a:pt x="3803" y="1591"/>
                    </a:lnTo>
                    <a:lnTo>
                      <a:pt x="3765" y="1605"/>
                    </a:lnTo>
                    <a:lnTo>
                      <a:pt x="3727" y="1624"/>
                    </a:lnTo>
                    <a:lnTo>
                      <a:pt x="3689" y="1643"/>
                    </a:lnTo>
                    <a:lnTo>
                      <a:pt x="3651" y="1662"/>
                    </a:lnTo>
                    <a:lnTo>
                      <a:pt x="3613" y="1684"/>
                    </a:lnTo>
                    <a:lnTo>
                      <a:pt x="3575" y="1705"/>
                    </a:lnTo>
                    <a:lnTo>
                      <a:pt x="3537" y="1726"/>
                    </a:lnTo>
                    <a:lnTo>
                      <a:pt x="3502" y="1750"/>
                    </a:lnTo>
                    <a:lnTo>
                      <a:pt x="3466" y="1774"/>
                    </a:lnTo>
                    <a:lnTo>
                      <a:pt x="3433" y="1797"/>
                    </a:lnTo>
                    <a:lnTo>
                      <a:pt x="3402" y="1823"/>
                    </a:lnTo>
                    <a:lnTo>
                      <a:pt x="3369" y="1847"/>
                    </a:lnTo>
                    <a:lnTo>
                      <a:pt x="3340" y="1876"/>
                    </a:lnTo>
                    <a:lnTo>
                      <a:pt x="3312" y="1902"/>
                    </a:lnTo>
                    <a:lnTo>
                      <a:pt x="3288" y="1928"/>
                    </a:lnTo>
                    <a:lnTo>
                      <a:pt x="3264" y="1959"/>
                    </a:lnTo>
                    <a:lnTo>
                      <a:pt x="3253" y="1973"/>
                    </a:lnTo>
                    <a:lnTo>
                      <a:pt x="3241" y="1990"/>
                    </a:lnTo>
                    <a:lnTo>
                      <a:pt x="3193" y="2054"/>
                    </a:lnTo>
                    <a:lnTo>
                      <a:pt x="3146" y="2120"/>
                    </a:lnTo>
                    <a:lnTo>
                      <a:pt x="3098" y="2191"/>
                    </a:lnTo>
                    <a:lnTo>
                      <a:pt x="3051" y="2265"/>
                    </a:lnTo>
                    <a:lnTo>
                      <a:pt x="3008" y="2336"/>
                    </a:lnTo>
                    <a:lnTo>
                      <a:pt x="2965" y="2409"/>
                    </a:lnTo>
                    <a:lnTo>
                      <a:pt x="2925" y="2476"/>
                    </a:lnTo>
                    <a:lnTo>
                      <a:pt x="2887" y="2542"/>
                    </a:lnTo>
                    <a:lnTo>
                      <a:pt x="2854" y="2604"/>
                    </a:lnTo>
                    <a:lnTo>
                      <a:pt x="2825" y="2658"/>
                    </a:lnTo>
                    <a:lnTo>
                      <a:pt x="2799" y="2706"/>
                    </a:lnTo>
                    <a:lnTo>
                      <a:pt x="2764" y="2775"/>
                    </a:lnTo>
                    <a:lnTo>
                      <a:pt x="2752" y="2801"/>
                    </a:lnTo>
                    <a:lnTo>
                      <a:pt x="2726" y="2791"/>
                    </a:lnTo>
                    <a:lnTo>
                      <a:pt x="2657" y="2770"/>
                    </a:lnTo>
                    <a:lnTo>
                      <a:pt x="2607" y="2758"/>
                    </a:lnTo>
                    <a:lnTo>
                      <a:pt x="2550" y="2744"/>
                    </a:lnTo>
                    <a:lnTo>
                      <a:pt x="2488" y="2727"/>
                    </a:lnTo>
                    <a:lnTo>
                      <a:pt x="2417" y="2711"/>
                    </a:lnTo>
                    <a:lnTo>
                      <a:pt x="2346" y="2694"/>
                    </a:lnTo>
                    <a:lnTo>
                      <a:pt x="2267" y="2680"/>
                    </a:lnTo>
                    <a:lnTo>
                      <a:pt x="2189" y="2668"/>
                    </a:lnTo>
                    <a:lnTo>
                      <a:pt x="2108" y="2656"/>
                    </a:lnTo>
                    <a:lnTo>
                      <a:pt x="1947" y="2642"/>
                    </a:lnTo>
                    <a:lnTo>
                      <a:pt x="1795" y="2642"/>
                    </a:lnTo>
                    <a:lnTo>
                      <a:pt x="1510" y="2670"/>
                    </a:lnTo>
                    <a:lnTo>
                      <a:pt x="1380" y="2689"/>
                    </a:lnTo>
                    <a:lnTo>
                      <a:pt x="1266" y="2706"/>
                    </a:lnTo>
                    <a:lnTo>
                      <a:pt x="1166" y="2725"/>
                    </a:lnTo>
                    <a:lnTo>
                      <a:pt x="1092" y="2739"/>
                    </a:lnTo>
                    <a:lnTo>
                      <a:pt x="1026" y="2753"/>
                    </a:lnTo>
                    <a:lnTo>
                      <a:pt x="200" y="1084"/>
                    </a:lnTo>
                    <a:lnTo>
                      <a:pt x="273" y="1060"/>
                    </a:lnTo>
                    <a:lnTo>
                      <a:pt x="356" y="1036"/>
                    </a:lnTo>
                    <a:lnTo>
                      <a:pt x="409" y="1022"/>
                    </a:lnTo>
                    <a:lnTo>
                      <a:pt x="466" y="1008"/>
                    </a:lnTo>
                    <a:lnTo>
                      <a:pt x="527" y="993"/>
                    </a:lnTo>
                    <a:lnTo>
                      <a:pt x="594" y="977"/>
                    </a:lnTo>
                    <a:lnTo>
                      <a:pt x="665" y="963"/>
                    </a:lnTo>
                    <a:lnTo>
                      <a:pt x="741" y="951"/>
                    </a:lnTo>
                    <a:lnTo>
                      <a:pt x="900" y="927"/>
                    </a:lnTo>
                    <a:lnTo>
                      <a:pt x="1064" y="913"/>
                    </a:lnTo>
                    <a:lnTo>
                      <a:pt x="1228" y="913"/>
                    </a:lnTo>
                    <a:lnTo>
                      <a:pt x="1387" y="927"/>
                    </a:lnTo>
                    <a:lnTo>
                      <a:pt x="1532" y="953"/>
                    </a:lnTo>
                    <a:lnTo>
                      <a:pt x="1660" y="984"/>
                    </a:lnTo>
                    <a:lnTo>
                      <a:pt x="1717" y="1000"/>
                    </a:lnTo>
                    <a:lnTo>
                      <a:pt x="1769" y="1017"/>
                    </a:lnTo>
                    <a:lnTo>
                      <a:pt x="1850" y="1046"/>
                    </a:lnTo>
                    <a:lnTo>
                      <a:pt x="1902" y="1067"/>
                    </a:lnTo>
                    <a:lnTo>
                      <a:pt x="1921" y="1076"/>
                    </a:lnTo>
                    <a:lnTo>
                      <a:pt x="1959" y="1000"/>
                    </a:lnTo>
                    <a:lnTo>
                      <a:pt x="2004" y="922"/>
                    </a:lnTo>
                    <a:lnTo>
                      <a:pt x="2030" y="875"/>
                    </a:lnTo>
                    <a:lnTo>
                      <a:pt x="2061" y="823"/>
                    </a:lnTo>
                    <a:lnTo>
                      <a:pt x="2099" y="770"/>
                    </a:lnTo>
                    <a:lnTo>
                      <a:pt x="2137" y="714"/>
                    </a:lnTo>
                    <a:lnTo>
                      <a:pt x="2158" y="687"/>
                    </a:lnTo>
                    <a:lnTo>
                      <a:pt x="2182" y="659"/>
                    </a:lnTo>
                    <a:lnTo>
                      <a:pt x="2203" y="630"/>
                    </a:lnTo>
                    <a:lnTo>
                      <a:pt x="2227" y="604"/>
                    </a:lnTo>
                    <a:lnTo>
                      <a:pt x="2251" y="576"/>
                    </a:lnTo>
                    <a:lnTo>
                      <a:pt x="2277" y="547"/>
                    </a:lnTo>
                    <a:lnTo>
                      <a:pt x="2303" y="524"/>
                    </a:lnTo>
                    <a:lnTo>
                      <a:pt x="2329" y="495"/>
                    </a:lnTo>
                    <a:lnTo>
                      <a:pt x="2355" y="472"/>
                    </a:lnTo>
                    <a:lnTo>
                      <a:pt x="2384" y="448"/>
                    </a:lnTo>
                    <a:lnTo>
                      <a:pt x="2412" y="424"/>
                    </a:lnTo>
                    <a:lnTo>
                      <a:pt x="2443" y="403"/>
                    </a:lnTo>
                    <a:lnTo>
                      <a:pt x="2474" y="384"/>
                    </a:lnTo>
                    <a:lnTo>
                      <a:pt x="2502" y="362"/>
                    </a:lnTo>
                    <a:lnTo>
                      <a:pt x="2536" y="346"/>
                    </a:lnTo>
                    <a:lnTo>
                      <a:pt x="2567" y="327"/>
                    </a:lnTo>
                    <a:lnTo>
                      <a:pt x="2600" y="310"/>
                    </a:lnTo>
                    <a:lnTo>
                      <a:pt x="2631" y="296"/>
                    </a:lnTo>
                    <a:lnTo>
                      <a:pt x="2664" y="279"/>
                    </a:lnTo>
                    <a:lnTo>
                      <a:pt x="2697" y="265"/>
                    </a:lnTo>
                    <a:lnTo>
                      <a:pt x="2761" y="239"/>
                    </a:lnTo>
                    <a:lnTo>
                      <a:pt x="2825" y="215"/>
                    </a:lnTo>
                    <a:lnTo>
                      <a:pt x="2887" y="196"/>
                    </a:lnTo>
                    <a:lnTo>
                      <a:pt x="2946" y="177"/>
                    </a:lnTo>
                    <a:lnTo>
                      <a:pt x="3001" y="163"/>
                    </a:lnTo>
                    <a:lnTo>
                      <a:pt x="3051" y="151"/>
                    </a:lnTo>
                    <a:lnTo>
                      <a:pt x="3134" y="132"/>
                    </a:lnTo>
                    <a:lnTo>
                      <a:pt x="3210" y="121"/>
                    </a:lnTo>
                    <a:lnTo>
                      <a:pt x="3193" y="0"/>
                    </a:lnTo>
                    <a:close/>
                  </a:path>
                </a:pathLst>
              </a:custGeom>
              <a:solidFill>
                <a:srgbClr val="B8B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25" name="Freeform 91"/>
              <p:cNvSpPr>
                <a:spLocks/>
              </p:cNvSpPr>
              <p:nvPr/>
            </p:nvSpPr>
            <p:spPr bwMode="auto">
              <a:xfrm>
                <a:off x="12222" y="8585"/>
                <a:ext cx="1156" cy="1558"/>
              </a:xfrm>
              <a:custGeom>
                <a:avLst/>
                <a:gdLst>
                  <a:gd name="T0" fmla="*/ 0 w 1156"/>
                  <a:gd name="T1" fmla="*/ 87 h 1558"/>
                  <a:gd name="T2" fmla="*/ 980 w 1156"/>
                  <a:gd name="T3" fmla="*/ 1510 h 1558"/>
                  <a:gd name="T4" fmla="*/ 1156 w 1156"/>
                  <a:gd name="T5" fmla="*/ 1558 h 1558"/>
                  <a:gd name="T6" fmla="*/ 71 w 1156"/>
                  <a:gd name="T7" fmla="*/ 0 h 1558"/>
                  <a:gd name="T8" fmla="*/ 0 w 1156"/>
                  <a:gd name="T9" fmla="*/ 87 h 1558"/>
                  <a:gd name="T10" fmla="*/ 0 w 1156"/>
                  <a:gd name="T11" fmla="*/ 87 h 155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56" h="1558">
                    <a:moveTo>
                      <a:pt x="0" y="87"/>
                    </a:moveTo>
                    <a:lnTo>
                      <a:pt x="980" y="1510"/>
                    </a:lnTo>
                    <a:lnTo>
                      <a:pt x="1156" y="1558"/>
                    </a:lnTo>
                    <a:lnTo>
                      <a:pt x="71" y="0"/>
                    </a:lnTo>
                    <a:lnTo>
                      <a:pt x="0" y="87"/>
                    </a:lnTo>
                    <a:close/>
                  </a:path>
                </a:pathLst>
              </a:custGeom>
              <a:solidFill>
                <a:srgbClr val="B8B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26" name="Freeform 92"/>
              <p:cNvSpPr>
                <a:spLocks/>
              </p:cNvSpPr>
              <p:nvPr/>
            </p:nvSpPr>
            <p:spPr bwMode="auto">
              <a:xfrm>
                <a:off x="8951" y="9792"/>
                <a:ext cx="4437" cy="2096"/>
              </a:xfrm>
              <a:custGeom>
                <a:avLst/>
                <a:gdLst>
                  <a:gd name="T0" fmla="*/ 0 w 4437"/>
                  <a:gd name="T1" fmla="*/ 95 h 2096"/>
                  <a:gd name="T2" fmla="*/ 992 w 4437"/>
                  <a:gd name="T3" fmla="*/ 2087 h 2096"/>
                  <a:gd name="T4" fmla="*/ 1111 w 4437"/>
                  <a:gd name="T5" fmla="*/ 2051 h 2096"/>
                  <a:gd name="T6" fmla="*/ 1232 w 4437"/>
                  <a:gd name="T7" fmla="*/ 2016 h 2096"/>
                  <a:gd name="T8" fmla="*/ 1379 w 4437"/>
                  <a:gd name="T9" fmla="*/ 1975 h 2096"/>
                  <a:gd name="T10" fmla="*/ 1543 w 4437"/>
                  <a:gd name="T11" fmla="*/ 1938 h 2096"/>
                  <a:gd name="T12" fmla="*/ 1714 w 4437"/>
                  <a:gd name="T13" fmla="*/ 1904 h 2096"/>
                  <a:gd name="T14" fmla="*/ 1968 w 4437"/>
                  <a:gd name="T15" fmla="*/ 1869 h 2096"/>
                  <a:gd name="T16" fmla="*/ 2324 w 4437"/>
                  <a:gd name="T17" fmla="*/ 1869 h 2096"/>
                  <a:gd name="T18" fmla="*/ 2685 w 4437"/>
                  <a:gd name="T19" fmla="*/ 1909 h 2096"/>
                  <a:gd name="T20" fmla="*/ 2962 w 4437"/>
                  <a:gd name="T21" fmla="*/ 1957 h 2096"/>
                  <a:gd name="T22" fmla="*/ 3091 w 4437"/>
                  <a:gd name="T23" fmla="*/ 1945 h 2096"/>
                  <a:gd name="T24" fmla="*/ 3140 w 4437"/>
                  <a:gd name="T25" fmla="*/ 1852 h 2096"/>
                  <a:gd name="T26" fmla="*/ 3214 w 4437"/>
                  <a:gd name="T27" fmla="*/ 1717 h 2096"/>
                  <a:gd name="T28" fmla="*/ 3309 w 4437"/>
                  <a:gd name="T29" fmla="*/ 1553 h 2096"/>
                  <a:gd name="T30" fmla="*/ 3364 w 4437"/>
                  <a:gd name="T31" fmla="*/ 1468 h 2096"/>
                  <a:gd name="T32" fmla="*/ 3423 w 4437"/>
                  <a:gd name="T33" fmla="*/ 1380 h 2096"/>
                  <a:gd name="T34" fmla="*/ 3482 w 4437"/>
                  <a:gd name="T35" fmla="*/ 1295 h 2096"/>
                  <a:gd name="T36" fmla="*/ 3527 w 4437"/>
                  <a:gd name="T37" fmla="*/ 1233 h 2096"/>
                  <a:gd name="T38" fmla="*/ 3561 w 4437"/>
                  <a:gd name="T39" fmla="*/ 1193 h 2096"/>
                  <a:gd name="T40" fmla="*/ 3592 w 4437"/>
                  <a:gd name="T41" fmla="*/ 1155 h 2096"/>
                  <a:gd name="T42" fmla="*/ 3622 w 4437"/>
                  <a:gd name="T43" fmla="*/ 1117 h 2096"/>
                  <a:gd name="T44" fmla="*/ 3656 w 4437"/>
                  <a:gd name="T45" fmla="*/ 1081 h 2096"/>
                  <a:gd name="T46" fmla="*/ 3689 w 4437"/>
                  <a:gd name="T47" fmla="*/ 1048 h 2096"/>
                  <a:gd name="T48" fmla="*/ 3736 w 4437"/>
                  <a:gd name="T49" fmla="*/ 1003 h 2096"/>
                  <a:gd name="T50" fmla="*/ 3800 w 4437"/>
                  <a:gd name="T51" fmla="*/ 951 h 2096"/>
                  <a:gd name="T52" fmla="*/ 3865 w 4437"/>
                  <a:gd name="T53" fmla="*/ 908 h 2096"/>
                  <a:gd name="T54" fmla="*/ 3926 w 4437"/>
                  <a:gd name="T55" fmla="*/ 870 h 2096"/>
                  <a:gd name="T56" fmla="*/ 3986 w 4437"/>
                  <a:gd name="T57" fmla="*/ 837 h 2096"/>
                  <a:gd name="T58" fmla="*/ 4043 w 4437"/>
                  <a:gd name="T59" fmla="*/ 804 h 2096"/>
                  <a:gd name="T60" fmla="*/ 4152 w 4437"/>
                  <a:gd name="T61" fmla="*/ 754 h 2096"/>
                  <a:gd name="T62" fmla="*/ 4247 w 4437"/>
                  <a:gd name="T63" fmla="*/ 714 h 2096"/>
                  <a:gd name="T64" fmla="*/ 4325 w 4437"/>
                  <a:gd name="T65" fmla="*/ 685 h 2096"/>
                  <a:gd name="T66" fmla="*/ 4437 w 4437"/>
                  <a:gd name="T67" fmla="*/ 654 h 2096"/>
                  <a:gd name="T68" fmla="*/ 4050 w 4437"/>
                  <a:gd name="T69" fmla="*/ 455 h 2096"/>
                  <a:gd name="T70" fmla="*/ 4147 w 4437"/>
                  <a:gd name="T71" fmla="*/ 631 h 2096"/>
                  <a:gd name="T72" fmla="*/ 4021 w 4437"/>
                  <a:gd name="T73" fmla="*/ 678 h 2096"/>
                  <a:gd name="T74" fmla="*/ 3919 w 4437"/>
                  <a:gd name="T75" fmla="*/ 721 h 2096"/>
                  <a:gd name="T76" fmla="*/ 3812 w 4437"/>
                  <a:gd name="T77" fmla="*/ 778 h 2096"/>
                  <a:gd name="T78" fmla="*/ 3760 w 4437"/>
                  <a:gd name="T79" fmla="*/ 806 h 2096"/>
                  <a:gd name="T80" fmla="*/ 3708 w 4437"/>
                  <a:gd name="T81" fmla="*/ 839 h 2096"/>
                  <a:gd name="T82" fmla="*/ 3660 w 4437"/>
                  <a:gd name="T83" fmla="*/ 873 h 2096"/>
                  <a:gd name="T84" fmla="*/ 3613 w 4437"/>
                  <a:gd name="T85" fmla="*/ 911 h 2096"/>
                  <a:gd name="T86" fmla="*/ 3575 w 4437"/>
                  <a:gd name="T87" fmla="*/ 949 h 2096"/>
                  <a:gd name="T88" fmla="*/ 3535 w 4437"/>
                  <a:gd name="T89" fmla="*/ 991 h 2096"/>
                  <a:gd name="T90" fmla="*/ 3492 w 4437"/>
                  <a:gd name="T91" fmla="*/ 1043 h 2096"/>
                  <a:gd name="T92" fmla="*/ 3459 w 4437"/>
                  <a:gd name="T93" fmla="*/ 1086 h 2096"/>
                  <a:gd name="T94" fmla="*/ 3399 w 4437"/>
                  <a:gd name="T95" fmla="*/ 1164 h 2096"/>
                  <a:gd name="T96" fmla="*/ 3307 w 4437"/>
                  <a:gd name="T97" fmla="*/ 1302 h 2096"/>
                  <a:gd name="T98" fmla="*/ 3214 w 4437"/>
                  <a:gd name="T99" fmla="*/ 1439 h 2096"/>
                  <a:gd name="T100" fmla="*/ 3131 w 4437"/>
                  <a:gd name="T101" fmla="*/ 1568 h 2096"/>
                  <a:gd name="T102" fmla="*/ 3065 w 4437"/>
                  <a:gd name="T103" fmla="*/ 1674 h 2096"/>
                  <a:gd name="T104" fmla="*/ 3003 w 4437"/>
                  <a:gd name="T105" fmla="*/ 1774 h 2096"/>
                  <a:gd name="T106" fmla="*/ 2905 w 4437"/>
                  <a:gd name="T107" fmla="*/ 1748 h 2096"/>
                  <a:gd name="T108" fmla="*/ 2640 w 4437"/>
                  <a:gd name="T109" fmla="*/ 1700 h 2096"/>
                  <a:gd name="T110" fmla="*/ 2250 w 4437"/>
                  <a:gd name="T111" fmla="*/ 1674 h 2096"/>
                  <a:gd name="T112" fmla="*/ 1778 w 4437"/>
                  <a:gd name="T113" fmla="*/ 1717 h 2096"/>
                  <a:gd name="T114" fmla="*/ 1557 w 4437"/>
                  <a:gd name="T115" fmla="*/ 1762 h 2096"/>
                  <a:gd name="T116" fmla="*/ 1381 w 4437"/>
                  <a:gd name="T117" fmla="*/ 1800 h 2096"/>
                  <a:gd name="T118" fmla="*/ 1253 w 4437"/>
                  <a:gd name="T119" fmla="*/ 1831 h 2096"/>
                  <a:gd name="T120" fmla="*/ 1042 w 4437"/>
                  <a:gd name="T121" fmla="*/ 1907 h 2096"/>
                  <a:gd name="T122" fmla="*/ 368 w 4437"/>
                  <a:gd name="T123" fmla="*/ 114 h 2096"/>
                  <a:gd name="T124" fmla="*/ 320 w 4437"/>
                  <a:gd name="T125" fmla="*/ 0 h 209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4437" h="2096">
                    <a:moveTo>
                      <a:pt x="320" y="0"/>
                    </a:moveTo>
                    <a:lnTo>
                      <a:pt x="0" y="95"/>
                    </a:lnTo>
                    <a:lnTo>
                      <a:pt x="966" y="2096"/>
                    </a:lnTo>
                    <a:lnTo>
                      <a:pt x="992" y="2087"/>
                    </a:lnTo>
                    <a:lnTo>
                      <a:pt x="1061" y="2066"/>
                    </a:lnTo>
                    <a:lnTo>
                      <a:pt x="1111" y="2051"/>
                    </a:lnTo>
                    <a:lnTo>
                      <a:pt x="1168" y="2035"/>
                    </a:lnTo>
                    <a:lnTo>
                      <a:pt x="1232" y="2016"/>
                    </a:lnTo>
                    <a:lnTo>
                      <a:pt x="1303" y="1997"/>
                    </a:lnTo>
                    <a:lnTo>
                      <a:pt x="1379" y="1975"/>
                    </a:lnTo>
                    <a:lnTo>
                      <a:pt x="1460" y="1957"/>
                    </a:lnTo>
                    <a:lnTo>
                      <a:pt x="1543" y="1938"/>
                    </a:lnTo>
                    <a:lnTo>
                      <a:pt x="1628" y="1921"/>
                    </a:lnTo>
                    <a:lnTo>
                      <a:pt x="1714" y="1904"/>
                    </a:lnTo>
                    <a:lnTo>
                      <a:pt x="1799" y="1888"/>
                    </a:lnTo>
                    <a:lnTo>
                      <a:pt x="1968" y="1869"/>
                    </a:lnTo>
                    <a:lnTo>
                      <a:pt x="2141" y="1862"/>
                    </a:lnTo>
                    <a:lnTo>
                      <a:pt x="2324" y="1869"/>
                    </a:lnTo>
                    <a:lnTo>
                      <a:pt x="2509" y="1888"/>
                    </a:lnTo>
                    <a:lnTo>
                      <a:pt x="2685" y="1909"/>
                    </a:lnTo>
                    <a:lnTo>
                      <a:pt x="2839" y="1935"/>
                    </a:lnTo>
                    <a:lnTo>
                      <a:pt x="2962" y="1957"/>
                    </a:lnTo>
                    <a:lnTo>
                      <a:pt x="3074" y="1980"/>
                    </a:lnTo>
                    <a:lnTo>
                      <a:pt x="3091" y="1945"/>
                    </a:lnTo>
                    <a:lnTo>
                      <a:pt x="3112" y="1904"/>
                    </a:lnTo>
                    <a:lnTo>
                      <a:pt x="3140" y="1852"/>
                    </a:lnTo>
                    <a:lnTo>
                      <a:pt x="3174" y="1788"/>
                    </a:lnTo>
                    <a:lnTo>
                      <a:pt x="3214" y="1717"/>
                    </a:lnTo>
                    <a:lnTo>
                      <a:pt x="3259" y="1639"/>
                    </a:lnTo>
                    <a:lnTo>
                      <a:pt x="3309" y="1553"/>
                    </a:lnTo>
                    <a:lnTo>
                      <a:pt x="3338" y="1513"/>
                    </a:lnTo>
                    <a:lnTo>
                      <a:pt x="3364" y="1468"/>
                    </a:lnTo>
                    <a:lnTo>
                      <a:pt x="3392" y="1425"/>
                    </a:lnTo>
                    <a:lnTo>
                      <a:pt x="3423" y="1380"/>
                    </a:lnTo>
                    <a:lnTo>
                      <a:pt x="3451" y="1337"/>
                    </a:lnTo>
                    <a:lnTo>
                      <a:pt x="3482" y="1295"/>
                    </a:lnTo>
                    <a:lnTo>
                      <a:pt x="3513" y="1254"/>
                    </a:lnTo>
                    <a:lnTo>
                      <a:pt x="3527" y="1233"/>
                    </a:lnTo>
                    <a:lnTo>
                      <a:pt x="3544" y="1212"/>
                    </a:lnTo>
                    <a:lnTo>
                      <a:pt x="3561" y="1193"/>
                    </a:lnTo>
                    <a:lnTo>
                      <a:pt x="3575" y="1174"/>
                    </a:lnTo>
                    <a:lnTo>
                      <a:pt x="3592" y="1155"/>
                    </a:lnTo>
                    <a:lnTo>
                      <a:pt x="3608" y="1136"/>
                    </a:lnTo>
                    <a:lnTo>
                      <a:pt x="3622" y="1117"/>
                    </a:lnTo>
                    <a:lnTo>
                      <a:pt x="3639" y="1098"/>
                    </a:lnTo>
                    <a:lnTo>
                      <a:pt x="3656" y="1081"/>
                    </a:lnTo>
                    <a:lnTo>
                      <a:pt x="3672" y="1065"/>
                    </a:lnTo>
                    <a:lnTo>
                      <a:pt x="3689" y="1048"/>
                    </a:lnTo>
                    <a:lnTo>
                      <a:pt x="3705" y="1032"/>
                    </a:lnTo>
                    <a:lnTo>
                      <a:pt x="3736" y="1003"/>
                    </a:lnTo>
                    <a:lnTo>
                      <a:pt x="3770" y="975"/>
                    </a:lnTo>
                    <a:lnTo>
                      <a:pt x="3800" y="951"/>
                    </a:lnTo>
                    <a:lnTo>
                      <a:pt x="3834" y="930"/>
                    </a:lnTo>
                    <a:lnTo>
                      <a:pt x="3865" y="908"/>
                    </a:lnTo>
                    <a:lnTo>
                      <a:pt x="3895" y="889"/>
                    </a:lnTo>
                    <a:lnTo>
                      <a:pt x="3926" y="870"/>
                    </a:lnTo>
                    <a:lnTo>
                      <a:pt x="3957" y="854"/>
                    </a:lnTo>
                    <a:lnTo>
                      <a:pt x="3986" y="837"/>
                    </a:lnTo>
                    <a:lnTo>
                      <a:pt x="4016" y="820"/>
                    </a:lnTo>
                    <a:lnTo>
                      <a:pt x="4043" y="804"/>
                    </a:lnTo>
                    <a:lnTo>
                      <a:pt x="4100" y="778"/>
                    </a:lnTo>
                    <a:lnTo>
                      <a:pt x="4152" y="754"/>
                    </a:lnTo>
                    <a:lnTo>
                      <a:pt x="4202" y="733"/>
                    </a:lnTo>
                    <a:lnTo>
                      <a:pt x="4247" y="714"/>
                    </a:lnTo>
                    <a:lnTo>
                      <a:pt x="4289" y="697"/>
                    </a:lnTo>
                    <a:lnTo>
                      <a:pt x="4325" y="685"/>
                    </a:lnTo>
                    <a:lnTo>
                      <a:pt x="4384" y="666"/>
                    </a:lnTo>
                    <a:lnTo>
                      <a:pt x="4437" y="654"/>
                    </a:lnTo>
                    <a:lnTo>
                      <a:pt x="4171" y="379"/>
                    </a:lnTo>
                    <a:lnTo>
                      <a:pt x="4050" y="455"/>
                    </a:lnTo>
                    <a:lnTo>
                      <a:pt x="4218" y="607"/>
                    </a:lnTo>
                    <a:lnTo>
                      <a:pt x="4147" y="631"/>
                    </a:lnTo>
                    <a:lnTo>
                      <a:pt x="4066" y="659"/>
                    </a:lnTo>
                    <a:lnTo>
                      <a:pt x="4021" y="678"/>
                    </a:lnTo>
                    <a:lnTo>
                      <a:pt x="3971" y="699"/>
                    </a:lnTo>
                    <a:lnTo>
                      <a:pt x="3919" y="721"/>
                    </a:lnTo>
                    <a:lnTo>
                      <a:pt x="3867" y="749"/>
                    </a:lnTo>
                    <a:lnTo>
                      <a:pt x="3812" y="778"/>
                    </a:lnTo>
                    <a:lnTo>
                      <a:pt x="3786" y="790"/>
                    </a:lnTo>
                    <a:lnTo>
                      <a:pt x="3760" y="806"/>
                    </a:lnTo>
                    <a:lnTo>
                      <a:pt x="3734" y="823"/>
                    </a:lnTo>
                    <a:lnTo>
                      <a:pt x="3708" y="839"/>
                    </a:lnTo>
                    <a:lnTo>
                      <a:pt x="3684" y="856"/>
                    </a:lnTo>
                    <a:lnTo>
                      <a:pt x="3660" y="873"/>
                    </a:lnTo>
                    <a:lnTo>
                      <a:pt x="3637" y="892"/>
                    </a:lnTo>
                    <a:lnTo>
                      <a:pt x="3613" y="911"/>
                    </a:lnTo>
                    <a:lnTo>
                      <a:pt x="3594" y="930"/>
                    </a:lnTo>
                    <a:lnTo>
                      <a:pt x="3575" y="949"/>
                    </a:lnTo>
                    <a:lnTo>
                      <a:pt x="3556" y="968"/>
                    </a:lnTo>
                    <a:lnTo>
                      <a:pt x="3535" y="991"/>
                    </a:lnTo>
                    <a:lnTo>
                      <a:pt x="3513" y="1017"/>
                    </a:lnTo>
                    <a:lnTo>
                      <a:pt x="3492" y="1043"/>
                    </a:lnTo>
                    <a:lnTo>
                      <a:pt x="3470" y="1072"/>
                    </a:lnTo>
                    <a:lnTo>
                      <a:pt x="3459" y="1086"/>
                    </a:lnTo>
                    <a:lnTo>
                      <a:pt x="3447" y="1103"/>
                    </a:lnTo>
                    <a:lnTo>
                      <a:pt x="3399" y="1164"/>
                    </a:lnTo>
                    <a:lnTo>
                      <a:pt x="3352" y="1233"/>
                    </a:lnTo>
                    <a:lnTo>
                      <a:pt x="3307" y="1302"/>
                    </a:lnTo>
                    <a:lnTo>
                      <a:pt x="3259" y="1371"/>
                    </a:lnTo>
                    <a:lnTo>
                      <a:pt x="3214" y="1439"/>
                    </a:lnTo>
                    <a:lnTo>
                      <a:pt x="3171" y="1506"/>
                    </a:lnTo>
                    <a:lnTo>
                      <a:pt x="3131" y="1568"/>
                    </a:lnTo>
                    <a:lnTo>
                      <a:pt x="3095" y="1624"/>
                    </a:lnTo>
                    <a:lnTo>
                      <a:pt x="3065" y="1674"/>
                    </a:lnTo>
                    <a:lnTo>
                      <a:pt x="3019" y="1745"/>
                    </a:lnTo>
                    <a:lnTo>
                      <a:pt x="3003" y="1774"/>
                    </a:lnTo>
                    <a:lnTo>
                      <a:pt x="2977" y="1767"/>
                    </a:lnTo>
                    <a:lnTo>
                      <a:pt x="2905" y="1748"/>
                    </a:lnTo>
                    <a:lnTo>
                      <a:pt x="2792" y="1724"/>
                    </a:lnTo>
                    <a:lnTo>
                      <a:pt x="2640" y="1700"/>
                    </a:lnTo>
                    <a:lnTo>
                      <a:pt x="2457" y="1681"/>
                    </a:lnTo>
                    <a:lnTo>
                      <a:pt x="2250" y="1674"/>
                    </a:lnTo>
                    <a:lnTo>
                      <a:pt x="2020" y="1684"/>
                    </a:lnTo>
                    <a:lnTo>
                      <a:pt x="1778" y="1717"/>
                    </a:lnTo>
                    <a:lnTo>
                      <a:pt x="1659" y="1741"/>
                    </a:lnTo>
                    <a:lnTo>
                      <a:pt x="1557" y="1762"/>
                    </a:lnTo>
                    <a:lnTo>
                      <a:pt x="1462" y="1781"/>
                    </a:lnTo>
                    <a:lnTo>
                      <a:pt x="1381" y="1800"/>
                    </a:lnTo>
                    <a:lnTo>
                      <a:pt x="1313" y="1817"/>
                    </a:lnTo>
                    <a:lnTo>
                      <a:pt x="1253" y="1831"/>
                    </a:lnTo>
                    <a:lnTo>
                      <a:pt x="1161" y="1859"/>
                    </a:lnTo>
                    <a:lnTo>
                      <a:pt x="1042" y="1907"/>
                    </a:lnTo>
                    <a:lnTo>
                      <a:pt x="190" y="161"/>
                    </a:lnTo>
                    <a:lnTo>
                      <a:pt x="368" y="114"/>
                    </a:lnTo>
                    <a:lnTo>
                      <a:pt x="320" y="0"/>
                    </a:lnTo>
                    <a:close/>
                  </a:path>
                </a:pathLst>
              </a:custGeom>
              <a:solidFill>
                <a:srgbClr val="B8B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27" name="Freeform 93"/>
              <p:cNvSpPr>
                <a:spLocks/>
              </p:cNvSpPr>
              <p:nvPr/>
            </p:nvSpPr>
            <p:spPr bwMode="auto">
              <a:xfrm>
                <a:off x="10909" y="9543"/>
                <a:ext cx="1007" cy="1928"/>
              </a:xfrm>
              <a:custGeom>
                <a:avLst/>
                <a:gdLst>
                  <a:gd name="T0" fmla="*/ 126 w 1007"/>
                  <a:gd name="T1" fmla="*/ 0 h 1928"/>
                  <a:gd name="T2" fmla="*/ 1007 w 1007"/>
                  <a:gd name="T3" fmla="*/ 1878 h 1928"/>
                  <a:gd name="T4" fmla="*/ 895 w 1007"/>
                  <a:gd name="T5" fmla="*/ 1928 h 1928"/>
                  <a:gd name="T6" fmla="*/ 0 w 1007"/>
                  <a:gd name="T7" fmla="*/ 19 h 1928"/>
                  <a:gd name="T8" fmla="*/ 126 w 1007"/>
                  <a:gd name="T9" fmla="*/ 0 h 1928"/>
                  <a:gd name="T10" fmla="*/ 126 w 1007"/>
                  <a:gd name="T11" fmla="*/ 0 h 192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007" h="1928">
                    <a:moveTo>
                      <a:pt x="126" y="0"/>
                    </a:moveTo>
                    <a:lnTo>
                      <a:pt x="1007" y="1878"/>
                    </a:lnTo>
                    <a:lnTo>
                      <a:pt x="895" y="1928"/>
                    </a:lnTo>
                    <a:lnTo>
                      <a:pt x="0" y="19"/>
                    </a:lnTo>
                    <a:lnTo>
                      <a:pt x="126" y="0"/>
                    </a:lnTo>
                    <a:close/>
                  </a:path>
                </a:pathLst>
              </a:custGeom>
              <a:solidFill>
                <a:srgbClr val="B8B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28" name="Freeform 94"/>
              <p:cNvSpPr>
                <a:spLocks/>
              </p:cNvSpPr>
              <p:nvPr/>
            </p:nvSpPr>
            <p:spPr bwMode="auto">
              <a:xfrm>
                <a:off x="9122" y="8516"/>
                <a:ext cx="4256" cy="3076"/>
              </a:xfrm>
              <a:custGeom>
                <a:avLst/>
                <a:gdLst>
                  <a:gd name="T0" fmla="*/ 2879 w 4256"/>
                  <a:gd name="T1" fmla="*/ 69 h 3076"/>
                  <a:gd name="T2" fmla="*/ 2602 w 4256"/>
                  <a:gd name="T3" fmla="*/ 163 h 3076"/>
                  <a:gd name="T4" fmla="*/ 2442 w 4256"/>
                  <a:gd name="T5" fmla="*/ 239 h 3076"/>
                  <a:gd name="T6" fmla="*/ 2302 w 4256"/>
                  <a:gd name="T7" fmla="*/ 330 h 3076"/>
                  <a:gd name="T8" fmla="*/ 2196 w 4256"/>
                  <a:gd name="T9" fmla="*/ 436 h 3076"/>
                  <a:gd name="T10" fmla="*/ 2105 w 4256"/>
                  <a:gd name="T11" fmla="*/ 543 h 3076"/>
                  <a:gd name="T12" fmla="*/ 2015 w 4256"/>
                  <a:gd name="T13" fmla="*/ 664 h 3076"/>
                  <a:gd name="T14" fmla="*/ 1868 w 4256"/>
                  <a:gd name="T15" fmla="*/ 899 h 3076"/>
                  <a:gd name="T16" fmla="*/ 1735 w 4256"/>
                  <a:gd name="T17" fmla="*/ 896 h 3076"/>
                  <a:gd name="T18" fmla="*/ 1510 w 4256"/>
                  <a:gd name="T19" fmla="*/ 832 h 3076"/>
                  <a:gd name="T20" fmla="*/ 1106 w 4256"/>
                  <a:gd name="T21" fmla="*/ 787 h 3076"/>
                  <a:gd name="T22" fmla="*/ 560 w 4256"/>
                  <a:gd name="T23" fmla="*/ 856 h 3076"/>
                  <a:gd name="T24" fmla="*/ 268 w 4256"/>
                  <a:gd name="T25" fmla="*/ 932 h 3076"/>
                  <a:gd name="T26" fmla="*/ 19 w 4256"/>
                  <a:gd name="T27" fmla="*/ 1017 h 3076"/>
                  <a:gd name="T28" fmla="*/ 1111 w 4256"/>
                  <a:gd name="T29" fmla="*/ 2889 h 3076"/>
                  <a:gd name="T30" fmla="*/ 1657 w 4256"/>
                  <a:gd name="T31" fmla="*/ 2808 h 3076"/>
                  <a:gd name="T32" fmla="*/ 2255 w 4256"/>
                  <a:gd name="T33" fmla="*/ 2855 h 3076"/>
                  <a:gd name="T34" fmla="*/ 2556 w 4256"/>
                  <a:gd name="T35" fmla="*/ 2957 h 3076"/>
                  <a:gd name="T36" fmla="*/ 2758 w 4256"/>
                  <a:gd name="T37" fmla="*/ 3050 h 3076"/>
                  <a:gd name="T38" fmla="*/ 2841 w 4256"/>
                  <a:gd name="T39" fmla="*/ 2993 h 3076"/>
                  <a:gd name="T40" fmla="*/ 2946 w 4256"/>
                  <a:gd name="T41" fmla="*/ 2742 h 3076"/>
                  <a:gd name="T42" fmla="*/ 3036 w 4256"/>
                  <a:gd name="T43" fmla="*/ 2557 h 3076"/>
                  <a:gd name="T44" fmla="*/ 3143 w 4256"/>
                  <a:gd name="T45" fmla="*/ 2364 h 3076"/>
                  <a:gd name="T46" fmla="*/ 3266 w 4256"/>
                  <a:gd name="T47" fmla="*/ 2177 h 3076"/>
                  <a:gd name="T48" fmla="*/ 3335 w 4256"/>
                  <a:gd name="T49" fmla="*/ 2092 h 3076"/>
                  <a:gd name="T50" fmla="*/ 3404 w 4256"/>
                  <a:gd name="T51" fmla="*/ 2016 h 3076"/>
                  <a:gd name="T52" fmla="*/ 3477 w 4256"/>
                  <a:gd name="T53" fmla="*/ 1949 h 3076"/>
                  <a:gd name="T54" fmla="*/ 3589 w 4256"/>
                  <a:gd name="T55" fmla="*/ 1869 h 3076"/>
                  <a:gd name="T56" fmla="*/ 3734 w 4256"/>
                  <a:gd name="T57" fmla="*/ 1781 h 3076"/>
                  <a:gd name="T58" fmla="*/ 3864 w 4256"/>
                  <a:gd name="T59" fmla="*/ 1707 h 3076"/>
                  <a:gd name="T60" fmla="*/ 4038 w 4256"/>
                  <a:gd name="T61" fmla="*/ 1627 h 3076"/>
                  <a:gd name="T62" fmla="*/ 4256 w 4256"/>
                  <a:gd name="T63" fmla="*/ 1549 h 3076"/>
                  <a:gd name="T64" fmla="*/ 4045 w 4256"/>
                  <a:gd name="T65" fmla="*/ 1496 h 3076"/>
                  <a:gd name="T66" fmla="*/ 3848 w 4256"/>
                  <a:gd name="T67" fmla="*/ 1577 h 3076"/>
                  <a:gd name="T68" fmla="*/ 3696 w 4256"/>
                  <a:gd name="T69" fmla="*/ 1651 h 3076"/>
                  <a:gd name="T70" fmla="*/ 3544 w 4256"/>
                  <a:gd name="T71" fmla="*/ 1738 h 3076"/>
                  <a:gd name="T72" fmla="*/ 3399 w 4256"/>
                  <a:gd name="T73" fmla="*/ 1840 h 3076"/>
                  <a:gd name="T74" fmla="*/ 3290 w 4256"/>
                  <a:gd name="T75" fmla="*/ 1942 h 3076"/>
                  <a:gd name="T76" fmla="*/ 3233 w 4256"/>
                  <a:gd name="T77" fmla="*/ 2004 h 3076"/>
                  <a:gd name="T78" fmla="*/ 3169 w 4256"/>
                  <a:gd name="T79" fmla="*/ 2092 h 3076"/>
                  <a:gd name="T80" fmla="*/ 2977 w 4256"/>
                  <a:gd name="T81" fmla="*/ 2398 h 3076"/>
                  <a:gd name="T82" fmla="*/ 2834 w 4256"/>
                  <a:gd name="T83" fmla="*/ 2682 h 3076"/>
                  <a:gd name="T84" fmla="*/ 2742 w 4256"/>
                  <a:gd name="T85" fmla="*/ 2891 h 3076"/>
                  <a:gd name="T86" fmla="*/ 2597 w 4256"/>
                  <a:gd name="T87" fmla="*/ 2834 h 3076"/>
                  <a:gd name="T88" fmla="*/ 2329 w 4256"/>
                  <a:gd name="T89" fmla="*/ 2744 h 3076"/>
                  <a:gd name="T90" fmla="*/ 2001 w 4256"/>
                  <a:gd name="T91" fmla="*/ 2675 h 3076"/>
                  <a:gd name="T92" fmla="*/ 1234 w 4256"/>
                  <a:gd name="T93" fmla="*/ 2723 h 3076"/>
                  <a:gd name="T94" fmla="*/ 270 w 4256"/>
                  <a:gd name="T95" fmla="*/ 1060 h 3076"/>
                  <a:gd name="T96" fmla="*/ 524 w 4256"/>
                  <a:gd name="T97" fmla="*/ 991 h 3076"/>
                  <a:gd name="T98" fmla="*/ 897 w 4256"/>
                  <a:gd name="T99" fmla="*/ 927 h 3076"/>
                  <a:gd name="T100" fmla="*/ 1528 w 4256"/>
                  <a:gd name="T101" fmla="*/ 951 h 3076"/>
                  <a:gd name="T102" fmla="*/ 1847 w 4256"/>
                  <a:gd name="T103" fmla="*/ 1046 h 3076"/>
                  <a:gd name="T104" fmla="*/ 2001 w 4256"/>
                  <a:gd name="T105" fmla="*/ 922 h 3076"/>
                  <a:gd name="T106" fmla="*/ 2134 w 4256"/>
                  <a:gd name="T107" fmla="*/ 714 h 3076"/>
                  <a:gd name="T108" fmla="*/ 2224 w 4256"/>
                  <a:gd name="T109" fmla="*/ 602 h 3076"/>
                  <a:gd name="T110" fmla="*/ 2326 w 4256"/>
                  <a:gd name="T111" fmla="*/ 496 h 3076"/>
                  <a:gd name="T112" fmla="*/ 2440 w 4256"/>
                  <a:gd name="T113" fmla="*/ 403 h 3076"/>
                  <a:gd name="T114" fmla="*/ 2564 w 4256"/>
                  <a:gd name="T115" fmla="*/ 327 h 3076"/>
                  <a:gd name="T116" fmla="*/ 2694 w 4256"/>
                  <a:gd name="T117" fmla="*/ 265 h 3076"/>
                  <a:gd name="T118" fmla="*/ 2943 w 4256"/>
                  <a:gd name="T119" fmla="*/ 178 h 3076"/>
                  <a:gd name="T120" fmla="*/ 3207 w 4256"/>
                  <a:gd name="T121" fmla="*/ 118 h 307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4256" h="3076">
                    <a:moveTo>
                      <a:pt x="3190" y="0"/>
                    </a:moveTo>
                    <a:lnTo>
                      <a:pt x="3076" y="21"/>
                    </a:lnTo>
                    <a:lnTo>
                      <a:pt x="2953" y="50"/>
                    </a:lnTo>
                    <a:lnTo>
                      <a:pt x="2879" y="69"/>
                    </a:lnTo>
                    <a:lnTo>
                      <a:pt x="2801" y="92"/>
                    </a:lnTo>
                    <a:lnTo>
                      <a:pt x="2723" y="118"/>
                    </a:lnTo>
                    <a:lnTo>
                      <a:pt x="2642" y="147"/>
                    </a:lnTo>
                    <a:lnTo>
                      <a:pt x="2602" y="163"/>
                    </a:lnTo>
                    <a:lnTo>
                      <a:pt x="2559" y="182"/>
                    </a:lnTo>
                    <a:lnTo>
                      <a:pt x="2521" y="199"/>
                    </a:lnTo>
                    <a:lnTo>
                      <a:pt x="2480" y="218"/>
                    </a:lnTo>
                    <a:lnTo>
                      <a:pt x="2442" y="239"/>
                    </a:lnTo>
                    <a:lnTo>
                      <a:pt x="2404" y="261"/>
                    </a:lnTo>
                    <a:lnTo>
                      <a:pt x="2369" y="282"/>
                    </a:lnTo>
                    <a:lnTo>
                      <a:pt x="2336" y="306"/>
                    </a:lnTo>
                    <a:lnTo>
                      <a:pt x="2302" y="330"/>
                    </a:lnTo>
                    <a:lnTo>
                      <a:pt x="2272" y="356"/>
                    </a:lnTo>
                    <a:lnTo>
                      <a:pt x="2243" y="382"/>
                    </a:lnTo>
                    <a:lnTo>
                      <a:pt x="2219" y="408"/>
                    </a:lnTo>
                    <a:lnTo>
                      <a:pt x="2196" y="436"/>
                    </a:lnTo>
                    <a:lnTo>
                      <a:pt x="2172" y="465"/>
                    </a:lnTo>
                    <a:lnTo>
                      <a:pt x="2148" y="491"/>
                    </a:lnTo>
                    <a:lnTo>
                      <a:pt x="2127" y="517"/>
                    </a:lnTo>
                    <a:lnTo>
                      <a:pt x="2105" y="543"/>
                    </a:lnTo>
                    <a:lnTo>
                      <a:pt x="2086" y="569"/>
                    </a:lnTo>
                    <a:lnTo>
                      <a:pt x="2070" y="593"/>
                    </a:lnTo>
                    <a:lnTo>
                      <a:pt x="2051" y="616"/>
                    </a:lnTo>
                    <a:lnTo>
                      <a:pt x="2015" y="664"/>
                    </a:lnTo>
                    <a:lnTo>
                      <a:pt x="1987" y="709"/>
                    </a:lnTo>
                    <a:lnTo>
                      <a:pt x="1934" y="787"/>
                    </a:lnTo>
                    <a:lnTo>
                      <a:pt x="1896" y="851"/>
                    </a:lnTo>
                    <a:lnTo>
                      <a:pt x="1868" y="899"/>
                    </a:lnTo>
                    <a:lnTo>
                      <a:pt x="1847" y="941"/>
                    </a:lnTo>
                    <a:lnTo>
                      <a:pt x="1828" y="932"/>
                    </a:lnTo>
                    <a:lnTo>
                      <a:pt x="1775" y="911"/>
                    </a:lnTo>
                    <a:lnTo>
                      <a:pt x="1735" y="896"/>
                    </a:lnTo>
                    <a:lnTo>
                      <a:pt x="1690" y="880"/>
                    </a:lnTo>
                    <a:lnTo>
                      <a:pt x="1635" y="863"/>
                    </a:lnTo>
                    <a:lnTo>
                      <a:pt x="1576" y="847"/>
                    </a:lnTo>
                    <a:lnTo>
                      <a:pt x="1510" y="832"/>
                    </a:lnTo>
                    <a:lnTo>
                      <a:pt x="1438" y="818"/>
                    </a:lnTo>
                    <a:lnTo>
                      <a:pt x="1360" y="806"/>
                    </a:lnTo>
                    <a:lnTo>
                      <a:pt x="1279" y="797"/>
                    </a:lnTo>
                    <a:lnTo>
                      <a:pt x="1106" y="787"/>
                    </a:lnTo>
                    <a:lnTo>
                      <a:pt x="918" y="797"/>
                    </a:lnTo>
                    <a:lnTo>
                      <a:pt x="733" y="823"/>
                    </a:lnTo>
                    <a:lnTo>
                      <a:pt x="643" y="839"/>
                    </a:lnTo>
                    <a:lnTo>
                      <a:pt x="560" y="856"/>
                    </a:lnTo>
                    <a:lnTo>
                      <a:pt x="479" y="875"/>
                    </a:lnTo>
                    <a:lnTo>
                      <a:pt x="403" y="894"/>
                    </a:lnTo>
                    <a:lnTo>
                      <a:pt x="332" y="915"/>
                    </a:lnTo>
                    <a:lnTo>
                      <a:pt x="268" y="932"/>
                    </a:lnTo>
                    <a:lnTo>
                      <a:pt x="206" y="951"/>
                    </a:lnTo>
                    <a:lnTo>
                      <a:pt x="154" y="968"/>
                    </a:lnTo>
                    <a:lnTo>
                      <a:pt x="71" y="998"/>
                    </a:lnTo>
                    <a:lnTo>
                      <a:pt x="19" y="1017"/>
                    </a:lnTo>
                    <a:lnTo>
                      <a:pt x="0" y="1024"/>
                    </a:lnTo>
                    <a:lnTo>
                      <a:pt x="956" y="2922"/>
                    </a:lnTo>
                    <a:lnTo>
                      <a:pt x="1028" y="2905"/>
                    </a:lnTo>
                    <a:lnTo>
                      <a:pt x="1111" y="2889"/>
                    </a:lnTo>
                    <a:lnTo>
                      <a:pt x="1220" y="2867"/>
                    </a:lnTo>
                    <a:lnTo>
                      <a:pt x="1348" y="2844"/>
                    </a:lnTo>
                    <a:lnTo>
                      <a:pt x="1495" y="2825"/>
                    </a:lnTo>
                    <a:lnTo>
                      <a:pt x="1657" y="2808"/>
                    </a:lnTo>
                    <a:lnTo>
                      <a:pt x="1823" y="2796"/>
                    </a:lnTo>
                    <a:lnTo>
                      <a:pt x="1999" y="2806"/>
                    </a:lnTo>
                    <a:lnTo>
                      <a:pt x="2172" y="2836"/>
                    </a:lnTo>
                    <a:lnTo>
                      <a:pt x="2255" y="2855"/>
                    </a:lnTo>
                    <a:lnTo>
                      <a:pt x="2338" y="2879"/>
                    </a:lnTo>
                    <a:lnTo>
                      <a:pt x="2416" y="2905"/>
                    </a:lnTo>
                    <a:lnTo>
                      <a:pt x="2490" y="2931"/>
                    </a:lnTo>
                    <a:lnTo>
                      <a:pt x="2556" y="2957"/>
                    </a:lnTo>
                    <a:lnTo>
                      <a:pt x="2621" y="2983"/>
                    </a:lnTo>
                    <a:lnTo>
                      <a:pt x="2673" y="3007"/>
                    </a:lnTo>
                    <a:lnTo>
                      <a:pt x="2723" y="3031"/>
                    </a:lnTo>
                    <a:lnTo>
                      <a:pt x="2758" y="3050"/>
                    </a:lnTo>
                    <a:lnTo>
                      <a:pt x="2787" y="3064"/>
                    </a:lnTo>
                    <a:lnTo>
                      <a:pt x="2810" y="3076"/>
                    </a:lnTo>
                    <a:lnTo>
                      <a:pt x="2825" y="3038"/>
                    </a:lnTo>
                    <a:lnTo>
                      <a:pt x="2841" y="2993"/>
                    </a:lnTo>
                    <a:lnTo>
                      <a:pt x="2865" y="2936"/>
                    </a:lnTo>
                    <a:lnTo>
                      <a:pt x="2894" y="2865"/>
                    </a:lnTo>
                    <a:lnTo>
                      <a:pt x="2927" y="2787"/>
                    </a:lnTo>
                    <a:lnTo>
                      <a:pt x="2946" y="2742"/>
                    </a:lnTo>
                    <a:lnTo>
                      <a:pt x="2967" y="2697"/>
                    </a:lnTo>
                    <a:lnTo>
                      <a:pt x="2988" y="2651"/>
                    </a:lnTo>
                    <a:lnTo>
                      <a:pt x="3012" y="2606"/>
                    </a:lnTo>
                    <a:lnTo>
                      <a:pt x="3036" y="2557"/>
                    </a:lnTo>
                    <a:lnTo>
                      <a:pt x="3062" y="2509"/>
                    </a:lnTo>
                    <a:lnTo>
                      <a:pt x="3088" y="2459"/>
                    </a:lnTo>
                    <a:lnTo>
                      <a:pt x="3114" y="2412"/>
                    </a:lnTo>
                    <a:lnTo>
                      <a:pt x="3143" y="2364"/>
                    </a:lnTo>
                    <a:lnTo>
                      <a:pt x="3174" y="2315"/>
                    </a:lnTo>
                    <a:lnTo>
                      <a:pt x="3204" y="2267"/>
                    </a:lnTo>
                    <a:lnTo>
                      <a:pt x="3235" y="2222"/>
                    </a:lnTo>
                    <a:lnTo>
                      <a:pt x="3266" y="2177"/>
                    </a:lnTo>
                    <a:lnTo>
                      <a:pt x="3285" y="2156"/>
                    </a:lnTo>
                    <a:lnTo>
                      <a:pt x="3299" y="2134"/>
                    </a:lnTo>
                    <a:lnTo>
                      <a:pt x="3318" y="2113"/>
                    </a:lnTo>
                    <a:lnTo>
                      <a:pt x="3335" y="2092"/>
                    </a:lnTo>
                    <a:lnTo>
                      <a:pt x="3352" y="2073"/>
                    </a:lnTo>
                    <a:lnTo>
                      <a:pt x="3368" y="2051"/>
                    </a:lnTo>
                    <a:lnTo>
                      <a:pt x="3387" y="2032"/>
                    </a:lnTo>
                    <a:lnTo>
                      <a:pt x="3404" y="2016"/>
                    </a:lnTo>
                    <a:lnTo>
                      <a:pt x="3423" y="1997"/>
                    </a:lnTo>
                    <a:lnTo>
                      <a:pt x="3440" y="1980"/>
                    </a:lnTo>
                    <a:lnTo>
                      <a:pt x="3459" y="1964"/>
                    </a:lnTo>
                    <a:lnTo>
                      <a:pt x="3477" y="1949"/>
                    </a:lnTo>
                    <a:lnTo>
                      <a:pt x="3496" y="1935"/>
                    </a:lnTo>
                    <a:lnTo>
                      <a:pt x="3515" y="1921"/>
                    </a:lnTo>
                    <a:lnTo>
                      <a:pt x="3551" y="1895"/>
                    </a:lnTo>
                    <a:lnTo>
                      <a:pt x="3589" y="1869"/>
                    </a:lnTo>
                    <a:lnTo>
                      <a:pt x="3627" y="1845"/>
                    </a:lnTo>
                    <a:lnTo>
                      <a:pt x="3663" y="1821"/>
                    </a:lnTo>
                    <a:lnTo>
                      <a:pt x="3698" y="1802"/>
                    </a:lnTo>
                    <a:lnTo>
                      <a:pt x="3734" y="1781"/>
                    </a:lnTo>
                    <a:lnTo>
                      <a:pt x="3767" y="1762"/>
                    </a:lnTo>
                    <a:lnTo>
                      <a:pt x="3800" y="1741"/>
                    </a:lnTo>
                    <a:lnTo>
                      <a:pt x="3834" y="1724"/>
                    </a:lnTo>
                    <a:lnTo>
                      <a:pt x="3864" y="1707"/>
                    </a:lnTo>
                    <a:lnTo>
                      <a:pt x="3895" y="1691"/>
                    </a:lnTo>
                    <a:lnTo>
                      <a:pt x="3926" y="1679"/>
                    </a:lnTo>
                    <a:lnTo>
                      <a:pt x="3986" y="1651"/>
                    </a:lnTo>
                    <a:lnTo>
                      <a:pt x="4038" y="1627"/>
                    </a:lnTo>
                    <a:lnTo>
                      <a:pt x="4085" y="1608"/>
                    </a:lnTo>
                    <a:lnTo>
                      <a:pt x="4128" y="1589"/>
                    </a:lnTo>
                    <a:lnTo>
                      <a:pt x="4199" y="1565"/>
                    </a:lnTo>
                    <a:lnTo>
                      <a:pt x="4256" y="1549"/>
                    </a:lnTo>
                    <a:lnTo>
                      <a:pt x="4199" y="1442"/>
                    </a:lnTo>
                    <a:lnTo>
                      <a:pt x="4171" y="1451"/>
                    </a:lnTo>
                    <a:lnTo>
                      <a:pt x="4097" y="1477"/>
                    </a:lnTo>
                    <a:lnTo>
                      <a:pt x="4045" y="1496"/>
                    </a:lnTo>
                    <a:lnTo>
                      <a:pt x="3986" y="1520"/>
                    </a:lnTo>
                    <a:lnTo>
                      <a:pt x="3919" y="1546"/>
                    </a:lnTo>
                    <a:lnTo>
                      <a:pt x="3883" y="1560"/>
                    </a:lnTo>
                    <a:lnTo>
                      <a:pt x="3848" y="1577"/>
                    </a:lnTo>
                    <a:lnTo>
                      <a:pt x="3810" y="1594"/>
                    </a:lnTo>
                    <a:lnTo>
                      <a:pt x="3774" y="1613"/>
                    </a:lnTo>
                    <a:lnTo>
                      <a:pt x="3734" y="1632"/>
                    </a:lnTo>
                    <a:lnTo>
                      <a:pt x="3696" y="1651"/>
                    </a:lnTo>
                    <a:lnTo>
                      <a:pt x="3658" y="1670"/>
                    </a:lnTo>
                    <a:lnTo>
                      <a:pt x="3620" y="1693"/>
                    </a:lnTo>
                    <a:lnTo>
                      <a:pt x="3582" y="1715"/>
                    </a:lnTo>
                    <a:lnTo>
                      <a:pt x="3544" y="1738"/>
                    </a:lnTo>
                    <a:lnTo>
                      <a:pt x="3506" y="1762"/>
                    </a:lnTo>
                    <a:lnTo>
                      <a:pt x="3470" y="1788"/>
                    </a:lnTo>
                    <a:lnTo>
                      <a:pt x="3432" y="1814"/>
                    </a:lnTo>
                    <a:lnTo>
                      <a:pt x="3399" y="1840"/>
                    </a:lnTo>
                    <a:lnTo>
                      <a:pt x="3366" y="1869"/>
                    </a:lnTo>
                    <a:lnTo>
                      <a:pt x="3333" y="1897"/>
                    </a:lnTo>
                    <a:lnTo>
                      <a:pt x="3304" y="1926"/>
                    </a:lnTo>
                    <a:lnTo>
                      <a:pt x="3290" y="1942"/>
                    </a:lnTo>
                    <a:lnTo>
                      <a:pt x="3276" y="1957"/>
                    </a:lnTo>
                    <a:lnTo>
                      <a:pt x="3261" y="1973"/>
                    </a:lnTo>
                    <a:lnTo>
                      <a:pt x="3247" y="1990"/>
                    </a:lnTo>
                    <a:lnTo>
                      <a:pt x="3233" y="2004"/>
                    </a:lnTo>
                    <a:lnTo>
                      <a:pt x="3221" y="2023"/>
                    </a:lnTo>
                    <a:lnTo>
                      <a:pt x="3207" y="2040"/>
                    </a:lnTo>
                    <a:lnTo>
                      <a:pt x="3195" y="2056"/>
                    </a:lnTo>
                    <a:lnTo>
                      <a:pt x="3169" y="2092"/>
                    </a:lnTo>
                    <a:lnTo>
                      <a:pt x="3117" y="2165"/>
                    </a:lnTo>
                    <a:lnTo>
                      <a:pt x="3067" y="2241"/>
                    </a:lnTo>
                    <a:lnTo>
                      <a:pt x="3022" y="2319"/>
                    </a:lnTo>
                    <a:lnTo>
                      <a:pt x="2977" y="2398"/>
                    </a:lnTo>
                    <a:lnTo>
                      <a:pt x="2936" y="2474"/>
                    </a:lnTo>
                    <a:lnTo>
                      <a:pt x="2898" y="2547"/>
                    </a:lnTo>
                    <a:lnTo>
                      <a:pt x="2865" y="2616"/>
                    </a:lnTo>
                    <a:lnTo>
                      <a:pt x="2834" y="2682"/>
                    </a:lnTo>
                    <a:lnTo>
                      <a:pt x="2808" y="2742"/>
                    </a:lnTo>
                    <a:lnTo>
                      <a:pt x="2784" y="2791"/>
                    </a:lnTo>
                    <a:lnTo>
                      <a:pt x="2753" y="2865"/>
                    </a:lnTo>
                    <a:lnTo>
                      <a:pt x="2742" y="2891"/>
                    </a:lnTo>
                    <a:lnTo>
                      <a:pt x="2718" y="2879"/>
                    </a:lnTo>
                    <a:lnTo>
                      <a:pt x="2687" y="2870"/>
                    </a:lnTo>
                    <a:lnTo>
                      <a:pt x="2647" y="2853"/>
                    </a:lnTo>
                    <a:lnTo>
                      <a:pt x="2597" y="2834"/>
                    </a:lnTo>
                    <a:lnTo>
                      <a:pt x="2540" y="2813"/>
                    </a:lnTo>
                    <a:lnTo>
                      <a:pt x="2476" y="2789"/>
                    </a:lnTo>
                    <a:lnTo>
                      <a:pt x="2404" y="2765"/>
                    </a:lnTo>
                    <a:lnTo>
                      <a:pt x="2329" y="2744"/>
                    </a:lnTo>
                    <a:lnTo>
                      <a:pt x="2250" y="2723"/>
                    </a:lnTo>
                    <a:lnTo>
                      <a:pt x="2167" y="2704"/>
                    </a:lnTo>
                    <a:lnTo>
                      <a:pt x="2084" y="2687"/>
                    </a:lnTo>
                    <a:lnTo>
                      <a:pt x="2001" y="2675"/>
                    </a:lnTo>
                    <a:lnTo>
                      <a:pt x="1915" y="2666"/>
                    </a:lnTo>
                    <a:lnTo>
                      <a:pt x="1754" y="2666"/>
                    </a:lnTo>
                    <a:lnTo>
                      <a:pt x="1464" y="2694"/>
                    </a:lnTo>
                    <a:lnTo>
                      <a:pt x="1234" y="2723"/>
                    </a:lnTo>
                    <a:lnTo>
                      <a:pt x="1080" y="2744"/>
                    </a:lnTo>
                    <a:lnTo>
                      <a:pt x="1023" y="2751"/>
                    </a:lnTo>
                    <a:lnTo>
                      <a:pt x="199" y="1081"/>
                    </a:lnTo>
                    <a:lnTo>
                      <a:pt x="270" y="1060"/>
                    </a:lnTo>
                    <a:lnTo>
                      <a:pt x="353" y="1036"/>
                    </a:lnTo>
                    <a:lnTo>
                      <a:pt x="406" y="1022"/>
                    </a:lnTo>
                    <a:lnTo>
                      <a:pt x="463" y="1008"/>
                    </a:lnTo>
                    <a:lnTo>
                      <a:pt x="524" y="991"/>
                    </a:lnTo>
                    <a:lnTo>
                      <a:pt x="591" y="977"/>
                    </a:lnTo>
                    <a:lnTo>
                      <a:pt x="664" y="963"/>
                    </a:lnTo>
                    <a:lnTo>
                      <a:pt x="738" y="951"/>
                    </a:lnTo>
                    <a:lnTo>
                      <a:pt x="897" y="927"/>
                    </a:lnTo>
                    <a:lnTo>
                      <a:pt x="1061" y="911"/>
                    </a:lnTo>
                    <a:lnTo>
                      <a:pt x="1225" y="911"/>
                    </a:lnTo>
                    <a:lnTo>
                      <a:pt x="1384" y="925"/>
                    </a:lnTo>
                    <a:lnTo>
                      <a:pt x="1528" y="951"/>
                    </a:lnTo>
                    <a:lnTo>
                      <a:pt x="1657" y="984"/>
                    </a:lnTo>
                    <a:lnTo>
                      <a:pt x="1714" y="1001"/>
                    </a:lnTo>
                    <a:lnTo>
                      <a:pt x="1764" y="1017"/>
                    </a:lnTo>
                    <a:lnTo>
                      <a:pt x="1847" y="1046"/>
                    </a:lnTo>
                    <a:lnTo>
                      <a:pt x="1901" y="1067"/>
                    </a:lnTo>
                    <a:lnTo>
                      <a:pt x="1918" y="1074"/>
                    </a:lnTo>
                    <a:lnTo>
                      <a:pt x="1956" y="1001"/>
                    </a:lnTo>
                    <a:lnTo>
                      <a:pt x="2001" y="922"/>
                    </a:lnTo>
                    <a:lnTo>
                      <a:pt x="2027" y="875"/>
                    </a:lnTo>
                    <a:lnTo>
                      <a:pt x="2060" y="823"/>
                    </a:lnTo>
                    <a:lnTo>
                      <a:pt x="2096" y="768"/>
                    </a:lnTo>
                    <a:lnTo>
                      <a:pt x="2134" y="714"/>
                    </a:lnTo>
                    <a:lnTo>
                      <a:pt x="2155" y="685"/>
                    </a:lnTo>
                    <a:lnTo>
                      <a:pt x="2179" y="659"/>
                    </a:lnTo>
                    <a:lnTo>
                      <a:pt x="2200" y="631"/>
                    </a:lnTo>
                    <a:lnTo>
                      <a:pt x="2224" y="602"/>
                    </a:lnTo>
                    <a:lnTo>
                      <a:pt x="2248" y="574"/>
                    </a:lnTo>
                    <a:lnTo>
                      <a:pt x="2274" y="548"/>
                    </a:lnTo>
                    <a:lnTo>
                      <a:pt x="2300" y="522"/>
                    </a:lnTo>
                    <a:lnTo>
                      <a:pt x="2326" y="496"/>
                    </a:lnTo>
                    <a:lnTo>
                      <a:pt x="2352" y="469"/>
                    </a:lnTo>
                    <a:lnTo>
                      <a:pt x="2381" y="448"/>
                    </a:lnTo>
                    <a:lnTo>
                      <a:pt x="2412" y="424"/>
                    </a:lnTo>
                    <a:lnTo>
                      <a:pt x="2440" y="403"/>
                    </a:lnTo>
                    <a:lnTo>
                      <a:pt x="2471" y="382"/>
                    </a:lnTo>
                    <a:lnTo>
                      <a:pt x="2502" y="363"/>
                    </a:lnTo>
                    <a:lnTo>
                      <a:pt x="2533" y="346"/>
                    </a:lnTo>
                    <a:lnTo>
                      <a:pt x="2564" y="327"/>
                    </a:lnTo>
                    <a:lnTo>
                      <a:pt x="2597" y="308"/>
                    </a:lnTo>
                    <a:lnTo>
                      <a:pt x="2628" y="294"/>
                    </a:lnTo>
                    <a:lnTo>
                      <a:pt x="2661" y="277"/>
                    </a:lnTo>
                    <a:lnTo>
                      <a:pt x="2694" y="265"/>
                    </a:lnTo>
                    <a:lnTo>
                      <a:pt x="2758" y="237"/>
                    </a:lnTo>
                    <a:lnTo>
                      <a:pt x="2822" y="216"/>
                    </a:lnTo>
                    <a:lnTo>
                      <a:pt x="2884" y="194"/>
                    </a:lnTo>
                    <a:lnTo>
                      <a:pt x="2943" y="178"/>
                    </a:lnTo>
                    <a:lnTo>
                      <a:pt x="2998" y="161"/>
                    </a:lnTo>
                    <a:lnTo>
                      <a:pt x="3048" y="149"/>
                    </a:lnTo>
                    <a:lnTo>
                      <a:pt x="3131" y="130"/>
                    </a:lnTo>
                    <a:lnTo>
                      <a:pt x="3207" y="118"/>
                    </a:lnTo>
                    <a:lnTo>
                      <a:pt x="319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29" name="Freeform 95"/>
              <p:cNvSpPr>
                <a:spLocks/>
              </p:cNvSpPr>
              <p:nvPr/>
            </p:nvSpPr>
            <p:spPr bwMode="auto">
              <a:xfrm>
                <a:off x="12241" y="8516"/>
                <a:ext cx="1156" cy="1556"/>
              </a:xfrm>
              <a:custGeom>
                <a:avLst/>
                <a:gdLst>
                  <a:gd name="T0" fmla="*/ 0 w 1156"/>
                  <a:gd name="T1" fmla="*/ 88 h 1556"/>
                  <a:gd name="T2" fmla="*/ 980 w 1156"/>
                  <a:gd name="T3" fmla="*/ 1508 h 1556"/>
                  <a:gd name="T4" fmla="*/ 1156 w 1156"/>
                  <a:gd name="T5" fmla="*/ 1556 h 1556"/>
                  <a:gd name="T6" fmla="*/ 71 w 1156"/>
                  <a:gd name="T7" fmla="*/ 0 h 1556"/>
                  <a:gd name="T8" fmla="*/ 0 w 1156"/>
                  <a:gd name="T9" fmla="*/ 88 h 1556"/>
                  <a:gd name="T10" fmla="*/ 0 w 1156"/>
                  <a:gd name="T11" fmla="*/ 88 h 15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56" h="1556">
                    <a:moveTo>
                      <a:pt x="0" y="88"/>
                    </a:moveTo>
                    <a:lnTo>
                      <a:pt x="980" y="1508"/>
                    </a:lnTo>
                    <a:lnTo>
                      <a:pt x="1156" y="1556"/>
                    </a:lnTo>
                    <a:lnTo>
                      <a:pt x="71" y="0"/>
                    </a:lnTo>
                    <a:lnTo>
                      <a:pt x="0" y="8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30" name="Freeform 96"/>
              <p:cNvSpPr>
                <a:spLocks/>
              </p:cNvSpPr>
              <p:nvPr/>
            </p:nvSpPr>
            <p:spPr bwMode="auto">
              <a:xfrm>
                <a:off x="8970" y="9721"/>
                <a:ext cx="4437" cy="2096"/>
              </a:xfrm>
              <a:custGeom>
                <a:avLst/>
                <a:gdLst>
                  <a:gd name="T0" fmla="*/ 966 w 4437"/>
                  <a:gd name="T1" fmla="*/ 2096 h 2096"/>
                  <a:gd name="T2" fmla="*/ 1111 w 4437"/>
                  <a:gd name="T3" fmla="*/ 2051 h 2096"/>
                  <a:gd name="T4" fmla="*/ 1305 w 4437"/>
                  <a:gd name="T5" fmla="*/ 1997 h 2096"/>
                  <a:gd name="T6" fmla="*/ 1543 w 4437"/>
                  <a:gd name="T7" fmla="*/ 1940 h 2096"/>
                  <a:gd name="T8" fmla="*/ 1799 w 4437"/>
                  <a:gd name="T9" fmla="*/ 1890 h 2096"/>
                  <a:gd name="T10" fmla="*/ 2647 w 4437"/>
                  <a:gd name="T11" fmla="*/ 1904 h 2096"/>
                  <a:gd name="T12" fmla="*/ 2998 w 4437"/>
                  <a:gd name="T13" fmla="*/ 1966 h 2096"/>
                  <a:gd name="T14" fmla="*/ 3076 w 4437"/>
                  <a:gd name="T15" fmla="*/ 1843 h 2096"/>
                  <a:gd name="T16" fmla="*/ 3214 w 4437"/>
                  <a:gd name="T17" fmla="*/ 1631 h 2096"/>
                  <a:gd name="T18" fmla="*/ 3333 w 4437"/>
                  <a:gd name="T19" fmla="*/ 1463 h 2096"/>
                  <a:gd name="T20" fmla="*/ 3397 w 4437"/>
                  <a:gd name="T21" fmla="*/ 1378 h 2096"/>
                  <a:gd name="T22" fmla="*/ 3447 w 4437"/>
                  <a:gd name="T23" fmla="*/ 1314 h 2096"/>
                  <a:gd name="T24" fmla="*/ 3499 w 4437"/>
                  <a:gd name="T25" fmla="*/ 1252 h 2096"/>
                  <a:gd name="T26" fmla="*/ 3551 w 4437"/>
                  <a:gd name="T27" fmla="*/ 1193 h 2096"/>
                  <a:gd name="T28" fmla="*/ 3601 w 4437"/>
                  <a:gd name="T29" fmla="*/ 1133 h 2096"/>
                  <a:gd name="T30" fmla="*/ 3651 w 4437"/>
                  <a:gd name="T31" fmla="*/ 1081 h 2096"/>
                  <a:gd name="T32" fmla="*/ 3703 w 4437"/>
                  <a:gd name="T33" fmla="*/ 1031 h 2096"/>
                  <a:gd name="T34" fmla="*/ 3770 w 4437"/>
                  <a:gd name="T35" fmla="*/ 977 h 2096"/>
                  <a:gd name="T36" fmla="*/ 3865 w 4437"/>
                  <a:gd name="T37" fmla="*/ 910 h 2096"/>
                  <a:gd name="T38" fmla="*/ 3957 w 4437"/>
                  <a:gd name="T39" fmla="*/ 854 h 2096"/>
                  <a:gd name="T40" fmla="*/ 4043 w 4437"/>
                  <a:gd name="T41" fmla="*/ 806 h 2096"/>
                  <a:gd name="T42" fmla="*/ 4202 w 4437"/>
                  <a:gd name="T43" fmla="*/ 733 h 2096"/>
                  <a:gd name="T44" fmla="*/ 4325 w 4437"/>
                  <a:gd name="T45" fmla="*/ 687 h 2096"/>
                  <a:gd name="T46" fmla="*/ 4171 w 4437"/>
                  <a:gd name="T47" fmla="*/ 379 h 2096"/>
                  <a:gd name="T48" fmla="*/ 4159 w 4437"/>
                  <a:gd name="T49" fmla="*/ 631 h 2096"/>
                  <a:gd name="T50" fmla="*/ 4054 w 4437"/>
                  <a:gd name="T51" fmla="*/ 680 h 2096"/>
                  <a:gd name="T52" fmla="*/ 3910 w 4437"/>
                  <a:gd name="T53" fmla="*/ 754 h 2096"/>
                  <a:gd name="T54" fmla="*/ 3831 w 4437"/>
                  <a:gd name="T55" fmla="*/ 801 h 2096"/>
                  <a:gd name="T56" fmla="*/ 3751 w 4437"/>
                  <a:gd name="T57" fmla="*/ 851 h 2096"/>
                  <a:gd name="T58" fmla="*/ 3670 w 4437"/>
                  <a:gd name="T59" fmla="*/ 908 h 2096"/>
                  <a:gd name="T60" fmla="*/ 3589 w 4437"/>
                  <a:gd name="T61" fmla="*/ 970 h 2096"/>
                  <a:gd name="T62" fmla="*/ 3511 w 4437"/>
                  <a:gd name="T63" fmla="*/ 1046 h 2096"/>
                  <a:gd name="T64" fmla="*/ 3442 w 4437"/>
                  <a:gd name="T65" fmla="*/ 1119 h 2096"/>
                  <a:gd name="T66" fmla="*/ 3402 w 4437"/>
                  <a:gd name="T67" fmla="*/ 1169 h 2096"/>
                  <a:gd name="T68" fmla="*/ 3359 w 4437"/>
                  <a:gd name="T69" fmla="*/ 1221 h 2096"/>
                  <a:gd name="T70" fmla="*/ 3319 w 4437"/>
                  <a:gd name="T71" fmla="*/ 1273 h 2096"/>
                  <a:gd name="T72" fmla="*/ 3162 w 4437"/>
                  <a:gd name="T73" fmla="*/ 1492 h 2096"/>
                  <a:gd name="T74" fmla="*/ 3036 w 4437"/>
                  <a:gd name="T75" fmla="*/ 1688 h 2096"/>
                  <a:gd name="T76" fmla="*/ 2941 w 4437"/>
                  <a:gd name="T77" fmla="*/ 1845 h 2096"/>
                  <a:gd name="T78" fmla="*/ 2803 w 4437"/>
                  <a:gd name="T79" fmla="*/ 1797 h 2096"/>
                  <a:gd name="T80" fmla="*/ 2602 w 4437"/>
                  <a:gd name="T81" fmla="*/ 1750 h 2096"/>
                  <a:gd name="T82" fmla="*/ 2227 w 4437"/>
                  <a:gd name="T83" fmla="*/ 1712 h 2096"/>
                  <a:gd name="T84" fmla="*/ 1645 w 4437"/>
                  <a:gd name="T85" fmla="*/ 1769 h 2096"/>
                  <a:gd name="T86" fmla="*/ 1372 w 4437"/>
                  <a:gd name="T87" fmla="*/ 1831 h 2096"/>
                  <a:gd name="T88" fmla="*/ 1153 w 4437"/>
                  <a:gd name="T89" fmla="*/ 1890 h 2096"/>
                  <a:gd name="T90" fmla="*/ 190 w 4437"/>
                  <a:gd name="T91" fmla="*/ 161 h 2096"/>
                  <a:gd name="T92" fmla="*/ 320 w 4437"/>
                  <a:gd name="T93" fmla="*/ 0 h 209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4437" h="2096">
                    <a:moveTo>
                      <a:pt x="320" y="0"/>
                    </a:moveTo>
                    <a:lnTo>
                      <a:pt x="0" y="85"/>
                    </a:lnTo>
                    <a:lnTo>
                      <a:pt x="966" y="2096"/>
                    </a:lnTo>
                    <a:lnTo>
                      <a:pt x="992" y="2089"/>
                    </a:lnTo>
                    <a:lnTo>
                      <a:pt x="1061" y="2068"/>
                    </a:lnTo>
                    <a:lnTo>
                      <a:pt x="1111" y="2051"/>
                    </a:lnTo>
                    <a:lnTo>
                      <a:pt x="1168" y="2035"/>
                    </a:lnTo>
                    <a:lnTo>
                      <a:pt x="1232" y="2016"/>
                    </a:lnTo>
                    <a:lnTo>
                      <a:pt x="1305" y="1997"/>
                    </a:lnTo>
                    <a:lnTo>
                      <a:pt x="1379" y="1978"/>
                    </a:lnTo>
                    <a:lnTo>
                      <a:pt x="1460" y="1959"/>
                    </a:lnTo>
                    <a:lnTo>
                      <a:pt x="1543" y="1940"/>
                    </a:lnTo>
                    <a:lnTo>
                      <a:pt x="1628" y="1921"/>
                    </a:lnTo>
                    <a:lnTo>
                      <a:pt x="1714" y="1907"/>
                    </a:lnTo>
                    <a:lnTo>
                      <a:pt x="1799" y="1890"/>
                    </a:lnTo>
                    <a:lnTo>
                      <a:pt x="1968" y="1869"/>
                    </a:lnTo>
                    <a:lnTo>
                      <a:pt x="2314" y="1869"/>
                    </a:lnTo>
                    <a:lnTo>
                      <a:pt x="2647" y="1904"/>
                    </a:lnTo>
                    <a:lnTo>
                      <a:pt x="2787" y="1926"/>
                    </a:lnTo>
                    <a:lnTo>
                      <a:pt x="2898" y="1945"/>
                    </a:lnTo>
                    <a:lnTo>
                      <a:pt x="2998" y="1966"/>
                    </a:lnTo>
                    <a:lnTo>
                      <a:pt x="3017" y="1933"/>
                    </a:lnTo>
                    <a:lnTo>
                      <a:pt x="3041" y="1892"/>
                    </a:lnTo>
                    <a:lnTo>
                      <a:pt x="3076" y="1843"/>
                    </a:lnTo>
                    <a:lnTo>
                      <a:pt x="3114" y="1778"/>
                    </a:lnTo>
                    <a:lnTo>
                      <a:pt x="3162" y="1710"/>
                    </a:lnTo>
                    <a:lnTo>
                      <a:pt x="3214" y="1631"/>
                    </a:lnTo>
                    <a:lnTo>
                      <a:pt x="3271" y="1548"/>
                    </a:lnTo>
                    <a:lnTo>
                      <a:pt x="3302" y="1506"/>
                    </a:lnTo>
                    <a:lnTo>
                      <a:pt x="3333" y="1463"/>
                    </a:lnTo>
                    <a:lnTo>
                      <a:pt x="3366" y="1420"/>
                    </a:lnTo>
                    <a:lnTo>
                      <a:pt x="3380" y="1399"/>
                    </a:lnTo>
                    <a:lnTo>
                      <a:pt x="3397" y="1378"/>
                    </a:lnTo>
                    <a:lnTo>
                      <a:pt x="3413" y="1356"/>
                    </a:lnTo>
                    <a:lnTo>
                      <a:pt x="3430" y="1335"/>
                    </a:lnTo>
                    <a:lnTo>
                      <a:pt x="3447" y="1314"/>
                    </a:lnTo>
                    <a:lnTo>
                      <a:pt x="3463" y="1292"/>
                    </a:lnTo>
                    <a:lnTo>
                      <a:pt x="3480" y="1273"/>
                    </a:lnTo>
                    <a:lnTo>
                      <a:pt x="3499" y="1252"/>
                    </a:lnTo>
                    <a:lnTo>
                      <a:pt x="3516" y="1231"/>
                    </a:lnTo>
                    <a:lnTo>
                      <a:pt x="3532" y="1212"/>
                    </a:lnTo>
                    <a:lnTo>
                      <a:pt x="3551" y="1193"/>
                    </a:lnTo>
                    <a:lnTo>
                      <a:pt x="3568" y="1174"/>
                    </a:lnTo>
                    <a:lnTo>
                      <a:pt x="3584" y="1152"/>
                    </a:lnTo>
                    <a:lnTo>
                      <a:pt x="3601" y="1133"/>
                    </a:lnTo>
                    <a:lnTo>
                      <a:pt x="3618" y="1117"/>
                    </a:lnTo>
                    <a:lnTo>
                      <a:pt x="3637" y="1098"/>
                    </a:lnTo>
                    <a:lnTo>
                      <a:pt x="3651" y="1081"/>
                    </a:lnTo>
                    <a:lnTo>
                      <a:pt x="3670" y="1065"/>
                    </a:lnTo>
                    <a:lnTo>
                      <a:pt x="3686" y="1048"/>
                    </a:lnTo>
                    <a:lnTo>
                      <a:pt x="3703" y="1031"/>
                    </a:lnTo>
                    <a:lnTo>
                      <a:pt x="3720" y="1017"/>
                    </a:lnTo>
                    <a:lnTo>
                      <a:pt x="3736" y="1003"/>
                    </a:lnTo>
                    <a:lnTo>
                      <a:pt x="3770" y="977"/>
                    </a:lnTo>
                    <a:lnTo>
                      <a:pt x="3800" y="953"/>
                    </a:lnTo>
                    <a:lnTo>
                      <a:pt x="3834" y="932"/>
                    </a:lnTo>
                    <a:lnTo>
                      <a:pt x="3865" y="910"/>
                    </a:lnTo>
                    <a:lnTo>
                      <a:pt x="3895" y="891"/>
                    </a:lnTo>
                    <a:lnTo>
                      <a:pt x="3926" y="872"/>
                    </a:lnTo>
                    <a:lnTo>
                      <a:pt x="3957" y="854"/>
                    </a:lnTo>
                    <a:lnTo>
                      <a:pt x="3986" y="837"/>
                    </a:lnTo>
                    <a:lnTo>
                      <a:pt x="4014" y="820"/>
                    </a:lnTo>
                    <a:lnTo>
                      <a:pt x="4043" y="806"/>
                    </a:lnTo>
                    <a:lnTo>
                      <a:pt x="4100" y="778"/>
                    </a:lnTo>
                    <a:lnTo>
                      <a:pt x="4152" y="754"/>
                    </a:lnTo>
                    <a:lnTo>
                      <a:pt x="4202" y="733"/>
                    </a:lnTo>
                    <a:lnTo>
                      <a:pt x="4247" y="714"/>
                    </a:lnTo>
                    <a:lnTo>
                      <a:pt x="4289" y="699"/>
                    </a:lnTo>
                    <a:lnTo>
                      <a:pt x="4325" y="687"/>
                    </a:lnTo>
                    <a:lnTo>
                      <a:pt x="4384" y="669"/>
                    </a:lnTo>
                    <a:lnTo>
                      <a:pt x="4437" y="654"/>
                    </a:lnTo>
                    <a:lnTo>
                      <a:pt x="4171" y="379"/>
                    </a:lnTo>
                    <a:lnTo>
                      <a:pt x="4047" y="455"/>
                    </a:lnTo>
                    <a:lnTo>
                      <a:pt x="4218" y="607"/>
                    </a:lnTo>
                    <a:lnTo>
                      <a:pt x="4159" y="631"/>
                    </a:lnTo>
                    <a:lnTo>
                      <a:pt x="4128" y="645"/>
                    </a:lnTo>
                    <a:lnTo>
                      <a:pt x="4092" y="661"/>
                    </a:lnTo>
                    <a:lnTo>
                      <a:pt x="4054" y="680"/>
                    </a:lnTo>
                    <a:lnTo>
                      <a:pt x="4009" y="704"/>
                    </a:lnTo>
                    <a:lnTo>
                      <a:pt x="3962" y="728"/>
                    </a:lnTo>
                    <a:lnTo>
                      <a:pt x="3910" y="754"/>
                    </a:lnTo>
                    <a:lnTo>
                      <a:pt x="3884" y="770"/>
                    </a:lnTo>
                    <a:lnTo>
                      <a:pt x="3860" y="785"/>
                    </a:lnTo>
                    <a:lnTo>
                      <a:pt x="3831" y="801"/>
                    </a:lnTo>
                    <a:lnTo>
                      <a:pt x="3805" y="818"/>
                    </a:lnTo>
                    <a:lnTo>
                      <a:pt x="3779" y="835"/>
                    </a:lnTo>
                    <a:lnTo>
                      <a:pt x="3751" y="851"/>
                    </a:lnTo>
                    <a:lnTo>
                      <a:pt x="3724" y="870"/>
                    </a:lnTo>
                    <a:lnTo>
                      <a:pt x="3698" y="889"/>
                    </a:lnTo>
                    <a:lnTo>
                      <a:pt x="3670" y="908"/>
                    </a:lnTo>
                    <a:lnTo>
                      <a:pt x="3641" y="929"/>
                    </a:lnTo>
                    <a:lnTo>
                      <a:pt x="3618" y="951"/>
                    </a:lnTo>
                    <a:lnTo>
                      <a:pt x="3589" y="970"/>
                    </a:lnTo>
                    <a:lnTo>
                      <a:pt x="3565" y="993"/>
                    </a:lnTo>
                    <a:lnTo>
                      <a:pt x="3537" y="1017"/>
                    </a:lnTo>
                    <a:lnTo>
                      <a:pt x="3511" y="1046"/>
                    </a:lnTo>
                    <a:lnTo>
                      <a:pt x="3485" y="1074"/>
                    </a:lnTo>
                    <a:lnTo>
                      <a:pt x="3456" y="1103"/>
                    </a:lnTo>
                    <a:lnTo>
                      <a:pt x="3442" y="1119"/>
                    </a:lnTo>
                    <a:lnTo>
                      <a:pt x="3428" y="1136"/>
                    </a:lnTo>
                    <a:lnTo>
                      <a:pt x="3413" y="1152"/>
                    </a:lnTo>
                    <a:lnTo>
                      <a:pt x="3402" y="1169"/>
                    </a:lnTo>
                    <a:lnTo>
                      <a:pt x="3387" y="1186"/>
                    </a:lnTo>
                    <a:lnTo>
                      <a:pt x="3373" y="1202"/>
                    </a:lnTo>
                    <a:lnTo>
                      <a:pt x="3359" y="1221"/>
                    </a:lnTo>
                    <a:lnTo>
                      <a:pt x="3345" y="1238"/>
                    </a:lnTo>
                    <a:lnTo>
                      <a:pt x="3330" y="1257"/>
                    </a:lnTo>
                    <a:lnTo>
                      <a:pt x="3319" y="1273"/>
                    </a:lnTo>
                    <a:lnTo>
                      <a:pt x="3264" y="1347"/>
                    </a:lnTo>
                    <a:lnTo>
                      <a:pt x="3212" y="1420"/>
                    </a:lnTo>
                    <a:lnTo>
                      <a:pt x="3162" y="1492"/>
                    </a:lnTo>
                    <a:lnTo>
                      <a:pt x="3117" y="1563"/>
                    </a:lnTo>
                    <a:lnTo>
                      <a:pt x="3076" y="1627"/>
                    </a:lnTo>
                    <a:lnTo>
                      <a:pt x="3036" y="1688"/>
                    </a:lnTo>
                    <a:lnTo>
                      <a:pt x="3005" y="1738"/>
                    </a:lnTo>
                    <a:lnTo>
                      <a:pt x="2960" y="1816"/>
                    </a:lnTo>
                    <a:lnTo>
                      <a:pt x="2941" y="1845"/>
                    </a:lnTo>
                    <a:lnTo>
                      <a:pt x="2920" y="1835"/>
                    </a:lnTo>
                    <a:lnTo>
                      <a:pt x="2851" y="1812"/>
                    </a:lnTo>
                    <a:lnTo>
                      <a:pt x="2803" y="1797"/>
                    </a:lnTo>
                    <a:lnTo>
                      <a:pt x="2744" y="1781"/>
                    </a:lnTo>
                    <a:lnTo>
                      <a:pt x="2678" y="1764"/>
                    </a:lnTo>
                    <a:lnTo>
                      <a:pt x="2602" y="1750"/>
                    </a:lnTo>
                    <a:lnTo>
                      <a:pt x="2518" y="1736"/>
                    </a:lnTo>
                    <a:lnTo>
                      <a:pt x="2428" y="1724"/>
                    </a:lnTo>
                    <a:lnTo>
                      <a:pt x="2227" y="1712"/>
                    </a:lnTo>
                    <a:lnTo>
                      <a:pt x="2003" y="1717"/>
                    </a:lnTo>
                    <a:lnTo>
                      <a:pt x="1764" y="1748"/>
                    </a:lnTo>
                    <a:lnTo>
                      <a:pt x="1645" y="1769"/>
                    </a:lnTo>
                    <a:lnTo>
                      <a:pt x="1540" y="1793"/>
                    </a:lnTo>
                    <a:lnTo>
                      <a:pt x="1450" y="1812"/>
                    </a:lnTo>
                    <a:lnTo>
                      <a:pt x="1372" y="1831"/>
                    </a:lnTo>
                    <a:lnTo>
                      <a:pt x="1301" y="1847"/>
                    </a:lnTo>
                    <a:lnTo>
                      <a:pt x="1244" y="1864"/>
                    </a:lnTo>
                    <a:lnTo>
                      <a:pt x="1153" y="1890"/>
                    </a:lnTo>
                    <a:lnTo>
                      <a:pt x="1063" y="1926"/>
                    </a:lnTo>
                    <a:lnTo>
                      <a:pt x="1047" y="1940"/>
                    </a:lnTo>
                    <a:lnTo>
                      <a:pt x="190" y="161"/>
                    </a:lnTo>
                    <a:lnTo>
                      <a:pt x="368" y="116"/>
                    </a:lnTo>
                    <a:lnTo>
                      <a:pt x="32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31" name="Freeform 97"/>
              <p:cNvSpPr>
                <a:spLocks/>
              </p:cNvSpPr>
              <p:nvPr/>
            </p:nvSpPr>
            <p:spPr bwMode="auto">
              <a:xfrm>
                <a:off x="8810" y="9987"/>
                <a:ext cx="1013" cy="1945"/>
              </a:xfrm>
              <a:custGeom>
                <a:avLst/>
                <a:gdLst>
                  <a:gd name="T0" fmla="*/ 332 w 1013"/>
                  <a:gd name="T1" fmla="*/ 0 h 1945"/>
                  <a:gd name="T2" fmla="*/ 0 w 1013"/>
                  <a:gd name="T3" fmla="*/ 114 h 1945"/>
                  <a:gd name="T4" fmla="*/ 861 w 1013"/>
                  <a:gd name="T5" fmla="*/ 1945 h 1945"/>
                  <a:gd name="T6" fmla="*/ 1013 w 1013"/>
                  <a:gd name="T7" fmla="*/ 1907 h 1945"/>
                  <a:gd name="T8" fmla="*/ 180 w 1013"/>
                  <a:gd name="T9" fmla="*/ 171 h 1945"/>
                  <a:gd name="T10" fmla="*/ 396 w 1013"/>
                  <a:gd name="T11" fmla="*/ 104 h 1945"/>
                  <a:gd name="T12" fmla="*/ 332 w 1013"/>
                  <a:gd name="T13" fmla="*/ 0 h 1945"/>
                  <a:gd name="T14" fmla="*/ 332 w 1013"/>
                  <a:gd name="T15" fmla="*/ 0 h 194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013" h="1945">
                    <a:moveTo>
                      <a:pt x="332" y="0"/>
                    </a:moveTo>
                    <a:lnTo>
                      <a:pt x="0" y="114"/>
                    </a:lnTo>
                    <a:lnTo>
                      <a:pt x="861" y="1945"/>
                    </a:lnTo>
                    <a:lnTo>
                      <a:pt x="1013" y="1907"/>
                    </a:lnTo>
                    <a:lnTo>
                      <a:pt x="180" y="171"/>
                    </a:lnTo>
                    <a:lnTo>
                      <a:pt x="396" y="104"/>
                    </a:ln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32" name="Freeform 98"/>
              <p:cNvSpPr>
                <a:spLocks/>
              </p:cNvSpPr>
              <p:nvPr/>
            </p:nvSpPr>
            <p:spPr bwMode="auto">
              <a:xfrm>
                <a:off x="9957" y="10418"/>
                <a:ext cx="3526" cy="1568"/>
              </a:xfrm>
              <a:custGeom>
                <a:avLst/>
                <a:gdLst>
                  <a:gd name="T0" fmla="*/ 29 w 3526"/>
                  <a:gd name="T1" fmla="*/ 1504 h 1568"/>
                  <a:gd name="T2" fmla="*/ 150 w 3526"/>
                  <a:gd name="T3" fmla="*/ 1470 h 1568"/>
                  <a:gd name="T4" fmla="*/ 269 w 3526"/>
                  <a:gd name="T5" fmla="*/ 1437 h 1568"/>
                  <a:gd name="T6" fmla="*/ 406 w 3526"/>
                  <a:gd name="T7" fmla="*/ 1399 h 1568"/>
                  <a:gd name="T8" fmla="*/ 551 w 3526"/>
                  <a:gd name="T9" fmla="*/ 1361 h 1568"/>
                  <a:gd name="T10" fmla="*/ 689 w 3526"/>
                  <a:gd name="T11" fmla="*/ 1326 h 1568"/>
                  <a:gd name="T12" fmla="*/ 862 w 3526"/>
                  <a:gd name="T13" fmla="*/ 1283 h 1568"/>
                  <a:gd name="T14" fmla="*/ 1149 w 3526"/>
                  <a:gd name="T15" fmla="*/ 1257 h 1568"/>
                  <a:gd name="T16" fmla="*/ 2016 w 3526"/>
                  <a:gd name="T17" fmla="*/ 1257 h 1568"/>
                  <a:gd name="T18" fmla="*/ 2049 w 3526"/>
                  <a:gd name="T19" fmla="*/ 1217 h 1568"/>
                  <a:gd name="T20" fmla="*/ 2080 w 3526"/>
                  <a:gd name="T21" fmla="*/ 1183 h 1568"/>
                  <a:gd name="T22" fmla="*/ 2115 w 3526"/>
                  <a:gd name="T23" fmla="*/ 1141 h 1568"/>
                  <a:gd name="T24" fmla="*/ 2161 w 3526"/>
                  <a:gd name="T25" fmla="*/ 1091 h 1568"/>
                  <a:gd name="T26" fmla="*/ 2213 w 3526"/>
                  <a:gd name="T27" fmla="*/ 1036 h 1568"/>
                  <a:gd name="T28" fmla="*/ 2241 w 3526"/>
                  <a:gd name="T29" fmla="*/ 1006 h 1568"/>
                  <a:gd name="T30" fmla="*/ 2270 w 3526"/>
                  <a:gd name="T31" fmla="*/ 975 h 1568"/>
                  <a:gd name="T32" fmla="*/ 2298 w 3526"/>
                  <a:gd name="T33" fmla="*/ 944 h 1568"/>
                  <a:gd name="T34" fmla="*/ 2346 w 3526"/>
                  <a:gd name="T35" fmla="*/ 896 h 1568"/>
                  <a:gd name="T36" fmla="*/ 2379 w 3526"/>
                  <a:gd name="T37" fmla="*/ 863 h 1568"/>
                  <a:gd name="T38" fmla="*/ 2426 w 3526"/>
                  <a:gd name="T39" fmla="*/ 813 h 1568"/>
                  <a:gd name="T40" fmla="*/ 2462 w 3526"/>
                  <a:gd name="T41" fmla="*/ 783 h 1568"/>
                  <a:gd name="T42" fmla="*/ 2498 w 3526"/>
                  <a:gd name="T43" fmla="*/ 749 h 1568"/>
                  <a:gd name="T44" fmla="*/ 2531 w 3526"/>
                  <a:gd name="T45" fmla="*/ 719 h 1568"/>
                  <a:gd name="T46" fmla="*/ 2567 w 3526"/>
                  <a:gd name="T47" fmla="*/ 688 h 1568"/>
                  <a:gd name="T48" fmla="*/ 2602 w 3526"/>
                  <a:gd name="T49" fmla="*/ 657 h 1568"/>
                  <a:gd name="T50" fmla="*/ 2673 w 3526"/>
                  <a:gd name="T51" fmla="*/ 600 h 1568"/>
                  <a:gd name="T52" fmla="*/ 2742 w 3526"/>
                  <a:gd name="T53" fmla="*/ 548 h 1568"/>
                  <a:gd name="T54" fmla="*/ 2811 w 3526"/>
                  <a:gd name="T55" fmla="*/ 503 h 1568"/>
                  <a:gd name="T56" fmla="*/ 2875 w 3526"/>
                  <a:gd name="T57" fmla="*/ 465 h 1568"/>
                  <a:gd name="T58" fmla="*/ 2937 w 3526"/>
                  <a:gd name="T59" fmla="*/ 432 h 1568"/>
                  <a:gd name="T60" fmla="*/ 3018 w 3526"/>
                  <a:gd name="T61" fmla="*/ 389 h 1568"/>
                  <a:gd name="T62" fmla="*/ 3105 w 3526"/>
                  <a:gd name="T63" fmla="*/ 346 h 1568"/>
                  <a:gd name="T64" fmla="*/ 3203 w 3526"/>
                  <a:gd name="T65" fmla="*/ 304 h 1568"/>
                  <a:gd name="T66" fmla="*/ 3108 w 3526"/>
                  <a:gd name="T67" fmla="*/ 47 h 1568"/>
                  <a:gd name="T68" fmla="*/ 3526 w 3526"/>
                  <a:gd name="T69" fmla="*/ 334 h 1568"/>
                  <a:gd name="T70" fmla="*/ 3440 w 3526"/>
                  <a:gd name="T71" fmla="*/ 363 h 1568"/>
                  <a:gd name="T72" fmla="*/ 3345 w 3526"/>
                  <a:gd name="T73" fmla="*/ 396 h 1568"/>
                  <a:gd name="T74" fmla="*/ 3226 w 3526"/>
                  <a:gd name="T75" fmla="*/ 443 h 1568"/>
                  <a:gd name="T76" fmla="*/ 3127 w 3526"/>
                  <a:gd name="T77" fmla="*/ 484 h 1568"/>
                  <a:gd name="T78" fmla="*/ 3060 w 3526"/>
                  <a:gd name="T79" fmla="*/ 515 h 1568"/>
                  <a:gd name="T80" fmla="*/ 2989 w 3526"/>
                  <a:gd name="T81" fmla="*/ 550 h 1568"/>
                  <a:gd name="T82" fmla="*/ 2920 w 3526"/>
                  <a:gd name="T83" fmla="*/ 586 h 1568"/>
                  <a:gd name="T84" fmla="*/ 2851 w 3526"/>
                  <a:gd name="T85" fmla="*/ 626 h 1568"/>
                  <a:gd name="T86" fmla="*/ 2785 w 3526"/>
                  <a:gd name="T87" fmla="*/ 666 h 1568"/>
                  <a:gd name="T88" fmla="*/ 2723 w 3526"/>
                  <a:gd name="T89" fmla="*/ 709 h 1568"/>
                  <a:gd name="T90" fmla="*/ 2664 w 3526"/>
                  <a:gd name="T91" fmla="*/ 754 h 1568"/>
                  <a:gd name="T92" fmla="*/ 2605 w 3526"/>
                  <a:gd name="T93" fmla="*/ 804 h 1568"/>
                  <a:gd name="T94" fmla="*/ 2548 w 3526"/>
                  <a:gd name="T95" fmla="*/ 856 h 1568"/>
                  <a:gd name="T96" fmla="*/ 2491 w 3526"/>
                  <a:gd name="T97" fmla="*/ 908 h 1568"/>
                  <a:gd name="T98" fmla="*/ 2436 w 3526"/>
                  <a:gd name="T99" fmla="*/ 963 h 1568"/>
                  <a:gd name="T100" fmla="*/ 2384 w 3526"/>
                  <a:gd name="T101" fmla="*/ 1017 h 1568"/>
                  <a:gd name="T102" fmla="*/ 2334 w 3526"/>
                  <a:gd name="T103" fmla="*/ 1072 h 1568"/>
                  <a:gd name="T104" fmla="*/ 2286 w 3526"/>
                  <a:gd name="T105" fmla="*/ 1124 h 1568"/>
                  <a:gd name="T106" fmla="*/ 2241 w 3526"/>
                  <a:gd name="T107" fmla="*/ 1174 h 1568"/>
                  <a:gd name="T108" fmla="*/ 2203 w 3526"/>
                  <a:gd name="T109" fmla="*/ 1221 h 1568"/>
                  <a:gd name="T110" fmla="*/ 2168 w 3526"/>
                  <a:gd name="T111" fmla="*/ 1264 h 1568"/>
                  <a:gd name="T112" fmla="*/ 2137 w 3526"/>
                  <a:gd name="T113" fmla="*/ 1300 h 1568"/>
                  <a:gd name="T114" fmla="*/ 2101 w 3526"/>
                  <a:gd name="T115" fmla="*/ 1347 h 1568"/>
                  <a:gd name="T116" fmla="*/ 2070 w 3526"/>
                  <a:gd name="T117" fmla="*/ 1385 h 1568"/>
                  <a:gd name="T118" fmla="*/ 893 w 3526"/>
                  <a:gd name="T119" fmla="*/ 1454 h 1568"/>
                  <a:gd name="T120" fmla="*/ 689 w 3526"/>
                  <a:gd name="T121" fmla="*/ 1504 h 1568"/>
                  <a:gd name="T122" fmla="*/ 542 w 3526"/>
                  <a:gd name="T123" fmla="*/ 1549 h 1568"/>
                  <a:gd name="T124" fmla="*/ 0 w 3526"/>
                  <a:gd name="T125" fmla="*/ 1513 h 156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3526" h="1568">
                    <a:moveTo>
                      <a:pt x="0" y="1513"/>
                    </a:moveTo>
                    <a:lnTo>
                      <a:pt x="29" y="1504"/>
                    </a:lnTo>
                    <a:lnTo>
                      <a:pt x="100" y="1485"/>
                    </a:lnTo>
                    <a:lnTo>
                      <a:pt x="150" y="1470"/>
                    </a:lnTo>
                    <a:lnTo>
                      <a:pt x="207" y="1454"/>
                    </a:lnTo>
                    <a:lnTo>
                      <a:pt x="269" y="1437"/>
                    </a:lnTo>
                    <a:lnTo>
                      <a:pt x="337" y="1418"/>
                    </a:lnTo>
                    <a:lnTo>
                      <a:pt x="406" y="1399"/>
                    </a:lnTo>
                    <a:lnTo>
                      <a:pt x="480" y="1380"/>
                    </a:lnTo>
                    <a:lnTo>
                      <a:pt x="551" y="1361"/>
                    </a:lnTo>
                    <a:lnTo>
                      <a:pt x="620" y="1342"/>
                    </a:lnTo>
                    <a:lnTo>
                      <a:pt x="689" y="1326"/>
                    </a:lnTo>
                    <a:lnTo>
                      <a:pt x="753" y="1309"/>
                    </a:lnTo>
                    <a:lnTo>
                      <a:pt x="862" y="1283"/>
                    </a:lnTo>
                    <a:lnTo>
                      <a:pt x="985" y="1266"/>
                    </a:lnTo>
                    <a:lnTo>
                      <a:pt x="1149" y="1257"/>
                    </a:lnTo>
                    <a:lnTo>
                      <a:pt x="1534" y="1248"/>
                    </a:lnTo>
                    <a:lnTo>
                      <a:pt x="2016" y="1257"/>
                    </a:lnTo>
                    <a:lnTo>
                      <a:pt x="2037" y="1231"/>
                    </a:lnTo>
                    <a:lnTo>
                      <a:pt x="2049" y="1217"/>
                    </a:lnTo>
                    <a:lnTo>
                      <a:pt x="2063" y="1200"/>
                    </a:lnTo>
                    <a:lnTo>
                      <a:pt x="2080" y="1183"/>
                    </a:lnTo>
                    <a:lnTo>
                      <a:pt x="2096" y="1162"/>
                    </a:lnTo>
                    <a:lnTo>
                      <a:pt x="2115" y="1141"/>
                    </a:lnTo>
                    <a:lnTo>
                      <a:pt x="2139" y="1117"/>
                    </a:lnTo>
                    <a:lnTo>
                      <a:pt x="2161" y="1091"/>
                    </a:lnTo>
                    <a:lnTo>
                      <a:pt x="2187" y="1065"/>
                    </a:lnTo>
                    <a:lnTo>
                      <a:pt x="2213" y="1036"/>
                    </a:lnTo>
                    <a:lnTo>
                      <a:pt x="2227" y="1020"/>
                    </a:lnTo>
                    <a:lnTo>
                      <a:pt x="2241" y="1006"/>
                    </a:lnTo>
                    <a:lnTo>
                      <a:pt x="2256" y="991"/>
                    </a:lnTo>
                    <a:lnTo>
                      <a:pt x="2270" y="975"/>
                    </a:lnTo>
                    <a:lnTo>
                      <a:pt x="2284" y="961"/>
                    </a:lnTo>
                    <a:lnTo>
                      <a:pt x="2298" y="944"/>
                    </a:lnTo>
                    <a:lnTo>
                      <a:pt x="2329" y="913"/>
                    </a:lnTo>
                    <a:lnTo>
                      <a:pt x="2346" y="896"/>
                    </a:lnTo>
                    <a:lnTo>
                      <a:pt x="2362" y="880"/>
                    </a:lnTo>
                    <a:lnTo>
                      <a:pt x="2379" y="863"/>
                    </a:lnTo>
                    <a:lnTo>
                      <a:pt x="2393" y="847"/>
                    </a:lnTo>
                    <a:lnTo>
                      <a:pt x="2426" y="813"/>
                    </a:lnTo>
                    <a:lnTo>
                      <a:pt x="2445" y="799"/>
                    </a:lnTo>
                    <a:lnTo>
                      <a:pt x="2462" y="783"/>
                    </a:lnTo>
                    <a:lnTo>
                      <a:pt x="2479" y="766"/>
                    </a:lnTo>
                    <a:lnTo>
                      <a:pt x="2498" y="749"/>
                    </a:lnTo>
                    <a:lnTo>
                      <a:pt x="2514" y="733"/>
                    </a:lnTo>
                    <a:lnTo>
                      <a:pt x="2531" y="719"/>
                    </a:lnTo>
                    <a:lnTo>
                      <a:pt x="2550" y="704"/>
                    </a:lnTo>
                    <a:lnTo>
                      <a:pt x="2567" y="688"/>
                    </a:lnTo>
                    <a:lnTo>
                      <a:pt x="2583" y="674"/>
                    </a:lnTo>
                    <a:lnTo>
                      <a:pt x="2602" y="657"/>
                    </a:lnTo>
                    <a:lnTo>
                      <a:pt x="2638" y="628"/>
                    </a:lnTo>
                    <a:lnTo>
                      <a:pt x="2673" y="600"/>
                    </a:lnTo>
                    <a:lnTo>
                      <a:pt x="2709" y="574"/>
                    </a:lnTo>
                    <a:lnTo>
                      <a:pt x="2742" y="548"/>
                    </a:lnTo>
                    <a:lnTo>
                      <a:pt x="2778" y="524"/>
                    </a:lnTo>
                    <a:lnTo>
                      <a:pt x="2811" y="503"/>
                    </a:lnTo>
                    <a:lnTo>
                      <a:pt x="2844" y="484"/>
                    </a:lnTo>
                    <a:lnTo>
                      <a:pt x="2875" y="465"/>
                    </a:lnTo>
                    <a:lnTo>
                      <a:pt x="2906" y="448"/>
                    </a:lnTo>
                    <a:lnTo>
                      <a:pt x="2937" y="432"/>
                    </a:lnTo>
                    <a:lnTo>
                      <a:pt x="2963" y="417"/>
                    </a:lnTo>
                    <a:lnTo>
                      <a:pt x="3018" y="389"/>
                    </a:lnTo>
                    <a:lnTo>
                      <a:pt x="3063" y="368"/>
                    </a:lnTo>
                    <a:lnTo>
                      <a:pt x="3105" y="346"/>
                    </a:lnTo>
                    <a:lnTo>
                      <a:pt x="3141" y="330"/>
                    </a:lnTo>
                    <a:lnTo>
                      <a:pt x="3203" y="304"/>
                    </a:lnTo>
                    <a:lnTo>
                      <a:pt x="3300" y="275"/>
                    </a:lnTo>
                    <a:lnTo>
                      <a:pt x="3108" y="47"/>
                    </a:lnTo>
                    <a:lnTo>
                      <a:pt x="3222" y="0"/>
                    </a:lnTo>
                    <a:lnTo>
                      <a:pt x="3526" y="334"/>
                    </a:lnTo>
                    <a:lnTo>
                      <a:pt x="3502" y="342"/>
                    </a:lnTo>
                    <a:lnTo>
                      <a:pt x="3440" y="363"/>
                    </a:lnTo>
                    <a:lnTo>
                      <a:pt x="3395" y="379"/>
                    </a:lnTo>
                    <a:lnTo>
                      <a:pt x="3345" y="396"/>
                    </a:lnTo>
                    <a:lnTo>
                      <a:pt x="3288" y="417"/>
                    </a:lnTo>
                    <a:lnTo>
                      <a:pt x="3226" y="443"/>
                    </a:lnTo>
                    <a:lnTo>
                      <a:pt x="3162" y="470"/>
                    </a:lnTo>
                    <a:lnTo>
                      <a:pt x="3127" y="484"/>
                    </a:lnTo>
                    <a:lnTo>
                      <a:pt x="3094" y="500"/>
                    </a:lnTo>
                    <a:lnTo>
                      <a:pt x="3060" y="515"/>
                    </a:lnTo>
                    <a:lnTo>
                      <a:pt x="3025" y="534"/>
                    </a:lnTo>
                    <a:lnTo>
                      <a:pt x="2989" y="550"/>
                    </a:lnTo>
                    <a:lnTo>
                      <a:pt x="2956" y="567"/>
                    </a:lnTo>
                    <a:lnTo>
                      <a:pt x="2920" y="586"/>
                    </a:lnTo>
                    <a:lnTo>
                      <a:pt x="2887" y="605"/>
                    </a:lnTo>
                    <a:lnTo>
                      <a:pt x="2851" y="626"/>
                    </a:lnTo>
                    <a:lnTo>
                      <a:pt x="2818" y="645"/>
                    </a:lnTo>
                    <a:lnTo>
                      <a:pt x="2785" y="666"/>
                    </a:lnTo>
                    <a:lnTo>
                      <a:pt x="2754" y="688"/>
                    </a:lnTo>
                    <a:lnTo>
                      <a:pt x="2723" y="709"/>
                    </a:lnTo>
                    <a:lnTo>
                      <a:pt x="2692" y="730"/>
                    </a:lnTo>
                    <a:lnTo>
                      <a:pt x="2664" y="754"/>
                    </a:lnTo>
                    <a:lnTo>
                      <a:pt x="2633" y="778"/>
                    </a:lnTo>
                    <a:lnTo>
                      <a:pt x="2605" y="804"/>
                    </a:lnTo>
                    <a:lnTo>
                      <a:pt x="2574" y="828"/>
                    </a:lnTo>
                    <a:lnTo>
                      <a:pt x="2548" y="856"/>
                    </a:lnTo>
                    <a:lnTo>
                      <a:pt x="2519" y="882"/>
                    </a:lnTo>
                    <a:lnTo>
                      <a:pt x="2491" y="908"/>
                    </a:lnTo>
                    <a:lnTo>
                      <a:pt x="2464" y="937"/>
                    </a:lnTo>
                    <a:lnTo>
                      <a:pt x="2436" y="963"/>
                    </a:lnTo>
                    <a:lnTo>
                      <a:pt x="2407" y="991"/>
                    </a:lnTo>
                    <a:lnTo>
                      <a:pt x="2384" y="1017"/>
                    </a:lnTo>
                    <a:lnTo>
                      <a:pt x="2358" y="1046"/>
                    </a:lnTo>
                    <a:lnTo>
                      <a:pt x="2334" y="1072"/>
                    </a:lnTo>
                    <a:lnTo>
                      <a:pt x="2308" y="1098"/>
                    </a:lnTo>
                    <a:lnTo>
                      <a:pt x="2286" y="1124"/>
                    </a:lnTo>
                    <a:lnTo>
                      <a:pt x="2263" y="1150"/>
                    </a:lnTo>
                    <a:lnTo>
                      <a:pt x="2241" y="1174"/>
                    </a:lnTo>
                    <a:lnTo>
                      <a:pt x="2222" y="1198"/>
                    </a:lnTo>
                    <a:lnTo>
                      <a:pt x="2203" y="1221"/>
                    </a:lnTo>
                    <a:lnTo>
                      <a:pt x="2184" y="1243"/>
                    </a:lnTo>
                    <a:lnTo>
                      <a:pt x="2168" y="1264"/>
                    </a:lnTo>
                    <a:lnTo>
                      <a:pt x="2151" y="1283"/>
                    </a:lnTo>
                    <a:lnTo>
                      <a:pt x="2137" y="1300"/>
                    </a:lnTo>
                    <a:lnTo>
                      <a:pt x="2125" y="1319"/>
                    </a:lnTo>
                    <a:lnTo>
                      <a:pt x="2101" y="1347"/>
                    </a:lnTo>
                    <a:lnTo>
                      <a:pt x="2085" y="1366"/>
                    </a:lnTo>
                    <a:lnTo>
                      <a:pt x="2070" y="1385"/>
                    </a:lnTo>
                    <a:lnTo>
                      <a:pt x="1116" y="1418"/>
                    </a:lnTo>
                    <a:lnTo>
                      <a:pt x="893" y="1454"/>
                    </a:lnTo>
                    <a:lnTo>
                      <a:pt x="786" y="1480"/>
                    </a:lnTo>
                    <a:lnTo>
                      <a:pt x="689" y="1504"/>
                    </a:lnTo>
                    <a:lnTo>
                      <a:pt x="606" y="1527"/>
                    </a:lnTo>
                    <a:lnTo>
                      <a:pt x="542" y="1549"/>
                    </a:lnTo>
                    <a:lnTo>
                      <a:pt x="485" y="1568"/>
                    </a:lnTo>
                    <a:lnTo>
                      <a:pt x="0" y="151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33" name="Freeform 99"/>
              <p:cNvSpPr>
                <a:spLocks/>
              </p:cNvSpPr>
              <p:nvPr/>
            </p:nvSpPr>
            <p:spPr bwMode="auto">
              <a:xfrm>
                <a:off x="10931" y="9472"/>
                <a:ext cx="1006" cy="2004"/>
              </a:xfrm>
              <a:custGeom>
                <a:avLst/>
                <a:gdLst>
                  <a:gd name="T0" fmla="*/ 123 w 1006"/>
                  <a:gd name="T1" fmla="*/ 0 h 2004"/>
                  <a:gd name="T2" fmla="*/ 1006 w 1006"/>
                  <a:gd name="T3" fmla="*/ 1880 h 2004"/>
                  <a:gd name="T4" fmla="*/ 933 w 1006"/>
                  <a:gd name="T5" fmla="*/ 2004 h 2004"/>
                  <a:gd name="T6" fmla="*/ 0 w 1006"/>
                  <a:gd name="T7" fmla="*/ 19 h 2004"/>
                  <a:gd name="T8" fmla="*/ 123 w 1006"/>
                  <a:gd name="T9" fmla="*/ 0 h 2004"/>
                  <a:gd name="T10" fmla="*/ 123 w 1006"/>
                  <a:gd name="T11" fmla="*/ 0 h 200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006" h="2004">
                    <a:moveTo>
                      <a:pt x="123" y="0"/>
                    </a:moveTo>
                    <a:lnTo>
                      <a:pt x="1006" y="1880"/>
                    </a:lnTo>
                    <a:lnTo>
                      <a:pt x="933" y="2004"/>
                    </a:lnTo>
                    <a:lnTo>
                      <a:pt x="0" y="19"/>
                    </a:lnTo>
                    <a:lnTo>
                      <a:pt x="12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34" name="Freeform 100"/>
              <p:cNvSpPr>
                <a:spLocks/>
              </p:cNvSpPr>
              <p:nvPr/>
            </p:nvSpPr>
            <p:spPr bwMode="auto">
              <a:xfrm>
                <a:off x="9713" y="9671"/>
                <a:ext cx="1757" cy="1349"/>
              </a:xfrm>
              <a:custGeom>
                <a:avLst/>
                <a:gdLst>
                  <a:gd name="T0" fmla="*/ 0 w 1757"/>
                  <a:gd name="T1" fmla="*/ 90 h 1349"/>
                  <a:gd name="T2" fmla="*/ 54 w 1757"/>
                  <a:gd name="T3" fmla="*/ 76 h 1349"/>
                  <a:gd name="T4" fmla="*/ 118 w 1757"/>
                  <a:gd name="T5" fmla="*/ 59 h 1349"/>
                  <a:gd name="T6" fmla="*/ 204 w 1757"/>
                  <a:gd name="T7" fmla="*/ 43 h 1349"/>
                  <a:gd name="T8" fmla="*/ 306 w 1757"/>
                  <a:gd name="T9" fmla="*/ 24 h 1349"/>
                  <a:gd name="T10" fmla="*/ 420 w 1757"/>
                  <a:gd name="T11" fmla="*/ 9 h 1349"/>
                  <a:gd name="T12" fmla="*/ 681 w 1757"/>
                  <a:gd name="T13" fmla="*/ 0 h 1349"/>
                  <a:gd name="T14" fmla="*/ 911 w 1757"/>
                  <a:gd name="T15" fmla="*/ 24 h 1349"/>
                  <a:gd name="T16" fmla="*/ 1070 w 1757"/>
                  <a:gd name="T17" fmla="*/ 64 h 1349"/>
                  <a:gd name="T18" fmla="*/ 1123 w 1757"/>
                  <a:gd name="T19" fmla="*/ 85 h 1349"/>
                  <a:gd name="T20" fmla="*/ 1158 w 1757"/>
                  <a:gd name="T21" fmla="*/ 102 h 1349"/>
                  <a:gd name="T22" fmla="*/ 1187 w 1757"/>
                  <a:gd name="T23" fmla="*/ 118 h 1349"/>
                  <a:gd name="T24" fmla="*/ 1757 w 1757"/>
                  <a:gd name="T25" fmla="*/ 1349 h 1349"/>
                  <a:gd name="T26" fmla="*/ 1688 w 1757"/>
                  <a:gd name="T27" fmla="*/ 1333 h 1349"/>
                  <a:gd name="T28" fmla="*/ 1612 w 1757"/>
                  <a:gd name="T29" fmla="*/ 1319 h 1349"/>
                  <a:gd name="T30" fmla="*/ 1517 w 1757"/>
                  <a:gd name="T31" fmla="*/ 1300 h 1349"/>
                  <a:gd name="T32" fmla="*/ 1412 w 1757"/>
                  <a:gd name="T33" fmla="*/ 1281 h 1349"/>
                  <a:gd name="T34" fmla="*/ 1301 w 1757"/>
                  <a:gd name="T35" fmla="*/ 1266 h 1349"/>
                  <a:gd name="T36" fmla="*/ 1189 w 1757"/>
                  <a:gd name="T37" fmla="*/ 1257 h 1349"/>
                  <a:gd name="T38" fmla="*/ 1089 w 1757"/>
                  <a:gd name="T39" fmla="*/ 1252 h 1349"/>
                  <a:gd name="T40" fmla="*/ 721 w 1757"/>
                  <a:gd name="T41" fmla="*/ 1288 h 1349"/>
                  <a:gd name="T42" fmla="*/ 593 w 1757"/>
                  <a:gd name="T43" fmla="*/ 1309 h 1349"/>
                  <a:gd name="T44" fmla="*/ 543 w 1757"/>
                  <a:gd name="T45" fmla="*/ 1319 h 1349"/>
                  <a:gd name="T46" fmla="*/ 0 w 1757"/>
                  <a:gd name="T47" fmla="*/ 90 h 1349"/>
                  <a:gd name="T48" fmla="*/ 0 w 1757"/>
                  <a:gd name="T49" fmla="*/ 90 h 1349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757" h="1349">
                    <a:moveTo>
                      <a:pt x="0" y="90"/>
                    </a:moveTo>
                    <a:lnTo>
                      <a:pt x="54" y="76"/>
                    </a:lnTo>
                    <a:lnTo>
                      <a:pt x="118" y="59"/>
                    </a:lnTo>
                    <a:lnTo>
                      <a:pt x="204" y="43"/>
                    </a:lnTo>
                    <a:lnTo>
                      <a:pt x="306" y="24"/>
                    </a:lnTo>
                    <a:lnTo>
                      <a:pt x="420" y="9"/>
                    </a:lnTo>
                    <a:lnTo>
                      <a:pt x="681" y="0"/>
                    </a:lnTo>
                    <a:lnTo>
                      <a:pt x="911" y="24"/>
                    </a:lnTo>
                    <a:lnTo>
                      <a:pt x="1070" y="64"/>
                    </a:lnTo>
                    <a:lnTo>
                      <a:pt x="1123" y="85"/>
                    </a:lnTo>
                    <a:lnTo>
                      <a:pt x="1158" y="102"/>
                    </a:lnTo>
                    <a:lnTo>
                      <a:pt x="1187" y="118"/>
                    </a:lnTo>
                    <a:lnTo>
                      <a:pt x="1757" y="1349"/>
                    </a:lnTo>
                    <a:lnTo>
                      <a:pt x="1688" y="1333"/>
                    </a:lnTo>
                    <a:lnTo>
                      <a:pt x="1612" y="1319"/>
                    </a:lnTo>
                    <a:lnTo>
                      <a:pt x="1517" y="1300"/>
                    </a:lnTo>
                    <a:lnTo>
                      <a:pt x="1412" y="1281"/>
                    </a:lnTo>
                    <a:lnTo>
                      <a:pt x="1301" y="1266"/>
                    </a:lnTo>
                    <a:lnTo>
                      <a:pt x="1189" y="1257"/>
                    </a:lnTo>
                    <a:lnTo>
                      <a:pt x="1089" y="1252"/>
                    </a:lnTo>
                    <a:lnTo>
                      <a:pt x="721" y="1288"/>
                    </a:lnTo>
                    <a:lnTo>
                      <a:pt x="593" y="1309"/>
                    </a:lnTo>
                    <a:lnTo>
                      <a:pt x="543" y="1319"/>
                    </a:lnTo>
                    <a:lnTo>
                      <a:pt x="0" y="90"/>
                    </a:lnTo>
                    <a:close/>
                  </a:path>
                </a:pathLst>
              </a:custGeom>
              <a:solidFill>
                <a:srgbClr val="B8B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035" name="Freeform 101"/>
              <p:cNvSpPr>
                <a:spLocks/>
              </p:cNvSpPr>
              <p:nvPr/>
            </p:nvSpPr>
            <p:spPr bwMode="auto">
              <a:xfrm>
                <a:off x="11242" y="8874"/>
                <a:ext cx="1545" cy="1940"/>
              </a:xfrm>
              <a:custGeom>
                <a:avLst/>
                <a:gdLst>
                  <a:gd name="T0" fmla="*/ 11 w 1545"/>
                  <a:gd name="T1" fmla="*/ 655 h 1940"/>
                  <a:gd name="T2" fmla="*/ 38 w 1545"/>
                  <a:gd name="T3" fmla="*/ 619 h 1940"/>
                  <a:gd name="T4" fmla="*/ 80 w 1545"/>
                  <a:gd name="T5" fmla="*/ 567 h 1940"/>
                  <a:gd name="T6" fmla="*/ 106 w 1545"/>
                  <a:gd name="T7" fmla="*/ 534 h 1940"/>
                  <a:gd name="T8" fmla="*/ 135 w 1545"/>
                  <a:gd name="T9" fmla="*/ 500 h 1940"/>
                  <a:gd name="T10" fmla="*/ 166 w 1545"/>
                  <a:gd name="T11" fmla="*/ 467 h 1940"/>
                  <a:gd name="T12" fmla="*/ 197 w 1545"/>
                  <a:gd name="T13" fmla="*/ 432 h 1940"/>
                  <a:gd name="T14" fmla="*/ 232 w 1545"/>
                  <a:gd name="T15" fmla="*/ 394 h 1940"/>
                  <a:gd name="T16" fmla="*/ 268 w 1545"/>
                  <a:gd name="T17" fmla="*/ 358 h 1940"/>
                  <a:gd name="T18" fmla="*/ 303 w 1545"/>
                  <a:gd name="T19" fmla="*/ 323 h 1940"/>
                  <a:gd name="T20" fmla="*/ 339 w 1545"/>
                  <a:gd name="T21" fmla="*/ 292 h 1940"/>
                  <a:gd name="T22" fmla="*/ 375 w 1545"/>
                  <a:gd name="T23" fmla="*/ 258 h 1940"/>
                  <a:gd name="T24" fmla="*/ 410 w 1545"/>
                  <a:gd name="T25" fmla="*/ 232 h 1940"/>
                  <a:gd name="T26" fmla="*/ 486 w 1545"/>
                  <a:gd name="T27" fmla="*/ 185 h 1940"/>
                  <a:gd name="T28" fmla="*/ 567 w 1545"/>
                  <a:gd name="T29" fmla="*/ 140 h 1940"/>
                  <a:gd name="T30" fmla="*/ 650 w 1545"/>
                  <a:gd name="T31" fmla="*/ 100 h 1940"/>
                  <a:gd name="T32" fmla="*/ 731 w 1545"/>
                  <a:gd name="T33" fmla="*/ 64 h 1940"/>
                  <a:gd name="T34" fmla="*/ 802 w 1545"/>
                  <a:gd name="T35" fmla="*/ 38 h 1940"/>
                  <a:gd name="T36" fmla="*/ 909 w 1545"/>
                  <a:gd name="T37" fmla="*/ 0 h 1940"/>
                  <a:gd name="T38" fmla="*/ 1528 w 1545"/>
                  <a:gd name="T39" fmla="*/ 956 h 1940"/>
                  <a:gd name="T40" fmla="*/ 1455 w 1545"/>
                  <a:gd name="T41" fmla="*/ 1001 h 1940"/>
                  <a:gd name="T42" fmla="*/ 1381 w 1545"/>
                  <a:gd name="T43" fmla="*/ 1046 h 1940"/>
                  <a:gd name="T44" fmla="*/ 1301 w 1545"/>
                  <a:gd name="T45" fmla="*/ 1098 h 1940"/>
                  <a:gd name="T46" fmla="*/ 1217 w 1545"/>
                  <a:gd name="T47" fmla="*/ 1153 h 1940"/>
                  <a:gd name="T48" fmla="*/ 1137 w 1545"/>
                  <a:gd name="T49" fmla="*/ 1212 h 1940"/>
                  <a:gd name="T50" fmla="*/ 1070 w 1545"/>
                  <a:gd name="T51" fmla="*/ 1264 h 1940"/>
                  <a:gd name="T52" fmla="*/ 1020 w 1545"/>
                  <a:gd name="T53" fmla="*/ 1321 h 1940"/>
                  <a:gd name="T54" fmla="*/ 994 w 1545"/>
                  <a:gd name="T55" fmla="*/ 1357 h 1940"/>
                  <a:gd name="T56" fmla="*/ 933 w 1545"/>
                  <a:gd name="T57" fmla="*/ 1447 h 1940"/>
                  <a:gd name="T58" fmla="*/ 866 w 1545"/>
                  <a:gd name="T59" fmla="*/ 1553 h 1940"/>
                  <a:gd name="T60" fmla="*/ 802 w 1545"/>
                  <a:gd name="T61" fmla="*/ 1665 h 1940"/>
                  <a:gd name="T62" fmla="*/ 743 w 1545"/>
                  <a:gd name="T63" fmla="*/ 1769 h 1940"/>
                  <a:gd name="T64" fmla="*/ 695 w 1545"/>
                  <a:gd name="T65" fmla="*/ 1857 h 1940"/>
                  <a:gd name="T66" fmla="*/ 650 w 1545"/>
                  <a:gd name="T67" fmla="*/ 1940 h 1940"/>
                  <a:gd name="T68" fmla="*/ 0 w 1545"/>
                  <a:gd name="T69" fmla="*/ 669 h 194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1545" h="1940">
                    <a:moveTo>
                      <a:pt x="0" y="669"/>
                    </a:moveTo>
                    <a:lnTo>
                      <a:pt x="11" y="655"/>
                    </a:lnTo>
                    <a:lnTo>
                      <a:pt x="23" y="640"/>
                    </a:lnTo>
                    <a:lnTo>
                      <a:pt x="38" y="619"/>
                    </a:lnTo>
                    <a:lnTo>
                      <a:pt x="59" y="595"/>
                    </a:lnTo>
                    <a:lnTo>
                      <a:pt x="80" y="567"/>
                    </a:lnTo>
                    <a:lnTo>
                      <a:pt x="95" y="550"/>
                    </a:lnTo>
                    <a:lnTo>
                      <a:pt x="106" y="534"/>
                    </a:lnTo>
                    <a:lnTo>
                      <a:pt x="121" y="517"/>
                    </a:lnTo>
                    <a:lnTo>
                      <a:pt x="135" y="500"/>
                    </a:lnTo>
                    <a:lnTo>
                      <a:pt x="149" y="484"/>
                    </a:lnTo>
                    <a:lnTo>
                      <a:pt x="166" y="467"/>
                    </a:lnTo>
                    <a:lnTo>
                      <a:pt x="180" y="448"/>
                    </a:lnTo>
                    <a:lnTo>
                      <a:pt x="197" y="432"/>
                    </a:lnTo>
                    <a:lnTo>
                      <a:pt x="213" y="413"/>
                    </a:lnTo>
                    <a:lnTo>
                      <a:pt x="232" y="394"/>
                    </a:lnTo>
                    <a:lnTo>
                      <a:pt x="249" y="375"/>
                    </a:lnTo>
                    <a:lnTo>
                      <a:pt x="268" y="358"/>
                    </a:lnTo>
                    <a:lnTo>
                      <a:pt x="284" y="341"/>
                    </a:lnTo>
                    <a:lnTo>
                      <a:pt x="303" y="323"/>
                    </a:lnTo>
                    <a:lnTo>
                      <a:pt x="320" y="308"/>
                    </a:lnTo>
                    <a:lnTo>
                      <a:pt x="339" y="292"/>
                    </a:lnTo>
                    <a:lnTo>
                      <a:pt x="356" y="275"/>
                    </a:lnTo>
                    <a:lnTo>
                      <a:pt x="375" y="258"/>
                    </a:lnTo>
                    <a:lnTo>
                      <a:pt x="391" y="244"/>
                    </a:lnTo>
                    <a:lnTo>
                      <a:pt x="410" y="232"/>
                    </a:lnTo>
                    <a:lnTo>
                      <a:pt x="446" y="206"/>
                    </a:lnTo>
                    <a:lnTo>
                      <a:pt x="486" y="185"/>
                    </a:lnTo>
                    <a:lnTo>
                      <a:pt x="527" y="161"/>
                    </a:lnTo>
                    <a:lnTo>
                      <a:pt x="567" y="140"/>
                    </a:lnTo>
                    <a:lnTo>
                      <a:pt x="610" y="119"/>
                    </a:lnTo>
                    <a:lnTo>
                      <a:pt x="650" y="100"/>
                    </a:lnTo>
                    <a:lnTo>
                      <a:pt x="690" y="81"/>
                    </a:lnTo>
                    <a:lnTo>
                      <a:pt x="731" y="64"/>
                    </a:lnTo>
                    <a:lnTo>
                      <a:pt x="766" y="50"/>
                    </a:lnTo>
                    <a:lnTo>
                      <a:pt x="802" y="38"/>
                    </a:lnTo>
                    <a:lnTo>
                      <a:pt x="857" y="17"/>
                    </a:lnTo>
                    <a:lnTo>
                      <a:pt x="909" y="0"/>
                    </a:lnTo>
                    <a:lnTo>
                      <a:pt x="1545" y="946"/>
                    </a:lnTo>
                    <a:lnTo>
                      <a:pt x="1528" y="956"/>
                    </a:lnTo>
                    <a:lnTo>
                      <a:pt x="1483" y="982"/>
                    </a:lnTo>
                    <a:lnTo>
                      <a:pt x="1455" y="1001"/>
                    </a:lnTo>
                    <a:lnTo>
                      <a:pt x="1419" y="1020"/>
                    </a:lnTo>
                    <a:lnTo>
                      <a:pt x="1381" y="1046"/>
                    </a:lnTo>
                    <a:lnTo>
                      <a:pt x="1341" y="1070"/>
                    </a:lnTo>
                    <a:lnTo>
                      <a:pt x="1301" y="1098"/>
                    </a:lnTo>
                    <a:lnTo>
                      <a:pt x="1258" y="1124"/>
                    </a:lnTo>
                    <a:lnTo>
                      <a:pt x="1217" y="1153"/>
                    </a:lnTo>
                    <a:lnTo>
                      <a:pt x="1175" y="1183"/>
                    </a:lnTo>
                    <a:lnTo>
                      <a:pt x="1137" y="1212"/>
                    </a:lnTo>
                    <a:lnTo>
                      <a:pt x="1103" y="1240"/>
                    </a:lnTo>
                    <a:lnTo>
                      <a:pt x="1070" y="1264"/>
                    </a:lnTo>
                    <a:lnTo>
                      <a:pt x="1047" y="1293"/>
                    </a:lnTo>
                    <a:lnTo>
                      <a:pt x="1020" y="1321"/>
                    </a:lnTo>
                    <a:lnTo>
                      <a:pt x="1009" y="1338"/>
                    </a:lnTo>
                    <a:lnTo>
                      <a:pt x="994" y="1357"/>
                    </a:lnTo>
                    <a:lnTo>
                      <a:pt x="963" y="1399"/>
                    </a:lnTo>
                    <a:lnTo>
                      <a:pt x="933" y="1447"/>
                    </a:lnTo>
                    <a:lnTo>
                      <a:pt x="899" y="1499"/>
                    </a:lnTo>
                    <a:lnTo>
                      <a:pt x="866" y="1553"/>
                    </a:lnTo>
                    <a:lnTo>
                      <a:pt x="833" y="1608"/>
                    </a:lnTo>
                    <a:lnTo>
                      <a:pt x="802" y="1665"/>
                    </a:lnTo>
                    <a:lnTo>
                      <a:pt x="771" y="1717"/>
                    </a:lnTo>
                    <a:lnTo>
                      <a:pt x="743" y="1769"/>
                    </a:lnTo>
                    <a:lnTo>
                      <a:pt x="717" y="1814"/>
                    </a:lnTo>
                    <a:lnTo>
                      <a:pt x="695" y="1857"/>
                    </a:lnTo>
                    <a:lnTo>
                      <a:pt x="662" y="1916"/>
                    </a:lnTo>
                    <a:lnTo>
                      <a:pt x="650" y="1940"/>
                    </a:lnTo>
                    <a:lnTo>
                      <a:pt x="0" y="669"/>
                    </a:lnTo>
                    <a:close/>
                  </a:path>
                </a:pathLst>
              </a:custGeom>
              <a:solidFill>
                <a:srgbClr val="B8B8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2022" name="Rectangle 102"/>
            <p:cNvSpPr>
              <a:spLocks noChangeArrowheads="1"/>
            </p:cNvSpPr>
            <p:nvPr/>
          </p:nvSpPr>
          <p:spPr bwMode="auto">
            <a:xfrm>
              <a:off x="3792" y="672"/>
              <a:ext cx="40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 sz="1800" b="0">
                  <a:solidFill>
                    <a:srgbClr val="FF6600"/>
                  </a:solidFill>
                  <a:latin typeface="黑体" pitchFamily="2" charset="-122"/>
                  <a:ea typeface="黑体" pitchFamily="2" charset="-122"/>
                </a:rPr>
                <a:t>档案</a:t>
              </a:r>
            </a:p>
          </p:txBody>
        </p:sp>
      </p:grpSp>
      <p:sp>
        <p:nvSpPr>
          <p:cNvPr id="157799" name="AutoShape 103"/>
          <p:cNvSpPr>
            <a:spLocks noChangeArrowheads="1"/>
          </p:cNvSpPr>
          <p:nvPr/>
        </p:nvSpPr>
        <p:spPr bwMode="auto">
          <a:xfrm flipH="1">
            <a:off x="2057400" y="2876550"/>
            <a:ext cx="3810000" cy="228600"/>
          </a:xfrm>
          <a:prstGeom prst="notchedRightArrow">
            <a:avLst>
              <a:gd name="adj1" fmla="val 50000"/>
              <a:gd name="adj2" fmla="val 4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157800" name="Group 104"/>
          <p:cNvGrpSpPr>
            <a:grpSpLocks/>
          </p:cNvGrpSpPr>
          <p:nvPr/>
        </p:nvGrpSpPr>
        <p:grpSpPr bwMode="auto">
          <a:xfrm>
            <a:off x="3071813" y="1528763"/>
            <a:ext cx="1611312" cy="1189037"/>
            <a:chOff x="4902" y="3613"/>
            <a:chExt cx="2538" cy="1872"/>
          </a:xfrm>
        </p:grpSpPr>
        <p:sp>
          <p:nvSpPr>
            <p:cNvPr id="42010" name="Freeform 105"/>
            <p:cNvSpPr>
              <a:spLocks/>
            </p:cNvSpPr>
            <p:nvPr/>
          </p:nvSpPr>
          <p:spPr bwMode="auto">
            <a:xfrm>
              <a:off x="6760" y="3838"/>
              <a:ext cx="623" cy="755"/>
            </a:xfrm>
            <a:custGeom>
              <a:avLst/>
              <a:gdLst>
                <a:gd name="T0" fmla="*/ 0 w 1156"/>
                <a:gd name="T1" fmla="*/ 42 h 1558"/>
                <a:gd name="T2" fmla="*/ 528 w 1156"/>
                <a:gd name="T3" fmla="*/ 732 h 1558"/>
                <a:gd name="T4" fmla="*/ 623 w 1156"/>
                <a:gd name="T5" fmla="*/ 755 h 1558"/>
                <a:gd name="T6" fmla="*/ 38 w 1156"/>
                <a:gd name="T7" fmla="*/ 0 h 1558"/>
                <a:gd name="T8" fmla="*/ 0 w 1156"/>
                <a:gd name="T9" fmla="*/ 42 h 1558"/>
                <a:gd name="T10" fmla="*/ 0 w 1156"/>
                <a:gd name="T11" fmla="*/ 42 h 15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156" h="1558">
                  <a:moveTo>
                    <a:pt x="0" y="87"/>
                  </a:moveTo>
                  <a:lnTo>
                    <a:pt x="980" y="1510"/>
                  </a:lnTo>
                  <a:lnTo>
                    <a:pt x="1156" y="1558"/>
                  </a:lnTo>
                  <a:lnTo>
                    <a:pt x="71" y="0"/>
                  </a:lnTo>
                  <a:lnTo>
                    <a:pt x="0" y="87"/>
                  </a:lnTo>
                  <a:close/>
                </a:path>
              </a:pathLst>
            </a:custGeom>
            <a:solidFill>
              <a:srgbClr val="B8B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1" name="Freeform 106"/>
            <p:cNvSpPr>
              <a:spLocks/>
            </p:cNvSpPr>
            <p:nvPr/>
          </p:nvSpPr>
          <p:spPr bwMode="auto">
            <a:xfrm>
              <a:off x="4996" y="4423"/>
              <a:ext cx="2393" cy="1015"/>
            </a:xfrm>
            <a:custGeom>
              <a:avLst/>
              <a:gdLst>
                <a:gd name="T0" fmla="*/ 0 w 4437"/>
                <a:gd name="T1" fmla="*/ 46 h 2096"/>
                <a:gd name="T2" fmla="*/ 535 w 4437"/>
                <a:gd name="T3" fmla="*/ 1011 h 2096"/>
                <a:gd name="T4" fmla="*/ 599 w 4437"/>
                <a:gd name="T5" fmla="*/ 993 h 2096"/>
                <a:gd name="T6" fmla="*/ 664 w 4437"/>
                <a:gd name="T7" fmla="*/ 976 h 2096"/>
                <a:gd name="T8" fmla="*/ 744 w 4437"/>
                <a:gd name="T9" fmla="*/ 956 h 2096"/>
                <a:gd name="T10" fmla="*/ 832 w 4437"/>
                <a:gd name="T11" fmla="*/ 938 h 2096"/>
                <a:gd name="T12" fmla="*/ 924 w 4437"/>
                <a:gd name="T13" fmla="*/ 922 h 2096"/>
                <a:gd name="T14" fmla="*/ 1061 w 4437"/>
                <a:gd name="T15" fmla="*/ 905 h 2096"/>
                <a:gd name="T16" fmla="*/ 1253 w 4437"/>
                <a:gd name="T17" fmla="*/ 905 h 2096"/>
                <a:gd name="T18" fmla="*/ 1448 w 4437"/>
                <a:gd name="T19" fmla="*/ 924 h 2096"/>
                <a:gd name="T20" fmla="*/ 1597 w 4437"/>
                <a:gd name="T21" fmla="*/ 948 h 2096"/>
                <a:gd name="T22" fmla="*/ 1667 w 4437"/>
                <a:gd name="T23" fmla="*/ 942 h 2096"/>
                <a:gd name="T24" fmla="*/ 1693 w 4437"/>
                <a:gd name="T25" fmla="*/ 897 h 2096"/>
                <a:gd name="T26" fmla="*/ 1733 w 4437"/>
                <a:gd name="T27" fmla="*/ 831 h 2096"/>
                <a:gd name="T28" fmla="*/ 1785 w 4437"/>
                <a:gd name="T29" fmla="*/ 752 h 2096"/>
                <a:gd name="T30" fmla="*/ 1814 w 4437"/>
                <a:gd name="T31" fmla="*/ 711 h 2096"/>
                <a:gd name="T32" fmla="*/ 1846 w 4437"/>
                <a:gd name="T33" fmla="*/ 668 h 2096"/>
                <a:gd name="T34" fmla="*/ 1878 w 4437"/>
                <a:gd name="T35" fmla="*/ 627 h 2096"/>
                <a:gd name="T36" fmla="*/ 1902 w 4437"/>
                <a:gd name="T37" fmla="*/ 597 h 2096"/>
                <a:gd name="T38" fmla="*/ 1921 w 4437"/>
                <a:gd name="T39" fmla="*/ 578 h 2096"/>
                <a:gd name="T40" fmla="*/ 1937 w 4437"/>
                <a:gd name="T41" fmla="*/ 559 h 2096"/>
                <a:gd name="T42" fmla="*/ 1953 w 4437"/>
                <a:gd name="T43" fmla="*/ 541 h 2096"/>
                <a:gd name="T44" fmla="*/ 1972 w 4437"/>
                <a:gd name="T45" fmla="*/ 523 h 2096"/>
                <a:gd name="T46" fmla="*/ 1990 w 4437"/>
                <a:gd name="T47" fmla="*/ 508 h 2096"/>
                <a:gd name="T48" fmla="*/ 2015 w 4437"/>
                <a:gd name="T49" fmla="*/ 486 h 2096"/>
                <a:gd name="T50" fmla="*/ 2049 w 4437"/>
                <a:gd name="T51" fmla="*/ 461 h 2096"/>
                <a:gd name="T52" fmla="*/ 2085 w 4437"/>
                <a:gd name="T53" fmla="*/ 440 h 2096"/>
                <a:gd name="T54" fmla="*/ 2117 w 4437"/>
                <a:gd name="T55" fmla="*/ 421 h 2096"/>
                <a:gd name="T56" fmla="*/ 2150 w 4437"/>
                <a:gd name="T57" fmla="*/ 405 h 2096"/>
                <a:gd name="T58" fmla="*/ 2181 w 4437"/>
                <a:gd name="T59" fmla="*/ 389 h 2096"/>
                <a:gd name="T60" fmla="*/ 2239 w 4437"/>
                <a:gd name="T61" fmla="*/ 365 h 2096"/>
                <a:gd name="T62" fmla="*/ 2291 w 4437"/>
                <a:gd name="T63" fmla="*/ 346 h 2096"/>
                <a:gd name="T64" fmla="*/ 2333 w 4437"/>
                <a:gd name="T65" fmla="*/ 332 h 2096"/>
                <a:gd name="T66" fmla="*/ 2393 w 4437"/>
                <a:gd name="T67" fmla="*/ 317 h 2096"/>
                <a:gd name="T68" fmla="*/ 2184 w 4437"/>
                <a:gd name="T69" fmla="*/ 220 h 2096"/>
                <a:gd name="T70" fmla="*/ 2237 w 4437"/>
                <a:gd name="T71" fmla="*/ 306 h 2096"/>
                <a:gd name="T72" fmla="*/ 2169 w 4437"/>
                <a:gd name="T73" fmla="*/ 328 h 2096"/>
                <a:gd name="T74" fmla="*/ 2114 w 4437"/>
                <a:gd name="T75" fmla="*/ 349 h 2096"/>
                <a:gd name="T76" fmla="*/ 2056 w 4437"/>
                <a:gd name="T77" fmla="*/ 377 h 2096"/>
                <a:gd name="T78" fmla="*/ 2028 w 4437"/>
                <a:gd name="T79" fmla="*/ 390 h 2096"/>
                <a:gd name="T80" fmla="*/ 2000 w 4437"/>
                <a:gd name="T81" fmla="*/ 406 h 2096"/>
                <a:gd name="T82" fmla="*/ 1974 w 4437"/>
                <a:gd name="T83" fmla="*/ 423 h 2096"/>
                <a:gd name="T84" fmla="*/ 1949 w 4437"/>
                <a:gd name="T85" fmla="*/ 441 h 2096"/>
                <a:gd name="T86" fmla="*/ 1928 w 4437"/>
                <a:gd name="T87" fmla="*/ 460 h 2096"/>
                <a:gd name="T88" fmla="*/ 1907 w 4437"/>
                <a:gd name="T89" fmla="*/ 480 h 2096"/>
                <a:gd name="T90" fmla="*/ 1883 w 4437"/>
                <a:gd name="T91" fmla="*/ 505 h 2096"/>
                <a:gd name="T92" fmla="*/ 1866 w 4437"/>
                <a:gd name="T93" fmla="*/ 526 h 2096"/>
                <a:gd name="T94" fmla="*/ 1833 w 4437"/>
                <a:gd name="T95" fmla="*/ 564 h 2096"/>
                <a:gd name="T96" fmla="*/ 1784 w 4437"/>
                <a:gd name="T97" fmla="*/ 631 h 2096"/>
                <a:gd name="T98" fmla="*/ 1733 w 4437"/>
                <a:gd name="T99" fmla="*/ 697 h 2096"/>
                <a:gd name="T100" fmla="*/ 1689 w 4437"/>
                <a:gd name="T101" fmla="*/ 759 h 2096"/>
                <a:gd name="T102" fmla="*/ 1653 w 4437"/>
                <a:gd name="T103" fmla="*/ 811 h 2096"/>
                <a:gd name="T104" fmla="*/ 1620 w 4437"/>
                <a:gd name="T105" fmla="*/ 859 h 2096"/>
                <a:gd name="T106" fmla="*/ 1567 w 4437"/>
                <a:gd name="T107" fmla="*/ 846 h 2096"/>
                <a:gd name="T108" fmla="*/ 1424 w 4437"/>
                <a:gd name="T109" fmla="*/ 823 h 2096"/>
                <a:gd name="T110" fmla="*/ 1213 w 4437"/>
                <a:gd name="T111" fmla="*/ 811 h 2096"/>
                <a:gd name="T112" fmla="*/ 959 w 4437"/>
                <a:gd name="T113" fmla="*/ 831 h 2096"/>
                <a:gd name="T114" fmla="*/ 840 w 4437"/>
                <a:gd name="T115" fmla="*/ 853 h 2096"/>
                <a:gd name="T116" fmla="*/ 745 w 4437"/>
                <a:gd name="T117" fmla="*/ 872 h 2096"/>
                <a:gd name="T118" fmla="*/ 676 w 4437"/>
                <a:gd name="T119" fmla="*/ 887 h 2096"/>
                <a:gd name="T120" fmla="*/ 562 w 4437"/>
                <a:gd name="T121" fmla="*/ 923 h 2096"/>
                <a:gd name="T122" fmla="*/ 198 w 4437"/>
                <a:gd name="T123" fmla="*/ 55 h 2096"/>
                <a:gd name="T124" fmla="*/ 173 w 4437"/>
                <a:gd name="T125" fmla="*/ 0 h 209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4437" h="2096">
                  <a:moveTo>
                    <a:pt x="320" y="0"/>
                  </a:moveTo>
                  <a:lnTo>
                    <a:pt x="0" y="95"/>
                  </a:lnTo>
                  <a:lnTo>
                    <a:pt x="966" y="2096"/>
                  </a:lnTo>
                  <a:lnTo>
                    <a:pt x="992" y="2087"/>
                  </a:lnTo>
                  <a:lnTo>
                    <a:pt x="1061" y="2066"/>
                  </a:lnTo>
                  <a:lnTo>
                    <a:pt x="1111" y="2051"/>
                  </a:lnTo>
                  <a:lnTo>
                    <a:pt x="1168" y="2035"/>
                  </a:lnTo>
                  <a:lnTo>
                    <a:pt x="1232" y="2016"/>
                  </a:lnTo>
                  <a:lnTo>
                    <a:pt x="1303" y="1997"/>
                  </a:lnTo>
                  <a:lnTo>
                    <a:pt x="1379" y="1975"/>
                  </a:lnTo>
                  <a:lnTo>
                    <a:pt x="1460" y="1957"/>
                  </a:lnTo>
                  <a:lnTo>
                    <a:pt x="1543" y="1938"/>
                  </a:lnTo>
                  <a:lnTo>
                    <a:pt x="1628" y="1921"/>
                  </a:lnTo>
                  <a:lnTo>
                    <a:pt x="1714" y="1904"/>
                  </a:lnTo>
                  <a:lnTo>
                    <a:pt x="1799" y="1888"/>
                  </a:lnTo>
                  <a:lnTo>
                    <a:pt x="1968" y="1869"/>
                  </a:lnTo>
                  <a:lnTo>
                    <a:pt x="2141" y="1862"/>
                  </a:lnTo>
                  <a:lnTo>
                    <a:pt x="2324" y="1869"/>
                  </a:lnTo>
                  <a:lnTo>
                    <a:pt x="2509" y="1888"/>
                  </a:lnTo>
                  <a:lnTo>
                    <a:pt x="2685" y="1909"/>
                  </a:lnTo>
                  <a:lnTo>
                    <a:pt x="2839" y="1935"/>
                  </a:lnTo>
                  <a:lnTo>
                    <a:pt x="2962" y="1957"/>
                  </a:lnTo>
                  <a:lnTo>
                    <a:pt x="3074" y="1980"/>
                  </a:lnTo>
                  <a:lnTo>
                    <a:pt x="3091" y="1945"/>
                  </a:lnTo>
                  <a:lnTo>
                    <a:pt x="3112" y="1904"/>
                  </a:lnTo>
                  <a:lnTo>
                    <a:pt x="3140" y="1852"/>
                  </a:lnTo>
                  <a:lnTo>
                    <a:pt x="3174" y="1788"/>
                  </a:lnTo>
                  <a:lnTo>
                    <a:pt x="3214" y="1717"/>
                  </a:lnTo>
                  <a:lnTo>
                    <a:pt x="3259" y="1639"/>
                  </a:lnTo>
                  <a:lnTo>
                    <a:pt x="3309" y="1553"/>
                  </a:lnTo>
                  <a:lnTo>
                    <a:pt x="3338" y="1513"/>
                  </a:lnTo>
                  <a:lnTo>
                    <a:pt x="3364" y="1468"/>
                  </a:lnTo>
                  <a:lnTo>
                    <a:pt x="3392" y="1425"/>
                  </a:lnTo>
                  <a:lnTo>
                    <a:pt x="3423" y="1380"/>
                  </a:lnTo>
                  <a:lnTo>
                    <a:pt x="3451" y="1337"/>
                  </a:lnTo>
                  <a:lnTo>
                    <a:pt x="3482" y="1295"/>
                  </a:lnTo>
                  <a:lnTo>
                    <a:pt x="3513" y="1254"/>
                  </a:lnTo>
                  <a:lnTo>
                    <a:pt x="3527" y="1233"/>
                  </a:lnTo>
                  <a:lnTo>
                    <a:pt x="3544" y="1212"/>
                  </a:lnTo>
                  <a:lnTo>
                    <a:pt x="3561" y="1193"/>
                  </a:lnTo>
                  <a:lnTo>
                    <a:pt x="3575" y="1174"/>
                  </a:lnTo>
                  <a:lnTo>
                    <a:pt x="3592" y="1155"/>
                  </a:lnTo>
                  <a:lnTo>
                    <a:pt x="3608" y="1136"/>
                  </a:lnTo>
                  <a:lnTo>
                    <a:pt x="3622" y="1117"/>
                  </a:lnTo>
                  <a:lnTo>
                    <a:pt x="3639" y="1098"/>
                  </a:lnTo>
                  <a:lnTo>
                    <a:pt x="3656" y="1081"/>
                  </a:lnTo>
                  <a:lnTo>
                    <a:pt x="3672" y="1065"/>
                  </a:lnTo>
                  <a:lnTo>
                    <a:pt x="3689" y="1048"/>
                  </a:lnTo>
                  <a:lnTo>
                    <a:pt x="3705" y="1032"/>
                  </a:lnTo>
                  <a:lnTo>
                    <a:pt x="3736" y="1003"/>
                  </a:lnTo>
                  <a:lnTo>
                    <a:pt x="3770" y="975"/>
                  </a:lnTo>
                  <a:lnTo>
                    <a:pt x="3800" y="951"/>
                  </a:lnTo>
                  <a:lnTo>
                    <a:pt x="3834" y="930"/>
                  </a:lnTo>
                  <a:lnTo>
                    <a:pt x="3865" y="908"/>
                  </a:lnTo>
                  <a:lnTo>
                    <a:pt x="3895" y="889"/>
                  </a:lnTo>
                  <a:lnTo>
                    <a:pt x="3926" y="870"/>
                  </a:lnTo>
                  <a:lnTo>
                    <a:pt x="3957" y="854"/>
                  </a:lnTo>
                  <a:lnTo>
                    <a:pt x="3986" y="837"/>
                  </a:lnTo>
                  <a:lnTo>
                    <a:pt x="4016" y="820"/>
                  </a:lnTo>
                  <a:lnTo>
                    <a:pt x="4043" y="804"/>
                  </a:lnTo>
                  <a:lnTo>
                    <a:pt x="4100" y="778"/>
                  </a:lnTo>
                  <a:lnTo>
                    <a:pt x="4152" y="754"/>
                  </a:lnTo>
                  <a:lnTo>
                    <a:pt x="4202" y="733"/>
                  </a:lnTo>
                  <a:lnTo>
                    <a:pt x="4247" y="714"/>
                  </a:lnTo>
                  <a:lnTo>
                    <a:pt x="4289" y="697"/>
                  </a:lnTo>
                  <a:lnTo>
                    <a:pt x="4325" y="685"/>
                  </a:lnTo>
                  <a:lnTo>
                    <a:pt x="4384" y="666"/>
                  </a:lnTo>
                  <a:lnTo>
                    <a:pt x="4437" y="654"/>
                  </a:lnTo>
                  <a:lnTo>
                    <a:pt x="4171" y="379"/>
                  </a:lnTo>
                  <a:lnTo>
                    <a:pt x="4050" y="455"/>
                  </a:lnTo>
                  <a:lnTo>
                    <a:pt x="4218" y="607"/>
                  </a:lnTo>
                  <a:lnTo>
                    <a:pt x="4147" y="631"/>
                  </a:lnTo>
                  <a:lnTo>
                    <a:pt x="4066" y="659"/>
                  </a:lnTo>
                  <a:lnTo>
                    <a:pt x="4021" y="678"/>
                  </a:lnTo>
                  <a:lnTo>
                    <a:pt x="3971" y="699"/>
                  </a:lnTo>
                  <a:lnTo>
                    <a:pt x="3919" y="721"/>
                  </a:lnTo>
                  <a:lnTo>
                    <a:pt x="3867" y="749"/>
                  </a:lnTo>
                  <a:lnTo>
                    <a:pt x="3812" y="778"/>
                  </a:lnTo>
                  <a:lnTo>
                    <a:pt x="3786" y="790"/>
                  </a:lnTo>
                  <a:lnTo>
                    <a:pt x="3760" y="806"/>
                  </a:lnTo>
                  <a:lnTo>
                    <a:pt x="3734" y="823"/>
                  </a:lnTo>
                  <a:lnTo>
                    <a:pt x="3708" y="839"/>
                  </a:lnTo>
                  <a:lnTo>
                    <a:pt x="3684" y="856"/>
                  </a:lnTo>
                  <a:lnTo>
                    <a:pt x="3660" y="873"/>
                  </a:lnTo>
                  <a:lnTo>
                    <a:pt x="3637" y="892"/>
                  </a:lnTo>
                  <a:lnTo>
                    <a:pt x="3613" y="911"/>
                  </a:lnTo>
                  <a:lnTo>
                    <a:pt x="3594" y="930"/>
                  </a:lnTo>
                  <a:lnTo>
                    <a:pt x="3575" y="949"/>
                  </a:lnTo>
                  <a:lnTo>
                    <a:pt x="3556" y="968"/>
                  </a:lnTo>
                  <a:lnTo>
                    <a:pt x="3535" y="991"/>
                  </a:lnTo>
                  <a:lnTo>
                    <a:pt x="3513" y="1017"/>
                  </a:lnTo>
                  <a:lnTo>
                    <a:pt x="3492" y="1043"/>
                  </a:lnTo>
                  <a:lnTo>
                    <a:pt x="3470" y="1072"/>
                  </a:lnTo>
                  <a:lnTo>
                    <a:pt x="3459" y="1086"/>
                  </a:lnTo>
                  <a:lnTo>
                    <a:pt x="3447" y="1103"/>
                  </a:lnTo>
                  <a:lnTo>
                    <a:pt x="3399" y="1164"/>
                  </a:lnTo>
                  <a:lnTo>
                    <a:pt x="3352" y="1233"/>
                  </a:lnTo>
                  <a:lnTo>
                    <a:pt x="3307" y="1302"/>
                  </a:lnTo>
                  <a:lnTo>
                    <a:pt x="3259" y="1371"/>
                  </a:lnTo>
                  <a:lnTo>
                    <a:pt x="3214" y="1439"/>
                  </a:lnTo>
                  <a:lnTo>
                    <a:pt x="3171" y="1506"/>
                  </a:lnTo>
                  <a:lnTo>
                    <a:pt x="3131" y="1568"/>
                  </a:lnTo>
                  <a:lnTo>
                    <a:pt x="3095" y="1624"/>
                  </a:lnTo>
                  <a:lnTo>
                    <a:pt x="3065" y="1674"/>
                  </a:lnTo>
                  <a:lnTo>
                    <a:pt x="3019" y="1745"/>
                  </a:lnTo>
                  <a:lnTo>
                    <a:pt x="3003" y="1774"/>
                  </a:lnTo>
                  <a:lnTo>
                    <a:pt x="2977" y="1767"/>
                  </a:lnTo>
                  <a:lnTo>
                    <a:pt x="2905" y="1748"/>
                  </a:lnTo>
                  <a:lnTo>
                    <a:pt x="2792" y="1724"/>
                  </a:lnTo>
                  <a:lnTo>
                    <a:pt x="2640" y="1700"/>
                  </a:lnTo>
                  <a:lnTo>
                    <a:pt x="2457" y="1681"/>
                  </a:lnTo>
                  <a:lnTo>
                    <a:pt x="2250" y="1674"/>
                  </a:lnTo>
                  <a:lnTo>
                    <a:pt x="2020" y="1684"/>
                  </a:lnTo>
                  <a:lnTo>
                    <a:pt x="1778" y="1717"/>
                  </a:lnTo>
                  <a:lnTo>
                    <a:pt x="1659" y="1741"/>
                  </a:lnTo>
                  <a:lnTo>
                    <a:pt x="1557" y="1762"/>
                  </a:lnTo>
                  <a:lnTo>
                    <a:pt x="1462" y="1781"/>
                  </a:lnTo>
                  <a:lnTo>
                    <a:pt x="1381" y="1800"/>
                  </a:lnTo>
                  <a:lnTo>
                    <a:pt x="1313" y="1817"/>
                  </a:lnTo>
                  <a:lnTo>
                    <a:pt x="1253" y="1831"/>
                  </a:lnTo>
                  <a:lnTo>
                    <a:pt x="1161" y="1859"/>
                  </a:lnTo>
                  <a:lnTo>
                    <a:pt x="1042" y="1907"/>
                  </a:lnTo>
                  <a:lnTo>
                    <a:pt x="190" y="161"/>
                  </a:lnTo>
                  <a:lnTo>
                    <a:pt x="368" y="114"/>
                  </a:lnTo>
                  <a:lnTo>
                    <a:pt x="320" y="0"/>
                  </a:lnTo>
                  <a:close/>
                </a:path>
              </a:pathLst>
            </a:custGeom>
            <a:solidFill>
              <a:srgbClr val="B8B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2" name="Freeform 107"/>
            <p:cNvSpPr>
              <a:spLocks/>
            </p:cNvSpPr>
            <p:nvPr/>
          </p:nvSpPr>
          <p:spPr bwMode="auto">
            <a:xfrm>
              <a:off x="6770" y="3805"/>
              <a:ext cx="624" cy="753"/>
            </a:xfrm>
            <a:custGeom>
              <a:avLst/>
              <a:gdLst>
                <a:gd name="T0" fmla="*/ 0 w 1156"/>
                <a:gd name="T1" fmla="*/ 43 h 1556"/>
                <a:gd name="T2" fmla="*/ 529 w 1156"/>
                <a:gd name="T3" fmla="*/ 730 h 1556"/>
                <a:gd name="T4" fmla="*/ 624 w 1156"/>
                <a:gd name="T5" fmla="*/ 753 h 1556"/>
                <a:gd name="T6" fmla="*/ 38 w 1156"/>
                <a:gd name="T7" fmla="*/ 0 h 1556"/>
                <a:gd name="T8" fmla="*/ 0 w 1156"/>
                <a:gd name="T9" fmla="*/ 43 h 1556"/>
                <a:gd name="T10" fmla="*/ 0 w 1156"/>
                <a:gd name="T11" fmla="*/ 43 h 15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156" h="1556">
                  <a:moveTo>
                    <a:pt x="0" y="88"/>
                  </a:moveTo>
                  <a:lnTo>
                    <a:pt x="980" y="1508"/>
                  </a:lnTo>
                  <a:lnTo>
                    <a:pt x="1156" y="1556"/>
                  </a:lnTo>
                  <a:lnTo>
                    <a:pt x="71" y="0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3" name="Freeform 108"/>
            <p:cNvSpPr>
              <a:spLocks/>
            </p:cNvSpPr>
            <p:nvPr/>
          </p:nvSpPr>
          <p:spPr bwMode="auto">
            <a:xfrm>
              <a:off x="5006" y="4388"/>
              <a:ext cx="2393" cy="1015"/>
            </a:xfrm>
            <a:custGeom>
              <a:avLst/>
              <a:gdLst>
                <a:gd name="T0" fmla="*/ 521 w 4437"/>
                <a:gd name="T1" fmla="*/ 1015 h 2096"/>
                <a:gd name="T2" fmla="*/ 599 w 4437"/>
                <a:gd name="T3" fmla="*/ 993 h 2096"/>
                <a:gd name="T4" fmla="*/ 704 w 4437"/>
                <a:gd name="T5" fmla="*/ 967 h 2096"/>
                <a:gd name="T6" fmla="*/ 832 w 4437"/>
                <a:gd name="T7" fmla="*/ 939 h 2096"/>
                <a:gd name="T8" fmla="*/ 970 w 4437"/>
                <a:gd name="T9" fmla="*/ 915 h 2096"/>
                <a:gd name="T10" fmla="*/ 1428 w 4437"/>
                <a:gd name="T11" fmla="*/ 922 h 2096"/>
                <a:gd name="T12" fmla="*/ 1617 w 4437"/>
                <a:gd name="T13" fmla="*/ 952 h 2096"/>
                <a:gd name="T14" fmla="*/ 1659 w 4437"/>
                <a:gd name="T15" fmla="*/ 892 h 2096"/>
                <a:gd name="T16" fmla="*/ 1733 w 4437"/>
                <a:gd name="T17" fmla="*/ 790 h 2096"/>
                <a:gd name="T18" fmla="*/ 1798 w 4437"/>
                <a:gd name="T19" fmla="*/ 708 h 2096"/>
                <a:gd name="T20" fmla="*/ 1832 w 4437"/>
                <a:gd name="T21" fmla="*/ 667 h 2096"/>
                <a:gd name="T22" fmla="*/ 1859 w 4437"/>
                <a:gd name="T23" fmla="*/ 636 h 2096"/>
                <a:gd name="T24" fmla="*/ 1887 w 4437"/>
                <a:gd name="T25" fmla="*/ 606 h 2096"/>
                <a:gd name="T26" fmla="*/ 1915 w 4437"/>
                <a:gd name="T27" fmla="*/ 578 h 2096"/>
                <a:gd name="T28" fmla="*/ 1942 w 4437"/>
                <a:gd name="T29" fmla="*/ 549 h 2096"/>
                <a:gd name="T30" fmla="*/ 1969 w 4437"/>
                <a:gd name="T31" fmla="*/ 523 h 2096"/>
                <a:gd name="T32" fmla="*/ 1997 w 4437"/>
                <a:gd name="T33" fmla="*/ 499 h 2096"/>
                <a:gd name="T34" fmla="*/ 2033 w 4437"/>
                <a:gd name="T35" fmla="*/ 473 h 2096"/>
                <a:gd name="T36" fmla="*/ 2085 w 4437"/>
                <a:gd name="T37" fmla="*/ 441 h 2096"/>
                <a:gd name="T38" fmla="*/ 2134 w 4437"/>
                <a:gd name="T39" fmla="*/ 414 h 2096"/>
                <a:gd name="T40" fmla="*/ 2181 w 4437"/>
                <a:gd name="T41" fmla="*/ 390 h 2096"/>
                <a:gd name="T42" fmla="*/ 2266 w 4437"/>
                <a:gd name="T43" fmla="*/ 355 h 2096"/>
                <a:gd name="T44" fmla="*/ 2333 w 4437"/>
                <a:gd name="T45" fmla="*/ 333 h 2096"/>
                <a:gd name="T46" fmla="*/ 2250 w 4437"/>
                <a:gd name="T47" fmla="*/ 184 h 2096"/>
                <a:gd name="T48" fmla="*/ 2243 w 4437"/>
                <a:gd name="T49" fmla="*/ 306 h 2096"/>
                <a:gd name="T50" fmla="*/ 2186 w 4437"/>
                <a:gd name="T51" fmla="*/ 329 h 2096"/>
                <a:gd name="T52" fmla="*/ 2109 w 4437"/>
                <a:gd name="T53" fmla="*/ 365 h 2096"/>
                <a:gd name="T54" fmla="*/ 2066 w 4437"/>
                <a:gd name="T55" fmla="*/ 388 h 2096"/>
                <a:gd name="T56" fmla="*/ 2023 w 4437"/>
                <a:gd name="T57" fmla="*/ 412 h 2096"/>
                <a:gd name="T58" fmla="*/ 1979 w 4437"/>
                <a:gd name="T59" fmla="*/ 440 h 2096"/>
                <a:gd name="T60" fmla="*/ 1936 w 4437"/>
                <a:gd name="T61" fmla="*/ 470 h 2096"/>
                <a:gd name="T62" fmla="*/ 1894 w 4437"/>
                <a:gd name="T63" fmla="*/ 507 h 2096"/>
                <a:gd name="T64" fmla="*/ 1856 w 4437"/>
                <a:gd name="T65" fmla="*/ 542 h 2096"/>
                <a:gd name="T66" fmla="*/ 1835 w 4437"/>
                <a:gd name="T67" fmla="*/ 566 h 2096"/>
                <a:gd name="T68" fmla="*/ 1812 w 4437"/>
                <a:gd name="T69" fmla="*/ 591 h 2096"/>
                <a:gd name="T70" fmla="*/ 1790 w 4437"/>
                <a:gd name="T71" fmla="*/ 616 h 2096"/>
                <a:gd name="T72" fmla="*/ 1705 w 4437"/>
                <a:gd name="T73" fmla="*/ 723 h 2096"/>
                <a:gd name="T74" fmla="*/ 1637 w 4437"/>
                <a:gd name="T75" fmla="*/ 817 h 2096"/>
                <a:gd name="T76" fmla="*/ 1586 w 4437"/>
                <a:gd name="T77" fmla="*/ 893 h 2096"/>
                <a:gd name="T78" fmla="*/ 1512 w 4437"/>
                <a:gd name="T79" fmla="*/ 870 h 2096"/>
                <a:gd name="T80" fmla="*/ 1403 w 4437"/>
                <a:gd name="T81" fmla="*/ 847 h 2096"/>
                <a:gd name="T82" fmla="*/ 1201 w 4437"/>
                <a:gd name="T83" fmla="*/ 829 h 2096"/>
                <a:gd name="T84" fmla="*/ 887 w 4437"/>
                <a:gd name="T85" fmla="*/ 857 h 2096"/>
                <a:gd name="T86" fmla="*/ 740 w 4437"/>
                <a:gd name="T87" fmla="*/ 887 h 2096"/>
                <a:gd name="T88" fmla="*/ 622 w 4437"/>
                <a:gd name="T89" fmla="*/ 915 h 2096"/>
                <a:gd name="T90" fmla="*/ 102 w 4437"/>
                <a:gd name="T91" fmla="*/ 78 h 2096"/>
                <a:gd name="T92" fmla="*/ 173 w 4437"/>
                <a:gd name="T93" fmla="*/ 0 h 209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437" h="2096">
                  <a:moveTo>
                    <a:pt x="320" y="0"/>
                  </a:moveTo>
                  <a:lnTo>
                    <a:pt x="0" y="85"/>
                  </a:lnTo>
                  <a:lnTo>
                    <a:pt x="966" y="2096"/>
                  </a:lnTo>
                  <a:lnTo>
                    <a:pt x="992" y="2089"/>
                  </a:lnTo>
                  <a:lnTo>
                    <a:pt x="1061" y="2068"/>
                  </a:lnTo>
                  <a:lnTo>
                    <a:pt x="1111" y="2051"/>
                  </a:lnTo>
                  <a:lnTo>
                    <a:pt x="1168" y="2035"/>
                  </a:lnTo>
                  <a:lnTo>
                    <a:pt x="1232" y="2016"/>
                  </a:lnTo>
                  <a:lnTo>
                    <a:pt x="1305" y="1997"/>
                  </a:lnTo>
                  <a:lnTo>
                    <a:pt x="1379" y="1978"/>
                  </a:lnTo>
                  <a:lnTo>
                    <a:pt x="1460" y="1959"/>
                  </a:lnTo>
                  <a:lnTo>
                    <a:pt x="1543" y="1940"/>
                  </a:lnTo>
                  <a:lnTo>
                    <a:pt x="1628" y="1921"/>
                  </a:lnTo>
                  <a:lnTo>
                    <a:pt x="1714" y="1907"/>
                  </a:lnTo>
                  <a:lnTo>
                    <a:pt x="1799" y="1890"/>
                  </a:lnTo>
                  <a:lnTo>
                    <a:pt x="1968" y="1869"/>
                  </a:lnTo>
                  <a:lnTo>
                    <a:pt x="2314" y="1869"/>
                  </a:lnTo>
                  <a:lnTo>
                    <a:pt x="2647" y="1904"/>
                  </a:lnTo>
                  <a:lnTo>
                    <a:pt x="2787" y="1926"/>
                  </a:lnTo>
                  <a:lnTo>
                    <a:pt x="2898" y="1945"/>
                  </a:lnTo>
                  <a:lnTo>
                    <a:pt x="2998" y="1966"/>
                  </a:lnTo>
                  <a:lnTo>
                    <a:pt x="3017" y="1933"/>
                  </a:lnTo>
                  <a:lnTo>
                    <a:pt x="3041" y="1892"/>
                  </a:lnTo>
                  <a:lnTo>
                    <a:pt x="3076" y="1843"/>
                  </a:lnTo>
                  <a:lnTo>
                    <a:pt x="3114" y="1778"/>
                  </a:lnTo>
                  <a:lnTo>
                    <a:pt x="3162" y="1710"/>
                  </a:lnTo>
                  <a:lnTo>
                    <a:pt x="3214" y="1631"/>
                  </a:lnTo>
                  <a:lnTo>
                    <a:pt x="3271" y="1548"/>
                  </a:lnTo>
                  <a:lnTo>
                    <a:pt x="3302" y="1506"/>
                  </a:lnTo>
                  <a:lnTo>
                    <a:pt x="3333" y="1463"/>
                  </a:lnTo>
                  <a:lnTo>
                    <a:pt x="3366" y="1420"/>
                  </a:lnTo>
                  <a:lnTo>
                    <a:pt x="3380" y="1399"/>
                  </a:lnTo>
                  <a:lnTo>
                    <a:pt x="3397" y="1378"/>
                  </a:lnTo>
                  <a:lnTo>
                    <a:pt x="3413" y="1356"/>
                  </a:lnTo>
                  <a:lnTo>
                    <a:pt x="3430" y="1335"/>
                  </a:lnTo>
                  <a:lnTo>
                    <a:pt x="3447" y="1314"/>
                  </a:lnTo>
                  <a:lnTo>
                    <a:pt x="3463" y="1292"/>
                  </a:lnTo>
                  <a:lnTo>
                    <a:pt x="3480" y="1273"/>
                  </a:lnTo>
                  <a:lnTo>
                    <a:pt x="3499" y="1252"/>
                  </a:lnTo>
                  <a:lnTo>
                    <a:pt x="3516" y="1231"/>
                  </a:lnTo>
                  <a:lnTo>
                    <a:pt x="3532" y="1212"/>
                  </a:lnTo>
                  <a:lnTo>
                    <a:pt x="3551" y="1193"/>
                  </a:lnTo>
                  <a:lnTo>
                    <a:pt x="3568" y="1174"/>
                  </a:lnTo>
                  <a:lnTo>
                    <a:pt x="3584" y="1152"/>
                  </a:lnTo>
                  <a:lnTo>
                    <a:pt x="3601" y="1133"/>
                  </a:lnTo>
                  <a:lnTo>
                    <a:pt x="3618" y="1117"/>
                  </a:lnTo>
                  <a:lnTo>
                    <a:pt x="3637" y="1098"/>
                  </a:lnTo>
                  <a:lnTo>
                    <a:pt x="3651" y="1081"/>
                  </a:lnTo>
                  <a:lnTo>
                    <a:pt x="3670" y="1065"/>
                  </a:lnTo>
                  <a:lnTo>
                    <a:pt x="3686" y="1048"/>
                  </a:lnTo>
                  <a:lnTo>
                    <a:pt x="3703" y="1031"/>
                  </a:lnTo>
                  <a:lnTo>
                    <a:pt x="3720" y="1017"/>
                  </a:lnTo>
                  <a:lnTo>
                    <a:pt x="3736" y="1003"/>
                  </a:lnTo>
                  <a:lnTo>
                    <a:pt x="3770" y="977"/>
                  </a:lnTo>
                  <a:lnTo>
                    <a:pt x="3800" y="953"/>
                  </a:lnTo>
                  <a:lnTo>
                    <a:pt x="3834" y="932"/>
                  </a:lnTo>
                  <a:lnTo>
                    <a:pt x="3865" y="910"/>
                  </a:lnTo>
                  <a:lnTo>
                    <a:pt x="3895" y="891"/>
                  </a:lnTo>
                  <a:lnTo>
                    <a:pt x="3926" y="872"/>
                  </a:lnTo>
                  <a:lnTo>
                    <a:pt x="3957" y="854"/>
                  </a:lnTo>
                  <a:lnTo>
                    <a:pt x="3986" y="837"/>
                  </a:lnTo>
                  <a:lnTo>
                    <a:pt x="4014" y="820"/>
                  </a:lnTo>
                  <a:lnTo>
                    <a:pt x="4043" y="806"/>
                  </a:lnTo>
                  <a:lnTo>
                    <a:pt x="4100" y="778"/>
                  </a:lnTo>
                  <a:lnTo>
                    <a:pt x="4152" y="754"/>
                  </a:lnTo>
                  <a:lnTo>
                    <a:pt x="4202" y="733"/>
                  </a:lnTo>
                  <a:lnTo>
                    <a:pt x="4247" y="714"/>
                  </a:lnTo>
                  <a:lnTo>
                    <a:pt x="4289" y="699"/>
                  </a:lnTo>
                  <a:lnTo>
                    <a:pt x="4325" y="687"/>
                  </a:lnTo>
                  <a:lnTo>
                    <a:pt x="4384" y="669"/>
                  </a:lnTo>
                  <a:lnTo>
                    <a:pt x="4437" y="654"/>
                  </a:lnTo>
                  <a:lnTo>
                    <a:pt x="4171" y="379"/>
                  </a:lnTo>
                  <a:lnTo>
                    <a:pt x="4047" y="455"/>
                  </a:lnTo>
                  <a:lnTo>
                    <a:pt x="4218" y="607"/>
                  </a:lnTo>
                  <a:lnTo>
                    <a:pt x="4159" y="631"/>
                  </a:lnTo>
                  <a:lnTo>
                    <a:pt x="4128" y="645"/>
                  </a:lnTo>
                  <a:lnTo>
                    <a:pt x="4092" y="661"/>
                  </a:lnTo>
                  <a:lnTo>
                    <a:pt x="4054" y="680"/>
                  </a:lnTo>
                  <a:lnTo>
                    <a:pt x="4009" y="704"/>
                  </a:lnTo>
                  <a:lnTo>
                    <a:pt x="3962" y="728"/>
                  </a:lnTo>
                  <a:lnTo>
                    <a:pt x="3910" y="754"/>
                  </a:lnTo>
                  <a:lnTo>
                    <a:pt x="3884" y="770"/>
                  </a:lnTo>
                  <a:lnTo>
                    <a:pt x="3860" y="785"/>
                  </a:lnTo>
                  <a:lnTo>
                    <a:pt x="3831" y="801"/>
                  </a:lnTo>
                  <a:lnTo>
                    <a:pt x="3805" y="818"/>
                  </a:lnTo>
                  <a:lnTo>
                    <a:pt x="3779" y="835"/>
                  </a:lnTo>
                  <a:lnTo>
                    <a:pt x="3751" y="851"/>
                  </a:lnTo>
                  <a:lnTo>
                    <a:pt x="3724" y="870"/>
                  </a:lnTo>
                  <a:lnTo>
                    <a:pt x="3698" y="889"/>
                  </a:lnTo>
                  <a:lnTo>
                    <a:pt x="3670" y="908"/>
                  </a:lnTo>
                  <a:lnTo>
                    <a:pt x="3641" y="929"/>
                  </a:lnTo>
                  <a:lnTo>
                    <a:pt x="3618" y="951"/>
                  </a:lnTo>
                  <a:lnTo>
                    <a:pt x="3589" y="970"/>
                  </a:lnTo>
                  <a:lnTo>
                    <a:pt x="3565" y="993"/>
                  </a:lnTo>
                  <a:lnTo>
                    <a:pt x="3537" y="1017"/>
                  </a:lnTo>
                  <a:lnTo>
                    <a:pt x="3511" y="1046"/>
                  </a:lnTo>
                  <a:lnTo>
                    <a:pt x="3485" y="1074"/>
                  </a:lnTo>
                  <a:lnTo>
                    <a:pt x="3456" y="1103"/>
                  </a:lnTo>
                  <a:lnTo>
                    <a:pt x="3442" y="1119"/>
                  </a:lnTo>
                  <a:lnTo>
                    <a:pt x="3428" y="1136"/>
                  </a:lnTo>
                  <a:lnTo>
                    <a:pt x="3413" y="1152"/>
                  </a:lnTo>
                  <a:lnTo>
                    <a:pt x="3402" y="1169"/>
                  </a:lnTo>
                  <a:lnTo>
                    <a:pt x="3387" y="1186"/>
                  </a:lnTo>
                  <a:lnTo>
                    <a:pt x="3373" y="1202"/>
                  </a:lnTo>
                  <a:lnTo>
                    <a:pt x="3359" y="1221"/>
                  </a:lnTo>
                  <a:lnTo>
                    <a:pt x="3345" y="1238"/>
                  </a:lnTo>
                  <a:lnTo>
                    <a:pt x="3330" y="1257"/>
                  </a:lnTo>
                  <a:lnTo>
                    <a:pt x="3319" y="1273"/>
                  </a:lnTo>
                  <a:lnTo>
                    <a:pt x="3264" y="1347"/>
                  </a:lnTo>
                  <a:lnTo>
                    <a:pt x="3212" y="1420"/>
                  </a:lnTo>
                  <a:lnTo>
                    <a:pt x="3162" y="1492"/>
                  </a:lnTo>
                  <a:lnTo>
                    <a:pt x="3117" y="1563"/>
                  </a:lnTo>
                  <a:lnTo>
                    <a:pt x="3076" y="1627"/>
                  </a:lnTo>
                  <a:lnTo>
                    <a:pt x="3036" y="1688"/>
                  </a:lnTo>
                  <a:lnTo>
                    <a:pt x="3005" y="1738"/>
                  </a:lnTo>
                  <a:lnTo>
                    <a:pt x="2960" y="1816"/>
                  </a:lnTo>
                  <a:lnTo>
                    <a:pt x="2941" y="1845"/>
                  </a:lnTo>
                  <a:lnTo>
                    <a:pt x="2920" y="1835"/>
                  </a:lnTo>
                  <a:lnTo>
                    <a:pt x="2851" y="1812"/>
                  </a:lnTo>
                  <a:lnTo>
                    <a:pt x="2803" y="1797"/>
                  </a:lnTo>
                  <a:lnTo>
                    <a:pt x="2744" y="1781"/>
                  </a:lnTo>
                  <a:lnTo>
                    <a:pt x="2678" y="1764"/>
                  </a:lnTo>
                  <a:lnTo>
                    <a:pt x="2602" y="1750"/>
                  </a:lnTo>
                  <a:lnTo>
                    <a:pt x="2518" y="1736"/>
                  </a:lnTo>
                  <a:lnTo>
                    <a:pt x="2428" y="1724"/>
                  </a:lnTo>
                  <a:lnTo>
                    <a:pt x="2227" y="1712"/>
                  </a:lnTo>
                  <a:lnTo>
                    <a:pt x="2003" y="1717"/>
                  </a:lnTo>
                  <a:lnTo>
                    <a:pt x="1764" y="1748"/>
                  </a:lnTo>
                  <a:lnTo>
                    <a:pt x="1645" y="1769"/>
                  </a:lnTo>
                  <a:lnTo>
                    <a:pt x="1540" y="1793"/>
                  </a:lnTo>
                  <a:lnTo>
                    <a:pt x="1450" y="1812"/>
                  </a:lnTo>
                  <a:lnTo>
                    <a:pt x="1372" y="1831"/>
                  </a:lnTo>
                  <a:lnTo>
                    <a:pt x="1301" y="1847"/>
                  </a:lnTo>
                  <a:lnTo>
                    <a:pt x="1244" y="1864"/>
                  </a:lnTo>
                  <a:lnTo>
                    <a:pt x="1153" y="1890"/>
                  </a:lnTo>
                  <a:lnTo>
                    <a:pt x="1063" y="1926"/>
                  </a:lnTo>
                  <a:lnTo>
                    <a:pt x="1047" y="1940"/>
                  </a:lnTo>
                  <a:lnTo>
                    <a:pt x="190" y="161"/>
                  </a:lnTo>
                  <a:lnTo>
                    <a:pt x="368" y="116"/>
                  </a:lnTo>
                  <a:lnTo>
                    <a:pt x="32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4" name="Freeform 109"/>
            <p:cNvSpPr>
              <a:spLocks/>
            </p:cNvSpPr>
            <p:nvPr/>
          </p:nvSpPr>
          <p:spPr bwMode="auto">
            <a:xfrm>
              <a:off x="4920" y="4517"/>
              <a:ext cx="546" cy="942"/>
            </a:xfrm>
            <a:custGeom>
              <a:avLst/>
              <a:gdLst>
                <a:gd name="T0" fmla="*/ 179 w 1013"/>
                <a:gd name="T1" fmla="*/ 0 h 1945"/>
                <a:gd name="T2" fmla="*/ 0 w 1013"/>
                <a:gd name="T3" fmla="*/ 55 h 1945"/>
                <a:gd name="T4" fmla="*/ 464 w 1013"/>
                <a:gd name="T5" fmla="*/ 942 h 1945"/>
                <a:gd name="T6" fmla="*/ 546 w 1013"/>
                <a:gd name="T7" fmla="*/ 924 h 1945"/>
                <a:gd name="T8" fmla="*/ 97 w 1013"/>
                <a:gd name="T9" fmla="*/ 83 h 1945"/>
                <a:gd name="T10" fmla="*/ 213 w 1013"/>
                <a:gd name="T11" fmla="*/ 50 h 1945"/>
                <a:gd name="T12" fmla="*/ 179 w 1013"/>
                <a:gd name="T13" fmla="*/ 0 h 1945"/>
                <a:gd name="T14" fmla="*/ 179 w 1013"/>
                <a:gd name="T15" fmla="*/ 0 h 194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13" h="1945">
                  <a:moveTo>
                    <a:pt x="332" y="0"/>
                  </a:moveTo>
                  <a:lnTo>
                    <a:pt x="0" y="114"/>
                  </a:lnTo>
                  <a:lnTo>
                    <a:pt x="861" y="1945"/>
                  </a:lnTo>
                  <a:lnTo>
                    <a:pt x="1013" y="1907"/>
                  </a:lnTo>
                  <a:lnTo>
                    <a:pt x="180" y="171"/>
                  </a:lnTo>
                  <a:lnTo>
                    <a:pt x="396" y="104"/>
                  </a:lnTo>
                  <a:lnTo>
                    <a:pt x="33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5" name="Freeform 110"/>
            <p:cNvSpPr>
              <a:spLocks/>
            </p:cNvSpPr>
            <p:nvPr/>
          </p:nvSpPr>
          <p:spPr bwMode="auto">
            <a:xfrm>
              <a:off x="5539" y="4726"/>
              <a:ext cx="1901" cy="759"/>
            </a:xfrm>
            <a:custGeom>
              <a:avLst/>
              <a:gdLst>
                <a:gd name="T0" fmla="*/ 16 w 3526"/>
                <a:gd name="T1" fmla="*/ 728 h 1568"/>
                <a:gd name="T2" fmla="*/ 81 w 3526"/>
                <a:gd name="T3" fmla="*/ 712 h 1568"/>
                <a:gd name="T4" fmla="*/ 145 w 3526"/>
                <a:gd name="T5" fmla="*/ 696 h 1568"/>
                <a:gd name="T6" fmla="*/ 219 w 3526"/>
                <a:gd name="T7" fmla="*/ 677 h 1568"/>
                <a:gd name="T8" fmla="*/ 297 w 3526"/>
                <a:gd name="T9" fmla="*/ 659 h 1568"/>
                <a:gd name="T10" fmla="*/ 371 w 3526"/>
                <a:gd name="T11" fmla="*/ 642 h 1568"/>
                <a:gd name="T12" fmla="*/ 465 w 3526"/>
                <a:gd name="T13" fmla="*/ 621 h 1568"/>
                <a:gd name="T14" fmla="*/ 619 w 3526"/>
                <a:gd name="T15" fmla="*/ 608 h 1568"/>
                <a:gd name="T16" fmla="*/ 1087 w 3526"/>
                <a:gd name="T17" fmla="*/ 608 h 1568"/>
                <a:gd name="T18" fmla="*/ 1105 w 3526"/>
                <a:gd name="T19" fmla="*/ 589 h 1568"/>
                <a:gd name="T20" fmla="*/ 1121 w 3526"/>
                <a:gd name="T21" fmla="*/ 573 h 1568"/>
                <a:gd name="T22" fmla="*/ 1140 w 3526"/>
                <a:gd name="T23" fmla="*/ 552 h 1568"/>
                <a:gd name="T24" fmla="*/ 1165 w 3526"/>
                <a:gd name="T25" fmla="*/ 528 h 1568"/>
                <a:gd name="T26" fmla="*/ 1193 w 3526"/>
                <a:gd name="T27" fmla="*/ 501 h 1568"/>
                <a:gd name="T28" fmla="*/ 1208 w 3526"/>
                <a:gd name="T29" fmla="*/ 487 h 1568"/>
                <a:gd name="T30" fmla="*/ 1224 w 3526"/>
                <a:gd name="T31" fmla="*/ 472 h 1568"/>
                <a:gd name="T32" fmla="*/ 1239 w 3526"/>
                <a:gd name="T33" fmla="*/ 457 h 1568"/>
                <a:gd name="T34" fmla="*/ 1265 w 3526"/>
                <a:gd name="T35" fmla="*/ 434 h 1568"/>
                <a:gd name="T36" fmla="*/ 1283 w 3526"/>
                <a:gd name="T37" fmla="*/ 418 h 1568"/>
                <a:gd name="T38" fmla="*/ 1308 w 3526"/>
                <a:gd name="T39" fmla="*/ 394 h 1568"/>
                <a:gd name="T40" fmla="*/ 1327 w 3526"/>
                <a:gd name="T41" fmla="*/ 379 h 1568"/>
                <a:gd name="T42" fmla="*/ 1347 w 3526"/>
                <a:gd name="T43" fmla="*/ 363 h 1568"/>
                <a:gd name="T44" fmla="*/ 1365 w 3526"/>
                <a:gd name="T45" fmla="*/ 348 h 1568"/>
                <a:gd name="T46" fmla="*/ 1384 w 3526"/>
                <a:gd name="T47" fmla="*/ 333 h 1568"/>
                <a:gd name="T48" fmla="*/ 1403 w 3526"/>
                <a:gd name="T49" fmla="*/ 318 h 1568"/>
                <a:gd name="T50" fmla="*/ 1441 w 3526"/>
                <a:gd name="T51" fmla="*/ 290 h 1568"/>
                <a:gd name="T52" fmla="*/ 1478 w 3526"/>
                <a:gd name="T53" fmla="*/ 265 h 1568"/>
                <a:gd name="T54" fmla="*/ 1516 w 3526"/>
                <a:gd name="T55" fmla="*/ 243 h 1568"/>
                <a:gd name="T56" fmla="*/ 1550 w 3526"/>
                <a:gd name="T57" fmla="*/ 225 h 1568"/>
                <a:gd name="T58" fmla="*/ 1583 w 3526"/>
                <a:gd name="T59" fmla="*/ 209 h 1568"/>
                <a:gd name="T60" fmla="*/ 1627 w 3526"/>
                <a:gd name="T61" fmla="*/ 188 h 1568"/>
                <a:gd name="T62" fmla="*/ 1674 w 3526"/>
                <a:gd name="T63" fmla="*/ 167 h 1568"/>
                <a:gd name="T64" fmla="*/ 1727 w 3526"/>
                <a:gd name="T65" fmla="*/ 147 h 1568"/>
                <a:gd name="T66" fmla="*/ 1676 w 3526"/>
                <a:gd name="T67" fmla="*/ 23 h 1568"/>
                <a:gd name="T68" fmla="*/ 1901 w 3526"/>
                <a:gd name="T69" fmla="*/ 162 h 1568"/>
                <a:gd name="T70" fmla="*/ 1855 w 3526"/>
                <a:gd name="T71" fmla="*/ 176 h 1568"/>
                <a:gd name="T72" fmla="*/ 1803 w 3526"/>
                <a:gd name="T73" fmla="*/ 192 h 1568"/>
                <a:gd name="T74" fmla="*/ 1739 w 3526"/>
                <a:gd name="T75" fmla="*/ 214 h 1568"/>
                <a:gd name="T76" fmla="*/ 1686 w 3526"/>
                <a:gd name="T77" fmla="*/ 234 h 1568"/>
                <a:gd name="T78" fmla="*/ 1650 w 3526"/>
                <a:gd name="T79" fmla="*/ 249 h 1568"/>
                <a:gd name="T80" fmla="*/ 1611 w 3526"/>
                <a:gd name="T81" fmla="*/ 266 h 1568"/>
                <a:gd name="T82" fmla="*/ 1574 w 3526"/>
                <a:gd name="T83" fmla="*/ 284 h 1568"/>
                <a:gd name="T84" fmla="*/ 1537 w 3526"/>
                <a:gd name="T85" fmla="*/ 303 h 1568"/>
                <a:gd name="T86" fmla="*/ 1501 w 3526"/>
                <a:gd name="T87" fmla="*/ 322 h 1568"/>
                <a:gd name="T88" fmla="*/ 1468 w 3526"/>
                <a:gd name="T89" fmla="*/ 343 h 1568"/>
                <a:gd name="T90" fmla="*/ 1436 w 3526"/>
                <a:gd name="T91" fmla="*/ 365 h 1568"/>
                <a:gd name="T92" fmla="*/ 1404 w 3526"/>
                <a:gd name="T93" fmla="*/ 389 h 1568"/>
                <a:gd name="T94" fmla="*/ 1374 w 3526"/>
                <a:gd name="T95" fmla="*/ 414 h 1568"/>
                <a:gd name="T96" fmla="*/ 1343 w 3526"/>
                <a:gd name="T97" fmla="*/ 440 h 1568"/>
                <a:gd name="T98" fmla="*/ 1313 w 3526"/>
                <a:gd name="T99" fmla="*/ 466 h 1568"/>
                <a:gd name="T100" fmla="*/ 1285 w 3526"/>
                <a:gd name="T101" fmla="*/ 492 h 1568"/>
                <a:gd name="T102" fmla="*/ 1258 w 3526"/>
                <a:gd name="T103" fmla="*/ 519 h 1568"/>
                <a:gd name="T104" fmla="*/ 1232 w 3526"/>
                <a:gd name="T105" fmla="*/ 544 h 1568"/>
                <a:gd name="T106" fmla="*/ 1208 w 3526"/>
                <a:gd name="T107" fmla="*/ 568 h 1568"/>
                <a:gd name="T108" fmla="*/ 1188 w 3526"/>
                <a:gd name="T109" fmla="*/ 591 h 1568"/>
                <a:gd name="T110" fmla="*/ 1169 w 3526"/>
                <a:gd name="T111" fmla="*/ 612 h 1568"/>
                <a:gd name="T112" fmla="*/ 1152 w 3526"/>
                <a:gd name="T113" fmla="*/ 629 h 1568"/>
                <a:gd name="T114" fmla="*/ 1133 w 3526"/>
                <a:gd name="T115" fmla="*/ 652 h 1568"/>
                <a:gd name="T116" fmla="*/ 1116 w 3526"/>
                <a:gd name="T117" fmla="*/ 670 h 1568"/>
                <a:gd name="T118" fmla="*/ 481 w 3526"/>
                <a:gd name="T119" fmla="*/ 704 h 1568"/>
                <a:gd name="T120" fmla="*/ 371 w 3526"/>
                <a:gd name="T121" fmla="*/ 728 h 1568"/>
                <a:gd name="T122" fmla="*/ 292 w 3526"/>
                <a:gd name="T123" fmla="*/ 750 h 1568"/>
                <a:gd name="T124" fmla="*/ 0 w 3526"/>
                <a:gd name="T125" fmla="*/ 732 h 156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526" h="1568">
                  <a:moveTo>
                    <a:pt x="0" y="1513"/>
                  </a:moveTo>
                  <a:lnTo>
                    <a:pt x="29" y="1504"/>
                  </a:lnTo>
                  <a:lnTo>
                    <a:pt x="100" y="1485"/>
                  </a:lnTo>
                  <a:lnTo>
                    <a:pt x="150" y="1470"/>
                  </a:lnTo>
                  <a:lnTo>
                    <a:pt x="207" y="1454"/>
                  </a:lnTo>
                  <a:lnTo>
                    <a:pt x="269" y="1437"/>
                  </a:lnTo>
                  <a:lnTo>
                    <a:pt x="337" y="1418"/>
                  </a:lnTo>
                  <a:lnTo>
                    <a:pt x="406" y="1399"/>
                  </a:lnTo>
                  <a:lnTo>
                    <a:pt x="480" y="1380"/>
                  </a:lnTo>
                  <a:lnTo>
                    <a:pt x="551" y="1361"/>
                  </a:lnTo>
                  <a:lnTo>
                    <a:pt x="620" y="1342"/>
                  </a:lnTo>
                  <a:lnTo>
                    <a:pt x="689" y="1326"/>
                  </a:lnTo>
                  <a:lnTo>
                    <a:pt x="753" y="1309"/>
                  </a:lnTo>
                  <a:lnTo>
                    <a:pt x="862" y="1283"/>
                  </a:lnTo>
                  <a:lnTo>
                    <a:pt x="985" y="1266"/>
                  </a:lnTo>
                  <a:lnTo>
                    <a:pt x="1149" y="1257"/>
                  </a:lnTo>
                  <a:lnTo>
                    <a:pt x="1534" y="1248"/>
                  </a:lnTo>
                  <a:lnTo>
                    <a:pt x="2016" y="1257"/>
                  </a:lnTo>
                  <a:lnTo>
                    <a:pt x="2037" y="1231"/>
                  </a:lnTo>
                  <a:lnTo>
                    <a:pt x="2049" y="1217"/>
                  </a:lnTo>
                  <a:lnTo>
                    <a:pt x="2063" y="1200"/>
                  </a:lnTo>
                  <a:lnTo>
                    <a:pt x="2080" y="1183"/>
                  </a:lnTo>
                  <a:lnTo>
                    <a:pt x="2096" y="1162"/>
                  </a:lnTo>
                  <a:lnTo>
                    <a:pt x="2115" y="1141"/>
                  </a:lnTo>
                  <a:lnTo>
                    <a:pt x="2139" y="1117"/>
                  </a:lnTo>
                  <a:lnTo>
                    <a:pt x="2161" y="1091"/>
                  </a:lnTo>
                  <a:lnTo>
                    <a:pt x="2187" y="1065"/>
                  </a:lnTo>
                  <a:lnTo>
                    <a:pt x="2213" y="1036"/>
                  </a:lnTo>
                  <a:lnTo>
                    <a:pt x="2227" y="1020"/>
                  </a:lnTo>
                  <a:lnTo>
                    <a:pt x="2241" y="1006"/>
                  </a:lnTo>
                  <a:lnTo>
                    <a:pt x="2256" y="991"/>
                  </a:lnTo>
                  <a:lnTo>
                    <a:pt x="2270" y="975"/>
                  </a:lnTo>
                  <a:lnTo>
                    <a:pt x="2284" y="961"/>
                  </a:lnTo>
                  <a:lnTo>
                    <a:pt x="2298" y="944"/>
                  </a:lnTo>
                  <a:lnTo>
                    <a:pt x="2329" y="913"/>
                  </a:lnTo>
                  <a:lnTo>
                    <a:pt x="2346" y="896"/>
                  </a:lnTo>
                  <a:lnTo>
                    <a:pt x="2362" y="880"/>
                  </a:lnTo>
                  <a:lnTo>
                    <a:pt x="2379" y="863"/>
                  </a:lnTo>
                  <a:lnTo>
                    <a:pt x="2393" y="847"/>
                  </a:lnTo>
                  <a:lnTo>
                    <a:pt x="2426" y="813"/>
                  </a:lnTo>
                  <a:lnTo>
                    <a:pt x="2445" y="799"/>
                  </a:lnTo>
                  <a:lnTo>
                    <a:pt x="2462" y="783"/>
                  </a:lnTo>
                  <a:lnTo>
                    <a:pt x="2479" y="766"/>
                  </a:lnTo>
                  <a:lnTo>
                    <a:pt x="2498" y="749"/>
                  </a:lnTo>
                  <a:lnTo>
                    <a:pt x="2514" y="733"/>
                  </a:lnTo>
                  <a:lnTo>
                    <a:pt x="2531" y="719"/>
                  </a:lnTo>
                  <a:lnTo>
                    <a:pt x="2550" y="704"/>
                  </a:lnTo>
                  <a:lnTo>
                    <a:pt x="2567" y="688"/>
                  </a:lnTo>
                  <a:lnTo>
                    <a:pt x="2583" y="674"/>
                  </a:lnTo>
                  <a:lnTo>
                    <a:pt x="2602" y="657"/>
                  </a:lnTo>
                  <a:lnTo>
                    <a:pt x="2638" y="628"/>
                  </a:lnTo>
                  <a:lnTo>
                    <a:pt x="2673" y="600"/>
                  </a:lnTo>
                  <a:lnTo>
                    <a:pt x="2709" y="574"/>
                  </a:lnTo>
                  <a:lnTo>
                    <a:pt x="2742" y="548"/>
                  </a:lnTo>
                  <a:lnTo>
                    <a:pt x="2778" y="524"/>
                  </a:lnTo>
                  <a:lnTo>
                    <a:pt x="2811" y="503"/>
                  </a:lnTo>
                  <a:lnTo>
                    <a:pt x="2844" y="484"/>
                  </a:lnTo>
                  <a:lnTo>
                    <a:pt x="2875" y="465"/>
                  </a:lnTo>
                  <a:lnTo>
                    <a:pt x="2906" y="448"/>
                  </a:lnTo>
                  <a:lnTo>
                    <a:pt x="2937" y="432"/>
                  </a:lnTo>
                  <a:lnTo>
                    <a:pt x="2963" y="417"/>
                  </a:lnTo>
                  <a:lnTo>
                    <a:pt x="3018" y="389"/>
                  </a:lnTo>
                  <a:lnTo>
                    <a:pt x="3063" y="368"/>
                  </a:lnTo>
                  <a:lnTo>
                    <a:pt x="3105" y="346"/>
                  </a:lnTo>
                  <a:lnTo>
                    <a:pt x="3141" y="330"/>
                  </a:lnTo>
                  <a:lnTo>
                    <a:pt x="3203" y="304"/>
                  </a:lnTo>
                  <a:lnTo>
                    <a:pt x="3300" y="275"/>
                  </a:lnTo>
                  <a:lnTo>
                    <a:pt x="3108" y="47"/>
                  </a:lnTo>
                  <a:lnTo>
                    <a:pt x="3222" y="0"/>
                  </a:lnTo>
                  <a:lnTo>
                    <a:pt x="3526" y="334"/>
                  </a:lnTo>
                  <a:lnTo>
                    <a:pt x="3502" y="342"/>
                  </a:lnTo>
                  <a:lnTo>
                    <a:pt x="3440" y="363"/>
                  </a:lnTo>
                  <a:lnTo>
                    <a:pt x="3395" y="379"/>
                  </a:lnTo>
                  <a:lnTo>
                    <a:pt x="3345" y="396"/>
                  </a:lnTo>
                  <a:lnTo>
                    <a:pt x="3288" y="417"/>
                  </a:lnTo>
                  <a:lnTo>
                    <a:pt x="3226" y="443"/>
                  </a:lnTo>
                  <a:lnTo>
                    <a:pt x="3162" y="470"/>
                  </a:lnTo>
                  <a:lnTo>
                    <a:pt x="3127" y="484"/>
                  </a:lnTo>
                  <a:lnTo>
                    <a:pt x="3094" y="500"/>
                  </a:lnTo>
                  <a:lnTo>
                    <a:pt x="3060" y="515"/>
                  </a:lnTo>
                  <a:lnTo>
                    <a:pt x="3025" y="534"/>
                  </a:lnTo>
                  <a:lnTo>
                    <a:pt x="2989" y="550"/>
                  </a:lnTo>
                  <a:lnTo>
                    <a:pt x="2956" y="567"/>
                  </a:lnTo>
                  <a:lnTo>
                    <a:pt x="2920" y="586"/>
                  </a:lnTo>
                  <a:lnTo>
                    <a:pt x="2887" y="605"/>
                  </a:lnTo>
                  <a:lnTo>
                    <a:pt x="2851" y="626"/>
                  </a:lnTo>
                  <a:lnTo>
                    <a:pt x="2818" y="645"/>
                  </a:lnTo>
                  <a:lnTo>
                    <a:pt x="2785" y="666"/>
                  </a:lnTo>
                  <a:lnTo>
                    <a:pt x="2754" y="688"/>
                  </a:lnTo>
                  <a:lnTo>
                    <a:pt x="2723" y="709"/>
                  </a:lnTo>
                  <a:lnTo>
                    <a:pt x="2692" y="730"/>
                  </a:lnTo>
                  <a:lnTo>
                    <a:pt x="2664" y="754"/>
                  </a:lnTo>
                  <a:lnTo>
                    <a:pt x="2633" y="778"/>
                  </a:lnTo>
                  <a:lnTo>
                    <a:pt x="2605" y="804"/>
                  </a:lnTo>
                  <a:lnTo>
                    <a:pt x="2574" y="828"/>
                  </a:lnTo>
                  <a:lnTo>
                    <a:pt x="2548" y="856"/>
                  </a:lnTo>
                  <a:lnTo>
                    <a:pt x="2519" y="882"/>
                  </a:lnTo>
                  <a:lnTo>
                    <a:pt x="2491" y="908"/>
                  </a:lnTo>
                  <a:lnTo>
                    <a:pt x="2464" y="937"/>
                  </a:lnTo>
                  <a:lnTo>
                    <a:pt x="2436" y="963"/>
                  </a:lnTo>
                  <a:lnTo>
                    <a:pt x="2407" y="991"/>
                  </a:lnTo>
                  <a:lnTo>
                    <a:pt x="2384" y="1017"/>
                  </a:lnTo>
                  <a:lnTo>
                    <a:pt x="2358" y="1046"/>
                  </a:lnTo>
                  <a:lnTo>
                    <a:pt x="2334" y="1072"/>
                  </a:lnTo>
                  <a:lnTo>
                    <a:pt x="2308" y="1098"/>
                  </a:lnTo>
                  <a:lnTo>
                    <a:pt x="2286" y="1124"/>
                  </a:lnTo>
                  <a:lnTo>
                    <a:pt x="2263" y="1150"/>
                  </a:lnTo>
                  <a:lnTo>
                    <a:pt x="2241" y="1174"/>
                  </a:lnTo>
                  <a:lnTo>
                    <a:pt x="2222" y="1198"/>
                  </a:lnTo>
                  <a:lnTo>
                    <a:pt x="2203" y="1221"/>
                  </a:lnTo>
                  <a:lnTo>
                    <a:pt x="2184" y="1243"/>
                  </a:lnTo>
                  <a:lnTo>
                    <a:pt x="2168" y="1264"/>
                  </a:lnTo>
                  <a:lnTo>
                    <a:pt x="2151" y="1283"/>
                  </a:lnTo>
                  <a:lnTo>
                    <a:pt x="2137" y="1300"/>
                  </a:lnTo>
                  <a:lnTo>
                    <a:pt x="2125" y="1319"/>
                  </a:lnTo>
                  <a:lnTo>
                    <a:pt x="2101" y="1347"/>
                  </a:lnTo>
                  <a:lnTo>
                    <a:pt x="2085" y="1366"/>
                  </a:lnTo>
                  <a:lnTo>
                    <a:pt x="2070" y="1385"/>
                  </a:lnTo>
                  <a:lnTo>
                    <a:pt x="1116" y="1418"/>
                  </a:lnTo>
                  <a:lnTo>
                    <a:pt x="893" y="1454"/>
                  </a:lnTo>
                  <a:lnTo>
                    <a:pt x="786" y="1480"/>
                  </a:lnTo>
                  <a:lnTo>
                    <a:pt x="689" y="1504"/>
                  </a:lnTo>
                  <a:lnTo>
                    <a:pt x="606" y="1527"/>
                  </a:lnTo>
                  <a:lnTo>
                    <a:pt x="542" y="1549"/>
                  </a:lnTo>
                  <a:lnTo>
                    <a:pt x="485" y="1568"/>
                  </a:lnTo>
                  <a:lnTo>
                    <a:pt x="0" y="15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6" name="Freeform 111"/>
            <p:cNvSpPr>
              <a:spLocks/>
            </p:cNvSpPr>
            <p:nvPr/>
          </p:nvSpPr>
          <p:spPr bwMode="auto">
            <a:xfrm>
              <a:off x="6064" y="4268"/>
              <a:ext cx="542" cy="970"/>
            </a:xfrm>
            <a:custGeom>
              <a:avLst/>
              <a:gdLst>
                <a:gd name="T0" fmla="*/ 66 w 1006"/>
                <a:gd name="T1" fmla="*/ 0 h 2004"/>
                <a:gd name="T2" fmla="*/ 542 w 1006"/>
                <a:gd name="T3" fmla="*/ 910 h 2004"/>
                <a:gd name="T4" fmla="*/ 503 w 1006"/>
                <a:gd name="T5" fmla="*/ 970 h 2004"/>
                <a:gd name="T6" fmla="*/ 0 w 1006"/>
                <a:gd name="T7" fmla="*/ 9 h 2004"/>
                <a:gd name="T8" fmla="*/ 66 w 1006"/>
                <a:gd name="T9" fmla="*/ 0 h 2004"/>
                <a:gd name="T10" fmla="*/ 66 w 1006"/>
                <a:gd name="T11" fmla="*/ 0 h 200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006" h="2004">
                  <a:moveTo>
                    <a:pt x="123" y="0"/>
                  </a:moveTo>
                  <a:lnTo>
                    <a:pt x="1006" y="1880"/>
                  </a:lnTo>
                  <a:lnTo>
                    <a:pt x="933" y="2004"/>
                  </a:lnTo>
                  <a:lnTo>
                    <a:pt x="0" y="19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7" name="Freeform 112"/>
            <p:cNvSpPr>
              <a:spLocks/>
            </p:cNvSpPr>
            <p:nvPr/>
          </p:nvSpPr>
          <p:spPr bwMode="auto">
            <a:xfrm>
              <a:off x="5262" y="4393"/>
              <a:ext cx="947" cy="653"/>
            </a:xfrm>
            <a:custGeom>
              <a:avLst/>
              <a:gdLst>
                <a:gd name="T0" fmla="*/ 0 w 1757"/>
                <a:gd name="T1" fmla="*/ 44 h 1349"/>
                <a:gd name="T2" fmla="*/ 29 w 1757"/>
                <a:gd name="T3" fmla="*/ 37 h 1349"/>
                <a:gd name="T4" fmla="*/ 64 w 1757"/>
                <a:gd name="T5" fmla="*/ 29 h 1349"/>
                <a:gd name="T6" fmla="*/ 110 w 1757"/>
                <a:gd name="T7" fmla="*/ 21 h 1349"/>
                <a:gd name="T8" fmla="*/ 165 w 1757"/>
                <a:gd name="T9" fmla="*/ 12 h 1349"/>
                <a:gd name="T10" fmla="*/ 226 w 1757"/>
                <a:gd name="T11" fmla="*/ 4 h 1349"/>
                <a:gd name="T12" fmla="*/ 367 w 1757"/>
                <a:gd name="T13" fmla="*/ 0 h 1349"/>
                <a:gd name="T14" fmla="*/ 491 w 1757"/>
                <a:gd name="T15" fmla="*/ 12 h 1349"/>
                <a:gd name="T16" fmla="*/ 577 w 1757"/>
                <a:gd name="T17" fmla="*/ 31 h 1349"/>
                <a:gd name="T18" fmla="*/ 605 w 1757"/>
                <a:gd name="T19" fmla="*/ 41 h 1349"/>
                <a:gd name="T20" fmla="*/ 624 w 1757"/>
                <a:gd name="T21" fmla="*/ 49 h 1349"/>
                <a:gd name="T22" fmla="*/ 640 w 1757"/>
                <a:gd name="T23" fmla="*/ 57 h 1349"/>
                <a:gd name="T24" fmla="*/ 947 w 1757"/>
                <a:gd name="T25" fmla="*/ 653 h 1349"/>
                <a:gd name="T26" fmla="*/ 910 w 1757"/>
                <a:gd name="T27" fmla="*/ 645 h 1349"/>
                <a:gd name="T28" fmla="*/ 869 w 1757"/>
                <a:gd name="T29" fmla="*/ 638 h 1349"/>
                <a:gd name="T30" fmla="*/ 818 w 1757"/>
                <a:gd name="T31" fmla="*/ 629 h 1349"/>
                <a:gd name="T32" fmla="*/ 761 w 1757"/>
                <a:gd name="T33" fmla="*/ 620 h 1349"/>
                <a:gd name="T34" fmla="*/ 701 w 1757"/>
                <a:gd name="T35" fmla="*/ 613 h 1349"/>
                <a:gd name="T36" fmla="*/ 641 w 1757"/>
                <a:gd name="T37" fmla="*/ 608 h 1349"/>
                <a:gd name="T38" fmla="*/ 587 w 1757"/>
                <a:gd name="T39" fmla="*/ 606 h 1349"/>
                <a:gd name="T40" fmla="*/ 389 w 1757"/>
                <a:gd name="T41" fmla="*/ 623 h 1349"/>
                <a:gd name="T42" fmla="*/ 320 w 1757"/>
                <a:gd name="T43" fmla="*/ 634 h 1349"/>
                <a:gd name="T44" fmla="*/ 293 w 1757"/>
                <a:gd name="T45" fmla="*/ 638 h 1349"/>
                <a:gd name="T46" fmla="*/ 0 w 1757"/>
                <a:gd name="T47" fmla="*/ 44 h 1349"/>
                <a:gd name="T48" fmla="*/ 0 w 1757"/>
                <a:gd name="T49" fmla="*/ 44 h 134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757" h="1349">
                  <a:moveTo>
                    <a:pt x="0" y="90"/>
                  </a:moveTo>
                  <a:lnTo>
                    <a:pt x="54" y="76"/>
                  </a:lnTo>
                  <a:lnTo>
                    <a:pt x="118" y="59"/>
                  </a:lnTo>
                  <a:lnTo>
                    <a:pt x="204" y="43"/>
                  </a:lnTo>
                  <a:lnTo>
                    <a:pt x="306" y="24"/>
                  </a:lnTo>
                  <a:lnTo>
                    <a:pt x="420" y="9"/>
                  </a:lnTo>
                  <a:lnTo>
                    <a:pt x="681" y="0"/>
                  </a:lnTo>
                  <a:lnTo>
                    <a:pt x="911" y="24"/>
                  </a:lnTo>
                  <a:lnTo>
                    <a:pt x="1070" y="64"/>
                  </a:lnTo>
                  <a:lnTo>
                    <a:pt x="1123" y="85"/>
                  </a:lnTo>
                  <a:lnTo>
                    <a:pt x="1158" y="102"/>
                  </a:lnTo>
                  <a:lnTo>
                    <a:pt x="1187" y="118"/>
                  </a:lnTo>
                  <a:lnTo>
                    <a:pt x="1757" y="1349"/>
                  </a:lnTo>
                  <a:lnTo>
                    <a:pt x="1688" y="1333"/>
                  </a:lnTo>
                  <a:lnTo>
                    <a:pt x="1612" y="1319"/>
                  </a:lnTo>
                  <a:lnTo>
                    <a:pt x="1517" y="1300"/>
                  </a:lnTo>
                  <a:lnTo>
                    <a:pt x="1412" y="1281"/>
                  </a:lnTo>
                  <a:lnTo>
                    <a:pt x="1301" y="1266"/>
                  </a:lnTo>
                  <a:lnTo>
                    <a:pt x="1189" y="1257"/>
                  </a:lnTo>
                  <a:lnTo>
                    <a:pt x="1089" y="1252"/>
                  </a:lnTo>
                  <a:lnTo>
                    <a:pt x="721" y="1288"/>
                  </a:lnTo>
                  <a:lnTo>
                    <a:pt x="593" y="1309"/>
                  </a:lnTo>
                  <a:lnTo>
                    <a:pt x="543" y="1319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B8B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8" name="Freeform 113"/>
            <p:cNvSpPr>
              <a:spLocks/>
            </p:cNvSpPr>
            <p:nvPr/>
          </p:nvSpPr>
          <p:spPr bwMode="auto">
            <a:xfrm>
              <a:off x="6229" y="4077"/>
              <a:ext cx="833" cy="940"/>
            </a:xfrm>
            <a:custGeom>
              <a:avLst/>
              <a:gdLst>
                <a:gd name="T0" fmla="*/ 6 w 1545"/>
                <a:gd name="T1" fmla="*/ 317 h 1940"/>
                <a:gd name="T2" fmla="*/ 20 w 1545"/>
                <a:gd name="T3" fmla="*/ 300 h 1940"/>
                <a:gd name="T4" fmla="*/ 43 w 1545"/>
                <a:gd name="T5" fmla="*/ 275 h 1940"/>
                <a:gd name="T6" fmla="*/ 57 w 1545"/>
                <a:gd name="T7" fmla="*/ 259 h 1940"/>
                <a:gd name="T8" fmla="*/ 73 w 1545"/>
                <a:gd name="T9" fmla="*/ 242 h 1940"/>
                <a:gd name="T10" fmla="*/ 90 w 1545"/>
                <a:gd name="T11" fmla="*/ 226 h 1940"/>
                <a:gd name="T12" fmla="*/ 106 w 1545"/>
                <a:gd name="T13" fmla="*/ 209 h 1940"/>
                <a:gd name="T14" fmla="*/ 125 w 1545"/>
                <a:gd name="T15" fmla="*/ 191 h 1940"/>
                <a:gd name="T16" fmla="*/ 144 w 1545"/>
                <a:gd name="T17" fmla="*/ 173 h 1940"/>
                <a:gd name="T18" fmla="*/ 163 w 1545"/>
                <a:gd name="T19" fmla="*/ 157 h 1940"/>
                <a:gd name="T20" fmla="*/ 183 w 1545"/>
                <a:gd name="T21" fmla="*/ 141 h 1940"/>
                <a:gd name="T22" fmla="*/ 202 w 1545"/>
                <a:gd name="T23" fmla="*/ 125 h 1940"/>
                <a:gd name="T24" fmla="*/ 221 w 1545"/>
                <a:gd name="T25" fmla="*/ 112 h 1940"/>
                <a:gd name="T26" fmla="*/ 262 w 1545"/>
                <a:gd name="T27" fmla="*/ 90 h 1940"/>
                <a:gd name="T28" fmla="*/ 306 w 1545"/>
                <a:gd name="T29" fmla="*/ 68 h 1940"/>
                <a:gd name="T30" fmla="*/ 350 w 1545"/>
                <a:gd name="T31" fmla="*/ 48 h 1940"/>
                <a:gd name="T32" fmla="*/ 394 w 1545"/>
                <a:gd name="T33" fmla="*/ 31 h 1940"/>
                <a:gd name="T34" fmla="*/ 432 w 1545"/>
                <a:gd name="T35" fmla="*/ 18 h 1940"/>
                <a:gd name="T36" fmla="*/ 490 w 1545"/>
                <a:gd name="T37" fmla="*/ 0 h 1940"/>
                <a:gd name="T38" fmla="*/ 824 w 1545"/>
                <a:gd name="T39" fmla="*/ 463 h 1940"/>
                <a:gd name="T40" fmla="*/ 784 w 1545"/>
                <a:gd name="T41" fmla="*/ 485 h 1940"/>
                <a:gd name="T42" fmla="*/ 745 w 1545"/>
                <a:gd name="T43" fmla="*/ 507 h 1940"/>
                <a:gd name="T44" fmla="*/ 701 w 1545"/>
                <a:gd name="T45" fmla="*/ 532 h 1940"/>
                <a:gd name="T46" fmla="*/ 656 w 1545"/>
                <a:gd name="T47" fmla="*/ 559 h 1940"/>
                <a:gd name="T48" fmla="*/ 613 w 1545"/>
                <a:gd name="T49" fmla="*/ 587 h 1940"/>
                <a:gd name="T50" fmla="*/ 577 w 1545"/>
                <a:gd name="T51" fmla="*/ 612 h 1940"/>
                <a:gd name="T52" fmla="*/ 550 w 1545"/>
                <a:gd name="T53" fmla="*/ 640 h 1940"/>
                <a:gd name="T54" fmla="*/ 536 w 1545"/>
                <a:gd name="T55" fmla="*/ 658 h 1940"/>
                <a:gd name="T56" fmla="*/ 503 w 1545"/>
                <a:gd name="T57" fmla="*/ 701 h 1940"/>
                <a:gd name="T58" fmla="*/ 467 w 1545"/>
                <a:gd name="T59" fmla="*/ 752 h 1940"/>
                <a:gd name="T60" fmla="*/ 432 w 1545"/>
                <a:gd name="T61" fmla="*/ 807 h 1940"/>
                <a:gd name="T62" fmla="*/ 401 w 1545"/>
                <a:gd name="T63" fmla="*/ 857 h 1940"/>
                <a:gd name="T64" fmla="*/ 375 w 1545"/>
                <a:gd name="T65" fmla="*/ 900 h 1940"/>
                <a:gd name="T66" fmla="*/ 350 w 1545"/>
                <a:gd name="T67" fmla="*/ 940 h 1940"/>
                <a:gd name="T68" fmla="*/ 0 w 1545"/>
                <a:gd name="T69" fmla="*/ 324 h 194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545" h="1940">
                  <a:moveTo>
                    <a:pt x="0" y="669"/>
                  </a:moveTo>
                  <a:lnTo>
                    <a:pt x="11" y="655"/>
                  </a:lnTo>
                  <a:lnTo>
                    <a:pt x="23" y="640"/>
                  </a:lnTo>
                  <a:lnTo>
                    <a:pt x="38" y="619"/>
                  </a:lnTo>
                  <a:lnTo>
                    <a:pt x="59" y="595"/>
                  </a:lnTo>
                  <a:lnTo>
                    <a:pt x="80" y="567"/>
                  </a:lnTo>
                  <a:lnTo>
                    <a:pt x="95" y="550"/>
                  </a:lnTo>
                  <a:lnTo>
                    <a:pt x="106" y="534"/>
                  </a:lnTo>
                  <a:lnTo>
                    <a:pt x="121" y="517"/>
                  </a:lnTo>
                  <a:lnTo>
                    <a:pt x="135" y="500"/>
                  </a:lnTo>
                  <a:lnTo>
                    <a:pt x="149" y="484"/>
                  </a:lnTo>
                  <a:lnTo>
                    <a:pt x="166" y="467"/>
                  </a:lnTo>
                  <a:lnTo>
                    <a:pt x="180" y="448"/>
                  </a:lnTo>
                  <a:lnTo>
                    <a:pt x="197" y="432"/>
                  </a:lnTo>
                  <a:lnTo>
                    <a:pt x="213" y="413"/>
                  </a:lnTo>
                  <a:lnTo>
                    <a:pt x="232" y="394"/>
                  </a:lnTo>
                  <a:lnTo>
                    <a:pt x="249" y="375"/>
                  </a:lnTo>
                  <a:lnTo>
                    <a:pt x="268" y="358"/>
                  </a:lnTo>
                  <a:lnTo>
                    <a:pt x="284" y="341"/>
                  </a:lnTo>
                  <a:lnTo>
                    <a:pt x="303" y="323"/>
                  </a:lnTo>
                  <a:lnTo>
                    <a:pt x="320" y="308"/>
                  </a:lnTo>
                  <a:lnTo>
                    <a:pt x="339" y="292"/>
                  </a:lnTo>
                  <a:lnTo>
                    <a:pt x="356" y="275"/>
                  </a:lnTo>
                  <a:lnTo>
                    <a:pt x="375" y="258"/>
                  </a:lnTo>
                  <a:lnTo>
                    <a:pt x="391" y="244"/>
                  </a:lnTo>
                  <a:lnTo>
                    <a:pt x="410" y="232"/>
                  </a:lnTo>
                  <a:lnTo>
                    <a:pt x="446" y="206"/>
                  </a:lnTo>
                  <a:lnTo>
                    <a:pt x="486" y="185"/>
                  </a:lnTo>
                  <a:lnTo>
                    <a:pt x="527" y="161"/>
                  </a:lnTo>
                  <a:lnTo>
                    <a:pt x="567" y="140"/>
                  </a:lnTo>
                  <a:lnTo>
                    <a:pt x="610" y="119"/>
                  </a:lnTo>
                  <a:lnTo>
                    <a:pt x="650" y="100"/>
                  </a:lnTo>
                  <a:lnTo>
                    <a:pt x="690" y="81"/>
                  </a:lnTo>
                  <a:lnTo>
                    <a:pt x="731" y="64"/>
                  </a:lnTo>
                  <a:lnTo>
                    <a:pt x="766" y="50"/>
                  </a:lnTo>
                  <a:lnTo>
                    <a:pt x="802" y="38"/>
                  </a:lnTo>
                  <a:lnTo>
                    <a:pt x="857" y="17"/>
                  </a:lnTo>
                  <a:lnTo>
                    <a:pt x="909" y="0"/>
                  </a:lnTo>
                  <a:lnTo>
                    <a:pt x="1545" y="946"/>
                  </a:lnTo>
                  <a:lnTo>
                    <a:pt x="1528" y="956"/>
                  </a:lnTo>
                  <a:lnTo>
                    <a:pt x="1483" y="982"/>
                  </a:lnTo>
                  <a:lnTo>
                    <a:pt x="1455" y="1001"/>
                  </a:lnTo>
                  <a:lnTo>
                    <a:pt x="1419" y="1020"/>
                  </a:lnTo>
                  <a:lnTo>
                    <a:pt x="1381" y="1046"/>
                  </a:lnTo>
                  <a:lnTo>
                    <a:pt x="1341" y="1070"/>
                  </a:lnTo>
                  <a:lnTo>
                    <a:pt x="1301" y="1098"/>
                  </a:lnTo>
                  <a:lnTo>
                    <a:pt x="1258" y="1124"/>
                  </a:lnTo>
                  <a:lnTo>
                    <a:pt x="1217" y="1153"/>
                  </a:lnTo>
                  <a:lnTo>
                    <a:pt x="1175" y="1183"/>
                  </a:lnTo>
                  <a:lnTo>
                    <a:pt x="1137" y="1212"/>
                  </a:lnTo>
                  <a:lnTo>
                    <a:pt x="1103" y="1240"/>
                  </a:lnTo>
                  <a:lnTo>
                    <a:pt x="1070" y="1264"/>
                  </a:lnTo>
                  <a:lnTo>
                    <a:pt x="1047" y="1293"/>
                  </a:lnTo>
                  <a:lnTo>
                    <a:pt x="1020" y="1321"/>
                  </a:lnTo>
                  <a:lnTo>
                    <a:pt x="1009" y="1338"/>
                  </a:lnTo>
                  <a:lnTo>
                    <a:pt x="994" y="1357"/>
                  </a:lnTo>
                  <a:lnTo>
                    <a:pt x="963" y="1399"/>
                  </a:lnTo>
                  <a:lnTo>
                    <a:pt x="933" y="1447"/>
                  </a:lnTo>
                  <a:lnTo>
                    <a:pt x="899" y="1499"/>
                  </a:lnTo>
                  <a:lnTo>
                    <a:pt x="866" y="1553"/>
                  </a:lnTo>
                  <a:lnTo>
                    <a:pt x="833" y="1608"/>
                  </a:lnTo>
                  <a:lnTo>
                    <a:pt x="802" y="1665"/>
                  </a:lnTo>
                  <a:lnTo>
                    <a:pt x="771" y="1717"/>
                  </a:lnTo>
                  <a:lnTo>
                    <a:pt x="743" y="1769"/>
                  </a:lnTo>
                  <a:lnTo>
                    <a:pt x="717" y="1814"/>
                  </a:lnTo>
                  <a:lnTo>
                    <a:pt x="695" y="1857"/>
                  </a:lnTo>
                  <a:lnTo>
                    <a:pt x="662" y="1916"/>
                  </a:lnTo>
                  <a:lnTo>
                    <a:pt x="650" y="1940"/>
                  </a:lnTo>
                  <a:lnTo>
                    <a:pt x="0" y="669"/>
                  </a:lnTo>
                  <a:close/>
                </a:path>
              </a:pathLst>
            </a:custGeom>
            <a:solidFill>
              <a:srgbClr val="B8B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9" name="Rectangle 114"/>
            <p:cNvSpPr>
              <a:spLocks noChangeArrowheads="1"/>
            </p:cNvSpPr>
            <p:nvPr/>
          </p:nvSpPr>
          <p:spPr bwMode="auto">
            <a:xfrm>
              <a:off x="5802" y="4225"/>
              <a:ext cx="1085" cy="6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66CC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3366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3399FF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</a:pPr>
              <a:r>
                <a:rPr lang="zh-CN" altLang="en-US" b="0">
                  <a:solidFill>
                    <a:srgbClr val="008000"/>
                  </a:solidFill>
                  <a:latin typeface="黑体" pitchFamily="2" charset="-122"/>
                  <a:ea typeface="黑体" pitchFamily="2" charset="-122"/>
                </a:rPr>
                <a:t>档案</a:t>
              </a:r>
            </a:p>
          </p:txBody>
        </p:sp>
        <p:sp>
          <p:nvSpPr>
            <p:cNvPr id="42020" name="Freeform 115"/>
            <p:cNvSpPr>
              <a:spLocks/>
            </p:cNvSpPr>
            <p:nvPr/>
          </p:nvSpPr>
          <p:spPr bwMode="auto">
            <a:xfrm>
              <a:off x="4902" y="3613"/>
              <a:ext cx="1901" cy="759"/>
            </a:xfrm>
            <a:custGeom>
              <a:avLst/>
              <a:gdLst>
                <a:gd name="T0" fmla="*/ 16 w 3526"/>
                <a:gd name="T1" fmla="*/ 728 h 1568"/>
                <a:gd name="T2" fmla="*/ 81 w 3526"/>
                <a:gd name="T3" fmla="*/ 712 h 1568"/>
                <a:gd name="T4" fmla="*/ 145 w 3526"/>
                <a:gd name="T5" fmla="*/ 696 h 1568"/>
                <a:gd name="T6" fmla="*/ 219 w 3526"/>
                <a:gd name="T7" fmla="*/ 677 h 1568"/>
                <a:gd name="T8" fmla="*/ 297 w 3526"/>
                <a:gd name="T9" fmla="*/ 659 h 1568"/>
                <a:gd name="T10" fmla="*/ 371 w 3526"/>
                <a:gd name="T11" fmla="*/ 642 h 1568"/>
                <a:gd name="T12" fmla="*/ 465 w 3526"/>
                <a:gd name="T13" fmla="*/ 621 h 1568"/>
                <a:gd name="T14" fmla="*/ 619 w 3526"/>
                <a:gd name="T15" fmla="*/ 608 h 1568"/>
                <a:gd name="T16" fmla="*/ 1087 w 3526"/>
                <a:gd name="T17" fmla="*/ 608 h 1568"/>
                <a:gd name="T18" fmla="*/ 1105 w 3526"/>
                <a:gd name="T19" fmla="*/ 589 h 1568"/>
                <a:gd name="T20" fmla="*/ 1121 w 3526"/>
                <a:gd name="T21" fmla="*/ 573 h 1568"/>
                <a:gd name="T22" fmla="*/ 1140 w 3526"/>
                <a:gd name="T23" fmla="*/ 552 h 1568"/>
                <a:gd name="T24" fmla="*/ 1165 w 3526"/>
                <a:gd name="T25" fmla="*/ 528 h 1568"/>
                <a:gd name="T26" fmla="*/ 1193 w 3526"/>
                <a:gd name="T27" fmla="*/ 501 h 1568"/>
                <a:gd name="T28" fmla="*/ 1208 w 3526"/>
                <a:gd name="T29" fmla="*/ 487 h 1568"/>
                <a:gd name="T30" fmla="*/ 1224 w 3526"/>
                <a:gd name="T31" fmla="*/ 472 h 1568"/>
                <a:gd name="T32" fmla="*/ 1239 w 3526"/>
                <a:gd name="T33" fmla="*/ 457 h 1568"/>
                <a:gd name="T34" fmla="*/ 1265 w 3526"/>
                <a:gd name="T35" fmla="*/ 434 h 1568"/>
                <a:gd name="T36" fmla="*/ 1283 w 3526"/>
                <a:gd name="T37" fmla="*/ 418 h 1568"/>
                <a:gd name="T38" fmla="*/ 1308 w 3526"/>
                <a:gd name="T39" fmla="*/ 394 h 1568"/>
                <a:gd name="T40" fmla="*/ 1327 w 3526"/>
                <a:gd name="T41" fmla="*/ 379 h 1568"/>
                <a:gd name="T42" fmla="*/ 1347 w 3526"/>
                <a:gd name="T43" fmla="*/ 363 h 1568"/>
                <a:gd name="T44" fmla="*/ 1365 w 3526"/>
                <a:gd name="T45" fmla="*/ 348 h 1568"/>
                <a:gd name="T46" fmla="*/ 1384 w 3526"/>
                <a:gd name="T47" fmla="*/ 333 h 1568"/>
                <a:gd name="T48" fmla="*/ 1403 w 3526"/>
                <a:gd name="T49" fmla="*/ 318 h 1568"/>
                <a:gd name="T50" fmla="*/ 1441 w 3526"/>
                <a:gd name="T51" fmla="*/ 290 h 1568"/>
                <a:gd name="T52" fmla="*/ 1478 w 3526"/>
                <a:gd name="T53" fmla="*/ 265 h 1568"/>
                <a:gd name="T54" fmla="*/ 1516 w 3526"/>
                <a:gd name="T55" fmla="*/ 243 h 1568"/>
                <a:gd name="T56" fmla="*/ 1550 w 3526"/>
                <a:gd name="T57" fmla="*/ 225 h 1568"/>
                <a:gd name="T58" fmla="*/ 1583 w 3526"/>
                <a:gd name="T59" fmla="*/ 209 h 1568"/>
                <a:gd name="T60" fmla="*/ 1627 w 3526"/>
                <a:gd name="T61" fmla="*/ 188 h 1568"/>
                <a:gd name="T62" fmla="*/ 1674 w 3526"/>
                <a:gd name="T63" fmla="*/ 167 h 1568"/>
                <a:gd name="T64" fmla="*/ 1727 w 3526"/>
                <a:gd name="T65" fmla="*/ 147 h 1568"/>
                <a:gd name="T66" fmla="*/ 1676 w 3526"/>
                <a:gd name="T67" fmla="*/ 23 h 1568"/>
                <a:gd name="T68" fmla="*/ 1901 w 3526"/>
                <a:gd name="T69" fmla="*/ 162 h 1568"/>
                <a:gd name="T70" fmla="*/ 1855 w 3526"/>
                <a:gd name="T71" fmla="*/ 176 h 1568"/>
                <a:gd name="T72" fmla="*/ 1803 w 3526"/>
                <a:gd name="T73" fmla="*/ 192 h 1568"/>
                <a:gd name="T74" fmla="*/ 1739 w 3526"/>
                <a:gd name="T75" fmla="*/ 214 h 1568"/>
                <a:gd name="T76" fmla="*/ 1686 w 3526"/>
                <a:gd name="T77" fmla="*/ 234 h 1568"/>
                <a:gd name="T78" fmla="*/ 1650 w 3526"/>
                <a:gd name="T79" fmla="*/ 249 h 1568"/>
                <a:gd name="T80" fmla="*/ 1611 w 3526"/>
                <a:gd name="T81" fmla="*/ 266 h 1568"/>
                <a:gd name="T82" fmla="*/ 1574 w 3526"/>
                <a:gd name="T83" fmla="*/ 284 h 1568"/>
                <a:gd name="T84" fmla="*/ 1537 w 3526"/>
                <a:gd name="T85" fmla="*/ 303 h 1568"/>
                <a:gd name="T86" fmla="*/ 1501 w 3526"/>
                <a:gd name="T87" fmla="*/ 322 h 1568"/>
                <a:gd name="T88" fmla="*/ 1468 w 3526"/>
                <a:gd name="T89" fmla="*/ 343 h 1568"/>
                <a:gd name="T90" fmla="*/ 1436 w 3526"/>
                <a:gd name="T91" fmla="*/ 365 h 1568"/>
                <a:gd name="T92" fmla="*/ 1404 w 3526"/>
                <a:gd name="T93" fmla="*/ 389 h 1568"/>
                <a:gd name="T94" fmla="*/ 1374 w 3526"/>
                <a:gd name="T95" fmla="*/ 414 h 1568"/>
                <a:gd name="T96" fmla="*/ 1343 w 3526"/>
                <a:gd name="T97" fmla="*/ 440 h 1568"/>
                <a:gd name="T98" fmla="*/ 1313 w 3526"/>
                <a:gd name="T99" fmla="*/ 466 h 1568"/>
                <a:gd name="T100" fmla="*/ 1285 w 3526"/>
                <a:gd name="T101" fmla="*/ 492 h 1568"/>
                <a:gd name="T102" fmla="*/ 1258 w 3526"/>
                <a:gd name="T103" fmla="*/ 519 h 1568"/>
                <a:gd name="T104" fmla="*/ 1232 w 3526"/>
                <a:gd name="T105" fmla="*/ 544 h 1568"/>
                <a:gd name="T106" fmla="*/ 1208 w 3526"/>
                <a:gd name="T107" fmla="*/ 568 h 1568"/>
                <a:gd name="T108" fmla="*/ 1188 w 3526"/>
                <a:gd name="T109" fmla="*/ 591 h 1568"/>
                <a:gd name="T110" fmla="*/ 1169 w 3526"/>
                <a:gd name="T111" fmla="*/ 612 h 1568"/>
                <a:gd name="T112" fmla="*/ 1152 w 3526"/>
                <a:gd name="T113" fmla="*/ 629 h 1568"/>
                <a:gd name="T114" fmla="*/ 1133 w 3526"/>
                <a:gd name="T115" fmla="*/ 652 h 1568"/>
                <a:gd name="T116" fmla="*/ 1116 w 3526"/>
                <a:gd name="T117" fmla="*/ 670 h 1568"/>
                <a:gd name="T118" fmla="*/ 481 w 3526"/>
                <a:gd name="T119" fmla="*/ 704 h 1568"/>
                <a:gd name="T120" fmla="*/ 371 w 3526"/>
                <a:gd name="T121" fmla="*/ 728 h 1568"/>
                <a:gd name="T122" fmla="*/ 292 w 3526"/>
                <a:gd name="T123" fmla="*/ 750 h 1568"/>
                <a:gd name="T124" fmla="*/ 0 w 3526"/>
                <a:gd name="T125" fmla="*/ 732 h 156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526" h="1568">
                  <a:moveTo>
                    <a:pt x="0" y="1513"/>
                  </a:moveTo>
                  <a:lnTo>
                    <a:pt x="29" y="1504"/>
                  </a:lnTo>
                  <a:lnTo>
                    <a:pt x="100" y="1485"/>
                  </a:lnTo>
                  <a:lnTo>
                    <a:pt x="150" y="1470"/>
                  </a:lnTo>
                  <a:lnTo>
                    <a:pt x="207" y="1454"/>
                  </a:lnTo>
                  <a:lnTo>
                    <a:pt x="269" y="1437"/>
                  </a:lnTo>
                  <a:lnTo>
                    <a:pt x="337" y="1418"/>
                  </a:lnTo>
                  <a:lnTo>
                    <a:pt x="406" y="1399"/>
                  </a:lnTo>
                  <a:lnTo>
                    <a:pt x="480" y="1380"/>
                  </a:lnTo>
                  <a:lnTo>
                    <a:pt x="551" y="1361"/>
                  </a:lnTo>
                  <a:lnTo>
                    <a:pt x="620" y="1342"/>
                  </a:lnTo>
                  <a:lnTo>
                    <a:pt x="689" y="1326"/>
                  </a:lnTo>
                  <a:lnTo>
                    <a:pt x="753" y="1309"/>
                  </a:lnTo>
                  <a:lnTo>
                    <a:pt x="862" y="1283"/>
                  </a:lnTo>
                  <a:lnTo>
                    <a:pt x="985" y="1266"/>
                  </a:lnTo>
                  <a:lnTo>
                    <a:pt x="1149" y="1257"/>
                  </a:lnTo>
                  <a:lnTo>
                    <a:pt x="1534" y="1248"/>
                  </a:lnTo>
                  <a:lnTo>
                    <a:pt x="2016" y="1257"/>
                  </a:lnTo>
                  <a:lnTo>
                    <a:pt x="2037" y="1231"/>
                  </a:lnTo>
                  <a:lnTo>
                    <a:pt x="2049" y="1217"/>
                  </a:lnTo>
                  <a:lnTo>
                    <a:pt x="2063" y="1200"/>
                  </a:lnTo>
                  <a:lnTo>
                    <a:pt x="2080" y="1183"/>
                  </a:lnTo>
                  <a:lnTo>
                    <a:pt x="2096" y="1162"/>
                  </a:lnTo>
                  <a:lnTo>
                    <a:pt x="2115" y="1141"/>
                  </a:lnTo>
                  <a:lnTo>
                    <a:pt x="2139" y="1117"/>
                  </a:lnTo>
                  <a:lnTo>
                    <a:pt x="2161" y="1091"/>
                  </a:lnTo>
                  <a:lnTo>
                    <a:pt x="2187" y="1065"/>
                  </a:lnTo>
                  <a:lnTo>
                    <a:pt x="2213" y="1036"/>
                  </a:lnTo>
                  <a:lnTo>
                    <a:pt x="2227" y="1020"/>
                  </a:lnTo>
                  <a:lnTo>
                    <a:pt x="2241" y="1006"/>
                  </a:lnTo>
                  <a:lnTo>
                    <a:pt x="2256" y="991"/>
                  </a:lnTo>
                  <a:lnTo>
                    <a:pt x="2270" y="975"/>
                  </a:lnTo>
                  <a:lnTo>
                    <a:pt x="2284" y="961"/>
                  </a:lnTo>
                  <a:lnTo>
                    <a:pt x="2298" y="944"/>
                  </a:lnTo>
                  <a:lnTo>
                    <a:pt x="2329" y="913"/>
                  </a:lnTo>
                  <a:lnTo>
                    <a:pt x="2346" y="896"/>
                  </a:lnTo>
                  <a:lnTo>
                    <a:pt x="2362" y="880"/>
                  </a:lnTo>
                  <a:lnTo>
                    <a:pt x="2379" y="863"/>
                  </a:lnTo>
                  <a:lnTo>
                    <a:pt x="2393" y="847"/>
                  </a:lnTo>
                  <a:lnTo>
                    <a:pt x="2426" y="813"/>
                  </a:lnTo>
                  <a:lnTo>
                    <a:pt x="2445" y="799"/>
                  </a:lnTo>
                  <a:lnTo>
                    <a:pt x="2462" y="783"/>
                  </a:lnTo>
                  <a:lnTo>
                    <a:pt x="2479" y="766"/>
                  </a:lnTo>
                  <a:lnTo>
                    <a:pt x="2498" y="749"/>
                  </a:lnTo>
                  <a:lnTo>
                    <a:pt x="2514" y="733"/>
                  </a:lnTo>
                  <a:lnTo>
                    <a:pt x="2531" y="719"/>
                  </a:lnTo>
                  <a:lnTo>
                    <a:pt x="2550" y="704"/>
                  </a:lnTo>
                  <a:lnTo>
                    <a:pt x="2567" y="688"/>
                  </a:lnTo>
                  <a:lnTo>
                    <a:pt x="2583" y="674"/>
                  </a:lnTo>
                  <a:lnTo>
                    <a:pt x="2602" y="657"/>
                  </a:lnTo>
                  <a:lnTo>
                    <a:pt x="2638" y="628"/>
                  </a:lnTo>
                  <a:lnTo>
                    <a:pt x="2673" y="600"/>
                  </a:lnTo>
                  <a:lnTo>
                    <a:pt x="2709" y="574"/>
                  </a:lnTo>
                  <a:lnTo>
                    <a:pt x="2742" y="548"/>
                  </a:lnTo>
                  <a:lnTo>
                    <a:pt x="2778" y="524"/>
                  </a:lnTo>
                  <a:lnTo>
                    <a:pt x="2811" y="503"/>
                  </a:lnTo>
                  <a:lnTo>
                    <a:pt x="2844" y="484"/>
                  </a:lnTo>
                  <a:lnTo>
                    <a:pt x="2875" y="465"/>
                  </a:lnTo>
                  <a:lnTo>
                    <a:pt x="2906" y="448"/>
                  </a:lnTo>
                  <a:lnTo>
                    <a:pt x="2937" y="432"/>
                  </a:lnTo>
                  <a:lnTo>
                    <a:pt x="2963" y="417"/>
                  </a:lnTo>
                  <a:lnTo>
                    <a:pt x="3018" y="389"/>
                  </a:lnTo>
                  <a:lnTo>
                    <a:pt x="3063" y="368"/>
                  </a:lnTo>
                  <a:lnTo>
                    <a:pt x="3105" y="346"/>
                  </a:lnTo>
                  <a:lnTo>
                    <a:pt x="3141" y="330"/>
                  </a:lnTo>
                  <a:lnTo>
                    <a:pt x="3203" y="304"/>
                  </a:lnTo>
                  <a:lnTo>
                    <a:pt x="3300" y="275"/>
                  </a:lnTo>
                  <a:lnTo>
                    <a:pt x="3108" y="47"/>
                  </a:lnTo>
                  <a:lnTo>
                    <a:pt x="3222" y="0"/>
                  </a:lnTo>
                  <a:lnTo>
                    <a:pt x="3526" y="334"/>
                  </a:lnTo>
                  <a:lnTo>
                    <a:pt x="3502" y="342"/>
                  </a:lnTo>
                  <a:lnTo>
                    <a:pt x="3440" y="363"/>
                  </a:lnTo>
                  <a:lnTo>
                    <a:pt x="3395" y="379"/>
                  </a:lnTo>
                  <a:lnTo>
                    <a:pt x="3345" y="396"/>
                  </a:lnTo>
                  <a:lnTo>
                    <a:pt x="3288" y="417"/>
                  </a:lnTo>
                  <a:lnTo>
                    <a:pt x="3226" y="443"/>
                  </a:lnTo>
                  <a:lnTo>
                    <a:pt x="3162" y="470"/>
                  </a:lnTo>
                  <a:lnTo>
                    <a:pt x="3127" y="484"/>
                  </a:lnTo>
                  <a:lnTo>
                    <a:pt x="3094" y="500"/>
                  </a:lnTo>
                  <a:lnTo>
                    <a:pt x="3060" y="515"/>
                  </a:lnTo>
                  <a:lnTo>
                    <a:pt x="3025" y="534"/>
                  </a:lnTo>
                  <a:lnTo>
                    <a:pt x="2989" y="550"/>
                  </a:lnTo>
                  <a:lnTo>
                    <a:pt x="2956" y="567"/>
                  </a:lnTo>
                  <a:lnTo>
                    <a:pt x="2920" y="586"/>
                  </a:lnTo>
                  <a:lnTo>
                    <a:pt x="2887" y="605"/>
                  </a:lnTo>
                  <a:lnTo>
                    <a:pt x="2851" y="626"/>
                  </a:lnTo>
                  <a:lnTo>
                    <a:pt x="2818" y="645"/>
                  </a:lnTo>
                  <a:lnTo>
                    <a:pt x="2785" y="666"/>
                  </a:lnTo>
                  <a:lnTo>
                    <a:pt x="2754" y="688"/>
                  </a:lnTo>
                  <a:lnTo>
                    <a:pt x="2723" y="709"/>
                  </a:lnTo>
                  <a:lnTo>
                    <a:pt x="2692" y="730"/>
                  </a:lnTo>
                  <a:lnTo>
                    <a:pt x="2664" y="754"/>
                  </a:lnTo>
                  <a:lnTo>
                    <a:pt x="2633" y="778"/>
                  </a:lnTo>
                  <a:lnTo>
                    <a:pt x="2605" y="804"/>
                  </a:lnTo>
                  <a:lnTo>
                    <a:pt x="2574" y="828"/>
                  </a:lnTo>
                  <a:lnTo>
                    <a:pt x="2548" y="856"/>
                  </a:lnTo>
                  <a:lnTo>
                    <a:pt x="2519" y="882"/>
                  </a:lnTo>
                  <a:lnTo>
                    <a:pt x="2491" y="908"/>
                  </a:lnTo>
                  <a:lnTo>
                    <a:pt x="2464" y="937"/>
                  </a:lnTo>
                  <a:lnTo>
                    <a:pt x="2436" y="963"/>
                  </a:lnTo>
                  <a:lnTo>
                    <a:pt x="2407" y="991"/>
                  </a:lnTo>
                  <a:lnTo>
                    <a:pt x="2384" y="1017"/>
                  </a:lnTo>
                  <a:lnTo>
                    <a:pt x="2358" y="1046"/>
                  </a:lnTo>
                  <a:lnTo>
                    <a:pt x="2334" y="1072"/>
                  </a:lnTo>
                  <a:lnTo>
                    <a:pt x="2308" y="1098"/>
                  </a:lnTo>
                  <a:lnTo>
                    <a:pt x="2286" y="1124"/>
                  </a:lnTo>
                  <a:lnTo>
                    <a:pt x="2263" y="1150"/>
                  </a:lnTo>
                  <a:lnTo>
                    <a:pt x="2241" y="1174"/>
                  </a:lnTo>
                  <a:lnTo>
                    <a:pt x="2222" y="1198"/>
                  </a:lnTo>
                  <a:lnTo>
                    <a:pt x="2203" y="1221"/>
                  </a:lnTo>
                  <a:lnTo>
                    <a:pt x="2184" y="1243"/>
                  </a:lnTo>
                  <a:lnTo>
                    <a:pt x="2168" y="1264"/>
                  </a:lnTo>
                  <a:lnTo>
                    <a:pt x="2151" y="1283"/>
                  </a:lnTo>
                  <a:lnTo>
                    <a:pt x="2137" y="1300"/>
                  </a:lnTo>
                  <a:lnTo>
                    <a:pt x="2125" y="1319"/>
                  </a:lnTo>
                  <a:lnTo>
                    <a:pt x="2101" y="1347"/>
                  </a:lnTo>
                  <a:lnTo>
                    <a:pt x="2085" y="1366"/>
                  </a:lnTo>
                  <a:lnTo>
                    <a:pt x="2070" y="1385"/>
                  </a:lnTo>
                  <a:lnTo>
                    <a:pt x="1116" y="1418"/>
                  </a:lnTo>
                  <a:lnTo>
                    <a:pt x="893" y="1454"/>
                  </a:lnTo>
                  <a:lnTo>
                    <a:pt x="786" y="1480"/>
                  </a:lnTo>
                  <a:lnTo>
                    <a:pt x="689" y="1504"/>
                  </a:lnTo>
                  <a:lnTo>
                    <a:pt x="606" y="1527"/>
                  </a:lnTo>
                  <a:lnTo>
                    <a:pt x="542" y="1549"/>
                  </a:lnTo>
                  <a:lnTo>
                    <a:pt x="485" y="1568"/>
                  </a:lnTo>
                  <a:lnTo>
                    <a:pt x="0" y="15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7812" name="Group 116"/>
          <p:cNvGrpSpPr>
            <a:grpSpLocks/>
          </p:cNvGrpSpPr>
          <p:nvPr/>
        </p:nvGrpSpPr>
        <p:grpSpPr bwMode="auto">
          <a:xfrm>
            <a:off x="6511925" y="1651000"/>
            <a:ext cx="1611313" cy="1189038"/>
            <a:chOff x="4902" y="3613"/>
            <a:chExt cx="2538" cy="1872"/>
          </a:xfrm>
        </p:grpSpPr>
        <p:sp>
          <p:nvSpPr>
            <p:cNvPr id="41999" name="Freeform 117"/>
            <p:cNvSpPr>
              <a:spLocks/>
            </p:cNvSpPr>
            <p:nvPr/>
          </p:nvSpPr>
          <p:spPr bwMode="auto">
            <a:xfrm>
              <a:off x="6760" y="3838"/>
              <a:ext cx="623" cy="755"/>
            </a:xfrm>
            <a:custGeom>
              <a:avLst/>
              <a:gdLst>
                <a:gd name="T0" fmla="*/ 0 w 1156"/>
                <a:gd name="T1" fmla="*/ 42 h 1558"/>
                <a:gd name="T2" fmla="*/ 528 w 1156"/>
                <a:gd name="T3" fmla="*/ 732 h 1558"/>
                <a:gd name="T4" fmla="*/ 623 w 1156"/>
                <a:gd name="T5" fmla="*/ 755 h 1558"/>
                <a:gd name="T6" fmla="*/ 38 w 1156"/>
                <a:gd name="T7" fmla="*/ 0 h 1558"/>
                <a:gd name="T8" fmla="*/ 0 w 1156"/>
                <a:gd name="T9" fmla="*/ 42 h 1558"/>
                <a:gd name="T10" fmla="*/ 0 w 1156"/>
                <a:gd name="T11" fmla="*/ 42 h 15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156" h="1558">
                  <a:moveTo>
                    <a:pt x="0" y="87"/>
                  </a:moveTo>
                  <a:lnTo>
                    <a:pt x="980" y="1510"/>
                  </a:lnTo>
                  <a:lnTo>
                    <a:pt x="1156" y="1558"/>
                  </a:lnTo>
                  <a:lnTo>
                    <a:pt x="71" y="0"/>
                  </a:lnTo>
                  <a:lnTo>
                    <a:pt x="0" y="87"/>
                  </a:lnTo>
                  <a:close/>
                </a:path>
              </a:pathLst>
            </a:custGeom>
            <a:solidFill>
              <a:srgbClr val="B8B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0" name="Freeform 118"/>
            <p:cNvSpPr>
              <a:spLocks/>
            </p:cNvSpPr>
            <p:nvPr/>
          </p:nvSpPr>
          <p:spPr bwMode="auto">
            <a:xfrm>
              <a:off x="4996" y="4423"/>
              <a:ext cx="2393" cy="1015"/>
            </a:xfrm>
            <a:custGeom>
              <a:avLst/>
              <a:gdLst>
                <a:gd name="T0" fmla="*/ 0 w 4437"/>
                <a:gd name="T1" fmla="*/ 46 h 2096"/>
                <a:gd name="T2" fmla="*/ 535 w 4437"/>
                <a:gd name="T3" fmla="*/ 1011 h 2096"/>
                <a:gd name="T4" fmla="*/ 599 w 4437"/>
                <a:gd name="T5" fmla="*/ 993 h 2096"/>
                <a:gd name="T6" fmla="*/ 664 w 4437"/>
                <a:gd name="T7" fmla="*/ 976 h 2096"/>
                <a:gd name="T8" fmla="*/ 744 w 4437"/>
                <a:gd name="T9" fmla="*/ 956 h 2096"/>
                <a:gd name="T10" fmla="*/ 832 w 4437"/>
                <a:gd name="T11" fmla="*/ 938 h 2096"/>
                <a:gd name="T12" fmla="*/ 924 w 4437"/>
                <a:gd name="T13" fmla="*/ 922 h 2096"/>
                <a:gd name="T14" fmla="*/ 1061 w 4437"/>
                <a:gd name="T15" fmla="*/ 905 h 2096"/>
                <a:gd name="T16" fmla="*/ 1253 w 4437"/>
                <a:gd name="T17" fmla="*/ 905 h 2096"/>
                <a:gd name="T18" fmla="*/ 1448 w 4437"/>
                <a:gd name="T19" fmla="*/ 924 h 2096"/>
                <a:gd name="T20" fmla="*/ 1597 w 4437"/>
                <a:gd name="T21" fmla="*/ 948 h 2096"/>
                <a:gd name="T22" fmla="*/ 1667 w 4437"/>
                <a:gd name="T23" fmla="*/ 942 h 2096"/>
                <a:gd name="T24" fmla="*/ 1693 w 4437"/>
                <a:gd name="T25" fmla="*/ 897 h 2096"/>
                <a:gd name="T26" fmla="*/ 1733 w 4437"/>
                <a:gd name="T27" fmla="*/ 831 h 2096"/>
                <a:gd name="T28" fmla="*/ 1785 w 4437"/>
                <a:gd name="T29" fmla="*/ 752 h 2096"/>
                <a:gd name="T30" fmla="*/ 1814 w 4437"/>
                <a:gd name="T31" fmla="*/ 711 h 2096"/>
                <a:gd name="T32" fmla="*/ 1846 w 4437"/>
                <a:gd name="T33" fmla="*/ 668 h 2096"/>
                <a:gd name="T34" fmla="*/ 1878 w 4437"/>
                <a:gd name="T35" fmla="*/ 627 h 2096"/>
                <a:gd name="T36" fmla="*/ 1902 w 4437"/>
                <a:gd name="T37" fmla="*/ 597 h 2096"/>
                <a:gd name="T38" fmla="*/ 1921 w 4437"/>
                <a:gd name="T39" fmla="*/ 578 h 2096"/>
                <a:gd name="T40" fmla="*/ 1937 w 4437"/>
                <a:gd name="T41" fmla="*/ 559 h 2096"/>
                <a:gd name="T42" fmla="*/ 1953 w 4437"/>
                <a:gd name="T43" fmla="*/ 541 h 2096"/>
                <a:gd name="T44" fmla="*/ 1972 w 4437"/>
                <a:gd name="T45" fmla="*/ 523 h 2096"/>
                <a:gd name="T46" fmla="*/ 1990 w 4437"/>
                <a:gd name="T47" fmla="*/ 508 h 2096"/>
                <a:gd name="T48" fmla="*/ 2015 w 4437"/>
                <a:gd name="T49" fmla="*/ 486 h 2096"/>
                <a:gd name="T50" fmla="*/ 2049 w 4437"/>
                <a:gd name="T51" fmla="*/ 461 h 2096"/>
                <a:gd name="T52" fmla="*/ 2085 w 4437"/>
                <a:gd name="T53" fmla="*/ 440 h 2096"/>
                <a:gd name="T54" fmla="*/ 2117 w 4437"/>
                <a:gd name="T55" fmla="*/ 421 h 2096"/>
                <a:gd name="T56" fmla="*/ 2150 w 4437"/>
                <a:gd name="T57" fmla="*/ 405 h 2096"/>
                <a:gd name="T58" fmla="*/ 2181 w 4437"/>
                <a:gd name="T59" fmla="*/ 389 h 2096"/>
                <a:gd name="T60" fmla="*/ 2239 w 4437"/>
                <a:gd name="T61" fmla="*/ 365 h 2096"/>
                <a:gd name="T62" fmla="*/ 2291 w 4437"/>
                <a:gd name="T63" fmla="*/ 346 h 2096"/>
                <a:gd name="T64" fmla="*/ 2333 w 4437"/>
                <a:gd name="T65" fmla="*/ 332 h 2096"/>
                <a:gd name="T66" fmla="*/ 2393 w 4437"/>
                <a:gd name="T67" fmla="*/ 317 h 2096"/>
                <a:gd name="T68" fmla="*/ 2184 w 4437"/>
                <a:gd name="T69" fmla="*/ 220 h 2096"/>
                <a:gd name="T70" fmla="*/ 2237 w 4437"/>
                <a:gd name="T71" fmla="*/ 306 h 2096"/>
                <a:gd name="T72" fmla="*/ 2169 w 4437"/>
                <a:gd name="T73" fmla="*/ 328 h 2096"/>
                <a:gd name="T74" fmla="*/ 2114 w 4437"/>
                <a:gd name="T75" fmla="*/ 349 h 2096"/>
                <a:gd name="T76" fmla="*/ 2056 w 4437"/>
                <a:gd name="T77" fmla="*/ 377 h 2096"/>
                <a:gd name="T78" fmla="*/ 2028 w 4437"/>
                <a:gd name="T79" fmla="*/ 390 h 2096"/>
                <a:gd name="T80" fmla="*/ 2000 w 4437"/>
                <a:gd name="T81" fmla="*/ 406 h 2096"/>
                <a:gd name="T82" fmla="*/ 1974 w 4437"/>
                <a:gd name="T83" fmla="*/ 423 h 2096"/>
                <a:gd name="T84" fmla="*/ 1949 w 4437"/>
                <a:gd name="T85" fmla="*/ 441 h 2096"/>
                <a:gd name="T86" fmla="*/ 1928 w 4437"/>
                <a:gd name="T87" fmla="*/ 460 h 2096"/>
                <a:gd name="T88" fmla="*/ 1907 w 4437"/>
                <a:gd name="T89" fmla="*/ 480 h 2096"/>
                <a:gd name="T90" fmla="*/ 1883 w 4437"/>
                <a:gd name="T91" fmla="*/ 505 h 2096"/>
                <a:gd name="T92" fmla="*/ 1866 w 4437"/>
                <a:gd name="T93" fmla="*/ 526 h 2096"/>
                <a:gd name="T94" fmla="*/ 1833 w 4437"/>
                <a:gd name="T95" fmla="*/ 564 h 2096"/>
                <a:gd name="T96" fmla="*/ 1784 w 4437"/>
                <a:gd name="T97" fmla="*/ 631 h 2096"/>
                <a:gd name="T98" fmla="*/ 1733 w 4437"/>
                <a:gd name="T99" fmla="*/ 697 h 2096"/>
                <a:gd name="T100" fmla="*/ 1689 w 4437"/>
                <a:gd name="T101" fmla="*/ 759 h 2096"/>
                <a:gd name="T102" fmla="*/ 1653 w 4437"/>
                <a:gd name="T103" fmla="*/ 811 h 2096"/>
                <a:gd name="T104" fmla="*/ 1620 w 4437"/>
                <a:gd name="T105" fmla="*/ 859 h 2096"/>
                <a:gd name="T106" fmla="*/ 1567 w 4437"/>
                <a:gd name="T107" fmla="*/ 846 h 2096"/>
                <a:gd name="T108" fmla="*/ 1424 w 4437"/>
                <a:gd name="T109" fmla="*/ 823 h 2096"/>
                <a:gd name="T110" fmla="*/ 1213 w 4437"/>
                <a:gd name="T111" fmla="*/ 811 h 2096"/>
                <a:gd name="T112" fmla="*/ 959 w 4437"/>
                <a:gd name="T113" fmla="*/ 831 h 2096"/>
                <a:gd name="T114" fmla="*/ 840 w 4437"/>
                <a:gd name="T115" fmla="*/ 853 h 2096"/>
                <a:gd name="T116" fmla="*/ 745 w 4437"/>
                <a:gd name="T117" fmla="*/ 872 h 2096"/>
                <a:gd name="T118" fmla="*/ 676 w 4437"/>
                <a:gd name="T119" fmla="*/ 887 h 2096"/>
                <a:gd name="T120" fmla="*/ 562 w 4437"/>
                <a:gd name="T121" fmla="*/ 923 h 2096"/>
                <a:gd name="T122" fmla="*/ 198 w 4437"/>
                <a:gd name="T123" fmla="*/ 55 h 2096"/>
                <a:gd name="T124" fmla="*/ 173 w 4437"/>
                <a:gd name="T125" fmla="*/ 0 h 209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4437" h="2096">
                  <a:moveTo>
                    <a:pt x="320" y="0"/>
                  </a:moveTo>
                  <a:lnTo>
                    <a:pt x="0" y="95"/>
                  </a:lnTo>
                  <a:lnTo>
                    <a:pt x="966" y="2096"/>
                  </a:lnTo>
                  <a:lnTo>
                    <a:pt x="992" y="2087"/>
                  </a:lnTo>
                  <a:lnTo>
                    <a:pt x="1061" y="2066"/>
                  </a:lnTo>
                  <a:lnTo>
                    <a:pt x="1111" y="2051"/>
                  </a:lnTo>
                  <a:lnTo>
                    <a:pt x="1168" y="2035"/>
                  </a:lnTo>
                  <a:lnTo>
                    <a:pt x="1232" y="2016"/>
                  </a:lnTo>
                  <a:lnTo>
                    <a:pt x="1303" y="1997"/>
                  </a:lnTo>
                  <a:lnTo>
                    <a:pt x="1379" y="1975"/>
                  </a:lnTo>
                  <a:lnTo>
                    <a:pt x="1460" y="1957"/>
                  </a:lnTo>
                  <a:lnTo>
                    <a:pt x="1543" y="1938"/>
                  </a:lnTo>
                  <a:lnTo>
                    <a:pt x="1628" y="1921"/>
                  </a:lnTo>
                  <a:lnTo>
                    <a:pt x="1714" y="1904"/>
                  </a:lnTo>
                  <a:lnTo>
                    <a:pt x="1799" y="1888"/>
                  </a:lnTo>
                  <a:lnTo>
                    <a:pt x="1968" y="1869"/>
                  </a:lnTo>
                  <a:lnTo>
                    <a:pt x="2141" y="1862"/>
                  </a:lnTo>
                  <a:lnTo>
                    <a:pt x="2324" y="1869"/>
                  </a:lnTo>
                  <a:lnTo>
                    <a:pt x="2509" y="1888"/>
                  </a:lnTo>
                  <a:lnTo>
                    <a:pt x="2685" y="1909"/>
                  </a:lnTo>
                  <a:lnTo>
                    <a:pt x="2839" y="1935"/>
                  </a:lnTo>
                  <a:lnTo>
                    <a:pt x="2962" y="1957"/>
                  </a:lnTo>
                  <a:lnTo>
                    <a:pt x="3074" y="1980"/>
                  </a:lnTo>
                  <a:lnTo>
                    <a:pt x="3091" y="1945"/>
                  </a:lnTo>
                  <a:lnTo>
                    <a:pt x="3112" y="1904"/>
                  </a:lnTo>
                  <a:lnTo>
                    <a:pt x="3140" y="1852"/>
                  </a:lnTo>
                  <a:lnTo>
                    <a:pt x="3174" y="1788"/>
                  </a:lnTo>
                  <a:lnTo>
                    <a:pt x="3214" y="1717"/>
                  </a:lnTo>
                  <a:lnTo>
                    <a:pt x="3259" y="1639"/>
                  </a:lnTo>
                  <a:lnTo>
                    <a:pt x="3309" y="1553"/>
                  </a:lnTo>
                  <a:lnTo>
                    <a:pt x="3338" y="1513"/>
                  </a:lnTo>
                  <a:lnTo>
                    <a:pt x="3364" y="1468"/>
                  </a:lnTo>
                  <a:lnTo>
                    <a:pt x="3392" y="1425"/>
                  </a:lnTo>
                  <a:lnTo>
                    <a:pt x="3423" y="1380"/>
                  </a:lnTo>
                  <a:lnTo>
                    <a:pt x="3451" y="1337"/>
                  </a:lnTo>
                  <a:lnTo>
                    <a:pt x="3482" y="1295"/>
                  </a:lnTo>
                  <a:lnTo>
                    <a:pt x="3513" y="1254"/>
                  </a:lnTo>
                  <a:lnTo>
                    <a:pt x="3527" y="1233"/>
                  </a:lnTo>
                  <a:lnTo>
                    <a:pt x="3544" y="1212"/>
                  </a:lnTo>
                  <a:lnTo>
                    <a:pt x="3561" y="1193"/>
                  </a:lnTo>
                  <a:lnTo>
                    <a:pt x="3575" y="1174"/>
                  </a:lnTo>
                  <a:lnTo>
                    <a:pt x="3592" y="1155"/>
                  </a:lnTo>
                  <a:lnTo>
                    <a:pt x="3608" y="1136"/>
                  </a:lnTo>
                  <a:lnTo>
                    <a:pt x="3622" y="1117"/>
                  </a:lnTo>
                  <a:lnTo>
                    <a:pt x="3639" y="1098"/>
                  </a:lnTo>
                  <a:lnTo>
                    <a:pt x="3656" y="1081"/>
                  </a:lnTo>
                  <a:lnTo>
                    <a:pt x="3672" y="1065"/>
                  </a:lnTo>
                  <a:lnTo>
                    <a:pt x="3689" y="1048"/>
                  </a:lnTo>
                  <a:lnTo>
                    <a:pt x="3705" y="1032"/>
                  </a:lnTo>
                  <a:lnTo>
                    <a:pt x="3736" y="1003"/>
                  </a:lnTo>
                  <a:lnTo>
                    <a:pt x="3770" y="975"/>
                  </a:lnTo>
                  <a:lnTo>
                    <a:pt x="3800" y="951"/>
                  </a:lnTo>
                  <a:lnTo>
                    <a:pt x="3834" y="930"/>
                  </a:lnTo>
                  <a:lnTo>
                    <a:pt x="3865" y="908"/>
                  </a:lnTo>
                  <a:lnTo>
                    <a:pt x="3895" y="889"/>
                  </a:lnTo>
                  <a:lnTo>
                    <a:pt x="3926" y="870"/>
                  </a:lnTo>
                  <a:lnTo>
                    <a:pt x="3957" y="854"/>
                  </a:lnTo>
                  <a:lnTo>
                    <a:pt x="3986" y="837"/>
                  </a:lnTo>
                  <a:lnTo>
                    <a:pt x="4016" y="820"/>
                  </a:lnTo>
                  <a:lnTo>
                    <a:pt x="4043" y="804"/>
                  </a:lnTo>
                  <a:lnTo>
                    <a:pt x="4100" y="778"/>
                  </a:lnTo>
                  <a:lnTo>
                    <a:pt x="4152" y="754"/>
                  </a:lnTo>
                  <a:lnTo>
                    <a:pt x="4202" y="733"/>
                  </a:lnTo>
                  <a:lnTo>
                    <a:pt x="4247" y="714"/>
                  </a:lnTo>
                  <a:lnTo>
                    <a:pt x="4289" y="697"/>
                  </a:lnTo>
                  <a:lnTo>
                    <a:pt x="4325" y="685"/>
                  </a:lnTo>
                  <a:lnTo>
                    <a:pt x="4384" y="666"/>
                  </a:lnTo>
                  <a:lnTo>
                    <a:pt x="4437" y="654"/>
                  </a:lnTo>
                  <a:lnTo>
                    <a:pt x="4171" y="379"/>
                  </a:lnTo>
                  <a:lnTo>
                    <a:pt x="4050" y="455"/>
                  </a:lnTo>
                  <a:lnTo>
                    <a:pt x="4218" y="607"/>
                  </a:lnTo>
                  <a:lnTo>
                    <a:pt x="4147" y="631"/>
                  </a:lnTo>
                  <a:lnTo>
                    <a:pt x="4066" y="659"/>
                  </a:lnTo>
                  <a:lnTo>
                    <a:pt x="4021" y="678"/>
                  </a:lnTo>
                  <a:lnTo>
                    <a:pt x="3971" y="699"/>
                  </a:lnTo>
                  <a:lnTo>
                    <a:pt x="3919" y="721"/>
                  </a:lnTo>
                  <a:lnTo>
                    <a:pt x="3867" y="749"/>
                  </a:lnTo>
                  <a:lnTo>
                    <a:pt x="3812" y="778"/>
                  </a:lnTo>
                  <a:lnTo>
                    <a:pt x="3786" y="790"/>
                  </a:lnTo>
                  <a:lnTo>
                    <a:pt x="3760" y="806"/>
                  </a:lnTo>
                  <a:lnTo>
                    <a:pt x="3734" y="823"/>
                  </a:lnTo>
                  <a:lnTo>
                    <a:pt x="3708" y="839"/>
                  </a:lnTo>
                  <a:lnTo>
                    <a:pt x="3684" y="856"/>
                  </a:lnTo>
                  <a:lnTo>
                    <a:pt x="3660" y="873"/>
                  </a:lnTo>
                  <a:lnTo>
                    <a:pt x="3637" y="892"/>
                  </a:lnTo>
                  <a:lnTo>
                    <a:pt x="3613" y="911"/>
                  </a:lnTo>
                  <a:lnTo>
                    <a:pt x="3594" y="930"/>
                  </a:lnTo>
                  <a:lnTo>
                    <a:pt x="3575" y="949"/>
                  </a:lnTo>
                  <a:lnTo>
                    <a:pt x="3556" y="968"/>
                  </a:lnTo>
                  <a:lnTo>
                    <a:pt x="3535" y="991"/>
                  </a:lnTo>
                  <a:lnTo>
                    <a:pt x="3513" y="1017"/>
                  </a:lnTo>
                  <a:lnTo>
                    <a:pt x="3492" y="1043"/>
                  </a:lnTo>
                  <a:lnTo>
                    <a:pt x="3470" y="1072"/>
                  </a:lnTo>
                  <a:lnTo>
                    <a:pt x="3459" y="1086"/>
                  </a:lnTo>
                  <a:lnTo>
                    <a:pt x="3447" y="1103"/>
                  </a:lnTo>
                  <a:lnTo>
                    <a:pt x="3399" y="1164"/>
                  </a:lnTo>
                  <a:lnTo>
                    <a:pt x="3352" y="1233"/>
                  </a:lnTo>
                  <a:lnTo>
                    <a:pt x="3307" y="1302"/>
                  </a:lnTo>
                  <a:lnTo>
                    <a:pt x="3259" y="1371"/>
                  </a:lnTo>
                  <a:lnTo>
                    <a:pt x="3214" y="1439"/>
                  </a:lnTo>
                  <a:lnTo>
                    <a:pt x="3171" y="1506"/>
                  </a:lnTo>
                  <a:lnTo>
                    <a:pt x="3131" y="1568"/>
                  </a:lnTo>
                  <a:lnTo>
                    <a:pt x="3095" y="1624"/>
                  </a:lnTo>
                  <a:lnTo>
                    <a:pt x="3065" y="1674"/>
                  </a:lnTo>
                  <a:lnTo>
                    <a:pt x="3019" y="1745"/>
                  </a:lnTo>
                  <a:lnTo>
                    <a:pt x="3003" y="1774"/>
                  </a:lnTo>
                  <a:lnTo>
                    <a:pt x="2977" y="1767"/>
                  </a:lnTo>
                  <a:lnTo>
                    <a:pt x="2905" y="1748"/>
                  </a:lnTo>
                  <a:lnTo>
                    <a:pt x="2792" y="1724"/>
                  </a:lnTo>
                  <a:lnTo>
                    <a:pt x="2640" y="1700"/>
                  </a:lnTo>
                  <a:lnTo>
                    <a:pt x="2457" y="1681"/>
                  </a:lnTo>
                  <a:lnTo>
                    <a:pt x="2250" y="1674"/>
                  </a:lnTo>
                  <a:lnTo>
                    <a:pt x="2020" y="1684"/>
                  </a:lnTo>
                  <a:lnTo>
                    <a:pt x="1778" y="1717"/>
                  </a:lnTo>
                  <a:lnTo>
                    <a:pt x="1659" y="1741"/>
                  </a:lnTo>
                  <a:lnTo>
                    <a:pt x="1557" y="1762"/>
                  </a:lnTo>
                  <a:lnTo>
                    <a:pt x="1462" y="1781"/>
                  </a:lnTo>
                  <a:lnTo>
                    <a:pt x="1381" y="1800"/>
                  </a:lnTo>
                  <a:lnTo>
                    <a:pt x="1313" y="1817"/>
                  </a:lnTo>
                  <a:lnTo>
                    <a:pt x="1253" y="1831"/>
                  </a:lnTo>
                  <a:lnTo>
                    <a:pt x="1161" y="1859"/>
                  </a:lnTo>
                  <a:lnTo>
                    <a:pt x="1042" y="1907"/>
                  </a:lnTo>
                  <a:lnTo>
                    <a:pt x="190" y="161"/>
                  </a:lnTo>
                  <a:lnTo>
                    <a:pt x="368" y="114"/>
                  </a:lnTo>
                  <a:lnTo>
                    <a:pt x="320" y="0"/>
                  </a:lnTo>
                  <a:close/>
                </a:path>
              </a:pathLst>
            </a:custGeom>
            <a:solidFill>
              <a:srgbClr val="B8B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1" name="Freeform 119"/>
            <p:cNvSpPr>
              <a:spLocks/>
            </p:cNvSpPr>
            <p:nvPr/>
          </p:nvSpPr>
          <p:spPr bwMode="auto">
            <a:xfrm>
              <a:off x="6770" y="3805"/>
              <a:ext cx="624" cy="753"/>
            </a:xfrm>
            <a:custGeom>
              <a:avLst/>
              <a:gdLst>
                <a:gd name="T0" fmla="*/ 0 w 1156"/>
                <a:gd name="T1" fmla="*/ 43 h 1556"/>
                <a:gd name="T2" fmla="*/ 529 w 1156"/>
                <a:gd name="T3" fmla="*/ 730 h 1556"/>
                <a:gd name="T4" fmla="*/ 624 w 1156"/>
                <a:gd name="T5" fmla="*/ 753 h 1556"/>
                <a:gd name="T6" fmla="*/ 38 w 1156"/>
                <a:gd name="T7" fmla="*/ 0 h 1556"/>
                <a:gd name="T8" fmla="*/ 0 w 1156"/>
                <a:gd name="T9" fmla="*/ 43 h 1556"/>
                <a:gd name="T10" fmla="*/ 0 w 1156"/>
                <a:gd name="T11" fmla="*/ 43 h 15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156" h="1556">
                  <a:moveTo>
                    <a:pt x="0" y="88"/>
                  </a:moveTo>
                  <a:lnTo>
                    <a:pt x="980" y="1508"/>
                  </a:lnTo>
                  <a:lnTo>
                    <a:pt x="1156" y="1556"/>
                  </a:lnTo>
                  <a:lnTo>
                    <a:pt x="71" y="0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2" name="Freeform 120"/>
            <p:cNvSpPr>
              <a:spLocks/>
            </p:cNvSpPr>
            <p:nvPr/>
          </p:nvSpPr>
          <p:spPr bwMode="auto">
            <a:xfrm>
              <a:off x="5006" y="4388"/>
              <a:ext cx="2393" cy="1015"/>
            </a:xfrm>
            <a:custGeom>
              <a:avLst/>
              <a:gdLst>
                <a:gd name="T0" fmla="*/ 521 w 4437"/>
                <a:gd name="T1" fmla="*/ 1015 h 2096"/>
                <a:gd name="T2" fmla="*/ 599 w 4437"/>
                <a:gd name="T3" fmla="*/ 993 h 2096"/>
                <a:gd name="T4" fmla="*/ 704 w 4437"/>
                <a:gd name="T5" fmla="*/ 967 h 2096"/>
                <a:gd name="T6" fmla="*/ 832 w 4437"/>
                <a:gd name="T7" fmla="*/ 939 h 2096"/>
                <a:gd name="T8" fmla="*/ 970 w 4437"/>
                <a:gd name="T9" fmla="*/ 915 h 2096"/>
                <a:gd name="T10" fmla="*/ 1428 w 4437"/>
                <a:gd name="T11" fmla="*/ 922 h 2096"/>
                <a:gd name="T12" fmla="*/ 1617 w 4437"/>
                <a:gd name="T13" fmla="*/ 952 h 2096"/>
                <a:gd name="T14" fmla="*/ 1659 w 4437"/>
                <a:gd name="T15" fmla="*/ 892 h 2096"/>
                <a:gd name="T16" fmla="*/ 1733 w 4437"/>
                <a:gd name="T17" fmla="*/ 790 h 2096"/>
                <a:gd name="T18" fmla="*/ 1798 w 4437"/>
                <a:gd name="T19" fmla="*/ 708 h 2096"/>
                <a:gd name="T20" fmla="*/ 1832 w 4437"/>
                <a:gd name="T21" fmla="*/ 667 h 2096"/>
                <a:gd name="T22" fmla="*/ 1859 w 4437"/>
                <a:gd name="T23" fmla="*/ 636 h 2096"/>
                <a:gd name="T24" fmla="*/ 1887 w 4437"/>
                <a:gd name="T25" fmla="*/ 606 h 2096"/>
                <a:gd name="T26" fmla="*/ 1915 w 4437"/>
                <a:gd name="T27" fmla="*/ 578 h 2096"/>
                <a:gd name="T28" fmla="*/ 1942 w 4437"/>
                <a:gd name="T29" fmla="*/ 549 h 2096"/>
                <a:gd name="T30" fmla="*/ 1969 w 4437"/>
                <a:gd name="T31" fmla="*/ 523 h 2096"/>
                <a:gd name="T32" fmla="*/ 1997 w 4437"/>
                <a:gd name="T33" fmla="*/ 499 h 2096"/>
                <a:gd name="T34" fmla="*/ 2033 w 4437"/>
                <a:gd name="T35" fmla="*/ 473 h 2096"/>
                <a:gd name="T36" fmla="*/ 2085 w 4437"/>
                <a:gd name="T37" fmla="*/ 441 h 2096"/>
                <a:gd name="T38" fmla="*/ 2134 w 4437"/>
                <a:gd name="T39" fmla="*/ 414 h 2096"/>
                <a:gd name="T40" fmla="*/ 2181 w 4437"/>
                <a:gd name="T41" fmla="*/ 390 h 2096"/>
                <a:gd name="T42" fmla="*/ 2266 w 4437"/>
                <a:gd name="T43" fmla="*/ 355 h 2096"/>
                <a:gd name="T44" fmla="*/ 2333 w 4437"/>
                <a:gd name="T45" fmla="*/ 333 h 2096"/>
                <a:gd name="T46" fmla="*/ 2250 w 4437"/>
                <a:gd name="T47" fmla="*/ 184 h 2096"/>
                <a:gd name="T48" fmla="*/ 2243 w 4437"/>
                <a:gd name="T49" fmla="*/ 306 h 2096"/>
                <a:gd name="T50" fmla="*/ 2186 w 4437"/>
                <a:gd name="T51" fmla="*/ 329 h 2096"/>
                <a:gd name="T52" fmla="*/ 2109 w 4437"/>
                <a:gd name="T53" fmla="*/ 365 h 2096"/>
                <a:gd name="T54" fmla="*/ 2066 w 4437"/>
                <a:gd name="T55" fmla="*/ 388 h 2096"/>
                <a:gd name="T56" fmla="*/ 2023 w 4437"/>
                <a:gd name="T57" fmla="*/ 412 h 2096"/>
                <a:gd name="T58" fmla="*/ 1979 w 4437"/>
                <a:gd name="T59" fmla="*/ 440 h 2096"/>
                <a:gd name="T60" fmla="*/ 1936 w 4437"/>
                <a:gd name="T61" fmla="*/ 470 h 2096"/>
                <a:gd name="T62" fmla="*/ 1894 w 4437"/>
                <a:gd name="T63" fmla="*/ 507 h 2096"/>
                <a:gd name="T64" fmla="*/ 1856 w 4437"/>
                <a:gd name="T65" fmla="*/ 542 h 2096"/>
                <a:gd name="T66" fmla="*/ 1835 w 4437"/>
                <a:gd name="T67" fmla="*/ 566 h 2096"/>
                <a:gd name="T68" fmla="*/ 1812 w 4437"/>
                <a:gd name="T69" fmla="*/ 591 h 2096"/>
                <a:gd name="T70" fmla="*/ 1790 w 4437"/>
                <a:gd name="T71" fmla="*/ 616 h 2096"/>
                <a:gd name="T72" fmla="*/ 1705 w 4437"/>
                <a:gd name="T73" fmla="*/ 723 h 2096"/>
                <a:gd name="T74" fmla="*/ 1637 w 4437"/>
                <a:gd name="T75" fmla="*/ 817 h 2096"/>
                <a:gd name="T76" fmla="*/ 1586 w 4437"/>
                <a:gd name="T77" fmla="*/ 893 h 2096"/>
                <a:gd name="T78" fmla="*/ 1512 w 4437"/>
                <a:gd name="T79" fmla="*/ 870 h 2096"/>
                <a:gd name="T80" fmla="*/ 1403 w 4437"/>
                <a:gd name="T81" fmla="*/ 847 h 2096"/>
                <a:gd name="T82" fmla="*/ 1201 w 4437"/>
                <a:gd name="T83" fmla="*/ 829 h 2096"/>
                <a:gd name="T84" fmla="*/ 887 w 4437"/>
                <a:gd name="T85" fmla="*/ 857 h 2096"/>
                <a:gd name="T86" fmla="*/ 740 w 4437"/>
                <a:gd name="T87" fmla="*/ 887 h 2096"/>
                <a:gd name="T88" fmla="*/ 622 w 4437"/>
                <a:gd name="T89" fmla="*/ 915 h 2096"/>
                <a:gd name="T90" fmla="*/ 102 w 4437"/>
                <a:gd name="T91" fmla="*/ 78 h 2096"/>
                <a:gd name="T92" fmla="*/ 173 w 4437"/>
                <a:gd name="T93" fmla="*/ 0 h 209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437" h="2096">
                  <a:moveTo>
                    <a:pt x="320" y="0"/>
                  </a:moveTo>
                  <a:lnTo>
                    <a:pt x="0" y="85"/>
                  </a:lnTo>
                  <a:lnTo>
                    <a:pt x="966" y="2096"/>
                  </a:lnTo>
                  <a:lnTo>
                    <a:pt x="992" y="2089"/>
                  </a:lnTo>
                  <a:lnTo>
                    <a:pt x="1061" y="2068"/>
                  </a:lnTo>
                  <a:lnTo>
                    <a:pt x="1111" y="2051"/>
                  </a:lnTo>
                  <a:lnTo>
                    <a:pt x="1168" y="2035"/>
                  </a:lnTo>
                  <a:lnTo>
                    <a:pt x="1232" y="2016"/>
                  </a:lnTo>
                  <a:lnTo>
                    <a:pt x="1305" y="1997"/>
                  </a:lnTo>
                  <a:lnTo>
                    <a:pt x="1379" y="1978"/>
                  </a:lnTo>
                  <a:lnTo>
                    <a:pt x="1460" y="1959"/>
                  </a:lnTo>
                  <a:lnTo>
                    <a:pt x="1543" y="1940"/>
                  </a:lnTo>
                  <a:lnTo>
                    <a:pt x="1628" y="1921"/>
                  </a:lnTo>
                  <a:lnTo>
                    <a:pt x="1714" y="1907"/>
                  </a:lnTo>
                  <a:lnTo>
                    <a:pt x="1799" y="1890"/>
                  </a:lnTo>
                  <a:lnTo>
                    <a:pt x="1968" y="1869"/>
                  </a:lnTo>
                  <a:lnTo>
                    <a:pt x="2314" y="1869"/>
                  </a:lnTo>
                  <a:lnTo>
                    <a:pt x="2647" y="1904"/>
                  </a:lnTo>
                  <a:lnTo>
                    <a:pt x="2787" y="1926"/>
                  </a:lnTo>
                  <a:lnTo>
                    <a:pt x="2898" y="1945"/>
                  </a:lnTo>
                  <a:lnTo>
                    <a:pt x="2998" y="1966"/>
                  </a:lnTo>
                  <a:lnTo>
                    <a:pt x="3017" y="1933"/>
                  </a:lnTo>
                  <a:lnTo>
                    <a:pt x="3041" y="1892"/>
                  </a:lnTo>
                  <a:lnTo>
                    <a:pt x="3076" y="1843"/>
                  </a:lnTo>
                  <a:lnTo>
                    <a:pt x="3114" y="1778"/>
                  </a:lnTo>
                  <a:lnTo>
                    <a:pt x="3162" y="1710"/>
                  </a:lnTo>
                  <a:lnTo>
                    <a:pt x="3214" y="1631"/>
                  </a:lnTo>
                  <a:lnTo>
                    <a:pt x="3271" y="1548"/>
                  </a:lnTo>
                  <a:lnTo>
                    <a:pt x="3302" y="1506"/>
                  </a:lnTo>
                  <a:lnTo>
                    <a:pt x="3333" y="1463"/>
                  </a:lnTo>
                  <a:lnTo>
                    <a:pt x="3366" y="1420"/>
                  </a:lnTo>
                  <a:lnTo>
                    <a:pt x="3380" y="1399"/>
                  </a:lnTo>
                  <a:lnTo>
                    <a:pt x="3397" y="1378"/>
                  </a:lnTo>
                  <a:lnTo>
                    <a:pt x="3413" y="1356"/>
                  </a:lnTo>
                  <a:lnTo>
                    <a:pt x="3430" y="1335"/>
                  </a:lnTo>
                  <a:lnTo>
                    <a:pt x="3447" y="1314"/>
                  </a:lnTo>
                  <a:lnTo>
                    <a:pt x="3463" y="1292"/>
                  </a:lnTo>
                  <a:lnTo>
                    <a:pt x="3480" y="1273"/>
                  </a:lnTo>
                  <a:lnTo>
                    <a:pt x="3499" y="1252"/>
                  </a:lnTo>
                  <a:lnTo>
                    <a:pt x="3516" y="1231"/>
                  </a:lnTo>
                  <a:lnTo>
                    <a:pt x="3532" y="1212"/>
                  </a:lnTo>
                  <a:lnTo>
                    <a:pt x="3551" y="1193"/>
                  </a:lnTo>
                  <a:lnTo>
                    <a:pt x="3568" y="1174"/>
                  </a:lnTo>
                  <a:lnTo>
                    <a:pt x="3584" y="1152"/>
                  </a:lnTo>
                  <a:lnTo>
                    <a:pt x="3601" y="1133"/>
                  </a:lnTo>
                  <a:lnTo>
                    <a:pt x="3618" y="1117"/>
                  </a:lnTo>
                  <a:lnTo>
                    <a:pt x="3637" y="1098"/>
                  </a:lnTo>
                  <a:lnTo>
                    <a:pt x="3651" y="1081"/>
                  </a:lnTo>
                  <a:lnTo>
                    <a:pt x="3670" y="1065"/>
                  </a:lnTo>
                  <a:lnTo>
                    <a:pt x="3686" y="1048"/>
                  </a:lnTo>
                  <a:lnTo>
                    <a:pt x="3703" y="1031"/>
                  </a:lnTo>
                  <a:lnTo>
                    <a:pt x="3720" y="1017"/>
                  </a:lnTo>
                  <a:lnTo>
                    <a:pt x="3736" y="1003"/>
                  </a:lnTo>
                  <a:lnTo>
                    <a:pt x="3770" y="977"/>
                  </a:lnTo>
                  <a:lnTo>
                    <a:pt x="3800" y="953"/>
                  </a:lnTo>
                  <a:lnTo>
                    <a:pt x="3834" y="932"/>
                  </a:lnTo>
                  <a:lnTo>
                    <a:pt x="3865" y="910"/>
                  </a:lnTo>
                  <a:lnTo>
                    <a:pt x="3895" y="891"/>
                  </a:lnTo>
                  <a:lnTo>
                    <a:pt x="3926" y="872"/>
                  </a:lnTo>
                  <a:lnTo>
                    <a:pt x="3957" y="854"/>
                  </a:lnTo>
                  <a:lnTo>
                    <a:pt x="3986" y="837"/>
                  </a:lnTo>
                  <a:lnTo>
                    <a:pt x="4014" y="820"/>
                  </a:lnTo>
                  <a:lnTo>
                    <a:pt x="4043" y="806"/>
                  </a:lnTo>
                  <a:lnTo>
                    <a:pt x="4100" y="778"/>
                  </a:lnTo>
                  <a:lnTo>
                    <a:pt x="4152" y="754"/>
                  </a:lnTo>
                  <a:lnTo>
                    <a:pt x="4202" y="733"/>
                  </a:lnTo>
                  <a:lnTo>
                    <a:pt x="4247" y="714"/>
                  </a:lnTo>
                  <a:lnTo>
                    <a:pt x="4289" y="699"/>
                  </a:lnTo>
                  <a:lnTo>
                    <a:pt x="4325" y="687"/>
                  </a:lnTo>
                  <a:lnTo>
                    <a:pt x="4384" y="669"/>
                  </a:lnTo>
                  <a:lnTo>
                    <a:pt x="4437" y="654"/>
                  </a:lnTo>
                  <a:lnTo>
                    <a:pt x="4171" y="379"/>
                  </a:lnTo>
                  <a:lnTo>
                    <a:pt x="4047" y="455"/>
                  </a:lnTo>
                  <a:lnTo>
                    <a:pt x="4218" y="607"/>
                  </a:lnTo>
                  <a:lnTo>
                    <a:pt x="4159" y="631"/>
                  </a:lnTo>
                  <a:lnTo>
                    <a:pt x="4128" y="645"/>
                  </a:lnTo>
                  <a:lnTo>
                    <a:pt x="4092" y="661"/>
                  </a:lnTo>
                  <a:lnTo>
                    <a:pt x="4054" y="680"/>
                  </a:lnTo>
                  <a:lnTo>
                    <a:pt x="4009" y="704"/>
                  </a:lnTo>
                  <a:lnTo>
                    <a:pt x="3962" y="728"/>
                  </a:lnTo>
                  <a:lnTo>
                    <a:pt x="3910" y="754"/>
                  </a:lnTo>
                  <a:lnTo>
                    <a:pt x="3884" y="770"/>
                  </a:lnTo>
                  <a:lnTo>
                    <a:pt x="3860" y="785"/>
                  </a:lnTo>
                  <a:lnTo>
                    <a:pt x="3831" y="801"/>
                  </a:lnTo>
                  <a:lnTo>
                    <a:pt x="3805" y="818"/>
                  </a:lnTo>
                  <a:lnTo>
                    <a:pt x="3779" y="835"/>
                  </a:lnTo>
                  <a:lnTo>
                    <a:pt x="3751" y="851"/>
                  </a:lnTo>
                  <a:lnTo>
                    <a:pt x="3724" y="870"/>
                  </a:lnTo>
                  <a:lnTo>
                    <a:pt x="3698" y="889"/>
                  </a:lnTo>
                  <a:lnTo>
                    <a:pt x="3670" y="908"/>
                  </a:lnTo>
                  <a:lnTo>
                    <a:pt x="3641" y="929"/>
                  </a:lnTo>
                  <a:lnTo>
                    <a:pt x="3618" y="951"/>
                  </a:lnTo>
                  <a:lnTo>
                    <a:pt x="3589" y="970"/>
                  </a:lnTo>
                  <a:lnTo>
                    <a:pt x="3565" y="993"/>
                  </a:lnTo>
                  <a:lnTo>
                    <a:pt x="3537" y="1017"/>
                  </a:lnTo>
                  <a:lnTo>
                    <a:pt x="3511" y="1046"/>
                  </a:lnTo>
                  <a:lnTo>
                    <a:pt x="3485" y="1074"/>
                  </a:lnTo>
                  <a:lnTo>
                    <a:pt x="3456" y="1103"/>
                  </a:lnTo>
                  <a:lnTo>
                    <a:pt x="3442" y="1119"/>
                  </a:lnTo>
                  <a:lnTo>
                    <a:pt x="3428" y="1136"/>
                  </a:lnTo>
                  <a:lnTo>
                    <a:pt x="3413" y="1152"/>
                  </a:lnTo>
                  <a:lnTo>
                    <a:pt x="3402" y="1169"/>
                  </a:lnTo>
                  <a:lnTo>
                    <a:pt x="3387" y="1186"/>
                  </a:lnTo>
                  <a:lnTo>
                    <a:pt x="3373" y="1202"/>
                  </a:lnTo>
                  <a:lnTo>
                    <a:pt x="3359" y="1221"/>
                  </a:lnTo>
                  <a:lnTo>
                    <a:pt x="3345" y="1238"/>
                  </a:lnTo>
                  <a:lnTo>
                    <a:pt x="3330" y="1257"/>
                  </a:lnTo>
                  <a:lnTo>
                    <a:pt x="3319" y="1273"/>
                  </a:lnTo>
                  <a:lnTo>
                    <a:pt x="3264" y="1347"/>
                  </a:lnTo>
                  <a:lnTo>
                    <a:pt x="3212" y="1420"/>
                  </a:lnTo>
                  <a:lnTo>
                    <a:pt x="3162" y="1492"/>
                  </a:lnTo>
                  <a:lnTo>
                    <a:pt x="3117" y="1563"/>
                  </a:lnTo>
                  <a:lnTo>
                    <a:pt x="3076" y="1627"/>
                  </a:lnTo>
                  <a:lnTo>
                    <a:pt x="3036" y="1688"/>
                  </a:lnTo>
                  <a:lnTo>
                    <a:pt x="3005" y="1738"/>
                  </a:lnTo>
                  <a:lnTo>
                    <a:pt x="2960" y="1816"/>
                  </a:lnTo>
                  <a:lnTo>
                    <a:pt x="2941" y="1845"/>
                  </a:lnTo>
                  <a:lnTo>
                    <a:pt x="2920" y="1835"/>
                  </a:lnTo>
                  <a:lnTo>
                    <a:pt x="2851" y="1812"/>
                  </a:lnTo>
                  <a:lnTo>
                    <a:pt x="2803" y="1797"/>
                  </a:lnTo>
                  <a:lnTo>
                    <a:pt x="2744" y="1781"/>
                  </a:lnTo>
                  <a:lnTo>
                    <a:pt x="2678" y="1764"/>
                  </a:lnTo>
                  <a:lnTo>
                    <a:pt x="2602" y="1750"/>
                  </a:lnTo>
                  <a:lnTo>
                    <a:pt x="2518" y="1736"/>
                  </a:lnTo>
                  <a:lnTo>
                    <a:pt x="2428" y="1724"/>
                  </a:lnTo>
                  <a:lnTo>
                    <a:pt x="2227" y="1712"/>
                  </a:lnTo>
                  <a:lnTo>
                    <a:pt x="2003" y="1717"/>
                  </a:lnTo>
                  <a:lnTo>
                    <a:pt x="1764" y="1748"/>
                  </a:lnTo>
                  <a:lnTo>
                    <a:pt x="1645" y="1769"/>
                  </a:lnTo>
                  <a:lnTo>
                    <a:pt x="1540" y="1793"/>
                  </a:lnTo>
                  <a:lnTo>
                    <a:pt x="1450" y="1812"/>
                  </a:lnTo>
                  <a:lnTo>
                    <a:pt x="1372" y="1831"/>
                  </a:lnTo>
                  <a:lnTo>
                    <a:pt x="1301" y="1847"/>
                  </a:lnTo>
                  <a:lnTo>
                    <a:pt x="1244" y="1864"/>
                  </a:lnTo>
                  <a:lnTo>
                    <a:pt x="1153" y="1890"/>
                  </a:lnTo>
                  <a:lnTo>
                    <a:pt x="1063" y="1926"/>
                  </a:lnTo>
                  <a:lnTo>
                    <a:pt x="1047" y="1940"/>
                  </a:lnTo>
                  <a:lnTo>
                    <a:pt x="190" y="161"/>
                  </a:lnTo>
                  <a:lnTo>
                    <a:pt x="368" y="116"/>
                  </a:lnTo>
                  <a:lnTo>
                    <a:pt x="32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3" name="Freeform 121"/>
            <p:cNvSpPr>
              <a:spLocks/>
            </p:cNvSpPr>
            <p:nvPr/>
          </p:nvSpPr>
          <p:spPr bwMode="auto">
            <a:xfrm>
              <a:off x="4920" y="4517"/>
              <a:ext cx="546" cy="942"/>
            </a:xfrm>
            <a:custGeom>
              <a:avLst/>
              <a:gdLst>
                <a:gd name="T0" fmla="*/ 179 w 1013"/>
                <a:gd name="T1" fmla="*/ 0 h 1945"/>
                <a:gd name="T2" fmla="*/ 0 w 1013"/>
                <a:gd name="T3" fmla="*/ 55 h 1945"/>
                <a:gd name="T4" fmla="*/ 464 w 1013"/>
                <a:gd name="T5" fmla="*/ 942 h 1945"/>
                <a:gd name="T6" fmla="*/ 546 w 1013"/>
                <a:gd name="T7" fmla="*/ 924 h 1945"/>
                <a:gd name="T8" fmla="*/ 97 w 1013"/>
                <a:gd name="T9" fmla="*/ 83 h 1945"/>
                <a:gd name="T10" fmla="*/ 213 w 1013"/>
                <a:gd name="T11" fmla="*/ 50 h 1945"/>
                <a:gd name="T12" fmla="*/ 179 w 1013"/>
                <a:gd name="T13" fmla="*/ 0 h 1945"/>
                <a:gd name="T14" fmla="*/ 179 w 1013"/>
                <a:gd name="T15" fmla="*/ 0 h 194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13" h="1945">
                  <a:moveTo>
                    <a:pt x="332" y="0"/>
                  </a:moveTo>
                  <a:lnTo>
                    <a:pt x="0" y="114"/>
                  </a:lnTo>
                  <a:lnTo>
                    <a:pt x="861" y="1945"/>
                  </a:lnTo>
                  <a:lnTo>
                    <a:pt x="1013" y="1907"/>
                  </a:lnTo>
                  <a:lnTo>
                    <a:pt x="180" y="171"/>
                  </a:lnTo>
                  <a:lnTo>
                    <a:pt x="396" y="104"/>
                  </a:lnTo>
                  <a:lnTo>
                    <a:pt x="33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4" name="Freeform 122"/>
            <p:cNvSpPr>
              <a:spLocks/>
            </p:cNvSpPr>
            <p:nvPr/>
          </p:nvSpPr>
          <p:spPr bwMode="auto">
            <a:xfrm>
              <a:off x="5539" y="4726"/>
              <a:ext cx="1901" cy="759"/>
            </a:xfrm>
            <a:custGeom>
              <a:avLst/>
              <a:gdLst>
                <a:gd name="T0" fmla="*/ 16 w 3526"/>
                <a:gd name="T1" fmla="*/ 728 h 1568"/>
                <a:gd name="T2" fmla="*/ 81 w 3526"/>
                <a:gd name="T3" fmla="*/ 712 h 1568"/>
                <a:gd name="T4" fmla="*/ 145 w 3526"/>
                <a:gd name="T5" fmla="*/ 696 h 1568"/>
                <a:gd name="T6" fmla="*/ 219 w 3526"/>
                <a:gd name="T7" fmla="*/ 677 h 1568"/>
                <a:gd name="T8" fmla="*/ 297 w 3526"/>
                <a:gd name="T9" fmla="*/ 659 h 1568"/>
                <a:gd name="T10" fmla="*/ 371 w 3526"/>
                <a:gd name="T11" fmla="*/ 642 h 1568"/>
                <a:gd name="T12" fmla="*/ 465 w 3526"/>
                <a:gd name="T13" fmla="*/ 621 h 1568"/>
                <a:gd name="T14" fmla="*/ 619 w 3526"/>
                <a:gd name="T15" fmla="*/ 608 h 1568"/>
                <a:gd name="T16" fmla="*/ 1087 w 3526"/>
                <a:gd name="T17" fmla="*/ 608 h 1568"/>
                <a:gd name="T18" fmla="*/ 1105 w 3526"/>
                <a:gd name="T19" fmla="*/ 589 h 1568"/>
                <a:gd name="T20" fmla="*/ 1121 w 3526"/>
                <a:gd name="T21" fmla="*/ 573 h 1568"/>
                <a:gd name="T22" fmla="*/ 1140 w 3526"/>
                <a:gd name="T23" fmla="*/ 552 h 1568"/>
                <a:gd name="T24" fmla="*/ 1165 w 3526"/>
                <a:gd name="T25" fmla="*/ 528 h 1568"/>
                <a:gd name="T26" fmla="*/ 1193 w 3526"/>
                <a:gd name="T27" fmla="*/ 501 h 1568"/>
                <a:gd name="T28" fmla="*/ 1208 w 3526"/>
                <a:gd name="T29" fmla="*/ 487 h 1568"/>
                <a:gd name="T30" fmla="*/ 1224 w 3526"/>
                <a:gd name="T31" fmla="*/ 472 h 1568"/>
                <a:gd name="T32" fmla="*/ 1239 w 3526"/>
                <a:gd name="T33" fmla="*/ 457 h 1568"/>
                <a:gd name="T34" fmla="*/ 1265 w 3526"/>
                <a:gd name="T35" fmla="*/ 434 h 1568"/>
                <a:gd name="T36" fmla="*/ 1283 w 3526"/>
                <a:gd name="T37" fmla="*/ 418 h 1568"/>
                <a:gd name="T38" fmla="*/ 1308 w 3526"/>
                <a:gd name="T39" fmla="*/ 394 h 1568"/>
                <a:gd name="T40" fmla="*/ 1327 w 3526"/>
                <a:gd name="T41" fmla="*/ 379 h 1568"/>
                <a:gd name="T42" fmla="*/ 1347 w 3526"/>
                <a:gd name="T43" fmla="*/ 363 h 1568"/>
                <a:gd name="T44" fmla="*/ 1365 w 3526"/>
                <a:gd name="T45" fmla="*/ 348 h 1568"/>
                <a:gd name="T46" fmla="*/ 1384 w 3526"/>
                <a:gd name="T47" fmla="*/ 333 h 1568"/>
                <a:gd name="T48" fmla="*/ 1403 w 3526"/>
                <a:gd name="T49" fmla="*/ 318 h 1568"/>
                <a:gd name="T50" fmla="*/ 1441 w 3526"/>
                <a:gd name="T51" fmla="*/ 290 h 1568"/>
                <a:gd name="T52" fmla="*/ 1478 w 3526"/>
                <a:gd name="T53" fmla="*/ 265 h 1568"/>
                <a:gd name="T54" fmla="*/ 1516 w 3526"/>
                <a:gd name="T55" fmla="*/ 243 h 1568"/>
                <a:gd name="T56" fmla="*/ 1550 w 3526"/>
                <a:gd name="T57" fmla="*/ 225 h 1568"/>
                <a:gd name="T58" fmla="*/ 1583 w 3526"/>
                <a:gd name="T59" fmla="*/ 209 h 1568"/>
                <a:gd name="T60" fmla="*/ 1627 w 3526"/>
                <a:gd name="T61" fmla="*/ 188 h 1568"/>
                <a:gd name="T62" fmla="*/ 1674 w 3526"/>
                <a:gd name="T63" fmla="*/ 167 h 1568"/>
                <a:gd name="T64" fmla="*/ 1727 w 3526"/>
                <a:gd name="T65" fmla="*/ 147 h 1568"/>
                <a:gd name="T66" fmla="*/ 1676 w 3526"/>
                <a:gd name="T67" fmla="*/ 23 h 1568"/>
                <a:gd name="T68" fmla="*/ 1901 w 3526"/>
                <a:gd name="T69" fmla="*/ 162 h 1568"/>
                <a:gd name="T70" fmla="*/ 1855 w 3526"/>
                <a:gd name="T71" fmla="*/ 176 h 1568"/>
                <a:gd name="T72" fmla="*/ 1803 w 3526"/>
                <a:gd name="T73" fmla="*/ 192 h 1568"/>
                <a:gd name="T74" fmla="*/ 1739 w 3526"/>
                <a:gd name="T75" fmla="*/ 214 h 1568"/>
                <a:gd name="T76" fmla="*/ 1686 w 3526"/>
                <a:gd name="T77" fmla="*/ 234 h 1568"/>
                <a:gd name="T78" fmla="*/ 1650 w 3526"/>
                <a:gd name="T79" fmla="*/ 249 h 1568"/>
                <a:gd name="T80" fmla="*/ 1611 w 3526"/>
                <a:gd name="T81" fmla="*/ 266 h 1568"/>
                <a:gd name="T82" fmla="*/ 1574 w 3526"/>
                <a:gd name="T83" fmla="*/ 284 h 1568"/>
                <a:gd name="T84" fmla="*/ 1537 w 3526"/>
                <a:gd name="T85" fmla="*/ 303 h 1568"/>
                <a:gd name="T86" fmla="*/ 1501 w 3526"/>
                <a:gd name="T87" fmla="*/ 322 h 1568"/>
                <a:gd name="T88" fmla="*/ 1468 w 3526"/>
                <a:gd name="T89" fmla="*/ 343 h 1568"/>
                <a:gd name="T90" fmla="*/ 1436 w 3526"/>
                <a:gd name="T91" fmla="*/ 365 h 1568"/>
                <a:gd name="T92" fmla="*/ 1404 w 3526"/>
                <a:gd name="T93" fmla="*/ 389 h 1568"/>
                <a:gd name="T94" fmla="*/ 1374 w 3526"/>
                <a:gd name="T95" fmla="*/ 414 h 1568"/>
                <a:gd name="T96" fmla="*/ 1343 w 3526"/>
                <a:gd name="T97" fmla="*/ 440 h 1568"/>
                <a:gd name="T98" fmla="*/ 1313 w 3526"/>
                <a:gd name="T99" fmla="*/ 466 h 1568"/>
                <a:gd name="T100" fmla="*/ 1285 w 3526"/>
                <a:gd name="T101" fmla="*/ 492 h 1568"/>
                <a:gd name="T102" fmla="*/ 1258 w 3526"/>
                <a:gd name="T103" fmla="*/ 519 h 1568"/>
                <a:gd name="T104" fmla="*/ 1232 w 3526"/>
                <a:gd name="T105" fmla="*/ 544 h 1568"/>
                <a:gd name="T106" fmla="*/ 1208 w 3526"/>
                <a:gd name="T107" fmla="*/ 568 h 1568"/>
                <a:gd name="T108" fmla="*/ 1188 w 3526"/>
                <a:gd name="T109" fmla="*/ 591 h 1568"/>
                <a:gd name="T110" fmla="*/ 1169 w 3526"/>
                <a:gd name="T111" fmla="*/ 612 h 1568"/>
                <a:gd name="T112" fmla="*/ 1152 w 3526"/>
                <a:gd name="T113" fmla="*/ 629 h 1568"/>
                <a:gd name="T114" fmla="*/ 1133 w 3526"/>
                <a:gd name="T115" fmla="*/ 652 h 1568"/>
                <a:gd name="T116" fmla="*/ 1116 w 3526"/>
                <a:gd name="T117" fmla="*/ 670 h 1568"/>
                <a:gd name="T118" fmla="*/ 481 w 3526"/>
                <a:gd name="T119" fmla="*/ 704 h 1568"/>
                <a:gd name="T120" fmla="*/ 371 w 3526"/>
                <a:gd name="T121" fmla="*/ 728 h 1568"/>
                <a:gd name="T122" fmla="*/ 292 w 3526"/>
                <a:gd name="T123" fmla="*/ 750 h 1568"/>
                <a:gd name="T124" fmla="*/ 0 w 3526"/>
                <a:gd name="T125" fmla="*/ 732 h 156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526" h="1568">
                  <a:moveTo>
                    <a:pt x="0" y="1513"/>
                  </a:moveTo>
                  <a:lnTo>
                    <a:pt x="29" y="1504"/>
                  </a:lnTo>
                  <a:lnTo>
                    <a:pt x="100" y="1485"/>
                  </a:lnTo>
                  <a:lnTo>
                    <a:pt x="150" y="1470"/>
                  </a:lnTo>
                  <a:lnTo>
                    <a:pt x="207" y="1454"/>
                  </a:lnTo>
                  <a:lnTo>
                    <a:pt x="269" y="1437"/>
                  </a:lnTo>
                  <a:lnTo>
                    <a:pt x="337" y="1418"/>
                  </a:lnTo>
                  <a:lnTo>
                    <a:pt x="406" y="1399"/>
                  </a:lnTo>
                  <a:lnTo>
                    <a:pt x="480" y="1380"/>
                  </a:lnTo>
                  <a:lnTo>
                    <a:pt x="551" y="1361"/>
                  </a:lnTo>
                  <a:lnTo>
                    <a:pt x="620" y="1342"/>
                  </a:lnTo>
                  <a:lnTo>
                    <a:pt x="689" y="1326"/>
                  </a:lnTo>
                  <a:lnTo>
                    <a:pt x="753" y="1309"/>
                  </a:lnTo>
                  <a:lnTo>
                    <a:pt x="862" y="1283"/>
                  </a:lnTo>
                  <a:lnTo>
                    <a:pt x="985" y="1266"/>
                  </a:lnTo>
                  <a:lnTo>
                    <a:pt x="1149" y="1257"/>
                  </a:lnTo>
                  <a:lnTo>
                    <a:pt x="1534" y="1248"/>
                  </a:lnTo>
                  <a:lnTo>
                    <a:pt x="2016" y="1257"/>
                  </a:lnTo>
                  <a:lnTo>
                    <a:pt x="2037" y="1231"/>
                  </a:lnTo>
                  <a:lnTo>
                    <a:pt x="2049" y="1217"/>
                  </a:lnTo>
                  <a:lnTo>
                    <a:pt x="2063" y="1200"/>
                  </a:lnTo>
                  <a:lnTo>
                    <a:pt x="2080" y="1183"/>
                  </a:lnTo>
                  <a:lnTo>
                    <a:pt x="2096" y="1162"/>
                  </a:lnTo>
                  <a:lnTo>
                    <a:pt x="2115" y="1141"/>
                  </a:lnTo>
                  <a:lnTo>
                    <a:pt x="2139" y="1117"/>
                  </a:lnTo>
                  <a:lnTo>
                    <a:pt x="2161" y="1091"/>
                  </a:lnTo>
                  <a:lnTo>
                    <a:pt x="2187" y="1065"/>
                  </a:lnTo>
                  <a:lnTo>
                    <a:pt x="2213" y="1036"/>
                  </a:lnTo>
                  <a:lnTo>
                    <a:pt x="2227" y="1020"/>
                  </a:lnTo>
                  <a:lnTo>
                    <a:pt x="2241" y="1006"/>
                  </a:lnTo>
                  <a:lnTo>
                    <a:pt x="2256" y="991"/>
                  </a:lnTo>
                  <a:lnTo>
                    <a:pt x="2270" y="975"/>
                  </a:lnTo>
                  <a:lnTo>
                    <a:pt x="2284" y="961"/>
                  </a:lnTo>
                  <a:lnTo>
                    <a:pt x="2298" y="944"/>
                  </a:lnTo>
                  <a:lnTo>
                    <a:pt x="2329" y="913"/>
                  </a:lnTo>
                  <a:lnTo>
                    <a:pt x="2346" y="896"/>
                  </a:lnTo>
                  <a:lnTo>
                    <a:pt x="2362" y="880"/>
                  </a:lnTo>
                  <a:lnTo>
                    <a:pt x="2379" y="863"/>
                  </a:lnTo>
                  <a:lnTo>
                    <a:pt x="2393" y="847"/>
                  </a:lnTo>
                  <a:lnTo>
                    <a:pt x="2426" y="813"/>
                  </a:lnTo>
                  <a:lnTo>
                    <a:pt x="2445" y="799"/>
                  </a:lnTo>
                  <a:lnTo>
                    <a:pt x="2462" y="783"/>
                  </a:lnTo>
                  <a:lnTo>
                    <a:pt x="2479" y="766"/>
                  </a:lnTo>
                  <a:lnTo>
                    <a:pt x="2498" y="749"/>
                  </a:lnTo>
                  <a:lnTo>
                    <a:pt x="2514" y="733"/>
                  </a:lnTo>
                  <a:lnTo>
                    <a:pt x="2531" y="719"/>
                  </a:lnTo>
                  <a:lnTo>
                    <a:pt x="2550" y="704"/>
                  </a:lnTo>
                  <a:lnTo>
                    <a:pt x="2567" y="688"/>
                  </a:lnTo>
                  <a:lnTo>
                    <a:pt x="2583" y="674"/>
                  </a:lnTo>
                  <a:lnTo>
                    <a:pt x="2602" y="657"/>
                  </a:lnTo>
                  <a:lnTo>
                    <a:pt x="2638" y="628"/>
                  </a:lnTo>
                  <a:lnTo>
                    <a:pt x="2673" y="600"/>
                  </a:lnTo>
                  <a:lnTo>
                    <a:pt x="2709" y="574"/>
                  </a:lnTo>
                  <a:lnTo>
                    <a:pt x="2742" y="548"/>
                  </a:lnTo>
                  <a:lnTo>
                    <a:pt x="2778" y="524"/>
                  </a:lnTo>
                  <a:lnTo>
                    <a:pt x="2811" y="503"/>
                  </a:lnTo>
                  <a:lnTo>
                    <a:pt x="2844" y="484"/>
                  </a:lnTo>
                  <a:lnTo>
                    <a:pt x="2875" y="465"/>
                  </a:lnTo>
                  <a:lnTo>
                    <a:pt x="2906" y="448"/>
                  </a:lnTo>
                  <a:lnTo>
                    <a:pt x="2937" y="432"/>
                  </a:lnTo>
                  <a:lnTo>
                    <a:pt x="2963" y="417"/>
                  </a:lnTo>
                  <a:lnTo>
                    <a:pt x="3018" y="389"/>
                  </a:lnTo>
                  <a:lnTo>
                    <a:pt x="3063" y="368"/>
                  </a:lnTo>
                  <a:lnTo>
                    <a:pt x="3105" y="346"/>
                  </a:lnTo>
                  <a:lnTo>
                    <a:pt x="3141" y="330"/>
                  </a:lnTo>
                  <a:lnTo>
                    <a:pt x="3203" y="304"/>
                  </a:lnTo>
                  <a:lnTo>
                    <a:pt x="3300" y="275"/>
                  </a:lnTo>
                  <a:lnTo>
                    <a:pt x="3108" y="47"/>
                  </a:lnTo>
                  <a:lnTo>
                    <a:pt x="3222" y="0"/>
                  </a:lnTo>
                  <a:lnTo>
                    <a:pt x="3526" y="334"/>
                  </a:lnTo>
                  <a:lnTo>
                    <a:pt x="3502" y="342"/>
                  </a:lnTo>
                  <a:lnTo>
                    <a:pt x="3440" y="363"/>
                  </a:lnTo>
                  <a:lnTo>
                    <a:pt x="3395" y="379"/>
                  </a:lnTo>
                  <a:lnTo>
                    <a:pt x="3345" y="396"/>
                  </a:lnTo>
                  <a:lnTo>
                    <a:pt x="3288" y="417"/>
                  </a:lnTo>
                  <a:lnTo>
                    <a:pt x="3226" y="443"/>
                  </a:lnTo>
                  <a:lnTo>
                    <a:pt x="3162" y="470"/>
                  </a:lnTo>
                  <a:lnTo>
                    <a:pt x="3127" y="484"/>
                  </a:lnTo>
                  <a:lnTo>
                    <a:pt x="3094" y="500"/>
                  </a:lnTo>
                  <a:lnTo>
                    <a:pt x="3060" y="515"/>
                  </a:lnTo>
                  <a:lnTo>
                    <a:pt x="3025" y="534"/>
                  </a:lnTo>
                  <a:lnTo>
                    <a:pt x="2989" y="550"/>
                  </a:lnTo>
                  <a:lnTo>
                    <a:pt x="2956" y="567"/>
                  </a:lnTo>
                  <a:lnTo>
                    <a:pt x="2920" y="586"/>
                  </a:lnTo>
                  <a:lnTo>
                    <a:pt x="2887" y="605"/>
                  </a:lnTo>
                  <a:lnTo>
                    <a:pt x="2851" y="626"/>
                  </a:lnTo>
                  <a:lnTo>
                    <a:pt x="2818" y="645"/>
                  </a:lnTo>
                  <a:lnTo>
                    <a:pt x="2785" y="666"/>
                  </a:lnTo>
                  <a:lnTo>
                    <a:pt x="2754" y="688"/>
                  </a:lnTo>
                  <a:lnTo>
                    <a:pt x="2723" y="709"/>
                  </a:lnTo>
                  <a:lnTo>
                    <a:pt x="2692" y="730"/>
                  </a:lnTo>
                  <a:lnTo>
                    <a:pt x="2664" y="754"/>
                  </a:lnTo>
                  <a:lnTo>
                    <a:pt x="2633" y="778"/>
                  </a:lnTo>
                  <a:lnTo>
                    <a:pt x="2605" y="804"/>
                  </a:lnTo>
                  <a:lnTo>
                    <a:pt x="2574" y="828"/>
                  </a:lnTo>
                  <a:lnTo>
                    <a:pt x="2548" y="856"/>
                  </a:lnTo>
                  <a:lnTo>
                    <a:pt x="2519" y="882"/>
                  </a:lnTo>
                  <a:lnTo>
                    <a:pt x="2491" y="908"/>
                  </a:lnTo>
                  <a:lnTo>
                    <a:pt x="2464" y="937"/>
                  </a:lnTo>
                  <a:lnTo>
                    <a:pt x="2436" y="963"/>
                  </a:lnTo>
                  <a:lnTo>
                    <a:pt x="2407" y="991"/>
                  </a:lnTo>
                  <a:lnTo>
                    <a:pt x="2384" y="1017"/>
                  </a:lnTo>
                  <a:lnTo>
                    <a:pt x="2358" y="1046"/>
                  </a:lnTo>
                  <a:lnTo>
                    <a:pt x="2334" y="1072"/>
                  </a:lnTo>
                  <a:lnTo>
                    <a:pt x="2308" y="1098"/>
                  </a:lnTo>
                  <a:lnTo>
                    <a:pt x="2286" y="1124"/>
                  </a:lnTo>
                  <a:lnTo>
                    <a:pt x="2263" y="1150"/>
                  </a:lnTo>
                  <a:lnTo>
                    <a:pt x="2241" y="1174"/>
                  </a:lnTo>
                  <a:lnTo>
                    <a:pt x="2222" y="1198"/>
                  </a:lnTo>
                  <a:lnTo>
                    <a:pt x="2203" y="1221"/>
                  </a:lnTo>
                  <a:lnTo>
                    <a:pt x="2184" y="1243"/>
                  </a:lnTo>
                  <a:lnTo>
                    <a:pt x="2168" y="1264"/>
                  </a:lnTo>
                  <a:lnTo>
                    <a:pt x="2151" y="1283"/>
                  </a:lnTo>
                  <a:lnTo>
                    <a:pt x="2137" y="1300"/>
                  </a:lnTo>
                  <a:lnTo>
                    <a:pt x="2125" y="1319"/>
                  </a:lnTo>
                  <a:lnTo>
                    <a:pt x="2101" y="1347"/>
                  </a:lnTo>
                  <a:lnTo>
                    <a:pt x="2085" y="1366"/>
                  </a:lnTo>
                  <a:lnTo>
                    <a:pt x="2070" y="1385"/>
                  </a:lnTo>
                  <a:lnTo>
                    <a:pt x="1116" y="1418"/>
                  </a:lnTo>
                  <a:lnTo>
                    <a:pt x="893" y="1454"/>
                  </a:lnTo>
                  <a:lnTo>
                    <a:pt x="786" y="1480"/>
                  </a:lnTo>
                  <a:lnTo>
                    <a:pt x="689" y="1504"/>
                  </a:lnTo>
                  <a:lnTo>
                    <a:pt x="606" y="1527"/>
                  </a:lnTo>
                  <a:lnTo>
                    <a:pt x="542" y="1549"/>
                  </a:lnTo>
                  <a:lnTo>
                    <a:pt x="485" y="1568"/>
                  </a:lnTo>
                  <a:lnTo>
                    <a:pt x="0" y="15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5" name="Freeform 123"/>
            <p:cNvSpPr>
              <a:spLocks/>
            </p:cNvSpPr>
            <p:nvPr/>
          </p:nvSpPr>
          <p:spPr bwMode="auto">
            <a:xfrm>
              <a:off x="6064" y="4268"/>
              <a:ext cx="542" cy="970"/>
            </a:xfrm>
            <a:custGeom>
              <a:avLst/>
              <a:gdLst>
                <a:gd name="T0" fmla="*/ 66 w 1006"/>
                <a:gd name="T1" fmla="*/ 0 h 2004"/>
                <a:gd name="T2" fmla="*/ 542 w 1006"/>
                <a:gd name="T3" fmla="*/ 910 h 2004"/>
                <a:gd name="T4" fmla="*/ 503 w 1006"/>
                <a:gd name="T5" fmla="*/ 970 h 2004"/>
                <a:gd name="T6" fmla="*/ 0 w 1006"/>
                <a:gd name="T7" fmla="*/ 9 h 2004"/>
                <a:gd name="T8" fmla="*/ 66 w 1006"/>
                <a:gd name="T9" fmla="*/ 0 h 2004"/>
                <a:gd name="T10" fmla="*/ 66 w 1006"/>
                <a:gd name="T11" fmla="*/ 0 h 200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006" h="2004">
                  <a:moveTo>
                    <a:pt x="123" y="0"/>
                  </a:moveTo>
                  <a:lnTo>
                    <a:pt x="1006" y="1880"/>
                  </a:lnTo>
                  <a:lnTo>
                    <a:pt x="933" y="2004"/>
                  </a:lnTo>
                  <a:lnTo>
                    <a:pt x="0" y="19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6" name="Freeform 124"/>
            <p:cNvSpPr>
              <a:spLocks/>
            </p:cNvSpPr>
            <p:nvPr/>
          </p:nvSpPr>
          <p:spPr bwMode="auto">
            <a:xfrm>
              <a:off x="5262" y="4393"/>
              <a:ext cx="947" cy="653"/>
            </a:xfrm>
            <a:custGeom>
              <a:avLst/>
              <a:gdLst>
                <a:gd name="T0" fmla="*/ 0 w 1757"/>
                <a:gd name="T1" fmla="*/ 44 h 1349"/>
                <a:gd name="T2" fmla="*/ 29 w 1757"/>
                <a:gd name="T3" fmla="*/ 37 h 1349"/>
                <a:gd name="T4" fmla="*/ 64 w 1757"/>
                <a:gd name="T5" fmla="*/ 29 h 1349"/>
                <a:gd name="T6" fmla="*/ 110 w 1757"/>
                <a:gd name="T7" fmla="*/ 21 h 1349"/>
                <a:gd name="T8" fmla="*/ 165 w 1757"/>
                <a:gd name="T9" fmla="*/ 12 h 1349"/>
                <a:gd name="T10" fmla="*/ 226 w 1757"/>
                <a:gd name="T11" fmla="*/ 4 h 1349"/>
                <a:gd name="T12" fmla="*/ 367 w 1757"/>
                <a:gd name="T13" fmla="*/ 0 h 1349"/>
                <a:gd name="T14" fmla="*/ 491 w 1757"/>
                <a:gd name="T15" fmla="*/ 12 h 1349"/>
                <a:gd name="T16" fmla="*/ 577 w 1757"/>
                <a:gd name="T17" fmla="*/ 31 h 1349"/>
                <a:gd name="T18" fmla="*/ 605 w 1757"/>
                <a:gd name="T19" fmla="*/ 41 h 1349"/>
                <a:gd name="T20" fmla="*/ 624 w 1757"/>
                <a:gd name="T21" fmla="*/ 49 h 1349"/>
                <a:gd name="T22" fmla="*/ 640 w 1757"/>
                <a:gd name="T23" fmla="*/ 57 h 1349"/>
                <a:gd name="T24" fmla="*/ 947 w 1757"/>
                <a:gd name="T25" fmla="*/ 653 h 1349"/>
                <a:gd name="T26" fmla="*/ 910 w 1757"/>
                <a:gd name="T27" fmla="*/ 645 h 1349"/>
                <a:gd name="T28" fmla="*/ 869 w 1757"/>
                <a:gd name="T29" fmla="*/ 638 h 1349"/>
                <a:gd name="T30" fmla="*/ 818 w 1757"/>
                <a:gd name="T31" fmla="*/ 629 h 1349"/>
                <a:gd name="T32" fmla="*/ 761 w 1757"/>
                <a:gd name="T33" fmla="*/ 620 h 1349"/>
                <a:gd name="T34" fmla="*/ 701 w 1757"/>
                <a:gd name="T35" fmla="*/ 613 h 1349"/>
                <a:gd name="T36" fmla="*/ 641 w 1757"/>
                <a:gd name="T37" fmla="*/ 608 h 1349"/>
                <a:gd name="T38" fmla="*/ 587 w 1757"/>
                <a:gd name="T39" fmla="*/ 606 h 1349"/>
                <a:gd name="T40" fmla="*/ 389 w 1757"/>
                <a:gd name="T41" fmla="*/ 623 h 1349"/>
                <a:gd name="T42" fmla="*/ 320 w 1757"/>
                <a:gd name="T43" fmla="*/ 634 h 1349"/>
                <a:gd name="T44" fmla="*/ 293 w 1757"/>
                <a:gd name="T45" fmla="*/ 638 h 1349"/>
                <a:gd name="T46" fmla="*/ 0 w 1757"/>
                <a:gd name="T47" fmla="*/ 44 h 1349"/>
                <a:gd name="T48" fmla="*/ 0 w 1757"/>
                <a:gd name="T49" fmla="*/ 44 h 134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757" h="1349">
                  <a:moveTo>
                    <a:pt x="0" y="90"/>
                  </a:moveTo>
                  <a:lnTo>
                    <a:pt x="54" y="76"/>
                  </a:lnTo>
                  <a:lnTo>
                    <a:pt x="118" y="59"/>
                  </a:lnTo>
                  <a:lnTo>
                    <a:pt x="204" y="43"/>
                  </a:lnTo>
                  <a:lnTo>
                    <a:pt x="306" y="24"/>
                  </a:lnTo>
                  <a:lnTo>
                    <a:pt x="420" y="9"/>
                  </a:lnTo>
                  <a:lnTo>
                    <a:pt x="681" y="0"/>
                  </a:lnTo>
                  <a:lnTo>
                    <a:pt x="911" y="24"/>
                  </a:lnTo>
                  <a:lnTo>
                    <a:pt x="1070" y="64"/>
                  </a:lnTo>
                  <a:lnTo>
                    <a:pt x="1123" y="85"/>
                  </a:lnTo>
                  <a:lnTo>
                    <a:pt x="1158" y="102"/>
                  </a:lnTo>
                  <a:lnTo>
                    <a:pt x="1187" y="118"/>
                  </a:lnTo>
                  <a:lnTo>
                    <a:pt x="1757" y="1349"/>
                  </a:lnTo>
                  <a:lnTo>
                    <a:pt x="1688" y="1333"/>
                  </a:lnTo>
                  <a:lnTo>
                    <a:pt x="1612" y="1319"/>
                  </a:lnTo>
                  <a:lnTo>
                    <a:pt x="1517" y="1300"/>
                  </a:lnTo>
                  <a:lnTo>
                    <a:pt x="1412" y="1281"/>
                  </a:lnTo>
                  <a:lnTo>
                    <a:pt x="1301" y="1266"/>
                  </a:lnTo>
                  <a:lnTo>
                    <a:pt x="1189" y="1257"/>
                  </a:lnTo>
                  <a:lnTo>
                    <a:pt x="1089" y="1252"/>
                  </a:lnTo>
                  <a:lnTo>
                    <a:pt x="721" y="1288"/>
                  </a:lnTo>
                  <a:lnTo>
                    <a:pt x="593" y="1309"/>
                  </a:lnTo>
                  <a:lnTo>
                    <a:pt x="543" y="1319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B8B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7" name="Freeform 125"/>
            <p:cNvSpPr>
              <a:spLocks/>
            </p:cNvSpPr>
            <p:nvPr/>
          </p:nvSpPr>
          <p:spPr bwMode="auto">
            <a:xfrm>
              <a:off x="6229" y="4077"/>
              <a:ext cx="833" cy="940"/>
            </a:xfrm>
            <a:custGeom>
              <a:avLst/>
              <a:gdLst>
                <a:gd name="T0" fmla="*/ 6 w 1545"/>
                <a:gd name="T1" fmla="*/ 317 h 1940"/>
                <a:gd name="T2" fmla="*/ 20 w 1545"/>
                <a:gd name="T3" fmla="*/ 300 h 1940"/>
                <a:gd name="T4" fmla="*/ 43 w 1545"/>
                <a:gd name="T5" fmla="*/ 275 h 1940"/>
                <a:gd name="T6" fmla="*/ 57 w 1545"/>
                <a:gd name="T7" fmla="*/ 259 h 1940"/>
                <a:gd name="T8" fmla="*/ 73 w 1545"/>
                <a:gd name="T9" fmla="*/ 242 h 1940"/>
                <a:gd name="T10" fmla="*/ 90 w 1545"/>
                <a:gd name="T11" fmla="*/ 226 h 1940"/>
                <a:gd name="T12" fmla="*/ 106 w 1545"/>
                <a:gd name="T13" fmla="*/ 209 h 1940"/>
                <a:gd name="T14" fmla="*/ 125 w 1545"/>
                <a:gd name="T15" fmla="*/ 191 h 1940"/>
                <a:gd name="T16" fmla="*/ 144 w 1545"/>
                <a:gd name="T17" fmla="*/ 173 h 1940"/>
                <a:gd name="T18" fmla="*/ 163 w 1545"/>
                <a:gd name="T19" fmla="*/ 157 h 1940"/>
                <a:gd name="T20" fmla="*/ 183 w 1545"/>
                <a:gd name="T21" fmla="*/ 141 h 1940"/>
                <a:gd name="T22" fmla="*/ 202 w 1545"/>
                <a:gd name="T23" fmla="*/ 125 h 1940"/>
                <a:gd name="T24" fmla="*/ 221 w 1545"/>
                <a:gd name="T25" fmla="*/ 112 h 1940"/>
                <a:gd name="T26" fmla="*/ 262 w 1545"/>
                <a:gd name="T27" fmla="*/ 90 h 1940"/>
                <a:gd name="T28" fmla="*/ 306 w 1545"/>
                <a:gd name="T29" fmla="*/ 68 h 1940"/>
                <a:gd name="T30" fmla="*/ 350 w 1545"/>
                <a:gd name="T31" fmla="*/ 48 h 1940"/>
                <a:gd name="T32" fmla="*/ 394 w 1545"/>
                <a:gd name="T33" fmla="*/ 31 h 1940"/>
                <a:gd name="T34" fmla="*/ 432 w 1545"/>
                <a:gd name="T35" fmla="*/ 18 h 1940"/>
                <a:gd name="T36" fmla="*/ 490 w 1545"/>
                <a:gd name="T37" fmla="*/ 0 h 1940"/>
                <a:gd name="T38" fmla="*/ 824 w 1545"/>
                <a:gd name="T39" fmla="*/ 463 h 1940"/>
                <a:gd name="T40" fmla="*/ 784 w 1545"/>
                <a:gd name="T41" fmla="*/ 485 h 1940"/>
                <a:gd name="T42" fmla="*/ 745 w 1545"/>
                <a:gd name="T43" fmla="*/ 507 h 1940"/>
                <a:gd name="T44" fmla="*/ 701 w 1545"/>
                <a:gd name="T45" fmla="*/ 532 h 1940"/>
                <a:gd name="T46" fmla="*/ 656 w 1545"/>
                <a:gd name="T47" fmla="*/ 559 h 1940"/>
                <a:gd name="T48" fmla="*/ 613 w 1545"/>
                <a:gd name="T49" fmla="*/ 587 h 1940"/>
                <a:gd name="T50" fmla="*/ 577 w 1545"/>
                <a:gd name="T51" fmla="*/ 612 h 1940"/>
                <a:gd name="T52" fmla="*/ 550 w 1545"/>
                <a:gd name="T53" fmla="*/ 640 h 1940"/>
                <a:gd name="T54" fmla="*/ 536 w 1545"/>
                <a:gd name="T55" fmla="*/ 658 h 1940"/>
                <a:gd name="T56" fmla="*/ 503 w 1545"/>
                <a:gd name="T57" fmla="*/ 701 h 1940"/>
                <a:gd name="T58" fmla="*/ 467 w 1545"/>
                <a:gd name="T59" fmla="*/ 752 h 1940"/>
                <a:gd name="T60" fmla="*/ 432 w 1545"/>
                <a:gd name="T61" fmla="*/ 807 h 1940"/>
                <a:gd name="T62" fmla="*/ 401 w 1545"/>
                <a:gd name="T63" fmla="*/ 857 h 1940"/>
                <a:gd name="T64" fmla="*/ 375 w 1545"/>
                <a:gd name="T65" fmla="*/ 900 h 1940"/>
                <a:gd name="T66" fmla="*/ 350 w 1545"/>
                <a:gd name="T67" fmla="*/ 940 h 1940"/>
                <a:gd name="T68" fmla="*/ 0 w 1545"/>
                <a:gd name="T69" fmla="*/ 324 h 194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545" h="1940">
                  <a:moveTo>
                    <a:pt x="0" y="669"/>
                  </a:moveTo>
                  <a:lnTo>
                    <a:pt x="11" y="655"/>
                  </a:lnTo>
                  <a:lnTo>
                    <a:pt x="23" y="640"/>
                  </a:lnTo>
                  <a:lnTo>
                    <a:pt x="38" y="619"/>
                  </a:lnTo>
                  <a:lnTo>
                    <a:pt x="59" y="595"/>
                  </a:lnTo>
                  <a:lnTo>
                    <a:pt x="80" y="567"/>
                  </a:lnTo>
                  <a:lnTo>
                    <a:pt x="95" y="550"/>
                  </a:lnTo>
                  <a:lnTo>
                    <a:pt x="106" y="534"/>
                  </a:lnTo>
                  <a:lnTo>
                    <a:pt x="121" y="517"/>
                  </a:lnTo>
                  <a:lnTo>
                    <a:pt x="135" y="500"/>
                  </a:lnTo>
                  <a:lnTo>
                    <a:pt x="149" y="484"/>
                  </a:lnTo>
                  <a:lnTo>
                    <a:pt x="166" y="467"/>
                  </a:lnTo>
                  <a:lnTo>
                    <a:pt x="180" y="448"/>
                  </a:lnTo>
                  <a:lnTo>
                    <a:pt x="197" y="432"/>
                  </a:lnTo>
                  <a:lnTo>
                    <a:pt x="213" y="413"/>
                  </a:lnTo>
                  <a:lnTo>
                    <a:pt x="232" y="394"/>
                  </a:lnTo>
                  <a:lnTo>
                    <a:pt x="249" y="375"/>
                  </a:lnTo>
                  <a:lnTo>
                    <a:pt x="268" y="358"/>
                  </a:lnTo>
                  <a:lnTo>
                    <a:pt x="284" y="341"/>
                  </a:lnTo>
                  <a:lnTo>
                    <a:pt x="303" y="323"/>
                  </a:lnTo>
                  <a:lnTo>
                    <a:pt x="320" y="308"/>
                  </a:lnTo>
                  <a:lnTo>
                    <a:pt x="339" y="292"/>
                  </a:lnTo>
                  <a:lnTo>
                    <a:pt x="356" y="275"/>
                  </a:lnTo>
                  <a:lnTo>
                    <a:pt x="375" y="258"/>
                  </a:lnTo>
                  <a:lnTo>
                    <a:pt x="391" y="244"/>
                  </a:lnTo>
                  <a:lnTo>
                    <a:pt x="410" y="232"/>
                  </a:lnTo>
                  <a:lnTo>
                    <a:pt x="446" y="206"/>
                  </a:lnTo>
                  <a:lnTo>
                    <a:pt x="486" y="185"/>
                  </a:lnTo>
                  <a:lnTo>
                    <a:pt x="527" y="161"/>
                  </a:lnTo>
                  <a:lnTo>
                    <a:pt x="567" y="140"/>
                  </a:lnTo>
                  <a:lnTo>
                    <a:pt x="610" y="119"/>
                  </a:lnTo>
                  <a:lnTo>
                    <a:pt x="650" y="100"/>
                  </a:lnTo>
                  <a:lnTo>
                    <a:pt x="690" y="81"/>
                  </a:lnTo>
                  <a:lnTo>
                    <a:pt x="731" y="64"/>
                  </a:lnTo>
                  <a:lnTo>
                    <a:pt x="766" y="50"/>
                  </a:lnTo>
                  <a:lnTo>
                    <a:pt x="802" y="38"/>
                  </a:lnTo>
                  <a:lnTo>
                    <a:pt x="857" y="17"/>
                  </a:lnTo>
                  <a:lnTo>
                    <a:pt x="909" y="0"/>
                  </a:lnTo>
                  <a:lnTo>
                    <a:pt x="1545" y="946"/>
                  </a:lnTo>
                  <a:lnTo>
                    <a:pt x="1528" y="956"/>
                  </a:lnTo>
                  <a:lnTo>
                    <a:pt x="1483" y="982"/>
                  </a:lnTo>
                  <a:lnTo>
                    <a:pt x="1455" y="1001"/>
                  </a:lnTo>
                  <a:lnTo>
                    <a:pt x="1419" y="1020"/>
                  </a:lnTo>
                  <a:lnTo>
                    <a:pt x="1381" y="1046"/>
                  </a:lnTo>
                  <a:lnTo>
                    <a:pt x="1341" y="1070"/>
                  </a:lnTo>
                  <a:lnTo>
                    <a:pt x="1301" y="1098"/>
                  </a:lnTo>
                  <a:lnTo>
                    <a:pt x="1258" y="1124"/>
                  </a:lnTo>
                  <a:lnTo>
                    <a:pt x="1217" y="1153"/>
                  </a:lnTo>
                  <a:lnTo>
                    <a:pt x="1175" y="1183"/>
                  </a:lnTo>
                  <a:lnTo>
                    <a:pt x="1137" y="1212"/>
                  </a:lnTo>
                  <a:lnTo>
                    <a:pt x="1103" y="1240"/>
                  </a:lnTo>
                  <a:lnTo>
                    <a:pt x="1070" y="1264"/>
                  </a:lnTo>
                  <a:lnTo>
                    <a:pt x="1047" y="1293"/>
                  </a:lnTo>
                  <a:lnTo>
                    <a:pt x="1020" y="1321"/>
                  </a:lnTo>
                  <a:lnTo>
                    <a:pt x="1009" y="1338"/>
                  </a:lnTo>
                  <a:lnTo>
                    <a:pt x="994" y="1357"/>
                  </a:lnTo>
                  <a:lnTo>
                    <a:pt x="963" y="1399"/>
                  </a:lnTo>
                  <a:lnTo>
                    <a:pt x="933" y="1447"/>
                  </a:lnTo>
                  <a:lnTo>
                    <a:pt x="899" y="1499"/>
                  </a:lnTo>
                  <a:lnTo>
                    <a:pt x="866" y="1553"/>
                  </a:lnTo>
                  <a:lnTo>
                    <a:pt x="833" y="1608"/>
                  </a:lnTo>
                  <a:lnTo>
                    <a:pt x="802" y="1665"/>
                  </a:lnTo>
                  <a:lnTo>
                    <a:pt x="771" y="1717"/>
                  </a:lnTo>
                  <a:lnTo>
                    <a:pt x="743" y="1769"/>
                  </a:lnTo>
                  <a:lnTo>
                    <a:pt x="717" y="1814"/>
                  </a:lnTo>
                  <a:lnTo>
                    <a:pt x="695" y="1857"/>
                  </a:lnTo>
                  <a:lnTo>
                    <a:pt x="662" y="1916"/>
                  </a:lnTo>
                  <a:lnTo>
                    <a:pt x="650" y="1940"/>
                  </a:lnTo>
                  <a:lnTo>
                    <a:pt x="0" y="669"/>
                  </a:lnTo>
                  <a:close/>
                </a:path>
              </a:pathLst>
            </a:custGeom>
            <a:solidFill>
              <a:srgbClr val="B8B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8" name="Rectangle 126"/>
            <p:cNvSpPr>
              <a:spLocks noChangeArrowheads="1"/>
            </p:cNvSpPr>
            <p:nvPr/>
          </p:nvSpPr>
          <p:spPr bwMode="auto">
            <a:xfrm>
              <a:off x="5802" y="4225"/>
              <a:ext cx="1085" cy="6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66CC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3366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3399FF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</a:pPr>
              <a:r>
                <a:rPr lang="zh-CN" altLang="en-US" b="0">
                  <a:solidFill>
                    <a:srgbClr val="008000"/>
                  </a:solidFill>
                  <a:latin typeface="黑体" pitchFamily="2" charset="-122"/>
                  <a:ea typeface="黑体" pitchFamily="2" charset="-122"/>
                </a:rPr>
                <a:t>档案</a:t>
              </a:r>
            </a:p>
          </p:txBody>
        </p:sp>
        <p:sp>
          <p:nvSpPr>
            <p:cNvPr id="42009" name="Freeform 127"/>
            <p:cNvSpPr>
              <a:spLocks/>
            </p:cNvSpPr>
            <p:nvPr/>
          </p:nvSpPr>
          <p:spPr bwMode="auto">
            <a:xfrm>
              <a:off x="4902" y="3613"/>
              <a:ext cx="1901" cy="759"/>
            </a:xfrm>
            <a:custGeom>
              <a:avLst/>
              <a:gdLst>
                <a:gd name="T0" fmla="*/ 16 w 3526"/>
                <a:gd name="T1" fmla="*/ 728 h 1568"/>
                <a:gd name="T2" fmla="*/ 81 w 3526"/>
                <a:gd name="T3" fmla="*/ 712 h 1568"/>
                <a:gd name="T4" fmla="*/ 145 w 3526"/>
                <a:gd name="T5" fmla="*/ 696 h 1568"/>
                <a:gd name="T6" fmla="*/ 219 w 3526"/>
                <a:gd name="T7" fmla="*/ 677 h 1568"/>
                <a:gd name="T8" fmla="*/ 297 w 3526"/>
                <a:gd name="T9" fmla="*/ 659 h 1568"/>
                <a:gd name="T10" fmla="*/ 371 w 3526"/>
                <a:gd name="T11" fmla="*/ 642 h 1568"/>
                <a:gd name="T12" fmla="*/ 465 w 3526"/>
                <a:gd name="T13" fmla="*/ 621 h 1568"/>
                <a:gd name="T14" fmla="*/ 619 w 3526"/>
                <a:gd name="T15" fmla="*/ 608 h 1568"/>
                <a:gd name="T16" fmla="*/ 1087 w 3526"/>
                <a:gd name="T17" fmla="*/ 608 h 1568"/>
                <a:gd name="T18" fmla="*/ 1105 w 3526"/>
                <a:gd name="T19" fmla="*/ 589 h 1568"/>
                <a:gd name="T20" fmla="*/ 1121 w 3526"/>
                <a:gd name="T21" fmla="*/ 573 h 1568"/>
                <a:gd name="T22" fmla="*/ 1140 w 3526"/>
                <a:gd name="T23" fmla="*/ 552 h 1568"/>
                <a:gd name="T24" fmla="*/ 1165 w 3526"/>
                <a:gd name="T25" fmla="*/ 528 h 1568"/>
                <a:gd name="T26" fmla="*/ 1193 w 3526"/>
                <a:gd name="T27" fmla="*/ 501 h 1568"/>
                <a:gd name="T28" fmla="*/ 1208 w 3526"/>
                <a:gd name="T29" fmla="*/ 487 h 1568"/>
                <a:gd name="T30" fmla="*/ 1224 w 3526"/>
                <a:gd name="T31" fmla="*/ 472 h 1568"/>
                <a:gd name="T32" fmla="*/ 1239 w 3526"/>
                <a:gd name="T33" fmla="*/ 457 h 1568"/>
                <a:gd name="T34" fmla="*/ 1265 w 3526"/>
                <a:gd name="T35" fmla="*/ 434 h 1568"/>
                <a:gd name="T36" fmla="*/ 1283 w 3526"/>
                <a:gd name="T37" fmla="*/ 418 h 1568"/>
                <a:gd name="T38" fmla="*/ 1308 w 3526"/>
                <a:gd name="T39" fmla="*/ 394 h 1568"/>
                <a:gd name="T40" fmla="*/ 1327 w 3526"/>
                <a:gd name="T41" fmla="*/ 379 h 1568"/>
                <a:gd name="T42" fmla="*/ 1347 w 3526"/>
                <a:gd name="T43" fmla="*/ 363 h 1568"/>
                <a:gd name="T44" fmla="*/ 1365 w 3526"/>
                <a:gd name="T45" fmla="*/ 348 h 1568"/>
                <a:gd name="T46" fmla="*/ 1384 w 3526"/>
                <a:gd name="T47" fmla="*/ 333 h 1568"/>
                <a:gd name="T48" fmla="*/ 1403 w 3526"/>
                <a:gd name="T49" fmla="*/ 318 h 1568"/>
                <a:gd name="T50" fmla="*/ 1441 w 3526"/>
                <a:gd name="T51" fmla="*/ 290 h 1568"/>
                <a:gd name="T52" fmla="*/ 1478 w 3526"/>
                <a:gd name="T53" fmla="*/ 265 h 1568"/>
                <a:gd name="T54" fmla="*/ 1516 w 3526"/>
                <a:gd name="T55" fmla="*/ 243 h 1568"/>
                <a:gd name="T56" fmla="*/ 1550 w 3526"/>
                <a:gd name="T57" fmla="*/ 225 h 1568"/>
                <a:gd name="T58" fmla="*/ 1583 w 3526"/>
                <a:gd name="T59" fmla="*/ 209 h 1568"/>
                <a:gd name="T60" fmla="*/ 1627 w 3526"/>
                <a:gd name="T61" fmla="*/ 188 h 1568"/>
                <a:gd name="T62" fmla="*/ 1674 w 3526"/>
                <a:gd name="T63" fmla="*/ 167 h 1568"/>
                <a:gd name="T64" fmla="*/ 1727 w 3526"/>
                <a:gd name="T65" fmla="*/ 147 h 1568"/>
                <a:gd name="T66" fmla="*/ 1676 w 3526"/>
                <a:gd name="T67" fmla="*/ 23 h 1568"/>
                <a:gd name="T68" fmla="*/ 1901 w 3526"/>
                <a:gd name="T69" fmla="*/ 162 h 1568"/>
                <a:gd name="T70" fmla="*/ 1855 w 3526"/>
                <a:gd name="T71" fmla="*/ 176 h 1568"/>
                <a:gd name="T72" fmla="*/ 1803 w 3526"/>
                <a:gd name="T73" fmla="*/ 192 h 1568"/>
                <a:gd name="T74" fmla="*/ 1739 w 3526"/>
                <a:gd name="T75" fmla="*/ 214 h 1568"/>
                <a:gd name="T76" fmla="*/ 1686 w 3526"/>
                <a:gd name="T77" fmla="*/ 234 h 1568"/>
                <a:gd name="T78" fmla="*/ 1650 w 3526"/>
                <a:gd name="T79" fmla="*/ 249 h 1568"/>
                <a:gd name="T80" fmla="*/ 1611 w 3526"/>
                <a:gd name="T81" fmla="*/ 266 h 1568"/>
                <a:gd name="T82" fmla="*/ 1574 w 3526"/>
                <a:gd name="T83" fmla="*/ 284 h 1568"/>
                <a:gd name="T84" fmla="*/ 1537 w 3526"/>
                <a:gd name="T85" fmla="*/ 303 h 1568"/>
                <a:gd name="T86" fmla="*/ 1501 w 3526"/>
                <a:gd name="T87" fmla="*/ 322 h 1568"/>
                <a:gd name="T88" fmla="*/ 1468 w 3526"/>
                <a:gd name="T89" fmla="*/ 343 h 1568"/>
                <a:gd name="T90" fmla="*/ 1436 w 3526"/>
                <a:gd name="T91" fmla="*/ 365 h 1568"/>
                <a:gd name="T92" fmla="*/ 1404 w 3526"/>
                <a:gd name="T93" fmla="*/ 389 h 1568"/>
                <a:gd name="T94" fmla="*/ 1374 w 3526"/>
                <a:gd name="T95" fmla="*/ 414 h 1568"/>
                <a:gd name="T96" fmla="*/ 1343 w 3526"/>
                <a:gd name="T97" fmla="*/ 440 h 1568"/>
                <a:gd name="T98" fmla="*/ 1313 w 3526"/>
                <a:gd name="T99" fmla="*/ 466 h 1568"/>
                <a:gd name="T100" fmla="*/ 1285 w 3526"/>
                <a:gd name="T101" fmla="*/ 492 h 1568"/>
                <a:gd name="T102" fmla="*/ 1258 w 3526"/>
                <a:gd name="T103" fmla="*/ 519 h 1568"/>
                <a:gd name="T104" fmla="*/ 1232 w 3526"/>
                <a:gd name="T105" fmla="*/ 544 h 1568"/>
                <a:gd name="T106" fmla="*/ 1208 w 3526"/>
                <a:gd name="T107" fmla="*/ 568 h 1568"/>
                <a:gd name="T108" fmla="*/ 1188 w 3526"/>
                <a:gd name="T109" fmla="*/ 591 h 1568"/>
                <a:gd name="T110" fmla="*/ 1169 w 3526"/>
                <a:gd name="T111" fmla="*/ 612 h 1568"/>
                <a:gd name="T112" fmla="*/ 1152 w 3526"/>
                <a:gd name="T113" fmla="*/ 629 h 1568"/>
                <a:gd name="T114" fmla="*/ 1133 w 3526"/>
                <a:gd name="T115" fmla="*/ 652 h 1568"/>
                <a:gd name="T116" fmla="*/ 1116 w 3526"/>
                <a:gd name="T117" fmla="*/ 670 h 1568"/>
                <a:gd name="T118" fmla="*/ 481 w 3526"/>
                <a:gd name="T119" fmla="*/ 704 h 1568"/>
                <a:gd name="T120" fmla="*/ 371 w 3526"/>
                <a:gd name="T121" fmla="*/ 728 h 1568"/>
                <a:gd name="T122" fmla="*/ 292 w 3526"/>
                <a:gd name="T123" fmla="*/ 750 h 1568"/>
                <a:gd name="T124" fmla="*/ 0 w 3526"/>
                <a:gd name="T125" fmla="*/ 732 h 156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526" h="1568">
                  <a:moveTo>
                    <a:pt x="0" y="1513"/>
                  </a:moveTo>
                  <a:lnTo>
                    <a:pt x="29" y="1504"/>
                  </a:lnTo>
                  <a:lnTo>
                    <a:pt x="100" y="1485"/>
                  </a:lnTo>
                  <a:lnTo>
                    <a:pt x="150" y="1470"/>
                  </a:lnTo>
                  <a:lnTo>
                    <a:pt x="207" y="1454"/>
                  </a:lnTo>
                  <a:lnTo>
                    <a:pt x="269" y="1437"/>
                  </a:lnTo>
                  <a:lnTo>
                    <a:pt x="337" y="1418"/>
                  </a:lnTo>
                  <a:lnTo>
                    <a:pt x="406" y="1399"/>
                  </a:lnTo>
                  <a:lnTo>
                    <a:pt x="480" y="1380"/>
                  </a:lnTo>
                  <a:lnTo>
                    <a:pt x="551" y="1361"/>
                  </a:lnTo>
                  <a:lnTo>
                    <a:pt x="620" y="1342"/>
                  </a:lnTo>
                  <a:lnTo>
                    <a:pt x="689" y="1326"/>
                  </a:lnTo>
                  <a:lnTo>
                    <a:pt x="753" y="1309"/>
                  </a:lnTo>
                  <a:lnTo>
                    <a:pt x="862" y="1283"/>
                  </a:lnTo>
                  <a:lnTo>
                    <a:pt x="985" y="1266"/>
                  </a:lnTo>
                  <a:lnTo>
                    <a:pt x="1149" y="1257"/>
                  </a:lnTo>
                  <a:lnTo>
                    <a:pt x="1534" y="1248"/>
                  </a:lnTo>
                  <a:lnTo>
                    <a:pt x="2016" y="1257"/>
                  </a:lnTo>
                  <a:lnTo>
                    <a:pt x="2037" y="1231"/>
                  </a:lnTo>
                  <a:lnTo>
                    <a:pt x="2049" y="1217"/>
                  </a:lnTo>
                  <a:lnTo>
                    <a:pt x="2063" y="1200"/>
                  </a:lnTo>
                  <a:lnTo>
                    <a:pt x="2080" y="1183"/>
                  </a:lnTo>
                  <a:lnTo>
                    <a:pt x="2096" y="1162"/>
                  </a:lnTo>
                  <a:lnTo>
                    <a:pt x="2115" y="1141"/>
                  </a:lnTo>
                  <a:lnTo>
                    <a:pt x="2139" y="1117"/>
                  </a:lnTo>
                  <a:lnTo>
                    <a:pt x="2161" y="1091"/>
                  </a:lnTo>
                  <a:lnTo>
                    <a:pt x="2187" y="1065"/>
                  </a:lnTo>
                  <a:lnTo>
                    <a:pt x="2213" y="1036"/>
                  </a:lnTo>
                  <a:lnTo>
                    <a:pt x="2227" y="1020"/>
                  </a:lnTo>
                  <a:lnTo>
                    <a:pt x="2241" y="1006"/>
                  </a:lnTo>
                  <a:lnTo>
                    <a:pt x="2256" y="991"/>
                  </a:lnTo>
                  <a:lnTo>
                    <a:pt x="2270" y="975"/>
                  </a:lnTo>
                  <a:lnTo>
                    <a:pt x="2284" y="961"/>
                  </a:lnTo>
                  <a:lnTo>
                    <a:pt x="2298" y="944"/>
                  </a:lnTo>
                  <a:lnTo>
                    <a:pt x="2329" y="913"/>
                  </a:lnTo>
                  <a:lnTo>
                    <a:pt x="2346" y="896"/>
                  </a:lnTo>
                  <a:lnTo>
                    <a:pt x="2362" y="880"/>
                  </a:lnTo>
                  <a:lnTo>
                    <a:pt x="2379" y="863"/>
                  </a:lnTo>
                  <a:lnTo>
                    <a:pt x="2393" y="847"/>
                  </a:lnTo>
                  <a:lnTo>
                    <a:pt x="2426" y="813"/>
                  </a:lnTo>
                  <a:lnTo>
                    <a:pt x="2445" y="799"/>
                  </a:lnTo>
                  <a:lnTo>
                    <a:pt x="2462" y="783"/>
                  </a:lnTo>
                  <a:lnTo>
                    <a:pt x="2479" y="766"/>
                  </a:lnTo>
                  <a:lnTo>
                    <a:pt x="2498" y="749"/>
                  </a:lnTo>
                  <a:lnTo>
                    <a:pt x="2514" y="733"/>
                  </a:lnTo>
                  <a:lnTo>
                    <a:pt x="2531" y="719"/>
                  </a:lnTo>
                  <a:lnTo>
                    <a:pt x="2550" y="704"/>
                  </a:lnTo>
                  <a:lnTo>
                    <a:pt x="2567" y="688"/>
                  </a:lnTo>
                  <a:lnTo>
                    <a:pt x="2583" y="674"/>
                  </a:lnTo>
                  <a:lnTo>
                    <a:pt x="2602" y="657"/>
                  </a:lnTo>
                  <a:lnTo>
                    <a:pt x="2638" y="628"/>
                  </a:lnTo>
                  <a:lnTo>
                    <a:pt x="2673" y="600"/>
                  </a:lnTo>
                  <a:lnTo>
                    <a:pt x="2709" y="574"/>
                  </a:lnTo>
                  <a:lnTo>
                    <a:pt x="2742" y="548"/>
                  </a:lnTo>
                  <a:lnTo>
                    <a:pt x="2778" y="524"/>
                  </a:lnTo>
                  <a:lnTo>
                    <a:pt x="2811" y="503"/>
                  </a:lnTo>
                  <a:lnTo>
                    <a:pt x="2844" y="484"/>
                  </a:lnTo>
                  <a:lnTo>
                    <a:pt x="2875" y="465"/>
                  </a:lnTo>
                  <a:lnTo>
                    <a:pt x="2906" y="448"/>
                  </a:lnTo>
                  <a:lnTo>
                    <a:pt x="2937" y="432"/>
                  </a:lnTo>
                  <a:lnTo>
                    <a:pt x="2963" y="417"/>
                  </a:lnTo>
                  <a:lnTo>
                    <a:pt x="3018" y="389"/>
                  </a:lnTo>
                  <a:lnTo>
                    <a:pt x="3063" y="368"/>
                  </a:lnTo>
                  <a:lnTo>
                    <a:pt x="3105" y="346"/>
                  </a:lnTo>
                  <a:lnTo>
                    <a:pt x="3141" y="330"/>
                  </a:lnTo>
                  <a:lnTo>
                    <a:pt x="3203" y="304"/>
                  </a:lnTo>
                  <a:lnTo>
                    <a:pt x="3300" y="275"/>
                  </a:lnTo>
                  <a:lnTo>
                    <a:pt x="3108" y="47"/>
                  </a:lnTo>
                  <a:lnTo>
                    <a:pt x="3222" y="0"/>
                  </a:lnTo>
                  <a:lnTo>
                    <a:pt x="3526" y="334"/>
                  </a:lnTo>
                  <a:lnTo>
                    <a:pt x="3502" y="342"/>
                  </a:lnTo>
                  <a:lnTo>
                    <a:pt x="3440" y="363"/>
                  </a:lnTo>
                  <a:lnTo>
                    <a:pt x="3395" y="379"/>
                  </a:lnTo>
                  <a:lnTo>
                    <a:pt x="3345" y="396"/>
                  </a:lnTo>
                  <a:lnTo>
                    <a:pt x="3288" y="417"/>
                  </a:lnTo>
                  <a:lnTo>
                    <a:pt x="3226" y="443"/>
                  </a:lnTo>
                  <a:lnTo>
                    <a:pt x="3162" y="470"/>
                  </a:lnTo>
                  <a:lnTo>
                    <a:pt x="3127" y="484"/>
                  </a:lnTo>
                  <a:lnTo>
                    <a:pt x="3094" y="500"/>
                  </a:lnTo>
                  <a:lnTo>
                    <a:pt x="3060" y="515"/>
                  </a:lnTo>
                  <a:lnTo>
                    <a:pt x="3025" y="534"/>
                  </a:lnTo>
                  <a:lnTo>
                    <a:pt x="2989" y="550"/>
                  </a:lnTo>
                  <a:lnTo>
                    <a:pt x="2956" y="567"/>
                  </a:lnTo>
                  <a:lnTo>
                    <a:pt x="2920" y="586"/>
                  </a:lnTo>
                  <a:lnTo>
                    <a:pt x="2887" y="605"/>
                  </a:lnTo>
                  <a:lnTo>
                    <a:pt x="2851" y="626"/>
                  </a:lnTo>
                  <a:lnTo>
                    <a:pt x="2818" y="645"/>
                  </a:lnTo>
                  <a:lnTo>
                    <a:pt x="2785" y="666"/>
                  </a:lnTo>
                  <a:lnTo>
                    <a:pt x="2754" y="688"/>
                  </a:lnTo>
                  <a:lnTo>
                    <a:pt x="2723" y="709"/>
                  </a:lnTo>
                  <a:lnTo>
                    <a:pt x="2692" y="730"/>
                  </a:lnTo>
                  <a:lnTo>
                    <a:pt x="2664" y="754"/>
                  </a:lnTo>
                  <a:lnTo>
                    <a:pt x="2633" y="778"/>
                  </a:lnTo>
                  <a:lnTo>
                    <a:pt x="2605" y="804"/>
                  </a:lnTo>
                  <a:lnTo>
                    <a:pt x="2574" y="828"/>
                  </a:lnTo>
                  <a:lnTo>
                    <a:pt x="2548" y="856"/>
                  </a:lnTo>
                  <a:lnTo>
                    <a:pt x="2519" y="882"/>
                  </a:lnTo>
                  <a:lnTo>
                    <a:pt x="2491" y="908"/>
                  </a:lnTo>
                  <a:lnTo>
                    <a:pt x="2464" y="937"/>
                  </a:lnTo>
                  <a:lnTo>
                    <a:pt x="2436" y="963"/>
                  </a:lnTo>
                  <a:lnTo>
                    <a:pt x="2407" y="991"/>
                  </a:lnTo>
                  <a:lnTo>
                    <a:pt x="2384" y="1017"/>
                  </a:lnTo>
                  <a:lnTo>
                    <a:pt x="2358" y="1046"/>
                  </a:lnTo>
                  <a:lnTo>
                    <a:pt x="2334" y="1072"/>
                  </a:lnTo>
                  <a:lnTo>
                    <a:pt x="2308" y="1098"/>
                  </a:lnTo>
                  <a:lnTo>
                    <a:pt x="2286" y="1124"/>
                  </a:lnTo>
                  <a:lnTo>
                    <a:pt x="2263" y="1150"/>
                  </a:lnTo>
                  <a:lnTo>
                    <a:pt x="2241" y="1174"/>
                  </a:lnTo>
                  <a:lnTo>
                    <a:pt x="2222" y="1198"/>
                  </a:lnTo>
                  <a:lnTo>
                    <a:pt x="2203" y="1221"/>
                  </a:lnTo>
                  <a:lnTo>
                    <a:pt x="2184" y="1243"/>
                  </a:lnTo>
                  <a:lnTo>
                    <a:pt x="2168" y="1264"/>
                  </a:lnTo>
                  <a:lnTo>
                    <a:pt x="2151" y="1283"/>
                  </a:lnTo>
                  <a:lnTo>
                    <a:pt x="2137" y="1300"/>
                  </a:lnTo>
                  <a:lnTo>
                    <a:pt x="2125" y="1319"/>
                  </a:lnTo>
                  <a:lnTo>
                    <a:pt x="2101" y="1347"/>
                  </a:lnTo>
                  <a:lnTo>
                    <a:pt x="2085" y="1366"/>
                  </a:lnTo>
                  <a:lnTo>
                    <a:pt x="2070" y="1385"/>
                  </a:lnTo>
                  <a:lnTo>
                    <a:pt x="1116" y="1418"/>
                  </a:lnTo>
                  <a:lnTo>
                    <a:pt x="893" y="1454"/>
                  </a:lnTo>
                  <a:lnTo>
                    <a:pt x="786" y="1480"/>
                  </a:lnTo>
                  <a:lnTo>
                    <a:pt x="689" y="1504"/>
                  </a:lnTo>
                  <a:lnTo>
                    <a:pt x="606" y="1527"/>
                  </a:lnTo>
                  <a:lnTo>
                    <a:pt x="542" y="1549"/>
                  </a:lnTo>
                  <a:lnTo>
                    <a:pt x="485" y="1568"/>
                  </a:lnTo>
                  <a:lnTo>
                    <a:pt x="0" y="15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7824" name="Text Box 128"/>
          <p:cNvSpPr txBox="1">
            <a:spLocks noChangeArrowheads="1"/>
          </p:cNvSpPr>
          <p:nvPr/>
        </p:nvSpPr>
        <p:spPr bwMode="auto">
          <a:xfrm>
            <a:off x="2362200" y="6019800"/>
            <a:ext cx="4038600" cy="45720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zh-CN" altLang="en-US" sz="2400"/>
              <a:t>特点：实参与形参同步变化</a:t>
            </a:r>
          </a:p>
        </p:txBody>
      </p:sp>
      <p:graphicFrame>
        <p:nvGraphicFramePr>
          <p:cNvPr id="41998" name="Object 129"/>
          <p:cNvGraphicFramePr>
            <a:graphicFrameLocks noChangeAspect="1"/>
          </p:cNvGraphicFramePr>
          <p:nvPr/>
        </p:nvGraphicFramePr>
        <p:xfrm>
          <a:off x="609600" y="2184400"/>
          <a:ext cx="1254125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17" name="位图图像" r:id="rId6" imgW="5114286" imgH="16580952" progId="Paint.Picture">
                  <p:embed/>
                </p:oleObj>
              </mc:Choice>
              <mc:Fallback>
                <p:oleObj name="位图图像" r:id="rId6" imgW="5114286" imgH="16580952" progId="Paint.Picture">
                  <p:embed/>
                  <p:pic>
                    <p:nvPicPr>
                      <p:cNvPr id="0" name="Object 1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2184400"/>
                        <a:ext cx="1254125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7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7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7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7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7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57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7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711" grpId="0" animBg="1"/>
      <p:bldP spid="157799" grpId="0" animBg="1"/>
      <p:bldP spid="157824" grpId="0" animBg="1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E17D5332-AEA8-4BD4-B864-B3ED0DE1DDCE}" type="slidenum">
              <a:rPr lang="en-US" altLang="zh-CN"/>
              <a:pPr>
                <a:defRPr/>
              </a:pPr>
              <a:t>41</a:t>
            </a:fld>
            <a:r>
              <a:rPr lang="en-US" altLang="zh-CN"/>
              <a:t>-</a:t>
            </a:r>
          </a:p>
        </p:txBody>
      </p:sp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/>
            <a:r>
              <a:rPr lang="zh-CN" altLang="en-US" sz="3600" smtClean="0"/>
              <a:t>    7.1.4  数组名做函数的参数</a:t>
            </a:r>
          </a:p>
        </p:txBody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2133600"/>
            <a:ext cx="7772400" cy="3733800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 smtClean="0"/>
              <a:t> ∵ 数组名做参数时，传递的是数组的首地址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 smtClean="0"/>
              <a:t> ∴在</a:t>
            </a:r>
            <a:r>
              <a:rPr lang="en-US" altLang="zh-CN" sz="2400" smtClean="0"/>
              <a:t>C</a:t>
            </a:r>
            <a:r>
              <a:rPr lang="zh-CN" altLang="en-US" sz="2400" smtClean="0"/>
              <a:t>语言中</a:t>
            </a:r>
            <a:r>
              <a:rPr lang="zh-CN" altLang="en-US" sz="2400" smtClean="0">
                <a:solidFill>
                  <a:srgbClr val="CC0000"/>
                </a:solidFill>
              </a:rPr>
              <a:t>允许形参数组不标明元素的个数</a:t>
            </a:r>
            <a:r>
              <a:rPr lang="zh-CN" altLang="en-US" sz="2400" smtClean="0"/>
              <a:t>，系统默认其大小与实参数组相同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endParaRPr lang="zh-CN" altLang="en-US" sz="2400" smtClean="0"/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 smtClean="0"/>
              <a:t>又∵ 定义数组时指定的是数组的最大容量，而在实际使用时未必用到所有的元素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 smtClean="0"/>
              <a:t>   ∴ 把数组传递给函数时，通常还</a:t>
            </a:r>
            <a:r>
              <a:rPr lang="zh-CN" altLang="en-US" sz="2400" smtClean="0">
                <a:solidFill>
                  <a:srgbClr val="CC0000"/>
                </a:solidFill>
              </a:rPr>
              <a:t>将数组中实际需要处理的元素个数传递给函数</a:t>
            </a:r>
            <a:r>
              <a:rPr lang="zh-CN" altLang="en-US" sz="2400" smtClean="0"/>
              <a:t> </a:t>
            </a:r>
          </a:p>
        </p:txBody>
      </p:sp>
      <p:sp>
        <p:nvSpPr>
          <p:cNvPr id="43013" name="Rectangle 4"/>
          <p:cNvSpPr>
            <a:spLocks noChangeArrowheads="1"/>
          </p:cNvSpPr>
          <p:nvPr/>
        </p:nvSpPr>
        <p:spPr bwMode="auto">
          <a:xfrm>
            <a:off x="457200" y="1524000"/>
            <a:ext cx="5715000" cy="43815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sz="2400"/>
              <a:t>3．数组名做函数参数的一般使用方式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1F7D3ACC-2B6D-4A7C-A8ED-B2378BA15DCC}" type="slidenum">
              <a:rPr lang="en-US" altLang="zh-CN"/>
              <a:pPr>
                <a:defRPr/>
              </a:pPr>
              <a:t>42</a:t>
            </a:fld>
            <a:r>
              <a:rPr lang="en-US" altLang="zh-CN"/>
              <a:t>-</a:t>
            </a:r>
          </a:p>
        </p:txBody>
      </p:sp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153400" cy="838200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/>
            <a:r>
              <a:rPr lang="zh-CN" altLang="en-US" sz="3600" smtClean="0"/>
              <a:t>    7.1.4  数组名做函数的参数</a:t>
            </a:r>
            <a:endParaRPr lang="zh-CN" altLang="en-US" sz="3200" smtClean="0"/>
          </a:p>
        </p:txBody>
      </p:sp>
      <p:grpSp>
        <p:nvGrpSpPr>
          <p:cNvPr id="44036" name="Group 3"/>
          <p:cNvGrpSpPr>
            <a:grpSpLocks/>
          </p:cNvGrpSpPr>
          <p:nvPr/>
        </p:nvGrpSpPr>
        <p:grpSpPr bwMode="auto">
          <a:xfrm>
            <a:off x="-1588" y="4184650"/>
            <a:ext cx="1835151" cy="2520950"/>
            <a:chOff x="-3" y="1804"/>
            <a:chExt cx="1156" cy="1588"/>
          </a:xfrm>
        </p:grpSpPr>
        <p:grpSp>
          <p:nvGrpSpPr>
            <p:cNvPr id="44076" name="Group 4"/>
            <p:cNvGrpSpPr>
              <a:grpSpLocks/>
            </p:cNvGrpSpPr>
            <p:nvPr/>
          </p:nvGrpSpPr>
          <p:grpSpPr bwMode="auto">
            <a:xfrm>
              <a:off x="0" y="1807"/>
              <a:ext cx="1150" cy="1582"/>
              <a:chOff x="0" y="1807"/>
              <a:chExt cx="1150" cy="1582"/>
            </a:xfrm>
          </p:grpSpPr>
          <p:grpSp>
            <p:nvGrpSpPr>
              <p:cNvPr id="44078" name="Group 5"/>
              <p:cNvGrpSpPr>
                <a:grpSpLocks/>
              </p:cNvGrpSpPr>
              <p:nvPr/>
            </p:nvGrpSpPr>
            <p:grpSpPr bwMode="auto">
              <a:xfrm>
                <a:off x="0" y="1807"/>
                <a:ext cx="1150" cy="374"/>
                <a:chOff x="0" y="1807"/>
                <a:chExt cx="1150" cy="374"/>
              </a:xfrm>
            </p:grpSpPr>
            <p:sp>
              <p:nvSpPr>
                <p:cNvPr id="44088" name="Rectangle 6"/>
                <p:cNvSpPr>
                  <a:spLocks noChangeArrowheads="1"/>
                </p:cNvSpPr>
                <p:nvPr/>
              </p:nvSpPr>
              <p:spPr bwMode="auto">
                <a:xfrm>
                  <a:off x="43" y="1807"/>
                  <a:ext cx="1064" cy="37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marL="342900" indent="-342900" eaLnBrk="0" hangingPunct="0">
                    <a:buChar char="•"/>
                    <a:defRPr sz="32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1pPr>
                  <a:lvl2pPr marL="742950" indent="-285750" eaLnBrk="0" hangingPunct="0">
                    <a:buClr>
                      <a:srgbClr val="008000"/>
                    </a:buClr>
                    <a:buSzPct val="115000"/>
                    <a:buFont typeface="Times New Roman" pitchFamily="18" charset="0"/>
                    <a:buChar char="•"/>
                    <a:defRPr sz="28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2pPr>
                  <a:lvl3pPr marL="1143000" indent="-228600" eaLnBrk="0" hangingPunct="0">
                    <a:buClr>
                      <a:schemeClr val="accent2"/>
                    </a:buClr>
                    <a:buChar char="•"/>
                    <a:defRPr sz="24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3pPr>
                  <a:lvl4pPr marL="1600200" indent="-228600" eaLnBrk="0" hangingPunct="0"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4pPr>
                  <a:lvl5pPr marL="2057400" indent="-228600" eaLnBrk="0" hangingPunct="0"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9pPr>
                </a:lstStyle>
                <a:p>
                  <a:pPr algn="just" eaLnBrk="1" hangingPunct="1">
                    <a:buClr>
                      <a:schemeClr val="tx1"/>
                    </a:buClr>
                    <a:buSzTx/>
                    <a:buFontTx/>
                    <a:buNone/>
                  </a:pPr>
                  <a:endParaRPr kumimoji="1" lang="zh-CN" altLang="en-US" sz="2000" b="0">
                    <a:latin typeface="Tahoma" pitchFamily="34" charset="0"/>
                    <a:ea typeface="黑体" pitchFamily="2" charset="-122"/>
                  </a:endParaRPr>
                </a:p>
                <a:p>
                  <a:pPr algn="just" eaLnBrk="1" hangingPunct="1">
                    <a:buClr>
                      <a:schemeClr val="tx1"/>
                    </a:buClr>
                    <a:buSzTx/>
                    <a:buFontTx/>
                    <a:buNone/>
                  </a:pPr>
                  <a:endParaRPr kumimoji="1" lang="zh-CN" altLang="en-US" sz="2000" b="0">
                    <a:latin typeface="Tahoma" pitchFamily="34" charset="0"/>
                    <a:ea typeface="黑体" pitchFamily="2" charset="-122"/>
                  </a:endParaRPr>
                </a:p>
              </p:txBody>
            </p:sp>
            <p:sp>
              <p:nvSpPr>
                <p:cNvPr id="44089" name="Rectangle 7"/>
                <p:cNvSpPr>
                  <a:spLocks noChangeArrowheads="1"/>
                </p:cNvSpPr>
                <p:nvPr/>
              </p:nvSpPr>
              <p:spPr bwMode="auto">
                <a:xfrm>
                  <a:off x="0" y="1807"/>
                  <a:ext cx="1150" cy="37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4079" name="Group 8"/>
              <p:cNvGrpSpPr>
                <a:grpSpLocks/>
              </p:cNvGrpSpPr>
              <p:nvPr/>
            </p:nvGrpSpPr>
            <p:grpSpPr bwMode="auto">
              <a:xfrm>
                <a:off x="0" y="2181"/>
                <a:ext cx="1150" cy="460"/>
                <a:chOff x="0" y="2181"/>
                <a:chExt cx="1150" cy="460"/>
              </a:xfrm>
            </p:grpSpPr>
            <p:sp>
              <p:nvSpPr>
                <p:cNvPr id="44086" name="Rectangle 9"/>
                <p:cNvSpPr>
                  <a:spLocks noChangeArrowheads="1"/>
                </p:cNvSpPr>
                <p:nvPr/>
              </p:nvSpPr>
              <p:spPr bwMode="auto">
                <a:xfrm>
                  <a:off x="43" y="2181"/>
                  <a:ext cx="1064" cy="46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marL="342900" indent="-342900" eaLnBrk="0" hangingPunct="0">
                    <a:buChar char="•"/>
                    <a:defRPr sz="32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1pPr>
                  <a:lvl2pPr marL="742950" indent="-285750" eaLnBrk="0" hangingPunct="0">
                    <a:buClr>
                      <a:srgbClr val="008000"/>
                    </a:buClr>
                    <a:buSzPct val="115000"/>
                    <a:buFont typeface="Times New Roman" pitchFamily="18" charset="0"/>
                    <a:buChar char="•"/>
                    <a:defRPr sz="28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2pPr>
                  <a:lvl3pPr marL="1143000" indent="-228600" eaLnBrk="0" hangingPunct="0">
                    <a:buClr>
                      <a:schemeClr val="accent2"/>
                    </a:buClr>
                    <a:buChar char="•"/>
                    <a:defRPr sz="24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3pPr>
                  <a:lvl4pPr marL="1600200" indent="-228600" eaLnBrk="0" hangingPunct="0"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4pPr>
                  <a:lvl5pPr marL="2057400" indent="-228600" eaLnBrk="0" hangingPunct="0"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9pPr>
                </a:lstStyle>
                <a:p>
                  <a:pPr algn="just" eaLnBrk="1" hangingPunct="1">
                    <a:buClr>
                      <a:schemeClr val="tx1"/>
                    </a:buClr>
                    <a:buSzTx/>
                    <a:buFontTx/>
                    <a:buNone/>
                  </a:pPr>
                  <a:endParaRPr kumimoji="1" lang="zh-CN" altLang="en-US" sz="2000" b="0">
                    <a:latin typeface="Tahoma" pitchFamily="34" charset="0"/>
                    <a:ea typeface="黑体" pitchFamily="2" charset="-122"/>
                  </a:endParaRPr>
                </a:p>
                <a:p>
                  <a:pPr algn="just" eaLnBrk="1" hangingPunct="1">
                    <a:buClr>
                      <a:schemeClr val="tx1"/>
                    </a:buClr>
                    <a:buSzTx/>
                    <a:buFontTx/>
                    <a:buNone/>
                  </a:pPr>
                  <a:endParaRPr kumimoji="1" lang="zh-CN" altLang="en-US" sz="2000" b="0">
                    <a:latin typeface="Tahoma" pitchFamily="34" charset="0"/>
                    <a:ea typeface="黑体" pitchFamily="2" charset="-122"/>
                  </a:endParaRPr>
                </a:p>
              </p:txBody>
            </p:sp>
            <p:sp>
              <p:nvSpPr>
                <p:cNvPr id="44087" name="Rectangle 10"/>
                <p:cNvSpPr>
                  <a:spLocks noChangeArrowheads="1"/>
                </p:cNvSpPr>
                <p:nvPr/>
              </p:nvSpPr>
              <p:spPr bwMode="auto">
                <a:xfrm>
                  <a:off x="0" y="2181"/>
                  <a:ext cx="1150" cy="46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4080" name="Group 11"/>
              <p:cNvGrpSpPr>
                <a:grpSpLocks/>
              </p:cNvGrpSpPr>
              <p:nvPr/>
            </p:nvGrpSpPr>
            <p:grpSpPr bwMode="auto">
              <a:xfrm>
                <a:off x="0" y="2641"/>
                <a:ext cx="1150" cy="374"/>
                <a:chOff x="0" y="2641"/>
                <a:chExt cx="1150" cy="374"/>
              </a:xfrm>
            </p:grpSpPr>
            <p:sp>
              <p:nvSpPr>
                <p:cNvPr id="44084" name="Rectangle 12"/>
                <p:cNvSpPr>
                  <a:spLocks noChangeArrowheads="1"/>
                </p:cNvSpPr>
                <p:nvPr/>
              </p:nvSpPr>
              <p:spPr bwMode="auto">
                <a:xfrm>
                  <a:off x="43" y="2641"/>
                  <a:ext cx="1064" cy="37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marL="342900" indent="-342900" eaLnBrk="0" hangingPunct="0">
                    <a:buChar char="•"/>
                    <a:defRPr sz="32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1pPr>
                  <a:lvl2pPr marL="742950" indent="-285750" eaLnBrk="0" hangingPunct="0">
                    <a:buClr>
                      <a:srgbClr val="008000"/>
                    </a:buClr>
                    <a:buSzPct val="115000"/>
                    <a:buFont typeface="Times New Roman" pitchFamily="18" charset="0"/>
                    <a:buChar char="•"/>
                    <a:defRPr sz="28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2pPr>
                  <a:lvl3pPr marL="1143000" indent="-228600" eaLnBrk="0" hangingPunct="0">
                    <a:buClr>
                      <a:schemeClr val="accent2"/>
                    </a:buClr>
                    <a:buChar char="•"/>
                    <a:defRPr sz="24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3pPr>
                  <a:lvl4pPr marL="1600200" indent="-228600" eaLnBrk="0" hangingPunct="0"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4pPr>
                  <a:lvl5pPr marL="2057400" indent="-228600" eaLnBrk="0" hangingPunct="0"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9pPr>
                </a:lstStyle>
                <a:p>
                  <a:pPr algn="just" eaLnBrk="1" hangingPunct="1">
                    <a:buClr>
                      <a:schemeClr val="tx1"/>
                    </a:buClr>
                    <a:buSzTx/>
                    <a:buFontTx/>
                    <a:buNone/>
                  </a:pPr>
                  <a:endParaRPr kumimoji="1" lang="zh-CN" altLang="en-US" sz="2000" b="0">
                    <a:latin typeface="Tahoma" pitchFamily="34" charset="0"/>
                    <a:ea typeface="黑体" pitchFamily="2" charset="-122"/>
                  </a:endParaRPr>
                </a:p>
                <a:p>
                  <a:pPr algn="just" eaLnBrk="1" hangingPunct="1">
                    <a:buClr>
                      <a:schemeClr val="tx1"/>
                    </a:buClr>
                    <a:buSzTx/>
                    <a:buFontTx/>
                    <a:buNone/>
                  </a:pPr>
                  <a:endParaRPr kumimoji="1" lang="zh-CN" altLang="en-US" sz="2000" b="0">
                    <a:latin typeface="Tahoma" pitchFamily="34" charset="0"/>
                    <a:ea typeface="黑体" pitchFamily="2" charset="-122"/>
                  </a:endParaRPr>
                </a:p>
              </p:txBody>
            </p:sp>
            <p:sp>
              <p:nvSpPr>
                <p:cNvPr id="44085" name="Rectangle 13"/>
                <p:cNvSpPr>
                  <a:spLocks noChangeArrowheads="1"/>
                </p:cNvSpPr>
                <p:nvPr/>
              </p:nvSpPr>
              <p:spPr bwMode="auto">
                <a:xfrm>
                  <a:off x="0" y="2641"/>
                  <a:ext cx="1150" cy="37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4081" name="Group 14"/>
              <p:cNvGrpSpPr>
                <a:grpSpLocks/>
              </p:cNvGrpSpPr>
              <p:nvPr/>
            </p:nvGrpSpPr>
            <p:grpSpPr bwMode="auto">
              <a:xfrm>
                <a:off x="0" y="3015"/>
                <a:ext cx="1150" cy="374"/>
                <a:chOff x="0" y="3015"/>
                <a:chExt cx="1150" cy="374"/>
              </a:xfrm>
            </p:grpSpPr>
            <p:sp>
              <p:nvSpPr>
                <p:cNvPr id="44082" name="Rectangle 15"/>
                <p:cNvSpPr>
                  <a:spLocks noChangeArrowheads="1"/>
                </p:cNvSpPr>
                <p:nvPr/>
              </p:nvSpPr>
              <p:spPr bwMode="auto">
                <a:xfrm>
                  <a:off x="43" y="3015"/>
                  <a:ext cx="1064" cy="37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marL="342900" indent="-342900" eaLnBrk="0" hangingPunct="0">
                    <a:buChar char="•"/>
                    <a:defRPr sz="32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1pPr>
                  <a:lvl2pPr marL="742950" indent="-285750" eaLnBrk="0" hangingPunct="0">
                    <a:buClr>
                      <a:srgbClr val="008000"/>
                    </a:buClr>
                    <a:buSzPct val="115000"/>
                    <a:buFont typeface="Times New Roman" pitchFamily="18" charset="0"/>
                    <a:buChar char="•"/>
                    <a:defRPr sz="28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2pPr>
                  <a:lvl3pPr marL="1143000" indent="-228600" eaLnBrk="0" hangingPunct="0">
                    <a:buClr>
                      <a:schemeClr val="accent2"/>
                    </a:buClr>
                    <a:buChar char="•"/>
                    <a:defRPr sz="24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3pPr>
                  <a:lvl4pPr marL="1600200" indent="-228600" eaLnBrk="0" hangingPunct="0"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4pPr>
                  <a:lvl5pPr marL="2057400" indent="-228600" eaLnBrk="0" hangingPunct="0"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9pPr>
                </a:lstStyle>
                <a:p>
                  <a:pPr algn="just" eaLnBrk="1" hangingPunct="1">
                    <a:buClr>
                      <a:schemeClr val="tx1"/>
                    </a:buClr>
                    <a:buSzTx/>
                    <a:buFontTx/>
                    <a:buNone/>
                  </a:pPr>
                  <a:endParaRPr kumimoji="1" lang="zh-CN" altLang="en-US" sz="2000" b="0">
                    <a:latin typeface="Tahoma" pitchFamily="34" charset="0"/>
                    <a:ea typeface="黑体" pitchFamily="2" charset="-122"/>
                  </a:endParaRPr>
                </a:p>
                <a:p>
                  <a:pPr algn="just" eaLnBrk="1" hangingPunct="1">
                    <a:buClr>
                      <a:schemeClr val="tx1"/>
                    </a:buClr>
                    <a:buSzTx/>
                    <a:buFontTx/>
                    <a:buNone/>
                  </a:pPr>
                  <a:endParaRPr kumimoji="1" lang="zh-CN" altLang="en-US" sz="2000" b="0">
                    <a:latin typeface="Tahoma" pitchFamily="34" charset="0"/>
                    <a:ea typeface="黑体" pitchFamily="2" charset="-122"/>
                  </a:endParaRPr>
                </a:p>
              </p:txBody>
            </p:sp>
            <p:sp>
              <p:nvSpPr>
                <p:cNvPr id="44083" name="Rectangle 16"/>
                <p:cNvSpPr>
                  <a:spLocks noChangeArrowheads="1"/>
                </p:cNvSpPr>
                <p:nvPr/>
              </p:nvSpPr>
              <p:spPr bwMode="auto">
                <a:xfrm>
                  <a:off x="0" y="3015"/>
                  <a:ext cx="1150" cy="37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44077" name="Rectangle 17"/>
            <p:cNvSpPr>
              <a:spLocks noChangeArrowheads="1"/>
            </p:cNvSpPr>
            <p:nvPr/>
          </p:nvSpPr>
          <p:spPr bwMode="auto">
            <a:xfrm>
              <a:off x="-3" y="1804"/>
              <a:ext cx="1156" cy="15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aphicFrame>
        <p:nvGraphicFramePr>
          <p:cNvPr id="170046" name="Group 62"/>
          <p:cNvGraphicFramePr>
            <a:graphicFrameLocks noGrp="1"/>
          </p:cNvGraphicFramePr>
          <p:nvPr/>
        </p:nvGraphicFramePr>
        <p:xfrm>
          <a:off x="685800" y="2895600"/>
          <a:ext cx="7772400" cy="1402040"/>
        </p:xfrm>
        <a:graphic>
          <a:graphicData uri="http://schemas.openxmlformats.org/drawingml/2006/table">
            <a:tbl>
              <a:tblPr/>
              <a:tblGrid>
                <a:gridCol w="1397000"/>
                <a:gridCol w="565150"/>
                <a:gridCol w="563563"/>
                <a:gridCol w="635000"/>
                <a:gridCol w="704850"/>
                <a:gridCol w="635000"/>
                <a:gridCol w="635000"/>
                <a:gridCol w="704850"/>
                <a:gridCol w="635000"/>
                <a:gridCol w="627062"/>
                <a:gridCol w="669925"/>
              </a:tblGrid>
              <a:tr h="700882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数组下标</a:t>
                      </a:r>
                    </a:p>
                  </a:txBody>
                  <a:tcPr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0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2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3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4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5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6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7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8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……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0882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元素取值</a:t>
                      </a:r>
                    </a:p>
                  </a:txBody>
                  <a:tcPr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2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10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13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41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65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100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101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168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……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075" name="Rectangle 57"/>
          <p:cNvSpPr>
            <a:spLocks noChangeArrowheads="1"/>
          </p:cNvSpPr>
          <p:nvPr/>
        </p:nvSpPr>
        <p:spPr bwMode="auto">
          <a:xfrm>
            <a:off x="381000" y="1600200"/>
            <a:ext cx="8229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/>
              <a:t>【例7</a:t>
            </a:r>
            <a:r>
              <a:rPr lang="en-US" altLang="zh-CN" sz="2400"/>
              <a:t>-7】</a:t>
            </a:r>
            <a:r>
              <a:rPr lang="zh-CN" altLang="en-US" sz="2400"/>
              <a:t>编写函数，向一个升序有序的数组中插入一个数，使之仍然有序。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9FB08DC3-C686-4AFA-8C75-374006153B76}" type="slidenum">
              <a:rPr lang="en-US" altLang="zh-CN"/>
              <a:pPr>
                <a:defRPr/>
              </a:pPr>
              <a:t>43</a:t>
            </a:fld>
            <a:r>
              <a:rPr lang="en-US" altLang="zh-CN"/>
              <a:t>-</a:t>
            </a:r>
          </a:p>
        </p:txBody>
      </p:sp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533400"/>
            <a:ext cx="8001000" cy="838200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/>
            <a:r>
              <a:rPr lang="zh-CN" altLang="en-US" sz="3600" smtClean="0"/>
              <a:t>    7.1.4  数组名做函数的参数</a:t>
            </a:r>
          </a:p>
        </p:txBody>
      </p:sp>
      <p:grpSp>
        <p:nvGrpSpPr>
          <p:cNvPr id="45060" name="Group 3"/>
          <p:cNvGrpSpPr>
            <a:grpSpLocks/>
          </p:cNvGrpSpPr>
          <p:nvPr/>
        </p:nvGrpSpPr>
        <p:grpSpPr bwMode="auto">
          <a:xfrm>
            <a:off x="-1588" y="2817813"/>
            <a:ext cx="1835151" cy="2520950"/>
            <a:chOff x="-3" y="1804"/>
            <a:chExt cx="1156" cy="1588"/>
          </a:xfrm>
        </p:grpSpPr>
        <p:grpSp>
          <p:nvGrpSpPr>
            <p:cNvPr id="45067" name="Group 4"/>
            <p:cNvGrpSpPr>
              <a:grpSpLocks/>
            </p:cNvGrpSpPr>
            <p:nvPr/>
          </p:nvGrpSpPr>
          <p:grpSpPr bwMode="auto">
            <a:xfrm>
              <a:off x="0" y="1807"/>
              <a:ext cx="1150" cy="1582"/>
              <a:chOff x="0" y="1807"/>
              <a:chExt cx="1150" cy="1582"/>
            </a:xfrm>
          </p:grpSpPr>
          <p:grpSp>
            <p:nvGrpSpPr>
              <p:cNvPr id="45069" name="Group 5"/>
              <p:cNvGrpSpPr>
                <a:grpSpLocks/>
              </p:cNvGrpSpPr>
              <p:nvPr/>
            </p:nvGrpSpPr>
            <p:grpSpPr bwMode="auto">
              <a:xfrm>
                <a:off x="0" y="1807"/>
                <a:ext cx="1150" cy="374"/>
                <a:chOff x="0" y="1807"/>
                <a:chExt cx="1150" cy="374"/>
              </a:xfrm>
            </p:grpSpPr>
            <p:sp>
              <p:nvSpPr>
                <p:cNvPr id="45079" name="Rectangle 6"/>
                <p:cNvSpPr>
                  <a:spLocks noChangeArrowheads="1"/>
                </p:cNvSpPr>
                <p:nvPr/>
              </p:nvSpPr>
              <p:spPr bwMode="auto">
                <a:xfrm>
                  <a:off x="43" y="1807"/>
                  <a:ext cx="1064" cy="37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marL="342900" indent="-342900" eaLnBrk="0" hangingPunct="0">
                    <a:buChar char="•"/>
                    <a:defRPr sz="32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1pPr>
                  <a:lvl2pPr marL="742950" indent="-285750" eaLnBrk="0" hangingPunct="0">
                    <a:buClr>
                      <a:srgbClr val="008000"/>
                    </a:buClr>
                    <a:buSzPct val="115000"/>
                    <a:buFont typeface="Times New Roman" pitchFamily="18" charset="0"/>
                    <a:buChar char="•"/>
                    <a:defRPr sz="28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2pPr>
                  <a:lvl3pPr marL="1143000" indent="-228600" eaLnBrk="0" hangingPunct="0">
                    <a:buClr>
                      <a:schemeClr val="accent2"/>
                    </a:buClr>
                    <a:buChar char="•"/>
                    <a:defRPr sz="24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3pPr>
                  <a:lvl4pPr marL="1600200" indent="-228600" eaLnBrk="0" hangingPunct="0"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4pPr>
                  <a:lvl5pPr marL="2057400" indent="-228600" eaLnBrk="0" hangingPunct="0"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9pPr>
                </a:lstStyle>
                <a:p>
                  <a:pPr algn="just" eaLnBrk="1" hangingPunct="1">
                    <a:buClr>
                      <a:schemeClr val="tx1"/>
                    </a:buClr>
                    <a:buSzTx/>
                    <a:buFontTx/>
                    <a:buNone/>
                  </a:pPr>
                  <a:endParaRPr kumimoji="1" lang="zh-CN" altLang="en-US" sz="2000" b="0">
                    <a:latin typeface="Tahoma" pitchFamily="34" charset="0"/>
                    <a:ea typeface="黑体" pitchFamily="2" charset="-122"/>
                  </a:endParaRPr>
                </a:p>
                <a:p>
                  <a:pPr algn="just" eaLnBrk="1" hangingPunct="1">
                    <a:buClr>
                      <a:schemeClr val="tx1"/>
                    </a:buClr>
                    <a:buSzTx/>
                    <a:buFontTx/>
                    <a:buNone/>
                  </a:pPr>
                  <a:endParaRPr kumimoji="1" lang="zh-CN" altLang="en-US" sz="2000" b="0">
                    <a:latin typeface="Tahoma" pitchFamily="34" charset="0"/>
                    <a:ea typeface="黑体" pitchFamily="2" charset="-122"/>
                  </a:endParaRPr>
                </a:p>
              </p:txBody>
            </p:sp>
            <p:sp>
              <p:nvSpPr>
                <p:cNvPr id="45080" name="Rectangle 7"/>
                <p:cNvSpPr>
                  <a:spLocks noChangeArrowheads="1"/>
                </p:cNvSpPr>
                <p:nvPr/>
              </p:nvSpPr>
              <p:spPr bwMode="auto">
                <a:xfrm>
                  <a:off x="0" y="1807"/>
                  <a:ext cx="1150" cy="37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5070" name="Group 8"/>
              <p:cNvGrpSpPr>
                <a:grpSpLocks/>
              </p:cNvGrpSpPr>
              <p:nvPr/>
            </p:nvGrpSpPr>
            <p:grpSpPr bwMode="auto">
              <a:xfrm>
                <a:off x="0" y="2181"/>
                <a:ext cx="1150" cy="460"/>
                <a:chOff x="0" y="2181"/>
                <a:chExt cx="1150" cy="460"/>
              </a:xfrm>
            </p:grpSpPr>
            <p:sp>
              <p:nvSpPr>
                <p:cNvPr id="45077" name="Rectangle 9"/>
                <p:cNvSpPr>
                  <a:spLocks noChangeArrowheads="1"/>
                </p:cNvSpPr>
                <p:nvPr/>
              </p:nvSpPr>
              <p:spPr bwMode="auto">
                <a:xfrm>
                  <a:off x="43" y="2181"/>
                  <a:ext cx="1064" cy="46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marL="342900" indent="-342900" eaLnBrk="0" hangingPunct="0">
                    <a:buChar char="•"/>
                    <a:defRPr sz="32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1pPr>
                  <a:lvl2pPr marL="742950" indent="-285750" eaLnBrk="0" hangingPunct="0">
                    <a:buClr>
                      <a:srgbClr val="008000"/>
                    </a:buClr>
                    <a:buSzPct val="115000"/>
                    <a:buFont typeface="Times New Roman" pitchFamily="18" charset="0"/>
                    <a:buChar char="•"/>
                    <a:defRPr sz="28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2pPr>
                  <a:lvl3pPr marL="1143000" indent="-228600" eaLnBrk="0" hangingPunct="0">
                    <a:buClr>
                      <a:schemeClr val="accent2"/>
                    </a:buClr>
                    <a:buChar char="•"/>
                    <a:defRPr sz="24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3pPr>
                  <a:lvl4pPr marL="1600200" indent="-228600" eaLnBrk="0" hangingPunct="0"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4pPr>
                  <a:lvl5pPr marL="2057400" indent="-228600" eaLnBrk="0" hangingPunct="0"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9pPr>
                </a:lstStyle>
                <a:p>
                  <a:pPr algn="just" eaLnBrk="1" hangingPunct="1">
                    <a:buClr>
                      <a:schemeClr val="tx1"/>
                    </a:buClr>
                    <a:buSzTx/>
                    <a:buFontTx/>
                    <a:buNone/>
                  </a:pPr>
                  <a:endParaRPr kumimoji="1" lang="zh-CN" altLang="en-US" sz="2000" b="0">
                    <a:latin typeface="Tahoma" pitchFamily="34" charset="0"/>
                    <a:ea typeface="黑体" pitchFamily="2" charset="-122"/>
                  </a:endParaRPr>
                </a:p>
                <a:p>
                  <a:pPr algn="just" eaLnBrk="1" hangingPunct="1">
                    <a:buClr>
                      <a:schemeClr val="tx1"/>
                    </a:buClr>
                    <a:buSzTx/>
                    <a:buFontTx/>
                    <a:buNone/>
                  </a:pPr>
                  <a:endParaRPr kumimoji="1" lang="zh-CN" altLang="en-US" sz="2000" b="0">
                    <a:latin typeface="Tahoma" pitchFamily="34" charset="0"/>
                    <a:ea typeface="黑体" pitchFamily="2" charset="-122"/>
                  </a:endParaRPr>
                </a:p>
              </p:txBody>
            </p:sp>
            <p:sp>
              <p:nvSpPr>
                <p:cNvPr id="45078" name="Rectangle 10"/>
                <p:cNvSpPr>
                  <a:spLocks noChangeArrowheads="1"/>
                </p:cNvSpPr>
                <p:nvPr/>
              </p:nvSpPr>
              <p:spPr bwMode="auto">
                <a:xfrm>
                  <a:off x="0" y="2181"/>
                  <a:ext cx="1150" cy="46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5071" name="Group 11"/>
              <p:cNvGrpSpPr>
                <a:grpSpLocks/>
              </p:cNvGrpSpPr>
              <p:nvPr/>
            </p:nvGrpSpPr>
            <p:grpSpPr bwMode="auto">
              <a:xfrm>
                <a:off x="0" y="2641"/>
                <a:ext cx="1150" cy="374"/>
                <a:chOff x="0" y="2641"/>
                <a:chExt cx="1150" cy="374"/>
              </a:xfrm>
            </p:grpSpPr>
            <p:sp>
              <p:nvSpPr>
                <p:cNvPr id="45075" name="Rectangle 12"/>
                <p:cNvSpPr>
                  <a:spLocks noChangeArrowheads="1"/>
                </p:cNvSpPr>
                <p:nvPr/>
              </p:nvSpPr>
              <p:spPr bwMode="auto">
                <a:xfrm>
                  <a:off x="43" y="2641"/>
                  <a:ext cx="1064" cy="37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marL="342900" indent="-342900" eaLnBrk="0" hangingPunct="0">
                    <a:buChar char="•"/>
                    <a:defRPr sz="32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1pPr>
                  <a:lvl2pPr marL="742950" indent="-285750" eaLnBrk="0" hangingPunct="0">
                    <a:buClr>
                      <a:srgbClr val="008000"/>
                    </a:buClr>
                    <a:buSzPct val="115000"/>
                    <a:buFont typeface="Times New Roman" pitchFamily="18" charset="0"/>
                    <a:buChar char="•"/>
                    <a:defRPr sz="28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2pPr>
                  <a:lvl3pPr marL="1143000" indent="-228600" eaLnBrk="0" hangingPunct="0">
                    <a:buClr>
                      <a:schemeClr val="accent2"/>
                    </a:buClr>
                    <a:buChar char="•"/>
                    <a:defRPr sz="24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3pPr>
                  <a:lvl4pPr marL="1600200" indent="-228600" eaLnBrk="0" hangingPunct="0"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4pPr>
                  <a:lvl5pPr marL="2057400" indent="-228600" eaLnBrk="0" hangingPunct="0"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9pPr>
                </a:lstStyle>
                <a:p>
                  <a:pPr algn="just" eaLnBrk="1" hangingPunct="1">
                    <a:buClr>
                      <a:schemeClr val="tx1"/>
                    </a:buClr>
                    <a:buSzTx/>
                    <a:buFontTx/>
                    <a:buNone/>
                  </a:pPr>
                  <a:endParaRPr kumimoji="1" lang="zh-CN" altLang="en-US" sz="2000" b="0">
                    <a:latin typeface="Tahoma" pitchFamily="34" charset="0"/>
                    <a:ea typeface="黑体" pitchFamily="2" charset="-122"/>
                  </a:endParaRPr>
                </a:p>
                <a:p>
                  <a:pPr algn="just" eaLnBrk="1" hangingPunct="1">
                    <a:buClr>
                      <a:schemeClr val="tx1"/>
                    </a:buClr>
                    <a:buSzTx/>
                    <a:buFontTx/>
                    <a:buNone/>
                  </a:pPr>
                  <a:endParaRPr kumimoji="1" lang="zh-CN" altLang="en-US" sz="2000" b="0">
                    <a:latin typeface="Tahoma" pitchFamily="34" charset="0"/>
                    <a:ea typeface="黑体" pitchFamily="2" charset="-122"/>
                  </a:endParaRPr>
                </a:p>
              </p:txBody>
            </p:sp>
            <p:sp>
              <p:nvSpPr>
                <p:cNvPr id="45076" name="Rectangle 13"/>
                <p:cNvSpPr>
                  <a:spLocks noChangeArrowheads="1"/>
                </p:cNvSpPr>
                <p:nvPr/>
              </p:nvSpPr>
              <p:spPr bwMode="auto">
                <a:xfrm>
                  <a:off x="0" y="2641"/>
                  <a:ext cx="1150" cy="37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  <p:grpSp>
            <p:nvGrpSpPr>
              <p:cNvPr id="45072" name="Group 14"/>
              <p:cNvGrpSpPr>
                <a:grpSpLocks/>
              </p:cNvGrpSpPr>
              <p:nvPr/>
            </p:nvGrpSpPr>
            <p:grpSpPr bwMode="auto">
              <a:xfrm>
                <a:off x="0" y="3015"/>
                <a:ext cx="1150" cy="374"/>
                <a:chOff x="0" y="3015"/>
                <a:chExt cx="1150" cy="374"/>
              </a:xfrm>
            </p:grpSpPr>
            <p:sp>
              <p:nvSpPr>
                <p:cNvPr id="45073" name="Rectangle 15"/>
                <p:cNvSpPr>
                  <a:spLocks noChangeArrowheads="1"/>
                </p:cNvSpPr>
                <p:nvPr/>
              </p:nvSpPr>
              <p:spPr bwMode="auto">
                <a:xfrm>
                  <a:off x="43" y="3015"/>
                  <a:ext cx="1064" cy="37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marL="342900" indent="-342900" eaLnBrk="0" hangingPunct="0">
                    <a:buChar char="•"/>
                    <a:defRPr sz="32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1pPr>
                  <a:lvl2pPr marL="742950" indent="-285750" eaLnBrk="0" hangingPunct="0">
                    <a:buClr>
                      <a:srgbClr val="008000"/>
                    </a:buClr>
                    <a:buSzPct val="115000"/>
                    <a:buFont typeface="Times New Roman" pitchFamily="18" charset="0"/>
                    <a:buChar char="•"/>
                    <a:defRPr sz="28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2pPr>
                  <a:lvl3pPr marL="1143000" indent="-228600" eaLnBrk="0" hangingPunct="0">
                    <a:buClr>
                      <a:schemeClr val="accent2"/>
                    </a:buClr>
                    <a:buChar char="•"/>
                    <a:defRPr sz="24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3pPr>
                  <a:lvl4pPr marL="1600200" indent="-228600" eaLnBrk="0" hangingPunct="0"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4pPr>
                  <a:lvl5pPr marL="2057400" indent="-228600" eaLnBrk="0" hangingPunct="0"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9pPr>
                </a:lstStyle>
                <a:p>
                  <a:pPr algn="just" eaLnBrk="1" hangingPunct="1">
                    <a:buClr>
                      <a:schemeClr val="tx1"/>
                    </a:buClr>
                    <a:buSzTx/>
                    <a:buFontTx/>
                    <a:buNone/>
                  </a:pPr>
                  <a:endParaRPr kumimoji="1" lang="zh-CN" altLang="en-US" sz="2000" b="0">
                    <a:latin typeface="Tahoma" pitchFamily="34" charset="0"/>
                    <a:ea typeface="黑体" pitchFamily="2" charset="-122"/>
                  </a:endParaRPr>
                </a:p>
                <a:p>
                  <a:pPr algn="just" eaLnBrk="1" hangingPunct="1">
                    <a:buClr>
                      <a:schemeClr val="tx1"/>
                    </a:buClr>
                    <a:buSzTx/>
                    <a:buFontTx/>
                    <a:buNone/>
                  </a:pPr>
                  <a:endParaRPr kumimoji="1" lang="zh-CN" altLang="en-US" sz="2000" b="0">
                    <a:latin typeface="Tahoma" pitchFamily="34" charset="0"/>
                    <a:ea typeface="黑体" pitchFamily="2" charset="-122"/>
                  </a:endParaRPr>
                </a:p>
              </p:txBody>
            </p:sp>
            <p:sp>
              <p:nvSpPr>
                <p:cNvPr id="45074" name="Rectangle 16"/>
                <p:cNvSpPr>
                  <a:spLocks noChangeArrowheads="1"/>
                </p:cNvSpPr>
                <p:nvPr/>
              </p:nvSpPr>
              <p:spPr bwMode="auto">
                <a:xfrm>
                  <a:off x="0" y="3015"/>
                  <a:ext cx="1150" cy="37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</p:grpSp>
        </p:grpSp>
        <p:sp>
          <p:nvSpPr>
            <p:cNvPr id="45068" name="Rectangle 17"/>
            <p:cNvSpPr>
              <a:spLocks noChangeArrowheads="1"/>
            </p:cNvSpPr>
            <p:nvPr/>
          </p:nvSpPr>
          <p:spPr bwMode="auto">
            <a:xfrm>
              <a:off x="-3" y="1804"/>
              <a:ext cx="1156" cy="15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45061" name="Text Box 28"/>
          <p:cNvSpPr txBox="1">
            <a:spLocks noChangeArrowheads="1"/>
          </p:cNvSpPr>
          <p:nvPr/>
        </p:nvSpPr>
        <p:spPr bwMode="auto">
          <a:xfrm>
            <a:off x="381000" y="1600200"/>
            <a:ext cx="2209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/>
              <a:t>1.  解题的框架</a:t>
            </a:r>
          </a:p>
        </p:txBody>
      </p:sp>
      <p:sp>
        <p:nvSpPr>
          <p:cNvPr id="173091" name="Rectangle 35"/>
          <p:cNvSpPr>
            <a:spLocks noChangeArrowheads="1"/>
          </p:cNvSpPr>
          <p:nvPr/>
        </p:nvSpPr>
        <p:spPr bwMode="auto">
          <a:xfrm>
            <a:off x="2133600" y="2362200"/>
            <a:ext cx="4648200" cy="2438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73092" name="Rectangle 36"/>
          <p:cNvSpPr>
            <a:spLocks noChangeArrowheads="1"/>
          </p:cNvSpPr>
          <p:nvPr/>
        </p:nvSpPr>
        <p:spPr bwMode="auto">
          <a:xfrm>
            <a:off x="2133600" y="2362200"/>
            <a:ext cx="4648200" cy="53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zh-CN" altLang="en-US" sz="2400"/>
              <a:t>找 </a:t>
            </a:r>
            <a:r>
              <a:rPr kumimoji="1" lang="en-US" altLang="zh-CN" sz="2400"/>
              <a:t>x </a:t>
            </a:r>
            <a:r>
              <a:rPr kumimoji="1" lang="zh-CN" altLang="en-US" sz="2400"/>
              <a:t>应插入的位置</a:t>
            </a:r>
            <a:r>
              <a:rPr kumimoji="1" lang="en-US" altLang="zh-CN" sz="2400"/>
              <a:t>i               [1]</a:t>
            </a:r>
            <a:endParaRPr lang="zh-CN" altLang="en-US" sz="2400"/>
          </a:p>
        </p:txBody>
      </p:sp>
      <p:sp>
        <p:nvSpPr>
          <p:cNvPr id="173093" name="Rectangle 37"/>
          <p:cNvSpPr>
            <a:spLocks noChangeArrowheads="1"/>
          </p:cNvSpPr>
          <p:nvPr/>
        </p:nvSpPr>
        <p:spPr bwMode="auto">
          <a:xfrm>
            <a:off x="2133600" y="2895600"/>
            <a:ext cx="4648200" cy="838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zh-CN" altLang="en-US" sz="2400"/>
              <a:t>将</a:t>
            </a:r>
            <a:r>
              <a:rPr kumimoji="1" lang="en-US" altLang="zh-CN" sz="2400"/>
              <a:t>i</a:t>
            </a:r>
            <a:r>
              <a:rPr kumimoji="1" lang="zh-CN" altLang="en-US" sz="2400"/>
              <a:t>至</a:t>
            </a:r>
            <a:r>
              <a:rPr kumimoji="1" lang="en-US" altLang="zh-CN" sz="2400"/>
              <a:t>n</a:t>
            </a:r>
            <a:r>
              <a:rPr kumimoji="1" lang="zh-CN" altLang="en-US" sz="2400"/>
              <a:t>的所有元素向后移动</a:t>
            </a:r>
          </a:p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zh-CN" altLang="en-US" sz="2400"/>
              <a:t>一个位置                                [2]</a:t>
            </a:r>
          </a:p>
        </p:txBody>
      </p:sp>
      <p:sp>
        <p:nvSpPr>
          <p:cNvPr id="173094" name="Rectangle 38"/>
          <p:cNvSpPr>
            <a:spLocks noChangeArrowheads="1"/>
          </p:cNvSpPr>
          <p:nvPr/>
        </p:nvSpPr>
        <p:spPr bwMode="auto">
          <a:xfrm>
            <a:off x="2133600" y="3733800"/>
            <a:ext cx="4648200" cy="53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zh-CN" altLang="en-US" sz="2400"/>
              <a:t>在第</a:t>
            </a:r>
            <a:r>
              <a:rPr kumimoji="1" lang="en-US" altLang="zh-CN" sz="2400"/>
              <a:t>i</a:t>
            </a:r>
            <a:r>
              <a:rPr kumimoji="1" lang="zh-CN" altLang="en-US" sz="2400"/>
              <a:t>个位置上插入</a:t>
            </a:r>
            <a:r>
              <a:rPr kumimoji="1" lang="en-US" altLang="zh-CN" sz="2400"/>
              <a:t>x             [3]</a:t>
            </a:r>
            <a:endParaRPr lang="zh-CN" altLang="en-US" sz="2400"/>
          </a:p>
        </p:txBody>
      </p:sp>
      <p:sp>
        <p:nvSpPr>
          <p:cNvPr id="173095" name="Rectangle 39"/>
          <p:cNvSpPr>
            <a:spLocks noChangeArrowheads="1"/>
          </p:cNvSpPr>
          <p:nvPr/>
        </p:nvSpPr>
        <p:spPr bwMode="auto">
          <a:xfrm>
            <a:off x="2133600" y="4267200"/>
            <a:ext cx="4648200" cy="53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zh-CN" altLang="en-US" sz="2400"/>
              <a:t>数组有效元素个数加1          [4]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3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73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73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73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91" grpId="0" animBg="1"/>
      <p:bldP spid="173092" grpId="0" animBg="1" autoUpdateAnimBg="0"/>
      <p:bldP spid="173093" grpId="0" animBg="1" autoUpdateAnimBg="0"/>
      <p:bldP spid="173094" grpId="0" animBg="1" autoUpdateAnimBg="0"/>
      <p:bldP spid="173095" grpId="0" animBg="1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3802FB50-3297-4417-B226-5217A92177B0}" type="slidenum">
              <a:rPr lang="en-US" altLang="zh-CN"/>
              <a:pPr>
                <a:defRPr/>
              </a:pPr>
              <a:t>44</a:t>
            </a:fld>
            <a:r>
              <a:rPr lang="en-US" altLang="zh-CN"/>
              <a:t>-</a:t>
            </a:r>
          </a:p>
        </p:txBody>
      </p:sp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600" smtClean="0"/>
              <a:t> 7.1.4  数组名做函数的参数</a:t>
            </a:r>
          </a:p>
        </p:txBody>
      </p:sp>
      <p:sp>
        <p:nvSpPr>
          <p:cNvPr id="257078" name="Text Box 54"/>
          <p:cNvSpPr txBox="1">
            <a:spLocks noChangeArrowheads="1"/>
          </p:cNvSpPr>
          <p:nvPr/>
        </p:nvSpPr>
        <p:spPr bwMode="auto">
          <a:xfrm>
            <a:off x="609600" y="3403600"/>
            <a:ext cx="4114800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000">
                <a:solidFill>
                  <a:srgbClr val="CC0000"/>
                </a:solidFill>
              </a:rPr>
              <a:t>步骤1：找某数</a:t>
            </a:r>
            <a:r>
              <a:rPr lang="en-US" altLang="zh-CN" sz="2000">
                <a:solidFill>
                  <a:srgbClr val="CC0000"/>
                </a:solidFill>
              </a:rPr>
              <a:t>x</a:t>
            </a:r>
            <a:r>
              <a:rPr lang="zh-CN" altLang="en-US" sz="2000">
                <a:solidFill>
                  <a:srgbClr val="CC0000"/>
                </a:solidFill>
              </a:rPr>
              <a:t>应插入的位置</a:t>
            </a:r>
            <a:endParaRPr lang="en-US" altLang="zh-CN" sz="2000">
              <a:solidFill>
                <a:srgbClr val="CC0000"/>
              </a:solidFill>
            </a:endParaRP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000"/>
              <a:t>例如：</a:t>
            </a:r>
            <a:r>
              <a:rPr lang="en-US" altLang="zh-CN" sz="2000"/>
              <a:t>x=28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000"/>
              <a:t>方法：从数组的第一个元素</a:t>
            </a:r>
            <a:r>
              <a:rPr lang="en-US" altLang="zh-CN" sz="2000"/>
              <a:t>a[0]</a:t>
            </a:r>
            <a:r>
              <a:rPr lang="zh-CN" altLang="en-US" sz="2000"/>
              <a:t>开始逐个地与28做比较，直到某个元素大于28为止。经比较，41&gt;28，所以28应插入在41所在位置上，即</a:t>
            </a:r>
            <a:r>
              <a:rPr lang="en-US" altLang="zh-CN" sz="2000"/>
              <a:t>i=3。   </a:t>
            </a:r>
          </a:p>
        </p:txBody>
      </p:sp>
      <p:graphicFrame>
        <p:nvGraphicFramePr>
          <p:cNvPr id="257079" name="Group 55"/>
          <p:cNvGraphicFramePr>
            <a:graphicFrameLocks noGrp="1"/>
          </p:cNvGraphicFramePr>
          <p:nvPr/>
        </p:nvGraphicFramePr>
        <p:xfrm>
          <a:off x="685800" y="1752600"/>
          <a:ext cx="7772400" cy="1402040"/>
        </p:xfrm>
        <a:graphic>
          <a:graphicData uri="http://schemas.openxmlformats.org/drawingml/2006/table">
            <a:tbl>
              <a:tblPr/>
              <a:tblGrid>
                <a:gridCol w="1397000"/>
                <a:gridCol w="565150"/>
                <a:gridCol w="563563"/>
                <a:gridCol w="635000"/>
                <a:gridCol w="704850"/>
                <a:gridCol w="635000"/>
                <a:gridCol w="635000"/>
                <a:gridCol w="704850"/>
                <a:gridCol w="635000"/>
                <a:gridCol w="627062"/>
                <a:gridCol w="669925"/>
              </a:tblGrid>
              <a:tr h="700882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数组下标</a:t>
                      </a:r>
                    </a:p>
                  </a:txBody>
                  <a:tcPr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0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2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3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4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5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6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7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8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……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0882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元素取值</a:t>
                      </a:r>
                    </a:p>
                  </a:txBody>
                  <a:tcPr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2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10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13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41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65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100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101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168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……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57117" name="Text Box 93"/>
          <p:cNvSpPr txBox="1">
            <a:spLocks noChangeArrowheads="1"/>
          </p:cNvSpPr>
          <p:nvPr/>
        </p:nvSpPr>
        <p:spPr bwMode="auto">
          <a:xfrm>
            <a:off x="5029200" y="3297238"/>
            <a:ext cx="2895600" cy="1401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/>
              <a:t>循环条件：</a:t>
            </a:r>
            <a:r>
              <a:rPr lang="en-US" altLang="zh-CN" sz="2400"/>
              <a:t>a[i]&lt;x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/>
              <a:t>循环体：</a:t>
            </a:r>
            <a:r>
              <a:rPr lang="en-US" altLang="zh-CN" sz="2400"/>
              <a:t>i=i+1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/>
              <a:t>循环前初始化：</a:t>
            </a:r>
            <a:r>
              <a:rPr lang="en-US" altLang="zh-CN" sz="2400"/>
              <a:t>i=0</a:t>
            </a:r>
          </a:p>
        </p:txBody>
      </p:sp>
      <p:grpSp>
        <p:nvGrpSpPr>
          <p:cNvPr id="257118" name="Group 94"/>
          <p:cNvGrpSpPr>
            <a:grpSpLocks/>
          </p:cNvGrpSpPr>
          <p:nvPr/>
        </p:nvGrpSpPr>
        <p:grpSpPr bwMode="auto">
          <a:xfrm>
            <a:off x="5181600" y="4832350"/>
            <a:ext cx="2362200" cy="1339850"/>
            <a:chOff x="3264" y="2820"/>
            <a:chExt cx="1488" cy="844"/>
          </a:xfrm>
        </p:grpSpPr>
        <p:sp>
          <p:nvSpPr>
            <p:cNvPr id="46125" name="Rectangle 95"/>
            <p:cNvSpPr>
              <a:spLocks noChangeArrowheads="1"/>
            </p:cNvSpPr>
            <p:nvPr/>
          </p:nvSpPr>
          <p:spPr bwMode="auto">
            <a:xfrm>
              <a:off x="3419" y="2820"/>
              <a:ext cx="401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Clr>
                  <a:schemeClr val="tx1"/>
                </a:buClr>
                <a:buSzTx/>
              </a:pPr>
              <a:r>
                <a:rPr kumimoji="1" lang="en-US" altLang="zh-CN"/>
                <a:t>i←0</a:t>
              </a:r>
            </a:p>
          </p:txBody>
        </p:sp>
        <p:sp>
          <p:nvSpPr>
            <p:cNvPr id="46126" name="Rectangle 96"/>
            <p:cNvSpPr>
              <a:spLocks noChangeArrowheads="1"/>
            </p:cNvSpPr>
            <p:nvPr/>
          </p:nvSpPr>
          <p:spPr bwMode="auto">
            <a:xfrm>
              <a:off x="3383" y="3120"/>
              <a:ext cx="959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Clr>
                  <a:schemeClr val="tx1"/>
                </a:buClr>
                <a:buSzTx/>
              </a:pPr>
              <a:r>
                <a:rPr kumimoji="1" lang="zh-CN" altLang="en-US"/>
                <a:t>当 </a:t>
              </a:r>
              <a:r>
                <a:rPr kumimoji="1" lang="en-US" altLang="zh-CN"/>
                <a:t>a[i]&lt;x  </a:t>
              </a:r>
              <a:r>
                <a:rPr kumimoji="1" lang="zh-CN" altLang="en-US"/>
                <a:t>时</a:t>
              </a:r>
            </a:p>
          </p:txBody>
        </p:sp>
        <p:sp>
          <p:nvSpPr>
            <p:cNvPr id="46127" name="Rectangle 97"/>
            <p:cNvSpPr>
              <a:spLocks noChangeArrowheads="1"/>
            </p:cNvSpPr>
            <p:nvPr/>
          </p:nvSpPr>
          <p:spPr bwMode="auto">
            <a:xfrm>
              <a:off x="3611" y="3396"/>
              <a:ext cx="34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Clr>
                  <a:schemeClr val="tx1"/>
                </a:buClr>
                <a:buSzTx/>
              </a:pPr>
              <a:r>
                <a:rPr kumimoji="1" lang="en-US" altLang="zh-CN"/>
                <a:t>i++</a:t>
              </a:r>
            </a:p>
          </p:txBody>
        </p:sp>
        <p:sp>
          <p:nvSpPr>
            <p:cNvPr id="46128" name="Rectangle 98"/>
            <p:cNvSpPr>
              <a:spLocks noChangeArrowheads="1"/>
            </p:cNvSpPr>
            <p:nvPr/>
          </p:nvSpPr>
          <p:spPr bwMode="auto">
            <a:xfrm>
              <a:off x="3264" y="2832"/>
              <a:ext cx="1488" cy="83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46129" name="Line 99"/>
            <p:cNvSpPr>
              <a:spLocks noChangeShapeType="1"/>
            </p:cNvSpPr>
            <p:nvPr/>
          </p:nvSpPr>
          <p:spPr bwMode="auto">
            <a:xfrm>
              <a:off x="3264" y="3095"/>
              <a:ext cx="14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6130" name="Line 100"/>
            <p:cNvSpPr>
              <a:spLocks noChangeShapeType="1"/>
            </p:cNvSpPr>
            <p:nvPr/>
          </p:nvSpPr>
          <p:spPr bwMode="auto">
            <a:xfrm>
              <a:off x="3552" y="3357"/>
              <a:ext cx="12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6131" name="Line 101"/>
            <p:cNvSpPr>
              <a:spLocks noChangeShapeType="1"/>
            </p:cNvSpPr>
            <p:nvPr/>
          </p:nvSpPr>
          <p:spPr bwMode="auto">
            <a:xfrm>
              <a:off x="3552" y="3357"/>
              <a:ext cx="0" cy="30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0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0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57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1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571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1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571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57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7078" grpId="0" build="p" autoUpdateAnimBg="0"/>
      <p:bldP spid="257117" grpId="0" build="p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7CBE3698-5BB5-4623-A778-E4825FFA7B4B}" type="slidenum">
              <a:rPr lang="en-US" altLang="zh-CN"/>
              <a:pPr>
                <a:defRPr/>
              </a:pPr>
              <a:t>45</a:t>
            </a:fld>
            <a:r>
              <a:rPr lang="en-US" altLang="zh-CN"/>
              <a:t>-</a:t>
            </a:r>
          </a:p>
        </p:txBody>
      </p:sp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600" smtClean="0"/>
              <a:t>    7.1.4  数组名做函数的参数</a:t>
            </a:r>
          </a:p>
        </p:txBody>
      </p:sp>
      <p:sp>
        <p:nvSpPr>
          <p:cNvPr id="47108" name="Rectangle 119"/>
          <p:cNvSpPr>
            <a:spLocks noChangeArrowheads="1"/>
          </p:cNvSpPr>
          <p:nvPr/>
        </p:nvSpPr>
        <p:spPr bwMode="auto">
          <a:xfrm>
            <a:off x="344488" y="1676400"/>
            <a:ext cx="8113712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>
                <a:solidFill>
                  <a:srgbClr val="CC0000"/>
                </a:solidFill>
              </a:rPr>
              <a:t>步骤2： 将</a:t>
            </a:r>
            <a:r>
              <a:rPr lang="en-US" altLang="zh-CN" sz="2400">
                <a:solidFill>
                  <a:srgbClr val="CC0000"/>
                </a:solidFill>
              </a:rPr>
              <a:t>i</a:t>
            </a:r>
            <a:r>
              <a:rPr lang="zh-CN" altLang="en-US" sz="2400">
                <a:solidFill>
                  <a:srgbClr val="CC0000"/>
                </a:solidFill>
              </a:rPr>
              <a:t>至</a:t>
            </a:r>
            <a:r>
              <a:rPr lang="en-US" altLang="zh-CN" sz="2400">
                <a:solidFill>
                  <a:srgbClr val="CC0000"/>
                </a:solidFill>
              </a:rPr>
              <a:t>n（</a:t>
            </a:r>
            <a:r>
              <a:rPr lang="zh-CN" altLang="en-US" sz="2400">
                <a:solidFill>
                  <a:srgbClr val="CC0000"/>
                </a:solidFill>
              </a:rPr>
              <a:t>即3至7）的所有元素向后移动一个位置，当位置3 “空” 出后，再插入</a:t>
            </a:r>
            <a:r>
              <a:rPr lang="en-US" altLang="zh-CN" sz="2400">
                <a:solidFill>
                  <a:srgbClr val="CC0000"/>
                </a:solidFill>
              </a:rPr>
              <a:t>x。</a:t>
            </a:r>
          </a:p>
        </p:txBody>
      </p:sp>
      <p:sp>
        <p:nvSpPr>
          <p:cNvPr id="171128" name="Text Box 120"/>
          <p:cNvSpPr txBox="1">
            <a:spLocks noChangeArrowheads="1"/>
          </p:cNvSpPr>
          <p:nvPr/>
        </p:nvSpPr>
        <p:spPr bwMode="auto">
          <a:xfrm>
            <a:off x="685800" y="4419600"/>
            <a:ext cx="1524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en-US" altLang="zh-CN" sz="2000"/>
              <a:t>a[3] → a[4]</a:t>
            </a:r>
          </a:p>
        </p:txBody>
      </p:sp>
      <p:sp>
        <p:nvSpPr>
          <p:cNvPr id="171129" name="Rectangle 121"/>
          <p:cNvSpPr>
            <a:spLocks noChangeArrowheads="1"/>
          </p:cNvSpPr>
          <p:nvPr/>
        </p:nvSpPr>
        <p:spPr bwMode="auto">
          <a:xfrm>
            <a:off x="682625" y="4800600"/>
            <a:ext cx="15271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en-US" altLang="zh-CN" sz="2000"/>
              <a:t>a[4] → a[5]</a:t>
            </a:r>
          </a:p>
        </p:txBody>
      </p:sp>
      <p:sp>
        <p:nvSpPr>
          <p:cNvPr id="171130" name="Rectangle 122"/>
          <p:cNvSpPr>
            <a:spLocks noChangeArrowheads="1"/>
          </p:cNvSpPr>
          <p:nvPr/>
        </p:nvSpPr>
        <p:spPr bwMode="auto">
          <a:xfrm>
            <a:off x="685800" y="5165725"/>
            <a:ext cx="15271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en-US" altLang="zh-CN" sz="2000"/>
              <a:t>a[5] → a[6]</a:t>
            </a:r>
          </a:p>
        </p:txBody>
      </p:sp>
      <p:sp>
        <p:nvSpPr>
          <p:cNvPr id="171131" name="Rectangle 123"/>
          <p:cNvSpPr>
            <a:spLocks noChangeArrowheads="1"/>
          </p:cNvSpPr>
          <p:nvPr/>
        </p:nvSpPr>
        <p:spPr bwMode="auto">
          <a:xfrm>
            <a:off x="685800" y="5546725"/>
            <a:ext cx="15271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en-US" altLang="zh-CN" sz="2000"/>
              <a:t>a[6] → a[7]</a:t>
            </a:r>
          </a:p>
        </p:txBody>
      </p:sp>
      <p:sp>
        <p:nvSpPr>
          <p:cNvPr id="171132" name="Rectangle 124"/>
          <p:cNvSpPr>
            <a:spLocks noChangeArrowheads="1"/>
          </p:cNvSpPr>
          <p:nvPr/>
        </p:nvSpPr>
        <p:spPr bwMode="auto">
          <a:xfrm>
            <a:off x="682625" y="5927725"/>
            <a:ext cx="15271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en-US" altLang="zh-CN" sz="2000"/>
              <a:t>a[7] → a[8]</a:t>
            </a:r>
          </a:p>
        </p:txBody>
      </p:sp>
      <p:grpSp>
        <p:nvGrpSpPr>
          <p:cNvPr id="47114" name="Group 125"/>
          <p:cNvGrpSpPr>
            <a:grpSpLocks/>
          </p:cNvGrpSpPr>
          <p:nvPr/>
        </p:nvGrpSpPr>
        <p:grpSpPr bwMode="auto">
          <a:xfrm>
            <a:off x="533400" y="2667000"/>
            <a:ext cx="8183563" cy="1587500"/>
            <a:chOff x="336" y="1544"/>
            <a:chExt cx="5155" cy="1000"/>
          </a:xfrm>
        </p:grpSpPr>
        <p:sp>
          <p:nvSpPr>
            <p:cNvPr id="47121" name="Rectangle 126"/>
            <p:cNvSpPr>
              <a:spLocks noChangeArrowheads="1"/>
            </p:cNvSpPr>
            <p:nvPr/>
          </p:nvSpPr>
          <p:spPr bwMode="auto">
            <a:xfrm>
              <a:off x="4608" y="1801"/>
              <a:ext cx="427" cy="3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000"/>
            </a:p>
          </p:txBody>
        </p:sp>
        <p:sp>
          <p:nvSpPr>
            <p:cNvPr id="47122" name="Rectangle 127"/>
            <p:cNvSpPr>
              <a:spLocks noChangeArrowheads="1"/>
            </p:cNvSpPr>
            <p:nvPr/>
          </p:nvSpPr>
          <p:spPr bwMode="auto">
            <a:xfrm>
              <a:off x="4608" y="1544"/>
              <a:ext cx="427" cy="2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8</a:t>
              </a:r>
            </a:p>
          </p:txBody>
        </p:sp>
        <p:sp>
          <p:nvSpPr>
            <p:cNvPr id="47123" name="Rectangle 128"/>
            <p:cNvSpPr>
              <a:spLocks noChangeArrowheads="1"/>
            </p:cNvSpPr>
            <p:nvPr/>
          </p:nvSpPr>
          <p:spPr bwMode="auto">
            <a:xfrm>
              <a:off x="336" y="2112"/>
              <a:ext cx="816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移动后的数组元素</a:t>
              </a:r>
            </a:p>
          </p:txBody>
        </p:sp>
        <p:sp>
          <p:nvSpPr>
            <p:cNvPr id="47124" name="Rectangle 129"/>
            <p:cNvSpPr>
              <a:spLocks noChangeArrowheads="1"/>
            </p:cNvSpPr>
            <p:nvPr/>
          </p:nvSpPr>
          <p:spPr bwMode="auto">
            <a:xfrm>
              <a:off x="336" y="1801"/>
              <a:ext cx="816" cy="3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元素取值</a:t>
              </a:r>
            </a:p>
          </p:txBody>
        </p:sp>
        <p:sp>
          <p:nvSpPr>
            <p:cNvPr id="47125" name="Rectangle 130"/>
            <p:cNvSpPr>
              <a:spLocks noChangeArrowheads="1"/>
            </p:cNvSpPr>
            <p:nvPr/>
          </p:nvSpPr>
          <p:spPr bwMode="auto">
            <a:xfrm>
              <a:off x="336" y="1544"/>
              <a:ext cx="816" cy="2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数组下标</a:t>
              </a:r>
            </a:p>
          </p:txBody>
        </p:sp>
        <p:sp>
          <p:nvSpPr>
            <p:cNvPr id="47126" name="Rectangle 131"/>
            <p:cNvSpPr>
              <a:spLocks noChangeArrowheads="1"/>
            </p:cNvSpPr>
            <p:nvPr/>
          </p:nvSpPr>
          <p:spPr bwMode="auto">
            <a:xfrm>
              <a:off x="5035" y="2112"/>
              <a:ext cx="456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……</a:t>
              </a:r>
            </a:p>
          </p:txBody>
        </p:sp>
        <p:sp>
          <p:nvSpPr>
            <p:cNvPr id="47127" name="Rectangle 132"/>
            <p:cNvSpPr>
              <a:spLocks noChangeArrowheads="1"/>
            </p:cNvSpPr>
            <p:nvPr/>
          </p:nvSpPr>
          <p:spPr bwMode="auto">
            <a:xfrm>
              <a:off x="2323" y="2112"/>
              <a:ext cx="509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41</a:t>
              </a:r>
            </a:p>
          </p:txBody>
        </p:sp>
        <p:sp>
          <p:nvSpPr>
            <p:cNvPr id="47128" name="Rectangle 133"/>
            <p:cNvSpPr>
              <a:spLocks noChangeArrowheads="1"/>
            </p:cNvSpPr>
            <p:nvPr/>
          </p:nvSpPr>
          <p:spPr bwMode="auto">
            <a:xfrm>
              <a:off x="1920" y="2112"/>
              <a:ext cx="403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13</a:t>
              </a:r>
            </a:p>
          </p:txBody>
        </p:sp>
        <p:sp>
          <p:nvSpPr>
            <p:cNvPr id="47129" name="Rectangle 134"/>
            <p:cNvSpPr>
              <a:spLocks noChangeArrowheads="1"/>
            </p:cNvSpPr>
            <p:nvPr/>
          </p:nvSpPr>
          <p:spPr bwMode="auto">
            <a:xfrm>
              <a:off x="1536" y="2112"/>
              <a:ext cx="384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10</a:t>
              </a:r>
            </a:p>
          </p:txBody>
        </p:sp>
        <p:sp>
          <p:nvSpPr>
            <p:cNvPr id="47130" name="Rectangle 135"/>
            <p:cNvSpPr>
              <a:spLocks noChangeArrowheads="1"/>
            </p:cNvSpPr>
            <p:nvPr/>
          </p:nvSpPr>
          <p:spPr bwMode="auto">
            <a:xfrm>
              <a:off x="1152" y="2112"/>
              <a:ext cx="384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2</a:t>
              </a:r>
            </a:p>
          </p:txBody>
        </p:sp>
        <p:sp>
          <p:nvSpPr>
            <p:cNvPr id="47131" name="Rectangle 136"/>
            <p:cNvSpPr>
              <a:spLocks noChangeArrowheads="1"/>
            </p:cNvSpPr>
            <p:nvPr/>
          </p:nvSpPr>
          <p:spPr bwMode="auto">
            <a:xfrm>
              <a:off x="5035" y="1801"/>
              <a:ext cx="456" cy="3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……</a:t>
              </a:r>
            </a:p>
          </p:txBody>
        </p:sp>
        <p:sp>
          <p:nvSpPr>
            <p:cNvPr id="47132" name="Rectangle 137"/>
            <p:cNvSpPr>
              <a:spLocks noChangeArrowheads="1"/>
            </p:cNvSpPr>
            <p:nvPr/>
          </p:nvSpPr>
          <p:spPr bwMode="auto">
            <a:xfrm>
              <a:off x="4176" y="1801"/>
              <a:ext cx="432" cy="3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168</a:t>
              </a:r>
            </a:p>
          </p:txBody>
        </p:sp>
        <p:sp>
          <p:nvSpPr>
            <p:cNvPr id="47133" name="Rectangle 138"/>
            <p:cNvSpPr>
              <a:spLocks noChangeArrowheads="1"/>
            </p:cNvSpPr>
            <p:nvPr/>
          </p:nvSpPr>
          <p:spPr bwMode="auto">
            <a:xfrm>
              <a:off x="3696" y="1801"/>
              <a:ext cx="480" cy="3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101</a:t>
              </a:r>
            </a:p>
          </p:txBody>
        </p:sp>
        <p:sp>
          <p:nvSpPr>
            <p:cNvPr id="47134" name="Rectangle 139"/>
            <p:cNvSpPr>
              <a:spLocks noChangeArrowheads="1"/>
            </p:cNvSpPr>
            <p:nvPr/>
          </p:nvSpPr>
          <p:spPr bwMode="auto">
            <a:xfrm>
              <a:off x="3264" y="1801"/>
              <a:ext cx="432" cy="3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100</a:t>
              </a:r>
            </a:p>
          </p:txBody>
        </p:sp>
        <p:sp>
          <p:nvSpPr>
            <p:cNvPr id="47135" name="Rectangle 140"/>
            <p:cNvSpPr>
              <a:spLocks noChangeArrowheads="1"/>
            </p:cNvSpPr>
            <p:nvPr/>
          </p:nvSpPr>
          <p:spPr bwMode="auto">
            <a:xfrm>
              <a:off x="2832" y="1801"/>
              <a:ext cx="432" cy="3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65</a:t>
              </a:r>
            </a:p>
          </p:txBody>
        </p:sp>
        <p:sp>
          <p:nvSpPr>
            <p:cNvPr id="47136" name="Rectangle 141"/>
            <p:cNvSpPr>
              <a:spLocks noChangeArrowheads="1"/>
            </p:cNvSpPr>
            <p:nvPr/>
          </p:nvSpPr>
          <p:spPr bwMode="auto">
            <a:xfrm>
              <a:off x="2323" y="1801"/>
              <a:ext cx="509" cy="3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41</a:t>
              </a:r>
            </a:p>
          </p:txBody>
        </p:sp>
        <p:sp>
          <p:nvSpPr>
            <p:cNvPr id="47137" name="Rectangle 142"/>
            <p:cNvSpPr>
              <a:spLocks noChangeArrowheads="1"/>
            </p:cNvSpPr>
            <p:nvPr/>
          </p:nvSpPr>
          <p:spPr bwMode="auto">
            <a:xfrm>
              <a:off x="1920" y="1801"/>
              <a:ext cx="403" cy="3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13</a:t>
              </a:r>
            </a:p>
          </p:txBody>
        </p:sp>
        <p:sp>
          <p:nvSpPr>
            <p:cNvPr id="47138" name="Rectangle 143"/>
            <p:cNvSpPr>
              <a:spLocks noChangeArrowheads="1"/>
            </p:cNvSpPr>
            <p:nvPr/>
          </p:nvSpPr>
          <p:spPr bwMode="auto">
            <a:xfrm>
              <a:off x="1536" y="1801"/>
              <a:ext cx="384" cy="3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10</a:t>
              </a:r>
            </a:p>
          </p:txBody>
        </p:sp>
        <p:sp>
          <p:nvSpPr>
            <p:cNvPr id="47139" name="Rectangle 144"/>
            <p:cNvSpPr>
              <a:spLocks noChangeArrowheads="1"/>
            </p:cNvSpPr>
            <p:nvPr/>
          </p:nvSpPr>
          <p:spPr bwMode="auto">
            <a:xfrm>
              <a:off x="1152" y="1801"/>
              <a:ext cx="384" cy="3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2</a:t>
              </a:r>
            </a:p>
          </p:txBody>
        </p:sp>
        <p:sp>
          <p:nvSpPr>
            <p:cNvPr id="47140" name="Rectangle 145"/>
            <p:cNvSpPr>
              <a:spLocks noChangeArrowheads="1"/>
            </p:cNvSpPr>
            <p:nvPr/>
          </p:nvSpPr>
          <p:spPr bwMode="auto">
            <a:xfrm>
              <a:off x="5035" y="1544"/>
              <a:ext cx="456" cy="2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……</a:t>
              </a:r>
            </a:p>
          </p:txBody>
        </p:sp>
        <p:sp>
          <p:nvSpPr>
            <p:cNvPr id="47141" name="Rectangle 146"/>
            <p:cNvSpPr>
              <a:spLocks noChangeArrowheads="1"/>
            </p:cNvSpPr>
            <p:nvPr/>
          </p:nvSpPr>
          <p:spPr bwMode="auto">
            <a:xfrm>
              <a:off x="4176" y="1544"/>
              <a:ext cx="432" cy="2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7</a:t>
              </a:r>
            </a:p>
          </p:txBody>
        </p:sp>
        <p:sp>
          <p:nvSpPr>
            <p:cNvPr id="47142" name="Rectangle 147"/>
            <p:cNvSpPr>
              <a:spLocks noChangeArrowheads="1"/>
            </p:cNvSpPr>
            <p:nvPr/>
          </p:nvSpPr>
          <p:spPr bwMode="auto">
            <a:xfrm>
              <a:off x="3696" y="1544"/>
              <a:ext cx="480" cy="2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6</a:t>
              </a:r>
            </a:p>
          </p:txBody>
        </p:sp>
        <p:sp>
          <p:nvSpPr>
            <p:cNvPr id="47143" name="Rectangle 148"/>
            <p:cNvSpPr>
              <a:spLocks noChangeArrowheads="1"/>
            </p:cNvSpPr>
            <p:nvPr/>
          </p:nvSpPr>
          <p:spPr bwMode="auto">
            <a:xfrm>
              <a:off x="3264" y="1544"/>
              <a:ext cx="432" cy="2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5</a:t>
              </a:r>
            </a:p>
          </p:txBody>
        </p:sp>
        <p:sp>
          <p:nvSpPr>
            <p:cNvPr id="47144" name="Rectangle 149"/>
            <p:cNvSpPr>
              <a:spLocks noChangeArrowheads="1"/>
            </p:cNvSpPr>
            <p:nvPr/>
          </p:nvSpPr>
          <p:spPr bwMode="auto">
            <a:xfrm>
              <a:off x="2832" y="1544"/>
              <a:ext cx="432" cy="2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4</a:t>
              </a:r>
            </a:p>
          </p:txBody>
        </p:sp>
        <p:sp>
          <p:nvSpPr>
            <p:cNvPr id="47145" name="Rectangle 150"/>
            <p:cNvSpPr>
              <a:spLocks noChangeArrowheads="1"/>
            </p:cNvSpPr>
            <p:nvPr/>
          </p:nvSpPr>
          <p:spPr bwMode="auto">
            <a:xfrm>
              <a:off x="2323" y="1544"/>
              <a:ext cx="509" cy="2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3</a:t>
              </a:r>
            </a:p>
          </p:txBody>
        </p:sp>
        <p:sp>
          <p:nvSpPr>
            <p:cNvPr id="47146" name="Rectangle 151"/>
            <p:cNvSpPr>
              <a:spLocks noChangeArrowheads="1"/>
            </p:cNvSpPr>
            <p:nvPr/>
          </p:nvSpPr>
          <p:spPr bwMode="auto">
            <a:xfrm>
              <a:off x="1920" y="1544"/>
              <a:ext cx="403" cy="2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2</a:t>
              </a:r>
            </a:p>
          </p:txBody>
        </p:sp>
        <p:sp>
          <p:nvSpPr>
            <p:cNvPr id="47147" name="Rectangle 152"/>
            <p:cNvSpPr>
              <a:spLocks noChangeArrowheads="1"/>
            </p:cNvSpPr>
            <p:nvPr/>
          </p:nvSpPr>
          <p:spPr bwMode="auto">
            <a:xfrm>
              <a:off x="1536" y="1544"/>
              <a:ext cx="384" cy="2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1</a:t>
              </a:r>
            </a:p>
          </p:txBody>
        </p:sp>
        <p:sp>
          <p:nvSpPr>
            <p:cNvPr id="47148" name="Rectangle 153"/>
            <p:cNvSpPr>
              <a:spLocks noChangeArrowheads="1"/>
            </p:cNvSpPr>
            <p:nvPr/>
          </p:nvSpPr>
          <p:spPr bwMode="auto">
            <a:xfrm>
              <a:off x="1152" y="1544"/>
              <a:ext cx="384" cy="2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0</a:t>
              </a:r>
            </a:p>
          </p:txBody>
        </p:sp>
        <p:sp>
          <p:nvSpPr>
            <p:cNvPr id="47149" name="Line 154"/>
            <p:cNvSpPr>
              <a:spLocks noChangeShapeType="1"/>
            </p:cNvSpPr>
            <p:nvPr/>
          </p:nvSpPr>
          <p:spPr bwMode="auto">
            <a:xfrm>
              <a:off x="336" y="1544"/>
              <a:ext cx="5155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7150" name="Line 155"/>
            <p:cNvSpPr>
              <a:spLocks noChangeShapeType="1"/>
            </p:cNvSpPr>
            <p:nvPr/>
          </p:nvSpPr>
          <p:spPr bwMode="auto">
            <a:xfrm>
              <a:off x="336" y="1801"/>
              <a:ext cx="515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7151" name="Line 156"/>
            <p:cNvSpPr>
              <a:spLocks noChangeShapeType="1"/>
            </p:cNvSpPr>
            <p:nvPr/>
          </p:nvSpPr>
          <p:spPr bwMode="auto">
            <a:xfrm>
              <a:off x="336" y="2112"/>
              <a:ext cx="515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7152" name="Line 157"/>
            <p:cNvSpPr>
              <a:spLocks noChangeShapeType="1"/>
            </p:cNvSpPr>
            <p:nvPr/>
          </p:nvSpPr>
          <p:spPr bwMode="auto">
            <a:xfrm>
              <a:off x="336" y="2515"/>
              <a:ext cx="5155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7153" name="Line 158"/>
            <p:cNvSpPr>
              <a:spLocks noChangeShapeType="1"/>
            </p:cNvSpPr>
            <p:nvPr/>
          </p:nvSpPr>
          <p:spPr bwMode="auto">
            <a:xfrm>
              <a:off x="336" y="1544"/>
              <a:ext cx="0" cy="971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7154" name="Line 159"/>
            <p:cNvSpPr>
              <a:spLocks noChangeShapeType="1"/>
            </p:cNvSpPr>
            <p:nvPr/>
          </p:nvSpPr>
          <p:spPr bwMode="auto">
            <a:xfrm>
              <a:off x="1536" y="1544"/>
              <a:ext cx="0" cy="97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7155" name="Line 160"/>
            <p:cNvSpPr>
              <a:spLocks noChangeShapeType="1"/>
            </p:cNvSpPr>
            <p:nvPr/>
          </p:nvSpPr>
          <p:spPr bwMode="auto">
            <a:xfrm>
              <a:off x="1920" y="1544"/>
              <a:ext cx="0" cy="97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7156" name="Line 161"/>
            <p:cNvSpPr>
              <a:spLocks noChangeShapeType="1"/>
            </p:cNvSpPr>
            <p:nvPr/>
          </p:nvSpPr>
          <p:spPr bwMode="auto">
            <a:xfrm>
              <a:off x="2323" y="1544"/>
              <a:ext cx="0" cy="97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7157" name="Line 162"/>
            <p:cNvSpPr>
              <a:spLocks noChangeShapeType="1"/>
            </p:cNvSpPr>
            <p:nvPr/>
          </p:nvSpPr>
          <p:spPr bwMode="auto">
            <a:xfrm>
              <a:off x="2832" y="1544"/>
              <a:ext cx="0" cy="97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7158" name="Line 163"/>
            <p:cNvSpPr>
              <a:spLocks noChangeShapeType="1"/>
            </p:cNvSpPr>
            <p:nvPr/>
          </p:nvSpPr>
          <p:spPr bwMode="auto">
            <a:xfrm>
              <a:off x="3264" y="1544"/>
              <a:ext cx="0" cy="97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7159" name="Line 164"/>
            <p:cNvSpPr>
              <a:spLocks noChangeShapeType="1"/>
            </p:cNvSpPr>
            <p:nvPr/>
          </p:nvSpPr>
          <p:spPr bwMode="auto">
            <a:xfrm>
              <a:off x="3696" y="1544"/>
              <a:ext cx="0" cy="97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7160" name="Line 165"/>
            <p:cNvSpPr>
              <a:spLocks noChangeShapeType="1"/>
            </p:cNvSpPr>
            <p:nvPr/>
          </p:nvSpPr>
          <p:spPr bwMode="auto">
            <a:xfrm>
              <a:off x="4176" y="1544"/>
              <a:ext cx="0" cy="97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7161" name="Line 166"/>
            <p:cNvSpPr>
              <a:spLocks noChangeShapeType="1"/>
            </p:cNvSpPr>
            <p:nvPr/>
          </p:nvSpPr>
          <p:spPr bwMode="auto">
            <a:xfrm>
              <a:off x="4608" y="1544"/>
              <a:ext cx="0" cy="97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7162" name="Line 167"/>
            <p:cNvSpPr>
              <a:spLocks noChangeShapeType="1"/>
            </p:cNvSpPr>
            <p:nvPr/>
          </p:nvSpPr>
          <p:spPr bwMode="auto">
            <a:xfrm>
              <a:off x="5491" y="1544"/>
              <a:ext cx="0" cy="971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7163" name="Line 168"/>
            <p:cNvSpPr>
              <a:spLocks noChangeShapeType="1"/>
            </p:cNvSpPr>
            <p:nvPr/>
          </p:nvSpPr>
          <p:spPr bwMode="auto">
            <a:xfrm>
              <a:off x="1152" y="1544"/>
              <a:ext cx="0" cy="97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7164" name="Line 169"/>
            <p:cNvSpPr>
              <a:spLocks noChangeShapeType="1"/>
            </p:cNvSpPr>
            <p:nvPr/>
          </p:nvSpPr>
          <p:spPr bwMode="auto">
            <a:xfrm>
              <a:off x="5035" y="1544"/>
              <a:ext cx="0" cy="97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7165" name="Rectangle 170"/>
            <p:cNvSpPr>
              <a:spLocks noChangeArrowheads="1"/>
            </p:cNvSpPr>
            <p:nvPr/>
          </p:nvSpPr>
          <p:spPr bwMode="auto">
            <a:xfrm>
              <a:off x="4608" y="2141"/>
              <a:ext cx="427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000">
                <a:solidFill>
                  <a:schemeClr val="hlink"/>
                </a:solidFill>
              </a:endParaRPr>
            </a:p>
          </p:txBody>
        </p:sp>
        <p:sp>
          <p:nvSpPr>
            <p:cNvPr id="47166" name="Rectangle 171"/>
            <p:cNvSpPr>
              <a:spLocks noChangeArrowheads="1"/>
            </p:cNvSpPr>
            <p:nvPr/>
          </p:nvSpPr>
          <p:spPr bwMode="auto">
            <a:xfrm>
              <a:off x="4176" y="2112"/>
              <a:ext cx="432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168</a:t>
              </a:r>
            </a:p>
          </p:txBody>
        </p:sp>
        <p:sp>
          <p:nvSpPr>
            <p:cNvPr id="47167" name="Rectangle 172"/>
            <p:cNvSpPr>
              <a:spLocks noChangeArrowheads="1"/>
            </p:cNvSpPr>
            <p:nvPr/>
          </p:nvSpPr>
          <p:spPr bwMode="auto">
            <a:xfrm>
              <a:off x="3696" y="2112"/>
              <a:ext cx="480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101</a:t>
              </a:r>
            </a:p>
          </p:txBody>
        </p:sp>
        <p:sp>
          <p:nvSpPr>
            <p:cNvPr id="47168" name="Rectangle 173"/>
            <p:cNvSpPr>
              <a:spLocks noChangeArrowheads="1"/>
            </p:cNvSpPr>
            <p:nvPr/>
          </p:nvSpPr>
          <p:spPr bwMode="auto">
            <a:xfrm>
              <a:off x="3264" y="2112"/>
              <a:ext cx="432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100</a:t>
              </a:r>
            </a:p>
          </p:txBody>
        </p:sp>
        <p:sp>
          <p:nvSpPr>
            <p:cNvPr id="47169" name="Rectangle 174"/>
            <p:cNvSpPr>
              <a:spLocks noChangeArrowheads="1"/>
            </p:cNvSpPr>
            <p:nvPr/>
          </p:nvSpPr>
          <p:spPr bwMode="auto">
            <a:xfrm>
              <a:off x="2832" y="2112"/>
              <a:ext cx="432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65</a:t>
              </a:r>
            </a:p>
          </p:txBody>
        </p:sp>
      </p:grpSp>
      <p:sp>
        <p:nvSpPr>
          <p:cNvPr id="171183" name="Rectangle 175"/>
          <p:cNvSpPr>
            <a:spLocks noChangeArrowheads="1"/>
          </p:cNvSpPr>
          <p:nvPr/>
        </p:nvSpPr>
        <p:spPr bwMode="auto">
          <a:xfrm>
            <a:off x="7315200" y="3568700"/>
            <a:ext cx="677863" cy="6397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>
                <a:solidFill>
                  <a:schemeClr val="hlink"/>
                </a:solidFill>
              </a:rPr>
              <a:t>41</a:t>
            </a:r>
          </a:p>
        </p:txBody>
      </p:sp>
      <p:sp>
        <p:nvSpPr>
          <p:cNvPr id="171184" name="Rectangle 176"/>
          <p:cNvSpPr>
            <a:spLocks noChangeArrowheads="1"/>
          </p:cNvSpPr>
          <p:nvPr/>
        </p:nvSpPr>
        <p:spPr bwMode="auto">
          <a:xfrm>
            <a:off x="6629400" y="3568700"/>
            <a:ext cx="685800" cy="6397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>
                <a:solidFill>
                  <a:schemeClr val="hlink"/>
                </a:solidFill>
              </a:rPr>
              <a:t>41</a:t>
            </a:r>
          </a:p>
        </p:txBody>
      </p:sp>
      <p:sp>
        <p:nvSpPr>
          <p:cNvPr id="171185" name="Rectangle 177"/>
          <p:cNvSpPr>
            <a:spLocks noChangeArrowheads="1"/>
          </p:cNvSpPr>
          <p:nvPr/>
        </p:nvSpPr>
        <p:spPr bwMode="auto">
          <a:xfrm>
            <a:off x="5867400" y="3568700"/>
            <a:ext cx="762000" cy="6397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>
                <a:solidFill>
                  <a:schemeClr val="hlink"/>
                </a:solidFill>
              </a:rPr>
              <a:t>41</a:t>
            </a:r>
          </a:p>
        </p:txBody>
      </p:sp>
      <p:sp>
        <p:nvSpPr>
          <p:cNvPr id="171186" name="Rectangle 178"/>
          <p:cNvSpPr>
            <a:spLocks noChangeArrowheads="1"/>
          </p:cNvSpPr>
          <p:nvPr/>
        </p:nvSpPr>
        <p:spPr bwMode="auto">
          <a:xfrm>
            <a:off x="5181600" y="3568700"/>
            <a:ext cx="685800" cy="6397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>
                <a:solidFill>
                  <a:schemeClr val="hlink"/>
                </a:solidFill>
              </a:rPr>
              <a:t>41</a:t>
            </a:r>
          </a:p>
        </p:txBody>
      </p:sp>
      <p:sp>
        <p:nvSpPr>
          <p:cNvPr id="171187" name="Rectangle 179"/>
          <p:cNvSpPr>
            <a:spLocks noChangeArrowheads="1"/>
          </p:cNvSpPr>
          <p:nvPr/>
        </p:nvSpPr>
        <p:spPr bwMode="auto">
          <a:xfrm>
            <a:off x="4495800" y="3568700"/>
            <a:ext cx="685800" cy="6397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>
                <a:solidFill>
                  <a:schemeClr val="hlink"/>
                </a:solidFill>
              </a:rPr>
              <a:t>41</a:t>
            </a:r>
          </a:p>
        </p:txBody>
      </p:sp>
      <p:sp>
        <p:nvSpPr>
          <p:cNvPr id="171188" name="Rectangle 180"/>
          <p:cNvSpPr>
            <a:spLocks noChangeArrowheads="1"/>
          </p:cNvSpPr>
          <p:nvPr/>
        </p:nvSpPr>
        <p:spPr bwMode="auto">
          <a:xfrm>
            <a:off x="2667000" y="4495800"/>
            <a:ext cx="5715000" cy="13716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36000"/>
          <a:lstStyle>
            <a:lvl1pPr marL="342900" indent="-342900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/>
              <a:t>     将元素向后移动时，根据变量迭代的“先使用，再覆盖”的原则，应从后向前依次移动元素。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1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1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1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1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1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1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1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1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1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1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1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1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128" grpId="0" autoUpdateAnimBg="0"/>
      <p:bldP spid="171129" grpId="0" autoUpdateAnimBg="0"/>
      <p:bldP spid="171130" grpId="0" autoUpdateAnimBg="0"/>
      <p:bldP spid="171131" grpId="0" autoUpdateAnimBg="0"/>
      <p:bldP spid="171132" grpId="0" autoUpdateAnimBg="0"/>
      <p:bldP spid="171183" grpId="0" animBg="1" autoUpdateAnimBg="0"/>
      <p:bldP spid="171184" grpId="0" animBg="1" autoUpdateAnimBg="0"/>
      <p:bldP spid="171185" grpId="0" animBg="1" autoUpdateAnimBg="0"/>
      <p:bldP spid="171186" grpId="0" animBg="1" autoUpdateAnimBg="0"/>
      <p:bldP spid="171187" grpId="0" animBg="1" autoUpdateAnimBg="0"/>
      <p:bldP spid="171188" grpId="0" animBg="1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0BF4EA2B-D197-4F5C-9299-6F89585FC27B}" type="slidenum">
              <a:rPr lang="en-US" altLang="zh-CN"/>
              <a:pPr>
                <a:defRPr/>
              </a:pPr>
              <a:t>46</a:t>
            </a:fld>
            <a:r>
              <a:rPr lang="en-US" altLang="zh-CN"/>
              <a:t>-</a:t>
            </a:r>
          </a:p>
        </p:txBody>
      </p:sp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600" smtClean="0"/>
              <a:t> 7.1.4  数组名做函数的参数</a:t>
            </a:r>
          </a:p>
        </p:txBody>
      </p:sp>
      <p:sp>
        <p:nvSpPr>
          <p:cNvPr id="48132" name="Rectangle 72"/>
          <p:cNvSpPr>
            <a:spLocks noChangeArrowheads="1"/>
          </p:cNvSpPr>
          <p:nvPr/>
        </p:nvSpPr>
        <p:spPr bwMode="auto">
          <a:xfrm>
            <a:off x="344488" y="1600200"/>
            <a:ext cx="8113712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>
                <a:solidFill>
                  <a:srgbClr val="CC0000"/>
                </a:solidFill>
              </a:rPr>
              <a:t>步骤2： 将</a:t>
            </a:r>
            <a:r>
              <a:rPr lang="en-US" altLang="zh-CN" sz="2400">
                <a:solidFill>
                  <a:srgbClr val="CC0000"/>
                </a:solidFill>
              </a:rPr>
              <a:t>i</a:t>
            </a:r>
            <a:r>
              <a:rPr lang="zh-CN" altLang="en-US" sz="2400">
                <a:solidFill>
                  <a:srgbClr val="CC0000"/>
                </a:solidFill>
              </a:rPr>
              <a:t>至</a:t>
            </a:r>
            <a:r>
              <a:rPr lang="en-US" altLang="zh-CN" sz="2400">
                <a:solidFill>
                  <a:srgbClr val="CC0000"/>
                </a:solidFill>
              </a:rPr>
              <a:t>n（</a:t>
            </a:r>
            <a:r>
              <a:rPr lang="zh-CN" altLang="en-US" sz="2400">
                <a:solidFill>
                  <a:srgbClr val="CC0000"/>
                </a:solidFill>
              </a:rPr>
              <a:t>即3至7）的所有元素向后移动一个位置，当位置3 “空” 出后，再插入</a:t>
            </a:r>
            <a:r>
              <a:rPr lang="en-US" altLang="zh-CN" sz="2400">
                <a:solidFill>
                  <a:srgbClr val="CC0000"/>
                </a:solidFill>
              </a:rPr>
              <a:t>x。</a:t>
            </a:r>
          </a:p>
        </p:txBody>
      </p:sp>
      <p:grpSp>
        <p:nvGrpSpPr>
          <p:cNvPr id="48133" name="Group 73"/>
          <p:cNvGrpSpPr>
            <a:grpSpLocks/>
          </p:cNvGrpSpPr>
          <p:nvPr/>
        </p:nvGrpSpPr>
        <p:grpSpPr bwMode="auto">
          <a:xfrm>
            <a:off x="579438" y="2590800"/>
            <a:ext cx="8183562" cy="1587500"/>
            <a:chOff x="336" y="1544"/>
            <a:chExt cx="5155" cy="1000"/>
          </a:xfrm>
        </p:grpSpPr>
        <p:sp>
          <p:nvSpPr>
            <p:cNvPr id="48150" name="Rectangle 74"/>
            <p:cNvSpPr>
              <a:spLocks noChangeArrowheads="1"/>
            </p:cNvSpPr>
            <p:nvPr/>
          </p:nvSpPr>
          <p:spPr bwMode="auto">
            <a:xfrm>
              <a:off x="4608" y="1801"/>
              <a:ext cx="427" cy="3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000"/>
            </a:p>
          </p:txBody>
        </p:sp>
        <p:sp>
          <p:nvSpPr>
            <p:cNvPr id="48151" name="Rectangle 75"/>
            <p:cNvSpPr>
              <a:spLocks noChangeArrowheads="1"/>
            </p:cNvSpPr>
            <p:nvPr/>
          </p:nvSpPr>
          <p:spPr bwMode="auto">
            <a:xfrm>
              <a:off x="4608" y="1544"/>
              <a:ext cx="427" cy="2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8</a:t>
              </a:r>
            </a:p>
          </p:txBody>
        </p:sp>
        <p:sp>
          <p:nvSpPr>
            <p:cNvPr id="48152" name="Rectangle 76"/>
            <p:cNvSpPr>
              <a:spLocks noChangeArrowheads="1"/>
            </p:cNvSpPr>
            <p:nvPr/>
          </p:nvSpPr>
          <p:spPr bwMode="auto">
            <a:xfrm>
              <a:off x="336" y="2112"/>
              <a:ext cx="816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移动后的数组元素</a:t>
              </a:r>
            </a:p>
          </p:txBody>
        </p:sp>
        <p:sp>
          <p:nvSpPr>
            <p:cNvPr id="48153" name="Rectangle 77"/>
            <p:cNvSpPr>
              <a:spLocks noChangeArrowheads="1"/>
            </p:cNvSpPr>
            <p:nvPr/>
          </p:nvSpPr>
          <p:spPr bwMode="auto">
            <a:xfrm>
              <a:off x="336" y="1801"/>
              <a:ext cx="816" cy="3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元素取值</a:t>
              </a:r>
            </a:p>
          </p:txBody>
        </p:sp>
        <p:sp>
          <p:nvSpPr>
            <p:cNvPr id="48154" name="Rectangle 78"/>
            <p:cNvSpPr>
              <a:spLocks noChangeArrowheads="1"/>
            </p:cNvSpPr>
            <p:nvPr/>
          </p:nvSpPr>
          <p:spPr bwMode="auto">
            <a:xfrm>
              <a:off x="336" y="1544"/>
              <a:ext cx="816" cy="2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数组下标</a:t>
              </a:r>
            </a:p>
          </p:txBody>
        </p:sp>
        <p:sp>
          <p:nvSpPr>
            <p:cNvPr id="48155" name="Rectangle 79"/>
            <p:cNvSpPr>
              <a:spLocks noChangeArrowheads="1"/>
            </p:cNvSpPr>
            <p:nvPr/>
          </p:nvSpPr>
          <p:spPr bwMode="auto">
            <a:xfrm>
              <a:off x="5035" y="2112"/>
              <a:ext cx="456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……</a:t>
              </a:r>
            </a:p>
          </p:txBody>
        </p:sp>
        <p:sp>
          <p:nvSpPr>
            <p:cNvPr id="48156" name="Rectangle 80"/>
            <p:cNvSpPr>
              <a:spLocks noChangeArrowheads="1"/>
            </p:cNvSpPr>
            <p:nvPr/>
          </p:nvSpPr>
          <p:spPr bwMode="auto">
            <a:xfrm>
              <a:off x="2323" y="2112"/>
              <a:ext cx="509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41</a:t>
              </a:r>
            </a:p>
          </p:txBody>
        </p:sp>
        <p:sp>
          <p:nvSpPr>
            <p:cNvPr id="48157" name="Rectangle 81"/>
            <p:cNvSpPr>
              <a:spLocks noChangeArrowheads="1"/>
            </p:cNvSpPr>
            <p:nvPr/>
          </p:nvSpPr>
          <p:spPr bwMode="auto">
            <a:xfrm>
              <a:off x="1920" y="2112"/>
              <a:ext cx="403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13</a:t>
              </a:r>
            </a:p>
          </p:txBody>
        </p:sp>
        <p:sp>
          <p:nvSpPr>
            <p:cNvPr id="48158" name="Rectangle 82"/>
            <p:cNvSpPr>
              <a:spLocks noChangeArrowheads="1"/>
            </p:cNvSpPr>
            <p:nvPr/>
          </p:nvSpPr>
          <p:spPr bwMode="auto">
            <a:xfrm>
              <a:off x="1536" y="2112"/>
              <a:ext cx="384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10</a:t>
              </a:r>
            </a:p>
          </p:txBody>
        </p:sp>
        <p:sp>
          <p:nvSpPr>
            <p:cNvPr id="48159" name="Rectangle 83"/>
            <p:cNvSpPr>
              <a:spLocks noChangeArrowheads="1"/>
            </p:cNvSpPr>
            <p:nvPr/>
          </p:nvSpPr>
          <p:spPr bwMode="auto">
            <a:xfrm>
              <a:off x="1152" y="2112"/>
              <a:ext cx="384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2</a:t>
              </a:r>
            </a:p>
          </p:txBody>
        </p:sp>
        <p:sp>
          <p:nvSpPr>
            <p:cNvPr id="48160" name="Rectangle 84"/>
            <p:cNvSpPr>
              <a:spLocks noChangeArrowheads="1"/>
            </p:cNvSpPr>
            <p:nvPr/>
          </p:nvSpPr>
          <p:spPr bwMode="auto">
            <a:xfrm>
              <a:off x="5035" y="1801"/>
              <a:ext cx="456" cy="3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……</a:t>
              </a:r>
            </a:p>
          </p:txBody>
        </p:sp>
        <p:sp>
          <p:nvSpPr>
            <p:cNvPr id="48161" name="Rectangle 85"/>
            <p:cNvSpPr>
              <a:spLocks noChangeArrowheads="1"/>
            </p:cNvSpPr>
            <p:nvPr/>
          </p:nvSpPr>
          <p:spPr bwMode="auto">
            <a:xfrm>
              <a:off x="4176" y="1801"/>
              <a:ext cx="432" cy="3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168</a:t>
              </a:r>
            </a:p>
          </p:txBody>
        </p:sp>
        <p:sp>
          <p:nvSpPr>
            <p:cNvPr id="48162" name="Rectangle 86"/>
            <p:cNvSpPr>
              <a:spLocks noChangeArrowheads="1"/>
            </p:cNvSpPr>
            <p:nvPr/>
          </p:nvSpPr>
          <p:spPr bwMode="auto">
            <a:xfrm>
              <a:off x="3696" y="1801"/>
              <a:ext cx="480" cy="3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101</a:t>
              </a:r>
            </a:p>
          </p:txBody>
        </p:sp>
        <p:sp>
          <p:nvSpPr>
            <p:cNvPr id="48163" name="Rectangle 87"/>
            <p:cNvSpPr>
              <a:spLocks noChangeArrowheads="1"/>
            </p:cNvSpPr>
            <p:nvPr/>
          </p:nvSpPr>
          <p:spPr bwMode="auto">
            <a:xfrm>
              <a:off x="3264" y="1801"/>
              <a:ext cx="432" cy="3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100</a:t>
              </a:r>
            </a:p>
          </p:txBody>
        </p:sp>
        <p:sp>
          <p:nvSpPr>
            <p:cNvPr id="48164" name="Rectangle 88"/>
            <p:cNvSpPr>
              <a:spLocks noChangeArrowheads="1"/>
            </p:cNvSpPr>
            <p:nvPr/>
          </p:nvSpPr>
          <p:spPr bwMode="auto">
            <a:xfrm>
              <a:off x="2832" y="1801"/>
              <a:ext cx="432" cy="3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65</a:t>
              </a:r>
            </a:p>
          </p:txBody>
        </p:sp>
        <p:sp>
          <p:nvSpPr>
            <p:cNvPr id="48165" name="Rectangle 89"/>
            <p:cNvSpPr>
              <a:spLocks noChangeArrowheads="1"/>
            </p:cNvSpPr>
            <p:nvPr/>
          </p:nvSpPr>
          <p:spPr bwMode="auto">
            <a:xfrm>
              <a:off x="2323" y="1801"/>
              <a:ext cx="509" cy="3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41</a:t>
              </a:r>
            </a:p>
          </p:txBody>
        </p:sp>
        <p:sp>
          <p:nvSpPr>
            <p:cNvPr id="48166" name="Rectangle 90"/>
            <p:cNvSpPr>
              <a:spLocks noChangeArrowheads="1"/>
            </p:cNvSpPr>
            <p:nvPr/>
          </p:nvSpPr>
          <p:spPr bwMode="auto">
            <a:xfrm>
              <a:off x="1920" y="1801"/>
              <a:ext cx="403" cy="3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13</a:t>
              </a:r>
            </a:p>
          </p:txBody>
        </p:sp>
        <p:sp>
          <p:nvSpPr>
            <p:cNvPr id="48167" name="Rectangle 91"/>
            <p:cNvSpPr>
              <a:spLocks noChangeArrowheads="1"/>
            </p:cNvSpPr>
            <p:nvPr/>
          </p:nvSpPr>
          <p:spPr bwMode="auto">
            <a:xfrm>
              <a:off x="1536" y="1801"/>
              <a:ext cx="384" cy="3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10</a:t>
              </a:r>
            </a:p>
          </p:txBody>
        </p:sp>
        <p:sp>
          <p:nvSpPr>
            <p:cNvPr id="48168" name="Rectangle 92"/>
            <p:cNvSpPr>
              <a:spLocks noChangeArrowheads="1"/>
            </p:cNvSpPr>
            <p:nvPr/>
          </p:nvSpPr>
          <p:spPr bwMode="auto">
            <a:xfrm>
              <a:off x="1152" y="1801"/>
              <a:ext cx="384" cy="3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2</a:t>
              </a:r>
            </a:p>
          </p:txBody>
        </p:sp>
        <p:sp>
          <p:nvSpPr>
            <p:cNvPr id="48169" name="Rectangle 93"/>
            <p:cNvSpPr>
              <a:spLocks noChangeArrowheads="1"/>
            </p:cNvSpPr>
            <p:nvPr/>
          </p:nvSpPr>
          <p:spPr bwMode="auto">
            <a:xfrm>
              <a:off x="5035" y="1544"/>
              <a:ext cx="456" cy="2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……</a:t>
              </a:r>
            </a:p>
          </p:txBody>
        </p:sp>
        <p:sp>
          <p:nvSpPr>
            <p:cNvPr id="48170" name="Rectangle 94"/>
            <p:cNvSpPr>
              <a:spLocks noChangeArrowheads="1"/>
            </p:cNvSpPr>
            <p:nvPr/>
          </p:nvSpPr>
          <p:spPr bwMode="auto">
            <a:xfrm>
              <a:off x="4176" y="1544"/>
              <a:ext cx="432" cy="2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7</a:t>
              </a:r>
            </a:p>
          </p:txBody>
        </p:sp>
        <p:sp>
          <p:nvSpPr>
            <p:cNvPr id="48171" name="Rectangle 95"/>
            <p:cNvSpPr>
              <a:spLocks noChangeArrowheads="1"/>
            </p:cNvSpPr>
            <p:nvPr/>
          </p:nvSpPr>
          <p:spPr bwMode="auto">
            <a:xfrm>
              <a:off x="3696" y="1544"/>
              <a:ext cx="480" cy="2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6</a:t>
              </a:r>
            </a:p>
          </p:txBody>
        </p:sp>
        <p:sp>
          <p:nvSpPr>
            <p:cNvPr id="48172" name="Rectangle 96"/>
            <p:cNvSpPr>
              <a:spLocks noChangeArrowheads="1"/>
            </p:cNvSpPr>
            <p:nvPr/>
          </p:nvSpPr>
          <p:spPr bwMode="auto">
            <a:xfrm>
              <a:off x="3264" y="1544"/>
              <a:ext cx="432" cy="2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5</a:t>
              </a:r>
            </a:p>
          </p:txBody>
        </p:sp>
        <p:sp>
          <p:nvSpPr>
            <p:cNvPr id="48173" name="Rectangle 97"/>
            <p:cNvSpPr>
              <a:spLocks noChangeArrowheads="1"/>
            </p:cNvSpPr>
            <p:nvPr/>
          </p:nvSpPr>
          <p:spPr bwMode="auto">
            <a:xfrm>
              <a:off x="2832" y="1544"/>
              <a:ext cx="432" cy="2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4</a:t>
              </a:r>
            </a:p>
          </p:txBody>
        </p:sp>
        <p:sp>
          <p:nvSpPr>
            <p:cNvPr id="48174" name="Rectangle 98"/>
            <p:cNvSpPr>
              <a:spLocks noChangeArrowheads="1"/>
            </p:cNvSpPr>
            <p:nvPr/>
          </p:nvSpPr>
          <p:spPr bwMode="auto">
            <a:xfrm>
              <a:off x="2323" y="1544"/>
              <a:ext cx="509" cy="2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3</a:t>
              </a:r>
            </a:p>
          </p:txBody>
        </p:sp>
        <p:sp>
          <p:nvSpPr>
            <p:cNvPr id="48175" name="Rectangle 99"/>
            <p:cNvSpPr>
              <a:spLocks noChangeArrowheads="1"/>
            </p:cNvSpPr>
            <p:nvPr/>
          </p:nvSpPr>
          <p:spPr bwMode="auto">
            <a:xfrm>
              <a:off x="1920" y="1544"/>
              <a:ext cx="403" cy="2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2</a:t>
              </a:r>
            </a:p>
          </p:txBody>
        </p:sp>
        <p:sp>
          <p:nvSpPr>
            <p:cNvPr id="48176" name="Rectangle 100"/>
            <p:cNvSpPr>
              <a:spLocks noChangeArrowheads="1"/>
            </p:cNvSpPr>
            <p:nvPr/>
          </p:nvSpPr>
          <p:spPr bwMode="auto">
            <a:xfrm>
              <a:off x="1536" y="1544"/>
              <a:ext cx="384" cy="2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1</a:t>
              </a:r>
            </a:p>
          </p:txBody>
        </p:sp>
        <p:sp>
          <p:nvSpPr>
            <p:cNvPr id="48177" name="Rectangle 101"/>
            <p:cNvSpPr>
              <a:spLocks noChangeArrowheads="1"/>
            </p:cNvSpPr>
            <p:nvPr/>
          </p:nvSpPr>
          <p:spPr bwMode="auto">
            <a:xfrm>
              <a:off x="1152" y="1544"/>
              <a:ext cx="384" cy="2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0</a:t>
              </a:r>
            </a:p>
          </p:txBody>
        </p:sp>
        <p:sp>
          <p:nvSpPr>
            <p:cNvPr id="48178" name="Line 102"/>
            <p:cNvSpPr>
              <a:spLocks noChangeShapeType="1"/>
            </p:cNvSpPr>
            <p:nvPr/>
          </p:nvSpPr>
          <p:spPr bwMode="auto">
            <a:xfrm>
              <a:off x="336" y="1544"/>
              <a:ext cx="5155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8179" name="Line 103"/>
            <p:cNvSpPr>
              <a:spLocks noChangeShapeType="1"/>
            </p:cNvSpPr>
            <p:nvPr/>
          </p:nvSpPr>
          <p:spPr bwMode="auto">
            <a:xfrm>
              <a:off x="336" y="1801"/>
              <a:ext cx="515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8180" name="Line 104"/>
            <p:cNvSpPr>
              <a:spLocks noChangeShapeType="1"/>
            </p:cNvSpPr>
            <p:nvPr/>
          </p:nvSpPr>
          <p:spPr bwMode="auto">
            <a:xfrm>
              <a:off x="336" y="2112"/>
              <a:ext cx="515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8181" name="Line 105"/>
            <p:cNvSpPr>
              <a:spLocks noChangeShapeType="1"/>
            </p:cNvSpPr>
            <p:nvPr/>
          </p:nvSpPr>
          <p:spPr bwMode="auto">
            <a:xfrm>
              <a:off x="336" y="2515"/>
              <a:ext cx="5155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8182" name="Line 106"/>
            <p:cNvSpPr>
              <a:spLocks noChangeShapeType="1"/>
            </p:cNvSpPr>
            <p:nvPr/>
          </p:nvSpPr>
          <p:spPr bwMode="auto">
            <a:xfrm>
              <a:off x="336" y="1544"/>
              <a:ext cx="0" cy="971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8183" name="Line 107"/>
            <p:cNvSpPr>
              <a:spLocks noChangeShapeType="1"/>
            </p:cNvSpPr>
            <p:nvPr/>
          </p:nvSpPr>
          <p:spPr bwMode="auto">
            <a:xfrm>
              <a:off x="1536" y="1544"/>
              <a:ext cx="0" cy="97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8184" name="Line 108"/>
            <p:cNvSpPr>
              <a:spLocks noChangeShapeType="1"/>
            </p:cNvSpPr>
            <p:nvPr/>
          </p:nvSpPr>
          <p:spPr bwMode="auto">
            <a:xfrm>
              <a:off x="1920" y="1544"/>
              <a:ext cx="0" cy="97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8185" name="Line 109"/>
            <p:cNvSpPr>
              <a:spLocks noChangeShapeType="1"/>
            </p:cNvSpPr>
            <p:nvPr/>
          </p:nvSpPr>
          <p:spPr bwMode="auto">
            <a:xfrm>
              <a:off x="2323" y="1544"/>
              <a:ext cx="0" cy="97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8186" name="Line 110"/>
            <p:cNvSpPr>
              <a:spLocks noChangeShapeType="1"/>
            </p:cNvSpPr>
            <p:nvPr/>
          </p:nvSpPr>
          <p:spPr bwMode="auto">
            <a:xfrm>
              <a:off x="2832" y="1544"/>
              <a:ext cx="0" cy="97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8187" name="Line 111"/>
            <p:cNvSpPr>
              <a:spLocks noChangeShapeType="1"/>
            </p:cNvSpPr>
            <p:nvPr/>
          </p:nvSpPr>
          <p:spPr bwMode="auto">
            <a:xfrm>
              <a:off x="3264" y="1544"/>
              <a:ext cx="0" cy="97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8188" name="Line 112"/>
            <p:cNvSpPr>
              <a:spLocks noChangeShapeType="1"/>
            </p:cNvSpPr>
            <p:nvPr/>
          </p:nvSpPr>
          <p:spPr bwMode="auto">
            <a:xfrm>
              <a:off x="3696" y="1544"/>
              <a:ext cx="0" cy="97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8189" name="Line 113"/>
            <p:cNvSpPr>
              <a:spLocks noChangeShapeType="1"/>
            </p:cNvSpPr>
            <p:nvPr/>
          </p:nvSpPr>
          <p:spPr bwMode="auto">
            <a:xfrm>
              <a:off x="4176" y="1544"/>
              <a:ext cx="0" cy="97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8190" name="Line 114"/>
            <p:cNvSpPr>
              <a:spLocks noChangeShapeType="1"/>
            </p:cNvSpPr>
            <p:nvPr/>
          </p:nvSpPr>
          <p:spPr bwMode="auto">
            <a:xfrm>
              <a:off x="4608" y="1544"/>
              <a:ext cx="0" cy="97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8191" name="Line 115"/>
            <p:cNvSpPr>
              <a:spLocks noChangeShapeType="1"/>
            </p:cNvSpPr>
            <p:nvPr/>
          </p:nvSpPr>
          <p:spPr bwMode="auto">
            <a:xfrm>
              <a:off x="5491" y="1544"/>
              <a:ext cx="0" cy="971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8192" name="Line 116"/>
            <p:cNvSpPr>
              <a:spLocks noChangeShapeType="1"/>
            </p:cNvSpPr>
            <p:nvPr/>
          </p:nvSpPr>
          <p:spPr bwMode="auto">
            <a:xfrm>
              <a:off x="1152" y="1544"/>
              <a:ext cx="0" cy="97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8193" name="Line 117"/>
            <p:cNvSpPr>
              <a:spLocks noChangeShapeType="1"/>
            </p:cNvSpPr>
            <p:nvPr/>
          </p:nvSpPr>
          <p:spPr bwMode="auto">
            <a:xfrm>
              <a:off x="5035" y="1544"/>
              <a:ext cx="0" cy="97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8194" name="Rectangle 118"/>
            <p:cNvSpPr>
              <a:spLocks noChangeArrowheads="1"/>
            </p:cNvSpPr>
            <p:nvPr/>
          </p:nvSpPr>
          <p:spPr bwMode="auto">
            <a:xfrm>
              <a:off x="4608" y="2141"/>
              <a:ext cx="427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endParaRPr lang="zh-CN" altLang="en-US" sz="2000">
                <a:solidFill>
                  <a:schemeClr val="hlink"/>
                </a:solidFill>
              </a:endParaRPr>
            </a:p>
          </p:txBody>
        </p:sp>
        <p:sp>
          <p:nvSpPr>
            <p:cNvPr id="48195" name="Rectangle 119"/>
            <p:cNvSpPr>
              <a:spLocks noChangeArrowheads="1"/>
            </p:cNvSpPr>
            <p:nvPr/>
          </p:nvSpPr>
          <p:spPr bwMode="auto">
            <a:xfrm>
              <a:off x="4176" y="2112"/>
              <a:ext cx="432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168</a:t>
              </a:r>
            </a:p>
          </p:txBody>
        </p:sp>
        <p:sp>
          <p:nvSpPr>
            <p:cNvPr id="48196" name="Rectangle 120"/>
            <p:cNvSpPr>
              <a:spLocks noChangeArrowheads="1"/>
            </p:cNvSpPr>
            <p:nvPr/>
          </p:nvSpPr>
          <p:spPr bwMode="auto">
            <a:xfrm>
              <a:off x="3696" y="2112"/>
              <a:ext cx="480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101</a:t>
              </a:r>
            </a:p>
          </p:txBody>
        </p:sp>
        <p:sp>
          <p:nvSpPr>
            <p:cNvPr id="48197" name="Rectangle 121"/>
            <p:cNvSpPr>
              <a:spLocks noChangeArrowheads="1"/>
            </p:cNvSpPr>
            <p:nvPr/>
          </p:nvSpPr>
          <p:spPr bwMode="auto">
            <a:xfrm>
              <a:off x="3264" y="2112"/>
              <a:ext cx="432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100</a:t>
              </a:r>
            </a:p>
          </p:txBody>
        </p:sp>
        <p:sp>
          <p:nvSpPr>
            <p:cNvPr id="48198" name="Rectangle 122"/>
            <p:cNvSpPr>
              <a:spLocks noChangeArrowheads="1"/>
            </p:cNvSpPr>
            <p:nvPr/>
          </p:nvSpPr>
          <p:spPr bwMode="auto">
            <a:xfrm>
              <a:off x="2832" y="2112"/>
              <a:ext cx="432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000"/>
                <a:t>65</a:t>
              </a:r>
            </a:p>
          </p:txBody>
        </p:sp>
      </p:grpSp>
      <p:sp>
        <p:nvSpPr>
          <p:cNvPr id="258171" name="Rectangle 123"/>
          <p:cNvSpPr>
            <a:spLocks noChangeArrowheads="1"/>
          </p:cNvSpPr>
          <p:nvPr/>
        </p:nvSpPr>
        <p:spPr bwMode="auto">
          <a:xfrm>
            <a:off x="7361238" y="3492500"/>
            <a:ext cx="677862" cy="6397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>
                <a:solidFill>
                  <a:schemeClr val="hlink"/>
                </a:solidFill>
              </a:rPr>
              <a:t>168</a:t>
            </a:r>
          </a:p>
        </p:txBody>
      </p:sp>
      <p:sp>
        <p:nvSpPr>
          <p:cNvPr id="258172" name="Rectangle 124"/>
          <p:cNvSpPr>
            <a:spLocks noChangeArrowheads="1"/>
          </p:cNvSpPr>
          <p:nvPr/>
        </p:nvSpPr>
        <p:spPr bwMode="auto">
          <a:xfrm>
            <a:off x="6675438" y="3492500"/>
            <a:ext cx="685800" cy="6397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>
                <a:solidFill>
                  <a:schemeClr val="hlink"/>
                </a:solidFill>
              </a:rPr>
              <a:t>101</a:t>
            </a:r>
          </a:p>
        </p:txBody>
      </p:sp>
      <p:sp>
        <p:nvSpPr>
          <p:cNvPr id="258173" name="Rectangle 125"/>
          <p:cNvSpPr>
            <a:spLocks noChangeArrowheads="1"/>
          </p:cNvSpPr>
          <p:nvPr/>
        </p:nvSpPr>
        <p:spPr bwMode="auto">
          <a:xfrm>
            <a:off x="5913438" y="3492500"/>
            <a:ext cx="762000" cy="6397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>
                <a:solidFill>
                  <a:schemeClr val="hlink"/>
                </a:solidFill>
              </a:rPr>
              <a:t>100</a:t>
            </a:r>
          </a:p>
        </p:txBody>
      </p:sp>
      <p:sp>
        <p:nvSpPr>
          <p:cNvPr id="258174" name="Rectangle 126"/>
          <p:cNvSpPr>
            <a:spLocks noChangeArrowheads="1"/>
          </p:cNvSpPr>
          <p:nvPr/>
        </p:nvSpPr>
        <p:spPr bwMode="auto">
          <a:xfrm>
            <a:off x="5227638" y="3492500"/>
            <a:ext cx="685800" cy="6397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>
                <a:solidFill>
                  <a:schemeClr val="hlink"/>
                </a:solidFill>
              </a:rPr>
              <a:t>65</a:t>
            </a:r>
          </a:p>
        </p:txBody>
      </p:sp>
      <p:sp>
        <p:nvSpPr>
          <p:cNvPr id="258175" name="Rectangle 127"/>
          <p:cNvSpPr>
            <a:spLocks noChangeArrowheads="1"/>
          </p:cNvSpPr>
          <p:nvPr/>
        </p:nvSpPr>
        <p:spPr bwMode="auto">
          <a:xfrm>
            <a:off x="4541838" y="3492500"/>
            <a:ext cx="685800" cy="6397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>
                <a:solidFill>
                  <a:schemeClr val="hlink"/>
                </a:solidFill>
              </a:rPr>
              <a:t>41</a:t>
            </a:r>
          </a:p>
        </p:txBody>
      </p:sp>
      <p:sp>
        <p:nvSpPr>
          <p:cNvPr id="258176" name="Text Box 128"/>
          <p:cNvSpPr txBox="1">
            <a:spLocks noChangeArrowheads="1"/>
          </p:cNvSpPr>
          <p:nvPr/>
        </p:nvSpPr>
        <p:spPr bwMode="auto">
          <a:xfrm>
            <a:off x="917575" y="4343400"/>
            <a:ext cx="1905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</a:pPr>
            <a:r>
              <a:rPr kumimoji="1" lang="en-US" altLang="zh-CN"/>
              <a:t>a[7] → a[8]</a:t>
            </a:r>
          </a:p>
        </p:txBody>
      </p:sp>
      <p:sp>
        <p:nvSpPr>
          <p:cNvPr id="258177" name="Rectangle 129"/>
          <p:cNvSpPr>
            <a:spLocks noChangeArrowheads="1"/>
          </p:cNvSpPr>
          <p:nvPr/>
        </p:nvSpPr>
        <p:spPr bwMode="auto">
          <a:xfrm>
            <a:off x="914400" y="4732338"/>
            <a:ext cx="14112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</a:pPr>
            <a:r>
              <a:rPr kumimoji="1" lang="en-US" altLang="zh-CN"/>
              <a:t>a[6] → a[7]</a:t>
            </a:r>
          </a:p>
        </p:txBody>
      </p:sp>
      <p:sp>
        <p:nvSpPr>
          <p:cNvPr id="258178" name="Rectangle 130"/>
          <p:cNvSpPr>
            <a:spLocks noChangeArrowheads="1"/>
          </p:cNvSpPr>
          <p:nvPr/>
        </p:nvSpPr>
        <p:spPr bwMode="auto">
          <a:xfrm>
            <a:off x="917575" y="5097463"/>
            <a:ext cx="14112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</a:pPr>
            <a:r>
              <a:rPr kumimoji="1" lang="en-US" altLang="zh-CN"/>
              <a:t>a[5] → a[6]</a:t>
            </a:r>
          </a:p>
        </p:txBody>
      </p:sp>
      <p:sp>
        <p:nvSpPr>
          <p:cNvPr id="258179" name="Rectangle 131"/>
          <p:cNvSpPr>
            <a:spLocks noChangeArrowheads="1"/>
          </p:cNvSpPr>
          <p:nvPr/>
        </p:nvSpPr>
        <p:spPr bwMode="auto">
          <a:xfrm>
            <a:off x="917575" y="5478463"/>
            <a:ext cx="14112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en-US" altLang="zh-CN"/>
              <a:t>a[4] → a[5]</a:t>
            </a:r>
          </a:p>
        </p:txBody>
      </p:sp>
      <p:sp>
        <p:nvSpPr>
          <p:cNvPr id="258180" name="Rectangle 132"/>
          <p:cNvSpPr>
            <a:spLocks noChangeArrowheads="1"/>
          </p:cNvSpPr>
          <p:nvPr/>
        </p:nvSpPr>
        <p:spPr bwMode="auto">
          <a:xfrm>
            <a:off x="914400" y="5859463"/>
            <a:ext cx="14112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en-US" altLang="zh-CN"/>
              <a:t>a[3] → a[4]</a:t>
            </a:r>
          </a:p>
        </p:txBody>
      </p:sp>
      <p:grpSp>
        <p:nvGrpSpPr>
          <p:cNvPr id="258181" name="Group 133"/>
          <p:cNvGrpSpPr>
            <a:grpSpLocks/>
          </p:cNvGrpSpPr>
          <p:nvPr/>
        </p:nvGrpSpPr>
        <p:grpSpPr bwMode="auto">
          <a:xfrm>
            <a:off x="3810000" y="4648200"/>
            <a:ext cx="3446463" cy="1066800"/>
            <a:chOff x="3264" y="2592"/>
            <a:chExt cx="1968" cy="672"/>
          </a:xfrm>
        </p:grpSpPr>
        <p:sp>
          <p:nvSpPr>
            <p:cNvPr id="48145" name="Rectangle 134"/>
            <p:cNvSpPr>
              <a:spLocks noChangeArrowheads="1"/>
            </p:cNvSpPr>
            <p:nvPr/>
          </p:nvSpPr>
          <p:spPr bwMode="auto">
            <a:xfrm>
              <a:off x="3456" y="2673"/>
              <a:ext cx="127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for (j=n;  j&gt;=i;  j--)</a:t>
              </a:r>
            </a:p>
          </p:txBody>
        </p:sp>
        <p:sp>
          <p:nvSpPr>
            <p:cNvPr id="48146" name="Rectangle 135"/>
            <p:cNvSpPr>
              <a:spLocks noChangeArrowheads="1"/>
            </p:cNvSpPr>
            <p:nvPr/>
          </p:nvSpPr>
          <p:spPr bwMode="auto">
            <a:xfrm>
              <a:off x="3648" y="2971"/>
              <a:ext cx="840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Clr>
                  <a:schemeClr val="tx1"/>
                </a:buClr>
                <a:buSzTx/>
              </a:pPr>
              <a:r>
                <a:rPr kumimoji="1" lang="en-US" altLang="zh-CN"/>
                <a:t>a[j+1]←a[j]</a:t>
              </a:r>
            </a:p>
          </p:txBody>
        </p:sp>
        <p:sp>
          <p:nvSpPr>
            <p:cNvPr id="48147" name="Rectangle 136"/>
            <p:cNvSpPr>
              <a:spLocks noChangeArrowheads="1"/>
            </p:cNvSpPr>
            <p:nvPr/>
          </p:nvSpPr>
          <p:spPr bwMode="auto">
            <a:xfrm>
              <a:off x="3264" y="2592"/>
              <a:ext cx="1968" cy="6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48148" name="Line 137"/>
            <p:cNvSpPr>
              <a:spLocks noChangeShapeType="1"/>
            </p:cNvSpPr>
            <p:nvPr/>
          </p:nvSpPr>
          <p:spPr bwMode="auto">
            <a:xfrm>
              <a:off x="3504" y="2928"/>
              <a:ext cx="17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48149" name="Line 138"/>
            <p:cNvSpPr>
              <a:spLocks noChangeShapeType="1"/>
            </p:cNvSpPr>
            <p:nvPr/>
          </p:nvSpPr>
          <p:spPr bwMode="auto">
            <a:xfrm>
              <a:off x="3504" y="2928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8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8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8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8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8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8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8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8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8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8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8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8171" grpId="0" animBg="1" autoUpdateAnimBg="0"/>
      <p:bldP spid="258172" grpId="0" animBg="1" autoUpdateAnimBg="0"/>
      <p:bldP spid="258173" grpId="0" animBg="1" autoUpdateAnimBg="0"/>
      <p:bldP spid="258174" grpId="0" animBg="1" autoUpdateAnimBg="0"/>
      <p:bldP spid="258175" grpId="0" animBg="1" autoUpdateAnimBg="0"/>
      <p:bldP spid="258176" grpId="0" autoUpdateAnimBg="0"/>
      <p:bldP spid="258177" grpId="0" autoUpdateAnimBg="0"/>
      <p:bldP spid="258178" grpId="0" autoUpdateAnimBg="0"/>
      <p:bldP spid="258179" grpId="0" autoUpdateAnimBg="0"/>
      <p:bldP spid="258180" grpId="0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5E223292-8BE6-49AF-8214-9A39F65B7367}" type="slidenum">
              <a:rPr lang="en-US" altLang="zh-CN"/>
              <a:pPr>
                <a:defRPr/>
              </a:pPr>
              <a:t>47</a:t>
            </a:fld>
            <a:r>
              <a:rPr lang="en-US" altLang="zh-CN"/>
              <a:t>-</a:t>
            </a:r>
          </a:p>
        </p:txBody>
      </p:sp>
      <p:sp>
        <p:nvSpPr>
          <p:cNvPr id="491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600" smtClean="0"/>
              <a:t>    7.1.4  数组名做函数的参数</a:t>
            </a:r>
          </a:p>
        </p:txBody>
      </p:sp>
      <p:grpSp>
        <p:nvGrpSpPr>
          <p:cNvPr id="177189" name="Group 37"/>
          <p:cNvGrpSpPr>
            <a:grpSpLocks/>
          </p:cNvGrpSpPr>
          <p:nvPr/>
        </p:nvGrpSpPr>
        <p:grpSpPr bwMode="auto">
          <a:xfrm>
            <a:off x="4802188" y="1981200"/>
            <a:ext cx="3656012" cy="3225800"/>
            <a:chOff x="1584" y="912"/>
            <a:chExt cx="2303" cy="2032"/>
          </a:xfrm>
        </p:grpSpPr>
        <p:grpSp>
          <p:nvGrpSpPr>
            <p:cNvPr id="49163" name="Group 38"/>
            <p:cNvGrpSpPr>
              <a:grpSpLocks/>
            </p:cNvGrpSpPr>
            <p:nvPr/>
          </p:nvGrpSpPr>
          <p:grpSpPr bwMode="auto">
            <a:xfrm>
              <a:off x="1584" y="912"/>
              <a:ext cx="2303" cy="2032"/>
              <a:chOff x="3654" y="5698"/>
              <a:chExt cx="3000" cy="2282"/>
            </a:xfrm>
          </p:grpSpPr>
          <p:sp>
            <p:nvSpPr>
              <p:cNvPr id="49171" name="Rectangle 39"/>
              <p:cNvSpPr>
                <a:spLocks noChangeArrowheads="1"/>
              </p:cNvSpPr>
              <p:nvPr/>
            </p:nvSpPr>
            <p:spPr bwMode="auto">
              <a:xfrm>
                <a:off x="3654" y="5698"/>
                <a:ext cx="3000" cy="2282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49172" name="Line 40"/>
              <p:cNvSpPr>
                <a:spLocks noChangeShapeType="1"/>
              </p:cNvSpPr>
              <p:nvPr/>
            </p:nvSpPr>
            <p:spPr bwMode="auto">
              <a:xfrm>
                <a:off x="3654" y="6024"/>
                <a:ext cx="300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173" name="Line 41"/>
              <p:cNvSpPr>
                <a:spLocks noChangeShapeType="1"/>
              </p:cNvSpPr>
              <p:nvPr/>
            </p:nvSpPr>
            <p:spPr bwMode="auto">
              <a:xfrm>
                <a:off x="4134" y="6350"/>
                <a:ext cx="252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174" name="Line 42"/>
              <p:cNvSpPr>
                <a:spLocks noChangeShapeType="1"/>
              </p:cNvSpPr>
              <p:nvPr/>
            </p:nvSpPr>
            <p:spPr bwMode="auto">
              <a:xfrm>
                <a:off x="4134" y="6350"/>
                <a:ext cx="0" cy="32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175" name="Line 43"/>
              <p:cNvSpPr>
                <a:spLocks noChangeShapeType="1"/>
              </p:cNvSpPr>
              <p:nvPr/>
            </p:nvSpPr>
            <p:spPr bwMode="auto">
              <a:xfrm>
                <a:off x="3654" y="6676"/>
                <a:ext cx="300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176" name="Line 44"/>
              <p:cNvSpPr>
                <a:spLocks noChangeShapeType="1"/>
              </p:cNvSpPr>
              <p:nvPr/>
            </p:nvSpPr>
            <p:spPr bwMode="auto">
              <a:xfrm>
                <a:off x="4134" y="7002"/>
                <a:ext cx="252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177" name="Line 45"/>
              <p:cNvSpPr>
                <a:spLocks noChangeShapeType="1"/>
              </p:cNvSpPr>
              <p:nvPr/>
            </p:nvSpPr>
            <p:spPr bwMode="auto">
              <a:xfrm>
                <a:off x="4134" y="7002"/>
                <a:ext cx="0" cy="32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178" name="Line 46"/>
              <p:cNvSpPr>
                <a:spLocks noChangeShapeType="1"/>
              </p:cNvSpPr>
              <p:nvPr/>
            </p:nvSpPr>
            <p:spPr bwMode="auto">
              <a:xfrm>
                <a:off x="3654" y="7328"/>
                <a:ext cx="300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179" name="Line 47"/>
              <p:cNvSpPr>
                <a:spLocks noChangeShapeType="1"/>
              </p:cNvSpPr>
              <p:nvPr/>
            </p:nvSpPr>
            <p:spPr bwMode="auto">
              <a:xfrm>
                <a:off x="3654" y="7654"/>
                <a:ext cx="300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9164" name="Rectangle 48"/>
            <p:cNvSpPr>
              <a:spLocks noChangeArrowheads="1"/>
            </p:cNvSpPr>
            <p:nvPr/>
          </p:nvSpPr>
          <p:spPr bwMode="auto">
            <a:xfrm>
              <a:off x="1920" y="917"/>
              <a:ext cx="401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Clr>
                  <a:schemeClr val="tx1"/>
                </a:buClr>
                <a:buSzTx/>
              </a:pPr>
              <a:r>
                <a:rPr kumimoji="1" lang="en-US" altLang="zh-CN"/>
                <a:t>i←0</a:t>
              </a:r>
            </a:p>
          </p:txBody>
        </p:sp>
        <p:sp>
          <p:nvSpPr>
            <p:cNvPr id="49165" name="Rectangle 49"/>
            <p:cNvSpPr>
              <a:spLocks noChangeArrowheads="1"/>
            </p:cNvSpPr>
            <p:nvPr/>
          </p:nvSpPr>
          <p:spPr bwMode="auto">
            <a:xfrm>
              <a:off x="1680" y="1205"/>
              <a:ext cx="959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Clr>
                  <a:schemeClr val="tx1"/>
                </a:buClr>
                <a:buSzTx/>
              </a:pPr>
              <a:r>
                <a:rPr kumimoji="1" lang="zh-CN" altLang="en-US"/>
                <a:t>当 </a:t>
              </a:r>
              <a:r>
                <a:rPr kumimoji="1" lang="en-US" altLang="zh-CN"/>
                <a:t>a[i]&lt;x  </a:t>
              </a:r>
              <a:r>
                <a:rPr kumimoji="1" lang="zh-CN" altLang="en-US"/>
                <a:t>时</a:t>
              </a:r>
            </a:p>
          </p:txBody>
        </p:sp>
        <p:sp>
          <p:nvSpPr>
            <p:cNvPr id="49166" name="Rectangle 50"/>
            <p:cNvSpPr>
              <a:spLocks noChangeArrowheads="1"/>
            </p:cNvSpPr>
            <p:nvPr/>
          </p:nvSpPr>
          <p:spPr bwMode="auto">
            <a:xfrm>
              <a:off x="2112" y="1493"/>
              <a:ext cx="53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Clr>
                  <a:schemeClr val="tx1"/>
                </a:buClr>
                <a:buSzTx/>
              </a:pPr>
              <a:r>
                <a:rPr kumimoji="1" lang="en-US" altLang="zh-CN"/>
                <a:t>i←i+1</a:t>
              </a:r>
            </a:p>
          </p:txBody>
        </p:sp>
        <p:sp>
          <p:nvSpPr>
            <p:cNvPr id="49167" name="Rectangle 51"/>
            <p:cNvSpPr>
              <a:spLocks noChangeArrowheads="1"/>
            </p:cNvSpPr>
            <p:nvPr/>
          </p:nvSpPr>
          <p:spPr bwMode="auto">
            <a:xfrm>
              <a:off x="1629" y="1819"/>
              <a:ext cx="1403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for (j=n;  j&gt;=i;  j--)</a:t>
              </a:r>
            </a:p>
          </p:txBody>
        </p:sp>
        <p:sp>
          <p:nvSpPr>
            <p:cNvPr id="49168" name="Rectangle 52"/>
            <p:cNvSpPr>
              <a:spLocks noChangeArrowheads="1"/>
            </p:cNvSpPr>
            <p:nvPr/>
          </p:nvSpPr>
          <p:spPr bwMode="auto">
            <a:xfrm>
              <a:off x="2064" y="2069"/>
              <a:ext cx="92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Clr>
                  <a:schemeClr val="tx1"/>
                </a:buClr>
                <a:buSzTx/>
              </a:pPr>
              <a:r>
                <a:rPr kumimoji="1" lang="en-US" altLang="zh-CN"/>
                <a:t>a[j+1]←a[j]</a:t>
              </a:r>
            </a:p>
          </p:txBody>
        </p:sp>
        <p:sp>
          <p:nvSpPr>
            <p:cNvPr id="49169" name="Rectangle 53"/>
            <p:cNvSpPr>
              <a:spLocks noChangeArrowheads="1"/>
            </p:cNvSpPr>
            <p:nvPr/>
          </p:nvSpPr>
          <p:spPr bwMode="auto">
            <a:xfrm>
              <a:off x="1776" y="2357"/>
              <a:ext cx="58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Clr>
                  <a:schemeClr val="tx1"/>
                </a:buClr>
                <a:buSzTx/>
              </a:pPr>
              <a:r>
                <a:rPr kumimoji="1" lang="en-US" altLang="zh-CN"/>
                <a:t>a[i]←x</a:t>
              </a:r>
            </a:p>
          </p:txBody>
        </p:sp>
        <p:sp>
          <p:nvSpPr>
            <p:cNvPr id="49170" name="Rectangle 54"/>
            <p:cNvSpPr>
              <a:spLocks noChangeArrowheads="1"/>
            </p:cNvSpPr>
            <p:nvPr/>
          </p:nvSpPr>
          <p:spPr bwMode="auto">
            <a:xfrm>
              <a:off x="1791" y="2645"/>
              <a:ext cx="387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Clr>
                  <a:schemeClr val="tx1"/>
                </a:buClr>
                <a:buSzTx/>
              </a:pPr>
              <a:r>
                <a:rPr kumimoji="1" lang="en-US" altLang="zh-CN"/>
                <a:t>n++</a:t>
              </a:r>
            </a:p>
          </p:txBody>
        </p:sp>
      </p:grpSp>
      <p:grpSp>
        <p:nvGrpSpPr>
          <p:cNvPr id="49157" name="Group 55"/>
          <p:cNvGrpSpPr>
            <a:grpSpLocks/>
          </p:cNvGrpSpPr>
          <p:nvPr/>
        </p:nvGrpSpPr>
        <p:grpSpPr bwMode="auto">
          <a:xfrm>
            <a:off x="609600" y="1981200"/>
            <a:ext cx="3505200" cy="2438400"/>
            <a:chOff x="1104" y="1392"/>
            <a:chExt cx="2928" cy="1536"/>
          </a:xfrm>
        </p:grpSpPr>
        <p:sp>
          <p:nvSpPr>
            <p:cNvPr id="49158" name="Rectangle 56"/>
            <p:cNvSpPr>
              <a:spLocks noChangeArrowheads="1"/>
            </p:cNvSpPr>
            <p:nvPr/>
          </p:nvSpPr>
          <p:spPr bwMode="auto">
            <a:xfrm>
              <a:off x="1104" y="1392"/>
              <a:ext cx="2928" cy="15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49159" name="Rectangle 57"/>
            <p:cNvSpPr>
              <a:spLocks noChangeArrowheads="1"/>
            </p:cNvSpPr>
            <p:nvPr/>
          </p:nvSpPr>
          <p:spPr bwMode="auto">
            <a:xfrm>
              <a:off x="1104" y="1392"/>
              <a:ext cx="2928" cy="3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找 </a:t>
              </a:r>
              <a:r>
                <a:rPr kumimoji="1" lang="en-US" altLang="zh-CN"/>
                <a:t>x </a:t>
              </a:r>
              <a:r>
                <a:rPr kumimoji="1" lang="zh-CN" altLang="en-US"/>
                <a:t>应插入的位置</a:t>
              </a:r>
              <a:r>
                <a:rPr kumimoji="1" lang="en-US" altLang="zh-CN"/>
                <a:t>i               [1]</a:t>
              </a:r>
              <a:endParaRPr lang="zh-CN" altLang="en-US"/>
            </a:p>
          </p:txBody>
        </p:sp>
        <p:sp>
          <p:nvSpPr>
            <p:cNvPr id="49160" name="Rectangle 58"/>
            <p:cNvSpPr>
              <a:spLocks noChangeArrowheads="1"/>
            </p:cNvSpPr>
            <p:nvPr/>
          </p:nvSpPr>
          <p:spPr bwMode="auto">
            <a:xfrm>
              <a:off x="1104" y="1728"/>
              <a:ext cx="2928" cy="52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将</a:t>
              </a:r>
              <a:r>
                <a:rPr kumimoji="1" lang="en-US" altLang="zh-CN"/>
                <a:t>i</a:t>
              </a:r>
              <a:r>
                <a:rPr kumimoji="1" lang="zh-CN" altLang="en-US"/>
                <a:t>至</a:t>
              </a:r>
              <a:r>
                <a:rPr kumimoji="1" lang="en-US" altLang="zh-CN"/>
                <a:t>n</a:t>
              </a:r>
              <a:r>
                <a:rPr kumimoji="1" lang="zh-CN" altLang="en-US"/>
                <a:t>的所有元素向后移动</a:t>
              </a:r>
            </a:p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一个位置                                [2]</a:t>
              </a:r>
            </a:p>
          </p:txBody>
        </p:sp>
        <p:sp>
          <p:nvSpPr>
            <p:cNvPr id="49161" name="Rectangle 59"/>
            <p:cNvSpPr>
              <a:spLocks noChangeArrowheads="1"/>
            </p:cNvSpPr>
            <p:nvPr/>
          </p:nvSpPr>
          <p:spPr bwMode="auto">
            <a:xfrm>
              <a:off x="1104" y="2256"/>
              <a:ext cx="2928" cy="3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在第</a:t>
              </a:r>
              <a:r>
                <a:rPr kumimoji="1" lang="en-US" altLang="zh-CN"/>
                <a:t>i</a:t>
              </a:r>
              <a:r>
                <a:rPr kumimoji="1" lang="zh-CN" altLang="en-US"/>
                <a:t>个位置上插入</a:t>
              </a:r>
              <a:r>
                <a:rPr kumimoji="1" lang="en-US" altLang="zh-CN"/>
                <a:t>x             [3]</a:t>
              </a:r>
              <a:endParaRPr lang="zh-CN" altLang="en-US"/>
            </a:p>
          </p:txBody>
        </p:sp>
        <p:sp>
          <p:nvSpPr>
            <p:cNvPr id="49162" name="Rectangle 60"/>
            <p:cNvSpPr>
              <a:spLocks noChangeArrowheads="1"/>
            </p:cNvSpPr>
            <p:nvPr/>
          </p:nvSpPr>
          <p:spPr bwMode="auto">
            <a:xfrm>
              <a:off x="1104" y="2592"/>
              <a:ext cx="2928" cy="3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数组有效元素个数加1          [4]</a:t>
              </a: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7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7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9D8729B7-C51C-445F-9506-4B2D5E001D5C}" type="slidenum">
              <a:rPr lang="en-US" altLang="zh-CN"/>
              <a:pPr>
                <a:defRPr/>
              </a:pPr>
              <a:t>48</a:t>
            </a:fld>
            <a:r>
              <a:rPr lang="en-US" altLang="zh-CN"/>
              <a:t>-</a:t>
            </a:r>
          </a:p>
        </p:txBody>
      </p:sp>
      <p:sp>
        <p:nvSpPr>
          <p:cNvPr id="501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600" smtClean="0"/>
              <a:t> 7.1.4  数组名做函数的参数</a:t>
            </a:r>
          </a:p>
        </p:txBody>
      </p:sp>
      <p:sp>
        <p:nvSpPr>
          <p:cNvPr id="50180" name="Rectangle 46"/>
          <p:cNvSpPr>
            <a:spLocks noChangeArrowheads="1"/>
          </p:cNvSpPr>
          <p:nvPr/>
        </p:nvSpPr>
        <p:spPr bwMode="auto">
          <a:xfrm>
            <a:off x="381000" y="1600200"/>
            <a:ext cx="2286000" cy="585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800"/>
              <a:t>3. 设计函数</a:t>
            </a:r>
          </a:p>
        </p:txBody>
      </p:sp>
      <p:sp>
        <p:nvSpPr>
          <p:cNvPr id="50181" name="Rectangle 47"/>
          <p:cNvSpPr>
            <a:spLocks noChangeArrowheads="1"/>
          </p:cNvSpPr>
          <p:nvPr/>
        </p:nvSpPr>
        <p:spPr bwMode="auto">
          <a:xfrm>
            <a:off x="457200" y="2133600"/>
            <a:ext cx="3048000" cy="43815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lang="zh-CN" altLang="en-US" sz="2400"/>
              <a:t>一、设计函数的首部</a:t>
            </a:r>
          </a:p>
        </p:txBody>
      </p:sp>
      <p:sp>
        <p:nvSpPr>
          <p:cNvPr id="50182" name="Rectangle 48"/>
          <p:cNvSpPr>
            <a:spLocks noChangeArrowheads="1"/>
          </p:cNvSpPr>
          <p:nvPr/>
        </p:nvSpPr>
        <p:spPr bwMode="auto">
          <a:xfrm>
            <a:off x="457200" y="2743200"/>
            <a:ext cx="2160588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lang="zh-CN" altLang="en-US" sz="2400"/>
              <a:t> 1. 为函数命名:</a:t>
            </a:r>
          </a:p>
        </p:txBody>
      </p:sp>
      <p:sp>
        <p:nvSpPr>
          <p:cNvPr id="259121" name="Rectangle 49"/>
          <p:cNvSpPr>
            <a:spLocks noChangeArrowheads="1"/>
          </p:cNvSpPr>
          <p:nvPr/>
        </p:nvSpPr>
        <p:spPr bwMode="auto">
          <a:xfrm>
            <a:off x="2895600" y="2684463"/>
            <a:ext cx="890588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lang="en-US" altLang="zh-CN" sz="2400"/>
              <a:t>insert</a:t>
            </a:r>
            <a:endParaRPr lang="zh-CN" altLang="en-US" sz="2400"/>
          </a:p>
        </p:txBody>
      </p:sp>
      <p:sp>
        <p:nvSpPr>
          <p:cNvPr id="50184" name="Rectangle 50"/>
          <p:cNvSpPr>
            <a:spLocks noChangeArrowheads="1"/>
          </p:cNvSpPr>
          <p:nvPr/>
        </p:nvSpPr>
        <p:spPr bwMode="auto">
          <a:xfrm>
            <a:off x="457200" y="3295650"/>
            <a:ext cx="3284538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lang="en-US" altLang="zh-CN" sz="2400"/>
              <a:t> 2. </a:t>
            </a:r>
            <a:r>
              <a:rPr lang="zh-CN" altLang="en-US" sz="2400">
                <a:hlinkClick r:id="" action="ppaction://hlinkshowjump?jump=nextslide"/>
              </a:rPr>
              <a:t>设计函数的参数列表</a:t>
            </a:r>
            <a:endParaRPr lang="zh-CN" altLang="en-US" sz="2400"/>
          </a:p>
        </p:txBody>
      </p:sp>
      <p:sp>
        <p:nvSpPr>
          <p:cNvPr id="50185" name="Rectangle 51"/>
          <p:cNvSpPr>
            <a:spLocks noChangeArrowheads="1"/>
          </p:cNvSpPr>
          <p:nvPr/>
        </p:nvSpPr>
        <p:spPr bwMode="auto">
          <a:xfrm>
            <a:off x="527050" y="3792538"/>
            <a:ext cx="290195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zh-CN" sz="2400"/>
              <a:t>3. </a:t>
            </a:r>
            <a:r>
              <a:rPr lang="zh-CN" altLang="en-US" sz="2400">
                <a:hlinkClick r:id="rId3" action="ppaction://hlinksldjump"/>
              </a:rPr>
              <a:t>设计函数的返回值</a:t>
            </a:r>
            <a:endParaRPr lang="zh-CN" altLang="en-US" sz="2400"/>
          </a:p>
        </p:txBody>
      </p:sp>
      <p:sp>
        <p:nvSpPr>
          <p:cNvPr id="259124" name="Rectangle 52"/>
          <p:cNvSpPr>
            <a:spLocks noChangeArrowheads="1"/>
          </p:cNvSpPr>
          <p:nvPr/>
        </p:nvSpPr>
        <p:spPr bwMode="auto">
          <a:xfrm>
            <a:off x="4191000" y="2133600"/>
            <a:ext cx="4648200" cy="407988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lnSpc>
                <a:spcPct val="110000"/>
              </a:lnSpc>
            </a:pPr>
            <a:r>
              <a:rPr lang="en-US" altLang="zh-CN"/>
              <a:t>int  insert (int a[ ], int  n,  int x)</a:t>
            </a:r>
          </a:p>
        </p:txBody>
      </p:sp>
      <p:sp>
        <p:nvSpPr>
          <p:cNvPr id="50187" name="Rectangle 53"/>
          <p:cNvSpPr>
            <a:spLocks noChangeArrowheads="1"/>
          </p:cNvSpPr>
          <p:nvPr/>
        </p:nvSpPr>
        <p:spPr bwMode="auto">
          <a:xfrm>
            <a:off x="457200" y="4438650"/>
            <a:ext cx="2514600" cy="43815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lang="zh-CN" altLang="en-US" sz="2400"/>
              <a:t>二、设计函数体</a:t>
            </a:r>
          </a:p>
        </p:txBody>
      </p:sp>
      <p:sp>
        <p:nvSpPr>
          <p:cNvPr id="50188" name="Rectangle 54"/>
          <p:cNvSpPr>
            <a:spLocks noChangeArrowheads="1"/>
          </p:cNvSpPr>
          <p:nvPr/>
        </p:nvSpPr>
        <p:spPr bwMode="auto">
          <a:xfrm>
            <a:off x="533400" y="5011738"/>
            <a:ext cx="16764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zh-CN" sz="2400"/>
              <a:t>1. </a:t>
            </a:r>
            <a:r>
              <a:rPr lang="zh-CN" altLang="en-US" sz="2400"/>
              <a:t>执行部分</a:t>
            </a:r>
          </a:p>
        </p:txBody>
      </p:sp>
      <p:sp>
        <p:nvSpPr>
          <p:cNvPr id="50189" name="Rectangle 55"/>
          <p:cNvSpPr>
            <a:spLocks noChangeArrowheads="1"/>
          </p:cNvSpPr>
          <p:nvPr/>
        </p:nvSpPr>
        <p:spPr bwMode="auto">
          <a:xfrm>
            <a:off x="533400" y="5562600"/>
            <a:ext cx="2289175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400"/>
              <a:t>2. 说明语句部分</a:t>
            </a:r>
          </a:p>
        </p:txBody>
      </p:sp>
      <p:sp>
        <p:nvSpPr>
          <p:cNvPr id="50190" name="Text Box 56"/>
          <p:cNvSpPr txBox="1">
            <a:spLocks noChangeArrowheads="1"/>
          </p:cNvSpPr>
          <p:nvPr/>
        </p:nvSpPr>
        <p:spPr bwMode="auto">
          <a:xfrm>
            <a:off x="609600" y="6115050"/>
            <a:ext cx="228600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</a:pPr>
            <a:r>
              <a:rPr lang="zh-CN" altLang="en-US" sz="2400">
                <a:ea typeface="方正姚体" pitchFamily="2" charset="-122"/>
                <a:hlinkClick r:id="rId4" action="ppaction://hlinksldjump"/>
              </a:rPr>
              <a:t>完整的函数</a:t>
            </a:r>
            <a:endParaRPr lang="zh-CN" altLang="en-US" sz="2400">
              <a:ea typeface="方正姚体" pitchFamily="2" charset="-122"/>
            </a:endParaRPr>
          </a:p>
        </p:txBody>
      </p:sp>
      <p:grpSp>
        <p:nvGrpSpPr>
          <p:cNvPr id="259129" name="Group 57"/>
          <p:cNvGrpSpPr>
            <a:grpSpLocks/>
          </p:cNvGrpSpPr>
          <p:nvPr/>
        </p:nvGrpSpPr>
        <p:grpSpPr bwMode="auto">
          <a:xfrm>
            <a:off x="4495800" y="3098800"/>
            <a:ext cx="3656013" cy="3225800"/>
            <a:chOff x="1584" y="912"/>
            <a:chExt cx="2303" cy="2032"/>
          </a:xfrm>
        </p:grpSpPr>
        <p:grpSp>
          <p:nvGrpSpPr>
            <p:cNvPr id="50192" name="Group 58"/>
            <p:cNvGrpSpPr>
              <a:grpSpLocks/>
            </p:cNvGrpSpPr>
            <p:nvPr/>
          </p:nvGrpSpPr>
          <p:grpSpPr bwMode="auto">
            <a:xfrm>
              <a:off x="1584" y="912"/>
              <a:ext cx="2303" cy="2032"/>
              <a:chOff x="3654" y="5698"/>
              <a:chExt cx="3000" cy="2282"/>
            </a:xfrm>
          </p:grpSpPr>
          <p:sp>
            <p:nvSpPr>
              <p:cNvPr id="50200" name="Rectangle 59"/>
              <p:cNvSpPr>
                <a:spLocks noChangeArrowheads="1"/>
              </p:cNvSpPr>
              <p:nvPr/>
            </p:nvSpPr>
            <p:spPr bwMode="auto">
              <a:xfrm>
                <a:off x="3654" y="5698"/>
                <a:ext cx="3000" cy="2282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50201" name="Line 60"/>
              <p:cNvSpPr>
                <a:spLocks noChangeShapeType="1"/>
              </p:cNvSpPr>
              <p:nvPr/>
            </p:nvSpPr>
            <p:spPr bwMode="auto">
              <a:xfrm>
                <a:off x="3654" y="6024"/>
                <a:ext cx="300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202" name="Line 61"/>
              <p:cNvSpPr>
                <a:spLocks noChangeShapeType="1"/>
              </p:cNvSpPr>
              <p:nvPr/>
            </p:nvSpPr>
            <p:spPr bwMode="auto">
              <a:xfrm>
                <a:off x="4134" y="6350"/>
                <a:ext cx="252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203" name="Line 62"/>
              <p:cNvSpPr>
                <a:spLocks noChangeShapeType="1"/>
              </p:cNvSpPr>
              <p:nvPr/>
            </p:nvSpPr>
            <p:spPr bwMode="auto">
              <a:xfrm>
                <a:off x="4134" y="6350"/>
                <a:ext cx="0" cy="32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204" name="Line 63"/>
              <p:cNvSpPr>
                <a:spLocks noChangeShapeType="1"/>
              </p:cNvSpPr>
              <p:nvPr/>
            </p:nvSpPr>
            <p:spPr bwMode="auto">
              <a:xfrm>
                <a:off x="3654" y="6676"/>
                <a:ext cx="300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205" name="Line 64"/>
              <p:cNvSpPr>
                <a:spLocks noChangeShapeType="1"/>
              </p:cNvSpPr>
              <p:nvPr/>
            </p:nvSpPr>
            <p:spPr bwMode="auto">
              <a:xfrm>
                <a:off x="4134" y="7002"/>
                <a:ext cx="252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206" name="Line 65"/>
              <p:cNvSpPr>
                <a:spLocks noChangeShapeType="1"/>
              </p:cNvSpPr>
              <p:nvPr/>
            </p:nvSpPr>
            <p:spPr bwMode="auto">
              <a:xfrm>
                <a:off x="4134" y="7002"/>
                <a:ext cx="0" cy="32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207" name="Line 66"/>
              <p:cNvSpPr>
                <a:spLocks noChangeShapeType="1"/>
              </p:cNvSpPr>
              <p:nvPr/>
            </p:nvSpPr>
            <p:spPr bwMode="auto">
              <a:xfrm>
                <a:off x="3654" y="7328"/>
                <a:ext cx="300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208" name="Line 67"/>
              <p:cNvSpPr>
                <a:spLocks noChangeShapeType="1"/>
              </p:cNvSpPr>
              <p:nvPr/>
            </p:nvSpPr>
            <p:spPr bwMode="auto">
              <a:xfrm>
                <a:off x="3654" y="7654"/>
                <a:ext cx="300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0193" name="Rectangle 68"/>
            <p:cNvSpPr>
              <a:spLocks noChangeArrowheads="1"/>
            </p:cNvSpPr>
            <p:nvPr/>
          </p:nvSpPr>
          <p:spPr bwMode="auto">
            <a:xfrm>
              <a:off x="1920" y="917"/>
              <a:ext cx="401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Clr>
                  <a:schemeClr val="tx1"/>
                </a:buClr>
                <a:buSzTx/>
              </a:pPr>
              <a:r>
                <a:rPr kumimoji="1" lang="en-US" altLang="zh-CN"/>
                <a:t>i←0</a:t>
              </a:r>
            </a:p>
          </p:txBody>
        </p:sp>
        <p:sp>
          <p:nvSpPr>
            <p:cNvPr id="50194" name="Rectangle 69"/>
            <p:cNvSpPr>
              <a:spLocks noChangeArrowheads="1"/>
            </p:cNvSpPr>
            <p:nvPr/>
          </p:nvSpPr>
          <p:spPr bwMode="auto">
            <a:xfrm>
              <a:off x="1680" y="1205"/>
              <a:ext cx="959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Clr>
                  <a:schemeClr val="tx1"/>
                </a:buClr>
                <a:buSzTx/>
              </a:pPr>
              <a:r>
                <a:rPr kumimoji="1" lang="zh-CN" altLang="en-US"/>
                <a:t>当 </a:t>
              </a:r>
              <a:r>
                <a:rPr kumimoji="1" lang="en-US" altLang="zh-CN"/>
                <a:t>a[i]&lt;x  </a:t>
              </a:r>
              <a:r>
                <a:rPr kumimoji="1" lang="zh-CN" altLang="en-US"/>
                <a:t>时</a:t>
              </a:r>
            </a:p>
          </p:txBody>
        </p:sp>
        <p:sp>
          <p:nvSpPr>
            <p:cNvPr id="50195" name="Rectangle 70"/>
            <p:cNvSpPr>
              <a:spLocks noChangeArrowheads="1"/>
            </p:cNvSpPr>
            <p:nvPr/>
          </p:nvSpPr>
          <p:spPr bwMode="auto">
            <a:xfrm>
              <a:off x="2112" y="1493"/>
              <a:ext cx="34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Clr>
                  <a:schemeClr val="tx1"/>
                </a:buClr>
                <a:buSzTx/>
              </a:pPr>
              <a:r>
                <a:rPr kumimoji="1" lang="en-US" altLang="zh-CN"/>
                <a:t>i++</a:t>
              </a:r>
            </a:p>
          </p:txBody>
        </p:sp>
        <p:sp>
          <p:nvSpPr>
            <p:cNvPr id="50196" name="Rectangle 71"/>
            <p:cNvSpPr>
              <a:spLocks noChangeArrowheads="1"/>
            </p:cNvSpPr>
            <p:nvPr/>
          </p:nvSpPr>
          <p:spPr bwMode="auto">
            <a:xfrm>
              <a:off x="1629" y="1819"/>
              <a:ext cx="1403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for (j=n;  j&gt;=i;  j--)</a:t>
              </a:r>
            </a:p>
          </p:txBody>
        </p:sp>
        <p:sp>
          <p:nvSpPr>
            <p:cNvPr id="50197" name="Rectangle 72"/>
            <p:cNvSpPr>
              <a:spLocks noChangeArrowheads="1"/>
            </p:cNvSpPr>
            <p:nvPr/>
          </p:nvSpPr>
          <p:spPr bwMode="auto">
            <a:xfrm>
              <a:off x="2064" y="2069"/>
              <a:ext cx="92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Clr>
                  <a:schemeClr val="tx1"/>
                </a:buClr>
                <a:buSzTx/>
              </a:pPr>
              <a:r>
                <a:rPr kumimoji="1" lang="en-US" altLang="zh-CN"/>
                <a:t>a[j+1]←a[j]</a:t>
              </a:r>
            </a:p>
          </p:txBody>
        </p:sp>
        <p:sp>
          <p:nvSpPr>
            <p:cNvPr id="50198" name="Rectangle 73"/>
            <p:cNvSpPr>
              <a:spLocks noChangeArrowheads="1"/>
            </p:cNvSpPr>
            <p:nvPr/>
          </p:nvSpPr>
          <p:spPr bwMode="auto">
            <a:xfrm>
              <a:off x="1776" y="2357"/>
              <a:ext cx="58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Clr>
                  <a:schemeClr val="tx1"/>
                </a:buClr>
                <a:buSzTx/>
              </a:pPr>
              <a:r>
                <a:rPr kumimoji="1" lang="en-US" altLang="zh-CN"/>
                <a:t>a[i]←x</a:t>
              </a:r>
            </a:p>
          </p:txBody>
        </p:sp>
        <p:sp>
          <p:nvSpPr>
            <p:cNvPr id="50199" name="Rectangle 74"/>
            <p:cNvSpPr>
              <a:spLocks noChangeArrowheads="1"/>
            </p:cNvSpPr>
            <p:nvPr/>
          </p:nvSpPr>
          <p:spPr bwMode="auto">
            <a:xfrm>
              <a:off x="1791" y="2645"/>
              <a:ext cx="387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Clr>
                  <a:schemeClr val="tx1"/>
                </a:buClr>
                <a:buSzTx/>
              </a:pPr>
              <a:r>
                <a:rPr kumimoji="1" lang="en-US" altLang="zh-CN"/>
                <a:t>n++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9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9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9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9121" grpId="0" autoUpdateAnimBg="0"/>
      <p:bldP spid="259124" grpId="0" animBg="1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36ECD0DF-AE23-4F07-9635-A071293E0CBF}" type="slidenum">
              <a:rPr lang="en-US" altLang="zh-CN"/>
              <a:pPr>
                <a:defRPr/>
              </a:pPr>
              <a:t>49</a:t>
            </a:fld>
            <a:r>
              <a:rPr lang="en-US" altLang="zh-CN"/>
              <a:t>-</a:t>
            </a:r>
          </a:p>
        </p:txBody>
      </p:sp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设计参数列表</a:t>
            </a:r>
          </a:p>
        </p:txBody>
      </p:sp>
      <p:sp>
        <p:nvSpPr>
          <p:cNvPr id="260115" name="AutoShape 19"/>
          <p:cNvSpPr>
            <a:spLocks noChangeArrowheads="1"/>
          </p:cNvSpPr>
          <p:nvPr/>
        </p:nvSpPr>
        <p:spPr bwMode="auto">
          <a:xfrm>
            <a:off x="1239838" y="1998663"/>
            <a:ext cx="4835525" cy="814387"/>
          </a:xfrm>
          <a:prstGeom prst="flowChartDecision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</a:pPr>
            <a:r>
              <a:rPr lang="en-US" altLang="zh-CN"/>
              <a:t>main</a:t>
            </a:r>
            <a:r>
              <a:rPr lang="zh-CN" altLang="en-US"/>
              <a:t>是否需要向</a:t>
            </a:r>
          </a:p>
          <a:p>
            <a:pPr algn="ctr" eaLnBrk="1" hangingPunct="1">
              <a:spcBef>
                <a:spcPct val="0"/>
              </a:spcBef>
              <a:buClrTx/>
              <a:buSzTx/>
            </a:pPr>
            <a:r>
              <a:rPr lang="en-US" altLang="zh-CN"/>
              <a:t>insert</a:t>
            </a:r>
            <a:r>
              <a:rPr lang="zh-CN" altLang="en-US"/>
              <a:t>传递数据</a:t>
            </a:r>
          </a:p>
        </p:txBody>
      </p:sp>
      <p:sp>
        <p:nvSpPr>
          <p:cNvPr id="260116" name="Line 20"/>
          <p:cNvSpPr>
            <a:spLocks noChangeShapeType="1"/>
          </p:cNvSpPr>
          <p:nvPr/>
        </p:nvSpPr>
        <p:spPr bwMode="auto">
          <a:xfrm>
            <a:off x="3657600" y="1524000"/>
            <a:ext cx="0" cy="4746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/>
          <a:lstStyle/>
          <a:p>
            <a:endParaRPr lang="zh-CN" altLang="en-US"/>
          </a:p>
        </p:txBody>
      </p:sp>
      <p:sp>
        <p:nvSpPr>
          <p:cNvPr id="260117" name="Line 21"/>
          <p:cNvSpPr>
            <a:spLocks noChangeShapeType="1"/>
          </p:cNvSpPr>
          <p:nvPr/>
        </p:nvSpPr>
        <p:spPr bwMode="auto">
          <a:xfrm>
            <a:off x="3657600" y="2813050"/>
            <a:ext cx="0" cy="4762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/>
          <a:lstStyle/>
          <a:p>
            <a:endParaRPr lang="zh-CN" altLang="en-US"/>
          </a:p>
        </p:txBody>
      </p:sp>
      <p:sp>
        <p:nvSpPr>
          <p:cNvPr id="260118" name="Text Box 22"/>
          <p:cNvSpPr txBox="1">
            <a:spLocks noChangeArrowheads="1"/>
          </p:cNvSpPr>
          <p:nvPr/>
        </p:nvSpPr>
        <p:spPr bwMode="auto">
          <a:xfrm>
            <a:off x="3743325" y="2881313"/>
            <a:ext cx="519113" cy="407987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00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</a:pPr>
            <a:r>
              <a:rPr lang="zh-CN" altLang="en-US"/>
              <a:t>是</a:t>
            </a:r>
          </a:p>
        </p:txBody>
      </p:sp>
      <p:sp>
        <p:nvSpPr>
          <p:cNvPr id="260119" name="AutoShape 23"/>
          <p:cNvSpPr>
            <a:spLocks noChangeArrowheads="1"/>
          </p:cNvSpPr>
          <p:nvPr/>
        </p:nvSpPr>
        <p:spPr bwMode="auto">
          <a:xfrm>
            <a:off x="1066800" y="3289300"/>
            <a:ext cx="5181600" cy="1017588"/>
          </a:xfrm>
          <a:prstGeom prst="flowChartDecision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0" rIns="73025" bIns="0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</a:pPr>
            <a:r>
              <a:rPr lang="en-US" altLang="zh-CN"/>
              <a:t>main</a:t>
            </a:r>
            <a:r>
              <a:rPr lang="zh-CN" altLang="en-US"/>
              <a:t>需要向</a:t>
            </a:r>
            <a:r>
              <a:rPr lang="en-US" altLang="zh-CN"/>
              <a:t>insert</a:t>
            </a:r>
            <a:r>
              <a:rPr lang="zh-CN" altLang="en-US"/>
              <a:t>函数</a:t>
            </a:r>
          </a:p>
          <a:p>
            <a:pPr algn="ctr" eaLnBrk="1" hangingPunct="1">
              <a:spcBef>
                <a:spcPct val="0"/>
              </a:spcBef>
              <a:buClrTx/>
              <a:buSzTx/>
            </a:pPr>
            <a:r>
              <a:rPr lang="zh-CN" altLang="en-US"/>
              <a:t>传递几个数据</a:t>
            </a:r>
          </a:p>
        </p:txBody>
      </p:sp>
      <p:sp>
        <p:nvSpPr>
          <p:cNvPr id="260120" name="Line 24"/>
          <p:cNvSpPr>
            <a:spLocks noChangeShapeType="1"/>
          </p:cNvSpPr>
          <p:nvPr/>
        </p:nvSpPr>
        <p:spPr bwMode="auto">
          <a:xfrm>
            <a:off x="3743325" y="4306888"/>
            <a:ext cx="0" cy="4746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/>
          <a:lstStyle/>
          <a:p>
            <a:endParaRPr lang="zh-CN" altLang="en-US"/>
          </a:p>
        </p:txBody>
      </p:sp>
      <p:sp>
        <p:nvSpPr>
          <p:cNvPr id="260121" name="Text Box 25"/>
          <p:cNvSpPr txBox="1">
            <a:spLocks noChangeArrowheads="1"/>
          </p:cNvSpPr>
          <p:nvPr/>
        </p:nvSpPr>
        <p:spPr bwMode="auto">
          <a:xfrm>
            <a:off x="3906838" y="4343400"/>
            <a:ext cx="4856162" cy="407988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00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</a:pPr>
            <a:r>
              <a:rPr lang="zh-CN" altLang="en-US"/>
              <a:t>3个:  数组、</a:t>
            </a:r>
            <a:r>
              <a:rPr lang="zh-CN" altLang="en-US">
                <a:solidFill>
                  <a:srgbClr val="CC0000"/>
                </a:solidFill>
              </a:rPr>
              <a:t>数据的个数</a:t>
            </a:r>
            <a:r>
              <a:rPr lang="en-US" altLang="zh-CN"/>
              <a:t>，</a:t>
            </a:r>
            <a:r>
              <a:rPr lang="zh-CN" altLang="en-US"/>
              <a:t>插入数</a:t>
            </a:r>
            <a:r>
              <a:rPr lang="en-US" altLang="zh-CN"/>
              <a:t>x</a:t>
            </a:r>
            <a:endParaRPr lang="zh-CN" altLang="en-US"/>
          </a:p>
        </p:txBody>
      </p:sp>
      <p:sp>
        <p:nvSpPr>
          <p:cNvPr id="260122" name="AutoShape 26"/>
          <p:cNvSpPr>
            <a:spLocks noChangeArrowheads="1"/>
          </p:cNvSpPr>
          <p:nvPr/>
        </p:nvSpPr>
        <p:spPr bwMode="auto">
          <a:xfrm>
            <a:off x="1152525" y="4781550"/>
            <a:ext cx="5181600" cy="679450"/>
          </a:xfrm>
          <a:prstGeom prst="flowChartDecision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</a:pPr>
            <a:r>
              <a:rPr lang="zh-CN" altLang="en-US"/>
              <a:t>它是什么类型</a:t>
            </a:r>
          </a:p>
        </p:txBody>
      </p:sp>
      <p:sp>
        <p:nvSpPr>
          <p:cNvPr id="260123" name="Text Box 27"/>
          <p:cNvSpPr txBox="1">
            <a:spLocks noChangeArrowheads="1"/>
          </p:cNvSpPr>
          <p:nvPr/>
        </p:nvSpPr>
        <p:spPr bwMode="auto">
          <a:xfrm>
            <a:off x="4572000" y="6172200"/>
            <a:ext cx="4191000" cy="4572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lang="zh-CN" altLang="en-US"/>
              <a:t>参数列表： </a:t>
            </a:r>
            <a:r>
              <a:rPr lang="en-US" altLang="zh-CN"/>
              <a:t>int a[ ],  int  n,  int x</a:t>
            </a:r>
            <a:endParaRPr lang="zh-CN" altLang="en-US"/>
          </a:p>
        </p:txBody>
      </p:sp>
      <p:grpSp>
        <p:nvGrpSpPr>
          <p:cNvPr id="260124" name="Group 28"/>
          <p:cNvGrpSpPr>
            <a:grpSpLocks/>
          </p:cNvGrpSpPr>
          <p:nvPr/>
        </p:nvGrpSpPr>
        <p:grpSpPr bwMode="auto">
          <a:xfrm>
            <a:off x="3657600" y="5461000"/>
            <a:ext cx="3581400" cy="482600"/>
            <a:chOff x="2304" y="3440"/>
            <a:chExt cx="2256" cy="304"/>
          </a:xfrm>
        </p:grpSpPr>
        <p:grpSp>
          <p:nvGrpSpPr>
            <p:cNvPr id="51215" name="Group 29"/>
            <p:cNvGrpSpPr>
              <a:grpSpLocks/>
            </p:cNvGrpSpPr>
            <p:nvPr/>
          </p:nvGrpSpPr>
          <p:grpSpPr bwMode="auto">
            <a:xfrm>
              <a:off x="2304" y="3440"/>
              <a:ext cx="2256" cy="304"/>
              <a:chOff x="1680" y="3600"/>
              <a:chExt cx="720" cy="288"/>
            </a:xfrm>
          </p:grpSpPr>
          <p:sp>
            <p:nvSpPr>
              <p:cNvPr id="51217" name="Line 30"/>
              <p:cNvSpPr>
                <a:spLocks noChangeShapeType="1"/>
              </p:cNvSpPr>
              <p:nvPr/>
            </p:nvSpPr>
            <p:spPr bwMode="auto">
              <a:xfrm>
                <a:off x="1680" y="3600"/>
                <a:ext cx="0" cy="28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51218" name="Line 31"/>
              <p:cNvSpPr>
                <a:spLocks noChangeShapeType="1"/>
              </p:cNvSpPr>
              <p:nvPr/>
            </p:nvSpPr>
            <p:spPr bwMode="auto">
              <a:xfrm>
                <a:off x="1680" y="3888"/>
                <a:ext cx="72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</p:grpSp>
        <p:sp>
          <p:nvSpPr>
            <p:cNvPr id="51216" name="Rectangle 32"/>
            <p:cNvSpPr>
              <a:spLocks noChangeArrowheads="1"/>
            </p:cNvSpPr>
            <p:nvPr/>
          </p:nvSpPr>
          <p:spPr bwMode="auto">
            <a:xfrm>
              <a:off x="2605" y="3458"/>
              <a:ext cx="1859" cy="257"/>
            </a:xfrm>
            <a:prstGeom prst="rect">
              <a:avLst/>
            </a:prstGeom>
            <a:solidFill>
              <a:srgbClr val="CCFF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>
                  <a:solidFill>
                    <a:srgbClr val="008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lnSpc>
                  <a:spcPct val="110000"/>
                </a:lnSpc>
                <a:spcBef>
                  <a:spcPct val="0"/>
                </a:spcBef>
                <a:buClrTx/>
                <a:buSzTx/>
              </a:pPr>
              <a:r>
                <a:rPr lang="en-US" altLang="zh-CN"/>
                <a:t>int</a:t>
              </a:r>
              <a:r>
                <a:rPr lang="zh-CN" altLang="en-US"/>
                <a:t>型数组、</a:t>
              </a:r>
              <a:r>
                <a:rPr lang="en-US" altLang="zh-CN"/>
                <a:t>int、int</a:t>
              </a:r>
            </a:p>
          </p:txBody>
        </p:sp>
      </p:grpSp>
      <p:sp>
        <p:nvSpPr>
          <p:cNvPr id="260129" name="Text Box 33"/>
          <p:cNvSpPr txBox="1">
            <a:spLocks noChangeArrowheads="1"/>
          </p:cNvSpPr>
          <p:nvPr/>
        </p:nvSpPr>
        <p:spPr bwMode="auto">
          <a:xfrm>
            <a:off x="7315200" y="2914650"/>
            <a:ext cx="121920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</a:pPr>
            <a:r>
              <a:rPr lang="zh-CN" altLang="en-US" sz="2400">
                <a:latin typeface="方正姚体" pitchFamily="2" charset="-122"/>
                <a:ea typeface="方正姚体" pitchFamily="2" charset="-122"/>
                <a:hlinkClick r:id="rId3" action="ppaction://hlinksldjump"/>
              </a:rPr>
              <a:t>返  回</a:t>
            </a:r>
            <a:endParaRPr lang="zh-CN" altLang="en-US" sz="2400"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0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60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60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60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60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60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60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60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60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60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0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0115" grpId="0" animBg="1" autoUpdateAnimBg="0"/>
      <p:bldP spid="260116" grpId="0" animBg="1"/>
      <p:bldP spid="260117" grpId="0" animBg="1"/>
      <p:bldP spid="260118" grpId="0" animBg="1" autoUpdateAnimBg="0"/>
      <p:bldP spid="260119" grpId="0" animBg="1" autoUpdateAnimBg="0"/>
      <p:bldP spid="260120" grpId="0" animBg="1"/>
      <p:bldP spid="260121" grpId="0" animBg="1" autoUpdateAnimBg="0"/>
      <p:bldP spid="260122" grpId="0" animBg="1" autoUpdateAnimBg="0"/>
      <p:bldP spid="260123" grpId="0" animBg="1" autoUpdateAnimBg="0"/>
      <p:bldP spid="260129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56471DAA-CEE7-4EF9-A9DC-49D8D9CAC965}" type="slidenum">
              <a:rPr lang="en-US" altLang="zh-CN"/>
              <a:pPr>
                <a:defRPr/>
              </a:pPr>
              <a:t>5</a:t>
            </a:fld>
            <a:r>
              <a:rPr lang="en-US" altLang="zh-CN"/>
              <a:t>-</a:t>
            </a: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    7.1.1  数组的引出</a:t>
            </a:r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2209800"/>
            <a:ext cx="8424863" cy="1447800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 smtClean="0"/>
              <a:t>∵ 题目1最终只要得到平均分，而并不关心每个学生的成绩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 smtClean="0"/>
              <a:t>∴使用一个变量(设为</a:t>
            </a:r>
            <a:r>
              <a:rPr lang="en-US" altLang="zh-CN" sz="2400" smtClean="0"/>
              <a:t>x)</a:t>
            </a:r>
            <a:r>
              <a:rPr lang="zh-CN" altLang="en-US" sz="2400" smtClean="0"/>
              <a:t>存储输入的每一个成绩(每输入一个数、进行一次累加)</a:t>
            </a:r>
          </a:p>
        </p:txBody>
      </p:sp>
      <p:grpSp>
        <p:nvGrpSpPr>
          <p:cNvPr id="7173" name="Group 19"/>
          <p:cNvGrpSpPr>
            <a:grpSpLocks/>
          </p:cNvGrpSpPr>
          <p:nvPr/>
        </p:nvGrpSpPr>
        <p:grpSpPr bwMode="auto">
          <a:xfrm>
            <a:off x="2438400" y="3733800"/>
            <a:ext cx="3200400" cy="2301875"/>
            <a:chOff x="1392" y="2448"/>
            <a:chExt cx="2848" cy="1450"/>
          </a:xfrm>
        </p:grpSpPr>
        <p:sp>
          <p:nvSpPr>
            <p:cNvPr id="7175" name="Rectangle 5"/>
            <p:cNvSpPr>
              <a:spLocks noChangeArrowheads="1"/>
            </p:cNvSpPr>
            <p:nvPr/>
          </p:nvSpPr>
          <p:spPr bwMode="auto">
            <a:xfrm>
              <a:off x="1392" y="2448"/>
              <a:ext cx="2848" cy="14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7176" name="Line 6"/>
            <p:cNvSpPr>
              <a:spLocks noChangeShapeType="1"/>
            </p:cNvSpPr>
            <p:nvPr/>
          </p:nvSpPr>
          <p:spPr bwMode="auto">
            <a:xfrm>
              <a:off x="1405" y="2694"/>
              <a:ext cx="281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7" name="Line 7"/>
            <p:cNvSpPr>
              <a:spLocks noChangeShapeType="1"/>
            </p:cNvSpPr>
            <p:nvPr/>
          </p:nvSpPr>
          <p:spPr bwMode="auto">
            <a:xfrm>
              <a:off x="1392" y="2931"/>
              <a:ext cx="282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8" name="Line 8"/>
            <p:cNvSpPr>
              <a:spLocks noChangeShapeType="1"/>
            </p:cNvSpPr>
            <p:nvPr/>
          </p:nvSpPr>
          <p:spPr bwMode="auto">
            <a:xfrm>
              <a:off x="1878" y="3168"/>
              <a:ext cx="234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9" name="Line 9"/>
            <p:cNvSpPr>
              <a:spLocks noChangeShapeType="1"/>
            </p:cNvSpPr>
            <p:nvPr/>
          </p:nvSpPr>
          <p:spPr bwMode="auto">
            <a:xfrm>
              <a:off x="1891" y="3414"/>
              <a:ext cx="234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0" name="Line 10"/>
            <p:cNvSpPr>
              <a:spLocks noChangeShapeType="1"/>
            </p:cNvSpPr>
            <p:nvPr/>
          </p:nvSpPr>
          <p:spPr bwMode="auto">
            <a:xfrm>
              <a:off x="1405" y="3651"/>
              <a:ext cx="283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1" name="Line 11"/>
            <p:cNvSpPr>
              <a:spLocks noChangeShapeType="1"/>
            </p:cNvSpPr>
            <p:nvPr/>
          </p:nvSpPr>
          <p:spPr bwMode="auto">
            <a:xfrm>
              <a:off x="1878" y="3177"/>
              <a:ext cx="0" cy="46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2" name="Rectangle 12"/>
            <p:cNvSpPr>
              <a:spLocks noChangeArrowheads="1"/>
            </p:cNvSpPr>
            <p:nvPr/>
          </p:nvSpPr>
          <p:spPr bwMode="auto">
            <a:xfrm>
              <a:off x="1488" y="2453"/>
              <a:ext cx="745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输入</a:t>
              </a:r>
              <a:r>
                <a:rPr kumimoji="1" lang="en-US" altLang="zh-CN"/>
                <a:t>n</a:t>
              </a:r>
            </a:p>
          </p:txBody>
        </p:sp>
        <p:sp>
          <p:nvSpPr>
            <p:cNvPr id="7183" name="Rectangle 13"/>
            <p:cNvSpPr>
              <a:spLocks noChangeArrowheads="1"/>
            </p:cNvSpPr>
            <p:nvPr/>
          </p:nvSpPr>
          <p:spPr bwMode="auto">
            <a:xfrm>
              <a:off x="1488" y="2683"/>
              <a:ext cx="1019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sum ← 0</a:t>
              </a:r>
            </a:p>
          </p:txBody>
        </p:sp>
        <p:sp>
          <p:nvSpPr>
            <p:cNvPr id="7184" name="Rectangle 14"/>
            <p:cNvSpPr>
              <a:spLocks noChangeArrowheads="1"/>
            </p:cNvSpPr>
            <p:nvPr/>
          </p:nvSpPr>
          <p:spPr bwMode="auto">
            <a:xfrm>
              <a:off x="2039" y="3163"/>
              <a:ext cx="78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输入 </a:t>
              </a:r>
              <a:r>
                <a:rPr kumimoji="1" lang="en-US" altLang="zh-CN"/>
                <a:t>x</a:t>
              </a:r>
            </a:p>
          </p:txBody>
        </p:sp>
        <p:sp>
          <p:nvSpPr>
            <p:cNvPr id="7185" name="Rectangle 15"/>
            <p:cNvSpPr>
              <a:spLocks noChangeArrowheads="1"/>
            </p:cNvSpPr>
            <p:nvPr/>
          </p:nvSpPr>
          <p:spPr bwMode="auto">
            <a:xfrm>
              <a:off x="2016" y="3413"/>
              <a:ext cx="149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 </a:t>
              </a:r>
              <a:r>
                <a:rPr kumimoji="1" lang="en-US" altLang="zh-CN"/>
                <a:t>sum←sum+x</a:t>
              </a:r>
            </a:p>
          </p:txBody>
        </p:sp>
        <p:sp>
          <p:nvSpPr>
            <p:cNvPr id="7186" name="Rectangle 16"/>
            <p:cNvSpPr>
              <a:spLocks noChangeArrowheads="1"/>
            </p:cNvSpPr>
            <p:nvPr/>
          </p:nvSpPr>
          <p:spPr bwMode="auto">
            <a:xfrm>
              <a:off x="1440" y="3648"/>
              <a:ext cx="120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输出</a:t>
              </a:r>
              <a:r>
                <a:rPr kumimoji="1" lang="en-US" altLang="zh-CN"/>
                <a:t>sum/n</a:t>
              </a:r>
            </a:p>
          </p:txBody>
        </p:sp>
        <p:sp>
          <p:nvSpPr>
            <p:cNvPr id="7187" name="Rectangle 17"/>
            <p:cNvSpPr>
              <a:spLocks noChangeArrowheads="1"/>
            </p:cNvSpPr>
            <p:nvPr/>
          </p:nvSpPr>
          <p:spPr bwMode="auto">
            <a:xfrm>
              <a:off x="1464" y="2923"/>
              <a:ext cx="2129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for (i=1;  i≤n;  i ++)</a:t>
              </a:r>
            </a:p>
          </p:txBody>
        </p:sp>
      </p:grpSp>
      <p:sp>
        <p:nvSpPr>
          <p:cNvPr id="7174" name="Rectangle 18"/>
          <p:cNvSpPr>
            <a:spLocks noChangeArrowheads="1"/>
          </p:cNvSpPr>
          <p:nvPr/>
        </p:nvSpPr>
        <p:spPr bwMode="auto">
          <a:xfrm>
            <a:off x="457200" y="1676400"/>
            <a:ext cx="6289675" cy="43815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lang="zh-CN" altLang="en-US" sz="2400"/>
              <a:t>题目1：统计某班</a:t>
            </a:r>
            <a:r>
              <a:rPr lang="en-US" altLang="zh-CN" sz="2400"/>
              <a:t>n</a:t>
            </a:r>
            <a:r>
              <a:rPr lang="zh-CN" altLang="en-US" sz="2400"/>
              <a:t>个学生某科考试的平均分。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D174F236-0A19-4B95-A239-E4775D841603}" type="slidenum">
              <a:rPr lang="en-US" altLang="zh-CN"/>
              <a:pPr>
                <a:defRPr/>
              </a:pPr>
              <a:t>50</a:t>
            </a:fld>
            <a:r>
              <a:rPr lang="en-US" altLang="zh-CN"/>
              <a:t>-</a:t>
            </a:r>
          </a:p>
        </p:txBody>
      </p:sp>
      <p:sp>
        <p:nvSpPr>
          <p:cNvPr id="522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设计返回值</a:t>
            </a:r>
          </a:p>
        </p:txBody>
      </p:sp>
      <p:sp>
        <p:nvSpPr>
          <p:cNvPr id="262162" name="AutoShape 18"/>
          <p:cNvSpPr>
            <a:spLocks noChangeArrowheads="1"/>
          </p:cNvSpPr>
          <p:nvPr/>
        </p:nvSpPr>
        <p:spPr bwMode="auto">
          <a:xfrm>
            <a:off x="412750" y="1606550"/>
            <a:ext cx="5176838" cy="814388"/>
          </a:xfrm>
          <a:prstGeom prst="flowChartDecision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</a:pPr>
            <a:r>
              <a:rPr lang="zh-CN" altLang="en-US"/>
              <a:t> </a:t>
            </a:r>
            <a:r>
              <a:rPr lang="en-US" altLang="zh-CN"/>
              <a:t>insert</a:t>
            </a:r>
            <a:r>
              <a:rPr lang="zh-CN" altLang="en-US"/>
              <a:t>函数是否需要</a:t>
            </a:r>
          </a:p>
          <a:p>
            <a:pPr algn="ctr" eaLnBrk="1" hangingPunct="1">
              <a:spcBef>
                <a:spcPct val="0"/>
              </a:spcBef>
              <a:buClrTx/>
              <a:buSzTx/>
            </a:pPr>
            <a:r>
              <a:rPr lang="zh-CN" altLang="en-US"/>
              <a:t>向</a:t>
            </a:r>
            <a:r>
              <a:rPr lang="en-US" altLang="zh-CN"/>
              <a:t>main</a:t>
            </a:r>
            <a:r>
              <a:rPr lang="zh-CN" altLang="en-US"/>
              <a:t>传递数据</a:t>
            </a:r>
          </a:p>
        </p:txBody>
      </p:sp>
      <p:sp>
        <p:nvSpPr>
          <p:cNvPr id="262163" name="Line 19"/>
          <p:cNvSpPr>
            <a:spLocks noChangeShapeType="1"/>
          </p:cNvSpPr>
          <p:nvPr/>
        </p:nvSpPr>
        <p:spPr bwMode="auto">
          <a:xfrm>
            <a:off x="3001963" y="2420938"/>
            <a:ext cx="0" cy="4762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/>
          <a:lstStyle/>
          <a:p>
            <a:endParaRPr lang="zh-CN" altLang="en-US"/>
          </a:p>
        </p:txBody>
      </p:sp>
      <p:sp>
        <p:nvSpPr>
          <p:cNvPr id="262164" name="Text Box 20"/>
          <p:cNvSpPr txBox="1">
            <a:spLocks noChangeArrowheads="1"/>
          </p:cNvSpPr>
          <p:nvPr/>
        </p:nvSpPr>
        <p:spPr bwMode="auto">
          <a:xfrm>
            <a:off x="3094038" y="2489200"/>
            <a:ext cx="554037" cy="407988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00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</a:pPr>
            <a:r>
              <a:rPr lang="zh-CN" altLang="en-US"/>
              <a:t>是</a:t>
            </a:r>
          </a:p>
        </p:txBody>
      </p:sp>
      <p:sp>
        <p:nvSpPr>
          <p:cNvPr id="262165" name="AutoShape 21"/>
          <p:cNvSpPr>
            <a:spLocks noChangeArrowheads="1"/>
          </p:cNvSpPr>
          <p:nvPr/>
        </p:nvSpPr>
        <p:spPr bwMode="auto">
          <a:xfrm>
            <a:off x="228600" y="2897188"/>
            <a:ext cx="5546725" cy="1017587"/>
          </a:xfrm>
          <a:prstGeom prst="flowChartDecision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0" rIns="73025" bIns="0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</a:pPr>
            <a:r>
              <a:rPr lang="en-US" altLang="zh-CN"/>
              <a:t>insert</a:t>
            </a:r>
            <a:r>
              <a:rPr lang="zh-CN" altLang="en-US"/>
              <a:t>只向</a:t>
            </a:r>
            <a:r>
              <a:rPr lang="en-US" altLang="zh-CN"/>
              <a:t>main</a:t>
            </a:r>
            <a:r>
              <a:rPr lang="zh-CN" altLang="en-US"/>
              <a:t>传递</a:t>
            </a:r>
          </a:p>
          <a:p>
            <a:pPr algn="ctr" eaLnBrk="1" hangingPunct="1">
              <a:spcBef>
                <a:spcPct val="0"/>
              </a:spcBef>
              <a:buClrTx/>
              <a:buSzTx/>
            </a:pPr>
            <a:r>
              <a:rPr lang="zh-CN" altLang="en-US"/>
              <a:t>1个数据吗</a:t>
            </a:r>
          </a:p>
        </p:txBody>
      </p:sp>
      <p:sp>
        <p:nvSpPr>
          <p:cNvPr id="262166" name="Line 22"/>
          <p:cNvSpPr>
            <a:spLocks noChangeShapeType="1"/>
          </p:cNvSpPr>
          <p:nvPr/>
        </p:nvSpPr>
        <p:spPr bwMode="auto">
          <a:xfrm>
            <a:off x="3094038" y="3914775"/>
            <a:ext cx="0" cy="4746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/>
          <a:lstStyle/>
          <a:p>
            <a:endParaRPr lang="zh-CN" altLang="en-US"/>
          </a:p>
        </p:txBody>
      </p:sp>
      <p:sp>
        <p:nvSpPr>
          <p:cNvPr id="262167" name="Text Box 23"/>
          <p:cNvSpPr txBox="1">
            <a:spLocks noChangeArrowheads="1"/>
          </p:cNvSpPr>
          <p:nvPr/>
        </p:nvSpPr>
        <p:spPr bwMode="auto">
          <a:xfrm>
            <a:off x="3186113" y="3892550"/>
            <a:ext cx="4510087" cy="407988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>
                <a:solidFill>
                  <a:srgbClr val="00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</a:pPr>
            <a:r>
              <a:rPr lang="zh-CN" altLang="en-US"/>
              <a:t>否：数据个数、插入数据后的数组</a:t>
            </a:r>
          </a:p>
        </p:txBody>
      </p:sp>
      <p:sp>
        <p:nvSpPr>
          <p:cNvPr id="262168" name="AutoShape 24"/>
          <p:cNvSpPr>
            <a:spLocks noChangeArrowheads="1"/>
          </p:cNvSpPr>
          <p:nvPr/>
        </p:nvSpPr>
        <p:spPr bwMode="auto">
          <a:xfrm>
            <a:off x="381000" y="5645150"/>
            <a:ext cx="5546725" cy="679450"/>
          </a:xfrm>
          <a:prstGeom prst="flowChartDecision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</a:pPr>
            <a:r>
              <a:rPr lang="zh-CN" altLang="en-US"/>
              <a:t>另外一个怎么办</a:t>
            </a:r>
          </a:p>
        </p:txBody>
      </p:sp>
      <p:sp>
        <p:nvSpPr>
          <p:cNvPr id="262169" name="Line 25"/>
          <p:cNvSpPr>
            <a:spLocks noChangeShapeType="1"/>
          </p:cNvSpPr>
          <p:nvPr/>
        </p:nvSpPr>
        <p:spPr bwMode="auto">
          <a:xfrm>
            <a:off x="3001963" y="1149350"/>
            <a:ext cx="0" cy="4746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/>
          <a:lstStyle/>
          <a:p>
            <a:endParaRPr lang="zh-CN" altLang="en-US"/>
          </a:p>
        </p:txBody>
      </p:sp>
      <p:sp>
        <p:nvSpPr>
          <p:cNvPr id="262170" name="Rectangle 26"/>
          <p:cNvSpPr>
            <a:spLocks noChangeArrowheads="1"/>
          </p:cNvSpPr>
          <p:nvPr/>
        </p:nvSpPr>
        <p:spPr bwMode="auto">
          <a:xfrm>
            <a:off x="609600" y="4418013"/>
            <a:ext cx="5181600" cy="755650"/>
          </a:xfrm>
          <a:prstGeom prst="rect">
            <a:avLst/>
          </a:prstGeom>
          <a:solidFill>
            <a:srgbClr val="CCFFCC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ct val="0"/>
              </a:spcBef>
              <a:buClrTx/>
              <a:buSzTx/>
            </a:pPr>
            <a:r>
              <a:rPr lang="zh-CN" altLang="en-US"/>
              <a:t>将其中的一个（数据个数）用返回值的形式返回给</a:t>
            </a:r>
            <a:r>
              <a:rPr lang="en-US" altLang="zh-CN"/>
              <a:t>main</a:t>
            </a:r>
            <a:r>
              <a:rPr lang="zh-CN" altLang="en-US"/>
              <a:t>函数：返回值类型为</a:t>
            </a:r>
            <a:r>
              <a:rPr lang="en-US" altLang="zh-CN"/>
              <a:t>int</a:t>
            </a:r>
          </a:p>
        </p:txBody>
      </p:sp>
      <p:sp>
        <p:nvSpPr>
          <p:cNvPr id="262171" name="Line 27"/>
          <p:cNvSpPr>
            <a:spLocks noChangeShapeType="1"/>
          </p:cNvSpPr>
          <p:nvPr/>
        </p:nvSpPr>
        <p:spPr bwMode="auto">
          <a:xfrm>
            <a:off x="3124200" y="5170488"/>
            <a:ext cx="0" cy="4746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/>
          <a:lstStyle/>
          <a:p>
            <a:endParaRPr lang="zh-CN" altLang="en-US"/>
          </a:p>
        </p:txBody>
      </p:sp>
      <p:sp>
        <p:nvSpPr>
          <p:cNvPr id="262172" name="Line 28"/>
          <p:cNvSpPr>
            <a:spLocks noChangeShapeType="1"/>
          </p:cNvSpPr>
          <p:nvPr/>
        </p:nvSpPr>
        <p:spPr bwMode="auto">
          <a:xfrm>
            <a:off x="5943600" y="6026150"/>
            <a:ext cx="609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/>
          <a:lstStyle/>
          <a:p>
            <a:endParaRPr lang="zh-CN" altLang="en-US"/>
          </a:p>
        </p:txBody>
      </p:sp>
      <p:sp>
        <p:nvSpPr>
          <p:cNvPr id="262173" name="Text Box 29"/>
          <p:cNvSpPr txBox="1">
            <a:spLocks noChangeArrowheads="1"/>
          </p:cNvSpPr>
          <p:nvPr/>
        </p:nvSpPr>
        <p:spPr bwMode="auto">
          <a:xfrm>
            <a:off x="6615113" y="5638800"/>
            <a:ext cx="2147887" cy="755650"/>
          </a:xfrm>
          <a:prstGeom prst="rect">
            <a:avLst/>
          </a:prstGeom>
          <a:solidFill>
            <a:srgbClr val="CCFFCC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ct val="0"/>
              </a:spcBef>
              <a:buClrTx/>
              <a:buSzTx/>
            </a:pPr>
            <a:r>
              <a:rPr lang="zh-CN" altLang="en-US"/>
              <a:t>数组的地址传递方式</a:t>
            </a:r>
          </a:p>
        </p:txBody>
      </p:sp>
      <p:sp>
        <p:nvSpPr>
          <p:cNvPr id="262174" name="Text Box 30"/>
          <p:cNvSpPr txBox="1">
            <a:spLocks noChangeArrowheads="1"/>
          </p:cNvSpPr>
          <p:nvPr/>
        </p:nvSpPr>
        <p:spPr bwMode="auto">
          <a:xfrm>
            <a:off x="7315200" y="2914650"/>
            <a:ext cx="121920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</a:pPr>
            <a:r>
              <a:rPr lang="zh-CN" altLang="en-US" sz="2400">
                <a:latin typeface="方正姚体" pitchFamily="2" charset="-122"/>
                <a:ea typeface="方正姚体" pitchFamily="2" charset="-122"/>
                <a:hlinkClick r:id="rId3" action="ppaction://hlinksldjump"/>
              </a:rPr>
              <a:t>返  回</a:t>
            </a:r>
            <a:endParaRPr lang="zh-CN" altLang="en-US" sz="2400"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2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62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62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62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62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62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62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62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62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62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62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62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2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2162" grpId="0" animBg="1" autoUpdateAnimBg="0"/>
      <p:bldP spid="262163" grpId="0" animBg="1"/>
      <p:bldP spid="262164" grpId="0" animBg="1" autoUpdateAnimBg="0"/>
      <p:bldP spid="262165" grpId="0" animBg="1" autoUpdateAnimBg="0"/>
      <p:bldP spid="262166" grpId="0" animBg="1"/>
      <p:bldP spid="262167" grpId="0" animBg="1" autoUpdateAnimBg="0"/>
      <p:bldP spid="262168" grpId="0" animBg="1" autoUpdateAnimBg="0"/>
      <p:bldP spid="262169" grpId="0" animBg="1"/>
      <p:bldP spid="262170" grpId="0" animBg="1" autoUpdateAnimBg="0"/>
      <p:bldP spid="262171" grpId="0" animBg="1"/>
      <p:bldP spid="262172" grpId="0" animBg="1"/>
      <p:bldP spid="262173" grpId="0" animBg="1" autoUpdateAnimBg="0"/>
      <p:bldP spid="262174" grpId="0" autoUpdateAnimBg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A45AB616-AC39-4135-BA8F-6A56E01914F3}" type="slidenum">
              <a:rPr lang="en-US" altLang="zh-CN"/>
              <a:pPr>
                <a:defRPr/>
              </a:pPr>
              <a:t>51</a:t>
            </a:fld>
            <a:r>
              <a:rPr lang="en-US" altLang="zh-CN"/>
              <a:t>-</a:t>
            </a:r>
          </a:p>
        </p:txBody>
      </p:sp>
      <p:sp>
        <p:nvSpPr>
          <p:cNvPr id="532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600" smtClean="0"/>
              <a:t>    7.1.4  数组名做函数的参数</a:t>
            </a:r>
          </a:p>
        </p:txBody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676400"/>
            <a:ext cx="7772400" cy="4648200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zh-CN" altLang="en-US" sz="2400" dirty="0" smtClean="0"/>
              <a:t>/*向有</a:t>
            </a:r>
            <a:r>
              <a:rPr lang="en-US" altLang="zh-CN" sz="2400" dirty="0" smtClean="0"/>
              <a:t>n</a:t>
            </a:r>
            <a:r>
              <a:rPr lang="zh-CN" altLang="en-US" sz="2400" dirty="0" smtClean="0"/>
              <a:t>个有效数据的有序数组</a:t>
            </a:r>
            <a:r>
              <a:rPr lang="en-US" altLang="zh-CN" sz="2400" dirty="0" smtClean="0"/>
              <a:t>a</a:t>
            </a:r>
            <a:r>
              <a:rPr lang="zh-CN" altLang="en-US" sz="2400" dirty="0" smtClean="0"/>
              <a:t>中插入元素</a:t>
            </a:r>
            <a:r>
              <a:rPr lang="en-US" altLang="zh-CN" sz="2400" dirty="0" smtClean="0"/>
              <a:t>x*/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altLang="zh-CN" sz="2400" dirty="0" smtClean="0"/>
              <a:t> 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 insert(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a[ ], 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n, 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x)  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altLang="zh-CN" sz="2400" dirty="0" smtClean="0"/>
              <a:t>{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, j;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altLang="zh-CN" sz="2400" dirty="0" smtClean="0"/>
              <a:t> </a:t>
            </a:r>
            <a:r>
              <a:rPr lang="en-GB" altLang="zh-CN" sz="2400" dirty="0" smtClean="0"/>
              <a:t> 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=0;              /*</a:t>
            </a:r>
            <a:r>
              <a:rPr lang="zh-CN" altLang="en-US" sz="2400" dirty="0" smtClean="0"/>
              <a:t>找插入的位置*/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zh-CN" altLang="en-US" sz="2400" dirty="0" smtClean="0"/>
              <a:t> </a:t>
            </a:r>
            <a:r>
              <a:rPr lang="zh-CN" altLang="en-GB" sz="2400" dirty="0" smtClean="0"/>
              <a:t> </a:t>
            </a:r>
            <a:r>
              <a:rPr lang="en-US" altLang="zh-CN" sz="2400" dirty="0" smtClean="0"/>
              <a:t>while(a[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]&lt;=x)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altLang="zh-CN" sz="2400" dirty="0" smtClean="0"/>
              <a:t>	       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++;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altLang="zh-CN" sz="2400" dirty="0" smtClean="0"/>
              <a:t> </a:t>
            </a:r>
            <a:r>
              <a:rPr lang="en-GB" altLang="zh-CN" sz="2400" dirty="0" smtClean="0"/>
              <a:t> </a:t>
            </a:r>
            <a:r>
              <a:rPr lang="en-US" altLang="zh-CN" sz="2400" dirty="0" smtClean="0"/>
              <a:t>for(j=n; j&gt;=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; j--) /*</a:t>
            </a:r>
            <a:r>
              <a:rPr lang="zh-CN" altLang="en-US" sz="2400" dirty="0" smtClean="0"/>
              <a:t>将该位置及其后的元素向后移动*/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zh-CN" altLang="en-US" sz="2400" dirty="0" smtClean="0"/>
              <a:t>	      </a:t>
            </a:r>
            <a:r>
              <a:rPr lang="en-US" altLang="zh-CN" sz="2400" dirty="0" smtClean="0"/>
              <a:t>a[j+1]=a[j];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altLang="zh-CN" sz="2400" dirty="0" smtClean="0"/>
              <a:t> </a:t>
            </a:r>
            <a:r>
              <a:rPr lang="en-GB" altLang="zh-CN" sz="2400" dirty="0" smtClean="0"/>
              <a:t> </a:t>
            </a:r>
            <a:r>
              <a:rPr lang="en-US" altLang="zh-CN" sz="2400" dirty="0" smtClean="0"/>
              <a:t>a[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]=x;             /*</a:t>
            </a:r>
            <a:r>
              <a:rPr lang="zh-CN" altLang="en-US" sz="2400" dirty="0" smtClean="0"/>
              <a:t>插入*/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zh-CN" altLang="en-GB" sz="2400" dirty="0" smtClean="0"/>
              <a:t> 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return n+1;     /*</a:t>
            </a:r>
            <a:r>
              <a:rPr lang="zh-CN" altLang="en-US" sz="2400" dirty="0" smtClean="0"/>
              <a:t>有效元素个数加1返回*/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zh-CN" altLang="en-US" sz="2400" dirty="0" smtClean="0"/>
              <a:t>}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0B797215-D373-478E-A6CD-3B43FE7EDB51}" type="slidenum">
              <a:rPr lang="en-US" altLang="zh-CN"/>
              <a:pPr>
                <a:defRPr/>
              </a:pPr>
              <a:t>52</a:t>
            </a:fld>
            <a:r>
              <a:rPr lang="en-US" altLang="zh-CN"/>
              <a:t>-</a:t>
            </a:r>
          </a:p>
        </p:txBody>
      </p:sp>
      <p:sp>
        <p:nvSpPr>
          <p:cNvPr id="542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边学边练</a:t>
            </a:r>
          </a:p>
        </p:txBody>
      </p:sp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304800" y="1676400"/>
            <a:ext cx="856615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lang="zh-CN" altLang="en-US" sz="2400"/>
              <a:t>【题目】编写函数</a:t>
            </a:r>
            <a:r>
              <a:rPr lang="en-US" altLang="zh-CN" sz="2400"/>
              <a:t>delete，</a:t>
            </a:r>
            <a:r>
              <a:rPr lang="zh-CN" altLang="en-US" sz="2400"/>
              <a:t>删除一个数组中指定位置上的元素。</a:t>
            </a:r>
          </a:p>
        </p:txBody>
      </p:sp>
      <p:graphicFrame>
        <p:nvGraphicFramePr>
          <p:cNvPr id="265221" name="Group 5"/>
          <p:cNvGraphicFramePr>
            <a:graphicFrameLocks noGrp="1"/>
          </p:cNvGraphicFramePr>
          <p:nvPr/>
        </p:nvGraphicFramePr>
        <p:xfrm>
          <a:off x="685800" y="2590800"/>
          <a:ext cx="7772400" cy="1402040"/>
        </p:xfrm>
        <a:graphic>
          <a:graphicData uri="http://schemas.openxmlformats.org/drawingml/2006/table">
            <a:tbl>
              <a:tblPr/>
              <a:tblGrid>
                <a:gridCol w="1397000"/>
                <a:gridCol w="565150"/>
                <a:gridCol w="563563"/>
                <a:gridCol w="635000"/>
                <a:gridCol w="704850"/>
                <a:gridCol w="635000"/>
                <a:gridCol w="635000"/>
                <a:gridCol w="704850"/>
                <a:gridCol w="635000"/>
                <a:gridCol w="627062"/>
                <a:gridCol w="669925"/>
              </a:tblGrid>
              <a:tr h="700882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数组下标</a:t>
                      </a:r>
                    </a:p>
                  </a:txBody>
                  <a:tcPr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0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2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3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4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5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6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7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8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……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0882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元素取值</a:t>
                      </a:r>
                    </a:p>
                  </a:txBody>
                  <a:tcPr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2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10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13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41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65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100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101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168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……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4315" name="Line 43"/>
          <p:cNvSpPr>
            <a:spLocks noChangeShapeType="1"/>
          </p:cNvSpPr>
          <p:nvPr/>
        </p:nvSpPr>
        <p:spPr bwMode="auto">
          <a:xfrm flipV="1">
            <a:off x="4191000" y="3581400"/>
            <a:ext cx="0" cy="53340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/>
          <a:lstStyle/>
          <a:p>
            <a:endParaRPr lang="zh-CN" altLang="en-US"/>
          </a:p>
        </p:txBody>
      </p:sp>
      <p:graphicFrame>
        <p:nvGraphicFramePr>
          <p:cNvPr id="265260" name="Group 44"/>
          <p:cNvGraphicFramePr>
            <a:graphicFrameLocks noGrp="1"/>
          </p:cNvGraphicFramePr>
          <p:nvPr/>
        </p:nvGraphicFramePr>
        <p:xfrm>
          <a:off x="685800" y="4495800"/>
          <a:ext cx="7772400" cy="1402040"/>
        </p:xfrm>
        <a:graphic>
          <a:graphicData uri="http://schemas.openxmlformats.org/drawingml/2006/table">
            <a:tbl>
              <a:tblPr/>
              <a:tblGrid>
                <a:gridCol w="1397000"/>
                <a:gridCol w="565150"/>
                <a:gridCol w="563563"/>
                <a:gridCol w="635000"/>
                <a:gridCol w="704850"/>
                <a:gridCol w="635000"/>
                <a:gridCol w="635000"/>
                <a:gridCol w="704850"/>
                <a:gridCol w="635000"/>
                <a:gridCol w="627062"/>
                <a:gridCol w="669925"/>
              </a:tblGrid>
              <a:tr h="700882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数组下标</a:t>
                      </a:r>
                    </a:p>
                  </a:txBody>
                  <a:tcPr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0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2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3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4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5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6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7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8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……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0882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元素取值</a:t>
                      </a:r>
                    </a:p>
                  </a:txBody>
                  <a:tcPr marT="45710" marB="4571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2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10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13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65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100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101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168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</a:endParaRP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……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9F68D1A9-833A-455A-A762-D1F58A29A420}" type="slidenum">
              <a:rPr lang="en-US" altLang="zh-CN"/>
              <a:pPr>
                <a:defRPr/>
              </a:pPr>
              <a:t>53</a:t>
            </a:fld>
            <a:r>
              <a:rPr lang="en-US" altLang="zh-CN"/>
              <a:t>-</a:t>
            </a:r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 7.</a:t>
            </a:r>
            <a:r>
              <a:rPr lang="en-US" altLang="zh-CN" smtClean="0"/>
              <a:t>1.5 </a:t>
            </a:r>
            <a:r>
              <a:rPr lang="zh-CN" altLang="en-US" smtClean="0"/>
              <a:t>排序和查找算法</a:t>
            </a:r>
          </a:p>
        </p:txBody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00213"/>
            <a:ext cx="8424862" cy="585787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zh-CN" altLang="en-US" sz="2400" smtClean="0"/>
              <a:t>1、排序的定义：把一组数按递增或递减的顺序进行排列。</a:t>
            </a:r>
          </a:p>
        </p:txBody>
      </p:sp>
      <p:graphicFrame>
        <p:nvGraphicFramePr>
          <p:cNvPr id="180228" name="Group 4"/>
          <p:cNvGraphicFramePr>
            <a:graphicFrameLocks noGrp="1"/>
          </p:cNvGraphicFramePr>
          <p:nvPr/>
        </p:nvGraphicFramePr>
        <p:xfrm>
          <a:off x="3695700" y="2362200"/>
          <a:ext cx="1371600" cy="3657600"/>
        </p:xfrm>
        <a:graphic>
          <a:graphicData uri="http://schemas.openxmlformats.org/drawingml/2006/table">
            <a:tbl>
              <a:tblPr/>
              <a:tblGrid>
                <a:gridCol w="1371600"/>
              </a:tblGrid>
              <a:tr h="406400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成绩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55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90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80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30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65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85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45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0301" name="Group 77"/>
          <p:cNvGraphicFramePr>
            <a:graphicFrameLocks noGrp="1"/>
          </p:cNvGraphicFramePr>
          <p:nvPr/>
        </p:nvGraphicFramePr>
        <p:xfrm>
          <a:off x="1371600" y="2362200"/>
          <a:ext cx="1371600" cy="3657600"/>
        </p:xfrm>
        <a:graphic>
          <a:graphicData uri="http://schemas.openxmlformats.org/drawingml/2006/table">
            <a:tbl>
              <a:tblPr/>
              <a:tblGrid>
                <a:gridCol w="1371600"/>
              </a:tblGrid>
              <a:tr h="406400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降序排列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90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85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80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65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55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45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30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0302" name="Group 78"/>
          <p:cNvGraphicFramePr>
            <a:graphicFrameLocks noGrp="1"/>
          </p:cNvGraphicFramePr>
          <p:nvPr/>
        </p:nvGraphicFramePr>
        <p:xfrm>
          <a:off x="6172200" y="2362200"/>
          <a:ext cx="1371600" cy="3657600"/>
        </p:xfrm>
        <a:graphic>
          <a:graphicData uri="http://schemas.openxmlformats.org/drawingml/2006/table">
            <a:tbl>
              <a:tblPr/>
              <a:tblGrid>
                <a:gridCol w="1371600"/>
              </a:tblGrid>
              <a:tr h="406400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升序排列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30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45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55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65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80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85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90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100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0294" name="AutoShape 70"/>
          <p:cNvSpPr>
            <a:spLocks noChangeArrowheads="1"/>
          </p:cNvSpPr>
          <p:nvPr/>
        </p:nvSpPr>
        <p:spPr bwMode="auto">
          <a:xfrm>
            <a:off x="2735263" y="3733800"/>
            <a:ext cx="884237" cy="304800"/>
          </a:xfrm>
          <a:prstGeom prst="leftArrow">
            <a:avLst>
              <a:gd name="adj1" fmla="val 50000"/>
              <a:gd name="adj2" fmla="val 72526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80295" name="AutoShape 71"/>
          <p:cNvSpPr>
            <a:spLocks noChangeArrowheads="1"/>
          </p:cNvSpPr>
          <p:nvPr/>
        </p:nvSpPr>
        <p:spPr bwMode="auto">
          <a:xfrm>
            <a:off x="5160963" y="3733800"/>
            <a:ext cx="973137" cy="304800"/>
          </a:xfrm>
          <a:prstGeom prst="rightArrow">
            <a:avLst>
              <a:gd name="adj1" fmla="val 50000"/>
              <a:gd name="adj2" fmla="val 7981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0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0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0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0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0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294" grpId="0" animBg="1"/>
      <p:bldP spid="18029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732F2827-66C4-46C0-AF0D-E5EACDCF4981}" type="slidenum">
              <a:rPr lang="en-US" altLang="zh-CN"/>
              <a:pPr>
                <a:defRPr/>
              </a:pPr>
              <a:t>54</a:t>
            </a:fld>
            <a:r>
              <a:rPr lang="en-US" altLang="zh-CN"/>
              <a:t>-</a:t>
            </a:r>
          </a:p>
        </p:txBody>
      </p:sp>
      <p:sp>
        <p:nvSpPr>
          <p:cNvPr id="56323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z="3600" smtClean="0"/>
              <a:t>7.</a:t>
            </a:r>
            <a:r>
              <a:rPr lang="en-US" altLang="zh-CN" sz="3600" smtClean="0"/>
              <a:t>1.5 </a:t>
            </a:r>
            <a:r>
              <a:rPr lang="zh-CN" altLang="en-US" sz="3600" smtClean="0"/>
              <a:t>排序和查找算法</a:t>
            </a:r>
          </a:p>
        </p:txBody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00213"/>
            <a:ext cx="8424862" cy="58578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2400" smtClean="0"/>
              <a:t>2、排序的基本思想</a:t>
            </a:r>
          </a:p>
        </p:txBody>
      </p:sp>
      <p:sp>
        <p:nvSpPr>
          <p:cNvPr id="56325" name="Rectangle 4"/>
          <p:cNvSpPr>
            <a:spLocks noChangeArrowheads="1"/>
          </p:cNvSpPr>
          <p:nvPr/>
        </p:nvSpPr>
        <p:spPr bwMode="auto">
          <a:xfrm>
            <a:off x="762000" y="2438400"/>
            <a:ext cx="2279650" cy="4381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lang="zh-CN" altLang="en-US" sz="2400"/>
              <a:t>已排好序的序列</a:t>
            </a:r>
          </a:p>
        </p:txBody>
      </p:sp>
      <p:sp>
        <p:nvSpPr>
          <p:cNvPr id="56326" name="Rectangle 5"/>
          <p:cNvSpPr>
            <a:spLocks noChangeArrowheads="1"/>
          </p:cNvSpPr>
          <p:nvPr/>
        </p:nvSpPr>
        <p:spPr bwMode="auto">
          <a:xfrm>
            <a:off x="3171825" y="2400300"/>
            <a:ext cx="5057775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</a:pPr>
            <a:r>
              <a:rPr lang="zh-CN" altLang="en-US" sz="2400"/>
              <a:t>按照排序的要求已经排好序的部分，简称有序序列</a:t>
            </a:r>
          </a:p>
        </p:txBody>
      </p:sp>
      <p:sp>
        <p:nvSpPr>
          <p:cNvPr id="56327" name="Rectangle 6"/>
          <p:cNvSpPr>
            <a:spLocks noChangeArrowheads="1"/>
          </p:cNvSpPr>
          <p:nvPr/>
        </p:nvSpPr>
        <p:spPr bwMode="auto">
          <a:xfrm>
            <a:off x="762000" y="3371850"/>
            <a:ext cx="1974850" cy="4381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lang="zh-CN" altLang="en-US" sz="2400"/>
              <a:t>待排序的序列</a:t>
            </a:r>
          </a:p>
        </p:txBody>
      </p:sp>
      <p:sp>
        <p:nvSpPr>
          <p:cNvPr id="56328" name="Rectangle 7"/>
          <p:cNvSpPr>
            <a:spLocks noChangeArrowheads="1"/>
          </p:cNvSpPr>
          <p:nvPr/>
        </p:nvSpPr>
        <p:spPr bwMode="auto">
          <a:xfrm>
            <a:off x="3124200" y="3371850"/>
            <a:ext cx="4741863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lang="zh-CN" altLang="en-US" sz="2400"/>
              <a:t>尚未排好序的部分，简称无序序列</a:t>
            </a:r>
          </a:p>
        </p:txBody>
      </p:sp>
      <p:sp>
        <p:nvSpPr>
          <p:cNvPr id="56329" name="Rectangle 8"/>
          <p:cNvSpPr>
            <a:spLocks noChangeArrowheads="1"/>
          </p:cNvSpPr>
          <p:nvPr/>
        </p:nvSpPr>
        <p:spPr bwMode="auto">
          <a:xfrm>
            <a:off x="811213" y="4133850"/>
            <a:ext cx="8027987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lang="zh-CN" altLang="en-US" sz="2400"/>
              <a:t>排序：将无序序列中的数据逐步转换到有序序列的过程。</a:t>
            </a:r>
          </a:p>
        </p:txBody>
      </p:sp>
      <p:grpSp>
        <p:nvGrpSpPr>
          <p:cNvPr id="56330" name="Group 18"/>
          <p:cNvGrpSpPr>
            <a:grpSpLocks/>
          </p:cNvGrpSpPr>
          <p:nvPr/>
        </p:nvGrpSpPr>
        <p:grpSpPr bwMode="auto">
          <a:xfrm>
            <a:off x="1295400" y="5013325"/>
            <a:ext cx="6553200" cy="473075"/>
            <a:chOff x="816" y="3158"/>
            <a:chExt cx="4128" cy="298"/>
          </a:xfrm>
        </p:grpSpPr>
        <p:sp>
          <p:nvSpPr>
            <p:cNvPr id="266251" name="Rectangle 11" descr="60%"/>
            <p:cNvSpPr>
              <a:spLocks noChangeArrowheads="1"/>
            </p:cNvSpPr>
            <p:nvPr/>
          </p:nvSpPr>
          <p:spPr bwMode="auto">
            <a:xfrm>
              <a:off x="816" y="3158"/>
              <a:ext cx="1584" cy="298"/>
            </a:xfrm>
            <a:prstGeom prst="rect">
              <a:avLst/>
            </a:prstGeom>
            <a:pattFill prst="pct60">
              <a:fgClr>
                <a:schemeClr val="hlink"/>
              </a:fgClr>
              <a:bgClr>
                <a:srgbClr val="FFFFFF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ClrTx/>
                <a:buSzTx/>
                <a:defRPr/>
              </a:pPr>
              <a:r>
                <a:rPr kumimoji="1" lang="zh-CN" altLang="en-US" sz="2400">
                  <a:effectLst>
                    <a:outerShdw blurRad="38100" dist="38100" dir="2700000" algn="tl">
                      <a:srgbClr val="C0C0C0"/>
                    </a:outerShdw>
                  </a:effectLst>
                  <a:latin typeface="方正姚体" pitchFamily="2" charset="-122"/>
                  <a:ea typeface="方正姚体" pitchFamily="2" charset="-122"/>
                </a:rPr>
                <a:t>有序序列区</a:t>
              </a:r>
            </a:p>
          </p:txBody>
        </p:sp>
        <p:sp>
          <p:nvSpPr>
            <p:cNvPr id="266252" name="Rectangle 12"/>
            <p:cNvSpPr>
              <a:spLocks noChangeArrowheads="1"/>
            </p:cNvSpPr>
            <p:nvPr/>
          </p:nvSpPr>
          <p:spPr bwMode="auto">
            <a:xfrm>
              <a:off x="2400" y="3158"/>
              <a:ext cx="2544" cy="298"/>
            </a:xfrm>
            <a:prstGeom prst="rect">
              <a:avLst/>
            </a:prstGeom>
            <a:solidFill>
              <a:srgbClr val="00D5D0"/>
            </a:solidFill>
            <a:ln w="9525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buClrTx/>
                <a:buSzTx/>
                <a:defRPr/>
              </a:pPr>
              <a:r>
                <a:rPr kumimoji="1" lang="zh-CN" altLang="en-US" sz="2400">
                  <a:effectLst>
                    <a:outerShdw blurRad="38100" dist="38100" dir="2700000" algn="tl">
                      <a:srgbClr val="FFFFFF"/>
                    </a:outerShdw>
                  </a:effectLst>
                  <a:latin typeface="方正姚体" pitchFamily="2" charset="-122"/>
                  <a:ea typeface="方正姚体" pitchFamily="2" charset="-122"/>
                </a:rPr>
                <a:t>无 序 序 列 区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E1178F0B-8385-4899-88E4-11E2BF0A24FC}" type="slidenum">
              <a:rPr lang="en-US" altLang="zh-CN"/>
              <a:pPr>
                <a:defRPr/>
              </a:pPr>
              <a:t>55</a:t>
            </a:fld>
            <a:r>
              <a:rPr lang="en-US" altLang="zh-CN"/>
              <a:t>-</a:t>
            </a:r>
          </a:p>
        </p:txBody>
      </p:sp>
      <p:sp>
        <p:nvSpPr>
          <p:cNvPr id="57347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eaLnBrk="1" hangingPunct="1"/>
            <a:r>
              <a:rPr lang="zh-CN" altLang="en-US" sz="3200" smtClean="0"/>
              <a:t>一、选择法排序</a:t>
            </a:r>
          </a:p>
        </p:txBody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676400"/>
            <a:ext cx="5715000" cy="457200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zh-CN" altLang="en-US" sz="2400" smtClean="0"/>
              <a:t>对( 50、77、12、61、23 ) 进行</a:t>
            </a:r>
            <a:r>
              <a:rPr lang="zh-CN" altLang="en-GB" sz="2400" smtClean="0"/>
              <a:t>手工</a:t>
            </a:r>
            <a:r>
              <a:rPr lang="zh-CN" altLang="en-US" sz="2400" smtClean="0"/>
              <a:t>排序</a:t>
            </a:r>
          </a:p>
        </p:txBody>
      </p:sp>
      <p:graphicFrame>
        <p:nvGraphicFramePr>
          <p:cNvPr id="183355" name="Group 59"/>
          <p:cNvGraphicFramePr>
            <a:graphicFrameLocks noGrp="1"/>
          </p:cNvGraphicFramePr>
          <p:nvPr/>
        </p:nvGraphicFramePr>
        <p:xfrm>
          <a:off x="1219200" y="2286000"/>
          <a:ext cx="6477000" cy="3475039"/>
        </p:xfrm>
        <a:graphic>
          <a:graphicData uri="http://schemas.openxmlformats.org/drawingml/2006/table">
            <a:tbl>
              <a:tblPr/>
              <a:tblGrid>
                <a:gridCol w="1350963"/>
                <a:gridCol w="2154237"/>
                <a:gridCol w="2971800"/>
              </a:tblGrid>
              <a:tr h="652463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步 骤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有 序 序 列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无 序 序 列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8013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初始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50、77、12、61、23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6425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第1次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12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50、77、61、23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1813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第2次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12，23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50，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77,  61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0225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第3次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12，23，50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77，61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6100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第4次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12，23，50，61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77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9CCB69AE-661F-49D2-8791-C28F7F5C829C}" type="slidenum">
              <a:rPr lang="en-US" altLang="zh-CN"/>
              <a:pPr>
                <a:defRPr/>
              </a:pPr>
              <a:t>56</a:t>
            </a:fld>
            <a:r>
              <a:rPr lang="en-US" altLang="zh-CN"/>
              <a:t>-</a:t>
            </a:r>
          </a:p>
        </p:txBody>
      </p:sp>
      <p:sp>
        <p:nvSpPr>
          <p:cNvPr id="58371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eaLnBrk="1" hangingPunct="1"/>
            <a:r>
              <a:rPr lang="zh-CN" altLang="en-US" sz="3200" smtClean="0"/>
              <a:t>一、选择法排序</a:t>
            </a:r>
          </a:p>
        </p:txBody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00213"/>
            <a:ext cx="8424862" cy="433387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zh-CN" altLang="en-US" sz="2400" smtClean="0"/>
              <a:t>1、选择法排序的过程</a:t>
            </a:r>
          </a:p>
        </p:txBody>
      </p:sp>
      <p:sp>
        <p:nvSpPr>
          <p:cNvPr id="58373" name="Rectangle 4"/>
          <p:cNvSpPr>
            <a:spLocks noChangeArrowheads="1"/>
          </p:cNvSpPr>
          <p:nvPr/>
        </p:nvSpPr>
        <p:spPr bwMode="auto">
          <a:xfrm>
            <a:off x="609600" y="2286000"/>
            <a:ext cx="920750" cy="447675"/>
          </a:xfrm>
          <a:prstGeom prst="rect">
            <a:avLst/>
          </a:prstGeom>
          <a:solidFill>
            <a:srgbClr val="FFFF00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lang="zh-CN" altLang="en-US" sz="2400"/>
              <a:t>问题1</a:t>
            </a:r>
          </a:p>
        </p:txBody>
      </p:sp>
      <p:sp>
        <p:nvSpPr>
          <p:cNvPr id="58374" name="Rectangle 5"/>
          <p:cNvSpPr>
            <a:spLocks noChangeArrowheads="1"/>
          </p:cNvSpPr>
          <p:nvPr/>
        </p:nvSpPr>
        <p:spPr bwMode="auto">
          <a:xfrm>
            <a:off x="1752600" y="2286000"/>
            <a:ext cx="533400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lang="zh-CN" altLang="en-US" sz="2400"/>
              <a:t>如何存储有序序列和无序序列？</a:t>
            </a:r>
          </a:p>
        </p:txBody>
      </p:sp>
      <p:sp>
        <p:nvSpPr>
          <p:cNvPr id="58375" name="Rectangle 6"/>
          <p:cNvSpPr>
            <a:spLocks noChangeArrowheads="1"/>
          </p:cNvSpPr>
          <p:nvPr/>
        </p:nvSpPr>
        <p:spPr bwMode="auto">
          <a:xfrm>
            <a:off x="609600" y="2819400"/>
            <a:ext cx="7848600" cy="1350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/>
              <a:t>∵通过排序是要得到一个有序序列，而原有的无序序列在排序后就不再需要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400"/>
              <a:t>∴ 不需要为已排好的有序序列另外开辟存储单元</a:t>
            </a:r>
          </a:p>
        </p:txBody>
      </p:sp>
      <p:sp>
        <p:nvSpPr>
          <p:cNvPr id="58376" name="Rectangle 7"/>
          <p:cNvSpPr>
            <a:spLocks noChangeArrowheads="1"/>
          </p:cNvSpPr>
          <p:nvPr/>
        </p:nvSpPr>
        <p:spPr bwMode="auto">
          <a:xfrm>
            <a:off x="609600" y="4343400"/>
            <a:ext cx="920750" cy="447675"/>
          </a:xfrm>
          <a:prstGeom prst="rect">
            <a:avLst/>
          </a:prstGeom>
          <a:solidFill>
            <a:srgbClr val="FFFF00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lang="zh-CN" altLang="en-US" sz="2400"/>
              <a:t>问题2</a:t>
            </a:r>
          </a:p>
        </p:txBody>
      </p:sp>
      <p:sp>
        <p:nvSpPr>
          <p:cNvPr id="58377" name="Rectangle 8"/>
          <p:cNvSpPr>
            <a:spLocks noChangeArrowheads="1"/>
          </p:cNvSpPr>
          <p:nvPr/>
        </p:nvSpPr>
        <p:spPr bwMode="auto">
          <a:xfrm>
            <a:off x="1676400" y="4343400"/>
            <a:ext cx="586740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lang="zh-CN" altLang="en-US" sz="2400"/>
              <a:t>排好的数据存放在原数组中的什么地方？</a:t>
            </a:r>
          </a:p>
        </p:txBody>
      </p:sp>
      <p:sp>
        <p:nvSpPr>
          <p:cNvPr id="58378" name="Rectangle 9"/>
          <p:cNvSpPr>
            <a:spLocks noChangeArrowheads="1"/>
          </p:cNvSpPr>
          <p:nvPr/>
        </p:nvSpPr>
        <p:spPr bwMode="auto">
          <a:xfrm>
            <a:off x="685800" y="4957763"/>
            <a:ext cx="7620000" cy="985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/>
              <a:t>∵ 第一个被找到的最小数放在原序列第一个数的位置上 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400"/>
              <a:t>∴ 为了避免覆盖原有的数据，采用交换数据的方法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7AFF2E09-FA2F-471E-8004-092957FFEEE2}" type="slidenum">
              <a:rPr lang="en-US" altLang="zh-CN"/>
              <a:pPr>
                <a:defRPr/>
              </a:pPr>
              <a:t>57</a:t>
            </a:fld>
            <a:r>
              <a:rPr lang="en-US" altLang="zh-CN"/>
              <a:t>-</a:t>
            </a:r>
          </a:p>
        </p:txBody>
      </p:sp>
      <p:sp>
        <p:nvSpPr>
          <p:cNvPr id="59395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eaLnBrk="1" hangingPunct="1"/>
            <a:r>
              <a:rPr lang="zh-CN" altLang="en-US" sz="3200" smtClean="0"/>
              <a:t>一、选择法排序</a:t>
            </a:r>
          </a:p>
        </p:txBody>
      </p:sp>
      <p:graphicFrame>
        <p:nvGraphicFramePr>
          <p:cNvPr id="185439" name="Group 95"/>
          <p:cNvGraphicFramePr>
            <a:graphicFrameLocks noGrp="1"/>
          </p:cNvGraphicFramePr>
          <p:nvPr/>
        </p:nvGraphicFramePr>
        <p:xfrm>
          <a:off x="2808288" y="1828800"/>
          <a:ext cx="4354512" cy="457200"/>
        </p:xfrm>
        <a:graphic>
          <a:graphicData uri="http://schemas.openxmlformats.org/drawingml/2006/table">
            <a:tbl>
              <a:tblPr/>
              <a:tblGrid>
                <a:gridCol w="871537"/>
                <a:gridCol w="869950"/>
                <a:gridCol w="871538"/>
                <a:gridCol w="869950"/>
                <a:gridCol w="871537"/>
              </a:tblGrid>
              <a:tr h="381000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50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77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61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9410" name="Text Box 17"/>
          <p:cNvSpPr txBox="1">
            <a:spLocks noChangeArrowheads="1"/>
          </p:cNvSpPr>
          <p:nvPr/>
        </p:nvSpPr>
        <p:spPr bwMode="auto">
          <a:xfrm>
            <a:off x="1360488" y="1752600"/>
            <a:ext cx="1219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</a:pPr>
            <a:r>
              <a:rPr kumimoji="1" lang="zh-CN" altLang="en-US" sz="2400"/>
              <a:t>排序前</a:t>
            </a:r>
          </a:p>
        </p:txBody>
      </p:sp>
      <p:grpSp>
        <p:nvGrpSpPr>
          <p:cNvPr id="185362" name="Group 18"/>
          <p:cNvGrpSpPr>
            <a:grpSpLocks/>
          </p:cNvGrpSpPr>
          <p:nvPr/>
        </p:nvGrpSpPr>
        <p:grpSpPr bwMode="auto">
          <a:xfrm>
            <a:off x="1360488" y="2500313"/>
            <a:ext cx="5802312" cy="471487"/>
            <a:chOff x="816" y="1383"/>
            <a:chExt cx="3655" cy="297"/>
          </a:xfrm>
        </p:grpSpPr>
        <p:sp>
          <p:nvSpPr>
            <p:cNvPr id="59472" name="Rectangle 19"/>
            <p:cNvSpPr>
              <a:spLocks noChangeArrowheads="1"/>
            </p:cNvSpPr>
            <p:nvPr/>
          </p:nvSpPr>
          <p:spPr bwMode="auto">
            <a:xfrm>
              <a:off x="3922" y="1431"/>
              <a:ext cx="549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400">
                  <a:ea typeface="宋体" pitchFamily="2" charset="-122"/>
                </a:rPr>
                <a:t>23</a:t>
              </a:r>
            </a:p>
          </p:txBody>
        </p:sp>
        <p:sp>
          <p:nvSpPr>
            <p:cNvPr id="59473" name="Rectangle 20"/>
            <p:cNvSpPr>
              <a:spLocks noChangeArrowheads="1"/>
            </p:cNvSpPr>
            <p:nvPr/>
          </p:nvSpPr>
          <p:spPr bwMode="auto">
            <a:xfrm>
              <a:off x="3374" y="1431"/>
              <a:ext cx="548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400">
                  <a:ea typeface="宋体" pitchFamily="2" charset="-122"/>
                </a:rPr>
                <a:t>61</a:t>
              </a:r>
            </a:p>
          </p:txBody>
        </p:sp>
        <p:sp>
          <p:nvSpPr>
            <p:cNvPr id="59474" name="Rectangle 21"/>
            <p:cNvSpPr>
              <a:spLocks noChangeArrowheads="1"/>
            </p:cNvSpPr>
            <p:nvPr/>
          </p:nvSpPr>
          <p:spPr bwMode="auto">
            <a:xfrm>
              <a:off x="2825" y="1431"/>
              <a:ext cx="549" cy="249"/>
            </a:xfrm>
            <a:prstGeom prst="rect">
              <a:avLst/>
            </a:prstGeom>
            <a:solidFill>
              <a:srgbClr val="99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400">
                  <a:ea typeface="宋体" pitchFamily="2" charset="-122"/>
                </a:rPr>
                <a:t>50</a:t>
              </a:r>
            </a:p>
          </p:txBody>
        </p:sp>
        <p:sp>
          <p:nvSpPr>
            <p:cNvPr id="59475" name="Rectangle 22"/>
            <p:cNvSpPr>
              <a:spLocks noChangeArrowheads="1"/>
            </p:cNvSpPr>
            <p:nvPr/>
          </p:nvSpPr>
          <p:spPr bwMode="auto">
            <a:xfrm>
              <a:off x="2277" y="1431"/>
              <a:ext cx="548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400">
                  <a:ea typeface="宋体" pitchFamily="2" charset="-122"/>
                </a:rPr>
                <a:t>77</a:t>
              </a:r>
            </a:p>
          </p:txBody>
        </p:sp>
        <p:sp>
          <p:nvSpPr>
            <p:cNvPr id="59476" name="Rectangle 23"/>
            <p:cNvSpPr>
              <a:spLocks noChangeArrowheads="1"/>
            </p:cNvSpPr>
            <p:nvPr/>
          </p:nvSpPr>
          <p:spPr bwMode="auto">
            <a:xfrm>
              <a:off x="1728" y="1431"/>
              <a:ext cx="549" cy="24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400">
                  <a:ea typeface="宋体" pitchFamily="2" charset="-122"/>
                </a:rPr>
                <a:t>12</a:t>
              </a:r>
            </a:p>
          </p:txBody>
        </p:sp>
        <p:sp>
          <p:nvSpPr>
            <p:cNvPr id="59477" name="Line 24"/>
            <p:cNvSpPr>
              <a:spLocks noChangeShapeType="1"/>
            </p:cNvSpPr>
            <p:nvPr/>
          </p:nvSpPr>
          <p:spPr bwMode="auto">
            <a:xfrm>
              <a:off x="1728" y="1431"/>
              <a:ext cx="2743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9478" name="Line 25"/>
            <p:cNvSpPr>
              <a:spLocks noChangeShapeType="1"/>
            </p:cNvSpPr>
            <p:nvPr/>
          </p:nvSpPr>
          <p:spPr bwMode="auto">
            <a:xfrm>
              <a:off x="1728" y="1680"/>
              <a:ext cx="2743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9479" name="Line 26"/>
            <p:cNvSpPr>
              <a:spLocks noChangeShapeType="1"/>
            </p:cNvSpPr>
            <p:nvPr/>
          </p:nvSpPr>
          <p:spPr bwMode="auto">
            <a:xfrm>
              <a:off x="1728" y="1431"/>
              <a:ext cx="0" cy="24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9480" name="Line 27"/>
            <p:cNvSpPr>
              <a:spLocks noChangeShapeType="1"/>
            </p:cNvSpPr>
            <p:nvPr/>
          </p:nvSpPr>
          <p:spPr bwMode="auto">
            <a:xfrm>
              <a:off x="2277" y="1431"/>
              <a:ext cx="0" cy="24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9481" name="Line 28"/>
            <p:cNvSpPr>
              <a:spLocks noChangeShapeType="1"/>
            </p:cNvSpPr>
            <p:nvPr/>
          </p:nvSpPr>
          <p:spPr bwMode="auto">
            <a:xfrm>
              <a:off x="2825" y="1431"/>
              <a:ext cx="0" cy="24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9482" name="Line 29"/>
            <p:cNvSpPr>
              <a:spLocks noChangeShapeType="1"/>
            </p:cNvSpPr>
            <p:nvPr/>
          </p:nvSpPr>
          <p:spPr bwMode="auto">
            <a:xfrm>
              <a:off x="3374" y="1431"/>
              <a:ext cx="0" cy="24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9483" name="Line 30"/>
            <p:cNvSpPr>
              <a:spLocks noChangeShapeType="1"/>
            </p:cNvSpPr>
            <p:nvPr/>
          </p:nvSpPr>
          <p:spPr bwMode="auto">
            <a:xfrm>
              <a:off x="3922" y="1431"/>
              <a:ext cx="0" cy="24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9484" name="Line 31"/>
            <p:cNvSpPr>
              <a:spLocks noChangeShapeType="1"/>
            </p:cNvSpPr>
            <p:nvPr/>
          </p:nvSpPr>
          <p:spPr bwMode="auto">
            <a:xfrm>
              <a:off x="4471" y="1431"/>
              <a:ext cx="0" cy="24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9485" name="Text Box 32"/>
            <p:cNvSpPr txBox="1">
              <a:spLocks noChangeArrowheads="1"/>
            </p:cNvSpPr>
            <p:nvPr/>
          </p:nvSpPr>
          <p:spPr bwMode="auto">
            <a:xfrm>
              <a:off x="816" y="1383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</a:pPr>
              <a:r>
                <a:rPr kumimoji="1" lang="zh-CN" altLang="en-US" sz="2400">
                  <a:latin typeface="仿宋_GB2312" pitchFamily="49" charset="-122"/>
                </a:rPr>
                <a:t>第1趟</a:t>
              </a:r>
            </a:p>
          </p:txBody>
        </p:sp>
      </p:grpSp>
      <p:grpSp>
        <p:nvGrpSpPr>
          <p:cNvPr id="185377" name="Group 33"/>
          <p:cNvGrpSpPr>
            <a:grpSpLocks/>
          </p:cNvGrpSpPr>
          <p:nvPr/>
        </p:nvGrpSpPr>
        <p:grpSpPr bwMode="auto">
          <a:xfrm>
            <a:off x="1360488" y="3338513"/>
            <a:ext cx="5802312" cy="471487"/>
            <a:chOff x="816" y="1911"/>
            <a:chExt cx="3655" cy="297"/>
          </a:xfrm>
        </p:grpSpPr>
        <p:sp>
          <p:nvSpPr>
            <p:cNvPr id="59458" name="Rectangle 34"/>
            <p:cNvSpPr>
              <a:spLocks noChangeArrowheads="1"/>
            </p:cNvSpPr>
            <p:nvPr/>
          </p:nvSpPr>
          <p:spPr bwMode="auto">
            <a:xfrm>
              <a:off x="3922" y="1959"/>
              <a:ext cx="549" cy="249"/>
            </a:xfrm>
            <a:prstGeom prst="rect">
              <a:avLst/>
            </a:prstGeom>
            <a:solidFill>
              <a:srgbClr val="99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400">
                  <a:ea typeface="宋体" pitchFamily="2" charset="-122"/>
                </a:rPr>
                <a:t>77</a:t>
              </a:r>
            </a:p>
          </p:txBody>
        </p:sp>
        <p:sp>
          <p:nvSpPr>
            <p:cNvPr id="59459" name="Rectangle 35"/>
            <p:cNvSpPr>
              <a:spLocks noChangeArrowheads="1"/>
            </p:cNvSpPr>
            <p:nvPr/>
          </p:nvSpPr>
          <p:spPr bwMode="auto">
            <a:xfrm>
              <a:off x="3374" y="1959"/>
              <a:ext cx="548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400">
                  <a:ea typeface="宋体" pitchFamily="2" charset="-122"/>
                </a:rPr>
                <a:t>61</a:t>
              </a:r>
            </a:p>
          </p:txBody>
        </p:sp>
        <p:sp>
          <p:nvSpPr>
            <p:cNvPr id="59460" name="Rectangle 36"/>
            <p:cNvSpPr>
              <a:spLocks noChangeArrowheads="1"/>
            </p:cNvSpPr>
            <p:nvPr/>
          </p:nvSpPr>
          <p:spPr bwMode="auto">
            <a:xfrm>
              <a:off x="2825" y="1959"/>
              <a:ext cx="549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400">
                  <a:ea typeface="宋体" pitchFamily="2" charset="-122"/>
                </a:rPr>
                <a:t>50</a:t>
              </a:r>
            </a:p>
          </p:txBody>
        </p:sp>
        <p:sp>
          <p:nvSpPr>
            <p:cNvPr id="59461" name="Rectangle 37"/>
            <p:cNvSpPr>
              <a:spLocks noChangeArrowheads="1"/>
            </p:cNvSpPr>
            <p:nvPr/>
          </p:nvSpPr>
          <p:spPr bwMode="auto">
            <a:xfrm>
              <a:off x="2277" y="1959"/>
              <a:ext cx="548" cy="24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400">
                  <a:ea typeface="宋体" pitchFamily="2" charset="-122"/>
                </a:rPr>
                <a:t>23</a:t>
              </a:r>
            </a:p>
          </p:txBody>
        </p:sp>
        <p:sp>
          <p:nvSpPr>
            <p:cNvPr id="59462" name="Rectangle 38"/>
            <p:cNvSpPr>
              <a:spLocks noChangeArrowheads="1"/>
            </p:cNvSpPr>
            <p:nvPr/>
          </p:nvSpPr>
          <p:spPr bwMode="auto">
            <a:xfrm>
              <a:off x="1728" y="1959"/>
              <a:ext cx="549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400">
                  <a:ea typeface="宋体" pitchFamily="2" charset="-122"/>
                </a:rPr>
                <a:t>12</a:t>
              </a:r>
            </a:p>
          </p:txBody>
        </p:sp>
        <p:sp>
          <p:nvSpPr>
            <p:cNvPr id="59463" name="Line 39"/>
            <p:cNvSpPr>
              <a:spLocks noChangeShapeType="1"/>
            </p:cNvSpPr>
            <p:nvPr/>
          </p:nvSpPr>
          <p:spPr bwMode="auto">
            <a:xfrm>
              <a:off x="1728" y="1959"/>
              <a:ext cx="2743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9464" name="Line 40"/>
            <p:cNvSpPr>
              <a:spLocks noChangeShapeType="1"/>
            </p:cNvSpPr>
            <p:nvPr/>
          </p:nvSpPr>
          <p:spPr bwMode="auto">
            <a:xfrm>
              <a:off x="1728" y="2208"/>
              <a:ext cx="2743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9465" name="Line 41"/>
            <p:cNvSpPr>
              <a:spLocks noChangeShapeType="1"/>
            </p:cNvSpPr>
            <p:nvPr/>
          </p:nvSpPr>
          <p:spPr bwMode="auto">
            <a:xfrm>
              <a:off x="1728" y="1959"/>
              <a:ext cx="0" cy="24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9466" name="Line 42"/>
            <p:cNvSpPr>
              <a:spLocks noChangeShapeType="1"/>
            </p:cNvSpPr>
            <p:nvPr/>
          </p:nvSpPr>
          <p:spPr bwMode="auto">
            <a:xfrm>
              <a:off x="2277" y="1959"/>
              <a:ext cx="0" cy="24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9467" name="Line 43"/>
            <p:cNvSpPr>
              <a:spLocks noChangeShapeType="1"/>
            </p:cNvSpPr>
            <p:nvPr/>
          </p:nvSpPr>
          <p:spPr bwMode="auto">
            <a:xfrm>
              <a:off x="2825" y="1959"/>
              <a:ext cx="0" cy="24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9468" name="Line 44"/>
            <p:cNvSpPr>
              <a:spLocks noChangeShapeType="1"/>
            </p:cNvSpPr>
            <p:nvPr/>
          </p:nvSpPr>
          <p:spPr bwMode="auto">
            <a:xfrm>
              <a:off x="3374" y="1959"/>
              <a:ext cx="0" cy="24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9469" name="Line 45"/>
            <p:cNvSpPr>
              <a:spLocks noChangeShapeType="1"/>
            </p:cNvSpPr>
            <p:nvPr/>
          </p:nvSpPr>
          <p:spPr bwMode="auto">
            <a:xfrm>
              <a:off x="3922" y="1959"/>
              <a:ext cx="0" cy="24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9470" name="Line 46"/>
            <p:cNvSpPr>
              <a:spLocks noChangeShapeType="1"/>
            </p:cNvSpPr>
            <p:nvPr/>
          </p:nvSpPr>
          <p:spPr bwMode="auto">
            <a:xfrm>
              <a:off x="4471" y="1959"/>
              <a:ext cx="0" cy="24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9471" name="Text Box 47"/>
            <p:cNvSpPr txBox="1">
              <a:spLocks noChangeArrowheads="1"/>
            </p:cNvSpPr>
            <p:nvPr/>
          </p:nvSpPr>
          <p:spPr bwMode="auto">
            <a:xfrm>
              <a:off x="816" y="1911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</a:pPr>
              <a:r>
                <a:rPr kumimoji="1" lang="zh-CN" altLang="en-US" sz="2400">
                  <a:latin typeface="仿宋_GB2312" pitchFamily="49" charset="-122"/>
                </a:rPr>
                <a:t>第2趟</a:t>
              </a:r>
            </a:p>
          </p:txBody>
        </p:sp>
      </p:grpSp>
      <p:grpSp>
        <p:nvGrpSpPr>
          <p:cNvPr id="185392" name="Group 48"/>
          <p:cNvGrpSpPr>
            <a:grpSpLocks/>
          </p:cNvGrpSpPr>
          <p:nvPr/>
        </p:nvGrpSpPr>
        <p:grpSpPr bwMode="auto">
          <a:xfrm>
            <a:off x="1360488" y="4176713"/>
            <a:ext cx="5802312" cy="471487"/>
            <a:chOff x="816" y="2439"/>
            <a:chExt cx="3655" cy="297"/>
          </a:xfrm>
        </p:grpSpPr>
        <p:sp>
          <p:nvSpPr>
            <p:cNvPr id="59444" name="Rectangle 49"/>
            <p:cNvSpPr>
              <a:spLocks noChangeArrowheads="1"/>
            </p:cNvSpPr>
            <p:nvPr/>
          </p:nvSpPr>
          <p:spPr bwMode="auto">
            <a:xfrm>
              <a:off x="3922" y="2487"/>
              <a:ext cx="549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400">
                  <a:ea typeface="宋体" pitchFamily="2" charset="-122"/>
                </a:rPr>
                <a:t>77</a:t>
              </a:r>
            </a:p>
          </p:txBody>
        </p:sp>
        <p:sp>
          <p:nvSpPr>
            <p:cNvPr id="59445" name="Rectangle 50"/>
            <p:cNvSpPr>
              <a:spLocks noChangeArrowheads="1"/>
            </p:cNvSpPr>
            <p:nvPr/>
          </p:nvSpPr>
          <p:spPr bwMode="auto">
            <a:xfrm>
              <a:off x="3374" y="2487"/>
              <a:ext cx="548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400">
                  <a:ea typeface="宋体" pitchFamily="2" charset="-122"/>
                </a:rPr>
                <a:t>61</a:t>
              </a:r>
            </a:p>
          </p:txBody>
        </p:sp>
        <p:sp>
          <p:nvSpPr>
            <p:cNvPr id="59446" name="Rectangle 51"/>
            <p:cNvSpPr>
              <a:spLocks noChangeArrowheads="1"/>
            </p:cNvSpPr>
            <p:nvPr/>
          </p:nvSpPr>
          <p:spPr bwMode="auto">
            <a:xfrm>
              <a:off x="2825" y="2487"/>
              <a:ext cx="549" cy="24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400">
                  <a:ea typeface="宋体" pitchFamily="2" charset="-122"/>
                </a:rPr>
                <a:t>50</a:t>
              </a:r>
            </a:p>
          </p:txBody>
        </p:sp>
        <p:sp>
          <p:nvSpPr>
            <p:cNvPr id="59447" name="Rectangle 52"/>
            <p:cNvSpPr>
              <a:spLocks noChangeArrowheads="1"/>
            </p:cNvSpPr>
            <p:nvPr/>
          </p:nvSpPr>
          <p:spPr bwMode="auto">
            <a:xfrm>
              <a:off x="2277" y="2487"/>
              <a:ext cx="548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400">
                  <a:ea typeface="宋体" pitchFamily="2" charset="-122"/>
                </a:rPr>
                <a:t>23</a:t>
              </a:r>
            </a:p>
          </p:txBody>
        </p:sp>
        <p:sp>
          <p:nvSpPr>
            <p:cNvPr id="59448" name="Rectangle 53"/>
            <p:cNvSpPr>
              <a:spLocks noChangeArrowheads="1"/>
            </p:cNvSpPr>
            <p:nvPr/>
          </p:nvSpPr>
          <p:spPr bwMode="auto">
            <a:xfrm>
              <a:off x="1728" y="2487"/>
              <a:ext cx="549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400">
                  <a:ea typeface="宋体" pitchFamily="2" charset="-122"/>
                </a:rPr>
                <a:t>12</a:t>
              </a:r>
            </a:p>
          </p:txBody>
        </p:sp>
        <p:sp>
          <p:nvSpPr>
            <p:cNvPr id="59449" name="Line 54"/>
            <p:cNvSpPr>
              <a:spLocks noChangeShapeType="1"/>
            </p:cNvSpPr>
            <p:nvPr/>
          </p:nvSpPr>
          <p:spPr bwMode="auto">
            <a:xfrm>
              <a:off x="1728" y="2487"/>
              <a:ext cx="2743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9450" name="Line 55"/>
            <p:cNvSpPr>
              <a:spLocks noChangeShapeType="1"/>
            </p:cNvSpPr>
            <p:nvPr/>
          </p:nvSpPr>
          <p:spPr bwMode="auto">
            <a:xfrm>
              <a:off x="1728" y="2736"/>
              <a:ext cx="2743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9451" name="Line 56"/>
            <p:cNvSpPr>
              <a:spLocks noChangeShapeType="1"/>
            </p:cNvSpPr>
            <p:nvPr/>
          </p:nvSpPr>
          <p:spPr bwMode="auto">
            <a:xfrm>
              <a:off x="1728" y="2487"/>
              <a:ext cx="0" cy="24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9452" name="Line 57"/>
            <p:cNvSpPr>
              <a:spLocks noChangeShapeType="1"/>
            </p:cNvSpPr>
            <p:nvPr/>
          </p:nvSpPr>
          <p:spPr bwMode="auto">
            <a:xfrm>
              <a:off x="2277" y="2487"/>
              <a:ext cx="0" cy="24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9453" name="Line 58"/>
            <p:cNvSpPr>
              <a:spLocks noChangeShapeType="1"/>
            </p:cNvSpPr>
            <p:nvPr/>
          </p:nvSpPr>
          <p:spPr bwMode="auto">
            <a:xfrm>
              <a:off x="2825" y="2487"/>
              <a:ext cx="0" cy="24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9454" name="Line 59"/>
            <p:cNvSpPr>
              <a:spLocks noChangeShapeType="1"/>
            </p:cNvSpPr>
            <p:nvPr/>
          </p:nvSpPr>
          <p:spPr bwMode="auto">
            <a:xfrm>
              <a:off x="3374" y="2487"/>
              <a:ext cx="0" cy="24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9455" name="Line 60"/>
            <p:cNvSpPr>
              <a:spLocks noChangeShapeType="1"/>
            </p:cNvSpPr>
            <p:nvPr/>
          </p:nvSpPr>
          <p:spPr bwMode="auto">
            <a:xfrm>
              <a:off x="3922" y="2487"/>
              <a:ext cx="0" cy="24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9456" name="Line 61"/>
            <p:cNvSpPr>
              <a:spLocks noChangeShapeType="1"/>
            </p:cNvSpPr>
            <p:nvPr/>
          </p:nvSpPr>
          <p:spPr bwMode="auto">
            <a:xfrm>
              <a:off x="4471" y="2487"/>
              <a:ext cx="0" cy="24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9457" name="Text Box 62"/>
            <p:cNvSpPr txBox="1">
              <a:spLocks noChangeArrowheads="1"/>
            </p:cNvSpPr>
            <p:nvPr/>
          </p:nvSpPr>
          <p:spPr bwMode="auto">
            <a:xfrm>
              <a:off x="816" y="2439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</a:pPr>
              <a:r>
                <a:rPr kumimoji="1" lang="zh-CN" altLang="en-US" sz="2400">
                  <a:latin typeface="仿宋_GB2312" pitchFamily="49" charset="-122"/>
                </a:rPr>
                <a:t>第3趟</a:t>
              </a:r>
            </a:p>
          </p:txBody>
        </p:sp>
      </p:grpSp>
      <p:grpSp>
        <p:nvGrpSpPr>
          <p:cNvPr id="185407" name="Group 63"/>
          <p:cNvGrpSpPr>
            <a:grpSpLocks/>
          </p:cNvGrpSpPr>
          <p:nvPr/>
        </p:nvGrpSpPr>
        <p:grpSpPr bwMode="auto">
          <a:xfrm>
            <a:off x="1360488" y="4953000"/>
            <a:ext cx="5802312" cy="471488"/>
            <a:chOff x="816" y="2928"/>
            <a:chExt cx="3655" cy="297"/>
          </a:xfrm>
        </p:grpSpPr>
        <p:sp>
          <p:nvSpPr>
            <p:cNvPr id="59430" name="Rectangle 64"/>
            <p:cNvSpPr>
              <a:spLocks noChangeArrowheads="1"/>
            </p:cNvSpPr>
            <p:nvPr/>
          </p:nvSpPr>
          <p:spPr bwMode="auto">
            <a:xfrm>
              <a:off x="3922" y="2976"/>
              <a:ext cx="549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400">
                  <a:ea typeface="宋体" pitchFamily="2" charset="-122"/>
                </a:rPr>
                <a:t>77</a:t>
              </a:r>
            </a:p>
          </p:txBody>
        </p:sp>
        <p:sp>
          <p:nvSpPr>
            <p:cNvPr id="59431" name="Rectangle 65"/>
            <p:cNvSpPr>
              <a:spLocks noChangeArrowheads="1"/>
            </p:cNvSpPr>
            <p:nvPr/>
          </p:nvSpPr>
          <p:spPr bwMode="auto">
            <a:xfrm>
              <a:off x="3374" y="2976"/>
              <a:ext cx="548" cy="24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400">
                  <a:ea typeface="宋体" pitchFamily="2" charset="-122"/>
                </a:rPr>
                <a:t>61</a:t>
              </a:r>
            </a:p>
          </p:txBody>
        </p:sp>
        <p:sp>
          <p:nvSpPr>
            <p:cNvPr id="59432" name="Rectangle 66"/>
            <p:cNvSpPr>
              <a:spLocks noChangeArrowheads="1"/>
            </p:cNvSpPr>
            <p:nvPr/>
          </p:nvSpPr>
          <p:spPr bwMode="auto">
            <a:xfrm>
              <a:off x="2825" y="2976"/>
              <a:ext cx="549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400">
                  <a:ea typeface="宋体" pitchFamily="2" charset="-122"/>
                </a:rPr>
                <a:t>50</a:t>
              </a:r>
            </a:p>
          </p:txBody>
        </p:sp>
        <p:sp>
          <p:nvSpPr>
            <p:cNvPr id="59433" name="Rectangle 67"/>
            <p:cNvSpPr>
              <a:spLocks noChangeArrowheads="1"/>
            </p:cNvSpPr>
            <p:nvPr/>
          </p:nvSpPr>
          <p:spPr bwMode="auto">
            <a:xfrm>
              <a:off x="2277" y="2976"/>
              <a:ext cx="548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400">
                  <a:ea typeface="宋体" pitchFamily="2" charset="-122"/>
                </a:rPr>
                <a:t>23</a:t>
              </a:r>
            </a:p>
          </p:txBody>
        </p:sp>
        <p:sp>
          <p:nvSpPr>
            <p:cNvPr id="59434" name="Rectangle 68"/>
            <p:cNvSpPr>
              <a:spLocks noChangeArrowheads="1"/>
            </p:cNvSpPr>
            <p:nvPr/>
          </p:nvSpPr>
          <p:spPr bwMode="auto">
            <a:xfrm>
              <a:off x="1728" y="2976"/>
              <a:ext cx="549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400">
                  <a:ea typeface="宋体" pitchFamily="2" charset="-122"/>
                </a:rPr>
                <a:t>12</a:t>
              </a:r>
            </a:p>
          </p:txBody>
        </p:sp>
        <p:sp>
          <p:nvSpPr>
            <p:cNvPr id="59435" name="Line 69"/>
            <p:cNvSpPr>
              <a:spLocks noChangeShapeType="1"/>
            </p:cNvSpPr>
            <p:nvPr/>
          </p:nvSpPr>
          <p:spPr bwMode="auto">
            <a:xfrm>
              <a:off x="1728" y="2976"/>
              <a:ext cx="2743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9436" name="Line 70"/>
            <p:cNvSpPr>
              <a:spLocks noChangeShapeType="1"/>
            </p:cNvSpPr>
            <p:nvPr/>
          </p:nvSpPr>
          <p:spPr bwMode="auto">
            <a:xfrm>
              <a:off x="1728" y="3225"/>
              <a:ext cx="2743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9437" name="Line 71"/>
            <p:cNvSpPr>
              <a:spLocks noChangeShapeType="1"/>
            </p:cNvSpPr>
            <p:nvPr/>
          </p:nvSpPr>
          <p:spPr bwMode="auto">
            <a:xfrm>
              <a:off x="1728" y="2976"/>
              <a:ext cx="0" cy="24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9438" name="Line 72"/>
            <p:cNvSpPr>
              <a:spLocks noChangeShapeType="1"/>
            </p:cNvSpPr>
            <p:nvPr/>
          </p:nvSpPr>
          <p:spPr bwMode="auto">
            <a:xfrm>
              <a:off x="2277" y="2976"/>
              <a:ext cx="0" cy="24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9439" name="Line 73"/>
            <p:cNvSpPr>
              <a:spLocks noChangeShapeType="1"/>
            </p:cNvSpPr>
            <p:nvPr/>
          </p:nvSpPr>
          <p:spPr bwMode="auto">
            <a:xfrm>
              <a:off x="2825" y="2976"/>
              <a:ext cx="0" cy="24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9440" name="Line 74"/>
            <p:cNvSpPr>
              <a:spLocks noChangeShapeType="1"/>
            </p:cNvSpPr>
            <p:nvPr/>
          </p:nvSpPr>
          <p:spPr bwMode="auto">
            <a:xfrm>
              <a:off x="3374" y="2976"/>
              <a:ext cx="0" cy="24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9441" name="Line 75"/>
            <p:cNvSpPr>
              <a:spLocks noChangeShapeType="1"/>
            </p:cNvSpPr>
            <p:nvPr/>
          </p:nvSpPr>
          <p:spPr bwMode="auto">
            <a:xfrm>
              <a:off x="3922" y="2976"/>
              <a:ext cx="0" cy="24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9442" name="Line 76"/>
            <p:cNvSpPr>
              <a:spLocks noChangeShapeType="1"/>
            </p:cNvSpPr>
            <p:nvPr/>
          </p:nvSpPr>
          <p:spPr bwMode="auto">
            <a:xfrm>
              <a:off x="4471" y="2976"/>
              <a:ext cx="0" cy="24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9443" name="Text Box 77"/>
            <p:cNvSpPr txBox="1">
              <a:spLocks noChangeArrowheads="1"/>
            </p:cNvSpPr>
            <p:nvPr/>
          </p:nvSpPr>
          <p:spPr bwMode="auto">
            <a:xfrm>
              <a:off x="816" y="2928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</a:pPr>
              <a:r>
                <a:rPr kumimoji="1" lang="zh-CN" altLang="en-US" sz="2400">
                  <a:latin typeface="仿宋_GB2312" pitchFamily="49" charset="-122"/>
                </a:rPr>
                <a:t>第4趟</a:t>
              </a:r>
            </a:p>
          </p:txBody>
        </p:sp>
      </p:grpSp>
      <p:grpSp>
        <p:nvGrpSpPr>
          <p:cNvPr id="185422" name="Group 78"/>
          <p:cNvGrpSpPr>
            <a:grpSpLocks/>
          </p:cNvGrpSpPr>
          <p:nvPr/>
        </p:nvGrpSpPr>
        <p:grpSpPr bwMode="auto">
          <a:xfrm>
            <a:off x="1371600" y="5638800"/>
            <a:ext cx="5802313" cy="471488"/>
            <a:chOff x="816" y="3399"/>
            <a:chExt cx="3655" cy="297"/>
          </a:xfrm>
        </p:grpSpPr>
        <p:sp>
          <p:nvSpPr>
            <p:cNvPr id="59416" name="Rectangle 79"/>
            <p:cNvSpPr>
              <a:spLocks noChangeArrowheads="1"/>
            </p:cNvSpPr>
            <p:nvPr/>
          </p:nvSpPr>
          <p:spPr bwMode="auto">
            <a:xfrm>
              <a:off x="3922" y="3447"/>
              <a:ext cx="549" cy="24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400">
                  <a:ea typeface="宋体" pitchFamily="2" charset="-122"/>
                </a:rPr>
                <a:t>77</a:t>
              </a:r>
            </a:p>
          </p:txBody>
        </p:sp>
        <p:sp>
          <p:nvSpPr>
            <p:cNvPr id="59417" name="Rectangle 80"/>
            <p:cNvSpPr>
              <a:spLocks noChangeArrowheads="1"/>
            </p:cNvSpPr>
            <p:nvPr/>
          </p:nvSpPr>
          <p:spPr bwMode="auto">
            <a:xfrm>
              <a:off x="3374" y="3447"/>
              <a:ext cx="548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400">
                  <a:ea typeface="宋体" pitchFamily="2" charset="-122"/>
                </a:rPr>
                <a:t>61</a:t>
              </a:r>
            </a:p>
          </p:txBody>
        </p:sp>
        <p:sp>
          <p:nvSpPr>
            <p:cNvPr id="59418" name="Rectangle 81"/>
            <p:cNvSpPr>
              <a:spLocks noChangeArrowheads="1"/>
            </p:cNvSpPr>
            <p:nvPr/>
          </p:nvSpPr>
          <p:spPr bwMode="auto">
            <a:xfrm>
              <a:off x="2825" y="3447"/>
              <a:ext cx="549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400">
                  <a:ea typeface="宋体" pitchFamily="2" charset="-122"/>
                </a:rPr>
                <a:t>50</a:t>
              </a:r>
            </a:p>
          </p:txBody>
        </p:sp>
        <p:sp>
          <p:nvSpPr>
            <p:cNvPr id="59419" name="Rectangle 82"/>
            <p:cNvSpPr>
              <a:spLocks noChangeArrowheads="1"/>
            </p:cNvSpPr>
            <p:nvPr/>
          </p:nvSpPr>
          <p:spPr bwMode="auto">
            <a:xfrm>
              <a:off x="2277" y="3447"/>
              <a:ext cx="548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400">
                  <a:ea typeface="宋体" pitchFamily="2" charset="-122"/>
                </a:rPr>
                <a:t>23</a:t>
              </a:r>
            </a:p>
          </p:txBody>
        </p:sp>
        <p:sp>
          <p:nvSpPr>
            <p:cNvPr id="59420" name="Rectangle 83"/>
            <p:cNvSpPr>
              <a:spLocks noChangeArrowheads="1"/>
            </p:cNvSpPr>
            <p:nvPr/>
          </p:nvSpPr>
          <p:spPr bwMode="auto">
            <a:xfrm>
              <a:off x="1728" y="3447"/>
              <a:ext cx="549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zh-CN" altLang="en-US" sz="2400">
                  <a:ea typeface="宋体" pitchFamily="2" charset="-122"/>
                </a:rPr>
                <a:t>12</a:t>
              </a:r>
            </a:p>
          </p:txBody>
        </p:sp>
        <p:sp>
          <p:nvSpPr>
            <p:cNvPr id="59421" name="Line 84"/>
            <p:cNvSpPr>
              <a:spLocks noChangeShapeType="1"/>
            </p:cNvSpPr>
            <p:nvPr/>
          </p:nvSpPr>
          <p:spPr bwMode="auto">
            <a:xfrm>
              <a:off x="1728" y="3447"/>
              <a:ext cx="2743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9422" name="Line 85"/>
            <p:cNvSpPr>
              <a:spLocks noChangeShapeType="1"/>
            </p:cNvSpPr>
            <p:nvPr/>
          </p:nvSpPr>
          <p:spPr bwMode="auto">
            <a:xfrm>
              <a:off x="1728" y="3696"/>
              <a:ext cx="2743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9423" name="Line 86"/>
            <p:cNvSpPr>
              <a:spLocks noChangeShapeType="1"/>
            </p:cNvSpPr>
            <p:nvPr/>
          </p:nvSpPr>
          <p:spPr bwMode="auto">
            <a:xfrm>
              <a:off x="1728" y="3447"/>
              <a:ext cx="0" cy="24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9424" name="Line 87"/>
            <p:cNvSpPr>
              <a:spLocks noChangeShapeType="1"/>
            </p:cNvSpPr>
            <p:nvPr/>
          </p:nvSpPr>
          <p:spPr bwMode="auto">
            <a:xfrm>
              <a:off x="2277" y="3447"/>
              <a:ext cx="0" cy="24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9425" name="Line 88"/>
            <p:cNvSpPr>
              <a:spLocks noChangeShapeType="1"/>
            </p:cNvSpPr>
            <p:nvPr/>
          </p:nvSpPr>
          <p:spPr bwMode="auto">
            <a:xfrm>
              <a:off x="2825" y="3447"/>
              <a:ext cx="0" cy="24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9426" name="Line 89"/>
            <p:cNvSpPr>
              <a:spLocks noChangeShapeType="1"/>
            </p:cNvSpPr>
            <p:nvPr/>
          </p:nvSpPr>
          <p:spPr bwMode="auto">
            <a:xfrm>
              <a:off x="3374" y="3447"/>
              <a:ext cx="0" cy="24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9427" name="Line 90"/>
            <p:cNvSpPr>
              <a:spLocks noChangeShapeType="1"/>
            </p:cNvSpPr>
            <p:nvPr/>
          </p:nvSpPr>
          <p:spPr bwMode="auto">
            <a:xfrm>
              <a:off x="3922" y="3447"/>
              <a:ext cx="0" cy="24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9428" name="Line 91"/>
            <p:cNvSpPr>
              <a:spLocks noChangeShapeType="1"/>
            </p:cNvSpPr>
            <p:nvPr/>
          </p:nvSpPr>
          <p:spPr bwMode="auto">
            <a:xfrm>
              <a:off x="4471" y="3447"/>
              <a:ext cx="0" cy="249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9429" name="Text Box 92"/>
            <p:cNvSpPr txBox="1">
              <a:spLocks noChangeArrowheads="1"/>
            </p:cNvSpPr>
            <p:nvPr/>
          </p:nvSpPr>
          <p:spPr bwMode="auto">
            <a:xfrm>
              <a:off x="816" y="3399"/>
              <a:ext cx="7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</a:pPr>
              <a:r>
                <a:rPr kumimoji="1" lang="zh-CN" altLang="en-US" sz="2400">
                  <a:latin typeface="仿宋_GB2312" pitchFamily="49" charset="-122"/>
                </a:rPr>
                <a:t>第5趟</a:t>
              </a: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5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5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8FDAE831-3C6D-4A8B-BC8D-EBD0063F1FA9}" type="slidenum">
              <a:rPr lang="en-US" altLang="zh-CN"/>
              <a:pPr>
                <a:defRPr/>
              </a:pPr>
              <a:t>58</a:t>
            </a:fld>
            <a:r>
              <a:rPr lang="en-US" altLang="zh-CN"/>
              <a:t>-</a:t>
            </a:r>
          </a:p>
        </p:txBody>
      </p:sp>
      <p:sp>
        <p:nvSpPr>
          <p:cNvPr id="60419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eaLnBrk="1" hangingPunct="1"/>
            <a:r>
              <a:rPr lang="zh-CN" altLang="en-US" sz="3200" smtClean="0"/>
              <a:t>一、选择法排序</a:t>
            </a:r>
          </a:p>
        </p:txBody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676400"/>
            <a:ext cx="8424862" cy="2566988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zh-CN" altLang="en-US" sz="2400" smtClean="0"/>
              <a:t>选择法排序算法的步骤描述如下：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zh-CN" altLang="en-US" sz="2400" smtClean="0"/>
              <a:t>(1) 在</a:t>
            </a:r>
            <a:r>
              <a:rPr lang="en-US" altLang="zh-CN" sz="2400" smtClean="0"/>
              <a:t>a[0]~a[n-1]</a:t>
            </a:r>
            <a:r>
              <a:rPr lang="zh-CN" altLang="en-US" sz="2400" smtClean="0"/>
              <a:t>间找到最小的数，将其与</a:t>
            </a:r>
            <a:r>
              <a:rPr lang="en-US" altLang="zh-CN" sz="2400" smtClean="0"/>
              <a:t>a[0]</a:t>
            </a:r>
            <a:r>
              <a:rPr lang="zh-CN" altLang="en-US" sz="2400" smtClean="0"/>
              <a:t>互换；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zh-CN" altLang="en-US" sz="2400" smtClean="0"/>
              <a:t>(2) 在</a:t>
            </a:r>
            <a:r>
              <a:rPr lang="en-US" altLang="zh-CN" sz="2400" smtClean="0"/>
              <a:t>a[1]~a[n-1]</a:t>
            </a:r>
            <a:r>
              <a:rPr lang="zh-CN" altLang="en-US" sz="2400" smtClean="0"/>
              <a:t>间找到最小的数，将其与</a:t>
            </a:r>
            <a:r>
              <a:rPr lang="en-US" altLang="zh-CN" sz="2400" smtClean="0"/>
              <a:t>a[1]</a:t>
            </a:r>
            <a:r>
              <a:rPr lang="zh-CN" altLang="en-US" sz="2400" smtClean="0"/>
              <a:t>互换；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zh-CN" altLang="en-US" sz="2400" smtClean="0"/>
              <a:t>(3) 在</a:t>
            </a:r>
            <a:r>
              <a:rPr lang="en-US" altLang="zh-CN" sz="2400" smtClean="0"/>
              <a:t>a[2]~a[n-1] </a:t>
            </a:r>
            <a:r>
              <a:rPr lang="zh-CN" altLang="en-US" sz="2400" smtClean="0"/>
              <a:t>间找到最小的数，将其与</a:t>
            </a:r>
            <a:r>
              <a:rPr lang="en-US" altLang="zh-CN" sz="2400" smtClean="0"/>
              <a:t>a[2]</a:t>
            </a:r>
            <a:r>
              <a:rPr lang="zh-CN" altLang="en-US" sz="2400" smtClean="0"/>
              <a:t>互换；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zh-CN" altLang="en-US" sz="2400" smtClean="0"/>
              <a:t>     …………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zh-CN" altLang="en-US" sz="2400" smtClean="0"/>
              <a:t>(</a:t>
            </a:r>
            <a:r>
              <a:rPr lang="en-US" altLang="zh-CN" sz="2400" smtClean="0"/>
              <a:t>n-1)</a:t>
            </a:r>
            <a:r>
              <a:rPr lang="zh-CN" altLang="en-US" sz="2400" smtClean="0"/>
              <a:t>在</a:t>
            </a:r>
            <a:r>
              <a:rPr lang="en-US" altLang="zh-CN" sz="2400" smtClean="0"/>
              <a:t>a[n-2]~a[n-1] </a:t>
            </a:r>
            <a:r>
              <a:rPr lang="zh-CN" altLang="en-US" sz="2400" smtClean="0"/>
              <a:t>间找到最小的数，将其与</a:t>
            </a:r>
            <a:r>
              <a:rPr lang="en-US" altLang="zh-CN" sz="2400" smtClean="0"/>
              <a:t>a[n-2]</a:t>
            </a:r>
            <a:r>
              <a:rPr lang="zh-CN" altLang="en-US" sz="2400" smtClean="0"/>
              <a:t>互换。</a:t>
            </a:r>
          </a:p>
        </p:txBody>
      </p:sp>
      <p:grpSp>
        <p:nvGrpSpPr>
          <p:cNvPr id="186372" name="Group 4"/>
          <p:cNvGrpSpPr>
            <a:grpSpLocks/>
          </p:cNvGrpSpPr>
          <p:nvPr/>
        </p:nvGrpSpPr>
        <p:grpSpPr bwMode="auto">
          <a:xfrm>
            <a:off x="1828800" y="4495800"/>
            <a:ext cx="5418138" cy="1590675"/>
            <a:chOff x="1392" y="2784"/>
            <a:chExt cx="2680" cy="1002"/>
          </a:xfrm>
        </p:grpSpPr>
        <p:grpSp>
          <p:nvGrpSpPr>
            <p:cNvPr id="60422" name="Group 5"/>
            <p:cNvGrpSpPr>
              <a:grpSpLocks/>
            </p:cNvGrpSpPr>
            <p:nvPr/>
          </p:nvGrpSpPr>
          <p:grpSpPr bwMode="auto">
            <a:xfrm>
              <a:off x="1392" y="2784"/>
              <a:ext cx="2680" cy="1002"/>
              <a:chOff x="3741" y="12785"/>
              <a:chExt cx="3000" cy="978"/>
            </a:xfrm>
          </p:grpSpPr>
          <p:sp>
            <p:nvSpPr>
              <p:cNvPr id="60426" name="Rectangle 6"/>
              <p:cNvSpPr>
                <a:spLocks noChangeArrowheads="1"/>
              </p:cNvSpPr>
              <p:nvPr/>
            </p:nvSpPr>
            <p:spPr bwMode="auto">
              <a:xfrm>
                <a:off x="3741" y="12785"/>
                <a:ext cx="3000" cy="978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60427" name="Line 7"/>
              <p:cNvSpPr>
                <a:spLocks noChangeShapeType="1"/>
              </p:cNvSpPr>
              <p:nvPr/>
            </p:nvSpPr>
            <p:spPr bwMode="auto">
              <a:xfrm>
                <a:off x="4101" y="13111"/>
                <a:ext cx="2640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428" name="Line 8"/>
              <p:cNvSpPr>
                <a:spLocks noChangeShapeType="1"/>
              </p:cNvSpPr>
              <p:nvPr/>
            </p:nvSpPr>
            <p:spPr bwMode="auto">
              <a:xfrm>
                <a:off x="4101" y="13111"/>
                <a:ext cx="0" cy="652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429" name="Line 9"/>
              <p:cNvSpPr>
                <a:spLocks noChangeShapeType="1"/>
              </p:cNvSpPr>
              <p:nvPr/>
            </p:nvSpPr>
            <p:spPr bwMode="auto">
              <a:xfrm>
                <a:off x="4101" y="13437"/>
                <a:ext cx="2640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0423" name="Rectangle 10"/>
            <p:cNvSpPr>
              <a:spLocks noChangeArrowheads="1"/>
            </p:cNvSpPr>
            <p:nvPr/>
          </p:nvSpPr>
          <p:spPr bwMode="auto">
            <a:xfrm>
              <a:off x="1584" y="2832"/>
              <a:ext cx="120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for (i=0;  i&lt;n-1;  i++)</a:t>
              </a:r>
            </a:p>
          </p:txBody>
        </p:sp>
        <p:sp>
          <p:nvSpPr>
            <p:cNvPr id="60424" name="Rectangle 11"/>
            <p:cNvSpPr>
              <a:spLocks noChangeArrowheads="1"/>
            </p:cNvSpPr>
            <p:nvPr/>
          </p:nvSpPr>
          <p:spPr bwMode="auto">
            <a:xfrm>
              <a:off x="1728" y="3168"/>
              <a:ext cx="1783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在</a:t>
              </a:r>
              <a:r>
                <a:rPr kumimoji="1" lang="en-US" altLang="zh-CN"/>
                <a:t>a[i]~a[n-1]</a:t>
              </a:r>
              <a:r>
                <a:rPr kumimoji="1" lang="zh-CN" altLang="en-US"/>
                <a:t>中找最小的数   [1]</a:t>
              </a:r>
            </a:p>
          </p:txBody>
        </p:sp>
        <p:sp>
          <p:nvSpPr>
            <p:cNvPr id="60425" name="Rectangle 12"/>
            <p:cNvSpPr>
              <a:spLocks noChangeArrowheads="1"/>
            </p:cNvSpPr>
            <p:nvPr/>
          </p:nvSpPr>
          <p:spPr bwMode="auto">
            <a:xfrm>
              <a:off x="1728" y="3504"/>
              <a:ext cx="1775" cy="2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lnSpc>
                  <a:spcPct val="110000"/>
                </a:lnSpc>
                <a:buClr>
                  <a:schemeClr val="tx1"/>
                </a:buClr>
                <a:buSzTx/>
              </a:pPr>
              <a:r>
                <a:rPr kumimoji="1" lang="zh-CN" altLang="en-US"/>
                <a:t>将最小的数与</a:t>
              </a:r>
              <a:r>
                <a:rPr kumimoji="1" lang="en-US" altLang="zh-CN"/>
                <a:t>a[i]</a:t>
              </a:r>
              <a:r>
                <a:rPr kumimoji="1" lang="zh-CN" altLang="en-US"/>
                <a:t>互换           [2]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6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BB01767E-B3D7-44DE-8B78-7B6297428631}" type="slidenum">
              <a:rPr lang="en-US" altLang="zh-CN"/>
              <a:pPr>
                <a:defRPr/>
              </a:pPr>
              <a:t>59</a:t>
            </a:fld>
            <a:r>
              <a:rPr lang="en-US" altLang="zh-CN"/>
              <a:t>-</a:t>
            </a:r>
          </a:p>
        </p:txBody>
      </p:sp>
      <p:sp>
        <p:nvSpPr>
          <p:cNvPr id="61443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eaLnBrk="1" hangingPunct="1"/>
            <a:r>
              <a:rPr lang="zh-CN" altLang="en-US" sz="3200" smtClean="0"/>
              <a:t>一、选择法排序</a:t>
            </a:r>
          </a:p>
        </p:txBody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00213"/>
            <a:ext cx="8424862" cy="1881187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zh-CN" altLang="en-US" sz="2400" smtClean="0"/>
              <a:t>2、</a:t>
            </a:r>
            <a:r>
              <a:rPr kumimoji="1" lang="zh-CN" altLang="en-US" sz="2400" smtClean="0"/>
              <a:t>在</a:t>
            </a:r>
            <a:r>
              <a:rPr kumimoji="1" lang="en-US" altLang="zh-CN" sz="2400" smtClean="0"/>
              <a:t>a[i]~a[n-1]</a:t>
            </a:r>
            <a:r>
              <a:rPr kumimoji="1" lang="zh-CN" altLang="en-US" sz="2400" smtClean="0"/>
              <a:t>中找最小的数 </a:t>
            </a:r>
          </a:p>
          <a:p>
            <a:pPr algn="just" eaLnBrk="1" hangingPunct="1">
              <a:buFontTx/>
              <a:buNone/>
            </a:pPr>
            <a:r>
              <a:rPr lang="zh-CN" altLang="en-US" sz="2400" smtClean="0"/>
              <a:t>∵ 每次找到的最小数与</a:t>
            </a:r>
            <a:r>
              <a:rPr lang="en-US" altLang="zh-CN" sz="2400" smtClean="0"/>
              <a:t>a[i]</a:t>
            </a:r>
            <a:r>
              <a:rPr lang="zh-CN" altLang="en-US" sz="2400" smtClean="0">
                <a:solidFill>
                  <a:srgbClr val="CC0000"/>
                </a:solidFill>
              </a:rPr>
              <a:t>按位置</a:t>
            </a:r>
            <a:r>
              <a:rPr lang="zh-CN" altLang="en-US" sz="2400" smtClean="0"/>
              <a:t>进行交换</a:t>
            </a:r>
          </a:p>
          <a:p>
            <a:pPr algn="just" eaLnBrk="1" hangingPunct="1">
              <a:buFontTx/>
              <a:buNone/>
            </a:pPr>
            <a:r>
              <a:rPr lang="zh-CN" altLang="en-US" sz="2400" smtClean="0"/>
              <a:t>∴只记下最小数是不够的，需要</a:t>
            </a:r>
            <a:r>
              <a:rPr lang="zh-CN" altLang="en-US" sz="2400" smtClean="0">
                <a:solidFill>
                  <a:srgbClr val="CC0000"/>
                </a:solidFill>
              </a:rPr>
              <a:t>记下最小数所在的位置</a:t>
            </a:r>
          </a:p>
          <a:p>
            <a:pPr algn="just" eaLnBrk="1" hangingPunct="1">
              <a:buClr>
                <a:schemeClr val="accent1"/>
              </a:buClr>
              <a:buFont typeface="Wingdings" pitchFamily="2" charset="2"/>
              <a:buChar char="Ø"/>
            </a:pPr>
            <a:r>
              <a:rPr lang="zh-CN" altLang="en-US" sz="2400" smtClean="0"/>
              <a:t> 设变量</a:t>
            </a:r>
            <a:r>
              <a:rPr lang="en-US" altLang="zh-CN" sz="2400" smtClean="0"/>
              <a:t>min</a:t>
            </a:r>
            <a:r>
              <a:rPr lang="zh-CN" altLang="en-US" sz="2400" smtClean="0"/>
              <a:t>存储最小数所在位置</a:t>
            </a:r>
          </a:p>
        </p:txBody>
      </p:sp>
      <p:sp>
        <p:nvSpPr>
          <p:cNvPr id="187396" name="Rectangle 4"/>
          <p:cNvSpPr>
            <a:spLocks noChangeArrowheads="1"/>
          </p:cNvSpPr>
          <p:nvPr/>
        </p:nvSpPr>
        <p:spPr bwMode="auto">
          <a:xfrm>
            <a:off x="2209800" y="3657600"/>
            <a:ext cx="4191000" cy="2209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87397" name="Rectangle 5"/>
          <p:cNvSpPr>
            <a:spLocks noChangeArrowheads="1"/>
          </p:cNvSpPr>
          <p:nvPr/>
        </p:nvSpPr>
        <p:spPr bwMode="auto">
          <a:xfrm>
            <a:off x="2209800" y="3657600"/>
            <a:ext cx="41910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en-US" altLang="zh-CN">
                <a:ea typeface="宋体" pitchFamily="2" charset="-122"/>
              </a:rPr>
              <a:t> min← i</a:t>
            </a:r>
            <a:endParaRPr kumimoji="1" lang="zh-CN" altLang="en-US">
              <a:ea typeface="宋体" pitchFamily="2" charset="-122"/>
            </a:endParaRPr>
          </a:p>
        </p:txBody>
      </p:sp>
      <p:sp>
        <p:nvSpPr>
          <p:cNvPr id="187398" name="Rectangle 6"/>
          <p:cNvSpPr>
            <a:spLocks noChangeArrowheads="1"/>
          </p:cNvSpPr>
          <p:nvPr/>
        </p:nvSpPr>
        <p:spPr bwMode="auto">
          <a:xfrm>
            <a:off x="2209800" y="4114800"/>
            <a:ext cx="4191000" cy="175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en-US" altLang="zh-CN">
                <a:ea typeface="宋体" pitchFamily="2" charset="-122"/>
              </a:rPr>
              <a:t> for(j=i+1;  j＜n;  j++)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87399" name="Rectangle 7"/>
          <p:cNvSpPr>
            <a:spLocks noChangeArrowheads="1"/>
          </p:cNvSpPr>
          <p:nvPr/>
        </p:nvSpPr>
        <p:spPr bwMode="auto">
          <a:xfrm>
            <a:off x="2743200" y="4572000"/>
            <a:ext cx="3657600" cy="1295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187400" name="Group 8"/>
          <p:cNvGrpSpPr>
            <a:grpSpLocks/>
          </p:cNvGrpSpPr>
          <p:nvPr/>
        </p:nvGrpSpPr>
        <p:grpSpPr bwMode="auto">
          <a:xfrm>
            <a:off x="2743200" y="4572000"/>
            <a:ext cx="3657600" cy="1295400"/>
            <a:chOff x="2832" y="1968"/>
            <a:chExt cx="2304" cy="816"/>
          </a:xfrm>
        </p:grpSpPr>
        <p:sp>
          <p:nvSpPr>
            <p:cNvPr id="61453" name="Line 9"/>
            <p:cNvSpPr>
              <a:spLocks noChangeShapeType="1"/>
            </p:cNvSpPr>
            <p:nvPr/>
          </p:nvSpPr>
          <p:spPr bwMode="auto">
            <a:xfrm>
              <a:off x="2832" y="1968"/>
              <a:ext cx="168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61454" name="Line 10"/>
            <p:cNvSpPr>
              <a:spLocks noChangeShapeType="1"/>
            </p:cNvSpPr>
            <p:nvPr/>
          </p:nvSpPr>
          <p:spPr bwMode="auto">
            <a:xfrm flipV="1">
              <a:off x="4512" y="1968"/>
              <a:ext cx="624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61455" name="Line 11"/>
            <p:cNvSpPr>
              <a:spLocks noChangeShapeType="1"/>
            </p:cNvSpPr>
            <p:nvPr/>
          </p:nvSpPr>
          <p:spPr bwMode="auto">
            <a:xfrm>
              <a:off x="2832" y="2400"/>
              <a:ext cx="23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61456" name="Line 12"/>
            <p:cNvSpPr>
              <a:spLocks noChangeShapeType="1"/>
            </p:cNvSpPr>
            <p:nvPr/>
          </p:nvSpPr>
          <p:spPr bwMode="auto">
            <a:xfrm>
              <a:off x="4512" y="2400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</p:grpSp>
      <p:sp>
        <p:nvSpPr>
          <p:cNvPr id="187405" name="Rectangle 13"/>
          <p:cNvSpPr>
            <a:spLocks noChangeArrowheads="1"/>
          </p:cNvSpPr>
          <p:nvPr/>
        </p:nvSpPr>
        <p:spPr bwMode="auto">
          <a:xfrm>
            <a:off x="2743200" y="5257800"/>
            <a:ext cx="2667000" cy="609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en-US" altLang="zh-CN">
                <a:ea typeface="宋体" pitchFamily="2" charset="-122"/>
              </a:rPr>
              <a:t>  min←j</a:t>
            </a:r>
            <a:endParaRPr kumimoji="1" lang="zh-CN" altLang="en-US">
              <a:ea typeface="宋体" pitchFamily="2" charset="-122"/>
            </a:endParaRPr>
          </a:p>
        </p:txBody>
      </p:sp>
      <p:sp>
        <p:nvSpPr>
          <p:cNvPr id="187406" name="Rectangle 14"/>
          <p:cNvSpPr>
            <a:spLocks noChangeArrowheads="1"/>
          </p:cNvSpPr>
          <p:nvPr/>
        </p:nvSpPr>
        <p:spPr bwMode="auto">
          <a:xfrm>
            <a:off x="4368800" y="4651375"/>
            <a:ext cx="14986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en-US" altLang="zh-CN">
                <a:ea typeface="宋体" pitchFamily="2" charset="-122"/>
              </a:rPr>
              <a:t>a[j]＜a[min]</a:t>
            </a:r>
            <a:endParaRPr kumimoji="1" lang="zh-CN" altLang="en-US">
              <a:ea typeface="宋体" pitchFamily="2" charset="-122"/>
            </a:endParaRPr>
          </a:p>
        </p:txBody>
      </p:sp>
      <p:sp>
        <p:nvSpPr>
          <p:cNvPr id="187407" name="Rectangle 15"/>
          <p:cNvSpPr>
            <a:spLocks noChangeArrowheads="1"/>
          </p:cNvSpPr>
          <p:nvPr/>
        </p:nvSpPr>
        <p:spPr bwMode="auto">
          <a:xfrm>
            <a:off x="2971800" y="4800600"/>
            <a:ext cx="401638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zh-CN" altLang="en-US">
                <a:ea typeface="宋体" pitchFamily="2" charset="-122"/>
              </a:rPr>
              <a:t>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7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7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7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87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87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87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87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87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396" grpId="0" animBg="1"/>
      <p:bldP spid="187397" grpId="0" animBg="1" autoUpdateAnimBg="0"/>
      <p:bldP spid="187398" grpId="0" animBg="1" autoUpdateAnimBg="0"/>
      <p:bldP spid="187399" grpId="0" animBg="1"/>
      <p:bldP spid="187405" grpId="0" animBg="1" autoUpdateAnimBg="0"/>
      <p:bldP spid="187406" grpId="0" autoUpdateAnimBg="0"/>
      <p:bldP spid="187407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2CC18026-F2D5-43B1-A443-3EC40B9083C1}" type="slidenum">
              <a:rPr lang="en-US" altLang="zh-CN"/>
              <a:pPr>
                <a:defRPr/>
              </a:pPr>
              <a:t>6</a:t>
            </a:fld>
            <a:r>
              <a:rPr lang="en-US" altLang="zh-CN"/>
              <a:t>-</a:t>
            </a:r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/>
            <a:r>
              <a:rPr lang="zh-CN" altLang="en-US" smtClean="0"/>
              <a:t>    7.1.1  数组的引出</a:t>
            </a:r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3705225"/>
            <a:ext cx="4419600" cy="1862138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lIns="73025" tIns="36512" rIns="73025" bIns="36512">
            <a:spAutoFit/>
          </a:bodyPr>
          <a:lstStyle/>
          <a:p>
            <a:pPr marL="0" indent="0" eaLnBrk="1" hangingPunct="1">
              <a:lnSpc>
                <a:spcPct val="110000"/>
              </a:lnSpc>
              <a:spcBef>
                <a:spcPct val="50000"/>
              </a:spcBef>
              <a:buFontTx/>
              <a:buNone/>
            </a:pPr>
            <a:r>
              <a:rPr lang="zh-CN" altLang="en-US" sz="2400" smtClean="0"/>
              <a:t>∵ 在求出平均值后，才能将这些数与平均值做比较</a:t>
            </a:r>
          </a:p>
          <a:p>
            <a:pPr marL="0" indent="0" eaLnBrk="1" hangingPunct="1">
              <a:lnSpc>
                <a:spcPct val="110000"/>
              </a:lnSpc>
              <a:spcBef>
                <a:spcPct val="50000"/>
              </a:spcBef>
              <a:buFontTx/>
              <a:buNone/>
            </a:pPr>
            <a:r>
              <a:rPr lang="zh-CN" altLang="en-US" sz="2400" smtClean="0"/>
              <a:t>∴ 必须将输入的</a:t>
            </a:r>
            <a:r>
              <a:rPr lang="en-US" altLang="zh-CN" sz="2400" smtClean="0"/>
              <a:t>n</a:t>
            </a:r>
            <a:r>
              <a:rPr lang="zh-CN" altLang="en-US" sz="2400" smtClean="0"/>
              <a:t>个数保留到求出平均值之后</a:t>
            </a:r>
            <a:endParaRPr lang="en-US" altLang="zh-CN" sz="2400" smtClean="0"/>
          </a:p>
        </p:txBody>
      </p:sp>
      <p:sp>
        <p:nvSpPr>
          <p:cNvPr id="8197" name="Rectangle 4"/>
          <p:cNvSpPr>
            <a:spLocks noChangeArrowheads="1"/>
          </p:cNvSpPr>
          <p:nvPr/>
        </p:nvSpPr>
        <p:spPr bwMode="auto">
          <a:xfrm>
            <a:off x="533400" y="1600200"/>
            <a:ext cx="5813425" cy="43815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lang="zh-CN" altLang="en-US" sz="2400"/>
              <a:t>题目3：统计哪些学生的成绩高于平均分。</a:t>
            </a:r>
          </a:p>
        </p:txBody>
      </p:sp>
      <p:sp>
        <p:nvSpPr>
          <p:cNvPr id="109573" name="Rectangle 5"/>
          <p:cNvSpPr>
            <a:spLocks noChangeArrowheads="1"/>
          </p:cNvSpPr>
          <p:nvPr/>
        </p:nvSpPr>
        <p:spPr bwMode="auto">
          <a:xfrm>
            <a:off x="533400" y="2209800"/>
            <a:ext cx="6477000" cy="131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/>
              <a:t>解题步骤：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>
                <a:sym typeface="Wingdings" pitchFamily="2" charset="2"/>
              </a:rPr>
              <a:t>  (1) </a:t>
            </a:r>
            <a:r>
              <a:rPr lang="zh-CN" altLang="en-US" sz="2400"/>
              <a:t>求这</a:t>
            </a:r>
            <a:r>
              <a:rPr lang="en-US" altLang="zh-CN" sz="2400"/>
              <a:t>n</a:t>
            </a:r>
            <a:r>
              <a:rPr lang="zh-CN" altLang="en-US" sz="2400"/>
              <a:t>个数的平均值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/>
              <a:t>  (2) 将所有比平均值大的数进行输出</a:t>
            </a:r>
          </a:p>
        </p:txBody>
      </p:sp>
      <p:grpSp>
        <p:nvGrpSpPr>
          <p:cNvPr id="109574" name="Group 6"/>
          <p:cNvGrpSpPr>
            <a:grpSpLocks/>
          </p:cNvGrpSpPr>
          <p:nvPr/>
        </p:nvGrpSpPr>
        <p:grpSpPr bwMode="auto">
          <a:xfrm>
            <a:off x="5486400" y="3657600"/>
            <a:ext cx="3200400" cy="2301875"/>
            <a:chOff x="1392" y="2448"/>
            <a:chExt cx="2848" cy="1450"/>
          </a:xfrm>
        </p:grpSpPr>
        <p:sp>
          <p:nvSpPr>
            <p:cNvPr id="8200" name="Rectangle 7"/>
            <p:cNvSpPr>
              <a:spLocks noChangeArrowheads="1"/>
            </p:cNvSpPr>
            <p:nvPr/>
          </p:nvSpPr>
          <p:spPr bwMode="auto">
            <a:xfrm>
              <a:off x="1392" y="2448"/>
              <a:ext cx="2848" cy="14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8201" name="Line 8"/>
            <p:cNvSpPr>
              <a:spLocks noChangeShapeType="1"/>
            </p:cNvSpPr>
            <p:nvPr/>
          </p:nvSpPr>
          <p:spPr bwMode="auto">
            <a:xfrm>
              <a:off x="1405" y="2694"/>
              <a:ext cx="281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2" name="Line 9"/>
            <p:cNvSpPr>
              <a:spLocks noChangeShapeType="1"/>
            </p:cNvSpPr>
            <p:nvPr/>
          </p:nvSpPr>
          <p:spPr bwMode="auto">
            <a:xfrm>
              <a:off x="1392" y="2931"/>
              <a:ext cx="282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3" name="Line 10"/>
            <p:cNvSpPr>
              <a:spLocks noChangeShapeType="1"/>
            </p:cNvSpPr>
            <p:nvPr/>
          </p:nvSpPr>
          <p:spPr bwMode="auto">
            <a:xfrm>
              <a:off x="1878" y="3168"/>
              <a:ext cx="234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4" name="Line 11"/>
            <p:cNvSpPr>
              <a:spLocks noChangeShapeType="1"/>
            </p:cNvSpPr>
            <p:nvPr/>
          </p:nvSpPr>
          <p:spPr bwMode="auto">
            <a:xfrm>
              <a:off x="1891" y="3414"/>
              <a:ext cx="234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5" name="Line 12"/>
            <p:cNvSpPr>
              <a:spLocks noChangeShapeType="1"/>
            </p:cNvSpPr>
            <p:nvPr/>
          </p:nvSpPr>
          <p:spPr bwMode="auto">
            <a:xfrm>
              <a:off x="1405" y="3651"/>
              <a:ext cx="283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6" name="Line 13"/>
            <p:cNvSpPr>
              <a:spLocks noChangeShapeType="1"/>
            </p:cNvSpPr>
            <p:nvPr/>
          </p:nvSpPr>
          <p:spPr bwMode="auto">
            <a:xfrm>
              <a:off x="1878" y="3177"/>
              <a:ext cx="0" cy="46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7" name="Rectangle 14"/>
            <p:cNvSpPr>
              <a:spLocks noChangeArrowheads="1"/>
            </p:cNvSpPr>
            <p:nvPr/>
          </p:nvSpPr>
          <p:spPr bwMode="auto">
            <a:xfrm>
              <a:off x="1488" y="2453"/>
              <a:ext cx="745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输入</a:t>
              </a:r>
              <a:r>
                <a:rPr kumimoji="1" lang="en-US" altLang="zh-CN"/>
                <a:t>n</a:t>
              </a:r>
            </a:p>
          </p:txBody>
        </p:sp>
        <p:sp>
          <p:nvSpPr>
            <p:cNvPr id="8208" name="Rectangle 15"/>
            <p:cNvSpPr>
              <a:spLocks noChangeArrowheads="1"/>
            </p:cNvSpPr>
            <p:nvPr/>
          </p:nvSpPr>
          <p:spPr bwMode="auto">
            <a:xfrm>
              <a:off x="1488" y="2683"/>
              <a:ext cx="1019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sum ← 0</a:t>
              </a:r>
            </a:p>
          </p:txBody>
        </p:sp>
        <p:sp>
          <p:nvSpPr>
            <p:cNvPr id="8209" name="Rectangle 16"/>
            <p:cNvSpPr>
              <a:spLocks noChangeArrowheads="1"/>
            </p:cNvSpPr>
            <p:nvPr/>
          </p:nvSpPr>
          <p:spPr bwMode="auto">
            <a:xfrm>
              <a:off x="2039" y="3163"/>
              <a:ext cx="78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输入 </a:t>
              </a:r>
              <a:r>
                <a:rPr kumimoji="1" lang="en-US" altLang="zh-CN"/>
                <a:t>x</a:t>
              </a:r>
            </a:p>
          </p:txBody>
        </p:sp>
        <p:sp>
          <p:nvSpPr>
            <p:cNvPr id="8210" name="Rectangle 17"/>
            <p:cNvSpPr>
              <a:spLocks noChangeArrowheads="1"/>
            </p:cNvSpPr>
            <p:nvPr/>
          </p:nvSpPr>
          <p:spPr bwMode="auto">
            <a:xfrm>
              <a:off x="2016" y="3413"/>
              <a:ext cx="149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 </a:t>
              </a:r>
              <a:r>
                <a:rPr kumimoji="1" lang="en-US" altLang="zh-CN"/>
                <a:t>sum←sum+x</a:t>
              </a:r>
            </a:p>
          </p:txBody>
        </p:sp>
        <p:sp>
          <p:nvSpPr>
            <p:cNvPr id="8211" name="Rectangle 18"/>
            <p:cNvSpPr>
              <a:spLocks noChangeArrowheads="1"/>
            </p:cNvSpPr>
            <p:nvPr/>
          </p:nvSpPr>
          <p:spPr bwMode="auto">
            <a:xfrm>
              <a:off x="1440" y="3648"/>
              <a:ext cx="120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输出</a:t>
              </a:r>
              <a:r>
                <a:rPr kumimoji="1" lang="en-US" altLang="zh-CN"/>
                <a:t>sum/n</a:t>
              </a:r>
            </a:p>
          </p:txBody>
        </p:sp>
        <p:sp>
          <p:nvSpPr>
            <p:cNvPr id="8212" name="Rectangle 19"/>
            <p:cNvSpPr>
              <a:spLocks noChangeArrowheads="1"/>
            </p:cNvSpPr>
            <p:nvPr/>
          </p:nvSpPr>
          <p:spPr bwMode="auto">
            <a:xfrm>
              <a:off x="1464" y="2923"/>
              <a:ext cx="2129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for (i=1;  i≤n;  i ++)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95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95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95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9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9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1" grpId="0" build="p" autoUpdateAnimBg="0"/>
      <p:bldP spid="109573" grpId="0" build="p" autoUpdateAnimBg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9FEE3DAF-4E8B-4F84-BC04-88E44F0FF359}" type="slidenum">
              <a:rPr lang="en-US" altLang="zh-CN"/>
              <a:pPr>
                <a:defRPr/>
              </a:pPr>
              <a:t>60</a:t>
            </a:fld>
            <a:r>
              <a:rPr lang="en-US" altLang="zh-CN"/>
              <a:t>-</a:t>
            </a:r>
          </a:p>
        </p:txBody>
      </p:sp>
      <p:sp>
        <p:nvSpPr>
          <p:cNvPr id="62467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eaLnBrk="1" hangingPunct="1"/>
            <a:r>
              <a:rPr lang="zh-CN" altLang="en-US" sz="3200" smtClean="0"/>
              <a:t>一、选择法排序</a:t>
            </a:r>
          </a:p>
        </p:txBody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00213"/>
            <a:ext cx="8424862" cy="433387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zh-CN" altLang="en-US" sz="2400" smtClean="0"/>
              <a:t>3、选择法排序算法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zh-CN" altLang="en-US" smtClean="0"/>
          </a:p>
        </p:txBody>
      </p:sp>
      <p:grpSp>
        <p:nvGrpSpPr>
          <p:cNvPr id="62469" name="Group 25"/>
          <p:cNvGrpSpPr>
            <a:grpSpLocks/>
          </p:cNvGrpSpPr>
          <p:nvPr/>
        </p:nvGrpSpPr>
        <p:grpSpPr bwMode="auto">
          <a:xfrm>
            <a:off x="1981200" y="2590800"/>
            <a:ext cx="4419600" cy="2971800"/>
            <a:chOff x="1248" y="1632"/>
            <a:chExt cx="2784" cy="1872"/>
          </a:xfrm>
        </p:grpSpPr>
        <p:sp>
          <p:nvSpPr>
            <p:cNvPr id="62483" name="Rectangle 4"/>
            <p:cNvSpPr>
              <a:spLocks noChangeArrowheads="1"/>
            </p:cNvSpPr>
            <p:nvPr/>
          </p:nvSpPr>
          <p:spPr bwMode="auto">
            <a:xfrm>
              <a:off x="1248" y="1632"/>
              <a:ext cx="2784" cy="18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 for (i=0; i＜n-1; i++)</a:t>
              </a:r>
              <a:endParaRPr lang="zh-CN" altLang="en-US"/>
            </a:p>
          </p:txBody>
        </p:sp>
        <p:sp>
          <p:nvSpPr>
            <p:cNvPr id="62484" name="Rectangle 5"/>
            <p:cNvSpPr>
              <a:spLocks noChangeArrowheads="1"/>
            </p:cNvSpPr>
            <p:nvPr/>
          </p:nvSpPr>
          <p:spPr bwMode="auto">
            <a:xfrm>
              <a:off x="1680" y="1916"/>
              <a:ext cx="2352" cy="15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62485" name="Rectangle 6"/>
            <p:cNvSpPr>
              <a:spLocks noChangeArrowheads="1"/>
            </p:cNvSpPr>
            <p:nvPr/>
          </p:nvSpPr>
          <p:spPr bwMode="auto">
            <a:xfrm>
              <a:off x="1680" y="1916"/>
              <a:ext cx="2352" cy="130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</a:pPr>
              <a:endParaRPr lang="zh-CN" altLang="en-US"/>
            </a:p>
          </p:txBody>
        </p:sp>
        <p:sp>
          <p:nvSpPr>
            <p:cNvPr id="62486" name="Rectangle 7"/>
            <p:cNvSpPr>
              <a:spLocks noChangeArrowheads="1"/>
            </p:cNvSpPr>
            <p:nvPr/>
          </p:nvSpPr>
          <p:spPr bwMode="auto">
            <a:xfrm>
              <a:off x="1680" y="3220"/>
              <a:ext cx="2352" cy="28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  a[min]←→a[i]</a:t>
              </a:r>
              <a:endParaRPr lang="zh-CN" altLang="en-US" b="0"/>
            </a:p>
          </p:txBody>
        </p:sp>
        <p:sp>
          <p:nvSpPr>
            <p:cNvPr id="62487" name="Rectangle 21"/>
            <p:cNvSpPr>
              <a:spLocks noChangeArrowheads="1"/>
            </p:cNvSpPr>
            <p:nvPr/>
          </p:nvSpPr>
          <p:spPr bwMode="auto">
            <a:xfrm>
              <a:off x="1776" y="2352"/>
              <a:ext cx="2073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lang="zh-CN" altLang="en-US"/>
                <a:t>找</a:t>
              </a:r>
              <a:r>
                <a:rPr lang="en-US" altLang="zh-CN"/>
                <a:t>i</a:t>
              </a:r>
              <a:r>
                <a:rPr lang="zh-CN" altLang="en-US"/>
                <a:t>至</a:t>
              </a:r>
              <a:r>
                <a:rPr lang="en-US" altLang="zh-CN"/>
                <a:t>n-1</a:t>
              </a:r>
              <a:r>
                <a:rPr lang="zh-CN" altLang="en-US"/>
                <a:t>中最小数的位置</a:t>
              </a:r>
              <a:r>
                <a:rPr lang="en-US" altLang="zh-CN"/>
                <a:t>min</a:t>
              </a:r>
            </a:p>
          </p:txBody>
        </p:sp>
      </p:grpSp>
      <p:grpSp>
        <p:nvGrpSpPr>
          <p:cNvPr id="271386" name="Group 26"/>
          <p:cNvGrpSpPr>
            <a:grpSpLocks/>
          </p:cNvGrpSpPr>
          <p:nvPr/>
        </p:nvGrpSpPr>
        <p:grpSpPr bwMode="auto">
          <a:xfrm>
            <a:off x="2667000" y="3048000"/>
            <a:ext cx="3733800" cy="2057400"/>
            <a:chOff x="1680" y="1920"/>
            <a:chExt cx="2352" cy="1296"/>
          </a:xfrm>
        </p:grpSpPr>
        <p:sp>
          <p:nvSpPr>
            <p:cNvPr id="62471" name="Rectangle 9"/>
            <p:cNvSpPr>
              <a:spLocks noChangeArrowheads="1"/>
            </p:cNvSpPr>
            <p:nvPr/>
          </p:nvSpPr>
          <p:spPr bwMode="auto">
            <a:xfrm>
              <a:off x="1680" y="1920"/>
              <a:ext cx="2352" cy="129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62472" name="Rectangle 10"/>
            <p:cNvSpPr>
              <a:spLocks noChangeArrowheads="1"/>
            </p:cNvSpPr>
            <p:nvPr/>
          </p:nvSpPr>
          <p:spPr bwMode="auto">
            <a:xfrm>
              <a:off x="1680" y="1920"/>
              <a:ext cx="2352" cy="26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  min← i</a:t>
              </a:r>
              <a:endParaRPr kumimoji="1" lang="zh-CN" altLang="en-US"/>
            </a:p>
          </p:txBody>
        </p:sp>
        <p:sp>
          <p:nvSpPr>
            <p:cNvPr id="62473" name="Rectangle 11"/>
            <p:cNvSpPr>
              <a:spLocks noChangeArrowheads="1"/>
            </p:cNvSpPr>
            <p:nvPr/>
          </p:nvSpPr>
          <p:spPr bwMode="auto">
            <a:xfrm>
              <a:off x="1680" y="2188"/>
              <a:ext cx="2352" cy="102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  for(j=i+1; j＜n;  j++)</a:t>
              </a:r>
              <a:endParaRPr lang="zh-CN" altLang="en-US"/>
            </a:p>
          </p:txBody>
        </p:sp>
        <p:sp>
          <p:nvSpPr>
            <p:cNvPr id="62474" name="Rectangle 12"/>
            <p:cNvSpPr>
              <a:spLocks noChangeArrowheads="1"/>
            </p:cNvSpPr>
            <p:nvPr/>
          </p:nvSpPr>
          <p:spPr bwMode="auto">
            <a:xfrm>
              <a:off x="1979" y="2456"/>
              <a:ext cx="2053" cy="760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62475" name="Rectangle 18"/>
            <p:cNvSpPr>
              <a:spLocks noChangeArrowheads="1"/>
            </p:cNvSpPr>
            <p:nvPr/>
          </p:nvSpPr>
          <p:spPr bwMode="auto">
            <a:xfrm>
              <a:off x="1979" y="2858"/>
              <a:ext cx="1497" cy="35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 min←j</a:t>
              </a:r>
              <a:endParaRPr kumimoji="1" lang="zh-CN" altLang="en-US"/>
            </a:p>
          </p:txBody>
        </p:sp>
        <p:sp>
          <p:nvSpPr>
            <p:cNvPr id="62476" name="Rectangle 19"/>
            <p:cNvSpPr>
              <a:spLocks noChangeArrowheads="1"/>
            </p:cNvSpPr>
            <p:nvPr/>
          </p:nvSpPr>
          <p:spPr bwMode="auto">
            <a:xfrm>
              <a:off x="2800" y="2498"/>
              <a:ext cx="944" cy="23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a[j]＜a[min]</a:t>
              </a:r>
              <a:endParaRPr kumimoji="1" lang="zh-CN" altLang="en-US"/>
            </a:p>
          </p:txBody>
        </p:sp>
        <p:sp>
          <p:nvSpPr>
            <p:cNvPr id="62477" name="Rectangle 20"/>
            <p:cNvSpPr>
              <a:spLocks noChangeArrowheads="1"/>
            </p:cNvSpPr>
            <p:nvPr/>
          </p:nvSpPr>
          <p:spPr bwMode="auto">
            <a:xfrm>
              <a:off x="2108" y="2590"/>
              <a:ext cx="253" cy="23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真</a:t>
              </a:r>
            </a:p>
          </p:txBody>
        </p:sp>
        <p:grpSp>
          <p:nvGrpSpPr>
            <p:cNvPr id="62478" name="Group 13"/>
            <p:cNvGrpSpPr>
              <a:grpSpLocks/>
            </p:cNvGrpSpPr>
            <p:nvPr/>
          </p:nvGrpSpPr>
          <p:grpSpPr bwMode="auto">
            <a:xfrm>
              <a:off x="1979" y="2456"/>
              <a:ext cx="2053" cy="760"/>
              <a:chOff x="2832" y="1968"/>
              <a:chExt cx="2304" cy="816"/>
            </a:xfrm>
          </p:grpSpPr>
          <p:sp>
            <p:nvSpPr>
              <p:cNvPr id="62479" name="Line 14"/>
              <p:cNvSpPr>
                <a:spLocks noChangeShapeType="1"/>
              </p:cNvSpPr>
              <p:nvPr/>
            </p:nvSpPr>
            <p:spPr bwMode="auto">
              <a:xfrm>
                <a:off x="2832" y="1968"/>
                <a:ext cx="1680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62480" name="Line 15"/>
              <p:cNvSpPr>
                <a:spLocks noChangeShapeType="1"/>
              </p:cNvSpPr>
              <p:nvPr/>
            </p:nvSpPr>
            <p:spPr bwMode="auto">
              <a:xfrm flipV="1">
                <a:off x="4512" y="1968"/>
                <a:ext cx="624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62481" name="Line 16"/>
              <p:cNvSpPr>
                <a:spLocks noChangeShapeType="1"/>
              </p:cNvSpPr>
              <p:nvPr/>
            </p:nvSpPr>
            <p:spPr bwMode="auto">
              <a:xfrm>
                <a:off x="2832" y="2400"/>
                <a:ext cx="230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62482" name="Line 17"/>
              <p:cNvSpPr>
                <a:spLocks noChangeShapeType="1"/>
              </p:cNvSpPr>
              <p:nvPr/>
            </p:nvSpPr>
            <p:spPr bwMode="auto">
              <a:xfrm>
                <a:off x="4512" y="2400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1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1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AE8A09BB-AD99-4CEE-98C4-F6166D64B77A}" type="slidenum">
              <a:rPr lang="en-US" altLang="zh-CN"/>
              <a:pPr>
                <a:defRPr/>
              </a:pPr>
              <a:t>61</a:t>
            </a:fld>
            <a:r>
              <a:rPr lang="en-US" altLang="zh-CN"/>
              <a:t>-</a:t>
            </a:r>
          </a:p>
        </p:txBody>
      </p:sp>
      <p:sp>
        <p:nvSpPr>
          <p:cNvPr id="634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z="3200" smtClean="0"/>
              <a:t>一、选择法排序</a:t>
            </a:r>
          </a:p>
        </p:txBody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0"/>
            <a:ext cx="8077200" cy="5410200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zh-CN" altLang="en-US" sz="2000" smtClean="0"/>
              <a:t>【例7-</a:t>
            </a:r>
            <a:r>
              <a:rPr lang="en-US" altLang="zh-CN" sz="2000" smtClean="0"/>
              <a:t>8】</a:t>
            </a:r>
            <a:r>
              <a:rPr lang="zh-CN" altLang="en-US" sz="2000" smtClean="0"/>
              <a:t>随机生成一组100以内的整数，用选择法对其程序。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zh-CN" altLang="en-US" sz="2000" smtClean="0"/>
              <a:t>#</a:t>
            </a:r>
            <a:r>
              <a:rPr lang="en-US" altLang="zh-CN" sz="2000" smtClean="0"/>
              <a:t>define N 10     		/*</a:t>
            </a:r>
            <a:r>
              <a:rPr lang="zh-CN" altLang="en-US" sz="2000" smtClean="0"/>
              <a:t>设处理的数据量为10*/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zh-CN" altLang="en-US" sz="2000" smtClean="0"/>
              <a:t>#</a:t>
            </a:r>
            <a:r>
              <a:rPr lang="en-US" altLang="zh-CN" sz="2000" smtClean="0"/>
              <a:t>include "stdlib.h"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altLang="zh-CN" sz="2000" smtClean="0"/>
              <a:t>main( )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altLang="zh-CN" sz="2000" smtClean="0"/>
              <a:t>{int a[N],i,j,min,temp;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altLang="zh-CN" sz="2000" smtClean="0"/>
              <a:t> for(i=0; i&lt;N; i++)		/*</a:t>
            </a:r>
            <a:r>
              <a:rPr lang="zh-CN" altLang="en-US" sz="2000" smtClean="0"/>
              <a:t>生成</a:t>
            </a:r>
            <a:r>
              <a:rPr lang="en-US" altLang="zh-CN" sz="2000" smtClean="0"/>
              <a:t>N</a:t>
            </a:r>
            <a:r>
              <a:rPr lang="zh-CN" altLang="en-US" sz="2000" smtClean="0"/>
              <a:t>个随机数*/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zh-CN" altLang="en-US" sz="2000" smtClean="0"/>
              <a:t>      </a:t>
            </a:r>
            <a:r>
              <a:rPr lang="en-US" altLang="zh-CN" sz="2000" smtClean="0"/>
              <a:t>a[i]=rand()%100;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altLang="zh-CN" sz="2000" smtClean="0"/>
              <a:t> for (i=0; i&lt;N-1; i++) 	/*</a:t>
            </a:r>
            <a:r>
              <a:rPr lang="zh-CN" altLang="en-US" sz="2000" smtClean="0"/>
              <a:t>对</a:t>
            </a:r>
            <a:r>
              <a:rPr lang="en-US" altLang="zh-CN" sz="2000" smtClean="0"/>
              <a:t>N</a:t>
            </a:r>
            <a:r>
              <a:rPr lang="zh-CN" altLang="en-US" sz="2000" smtClean="0"/>
              <a:t>个数进行选择法排序*/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zh-CN" altLang="en-US" sz="2000" smtClean="0"/>
              <a:t>      {</a:t>
            </a:r>
            <a:r>
              <a:rPr lang="en-US" altLang="zh-CN" sz="2000" smtClean="0"/>
              <a:t>min=i;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altLang="zh-CN" sz="2000" smtClean="0"/>
              <a:t>        for (j=i+1; j&lt;N; j++)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altLang="zh-CN" sz="2000" smtClean="0"/>
              <a:t>            if (a[j] &lt; a[min])  min=j;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altLang="zh-CN" sz="2000" smtClean="0"/>
              <a:t>        temp=a[i]; a[i]=a[min]; a[min]=temp;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altLang="zh-CN" sz="2000" smtClean="0"/>
              <a:t>      }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altLang="zh-CN" sz="2000" smtClean="0"/>
              <a:t> for (i=0; i&lt;N; i++)       /*</a:t>
            </a:r>
            <a:r>
              <a:rPr lang="zh-CN" altLang="en-US" sz="2000" smtClean="0"/>
              <a:t>输出排序结果*/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altLang="zh-CN" sz="2000" smtClean="0"/>
              <a:t>      printf("%5d",a[i]);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altLang="zh-CN" sz="2000" smtClean="0"/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37CC694B-FA95-4542-962A-AE720EE66C8E}" type="slidenum">
              <a:rPr lang="en-US" altLang="zh-CN"/>
              <a:pPr>
                <a:defRPr/>
              </a:pPr>
              <a:t>62</a:t>
            </a:fld>
            <a:r>
              <a:rPr lang="en-US" altLang="zh-CN"/>
              <a:t>-</a:t>
            </a:r>
          </a:p>
        </p:txBody>
      </p:sp>
      <p:sp>
        <p:nvSpPr>
          <p:cNvPr id="6451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001000" cy="838200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l" eaLnBrk="1" hangingPunct="1"/>
            <a:r>
              <a:rPr lang="zh-CN" altLang="en-US" sz="3600" smtClean="0"/>
              <a:t>二、冒泡法排序</a:t>
            </a:r>
          </a:p>
        </p:txBody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52600"/>
            <a:ext cx="8424862" cy="1371600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zh-CN" altLang="en-US" sz="2400" smtClean="0"/>
              <a:t>1、冒泡法排序的基本原理</a:t>
            </a:r>
          </a:p>
          <a:p>
            <a:pPr algn="just" eaLnBrk="1" hangingPunct="1">
              <a:buFontTx/>
              <a:buNone/>
            </a:pPr>
            <a:r>
              <a:rPr lang="zh-CN" altLang="en-US" sz="2400" smtClean="0"/>
              <a:t>     对相邻两个数据进行比较，如果其大小关系与排序要求相反，则将它们交换。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A19B39CA-6426-40D0-B55E-63255E33887C}" type="slidenum">
              <a:rPr lang="en-US" altLang="zh-CN"/>
              <a:pPr>
                <a:defRPr/>
              </a:pPr>
              <a:t>63</a:t>
            </a:fld>
            <a:r>
              <a:rPr lang="en-US" altLang="zh-CN"/>
              <a:t>-</a:t>
            </a:r>
          </a:p>
        </p:txBody>
      </p:sp>
      <p:sp>
        <p:nvSpPr>
          <p:cNvPr id="272388" name="Text Box 4"/>
          <p:cNvSpPr txBox="1">
            <a:spLocks noChangeArrowheads="1"/>
          </p:cNvSpPr>
          <p:nvPr/>
        </p:nvSpPr>
        <p:spPr bwMode="auto">
          <a:xfrm>
            <a:off x="762000" y="609600"/>
            <a:ext cx="5208588" cy="396875"/>
          </a:xfrm>
          <a:prstGeom prst="rect">
            <a:avLst/>
          </a:prstGeom>
          <a:gradFill rotWithShape="0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zh-CN" altLang="en-US">
                <a:ea typeface="楷体_GB2312" pitchFamily="49" charset="-122"/>
              </a:rPr>
              <a:t>第1趟：   49       38     65     97     76     13     27 </a:t>
            </a:r>
          </a:p>
        </p:txBody>
      </p:sp>
      <p:sp>
        <p:nvSpPr>
          <p:cNvPr id="272389" name="Text Box 5"/>
          <p:cNvSpPr txBox="1">
            <a:spLocks noChangeArrowheads="1"/>
          </p:cNvSpPr>
          <p:nvPr/>
        </p:nvSpPr>
        <p:spPr bwMode="auto">
          <a:xfrm>
            <a:off x="2514600" y="609600"/>
            <a:ext cx="457200" cy="428625"/>
          </a:xfrm>
          <a:prstGeom prst="rect">
            <a:avLst/>
          </a:prstGeom>
          <a:solidFill>
            <a:srgbClr val="CC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>
              <a:spcBef>
                <a:spcPct val="50000"/>
              </a:spcBef>
              <a:buClrTx/>
              <a:buSzTx/>
            </a:pPr>
            <a:r>
              <a:rPr lang="zh-CN" altLang="en-US" sz="1800">
                <a:ea typeface="宋体" pitchFamily="2" charset="-122"/>
              </a:rPr>
              <a:t>49</a:t>
            </a:r>
          </a:p>
        </p:txBody>
      </p:sp>
      <p:sp>
        <p:nvSpPr>
          <p:cNvPr id="272390" name="Text Box 6"/>
          <p:cNvSpPr txBox="1">
            <a:spLocks noChangeArrowheads="1"/>
          </p:cNvSpPr>
          <p:nvPr/>
        </p:nvSpPr>
        <p:spPr bwMode="auto">
          <a:xfrm>
            <a:off x="1828800" y="609600"/>
            <a:ext cx="457200" cy="428625"/>
          </a:xfrm>
          <a:prstGeom prst="rect">
            <a:avLst/>
          </a:prstGeom>
          <a:solidFill>
            <a:srgbClr val="CC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>
              <a:spcBef>
                <a:spcPct val="50000"/>
              </a:spcBef>
              <a:buClrTx/>
              <a:buSzTx/>
            </a:pPr>
            <a:r>
              <a:rPr lang="zh-CN" altLang="en-US" sz="1800">
                <a:ea typeface="宋体" pitchFamily="2" charset="-122"/>
              </a:rPr>
              <a:t>38</a:t>
            </a:r>
          </a:p>
        </p:txBody>
      </p:sp>
      <p:sp>
        <p:nvSpPr>
          <p:cNvPr id="272391" name="Text Box 7"/>
          <p:cNvSpPr txBox="1">
            <a:spLocks noChangeArrowheads="1"/>
          </p:cNvSpPr>
          <p:nvPr/>
        </p:nvSpPr>
        <p:spPr bwMode="auto">
          <a:xfrm>
            <a:off x="4267200" y="609600"/>
            <a:ext cx="457200" cy="428625"/>
          </a:xfrm>
          <a:prstGeom prst="rect">
            <a:avLst/>
          </a:prstGeom>
          <a:solidFill>
            <a:srgbClr val="CC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>
              <a:spcBef>
                <a:spcPct val="50000"/>
              </a:spcBef>
              <a:buClrTx/>
              <a:buSzTx/>
            </a:pPr>
            <a:r>
              <a:rPr lang="zh-CN" altLang="en-US" sz="1800">
                <a:ea typeface="宋体" pitchFamily="2" charset="-122"/>
              </a:rPr>
              <a:t>97</a:t>
            </a:r>
          </a:p>
        </p:txBody>
      </p:sp>
      <p:sp>
        <p:nvSpPr>
          <p:cNvPr id="272392" name="Text Box 8"/>
          <p:cNvSpPr txBox="1">
            <a:spLocks noChangeArrowheads="1"/>
          </p:cNvSpPr>
          <p:nvPr/>
        </p:nvSpPr>
        <p:spPr bwMode="auto">
          <a:xfrm>
            <a:off x="3657600" y="609600"/>
            <a:ext cx="457200" cy="428625"/>
          </a:xfrm>
          <a:prstGeom prst="rect">
            <a:avLst/>
          </a:prstGeom>
          <a:solidFill>
            <a:srgbClr val="CC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>
              <a:spcBef>
                <a:spcPct val="50000"/>
              </a:spcBef>
              <a:buClrTx/>
              <a:buSzTx/>
            </a:pPr>
            <a:r>
              <a:rPr lang="zh-CN" altLang="en-US" sz="1800">
                <a:ea typeface="宋体" pitchFamily="2" charset="-122"/>
              </a:rPr>
              <a:t>76</a:t>
            </a:r>
          </a:p>
        </p:txBody>
      </p:sp>
      <p:sp>
        <p:nvSpPr>
          <p:cNvPr id="272393" name="Text Box 9"/>
          <p:cNvSpPr txBox="1">
            <a:spLocks noChangeArrowheads="1"/>
          </p:cNvSpPr>
          <p:nvPr/>
        </p:nvSpPr>
        <p:spPr bwMode="auto">
          <a:xfrm>
            <a:off x="5410200" y="609600"/>
            <a:ext cx="457200" cy="428625"/>
          </a:xfrm>
          <a:prstGeom prst="rect">
            <a:avLst/>
          </a:prstGeom>
          <a:solidFill>
            <a:srgbClr val="CC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>
              <a:spcBef>
                <a:spcPct val="50000"/>
              </a:spcBef>
              <a:buClrTx/>
              <a:buSzTx/>
            </a:pPr>
            <a:r>
              <a:rPr lang="zh-CN" altLang="en-US" sz="1800">
                <a:ea typeface="宋体" pitchFamily="2" charset="-122"/>
              </a:rPr>
              <a:t>97</a:t>
            </a:r>
          </a:p>
        </p:txBody>
      </p:sp>
      <p:sp>
        <p:nvSpPr>
          <p:cNvPr id="272394" name="Text Box 10"/>
          <p:cNvSpPr txBox="1">
            <a:spLocks noChangeArrowheads="1"/>
          </p:cNvSpPr>
          <p:nvPr/>
        </p:nvSpPr>
        <p:spPr bwMode="auto">
          <a:xfrm>
            <a:off x="4267200" y="609600"/>
            <a:ext cx="457200" cy="428625"/>
          </a:xfrm>
          <a:prstGeom prst="rect">
            <a:avLst/>
          </a:prstGeom>
          <a:solidFill>
            <a:srgbClr val="CC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>
              <a:spcBef>
                <a:spcPct val="50000"/>
              </a:spcBef>
              <a:buClrTx/>
              <a:buSzTx/>
            </a:pPr>
            <a:r>
              <a:rPr lang="zh-CN" altLang="en-US" sz="1800">
                <a:ea typeface="宋体" pitchFamily="2" charset="-122"/>
              </a:rPr>
              <a:t>13</a:t>
            </a:r>
          </a:p>
        </p:txBody>
      </p:sp>
      <p:sp>
        <p:nvSpPr>
          <p:cNvPr id="272395" name="Text Box 11"/>
          <p:cNvSpPr txBox="1">
            <a:spLocks noChangeArrowheads="1"/>
          </p:cNvSpPr>
          <p:nvPr/>
        </p:nvSpPr>
        <p:spPr bwMode="auto">
          <a:xfrm>
            <a:off x="4800600" y="609600"/>
            <a:ext cx="457200" cy="428625"/>
          </a:xfrm>
          <a:prstGeom prst="rect">
            <a:avLst/>
          </a:prstGeom>
          <a:solidFill>
            <a:srgbClr val="CC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>
              <a:spcBef>
                <a:spcPct val="50000"/>
              </a:spcBef>
              <a:buClrTx/>
              <a:buSzTx/>
            </a:pPr>
            <a:r>
              <a:rPr lang="zh-CN" altLang="en-US" sz="1800">
                <a:ea typeface="宋体" pitchFamily="2" charset="-122"/>
              </a:rPr>
              <a:t>97</a:t>
            </a:r>
          </a:p>
        </p:txBody>
      </p:sp>
      <p:sp>
        <p:nvSpPr>
          <p:cNvPr id="272396" name="Text Box 12"/>
          <p:cNvSpPr txBox="1">
            <a:spLocks noChangeArrowheads="1"/>
          </p:cNvSpPr>
          <p:nvPr/>
        </p:nvSpPr>
        <p:spPr bwMode="auto">
          <a:xfrm>
            <a:off x="4876800" y="609600"/>
            <a:ext cx="457200" cy="428625"/>
          </a:xfrm>
          <a:prstGeom prst="rect">
            <a:avLst/>
          </a:prstGeom>
          <a:solidFill>
            <a:srgbClr val="CC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>
              <a:spcBef>
                <a:spcPct val="50000"/>
              </a:spcBef>
              <a:buClrTx/>
              <a:buSzTx/>
            </a:pPr>
            <a:r>
              <a:rPr lang="zh-CN" altLang="en-US" sz="1800">
                <a:ea typeface="宋体" pitchFamily="2" charset="-122"/>
              </a:rPr>
              <a:t>27</a:t>
            </a:r>
          </a:p>
        </p:txBody>
      </p:sp>
      <p:sp>
        <p:nvSpPr>
          <p:cNvPr id="272397" name="Text Box 13"/>
          <p:cNvSpPr txBox="1">
            <a:spLocks noChangeArrowheads="1"/>
          </p:cNvSpPr>
          <p:nvPr/>
        </p:nvSpPr>
        <p:spPr bwMode="auto">
          <a:xfrm>
            <a:off x="762000" y="1676400"/>
            <a:ext cx="5208588" cy="396875"/>
          </a:xfrm>
          <a:prstGeom prst="rect">
            <a:avLst/>
          </a:prstGeom>
          <a:gradFill rotWithShape="0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zh-CN" altLang="en-US">
                <a:ea typeface="楷体_GB2312" pitchFamily="49" charset="-122"/>
              </a:rPr>
              <a:t>第2趟：   38      49     65     76       13     27    </a:t>
            </a:r>
            <a:r>
              <a:rPr kumimoji="1" lang="zh-CN" altLang="en-US">
                <a:solidFill>
                  <a:srgbClr val="FF0066"/>
                </a:solidFill>
                <a:ea typeface="楷体_GB2312" pitchFamily="49" charset="-122"/>
              </a:rPr>
              <a:t>97</a:t>
            </a:r>
          </a:p>
        </p:txBody>
      </p:sp>
      <p:grpSp>
        <p:nvGrpSpPr>
          <p:cNvPr id="272398" name="Group 14"/>
          <p:cNvGrpSpPr>
            <a:grpSpLocks/>
          </p:cNvGrpSpPr>
          <p:nvPr/>
        </p:nvGrpSpPr>
        <p:grpSpPr bwMode="auto">
          <a:xfrm>
            <a:off x="2057400" y="1038225"/>
            <a:ext cx="685800" cy="257175"/>
            <a:chOff x="1968" y="384"/>
            <a:chExt cx="432" cy="144"/>
          </a:xfrm>
        </p:grpSpPr>
        <p:sp>
          <p:nvSpPr>
            <p:cNvPr id="65652" name="Line 15"/>
            <p:cNvSpPr>
              <a:spLocks noChangeShapeType="1"/>
            </p:cNvSpPr>
            <p:nvPr/>
          </p:nvSpPr>
          <p:spPr bwMode="auto">
            <a:xfrm flipV="1">
              <a:off x="1968" y="384"/>
              <a:ext cx="0" cy="144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53" name="Line 16"/>
            <p:cNvSpPr>
              <a:spLocks noChangeShapeType="1"/>
            </p:cNvSpPr>
            <p:nvPr/>
          </p:nvSpPr>
          <p:spPr bwMode="auto">
            <a:xfrm>
              <a:off x="1968" y="528"/>
              <a:ext cx="432" cy="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54" name="Line 17"/>
            <p:cNvSpPr>
              <a:spLocks noChangeShapeType="1"/>
            </p:cNvSpPr>
            <p:nvPr/>
          </p:nvSpPr>
          <p:spPr bwMode="auto">
            <a:xfrm flipV="1">
              <a:off x="2400" y="384"/>
              <a:ext cx="0" cy="144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2402" name="Group 18"/>
          <p:cNvGrpSpPr>
            <a:grpSpLocks/>
          </p:cNvGrpSpPr>
          <p:nvPr/>
        </p:nvGrpSpPr>
        <p:grpSpPr bwMode="auto">
          <a:xfrm>
            <a:off x="2743200" y="1038225"/>
            <a:ext cx="609600" cy="257175"/>
            <a:chOff x="1968" y="384"/>
            <a:chExt cx="432" cy="144"/>
          </a:xfrm>
        </p:grpSpPr>
        <p:sp>
          <p:nvSpPr>
            <p:cNvPr id="65649" name="Line 19"/>
            <p:cNvSpPr>
              <a:spLocks noChangeShapeType="1"/>
            </p:cNvSpPr>
            <p:nvPr/>
          </p:nvSpPr>
          <p:spPr bwMode="auto">
            <a:xfrm flipV="1">
              <a:off x="1968" y="384"/>
              <a:ext cx="0" cy="144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50" name="Line 20"/>
            <p:cNvSpPr>
              <a:spLocks noChangeShapeType="1"/>
            </p:cNvSpPr>
            <p:nvPr/>
          </p:nvSpPr>
          <p:spPr bwMode="auto">
            <a:xfrm>
              <a:off x="1968" y="528"/>
              <a:ext cx="432" cy="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51" name="Line 21"/>
            <p:cNvSpPr>
              <a:spLocks noChangeShapeType="1"/>
            </p:cNvSpPr>
            <p:nvPr/>
          </p:nvSpPr>
          <p:spPr bwMode="auto">
            <a:xfrm flipV="1">
              <a:off x="2400" y="384"/>
              <a:ext cx="0" cy="144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2406" name="Group 22"/>
          <p:cNvGrpSpPr>
            <a:grpSpLocks/>
          </p:cNvGrpSpPr>
          <p:nvPr/>
        </p:nvGrpSpPr>
        <p:grpSpPr bwMode="auto">
          <a:xfrm>
            <a:off x="3200400" y="1038225"/>
            <a:ext cx="685800" cy="257175"/>
            <a:chOff x="1968" y="384"/>
            <a:chExt cx="432" cy="144"/>
          </a:xfrm>
        </p:grpSpPr>
        <p:sp>
          <p:nvSpPr>
            <p:cNvPr id="65646" name="Line 23"/>
            <p:cNvSpPr>
              <a:spLocks noChangeShapeType="1"/>
            </p:cNvSpPr>
            <p:nvPr/>
          </p:nvSpPr>
          <p:spPr bwMode="auto">
            <a:xfrm flipV="1">
              <a:off x="1968" y="384"/>
              <a:ext cx="0" cy="144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47" name="Line 24"/>
            <p:cNvSpPr>
              <a:spLocks noChangeShapeType="1"/>
            </p:cNvSpPr>
            <p:nvPr/>
          </p:nvSpPr>
          <p:spPr bwMode="auto">
            <a:xfrm>
              <a:off x="1968" y="528"/>
              <a:ext cx="432" cy="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48" name="Line 25"/>
            <p:cNvSpPr>
              <a:spLocks noChangeShapeType="1"/>
            </p:cNvSpPr>
            <p:nvPr/>
          </p:nvSpPr>
          <p:spPr bwMode="auto">
            <a:xfrm flipV="1">
              <a:off x="2400" y="384"/>
              <a:ext cx="0" cy="144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2410" name="Group 26"/>
          <p:cNvGrpSpPr>
            <a:grpSpLocks/>
          </p:cNvGrpSpPr>
          <p:nvPr/>
        </p:nvGrpSpPr>
        <p:grpSpPr bwMode="auto">
          <a:xfrm>
            <a:off x="3810000" y="1038225"/>
            <a:ext cx="685800" cy="257175"/>
            <a:chOff x="1968" y="384"/>
            <a:chExt cx="432" cy="144"/>
          </a:xfrm>
        </p:grpSpPr>
        <p:sp>
          <p:nvSpPr>
            <p:cNvPr id="65643" name="Line 27"/>
            <p:cNvSpPr>
              <a:spLocks noChangeShapeType="1"/>
            </p:cNvSpPr>
            <p:nvPr/>
          </p:nvSpPr>
          <p:spPr bwMode="auto">
            <a:xfrm flipV="1">
              <a:off x="1968" y="384"/>
              <a:ext cx="0" cy="144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44" name="Line 28"/>
            <p:cNvSpPr>
              <a:spLocks noChangeShapeType="1"/>
            </p:cNvSpPr>
            <p:nvPr/>
          </p:nvSpPr>
          <p:spPr bwMode="auto">
            <a:xfrm>
              <a:off x="1968" y="528"/>
              <a:ext cx="432" cy="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45" name="Line 29"/>
            <p:cNvSpPr>
              <a:spLocks noChangeShapeType="1"/>
            </p:cNvSpPr>
            <p:nvPr/>
          </p:nvSpPr>
          <p:spPr bwMode="auto">
            <a:xfrm flipV="1">
              <a:off x="2400" y="384"/>
              <a:ext cx="0" cy="144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2414" name="Group 30"/>
          <p:cNvGrpSpPr>
            <a:grpSpLocks/>
          </p:cNvGrpSpPr>
          <p:nvPr/>
        </p:nvGrpSpPr>
        <p:grpSpPr bwMode="auto">
          <a:xfrm>
            <a:off x="4419600" y="1038225"/>
            <a:ext cx="685800" cy="257175"/>
            <a:chOff x="1968" y="384"/>
            <a:chExt cx="432" cy="144"/>
          </a:xfrm>
        </p:grpSpPr>
        <p:sp>
          <p:nvSpPr>
            <p:cNvPr id="65640" name="Line 31"/>
            <p:cNvSpPr>
              <a:spLocks noChangeShapeType="1"/>
            </p:cNvSpPr>
            <p:nvPr/>
          </p:nvSpPr>
          <p:spPr bwMode="auto">
            <a:xfrm flipV="1">
              <a:off x="1968" y="384"/>
              <a:ext cx="0" cy="144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41" name="Line 32"/>
            <p:cNvSpPr>
              <a:spLocks noChangeShapeType="1"/>
            </p:cNvSpPr>
            <p:nvPr/>
          </p:nvSpPr>
          <p:spPr bwMode="auto">
            <a:xfrm>
              <a:off x="1968" y="528"/>
              <a:ext cx="432" cy="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42" name="Line 33"/>
            <p:cNvSpPr>
              <a:spLocks noChangeShapeType="1"/>
            </p:cNvSpPr>
            <p:nvPr/>
          </p:nvSpPr>
          <p:spPr bwMode="auto">
            <a:xfrm flipV="1">
              <a:off x="2400" y="384"/>
              <a:ext cx="0" cy="144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2418" name="Group 34"/>
          <p:cNvGrpSpPr>
            <a:grpSpLocks/>
          </p:cNvGrpSpPr>
          <p:nvPr/>
        </p:nvGrpSpPr>
        <p:grpSpPr bwMode="auto">
          <a:xfrm>
            <a:off x="5029200" y="1038225"/>
            <a:ext cx="685800" cy="257175"/>
            <a:chOff x="1968" y="384"/>
            <a:chExt cx="432" cy="144"/>
          </a:xfrm>
        </p:grpSpPr>
        <p:sp>
          <p:nvSpPr>
            <p:cNvPr id="65637" name="Line 35"/>
            <p:cNvSpPr>
              <a:spLocks noChangeShapeType="1"/>
            </p:cNvSpPr>
            <p:nvPr/>
          </p:nvSpPr>
          <p:spPr bwMode="auto">
            <a:xfrm flipV="1">
              <a:off x="1968" y="384"/>
              <a:ext cx="0" cy="144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38" name="Line 36"/>
            <p:cNvSpPr>
              <a:spLocks noChangeShapeType="1"/>
            </p:cNvSpPr>
            <p:nvPr/>
          </p:nvSpPr>
          <p:spPr bwMode="auto">
            <a:xfrm>
              <a:off x="1968" y="528"/>
              <a:ext cx="432" cy="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39" name="Line 37"/>
            <p:cNvSpPr>
              <a:spLocks noChangeShapeType="1"/>
            </p:cNvSpPr>
            <p:nvPr/>
          </p:nvSpPr>
          <p:spPr bwMode="auto">
            <a:xfrm flipV="1">
              <a:off x="2400" y="384"/>
              <a:ext cx="0" cy="144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2422" name="Group 38"/>
          <p:cNvGrpSpPr>
            <a:grpSpLocks/>
          </p:cNvGrpSpPr>
          <p:nvPr/>
        </p:nvGrpSpPr>
        <p:grpSpPr bwMode="auto">
          <a:xfrm>
            <a:off x="2057400" y="2105025"/>
            <a:ext cx="685800" cy="257175"/>
            <a:chOff x="1968" y="384"/>
            <a:chExt cx="432" cy="144"/>
          </a:xfrm>
        </p:grpSpPr>
        <p:sp>
          <p:nvSpPr>
            <p:cNvPr id="65634" name="Line 39"/>
            <p:cNvSpPr>
              <a:spLocks noChangeShapeType="1"/>
            </p:cNvSpPr>
            <p:nvPr/>
          </p:nvSpPr>
          <p:spPr bwMode="auto">
            <a:xfrm flipV="1">
              <a:off x="1968" y="384"/>
              <a:ext cx="0" cy="144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35" name="Line 40"/>
            <p:cNvSpPr>
              <a:spLocks noChangeShapeType="1"/>
            </p:cNvSpPr>
            <p:nvPr/>
          </p:nvSpPr>
          <p:spPr bwMode="auto">
            <a:xfrm>
              <a:off x="1968" y="528"/>
              <a:ext cx="432" cy="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36" name="Line 41"/>
            <p:cNvSpPr>
              <a:spLocks noChangeShapeType="1"/>
            </p:cNvSpPr>
            <p:nvPr/>
          </p:nvSpPr>
          <p:spPr bwMode="auto">
            <a:xfrm flipV="1">
              <a:off x="2400" y="384"/>
              <a:ext cx="0" cy="144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2426" name="Group 42"/>
          <p:cNvGrpSpPr>
            <a:grpSpLocks/>
          </p:cNvGrpSpPr>
          <p:nvPr/>
        </p:nvGrpSpPr>
        <p:grpSpPr bwMode="auto">
          <a:xfrm>
            <a:off x="2667000" y="2105025"/>
            <a:ext cx="685800" cy="257175"/>
            <a:chOff x="1968" y="384"/>
            <a:chExt cx="432" cy="144"/>
          </a:xfrm>
        </p:grpSpPr>
        <p:sp>
          <p:nvSpPr>
            <p:cNvPr id="65631" name="Line 43"/>
            <p:cNvSpPr>
              <a:spLocks noChangeShapeType="1"/>
            </p:cNvSpPr>
            <p:nvPr/>
          </p:nvSpPr>
          <p:spPr bwMode="auto">
            <a:xfrm flipV="1">
              <a:off x="1968" y="384"/>
              <a:ext cx="0" cy="144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32" name="Line 44"/>
            <p:cNvSpPr>
              <a:spLocks noChangeShapeType="1"/>
            </p:cNvSpPr>
            <p:nvPr/>
          </p:nvSpPr>
          <p:spPr bwMode="auto">
            <a:xfrm>
              <a:off x="1968" y="528"/>
              <a:ext cx="432" cy="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33" name="Line 45"/>
            <p:cNvSpPr>
              <a:spLocks noChangeShapeType="1"/>
            </p:cNvSpPr>
            <p:nvPr/>
          </p:nvSpPr>
          <p:spPr bwMode="auto">
            <a:xfrm flipV="1">
              <a:off x="2400" y="384"/>
              <a:ext cx="0" cy="144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2430" name="Group 46"/>
          <p:cNvGrpSpPr>
            <a:grpSpLocks/>
          </p:cNvGrpSpPr>
          <p:nvPr/>
        </p:nvGrpSpPr>
        <p:grpSpPr bwMode="auto">
          <a:xfrm>
            <a:off x="3200400" y="2105025"/>
            <a:ext cx="685800" cy="257175"/>
            <a:chOff x="1968" y="384"/>
            <a:chExt cx="432" cy="144"/>
          </a:xfrm>
        </p:grpSpPr>
        <p:sp>
          <p:nvSpPr>
            <p:cNvPr id="65628" name="Line 47"/>
            <p:cNvSpPr>
              <a:spLocks noChangeShapeType="1"/>
            </p:cNvSpPr>
            <p:nvPr/>
          </p:nvSpPr>
          <p:spPr bwMode="auto">
            <a:xfrm flipV="1">
              <a:off x="1968" y="384"/>
              <a:ext cx="0" cy="144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29" name="Line 48"/>
            <p:cNvSpPr>
              <a:spLocks noChangeShapeType="1"/>
            </p:cNvSpPr>
            <p:nvPr/>
          </p:nvSpPr>
          <p:spPr bwMode="auto">
            <a:xfrm>
              <a:off x="1968" y="528"/>
              <a:ext cx="432" cy="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30" name="Line 49"/>
            <p:cNvSpPr>
              <a:spLocks noChangeShapeType="1"/>
            </p:cNvSpPr>
            <p:nvPr/>
          </p:nvSpPr>
          <p:spPr bwMode="auto">
            <a:xfrm flipV="1">
              <a:off x="2400" y="384"/>
              <a:ext cx="0" cy="144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2434" name="Group 50"/>
          <p:cNvGrpSpPr>
            <a:grpSpLocks/>
          </p:cNvGrpSpPr>
          <p:nvPr/>
        </p:nvGrpSpPr>
        <p:grpSpPr bwMode="auto">
          <a:xfrm>
            <a:off x="3886200" y="2105025"/>
            <a:ext cx="685800" cy="257175"/>
            <a:chOff x="1968" y="384"/>
            <a:chExt cx="432" cy="144"/>
          </a:xfrm>
        </p:grpSpPr>
        <p:sp>
          <p:nvSpPr>
            <p:cNvPr id="65625" name="Line 51"/>
            <p:cNvSpPr>
              <a:spLocks noChangeShapeType="1"/>
            </p:cNvSpPr>
            <p:nvPr/>
          </p:nvSpPr>
          <p:spPr bwMode="auto">
            <a:xfrm flipV="1">
              <a:off x="1968" y="384"/>
              <a:ext cx="0" cy="144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26" name="Line 52"/>
            <p:cNvSpPr>
              <a:spLocks noChangeShapeType="1"/>
            </p:cNvSpPr>
            <p:nvPr/>
          </p:nvSpPr>
          <p:spPr bwMode="auto">
            <a:xfrm>
              <a:off x="1968" y="528"/>
              <a:ext cx="432" cy="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27" name="Line 53"/>
            <p:cNvSpPr>
              <a:spLocks noChangeShapeType="1"/>
            </p:cNvSpPr>
            <p:nvPr/>
          </p:nvSpPr>
          <p:spPr bwMode="auto">
            <a:xfrm flipV="1">
              <a:off x="2400" y="384"/>
              <a:ext cx="0" cy="144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2438" name="Group 54"/>
          <p:cNvGrpSpPr>
            <a:grpSpLocks/>
          </p:cNvGrpSpPr>
          <p:nvPr/>
        </p:nvGrpSpPr>
        <p:grpSpPr bwMode="auto">
          <a:xfrm>
            <a:off x="4572000" y="2105025"/>
            <a:ext cx="533400" cy="257175"/>
            <a:chOff x="1968" y="384"/>
            <a:chExt cx="432" cy="144"/>
          </a:xfrm>
        </p:grpSpPr>
        <p:sp>
          <p:nvSpPr>
            <p:cNvPr id="65622" name="Line 55"/>
            <p:cNvSpPr>
              <a:spLocks noChangeShapeType="1"/>
            </p:cNvSpPr>
            <p:nvPr/>
          </p:nvSpPr>
          <p:spPr bwMode="auto">
            <a:xfrm flipV="1">
              <a:off x="1968" y="384"/>
              <a:ext cx="0" cy="144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23" name="Line 56"/>
            <p:cNvSpPr>
              <a:spLocks noChangeShapeType="1"/>
            </p:cNvSpPr>
            <p:nvPr/>
          </p:nvSpPr>
          <p:spPr bwMode="auto">
            <a:xfrm>
              <a:off x="1968" y="528"/>
              <a:ext cx="432" cy="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24" name="Line 57"/>
            <p:cNvSpPr>
              <a:spLocks noChangeShapeType="1"/>
            </p:cNvSpPr>
            <p:nvPr/>
          </p:nvSpPr>
          <p:spPr bwMode="auto">
            <a:xfrm flipV="1">
              <a:off x="2400" y="384"/>
              <a:ext cx="0" cy="144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2442" name="Text Box 58"/>
          <p:cNvSpPr txBox="1">
            <a:spLocks noChangeArrowheads="1"/>
          </p:cNvSpPr>
          <p:nvPr/>
        </p:nvSpPr>
        <p:spPr bwMode="auto">
          <a:xfrm>
            <a:off x="3657600" y="1676400"/>
            <a:ext cx="457200" cy="428625"/>
          </a:xfrm>
          <a:prstGeom prst="rect">
            <a:avLst/>
          </a:prstGeom>
          <a:solidFill>
            <a:srgbClr val="CC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>
              <a:spcBef>
                <a:spcPct val="50000"/>
              </a:spcBef>
              <a:buClrTx/>
              <a:buSzTx/>
            </a:pPr>
            <a:r>
              <a:rPr lang="zh-CN" altLang="en-US" sz="1800">
                <a:ea typeface="宋体" pitchFamily="2" charset="-122"/>
              </a:rPr>
              <a:t>13</a:t>
            </a:r>
          </a:p>
        </p:txBody>
      </p:sp>
      <p:sp>
        <p:nvSpPr>
          <p:cNvPr id="272443" name="Text Box 59"/>
          <p:cNvSpPr txBox="1">
            <a:spLocks noChangeArrowheads="1"/>
          </p:cNvSpPr>
          <p:nvPr/>
        </p:nvSpPr>
        <p:spPr bwMode="auto">
          <a:xfrm>
            <a:off x="4343400" y="1676400"/>
            <a:ext cx="457200" cy="428625"/>
          </a:xfrm>
          <a:prstGeom prst="rect">
            <a:avLst/>
          </a:prstGeom>
          <a:solidFill>
            <a:srgbClr val="CC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>
              <a:spcBef>
                <a:spcPct val="50000"/>
              </a:spcBef>
              <a:buClrTx/>
              <a:buSzTx/>
            </a:pPr>
            <a:r>
              <a:rPr lang="zh-CN" altLang="en-US" sz="1800">
                <a:ea typeface="宋体" pitchFamily="2" charset="-122"/>
              </a:rPr>
              <a:t>76</a:t>
            </a:r>
          </a:p>
        </p:txBody>
      </p:sp>
      <p:sp>
        <p:nvSpPr>
          <p:cNvPr id="272444" name="Text Box 60"/>
          <p:cNvSpPr txBox="1">
            <a:spLocks noChangeArrowheads="1"/>
          </p:cNvSpPr>
          <p:nvPr/>
        </p:nvSpPr>
        <p:spPr bwMode="auto">
          <a:xfrm>
            <a:off x="4343400" y="1676400"/>
            <a:ext cx="457200" cy="428625"/>
          </a:xfrm>
          <a:prstGeom prst="rect">
            <a:avLst/>
          </a:prstGeom>
          <a:solidFill>
            <a:srgbClr val="CC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>
              <a:spcBef>
                <a:spcPct val="50000"/>
              </a:spcBef>
              <a:buClrTx/>
              <a:buSzTx/>
            </a:pPr>
            <a:r>
              <a:rPr lang="zh-CN" altLang="en-US" sz="1800">
                <a:ea typeface="宋体" pitchFamily="2" charset="-122"/>
              </a:rPr>
              <a:t>27</a:t>
            </a:r>
          </a:p>
        </p:txBody>
      </p:sp>
      <p:sp>
        <p:nvSpPr>
          <p:cNvPr id="272445" name="Text Box 61"/>
          <p:cNvSpPr txBox="1">
            <a:spLocks noChangeArrowheads="1"/>
          </p:cNvSpPr>
          <p:nvPr/>
        </p:nvSpPr>
        <p:spPr bwMode="auto">
          <a:xfrm>
            <a:off x="4876800" y="1676400"/>
            <a:ext cx="457200" cy="428625"/>
          </a:xfrm>
          <a:prstGeom prst="rect">
            <a:avLst/>
          </a:prstGeom>
          <a:solidFill>
            <a:srgbClr val="CC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>
              <a:spcBef>
                <a:spcPct val="50000"/>
              </a:spcBef>
              <a:buClrTx/>
              <a:buSzTx/>
            </a:pPr>
            <a:r>
              <a:rPr lang="zh-CN" altLang="en-US" sz="1800">
                <a:ea typeface="宋体" pitchFamily="2" charset="-122"/>
              </a:rPr>
              <a:t>76</a:t>
            </a:r>
          </a:p>
        </p:txBody>
      </p:sp>
      <p:sp>
        <p:nvSpPr>
          <p:cNvPr id="272446" name="Text Box 62"/>
          <p:cNvSpPr txBox="1">
            <a:spLocks noChangeArrowheads="1"/>
          </p:cNvSpPr>
          <p:nvPr/>
        </p:nvSpPr>
        <p:spPr bwMode="auto">
          <a:xfrm>
            <a:off x="762000" y="2447925"/>
            <a:ext cx="5208588" cy="396875"/>
          </a:xfrm>
          <a:prstGeom prst="rect">
            <a:avLst/>
          </a:prstGeom>
          <a:gradFill rotWithShape="0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zh-CN" altLang="en-US">
                <a:ea typeface="楷体_GB2312" pitchFamily="49" charset="-122"/>
              </a:rPr>
              <a:t>第3趟：   38      49     65     13       27     </a:t>
            </a:r>
            <a:r>
              <a:rPr kumimoji="1" lang="zh-CN" altLang="en-US">
                <a:solidFill>
                  <a:srgbClr val="FF0066"/>
                </a:solidFill>
                <a:ea typeface="楷体_GB2312" pitchFamily="49" charset="-122"/>
              </a:rPr>
              <a:t>76    97</a:t>
            </a:r>
          </a:p>
        </p:txBody>
      </p:sp>
      <p:grpSp>
        <p:nvGrpSpPr>
          <p:cNvPr id="272447" name="Group 63"/>
          <p:cNvGrpSpPr>
            <a:grpSpLocks/>
          </p:cNvGrpSpPr>
          <p:nvPr/>
        </p:nvGrpSpPr>
        <p:grpSpPr bwMode="auto">
          <a:xfrm>
            <a:off x="2057400" y="2876550"/>
            <a:ext cx="685800" cy="257175"/>
            <a:chOff x="1968" y="384"/>
            <a:chExt cx="432" cy="144"/>
          </a:xfrm>
        </p:grpSpPr>
        <p:sp>
          <p:nvSpPr>
            <p:cNvPr id="65619" name="Line 64"/>
            <p:cNvSpPr>
              <a:spLocks noChangeShapeType="1"/>
            </p:cNvSpPr>
            <p:nvPr/>
          </p:nvSpPr>
          <p:spPr bwMode="auto">
            <a:xfrm flipV="1">
              <a:off x="1968" y="384"/>
              <a:ext cx="0" cy="144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20" name="Line 65"/>
            <p:cNvSpPr>
              <a:spLocks noChangeShapeType="1"/>
            </p:cNvSpPr>
            <p:nvPr/>
          </p:nvSpPr>
          <p:spPr bwMode="auto">
            <a:xfrm>
              <a:off x="1968" y="528"/>
              <a:ext cx="432" cy="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21" name="Line 66"/>
            <p:cNvSpPr>
              <a:spLocks noChangeShapeType="1"/>
            </p:cNvSpPr>
            <p:nvPr/>
          </p:nvSpPr>
          <p:spPr bwMode="auto">
            <a:xfrm flipV="1">
              <a:off x="2400" y="384"/>
              <a:ext cx="0" cy="144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2451" name="Group 67"/>
          <p:cNvGrpSpPr>
            <a:grpSpLocks/>
          </p:cNvGrpSpPr>
          <p:nvPr/>
        </p:nvGrpSpPr>
        <p:grpSpPr bwMode="auto">
          <a:xfrm>
            <a:off x="2667000" y="2876550"/>
            <a:ext cx="609600" cy="257175"/>
            <a:chOff x="1968" y="384"/>
            <a:chExt cx="432" cy="144"/>
          </a:xfrm>
        </p:grpSpPr>
        <p:sp>
          <p:nvSpPr>
            <p:cNvPr id="65616" name="Line 68"/>
            <p:cNvSpPr>
              <a:spLocks noChangeShapeType="1"/>
            </p:cNvSpPr>
            <p:nvPr/>
          </p:nvSpPr>
          <p:spPr bwMode="auto">
            <a:xfrm flipV="1">
              <a:off x="1968" y="384"/>
              <a:ext cx="0" cy="144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17" name="Line 69"/>
            <p:cNvSpPr>
              <a:spLocks noChangeShapeType="1"/>
            </p:cNvSpPr>
            <p:nvPr/>
          </p:nvSpPr>
          <p:spPr bwMode="auto">
            <a:xfrm>
              <a:off x="1968" y="528"/>
              <a:ext cx="432" cy="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18" name="Line 70"/>
            <p:cNvSpPr>
              <a:spLocks noChangeShapeType="1"/>
            </p:cNvSpPr>
            <p:nvPr/>
          </p:nvSpPr>
          <p:spPr bwMode="auto">
            <a:xfrm flipV="1">
              <a:off x="2400" y="384"/>
              <a:ext cx="0" cy="144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2455" name="Group 71"/>
          <p:cNvGrpSpPr>
            <a:grpSpLocks/>
          </p:cNvGrpSpPr>
          <p:nvPr/>
        </p:nvGrpSpPr>
        <p:grpSpPr bwMode="auto">
          <a:xfrm>
            <a:off x="3276600" y="2876550"/>
            <a:ext cx="609600" cy="257175"/>
            <a:chOff x="1968" y="384"/>
            <a:chExt cx="432" cy="144"/>
          </a:xfrm>
        </p:grpSpPr>
        <p:sp>
          <p:nvSpPr>
            <p:cNvPr id="65613" name="Line 72"/>
            <p:cNvSpPr>
              <a:spLocks noChangeShapeType="1"/>
            </p:cNvSpPr>
            <p:nvPr/>
          </p:nvSpPr>
          <p:spPr bwMode="auto">
            <a:xfrm flipV="1">
              <a:off x="1968" y="384"/>
              <a:ext cx="0" cy="144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14" name="Line 73"/>
            <p:cNvSpPr>
              <a:spLocks noChangeShapeType="1"/>
            </p:cNvSpPr>
            <p:nvPr/>
          </p:nvSpPr>
          <p:spPr bwMode="auto">
            <a:xfrm>
              <a:off x="1968" y="528"/>
              <a:ext cx="432" cy="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15" name="Line 74"/>
            <p:cNvSpPr>
              <a:spLocks noChangeShapeType="1"/>
            </p:cNvSpPr>
            <p:nvPr/>
          </p:nvSpPr>
          <p:spPr bwMode="auto">
            <a:xfrm flipV="1">
              <a:off x="2400" y="384"/>
              <a:ext cx="0" cy="144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2459" name="Text Box 75"/>
          <p:cNvSpPr txBox="1">
            <a:spLocks noChangeArrowheads="1"/>
          </p:cNvSpPr>
          <p:nvPr/>
        </p:nvSpPr>
        <p:spPr bwMode="auto">
          <a:xfrm>
            <a:off x="3657600" y="2447925"/>
            <a:ext cx="457200" cy="428625"/>
          </a:xfrm>
          <a:prstGeom prst="rect">
            <a:avLst/>
          </a:prstGeom>
          <a:solidFill>
            <a:srgbClr val="CC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>
              <a:spcBef>
                <a:spcPct val="50000"/>
              </a:spcBef>
              <a:buClrTx/>
              <a:buSzTx/>
            </a:pPr>
            <a:r>
              <a:rPr lang="zh-CN" altLang="en-US" sz="1800">
                <a:ea typeface="宋体" pitchFamily="2" charset="-122"/>
              </a:rPr>
              <a:t>65</a:t>
            </a:r>
          </a:p>
        </p:txBody>
      </p:sp>
      <p:sp>
        <p:nvSpPr>
          <p:cNvPr id="272460" name="Text Box 76"/>
          <p:cNvSpPr txBox="1">
            <a:spLocks noChangeArrowheads="1"/>
          </p:cNvSpPr>
          <p:nvPr/>
        </p:nvSpPr>
        <p:spPr bwMode="auto">
          <a:xfrm>
            <a:off x="3657600" y="2447925"/>
            <a:ext cx="457200" cy="428625"/>
          </a:xfrm>
          <a:prstGeom prst="rect">
            <a:avLst/>
          </a:prstGeom>
          <a:solidFill>
            <a:srgbClr val="CC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>
              <a:spcBef>
                <a:spcPct val="50000"/>
              </a:spcBef>
              <a:buClrTx/>
              <a:buSzTx/>
            </a:pPr>
            <a:r>
              <a:rPr lang="zh-CN" altLang="en-US" sz="1800">
                <a:ea typeface="宋体" pitchFamily="2" charset="-122"/>
              </a:rPr>
              <a:t>27</a:t>
            </a:r>
          </a:p>
        </p:txBody>
      </p:sp>
      <p:sp>
        <p:nvSpPr>
          <p:cNvPr id="272461" name="Text Box 77"/>
          <p:cNvSpPr txBox="1">
            <a:spLocks noChangeArrowheads="1"/>
          </p:cNvSpPr>
          <p:nvPr/>
        </p:nvSpPr>
        <p:spPr bwMode="auto">
          <a:xfrm>
            <a:off x="4343400" y="2447925"/>
            <a:ext cx="457200" cy="428625"/>
          </a:xfrm>
          <a:prstGeom prst="rect">
            <a:avLst/>
          </a:prstGeom>
          <a:solidFill>
            <a:srgbClr val="CC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>
              <a:spcBef>
                <a:spcPct val="50000"/>
              </a:spcBef>
              <a:buClrTx/>
              <a:buSzTx/>
            </a:pPr>
            <a:r>
              <a:rPr lang="zh-CN" altLang="en-US" sz="1800">
                <a:ea typeface="宋体" pitchFamily="2" charset="-122"/>
              </a:rPr>
              <a:t>65</a:t>
            </a:r>
          </a:p>
        </p:txBody>
      </p:sp>
      <p:grpSp>
        <p:nvGrpSpPr>
          <p:cNvPr id="272462" name="Group 78"/>
          <p:cNvGrpSpPr>
            <a:grpSpLocks/>
          </p:cNvGrpSpPr>
          <p:nvPr/>
        </p:nvGrpSpPr>
        <p:grpSpPr bwMode="auto">
          <a:xfrm>
            <a:off x="3886200" y="2876550"/>
            <a:ext cx="685800" cy="257175"/>
            <a:chOff x="1968" y="384"/>
            <a:chExt cx="432" cy="144"/>
          </a:xfrm>
        </p:grpSpPr>
        <p:sp>
          <p:nvSpPr>
            <p:cNvPr id="65610" name="Line 79"/>
            <p:cNvSpPr>
              <a:spLocks noChangeShapeType="1"/>
            </p:cNvSpPr>
            <p:nvPr/>
          </p:nvSpPr>
          <p:spPr bwMode="auto">
            <a:xfrm flipV="1">
              <a:off x="1968" y="384"/>
              <a:ext cx="0" cy="144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11" name="Line 80"/>
            <p:cNvSpPr>
              <a:spLocks noChangeShapeType="1"/>
            </p:cNvSpPr>
            <p:nvPr/>
          </p:nvSpPr>
          <p:spPr bwMode="auto">
            <a:xfrm>
              <a:off x="1968" y="528"/>
              <a:ext cx="432" cy="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12" name="Line 81"/>
            <p:cNvSpPr>
              <a:spLocks noChangeShapeType="1"/>
            </p:cNvSpPr>
            <p:nvPr/>
          </p:nvSpPr>
          <p:spPr bwMode="auto">
            <a:xfrm flipV="1">
              <a:off x="2400" y="384"/>
              <a:ext cx="0" cy="144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2466" name="Text Box 82"/>
          <p:cNvSpPr txBox="1">
            <a:spLocks noChangeArrowheads="1"/>
          </p:cNvSpPr>
          <p:nvPr/>
        </p:nvSpPr>
        <p:spPr bwMode="auto">
          <a:xfrm>
            <a:off x="762000" y="3305175"/>
            <a:ext cx="5208588" cy="396875"/>
          </a:xfrm>
          <a:prstGeom prst="rect">
            <a:avLst/>
          </a:prstGeom>
          <a:gradFill rotWithShape="0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zh-CN" altLang="en-US">
                <a:ea typeface="楷体_GB2312" pitchFamily="49" charset="-122"/>
              </a:rPr>
              <a:t>第4趟：   38      49     13     27       </a:t>
            </a:r>
            <a:r>
              <a:rPr kumimoji="1" lang="zh-CN" altLang="en-US">
                <a:solidFill>
                  <a:srgbClr val="FF0066"/>
                </a:solidFill>
                <a:ea typeface="楷体_GB2312" pitchFamily="49" charset="-122"/>
              </a:rPr>
              <a:t>65</a:t>
            </a:r>
            <a:r>
              <a:rPr kumimoji="1" lang="zh-CN" altLang="en-US">
                <a:ea typeface="楷体_GB2312" pitchFamily="49" charset="-122"/>
              </a:rPr>
              <a:t>     </a:t>
            </a:r>
            <a:r>
              <a:rPr kumimoji="1" lang="zh-CN" altLang="en-US">
                <a:solidFill>
                  <a:srgbClr val="FF0066"/>
                </a:solidFill>
                <a:ea typeface="楷体_GB2312" pitchFamily="49" charset="-122"/>
              </a:rPr>
              <a:t>76    97</a:t>
            </a:r>
          </a:p>
        </p:txBody>
      </p:sp>
      <p:sp>
        <p:nvSpPr>
          <p:cNvPr id="272467" name="Text Box 83"/>
          <p:cNvSpPr txBox="1">
            <a:spLocks noChangeArrowheads="1"/>
          </p:cNvSpPr>
          <p:nvPr/>
        </p:nvSpPr>
        <p:spPr bwMode="auto">
          <a:xfrm>
            <a:off x="3048000" y="2447925"/>
            <a:ext cx="457200" cy="428625"/>
          </a:xfrm>
          <a:prstGeom prst="rect">
            <a:avLst/>
          </a:prstGeom>
          <a:solidFill>
            <a:srgbClr val="CC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>
              <a:spcBef>
                <a:spcPct val="50000"/>
              </a:spcBef>
              <a:buClrTx/>
              <a:buSzTx/>
            </a:pPr>
            <a:r>
              <a:rPr lang="zh-CN" altLang="en-US" sz="1800">
                <a:ea typeface="宋体" pitchFamily="2" charset="-122"/>
              </a:rPr>
              <a:t>13</a:t>
            </a:r>
          </a:p>
        </p:txBody>
      </p:sp>
      <p:sp>
        <p:nvSpPr>
          <p:cNvPr id="272468" name="Text Box 84"/>
          <p:cNvSpPr txBox="1">
            <a:spLocks noChangeArrowheads="1"/>
          </p:cNvSpPr>
          <p:nvPr/>
        </p:nvSpPr>
        <p:spPr bwMode="auto">
          <a:xfrm>
            <a:off x="762000" y="4076700"/>
            <a:ext cx="5208588" cy="396875"/>
          </a:xfrm>
          <a:prstGeom prst="rect">
            <a:avLst/>
          </a:prstGeom>
          <a:gradFill rotWithShape="0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zh-CN" altLang="en-US">
                <a:ea typeface="楷体_GB2312" pitchFamily="49" charset="-122"/>
              </a:rPr>
              <a:t>第5趟：   38      13     27     </a:t>
            </a:r>
            <a:r>
              <a:rPr kumimoji="1" lang="zh-CN" altLang="en-US">
                <a:solidFill>
                  <a:srgbClr val="FF0066"/>
                </a:solidFill>
                <a:ea typeface="楷体_GB2312" pitchFamily="49" charset="-122"/>
              </a:rPr>
              <a:t>49</a:t>
            </a:r>
            <a:r>
              <a:rPr kumimoji="1" lang="zh-CN" altLang="en-US">
                <a:ea typeface="楷体_GB2312" pitchFamily="49" charset="-122"/>
              </a:rPr>
              <a:t>       </a:t>
            </a:r>
            <a:r>
              <a:rPr kumimoji="1" lang="zh-CN" altLang="en-US">
                <a:solidFill>
                  <a:srgbClr val="FF0066"/>
                </a:solidFill>
                <a:ea typeface="楷体_GB2312" pitchFamily="49" charset="-122"/>
              </a:rPr>
              <a:t>65</a:t>
            </a:r>
            <a:r>
              <a:rPr kumimoji="1" lang="zh-CN" altLang="en-US">
                <a:ea typeface="楷体_GB2312" pitchFamily="49" charset="-122"/>
              </a:rPr>
              <a:t>     </a:t>
            </a:r>
            <a:r>
              <a:rPr kumimoji="1" lang="zh-CN" altLang="en-US">
                <a:solidFill>
                  <a:srgbClr val="FF0066"/>
                </a:solidFill>
                <a:ea typeface="楷体_GB2312" pitchFamily="49" charset="-122"/>
              </a:rPr>
              <a:t>76    97</a:t>
            </a:r>
          </a:p>
        </p:txBody>
      </p:sp>
      <p:sp>
        <p:nvSpPr>
          <p:cNvPr id="272469" name="Text Box 85"/>
          <p:cNvSpPr txBox="1">
            <a:spLocks noChangeArrowheads="1"/>
          </p:cNvSpPr>
          <p:nvPr/>
        </p:nvSpPr>
        <p:spPr bwMode="auto">
          <a:xfrm>
            <a:off x="2438400" y="3305175"/>
            <a:ext cx="457200" cy="428625"/>
          </a:xfrm>
          <a:prstGeom prst="rect">
            <a:avLst/>
          </a:prstGeom>
          <a:solidFill>
            <a:srgbClr val="CC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>
              <a:spcBef>
                <a:spcPct val="50000"/>
              </a:spcBef>
              <a:buClrTx/>
              <a:buSzTx/>
            </a:pPr>
            <a:r>
              <a:rPr lang="zh-CN" altLang="en-US" sz="1800">
                <a:ea typeface="宋体" pitchFamily="2" charset="-122"/>
              </a:rPr>
              <a:t>13</a:t>
            </a:r>
          </a:p>
        </p:txBody>
      </p:sp>
      <p:grpSp>
        <p:nvGrpSpPr>
          <p:cNvPr id="272470" name="Group 86"/>
          <p:cNvGrpSpPr>
            <a:grpSpLocks/>
          </p:cNvGrpSpPr>
          <p:nvPr/>
        </p:nvGrpSpPr>
        <p:grpSpPr bwMode="auto">
          <a:xfrm>
            <a:off x="2133600" y="3733800"/>
            <a:ext cx="609600" cy="257175"/>
            <a:chOff x="1968" y="384"/>
            <a:chExt cx="432" cy="144"/>
          </a:xfrm>
        </p:grpSpPr>
        <p:sp>
          <p:nvSpPr>
            <p:cNvPr id="65607" name="Line 87"/>
            <p:cNvSpPr>
              <a:spLocks noChangeShapeType="1"/>
            </p:cNvSpPr>
            <p:nvPr/>
          </p:nvSpPr>
          <p:spPr bwMode="auto">
            <a:xfrm flipV="1">
              <a:off x="1968" y="384"/>
              <a:ext cx="0" cy="144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08" name="Line 88"/>
            <p:cNvSpPr>
              <a:spLocks noChangeShapeType="1"/>
            </p:cNvSpPr>
            <p:nvPr/>
          </p:nvSpPr>
          <p:spPr bwMode="auto">
            <a:xfrm>
              <a:off x="1968" y="528"/>
              <a:ext cx="432" cy="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09" name="Line 89"/>
            <p:cNvSpPr>
              <a:spLocks noChangeShapeType="1"/>
            </p:cNvSpPr>
            <p:nvPr/>
          </p:nvSpPr>
          <p:spPr bwMode="auto">
            <a:xfrm flipV="1">
              <a:off x="2400" y="384"/>
              <a:ext cx="0" cy="144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2474" name="Group 90"/>
          <p:cNvGrpSpPr>
            <a:grpSpLocks/>
          </p:cNvGrpSpPr>
          <p:nvPr/>
        </p:nvGrpSpPr>
        <p:grpSpPr bwMode="auto">
          <a:xfrm>
            <a:off x="2743200" y="3733800"/>
            <a:ext cx="609600" cy="257175"/>
            <a:chOff x="1968" y="384"/>
            <a:chExt cx="432" cy="144"/>
          </a:xfrm>
        </p:grpSpPr>
        <p:sp>
          <p:nvSpPr>
            <p:cNvPr id="65604" name="Line 91"/>
            <p:cNvSpPr>
              <a:spLocks noChangeShapeType="1"/>
            </p:cNvSpPr>
            <p:nvPr/>
          </p:nvSpPr>
          <p:spPr bwMode="auto">
            <a:xfrm flipV="1">
              <a:off x="1968" y="384"/>
              <a:ext cx="0" cy="144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05" name="Line 92"/>
            <p:cNvSpPr>
              <a:spLocks noChangeShapeType="1"/>
            </p:cNvSpPr>
            <p:nvPr/>
          </p:nvSpPr>
          <p:spPr bwMode="auto">
            <a:xfrm>
              <a:off x="1968" y="528"/>
              <a:ext cx="432" cy="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06" name="Line 93"/>
            <p:cNvSpPr>
              <a:spLocks noChangeShapeType="1"/>
            </p:cNvSpPr>
            <p:nvPr/>
          </p:nvSpPr>
          <p:spPr bwMode="auto">
            <a:xfrm flipV="1">
              <a:off x="2400" y="384"/>
              <a:ext cx="0" cy="144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2478" name="Text Box 94"/>
          <p:cNvSpPr txBox="1">
            <a:spLocks noChangeArrowheads="1"/>
          </p:cNvSpPr>
          <p:nvPr/>
        </p:nvSpPr>
        <p:spPr bwMode="auto">
          <a:xfrm>
            <a:off x="3048000" y="3305175"/>
            <a:ext cx="457200" cy="428625"/>
          </a:xfrm>
          <a:prstGeom prst="rect">
            <a:avLst/>
          </a:prstGeom>
          <a:solidFill>
            <a:srgbClr val="CC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>
              <a:spcBef>
                <a:spcPct val="50000"/>
              </a:spcBef>
              <a:buClrTx/>
              <a:buSzTx/>
            </a:pPr>
            <a:r>
              <a:rPr lang="zh-CN" altLang="en-US" sz="1800">
                <a:ea typeface="宋体" pitchFamily="2" charset="-122"/>
              </a:rPr>
              <a:t>49</a:t>
            </a:r>
          </a:p>
        </p:txBody>
      </p:sp>
      <p:grpSp>
        <p:nvGrpSpPr>
          <p:cNvPr id="272479" name="Group 95"/>
          <p:cNvGrpSpPr>
            <a:grpSpLocks/>
          </p:cNvGrpSpPr>
          <p:nvPr/>
        </p:nvGrpSpPr>
        <p:grpSpPr bwMode="auto">
          <a:xfrm>
            <a:off x="3276600" y="3733800"/>
            <a:ext cx="609600" cy="257175"/>
            <a:chOff x="1968" y="384"/>
            <a:chExt cx="432" cy="144"/>
          </a:xfrm>
        </p:grpSpPr>
        <p:sp>
          <p:nvSpPr>
            <p:cNvPr id="65601" name="Line 96"/>
            <p:cNvSpPr>
              <a:spLocks noChangeShapeType="1"/>
            </p:cNvSpPr>
            <p:nvPr/>
          </p:nvSpPr>
          <p:spPr bwMode="auto">
            <a:xfrm flipV="1">
              <a:off x="1968" y="384"/>
              <a:ext cx="0" cy="144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02" name="Line 97"/>
            <p:cNvSpPr>
              <a:spLocks noChangeShapeType="1"/>
            </p:cNvSpPr>
            <p:nvPr/>
          </p:nvSpPr>
          <p:spPr bwMode="auto">
            <a:xfrm>
              <a:off x="1968" y="528"/>
              <a:ext cx="432" cy="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03" name="Line 98"/>
            <p:cNvSpPr>
              <a:spLocks noChangeShapeType="1"/>
            </p:cNvSpPr>
            <p:nvPr/>
          </p:nvSpPr>
          <p:spPr bwMode="auto">
            <a:xfrm flipV="1">
              <a:off x="2400" y="384"/>
              <a:ext cx="0" cy="144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2483" name="Text Box 99"/>
          <p:cNvSpPr txBox="1">
            <a:spLocks noChangeArrowheads="1"/>
          </p:cNvSpPr>
          <p:nvPr/>
        </p:nvSpPr>
        <p:spPr bwMode="auto">
          <a:xfrm>
            <a:off x="3048000" y="3305175"/>
            <a:ext cx="457200" cy="428625"/>
          </a:xfrm>
          <a:prstGeom prst="rect">
            <a:avLst/>
          </a:prstGeom>
          <a:solidFill>
            <a:srgbClr val="CC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>
              <a:spcBef>
                <a:spcPct val="50000"/>
              </a:spcBef>
              <a:buClrTx/>
              <a:buSzTx/>
            </a:pPr>
            <a:r>
              <a:rPr lang="zh-CN" altLang="en-US" sz="1800">
                <a:ea typeface="宋体" pitchFamily="2" charset="-122"/>
              </a:rPr>
              <a:t>27</a:t>
            </a:r>
          </a:p>
        </p:txBody>
      </p:sp>
      <p:sp>
        <p:nvSpPr>
          <p:cNvPr id="272484" name="Text Box 100"/>
          <p:cNvSpPr txBox="1">
            <a:spLocks noChangeArrowheads="1"/>
          </p:cNvSpPr>
          <p:nvPr/>
        </p:nvSpPr>
        <p:spPr bwMode="auto">
          <a:xfrm>
            <a:off x="3657600" y="3305175"/>
            <a:ext cx="457200" cy="428625"/>
          </a:xfrm>
          <a:prstGeom prst="rect">
            <a:avLst/>
          </a:prstGeom>
          <a:solidFill>
            <a:srgbClr val="CC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>
              <a:spcBef>
                <a:spcPct val="50000"/>
              </a:spcBef>
              <a:buClrTx/>
              <a:buSzTx/>
            </a:pPr>
            <a:r>
              <a:rPr lang="zh-CN" altLang="en-US" sz="1800">
                <a:ea typeface="宋体" pitchFamily="2" charset="-122"/>
              </a:rPr>
              <a:t>49</a:t>
            </a:r>
          </a:p>
        </p:txBody>
      </p:sp>
      <p:grpSp>
        <p:nvGrpSpPr>
          <p:cNvPr id="272485" name="Group 101"/>
          <p:cNvGrpSpPr>
            <a:grpSpLocks/>
          </p:cNvGrpSpPr>
          <p:nvPr/>
        </p:nvGrpSpPr>
        <p:grpSpPr bwMode="auto">
          <a:xfrm>
            <a:off x="2057400" y="4505325"/>
            <a:ext cx="609600" cy="257175"/>
            <a:chOff x="1968" y="384"/>
            <a:chExt cx="432" cy="144"/>
          </a:xfrm>
        </p:grpSpPr>
        <p:sp>
          <p:nvSpPr>
            <p:cNvPr id="65598" name="Line 102"/>
            <p:cNvSpPr>
              <a:spLocks noChangeShapeType="1"/>
            </p:cNvSpPr>
            <p:nvPr/>
          </p:nvSpPr>
          <p:spPr bwMode="auto">
            <a:xfrm flipV="1">
              <a:off x="1968" y="384"/>
              <a:ext cx="0" cy="144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99" name="Line 103"/>
            <p:cNvSpPr>
              <a:spLocks noChangeShapeType="1"/>
            </p:cNvSpPr>
            <p:nvPr/>
          </p:nvSpPr>
          <p:spPr bwMode="auto">
            <a:xfrm>
              <a:off x="1968" y="528"/>
              <a:ext cx="432" cy="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600" name="Line 104"/>
            <p:cNvSpPr>
              <a:spLocks noChangeShapeType="1"/>
            </p:cNvSpPr>
            <p:nvPr/>
          </p:nvSpPr>
          <p:spPr bwMode="auto">
            <a:xfrm flipV="1">
              <a:off x="2400" y="384"/>
              <a:ext cx="0" cy="144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2489" name="Group 105"/>
          <p:cNvGrpSpPr>
            <a:grpSpLocks/>
          </p:cNvGrpSpPr>
          <p:nvPr/>
        </p:nvGrpSpPr>
        <p:grpSpPr bwMode="auto">
          <a:xfrm>
            <a:off x="2667000" y="4505325"/>
            <a:ext cx="609600" cy="257175"/>
            <a:chOff x="1968" y="384"/>
            <a:chExt cx="432" cy="144"/>
          </a:xfrm>
        </p:grpSpPr>
        <p:sp>
          <p:nvSpPr>
            <p:cNvPr id="65595" name="Line 106"/>
            <p:cNvSpPr>
              <a:spLocks noChangeShapeType="1"/>
            </p:cNvSpPr>
            <p:nvPr/>
          </p:nvSpPr>
          <p:spPr bwMode="auto">
            <a:xfrm flipV="1">
              <a:off x="1968" y="384"/>
              <a:ext cx="0" cy="144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96" name="Line 107"/>
            <p:cNvSpPr>
              <a:spLocks noChangeShapeType="1"/>
            </p:cNvSpPr>
            <p:nvPr/>
          </p:nvSpPr>
          <p:spPr bwMode="auto">
            <a:xfrm>
              <a:off x="1968" y="528"/>
              <a:ext cx="432" cy="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97" name="Line 108"/>
            <p:cNvSpPr>
              <a:spLocks noChangeShapeType="1"/>
            </p:cNvSpPr>
            <p:nvPr/>
          </p:nvSpPr>
          <p:spPr bwMode="auto">
            <a:xfrm flipV="1">
              <a:off x="2400" y="384"/>
              <a:ext cx="0" cy="144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2493" name="Text Box 109"/>
          <p:cNvSpPr txBox="1">
            <a:spLocks noChangeArrowheads="1"/>
          </p:cNvSpPr>
          <p:nvPr/>
        </p:nvSpPr>
        <p:spPr bwMode="auto">
          <a:xfrm>
            <a:off x="1905000" y="4076700"/>
            <a:ext cx="457200" cy="428625"/>
          </a:xfrm>
          <a:prstGeom prst="rect">
            <a:avLst/>
          </a:prstGeom>
          <a:solidFill>
            <a:srgbClr val="CC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>
              <a:spcBef>
                <a:spcPct val="50000"/>
              </a:spcBef>
              <a:buClrTx/>
              <a:buSzTx/>
            </a:pPr>
            <a:r>
              <a:rPr lang="zh-CN" altLang="en-US" sz="1800">
                <a:ea typeface="宋体" pitchFamily="2" charset="-122"/>
              </a:rPr>
              <a:t>13</a:t>
            </a:r>
          </a:p>
        </p:txBody>
      </p:sp>
      <p:sp>
        <p:nvSpPr>
          <p:cNvPr id="272494" name="Text Box 110"/>
          <p:cNvSpPr txBox="1">
            <a:spLocks noChangeArrowheads="1"/>
          </p:cNvSpPr>
          <p:nvPr/>
        </p:nvSpPr>
        <p:spPr bwMode="auto">
          <a:xfrm>
            <a:off x="2514600" y="4076700"/>
            <a:ext cx="457200" cy="428625"/>
          </a:xfrm>
          <a:prstGeom prst="rect">
            <a:avLst/>
          </a:prstGeom>
          <a:solidFill>
            <a:srgbClr val="CC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>
              <a:spcBef>
                <a:spcPct val="50000"/>
              </a:spcBef>
              <a:buClrTx/>
              <a:buSzTx/>
            </a:pPr>
            <a:r>
              <a:rPr lang="zh-CN" altLang="en-US" sz="1800">
                <a:ea typeface="宋体" pitchFamily="2" charset="-122"/>
              </a:rPr>
              <a:t>38</a:t>
            </a:r>
          </a:p>
        </p:txBody>
      </p:sp>
      <p:sp>
        <p:nvSpPr>
          <p:cNvPr id="272495" name="Text Box 111"/>
          <p:cNvSpPr txBox="1">
            <a:spLocks noChangeArrowheads="1"/>
          </p:cNvSpPr>
          <p:nvPr/>
        </p:nvSpPr>
        <p:spPr bwMode="auto">
          <a:xfrm>
            <a:off x="2514600" y="4076700"/>
            <a:ext cx="457200" cy="428625"/>
          </a:xfrm>
          <a:prstGeom prst="rect">
            <a:avLst/>
          </a:prstGeom>
          <a:solidFill>
            <a:srgbClr val="CC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>
              <a:spcBef>
                <a:spcPct val="50000"/>
              </a:spcBef>
              <a:buClrTx/>
              <a:buSzTx/>
            </a:pPr>
            <a:r>
              <a:rPr lang="zh-CN" altLang="en-US" sz="1800">
                <a:ea typeface="宋体" pitchFamily="2" charset="-122"/>
              </a:rPr>
              <a:t>27</a:t>
            </a:r>
          </a:p>
        </p:txBody>
      </p:sp>
      <p:sp>
        <p:nvSpPr>
          <p:cNvPr id="272496" name="Text Box 112"/>
          <p:cNvSpPr txBox="1">
            <a:spLocks noChangeArrowheads="1"/>
          </p:cNvSpPr>
          <p:nvPr/>
        </p:nvSpPr>
        <p:spPr bwMode="auto">
          <a:xfrm>
            <a:off x="3048000" y="4076700"/>
            <a:ext cx="457200" cy="428625"/>
          </a:xfrm>
          <a:prstGeom prst="rect">
            <a:avLst/>
          </a:prstGeom>
          <a:solidFill>
            <a:srgbClr val="CC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>
              <a:spcBef>
                <a:spcPct val="50000"/>
              </a:spcBef>
              <a:buClrTx/>
              <a:buSzTx/>
            </a:pPr>
            <a:r>
              <a:rPr lang="zh-CN" altLang="en-US" sz="1800">
                <a:ea typeface="宋体" pitchFamily="2" charset="-122"/>
              </a:rPr>
              <a:t>38</a:t>
            </a:r>
          </a:p>
        </p:txBody>
      </p:sp>
      <p:sp>
        <p:nvSpPr>
          <p:cNvPr id="272497" name="Text Box 113"/>
          <p:cNvSpPr txBox="1">
            <a:spLocks noChangeArrowheads="1"/>
          </p:cNvSpPr>
          <p:nvPr/>
        </p:nvSpPr>
        <p:spPr bwMode="auto">
          <a:xfrm>
            <a:off x="762000" y="4848225"/>
            <a:ext cx="5208588" cy="396875"/>
          </a:xfrm>
          <a:prstGeom prst="rect">
            <a:avLst/>
          </a:prstGeom>
          <a:gradFill rotWithShape="0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zh-CN" altLang="en-US">
                <a:ea typeface="楷体_GB2312" pitchFamily="49" charset="-122"/>
              </a:rPr>
              <a:t>第6趟：   13      27     </a:t>
            </a:r>
            <a:r>
              <a:rPr kumimoji="1" lang="zh-CN" altLang="en-US">
                <a:solidFill>
                  <a:srgbClr val="FF0066"/>
                </a:solidFill>
                <a:ea typeface="楷体_GB2312" pitchFamily="49" charset="-122"/>
              </a:rPr>
              <a:t>38</a:t>
            </a:r>
            <a:r>
              <a:rPr kumimoji="1" lang="zh-CN" altLang="en-US">
                <a:ea typeface="楷体_GB2312" pitchFamily="49" charset="-122"/>
              </a:rPr>
              <a:t>     </a:t>
            </a:r>
            <a:r>
              <a:rPr kumimoji="1" lang="zh-CN" altLang="en-US">
                <a:solidFill>
                  <a:srgbClr val="FF0066"/>
                </a:solidFill>
                <a:ea typeface="楷体_GB2312" pitchFamily="49" charset="-122"/>
              </a:rPr>
              <a:t>49</a:t>
            </a:r>
            <a:r>
              <a:rPr kumimoji="1" lang="zh-CN" altLang="en-US">
                <a:ea typeface="楷体_GB2312" pitchFamily="49" charset="-122"/>
              </a:rPr>
              <a:t>       </a:t>
            </a:r>
            <a:r>
              <a:rPr kumimoji="1" lang="zh-CN" altLang="en-US">
                <a:solidFill>
                  <a:srgbClr val="FF0066"/>
                </a:solidFill>
                <a:ea typeface="楷体_GB2312" pitchFamily="49" charset="-122"/>
              </a:rPr>
              <a:t>65</a:t>
            </a:r>
            <a:r>
              <a:rPr kumimoji="1" lang="zh-CN" altLang="en-US">
                <a:ea typeface="楷体_GB2312" pitchFamily="49" charset="-122"/>
              </a:rPr>
              <a:t>     </a:t>
            </a:r>
            <a:r>
              <a:rPr kumimoji="1" lang="zh-CN" altLang="en-US">
                <a:solidFill>
                  <a:srgbClr val="FF0066"/>
                </a:solidFill>
                <a:ea typeface="楷体_GB2312" pitchFamily="49" charset="-122"/>
              </a:rPr>
              <a:t>76    97</a:t>
            </a:r>
          </a:p>
        </p:txBody>
      </p:sp>
      <p:grpSp>
        <p:nvGrpSpPr>
          <p:cNvPr id="272498" name="Group 114"/>
          <p:cNvGrpSpPr>
            <a:grpSpLocks/>
          </p:cNvGrpSpPr>
          <p:nvPr/>
        </p:nvGrpSpPr>
        <p:grpSpPr bwMode="auto">
          <a:xfrm>
            <a:off x="2057400" y="5276850"/>
            <a:ext cx="609600" cy="257175"/>
            <a:chOff x="1968" y="384"/>
            <a:chExt cx="432" cy="144"/>
          </a:xfrm>
        </p:grpSpPr>
        <p:sp>
          <p:nvSpPr>
            <p:cNvPr id="65592" name="Line 115"/>
            <p:cNvSpPr>
              <a:spLocks noChangeShapeType="1"/>
            </p:cNvSpPr>
            <p:nvPr/>
          </p:nvSpPr>
          <p:spPr bwMode="auto">
            <a:xfrm flipV="1">
              <a:off x="1968" y="384"/>
              <a:ext cx="0" cy="144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93" name="Line 116"/>
            <p:cNvSpPr>
              <a:spLocks noChangeShapeType="1"/>
            </p:cNvSpPr>
            <p:nvPr/>
          </p:nvSpPr>
          <p:spPr bwMode="auto">
            <a:xfrm>
              <a:off x="1968" y="528"/>
              <a:ext cx="432" cy="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594" name="Line 117"/>
            <p:cNvSpPr>
              <a:spLocks noChangeShapeType="1"/>
            </p:cNvSpPr>
            <p:nvPr/>
          </p:nvSpPr>
          <p:spPr bwMode="auto">
            <a:xfrm flipV="1">
              <a:off x="2400" y="384"/>
              <a:ext cx="0" cy="144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2502" name="Text Box 118"/>
          <p:cNvSpPr txBox="1">
            <a:spLocks noChangeArrowheads="1"/>
          </p:cNvSpPr>
          <p:nvPr/>
        </p:nvSpPr>
        <p:spPr bwMode="auto">
          <a:xfrm>
            <a:off x="457200" y="5619750"/>
            <a:ext cx="5513388" cy="396875"/>
          </a:xfrm>
          <a:prstGeom prst="rect">
            <a:avLst/>
          </a:prstGeom>
          <a:gradFill rotWithShape="0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zh-CN" altLang="en-US">
                <a:ea typeface="楷体_GB2312" pitchFamily="49" charset="-122"/>
              </a:rPr>
              <a:t>排序结果：   13      </a:t>
            </a:r>
            <a:r>
              <a:rPr kumimoji="1" lang="zh-CN" altLang="en-US">
                <a:solidFill>
                  <a:srgbClr val="FF0066"/>
                </a:solidFill>
                <a:ea typeface="楷体_GB2312" pitchFamily="49" charset="-122"/>
              </a:rPr>
              <a:t>27</a:t>
            </a:r>
            <a:r>
              <a:rPr kumimoji="1" lang="zh-CN" altLang="en-US">
                <a:ea typeface="楷体_GB2312" pitchFamily="49" charset="-122"/>
              </a:rPr>
              <a:t>     </a:t>
            </a:r>
            <a:r>
              <a:rPr kumimoji="1" lang="zh-CN" altLang="en-US">
                <a:solidFill>
                  <a:srgbClr val="FF0066"/>
                </a:solidFill>
                <a:ea typeface="楷体_GB2312" pitchFamily="49" charset="-122"/>
              </a:rPr>
              <a:t>38</a:t>
            </a:r>
            <a:r>
              <a:rPr kumimoji="1" lang="zh-CN" altLang="en-US">
                <a:ea typeface="楷体_GB2312" pitchFamily="49" charset="-122"/>
              </a:rPr>
              <a:t>     </a:t>
            </a:r>
            <a:r>
              <a:rPr kumimoji="1" lang="zh-CN" altLang="en-US">
                <a:solidFill>
                  <a:srgbClr val="FF0066"/>
                </a:solidFill>
                <a:ea typeface="楷体_GB2312" pitchFamily="49" charset="-122"/>
              </a:rPr>
              <a:t>49</a:t>
            </a:r>
            <a:r>
              <a:rPr kumimoji="1" lang="zh-CN" altLang="en-US">
                <a:ea typeface="楷体_GB2312" pitchFamily="49" charset="-122"/>
              </a:rPr>
              <a:t>       </a:t>
            </a:r>
            <a:r>
              <a:rPr kumimoji="1" lang="zh-CN" altLang="en-US">
                <a:solidFill>
                  <a:srgbClr val="FF0066"/>
                </a:solidFill>
                <a:ea typeface="楷体_GB2312" pitchFamily="49" charset="-122"/>
              </a:rPr>
              <a:t>65</a:t>
            </a:r>
            <a:r>
              <a:rPr kumimoji="1" lang="zh-CN" altLang="en-US">
                <a:ea typeface="楷体_GB2312" pitchFamily="49" charset="-122"/>
              </a:rPr>
              <a:t>     </a:t>
            </a:r>
            <a:r>
              <a:rPr kumimoji="1" lang="zh-CN" altLang="en-US">
                <a:solidFill>
                  <a:srgbClr val="FF0066"/>
                </a:solidFill>
                <a:ea typeface="楷体_GB2312" pitchFamily="49" charset="-122"/>
              </a:rPr>
              <a:t>76    97</a:t>
            </a:r>
          </a:p>
        </p:txBody>
      </p:sp>
      <p:sp>
        <p:nvSpPr>
          <p:cNvPr id="272503" name="Rectangle 119"/>
          <p:cNvSpPr>
            <a:spLocks noChangeArrowheads="1"/>
          </p:cNvSpPr>
          <p:nvPr/>
        </p:nvSpPr>
        <p:spPr bwMode="auto">
          <a:xfrm>
            <a:off x="6400800" y="1676400"/>
            <a:ext cx="2362200" cy="3687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400"/>
              <a:t>在冒泡法排序的过程中，每一趟都会找出无序序列中最大的一个数，将其“沉底”，这样小数不断地向上冒，所以形象地称为“冒泡法”排序。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2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2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2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2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2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2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2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2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2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2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2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2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2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2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2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2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2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2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2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2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2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72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2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2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2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2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2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2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72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2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72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72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72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72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2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72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72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72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72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72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72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72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2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72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72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72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72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72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72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72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72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2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72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724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724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2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72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72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72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72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72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72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72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72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72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72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723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723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 nodeType="clickPar">
                      <p:stCondLst>
                        <p:cond delay="indefinite"/>
                      </p:stCondLst>
                      <p:childTnLst>
                        <p:par>
                          <p:cTn id="1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72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72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72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72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2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 nodeType="clickPar">
                      <p:stCondLst>
                        <p:cond delay="indefinite"/>
                      </p:stCondLst>
                      <p:childTnLst>
                        <p:par>
                          <p:cTn id="1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72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72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72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72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2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 nodeType="clickPar">
                      <p:stCondLst>
                        <p:cond delay="indefinite"/>
                      </p:stCondLst>
                      <p:childTnLst>
                        <p:par>
                          <p:cTn id="1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72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72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72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72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2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 nodeType="clickPar">
                      <p:stCondLst>
                        <p:cond delay="indefinite"/>
                      </p:stCondLst>
                      <p:childTnLst>
                        <p:par>
                          <p:cTn id="1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7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72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72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72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72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2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 nodeType="clickPar">
                      <p:stCondLst>
                        <p:cond delay="indefinite"/>
                      </p:stCondLst>
                      <p:childTnLst>
                        <p:par>
                          <p:cTn id="1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72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272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72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72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 nodeType="clickPar">
                      <p:stCondLst>
                        <p:cond delay="indefinite"/>
                      </p:stCondLst>
                      <p:childTnLst>
                        <p:par>
                          <p:cTn id="1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72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72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72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72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 nodeType="clickPar">
                      <p:stCondLst>
                        <p:cond delay="indefinite"/>
                      </p:stCondLst>
                      <p:childTnLst>
                        <p:par>
                          <p:cTn id="1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1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72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272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272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272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2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 nodeType="clickPar">
                      <p:stCondLst>
                        <p:cond delay="indefinite"/>
                      </p:stCondLst>
                      <p:childTnLst>
                        <p:par>
                          <p:cTn id="1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272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272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272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272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 nodeType="clickPar">
                      <p:stCondLst>
                        <p:cond delay="indefinite"/>
                      </p:stCondLst>
                      <p:childTnLst>
                        <p:par>
                          <p:cTn id="1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272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272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272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272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 nodeType="clickPar">
                      <p:stCondLst>
                        <p:cond delay="indefinite"/>
                      </p:stCondLst>
                      <p:childTnLst>
                        <p:par>
                          <p:cTn id="2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272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272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272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272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 nodeType="clickPar">
                      <p:stCondLst>
                        <p:cond delay="indefinite"/>
                      </p:stCondLst>
                      <p:childTnLst>
                        <p:par>
                          <p:cTn id="2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3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272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272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272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272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2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 nodeType="clickPar">
                      <p:stCondLst>
                        <p:cond delay="indefinite"/>
                      </p:stCondLst>
                      <p:childTnLst>
                        <p:par>
                          <p:cTn id="2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1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272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272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272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272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2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 nodeType="clickPar">
                      <p:stCondLst>
                        <p:cond delay="indefinite"/>
                      </p:stCondLst>
                      <p:childTnLst>
                        <p:par>
                          <p:cTn id="2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9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272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272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272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272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2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 nodeType="clickPar">
                      <p:stCondLst>
                        <p:cond delay="indefinite"/>
                      </p:stCondLst>
                      <p:childTnLst>
                        <p:par>
                          <p:cTn id="2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272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272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272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272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 nodeType="clickPar">
                      <p:stCondLst>
                        <p:cond delay="indefinite"/>
                      </p:stCondLst>
                      <p:childTnLst>
                        <p:par>
                          <p:cTn id="2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272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272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272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272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 nodeType="clickPar">
                      <p:stCondLst>
                        <p:cond delay="indefinite"/>
                      </p:stCondLst>
                      <p:childTnLst>
                        <p:par>
                          <p:cTn id="2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3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272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272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272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272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2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 nodeType="clickPar">
                      <p:stCondLst>
                        <p:cond delay="indefinite"/>
                      </p:stCondLst>
                      <p:childTnLst>
                        <p:par>
                          <p:cTn id="2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272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272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272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272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 nodeType="clickPar">
                      <p:stCondLst>
                        <p:cond delay="indefinite"/>
                      </p:stCondLst>
                      <p:childTnLst>
                        <p:par>
                          <p:cTn id="2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272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272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272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272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 nodeType="clickPar">
                      <p:stCondLst>
                        <p:cond delay="indefinite"/>
                      </p:stCondLst>
                      <p:childTnLst>
                        <p:par>
                          <p:cTn id="2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9" dur="500" fill="hold"/>
                                        <p:tgtEl>
                                          <p:spTgt spid="272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272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272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272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 nodeType="clickPar">
                      <p:stCondLst>
                        <p:cond delay="indefinite"/>
                      </p:stCondLst>
                      <p:childTnLst>
                        <p:par>
                          <p:cTn id="2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272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272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272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500" fill="hold"/>
                                        <p:tgtEl>
                                          <p:spTgt spid="272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 nodeType="clickPar">
                      <p:stCondLst>
                        <p:cond delay="indefinite"/>
                      </p:stCondLst>
                      <p:childTnLst>
                        <p:par>
                          <p:cTn id="2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3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272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500" fill="hold"/>
                                        <p:tgtEl>
                                          <p:spTgt spid="272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272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272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 nodeType="clickPar">
                      <p:stCondLst>
                        <p:cond delay="indefinite"/>
                      </p:stCondLst>
                      <p:childTnLst>
                        <p:par>
                          <p:cTn id="3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272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272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500" fill="hold"/>
                                        <p:tgtEl>
                                          <p:spTgt spid="2724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500" fill="hold"/>
                                        <p:tgtEl>
                                          <p:spTgt spid="2724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7" fill="hold" nodeType="clickPar">
                      <p:stCondLst>
                        <p:cond delay="indefinite"/>
                      </p:stCondLst>
                      <p:childTnLst>
                        <p:par>
                          <p:cTn id="3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500" fill="hold"/>
                                        <p:tgtEl>
                                          <p:spTgt spid="272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272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272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500" fill="hold"/>
                                        <p:tgtEl>
                                          <p:spTgt spid="272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 nodeType="clickPar">
                      <p:stCondLst>
                        <p:cond delay="indefinite"/>
                      </p:stCondLst>
                      <p:childTnLst>
                        <p:par>
                          <p:cTn id="3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7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272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500" fill="hold"/>
                                        <p:tgtEl>
                                          <p:spTgt spid="272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500" fill="hold"/>
                                        <p:tgtEl>
                                          <p:spTgt spid="2724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500" fill="hold"/>
                                        <p:tgtEl>
                                          <p:spTgt spid="2724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 nodeType="clickPar">
                      <p:stCondLst>
                        <p:cond delay="indefinite"/>
                      </p:stCondLst>
                      <p:childTnLst>
                        <p:par>
                          <p:cTn id="3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7" dur="500" fill="hold"/>
                                        <p:tgtEl>
                                          <p:spTgt spid="272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500" fill="hold"/>
                                        <p:tgtEl>
                                          <p:spTgt spid="272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500" fill="hold"/>
                                        <p:tgtEl>
                                          <p:spTgt spid="272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500" fill="hold"/>
                                        <p:tgtEl>
                                          <p:spTgt spid="272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 nodeType="clickPar">
                      <p:stCondLst>
                        <p:cond delay="indefinite"/>
                      </p:stCondLst>
                      <p:childTnLst>
                        <p:par>
                          <p:cTn id="3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5" dur="500" fill="hold"/>
                                        <p:tgtEl>
                                          <p:spTgt spid="272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500" fill="hold"/>
                                        <p:tgtEl>
                                          <p:spTgt spid="272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500" fill="hold"/>
                                        <p:tgtEl>
                                          <p:spTgt spid="272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500" fill="hold"/>
                                        <p:tgtEl>
                                          <p:spTgt spid="272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 nodeType="clickPar">
                      <p:stCondLst>
                        <p:cond delay="indefinite"/>
                      </p:stCondLst>
                      <p:childTnLst>
                        <p:par>
                          <p:cTn id="3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272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500" fill="hold"/>
                                        <p:tgtEl>
                                          <p:spTgt spid="272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500" fill="hold"/>
                                        <p:tgtEl>
                                          <p:spTgt spid="272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500" fill="hold"/>
                                        <p:tgtEl>
                                          <p:spTgt spid="272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7" fill="hold" nodeType="clickPar">
                      <p:stCondLst>
                        <p:cond delay="indefinite"/>
                      </p:stCondLst>
                      <p:childTnLst>
                        <p:par>
                          <p:cTn id="3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9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272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500" fill="hold"/>
                                        <p:tgtEl>
                                          <p:spTgt spid="272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500" fill="hold"/>
                                        <p:tgtEl>
                                          <p:spTgt spid="272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500" fill="hold"/>
                                        <p:tgtEl>
                                          <p:spTgt spid="272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2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5" fill="hold" nodeType="clickPar">
                      <p:stCondLst>
                        <p:cond delay="indefinite"/>
                      </p:stCondLst>
                      <p:childTnLst>
                        <p:par>
                          <p:cTn id="3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9" dur="500" fill="hold"/>
                                        <p:tgtEl>
                                          <p:spTgt spid="272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500" fill="hold"/>
                                        <p:tgtEl>
                                          <p:spTgt spid="272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500" fill="hold"/>
                                        <p:tgtEl>
                                          <p:spTgt spid="272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500" fill="hold"/>
                                        <p:tgtEl>
                                          <p:spTgt spid="272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 nodeType="clickPar">
                      <p:stCondLst>
                        <p:cond delay="indefinite"/>
                      </p:stCondLst>
                      <p:childTnLst>
                        <p:par>
                          <p:cTn id="3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7" dur="500" fill="hold"/>
                                        <p:tgtEl>
                                          <p:spTgt spid="272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500" fill="hold"/>
                                        <p:tgtEl>
                                          <p:spTgt spid="272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500" fill="hold"/>
                                        <p:tgtEl>
                                          <p:spTgt spid="272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500" fill="hold"/>
                                        <p:tgtEl>
                                          <p:spTgt spid="272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1" fill="hold" nodeType="clickPar">
                      <p:stCondLst>
                        <p:cond delay="indefinite"/>
                      </p:stCondLst>
                      <p:childTnLst>
                        <p:par>
                          <p:cTn id="3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3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5" dur="500" fill="hold"/>
                                        <p:tgtEl>
                                          <p:spTgt spid="272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500" fill="hold"/>
                                        <p:tgtEl>
                                          <p:spTgt spid="272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500" fill="hold"/>
                                        <p:tgtEl>
                                          <p:spTgt spid="272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500" fill="hold"/>
                                        <p:tgtEl>
                                          <p:spTgt spid="272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2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9" fill="hold" nodeType="clickPar">
                      <p:stCondLst>
                        <p:cond delay="indefinite"/>
                      </p:stCondLst>
                      <p:childTnLst>
                        <p:par>
                          <p:cTn id="3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500" fill="hold"/>
                                        <p:tgtEl>
                                          <p:spTgt spid="272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500" fill="hold"/>
                                        <p:tgtEl>
                                          <p:spTgt spid="272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500" fill="hold"/>
                                        <p:tgtEl>
                                          <p:spTgt spid="272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500" fill="hold"/>
                                        <p:tgtEl>
                                          <p:spTgt spid="272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7" fill="hold" nodeType="clickPar">
                      <p:stCondLst>
                        <p:cond delay="indefinite"/>
                      </p:stCondLst>
                      <p:childTnLst>
                        <p:par>
                          <p:cTn id="3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1" dur="500" fill="hold"/>
                                        <p:tgtEl>
                                          <p:spTgt spid="272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500" fill="hold"/>
                                        <p:tgtEl>
                                          <p:spTgt spid="272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500" fill="hold"/>
                                        <p:tgtEl>
                                          <p:spTgt spid="272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500" fill="hold"/>
                                        <p:tgtEl>
                                          <p:spTgt spid="272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5" fill="hold" nodeType="clickPar">
                      <p:stCondLst>
                        <p:cond delay="indefinite"/>
                      </p:stCondLst>
                      <p:childTnLst>
                        <p:par>
                          <p:cTn id="3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9" dur="500" fill="hold"/>
                                        <p:tgtEl>
                                          <p:spTgt spid="272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0" dur="500" fill="hold"/>
                                        <p:tgtEl>
                                          <p:spTgt spid="272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500" fill="hold"/>
                                        <p:tgtEl>
                                          <p:spTgt spid="272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2" dur="500" fill="hold"/>
                                        <p:tgtEl>
                                          <p:spTgt spid="272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3" fill="hold" nodeType="clickPar">
                      <p:stCondLst>
                        <p:cond delay="indefinite"/>
                      </p:stCondLst>
                      <p:childTnLst>
                        <p:par>
                          <p:cTn id="4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7" dur="500" fill="hold"/>
                                        <p:tgtEl>
                                          <p:spTgt spid="272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8" dur="500" fill="hold"/>
                                        <p:tgtEl>
                                          <p:spTgt spid="272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500" fill="hold"/>
                                        <p:tgtEl>
                                          <p:spTgt spid="272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500" fill="hold"/>
                                        <p:tgtEl>
                                          <p:spTgt spid="272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2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1" fill="hold" nodeType="clickPar">
                      <p:stCondLst>
                        <p:cond delay="indefinite"/>
                      </p:stCondLst>
                      <p:childTnLst>
                        <p:par>
                          <p:cTn id="4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5" dur="500" fill="hold"/>
                                        <p:tgtEl>
                                          <p:spTgt spid="272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500" fill="hold"/>
                                        <p:tgtEl>
                                          <p:spTgt spid="272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500" fill="hold"/>
                                        <p:tgtEl>
                                          <p:spTgt spid="2725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500" fill="hold"/>
                                        <p:tgtEl>
                                          <p:spTgt spid="2725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9" fill="hold" nodeType="clickPar">
                      <p:stCondLst>
                        <p:cond delay="indefinite"/>
                      </p:stCondLst>
                      <p:childTnLst>
                        <p:par>
                          <p:cTn id="4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3" dur="500" fill="hold"/>
                                        <p:tgtEl>
                                          <p:spTgt spid="272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4" dur="500" fill="hold"/>
                                        <p:tgtEl>
                                          <p:spTgt spid="272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388" grpId="0" animBg="1" autoUpdateAnimBg="0"/>
      <p:bldP spid="272389" grpId="0" animBg="1" autoUpdateAnimBg="0"/>
      <p:bldP spid="272390" grpId="0" animBg="1" autoUpdateAnimBg="0"/>
      <p:bldP spid="272391" grpId="0" animBg="1" autoUpdateAnimBg="0"/>
      <p:bldP spid="272392" grpId="0" animBg="1" autoUpdateAnimBg="0"/>
      <p:bldP spid="272393" grpId="0" animBg="1" autoUpdateAnimBg="0"/>
      <p:bldP spid="272394" grpId="0" animBg="1" autoUpdateAnimBg="0"/>
      <p:bldP spid="272395" grpId="0" animBg="1" autoUpdateAnimBg="0"/>
      <p:bldP spid="272396" grpId="0" animBg="1" autoUpdateAnimBg="0"/>
      <p:bldP spid="272397" grpId="0" animBg="1" autoUpdateAnimBg="0"/>
      <p:bldP spid="272442" grpId="0" animBg="1" autoUpdateAnimBg="0"/>
      <p:bldP spid="272443" grpId="0" animBg="1" autoUpdateAnimBg="0"/>
      <p:bldP spid="272444" grpId="0" animBg="1" autoUpdateAnimBg="0"/>
      <p:bldP spid="272445" grpId="0" animBg="1" autoUpdateAnimBg="0"/>
      <p:bldP spid="272446" grpId="0" animBg="1" autoUpdateAnimBg="0"/>
      <p:bldP spid="272459" grpId="0" animBg="1" autoUpdateAnimBg="0"/>
      <p:bldP spid="272460" grpId="0" animBg="1" autoUpdateAnimBg="0"/>
      <p:bldP spid="272461" grpId="0" animBg="1" autoUpdateAnimBg="0"/>
      <p:bldP spid="272466" grpId="0" animBg="1" autoUpdateAnimBg="0"/>
      <p:bldP spid="272467" grpId="0" animBg="1" autoUpdateAnimBg="0"/>
      <p:bldP spid="272468" grpId="0" animBg="1" autoUpdateAnimBg="0"/>
      <p:bldP spid="272469" grpId="0" animBg="1" autoUpdateAnimBg="0"/>
      <p:bldP spid="272478" grpId="0" animBg="1" autoUpdateAnimBg="0"/>
      <p:bldP spid="272483" grpId="0" animBg="1" autoUpdateAnimBg="0"/>
      <p:bldP spid="272484" grpId="0" animBg="1" autoUpdateAnimBg="0"/>
      <p:bldP spid="272493" grpId="0" animBg="1" autoUpdateAnimBg="0"/>
      <p:bldP spid="272494" grpId="0" animBg="1" autoUpdateAnimBg="0"/>
      <p:bldP spid="272495" grpId="0" animBg="1" autoUpdateAnimBg="0"/>
      <p:bldP spid="272496" grpId="0" animBg="1" autoUpdateAnimBg="0"/>
      <p:bldP spid="272497" grpId="0" animBg="1" autoUpdateAnimBg="0"/>
      <p:bldP spid="272502" grpId="0" animBg="1" autoUpdateAnimBg="0"/>
      <p:bldP spid="272503" grpId="0" autoUpdateAnimBg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BD0F1669-E01C-43E4-974F-3BECB38DF432}" type="slidenum">
              <a:rPr lang="en-US" altLang="zh-CN"/>
              <a:pPr>
                <a:defRPr/>
              </a:pPr>
              <a:t>64</a:t>
            </a:fld>
            <a:r>
              <a:rPr lang="en-US" altLang="zh-CN"/>
              <a:t>-</a:t>
            </a:r>
          </a:p>
        </p:txBody>
      </p:sp>
      <p:sp>
        <p:nvSpPr>
          <p:cNvPr id="665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z="3600" smtClean="0"/>
              <a:t>二、冒泡法排序</a:t>
            </a:r>
          </a:p>
        </p:txBody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2309813"/>
            <a:ext cx="8424862" cy="3100387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zh-CN" altLang="en-US" sz="2400" smtClean="0"/>
              <a:t>※ </a:t>
            </a:r>
            <a:r>
              <a:rPr lang="en-US" altLang="zh-CN" sz="2400" smtClean="0"/>
              <a:t>N</a:t>
            </a:r>
            <a:r>
              <a:rPr lang="zh-CN" altLang="en-US" sz="2400" smtClean="0"/>
              <a:t>个数进行排序时，这样的比较和交换要进行</a:t>
            </a:r>
            <a:r>
              <a:rPr lang="en-US" altLang="zh-CN" sz="2400" smtClean="0"/>
              <a:t>N-1</a:t>
            </a:r>
            <a:r>
              <a:rPr lang="zh-CN" altLang="en-US" sz="2400" smtClean="0"/>
              <a:t>趟，每一趟的比较和交换只是范围不同：</a:t>
            </a:r>
          </a:p>
          <a:p>
            <a:pPr lvl="2" algn="just" eaLnBrk="1" hangingPunct="1">
              <a:buClr>
                <a:srgbClr val="CC0000"/>
              </a:buClr>
              <a:buSzPct val="85000"/>
              <a:buFontTx/>
              <a:buNone/>
            </a:pPr>
            <a:r>
              <a:rPr lang="zh-CN" altLang="en-US" smtClean="0"/>
              <a:t>第1趟：</a:t>
            </a:r>
            <a:r>
              <a:rPr lang="en-US" altLang="zh-CN" smtClean="0"/>
              <a:t>a[0]--a[N-1]</a:t>
            </a:r>
          </a:p>
          <a:p>
            <a:pPr lvl="2" algn="just" eaLnBrk="1" hangingPunct="1">
              <a:buClr>
                <a:srgbClr val="CC0000"/>
              </a:buClr>
              <a:buSzPct val="85000"/>
              <a:buFontTx/>
              <a:buNone/>
            </a:pPr>
            <a:r>
              <a:rPr lang="zh-CN" altLang="en-US" smtClean="0"/>
              <a:t>第2趟：</a:t>
            </a:r>
            <a:r>
              <a:rPr lang="en-US" altLang="zh-CN" smtClean="0"/>
              <a:t>a[0]--a[N-2]</a:t>
            </a:r>
          </a:p>
          <a:p>
            <a:pPr lvl="2" algn="just" eaLnBrk="1" hangingPunct="1">
              <a:buClr>
                <a:srgbClr val="CC0000"/>
              </a:buClr>
              <a:buSzPct val="85000"/>
              <a:buFontTx/>
              <a:buNone/>
            </a:pPr>
            <a:r>
              <a:rPr lang="en-US" altLang="zh-CN" smtClean="0"/>
              <a:t>…………</a:t>
            </a:r>
          </a:p>
          <a:p>
            <a:pPr lvl="2" algn="just" eaLnBrk="1" hangingPunct="1">
              <a:buClr>
                <a:srgbClr val="CC0000"/>
              </a:buClr>
              <a:buSzPct val="85000"/>
              <a:buFontTx/>
              <a:buNone/>
            </a:pPr>
            <a:r>
              <a:rPr lang="zh-CN" altLang="en-US" smtClean="0"/>
              <a:t>第</a:t>
            </a:r>
            <a:r>
              <a:rPr lang="en-US" altLang="zh-CN" smtClean="0"/>
              <a:t>N-2</a:t>
            </a:r>
            <a:r>
              <a:rPr lang="zh-CN" altLang="en-US" smtClean="0"/>
              <a:t>趟：</a:t>
            </a:r>
            <a:r>
              <a:rPr lang="en-US" altLang="zh-CN" smtClean="0"/>
              <a:t>a[0]--a[2]</a:t>
            </a:r>
          </a:p>
          <a:p>
            <a:pPr lvl="2" algn="just" eaLnBrk="1" hangingPunct="1">
              <a:buClr>
                <a:srgbClr val="CC0000"/>
              </a:buClr>
              <a:buSzPct val="85000"/>
              <a:buFontTx/>
              <a:buNone/>
            </a:pPr>
            <a:r>
              <a:rPr lang="zh-CN" altLang="en-US" smtClean="0"/>
              <a:t>第</a:t>
            </a:r>
            <a:r>
              <a:rPr lang="en-US" altLang="zh-CN" smtClean="0"/>
              <a:t>N-1</a:t>
            </a:r>
            <a:r>
              <a:rPr lang="zh-CN" altLang="en-US" smtClean="0"/>
              <a:t>趟：</a:t>
            </a:r>
            <a:r>
              <a:rPr lang="en-US" altLang="zh-CN" smtClean="0"/>
              <a:t>a[0]--a[1] </a:t>
            </a:r>
          </a:p>
        </p:txBody>
      </p:sp>
      <p:sp>
        <p:nvSpPr>
          <p:cNvPr id="196626" name="Rectangle 18"/>
          <p:cNvSpPr>
            <a:spLocks noChangeArrowheads="1"/>
          </p:cNvSpPr>
          <p:nvPr/>
        </p:nvSpPr>
        <p:spPr bwMode="auto">
          <a:xfrm>
            <a:off x="4572000" y="3276600"/>
            <a:ext cx="3886200" cy="198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en-US" altLang="zh-CN">
                <a:ea typeface="黑体" pitchFamily="2" charset="-122"/>
              </a:rPr>
              <a:t> for (i=1;  i&lt;N;  i++) </a:t>
            </a:r>
            <a:endParaRPr lang="zh-CN" altLang="en-US" sz="2400">
              <a:ea typeface="宋体" pitchFamily="2" charset="-122"/>
            </a:endParaRPr>
          </a:p>
        </p:txBody>
      </p:sp>
      <p:sp>
        <p:nvSpPr>
          <p:cNvPr id="196627" name="Rectangle 19"/>
          <p:cNvSpPr>
            <a:spLocks noChangeArrowheads="1"/>
          </p:cNvSpPr>
          <p:nvPr/>
        </p:nvSpPr>
        <p:spPr bwMode="auto">
          <a:xfrm>
            <a:off x="5029200" y="3733800"/>
            <a:ext cx="3429000" cy="152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en-US" altLang="zh-CN">
                <a:ea typeface="黑体" pitchFamily="2" charset="-122"/>
              </a:rPr>
              <a:t>for (j=0;  j&lt;N-i;   j++)</a:t>
            </a:r>
          </a:p>
          <a:p>
            <a:pPr eaLnBrk="1" hangingPunct="1">
              <a:spcBef>
                <a:spcPct val="0"/>
              </a:spcBef>
              <a:buClrTx/>
              <a:buSzTx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96628" name="Rectangle 20"/>
          <p:cNvSpPr>
            <a:spLocks noChangeArrowheads="1"/>
          </p:cNvSpPr>
          <p:nvPr/>
        </p:nvSpPr>
        <p:spPr bwMode="auto">
          <a:xfrm>
            <a:off x="5562600" y="4191000"/>
            <a:ext cx="2895600" cy="1066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grpSp>
        <p:nvGrpSpPr>
          <p:cNvPr id="196633" name="Group 25"/>
          <p:cNvGrpSpPr>
            <a:grpSpLocks/>
          </p:cNvGrpSpPr>
          <p:nvPr/>
        </p:nvGrpSpPr>
        <p:grpSpPr bwMode="auto">
          <a:xfrm>
            <a:off x="5562600" y="4191000"/>
            <a:ext cx="2895600" cy="1066800"/>
            <a:chOff x="3504" y="2256"/>
            <a:chExt cx="1824" cy="672"/>
          </a:xfrm>
        </p:grpSpPr>
        <p:sp>
          <p:nvSpPr>
            <p:cNvPr id="66573" name="Line 21"/>
            <p:cNvSpPr>
              <a:spLocks noChangeShapeType="1"/>
            </p:cNvSpPr>
            <p:nvPr/>
          </p:nvSpPr>
          <p:spPr bwMode="auto">
            <a:xfrm>
              <a:off x="3504" y="2256"/>
              <a:ext cx="1392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66574" name="Line 22"/>
            <p:cNvSpPr>
              <a:spLocks noChangeShapeType="1"/>
            </p:cNvSpPr>
            <p:nvPr/>
          </p:nvSpPr>
          <p:spPr bwMode="auto">
            <a:xfrm flipV="1">
              <a:off x="4896" y="2256"/>
              <a:ext cx="432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66575" name="Line 23"/>
            <p:cNvSpPr>
              <a:spLocks noChangeShapeType="1"/>
            </p:cNvSpPr>
            <p:nvPr/>
          </p:nvSpPr>
          <p:spPr bwMode="auto">
            <a:xfrm>
              <a:off x="3504" y="2640"/>
              <a:ext cx="18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66576" name="Line 24"/>
            <p:cNvSpPr>
              <a:spLocks noChangeShapeType="1"/>
            </p:cNvSpPr>
            <p:nvPr/>
          </p:nvSpPr>
          <p:spPr bwMode="auto">
            <a:xfrm>
              <a:off x="4896" y="2640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</p:grpSp>
      <p:sp>
        <p:nvSpPr>
          <p:cNvPr id="196634" name="Rectangle 26"/>
          <p:cNvSpPr>
            <a:spLocks noChangeArrowheads="1"/>
          </p:cNvSpPr>
          <p:nvPr/>
        </p:nvSpPr>
        <p:spPr bwMode="auto">
          <a:xfrm>
            <a:off x="5562600" y="4800600"/>
            <a:ext cx="22098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en-US" altLang="zh-CN">
                <a:ea typeface="黑体" pitchFamily="2" charset="-122"/>
              </a:rPr>
              <a:t>  a[j]←→a[j+1]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196635" name="Rectangle 27"/>
          <p:cNvSpPr>
            <a:spLocks noChangeArrowheads="1"/>
          </p:cNvSpPr>
          <p:nvPr/>
        </p:nvSpPr>
        <p:spPr bwMode="auto">
          <a:xfrm>
            <a:off x="6781800" y="4191000"/>
            <a:ext cx="13208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en-US" altLang="zh-CN">
                <a:ea typeface="黑体" pitchFamily="2" charset="-122"/>
              </a:rPr>
              <a:t>a[j]&gt;a[j+1]</a:t>
            </a:r>
            <a:endParaRPr kumimoji="1" lang="zh-CN" altLang="en-US">
              <a:ea typeface="黑体" pitchFamily="2" charset="-122"/>
            </a:endParaRPr>
          </a:p>
        </p:txBody>
      </p:sp>
      <p:sp>
        <p:nvSpPr>
          <p:cNvPr id="196636" name="Rectangle 28"/>
          <p:cNvSpPr>
            <a:spLocks noChangeArrowheads="1"/>
          </p:cNvSpPr>
          <p:nvPr/>
        </p:nvSpPr>
        <p:spPr bwMode="auto">
          <a:xfrm>
            <a:off x="5715000" y="4419600"/>
            <a:ext cx="376238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zh-CN" altLang="en-US" sz="1800">
                <a:latin typeface="Courier New" pitchFamily="49" charset="0"/>
              </a:rPr>
              <a:t>真</a:t>
            </a:r>
          </a:p>
        </p:txBody>
      </p:sp>
      <p:sp>
        <p:nvSpPr>
          <p:cNvPr id="66572" name="Rectangle 29"/>
          <p:cNvSpPr>
            <a:spLocks noChangeArrowheads="1"/>
          </p:cNvSpPr>
          <p:nvPr/>
        </p:nvSpPr>
        <p:spPr bwMode="auto">
          <a:xfrm>
            <a:off x="381000" y="1676400"/>
            <a:ext cx="304800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r>
              <a:rPr lang="zh-CN" altLang="en-US" sz="2400"/>
              <a:t>2、冒泡法排序算法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9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9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9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9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9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26" grpId="0" animBg="1" autoUpdateAnimBg="0"/>
      <p:bldP spid="196627" grpId="0" animBg="1" autoUpdateAnimBg="0"/>
      <p:bldP spid="196628" grpId="0" animBg="1"/>
      <p:bldP spid="196634" grpId="0" animBg="1" autoUpdateAnimBg="0"/>
      <p:bldP spid="196635" grpId="0" autoUpdateAnimBg="0"/>
      <p:bldP spid="196636" grpId="0" autoUpdateAnimBg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5F188C17-B3D3-4EDF-91D9-9FE377695290}" type="slidenum">
              <a:rPr lang="en-US" altLang="zh-CN"/>
              <a:pPr>
                <a:defRPr/>
              </a:pPr>
              <a:t>65</a:t>
            </a:fld>
            <a:r>
              <a:rPr lang="en-US" altLang="zh-CN"/>
              <a:t>-</a:t>
            </a:r>
          </a:p>
        </p:txBody>
      </p:sp>
      <p:sp>
        <p:nvSpPr>
          <p:cNvPr id="67587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81000"/>
            <a:ext cx="8001000" cy="838200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eaLnBrk="1" hangingPunct="1"/>
            <a:r>
              <a:rPr lang="zh-CN" altLang="en-US" sz="3600" smtClean="0"/>
              <a:t>二、冒泡法排序</a:t>
            </a:r>
          </a:p>
        </p:txBody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2533650"/>
            <a:ext cx="8424862" cy="2419350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>
              <a:buClr>
                <a:schemeClr val="accent1"/>
              </a:buClr>
              <a:buFont typeface="Wingdings" pitchFamily="2" charset="2"/>
              <a:buChar char="Ø"/>
            </a:pPr>
            <a:r>
              <a:rPr lang="zh-CN" altLang="en-US" sz="2400" smtClean="0"/>
              <a:t>函数名： </a:t>
            </a:r>
            <a:r>
              <a:rPr lang="en-US" altLang="zh-CN" sz="2400" smtClean="0"/>
              <a:t>bubble_sort</a:t>
            </a:r>
          </a:p>
          <a:p>
            <a:pPr algn="just" eaLnBrk="1" hangingPunct="1">
              <a:buClr>
                <a:schemeClr val="accent1"/>
              </a:buClr>
              <a:buFont typeface="Wingdings" pitchFamily="2" charset="2"/>
              <a:buChar char="Ø"/>
            </a:pPr>
            <a:r>
              <a:rPr lang="zh-CN" altLang="en-US" sz="2400" smtClean="0"/>
              <a:t>参数：待排序的数组、参加排序的数据的个数</a:t>
            </a:r>
          </a:p>
          <a:p>
            <a:pPr algn="just" eaLnBrk="1" hangingPunct="1">
              <a:buClr>
                <a:schemeClr val="accent1"/>
              </a:buClr>
              <a:buFont typeface="Wingdings" pitchFamily="2" charset="2"/>
              <a:buChar char="Ø"/>
            </a:pPr>
            <a:r>
              <a:rPr lang="zh-CN" altLang="en-US" sz="2400" smtClean="0"/>
              <a:t>返回值：传递数组的地址，由形参数组间接地对实参数组排序，所以函数不需要返回值。</a:t>
            </a:r>
          </a:p>
          <a:p>
            <a:pPr algn="just" eaLnBrk="1" hangingPunct="1">
              <a:buClr>
                <a:schemeClr val="accent1"/>
              </a:buClr>
              <a:buFont typeface="Wingdings" pitchFamily="2" charset="2"/>
              <a:buNone/>
            </a:pPr>
            <a:r>
              <a:rPr lang="zh-CN" altLang="en-US" sz="2400" smtClean="0"/>
              <a:t>函数的首部：</a:t>
            </a:r>
            <a:r>
              <a:rPr lang="en-US" altLang="zh-CN" sz="2400" smtClean="0"/>
              <a:t>void bubble_sort(int a[ ],  int  n)</a:t>
            </a:r>
          </a:p>
        </p:txBody>
      </p:sp>
      <p:sp>
        <p:nvSpPr>
          <p:cNvPr id="67589" name="Rectangle 4"/>
          <p:cNvSpPr>
            <a:spLocks noChangeArrowheads="1"/>
          </p:cNvSpPr>
          <p:nvPr/>
        </p:nvSpPr>
        <p:spPr bwMode="auto">
          <a:xfrm>
            <a:off x="304800" y="1600200"/>
            <a:ext cx="83820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 eaLnBrk="1" hangingPunct="1">
              <a:buFontTx/>
              <a:buNone/>
            </a:pPr>
            <a:r>
              <a:rPr lang="zh-CN" altLang="en-US" sz="2400"/>
              <a:t>【例】随机生成一组100以内的整数，用冒泡法对其排序，将冒泡法排序设计为函数。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F588D0EA-C99B-4368-9968-561ED4B47588}" type="slidenum">
              <a:rPr lang="en-US" altLang="zh-CN"/>
              <a:pPr>
                <a:defRPr/>
              </a:pPr>
              <a:t>66</a:t>
            </a:fld>
            <a:r>
              <a:rPr lang="en-US" altLang="zh-CN"/>
              <a:t>-</a:t>
            </a:r>
          </a:p>
        </p:txBody>
      </p:sp>
      <p:sp>
        <p:nvSpPr>
          <p:cNvPr id="68611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eaLnBrk="1" hangingPunct="1"/>
            <a:r>
              <a:rPr lang="zh-CN" altLang="en-US" sz="3600" smtClean="0"/>
              <a:t>二、冒泡法排序</a:t>
            </a:r>
          </a:p>
        </p:txBody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676400"/>
            <a:ext cx="3886200" cy="3886200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zh-CN" altLang="en-US" sz="2000" smtClean="0"/>
              <a:t>#</a:t>
            </a:r>
            <a:r>
              <a:rPr lang="en-US" altLang="zh-CN" sz="2000" smtClean="0"/>
              <a:t>define N 10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altLang="zh-CN" sz="2000" smtClean="0"/>
              <a:t>void bubble_sort(int a[ ], int  n)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altLang="zh-CN" sz="2000" smtClean="0"/>
              <a:t>{int i, j, temp;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altLang="zh-CN" sz="2000" smtClean="0"/>
              <a:t>  for(i=1; i&lt;n; i++)  /*n-1</a:t>
            </a:r>
            <a:r>
              <a:rPr lang="zh-CN" altLang="en-US" sz="2000" smtClean="0"/>
              <a:t>趟排序*/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zh-CN" altLang="en-US" sz="2000" smtClean="0"/>
              <a:t>  	</a:t>
            </a:r>
            <a:r>
              <a:rPr lang="en-US" altLang="zh-CN" sz="2000" smtClean="0"/>
              <a:t>for(j=0; j&lt;n-i; j++) 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altLang="zh-CN" sz="2000" smtClean="0"/>
              <a:t>   	    if (a[j]&gt;a[j+1])	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altLang="zh-CN" sz="2000" smtClean="0"/>
              <a:t>		{temp=a[j];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altLang="zh-CN" sz="2000" smtClean="0"/>
              <a:t>	  	  a[j]=a[j+1];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altLang="zh-CN" sz="2000" smtClean="0"/>
              <a:t>		  a[j+1]=temp;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altLang="zh-CN" sz="2000" smtClean="0"/>
              <a:t>		}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altLang="zh-CN" sz="2000" smtClean="0"/>
              <a:t>    }</a:t>
            </a:r>
          </a:p>
        </p:txBody>
      </p:sp>
      <p:sp>
        <p:nvSpPr>
          <p:cNvPr id="68613" name="Rectangle 5"/>
          <p:cNvSpPr>
            <a:spLocks noChangeArrowheads="1"/>
          </p:cNvSpPr>
          <p:nvPr/>
        </p:nvSpPr>
        <p:spPr bwMode="auto">
          <a:xfrm>
            <a:off x="4733925" y="1752600"/>
            <a:ext cx="3800475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altLang="zh-CN" sz="2000"/>
              <a:t>main()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altLang="zh-CN" sz="2000"/>
              <a:t>{int i,a[N];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altLang="zh-CN" sz="2000"/>
              <a:t> for(i=0;i&lt;N;i++)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altLang="zh-CN" sz="2000"/>
              <a:t> 	{ a[i]=rand()%100;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altLang="zh-CN" sz="2000"/>
              <a:t>        printf("%3d",a[i]);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altLang="zh-CN" sz="2000"/>
              <a:t>     }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altLang="zh-CN" sz="2000"/>
              <a:t> bubble_sort(a,N);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altLang="zh-CN" sz="2000"/>
              <a:t> for(i=0;i&lt;N;i++)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altLang="zh-CN" sz="2000"/>
              <a:t>	 printf("%3d",a[i]);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altLang="zh-CN" sz="2000"/>
              <a:t>}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472B4743-D772-4C4E-B9F4-A06F9A84150E}" type="slidenum">
              <a:rPr lang="en-US" altLang="zh-CN"/>
              <a:pPr>
                <a:defRPr/>
              </a:pPr>
              <a:t>67</a:t>
            </a:fld>
            <a:r>
              <a:rPr lang="en-US" altLang="zh-CN"/>
              <a:t>-</a:t>
            </a:r>
          </a:p>
        </p:txBody>
      </p:sp>
      <p:sp>
        <p:nvSpPr>
          <p:cNvPr id="69635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z="3600" smtClean="0"/>
              <a:t>7.</a:t>
            </a:r>
            <a:r>
              <a:rPr lang="en-US" altLang="zh-CN" sz="3600" smtClean="0"/>
              <a:t>1.5 </a:t>
            </a:r>
            <a:r>
              <a:rPr lang="zh-CN" altLang="en-US" sz="3600" smtClean="0"/>
              <a:t>排序和查找算法</a:t>
            </a:r>
          </a:p>
        </p:txBody>
      </p:sp>
      <p:sp>
        <p:nvSpPr>
          <p:cNvPr id="69636" name="Rectangle 3"/>
          <p:cNvSpPr>
            <a:spLocks noChangeArrowheads="1"/>
          </p:cNvSpPr>
          <p:nvPr/>
        </p:nvSpPr>
        <p:spPr bwMode="auto">
          <a:xfrm>
            <a:off x="457200" y="1600200"/>
            <a:ext cx="8229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 eaLnBrk="1" hangingPunct="1">
              <a:lnSpc>
                <a:spcPct val="110000"/>
              </a:lnSpc>
              <a:buClr>
                <a:schemeClr val="accent1"/>
              </a:buClr>
              <a:buFont typeface="Wingdings" pitchFamily="2" charset="2"/>
              <a:buChar char="Ø"/>
            </a:pPr>
            <a:r>
              <a:rPr lang="zh-CN" altLang="en-US" sz="2400"/>
              <a:t> 查找：在一组数据中找某个数据。</a:t>
            </a:r>
          </a:p>
          <a:p>
            <a:pPr algn="just" eaLnBrk="1" hangingPunct="1">
              <a:lnSpc>
                <a:spcPct val="110000"/>
              </a:lnSpc>
              <a:buClr>
                <a:schemeClr val="accent1"/>
              </a:buClr>
              <a:buFont typeface="Wingdings" pitchFamily="2" charset="2"/>
              <a:buChar char="Ø"/>
            </a:pPr>
            <a:r>
              <a:rPr lang="zh-CN" altLang="en-US" sz="2400"/>
              <a:t>检索键：要查找的数据，用</a:t>
            </a:r>
            <a:r>
              <a:rPr lang="en-US" altLang="zh-CN" sz="2400"/>
              <a:t>key</a:t>
            </a:r>
            <a:r>
              <a:rPr lang="zh-CN" altLang="en-US" sz="2400"/>
              <a:t>表示。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9806C8E2-A31D-46E8-8A84-F9614D0DFFEC}" type="slidenum">
              <a:rPr lang="en-US" altLang="zh-CN"/>
              <a:pPr>
                <a:defRPr/>
              </a:pPr>
              <a:t>68</a:t>
            </a:fld>
            <a:r>
              <a:rPr lang="en-US" altLang="zh-CN"/>
              <a:t>-</a:t>
            </a:r>
          </a:p>
        </p:txBody>
      </p:sp>
      <p:sp>
        <p:nvSpPr>
          <p:cNvPr id="70659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eaLnBrk="1" hangingPunct="1"/>
            <a:r>
              <a:rPr lang="zh-CN" altLang="en-US" sz="3200" smtClean="0"/>
              <a:t>一、逐次查找法</a:t>
            </a:r>
          </a:p>
        </p:txBody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547813"/>
            <a:ext cx="8424862" cy="1271587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zh-CN" altLang="en-US" sz="2400" smtClean="0"/>
              <a:t>1、逐次查找的基本思想 </a:t>
            </a:r>
          </a:p>
          <a:p>
            <a:pPr algn="just" eaLnBrk="1" hangingPunct="1">
              <a:buFontTx/>
              <a:buNone/>
            </a:pPr>
            <a:r>
              <a:rPr lang="zh-CN" altLang="en-US" sz="2400" smtClean="0"/>
              <a:t>         从数组的第一个元素</a:t>
            </a:r>
            <a:r>
              <a:rPr lang="en-US" altLang="zh-CN" sz="2400" smtClean="0"/>
              <a:t>a[0]</a:t>
            </a:r>
            <a:r>
              <a:rPr lang="zh-CN" altLang="en-US" sz="2400" smtClean="0"/>
              <a:t>开始与</a:t>
            </a:r>
            <a:r>
              <a:rPr lang="en-US" altLang="zh-CN" sz="2400" smtClean="0"/>
              <a:t>key</a:t>
            </a:r>
            <a:r>
              <a:rPr lang="zh-CN" altLang="en-US" sz="2400" smtClean="0"/>
              <a:t>做比较，如果相等，则查找结束；否则继续比较下一个数组元素。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BE45989C-EF4F-4991-9921-66A81DAC948C}" type="slidenum">
              <a:rPr lang="en-US" altLang="zh-CN"/>
              <a:pPr>
                <a:defRPr/>
              </a:pPr>
              <a:t>69</a:t>
            </a:fld>
            <a:r>
              <a:rPr lang="en-US" altLang="zh-CN"/>
              <a:t>-</a:t>
            </a:r>
          </a:p>
        </p:txBody>
      </p:sp>
      <p:sp>
        <p:nvSpPr>
          <p:cNvPr id="71683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eaLnBrk="1" hangingPunct="1"/>
            <a:r>
              <a:rPr lang="zh-CN" altLang="en-US" sz="3200" smtClean="0"/>
              <a:t>一、逐次查找法</a:t>
            </a:r>
          </a:p>
        </p:txBody>
      </p:sp>
      <p:grpSp>
        <p:nvGrpSpPr>
          <p:cNvPr id="275460" name="Group 4"/>
          <p:cNvGrpSpPr>
            <a:grpSpLocks/>
          </p:cNvGrpSpPr>
          <p:nvPr/>
        </p:nvGrpSpPr>
        <p:grpSpPr bwMode="auto">
          <a:xfrm>
            <a:off x="1219200" y="2743200"/>
            <a:ext cx="254000" cy="619125"/>
            <a:chOff x="975" y="1167"/>
            <a:chExt cx="160" cy="391"/>
          </a:xfrm>
        </p:grpSpPr>
        <p:sp>
          <p:nvSpPr>
            <p:cNvPr id="71755" name="Line 5"/>
            <p:cNvSpPr>
              <a:spLocks noChangeShapeType="1"/>
            </p:cNvSpPr>
            <p:nvPr/>
          </p:nvSpPr>
          <p:spPr bwMode="auto">
            <a:xfrm flipV="1">
              <a:off x="1122" y="1167"/>
              <a:ext cx="0" cy="2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56" name="Text Box 6"/>
            <p:cNvSpPr txBox="1">
              <a:spLocks noChangeArrowheads="1"/>
            </p:cNvSpPr>
            <p:nvPr/>
          </p:nvSpPr>
          <p:spPr bwMode="auto">
            <a:xfrm>
              <a:off x="975" y="1307"/>
              <a:ext cx="160" cy="2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 b="0"/>
                <a:t>i</a:t>
              </a:r>
            </a:p>
          </p:txBody>
        </p:sp>
      </p:grpSp>
      <p:sp>
        <p:nvSpPr>
          <p:cNvPr id="275463" name="AutoShape 7"/>
          <p:cNvSpPr>
            <a:spLocks noChangeArrowheads="1"/>
          </p:cNvSpPr>
          <p:nvPr/>
        </p:nvSpPr>
        <p:spPr bwMode="auto">
          <a:xfrm>
            <a:off x="4999038" y="1581150"/>
            <a:ext cx="1622425" cy="369888"/>
          </a:xfrm>
          <a:prstGeom prst="wedgeEllipseCallout">
            <a:avLst>
              <a:gd name="adj1" fmla="val -52347"/>
              <a:gd name="adj2" fmla="val 97639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</a:pPr>
            <a:r>
              <a:rPr kumimoji="1" lang="zh-CN" altLang="en-US"/>
              <a:t>找21</a:t>
            </a:r>
          </a:p>
        </p:txBody>
      </p:sp>
      <p:grpSp>
        <p:nvGrpSpPr>
          <p:cNvPr id="71686" name="Group 8"/>
          <p:cNvGrpSpPr>
            <a:grpSpLocks/>
          </p:cNvGrpSpPr>
          <p:nvPr/>
        </p:nvGrpSpPr>
        <p:grpSpPr bwMode="auto">
          <a:xfrm>
            <a:off x="1143000" y="2008188"/>
            <a:ext cx="6815138" cy="773112"/>
            <a:chOff x="816" y="911"/>
            <a:chExt cx="4293" cy="433"/>
          </a:xfrm>
        </p:grpSpPr>
        <p:sp>
          <p:nvSpPr>
            <p:cNvPr id="71741" name="Text Box 9"/>
            <p:cNvSpPr txBox="1">
              <a:spLocks noChangeArrowheads="1"/>
            </p:cNvSpPr>
            <p:nvPr/>
          </p:nvSpPr>
          <p:spPr bwMode="auto">
            <a:xfrm>
              <a:off x="864" y="911"/>
              <a:ext cx="4245" cy="2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0      1       2       3       4       5       6        7        8       9      10     11</a:t>
              </a:r>
            </a:p>
          </p:txBody>
        </p:sp>
        <p:grpSp>
          <p:nvGrpSpPr>
            <p:cNvPr id="71742" name="Group 10"/>
            <p:cNvGrpSpPr>
              <a:grpSpLocks/>
            </p:cNvGrpSpPr>
            <p:nvPr/>
          </p:nvGrpSpPr>
          <p:grpSpPr bwMode="auto">
            <a:xfrm>
              <a:off x="816" y="1104"/>
              <a:ext cx="4274" cy="240"/>
              <a:chOff x="816" y="1104"/>
              <a:chExt cx="4274" cy="240"/>
            </a:xfrm>
          </p:grpSpPr>
          <p:sp>
            <p:nvSpPr>
              <p:cNvPr id="71743" name="Rectangle 11"/>
              <p:cNvSpPr>
                <a:spLocks noChangeArrowheads="1"/>
              </p:cNvSpPr>
              <p:nvPr/>
            </p:nvSpPr>
            <p:spPr bwMode="auto">
              <a:xfrm>
                <a:off x="816" y="1107"/>
                <a:ext cx="4274" cy="227"/>
              </a:xfrm>
              <a:prstGeom prst="rect">
                <a:avLst/>
              </a:prstGeom>
              <a:solidFill>
                <a:srgbClr val="33CCCC"/>
              </a:solidFill>
              <a:ln w="38100">
                <a:solidFill>
                  <a:srgbClr val="008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/>
                  <a:t>         5      13     19     21     37     56      64      75     80     88     92</a:t>
                </a:r>
              </a:p>
            </p:txBody>
          </p:sp>
          <p:sp>
            <p:nvSpPr>
              <p:cNvPr id="71744" name="Line 12"/>
              <p:cNvSpPr>
                <a:spLocks noChangeShapeType="1"/>
              </p:cNvSpPr>
              <p:nvPr/>
            </p:nvSpPr>
            <p:spPr bwMode="auto">
              <a:xfrm>
                <a:off x="1478" y="1107"/>
                <a:ext cx="0" cy="227"/>
              </a:xfrm>
              <a:prstGeom prst="line">
                <a:avLst/>
              </a:prstGeom>
              <a:noFill/>
              <a:ln w="38100">
                <a:solidFill>
                  <a:srgbClr val="008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745" name="Line 13"/>
              <p:cNvSpPr>
                <a:spLocks noChangeShapeType="1"/>
              </p:cNvSpPr>
              <p:nvPr/>
            </p:nvSpPr>
            <p:spPr bwMode="auto">
              <a:xfrm>
                <a:off x="1842" y="1107"/>
                <a:ext cx="0" cy="227"/>
              </a:xfrm>
              <a:prstGeom prst="line">
                <a:avLst/>
              </a:prstGeom>
              <a:noFill/>
              <a:ln w="38100">
                <a:solidFill>
                  <a:srgbClr val="008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746" name="Line 14"/>
              <p:cNvSpPr>
                <a:spLocks noChangeShapeType="1"/>
              </p:cNvSpPr>
              <p:nvPr/>
            </p:nvSpPr>
            <p:spPr bwMode="auto">
              <a:xfrm>
                <a:off x="2206" y="1107"/>
                <a:ext cx="0" cy="227"/>
              </a:xfrm>
              <a:prstGeom prst="line">
                <a:avLst/>
              </a:prstGeom>
              <a:noFill/>
              <a:ln w="38100">
                <a:solidFill>
                  <a:srgbClr val="008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747" name="Line 15"/>
              <p:cNvSpPr>
                <a:spLocks noChangeShapeType="1"/>
              </p:cNvSpPr>
              <p:nvPr/>
            </p:nvSpPr>
            <p:spPr bwMode="auto">
              <a:xfrm>
                <a:off x="2570" y="1107"/>
                <a:ext cx="0" cy="227"/>
              </a:xfrm>
              <a:prstGeom prst="line">
                <a:avLst/>
              </a:prstGeom>
              <a:noFill/>
              <a:ln w="38100">
                <a:solidFill>
                  <a:srgbClr val="008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748" name="Line 16"/>
              <p:cNvSpPr>
                <a:spLocks noChangeShapeType="1"/>
              </p:cNvSpPr>
              <p:nvPr/>
            </p:nvSpPr>
            <p:spPr bwMode="auto">
              <a:xfrm>
                <a:off x="2934" y="1107"/>
                <a:ext cx="0" cy="227"/>
              </a:xfrm>
              <a:prstGeom prst="line">
                <a:avLst/>
              </a:prstGeom>
              <a:noFill/>
              <a:ln w="38100">
                <a:solidFill>
                  <a:srgbClr val="008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749" name="Line 17"/>
              <p:cNvSpPr>
                <a:spLocks noChangeShapeType="1"/>
              </p:cNvSpPr>
              <p:nvPr/>
            </p:nvSpPr>
            <p:spPr bwMode="auto">
              <a:xfrm>
                <a:off x="3298" y="1107"/>
                <a:ext cx="0" cy="227"/>
              </a:xfrm>
              <a:prstGeom prst="line">
                <a:avLst/>
              </a:prstGeom>
              <a:noFill/>
              <a:ln w="38100">
                <a:solidFill>
                  <a:srgbClr val="008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750" name="Line 18"/>
              <p:cNvSpPr>
                <a:spLocks noChangeShapeType="1"/>
              </p:cNvSpPr>
              <p:nvPr/>
            </p:nvSpPr>
            <p:spPr bwMode="auto">
              <a:xfrm>
                <a:off x="3662" y="1107"/>
                <a:ext cx="0" cy="227"/>
              </a:xfrm>
              <a:prstGeom prst="line">
                <a:avLst/>
              </a:prstGeom>
              <a:noFill/>
              <a:ln w="38100">
                <a:solidFill>
                  <a:srgbClr val="008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751" name="Line 19"/>
              <p:cNvSpPr>
                <a:spLocks noChangeShapeType="1"/>
              </p:cNvSpPr>
              <p:nvPr/>
            </p:nvSpPr>
            <p:spPr bwMode="auto">
              <a:xfrm>
                <a:off x="4026" y="1107"/>
                <a:ext cx="0" cy="227"/>
              </a:xfrm>
              <a:prstGeom prst="line">
                <a:avLst/>
              </a:prstGeom>
              <a:noFill/>
              <a:ln w="38100">
                <a:solidFill>
                  <a:srgbClr val="008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752" name="Line 20"/>
              <p:cNvSpPr>
                <a:spLocks noChangeShapeType="1"/>
              </p:cNvSpPr>
              <p:nvPr/>
            </p:nvSpPr>
            <p:spPr bwMode="auto">
              <a:xfrm>
                <a:off x="4390" y="1107"/>
                <a:ext cx="0" cy="227"/>
              </a:xfrm>
              <a:prstGeom prst="line">
                <a:avLst/>
              </a:prstGeom>
              <a:noFill/>
              <a:ln w="38100">
                <a:solidFill>
                  <a:srgbClr val="008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753" name="Line 21"/>
              <p:cNvSpPr>
                <a:spLocks noChangeShapeType="1"/>
              </p:cNvSpPr>
              <p:nvPr/>
            </p:nvSpPr>
            <p:spPr bwMode="auto">
              <a:xfrm>
                <a:off x="4754" y="1107"/>
                <a:ext cx="0" cy="227"/>
              </a:xfrm>
              <a:prstGeom prst="line">
                <a:avLst/>
              </a:prstGeom>
              <a:noFill/>
              <a:ln w="38100">
                <a:solidFill>
                  <a:srgbClr val="008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754" name="Line 22"/>
              <p:cNvSpPr>
                <a:spLocks noChangeShapeType="1"/>
              </p:cNvSpPr>
              <p:nvPr/>
            </p:nvSpPr>
            <p:spPr bwMode="auto">
              <a:xfrm>
                <a:off x="1152" y="1104"/>
                <a:ext cx="0" cy="240"/>
              </a:xfrm>
              <a:prstGeom prst="line">
                <a:avLst/>
              </a:prstGeom>
              <a:noFill/>
              <a:ln w="38100">
                <a:solidFill>
                  <a:srgbClr val="008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71687" name="Text Box 23"/>
          <p:cNvSpPr txBox="1">
            <a:spLocks noChangeArrowheads="1"/>
          </p:cNvSpPr>
          <p:nvPr/>
        </p:nvSpPr>
        <p:spPr bwMode="auto">
          <a:xfrm>
            <a:off x="1219200" y="2352675"/>
            <a:ext cx="4381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zh-CN" altLang="en-US"/>
              <a:t>10</a:t>
            </a:r>
          </a:p>
        </p:txBody>
      </p:sp>
      <p:grpSp>
        <p:nvGrpSpPr>
          <p:cNvPr id="275480" name="Group 24"/>
          <p:cNvGrpSpPr>
            <a:grpSpLocks/>
          </p:cNvGrpSpPr>
          <p:nvPr/>
        </p:nvGrpSpPr>
        <p:grpSpPr bwMode="auto">
          <a:xfrm>
            <a:off x="3429000" y="2743200"/>
            <a:ext cx="254000" cy="619125"/>
            <a:chOff x="975" y="1167"/>
            <a:chExt cx="160" cy="391"/>
          </a:xfrm>
        </p:grpSpPr>
        <p:sp>
          <p:nvSpPr>
            <p:cNvPr id="71739" name="Line 25"/>
            <p:cNvSpPr>
              <a:spLocks noChangeShapeType="1"/>
            </p:cNvSpPr>
            <p:nvPr/>
          </p:nvSpPr>
          <p:spPr bwMode="auto">
            <a:xfrm flipV="1">
              <a:off x="1122" y="1167"/>
              <a:ext cx="0" cy="2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40" name="Text Box 26"/>
            <p:cNvSpPr txBox="1">
              <a:spLocks noChangeArrowheads="1"/>
            </p:cNvSpPr>
            <p:nvPr/>
          </p:nvSpPr>
          <p:spPr bwMode="auto">
            <a:xfrm>
              <a:off x="975" y="1307"/>
              <a:ext cx="160" cy="2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 b="0"/>
                <a:t>i</a:t>
              </a:r>
            </a:p>
          </p:txBody>
        </p:sp>
      </p:grpSp>
      <p:grpSp>
        <p:nvGrpSpPr>
          <p:cNvPr id="275483" name="Group 27"/>
          <p:cNvGrpSpPr>
            <a:grpSpLocks/>
          </p:cNvGrpSpPr>
          <p:nvPr/>
        </p:nvGrpSpPr>
        <p:grpSpPr bwMode="auto">
          <a:xfrm>
            <a:off x="2819400" y="2743200"/>
            <a:ext cx="254000" cy="619125"/>
            <a:chOff x="975" y="1167"/>
            <a:chExt cx="160" cy="391"/>
          </a:xfrm>
        </p:grpSpPr>
        <p:sp>
          <p:nvSpPr>
            <p:cNvPr id="71737" name="Line 28"/>
            <p:cNvSpPr>
              <a:spLocks noChangeShapeType="1"/>
            </p:cNvSpPr>
            <p:nvPr/>
          </p:nvSpPr>
          <p:spPr bwMode="auto">
            <a:xfrm flipV="1">
              <a:off x="1122" y="1167"/>
              <a:ext cx="0" cy="2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38" name="Text Box 29"/>
            <p:cNvSpPr txBox="1">
              <a:spLocks noChangeArrowheads="1"/>
            </p:cNvSpPr>
            <p:nvPr/>
          </p:nvSpPr>
          <p:spPr bwMode="auto">
            <a:xfrm>
              <a:off x="975" y="1307"/>
              <a:ext cx="160" cy="2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 b="0"/>
                <a:t>i</a:t>
              </a:r>
            </a:p>
          </p:txBody>
        </p:sp>
      </p:grpSp>
      <p:grpSp>
        <p:nvGrpSpPr>
          <p:cNvPr id="275486" name="Group 30"/>
          <p:cNvGrpSpPr>
            <a:grpSpLocks/>
          </p:cNvGrpSpPr>
          <p:nvPr/>
        </p:nvGrpSpPr>
        <p:grpSpPr bwMode="auto">
          <a:xfrm>
            <a:off x="2286000" y="2743200"/>
            <a:ext cx="254000" cy="619125"/>
            <a:chOff x="975" y="1167"/>
            <a:chExt cx="160" cy="391"/>
          </a:xfrm>
        </p:grpSpPr>
        <p:sp>
          <p:nvSpPr>
            <p:cNvPr id="71735" name="Line 31"/>
            <p:cNvSpPr>
              <a:spLocks noChangeShapeType="1"/>
            </p:cNvSpPr>
            <p:nvPr/>
          </p:nvSpPr>
          <p:spPr bwMode="auto">
            <a:xfrm flipV="1">
              <a:off x="1122" y="1167"/>
              <a:ext cx="0" cy="2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36" name="Text Box 32"/>
            <p:cNvSpPr txBox="1">
              <a:spLocks noChangeArrowheads="1"/>
            </p:cNvSpPr>
            <p:nvPr/>
          </p:nvSpPr>
          <p:spPr bwMode="auto">
            <a:xfrm>
              <a:off x="975" y="1307"/>
              <a:ext cx="160" cy="2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 b="0"/>
                <a:t>i</a:t>
              </a:r>
            </a:p>
          </p:txBody>
        </p:sp>
      </p:grpSp>
      <p:grpSp>
        <p:nvGrpSpPr>
          <p:cNvPr id="275489" name="Group 33"/>
          <p:cNvGrpSpPr>
            <a:grpSpLocks/>
          </p:cNvGrpSpPr>
          <p:nvPr/>
        </p:nvGrpSpPr>
        <p:grpSpPr bwMode="auto">
          <a:xfrm>
            <a:off x="1752600" y="2743200"/>
            <a:ext cx="254000" cy="619125"/>
            <a:chOff x="975" y="1167"/>
            <a:chExt cx="160" cy="391"/>
          </a:xfrm>
        </p:grpSpPr>
        <p:sp>
          <p:nvSpPr>
            <p:cNvPr id="71733" name="Line 34"/>
            <p:cNvSpPr>
              <a:spLocks noChangeShapeType="1"/>
            </p:cNvSpPr>
            <p:nvPr/>
          </p:nvSpPr>
          <p:spPr bwMode="auto">
            <a:xfrm flipV="1">
              <a:off x="1122" y="1167"/>
              <a:ext cx="0" cy="2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34" name="Text Box 35"/>
            <p:cNvSpPr txBox="1">
              <a:spLocks noChangeArrowheads="1"/>
            </p:cNvSpPr>
            <p:nvPr/>
          </p:nvSpPr>
          <p:spPr bwMode="auto">
            <a:xfrm>
              <a:off x="975" y="1307"/>
              <a:ext cx="160" cy="2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 b="0"/>
                <a:t>i</a:t>
              </a:r>
            </a:p>
          </p:txBody>
        </p:sp>
      </p:grpSp>
      <p:sp>
        <p:nvSpPr>
          <p:cNvPr id="275527" name="Text Box 71"/>
          <p:cNvSpPr txBox="1">
            <a:spLocks noChangeArrowheads="1"/>
          </p:cNvSpPr>
          <p:nvPr/>
        </p:nvSpPr>
        <p:spPr bwMode="auto">
          <a:xfrm>
            <a:off x="7391400" y="4419600"/>
            <a:ext cx="1219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</a:pPr>
            <a:r>
              <a:rPr kumimoji="1" lang="zh-CN" altLang="en-US" sz="2400">
                <a:solidFill>
                  <a:srgbClr val="FF3300"/>
                </a:solidFill>
              </a:rPr>
              <a:t>没找到</a:t>
            </a:r>
          </a:p>
        </p:txBody>
      </p:sp>
      <p:sp>
        <p:nvSpPr>
          <p:cNvPr id="275539" name="AutoShape 83"/>
          <p:cNvSpPr>
            <a:spLocks noChangeArrowheads="1"/>
          </p:cNvSpPr>
          <p:nvPr/>
        </p:nvSpPr>
        <p:spPr bwMode="auto">
          <a:xfrm>
            <a:off x="3505200" y="3648075"/>
            <a:ext cx="1622425" cy="369888"/>
          </a:xfrm>
          <a:prstGeom prst="wedgeEllipseCallout">
            <a:avLst>
              <a:gd name="adj1" fmla="val -33560"/>
              <a:gd name="adj2" fmla="val 126394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</a:pPr>
            <a:r>
              <a:rPr kumimoji="1" lang="zh-CN" altLang="en-US"/>
              <a:t>找90</a:t>
            </a:r>
          </a:p>
        </p:txBody>
      </p:sp>
      <p:grpSp>
        <p:nvGrpSpPr>
          <p:cNvPr id="275540" name="Group 84"/>
          <p:cNvGrpSpPr>
            <a:grpSpLocks/>
          </p:cNvGrpSpPr>
          <p:nvPr/>
        </p:nvGrpSpPr>
        <p:grpSpPr bwMode="auto">
          <a:xfrm>
            <a:off x="1828800" y="4943475"/>
            <a:ext cx="254000" cy="619125"/>
            <a:chOff x="975" y="1167"/>
            <a:chExt cx="160" cy="391"/>
          </a:xfrm>
        </p:grpSpPr>
        <p:sp>
          <p:nvSpPr>
            <p:cNvPr id="71731" name="Line 85"/>
            <p:cNvSpPr>
              <a:spLocks noChangeShapeType="1"/>
            </p:cNvSpPr>
            <p:nvPr/>
          </p:nvSpPr>
          <p:spPr bwMode="auto">
            <a:xfrm flipV="1">
              <a:off x="1122" y="1167"/>
              <a:ext cx="0" cy="2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32" name="Text Box 86"/>
            <p:cNvSpPr txBox="1">
              <a:spLocks noChangeArrowheads="1"/>
            </p:cNvSpPr>
            <p:nvPr/>
          </p:nvSpPr>
          <p:spPr bwMode="auto">
            <a:xfrm>
              <a:off x="975" y="1307"/>
              <a:ext cx="160" cy="2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 b="0"/>
                <a:t>i</a:t>
              </a:r>
            </a:p>
          </p:txBody>
        </p:sp>
      </p:grpSp>
      <p:grpSp>
        <p:nvGrpSpPr>
          <p:cNvPr id="275543" name="Group 87"/>
          <p:cNvGrpSpPr>
            <a:grpSpLocks/>
          </p:cNvGrpSpPr>
          <p:nvPr/>
        </p:nvGrpSpPr>
        <p:grpSpPr bwMode="auto">
          <a:xfrm>
            <a:off x="6019800" y="4943475"/>
            <a:ext cx="254000" cy="619125"/>
            <a:chOff x="975" y="1167"/>
            <a:chExt cx="160" cy="391"/>
          </a:xfrm>
        </p:grpSpPr>
        <p:sp>
          <p:nvSpPr>
            <p:cNvPr id="71729" name="Line 88"/>
            <p:cNvSpPr>
              <a:spLocks noChangeShapeType="1"/>
            </p:cNvSpPr>
            <p:nvPr/>
          </p:nvSpPr>
          <p:spPr bwMode="auto">
            <a:xfrm flipV="1">
              <a:off x="1122" y="1167"/>
              <a:ext cx="0" cy="2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30" name="Text Box 89"/>
            <p:cNvSpPr txBox="1">
              <a:spLocks noChangeArrowheads="1"/>
            </p:cNvSpPr>
            <p:nvPr/>
          </p:nvSpPr>
          <p:spPr bwMode="auto">
            <a:xfrm>
              <a:off x="975" y="1307"/>
              <a:ext cx="160" cy="2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 b="0"/>
                <a:t>i</a:t>
              </a:r>
            </a:p>
          </p:txBody>
        </p:sp>
      </p:grpSp>
      <p:grpSp>
        <p:nvGrpSpPr>
          <p:cNvPr id="275546" name="Group 90"/>
          <p:cNvGrpSpPr>
            <a:grpSpLocks/>
          </p:cNvGrpSpPr>
          <p:nvPr/>
        </p:nvGrpSpPr>
        <p:grpSpPr bwMode="auto">
          <a:xfrm>
            <a:off x="5334000" y="4943475"/>
            <a:ext cx="254000" cy="619125"/>
            <a:chOff x="975" y="1167"/>
            <a:chExt cx="160" cy="391"/>
          </a:xfrm>
        </p:grpSpPr>
        <p:sp>
          <p:nvSpPr>
            <p:cNvPr id="71727" name="Line 91"/>
            <p:cNvSpPr>
              <a:spLocks noChangeShapeType="1"/>
            </p:cNvSpPr>
            <p:nvPr/>
          </p:nvSpPr>
          <p:spPr bwMode="auto">
            <a:xfrm flipV="1">
              <a:off x="1122" y="1167"/>
              <a:ext cx="0" cy="2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28" name="Text Box 92"/>
            <p:cNvSpPr txBox="1">
              <a:spLocks noChangeArrowheads="1"/>
            </p:cNvSpPr>
            <p:nvPr/>
          </p:nvSpPr>
          <p:spPr bwMode="auto">
            <a:xfrm>
              <a:off x="975" y="1307"/>
              <a:ext cx="160" cy="2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 b="0"/>
                <a:t>i</a:t>
              </a:r>
            </a:p>
          </p:txBody>
        </p:sp>
      </p:grpSp>
      <p:grpSp>
        <p:nvGrpSpPr>
          <p:cNvPr id="275549" name="Group 93"/>
          <p:cNvGrpSpPr>
            <a:grpSpLocks/>
          </p:cNvGrpSpPr>
          <p:nvPr/>
        </p:nvGrpSpPr>
        <p:grpSpPr bwMode="auto">
          <a:xfrm>
            <a:off x="4648200" y="4943475"/>
            <a:ext cx="254000" cy="619125"/>
            <a:chOff x="975" y="1167"/>
            <a:chExt cx="160" cy="391"/>
          </a:xfrm>
        </p:grpSpPr>
        <p:sp>
          <p:nvSpPr>
            <p:cNvPr id="71725" name="Line 94"/>
            <p:cNvSpPr>
              <a:spLocks noChangeShapeType="1"/>
            </p:cNvSpPr>
            <p:nvPr/>
          </p:nvSpPr>
          <p:spPr bwMode="auto">
            <a:xfrm flipV="1">
              <a:off x="1122" y="1167"/>
              <a:ext cx="0" cy="2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26" name="Text Box 95"/>
            <p:cNvSpPr txBox="1">
              <a:spLocks noChangeArrowheads="1"/>
            </p:cNvSpPr>
            <p:nvPr/>
          </p:nvSpPr>
          <p:spPr bwMode="auto">
            <a:xfrm>
              <a:off x="975" y="1307"/>
              <a:ext cx="160" cy="2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 b="0"/>
                <a:t>i</a:t>
              </a:r>
            </a:p>
          </p:txBody>
        </p:sp>
      </p:grpSp>
      <p:grpSp>
        <p:nvGrpSpPr>
          <p:cNvPr id="275552" name="Group 96"/>
          <p:cNvGrpSpPr>
            <a:grpSpLocks/>
          </p:cNvGrpSpPr>
          <p:nvPr/>
        </p:nvGrpSpPr>
        <p:grpSpPr bwMode="auto">
          <a:xfrm>
            <a:off x="3962400" y="4943475"/>
            <a:ext cx="254000" cy="619125"/>
            <a:chOff x="975" y="1167"/>
            <a:chExt cx="160" cy="391"/>
          </a:xfrm>
        </p:grpSpPr>
        <p:sp>
          <p:nvSpPr>
            <p:cNvPr id="71723" name="Line 97"/>
            <p:cNvSpPr>
              <a:spLocks noChangeShapeType="1"/>
            </p:cNvSpPr>
            <p:nvPr/>
          </p:nvSpPr>
          <p:spPr bwMode="auto">
            <a:xfrm flipV="1">
              <a:off x="1122" y="1167"/>
              <a:ext cx="0" cy="2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24" name="Text Box 98"/>
            <p:cNvSpPr txBox="1">
              <a:spLocks noChangeArrowheads="1"/>
            </p:cNvSpPr>
            <p:nvPr/>
          </p:nvSpPr>
          <p:spPr bwMode="auto">
            <a:xfrm>
              <a:off x="975" y="1307"/>
              <a:ext cx="160" cy="2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 b="0"/>
                <a:t>i</a:t>
              </a:r>
            </a:p>
          </p:txBody>
        </p:sp>
      </p:grpSp>
      <p:grpSp>
        <p:nvGrpSpPr>
          <p:cNvPr id="275555" name="Group 99"/>
          <p:cNvGrpSpPr>
            <a:grpSpLocks/>
          </p:cNvGrpSpPr>
          <p:nvPr/>
        </p:nvGrpSpPr>
        <p:grpSpPr bwMode="auto">
          <a:xfrm>
            <a:off x="2590800" y="4943475"/>
            <a:ext cx="254000" cy="619125"/>
            <a:chOff x="975" y="1167"/>
            <a:chExt cx="160" cy="391"/>
          </a:xfrm>
        </p:grpSpPr>
        <p:sp>
          <p:nvSpPr>
            <p:cNvPr id="71721" name="Line 100"/>
            <p:cNvSpPr>
              <a:spLocks noChangeShapeType="1"/>
            </p:cNvSpPr>
            <p:nvPr/>
          </p:nvSpPr>
          <p:spPr bwMode="auto">
            <a:xfrm flipV="1">
              <a:off x="1122" y="1167"/>
              <a:ext cx="0" cy="2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22" name="Text Box 101"/>
            <p:cNvSpPr txBox="1">
              <a:spLocks noChangeArrowheads="1"/>
            </p:cNvSpPr>
            <p:nvPr/>
          </p:nvSpPr>
          <p:spPr bwMode="auto">
            <a:xfrm>
              <a:off x="975" y="1307"/>
              <a:ext cx="160" cy="2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 b="0"/>
                <a:t>i</a:t>
              </a:r>
            </a:p>
          </p:txBody>
        </p:sp>
      </p:grpSp>
      <p:grpSp>
        <p:nvGrpSpPr>
          <p:cNvPr id="275558" name="Group 102"/>
          <p:cNvGrpSpPr>
            <a:grpSpLocks/>
          </p:cNvGrpSpPr>
          <p:nvPr/>
        </p:nvGrpSpPr>
        <p:grpSpPr bwMode="auto">
          <a:xfrm>
            <a:off x="3276600" y="4943475"/>
            <a:ext cx="254000" cy="619125"/>
            <a:chOff x="975" y="1167"/>
            <a:chExt cx="160" cy="391"/>
          </a:xfrm>
        </p:grpSpPr>
        <p:sp>
          <p:nvSpPr>
            <p:cNvPr id="71719" name="Line 103"/>
            <p:cNvSpPr>
              <a:spLocks noChangeShapeType="1"/>
            </p:cNvSpPr>
            <p:nvPr/>
          </p:nvSpPr>
          <p:spPr bwMode="auto">
            <a:xfrm flipV="1">
              <a:off x="1122" y="1167"/>
              <a:ext cx="0" cy="2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20" name="Text Box 104"/>
            <p:cNvSpPr txBox="1">
              <a:spLocks noChangeArrowheads="1"/>
            </p:cNvSpPr>
            <p:nvPr/>
          </p:nvSpPr>
          <p:spPr bwMode="auto">
            <a:xfrm>
              <a:off x="975" y="1307"/>
              <a:ext cx="160" cy="2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 b="0"/>
                <a:t>i</a:t>
              </a:r>
            </a:p>
          </p:txBody>
        </p:sp>
      </p:grpSp>
      <p:grpSp>
        <p:nvGrpSpPr>
          <p:cNvPr id="275561" name="Group 105"/>
          <p:cNvGrpSpPr>
            <a:grpSpLocks/>
          </p:cNvGrpSpPr>
          <p:nvPr/>
        </p:nvGrpSpPr>
        <p:grpSpPr bwMode="auto">
          <a:xfrm>
            <a:off x="6629400" y="4943475"/>
            <a:ext cx="254000" cy="619125"/>
            <a:chOff x="975" y="1167"/>
            <a:chExt cx="160" cy="391"/>
          </a:xfrm>
        </p:grpSpPr>
        <p:sp>
          <p:nvSpPr>
            <p:cNvPr id="71717" name="Line 106"/>
            <p:cNvSpPr>
              <a:spLocks noChangeShapeType="1"/>
            </p:cNvSpPr>
            <p:nvPr/>
          </p:nvSpPr>
          <p:spPr bwMode="auto">
            <a:xfrm flipV="1">
              <a:off x="1122" y="1167"/>
              <a:ext cx="0" cy="2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18" name="Text Box 107"/>
            <p:cNvSpPr txBox="1">
              <a:spLocks noChangeArrowheads="1"/>
            </p:cNvSpPr>
            <p:nvPr/>
          </p:nvSpPr>
          <p:spPr bwMode="auto">
            <a:xfrm>
              <a:off x="975" y="1307"/>
              <a:ext cx="160" cy="2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 b="0"/>
                <a:t>i</a:t>
              </a:r>
            </a:p>
          </p:txBody>
        </p:sp>
      </p:grpSp>
      <p:grpSp>
        <p:nvGrpSpPr>
          <p:cNvPr id="275567" name="Group 111"/>
          <p:cNvGrpSpPr>
            <a:grpSpLocks/>
          </p:cNvGrpSpPr>
          <p:nvPr/>
        </p:nvGrpSpPr>
        <p:grpSpPr bwMode="auto">
          <a:xfrm>
            <a:off x="1752600" y="3990975"/>
            <a:ext cx="5797550" cy="923925"/>
            <a:chOff x="1104" y="2514"/>
            <a:chExt cx="3652" cy="582"/>
          </a:xfrm>
        </p:grpSpPr>
        <p:sp>
          <p:nvSpPr>
            <p:cNvPr id="71707" name="Text Box 74"/>
            <p:cNvSpPr txBox="1">
              <a:spLocks noChangeArrowheads="1"/>
            </p:cNvSpPr>
            <p:nvPr/>
          </p:nvSpPr>
          <p:spPr bwMode="auto">
            <a:xfrm>
              <a:off x="1290" y="2514"/>
              <a:ext cx="346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3CC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0        1        2         3         4         5        6        7</a:t>
              </a:r>
            </a:p>
          </p:txBody>
        </p:sp>
        <p:sp>
          <p:nvSpPr>
            <p:cNvPr id="71708" name="Text Box 75"/>
            <p:cNvSpPr txBox="1">
              <a:spLocks noChangeArrowheads="1"/>
            </p:cNvSpPr>
            <p:nvPr/>
          </p:nvSpPr>
          <p:spPr bwMode="auto">
            <a:xfrm>
              <a:off x="1104" y="2784"/>
              <a:ext cx="432" cy="312"/>
            </a:xfrm>
            <a:prstGeom prst="rect">
              <a:avLst/>
            </a:prstGeom>
            <a:solidFill>
              <a:srgbClr val="33CCCC"/>
            </a:solidFill>
            <a:ln w="38100">
              <a:solidFill>
                <a:srgbClr val="008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>
                <a:spcBef>
                  <a:spcPct val="50000"/>
                </a:spcBef>
                <a:buClrTx/>
                <a:buSzTx/>
              </a:pPr>
              <a:endParaRPr lang="zh-CN" altLang="en-US" sz="2400"/>
            </a:p>
          </p:txBody>
        </p:sp>
        <p:sp>
          <p:nvSpPr>
            <p:cNvPr id="71709" name="Text Box 76"/>
            <p:cNvSpPr txBox="1">
              <a:spLocks noChangeArrowheads="1"/>
            </p:cNvSpPr>
            <p:nvPr/>
          </p:nvSpPr>
          <p:spPr bwMode="auto">
            <a:xfrm>
              <a:off x="2403" y="2784"/>
              <a:ext cx="432" cy="312"/>
            </a:xfrm>
            <a:prstGeom prst="rect">
              <a:avLst/>
            </a:prstGeom>
            <a:solidFill>
              <a:srgbClr val="33CCCC"/>
            </a:solidFill>
            <a:ln w="38100">
              <a:solidFill>
                <a:srgbClr val="008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>
                <a:spcBef>
                  <a:spcPct val="50000"/>
                </a:spcBef>
                <a:buClrTx/>
                <a:buSzTx/>
              </a:pPr>
              <a:r>
                <a:rPr lang="zh-CN" altLang="en-US" sz="2400"/>
                <a:t>40</a:t>
              </a:r>
            </a:p>
          </p:txBody>
        </p:sp>
        <p:sp>
          <p:nvSpPr>
            <p:cNvPr id="71710" name="Text Box 77"/>
            <p:cNvSpPr txBox="1">
              <a:spLocks noChangeArrowheads="1"/>
            </p:cNvSpPr>
            <p:nvPr/>
          </p:nvSpPr>
          <p:spPr bwMode="auto">
            <a:xfrm>
              <a:off x="2830" y="2784"/>
              <a:ext cx="432" cy="312"/>
            </a:xfrm>
            <a:prstGeom prst="rect">
              <a:avLst/>
            </a:prstGeom>
            <a:solidFill>
              <a:srgbClr val="33CCCC"/>
            </a:solidFill>
            <a:ln w="38100">
              <a:solidFill>
                <a:srgbClr val="008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>
                <a:spcBef>
                  <a:spcPct val="50000"/>
                </a:spcBef>
                <a:buClrTx/>
                <a:buSzTx/>
              </a:pPr>
              <a:r>
                <a:rPr lang="zh-CN" altLang="en-US" sz="2400"/>
                <a:t>80</a:t>
              </a:r>
            </a:p>
          </p:txBody>
        </p:sp>
        <p:sp>
          <p:nvSpPr>
            <p:cNvPr id="71711" name="Text Box 78"/>
            <p:cNvSpPr txBox="1">
              <a:spLocks noChangeArrowheads="1"/>
            </p:cNvSpPr>
            <p:nvPr/>
          </p:nvSpPr>
          <p:spPr bwMode="auto">
            <a:xfrm>
              <a:off x="3262" y="2784"/>
              <a:ext cx="432" cy="312"/>
            </a:xfrm>
            <a:prstGeom prst="rect">
              <a:avLst/>
            </a:prstGeom>
            <a:solidFill>
              <a:srgbClr val="33CCCC"/>
            </a:solidFill>
            <a:ln w="38100">
              <a:solidFill>
                <a:srgbClr val="008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>
                <a:spcBef>
                  <a:spcPct val="50000"/>
                </a:spcBef>
                <a:buClrTx/>
                <a:buSzTx/>
              </a:pPr>
              <a:r>
                <a:rPr lang="zh-CN" altLang="en-US" sz="2400"/>
                <a:t>30</a:t>
              </a:r>
            </a:p>
          </p:txBody>
        </p:sp>
        <p:sp>
          <p:nvSpPr>
            <p:cNvPr id="71712" name="Text Box 79"/>
            <p:cNvSpPr txBox="1">
              <a:spLocks noChangeArrowheads="1"/>
            </p:cNvSpPr>
            <p:nvPr/>
          </p:nvSpPr>
          <p:spPr bwMode="auto">
            <a:xfrm>
              <a:off x="3685" y="2784"/>
              <a:ext cx="432" cy="312"/>
            </a:xfrm>
            <a:prstGeom prst="rect">
              <a:avLst/>
            </a:prstGeom>
            <a:solidFill>
              <a:srgbClr val="33CCCC"/>
            </a:solidFill>
            <a:ln w="38100">
              <a:solidFill>
                <a:srgbClr val="008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>
                <a:spcBef>
                  <a:spcPct val="50000"/>
                </a:spcBef>
                <a:buClrTx/>
                <a:buSzTx/>
              </a:pPr>
              <a:r>
                <a:rPr lang="zh-CN" altLang="en-US" sz="2400"/>
                <a:t>60</a:t>
              </a:r>
            </a:p>
          </p:txBody>
        </p:sp>
        <p:sp>
          <p:nvSpPr>
            <p:cNvPr id="71713" name="Text Box 80"/>
            <p:cNvSpPr txBox="1">
              <a:spLocks noChangeArrowheads="1"/>
            </p:cNvSpPr>
            <p:nvPr/>
          </p:nvSpPr>
          <p:spPr bwMode="auto">
            <a:xfrm>
              <a:off x="1536" y="2784"/>
              <a:ext cx="432" cy="312"/>
            </a:xfrm>
            <a:prstGeom prst="rect">
              <a:avLst/>
            </a:prstGeom>
            <a:solidFill>
              <a:srgbClr val="33CCCC"/>
            </a:solidFill>
            <a:ln w="38100">
              <a:solidFill>
                <a:srgbClr val="008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>
                <a:spcBef>
                  <a:spcPct val="50000"/>
                </a:spcBef>
                <a:buClrTx/>
                <a:buSzTx/>
              </a:pPr>
              <a:r>
                <a:rPr lang="zh-CN" altLang="en-US" sz="2400"/>
                <a:t>10</a:t>
              </a:r>
            </a:p>
          </p:txBody>
        </p:sp>
        <p:sp>
          <p:nvSpPr>
            <p:cNvPr id="71714" name="Text Box 81"/>
            <p:cNvSpPr txBox="1">
              <a:spLocks noChangeArrowheads="1"/>
            </p:cNvSpPr>
            <p:nvPr/>
          </p:nvSpPr>
          <p:spPr bwMode="auto">
            <a:xfrm>
              <a:off x="1968" y="2784"/>
              <a:ext cx="432" cy="312"/>
            </a:xfrm>
            <a:prstGeom prst="rect">
              <a:avLst/>
            </a:prstGeom>
            <a:solidFill>
              <a:srgbClr val="33CCCC"/>
            </a:solidFill>
            <a:ln w="38100">
              <a:solidFill>
                <a:srgbClr val="008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>
                <a:spcBef>
                  <a:spcPct val="50000"/>
                </a:spcBef>
                <a:buClrTx/>
                <a:buSzTx/>
              </a:pPr>
              <a:r>
                <a:rPr lang="zh-CN" altLang="en-US" sz="2400"/>
                <a:t>20</a:t>
              </a:r>
            </a:p>
          </p:txBody>
        </p:sp>
        <p:sp>
          <p:nvSpPr>
            <p:cNvPr id="71715" name="Text Box 82"/>
            <p:cNvSpPr txBox="1">
              <a:spLocks noChangeArrowheads="1"/>
            </p:cNvSpPr>
            <p:nvPr/>
          </p:nvSpPr>
          <p:spPr bwMode="auto">
            <a:xfrm>
              <a:off x="4115" y="2784"/>
              <a:ext cx="432" cy="312"/>
            </a:xfrm>
            <a:prstGeom prst="rect">
              <a:avLst/>
            </a:prstGeom>
            <a:solidFill>
              <a:srgbClr val="33CCCC"/>
            </a:solidFill>
            <a:ln w="38100">
              <a:solidFill>
                <a:srgbClr val="008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>
                <a:spcBef>
                  <a:spcPct val="50000"/>
                </a:spcBef>
                <a:buClrTx/>
                <a:buSzTx/>
              </a:pPr>
              <a:r>
                <a:rPr lang="zh-CN" altLang="en-US" sz="2400"/>
                <a:t>25</a:t>
              </a:r>
            </a:p>
          </p:txBody>
        </p:sp>
        <p:sp>
          <p:nvSpPr>
            <p:cNvPr id="71716" name="Text Box 108"/>
            <p:cNvSpPr txBox="1">
              <a:spLocks noChangeArrowheads="1"/>
            </p:cNvSpPr>
            <p:nvPr/>
          </p:nvSpPr>
          <p:spPr bwMode="auto">
            <a:xfrm>
              <a:off x="1104" y="2784"/>
              <a:ext cx="432" cy="312"/>
            </a:xfrm>
            <a:prstGeom prst="rect">
              <a:avLst/>
            </a:prstGeom>
            <a:solidFill>
              <a:srgbClr val="33CCCC"/>
            </a:solidFill>
            <a:ln w="38100">
              <a:solidFill>
                <a:srgbClr val="008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>
                <a:spcBef>
                  <a:spcPct val="50000"/>
                </a:spcBef>
                <a:buClrTx/>
                <a:buSzTx/>
              </a:pPr>
              <a:r>
                <a:rPr kumimoji="1" lang="zh-CN" altLang="en-US" sz="2400"/>
                <a:t>67</a:t>
              </a:r>
            </a:p>
          </p:txBody>
        </p:sp>
      </p:grpSp>
      <p:sp>
        <p:nvSpPr>
          <p:cNvPr id="275566" name="Text Box 110"/>
          <p:cNvSpPr txBox="1">
            <a:spLocks noChangeArrowheads="1"/>
          </p:cNvSpPr>
          <p:nvPr/>
        </p:nvSpPr>
        <p:spPr bwMode="auto">
          <a:xfrm>
            <a:off x="3886200" y="2895600"/>
            <a:ext cx="228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</a:pPr>
            <a:r>
              <a:rPr kumimoji="1" lang="zh-CN" altLang="en-US" sz="2400">
                <a:solidFill>
                  <a:srgbClr val="FF3300"/>
                </a:solidFill>
              </a:rPr>
              <a:t>找到，位置为4</a:t>
            </a:r>
            <a:endParaRPr kumimoji="1" lang="en-US" altLang="zh-CN" sz="2400">
              <a:solidFill>
                <a:srgbClr val="FF3300"/>
              </a:solidFill>
            </a:endParaRPr>
          </a:p>
        </p:txBody>
      </p:sp>
      <p:grpSp>
        <p:nvGrpSpPr>
          <p:cNvPr id="275568" name="Group 112"/>
          <p:cNvGrpSpPr>
            <a:grpSpLocks/>
          </p:cNvGrpSpPr>
          <p:nvPr/>
        </p:nvGrpSpPr>
        <p:grpSpPr bwMode="auto">
          <a:xfrm>
            <a:off x="7289800" y="4953000"/>
            <a:ext cx="254000" cy="619125"/>
            <a:chOff x="975" y="1167"/>
            <a:chExt cx="160" cy="391"/>
          </a:xfrm>
        </p:grpSpPr>
        <p:sp>
          <p:nvSpPr>
            <p:cNvPr id="71705" name="Line 113"/>
            <p:cNvSpPr>
              <a:spLocks noChangeShapeType="1"/>
            </p:cNvSpPr>
            <p:nvPr/>
          </p:nvSpPr>
          <p:spPr bwMode="auto">
            <a:xfrm flipV="1">
              <a:off x="1122" y="1167"/>
              <a:ext cx="0" cy="2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706" name="Text Box 114"/>
            <p:cNvSpPr txBox="1">
              <a:spLocks noChangeArrowheads="1"/>
            </p:cNvSpPr>
            <p:nvPr/>
          </p:nvSpPr>
          <p:spPr bwMode="auto">
            <a:xfrm>
              <a:off x="975" y="1307"/>
              <a:ext cx="160" cy="2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 b="0"/>
                <a:t>i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5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5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5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5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5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5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5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5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5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5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5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75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5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5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5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75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5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75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5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5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75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75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5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75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75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75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75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75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75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75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75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8" dur="500"/>
                                        <p:tgtEl>
                                          <p:spTgt spid="275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5463" grpId="0" animBg="1" autoUpdateAnimBg="0"/>
      <p:bldP spid="275527" grpId="0" autoUpdateAnimBg="0"/>
      <p:bldP spid="275539" grpId="0" animBg="1" autoUpdateAnimBg="0"/>
      <p:bldP spid="275566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BD2D058F-59C6-4F51-A0D2-14F5CCFBEFA3}" type="slidenum">
              <a:rPr lang="en-US" altLang="zh-CN"/>
              <a:pPr>
                <a:defRPr/>
              </a:pPr>
              <a:t>7</a:t>
            </a:fld>
            <a:r>
              <a:rPr lang="en-US" altLang="zh-CN"/>
              <a:t>-</a:t>
            </a: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/>
            <a:r>
              <a:rPr lang="zh-CN" altLang="en-US" smtClean="0"/>
              <a:t>    7.1.1  数组的引出</a:t>
            </a:r>
          </a:p>
        </p:txBody>
      </p:sp>
      <p:grpSp>
        <p:nvGrpSpPr>
          <p:cNvPr id="110628" name="Group 36"/>
          <p:cNvGrpSpPr>
            <a:grpSpLocks/>
          </p:cNvGrpSpPr>
          <p:nvPr/>
        </p:nvGrpSpPr>
        <p:grpSpPr bwMode="auto">
          <a:xfrm>
            <a:off x="685800" y="2727325"/>
            <a:ext cx="3268663" cy="3521075"/>
            <a:chOff x="528" y="1718"/>
            <a:chExt cx="1968" cy="2218"/>
          </a:xfrm>
        </p:grpSpPr>
        <p:grpSp>
          <p:nvGrpSpPr>
            <p:cNvPr id="9225" name="Group 4"/>
            <p:cNvGrpSpPr>
              <a:grpSpLocks/>
            </p:cNvGrpSpPr>
            <p:nvPr/>
          </p:nvGrpSpPr>
          <p:grpSpPr bwMode="auto">
            <a:xfrm>
              <a:off x="528" y="1728"/>
              <a:ext cx="1968" cy="2208"/>
              <a:chOff x="4008" y="4920"/>
              <a:chExt cx="2952" cy="3264"/>
            </a:xfrm>
          </p:grpSpPr>
          <p:sp>
            <p:nvSpPr>
              <p:cNvPr id="9237" name="Rectangle 5"/>
              <p:cNvSpPr>
                <a:spLocks noChangeArrowheads="1"/>
              </p:cNvSpPr>
              <p:nvPr/>
            </p:nvSpPr>
            <p:spPr bwMode="auto">
              <a:xfrm>
                <a:off x="4008" y="4920"/>
                <a:ext cx="2940" cy="3264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9238" name="Line 6"/>
              <p:cNvSpPr>
                <a:spLocks noChangeShapeType="1"/>
              </p:cNvSpPr>
              <p:nvPr/>
            </p:nvSpPr>
            <p:spPr bwMode="auto">
              <a:xfrm>
                <a:off x="4008" y="5244"/>
                <a:ext cx="294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9239" name="Group 7"/>
              <p:cNvGrpSpPr>
                <a:grpSpLocks/>
              </p:cNvGrpSpPr>
              <p:nvPr/>
            </p:nvGrpSpPr>
            <p:grpSpPr bwMode="auto">
              <a:xfrm>
                <a:off x="4008" y="5556"/>
                <a:ext cx="2952" cy="996"/>
                <a:chOff x="4008" y="5556"/>
                <a:chExt cx="2952" cy="996"/>
              </a:xfrm>
            </p:grpSpPr>
            <p:sp>
              <p:nvSpPr>
                <p:cNvPr id="9247" name="Line 8"/>
                <p:cNvSpPr>
                  <a:spLocks noChangeShapeType="1"/>
                </p:cNvSpPr>
                <p:nvPr/>
              </p:nvSpPr>
              <p:spPr bwMode="auto">
                <a:xfrm>
                  <a:off x="4020" y="5556"/>
                  <a:ext cx="2916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48" name="Line 9"/>
                <p:cNvSpPr>
                  <a:spLocks noChangeShapeType="1"/>
                </p:cNvSpPr>
                <p:nvPr/>
              </p:nvSpPr>
              <p:spPr bwMode="auto">
                <a:xfrm>
                  <a:off x="4008" y="5556"/>
                  <a:ext cx="2100" cy="67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49" name="Line 10"/>
                <p:cNvSpPr>
                  <a:spLocks noChangeShapeType="1"/>
                </p:cNvSpPr>
                <p:nvPr/>
              </p:nvSpPr>
              <p:spPr bwMode="auto">
                <a:xfrm>
                  <a:off x="4008" y="6228"/>
                  <a:ext cx="2940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50" name="Line 11"/>
                <p:cNvSpPr>
                  <a:spLocks noChangeShapeType="1"/>
                </p:cNvSpPr>
                <p:nvPr/>
              </p:nvSpPr>
              <p:spPr bwMode="auto">
                <a:xfrm flipV="1">
                  <a:off x="6084" y="5568"/>
                  <a:ext cx="876" cy="66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51" name="Line 12"/>
                <p:cNvSpPr>
                  <a:spLocks noChangeShapeType="1"/>
                </p:cNvSpPr>
                <p:nvPr/>
              </p:nvSpPr>
              <p:spPr bwMode="auto">
                <a:xfrm>
                  <a:off x="6084" y="6228"/>
                  <a:ext cx="0" cy="31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52" name="Line 13"/>
                <p:cNvSpPr>
                  <a:spLocks noChangeShapeType="1"/>
                </p:cNvSpPr>
                <p:nvPr/>
              </p:nvSpPr>
              <p:spPr bwMode="auto">
                <a:xfrm>
                  <a:off x="4020" y="6552"/>
                  <a:ext cx="2916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240" name="Group 14"/>
              <p:cNvGrpSpPr>
                <a:grpSpLocks/>
              </p:cNvGrpSpPr>
              <p:nvPr/>
            </p:nvGrpSpPr>
            <p:grpSpPr bwMode="auto">
              <a:xfrm>
                <a:off x="4008" y="6552"/>
                <a:ext cx="2952" cy="996"/>
                <a:chOff x="4008" y="5556"/>
                <a:chExt cx="2952" cy="996"/>
              </a:xfrm>
            </p:grpSpPr>
            <p:sp>
              <p:nvSpPr>
                <p:cNvPr id="9241" name="Line 15"/>
                <p:cNvSpPr>
                  <a:spLocks noChangeShapeType="1"/>
                </p:cNvSpPr>
                <p:nvPr/>
              </p:nvSpPr>
              <p:spPr bwMode="auto">
                <a:xfrm>
                  <a:off x="4020" y="5556"/>
                  <a:ext cx="2916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42" name="Line 16"/>
                <p:cNvSpPr>
                  <a:spLocks noChangeShapeType="1"/>
                </p:cNvSpPr>
                <p:nvPr/>
              </p:nvSpPr>
              <p:spPr bwMode="auto">
                <a:xfrm>
                  <a:off x="4008" y="5556"/>
                  <a:ext cx="2100" cy="67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43" name="Line 17"/>
                <p:cNvSpPr>
                  <a:spLocks noChangeShapeType="1"/>
                </p:cNvSpPr>
                <p:nvPr/>
              </p:nvSpPr>
              <p:spPr bwMode="auto">
                <a:xfrm>
                  <a:off x="4008" y="6228"/>
                  <a:ext cx="2940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44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6084" y="5568"/>
                  <a:ext cx="876" cy="66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45" name="Line 19"/>
                <p:cNvSpPr>
                  <a:spLocks noChangeShapeType="1"/>
                </p:cNvSpPr>
                <p:nvPr/>
              </p:nvSpPr>
              <p:spPr bwMode="auto">
                <a:xfrm>
                  <a:off x="6084" y="6228"/>
                  <a:ext cx="0" cy="312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46" name="Line 20"/>
                <p:cNvSpPr>
                  <a:spLocks noChangeShapeType="1"/>
                </p:cNvSpPr>
                <p:nvPr/>
              </p:nvSpPr>
              <p:spPr bwMode="auto">
                <a:xfrm>
                  <a:off x="4020" y="6552"/>
                  <a:ext cx="2916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9226" name="Rectangle 21"/>
            <p:cNvSpPr>
              <a:spLocks noChangeArrowheads="1"/>
            </p:cNvSpPr>
            <p:nvPr/>
          </p:nvSpPr>
          <p:spPr bwMode="auto">
            <a:xfrm>
              <a:off x="672" y="1718"/>
              <a:ext cx="1107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输入</a:t>
              </a:r>
              <a:r>
                <a:rPr kumimoji="1" lang="en-US" altLang="zh-CN"/>
                <a:t>a, b, c, d, e</a:t>
              </a:r>
            </a:p>
          </p:txBody>
        </p:sp>
        <p:sp>
          <p:nvSpPr>
            <p:cNvPr id="9227" name="Rectangle 22"/>
            <p:cNvSpPr>
              <a:spLocks noChangeArrowheads="1"/>
            </p:cNvSpPr>
            <p:nvPr/>
          </p:nvSpPr>
          <p:spPr bwMode="auto">
            <a:xfrm>
              <a:off x="672" y="1925"/>
              <a:ext cx="1725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average←(a+b+c+d+e)/5</a:t>
              </a:r>
            </a:p>
          </p:txBody>
        </p:sp>
        <p:sp>
          <p:nvSpPr>
            <p:cNvPr id="9228" name="Rectangle 23"/>
            <p:cNvSpPr>
              <a:spLocks noChangeArrowheads="1"/>
            </p:cNvSpPr>
            <p:nvPr/>
          </p:nvSpPr>
          <p:spPr bwMode="auto">
            <a:xfrm>
              <a:off x="1329" y="2165"/>
              <a:ext cx="78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a&gt;average</a:t>
              </a:r>
            </a:p>
          </p:txBody>
        </p:sp>
        <p:sp>
          <p:nvSpPr>
            <p:cNvPr id="9229" name="Rectangle 24"/>
            <p:cNvSpPr>
              <a:spLocks noChangeArrowheads="1"/>
            </p:cNvSpPr>
            <p:nvPr/>
          </p:nvSpPr>
          <p:spPr bwMode="auto">
            <a:xfrm>
              <a:off x="645" y="2352"/>
              <a:ext cx="26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真</a:t>
              </a:r>
            </a:p>
          </p:txBody>
        </p:sp>
        <p:sp>
          <p:nvSpPr>
            <p:cNvPr id="9230" name="Rectangle 25"/>
            <p:cNvSpPr>
              <a:spLocks noChangeArrowheads="1"/>
            </p:cNvSpPr>
            <p:nvPr/>
          </p:nvSpPr>
          <p:spPr bwMode="auto">
            <a:xfrm>
              <a:off x="2214" y="2352"/>
              <a:ext cx="265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假</a:t>
              </a:r>
            </a:p>
          </p:txBody>
        </p:sp>
        <p:sp>
          <p:nvSpPr>
            <p:cNvPr id="9231" name="Rectangle 26"/>
            <p:cNvSpPr>
              <a:spLocks noChangeArrowheads="1"/>
            </p:cNvSpPr>
            <p:nvPr/>
          </p:nvSpPr>
          <p:spPr bwMode="auto">
            <a:xfrm>
              <a:off x="765" y="2597"/>
              <a:ext cx="495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输出</a:t>
              </a:r>
              <a:r>
                <a:rPr kumimoji="1" lang="en-US" altLang="zh-CN"/>
                <a:t>a</a:t>
              </a:r>
            </a:p>
          </p:txBody>
        </p:sp>
        <p:sp>
          <p:nvSpPr>
            <p:cNvPr id="9232" name="Rectangle 27"/>
            <p:cNvSpPr>
              <a:spLocks noChangeArrowheads="1"/>
            </p:cNvSpPr>
            <p:nvPr/>
          </p:nvSpPr>
          <p:spPr bwMode="auto">
            <a:xfrm>
              <a:off x="1344" y="2832"/>
              <a:ext cx="793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b&gt;average</a:t>
              </a:r>
            </a:p>
          </p:txBody>
        </p:sp>
        <p:sp>
          <p:nvSpPr>
            <p:cNvPr id="9233" name="Rectangle 28"/>
            <p:cNvSpPr>
              <a:spLocks noChangeArrowheads="1"/>
            </p:cNvSpPr>
            <p:nvPr/>
          </p:nvSpPr>
          <p:spPr bwMode="auto">
            <a:xfrm>
              <a:off x="645" y="3024"/>
              <a:ext cx="26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真</a:t>
              </a:r>
            </a:p>
          </p:txBody>
        </p:sp>
        <p:sp>
          <p:nvSpPr>
            <p:cNvPr id="9234" name="Rectangle 29"/>
            <p:cNvSpPr>
              <a:spLocks noChangeArrowheads="1"/>
            </p:cNvSpPr>
            <p:nvPr/>
          </p:nvSpPr>
          <p:spPr bwMode="auto">
            <a:xfrm>
              <a:off x="2224" y="3024"/>
              <a:ext cx="265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假</a:t>
              </a:r>
            </a:p>
          </p:txBody>
        </p:sp>
        <p:sp>
          <p:nvSpPr>
            <p:cNvPr id="9235" name="Rectangle 30"/>
            <p:cNvSpPr>
              <a:spLocks noChangeArrowheads="1"/>
            </p:cNvSpPr>
            <p:nvPr/>
          </p:nvSpPr>
          <p:spPr bwMode="auto">
            <a:xfrm>
              <a:off x="765" y="3269"/>
              <a:ext cx="50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输出</a:t>
              </a:r>
              <a:r>
                <a:rPr kumimoji="1" lang="en-US" altLang="zh-CN"/>
                <a:t>b</a:t>
              </a:r>
            </a:p>
          </p:txBody>
        </p:sp>
        <p:sp>
          <p:nvSpPr>
            <p:cNvPr id="9236" name="Rectangle 31"/>
            <p:cNvSpPr>
              <a:spLocks noChangeArrowheads="1"/>
            </p:cNvSpPr>
            <p:nvPr/>
          </p:nvSpPr>
          <p:spPr bwMode="auto">
            <a:xfrm>
              <a:off x="1007" y="3557"/>
              <a:ext cx="723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…………</a:t>
              </a:r>
            </a:p>
          </p:txBody>
        </p:sp>
      </p:grpSp>
      <p:sp>
        <p:nvSpPr>
          <p:cNvPr id="110624" name="Text Box 32"/>
          <p:cNvSpPr txBox="1">
            <a:spLocks noChangeArrowheads="1"/>
          </p:cNvSpPr>
          <p:nvPr/>
        </p:nvSpPr>
        <p:spPr bwMode="auto">
          <a:xfrm>
            <a:off x="4419600" y="2743200"/>
            <a:ext cx="4267200" cy="190500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800100" indent="-3429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257300" indent="-3429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714500" indent="-3429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171700" indent="-3429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6289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30861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5433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4000500" indent="-3429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 eaLnBrk="1" hangingPunct="1">
              <a:lnSpc>
                <a:spcPct val="110000"/>
              </a:lnSpc>
            </a:pPr>
            <a:r>
              <a:rPr lang="zh-CN" altLang="en-US" sz="2400"/>
              <a:t>存在的问题：</a:t>
            </a:r>
          </a:p>
          <a:p>
            <a:pPr algn="just" eaLnBrk="1" hangingPunct="1">
              <a:lnSpc>
                <a:spcPct val="110000"/>
              </a:lnSpc>
              <a:buFontTx/>
              <a:buAutoNum type="arabicParenBoth"/>
            </a:pPr>
            <a:r>
              <a:rPr lang="zh-CN" altLang="en-US" sz="2400">
                <a:sym typeface="Wingdings" pitchFamily="2" charset="2"/>
              </a:rPr>
              <a:t>不可行</a:t>
            </a:r>
          </a:p>
          <a:p>
            <a:pPr algn="just" eaLnBrk="1" hangingPunct="1">
              <a:lnSpc>
                <a:spcPct val="110000"/>
              </a:lnSpc>
              <a:buFontTx/>
              <a:buAutoNum type="arabicParenBoth"/>
            </a:pPr>
            <a:r>
              <a:rPr lang="zh-CN" altLang="en-US" sz="2400"/>
              <a:t>算法繁琐, 丧失了问题本身所具有的规律性</a:t>
            </a:r>
          </a:p>
        </p:txBody>
      </p:sp>
      <p:sp>
        <p:nvSpPr>
          <p:cNvPr id="110625" name="Rectangle 33"/>
          <p:cNvSpPr>
            <a:spLocks noChangeArrowheads="1"/>
          </p:cNvSpPr>
          <p:nvPr/>
        </p:nvSpPr>
        <p:spPr bwMode="auto">
          <a:xfrm>
            <a:off x="457200" y="2209800"/>
            <a:ext cx="41148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/>
              <a:t>设</a:t>
            </a:r>
            <a:r>
              <a:rPr lang="en-US" altLang="zh-CN" sz="2400"/>
              <a:t>n=5，5</a:t>
            </a:r>
            <a:r>
              <a:rPr lang="zh-CN" altLang="en-US" sz="2400"/>
              <a:t>个变量为</a:t>
            </a:r>
            <a:r>
              <a:rPr lang="en-US" altLang="zh-CN" sz="2400"/>
              <a:t>a,b,c,d,e 。</a:t>
            </a:r>
          </a:p>
        </p:txBody>
      </p:sp>
      <p:sp>
        <p:nvSpPr>
          <p:cNvPr id="9223" name="Rectangle 34"/>
          <p:cNvSpPr>
            <a:spLocks noChangeArrowheads="1"/>
          </p:cNvSpPr>
          <p:nvPr/>
        </p:nvSpPr>
        <p:spPr bwMode="auto">
          <a:xfrm>
            <a:off x="457200" y="1600200"/>
            <a:ext cx="3856038" cy="438150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lang="zh-CN" altLang="en-US" sz="2400"/>
              <a:t>用</a:t>
            </a:r>
            <a:r>
              <a:rPr lang="en-US" altLang="zh-CN" sz="2400"/>
              <a:t>n</a:t>
            </a:r>
            <a:r>
              <a:rPr lang="zh-CN" altLang="en-US" sz="2400"/>
              <a:t>个变量分别存储</a:t>
            </a:r>
            <a:r>
              <a:rPr lang="en-US" altLang="zh-CN" sz="2400"/>
              <a:t>n</a:t>
            </a:r>
            <a:r>
              <a:rPr lang="zh-CN" altLang="en-US" sz="2400"/>
              <a:t>个数据</a:t>
            </a:r>
          </a:p>
        </p:txBody>
      </p:sp>
      <p:sp>
        <p:nvSpPr>
          <p:cNvPr id="110629" name="Rectangle 37"/>
          <p:cNvSpPr>
            <a:spLocks noChangeArrowheads="1"/>
          </p:cNvSpPr>
          <p:nvPr/>
        </p:nvSpPr>
        <p:spPr bwMode="auto">
          <a:xfrm>
            <a:off x="4419600" y="2743200"/>
            <a:ext cx="4267200" cy="3019425"/>
          </a:xfrm>
          <a:prstGeom prst="rect">
            <a:avLst/>
          </a:prstGeom>
          <a:noFill/>
          <a:ln w="25400">
            <a:solidFill>
              <a:srgbClr val="3366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/>
              <a:t>改进方法：利用数组存储数据。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400"/>
              <a:t>将数目固定的、类型相同的、需要同时存在的数据按一定的规则排列，其中的每个成员称为数组元素。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400"/>
              <a:t>数组的特点：组成数组的各元素名字相同、用下标彼此区分。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0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0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06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0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2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062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0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06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06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624" grpId="0" animBg="1" autoUpdateAnimBg="0"/>
      <p:bldP spid="110625" grpId="0" autoUpdateAnimBg="0"/>
      <p:bldP spid="110629" grpId="0" build="p" animBg="1" autoUpdateAnimBg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1784C2DF-10C2-4FA9-87AC-57004FD23AB5}" type="slidenum">
              <a:rPr lang="en-US" altLang="zh-CN"/>
              <a:pPr>
                <a:defRPr/>
              </a:pPr>
              <a:t>70</a:t>
            </a:fld>
            <a:r>
              <a:rPr lang="en-US" altLang="zh-CN"/>
              <a:t>-</a:t>
            </a:r>
          </a:p>
        </p:txBody>
      </p:sp>
      <p:sp>
        <p:nvSpPr>
          <p:cNvPr id="72707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eaLnBrk="1" hangingPunct="1"/>
            <a:r>
              <a:rPr lang="zh-CN" altLang="en-US" sz="3200" smtClean="0"/>
              <a:t>一、逐次查找法</a:t>
            </a:r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95288" y="1700213"/>
            <a:ext cx="8424862" cy="3024187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smtClean="0"/>
              <a:t>2、逐次查找的循环条件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chemeClr val="accent1"/>
              </a:buClr>
              <a:buSzTx/>
              <a:buFont typeface="Wingdings" pitchFamily="2" charset="2"/>
              <a:buChar char="Ø"/>
            </a:pPr>
            <a:r>
              <a:rPr lang="zh-CN" altLang="en-US" sz="2400" smtClean="0"/>
              <a:t>  范围的控制：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chemeClr val="accent1"/>
              </a:buClr>
              <a:buSzTx/>
              <a:buFont typeface="Wingdings" pitchFamily="2" charset="2"/>
              <a:buNone/>
            </a:pPr>
            <a:r>
              <a:rPr lang="zh-CN" altLang="en-US" sz="2400" smtClean="0"/>
              <a:t>     查找只能在有效的范围内进行查找，设</a:t>
            </a:r>
            <a:r>
              <a:rPr lang="en-US" altLang="zh-CN" sz="2400" smtClean="0"/>
              <a:t>n</a:t>
            </a:r>
            <a:r>
              <a:rPr lang="zh-CN" altLang="en-US" sz="2400" smtClean="0"/>
              <a:t>是数组中有效的数据的个数，</a:t>
            </a:r>
            <a:r>
              <a:rPr lang="en-US" altLang="zh-CN" sz="2400" smtClean="0"/>
              <a:t>i</a:t>
            </a:r>
            <a:r>
              <a:rPr lang="zh-CN" altLang="en-US" sz="2400" smtClean="0"/>
              <a:t>是数组元素的下标。</a:t>
            </a:r>
            <a:r>
              <a:rPr lang="en-US" altLang="zh-CN" sz="2400" smtClean="0"/>
              <a:t>i&lt;n</a:t>
            </a:r>
            <a:r>
              <a:rPr lang="zh-CN" altLang="en-US" sz="2400" smtClean="0"/>
              <a:t>限定可以查找的范围。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>
                <a:schemeClr val="accent1"/>
              </a:buClr>
              <a:buSzTx/>
              <a:buFont typeface="Wingdings" pitchFamily="2" charset="2"/>
              <a:buChar char="Ø"/>
            </a:pPr>
            <a:r>
              <a:rPr lang="zh-CN" altLang="en-US" sz="2400" smtClean="0"/>
              <a:t>  比较运算：</a:t>
            </a:r>
          </a:p>
          <a:p>
            <a:pPr algn="just" eaLnBrk="1" hangingPunct="1">
              <a:buFontTx/>
              <a:buNone/>
            </a:pPr>
            <a:r>
              <a:rPr lang="en-US" altLang="zh-CN" sz="2400" smtClean="0"/>
              <a:t>      a[i]≠key</a:t>
            </a:r>
          </a:p>
          <a:p>
            <a:pPr algn="just" eaLnBrk="1" hangingPunct="1">
              <a:buClr>
                <a:schemeClr val="accent1"/>
              </a:buClr>
              <a:buFont typeface="Wingdings" pitchFamily="2" charset="2"/>
              <a:buChar char="Ø"/>
            </a:pPr>
            <a:r>
              <a:rPr lang="en-US" altLang="zh-CN" sz="2400" smtClean="0"/>
              <a:t>   i&lt;n &amp;&amp; a[i]≠key</a:t>
            </a:r>
            <a:endParaRPr lang="zh-CN" altLang="en-US" sz="2400" smtClean="0"/>
          </a:p>
        </p:txBody>
      </p:sp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395288" y="4748213"/>
            <a:ext cx="8424862" cy="1347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/>
              <a:t>3、查找结果的判断</a:t>
            </a:r>
          </a:p>
          <a:p>
            <a:pPr eaLnBrk="1" hangingPunct="1">
              <a:buClr>
                <a:schemeClr val="accent1"/>
              </a:buClr>
              <a:buFont typeface="Wingdings" pitchFamily="2" charset="2"/>
              <a:buChar char="Ø"/>
            </a:pPr>
            <a:r>
              <a:rPr lang="zh-CN" altLang="en-US" sz="2400"/>
              <a:t>在数组中找到检索键</a:t>
            </a:r>
            <a:r>
              <a:rPr lang="en-US" altLang="zh-CN" sz="2400"/>
              <a:t>key：i&lt;n</a:t>
            </a:r>
          </a:p>
          <a:p>
            <a:pPr eaLnBrk="1" hangingPunct="1">
              <a:buClr>
                <a:schemeClr val="accent1"/>
              </a:buClr>
              <a:buFont typeface="Wingdings" pitchFamily="2" charset="2"/>
              <a:buChar char="Ø"/>
            </a:pPr>
            <a:r>
              <a:rPr lang="zh-CN" altLang="en-US" sz="2400"/>
              <a:t>比较了数组中的所有元素后没有找到</a:t>
            </a:r>
            <a:r>
              <a:rPr lang="en-US" altLang="zh-CN" sz="2400"/>
              <a:t>key：i==n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F11A7DCF-A7ED-45D7-95D9-0B83D56DFCC8}" type="slidenum">
              <a:rPr lang="en-US" altLang="zh-CN"/>
              <a:pPr>
                <a:defRPr/>
              </a:pPr>
              <a:t>71</a:t>
            </a:fld>
            <a:r>
              <a:rPr lang="en-US" altLang="zh-CN"/>
              <a:t>-</a:t>
            </a:r>
          </a:p>
        </p:txBody>
      </p:sp>
      <p:sp>
        <p:nvSpPr>
          <p:cNvPr id="737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z="3200" smtClean="0"/>
              <a:t>一、逐次查找法</a:t>
            </a:r>
          </a:p>
        </p:txBody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600200"/>
            <a:ext cx="8424862" cy="457200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zh-CN" altLang="en-US" sz="2400" smtClean="0"/>
              <a:t>4、逐次查找的算法</a:t>
            </a:r>
          </a:p>
        </p:txBody>
      </p:sp>
      <p:sp>
        <p:nvSpPr>
          <p:cNvPr id="205851" name="Rectangle 27"/>
          <p:cNvSpPr>
            <a:spLocks noChangeArrowheads="1"/>
          </p:cNvSpPr>
          <p:nvPr/>
        </p:nvSpPr>
        <p:spPr bwMode="auto">
          <a:xfrm>
            <a:off x="2438400" y="2362200"/>
            <a:ext cx="3733800" cy="2362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05852" name="Rectangle 28"/>
          <p:cNvSpPr>
            <a:spLocks noChangeArrowheads="1"/>
          </p:cNvSpPr>
          <p:nvPr/>
        </p:nvSpPr>
        <p:spPr bwMode="auto">
          <a:xfrm>
            <a:off x="2438400" y="2362200"/>
            <a:ext cx="37338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en-US" altLang="zh-CN"/>
              <a:t> i←0</a:t>
            </a:r>
            <a:endParaRPr kumimoji="1" lang="zh-CN" altLang="en-US"/>
          </a:p>
        </p:txBody>
      </p:sp>
      <p:sp>
        <p:nvSpPr>
          <p:cNvPr id="205853" name="Rectangle 29"/>
          <p:cNvSpPr>
            <a:spLocks noChangeArrowheads="1"/>
          </p:cNvSpPr>
          <p:nvPr/>
        </p:nvSpPr>
        <p:spPr bwMode="auto">
          <a:xfrm>
            <a:off x="2438400" y="2819400"/>
            <a:ext cx="3733800" cy="914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zh-CN" altLang="en-US"/>
              <a:t> 当 </a:t>
            </a:r>
            <a:r>
              <a:rPr kumimoji="1" lang="en-US" altLang="zh-CN"/>
              <a:t>i&lt;n </a:t>
            </a:r>
            <a:r>
              <a:rPr kumimoji="1" lang="zh-CN" altLang="en-US"/>
              <a:t>且 </a:t>
            </a:r>
            <a:r>
              <a:rPr kumimoji="1" lang="en-US" altLang="zh-CN"/>
              <a:t>a[i]≠key </a:t>
            </a:r>
            <a:r>
              <a:rPr kumimoji="1" lang="zh-CN" altLang="en-US"/>
              <a:t>时</a:t>
            </a:r>
            <a:endParaRPr lang="zh-CN" altLang="en-US"/>
          </a:p>
        </p:txBody>
      </p:sp>
      <p:sp>
        <p:nvSpPr>
          <p:cNvPr id="205854" name="Rectangle 30"/>
          <p:cNvSpPr>
            <a:spLocks noChangeArrowheads="1"/>
          </p:cNvSpPr>
          <p:nvPr/>
        </p:nvSpPr>
        <p:spPr bwMode="auto">
          <a:xfrm>
            <a:off x="2971800" y="3276600"/>
            <a:ext cx="32004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en-US" altLang="zh-CN"/>
              <a:t>   i++</a:t>
            </a:r>
            <a:endParaRPr kumimoji="1" lang="zh-CN" altLang="en-US"/>
          </a:p>
        </p:txBody>
      </p:sp>
      <p:grpSp>
        <p:nvGrpSpPr>
          <p:cNvPr id="205859" name="Group 35"/>
          <p:cNvGrpSpPr>
            <a:grpSpLocks/>
          </p:cNvGrpSpPr>
          <p:nvPr/>
        </p:nvGrpSpPr>
        <p:grpSpPr bwMode="auto">
          <a:xfrm>
            <a:off x="2438400" y="3733800"/>
            <a:ext cx="3733800" cy="990600"/>
            <a:chOff x="1776" y="2352"/>
            <a:chExt cx="2352" cy="624"/>
          </a:xfrm>
        </p:grpSpPr>
        <p:sp>
          <p:nvSpPr>
            <p:cNvPr id="73743" name="Line 31"/>
            <p:cNvSpPr>
              <a:spLocks noChangeShapeType="1"/>
            </p:cNvSpPr>
            <p:nvPr/>
          </p:nvSpPr>
          <p:spPr bwMode="auto">
            <a:xfrm>
              <a:off x="1776" y="2352"/>
              <a:ext cx="120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73744" name="Line 32"/>
            <p:cNvSpPr>
              <a:spLocks noChangeShapeType="1"/>
            </p:cNvSpPr>
            <p:nvPr/>
          </p:nvSpPr>
          <p:spPr bwMode="auto">
            <a:xfrm flipV="1">
              <a:off x="2976" y="2352"/>
              <a:ext cx="1152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73745" name="Line 33"/>
            <p:cNvSpPr>
              <a:spLocks noChangeShapeType="1"/>
            </p:cNvSpPr>
            <p:nvPr/>
          </p:nvSpPr>
          <p:spPr bwMode="auto">
            <a:xfrm>
              <a:off x="1776" y="2688"/>
              <a:ext cx="235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73746" name="Line 34"/>
            <p:cNvSpPr>
              <a:spLocks noChangeShapeType="1"/>
            </p:cNvSpPr>
            <p:nvPr/>
          </p:nvSpPr>
          <p:spPr bwMode="auto">
            <a:xfrm>
              <a:off x="2976" y="2688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</p:grpSp>
      <p:sp>
        <p:nvSpPr>
          <p:cNvPr id="205860" name="Rectangle 36"/>
          <p:cNvSpPr>
            <a:spLocks noChangeArrowheads="1"/>
          </p:cNvSpPr>
          <p:nvPr/>
        </p:nvSpPr>
        <p:spPr bwMode="auto">
          <a:xfrm>
            <a:off x="4070350" y="3813175"/>
            <a:ext cx="50165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en-US" altLang="zh-CN"/>
              <a:t>i&lt;n</a:t>
            </a:r>
            <a:endParaRPr kumimoji="1" lang="zh-CN" altLang="en-US"/>
          </a:p>
        </p:txBody>
      </p:sp>
      <p:sp>
        <p:nvSpPr>
          <p:cNvPr id="205861" name="Rectangle 37"/>
          <p:cNvSpPr>
            <a:spLocks noChangeArrowheads="1"/>
          </p:cNvSpPr>
          <p:nvPr/>
        </p:nvSpPr>
        <p:spPr bwMode="auto">
          <a:xfrm>
            <a:off x="2514600" y="3810000"/>
            <a:ext cx="401638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zh-CN" altLang="en-US"/>
              <a:t>真</a:t>
            </a:r>
          </a:p>
        </p:txBody>
      </p:sp>
      <p:sp>
        <p:nvSpPr>
          <p:cNvPr id="205865" name="Rectangle 41"/>
          <p:cNvSpPr>
            <a:spLocks noChangeArrowheads="1"/>
          </p:cNvSpPr>
          <p:nvPr/>
        </p:nvSpPr>
        <p:spPr bwMode="auto">
          <a:xfrm>
            <a:off x="2438400" y="4267200"/>
            <a:ext cx="19050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</a:pPr>
            <a:r>
              <a:rPr kumimoji="1" lang="zh-CN" altLang="en-US"/>
              <a:t>找到</a:t>
            </a:r>
            <a:r>
              <a:rPr kumimoji="1" lang="en-US" altLang="zh-CN"/>
              <a:t>,</a:t>
            </a:r>
            <a:r>
              <a:rPr kumimoji="1" lang="zh-CN" altLang="en-US"/>
              <a:t>位置为</a:t>
            </a:r>
            <a:r>
              <a:rPr kumimoji="1" lang="en-US" altLang="zh-CN"/>
              <a:t>i</a:t>
            </a:r>
            <a:endParaRPr lang="zh-CN" altLang="en-US"/>
          </a:p>
        </p:txBody>
      </p:sp>
      <p:sp>
        <p:nvSpPr>
          <p:cNvPr id="205866" name="Rectangle 42"/>
          <p:cNvSpPr>
            <a:spLocks noChangeArrowheads="1"/>
          </p:cNvSpPr>
          <p:nvPr/>
        </p:nvSpPr>
        <p:spPr bwMode="auto">
          <a:xfrm>
            <a:off x="4343400" y="4267200"/>
            <a:ext cx="18288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</a:pPr>
            <a:r>
              <a:rPr kumimoji="1" lang="zh-CN" altLang="en-US"/>
              <a:t>没找到</a:t>
            </a:r>
            <a:endParaRPr lang="zh-CN" altLang="en-US"/>
          </a:p>
        </p:txBody>
      </p:sp>
      <p:sp>
        <p:nvSpPr>
          <p:cNvPr id="205867" name="Rectangle 43"/>
          <p:cNvSpPr>
            <a:spLocks noChangeArrowheads="1"/>
          </p:cNvSpPr>
          <p:nvPr/>
        </p:nvSpPr>
        <p:spPr bwMode="auto">
          <a:xfrm>
            <a:off x="5715000" y="3886200"/>
            <a:ext cx="401638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zh-CN" altLang="en-US"/>
              <a:t>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5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05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05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05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05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05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05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05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851" grpId="0" animBg="1"/>
      <p:bldP spid="205852" grpId="0" animBg="1" autoUpdateAnimBg="0"/>
      <p:bldP spid="205853" grpId="0" animBg="1" autoUpdateAnimBg="0"/>
      <p:bldP spid="205854" grpId="0" animBg="1" autoUpdateAnimBg="0"/>
      <p:bldP spid="205860" grpId="0" autoUpdateAnimBg="0"/>
      <p:bldP spid="205861" grpId="0" autoUpdateAnimBg="0"/>
      <p:bldP spid="205865" grpId="0" animBg="1" autoUpdateAnimBg="0"/>
      <p:bldP spid="205866" grpId="0" animBg="1" autoUpdateAnimBg="0"/>
      <p:bldP spid="205867" grpId="0" autoUpdateAnimBg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D1510CE0-80D8-4918-8C8A-EE3F9DEF9C8E}" type="slidenum">
              <a:rPr lang="en-US" altLang="zh-CN"/>
              <a:pPr>
                <a:defRPr/>
              </a:pPr>
              <a:t>72</a:t>
            </a:fld>
            <a:r>
              <a:rPr lang="en-US" altLang="zh-CN"/>
              <a:t>-</a:t>
            </a:r>
          </a:p>
        </p:txBody>
      </p:sp>
      <p:sp>
        <p:nvSpPr>
          <p:cNvPr id="747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z="3200" smtClean="0"/>
              <a:t>一、逐次查找法</a:t>
            </a:r>
          </a:p>
        </p:txBody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00213"/>
            <a:ext cx="8424862" cy="2643187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zh-CN" altLang="en-US" sz="2400" dirty="0" smtClean="0"/>
              <a:t>【例】编写一个逐次查找法函数。</a:t>
            </a:r>
          </a:p>
          <a:p>
            <a:pPr algn="just" eaLnBrk="1" hangingPunct="1">
              <a:buClr>
                <a:schemeClr val="accent1"/>
              </a:buClr>
              <a:buFont typeface="Wingdings" pitchFamily="2" charset="2"/>
              <a:buChar char="Ø"/>
            </a:pPr>
            <a:r>
              <a:rPr lang="zh-CN" altLang="en-US" sz="2400" dirty="0" smtClean="0"/>
              <a:t>函数名： </a:t>
            </a:r>
            <a:r>
              <a:rPr lang="en-US" altLang="zh-CN" sz="2400" dirty="0" smtClean="0"/>
              <a:t>search</a:t>
            </a:r>
          </a:p>
          <a:p>
            <a:pPr algn="just" eaLnBrk="1" hangingPunct="1">
              <a:buClr>
                <a:schemeClr val="accent1"/>
              </a:buClr>
              <a:buFont typeface="Wingdings" pitchFamily="2" charset="2"/>
              <a:buChar char="Ø"/>
            </a:pPr>
            <a:r>
              <a:rPr lang="zh-CN" altLang="en-US" sz="2400" dirty="0" smtClean="0"/>
              <a:t>参数：被查找的数组，数组中有效数据的个数</a:t>
            </a:r>
            <a:r>
              <a:rPr lang="en-US" altLang="zh-CN" sz="2400" dirty="0" smtClean="0"/>
              <a:t>，</a:t>
            </a:r>
            <a:r>
              <a:rPr lang="zh-CN" altLang="en-US" sz="2400" dirty="0" smtClean="0"/>
              <a:t>检索键</a:t>
            </a:r>
          </a:p>
          <a:p>
            <a:pPr algn="just" eaLnBrk="1" hangingPunct="1">
              <a:buClr>
                <a:schemeClr val="accent1"/>
              </a:buClr>
              <a:buFont typeface="Wingdings" pitchFamily="2" charset="2"/>
              <a:buChar char="Ø"/>
            </a:pPr>
            <a:r>
              <a:rPr lang="zh-CN" altLang="en-US" sz="2400" dirty="0" smtClean="0"/>
              <a:t>返回值：查找的结论，查找成功返回</a:t>
            </a:r>
            <a:r>
              <a:rPr lang="en-US" altLang="zh-CN" sz="2400" dirty="0" smtClean="0"/>
              <a:t>key</a:t>
            </a:r>
            <a:r>
              <a:rPr lang="zh-CN" altLang="en-US" sz="2400" dirty="0" smtClean="0"/>
              <a:t>所在的位置；查找不成功时用-1标识</a:t>
            </a:r>
          </a:p>
          <a:p>
            <a:pPr algn="just" eaLnBrk="1" hangingPunct="1">
              <a:buClr>
                <a:schemeClr val="accent1"/>
              </a:buClr>
              <a:buFont typeface="Wingdings" pitchFamily="2" charset="2"/>
              <a:buNone/>
            </a:pPr>
            <a:r>
              <a:rPr lang="zh-CN" altLang="en-US" sz="2400" dirty="0" smtClean="0"/>
              <a:t>函数的首部： 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search(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a[ ], 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n, 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key) </a:t>
            </a:r>
            <a:endParaRPr lang="zh-CN" alt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C1EBAEB4-9D0F-4F61-9373-8EB558E09434}" type="slidenum">
              <a:rPr lang="en-US" altLang="zh-CN"/>
              <a:pPr>
                <a:defRPr/>
              </a:pPr>
              <a:t>73</a:t>
            </a:fld>
            <a:r>
              <a:rPr lang="en-US" altLang="zh-CN"/>
              <a:t>-</a:t>
            </a:r>
          </a:p>
        </p:txBody>
      </p:sp>
      <p:sp>
        <p:nvSpPr>
          <p:cNvPr id="75779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eaLnBrk="1" hangingPunct="1"/>
            <a:r>
              <a:rPr lang="zh-CN" altLang="en-US" sz="3200" smtClean="0"/>
              <a:t>一、逐次查找法</a:t>
            </a:r>
          </a:p>
        </p:txBody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524000"/>
            <a:ext cx="4481512" cy="4824413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zh-CN" altLang="en-US" sz="2400" dirty="0" smtClean="0"/>
              <a:t>逐次查找法函数</a:t>
            </a:r>
          </a:p>
          <a:p>
            <a:pPr algn="just" eaLnBrk="1" hangingPunct="1">
              <a:buFontTx/>
              <a:buNone/>
            </a:pPr>
            <a:r>
              <a:rPr lang="zh-CN" altLang="en-US" sz="2400" dirty="0" smtClean="0"/>
              <a:t>#</a:t>
            </a:r>
            <a:r>
              <a:rPr lang="en-US" altLang="zh-CN" sz="2400" dirty="0" smtClean="0"/>
              <a:t>define N 20</a:t>
            </a:r>
          </a:p>
          <a:p>
            <a:pPr algn="just" eaLnBrk="1" hangingPunct="1">
              <a:buFontTx/>
              <a:buNone/>
            </a:pP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search(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a[], 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n, 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key)</a:t>
            </a:r>
          </a:p>
          <a:p>
            <a:pPr algn="just" eaLnBrk="1" hangingPunct="1">
              <a:buFontTx/>
              <a:buNone/>
            </a:pPr>
            <a:r>
              <a:rPr lang="en-US" altLang="zh-CN" sz="2400" dirty="0" smtClean="0"/>
              <a:t>{</a:t>
            </a:r>
            <a:r>
              <a:rPr lang="en-US" altLang="zh-CN" sz="2400" dirty="0" err="1" smtClean="0"/>
              <a:t>int</a:t>
            </a:r>
            <a:r>
              <a:rPr lang="en-US" altLang="zh-CN" sz="2400" dirty="0" smtClean="0"/>
              <a:t> 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;</a:t>
            </a:r>
          </a:p>
          <a:p>
            <a:pPr algn="just" eaLnBrk="1" hangingPunct="1">
              <a:buFontTx/>
              <a:buNone/>
            </a:pPr>
            <a:r>
              <a:rPr lang="en-US" altLang="zh-CN" sz="2400" dirty="0" smtClean="0"/>
              <a:t>  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=0;   	/*</a:t>
            </a:r>
            <a:r>
              <a:rPr lang="zh-CN" altLang="en-US" sz="2400" dirty="0" smtClean="0"/>
              <a:t>初始化*/</a:t>
            </a:r>
          </a:p>
          <a:p>
            <a:pPr algn="just" eaLnBrk="1" hangingPunct="1">
              <a:buFontTx/>
              <a:buNone/>
            </a:pPr>
            <a:r>
              <a:rPr lang="zh-CN" altLang="en-US" sz="2400" dirty="0" smtClean="0"/>
              <a:t>  </a:t>
            </a:r>
            <a:r>
              <a:rPr lang="en-US" altLang="zh-CN" sz="2400" dirty="0" smtClean="0"/>
              <a:t>while (</a:t>
            </a:r>
            <a:r>
              <a:rPr kumimoji="1" lang="en-US" altLang="zh-CN" sz="2400" dirty="0" err="1" smtClean="0"/>
              <a:t>i</a:t>
            </a:r>
            <a:r>
              <a:rPr kumimoji="1" lang="en-US" altLang="zh-CN" sz="2400" dirty="0" smtClean="0"/>
              <a:t>&lt;n  &amp;&amp; </a:t>
            </a:r>
            <a:r>
              <a:rPr lang="en-US" altLang="zh-CN" sz="2400" dirty="0" smtClean="0"/>
              <a:t>a[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]!=key) </a:t>
            </a:r>
          </a:p>
          <a:p>
            <a:pPr algn="just" eaLnBrk="1" hangingPunct="1">
              <a:buFontTx/>
              <a:buNone/>
            </a:pPr>
            <a:r>
              <a:rPr lang="en-US" altLang="zh-CN" sz="2400" dirty="0" smtClean="0"/>
              <a:t>      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++;</a:t>
            </a:r>
          </a:p>
          <a:p>
            <a:pPr algn="just" eaLnBrk="1" hangingPunct="1">
              <a:buFontTx/>
              <a:buNone/>
            </a:pPr>
            <a:r>
              <a:rPr lang="en-US" altLang="zh-CN" sz="2400" dirty="0" smtClean="0"/>
              <a:t>  if (</a:t>
            </a:r>
            <a:r>
              <a:rPr kumimoji="1" lang="en-US" altLang="zh-CN" sz="2400" dirty="0" err="1" smtClean="0"/>
              <a:t>i</a:t>
            </a:r>
            <a:r>
              <a:rPr kumimoji="1" lang="en-US" altLang="zh-CN" sz="2400" dirty="0" smtClean="0"/>
              <a:t>&lt;n </a:t>
            </a:r>
            <a:r>
              <a:rPr lang="en-US" altLang="zh-CN" sz="2400" dirty="0" smtClean="0"/>
              <a:t>)  return 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;  	/*</a:t>
            </a:r>
            <a:r>
              <a:rPr lang="zh-CN" altLang="en-US" sz="2400" dirty="0" smtClean="0"/>
              <a:t>找到*/</a:t>
            </a:r>
          </a:p>
          <a:p>
            <a:pPr algn="just" eaLnBrk="1" hangingPunct="1">
              <a:buFontTx/>
              <a:buNone/>
            </a:pPr>
            <a:r>
              <a:rPr lang="zh-CN" altLang="en-US" sz="2400" dirty="0" smtClean="0"/>
              <a:t>  </a:t>
            </a:r>
            <a:r>
              <a:rPr lang="en-US" altLang="zh-CN" sz="2400" dirty="0" smtClean="0"/>
              <a:t>else return -1;	</a:t>
            </a:r>
          </a:p>
          <a:p>
            <a:pPr algn="just" eaLnBrk="1" hangingPunct="1">
              <a:buFontTx/>
              <a:buNone/>
            </a:pPr>
            <a:r>
              <a:rPr lang="en-US" altLang="zh-CN" sz="2400" dirty="0" smtClean="0"/>
              <a:t>}</a:t>
            </a:r>
          </a:p>
          <a:p>
            <a:pPr algn="just" eaLnBrk="1" hangingPunct="1">
              <a:buFontTx/>
              <a:buNone/>
            </a:pPr>
            <a:endParaRPr lang="zh-CN" alt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2401981C-088A-491F-9E78-8CE2FEAC57A9}" type="slidenum">
              <a:rPr lang="en-US" altLang="zh-CN"/>
              <a:pPr>
                <a:defRPr/>
              </a:pPr>
              <a:t>74</a:t>
            </a:fld>
            <a:r>
              <a:rPr lang="en-US" altLang="zh-CN"/>
              <a:t>-</a:t>
            </a:r>
          </a:p>
        </p:txBody>
      </p:sp>
      <p:sp>
        <p:nvSpPr>
          <p:cNvPr id="768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z="3200" smtClean="0"/>
              <a:t>二、折半查找</a:t>
            </a:r>
          </a:p>
        </p:txBody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600200"/>
            <a:ext cx="8424863" cy="2133600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zh-CN" altLang="en-US" sz="2400" smtClean="0"/>
              <a:t>1、折半查找的基本思想</a:t>
            </a:r>
          </a:p>
          <a:p>
            <a:pPr algn="just" eaLnBrk="1" hangingPunct="1">
              <a:buClr>
                <a:schemeClr val="accent1"/>
              </a:buClr>
              <a:buFont typeface="Wingdings" pitchFamily="2" charset="2"/>
              <a:buChar char="Ø"/>
            </a:pPr>
            <a:r>
              <a:rPr lang="zh-CN" altLang="en-US" sz="2400" smtClean="0"/>
              <a:t>查找表数据已有序排列（以升序为例）</a:t>
            </a:r>
          </a:p>
          <a:p>
            <a:pPr algn="just" eaLnBrk="1" hangingPunct="1">
              <a:buClr>
                <a:schemeClr val="accent1"/>
              </a:buClr>
              <a:buFont typeface="Wingdings" pitchFamily="2" charset="2"/>
              <a:buChar char="Ø"/>
            </a:pPr>
            <a:r>
              <a:rPr lang="zh-CN" altLang="en-US" sz="2400" smtClean="0"/>
              <a:t>在没找到的情况下，根据检索键</a:t>
            </a:r>
            <a:r>
              <a:rPr lang="en-US" altLang="zh-CN" sz="2400" smtClean="0"/>
              <a:t>key</a:t>
            </a:r>
            <a:r>
              <a:rPr lang="zh-CN" altLang="en-US" sz="2400" smtClean="0"/>
              <a:t>与数组元素的关系，将待查记录所在区间缩小“一半”，直到找到或确认找不到该记录为止。</a:t>
            </a:r>
          </a:p>
        </p:txBody>
      </p:sp>
      <p:sp>
        <p:nvSpPr>
          <p:cNvPr id="76805" name="Rectangle 4"/>
          <p:cNvSpPr>
            <a:spLocks noChangeArrowheads="1"/>
          </p:cNvSpPr>
          <p:nvPr/>
        </p:nvSpPr>
        <p:spPr bwMode="auto">
          <a:xfrm>
            <a:off x="838200" y="3862388"/>
            <a:ext cx="6400800" cy="1643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altLang="zh-CN" sz="2400"/>
              <a:t>n: </a:t>
            </a:r>
            <a:r>
              <a:rPr lang="zh-CN" altLang="en-US" sz="2400"/>
              <a:t>表长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altLang="zh-CN" sz="2400"/>
              <a:t>low:  </a:t>
            </a:r>
            <a:r>
              <a:rPr lang="zh-CN" altLang="zh-CN" sz="2400"/>
              <a:t>待查元素所在区间的下界</a:t>
            </a:r>
            <a:endParaRPr lang="zh-CN" altLang="en-US" sz="2400"/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altLang="zh-CN" sz="2400"/>
              <a:t>high: </a:t>
            </a:r>
            <a:r>
              <a:rPr lang="zh-CN" altLang="zh-CN" sz="2400"/>
              <a:t>待查元素所在区间的上界</a:t>
            </a:r>
            <a:endParaRPr lang="zh-CN" altLang="en-US" sz="2400"/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altLang="zh-CN" sz="2400"/>
              <a:t>mid: </a:t>
            </a:r>
            <a:r>
              <a:rPr lang="zh-CN" altLang="en-US" sz="2400"/>
              <a:t>待查元素所在区间的中点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CC2E7F13-C9C0-487F-8EAF-26A9B5F42188}" type="slidenum">
              <a:rPr lang="en-US" altLang="zh-CN"/>
              <a:pPr>
                <a:defRPr/>
              </a:pPr>
              <a:t>75</a:t>
            </a:fld>
            <a:r>
              <a:rPr lang="en-US" altLang="zh-CN"/>
              <a:t>-</a:t>
            </a:r>
          </a:p>
        </p:txBody>
      </p:sp>
      <p:grpSp>
        <p:nvGrpSpPr>
          <p:cNvPr id="281604" name="Group 4"/>
          <p:cNvGrpSpPr>
            <a:grpSpLocks/>
          </p:cNvGrpSpPr>
          <p:nvPr/>
        </p:nvGrpSpPr>
        <p:grpSpPr bwMode="auto">
          <a:xfrm>
            <a:off x="1416050" y="2740025"/>
            <a:ext cx="6461125" cy="627063"/>
            <a:chOff x="892" y="1738"/>
            <a:chExt cx="4070" cy="395"/>
          </a:xfrm>
        </p:grpSpPr>
        <p:grpSp>
          <p:nvGrpSpPr>
            <p:cNvPr id="77897" name="Group 5"/>
            <p:cNvGrpSpPr>
              <a:grpSpLocks/>
            </p:cNvGrpSpPr>
            <p:nvPr/>
          </p:nvGrpSpPr>
          <p:grpSpPr bwMode="auto">
            <a:xfrm>
              <a:off x="892" y="1742"/>
              <a:ext cx="356" cy="391"/>
              <a:chOff x="975" y="1167"/>
              <a:chExt cx="356" cy="391"/>
            </a:xfrm>
          </p:grpSpPr>
          <p:sp>
            <p:nvSpPr>
              <p:cNvPr id="77901" name="Line 6"/>
              <p:cNvSpPr>
                <a:spLocks noChangeShapeType="1"/>
              </p:cNvSpPr>
              <p:nvPr/>
            </p:nvSpPr>
            <p:spPr bwMode="auto">
              <a:xfrm flipV="1">
                <a:off x="1122" y="1167"/>
                <a:ext cx="0" cy="22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7902" name="Text Box 7"/>
              <p:cNvSpPr txBox="1">
                <a:spLocks noChangeArrowheads="1"/>
              </p:cNvSpPr>
              <p:nvPr/>
            </p:nvSpPr>
            <p:spPr bwMode="auto">
              <a:xfrm>
                <a:off x="975" y="1308"/>
                <a:ext cx="356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en-US" altLang="zh-CN">
                    <a:ea typeface="宋体" pitchFamily="2" charset="-122"/>
                  </a:rPr>
                  <a:t>low</a:t>
                </a:r>
              </a:p>
            </p:txBody>
          </p:sp>
        </p:grpSp>
        <p:grpSp>
          <p:nvGrpSpPr>
            <p:cNvPr id="77898" name="Group 8"/>
            <p:cNvGrpSpPr>
              <a:grpSpLocks/>
            </p:cNvGrpSpPr>
            <p:nvPr/>
          </p:nvGrpSpPr>
          <p:grpSpPr bwMode="auto">
            <a:xfrm>
              <a:off x="4544" y="1738"/>
              <a:ext cx="418" cy="390"/>
              <a:chOff x="975" y="1167"/>
              <a:chExt cx="418" cy="390"/>
            </a:xfrm>
          </p:grpSpPr>
          <p:sp>
            <p:nvSpPr>
              <p:cNvPr id="77899" name="Line 9"/>
              <p:cNvSpPr>
                <a:spLocks noChangeShapeType="1"/>
              </p:cNvSpPr>
              <p:nvPr/>
            </p:nvSpPr>
            <p:spPr bwMode="auto">
              <a:xfrm flipV="1">
                <a:off x="1122" y="1167"/>
                <a:ext cx="0" cy="22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7900" name="Text Box 10"/>
              <p:cNvSpPr txBox="1">
                <a:spLocks noChangeArrowheads="1"/>
              </p:cNvSpPr>
              <p:nvPr/>
            </p:nvSpPr>
            <p:spPr bwMode="auto">
              <a:xfrm>
                <a:off x="975" y="1307"/>
                <a:ext cx="418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en-US" altLang="zh-CN">
                    <a:ea typeface="宋体" pitchFamily="2" charset="-122"/>
                  </a:rPr>
                  <a:t>high</a:t>
                </a:r>
              </a:p>
            </p:txBody>
          </p:sp>
        </p:grpSp>
      </p:grpSp>
      <p:grpSp>
        <p:nvGrpSpPr>
          <p:cNvPr id="281611" name="Group 11"/>
          <p:cNvGrpSpPr>
            <a:grpSpLocks/>
          </p:cNvGrpSpPr>
          <p:nvPr/>
        </p:nvGrpSpPr>
        <p:grpSpPr bwMode="auto">
          <a:xfrm>
            <a:off x="4194175" y="2714625"/>
            <a:ext cx="606425" cy="619125"/>
            <a:chOff x="975" y="1167"/>
            <a:chExt cx="382" cy="391"/>
          </a:xfrm>
        </p:grpSpPr>
        <p:sp>
          <p:nvSpPr>
            <p:cNvPr id="77895" name="Line 12"/>
            <p:cNvSpPr>
              <a:spLocks noChangeShapeType="1"/>
            </p:cNvSpPr>
            <p:nvPr/>
          </p:nvSpPr>
          <p:spPr bwMode="auto">
            <a:xfrm flipV="1">
              <a:off x="1122" y="1167"/>
              <a:ext cx="0" cy="2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896" name="Text Box 13"/>
            <p:cNvSpPr txBox="1">
              <a:spLocks noChangeArrowheads="1"/>
            </p:cNvSpPr>
            <p:nvPr/>
          </p:nvSpPr>
          <p:spPr bwMode="auto">
            <a:xfrm>
              <a:off x="975" y="1307"/>
              <a:ext cx="382" cy="2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>
                  <a:ea typeface="宋体" pitchFamily="2" charset="-122"/>
                </a:rPr>
                <a:t>mid</a:t>
              </a:r>
            </a:p>
          </p:txBody>
        </p:sp>
      </p:grpSp>
      <p:grpSp>
        <p:nvGrpSpPr>
          <p:cNvPr id="77829" name="Group 14"/>
          <p:cNvGrpSpPr>
            <a:grpSpLocks/>
          </p:cNvGrpSpPr>
          <p:nvPr/>
        </p:nvGrpSpPr>
        <p:grpSpPr bwMode="auto">
          <a:xfrm>
            <a:off x="1447800" y="1931988"/>
            <a:ext cx="6216650" cy="755650"/>
            <a:chOff x="912" y="1229"/>
            <a:chExt cx="3916" cy="476"/>
          </a:xfrm>
        </p:grpSpPr>
        <p:sp>
          <p:nvSpPr>
            <p:cNvPr id="77883" name="Text Box 15"/>
            <p:cNvSpPr txBox="1">
              <a:spLocks noChangeArrowheads="1"/>
            </p:cNvSpPr>
            <p:nvPr/>
          </p:nvSpPr>
          <p:spPr bwMode="auto">
            <a:xfrm>
              <a:off x="912" y="1229"/>
              <a:ext cx="391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3CC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>
                  <a:ea typeface="宋体" pitchFamily="2" charset="-122"/>
                </a:rPr>
                <a:t>1       2       3       4       5       6        7        8       9      10     11</a:t>
              </a:r>
            </a:p>
          </p:txBody>
        </p:sp>
        <p:sp>
          <p:nvSpPr>
            <p:cNvPr id="77884" name="Rectangle 16"/>
            <p:cNvSpPr>
              <a:spLocks noChangeArrowheads="1"/>
            </p:cNvSpPr>
            <p:nvPr/>
          </p:nvSpPr>
          <p:spPr bwMode="auto">
            <a:xfrm>
              <a:off x="930" y="1450"/>
              <a:ext cx="3879" cy="255"/>
            </a:xfrm>
            <a:prstGeom prst="rect">
              <a:avLst/>
            </a:prstGeom>
            <a:solidFill>
              <a:srgbClr val="33CCCC"/>
            </a:solidFill>
            <a:ln w="25400">
              <a:solidFill>
                <a:srgbClr val="99CC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>
                  <a:ea typeface="宋体" pitchFamily="2" charset="-122"/>
                </a:rPr>
                <a:t>5      13     19     21     37     56      64      75     80     88     92</a:t>
              </a:r>
            </a:p>
          </p:txBody>
        </p:sp>
        <p:sp>
          <p:nvSpPr>
            <p:cNvPr id="77885" name="Line 17"/>
            <p:cNvSpPr>
              <a:spLocks noChangeShapeType="1"/>
            </p:cNvSpPr>
            <p:nvPr/>
          </p:nvSpPr>
          <p:spPr bwMode="auto">
            <a:xfrm>
              <a:off x="1197" y="1450"/>
              <a:ext cx="0" cy="2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886" name="Line 18"/>
            <p:cNvSpPr>
              <a:spLocks noChangeShapeType="1"/>
            </p:cNvSpPr>
            <p:nvPr/>
          </p:nvSpPr>
          <p:spPr bwMode="auto">
            <a:xfrm>
              <a:off x="1561" y="1450"/>
              <a:ext cx="0" cy="2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887" name="Line 19"/>
            <p:cNvSpPr>
              <a:spLocks noChangeShapeType="1"/>
            </p:cNvSpPr>
            <p:nvPr/>
          </p:nvSpPr>
          <p:spPr bwMode="auto">
            <a:xfrm>
              <a:off x="1925" y="1450"/>
              <a:ext cx="0" cy="2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888" name="Line 20"/>
            <p:cNvSpPr>
              <a:spLocks noChangeShapeType="1"/>
            </p:cNvSpPr>
            <p:nvPr/>
          </p:nvSpPr>
          <p:spPr bwMode="auto">
            <a:xfrm>
              <a:off x="2289" y="1450"/>
              <a:ext cx="0" cy="2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889" name="Line 21"/>
            <p:cNvSpPr>
              <a:spLocks noChangeShapeType="1"/>
            </p:cNvSpPr>
            <p:nvPr/>
          </p:nvSpPr>
          <p:spPr bwMode="auto">
            <a:xfrm>
              <a:off x="2653" y="1450"/>
              <a:ext cx="0" cy="2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890" name="Line 22"/>
            <p:cNvSpPr>
              <a:spLocks noChangeShapeType="1"/>
            </p:cNvSpPr>
            <p:nvPr/>
          </p:nvSpPr>
          <p:spPr bwMode="auto">
            <a:xfrm>
              <a:off x="3017" y="1450"/>
              <a:ext cx="0" cy="2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891" name="Line 23"/>
            <p:cNvSpPr>
              <a:spLocks noChangeShapeType="1"/>
            </p:cNvSpPr>
            <p:nvPr/>
          </p:nvSpPr>
          <p:spPr bwMode="auto">
            <a:xfrm>
              <a:off x="3381" y="1450"/>
              <a:ext cx="0" cy="2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892" name="Line 24"/>
            <p:cNvSpPr>
              <a:spLocks noChangeShapeType="1"/>
            </p:cNvSpPr>
            <p:nvPr/>
          </p:nvSpPr>
          <p:spPr bwMode="auto">
            <a:xfrm>
              <a:off x="3745" y="1450"/>
              <a:ext cx="0" cy="2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893" name="Line 25"/>
            <p:cNvSpPr>
              <a:spLocks noChangeShapeType="1"/>
            </p:cNvSpPr>
            <p:nvPr/>
          </p:nvSpPr>
          <p:spPr bwMode="auto">
            <a:xfrm>
              <a:off x="4109" y="1450"/>
              <a:ext cx="0" cy="2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894" name="Line 26"/>
            <p:cNvSpPr>
              <a:spLocks noChangeShapeType="1"/>
            </p:cNvSpPr>
            <p:nvPr/>
          </p:nvSpPr>
          <p:spPr bwMode="auto">
            <a:xfrm>
              <a:off x="4473" y="1450"/>
              <a:ext cx="0" cy="2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81627" name="AutoShape 27"/>
          <p:cNvSpPr>
            <a:spLocks noChangeArrowheads="1"/>
          </p:cNvSpPr>
          <p:nvPr/>
        </p:nvSpPr>
        <p:spPr bwMode="auto">
          <a:xfrm>
            <a:off x="4705350" y="1504950"/>
            <a:ext cx="1622425" cy="369888"/>
          </a:xfrm>
          <a:prstGeom prst="wedgeEllipseCallout">
            <a:avLst>
              <a:gd name="adj1" fmla="val -48435"/>
              <a:gd name="adj2" fmla="val 90773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</a:pPr>
            <a:r>
              <a:rPr kumimoji="1" lang="zh-CN" altLang="en-US"/>
              <a:t>找 21</a:t>
            </a:r>
          </a:p>
        </p:txBody>
      </p:sp>
      <p:grpSp>
        <p:nvGrpSpPr>
          <p:cNvPr id="281645" name="Group 45"/>
          <p:cNvGrpSpPr>
            <a:grpSpLocks/>
          </p:cNvGrpSpPr>
          <p:nvPr/>
        </p:nvGrpSpPr>
        <p:grpSpPr bwMode="auto">
          <a:xfrm>
            <a:off x="1447800" y="3368675"/>
            <a:ext cx="6280150" cy="1487488"/>
            <a:chOff x="912" y="2134"/>
            <a:chExt cx="3956" cy="937"/>
          </a:xfrm>
        </p:grpSpPr>
        <p:grpSp>
          <p:nvGrpSpPr>
            <p:cNvPr id="77866" name="Group 28"/>
            <p:cNvGrpSpPr>
              <a:grpSpLocks/>
            </p:cNvGrpSpPr>
            <p:nvPr/>
          </p:nvGrpSpPr>
          <p:grpSpPr bwMode="auto">
            <a:xfrm>
              <a:off x="912" y="2134"/>
              <a:ext cx="3956" cy="540"/>
              <a:chOff x="952" y="1440"/>
              <a:chExt cx="3956" cy="480"/>
            </a:xfrm>
          </p:grpSpPr>
          <p:sp>
            <p:nvSpPr>
              <p:cNvPr id="77870" name="Text Box 29"/>
              <p:cNvSpPr txBox="1">
                <a:spLocks noChangeArrowheads="1"/>
              </p:cNvSpPr>
              <p:nvPr/>
            </p:nvSpPr>
            <p:spPr bwMode="auto">
              <a:xfrm>
                <a:off x="952" y="1440"/>
                <a:ext cx="3956" cy="22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>
                    <a:ea typeface="宋体" pitchFamily="2" charset="-122"/>
                  </a:rPr>
                  <a:t>1        2       3       4       5       6        7        8       9      10     11</a:t>
                </a:r>
              </a:p>
            </p:txBody>
          </p:sp>
          <p:grpSp>
            <p:nvGrpSpPr>
              <p:cNvPr id="77871" name="Group 30"/>
              <p:cNvGrpSpPr>
                <a:grpSpLocks/>
              </p:cNvGrpSpPr>
              <p:nvPr/>
            </p:nvGrpSpPr>
            <p:grpSpPr bwMode="auto">
              <a:xfrm>
                <a:off x="960" y="1680"/>
                <a:ext cx="1776" cy="240"/>
                <a:chOff x="1008" y="1872"/>
                <a:chExt cx="1392" cy="240"/>
              </a:xfrm>
            </p:grpSpPr>
            <p:sp>
              <p:nvSpPr>
                <p:cNvPr id="77878" name="Rectangle 31"/>
                <p:cNvSpPr>
                  <a:spLocks noChangeArrowheads="1"/>
                </p:cNvSpPr>
                <p:nvPr/>
              </p:nvSpPr>
              <p:spPr bwMode="auto">
                <a:xfrm>
                  <a:off x="1008" y="1872"/>
                  <a:ext cx="1392" cy="240"/>
                </a:xfrm>
                <a:prstGeom prst="rect">
                  <a:avLst/>
                </a:prstGeom>
                <a:solidFill>
                  <a:srgbClr val="33CCCC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</a:pPr>
                  <a:r>
                    <a:rPr kumimoji="1" lang="zh-CN" altLang="en-US">
                      <a:ea typeface="宋体" pitchFamily="2" charset="-122"/>
                    </a:rPr>
                    <a:t>  5     13    19       21    37</a:t>
                  </a:r>
                </a:p>
              </p:txBody>
            </p:sp>
            <p:sp>
              <p:nvSpPr>
                <p:cNvPr id="77879" name="Line 32"/>
                <p:cNvSpPr>
                  <a:spLocks noChangeShapeType="1"/>
                </p:cNvSpPr>
                <p:nvPr/>
              </p:nvSpPr>
              <p:spPr bwMode="auto">
                <a:xfrm>
                  <a:off x="1248" y="1872"/>
                  <a:ext cx="0" cy="240"/>
                </a:xfrm>
                <a:prstGeom prst="line">
                  <a:avLst/>
                </a:prstGeom>
                <a:noFill/>
                <a:ln w="19050">
                  <a:solidFill>
                    <a:schemeClr val="accent2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7880" name="Line 33"/>
                <p:cNvSpPr>
                  <a:spLocks noChangeShapeType="1"/>
                </p:cNvSpPr>
                <p:nvPr/>
              </p:nvSpPr>
              <p:spPr bwMode="auto">
                <a:xfrm>
                  <a:off x="1536" y="1872"/>
                  <a:ext cx="0" cy="240"/>
                </a:xfrm>
                <a:prstGeom prst="line">
                  <a:avLst/>
                </a:prstGeom>
                <a:noFill/>
                <a:ln w="19050">
                  <a:solidFill>
                    <a:schemeClr val="accent2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7881" name="Line 34"/>
                <p:cNvSpPr>
                  <a:spLocks noChangeShapeType="1"/>
                </p:cNvSpPr>
                <p:nvPr/>
              </p:nvSpPr>
              <p:spPr bwMode="auto">
                <a:xfrm>
                  <a:off x="1824" y="1872"/>
                  <a:ext cx="0" cy="240"/>
                </a:xfrm>
                <a:prstGeom prst="line">
                  <a:avLst/>
                </a:prstGeom>
                <a:noFill/>
                <a:ln w="19050">
                  <a:solidFill>
                    <a:schemeClr val="accent2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7882" name="Line 35"/>
                <p:cNvSpPr>
                  <a:spLocks noChangeShapeType="1"/>
                </p:cNvSpPr>
                <p:nvPr/>
              </p:nvSpPr>
              <p:spPr bwMode="auto">
                <a:xfrm>
                  <a:off x="2112" y="1872"/>
                  <a:ext cx="0" cy="240"/>
                </a:xfrm>
                <a:prstGeom prst="line">
                  <a:avLst/>
                </a:prstGeom>
                <a:noFill/>
                <a:ln w="19050">
                  <a:solidFill>
                    <a:schemeClr val="accent2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77872" name="Rectangle 36"/>
              <p:cNvSpPr>
                <a:spLocks noChangeArrowheads="1"/>
              </p:cNvSpPr>
              <p:nvPr/>
            </p:nvSpPr>
            <p:spPr bwMode="auto">
              <a:xfrm>
                <a:off x="2736" y="1680"/>
                <a:ext cx="2112" cy="24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3CCCC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>
                    <a:ea typeface="宋体" pitchFamily="2" charset="-122"/>
                  </a:rPr>
                  <a:t>56     64    75      80     88     92</a:t>
                </a:r>
              </a:p>
            </p:txBody>
          </p:sp>
          <p:sp>
            <p:nvSpPr>
              <p:cNvPr id="77873" name="Line 37"/>
              <p:cNvSpPr>
                <a:spLocks noChangeShapeType="1"/>
              </p:cNvSpPr>
              <p:nvPr/>
            </p:nvSpPr>
            <p:spPr bwMode="auto">
              <a:xfrm>
                <a:off x="3042" y="1680"/>
                <a:ext cx="0" cy="240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874" name="Line 38"/>
              <p:cNvSpPr>
                <a:spLocks noChangeShapeType="1"/>
              </p:cNvSpPr>
              <p:nvPr/>
            </p:nvSpPr>
            <p:spPr bwMode="auto">
              <a:xfrm>
                <a:off x="3410" y="1680"/>
                <a:ext cx="0" cy="240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875" name="Line 39"/>
              <p:cNvSpPr>
                <a:spLocks noChangeShapeType="1"/>
              </p:cNvSpPr>
              <p:nvPr/>
            </p:nvSpPr>
            <p:spPr bwMode="auto">
              <a:xfrm>
                <a:off x="3777" y="1680"/>
                <a:ext cx="0" cy="240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876" name="Line 40"/>
              <p:cNvSpPr>
                <a:spLocks noChangeShapeType="1"/>
              </p:cNvSpPr>
              <p:nvPr/>
            </p:nvSpPr>
            <p:spPr bwMode="auto">
              <a:xfrm>
                <a:off x="4145" y="1680"/>
                <a:ext cx="0" cy="240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7877" name="Line 41"/>
              <p:cNvSpPr>
                <a:spLocks noChangeShapeType="1"/>
              </p:cNvSpPr>
              <p:nvPr/>
            </p:nvSpPr>
            <p:spPr bwMode="auto">
              <a:xfrm>
                <a:off x="4512" y="1680"/>
                <a:ext cx="0" cy="240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77867" name="Group 42"/>
            <p:cNvGrpSpPr>
              <a:grpSpLocks/>
            </p:cNvGrpSpPr>
            <p:nvPr/>
          </p:nvGrpSpPr>
          <p:grpSpPr bwMode="auto">
            <a:xfrm>
              <a:off x="912" y="2680"/>
              <a:ext cx="356" cy="391"/>
              <a:chOff x="975" y="1167"/>
              <a:chExt cx="356" cy="391"/>
            </a:xfrm>
          </p:grpSpPr>
          <p:sp>
            <p:nvSpPr>
              <p:cNvPr id="77868" name="Line 43"/>
              <p:cNvSpPr>
                <a:spLocks noChangeShapeType="1"/>
              </p:cNvSpPr>
              <p:nvPr/>
            </p:nvSpPr>
            <p:spPr bwMode="auto">
              <a:xfrm flipV="1">
                <a:off x="1122" y="1167"/>
                <a:ext cx="0" cy="22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7869" name="Text Box 44"/>
              <p:cNvSpPr txBox="1">
                <a:spLocks noChangeArrowheads="1"/>
              </p:cNvSpPr>
              <p:nvPr/>
            </p:nvSpPr>
            <p:spPr bwMode="auto">
              <a:xfrm>
                <a:off x="975" y="1308"/>
                <a:ext cx="356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en-US" altLang="zh-CN">
                    <a:ea typeface="宋体" pitchFamily="2" charset="-122"/>
                  </a:rPr>
                  <a:t>low</a:t>
                </a:r>
              </a:p>
            </p:txBody>
          </p:sp>
        </p:grpSp>
      </p:grpSp>
      <p:grpSp>
        <p:nvGrpSpPr>
          <p:cNvPr id="281646" name="Group 46"/>
          <p:cNvGrpSpPr>
            <a:grpSpLocks/>
          </p:cNvGrpSpPr>
          <p:nvPr/>
        </p:nvGrpSpPr>
        <p:grpSpPr bwMode="auto">
          <a:xfrm>
            <a:off x="3733800" y="4246563"/>
            <a:ext cx="663575" cy="622300"/>
            <a:chOff x="975" y="1167"/>
            <a:chExt cx="418" cy="391"/>
          </a:xfrm>
        </p:grpSpPr>
        <p:sp>
          <p:nvSpPr>
            <p:cNvPr id="77864" name="Line 47"/>
            <p:cNvSpPr>
              <a:spLocks noChangeShapeType="1"/>
            </p:cNvSpPr>
            <p:nvPr/>
          </p:nvSpPr>
          <p:spPr bwMode="auto">
            <a:xfrm flipV="1">
              <a:off x="1122" y="1167"/>
              <a:ext cx="0" cy="2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865" name="Text Box 48"/>
            <p:cNvSpPr txBox="1">
              <a:spLocks noChangeArrowheads="1"/>
            </p:cNvSpPr>
            <p:nvPr/>
          </p:nvSpPr>
          <p:spPr bwMode="auto">
            <a:xfrm>
              <a:off x="975" y="1309"/>
              <a:ext cx="418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>
                  <a:ea typeface="宋体" pitchFamily="2" charset="-122"/>
                </a:rPr>
                <a:t>high</a:t>
              </a:r>
            </a:p>
          </p:txBody>
        </p:sp>
      </p:grpSp>
      <p:grpSp>
        <p:nvGrpSpPr>
          <p:cNvPr id="281649" name="Group 49"/>
          <p:cNvGrpSpPr>
            <a:grpSpLocks/>
          </p:cNvGrpSpPr>
          <p:nvPr/>
        </p:nvGrpSpPr>
        <p:grpSpPr bwMode="auto">
          <a:xfrm>
            <a:off x="2590800" y="4257675"/>
            <a:ext cx="606425" cy="619125"/>
            <a:chOff x="975" y="1167"/>
            <a:chExt cx="382" cy="391"/>
          </a:xfrm>
        </p:grpSpPr>
        <p:sp>
          <p:nvSpPr>
            <p:cNvPr id="77862" name="Line 50"/>
            <p:cNvSpPr>
              <a:spLocks noChangeShapeType="1"/>
            </p:cNvSpPr>
            <p:nvPr/>
          </p:nvSpPr>
          <p:spPr bwMode="auto">
            <a:xfrm flipV="1">
              <a:off x="1122" y="1167"/>
              <a:ext cx="0" cy="2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863" name="Text Box 51"/>
            <p:cNvSpPr txBox="1">
              <a:spLocks noChangeArrowheads="1"/>
            </p:cNvSpPr>
            <p:nvPr/>
          </p:nvSpPr>
          <p:spPr bwMode="auto">
            <a:xfrm>
              <a:off x="975" y="1307"/>
              <a:ext cx="382" cy="2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>
                  <a:ea typeface="宋体" pitchFamily="2" charset="-122"/>
                </a:rPr>
                <a:t>mid</a:t>
              </a:r>
            </a:p>
          </p:txBody>
        </p:sp>
      </p:grpSp>
      <p:grpSp>
        <p:nvGrpSpPr>
          <p:cNvPr id="281676" name="Group 76"/>
          <p:cNvGrpSpPr>
            <a:grpSpLocks/>
          </p:cNvGrpSpPr>
          <p:nvPr/>
        </p:nvGrpSpPr>
        <p:grpSpPr bwMode="auto">
          <a:xfrm>
            <a:off x="2971800" y="5857875"/>
            <a:ext cx="565150" cy="619125"/>
            <a:chOff x="1872" y="3702"/>
            <a:chExt cx="356" cy="390"/>
          </a:xfrm>
        </p:grpSpPr>
        <p:sp>
          <p:nvSpPr>
            <p:cNvPr id="77860" name="Line 52"/>
            <p:cNvSpPr>
              <a:spLocks noChangeShapeType="1"/>
            </p:cNvSpPr>
            <p:nvPr/>
          </p:nvSpPr>
          <p:spPr bwMode="auto">
            <a:xfrm flipV="1">
              <a:off x="2064" y="3702"/>
              <a:ext cx="0" cy="2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861" name="Text Box 53"/>
            <p:cNvSpPr txBox="1">
              <a:spLocks noChangeArrowheads="1"/>
            </p:cNvSpPr>
            <p:nvPr/>
          </p:nvSpPr>
          <p:spPr bwMode="auto">
            <a:xfrm>
              <a:off x="1872" y="3842"/>
              <a:ext cx="35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>
                  <a:ea typeface="宋体" pitchFamily="2" charset="-122"/>
                </a:rPr>
                <a:t>low</a:t>
              </a:r>
            </a:p>
          </p:txBody>
        </p:sp>
      </p:grpSp>
      <p:grpSp>
        <p:nvGrpSpPr>
          <p:cNvPr id="281657" name="Group 57"/>
          <p:cNvGrpSpPr>
            <a:grpSpLocks/>
          </p:cNvGrpSpPr>
          <p:nvPr/>
        </p:nvGrpSpPr>
        <p:grpSpPr bwMode="auto">
          <a:xfrm>
            <a:off x="3373438" y="5853113"/>
            <a:ext cx="606425" cy="615950"/>
            <a:chOff x="2125" y="3699"/>
            <a:chExt cx="382" cy="388"/>
          </a:xfrm>
        </p:grpSpPr>
        <p:sp>
          <p:nvSpPr>
            <p:cNvPr id="77858" name="Line 58"/>
            <p:cNvSpPr>
              <a:spLocks noChangeShapeType="1"/>
            </p:cNvSpPr>
            <p:nvPr/>
          </p:nvSpPr>
          <p:spPr bwMode="auto">
            <a:xfrm flipV="1">
              <a:off x="2208" y="3699"/>
              <a:ext cx="0" cy="2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859" name="Text Box 59"/>
            <p:cNvSpPr txBox="1">
              <a:spLocks noChangeArrowheads="1"/>
            </p:cNvSpPr>
            <p:nvPr/>
          </p:nvSpPr>
          <p:spPr bwMode="auto">
            <a:xfrm>
              <a:off x="2125" y="3838"/>
              <a:ext cx="382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>
                  <a:ea typeface="宋体" pitchFamily="2" charset="-122"/>
                </a:rPr>
                <a:t>mid</a:t>
              </a:r>
            </a:p>
          </p:txBody>
        </p:sp>
      </p:grpSp>
      <p:grpSp>
        <p:nvGrpSpPr>
          <p:cNvPr id="281677" name="Group 77"/>
          <p:cNvGrpSpPr>
            <a:grpSpLocks/>
          </p:cNvGrpSpPr>
          <p:nvPr/>
        </p:nvGrpSpPr>
        <p:grpSpPr bwMode="auto">
          <a:xfrm>
            <a:off x="1524000" y="4995863"/>
            <a:ext cx="6248400" cy="1473200"/>
            <a:chOff x="960" y="3159"/>
            <a:chExt cx="3936" cy="928"/>
          </a:xfrm>
        </p:grpSpPr>
        <p:grpSp>
          <p:nvGrpSpPr>
            <p:cNvPr id="77839" name="Group 54"/>
            <p:cNvGrpSpPr>
              <a:grpSpLocks/>
            </p:cNvGrpSpPr>
            <p:nvPr/>
          </p:nvGrpSpPr>
          <p:grpSpPr bwMode="auto">
            <a:xfrm>
              <a:off x="2447" y="3699"/>
              <a:ext cx="418" cy="388"/>
              <a:chOff x="975" y="1167"/>
              <a:chExt cx="418" cy="387"/>
            </a:xfrm>
          </p:grpSpPr>
          <p:sp>
            <p:nvSpPr>
              <p:cNvPr id="77856" name="Line 55"/>
              <p:cNvSpPr>
                <a:spLocks noChangeShapeType="1"/>
              </p:cNvSpPr>
              <p:nvPr/>
            </p:nvSpPr>
            <p:spPr bwMode="auto">
              <a:xfrm flipV="1">
                <a:off x="1122" y="1167"/>
                <a:ext cx="0" cy="22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7857" name="Text Box 56"/>
              <p:cNvSpPr txBox="1">
                <a:spLocks noChangeArrowheads="1"/>
              </p:cNvSpPr>
              <p:nvPr/>
            </p:nvSpPr>
            <p:spPr bwMode="auto">
              <a:xfrm>
                <a:off x="975" y="1305"/>
                <a:ext cx="418" cy="24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en-US" altLang="zh-CN">
                    <a:ea typeface="宋体" pitchFamily="2" charset="-122"/>
                  </a:rPr>
                  <a:t>high</a:t>
                </a:r>
              </a:p>
            </p:txBody>
          </p:sp>
        </p:grpSp>
        <p:grpSp>
          <p:nvGrpSpPr>
            <p:cNvPr id="77840" name="Group 60"/>
            <p:cNvGrpSpPr>
              <a:grpSpLocks/>
            </p:cNvGrpSpPr>
            <p:nvPr/>
          </p:nvGrpSpPr>
          <p:grpSpPr bwMode="auto">
            <a:xfrm>
              <a:off x="960" y="3159"/>
              <a:ext cx="3936" cy="540"/>
              <a:chOff x="960" y="2256"/>
              <a:chExt cx="3936" cy="480"/>
            </a:xfrm>
          </p:grpSpPr>
          <p:sp>
            <p:nvSpPr>
              <p:cNvPr id="77841" name="Text Box 61"/>
              <p:cNvSpPr txBox="1">
                <a:spLocks noChangeArrowheads="1"/>
              </p:cNvSpPr>
              <p:nvPr/>
            </p:nvSpPr>
            <p:spPr bwMode="auto">
              <a:xfrm>
                <a:off x="960" y="2256"/>
                <a:ext cx="3876" cy="22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>
                    <a:ea typeface="宋体" pitchFamily="2" charset="-122"/>
                  </a:rPr>
                  <a:t> 1       2       3       4       5       6     7        8       9      10      11</a:t>
                </a:r>
              </a:p>
            </p:txBody>
          </p:sp>
          <p:grpSp>
            <p:nvGrpSpPr>
              <p:cNvPr id="77842" name="Group 62"/>
              <p:cNvGrpSpPr>
                <a:grpSpLocks/>
              </p:cNvGrpSpPr>
              <p:nvPr/>
            </p:nvGrpSpPr>
            <p:grpSpPr bwMode="auto">
              <a:xfrm>
                <a:off x="960" y="2496"/>
                <a:ext cx="3936" cy="240"/>
                <a:chOff x="1344" y="864"/>
                <a:chExt cx="3845" cy="240"/>
              </a:xfrm>
            </p:grpSpPr>
            <p:sp>
              <p:nvSpPr>
                <p:cNvPr id="77843" name="Rectangle 63"/>
                <p:cNvSpPr>
                  <a:spLocks noChangeArrowheads="1"/>
                </p:cNvSpPr>
                <p:nvPr/>
              </p:nvSpPr>
              <p:spPr bwMode="auto">
                <a:xfrm>
                  <a:off x="1344" y="864"/>
                  <a:ext cx="1008" cy="240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33CCCC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</a:pPr>
                  <a:r>
                    <a:rPr kumimoji="1" lang="zh-CN" altLang="en-US">
                      <a:ea typeface="宋体" pitchFamily="2" charset="-122"/>
                    </a:rPr>
                    <a:t>  5     13    19       </a:t>
                  </a:r>
                </a:p>
              </p:txBody>
            </p:sp>
            <p:sp>
              <p:nvSpPr>
                <p:cNvPr id="77844" name="Line 64"/>
                <p:cNvSpPr>
                  <a:spLocks noChangeShapeType="1"/>
                </p:cNvSpPr>
                <p:nvPr/>
              </p:nvSpPr>
              <p:spPr bwMode="auto">
                <a:xfrm>
                  <a:off x="2016" y="864"/>
                  <a:ext cx="0" cy="240"/>
                </a:xfrm>
                <a:prstGeom prst="line">
                  <a:avLst/>
                </a:prstGeom>
                <a:noFill/>
                <a:ln w="19050">
                  <a:solidFill>
                    <a:schemeClr val="accent2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77845" name="Group 65"/>
                <p:cNvGrpSpPr>
                  <a:grpSpLocks/>
                </p:cNvGrpSpPr>
                <p:nvPr/>
              </p:nvGrpSpPr>
              <p:grpSpPr bwMode="auto">
                <a:xfrm>
                  <a:off x="3024" y="864"/>
                  <a:ext cx="2165" cy="240"/>
                  <a:chOff x="2915" y="2112"/>
                  <a:chExt cx="2165" cy="240"/>
                </a:xfrm>
              </p:grpSpPr>
              <p:sp>
                <p:nvSpPr>
                  <p:cNvPr id="77850" name="Rectangle 66"/>
                  <p:cNvSpPr>
                    <a:spLocks noChangeArrowheads="1"/>
                  </p:cNvSpPr>
                  <p:nvPr/>
                </p:nvSpPr>
                <p:spPr bwMode="auto">
                  <a:xfrm>
                    <a:off x="2915" y="2112"/>
                    <a:ext cx="2165" cy="240"/>
                  </a:xfrm>
                  <a:prstGeom prst="rect">
                    <a:avLst/>
                  </a:prstGeom>
                  <a:no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33CCCC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CC0000"/>
                      </a:buClr>
                      <a:buSzPct val="85000"/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CC0000"/>
                      </a:buClr>
                      <a:buSzPct val="85000"/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CC0000"/>
                      </a:buClr>
                      <a:buSzPct val="85000"/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CC0000"/>
                      </a:buClr>
                      <a:buSzPct val="85000"/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</a:pPr>
                    <a:r>
                      <a:rPr kumimoji="1" lang="zh-CN" altLang="en-US">
                        <a:ea typeface="宋体" pitchFamily="2" charset="-122"/>
                      </a:rPr>
                      <a:t>56     64     75      80      88     92</a:t>
                    </a:r>
                  </a:p>
                </p:txBody>
              </p:sp>
              <p:sp>
                <p:nvSpPr>
                  <p:cNvPr id="77851" name="Line 67"/>
                  <p:cNvSpPr>
                    <a:spLocks noChangeShapeType="1"/>
                  </p:cNvSpPr>
                  <p:nvPr/>
                </p:nvSpPr>
                <p:spPr bwMode="auto">
                  <a:xfrm>
                    <a:off x="3229" y="2112"/>
                    <a:ext cx="0" cy="240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7852" name="Line 68"/>
                  <p:cNvSpPr>
                    <a:spLocks noChangeShapeType="1"/>
                  </p:cNvSpPr>
                  <p:nvPr/>
                </p:nvSpPr>
                <p:spPr bwMode="auto">
                  <a:xfrm>
                    <a:off x="3606" y="2112"/>
                    <a:ext cx="0" cy="240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7853" name="Line 69"/>
                  <p:cNvSpPr>
                    <a:spLocks noChangeShapeType="1"/>
                  </p:cNvSpPr>
                  <p:nvPr/>
                </p:nvSpPr>
                <p:spPr bwMode="auto">
                  <a:xfrm>
                    <a:off x="3982" y="2112"/>
                    <a:ext cx="0" cy="240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7854" name="Line 70"/>
                  <p:cNvSpPr>
                    <a:spLocks noChangeShapeType="1"/>
                  </p:cNvSpPr>
                  <p:nvPr/>
                </p:nvSpPr>
                <p:spPr bwMode="auto">
                  <a:xfrm>
                    <a:off x="4359" y="2112"/>
                    <a:ext cx="0" cy="240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7855" name="Line 71"/>
                  <p:cNvSpPr>
                    <a:spLocks noChangeShapeType="1"/>
                  </p:cNvSpPr>
                  <p:nvPr/>
                </p:nvSpPr>
                <p:spPr bwMode="auto">
                  <a:xfrm>
                    <a:off x="4736" y="2112"/>
                    <a:ext cx="0" cy="240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77846" name="Line 72"/>
                <p:cNvSpPr>
                  <a:spLocks noChangeShapeType="1"/>
                </p:cNvSpPr>
                <p:nvPr/>
              </p:nvSpPr>
              <p:spPr bwMode="auto">
                <a:xfrm>
                  <a:off x="1680" y="864"/>
                  <a:ext cx="0" cy="240"/>
                </a:xfrm>
                <a:prstGeom prst="line">
                  <a:avLst/>
                </a:prstGeom>
                <a:noFill/>
                <a:ln w="19050">
                  <a:solidFill>
                    <a:schemeClr val="accent2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77847" name="Group 73"/>
                <p:cNvGrpSpPr>
                  <a:grpSpLocks/>
                </p:cNvGrpSpPr>
                <p:nvPr/>
              </p:nvGrpSpPr>
              <p:grpSpPr bwMode="auto">
                <a:xfrm>
                  <a:off x="2352" y="864"/>
                  <a:ext cx="672" cy="240"/>
                  <a:chOff x="1296" y="2592"/>
                  <a:chExt cx="672" cy="240"/>
                </a:xfrm>
              </p:grpSpPr>
              <p:sp>
                <p:nvSpPr>
                  <p:cNvPr id="77848" name="Rectangle 74"/>
                  <p:cNvSpPr>
                    <a:spLocks noChangeArrowheads="1"/>
                  </p:cNvSpPr>
                  <p:nvPr/>
                </p:nvSpPr>
                <p:spPr bwMode="auto">
                  <a:xfrm>
                    <a:off x="1296" y="2592"/>
                    <a:ext cx="672" cy="240"/>
                  </a:xfrm>
                  <a:prstGeom prst="rect">
                    <a:avLst/>
                  </a:prstGeom>
                  <a:solidFill>
                    <a:srgbClr val="33CCCC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CC0000"/>
                      </a:buClr>
                      <a:buSzPct val="85000"/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CC0000"/>
                      </a:buClr>
                      <a:buSzPct val="85000"/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CC0000"/>
                      </a:buClr>
                      <a:buSzPct val="85000"/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CC0000"/>
                      </a:buClr>
                      <a:buSzPct val="85000"/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SzTx/>
                    </a:pPr>
                    <a:r>
                      <a:rPr kumimoji="1" lang="zh-CN" altLang="en-US">
                        <a:ea typeface="宋体" pitchFamily="2" charset="-122"/>
                      </a:rPr>
                      <a:t>21    37</a:t>
                    </a:r>
                  </a:p>
                </p:txBody>
              </p:sp>
              <p:sp>
                <p:nvSpPr>
                  <p:cNvPr id="77849" name="Line 75"/>
                  <p:cNvSpPr>
                    <a:spLocks noChangeShapeType="1"/>
                  </p:cNvSpPr>
                  <p:nvPr/>
                </p:nvSpPr>
                <p:spPr bwMode="auto">
                  <a:xfrm>
                    <a:off x="1632" y="2592"/>
                    <a:ext cx="0" cy="240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sp>
        <p:nvSpPr>
          <p:cNvPr id="281679" name="Text Box 79"/>
          <p:cNvSpPr txBox="1">
            <a:spLocks noChangeArrowheads="1"/>
          </p:cNvSpPr>
          <p:nvPr/>
        </p:nvSpPr>
        <p:spPr bwMode="auto">
          <a:xfrm>
            <a:off x="5105400" y="6096000"/>
            <a:ext cx="1600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</a:pPr>
            <a:r>
              <a:rPr kumimoji="1" lang="zh-CN" altLang="en-US" sz="2400">
                <a:solidFill>
                  <a:srgbClr val="FF0000"/>
                </a:solidFill>
              </a:rPr>
              <a:t>查找成功</a:t>
            </a:r>
          </a:p>
        </p:txBody>
      </p:sp>
      <p:sp>
        <p:nvSpPr>
          <p:cNvPr id="77838" name="Rectangle 80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l" eaLnBrk="1" hangingPunct="1"/>
            <a:r>
              <a:rPr lang="zh-CN" altLang="en-US" sz="3200" smtClean="0"/>
              <a:t>二、折半查找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1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81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81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1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81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81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1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81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81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1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1627" grpId="0" animBg="1" autoUpdateAnimBg="0"/>
      <p:bldP spid="281679" grpId="0" autoUpdateAnimBg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0946DAAA-F20A-44FC-AF80-0DE0FF131B5B}" type="slidenum">
              <a:rPr lang="en-US" altLang="zh-CN"/>
              <a:pPr>
                <a:defRPr/>
              </a:pPr>
              <a:t>76</a:t>
            </a:fld>
            <a:r>
              <a:rPr lang="en-US" altLang="zh-CN"/>
              <a:t>-</a:t>
            </a:r>
          </a:p>
        </p:txBody>
      </p:sp>
      <p:sp>
        <p:nvSpPr>
          <p:cNvPr id="788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z="3200" smtClean="0"/>
              <a:t>二、折半查找</a:t>
            </a:r>
          </a:p>
        </p:txBody>
      </p:sp>
      <p:grpSp>
        <p:nvGrpSpPr>
          <p:cNvPr id="282630" name="Group 6"/>
          <p:cNvGrpSpPr>
            <a:grpSpLocks/>
          </p:cNvGrpSpPr>
          <p:nvPr/>
        </p:nvGrpSpPr>
        <p:grpSpPr bwMode="auto">
          <a:xfrm>
            <a:off x="1595438" y="2811463"/>
            <a:ext cx="565150" cy="617537"/>
            <a:chOff x="975" y="1167"/>
            <a:chExt cx="356" cy="390"/>
          </a:xfrm>
        </p:grpSpPr>
        <p:sp>
          <p:nvSpPr>
            <p:cNvPr id="78922" name="Line 7"/>
            <p:cNvSpPr>
              <a:spLocks noChangeShapeType="1"/>
            </p:cNvSpPr>
            <p:nvPr/>
          </p:nvSpPr>
          <p:spPr bwMode="auto">
            <a:xfrm flipV="1">
              <a:off x="1122" y="1167"/>
              <a:ext cx="0" cy="2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923" name="Text Box 8"/>
            <p:cNvSpPr txBox="1">
              <a:spLocks noChangeArrowheads="1"/>
            </p:cNvSpPr>
            <p:nvPr/>
          </p:nvSpPr>
          <p:spPr bwMode="auto">
            <a:xfrm>
              <a:off x="975" y="1307"/>
              <a:ext cx="35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low</a:t>
              </a:r>
            </a:p>
          </p:txBody>
        </p:sp>
      </p:grpSp>
      <p:grpSp>
        <p:nvGrpSpPr>
          <p:cNvPr id="282633" name="Group 9"/>
          <p:cNvGrpSpPr>
            <a:grpSpLocks/>
          </p:cNvGrpSpPr>
          <p:nvPr/>
        </p:nvGrpSpPr>
        <p:grpSpPr bwMode="auto">
          <a:xfrm>
            <a:off x="7005638" y="2811463"/>
            <a:ext cx="663575" cy="617537"/>
            <a:chOff x="975" y="1167"/>
            <a:chExt cx="418" cy="390"/>
          </a:xfrm>
        </p:grpSpPr>
        <p:sp>
          <p:nvSpPr>
            <p:cNvPr id="78920" name="Line 10"/>
            <p:cNvSpPr>
              <a:spLocks noChangeShapeType="1"/>
            </p:cNvSpPr>
            <p:nvPr/>
          </p:nvSpPr>
          <p:spPr bwMode="auto">
            <a:xfrm flipV="1">
              <a:off x="1122" y="1167"/>
              <a:ext cx="0" cy="2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921" name="Text Box 11"/>
            <p:cNvSpPr txBox="1">
              <a:spLocks noChangeArrowheads="1"/>
            </p:cNvSpPr>
            <p:nvPr/>
          </p:nvSpPr>
          <p:spPr bwMode="auto">
            <a:xfrm>
              <a:off x="975" y="1307"/>
              <a:ext cx="41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high</a:t>
              </a:r>
            </a:p>
          </p:txBody>
        </p:sp>
      </p:grpSp>
      <p:grpSp>
        <p:nvGrpSpPr>
          <p:cNvPr id="282636" name="Group 12"/>
          <p:cNvGrpSpPr>
            <a:grpSpLocks/>
          </p:cNvGrpSpPr>
          <p:nvPr/>
        </p:nvGrpSpPr>
        <p:grpSpPr bwMode="auto">
          <a:xfrm>
            <a:off x="4294188" y="2811463"/>
            <a:ext cx="606425" cy="617537"/>
            <a:chOff x="975" y="1167"/>
            <a:chExt cx="382" cy="390"/>
          </a:xfrm>
        </p:grpSpPr>
        <p:sp>
          <p:nvSpPr>
            <p:cNvPr id="78918" name="Line 13"/>
            <p:cNvSpPr>
              <a:spLocks noChangeShapeType="1"/>
            </p:cNvSpPr>
            <p:nvPr/>
          </p:nvSpPr>
          <p:spPr bwMode="auto">
            <a:xfrm flipV="1">
              <a:off x="1122" y="1167"/>
              <a:ext cx="0" cy="2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919" name="Text Box 14"/>
            <p:cNvSpPr txBox="1">
              <a:spLocks noChangeArrowheads="1"/>
            </p:cNvSpPr>
            <p:nvPr/>
          </p:nvSpPr>
          <p:spPr bwMode="auto">
            <a:xfrm>
              <a:off x="975" y="1307"/>
              <a:ext cx="38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mid</a:t>
              </a:r>
            </a:p>
          </p:txBody>
        </p:sp>
      </p:grpSp>
      <p:sp>
        <p:nvSpPr>
          <p:cNvPr id="282639" name="AutoShape 15"/>
          <p:cNvSpPr>
            <a:spLocks noChangeArrowheads="1"/>
          </p:cNvSpPr>
          <p:nvPr/>
        </p:nvSpPr>
        <p:spPr bwMode="auto">
          <a:xfrm>
            <a:off x="4752975" y="1589088"/>
            <a:ext cx="1622425" cy="369887"/>
          </a:xfrm>
          <a:prstGeom prst="wedgeEllipseCallout">
            <a:avLst>
              <a:gd name="adj1" fmla="val -53130"/>
              <a:gd name="adj2" fmla="val 121676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</a:pPr>
            <a:r>
              <a:rPr kumimoji="1" lang="zh-CN" altLang="en-US"/>
              <a:t>找70 </a:t>
            </a:r>
          </a:p>
        </p:txBody>
      </p:sp>
      <p:grpSp>
        <p:nvGrpSpPr>
          <p:cNvPr id="78856" name="Group 28"/>
          <p:cNvGrpSpPr>
            <a:grpSpLocks/>
          </p:cNvGrpSpPr>
          <p:nvPr/>
        </p:nvGrpSpPr>
        <p:grpSpPr bwMode="auto">
          <a:xfrm>
            <a:off x="1495425" y="2016125"/>
            <a:ext cx="5967413" cy="795338"/>
            <a:chOff x="942" y="1270"/>
            <a:chExt cx="3759" cy="501"/>
          </a:xfrm>
        </p:grpSpPr>
        <p:sp>
          <p:nvSpPr>
            <p:cNvPr id="78905" name="Text Box 5"/>
            <p:cNvSpPr txBox="1">
              <a:spLocks noChangeArrowheads="1"/>
            </p:cNvSpPr>
            <p:nvPr/>
          </p:nvSpPr>
          <p:spPr bwMode="auto">
            <a:xfrm>
              <a:off x="942" y="1270"/>
              <a:ext cx="371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  1       2       3       4      5       6     7       8       9     10    11</a:t>
              </a:r>
            </a:p>
          </p:txBody>
        </p:sp>
        <p:grpSp>
          <p:nvGrpSpPr>
            <p:cNvPr id="78906" name="Group 16"/>
            <p:cNvGrpSpPr>
              <a:grpSpLocks/>
            </p:cNvGrpSpPr>
            <p:nvPr/>
          </p:nvGrpSpPr>
          <p:grpSpPr bwMode="auto">
            <a:xfrm>
              <a:off x="1005" y="1501"/>
              <a:ext cx="3696" cy="270"/>
              <a:chOff x="672" y="1824"/>
              <a:chExt cx="3696" cy="240"/>
            </a:xfrm>
          </p:grpSpPr>
          <p:sp>
            <p:nvSpPr>
              <p:cNvPr id="78907" name="Rectangle 17"/>
              <p:cNvSpPr>
                <a:spLocks noChangeArrowheads="1"/>
              </p:cNvSpPr>
              <p:nvPr/>
            </p:nvSpPr>
            <p:spPr bwMode="auto">
              <a:xfrm>
                <a:off x="672" y="1824"/>
                <a:ext cx="336" cy="240"/>
              </a:xfrm>
              <a:prstGeom prst="rect">
                <a:avLst/>
              </a:prstGeom>
              <a:solidFill>
                <a:srgbClr val="33CCCC"/>
              </a:solidFill>
              <a:ln w="19050">
                <a:solidFill>
                  <a:schemeClr val="accent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</a:pPr>
                <a:r>
                  <a:rPr lang="zh-CN" altLang="en-US"/>
                  <a:t>5</a:t>
                </a:r>
              </a:p>
            </p:txBody>
          </p:sp>
          <p:sp>
            <p:nvSpPr>
              <p:cNvPr id="78908" name="Rectangle 18"/>
              <p:cNvSpPr>
                <a:spLocks noChangeArrowheads="1"/>
              </p:cNvSpPr>
              <p:nvPr/>
            </p:nvSpPr>
            <p:spPr bwMode="auto">
              <a:xfrm>
                <a:off x="1008" y="1824"/>
                <a:ext cx="336" cy="240"/>
              </a:xfrm>
              <a:prstGeom prst="rect">
                <a:avLst/>
              </a:prstGeom>
              <a:solidFill>
                <a:srgbClr val="33CCCC"/>
              </a:solidFill>
              <a:ln w="19050">
                <a:solidFill>
                  <a:schemeClr val="accent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</a:pPr>
                <a:r>
                  <a:rPr lang="zh-CN" altLang="en-US"/>
                  <a:t>13</a:t>
                </a:r>
              </a:p>
            </p:txBody>
          </p:sp>
          <p:sp>
            <p:nvSpPr>
              <p:cNvPr id="78909" name="Rectangle 19"/>
              <p:cNvSpPr>
                <a:spLocks noChangeArrowheads="1"/>
              </p:cNvSpPr>
              <p:nvPr/>
            </p:nvSpPr>
            <p:spPr bwMode="auto">
              <a:xfrm>
                <a:off x="1344" y="1824"/>
                <a:ext cx="336" cy="240"/>
              </a:xfrm>
              <a:prstGeom prst="rect">
                <a:avLst/>
              </a:prstGeom>
              <a:solidFill>
                <a:srgbClr val="33CCCC"/>
              </a:solidFill>
              <a:ln w="19050">
                <a:solidFill>
                  <a:schemeClr val="accent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</a:pPr>
                <a:r>
                  <a:rPr lang="zh-CN" altLang="en-US"/>
                  <a:t>19</a:t>
                </a:r>
              </a:p>
            </p:txBody>
          </p:sp>
          <p:sp>
            <p:nvSpPr>
              <p:cNvPr id="78910" name="Rectangle 20"/>
              <p:cNvSpPr>
                <a:spLocks noChangeArrowheads="1"/>
              </p:cNvSpPr>
              <p:nvPr/>
            </p:nvSpPr>
            <p:spPr bwMode="auto">
              <a:xfrm>
                <a:off x="1680" y="1824"/>
                <a:ext cx="336" cy="240"/>
              </a:xfrm>
              <a:prstGeom prst="rect">
                <a:avLst/>
              </a:prstGeom>
              <a:solidFill>
                <a:srgbClr val="33CCCC"/>
              </a:solidFill>
              <a:ln w="19050">
                <a:solidFill>
                  <a:schemeClr val="accent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</a:pPr>
                <a:r>
                  <a:rPr lang="zh-CN" altLang="en-US"/>
                  <a:t>21</a:t>
                </a:r>
              </a:p>
            </p:txBody>
          </p:sp>
          <p:sp>
            <p:nvSpPr>
              <p:cNvPr id="78911" name="Rectangle 21"/>
              <p:cNvSpPr>
                <a:spLocks noChangeArrowheads="1"/>
              </p:cNvSpPr>
              <p:nvPr/>
            </p:nvSpPr>
            <p:spPr bwMode="auto">
              <a:xfrm>
                <a:off x="2016" y="1824"/>
                <a:ext cx="336" cy="240"/>
              </a:xfrm>
              <a:prstGeom prst="rect">
                <a:avLst/>
              </a:prstGeom>
              <a:solidFill>
                <a:srgbClr val="33CCCC"/>
              </a:solidFill>
              <a:ln w="19050">
                <a:solidFill>
                  <a:schemeClr val="accent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</a:pPr>
                <a:r>
                  <a:rPr lang="zh-CN" altLang="en-US"/>
                  <a:t>37</a:t>
                </a:r>
              </a:p>
            </p:txBody>
          </p:sp>
          <p:sp>
            <p:nvSpPr>
              <p:cNvPr id="78912" name="Rectangle 22"/>
              <p:cNvSpPr>
                <a:spLocks noChangeArrowheads="1"/>
              </p:cNvSpPr>
              <p:nvPr/>
            </p:nvSpPr>
            <p:spPr bwMode="auto">
              <a:xfrm>
                <a:off x="2352" y="1824"/>
                <a:ext cx="336" cy="240"/>
              </a:xfrm>
              <a:prstGeom prst="rect">
                <a:avLst/>
              </a:prstGeom>
              <a:solidFill>
                <a:srgbClr val="33CCCC"/>
              </a:solidFill>
              <a:ln w="19050">
                <a:solidFill>
                  <a:schemeClr val="accent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</a:pPr>
                <a:r>
                  <a:rPr lang="zh-CN" altLang="en-US"/>
                  <a:t>56</a:t>
                </a:r>
              </a:p>
            </p:txBody>
          </p:sp>
          <p:sp>
            <p:nvSpPr>
              <p:cNvPr id="78913" name="Rectangle 23"/>
              <p:cNvSpPr>
                <a:spLocks noChangeArrowheads="1"/>
              </p:cNvSpPr>
              <p:nvPr/>
            </p:nvSpPr>
            <p:spPr bwMode="auto">
              <a:xfrm>
                <a:off x="2688" y="1824"/>
                <a:ext cx="336" cy="240"/>
              </a:xfrm>
              <a:prstGeom prst="rect">
                <a:avLst/>
              </a:prstGeom>
              <a:solidFill>
                <a:srgbClr val="33CCCC"/>
              </a:solidFill>
              <a:ln w="19050">
                <a:solidFill>
                  <a:schemeClr val="accent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</a:pPr>
                <a:r>
                  <a:rPr lang="zh-CN" altLang="en-US"/>
                  <a:t>64</a:t>
                </a:r>
              </a:p>
            </p:txBody>
          </p:sp>
          <p:sp>
            <p:nvSpPr>
              <p:cNvPr id="78914" name="Rectangle 24"/>
              <p:cNvSpPr>
                <a:spLocks noChangeArrowheads="1"/>
              </p:cNvSpPr>
              <p:nvPr/>
            </p:nvSpPr>
            <p:spPr bwMode="auto">
              <a:xfrm>
                <a:off x="3024" y="1824"/>
                <a:ext cx="336" cy="240"/>
              </a:xfrm>
              <a:prstGeom prst="rect">
                <a:avLst/>
              </a:prstGeom>
              <a:solidFill>
                <a:srgbClr val="33CCCC"/>
              </a:solidFill>
              <a:ln w="19050">
                <a:solidFill>
                  <a:schemeClr val="accent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</a:pPr>
                <a:r>
                  <a:rPr lang="zh-CN" altLang="en-US"/>
                  <a:t>75</a:t>
                </a:r>
              </a:p>
            </p:txBody>
          </p:sp>
          <p:sp>
            <p:nvSpPr>
              <p:cNvPr id="78915" name="Rectangle 25"/>
              <p:cNvSpPr>
                <a:spLocks noChangeArrowheads="1"/>
              </p:cNvSpPr>
              <p:nvPr/>
            </p:nvSpPr>
            <p:spPr bwMode="auto">
              <a:xfrm>
                <a:off x="3360" y="1824"/>
                <a:ext cx="336" cy="240"/>
              </a:xfrm>
              <a:prstGeom prst="rect">
                <a:avLst/>
              </a:prstGeom>
              <a:solidFill>
                <a:srgbClr val="33CCCC"/>
              </a:solidFill>
              <a:ln w="19050">
                <a:solidFill>
                  <a:schemeClr val="accent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</a:pPr>
                <a:r>
                  <a:rPr lang="zh-CN" altLang="en-US"/>
                  <a:t>80</a:t>
                </a:r>
              </a:p>
            </p:txBody>
          </p:sp>
          <p:sp>
            <p:nvSpPr>
              <p:cNvPr id="78916" name="Rectangle 26"/>
              <p:cNvSpPr>
                <a:spLocks noChangeArrowheads="1"/>
              </p:cNvSpPr>
              <p:nvPr/>
            </p:nvSpPr>
            <p:spPr bwMode="auto">
              <a:xfrm>
                <a:off x="3696" y="1824"/>
                <a:ext cx="336" cy="240"/>
              </a:xfrm>
              <a:prstGeom prst="rect">
                <a:avLst/>
              </a:prstGeom>
              <a:solidFill>
                <a:srgbClr val="33CCCC"/>
              </a:solidFill>
              <a:ln w="19050">
                <a:solidFill>
                  <a:schemeClr val="accent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</a:pPr>
                <a:r>
                  <a:rPr lang="zh-CN" altLang="en-US"/>
                  <a:t>88</a:t>
                </a:r>
              </a:p>
            </p:txBody>
          </p:sp>
          <p:sp>
            <p:nvSpPr>
              <p:cNvPr id="78917" name="Rectangle 27"/>
              <p:cNvSpPr>
                <a:spLocks noChangeArrowheads="1"/>
              </p:cNvSpPr>
              <p:nvPr/>
            </p:nvSpPr>
            <p:spPr bwMode="auto">
              <a:xfrm>
                <a:off x="4032" y="1824"/>
                <a:ext cx="336" cy="240"/>
              </a:xfrm>
              <a:prstGeom prst="rect">
                <a:avLst/>
              </a:prstGeom>
              <a:solidFill>
                <a:srgbClr val="33CCCC"/>
              </a:solidFill>
              <a:ln w="19050">
                <a:solidFill>
                  <a:schemeClr val="accent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</a:pPr>
                <a:r>
                  <a:rPr lang="zh-CN" altLang="en-US"/>
                  <a:t>92</a:t>
                </a:r>
              </a:p>
            </p:txBody>
          </p:sp>
        </p:grpSp>
      </p:grpSp>
      <p:grpSp>
        <p:nvGrpSpPr>
          <p:cNvPr id="282655" name="Group 31"/>
          <p:cNvGrpSpPr>
            <a:grpSpLocks/>
          </p:cNvGrpSpPr>
          <p:nvPr/>
        </p:nvGrpSpPr>
        <p:grpSpPr bwMode="auto">
          <a:xfrm>
            <a:off x="4848225" y="4259263"/>
            <a:ext cx="565150" cy="617537"/>
            <a:chOff x="975" y="1167"/>
            <a:chExt cx="356" cy="389"/>
          </a:xfrm>
        </p:grpSpPr>
        <p:sp>
          <p:nvSpPr>
            <p:cNvPr id="78903" name="Line 32"/>
            <p:cNvSpPr>
              <a:spLocks noChangeShapeType="1"/>
            </p:cNvSpPr>
            <p:nvPr/>
          </p:nvSpPr>
          <p:spPr bwMode="auto">
            <a:xfrm flipV="1">
              <a:off x="1122" y="1167"/>
              <a:ext cx="0" cy="2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904" name="Text Box 33"/>
            <p:cNvSpPr txBox="1">
              <a:spLocks noChangeArrowheads="1"/>
            </p:cNvSpPr>
            <p:nvPr/>
          </p:nvSpPr>
          <p:spPr bwMode="auto">
            <a:xfrm>
              <a:off x="975" y="1306"/>
              <a:ext cx="35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low</a:t>
              </a:r>
            </a:p>
          </p:txBody>
        </p:sp>
      </p:grpSp>
      <p:grpSp>
        <p:nvGrpSpPr>
          <p:cNvPr id="282661" name="Group 37"/>
          <p:cNvGrpSpPr>
            <a:grpSpLocks/>
          </p:cNvGrpSpPr>
          <p:nvPr/>
        </p:nvGrpSpPr>
        <p:grpSpPr bwMode="auto">
          <a:xfrm>
            <a:off x="5915025" y="4259263"/>
            <a:ext cx="606425" cy="617537"/>
            <a:chOff x="975" y="1167"/>
            <a:chExt cx="382" cy="389"/>
          </a:xfrm>
        </p:grpSpPr>
        <p:sp>
          <p:nvSpPr>
            <p:cNvPr id="78901" name="Line 38"/>
            <p:cNvSpPr>
              <a:spLocks noChangeShapeType="1"/>
            </p:cNvSpPr>
            <p:nvPr/>
          </p:nvSpPr>
          <p:spPr bwMode="auto">
            <a:xfrm flipV="1">
              <a:off x="1122" y="1167"/>
              <a:ext cx="0" cy="2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902" name="Text Box 39"/>
            <p:cNvSpPr txBox="1">
              <a:spLocks noChangeArrowheads="1"/>
            </p:cNvSpPr>
            <p:nvPr/>
          </p:nvSpPr>
          <p:spPr bwMode="auto">
            <a:xfrm>
              <a:off x="975" y="1306"/>
              <a:ext cx="38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mid</a:t>
              </a:r>
            </a:p>
          </p:txBody>
        </p:sp>
      </p:grpSp>
      <p:grpSp>
        <p:nvGrpSpPr>
          <p:cNvPr id="282677" name="Group 53"/>
          <p:cNvGrpSpPr>
            <a:grpSpLocks/>
          </p:cNvGrpSpPr>
          <p:nvPr/>
        </p:nvGrpSpPr>
        <p:grpSpPr bwMode="auto">
          <a:xfrm>
            <a:off x="1447800" y="3462338"/>
            <a:ext cx="6197600" cy="1414462"/>
            <a:chOff x="912" y="2181"/>
            <a:chExt cx="3904" cy="891"/>
          </a:xfrm>
        </p:grpSpPr>
        <p:sp>
          <p:nvSpPr>
            <p:cNvPr id="78884" name="Text Box 30"/>
            <p:cNvSpPr txBox="1">
              <a:spLocks noChangeArrowheads="1"/>
            </p:cNvSpPr>
            <p:nvPr/>
          </p:nvSpPr>
          <p:spPr bwMode="auto">
            <a:xfrm>
              <a:off x="912" y="2181"/>
              <a:ext cx="375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     1      2       3       4      5      6      7       8      9     10    11</a:t>
              </a:r>
            </a:p>
          </p:txBody>
        </p:sp>
        <p:grpSp>
          <p:nvGrpSpPr>
            <p:cNvPr id="78885" name="Group 34"/>
            <p:cNvGrpSpPr>
              <a:grpSpLocks/>
            </p:cNvGrpSpPr>
            <p:nvPr/>
          </p:nvGrpSpPr>
          <p:grpSpPr bwMode="auto">
            <a:xfrm>
              <a:off x="4398" y="2683"/>
              <a:ext cx="418" cy="389"/>
              <a:chOff x="975" y="1167"/>
              <a:chExt cx="418" cy="389"/>
            </a:xfrm>
          </p:grpSpPr>
          <p:sp>
            <p:nvSpPr>
              <p:cNvPr id="78899" name="Line 35"/>
              <p:cNvSpPr>
                <a:spLocks noChangeShapeType="1"/>
              </p:cNvSpPr>
              <p:nvPr/>
            </p:nvSpPr>
            <p:spPr bwMode="auto">
              <a:xfrm flipV="1">
                <a:off x="1122" y="1167"/>
                <a:ext cx="0" cy="22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8900" name="Text Box 36"/>
              <p:cNvSpPr txBox="1">
                <a:spLocks noChangeArrowheads="1"/>
              </p:cNvSpPr>
              <p:nvPr/>
            </p:nvSpPr>
            <p:spPr bwMode="auto">
              <a:xfrm>
                <a:off x="975" y="1306"/>
                <a:ext cx="418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en-US" altLang="zh-CN"/>
                  <a:t>high</a:t>
                </a:r>
              </a:p>
            </p:txBody>
          </p:sp>
        </p:grpSp>
        <p:grpSp>
          <p:nvGrpSpPr>
            <p:cNvPr id="78886" name="Group 40"/>
            <p:cNvGrpSpPr>
              <a:grpSpLocks/>
            </p:cNvGrpSpPr>
            <p:nvPr/>
          </p:nvGrpSpPr>
          <p:grpSpPr bwMode="auto">
            <a:xfrm>
              <a:off x="1038" y="2413"/>
              <a:ext cx="3696" cy="270"/>
              <a:chOff x="672" y="1824"/>
              <a:chExt cx="3696" cy="240"/>
            </a:xfrm>
          </p:grpSpPr>
          <p:grpSp>
            <p:nvGrpSpPr>
              <p:cNvPr id="78887" name="Group 41"/>
              <p:cNvGrpSpPr>
                <a:grpSpLocks/>
              </p:cNvGrpSpPr>
              <p:nvPr/>
            </p:nvGrpSpPr>
            <p:grpSpPr bwMode="auto">
              <a:xfrm>
                <a:off x="672" y="1824"/>
                <a:ext cx="2016" cy="240"/>
                <a:chOff x="672" y="1824"/>
                <a:chExt cx="2016" cy="240"/>
              </a:xfrm>
            </p:grpSpPr>
            <p:sp>
              <p:nvSpPr>
                <p:cNvPr id="78893" name="Rectangle 42"/>
                <p:cNvSpPr>
                  <a:spLocks noChangeArrowheads="1"/>
                </p:cNvSpPr>
                <p:nvPr/>
              </p:nvSpPr>
              <p:spPr bwMode="auto">
                <a:xfrm>
                  <a:off x="672" y="1824"/>
                  <a:ext cx="336" cy="240"/>
                </a:xfrm>
                <a:prstGeom prst="rect">
                  <a:avLst/>
                </a:prstGeom>
                <a:noFill/>
                <a:ln w="19050">
                  <a:solidFill>
                    <a:schemeClr val="accent2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33CCCC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ClrTx/>
                    <a:buSzTx/>
                  </a:pPr>
                  <a:r>
                    <a:rPr lang="zh-CN" altLang="en-US"/>
                    <a:t>5</a:t>
                  </a:r>
                </a:p>
              </p:txBody>
            </p:sp>
            <p:sp>
              <p:nvSpPr>
                <p:cNvPr id="78894" name="Rectangle 43"/>
                <p:cNvSpPr>
                  <a:spLocks noChangeArrowheads="1"/>
                </p:cNvSpPr>
                <p:nvPr/>
              </p:nvSpPr>
              <p:spPr bwMode="auto">
                <a:xfrm>
                  <a:off x="1008" y="1824"/>
                  <a:ext cx="336" cy="240"/>
                </a:xfrm>
                <a:prstGeom prst="rect">
                  <a:avLst/>
                </a:prstGeom>
                <a:noFill/>
                <a:ln w="19050">
                  <a:solidFill>
                    <a:schemeClr val="accent2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33CCCC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ClrTx/>
                    <a:buSzTx/>
                  </a:pPr>
                  <a:r>
                    <a:rPr lang="zh-CN" altLang="en-US"/>
                    <a:t>13</a:t>
                  </a:r>
                </a:p>
              </p:txBody>
            </p:sp>
            <p:sp>
              <p:nvSpPr>
                <p:cNvPr id="78895" name="Rectangle 44"/>
                <p:cNvSpPr>
                  <a:spLocks noChangeArrowheads="1"/>
                </p:cNvSpPr>
                <p:nvPr/>
              </p:nvSpPr>
              <p:spPr bwMode="auto">
                <a:xfrm>
                  <a:off x="1344" y="1824"/>
                  <a:ext cx="336" cy="240"/>
                </a:xfrm>
                <a:prstGeom prst="rect">
                  <a:avLst/>
                </a:prstGeom>
                <a:noFill/>
                <a:ln w="19050">
                  <a:solidFill>
                    <a:schemeClr val="accent2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33CCCC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ClrTx/>
                    <a:buSzTx/>
                  </a:pPr>
                  <a:r>
                    <a:rPr lang="zh-CN" altLang="en-US"/>
                    <a:t>19</a:t>
                  </a:r>
                </a:p>
              </p:txBody>
            </p:sp>
            <p:sp>
              <p:nvSpPr>
                <p:cNvPr id="78896" name="Rectangle 45"/>
                <p:cNvSpPr>
                  <a:spLocks noChangeArrowheads="1"/>
                </p:cNvSpPr>
                <p:nvPr/>
              </p:nvSpPr>
              <p:spPr bwMode="auto">
                <a:xfrm>
                  <a:off x="1680" y="1824"/>
                  <a:ext cx="336" cy="240"/>
                </a:xfrm>
                <a:prstGeom prst="rect">
                  <a:avLst/>
                </a:prstGeom>
                <a:noFill/>
                <a:ln w="19050">
                  <a:solidFill>
                    <a:schemeClr val="accent2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33CCCC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ClrTx/>
                    <a:buSzTx/>
                  </a:pPr>
                  <a:r>
                    <a:rPr lang="zh-CN" altLang="en-US"/>
                    <a:t>21</a:t>
                  </a:r>
                </a:p>
              </p:txBody>
            </p:sp>
            <p:sp>
              <p:nvSpPr>
                <p:cNvPr id="78897" name="Rectangle 46"/>
                <p:cNvSpPr>
                  <a:spLocks noChangeArrowheads="1"/>
                </p:cNvSpPr>
                <p:nvPr/>
              </p:nvSpPr>
              <p:spPr bwMode="auto">
                <a:xfrm>
                  <a:off x="2016" y="1824"/>
                  <a:ext cx="336" cy="240"/>
                </a:xfrm>
                <a:prstGeom prst="rect">
                  <a:avLst/>
                </a:prstGeom>
                <a:noFill/>
                <a:ln w="19050">
                  <a:solidFill>
                    <a:schemeClr val="accent2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33CCCC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ClrTx/>
                    <a:buSzTx/>
                  </a:pPr>
                  <a:r>
                    <a:rPr lang="zh-CN" altLang="en-US"/>
                    <a:t>37</a:t>
                  </a:r>
                </a:p>
              </p:txBody>
            </p:sp>
            <p:sp>
              <p:nvSpPr>
                <p:cNvPr id="78898" name="Rectangle 47"/>
                <p:cNvSpPr>
                  <a:spLocks noChangeArrowheads="1"/>
                </p:cNvSpPr>
                <p:nvPr/>
              </p:nvSpPr>
              <p:spPr bwMode="auto">
                <a:xfrm>
                  <a:off x="2352" y="1824"/>
                  <a:ext cx="336" cy="240"/>
                </a:xfrm>
                <a:prstGeom prst="rect">
                  <a:avLst/>
                </a:prstGeom>
                <a:noFill/>
                <a:ln w="19050">
                  <a:solidFill>
                    <a:schemeClr val="accent2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33CCCC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ClrTx/>
                    <a:buSzTx/>
                  </a:pPr>
                  <a:r>
                    <a:rPr lang="zh-CN" altLang="en-US"/>
                    <a:t>56</a:t>
                  </a:r>
                </a:p>
              </p:txBody>
            </p:sp>
          </p:grpSp>
          <p:sp>
            <p:nvSpPr>
              <p:cNvPr id="78888" name="Rectangle 48"/>
              <p:cNvSpPr>
                <a:spLocks noChangeArrowheads="1"/>
              </p:cNvSpPr>
              <p:nvPr/>
            </p:nvSpPr>
            <p:spPr bwMode="auto">
              <a:xfrm>
                <a:off x="2688" y="1824"/>
                <a:ext cx="336" cy="240"/>
              </a:xfrm>
              <a:prstGeom prst="rect">
                <a:avLst/>
              </a:prstGeom>
              <a:solidFill>
                <a:srgbClr val="33CCCC"/>
              </a:solidFill>
              <a:ln w="19050">
                <a:solidFill>
                  <a:schemeClr val="accent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</a:pPr>
                <a:r>
                  <a:rPr lang="zh-CN" altLang="en-US"/>
                  <a:t>64</a:t>
                </a:r>
              </a:p>
            </p:txBody>
          </p:sp>
          <p:sp>
            <p:nvSpPr>
              <p:cNvPr id="78889" name="Rectangle 49"/>
              <p:cNvSpPr>
                <a:spLocks noChangeArrowheads="1"/>
              </p:cNvSpPr>
              <p:nvPr/>
            </p:nvSpPr>
            <p:spPr bwMode="auto">
              <a:xfrm>
                <a:off x="3024" y="1824"/>
                <a:ext cx="336" cy="240"/>
              </a:xfrm>
              <a:prstGeom prst="rect">
                <a:avLst/>
              </a:prstGeom>
              <a:solidFill>
                <a:srgbClr val="33CCCC"/>
              </a:solidFill>
              <a:ln w="19050">
                <a:solidFill>
                  <a:schemeClr val="accent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</a:pPr>
                <a:r>
                  <a:rPr lang="zh-CN" altLang="en-US"/>
                  <a:t>75</a:t>
                </a:r>
              </a:p>
            </p:txBody>
          </p:sp>
          <p:sp>
            <p:nvSpPr>
              <p:cNvPr id="78890" name="Rectangle 50"/>
              <p:cNvSpPr>
                <a:spLocks noChangeArrowheads="1"/>
              </p:cNvSpPr>
              <p:nvPr/>
            </p:nvSpPr>
            <p:spPr bwMode="auto">
              <a:xfrm>
                <a:off x="3360" y="1824"/>
                <a:ext cx="336" cy="240"/>
              </a:xfrm>
              <a:prstGeom prst="rect">
                <a:avLst/>
              </a:prstGeom>
              <a:solidFill>
                <a:srgbClr val="33CCCC"/>
              </a:solidFill>
              <a:ln w="19050">
                <a:solidFill>
                  <a:schemeClr val="accent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</a:pPr>
                <a:r>
                  <a:rPr lang="zh-CN" altLang="en-US"/>
                  <a:t>80</a:t>
                </a:r>
              </a:p>
            </p:txBody>
          </p:sp>
          <p:sp>
            <p:nvSpPr>
              <p:cNvPr id="78891" name="Rectangle 51"/>
              <p:cNvSpPr>
                <a:spLocks noChangeArrowheads="1"/>
              </p:cNvSpPr>
              <p:nvPr/>
            </p:nvSpPr>
            <p:spPr bwMode="auto">
              <a:xfrm>
                <a:off x="3696" y="1824"/>
                <a:ext cx="336" cy="240"/>
              </a:xfrm>
              <a:prstGeom prst="rect">
                <a:avLst/>
              </a:prstGeom>
              <a:solidFill>
                <a:srgbClr val="33CCCC"/>
              </a:solidFill>
              <a:ln w="19050">
                <a:solidFill>
                  <a:schemeClr val="accent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</a:pPr>
                <a:r>
                  <a:rPr lang="zh-CN" altLang="en-US"/>
                  <a:t>88</a:t>
                </a:r>
              </a:p>
            </p:txBody>
          </p:sp>
          <p:sp>
            <p:nvSpPr>
              <p:cNvPr id="78892" name="Rectangle 52"/>
              <p:cNvSpPr>
                <a:spLocks noChangeArrowheads="1"/>
              </p:cNvSpPr>
              <p:nvPr/>
            </p:nvSpPr>
            <p:spPr bwMode="auto">
              <a:xfrm>
                <a:off x="4032" y="1824"/>
                <a:ext cx="336" cy="240"/>
              </a:xfrm>
              <a:prstGeom prst="rect">
                <a:avLst/>
              </a:prstGeom>
              <a:solidFill>
                <a:srgbClr val="33CCCC"/>
              </a:solidFill>
              <a:ln w="19050">
                <a:solidFill>
                  <a:schemeClr val="accent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</a:pPr>
                <a:r>
                  <a:rPr lang="zh-CN" altLang="en-US"/>
                  <a:t>92</a:t>
                </a:r>
              </a:p>
            </p:txBody>
          </p:sp>
        </p:grpSp>
      </p:grpSp>
      <p:grpSp>
        <p:nvGrpSpPr>
          <p:cNvPr id="282695" name="Group 71"/>
          <p:cNvGrpSpPr>
            <a:grpSpLocks/>
          </p:cNvGrpSpPr>
          <p:nvPr/>
        </p:nvGrpSpPr>
        <p:grpSpPr bwMode="auto">
          <a:xfrm>
            <a:off x="5610225" y="5783263"/>
            <a:ext cx="663575" cy="617537"/>
            <a:chOff x="975" y="1167"/>
            <a:chExt cx="418" cy="389"/>
          </a:xfrm>
        </p:grpSpPr>
        <p:sp>
          <p:nvSpPr>
            <p:cNvPr id="78882" name="Line 72"/>
            <p:cNvSpPr>
              <a:spLocks noChangeShapeType="1"/>
            </p:cNvSpPr>
            <p:nvPr/>
          </p:nvSpPr>
          <p:spPr bwMode="auto">
            <a:xfrm flipV="1">
              <a:off x="1122" y="1167"/>
              <a:ext cx="0" cy="2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883" name="Text Box 73"/>
            <p:cNvSpPr txBox="1">
              <a:spLocks noChangeArrowheads="1"/>
            </p:cNvSpPr>
            <p:nvPr/>
          </p:nvSpPr>
          <p:spPr bwMode="auto">
            <a:xfrm>
              <a:off x="975" y="1306"/>
              <a:ext cx="41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high</a:t>
              </a:r>
            </a:p>
          </p:txBody>
        </p:sp>
      </p:grpSp>
      <p:grpSp>
        <p:nvGrpSpPr>
          <p:cNvPr id="282702" name="Group 78"/>
          <p:cNvGrpSpPr>
            <a:grpSpLocks/>
          </p:cNvGrpSpPr>
          <p:nvPr/>
        </p:nvGrpSpPr>
        <p:grpSpPr bwMode="auto">
          <a:xfrm>
            <a:off x="1495425" y="4927600"/>
            <a:ext cx="6019800" cy="1398588"/>
            <a:chOff x="942" y="3104"/>
            <a:chExt cx="3792" cy="881"/>
          </a:xfrm>
        </p:grpSpPr>
        <p:grpSp>
          <p:nvGrpSpPr>
            <p:cNvPr id="78865" name="Group 55"/>
            <p:cNvGrpSpPr>
              <a:grpSpLocks/>
            </p:cNvGrpSpPr>
            <p:nvPr/>
          </p:nvGrpSpPr>
          <p:grpSpPr bwMode="auto">
            <a:xfrm>
              <a:off x="1038" y="3373"/>
              <a:ext cx="3696" cy="270"/>
              <a:chOff x="768" y="2448"/>
              <a:chExt cx="3696" cy="240"/>
            </a:xfrm>
          </p:grpSpPr>
          <p:grpSp>
            <p:nvGrpSpPr>
              <p:cNvPr id="78869" name="Group 56"/>
              <p:cNvGrpSpPr>
                <a:grpSpLocks/>
              </p:cNvGrpSpPr>
              <p:nvPr/>
            </p:nvGrpSpPr>
            <p:grpSpPr bwMode="auto">
              <a:xfrm>
                <a:off x="768" y="2448"/>
                <a:ext cx="2016" cy="240"/>
                <a:chOff x="672" y="1824"/>
                <a:chExt cx="2016" cy="240"/>
              </a:xfrm>
            </p:grpSpPr>
            <p:sp>
              <p:nvSpPr>
                <p:cNvPr id="78876" name="Rectangle 57"/>
                <p:cNvSpPr>
                  <a:spLocks noChangeArrowheads="1"/>
                </p:cNvSpPr>
                <p:nvPr/>
              </p:nvSpPr>
              <p:spPr bwMode="auto">
                <a:xfrm>
                  <a:off x="672" y="1824"/>
                  <a:ext cx="336" cy="240"/>
                </a:xfrm>
                <a:prstGeom prst="rect">
                  <a:avLst/>
                </a:prstGeom>
                <a:noFill/>
                <a:ln w="19050">
                  <a:solidFill>
                    <a:schemeClr val="accent2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33CCCC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ClrTx/>
                    <a:buSzTx/>
                  </a:pPr>
                  <a:r>
                    <a:rPr lang="zh-CN" altLang="en-US"/>
                    <a:t>5</a:t>
                  </a:r>
                </a:p>
              </p:txBody>
            </p:sp>
            <p:sp>
              <p:nvSpPr>
                <p:cNvPr id="78877" name="Rectangle 58"/>
                <p:cNvSpPr>
                  <a:spLocks noChangeArrowheads="1"/>
                </p:cNvSpPr>
                <p:nvPr/>
              </p:nvSpPr>
              <p:spPr bwMode="auto">
                <a:xfrm>
                  <a:off x="1008" y="1824"/>
                  <a:ext cx="336" cy="240"/>
                </a:xfrm>
                <a:prstGeom prst="rect">
                  <a:avLst/>
                </a:prstGeom>
                <a:noFill/>
                <a:ln w="19050">
                  <a:solidFill>
                    <a:schemeClr val="accent2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33CCCC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ClrTx/>
                    <a:buSzTx/>
                  </a:pPr>
                  <a:r>
                    <a:rPr lang="zh-CN" altLang="en-US"/>
                    <a:t>13</a:t>
                  </a:r>
                </a:p>
              </p:txBody>
            </p:sp>
            <p:sp>
              <p:nvSpPr>
                <p:cNvPr id="78878" name="Rectangle 59"/>
                <p:cNvSpPr>
                  <a:spLocks noChangeArrowheads="1"/>
                </p:cNvSpPr>
                <p:nvPr/>
              </p:nvSpPr>
              <p:spPr bwMode="auto">
                <a:xfrm>
                  <a:off x="1344" y="1824"/>
                  <a:ext cx="336" cy="240"/>
                </a:xfrm>
                <a:prstGeom prst="rect">
                  <a:avLst/>
                </a:prstGeom>
                <a:noFill/>
                <a:ln w="19050">
                  <a:solidFill>
                    <a:schemeClr val="accent2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33CCCC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ClrTx/>
                    <a:buSzTx/>
                  </a:pPr>
                  <a:r>
                    <a:rPr lang="zh-CN" altLang="en-US"/>
                    <a:t>19</a:t>
                  </a:r>
                </a:p>
              </p:txBody>
            </p:sp>
            <p:sp>
              <p:nvSpPr>
                <p:cNvPr id="78879" name="Rectangle 60"/>
                <p:cNvSpPr>
                  <a:spLocks noChangeArrowheads="1"/>
                </p:cNvSpPr>
                <p:nvPr/>
              </p:nvSpPr>
              <p:spPr bwMode="auto">
                <a:xfrm>
                  <a:off x="1680" y="1824"/>
                  <a:ext cx="336" cy="240"/>
                </a:xfrm>
                <a:prstGeom prst="rect">
                  <a:avLst/>
                </a:prstGeom>
                <a:noFill/>
                <a:ln w="19050">
                  <a:solidFill>
                    <a:schemeClr val="accent2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33CCCC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ClrTx/>
                    <a:buSzTx/>
                  </a:pPr>
                  <a:r>
                    <a:rPr lang="zh-CN" altLang="en-US"/>
                    <a:t>21</a:t>
                  </a:r>
                </a:p>
              </p:txBody>
            </p:sp>
            <p:sp>
              <p:nvSpPr>
                <p:cNvPr id="78880" name="Rectangle 61"/>
                <p:cNvSpPr>
                  <a:spLocks noChangeArrowheads="1"/>
                </p:cNvSpPr>
                <p:nvPr/>
              </p:nvSpPr>
              <p:spPr bwMode="auto">
                <a:xfrm>
                  <a:off x="2016" y="1824"/>
                  <a:ext cx="336" cy="240"/>
                </a:xfrm>
                <a:prstGeom prst="rect">
                  <a:avLst/>
                </a:prstGeom>
                <a:noFill/>
                <a:ln w="19050">
                  <a:solidFill>
                    <a:schemeClr val="accent2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33CCCC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ClrTx/>
                    <a:buSzTx/>
                  </a:pPr>
                  <a:r>
                    <a:rPr lang="zh-CN" altLang="en-US"/>
                    <a:t>37</a:t>
                  </a:r>
                </a:p>
              </p:txBody>
            </p:sp>
            <p:sp>
              <p:nvSpPr>
                <p:cNvPr id="78881" name="Rectangle 62"/>
                <p:cNvSpPr>
                  <a:spLocks noChangeArrowheads="1"/>
                </p:cNvSpPr>
                <p:nvPr/>
              </p:nvSpPr>
              <p:spPr bwMode="auto">
                <a:xfrm>
                  <a:off x="2352" y="1824"/>
                  <a:ext cx="336" cy="240"/>
                </a:xfrm>
                <a:prstGeom prst="rect">
                  <a:avLst/>
                </a:prstGeom>
                <a:noFill/>
                <a:ln w="19050">
                  <a:solidFill>
                    <a:schemeClr val="accent2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33CCCC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ClrTx/>
                    <a:buSzTx/>
                  </a:pPr>
                  <a:r>
                    <a:rPr lang="zh-CN" altLang="en-US"/>
                    <a:t>56</a:t>
                  </a:r>
                </a:p>
              </p:txBody>
            </p:sp>
          </p:grpSp>
          <p:sp>
            <p:nvSpPr>
              <p:cNvPr id="78870" name="Rectangle 63"/>
              <p:cNvSpPr>
                <a:spLocks noChangeArrowheads="1"/>
              </p:cNvSpPr>
              <p:nvPr/>
            </p:nvSpPr>
            <p:spPr bwMode="auto">
              <a:xfrm>
                <a:off x="2784" y="2448"/>
                <a:ext cx="336" cy="240"/>
              </a:xfrm>
              <a:prstGeom prst="rect">
                <a:avLst/>
              </a:prstGeom>
              <a:solidFill>
                <a:srgbClr val="33CCCC"/>
              </a:solidFill>
              <a:ln w="19050">
                <a:solidFill>
                  <a:schemeClr val="accent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</a:pPr>
                <a:r>
                  <a:rPr lang="zh-CN" altLang="en-US"/>
                  <a:t>64</a:t>
                </a:r>
              </a:p>
            </p:txBody>
          </p:sp>
          <p:sp>
            <p:nvSpPr>
              <p:cNvPr id="78871" name="Rectangle 64"/>
              <p:cNvSpPr>
                <a:spLocks noChangeArrowheads="1"/>
              </p:cNvSpPr>
              <p:nvPr/>
            </p:nvSpPr>
            <p:spPr bwMode="auto">
              <a:xfrm>
                <a:off x="3120" y="2448"/>
                <a:ext cx="336" cy="240"/>
              </a:xfrm>
              <a:prstGeom prst="rect">
                <a:avLst/>
              </a:prstGeom>
              <a:solidFill>
                <a:srgbClr val="33CCCC"/>
              </a:solidFill>
              <a:ln w="19050">
                <a:solidFill>
                  <a:schemeClr val="accent2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ClrTx/>
                  <a:buSzTx/>
                </a:pPr>
                <a:r>
                  <a:rPr lang="zh-CN" altLang="en-US"/>
                  <a:t>75</a:t>
                </a:r>
              </a:p>
            </p:txBody>
          </p:sp>
          <p:grpSp>
            <p:nvGrpSpPr>
              <p:cNvPr id="78872" name="Group 65"/>
              <p:cNvGrpSpPr>
                <a:grpSpLocks/>
              </p:cNvGrpSpPr>
              <p:nvPr/>
            </p:nvGrpSpPr>
            <p:grpSpPr bwMode="auto">
              <a:xfrm>
                <a:off x="3456" y="2448"/>
                <a:ext cx="1008" cy="240"/>
                <a:chOff x="3456" y="2448"/>
                <a:chExt cx="1008" cy="240"/>
              </a:xfrm>
            </p:grpSpPr>
            <p:sp>
              <p:nvSpPr>
                <p:cNvPr id="78873" name="Rectangle 66"/>
                <p:cNvSpPr>
                  <a:spLocks noChangeArrowheads="1"/>
                </p:cNvSpPr>
                <p:nvPr/>
              </p:nvSpPr>
              <p:spPr bwMode="auto">
                <a:xfrm>
                  <a:off x="3456" y="2448"/>
                  <a:ext cx="336" cy="240"/>
                </a:xfrm>
                <a:prstGeom prst="rect">
                  <a:avLst/>
                </a:prstGeom>
                <a:noFill/>
                <a:ln w="19050">
                  <a:solidFill>
                    <a:schemeClr val="accent2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33CCCC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ClrTx/>
                    <a:buSzTx/>
                  </a:pPr>
                  <a:r>
                    <a:rPr lang="zh-CN" altLang="en-US"/>
                    <a:t>80</a:t>
                  </a:r>
                </a:p>
              </p:txBody>
            </p:sp>
            <p:sp>
              <p:nvSpPr>
                <p:cNvPr id="78874" name="Rectangle 67"/>
                <p:cNvSpPr>
                  <a:spLocks noChangeArrowheads="1"/>
                </p:cNvSpPr>
                <p:nvPr/>
              </p:nvSpPr>
              <p:spPr bwMode="auto">
                <a:xfrm>
                  <a:off x="3792" y="2448"/>
                  <a:ext cx="336" cy="240"/>
                </a:xfrm>
                <a:prstGeom prst="rect">
                  <a:avLst/>
                </a:prstGeom>
                <a:noFill/>
                <a:ln w="19050">
                  <a:solidFill>
                    <a:schemeClr val="accent2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33CCCC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ClrTx/>
                    <a:buSzTx/>
                  </a:pPr>
                  <a:r>
                    <a:rPr lang="zh-CN" altLang="en-US"/>
                    <a:t>88</a:t>
                  </a:r>
                </a:p>
              </p:txBody>
            </p:sp>
            <p:sp>
              <p:nvSpPr>
                <p:cNvPr id="78875" name="Rectangle 68"/>
                <p:cNvSpPr>
                  <a:spLocks noChangeArrowheads="1"/>
                </p:cNvSpPr>
                <p:nvPr/>
              </p:nvSpPr>
              <p:spPr bwMode="auto">
                <a:xfrm>
                  <a:off x="4128" y="2448"/>
                  <a:ext cx="336" cy="240"/>
                </a:xfrm>
                <a:prstGeom prst="rect">
                  <a:avLst/>
                </a:prstGeom>
                <a:noFill/>
                <a:ln w="19050">
                  <a:solidFill>
                    <a:schemeClr val="accent2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33CCCC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ClrTx/>
                    <a:buSzTx/>
                  </a:pPr>
                  <a:r>
                    <a:rPr lang="zh-CN" altLang="en-US"/>
                    <a:t>92</a:t>
                  </a:r>
                </a:p>
              </p:txBody>
            </p:sp>
          </p:grpSp>
        </p:grpSp>
        <p:sp>
          <p:nvSpPr>
            <p:cNvPr id="78866" name="Text Box 69"/>
            <p:cNvSpPr txBox="1">
              <a:spLocks noChangeArrowheads="1"/>
            </p:cNvSpPr>
            <p:nvPr/>
          </p:nvSpPr>
          <p:spPr bwMode="auto">
            <a:xfrm>
              <a:off x="942" y="3104"/>
              <a:ext cx="3756" cy="2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     1      2       3       4      5      6      7       8      9     10    11</a:t>
              </a:r>
            </a:p>
          </p:txBody>
        </p:sp>
        <p:sp>
          <p:nvSpPr>
            <p:cNvPr id="78867" name="Line 70"/>
            <p:cNvSpPr>
              <a:spLocks noChangeShapeType="1"/>
            </p:cNvSpPr>
            <p:nvPr/>
          </p:nvSpPr>
          <p:spPr bwMode="auto">
            <a:xfrm flipV="1">
              <a:off x="3153" y="3643"/>
              <a:ext cx="0" cy="2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868" name="Text Box 76"/>
            <p:cNvSpPr txBox="1">
              <a:spLocks noChangeArrowheads="1"/>
            </p:cNvSpPr>
            <p:nvPr/>
          </p:nvSpPr>
          <p:spPr bwMode="auto">
            <a:xfrm>
              <a:off x="2862" y="3735"/>
              <a:ext cx="35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low</a:t>
              </a:r>
            </a:p>
          </p:txBody>
        </p:sp>
      </p:grpSp>
      <p:grpSp>
        <p:nvGrpSpPr>
          <p:cNvPr id="282703" name="Group 79"/>
          <p:cNvGrpSpPr>
            <a:grpSpLocks/>
          </p:cNvGrpSpPr>
          <p:nvPr/>
        </p:nvGrpSpPr>
        <p:grpSpPr bwMode="auto">
          <a:xfrm>
            <a:off x="5076825" y="5783263"/>
            <a:ext cx="606425" cy="542925"/>
            <a:chOff x="3198" y="3643"/>
            <a:chExt cx="382" cy="342"/>
          </a:xfrm>
        </p:grpSpPr>
        <p:sp>
          <p:nvSpPr>
            <p:cNvPr id="78863" name="Line 74"/>
            <p:cNvSpPr>
              <a:spLocks noChangeShapeType="1"/>
            </p:cNvSpPr>
            <p:nvPr/>
          </p:nvSpPr>
          <p:spPr bwMode="auto">
            <a:xfrm flipV="1">
              <a:off x="3297" y="3643"/>
              <a:ext cx="0" cy="2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864" name="Text Box 77"/>
            <p:cNvSpPr txBox="1">
              <a:spLocks noChangeArrowheads="1"/>
            </p:cNvSpPr>
            <p:nvPr/>
          </p:nvSpPr>
          <p:spPr bwMode="auto">
            <a:xfrm>
              <a:off x="3198" y="3735"/>
              <a:ext cx="38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mid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2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82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82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82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2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82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82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2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82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82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2639" grpId="0" animBg="1" autoUpdateAnimBg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CEFB79E0-DAAC-4BB3-863B-4CF052BC8E50}" type="slidenum">
              <a:rPr lang="en-US" altLang="zh-CN"/>
              <a:pPr>
                <a:defRPr/>
              </a:pPr>
              <a:t>77</a:t>
            </a:fld>
            <a:r>
              <a:rPr lang="en-US" altLang="zh-CN"/>
              <a:t>-</a:t>
            </a:r>
          </a:p>
        </p:txBody>
      </p:sp>
      <p:sp>
        <p:nvSpPr>
          <p:cNvPr id="798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z="3200" smtClean="0"/>
              <a:t>二、折半查找</a:t>
            </a:r>
          </a:p>
        </p:txBody>
      </p:sp>
      <p:grpSp>
        <p:nvGrpSpPr>
          <p:cNvPr id="283678" name="Group 30"/>
          <p:cNvGrpSpPr>
            <a:grpSpLocks/>
          </p:cNvGrpSpPr>
          <p:nvPr/>
        </p:nvGrpSpPr>
        <p:grpSpPr bwMode="auto">
          <a:xfrm>
            <a:off x="4662488" y="2514600"/>
            <a:ext cx="565150" cy="654050"/>
            <a:chOff x="3072" y="1488"/>
            <a:chExt cx="356" cy="412"/>
          </a:xfrm>
        </p:grpSpPr>
        <p:sp>
          <p:nvSpPr>
            <p:cNvPr id="79919" name="Line 7"/>
            <p:cNvSpPr>
              <a:spLocks noChangeShapeType="1"/>
            </p:cNvSpPr>
            <p:nvPr/>
          </p:nvSpPr>
          <p:spPr bwMode="auto">
            <a:xfrm flipV="1">
              <a:off x="3411" y="1488"/>
              <a:ext cx="0" cy="2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9920" name="Text Box 8"/>
            <p:cNvSpPr txBox="1">
              <a:spLocks noChangeArrowheads="1"/>
            </p:cNvSpPr>
            <p:nvPr/>
          </p:nvSpPr>
          <p:spPr bwMode="auto">
            <a:xfrm>
              <a:off x="3072" y="1650"/>
              <a:ext cx="35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low</a:t>
              </a:r>
            </a:p>
          </p:txBody>
        </p:sp>
      </p:grpSp>
      <p:grpSp>
        <p:nvGrpSpPr>
          <p:cNvPr id="283680" name="Group 32"/>
          <p:cNvGrpSpPr>
            <a:grpSpLocks/>
          </p:cNvGrpSpPr>
          <p:nvPr/>
        </p:nvGrpSpPr>
        <p:grpSpPr bwMode="auto">
          <a:xfrm>
            <a:off x="5122863" y="2590800"/>
            <a:ext cx="606425" cy="838200"/>
            <a:chOff x="3362" y="1536"/>
            <a:chExt cx="382" cy="528"/>
          </a:xfrm>
        </p:grpSpPr>
        <p:sp>
          <p:nvSpPr>
            <p:cNvPr id="79917" name="Line 9"/>
            <p:cNvSpPr>
              <a:spLocks noChangeShapeType="1"/>
            </p:cNvSpPr>
            <p:nvPr/>
          </p:nvSpPr>
          <p:spPr bwMode="auto">
            <a:xfrm flipV="1">
              <a:off x="3509" y="1536"/>
              <a:ext cx="0" cy="33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9918" name="Text Box 12"/>
            <p:cNvSpPr txBox="1">
              <a:spLocks noChangeArrowheads="1"/>
            </p:cNvSpPr>
            <p:nvPr/>
          </p:nvSpPr>
          <p:spPr bwMode="auto">
            <a:xfrm>
              <a:off x="3362" y="1814"/>
              <a:ext cx="38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mid</a:t>
              </a:r>
            </a:p>
          </p:txBody>
        </p:sp>
      </p:grpSp>
      <p:grpSp>
        <p:nvGrpSpPr>
          <p:cNvPr id="79878" name="Group 34"/>
          <p:cNvGrpSpPr>
            <a:grpSpLocks/>
          </p:cNvGrpSpPr>
          <p:nvPr/>
        </p:nvGrpSpPr>
        <p:grpSpPr bwMode="auto">
          <a:xfrm>
            <a:off x="1309688" y="1751013"/>
            <a:ext cx="5962650" cy="1449387"/>
            <a:chOff x="960" y="1007"/>
            <a:chExt cx="3756" cy="913"/>
          </a:xfrm>
        </p:grpSpPr>
        <p:grpSp>
          <p:nvGrpSpPr>
            <p:cNvPr id="79899" name="Group 29"/>
            <p:cNvGrpSpPr>
              <a:grpSpLocks/>
            </p:cNvGrpSpPr>
            <p:nvPr/>
          </p:nvGrpSpPr>
          <p:grpSpPr bwMode="auto">
            <a:xfrm>
              <a:off x="3614" y="1508"/>
              <a:ext cx="418" cy="412"/>
              <a:chOff x="3614" y="1508"/>
              <a:chExt cx="418" cy="412"/>
            </a:xfrm>
          </p:grpSpPr>
          <p:sp>
            <p:nvSpPr>
              <p:cNvPr id="79915" name="Text Box 10"/>
              <p:cNvSpPr txBox="1">
                <a:spLocks noChangeArrowheads="1"/>
              </p:cNvSpPr>
              <p:nvPr/>
            </p:nvSpPr>
            <p:spPr bwMode="auto">
              <a:xfrm>
                <a:off x="3614" y="1670"/>
                <a:ext cx="418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en-US" altLang="zh-CN"/>
                  <a:t>high</a:t>
                </a:r>
              </a:p>
            </p:txBody>
          </p:sp>
          <p:sp>
            <p:nvSpPr>
              <p:cNvPr id="79916" name="Line 11"/>
              <p:cNvSpPr>
                <a:spLocks noChangeShapeType="1"/>
              </p:cNvSpPr>
              <p:nvPr/>
            </p:nvSpPr>
            <p:spPr bwMode="auto">
              <a:xfrm flipV="1">
                <a:off x="3614" y="1508"/>
                <a:ext cx="1" cy="2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79900" name="Group 33"/>
            <p:cNvGrpSpPr>
              <a:grpSpLocks/>
            </p:cNvGrpSpPr>
            <p:nvPr/>
          </p:nvGrpSpPr>
          <p:grpSpPr bwMode="auto">
            <a:xfrm>
              <a:off x="960" y="1007"/>
              <a:ext cx="3756" cy="501"/>
              <a:chOff x="960" y="1007"/>
              <a:chExt cx="3756" cy="501"/>
            </a:xfrm>
          </p:grpSpPr>
          <p:sp>
            <p:nvSpPr>
              <p:cNvPr id="79901" name="Text Box 5"/>
              <p:cNvSpPr txBox="1">
                <a:spLocks noChangeArrowheads="1"/>
              </p:cNvSpPr>
              <p:nvPr/>
            </p:nvSpPr>
            <p:spPr bwMode="auto">
              <a:xfrm>
                <a:off x="960" y="1007"/>
                <a:ext cx="3756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zh-CN" altLang="en-US"/>
                  <a:t>   1      2       3      4       5      6      7      8       9      10     11</a:t>
                </a:r>
              </a:p>
            </p:txBody>
          </p:sp>
          <p:grpSp>
            <p:nvGrpSpPr>
              <p:cNvPr id="79902" name="Group 13"/>
              <p:cNvGrpSpPr>
                <a:grpSpLocks/>
              </p:cNvGrpSpPr>
              <p:nvPr/>
            </p:nvGrpSpPr>
            <p:grpSpPr bwMode="auto">
              <a:xfrm>
                <a:off x="1008" y="1238"/>
                <a:ext cx="3696" cy="270"/>
                <a:chOff x="672" y="1824"/>
                <a:chExt cx="3696" cy="240"/>
              </a:xfrm>
            </p:grpSpPr>
            <p:grpSp>
              <p:nvGrpSpPr>
                <p:cNvPr id="79903" name="Group 14"/>
                <p:cNvGrpSpPr>
                  <a:grpSpLocks/>
                </p:cNvGrpSpPr>
                <p:nvPr/>
              </p:nvGrpSpPr>
              <p:grpSpPr bwMode="auto">
                <a:xfrm>
                  <a:off x="672" y="1824"/>
                  <a:ext cx="2016" cy="240"/>
                  <a:chOff x="672" y="1824"/>
                  <a:chExt cx="2016" cy="240"/>
                </a:xfrm>
              </p:grpSpPr>
              <p:sp>
                <p:nvSpPr>
                  <p:cNvPr id="79909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672" y="1824"/>
                    <a:ext cx="336" cy="240"/>
                  </a:xfrm>
                  <a:prstGeom prst="rect">
                    <a:avLst/>
                  </a:prstGeom>
                  <a:noFill/>
                  <a:ln w="19050">
                    <a:solidFill>
                      <a:schemeClr val="accent2"/>
                    </a:solidFill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33CCCC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CC0000"/>
                      </a:buClr>
                      <a:buSzPct val="85000"/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CC0000"/>
                      </a:buClr>
                      <a:buSzPct val="85000"/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CC0000"/>
                      </a:buClr>
                      <a:buSzPct val="85000"/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CC0000"/>
                      </a:buClr>
                      <a:buSzPct val="85000"/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ClrTx/>
                      <a:buSzTx/>
                    </a:pPr>
                    <a:r>
                      <a:rPr lang="zh-CN" altLang="en-US"/>
                      <a:t>5</a:t>
                    </a:r>
                  </a:p>
                </p:txBody>
              </p:sp>
              <p:sp>
                <p:nvSpPr>
                  <p:cNvPr id="79910" name="Rectangle 16"/>
                  <p:cNvSpPr>
                    <a:spLocks noChangeArrowheads="1"/>
                  </p:cNvSpPr>
                  <p:nvPr/>
                </p:nvSpPr>
                <p:spPr bwMode="auto">
                  <a:xfrm>
                    <a:off x="1008" y="1824"/>
                    <a:ext cx="336" cy="240"/>
                  </a:xfrm>
                  <a:prstGeom prst="rect">
                    <a:avLst/>
                  </a:prstGeom>
                  <a:noFill/>
                  <a:ln w="19050">
                    <a:solidFill>
                      <a:schemeClr val="accent2"/>
                    </a:solidFill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33CCCC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CC0000"/>
                      </a:buClr>
                      <a:buSzPct val="85000"/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CC0000"/>
                      </a:buClr>
                      <a:buSzPct val="85000"/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CC0000"/>
                      </a:buClr>
                      <a:buSzPct val="85000"/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CC0000"/>
                      </a:buClr>
                      <a:buSzPct val="85000"/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ClrTx/>
                      <a:buSzTx/>
                    </a:pPr>
                    <a:r>
                      <a:rPr lang="zh-CN" altLang="en-US"/>
                      <a:t>13</a:t>
                    </a:r>
                  </a:p>
                </p:txBody>
              </p:sp>
              <p:sp>
                <p:nvSpPr>
                  <p:cNvPr id="79911" name="Rectangle 17"/>
                  <p:cNvSpPr>
                    <a:spLocks noChangeArrowheads="1"/>
                  </p:cNvSpPr>
                  <p:nvPr/>
                </p:nvSpPr>
                <p:spPr bwMode="auto">
                  <a:xfrm>
                    <a:off x="1344" y="1824"/>
                    <a:ext cx="336" cy="240"/>
                  </a:xfrm>
                  <a:prstGeom prst="rect">
                    <a:avLst/>
                  </a:prstGeom>
                  <a:noFill/>
                  <a:ln w="19050">
                    <a:solidFill>
                      <a:schemeClr val="accent2"/>
                    </a:solidFill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33CCCC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CC0000"/>
                      </a:buClr>
                      <a:buSzPct val="85000"/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CC0000"/>
                      </a:buClr>
                      <a:buSzPct val="85000"/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CC0000"/>
                      </a:buClr>
                      <a:buSzPct val="85000"/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CC0000"/>
                      </a:buClr>
                      <a:buSzPct val="85000"/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ClrTx/>
                      <a:buSzTx/>
                    </a:pPr>
                    <a:r>
                      <a:rPr lang="zh-CN" altLang="en-US"/>
                      <a:t>19</a:t>
                    </a:r>
                  </a:p>
                </p:txBody>
              </p:sp>
              <p:sp>
                <p:nvSpPr>
                  <p:cNvPr id="79912" name="Rectangle 18"/>
                  <p:cNvSpPr>
                    <a:spLocks noChangeArrowheads="1"/>
                  </p:cNvSpPr>
                  <p:nvPr/>
                </p:nvSpPr>
                <p:spPr bwMode="auto">
                  <a:xfrm>
                    <a:off x="1680" y="1824"/>
                    <a:ext cx="336" cy="240"/>
                  </a:xfrm>
                  <a:prstGeom prst="rect">
                    <a:avLst/>
                  </a:prstGeom>
                  <a:noFill/>
                  <a:ln w="19050">
                    <a:solidFill>
                      <a:schemeClr val="accent2"/>
                    </a:solidFill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33CCCC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CC0000"/>
                      </a:buClr>
                      <a:buSzPct val="85000"/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CC0000"/>
                      </a:buClr>
                      <a:buSzPct val="85000"/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CC0000"/>
                      </a:buClr>
                      <a:buSzPct val="85000"/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CC0000"/>
                      </a:buClr>
                      <a:buSzPct val="85000"/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ClrTx/>
                      <a:buSzTx/>
                    </a:pPr>
                    <a:r>
                      <a:rPr lang="zh-CN" altLang="en-US"/>
                      <a:t>21</a:t>
                    </a:r>
                  </a:p>
                </p:txBody>
              </p:sp>
              <p:sp>
                <p:nvSpPr>
                  <p:cNvPr id="79913" name="Rectangle 19"/>
                  <p:cNvSpPr>
                    <a:spLocks noChangeArrowheads="1"/>
                  </p:cNvSpPr>
                  <p:nvPr/>
                </p:nvSpPr>
                <p:spPr bwMode="auto">
                  <a:xfrm>
                    <a:off x="2016" y="1824"/>
                    <a:ext cx="336" cy="240"/>
                  </a:xfrm>
                  <a:prstGeom prst="rect">
                    <a:avLst/>
                  </a:prstGeom>
                  <a:noFill/>
                  <a:ln w="19050">
                    <a:solidFill>
                      <a:schemeClr val="accent2"/>
                    </a:solidFill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33CCCC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CC0000"/>
                      </a:buClr>
                      <a:buSzPct val="85000"/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CC0000"/>
                      </a:buClr>
                      <a:buSzPct val="85000"/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CC0000"/>
                      </a:buClr>
                      <a:buSzPct val="85000"/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CC0000"/>
                      </a:buClr>
                      <a:buSzPct val="85000"/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ClrTx/>
                      <a:buSzTx/>
                    </a:pPr>
                    <a:r>
                      <a:rPr lang="zh-CN" altLang="en-US"/>
                      <a:t>37</a:t>
                    </a:r>
                  </a:p>
                </p:txBody>
              </p:sp>
              <p:sp>
                <p:nvSpPr>
                  <p:cNvPr id="79914" name="Rectangle 20"/>
                  <p:cNvSpPr>
                    <a:spLocks noChangeArrowheads="1"/>
                  </p:cNvSpPr>
                  <p:nvPr/>
                </p:nvSpPr>
                <p:spPr bwMode="auto">
                  <a:xfrm>
                    <a:off x="2352" y="1824"/>
                    <a:ext cx="336" cy="240"/>
                  </a:xfrm>
                  <a:prstGeom prst="rect">
                    <a:avLst/>
                  </a:prstGeom>
                  <a:noFill/>
                  <a:ln w="19050">
                    <a:solidFill>
                      <a:schemeClr val="accent2"/>
                    </a:solidFill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33CCCC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CC0000"/>
                      </a:buClr>
                      <a:buSzPct val="85000"/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CC0000"/>
                      </a:buClr>
                      <a:buSzPct val="85000"/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CC0000"/>
                      </a:buClr>
                      <a:buSzPct val="85000"/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CC0000"/>
                      </a:buClr>
                      <a:buSzPct val="85000"/>
                      <a:defRPr sz="2000" b="1">
                        <a:solidFill>
                          <a:schemeClr val="tx1"/>
                        </a:solidFill>
                        <a:latin typeface="Times New Roman" pitchFamily="18" charset="0"/>
                        <a:ea typeface="仿宋_GB2312" pitchFamily="49" charset="-122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ClrTx/>
                      <a:buSzTx/>
                    </a:pPr>
                    <a:r>
                      <a:rPr lang="zh-CN" altLang="en-US"/>
                      <a:t>56</a:t>
                    </a:r>
                  </a:p>
                </p:txBody>
              </p:sp>
            </p:grpSp>
            <p:sp>
              <p:nvSpPr>
                <p:cNvPr id="79904" name="Rectangle 21"/>
                <p:cNvSpPr>
                  <a:spLocks noChangeArrowheads="1"/>
                </p:cNvSpPr>
                <p:nvPr/>
              </p:nvSpPr>
              <p:spPr bwMode="auto">
                <a:xfrm>
                  <a:off x="2688" y="1824"/>
                  <a:ext cx="336" cy="240"/>
                </a:xfrm>
                <a:prstGeom prst="rect">
                  <a:avLst/>
                </a:prstGeom>
                <a:noFill/>
                <a:ln w="19050">
                  <a:solidFill>
                    <a:schemeClr val="accent2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33CCCC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ClrTx/>
                    <a:buSzTx/>
                  </a:pPr>
                  <a:r>
                    <a:rPr lang="zh-CN" altLang="en-US"/>
                    <a:t>64</a:t>
                  </a:r>
                </a:p>
              </p:txBody>
            </p:sp>
            <p:sp>
              <p:nvSpPr>
                <p:cNvPr id="79905" name="Rectangle 22"/>
                <p:cNvSpPr>
                  <a:spLocks noChangeArrowheads="1"/>
                </p:cNvSpPr>
                <p:nvPr/>
              </p:nvSpPr>
              <p:spPr bwMode="auto">
                <a:xfrm>
                  <a:off x="3024" y="1824"/>
                  <a:ext cx="336" cy="240"/>
                </a:xfrm>
                <a:prstGeom prst="rect">
                  <a:avLst/>
                </a:prstGeom>
                <a:solidFill>
                  <a:srgbClr val="33CCCC"/>
                </a:solidFill>
                <a:ln w="19050">
                  <a:solidFill>
                    <a:schemeClr val="accent2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ClrTx/>
                    <a:buSzTx/>
                  </a:pPr>
                  <a:r>
                    <a:rPr lang="zh-CN" altLang="en-US"/>
                    <a:t>75</a:t>
                  </a:r>
                </a:p>
              </p:txBody>
            </p:sp>
            <p:sp>
              <p:nvSpPr>
                <p:cNvPr id="79906" name="Rectangle 23"/>
                <p:cNvSpPr>
                  <a:spLocks noChangeArrowheads="1"/>
                </p:cNvSpPr>
                <p:nvPr/>
              </p:nvSpPr>
              <p:spPr bwMode="auto">
                <a:xfrm>
                  <a:off x="3360" y="1824"/>
                  <a:ext cx="336" cy="240"/>
                </a:xfrm>
                <a:prstGeom prst="rect">
                  <a:avLst/>
                </a:prstGeom>
                <a:noFill/>
                <a:ln w="19050">
                  <a:solidFill>
                    <a:schemeClr val="accent2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33CCCC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ClrTx/>
                    <a:buSzTx/>
                  </a:pPr>
                  <a:r>
                    <a:rPr lang="zh-CN" altLang="en-US"/>
                    <a:t>80</a:t>
                  </a:r>
                </a:p>
              </p:txBody>
            </p:sp>
            <p:sp>
              <p:nvSpPr>
                <p:cNvPr id="79907" name="Rectangle 24"/>
                <p:cNvSpPr>
                  <a:spLocks noChangeArrowheads="1"/>
                </p:cNvSpPr>
                <p:nvPr/>
              </p:nvSpPr>
              <p:spPr bwMode="auto">
                <a:xfrm>
                  <a:off x="3696" y="1824"/>
                  <a:ext cx="336" cy="240"/>
                </a:xfrm>
                <a:prstGeom prst="rect">
                  <a:avLst/>
                </a:prstGeom>
                <a:noFill/>
                <a:ln w="19050">
                  <a:solidFill>
                    <a:schemeClr val="accent2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33CCCC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ClrTx/>
                    <a:buSzTx/>
                  </a:pPr>
                  <a:r>
                    <a:rPr lang="zh-CN" altLang="en-US"/>
                    <a:t>88</a:t>
                  </a:r>
                </a:p>
              </p:txBody>
            </p:sp>
            <p:sp>
              <p:nvSpPr>
                <p:cNvPr id="79908" name="Rectangle 25"/>
                <p:cNvSpPr>
                  <a:spLocks noChangeArrowheads="1"/>
                </p:cNvSpPr>
                <p:nvPr/>
              </p:nvSpPr>
              <p:spPr bwMode="auto">
                <a:xfrm>
                  <a:off x="4032" y="1824"/>
                  <a:ext cx="336" cy="240"/>
                </a:xfrm>
                <a:prstGeom prst="rect">
                  <a:avLst/>
                </a:prstGeom>
                <a:noFill/>
                <a:ln w="19050">
                  <a:solidFill>
                    <a:schemeClr val="accent2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33CCCC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ClrTx/>
                    <a:buSzTx/>
                  </a:pPr>
                  <a:r>
                    <a:rPr lang="zh-CN" altLang="en-US"/>
                    <a:t>92</a:t>
                  </a:r>
                </a:p>
              </p:txBody>
            </p:sp>
          </p:grpSp>
        </p:grpSp>
      </p:grpSp>
      <p:grpSp>
        <p:nvGrpSpPr>
          <p:cNvPr id="283702" name="Group 54"/>
          <p:cNvGrpSpPr>
            <a:grpSpLocks/>
          </p:cNvGrpSpPr>
          <p:nvPr/>
        </p:nvGrpSpPr>
        <p:grpSpPr bwMode="auto">
          <a:xfrm>
            <a:off x="1295400" y="3492500"/>
            <a:ext cx="6216650" cy="1376363"/>
            <a:chOff x="951" y="2104"/>
            <a:chExt cx="3916" cy="867"/>
          </a:xfrm>
        </p:grpSpPr>
        <p:sp>
          <p:nvSpPr>
            <p:cNvPr id="79884" name="Text Box 36"/>
            <p:cNvSpPr txBox="1">
              <a:spLocks noChangeArrowheads="1"/>
            </p:cNvSpPr>
            <p:nvPr/>
          </p:nvSpPr>
          <p:spPr bwMode="auto">
            <a:xfrm>
              <a:off x="951" y="2104"/>
              <a:ext cx="391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1       2       3       4       5       6        7        8       9      10     11</a:t>
              </a:r>
            </a:p>
          </p:txBody>
        </p:sp>
        <p:sp>
          <p:nvSpPr>
            <p:cNvPr id="79885" name="Rectangle 37"/>
            <p:cNvSpPr>
              <a:spLocks noChangeArrowheads="1"/>
            </p:cNvSpPr>
            <p:nvPr/>
          </p:nvSpPr>
          <p:spPr bwMode="auto">
            <a:xfrm>
              <a:off x="969" y="2324"/>
              <a:ext cx="3879" cy="25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5      13     19     21     37     56      64      75     80     88     92</a:t>
              </a:r>
            </a:p>
          </p:txBody>
        </p:sp>
        <p:sp>
          <p:nvSpPr>
            <p:cNvPr id="79886" name="Line 38"/>
            <p:cNvSpPr>
              <a:spLocks noChangeShapeType="1"/>
            </p:cNvSpPr>
            <p:nvPr/>
          </p:nvSpPr>
          <p:spPr bwMode="auto">
            <a:xfrm>
              <a:off x="1236" y="2324"/>
              <a:ext cx="0" cy="2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9887" name="Line 39"/>
            <p:cNvSpPr>
              <a:spLocks noChangeShapeType="1"/>
            </p:cNvSpPr>
            <p:nvPr/>
          </p:nvSpPr>
          <p:spPr bwMode="auto">
            <a:xfrm>
              <a:off x="1600" y="2324"/>
              <a:ext cx="0" cy="2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9888" name="Line 40"/>
            <p:cNvSpPr>
              <a:spLocks noChangeShapeType="1"/>
            </p:cNvSpPr>
            <p:nvPr/>
          </p:nvSpPr>
          <p:spPr bwMode="auto">
            <a:xfrm>
              <a:off x="1964" y="2324"/>
              <a:ext cx="0" cy="2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9889" name="Line 41"/>
            <p:cNvSpPr>
              <a:spLocks noChangeShapeType="1"/>
            </p:cNvSpPr>
            <p:nvPr/>
          </p:nvSpPr>
          <p:spPr bwMode="auto">
            <a:xfrm>
              <a:off x="2328" y="2324"/>
              <a:ext cx="0" cy="2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9890" name="Line 42"/>
            <p:cNvSpPr>
              <a:spLocks noChangeShapeType="1"/>
            </p:cNvSpPr>
            <p:nvPr/>
          </p:nvSpPr>
          <p:spPr bwMode="auto">
            <a:xfrm>
              <a:off x="2692" y="2324"/>
              <a:ext cx="0" cy="2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9891" name="Line 43"/>
            <p:cNvSpPr>
              <a:spLocks noChangeShapeType="1"/>
            </p:cNvSpPr>
            <p:nvPr/>
          </p:nvSpPr>
          <p:spPr bwMode="auto">
            <a:xfrm>
              <a:off x="3056" y="2324"/>
              <a:ext cx="0" cy="2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9892" name="Line 44"/>
            <p:cNvSpPr>
              <a:spLocks noChangeShapeType="1"/>
            </p:cNvSpPr>
            <p:nvPr/>
          </p:nvSpPr>
          <p:spPr bwMode="auto">
            <a:xfrm>
              <a:off x="3420" y="2324"/>
              <a:ext cx="0" cy="2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9893" name="Line 45"/>
            <p:cNvSpPr>
              <a:spLocks noChangeShapeType="1"/>
            </p:cNvSpPr>
            <p:nvPr/>
          </p:nvSpPr>
          <p:spPr bwMode="auto">
            <a:xfrm>
              <a:off x="3784" y="2324"/>
              <a:ext cx="0" cy="2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9894" name="Line 46"/>
            <p:cNvSpPr>
              <a:spLocks noChangeShapeType="1"/>
            </p:cNvSpPr>
            <p:nvPr/>
          </p:nvSpPr>
          <p:spPr bwMode="auto">
            <a:xfrm>
              <a:off x="4148" y="2324"/>
              <a:ext cx="0" cy="2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9895" name="Line 47"/>
            <p:cNvSpPr>
              <a:spLocks noChangeShapeType="1"/>
            </p:cNvSpPr>
            <p:nvPr/>
          </p:nvSpPr>
          <p:spPr bwMode="auto">
            <a:xfrm>
              <a:off x="4512" y="2324"/>
              <a:ext cx="0" cy="2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79896" name="Group 48"/>
            <p:cNvGrpSpPr>
              <a:grpSpLocks/>
            </p:cNvGrpSpPr>
            <p:nvPr/>
          </p:nvGrpSpPr>
          <p:grpSpPr bwMode="auto">
            <a:xfrm>
              <a:off x="3461" y="2581"/>
              <a:ext cx="356" cy="390"/>
              <a:chOff x="975" y="1167"/>
              <a:chExt cx="356" cy="390"/>
            </a:xfrm>
          </p:grpSpPr>
          <p:sp>
            <p:nvSpPr>
              <p:cNvPr id="79897" name="Line 49"/>
              <p:cNvSpPr>
                <a:spLocks noChangeShapeType="1"/>
              </p:cNvSpPr>
              <p:nvPr/>
            </p:nvSpPr>
            <p:spPr bwMode="auto">
              <a:xfrm flipV="1">
                <a:off x="1122" y="1167"/>
                <a:ext cx="0" cy="22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9898" name="Text Box 50"/>
              <p:cNvSpPr txBox="1">
                <a:spLocks noChangeArrowheads="1"/>
              </p:cNvSpPr>
              <p:nvPr/>
            </p:nvSpPr>
            <p:spPr bwMode="auto">
              <a:xfrm>
                <a:off x="975" y="1307"/>
                <a:ext cx="356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</a:pPr>
                <a:r>
                  <a:rPr kumimoji="1" lang="en-US" altLang="zh-CN"/>
                  <a:t>low</a:t>
                </a:r>
              </a:p>
            </p:txBody>
          </p:sp>
        </p:grpSp>
      </p:grpSp>
      <p:grpSp>
        <p:nvGrpSpPr>
          <p:cNvPr id="283699" name="Group 51"/>
          <p:cNvGrpSpPr>
            <a:grpSpLocks/>
          </p:cNvGrpSpPr>
          <p:nvPr/>
        </p:nvGrpSpPr>
        <p:grpSpPr bwMode="auto">
          <a:xfrm>
            <a:off x="4591050" y="4257675"/>
            <a:ext cx="663575" cy="619125"/>
            <a:chOff x="975" y="1167"/>
            <a:chExt cx="418" cy="389"/>
          </a:xfrm>
        </p:grpSpPr>
        <p:sp>
          <p:nvSpPr>
            <p:cNvPr id="79882" name="Line 52"/>
            <p:cNvSpPr>
              <a:spLocks noChangeShapeType="1"/>
            </p:cNvSpPr>
            <p:nvPr/>
          </p:nvSpPr>
          <p:spPr bwMode="auto">
            <a:xfrm flipV="1">
              <a:off x="1122" y="1167"/>
              <a:ext cx="0" cy="2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9883" name="Text Box 53"/>
            <p:cNvSpPr txBox="1">
              <a:spLocks noChangeArrowheads="1"/>
            </p:cNvSpPr>
            <p:nvPr/>
          </p:nvSpPr>
          <p:spPr bwMode="auto">
            <a:xfrm>
              <a:off x="975" y="1307"/>
              <a:ext cx="418" cy="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high</a:t>
              </a:r>
            </a:p>
          </p:txBody>
        </p:sp>
      </p:grpSp>
      <p:sp>
        <p:nvSpPr>
          <p:cNvPr id="283703" name="Text Box 55"/>
          <p:cNvSpPr txBox="1">
            <a:spLocks noChangeArrowheads="1"/>
          </p:cNvSpPr>
          <p:nvPr/>
        </p:nvSpPr>
        <p:spPr bwMode="auto">
          <a:xfrm>
            <a:off x="2224088" y="4953000"/>
            <a:ext cx="3886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</a:pPr>
            <a:r>
              <a:rPr kumimoji="1" lang="zh-CN" altLang="en-US" sz="2400">
                <a:solidFill>
                  <a:srgbClr val="FF0000"/>
                </a:solidFill>
              </a:rPr>
              <a:t>查找范围不成立，查找失败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3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3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3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83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3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3703" grpId="0" autoUpdateAnimBg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3D3D116E-AA31-451F-9444-D91866B290F4}" type="slidenum">
              <a:rPr lang="en-US" altLang="zh-CN"/>
              <a:pPr>
                <a:defRPr/>
              </a:pPr>
              <a:t>78</a:t>
            </a:fld>
            <a:r>
              <a:rPr lang="en-US" altLang="zh-CN"/>
              <a:t>-</a:t>
            </a:r>
          </a:p>
        </p:txBody>
      </p:sp>
      <p:sp>
        <p:nvSpPr>
          <p:cNvPr id="808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z="3200" smtClean="0"/>
              <a:t>二、折半查找</a:t>
            </a:r>
          </a:p>
        </p:txBody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2888" y="1524000"/>
            <a:ext cx="4176712" cy="3024188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zh-CN" altLang="en-US" sz="2000" smtClean="0"/>
              <a:t>2、折半查找算法</a:t>
            </a:r>
          </a:p>
          <a:p>
            <a:pPr algn="just" eaLnBrk="1" hangingPunct="1">
              <a:buFont typeface="Wingdings" pitchFamily="2" charset="2"/>
              <a:buChar char="Ø"/>
            </a:pPr>
            <a:r>
              <a:rPr lang="zh-CN" altLang="zh-CN" sz="2000" smtClean="0"/>
              <a:t>初始：令</a:t>
            </a:r>
            <a:r>
              <a:rPr lang="en-US" altLang="zh-CN" sz="2000" smtClean="0"/>
              <a:t>low=1, high=n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en-US" altLang="zh-CN" sz="2000" smtClean="0"/>
              <a:t>      mid=</a:t>
            </a:r>
            <a:r>
              <a:rPr lang="en-US" altLang="zh-CN" sz="2000" smtClean="0">
                <a:sym typeface="Symbol" pitchFamily="18" charset="2"/>
              </a:rPr>
              <a:t>(low+high)/2</a:t>
            </a:r>
          </a:p>
          <a:p>
            <a:pPr algn="just" eaLnBrk="1" hangingPunct="1">
              <a:buFont typeface="Wingdings" pitchFamily="2" charset="2"/>
              <a:buChar char="Ø"/>
            </a:pPr>
            <a:r>
              <a:rPr lang="en-US" altLang="zh-CN" sz="2000" smtClean="0"/>
              <a:t>low&lt;=high </a:t>
            </a:r>
            <a:r>
              <a:rPr lang="zh-CN" altLang="en-US" sz="2000" smtClean="0"/>
              <a:t>且</a:t>
            </a:r>
            <a:r>
              <a:rPr lang="en-US" altLang="zh-CN" sz="2000" smtClean="0"/>
              <a:t>key≠r[mid]</a:t>
            </a:r>
            <a:r>
              <a:rPr lang="zh-CN" altLang="en-US" sz="2000" smtClean="0"/>
              <a:t>时</a:t>
            </a:r>
            <a:endParaRPr lang="zh-CN" altLang="zh-CN" sz="2000" smtClean="0"/>
          </a:p>
          <a:p>
            <a:pPr lvl="1" algn="just" eaLnBrk="1" hangingPunct="1">
              <a:buClr>
                <a:schemeClr val="accent1"/>
              </a:buClr>
              <a:buSzPct val="85000"/>
              <a:buFont typeface="Wingdings" pitchFamily="2" charset="2"/>
              <a:buChar char="Ø"/>
            </a:pPr>
            <a:r>
              <a:rPr lang="zh-CN" altLang="en-US" sz="2000" smtClean="0"/>
              <a:t> </a:t>
            </a:r>
            <a:r>
              <a:rPr lang="zh-CN" altLang="zh-CN" sz="2000" smtClean="0"/>
              <a:t>若</a:t>
            </a:r>
            <a:r>
              <a:rPr lang="en-US" altLang="zh-CN" sz="2000" smtClean="0"/>
              <a:t>key&lt;r[mid] ，high=mid-1</a:t>
            </a:r>
          </a:p>
          <a:p>
            <a:pPr lvl="1" algn="just" eaLnBrk="1" hangingPunct="1">
              <a:buClr>
                <a:schemeClr val="accent1"/>
              </a:buClr>
              <a:buSzPct val="85000"/>
              <a:buFont typeface="Wingdings" pitchFamily="2" charset="2"/>
              <a:buChar char="Ø"/>
            </a:pPr>
            <a:r>
              <a:rPr lang="zh-CN" altLang="en-US" sz="2000" smtClean="0"/>
              <a:t> </a:t>
            </a:r>
            <a:r>
              <a:rPr lang="zh-CN" altLang="zh-CN" sz="2000" smtClean="0"/>
              <a:t>若</a:t>
            </a:r>
            <a:r>
              <a:rPr lang="en-US" altLang="zh-CN" sz="2000" smtClean="0"/>
              <a:t>key&gt;r[mid] ，low=mid+1</a:t>
            </a:r>
          </a:p>
          <a:p>
            <a:pPr algn="just" eaLnBrk="1" hangingPunct="1">
              <a:buFont typeface="Wingdings" pitchFamily="2" charset="2"/>
              <a:buChar char="Ø"/>
            </a:pPr>
            <a:r>
              <a:rPr lang="en-US" altLang="zh-CN" sz="2000" smtClean="0"/>
              <a:t>low&lt;=high，</a:t>
            </a:r>
            <a:r>
              <a:rPr lang="zh-CN" altLang="zh-CN" sz="2000" smtClean="0"/>
              <a:t>查找成功，在mid</a:t>
            </a:r>
            <a:endParaRPr lang="zh-CN" altLang="en-US" sz="2000" smtClean="0"/>
          </a:p>
          <a:p>
            <a:pPr algn="just" eaLnBrk="1" hangingPunct="1">
              <a:buFont typeface="Wingdings" pitchFamily="2" charset="2"/>
              <a:buChar char="Ø"/>
            </a:pPr>
            <a:r>
              <a:rPr lang="en-US" altLang="zh-CN" sz="2000" smtClean="0"/>
              <a:t>low&gt;high </a:t>
            </a:r>
            <a:r>
              <a:rPr lang="zh-CN" altLang="zh-CN" sz="2000" smtClean="0"/>
              <a:t>，查找失败</a:t>
            </a:r>
            <a:endParaRPr lang="zh-CN" altLang="en-US" sz="2000" smtClean="0"/>
          </a:p>
        </p:txBody>
      </p:sp>
      <p:sp>
        <p:nvSpPr>
          <p:cNvPr id="211972" name="Rectangle 4"/>
          <p:cNvSpPr>
            <a:spLocks noChangeArrowheads="1"/>
          </p:cNvSpPr>
          <p:nvPr/>
        </p:nvSpPr>
        <p:spPr bwMode="auto">
          <a:xfrm>
            <a:off x="4267200" y="990600"/>
            <a:ext cx="4724400" cy="541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11973" name="Rectangle 5"/>
          <p:cNvSpPr>
            <a:spLocks noChangeArrowheads="1"/>
          </p:cNvSpPr>
          <p:nvPr/>
        </p:nvSpPr>
        <p:spPr bwMode="auto">
          <a:xfrm>
            <a:off x="4267200" y="990600"/>
            <a:ext cx="47244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zh-CN" altLang="en-US"/>
              <a:t> 输入数的个数 </a:t>
            </a:r>
            <a:r>
              <a:rPr kumimoji="1" lang="en-US" altLang="zh-CN"/>
              <a:t>n、</a:t>
            </a:r>
            <a:r>
              <a:rPr kumimoji="1" lang="zh-CN" altLang="en-US"/>
              <a:t>检索键 </a:t>
            </a:r>
            <a:r>
              <a:rPr kumimoji="1" lang="en-US" altLang="zh-CN"/>
              <a:t>key</a:t>
            </a:r>
            <a:endParaRPr kumimoji="1" lang="zh-CN" altLang="en-US"/>
          </a:p>
        </p:txBody>
      </p:sp>
      <p:sp>
        <p:nvSpPr>
          <p:cNvPr id="211974" name="Rectangle 6"/>
          <p:cNvSpPr>
            <a:spLocks noChangeArrowheads="1"/>
          </p:cNvSpPr>
          <p:nvPr/>
        </p:nvSpPr>
        <p:spPr bwMode="auto">
          <a:xfrm>
            <a:off x="4267200" y="1447800"/>
            <a:ext cx="4724400" cy="914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  <a:buSzTx/>
            </a:pPr>
            <a:r>
              <a:rPr kumimoji="1" lang="zh-CN" altLang="en-US"/>
              <a:t> </a:t>
            </a:r>
            <a:r>
              <a:rPr kumimoji="1" lang="en-US" altLang="zh-CN"/>
              <a:t>for (i=0; i＜n; i++)</a:t>
            </a:r>
          </a:p>
          <a:p>
            <a:pPr eaLnBrk="1" hangingPunct="1">
              <a:spcBef>
                <a:spcPct val="50000"/>
              </a:spcBef>
              <a:buClr>
                <a:schemeClr val="tx1"/>
              </a:buClr>
              <a:buSzTx/>
            </a:pPr>
            <a:r>
              <a:rPr kumimoji="1" lang="en-US" altLang="zh-CN"/>
              <a:t>              </a:t>
            </a:r>
            <a:endParaRPr lang="zh-CN" altLang="en-US"/>
          </a:p>
        </p:txBody>
      </p:sp>
      <p:sp>
        <p:nvSpPr>
          <p:cNvPr id="211975" name="Rectangle 7"/>
          <p:cNvSpPr>
            <a:spLocks noChangeArrowheads="1"/>
          </p:cNvSpPr>
          <p:nvPr/>
        </p:nvSpPr>
        <p:spPr bwMode="auto">
          <a:xfrm>
            <a:off x="5100638" y="1905000"/>
            <a:ext cx="3890962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  <a:buSzTx/>
            </a:pPr>
            <a:r>
              <a:rPr kumimoji="1" lang="zh-CN" altLang="en-US"/>
              <a:t>  输入 </a:t>
            </a:r>
            <a:r>
              <a:rPr kumimoji="1" lang="en-US" altLang="zh-CN"/>
              <a:t>a[i]</a:t>
            </a:r>
            <a:endParaRPr lang="zh-CN" altLang="en-US"/>
          </a:p>
        </p:txBody>
      </p:sp>
      <p:sp>
        <p:nvSpPr>
          <p:cNvPr id="211976" name="Rectangle 8"/>
          <p:cNvSpPr>
            <a:spLocks noChangeArrowheads="1"/>
          </p:cNvSpPr>
          <p:nvPr/>
        </p:nvSpPr>
        <p:spPr bwMode="auto">
          <a:xfrm>
            <a:off x="4267200" y="2362200"/>
            <a:ext cx="47244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en-US" altLang="zh-CN"/>
              <a:t> low←0      high←n-1</a:t>
            </a:r>
            <a:endParaRPr kumimoji="1" lang="zh-CN" altLang="en-US"/>
          </a:p>
        </p:txBody>
      </p:sp>
      <p:sp>
        <p:nvSpPr>
          <p:cNvPr id="211977" name="Rectangle 9"/>
          <p:cNvSpPr>
            <a:spLocks noChangeArrowheads="1"/>
          </p:cNvSpPr>
          <p:nvPr/>
        </p:nvSpPr>
        <p:spPr bwMode="auto">
          <a:xfrm>
            <a:off x="4267200" y="2819400"/>
            <a:ext cx="47244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en-US" altLang="zh-CN"/>
              <a:t> mid←(low+high)/ 2</a:t>
            </a:r>
            <a:endParaRPr lang="zh-CN" altLang="en-US"/>
          </a:p>
        </p:txBody>
      </p:sp>
      <p:sp>
        <p:nvSpPr>
          <p:cNvPr id="211978" name="Rectangle 10"/>
          <p:cNvSpPr>
            <a:spLocks noChangeArrowheads="1"/>
          </p:cNvSpPr>
          <p:nvPr/>
        </p:nvSpPr>
        <p:spPr bwMode="auto">
          <a:xfrm>
            <a:off x="4267200" y="3276600"/>
            <a:ext cx="4724400" cy="2057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zh-CN" altLang="en-US"/>
              <a:t> 当</a:t>
            </a:r>
            <a:r>
              <a:rPr kumimoji="1" lang="en-US" altLang="zh-CN"/>
              <a:t>low＜=high </a:t>
            </a:r>
            <a:r>
              <a:rPr kumimoji="1" lang="zh-CN" altLang="en-US"/>
              <a:t>且</a:t>
            </a:r>
            <a:r>
              <a:rPr kumimoji="1" lang="en-US" altLang="zh-CN"/>
              <a:t>a[mid]≠key </a:t>
            </a:r>
            <a:r>
              <a:rPr kumimoji="1" lang="zh-CN" altLang="en-US"/>
              <a:t>时</a:t>
            </a:r>
          </a:p>
        </p:txBody>
      </p:sp>
      <p:sp>
        <p:nvSpPr>
          <p:cNvPr id="211979" name="Rectangle 11"/>
          <p:cNvSpPr>
            <a:spLocks noChangeArrowheads="1"/>
          </p:cNvSpPr>
          <p:nvPr/>
        </p:nvSpPr>
        <p:spPr bwMode="auto">
          <a:xfrm>
            <a:off x="5008563" y="3733800"/>
            <a:ext cx="3983037" cy="160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11980" name="Rectangle 12"/>
          <p:cNvSpPr>
            <a:spLocks noChangeArrowheads="1"/>
          </p:cNvSpPr>
          <p:nvPr/>
        </p:nvSpPr>
        <p:spPr bwMode="auto">
          <a:xfrm>
            <a:off x="5008563" y="4419600"/>
            <a:ext cx="2154237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en-US" altLang="zh-CN"/>
              <a:t>  high←mid-1</a:t>
            </a:r>
            <a:endParaRPr kumimoji="1" lang="zh-CN" altLang="en-US"/>
          </a:p>
        </p:txBody>
      </p:sp>
      <p:sp>
        <p:nvSpPr>
          <p:cNvPr id="211981" name="Rectangle 13"/>
          <p:cNvSpPr>
            <a:spLocks noChangeArrowheads="1"/>
          </p:cNvSpPr>
          <p:nvPr/>
        </p:nvSpPr>
        <p:spPr bwMode="auto">
          <a:xfrm>
            <a:off x="7162800" y="4419600"/>
            <a:ext cx="18288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</a:pPr>
            <a:r>
              <a:rPr kumimoji="1" lang="en-US" altLang="zh-CN"/>
              <a:t>low←mid+1 </a:t>
            </a:r>
            <a:endParaRPr kumimoji="1" lang="zh-CN" altLang="en-US"/>
          </a:p>
        </p:txBody>
      </p:sp>
      <p:sp>
        <p:nvSpPr>
          <p:cNvPr id="211982" name="Rectangle 14"/>
          <p:cNvSpPr>
            <a:spLocks noChangeArrowheads="1"/>
          </p:cNvSpPr>
          <p:nvPr/>
        </p:nvSpPr>
        <p:spPr bwMode="auto">
          <a:xfrm>
            <a:off x="5008563" y="4876800"/>
            <a:ext cx="3983037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en-US" altLang="zh-CN"/>
              <a:t> mid←(low+high) /2</a:t>
            </a:r>
            <a:endParaRPr lang="zh-CN" altLang="en-US"/>
          </a:p>
        </p:txBody>
      </p:sp>
      <p:grpSp>
        <p:nvGrpSpPr>
          <p:cNvPr id="211983" name="Group 15"/>
          <p:cNvGrpSpPr>
            <a:grpSpLocks/>
          </p:cNvGrpSpPr>
          <p:nvPr/>
        </p:nvGrpSpPr>
        <p:grpSpPr bwMode="auto">
          <a:xfrm>
            <a:off x="5008563" y="3733800"/>
            <a:ext cx="3983037" cy="1143000"/>
            <a:chOff x="2099" y="2640"/>
            <a:chExt cx="2509" cy="720"/>
          </a:xfrm>
        </p:grpSpPr>
        <p:sp>
          <p:nvSpPr>
            <p:cNvPr id="80927" name="Line 16"/>
            <p:cNvSpPr>
              <a:spLocks noChangeShapeType="1"/>
            </p:cNvSpPr>
            <p:nvPr/>
          </p:nvSpPr>
          <p:spPr bwMode="auto">
            <a:xfrm>
              <a:off x="2099" y="2640"/>
              <a:ext cx="1357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80928" name="Line 17"/>
            <p:cNvSpPr>
              <a:spLocks noChangeShapeType="1"/>
            </p:cNvSpPr>
            <p:nvPr/>
          </p:nvSpPr>
          <p:spPr bwMode="auto">
            <a:xfrm flipV="1">
              <a:off x="3456" y="2640"/>
              <a:ext cx="1094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80929" name="Line 18"/>
            <p:cNvSpPr>
              <a:spLocks noChangeShapeType="1"/>
            </p:cNvSpPr>
            <p:nvPr/>
          </p:nvSpPr>
          <p:spPr bwMode="auto">
            <a:xfrm>
              <a:off x="2099" y="3072"/>
              <a:ext cx="250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80930" name="Line 19"/>
            <p:cNvSpPr>
              <a:spLocks noChangeShapeType="1"/>
            </p:cNvSpPr>
            <p:nvPr/>
          </p:nvSpPr>
          <p:spPr bwMode="auto">
            <a:xfrm>
              <a:off x="3456" y="3072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</p:grpSp>
      <p:grpSp>
        <p:nvGrpSpPr>
          <p:cNvPr id="211988" name="Group 20"/>
          <p:cNvGrpSpPr>
            <a:grpSpLocks/>
          </p:cNvGrpSpPr>
          <p:nvPr/>
        </p:nvGrpSpPr>
        <p:grpSpPr bwMode="auto">
          <a:xfrm>
            <a:off x="4267200" y="5334000"/>
            <a:ext cx="4724400" cy="1066800"/>
            <a:chOff x="3072" y="3648"/>
            <a:chExt cx="2448" cy="672"/>
          </a:xfrm>
        </p:grpSpPr>
        <p:sp>
          <p:nvSpPr>
            <p:cNvPr id="80923" name="Line 21"/>
            <p:cNvSpPr>
              <a:spLocks noChangeShapeType="1"/>
            </p:cNvSpPr>
            <p:nvPr/>
          </p:nvSpPr>
          <p:spPr bwMode="auto">
            <a:xfrm>
              <a:off x="3072" y="3648"/>
              <a:ext cx="1728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80924" name="Line 22"/>
            <p:cNvSpPr>
              <a:spLocks noChangeShapeType="1"/>
            </p:cNvSpPr>
            <p:nvPr/>
          </p:nvSpPr>
          <p:spPr bwMode="auto">
            <a:xfrm flipV="1">
              <a:off x="4800" y="3648"/>
              <a:ext cx="72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80925" name="Line 23"/>
            <p:cNvSpPr>
              <a:spLocks noChangeShapeType="1"/>
            </p:cNvSpPr>
            <p:nvPr/>
          </p:nvSpPr>
          <p:spPr bwMode="auto">
            <a:xfrm>
              <a:off x="3072" y="4032"/>
              <a:ext cx="244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80926" name="Line 24"/>
            <p:cNvSpPr>
              <a:spLocks noChangeShapeType="1"/>
            </p:cNvSpPr>
            <p:nvPr/>
          </p:nvSpPr>
          <p:spPr bwMode="auto">
            <a:xfrm>
              <a:off x="4800" y="4032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</p:grpSp>
      <p:sp>
        <p:nvSpPr>
          <p:cNvPr id="211993" name="Rectangle 25"/>
          <p:cNvSpPr>
            <a:spLocks noChangeArrowheads="1"/>
          </p:cNvSpPr>
          <p:nvPr/>
        </p:nvSpPr>
        <p:spPr bwMode="auto">
          <a:xfrm>
            <a:off x="6815138" y="5391150"/>
            <a:ext cx="1325562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Clr>
                <a:schemeClr val="tx1"/>
              </a:buClr>
              <a:buSzTx/>
            </a:pPr>
            <a:r>
              <a:rPr kumimoji="1" lang="en-US" altLang="zh-CN"/>
              <a:t>low≤ high</a:t>
            </a:r>
          </a:p>
        </p:txBody>
      </p:sp>
      <p:sp>
        <p:nvSpPr>
          <p:cNvPr id="211994" name="Rectangle 26"/>
          <p:cNvSpPr>
            <a:spLocks noChangeArrowheads="1"/>
          </p:cNvSpPr>
          <p:nvPr/>
        </p:nvSpPr>
        <p:spPr bwMode="auto">
          <a:xfrm>
            <a:off x="4359275" y="5486400"/>
            <a:ext cx="401638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zh-CN" altLang="en-US"/>
              <a:t>真</a:t>
            </a:r>
          </a:p>
        </p:txBody>
      </p:sp>
      <p:sp>
        <p:nvSpPr>
          <p:cNvPr id="211995" name="Rectangle 27"/>
          <p:cNvSpPr>
            <a:spLocks noChangeArrowheads="1"/>
          </p:cNvSpPr>
          <p:nvPr/>
        </p:nvSpPr>
        <p:spPr bwMode="auto">
          <a:xfrm>
            <a:off x="5168900" y="3965575"/>
            <a:ext cx="401638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zh-CN" altLang="en-US"/>
              <a:t>真</a:t>
            </a:r>
          </a:p>
        </p:txBody>
      </p:sp>
      <p:sp>
        <p:nvSpPr>
          <p:cNvPr id="211996" name="Rectangle 28"/>
          <p:cNvSpPr>
            <a:spLocks noChangeArrowheads="1"/>
          </p:cNvSpPr>
          <p:nvPr/>
        </p:nvSpPr>
        <p:spPr bwMode="auto">
          <a:xfrm>
            <a:off x="8435975" y="3962400"/>
            <a:ext cx="401638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zh-CN" altLang="en-US"/>
              <a:t>假</a:t>
            </a:r>
          </a:p>
        </p:txBody>
      </p:sp>
      <p:sp>
        <p:nvSpPr>
          <p:cNvPr id="211997" name="Rectangle 29"/>
          <p:cNvSpPr>
            <a:spLocks noChangeArrowheads="1"/>
          </p:cNvSpPr>
          <p:nvPr/>
        </p:nvSpPr>
        <p:spPr bwMode="auto">
          <a:xfrm>
            <a:off x="8502650" y="5486400"/>
            <a:ext cx="401638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zh-CN" altLang="en-US"/>
              <a:t>假</a:t>
            </a:r>
          </a:p>
        </p:txBody>
      </p:sp>
      <p:sp>
        <p:nvSpPr>
          <p:cNvPr id="211998" name="Rectangle 30"/>
          <p:cNvSpPr>
            <a:spLocks noChangeArrowheads="1"/>
          </p:cNvSpPr>
          <p:nvPr/>
        </p:nvSpPr>
        <p:spPr bwMode="auto">
          <a:xfrm>
            <a:off x="4267200" y="5943600"/>
            <a:ext cx="3335338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</a:pPr>
            <a:r>
              <a:rPr kumimoji="1" lang="zh-CN" altLang="en-US"/>
              <a:t>找到，位置为</a:t>
            </a:r>
            <a:r>
              <a:rPr kumimoji="1" lang="en-US" altLang="zh-CN"/>
              <a:t>mid </a:t>
            </a:r>
          </a:p>
        </p:txBody>
      </p:sp>
      <p:sp>
        <p:nvSpPr>
          <p:cNvPr id="211999" name="Rectangle 31"/>
          <p:cNvSpPr>
            <a:spLocks noChangeArrowheads="1"/>
          </p:cNvSpPr>
          <p:nvPr/>
        </p:nvSpPr>
        <p:spPr bwMode="auto">
          <a:xfrm>
            <a:off x="7602538" y="5943600"/>
            <a:ext cx="1389062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buClr>
                <a:schemeClr val="tx1"/>
              </a:buClr>
              <a:buSzTx/>
            </a:pPr>
            <a:r>
              <a:rPr kumimoji="1" lang="zh-CN" altLang="en-US"/>
              <a:t>没找 到</a:t>
            </a:r>
            <a:endParaRPr lang="zh-CN" altLang="en-US"/>
          </a:p>
        </p:txBody>
      </p:sp>
      <p:sp>
        <p:nvSpPr>
          <p:cNvPr id="212000" name="Rectangle 32"/>
          <p:cNvSpPr>
            <a:spLocks noChangeArrowheads="1"/>
          </p:cNvSpPr>
          <p:nvPr/>
        </p:nvSpPr>
        <p:spPr bwMode="auto">
          <a:xfrm>
            <a:off x="5943600" y="3714750"/>
            <a:ext cx="21097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en-US" altLang="zh-CN"/>
              <a:t>       key ＜ a[mid]</a:t>
            </a:r>
          </a:p>
        </p:txBody>
      </p:sp>
      <p:sp>
        <p:nvSpPr>
          <p:cNvPr id="212002" name="Rectangle 34"/>
          <p:cNvSpPr>
            <a:spLocks noChangeArrowheads="1"/>
          </p:cNvSpPr>
          <p:nvPr/>
        </p:nvSpPr>
        <p:spPr bwMode="auto">
          <a:xfrm>
            <a:off x="5002213" y="3733800"/>
            <a:ext cx="3994150" cy="1143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1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1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11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11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1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11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11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11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12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11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12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11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11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1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11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11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21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21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21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21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211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211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972" grpId="0" animBg="1"/>
      <p:bldP spid="211973" grpId="0" animBg="1" autoUpdateAnimBg="0"/>
      <p:bldP spid="211974" grpId="0" animBg="1" autoUpdateAnimBg="0"/>
      <p:bldP spid="211975" grpId="0" animBg="1" autoUpdateAnimBg="0"/>
      <p:bldP spid="211976" grpId="0" animBg="1" autoUpdateAnimBg="0"/>
      <p:bldP spid="211977" grpId="0" animBg="1" autoUpdateAnimBg="0"/>
      <p:bldP spid="211978" grpId="0" animBg="1" autoUpdateAnimBg="0"/>
      <p:bldP spid="211979" grpId="0" animBg="1"/>
      <p:bldP spid="211980" grpId="0" animBg="1" autoUpdateAnimBg="0"/>
      <p:bldP spid="211981" grpId="0" animBg="1" autoUpdateAnimBg="0"/>
      <p:bldP spid="211982" grpId="0" animBg="1" autoUpdateAnimBg="0"/>
      <p:bldP spid="211993" grpId="0" autoUpdateAnimBg="0"/>
      <p:bldP spid="211994" grpId="0" autoUpdateAnimBg="0"/>
      <p:bldP spid="211995" grpId="0" autoUpdateAnimBg="0"/>
      <p:bldP spid="211996" grpId="0" autoUpdateAnimBg="0"/>
      <p:bldP spid="211997" grpId="0" autoUpdateAnimBg="0"/>
      <p:bldP spid="211998" grpId="0" animBg="1" autoUpdateAnimBg="0"/>
      <p:bldP spid="211999" grpId="0" animBg="1" autoUpdateAnimBg="0"/>
      <p:bldP spid="212000" grpId="0" autoUpdateAnimBg="0"/>
      <p:bldP spid="212002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A9F17195-E495-4770-88C6-2BAF009416EA}" type="slidenum">
              <a:rPr lang="en-US" altLang="zh-CN"/>
              <a:pPr>
                <a:defRPr/>
              </a:pPr>
              <a:t>79</a:t>
            </a:fld>
            <a:r>
              <a:rPr lang="en-US" altLang="zh-CN"/>
              <a:t>-</a:t>
            </a:r>
          </a:p>
        </p:txBody>
      </p:sp>
      <p:sp>
        <p:nvSpPr>
          <p:cNvPr id="819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z="3200" smtClean="0"/>
              <a:t>二、折半查找</a:t>
            </a:r>
          </a:p>
        </p:txBody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600200"/>
            <a:ext cx="8424862" cy="4824413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zh-CN" altLang="en-US" sz="2000" dirty="0" smtClean="0"/>
              <a:t>【例7-1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】编写一个利用折半法查找的函数。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 </a:t>
            </a:r>
            <a:r>
              <a:rPr lang="en-US" altLang="zh-CN" sz="2000" dirty="0" err="1" smtClean="0"/>
              <a:t>binary_search</a:t>
            </a:r>
            <a:r>
              <a:rPr lang="en-US" altLang="zh-CN" sz="2000" dirty="0" smtClean="0"/>
              <a:t> (</a:t>
            </a: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a[ ],  </a:t>
            </a: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n,  </a:t>
            </a: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key)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altLang="zh-CN" sz="2000" dirty="0" smtClean="0"/>
              <a:t>{</a:t>
            </a: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</a:t>
            </a:r>
            <a:r>
              <a:rPr lang="en-US" altLang="zh-CN" sz="2000" dirty="0" err="1" smtClean="0"/>
              <a:t>low,high,mid</a:t>
            </a:r>
            <a:r>
              <a:rPr lang="en-US" altLang="zh-CN" sz="2000" dirty="0" smtClean="0"/>
              <a:t>;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altLang="zh-CN" sz="2000" dirty="0" smtClean="0"/>
              <a:t> low=0; high=n-1;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altLang="zh-CN" sz="2000" dirty="0" smtClean="0"/>
              <a:t> mid=(</a:t>
            </a:r>
            <a:r>
              <a:rPr lang="en-US" altLang="zh-CN" sz="2000" dirty="0" err="1" smtClean="0"/>
              <a:t>low+high</a:t>
            </a:r>
            <a:r>
              <a:rPr lang="en-US" altLang="zh-CN" sz="2000" dirty="0" smtClean="0"/>
              <a:t>)/2;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altLang="zh-CN" sz="2000" dirty="0" smtClean="0"/>
              <a:t> while (low&lt;=high &amp;&amp; a[mid]!=key)</a:t>
            </a:r>
          </a:p>
          <a:p>
            <a:pPr lvl="1" algn="just" eaLnBrk="1" hangingPunct="1">
              <a:lnSpc>
                <a:spcPct val="90000"/>
              </a:lnSpc>
              <a:buClr>
                <a:srgbClr val="CC0000"/>
              </a:buClr>
              <a:buSzPct val="85000"/>
              <a:buFontTx/>
              <a:buNone/>
            </a:pPr>
            <a:r>
              <a:rPr lang="en-US" altLang="zh-CN" sz="2000" dirty="0" smtClean="0"/>
              <a:t>	{if (key&lt;a[mid])	/*key</a:t>
            </a:r>
            <a:r>
              <a:rPr lang="zh-CN" altLang="en-US" sz="2000" dirty="0" smtClean="0"/>
              <a:t>可能在前半部分*/</a:t>
            </a:r>
          </a:p>
          <a:p>
            <a:pPr lvl="1" algn="just" eaLnBrk="1" hangingPunct="1">
              <a:lnSpc>
                <a:spcPct val="90000"/>
              </a:lnSpc>
              <a:buClr>
                <a:srgbClr val="CC0000"/>
              </a:buClr>
              <a:buSzPct val="85000"/>
              <a:buFontTx/>
              <a:buNone/>
            </a:pPr>
            <a:r>
              <a:rPr lang="zh-CN" altLang="en-US" sz="2000" dirty="0" smtClean="0"/>
              <a:t>	          </a:t>
            </a:r>
            <a:r>
              <a:rPr lang="en-US" altLang="zh-CN" sz="2000" dirty="0" smtClean="0"/>
              <a:t>high=mid-1;</a:t>
            </a:r>
          </a:p>
          <a:p>
            <a:pPr lvl="1" algn="just" eaLnBrk="1" hangingPunct="1">
              <a:lnSpc>
                <a:spcPct val="90000"/>
              </a:lnSpc>
              <a:buClr>
                <a:srgbClr val="CC0000"/>
              </a:buClr>
              <a:buSzPct val="85000"/>
              <a:buFontTx/>
              <a:buNone/>
            </a:pPr>
            <a:r>
              <a:rPr lang="en-US" altLang="zh-CN" sz="2000" dirty="0" smtClean="0"/>
              <a:t>        else low=mid+1; 	/*key</a:t>
            </a:r>
            <a:r>
              <a:rPr lang="zh-CN" altLang="en-US" sz="2000" dirty="0" smtClean="0"/>
              <a:t>可能在后半部分*/</a:t>
            </a:r>
          </a:p>
          <a:p>
            <a:pPr lvl="1" algn="just" eaLnBrk="1" hangingPunct="1">
              <a:lnSpc>
                <a:spcPct val="90000"/>
              </a:lnSpc>
              <a:buClr>
                <a:srgbClr val="CC0000"/>
              </a:buClr>
              <a:buSzPct val="85000"/>
              <a:buFontTx/>
              <a:buNone/>
            </a:pPr>
            <a:r>
              <a:rPr lang="zh-CN" altLang="en-US" sz="2000" dirty="0" smtClean="0"/>
              <a:t>        </a:t>
            </a:r>
            <a:r>
              <a:rPr lang="en-US" altLang="zh-CN" sz="2000" dirty="0" smtClean="0"/>
              <a:t>mid=(</a:t>
            </a:r>
            <a:r>
              <a:rPr lang="en-US" altLang="zh-CN" sz="2000" dirty="0" err="1" smtClean="0"/>
              <a:t>low+high</a:t>
            </a:r>
            <a:r>
              <a:rPr lang="en-US" altLang="zh-CN" sz="2000" dirty="0" smtClean="0"/>
              <a:t>)/2;	/*</a:t>
            </a:r>
            <a:r>
              <a:rPr lang="zh-CN" altLang="en-US" sz="2000" dirty="0" smtClean="0"/>
              <a:t>继续折半*/</a:t>
            </a:r>
          </a:p>
          <a:p>
            <a:pPr lvl="1" algn="just" eaLnBrk="1" hangingPunct="1">
              <a:lnSpc>
                <a:spcPct val="90000"/>
              </a:lnSpc>
              <a:buClr>
                <a:srgbClr val="CC0000"/>
              </a:buClr>
              <a:buSzPct val="85000"/>
              <a:buFontTx/>
              <a:buNone/>
            </a:pPr>
            <a:r>
              <a:rPr lang="zh-CN" altLang="en-US" sz="2000" dirty="0" smtClean="0"/>
              <a:t>	}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zh-CN" altLang="en-US" sz="2000" dirty="0" smtClean="0"/>
              <a:t> </a:t>
            </a:r>
            <a:r>
              <a:rPr lang="en-US" altLang="zh-CN" sz="2000" dirty="0" smtClean="0"/>
              <a:t>if (low&lt;=high)  return mid;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altLang="zh-CN" sz="2000" dirty="0" smtClean="0"/>
              <a:t> else return</a:t>
            </a:r>
            <a:r>
              <a:rPr lang="en-US" altLang="zh-CN" sz="2000" dirty="0"/>
              <a:t> </a:t>
            </a:r>
            <a:r>
              <a:rPr lang="en-US" altLang="zh-CN" sz="2000" dirty="0" smtClean="0"/>
              <a:t>-1;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altLang="zh-CN" sz="2000" dirty="0" smtClean="0"/>
              <a:t>}</a:t>
            </a:r>
            <a:endParaRPr lang="zh-CN" alt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BE601613-6FE0-4488-8F0F-305E86B655BB}" type="slidenum">
              <a:rPr lang="en-US" altLang="zh-CN"/>
              <a:pPr>
                <a:defRPr/>
              </a:pPr>
              <a:t>8</a:t>
            </a:fld>
            <a:r>
              <a:rPr lang="en-US" altLang="zh-CN"/>
              <a:t>-</a:t>
            </a: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600" smtClean="0"/>
              <a:t>7.1.2  一维数组</a:t>
            </a:r>
          </a:p>
        </p:txBody>
      </p:sp>
      <p:sp>
        <p:nvSpPr>
          <p:cNvPr id="235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524000"/>
            <a:ext cx="8424862" cy="2033588"/>
          </a:xfrm>
        </p:spPr>
        <p:txBody>
          <a:bodyPr/>
          <a:lstStyle/>
          <a:p>
            <a:pPr algn="just" eaLnBrk="1" hangingPunct="1">
              <a:lnSpc>
                <a:spcPct val="110000"/>
              </a:lnSpc>
              <a:buFontTx/>
              <a:buNone/>
            </a:pPr>
            <a:endParaRPr lang="zh-CN" altLang="en-US" sz="2400" smtClean="0"/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 smtClean="0"/>
              <a:t>   一维数组：数组元素只含有一个下标。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 smtClean="0"/>
              <a:t>   一维数组的定义形式为：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 smtClean="0"/>
              <a:t>          数据类型   数组变量名[</a:t>
            </a:r>
            <a:r>
              <a:rPr lang="zh-CN" altLang="en-US" sz="2400" smtClean="0">
                <a:solidFill>
                  <a:srgbClr val="FF0000"/>
                </a:solidFill>
              </a:rPr>
              <a:t>整型</a:t>
            </a:r>
            <a:r>
              <a:rPr lang="zh-CN" altLang="en-US" sz="2400" smtClean="0">
                <a:solidFill>
                  <a:schemeClr val="accent1"/>
                </a:solidFill>
              </a:rPr>
              <a:t>常量</a:t>
            </a:r>
            <a:r>
              <a:rPr lang="zh-CN" altLang="en-US" sz="2400" smtClean="0"/>
              <a:t>表达式] ；</a:t>
            </a:r>
          </a:p>
        </p:txBody>
      </p:sp>
      <p:sp>
        <p:nvSpPr>
          <p:cNvPr id="235525" name="Rectangle 5"/>
          <p:cNvSpPr>
            <a:spLocks noChangeArrowheads="1"/>
          </p:cNvSpPr>
          <p:nvPr/>
        </p:nvSpPr>
        <p:spPr bwMode="auto">
          <a:xfrm>
            <a:off x="609600" y="3557588"/>
            <a:ext cx="2667000" cy="1387475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SzTx/>
            </a:pPr>
            <a:r>
              <a:rPr lang="zh-CN" altLang="en-US" sz="2400"/>
              <a:t>为题目3定义一个数组，最多存储50个学生的考试成绩</a:t>
            </a:r>
          </a:p>
        </p:txBody>
      </p:sp>
      <p:sp>
        <p:nvSpPr>
          <p:cNvPr id="235527" name="Rectangle 7"/>
          <p:cNvSpPr>
            <a:spLocks noChangeArrowheads="1"/>
          </p:cNvSpPr>
          <p:nvPr/>
        </p:nvSpPr>
        <p:spPr bwMode="auto">
          <a:xfrm>
            <a:off x="3505200" y="3557588"/>
            <a:ext cx="267335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lang="zh-CN" altLang="en-US" sz="2400"/>
              <a:t>① 为数组变量命名</a:t>
            </a:r>
          </a:p>
        </p:txBody>
      </p:sp>
      <p:sp>
        <p:nvSpPr>
          <p:cNvPr id="235528" name="Rectangle 8"/>
          <p:cNvSpPr>
            <a:spLocks noChangeArrowheads="1"/>
          </p:cNvSpPr>
          <p:nvPr/>
        </p:nvSpPr>
        <p:spPr bwMode="auto">
          <a:xfrm>
            <a:off x="1447800" y="5310188"/>
            <a:ext cx="822325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lang="en-US" altLang="zh-CN" sz="2400"/>
              <a:t>score</a:t>
            </a:r>
            <a:endParaRPr lang="zh-CN" altLang="en-US" sz="2400"/>
          </a:p>
        </p:txBody>
      </p:sp>
      <p:sp>
        <p:nvSpPr>
          <p:cNvPr id="235529" name="Rectangle 9"/>
          <p:cNvSpPr>
            <a:spLocks noChangeArrowheads="1"/>
          </p:cNvSpPr>
          <p:nvPr/>
        </p:nvSpPr>
        <p:spPr bwMode="auto">
          <a:xfrm>
            <a:off x="3508375" y="4014788"/>
            <a:ext cx="5407025" cy="80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lang="en-US" altLang="zh-CN" sz="2400"/>
              <a:t>② </a:t>
            </a:r>
            <a:r>
              <a:rPr lang="zh-CN" altLang="en-US" sz="2400"/>
              <a:t>用一对方括号“[ ]”表明要定义的是一维数组</a:t>
            </a:r>
          </a:p>
        </p:txBody>
      </p:sp>
      <p:sp>
        <p:nvSpPr>
          <p:cNvPr id="235530" name="Rectangle 10"/>
          <p:cNvSpPr>
            <a:spLocks noChangeArrowheads="1"/>
          </p:cNvSpPr>
          <p:nvPr/>
        </p:nvSpPr>
        <p:spPr bwMode="auto">
          <a:xfrm>
            <a:off x="2209800" y="5310188"/>
            <a:ext cx="65405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lang="zh-CN" altLang="en-US" sz="2400"/>
              <a:t>[    ]</a:t>
            </a:r>
          </a:p>
        </p:txBody>
      </p:sp>
      <p:sp>
        <p:nvSpPr>
          <p:cNvPr id="235531" name="Rectangle 11"/>
          <p:cNvSpPr>
            <a:spLocks noChangeArrowheads="1"/>
          </p:cNvSpPr>
          <p:nvPr/>
        </p:nvSpPr>
        <p:spPr bwMode="auto">
          <a:xfrm>
            <a:off x="3505200" y="4852988"/>
            <a:ext cx="5362575" cy="80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lang="zh-CN" altLang="en-US" sz="2400"/>
              <a:t>③ 确定数组的大小，即数组中最多可以存储的元素个数</a:t>
            </a:r>
          </a:p>
        </p:txBody>
      </p:sp>
      <p:sp>
        <p:nvSpPr>
          <p:cNvPr id="235532" name="Rectangle 12"/>
          <p:cNvSpPr>
            <a:spLocks noChangeArrowheads="1"/>
          </p:cNvSpPr>
          <p:nvPr/>
        </p:nvSpPr>
        <p:spPr bwMode="auto">
          <a:xfrm>
            <a:off x="2292350" y="5329238"/>
            <a:ext cx="45085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lang="zh-CN" altLang="en-US" sz="2400"/>
              <a:t>50</a:t>
            </a:r>
          </a:p>
        </p:txBody>
      </p:sp>
      <p:sp>
        <p:nvSpPr>
          <p:cNvPr id="235533" name="Rectangle 13"/>
          <p:cNvSpPr>
            <a:spLocks noChangeArrowheads="1"/>
          </p:cNvSpPr>
          <p:nvPr/>
        </p:nvSpPr>
        <p:spPr bwMode="auto">
          <a:xfrm>
            <a:off x="3505200" y="5767388"/>
            <a:ext cx="5410200" cy="80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lang="zh-CN" altLang="en-US" sz="2400"/>
              <a:t>④ 确定数组的基类型，即数组元素的数据类型</a:t>
            </a:r>
          </a:p>
        </p:txBody>
      </p:sp>
      <p:sp>
        <p:nvSpPr>
          <p:cNvPr id="235534" name="Rectangle 14"/>
          <p:cNvSpPr>
            <a:spLocks noChangeArrowheads="1"/>
          </p:cNvSpPr>
          <p:nvPr/>
        </p:nvSpPr>
        <p:spPr bwMode="auto">
          <a:xfrm>
            <a:off x="914400" y="5292725"/>
            <a:ext cx="501650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</a:pPr>
            <a:r>
              <a:rPr lang="en-US" altLang="zh-CN" sz="2400"/>
              <a:t>int</a:t>
            </a:r>
          </a:p>
        </p:txBody>
      </p:sp>
      <p:sp>
        <p:nvSpPr>
          <p:cNvPr id="10254" name="Rectangle 15"/>
          <p:cNvSpPr>
            <a:spLocks noChangeArrowheads="1"/>
          </p:cNvSpPr>
          <p:nvPr/>
        </p:nvSpPr>
        <p:spPr bwMode="auto">
          <a:xfrm>
            <a:off x="533400" y="1524000"/>
            <a:ext cx="2443163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lang="zh-CN" altLang="en-US" sz="2400"/>
              <a:t>1．定义一维数组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5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5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35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35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35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5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35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35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35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5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35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35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23" grpId="0" build="p" autoUpdateAnimBg="0"/>
      <p:bldP spid="235525" grpId="0" animBg="1" autoUpdateAnimBg="0"/>
      <p:bldP spid="235527" grpId="0" autoUpdateAnimBg="0"/>
      <p:bldP spid="235528" grpId="0" autoUpdateAnimBg="0"/>
      <p:bldP spid="235529" grpId="0" autoUpdateAnimBg="0"/>
      <p:bldP spid="235530" grpId="0" autoUpdateAnimBg="0"/>
      <p:bldP spid="235531" grpId="0" autoUpdateAnimBg="0"/>
      <p:bldP spid="235532" grpId="0" autoUpdateAnimBg="0"/>
      <p:bldP spid="235533" grpId="0" autoUpdateAnimBg="0"/>
      <p:bldP spid="235534" grpId="0" autoUpdateAnimBg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63481A3A-37DD-4D3A-9A89-8E8B929EF03B}" type="slidenum">
              <a:rPr lang="en-US" altLang="zh-CN"/>
              <a:pPr>
                <a:defRPr/>
              </a:pPr>
              <a:t>80</a:t>
            </a:fld>
            <a:r>
              <a:rPr lang="en-US" altLang="zh-CN"/>
              <a:t>-</a:t>
            </a:r>
          </a:p>
        </p:txBody>
      </p:sp>
      <p:sp>
        <p:nvSpPr>
          <p:cNvPr id="829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边学边练</a:t>
            </a:r>
          </a:p>
        </p:txBody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38400" y="1700213"/>
            <a:ext cx="6553200" cy="3938587"/>
          </a:xfrm>
        </p:spPr>
        <p:txBody>
          <a:bodyPr/>
          <a:lstStyle/>
          <a:p>
            <a:pPr marL="609600" indent="-609600" algn="just" eaLnBrk="1" hangingPunct="1">
              <a:buFontTx/>
              <a:buNone/>
            </a:pPr>
            <a:r>
              <a:rPr lang="zh-CN" altLang="en-US" sz="2400" dirty="0" smtClean="0"/>
              <a:t>【题目】在冒泡法排序中，如果在某趟排序过程中相邻的数据没有发生交换，则说明数据已经按正确的顺序排好，没必要再继续排序。编写改进的冒泡法排序算法。</a:t>
            </a:r>
            <a:r>
              <a:rPr lang="en-US" altLang="zh-CN" sz="2400" dirty="0" smtClean="0"/>
              <a:t> </a:t>
            </a:r>
          </a:p>
          <a:p>
            <a:pPr marL="609600" indent="-609600" algn="just" eaLnBrk="1" hangingPunct="1">
              <a:buFontTx/>
              <a:buNone/>
            </a:pPr>
            <a:r>
              <a:rPr lang="zh-CN" altLang="en-US" sz="2400" dirty="0" smtClean="0"/>
              <a:t>如：       84  18  46   9  38  26  48  82</a:t>
            </a:r>
          </a:p>
          <a:p>
            <a:pPr marL="609600" indent="-609600" algn="just" eaLnBrk="1" hangingPunct="1">
              <a:buFontTx/>
              <a:buNone/>
            </a:pPr>
            <a:r>
              <a:rPr lang="zh-CN" altLang="en-US" sz="2400" dirty="0" smtClean="0"/>
              <a:t>第1趟： 18  46   9  38  26  48  82  84</a:t>
            </a:r>
          </a:p>
          <a:p>
            <a:pPr marL="609600" indent="-609600" algn="just" eaLnBrk="1" hangingPunct="1">
              <a:buFontTx/>
              <a:buNone/>
            </a:pPr>
            <a:r>
              <a:rPr lang="zh-CN" altLang="en-US" sz="2400" dirty="0" smtClean="0"/>
              <a:t>第2趟： 18   9  38  26  46  48  82  84</a:t>
            </a:r>
          </a:p>
          <a:p>
            <a:pPr marL="609600" indent="-609600" algn="just" eaLnBrk="1" hangingPunct="1">
              <a:buFontTx/>
              <a:buNone/>
            </a:pPr>
            <a:r>
              <a:rPr lang="zh-CN" altLang="en-US" sz="2400" dirty="0" smtClean="0"/>
              <a:t>第3趟：  9  18  26  38  46  48  82  84</a:t>
            </a:r>
          </a:p>
          <a:p>
            <a:pPr marL="609600" indent="-609600" algn="just" eaLnBrk="1" hangingPunct="1">
              <a:buFontTx/>
              <a:buNone/>
            </a:pPr>
            <a:r>
              <a:rPr lang="zh-CN" altLang="en-US" sz="2400" dirty="0" smtClean="0"/>
              <a:t>第4趟：  9  18  26  38  46  48  82  84 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81000" y="1524000"/>
          <a:ext cx="1905000" cy="190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1" name="位图图像" r:id="rId4" imgW="5380952" imgH="4704762" progId="PBrush">
                  <p:embed/>
                </p:oleObj>
              </mc:Choice>
              <mc:Fallback>
                <p:oleObj name="位图图像" r:id="rId4" imgW="5380952" imgH="4704762" progId="PBrush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524000"/>
                        <a:ext cx="1905000" cy="190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FFAD5390-AEC5-4612-87F5-3E60BC83A848}" type="slidenum">
              <a:rPr lang="en-US" altLang="zh-CN"/>
              <a:pPr>
                <a:defRPr/>
              </a:pPr>
              <a:t>81</a:t>
            </a:fld>
            <a:r>
              <a:rPr lang="en-US" altLang="zh-CN"/>
              <a:t>-</a:t>
            </a:r>
          </a:p>
        </p:txBody>
      </p:sp>
      <p:sp>
        <p:nvSpPr>
          <p:cNvPr id="83971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590800"/>
            <a:ext cx="8001000" cy="838200"/>
          </a:xfrm>
        </p:spPr>
        <p:txBody>
          <a:bodyPr/>
          <a:lstStyle/>
          <a:p>
            <a:pPr eaLnBrk="1" hangingPunct="1"/>
            <a:r>
              <a:rPr lang="zh-CN" altLang="en-US" smtClean="0"/>
              <a:t>7.</a:t>
            </a:r>
            <a:r>
              <a:rPr lang="en-US" altLang="zh-CN" smtClean="0"/>
              <a:t>2 </a:t>
            </a:r>
            <a:r>
              <a:rPr lang="zh-CN" altLang="en-US" smtClean="0"/>
              <a:t>二维数组及其使用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FA2CC280-C785-498C-B04C-FAC10EA9A1EE}" type="slidenum">
              <a:rPr lang="en-US" altLang="zh-CN"/>
              <a:pPr>
                <a:defRPr/>
              </a:pPr>
              <a:t>82</a:t>
            </a:fld>
            <a:r>
              <a:rPr lang="en-US" altLang="zh-CN"/>
              <a:t>-</a:t>
            </a:r>
          </a:p>
        </p:txBody>
      </p:sp>
      <p:sp>
        <p:nvSpPr>
          <p:cNvPr id="849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200" smtClean="0">
                <a:latin typeface="方正姚体" pitchFamily="2" charset="-122"/>
              </a:rPr>
              <a:t>7.</a:t>
            </a:r>
            <a:r>
              <a:rPr lang="en-US" altLang="zh-CN" sz="3200" smtClean="0">
                <a:latin typeface="方正姚体" pitchFamily="2" charset="-122"/>
              </a:rPr>
              <a:t>2.1  </a:t>
            </a:r>
            <a:r>
              <a:rPr lang="zh-CN" altLang="en-US" sz="3200" smtClean="0">
                <a:latin typeface="方正姚体" pitchFamily="2" charset="-122"/>
              </a:rPr>
              <a:t>二维数组</a:t>
            </a:r>
          </a:p>
        </p:txBody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00213"/>
            <a:ext cx="8424862" cy="1728787"/>
          </a:xfrm>
        </p:spPr>
        <p:txBody>
          <a:bodyPr/>
          <a:lstStyle/>
          <a:p>
            <a:pPr eaLnBrk="1" hangingPunct="1"/>
            <a:r>
              <a:rPr lang="zh-CN" altLang="en-US" sz="2400" smtClean="0"/>
              <a:t>二维数组：数组名后有两对方括号“[ ]”的数组，它的每个数组元素有两个下标。</a:t>
            </a:r>
          </a:p>
          <a:p>
            <a:pPr eaLnBrk="1" hangingPunct="1">
              <a:buFontTx/>
              <a:buNone/>
            </a:pPr>
            <a:r>
              <a:rPr lang="zh-CN" altLang="en-US" sz="2400" smtClean="0"/>
              <a:t>     二维数组从形式上可以看作是一个平面、一张表格、一个矩阵或一个行列式。</a:t>
            </a:r>
          </a:p>
        </p:txBody>
      </p:sp>
      <p:graphicFrame>
        <p:nvGraphicFramePr>
          <p:cNvPr id="285728" name="Group 32"/>
          <p:cNvGraphicFramePr>
            <a:graphicFrameLocks noGrp="1"/>
          </p:cNvGraphicFramePr>
          <p:nvPr/>
        </p:nvGraphicFramePr>
        <p:xfrm>
          <a:off x="1447800" y="3657600"/>
          <a:ext cx="6248400" cy="1828800"/>
        </p:xfrm>
        <a:graphic>
          <a:graphicData uri="http://schemas.openxmlformats.org/drawingml/2006/table">
            <a:tbl>
              <a:tblPr/>
              <a:tblGrid>
                <a:gridCol w="1562100"/>
                <a:gridCol w="1562100"/>
                <a:gridCol w="1562100"/>
                <a:gridCol w="1562100"/>
              </a:tblGrid>
              <a:tr h="450850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math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algorithm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English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total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87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91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78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256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69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92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79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240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88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69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48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205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FD681E4A-D7FC-4307-BFE5-4C403D46505E}" type="slidenum">
              <a:rPr lang="en-US" altLang="zh-CN"/>
              <a:pPr>
                <a:defRPr/>
              </a:pPr>
              <a:t>83</a:t>
            </a:fld>
            <a:r>
              <a:rPr lang="en-US" altLang="zh-CN"/>
              <a:t>-</a:t>
            </a:r>
          </a:p>
        </p:txBody>
      </p:sp>
      <p:sp>
        <p:nvSpPr>
          <p:cNvPr id="86019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eaLnBrk="1" hangingPunct="1"/>
            <a:r>
              <a:rPr lang="zh-CN" altLang="en-US" sz="3200" smtClean="0">
                <a:latin typeface="方正姚体" pitchFamily="2" charset="-122"/>
              </a:rPr>
              <a:t>7.</a:t>
            </a:r>
            <a:r>
              <a:rPr lang="en-US" altLang="zh-CN" sz="3200" smtClean="0">
                <a:latin typeface="方正姚体" pitchFamily="2" charset="-122"/>
              </a:rPr>
              <a:t>2.1  </a:t>
            </a:r>
            <a:r>
              <a:rPr lang="zh-CN" altLang="en-US" sz="3200" smtClean="0">
                <a:latin typeface="方正姚体" pitchFamily="2" charset="-122"/>
              </a:rPr>
              <a:t>二维数组</a:t>
            </a:r>
          </a:p>
        </p:txBody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00213"/>
            <a:ext cx="8424862" cy="1881187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zh-CN" altLang="en-US" sz="2400" smtClean="0"/>
              <a:t>1、二维数组的定义</a:t>
            </a:r>
          </a:p>
          <a:p>
            <a:pPr algn="just" eaLnBrk="1" hangingPunct="1">
              <a:buFontTx/>
              <a:buNone/>
            </a:pPr>
            <a:r>
              <a:rPr lang="zh-CN" altLang="en-US" sz="2400" smtClean="0"/>
              <a:t>    类型   数组名[整型常量表达式1] [整型常量表达式2]；</a:t>
            </a:r>
          </a:p>
          <a:p>
            <a:pPr lvl="1" algn="just" eaLnBrk="1" hangingPunct="1">
              <a:buClr>
                <a:srgbClr val="CC0000"/>
              </a:buClr>
              <a:buSzPct val="85000"/>
              <a:buFontTx/>
              <a:buNone/>
            </a:pPr>
            <a:r>
              <a:rPr lang="zh-CN" altLang="en-US" sz="2400" smtClean="0"/>
              <a:t>“整型常量表达式1”：二维数组中的行数</a:t>
            </a:r>
          </a:p>
          <a:p>
            <a:pPr lvl="1" algn="just" eaLnBrk="1" hangingPunct="1">
              <a:buClr>
                <a:srgbClr val="CC0000"/>
              </a:buClr>
              <a:buSzPct val="85000"/>
              <a:buFontTx/>
              <a:buNone/>
            </a:pPr>
            <a:r>
              <a:rPr lang="zh-CN" altLang="en-US" sz="2400" smtClean="0"/>
              <a:t>“整型常量表达式2”：二维数组中的列数</a:t>
            </a:r>
            <a:endParaRPr lang="zh-CN" altLang="en-US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D80A619C-6BF1-4BD5-990E-17BE9FCFA003}" type="slidenum">
              <a:rPr lang="en-US" altLang="zh-CN"/>
              <a:pPr>
                <a:defRPr/>
              </a:pPr>
              <a:t>84</a:t>
            </a:fld>
            <a:r>
              <a:rPr lang="en-US" altLang="zh-CN"/>
              <a:t>-</a:t>
            </a:r>
          </a:p>
        </p:txBody>
      </p:sp>
      <p:sp>
        <p:nvSpPr>
          <p:cNvPr id="870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z="3200" smtClean="0">
                <a:latin typeface="方正姚体" pitchFamily="2" charset="-122"/>
              </a:rPr>
              <a:t>7.</a:t>
            </a:r>
            <a:r>
              <a:rPr lang="en-US" altLang="zh-CN" sz="3200" smtClean="0">
                <a:latin typeface="方正姚体" pitchFamily="2" charset="-122"/>
              </a:rPr>
              <a:t>2.1  </a:t>
            </a:r>
            <a:r>
              <a:rPr lang="zh-CN" altLang="en-US" sz="3200" smtClean="0">
                <a:latin typeface="方正姚体" pitchFamily="2" charset="-122"/>
              </a:rPr>
              <a:t>二维数组</a:t>
            </a:r>
          </a:p>
        </p:txBody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zh-CN" altLang="en-US" sz="2400" smtClean="0"/>
              <a:t>2、二维数组元素的引用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zh-CN" altLang="en-US" sz="2400" smtClean="0"/>
              <a:t>         数组名[下标表达式][下标表达式] </a:t>
            </a:r>
          </a:p>
          <a:p>
            <a:pPr eaLnBrk="1" hangingPunct="1">
              <a:buFontTx/>
              <a:buNone/>
            </a:pPr>
            <a:endParaRPr lang="zh-CN" altLang="en-US" smtClean="0"/>
          </a:p>
        </p:txBody>
      </p:sp>
      <p:graphicFrame>
        <p:nvGraphicFramePr>
          <p:cNvPr id="286770" name="Group 50"/>
          <p:cNvGraphicFramePr>
            <a:graphicFrameLocks noGrp="1"/>
          </p:cNvGraphicFramePr>
          <p:nvPr/>
        </p:nvGraphicFramePr>
        <p:xfrm>
          <a:off x="609600" y="2895600"/>
          <a:ext cx="8153400" cy="2184402"/>
        </p:xfrm>
        <a:graphic>
          <a:graphicData uri="http://schemas.openxmlformats.org/drawingml/2006/table">
            <a:tbl>
              <a:tblPr/>
              <a:tblGrid>
                <a:gridCol w="1358900"/>
                <a:gridCol w="1358900"/>
                <a:gridCol w="1358900"/>
                <a:gridCol w="1358900"/>
                <a:gridCol w="1358900"/>
                <a:gridCol w="1358900"/>
              </a:tblGrid>
              <a:tr h="436563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第1列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第2列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第3列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第4列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特点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第1行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score[0]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[0]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score[0]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[1]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score[0]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[2]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score[0]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[3]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行号为0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第2行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score[1]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[0]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score[1]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[1]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score[1]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[2]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score[1]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[3]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行号为1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第3行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score[2]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[0]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score[2]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[1]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score[2]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[2]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score[2]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[3]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行号为2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特点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列号为0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列号为1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列号为2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列号为3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E53EA077-2F9E-4F15-B1BE-D70830AA37BA}" type="slidenum">
              <a:rPr lang="en-US" altLang="zh-CN"/>
              <a:pPr>
                <a:defRPr/>
              </a:pPr>
              <a:t>85</a:t>
            </a:fld>
            <a:r>
              <a:rPr lang="en-US" altLang="zh-CN"/>
              <a:t>-</a:t>
            </a:r>
          </a:p>
        </p:txBody>
      </p:sp>
      <p:sp>
        <p:nvSpPr>
          <p:cNvPr id="880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z="3200" smtClean="0">
                <a:latin typeface="方正姚体" pitchFamily="2" charset="-122"/>
              </a:rPr>
              <a:t>7.</a:t>
            </a:r>
            <a:r>
              <a:rPr lang="en-US" altLang="zh-CN" sz="3200" smtClean="0">
                <a:latin typeface="方正姚体" pitchFamily="2" charset="-122"/>
              </a:rPr>
              <a:t>2.2  </a:t>
            </a:r>
            <a:r>
              <a:rPr lang="zh-CN" altLang="en-US" sz="3200" smtClean="0">
                <a:latin typeface="方正姚体" pitchFamily="2" charset="-122"/>
              </a:rPr>
              <a:t>二维数组使用的一般形式</a:t>
            </a:r>
          </a:p>
        </p:txBody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00213"/>
            <a:ext cx="8424862" cy="50958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2400" dirty="0" smtClean="0"/>
              <a:t>【例7-1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】输入一个3行4列的数组</a:t>
            </a:r>
            <a:r>
              <a:rPr lang="en-US" altLang="zh-CN" sz="2400" dirty="0" smtClean="0"/>
              <a:t>score</a:t>
            </a:r>
            <a:r>
              <a:rPr lang="zh-CN" altLang="en-US" sz="2400" dirty="0" smtClean="0"/>
              <a:t>的各元素值。</a:t>
            </a:r>
          </a:p>
        </p:txBody>
      </p:sp>
      <p:graphicFrame>
        <p:nvGraphicFramePr>
          <p:cNvPr id="287796" name="Group 52"/>
          <p:cNvGraphicFramePr>
            <a:graphicFrameLocks noGrp="1"/>
          </p:cNvGraphicFramePr>
          <p:nvPr/>
        </p:nvGraphicFramePr>
        <p:xfrm>
          <a:off x="1752600" y="2209800"/>
          <a:ext cx="5435600" cy="1311276"/>
        </p:xfrm>
        <a:graphic>
          <a:graphicData uri="http://schemas.openxmlformats.org/drawingml/2006/table">
            <a:tbl>
              <a:tblPr/>
              <a:tblGrid>
                <a:gridCol w="1358900"/>
                <a:gridCol w="1358900"/>
                <a:gridCol w="1358900"/>
                <a:gridCol w="1358900"/>
              </a:tblGrid>
              <a:tr h="436563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score[0]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[0]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score[0]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[1]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score[0]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[2]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score[0]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[3]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score[1]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[0]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score[1]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[1]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score[1]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[2]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score[1]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[3]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score[2]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[0]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score[2]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[1]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score[2]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[2]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score[2]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[3]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87797" name="Group 53"/>
          <p:cNvGrpSpPr>
            <a:grpSpLocks/>
          </p:cNvGrpSpPr>
          <p:nvPr/>
        </p:nvGrpSpPr>
        <p:grpSpPr bwMode="auto">
          <a:xfrm>
            <a:off x="838200" y="3657600"/>
            <a:ext cx="2819400" cy="873125"/>
            <a:chOff x="624" y="1440"/>
            <a:chExt cx="2064" cy="700"/>
          </a:xfrm>
        </p:grpSpPr>
        <p:grpSp>
          <p:nvGrpSpPr>
            <p:cNvPr id="88121" name="Group 54"/>
            <p:cNvGrpSpPr>
              <a:grpSpLocks/>
            </p:cNvGrpSpPr>
            <p:nvPr/>
          </p:nvGrpSpPr>
          <p:grpSpPr bwMode="auto">
            <a:xfrm>
              <a:off x="624" y="1440"/>
              <a:ext cx="2064" cy="672"/>
              <a:chOff x="3240" y="11736"/>
              <a:chExt cx="2700" cy="624"/>
            </a:xfrm>
          </p:grpSpPr>
          <p:sp>
            <p:nvSpPr>
              <p:cNvPr id="88124" name="Rectangle 55"/>
              <p:cNvSpPr>
                <a:spLocks noChangeArrowheads="1"/>
              </p:cNvSpPr>
              <p:nvPr/>
            </p:nvSpPr>
            <p:spPr bwMode="auto">
              <a:xfrm>
                <a:off x="3240" y="11736"/>
                <a:ext cx="2700" cy="624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88125" name="Line 56"/>
              <p:cNvSpPr>
                <a:spLocks noChangeShapeType="1"/>
              </p:cNvSpPr>
              <p:nvPr/>
            </p:nvSpPr>
            <p:spPr bwMode="auto">
              <a:xfrm>
                <a:off x="3780" y="12048"/>
                <a:ext cx="2160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126" name="Line 57"/>
              <p:cNvSpPr>
                <a:spLocks noChangeShapeType="1"/>
              </p:cNvSpPr>
              <p:nvPr/>
            </p:nvSpPr>
            <p:spPr bwMode="auto">
              <a:xfrm>
                <a:off x="3780" y="12048"/>
                <a:ext cx="0" cy="312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8122" name="Rectangle 58"/>
            <p:cNvSpPr>
              <a:spLocks noChangeArrowheads="1"/>
            </p:cNvSpPr>
            <p:nvPr/>
          </p:nvSpPr>
          <p:spPr bwMode="auto">
            <a:xfrm>
              <a:off x="672" y="1492"/>
              <a:ext cx="1632" cy="3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for( j=0; j＜4; j++)</a:t>
              </a:r>
            </a:p>
          </p:txBody>
        </p:sp>
        <p:sp>
          <p:nvSpPr>
            <p:cNvPr id="88123" name="Rectangle 59"/>
            <p:cNvSpPr>
              <a:spLocks noChangeArrowheads="1"/>
            </p:cNvSpPr>
            <p:nvPr/>
          </p:nvSpPr>
          <p:spPr bwMode="auto">
            <a:xfrm>
              <a:off x="1104" y="1822"/>
              <a:ext cx="1415" cy="3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输入</a:t>
              </a:r>
              <a:r>
                <a:rPr lang="en-US" altLang="zh-CN">
                  <a:solidFill>
                    <a:srgbClr val="CC0000"/>
                  </a:solidFill>
                </a:rPr>
                <a:t>score[0]</a:t>
              </a:r>
              <a:r>
                <a:rPr kumimoji="1" lang="en-US" altLang="zh-CN"/>
                <a:t>[j]  </a:t>
              </a:r>
            </a:p>
          </p:txBody>
        </p:sp>
      </p:grpSp>
      <p:grpSp>
        <p:nvGrpSpPr>
          <p:cNvPr id="287804" name="Group 60"/>
          <p:cNvGrpSpPr>
            <a:grpSpLocks/>
          </p:cNvGrpSpPr>
          <p:nvPr/>
        </p:nvGrpSpPr>
        <p:grpSpPr bwMode="auto">
          <a:xfrm>
            <a:off x="838200" y="4648200"/>
            <a:ext cx="2819400" cy="873125"/>
            <a:chOff x="624" y="2400"/>
            <a:chExt cx="2064" cy="700"/>
          </a:xfrm>
        </p:grpSpPr>
        <p:grpSp>
          <p:nvGrpSpPr>
            <p:cNvPr id="88115" name="Group 61"/>
            <p:cNvGrpSpPr>
              <a:grpSpLocks/>
            </p:cNvGrpSpPr>
            <p:nvPr/>
          </p:nvGrpSpPr>
          <p:grpSpPr bwMode="auto">
            <a:xfrm>
              <a:off x="624" y="2400"/>
              <a:ext cx="2064" cy="672"/>
              <a:chOff x="3240" y="11736"/>
              <a:chExt cx="2700" cy="624"/>
            </a:xfrm>
          </p:grpSpPr>
          <p:sp>
            <p:nvSpPr>
              <p:cNvPr id="88118" name="Rectangle 62"/>
              <p:cNvSpPr>
                <a:spLocks noChangeArrowheads="1"/>
              </p:cNvSpPr>
              <p:nvPr/>
            </p:nvSpPr>
            <p:spPr bwMode="auto">
              <a:xfrm>
                <a:off x="3240" y="11736"/>
                <a:ext cx="2700" cy="624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88119" name="Line 63"/>
              <p:cNvSpPr>
                <a:spLocks noChangeShapeType="1"/>
              </p:cNvSpPr>
              <p:nvPr/>
            </p:nvSpPr>
            <p:spPr bwMode="auto">
              <a:xfrm>
                <a:off x="3780" y="12048"/>
                <a:ext cx="2160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120" name="Line 64"/>
              <p:cNvSpPr>
                <a:spLocks noChangeShapeType="1"/>
              </p:cNvSpPr>
              <p:nvPr/>
            </p:nvSpPr>
            <p:spPr bwMode="auto">
              <a:xfrm>
                <a:off x="3780" y="12048"/>
                <a:ext cx="0" cy="312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8116" name="Rectangle 65"/>
            <p:cNvSpPr>
              <a:spLocks noChangeArrowheads="1"/>
            </p:cNvSpPr>
            <p:nvPr/>
          </p:nvSpPr>
          <p:spPr bwMode="auto">
            <a:xfrm>
              <a:off x="672" y="2446"/>
              <a:ext cx="1632" cy="3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for( j=0; j＜4; j++)</a:t>
              </a:r>
            </a:p>
          </p:txBody>
        </p:sp>
        <p:sp>
          <p:nvSpPr>
            <p:cNvPr id="88117" name="Rectangle 66"/>
            <p:cNvSpPr>
              <a:spLocks noChangeArrowheads="1"/>
            </p:cNvSpPr>
            <p:nvPr/>
          </p:nvSpPr>
          <p:spPr bwMode="auto">
            <a:xfrm>
              <a:off x="1056" y="2782"/>
              <a:ext cx="1323" cy="3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输入</a:t>
              </a:r>
              <a:r>
                <a:rPr lang="en-US" altLang="zh-CN">
                  <a:solidFill>
                    <a:schemeClr val="accent1"/>
                  </a:solidFill>
                </a:rPr>
                <a:t>score[1]</a:t>
              </a:r>
              <a:r>
                <a:rPr kumimoji="1" lang="en-US" altLang="zh-CN"/>
                <a:t>[j]</a:t>
              </a:r>
            </a:p>
          </p:txBody>
        </p:sp>
      </p:grpSp>
      <p:grpSp>
        <p:nvGrpSpPr>
          <p:cNvPr id="287811" name="Group 67"/>
          <p:cNvGrpSpPr>
            <a:grpSpLocks/>
          </p:cNvGrpSpPr>
          <p:nvPr/>
        </p:nvGrpSpPr>
        <p:grpSpPr bwMode="auto">
          <a:xfrm>
            <a:off x="838200" y="5621338"/>
            <a:ext cx="2819400" cy="920750"/>
            <a:chOff x="624" y="3264"/>
            <a:chExt cx="2064" cy="677"/>
          </a:xfrm>
        </p:grpSpPr>
        <p:grpSp>
          <p:nvGrpSpPr>
            <p:cNvPr id="88109" name="Group 68"/>
            <p:cNvGrpSpPr>
              <a:grpSpLocks/>
            </p:cNvGrpSpPr>
            <p:nvPr/>
          </p:nvGrpSpPr>
          <p:grpSpPr bwMode="auto">
            <a:xfrm>
              <a:off x="624" y="3264"/>
              <a:ext cx="2064" cy="672"/>
              <a:chOff x="3240" y="11736"/>
              <a:chExt cx="2700" cy="624"/>
            </a:xfrm>
          </p:grpSpPr>
          <p:sp>
            <p:nvSpPr>
              <p:cNvPr id="88112" name="Rectangle 69"/>
              <p:cNvSpPr>
                <a:spLocks noChangeArrowheads="1"/>
              </p:cNvSpPr>
              <p:nvPr/>
            </p:nvSpPr>
            <p:spPr bwMode="auto">
              <a:xfrm>
                <a:off x="3240" y="11736"/>
                <a:ext cx="2700" cy="624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88113" name="Line 70"/>
              <p:cNvSpPr>
                <a:spLocks noChangeShapeType="1"/>
              </p:cNvSpPr>
              <p:nvPr/>
            </p:nvSpPr>
            <p:spPr bwMode="auto">
              <a:xfrm>
                <a:off x="3780" y="12048"/>
                <a:ext cx="2160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114" name="Line 71"/>
              <p:cNvSpPr>
                <a:spLocks noChangeShapeType="1"/>
              </p:cNvSpPr>
              <p:nvPr/>
            </p:nvSpPr>
            <p:spPr bwMode="auto">
              <a:xfrm>
                <a:off x="3780" y="12048"/>
                <a:ext cx="0" cy="312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8110" name="Rectangle 72"/>
            <p:cNvSpPr>
              <a:spLocks noChangeArrowheads="1"/>
            </p:cNvSpPr>
            <p:nvPr/>
          </p:nvSpPr>
          <p:spPr bwMode="auto">
            <a:xfrm>
              <a:off x="672" y="3313"/>
              <a:ext cx="1632" cy="2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for( j=0; j＜4; j++)</a:t>
              </a:r>
            </a:p>
          </p:txBody>
        </p:sp>
        <p:sp>
          <p:nvSpPr>
            <p:cNvPr id="88111" name="Rectangle 73"/>
            <p:cNvSpPr>
              <a:spLocks noChangeArrowheads="1"/>
            </p:cNvSpPr>
            <p:nvPr/>
          </p:nvSpPr>
          <p:spPr bwMode="auto">
            <a:xfrm>
              <a:off x="1021" y="3649"/>
              <a:ext cx="1323" cy="2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输入</a:t>
              </a:r>
              <a:r>
                <a:rPr lang="en-US" altLang="zh-CN">
                  <a:solidFill>
                    <a:schemeClr val="hlink"/>
                  </a:solidFill>
                </a:rPr>
                <a:t>score[2]</a:t>
              </a:r>
              <a:r>
                <a:rPr kumimoji="1" lang="en-US" altLang="zh-CN"/>
                <a:t>[j]</a:t>
              </a:r>
            </a:p>
          </p:txBody>
        </p:sp>
      </p:grpSp>
      <p:grpSp>
        <p:nvGrpSpPr>
          <p:cNvPr id="287833" name="Group 89"/>
          <p:cNvGrpSpPr>
            <a:grpSpLocks/>
          </p:cNvGrpSpPr>
          <p:nvPr/>
        </p:nvGrpSpPr>
        <p:grpSpPr bwMode="auto">
          <a:xfrm>
            <a:off x="4343400" y="3733800"/>
            <a:ext cx="2971800" cy="1219200"/>
            <a:chOff x="2544" y="2352"/>
            <a:chExt cx="1872" cy="768"/>
          </a:xfrm>
        </p:grpSpPr>
        <p:grpSp>
          <p:nvGrpSpPr>
            <p:cNvPr id="88097" name="Group 75"/>
            <p:cNvGrpSpPr>
              <a:grpSpLocks/>
            </p:cNvGrpSpPr>
            <p:nvPr/>
          </p:nvGrpSpPr>
          <p:grpSpPr bwMode="auto">
            <a:xfrm>
              <a:off x="2544" y="2352"/>
              <a:ext cx="1872" cy="768"/>
              <a:chOff x="2880" y="8928"/>
              <a:chExt cx="3600" cy="1872"/>
            </a:xfrm>
          </p:grpSpPr>
          <p:grpSp>
            <p:nvGrpSpPr>
              <p:cNvPr id="88101" name="Group 76"/>
              <p:cNvGrpSpPr>
                <a:grpSpLocks/>
              </p:cNvGrpSpPr>
              <p:nvPr/>
            </p:nvGrpSpPr>
            <p:grpSpPr bwMode="auto">
              <a:xfrm>
                <a:off x="3240" y="9552"/>
                <a:ext cx="3240" cy="1248"/>
                <a:chOff x="3240" y="11736"/>
                <a:chExt cx="2700" cy="624"/>
              </a:xfrm>
            </p:grpSpPr>
            <p:sp>
              <p:nvSpPr>
                <p:cNvPr id="88106" name="Rectangle 77"/>
                <p:cNvSpPr>
                  <a:spLocks noChangeArrowheads="1"/>
                </p:cNvSpPr>
                <p:nvPr/>
              </p:nvSpPr>
              <p:spPr bwMode="auto">
                <a:xfrm>
                  <a:off x="3240" y="11736"/>
                  <a:ext cx="2700" cy="624"/>
                </a:xfrm>
                <a:prstGeom prst="rect">
                  <a:avLst/>
                </a:prstGeom>
                <a:solidFill>
                  <a:srgbClr val="FFFFFF"/>
                </a:solidFill>
                <a:ln w="635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CC0000"/>
                    </a:buClr>
                    <a:buSzPct val="85000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9pPr>
                </a:lstStyle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88107" name="Line 78"/>
                <p:cNvSpPr>
                  <a:spLocks noChangeShapeType="1"/>
                </p:cNvSpPr>
                <p:nvPr/>
              </p:nvSpPr>
              <p:spPr bwMode="auto">
                <a:xfrm>
                  <a:off x="3780" y="12048"/>
                  <a:ext cx="2160" cy="0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8108" name="Line 79"/>
                <p:cNvSpPr>
                  <a:spLocks noChangeShapeType="1"/>
                </p:cNvSpPr>
                <p:nvPr/>
              </p:nvSpPr>
              <p:spPr bwMode="auto">
                <a:xfrm>
                  <a:off x="3780" y="12048"/>
                  <a:ext cx="0" cy="312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88102" name="Line 80"/>
              <p:cNvSpPr>
                <a:spLocks noChangeShapeType="1"/>
              </p:cNvSpPr>
              <p:nvPr/>
            </p:nvSpPr>
            <p:spPr bwMode="auto">
              <a:xfrm>
                <a:off x="2880" y="8928"/>
                <a:ext cx="0" cy="1872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103" name="Line 81"/>
              <p:cNvSpPr>
                <a:spLocks noChangeShapeType="1"/>
              </p:cNvSpPr>
              <p:nvPr/>
            </p:nvSpPr>
            <p:spPr bwMode="auto">
              <a:xfrm>
                <a:off x="2880" y="8928"/>
                <a:ext cx="3600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104" name="Line 82"/>
              <p:cNvSpPr>
                <a:spLocks noChangeShapeType="1"/>
              </p:cNvSpPr>
              <p:nvPr/>
            </p:nvSpPr>
            <p:spPr bwMode="auto">
              <a:xfrm>
                <a:off x="6480" y="8928"/>
                <a:ext cx="0" cy="624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105" name="Line 83"/>
              <p:cNvSpPr>
                <a:spLocks noChangeShapeType="1"/>
              </p:cNvSpPr>
              <p:nvPr/>
            </p:nvSpPr>
            <p:spPr bwMode="auto">
              <a:xfrm>
                <a:off x="2880" y="10800"/>
                <a:ext cx="540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8098" name="Rectangle 84"/>
            <p:cNvSpPr>
              <a:spLocks noChangeArrowheads="1"/>
            </p:cNvSpPr>
            <p:nvPr/>
          </p:nvSpPr>
          <p:spPr bwMode="auto">
            <a:xfrm>
              <a:off x="2880" y="2592"/>
              <a:ext cx="1351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 sz="1800"/>
                <a:t>for( j=0;  j＜4;  j++)</a:t>
              </a:r>
            </a:p>
          </p:txBody>
        </p:sp>
        <p:sp>
          <p:nvSpPr>
            <p:cNvPr id="88099" name="Rectangle 85"/>
            <p:cNvSpPr>
              <a:spLocks noChangeArrowheads="1"/>
            </p:cNvSpPr>
            <p:nvPr/>
          </p:nvSpPr>
          <p:spPr bwMode="auto">
            <a:xfrm>
              <a:off x="2544" y="2406"/>
              <a:ext cx="1363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 sz="1800"/>
                <a:t> </a:t>
              </a:r>
              <a:r>
                <a:rPr kumimoji="1" lang="en-US" altLang="zh-CN" sz="1800"/>
                <a:t>for (i=0;  i＜3;  i++)</a:t>
              </a:r>
            </a:p>
          </p:txBody>
        </p:sp>
        <p:sp>
          <p:nvSpPr>
            <p:cNvPr id="88100" name="Rectangle 86"/>
            <p:cNvSpPr>
              <a:spLocks noChangeArrowheads="1"/>
            </p:cNvSpPr>
            <p:nvPr/>
          </p:nvSpPr>
          <p:spPr bwMode="auto">
            <a:xfrm>
              <a:off x="3312" y="2889"/>
              <a:ext cx="100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 sz="1800"/>
                <a:t>输入</a:t>
              </a:r>
              <a:r>
                <a:rPr kumimoji="1" lang="en-US" altLang="zh-CN" sz="1800"/>
                <a:t>score[i][j]</a:t>
              </a:r>
            </a:p>
          </p:txBody>
        </p:sp>
      </p:grpSp>
      <p:sp>
        <p:nvSpPr>
          <p:cNvPr id="287831" name="AutoShape 87"/>
          <p:cNvSpPr>
            <a:spLocks/>
          </p:cNvSpPr>
          <p:nvPr/>
        </p:nvSpPr>
        <p:spPr bwMode="auto">
          <a:xfrm>
            <a:off x="3810000" y="3657600"/>
            <a:ext cx="228600" cy="2819400"/>
          </a:xfrm>
          <a:prstGeom prst="rightBrace">
            <a:avLst>
              <a:gd name="adj1" fmla="val 102778"/>
              <a:gd name="adj2" fmla="val 50000"/>
            </a:avLst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87832" name="Rectangle 88"/>
          <p:cNvSpPr>
            <a:spLocks noChangeArrowheads="1"/>
          </p:cNvSpPr>
          <p:nvPr/>
        </p:nvSpPr>
        <p:spPr bwMode="auto">
          <a:xfrm>
            <a:off x="4191000" y="5105400"/>
            <a:ext cx="4343400" cy="1143000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000"/>
              <a:t>     二维数组使用的一般形式为：分别设两个计数器（</a:t>
            </a:r>
            <a:r>
              <a:rPr lang="en-US" altLang="zh-CN" sz="2000"/>
              <a:t>i、j）</a:t>
            </a:r>
            <a:r>
              <a:rPr lang="zh-CN" altLang="en-US" sz="2000"/>
              <a:t>表示二维数组的行和列，构成一个嵌套循环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7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87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87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7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7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7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7831" grpId="0" animBg="1"/>
      <p:bldP spid="287832" grpId="0" animBg="1" autoUpdateAnimBg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CEE15183-40E7-4B61-8C8E-EA208DBF657E}" type="slidenum">
              <a:rPr lang="en-US" altLang="zh-CN"/>
              <a:pPr>
                <a:defRPr/>
              </a:pPr>
              <a:t>86</a:t>
            </a:fld>
            <a:r>
              <a:rPr lang="en-US" altLang="zh-CN"/>
              <a:t>-</a:t>
            </a:r>
          </a:p>
        </p:txBody>
      </p:sp>
      <p:sp>
        <p:nvSpPr>
          <p:cNvPr id="89091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eaLnBrk="1" hangingPunct="1"/>
            <a:r>
              <a:rPr lang="zh-CN" altLang="en-US" sz="3200" smtClean="0">
                <a:latin typeface="方正姚体" pitchFamily="2" charset="-122"/>
              </a:rPr>
              <a:t>7.</a:t>
            </a:r>
            <a:r>
              <a:rPr lang="en-US" altLang="zh-CN" sz="3200" smtClean="0">
                <a:latin typeface="方正姚体" pitchFamily="2" charset="-122"/>
              </a:rPr>
              <a:t>2.3  </a:t>
            </a:r>
            <a:r>
              <a:rPr lang="zh-CN" altLang="en-US" sz="3200" smtClean="0">
                <a:latin typeface="方正姚体" pitchFamily="2" charset="-122"/>
              </a:rPr>
              <a:t>二维数组使用举例</a:t>
            </a:r>
          </a:p>
        </p:txBody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600200"/>
            <a:ext cx="8424863" cy="738188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zh-CN" altLang="en-US" sz="2400" smtClean="0"/>
              <a:t>【例7-1</a:t>
            </a:r>
            <a:r>
              <a:rPr lang="en-US" altLang="zh-CN" sz="2400" smtClean="0"/>
              <a:t>4】</a:t>
            </a:r>
            <a:r>
              <a:rPr lang="zh-CN" altLang="en-US" sz="2400" smtClean="0"/>
              <a:t>输入</a:t>
            </a:r>
            <a:r>
              <a:rPr lang="en-US" altLang="zh-CN" sz="2400" smtClean="0"/>
              <a:t>n</a:t>
            </a:r>
            <a:r>
              <a:rPr lang="zh-CN" altLang="en-US" sz="2400" smtClean="0"/>
              <a:t>个学生的3门课成绩，统计每个学生的平均成绩、每门课的平均成绩，打印如下成绩单（设</a:t>
            </a:r>
            <a:r>
              <a:rPr lang="en-US" altLang="zh-CN" sz="2400" smtClean="0"/>
              <a:t>n</a:t>
            </a:r>
            <a:r>
              <a:rPr lang="zh-CN" altLang="en-US" sz="2400" smtClean="0"/>
              <a:t>不大于40）。</a:t>
            </a:r>
          </a:p>
        </p:txBody>
      </p:sp>
      <p:graphicFrame>
        <p:nvGraphicFramePr>
          <p:cNvPr id="223283" name="Group 51"/>
          <p:cNvGraphicFramePr>
            <a:graphicFrameLocks noGrp="1"/>
          </p:cNvGraphicFramePr>
          <p:nvPr/>
        </p:nvGraphicFramePr>
        <p:xfrm>
          <a:off x="990600" y="2768600"/>
          <a:ext cx="7467600" cy="2489200"/>
        </p:xfrm>
        <a:graphic>
          <a:graphicData uri="http://schemas.openxmlformats.org/drawingml/2006/table">
            <a:tbl>
              <a:tblPr/>
              <a:tblGrid>
                <a:gridCol w="1685925"/>
                <a:gridCol w="1365250"/>
                <a:gridCol w="1365250"/>
                <a:gridCol w="1444625"/>
                <a:gridCol w="1606550"/>
              </a:tblGrid>
              <a:tr h="415925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NO.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Course1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Course2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Course3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Ave_student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2750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87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91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78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85.3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5925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75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92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79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82.0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5925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88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69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48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68.3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2750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……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5925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Ave_Course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8DD91C7F-AAA6-414B-B26B-ABA7DD75B2D7}" type="slidenum">
              <a:rPr lang="en-US" altLang="zh-CN"/>
              <a:pPr>
                <a:defRPr/>
              </a:pPr>
              <a:t>87</a:t>
            </a:fld>
            <a:r>
              <a:rPr lang="en-US" altLang="zh-CN"/>
              <a:t>-</a:t>
            </a:r>
          </a:p>
        </p:txBody>
      </p:sp>
      <p:sp>
        <p:nvSpPr>
          <p:cNvPr id="901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z="3200" smtClean="0">
                <a:latin typeface="方正姚体" pitchFamily="2" charset="-122"/>
              </a:rPr>
              <a:t>7.</a:t>
            </a:r>
            <a:r>
              <a:rPr lang="en-US" altLang="zh-CN" sz="3200" smtClean="0">
                <a:latin typeface="方正姚体" pitchFamily="2" charset="-122"/>
              </a:rPr>
              <a:t>2.3  </a:t>
            </a:r>
            <a:r>
              <a:rPr lang="zh-CN" altLang="en-US" sz="3200" smtClean="0">
                <a:latin typeface="方正姚体" pitchFamily="2" charset="-122"/>
              </a:rPr>
              <a:t>二维数组使用举例</a:t>
            </a:r>
          </a:p>
        </p:txBody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00213"/>
            <a:ext cx="8424862" cy="2109787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zh-CN" altLang="en-US" sz="2400" smtClean="0"/>
              <a:t>1、数组组织</a:t>
            </a:r>
          </a:p>
          <a:p>
            <a:pPr lvl="1" algn="just" eaLnBrk="1" hangingPunct="1">
              <a:lnSpc>
                <a:spcPct val="90000"/>
              </a:lnSpc>
              <a:buClr>
                <a:schemeClr val="accent1"/>
              </a:buClr>
              <a:buSzPct val="85000"/>
              <a:buFont typeface="Wingdings" pitchFamily="2" charset="2"/>
              <a:buChar char="Ø"/>
            </a:pPr>
            <a:r>
              <a:rPr lang="en-US" altLang="zh-CN" sz="2400" smtClean="0"/>
              <a:t>N</a:t>
            </a:r>
            <a:r>
              <a:rPr lang="zh-CN" altLang="en-US" sz="2400" smtClean="0"/>
              <a:t>个学生，3门课+平均分=4个成绩</a:t>
            </a:r>
          </a:p>
          <a:p>
            <a:pPr lvl="1" algn="just" eaLnBrk="1" hangingPunct="1">
              <a:lnSpc>
                <a:spcPct val="90000"/>
              </a:lnSpc>
              <a:buClr>
                <a:schemeClr val="accent1"/>
              </a:buClr>
              <a:buSzPct val="85000"/>
              <a:buFont typeface="Wingdings" pitchFamily="2" charset="2"/>
              <a:buChar char="Ø"/>
            </a:pPr>
            <a:r>
              <a:rPr lang="en-US" altLang="zh-CN" sz="2400" smtClean="0"/>
              <a:t>N</a:t>
            </a:r>
            <a:r>
              <a:rPr lang="zh-CN" altLang="en-US" sz="2400" smtClean="0"/>
              <a:t>行4列的二维数组</a:t>
            </a:r>
            <a:r>
              <a:rPr lang="en-US" altLang="zh-CN" sz="2400" smtClean="0"/>
              <a:t>score[N][4]</a:t>
            </a:r>
          </a:p>
          <a:p>
            <a:pPr lvl="1" algn="just" eaLnBrk="1" hangingPunct="1">
              <a:lnSpc>
                <a:spcPct val="90000"/>
              </a:lnSpc>
              <a:buClr>
                <a:schemeClr val="accent1"/>
              </a:buClr>
              <a:buSzPct val="85000"/>
              <a:buFont typeface="Wingdings" pitchFamily="2" charset="2"/>
              <a:buChar char="Ø"/>
            </a:pPr>
            <a:r>
              <a:rPr lang="zh-CN" altLang="en-US" sz="2400" smtClean="0"/>
              <a:t>行表示每个学生</a:t>
            </a:r>
          </a:p>
          <a:p>
            <a:pPr lvl="1" algn="just" eaLnBrk="1" hangingPunct="1">
              <a:lnSpc>
                <a:spcPct val="90000"/>
              </a:lnSpc>
              <a:buClr>
                <a:schemeClr val="accent1"/>
              </a:buClr>
              <a:buSzPct val="85000"/>
              <a:buFont typeface="Wingdings" pitchFamily="2" charset="2"/>
              <a:buChar char="Ø"/>
            </a:pPr>
            <a:r>
              <a:rPr lang="zh-CN" altLang="en-US" sz="2400" smtClean="0"/>
              <a:t>列表示每门课程</a:t>
            </a:r>
            <a:endParaRPr lang="zh-CN" altLang="en-US" sz="2000" smtClean="0"/>
          </a:p>
        </p:txBody>
      </p:sp>
      <p:graphicFrame>
        <p:nvGraphicFramePr>
          <p:cNvPr id="288825" name="Group 57"/>
          <p:cNvGraphicFramePr>
            <a:graphicFrameLocks noGrp="1"/>
          </p:cNvGraphicFramePr>
          <p:nvPr/>
        </p:nvGraphicFramePr>
        <p:xfrm>
          <a:off x="1295400" y="4292600"/>
          <a:ext cx="7010400" cy="2184402"/>
        </p:xfrm>
        <a:graphic>
          <a:graphicData uri="http://schemas.openxmlformats.org/drawingml/2006/table">
            <a:tbl>
              <a:tblPr/>
              <a:tblGrid>
                <a:gridCol w="1752600"/>
                <a:gridCol w="1752600"/>
                <a:gridCol w="1752600"/>
                <a:gridCol w="1752600"/>
              </a:tblGrid>
              <a:tr h="436563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score[0]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[0]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score[0]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[1]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score[0]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[2]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score[0]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[3]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score[1]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[0]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score[1]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[1]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score[1]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[2]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score[1]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[3]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score[2]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[0]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score[2]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[1]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score[2]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[2]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score[2]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[3]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……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……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……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……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score[N-1]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[0]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score[N-1]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[1]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score[N-1]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[2]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score[N-1]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[3]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0149" name="AutoShape 58"/>
          <p:cNvSpPr>
            <a:spLocks/>
          </p:cNvSpPr>
          <p:nvPr/>
        </p:nvSpPr>
        <p:spPr bwMode="auto">
          <a:xfrm rot="5400000">
            <a:off x="3695700" y="1943100"/>
            <a:ext cx="228600" cy="4419600"/>
          </a:xfrm>
          <a:prstGeom prst="leftBrace">
            <a:avLst>
              <a:gd name="adj1" fmla="val 161111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0150" name="AutoShape 59"/>
          <p:cNvSpPr>
            <a:spLocks/>
          </p:cNvSpPr>
          <p:nvPr/>
        </p:nvSpPr>
        <p:spPr bwMode="auto">
          <a:xfrm rot="5400000">
            <a:off x="7315200" y="3581400"/>
            <a:ext cx="152400" cy="1219200"/>
          </a:xfrm>
          <a:prstGeom prst="leftBrace">
            <a:avLst>
              <a:gd name="adj1" fmla="val 66667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0151" name="Rectangle 60"/>
          <p:cNvSpPr>
            <a:spLocks noChangeArrowheads="1"/>
          </p:cNvSpPr>
          <p:nvPr/>
        </p:nvSpPr>
        <p:spPr bwMode="auto">
          <a:xfrm>
            <a:off x="6935788" y="3736975"/>
            <a:ext cx="912812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lang="zh-CN" altLang="en-US"/>
              <a:t>平均分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FFF890FE-4D09-4B8C-BBBA-C52726D5AAFA}" type="slidenum">
              <a:rPr lang="en-US" altLang="zh-CN"/>
              <a:pPr>
                <a:defRPr/>
              </a:pPr>
              <a:t>88</a:t>
            </a:fld>
            <a:r>
              <a:rPr lang="en-US" altLang="zh-CN"/>
              <a:t>-</a:t>
            </a:r>
          </a:p>
        </p:txBody>
      </p:sp>
      <p:sp>
        <p:nvSpPr>
          <p:cNvPr id="911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z="3200" smtClean="0">
                <a:latin typeface="方正姚体" pitchFamily="2" charset="-122"/>
              </a:rPr>
              <a:t>7.</a:t>
            </a:r>
            <a:r>
              <a:rPr lang="en-US" altLang="zh-CN" sz="3200" smtClean="0">
                <a:latin typeface="方正姚体" pitchFamily="2" charset="-122"/>
              </a:rPr>
              <a:t>2.3  </a:t>
            </a:r>
            <a:r>
              <a:rPr lang="zh-CN" altLang="en-US" sz="3200" smtClean="0">
                <a:latin typeface="方正姚体" pitchFamily="2" charset="-122"/>
              </a:rPr>
              <a:t>二维数组使用举例</a:t>
            </a:r>
          </a:p>
        </p:txBody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00213"/>
            <a:ext cx="8424862" cy="433387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zh-CN" altLang="en-US" sz="2400" smtClean="0"/>
              <a:t>2、解题过程</a:t>
            </a:r>
          </a:p>
        </p:txBody>
      </p:sp>
      <p:grpSp>
        <p:nvGrpSpPr>
          <p:cNvPr id="91141" name="Group 4"/>
          <p:cNvGrpSpPr>
            <a:grpSpLocks/>
          </p:cNvGrpSpPr>
          <p:nvPr/>
        </p:nvGrpSpPr>
        <p:grpSpPr bwMode="auto">
          <a:xfrm>
            <a:off x="2133600" y="2438400"/>
            <a:ext cx="4572000" cy="2743200"/>
            <a:chOff x="864" y="1392"/>
            <a:chExt cx="2112" cy="1248"/>
          </a:xfrm>
        </p:grpSpPr>
        <p:grpSp>
          <p:nvGrpSpPr>
            <p:cNvPr id="91142" name="Group 5"/>
            <p:cNvGrpSpPr>
              <a:grpSpLocks/>
            </p:cNvGrpSpPr>
            <p:nvPr/>
          </p:nvGrpSpPr>
          <p:grpSpPr bwMode="auto">
            <a:xfrm>
              <a:off x="864" y="1392"/>
              <a:ext cx="2112" cy="1248"/>
              <a:chOff x="4080" y="6004"/>
              <a:chExt cx="2520" cy="1630"/>
            </a:xfrm>
          </p:grpSpPr>
          <p:sp>
            <p:nvSpPr>
              <p:cNvPr id="91148" name="Rectangle 6"/>
              <p:cNvSpPr>
                <a:spLocks noChangeArrowheads="1"/>
              </p:cNvSpPr>
              <p:nvPr/>
            </p:nvSpPr>
            <p:spPr bwMode="auto">
              <a:xfrm>
                <a:off x="4080" y="6004"/>
                <a:ext cx="2520" cy="1630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91149" name="Line 7"/>
              <p:cNvSpPr>
                <a:spLocks noChangeShapeType="1"/>
              </p:cNvSpPr>
              <p:nvPr/>
            </p:nvSpPr>
            <p:spPr bwMode="auto">
              <a:xfrm>
                <a:off x="4080" y="6330"/>
                <a:ext cx="2520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1150" name="Line 8"/>
              <p:cNvSpPr>
                <a:spLocks noChangeShapeType="1"/>
              </p:cNvSpPr>
              <p:nvPr/>
            </p:nvSpPr>
            <p:spPr bwMode="auto">
              <a:xfrm>
                <a:off x="4080" y="6656"/>
                <a:ext cx="2520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1151" name="Line 9"/>
              <p:cNvSpPr>
                <a:spLocks noChangeShapeType="1"/>
              </p:cNvSpPr>
              <p:nvPr/>
            </p:nvSpPr>
            <p:spPr bwMode="auto">
              <a:xfrm>
                <a:off x="4080" y="6982"/>
                <a:ext cx="2520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1152" name="Line 10"/>
              <p:cNvSpPr>
                <a:spLocks noChangeShapeType="1"/>
              </p:cNvSpPr>
              <p:nvPr/>
            </p:nvSpPr>
            <p:spPr bwMode="auto">
              <a:xfrm>
                <a:off x="4080" y="7308"/>
                <a:ext cx="2520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91143" name="Rectangle 11"/>
            <p:cNvSpPr>
              <a:spLocks noChangeArrowheads="1"/>
            </p:cNvSpPr>
            <p:nvPr/>
          </p:nvSpPr>
          <p:spPr bwMode="auto">
            <a:xfrm>
              <a:off x="1296" y="1392"/>
              <a:ext cx="768" cy="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 sz="2400"/>
                <a:t>输入</a:t>
              </a:r>
              <a:r>
                <a:rPr kumimoji="1" lang="en-US" altLang="zh-CN" sz="2400"/>
                <a:t>n </a:t>
              </a:r>
            </a:p>
          </p:txBody>
        </p:sp>
        <p:sp>
          <p:nvSpPr>
            <p:cNvPr id="91144" name="Rectangle 12"/>
            <p:cNvSpPr>
              <a:spLocks noChangeArrowheads="1"/>
            </p:cNvSpPr>
            <p:nvPr/>
          </p:nvSpPr>
          <p:spPr bwMode="auto">
            <a:xfrm>
              <a:off x="912" y="1632"/>
              <a:ext cx="2064" cy="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 sz="2400"/>
                <a:t>输入</a:t>
              </a:r>
              <a:r>
                <a:rPr kumimoji="1" lang="en-US" altLang="zh-CN" sz="2400"/>
                <a:t>n</a:t>
              </a:r>
              <a:r>
                <a:rPr kumimoji="1" lang="zh-CN" altLang="en-US" sz="2400"/>
                <a:t>个学生的3门课成绩</a:t>
              </a:r>
            </a:p>
          </p:txBody>
        </p:sp>
        <p:sp>
          <p:nvSpPr>
            <p:cNvPr id="91145" name="Rectangle 13"/>
            <p:cNvSpPr>
              <a:spLocks noChangeArrowheads="1"/>
            </p:cNvSpPr>
            <p:nvPr/>
          </p:nvSpPr>
          <p:spPr bwMode="auto">
            <a:xfrm>
              <a:off x="912" y="1872"/>
              <a:ext cx="1716" cy="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 sz="2400"/>
                <a:t>计算每个人的平均成绩</a:t>
              </a:r>
            </a:p>
          </p:txBody>
        </p:sp>
        <p:sp>
          <p:nvSpPr>
            <p:cNvPr id="91146" name="Rectangle 14"/>
            <p:cNvSpPr>
              <a:spLocks noChangeArrowheads="1"/>
            </p:cNvSpPr>
            <p:nvPr/>
          </p:nvSpPr>
          <p:spPr bwMode="auto">
            <a:xfrm>
              <a:off x="912" y="2160"/>
              <a:ext cx="1716" cy="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 sz="2400"/>
                <a:t>计算每门课的平均成绩</a:t>
              </a:r>
            </a:p>
          </p:txBody>
        </p:sp>
        <p:sp>
          <p:nvSpPr>
            <p:cNvPr id="91147" name="Rectangle 15"/>
            <p:cNvSpPr>
              <a:spLocks noChangeArrowheads="1"/>
            </p:cNvSpPr>
            <p:nvPr/>
          </p:nvSpPr>
          <p:spPr bwMode="auto">
            <a:xfrm>
              <a:off x="912" y="2400"/>
              <a:ext cx="1334" cy="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 sz="2400"/>
                <a:t>打印成绩单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2A2EDE79-12F9-4509-BA47-C49A7AC01ACF}" type="slidenum">
              <a:rPr lang="en-US" altLang="zh-CN"/>
              <a:pPr>
                <a:defRPr/>
              </a:pPr>
              <a:t>89</a:t>
            </a:fld>
            <a:r>
              <a:rPr lang="en-US" altLang="zh-CN"/>
              <a:t>-</a:t>
            </a:r>
          </a:p>
        </p:txBody>
      </p:sp>
      <p:sp>
        <p:nvSpPr>
          <p:cNvPr id="92163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eaLnBrk="1" hangingPunct="1"/>
            <a:r>
              <a:rPr lang="zh-CN" altLang="en-US" sz="3200" smtClean="0">
                <a:latin typeface="方正姚体" pitchFamily="2" charset="-122"/>
              </a:rPr>
              <a:t>计算每个学生的平均成绩 </a:t>
            </a:r>
          </a:p>
        </p:txBody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038600"/>
            <a:ext cx="2438400" cy="1295400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sz="2400" smtClean="0"/>
              <a:t>i: </a:t>
            </a:r>
            <a:r>
              <a:rPr lang="zh-CN" altLang="en-US" sz="2400" smtClean="0"/>
              <a:t>表示学生（行）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sz="2400" smtClean="0"/>
              <a:t>j: </a:t>
            </a:r>
            <a:r>
              <a:rPr lang="zh-CN" altLang="en-US" sz="2400" smtClean="0"/>
              <a:t>表示课程（列）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sz="2400" smtClean="0"/>
              <a:t>sum: </a:t>
            </a:r>
            <a:r>
              <a:rPr lang="zh-CN" altLang="en-US" sz="2400" smtClean="0"/>
              <a:t>累加器</a:t>
            </a:r>
          </a:p>
        </p:txBody>
      </p:sp>
      <p:sp>
        <p:nvSpPr>
          <p:cNvPr id="226325" name="Rectangle 21"/>
          <p:cNvSpPr>
            <a:spLocks noChangeArrowheads="1"/>
          </p:cNvSpPr>
          <p:nvPr/>
        </p:nvSpPr>
        <p:spPr bwMode="auto">
          <a:xfrm>
            <a:off x="3429000" y="4038600"/>
            <a:ext cx="4191000" cy="2514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en-US" altLang="zh-CN">
                <a:ea typeface="黑体" pitchFamily="2" charset="-122"/>
              </a:rPr>
              <a:t>for(i=0; i&lt;n; i++)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226326" name="Rectangle 22"/>
          <p:cNvSpPr>
            <a:spLocks noChangeArrowheads="1"/>
          </p:cNvSpPr>
          <p:nvPr/>
        </p:nvSpPr>
        <p:spPr bwMode="auto">
          <a:xfrm>
            <a:off x="4038600" y="4495800"/>
            <a:ext cx="3581400" cy="2057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26327" name="Rectangle 23"/>
          <p:cNvSpPr>
            <a:spLocks noChangeArrowheads="1"/>
          </p:cNvSpPr>
          <p:nvPr/>
        </p:nvSpPr>
        <p:spPr bwMode="auto">
          <a:xfrm>
            <a:off x="4038600" y="4495800"/>
            <a:ext cx="3581400" cy="53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zh-CN" altLang="en-US">
                <a:ea typeface="宋体" pitchFamily="2" charset="-122"/>
                <a:cs typeface="Times New Roman" pitchFamily="18" charset="0"/>
              </a:rPr>
              <a:t> </a:t>
            </a:r>
            <a:r>
              <a:rPr kumimoji="1" lang="en-US" altLang="zh-CN">
                <a:ea typeface="黑体" pitchFamily="2" charset="-122"/>
                <a:cs typeface="Times New Roman" pitchFamily="18" charset="0"/>
              </a:rPr>
              <a:t>sum←0 </a:t>
            </a:r>
            <a:endParaRPr lang="zh-CN" altLang="en-US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226328" name="Rectangle 24"/>
          <p:cNvSpPr>
            <a:spLocks noChangeArrowheads="1"/>
          </p:cNvSpPr>
          <p:nvPr/>
        </p:nvSpPr>
        <p:spPr bwMode="auto">
          <a:xfrm>
            <a:off x="4038600" y="5029200"/>
            <a:ext cx="3581400" cy="1066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en-US" altLang="zh-CN">
                <a:ea typeface="黑体" pitchFamily="2" charset="-122"/>
              </a:rPr>
              <a:t> for (j=0; j&lt;3; j++)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226329" name="Rectangle 25"/>
          <p:cNvSpPr>
            <a:spLocks noChangeArrowheads="1"/>
          </p:cNvSpPr>
          <p:nvPr/>
        </p:nvSpPr>
        <p:spPr bwMode="auto">
          <a:xfrm>
            <a:off x="4572000" y="5562600"/>
            <a:ext cx="3048000" cy="53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en-US" altLang="zh-CN">
                <a:ea typeface="黑体" pitchFamily="2" charset="-122"/>
              </a:rPr>
              <a:t>sum←sum+score[i][j]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226330" name="Rectangle 26"/>
          <p:cNvSpPr>
            <a:spLocks noChangeArrowheads="1"/>
          </p:cNvSpPr>
          <p:nvPr/>
        </p:nvSpPr>
        <p:spPr bwMode="auto">
          <a:xfrm>
            <a:off x="4038600" y="6096000"/>
            <a:ext cx="35814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en-US" altLang="zh-CN">
                <a:ea typeface="黑体" pitchFamily="2" charset="-122"/>
              </a:rPr>
              <a:t> score[i][3]←sum/3</a:t>
            </a:r>
            <a:endParaRPr kumimoji="1" lang="zh-CN" altLang="en-US">
              <a:ea typeface="黑体" pitchFamily="2" charset="-122"/>
            </a:endParaRPr>
          </a:p>
        </p:txBody>
      </p:sp>
      <p:graphicFrame>
        <p:nvGraphicFramePr>
          <p:cNvPr id="226367" name="Group 63"/>
          <p:cNvGraphicFramePr>
            <a:graphicFrameLocks noGrp="1"/>
          </p:cNvGraphicFramePr>
          <p:nvPr/>
        </p:nvGraphicFramePr>
        <p:xfrm>
          <a:off x="1371600" y="1625600"/>
          <a:ext cx="6400800" cy="2184402"/>
        </p:xfrm>
        <a:graphic>
          <a:graphicData uri="http://schemas.openxmlformats.org/drawingml/2006/table">
            <a:tbl>
              <a:tblPr/>
              <a:tblGrid>
                <a:gridCol w="1600200"/>
                <a:gridCol w="1600200"/>
                <a:gridCol w="1600200"/>
                <a:gridCol w="1600200"/>
              </a:tblGrid>
              <a:tr h="436563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score[0]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[0]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score[0]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[1]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score[0]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[2]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score[0]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[3]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score[1]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[0]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score[1]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[1]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score[1]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[2]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score[1]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[3]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score[2]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[0]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score[2]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[1]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score[2]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[2]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score[2]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[3]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……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……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……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……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score[N-1]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[0]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score[N-1]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[1]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score[N-1]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[2]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score[N-1]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[3]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2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2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2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26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325" grpId="0" animBg="1" autoUpdateAnimBg="0"/>
      <p:bldP spid="226326" grpId="0" animBg="1"/>
      <p:bldP spid="226327" grpId="0" animBg="1" autoUpdateAnimBg="0"/>
      <p:bldP spid="226328" grpId="0" animBg="1" autoUpdateAnimBg="0"/>
      <p:bldP spid="226329" grpId="0" animBg="1" autoUpdateAnimBg="0"/>
      <p:bldP spid="226330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D52435D4-1D15-4DEE-90BF-E2F32CAD489C}" type="slidenum">
              <a:rPr lang="en-US" altLang="zh-CN"/>
              <a:pPr>
                <a:defRPr/>
              </a:pPr>
              <a:t>9</a:t>
            </a:fld>
            <a:r>
              <a:rPr lang="en-US" altLang="zh-CN"/>
              <a:t>-</a:t>
            </a: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600" smtClean="0"/>
              <a:t>7.1.2  一维数组</a:t>
            </a: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00213"/>
            <a:ext cx="5853112" cy="188118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2400" smtClean="0"/>
              <a:t>注意事项：</a:t>
            </a:r>
          </a:p>
          <a:p>
            <a:pPr eaLnBrk="1" hangingPunct="1">
              <a:buFontTx/>
              <a:buNone/>
            </a:pPr>
            <a:r>
              <a:rPr lang="zh-CN" altLang="en-US" sz="2400" smtClean="0"/>
              <a:t>1、定义数组时，数组的大小一定是整常数</a:t>
            </a:r>
          </a:p>
          <a:p>
            <a:pPr eaLnBrk="1" hangingPunct="1">
              <a:buFontTx/>
              <a:buNone/>
            </a:pPr>
            <a:r>
              <a:rPr lang="en-US" altLang="zh-CN" sz="2400" smtClean="0"/>
              <a:t>      int   a[10]; </a:t>
            </a:r>
          </a:p>
          <a:p>
            <a:pPr eaLnBrk="1" hangingPunct="1">
              <a:buFontTx/>
              <a:buNone/>
            </a:pPr>
            <a:r>
              <a:rPr lang="en-US" altLang="zh-CN" sz="2400" smtClean="0"/>
              <a:t>      float  b[5*10];</a:t>
            </a:r>
          </a:p>
        </p:txBody>
      </p:sp>
      <p:sp>
        <p:nvSpPr>
          <p:cNvPr id="236548" name="Rectangle 4"/>
          <p:cNvSpPr>
            <a:spLocks noChangeArrowheads="1"/>
          </p:cNvSpPr>
          <p:nvPr/>
        </p:nvSpPr>
        <p:spPr bwMode="auto">
          <a:xfrm>
            <a:off x="5334000" y="4114800"/>
            <a:ext cx="3048000" cy="1339850"/>
          </a:xfrm>
          <a:prstGeom prst="rect">
            <a:avLst/>
          </a:prstGeom>
          <a:noFill/>
          <a:ln w="25400">
            <a:solidFill>
              <a:srgbClr val="3366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/>
              <a:t>优点：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/>
              <a:t>(1) 便于修改程序。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/>
              <a:t>(2) 便于调试程序。</a:t>
            </a:r>
          </a:p>
        </p:txBody>
      </p:sp>
      <p:sp>
        <p:nvSpPr>
          <p:cNvPr id="236549" name="Rectangle 5"/>
          <p:cNvSpPr>
            <a:spLocks noChangeArrowheads="1"/>
          </p:cNvSpPr>
          <p:nvPr/>
        </p:nvSpPr>
        <p:spPr bwMode="auto">
          <a:xfrm>
            <a:off x="3276600" y="2628900"/>
            <a:ext cx="2743200" cy="80010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zh-CN"/>
              <a:t>int  n, a[n];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en-US" altLang="zh-CN"/>
              <a:t>scanf(“%d”,&amp;n);</a:t>
            </a:r>
          </a:p>
        </p:txBody>
      </p:sp>
      <p:sp>
        <p:nvSpPr>
          <p:cNvPr id="236550" name="Rectangle 6"/>
          <p:cNvSpPr>
            <a:spLocks noChangeArrowheads="1"/>
          </p:cNvSpPr>
          <p:nvPr/>
        </p:nvSpPr>
        <p:spPr bwMode="auto">
          <a:xfrm>
            <a:off x="457200" y="4078288"/>
            <a:ext cx="4724400" cy="178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/>
              <a:t>2、定义数组的一般形式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/>
              <a:t>      将数组的大小用符号常量表示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/>
              <a:t>     #</a:t>
            </a:r>
            <a:r>
              <a:rPr lang="en-US" altLang="zh-CN" sz="2400"/>
              <a:t>define  N  50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en-US" altLang="zh-CN" sz="2400"/>
              <a:t>     int   score[N];</a:t>
            </a:r>
          </a:p>
        </p:txBody>
      </p:sp>
      <p:grpSp>
        <p:nvGrpSpPr>
          <p:cNvPr id="236551" name="Group 7"/>
          <p:cNvGrpSpPr>
            <a:grpSpLocks/>
          </p:cNvGrpSpPr>
          <p:nvPr/>
        </p:nvGrpSpPr>
        <p:grpSpPr bwMode="auto">
          <a:xfrm>
            <a:off x="5410200" y="2667000"/>
            <a:ext cx="533400" cy="762000"/>
            <a:chOff x="144" y="3216"/>
            <a:chExt cx="432" cy="576"/>
          </a:xfrm>
        </p:grpSpPr>
        <p:sp>
          <p:nvSpPr>
            <p:cNvPr id="11273" name="Line 8"/>
            <p:cNvSpPr>
              <a:spLocks noChangeShapeType="1"/>
            </p:cNvSpPr>
            <p:nvPr/>
          </p:nvSpPr>
          <p:spPr bwMode="auto">
            <a:xfrm>
              <a:off x="144" y="3216"/>
              <a:ext cx="432" cy="57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1274" name="Line 9"/>
            <p:cNvSpPr>
              <a:spLocks noChangeShapeType="1"/>
            </p:cNvSpPr>
            <p:nvPr/>
          </p:nvSpPr>
          <p:spPr bwMode="auto">
            <a:xfrm flipH="1">
              <a:off x="144" y="3216"/>
              <a:ext cx="384" cy="57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6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6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36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36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548" grpId="0" animBg="1" autoUpdateAnimBg="0"/>
      <p:bldP spid="236549" grpId="0" animBg="1" autoUpdateAnimBg="0"/>
      <p:bldP spid="236550" grpId="0" autoUpdateAnimBg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AFD3191D-663A-4EA8-A965-F951AD6892F1}" type="slidenum">
              <a:rPr lang="en-US" altLang="zh-CN"/>
              <a:pPr>
                <a:defRPr/>
              </a:pPr>
              <a:t>90</a:t>
            </a:fld>
            <a:r>
              <a:rPr lang="en-US" altLang="zh-CN"/>
              <a:t>-</a:t>
            </a:r>
          </a:p>
        </p:txBody>
      </p:sp>
      <p:sp>
        <p:nvSpPr>
          <p:cNvPr id="93187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eaLnBrk="1" hangingPunct="1"/>
            <a:r>
              <a:rPr lang="zh-CN" altLang="en-US" sz="3200" smtClean="0">
                <a:latin typeface="方正姚体" pitchFamily="2" charset="-122"/>
              </a:rPr>
              <a:t>计算每门课的平均成绩</a:t>
            </a:r>
          </a:p>
        </p:txBody>
      </p:sp>
      <p:sp>
        <p:nvSpPr>
          <p:cNvPr id="93188" name="Rectangle 36"/>
          <p:cNvSpPr>
            <a:spLocks noGrp="1" noChangeArrowheads="1"/>
          </p:cNvSpPr>
          <p:nvPr>
            <p:ph type="body" idx="1"/>
          </p:nvPr>
        </p:nvSpPr>
        <p:spPr>
          <a:xfrm>
            <a:off x="457200" y="4038600"/>
            <a:ext cx="2438400" cy="1295400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sz="2400" smtClean="0"/>
              <a:t>i: </a:t>
            </a:r>
            <a:r>
              <a:rPr lang="zh-CN" altLang="en-US" sz="2400" smtClean="0"/>
              <a:t>表示学生（行）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sz="2400" smtClean="0"/>
              <a:t>j: </a:t>
            </a:r>
            <a:r>
              <a:rPr lang="zh-CN" altLang="en-US" sz="2400" smtClean="0"/>
              <a:t>表示课程（列）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zh-CN" sz="2400" smtClean="0"/>
              <a:t>sum: </a:t>
            </a:r>
            <a:r>
              <a:rPr lang="zh-CN" altLang="en-US" sz="2400" smtClean="0"/>
              <a:t>累加器</a:t>
            </a:r>
          </a:p>
        </p:txBody>
      </p:sp>
      <p:sp>
        <p:nvSpPr>
          <p:cNvPr id="289829" name="Rectangle 37"/>
          <p:cNvSpPr>
            <a:spLocks noChangeArrowheads="1"/>
          </p:cNvSpPr>
          <p:nvPr/>
        </p:nvSpPr>
        <p:spPr bwMode="auto">
          <a:xfrm>
            <a:off x="3200400" y="3962400"/>
            <a:ext cx="4191000" cy="2438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en-US" altLang="zh-CN">
                <a:ea typeface="黑体" pitchFamily="2" charset="-122"/>
              </a:rPr>
              <a:t>for(j=0; j&lt;3; j++)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289830" name="Rectangle 38"/>
          <p:cNvSpPr>
            <a:spLocks noChangeArrowheads="1"/>
          </p:cNvSpPr>
          <p:nvPr/>
        </p:nvSpPr>
        <p:spPr bwMode="auto">
          <a:xfrm>
            <a:off x="3810000" y="4419600"/>
            <a:ext cx="3581400" cy="1981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89831" name="Rectangle 39"/>
          <p:cNvSpPr>
            <a:spLocks noChangeArrowheads="1"/>
          </p:cNvSpPr>
          <p:nvPr/>
        </p:nvSpPr>
        <p:spPr bwMode="auto">
          <a:xfrm>
            <a:off x="3810000" y="4419600"/>
            <a:ext cx="35814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zh-CN" altLang="en-US">
                <a:ea typeface="宋体" pitchFamily="2" charset="-122"/>
                <a:cs typeface="Times New Roman" pitchFamily="18" charset="0"/>
              </a:rPr>
              <a:t> </a:t>
            </a:r>
            <a:r>
              <a:rPr kumimoji="1" lang="en-US" altLang="zh-CN">
                <a:ea typeface="黑体" pitchFamily="2" charset="-122"/>
                <a:cs typeface="Times New Roman" pitchFamily="18" charset="0"/>
              </a:rPr>
              <a:t>sum←0 </a:t>
            </a:r>
            <a:endParaRPr lang="zh-CN" altLang="en-US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289832" name="Rectangle 40"/>
          <p:cNvSpPr>
            <a:spLocks noChangeArrowheads="1"/>
          </p:cNvSpPr>
          <p:nvPr/>
        </p:nvSpPr>
        <p:spPr bwMode="auto">
          <a:xfrm>
            <a:off x="3810000" y="4876800"/>
            <a:ext cx="3581400" cy="1066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en-US" altLang="zh-CN">
                <a:ea typeface="黑体" pitchFamily="2" charset="-122"/>
              </a:rPr>
              <a:t> for (i=0; i&lt;n; i++)</a:t>
            </a:r>
          </a:p>
        </p:txBody>
      </p:sp>
      <p:sp>
        <p:nvSpPr>
          <p:cNvPr id="289833" name="Rectangle 41"/>
          <p:cNvSpPr>
            <a:spLocks noChangeArrowheads="1"/>
          </p:cNvSpPr>
          <p:nvPr/>
        </p:nvSpPr>
        <p:spPr bwMode="auto">
          <a:xfrm>
            <a:off x="4343400" y="5410200"/>
            <a:ext cx="3048000" cy="53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en-US" altLang="zh-CN">
                <a:ea typeface="黑体" pitchFamily="2" charset="-122"/>
              </a:rPr>
              <a:t>sum←sum+score[i][j]</a:t>
            </a:r>
            <a:endParaRPr lang="zh-CN" altLang="en-US">
              <a:ea typeface="宋体" pitchFamily="2" charset="-122"/>
            </a:endParaRPr>
          </a:p>
        </p:txBody>
      </p:sp>
      <p:sp>
        <p:nvSpPr>
          <p:cNvPr id="289834" name="Rectangle 42"/>
          <p:cNvSpPr>
            <a:spLocks noChangeArrowheads="1"/>
          </p:cNvSpPr>
          <p:nvPr/>
        </p:nvSpPr>
        <p:spPr bwMode="auto">
          <a:xfrm>
            <a:off x="3810000" y="5943600"/>
            <a:ext cx="35814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en-US" altLang="zh-CN">
                <a:ea typeface="黑体" pitchFamily="2" charset="-122"/>
              </a:rPr>
              <a:t>ave[j]←sum/n</a:t>
            </a:r>
          </a:p>
        </p:txBody>
      </p:sp>
      <p:graphicFrame>
        <p:nvGraphicFramePr>
          <p:cNvPr id="289835" name="Group 43"/>
          <p:cNvGraphicFramePr>
            <a:graphicFrameLocks noGrp="1"/>
          </p:cNvGraphicFramePr>
          <p:nvPr/>
        </p:nvGraphicFramePr>
        <p:xfrm>
          <a:off x="1371600" y="1625600"/>
          <a:ext cx="6400800" cy="2184402"/>
        </p:xfrm>
        <a:graphic>
          <a:graphicData uri="http://schemas.openxmlformats.org/drawingml/2006/table">
            <a:tbl>
              <a:tblPr/>
              <a:tblGrid>
                <a:gridCol w="1600200"/>
                <a:gridCol w="1600200"/>
                <a:gridCol w="1600200"/>
                <a:gridCol w="1600200"/>
              </a:tblGrid>
              <a:tr h="436563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score[0]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[0]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score[0]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[1]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score[0]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[2]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score[0]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[3]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score[1]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[0]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score[1]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[1]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score[1]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[2]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score[1]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[3]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score[2]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[0]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score[2]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[1]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score[2]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[2]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score[2]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[3]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……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……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……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……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score[N-1]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[0]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score[N-1]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[1]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score[N-1]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[2]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score[N-1]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[3]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9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89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89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89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89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89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9829" grpId="0" animBg="1" autoUpdateAnimBg="0"/>
      <p:bldP spid="289830" grpId="0" animBg="1"/>
      <p:bldP spid="289831" grpId="0" animBg="1" autoUpdateAnimBg="0"/>
      <p:bldP spid="289832" grpId="0" animBg="1" autoUpdateAnimBg="0"/>
      <p:bldP spid="289833" grpId="0" animBg="1" autoUpdateAnimBg="0"/>
      <p:bldP spid="289834" grpId="0" animBg="1" autoUpdateAnimBg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C7BD653A-D3B5-4183-BF1A-FEBAED1796C2}" type="slidenum">
              <a:rPr lang="en-US" altLang="zh-CN"/>
              <a:pPr>
                <a:defRPr/>
              </a:pPr>
              <a:t>91</a:t>
            </a:fld>
            <a:r>
              <a:rPr lang="en-US" altLang="zh-CN"/>
              <a:t>-</a:t>
            </a:r>
          </a:p>
        </p:txBody>
      </p:sp>
      <p:sp>
        <p:nvSpPr>
          <p:cNvPr id="94211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eaLnBrk="1" hangingPunct="1"/>
            <a:r>
              <a:rPr lang="zh-CN" altLang="en-US" sz="3200" smtClean="0">
                <a:latin typeface="方正姚体" pitchFamily="2" charset="-122"/>
              </a:rPr>
              <a:t>输出成绩表</a:t>
            </a:r>
          </a:p>
        </p:txBody>
      </p:sp>
      <p:graphicFrame>
        <p:nvGraphicFramePr>
          <p:cNvPr id="227455" name="Group 127"/>
          <p:cNvGraphicFramePr>
            <a:graphicFrameLocks noGrp="1"/>
          </p:cNvGraphicFramePr>
          <p:nvPr/>
        </p:nvGraphicFramePr>
        <p:xfrm>
          <a:off x="1295400" y="1473200"/>
          <a:ext cx="6629400" cy="2378076"/>
        </p:xfrm>
        <a:graphic>
          <a:graphicData uri="http://schemas.openxmlformats.org/drawingml/2006/table">
            <a:tbl>
              <a:tblPr/>
              <a:tblGrid>
                <a:gridCol w="1609725"/>
                <a:gridCol w="1133475"/>
                <a:gridCol w="1143000"/>
                <a:gridCol w="1143000"/>
                <a:gridCol w="1600200"/>
              </a:tblGrid>
              <a:tr h="396346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NO.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Course1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Course2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Course3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Ave_student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346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87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91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78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85.3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346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2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75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92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79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82.0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346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3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88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69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48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68.3</a:t>
                      </a: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346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……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</a:endParaRP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</a:endParaRP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</a:endParaRP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</a:endParaRP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346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Ave_Course</a:t>
                      </a:r>
                    </a:p>
                  </a:txBody>
                  <a:tcPr marT="45732" marB="457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</a:endParaRP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</a:endParaRP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</a:endParaRP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</a:endParaRPr>
                    </a:p>
                  </a:txBody>
                  <a:tcPr marT="45732" marB="457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7456" name="Rectangle 128"/>
          <p:cNvSpPr>
            <a:spLocks noChangeArrowheads="1"/>
          </p:cNvSpPr>
          <p:nvPr/>
        </p:nvSpPr>
        <p:spPr bwMode="auto">
          <a:xfrm>
            <a:off x="1447800" y="3960813"/>
            <a:ext cx="2897188" cy="26685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27457" name="Rectangle 129"/>
          <p:cNvSpPr>
            <a:spLocks noChangeArrowheads="1"/>
          </p:cNvSpPr>
          <p:nvPr/>
        </p:nvSpPr>
        <p:spPr bwMode="auto">
          <a:xfrm>
            <a:off x="1447800" y="3962400"/>
            <a:ext cx="28956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zh-CN" altLang="en-US" sz="1800"/>
              <a:t> 输出表头</a:t>
            </a:r>
          </a:p>
        </p:txBody>
      </p:sp>
      <p:sp>
        <p:nvSpPr>
          <p:cNvPr id="227458" name="Rectangle 130"/>
          <p:cNvSpPr>
            <a:spLocks noChangeArrowheads="1"/>
          </p:cNvSpPr>
          <p:nvPr/>
        </p:nvSpPr>
        <p:spPr bwMode="auto">
          <a:xfrm>
            <a:off x="1447800" y="4343400"/>
            <a:ext cx="2895600" cy="152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en-US" altLang="zh-CN" sz="1800"/>
              <a:t>for(i=0;  i＜n;  i++)</a:t>
            </a:r>
            <a:endParaRPr lang="zh-CN" altLang="en-US" sz="3200">
              <a:solidFill>
                <a:schemeClr val="tx2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27459" name="Rectangle 131"/>
          <p:cNvSpPr>
            <a:spLocks noChangeArrowheads="1"/>
          </p:cNvSpPr>
          <p:nvPr/>
        </p:nvSpPr>
        <p:spPr bwMode="auto">
          <a:xfrm>
            <a:off x="1828800" y="4724400"/>
            <a:ext cx="2514600" cy="1143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27460" name="Rectangle 132"/>
          <p:cNvSpPr>
            <a:spLocks noChangeArrowheads="1"/>
          </p:cNvSpPr>
          <p:nvPr/>
        </p:nvSpPr>
        <p:spPr bwMode="auto">
          <a:xfrm>
            <a:off x="1828800" y="4724400"/>
            <a:ext cx="25146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zh-CN" altLang="en-US" sz="1800"/>
              <a:t>输出学号</a:t>
            </a:r>
            <a:r>
              <a:rPr kumimoji="1" lang="en-US" altLang="zh-CN" sz="1800"/>
              <a:t>i+1</a:t>
            </a:r>
            <a:endParaRPr lang="zh-CN" altLang="en-US" sz="3200">
              <a:solidFill>
                <a:schemeClr val="tx2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27461" name="Rectangle 133"/>
          <p:cNvSpPr>
            <a:spLocks noChangeArrowheads="1"/>
          </p:cNvSpPr>
          <p:nvPr/>
        </p:nvSpPr>
        <p:spPr bwMode="auto">
          <a:xfrm>
            <a:off x="1828800" y="5105400"/>
            <a:ext cx="2514600" cy="76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en-US" altLang="zh-CN" sz="1800"/>
              <a:t>for (j=0; j＜=3;  j++)  </a:t>
            </a:r>
            <a:endParaRPr lang="zh-CN" altLang="en-US" sz="3200">
              <a:solidFill>
                <a:schemeClr val="tx2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27462" name="Rectangle 134"/>
          <p:cNvSpPr>
            <a:spLocks noChangeArrowheads="1"/>
          </p:cNvSpPr>
          <p:nvPr/>
        </p:nvSpPr>
        <p:spPr bwMode="auto">
          <a:xfrm>
            <a:off x="2209800" y="5486400"/>
            <a:ext cx="21336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zh-CN" altLang="en-US" sz="1800"/>
              <a:t>输出</a:t>
            </a:r>
            <a:r>
              <a:rPr kumimoji="1" lang="en-US" altLang="zh-CN" sz="1800"/>
              <a:t>score[i][j] </a:t>
            </a:r>
            <a:endParaRPr lang="zh-CN" altLang="en-US" sz="3200">
              <a:solidFill>
                <a:schemeClr val="tx2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27463" name="Rectangle 135"/>
          <p:cNvSpPr>
            <a:spLocks noChangeArrowheads="1"/>
          </p:cNvSpPr>
          <p:nvPr/>
        </p:nvSpPr>
        <p:spPr bwMode="auto">
          <a:xfrm>
            <a:off x="1828800" y="6248400"/>
            <a:ext cx="25146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zh-CN" altLang="en-US" sz="1800"/>
              <a:t>输出</a:t>
            </a:r>
            <a:r>
              <a:rPr kumimoji="1" lang="en-US" altLang="zh-CN" sz="1800"/>
              <a:t>ave[j]</a:t>
            </a:r>
            <a:endParaRPr lang="zh-CN" altLang="en-US" sz="3200">
              <a:solidFill>
                <a:schemeClr val="tx2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27464" name="Rectangle 136"/>
          <p:cNvSpPr>
            <a:spLocks noChangeArrowheads="1"/>
          </p:cNvSpPr>
          <p:nvPr/>
        </p:nvSpPr>
        <p:spPr bwMode="auto">
          <a:xfrm>
            <a:off x="1447800" y="5867400"/>
            <a:ext cx="2895600" cy="76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kumimoji="1" lang="en-US" altLang="zh-CN" sz="1800"/>
              <a:t>for(j=0; j＜3; j++) </a:t>
            </a:r>
            <a:endParaRPr lang="zh-CN" altLang="en-US" sz="3200">
              <a:solidFill>
                <a:schemeClr val="tx2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7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7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2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27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27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27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27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27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27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456" grpId="0" animBg="1"/>
      <p:bldP spid="227457" grpId="0" animBg="1" autoUpdateAnimBg="0"/>
      <p:bldP spid="227458" grpId="0" animBg="1" autoUpdateAnimBg="0"/>
      <p:bldP spid="227459" grpId="0" animBg="1"/>
      <p:bldP spid="227460" grpId="0" animBg="1" autoUpdateAnimBg="0"/>
      <p:bldP spid="227461" grpId="0" animBg="1" autoUpdateAnimBg="0"/>
      <p:bldP spid="227462" grpId="0" animBg="1" autoUpdateAnimBg="0"/>
      <p:bldP spid="227463" grpId="0" animBg="1" autoUpdateAnimBg="0"/>
      <p:bldP spid="227464" grpId="0" animBg="1" autoUpdateAnimBg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74AFD7AA-7C69-4CCA-B6AA-0DEF88833994}" type="slidenum">
              <a:rPr lang="en-US" altLang="zh-CN"/>
              <a:pPr>
                <a:defRPr/>
              </a:pPr>
              <a:t>92</a:t>
            </a:fld>
            <a:r>
              <a:rPr lang="en-US" altLang="zh-CN"/>
              <a:t>-</a:t>
            </a:r>
          </a:p>
        </p:txBody>
      </p:sp>
      <p:sp>
        <p:nvSpPr>
          <p:cNvPr id="952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边学边练</a:t>
            </a:r>
          </a:p>
        </p:txBody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90800" y="1700213"/>
            <a:ext cx="6229350" cy="127158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2400" dirty="0" smtClean="0"/>
              <a:t>【题目】输入</a:t>
            </a:r>
            <a:r>
              <a:rPr lang="en-US" altLang="zh-CN" sz="2400" dirty="0" smtClean="0"/>
              <a:t>N</a:t>
            </a:r>
            <a:r>
              <a:rPr lang="zh-CN" altLang="en-US" sz="2400" dirty="0" smtClean="0"/>
              <a:t>个学生的学号和3门课成绩，将总分成绩最高和最低的学生学号及成绩打印出来。 </a:t>
            </a:r>
          </a:p>
          <a:p>
            <a:pPr eaLnBrk="1" hangingPunct="1">
              <a:buFontTx/>
              <a:buNone/>
            </a:pPr>
            <a:r>
              <a:rPr lang="zh-CN" altLang="en-US" sz="2400" dirty="0" smtClean="0"/>
              <a:t>【题目】利用二维数组存储并输出杨辉三角的前10行。 </a:t>
            </a:r>
          </a:p>
        </p:txBody>
      </p:sp>
      <p:sp>
        <p:nvSpPr>
          <p:cNvPr id="95237" name="Rectangle 4"/>
          <p:cNvSpPr>
            <a:spLocks noChangeArrowheads="1"/>
          </p:cNvSpPr>
          <p:nvPr/>
        </p:nvSpPr>
        <p:spPr bwMode="auto">
          <a:xfrm>
            <a:off x="2819400" y="3733800"/>
            <a:ext cx="4343400" cy="283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</a:pPr>
            <a:r>
              <a:rPr lang="zh-CN" altLang="en-US" sz="1800" dirty="0">
                <a:ea typeface="宋体" pitchFamily="2" charset="-122"/>
                <a:cs typeface="Times New Roman" pitchFamily="18" charset="0"/>
              </a:rPr>
              <a:t>1</a:t>
            </a:r>
          </a:p>
          <a:p>
            <a:pPr algn="just">
              <a:spcBef>
                <a:spcPct val="0"/>
              </a:spcBef>
              <a:buClrTx/>
              <a:buSzTx/>
            </a:pPr>
            <a:r>
              <a:rPr lang="zh-CN" altLang="en-US" sz="1800" dirty="0">
                <a:ea typeface="宋体" pitchFamily="2" charset="-122"/>
                <a:cs typeface="Times New Roman" pitchFamily="18" charset="0"/>
              </a:rPr>
              <a:t>1    1</a:t>
            </a:r>
          </a:p>
          <a:p>
            <a:pPr algn="just">
              <a:spcBef>
                <a:spcPct val="0"/>
              </a:spcBef>
              <a:buClrTx/>
              <a:buSzTx/>
            </a:pPr>
            <a:r>
              <a:rPr lang="zh-CN" altLang="en-US" sz="1800" dirty="0">
                <a:ea typeface="宋体" pitchFamily="2" charset="-122"/>
                <a:cs typeface="Times New Roman" pitchFamily="18" charset="0"/>
              </a:rPr>
              <a:t>1    2    1</a:t>
            </a:r>
          </a:p>
          <a:p>
            <a:pPr algn="just">
              <a:spcBef>
                <a:spcPct val="0"/>
              </a:spcBef>
              <a:buClrTx/>
              <a:buSzTx/>
            </a:pPr>
            <a:r>
              <a:rPr lang="zh-CN" altLang="en-US" sz="1800" dirty="0">
                <a:ea typeface="宋体" pitchFamily="2" charset="-122"/>
                <a:cs typeface="Times New Roman" pitchFamily="18" charset="0"/>
              </a:rPr>
              <a:t>1    3    3    1</a:t>
            </a:r>
          </a:p>
          <a:p>
            <a:pPr algn="just">
              <a:spcBef>
                <a:spcPct val="0"/>
              </a:spcBef>
              <a:buClrTx/>
              <a:buSzTx/>
            </a:pPr>
            <a:r>
              <a:rPr lang="zh-CN" altLang="en-US" sz="1800" dirty="0">
                <a:ea typeface="宋体" pitchFamily="2" charset="-122"/>
                <a:cs typeface="Times New Roman" pitchFamily="18" charset="0"/>
              </a:rPr>
              <a:t>1    4    6    4      1</a:t>
            </a:r>
          </a:p>
          <a:p>
            <a:pPr algn="just">
              <a:spcBef>
                <a:spcPct val="0"/>
              </a:spcBef>
              <a:buClrTx/>
              <a:buSzTx/>
            </a:pPr>
            <a:r>
              <a:rPr lang="zh-CN" altLang="en-US" sz="1800" dirty="0">
                <a:ea typeface="宋体" pitchFamily="2" charset="-122"/>
                <a:cs typeface="Times New Roman" pitchFamily="18" charset="0"/>
              </a:rPr>
              <a:t>1    5   10   10    5    1</a:t>
            </a:r>
          </a:p>
          <a:p>
            <a:pPr algn="just">
              <a:spcBef>
                <a:spcPct val="0"/>
              </a:spcBef>
              <a:buClrTx/>
              <a:buSzTx/>
            </a:pPr>
            <a:r>
              <a:rPr lang="zh-CN" altLang="en-US" sz="1800" dirty="0">
                <a:ea typeface="宋体" pitchFamily="2" charset="-122"/>
                <a:cs typeface="Times New Roman" pitchFamily="18" charset="0"/>
              </a:rPr>
              <a:t>1    6   15   20   15    6    1 </a:t>
            </a:r>
          </a:p>
          <a:p>
            <a:pPr algn="just">
              <a:spcBef>
                <a:spcPct val="0"/>
              </a:spcBef>
              <a:buClrTx/>
              <a:buSzTx/>
            </a:pPr>
            <a:r>
              <a:rPr lang="zh-CN" altLang="en-US" sz="1800" dirty="0">
                <a:ea typeface="宋体" pitchFamily="2" charset="-122"/>
                <a:cs typeface="Times New Roman" pitchFamily="18" charset="0"/>
              </a:rPr>
              <a:t>1    7   21   35   35   21   7     1</a:t>
            </a:r>
          </a:p>
          <a:p>
            <a:pPr algn="just">
              <a:spcBef>
                <a:spcPct val="0"/>
              </a:spcBef>
              <a:buClrTx/>
              <a:buSzTx/>
            </a:pPr>
            <a:r>
              <a:rPr lang="zh-CN" altLang="en-US" sz="1800" dirty="0">
                <a:ea typeface="宋体" pitchFamily="2" charset="-122"/>
                <a:cs typeface="Times New Roman" pitchFamily="18" charset="0"/>
              </a:rPr>
              <a:t>1    8   28   56   70   56   28   8     1</a:t>
            </a:r>
          </a:p>
          <a:p>
            <a:pPr>
              <a:spcBef>
                <a:spcPct val="0"/>
              </a:spcBef>
              <a:buClrTx/>
              <a:buSzTx/>
            </a:pPr>
            <a:r>
              <a:rPr lang="zh-CN" altLang="en-US" sz="1800" dirty="0">
                <a:ea typeface="宋体" pitchFamily="2" charset="-122"/>
                <a:cs typeface="Times New Roman" pitchFamily="18" charset="0"/>
              </a:rPr>
              <a:t>1    9   36   84  126  126  84  36   9     1 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81000" y="1524000"/>
          <a:ext cx="1905000" cy="190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5" name="位图图像" r:id="rId4" imgW="5380952" imgH="4704762" progId="PBrush">
                  <p:embed/>
                </p:oleObj>
              </mc:Choice>
              <mc:Fallback>
                <p:oleObj name="位图图像" r:id="rId4" imgW="5380952" imgH="4704762" progId="PBrush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524000"/>
                        <a:ext cx="1905000" cy="190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58D6DFD0-3D4A-4750-8DB7-5575D910064B}" type="slidenum">
              <a:rPr lang="en-US" altLang="zh-CN"/>
              <a:pPr>
                <a:defRPr/>
              </a:pPr>
              <a:t>93</a:t>
            </a:fld>
            <a:r>
              <a:rPr lang="en-US" altLang="zh-CN"/>
              <a:t>-</a:t>
            </a:r>
          </a:p>
        </p:txBody>
      </p:sp>
      <p:sp>
        <p:nvSpPr>
          <p:cNvPr id="962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边学边练</a:t>
            </a:r>
          </a:p>
        </p:txBody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38400" y="1700213"/>
            <a:ext cx="6381750" cy="4824412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en-US" altLang="zh-CN" sz="2400" dirty="0" smtClean="0"/>
              <a:t>【</a:t>
            </a:r>
            <a:r>
              <a:rPr lang="zh-CN" altLang="en-US" sz="2400" dirty="0" smtClean="0"/>
              <a:t>题目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输入4行4列的二维数组</a:t>
            </a:r>
            <a:r>
              <a:rPr lang="en-US" altLang="zh-CN" sz="2400" dirty="0" smtClean="0"/>
              <a:t>a，</a:t>
            </a:r>
            <a:r>
              <a:rPr lang="zh-CN" altLang="en-US" sz="2400" dirty="0" smtClean="0"/>
              <a:t>分别用函数实现以下运算：</a:t>
            </a:r>
          </a:p>
          <a:p>
            <a:pPr algn="just" eaLnBrk="1" hangingPunct="1">
              <a:buFontTx/>
              <a:buNone/>
            </a:pPr>
            <a:r>
              <a:rPr lang="zh-CN" altLang="en-US" sz="2400" dirty="0" smtClean="0"/>
              <a:t>(1) 将对角线之外的上三角形的每个元素加1</a:t>
            </a:r>
          </a:p>
          <a:p>
            <a:pPr algn="just" eaLnBrk="1" hangingPunct="1">
              <a:buFontTx/>
              <a:buNone/>
            </a:pPr>
            <a:r>
              <a:rPr lang="zh-CN" altLang="en-US" sz="2400" dirty="0" smtClean="0"/>
              <a:t>(2) 找出新数组中最大的元素</a:t>
            </a:r>
          </a:p>
          <a:p>
            <a:pPr eaLnBrk="1" hangingPunct="1">
              <a:buFontTx/>
              <a:buNone/>
            </a:pPr>
            <a:endParaRPr lang="zh-CN" altLang="en-US" sz="2400" dirty="0" smtClean="0"/>
          </a:p>
        </p:txBody>
      </p:sp>
      <p:sp>
        <p:nvSpPr>
          <p:cNvPr id="96261" name="Rectangle 4"/>
          <p:cNvSpPr>
            <a:spLocks noChangeArrowheads="1"/>
          </p:cNvSpPr>
          <p:nvPr/>
        </p:nvSpPr>
        <p:spPr bwMode="auto">
          <a:xfrm>
            <a:off x="5089525" y="4978400"/>
            <a:ext cx="549275" cy="40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/>
              <a:t>21</a:t>
            </a:r>
          </a:p>
        </p:txBody>
      </p:sp>
      <p:sp>
        <p:nvSpPr>
          <p:cNvPr id="96262" name="Rectangle 5"/>
          <p:cNvSpPr>
            <a:spLocks noChangeArrowheads="1"/>
          </p:cNvSpPr>
          <p:nvPr/>
        </p:nvSpPr>
        <p:spPr bwMode="auto">
          <a:xfrm>
            <a:off x="4541838" y="4978400"/>
            <a:ext cx="547687" cy="40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/>
              <a:t>6</a:t>
            </a:r>
          </a:p>
        </p:txBody>
      </p:sp>
      <p:sp>
        <p:nvSpPr>
          <p:cNvPr id="96263" name="Rectangle 6"/>
          <p:cNvSpPr>
            <a:spLocks noChangeArrowheads="1"/>
          </p:cNvSpPr>
          <p:nvPr/>
        </p:nvSpPr>
        <p:spPr bwMode="auto">
          <a:xfrm>
            <a:off x="3992563" y="4978400"/>
            <a:ext cx="549275" cy="40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/>
              <a:t>1</a:t>
            </a:r>
          </a:p>
        </p:txBody>
      </p:sp>
      <p:sp>
        <p:nvSpPr>
          <p:cNvPr id="96264" name="Rectangle 7"/>
          <p:cNvSpPr>
            <a:spLocks noChangeArrowheads="1"/>
          </p:cNvSpPr>
          <p:nvPr/>
        </p:nvSpPr>
        <p:spPr bwMode="auto">
          <a:xfrm>
            <a:off x="3444875" y="4978400"/>
            <a:ext cx="547688" cy="40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/>
              <a:t>7</a:t>
            </a:r>
          </a:p>
        </p:txBody>
      </p:sp>
      <p:sp>
        <p:nvSpPr>
          <p:cNvPr id="96265" name="Rectangle 8"/>
          <p:cNvSpPr>
            <a:spLocks noChangeArrowheads="1"/>
          </p:cNvSpPr>
          <p:nvPr/>
        </p:nvSpPr>
        <p:spPr bwMode="auto">
          <a:xfrm>
            <a:off x="2895600" y="4978400"/>
            <a:ext cx="549275" cy="40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/>
              <a:t>3</a:t>
            </a:r>
          </a:p>
        </p:txBody>
      </p:sp>
      <p:sp>
        <p:nvSpPr>
          <p:cNvPr id="96266" name="Rectangle 9"/>
          <p:cNvSpPr>
            <a:spLocks noChangeArrowheads="1"/>
          </p:cNvSpPr>
          <p:nvPr/>
        </p:nvSpPr>
        <p:spPr bwMode="auto">
          <a:xfrm>
            <a:off x="5089525" y="4572000"/>
            <a:ext cx="549275" cy="4064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/>
              <a:t>12</a:t>
            </a:r>
          </a:p>
        </p:txBody>
      </p:sp>
      <p:sp>
        <p:nvSpPr>
          <p:cNvPr id="96267" name="Rectangle 10"/>
          <p:cNvSpPr>
            <a:spLocks noChangeArrowheads="1"/>
          </p:cNvSpPr>
          <p:nvPr/>
        </p:nvSpPr>
        <p:spPr bwMode="auto">
          <a:xfrm>
            <a:off x="4541838" y="4572000"/>
            <a:ext cx="547687" cy="40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/>
              <a:t>9</a:t>
            </a:r>
          </a:p>
        </p:txBody>
      </p:sp>
      <p:sp>
        <p:nvSpPr>
          <p:cNvPr id="96268" name="Rectangle 11"/>
          <p:cNvSpPr>
            <a:spLocks noChangeArrowheads="1"/>
          </p:cNvSpPr>
          <p:nvPr/>
        </p:nvSpPr>
        <p:spPr bwMode="auto">
          <a:xfrm>
            <a:off x="3992563" y="4572000"/>
            <a:ext cx="549275" cy="40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/>
              <a:t>8</a:t>
            </a:r>
          </a:p>
        </p:txBody>
      </p:sp>
      <p:sp>
        <p:nvSpPr>
          <p:cNvPr id="96269" name="Rectangle 12"/>
          <p:cNvSpPr>
            <a:spLocks noChangeArrowheads="1"/>
          </p:cNvSpPr>
          <p:nvPr/>
        </p:nvSpPr>
        <p:spPr bwMode="auto">
          <a:xfrm>
            <a:off x="3444875" y="4572000"/>
            <a:ext cx="547688" cy="40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/>
              <a:t>5</a:t>
            </a:r>
          </a:p>
        </p:txBody>
      </p:sp>
      <p:sp>
        <p:nvSpPr>
          <p:cNvPr id="96270" name="Rectangle 13"/>
          <p:cNvSpPr>
            <a:spLocks noChangeArrowheads="1"/>
          </p:cNvSpPr>
          <p:nvPr/>
        </p:nvSpPr>
        <p:spPr bwMode="auto">
          <a:xfrm>
            <a:off x="2895600" y="4572000"/>
            <a:ext cx="549275" cy="40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/>
              <a:t>2</a:t>
            </a:r>
          </a:p>
        </p:txBody>
      </p:sp>
      <p:sp>
        <p:nvSpPr>
          <p:cNvPr id="96271" name="Rectangle 14"/>
          <p:cNvSpPr>
            <a:spLocks noChangeArrowheads="1"/>
          </p:cNvSpPr>
          <p:nvPr/>
        </p:nvSpPr>
        <p:spPr bwMode="auto">
          <a:xfrm>
            <a:off x="5089525" y="4165600"/>
            <a:ext cx="549275" cy="4064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/>
              <a:t>10</a:t>
            </a:r>
          </a:p>
        </p:txBody>
      </p:sp>
      <p:sp>
        <p:nvSpPr>
          <p:cNvPr id="96272" name="Rectangle 15"/>
          <p:cNvSpPr>
            <a:spLocks noChangeArrowheads="1"/>
          </p:cNvSpPr>
          <p:nvPr/>
        </p:nvSpPr>
        <p:spPr bwMode="auto">
          <a:xfrm>
            <a:off x="4541838" y="4165600"/>
            <a:ext cx="547687" cy="4064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/>
              <a:t>15</a:t>
            </a:r>
          </a:p>
        </p:txBody>
      </p:sp>
      <p:sp>
        <p:nvSpPr>
          <p:cNvPr id="96273" name="Rectangle 16"/>
          <p:cNvSpPr>
            <a:spLocks noChangeArrowheads="1"/>
          </p:cNvSpPr>
          <p:nvPr/>
        </p:nvSpPr>
        <p:spPr bwMode="auto">
          <a:xfrm>
            <a:off x="3992563" y="4165600"/>
            <a:ext cx="549275" cy="40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/>
              <a:t>4</a:t>
            </a:r>
          </a:p>
        </p:txBody>
      </p:sp>
      <p:sp>
        <p:nvSpPr>
          <p:cNvPr id="96274" name="Rectangle 17"/>
          <p:cNvSpPr>
            <a:spLocks noChangeArrowheads="1"/>
          </p:cNvSpPr>
          <p:nvPr/>
        </p:nvSpPr>
        <p:spPr bwMode="auto">
          <a:xfrm>
            <a:off x="3444875" y="4165600"/>
            <a:ext cx="547688" cy="40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/>
              <a:t>16</a:t>
            </a:r>
          </a:p>
        </p:txBody>
      </p:sp>
      <p:sp>
        <p:nvSpPr>
          <p:cNvPr id="96275" name="Rectangle 18"/>
          <p:cNvSpPr>
            <a:spLocks noChangeArrowheads="1"/>
          </p:cNvSpPr>
          <p:nvPr/>
        </p:nvSpPr>
        <p:spPr bwMode="auto">
          <a:xfrm>
            <a:off x="2895600" y="4165600"/>
            <a:ext cx="549275" cy="40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/>
              <a:t>1</a:t>
            </a:r>
          </a:p>
        </p:txBody>
      </p:sp>
      <p:sp>
        <p:nvSpPr>
          <p:cNvPr id="96276" name="Rectangle 19"/>
          <p:cNvSpPr>
            <a:spLocks noChangeArrowheads="1"/>
          </p:cNvSpPr>
          <p:nvPr/>
        </p:nvSpPr>
        <p:spPr bwMode="auto">
          <a:xfrm>
            <a:off x="5089525" y="3759200"/>
            <a:ext cx="549275" cy="4064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/>
              <a:t>14</a:t>
            </a:r>
          </a:p>
        </p:txBody>
      </p:sp>
      <p:sp>
        <p:nvSpPr>
          <p:cNvPr id="96277" name="Rectangle 20"/>
          <p:cNvSpPr>
            <a:spLocks noChangeArrowheads="1"/>
          </p:cNvSpPr>
          <p:nvPr/>
        </p:nvSpPr>
        <p:spPr bwMode="auto">
          <a:xfrm>
            <a:off x="4541838" y="3759200"/>
            <a:ext cx="547687" cy="4064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/>
              <a:t>3</a:t>
            </a:r>
          </a:p>
        </p:txBody>
      </p:sp>
      <p:sp>
        <p:nvSpPr>
          <p:cNvPr id="96278" name="Rectangle 21"/>
          <p:cNvSpPr>
            <a:spLocks noChangeArrowheads="1"/>
          </p:cNvSpPr>
          <p:nvPr/>
        </p:nvSpPr>
        <p:spPr bwMode="auto">
          <a:xfrm>
            <a:off x="3992563" y="3759200"/>
            <a:ext cx="549275" cy="4064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/>
              <a:t>2</a:t>
            </a:r>
          </a:p>
        </p:txBody>
      </p:sp>
      <p:sp>
        <p:nvSpPr>
          <p:cNvPr id="96279" name="Rectangle 22"/>
          <p:cNvSpPr>
            <a:spLocks noChangeArrowheads="1"/>
          </p:cNvSpPr>
          <p:nvPr/>
        </p:nvSpPr>
        <p:spPr bwMode="auto">
          <a:xfrm>
            <a:off x="3444875" y="3759200"/>
            <a:ext cx="547688" cy="40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/>
              <a:t>1</a:t>
            </a:r>
          </a:p>
        </p:txBody>
      </p:sp>
      <p:sp>
        <p:nvSpPr>
          <p:cNvPr id="96280" name="Rectangle 23"/>
          <p:cNvSpPr>
            <a:spLocks noChangeArrowheads="1"/>
          </p:cNvSpPr>
          <p:nvPr/>
        </p:nvSpPr>
        <p:spPr bwMode="auto">
          <a:xfrm>
            <a:off x="2895600" y="3759200"/>
            <a:ext cx="549275" cy="40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/>
              <a:t>0</a:t>
            </a:r>
          </a:p>
        </p:txBody>
      </p:sp>
      <p:sp>
        <p:nvSpPr>
          <p:cNvPr id="96281" name="Line 24"/>
          <p:cNvSpPr>
            <a:spLocks noChangeShapeType="1"/>
          </p:cNvSpPr>
          <p:nvPr/>
        </p:nvSpPr>
        <p:spPr bwMode="auto">
          <a:xfrm>
            <a:off x="3444875" y="3759200"/>
            <a:ext cx="0" cy="1625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6282" name="Line 25"/>
          <p:cNvSpPr>
            <a:spLocks noChangeShapeType="1"/>
          </p:cNvSpPr>
          <p:nvPr/>
        </p:nvSpPr>
        <p:spPr bwMode="auto">
          <a:xfrm>
            <a:off x="3992563" y="3759200"/>
            <a:ext cx="0" cy="1625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6283" name="Line 26"/>
          <p:cNvSpPr>
            <a:spLocks noChangeShapeType="1"/>
          </p:cNvSpPr>
          <p:nvPr/>
        </p:nvSpPr>
        <p:spPr bwMode="auto">
          <a:xfrm>
            <a:off x="4541838" y="3759200"/>
            <a:ext cx="0" cy="1625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6284" name="Line 27"/>
          <p:cNvSpPr>
            <a:spLocks noChangeShapeType="1"/>
          </p:cNvSpPr>
          <p:nvPr/>
        </p:nvSpPr>
        <p:spPr bwMode="auto">
          <a:xfrm>
            <a:off x="5089525" y="3759200"/>
            <a:ext cx="0" cy="1625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6285" name="Line 28"/>
          <p:cNvSpPr>
            <a:spLocks noChangeShapeType="1"/>
          </p:cNvSpPr>
          <p:nvPr/>
        </p:nvSpPr>
        <p:spPr bwMode="auto">
          <a:xfrm>
            <a:off x="5638800" y="3759200"/>
            <a:ext cx="0" cy="162560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6286" name="Line 29"/>
          <p:cNvSpPr>
            <a:spLocks noChangeShapeType="1"/>
          </p:cNvSpPr>
          <p:nvPr/>
        </p:nvSpPr>
        <p:spPr bwMode="auto">
          <a:xfrm>
            <a:off x="3444875" y="4165600"/>
            <a:ext cx="21939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6287" name="Line 30"/>
          <p:cNvSpPr>
            <a:spLocks noChangeShapeType="1"/>
          </p:cNvSpPr>
          <p:nvPr/>
        </p:nvSpPr>
        <p:spPr bwMode="auto">
          <a:xfrm>
            <a:off x="3444875" y="4572000"/>
            <a:ext cx="21939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6288" name="Line 31"/>
          <p:cNvSpPr>
            <a:spLocks noChangeShapeType="1"/>
          </p:cNvSpPr>
          <p:nvPr/>
        </p:nvSpPr>
        <p:spPr bwMode="auto">
          <a:xfrm>
            <a:off x="3444875" y="4978400"/>
            <a:ext cx="21939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6289" name="Line 32"/>
          <p:cNvSpPr>
            <a:spLocks noChangeShapeType="1"/>
          </p:cNvSpPr>
          <p:nvPr/>
        </p:nvSpPr>
        <p:spPr bwMode="auto">
          <a:xfrm>
            <a:off x="3444875" y="5384800"/>
            <a:ext cx="2193925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6290" name="Line 33"/>
          <p:cNvSpPr>
            <a:spLocks noChangeShapeType="1"/>
          </p:cNvSpPr>
          <p:nvPr/>
        </p:nvSpPr>
        <p:spPr bwMode="auto">
          <a:xfrm>
            <a:off x="3444875" y="3759200"/>
            <a:ext cx="21939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6291" name="Line 34"/>
          <p:cNvSpPr>
            <a:spLocks noChangeShapeType="1"/>
          </p:cNvSpPr>
          <p:nvPr/>
        </p:nvSpPr>
        <p:spPr bwMode="auto">
          <a:xfrm>
            <a:off x="3124200" y="3505200"/>
            <a:ext cx="2667000" cy="198120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81000" y="1524000"/>
          <a:ext cx="1905000" cy="190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9" name="位图图像" r:id="rId4" imgW="5380952" imgH="4704762" progId="PBrush">
                  <p:embed/>
                </p:oleObj>
              </mc:Choice>
              <mc:Fallback>
                <p:oleObj name="位图图像" r:id="rId4" imgW="5380952" imgH="4704762" progId="PBrush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524000"/>
                        <a:ext cx="1905000" cy="190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D1451EBF-7C91-4CA4-B7E7-A0029A321EFE}" type="slidenum">
              <a:rPr lang="en-US" altLang="zh-CN"/>
              <a:pPr>
                <a:defRPr/>
              </a:pPr>
              <a:t>94</a:t>
            </a:fld>
            <a:r>
              <a:rPr lang="en-US" altLang="zh-CN"/>
              <a:t>-</a:t>
            </a:r>
          </a:p>
        </p:txBody>
      </p:sp>
      <p:sp>
        <p:nvSpPr>
          <p:cNvPr id="97283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eaLnBrk="1" hangingPunct="1"/>
            <a:r>
              <a:rPr lang="zh-CN" altLang="en-US" sz="3200" smtClean="0">
                <a:latin typeface="方正姚体" pitchFamily="2" charset="-122"/>
              </a:rPr>
              <a:t>7.</a:t>
            </a:r>
            <a:r>
              <a:rPr lang="en-US" altLang="zh-CN" sz="3200" smtClean="0">
                <a:latin typeface="方正姚体" pitchFamily="2" charset="-122"/>
              </a:rPr>
              <a:t>2.3  </a:t>
            </a:r>
            <a:r>
              <a:rPr lang="zh-CN" altLang="en-US" sz="3200" smtClean="0">
                <a:latin typeface="方正姚体" pitchFamily="2" charset="-122"/>
              </a:rPr>
              <a:t>二维数组使用举例</a:t>
            </a:r>
          </a:p>
        </p:txBody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00213"/>
            <a:ext cx="8424862" cy="1804987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zh-CN" altLang="en-US" sz="2400" smtClean="0"/>
              <a:t>【例7-1</a:t>
            </a:r>
            <a:r>
              <a:rPr lang="en-US" altLang="zh-CN" sz="2400" smtClean="0"/>
              <a:t>5】</a:t>
            </a:r>
            <a:r>
              <a:rPr lang="zh-CN" altLang="en-US" sz="2400" smtClean="0"/>
              <a:t>输入4行4列的二维数组</a:t>
            </a:r>
            <a:r>
              <a:rPr lang="en-US" altLang="zh-CN" sz="2400" smtClean="0"/>
              <a:t>a，</a:t>
            </a:r>
            <a:r>
              <a:rPr lang="zh-CN" altLang="en-US" sz="2400" smtClean="0"/>
              <a:t>分别用函数实现以下运算：</a:t>
            </a:r>
          </a:p>
          <a:p>
            <a:pPr algn="just" eaLnBrk="1" hangingPunct="1">
              <a:buFontTx/>
              <a:buNone/>
            </a:pPr>
            <a:r>
              <a:rPr lang="zh-CN" altLang="en-US" sz="2400" smtClean="0"/>
              <a:t>(1) 将对角线之外的上三角形的每个元素加1</a:t>
            </a:r>
          </a:p>
          <a:p>
            <a:pPr algn="just" eaLnBrk="1" hangingPunct="1">
              <a:buFontTx/>
              <a:buNone/>
            </a:pPr>
            <a:r>
              <a:rPr lang="zh-CN" altLang="en-US" sz="2400" smtClean="0"/>
              <a:t>(2) 找出新数组中最大的元素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A95130E8-683F-44D1-820D-CD846AE88494}" type="slidenum">
              <a:rPr lang="en-US" altLang="zh-CN"/>
              <a:pPr>
                <a:defRPr/>
              </a:pPr>
              <a:t>95</a:t>
            </a:fld>
            <a:r>
              <a:rPr lang="en-US" altLang="zh-CN"/>
              <a:t>-</a:t>
            </a:r>
          </a:p>
        </p:txBody>
      </p:sp>
      <p:sp>
        <p:nvSpPr>
          <p:cNvPr id="983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z="3200" smtClean="0">
                <a:latin typeface="方正姚体" pitchFamily="2" charset="-122"/>
              </a:rPr>
              <a:t>7.3.3  二维数组使用举例</a:t>
            </a:r>
          </a:p>
        </p:txBody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00213"/>
            <a:ext cx="8424862" cy="1423987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zh-CN" altLang="en-US" sz="2400" smtClean="0"/>
              <a:t>(1) 将对角线之外的上三角形的每个元素加1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zh-CN" altLang="en-US" sz="2400" smtClean="0"/>
              <a:t>分析上三角的元素的特点</a:t>
            </a:r>
          </a:p>
          <a:p>
            <a:pPr eaLnBrk="1" hangingPunct="1">
              <a:buFontTx/>
              <a:buNone/>
            </a:pPr>
            <a:r>
              <a:rPr lang="en-US" altLang="zh-CN" sz="2400" smtClean="0"/>
              <a:t>     i</a:t>
            </a:r>
            <a:r>
              <a:rPr lang="zh-CN" altLang="en-US" sz="2400" smtClean="0"/>
              <a:t>表示行号，</a:t>
            </a:r>
            <a:r>
              <a:rPr lang="en-US" altLang="zh-CN" sz="2400" smtClean="0"/>
              <a:t>j</a:t>
            </a:r>
            <a:r>
              <a:rPr lang="zh-CN" altLang="en-US" sz="2400" smtClean="0"/>
              <a:t>表示列号</a:t>
            </a:r>
          </a:p>
        </p:txBody>
      </p:sp>
      <p:sp>
        <p:nvSpPr>
          <p:cNvPr id="98309" name="Rectangle 37"/>
          <p:cNvSpPr>
            <a:spLocks noChangeArrowheads="1"/>
          </p:cNvSpPr>
          <p:nvPr/>
        </p:nvSpPr>
        <p:spPr bwMode="auto">
          <a:xfrm>
            <a:off x="3108325" y="4521200"/>
            <a:ext cx="549275" cy="40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/>
              <a:t>21</a:t>
            </a:r>
          </a:p>
        </p:txBody>
      </p:sp>
      <p:sp>
        <p:nvSpPr>
          <p:cNvPr id="98310" name="Rectangle 36"/>
          <p:cNvSpPr>
            <a:spLocks noChangeArrowheads="1"/>
          </p:cNvSpPr>
          <p:nvPr/>
        </p:nvSpPr>
        <p:spPr bwMode="auto">
          <a:xfrm>
            <a:off x="2560638" y="4521200"/>
            <a:ext cx="547687" cy="40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/>
              <a:t>6</a:t>
            </a:r>
          </a:p>
        </p:txBody>
      </p:sp>
      <p:sp>
        <p:nvSpPr>
          <p:cNvPr id="98311" name="Rectangle 35"/>
          <p:cNvSpPr>
            <a:spLocks noChangeArrowheads="1"/>
          </p:cNvSpPr>
          <p:nvPr/>
        </p:nvSpPr>
        <p:spPr bwMode="auto">
          <a:xfrm>
            <a:off x="2011363" y="4521200"/>
            <a:ext cx="549275" cy="40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/>
              <a:t>1</a:t>
            </a:r>
          </a:p>
        </p:txBody>
      </p:sp>
      <p:sp>
        <p:nvSpPr>
          <p:cNvPr id="98312" name="Rectangle 34"/>
          <p:cNvSpPr>
            <a:spLocks noChangeArrowheads="1"/>
          </p:cNvSpPr>
          <p:nvPr/>
        </p:nvSpPr>
        <p:spPr bwMode="auto">
          <a:xfrm>
            <a:off x="1463675" y="4521200"/>
            <a:ext cx="547688" cy="40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/>
              <a:t>7</a:t>
            </a:r>
          </a:p>
        </p:txBody>
      </p:sp>
      <p:sp>
        <p:nvSpPr>
          <p:cNvPr id="98313" name="Rectangle 33"/>
          <p:cNvSpPr>
            <a:spLocks noChangeArrowheads="1"/>
          </p:cNvSpPr>
          <p:nvPr/>
        </p:nvSpPr>
        <p:spPr bwMode="auto">
          <a:xfrm>
            <a:off x="914400" y="4521200"/>
            <a:ext cx="549275" cy="40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/>
              <a:t>3</a:t>
            </a:r>
          </a:p>
        </p:txBody>
      </p:sp>
      <p:sp>
        <p:nvSpPr>
          <p:cNvPr id="98314" name="Rectangle 32"/>
          <p:cNvSpPr>
            <a:spLocks noChangeArrowheads="1"/>
          </p:cNvSpPr>
          <p:nvPr/>
        </p:nvSpPr>
        <p:spPr bwMode="auto">
          <a:xfrm>
            <a:off x="3108325" y="4114800"/>
            <a:ext cx="549275" cy="4064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/>
              <a:t>12</a:t>
            </a:r>
          </a:p>
        </p:txBody>
      </p:sp>
      <p:sp>
        <p:nvSpPr>
          <p:cNvPr id="98315" name="Rectangle 31"/>
          <p:cNvSpPr>
            <a:spLocks noChangeArrowheads="1"/>
          </p:cNvSpPr>
          <p:nvPr/>
        </p:nvSpPr>
        <p:spPr bwMode="auto">
          <a:xfrm>
            <a:off x="2560638" y="4114800"/>
            <a:ext cx="547687" cy="40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/>
              <a:t>9</a:t>
            </a:r>
          </a:p>
        </p:txBody>
      </p:sp>
      <p:sp>
        <p:nvSpPr>
          <p:cNvPr id="98316" name="Rectangle 30"/>
          <p:cNvSpPr>
            <a:spLocks noChangeArrowheads="1"/>
          </p:cNvSpPr>
          <p:nvPr/>
        </p:nvSpPr>
        <p:spPr bwMode="auto">
          <a:xfrm>
            <a:off x="2011363" y="4114800"/>
            <a:ext cx="549275" cy="40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/>
              <a:t>8</a:t>
            </a:r>
          </a:p>
        </p:txBody>
      </p:sp>
      <p:sp>
        <p:nvSpPr>
          <p:cNvPr id="98317" name="Rectangle 29"/>
          <p:cNvSpPr>
            <a:spLocks noChangeArrowheads="1"/>
          </p:cNvSpPr>
          <p:nvPr/>
        </p:nvSpPr>
        <p:spPr bwMode="auto">
          <a:xfrm>
            <a:off x="1463675" y="4114800"/>
            <a:ext cx="547688" cy="40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/>
              <a:t>5</a:t>
            </a:r>
          </a:p>
        </p:txBody>
      </p:sp>
      <p:sp>
        <p:nvSpPr>
          <p:cNvPr id="98318" name="Rectangle 28"/>
          <p:cNvSpPr>
            <a:spLocks noChangeArrowheads="1"/>
          </p:cNvSpPr>
          <p:nvPr/>
        </p:nvSpPr>
        <p:spPr bwMode="auto">
          <a:xfrm>
            <a:off x="914400" y="4114800"/>
            <a:ext cx="549275" cy="40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/>
              <a:t>2</a:t>
            </a:r>
          </a:p>
        </p:txBody>
      </p:sp>
      <p:sp>
        <p:nvSpPr>
          <p:cNvPr id="98319" name="Rectangle 27"/>
          <p:cNvSpPr>
            <a:spLocks noChangeArrowheads="1"/>
          </p:cNvSpPr>
          <p:nvPr/>
        </p:nvSpPr>
        <p:spPr bwMode="auto">
          <a:xfrm>
            <a:off x="3108325" y="3708400"/>
            <a:ext cx="549275" cy="4064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/>
              <a:t>10</a:t>
            </a:r>
          </a:p>
        </p:txBody>
      </p:sp>
      <p:sp>
        <p:nvSpPr>
          <p:cNvPr id="98320" name="Rectangle 26"/>
          <p:cNvSpPr>
            <a:spLocks noChangeArrowheads="1"/>
          </p:cNvSpPr>
          <p:nvPr/>
        </p:nvSpPr>
        <p:spPr bwMode="auto">
          <a:xfrm>
            <a:off x="2560638" y="3708400"/>
            <a:ext cx="547687" cy="4064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/>
              <a:t>15</a:t>
            </a:r>
          </a:p>
        </p:txBody>
      </p:sp>
      <p:sp>
        <p:nvSpPr>
          <p:cNvPr id="98321" name="Rectangle 25"/>
          <p:cNvSpPr>
            <a:spLocks noChangeArrowheads="1"/>
          </p:cNvSpPr>
          <p:nvPr/>
        </p:nvSpPr>
        <p:spPr bwMode="auto">
          <a:xfrm>
            <a:off x="2011363" y="3708400"/>
            <a:ext cx="549275" cy="40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/>
              <a:t>4</a:t>
            </a:r>
          </a:p>
        </p:txBody>
      </p:sp>
      <p:sp>
        <p:nvSpPr>
          <p:cNvPr id="98322" name="Rectangle 24"/>
          <p:cNvSpPr>
            <a:spLocks noChangeArrowheads="1"/>
          </p:cNvSpPr>
          <p:nvPr/>
        </p:nvSpPr>
        <p:spPr bwMode="auto">
          <a:xfrm>
            <a:off x="1463675" y="3708400"/>
            <a:ext cx="547688" cy="40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/>
              <a:t>16</a:t>
            </a:r>
          </a:p>
        </p:txBody>
      </p:sp>
      <p:sp>
        <p:nvSpPr>
          <p:cNvPr id="98323" name="Rectangle 23"/>
          <p:cNvSpPr>
            <a:spLocks noChangeArrowheads="1"/>
          </p:cNvSpPr>
          <p:nvPr/>
        </p:nvSpPr>
        <p:spPr bwMode="auto">
          <a:xfrm>
            <a:off x="914400" y="3708400"/>
            <a:ext cx="549275" cy="40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/>
              <a:t>1</a:t>
            </a:r>
          </a:p>
        </p:txBody>
      </p:sp>
      <p:sp>
        <p:nvSpPr>
          <p:cNvPr id="98324" name="Rectangle 22"/>
          <p:cNvSpPr>
            <a:spLocks noChangeArrowheads="1"/>
          </p:cNvSpPr>
          <p:nvPr/>
        </p:nvSpPr>
        <p:spPr bwMode="auto">
          <a:xfrm>
            <a:off x="3108325" y="3302000"/>
            <a:ext cx="549275" cy="4064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/>
              <a:t>14</a:t>
            </a:r>
          </a:p>
        </p:txBody>
      </p:sp>
      <p:sp>
        <p:nvSpPr>
          <p:cNvPr id="98325" name="Rectangle 21"/>
          <p:cNvSpPr>
            <a:spLocks noChangeArrowheads="1"/>
          </p:cNvSpPr>
          <p:nvPr/>
        </p:nvSpPr>
        <p:spPr bwMode="auto">
          <a:xfrm>
            <a:off x="2560638" y="3302000"/>
            <a:ext cx="547687" cy="4064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/>
              <a:t>3</a:t>
            </a:r>
          </a:p>
        </p:txBody>
      </p:sp>
      <p:sp>
        <p:nvSpPr>
          <p:cNvPr id="98326" name="Rectangle 20"/>
          <p:cNvSpPr>
            <a:spLocks noChangeArrowheads="1"/>
          </p:cNvSpPr>
          <p:nvPr/>
        </p:nvSpPr>
        <p:spPr bwMode="auto">
          <a:xfrm>
            <a:off x="2011363" y="3302000"/>
            <a:ext cx="549275" cy="4064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/>
              <a:t>2</a:t>
            </a:r>
          </a:p>
        </p:txBody>
      </p:sp>
      <p:sp>
        <p:nvSpPr>
          <p:cNvPr id="98327" name="Rectangle 19"/>
          <p:cNvSpPr>
            <a:spLocks noChangeArrowheads="1"/>
          </p:cNvSpPr>
          <p:nvPr/>
        </p:nvSpPr>
        <p:spPr bwMode="auto">
          <a:xfrm>
            <a:off x="1463675" y="3302000"/>
            <a:ext cx="547688" cy="40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/>
              <a:t>1</a:t>
            </a:r>
          </a:p>
        </p:txBody>
      </p:sp>
      <p:sp>
        <p:nvSpPr>
          <p:cNvPr id="98328" name="Rectangle 18"/>
          <p:cNvSpPr>
            <a:spLocks noChangeArrowheads="1"/>
          </p:cNvSpPr>
          <p:nvPr/>
        </p:nvSpPr>
        <p:spPr bwMode="auto">
          <a:xfrm>
            <a:off x="914400" y="3302000"/>
            <a:ext cx="549275" cy="40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/>
              <a:t>0</a:t>
            </a:r>
          </a:p>
        </p:txBody>
      </p:sp>
      <p:sp>
        <p:nvSpPr>
          <p:cNvPr id="98329" name="Rectangle 17"/>
          <p:cNvSpPr>
            <a:spLocks noChangeArrowheads="1"/>
          </p:cNvSpPr>
          <p:nvPr/>
        </p:nvSpPr>
        <p:spPr bwMode="auto">
          <a:xfrm>
            <a:off x="3108325" y="2895600"/>
            <a:ext cx="549275" cy="40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/>
              <a:t>3</a:t>
            </a:r>
          </a:p>
        </p:txBody>
      </p:sp>
      <p:sp>
        <p:nvSpPr>
          <p:cNvPr id="98330" name="Rectangle 16"/>
          <p:cNvSpPr>
            <a:spLocks noChangeArrowheads="1"/>
          </p:cNvSpPr>
          <p:nvPr/>
        </p:nvSpPr>
        <p:spPr bwMode="auto">
          <a:xfrm>
            <a:off x="2560638" y="2895600"/>
            <a:ext cx="547687" cy="40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/>
              <a:t>2</a:t>
            </a:r>
          </a:p>
        </p:txBody>
      </p:sp>
      <p:sp>
        <p:nvSpPr>
          <p:cNvPr id="98331" name="Rectangle 15"/>
          <p:cNvSpPr>
            <a:spLocks noChangeArrowheads="1"/>
          </p:cNvSpPr>
          <p:nvPr/>
        </p:nvSpPr>
        <p:spPr bwMode="auto">
          <a:xfrm>
            <a:off x="2011363" y="2895600"/>
            <a:ext cx="549275" cy="40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/>
              <a:t>1</a:t>
            </a:r>
          </a:p>
        </p:txBody>
      </p:sp>
      <p:sp>
        <p:nvSpPr>
          <p:cNvPr id="98332" name="Rectangle 14"/>
          <p:cNvSpPr>
            <a:spLocks noChangeArrowheads="1"/>
          </p:cNvSpPr>
          <p:nvPr/>
        </p:nvSpPr>
        <p:spPr bwMode="auto">
          <a:xfrm>
            <a:off x="1463675" y="2895600"/>
            <a:ext cx="547688" cy="40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/>
              <a:t>0</a:t>
            </a:r>
          </a:p>
        </p:txBody>
      </p:sp>
      <p:sp>
        <p:nvSpPr>
          <p:cNvPr id="98333" name="Rectangle 13"/>
          <p:cNvSpPr>
            <a:spLocks noChangeArrowheads="1"/>
          </p:cNvSpPr>
          <p:nvPr/>
        </p:nvSpPr>
        <p:spPr bwMode="auto">
          <a:xfrm>
            <a:off x="914400" y="2895600"/>
            <a:ext cx="549275" cy="40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endParaRPr lang="zh-CN" altLang="en-US" sz="2000"/>
          </a:p>
        </p:txBody>
      </p:sp>
      <p:sp>
        <p:nvSpPr>
          <p:cNvPr id="98334" name="Line 38"/>
          <p:cNvSpPr>
            <a:spLocks noChangeShapeType="1"/>
          </p:cNvSpPr>
          <p:nvPr/>
        </p:nvSpPr>
        <p:spPr bwMode="auto">
          <a:xfrm>
            <a:off x="2209800" y="3276600"/>
            <a:ext cx="549275" cy="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8335" name="Line 43"/>
          <p:cNvSpPr>
            <a:spLocks noChangeShapeType="1"/>
          </p:cNvSpPr>
          <p:nvPr/>
        </p:nvSpPr>
        <p:spPr bwMode="auto">
          <a:xfrm>
            <a:off x="2209800" y="5308600"/>
            <a:ext cx="549275" cy="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8336" name="Line 44"/>
          <p:cNvSpPr>
            <a:spLocks noChangeShapeType="1"/>
          </p:cNvSpPr>
          <p:nvPr/>
        </p:nvSpPr>
        <p:spPr bwMode="auto">
          <a:xfrm>
            <a:off x="2209800" y="3276600"/>
            <a:ext cx="0" cy="40640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8337" name="Line 49"/>
          <p:cNvSpPr>
            <a:spLocks noChangeShapeType="1"/>
          </p:cNvSpPr>
          <p:nvPr/>
        </p:nvSpPr>
        <p:spPr bwMode="auto">
          <a:xfrm>
            <a:off x="4953000" y="3276600"/>
            <a:ext cx="0" cy="40640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8338" name="Line 54"/>
          <p:cNvSpPr>
            <a:spLocks noChangeShapeType="1"/>
          </p:cNvSpPr>
          <p:nvPr/>
        </p:nvSpPr>
        <p:spPr bwMode="auto">
          <a:xfrm>
            <a:off x="2209800" y="3683000"/>
            <a:ext cx="0" cy="40640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8339" name="Line 55"/>
          <p:cNvSpPr>
            <a:spLocks noChangeShapeType="1"/>
          </p:cNvSpPr>
          <p:nvPr/>
        </p:nvSpPr>
        <p:spPr bwMode="auto">
          <a:xfrm>
            <a:off x="3306763" y="3276600"/>
            <a:ext cx="549275" cy="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8340" name="Line 56"/>
          <p:cNvSpPr>
            <a:spLocks noChangeShapeType="1"/>
          </p:cNvSpPr>
          <p:nvPr/>
        </p:nvSpPr>
        <p:spPr bwMode="auto">
          <a:xfrm>
            <a:off x="1463675" y="3302000"/>
            <a:ext cx="0" cy="1625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8341" name="Line 57"/>
          <p:cNvSpPr>
            <a:spLocks noChangeShapeType="1"/>
          </p:cNvSpPr>
          <p:nvPr/>
        </p:nvSpPr>
        <p:spPr bwMode="auto">
          <a:xfrm>
            <a:off x="3856038" y="3276600"/>
            <a:ext cx="547687" cy="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8342" name="Line 58"/>
          <p:cNvSpPr>
            <a:spLocks noChangeShapeType="1"/>
          </p:cNvSpPr>
          <p:nvPr/>
        </p:nvSpPr>
        <p:spPr bwMode="auto">
          <a:xfrm>
            <a:off x="2011363" y="3302000"/>
            <a:ext cx="0" cy="1625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8343" name="Line 59"/>
          <p:cNvSpPr>
            <a:spLocks noChangeShapeType="1"/>
          </p:cNvSpPr>
          <p:nvPr/>
        </p:nvSpPr>
        <p:spPr bwMode="auto">
          <a:xfrm>
            <a:off x="4403725" y="3276600"/>
            <a:ext cx="549275" cy="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8344" name="Line 60"/>
          <p:cNvSpPr>
            <a:spLocks noChangeShapeType="1"/>
          </p:cNvSpPr>
          <p:nvPr/>
        </p:nvSpPr>
        <p:spPr bwMode="auto">
          <a:xfrm>
            <a:off x="2560638" y="3302000"/>
            <a:ext cx="0" cy="1625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8345" name="Line 61"/>
          <p:cNvSpPr>
            <a:spLocks noChangeShapeType="1"/>
          </p:cNvSpPr>
          <p:nvPr/>
        </p:nvSpPr>
        <p:spPr bwMode="auto">
          <a:xfrm>
            <a:off x="3108325" y="3302000"/>
            <a:ext cx="0" cy="1625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8346" name="Line 62"/>
          <p:cNvSpPr>
            <a:spLocks noChangeShapeType="1"/>
          </p:cNvSpPr>
          <p:nvPr/>
        </p:nvSpPr>
        <p:spPr bwMode="auto">
          <a:xfrm>
            <a:off x="3657600" y="3302000"/>
            <a:ext cx="0" cy="162560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8347" name="Line 73"/>
          <p:cNvSpPr>
            <a:spLocks noChangeShapeType="1"/>
          </p:cNvSpPr>
          <p:nvPr/>
        </p:nvSpPr>
        <p:spPr bwMode="auto">
          <a:xfrm>
            <a:off x="2209800" y="4089400"/>
            <a:ext cx="0" cy="40640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8348" name="Line 75"/>
          <p:cNvSpPr>
            <a:spLocks noChangeShapeType="1"/>
          </p:cNvSpPr>
          <p:nvPr/>
        </p:nvSpPr>
        <p:spPr bwMode="auto">
          <a:xfrm>
            <a:off x="1463675" y="3708400"/>
            <a:ext cx="21939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8349" name="Line 76"/>
          <p:cNvSpPr>
            <a:spLocks noChangeShapeType="1"/>
          </p:cNvSpPr>
          <p:nvPr/>
        </p:nvSpPr>
        <p:spPr bwMode="auto">
          <a:xfrm>
            <a:off x="2209800" y="4495800"/>
            <a:ext cx="0" cy="40640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8350" name="Line 79"/>
          <p:cNvSpPr>
            <a:spLocks noChangeShapeType="1"/>
          </p:cNvSpPr>
          <p:nvPr/>
        </p:nvSpPr>
        <p:spPr bwMode="auto">
          <a:xfrm>
            <a:off x="1463675" y="4114800"/>
            <a:ext cx="21939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8351" name="Line 80"/>
          <p:cNvSpPr>
            <a:spLocks noChangeShapeType="1"/>
          </p:cNvSpPr>
          <p:nvPr/>
        </p:nvSpPr>
        <p:spPr bwMode="auto">
          <a:xfrm>
            <a:off x="2209800" y="4902200"/>
            <a:ext cx="0" cy="40640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8352" name="Line 83"/>
          <p:cNvSpPr>
            <a:spLocks noChangeShapeType="1"/>
          </p:cNvSpPr>
          <p:nvPr/>
        </p:nvSpPr>
        <p:spPr bwMode="auto">
          <a:xfrm>
            <a:off x="1463675" y="4521200"/>
            <a:ext cx="21939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8353" name="Line 84"/>
          <p:cNvSpPr>
            <a:spLocks noChangeShapeType="1"/>
          </p:cNvSpPr>
          <p:nvPr/>
        </p:nvSpPr>
        <p:spPr bwMode="auto">
          <a:xfrm>
            <a:off x="1463675" y="4927600"/>
            <a:ext cx="2193925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8354" name="Line 53"/>
          <p:cNvSpPr>
            <a:spLocks noChangeShapeType="1"/>
          </p:cNvSpPr>
          <p:nvPr/>
        </p:nvSpPr>
        <p:spPr bwMode="auto">
          <a:xfrm>
            <a:off x="2759075" y="3276600"/>
            <a:ext cx="547688" cy="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8575" cap="sq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8355" name="Line 89"/>
          <p:cNvSpPr>
            <a:spLocks noChangeShapeType="1"/>
          </p:cNvSpPr>
          <p:nvPr/>
        </p:nvSpPr>
        <p:spPr bwMode="auto">
          <a:xfrm>
            <a:off x="1463675" y="3302000"/>
            <a:ext cx="21939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8356" name="Line 91"/>
          <p:cNvSpPr>
            <a:spLocks noChangeShapeType="1"/>
          </p:cNvSpPr>
          <p:nvPr/>
        </p:nvSpPr>
        <p:spPr bwMode="auto">
          <a:xfrm>
            <a:off x="1143000" y="3048000"/>
            <a:ext cx="2667000" cy="198120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graphicFrame>
        <p:nvGraphicFramePr>
          <p:cNvPr id="290930" name="Group 114"/>
          <p:cNvGraphicFramePr>
            <a:graphicFrameLocks noGrp="1"/>
          </p:cNvGraphicFramePr>
          <p:nvPr/>
        </p:nvGraphicFramePr>
        <p:xfrm>
          <a:off x="1447800" y="5048250"/>
          <a:ext cx="2209800" cy="1584816"/>
        </p:xfrm>
        <a:graphic>
          <a:graphicData uri="http://schemas.openxmlformats.org/drawingml/2006/table">
            <a:tbl>
              <a:tblPr/>
              <a:tblGrid>
                <a:gridCol w="1104900"/>
                <a:gridCol w="1104900"/>
              </a:tblGrid>
              <a:tr h="396081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i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j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081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0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1-3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081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2-3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081"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2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3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90942" name="Group 126"/>
          <p:cNvGrpSpPr>
            <a:grpSpLocks/>
          </p:cNvGrpSpPr>
          <p:nvPr/>
        </p:nvGrpSpPr>
        <p:grpSpPr bwMode="auto">
          <a:xfrm>
            <a:off x="4343400" y="3241675"/>
            <a:ext cx="3886200" cy="1406525"/>
            <a:chOff x="2641" y="2064"/>
            <a:chExt cx="2448" cy="886"/>
          </a:xfrm>
        </p:grpSpPr>
        <p:grpSp>
          <p:nvGrpSpPr>
            <p:cNvPr id="98376" name="Group 116"/>
            <p:cNvGrpSpPr>
              <a:grpSpLocks/>
            </p:cNvGrpSpPr>
            <p:nvPr/>
          </p:nvGrpSpPr>
          <p:grpSpPr bwMode="auto">
            <a:xfrm>
              <a:off x="2641" y="2064"/>
              <a:ext cx="2448" cy="886"/>
              <a:chOff x="1980" y="10800"/>
              <a:chExt cx="3060" cy="936"/>
            </a:xfrm>
          </p:grpSpPr>
          <p:sp>
            <p:nvSpPr>
              <p:cNvPr id="98380" name="Rectangle 117"/>
              <p:cNvSpPr>
                <a:spLocks noChangeArrowheads="1"/>
              </p:cNvSpPr>
              <p:nvPr/>
            </p:nvSpPr>
            <p:spPr bwMode="auto">
              <a:xfrm>
                <a:off x="1980" y="10800"/>
                <a:ext cx="3060" cy="936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98381" name="Line 118"/>
              <p:cNvSpPr>
                <a:spLocks noChangeShapeType="1"/>
              </p:cNvSpPr>
              <p:nvPr/>
            </p:nvSpPr>
            <p:spPr bwMode="auto">
              <a:xfrm>
                <a:off x="2340" y="11112"/>
                <a:ext cx="2700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82" name="Line 119"/>
              <p:cNvSpPr>
                <a:spLocks noChangeShapeType="1"/>
              </p:cNvSpPr>
              <p:nvPr/>
            </p:nvSpPr>
            <p:spPr bwMode="auto">
              <a:xfrm>
                <a:off x="2520" y="11424"/>
                <a:ext cx="2520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83" name="Line 120"/>
              <p:cNvSpPr>
                <a:spLocks noChangeShapeType="1"/>
              </p:cNvSpPr>
              <p:nvPr/>
            </p:nvSpPr>
            <p:spPr bwMode="auto">
              <a:xfrm>
                <a:off x="2340" y="11112"/>
                <a:ext cx="0" cy="624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384" name="Line 121"/>
              <p:cNvSpPr>
                <a:spLocks noChangeShapeType="1"/>
              </p:cNvSpPr>
              <p:nvPr/>
            </p:nvSpPr>
            <p:spPr bwMode="auto">
              <a:xfrm>
                <a:off x="2520" y="11424"/>
                <a:ext cx="0" cy="312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98377" name="Rectangle 122"/>
            <p:cNvSpPr>
              <a:spLocks noChangeArrowheads="1"/>
            </p:cNvSpPr>
            <p:nvPr/>
          </p:nvSpPr>
          <p:spPr bwMode="auto">
            <a:xfrm>
              <a:off x="2755" y="2100"/>
              <a:ext cx="141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Clr>
                  <a:schemeClr val="tx1"/>
                </a:buClr>
                <a:buSzTx/>
              </a:pPr>
              <a:r>
                <a:rPr kumimoji="1" lang="en-US" altLang="zh-CN"/>
                <a:t>for (i=0; i＜3; i++) </a:t>
              </a:r>
            </a:p>
          </p:txBody>
        </p:sp>
        <p:sp>
          <p:nvSpPr>
            <p:cNvPr id="98378" name="Rectangle 123"/>
            <p:cNvSpPr>
              <a:spLocks noChangeArrowheads="1"/>
            </p:cNvSpPr>
            <p:nvPr/>
          </p:nvSpPr>
          <p:spPr bwMode="auto">
            <a:xfrm>
              <a:off x="2983" y="2382"/>
              <a:ext cx="1601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for (j=i+1;  j&lt;=3; j++)</a:t>
              </a:r>
            </a:p>
          </p:txBody>
        </p:sp>
        <p:sp>
          <p:nvSpPr>
            <p:cNvPr id="98379" name="Rectangle 124"/>
            <p:cNvSpPr>
              <a:spLocks noChangeArrowheads="1"/>
            </p:cNvSpPr>
            <p:nvPr/>
          </p:nvSpPr>
          <p:spPr bwMode="auto">
            <a:xfrm>
              <a:off x="3267" y="2678"/>
              <a:ext cx="687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a[i][j]++</a:t>
              </a:r>
            </a:p>
          </p:txBody>
        </p:sp>
      </p:grpSp>
      <p:sp>
        <p:nvSpPr>
          <p:cNvPr id="290943" name="Text Box 127"/>
          <p:cNvSpPr txBox="1">
            <a:spLocks noChangeArrowheads="1"/>
          </p:cNvSpPr>
          <p:nvPr/>
        </p:nvSpPr>
        <p:spPr bwMode="auto">
          <a:xfrm>
            <a:off x="4267200" y="4876800"/>
            <a:ext cx="4495800" cy="173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</a:pPr>
            <a:r>
              <a:rPr lang="zh-CN" altLang="en-US"/>
              <a:t>函数名： </a:t>
            </a:r>
            <a:r>
              <a:rPr lang="en-US" altLang="zh-CN" b="0"/>
              <a:t>operation</a:t>
            </a:r>
            <a:endParaRPr lang="zh-CN" altLang="en-US"/>
          </a:p>
          <a:p>
            <a:pPr eaLnBrk="1" hangingPunct="1">
              <a:lnSpc>
                <a:spcPct val="110000"/>
              </a:lnSpc>
              <a:spcBef>
                <a:spcPct val="50000"/>
              </a:spcBef>
            </a:pPr>
            <a:r>
              <a:rPr lang="zh-CN" altLang="en-US"/>
              <a:t>参数列表：数组（至少要指明二维数组的列数）</a:t>
            </a:r>
          </a:p>
          <a:p>
            <a:pPr eaLnBrk="1" hangingPunct="1">
              <a:lnSpc>
                <a:spcPct val="110000"/>
              </a:lnSpc>
              <a:spcBef>
                <a:spcPct val="50000"/>
              </a:spcBef>
            </a:pPr>
            <a:r>
              <a:rPr lang="zh-CN" altLang="en-US"/>
              <a:t>返回值：</a:t>
            </a:r>
            <a:r>
              <a:rPr lang="en-US" altLang="zh-CN"/>
              <a:t>void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0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0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90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90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9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909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9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909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0943" grpId="0" build="p" autoUpdateAnimBg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DD9BB678-A502-4B40-BDB0-755557DBDD5F}" type="slidenum">
              <a:rPr lang="en-US" altLang="zh-CN"/>
              <a:pPr>
                <a:defRPr/>
              </a:pPr>
              <a:t>96</a:t>
            </a:fld>
            <a:r>
              <a:rPr lang="en-US" altLang="zh-CN"/>
              <a:t>-</a:t>
            </a:r>
          </a:p>
        </p:txBody>
      </p:sp>
      <p:sp>
        <p:nvSpPr>
          <p:cNvPr id="993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z="3200" smtClean="0">
                <a:latin typeface="方正姚体" pitchFamily="2" charset="-122"/>
              </a:rPr>
              <a:t>7.3.3  二维数组使用举例</a:t>
            </a:r>
          </a:p>
        </p:txBody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00213"/>
            <a:ext cx="3795712" cy="2338387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en-US" altLang="zh-CN" sz="2000" smtClean="0"/>
              <a:t>void operation( float a[4][4] )</a:t>
            </a:r>
          </a:p>
          <a:p>
            <a:pPr algn="just" eaLnBrk="1" hangingPunct="1">
              <a:buFontTx/>
              <a:buNone/>
            </a:pPr>
            <a:r>
              <a:rPr lang="en-US" altLang="zh-CN" sz="2000" smtClean="0"/>
              <a:t>{int i, j;</a:t>
            </a:r>
          </a:p>
          <a:p>
            <a:pPr algn="just" eaLnBrk="1" hangingPunct="1">
              <a:buFontTx/>
              <a:buNone/>
            </a:pPr>
            <a:r>
              <a:rPr lang="en-US" altLang="zh-CN" sz="2000" smtClean="0"/>
              <a:t>  for (i=0;  i&lt;3;  i++)</a:t>
            </a:r>
          </a:p>
          <a:p>
            <a:pPr algn="just" eaLnBrk="1" hangingPunct="1">
              <a:buFontTx/>
              <a:buNone/>
            </a:pPr>
            <a:r>
              <a:rPr lang="en-US" altLang="zh-CN" sz="2000" smtClean="0"/>
              <a:t>	     for (j=i+1;  j&lt;=3;  j++)</a:t>
            </a:r>
          </a:p>
          <a:p>
            <a:pPr algn="just" eaLnBrk="1" hangingPunct="1">
              <a:buFontTx/>
              <a:buNone/>
            </a:pPr>
            <a:r>
              <a:rPr lang="en-US" altLang="zh-CN" sz="2000" smtClean="0"/>
              <a:t>	          a[i][j]++;</a:t>
            </a:r>
          </a:p>
          <a:p>
            <a:pPr eaLnBrk="1" hangingPunct="1">
              <a:buFontTx/>
              <a:buNone/>
            </a:pPr>
            <a:r>
              <a:rPr lang="en-US" altLang="zh-CN" sz="2000" smtClean="0"/>
              <a:t>     } </a:t>
            </a:r>
            <a:endParaRPr lang="zh-CN" altLang="en-US" sz="2000" smtClean="0"/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07C42F20-7DE6-4619-AE5A-5CBB835DF24F}" type="slidenum">
              <a:rPr lang="en-US" altLang="zh-CN"/>
              <a:pPr>
                <a:defRPr/>
              </a:pPr>
              <a:t>97</a:t>
            </a:fld>
            <a:r>
              <a:rPr lang="en-US" altLang="zh-CN"/>
              <a:t>-</a:t>
            </a:r>
          </a:p>
        </p:txBody>
      </p:sp>
      <p:sp>
        <p:nvSpPr>
          <p:cNvPr id="1003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z="3200" smtClean="0">
                <a:latin typeface="方正姚体" pitchFamily="2" charset="-122"/>
              </a:rPr>
              <a:t>7.3.3  二维数组使用举例</a:t>
            </a:r>
          </a:p>
        </p:txBody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00213"/>
            <a:ext cx="8424862" cy="433387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sz="2400" smtClean="0"/>
              <a:t>2、找出新数组中最大的元素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zh-CN" altLang="en-US" sz="2400" smtClean="0"/>
          </a:p>
        </p:txBody>
      </p:sp>
      <p:grpSp>
        <p:nvGrpSpPr>
          <p:cNvPr id="100357" name="Group 25"/>
          <p:cNvGrpSpPr>
            <a:grpSpLocks/>
          </p:cNvGrpSpPr>
          <p:nvPr/>
        </p:nvGrpSpPr>
        <p:grpSpPr bwMode="auto">
          <a:xfrm>
            <a:off x="609600" y="2438400"/>
            <a:ext cx="4648200" cy="2905125"/>
            <a:chOff x="1008" y="1536"/>
            <a:chExt cx="2928" cy="1830"/>
          </a:xfrm>
        </p:grpSpPr>
        <p:grpSp>
          <p:nvGrpSpPr>
            <p:cNvPr id="100359" name="Group 5"/>
            <p:cNvGrpSpPr>
              <a:grpSpLocks/>
            </p:cNvGrpSpPr>
            <p:nvPr/>
          </p:nvGrpSpPr>
          <p:grpSpPr bwMode="auto">
            <a:xfrm>
              <a:off x="1008" y="1536"/>
              <a:ext cx="2928" cy="1812"/>
              <a:chOff x="3960" y="10176"/>
              <a:chExt cx="2880" cy="2184"/>
            </a:xfrm>
          </p:grpSpPr>
          <p:sp>
            <p:nvSpPr>
              <p:cNvPr id="100368" name="Rectangle 6"/>
              <p:cNvSpPr>
                <a:spLocks noChangeArrowheads="1"/>
              </p:cNvSpPr>
              <p:nvPr/>
            </p:nvSpPr>
            <p:spPr bwMode="auto">
              <a:xfrm>
                <a:off x="3960" y="10176"/>
                <a:ext cx="2880" cy="2184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CC0000"/>
                  </a:buClr>
                  <a:buSzPct val="85000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/>
                <a:endParaRPr lang="zh-CN" altLang="en-US"/>
              </a:p>
            </p:txBody>
          </p:sp>
          <p:sp>
            <p:nvSpPr>
              <p:cNvPr id="100369" name="Line 7"/>
              <p:cNvSpPr>
                <a:spLocks noChangeShapeType="1"/>
              </p:cNvSpPr>
              <p:nvPr/>
            </p:nvSpPr>
            <p:spPr bwMode="auto">
              <a:xfrm>
                <a:off x="3960" y="10488"/>
                <a:ext cx="2880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0370" name="Line 8"/>
              <p:cNvSpPr>
                <a:spLocks noChangeShapeType="1"/>
              </p:cNvSpPr>
              <p:nvPr/>
            </p:nvSpPr>
            <p:spPr bwMode="auto">
              <a:xfrm>
                <a:off x="4320" y="10800"/>
                <a:ext cx="2520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0371" name="Line 9"/>
              <p:cNvSpPr>
                <a:spLocks noChangeShapeType="1"/>
              </p:cNvSpPr>
              <p:nvPr/>
            </p:nvSpPr>
            <p:spPr bwMode="auto">
              <a:xfrm>
                <a:off x="4500" y="11112"/>
                <a:ext cx="2340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0372" name="Line 10"/>
              <p:cNvSpPr>
                <a:spLocks noChangeShapeType="1"/>
              </p:cNvSpPr>
              <p:nvPr/>
            </p:nvSpPr>
            <p:spPr bwMode="auto">
              <a:xfrm>
                <a:off x="4500" y="11112"/>
                <a:ext cx="1620" cy="624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0373" name="Line 11"/>
              <p:cNvSpPr>
                <a:spLocks noChangeShapeType="1"/>
              </p:cNvSpPr>
              <p:nvPr/>
            </p:nvSpPr>
            <p:spPr bwMode="auto">
              <a:xfrm flipV="1">
                <a:off x="6120" y="11112"/>
                <a:ext cx="720" cy="624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0374" name="Line 12"/>
              <p:cNvSpPr>
                <a:spLocks noChangeShapeType="1"/>
              </p:cNvSpPr>
              <p:nvPr/>
            </p:nvSpPr>
            <p:spPr bwMode="auto">
              <a:xfrm>
                <a:off x="4500" y="11736"/>
                <a:ext cx="2340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0375" name="Line 13"/>
              <p:cNvSpPr>
                <a:spLocks noChangeShapeType="1"/>
              </p:cNvSpPr>
              <p:nvPr/>
            </p:nvSpPr>
            <p:spPr bwMode="auto">
              <a:xfrm>
                <a:off x="6120" y="11736"/>
                <a:ext cx="0" cy="312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0376" name="Line 14"/>
              <p:cNvSpPr>
                <a:spLocks noChangeShapeType="1"/>
              </p:cNvSpPr>
              <p:nvPr/>
            </p:nvSpPr>
            <p:spPr bwMode="auto">
              <a:xfrm>
                <a:off x="4500" y="11112"/>
                <a:ext cx="0" cy="936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0377" name="Line 15"/>
              <p:cNvSpPr>
                <a:spLocks noChangeShapeType="1"/>
              </p:cNvSpPr>
              <p:nvPr/>
            </p:nvSpPr>
            <p:spPr bwMode="auto">
              <a:xfrm>
                <a:off x="4320" y="10800"/>
                <a:ext cx="0" cy="1248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0378" name="Line 16"/>
              <p:cNvSpPr>
                <a:spLocks noChangeShapeType="1"/>
              </p:cNvSpPr>
              <p:nvPr/>
            </p:nvSpPr>
            <p:spPr bwMode="auto">
              <a:xfrm>
                <a:off x="3960" y="12048"/>
                <a:ext cx="2880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0360" name="Rectangle 17"/>
            <p:cNvSpPr>
              <a:spLocks noChangeArrowheads="1"/>
            </p:cNvSpPr>
            <p:nvPr/>
          </p:nvSpPr>
          <p:spPr bwMode="auto">
            <a:xfrm>
              <a:off x="1200" y="1536"/>
              <a:ext cx="190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>
                  <a:schemeClr val="tx1"/>
                </a:buClr>
                <a:buSzTx/>
              </a:pPr>
              <a:r>
                <a:rPr kumimoji="1" lang="en-US" altLang="zh-CN"/>
                <a:t>max← a[0][0]</a:t>
              </a:r>
            </a:p>
          </p:txBody>
        </p:sp>
        <p:sp>
          <p:nvSpPr>
            <p:cNvPr id="100361" name="Rectangle 18"/>
            <p:cNvSpPr>
              <a:spLocks noChangeArrowheads="1"/>
            </p:cNvSpPr>
            <p:nvPr/>
          </p:nvSpPr>
          <p:spPr bwMode="auto">
            <a:xfrm>
              <a:off x="1200" y="1814"/>
              <a:ext cx="137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Clr>
                  <a:schemeClr val="tx1"/>
                </a:buClr>
                <a:buSzTx/>
              </a:pPr>
              <a:r>
                <a:rPr kumimoji="1" lang="en-US" altLang="zh-CN"/>
                <a:t>for (i=0; i＜4; i++)</a:t>
              </a:r>
            </a:p>
          </p:txBody>
        </p:sp>
        <p:sp>
          <p:nvSpPr>
            <p:cNvPr id="100362" name="Rectangle 19"/>
            <p:cNvSpPr>
              <a:spLocks noChangeArrowheads="1"/>
            </p:cNvSpPr>
            <p:nvPr/>
          </p:nvSpPr>
          <p:spPr bwMode="auto">
            <a:xfrm>
              <a:off x="1597" y="2083"/>
              <a:ext cx="1405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Clr>
                  <a:schemeClr val="tx1"/>
                </a:buClr>
                <a:buSzTx/>
              </a:pPr>
              <a:r>
                <a:rPr kumimoji="1" lang="en-US" altLang="zh-CN"/>
                <a:t>for (j=0; j＜4; j++)</a:t>
              </a:r>
            </a:p>
          </p:txBody>
        </p:sp>
        <p:sp>
          <p:nvSpPr>
            <p:cNvPr id="100363" name="Rectangle 20"/>
            <p:cNvSpPr>
              <a:spLocks noChangeArrowheads="1"/>
            </p:cNvSpPr>
            <p:nvPr/>
          </p:nvSpPr>
          <p:spPr bwMode="auto">
            <a:xfrm>
              <a:off x="2563" y="2352"/>
              <a:ext cx="929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en-US" altLang="zh-CN"/>
                <a:t>a[i][j]&gt; max</a:t>
              </a:r>
            </a:p>
          </p:txBody>
        </p:sp>
        <p:sp>
          <p:nvSpPr>
            <p:cNvPr id="100364" name="Rectangle 21"/>
            <p:cNvSpPr>
              <a:spLocks noChangeArrowheads="1"/>
            </p:cNvSpPr>
            <p:nvPr/>
          </p:nvSpPr>
          <p:spPr bwMode="auto">
            <a:xfrm>
              <a:off x="1632" y="2832"/>
              <a:ext cx="959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Clr>
                  <a:schemeClr val="tx1"/>
                </a:buClr>
                <a:buSzTx/>
              </a:pPr>
              <a:r>
                <a:rPr kumimoji="1" lang="en-US" altLang="zh-CN"/>
                <a:t>max←a[i][j]</a:t>
              </a:r>
            </a:p>
          </p:txBody>
        </p:sp>
        <p:sp>
          <p:nvSpPr>
            <p:cNvPr id="100365" name="Rectangle 22"/>
            <p:cNvSpPr>
              <a:spLocks noChangeArrowheads="1"/>
            </p:cNvSpPr>
            <p:nvPr/>
          </p:nvSpPr>
          <p:spPr bwMode="auto">
            <a:xfrm>
              <a:off x="1152" y="3116"/>
              <a:ext cx="731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返回</a:t>
              </a:r>
              <a:r>
                <a:rPr kumimoji="1" lang="en-US" altLang="zh-CN"/>
                <a:t>max</a:t>
              </a:r>
            </a:p>
          </p:txBody>
        </p:sp>
        <p:sp>
          <p:nvSpPr>
            <p:cNvPr id="100366" name="Rectangle 23"/>
            <p:cNvSpPr>
              <a:spLocks noChangeArrowheads="1"/>
            </p:cNvSpPr>
            <p:nvPr/>
          </p:nvSpPr>
          <p:spPr bwMode="auto">
            <a:xfrm>
              <a:off x="1584" y="2522"/>
              <a:ext cx="277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真</a:t>
              </a:r>
            </a:p>
          </p:txBody>
        </p:sp>
        <p:sp>
          <p:nvSpPr>
            <p:cNvPr id="100367" name="Rectangle 24"/>
            <p:cNvSpPr>
              <a:spLocks noChangeArrowheads="1"/>
            </p:cNvSpPr>
            <p:nvPr/>
          </p:nvSpPr>
          <p:spPr bwMode="auto">
            <a:xfrm>
              <a:off x="3611" y="2544"/>
              <a:ext cx="277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CC0000"/>
                </a:buClr>
                <a:buSzPct val="85000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</a:pPr>
              <a:r>
                <a:rPr kumimoji="1" lang="zh-CN" altLang="en-US"/>
                <a:t>假</a:t>
              </a:r>
            </a:p>
          </p:txBody>
        </p:sp>
      </p:grpSp>
      <p:sp>
        <p:nvSpPr>
          <p:cNvPr id="100358" name="Text Box 26"/>
          <p:cNvSpPr txBox="1">
            <a:spLocks noChangeArrowheads="1"/>
          </p:cNvSpPr>
          <p:nvPr/>
        </p:nvSpPr>
        <p:spPr bwMode="auto">
          <a:xfrm>
            <a:off x="5410200" y="2438400"/>
            <a:ext cx="3505200" cy="173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</a:pPr>
            <a:r>
              <a:rPr lang="zh-CN" altLang="en-US"/>
              <a:t>函数名： </a:t>
            </a:r>
            <a:r>
              <a:rPr lang="en-US" altLang="zh-CN" b="0"/>
              <a:t>operation2</a:t>
            </a:r>
            <a:endParaRPr lang="zh-CN" altLang="en-US"/>
          </a:p>
          <a:p>
            <a:pPr eaLnBrk="1" hangingPunct="1">
              <a:lnSpc>
                <a:spcPct val="110000"/>
              </a:lnSpc>
              <a:spcBef>
                <a:spcPct val="50000"/>
              </a:spcBef>
            </a:pPr>
            <a:r>
              <a:rPr lang="zh-CN" altLang="en-US"/>
              <a:t>参数列表：数组（至少要指明二维数组的列数）</a:t>
            </a:r>
          </a:p>
          <a:p>
            <a:pPr eaLnBrk="1" hangingPunct="1">
              <a:lnSpc>
                <a:spcPct val="110000"/>
              </a:lnSpc>
              <a:spcBef>
                <a:spcPct val="50000"/>
              </a:spcBef>
            </a:pPr>
            <a:r>
              <a:rPr lang="zh-CN" altLang="en-US"/>
              <a:t>返回值：找到的最大值</a:t>
            </a:r>
            <a:endParaRPr lang="en-US" altLang="zh-CN"/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C9A037B3-83F1-42CB-B539-8ED454C6C1A0}" type="slidenum">
              <a:rPr lang="en-US" altLang="zh-CN"/>
              <a:pPr>
                <a:defRPr/>
              </a:pPr>
              <a:t>98</a:t>
            </a:fld>
            <a:r>
              <a:rPr lang="en-US" altLang="zh-CN"/>
              <a:t>-</a:t>
            </a:r>
          </a:p>
        </p:txBody>
      </p:sp>
      <p:sp>
        <p:nvSpPr>
          <p:cNvPr id="1013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z="3200" smtClean="0">
                <a:latin typeface="方正姚体" pitchFamily="2" charset="-122"/>
              </a:rPr>
              <a:t>7.3.3  二维数组使用举例</a:t>
            </a:r>
          </a:p>
        </p:txBody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00213"/>
            <a:ext cx="8424862" cy="3405187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en-US" altLang="zh-CN" sz="2000" dirty="0" smtClean="0"/>
              <a:t>float  operation2( float a[4][4] )</a:t>
            </a:r>
          </a:p>
          <a:p>
            <a:pPr algn="just" eaLnBrk="1" hangingPunct="1">
              <a:buFontTx/>
              <a:buNone/>
            </a:pPr>
            <a:r>
              <a:rPr lang="en-US" altLang="zh-CN" sz="2000" dirty="0" smtClean="0"/>
              <a:t>{</a:t>
            </a:r>
            <a:r>
              <a:rPr lang="en-US" altLang="zh-CN" sz="2000" dirty="0" err="1" smtClean="0"/>
              <a:t>int</a:t>
            </a:r>
            <a:r>
              <a:rPr lang="en-US" altLang="zh-CN" sz="2000" dirty="0" smtClean="0"/>
              <a:t> max, 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, j;</a:t>
            </a:r>
          </a:p>
          <a:p>
            <a:pPr algn="just" eaLnBrk="1" hangingPunct="1">
              <a:buFontTx/>
              <a:buNone/>
            </a:pPr>
            <a:r>
              <a:rPr lang="en-US" altLang="zh-CN" sz="2000" dirty="0" smtClean="0"/>
              <a:t>  max=a[0][0];</a:t>
            </a:r>
          </a:p>
          <a:p>
            <a:pPr algn="just" eaLnBrk="1" hangingPunct="1">
              <a:buFontTx/>
              <a:buNone/>
            </a:pPr>
            <a:r>
              <a:rPr lang="en-US" altLang="zh-CN" sz="2000" dirty="0" smtClean="0"/>
              <a:t>  for(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=0; 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&lt;4; 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++)</a:t>
            </a:r>
          </a:p>
          <a:p>
            <a:pPr algn="just" eaLnBrk="1" hangingPunct="1">
              <a:buFontTx/>
              <a:buNone/>
            </a:pPr>
            <a:r>
              <a:rPr lang="en-US" altLang="zh-CN" sz="2000" dirty="0" smtClean="0"/>
              <a:t>      for (j=0; j&lt;4; </a:t>
            </a:r>
            <a:r>
              <a:rPr lang="en-US" altLang="zh-CN" sz="2000" dirty="0" err="1" smtClean="0"/>
              <a:t>j++</a:t>
            </a:r>
            <a:r>
              <a:rPr lang="en-US" altLang="zh-CN" sz="2000" dirty="0" smtClean="0"/>
              <a:t>)</a:t>
            </a:r>
          </a:p>
          <a:p>
            <a:pPr algn="just" eaLnBrk="1" hangingPunct="1">
              <a:buFontTx/>
              <a:buNone/>
            </a:pPr>
            <a:r>
              <a:rPr lang="en-US" altLang="zh-CN" sz="2000" dirty="0" smtClean="0"/>
              <a:t>		  if( a[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][j]&gt;max )</a:t>
            </a:r>
          </a:p>
          <a:p>
            <a:pPr algn="just" eaLnBrk="1" hangingPunct="1">
              <a:buFontTx/>
              <a:buNone/>
            </a:pPr>
            <a:r>
              <a:rPr lang="en-US" altLang="zh-CN" sz="2000" dirty="0" smtClean="0"/>
              <a:t>			max=a[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][j];</a:t>
            </a:r>
          </a:p>
          <a:p>
            <a:pPr algn="just" eaLnBrk="1" hangingPunct="1">
              <a:buFontTx/>
              <a:buNone/>
            </a:pPr>
            <a:r>
              <a:rPr lang="en-US" altLang="zh-CN" sz="2000" dirty="0" smtClean="0"/>
              <a:t>  return(max);</a:t>
            </a:r>
          </a:p>
          <a:p>
            <a:pPr algn="just" eaLnBrk="1" hangingPunct="1">
              <a:buFontTx/>
              <a:buNone/>
            </a:pPr>
            <a:r>
              <a:rPr lang="en-US" altLang="zh-CN" sz="2000" dirty="0" smtClean="0"/>
              <a:t>   } </a:t>
            </a:r>
            <a:endParaRPr lang="zh-CN" altLang="en-US" sz="20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算法基础远程课件模板2">
  <a:themeElements>
    <a:clrScheme name="算法基础远程课件模板2 9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8000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C0AA"/>
      </a:accent5>
      <a:accent6>
        <a:srgbClr val="2D2DB9"/>
      </a:accent6>
      <a:hlink>
        <a:srgbClr val="0000CC"/>
      </a:hlink>
      <a:folHlink>
        <a:srgbClr val="800080"/>
      </a:folHlink>
    </a:clrScheme>
    <a:fontScheme name="算法基础远程课件模板2">
      <a:majorFont>
        <a:latin typeface="Impact"/>
        <a:ea typeface="方正姚体"/>
        <a:cs typeface=""/>
      </a:majorFont>
      <a:minorFont>
        <a:latin typeface="Times New Roman"/>
        <a:ea typeface="仿宋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99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CC0000"/>
          </a:buClr>
          <a:buSzPct val="85000"/>
          <a:buFontTx/>
          <a:buNone/>
          <a:tabLst/>
          <a:defRPr kumimoji="0" lang="en-US" altLang="zh-CN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仿宋_GB2312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99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CC0000"/>
          </a:buClr>
          <a:buSzPct val="85000"/>
          <a:buFontTx/>
          <a:buNone/>
          <a:tabLst/>
          <a:defRPr kumimoji="0" lang="en-US" altLang="zh-CN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仿宋_GB2312" pitchFamily="49" charset="-122"/>
          </a:defRPr>
        </a:defPPr>
      </a:lstStyle>
    </a:lnDef>
  </a:objectDefaults>
  <a:extraClrSchemeLst>
    <a:extraClrScheme>
      <a:clrScheme name="算法基础远程课件模板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算法基础远程课件模板2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算法基础远程课件模板2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算法基础远程课件模板2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算法基础远程课件模板2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算法基础远程课件模板2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算法基础远程课件模板2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算法基础远程课件模板2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FFCC"/>
        </a:accent1>
        <a:accent2>
          <a:srgbClr val="008000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007300"/>
        </a:accent6>
        <a:hlink>
          <a:srgbClr val="0000CC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算法基础远程课件模板2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8000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C0AA"/>
        </a:accent5>
        <a:accent6>
          <a:srgbClr val="2D2DB9"/>
        </a:accent6>
        <a:hlink>
          <a:srgbClr val="0000CC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算法基础远程课件模板2 7">
    <a:dk1>
      <a:srgbClr val="000000"/>
    </a:dk1>
    <a:lt1>
      <a:srgbClr val="FFFFFF"/>
    </a:lt1>
    <a:dk2>
      <a:srgbClr val="000000"/>
    </a:dk2>
    <a:lt2>
      <a:srgbClr val="808080"/>
    </a:lt2>
    <a:accent1>
      <a:srgbClr val="3399FF"/>
    </a:accent1>
    <a:accent2>
      <a:srgbClr val="99FFCC"/>
    </a:accent2>
    <a:accent3>
      <a:srgbClr val="FFFFFF"/>
    </a:accent3>
    <a:accent4>
      <a:srgbClr val="000000"/>
    </a:accent4>
    <a:accent5>
      <a:srgbClr val="ADCAFF"/>
    </a:accent5>
    <a:accent6>
      <a:srgbClr val="8AE7B9"/>
    </a:accent6>
    <a:hlink>
      <a:srgbClr val="CC00CC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C:\Documents and Settings\haiyang\Application Data\Microsoft\Templates\算法基础远程课件模板2.pot</Template>
  <TotalTime>943</TotalTime>
  <Words>8652</Words>
  <Application>Microsoft Office PowerPoint</Application>
  <PresentationFormat>全屏显示(4:3)</PresentationFormat>
  <Paragraphs>1828</Paragraphs>
  <Slides>98</Slides>
  <Notes>95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98</vt:i4>
      </vt:variant>
    </vt:vector>
  </HeadingPairs>
  <TitlesOfParts>
    <vt:vector size="100" baseType="lpstr">
      <vt:lpstr>算法基础远程课件模板2</vt:lpstr>
      <vt:lpstr>位图图像</vt:lpstr>
      <vt:lpstr>第7章 数组</vt:lpstr>
      <vt:lpstr>第7章  数组</vt:lpstr>
      <vt:lpstr>7.1  一维数组及其使用 </vt:lpstr>
      <vt:lpstr>    7.1.1  数组的引出</vt:lpstr>
      <vt:lpstr>    7.1.1  数组的引出</vt:lpstr>
      <vt:lpstr>    7.1.1  数组的引出</vt:lpstr>
      <vt:lpstr>    7.1.1  数组的引出</vt:lpstr>
      <vt:lpstr>7.1.2  一维数组</vt:lpstr>
      <vt:lpstr>7.1.2  一维数组</vt:lpstr>
      <vt:lpstr>7.1.2  一维数组</vt:lpstr>
      <vt:lpstr>7.1.2  一维数组</vt:lpstr>
      <vt:lpstr>    7.1.2  一维数组</vt:lpstr>
      <vt:lpstr>    7.1.2  一维数组</vt:lpstr>
      <vt:lpstr>    7.1.3  一维数组使用举例</vt:lpstr>
      <vt:lpstr> 7.1.3  一维数组使用举例</vt:lpstr>
      <vt:lpstr> 7.1.3  一维数组使用举例</vt:lpstr>
      <vt:lpstr> 7.1.3  一维数组使用举例</vt:lpstr>
      <vt:lpstr> 7.1.3  一维数组使用举例</vt:lpstr>
      <vt:lpstr> 7.1.3  一维数组使用举例</vt:lpstr>
      <vt:lpstr> 7.1.3  一维数组使用举例</vt:lpstr>
      <vt:lpstr> 7.1.3  一维数组使用举例</vt:lpstr>
      <vt:lpstr> 7.1.3  一维数组使用举例</vt:lpstr>
      <vt:lpstr>    7.1.3  一维数组使用举例</vt:lpstr>
      <vt:lpstr>    7.1.3  一维数组使用举例</vt:lpstr>
      <vt:lpstr>    7.1.3  一维数组使用举例</vt:lpstr>
      <vt:lpstr>    7.1.3  一维数组使用举例</vt:lpstr>
      <vt:lpstr>    7.1.3  一维数组使用举例</vt:lpstr>
      <vt:lpstr> 7.1.3  一维数组使用举例</vt:lpstr>
      <vt:lpstr> 7.1.3  一维数组使用举例</vt:lpstr>
      <vt:lpstr> 7.1.3  一维数组使用举例</vt:lpstr>
      <vt:lpstr> 7.1.3  一维数组使用举例</vt:lpstr>
      <vt:lpstr>    7.1.3  一维数组使用举例</vt:lpstr>
      <vt:lpstr>PowerPoint 演示文稿</vt:lpstr>
      <vt:lpstr>边学边练</vt:lpstr>
      <vt:lpstr>数组的用途总结</vt:lpstr>
      <vt:lpstr> 7.1.4  数组名做函数的参数</vt:lpstr>
      <vt:lpstr> 7.1.4  数组名做函数的参数</vt:lpstr>
      <vt:lpstr>    7.1.4  数组名做函数的参数</vt:lpstr>
      <vt:lpstr>参数的值传递示意图</vt:lpstr>
      <vt:lpstr>    参数的地址传递示意图</vt:lpstr>
      <vt:lpstr>    7.1.4  数组名做函数的参数</vt:lpstr>
      <vt:lpstr>    7.1.4  数组名做函数的参数</vt:lpstr>
      <vt:lpstr>    7.1.4  数组名做函数的参数</vt:lpstr>
      <vt:lpstr> 7.1.4  数组名做函数的参数</vt:lpstr>
      <vt:lpstr>    7.1.4  数组名做函数的参数</vt:lpstr>
      <vt:lpstr> 7.1.4  数组名做函数的参数</vt:lpstr>
      <vt:lpstr>    7.1.4  数组名做函数的参数</vt:lpstr>
      <vt:lpstr> 7.1.4  数组名做函数的参数</vt:lpstr>
      <vt:lpstr>设计参数列表</vt:lpstr>
      <vt:lpstr>设计返回值</vt:lpstr>
      <vt:lpstr>    7.1.4  数组名做函数的参数</vt:lpstr>
      <vt:lpstr>边学边练</vt:lpstr>
      <vt:lpstr> 7.1.5 排序和查找算法</vt:lpstr>
      <vt:lpstr>7.1.5 排序和查找算法</vt:lpstr>
      <vt:lpstr>一、选择法排序</vt:lpstr>
      <vt:lpstr>一、选择法排序</vt:lpstr>
      <vt:lpstr>一、选择法排序</vt:lpstr>
      <vt:lpstr>一、选择法排序</vt:lpstr>
      <vt:lpstr>一、选择法排序</vt:lpstr>
      <vt:lpstr>一、选择法排序</vt:lpstr>
      <vt:lpstr>一、选择法排序</vt:lpstr>
      <vt:lpstr>二、冒泡法排序</vt:lpstr>
      <vt:lpstr>PowerPoint 演示文稿</vt:lpstr>
      <vt:lpstr>二、冒泡法排序</vt:lpstr>
      <vt:lpstr>二、冒泡法排序</vt:lpstr>
      <vt:lpstr>二、冒泡法排序</vt:lpstr>
      <vt:lpstr>7.1.5 排序和查找算法</vt:lpstr>
      <vt:lpstr>一、逐次查找法</vt:lpstr>
      <vt:lpstr>一、逐次查找法</vt:lpstr>
      <vt:lpstr>一、逐次查找法</vt:lpstr>
      <vt:lpstr>一、逐次查找法</vt:lpstr>
      <vt:lpstr>一、逐次查找法</vt:lpstr>
      <vt:lpstr>一、逐次查找法</vt:lpstr>
      <vt:lpstr>二、折半查找</vt:lpstr>
      <vt:lpstr>二、折半查找</vt:lpstr>
      <vt:lpstr>二、折半查找</vt:lpstr>
      <vt:lpstr>二、折半查找</vt:lpstr>
      <vt:lpstr>二、折半查找</vt:lpstr>
      <vt:lpstr>二、折半查找</vt:lpstr>
      <vt:lpstr>边学边练</vt:lpstr>
      <vt:lpstr>7.2 二维数组及其使用</vt:lpstr>
      <vt:lpstr>7.2.1  二维数组</vt:lpstr>
      <vt:lpstr>7.2.1  二维数组</vt:lpstr>
      <vt:lpstr>7.2.1  二维数组</vt:lpstr>
      <vt:lpstr>7.2.2  二维数组使用的一般形式</vt:lpstr>
      <vt:lpstr>7.2.3  二维数组使用举例</vt:lpstr>
      <vt:lpstr>7.2.3  二维数组使用举例</vt:lpstr>
      <vt:lpstr>7.2.3  二维数组使用举例</vt:lpstr>
      <vt:lpstr>计算每个学生的平均成绩 </vt:lpstr>
      <vt:lpstr>计算每门课的平均成绩</vt:lpstr>
      <vt:lpstr>输出成绩表</vt:lpstr>
      <vt:lpstr>边学边练</vt:lpstr>
      <vt:lpstr>边学边练</vt:lpstr>
      <vt:lpstr>7.2.3  二维数组使用举例</vt:lpstr>
      <vt:lpstr>7.3.3  二维数组使用举例</vt:lpstr>
      <vt:lpstr>7.3.3  二维数组使用举例</vt:lpstr>
      <vt:lpstr>7.3.3  二维数组使用举例</vt:lpstr>
      <vt:lpstr>7.3.3  二维数组使用举例</vt:lpstr>
    </vt:vector>
  </TitlesOfParts>
  <Company>ss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第7章 数组</dc:title>
  <dc:creator>lyx</dc:creator>
  <cp:lastModifiedBy>yan song</cp:lastModifiedBy>
  <cp:revision>404</cp:revision>
  <dcterms:created xsi:type="dcterms:W3CDTF">2005-05-29T06:52:56Z</dcterms:created>
  <dcterms:modified xsi:type="dcterms:W3CDTF">2015-08-18T13:42:21Z</dcterms:modified>
</cp:coreProperties>
</file>