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60"/>
  </p:notesMasterIdLst>
  <p:sldIdLst>
    <p:sldId id="257" r:id="rId2"/>
    <p:sldId id="324" r:id="rId3"/>
    <p:sldId id="325" r:id="rId4"/>
    <p:sldId id="326" r:id="rId5"/>
    <p:sldId id="327" r:id="rId6"/>
    <p:sldId id="328" r:id="rId7"/>
    <p:sldId id="329" r:id="rId8"/>
    <p:sldId id="382" r:id="rId9"/>
    <p:sldId id="332" r:id="rId10"/>
    <p:sldId id="330" r:id="rId11"/>
    <p:sldId id="331" r:id="rId12"/>
    <p:sldId id="333" r:id="rId13"/>
    <p:sldId id="334" r:id="rId14"/>
    <p:sldId id="336" r:id="rId15"/>
    <p:sldId id="360" r:id="rId16"/>
    <p:sldId id="408" r:id="rId17"/>
    <p:sldId id="337" r:id="rId18"/>
    <p:sldId id="338" r:id="rId19"/>
    <p:sldId id="339" r:id="rId20"/>
    <p:sldId id="340" r:id="rId21"/>
    <p:sldId id="341" r:id="rId22"/>
    <p:sldId id="394" r:id="rId23"/>
    <p:sldId id="347" r:id="rId24"/>
    <p:sldId id="349" r:id="rId25"/>
    <p:sldId id="350" r:id="rId26"/>
    <p:sldId id="411" r:id="rId27"/>
    <p:sldId id="351" r:id="rId28"/>
    <p:sldId id="352" r:id="rId29"/>
    <p:sldId id="383" r:id="rId30"/>
    <p:sldId id="353" r:id="rId31"/>
    <p:sldId id="385" r:id="rId32"/>
    <p:sldId id="393" r:id="rId33"/>
    <p:sldId id="354" r:id="rId34"/>
    <p:sldId id="359" r:id="rId35"/>
    <p:sldId id="386" r:id="rId36"/>
    <p:sldId id="407" r:id="rId37"/>
    <p:sldId id="387" r:id="rId38"/>
    <p:sldId id="362" r:id="rId39"/>
    <p:sldId id="363" r:id="rId40"/>
    <p:sldId id="366" r:id="rId41"/>
    <p:sldId id="365" r:id="rId42"/>
    <p:sldId id="367" r:id="rId43"/>
    <p:sldId id="369" r:id="rId44"/>
    <p:sldId id="373" r:id="rId45"/>
    <p:sldId id="375" r:id="rId46"/>
    <p:sldId id="374" r:id="rId47"/>
    <p:sldId id="413" r:id="rId48"/>
    <p:sldId id="399" r:id="rId49"/>
    <p:sldId id="398" r:id="rId50"/>
    <p:sldId id="376" r:id="rId51"/>
    <p:sldId id="377" r:id="rId52"/>
    <p:sldId id="378" r:id="rId53"/>
    <p:sldId id="379" r:id="rId54"/>
    <p:sldId id="388" r:id="rId55"/>
    <p:sldId id="389" r:id="rId56"/>
    <p:sldId id="391" r:id="rId57"/>
    <p:sldId id="392" r:id="rId58"/>
    <p:sldId id="412" r:id="rId5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66"/>
    <a:srgbClr val="99FFCC"/>
    <a:srgbClr val="FFFF99"/>
    <a:srgbClr val="FF0066"/>
    <a:srgbClr val="FF3399"/>
    <a:srgbClr val="FFFFFF"/>
    <a:srgbClr val="3399FF"/>
    <a:srgbClr val="CC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536" autoAdjust="0"/>
    <p:restoredTop sz="93896" autoAdjust="0"/>
  </p:normalViewPr>
  <p:slideViewPr>
    <p:cSldViewPr>
      <p:cViewPr>
        <p:scale>
          <a:sx n="75" d="100"/>
          <a:sy n="75" d="100"/>
        </p:scale>
        <p:origin x="-2478" y="-3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544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13.xml"/><Relationship Id="rId2" Type="http://schemas.openxmlformats.org/officeDocument/2006/relationships/slide" Target="slides/slide11.xml"/><Relationship Id="rId1" Type="http://schemas.openxmlformats.org/officeDocument/2006/relationships/slide" Target="slides/slide9.xml"/><Relationship Id="rId6" Type="http://schemas.openxmlformats.org/officeDocument/2006/relationships/slide" Target="slides/slide46.xml"/><Relationship Id="rId5" Type="http://schemas.openxmlformats.org/officeDocument/2006/relationships/slide" Target="slides/slide18.xml"/><Relationship Id="rId4" Type="http://schemas.openxmlformats.org/officeDocument/2006/relationships/slide" Target="slides/slide1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24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788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88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4E9BE0DC-0D35-4783-ABB4-36055169DB6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718523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2823EAA7-2BEC-4F63-B9B4-6290EF077B1A}" type="slidenum">
              <a:rPr lang="zh-CN" altLang="en-US" smtClean="0">
                <a:ea typeface="宋体" charset="-122"/>
              </a:rPr>
              <a:pPr eaLnBrk="1" hangingPunct="1">
                <a:spcBef>
                  <a:spcPct val="0"/>
                </a:spcBef>
              </a:pPr>
              <a:t>23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z="900" smtClean="0"/>
              <a:t>如先比较</a:t>
            </a:r>
            <a:r>
              <a:rPr lang="en-US" altLang="zh-CN" sz="900" smtClean="0"/>
              <a:t>x</a:t>
            </a:r>
            <a:r>
              <a:rPr lang="zh-CN" altLang="en-US" sz="900" smtClean="0"/>
              <a:t>和</a:t>
            </a:r>
            <a:r>
              <a:rPr lang="en-US" altLang="zh-CN" sz="900" smtClean="0"/>
              <a:t>y，</a:t>
            </a:r>
            <a:r>
              <a:rPr lang="zh-CN" altLang="en-US" sz="900" smtClean="0"/>
              <a:t>得到这2个数中较大的一个（</a:t>
            </a:r>
            <a:r>
              <a:rPr lang="en-US" altLang="zh-CN" sz="900" smtClean="0"/>
              <a:t>x</a:t>
            </a:r>
            <a:r>
              <a:rPr lang="zh-CN" altLang="en-US" sz="900" smtClean="0"/>
              <a:t>或</a:t>
            </a:r>
            <a:r>
              <a:rPr lang="en-US" altLang="zh-CN" sz="900" smtClean="0"/>
              <a:t>y），</a:t>
            </a:r>
            <a:r>
              <a:rPr lang="zh-CN" altLang="en-US" sz="900" smtClean="0"/>
              <a:t>再将这个较大的数与第3个数</a:t>
            </a:r>
            <a:r>
              <a:rPr lang="en-US" altLang="zh-CN" sz="900" smtClean="0"/>
              <a:t>z</a:t>
            </a:r>
            <a:r>
              <a:rPr lang="zh-CN" altLang="en-US" sz="900" smtClean="0"/>
              <a:t>做比较，就可以确定哪个数是最大的了。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66B66C2-E39E-43F4-98F7-01D16E0F13EC}" type="slidenum">
              <a:rPr lang="zh-CN" altLang="en-US" smtClean="0">
                <a:ea typeface="宋体" charset="-122"/>
              </a:rPr>
              <a:pPr eaLnBrk="1" hangingPunct="1">
                <a:spcBef>
                  <a:spcPct val="0"/>
                </a:spcBef>
              </a:pPr>
              <a:t>24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z="900" smtClean="0"/>
              <a:t>先将一个数（如</a:t>
            </a:r>
            <a:r>
              <a:rPr lang="en-US" altLang="zh-CN" sz="900" smtClean="0"/>
              <a:t>x）</a:t>
            </a:r>
            <a:r>
              <a:rPr lang="zh-CN" altLang="en-US" sz="900" smtClean="0"/>
              <a:t>与另外两个数（</a:t>
            </a:r>
            <a:r>
              <a:rPr lang="en-US" altLang="zh-CN" sz="900" smtClean="0"/>
              <a:t>y、z）</a:t>
            </a:r>
            <a:r>
              <a:rPr lang="zh-CN" altLang="en-US" sz="900" smtClean="0"/>
              <a:t>做比较，看它是否比另外两个数都大，如果它不是最大的，则剩下的两个数中一定有一个是最大的，再将剩下的两个数做比较，以此来确定哪个数是最大的。</a:t>
            </a:r>
          </a:p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F994982C-583A-4D81-9729-00C1D17525DC}" type="slidenum">
              <a:rPr lang="zh-CN" altLang="en-US" smtClean="0">
                <a:ea typeface="宋体" charset="-122"/>
              </a:rPr>
              <a:pPr eaLnBrk="1" hangingPunct="1">
                <a:spcBef>
                  <a:spcPct val="0"/>
                </a:spcBef>
              </a:pPr>
              <a:t>25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lvl="1" eaLnBrk="1" hangingPunct="1">
              <a:buFont typeface="Wingdings" pitchFamily="2" charset="2"/>
              <a:buNone/>
            </a:pPr>
            <a:r>
              <a:rPr lang="zh-CN" altLang="en-US" smtClean="0"/>
              <a:t>方法二首先利用了一个逻辑表达式，确定了</a:t>
            </a:r>
            <a:r>
              <a:rPr lang="en-US" altLang="zh-CN" smtClean="0"/>
              <a:t>x</a:t>
            </a:r>
            <a:r>
              <a:rPr lang="zh-CN" altLang="en-US" smtClean="0"/>
              <a:t>是否是最大的数，在它不是最大数的情况下，继续在剩下的两个数</a:t>
            </a:r>
            <a:r>
              <a:rPr lang="en-US" altLang="zh-CN" smtClean="0"/>
              <a:t>y</a:t>
            </a:r>
            <a:r>
              <a:rPr lang="zh-CN" altLang="en-US" smtClean="0"/>
              <a:t>和</a:t>
            </a:r>
            <a:r>
              <a:rPr lang="en-US" altLang="zh-CN" smtClean="0"/>
              <a:t>z</a:t>
            </a:r>
            <a:r>
              <a:rPr lang="zh-CN" altLang="en-US" smtClean="0"/>
              <a:t>之间比较，这样最终的打印输出，对于每个数只有一条语句。     方法一中，</a:t>
            </a:r>
            <a:r>
              <a:rPr lang="en-US" altLang="zh-CN" smtClean="0"/>
              <a:t>z</a:t>
            </a:r>
            <a:r>
              <a:rPr lang="zh-CN" altLang="en-US" smtClean="0"/>
              <a:t>的输出可能由两种情况产生。</a:t>
            </a:r>
          </a:p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C094EDA2-90EA-4503-B555-F2C613436383}" type="slidenum">
              <a:rPr lang="zh-CN" altLang="en-US" smtClean="0">
                <a:ea typeface="宋体" charset="-122"/>
              </a:rPr>
              <a:pPr eaLnBrk="1" hangingPunct="1">
                <a:spcBef>
                  <a:spcPct val="0"/>
                </a:spcBef>
              </a:pPr>
              <a:t>33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z="2000" smtClean="0"/>
              <a:t>在</a:t>
            </a:r>
            <a:r>
              <a:rPr lang="en-US" altLang="zh-CN" sz="2000" smtClean="0"/>
              <a:t>a</a:t>
            </a:r>
            <a:r>
              <a:rPr lang="zh-CN" altLang="en-US" sz="2000" smtClean="0"/>
              <a:t>小于</a:t>
            </a:r>
            <a:r>
              <a:rPr lang="en-US" altLang="zh-CN" sz="2000" smtClean="0"/>
              <a:t>b</a:t>
            </a:r>
            <a:r>
              <a:rPr lang="zh-CN" altLang="en-US" sz="2000" smtClean="0"/>
              <a:t>的情况下，程序段2，也会将</a:t>
            </a:r>
            <a:r>
              <a:rPr lang="en-US" altLang="zh-CN" sz="2000" smtClean="0"/>
              <a:t>b</a:t>
            </a:r>
            <a:r>
              <a:rPr lang="zh-CN" altLang="en-US" sz="2000" smtClean="0"/>
              <a:t>送入</a:t>
            </a:r>
            <a:r>
              <a:rPr lang="en-US" altLang="zh-CN" sz="2000" smtClean="0"/>
              <a:t>a</a:t>
            </a:r>
            <a:r>
              <a:rPr lang="zh-CN" altLang="en-US" sz="2000" smtClean="0"/>
              <a:t>中，而</a:t>
            </a:r>
            <a:r>
              <a:rPr lang="en-US" altLang="zh-CN" sz="2000" smtClean="0"/>
              <a:t>temp</a:t>
            </a:r>
            <a:r>
              <a:rPr lang="zh-CN" altLang="en-US" sz="2000" smtClean="0"/>
              <a:t>并未保存</a:t>
            </a:r>
            <a:r>
              <a:rPr lang="en-US" altLang="zh-CN" sz="2000" smtClean="0"/>
              <a:t>a</a:t>
            </a:r>
            <a:r>
              <a:rPr lang="zh-CN" altLang="en-US" sz="2000" smtClean="0"/>
              <a:t>的值（任意值），</a:t>
            </a:r>
            <a:r>
              <a:rPr lang="en-US" altLang="zh-CN" sz="2000" smtClean="0"/>
              <a:t>b=temp</a:t>
            </a:r>
            <a:r>
              <a:rPr lang="zh-CN" altLang="en-US" sz="2000" smtClean="0"/>
              <a:t>语句会产生错误。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FCF1C94A-6830-4252-8C79-A5C610D59A08}" type="slidenum">
              <a:rPr lang="zh-CN" altLang="en-US" smtClean="0">
                <a:ea typeface="宋体" charset="-122"/>
              </a:rPr>
              <a:pPr eaLnBrk="1" hangingPunct="1">
                <a:spcBef>
                  <a:spcPct val="0"/>
                </a:spcBef>
              </a:pPr>
              <a:t>38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/>
            <a:r>
              <a:rPr lang="zh-CN" altLang="en-US" sz="2000" smtClean="0">
                <a:latin typeface="宋体" charset="-122"/>
              </a:rPr>
              <a:t>这个问题与【例</a:t>
            </a:r>
            <a:r>
              <a:rPr lang="zh-CN" altLang="en-US" sz="2000" smtClean="0">
                <a:latin typeface="Times New Roman" pitchFamily="18" charset="0"/>
              </a:rPr>
              <a:t>4-8</a:t>
            </a:r>
            <a:r>
              <a:rPr lang="zh-CN" altLang="en-US" sz="2000" smtClean="0">
                <a:latin typeface="宋体" charset="-122"/>
              </a:rPr>
              <a:t>】（输出</a:t>
            </a:r>
            <a:r>
              <a:rPr lang="zh-CN" altLang="en-US" sz="2000" smtClean="0">
                <a:latin typeface="Times New Roman" pitchFamily="18" charset="0"/>
              </a:rPr>
              <a:t>3</a:t>
            </a:r>
            <a:r>
              <a:rPr lang="zh-CN" altLang="en-US" sz="2000" smtClean="0">
                <a:latin typeface="宋体" charset="-122"/>
              </a:rPr>
              <a:t>个数中的最大者）的区别是，在【例</a:t>
            </a:r>
            <a:r>
              <a:rPr lang="zh-CN" altLang="en-US" sz="2000" smtClean="0">
                <a:latin typeface="Times New Roman" pitchFamily="18" charset="0"/>
              </a:rPr>
              <a:t>4-8</a:t>
            </a:r>
            <a:r>
              <a:rPr lang="zh-CN" altLang="en-US" sz="2000" smtClean="0">
                <a:latin typeface="宋体" charset="-122"/>
              </a:rPr>
              <a:t>】中仅要求输出</a:t>
            </a:r>
            <a:r>
              <a:rPr lang="zh-CN" altLang="en-US" sz="2000" smtClean="0">
                <a:latin typeface="Times New Roman" pitchFamily="18" charset="0"/>
              </a:rPr>
              <a:t>3</a:t>
            </a:r>
            <a:r>
              <a:rPr lang="zh-CN" altLang="en-US" sz="2000" smtClean="0">
                <a:latin typeface="宋体" charset="-122"/>
              </a:rPr>
              <a:t>个数中的最大者，而这里既要求输出</a:t>
            </a:r>
            <a:r>
              <a:rPr lang="zh-CN" altLang="en-US" sz="2000" smtClean="0">
                <a:latin typeface="Times New Roman" pitchFamily="18" charset="0"/>
              </a:rPr>
              <a:t>3</a:t>
            </a:r>
            <a:r>
              <a:rPr lang="zh-CN" altLang="en-US" sz="2000" smtClean="0">
                <a:latin typeface="宋体" charset="-122"/>
              </a:rPr>
              <a:t>个数中的最大者，也要求输出</a:t>
            </a:r>
            <a:r>
              <a:rPr lang="zh-CN" altLang="en-US" sz="2000" smtClean="0">
                <a:latin typeface="Times New Roman" pitchFamily="18" charset="0"/>
              </a:rPr>
              <a:t>3</a:t>
            </a:r>
            <a:r>
              <a:rPr lang="zh-CN" altLang="en-US" sz="2000" smtClean="0">
                <a:latin typeface="宋体" charset="-122"/>
              </a:rPr>
              <a:t>个数中的最小者。如果仍然按【例</a:t>
            </a:r>
            <a:r>
              <a:rPr lang="zh-CN" altLang="en-US" sz="2000" smtClean="0">
                <a:latin typeface="Times New Roman" pitchFamily="18" charset="0"/>
              </a:rPr>
              <a:t>4-8</a:t>
            </a:r>
            <a:r>
              <a:rPr lang="zh-CN" altLang="en-US" sz="2000" smtClean="0">
                <a:latin typeface="宋体" charset="-122"/>
              </a:rPr>
              <a:t>】的判断方式，则逻辑会变得很复杂，因此这里采取新的方法。</a:t>
            </a:r>
            <a:endParaRPr lang="zh-CN" altLang="en-US" sz="2000" smtClean="0">
              <a:latin typeface="Times New Roman" pitchFamily="18" charset="0"/>
            </a:endParaRPr>
          </a:p>
          <a:p>
            <a:pPr algn="just" eaLnBrk="1" hangingPunct="1"/>
            <a:r>
              <a:rPr lang="zh-CN" altLang="en-US" sz="2000" smtClean="0">
                <a:latin typeface="宋体" charset="-122"/>
              </a:rPr>
              <a:t>这里要对</a:t>
            </a:r>
            <a:r>
              <a:rPr lang="zh-CN" altLang="en-US" sz="2000" smtClean="0">
                <a:latin typeface="Times New Roman" pitchFamily="18" charset="0"/>
              </a:rPr>
              <a:t>3</a:t>
            </a:r>
            <a:r>
              <a:rPr lang="zh-CN" altLang="en-US" sz="2000" smtClean="0">
                <a:latin typeface="宋体" charset="-122"/>
              </a:rPr>
              <a:t>个数进行比较，得到其中的最大者和最小者。一个关系运算每次只能比较两个数，为了可以同时得到最大数和最小数，因此增加两个存放最大数和最小数的变量。设最大数存放在变量</a:t>
            </a:r>
            <a:r>
              <a:rPr lang="zh-CN" altLang="en-US" sz="2000" smtClean="0">
                <a:latin typeface="Times New Roman" pitchFamily="18" charset="0"/>
              </a:rPr>
              <a:t> </a:t>
            </a:r>
            <a:r>
              <a:rPr lang="en-US" altLang="zh-CN" sz="2000" smtClean="0">
                <a:latin typeface="Times New Roman" pitchFamily="18" charset="0"/>
              </a:rPr>
              <a:t>max </a:t>
            </a:r>
            <a:r>
              <a:rPr lang="zh-CN" altLang="en-US" sz="2000" smtClean="0">
                <a:latin typeface="宋体" charset="-122"/>
              </a:rPr>
              <a:t>中，最小数存放在变量</a:t>
            </a:r>
            <a:r>
              <a:rPr lang="zh-CN" altLang="en-US" sz="2000" smtClean="0">
                <a:latin typeface="Times New Roman" pitchFamily="18" charset="0"/>
              </a:rPr>
              <a:t> </a:t>
            </a:r>
            <a:r>
              <a:rPr lang="en-US" altLang="zh-CN" sz="2000" smtClean="0">
                <a:latin typeface="Times New Roman" pitchFamily="18" charset="0"/>
              </a:rPr>
              <a:t>min </a:t>
            </a:r>
            <a:r>
              <a:rPr lang="zh-CN" altLang="en-US" sz="2000" smtClean="0">
                <a:latin typeface="宋体" charset="-122"/>
              </a:rPr>
              <a:t>中。</a:t>
            </a:r>
            <a:endParaRPr lang="zh-CN" altLang="en-US" sz="2000" smtClean="0">
              <a:latin typeface="Times New Roman" pitchFamily="18" charset="0"/>
            </a:endParaRPr>
          </a:p>
          <a:p>
            <a:pPr algn="just" eaLnBrk="1" hangingPunct="1"/>
            <a:r>
              <a:rPr lang="zh-CN" altLang="en-US" sz="2000" smtClean="0">
                <a:latin typeface="宋体" charset="-122"/>
              </a:rPr>
              <a:t>方法一：先比较两个数，把二者中的大者放在</a:t>
            </a:r>
            <a:r>
              <a:rPr lang="zh-CN" altLang="en-US" sz="2000" smtClean="0">
                <a:latin typeface="Times New Roman" pitchFamily="18" charset="0"/>
              </a:rPr>
              <a:t> </a:t>
            </a:r>
            <a:r>
              <a:rPr lang="en-US" altLang="zh-CN" sz="2000" smtClean="0">
                <a:latin typeface="Times New Roman" pitchFamily="18" charset="0"/>
              </a:rPr>
              <a:t>max </a:t>
            </a:r>
            <a:r>
              <a:rPr lang="zh-CN" altLang="en-US" sz="2000" smtClean="0">
                <a:latin typeface="宋体" charset="-122"/>
              </a:rPr>
              <a:t>中，小者放在</a:t>
            </a:r>
            <a:r>
              <a:rPr lang="en-US" altLang="zh-CN" sz="2000" smtClean="0">
                <a:latin typeface="Times New Roman" pitchFamily="18" charset="0"/>
              </a:rPr>
              <a:t>min </a:t>
            </a:r>
            <a:r>
              <a:rPr lang="zh-CN" altLang="en-US" sz="2000" smtClean="0">
                <a:latin typeface="宋体" charset="-122"/>
              </a:rPr>
              <a:t>中；然后再把第三个数与</a:t>
            </a:r>
            <a:r>
              <a:rPr lang="zh-CN" altLang="en-US" sz="2000" smtClean="0">
                <a:latin typeface="Times New Roman" pitchFamily="18" charset="0"/>
              </a:rPr>
              <a:t> </a:t>
            </a:r>
            <a:r>
              <a:rPr lang="en-US" altLang="zh-CN" sz="2000" smtClean="0">
                <a:latin typeface="Times New Roman" pitchFamily="18" charset="0"/>
              </a:rPr>
              <a:t>max </a:t>
            </a:r>
            <a:r>
              <a:rPr lang="zh-CN" altLang="en-US" sz="2000" smtClean="0">
                <a:latin typeface="宋体" charset="-122"/>
              </a:rPr>
              <a:t>和</a:t>
            </a:r>
            <a:r>
              <a:rPr lang="zh-CN" altLang="en-US" sz="2000" smtClean="0">
                <a:latin typeface="Times New Roman" pitchFamily="18" charset="0"/>
              </a:rPr>
              <a:t> </a:t>
            </a:r>
            <a:r>
              <a:rPr lang="en-US" altLang="zh-CN" sz="2000" smtClean="0">
                <a:latin typeface="Times New Roman" pitchFamily="18" charset="0"/>
              </a:rPr>
              <a:t>min </a:t>
            </a:r>
            <a:r>
              <a:rPr lang="zh-CN" altLang="en-US" sz="2000" smtClean="0">
                <a:latin typeface="宋体" charset="-122"/>
              </a:rPr>
              <a:t>进行比较，即可得到最大者和最小者。</a:t>
            </a:r>
          </a:p>
          <a:p>
            <a:pPr algn="just" eaLnBrk="1" hangingPunct="1"/>
            <a:endParaRPr lang="zh-CN" altLang="en-US" sz="900" smtClean="0"/>
          </a:p>
          <a:p>
            <a:pPr algn="just" eaLnBrk="1" hangingPunct="1"/>
            <a:r>
              <a:rPr lang="zh-CN" altLang="en-US" sz="900" smtClean="0"/>
              <a:t>方法一分析：3个数分别存储在不同的变量中，但很容易看出，我们要得到的结果只是这3个数中的最大者和最小者，而并不关心这3个数是哪3个。也就是说，这3个数并不要求同时存在，即不必用3个变量分别存储它们。</a:t>
            </a:r>
            <a:endParaRPr lang="zh-CN" altLang="en-US" sz="2000" smtClean="0">
              <a:latin typeface="Times New Roman" pitchFamily="18" charset="0"/>
            </a:endParaRPr>
          </a:p>
          <a:p>
            <a:pPr eaLnBrk="1" hangingPunct="1"/>
            <a:endParaRPr lang="zh-CN" altLang="en-US" sz="200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84DA729A-B286-43A4-81FE-278B1E6BA799}" type="slidenum">
              <a:rPr lang="zh-CN" altLang="en-US" smtClean="0">
                <a:ea typeface="宋体" charset="-122"/>
              </a:rPr>
              <a:pPr eaLnBrk="1" hangingPunct="1">
                <a:spcBef>
                  <a:spcPct val="0"/>
                </a:spcBef>
              </a:pPr>
              <a:t>39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D5E28D7-D33A-4905-B14E-F4E9D36A54A0}" type="slidenum">
              <a:rPr lang="zh-CN" altLang="en-US" smtClean="0">
                <a:ea typeface="宋体" charset="-122"/>
              </a:rPr>
              <a:pPr eaLnBrk="1" hangingPunct="1">
                <a:spcBef>
                  <a:spcPct val="0"/>
                </a:spcBef>
              </a:pPr>
              <a:t>45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50000"/>
              </a:spcBef>
            </a:pPr>
            <a:r>
              <a:rPr lang="zh-CN" altLang="en-US" sz="900" smtClean="0"/>
              <a:t>工人完成工件数在不同范围内时，应得奖金的比率也不相同，所以要先根据工件数来确定奖金比率。由于奖金比率分为5级，所以如果用双分支结构进行判断，则分支嵌套过多，算法冗长。为使算法的结构清晰，可读性强，宜采用多分支选择结构。</a:t>
            </a:r>
          </a:p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877FE1F9-BF7B-442C-BECF-03E4A9AEAA74}" type="slidenum">
              <a:rPr lang="zh-CN" altLang="en-US" smtClean="0">
                <a:ea typeface="宋体" charset="-122"/>
              </a:rPr>
              <a:pPr eaLnBrk="1" hangingPunct="1">
                <a:spcBef>
                  <a:spcPct val="0"/>
                </a:spcBef>
              </a:pPr>
              <a:t>51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/>
            <a:r>
              <a:rPr lang="zh-CN" altLang="en-US" sz="900" smtClean="0">
                <a:latin typeface="Tahoma" pitchFamily="34" charset="0"/>
              </a:rPr>
              <a:t>“</a:t>
            </a:r>
            <a:r>
              <a:rPr lang="en-US" altLang="zh-CN" sz="900" smtClean="0"/>
              <a:t>case </a:t>
            </a:r>
            <a:r>
              <a:rPr lang="zh-CN" altLang="en-US" sz="900" smtClean="0"/>
              <a:t>常量表达式</a:t>
            </a:r>
            <a:r>
              <a:rPr lang="zh-CN" altLang="en-US" sz="900" smtClean="0">
                <a:latin typeface="Tahoma" pitchFamily="34" charset="0"/>
              </a:rPr>
              <a:t>”</a:t>
            </a:r>
            <a:r>
              <a:rPr lang="zh-CN" altLang="en-US" sz="900" smtClean="0"/>
              <a:t>只起到标号的作用，而不是在该处进行条件判断。在执行</a:t>
            </a:r>
            <a:r>
              <a:rPr lang="en-US" altLang="zh-CN" sz="900" smtClean="0"/>
              <a:t>switch</a:t>
            </a:r>
            <a:r>
              <a:rPr lang="zh-CN" altLang="en-US" sz="900" smtClean="0"/>
              <a:t>语句时，根据</a:t>
            </a:r>
            <a:r>
              <a:rPr lang="en-US" altLang="zh-CN" sz="900" smtClean="0"/>
              <a:t>switch</a:t>
            </a:r>
            <a:r>
              <a:rPr lang="zh-CN" altLang="en-US" sz="900" smtClean="0"/>
              <a:t>后面表达式的值找到匹配的入口标号，就从此标号开始顺序地执行下去，不再进行判断。       如果没有</a:t>
            </a:r>
            <a:r>
              <a:rPr lang="en-US" altLang="zh-CN" sz="900" smtClean="0"/>
              <a:t>break</a:t>
            </a:r>
            <a:r>
              <a:rPr lang="zh-CN" altLang="en-US" sz="900" smtClean="0"/>
              <a:t>语句，则执行完一个</a:t>
            </a:r>
            <a:r>
              <a:rPr lang="en-US" altLang="zh-CN" sz="900" smtClean="0"/>
              <a:t>case</a:t>
            </a:r>
            <a:r>
              <a:rPr lang="zh-CN" altLang="en-US" sz="900" smtClean="0"/>
              <a:t>后面的语句后，流程控制转移到下一个</a:t>
            </a:r>
            <a:r>
              <a:rPr lang="en-US" altLang="zh-CN" sz="900" smtClean="0"/>
              <a:t>case</a:t>
            </a:r>
            <a:r>
              <a:rPr lang="zh-CN" altLang="en-US" sz="900" smtClean="0"/>
              <a:t>继续执行。</a:t>
            </a:r>
          </a:p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98" r="10120" b="34424"/>
          <a:stretch>
            <a:fillRect/>
          </a:stretch>
        </p:blipFill>
        <p:spPr bwMode="auto">
          <a:xfrm>
            <a:off x="539750" y="1844675"/>
            <a:ext cx="4535488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02_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3860800"/>
            <a:ext cx="4897437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137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55650" y="2709863"/>
            <a:ext cx="7772400" cy="1079500"/>
          </a:xfrm>
        </p:spPr>
        <p:txBody>
          <a:bodyPr/>
          <a:lstStyle>
            <a:lvl1pPr>
              <a:defRPr sz="4400">
                <a:solidFill>
                  <a:srgbClr val="FF0000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101383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476375" y="4508500"/>
            <a:ext cx="6400800" cy="600075"/>
          </a:xfrm>
        </p:spPr>
        <p:txBody>
          <a:bodyPr/>
          <a:lstStyle>
            <a:lvl1pPr marL="0" indent="0" algn="ctr">
              <a:buFontTx/>
              <a:buNone/>
              <a:defRPr b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隶书" pitchFamily="49" charset="-122"/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38825648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CAC - </a:t>
            </a:r>
            <a:fld id="{0E3758A6-2226-4A14-8131-FE56F215327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0061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5125" y="333375"/>
            <a:ext cx="2105025" cy="61436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333375"/>
            <a:ext cx="6167437" cy="61436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CAC - </a:t>
            </a:r>
            <a:fld id="{DB46A5CA-10D4-4BEF-9A25-D512912C9C4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361505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8" y="333375"/>
            <a:ext cx="8280400" cy="7334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95288" y="1447800"/>
            <a:ext cx="4135437" cy="5029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83125" y="1447800"/>
            <a:ext cx="4137025" cy="5029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CAC - </a:t>
            </a:r>
            <a:fld id="{E0A51A4C-385F-4476-AA2B-598C99C539E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70525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CAC - </a:t>
            </a:r>
            <a:fld id="{C1927969-A5B5-4E75-B672-7C5EA6F4B02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01283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CAC - </a:t>
            </a:r>
            <a:fld id="{F129E38C-FA5B-4AC3-BFAC-70DCA273718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53585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1447800"/>
            <a:ext cx="4135437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83125" y="1447800"/>
            <a:ext cx="4137025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CAC - </a:t>
            </a:r>
            <a:fld id="{548CA451-C7EB-47FC-AAFB-53FABB45606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94577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CAC - </a:t>
            </a:r>
            <a:fld id="{764E67B3-418C-44AB-910B-4DC50700E6B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31198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CAC - </a:t>
            </a:r>
            <a:fld id="{49970166-40E8-43EC-A195-7D66FB8282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34584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CAC - </a:t>
            </a:r>
            <a:fld id="{9288BEFC-8BF7-47A0-8B37-BB38A1447DD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69154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CAC - </a:t>
            </a:r>
            <a:fld id="{BDA727B4-B9F7-4DDB-BC3B-32D098E8ABE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59193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CAC - </a:t>
            </a:r>
            <a:fld id="{4A3095B1-3CDC-45E3-A192-613E4DB0C9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779816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333375"/>
            <a:ext cx="828040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447800"/>
            <a:ext cx="8424862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0356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9925" y="6597650"/>
            <a:ext cx="19050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bg2"/>
                </a:solidFill>
                <a:latin typeface="+mj-lt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CAC - </a:t>
            </a:r>
            <a:fld id="{4EA63729-CAF4-4760-9CD3-DDD127911FB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grpSp>
        <p:nvGrpSpPr>
          <p:cNvPr id="1029" name="Group 5"/>
          <p:cNvGrpSpPr>
            <a:grpSpLocks/>
          </p:cNvGrpSpPr>
          <p:nvPr/>
        </p:nvGrpSpPr>
        <p:grpSpPr bwMode="auto">
          <a:xfrm>
            <a:off x="288925" y="1143000"/>
            <a:ext cx="8604250" cy="142875"/>
            <a:chOff x="204" y="890"/>
            <a:chExt cx="5035" cy="91"/>
          </a:xfrm>
        </p:grpSpPr>
        <p:sp>
          <p:nvSpPr>
            <p:cNvPr id="1030" name="Rectangle 6"/>
            <p:cNvSpPr>
              <a:spLocks noChangeArrowheads="1"/>
            </p:cNvSpPr>
            <p:nvPr userDrawn="1"/>
          </p:nvSpPr>
          <p:spPr bwMode="auto">
            <a:xfrm>
              <a:off x="204" y="890"/>
              <a:ext cx="1769" cy="91"/>
            </a:xfrm>
            <a:prstGeom prst="rect">
              <a:avLst/>
            </a:prstGeom>
            <a:gradFill rotWithShape="1">
              <a:gsLst>
                <a:gs pos="0">
                  <a:srgbClr val="E4C9E4"/>
                </a:gs>
                <a:gs pos="100000">
                  <a:srgbClr val="80008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dist" eaLnBrk="1" hangingPunct="1">
                <a:defRPr/>
              </a:pPr>
              <a:endParaRPr lang="en-US" altLang="zh-CN" sz="1100" b="0" smtClean="0">
                <a:solidFill>
                  <a:srgbClr val="FFFFFF"/>
                </a:solidFill>
                <a:latin typeface="Arial Rounded MT Bold" pitchFamily="34" charset="0"/>
              </a:endParaRPr>
            </a:p>
          </p:txBody>
        </p:sp>
        <p:sp>
          <p:nvSpPr>
            <p:cNvPr id="1031" name="Rectangle 7"/>
            <p:cNvSpPr>
              <a:spLocks noChangeArrowheads="1"/>
            </p:cNvSpPr>
            <p:nvPr userDrawn="1"/>
          </p:nvSpPr>
          <p:spPr bwMode="auto">
            <a:xfrm>
              <a:off x="1973" y="890"/>
              <a:ext cx="1451" cy="91"/>
            </a:xfrm>
            <a:prstGeom prst="rect">
              <a:avLst/>
            </a:prstGeom>
            <a:solidFill>
              <a:srgbClr val="800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en-US" altLang="zh-CN" sz="1100" b="0" smtClean="0">
                <a:solidFill>
                  <a:srgbClr val="FFFFFF"/>
                </a:solidFill>
                <a:latin typeface="Arial Rounded MT Bold" pitchFamily="34" charset="0"/>
              </a:endParaRPr>
            </a:p>
          </p:txBody>
        </p:sp>
        <p:sp>
          <p:nvSpPr>
            <p:cNvPr id="1032" name="Rectangle 8"/>
            <p:cNvSpPr>
              <a:spLocks noChangeArrowheads="1"/>
            </p:cNvSpPr>
            <p:nvPr userDrawn="1"/>
          </p:nvSpPr>
          <p:spPr bwMode="auto">
            <a:xfrm>
              <a:off x="3424" y="890"/>
              <a:ext cx="1815" cy="91"/>
            </a:xfrm>
            <a:prstGeom prst="rect">
              <a:avLst/>
            </a:prstGeom>
            <a:gradFill rotWithShape="1">
              <a:gsLst>
                <a:gs pos="0">
                  <a:srgbClr val="800080"/>
                </a:gs>
                <a:gs pos="100000">
                  <a:srgbClr val="E9D2E9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en-US" altLang="zh-CN" sz="1100" b="0" smtClean="0">
                <a:solidFill>
                  <a:srgbClr val="FFFFFF"/>
                </a:solidFill>
                <a:latin typeface="Arial Rounded MT Bold" pitchFamily="34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Impact" pitchFamily="34" charset="0"/>
          <a:ea typeface="方正姚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Impact" pitchFamily="34" charset="0"/>
          <a:ea typeface="方正姚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Impact" pitchFamily="34" charset="0"/>
          <a:ea typeface="方正姚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Impact" pitchFamily="34" charset="0"/>
          <a:ea typeface="方正姚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Impact" pitchFamily="34" charset="0"/>
          <a:ea typeface="方正姚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Impact" pitchFamily="34" charset="0"/>
          <a:ea typeface="方正姚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Impact" pitchFamily="34" charset="0"/>
          <a:ea typeface="方正姚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Impact" pitchFamily="34" charset="0"/>
          <a:ea typeface="方正姚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SzPct val="85000"/>
        <a:buChar char="•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8000"/>
        </a:buClr>
        <a:buSzPct val="115000"/>
        <a:buFont typeface="Times New Roman" pitchFamily="18" charset="0"/>
        <a:buChar char="•"/>
        <a:defRPr sz="2800" b="1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 b="1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b="1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b="1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b="1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b="1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b="1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w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3.png"/><Relationship Id="rId4" Type="http://schemas.openxmlformats.org/officeDocument/2006/relationships/oleObject" Target="../embeddings/oleObject7.bin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55650" y="2425700"/>
            <a:ext cx="7772400" cy="1079500"/>
          </a:xfrm>
        </p:spPr>
        <p:txBody>
          <a:bodyPr/>
          <a:lstStyle/>
          <a:p>
            <a:pPr eaLnBrk="1" hangingPunct="1">
              <a:lnSpc>
                <a:spcPct val="140000"/>
              </a:lnSpc>
            </a:pPr>
            <a:r>
              <a:rPr lang="en-US" altLang="zh-CN" sz="4000" dirty="0" smtClean="0">
                <a:solidFill>
                  <a:schemeClr val="accent6">
                    <a:lumMod val="75000"/>
                  </a:schemeClr>
                </a:solidFill>
              </a:rPr>
              <a:t>第4</a:t>
            </a:r>
            <a:r>
              <a:rPr lang="zh-CN" altLang="en-US" sz="4000" dirty="0" smtClean="0">
                <a:solidFill>
                  <a:schemeClr val="accent6">
                    <a:lumMod val="75000"/>
                  </a:schemeClr>
                </a:solidFill>
              </a:rPr>
              <a:t>章 分支结构算法及其实现</a:t>
            </a:r>
            <a:endParaRPr lang="en-US" altLang="en-US" sz="4000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>
                <a:latin typeface="黑体" pitchFamily="2" charset="-122"/>
              </a:rPr>
              <a:t>4.1.2　逻辑运算和逻辑表达式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47800"/>
            <a:ext cx="8424862" cy="611188"/>
          </a:xfrm>
        </p:spPr>
        <p:txBody>
          <a:bodyPr/>
          <a:lstStyle/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en-US" altLang="zh-CN" sz="2400" smtClean="0">
                <a:latin typeface="仿宋_GB2312" pitchFamily="49" charset="-122"/>
              </a:rPr>
              <a:t>【</a:t>
            </a:r>
            <a:r>
              <a:rPr lang="zh-CN" altLang="en-US" sz="2400" smtClean="0">
                <a:latin typeface="仿宋_GB2312" pitchFamily="49" charset="-122"/>
              </a:rPr>
              <a:t>例</a:t>
            </a:r>
            <a:r>
              <a:rPr lang="en-US" altLang="zh-CN" sz="2400" smtClean="0">
                <a:latin typeface="仿宋_GB2312" pitchFamily="49" charset="-122"/>
              </a:rPr>
              <a:t>4</a:t>
            </a:r>
            <a:r>
              <a:rPr lang="zh-CN" altLang="en-US" sz="2400" smtClean="0">
                <a:latin typeface="仿宋_GB2312" pitchFamily="49" charset="-122"/>
              </a:rPr>
              <a:t>－</a:t>
            </a:r>
            <a:r>
              <a:rPr lang="en-US" altLang="zh-CN" sz="2400" smtClean="0">
                <a:latin typeface="仿宋_GB2312" pitchFamily="49" charset="-122"/>
              </a:rPr>
              <a:t>3】</a:t>
            </a:r>
            <a:r>
              <a:rPr lang="zh-CN" altLang="en-US" sz="2400" smtClean="0">
                <a:latin typeface="仿宋_GB2312" pitchFamily="49" charset="-122"/>
              </a:rPr>
              <a:t>利用集合概念理解逻辑运算。</a:t>
            </a:r>
            <a:endParaRPr lang="zh-CN" altLang="en-US" sz="2400" smtClean="0"/>
          </a:p>
        </p:txBody>
      </p:sp>
      <p:sp>
        <p:nvSpPr>
          <p:cNvPr id="111621" name="Rectangle 5"/>
          <p:cNvSpPr>
            <a:spLocks noChangeArrowheads="1"/>
          </p:cNvSpPr>
          <p:nvPr/>
        </p:nvSpPr>
        <p:spPr bwMode="auto">
          <a:xfrm>
            <a:off x="533400" y="2362200"/>
            <a:ext cx="4038600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just">
              <a:lnSpc>
                <a:spcPct val="110000"/>
              </a:lnSpc>
              <a:spcBef>
                <a:spcPct val="20000"/>
              </a:spcBef>
              <a:buClr>
                <a:srgbClr val="CC0000"/>
              </a:buClr>
              <a:buSzPct val="85000"/>
              <a:defRPr/>
            </a:pPr>
            <a:r>
              <a:rPr lang="zh-CN" altLang="en-US">
                <a:latin typeface="仿宋_GB2312" pitchFamily="49" charset="-122"/>
                <a:ea typeface="仿宋_GB2312" pitchFamily="49" charset="-122"/>
              </a:rPr>
              <a:t>集合</a:t>
            </a:r>
            <a:r>
              <a:rPr lang="en-US" altLang="zh-CN">
                <a:latin typeface="仿宋_GB2312" pitchFamily="49" charset="-122"/>
                <a:ea typeface="仿宋_GB2312" pitchFamily="49" charset="-122"/>
              </a:rPr>
              <a:t>A：</a:t>
            </a:r>
            <a:r>
              <a:rPr lang="zh-CN" altLang="en-US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_GB2312" pitchFamily="49" charset="-122"/>
                <a:ea typeface="仿宋_GB2312" pitchFamily="49" charset="-122"/>
              </a:rPr>
              <a:t>工资＞1000</a:t>
            </a:r>
            <a:r>
              <a:rPr lang="zh-CN" altLang="en-US">
                <a:latin typeface="仿宋_GB2312" pitchFamily="49" charset="-122"/>
                <a:ea typeface="仿宋_GB2312" pitchFamily="49" charset="-122"/>
              </a:rPr>
              <a:t>的职工</a:t>
            </a:r>
          </a:p>
        </p:txBody>
      </p:sp>
      <p:sp>
        <p:nvSpPr>
          <p:cNvPr id="111622" name="Rectangle 6"/>
          <p:cNvSpPr>
            <a:spLocks noChangeArrowheads="1"/>
          </p:cNvSpPr>
          <p:nvPr/>
        </p:nvSpPr>
        <p:spPr bwMode="auto">
          <a:xfrm>
            <a:off x="533400" y="2822575"/>
            <a:ext cx="3733800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just">
              <a:lnSpc>
                <a:spcPct val="110000"/>
              </a:lnSpc>
              <a:spcBef>
                <a:spcPct val="20000"/>
              </a:spcBef>
              <a:buClr>
                <a:srgbClr val="CC0000"/>
              </a:buClr>
              <a:buSzPct val="85000"/>
              <a:defRPr/>
            </a:pPr>
            <a:r>
              <a:rPr lang="zh-CN" altLang="en-US">
                <a:latin typeface="仿宋_GB2312" pitchFamily="49" charset="-122"/>
                <a:ea typeface="仿宋_GB2312" pitchFamily="49" charset="-122"/>
              </a:rPr>
              <a:t>集合</a:t>
            </a:r>
            <a:r>
              <a:rPr lang="en-US" altLang="zh-CN">
                <a:latin typeface="仿宋_GB2312" pitchFamily="49" charset="-122"/>
                <a:ea typeface="仿宋_GB2312" pitchFamily="49" charset="-122"/>
              </a:rPr>
              <a:t>B：</a:t>
            </a:r>
            <a:r>
              <a:rPr lang="zh-CN" altLang="en-US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_GB2312" pitchFamily="49" charset="-122"/>
                <a:ea typeface="仿宋_GB2312" pitchFamily="49" charset="-122"/>
              </a:rPr>
              <a:t>工龄＜5年</a:t>
            </a:r>
            <a:r>
              <a:rPr lang="zh-CN" altLang="en-US">
                <a:latin typeface="仿宋_GB2312" pitchFamily="49" charset="-122"/>
                <a:ea typeface="仿宋_GB2312" pitchFamily="49" charset="-122"/>
              </a:rPr>
              <a:t>的职工</a:t>
            </a:r>
          </a:p>
        </p:txBody>
      </p:sp>
      <p:sp>
        <p:nvSpPr>
          <p:cNvPr id="12294" name="Oval 7"/>
          <p:cNvSpPr>
            <a:spLocks noChangeArrowheads="1"/>
          </p:cNvSpPr>
          <p:nvPr/>
        </p:nvSpPr>
        <p:spPr bwMode="auto">
          <a:xfrm>
            <a:off x="4572000" y="2133600"/>
            <a:ext cx="1371600" cy="1309688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4000">
                <a:ea typeface="宋体" charset="-122"/>
              </a:rPr>
              <a:t>A</a:t>
            </a:r>
          </a:p>
        </p:txBody>
      </p:sp>
      <p:sp>
        <p:nvSpPr>
          <p:cNvPr id="111625" name="Rectangle 9"/>
          <p:cNvSpPr>
            <a:spLocks noChangeArrowheads="1"/>
          </p:cNvSpPr>
          <p:nvPr/>
        </p:nvSpPr>
        <p:spPr bwMode="auto">
          <a:xfrm>
            <a:off x="609600" y="4041775"/>
            <a:ext cx="4038600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just">
              <a:lnSpc>
                <a:spcPct val="110000"/>
              </a:lnSpc>
              <a:spcBef>
                <a:spcPct val="20000"/>
              </a:spcBef>
              <a:buClr>
                <a:srgbClr val="CC0000"/>
              </a:buClr>
              <a:buSzPct val="85000"/>
              <a:defRPr/>
            </a:pPr>
            <a:r>
              <a:rPr lang="zh-CN" altLang="en-US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_GB2312" pitchFamily="49" charset="-122"/>
                <a:ea typeface="仿宋_GB2312" pitchFamily="49" charset="-122"/>
              </a:rPr>
              <a:t>工资＞1000</a:t>
            </a:r>
            <a:r>
              <a:rPr lang="zh-CN" altLang="en-US">
                <a:latin typeface="仿宋_GB2312" pitchFamily="49" charset="-122"/>
                <a:ea typeface="仿宋_GB2312" pitchFamily="49" charset="-122"/>
              </a:rPr>
              <a:t> &amp;&amp; </a:t>
            </a:r>
            <a:r>
              <a:rPr lang="zh-CN" altLang="en-US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_GB2312" pitchFamily="49" charset="-122"/>
                <a:ea typeface="仿宋_GB2312" pitchFamily="49" charset="-122"/>
              </a:rPr>
              <a:t>工龄＜5年</a:t>
            </a:r>
          </a:p>
        </p:txBody>
      </p:sp>
      <p:sp>
        <p:nvSpPr>
          <p:cNvPr id="111634" name="Rectangle 18"/>
          <p:cNvSpPr>
            <a:spLocks noChangeArrowheads="1"/>
          </p:cNvSpPr>
          <p:nvPr/>
        </p:nvSpPr>
        <p:spPr bwMode="auto">
          <a:xfrm>
            <a:off x="609600" y="5337175"/>
            <a:ext cx="4038600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just">
              <a:lnSpc>
                <a:spcPct val="110000"/>
              </a:lnSpc>
              <a:spcBef>
                <a:spcPct val="20000"/>
              </a:spcBef>
              <a:buClr>
                <a:srgbClr val="CC0000"/>
              </a:buClr>
              <a:buSzPct val="85000"/>
              <a:defRPr/>
            </a:pPr>
            <a:r>
              <a:rPr lang="zh-CN" altLang="en-US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_GB2312" pitchFamily="49" charset="-122"/>
                <a:ea typeface="仿宋_GB2312" pitchFamily="49" charset="-122"/>
              </a:rPr>
              <a:t>工资＞1000</a:t>
            </a:r>
            <a:r>
              <a:rPr lang="zh-CN" altLang="en-US">
                <a:latin typeface="仿宋_GB2312" pitchFamily="49" charset="-122"/>
                <a:ea typeface="仿宋_GB2312" pitchFamily="49" charset="-122"/>
              </a:rPr>
              <a:t> || </a:t>
            </a:r>
            <a:r>
              <a:rPr lang="zh-CN" altLang="en-US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_GB2312" pitchFamily="49" charset="-122"/>
                <a:ea typeface="仿宋_GB2312" pitchFamily="49" charset="-122"/>
              </a:rPr>
              <a:t>工龄＜5年</a:t>
            </a:r>
          </a:p>
        </p:txBody>
      </p:sp>
      <p:sp>
        <p:nvSpPr>
          <p:cNvPr id="12297" name="Oval 26"/>
          <p:cNvSpPr>
            <a:spLocks noChangeArrowheads="1"/>
          </p:cNvSpPr>
          <p:nvPr/>
        </p:nvSpPr>
        <p:spPr bwMode="auto">
          <a:xfrm>
            <a:off x="6019800" y="2362200"/>
            <a:ext cx="838200" cy="838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800">
                <a:ea typeface="宋体" charset="-122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黑体" pitchFamily="2" charset="-122"/>
              </a:rPr>
              <a:t>4.1.2　逻辑运算和逻辑表达式</a:t>
            </a:r>
          </a:p>
        </p:txBody>
      </p:sp>
      <p:sp>
        <p:nvSpPr>
          <p:cNvPr id="112644" name="Rectangle 4"/>
          <p:cNvSpPr>
            <a:spLocks noChangeArrowheads="1"/>
          </p:cNvSpPr>
          <p:nvPr/>
        </p:nvSpPr>
        <p:spPr bwMode="auto">
          <a:xfrm>
            <a:off x="609600" y="2133600"/>
            <a:ext cx="2362200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just">
              <a:lnSpc>
                <a:spcPct val="110000"/>
              </a:lnSpc>
              <a:spcBef>
                <a:spcPct val="20000"/>
              </a:spcBef>
              <a:buClr>
                <a:srgbClr val="CC0000"/>
              </a:buClr>
              <a:buSzPct val="85000"/>
              <a:defRPr/>
            </a:pPr>
            <a:r>
              <a:rPr lang="zh-CN" altLang="en-US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_GB2312" pitchFamily="49" charset="-122"/>
                <a:ea typeface="仿宋_GB2312" pitchFamily="49" charset="-122"/>
              </a:rPr>
              <a:t>!(工资＞1000)</a:t>
            </a:r>
          </a:p>
        </p:txBody>
      </p:sp>
      <p:sp>
        <p:nvSpPr>
          <p:cNvPr id="112645" name="Rectangle 5"/>
          <p:cNvSpPr>
            <a:spLocks noChangeArrowheads="1"/>
          </p:cNvSpPr>
          <p:nvPr/>
        </p:nvSpPr>
        <p:spPr bwMode="auto">
          <a:xfrm>
            <a:off x="609600" y="3352800"/>
            <a:ext cx="4724400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just">
              <a:lnSpc>
                <a:spcPct val="110000"/>
              </a:lnSpc>
              <a:spcBef>
                <a:spcPct val="20000"/>
              </a:spcBef>
              <a:buClr>
                <a:srgbClr val="CC0000"/>
              </a:buClr>
              <a:buSzPct val="85000"/>
              <a:defRPr/>
            </a:pPr>
            <a:r>
              <a:rPr lang="zh-CN" altLang="en-US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_GB2312" pitchFamily="49" charset="-122"/>
                <a:ea typeface="仿宋_GB2312" pitchFamily="49" charset="-122"/>
              </a:rPr>
              <a:t>! ( 工资＞1000 &amp;&amp; 工龄＜5年 )</a:t>
            </a:r>
          </a:p>
        </p:txBody>
      </p:sp>
      <p:sp>
        <p:nvSpPr>
          <p:cNvPr id="112646" name="Rectangle 6"/>
          <p:cNvSpPr>
            <a:spLocks noChangeArrowheads="1"/>
          </p:cNvSpPr>
          <p:nvPr/>
        </p:nvSpPr>
        <p:spPr bwMode="auto">
          <a:xfrm>
            <a:off x="609600" y="2746375"/>
            <a:ext cx="2362200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just">
              <a:lnSpc>
                <a:spcPct val="110000"/>
              </a:lnSpc>
              <a:spcBef>
                <a:spcPct val="20000"/>
              </a:spcBef>
              <a:buClr>
                <a:srgbClr val="CC0000"/>
              </a:buClr>
              <a:buSzPct val="85000"/>
              <a:defRPr/>
            </a:pPr>
            <a:r>
              <a:rPr lang="zh-CN" altLang="en-US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_GB2312" pitchFamily="49" charset="-122"/>
                <a:ea typeface="仿宋_GB2312" pitchFamily="49" charset="-122"/>
              </a:rPr>
              <a:t>!(工龄＜5年 )</a:t>
            </a:r>
          </a:p>
        </p:txBody>
      </p:sp>
      <p:sp>
        <p:nvSpPr>
          <p:cNvPr id="13318" name="Rectangle 7"/>
          <p:cNvSpPr>
            <a:spLocks noChangeArrowheads="1"/>
          </p:cNvSpPr>
          <p:nvPr/>
        </p:nvSpPr>
        <p:spPr bwMode="auto">
          <a:xfrm>
            <a:off x="457200" y="1392238"/>
            <a:ext cx="48768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en-US" altLang="zh-CN" sz="2400"/>
              <a:t>“</a:t>
            </a:r>
            <a:r>
              <a:rPr lang="zh-CN" altLang="en-US" sz="2400">
                <a:latin typeface="仿宋_GB2312" pitchFamily="49" charset="-122"/>
              </a:rPr>
              <a:t>非 </a:t>
            </a:r>
            <a:r>
              <a:rPr lang="zh-CN" altLang="en-US" sz="2400"/>
              <a:t>”</a:t>
            </a:r>
            <a:r>
              <a:rPr lang="zh-CN" altLang="en-US" sz="2400">
                <a:latin typeface="仿宋_GB2312" pitchFamily="49" charset="-122"/>
              </a:rPr>
              <a:t>运算规则的进一步理解：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>
                <a:latin typeface="黑体" pitchFamily="2" charset="-122"/>
              </a:rPr>
              <a:t>4.1.2　逻辑运算和逻辑表达式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47800"/>
            <a:ext cx="8424862" cy="1484313"/>
          </a:xfrm>
          <a:noFill/>
        </p:spPr>
        <p:txBody>
          <a:bodyPr/>
          <a:lstStyle/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 smtClean="0">
                <a:latin typeface="仿宋_GB2312" pitchFamily="49" charset="-122"/>
              </a:rPr>
              <a:t>【例4-4】设变量</a:t>
            </a:r>
            <a:r>
              <a:rPr lang="en-US" altLang="zh-CN" sz="2400" smtClean="0">
                <a:latin typeface="仿宋_GB2312" pitchFamily="49" charset="-122"/>
              </a:rPr>
              <a:t>math</a:t>
            </a:r>
            <a:r>
              <a:rPr lang="zh-CN" altLang="en-US" sz="2400" smtClean="0">
                <a:latin typeface="仿宋_GB2312" pitchFamily="49" charset="-122"/>
              </a:rPr>
              <a:t>代表某学生的数学成绩，变量</a:t>
            </a:r>
            <a:r>
              <a:rPr lang="en-US" altLang="zh-CN" sz="2400" smtClean="0">
                <a:latin typeface="仿宋_GB2312" pitchFamily="49" charset="-122"/>
              </a:rPr>
              <a:t>English</a:t>
            </a:r>
            <a:r>
              <a:rPr lang="zh-CN" altLang="en-US" sz="2400" smtClean="0">
                <a:latin typeface="仿宋_GB2312" pitchFamily="49" charset="-122"/>
              </a:rPr>
              <a:t>代表英语成绩，为下面的语义设计逻辑表达式，使满足条件时，表达式的结果为</a:t>
            </a:r>
            <a:r>
              <a:rPr lang="zh-CN" altLang="en-US" sz="2400" smtClean="0"/>
              <a:t>“</a:t>
            </a:r>
            <a:r>
              <a:rPr lang="zh-CN" altLang="en-US" sz="2400" smtClean="0">
                <a:latin typeface="仿宋_GB2312" pitchFamily="49" charset="-122"/>
              </a:rPr>
              <a:t>真</a:t>
            </a:r>
            <a:r>
              <a:rPr lang="zh-CN" altLang="en-US" sz="2400" smtClean="0"/>
              <a:t>”</a:t>
            </a:r>
            <a:r>
              <a:rPr lang="zh-CN" altLang="en-US" sz="2400" smtClean="0">
                <a:latin typeface="仿宋_GB2312" pitchFamily="49" charset="-122"/>
              </a:rPr>
              <a:t>。</a:t>
            </a:r>
          </a:p>
        </p:txBody>
      </p:sp>
      <p:sp>
        <p:nvSpPr>
          <p:cNvPr id="115716" name="Rectangle 4"/>
          <p:cNvSpPr>
            <a:spLocks noChangeArrowheads="1"/>
          </p:cNvSpPr>
          <p:nvPr/>
        </p:nvSpPr>
        <p:spPr bwMode="auto">
          <a:xfrm>
            <a:off x="609600" y="3048000"/>
            <a:ext cx="4283075" cy="47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110000"/>
              </a:lnSpc>
              <a:buFontTx/>
              <a:buNone/>
            </a:pPr>
            <a:r>
              <a:rPr lang="zh-CN" altLang="en-US" sz="2400">
                <a:latin typeface="仿宋_GB2312" pitchFamily="49" charset="-122"/>
              </a:rPr>
              <a:t>（1）数学和英语成绩均不及格</a:t>
            </a:r>
          </a:p>
        </p:txBody>
      </p:sp>
      <p:sp>
        <p:nvSpPr>
          <p:cNvPr id="115717" name="Rectangle 5"/>
          <p:cNvSpPr>
            <a:spLocks noChangeArrowheads="1"/>
          </p:cNvSpPr>
          <p:nvPr/>
        </p:nvSpPr>
        <p:spPr bwMode="auto">
          <a:xfrm>
            <a:off x="1336675" y="3505200"/>
            <a:ext cx="383857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>
                <a:latin typeface="仿宋_GB2312" pitchFamily="49" charset="-122"/>
              </a:rPr>
              <a:t>math＜60 &amp;&amp; English ＜60</a:t>
            </a:r>
            <a:endParaRPr lang="zh-CN" altLang="en-US" sz="2400">
              <a:latin typeface="仿宋_GB2312" pitchFamily="49" charset="-122"/>
            </a:endParaRPr>
          </a:p>
        </p:txBody>
      </p:sp>
      <p:sp>
        <p:nvSpPr>
          <p:cNvPr id="115718" name="Rectangle 6"/>
          <p:cNvSpPr>
            <a:spLocks noChangeArrowheads="1"/>
          </p:cNvSpPr>
          <p:nvPr/>
        </p:nvSpPr>
        <p:spPr bwMode="auto">
          <a:xfrm>
            <a:off x="609600" y="3944938"/>
            <a:ext cx="5508625" cy="47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110000"/>
              </a:lnSpc>
              <a:buFontTx/>
              <a:buNone/>
            </a:pPr>
            <a:r>
              <a:rPr lang="en-US" altLang="zh-CN" sz="2400">
                <a:latin typeface="仿宋_GB2312" pitchFamily="49" charset="-122"/>
              </a:rPr>
              <a:t>（2）</a:t>
            </a:r>
            <a:r>
              <a:rPr lang="zh-CN" altLang="en-US" sz="2400">
                <a:latin typeface="仿宋_GB2312" pitchFamily="49" charset="-122"/>
              </a:rPr>
              <a:t>数学和英语成绩</a:t>
            </a:r>
            <a:r>
              <a:rPr lang="zh-CN" altLang="en-US" sz="2400">
                <a:solidFill>
                  <a:srgbClr val="FF0066"/>
                </a:solidFill>
                <a:latin typeface="仿宋_GB2312" pitchFamily="49" charset="-122"/>
              </a:rPr>
              <a:t>至少</a:t>
            </a:r>
            <a:r>
              <a:rPr lang="zh-CN" altLang="en-US" sz="2400">
                <a:latin typeface="仿宋_GB2312" pitchFamily="49" charset="-122"/>
              </a:rPr>
              <a:t>有一门不及格</a:t>
            </a:r>
          </a:p>
        </p:txBody>
      </p:sp>
      <p:sp>
        <p:nvSpPr>
          <p:cNvPr id="115720" name="Rectangle 8"/>
          <p:cNvSpPr>
            <a:spLocks noChangeArrowheads="1"/>
          </p:cNvSpPr>
          <p:nvPr/>
        </p:nvSpPr>
        <p:spPr bwMode="auto">
          <a:xfrm>
            <a:off x="1273175" y="4479925"/>
            <a:ext cx="3509963" cy="138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>
                <a:latin typeface="仿宋_GB2312" pitchFamily="49" charset="-122"/>
                <a:ea typeface="Batang" pitchFamily="18" charset="-127"/>
              </a:rPr>
              <a:t>①</a:t>
            </a:r>
            <a:r>
              <a:rPr lang="zh-CN" altLang="en-US" sz="2400">
                <a:latin typeface="仿宋_GB2312" pitchFamily="49" charset="-122"/>
              </a:rPr>
              <a:t>数学成绩低于60分</a:t>
            </a:r>
            <a:endParaRPr lang="zh-CN" altLang="en-GB" sz="2400">
              <a:latin typeface="仿宋_GB2312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>
                <a:latin typeface="仿宋_GB2312" pitchFamily="49" charset="-122"/>
                <a:ea typeface="Batang" pitchFamily="18" charset="-127"/>
              </a:rPr>
              <a:t>②</a:t>
            </a:r>
            <a:r>
              <a:rPr lang="zh-CN" altLang="en-US" sz="2400">
                <a:latin typeface="仿宋_GB2312" pitchFamily="49" charset="-122"/>
              </a:rPr>
              <a:t>英语成绩低于60分</a:t>
            </a:r>
            <a:endParaRPr lang="zh-CN" altLang="en-GB" sz="2400">
              <a:latin typeface="仿宋_GB2312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>
                <a:latin typeface="仿宋_GB2312" pitchFamily="49" charset="-122"/>
                <a:ea typeface="Batang" pitchFamily="18" charset="-127"/>
              </a:rPr>
              <a:t>③</a:t>
            </a:r>
            <a:r>
              <a:rPr lang="zh-CN" altLang="en-US" sz="2400">
                <a:latin typeface="仿宋_GB2312" pitchFamily="49" charset="-122"/>
              </a:rPr>
              <a:t>两门课成绩均低于60分</a:t>
            </a:r>
          </a:p>
        </p:txBody>
      </p:sp>
      <p:sp>
        <p:nvSpPr>
          <p:cNvPr id="115721" name="Rectangle 9"/>
          <p:cNvSpPr>
            <a:spLocks noChangeArrowheads="1"/>
          </p:cNvSpPr>
          <p:nvPr/>
        </p:nvSpPr>
        <p:spPr bwMode="auto">
          <a:xfrm>
            <a:off x="1295400" y="5943600"/>
            <a:ext cx="399097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>
                <a:latin typeface="仿宋_GB2312" pitchFamily="49" charset="-122"/>
              </a:rPr>
              <a:t>math ＜60 ‖ English ＜60</a:t>
            </a:r>
            <a:endParaRPr lang="zh-CN" altLang="en-US" sz="2400">
              <a:latin typeface="仿宋_GB2312" pitchFamily="49" charset="-122"/>
            </a:endParaRPr>
          </a:p>
        </p:txBody>
      </p:sp>
      <p:sp>
        <p:nvSpPr>
          <p:cNvPr id="115722" name="AutoShape 10"/>
          <p:cNvSpPr>
            <a:spLocks/>
          </p:cNvSpPr>
          <p:nvPr/>
        </p:nvSpPr>
        <p:spPr bwMode="auto">
          <a:xfrm>
            <a:off x="5562600" y="2819400"/>
            <a:ext cx="3200400" cy="914400"/>
          </a:xfrm>
          <a:prstGeom prst="borderCallout2">
            <a:avLst>
              <a:gd name="adj1" fmla="val 12500"/>
              <a:gd name="adj2" fmla="val -2380"/>
              <a:gd name="adj3" fmla="val 12500"/>
              <a:gd name="adj4" fmla="val -11657"/>
              <a:gd name="adj5" fmla="val 81597"/>
              <a:gd name="adj6" fmla="val -21329"/>
            </a:avLst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0">
                <a:ea typeface="隶书" pitchFamily="49" charset="-122"/>
              </a:rPr>
              <a:t>关系运算的优先级高于逻辑运算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5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5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5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57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57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57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5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572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5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6" grpId="0" autoUpdateAnimBg="0"/>
      <p:bldP spid="115717" grpId="0" autoUpdateAnimBg="0"/>
      <p:bldP spid="115718" grpId="0" autoUpdateAnimBg="0"/>
      <p:bldP spid="115720" grpId="0" build="p" autoUpdateAnimBg="0"/>
      <p:bldP spid="115721" grpId="0" autoUpdateAnimBg="0"/>
      <p:bldP spid="115722" grpId="0" build="p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>
                <a:latin typeface="黑体" pitchFamily="2" charset="-122"/>
              </a:rPr>
              <a:t>4.1.2　逻辑运算和逻辑表达式</a:t>
            </a:r>
          </a:p>
        </p:txBody>
      </p:sp>
      <p:sp>
        <p:nvSpPr>
          <p:cNvPr id="15363" name="Rectangle 5"/>
          <p:cNvSpPr>
            <a:spLocks noChangeArrowheads="1"/>
          </p:cNvSpPr>
          <p:nvPr/>
        </p:nvSpPr>
        <p:spPr bwMode="auto">
          <a:xfrm>
            <a:off x="665163" y="1447800"/>
            <a:ext cx="520223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>
                <a:latin typeface="仿宋_GB2312" pitchFamily="49" charset="-122"/>
              </a:rPr>
              <a:t>（3）</a:t>
            </a:r>
            <a:r>
              <a:rPr lang="zh-CN" altLang="en-US" sz="2400">
                <a:latin typeface="仿宋_GB2312" pitchFamily="49" charset="-122"/>
              </a:rPr>
              <a:t>数学和英语成绩</a:t>
            </a:r>
            <a:r>
              <a:rPr lang="zh-CN" altLang="en-US" sz="2400">
                <a:solidFill>
                  <a:srgbClr val="FF0066"/>
                </a:solidFill>
                <a:latin typeface="仿宋_GB2312" pitchFamily="49" charset="-122"/>
              </a:rPr>
              <a:t>只有</a:t>
            </a:r>
            <a:r>
              <a:rPr lang="zh-CN" altLang="en-US" sz="2400">
                <a:latin typeface="仿宋_GB2312" pitchFamily="49" charset="-122"/>
              </a:rPr>
              <a:t>一门不及格</a:t>
            </a:r>
          </a:p>
        </p:txBody>
      </p:sp>
      <p:sp>
        <p:nvSpPr>
          <p:cNvPr id="116742" name="Rectangle 6"/>
          <p:cNvSpPr>
            <a:spLocks noChangeArrowheads="1"/>
          </p:cNvSpPr>
          <p:nvPr/>
        </p:nvSpPr>
        <p:spPr bwMode="auto">
          <a:xfrm>
            <a:off x="1447800" y="1887538"/>
            <a:ext cx="5970588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>
                <a:latin typeface="仿宋_GB2312" pitchFamily="49" charset="-122"/>
              </a:rPr>
              <a:t>①数学成绩低于60分而英语成绩不低于60分</a:t>
            </a:r>
            <a:endParaRPr lang="zh-CN" altLang="en-GB" sz="2400">
              <a:latin typeface="仿宋_GB2312" pitchFamily="49" charset="-122"/>
            </a:endParaRP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>
                <a:latin typeface="仿宋_GB2312" pitchFamily="49" charset="-122"/>
                <a:ea typeface="Batang" pitchFamily="18" charset="-127"/>
              </a:rPr>
              <a:t>②</a:t>
            </a:r>
            <a:r>
              <a:rPr lang="zh-CN" altLang="en-US" sz="2400">
                <a:latin typeface="仿宋_GB2312" pitchFamily="49" charset="-122"/>
              </a:rPr>
              <a:t>英语成绩低于60分而数学成绩不低于60分</a:t>
            </a:r>
          </a:p>
        </p:txBody>
      </p:sp>
      <p:sp>
        <p:nvSpPr>
          <p:cNvPr id="116744" name="Rectangle 8"/>
          <p:cNvSpPr>
            <a:spLocks noChangeArrowheads="1"/>
          </p:cNvSpPr>
          <p:nvPr/>
        </p:nvSpPr>
        <p:spPr bwMode="auto">
          <a:xfrm>
            <a:off x="1295400" y="3079750"/>
            <a:ext cx="6454775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>
                <a:latin typeface="仿宋_GB2312" pitchFamily="49" charset="-122"/>
              </a:rPr>
              <a:t>( </a:t>
            </a:r>
            <a:r>
              <a:rPr lang="en-US" altLang="zh-CN" sz="2400">
                <a:latin typeface="仿宋_GB2312" pitchFamily="49" charset="-122"/>
              </a:rPr>
              <a:t>math</a:t>
            </a:r>
            <a:r>
              <a:rPr lang="en-GB" altLang="zh-CN" sz="2400">
                <a:latin typeface="仿宋_GB2312" pitchFamily="49" charset="-122"/>
              </a:rPr>
              <a:t> </a:t>
            </a:r>
            <a:r>
              <a:rPr lang="en-US" altLang="zh-CN" sz="2400">
                <a:latin typeface="仿宋_GB2312" pitchFamily="49" charset="-122"/>
              </a:rPr>
              <a:t>＜60 &amp;&amp; English ＞=60 ) </a:t>
            </a:r>
            <a:endParaRPr lang="en-GB" altLang="zh-CN" sz="2400">
              <a:latin typeface="仿宋_GB2312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GB" altLang="zh-CN" sz="2400">
                <a:latin typeface="仿宋_GB2312" pitchFamily="49" charset="-122"/>
              </a:rPr>
              <a:t>        </a:t>
            </a:r>
            <a:r>
              <a:rPr lang="en-US" altLang="zh-CN" sz="2400">
                <a:latin typeface="仿宋_GB2312" pitchFamily="49" charset="-122"/>
              </a:rPr>
              <a:t>‖ ( English ＜60 &amp;&amp; math ＞=60 )</a:t>
            </a:r>
            <a:endParaRPr lang="zh-CN" altLang="en-US" sz="2400">
              <a:latin typeface="仿宋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6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6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2" grpId="0" autoUpdateAnimBg="0"/>
      <p:bldP spid="116744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>
                <a:latin typeface="黑体" pitchFamily="2" charset="-122"/>
              </a:rPr>
              <a:t>4.1.2　逻辑运算和逻辑表达式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295400"/>
            <a:ext cx="8424862" cy="928688"/>
          </a:xfrm>
        </p:spPr>
        <p:txBody>
          <a:bodyPr/>
          <a:lstStyle/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smtClean="0">
                <a:latin typeface="仿宋_GB2312" pitchFamily="49" charset="-122"/>
              </a:rPr>
              <a:t>【例4-5】将下面的语义用逻辑表达式表示，使满足条件时，表达式的结果为</a:t>
            </a:r>
            <a:r>
              <a:rPr lang="zh-CN" altLang="en-US" sz="2400" smtClean="0"/>
              <a:t>“</a:t>
            </a:r>
            <a:r>
              <a:rPr lang="zh-CN" altLang="en-US" sz="2400" smtClean="0">
                <a:latin typeface="仿宋_GB2312" pitchFamily="49" charset="-122"/>
              </a:rPr>
              <a:t>真</a:t>
            </a:r>
            <a:r>
              <a:rPr lang="zh-CN" altLang="en-US" sz="2400" smtClean="0"/>
              <a:t>”</a:t>
            </a:r>
            <a:r>
              <a:rPr lang="zh-CN" altLang="en-US" sz="2400" smtClean="0">
                <a:latin typeface="仿宋_GB2312" pitchFamily="49" charset="-122"/>
              </a:rPr>
              <a:t>。</a:t>
            </a:r>
            <a:endParaRPr lang="zh-CN" altLang="en-US" sz="2400" smtClean="0"/>
          </a:p>
        </p:txBody>
      </p:sp>
      <p:sp>
        <p:nvSpPr>
          <p:cNvPr id="118788" name="Rectangle 4"/>
          <p:cNvSpPr>
            <a:spLocks noChangeArrowheads="1"/>
          </p:cNvSpPr>
          <p:nvPr/>
        </p:nvSpPr>
        <p:spPr bwMode="auto">
          <a:xfrm>
            <a:off x="381000" y="2457450"/>
            <a:ext cx="79644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>
                <a:latin typeface="仿宋_GB2312" pitchFamily="49" charset="-122"/>
              </a:rPr>
              <a:t>（1）设</a:t>
            </a:r>
            <a:r>
              <a:rPr lang="en-US" altLang="zh-CN" sz="2400">
                <a:latin typeface="仿宋_GB2312" pitchFamily="49" charset="-122"/>
              </a:rPr>
              <a:t>a,b,c</a:t>
            </a:r>
            <a:r>
              <a:rPr lang="zh-CN" altLang="en-US" sz="2400">
                <a:latin typeface="仿宋_GB2312" pitchFamily="49" charset="-122"/>
              </a:rPr>
              <a:t>为三角形的三边，判断它们能否构成三角形</a:t>
            </a:r>
            <a:r>
              <a:rPr lang="zh-CN" altLang="en-GB" sz="2400">
                <a:latin typeface="仿宋_GB2312" pitchFamily="49" charset="-122"/>
              </a:rPr>
              <a:t>.</a:t>
            </a:r>
            <a:endParaRPr lang="zh-CN" altLang="en-US" sz="2400">
              <a:latin typeface="仿宋_GB2312" pitchFamily="49" charset="-122"/>
            </a:endParaRPr>
          </a:p>
        </p:txBody>
      </p:sp>
      <p:sp>
        <p:nvSpPr>
          <p:cNvPr id="118789" name="Rectangle 5"/>
          <p:cNvSpPr>
            <a:spLocks noChangeArrowheads="1"/>
          </p:cNvSpPr>
          <p:nvPr/>
        </p:nvSpPr>
        <p:spPr bwMode="auto">
          <a:xfrm>
            <a:off x="1079500" y="2928938"/>
            <a:ext cx="4984750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GB" altLang="zh-CN" sz="2800">
                <a:latin typeface="仿宋_GB2312" pitchFamily="49" charset="-122"/>
              </a:rPr>
              <a:t> </a:t>
            </a:r>
            <a:r>
              <a:rPr lang="en-US" altLang="zh-CN" sz="2800">
                <a:latin typeface="仿宋_GB2312" pitchFamily="49" charset="-122"/>
              </a:rPr>
              <a:t>a+b＞c &amp;&amp;</a:t>
            </a:r>
            <a:r>
              <a:rPr lang="en-GB" altLang="zh-CN" sz="2800">
                <a:latin typeface="仿宋_GB2312" pitchFamily="49" charset="-122"/>
              </a:rPr>
              <a:t> </a:t>
            </a:r>
            <a:r>
              <a:rPr lang="en-US" altLang="zh-CN" sz="2800">
                <a:latin typeface="仿宋_GB2312" pitchFamily="49" charset="-122"/>
              </a:rPr>
              <a:t>a+c＞b &amp;&amp; b+c＞a</a:t>
            </a:r>
            <a:endParaRPr lang="zh-CN" altLang="en-US" sz="2800">
              <a:latin typeface="仿宋_GB2312" pitchFamily="49" charset="-122"/>
            </a:endParaRPr>
          </a:p>
        </p:txBody>
      </p:sp>
      <p:sp>
        <p:nvSpPr>
          <p:cNvPr id="118790" name="Rectangle 6"/>
          <p:cNvSpPr>
            <a:spLocks noChangeArrowheads="1"/>
          </p:cNvSpPr>
          <p:nvPr/>
        </p:nvSpPr>
        <p:spPr bwMode="auto">
          <a:xfrm>
            <a:off x="388938" y="3505200"/>
            <a:ext cx="873125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>
                <a:latin typeface="仿宋_GB2312" pitchFamily="49" charset="-122"/>
              </a:rPr>
              <a:t>（2）</a:t>
            </a:r>
            <a:r>
              <a:rPr lang="zh-CN" altLang="en-US" sz="2400">
                <a:latin typeface="仿宋_GB2312" pitchFamily="49" charset="-122"/>
              </a:rPr>
              <a:t>设</a:t>
            </a:r>
            <a:r>
              <a:rPr lang="en-US" altLang="zh-CN" sz="2400">
                <a:latin typeface="仿宋_GB2312" pitchFamily="49" charset="-122"/>
              </a:rPr>
              <a:t>a,b,c</a:t>
            </a:r>
            <a:r>
              <a:rPr lang="zh-CN" altLang="en-US" sz="2400">
                <a:latin typeface="仿宋_GB2312" pitchFamily="49" charset="-122"/>
              </a:rPr>
              <a:t>能构成三角形，判断该三角形是否为直角三角形</a:t>
            </a:r>
            <a:r>
              <a:rPr lang="zh-CN" altLang="en-GB" sz="2400">
                <a:latin typeface="仿宋_GB2312" pitchFamily="49" charset="-122"/>
              </a:rPr>
              <a:t>.</a:t>
            </a:r>
            <a:r>
              <a:rPr lang="zh-CN" altLang="en-US" sz="2400">
                <a:latin typeface="仿宋_GB2312" pitchFamily="49" charset="-122"/>
              </a:rPr>
              <a:t> </a:t>
            </a:r>
          </a:p>
        </p:txBody>
      </p:sp>
      <p:sp>
        <p:nvSpPr>
          <p:cNvPr id="118791" name="Rectangle 7"/>
          <p:cNvSpPr>
            <a:spLocks noChangeArrowheads="1"/>
          </p:cNvSpPr>
          <p:nvPr/>
        </p:nvSpPr>
        <p:spPr bwMode="auto">
          <a:xfrm>
            <a:off x="1219200" y="4114800"/>
            <a:ext cx="7497763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800">
                <a:latin typeface="仿宋_GB2312" pitchFamily="49" charset="-122"/>
              </a:rPr>
              <a:t>a*a+b*b==c*c ‖a*a+c*c==b*b‖b*b+c*c==a*a</a:t>
            </a:r>
            <a:endParaRPr lang="zh-CN" altLang="en-US" sz="2800">
              <a:latin typeface="仿宋_GB2312" pitchFamily="49" charset="-122"/>
            </a:endParaRPr>
          </a:p>
        </p:txBody>
      </p:sp>
      <p:sp>
        <p:nvSpPr>
          <p:cNvPr id="118792" name="AutoShape 8"/>
          <p:cNvSpPr>
            <a:spLocks/>
          </p:cNvSpPr>
          <p:nvPr/>
        </p:nvSpPr>
        <p:spPr bwMode="auto">
          <a:xfrm>
            <a:off x="4572000" y="4953000"/>
            <a:ext cx="1905000" cy="1447800"/>
          </a:xfrm>
          <a:prstGeom prst="borderCallout2">
            <a:avLst>
              <a:gd name="adj1" fmla="val 7894"/>
              <a:gd name="adj2" fmla="val -4000"/>
              <a:gd name="adj3" fmla="val 7894"/>
              <a:gd name="adj4" fmla="val -28333"/>
              <a:gd name="adj5" fmla="val -23463"/>
              <a:gd name="adj6" fmla="val -53750"/>
            </a:avLst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0">
                <a:ea typeface="隶书" pitchFamily="49" charset="-122"/>
              </a:rPr>
              <a:t> 优先级：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0">
                <a:ea typeface="隶书" pitchFamily="49" charset="-122"/>
              </a:rPr>
              <a:t> 算术运算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0">
                <a:ea typeface="隶书" pitchFamily="49" charset="-122"/>
              </a:rPr>
              <a:t> 关系运算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0">
                <a:ea typeface="隶书" pitchFamily="49" charset="-122"/>
              </a:rPr>
              <a:t> 逻辑运算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8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8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8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8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879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87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87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87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87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8" grpId="0" autoUpdateAnimBg="0"/>
      <p:bldP spid="118789" grpId="0" autoUpdateAnimBg="0"/>
      <p:bldP spid="118790" grpId="0" autoUpdateAnimBg="0"/>
      <p:bldP spid="118791" grpId="0" autoUpdateAnimBg="0"/>
      <p:bldP spid="118792" grpId="0" build="p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练习题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4600" y="1447800"/>
            <a:ext cx="6248400" cy="4419600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zh-CN" altLang="en-US" sz="2400" smtClean="0"/>
              <a:t>将下列的语义用表达式形式描述。</a:t>
            </a:r>
          </a:p>
          <a:p>
            <a:pPr algn="just" eaLnBrk="1" hangingPunct="1">
              <a:buFontTx/>
              <a:buNone/>
            </a:pPr>
            <a:r>
              <a:rPr lang="zh-CN" altLang="en-US" sz="2400" smtClean="0"/>
              <a:t>（1）判断某一年</a:t>
            </a:r>
            <a:r>
              <a:rPr lang="en-US" altLang="zh-CN" sz="2400" smtClean="0"/>
              <a:t>year</a:t>
            </a:r>
            <a:r>
              <a:rPr lang="zh-CN" altLang="en-US" sz="2400" smtClean="0"/>
              <a:t>是否为闰年，已知满足下面条件之一的即为闰年：① 该年号可以被4整除，但不能被100整除；② 该年号能被400整除</a:t>
            </a:r>
          </a:p>
          <a:p>
            <a:pPr algn="just" eaLnBrk="1" hangingPunct="1">
              <a:buFontTx/>
              <a:buNone/>
            </a:pPr>
            <a:r>
              <a:rPr lang="zh-CN" altLang="en-US" sz="2400" smtClean="0"/>
              <a:t>（2）爱因斯坦数学题。有一条长阶梯，若每步跨2阶，则最后剩1阶；若每步跨3阶，则最后剩2阶；若每步跨5阶，则最后剩4阶；若每步跨6阶，则最后剩5阶；若每步跨7阶，则最后一阶也不剩。表示阶梯数</a:t>
            </a:r>
            <a:r>
              <a:rPr lang="en-US" altLang="zh-CN" sz="2400" smtClean="0"/>
              <a:t>x</a:t>
            </a:r>
            <a:r>
              <a:rPr lang="zh-CN" altLang="en-US" sz="2400" smtClean="0"/>
              <a:t>满足的条件。</a:t>
            </a:r>
          </a:p>
        </p:txBody>
      </p:sp>
      <p:graphicFrame>
        <p:nvGraphicFramePr>
          <p:cNvPr id="17412" name="Object 5"/>
          <p:cNvGraphicFramePr>
            <a:graphicFrameLocks noChangeAspect="1"/>
          </p:cNvGraphicFramePr>
          <p:nvPr/>
        </p:nvGraphicFramePr>
        <p:xfrm>
          <a:off x="381000" y="1524000"/>
          <a:ext cx="1905000" cy="190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9" name="位图图像" r:id="rId3" imgW="5380952" imgH="4704762" progId="Paint.Picture">
                  <p:embed/>
                </p:oleObj>
              </mc:Choice>
              <mc:Fallback>
                <p:oleObj name="位图图像" r:id="rId3" imgW="5380952" imgH="4704762" progId="Paint.Picture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524000"/>
                        <a:ext cx="1905000" cy="190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关于纪年方法</a:t>
            </a:r>
          </a:p>
        </p:txBody>
      </p:sp>
      <p:sp>
        <p:nvSpPr>
          <p:cNvPr id="1843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000" smtClean="0"/>
              <a:t>地球绕太阳旋转一周实际的时间是</a:t>
            </a:r>
            <a:r>
              <a:rPr lang="en-US" altLang="zh-CN" sz="2000" smtClean="0"/>
              <a:t>365</a:t>
            </a:r>
            <a:r>
              <a:rPr lang="zh-CN" altLang="en-US" sz="2000" smtClean="0"/>
              <a:t>日</a:t>
            </a:r>
            <a:r>
              <a:rPr lang="en-US" altLang="zh-CN" sz="2000" smtClean="0"/>
              <a:t>5</a:t>
            </a:r>
            <a:r>
              <a:rPr lang="zh-CN" altLang="en-US" sz="2000" smtClean="0"/>
              <a:t>小时</a:t>
            </a:r>
            <a:r>
              <a:rPr lang="en-US" altLang="zh-CN" sz="2000" smtClean="0"/>
              <a:t>48</a:t>
            </a:r>
            <a:r>
              <a:rPr lang="zh-CN" altLang="en-US" sz="2000" smtClean="0"/>
              <a:t>分</a:t>
            </a:r>
            <a:r>
              <a:rPr lang="en-US" altLang="zh-CN" sz="2000" smtClean="0"/>
              <a:t>46</a:t>
            </a:r>
            <a:r>
              <a:rPr lang="zh-CN" altLang="en-US" sz="2000" smtClean="0"/>
              <a:t>秒</a:t>
            </a:r>
            <a:r>
              <a:rPr lang="en-US" altLang="zh-CN" sz="2000" smtClean="0"/>
              <a:t>.</a:t>
            </a:r>
            <a:r>
              <a:rPr lang="zh-CN" altLang="en-US" sz="2000" smtClean="0"/>
              <a:t>为了方便</a:t>
            </a:r>
            <a:r>
              <a:rPr lang="en-US" altLang="zh-CN" sz="2000" smtClean="0"/>
              <a:t>,</a:t>
            </a:r>
            <a:r>
              <a:rPr lang="zh-CN" altLang="en-US" sz="2000" smtClean="0"/>
              <a:t>我们把平年按</a:t>
            </a:r>
            <a:r>
              <a:rPr lang="en-US" altLang="zh-CN" sz="2000" smtClean="0"/>
              <a:t>365</a:t>
            </a:r>
            <a:r>
              <a:rPr lang="zh-CN" altLang="en-US" sz="2000" smtClean="0"/>
              <a:t>天计算</a:t>
            </a:r>
            <a:r>
              <a:rPr lang="en-US" altLang="zh-CN" sz="2000" smtClean="0"/>
              <a:t>,</a:t>
            </a:r>
            <a:r>
              <a:rPr lang="zh-CN" altLang="en-US" sz="2000" smtClean="0"/>
              <a:t>实际上就少算了</a:t>
            </a:r>
            <a:r>
              <a:rPr lang="en-US" altLang="zh-CN" sz="2000" smtClean="0"/>
              <a:t>5</a:t>
            </a:r>
            <a:r>
              <a:rPr lang="zh-CN" altLang="en-US" sz="2000" smtClean="0"/>
              <a:t>小时</a:t>
            </a:r>
            <a:r>
              <a:rPr lang="en-US" altLang="zh-CN" sz="2000" smtClean="0"/>
              <a:t>48</a:t>
            </a:r>
            <a:r>
              <a:rPr lang="zh-CN" altLang="en-US" sz="2000" smtClean="0"/>
              <a:t>分</a:t>
            </a:r>
            <a:r>
              <a:rPr lang="en-US" altLang="zh-CN" sz="2000" smtClean="0"/>
              <a:t>46</a:t>
            </a:r>
            <a:r>
              <a:rPr lang="zh-CN" altLang="en-US" sz="2000" smtClean="0"/>
              <a:t>秒</a:t>
            </a:r>
            <a:r>
              <a:rPr lang="en-US" altLang="zh-CN" sz="2000" smtClean="0"/>
              <a:t>,</a:t>
            </a:r>
            <a:r>
              <a:rPr lang="zh-CN" altLang="en-US" sz="2000" smtClean="0"/>
              <a:t>四年就相差了</a:t>
            </a:r>
            <a:r>
              <a:rPr lang="en-US" altLang="zh-CN" sz="2000" smtClean="0"/>
              <a:t>23</a:t>
            </a:r>
            <a:r>
              <a:rPr lang="zh-CN" altLang="en-US" sz="2000" smtClean="0"/>
              <a:t>小时</a:t>
            </a:r>
            <a:r>
              <a:rPr lang="en-US" altLang="zh-CN" sz="2000" smtClean="0"/>
              <a:t>15</a:t>
            </a:r>
            <a:r>
              <a:rPr lang="zh-CN" altLang="en-US" sz="2000" smtClean="0"/>
              <a:t>分</a:t>
            </a:r>
            <a:r>
              <a:rPr lang="en-US" altLang="zh-CN" sz="2000" smtClean="0"/>
              <a:t>4</a:t>
            </a:r>
            <a:r>
              <a:rPr lang="zh-CN" altLang="en-US" sz="2000" smtClean="0"/>
              <a:t>秒</a:t>
            </a:r>
            <a:r>
              <a:rPr lang="en-US" altLang="zh-CN" sz="2000" smtClean="0"/>
              <a:t>,</a:t>
            </a:r>
            <a:r>
              <a:rPr lang="zh-CN" altLang="en-US" sz="2000" smtClean="0"/>
              <a:t>也就是说</a:t>
            </a:r>
            <a:r>
              <a:rPr lang="en-US" altLang="zh-CN" sz="2000" smtClean="0"/>
              <a:t>4</a:t>
            </a:r>
            <a:r>
              <a:rPr lang="zh-CN" altLang="en-US" sz="2000" smtClean="0"/>
              <a:t>年就少算了近一天</a:t>
            </a:r>
            <a:r>
              <a:rPr lang="en-US" altLang="zh-CN" sz="2000" smtClean="0"/>
              <a:t>.</a:t>
            </a:r>
            <a:r>
              <a:rPr lang="zh-CN" altLang="en-US" sz="2000" smtClean="0"/>
              <a:t>所以每四年就规定了一个闰年</a:t>
            </a:r>
            <a:r>
              <a:rPr lang="en-US" altLang="zh-CN" sz="2000" smtClean="0"/>
              <a:t>,</a:t>
            </a:r>
            <a:r>
              <a:rPr lang="zh-CN" altLang="en-US" sz="2000" smtClean="0"/>
              <a:t>把这一天加在闰年的二月</a:t>
            </a:r>
            <a:r>
              <a:rPr lang="en-US" altLang="zh-CN" sz="2000" smtClean="0"/>
              <a:t>,</a:t>
            </a:r>
            <a:r>
              <a:rPr lang="zh-CN" altLang="en-US" sz="2000" smtClean="0"/>
              <a:t>以补上少算的时间</a:t>
            </a:r>
            <a:r>
              <a:rPr lang="en-US" altLang="zh-CN" sz="2000" smtClean="0"/>
              <a:t>,</a:t>
            </a:r>
            <a:r>
              <a:rPr lang="zh-CN" altLang="en-US" sz="2000" smtClean="0"/>
              <a:t>也称为</a:t>
            </a:r>
            <a:r>
              <a:rPr lang="en-US" altLang="zh-CN" sz="2000" smtClean="0"/>
              <a:t>"</a:t>
            </a:r>
            <a:r>
              <a:rPr lang="zh-CN" altLang="en-US" sz="2000" smtClean="0"/>
              <a:t>四年一闰</a:t>
            </a:r>
            <a:r>
              <a:rPr lang="en-US" altLang="zh-CN" sz="2000" smtClean="0"/>
              <a:t>".</a:t>
            </a:r>
            <a:r>
              <a:rPr lang="zh-CN" altLang="en-US" sz="2000" smtClean="0"/>
              <a:t>根据上面的叙述</a:t>
            </a:r>
            <a:r>
              <a:rPr lang="en-US" altLang="zh-CN" sz="2000" smtClean="0"/>
              <a:t>,</a:t>
            </a:r>
            <a:r>
              <a:rPr lang="zh-CN" altLang="en-US" sz="2000" smtClean="0"/>
              <a:t>每四年出现一个闰年时</a:t>
            </a:r>
            <a:r>
              <a:rPr lang="en-US" altLang="zh-CN" sz="2000" smtClean="0"/>
              <a:t>,</a:t>
            </a:r>
            <a:r>
              <a:rPr lang="zh-CN" altLang="en-US" sz="2000" smtClean="0"/>
              <a:t>时间并不是整整</a:t>
            </a:r>
            <a:r>
              <a:rPr lang="en-US" altLang="zh-CN" sz="2000" smtClean="0"/>
              <a:t>24</a:t>
            </a:r>
            <a:r>
              <a:rPr lang="zh-CN" altLang="en-US" sz="2000" smtClean="0"/>
              <a:t>小时</a:t>
            </a:r>
            <a:r>
              <a:rPr lang="en-US" altLang="zh-CN" sz="2000" smtClean="0"/>
              <a:t>,</a:t>
            </a:r>
            <a:r>
              <a:rPr lang="zh-CN" altLang="en-US" sz="2000" smtClean="0"/>
              <a:t>所以四年一闰又多算了</a:t>
            </a:r>
            <a:r>
              <a:rPr lang="en-US" altLang="zh-CN" sz="2000" smtClean="0"/>
              <a:t>44</a:t>
            </a:r>
            <a:r>
              <a:rPr lang="zh-CN" altLang="en-US" sz="2000" smtClean="0"/>
              <a:t>分</a:t>
            </a:r>
            <a:r>
              <a:rPr lang="en-US" altLang="zh-CN" sz="2000" smtClean="0"/>
              <a:t>56</a:t>
            </a:r>
            <a:r>
              <a:rPr lang="zh-CN" altLang="en-US" sz="2000" smtClean="0"/>
              <a:t>秒</a:t>
            </a:r>
            <a:r>
              <a:rPr lang="en-US" altLang="zh-CN" sz="2000" smtClean="0"/>
              <a:t>.</a:t>
            </a:r>
            <a:r>
              <a:rPr lang="zh-CN" altLang="en-US" sz="2000" smtClean="0"/>
              <a:t>按这样计算</a:t>
            </a:r>
            <a:r>
              <a:rPr lang="en-US" altLang="zh-CN" sz="2000" smtClean="0"/>
              <a:t>,</a:t>
            </a:r>
            <a:r>
              <a:rPr lang="zh-CN" altLang="en-US" sz="2000" smtClean="0"/>
              <a:t>每一百年就多算了</a:t>
            </a:r>
            <a:r>
              <a:rPr lang="en-US" altLang="zh-CN" sz="2000" smtClean="0"/>
              <a:t>18</a:t>
            </a:r>
            <a:r>
              <a:rPr lang="zh-CN" altLang="en-US" sz="2000" smtClean="0"/>
              <a:t>小时</a:t>
            </a:r>
            <a:r>
              <a:rPr lang="en-US" altLang="zh-CN" sz="2000" smtClean="0"/>
              <a:t>43</a:t>
            </a:r>
            <a:r>
              <a:rPr lang="zh-CN" altLang="en-US" sz="2000" smtClean="0"/>
              <a:t>分</a:t>
            </a:r>
            <a:r>
              <a:rPr lang="en-US" altLang="zh-CN" sz="2000" smtClean="0"/>
              <a:t>20</a:t>
            </a:r>
            <a:r>
              <a:rPr lang="zh-CN" altLang="en-US" sz="2000" smtClean="0"/>
              <a:t>秒</a:t>
            </a:r>
            <a:r>
              <a:rPr lang="en-US" altLang="zh-CN" sz="2000" smtClean="0"/>
              <a:t>,</a:t>
            </a:r>
            <a:r>
              <a:rPr lang="zh-CN" altLang="en-US" sz="2000" smtClean="0"/>
              <a:t>又将近一天</a:t>
            </a:r>
            <a:r>
              <a:rPr lang="en-US" altLang="zh-CN" sz="2000" smtClean="0"/>
              <a:t>.</a:t>
            </a:r>
            <a:r>
              <a:rPr lang="zh-CN" altLang="en-US" sz="2000" smtClean="0"/>
              <a:t>所以</a:t>
            </a:r>
            <a:r>
              <a:rPr lang="en-US" altLang="zh-CN" sz="2000" smtClean="0"/>
              <a:t>,</a:t>
            </a:r>
            <a:r>
              <a:rPr lang="zh-CN" altLang="en-US" sz="2000" smtClean="0"/>
              <a:t>到公元整百年时</a:t>
            </a:r>
            <a:r>
              <a:rPr lang="en-US" altLang="zh-CN" sz="2000" smtClean="0"/>
              <a:t>,</a:t>
            </a:r>
            <a:r>
              <a:rPr lang="zh-CN" altLang="en-US" sz="2000" smtClean="0"/>
              <a:t>这一年不算闰年</a:t>
            </a:r>
            <a:r>
              <a:rPr lang="en-US" altLang="zh-CN" sz="2000" smtClean="0"/>
              <a:t>,</a:t>
            </a:r>
            <a:r>
              <a:rPr lang="zh-CN" altLang="en-US" sz="2000" smtClean="0"/>
              <a:t>以抵消多算的时间</a:t>
            </a:r>
            <a:r>
              <a:rPr lang="en-US" altLang="zh-CN" sz="2000" smtClean="0"/>
              <a:t>,</a:t>
            </a:r>
            <a:r>
              <a:rPr lang="zh-CN" altLang="en-US" sz="2000" smtClean="0"/>
              <a:t>称为</a:t>
            </a:r>
            <a:r>
              <a:rPr lang="en-US" altLang="zh-CN" sz="2000" smtClean="0"/>
              <a:t>"</a:t>
            </a:r>
            <a:r>
              <a:rPr lang="zh-CN" altLang="en-US" sz="2000" smtClean="0"/>
              <a:t>百年不闰</a:t>
            </a:r>
            <a:r>
              <a:rPr lang="en-US" altLang="zh-CN" sz="2000" smtClean="0"/>
              <a:t>".</a:t>
            </a:r>
            <a:r>
              <a:rPr lang="zh-CN" altLang="en-US" sz="2000" smtClean="0"/>
              <a:t>按上面百年不闰的计算</a:t>
            </a:r>
            <a:r>
              <a:rPr lang="en-US" altLang="zh-CN" sz="2000" smtClean="0"/>
              <a:t>,</a:t>
            </a:r>
            <a:r>
              <a:rPr lang="zh-CN" altLang="en-US" sz="2000" smtClean="0"/>
              <a:t>每一百年又多出了</a:t>
            </a:r>
            <a:r>
              <a:rPr lang="en-US" altLang="zh-CN" sz="2000" smtClean="0"/>
              <a:t>5</a:t>
            </a:r>
            <a:r>
              <a:rPr lang="zh-CN" altLang="en-US" sz="2000" smtClean="0"/>
              <a:t>小时</a:t>
            </a:r>
            <a:r>
              <a:rPr lang="en-US" altLang="zh-CN" sz="2000" smtClean="0"/>
              <a:t>16</a:t>
            </a:r>
            <a:r>
              <a:rPr lang="zh-CN" altLang="en-US" sz="2000" smtClean="0"/>
              <a:t>分</a:t>
            </a:r>
            <a:r>
              <a:rPr lang="en-US" altLang="zh-CN" sz="2000" smtClean="0"/>
              <a:t>40</a:t>
            </a:r>
            <a:r>
              <a:rPr lang="zh-CN" altLang="en-US" sz="2000" smtClean="0"/>
              <a:t>秒</a:t>
            </a:r>
            <a:r>
              <a:rPr lang="en-US" altLang="zh-CN" sz="2000" smtClean="0"/>
              <a:t>,</a:t>
            </a:r>
            <a:r>
              <a:rPr lang="zh-CN" altLang="en-US" sz="2000" smtClean="0"/>
              <a:t>这样每四百年就多出了</a:t>
            </a:r>
            <a:r>
              <a:rPr lang="en-US" altLang="zh-CN" sz="2000" smtClean="0"/>
              <a:t>21</a:t>
            </a:r>
            <a:r>
              <a:rPr lang="zh-CN" altLang="en-US" sz="2000" smtClean="0"/>
              <a:t>小时</a:t>
            </a:r>
            <a:r>
              <a:rPr lang="en-US" altLang="zh-CN" sz="2000" smtClean="0"/>
              <a:t>6</a:t>
            </a:r>
            <a:r>
              <a:rPr lang="zh-CN" altLang="en-US" sz="2000" smtClean="0"/>
              <a:t>分</a:t>
            </a:r>
            <a:r>
              <a:rPr lang="en-US" altLang="zh-CN" sz="2000" smtClean="0"/>
              <a:t>40</a:t>
            </a:r>
            <a:r>
              <a:rPr lang="zh-CN" altLang="en-US" sz="2000" smtClean="0"/>
              <a:t>秒</a:t>
            </a:r>
            <a:r>
              <a:rPr lang="en-US" altLang="zh-CN" sz="2000" smtClean="0"/>
              <a:t>,</a:t>
            </a:r>
            <a:r>
              <a:rPr lang="zh-CN" altLang="en-US" sz="2000" smtClean="0"/>
              <a:t>差不多又是一天</a:t>
            </a:r>
            <a:r>
              <a:rPr lang="en-US" altLang="zh-CN" sz="2000" smtClean="0"/>
              <a:t>.</a:t>
            </a:r>
            <a:r>
              <a:rPr lang="zh-CN" altLang="en-US" sz="2000" smtClean="0"/>
              <a:t>所以</a:t>
            </a:r>
            <a:r>
              <a:rPr lang="en-US" altLang="zh-CN" sz="2000" smtClean="0"/>
              <a:t>,</a:t>
            </a:r>
            <a:r>
              <a:rPr lang="zh-CN" altLang="en-US" sz="2000" smtClean="0"/>
              <a:t>到公元年份是四百倍数时</a:t>
            </a:r>
            <a:r>
              <a:rPr lang="en-US" altLang="zh-CN" sz="2000" smtClean="0"/>
              <a:t>,</a:t>
            </a:r>
            <a:r>
              <a:rPr lang="zh-CN" altLang="en-US" sz="2000" smtClean="0"/>
              <a:t>这一年又是闰年</a:t>
            </a:r>
            <a:r>
              <a:rPr lang="en-US" altLang="zh-CN" sz="2000" smtClean="0"/>
              <a:t>,</a:t>
            </a:r>
            <a:r>
              <a:rPr lang="zh-CN" altLang="en-US" sz="2000" smtClean="0"/>
              <a:t>称为</a:t>
            </a:r>
            <a:r>
              <a:rPr lang="en-US" altLang="zh-CN" sz="2000" smtClean="0"/>
              <a:t>"</a:t>
            </a:r>
            <a:r>
              <a:rPr lang="zh-CN" altLang="en-US" sz="2000" smtClean="0"/>
              <a:t>四百年又闰</a:t>
            </a:r>
            <a:r>
              <a:rPr lang="en-US" altLang="zh-CN" sz="2000" smtClean="0"/>
              <a:t>".</a:t>
            </a:r>
            <a:r>
              <a:rPr lang="zh-CN" altLang="en-US" sz="2000" smtClean="0"/>
              <a:t>这就是</a:t>
            </a:r>
            <a:r>
              <a:rPr lang="en-US" altLang="zh-CN" sz="2000" smtClean="0"/>
              <a:t>"</a:t>
            </a:r>
            <a:r>
              <a:rPr lang="zh-CN" altLang="en-US" sz="2000" smtClean="0"/>
              <a:t>四年一闰</a:t>
            </a:r>
            <a:r>
              <a:rPr lang="en-US" altLang="zh-CN" sz="2000" smtClean="0"/>
              <a:t>,</a:t>
            </a:r>
            <a:r>
              <a:rPr lang="zh-CN" altLang="en-US" sz="2000" smtClean="0"/>
              <a:t>百年不闰</a:t>
            </a:r>
            <a:r>
              <a:rPr lang="en-US" altLang="zh-CN" sz="2000" smtClean="0"/>
              <a:t>,</a:t>
            </a:r>
            <a:r>
              <a:rPr lang="zh-CN" altLang="en-US" sz="2000" smtClean="0"/>
              <a:t>四百年又闰</a:t>
            </a:r>
            <a:r>
              <a:rPr lang="en-US" altLang="zh-CN" sz="2000" smtClean="0"/>
              <a:t>"</a:t>
            </a:r>
            <a:r>
              <a:rPr lang="zh-CN" altLang="en-US" sz="2000" smtClean="0"/>
              <a:t>的道理</a:t>
            </a:r>
            <a:r>
              <a:rPr lang="en-US" altLang="zh-CN" sz="2000" smtClean="0"/>
              <a:t>.</a:t>
            </a:r>
            <a:r>
              <a:rPr lang="zh-CN" altLang="en-US" sz="2000" smtClean="0"/>
              <a:t>按推</a:t>
            </a:r>
            <a:r>
              <a:rPr lang="en-US" altLang="zh-CN" sz="2000" smtClean="0"/>
              <a:t>2000</a:t>
            </a:r>
            <a:r>
              <a:rPr lang="zh-CN" altLang="en-US" sz="2000" smtClean="0"/>
              <a:t>年是闰年</a:t>
            </a:r>
            <a:r>
              <a:rPr lang="en-US" altLang="zh-CN" sz="2000" smtClean="0"/>
              <a:t>,2100</a:t>
            </a:r>
            <a:r>
              <a:rPr lang="zh-CN" altLang="en-US" sz="2000" smtClean="0"/>
              <a:t>年就不是闰年</a:t>
            </a:r>
            <a:r>
              <a:rPr lang="en-US" altLang="zh-CN" sz="2000" smtClean="0"/>
              <a:t>.</a:t>
            </a:r>
            <a:r>
              <a:rPr lang="zh-CN" altLang="en-US" sz="2000" smtClean="0"/>
              <a:t>同样道理</a:t>
            </a:r>
            <a:r>
              <a:rPr lang="en-US" altLang="zh-CN" sz="2000" smtClean="0"/>
              <a:t>,"</a:t>
            </a:r>
            <a:r>
              <a:rPr lang="zh-CN" altLang="en-US" sz="2000" smtClean="0"/>
              <a:t>四百年又闰</a:t>
            </a:r>
            <a:r>
              <a:rPr lang="en-US" altLang="zh-CN" sz="2000" smtClean="0"/>
              <a:t>"</a:t>
            </a:r>
            <a:r>
              <a:rPr lang="zh-CN" altLang="en-US" sz="2000" smtClean="0"/>
              <a:t>实际上又亏了</a:t>
            </a:r>
            <a:r>
              <a:rPr lang="en-US" altLang="zh-CN" sz="2000" smtClean="0"/>
              <a:t>2</a:t>
            </a:r>
            <a:r>
              <a:rPr lang="zh-CN" altLang="en-US" sz="2000" smtClean="0"/>
              <a:t>小时</a:t>
            </a:r>
            <a:r>
              <a:rPr lang="en-US" altLang="zh-CN" sz="2000" smtClean="0"/>
              <a:t>53</a:t>
            </a:r>
            <a:r>
              <a:rPr lang="zh-CN" altLang="en-US" sz="2000" smtClean="0"/>
              <a:t>分</a:t>
            </a:r>
            <a:r>
              <a:rPr lang="en-US" altLang="zh-CN" sz="2000" smtClean="0"/>
              <a:t>20</a:t>
            </a:r>
            <a:r>
              <a:rPr lang="zh-CN" altLang="en-US" sz="2000" smtClean="0"/>
              <a:t>秒</a:t>
            </a:r>
            <a:r>
              <a:rPr lang="en-US" altLang="zh-CN" sz="2000" smtClean="0"/>
              <a:t>,</a:t>
            </a:r>
            <a:r>
              <a:rPr lang="zh-CN" altLang="en-US" sz="2000" smtClean="0"/>
              <a:t>经过八个四百年</a:t>
            </a:r>
            <a:r>
              <a:rPr lang="en-US" altLang="zh-CN" sz="2000" smtClean="0"/>
              <a:t>(3200</a:t>
            </a:r>
            <a:r>
              <a:rPr lang="zh-CN" altLang="en-US" sz="2000" smtClean="0"/>
              <a:t>年</a:t>
            </a:r>
            <a:r>
              <a:rPr lang="en-US" altLang="zh-CN" sz="2000" smtClean="0"/>
              <a:t>),</a:t>
            </a:r>
            <a:r>
              <a:rPr lang="zh-CN" altLang="en-US" sz="2000" smtClean="0"/>
              <a:t>又要亏</a:t>
            </a:r>
            <a:r>
              <a:rPr lang="en-US" altLang="zh-CN" sz="2000" smtClean="0"/>
              <a:t>23</a:t>
            </a:r>
            <a:r>
              <a:rPr lang="zh-CN" altLang="en-US" sz="2000" smtClean="0"/>
              <a:t>小时</a:t>
            </a:r>
            <a:r>
              <a:rPr lang="en-US" altLang="zh-CN" sz="2000" smtClean="0"/>
              <a:t>6</a:t>
            </a:r>
            <a:r>
              <a:rPr lang="zh-CN" altLang="en-US" sz="2000" smtClean="0"/>
              <a:t>分</a:t>
            </a:r>
            <a:r>
              <a:rPr lang="en-US" altLang="zh-CN" sz="2000" smtClean="0"/>
              <a:t>40</a:t>
            </a:r>
            <a:r>
              <a:rPr lang="zh-CN" altLang="en-US" sz="2000" smtClean="0"/>
              <a:t>秒</a:t>
            </a:r>
            <a:r>
              <a:rPr lang="en-US" altLang="zh-CN" sz="2000" smtClean="0"/>
              <a:t>.</a:t>
            </a:r>
            <a:r>
              <a:rPr lang="zh-CN" altLang="en-US" sz="2000" smtClean="0"/>
              <a:t>因此</a:t>
            </a:r>
            <a:r>
              <a:rPr lang="en-US" altLang="zh-CN" sz="2000" smtClean="0"/>
              <a:t>,</a:t>
            </a:r>
            <a:r>
              <a:rPr lang="zh-CN" altLang="en-US" sz="2000" smtClean="0"/>
              <a:t>当公元年份是</a:t>
            </a:r>
            <a:r>
              <a:rPr lang="en-US" altLang="zh-CN" sz="2000" smtClean="0"/>
              <a:t>3200</a:t>
            </a:r>
            <a:r>
              <a:rPr lang="zh-CN" altLang="en-US" sz="2000" smtClean="0"/>
              <a:t>的倍数时</a:t>
            </a:r>
            <a:r>
              <a:rPr lang="en-US" altLang="zh-CN" sz="2000" smtClean="0"/>
              <a:t>,</a:t>
            </a:r>
            <a:r>
              <a:rPr lang="zh-CN" altLang="en-US" sz="2000" smtClean="0"/>
              <a:t>还要减去一闰</a:t>
            </a:r>
            <a:r>
              <a:rPr lang="en-US" altLang="zh-CN" sz="2000" smtClean="0"/>
              <a:t>(</a:t>
            </a:r>
            <a:r>
              <a:rPr lang="zh-CN" altLang="en-US" sz="2000" smtClean="0"/>
              <a:t>也就是说公元</a:t>
            </a:r>
            <a:r>
              <a:rPr lang="en-US" altLang="zh-CN" sz="2000" smtClean="0"/>
              <a:t>3200,6400</a:t>
            </a:r>
            <a:r>
              <a:rPr lang="zh-CN" altLang="en-US" sz="2000" smtClean="0"/>
              <a:t>年</a:t>
            </a:r>
            <a:r>
              <a:rPr lang="en-US" altLang="zh-CN" sz="2000" smtClean="0"/>
              <a:t>,</a:t>
            </a:r>
            <a:r>
              <a:rPr lang="zh-CN" altLang="en-US" sz="2000" smtClean="0"/>
              <a:t>都不是闰年</a:t>
            </a:r>
            <a:r>
              <a:rPr lang="en-US" altLang="zh-CN" sz="2000" smtClean="0"/>
              <a:t>).</a:t>
            </a:r>
            <a:r>
              <a:rPr lang="zh-CN" altLang="en-US" sz="2000" smtClean="0"/>
              <a:t>这样</a:t>
            </a:r>
            <a:r>
              <a:rPr lang="en-US" altLang="zh-CN" sz="2000" smtClean="0"/>
              <a:t>,</a:t>
            </a:r>
            <a:r>
              <a:rPr lang="zh-CN" altLang="en-US" sz="2000" smtClean="0"/>
              <a:t>交叉地计算闰年</a:t>
            </a:r>
            <a:r>
              <a:rPr lang="en-US" altLang="zh-CN" sz="2000" smtClean="0"/>
              <a:t>,</a:t>
            </a:r>
            <a:r>
              <a:rPr lang="zh-CN" altLang="en-US" sz="2000" smtClean="0"/>
              <a:t>与公转的实际时间</a:t>
            </a:r>
            <a:r>
              <a:rPr lang="en-US" altLang="zh-CN" sz="2000" smtClean="0"/>
              <a:t>,</a:t>
            </a:r>
            <a:r>
              <a:rPr lang="zh-CN" altLang="en-US" sz="2000" smtClean="0"/>
              <a:t>误差就很微小了</a:t>
            </a:r>
            <a:r>
              <a:rPr lang="en-US" altLang="zh-CN" sz="2000" smtClean="0"/>
              <a:t>.</a:t>
            </a:r>
            <a:endParaRPr lang="zh-CN" altLang="en-US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 sz="2800" smtClean="0">
                <a:latin typeface="黑体" pitchFamily="2" charset="-122"/>
              </a:rPr>
              <a:t>4.2　二选一分支结构</a:t>
            </a:r>
          </a:p>
        </p:txBody>
      </p:sp>
      <p:grpSp>
        <p:nvGrpSpPr>
          <p:cNvPr id="19459" name="Group 4"/>
          <p:cNvGrpSpPr>
            <a:grpSpLocks/>
          </p:cNvGrpSpPr>
          <p:nvPr/>
        </p:nvGrpSpPr>
        <p:grpSpPr bwMode="auto">
          <a:xfrm>
            <a:off x="1143000" y="2286000"/>
            <a:ext cx="3581400" cy="1905000"/>
            <a:chOff x="3171" y="9517"/>
            <a:chExt cx="2100" cy="1320"/>
          </a:xfrm>
        </p:grpSpPr>
        <p:sp>
          <p:nvSpPr>
            <p:cNvPr id="19464" name="Rectangle 5"/>
            <p:cNvSpPr>
              <a:spLocks noChangeArrowheads="1"/>
            </p:cNvSpPr>
            <p:nvPr/>
          </p:nvSpPr>
          <p:spPr bwMode="auto">
            <a:xfrm>
              <a:off x="3171" y="9517"/>
              <a:ext cx="2100" cy="1316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 tIns="10800" r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>
                <a:lnSpc>
                  <a:spcPct val="96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400">
                  <a:latin typeface="仿宋_GB2312" pitchFamily="49" charset="-122"/>
                </a:rPr>
                <a:t>条件表达式</a:t>
              </a:r>
            </a:p>
            <a:p>
              <a:pPr algn="just">
                <a:lnSpc>
                  <a:spcPct val="8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400">
                  <a:latin typeface="仿宋_GB2312" pitchFamily="49" charset="-122"/>
                </a:rPr>
                <a:t>真                 假</a:t>
              </a:r>
            </a:p>
            <a:p>
              <a:pPr algn="just">
                <a:lnSpc>
                  <a:spcPct val="136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>
                <a:latin typeface="仿宋_GB2312" pitchFamily="49" charset="-122"/>
              </a:endParaRPr>
            </a:p>
            <a:p>
              <a:pPr algn="just">
                <a:lnSpc>
                  <a:spcPct val="136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400">
                  <a:latin typeface="仿宋_GB2312" pitchFamily="49" charset="-122"/>
                </a:rPr>
                <a:t> 处理</a:t>
              </a:r>
              <a:r>
                <a:rPr lang="en-US" altLang="zh-CN" sz="2400">
                  <a:latin typeface="仿宋_GB2312" pitchFamily="49" charset="-122"/>
                </a:rPr>
                <a:t>A          </a:t>
              </a:r>
              <a:r>
                <a:rPr lang="zh-CN" altLang="en-US" sz="2400">
                  <a:latin typeface="仿宋_GB2312" pitchFamily="49" charset="-122"/>
                </a:rPr>
                <a:t>处理</a:t>
              </a:r>
              <a:r>
                <a:rPr lang="en-US" altLang="zh-CN" sz="2400">
                  <a:latin typeface="仿宋_GB2312" pitchFamily="49" charset="-122"/>
                </a:rPr>
                <a:t>B</a:t>
              </a:r>
            </a:p>
          </p:txBody>
        </p:sp>
        <p:sp>
          <p:nvSpPr>
            <p:cNvPr id="19465" name="Line 6"/>
            <p:cNvSpPr>
              <a:spLocks noChangeShapeType="1"/>
            </p:cNvSpPr>
            <p:nvPr/>
          </p:nvSpPr>
          <p:spPr bwMode="auto">
            <a:xfrm>
              <a:off x="3171" y="10175"/>
              <a:ext cx="2100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tIns="10800"/>
            <a:lstStyle/>
            <a:p>
              <a:endParaRPr lang="zh-CN" altLang="en-US"/>
            </a:p>
          </p:txBody>
        </p:sp>
        <p:sp>
          <p:nvSpPr>
            <p:cNvPr id="19466" name="Line 7"/>
            <p:cNvSpPr>
              <a:spLocks noChangeShapeType="1"/>
            </p:cNvSpPr>
            <p:nvPr/>
          </p:nvSpPr>
          <p:spPr bwMode="auto">
            <a:xfrm>
              <a:off x="3171" y="9517"/>
              <a:ext cx="1050" cy="65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tIns="10800"/>
            <a:lstStyle/>
            <a:p>
              <a:endParaRPr lang="zh-CN" altLang="en-US"/>
            </a:p>
          </p:txBody>
        </p:sp>
        <p:sp>
          <p:nvSpPr>
            <p:cNvPr id="19467" name="Line 8"/>
            <p:cNvSpPr>
              <a:spLocks noChangeShapeType="1"/>
            </p:cNvSpPr>
            <p:nvPr/>
          </p:nvSpPr>
          <p:spPr bwMode="auto">
            <a:xfrm flipV="1">
              <a:off x="4221" y="9517"/>
              <a:ext cx="1050" cy="65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tIns="10800"/>
            <a:lstStyle/>
            <a:p>
              <a:endParaRPr lang="zh-CN" altLang="en-US"/>
            </a:p>
          </p:txBody>
        </p:sp>
        <p:sp>
          <p:nvSpPr>
            <p:cNvPr id="19468" name="Line 9"/>
            <p:cNvSpPr>
              <a:spLocks noChangeShapeType="1"/>
            </p:cNvSpPr>
            <p:nvPr/>
          </p:nvSpPr>
          <p:spPr bwMode="auto">
            <a:xfrm>
              <a:off x="4221" y="10175"/>
              <a:ext cx="0" cy="6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tIns="10800"/>
            <a:lstStyle/>
            <a:p>
              <a:endParaRPr lang="zh-CN" altLang="en-US"/>
            </a:p>
          </p:txBody>
        </p:sp>
      </p:grpSp>
      <p:sp>
        <p:nvSpPr>
          <p:cNvPr id="119818" name="AutoShape 10"/>
          <p:cNvSpPr>
            <a:spLocks/>
          </p:cNvSpPr>
          <p:nvPr/>
        </p:nvSpPr>
        <p:spPr bwMode="auto">
          <a:xfrm>
            <a:off x="5562600" y="1981200"/>
            <a:ext cx="2514600" cy="990600"/>
          </a:xfrm>
          <a:prstGeom prst="borderCallout2">
            <a:avLst>
              <a:gd name="adj1" fmla="val 11537"/>
              <a:gd name="adj2" fmla="val -3032"/>
              <a:gd name="adj3" fmla="val 11537"/>
              <a:gd name="adj4" fmla="val -35162"/>
              <a:gd name="adj5" fmla="val 47116"/>
              <a:gd name="adj6" fmla="val -68750"/>
            </a:avLst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Ctr="1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0">
                <a:ea typeface="隶书" pitchFamily="49" charset="-122"/>
              </a:rPr>
              <a:t>关系表达式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0">
                <a:ea typeface="隶书" pitchFamily="49" charset="-122"/>
              </a:rPr>
              <a:t>逻辑表达式</a:t>
            </a:r>
          </a:p>
        </p:txBody>
      </p:sp>
      <p:sp>
        <p:nvSpPr>
          <p:cNvPr id="119819" name="AutoShape 11"/>
          <p:cNvSpPr>
            <a:spLocks noChangeArrowheads="1"/>
          </p:cNvSpPr>
          <p:nvPr/>
        </p:nvSpPr>
        <p:spPr bwMode="auto">
          <a:xfrm rot="1800000">
            <a:off x="1524000" y="2743200"/>
            <a:ext cx="762000" cy="457200"/>
          </a:xfrm>
          <a:prstGeom prst="rightArrow">
            <a:avLst>
              <a:gd name="adj1" fmla="val 50000"/>
              <a:gd name="adj2" fmla="val 41667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>
              <a:ea typeface="宋体" charset="-122"/>
            </a:endParaRPr>
          </a:p>
        </p:txBody>
      </p:sp>
      <p:sp>
        <p:nvSpPr>
          <p:cNvPr id="119820" name="AutoShape 12"/>
          <p:cNvSpPr>
            <a:spLocks noChangeArrowheads="1"/>
          </p:cNvSpPr>
          <p:nvPr/>
        </p:nvSpPr>
        <p:spPr bwMode="auto">
          <a:xfrm>
            <a:off x="2209800" y="3124200"/>
            <a:ext cx="381000" cy="838200"/>
          </a:xfrm>
          <a:prstGeom prst="downArrow">
            <a:avLst>
              <a:gd name="adj1" fmla="val 50000"/>
              <a:gd name="adj2" fmla="val 55000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>
              <a:ea typeface="宋体" charset="-122"/>
            </a:endParaRPr>
          </a:p>
        </p:txBody>
      </p:sp>
      <p:sp>
        <p:nvSpPr>
          <p:cNvPr id="19463" name="Text Box 13"/>
          <p:cNvSpPr txBox="1">
            <a:spLocks noChangeArrowheads="1"/>
          </p:cNvSpPr>
          <p:nvPr/>
        </p:nvSpPr>
        <p:spPr bwMode="auto">
          <a:xfrm>
            <a:off x="381000" y="1447800"/>
            <a:ext cx="30480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>
                <a:latin typeface="仿宋_GB2312" pitchFamily="49" charset="-122"/>
              </a:rPr>
              <a:t>1、二选一分支结构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98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9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9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9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9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8" grpId="0" build="p" animBg="1" autoUpdateAnimBg="0"/>
      <p:bldP spid="119819" grpId="0" animBg="1"/>
      <p:bldP spid="1198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 sz="2800" smtClean="0">
                <a:latin typeface="黑体" pitchFamily="2" charset="-122"/>
              </a:rPr>
              <a:t>4.2　二选一分支结构</a:t>
            </a:r>
          </a:p>
        </p:txBody>
      </p:sp>
      <p:grpSp>
        <p:nvGrpSpPr>
          <p:cNvPr id="20483" name="Group 3"/>
          <p:cNvGrpSpPr>
            <a:grpSpLocks/>
          </p:cNvGrpSpPr>
          <p:nvPr/>
        </p:nvGrpSpPr>
        <p:grpSpPr bwMode="auto">
          <a:xfrm>
            <a:off x="1143000" y="2209800"/>
            <a:ext cx="3581400" cy="1905000"/>
            <a:chOff x="3171" y="9517"/>
            <a:chExt cx="2100" cy="1320"/>
          </a:xfrm>
        </p:grpSpPr>
        <p:sp>
          <p:nvSpPr>
            <p:cNvPr id="20488" name="Rectangle 4"/>
            <p:cNvSpPr>
              <a:spLocks noChangeArrowheads="1"/>
            </p:cNvSpPr>
            <p:nvPr/>
          </p:nvSpPr>
          <p:spPr bwMode="auto">
            <a:xfrm>
              <a:off x="3171" y="9517"/>
              <a:ext cx="2100" cy="1316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 tIns="10800" r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>
                <a:lnSpc>
                  <a:spcPct val="96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400">
                  <a:latin typeface="仿宋_GB2312" pitchFamily="49" charset="-122"/>
                </a:rPr>
                <a:t>条件表达式</a:t>
              </a:r>
            </a:p>
            <a:p>
              <a:pPr algn="just">
                <a:lnSpc>
                  <a:spcPct val="8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400">
                  <a:latin typeface="仿宋_GB2312" pitchFamily="49" charset="-122"/>
                </a:rPr>
                <a:t>真                 假</a:t>
              </a:r>
            </a:p>
            <a:p>
              <a:pPr algn="just">
                <a:lnSpc>
                  <a:spcPct val="136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>
                <a:latin typeface="仿宋_GB2312" pitchFamily="49" charset="-122"/>
              </a:endParaRPr>
            </a:p>
            <a:p>
              <a:pPr algn="just">
                <a:lnSpc>
                  <a:spcPct val="136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400">
                  <a:latin typeface="仿宋_GB2312" pitchFamily="49" charset="-122"/>
                </a:rPr>
                <a:t> 处理</a:t>
              </a:r>
              <a:r>
                <a:rPr lang="en-US" altLang="zh-CN" sz="2400">
                  <a:latin typeface="仿宋_GB2312" pitchFamily="49" charset="-122"/>
                </a:rPr>
                <a:t>A          </a:t>
              </a:r>
              <a:r>
                <a:rPr lang="zh-CN" altLang="en-US" sz="2400">
                  <a:latin typeface="仿宋_GB2312" pitchFamily="49" charset="-122"/>
                </a:rPr>
                <a:t>处理</a:t>
              </a:r>
              <a:r>
                <a:rPr lang="en-US" altLang="zh-CN" sz="2400">
                  <a:latin typeface="仿宋_GB2312" pitchFamily="49" charset="-122"/>
                </a:rPr>
                <a:t>B</a:t>
              </a:r>
            </a:p>
          </p:txBody>
        </p:sp>
        <p:sp>
          <p:nvSpPr>
            <p:cNvPr id="20489" name="Line 5"/>
            <p:cNvSpPr>
              <a:spLocks noChangeShapeType="1"/>
            </p:cNvSpPr>
            <p:nvPr/>
          </p:nvSpPr>
          <p:spPr bwMode="auto">
            <a:xfrm>
              <a:off x="3171" y="10175"/>
              <a:ext cx="2100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tIns="10800"/>
            <a:lstStyle/>
            <a:p>
              <a:endParaRPr lang="zh-CN" altLang="en-US"/>
            </a:p>
          </p:txBody>
        </p:sp>
        <p:sp>
          <p:nvSpPr>
            <p:cNvPr id="20490" name="Line 6"/>
            <p:cNvSpPr>
              <a:spLocks noChangeShapeType="1"/>
            </p:cNvSpPr>
            <p:nvPr/>
          </p:nvSpPr>
          <p:spPr bwMode="auto">
            <a:xfrm>
              <a:off x="3171" y="9517"/>
              <a:ext cx="1050" cy="65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tIns="10800"/>
            <a:lstStyle/>
            <a:p>
              <a:endParaRPr lang="zh-CN" altLang="en-US"/>
            </a:p>
          </p:txBody>
        </p:sp>
        <p:sp>
          <p:nvSpPr>
            <p:cNvPr id="20491" name="Line 7"/>
            <p:cNvSpPr>
              <a:spLocks noChangeShapeType="1"/>
            </p:cNvSpPr>
            <p:nvPr/>
          </p:nvSpPr>
          <p:spPr bwMode="auto">
            <a:xfrm flipV="1">
              <a:off x="4221" y="9517"/>
              <a:ext cx="1050" cy="65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tIns="10800"/>
            <a:lstStyle/>
            <a:p>
              <a:endParaRPr lang="zh-CN" altLang="en-US"/>
            </a:p>
          </p:txBody>
        </p:sp>
        <p:sp>
          <p:nvSpPr>
            <p:cNvPr id="20492" name="Line 8"/>
            <p:cNvSpPr>
              <a:spLocks noChangeShapeType="1"/>
            </p:cNvSpPr>
            <p:nvPr/>
          </p:nvSpPr>
          <p:spPr bwMode="auto">
            <a:xfrm>
              <a:off x="4221" y="10175"/>
              <a:ext cx="0" cy="6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tIns="10800"/>
            <a:lstStyle/>
            <a:p>
              <a:endParaRPr lang="zh-CN" altLang="en-US"/>
            </a:p>
          </p:txBody>
        </p:sp>
      </p:grpSp>
      <p:sp>
        <p:nvSpPr>
          <p:cNvPr id="20484" name="AutoShape 9"/>
          <p:cNvSpPr>
            <a:spLocks/>
          </p:cNvSpPr>
          <p:nvPr/>
        </p:nvSpPr>
        <p:spPr bwMode="auto">
          <a:xfrm>
            <a:off x="5562600" y="1905000"/>
            <a:ext cx="2514600" cy="990600"/>
          </a:xfrm>
          <a:prstGeom prst="borderCallout2">
            <a:avLst>
              <a:gd name="adj1" fmla="val 11537"/>
              <a:gd name="adj2" fmla="val -3032"/>
              <a:gd name="adj3" fmla="val 11537"/>
              <a:gd name="adj4" fmla="val -35162"/>
              <a:gd name="adj5" fmla="val 47116"/>
              <a:gd name="adj6" fmla="val -68750"/>
            </a:avLst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Ctr="1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0">
                <a:ea typeface="隶书" pitchFamily="49" charset="-122"/>
              </a:rPr>
              <a:t>关系表达式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0">
                <a:ea typeface="隶书" pitchFamily="49" charset="-122"/>
              </a:rPr>
              <a:t>逻辑表达式</a:t>
            </a:r>
          </a:p>
        </p:txBody>
      </p:sp>
      <p:sp>
        <p:nvSpPr>
          <p:cNvPr id="120842" name="AutoShape 10"/>
          <p:cNvSpPr>
            <a:spLocks noChangeArrowheads="1"/>
          </p:cNvSpPr>
          <p:nvPr/>
        </p:nvSpPr>
        <p:spPr bwMode="auto">
          <a:xfrm rot="9000000">
            <a:off x="3352800" y="2743200"/>
            <a:ext cx="838200" cy="457200"/>
          </a:xfrm>
          <a:prstGeom prst="rightArrow">
            <a:avLst>
              <a:gd name="adj1" fmla="val 50000"/>
              <a:gd name="adj2" fmla="val 45833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>
              <a:ea typeface="宋体" charset="-122"/>
            </a:endParaRPr>
          </a:p>
        </p:txBody>
      </p:sp>
      <p:sp>
        <p:nvSpPr>
          <p:cNvPr id="120843" name="AutoShape 11"/>
          <p:cNvSpPr>
            <a:spLocks noChangeArrowheads="1"/>
          </p:cNvSpPr>
          <p:nvPr/>
        </p:nvSpPr>
        <p:spPr bwMode="auto">
          <a:xfrm>
            <a:off x="3124200" y="3124200"/>
            <a:ext cx="381000" cy="838200"/>
          </a:xfrm>
          <a:prstGeom prst="downArrow">
            <a:avLst>
              <a:gd name="adj1" fmla="val 50000"/>
              <a:gd name="adj2" fmla="val 55000"/>
            </a:avLst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>
              <a:ea typeface="宋体" charset="-122"/>
            </a:endParaRPr>
          </a:p>
        </p:txBody>
      </p:sp>
      <p:sp>
        <p:nvSpPr>
          <p:cNvPr id="20487" name="Rectangle 12"/>
          <p:cNvSpPr>
            <a:spLocks noChangeArrowheads="1"/>
          </p:cNvSpPr>
          <p:nvPr/>
        </p:nvSpPr>
        <p:spPr bwMode="auto">
          <a:xfrm>
            <a:off x="838200" y="4572000"/>
            <a:ext cx="7848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>
                <a:latin typeface="仿宋_GB2312" pitchFamily="49" charset="-122"/>
              </a:rPr>
              <a:t>注意：在良好的程序设计风格中，处理</a:t>
            </a:r>
            <a:r>
              <a:rPr lang="en-US" altLang="zh-CN" sz="2400">
                <a:latin typeface="仿宋_GB2312" pitchFamily="49" charset="-122"/>
              </a:rPr>
              <a:t>A</a:t>
            </a:r>
            <a:r>
              <a:rPr lang="zh-CN" altLang="en-US" sz="2400">
                <a:latin typeface="仿宋_GB2312" pitchFamily="49" charset="-122"/>
              </a:rPr>
              <a:t>一般不为空。如果只有一个处理，通常使处理</a:t>
            </a:r>
            <a:r>
              <a:rPr lang="en-US" altLang="zh-CN" sz="2400">
                <a:latin typeface="仿宋_GB2312" pitchFamily="49" charset="-122"/>
              </a:rPr>
              <a:t>B</a:t>
            </a:r>
            <a:r>
              <a:rPr lang="zh-CN" altLang="en-US" sz="2400">
                <a:latin typeface="仿宋_GB2312" pitchFamily="49" charset="-122"/>
              </a:rPr>
              <a:t>为空。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0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0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42" grpId="0" animBg="1"/>
      <p:bldP spid="12084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>
                <a:latin typeface="黑体" pitchFamily="2" charset="-122"/>
              </a:rPr>
              <a:t>4.2　二选一分支结构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47800"/>
            <a:ext cx="8424862" cy="45243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sz="2800" smtClean="0"/>
              <a:t>2、分支结构的嵌套</a:t>
            </a:r>
          </a:p>
        </p:txBody>
      </p: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5181600" y="4191000"/>
            <a:ext cx="3167063" cy="1905000"/>
            <a:chOff x="5181600" y="4191001"/>
            <a:chExt cx="3167063" cy="1905000"/>
          </a:xfrm>
        </p:grpSpPr>
        <p:grpSp>
          <p:nvGrpSpPr>
            <p:cNvPr id="21554" name="Group 61"/>
            <p:cNvGrpSpPr>
              <a:grpSpLocks/>
            </p:cNvGrpSpPr>
            <p:nvPr/>
          </p:nvGrpSpPr>
          <p:grpSpPr bwMode="auto">
            <a:xfrm>
              <a:off x="5181600" y="4191001"/>
              <a:ext cx="3167063" cy="1905000"/>
              <a:chOff x="807" y="1248"/>
              <a:chExt cx="1995" cy="1200"/>
            </a:xfrm>
          </p:grpSpPr>
          <p:sp>
            <p:nvSpPr>
              <p:cNvPr id="21565" name="Rectangle 6"/>
              <p:cNvSpPr>
                <a:spLocks noChangeArrowheads="1"/>
              </p:cNvSpPr>
              <p:nvPr/>
            </p:nvSpPr>
            <p:spPr bwMode="auto">
              <a:xfrm>
                <a:off x="807" y="1248"/>
                <a:ext cx="1919" cy="1200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 sz="2400">
                  <a:ea typeface="宋体" charset="-122"/>
                </a:endParaRPr>
              </a:p>
            </p:txBody>
          </p:sp>
          <p:sp>
            <p:nvSpPr>
              <p:cNvPr id="21566" name="Line 7"/>
              <p:cNvSpPr>
                <a:spLocks noChangeShapeType="1"/>
              </p:cNvSpPr>
              <p:nvPr/>
            </p:nvSpPr>
            <p:spPr bwMode="auto">
              <a:xfrm>
                <a:off x="807" y="1248"/>
                <a:ext cx="1299" cy="438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67" name="Line 8"/>
              <p:cNvSpPr>
                <a:spLocks noChangeShapeType="1"/>
              </p:cNvSpPr>
              <p:nvPr/>
            </p:nvSpPr>
            <p:spPr bwMode="auto">
              <a:xfrm flipV="1">
                <a:off x="2116" y="1248"/>
                <a:ext cx="611" cy="446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68" name="Line 9"/>
              <p:cNvSpPr>
                <a:spLocks noChangeShapeType="1"/>
              </p:cNvSpPr>
              <p:nvPr/>
            </p:nvSpPr>
            <p:spPr bwMode="auto">
              <a:xfrm>
                <a:off x="807" y="1686"/>
                <a:ext cx="1934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69" name="Text Box 15"/>
              <p:cNvSpPr txBox="1">
                <a:spLocks noChangeArrowheads="1"/>
              </p:cNvSpPr>
              <p:nvPr/>
            </p:nvSpPr>
            <p:spPr bwMode="auto">
              <a:xfrm>
                <a:off x="1545" y="1291"/>
                <a:ext cx="990" cy="2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>
                  <a:lnSpc>
                    <a:spcPct val="80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zh-CN" altLang="zh-CN" sz="1800">
                    <a:latin typeface="仿宋_GB2312" pitchFamily="49" charset="-122"/>
                  </a:rPr>
                  <a:t>条件表达式1</a:t>
                </a:r>
                <a:endParaRPr lang="zh-CN" altLang="en-US" sz="1800">
                  <a:latin typeface="仿宋_GB2312" pitchFamily="49" charset="-122"/>
                </a:endParaRPr>
              </a:p>
            </p:txBody>
          </p:sp>
          <p:sp>
            <p:nvSpPr>
              <p:cNvPr id="21570" name="Text Box 16"/>
              <p:cNvSpPr txBox="1">
                <a:spLocks noChangeArrowheads="1"/>
              </p:cNvSpPr>
              <p:nvPr/>
            </p:nvSpPr>
            <p:spPr bwMode="auto">
              <a:xfrm>
                <a:off x="871" y="1489"/>
                <a:ext cx="1931" cy="2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>
                  <a:lnSpc>
                    <a:spcPct val="80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zh-CN" altLang="zh-CN" sz="1800">
                    <a:latin typeface="仿宋_GB2312" pitchFamily="49" charset="-122"/>
                  </a:rPr>
                  <a:t>真 </a:t>
                </a:r>
                <a:r>
                  <a:rPr lang="zh-CN" altLang="en-US" sz="1800">
                    <a:latin typeface="仿宋_GB2312" pitchFamily="49" charset="-122"/>
                  </a:rPr>
                  <a:t>                   </a:t>
                </a:r>
                <a:r>
                  <a:rPr lang="zh-CN" altLang="zh-CN" sz="1800">
                    <a:latin typeface="仿宋_GB2312" pitchFamily="49" charset="-122"/>
                  </a:rPr>
                  <a:t>假</a:t>
                </a:r>
                <a:endParaRPr lang="zh-CN" altLang="en-US" sz="1800">
                  <a:latin typeface="仿宋_GB2312" pitchFamily="49" charset="-122"/>
                </a:endParaRPr>
              </a:p>
            </p:txBody>
          </p:sp>
          <p:sp>
            <p:nvSpPr>
              <p:cNvPr id="21571" name="Line 10"/>
              <p:cNvSpPr>
                <a:spLocks noChangeShapeType="1"/>
              </p:cNvSpPr>
              <p:nvPr/>
            </p:nvSpPr>
            <p:spPr bwMode="auto">
              <a:xfrm>
                <a:off x="2116" y="1686"/>
                <a:ext cx="0" cy="762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1555" name="Group 60"/>
            <p:cNvGrpSpPr>
              <a:grpSpLocks/>
            </p:cNvGrpSpPr>
            <p:nvPr/>
          </p:nvGrpSpPr>
          <p:grpSpPr bwMode="auto">
            <a:xfrm>
              <a:off x="5181600" y="4876801"/>
              <a:ext cx="2101850" cy="1219200"/>
              <a:chOff x="810" y="1680"/>
              <a:chExt cx="1324" cy="768"/>
            </a:xfrm>
          </p:grpSpPr>
          <p:sp>
            <p:nvSpPr>
              <p:cNvPr id="21557" name="Text Box 18"/>
              <p:cNvSpPr txBox="1">
                <a:spLocks noChangeArrowheads="1"/>
              </p:cNvSpPr>
              <p:nvPr/>
            </p:nvSpPr>
            <p:spPr bwMode="auto">
              <a:xfrm>
                <a:off x="1008" y="1680"/>
                <a:ext cx="960" cy="2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>
                  <a:lnSpc>
                    <a:spcPct val="80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zh-CN" altLang="zh-CN" sz="1800">
                    <a:latin typeface="仿宋_GB2312" pitchFamily="49" charset="-122"/>
                  </a:rPr>
                  <a:t>条件表达式2</a:t>
                </a:r>
              </a:p>
            </p:txBody>
          </p:sp>
          <p:sp>
            <p:nvSpPr>
              <p:cNvPr id="21558" name="Line 11"/>
              <p:cNvSpPr>
                <a:spLocks noChangeShapeType="1"/>
              </p:cNvSpPr>
              <p:nvPr/>
            </p:nvSpPr>
            <p:spPr bwMode="auto">
              <a:xfrm>
                <a:off x="811" y="1680"/>
                <a:ext cx="608" cy="422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59" name="Line 12"/>
              <p:cNvSpPr>
                <a:spLocks noChangeShapeType="1"/>
              </p:cNvSpPr>
              <p:nvPr/>
            </p:nvSpPr>
            <p:spPr bwMode="auto">
              <a:xfrm flipV="1">
                <a:off x="1440" y="1694"/>
                <a:ext cx="671" cy="415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60" name="Line 13"/>
              <p:cNvSpPr>
                <a:spLocks noChangeShapeType="1"/>
              </p:cNvSpPr>
              <p:nvPr/>
            </p:nvSpPr>
            <p:spPr bwMode="auto">
              <a:xfrm>
                <a:off x="810" y="2102"/>
                <a:ext cx="1302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61" name="Line 14"/>
              <p:cNvSpPr>
                <a:spLocks noChangeShapeType="1"/>
              </p:cNvSpPr>
              <p:nvPr/>
            </p:nvSpPr>
            <p:spPr bwMode="auto">
              <a:xfrm>
                <a:off x="1440" y="2102"/>
                <a:ext cx="0" cy="346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62" name="Text Box 17"/>
              <p:cNvSpPr txBox="1">
                <a:spLocks noChangeArrowheads="1"/>
              </p:cNvSpPr>
              <p:nvPr/>
            </p:nvSpPr>
            <p:spPr bwMode="auto">
              <a:xfrm>
                <a:off x="810" y="1921"/>
                <a:ext cx="1324" cy="2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>
                  <a:lnSpc>
                    <a:spcPct val="80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zh-CN" altLang="zh-CN" sz="1800">
                    <a:latin typeface="仿宋_GB2312" pitchFamily="49" charset="-122"/>
                  </a:rPr>
                  <a:t>真</a:t>
                </a:r>
                <a:r>
                  <a:rPr lang="zh-CN" altLang="en-US" sz="1800">
                    <a:latin typeface="仿宋_GB2312" pitchFamily="49" charset="-122"/>
                  </a:rPr>
                  <a:t>            </a:t>
                </a:r>
                <a:r>
                  <a:rPr lang="zh-CN" altLang="zh-CN" sz="1800">
                    <a:latin typeface="仿宋_GB2312" pitchFamily="49" charset="-122"/>
                  </a:rPr>
                  <a:t>假</a:t>
                </a:r>
                <a:endParaRPr lang="zh-CN" altLang="en-US" sz="1800">
                  <a:latin typeface="仿宋_GB2312" pitchFamily="49" charset="-122"/>
                </a:endParaRPr>
              </a:p>
            </p:txBody>
          </p:sp>
          <p:sp>
            <p:nvSpPr>
              <p:cNvPr id="21563" name="Text Box 19"/>
              <p:cNvSpPr txBox="1">
                <a:spLocks noChangeArrowheads="1"/>
              </p:cNvSpPr>
              <p:nvPr/>
            </p:nvSpPr>
            <p:spPr bwMode="auto">
              <a:xfrm>
                <a:off x="858" y="2064"/>
                <a:ext cx="425" cy="2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73025" tIns="36512" rIns="73025" bIns="36512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ClrTx/>
                  <a:buSzTx/>
                  <a:buFontTx/>
                  <a:buNone/>
                </a:pPr>
                <a:r>
                  <a:rPr lang="zh-CN" altLang="en-US" sz="2400">
                    <a:latin typeface="Arial" charset="0"/>
                    <a:ea typeface="宋体" charset="-122"/>
                  </a:rPr>
                  <a:t>…</a:t>
                </a:r>
                <a:endParaRPr lang="zh-CN" altLang="en-US" sz="2400">
                  <a:ea typeface="宋体" charset="-122"/>
                </a:endParaRPr>
              </a:p>
            </p:txBody>
          </p:sp>
          <p:sp>
            <p:nvSpPr>
              <p:cNvPr id="21564" name="Text Box 20"/>
              <p:cNvSpPr txBox="1">
                <a:spLocks noChangeArrowheads="1"/>
              </p:cNvSpPr>
              <p:nvPr/>
            </p:nvSpPr>
            <p:spPr bwMode="auto">
              <a:xfrm>
                <a:off x="1536" y="2064"/>
                <a:ext cx="425" cy="2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73025" tIns="36512" rIns="73025" bIns="36512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ClrTx/>
                  <a:buSzTx/>
                  <a:buFontTx/>
                  <a:buNone/>
                </a:pPr>
                <a:r>
                  <a:rPr lang="zh-CN" altLang="en-US" sz="2400">
                    <a:latin typeface="Arial" charset="0"/>
                    <a:ea typeface="宋体" charset="-122"/>
                  </a:rPr>
                  <a:t>…</a:t>
                </a:r>
                <a:endParaRPr lang="zh-CN" altLang="en-US" sz="2400">
                  <a:ea typeface="宋体" charset="-122"/>
                </a:endParaRPr>
              </a:p>
            </p:txBody>
          </p:sp>
        </p:grpSp>
        <p:sp>
          <p:nvSpPr>
            <p:cNvPr id="21556" name="Text Box 21"/>
            <p:cNvSpPr txBox="1">
              <a:spLocks noChangeArrowheads="1"/>
            </p:cNvSpPr>
            <p:nvPr/>
          </p:nvSpPr>
          <p:spPr bwMode="auto">
            <a:xfrm>
              <a:off x="7529513" y="4953001"/>
              <a:ext cx="457200" cy="896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1800">
                  <a:latin typeface="仿宋_GB2312" pitchFamily="49" charset="-122"/>
                </a:rPr>
                <a:t>处理</a:t>
              </a:r>
              <a:r>
                <a:rPr lang="en-US" altLang="zh-CN" sz="1800">
                  <a:latin typeface="仿宋_GB2312" pitchFamily="49" charset="-122"/>
                </a:rPr>
                <a:t>B</a:t>
              </a:r>
            </a:p>
          </p:txBody>
        </p:sp>
      </p:grpSp>
      <p:grpSp>
        <p:nvGrpSpPr>
          <p:cNvPr id="4" name="Group 58"/>
          <p:cNvGrpSpPr>
            <a:grpSpLocks/>
          </p:cNvGrpSpPr>
          <p:nvPr/>
        </p:nvGrpSpPr>
        <p:grpSpPr bwMode="auto">
          <a:xfrm>
            <a:off x="2576513" y="1993900"/>
            <a:ext cx="3341687" cy="1892300"/>
            <a:chOff x="3070" y="1256"/>
            <a:chExt cx="2105" cy="1192"/>
          </a:xfrm>
        </p:grpSpPr>
        <p:sp>
          <p:nvSpPr>
            <p:cNvPr id="21547" name="Rectangle 27"/>
            <p:cNvSpPr>
              <a:spLocks noChangeArrowheads="1"/>
            </p:cNvSpPr>
            <p:nvPr/>
          </p:nvSpPr>
          <p:spPr bwMode="auto">
            <a:xfrm>
              <a:off x="3070" y="1256"/>
              <a:ext cx="2084" cy="1192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>
                <a:ea typeface="宋体" charset="-122"/>
              </a:endParaRPr>
            </a:p>
          </p:txBody>
        </p:sp>
        <p:sp>
          <p:nvSpPr>
            <p:cNvPr id="21548" name="Line 28"/>
            <p:cNvSpPr>
              <a:spLocks noChangeShapeType="1"/>
            </p:cNvSpPr>
            <p:nvPr/>
          </p:nvSpPr>
          <p:spPr bwMode="auto">
            <a:xfrm>
              <a:off x="3070" y="1256"/>
              <a:ext cx="625" cy="341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9" name="Line 29"/>
            <p:cNvSpPr>
              <a:spLocks noChangeShapeType="1"/>
            </p:cNvSpPr>
            <p:nvPr/>
          </p:nvSpPr>
          <p:spPr bwMode="auto">
            <a:xfrm flipV="1">
              <a:off x="3695" y="1256"/>
              <a:ext cx="1459" cy="341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0" name="Line 30"/>
            <p:cNvSpPr>
              <a:spLocks noChangeShapeType="1"/>
            </p:cNvSpPr>
            <p:nvPr/>
          </p:nvSpPr>
          <p:spPr bwMode="auto">
            <a:xfrm>
              <a:off x="3070" y="1597"/>
              <a:ext cx="2084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1" name="Line 31"/>
            <p:cNvSpPr>
              <a:spLocks noChangeShapeType="1"/>
            </p:cNvSpPr>
            <p:nvPr/>
          </p:nvSpPr>
          <p:spPr bwMode="auto">
            <a:xfrm>
              <a:off x="3695" y="1597"/>
              <a:ext cx="0" cy="851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52" name="Text Box 36"/>
            <p:cNvSpPr txBox="1">
              <a:spLocks noChangeArrowheads="1"/>
            </p:cNvSpPr>
            <p:nvPr/>
          </p:nvSpPr>
          <p:spPr bwMode="auto">
            <a:xfrm>
              <a:off x="3440" y="1279"/>
              <a:ext cx="967" cy="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>
                <a:lnSpc>
                  <a:spcPct val="8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zh-CN" sz="1800">
                  <a:latin typeface="仿宋_GB2312" pitchFamily="49" charset="-122"/>
                </a:rPr>
                <a:t>条件表达式1</a:t>
              </a:r>
              <a:endParaRPr lang="zh-CN" altLang="en-US" sz="1800">
                <a:latin typeface="仿宋_GB2312" pitchFamily="49" charset="-122"/>
              </a:endParaRPr>
            </a:p>
          </p:txBody>
        </p:sp>
        <p:sp>
          <p:nvSpPr>
            <p:cNvPr id="21553" name="Text Box 37"/>
            <p:cNvSpPr txBox="1">
              <a:spLocks noChangeArrowheads="1"/>
            </p:cNvSpPr>
            <p:nvPr/>
          </p:nvSpPr>
          <p:spPr bwMode="auto">
            <a:xfrm>
              <a:off x="3095" y="1392"/>
              <a:ext cx="2080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>
                <a:lnSpc>
                  <a:spcPct val="8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zh-CN" sz="1800">
                  <a:latin typeface="仿宋_GB2312" pitchFamily="49" charset="-122"/>
                </a:rPr>
                <a:t>真 </a:t>
              </a:r>
              <a:r>
                <a:rPr lang="zh-CN" altLang="en-US" sz="1800">
                  <a:latin typeface="仿宋_GB2312" pitchFamily="49" charset="-122"/>
                </a:rPr>
                <a:t>                     </a:t>
              </a:r>
              <a:r>
                <a:rPr lang="zh-CN" altLang="zh-CN" sz="1800">
                  <a:latin typeface="仿宋_GB2312" pitchFamily="49" charset="-122"/>
                </a:rPr>
                <a:t>假</a:t>
              </a:r>
              <a:endParaRPr lang="zh-CN" altLang="en-US" sz="1800">
                <a:latin typeface="仿宋_GB2312" pitchFamily="49" charset="-122"/>
              </a:endParaRPr>
            </a:p>
          </p:txBody>
        </p:sp>
      </p:grpSp>
      <p:grpSp>
        <p:nvGrpSpPr>
          <p:cNvPr id="5" name="Group 62"/>
          <p:cNvGrpSpPr>
            <a:grpSpLocks/>
          </p:cNvGrpSpPr>
          <p:nvPr/>
        </p:nvGrpSpPr>
        <p:grpSpPr bwMode="auto">
          <a:xfrm>
            <a:off x="3556000" y="2525713"/>
            <a:ext cx="2376488" cy="1360487"/>
            <a:chOff x="3687" y="1591"/>
            <a:chExt cx="1497" cy="857"/>
          </a:xfrm>
        </p:grpSpPr>
        <p:sp>
          <p:nvSpPr>
            <p:cNvPr id="21539" name="Text Box 39"/>
            <p:cNvSpPr txBox="1">
              <a:spLocks noChangeArrowheads="1"/>
            </p:cNvSpPr>
            <p:nvPr/>
          </p:nvSpPr>
          <p:spPr bwMode="auto">
            <a:xfrm>
              <a:off x="3942" y="1634"/>
              <a:ext cx="954" cy="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>
                <a:lnSpc>
                  <a:spcPct val="8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zh-CN" sz="1800">
                  <a:latin typeface="仿宋_GB2312" pitchFamily="49" charset="-122"/>
                </a:rPr>
                <a:t>条件表达式2</a:t>
              </a:r>
            </a:p>
          </p:txBody>
        </p:sp>
        <p:sp>
          <p:nvSpPr>
            <p:cNvPr id="21540" name="Line 32"/>
            <p:cNvSpPr>
              <a:spLocks noChangeShapeType="1"/>
            </p:cNvSpPr>
            <p:nvPr/>
          </p:nvSpPr>
          <p:spPr bwMode="auto">
            <a:xfrm>
              <a:off x="3704" y="1591"/>
              <a:ext cx="700" cy="415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1" name="Line 33"/>
            <p:cNvSpPr>
              <a:spLocks noChangeShapeType="1"/>
            </p:cNvSpPr>
            <p:nvPr/>
          </p:nvSpPr>
          <p:spPr bwMode="auto">
            <a:xfrm flipV="1">
              <a:off x="4428" y="1591"/>
              <a:ext cx="735" cy="42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2" name="Line 34"/>
            <p:cNvSpPr>
              <a:spLocks noChangeShapeType="1"/>
            </p:cNvSpPr>
            <p:nvPr/>
          </p:nvSpPr>
          <p:spPr bwMode="auto">
            <a:xfrm>
              <a:off x="3704" y="2014"/>
              <a:ext cx="1459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3" name="Line 35"/>
            <p:cNvSpPr>
              <a:spLocks noChangeShapeType="1"/>
            </p:cNvSpPr>
            <p:nvPr/>
          </p:nvSpPr>
          <p:spPr bwMode="auto">
            <a:xfrm>
              <a:off x="4428" y="2006"/>
              <a:ext cx="0" cy="44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4" name="Text Box 38"/>
            <p:cNvSpPr txBox="1">
              <a:spLocks noChangeArrowheads="1"/>
            </p:cNvSpPr>
            <p:nvPr/>
          </p:nvSpPr>
          <p:spPr bwMode="auto">
            <a:xfrm>
              <a:off x="3687" y="1791"/>
              <a:ext cx="1497" cy="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>
                <a:lnSpc>
                  <a:spcPct val="8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zh-CN" sz="1800">
                  <a:latin typeface="仿宋_GB2312" pitchFamily="49" charset="-122"/>
                </a:rPr>
                <a:t>真 </a:t>
              </a:r>
              <a:r>
                <a:rPr lang="zh-CN" altLang="en-US" sz="1800">
                  <a:latin typeface="仿宋_GB2312" pitchFamily="49" charset="-122"/>
                </a:rPr>
                <a:t>             </a:t>
              </a:r>
              <a:r>
                <a:rPr lang="zh-CN" altLang="zh-CN" sz="1800">
                  <a:latin typeface="仿宋_GB2312" pitchFamily="49" charset="-122"/>
                </a:rPr>
                <a:t>假</a:t>
              </a:r>
              <a:endParaRPr lang="zh-CN" altLang="en-US" sz="1800">
                <a:latin typeface="仿宋_GB2312" pitchFamily="49" charset="-122"/>
              </a:endParaRPr>
            </a:p>
          </p:txBody>
        </p:sp>
        <p:sp>
          <p:nvSpPr>
            <p:cNvPr id="21545" name="Text Box 44"/>
            <p:cNvSpPr txBox="1">
              <a:spLocks noChangeArrowheads="1"/>
            </p:cNvSpPr>
            <p:nvPr/>
          </p:nvSpPr>
          <p:spPr bwMode="auto">
            <a:xfrm>
              <a:off x="3792" y="2084"/>
              <a:ext cx="432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sz="2400">
                  <a:latin typeface="Arial" charset="0"/>
                  <a:ea typeface="宋体" charset="-122"/>
                </a:rPr>
                <a:t>…</a:t>
              </a:r>
              <a:endParaRPr lang="en-US" altLang="zh-CN" sz="2400">
                <a:ea typeface="宋体" charset="-122"/>
              </a:endParaRPr>
            </a:p>
          </p:txBody>
        </p:sp>
        <p:sp>
          <p:nvSpPr>
            <p:cNvPr id="21546" name="Text Box 45"/>
            <p:cNvSpPr txBox="1">
              <a:spLocks noChangeArrowheads="1"/>
            </p:cNvSpPr>
            <p:nvPr/>
          </p:nvSpPr>
          <p:spPr bwMode="auto">
            <a:xfrm>
              <a:off x="4560" y="2072"/>
              <a:ext cx="432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sz="2400">
                  <a:latin typeface="Arial" charset="0"/>
                  <a:ea typeface="宋体" charset="-122"/>
                </a:rPr>
                <a:t>…</a:t>
              </a:r>
              <a:endParaRPr lang="en-US" altLang="zh-CN" sz="2400">
                <a:ea typeface="宋体" charset="-122"/>
              </a:endParaRPr>
            </a:p>
          </p:txBody>
        </p:sp>
      </p:grpSp>
      <p:sp>
        <p:nvSpPr>
          <p:cNvPr id="121904" name="Text Box 48"/>
          <p:cNvSpPr txBox="1">
            <a:spLocks noChangeArrowheads="1"/>
          </p:cNvSpPr>
          <p:nvPr/>
        </p:nvSpPr>
        <p:spPr bwMode="auto">
          <a:xfrm>
            <a:off x="2870200" y="2743200"/>
            <a:ext cx="457200" cy="89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1800">
                <a:latin typeface="仿宋_GB2312" pitchFamily="49" charset="-122"/>
              </a:rPr>
              <a:t>处理</a:t>
            </a:r>
            <a:r>
              <a:rPr lang="en-US" altLang="zh-CN" sz="1800">
                <a:latin typeface="仿宋_GB2312" pitchFamily="49" charset="-122"/>
              </a:rPr>
              <a:t>A</a:t>
            </a:r>
          </a:p>
        </p:txBody>
      </p:sp>
      <p:grpSp>
        <p:nvGrpSpPr>
          <p:cNvPr id="6" name="Group 95"/>
          <p:cNvGrpSpPr>
            <a:grpSpLocks/>
          </p:cNvGrpSpPr>
          <p:nvPr/>
        </p:nvGrpSpPr>
        <p:grpSpPr bwMode="auto">
          <a:xfrm>
            <a:off x="466725" y="4095750"/>
            <a:ext cx="4262438" cy="1981200"/>
            <a:chOff x="1470" y="2592"/>
            <a:chExt cx="2685" cy="1248"/>
          </a:xfrm>
        </p:grpSpPr>
        <p:sp>
          <p:nvSpPr>
            <p:cNvPr id="21532" name="Rectangle 66"/>
            <p:cNvSpPr>
              <a:spLocks noChangeArrowheads="1"/>
            </p:cNvSpPr>
            <p:nvPr/>
          </p:nvSpPr>
          <p:spPr bwMode="auto">
            <a:xfrm>
              <a:off x="1470" y="2592"/>
              <a:ext cx="2685" cy="124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>
                <a:ea typeface="宋体" charset="-122"/>
              </a:endParaRPr>
            </a:p>
          </p:txBody>
        </p:sp>
        <p:sp>
          <p:nvSpPr>
            <p:cNvPr id="21533" name="Line 67"/>
            <p:cNvSpPr>
              <a:spLocks noChangeShapeType="1"/>
            </p:cNvSpPr>
            <p:nvPr/>
          </p:nvSpPr>
          <p:spPr bwMode="auto">
            <a:xfrm>
              <a:off x="1470" y="2592"/>
              <a:ext cx="1343" cy="425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4" name="Line 68"/>
            <p:cNvSpPr>
              <a:spLocks noChangeShapeType="1"/>
            </p:cNvSpPr>
            <p:nvPr/>
          </p:nvSpPr>
          <p:spPr bwMode="auto">
            <a:xfrm flipV="1">
              <a:off x="2813" y="2592"/>
              <a:ext cx="1342" cy="425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5" name="Line 69"/>
            <p:cNvSpPr>
              <a:spLocks noChangeShapeType="1"/>
            </p:cNvSpPr>
            <p:nvPr/>
          </p:nvSpPr>
          <p:spPr bwMode="auto">
            <a:xfrm>
              <a:off x="1470" y="3017"/>
              <a:ext cx="2685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6" name="Line 70"/>
            <p:cNvSpPr>
              <a:spLocks noChangeShapeType="1"/>
            </p:cNvSpPr>
            <p:nvPr/>
          </p:nvSpPr>
          <p:spPr bwMode="auto">
            <a:xfrm>
              <a:off x="2813" y="3017"/>
              <a:ext cx="0" cy="82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7" name="Text Box 78"/>
            <p:cNvSpPr txBox="1">
              <a:spLocks noChangeArrowheads="1"/>
            </p:cNvSpPr>
            <p:nvPr/>
          </p:nvSpPr>
          <p:spPr bwMode="auto">
            <a:xfrm>
              <a:off x="1551" y="2640"/>
              <a:ext cx="2604" cy="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>
                <a:lnSpc>
                  <a:spcPct val="8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zh-CN" sz="1800">
                  <a:latin typeface="仿宋_GB2312" pitchFamily="49" charset="-122"/>
                </a:rPr>
                <a:t>条件表达式1</a:t>
              </a:r>
              <a:endParaRPr lang="zh-CN" altLang="en-US" sz="1800">
                <a:latin typeface="仿宋_GB2312" pitchFamily="49" charset="-122"/>
              </a:endParaRPr>
            </a:p>
          </p:txBody>
        </p:sp>
        <p:sp>
          <p:nvSpPr>
            <p:cNvPr id="21538" name="Text Box 79"/>
            <p:cNvSpPr txBox="1">
              <a:spLocks noChangeArrowheads="1"/>
            </p:cNvSpPr>
            <p:nvPr/>
          </p:nvSpPr>
          <p:spPr bwMode="auto">
            <a:xfrm>
              <a:off x="1490" y="2784"/>
              <a:ext cx="2578" cy="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>
                <a:lnSpc>
                  <a:spcPct val="8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zh-CN" sz="1800">
                  <a:latin typeface="仿宋_GB2312" pitchFamily="49" charset="-122"/>
                </a:rPr>
                <a:t>真 </a:t>
              </a:r>
              <a:r>
                <a:rPr lang="zh-CN" altLang="en-US" sz="1800">
                  <a:latin typeface="仿宋_GB2312" pitchFamily="49" charset="-122"/>
                </a:rPr>
                <a:t>                            </a:t>
              </a:r>
              <a:r>
                <a:rPr lang="zh-CN" altLang="zh-CN" sz="1800">
                  <a:latin typeface="仿宋_GB2312" pitchFamily="49" charset="-122"/>
                </a:rPr>
                <a:t>假</a:t>
              </a:r>
              <a:endParaRPr lang="zh-CN" altLang="en-US" sz="1800">
                <a:latin typeface="仿宋_GB2312" pitchFamily="49" charset="-122"/>
              </a:endParaRPr>
            </a:p>
          </p:txBody>
        </p:sp>
      </p:grpSp>
      <p:grpSp>
        <p:nvGrpSpPr>
          <p:cNvPr id="7" name="Group 91"/>
          <p:cNvGrpSpPr>
            <a:grpSpLocks/>
          </p:cNvGrpSpPr>
          <p:nvPr/>
        </p:nvGrpSpPr>
        <p:grpSpPr bwMode="auto">
          <a:xfrm>
            <a:off x="495300" y="4781550"/>
            <a:ext cx="2162175" cy="1306513"/>
            <a:chOff x="1470" y="3024"/>
            <a:chExt cx="1362" cy="823"/>
          </a:xfrm>
        </p:grpSpPr>
        <p:sp>
          <p:nvSpPr>
            <p:cNvPr id="21523" name="Line 73"/>
            <p:cNvSpPr>
              <a:spLocks noChangeShapeType="1"/>
            </p:cNvSpPr>
            <p:nvPr/>
          </p:nvSpPr>
          <p:spPr bwMode="auto">
            <a:xfrm>
              <a:off x="1470" y="3442"/>
              <a:ext cx="133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1524" name="Group 88"/>
            <p:cNvGrpSpPr>
              <a:grpSpLocks/>
            </p:cNvGrpSpPr>
            <p:nvPr/>
          </p:nvGrpSpPr>
          <p:grpSpPr bwMode="auto">
            <a:xfrm>
              <a:off x="1470" y="3024"/>
              <a:ext cx="1362" cy="823"/>
              <a:chOff x="1470" y="3017"/>
              <a:chExt cx="1362" cy="823"/>
            </a:xfrm>
          </p:grpSpPr>
          <p:sp>
            <p:nvSpPr>
              <p:cNvPr id="21525" name="Line 71"/>
              <p:cNvSpPr>
                <a:spLocks noChangeShapeType="1"/>
              </p:cNvSpPr>
              <p:nvPr/>
            </p:nvSpPr>
            <p:spPr bwMode="auto">
              <a:xfrm>
                <a:off x="1470" y="3017"/>
                <a:ext cx="671" cy="425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26" name="Line 75"/>
              <p:cNvSpPr>
                <a:spLocks noChangeShapeType="1"/>
              </p:cNvSpPr>
              <p:nvPr/>
            </p:nvSpPr>
            <p:spPr bwMode="auto">
              <a:xfrm flipH="1">
                <a:off x="2141" y="3017"/>
                <a:ext cx="672" cy="425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27" name="Line 77"/>
              <p:cNvSpPr>
                <a:spLocks noChangeShapeType="1"/>
              </p:cNvSpPr>
              <p:nvPr/>
            </p:nvSpPr>
            <p:spPr bwMode="auto">
              <a:xfrm>
                <a:off x="2141" y="3442"/>
                <a:ext cx="0" cy="398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28" name="Text Box 80"/>
              <p:cNvSpPr txBox="1">
                <a:spLocks noChangeArrowheads="1"/>
              </p:cNvSpPr>
              <p:nvPr/>
            </p:nvSpPr>
            <p:spPr bwMode="auto">
              <a:xfrm>
                <a:off x="1470" y="3216"/>
                <a:ext cx="1362" cy="2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>
                  <a:lnSpc>
                    <a:spcPct val="80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zh-CN" altLang="zh-CN" sz="1800">
                    <a:latin typeface="仿宋_GB2312" pitchFamily="49" charset="-122"/>
                  </a:rPr>
                  <a:t>真 </a:t>
                </a:r>
                <a:r>
                  <a:rPr lang="zh-CN" altLang="en-US" sz="1800">
                    <a:latin typeface="仿宋_GB2312" pitchFamily="49" charset="-122"/>
                  </a:rPr>
                  <a:t>           </a:t>
                </a:r>
                <a:r>
                  <a:rPr lang="zh-CN" altLang="zh-CN" sz="1800">
                    <a:latin typeface="仿宋_GB2312" pitchFamily="49" charset="-122"/>
                  </a:rPr>
                  <a:t>假</a:t>
                </a:r>
                <a:endParaRPr lang="zh-CN" altLang="en-US" sz="1800">
                  <a:latin typeface="仿宋_GB2312" pitchFamily="49" charset="-122"/>
                </a:endParaRPr>
              </a:p>
            </p:txBody>
          </p:sp>
          <p:sp>
            <p:nvSpPr>
              <p:cNvPr id="21529" name="Text Box 82"/>
              <p:cNvSpPr txBox="1">
                <a:spLocks noChangeArrowheads="1"/>
              </p:cNvSpPr>
              <p:nvPr/>
            </p:nvSpPr>
            <p:spPr bwMode="auto">
              <a:xfrm>
                <a:off x="1680" y="3024"/>
                <a:ext cx="1056" cy="2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>
                  <a:lnSpc>
                    <a:spcPct val="80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zh-CN" altLang="zh-CN" sz="1800">
                    <a:latin typeface="仿宋_GB2312" pitchFamily="49" charset="-122"/>
                  </a:rPr>
                  <a:t>条件表达式2</a:t>
                </a:r>
              </a:p>
            </p:txBody>
          </p:sp>
          <p:sp>
            <p:nvSpPr>
              <p:cNvPr id="21530" name="Text Box 84"/>
              <p:cNvSpPr txBox="1">
                <a:spLocks noChangeArrowheads="1"/>
              </p:cNvSpPr>
              <p:nvPr/>
            </p:nvSpPr>
            <p:spPr bwMode="auto">
              <a:xfrm>
                <a:off x="1584" y="3456"/>
                <a:ext cx="528" cy="2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73025" tIns="36512" rIns="73025" bIns="36512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ClrTx/>
                  <a:buSzTx/>
                  <a:buFontTx/>
                  <a:buNone/>
                </a:pPr>
                <a:r>
                  <a:rPr lang="zh-CN" altLang="en-US" sz="2400">
                    <a:latin typeface="Arial" charset="0"/>
                    <a:ea typeface="宋体" charset="-122"/>
                  </a:rPr>
                  <a:t>……</a:t>
                </a:r>
                <a:endParaRPr lang="zh-CN" altLang="en-US" sz="2400">
                  <a:ea typeface="宋体" charset="-122"/>
                </a:endParaRPr>
              </a:p>
            </p:txBody>
          </p:sp>
          <p:sp>
            <p:nvSpPr>
              <p:cNvPr id="21531" name="Text Box 85"/>
              <p:cNvSpPr txBox="1">
                <a:spLocks noChangeArrowheads="1"/>
              </p:cNvSpPr>
              <p:nvPr/>
            </p:nvSpPr>
            <p:spPr bwMode="auto">
              <a:xfrm>
                <a:off x="2256" y="3456"/>
                <a:ext cx="528" cy="2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73025" tIns="36512" rIns="73025" bIns="36512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ClrTx/>
                  <a:buSzTx/>
                  <a:buFontTx/>
                  <a:buNone/>
                </a:pPr>
                <a:r>
                  <a:rPr lang="zh-CN" altLang="en-US" sz="2400">
                    <a:latin typeface="Arial" charset="0"/>
                    <a:ea typeface="宋体" charset="-122"/>
                  </a:rPr>
                  <a:t>……</a:t>
                </a:r>
                <a:endParaRPr lang="zh-CN" altLang="en-US" sz="2400">
                  <a:ea typeface="宋体" charset="-122"/>
                </a:endParaRPr>
              </a:p>
            </p:txBody>
          </p:sp>
        </p:grpSp>
      </p:grpSp>
      <p:grpSp>
        <p:nvGrpSpPr>
          <p:cNvPr id="9" name="Group 92"/>
          <p:cNvGrpSpPr>
            <a:grpSpLocks/>
          </p:cNvGrpSpPr>
          <p:nvPr/>
        </p:nvGrpSpPr>
        <p:grpSpPr bwMode="auto">
          <a:xfrm>
            <a:off x="2528888" y="4770438"/>
            <a:ext cx="2233612" cy="1306512"/>
            <a:chOff x="2769" y="3017"/>
            <a:chExt cx="1407" cy="823"/>
          </a:xfrm>
        </p:grpSpPr>
        <p:sp>
          <p:nvSpPr>
            <p:cNvPr id="21515" name="Line 72"/>
            <p:cNvSpPr>
              <a:spLocks noChangeShapeType="1"/>
            </p:cNvSpPr>
            <p:nvPr/>
          </p:nvSpPr>
          <p:spPr bwMode="auto">
            <a:xfrm flipV="1">
              <a:off x="3472" y="3017"/>
              <a:ext cx="683" cy="425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6" name="Line 74"/>
            <p:cNvSpPr>
              <a:spLocks noChangeShapeType="1"/>
            </p:cNvSpPr>
            <p:nvPr/>
          </p:nvSpPr>
          <p:spPr bwMode="auto">
            <a:xfrm>
              <a:off x="3457" y="3435"/>
              <a:ext cx="0" cy="405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7" name="Line 76"/>
            <p:cNvSpPr>
              <a:spLocks noChangeShapeType="1"/>
            </p:cNvSpPr>
            <p:nvPr/>
          </p:nvSpPr>
          <p:spPr bwMode="auto">
            <a:xfrm>
              <a:off x="2813" y="3017"/>
              <a:ext cx="629" cy="41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8" name="Text Box 81"/>
            <p:cNvSpPr txBox="1">
              <a:spLocks noChangeArrowheads="1"/>
            </p:cNvSpPr>
            <p:nvPr/>
          </p:nvSpPr>
          <p:spPr bwMode="auto">
            <a:xfrm>
              <a:off x="2769" y="3216"/>
              <a:ext cx="1407" cy="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>
                <a:lnSpc>
                  <a:spcPct val="8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zh-CN" sz="1800">
                  <a:latin typeface="仿宋_GB2312" pitchFamily="49" charset="-122"/>
                </a:rPr>
                <a:t>真 </a:t>
              </a:r>
              <a:r>
                <a:rPr lang="zh-CN" altLang="en-US" sz="1800">
                  <a:latin typeface="仿宋_GB2312" pitchFamily="49" charset="-122"/>
                </a:rPr>
                <a:t>            </a:t>
              </a:r>
              <a:r>
                <a:rPr lang="zh-CN" altLang="zh-CN" sz="1800">
                  <a:latin typeface="仿宋_GB2312" pitchFamily="49" charset="-122"/>
                </a:rPr>
                <a:t>假</a:t>
              </a:r>
              <a:endParaRPr lang="zh-CN" altLang="en-US" sz="1800">
                <a:latin typeface="仿宋_GB2312" pitchFamily="49" charset="-122"/>
              </a:endParaRPr>
            </a:p>
          </p:txBody>
        </p:sp>
        <p:sp>
          <p:nvSpPr>
            <p:cNvPr id="21519" name="Text Box 83"/>
            <p:cNvSpPr txBox="1">
              <a:spLocks noChangeArrowheads="1"/>
            </p:cNvSpPr>
            <p:nvPr/>
          </p:nvSpPr>
          <p:spPr bwMode="auto">
            <a:xfrm>
              <a:off x="3012" y="3024"/>
              <a:ext cx="972" cy="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>
                <a:lnSpc>
                  <a:spcPct val="8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zh-CN" sz="1800">
                  <a:latin typeface="仿宋_GB2312" pitchFamily="49" charset="-122"/>
                </a:rPr>
                <a:t>条件表达式</a:t>
              </a:r>
              <a:r>
                <a:rPr lang="zh-CN" altLang="en-US" sz="1800">
                  <a:latin typeface="仿宋_GB2312" pitchFamily="49" charset="-122"/>
                </a:rPr>
                <a:t>3</a:t>
              </a:r>
              <a:endParaRPr lang="zh-CN" altLang="zh-CN" sz="1800">
                <a:latin typeface="仿宋_GB2312" pitchFamily="49" charset="-122"/>
              </a:endParaRPr>
            </a:p>
          </p:txBody>
        </p:sp>
        <p:sp>
          <p:nvSpPr>
            <p:cNvPr id="21520" name="Text Box 86"/>
            <p:cNvSpPr txBox="1">
              <a:spLocks noChangeArrowheads="1"/>
            </p:cNvSpPr>
            <p:nvPr/>
          </p:nvSpPr>
          <p:spPr bwMode="auto">
            <a:xfrm>
              <a:off x="2880" y="3456"/>
              <a:ext cx="528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2400">
                  <a:latin typeface="Arial" charset="0"/>
                  <a:ea typeface="宋体" charset="-122"/>
                </a:rPr>
                <a:t>……</a:t>
              </a:r>
              <a:endParaRPr lang="zh-CN" altLang="en-US" sz="2400">
                <a:ea typeface="宋体" charset="-122"/>
              </a:endParaRPr>
            </a:p>
          </p:txBody>
        </p:sp>
        <p:sp>
          <p:nvSpPr>
            <p:cNvPr id="21521" name="Text Box 87"/>
            <p:cNvSpPr txBox="1">
              <a:spLocks noChangeArrowheads="1"/>
            </p:cNvSpPr>
            <p:nvPr/>
          </p:nvSpPr>
          <p:spPr bwMode="auto">
            <a:xfrm>
              <a:off x="3552" y="3456"/>
              <a:ext cx="528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2400">
                  <a:latin typeface="Arial" charset="0"/>
                  <a:ea typeface="宋体" charset="-122"/>
                </a:rPr>
                <a:t>……</a:t>
              </a:r>
              <a:endParaRPr lang="zh-CN" altLang="en-US" sz="2400">
                <a:ea typeface="宋体" charset="-122"/>
              </a:endParaRPr>
            </a:p>
          </p:txBody>
        </p:sp>
        <p:sp>
          <p:nvSpPr>
            <p:cNvPr id="21522" name="Line 90"/>
            <p:cNvSpPr>
              <a:spLocks noChangeShapeType="1"/>
            </p:cNvSpPr>
            <p:nvPr/>
          </p:nvSpPr>
          <p:spPr bwMode="auto">
            <a:xfrm>
              <a:off x="2790" y="3441"/>
              <a:ext cx="1349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1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904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olidFill>
                  <a:schemeClr val="accent6">
                    <a:lumMod val="75000"/>
                  </a:schemeClr>
                </a:solidFill>
              </a:rPr>
              <a:t>第4</a:t>
            </a:r>
            <a:r>
              <a:rPr lang="zh-CN" altLang="en-US" smtClean="0">
                <a:solidFill>
                  <a:schemeClr val="accent6">
                    <a:lumMod val="75000"/>
                  </a:schemeClr>
                </a:solidFill>
              </a:rPr>
              <a:t>章 分支结构算法及其实现</a:t>
            </a:r>
            <a:endParaRPr lang="en-US" altLang="zh-CN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524000"/>
            <a:ext cx="8424863" cy="4319588"/>
          </a:xfrm>
        </p:spPr>
        <p:txBody>
          <a:bodyPr/>
          <a:lstStyle/>
          <a:p>
            <a:pPr eaLnBrk="1" hangingPunct="1"/>
            <a:r>
              <a:rPr lang="zh-CN" altLang="en-US" sz="2800" smtClean="0">
                <a:latin typeface="仿宋_GB2312" pitchFamily="49" charset="-122"/>
              </a:rPr>
              <a:t>学习目标</a:t>
            </a:r>
          </a:p>
          <a:p>
            <a:pPr lvl="1" eaLnBrk="1" hangingPunct="1"/>
            <a:r>
              <a:rPr lang="zh-CN" altLang="en-US" sz="2400" smtClean="0">
                <a:latin typeface="仿宋_GB2312" pitchFamily="49" charset="-122"/>
              </a:rPr>
              <a:t>使用关系表达式、逻辑表达式正确表示算法中的条件</a:t>
            </a:r>
          </a:p>
          <a:p>
            <a:pPr lvl="1" eaLnBrk="1" hangingPunct="1"/>
            <a:r>
              <a:rPr lang="zh-CN" altLang="en-US" sz="2400" smtClean="0">
                <a:latin typeface="仿宋_GB2312" pitchFamily="49" charset="-122"/>
              </a:rPr>
              <a:t>掌握二选一分支结构的设计</a:t>
            </a:r>
          </a:p>
          <a:p>
            <a:pPr lvl="1" eaLnBrk="1" hangingPunct="1"/>
            <a:r>
              <a:rPr lang="zh-CN" altLang="en-US" sz="2400" smtClean="0">
                <a:latin typeface="仿宋_GB2312" pitchFamily="49" charset="-122"/>
              </a:rPr>
              <a:t>掌握多选一分支结构的设计</a:t>
            </a:r>
          </a:p>
          <a:p>
            <a:pPr lvl="1" eaLnBrk="1" hangingPunct="1"/>
            <a:r>
              <a:rPr lang="zh-CN" altLang="en-US" sz="2400" smtClean="0">
                <a:latin typeface="仿宋_GB2312" pitchFamily="49" charset="-122"/>
              </a:rPr>
              <a:t>能够使用</a:t>
            </a:r>
            <a:r>
              <a:rPr lang="en-US" altLang="zh-CN" sz="2400" smtClean="0">
                <a:latin typeface="仿宋_GB2312" pitchFamily="49" charset="-122"/>
              </a:rPr>
              <a:t>C</a:t>
            </a:r>
            <a:r>
              <a:rPr lang="zh-CN" altLang="en-US" sz="2400" smtClean="0">
                <a:latin typeface="仿宋_GB2312" pitchFamily="49" charset="-122"/>
              </a:rPr>
              <a:t>语句描述二选一、多选一分支结构</a:t>
            </a:r>
          </a:p>
          <a:p>
            <a:pPr lvl="1" eaLnBrk="1" hangingPunct="1">
              <a:buFont typeface="Times New Roman" pitchFamily="18" charset="0"/>
              <a:buNone/>
            </a:pPr>
            <a:endParaRPr lang="zh-CN" altLang="en-US" sz="2000" smtClean="0">
              <a:latin typeface="仿宋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>
                <a:latin typeface="黑体" pitchFamily="2" charset="-122"/>
              </a:rPr>
              <a:t>4.2　二选一分支结构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47800"/>
            <a:ext cx="8424862" cy="685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sz="2400" smtClean="0"/>
              <a:t>【例4-6】输入一个数，利用数学上的符号函数，求其所对应的符号。</a:t>
            </a:r>
          </a:p>
        </p:txBody>
      </p:sp>
      <p:graphicFrame>
        <p:nvGraphicFramePr>
          <p:cNvPr id="22532" name="Object 4"/>
          <p:cNvGraphicFramePr>
            <a:graphicFrameLocks noChangeAspect="1"/>
          </p:cNvGraphicFramePr>
          <p:nvPr/>
        </p:nvGraphicFramePr>
        <p:xfrm>
          <a:off x="2362200" y="2133600"/>
          <a:ext cx="2971800" cy="143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76" name="Equation" r:id="rId3" imgW="1231900" imgH="596900" progId="Equation.3">
                  <p:embed/>
                </p:oleObj>
              </mc:Choice>
              <mc:Fallback>
                <p:oleObj name="Equation" r:id="rId3" imgW="1231900" imgH="5969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2133600"/>
                        <a:ext cx="2971800" cy="1439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25"/>
          <p:cNvGrpSpPr>
            <a:grpSpLocks/>
          </p:cNvGrpSpPr>
          <p:nvPr/>
        </p:nvGrpSpPr>
        <p:grpSpPr bwMode="auto">
          <a:xfrm>
            <a:off x="1066800" y="3810000"/>
            <a:ext cx="2971800" cy="1898650"/>
            <a:chOff x="672" y="2400"/>
            <a:chExt cx="1872" cy="1196"/>
          </a:xfrm>
        </p:grpSpPr>
        <p:grpSp>
          <p:nvGrpSpPr>
            <p:cNvPr id="22551" name="Group 6"/>
            <p:cNvGrpSpPr>
              <a:grpSpLocks/>
            </p:cNvGrpSpPr>
            <p:nvPr/>
          </p:nvGrpSpPr>
          <p:grpSpPr bwMode="auto">
            <a:xfrm>
              <a:off x="672" y="2400"/>
              <a:ext cx="1872" cy="1196"/>
              <a:chOff x="2751" y="5240"/>
              <a:chExt cx="2100" cy="1974"/>
            </a:xfrm>
          </p:grpSpPr>
          <p:sp>
            <p:nvSpPr>
              <p:cNvPr id="22561" name="Rectangle 7"/>
              <p:cNvSpPr>
                <a:spLocks noChangeArrowheads="1"/>
              </p:cNvSpPr>
              <p:nvPr/>
            </p:nvSpPr>
            <p:spPr bwMode="auto">
              <a:xfrm>
                <a:off x="2751" y="5240"/>
                <a:ext cx="2100" cy="1974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 sz="2400">
                  <a:ea typeface="宋体" charset="-122"/>
                </a:endParaRPr>
              </a:p>
            </p:txBody>
          </p:sp>
          <p:sp>
            <p:nvSpPr>
              <p:cNvPr id="22562" name="Line 8"/>
              <p:cNvSpPr>
                <a:spLocks noChangeShapeType="1"/>
              </p:cNvSpPr>
              <p:nvPr/>
            </p:nvSpPr>
            <p:spPr bwMode="auto">
              <a:xfrm>
                <a:off x="2751" y="5240"/>
                <a:ext cx="630" cy="658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3" name="Line 9"/>
              <p:cNvSpPr>
                <a:spLocks noChangeShapeType="1"/>
              </p:cNvSpPr>
              <p:nvPr/>
            </p:nvSpPr>
            <p:spPr bwMode="auto">
              <a:xfrm flipV="1">
                <a:off x="3381" y="5240"/>
                <a:ext cx="1470" cy="658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4" name="Line 10"/>
              <p:cNvSpPr>
                <a:spLocks noChangeShapeType="1"/>
              </p:cNvSpPr>
              <p:nvPr/>
            </p:nvSpPr>
            <p:spPr bwMode="auto">
              <a:xfrm>
                <a:off x="2751" y="5898"/>
                <a:ext cx="2100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5" name="Line 11"/>
              <p:cNvSpPr>
                <a:spLocks noChangeShapeType="1"/>
              </p:cNvSpPr>
              <p:nvPr/>
            </p:nvSpPr>
            <p:spPr bwMode="auto">
              <a:xfrm>
                <a:off x="3381" y="5898"/>
                <a:ext cx="0" cy="1316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6" name="Line 12"/>
              <p:cNvSpPr>
                <a:spLocks noChangeShapeType="1"/>
              </p:cNvSpPr>
              <p:nvPr/>
            </p:nvSpPr>
            <p:spPr bwMode="auto">
              <a:xfrm>
                <a:off x="3381" y="5898"/>
                <a:ext cx="735" cy="658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7" name="Line 13"/>
              <p:cNvSpPr>
                <a:spLocks noChangeShapeType="1"/>
              </p:cNvSpPr>
              <p:nvPr/>
            </p:nvSpPr>
            <p:spPr bwMode="auto">
              <a:xfrm flipV="1">
                <a:off x="4116" y="5898"/>
                <a:ext cx="735" cy="658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8" name="Line 14"/>
              <p:cNvSpPr>
                <a:spLocks noChangeShapeType="1"/>
              </p:cNvSpPr>
              <p:nvPr/>
            </p:nvSpPr>
            <p:spPr bwMode="auto">
              <a:xfrm>
                <a:off x="3381" y="6556"/>
                <a:ext cx="1470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9" name="Line 15"/>
              <p:cNvSpPr>
                <a:spLocks noChangeShapeType="1"/>
              </p:cNvSpPr>
              <p:nvPr/>
            </p:nvSpPr>
            <p:spPr bwMode="auto">
              <a:xfrm>
                <a:off x="4116" y="6556"/>
                <a:ext cx="0" cy="658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2552" name="Rectangle 16"/>
            <p:cNvSpPr>
              <a:spLocks noChangeArrowheads="1"/>
            </p:cNvSpPr>
            <p:nvPr/>
          </p:nvSpPr>
          <p:spPr bwMode="auto">
            <a:xfrm>
              <a:off x="1099" y="2400"/>
              <a:ext cx="437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2000"/>
                <a:t>x＜0</a:t>
              </a:r>
            </a:p>
          </p:txBody>
        </p:sp>
        <p:sp>
          <p:nvSpPr>
            <p:cNvPr id="22553" name="Rectangle 17"/>
            <p:cNvSpPr>
              <a:spLocks noChangeArrowheads="1"/>
            </p:cNvSpPr>
            <p:nvPr/>
          </p:nvSpPr>
          <p:spPr bwMode="auto">
            <a:xfrm>
              <a:off x="672" y="2544"/>
              <a:ext cx="277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2000"/>
                <a:t>真</a:t>
              </a:r>
            </a:p>
          </p:txBody>
        </p:sp>
        <p:sp>
          <p:nvSpPr>
            <p:cNvPr id="22554" name="Rectangle 18"/>
            <p:cNvSpPr>
              <a:spLocks noChangeArrowheads="1"/>
            </p:cNvSpPr>
            <p:nvPr/>
          </p:nvSpPr>
          <p:spPr bwMode="auto">
            <a:xfrm>
              <a:off x="1248" y="2928"/>
              <a:ext cx="277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2000"/>
                <a:t>真</a:t>
              </a:r>
            </a:p>
          </p:txBody>
        </p:sp>
        <p:sp>
          <p:nvSpPr>
            <p:cNvPr id="22555" name="Rectangle 19"/>
            <p:cNvSpPr>
              <a:spLocks noChangeArrowheads="1"/>
            </p:cNvSpPr>
            <p:nvPr/>
          </p:nvSpPr>
          <p:spPr bwMode="auto">
            <a:xfrm>
              <a:off x="2267" y="2544"/>
              <a:ext cx="277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2000"/>
                <a:t>假</a:t>
              </a:r>
            </a:p>
          </p:txBody>
        </p:sp>
        <p:sp>
          <p:nvSpPr>
            <p:cNvPr id="22556" name="Rectangle 20"/>
            <p:cNvSpPr>
              <a:spLocks noChangeArrowheads="1"/>
            </p:cNvSpPr>
            <p:nvPr/>
          </p:nvSpPr>
          <p:spPr bwMode="auto">
            <a:xfrm>
              <a:off x="2267" y="2928"/>
              <a:ext cx="277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2000"/>
                <a:t>假</a:t>
              </a:r>
            </a:p>
          </p:txBody>
        </p:sp>
        <p:sp>
          <p:nvSpPr>
            <p:cNvPr id="22557" name="Rectangle 21"/>
            <p:cNvSpPr>
              <a:spLocks noChangeArrowheads="1"/>
            </p:cNvSpPr>
            <p:nvPr/>
          </p:nvSpPr>
          <p:spPr bwMode="auto">
            <a:xfrm>
              <a:off x="1702" y="2822"/>
              <a:ext cx="367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2000"/>
                <a:t>x&gt;0</a:t>
              </a:r>
            </a:p>
          </p:txBody>
        </p:sp>
        <p:sp>
          <p:nvSpPr>
            <p:cNvPr id="22558" name="Rectangle 22"/>
            <p:cNvSpPr>
              <a:spLocks noChangeArrowheads="1"/>
            </p:cNvSpPr>
            <p:nvPr/>
          </p:nvSpPr>
          <p:spPr bwMode="auto">
            <a:xfrm>
              <a:off x="710" y="2976"/>
              <a:ext cx="490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2000"/>
                <a:t>y←-1</a:t>
              </a:r>
              <a:endParaRPr kumimoji="1" lang="zh-CN" altLang="en-US" sz="2000"/>
            </a:p>
          </p:txBody>
        </p:sp>
        <p:sp>
          <p:nvSpPr>
            <p:cNvPr id="22559" name="Rectangle 23"/>
            <p:cNvSpPr>
              <a:spLocks noChangeArrowheads="1"/>
            </p:cNvSpPr>
            <p:nvPr/>
          </p:nvSpPr>
          <p:spPr bwMode="auto">
            <a:xfrm>
              <a:off x="1339" y="3302"/>
              <a:ext cx="43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2000"/>
                <a:t>y←1</a:t>
              </a:r>
              <a:endParaRPr kumimoji="1" lang="zh-CN" altLang="en-US" sz="2000"/>
            </a:p>
          </p:txBody>
        </p:sp>
        <p:sp>
          <p:nvSpPr>
            <p:cNvPr id="22560" name="Rectangle 24"/>
            <p:cNvSpPr>
              <a:spLocks noChangeArrowheads="1"/>
            </p:cNvSpPr>
            <p:nvPr/>
          </p:nvSpPr>
          <p:spPr bwMode="auto">
            <a:xfrm>
              <a:off x="1963" y="3302"/>
              <a:ext cx="437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2000"/>
                <a:t>y←0</a:t>
              </a:r>
              <a:endParaRPr kumimoji="1" lang="zh-CN" altLang="en-US" sz="2000"/>
            </a:p>
          </p:txBody>
        </p:sp>
      </p:grpSp>
      <p:grpSp>
        <p:nvGrpSpPr>
          <p:cNvPr id="4" name="Group 64"/>
          <p:cNvGrpSpPr>
            <a:grpSpLocks/>
          </p:cNvGrpSpPr>
          <p:nvPr/>
        </p:nvGrpSpPr>
        <p:grpSpPr bwMode="auto">
          <a:xfrm>
            <a:off x="4679950" y="3810000"/>
            <a:ext cx="3168650" cy="1905000"/>
            <a:chOff x="2948" y="2400"/>
            <a:chExt cx="1996" cy="1200"/>
          </a:xfrm>
        </p:grpSpPr>
        <p:sp>
          <p:nvSpPr>
            <p:cNvPr id="22535" name="Rectangle 47"/>
            <p:cNvSpPr>
              <a:spLocks noChangeArrowheads="1"/>
            </p:cNvSpPr>
            <p:nvPr/>
          </p:nvSpPr>
          <p:spPr bwMode="auto">
            <a:xfrm>
              <a:off x="2949" y="2400"/>
              <a:ext cx="1899" cy="1200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>
                <a:ea typeface="宋体" charset="-122"/>
              </a:endParaRPr>
            </a:p>
          </p:txBody>
        </p:sp>
        <p:sp>
          <p:nvSpPr>
            <p:cNvPr id="22536" name="Line 48"/>
            <p:cNvSpPr>
              <a:spLocks noChangeShapeType="1"/>
            </p:cNvSpPr>
            <p:nvPr/>
          </p:nvSpPr>
          <p:spPr bwMode="auto">
            <a:xfrm>
              <a:off x="2949" y="2400"/>
              <a:ext cx="1299" cy="4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7" name="Line 49"/>
            <p:cNvSpPr>
              <a:spLocks noChangeShapeType="1"/>
            </p:cNvSpPr>
            <p:nvPr/>
          </p:nvSpPr>
          <p:spPr bwMode="auto">
            <a:xfrm flipV="1">
              <a:off x="4258" y="2400"/>
              <a:ext cx="590" cy="446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8" name="Line 50"/>
            <p:cNvSpPr>
              <a:spLocks noChangeShapeType="1"/>
            </p:cNvSpPr>
            <p:nvPr/>
          </p:nvSpPr>
          <p:spPr bwMode="auto">
            <a:xfrm>
              <a:off x="2949" y="2838"/>
              <a:ext cx="1900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9" name="Text Box 51"/>
            <p:cNvSpPr txBox="1">
              <a:spLocks noChangeArrowheads="1"/>
            </p:cNvSpPr>
            <p:nvPr/>
          </p:nvSpPr>
          <p:spPr bwMode="auto">
            <a:xfrm>
              <a:off x="4023" y="2491"/>
              <a:ext cx="441" cy="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>
                <a:lnSpc>
                  <a:spcPct val="8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2000">
                  <a:latin typeface="仿宋_GB2312" pitchFamily="49" charset="-122"/>
                </a:rPr>
                <a:t>x&lt;=0</a:t>
              </a:r>
            </a:p>
          </p:txBody>
        </p:sp>
        <p:sp>
          <p:nvSpPr>
            <p:cNvPr id="22540" name="Text Box 52"/>
            <p:cNvSpPr txBox="1">
              <a:spLocks noChangeArrowheads="1"/>
            </p:cNvSpPr>
            <p:nvPr/>
          </p:nvSpPr>
          <p:spPr bwMode="auto">
            <a:xfrm>
              <a:off x="3013" y="2641"/>
              <a:ext cx="1931" cy="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>
                <a:lnSpc>
                  <a:spcPct val="8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zh-CN" sz="2000">
                  <a:latin typeface="仿宋_GB2312" pitchFamily="49" charset="-122"/>
                </a:rPr>
                <a:t>真 </a:t>
              </a:r>
              <a:r>
                <a:rPr lang="zh-CN" altLang="en-US" sz="2000">
                  <a:latin typeface="仿宋_GB2312" pitchFamily="49" charset="-122"/>
                </a:rPr>
                <a:t>                </a:t>
              </a:r>
              <a:r>
                <a:rPr lang="zh-CN" altLang="zh-CN" sz="2000">
                  <a:latin typeface="仿宋_GB2312" pitchFamily="49" charset="-122"/>
                </a:rPr>
                <a:t>假</a:t>
              </a:r>
              <a:endParaRPr lang="zh-CN" altLang="en-US" sz="2000">
                <a:latin typeface="仿宋_GB2312" pitchFamily="49" charset="-122"/>
              </a:endParaRPr>
            </a:p>
          </p:txBody>
        </p:sp>
        <p:sp>
          <p:nvSpPr>
            <p:cNvPr id="22541" name="Line 53"/>
            <p:cNvSpPr>
              <a:spLocks noChangeShapeType="1"/>
            </p:cNvSpPr>
            <p:nvPr/>
          </p:nvSpPr>
          <p:spPr bwMode="auto">
            <a:xfrm>
              <a:off x="4258" y="2838"/>
              <a:ext cx="0" cy="7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2" name="Text Box 55"/>
            <p:cNvSpPr txBox="1">
              <a:spLocks noChangeArrowheads="1"/>
            </p:cNvSpPr>
            <p:nvPr/>
          </p:nvSpPr>
          <p:spPr bwMode="auto">
            <a:xfrm>
              <a:off x="3408" y="2875"/>
              <a:ext cx="406" cy="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>
                <a:lnSpc>
                  <a:spcPct val="8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2000">
                  <a:latin typeface="仿宋_GB2312" pitchFamily="49" charset="-122"/>
                </a:rPr>
                <a:t>x</a:t>
              </a:r>
              <a:r>
                <a:rPr kumimoji="1" lang="en-US" altLang="zh-CN" sz="2000"/>
                <a:t>&lt;0</a:t>
              </a:r>
              <a:endParaRPr lang="en-US" altLang="zh-CN" sz="2000" noProof="1">
                <a:latin typeface="仿宋_GB2312" pitchFamily="49" charset="-122"/>
              </a:endParaRPr>
            </a:p>
          </p:txBody>
        </p:sp>
        <p:sp>
          <p:nvSpPr>
            <p:cNvPr id="22543" name="Line 56"/>
            <p:cNvSpPr>
              <a:spLocks noChangeShapeType="1"/>
            </p:cNvSpPr>
            <p:nvPr/>
          </p:nvSpPr>
          <p:spPr bwMode="auto">
            <a:xfrm>
              <a:off x="2949" y="2832"/>
              <a:ext cx="608" cy="42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4" name="Line 57"/>
            <p:cNvSpPr>
              <a:spLocks noChangeShapeType="1"/>
            </p:cNvSpPr>
            <p:nvPr/>
          </p:nvSpPr>
          <p:spPr bwMode="auto">
            <a:xfrm flipV="1">
              <a:off x="3578" y="2846"/>
              <a:ext cx="671" cy="415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5" name="Line 58"/>
            <p:cNvSpPr>
              <a:spLocks noChangeShapeType="1"/>
            </p:cNvSpPr>
            <p:nvPr/>
          </p:nvSpPr>
          <p:spPr bwMode="auto">
            <a:xfrm>
              <a:off x="2948" y="3254"/>
              <a:ext cx="1302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6" name="Line 59"/>
            <p:cNvSpPr>
              <a:spLocks noChangeShapeType="1"/>
            </p:cNvSpPr>
            <p:nvPr/>
          </p:nvSpPr>
          <p:spPr bwMode="auto">
            <a:xfrm>
              <a:off x="3578" y="3254"/>
              <a:ext cx="0" cy="346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7" name="Text Box 60"/>
            <p:cNvSpPr txBox="1">
              <a:spLocks noChangeArrowheads="1"/>
            </p:cNvSpPr>
            <p:nvPr/>
          </p:nvSpPr>
          <p:spPr bwMode="auto">
            <a:xfrm>
              <a:off x="2948" y="3024"/>
              <a:ext cx="1324" cy="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>
                <a:lnSpc>
                  <a:spcPct val="8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zh-CN" sz="2000">
                  <a:latin typeface="仿宋_GB2312" pitchFamily="49" charset="-122"/>
                </a:rPr>
                <a:t>真</a:t>
              </a:r>
              <a:r>
                <a:rPr lang="zh-CN" altLang="en-US" sz="2000">
                  <a:latin typeface="仿宋_GB2312" pitchFamily="49" charset="-122"/>
                </a:rPr>
                <a:t>          </a:t>
              </a:r>
              <a:r>
                <a:rPr lang="zh-CN" altLang="zh-CN" sz="2000">
                  <a:latin typeface="仿宋_GB2312" pitchFamily="49" charset="-122"/>
                </a:rPr>
                <a:t>假</a:t>
              </a:r>
              <a:endParaRPr lang="zh-CN" altLang="en-US" sz="2000">
                <a:latin typeface="仿宋_GB2312" pitchFamily="49" charset="-122"/>
              </a:endParaRPr>
            </a:p>
          </p:txBody>
        </p:sp>
        <p:sp>
          <p:nvSpPr>
            <p:cNvPr id="22548" name="Text Box 61"/>
            <p:cNvSpPr txBox="1">
              <a:spLocks noChangeArrowheads="1"/>
            </p:cNvSpPr>
            <p:nvPr/>
          </p:nvSpPr>
          <p:spPr bwMode="auto">
            <a:xfrm>
              <a:off x="2996" y="3266"/>
              <a:ext cx="508" cy="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1" lang="en-US" altLang="zh-CN" sz="2000"/>
                <a:t>y←-1</a:t>
              </a:r>
              <a:endParaRPr kumimoji="1" lang="zh-CN" altLang="en-US" sz="2000"/>
            </a:p>
          </p:txBody>
        </p:sp>
        <p:sp>
          <p:nvSpPr>
            <p:cNvPr id="22549" name="Text Box 62"/>
            <p:cNvSpPr txBox="1">
              <a:spLocks noChangeArrowheads="1"/>
            </p:cNvSpPr>
            <p:nvPr/>
          </p:nvSpPr>
          <p:spPr bwMode="auto">
            <a:xfrm>
              <a:off x="3703" y="3266"/>
              <a:ext cx="425" cy="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1" lang="en-US" altLang="zh-CN" sz="2000"/>
                <a:t>y←0</a:t>
              </a:r>
              <a:endParaRPr kumimoji="1" lang="zh-CN" altLang="en-US" sz="2000"/>
            </a:p>
          </p:txBody>
        </p:sp>
        <p:sp>
          <p:nvSpPr>
            <p:cNvPr id="22550" name="Rectangle 63"/>
            <p:cNvSpPr>
              <a:spLocks noChangeArrowheads="1"/>
            </p:cNvSpPr>
            <p:nvPr/>
          </p:nvSpPr>
          <p:spPr bwMode="auto">
            <a:xfrm>
              <a:off x="4368" y="3024"/>
              <a:ext cx="413" cy="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2000"/>
                <a:t>y←1</a:t>
              </a:r>
              <a:endParaRPr kumimoji="1" lang="zh-CN" altLang="en-US" sz="20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>
                <a:latin typeface="黑体" pitchFamily="2" charset="-122"/>
              </a:rPr>
              <a:t>4.2　二选一分支结构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47800"/>
            <a:ext cx="8424862" cy="1981200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zh-CN" altLang="en-US" sz="2400" smtClean="0"/>
              <a:t>【例4-7】</a:t>
            </a:r>
            <a:r>
              <a:rPr lang="zh-CN" altLang="zh-CN" sz="2400" smtClean="0"/>
              <a:t>编写一个北京地铁按公里计价的程序。计价规则为：</a:t>
            </a:r>
            <a:r>
              <a:rPr lang="en-US" altLang="zh-CN" sz="2400" smtClean="0"/>
              <a:t>6</a:t>
            </a:r>
            <a:r>
              <a:rPr lang="zh-CN" altLang="zh-CN" sz="2400" smtClean="0"/>
              <a:t>公里（含）内</a:t>
            </a:r>
            <a:r>
              <a:rPr lang="en-US" altLang="zh-CN" sz="2400" smtClean="0"/>
              <a:t>3</a:t>
            </a:r>
            <a:r>
              <a:rPr lang="zh-CN" altLang="zh-CN" sz="2400" smtClean="0"/>
              <a:t>元；</a:t>
            </a:r>
            <a:r>
              <a:rPr lang="en-US" altLang="zh-CN" sz="2400" smtClean="0"/>
              <a:t>6-12</a:t>
            </a:r>
            <a:r>
              <a:rPr lang="zh-CN" altLang="zh-CN" sz="2400" smtClean="0"/>
              <a:t>公里（含）</a:t>
            </a:r>
            <a:r>
              <a:rPr lang="en-US" altLang="zh-CN" sz="2400" smtClean="0"/>
              <a:t>4</a:t>
            </a:r>
            <a:r>
              <a:rPr lang="zh-CN" altLang="zh-CN" sz="2400" smtClean="0"/>
              <a:t>元；</a:t>
            </a:r>
            <a:r>
              <a:rPr lang="en-US" altLang="zh-CN" sz="2400" smtClean="0"/>
              <a:t>12-22</a:t>
            </a:r>
            <a:r>
              <a:rPr lang="zh-CN" altLang="zh-CN" sz="2400" smtClean="0"/>
              <a:t>公里（含）</a:t>
            </a:r>
            <a:r>
              <a:rPr lang="en-US" altLang="zh-CN" sz="2400" smtClean="0"/>
              <a:t>5</a:t>
            </a:r>
            <a:r>
              <a:rPr lang="zh-CN" altLang="zh-CN" sz="2400" smtClean="0"/>
              <a:t>元；</a:t>
            </a:r>
            <a:r>
              <a:rPr lang="en-US" altLang="zh-CN" sz="2400" smtClean="0"/>
              <a:t>22-32</a:t>
            </a:r>
            <a:r>
              <a:rPr lang="zh-CN" altLang="zh-CN" sz="2400" smtClean="0"/>
              <a:t>公里（含）</a:t>
            </a:r>
            <a:r>
              <a:rPr lang="en-US" altLang="zh-CN" sz="2400" smtClean="0"/>
              <a:t>6</a:t>
            </a:r>
            <a:r>
              <a:rPr lang="zh-CN" altLang="zh-CN" sz="2400" smtClean="0"/>
              <a:t>元；</a:t>
            </a:r>
            <a:r>
              <a:rPr lang="en-US" altLang="zh-CN" sz="2400" smtClean="0"/>
              <a:t>32</a:t>
            </a:r>
            <a:r>
              <a:rPr lang="zh-CN" altLang="zh-CN" sz="2400" smtClean="0"/>
              <a:t>公里以上每加</a:t>
            </a:r>
            <a:r>
              <a:rPr lang="en-US" altLang="zh-CN" sz="2400" smtClean="0"/>
              <a:t>1</a:t>
            </a:r>
            <a:r>
              <a:rPr lang="zh-CN" altLang="zh-CN" sz="2400" smtClean="0"/>
              <a:t>元可乘坐</a:t>
            </a:r>
            <a:r>
              <a:rPr lang="en-US" altLang="zh-CN" sz="2400" smtClean="0"/>
              <a:t>20</a:t>
            </a:r>
            <a:r>
              <a:rPr lang="zh-CN" altLang="zh-CN" sz="2400" smtClean="0"/>
              <a:t>公里。</a:t>
            </a:r>
            <a:endParaRPr lang="zh-CN" altLang="en-US" sz="2400" smtClean="0"/>
          </a:p>
        </p:txBody>
      </p:sp>
      <p:pic>
        <p:nvPicPr>
          <p:cNvPr id="23556" name="Picture 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3276600"/>
            <a:ext cx="4756150" cy="17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>
                <a:latin typeface="黑体" pitchFamily="2" charset="-122"/>
              </a:rPr>
              <a:t>4.2　二选一分支结构</a:t>
            </a:r>
          </a:p>
        </p:txBody>
      </p:sp>
      <p:sp>
        <p:nvSpPr>
          <p:cNvPr id="24579" name="Rectangle 40"/>
          <p:cNvSpPr>
            <a:spLocks noGrp="1" noChangeArrowheads="1"/>
          </p:cNvSpPr>
          <p:nvPr>
            <p:ph type="body" idx="1"/>
          </p:nvPr>
        </p:nvSpPr>
        <p:spPr>
          <a:xfrm>
            <a:off x="395288" y="1447800"/>
            <a:ext cx="8424862" cy="457200"/>
          </a:xfrm>
          <a:noFill/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2400" smtClean="0"/>
              <a:t>N-S</a:t>
            </a:r>
            <a:r>
              <a:rPr lang="zh-CN" altLang="en-US" sz="2400" smtClean="0"/>
              <a:t>图</a:t>
            </a:r>
          </a:p>
        </p:txBody>
      </p:sp>
      <p:grpSp>
        <p:nvGrpSpPr>
          <p:cNvPr id="24580" name="组合 1"/>
          <p:cNvGrpSpPr>
            <a:grpSpLocks/>
          </p:cNvGrpSpPr>
          <p:nvPr/>
        </p:nvGrpSpPr>
        <p:grpSpPr bwMode="auto">
          <a:xfrm>
            <a:off x="914400" y="1981200"/>
            <a:ext cx="7543800" cy="4306888"/>
            <a:chOff x="1787525" y="2246313"/>
            <a:chExt cx="5759450" cy="3703637"/>
          </a:xfrm>
        </p:grpSpPr>
        <p:grpSp>
          <p:nvGrpSpPr>
            <p:cNvPr id="24581" name="组合 8"/>
            <p:cNvGrpSpPr>
              <a:grpSpLocks/>
            </p:cNvGrpSpPr>
            <p:nvPr/>
          </p:nvGrpSpPr>
          <p:grpSpPr bwMode="auto">
            <a:xfrm>
              <a:off x="1787525" y="2246313"/>
              <a:ext cx="5641975" cy="360362"/>
              <a:chOff x="1786978" y="2246932"/>
              <a:chExt cx="5643315" cy="360363"/>
            </a:xfrm>
          </p:grpSpPr>
          <p:sp>
            <p:nvSpPr>
              <p:cNvPr id="24633" name="Rectangle 25"/>
              <p:cNvSpPr>
                <a:spLocks noChangeArrowheads="1"/>
              </p:cNvSpPr>
              <p:nvPr/>
            </p:nvSpPr>
            <p:spPr bwMode="auto">
              <a:xfrm>
                <a:off x="1786978" y="2246932"/>
                <a:ext cx="5643315" cy="36036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24634" name="Rectangle 60"/>
              <p:cNvSpPr>
                <a:spLocks noChangeArrowheads="1"/>
              </p:cNvSpPr>
              <p:nvPr/>
            </p:nvSpPr>
            <p:spPr bwMode="auto">
              <a:xfrm>
                <a:off x="2101055" y="2299717"/>
                <a:ext cx="1677306" cy="29113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zh-CN" altLang="en-US" sz="1600">
                    <a:ea typeface="宋体" charset="-122"/>
                  </a:rPr>
                  <a:t>输入乘车里程 </a:t>
                </a:r>
                <a:r>
                  <a:rPr lang="en-US" altLang="zh-CN" sz="1600">
                    <a:ea typeface="宋体" charset="-122"/>
                  </a:rPr>
                  <a:t>distance</a:t>
                </a:r>
              </a:p>
            </p:txBody>
          </p:sp>
        </p:grpSp>
        <p:sp>
          <p:nvSpPr>
            <p:cNvPr id="24582" name="Rectangle 66"/>
            <p:cNvSpPr>
              <a:spLocks noChangeArrowheads="1"/>
            </p:cNvSpPr>
            <p:nvPr/>
          </p:nvSpPr>
          <p:spPr bwMode="auto">
            <a:xfrm>
              <a:off x="2319338" y="2683358"/>
              <a:ext cx="981766" cy="291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600">
                  <a:ea typeface="宋体" charset="-122"/>
                </a:rPr>
                <a:t>distance</a:t>
              </a:r>
              <a:r>
                <a:rPr lang="zh-CN" altLang="zh-CN" sz="1600">
                  <a:latin typeface="Arial" charset="0"/>
                  <a:ea typeface="宋体" charset="-122"/>
                </a:rPr>
                <a:t> ≤ </a:t>
              </a:r>
              <a:r>
                <a:rPr lang="en-US" altLang="zh-CN" sz="1600">
                  <a:ea typeface="宋体" charset="-122"/>
                </a:rPr>
                <a:t>6 </a:t>
              </a:r>
            </a:p>
          </p:txBody>
        </p:sp>
        <p:sp>
          <p:nvSpPr>
            <p:cNvPr id="24583" name="Text Box 67"/>
            <p:cNvSpPr txBox="1">
              <a:spLocks noChangeArrowheads="1"/>
            </p:cNvSpPr>
            <p:nvPr/>
          </p:nvSpPr>
          <p:spPr bwMode="auto">
            <a:xfrm>
              <a:off x="1787525" y="2813050"/>
              <a:ext cx="503238" cy="291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1600">
                  <a:ea typeface="宋体" charset="-122"/>
                </a:rPr>
                <a:t>真</a:t>
              </a:r>
            </a:p>
          </p:txBody>
        </p:sp>
        <p:sp>
          <p:nvSpPr>
            <p:cNvPr id="24584" name="Text Box 72"/>
            <p:cNvSpPr txBox="1">
              <a:spLocks noChangeArrowheads="1"/>
            </p:cNvSpPr>
            <p:nvPr/>
          </p:nvSpPr>
          <p:spPr bwMode="auto">
            <a:xfrm>
              <a:off x="6911975" y="2797175"/>
              <a:ext cx="488950" cy="291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1600">
                  <a:ea typeface="宋体" charset="-122"/>
                </a:rPr>
                <a:t>假</a:t>
              </a:r>
            </a:p>
          </p:txBody>
        </p:sp>
        <p:sp>
          <p:nvSpPr>
            <p:cNvPr id="24585" name="Text Box 84"/>
            <p:cNvSpPr txBox="1">
              <a:spLocks noChangeArrowheads="1"/>
            </p:cNvSpPr>
            <p:nvPr/>
          </p:nvSpPr>
          <p:spPr bwMode="auto">
            <a:xfrm>
              <a:off x="1811338" y="3219450"/>
              <a:ext cx="763587" cy="2487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sz="1600">
                  <a:ea typeface="宋体" charset="-122"/>
                </a:rPr>
                <a:t>price←3</a:t>
              </a:r>
            </a:p>
          </p:txBody>
        </p:sp>
        <p:grpSp>
          <p:nvGrpSpPr>
            <p:cNvPr id="24586" name="组合 10"/>
            <p:cNvGrpSpPr>
              <a:grpSpLocks/>
            </p:cNvGrpSpPr>
            <p:nvPr/>
          </p:nvGrpSpPr>
          <p:grpSpPr bwMode="auto">
            <a:xfrm>
              <a:off x="1787525" y="2601913"/>
              <a:ext cx="5641975" cy="2987675"/>
              <a:chOff x="1786978" y="2601932"/>
              <a:chExt cx="5643315" cy="2987308"/>
            </a:xfrm>
          </p:grpSpPr>
          <p:sp>
            <p:nvSpPr>
              <p:cNvPr id="24627" name="Line 5"/>
              <p:cNvSpPr>
                <a:spLocks noChangeShapeType="1"/>
              </p:cNvSpPr>
              <p:nvPr/>
            </p:nvSpPr>
            <p:spPr bwMode="auto">
              <a:xfrm>
                <a:off x="1786978" y="3087116"/>
                <a:ext cx="5643315" cy="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4628" name="组合 9"/>
              <p:cNvGrpSpPr>
                <a:grpSpLocks/>
              </p:cNvGrpSpPr>
              <p:nvPr/>
            </p:nvGrpSpPr>
            <p:grpSpPr bwMode="auto">
              <a:xfrm>
                <a:off x="1786978" y="2601932"/>
                <a:ext cx="5643315" cy="2987308"/>
                <a:chOff x="1786978" y="2601932"/>
                <a:chExt cx="5643315" cy="2987308"/>
              </a:xfrm>
            </p:grpSpPr>
            <p:sp>
              <p:nvSpPr>
                <p:cNvPr id="24629" name="Rectangle 4"/>
                <p:cNvSpPr>
                  <a:spLocks noChangeArrowheads="1"/>
                </p:cNvSpPr>
                <p:nvPr/>
              </p:nvSpPr>
              <p:spPr bwMode="auto">
                <a:xfrm>
                  <a:off x="1786978" y="2607295"/>
                  <a:ext cx="5643315" cy="2981945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lr>
                      <a:srgbClr val="CC0000"/>
                    </a:buClr>
                    <a:buSzPct val="85000"/>
                    <a:buChar char="•"/>
                    <a:defRPr sz="32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lr>
                      <a:srgbClr val="008000"/>
                    </a:buClr>
                    <a:buSzPct val="115000"/>
                    <a:buFont typeface="Times New Roman" pitchFamily="18" charset="0"/>
                    <a:buChar char="•"/>
                    <a:defRPr sz="28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lr>
                      <a:schemeClr val="accent2"/>
                    </a:buClr>
                    <a:buChar char="•"/>
                    <a:defRPr sz="24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chemeClr val="accent2"/>
                    </a:buClr>
                    <a:buChar char="•"/>
                    <a:defRPr sz="2000" b="1">
                      <a:solidFill>
                        <a:schemeClr val="tx1"/>
                      </a:solidFill>
                      <a:latin typeface="Times New Roman" pitchFamily="18" charset="0"/>
                      <a:ea typeface="仿宋_GB2312" pitchFamily="49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SzTx/>
                    <a:buFontTx/>
                    <a:buNone/>
                  </a:pPr>
                  <a:endParaRPr lang="zh-CN" altLang="en-US">
                    <a:latin typeface="Arial" charset="0"/>
                    <a:ea typeface="宋体" charset="-122"/>
                  </a:endParaRPr>
                </a:p>
              </p:txBody>
            </p:sp>
            <p:sp>
              <p:nvSpPr>
                <p:cNvPr id="24630" name="Line 6"/>
                <p:cNvSpPr>
                  <a:spLocks noChangeShapeType="1"/>
                </p:cNvSpPr>
                <p:nvPr/>
              </p:nvSpPr>
              <p:spPr bwMode="auto">
                <a:xfrm>
                  <a:off x="1786978" y="2601932"/>
                  <a:ext cx="787934" cy="48518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4631" name="Line 7"/>
                <p:cNvSpPr>
                  <a:spLocks noChangeShapeType="1"/>
                </p:cNvSpPr>
                <p:nvPr/>
              </p:nvSpPr>
              <p:spPr bwMode="auto">
                <a:xfrm flipV="1">
                  <a:off x="2586381" y="2601932"/>
                  <a:ext cx="4843912" cy="48518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cxnSp>
              <p:nvCxnSpPr>
                <p:cNvPr id="54" name="直接连接符 53"/>
                <p:cNvCxnSpPr/>
                <p:nvPr/>
              </p:nvCxnSpPr>
              <p:spPr>
                <a:xfrm>
                  <a:off x="2585880" y="3087202"/>
                  <a:ext cx="0" cy="2502002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4587" name="组合 11"/>
            <p:cNvGrpSpPr>
              <a:grpSpLocks/>
            </p:cNvGrpSpPr>
            <p:nvPr/>
          </p:nvGrpSpPr>
          <p:grpSpPr bwMode="auto">
            <a:xfrm>
              <a:off x="2574925" y="3087688"/>
              <a:ext cx="4854575" cy="2501900"/>
              <a:chOff x="2574912" y="3087118"/>
              <a:chExt cx="4855381" cy="2502122"/>
            </a:xfrm>
          </p:grpSpPr>
          <p:cxnSp>
            <p:nvCxnSpPr>
              <p:cNvPr id="55" name="直接连接符 54"/>
              <p:cNvCxnSpPr>
                <a:stCxn id="24630" idx="1"/>
              </p:cNvCxnSpPr>
              <p:nvPr/>
            </p:nvCxnSpPr>
            <p:spPr>
              <a:xfrm>
                <a:off x="2575316" y="3086672"/>
                <a:ext cx="762478" cy="455999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4624" name="Line 5"/>
              <p:cNvSpPr>
                <a:spLocks noChangeShapeType="1"/>
              </p:cNvSpPr>
              <p:nvPr/>
            </p:nvSpPr>
            <p:spPr bwMode="auto">
              <a:xfrm>
                <a:off x="2586381" y="3543399"/>
                <a:ext cx="484391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cxnSp>
            <p:nvCxnSpPr>
              <p:cNvPr id="57" name="直接连接符 56"/>
              <p:cNvCxnSpPr/>
              <p:nvPr/>
            </p:nvCxnSpPr>
            <p:spPr>
              <a:xfrm>
                <a:off x="3349916" y="3542670"/>
                <a:ext cx="0" cy="204653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 flipV="1">
                <a:off x="3349916" y="3086672"/>
                <a:ext cx="4080288" cy="455999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4588" name="组合 12"/>
            <p:cNvGrpSpPr>
              <a:grpSpLocks/>
            </p:cNvGrpSpPr>
            <p:nvPr/>
          </p:nvGrpSpPr>
          <p:grpSpPr bwMode="auto">
            <a:xfrm>
              <a:off x="3349625" y="3543300"/>
              <a:ext cx="4079875" cy="2046288"/>
              <a:chOff x="3350271" y="3543399"/>
              <a:chExt cx="4080022" cy="2045841"/>
            </a:xfrm>
          </p:grpSpPr>
          <p:cxnSp>
            <p:nvCxnSpPr>
              <p:cNvPr id="58" name="直接连接符 57"/>
              <p:cNvCxnSpPr/>
              <p:nvPr/>
            </p:nvCxnSpPr>
            <p:spPr>
              <a:xfrm>
                <a:off x="4163731" y="4048292"/>
                <a:ext cx="0" cy="1540912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4620" name="Line 5"/>
              <p:cNvSpPr>
                <a:spLocks noChangeShapeType="1"/>
              </p:cNvSpPr>
              <p:nvPr/>
            </p:nvSpPr>
            <p:spPr bwMode="auto">
              <a:xfrm>
                <a:off x="3350271" y="4047455"/>
                <a:ext cx="408002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cxnSp>
            <p:nvCxnSpPr>
              <p:cNvPr id="62" name="直接连接符 61"/>
              <p:cNvCxnSpPr/>
              <p:nvPr/>
            </p:nvCxnSpPr>
            <p:spPr>
              <a:xfrm>
                <a:off x="3350447" y="3543299"/>
                <a:ext cx="813285" cy="504993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>
                <a:endCxn id="24624" idx="1"/>
              </p:cNvCxnSpPr>
              <p:nvPr/>
            </p:nvCxnSpPr>
            <p:spPr>
              <a:xfrm flipV="1">
                <a:off x="4163731" y="3543299"/>
                <a:ext cx="3266473" cy="504993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4589" name="组合 15"/>
            <p:cNvGrpSpPr>
              <a:grpSpLocks/>
            </p:cNvGrpSpPr>
            <p:nvPr/>
          </p:nvGrpSpPr>
          <p:grpSpPr bwMode="auto">
            <a:xfrm>
              <a:off x="4162425" y="4048125"/>
              <a:ext cx="3267075" cy="1541463"/>
              <a:chOff x="4162945" y="4047455"/>
              <a:chExt cx="3267348" cy="1541785"/>
            </a:xfrm>
          </p:grpSpPr>
          <p:cxnSp>
            <p:nvCxnSpPr>
              <p:cNvPr id="59" name="直接连接符 58"/>
              <p:cNvCxnSpPr/>
              <p:nvPr/>
            </p:nvCxnSpPr>
            <p:spPr>
              <a:xfrm>
                <a:off x="4955082" y="4551478"/>
                <a:ext cx="0" cy="1037726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24616" name="Line 5"/>
              <p:cNvSpPr>
                <a:spLocks noChangeShapeType="1"/>
              </p:cNvSpPr>
              <p:nvPr/>
            </p:nvSpPr>
            <p:spPr bwMode="auto">
              <a:xfrm>
                <a:off x="4162945" y="4551511"/>
                <a:ext cx="326734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cxnSp>
            <p:nvCxnSpPr>
              <p:cNvPr id="65" name="直接连接符 64"/>
              <p:cNvCxnSpPr/>
              <p:nvPr/>
            </p:nvCxnSpPr>
            <p:spPr>
              <a:xfrm>
                <a:off x="4162364" y="4047634"/>
                <a:ext cx="721203" cy="49019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>
                <a:endCxn id="24620" idx="1"/>
              </p:cNvCxnSpPr>
              <p:nvPr/>
            </p:nvCxnSpPr>
            <p:spPr>
              <a:xfrm flipV="1">
                <a:off x="4955082" y="4047634"/>
                <a:ext cx="2475122" cy="50384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4590" name="组合 16"/>
            <p:cNvGrpSpPr>
              <a:grpSpLocks/>
            </p:cNvGrpSpPr>
            <p:nvPr/>
          </p:nvGrpSpPr>
          <p:grpSpPr bwMode="auto">
            <a:xfrm>
              <a:off x="4954588" y="4551363"/>
              <a:ext cx="2474912" cy="1038225"/>
              <a:chOff x="4955033" y="4551511"/>
              <a:chExt cx="2475260" cy="1037729"/>
            </a:xfrm>
          </p:grpSpPr>
          <p:cxnSp>
            <p:nvCxnSpPr>
              <p:cNvPr id="67" name="直接连接符 66"/>
              <p:cNvCxnSpPr/>
              <p:nvPr/>
            </p:nvCxnSpPr>
            <p:spPr>
              <a:xfrm>
                <a:off x="4954941" y="5128006"/>
                <a:ext cx="2475263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>
                <a:off x="4954941" y="4552190"/>
                <a:ext cx="1292179" cy="575816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/>
              <p:nvPr/>
            </p:nvCxnSpPr>
            <p:spPr>
              <a:xfrm flipV="1">
                <a:off x="6247120" y="4552190"/>
                <a:ext cx="1183084" cy="575816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/>
            </p:nvCxnSpPr>
            <p:spPr>
              <a:xfrm>
                <a:off x="6247120" y="5128006"/>
                <a:ext cx="0" cy="461198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24591" name="Rectangle 66"/>
            <p:cNvSpPr>
              <a:spLocks noChangeArrowheads="1"/>
            </p:cNvSpPr>
            <p:nvPr/>
          </p:nvSpPr>
          <p:spPr bwMode="auto">
            <a:xfrm>
              <a:off x="3033713" y="3119921"/>
              <a:ext cx="1060092" cy="291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600">
                  <a:ea typeface="宋体" charset="-122"/>
                </a:rPr>
                <a:t>distance</a:t>
              </a:r>
              <a:r>
                <a:rPr lang="zh-CN" altLang="zh-CN" sz="1600">
                  <a:latin typeface="Arial" charset="0"/>
                  <a:ea typeface="宋体" charset="-122"/>
                </a:rPr>
                <a:t> ≤ </a:t>
              </a:r>
              <a:r>
                <a:rPr lang="en-US" altLang="zh-CN" sz="1600">
                  <a:ea typeface="宋体" charset="-122"/>
                </a:rPr>
                <a:t>12 </a:t>
              </a:r>
            </a:p>
          </p:txBody>
        </p:sp>
        <p:sp>
          <p:nvSpPr>
            <p:cNvPr id="24592" name="Rectangle 66"/>
            <p:cNvSpPr>
              <a:spLocks noChangeArrowheads="1"/>
            </p:cNvSpPr>
            <p:nvPr/>
          </p:nvSpPr>
          <p:spPr bwMode="auto">
            <a:xfrm>
              <a:off x="3825875" y="3546959"/>
              <a:ext cx="1060092" cy="291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600">
                  <a:ea typeface="宋体" charset="-122"/>
                </a:rPr>
                <a:t>distance</a:t>
              </a:r>
              <a:r>
                <a:rPr lang="zh-CN" altLang="zh-CN" sz="1600">
                  <a:latin typeface="Arial" charset="0"/>
                  <a:ea typeface="宋体" charset="-122"/>
                </a:rPr>
                <a:t> ≤ </a:t>
              </a:r>
              <a:r>
                <a:rPr lang="en-US" altLang="zh-CN" sz="1600">
                  <a:ea typeface="宋体" charset="-122"/>
                </a:rPr>
                <a:t>22 </a:t>
              </a:r>
            </a:p>
          </p:txBody>
        </p:sp>
        <p:sp>
          <p:nvSpPr>
            <p:cNvPr id="24593" name="Rectangle 66"/>
            <p:cNvSpPr>
              <a:spLocks noChangeArrowheads="1"/>
            </p:cNvSpPr>
            <p:nvPr/>
          </p:nvSpPr>
          <p:spPr bwMode="auto">
            <a:xfrm>
              <a:off x="4662488" y="4103377"/>
              <a:ext cx="1060092" cy="291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600">
                  <a:ea typeface="宋体" charset="-122"/>
                </a:rPr>
                <a:t>distance</a:t>
              </a:r>
              <a:r>
                <a:rPr lang="zh-CN" altLang="zh-CN" sz="1600">
                  <a:latin typeface="Arial" charset="0"/>
                  <a:ea typeface="宋体" charset="-122"/>
                </a:rPr>
                <a:t> ≤ </a:t>
              </a:r>
              <a:r>
                <a:rPr lang="en-US" altLang="zh-CN" sz="1600">
                  <a:ea typeface="宋体" charset="-122"/>
                </a:rPr>
                <a:t>32 </a:t>
              </a:r>
            </a:p>
          </p:txBody>
        </p:sp>
        <p:sp>
          <p:nvSpPr>
            <p:cNvPr id="24594" name="矩形 73"/>
            <p:cNvSpPr>
              <a:spLocks noChangeArrowheads="1"/>
            </p:cNvSpPr>
            <p:nvPr/>
          </p:nvSpPr>
          <p:spPr bwMode="auto">
            <a:xfrm>
              <a:off x="5530850" y="4555814"/>
              <a:ext cx="1482317" cy="291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600">
                  <a:ea typeface="宋体" charset="-122"/>
                </a:rPr>
                <a:t>(distance-32)%20≠0</a:t>
              </a:r>
              <a:endParaRPr lang="zh-CN" altLang="en-US" sz="1600">
                <a:ea typeface="宋体" charset="-122"/>
              </a:endParaRPr>
            </a:p>
          </p:txBody>
        </p:sp>
        <p:sp>
          <p:nvSpPr>
            <p:cNvPr id="24595" name="矩形 74"/>
            <p:cNvSpPr>
              <a:spLocks noChangeArrowheads="1"/>
            </p:cNvSpPr>
            <p:nvPr/>
          </p:nvSpPr>
          <p:spPr bwMode="auto">
            <a:xfrm>
              <a:off x="4954588" y="5107172"/>
              <a:ext cx="1400175" cy="5028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600">
                  <a:ea typeface="宋体" charset="-122"/>
                </a:rPr>
                <a:t>price ← 6+ (distance-32)/20+1</a:t>
              </a:r>
              <a:endParaRPr lang="zh-CN" altLang="en-US" sz="1600">
                <a:ea typeface="宋体" charset="-122"/>
              </a:endParaRPr>
            </a:p>
          </p:txBody>
        </p:sp>
        <p:sp>
          <p:nvSpPr>
            <p:cNvPr id="24596" name="矩形 75"/>
            <p:cNvSpPr>
              <a:spLocks noChangeArrowheads="1"/>
            </p:cNvSpPr>
            <p:nvPr/>
          </p:nvSpPr>
          <p:spPr bwMode="auto">
            <a:xfrm>
              <a:off x="6276975" y="5107173"/>
              <a:ext cx="1270000" cy="5028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600">
                  <a:ea typeface="宋体" charset="-122"/>
                </a:rPr>
                <a:t>price ← 6+ (distance-32)/20</a:t>
              </a:r>
              <a:endParaRPr lang="zh-CN" altLang="en-US" sz="1600">
                <a:ea typeface="宋体" charset="-122"/>
              </a:endParaRPr>
            </a:p>
          </p:txBody>
        </p:sp>
        <p:sp>
          <p:nvSpPr>
            <p:cNvPr id="24597" name="Text Box 67"/>
            <p:cNvSpPr txBox="1">
              <a:spLocks noChangeArrowheads="1"/>
            </p:cNvSpPr>
            <p:nvPr/>
          </p:nvSpPr>
          <p:spPr bwMode="auto">
            <a:xfrm>
              <a:off x="2579688" y="3268663"/>
              <a:ext cx="358775" cy="291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1600">
                  <a:ea typeface="宋体" charset="-122"/>
                </a:rPr>
                <a:t>真</a:t>
              </a:r>
            </a:p>
          </p:txBody>
        </p:sp>
        <p:sp>
          <p:nvSpPr>
            <p:cNvPr id="24598" name="Text Box 67"/>
            <p:cNvSpPr txBox="1">
              <a:spLocks noChangeArrowheads="1"/>
            </p:cNvSpPr>
            <p:nvPr/>
          </p:nvSpPr>
          <p:spPr bwMode="auto">
            <a:xfrm>
              <a:off x="3298825" y="3773488"/>
              <a:ext cx="358775" cy="291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1600">
                  <a:ea typeface="宋体" charset="-122"/>
                </a:rPr>
                <a:t>真</a:t>
              </a:r>
            </a:p>
          </p:txBody>
        </p:sp>
        <p:sp>
          <p:nvSpPr>
            <p:cNvPr id="24599" name="Text Box 67"/>
            <p:cNvSpPr txBox="1">
              <a:spLocks noChangeArrowheads="1"/>
            </p:cNvSpPr>
            <p:nvPr/>
          </p:nvSpPr>
          <p:spPr bwMode="auto">
            <a:xfrm>
              <a:off x="4164013" y="4276725"/>
              <a:ext cx="358775" cy="291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1600">
                  <a:ea typeface="宋体" charset="-122"/>
                </a:rPr>
                <a:t>真</a:t>
              </a:r>
            </a:p>
          </p:txBody>
        </p:sp>
        <p:sp>
          <p:nvSpPr>
            <p:cNvPr id="24600" name="Text Box 67"/>
            <p:cNvSpPr txBox="1">
              <a:spLocks noChangeArrowheads="1"/>
            </p:cNvSpPr>
            <p:nvPr/>
          </p:nvSpPr>
          <p:spPr bwMode="auto">
            <a:xfrm>
              <a:off x="4956175" y="4781550"/>
              <a:ext cx="358775" cy="291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1600">
                  <a:ea typeface="宋体" charset="-122"/>
                </a:rPr>
                <a:t>真</a:t>
              </a:r>
            </a:p>
          </p:txBody>
        </p:sp>
        <p:sp>
          <p:nvSpPr>
            <p:cNvPr id="24601" name="Text Box 72"/>
            <p:cNvSpPr txBox="1">
              <a:spLocks noChangeArrowheads="1"/>
            </p:cNvSpPr>
            <p:nvPr/>
          </p:nvSpPr>
          <p:spPr bwMode="auto">
            <a:xfrm>
              <a:off x="7043738" y="3233738"/>
              <a:ext cx="358775" cy="291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1600">
                  <a:ea typeface="宋体" charset="-122"/>
                </a:rPr>
                <a:t>假</a:t>
              </a:r>
            </a:p>
          </p:txBody>
        </p:sp>
        <p:sp>
          <p:nvSpPr>
            <p:cNvPr id="24602" name="Text Box 72"/>
            <p:cNvSpPr txBox="1">
              <a:spLocks noChangeArrowheads="1"/>
            </p:cNvSpPr>
            <p:nvPr/>
          </p:nvSpPr>
          <p:spPr bwMode="auto">
            <a:xfrm>
              <a:off x="7043738" y="3759200"/>
              <a:ext cx="358775" cy="291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1600">
                  <a:ea typeface="宋体" charset="-122"/>
                </a:rPr>
                <a:t>假</a:t>
              </a:r>
            </a:p>
          </p:txBody>
        </p:sp>
        <p:sp>
          <p:nvSpPr>
            <p:cNvPr id="24603" name="Text Box 72"/>
            <p:cNvSpPr txBox="1">
              <a:spLocks noChangeArrowheads="1"/>
            </p:cNvSpPr>
            <p:nvPr/>
          </p:nvSpPr>
          <p:spPr bwMode="auto">
            <a:xfrm>
              <a:off x="7043738" y="4264025"/>
              <a:ext cx="358775" cy="291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1600">
                  <a:ea typeface="宋体" charset="-122"/>
                </a:rPr>
                <a:t>假</a:t>
              </a:r>
            </a:p>
          </p:txBody>
        </p:sp>
        <p:sp>
          <p:nvSpPr>
            <p:cNvPr id="24604" name="Text Box 72"/>
            <p:cNvSpPr txBox="1">
              <a:spLocks noChangeArrowheads="1"/>
            </p:cNvSpPr>
            <p:nvPr/>
          </p:nvSpPr>
          <p:spPr bwMode="auto">
            <a:xfrm>
              <a:off x="7043738" y="4781550"/>
              <a:ext cx="358775" cy="2911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1600">
                  <a:ea typeface="宋体" charset="-122"/>
                </a:rPr>
                <a:t>假</a:t>
              </a:r>
            </a:p>
          </p:txBody>
        </p:sp>
        <p:grpSp>
          <p:nvGrpSpPr>
            <p:cNvPr id="24605" name="组合 17"/>
            <p:cNvGrpSpPr>
              <a:grpSpLocks/>
            </p:cNvGrpSpPr>
            <p:nvPr/>
          </p:nvGrpSpPr>
          <p:grpSpPr bwMode="auto">
            <a:xfrm>
              <a:off x="1787525" y="5589588"/>
              <a:ext cx="5641975" cy="360362"/>
              <a:chOff x="1786978" y="5589240"/>
              <a:chExt cx="5643315" cy="360363"/>
            </a:xfrm>
          </p:grpSpPr>
          <p:sp>
            <p:nvSpPr>
              <p:cNvPr id="24609" name="Rectangle 25"/>
              <p:cNvSpPr>
                <a:spLocks noChangeArrowheads="1"/>
              </p:cNvSpPr>
              <p:nvPr/>
            </p:nvSpPr>
            <p:spPr bwMode="auto">
              <a:xfrm>
                <a:off x="1786978" y="5589240"/>
                <a:ext cx="5643315" cy="36036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24610" name="矩形 85"/>
              <p:cNvSpPr>
                <a:spLocks noChangeArrowheads="1"/>
              </p:cNvSpPr>
              <p:nvPr/>
            </p:nvSpPr>
            <p:spPr bwMode="auto">
              <a:xfrm>
                <a:off x="2074713" y="5642664"/>
                <a:ext cx="797155" cy="29113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zh-CN" altLang="en-US" sz="1600">
                    <a:ea typeface="宋体" charset="-122"/>
                  </a:rPr>
                  <a:t>输出</a:t>
                </a:r>
                <a:r>
                  <a:rPr lang="en-US" altLang="zh-CN" sz="1600">
                    <a:ea typeface="宋体" charset="-122"/>
                  </a:rPr>
                  <a:t>price</a:t>
                </a:r>
                <a:endParaRPr lang="zh-CN" altLang="en-US" sz="1600">
                  <a:ea typeface="宋体" charset="-122"/>
                </a:endParaRPr>
              </a:p>
            </p:txBody>
          </p:sp>
        </p:grpSp>
        <p:sp>
          <p:nvSpPr>
            <p:cNvPr id="24606" name="Text Box 84"/>
            <p:cNvSpPr txBox="1">
              <a:spLocks noChangeArrowheads="1"/>
            </p:cNvSpPr>
            <p:nvPr/>
          </p:nvSpPr>
          <p:spPr bwMode="auto">
            <a:xfrm>
              <a:off x="2586038" y="3687763"/>
              <a:ext cx="763587" cy="2487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sz="1600">
                  <a:ea typeface="宋体" charset="-122"/>
                </a:rPr>
                <a:t>price←4</a:t>
              </a:r>
            </a:p>
          </p:txBody>
        </p:sp>
        <p:sp>
          <p:nvSpPr>
            <p:cNvPr id="24607" name="Text Box 84"/>
            <p:cNvSpPr txBox="1">
              <a:spLocks noChangeArrowheads="1"/>
            </p:cNvSpPr>
            <p:nvPr/>
          </p:nvSpPr>
          <p:spPr bwMode="auto">
            <a:xfrm>
              <a:off x="3349625" y="4119563"/>
              <a:ext cx="814388" cy="2487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sz="1600">
                  <a:ea typeface="宋体" charset="-122"/>
                </a:rPr>
                <a:t>price←5</a:t>
              </a:r>
            </a:p>
          </p:txBody>
        </p:sp>
        <p:sp>
          <p:nvSpPr>
            <p:cNvPr id="24608" name="Text Box 84"/>
            <p:cNvSpPr txBox="1">
              <a:spLocks noChangeArrowheads="1"/>
            </p:cNvSpPr>
            <p:nvPr/>
          </p:nvSpPr>
          <p:spPr bwMode="auto">
            <a:xfrm>
              <a:off x="4164013" y="4622800"/>
              <a:ext cx="719137" cy="2487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sz="1600">
                  <a:ea typeface="宋体" charset="-122"/>
                </a:rPr>
                <a:t>price←6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>
                <a:latin typeface="黑体" pitchFamily="2" charset="-122"/>
              </a:rPr>
              <a:t>4.2　二选一分支结构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47800"/>
            <a:ext cx="8424862" cy="1828800"/>
          </a:xfrm>
          <a:noFill/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2400" smtClean="0"/>
              <a:t>【例4-8】输入3个数，输出三者中的最大者。</a:t>
            </a:r>
          </a:p>
          <a:p>
            <a:pPr eaLnBrk="1" hangingPunct="1">
              <a:buFontTx/>
              <a:buNone/>
            </a:pPr>
            <a:r>
              <a:rPr lang="zh-CN" altLang="en-US" sz="2400" smtClean="0"/>
              <a:t>解题分析：设3个数分别为</a:t>
            </a:r>
            <a:r>
              <a:rPr lang="en-US" altLang="zh-CN" sz="2400" smtClean="0"/>
              <a:t>x,y,z</a:t>
            </a:r>
          </a:p>
          <a:p>
            <a:pPr eaLnBrk="1" hangingPunct="1">
              <a:buFontTx/>
              <a:buNone/>
            </a:pPr>
            <a:r>
              <a:rPr lang="zh-CN" altLang="en-US" sz="2400" smtClean="0"/>
              <a:t>方法一：先比较2个数，得到这两个数中较大的一个</a:t>
            </a:r>
            <a:r>
              <a:rPr lang="en-US" altLang="zh-CN" sz="2400" smtClean="0"/>
              <a:t>，</a:t>
            </a:r>
            <a:r>
              <a:rPr lang="zh-CN" altLang="en-US" sz="2400" smtClean="0"/>
              <a:t>再将它与剩下的第3个数做比较，就可以得到最大的数。  </a:t>
            </a:r>
          </a:p>
        </p:txBody>
      </p:sp>
      <p:grpSp>
        <p:nvGrpSpPr>
          <p:cNvPr id="2" name="Group 40"/>
          <p:cNvGrpSpPr>
            <a:grpSpLocks/>
          </p:cNvGrpSpPr>
          <p:nvPr/>
        </p:nvGrpSpPr>
        <p:grpSpPr bwMode="auto">
          <a:xfrm>
            <a:off x="1689100" y="3582988"/>
            <a:ext cx="5778500" cy="2208212"/>
            <a:chOff x="1064" y="2257"/>
            <a:chExt cx="3633" cy="1343"/>
          </a:xfrm>
        </p:grpSpPr>
        <p:sp>
          <p:nvSpPr>
            <p:cNvPr id="25639" name="Line 36"/>
            <p:cNvSpPr>
              <a:spLocks noChangeShapeType="1"/>
            </p:cNvSpPr>
            <p:nvPr/>
          </p:nvSpPr>
          <p:spPr bwMode="auto">
            <a:xfrm>
              <a:off x="4697" y="2257"/>
              <a:ext cx="0" cy="1341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0" name="Line 37"/>
            <p:cNvSpPr>
              <a:spLocks noChangeShapeType="1"/>
            </p:cNvSpPr>
            <p:nvPr/>
          </p:nvSpPr>
          <p:spPr bwMode="auto">
            <a:xfrm>
              <a:off x="1064" y="2258"/>
              <a:ext cx="3627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1" name="Line 38"/>
            <p:cNvSpPr>
              <a:spLocks noChangeShapeType="1"/>
            </p:cNvSpPr>
            <p:nvPr/>
          </p:nvSpPr>
          <p:spPr bwMode="auto">
            <a:xfrm>
              <a:off x="1064" y="2260"/>
              <a:ext cx="0" cy="134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2" name="Line 39"/>
            <p:cNvSpPr>
              <a:spLocks noChangeShapeType="1"/>
            </p:cNvSpPr>
            <p:nvPr/>
          </p:nvSpPr>
          <p:spPr bwMode="auto">
            <a:xfrm>
              <a:off x="1064" y="3600"/>
              <a:ext cx="3632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49"/>
          <p:cNvGrpSpPr>
            <a:grpSpLocks/>
          </p:cNvGrpSpPr>
          <p:nvPr/>
        </p:nvGrpSpPr>
        <p:grpSpPr bwMode="auto">
          <a:xfrm>
            <a:off x="1685925" y="4114800"/>
            <a:ext cx="5781675" cy="1676400"/>
            <a:chOff x="1062" y="2592"/>
            <a:chExt cx="3642" cy="1056"/>
          </a:xfrm>
        </p:grpSpPr>
        <p:sp>
          <p:nvSpPr>
            <p:cNvPr id="25634" name="Line 41"/>
            <p:cNvSpPr>
              <a:spLocks noChangeShapeType="1"/>
            </p:cNvSpPr>
            <p:nvPr/>
          </p:nvSpPr>
          <p:spPr bwMode="auto">
            <a:xfrm>
              <a:off x="1064" y="2592"/>
              <a:ext cx="3640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5" name="Line 43"/>
            <p:cNvSpPr>
              <a:spLocks noChangeShapeType="1"/>
            </p:cNvSpPr>
            <p:nvPr/>
          </p:nvSpPr>
          <p:spPr bwMode="auto">
            <a:xfrm>
              <a:off x="1062" y="2592"/>
              <a:ext cx="1863" cy="355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6" name="Line 44"/>
            <p:cNvSpPr>
              <a:spLocks noChangeShapeType="1"/>
            </p:cNvSpPr>
            <p:nvPr/>
          </p:nvSpPr>
          <p:spPr bwMode="auto">
            <a:xfrm flipH="1">
              <a:off x="2925" y="2592"/>
              <a:ext cx="1779" cy="35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7" name="Line 45"/>
            <p:cNvSpPr>
              <a:spLocks noChangeShapeType="1"/>
            </p:cNvSpPr>
            <p:nvPr/>
          </p:nvSpPr>
          <p:spPr bwMode="auto">
            <a:xfrm>
              <a:off x="2927" y="2951"/>
              <a:ext cx="0" cy="697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8" name="Line 46"/>
            <p:cNvSpPr>
              <a:spLocks noChangeShapeType="1"/>
            </p:cNvSpPr>
            <p:nvPr/>
          </p:nvSpPr>
          <p:spPr bwMode="auto">
            <a:xfrm>
              <a:off x="1081" y="2947"/>
              <a:ext cx="362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1120" name="Text Box 48"/>
          <p:cNvSpPr txBox="1">
            <a:spLocks noChangeArrowheads="1"/>
          </p:cNvSpPr>
          <p:nvPr/>
        </p:nvSpPr>
        <p:spPr bwMode="auto">
          <a:xfrm>
            <a:off x="3657600" y="3657600"/>
            <a:ext cx="1600200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>
              <a:lnSpc>
                <a:spcPct val="48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zh-CN" sz="2000"/>
              <a:t>输入</a:t>
            </a:r>
            <a:r>
              <a:rPr lang="en-US" altLang="zh-CN" sz="2000"/>
              <a:t>x, y, z</a:t>
            </a:r>
          </a:p>
        </p:txBody>
      </p:sp>
      <p:sp>
        <p:nvSpPr>
          <p:cNvPr id="131122" name="Text Box 50"/>
          <p:cNvSpPr txBox="1">
            <a:spLocks noChangeArrowheads="1"/>
          </p:cNvSpPr>
          <p:nvPr/>
        </p:nvSpPr>
        <p:spPr bwMode="auto">
          <a:xfrm>
            <a:off x="4343400" y="4191000"/>
            <a:ext cx="7620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>
              <a:lnSpc>
                <a:spcPct val="72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000"/>
              <a:t>x&gt;y</a:t>
            </a:r>
          </a:p>
        </p:txBody>
      </p:sp>
      <p:sp>
        <p:nvSpPr>
          <p:cNvPr id="131124" name="Rectangle 52"/>
          <p:cNvSpPr>
            <a:spLocks noChangeArrowheads="1"/>
          </p:cNvSpPr>
          <p:nvPr/>
        </p:nvSpPr>
        <p:spPr bwMode="auto">
          <a:xfrm>
            <a:off x="1695450" y="4267200"/>
            <a:ext cx="438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/>
              <a:t>真</a:t>
            </a:r>
          </a:p>
        </p:txBody>
      </p:sp>
      <p:grpSp>
        <p:nvGrpSpPr>
          <p:cNvPr id="4" name="Group 57"/>
          <p:cNvGrpSpPr>
            <a:grpSpLocks/>
          </p:cNvGrpSpPr>
          <p:nvPr/>
        </p:nvGrpSpPr>
        <p:grpSpPr bwMode="auto">
          <a:xfrm>
            <a:off x="1676400" y="4697413"/>
            <a:ext cx="2962275" cy="1093787"/>
            <a:chOff x="1056" y="2959"/>
            <a:chExt cx="1866" cy="689"/>
          </a:xfrm>
        </p:grpSpPr>
        <p:sp>
          <p:nvSpPr>
            <p:cNvPr id="25630" name="Line 53"/>
            <p:cNvSpPr>
              <a:spLocks noChangeShapeType="1"/>
            </p:cNvSpPr>
            <p:nvPr/>
          </p:nvSpPr>
          <p:spPr bwMode="auto">
            <a:xfrm flipV="1">
              <a:off x="2027" y="2960"/>
              <a:ext cx="886" cy="365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1" name="Line 54"/>
            <p:cNvSpPr>
              <a:spLocks noChangeShapeType="1"/>
            </p:cNvSpPr>
            <p:nvPr/>
          </p:nvSpPr>
          <p:spPr bwMode="auto">
            <a:xfrm>
              <a:off x="1058" y="2959"/>
              <a:ext cx="975" cy="36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2" name="Line 55"/>
            <p:cNvSpPr>
              <a:spLocks noChangeShapeType="1"/>
            </p:cNvSpPr>
            <p:nvPr/>
          </p:nvSpPr>
          <p:spPr bwMode="auto">
            <a:xfrm>
              <a:off x="1056" y="3327"/>
              <a:ext cx="1866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3" name="Line 56"/>
            <p:cNvSpPr>
              <a:spLocks noChangeShapeType="1"/>
            </p:cNvSpPr>
            <p:nvPr/>
          </p:nvSpPr>
          <p:spPr bwMode="auto">
            <a:xfrm>
              <a:off x="2026" y="3328"/>
              <a:ext cx="0" cy="32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1130" name="Text Box 58"/>
          <p:cNvSpPr txBox="1">
            <a:spLocks noChangeArrowheads="1"/>
          </p:cNvSpPr>
          <p:nvPr/>
        </p:nvSpPr>
        <p:spPr bwMode="auto">
          <a:xfrm>
            <a:off x="2895600" y="4800600"/>
            <a:ext cx="685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>
              <a:lnSpc>
                <a:spcPct val="72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000"/>
              <a:t>x&gt;z</a:t>
            </a:r>
          </a:p>
        </p:txBody>
      </p:sp>
      <p:grpSp>
        <p:nvGrpSpPr>
          <p:cNvPr id="5" name="Group 61"/>
          <p:cNvGrpSpPr>
            <a:grpSpLocks/>
          </p:cNvGrpSpPr>
          <p:nvPr/>
        </p:nvGrpSpPr>
        <p:grpSpPr bwMode="auto">
          <a:xfrm>
            <a:off x="1654175" y="4876800"/>
            <a:ext cx="1195388" cy="846138"/>
            <a:chOff x="1042" y="3072"/>
            <a:chExt cx="558" cy="533"/>
          </a:xfrm>
        </p:grpSpPr>
        <p:sp>
          <p:nvSpPr>
            <p:cNvPr id="25628" name="Rectangle 59"/>
            <p:cNvSpPr>
              <a:spLocks noChangeArrowheads="1"/>
            </p:cNvSpPr>
            <p:nvPr/>
          </p:nvSpPr>
          <p:spPr bwMode="auto">
            <a:xfrm>
              <a:off x="1042" y="3072"/>
              <a:ext cx="20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000"/>
                <a:t>真</a:t>
              </a:r>
            </a:p>
          </p:txBody>
        </p:sp>
        <p:sp>
          <p:nvSpPr>
            <p:cNvPr id="25629" name="Rectangle 60"/>
            <p:cNvSpPr>
              <a:spLocks noChangeArrowheads="1"/>
            </p:cNvSpPr>
            <p:nvPr/>
          </p:nvSpPr>
          <p:spPr bwMode="auto">
            <a:xfrm>
              <a:off x="1234" y="3367"/>
              <a:ext cx="366" cy="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000"/>
                <a:t>输出</a:t>
              </a:r>
              <a:r>
                <a:rPr lang="en-US" altLang="zh-CN" sz="2000"/>
                <a:t>x</a:t>
              </a:r>
              <a:endParaRPr lang="zh-CN" altLang="en-US" sz="2000"/>
            </a:p>
          </p:txBody>
        </p:sp>
      </p:grpSp>
      <p:grpSp>
        <p:nvGrpSpPr>
          <p:cNvPr id="6" name="Group 64"/>
          <p:cNvGrpSpPr>
            <a:grpSpLocks/>
          </p:cNvGrpSpPr>
          <p:nvPr/>
        </p:nvGrpSpPr>
        <p:grpSpPr bwMode="auto">
          <a:xfrm>
            <a:off x="3352800" y="4953000"/>
            <a:ext cx="1319213" cy="777875"/>
            <a:chOff x="2215" y="3120"/>
            <a:chExt cx="655" cy="490"/>
          </a:xfrm>
        </p:grpSpPr>
        <p:sp>
          <p:nvSpPr>
            <p:cNvPr id="25626" name="Rectangle 62"/>
            <p:cNvSpPr>
              <a:spLocks noChangeArrowheads="1"/>
            </p:cNvSpPr>
            <p:nvPr/>
          </p:nvSpPr>
          <p:spPr bwMode="auto">
            <a:xfrm>
              <a:off x="2652" y="3120"/>
              <a:ext cx="218" cy="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>
                <a:lnSpc>
                  <a:spcPct val="72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000"/>
                <a:t>假</a:t>
              </a:r>
            </a:p>
          </p:txBody>
        </p:sp>
        <p:sp>
          <p:nvSpPr>
            <p:cNvPr id="25627" name="Rectangle 63"/>
            <p:cNvSpPr>
              <a:spLocks noChangeArrowheads="1"/>
            </p:cNvSpPr>
            <p:nvPr/>
          </p:nvSpPr>
          <p:spPr bwMode="auto">
            <a:xfrm>
              <a:off x="2215" y="3372"/>
              <a:ext cx="485" cy="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000"/>
                <a:t>输出</a:t>
              </a:r>
              <a:r>
                <a:rPr lang="en-US" altLang="zh-CN" sz="2000"/>
                <a:t>z</a:t>
              </a:r>
              <a:endParaRPr lang="zh-CN" altLang="en-US" sz="2000"/>
            </a:p>
          </p:txBody>
        </p:sp>
      </p:grpSp>
      <p:sp>
        <p:nvSpPr>
          <p:cNvPr id="131137" name="Rectangle 65"/>
          <p:cNvSpPr>
            <a:spLocks noChangeArrowheads="1"/>
          </p:cNvSpPr>
          <p:nvPr/>
        </p:nvSpPr>
        <p:spPr bwMode="auto">
          <a:xfrm>
            <a:off x="6953250" y="4337050"/>
            <a:ext cx="438150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>
              <a:lnSpc>
                <a:spcPct val="72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/>
              <a:t>假</a:t>
            </a:r>
          </a:p>
        </p:txBody>
      </p:sp>
      <p:grpSp>
        <p:nvGrpSpPr>
          <p:cNvPr id="7" name="Group 66"/>
          <p:cNvGrpSpPr>
            <a:grpSpLocks/>
          </p:cNvGrpSpPr>
          <p:nvPr/>
        </p:nvGrpSpPr>
        <p:grpSpPr bwMode="auto">
          <a:xfrm>
            <a:off x="4648200" y="4703763"/>
            <a:ext cx="2819400" cy="1087437"/>
            <a:chOff x="2832" y="3008"/>
            <a:chExt cx="1776" cy="685"/>
          </a:xfrm>
        </p:grpSpPr>
        <p:sp>
          <p:nvSpPr>
            <p:cNvPr id="25622" name="Line 67"/>
            <p:cNvSpPr>
              <a:spLocks noChangeShapeType="1"/>
            </p:cNvSpPr>
            <p:nvPr/>
          </p:nvSpPr>
          <p:spPr bwMode="auto">
            <a:xfrm>
              <a:off x="2833" y="3008"/>
              <a:ext cx="865" cy="371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3" name="Line 68"/>
            <p:cNvSpPr>
              <a:spLocks noChangeShapeType="1"/>
            </p:cNvSpPr>
            <p:nvPr/>
          </p:nvSpPr>
          <p:spPr bwMode="auto">
            <a:xfrm flipV="1">
              <a:off x="3688" y="3013"/>
              <a:ext cx="911" cy="3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4" name="Line 69"/>
            <p:cNvSpPr>
              <a:spLocks noChangeShapeType="1"/>
            </p:cNvSpPr>
            <p:nvPr/>
          </p:nvSpPr>
          <p:spPr bwMode="auto">
            <a:xfrm>
              <a:off x="2832" y="3375"/>
              <a:ext cx="1776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5" name="Line 70"/>
            <p:cNvSpPr>
              <a:spLocks noChangeShapeType="1"/>
            </p:cNvSpPr>
            <p:nvPr/>
          </p:nvSpPr>
          <p:spPr bwMode="auto">
            <a:xfrm>
              <a:off x="3691" y="3377"/>
              <a:ext cx="0" cy="316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1143" name="Rectangle 71"/>
          <p:cNvSpPr>
            <a:spLocks noChangeArrowheads="1"/>
          </p:cNvSpPr>
          <p:nvPr/>
        </p:nvSpPr>
        <p:spPr bwMode="auto">
          <a:xfrm>
            <a:off x="5756275" y="4724400"/>
            <a:ext cx="5683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000"/>
              <a:t>y&gt;z</a:t>
            </a:r>
          </a:p>
        </p:txBody>
      </p:sp>
      <p:grpSp>
        <p:nvGrpSpPr>
          <p:cNvPr id="8" name="Group 74"/>
          <p:cNvGrpSpPr>
            <a:grpSpLocks/>
          </p:cNvGrpSpPr>
          <p:nvPr/>
        </p:nvGrpSpPr>
        <p:grpSpPr bwMode="auto">
          <a:xfrm>
            <a:off x="4594225" y="4953000"/>
            <a:ext cx="1349375" cy="803275"/>
            <a:chOff x="2894" y="3072"/>
            <a:chExt cx="610" cy="556"/>
          </a:xfrm>
        </p:grpSpPr>
        <p:sp>
          <p:nvSpPr>
            <p:cNvPr id="25620" name="Rectangle 72"/>
            <p:cNvSpPr>
              <a:spLocks noChangeArrowheads="1"/>
            </p:cNvSpPr>
            <p:nvPr/>
          </p:nvSpPr>
          <p:spPr bwMode="auto">
            <a:xfrm>
              <a:off x="2894" y="3072"/>
              <a:ext cx="199" cy="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000"/>
                <a:t>真</a:t>
              </a:r>
            </a:p>
          </p:txBody>
        </p:sp>
        <p:sp>
          <p:nvSpPr>
            <p:cNvPr id="25621" name="Rectangle 73"/>
            <p:cNvSpPr>
              <a:spLocks noChangeArrowheads="1"/>
            </p:cNvSpPr>
            <p:nvPr/>
          </p:nvSpPr>
          <p:spPr bwMode="auto">
            <a:xfrm>
              <a:off x="3010" y="3367"/>
              <a:ext cx="494" cy="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000"/>
                <a:t>输出</a:t>
              </a:r>
              <a:r>
                <a:rPr lang="en-US" altLang="zh-CN" sz="2000"/>
                <a:t>y</a:t>
              </a:r>
              <a:endParaRPr lang="zh-CN" altLang="en-US" sz="2000"/>
            </a:p>
          </p:txBody>
        </p:sp>
      </p:grpSp>
      <p:grpSp>
        <p:nvGrpSpPr>
          <p:cNvPr id="9" name="Group 77"/>
          <p:cNvGrpSpPr>
            <a:grpSpLocks/>
          </p:cNvGrpSpPr>
          <p:nvPr/>
        </p:nvGrpSpPr>
        <p:grpSpPr bwMode="auto">
          <a:xfrm>
            <a:off x="6096000" y="4953000"/>
            <a:ext cx="1358900" cy="777875"/>
            <a:chOff x="3996" y="3120"/>
            <a:chExt cx="567" cy="490"/>
          </a:xfrm>
        </p:grpSpPr>
        <p:sp>
          <p:nvSpPr>
            <p:cNvPr id="25618" name="Rectangle 75"/>
            <p:cNvSpPr>
              <a:spLocks noChangeArrowheads="1"/>
            </p:cNvSpPr>
            <p:nvPr/>
          </p:nvSpPr>
          <p:spPr bwMode="auto">
            <a:xfrm>
              <a:off x="4380" y="3120"/>
              <a:ext cx="183" cy="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>
                <a:lnSpc>
                  <a:spcPct val="72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000"/>
                <a:t>假</a:t>
              </a:r>
            </a:p>
          </p:txBody>
        </p:sp>
        <p:sp>
          <p:nvSpPr>
            <p:cNvPr id="25619" name="Rectangle 76"/>
            <p:cNvSpPr>
              <a:spLocks noChangeArrowheads="1"/>
            </p:cNvSpPr>
            <p:nvPr/>
          </p:nvSpPr>
          <p:spPr bwMode="auto">
            <a:xfrm>
              <a:off x="3996" y="3372"/>
              <a:ext cx="485" cy="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000"/>
                <a:t>输出</a:t>
              </a:r>
              <a:r>
                <a:rPr lang="en-US" altLang="zh-CN" sz="2000"/>
                <a:t>z</a:t>
              </a:r>
              <a:endParaRPr lang="zh-CN" altLang="en-US" sz="20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1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1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1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1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31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31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120" grpId="0" autoUpdateAnimBg="0"/>
      <p:bldP spid="131122" grpId="0" autoUpdateAnimBg="0"/>
      <p:bldP spid="131124" grpId="0" autoUpdateAnimBg="0"/>
      <p:bldP spid="131130" grpId="0" autoUpdateAnimBg="0"/>
      <p:bldP spid="131137" grpId="0" autoUpdateAnimBg="0"/>
      <p:bldP spid="131143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>
                <a:latin typeface="黑体" pitchFamily="2" charset="-122"/>
              </a:rPr>
              <a:t>4.2　二选一分支结构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47800"/>
            <a:ext cx="8424862" cy="1600200"/>
          </a:xfrm>
          <a:noFill/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2400" smtClean="0"/>
              <a:t>方法二：先将一个数（如</a:t>
            </a:r>
            <a:r>
              <a:rPr lang="en-US" altLang="zh-CN" sz="2400" smtClean="0"/>
              <a:t>x）</a:t>
            </a:r>
            <a:r>
              <a:rPr lang="zh-CN" altLang="en-US" sz="2400" smtClean="0"/>
              <a:t>与另外两个数（</a:t>
            </a:r>
            <a:r>
              <a:rPr lang="en-US" altLang="zh-CN" sz="2400" smtClean="0"/>
              <a:t>y、z）</a:t>
            </a:r>
            <a:r>
              <a:rPr lang="zh-CN" altLang="en-US" sz="2400" smtClean="0"/>
              <a:t>做比较，看它是否比另外两个数都大，如果它不是最大的，则剩下的两个数中一定有一个是最大的，再将剩下的两个数做比较，以此来确定哪个数是最大的。</a:t>
            </a:r>
          </a:p>
        </p:txBody>
      </p:sp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2139950" y="3352800"/>
            <a:ext cx="4548188" cy="2057400"/>
            <a:chOff x="1115" y="2112"/>
            <a:chExt cx="2865" cy="1296"/>
          </a:xfrm>
        </p:grpSpPr>
        <p:sp>
          <p:nvSpPr>
            <p:cNvPr id="26653" name="Line 25"/>
            <p:cNvSpPr>
              <a:spLocks noChangeShapeType="1"/>
            </p:cNvSpPr>
            <p:nvPr/>
          </p:nvSpPr>
          <p:spPr bwMode="auto">
            <a:xfrm>
              <a:off x="3980" y="2112"/>
              <a:ext cx="0" cy="1296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4" name="Line 26"/>
            <p:cNvSpPr>
              <a:spLocks noChangeShapeType="1"/>
            </p:cNvSpPr>
            <p:nvPr/>
          </p:nvSpPr>
          <p:spPr bwMode="auto">
            <a:xfrm>
              <a:off x="1117" y="2114"/>
              <a:ext cx="2854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5" name="Line 27"/>
            <p:cNvSpPr>
              <a:spLocks noChangeShapeType="1"/>
            </p:cNvSpPr>
            <p:nvPr/>
          </p:nvSpPr>
          <p:spPr bwMode="auto">
            <a:xfrm flipV="1">
              <a:off x="1117" y="3406"/>
              <a:ext cx="2860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6" name="Line 28"/>
            <p:cNvSpPr>
              <a:spLocks noChangeShapeType="1"/>
            </p:cNvSpPr>
            <p:nvPr/>
          </p:nvSpPr>
          <p:spPr bwMode="auto">
            <a:xfrm>
              <a:off x="1115" y="2112"/>
              <a:ext cx="0" cy="1296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4173" name="Text Box 29"/>
          <p:cNvSpPr txBox="1">
            <a:spLocks noChangeArrowheads="1"/>
          </p:cNvSpPr>
          <p:nvPr/>
        </p:nvSpPr>
        <p:spPr bwMode="auto">
          <a:xfrm>
            <a:off x="3189288" y="3449638"/>
            <a:ext cx="2051050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>
              <a:lnSpc>
                <a:spcPct val="72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zh-CN" sz="2000"/>
              <a:t>输入</a:t>
            </a:r>
            <a:r>
              <a:rPr lang="en-US" altLang="zh-CN" sz="2000" noProof="1"/>
              <a:t>x、y、z</a:t>
            </a:r>
            <a:endParaRPr lang="en-US" altLang="zh-CN" sz="2000"/>
          </a:p>
        </p:txBody>
      </p:sp>
      <p:sp>
        <p:nvSpPr>
          <p:cNvPr id="134174" name="Line 30"/>
          <p:cNvSpPr>
            <a:spLocks noChangeShapeType="1"/>
          </p:cNvSpPr>
          <p:nvPr/>
        </p:nvSpPr>
        <p:spPr bwMode="auto">
          <a:xfrm>
            <a:off x="2157413" y="3841750"/>
            <a:ext cx="4537075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" name="Group 31"/>
          <p:cNvGrpSpPr>
            <a:grpSpLocks/>
          </p:cNvGrpSpPr>
          <p:nvPr/>
        </p:nvGrpSpPr>
        <p:grpSpPr bwMode="auto">
          <a:xfrm>
            <a:off x="2151063" y="3838575"/>
            <a:ext cx="4537075" cy="1571625"/>
            <a:chOff x="1122" y="2418"/>
            <a:chExt cx="2858" cy="990"/>
          </a:xfrm>
        </p:grpSpPr>
        <p:sp>
          <p:nvSpPr>
            <p:cNvPr id="26649" name="Line 32"/>
            <p:cNvSpPr>
              <a:spLocks noChangeShapeType="1"/>
            </p:cNvSpPr>
            <p:nvPr/>
          </p:nvSpPr>
          <p:spPr bwMode="auto">
            <a:xfrm>
              <a:off x="1122" y="2425"/>
              <a:ext cx="1024" cy="31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0" name="Line 33"/>
            <p:cNvSpPr>
              <a:spLocks noChangeShapeType="1"/>
            </p:cNvSpPr>
            <p:nvPr/>
          </p:nvSpPr>
          <p:spPr bwMode="auto">
            <a:xfrm flipH="1">
              <a:off x="2117" y="2418"/>
              <a:ext cx="1861" cy="331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1" name="Line 34"/>
            <p:cNvSpPr>
              <a:spLocks noChangeShapeType="1"/>
            </p:cNvSpPr>
            <p:nvPr/>
          </p:nvSpPr>
          <p:spPr bwMode="auto">
            <a:xfrm>
              <a:off x="1126" y="2749"/>
              <a:ext cx="2854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2" name="Line 35"/>
            <p:cNvSpPr>
              <a:spLocks noChangeShapeType="1"/>
            </p:cNvSpPr>
            <p:nvPr/>
          </p:nvSpPr>
          <p:spPr bwMode="auto">
            <a:xfrm>
              <a:off x="2146" y="2749"/>
              <a:ext cx="0" cy="659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4180" name="Text Box 36"/>
          <p:cNvSpPr txBox="1">
            <a:spLocks noChangeArrowheads="1"/>
          </p:cNvSpPr>
          <p:nvPr/>
        </p:nvSpPr>
        <p:spPr bwMode="auto">
          <a:xfrm>
            <a:off x="3189288" y="3886200"/>
            <a:ext cx="16700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>
              <a:lnSpc>
                <a:spcPct val="64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000"/>
              <a:t>x&gt;y &amp;&amp; x&gt;z   　　　</a:t>
            </a:r>
          </a:p>
          <a:p>
            <a:pPr algn="just">
              <a:lnSpc>
                <a:spcPct val="72000"/>
              </a:lnSpc>
              <a:spcBef>
                <a:spcPct val="0"/>
              </a:spcBef>
              <a:buClrTx/>
              <a:buSzTx/>
              <a:buFontTx/>
              <a:buNone/>
            </a:pPr>
            <a:endParaRPr lang="zh-CN" altLang="en-US" sz="2000"/>
          </a:p>
        </p:txBody>
      </p:sp>
      <p:grpSp>
        <p:nvGrpSpPr>
          <p:cNvPr id="4" name="Group 39"/>
          <p:cNvGrpSpPr>
            <a:grpSpLocks/>
          </p:cNvGrpSpPr>
          <p:nvPr/>
        </p:nvGrpSpPr>
        <p:grpSpPr bwMode="auto">
          <a:xfrm>
            <a:off x="2112963" y="3976688"/>
            <a:ext cx="1392237" cy="1000125"/>
            <a:chOff x="1146" y="2505"/>
            <a:chExt cx="692" cy="630"/>
          </a:xfrm>
        </p:grpSpPr>
        <p:sp>
          <p:nvSpPr>
            <p:cNvPr id="26647" name="Rectangle 37"/>
            <p:cNvSpPr>
              <a:spLocks noChangeArrowheads="1"/>
            </p:cNvSpPr>
            <p:nvPr/>
          </p:nvSpPr>
          <p:spPr bwMode="auto">
            <a:xfrm>
              <a:off x="1146" y="2505"/>
              <a:ext cx="200" cy="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000"/>
                <a:t>真</a:t>
              </a:r>
            </a:p>
          </p:txBody>
        </p:sp>
        <p:sp>
          <p:nvSpPr>
            <p:cNvPr id="26648" name="Rectangle 38"/>
            <p:cNvSpPr>
              <a:spLocks noChangeArrowheads="1"/>
            </p:cNvSpPr>
            <p:nvPr/>
          </p:nvSpPr>
          <p:spPr bwMode="auto">
            <a:xfrm>
              <a:off x="1344" y="2897"/>
              <a:ext cx="494" cy="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000"/>
                <a:t>输出</a:t>
              </a:r>
              <a:r>
                <a:rPr lang="en-US" altLang="zh-CN" sz="2000"/>
                <a:t>x</a:t>
              </a:r>
              <a:endParaRPr lang="zh-CN" altLang="en-US" sz="2000"/>
            </a:p>
          </p:txBody>
        </p:sp>
      </p:grpSp>
      <p:sp>
        <p:nvSpPr>
          <p:cNvPr id="134184" name="Rectangle 40"/>
          <p:cNvSpPr>
            <a:spLocks noChangeArrowheads="1"/>
          </p:cNvSpPr>
          <p:nvPr/>
        </p:nvSpPr>
        <p:spPr bwMode="auto">
          <a:xfrm>
            <a:off x="6265863" y="3976688"/>
            <a:ext cx="40322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/>
              <a:t>假</a:t>
            </a:r>
          </a:p>
        </p:txBody>
      </p:sp>
      <p:grpSp>
        <p:nvGrpSpPr>
          <p:cNvPr id="5" name="Group 41"/>
          <p:cNvGrpSpPr>
            <a:grpSpLocks/>
          </p:cNvGrpSpPr>
          <p:nvPr/>
        </p:nvGrpSpPr>
        <p:grpSpPr bwMode="auto">
          <a:xfrm>
            <a:off x="3771900" y="4371975"/>
            <a:ext cx="2913063" cy="1035050"/>
            <a:chOff x="2143" y="2754"/>
            <a:chExt cx="1835" cy="652"/>
          </a:xfrm>
        </p:grpSpPr>
        <p:sp>
          <p:nvSpPr>
            <p:cNvPr id="26643" name="Line 42"/>
            <p:cNvSpPr>
              <a:spLocks noChangeShapeType="1"/>
            </p:cNvSpPr>
            <p:nvPr/>
          </p:nvSpPr>
          <p:spPr bwMode="auto">
            <a:xfrm>
              <a:off x="2143" y="2754"/>
              <a:ext cx="907" cy="315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4" name="Line 43"/>
            <p:cNvSpPr>
              <a:spLocks noChangeShapeType="1"/>
            </p:cNvSpPr>
            <p:nvPr/>
          </p:nvSpPr>
          <p:spPr bwMode="auto">
            <a:xfrm flipV="1">
              <a:off x="3057" y="2754"/>
              <a:ext cx="921" cy="317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5" name="Line 44"/>
            <p:cNvSpPr>
              <a:spLocks noChangeShapeType="1"/>
            </p:cNvSpPr>
            <p:nvPr/>
          </p:nvSpPr>
          <p:spPr bwMode="auto">
            <a:xfrm>
              <a:off x="3056" y="3078"/>
              <a:ext cx="0" cy="32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6" name="Line 45"/>
            <p:cNvSpPr>
              <a:spLocks noChangeShapeType="1"/>
            </p:cNvSpPr>
            <p:nvPr/>
          </p:nvSpPr>
          <p:spPr bwMode="auto">
            <a:xfrm>
              <a:off x="2146" y="3078"/>
              <a:ext cx="1822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4190" name="Rectangle 46"/>
          <p:cNvSpPr>
            <a:spLocks noChangeArrowheads="1"/>
          </p:cNvSpPr>
          <p:nvPr/>
        </p:nvSpPr>
        <p:spPr bwMode="auto">
          <a:xfrm>
            <a:off x="4991100" y="4343400"/>
            <a:ext cx="53022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000"/>
              <a:t>y&gt;z</a:t>
            </a:r>
            <a:endParaRPr lang="zh-CN" altLang="en-US" sz="2000"/>
          </a:p>
        </p:txBody>
      </p:sp>
      <p:grpSp>
        <p:nvGrpSpPr>
          <p:cNvPr id="6" name="Group 49"/>
          <p:cNvGrpSpPr>
            <a:grpSpLocks/>
          </p:cNvGrpSpPr>
          <p:nvPr/>
        </p:nvGrpSpPr>
        <p:grpSpPr bwMode="auto">
          <a:xfrm>
            <a:off x="3798888" y="4495800"/>
            <a:ext cx="1077912" cy="846138"/>
            <a:chOff x="2189" y="2845"/>
            <a:chExt cx="513" cy="520"/>
          </a:xfrm>
        </p:grpSpPr>
        <p:sp>
          <p:nvSpPr>
            <p:cNvPr id="26641" name="Rectangle 47"/>
            <p:cNvSpPr>
              <a:spLocks noChangeArrowheads="1"/>
            </p:cNvSpPr>
            <p:nvPr/>
          </p:nvSpPr>
          <p:spPr bwMode="auto">
            <a:xfrm>
              <a:off x="2189" y="2845"/>
              <a:ext cx="209" cy="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000"/>
                <a:t>真</a:t>
              </a:r>
            </a:p>
          </p:txBody>
        </p:sp>
        <p:sp>
          <p:nvSpPr>
            <p:cNvPr id="26642" name="Rectangle 48"/>
            <p:cNvSpPr>
              <a:spLocks noChangeArrowheads="1"/>
            </p:cNvSpPr>
            <p:nvPr/>
          </p:nvSpPr>
          <p:spPr bwMode="auto">
            <a:xfrm>
              <a:off x="2208" y="3133"/>
              <a:ext cx="494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000"/>
                <a:t>输出</a:t>
              </a:r>
              <a:r>
                <a:rPr lang="en-US" altLang="zh-CN" sz="2000"/>
                <a:t>y</a:t>
              </a:r>
              <a:endParaRPr lang="zh-CN" altLang="en-US" sz="2000"/>
            </a:p>
          </p:txBody>
        </p:sp>
      </p:grpSp>
      <p:grpSp>
        <p:nvGrpSpPr>
          <p:cNvPr id="7" name="Group 52"/>
          <p:cNvGrpSpPr>
            <a:grpSpLocks/>
          </p:cNvGrpSpPr>
          <p:nvPr/>
        </p:nvGrpSpPr>
        <p:grpSpPr bwMode="auto">
          <a:xfrm>
            <a:off x="5573713" y="4516438"/>
            <a:ext cx="1131887" cy="768350"/>
            <a:chOff x="3278" y="2845"/>
            <a:chExt cx="713" cy="484"/>
          </a:xfrm>
        </p:grpSpPr>
        <p:sp>
          <p:nvSpPr>
            <p:cNvPr id="26639" name="Text Box 50"/>
            <p:cNvSpPr txBox="1">
              <a:spLocks noChangeArrowheads="1"/>
            </p:cNvSpPr>
            <p:nvPr/>
          </p:nvSpPr>
          <p:spPr bwMode="auto">
            <a:xfrm>
              <a:off x="3278" y="3172"/>
              <a:ext cx="562" cy="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lnSpc>
                  <a:spcPct val="72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000"/>
                <a:t>输出</a:t>
              </a:r>
              <a:r>
                <a:rPr lang="en-US" altLang="zh-CN" sz="2000"/>
                <a:t>z</a:t>
              </a:r>
            </a:p>
          </p:txBody>
        </p:sp>
        <p:sp>
          <p:nvSpPr>
            <p:cNvPr id="26640" name="Rectangle 51"/>
            <p:cNvSpPr>
              <a:spLocks noChangeArrowheads="1"/>
            </p:cNvSpPr>
            <p:nvPr/>
          </p:nvSpPr>
          <p:spPr bwMode="auto">
            <a:xfrm>
              <a:off x="3714" y="2845"/>
              <a:ext cx="277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000"/>
                <a:t>假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4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4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4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4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34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73" grpId="0" autoUpdateAnimBg="0"/>
      <p:bldP spid="134174" grpId="0" animBg="1"/>
      <p:bldP spid="134180" grpId="0" autoUpdateAnimBg="0"/>
      <p:bldP spid="134184" grpId="0" autoUpdateAnimBg="0"/>
      <p:bldP spid="134190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>
                <a:latin typeface="黑体" pitchFamily="2" charset="-122"/>
              </a:rPr>
              <a:t>4.2　二选一分支结构</a:t>
            </a:r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5000" y="1676400"/>
            <a:ext cx="3276600" cy="3429000"/>
          </a:xfrm>
        </p:spPr>
        <p:txBody>
          <a:bodyPr/>
          <a:lstStyle/>
          <a:p>
            <a:pPr eaLnBrk="1" hangingPunct="1"/>
            <a:r>
              <a:rPr lang="zh-CN" altLang="en-US" sz="2400" smtClean="0"/>
              <a:t>两种方法的比较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zh-CN" altLang="en-US" sz="2400" smtClean="0"/>
              <a:t>方法二的逻辑性更强一些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zh-CN" altLang="en-US" sz="2400" smtClean="0"/>
              <a:t>设计含分支结构的算法时，应该采用的原则：</a:t>
            </a:r>
            <a:r>
              <a:rPr lang="zh-CN" altLang="en-US" sz="2400" smtClean="0">
                <a:solidFill>
                  <a:srgbClr val="FF0066"/>
                </a:solidFill>
              </a:rPr>
              <a:t>用逻辑表达式代替嵌套的分支</a:t>
            </a:r>
          </a:p>
        </p:txBody>
      </p:sp>
      <p:grpSp>
        <p:nvGrpSpPr>
          <p:cNvPr id="27652" name="Group 33"/>
          <p:cNvGrpSpPr>
            <a:grpSpLocks/>
          </p:cNvGrpSpPr>
          <p:nvPr/>
        </p:nvGrpSpPr>
        <p:grpSpPr bwMode="auto">
          <a:xfrm>
            <a:off x="615950" y="4114800"/>
            <a:ext cx="5010150" cy="2057400"/>
            <a:chOff x="384" y="2592"/>
            <a:chExt cx="2869" cy="1296"/>
          </a:xfrm>
        </p:grpSpPr>
        <p:grpSp>
          <p:nvGrpSpPr>
            <p:cNvPr id="27693" name="Group 4"/>
            <p:cNvGrpSpPr>
              <a:grpSpLocks/>
            </p:cNvGrpSpPr>
            <p:nvPr/>
          </p:nvGrpSpPr>
          <p:grpSpPr bwMode="auto">
            <a:xfrm>
              <a:off x="384" y="2592"/>
              <a:ext cx="2865" cy="1296"/>
              <a:chOff x="1115" y="2112"/>
              <a:chExt cx="2865" cy="1296"/>
            </a:xfrm>
          </p:grpSpPr>
          <p:sp>
            <p:nvSpPr>
              <p:cNvPr id="27718" name="Line 5"/>
              <p:cNvSpPr>
                <a:spLocks noChangeShapeType="1"/>
              </p:cNvSpPr>
              <p:nvPr/>
            </p:nvSpPr>
            <p:spPr bwMode="auto">
              <a:xfrm>
                <a:off x="3980" y="2112"/>
                <a:ext cx="0" cy="1296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19" name="Line 6"/>
              <p:cNvSpPr>
                <a:spLocks noChangeShapeType="1"/>
              </p:cNvSpPr>
              <p:nvPr/>
            </p:nvSpPr>
            <p:spPr bwMode="auto">
              <a:xfrm>
                <a:off x="1117" y="2114"/>
                <a:ext cx="2854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20" name="Line 7"/>
              <p:cNvSpPr>
                <a:spLocks noChangeShapeType="1"/>
              </p:cNvSpPr>
              <p:nvPr/>
            </p:nvSpPr>
            <p:spPr bwMode="auto">
              <a:xfrm flipV="1">
                <a:off x="1117" y="3406"/>
                <a:ext cx="2860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21" name="Line 8"/>
              <p:cNvSpPr>
                <a:spLocks noChangeShapeType="1"/>
              </p:cNvSpPr>
              <p:nvPr/>
            </p:nvSpPr>
            <p:spPr bwMode="auto">
              <a:xfrm>
                <a:off x="1115" y="2112"/>
                <a:ext cx="0" cy="1296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7694" name="Text Box 9"/>
            <p:cNvSpPr txBox="1">
              <a:spLocks noChangeArrowheads="1"/>
            </p:cNvSpPr>
            <p:nvPr/>
          </p:nvSpPr>
          <p:spPr bwMode="auto">
            <a:xfrm>
              <a:off x="1045" y="2653"/>
              <a:ext cx="1292" cy="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lnSpc>
                  <a:spcPct val="72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zh-CN" sz="2000"/>
                <a:t>输入</a:t>
              </a:r>
              <a:r>
                <a:rPr lang="en-US" altLang="zh-CN" sz="2000" noProof="1"/>
                <a:t>x、y、z</a:t>
              </a:r>
              <a:endParaRPr lang="en-US" altLang="zh-CN" sz="2000"/>
            </a:p>
          </p:txBody>
        </p:sp>
        <p:sp>
          <p:nvSpPr>
            <p:cNvPr id="27695" name="Line 10"/>
            <p:cNvSpPr>
              <a:spLocks noChangeShapeType="1"/>
            </p:cNvSpPr>
            <p:nvPr/>
          </p:nvSpPr>
          <p:spPr bwMode="auto">
            <a:xfrm>
              <a:off x="395" y="2900"/>
              <a:ext cx="285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7696" name="Group 11"/>
            <p:cNvGrpSpPr>
              <a:grpSpLocks/>
            </p:cNvGrpSpPr>
            <p:nvPr/>
          </p:nvGrpSpPr>
          <p:grpSpPr bwMode="auto">
            <a:xfrm>
              <a:off x="391" y="2898"/>
              <a:ext cx="2858" cy="990"/>
              <a:chOff x="1122" y="2418"/>
              <a:chExt cx="2858" cy="990"/>
            </a:xfrm>
          </p:grpSpPr>
          <p:sp>
            <p:nvSpPr>
              <p:cNvPr id="27714" name="Line 12"/>
              <p:cNvSpPr>
                <a:spLocks noChangeShapeType="1"/>
              </p:cNvSpPr>
              <p:nvPr/>
            </p:nvSpPr>
            <p:spPr bwMode="auto">
              <a:xfrm>
                <a:off x="1122" y="2425"/>
                <a:ext cx="1024" cy="318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15" name="Line 13"/>
              <p:cNvSpPr>
                <a:spLocks noChangeShapeType="1"/>
              </p:cNvSpPr>
              <p:nvPr/>
            </p:nvSpPr>
            <p:spPr bwMode="auto">
              <a:xfrm flipH="1">
                <a:off x="2117" y="2418"/>
                <a:ext cx="1861" cy="331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16" name="Line 14"/>
              <p:cNvSpPr>
                <a:spLocks noChangeShapeType="1"/>
              </p:cNvSpPr>
              <p:nvPr/>
            </p:nvSpPr>
            <p:spPr bwMode="auto">
              <a:xfrm>
                <a:off x="1126" y="2749"/>
                <a:ext cx="2854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17" name="Line 15"/>
              <p:cNvSpPr>
                <a:spLocks noChangeShapeType="1"/>
              </p:cNvSpPr>
              <p:nvPr/>
            </p:nvSpPr>
            <p:spPr bwMode="auto">
              <a:xfrm>
                <a:off x="2146" y="2749"/>
                <a:ext cx="0" cy="659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7697" name="Text Box 16"/>
            <p:cNvSpPr txBox="1">
              <a:spLocks noChangeArrowheads="1"/>
            </p:cNvSpPr>
            <p:nvPr/>
          </p:nvSpPr>
          <p:spPr bwMode="auto">
            <a:xfrm>
              <a:off x="1045" y="2928"/>
              <a:ext cx="1052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lnSpc>
                  <a:spcPct val="64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2000"/>
                <a:t>x&gt;y &amp;&amp; x&gt;z   　　　</a:t>
              </a:r>
            </a:p>
            <a:p>
              <a:pPr algn="just">
                <a:lnSpc>
                  <a:spcPct val="72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000"/>
            </a:p>
          </p:txBody>
        </p:sp>
        <p:grpSp>
          <p:nvGrpSpPr>
            <p:cNvPr id="27698" name="Group 17"/>
            <p:cNvGrpSpPr>
              <a:grpSpLocks/>
            </p:cNvGrpSpPr>
            <p:nvPr/>
          </p:nvGrpSpPr>
          <p:grpSpPr bwMode="auto">
            <a:xfrm>
              <a:off x="415" y="2985"/>
              <a:ext cx="692" cy="630"/>
              <a:chOff x="1146" y="2505"/>
              <a:chExt cx="692" cy="630"/>
            </a:xfrm>
          </p:grpSpPr>
          <p:sp>
            <p:nvSpPr>
              <p:cNvPr id="27712" name="Rectangle 18"/>
              <p:cNvSpPr>
                <a:spLocks noChangeArrowheads="1"/>
              </p:cNvSpPr>
              <p:nvPr/>
            </p:nvSpPr>
            <p:spPr bwMode="auto">
              <a:xfrm>
                <a:off x="1146" y="2505"/>
                <a:ext cx="230" cy="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zh-CN" altLang="en-US" sz="2000"/>
                  <a:t>真</a:t>
                </a:r>
              </a:p>
            </p:txBody>
          </p:sp>
          <p:sp>
            <p:nvSpPr>
              <p:cNvPr id="27713" name="Rectangle 19"/>
              <p:cNvSpPr>
                <a:spLocks noChangeArrowheads="1"/>
              </p:cNvSpPr>
              <p:nvPr/>
            </p:nvSpPr>
            <p:spPr bwMode="auto">
              <a:xfrm>
                <a:off x="1344" y="2897"/>
                <a:ext cx="494" cy="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73025" tIns="36512" rIns="73025" bIns="36512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zh-CN" altLang="en-US" sz="2000"/>
                  <a:t>输出</a:t>
                </a:r>
                <a:r>
                  <a:rPr lang="en-US" altLang="zh-CN" sz="2000"/>
                  <a:t>x</a:t>
                </a:r>
                <a:endParaRPr lang="zh-CN" altLang="en-US" sz="2000"/>
              </a:p>
            </p:txBody>
          </p:sp>
        </p:grpSp>
        <p:sp>
          <p:nvSpPr>
            <p:cNvPr id="27699" name="Rectangle 20"/>
            <p:cNvSpPr>
              <a:spLocks noChangeArrowheads="1"/>
            </p:cNvSpPr>
            <p:nvPr/>
          </p:nvSpPr>
          <p:spPr bwMode="auto">
            <a:xfrm>
              <a:off x="2983" y="2985"/>
              <a:ext cx="230" cy="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000"/>
                <a:t>假</a:t>
              </a:r>
            </a:p>
          </p:txBody>
        </p:sp>
        <p:grpSp>
          <p:nvGrpSpPr>
            <p:cNvPr id="27700" name="Group 21"/>
            <p:cNvGrpSpPr>
              <a:grpSpLocks/>
            </p:cNvGrpSpPr>
            <p:nvPr/>
          </p:nvGrpSpPr>
          <p:grpSpPr bwMode="auto">
            <a:xfrm>
              <a:off x="1412" y="3234"/>
              <a:ext cx="1835" cy="652"/>
              <a:chOff x="2143" y="2754"/>
              <a:chExt cx="1835" cy="652"/>
            </a:xfrm>
          </p:grpSpPr>
          <p:sp>
            <p:nvSpPr>
              <p:cNvPr id="27708" name="Line 22"/>
              <p:cNvSpPr>
                <a:spLocks noChangeShapeType="1"/>
              </p:cNvSpPr>
              <p:nvPr/>
            </p:nvSpPr>
            <p:spPr bwMode="auto">
              <a:xfrm>
                <a:off x="2143" y="2754"/>
                <a:ext cx="907" cy="315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09" name="Line 23"/>
              <p:cNvSpPr>
                <a:spLocks noChangeShapeType="1"/>
              </p:cNvSpPr>
              <p:nvPr/>
            </p:nvSpPr>
            <p:spPr bwMode="auto">
              <a:xfrm flipV="1">
                <a:off x="3057" y="2754"/>
                <a:ext cx="921" cy="317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10" name="Line 24"/>
              <p:cNvSpPr>
                <a:spLocks noChangeShapeType="1"/>
              </p:cNvSpPr>
              <p:nvPr/>
            </p:nvSpPr>
            <p:spPr bwMode="auto">
              <a:xfrm>
                <a:off x="3056" y="3078"/>
                <a:ext cx="0" cy="328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11" name="Line 25"/>
              <p:cNvSpPr>
                <a:spLocks noChangeShapeType="1"/>
              </p:cNvSpPr>
              <p:nvPr/>
            </p:nvSpPr>
            <p:spPr bwMode="auto">
              <a:xfrm>
                <a:off x="2146" y="3078"/>
                <a:ext cx="1822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7701" name="Rectangle 26"/>
            <p:cNvSpPr>
              <a:spLocks noChangeArrowheads="1"/>
            </p:cNvSpPr>
            <p:nvPr/>
          </p:nvSpPr>
          <p:spPr bwMode="auto">
            <a:xfrm>
              <a:off x="2180" y="3216"/>
              <a:ext cx="304" cy="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2000"/>
                <a:t>y&gt;z</a:t>
              </a:r>
              <a:endParaRPr lang="zh-CN" altLang="en-US" sz="2000"/>
            </a:p>
          </p:txBody>
        </p:sp>
        <p:grpSp>
          <p:nvGrpSpPr>
            <p:cNvPr id="27702" name="Group 27"/>
            <p:cNvGrpSpPr>
              <a:grpSpLocks/>
            </p:cNvGrpSpPr>
            <p:nvPr/>
          </p:nvGrpSpPr>
          <p:grpSpPr bwMode="auto">
            <a:xfrm>
              <a:off x="1458" y="3325"/>
              <a:ext cx="468" cy="526"/>
              <a:chOff x="2189" y="2845"/>
              <a:chExt cx="468" cy="526"/>
            </a:xfrm>
          </p:grpSpPr>
          <p:sp>
            <p:nvSpPr>
              <p:cNvPr id="27706" name="Rectangle 28"/>
              <p:cNvSpPr>
                <a:spLocks noChangeArrowheads="1"/>
              </p:cNvSpPr>
              <p:nvPr/>
            </p:nvSpPr>
            <p:spPr bwMode="auto">
              <a:xfrm>
                <a:off x="2189" y="2845"/>
                <a:ext cx="252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zh-CN" altLang="en-US" sz="2000"/>
                  <a:t>真</a:t>
                </a:r>
              </a:p>
            </p:txBody>
          </p:sp>
          <p:sp>
            <p:nvSpPr>
              <p:cNvPr id="27707" name="Rectangle 29"/>
              <p:cNvSpPr>
                <a:spLocks noChangeArrowheads="1"/>
              </p:cNvSpPr>
              <p:nvPr/>
            </p:nvSpPr>
            <p:spPr bwMode="auto">
              <a:xfrm>
                <a:off x="2208" y="3133"/>
                <a:ext cx="449" cy="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zh-CN" altLang="en-US" sz="2000"/>
                  <a:t>输出</a:t>
                </a:r>
                <a:r>
                  <a:rPr lang="en-US" altLang="zh-CN" sz="2000"/>
                  <a:t>y</a:t>
                </a:r>
                <a:endParaRPr lang="zh-CN" altLang="en-US" sz="2000"/>
              </a:p>
            </p:txBody>
          </p:sp>
        </p:grpSp>
        <p:grpSp>
          <p:nvGrpSpPr>
            <p:cNvPr id="27703" name="Group 30"/>
            <p:cNvGrpSpPr>
              <a:grpSpLocks/>
            </p:cNvGrpSpPr>
            <p:nvPr/>
          </p:nvGrpSpPr>
          <p:grpSpPr bwMode="auto">
            <a:xfrm>
              <a:off x="2547" y="3325"/>
              <a:ext cx="688" cy="484"/>
              <a:chOff x="3278" y="2845"/>
              <a:chExt cx="688" cy="484"/>
            </a:xfrm>
          </p:grpSpPr>
          <p:sp>
            <p:nvSpPr>
              <p:cNvPr id="27704" name="Text Box 31"/>
              <p:cNvSpPr txBox="1">
                <a:spLocks noChangeArrowheads="1"/>
              </p:cNvSpPr>
              <p:nvPr/>
            </p:nvSpPr>
            <p:spPr bwMode="auto">
              <a:xfrm>
                <a:off x="3278" y="3172"/>
                <a:ext cx="562" cy="1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63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algn="just">
                  <a:lnSpc>
                    <a:spcPct val="72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zh-CN" altLang="en-US" sz="2000"/>
                  <a:t>输出</a:t>
                </a:r>
                <a:r>
                  <a:rPr lang="en-US" altLang="zh-CN" sz="2000"/>
                  <a:t>z</a:t>
                </a:r>
              </a:p>
            </p:txBody>
          </p:sp>
          <p:sp>
            <p:nvSpPr>
              <p:cNvPr id="27705" name="Rectangle 32"/>
              <p:cNvSpPr>
                <a:spLocks noChangeArrowheads="1"/>
              </p:cNvSpPr>
              <p:nvPr/>
            </p:nvSpPr>
            <p:spPr bwMode="auto">
              <a:xfrm>
                <a:off x="3714" y="2845"/>
                <a:ext cx="252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zh-CN" altLang="en-US" sz="2000"/>
                  <a:t>假</a:t>
                </a:r>
              </a:p>
            </p:txBody>
          </p:sp>
        </p:grpSp>
      </p:grpSp>
      <p:grpSp>
        <p:nvGrpSpPr>
          <p:cNvPr id="27653" name="Group 74"/>
          <p:cNvGrpSpPr>
            <a:grpSpLocks/>
          </p:cNvGrpSpPr>
          <p:nvPr/>
        </p:nvGrpSpPr>
        <p:grpSpPr bwMode="auto">
          <a:xfrm>
            <a:off x="609600" y="1676400"/>
            <a:ext cx="4991100" cy="2208213"/>
            <a:chOff x="384" y="1056"/>
            <a:chExt cx="2880" cy="1391"/>
          </a:xfrm>
        </p:grpSpPr>
        <p:grpSp>
          <p:nvGrpSpPr>
            <p:cNvPr id="27654" name="Group 34"/>
            <p:cNvGrpSpPr>
              <a:grpSpLocks/>
            </p:cNvGrpSpPr>
            <p:nvPr/>
          </p:nvGrpSpPr>
          <p:grpSpPr bwMode="auto">
            <a:xfrm>
              <a:off x="401" y="1056"/>
              <a:ext cx="2863" cy="1391"/>
              <a:chOff x="1064" y="2257"/>
              <a:chExt cx="3633" cy="1343"/>
            </a:xfrm>
          </p:grpSpPr>
          <p:sp>
            <p:nvSpPr>
              <p:cNvPr id="27689" name="Line 35"/>
              <p:cNvSpPr>
                <a:spLocks noChangeShapeType="1"/>
              </p:cNvSpPr>
              <p:nvPr/>
            </p:nvSpPr>
            <p:spPr bwMode="auto">
              <a:xfrm>
                <a:off x="4697" y="2257"/>
                <a:ext cx="0" cy="1341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90" name="Line 36"/>
              <p:cNvSpPr>
                <a:spLocks noChangeShapeType="1"/>
              </p:cNvSpPr>
              <p:nvPr/>
            </p:nvSpPr>
            <p:spPr bwMode="auto">
              <a:xfrm>
                <a:off x="1064" y="2258"/>
                <a:ext cx="3627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91" name="Line 37"/>
              <p:cNvSpPr>
                <a:spLocks noChangeShapeType="1"/>
              </p:cNvSpPr>
              <p:nvPr/>
            </p:nvSpPr>
            <p:spPr bwMode="auto">
              <a:xfrm>
                <a:off x="1064" y="2260"/>
                <a:ext cx="0" cy="134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92" name="Line 38"/>
              <p:cNvSpPr>
                <a:spLocks noChangeShapeType="1"/>
              </p:cNvSpPr>
              <p:nvPr/>
            </p:nvSpPr>
            <p:spPr bwMode="auto">
              <a:xfrm>
                <a:off x="1064" y="3600"/>
                <a:ext cx="3632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7655" name="Group 39"/>
            <p:cNvGrpSpPr>
              <a:grpSpLocks/>
            </p:cNvGrpSpPr>
            <p:nvPr/>
          </p:nvGrpSpPr>
          <p:grpSpPr bwMode="auto">
            <a:xfrm>
              <a:off x="400" y="1391"/>
              <a:ext cx="2864" cy="1056"/>
              <a:chOff x="1062" y="2592"/>
              <a:chExt cx="3642" cy="1056"/>
            </a:xfrm>
          </p:grpSpPr>
          <p:sp>
            <p:nvSpPr>
              <p:cNvPr id="27684" name="Line 40"/>
              <p:cNvSpPr>
                <a:spLocks noChangeShapeType="1"/>
              </p:cNvSpPr>
              <p:nvPr/>
            </p:nvSpPr>
            <p:spPr bwMode="auto">
              <a:xfrm>
                <a:off x="1064" y="2592"/>
                <a:ext cx="3640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85" name="Line 41"/>
              <p:cNvSpPr>
                <a:spLocks noChangeShapeType="1"/>
              </p:cNvSpPr>
              <p:nvPr/>
            </p:nvSpPr>
            <p:spPr bwMode="auto">
              <a:xfrm>
                <a:off x="1062" y="2592"/>
                <a:ext cx="1863" cy="355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86" name="Line 42"/>
              <p:cNvSpPr>
                <a:spLocks noChangeShapeType="1"/>
              </p:cNvSpPr>
              <p:nvPr/>
            </p:nvSpPr>
            <p:spPr bwMode="auto">
              <a:xfrm flipH="1">
                <a:off x="2925" y="2592"/>
                <a:ext cx="1779" cy="35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87" name="Line 43"/>
              <p:cNvSpPr>
                <a:spLocks noChangeShapeType="1"/>
              </p:cNvSpPr>
              <p:nvPr/>
            </p:nvSpPr>
            <p:spPr bwMode="auto">
              <a:xfrm>
                <a:off x="2927" y="2951"/>
                <a:ext cx="0" cy="697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88" name="Line 44"/>
              <p:cNvSpPr>
                <a:spLocks noChangeShapeType="1"/>
              </p:cNvSpPr>
              <p:nvPr/>
            </p:nvSpPr>
            <p:spPr bwMode="auto">
              <a:xfrm>
                <a:off x="1081" y="2947"/>
                <a:ext cx="3623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7656" name="Text Box 45"/>
            <p:cNvSpPr txBox="1">
              <a:spLocks noChangeArrowheads="1"/>
            </p:cNvSpPr>
            <p:nvPr/>
          </p:nvSpPr>
          <p:spPr bwMode="auto">
            <a:xfrm>
              <a:off x="1376" y="1103"/>
              <a:ext cx="1024" cy="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lnSpc>
                  <a:spcPct val="48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zh-CN" sz="2000"/>
                <a:t>输入</a:t>
              </a:r>
              <a:r>
                <a:rPr lang="en-US" altLang="zh-CN" sz="2000"/>
                <a:t>x, y, z</a:t>
              </a:r>
            </a:p>
          </p:txBody>
        </p:sp>
        <p:sp>
          <p:nvSpPr>
            <p:cNvPr id="27657" name="Text Box 46"/>
            <p:cNvSpPr txBox="1">
              <a:spLocks noChangeArrowheads="1"/>
            </p:cNvSpPr>
            <p:nvPr/>
          </p:nvSpPr>
          <p:spPr bwMode="auto">
            <a:xfrm>
              <a:off x="1716" y="1439"/>
              <a:ext cx="378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lnSpc>
                  <a:spcPct val="72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2000"/>
                <a:t>x&gt;y</a:t>
              </a:r>
            </a:p>
          </p:txBody>
        </p:sp>
        <p:sp>
          <p:nvSpPr>
            <p:cNvPr id="27658" name="Rectangle 47"/>
            <p:cNvSpPr>
              <a:spLocks noChangeArrowheads="1"/>
            </p:cNvSpPr>
            <p:nvPr/>
          </p:nvSpPr>
          <p:spPr bwMode="auto">
            <a:xfrm>
              <a:off x="404" y="1487"/>
              <a:ext cx="25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000"/>
                <a:t>真</a:t>
              </a:r>
            </a:p>
          </p:txBody>
        </p:sp>
        <p:grpSp>
          <p:nvGrpSpPr>
            <p:cNvPr id="27659" name="Group 48"/>
            <p:cNvGrpSpPr>
              <a:grpSpLocks/>
            </p:cNvGrpSpPr>
            <p:nvPr/>
          </p:nvGrpSpPr>
          <p:grpSpPr bwMode="auto">
            <a:xfrm>
              <a:off x="395" y="1758"/>
              <a:ext cx="1468" cy="689"/>
              <a:chOff x="1056" y="2959"/>
              <a:chExt cx="1866" cy="689"/>
            </a:xfrm>
          </p:grpSpPr>
          <p:sp>
            <p:nvSpPr>
              <p:cNvPr id="27680" name="Line 49"/>
              <p:cNvSpPr>
                <a:spLocks noChangeShapeType="1"/>
              </p:cNvSpPr>
              <p:nvPr/>
            </p:nvSpPr>
            <p:spPr bwMode="auto">
              <a:xfrm flipV="1">
                <a:off x="2027" y="2960"/>
                <a:ext cx="886" cy="365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81" name="Line 50"/>
              <p:cNvSpPr>
                <a:spLocks noChangeShapeType="1"/>
              </p:cNvSpPr>
              <p:nvPr/>
            </p:nvSpPr>
            <p:spPr bwMode="auto">
              <a:xfrm>
                <a:off x="1058" y="2959"/>
                <a:ext cx="975" cy="368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82" name="Line 51"/>
              <p:cNvSpPr>
                <a:spLocks noChangeShapeType="1"/>
              </p:cNvSpPr>
              <p:nvPr/>
            </p:nvSpPr>
            <p:spPr bwMode="auto">
              <a:xfrm>
                <a:off x="1056" y="3327"/>
                <a:ext cx="1866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83" name="Line 52"/>
              <p:cNvSpPr>
                <a:spLocks noChangeShapeType="1"/>
              </p:cNvSpPr>
              <p:nvPr/>
            </p:nvSpPr>
            <p:spPr bwMode="auto">
              <a:xfrm>
                <a:off x="2026" y="3328"/>
                <a:ext cx="0" cy="32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7660" name="Text Box 53"/>
            <p:cNvSpPr txBox="1">
              <a:spLocks noChangeArrowheads="1"/>
            </p:cNvSpPr>
            <p:nvPr/>
          </p:nvSpPr>
          <p:spPr bwMode="auto">
            <a:xfrm>
              <a:off x="1013" y="1825"/>
              <a:ext cx="475" cy="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lnSpc>
                  <a:spcPct val="72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2000"/>
                <a:t>x&gt;z</a:t>
              </a:r>
            </a:p>
          </p:txBody>
        </p:sp>
        <p:grpSp>
          <p:nvGrpSpPr>
            <p:cNvPr id="27661" name="Group 54"/>
            <p:cNvGrpSpPr>
              <a:grpSpLocks/>
            </p:cNvGrpSpPr>
            <p:nvPr/>
          </p:nvGrpSpPr>
          <p:grpSpPr bwMode="auto">
            <a:xfrm>
              <a:off x="384" y="1871"/>
              <a:ext cx="604" cy="533"/>
              <a:chOff x="1042" y="3072"/>
              <a:chExt cx="768" cy="533"/>
            </a:xfrm>
          </p:grpSpPr>
          <p:sp>
            <p:nvSpPr>
              <p:cNvPr id="27678" name="Rectangle 55"/>
              <p:cNvSpPr>
                <a:spLocks noChangeArrowheads="1"/>
              </p:cNvSpPr>
              <p:nvPr/>
            </p:nvSpPr>
            <p:spPr bwMode="auto">
              <a:xfrm>
                <a:off x="1042" y="3072"/>
                <a:ext cx="323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zh-CN" altLang="en-US" sz="2000"/>
                  <a:t>真</a:t>
                </a:r>
              </a:p>
            </p:txBody>
          </p:sp>
          <p:sp>
            <p:nvSpPr>
              <p:cNvPr id="27679" name="Rectangle 56"/>
              <p:cNvSpPr>
                <a:spLocks noChangeArrowheads="1"/>
              </p:cNvSpPr>
              <p:nvPr/>
            </p:nvSpPr>
            <p:spPr bwMode="auto">
              <a:xfrm>
                <a:off x="1234" y="3367"/>
                <a:ext cx="576" cy="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zh-CN" altLang="en-US" sz="2000"/>
                  <a:t>输出</a:t>
                </a:r>
                <a:r>
                  <a:rPr lang="en-US" altLang="zh-CN" sz="2000"/>
                  <a:t>x</a:t>
                </a:r>
                <a:endParaRPr lang="zh-CN" altLang="en-US" sz="2000"/>
              </a:p>
            </p:txBody>
          </p:sp>
        </p:grpSp>
        <p:grpSp>
          <p:nvGrpSpPr>
            <p:cNvPr id="27662" name="Group 57"/>
            <p:cNvGrpSpPr>
              <a:grpSpLocks/>
            </p:cNvGrpSpPr>
            <p:nvPr/>
          </p:nvGrpSpPr>
          <p:grpSpPr bwMode="auto">
            <a:xfrm>
              <a:off x="1248" y="1919"/>
              <a:ext cx="597" cy="490"/>
              <a:chOff x="2216" y="3120"/>
              <a:chExt cx="759" cy="490"/>
            </a:xfrm>
          </p:grpSpPr>
          <p:sp>
            <p:nvSpPr>
              <p:cNvPr id="27676" name="Rectangle 58"/>
              <p:cNvSpPr>
                <a:spLocks noChangeArrowheads="1"/>
              </p:cNvSpPr>
              <p:nvPr/>
            </p:nvSpPr>
            <p:spPr bwMode="auto">
              <a:xfrm>
                <a:off x="2652" y="3120"/>
                <a:ext cx="323" cy="1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>
                  <a:lnSpc>
                    <a:spcPct val="72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zh-CN" altLang="en-US" sz="2000"/>
                  <a:t>假</a:t>
                </a:r>
              </a:p>
            </p:txBody>
          </p:sp>
          <p:sp>
            <p:nvSpPr>
              <p:cNvPr id="27677" name="Rectangle 59"/>
              <p:cNvSpPr>
                <a:spLocks noChangeArrowheads="1"/>
              </p:cNvSpPr>
              <p:nvPr/>
            </p:nvSpPr>
            <p:spPr bwMode="auto">
              <a:xfrm>
                <a:off x="2216" y="3372"/>
                <a:ext cx="565" cy="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zh-CN" altLang="en-US" sz="2000"/>
                  <a:t>输出</a:t>
                </a:r>
                <a:r>
                  <a:rPr lang="en-US" altLang="zh-CN" sz="2000"/>
                  <a:t>z</a:t>
                </a:r>
                <a:endParaRPr lang="zh-CN" altLang="en-US" sz="2000"/>
              </a:p>
            </p:txBody>
          </p:sp>
        </p:grpSp>
        <p:sp>
          <p:nvSpPr>
            <p:cNvPr id="27663" name="Rectangle 60"/>
            <p:cNvSpPr>
              <a:spLocks noChangeArrowheads="1"/>
            </p:cNvSpPr>
            <p:nvPr/>
          </p:nvSpPr>
          <p:spPr bwMode="auto">
            <a:xfrm>
              <a:off x="3009" y="1531"/>
              <a:ext cx="254" cy="1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>
                <a:lnSpc>
                  <a:spcPct val="72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000"/>
                <a:t>假</a:t>
              </a:r>
            </a:p>
          </p:txBody>
        </p:sp>
        <p:grpSp>
          <p:nvGrpSpPr>
            <p:cNvPr id="27664" name="Group 61"/>
            <p:cNvGrpSpPr>
              <a:grpSpLocks/>
            </p:cNvGrpSpPr>
            <p:nvPr/>
          </p:nvGrpSpPr>
          <p:grpSpPr bwMode="auto">
            <a:xfrm>
              <a:off x="1867" y="1762"/>
              <a:ext cx="1397" cy="685"/>
              <a:chOff x="2832" y="3008"/>
              <a:chExt cx="1776" cy="685"/>
            </a:xfrm>
          </p:grpSpPr>
          <p:sp>
            <p:nvSpPr>
              <p:cNvPr id="27672" name="Line 62"/>
              <p:cNvSpPr>
                <a:spLocks noChangeShapeType="1"/>
              </p:cNvSpPr>
              <p:nvPr/>
            </p:nvSpPr>
            <p:spPr bwMode="auto">
              <a:xfrm>
                <a:off x="2833" y="3008"/>
                <a:ext cx="865" cy="371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73" name="Line 63"/>
              <p:cNvSpPr>
                <a:spLocks noChangeShapeType="1"/>
              </p:cNvSpPr>
              <p:nvPr/>
            </p:nvSpPr>
            <p:spPr bwMode="auto">
              <a:xfrm flipV="1">
                <a:off x="3688" y="3013"/>
                <a:ext cx="911" cy="362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74" name="Line 64"/>
              <p:cNvSpPr>
                <a:spLocks noChangeShapeType="1"/>
              </p:cNvSpPr>
              <p:nvPr/>
            </p:nvSpPr>
            <p:spPr bwMode="auto">
              <a:xfrm>
                <a:off x="2832" y="3375"/>
                <a:ext cx="1776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75" name="Line 65"/>
              <p:cNvSpPr>
                <a:spLocks noChangeShapeType="1"/>
              </p:cNvSpPr>
              <p:nvPr/>
            </p:nvSpPr>
            <p:spPr bwMode="auto">
              <a:xfrm>
                <a:off x="3691" y="3377"/>
                <a:ext cx="0" cy="316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7665" name="Rectangle 66"/>
            <p:cNvSpPr>
              <a:spLocks noChangeArrowheads="1"/>
            </p:cNvSpPr>
            <p:nvPr/>
          </p:nvSpPr>
          <p:spPr bwMode="auto">
            <a:xfrm>
              <a:off x="2352" y="1775"/>
              <a:ext cx="32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2000"/>
                <a:t>y&gt;z</a:t>
              </a:r>
            </a:p>
          </p:txBody>
        </p:sp>
        <p:grpSp>
          <p:nvGrpSpPr>
            <p:cNvPr id="27666" name="Group 67"/>
            <p:cNvGrpSpPr>
              <a:grpSpLocks/>
            </p:cNvGrpSpPr>
            <p:nvPr/>
          </p:nvGrpSpPr>
          <p:grpSpPr bwMode="auto">
            <a:xfrm>
              <a:off x="1841" y="1871"/>
              <a:ext cx="544" cy="533"/>
              <a:chOff x="2895" y="3072"/>
              <a:chExt cx="691" cy="533"/>
            </a:xfrm>
          </p:grpSpPr>
          <p:sp>
            <p:nvSpPr>
              <p:cNvPr id="27670" name="Rectangle 68"/>
              <p:cNvSpPr>
                <a:spLocks noChangeArrowheads="1"/>
              </p:cNvSpPr>
              <p:nvPr/>
            </p:nvSpPr>
            <p:spPr bwMode="auto">
              <a:xfrm>
                <a:off x="2895" y="3072"/>
                <a:ext cx="323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zh-CN" altLang="en-US" sz="2000"/>
                  <a:t>真</a:t>
                </a:r>
              </a:p>
            </p:txBody>
          </p:sp>
          <p:sp>
            <p:nvSpPr>
              <p:cNvPr id="27671" name="Rectangle 69"/>
              <p:cNvSpPr>
                <a:spLocks noChangeArrowheads="1"/>
              </p:cNvSpPr>
              <p:nvPr/>
            </p:nvSpPr>
            <p:spPr bwMode="auto">
              <a:xfrm>
                <a:off x="3010" y="3367"/>
                <a:ext cx="576" cy="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zh-CN" altLang="en-US" sz="2000"/>
                  <a:t>输出</a:t>
                </a:r>
                <a:r>
                  <a:rPr lang="en-US" altLang="zh-CN" sz="2000"/>
                  <a:t>y</a:t>
                </a:r>
                <a:endParaRPr lang="zh-CN" altLang="en-US" sz="2000"/>
              </a:p>
            </p:txBody>
          </p:sp>
        </p:grpSp>
        <p:grpSp>
          <p:nvGrpSpPr>
            <p:cNvPr id="27667" name="Group 70"/>
            <p:cNvGrpSpPr>
              <a:grpSpLocks/>
            </p:cNvGrpSpPr>
            <p:nvPr/>
          </p:nvGrpSpPr>
          <p:grpSpPr bwMode="auto">
            <a:xfrm>
              <a:off x="2707" y="1919"/>
              <a:ext cx="556" cy="490"/>
              <a:chOff x="3996" y="3120"/>
              <a:chExt cx="707" cy="490"/>
            </a:xfrm>
          </p:grpSpPr>
          <p:sp>
            <p:nvSpPr>
              <p:cNvPr id="27668" name="Rectangle 71"/>
              <p:cNvSpPr>
                <a:spLocks noChangeArrowheads="1"/>
              </p:cNvSpPr>
              <p:nvPr/>
            </p:nvSpPr>
            <p:spPr bwMode="auto">
              <a:xfrm>
                <a:off x="4380" y="3120"/>
                <a:ext cx="323" cy="1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>
                  <a:lnSpc>
                    <a:spcPct val="72000"/>
                  </a:lnSpc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zh-CN" altLang="en-US" sz="2000"/>
                  <a:t>假</a:t>
                </a:r>
              </a:p>
            </p:txBody>
          </p:sp>
          <p:sp>
            <p:nvSpPr>
              <p:cNvPr id="27669" name="Rectangle 72"/>
              <p:cNvSpPr>
                <a:spLocks noChangeArrowheads="1"/>
              </p:cNvSpPr>
              <p:nvPr/>
            </p:nvSpPr>
            <p:spPr bwMode="auto">
              <a:xfrm>
                <a:off x="3996" y="3372"/>
                <a:ext cx="565" cy="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zh-CN" altLang="en-US" sz="2000"/>
                  <a:t>输出</a:t>
                </a:r>
                <a:r>
                  <a:rPr lang="en-US" altLang="zh-CN" sz="2000"/>
                  <a:t>z</a:t>
                </a:r>
                <a:endParaRPr lang="zh-CN" altLang="en-US" sz="200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5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边学边练</a:t>
            </a:r>
            <a:endParaRPr lang="zh-CN" altLang="en-US" dirty="0" smtClean="0"/>
          </a:p>
        </p:txBody>
      </p:sp>
      <p:sp>
        <p:nvSpPr>
          <p:cNvPr id="28675" name="内容占位符 2"/>
          <p:cNvSpPr>
            <a:spLocks noGrp="1"/>
          </p:cNvSpPr>
          <p:nvPr>
            <p:ph idx="1"/>
          </p:nvPr>
        </p:nvSpPr>
        <p:spPr>
          <a:xfrm>
            <a:off x="2590800" y="1447800"/>
            <a:ext cx="6229350" cy="50292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2400" smtClean="0"/>
              <a:t>判断某一年</a:t>
            </a:r>
            <a:r>
              <a:rPr lang="en-US" altLang="zh-CN" sz="2400" smtClean="0"/>
              <a:t>year</a:t>
            </a:r>
            <a:r>
              <a:rPr lang="zh-CN" altLang="en-US" sz="2400" smtClean="0"/>
              <a:t>是否为闰年，已知满足下面条件之一的即为闰年：① 该年号可以被</a:t>
            </a:r>
            <a:r>
              <a:rPr lang="en-US" altLang="zh-CN" sz="2400" smtClean="0"/>
              <a:t>4</a:t>
            </a:r>
            <a:r>
              <a:rPr lang="zh-CN" altLang="en-US" sz="2400" smtClean="0"/>
              <a:t>整除，但不能被</a:t>
            </a:r>
            <a:r>
              <a:rPr lang="en-US" altLang="zh-CN" sz="2400" smtClean="0"/>
              <a:t>100</a:t>
            </a:r>
            <a:r>
              <a:rPr lang="zh-CN" altLang="en-US" sz="2400" smtClean="0"/>
              <a:t>整除；② 该年号能被</a:t>
            </a:r>
            <a:r>
              <a:rPr lang="en-US" altLang="zh-CN" sz="2400" smtClean="0"/>
              <a:t>400</a:t>
            </a:r>
            <a:r>
              <a:rPr lang="zh-CN" altLang="en-US" sz="2400" smtClean="0"/>
              <a:t>整除。</a:t>
            </a:r>
            <a:endParaRPr lang="en-US" altLang="zh-CN" sz="2400" smtClean="0"/>
          </a:p>
          <a:p>
            <a:pPr eaLnBrk="1" hangingPunct="1">
              <a:buFontTx/>
              <a:buNone/>
            </a:pPr>
            <a:endParaRPr lang="en-US" altLang="zh-CN" sz="2400" smtClean="0"/>
          </a:p>
          <a:p>
            <a:pPr eaLnBrk="1" hangingPunct="1">
              <a:buFontTx/>
              <a:buNone/>
            </a:pPr>
            <a:r>
              <a:rPr lang="zh-CN" altLang="en-US" sz="2400" smtClean="0"/>
              <a:t>方法一：分支的嵌套</a:t>
            </a:r>
            <a:endParaRPr lang="en-US" altLang="zh-CN" sz="2400" smtClean="0"/>
          </a:p>
          <a:p>
            <a:pPr eaLnBrk="1" hangingPunct="1">
              <a:buFontTx/>
              <a:buNone/>
            </a:pPr>
            <a:r>
              <a:rPr lang="zh-CN" altLang="en-US" sz="2400" smtClean="0"/>
              <a:t>方法二：逻辑表达式</a:t>
            </a:r>
          </a:p>
        </p:txBody>
      </p:sp>
      <p:graphicFrame>
        <p:nvGraphicFramePr>
          <p:cNvPr id="28676" name="对象 1"/>
          <p:cNvGraphicFramePr>
            <a:graphicFrameLocks noChangeAspect="1"/>
          </p:cNvGraphicFramePr>
          <p:nvPr/>
        </p:nvGraphicFramePr>
        <p:xfrm>
          <a:off x="381000" y="1524000"/>
          <a:ext cx="1905000" cy="190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3" name="位图图像" r:id="rId3" imgW="5380952" imgH="4704762" progId="PBrush">
                  <p:embed/>
                </p:oleObj>
              </mc:Choice>
              <mc:Fallback>
                <p:oleObj name="位图图像" r:id="rId3" imgW="5380952" imgH="4704762" progId="PBrush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524000"/>
                        <a:ext cx="1905000" cy="190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0" smtClean="0">
                <a:latin typeface="方正姚体" pitchFamily="2" charset="-122"/>
              </a:rPr>
              <a:t>4.4　实现二选一结构的</a:t>
            </a:r>
            <a:r>
              <a:rPr lang="en-US" altLang="zh-CN" b="0" smtClean="0">
                <a:latin typeface="方正姚体" pitchFamily="2" charset="-122"/>
              </a:rPr>
              <a:t>if-else </a:t>
            </a:r>
            <a:r>
              <a:rPr lang="zh-CN" altLang="en-US" b="0" smtClean="0">
                <a:latin typeface="方正姚体" pitchFamily="2" charset="-122"/>
              </a:rPr>
              <a:t>语句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47800"/>
            <a:ext cx="8424862" cy="3810000"/>
          </a:xfrm>
        </p:spPr>
        <p:txBody>
          <a:bodyPr/>
          <a:lstStyle/>
          <a:p>
            <a:pPr eaLnBrk="1" hangingPunct="1">
              <a:lnSpc>
                <a:spcPct val="120000"/>
              </a:lnSpc>
              <a:buFontTx/>
              <a:buNone/>
            </a:pPr>
            <a:r>
              <a:rPr lang="en-US" altLang="zh-CN" sz="2400" smtClean="0"/>
              <a:t>4.4.1 if</a:t>
            </a:r>
            <a:r>
              <a:rPr lang="zh-CN" altLang="en-US" sz="2400" smtClean="0"/>
              <a:t>－</a:t>
            </a:r>
            <a:r>
              <a:rPr lang="en-US" altLang="zh-CN" sz="2400" smtClean="0"/>
              <a:t>else </a:t>
            </a:r>
            <a:r>
              <a:rPr lang="zh-CN" altLang="en-US" sz="2400" smtClean="0"/>
              <a:t>语句的基本形式</a:t>
            </a:r>
          </a:p>
          <a:p>
            <a:pPr algn="just" eaLnBrk="1" hangingPunct="1">
              <a:lnSpc>
                <a:spcPct val="120000"/>
              </a:lnSpc>
              <a:buFontTx/>
              <a:buNone/>
            </a:pPr>
            <a:r>
              <a:rPr lang="zh-CN" altLang="en-US" sz="2400" smtClean="0"/>
              <a:t>（1）不含</a:t>
            </a:r>
            <a:r>
              <a:rPr lang="en-US" altLang="zh-CN" sz="2400" smtClean="0"/>
              <a:t>else</a:t>
            </a:r>
            <a:r>
              <a:rPr lang="zh-CN" altLang="en-US" sz="2400" smtClean="0"/>
              <a:t>子句的</a:t>
            </a:r>
            <a:r>
              <a:rPr lang="en-US" altLang="zh-CN" sz="2400" smtClean="0"/>
              <a:t>if</a:t>
            </a:r>
            <a:r>
              <a:rPr lang="zh-CN" altLang="en-US" sz="2400" smtClean="0"/>
              <a:t>语句</a:t>
            </a:r>
          </a:p>
          <a:p>
            <a:pPr algn="just" eaLnBrk="1" hangingPunct="1">
              <a:lnSpc>
                <a:spcPct val="120000"/>
              </a:lnSpc>
              <a:buFontTx/>
              <a:buNone/>
            </a:pPr>
            <a:r>
              <a:rPr lang="zh-CN" altLang="en-US" sz="2400" smtClean="0"/>
              <a:t>      </a:t>
            </a:r>
            <a:r>
              <a:rPr lang="en-US" altLang="zh-CN" sz="2400" smtClean="0"/>
              <a:t>if  (</a:t>
            </a:r>
            <a:r>
              <a:rPr lang="zh-CN" altLang="en-US" sz="2400" smtClean="0"/>
              <a:t>表达式)     &lt; 语句1&gt;</a:t>
            </a:r>
          </a:p>
          <a:p>
            <a:pPr algn="just" eaLnBrk="1" hangingPunct="1">
              <a:lnSpc>
                <a:spcPct val="120000"/>
              </a:lnSpc>
              <a:buFontTx/>
              <a:buNone/>
            </a:pPr>
            <a:endParaRPr lang="zh-CN" altLang="en-US" sz="2400" smtClean="0"/>
          </a:p>
          <a:p>
            <a:pPr algn="just" eaLnBrk="1" hangingPunct="1">
              <a:lnSpc>
                <a:spcPct val="120000"/>
              </a:lnSpc>
              <a:buFontTx/>
              <a:buNone/>
            </a:pPr>
            <a:r>
              <a:rPr lang="zh-CN" altLang="en-US" sz="2400" smtClean="0"/>
              <a:t>（2）含</a:t>
            </a:r>
            <a:r>
              <a:rPr lang="en-US" altLang="zh-CN" sz="2400" smtClean="0"/>
              <a:t>else</a:t>
            </a:r>
            <a:r>
              <a:rPr lang="zh-CN" altLang="en-US" sz="2400" smtClean="0"/>
              <a:t>子句的</a:t>
            </a:r>
            <a:r>
              <a:rPr lang="en-US" altLang="zh-CN" sz="2400" smtClean="0"/>
              <a:t>if</a:t>
            </a:r>
            <a:r>
              <a:rPr lang="zh-CN" altLang="en-US" sz="2400" smtClean="0"/>
              <a:t>语句</a:t>
            </a:r>
          </a:p>
          <a:p>
            <a:pPr algn="just" eaLnBrk="1" hangingPunct="1">
              <a:lnSpc>
                <a:spcPct val="120000"/>
              </a:lnSpc>
              <a:buFontTx/>
              <a:buNone/>
            </a:pPr>
            <a:r>
              <a:rPr lang="zh-CN" altLang="en-US" sz="2400" smtClean="0"/>
              <a:t>      </a:t>
            </a:r>
            <a:r>
              <a:rPr lang="en-US" altLang="zh-CN" sz="2400" smtClean="0"/>
              <a:t>if  (</a:t>
            </a:r>
            <a:r>
              <a:rPr lang="zh-CN" altLang="en-US" sz="2400" smtClean="0"/>
              <a:t>表达式)     &lt; 语句1&gt;</a:t>
            </a:r>
          </a:p>
          <a:p>
            <a:pPr algn="just" eaLnBrk="1" hangingPunct="1">
              <a:lnSpc>
                <a:spcPct val="120000"/>
              </a:lnSpc>
              <a:buFontTx/>
              <a:buNone/>
            </a:pPr>
            <a:r>
              <a:rPr lang="zh-CN" altLang="en-US" sz="2400" smtClean="0"/>
              <a:t>      </a:t>
            </a:r>
            <a:r>
              <a:rPr lang="en-US" altLang="zh-CN" sz="2400" smtClean="0"/>
              <a:t>else   &lt;</a:t>
            </a:r>
            <a:r>
              <a:rPr lang="zh-CN" altLang="en-US" sz="2400" smtClean="0"/>
              <a:t>语句2&gt;</a:t>
            </a:r>
          </a:p>
        </p:txBody>
      </p:sp>
      <p:grpSp>
        <p:nvGrpSpPr>
          <p:cNvPr id="29700" name="Group 4"/>
          <p:cNvGrpSpPr>
            <a:grpSpLocks/>
          </p:cNvGrpSpPr>
          <p:nvPr/>
        </p:nvGrpSpPr>
        <p:grpSpPr bwMode="auto">
          <a:xfrm>
            <a:off x="5029200" y="2133600"/>
            <a:ext cx="2667000" cy="1143000"/>
            <a:chOff x="3171" y="9517"/>
            <a:chExt cx="2100" cy="1320"/>
          </a:xfrm>
        </p:grpSpPr>
        <p:sp>
          <p:nvSpPr>
            <p:cNvPr id="29707" name="Rectangle 5"/>
            <p:cNvSpPr>
              <a:spLocks noChangeArrowheads="1"/>
            </p:cNvSpPr>
            <p:nvPr/>
          </p:nvSpPr>
          <p:spPr bwMode="auto">
            <a:xfrm>
              <a:off x="3171" y="9517"/>
              <a:ext cx="2100" cy="1316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 tIns="10800" r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>
                <a:lnSpc>
                  <a:spcPct val="96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000">
                  <a:latin typeface="仿宋_GB2312" pitchFamily="49" charset="-122"/>
                </a:rPr>
                <a:t>表达式</a:t>
              </a:r>
            </a:p>
            <a:p>
              <a:pPr algn="just">
                <a:lnSpc>
                  <a:spcPct val="8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000">
                  <a:latin typeface="仿宋_GB2312" pitchFamily="49" charset="-122"/>
                </a:rPr>
                <a:t>真               假</a:t>
              </a:r>
            </a:p>
            <a:p>
              <a:pPr algn="just">
                <a:lnSpc>
                  <a:spcPct val="136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000">
                  <a:latin typeface="仿宋_GB2312" pitchFamily="49" charset="-122"/>
                </a:rPr>
                <a:t> 语句1</a:t>
              </a:r>
              <a:endParaRPr lang="en-US" altLang="zh-CN" sz="2000">
                <a:latin typeface="仿宋_GB2312" pitchFamily="49" charset="-122"/>
              </a:endParaRPr>
            </a:p>
          </p:txBody>
        </p:sp>
        <p:sp>
          <p:nvSpPr>
            <p:cNvPr id="29708" name="Line 6"/>
            <p:cNvSpPr>
              <a:spLocks noChangeShapeType="1"/>
            </p:cNvSpPr>
            <p:nvPr/>
          </p:nvSpPr>
          <p:spPr bwMode="auto">
            <a:xfrm>
              <a:off x="3171" y="10175"/>
              <a:ext cx="2100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tIns="10800"/>
            <a:lstStyle/>
            <a:p>
              <a:endParaRPr lang="zh-CN" altLang="en-US"/>
            </a:p>
          </p:txBody>
        </p:sp>
        <p:sp>
          <p:nvSpPr>
            <p:cNvPr id="29709" name="Line 7"/>
            <p:cNvSpPr>
              <a:spLocks noChangeShapeType="1"/>
            </p:cNvSpPr>
            <p:nvPr/>
          </p:nvSpPr>
          <p:spPr bwMode="auto">
            <a:xfrm>
              <a:off x="3171" y="9517"/>
              <a:ext cx="1050" cy="65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tIns="10800"/>
            <a:lstStyle/>
            <a:p>
              <a:endParaRPr lang="zh-CN" altLang="en-US"/>
            </a:p>
          </p:txBody>
        </p:sp>
        <p:sp>
          <p:nvSpPr>
            <p:cNvPr id="29710" name="Line 8"/>
            <p:cNvSpPr>
              <a:spLocks noChangeShapeType="1"/>
            </p:cNvSpPr>
            <p:nvPr/>
          </p:nvSpPr>
          <p:spPr bwMode="auto">
            <a:xfrm flipV="1">
              <a:off x="4221" y="9517"/>
              <a:ext cx="1050" cy="65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tIns="10800"/>
            <a:lstStyle/>
            <a:p>
              <a:endParaRPr lang="zh-CN" altLang="en-US"/>
            </a:p>
          </p:txBody>
        </p:sp>
        <p:sp>
          <p:nvSpPr>
            <p:cNvPr id="29711" name="Line 9"/>
            <p:cNvSpPr>
              <a:spLocks noChangeShapeType="1"/>
            </p:cNvSpPr>
            <p:nvPr/>
          </p:nvSpPr>
          <p:spPr bwMode="auto">
            <a:xfrm>
              <a:off x="4221" y="10175"/>
              <a:ext cx="0" cy="6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tIns="10800"/>
            <a:lstStyle/>
            <a:p>
              <a:endParaRPr lang="zh-CN" altLang="en-US"/>
            </a:p>
          </p:txBody>
        </p:sp>
      </p:grpSp>
      <p:grpSp>
        <p:nvGrpSpPr>
          <p:cNvPr id="29701" name="Group 10"/>
          <p:cNvGrpSpPr>
            <a:grpSpLocks/>
          </p:cNvGrpSpPr>
          <p:nvPr/>
        </p:nvGrpSpPr>
        <p:grpSpPr bwMode="auto">
          <a:xfrm>
            <a:off x="5029200" y="3810000"/>
            <a:ext cx="2667000" cy="1143000"/>
            <a:chOff x="3171" y="9517"/>
            <a:chExt cx="2100" cy="1320"/>
          </a:xfrm>
        </p:grpSpPr>
        <p:sp>
          <p:nvSpPr>
            <p:cNvPr id="29702" name="Rectangle 11"/>
            <p:cNvSpPr>
              <a:spLocks noChangeArrowheads="1"/>
            </p:cNvSpPr>
            <p:nvPr/>
          </p:nvSpPr>
          <p:spPr bwMode="auto">
            <a:xfrm>
              <a:off x="3171" y="9517"/>
              <a:ext cx="2100" cy="1316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 tIns="10800" r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>
                <a:lnSpc>
                  <a:spcPct val="96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000">
                  <a:latin typeface="仿宋_GB2312" pitchFamily="49" charset="-122"/>
                </a:rPr>
                <a:t>表达式</a:t>
              </a:r>
            </a:p>
            <a:p>
              <a:pPr algn="just">
                <a:lnSpc>
                  <a:spcPct val="80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000">
                  <a:latin typeface="仿宋_GB2312" pitchFamily="49" charset="-122"/>
                </a:rPr>
                <a:t>真               假</a:t>
              </a:r>
            </a:p>
            <a:p>
              <a:pPr algn="just">
                <a:lnSpc>
                  <a:spcPct val="136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000">
                  <a:latin typeface="仿宋_GB2312" pitchFamily="49" charset="-122"/>
                </a:rPr>
                <a:t> 语句1       语句2</a:t>
              </a:r>
              <a:endParaRPr lang="en-US" altLang="zh-CN" sz="2000">
                <a:latin typeface="仿宋_GB2312" pitchFamily="49" charset="-122"/>
              </a:endParaRPr>
            </a:p>
          </p:txBody>
        </p:sp>
        <p:sp>
          <p:nvSpPr>
            <p:cNvPr id="29703" name="Line 12"/>
            <p:cNvSpPr>
              <a:spLocks noChangeShapeType="1"/>
            </p:cNvSpPr>
            <p:nvPr/>
          </p:nvSpPr>
          <p:spPr bwMode="auto">
            <a:xfrm>
              <a:off x="3171" y="10175"/>
              <a:ext cx="2100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tIns="10800"/>
            <a:lstStyle/>
            <a:p>
              <a:endParaRPr lang="zh-CN" altLang="en-US"/>
            </a:p>
          </p:txBody>
        </p:sp>
        <p:sp>
          <p:nvSpPr>
            <p:cNvPr id="29704" name="Line 13"/>
            <p:cNvSpPr>
              <a:spLocks noChangeShapeType="1"/>
            </p:cNvSpPr>
            <p:nvPr/>
          </p:nvSpPr>
          <p:spPr bwMode="auto">
            <a:xfrm>
              <a:off x="3171" y="9517"/>
              <a:ext cx="1050" cy="65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tIns="10800"/>
            <a:lstStyle/>
            <a:p>
              <a:endParaRPr lang="zh-CN" altLang="en-US"/>
            </a:p>
          </p:txBody>
        </p:sp>
        <p:sp>
          <p:nvSpPr>
            <p:cNvPr id="29705" name="Line 14"/>
            <p:cNvSpPr>
              <a:spLocks noChangeShapeType="1"/>
            </p:cNvSpPr>
            <p:nvPr/>
          </p:nvSpPr>
          <p:spPr bwMode="auto">
            <a:xfrm flipV="1">
              <a:off x="4221" y="9517"/>
              <a:ext cx="1050" cy="65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tIns="10800"/>
            <a:lstStyle/>
            <a:p>
              <a:endParaRPr lang="zh-CN" altLang="en-US"/>
            </a:p>
          </p:txBody>
        </p:sp>
        <p:sp>
          <p:nvSpPr>
            <p:cNvPr id="29706" name="Line 15"/>
            <p:cNvSpPr>
              <a:spLocks noChangeShapeType="1"/>
            </p:cNvSpPr>
            <p:nvPr/>
          </p:nvSpPr>
          <p:spPr bwMode="auto">
            <a:xfrm>
              <a:off x="4221" y="10175"/>
              <a:ext cx="0" cy="66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tIns="10800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0" smtClean="0">
                <a:latin typeface="方正姚体" pitchFamily="2" charset="-122"/>
              </a:rPr>
              <a:t>4.4　实现二选一结构的</a:t>
            </a:r>
            <a:r>
              <a:rPr lang="en-US" altLang="zh-CN" b="0" smtClean="0">
                <a:latin typeface="方正姚体" pitchFamily="2" charset="-122"/>
              </a:rPr>
              <a:t>if-else </a:t>
            </a:r>
            <a:r>
              <a:rPr lang="zh-CN" altLang="en-US" b="0" smtClean="0">
                <a:latin typeface="方正姚体" pitchFamily="2" charset="-122"/>
              </a:rPr>
              <a:t>语句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algn="just" eaLnBrk="1" hangingPunct="1">
              <a:lnSpc>
                <a:spcPct val="130000"/>
              </a:lnSpc>
            </a:pPr>
            <a:r>
              <a:rPr lang="en-US" altLang="zh-CN" sz="2800" smtClean="0"/>
              <a:t>if</a:t>
            </a:r>
            <a:r>
              <a:rPr lang="zh-CN" altLang="en-US" sz="2800" smtClean="0"/>
              <a:t>语句书写的注意事项</a:t>
            </a:r>
          </a:p>
          <a:p>
            <a:pPr algn="just" eaLnBrk="1" hangingPunct="1">
              <a:lnSpc>
                <a:spcPct val="130000"/>
              </a:lnSpc>
              <a:buFontTx/>
              <a:buNone/>
            </a:pPr>
            <a:r>
              <a:rPr lang="en-US" altLang="zh-CN" sz="2400" smtClean="0"/>
              <a:t>（1）if</a:t>
            </a:r>
            <a:r>
              <a:rPr lang="zh-CN" altLang="en-US" sz="2400" smtClean="0"/>
              <a:t>后面的</a:t>
            </a:r>
            <a:r>
              <a:rPr lang="zh-CN" altLang="en-US" sz="2400" smtClean="0">
                <a:solidFill>
                  <a:schemeClr val="hlink"/>
                </a:solidFill>
              </a:rPr>
              <a:t>表达式必须用圆括号括起来。</a:t>
            </a:r>
            <a:r>
              <a:rPr lang="zh-CN" altLang="en-US" sz="2400" smtClean="0"/>
              <a:t>如果是逻辑表达式，则整个逻辑表达式用一对圆括号括起来。 </a:t>
            </a:r>
          </a:p>
          <a:p>
            <a:pPr algn="just" eaLnBrk="1" hangingPunct="1">
              <a:lnSpc>
                <a:spcPct val="130000"/>
              </a:lnSpc>
              <a:buFontTx/>
              <a:buNone/>
            </a:pPr>
            <a:r>
              <a:rPr lang="en-US" altLang="zh-CN" sz="2400" smtClean="0"/>
              <a:t>     </a:t>
            </a:r>
            <a:r>
              <a:rPr lang="zh-CN" altLang="en-US" sz="2400" smtClean="0"/>
              <a:t>例如：</a:t>
            </a:r>
            <a:r>
              <a:rPr lang="en-US" altLang="zh-CN" sz="2400" smtClean="0"/>
              <a:t>if  (  x&gt;y  &amp;&amp;  x&gt;z )  ……</a:t>
            </a:r>
          </a:p>
          <a:p>
            <a:pPr algn="just" eaLnBrk="1" hangingPunct="1">
              <a:lnSpc>
                <a:spcPct val="130000"/>
              </a:lnSpc>
              <a:buFontTx/>
              <a:buNone/>
            </a:pPr>
            <a:r>
              <a:rPr lang="zh-CN" altLang="en-US" sz="2400" smtClean="0"/>
              <a:t>（</a:t>
            </a:r>
            <a:r>
              <a:rPr lang="en-US" altLang="zh-CN" sz="2400" smtClean="0"/>
              <a:t>2</a:t>
            </a:r>
            <a:r>
              <a:rPr lang="zh-CN" altLang="en-US" sz="2400" smtClean="0"/>
              <a:t>）良好的程序设计风格中，不把语句写在</a:t>
            </a:r>
            <a:r>
              <a:rPr lang="en-US" altLang="zh-CN" sz="2400" smtClean="0"/>
              <a:t>else</a:t>
            </a:r>
            <a:r>
              <a:rPr lang="zh-CN" altLang="en-US" sz="2400" smtClean="0"/>
              <a:t>中而使</a:t>
            </a:r>
            <a:r>
              <a:rPr lang="en-US" altLang="zh-CN" sz="2400" smtClean="0"/>
              <a:t>if</a:t>
            </a:r>
            <a:r>
              <a:rPr lang="zh-CN" altLang="en-US" sz="2400" smtClean="0"/>
              <a:t>的执行部分为空；如果</a:t>
            </a:r>
            <a:r>
              <a:rPr lang="en-US" altLang="zh-CN" sz="2400" smtClean="0"/>
              <a:t>else</a:t>
            </a:r>
            <a:r>
              <a:rPr lang="zh-CN" altLang="en-US" sz="2400" smtClean="0"/>
              <a:t>的执行部分为空，则不写</a:t>
            </a:r>
            <a:r>
              <a:rPr lang="en-US" altLang="zh-CN" sz="2400" smtClean="0"/>
              <a:t>else</a:t>
            </a:r>
            <a:r>
              <a:rPr lang="zh-CN" altLang="en-US" sz="2400" smtClean="0"/>
              <a:t>。</a:t>
            </a:r>
            <a:endParaRPr lang="en-US" altLang="zh-CN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0" smtClean="0">
                <a:latin typeface="方正姚体" pitchFamily="2" charset="-122"/>
              </a:rPr>
              <a:t>4.4　实现二选一结构的</a:t>
            </a:r>
            <a:r>
              <a:rPr lang="en-US" altLang="zh-CN" b="0" smtClean="0">
                <a:latin typeface="方正姚体" pitchFamily="2" charset="-122"/>
              </a:rPr>
              <a:t>if-else </a:t>
            </a:r>
            <a:r>
              <a:rPr lang="zh-CN" altLang="en-US" b="0" smtClean="0">
                <a:latin typeface="方正姚体" pitchFamily="2" charset="-122"/>
              </a:rPr>
              <a:t>语句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 eaLnBrk="1" hangingPunct="1">
              <a:buFontTx/>
              <a:buNone/>
            </a:pPr>
            <a:r>
              <a:rPr lang="en-US" altLang="zh-CN" b="0" smtClean="0"/>
              <a:t>4.4.2</a:t>
            </a:r>
            <a:r>
              <a:rPr lang="zh-CN" altLang="en-US" b="0" smtClean="0"/>
              <a:t>　</a:t>
            </a:r>
            <a:r>
              <a:rPr lang="en-US" altLang="zh-CN" b="0" smtClean="0"/>
              <a:t>if-else</a:t>
            </a:r>
            <a:r>
              <a:rPr lang="zh-CN" altLang="en-US" b="0" smtClean="0"/>
              <a:t>语句的缩进、对齐</a:t>
            </a:r>
          </a:p>
          <a:p>
            <a:pPr algn="just" eaLnBrk="1" hangingPunct="1">
              <a:buFontTx/>
              <a:buNone/>
            </a:pPr>
            <a:endParaRPr lang="zh-CN" altLang="en-US" b="0" smtClean="0"/>
          </a:p>
          <a:p>
            <a:pPr eaLnBrk="1" hangingPunct="1"/>
            <a:r>
              <a:rPr lang="zh-CN" altLang="en-US" sz="2400" smtClean="0"/>
              <a:t>为了提高程序的可读性，</a:t>
            </a:r>
            <a:r>
              <a:rPr lang="en-US" altLang="zh-CN" sz="2400" smtClean="0"/>
              <a:t>if</a:t>
            </a:r>
            <a:r>
              <a:rPr lang="zh-CN" altLang="en-US" sz="2400" smtClean="0"/>
              <a:t>语句在书写时宜采用缩进、对齐的格式。</a:t>
            </a:r>
          </a:p>
          <a:p>
            <a:pPr eaLnBrk="1" hangingPunct="1"/>
            <a:r>
              <a:rPr lang="zh-CN" altLang="en-US" sz="2400" smtClean="0"/>
              <a:t>“缩进”指的是</a:t>
            </a:r>
            <a:r>
              <a:rPr lang="en-US" altLang="zh-CN" sz="2400" smtClean="0"/>
              <a:t>if</a:t>
            </a:r>
            <a:r>
              <a:rPr lang="zh-CN" altLang="en-US" sz="2400" smtClean="0"/>
              <a:t>或者</a:t>
            </a:r>
            <a:r>
              <a:rPr lang="en-US" altLang="zh-CN" sz="2400" smtClean="0"/>
              <a:t>else</a:t>
            </a:r>
            <a:r>
              <a:rPr lang="zh-CN" altLang="en-US" sz="2400" smtClean="0"/>
              <a:t>的执行部分缩到其右侧（本书规定</a:t>
            </a:r>
            <a:r>
              <a:rPr lang="en-US" altLang="zh-CN" sz="2400" smtClean="0"/>
              <a:t>4</a:t>
            </a:r>
            <a:r>
              <a:rPr lang="zh-CN" altLang="en-US" sz="2400" smtClean="0"/>
              <a:t>个空格）；</a:t>
            </a:r>
          </a:p>
          <a:p>
            <a:pPr eaLnBrk="1" hangingPunct="1"/>
            <a:r>
              <a:rPr lang="zh-CN" altLang="en-US" sz="2400" smtClean="0"/>
              <a:t>“对齐”指的是配对的</a:t>
            </a:r>
            <a:r>
              <a:rPr lang="en-US" altLang="zh-CN" sz="2400" smtClean="0"/>
              <a:t>if</a:t>
            </a:r>
            <a:r>
              <a:rPr lang="zh-CN" altLang="en-US" sz="2400" smtClean="0"/>
              <a:t>和</a:t>
            </a:r>
            <a:r>
              <a:rPr lang="en-US" altLang="zh-CN" sz="2400" smtClean="0"/>
              <a:t>else</a:t>
            </a:r>
            <a:r>
              <a:rPr lang="zh-CN" altLang="en-US" sz="2400" smtClean="0"/>
              <a:t>上下对齐，顺序结构关系的语句也要上下对齐。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 sz="2800" smtClean="0">
                <a:latin typeface="黑体" pitchFamily="2" charset="-122"/>
              </a:rPr>
              <a:t>4.1　关系表达式和逻辑表达式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47800"/>
            <a:ext cx="8424862" cy="2994025"/>
          </a:xfrm>
        </p:spPr>
        <p:txBody>
          <a:bodyPr/>
          <a:lstStyle/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 smtClean="0">
                <a:latin typeface="仿宋_GB2312" pitchFamily="49" charset="-122"/>
              </a:rPr>
              <a:t>※ 关系表达式和逻辑表达式的作用：在算法中作为被判断的条件。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 smtClean="0">
                <a:latin typeface="仿宋_GB2312" pitchFamily="49" charset="-122"/>
              </a:rPr>
              <a:t>4.1.1　关系运算和关系表达式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 smtClean="0">
                <a:latin typeface="仿宋_GB2312" pitchFamily="49" charset="-122"/>
              </a:rPr>
              <a:t>1、关系运算：</a:t>
            </a:r>
            <a:r>
              <a:rPr lang="zh-CN" altLang="en-US" sz="2400" smtClean="0">
                <a:solidFill>
                  <a:srgbClr val="FF0066"/>
                </a:solidFill>
              </a:rPr>
              <a:t>“</a:t>
            </a:r>
            <a:r>
              <a:rPr lang="zh-CN" altLang="en-US" sz="2400" smtClean="0">
                <a:solidFill>
                  <a:srgbClr val="FF0066"/>
                </a:solidFill>
                <a:latin typeface="仿宋_GB2312" pitchFamily="49" charset="-122"/>
              </a:rPr>
              <a:t>比较运算</a:t>
            </a:r>
            <a:r>
              <a:rPr lang="zh-CN" altLang="en-US" sz="2400" smtClean="0">
                <a:solidFill>
                  <a:srgbClr val="FF0066"/>
                </a:solidFill>
              </a:rPr>
              <a:t>”</a:t>
            </a:r>
            <a:r>
              <a:rPr lang="zh-CN" altLang="en-US" sz="2400" smtClean="0">
                <a:latin typeface="仿宋_GB2312" pitchFamily="49" charset="-122"/>
              </a:rPr>
              <a:t>，即将两个值进行比较，判断给定的关系是否成立。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 smtClean="0">
                <a:latin typeface="仿宋_GB2312" pitchFamily="49" charset="-122"/>
              </a:rPr>
              <a:t>【举例】设</a:t>
            </a:r>
            <a:r>
              <a:rPr lang="en-US" altLang="zh-CN" sz="2400" smtClean="0">
                <a:latin typeface="仿宋_GB2312" pitchFamily="49" charset="-122"/>
              </a:rPr>
              <a:t>x</a:t>
            </a:r>
            <a:r>
              <a:rPr lang="zh-CN" altLang="en-US" sz="2400" smtClean="0">
                <a:latin typeface="仿宋_GB2312" pitchFamily="49" charset="-122"/>
              </a:rPr>
              <a:t>是一个数。</a:t>
            </a:r>
          </a:p>
        </p:txBody>
      </p:sp>
      <p:sp>
        <p:nvSpPr>
          <p:cNvPr id="106501" name="Rectangle 5"/>
          <p:cNvSpPr>
            <a:spLocks noChangeArrowheads="1"/>
          </p:cNvSpPr>
          <p:nvPr/>
        </p:nvSpPr>
        <p:spPr bwMode="auto">
          <a:xfrm>
            <a:off x="965200" y="4438650"/>
            <a:ext cx="1220788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73025" tIns="36512" rIns="73025" bIns="36512">
            <a:spAutoFit/>
          </a:bodyPr>
          <a:lstStyle/>
          <a:p>
            <a:pPr>
              <a:defRPr/>
            </a:pPr>
            <a:r>
              <a:rPr lang="en-US" altLang="zh-CN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_GB2312" pitchFamily="49" charset="-122"/>
                <a:ea typeface="仿宋_GB2312" pitchFamily="49" charset="-122"/>
              </a:rPr>
              <a:t>x＜10：</a:t>
            </a:r>
            <a:endParaRPr lang="zh-CN" altLang="en-US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06502" name="Rectangle 6"/>
          <p:cNvSpPr>
            <a:spLocks noChangeArrowheads="1"/>
          </p:cNvSpPr>
          <p:nvPr/>
        </p:nvSpPr>
        <p:spPr bwMode="auto">
          <a:xfrm>
            <a:off x="2109788" y="4438650"/>
            <a:ext cx="16779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>
                <a:latin typeface="仿宋_GB2312" pitchFamily="49" charset="-122"/>
              </a:rPr>
              <a:t>关系表达式</a:t>
            </a:r>
          </a:p>
        </p:txBody>
      </p:sp>
      <p:sp>
        <p:nvSpPr>
          <p:cNvPr id="106503" name="Rectangle 7"/>
          <p:cNvSpPr>
            <a:spLocks noChangeArrowheads="1"/>
          </p:cNvSpPr>
          <p:nvPr/>
        </p:nvSpPr>
        <p:spPr bwMode="auto">
          <a:xfrm>
            <a:off x="1423988" y="4876800"/>
            <a:ext cx="758825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73025" tIns="36512" rIns="73025" bIns="36512">
            <a:spAutoFit/>
          </a:bodyPr>
          <a:lstStyle/>
          <a:p>
            <a:pPr>
              <a:defRPr/>
            </a:pPr>
            <a:r>
              <a:rPr lang="zh-CN" altLang="en-US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_GB2312" pitchFamily="49" charset="-122"/>
                <a:ea typeface="仿宋_GB2312" pitchFamily="49" charset="-122"/>
              </a:rPr>
              <a:t>＜：</a:t>
            </a:r>
          </a:p>
        </p:txBody>
      </p:sp>
      <p:sp>
        <p:nvSpPr>
          <p:cNvPr id="106504" name="Rectangle 8"/>
          <p:cNvSpPr>
            <a:spLocks noChangeArrowheads="1"/>
          </p:cNvSpPr>
          <p:nvPr/>
        </p:nvSpPr>
        <p:spPr bwMode="auto">
          <a:xfrm>
            <a:off x="2108200" y="4876800"/>
            <a:ext cx="16779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>
                <a:latin typeface="仿宋_GB2312" pitchFamily="49" charset="-122"/>
              </a:rPr>
              <a:t>关系运算符</a:t>
            </a:r>
          </a:p>
        </p:txBody>
      </p:sp>
      <p:sp>
        <p:nvSpPr>
          <p:cNvPr id="106505" name="Rectangle 9"/>
          <p:cNvSpPr>
            <a:spLocks noChangeArrowheads="1"/>
          </p:cNvSpPr>
          <p:nvPr/>
        </p:nvSpPr>
        <p:spPr bwMode="auto">
          <a:xfrm>
            <a:off x="814388" y="5353050"/>
            <a:ext cx="1373187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73025" tIns="36512" rIns="73025" bIns="36512">
            <a:spAutoFit/>
          </a:bodyPr>
          <a:lstStyle/>
          <a:p>
            <a:pPr>
              <a:defRPr/>
            </a:pPr>
            <a:r>
              <a:rPr lang="zh-CN" altLang="en-US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_GB2312" pitchFamily="49" charset="-122"/>
                <a:ea typeface="仿宋_GB2312" pitchFamily="49" charset="-122"/>
              </a:rPr>
              <a:t>设</a:t>
            </a:r>
            <a:r>
              <a:rPr lang="en-US" altLang="zh-CN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_GB2312" pitchFamily="49" charset="-122"/>
                <a:ea typeface="仿宋_GB2312" pitchFamily="49" charset="-122"/>
              </a:rPr>
              <a:t>x＝8：</a:t>
            </a:r>
            <a:endParaRPr lang="zh-CN" altLang="en-US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06506" name="Rectangle 10"/>
          <p:cNvSpPr>
            <a:spLocks noChangeArrowheads="1"/>
          </p:cNvSpPr>
          <p:nvPr/>
        </p:nvSpPr>
        <p:spPr bwMode="auto">
          <a:xfrm>
            <a:off x="2174875" y="5410200"/>
            <a:ext cx="55086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>
                <a:latin typeface="仿宋_GB2312" pitchFamily="49" charset="-122"/>
              </a:rPr>
              <a:t>x＜10</a:t>
            </a:r>
            <a:r>
              <a:rPr lang="zh-CN" altLang="en-US" sz="2400">
                <a:latin typeface="仿宋_GB2312" pitchFamily="49" charset="-122"/>
              </a:rPr>
              <a:t>这个关系成立，表达式的值为</a:t>
            </a:r>
            <a:r>
              <a:rPr lang="zh-CN" altLang="en-US" sz="2400"/>
              <a:t>“</a:t>
            </a:r>
            <a:r>
              <a:rPr lang="zh-CN" altLang="en-US" sz="2400">
                <a:latin typeface="仿宋_GB2312" pitchFamily="49" charset="-122"/>
              </a:rPr>
              <a:t>真</a:t>
            </a:r>
            <a:r>
              <a:rPr lang="zh-CN" altLang="en-US" sz="2400"/>
              <a:t>”</a:t>
            </a:r>
            <a:endParaRPr lang="zh-CN" altLang="en-US" sz="2400">
              <a:latin typeface="仿宋_GB2312" pitchFamily="49" charset="-122"/>
            </a:endParaRPr>
          </a:p>
        </p:txBody>
      </p:sp>
      <p:sp>
        <p:nvSpPr>
          <p:cNvPr id="106507" name="Rectangle 11"/>
          <p:cNvSpPr>
            <a:spLocks noChangeArrowheads="1"/>
          </p:cNvSpPr>
          <p:nvPr/>
        </p:nvSpPr>
        <p:spPr bwMode="auto">
          <a:xfrm>
            <a:off x="661988" y="5886450"/>
            <a:ext cx="1527175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73025" tIns="36512" rIns="73025" bIns="36512">
            <a:spAutoFit/>
          </a:bodyPr>
          <a:lstStyle/>
          <a:p>
            <a:pPr>
              <a:defRPr/>
            </a:pPr>
            <a:r>
              <a:rPr lang="zh-CN" altLang="en-US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_GB2312" pitchFamily="49" charset="-122"/>
                <a:ea typeface="仿宋_GB2312" pitchFamily="49" charset="-122"/>
              </a:rPr>
              <a:t>若</a:t>
            </a:r>
            <a:r>
              <a:rPr lang="en-US" altLang="zh-CN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_GB2312" pitchFamily="49" charset="-122"/>
                <a:ea typeface="仿宋_GB2312" pitchFamily="49" charset="-122"/>
              </a:rPr>
              <a:t>x＝12：</a:t>
            </a:r>
            <a:endParaRPr lang="zh-CN" altLang="en-US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06508" name="Rectangle 12"/>
          <p:cNvSpPr>
            <a:spLocks noChangeArrowheads="1"/>
          </p:cNvSpPr>
          <p:nvPr/>
        </p:nvSpPr>
        <p:spPr bwMode="auto">
          <a:xfrm>
            <a:off x="2185988" y="5886450"/>
            <a:ext cx="5815012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>
                <a:latin typeface="仿宋_GB2312" pitchFamily="49" charset="-122"/>
              </a:rPr>
              <a:t>x＜10</a:t>
            </a:r>
            <a:r>
              <a:rPr lang="zh-CN" altLang="en-US" sz="2400">
                <a:latin typeface="仿宋_GB2312" pitchFamily="49" charset="-122"/>
              </a:rPr>
              <a:t>这个关系不成立，表达式的值为</a:t>
            </a:r>
            <a:r>
              <a:rPr lang="zh-CN" altLang="en-US" sz="2400"/>
              <a:t>“</a:t>
            </a:r>
            <a:r>
              <a:rPr lang="zh-CN" altLang="en-US" sz="2400">
                <a:latin typeface="仿宋_GB2312" pitchFamily="49" charset="-122"/>
              </a:rPr>
              <a:t>假</a:t>
            </a:r>
            <a:r>
              <a:rPr lang="zh-CN" altLang="en-US" sz="2400"/>
              <a:t>”</a:t>
            </a:r>
            <a:endParaRPr lang="zh-CN" altLang="en-US" sz="2400">
              <a:latin typeface="仿宋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6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6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6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6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6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6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6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6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1" grpId="0" autoUpdateAnimBg="0"/>
      <p:bldP spid="106502" grpId="0" autoUpdateAnimBg="0"/>
      <p:bldP spid="106503" grpId="0" autoUpdateAnimBg="0"/>
      <p:bldP spid="106504" grpId="0" autoUpdateAnimBg="0"/>
      <p:bldP spid="106505" grpId="0" autoUpdateAnimBg="0"/>
      <p:bldP spid="106506" grpId="0" autoUpdateAnimBg="0"/>
      <p:bldP spid="106507" grpId="0" autoUpdateAnimBg="0"/>
      <p:bldP spid="106508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0" dirty="0" smtClean="0">
                <a:latin typeface="方正姚体" pitchFamily="2" charset="-122"/>
              </a:rPr>
              <a:t>边学边练</a:t>
            </a:r>
            <a:endParaRPr lang="zh-CN" altLang="en-US" b="0" dirty="0" smtClean="0">
              <a:latin typeface="方正姚体" pitchFamily="2" charset="-122"/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63838" y="1447800"/>
            <a:ext cx="6056312" cy="1905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sz="2400" smtClean="0"/>
              <a:t>将分支结构的</a:t>
            </a:r>
            <a:r>
              <a:rPr lang="en-US" altLang="zh-CN" sz="2400" smtClean="0"/>
              <a:t>N-S</a:t>
            </a:r>
            <a:r>
              <a:rPr lang="zh-CN" altLang="en-US" sz="2400" smtClean="0"/>
              <a:t>图转换为</a:t>
            </a:r>
            <a:r>
              <a:rPr lang="en-US" altLang="zh-CN" sz="2400" smtClean="0"/>
              <a:t>C</a:t>
            </a:r>
            <a:r>
              <a:rPr lang="zh-CN" altLang="en-US" sz="2400" smtClean="0"/>
              <a:t>语句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400" smtClean="0"/>
              <a:t>方法：先写条件为“真”时的执行部分（</a:t>
            </a:r>
            <a:r>
              <a:rPr lang="en-US" altLang="zh-CN" sz="2400" smtClean="0"/>
              <a:t>if），</a:t>
            </a:r>
            <a:r>
              <a:rPr lang="zh-CN" altLang="en-US" sz="2400" smtClean="0"/>
              <a:t>再写条件为“假”的执行部分（</a:t>
            </a:r>
            <a:r>
              <a:rPr lang="en-US" altLang="zh-CN" sz="2400" smtClean="0"/>
              <a:t>else）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zh-CN" altLang="en-US" sz="2400" smtClean="0"/>
          </a:p>
        </p:txBody>
      </p:sp>
      <p:graphicFrame>
        <p:nvGraphicFramePr>
          <p:cNvPr id="32772" name="对象 2"/>
          <p:cNvGraphicFramePr>
            <a:graphicFrameLocks noChangeAspect="1"/>
          </p:cNvGraphicFramePr>
          <p:nvPr/>
        </p:nvGraphicFramePr>
        <p:xfrm>
          <a:off x="381000" y="1524000"/>
          <a:ext cx="1905000" cy="190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26" name="位图图像" r:id="rId3" imgW="5380952" imgH="4704762" progId="PBrush">
                  <p:embed/>
                </p:oleObj>
              </mc:Choice>
              <mc:Fallback>
                <p:oleObj name="位图图像" r:id="rId3" imgW="5380952" imgH="4704762" progId="PBrush">
                  <p:embed/>
                  <p:pic>
                    <p:nvPicPr>
                      <p:cNvPr id="0" name="对象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524000"/>
                        <a:ext cx="1905000" cy="190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2773" name="组合 3"/>
          <p:cNvGrpSpPr>
            <a:grpSpLocks/>
          </p:cNvGrpSpPr>
          <p:nvPr/>
        </p:nvGrpSpPr>
        <p:grpSpPr bwMode="auto">
          <a:xfrm>
            <a:off x="3154363" y="2927350"/>
            <a:ext cx="5761037" cy="3702050"/>
            <a:chOff x="1259929" y="1916509"/>
            <a:chExt cx="5760343" cy="3702671"/>
          </a:xfrm>
        </p:grpSpPr>
        <p:sp>
          <p:nvSpPr>
            <p:cNvPr id="32774" name="Rectangle 4"/>
            <p:cNvSpPr>
              <a:spLocks noChangeArrowheads="1"/>
            </p:cNvSpPr>
            <p:nvPr/>
          </p:nvSpPr>
          <p:spPr bwMode="auto">
            <a:xfrm>
              <a:off x="1259929" y="2276872"/>
              <a:ext cx="5643315" cy="298194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>
                <a:latin typeface="Arial" charset="0"/>
                <a:ea typeface="宋体" charset="-122"/>
              </a:endParaRPr>
            </a:p>
          </p:txBody>
        </p:sp>
        <p:sp>
          <p:nvSpPr>
            <p:cNvPr id="32775" name="Line 5"/>
            <p:cNvSpPr>
              <a:spLocks noChangeShapeType="1"/>
            </p:cNvSpPr>
            <p:nvPr/>
          </p:nvSpPr>
          <p:spPr bwMode="auto">
            <a:xfrm>
              <a:off x="1259929" y="2756693"/>
              <a:ext cx="5643315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6" name="Line 6"/>
            <p:cNvSpPr>
              <a:spLocks noChangeShapeType="1"/>
            </p:cNvSpPr>
            <p:nvPr/>
          </p:nvSpPr>
          <p:spPr bwMode="auto">
            <a:xfrm>
              <a:off x="1259929" y="2271509"/>
              <a:ext cx="787934" cy="485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7" name="Line 7"/>
            <p:cNvSpPr>
              <a:spLocks noChangeShapeType="1"/>
            </p:cNvSpPr>
            <p:nvPr/>
          </p:nvSpPr>
          <p:spPr bwMode="auto">
            <a:xfrm flipV="1">
              <a:off x="2059332" y="2271509"/>
              <a:ext cx="4843912" cy="4851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8" name="Rectangle 25"/>
            <p:cNvSpPr>
              <a:spLocks noChangeArrowheads="1"/>
            </p:cNvSpPr>
            <p:nvPr/>
          </p:nvSpPr>
          <p:spPr bwMode="auto">
            <a:xfrm>
              <a:off x="1259929" y="1916509"/>
              <a:ext cx="5643315" cy="36036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>
                <a:latin typeface="Arial" charset="0"/>
                <a:ea typeface="宋体" charset="-122"/>
              </a:endParaRPr>
            </a:p>
          </p:txBody>
        </p:sp>
        <p:sp>
          <p:nvSpPr>
            <p:cNvPr id="32779" name="Rectangle 60"/>
            <p:cNvSpPr>
              <a:spLocks noChangeArrowheads="1"/>
            </p:cNvSpPr>
            <p:nvPr/>
          </p:nvSpPr>
          <p:spPr bwMode="auto">
            <a:xfrm>
              <a:off x="1574006" y="1969294"/>
              <a:ext cx="1653017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200">
                  <a:ea typeface="宋体" charset="-122"/>
                </a:rPr>
                <a:t>输入乘车里程 </a:t>
              </a:r>
              <a:r>
                <a:rPr lang="en-US" altLang="zh-CN" sz="1200">
                  <a:ea typeface="宋体" charset="-122"/>
                </a:rPr>
                <a:t>distance</a:t>
              </a:r>
            </a:p>
          </p:txBody>
        </p:sp>
        <p:sp>
          <p:nvSpPr>
            <p:cNvPr id="32780" name="Rectangle 66"/>
            <p:cNvSpPr>
              <a:spLocks noChangeArrowheads="1"/>
            </p:cNvSpPr>
            <p:nvPr/>
          </p:nvSpPr>
          <p:spPr bwMode="auto">
            <a:xfrm>
              <a:off x="1792045" y="2359913"/>
              <a:ext cx="978153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200">
                  <a:ea typeface="宋体" charset="-122"/>
                </a:rPr>
                <a:t>distance</a:t>
              </a:r>
              <a:r>
                <a:rPr lang="zh-CN" altLang="zh-CN" sz="1200">
                  <a:latin typeface="Arial" charset="0"/>
                  <a:ea typeface="宋体" charset="-122"/>
                </a:rPr>
                <a:t> ≤ </a:t>
              </a:r>
              <a:r>
                <a:rPr lang="en-US" altLang="zh-CN" sz="1200">
                  <a:ea typeface="宋体" charset="-122"/>
                </a:rPr>
                <a:t>6 </a:t>
              </a:r>
            </a:p>
          </p:txBody>
        </p:sp>
        <p:sp>
          <p:nvSpPr>
            <p:cNvPr id="32781" name="Text Box 67"/>
            <p:cNvSpPr txBox="1">
              <a:spLocks noChangeArrowheads="1"/>
            </p:cNvSpPr>
            <p:nvPr/>
          </p:nvSpPr>
          <p:spPr bwMode="auto">
            <a:xfrm>
              <a:off x="1260897" y="2482057"/>
              <a:ext cx="502791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1200">
                  <a:ea typeface="宋体" charset="-122"/>
                </a:rPr>
                <a:t>真</a:t>
              </a:r>
            </a:p>
          </p:txBody>
        </p:sp>
        <p:sp>
          <p:nvSpPr>
            <p:cNvPr id="32782" name="Text Box 72"/>
            <p:cNvSpPr txBox="1">
              <a:spLocks noChangeArrowheads="1"/>
            </p:cNvSpPr>
            <p:nvPr/>
          </p:nvSpPr>
          <p:spPr bwMode="auto">
            <a:xfrm>
              <a:off x="6385133" y="2466102"/>
              <a:ext cx="488497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1200">
                  <a:ea typeface="宋体" charset="-122"/>
                </a:rPr>
                <a:t>假</a:t>
              </a:r>
            </a:p>
          </p:txBody>
        </p:sp>
        <p:sp>
          <p:nvSpPr>
            <p:cNvPr id="32783" name="Text Box 84"/>
            <p:cNvSpPr txBox="1">
              <a:spLocks noChangeArrowheads="1"/>
            </p:cNvSpPr>
            <p:nvPr/>
          </p:nvSpPr>
          <p:spPr bwMode="auto">
            <a:xfrm>
              <a:off x="1285080" y="2888505"/>
              <a:ext cx="762783" cy="2400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sz="1200">
                  <a:ea typeface="宋体" charset="-122"/>
                </a:rPr>
                <a:t>price←3</a:t>
              </a: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2059933" y="2756438"/>
              <a:ext cx="0" cy="250232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>
              <a:stCxn id="32776" idx="1"/>
            </p:cNvCxnSpPr>
            <p:nvPr/>
          </p:nvCxnSpPr>
          <p:spPr>
            <a:xfrm>
              <a:off x="2047234" y="2756438"/>
              <a:ext cx="763495" cy="45727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2786" name="Line 5"/>
            <p:cNvSpPr>
              <a:spLocks noChangeShapeType="1"/>
            </p:cNvSpPr>
            <p:nvPr/>
          </p:nvSpPr>
          <p:spPr bwMode="auto">
            <a:xfrm>
              <a:off x="2059332" y="3212976"/>
              <a:ext cx="4843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2823428" y="3213715"/>
              <a:ext cx="0" cy="2045043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3636130" y="3717036"/>
              <a:ext cx="0" cy="154172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4428197" y="4220358"/>
              <a:ext cx="0" cy="1038399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2823428" y="2756438"/>
              <a:ext cx="4079384" cy="45727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2791" name="Line 5"/>
            <p:cNvSpPr>
              <a:spLocks noChangeShapeType="1"/>
            </p:cNvSpPr>
            <p:nvPr/>
          </p:nvSpPr>
          <p:spPr bwMode="auto">
            <a:xfrm>
              <a:off x="2823222" y="3717032"/>
              <a:ext cx="408002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2823428" y="3213715"/>
              <a:ext cx="812702" cy="503321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>
              <a:endCxn id="32786" idx="1"/>
            </p:cNvCxnSpPr>
            <p:nvPr/>
          </p:nvCxnSpPr>
          <p:spPr>
            <a:xfrm flipV="1">
              <a:off x="3636130" y="3213715"/>
              <a:ext cx="3266681" cy="503321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2794" name="Line 5"/>
            <p:cNvSpPr>
              <a:spLocks noChangeShapeType="1"/>
            </p:cNvSpPr>
            <p:nvPr/>
          </p:nvSpPr>
          <p:spPr bwMode="auto">
            <a:xfrm>
              <a:off x="3635896" y="4221088"/>
              <a:ext cx="326734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54" name="直接连接符 53"/>
            <p:cNvCxnSpPr/>
            <p:nvPr/>
          </p:nvCxnSpPr>
          <p:spPr>
            <a:xfrm>
              <a:off x="3636130" y="3717036"/>
              <a:ext cx="792068" cy="50332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>
              <a:endCxn id="32791" idx="1"/>
            </p:cNvCxnSpPr>
            <p:nvPr/>
          </p:nvCxnSpPr>
          <p:spPr>
            <a:xfrm flipV="1">
              <a:off x="4428197" y="3717036"/>
              <a:ext cx="2474614" cy="50332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4428197" y="4796717"/>
              <a:ext cx="247461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4428197" y="4220358"/>
              <a:ext cx="1292069" cy="576359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V="1">
              <a:off x="5720267" y="4220358"/>
              <a:ext cx="1182545" cy="576359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5720267" y="4796717"/>
              <a:ext cx="0" cy="46204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2801" name="Rectangle 66"/>
            <p:cNvSpPr>
              <a:spLocks noChangeArrowheads="1"/>
            </p:cNvSpPr>
            <p:nvPr/>
          </p:nvSpPr>
          <p:spPr bwMode="auto">
            <a:xfrm>
              <a:off x="2507188" y="2796451"/>
              <a:ext cx="1055097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200">
                  <a:ea typeface="宋体" charset="-122"/>
                </a:rPr>
                <a:t>distance</a:t>
              </a:r>
              <a:r>
                <a:rPr lang="zh-CN" altLang="zh-CN" sz="1200">
                  <a:latin typeface="Arial" charset="0"/>
                  <a:ea typeface="宋体" charset="-122"/>
                </a:rPr>
                <a:t> ≤ </a:t>
              </a:r>
              <a:r>
                <a:rPr lang="en-US" altLang="zh-CN" sz="1200">
                  <a:ea typeface="宋体" charset="-122"/>
                </a:rPr>
                <a:t>12 </a:t>
              </a:r>
            </a:p>
          </p:txBody>
        </p:sp>
        <p:sp>
          <p:nvSpPr>
            <p:cNvPr id="32802" name="Rectangle 66"/>
            <p:cNvSpPr>
              <a:spLocks noChangeArrowheads="1"/>
            </p:cNvSpPr>
            <p:nvPr/>
          </p:nvSpPr>
          <p:spPr bwMode="auto">
            <a:xfrm>
              <a:off x="3299276" y="3224009"/>
              <a:ext cx="1055097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200">
                  <a:ea typeface="宋体" charset="-122"/>
                </a:rPr>
                <a:t>distance</a:t>
              </a:r>
              <a:r>
                <a:rPr lang="zh-CN" altLang="zh-CN" sz="1200">
                  <a:latin typeface="Arial" charset="0"/>
                  <a:ea typeface="宋体" charset="-122"/>
                </a:rPr>
                <a:t> ≤ </a:t>
              </a:r>
              <a:r>
                <a:rPr lang="en-US" altLang="zh-CN" sz="1200">
                  <a:ea typeface="宋体" charset="-122"/>
                </a:rPr>
                <a:t>22 </a:t>
              </a:r>
            </a:p>
          </p:txBody>
        </p:sp>
        <p:sp>
          <p:nvSpPr>
            <p:cNvPr id="32803" name="Rectangle 66"/>
            <p:cNvSpPr>
              <a:spLocks noChangeArrowheads="1"/>
            </p:cNvSpPr>
            <p:nvPr/>
          </p:nvSpPr>
          <p:spPr bwMode="auto">
            <a:xfrm>
              <a:off x="4134783" y="3779985"/>
              <a:ext cx="1055097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200">
                  <a:ea typeface="宋体" charset="-122"/>
                </a:rPr>
                <a:t>distance</a:t>
              </a:r>
              <a:r>
                <a:rPr lang="zh-CN" altLang="zh-CN" sz="1200">
                  <a:latin typeface="Arial" charset="0"/>
                  <a:ea typeface="宋体" charset="-122"/>
                </a:rPr>
                <a:t> ≤ </a:t>
              </a:r>
              <a:r>
                <a:rPr lang="en-US" altLang="zh-CN" sz="1200">
                  <a:ea typeface="宋体" charset="-122"/>
                </a:rPr>
                <a:t>32 </a:t>
              </a:r>
            </a:p>
          </p:txBody>
        </p:sp>
        <p:sp>
          <p:nvSpPr>
            <p:cNvPr id="32804" name="矩形 62"/>
            <p:cNvSpPr>
              <a:spLocks noChangeArrowheads="1"/>
            </p:cNvSpPr>
            <p:nvPr/>
          </p:nvSpPr>
          <p:spPr bwMode="auto">
            <a:xfrm>
              <a:off x="5004048" y="4232121"/>
              <a:ext cx="1443024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200">
                  <a:ea typeface="宋体" charset="-122"/>
                </a:rPr>
                <a:t>(distance-32)%20≠0</a:t>
              </a:r>
              <a:endParaRPr lang="zh-CN" altLang="en-US" sz="1200">
                <a:ea typeface="宋体" charset="-122"/>
              </a:endParaRPr>
            </a:p>
          </p:txBody>
        </p:sp>
        <p:sp>
          <p:nvSpPr>
            <p:cNvPr id="32805" name="矩形 63"/>
            <p:cNvSpPr>
              <a:spLocks noChangeArrowheads="1"/>
            </p:cNvSpPr>
            <p:nvPr/>
          </p:nvSpPr>
          <p:spPr bwMode="auto">
            <a:xfrm>
              <a:off x="4427984" y="4797152"/>
              <a:ext cx="1400340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200">
                  <a:ea typeface="宋体" charset="-122"/>
                </a:rPr>
                <a:t>price ← 6+ (distance-32)/20+1</a:t>
              </a:r>
              <a:endParaRPr lang="zh-CN" altLang="en-US" sz="1200">
                <a:ea typeface="宋体" charset="-122"/>
              </a:endParaRPr>
            </a:p>
          </p:txBody>
        </p:sp>
        <p:sp>
          <p:nvSpPr>
            <p:cNvPr id="32806" name="矩形 64"/>
            <p:cNvSpPr>
              <a:spLocks noChangeArrowheads="1"/>
            </p:cNvSpPr>
            <p:nvPr/>
          </p:nvSpPr>
          <p:spPr bwMode="auto">
            <a:xfrm>
              <a:off x="5749994" y="4797152"/>
              <a:ext cx="1270278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200">
                  <a:ea typeface="宋体" charset="-122"/>
                </a:rPr>
                <a:t>price ← 6+ (distance-32)/20</a:t>
              </a:r>
              <a:endParaRPr lang="zh-CN" altLang="en-US" sz="1200">
                <a:ea typeface="宋体" charset="-122"/>
              </a:endParaRPr>
            </a:p>
          </p:txBody>
        </p:sp>
        <p:sp>
          <p:nvSpPr>
            <p:cNvPr id="32807" name="Rectangle 25"/>
            <p:cNvSpPr>
              <a:spLocks noChangeArrowheads="1"/>
            </p:cNvSpPr>
            <p:nvPr/>
          </p:nvSpPr>
          <p:spPr bwMode="auto">
            <a:xfrm>
              <a:off x="1259929" y="5258817"/>
              <a:ext cx="5643315" cy="36036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>
                <a:latin typeface="Arial" charset="0"/>
                <a:ea typeface="宋体" charset="-122"/>
              </a:endParaRPr>
            </a:p>
          </p:txBody>
        </p:sp>
        <p:sp>
          <p:nvSpPr>
            <p:cNvPr id="32808" name="Text Box 67"/>
            <p:cNvSpPr txBox="1">
              <a:spLocks noChangeArrowheads="1"/>
            </p:cNvSpPr>
            <p:nvPr/>
          </p:nvSpPr>
          <p:spPr bwMode="auto">
            <a:xfrm>
              <a:off x="2052985" y="2938338"/>
              <a:ext cx="358775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1200">
                  <a:ea typeface="宋体" charset="-122"/>
                </a:rPr>
                <a:t>真</a:t>
              </a:r>
            </a:p>
          </p:txBody>
        </p:sp>
        <p:sp>
          <p:nvSpPr>
            <p:cNvPr id="32809" name="Text Box 67"/>
            <p:cNvSpPr txBox="1">
              <a:spLocks noChangeArrowheads="1"/>
            </p:cNvSpPr>
            <p:nvPr/>
          </p:nvSpPr>
          <p:spPr bwMode="auto">
            <a:xfrm>
              <a:off x="2771800" y="3442394"/>
              <a:ext cx="358775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1200">
                  <a:ea typeface="宋体" charset="-122"/>
                </a:rPr>
                <a:t>真</a:t>
              </a:r>
            </a:p>
          </p:txBody>
        </p:sp>
        <p:sp>
          <p:nvSpPr>
            <p:cNvPr id="32810" name="Text Box 67"/>
            <p:cNvSpPr txBox="1">
              <a:spLocks noChangeArrowheads="1"/>
            </p:cNvSpPr>
            <p:nvPr/>
          </p:nvSpPr>
          <p:spPr bwMode="auto">
            <a:xfrm>
              <a:off x="3637161" y="3946450"/>
              <a:ext cx="358775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1200">
                  <a:ea typeface="宋体" charset="-122"/>
                </a:rPr>
                <a:t>真</a:t>
              </a:r>
            </a:p>
          </p:txBody>
        </p:sp>
        <p:sp>
          <p:nvSpPr>
            <p:cNvPr id="32811" name="Text Box 67"/>
            <p:cNvSpPr txBox="1">
              <a:spLocks noChangeArrowheads="1"/>
            </p:cNvSpPr>
            <p:nvPr/>
          </p:nvSpPr>
          <p:spPr bwMode="auto">
            <a:xfrm>
              <a:off x="4429249" y="4450506"/>
              <a:ext cx="358775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1200">
                  <a:ea typeface="宋体" charset="-122"/>
                </a:rPr>
                <a:t>真</a:t>
              </a:r>
            </a:p>
          </p:txBody>
        </p:sp>
        <p:sp>
          <p:nvSpPr>
            <p:cNvPr id="32812" name="Text Box 72"/>
            <p:cNvSpPr txBox="1">
              <a:spLocks noChangeArrowheads="1"/>
            </p:cNvSpPr>
            <p:nvPr/>
          </p:nvSpPr>
          <p:spPr bwMode="auto">
            <a:xfrm>
              <a:off x="6517481" y="2902651"/>
              <a:ext cx="358775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1200">
                  <a:ea typeface="宋体" charset="-122"/>
                </a:rPr>
                <a:t>假</a:t>
              </a:r>
            </a:p>
          </p:txBody>
        </p:sp>
        <p:sp>
          <p:nvSpPr>
            <p:cNvPr id="32813" name="Text Box 72"/>
            <p:cNvSpPr txBox="1">
              <a:spLocks noChangeArrowheads="1"/>
            </p:cNvSpPr>
            <p:nvPr/>
          </p:nvSpPr>
          <p:spPr bwMode="auto">
            <a:xfrm>
              <a:off x="6516216" y="3429000"/>
              <a:ext cx="358775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1200">
                  <a:ea typeface="宋体" charset="-122"/>
                </a:rPr>
                <a:t>假</a:t>
              </a:r>
            </a:p>
          </p:txBody>
        </p:sp>
        <p:sp>
          <p:nvSpPr>
            <p:cNvPr id="32814" name="Text Box 72"/>
            <p:cNvSpPr txBox="1">
              <a:spLocks noChangeArrowheads="1"/>
            </p:cNvSpPr>
            <p:nvPr/>
          </p:nvSpPr>
          <p:spPr bwMode="auto">
            <a:xfrm>
              <a:off x="6516216" y="3933056"/>
              <a:ext cx="358775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1200">
                  <a:ea typeface="宋体" charset="-122"/>
                </a:rPr>
                <a:t>假</a:t>
              </a:r>
            </a:p>
          </p:txBody>
        </p:sp>
        <p:sp>
          <p:nvSpPr>
            <p:cNvPr id="32815" name="Text Box 72"/>
            <p:cNvSpPr txBox="1">
              <a:spLocks noChangeArrowheads="1"/>
            </p:cNvSpPr>
            <p:nvPr/>
          </p:nvSpPr>
          <p:spPr bwMode="auto">
            <a:xfrm>
              <a:off x="6516216" y="4450506"/>
              <a:ext cx="358775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1200">
                  <a:ea typeface="宋体" charset="-122"/>
                </a:rPr>
                <a:t>假</a:t>
              </a:r>
            </a:p>
          </p:txBody>
        </p:sp>
        <p:sp>
          <p:nvSpPr>
            <p:cNvPr id="32816" name="矩形 74"/>
            <p:cNvSpPr>
              <a:spLocks noChangeArrowheads="1"/>
            </p:cNvSpPr>
            <p:nvPr/>
          </p:nvSpPr>
          <p:spPr bwMode="auto">
            <a:xfrm>
              <a:off x="1547664" y="5312241"/>
              <a:ext cx="801823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200">
                  <a:ea typeface="宋体" charset="-122"/>
                </a:rPr>
                <a:t>输出</a:t>
              </a:r>
              <a:r>
                <a:rPr lang="en-US" altLang="zh-CN" sz="1200">
                  <a:ea typeface="宋体" charset="-122"/>
                </a:rPr>
                <a:t>price</a:t>
              </a:r>
              <a:endParaRPr lang="zh-CN" altLang="en-US" sz="1200">
                <a:ea typeface="宋体" charset="-122"/>
              </a:endParaRPr>
            </a:p>
          </p:txBody>
        </p:sp>
        <p:sp>
          <p:nvSpPr>
            <p:cNvPr id="32817" name="Text Box 84"/>
            <p:cNvSpPr txBox="1">
              <a:spLocks noChangeArrowheads="1"/>
            </p:cNvSpPr>
            <p:nvPr/>
          </p:nvSpPr>
          <p:spPr bwMode="auto">
            <a:xfrm>
              <a:off x="2059333" y="3356992"/>
              <a:ext cx="763890" cy="2400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sz="1200">
                  <a:ea typeface="宋体" charset="-122"/>
                </a:rPr>
                <a:t>price←4</a:t>
              </a:r>
            </a:p>
          </p:txBody>
        </p:sp>
        <p:sp>
          <p:nvSpPr>
            <p:cNvPr id="32818" name="Text Box 84"/>
            <p:cNvSpPr txBox="1">
              <a:spLocks noChangeArrowheads="1"/>
            </p:cNvSpPr>
            <p:nvPr/>
          </p:nvSpPr>
          <p:spPr bwMode="auto">
            <a:xfrm>
              <a:off x="2823223" y="3789040"/>
              <a:ext cx="813938" cy="2400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sz="1200">
                  <a:ea typeface="宋体" charset="-122"/>
                </a:rPr>
                <a:t>price←5</a:t>
              </a:r>
            </a:p>
          </p:txBody>
        </p:sp>
        <p:sp>
          <p:nvSpPr>
            <p:cNvPr id="32819" name="Text Box 84"/>
            <p:cNvSpPr txBox="1">
              <a:spLocks noChangeArrowheads="1"/>
            </p:cNvSpPr>
            <p:nvPr/>
          </p:nvSpPr>
          <p:spPr bwMode="auto">
            <a:xfrm>
              <a:off x="3637161" y="4293096"/>
              <a:ext cx="718815" cy="2400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lnSpc>
                  <a:spcPct val="8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sz="1200">
                  <a:ea typeface="宋体" charset="-122"/>
                </a:rPr>
                <a:t>price←6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0" smtClean="0">
                <a:latin typeface="方正姚体" pitchFamily="2" charset="-122"/>
              </a:rPr>
              <a:t>4.4　实现二选一结构的</a:t>
            </a:r>
            <a:r>
              <a:rPr lang="en-US" altLang="zh-CN" b="0" smtClean="0">
                <a:latin typeface="方正姚体" pitchFamily="2" charset="-122"/>
              </a:rPr>
              <a:t>if-else </a:t>
            </a:r>
            <a:r>
              <a:rPr lang="zh-CN" altLang="en-US" b="0" smtClean="0">
                <a:latin typeface="方正姚体" pitchFamily="2" charset="-122"/>
              </a:rPr>
              <a:t>语句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altLang="zh-CN" b="0" smtClean="0"/>
              <a:t>4.4.3</a:t>
            </a:r>
            <a:r>
              <a:rPr lang="zh-CN" altLang="en-US" b="0" smtClean="0"/>
              <a:t>　复合语句</a:t>
            </a:r>
          </a:p>
          <a:p>
            <a:pPr eaLnBrk="1" hangingPunct="1"/>
            <a:r>
              <a:rPr lang="zh-CN" altLang="en-US" sz="2400" smtClean="0"/>
              <a:t>用一对大括号“</a:t>
            </a:r>
            <a:r>
              <a:rPr lang="en-US" altLang="zh-CN" sz="2400" smtClean="0"/>
              <a:t>{ }”</a:t>
            </a:r>
            <a:r>
              <a:rPr lang="zh-CN" altLang="en-US" sz="2400" smtClean="0"/>
              <a:t>括起来的语句称为复合语句。</a:t>
            </a:r>
          </a:p>
          <a:p>
            <a:pPr eaLnBrk="1" hangingPunct="1"/>
            <a:r>
              <a:rPr lang="zh-CN" altLang="en-US" sz="2400" smtClean="0"/>
              <a:t>复合语句的作用是将某个条件（分支中的条件以及循环结构中的条件）下需要执行的多条语句组织起来，形成一个整体（一条语句）。</a:t>
            </a:r>
          </a:p>
          <a:p>
            <a:pPr eaLnBrk="1" hangingPunct="1"/>
            <a:r>
              <a:rPr lang="zh-CN" altLang="en-US" sz="2400" smtClean="0"/>
              <a:t>因为</a:t>
            </a:r>
            <a:r>
              <a:rPr lang="en-US" altLang="zh-CN" sz="2400" smtClean="0"/>
              <a:t>C</a:t>
            </a:r>
            <a:r>
              <a:rPr lang="zh-CN" altLang="en-US" sz="2400" smtClean="0"/>
              <a:t>的编译系统规定，某条件下的第一条可执行语句是属于该条件的，所以如果某个条件下需要执行多条语句时，就必须利用复合语句将它们“变”成一条语句。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0" smtClean="0">
                <a:latin typeface="方正姚体" pitchFamily="2" charset="-122"/>
              </a:rPr>
              <a:t>4.</a:t>
            </a:r>
            <a:r>
              <a:rPr lang="en-US" altLang="zh-CN" b="0" smtClean="0">
                <a:latin typeface="方正姚体" pitchFamily="2" charset="-122"/>
              </a:rPr>
              <a:t>3 </a:t>
            </a:r>
            <a:r>
              <a:rPr lang="zh-CN" altLang="en-US" b="0" smtClean="0">
                <a:latin typeface="方正姚体" pitchFamily="2" charset="-122"/>
              </a:rPr>
              <a:t>算法走读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447800"/>
            <a:ext cx="8424863" cy="609600"/>
          </a:xfrm>
        </p:spPr>
        <p:txBody>
          <a:bodyPr/>
          <a:lstStyle/>
          <a:p>
            <a:pPr eaLnBrk="1" hangingPunct="1"/>
            <a:r>
              <a:rPr lang="zh-CN" altLang="en-US" sz="2400" smtClean="0"/>
              <a:t>分析算法结构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438400" y="3048000"/>
            <a:ext cx="4343400" cy="2667000"/>
            <a:chOff x="1056" y="1776"/>
            <a:chExt cx="2736" cy="1680"/>
          </a:xfrm>
        </p:grpSpPr>
        <p:sp>
          <p:nvSpPr>
            <p:cNvPr id="34849" name="Rectangle 5"/>
            <p:cNvSpPr>
              <a:spLocks noChangeArrowheads="1"/>
            </p:cNvSpPr>
            <p:nvPr/>
          </p:nvSpPr>
          <p:spPr bwMode="auto">
            <a:xfrm>
              <a:off x="1056" y="1776"/>
              <a:ext cx="2736" cy="1680"/>
            </a:xfrm>
            <a:prstGeom prst="rect">
              <a:avLst/>
            </a:prstGeom>
            <a:solidFill>
              <a:srgbClr val="CC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73025" tIns="36512" rIns="73025" bIns="36512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>
                <a:ea typeface="宋体" charset="-122"/>
              </a:endParaRPr>
            </a:p>
          </p:txBody>
        </p:sp>
        <p:sp>
          <p:nvSpPr>
            <p:cNvPr id="34850" name="Rectangle 6"/>
            <p:cNvSpPr>
              <a:spLocks noChangeArrowheads="1"/>
            </p:cNvSpPr>
            <p:nvPr/>
          </p:nvSpPr>
          <p:spPr bwMode="auto">
            <a:xfrm>
              <a:off x="2592" y="1859"/>
              <a:ext cx="92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>
                <a:ea typeface="宋体" charset="-122"/>
              </a:endParaRPr>
            </a:p>
          </p:txBody>
        </p:sp>
      </p:grpSp>
      <p:grpSp>
        <p:nvGrpSpPr>
          <p:cNvPr id="34821" name="Group 7"/>
          <p:cNvGrpSpPr>
            <a:grpSpLocks/>
          </p:cNvGrpSpPr>
          <p:nvPr/>
        </p:nvGrpSpPr>
        <p:grpSpPr bwMode="auto">
          <a:xfrm>
            <a:off x="2438400" y="1981200"/>
            <a:ext cx="4343400" cy="4343400"/>
            <a:chOff x="1056" y="1104"/>
            <a:chExt cx="2736" cy="2736"/>
          </a:xfrm>
        </p:grpSpPr>
        <p:sp>
          <p:nvSpPr>
            <p:cNvPr id="34835" name="Rectangle 8"/>
            <p:cNvSpPr>
              <a:spLocks noChangeArrowheads="1"/>
            </p:cNvSpPr>
            <p:nvPr/>
          </p:nvSpPr>
          <p:spPr bwMode="auto">
            <a:xfrm>
              <a:off x="1056" y="1104"/>
              <a:ext cx="2736" cy="27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73025" tIns="36512" rIns="73025" bIns="36512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>
                <a:ea typeface="宋体" charset="-122"/>
              </a:endParaRPr>
            </a:p>
          </p:txBody>
        </p:sp>
        <p:sp>
          <p:nvSpPr>
            <p:cNvPr id="34836" name="Rectangle 9"/>
            <p:cNvSpPr>
              <a:spLocks noChangeArrowheads="1"/>
            </p:cNvSpPr>
            <p:nvPr/>
          </p:nvSpPr>
          <p:spPr bwMode="auto">
            <a:xfrm>
              <a:off x="1056" y="1104"/>
              <a:ext cx="2736" cy="3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73025" tIns="36512" rIns="73025" bIns="36512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>
                <a:ea typeface="宋体" charset="-122"/>
              </a:endParaRPr>
            </a:p>
          </p:txBody>
        </p:sp>
        <p:sp>
          <p:nvSpPr>
            <p:cNvPr id="34837" name="Rectangle 10"/>
            <p:cNvSpPr>
              <a:spLocks noChangeArrowheads="1"/>
            </p:cNvSpPr>
            <p:nvPr/>
          </p:nvSpPr>
          <p:spPr bwMode="auto">
            <a:xfrm>
              <a:off x="1056" y="1440"/>
              <a:ext cx="2736" cy="33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73025" tIns="36512" rIns="73025" bIns="36512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>
                <a:ea typeface="宋体" charset="-122"/>
              </a:endParaRPr>
            </a:p>
          </p:txBody>
        </p:sp>
        <p:sp>
          <p:nvSpPr>
            <p:cNvPr id="34838" name="Rectangle 11"/>
            <p:cNvSpPr>
              <a:spLocks noChangeArrowheads="1"/>
            </p:cNvSpPr>
            <p:nvPr/>
          </p:nvSpPr>
          <p:spPr bwMode="auto">
            <a:xfrm>
              <a:off x="1056" y="1776"/>
              <a:ext cx="2736" cy="168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73025" tIns="36512" rIns="73025" bIns="36512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>
                <a:ea typeface="宋体" charset="-122"/>
              </a:endParaRPr>
            </a:p>
          </p:txBody>
        </p:sp>
        <p:sp>
          <p:nvSpPr>
            <p:cNvPr id="34839" name="Line 12"/>
            <p:cNvSpPr>
              <a:spLocks noChangeShapeType="1"/>
            </p:cNvSpPr>
            <p:nvPr/>
          </p:nvSpPr>
          <p:spPr bwMode="auto">
            <a:xfrm>
              <a:off x="1056" y="1776"/>
              <a:ext cx="1872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34840" name="Line 13"/>
            <p:cNvSpPr>
              <a:spLocks noChangeShapeType="1"/>
            </p:cNvSpPr>
            <p:nvPr/>
          </p:nvSpPr>
          <p:spPr bwMode="auto">
            <a:xfrm flipV="1">
              <a:off x="2928" y="1776"/>
              <a:ext cx="864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34841" name="Line 14"/>
            <p:cNvSpPr>
              <a:spLocks noChangeShapeType="1"/>
            </p:cNvSpPr>
            <p:nvPr/>
          </p:nvSpPr>
          <p:spPr bwMode="auto">
            <a:xfrm>
              <a:off x="1056" y="2352"/>
              <a:ext cx="27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34842" name="Line 15"/>
            <p:cNvSpPr>
              <a:spLocks noChangeShapeType="1"/>
            </p:cNvSpPr>
            <p:nvPr/>
          </p:nvSpPr>
          <p:spPr bwMode="auto">
            <a:xfrm>
              <a:off x="2928" y="2352"/>
              <a:ext cx="0" cy="11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34843" name="Line 16"/>
            <p:cNvSpPr>
              <a:spLocks noChangeShapeType="1"/>
            </p:cNvSpPr>
            <p:nvPr/>
          </p:nvSpPr>
          <p:spPr bwMode="auto">
            <a:xfrm>
              <a:off x="1056" y="2736"/>
              <a:ext cx="18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34844" name="Line 17"/>
            <p:cNvSpPr>
              <a:spLocks noChangeShapeType="1"/>
            </p:cNvSpPr>
            <p:nvPr/>
          </p:nvSpPr>
          <p:spPr bwMode="auto">
            <a:xfrm>
              <a:off x="1056" y="2736"/>
              <a:ext cx="1488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34845" name="Line 18"/>
            <p:cNvSpPr>
              <a:spLocks noChangeShapeType="1"/>
            </p:cNvSpPr>
            <p:nvPr/>
          </p:nvSpPr>
          <p:spPr bwMode="auto">
            <a:xfrm flipV="1">
              <a:off x="2544" y="2736"/>
              <a:ext cx="384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34846" name="Line 19"/>
            <p:cNvSpPr>
              <a:spLocks noChangeShapeType="1"/>
            </p:cNvSpPr>
            <p:nvPr/>
          </p:nvSpPr>
          <p:spPr bwMode="auto">
            <a:xfrm>
              <a:off x="1056" y="3120"/>
              <a:ext cx="18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34847" name="Line 20"/>
            <p:cNvSpPr>
              <a:spLocks noChangeShapeType="1"/>
            </p:cNvSpPr>
            <p:nvPr/>
          </p:nvSpPr>
          <p:spPr bwMode="auto">
            <a:xfrm>
              <a:off x="2544" y="3120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34848" name="Rectangle 21"/>
            <p:cNvSpPr>
              <a:spLocks noChangeArrowheads="1"/>
            </p:cNvSpPr>
            <p:nvPr/>
          </p:nvSpPr>
          <p:spPr bwMode="auto">
            <a:xfrm>
              <a:off x="1056" y="3456"/>
              <a:ext cx="2736" cy="38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73025" tIns="36512" rIns="73025" bIns="36512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>
                <a:ea typeface="宋体" charset="-122"/>
              </a:endParaRPr>
            </a:p>
          </p:txBody>
        </p:sp>
      </p:grpSp>
      <p:sp>
        <p:nvSpPr>
          <p:cNvPr id="193558" name="Rectangle 22"/>
          <p:cNvSpPr>
            <a:spLocks noChangeArrowheads="1"/>
          </p:cNvSpPr>
          <p:nvPr/>
        </p:nvSpPr>
        <p:spPr bwMode="auto">
          <a:xfrm>
            <a:off x="2438400" y="1981200"/>
            <a:ext cx="4343400" cy="533400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>
              <a:ea typeface="宋体" charset="-122"/>
            </a:endParaRPr>
          </a:p>
        </p:txBody>
      </p:sp>
      <p:sp>
        <p:nvSpPr>
          <p:cNvPr id="193559" name="Rectangle 23"/>
          <p:cNvSpPr>
            <a:spLocks noChangeArrowheads="1"/>
          </p:cNvSpPr>
          <p:nvPr/>
        </p:nvSpPr>
        <p:spPr bwMode="auto">
          <a:xfrm>
            <a:off x="2438400" y="2514600"/>
            <a:ext cx="4343400" cy="533400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>
              <a:ea typeface="宋体" charset="-122"/>
            </a:endParaRPr>
          </a:p>
        </p:txBody>
      </p:sp>
      <p:sp>
        <p:nvSpPr>
          <p:cNvPr id="193560" name="Rectangle 24"/>
          <p:cNvSpPr>
            <a:spLocks noChangeArrowheads="1"/>
          </p:cNvSpPr>
          <p:nvPr/>
        </p:nvSpPr>
        <p:spPr bwMode="auto">
          <a:xfrm>
            <a:off x="2438400" y="5715000"/>
            <a:ext cx="4343400" cy="609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>
              <a:ea typeface="宋体" charset="-122"/>
            </a:endParaRPr>
          </a:p>
        </p:txBody>
      </p:sp>
      <p:sp>
        <p:nvSpPr>
          <p:cNvPr id="193561" name="Rectangle 25"/>
          <p:cNvSpPr>
            <a:spLocks noChangeArrowheads="1"/>
          </p:cNvSpPr>
          <p:nvPr/>
        </p:nvSpPr>
        <p:spPr bwMode="auto">
          <a:xfrm>
            <a:off x="2438400" y="3962400"/>
            <a:ext cx="2971800" cy="609600"/>
          </a:xfrm>
          <a:prstGeom prst="rect">
            <a:avLst/>
          </a:prstGeom>
          <a:solidFill>
            <a:srgbClr val="FF33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>
              <a:ea typeface="宋体" charset="-122"/>
            </a:endParaRPr>
          </a:p>
        </p:txBody>
      </p:sp>
      <p:grpSp>
        <p:nvGrpSpPr>
          <p:cNvPr id="4" name="Group 26"/>
          <p:cNvGrpSpPr>
            <a:grpSpLocks/>
          </p:cNvGrpSpPr>
          <p:nvPr/>
        </p:nvGrpSpPr>
        <p:grpSpPr bwMode="auto">
          <a:xfrm>
            <a:off x="2438400" y="4551363"/>
            <a:ext cx="2971800" cy="1163637"/>
            <a:chOff x="1056" y="2723"/>
            <a:chExt cx="1872" cy="733"/>
          </a:xfrm>
        </p:grpSpPr>
        <p:grpSp>
          <p:nvGrpSpPr>
            <p:cNvPr id="34827" name="Group 27"/>
            <p:cNvGrpSpPr>
              <a:grpSpLocks/>
            </p:cNvGrpSpPr>
            <p:nvPr/>
          </p:nvGrpSpPr>
          <p:grpSpPr bwMode="auto">
            <a:xfrm>
              <a:off x="1056" y="2736"/>
              <a:ext cx="1872" cy="720"/>
              <a:chOff x="3168" y="3600"/>
              <a:chExt cx="1872" cy="720"/>
            </a:xfrm>
          </p:grpSpPr>
          <p:sp>
            <p:nvSpPr>
              <p:cNvPr id="34829" name="Rectangle 28"/>
              <p:cNvSpPr>
                <a:spLocks noChangeArrowheads="1"/>
              </p:cNvSpPr>
              <p:nvPr/>
            </p:nvSpPr>
            <p:spPr bwMode="auto">
              <a:xfrm>
                <a:off x="3168" y="3600"/>
                <a:ext cx="1872" cy="720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73025" tIns="36512" rIns="73025" bIns="36512" anchor="ctr"/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 sz="2400">
                  <a:ea typeface="宋体" charset="-122"/>
                </a:endParaRPr>
              </a:p>
              <a:p>
                <a:pPr algn="ctr"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endParaRPr lang="zh-CN" altLang="en-US" sz="2400">
                  <a:ea typeface="宋体" charset="-122"/>
                </a:endParaRPr>
              </a:p>
            </p:txBody>
          </p:sp>
          <p:sp>
            <p:nvSpPr>
              <p:cNvPr id="34830" name="Line 29"/>
              <p:cNvSpPr>
                <a:spLocks noChangeShapeType="1"/>
              </p:cNvSpPr>
              <p:nvPr/>
            </p:nvSpPr>
            <p:spPr bwMode="auto">
              <a:xfrm>
                <a:off x="3168" y="3600"/>
                <a:ext cx="18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34831" name="Line 30"/>
              <p:cNvSpPr>
                <a:spLocks noChangeShapeType="1"/>
              </p:cNvSpPr>
              <p:nvPr/>
            </p:nvSpPr>
            <p:spPr bwMode="auto">
              <a:xfrm>
                <a:off x="3168" y="3600"/>
                <a:ext cx="1488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34832" name="Line 31"/>
              <p:cNvSpPr>
                <a:spLocks noChangeShapeType="1"/>
              </p:cNvSpPr>
              <p:nvPr/>
            </p:nvSpPr>
            <p:spPr bwMode="auto">
              <a:xfrm flipV="1">
                <a:off x="4656" y="3600"/>
                <a:ext cx="384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34833" name="Line 32"/>
              <p:cNvSpPr>
                <a:spLocks noChangeShapeType="1"/>
              </p:cNvSpPr>
              <p:nvPr/>
            </p:nvSpPr>
            <p:spPr bwMode="auto">
              <a:xfrm>
                <a:off x="3168" y="3984"/>
                <a:ext cx="18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  <p:sp>
            <p:nvSpPr>
              <p:cNvPr id="34834" name="Line 33"/>
              <p:cNvSpPr>
                <a:spLocks noChangeShapeType="1"/>
              </p:cNvSpPr>
              <p:nvPr/>
            </p:nvSpPr>
            <p:spPr bwMode="auto">
              <a:xfrm>
                <a:off x="4656" y="3984"/>
                <a:ext cx="0" cy="3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lIns="73025" tIns="36512" rIns="73025" bIns="36512"/>
              <a:lstStyle/>
              <a:p>
                <a:endParaRPr lang="zh-CN" altLang="en-US"/>
              </a:p>
            </p:txBody>
          </p:sp>
        </p:grpSp>
        <p:sp>
          <p:nvSpPr>
            <p:cNvPr id="34828" name="Rectangle 34"/>
            <p:cNvSpPr>
              <a:spLocks noChangeArrowheads="1"/>
            </p:cNvSpPr>
            <p:nvPr/>
          </p:nvSpPr>
          <p:spPr bwMode="auto">
            <a:xfrm>
              <a:off x="2016" y="2723"/>
              <a:ext cx="92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>
                <a:ea typeface="宋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9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9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58" grpId="0" animBg="1" autoUpdateAnimBg="0"/>
      <p:bldP spid="193559" grpId="0" animBg="1" autoUpdateAnimBg="0"/>
      <p:bldP spid="193560" grpId="0" animBg="1" autoUpdateAnimBg="0"/>
      <p:bldP spid="193561" grpId="0" animBg="1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0" smtClean="0">
                <a:latin typeface="方正姚体" pitchFamily="2" charset="-122"/>
              </a:rPr>
              <a:t>4.4　实现二选一结构的</a:t>
            </a:r>
            <a:r>
              <a:rPr lang="en-US" altLang="zh-CN" b="0" smtClean="0">
                <a:latin typeface="方正姚体" pitchFamily="2" charset="-122"/>
              </a:rPr>
              <a:t>if-else </a:t>
            </a:r>
            <a:r>
              <a:rPr lang="zh-CN" altLang="en-US" b="0" smtClean="0">
                <a:latin typeface="方正姚体" pitchFamily="2" charset="-122"/>
              </a:rPr>
              <a:t>语句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47800"/>
            <a:ext cx="8424862" cy="1752600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zh-CN" altLang="en-US" sz="2800" smtClean="0"/>
              <a:t>【例4-1</a:t>
            </a:r>
            <a:r>
              <a:rPr lang="en-US" altLang="zh-CN" sz="2800" smtClean="0"/>
              <a:t>0】</a:t>
            </a:r>
            <a:r>
              <a:rPr lang="zh-CN" altLang="en-US" sz="2800" smtClean="0"/>
              <a:t>输入两个数于</a:t>
            </a:r>
            <a:r>
              <a:rPr lang="en-US" altLang="zh-CN" sz="2800" smtClean="0"/>
              <a:t>a、b，</a:t>
            </a:r>
            <a:r>
              <a:rPr lang="zh-CN" altLang="en-US" sz="2800" smtClean="0"/>
              <a:t>编写算法使较小的数存放在变量</a:t>
            </a:r>
            <a:r>
              <a:rPr lang="en-US" altLang="zh-CN" sz="2800" smtClean="0"/>
              <a:t>a</a:t>
            </a:r>
            <a:r>
              <a:rPr lang="zh-CN" altLang="en-US" sz="2800" smtClean="0"/>
              <a:t>中，较大的数存放在变量</a:t>
            </a:r>
            <a:r>
              <a:rPr lang="en-US" altLang="zh-CN" sz="2800" smtClean="0"/>
              <a:t>b</a:t>
            </a:r>
            <a:r>
              <a:rPr lang="zh-CN" altLang="en-US" sz="2800" smtClean="0"/>
              <a:t>中。 </a:t>
            </a:r>
          </a:p>
          <a:p>
            <a:pPr algn="just" eaLnBrk="1" hangingPunct="1">
              <a:buFontTx/>
              <a:buNone/>
            </a:pPr>
            <a:r>
              <a:rPr lang="zh-CN" altLang="en-US" sz="2800" smtClean="0"/>
              <a:t>    观察如下两个程序段：</a:t>
            </a:r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4724400" y="2895600"/>
            <a:ext cx="1828800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 eaLnBrk="1" hangingPunct="1">
              <a:buFontTx/>
              <a:buNone/>
            </a:pPr>
            <a:r>
              <a:rPr lang="zh-CN" altLang="en-US" sz="2400"/>
              <a:t>程序段2： </a:t>
            </a:r>
          </a:p>
          <a:p>
            <a:pPr algn="just" eaLnBrk="1" hangingPunct="1">
              <a:buFontTx/>
              <a:buNone/>
            </a:pPr>
            <a:r>
              <a:rPr lang="en-US" altLang="zh-CN" sz="2400"/>
              <a:t>if (a&gt;b) </a:t>
            </a:r>
          </a:p>
          <a:p>
            <a:pPr algn="just" eaLnBrk="1" hangingPunct="1">
              <a:buFontTx/>
              <a:buNone/>
            </a:pPr>
            <a:r>
              <a:rPr lang="en-US" altLang="zh-CN" sz="2400"/>
              <a:t>    temp=a;</a:t>
            </a:r>
          </a:p>
          <a:p>
            <a:pPr algn="just" eaLnBrk="1" hangingPunct="1">
              <a:buFontTx/>
              <a:buNone/>
            </a:pPr>
            <a:r>
              <a:rPr lang="en-US" altLang="zh-CN" sz="2400"/>
              <a:t>    a=b;</a:t>
            </a:r>
          </a:p>
          <a:p>
            <a:pPr algn="just" eaLnBrk="1" hangingPunct="1">
              <a:buFontTx/>
              <a:buNone/>
            </a:pPr>
            <a:r>
              <a:rPr lang="en-US" altLang="zh-CN" sz="2400"/>
              <a:t>    b=temp;</a:t>
            </a:r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685800" y="2895600"/>
            <a:ext cx="1524000" cy="268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 eaLnBrk="1" hangingPunct="1">
              <a:buFontTx/>
              <a:buNone/>
            </a:pPr>
            <a:r>
              <a:rPr lang="zh-CN" altLang="en-US" sz="2400"/>
              <a:t>程序段1： </a:t>
            </a:r>
          </a:p>
          <a:p>
            <a:pPr algn="just" eaLnBrk="1" hangingPunct="1">
              <a:buFontTx/>
              <a:buNone/>
            </a:pPr>
            <a:r>
              <a:rPr lang="en-US" altLang="zh-CN" sz="2400"/>
              <a:t>if (a&gt;b) </a:t>
            </a:r>
          </a:p>
          <a:p>
            <a:pPr algn="just" eaLnBrk="1" hangingPunct="1">
              <a:buFontTx/>
              <a:buNone/>
            </a:pPr>
            <a:r>
              <a:rPr lang="en-US" altLang="zh-CN" sz="2400"/>
              <a:t>  { </a:t>
            </a:r>
          </a:p>
          <a:p>
            <a:pPr algn="just" eaLnBrk="1" hangingPunct="1">
              <a:buFontTx/>
              <a:buNone/>
            </a:pPr>
            <a:r>
              <a:rPr lang="en-US" altLang="zh-CN" sz="2400"/>
              <a:t>    temp=a;</a:t>
            </a:r>
          </a:p>
          <a:p>
            <a:pPr algn="just" eaLnBrk="1" hangingPunct="1">
              <a:buFontTx/>
              <a:buNone/>
            </a:pPr>
            <a:r>
              <a:rPr lang="en-US" altLang="zh-CN" sz="2400"/>
              <a:t>    a=b;</a:t>
            </a:r>
          </a:p>
          <a:p>
            <a:pPr algn="just" eaLnBrk="1" hangingPunct="1">
              <a:buFontTx/>
              <a:buNone/>
            </a:pPr>
            <a:r>
              <a:rPr lang="en-US" altLang="zh-CN" sz="2400"/>
              <a:t>    b=temp;</a:t>
            </a:r>
          </a:p>
          <a:p>
            <a:pPr algn="just" eaLnBrk="1" hangingPunct="1">
              <a:buFontTx/>
              <a:buNone/>
            </a:pPr>
            <a:r>
              <a:rPr lang="en-US" altLang="zh-CN" sz="2400"/>
              <a:t>  }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2133600" y="3497263"/>
            <a:ext cx="2286000" cy="1989137"/>
            <a:chOff x="1392" y="2112"/>
            <a:chExt cx="1440" cy="1253"/>
          </a:xfrm>
        </p:grpSpPr>
        <p:grpSp>
          <p:nvGrpSpPr>
            <p:cNvPr id="35864" name="Group 7"/>
            <p:cNvGrpSpPr>
              <a:grpSpLocks/>
            </p:cNvGrpSpPr>
            <p:nvPr/>
          </p:nvGrpSpPr>
          <p:grpSpPr bwMode="auto">
            <a:xfrm>
              <a:off x="1536" y="2112"/>
              <a:ext cx="1248" cy="1248"/>
              <a:chOff x="2541" y="7872"/>
              <a:chExt cx="2520" cy="1645"/>
            </a:xfrm>
          </p:grpSpPr>
          <p:grpSp>
            <p:nvGrpSpPr>
              <p:cNvPr id="35870" name="Group 8"/>
              <p:cNvGrpSpPr>
                <a:grpSpLocks/>
              </p:cNvGrpSpPr>
              <p:nvPr/>
            </p:nvGrpSpPr>
            <p:grpSpPr bwMode="auto">
              <a:xfrm>
                <a:off x="2541" y="7872"/>
                <a:ext cx="2520" cy="1645"/>
                <a:chOff x="2541" y="7872"/>
                <a:chExt cx="2520" cy="1645"/>
              </a:xfrm>
            </p:grpSpPr>
            <p:sp>
              <p:nvSpPr>
                <p:cNvPr id="35873" name="Line 9"/>
                <p:cNvSpPr>
                  <a:spLocks noChangeShapeType="1"/>
                </p:cNvSpPr>
                <p:nvPr/>
              </p:nvSpPr>
              <p:spPr bwMode="auto">
                <a:xfrm>
                  <a:off x="2541" y="7872"/>
                  <a:ext cx="0" cy="1645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5874" name="Line 10"/>
                <p:cNvSpPr>
                  <a:spLocks noChangeShapeType="1"/>
                </p:cNvSpPr>
                <p:nvPr/>
              </p:nvSpPr>
              <p:spPr bwMode="auto">
                <a:xfrm>
                  <a:off x="2541" y="7872"/>
                  <a:ext cx="2520" cy="0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5875" name="Line 11"/>
                <p:cNvSpPr>
                  <a:spLocks noChangeShapeType="1"/>
                </p:cNvSpPr>
                <p:nvPr/>
              </p:nvSpPr>
              <p:spPr bwMode="auto">
                <a:xfrm>
                  <a:off x="5061" y="7872"/>
                  <a:ext cx="0" cy="1645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5876" name="Line 12"/>
                <p:cNvSpPr>
                  <a:spLocks noChangeShapeType="1"/>
                </p:cNvSpPr>
                <p:nvPr/>
              </p:nvSpPr>
              <p:spPr bwMode="auto">
                <a:xfrm>
                  <a:off x="2541" y="7872"/>
                  <a:ext cx="1575" cy="658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5877" name="Line 13"/>
                <p:cNvSpPr>
                  <a:spLocks noChangeShapeType="1"/>
                </p:cNvSpPr>
                <p:nvPr/>
              </p:nvSpPr>
              <p:spPr bwMode="auto">
                <a:xfrm flipV="1">
                  <a:off x="4116" y="7872"/>
                  <a:ext cx="945" cy="658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5878" name="Line 14"/>
                <p:cNvSpPr>
                  <a:spLocks noChangeShapeType="1"/>
                </p:cNvSpPr>
                <p:nvPr/>
              </p:nvSpPr>
              <p:spPr bwMode="auto">
                <a:xfrm>
                  <a:off x="2541" y="8530"/>
                  <a:ext cx="2520" cy="0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5879" name="Line 15"/>
                <p:cNvSpPr>
                  <a:spLocks noChangeShapeType="1"/>
                </p:cNvSpPr>
                <p:nvPr/>
              </p:nvSpPr>
              <p:spPr bwMode="auto">
                <a:xfrm>
                  <a:off x="4116" y="8530"/>
                  <a:ext cx="0" cy="987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5880" name="Line 16"/>
                <p:cNvSpPr>
                  <a:spLocks noChangeShapeType="1"/>
                </p:cNvSpPr>
                <p:nvPr/>
              </p:nvSpPr>
              <p:spPr bwMode="auto">
                <a:xfrm>
                  <a:off x="2541" y="9517"/>
                  <a:ext cx="2520" cy="0"/>
                </a:xfrm>
                <a:prstGeom prst="line">
                  <a:avLst/>
                </a:prstGeom>
                <a:noFill/>
                <a:ln w="63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5871" name="Line 17"/>
              <p:cNvSpPr>
                <a:spLocks noChangeShapeType="1"/>
              </p:cNvSpPr>
              <p:nvPr/>
            </p:nvSpPr>
            <p:spPr bwMode="auto">
              <a:xfrm>
                <a:off x="2541" y="8859"/>
                <a:ext cx="1575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72" name="Line 18"/>
              <p:cNvSpPr>
                <a:spLocks noChangeShapeType="1"/>
              </p:cNvSpPr>
              <p:nvPr/>
            </p:nvSpPr>
            <p:spPr bwMode="auto">
              <a:xfrm>
                <a:off x="2541" y="9188"/>
                <a:ext cx="1575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5865" name="Rectangle 19"/>
            <p:cNvSpPr>
              <a:spLocks noChangeArrowheads="1"/>
            </p:cNvSpPr>
            <p:nvPr/>
          </p:nvSpPr>
          <p:spPr bwMode="auto">
            <a:xfrm>
              <a:off x="2044" y="2203"/>
              <a:ext cx="37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2000"/>
                <a:t>a&gt;b</a:t>
              </a:r>
            </a:p>
          </p:txBody>
        </p:sp>
        <p:sp>
          <p:nvSpPr>
            <p:cNvPr id="35866" name="Rectangle 20"/>
            <p:cNvSpPr>
              <a:spLocks noChangeArrowheads="1"/>
            </p:cNvSpPr>
            <p:nvPr/>
          </p:nvSpPr>
          <p:spPr bwMode="auto">
            <a:xfrm>
              <a:off x="1584" y="2587"/>
              <a:ext cx="633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2000"/>
                <a:t>temp=a</a:t>
              </a:r>
            </a:p>
          </p:txBody>
        </p:sp>
        <p:sp>
          <p:nvSpPr>
            <p:cNvPr id="35867" name="Rectangle 21"/>
            <p:cNvSpPr>
              <a:spLocks noChangeArrowheads="1"/>
            </p:cNvSpPr>
            <p:nvPr/>
          </p:nvSpPr>
          <p:spPr bwMode="auto">
            <a:xfrm>
              <a:off x="1392" y="2827"/>
              <a:ext cx="57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>
                  <a:schemeClr val="tx1"/>
                </a:buClr>
                <a:buSzTx/>
                <a:buFontTx/>
                <a:buNone/>
              </a:pPr>
              <a:r>
                <a:rPr kumimoji="1" lang="zh-CN" altLang="en-US" sz="2000"/>
                <a:t>     </a:t>
              </a:r>
              <a:r>
                <a:rPr kumimoji="1" lang="en-US" altLang="zh-CN" sz="2000"/>
                <a:t>a=b</a:t>
              </a:r>
            </a:p>
          </p:txBody>
        </p:sp>
        <p:sp>
          <p:nvSpPr>
            <p:cNvPr id="35868" name="Rectangle 22"/>
            <p:cNvSpPr>
              <a:spLocks noChangeArrowheads="1"/>
            </p:cNvSpPr>
            <p:nvPr/>
          </p:nvSpPr>
          <p:spPr bwMode="auto">
            <a:xfrm>
              <a:off x="1567" y="3115"/>
              <a:ext cx="682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2000"/>
                <a:t> b=temp</a:t>
              </a:r>
            </a:p>
          </p:txBody>
        </p:sp>
        <p:sp>
          <p:nvSpPr>
            <p:cNvPr id="35869" name="Rectangle 23"/>
            <p:cNvSpPr>
              <a:spLocks noChangeArrowheads="1"/>
            </p:cNvSpPr>
            <p:nvPr/>
          </p:nvSpPr>
          <p:spPr bwMode="auto">
            <a:xfrm>
              <a:off x="1584" y="2352"/>
              <a:ext cx="124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2000"/>
                <a:t>真                   假</a:t>
              </a:r>
            </a:p>
          </p:txBody>
        </p:sp>
      </p:grpSp>
      <p:grpSp>
        <p:nvGrpSpPr>
          <p:cNvPr id="5" name="Group 24"/>
          <p:cNvGrpSpPr>
            <a:grpSpLocks/>
          </p:cNvGrpSpPr>
          <p:nvPr/>
        </p:nvGrpSpPr>
        <p:grpSpPr bwMode="auto">
          <a:xfrm>
            <a:off x="6172200" y="3505200"/>
            <a:ext cx="2286000" cy="1989138"/>
            <a:chOff x="3792" y="1728"/>
            <a:chExt cx="1440" cy="1253"/>
          </a:xfrm>
        </p:grpSpPr>
        <p:sp>
          <p:nvSpPr>
            <p:cNvPr id="35849" name="Line 25"/>
            <p:cNvSpPr>
              <a:spLocks noChangeShapeType="1"/>
            </p:cNvSpPr>
            <p:nvPr/>
          </p:nvSpPr>
          <p:spPr bwMode="auto">
            <a:xfrm>
              <a:off x="3936" y="1728"/>
              <a:ext cx="0" cy="124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0" name="Line 26"/>
            <p:cNvSpPr>
              <a:spLocks noChangeShapeType="1"/>
            </p:cNvSpPr>
            <p:nvPr/>
          </p:nvSpPr>
          <p:spPr bwMode="auto">
            <a:xfrm>
              <a:off x="3936" y="1728"/>
              <a:ext cx="124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1" name="Line 27"/>
            <p:cNvSpPr>
              <a:spLocks noChangeShapeType="1"/>
            </p:cNvSpPr>
            <p:nvPr/>
          </p:nvSpPr>
          <p:spPr bwMode="auto">
            <a:xfrm>
              <a:off x="5184" y="1728"/>
              <a:ext cx="0" cy="124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2" name="Line 28"/>
            <p:cNvSpPr>
              <a:spLocks noChangeShapeType="1"/>
            </p:cNvSpPr>
            <p:nvPr/>
          </p:nvSpPr>
          <p:spPr bwMode="auto">
            <a:xfrm>
              <a:off x="3936" y="1728"/>
              <a:ext cx="780" cy="499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3" name="Line 29"/>
            <p:cNvSpPr>
              <a:spLocks noChangeShapeType="1"/>
            </p:cNvSpPr>
            <p:nvPr/>
          </p:nvSpPr>
          <p:spPr bwMode="auto">
            <a:xfrm flipV="1">
              <a:off x="4716" y="1728"/>
              <a:ext cx="468" cy="499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4" name="Line 30"/>
            <p:cNvSpPr>
              <a:spLocks noChangeShapeType="1"/>
            </p:cNvSpPr>
            <p:nvPr/>
          </p:nvSpPr>
          <p:spPr bwMode="auto">
            <a:xfrm>
              <a:off x="3936" y="2227"/>
              <a:ext cx="124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5" name="Line 31"/>
            <p:cNvSpPr>
              <a:spLocks noChangeShapeType="1"/>
            </p:cNvSpPr>
            <p:nvPr/>
          </p:nvSpPr>
          <p:spPr bwMode="auto">
            <a:xfrm>
              <a:off x="4716" y="2227"/>
              <a:ext cx="0" cy="269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6" name="Line 32"/>
            <p:cNvSpPr>
              <a:spLocks noChangeShapeType="1"/>
            </p:cNvSpPr>
            <p:nvPr/>
          </p:nvSpPr>
          <p:spPr bwMode="auto">
            <a:xfrm>
              <a:off x="3936" y="2976"/>
              <a:ext cx="124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7" name="Line 33"/>
            <p:cNvSpPr>
              <a:spLocks noChangeShapeType="1"/>
            </p:cNvSpPr>
            <p:nvPr/>
          </p:nvSpPr>
          <p:spPr bwMode="auto">
            <a:xfrm>
              <a:off x="3936" y="2496"/>
              <a:ext cx="124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8" name="Line 34"/>
            <p:cNvSpPr>
              <a:spLocks noChangeShapeType="1"/>
            </p:cNvSpPr>
            <p:nvPr/>
          </p:nvSpPr>
          <p:spPr bwMode="auto">
            <a:xfrm>
              <a:off x="3936" y="2726"/>
              <a:ext cx="124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9" name="Rectangle 35"/>
            <p:cNvSpPr>
              <a:spLocks noChangeArrowheads="1"/>
            </p:cNvSpPr>
            <p:nvPr/>
          </p:nvSpPr>
          <p:spPr bwMode="auto">
            <a:xfrm>
              <a:off x="4444" y="1819"/>
              <a:ext cx="37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2000"/>
                <a:t>a&gt;b</a:t>
              </a:r>
            </a:p>
          </p:txBody>
        </p:sp>
        <p:sp>
          <p:nvSpPr>
            <p:cNvPr id="35860" name="Rectangle 36"/>
            <p:cNvSpPr>
              <a:spLocks noChangeArrowheads="1"/>
            </p:cNvSpPr>
            <p:nvPr/>
          </p:nvSpPr>
          <p:spPr bwMode="auto">
            <a:xfrm>
              <a:off x="3984" y="2203"/>
              <a:ext cx="633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en-US" altLang="zh-CN" sz="2000"/>
                <a:t>temp=a</a:t>
              </a:r>
            </a:p>
          </p:txBody>
        </p:sp>
        <p:sp>
          <p:nvSpPr>
            <p:cNvPr id="35861" name="Rectangle 37"/>
            <p:cNvSpPr>
              <a:spLocks noChangeArrowheads="1"/>
            </p:cNvSpPr>
            <p:nvPr/>
          </p:nvSpPr>
          <p:spPr bwMode="auto">
            <a:xfrm>
              <a:off x="3792" y="2443"/>
              <a:ext cx="69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>
                  <a:schemeClr val="tx1"/>
                </a:buClr>
                <a:buSzTx/>
                <a:buFontTx/>
                <a:buNone/>
              </a:pPr>
              <a:r>
                <a:rPr kumimoji="1" lang="zh-CN" altLang="en-US" sz="2000"/>
                <a:t>        </a:t>
              </a:r>
              <a:r>
                <a:rPr kumimoji="1" lang="en-US" altLang="zh-CN" sz="2000"/>
                <a:t>a=b</a:t>
              </a:r>
            </a:p>
          </p:txBody>
        </p:sp>
        <p:sp>
          <p:nvSpPr>
            <p:cNvPr id="35862" name="Rectangle 38"/>
            <p:cNvSpPr>
              <a:spLocks noChangeArrowheads="1"/>
            </p:cNvSpPr>
            <p:nvPr/>
          </p:nvSpPr>
          <p:spPr bwMode="auto">
            <a:xfrm>
              <a:off x="3967" y="2731"/>
              <a:ext cx="762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2000"/>
                <a:t>   </a:t>
              </a:r>
              <a:r>
                <a:rPr kumimoji="1" lang="en-US" altLang="zh-CN" sz="2000"/>
                <a:t>b=temp</a:t>
              </a:r>
            </a:p>
          </p:txBody>
        </p:sp>
        <p:sp>
          <p:nvSpPr>
            <p:cNvPr id="35863" name="Rectangle 39"/>
            <p:cNvSpPr>
              <a:spLocks noChangeArrowheads="1"/>
            </p:cNvSpPr>
            <p:nvPr/>
          </p:nvSpPr>
          <p:spPr bwMode="auto">
            <a:xfrm>
              <a:off x="3984" y="1968"/>
              <a:ext cx="124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kumimoji="1" lang="zh-CN" altLang="en-US" sz="2000"/>
                <a:t>真                   假</a:t>
              </a:r>
            </a:p>
          </p:txBody>
        </p:sp>
      </p:grpSp>
      <p:sp>
        <p:nvSpPr>
          <p:cNvPr id="141352" name="Rectangle 40"/>
          <p:cNvSpPr>
            <a:spLocks noChangeArrowheads="1"/>
          </p:cNvSpPr>
          <p:nvPr/>
        </p:nvSpPr>
        <p:spPr bwMode="auto">
          <a:xfrm>
            <a:off x="457200" y="5943600"/>
            <a:ext cx="82296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 eaLnBrk="1" hangingPunct="1">
              <a:buFontTx/>
              <a:buNone/>
            </a:pPr>
            <a:r>
              <a:rPr lang="zh-CN" altLang="en-US" sz="2400"/>
              <a:t> 判断两个程序段的结果：</a:t>
            </a:r>
            <a:r>
              <a:rPr lang="zh-CN" altLang="en-US" sz="2400">
                <a:ea typeface="Batang" pitchFamily="18" charset="-127"/>
              </a:rPr>
              <a:t>① </a:t>
            </a:r>
            <a:r>
              <a:rPr lang="en-US" altLang="zh-CN" sz="2400"/>
              <a:t>a＝20，b＝10 </a:t>
            </a:r>
            <a:r>
              <a:rPr lang="zh-CN" altLang="en-US" sz="2400">
                <a:ea typeface="Batang" pitchFamily="18" charset="-127"/>
              </a:rPr>
              <a:t>②</a:t>
            </a:r>
            <a:r>
              <a:rPr lang="en-US" altLang="zh-CN" sz="2400"/>
              <a:t> a＝10，b＝20 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1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52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练习题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0" y="1447800"/>
            <a:ext cx="6534150" cy="9906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2400" smtClean="0"/>
              <a:t>【题目】：下面的算法是计算三角形的面积。写出与其对应的</a:t>
            </a:r>
            <a:r>
              <a:rPr lang="en-US" altLang="zh-CN" sz="2400" smtClean="0"/>
              <a:t>C</a:t>
            </a:r>
            <a:r>
              <a:rPr lang="zh-CN" altLang="en-US" sz="2400" smtClean="0"/>
              <a:t>程序。</a:t>
            </a:r>
          </a:p>
        </p:txBody>
      </p:sp>
      <p:graphicFrame>
        <p:nvGraphicFramePr>
          <p:cNvPr id="36868" name="Object 4"/>
          <p:cNvGraphicFramePr>
            <a:graphicFrameLocks noChangeAspect="1"/>
          </p:cNvGraphicFramePr>
          <p:nvPr/>
        </p:nvGraphicFramePr>
        <p:xfrm>
          <a:off x="609600" y="1524000"/>
          <a:ext cx="1524000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92" name="位图图像" r:id="rId3" imgW="5380952" imgH="4704762" progId="PBrush">
                  <p:embed/>
                </p:oleObj>
              </mc:Choice>
              <mc:Fallback>
                <p:oleObj name="位图图像" r:id="rId3" imgW="5380952" imgH="4704762" progId="PBrush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1524000"/>
                        <a:ext cx="1524000" cy="152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6869" name="Group 40"/>
          <p:cNvGrpSpPr>
            <a:grpSpLocks/>
          </p:cNvGrpSpPr>
          <p:nvPr/>
        </p:nvGrpSpPr>
        <p:grpSpPr bwMode="auto">
          <a:xfrm>
            <a:off x="2895600" y="2576513"/>
            <a:ext cx="5410200" cy="2909887"/>
            <a:chOff x="1824" y="1488"/>
            <a:chExt cx="3408" cy="1833"/>
          </a:xfrm>
        </p:grpSpPr>
        <p:sp>
          <p:nvSpPr>
            <p:cNvPr id="36870" name="Rectangle 6"/>
            <p:cNvSpPr>
              <a:spLocks noChangeArrowheads="1"/>
            </p:cNvSpPr>
            <p:nvPr/>
          </p:nvSpPr>
          <p:spPr bwMode="auto">
            <a:xfrm>
              <a:off x="1824" y="1488"/>
              <a:ext cx="3327" cy="182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>
                <a:ea typeface="宋体" charset="-122"/>
              </a:endParaRPr>
            </a:p>
          </p:txBody>
        </p:sp>
        <p:sp>
          <p:nvSpPr>
            <p:cNvPr id="36871" name="Line 7"/>
            <p:cNvSpPr>
              <a:spLocks noChangeShapeType="1"/>
            </p:cNvSpPr>
            <p:nvPr/>
          </p:nvSpPr>
          <p:spPr bwMode="auto">
            <a:xfrm>
              <a:off x="1825" y="2273"/>
              <a:ext cx="33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6872" name="Line 8"/>
            <p:cNvSpPr>
              <a:spLocks noChangeShapeType="1"/>
            </p:cNvSpPr>
            <p:nvPr/>
          </p:nvSpPr>
          <p:spPr bwMode="auto">
            <a:xfrm>
              <a:off x="1825" y="1824"/>
              <a:ext cx="2681" cy="44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6873" name="Line 9"/>
            <p:cNvSpPr>
              <a:spLocks noChangeShapeType="1"/>
            </p:cNvSpPr>
            <p:nvPr/>
          </p:nvSpPr>
          <p:spPr bwMode="auto">
            <a:xfrm flipV="1">
              <a:off x="4506" y="1824"/>
              <a:ext cx="645" cy="44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6874" name="Line 11"/>
            <p:cNvSpPr>
              <a:spLocks noChangeShapeType="1"/>
            </p:cNvSpPr>
            <p:nvPr/>
          </p:nvSpPr>
          <p:spPr bwMode="auto">
            <a:xfrm>
              <a:off x="4506" y="2273"/>
              <a:ext cx="0" cy="103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6875" name="Text Box 19"/>
            <p:cNvSpPr txBox="1">
              <a:spLocks noChangeArrowheads="1"/>
            </p:cNvSpPr>
            <p:nvPr/>
          </p:nvSpPr>
          <p:spPr bwMode="auto">
            <a:xfrm>
              <a:off x="2880" y="1814"/>
              <a:ext cx="2239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1" lang="en-US" altLang="zh-CN" sz="2000"/>
                <a:t>a+b&gt;c &amp;&amp; a+c&gt;b &amp;&amp; b+c&gt;a</a:t>
              </a:r>
            </a:p>
          </p:txBody>
        </p:sp>
        <p:sp>
          <p:nvSpPr>
            <p:cNvPr id="36876" name="Text Box 20"/>
            <p:cNvSpPr txBox="1">
              <a:spLocks noChangeArrowheads="1"/>
            </p:cNvSpPr>
            <p:nvPr/>
          </p:nvSpPr>
          <p:spPr bwMode="auto">
            <a:xfrm>
              <a:off x="1937" y="1974"/>
              <a:ext cx="391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1" lang="zh-CN" altLang="en-US" sz="2000"/>
                <a:t>真</a:t>
              </a:r>
            </a:p>
          </p:txBody>
        </p:sp>
        <p:sp>
          <p:nvSpPr>
            <p:cNvPr id="36877" name="Text Box 25"/>
            <p:cNvSpPr txBox="1">
              <a:spLocks noChangeArrowheads="1"/>
            </p:cNvSpPr>
            <p:nvPr/>
          </p:nvSpPr>
          <p:spPr bwMode="auto">
            <a:xfrm>
              <a:off x="4841" y="1983"/>
              <a:ext cx="391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1" lang="zh-CN" altLang="en-US" sz="2000"/>
                <a:t>假</a:t>
              </a:r>
            </a:p>
          </p:txBody>
        </p:sp>
        <p:sp>
          <p:nvSpPr>
            <p:cNvPr id="36878" name="Text Box 30"/>
            <p:cNvSpPr txBox="1">
              <a:spLocks noChangeArrowheads="1"/>
            </p:cNvSpPr>
            <p:nvPr/>
          </p:nvSpPr>
          <p:spPr bwMode="auto">
            <a:xfrm>
              <a:off x="4607" y="2256"/>
              <a:ext cx="529" cy="1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1" lang="zh-CN" altLang="en-US" sz="2000"/>
                <a:t>输出“不能构成三角形”</a:t>
              </a:r>
              <a:endParaRPr kumimoji="1" lang="en-US" altLang="zh-CN" sz="2000"/>
            </a:p>
          </p:txBody>
        </p:sp>
        <p:sp>
          <p:nvSpPr>
            <p:cNvPr id="36879" name="Line 32"/>
            <p:cNvSpPr>
              <a:spLocks noChangeShapeType="1"/>
            </p:cNvSpPr>
            <p:nvPr/>
          </p:nvSpPr>
          <p:spPr bwMode="auto">
            <a:xfrm>
              <a:off x="1824" y="1824"/>
              <a:ext cx="33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36880" name="Text Box 33"/>
            <p:cNvSpPr txBox="1">
              <a:spLocks noChangeArrowheads="1"/>
            </p:cNvSpPr>
            <p:nvPr/>
          </p:nvSpPr>
          <p:spPr bwMode="auto">
            <a:xfrm>
              <a:off x="2757" y="1488"/>
              <a:ext cx="178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1" lang="zh-CN" altLang="en-US" sz="2000"/>
                <a:t>输入三边</a:t>
              </a:r>
              <a:r>
                <a:rPr kumimoji="1" lang="en-US" altLang="zh-CN" sz="2000"/>
                <a:t>a,b,c</a:t>
              </a:r>
            </a:p>
          </p:txBody>
        </p:sp>
        <p:sp>
          <p:nvSpPr>
            <p:cNvPr id="36881" name="Line 34"/>
            <p:cNvSpPr>
              <a:spLocks noChangeShapeType="1"/>
            </p:cNvSpPr>
            <p:nvPr/>
          </p:nvSpPr>
          <p:spPr bwMode="auto">
            <a:xfrm>
              <a:off x="1824" y="2592"/>
              <a:ext cx="267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36882" name="Text Box 35"/>
            <p:cNvSpPr txBox="1">
              <a:spLocks noChangeArrowheads="1"/>
            </p:cNvSpPr>
            <p:nvPr/>
          </p:nvSpPr>
          <p:spPr bwMode="auto">
            <a:xfrm>
              <a:off x="2189" y="2304"/>
              <a:ext cx="1859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1" lang="en-US" altLang="zh-CN" sz="2000"/>
                <a:t>s=(a+b+c)/2</a:t>
              </a:r>
            </a:p>
          </p:txBody>
        </p:sp>
        <p:sp>
          <p:nvSpPr>
            <p:cNvPr id="36883" name="Rectangle 36"/>
            <p:cNvSpPr>
              <a:spLocks noChangeArrowheads="1"/>
            </p:cNvSpPr>
            <p:nvPr/>
          </p:nvSpPr>
          <p:spPr bwMode="auto">
            <a:xfrm>
              <a:off x="2207" y="2671"/>
              <a:ext cx="1831" cy="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2000"/>
                <a:t>s=sqrt(s*(s-a)*(s-b)*(s-c))</a:t>
              </a:r>
              <a:endParaRPr lang="zh-CN" altLang="en-US" sz="2000"/>
            </a:p>
          </p:txBody>
        </p:sp>
        <p:sp>
          <p:nvSpPr>
            <p:cNvPr id="36884" name="Line 37"/>
            <p:cNvSpPr>
              <a:spLocks noChangeShapeType="1"/>
            </p:cNvSpPr>
            <p:nvPr/>
          </p:nvSpPr>
          <p:spPr bwMode="auto">
            <a:xfrm>
              <a:off x="1824" y="2976"/>
              <a:ext cx="267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36885" name="Text Box 38"/>
            <p:cNvSpPr txBox="1">
              <a:spLocks noChangeArrowheads="1"/>
            </p:cNvSpPr>
            <p:nvPr/>
          </p:nvSpPr>
          <p:spPr bwMode="auto">
            <a:xfrm>
              <a:off x="2188" y="3071"/>
              <a:ext cx="174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kumimoji="1" lang="zh-CN" altLang="en-US" sz="2000"/>
                <a:t>输出该三角形的面积</a:t>
              </a:r>
              <a:r>
                <a:rPr kumimoji="1" lang="en-US" altLang="zh-CN" sz="2000"/>
                <a:t>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0" smtClean="0">
                <a:latin typeface="方正姚体" pitchFamily="2" charset="-122"/>
              </a:rPr>
              <a:t>4.4　实现二选一结构的</a:t>
            </a:r>
            <a:r>
              <a:rPr lang="en-US" altLang="zh-CN" b="0" smtClean="0">
                <a:latin typeface="方正姚体" pitchFamily="2" charset="-122"/>
              </a:rPr>
              <a:t>if-else </a:t>
            </a:r>
            <a:r>
              <a:rPr lang="zh-CN" altLang="en-US" b="0" smtClean="0">
                <a:latin typeface="方正姚体" pitchFamily="2" charset="-122"/>
              </a:rPr>
              <a:t>语句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47800"/>
            <a:ext cx="8424862" cy="10668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2800" dirty="0" smtClean="0"/>
              <a:t>【</a:t>
            </a:r>
            <a:r>
              <a:rPr lang="zh-CN" altLang="en-US" sz="2800" dirty="0" smtClean="0"/>
              <a:t>例</a:t>
            </a:r>
            <a:r>
              <a:rPr lang="en-US" altLang="zh-CN" sz="2800" dirty="0" smtClean="0"/>
              <a:t>4-11】</a:t>
            </a:r>
            <a:r>
              <a:rPr lang="zh-CN" altLang="en-US" sz="2800" dirty="0" smtClean="0"/>
              <a:t>判断用如下程序段解符号函数问题是否正确</a:t>
            </a:r>
            <a:r>
              <a:rPr lang="zh-CN" altLang="en-US" sz="2800" dirty="0" smtClean="0"/>
              <a:t>？</a:t>
            </a:r>
            <a:endParaRPr lang="zh-CN" altLang="en-US" sz="2800" i="1" dirty="0" smtClean="0"/>
          </a:p>
        </p:txBody>
      </p:sp>
      <p:sp>
        <p:nvSpPr>
          <p:cNvPr id="2" name="矩形 1"/>
          <p:cNvSpPr/>
          <p:nvPr/>
        </p:nvSpPr>
        <p:spPr>
          <a:xfrm>
            <a:off x="609600" y="2506008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buFontTx/>
              <a:buNone/>
            </a:pPr>
            <a:r>
              <a:rPr lang="en-US" altLang="zh-CN" i="1" dirty="0"/>
              <a:t>y = -1;</a:t>
            </a:r>
          </a:p>
          <a:p>
            <a:pPr eaLnBrk="1" hangingPunct="1">
              <a:buFontTx/>
              <a:buNone/>
            </a:pPr>
            <a:r>
              <a:rPr lang="en-US" altLang="zh-CN" i="1" dirty="0"/>
              <a:t>if  (x != 0)</a:t>
            </a:r>
          </a:p>
          <a:p>
            <a:pPr eaLnBrk="1" hangingPunct="1">
              <a:buFontTx/>
              <a:buNone/>
            </a:pPr>
            <a:r>
              <a:rPr lang="en-US" altLang="zh-CN" i="1" dirty="0"/>
              <a:t>    if  (x &gt; 0)  </a:t>
            </a:r>
          </a:p>
          <a:p>
            <a:pPr eaLnBrk="1" hangingPunct="1">
              <a:buFontTx/>
              <a:buNone/>
            </a:pPr>
            <a:r>
              <a:rPr lang="en-US" altLang="zh-CN" i="1" dirty="0"/>
              <a:t>         y = 1;</a:t>
            </a:r>
          </a:p>
          <a:p>
            <a:pPr eaLnBrk="1" hangingPunct="1">
              <a:buFontTx/>
              <a:buNone/>
            </a:pPr>
            <a:r>
              <a:rPr lang="en-US" altLang="zh-CN" i="1" dirty="0"/>
              <a:t>else  y = 0;</a:t>
            </a:r>
            <a:endParaRPr lang="zh-CN" alt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4.5 含分支结构的算法举例</a:t>
            </a:r>
          </a:p>
        </p:txBody>
      </p:sp>
      <p:sp>
        <p:nvSpPr>
          <p:cNvPr id="38915" name="内容占位符 2"/>
          <p:cNvSpPr>
            <a:spLocks noGrp="1"/>
          </p:cNvSpPr>
          <p:nvPr>
            <p:ph idx="1"/>
          </p:nvPr>
        </p:nvSpPr>
        <p:spPr>
          <a:xfrm>
            <a:off x="395288" y="1447800"/>
            <a:ext cx="8596312" cy="609600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zh-CN" altLang="zh-CN" sz="2800" smtClean="0"/>
              <a:t>【例</a:t>
            </a:r>
            <a:r>
              <a:rPr lang="en-US" altLang="zh-CN" sz="2800" smtClean="0"/>
              <a:t>4-12</a:t>
            </a:r>
            <a:r>
              <a:rPr lang="zh-CN" altLang="zh-CN" sz="2800" smtClean="0"/>
              <a:t>】输入</a:t>
            </a:r>
            <a:r>
              <a:rPr lang="en-US" altLang="zh-CN" sz="2800" smtClean="0"/>
              <a:t>3</a:t>
            </a:r>
            <a:r>
              <a:rPr lang="zh-CN" altLang="zh-CN" sz="2800" smtClean="0"/>
              <a:t>个数，将它们按从小到大顺序排列。</a:t>
            </a:r>
            <a:endParaRPr lang="zh-CN" altLang="en-US" sz="2800" smtClean="0"/>
          </a:p>
        </p:txBody>
      </p: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2343150" y="2259013"/>
            <a:ext cx="3257550" cy="3684587"/>
            <a:chOff x="2342830" y="2259579"/>
            <a:chExt cx="3257401" cy="3684658"/>
          </a:xfrm>
        </p:grpSpPr>
        <p:sp>
          <p:nvSpPr>
            <p:cNvPr id="38917" name="Rectangle 5"/>
            <p:cNvSpPr>
              <a:spLocks noChangeArrowheads="1"/>
            </p:cNvSpPr>
            <p:nvPr/>
          </p:nvSpPr>
          <p:spPr bwMode="auto">
            <a:xfrm>
              <a:off x="2342830" y="2259579"/>
              <a:ext cx="3257401" cy="3630541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endParaRPr lang="zh-CN" altLang="en-US" sz="2400">
                <a:latin typeface="Arial" charset="0"/>
                <a:ea typeface="宋体" charset="-122"/>
              </a:endParaRPr>
            </a:p>
          </p:txBody>
        </p:sp>
        <p:sp>
          <p:nvSpPr>
            <p:cNvPr id="38918" name="Line 6"/>
            <p:cNvSpPr>
              <a:spLocks noChangeShapeType="1"/>
            </p:cNvSpPr>
            <p:nvPr/>
          </p:nvSpPr>
          <p:spPr bwMode="auto">
            <a:xfrm>
              <a:off x="2342830" y="2723102"/>
              <a:ext cx="3257401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19" name="Line 7"/>
            <p:cNvSpPr>
              <a:spLocks noChangeShapeType="1"/>
            </p:cNvSpPr>
            <p:nvPr/>
          </p:nvSpPr>
          <p:spPr bwMode="auto">
            <a:xfrm>
              <a:off x="2342830" y="3266625"/>
              <a:ext cx="3257401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0" name="Line 8"/>
            <p:cNvSpPr>
              <a:spLocks noChangeShapeType="1"/>
            </p:cNvSpPr>
            <p:nvPr/>
          </p:nvSpPr>
          <p:spPr bwMode="auto">
            <a:xfrm>
              <a:off x="2342830" y="3643090"/>
              <a:ext cx="3257401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1" name="Line 9"/>
            <p:cNvSpPr>
              <a:spLocks noChangeShapeType="1"/>
            </p:cNvSpPr>
            <p:nvPr/>
          </p:nvSpPr>
          <p:spPr bwMode="auto">
            <a:xfrm>
              <a:off x="2342830" y="4148966"/>
              <a:ext cx="3257401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2" name="Line 10"/>
            <p:cNvSpPr>
              <a:spLocks noChangeShapeType="1"/>
            </p:cNvSpPr>
            <p:nvPr/>
          </p:nvSpPr>
          <p:spPr bwMode="auto">
            <a:xfrm>
              <a:off x="2342830" y="4525432"/>
              <a:ext cx="3257401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3" name="Line 11"/>
            <p:cNvSpPr>
              <a:spLocks noChangeShapeType="1"/>
            </p:cNvSpPr>
            <p:nvPr/>
          </p:nvSpPr>
          <p:spPr bwMode="auto">
            <a:xfrm>
              <a:off x="2342830" y="5026602"/>
              <a:ext cx="3257401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4" name="Line 12"/>
            <p:cNvSpPr>
              <a:spLocks noChangeShapeType="1"/>
            </p:cNvSpPr>
            <p:nvPr/>
          </p:nvSpPr>
          <p:spPr bwMode="auto">
            <a:xfrm>
              <a:off x="2342830" y="5405420"/>
              <a:ext cx="3257401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5" name="Line 13"/>
            <p:cNvSpPr>
              <a:spLocks noChangeShapeType="1"/>
            </p:cNvSpPr>
            <p:nvPr/>
          </p:nvSpPr>
          <p:spPr bwMode="auto">
            <a:xfrm>
              <a:off x="2342830" y="2723102"/>
              <a:ext cx="2100639" cy="54352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6" name="Line 14"/>
            <p:cNvSpPr>
              <a:spLocks noChangeShapeType="1"/>
            </p:cNvSpPr>
            <p:nvPr/>
          </p:nvSpPr>
          <p:spPr bwMode="auto">
            <a:xfrm flipV="1">
              <a:off x="4443469" y="2723102"/>
              <a:ext cx="1156762" cy="54352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7" name="Line 15"/>
            <p:cNvSpPr>
              <a:spLocks noChangeShapeType="1"/>
            </p:cNvSpPr>
            <p:nvPr/>
          </p:nvSpPr>
          <p:spPr bwMode="auto">
            <a:xfrm>
              <a:off x="2342830" y="3643090"/>
              <a:ext cx="2100639" cy="505876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8" name="Line 16"/>
            <p:cNvSpPr>
              <a:spLocks noChangeShapeType="1"/>
            </p:cNvSpPr>
            <p:nvPr/>
          </p:nvSpPr>
          <p:spPr bwMode="auto">
            <a:xfrm flipV="1">
              <a:off x="4443469" y="3643090"/>
              <a:ext cx="1156762" cy="505876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9" name="Line 17"/>
            <p:cNvSpPr>
              <a:spLocks noChangeShapeType="1"/>
            </p:cNvSpPr>
            <p:nvPr/>
          </p:nvSpPr>
          <p:spPr bwMode="auto">
            <a:xfrm>
              <a:off x="2342830" y="4525432"/>
              <a:ext cx="2100639" cy="50117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30" name="Line 18"/>
            <p:cNvSpPr>
              <a:spLocks noChangeShapeType="1"/>
            </p:cNvSpPr>
            <p:nvPr/>
          </p:nvSpPr>
          <p:spPr bwMode="auto">
            <a:xfrm flipV="1">
              <a:off x="4443469" y="4525432"/>
              <a:ext cx="1156762" cy="50117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31" name="Line 19"/>
            <p:cNvSpPr>
              <a:spLocks noChangeShapeType="1"/>
            </p:cNvSpPr>
            <p:nvPr/>
          </p:nvSpPr>
          <p:spPr bwMode="auto">
            <a:xfrm>
              <a:off x="4443469" y="3266625"/>
              <a:ext cx="0" cy="376466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32" name="Line 20"/>
            <p:cNvSpPr>
              <a:spLocks noChangeShapeType="1"/>
            </p:cNvSpPr>
            <p:nvPr/>
          </p:nvSpPr>
          <p:spPr bwMode="auto">
            <a:xfrm>
              <a:off x="4443469" y="4148966"/>
              <a:ext cx="0" cy="376466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33" name="Line 21"/>
            <p:cNvSpPr>
              <a:spLocks noChangeShapeType="1"/>
            </p:cNvSpPr>
            <p:nvPr/>
          </p:nvSpPr>
          <p:spPr bwMode="auto">
            <a:xfrm>
              <a:off x="4443469" y="5026602"/>
              <a:ext cx="0" cy="378819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34" name="Rectangle 42"/>
            <p:cNvSpPr>
              <a:spLocks noChangeArrowheads="1"/>
            </p:cNvSpPr>
            <p:nvPr/>
          </p:nvSpPr>
          <p:spPr bwMode="auto">
            <a:xfrm>
              <a:off x="2458250" y="2280755"/>
              <a:ext cx="1882624" cy="4611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400">
                  <a:ea typeface="宋体" charset="-122"/>
                </a:rPr>
                <a:t>输入</a:t>
              </a:r>
              <a:r>
                <a:rPr lang="en-US" altLang="zh-CN" sz="2400">
                  <a:ea typeface="宋体" charset="-122"/>
                </a:rPr>
                <a:t>a</a:t>
              </a:r>
              <a:r>
                <a:rPr lang="zh-CN" altLang="en-US" sz="2400">
                  <a:ea typeface="宋体" charset="-122"/>
                </a:rPr>
                <a:t>，</a:t>
              </a:r>
              <a:r>
                <a:rPr lang="en-US" altLang="zh-CN" sz="2400">
                  <a:ea typeface="宋体" charset="-122"/>
                </a:rPr>
                <a:t>b</a:t>
              </a:r>
              <a:r>
                <a:rPr lang="zh-CN" altLang="en-US" sz="2400">
                  <a:ea typeface="宋体" charset="-122"/>
                </a:rPr>
                <a:t>，</a:t>
              </a:r>
              <a:r>
                <a:rPr lang="en-US" altLang="zh-CN" sz="2400">
                  <a:ea typeface="宋体" charset="-122"/>
                </a:rPr>
                <a:t>c</a:t>
              </a:r>
            </a:p>
          </p:txBody>
        </p:sp>
        <p:sp>
          <p:nvSpPr>
            <p:cNvPr id="38935" name="Rectangle 43"/>
            <p:cNvSpPr>
              <a:spLocks noChangeArrowheads="1"/>
            </p:cNvSpPr>
            <p:nvPr/>
          </p:nvSpPr>
          <p:spPr bwMode="auto">
            <a:xfrm>
              <a:off x="4086950" y="2711338"/>
              <a:ext cx="838717" cy="4611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2400">
                  <a:ea typeface="宋体" charset="-122"/>
                </a:rPr>
                <a:t>a &gt;</a:t>
              </a:r>
              <a:r>
                <a:rPr lang="zh-CN" altLang="en-US" sz="2400">
                  <a:ea typeface="宋体" charset="-122"/>
                </a:rPr>
                <a:t> </a:t>
              </a:r>
              <a:r>
                <a:rPr lang="en-US" altLang="zh-CN" sz="2400">
                  <a:ea typeface="宋体" charset="-122"/>
                </a:rPr>
                <a:t>b</a:t>
              </a:r>
            </a:p>
          </p:txBody>
        </p:sp>
        <p:sp>
          <p:nvSpPr>
            <p:cNvPr id="38936" name="Rectangle 44"/>
            <p:cNvSpPr>
              <a:spLocks noChangeArrowheads="1"/>
            </p:cNvSpPr>
            <p:nvPr/>
          </p:nvSpPr>
          <p:spPr bwMode="auto">
            <a:xfrm>
              <a:off x="2383868" y="2814866"/>
              <a:ext cx="495022" cy="4611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400">
                  <a:ea typeface="宋体" charset="-122"/>
                </a:rPr>
                <a:t>真</a:t>
              </a:r>
            </a:p>
          </p:txBody>
        </p:sp>
        <p:sp>
          <p:nvSpPr>
            <p:cNvPr id="38937" name="Rectangle 45"/>
            <p:cNvSpPr>
              <a:spLocks noChangeArrowheads="1"/>
            </p:cNvSpPr>
            <p:nvPr/>
          </p:nvSpPr>
          <p:spPr bwMode="auto">
            <a:xfrm>
              <a:off x="2342830" y="3243096"/>
              <a:ext cx="1282441" cy="4611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400">
                  <a:ea typeface="宋体" charset="-122"/>
                </a:rPr>
                <a:t>交换</a:t>
              </a:r>
              <a:r>
                <a:rPr lang="en-US" altLang="zh-CN" sz="2400">
                  <a:ea typeface="宋体" charset="-122"/>
                </a:rPr>
                <a:t>a, b</a:t>
              </a:r>
            </a:p>
          </p:txBody>
        </p:sp>
        <p:sp>
          <p:nvSpPr>
            <p:cNvPr id="38938" name="Rectangle 47"/>
            <p:cNvSpPr>
              <a:spLocks noChangeArrowheads="1"/>
            </p:cNvSpPr>
            <p:nvPr/>
          </p:nvSpPr>
          <p:spPr bwMode="auto">
            <a:xfrm>
              <a:off x="4086950" y="3673678"/>
              <a:ext cx="802808" cy="4611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2400">
                  <a:ea typeface="宋体" charset="-122"/>
                </a:rPr>
                <a:t>a &gt;</a:t>
              </a:r>
              <a:r>
                <a:rPr lang="zh-CN" altLang="en-US" sz="2400">
                  <a:ea typeface="宋体" charset="-122"/>
                </a:rPr>
                <a:t> </a:t>
              </a:r>
              <a:r>
                <a:rPr lang="en-US" altLang="zh-CN" sz="2400">
                  <a:ea typeface="宋体" charset="-122"/>
                </a:rPr>
                <a:t>c</a:t>
              </a:r>
            </a:p>
          </p:txBody>
        </p:sp>
        <p:sp>
          <p:nvSpPr>
            <p:cNvPr id="38939" name="Rectangle 48"/>
            <p:cNvSpPr>
              <a:spLocks noChangeArrowheads="1"/>
            </p:cNvSpPr>
            <p:nvPr/>
          </p:nvSpPr>
          <p:spPr bwMode="auto">
            <a:xfrm>
              <a:off x="3989485" y="4544255"/>
              <a:ext cx="820762" cy="4611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2400">
                  <a:ea typeface="宋体" charset="-122"/>
                </a:rPr>
                <a:t>b &gt;</a:t>
              </a:r>
              <a:r>
                <a:rPr lang="zh-CN" altLang="en-US" sz="2400">
                  <a:ea typeface="宋体" charset="-122"/>
                </a:rPr>
                <a:t> </a:t>
              </a:r>
              <a:r>
                <a:rPr lang="en-US" altLang="zh-CN" sz="2400">
                  <a:ea typeface="宋体" charset="-122"/>
                </a:rPr>
                <a:t>c</a:t>
              </a:r>
            </a:p>
          </p:txBody>
        </p:sp>
        <p:sp>
          <p:nvSpPr>
            <p:cNvPr id="38940" name="Rectangle 49"/>
            <p:cNvSpPr>
              <a:spLocks noChangeArrowheads="1"/>
            </p:cNvSpPr>
            <p:nvPr/>
          </p:nvSpPr>
          <p:spPr bwMode="auto">
            <a:xfrm>
              <a:off x="2342830" y="4097202"/>
              <a:ext cx="1246533" cy="4611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400">
                  <a:ea typeface="宋体" charset="-122"/>
                </a:rPr>
                <a:t>交换</a:t>
              </a:r>
              <a:r>
                <a:rPr lang="en-US" altLang="zh-CN" sz="2400">
                  <a:ea typeface="宋体" charset="-122"/>
                </a:rPr>
                <a:t>a, c</a:t>
              </a:r>
            </a:p>
          </p:txBody>
        </p:sp>
        <p:sp>
          <p:nvSpPr>
            <p:cNvPr id="38941" name="Rectangle 50"/>
            <p:cNvSpPr>
              <a:spLocks noChangeArrowheads="1"/>
            </p:cNvSpPr>
            <p:nvPr/>
          </p:nvSpPr>
          <p:spPr bwMode="auto">
            <a:xfrm>
              <a:off x="2342830" y="5036014"/>
              <a:ext cx="1264487" cy="4611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400">
                  <a:ea typeface="宋体" charset="-122"/>
                </a:rPr>
                <a:t>交换</a:t>
              </a:r>
              <a:r>
                <a:rPr lang="en-US" altLang="zh-CN" sz="2400">
                  <a:ea typeface="宋体" charset="-122"/>
                </a:rPr>
                <a:t>b, c</a:t>
              </a:r>
            </a:p>
          </p:txBody>
        </p:sp>
        <p:sp>
          <p:nvSpPr>
            <p:cNvPr id="38942" name="Rectangle 51"/>
            <p:cNvSpPr>
              <a:spLocks noChangeArrowheads="1"/>
            </p:cNvSpPr>
            <p:nvPr/>
          </p:nvSpPr>
          <p:spPr bwMode="auto">
            <a:xfrm>
              <a:off x="2345395" y="5483067"/>
              <a:ext cx="1882624" cy="4611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400">
                  <a:ea typeface="宋体" charset="-122"/>
                </a:rPr>
                <a:t>输出</a:t>
              </a:r>
              <a:r>
                <a:rPr lang="en-US" altLang="zh-CN" sz="2400">
                  <a:ea typeface="宋体" charset="-122"/>
                </a:rPr>
                <a:t>a</a:t>
              </a:r>
              <a:r>
                <a:rPr lang="zh-CN" altLang="en-US" sz="2400">
                  <a:ea typeface="宋体" charset="-122"/>
                </a:rPr>
                <a:t>，</a:t>
              </a:r>
              <a:r>
                <a:rPr lang="en-US" altLang="zh-CN" sz="2400">
                  <a:ea typeface="宋体" charset="-122"/>
                </a:rPr>
                <a:t>b</a:t>
              </a:r>
              <a:r>
                <a:rPr lang="zh-CN" altLang="en-US" sz="2400">
                  <a:ea typeface="宋体" charset="-122"/>
                </a:rPr>
                <a:t>，</a:t>
              </a:r>
              <a:r>
                <a:rPr lang="en-US" altLang="zh-CN" sz="2400">
                  <a:ea typeface="宋体" charset="-122"/>
                </a:rPr>
                <a:t>c</a:t>
              </a:r>
            </a:p>
          </p:txBody>
        </p:sp>
        <p:sp>
          <p:nvSpPr>
            <p:cNvPr id="38943" name="Rectangle 52"/>
            <p:cNvSpPr>
              <a:spLocks noChangeArrowheads="1"/>
            </p:cNvSpPr>
            <p:nvPr/>
          </p:nvSpPr>
          <p:spPr bwMode="auto">
            <a:xfrm>
              <a:off x="2342830" y="3774853"/>
              <a:ext cx="495022" cy="4611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400">
                  <a:ea typeface="宋体" charset="-122"/>
                </a:rPr>
                <a:t>真</a:t>
              </a:r>
            </a:p>
          </p:txBody>
        </p:sp>
        <p:sp>
          <p:nvSpPr>
            <p:cNvPr id="38944" name="Rectangle 53"/>
            <p:cNvSpPr>
              <a:spLocks noChangeArrowheads="1"/>
            </p:cNvSpPr>
            <p:nvPr/>
          </p:nvSpPr>
          <p:spPr bwMode="auto">
            <a:xfrm>
              <a:off x="2342830" y="4607784"/>
              <a:ext cx="495022" cy="4611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400">
                  <a:ea typeface="宋体" charset="-122"/>
                </a:rPr>
                <a:t>真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边学边练</a:t>
            </a:r>
            <a:endParaRPr lang="zh-CN" altLang="en-US" dirty="0" smtClean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62200" y="1447800"/>
            <a:ext cx="6457950" cy="50292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zh-CN" altLang="zh-CN" sz="2400" dirty="0" smtClean="0"/>
              <a:t>输入一个</a:t>
            </a:r>
            <a:r>
              <a:rPr lang="en-US" altLang="zh-CN" sz="2400" dirty="0" smtClean="0"/>
              <a:t>3</a:t>
            </a:r>
            <a:r>
              <a:rPr lang="zh-CN" altLang="zh-CN" sz="2400" dirty="0" smtClean="0"/>
              <a:t>位正整数，分离出该数中的每一位数字，用这些数字组成一个最大数和一个最小数，并显示输出。例如，输入</a:t>
            </a:r>
            <a:r>
              <a:rPr lang="en-US" altLang="zh-CN" sz="2400" dirty="0" smtClean="0"/>
              <a:t>186</a:t>
            </a:r>
            <a:r>
              <a:rPr lang="zh-CN" altLang="zh-CN" sz="2400" dirty="0" smtClean="0"/>
              <a:t>，则输出</a:t>
            </a:r>
            <a:r>
              <a:rPr lang="en-US" altLang="zh-CN" sz="2400" dirty="0" smtClean="0"/>
              <a:t>861</a:t>
            </a:r>
            <a:r>
              <a:rPr lang="zh-CN" altLang="zh-CN" sz="2400" dirty="0" smtClean="0"/>
              <a:t>和</a:t>
            </a:r>
            <a:r>
              <a:rPr lang="en-US" altLang="zh-CN" sz="2400" dirty="0" smtClean="0"/>
              <a:t>168 </a:t>
            </a:r>
            <a:r>
              <a:rPr lang="zh-CN" altLang="en-US" sz="2400" dirty="0" smtClean="0"/>
              <a:t>。</a:t>
            </a:r>
          </a:p>
        </p:txBody>
      </p:sp>
      <p:graphicFrame>
        <p:nvGraphicFramePr>
          <p:cNvPr id="39940" name="对象 1"/>
          <p:cNvGraphicFramePr>
            <a:graphicFrameLocks noChangeAspect="1"/>
          </p:cNvGraphicFramePr>
          <p:nvPr/>
        </p:nvGraphicFramePr>
        <p:xfrm>
          <a:off x="609600" y="1524000"/>
          <a:ext cx="1524000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7" name="位图图像" r:id="rId3" imgW="5380952" imgH="4704762" progId="PBrush">
                  <p:embed/>
                </p:oleObj>
              </mc:Choice>
              <mc:Fallback>
                <p:oleObj name="位图图像" r:id="rId3" imgW="5380952" imgH="4704762" progId="PBrush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1524000"/>
                        <a:ext cx="1524000" cy="152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4.5 含分支结构的算法举例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447800"/>
            <a:ext cx="4572000" cy="22860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2400" smtClean="0"/>
              <a:t>【例4-1</a:t>
            </a:r>
            <a:r>
              <a:rPr lang="en-US" altLang="zh-CN" sz="2400" smtClean="0"/>
              <a:t>3】</a:t>
            </a:r>
            <a:r>
              <a:rPr lang="zh-CN" altLang="en-US" sz="2400" smtClean="0"/>
              <a:t>输入3个数，输出它们中的最大者和最小者。</a:t>
            </a:r>
          </a:p>
          <a:p>
            <a:pPr eaLnBrk="1" hangingPunct="1">
              <a:buFontTx/>
              <a:buNone/>
            </a:pPr>
            <a:r>
              <a:rPr lang="zh-CN" altLang="en-US" sz="2400" smtClean="0"/>
              <a:t>解题分析：设</a:t>
            </a:r>
            <a:r>
              <a:rPr lang="en-US" altLang="zh-CN" sz="2400" smtClean="0"/>
              <a:t>x，y，z</a:t>
            </a:r>
            <a:r>
              <a:rPr lang="zh-CN" altLang="en-US" sz="2400" smtClean="0"/>
              <a:t>存储输入的3个数，变量</a:t>
            </a:r>
            <a:r>
              <a:rPr lang="en-US" altLang="zh-CN" sz="2400" smtClean="0"/>
              <a:t>max、min</a:t>
            </a:r>
            <a:r>
              <a:rPr lang="zh-CN" altLang="en-US" sz="2400" smtClean="0"/>
              <a:t>存储3个数中的最大数和最小数。</a:t>
            </a:r>
          </a:p>
        </p:txBody>
      </p:sp>
      <p:sp>
        <p:nvSpPr>
          <p:cNvPr id="152580" name="Rectangle 4"/>
          <p:cNvSpPr>
            <a:spLocks noChangeArrowheads="1"/>
          </p:cNvSpPr>
          <p:nvPr/>
        </p:nvSpPr>
        <p:spPr bwMode="auto">
          <a:xfrm>
            <a:off x="5183188" y="2133600"/>
            <a:ext cx="3430587" cy="38560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>
              <a:ea typeface="宋体" charset="-122"/>
            </a:endParaRPr>
          </a:p>
        </p:txBody>
      </p:sp>
      <p:sp>
        <p:nvSpPr>
          <p:cNvPr id="152581" name="Line 5"/>
          <p:cNvSpPr>
            <a:spLocks noChangeShapeType="1"/>
          </p:cNvSpPr>
          <p:nvPr/>
        </p:nvSpPr>
        <p:spPr bwMode="auto">
          <a:xfrm>
            <a:off x="5181600" y="2541588"/>
            <a:ext cx="34305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3025" tIns="36512" rIns="73025" bIns="36512"/>
          <a:lstStyle/>
          <a:p>
            <a:endParaRPr lang="zh-CN" altLang="en-US"/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5181600" y="2541588"/>
            <a:ext cx="3430588" cy="1284287"/>
            <a:chOff x="1536" y="2016"/>
            <a:chExt cx="2208" cy="912"/>
          </a:xfrm>
        </p:grpSpPr>
        <p:sp>
          <p:nvSpPr>
            <p:cNvPr id="40999" name="Line 6"/>
            <p:cNvSpPr>
              <a:spLocks noChangeShapeType="1"/>
            </p:cNvSpPr>
            <p:nvPr/>
          </p:nvSpPr>
          <p:spPr bwMode="auto">
            <a:xfrm>
              <a:off x="1536" y="2016"/>
              <a:ext cx="1104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41000" name="Line 7"/>
            <p:cNvSpPr>
              <a:spLocks noChangeShapeType="1"/>
            </p:cNvSpPr>
            <p:nvPr/>
          </p:nvSpPr>
          <p:spPr bwMode="auto">
            <a:xfrm flipV="1">
              <a:off x="2640" y="2016"/>
              <a:ext cx="1104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41001" name="Line 8"/>
            <p:cNvSpPr>
              <a:spLocks noChangeShapeType="1"/>
            </p:cNvSpPr>
            <p:nvPr/>
          </p:nvSpPr>
          <p:spPr bwMode="auto">
            <a:xfrm>
              <a:off x="1536" y="2400"/>
              <a:ext cx="22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41002" name="Line 9"/>
            <p:cNvSpPr>
              <a:spLocks noChangeShapeType="1"/>
            </p:cNvSpPr>
            <p:nvPr/>
          </p:nvSpPr>
          <p:spPr bwMode="auto">
            <a:xfrm>
              <a:off x="2640" y="2400"/>
              <a:ext cx="0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41003" name="Line 10"/>
            <p:cNvSpPr>
              <a:spLocks noChangeShapeType="1"/>
            </p:cNvSpPr>
            <p:nvPr/>
          </p:nvSpPr>
          <p:spPr bwMode="auto">
            <a:xfrm>
              <a:off x="1536" y="2928"/>
              <a:ext cx="22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</p:grpSp>
      <p:grpSp>
        <p:nvGrpSpPr>
          <p:cNvPr id="3" name="Group 22"/>
          <p:cNvGrpSpPr>
            <a:grpSpLocks/>
          </p:cNvGrpSpPr>
          <p:nvPr/>
        </p:nvGrpSpPr>
        <p:grpSpPr bwMode="auto">
          <a:xfrm>
            <a:off x="6524625" y="4435475"/>
            <a:ext cx="2087563" cy="1149350"/>
            <a:chOff x="2400" y="3025"/>
            <a:chExt cx="1344" cy="816"/>
          </a:xfrm>
        </p:grpSpPr>
        <p:sp>
          <p:nvSpPr>
            <p:cNvPr id="40995" name="Line 16"/>
            <p:cNvSpPr>
              <a:spLocks noChangeShapeType="1"/>
            </p:cNvSpPr>
            <p:nvPr/>
          </p:nvSpPr>
          <p:spPr bwMode="auto">
            <a:xfrm>
              <a:off x="2400" y="3025"/>
              <a:ext cx="1008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40996" name="Line 17"/>
            <p:cNvSpPr>
              <a:spLocks noChangeShapeType="1"/>
            </p:cNvSpPr>
            <p:nvPr/>
          </p:nvSpPr>
          <p:spPr bwMode="auto">
            <a:xfrm flipV="1">
              <a:off x="3408" y="3025"/>
              <a:ext cx="336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40997" name="Line 18"/>
            <p:cNvSpPr>
              <a:spLocks noChangeShapeType="1"/>
            </p:cNvSpPr>
            <p:nvPr/>
          </p:nvSpPr>
          <p:spPr bwMode="auto">
            <a:xfrm>
              <a:off x="2400" y="3505"/>
              <a:ext cx="13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40998" name="Line 19"/>
            <p:cNvSpPr>
              <a:spLocks noChangeShapeType="1"/>
            </p:cNvSpPr>
            <p:nvPr/>
          </p:nvSpPr>
          <p:spPr bwMode="auto">
            <a:xfrm>
              <a:off x="3408" y="3505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</p:grpSp>
      <p:grpSp>
        <p:nvGrpSpPr>
          <p:cNvPr id="4" name="Group 21"/>
          <p:cNvGrpSpPr>
            <a:grpSpLocks/>
          </p:cNvGrpSpPr>
          <p:nvPr/>
        </p:nvGrpSpPr>
        <p:grpSpPr bwMode="auto">
          <a:xfrm>
            <a:off x="5181600" y="3825875"/>
            <a:ext cx="3430588" cy="1758950"/>
            <a:chOff x="1536" y="2593"/>
            <a:chExt cx="2208" cy="1248"/>
          </a:xfrm>
        </p:grpSpPr>
        <p:sp>
          <p:nvSpPr>
            <p:cNvPr id="40990" name="Line 12"/>
            <p:cNvSpPr>
              <a:spLocks noChangeShapeType="1"/>
            </p:cNvSpPr>
            <p:nvPr/>
          </p:nvSpPr>
          <p:spPr bwMode="auto">
            <a:xfrm>
              <a:off x="1536" y="2593"/>
              <a:ext cx="864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40991" name="Line 13"/>
            <p:cNvSpPr>
              <a:spLocks noChangeShapeType="1"/>
            </p:cNvSpPr>
            <p:nvPr/>
          </p:nvSpPr>
          <p:spPr bwMode="auto">
            <a:xfrm flipV="1">
              <a:off x="2400" y="2593"/>
              <a:ext cx="1344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40992" name="Line 14"/>
            <p:cNvSpPr>
              <a:spLocks noChangeShapeType="1"/>
            </p:cNvSpPr>
            <p:nvPr/>
          </p:nvSpPr>
          <p:spPr bwMode="auto">
            <a:xfrm>
              <a:off x="1536" y="3025"/>
              <a:ext cx="22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40993" name="Line 15"/>
            <p:cNvSpPr>
              <a:spLocks noChangeShapeType="1"/>
            </p:cNvSpPr>
            <p:nvPr/>
          </p:nvSpPr>
          <p:spPr bwMode="auto">
            <a:xfrm>
              <a:off x="2400" y="3025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40994" name="Line 20"/>
            <p:cNvSpPr>
              <a:spLocks noChangeShapeType="1"/>
            </p:cNvSpPr>
            <p:nvPr/>
          </p:nvSpPr>
          <p:spPr bwMode="auto">
            <a:xfrm>
              <a:off x="1536" y="3841"/>
              <a:ext cx="22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</p:grpSp>
      <p:sp>
        <p:nvSpPr>
          <p:cNvPr id="152599" name="Text Box 23"/>
          <p:cNvSpPr txBox="1">
            <a:spLocks noChangeArrowheads="1"/>
          </p:cNvSpPr>
          <p:nvPr/>
        </p:nvSpPr>
        <p:spPr bwMode="auto">
          <a:xfrm>
            <a:off x="5927725" y="2133600"/>
            <a:ext cx="2087563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000"/>
              <a:t>输入3个数</a:t>
            </a:r>
            <a:r>
              <a:rPr lang="en-US" altLang="zh-CN" sz="2000"/>
              <a:t>x,y,z</a:t>
            </a:r>
          </a:p>
        </p:txBody>
      </p:sp>
      <p:sp>
        <p:nvSpPr>
          <p:cNvPr id="152600" name="Rectangle 24"/>
          <p:cNvSpPr>
            <a:spLocks noChangeArrowheads="1"/>
          </p:cNvSpPr>
          <p:nvPr/>
        </p:nvSpPr>
        <p:spPr bwMode="auto">
          <a:xfrm>
            <a:off x="6629400" y="2514600"/>
            <a:ext cx="717550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000"/>
              <a:t>x&gt;y</a:t>
            </a:r>
            <a:endParaRPr lang="zh-CN" altLang="en-US" sz="2000"/>
          </a:p>
        </p:txBody>
      </p:sp>
      <p:grpSp>
        <p:nvGrpSpPr>
          <p:cNvPr id="5" name="Group 39"/>
          <p:cNvGrpSpPr>
            <a:grpSpLocks/>
          </p:cNvGrpSpPr>
          <p:nvPr/>
        </p:nvGrpSpPr>
        <p:grpSpPr bwMode="auto">
          <a:xfrm>
            <a:off x="5181600" y="2674938"/>
            <a:ext cx="1492250" cy="1123950"/>
            <a:chOff x="1536" y="1733"/>
            <a:chExt cx="940" cy="708"/>
          </a:xfrm>
        </p:grpSpPr>
        <p:sp>
          <p:nvSpPr>
            <p:cNvPr id="40988" name="Text Box 25"/>
            <p:cNvSpPr txBox="1">
              <a:spLocks noChangeArrowheads="1"/>
            </p:cNvSpPr>
            <p:nvPr/>
          </p:nvSpPr>
          <p:spPr bwMode="auto">
            <a:xfrm>
              <a:off x="1536" y="1733"/>
              <a:ext cx="423" cy="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2000"/>
                <a:t>真</a:t>
              </a:r>
            </a:p>
          </p:txBody>
        </p:sp>
        <p:sp>
          <p:nvSpPr>
            <p:cNvPr id="40989" name="Text Box 27"/>
            <p:cNvSpPr txBox="1">
              <a:spLocks noChangeArrowheads="1"/>
            </p:cNvSpPr>
            <p:nvPr/>
          </p:nvSpPr>
          <p:spPr bwMode="auto">
            <a:xfrm>
              <a:off x="1630" y="2031"/>
              <a:ext cx="846" cy="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lnSpc>
                  <a:spcPct val="7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sz="2000"/>
                <a:t>max←x</a:t>
              </a:r>
            </a:p>
            <a:p>
              <a:pPr eaLnBrk="1" hangingPunct="1">
                <a:lnSpc>
                  <a:spcPct val="7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sz="2000"/>
                <a:t>min ← y</a:t>
              </a:r>
            </a:p>
          </p:txBody>
        </p:sp>
      </p:grpSp>
      <p:grpSp>
        <p:nvGrpSpPr>
          <p:cNvPr id="6" name="Group 40"/>
          <p:cNvGrpSpPr>
            <a:grpSpLocks/>
          </p:cNvGrpSpPr>
          <p:nvPr/>
        </p:nvGrpSpPr>
        <p:grpSpPr bwMode="auto">
          <a:xfrm>
            <a:off x="7119938" y="2674938"/>
            <a:ext cx="1492250" cy="1123950"/>
            <a:chOff x="2757" y="1733"/>
            <a:chExt cx="940" cy="708"/>
          </a:xfrm>
        </p:grpSpPr>
        <p:sp>
          <p:nvSpPr>
            <p:cNvPr id="40986" name="Text Box 26"/>
            <p:cNvSpPr txBox="1">
              <a:spLocks noChangeArrowheads="1"/>
            </p:cNvSpPr>
            <p:nvPr/>
          </p:nvSpPr>
          <p:spPr bwMode="auto">
            <a:xfrm>
              <a:off x="3415" y="1733"/>
              <a:ext cx="282" cy="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2000"/>
                <a:t>假</a:t>
              </a:r>
            </a:p>
          </p:txBody>
        </p:sp>
        <p:sp>
          <p:nvSpPr>
            <p:cNvPr id="40987" name="Text Box 28"/>
            <p:cNvSpPr txBox="1">
              <a:spLocks noChangeArrowheads="1"/>
            </p:cNvSpPr>
            <p:nvPr/>
          </p:nvSpPr>
          <p:spPr bwMode="auto">
            <a:xfrm>
              <a:off x="2757" y="2031"/>
              <a:ext cx="846" cy="4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lnSpc>
                  <a:spcPct val="7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sz="2000"/>
                <a:t>max←y</a:t>
              </a:r>
            </a:p>
            <a:p>
              <a:pPr eaLnBrk="1" hangingPunct="1">
                <a:lnSpc>
                  <a:spcPct val="70000"/>
                </a:lnSpc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en-US" altLang="zh-CN" sz="2000"/>
                <a:t>min ← x</a:t>
              </a:r>
            </a:p>
          </p:txBody>
        </p:sp>
      </p:grpSp>
      <p:sp>
        <p:nvSpPr>
          <p:cNvPr id="152605" name="Rectangle 29"/>
          <p:cNvSpPr>
            <a:spLocks noChangeArrowheads="1"/>
          </p:cNvSpPr>
          <p:nvPr/>
        </p:nvSpPr>
        <p:spPr bwMode="auto">
          <a:xfrm>
            <a:off x="6151563" y="3892550"/>
            <a:ext cx="893762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000"/>
              <a:t>z&gt;max</a:t>
            </a:r>
            <a:endParaRPr lang="zh-CN" altLang="en-US" sz="2000"/>
          </a:p>
        </p:txBody>
      </p:sp>
      <p:sp>
        <p:nvSpPr>
          <p:cNvPr id="152607" name="Text Box 31"/>
          <p:cNvSpPr txBox="1">
            <a:spLocks noChangeArrowheads="1"/>
          </p:cNvSpPr>
          <p:nvPr/>
        </p:nvSpPr>
        <p:spPr bwMode="auto">
          <a:xfrm>
            <a:off x="8239125" y="4030663"/>
            <a:ext cx="4476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000"/>
              <a:t>假</a:t>
            </a:r>
          </a:p>
        </p:txBody>
      </p:sp>
      <p:grpSp>
        <p:nvGrpSpPr>
          <p:cNvPr id="7" name="Group 41"/>
          <p:cNvGrpSpPr>
            <a:grpSpLocks/>
          </p:cNvGrpSpPr>
          <p:nvPr/>
        </p:nvGrpSpPr>
        <p:grpSpPr bwMode="auto">
          <a:xfrm>
            <a:off x="5181600" y="4098925"/>
            <a:ext cx="1203325" cy="781050"/>
            <a:chOff x="1536" y="2630"/>
            <a:chExt cx="758" cy="492"/>
          </a:xfrm>
        </p:grpSpPr>
        <p:sp>
          <p:nvSpPr>
            <p:cNvPr id="40984" name="Text Box 30"/>
            <p:cNvSpPr txBox="1">
              <a:spLocks noChangeArrowheads="1"/>
            </p:cNvSpPr>
            <p:nvPr/>
          </p:nvSpPr>
          <p:spPr bwMode="auto">
            <a:xfrm>
              <a:off x="1536" y="2630"/>
              <a:ext cx="423" cy="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2000"/>
                <a:t>真</a:t>
              </a:r>
            </a:p>
          </p:txBody>
        </p:sp>
        <p:sp>
          <p:nvSpPr>
            <p:cNvPr id="40985" name="Rectangle 32"/>
            <p:cNvSpPr>
              <a:spLocks noChangeArrowheads="1"/>
            </p:cNvSpPr>
            <p:nvPr/>
          </p:nvSpPr>
          <p:spPr bwMode="auto">
            <a:xfrm>
              <a:off x="1677" y="2884"/>
              <a:ext cx="617" cy="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2000"/>
                <a:t>max←z</a:t>
              </a:r>
              <a:endParaRPr lang="zh-CN" altLang="en-US" sz="2000"/>
            </a:p>
          </p:txBody>
        </p:sp>
      </p:grpSp>
      <p:sp>
        <p:nvSpPr>
          <p:cNvPr id="152609" name="Rectangle 33"/>
          <p:cNvSpPr>
            <a:spLocks noChangeArrowheads="1"/>
          </p:cNvSpPr>
          <p:nvPr/>
        </p:nvSpPr>
        <p:spPr bwMode="auto">
          <a:xfrm>
            <a:off x="7418388" y="4433888"/>
            <a:ext cx="895350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000"/>
              <a:t>z&lt;min</a:t>
            </a:r>
            <a:endParaRPr lang="zh-CN" altLang="en-US" sz="2000"/>
          </a:p>
        </p:txBody>
      </p:sp>
      <p:sp>
        <p:nvSpPr>
          <p:cNvPr id="152611" name="Text Box 35"/>
          <p:cNvSpPr txBox="1">
            <a:spLocks noChangeArrowheads="1"/>
          </p:cNvSpPr>
          <p:nvPr/>
        </p:nvSpPr>
        <p:spPr bwMode="auto">
          <a:xfrm>
            <a:off x="8239125" y="4776788"/>
            <a:ext cx="4476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000"/>
              <a:t>假</a:t>
            </a:r>
          </a:p>
        </p:txBody>
      </p:sp>
      <p:grpSp>
        <p:nvGrpSpPr>
          <p:cNvPr id="8" name="Group 42"/>
          <p:cNvGrpSpPr>
            <a:grpSpLocks/>
          </p:cNvGrpSpPr>
          <p:nvPr/>
        </p:nvGrpSpPr>
        <p:grpSpPr bwMode="auto">
          <a:xfrm>
            <a:off x="6524625" y="4703763"/>
            <a:ext cx="1020763" cy="852487"/>
            <a:chOff x="2382" y="3011"/>
            <a:chExt cx="643" cy="537"/>
          </a:xfrm>
        </p:grpSpPr>
        <p:sp>
          <p:nvSpPr>
            <p:cNvPr id="40982" name="Text Box 34"/>
            <p:cNvSpPr txBox="1">
              <a:spLocks noChangeArrowheads="1"/>
            </p:cNvSpPr>
            <p:nvPr/>
          </p:nvSpPr>
          <p:spPr bwMode="auto">
            <a:xfrm>
              <a:off x="2382" y="3011"/>
              <a:ext cx="422" cy="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2000"/>
                <a:t>真</a:t>
              </a:r>
            </a:p>
          </p:txBody>
        </p:sp>
        <p:sp>
          <p:nvSpPr>
            <p:cNvPr id="40983" name="Rectangle 36"/>
            <p:cNvSpPr>
              <a:spLocks noChangeArrowheads="1"/>
            </p:cNvSpPr>
            <p:nvPr/>
          </p:nvSpPr>
          <p:spPr bwMode="auto">
            <a:xfrm>
              <a:off x="2435" y="3310"/>
              <a:ext cx="590" cy="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2000"/>
                <a:t>min←z</a:t>
              </a:r>
              <a:endParaRPr lang="zh-CN" altLang="en-US" sz="2000"/>
            </a:p>
          </p:txBody>
        </p:sp>
      </p:grpSp>
      <p:sp>
        <p:nvSpPr>
          <p:cNvPr id="152613" name="Text Box 37"/>
          <p:cNvSpPr txBox="1">
            <a:spLocks noChangeArrowheads="1"/>
          </p:cNvSpPr>
          <p:nvPr/>
        </p:nvSpPr>
        <p:spPr bwMode="auto">
          <a:xfrm>
            <a:off x="6002338" y="5651500"/>
            <a:ext cx="2087562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000"/>
              <a:t>输出</a:t>
            </a:r>
            <a:r>
              <a:rPr lang="en-US" altLang="zh-CN" sz="2000"/>
              <a:t>max, min</a:t>
            </a:r>
          </a:p>
        </p:txBody>
      </p:sp>
      <p:sp>
        <p:nvSpPr>
          <p:cNvPr id="152619" name="Rectangle 43"/>
          <p:cNvSpPr>
            <a:spLocks noChangeArrowheads="1"/>
          </p:cNvSpPr>
          <p:nvPr/>
        </p:nvSpPr>
        <p:spPr bwMode="auto">
          <a:xfrm>
            <a:off x="5257800" y="1524000"/>
            <a:ext cx="137160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/>
              <a:t>方法一：</a:t>
            </a:r>
          </a:p>
        </p:txBody>
      </p:sp>
      <p:sp>
        <p:nvSpPr>
          <p:cNvPr id="152621" name="AutoShape 45"/>
          <p:cNvSpPr>
            <a:spLocks/>
          </p:cNvSpPr>
          <p:nvPr/>
        </p:nvSpPr>
        <p:spPr bwMode="auto">
          <a:xfrm>
            <a:off x="609600" y="4110038"/>
            <a:ext cx="3581400" cy="919162"/>
          </a:xfrm>
          <a:prstGeom prst="accentBorderCallout2">
            <a:avLst>
              <a:gd name="adj1" fmla="val 12435"/>
              <a:gd name="adj2" fmla="val 102130"/>
              <a:gd name="adj3" fmla="val 12435"/>
              <a:gd name="adj4" fmla="val 114273"/>
              <a:gd name="adj5" fmla="val -39722"/>
              <a:gd name="adj6" fmla="val 126861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73025" tIns="36512" rIns="73025" bIns="36512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>
                <a:ea typeface="隶书" pitchFamily="49" charset="-122"/>
              </a:rPr>
              <a:t>3个数不要求同时存在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>
                <a:ea typeface="隶书" pitchFamily="49" charset="-122"/>
              </a:rPr>
              <a:t>不必用3个变量分别存储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2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2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52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2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52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52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52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52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52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52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52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52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80" grpId="0" animBg="1"/>
      <p:bldP spid="152581" grpId="0" animBg="1"/>
      <p:bldP spid="152599" grpId="0" autoUpdateAnimBg="0"/>
      <p:bldP spid="152600" grpId="0" autoUpdateAnimBg="0"/>
      <p:bldP spid="152605" grpId="0" autoUpdateAnimBg="0"/>
      <p:bldP spid="152607" grpId="0" autoUpdateAnimBg="0"/>
      <p:bldP spid="152609" grpId="0" autoUpdateAnimBg="0"/>
      <p:bldP spid="152611" grpId="0" autoUpdateAnimBg="0"/>
      <p:bldP spid="152613" grpId="0" autoUpdateAnimBg="0"/>
      <p:bldP spid="152619" grpId="0" autoUpdateAnimBg="0"/>
      <p:bldP spid="152621" grpId="0" animBg="1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4.5 含分支结构的算法举例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47800"/>
            <a:ext cx="3795712" cy="5029200"/>
          </a:xfrm>
          <a:noFill/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2400" smtClean="0"/>
              <a:t>方法二：只设一个变量</a:t>
            </a:r>
            <a:r>
              <a:rPr lang="en-US" altLang="zh-CN" sz="2400" smtClean="0"/>
              <a:t>x。</a:t>
            </a:r>
            <a:r>
              <a:rPr lang="zh-CN" altLang="en-US" sz="2400" smtClean="0"/>
              <a:t>算法开始时，把输入的第一个数存储在</a:t>
            </a:r>
            <a:r>
              <a:rPr lang="en-US" altLang="zh-CN" sz="2400" smtClean="0"/>
              <a:t>x</a:t>
            </a:r>
            <a:r>
              <a:rPr lang="zh-CN" altLang="en-US" sz="2400" smtClean="0"/>
              <a:t>中，对存放在</a:t>
            </a:r>
            <a:r>
              <a:rPr lang="en-US" altLang="zh-CN" sz="2400" smtClean="0"/>
              <a:t>x</a:t>
            </a:r>
            <a:r>
              <a:rPr lang="zh-CN" altLang="en-US" sz="2400" smtClean="0"/>
              <a:t>中的第一个数做运算，运算后，再输入第二个数，也存储在</a:t>
            </a:r>
            <a:r>
              <a:rPr lang="en-US" altLang="zh-CN" sz="2400" smtClean="0"/>
              <a:t>x</a:t>
            </a:r>
            <a:r>
              <a:rPr lang="zh-CN" altLang="en-US" sz="2400" smtClean="0"/>
              <a:t>中，依此类推。</a:t>
            </a:r>
          </a:p>
        </p:txBody>
      </p:sp>
      <p:sp>
        <p:nvSpPr>
          <p:cNvPr id="154667" name="Rectangle 43"/>
          <p:cNvSpPr>
            <a:spLocks noChangeArrowheads="1"/>
          </p:cNvSpPr>
          <p:nvPr/>
        </p:nvSpPr>
        <p:spPr bwMode="auto">
          <a:xfrm>
            <a:off x="4953000" y="1447800"/>
            <a:ext cx="3430588" cy="5105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73025" tIns="36512" rIns="73025" bIns="36512"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>
              <a:ea typeface="宋体" charset="-122"/>
            </a:endParaRPr>
          </a:p>
        </p:txBody>
      </p:sp>
      <p:sp>
        <p:nvSpPr>
          <p:cNvPr id="154668" name="Text Box 44"/>
          <p:cNvSpPr txBox="1">
            <a:spLocks noChangeArrowheads="1"/>
          </p:cNvSpPr>
          <p:nvPr/>
        </p:nvSpPr>
        <p:spPr bwMode="auto">
          <a:xfrm>
            <a:off x="5562600" y="1447800"/>
            <a:ext cx="2087563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000"/>
              <a:t>输入第一个数于</a:t>
            </a:r>
            <a:r>
              <a:rPr lang="en-US" altLang="zh-CN" sz="2000"/>
              <a:t>x</a:t>
            </a:r>
          </a:p>
        </p:txBody>
      </p:sp>
      <p:sp>
        <p:nvSpPr>
          <p:cNvPr id="154669" name="Line 45"/>
          <p:cNvSpPr>
            <a:spLocks noChangeShapeType="1"/>
          </p:cNvSpPr>
          <p:nvPr/>
        </p:nvSpPr>
        <p:spPr bwMode="auto">
          <a:xfrm>
            <a:off x="4953000" y="1803400"/>
            <a:ext cx="34305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3025" tIns="36512" rIns="73025" bIns="36512"/>
          <a:lstStyle/>
          <a:p>
            <a:endParaRPr lang="zh-CN" altLang="en-US"/>
          </a:p>
        </p:txBody>
      </p:sp>
      <p:grpSp>
        <p:nvGrpSpPr>
          <p:cNvPr id="2" name="Group 46"/>
          <p:cNvGrpSpPr>
            <a:grpSpLocks/>
          </p:cNvGrpSpPr>
          <p:nvPr/>
        </p:nvGrpSpPr>
        <p:grpSpPr bwMode="auto">
          <a:xfrm>
            <a:off x="6296025" y="3165475"/>
            <a:ext cx="2087563" cy="1000125"/>
            <a:chOff x="2400" y="3025"/>
            <a:chExt cx="1344" cy="816"/>
          </a:xfrm>
        </p:grpSpPr>
        <p:sp>
          <p:nvSpPr>
            <p:cNvPr id="42037" name="Line 47"/>
            <p:cNvSpPr>
              <a:spLocks noChangeShapeType="1"/>
            </p:cNvSpPr>
            <p:nvPr/>
          </p:nvSpPr>
          <p:spPr bwMode="auto">
            <a:xfrm>
              <a:off x="2400" y="3025"/>
              <a:ext cx="1008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42038" name="Line 48"/>
            <p:cNvSpPr>
              <a:spLocks noChangeShapeType="1"/>
            </p:cNvSpPr>
            <p:nvPr/>
          </p:nvSpPr>
          <p:spPr bwMode="auto">
            <a:xfrm flipV="1">
              <a:off x="3408" y="3025"/>
              <a:ext cx="336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42039" name="Line 49"/>
            <p:cNvSpPr>
              <a:spLocks noChangeShapeType="1"/>
            </p:cNvSpPr>
            <p:nvPr/>
          </p:nvSpPr>
          <p:spPr bwMode="auto">
            <a:xfrm>
              <a:off x="2400" y="3505"/>
              <a:ext cx="13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42040" name="Line 50"/>
            <p:cNvSpPr>
              <a:spLocks noChangeShapeType="1"/>
            </p:cNvSpPr>
            <p:nvPr/>
          </p:nvSpPr>
          <p:spPr bwMode="auto">
            <a:xfrm>
              <a:off x="3408" y="3505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</p:grpSp>
      <p:grpSp>
        <p:nvGrpSpPr>
          <p:cNvPr id="3" name="Group 51"/>
          <p:cNvGrpSpPr>
            <a:grpSpLocks/>
          </p:cNvGrpSpPr>
          <p:nvPr/>
        </p:nvGrpSpPr>
        <p:grpSpPr bwMode="auto">
          <a:xfrm>
            <a:off x="4953000" y="2635250"/>
            <a:ext cx="3430588" cy="1530350"/>
            <a:chOff x="1536" y="2593"/>
            <a:chExt cx="2208" cy="1248"/>
          </a:xfrm>
        </p:grpSpPr>
        <p:sp>
          <p:nvSpPr>
            <p:cNvPr id="42032" name="Line 52"/>
            <p:cNvSpPr>
              <a:spLocks noChangeShapeType="1"/>
            </p:cNvSpPr>
            <p:nvPr/>
          </p:nvSpPr>
          <p:spPr bwMode="auto">
            <a:xfrm>
              <a:off x="1536" y="2593"/>
              <a:ext cx="864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42033" name="Line 53"/>
            <p:cNvSpPr>
              <a:spLocks noChangeShapeType="1"/>
            </p:cNvSpPr>
            <p:nvPr/>
          </p:nvSpPr>
          <p:spPr bwMode="auto">
            <a:xfrm flipV="1">
              <a:off x="2400" y="2593"/>
              <a:ext cx="1344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42034" name="Line 54"/>
            <p:cNvSpPr>
              <a:spLocks noChangeShapeType="1"/>
            </p:cNvSpPr>
            <p:nvPr/>
          </p:nvSpPr>
          <p:spPr bwMode="auto">
            <a:xfrm>
              <a:off x="1536" y="3025"/>
              <a:ext cx="22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42035" name="Line 55"/>
            <p:cNvSpPr>
              <a:spLocks noChangeShapeType="1"/>
            </p:cNvSpPr>
            <p:nvPr/>
          </p:nvSpPr>
          <p:spPr bwMode="auto">
            <a:xfrm>
              <a:off x="2400" y="3025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42036" name="Line 56"/>
            <p:cNvSpPr>
              <a:spLocks noChangeShapeType="1"/>
            </p:cNvSpPr>
            <p:nvPr/>
          </p:nvSpPr>
          <p:spPr bwMode="auto">
            <a:xfrm>
              <a:off x="1536" y="3841"/>
              <a:ext cx="22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</p:grpSp>
      <p:sp>
        <p:nvSpPr>
          <p:cNvPr id="154681" name="Text Box 57"/>
          <p:cNvSpPr txBox="1">
            <a:spLocks noChangeArrowheads="1"/>
          </p:cNvSpPr>
          <p:nvPr/>
        </p:nvSpPr>
        <p:spPr bwMode="auto">
          <a:xfrm>
            <a:off x="5334000" y="1846263"/>
            <a:ext cx="259080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000"/>
              <a:t>max←x     min ←x</a:t>
            </a:r>
          </a:p>
        </p:txBody>
      </p:sp>
      <p:sp>
        <p:nvSpPr>
          <p:cNvPr id="154682" name="Rectangle 58"/>
          <p:cNvSpPr>
            <a:spLocks noChangeArrowheads="1"/>
          </p:cNvSpPr>
          <p:nvPr/>
        </p:nvSpPr>
        <p:spPr bwMode="auto">
          <a:xfrm>
            <a:off x="5922963" y="2693988"/>
            <a:ext cx="893762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000"/>
              <a:t>x&gt;max</a:t>
            </a:r>
            <a:endParaRPr lang="zh-CN" altLang="en-US" sz="2000"/>
          </a:p>
        </p:txBody>
      </p:sp>
      <p:sp>
        <p:nvSpPr>
          <p:cNvPr id="154683" name="Text Box 59"/>
          <p:cNvSpPr txBox="1">
            <a:spLocks noChangeArrowheads="1"/>
          </p:cNvSpPr>
          <p:nvPr/>
        </p:nvSpPr>
        <p:spPr bwMode="auto">
          <a:xfrm>
            <a:off x="8010525" y="2814638"/>
            <a:ext cx="4476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000"/>
              <a:t>假</a:t>
            </a:r>
          </a:p>
        </p:txBody>
      </p:sp>
      <p:grpSp>
        <p:nvGrpSpPr>
          <p:cNvPr id="4" name="Group 60"/>
          <p:cNvGrpSpPr>
            <a:grpSpLocks/>
          </p:cNvGrpSpPr>
          <p:nvPr/>
        </p:nvGrpSpPr>
        <p:grpSpPr bwMode="auto">
          <a:xfrm>
            <a:off x="4953000" y="2873375"/>
            <a:ext cx="1217613" cy="728663"/>
            <a:chOff x="1536" y="2630"/>
            <a:chExt cx="767" cy="528"/>
          </a:xfrm>
        </p:grpSpPr>
        <p:sp>
          <p:nvSpPr>
            <p:cNvPr id="42030" name="Text Box 61"/>
            <p:cNvSpPr txBox="1">
              <a:spLocks noChangeArrowheads="1"/>
            </p:cNvSpPr>
            <p:nvPr/>
          </p:nvSpPr>
          <p:spPr bwMode="auto">
            <a:xfrm>
              <a:off x="1536" y="2630"/>
              <a:ext cx="423" cy="2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2000"/>
                <a:t>真</a:t>
              </a:r>
            </a:p>
          </p:txBody>
        </p:sp>
        <p:sp>
          <p:nvSpPr>
            <p:cNvPr id="42031" name="Rectangle 62"/>
            <p:cNvSpPr>
              <a:spLocks noChangeArrowheads="1"/>
            </p:cNvSpPr>
            <p:nvPr/>
          </p:nvSpPr>
          <p:spPr bwMode="auto">
            <a:xfrm>
              <a:off x="1677" y="2884"/>
              <a:ext cx="626" cy="2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2000"/>
                <a:t>max←x</a:t>
              </a:r>
              <a:endParaRPr lang="zh-CN" altLang="en-US" sz="2000"/>
            </a:p>
          </p:txBody>
        </p:sp>
      </p:grpSp>
      <p:sp>
        <p:nvSpPr>
          <p:cNvPr id="154687" name="Rectangle 63"/>
          <p:cNvSpPr>
            <a:spLocks noChangeArrowheads="1"/>
          </p:cNvSpPr>
          <p:nvPr/>
        </p:nvSpPr>
        <p:spPr bwMode="auto">
          <a:xfrm>
            <a:off x="7162800" y="3171825"/>
            <a:ext cx="895350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000"/>
              <a:t>x&lt;min</a:t>
            </a:r>
            <a:endParaRPr lang="zh-CN" altLang="en-US" sz="2000"/>
          </a:p>
        </p:txBody>
      </p:sp>
      <p:sp>
        <p:nvSpPr>
          <p:cNvPr id="154688" name="Text Box 64"/>
          <p:cNvSpPr txBox="1">
            <a:spLocks noChangeArrowheads="1"/>
          </p:cNvSpPr>
          <p:nvPr/>
        </p:nvSpPr>
        <p:spPr bwMode="auto">
          <a:xfrm>
            <a:off x="8010525" y="3463925"/>
            <a:ext cx="4476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000"/>
              <a:t>假</a:t>
            </a:r>
          </a:p>
        </p:txBody>
      </p:sp>
      <p:grpSp>
        <p:nvGrpSpPr>
          <p:cNvPr id="5" name="Group 65"/>
          <p:cNvGrpSpPr>
            <a:grpSpLocks/>
          </p:cNvGrpSpPr>
          <p:nvPr/>
        </p:nvGrpSpPr>
        <p:grpSpPr bwMode="auto">
          <a:xfrm>
            <a:off x="6324600" y="3370263"/>
            <a:ext cx="1035050" cy="790575"/>
            <a:chOff x="2382" y="3011"/>
            <a:chExt cx="652" cy="572"/>
          </a:xfrm>
        </p:grpSpPr>
        <p:sp>
          <p:nvSpPr>
            <p:cNvPr id="42028" name="Text Box 66"/>
            <p:cNvSpPr txBox="1">
              <a:spLocks noChangeArrowheads="1"/>
            </p:cNvSpPr>
            <p:nvPr/>
          </p:nvSpPr>
          <p:spPr bwMode="auto">
            <a:xfrm>
              <a:off x="2382" y="3011"/>
              <a:ext cx="422" cy="2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2000"/>
                <a:t>真</a:t>
              </a:r>
            </a:p>
          </p:txBody>
        </p:sp>
        <p:sp>
          <p:nvSpPr>
            <p:cNvPr id="42029" name="Rectangle 67"/>
            <p:cNvSpPr>
              <a:spLocks noChangeArrowheads="1"/>
            </p:cNvSpPr>
            <p:nvPr/>
          </p:nvSpPr>
          <p:spPr bwMode="auto">
            <a:xfrm>
              <a:off x="2435" y="3310"/>
              <a:ext cx="599" cy="2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2000"/>
                <a:t>min←x</a:t>
              </a:r>
              <a:endParaRPr lang="zh-CN" altLang="en-US" sz="2000"/>
            </a:p>
          </p:txBody>
        </p:sp>
      </p:grpSp>
      <p:sp>
        <p:nvSpPr>
          <p:cNvPr id="154692" name="Text Box 68"/>
          <p:cNvSpPr txBox="1">
            <a:spLocks noChangeArrowheads="1"/>
          </p:cNvSpPr>
          <p:nvPr/>
        </p:nvSpPr>
        <p:spPr bwMode="auto">
          <a:xfrm>
            <a:off x="5715000" y="6154738"/>
            <a:ext cx="2087563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000"/>
              <a:t>输出</a:t>
            </a:r>
            <a:r>
              <a:rPr lang="en-US" altLang="zh-CN" sz="2000"/>
              <a:t>max, min</a:t>
            </a:r>
          </a:p>
        </p:txBody>
      </p:sp>
      <p:sp>
        <p:nvSpPr>
          <p:cNvPr id="154693" name="Line 69"/>
          <p:cNvSpPr>
            <a:spLocks noChangeShapeType="1"/>
          </p:cNvSpPr>
          <p:nvPr/>
        </p:nvSpPr>
        <p:spPr bwMode="auto">
          <a:xfrm>
            <a:off x="4953000" y="2635250"/>
            <a:ext cx="34305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3025" tIns="36512" rIns="73025" bIns="36512"/>
          <a:lstStyle/>
          <a:p>
            <a:endParaRPr lang="zh-CN" altLang="en-US"/>
          </a:p>
        </p:txBody>
      </p:sp>
      <p:sp>
        <p:nvSpPr>
          <p:cNvPr id="154694" name="Line 70"/>
          <p:cNvSpPr>
            <a:spLocks noChangeShapeType="1"/>
          </p:cNvSpPr>
          <p:nvPr/>
        </p:nvSpPr>
        <p:spPr bwMode="auto">
          <a:xfrm>
            <a:off x="4953000" y="2176463"/>
            <a:ext cx="34305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3025" tIns="36512" rIns="73025" bIns="36512"/>
          <a:lstStyle/>
          <a:p>
            <a:endParaRPr lang="zh-CN" altLang="en-US"/>
          </a:p>
        </p:txBody>
      </p:sp>
      <p:sp>
        <p:nvSpPr>
          <p:cNvPr id="154695" name="Text Box 71"/>
          <p:cNvSpPr txBox="1">
            <a:spLocks noChangeArrowheads="1"/>
          </p:cNvSpPr>
          <p:nvPr/>
        </p:nvSpPr>
        <p:spPr bwMode="auto">
          <a:xfrm>
            <a:off x="5562600" y="2246313"/>
            <a:ext cx="2087563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000"/>
              <a:t>输入第2个数于</a:t>
            </a:r>
            <a:r>
              <a:rPr lang="en-US" altLang="zh-CN" sz="2000"/>
              <a:t>x</a:t>
            </a:r>
          </a:p>
        </p:txBody>
      </p:sp>
      <p:grpSp>
        <p:nvGrpSpPr>
          <p:cNvPr id="6" name="Group 72"/>
          <p:cNvGrpSpPr>
            <a:grpSpLocks/>
          </p:cNvGrpSpPr>
          <p:nvPr/>
        </p:nvGrpSpPr>
        <p:grpSpPr bwMode="auto">
          <a:xfrm>
            <a:off x="6296025" y="5154613"/>
            <a:ext cx="2087563" cy="1000125"/>
            <a:chOff x="2400" y="3025"/>
            <a:chExt cx="1344" cy="816"/>
          </a:xfrm>
        </p:grpSpPr>
        <p:sp>
          <p:nvSpPr>
            <p:cNvPr id="42024" name="Line 73"/>
            <p:cNvSpPr>
              <a:spLocks noChangeShapeType="1"/>
            </p:cNvSpPr>
            <p:nvPr/>
          </p:nvSpPr>
          <p:spPr bwMode="auto">
            <a:xfrm>
              <a:off x="2400" y="3025"/>
              <a:ext cx="1008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42025" name="Line 74"/>
            <p:cNvSpPr>
              <a:spLocks noChangeShapeType="1"/>
            </p:cNvSpPr>
            <p:nvPr/>
          </p:nvSpPr>
          <p:spPr bwMode="auto">
            <a:xfrm flipV="1">
              <a:off x="3408" y="3025"/>
              <a:ext cx="336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42026" name="Line 75"/>
            <p:cNvSpPr>
              <a:spLocks noChangeShapeType="1"/>
            </p:cNvSpPr>
            <p:nvPr/>
          </p:nvSpPr>
          <p:spPr bwMode="auto">
            <a:xfrm>
              <a:off x="2400" y="3505"/>
              <a:ext cx="13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42027" name="Line 76"/>
            <p:cNvSpPr>
              <a:spLocks noChangeShapeType="1"/>
            </p:cNvSpPr>
            <p:nvPr/>
          </p:nvSpPr>
          <p:spPr bwMode="auto">
            <a:xfrm>
              <a:off x="3408" y="3505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</p:grpSp>
      <p:grpSp>
        <p:nvGrpSpPr>
          <p:cNvPr id="7" name="Group 77"/>
          <p:cNvGrpSpPr>
            <a:grpSpLocks/>
          </p:cNvGrpSpPr>
          <p:nvPr/>
        </p:nvGrpSpPr>
        <p:grpSpPr bwMode="auto">
          <a:xfrm>
            <a:off x="4953000" y="4624388"/>
            <a:ext cx="3430588" cy="1530350"/>
            <a:chOff x="1536" y="2593"/>
            <a:chExt cx="2208" cy="1248"/>
          </a:xfrm>
        </p:grpSpPr>
        <p:sp>
          <p:nvSpPr>
            <p:cNvPr id="42019" name="Line 78"/>
            <p:cNvSpPr>
              <a:spLocks noChangeShapeType="1"/>
            </p:cNvSpPr>
            <p:nvPr/>
          </p:nvSpPr>
          <p:spPr bwMode="auto">
            <a:xfrm>
              <a:off x="1536" y="2593"/>
              <a:ext cx="864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42020" name="Line 79"/>
            <p:cNvSpPr>
              <a:spLocks noChangeShapeType="1"/>
            </p:cNvSpPr>
            <p:nvPr/>
          </p:nvSpPr>
          <p:spPr bwMode="auto">
            <a:xfrm flipV="1">
              <a:off x="2400" y="2593"/>
              <a:ext cx="1344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42021" name="Line 80"/>
            <p:cNvSpPr>
              <a:spLocks noChangeShapeType="1"/>
            </p:cNvSpPr>
            <p:nvPr/>
          </p:nvSpPr>
          <p:spPr bwMode="auto">
            <a:xfrm>
              <a:off x="1536" y="3025"/>
              <a:ext cx="22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42022" name="Line 81"/>
            <p:cNvSpPr>
              <a:spLocks noChangeShapeType="1"/>
            </p:cNvSpPr>
            <p:nvPr/>
          </p:nvSpPr>
          <p:spPr bwMode="auto">
            <a:xfrm>
              <a:off x="2400" y="3025"/>
              <a:ext cx="0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  <p:sp>
          <p:nvSpPr>
            <p:cNvPr id="42023" name="Line 82"/>
            <p:cNvSpPr>
              <a:spLocks noChangeShapeType="1"/>
            </p:cNvSpPr>
            <p:nvPr/>
          </p:nvSpPr>
          <p:spPr bwMode="auto">
            <a:xfrm>
              <a:off x="1536" y="3841"/>
              <a:ext cx="22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73025" tIns="36512" rIns="73025" bIns="36512"/>
            <a:lstStyle/>
            <a:p>
              <a:endParaRPr lang="zh-CN" altLang="en-US"/>
            </a:p>
          </p:txBody>
        </p:sp>
      </p:grpSp>
      <p:sp>
        <p:nvSpPr>
          <p:cNvPr id="154707" name="Rectangle 83"/>
          <p:cNvSpPr>
            <a:spLocks noChangeArrowheads="1"/>
          </p:cNvSpPr>
          <p:nvPr/>
        </p:nvSpPr>
        <p:spPr bwMode="auto">
          <a:xfrm>
            <a:off x="5922963" y="4683125"/>
            <a:ext cx="893762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000"/>
              <a:t>x&gt;max</a:t>
            </a:r>
            <a:endParaRPr lang="zh-CN" altLang="en-US" sz="2000"/>
          </a:p>
        </p:txBody>
      </p:sp>
      <p:sp>
        <p:nvSpPr>
          <p:cNvPr id="154708" name="Text Box 84"/>
          <p:cNvSpPr txBox="1">
            <a:spLocks noChangeArrowheads="1"/>
          </p:cNvSpPr>
          <p:nvPr/>
        </p:nvSpPr>
        <p:spPr bwMode="auto">
          <a:xfrm>
            <a:off x="8010525" y="4803775"/>
            <a:ext cx="4476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000"/>
              <a:t>假</a:t>
            </a:r>
          </a:p>
        </p:txBody>
      </p:sp>
      <p:grpSp>
        <p:nvGrpSpPr>
          <p:cNvPr id="8" name="Group 85"/>
          <p:cNvGrpSpPr>
            <a:grpSpLocks/>
          </p:cNvGrpSpPr>
          <p:nvPr/>
        </p:nvGrpSpPr>
        <p:grpSpPr bwMode="auto">
          <a:xfrm>
            <a:off x="4953000" y="4800600"/>
            <a:ext cx="1217613" cy="728663"/>
            <a:chOff x="1536" y="2630"/>
            <a:chExt cx="767" cy="528"/>
          </a:xfrm>
        </p:grpSpPr>
        <p:sp>
          <p:nvSpPr>
            <p:cNvPr id="42017" name="Text Box 86"/>
            <p:cNvSpPr txBox="1">
              <a:spLocks noChangeArrowheads="1"/>
            </p:cNvSpPr>
            <p:nvPr/>
          </p:nvSpPr>
          <p:spPr bwMode="auto">
            <a:xfrm>
              <a:off x="1536" y="2630"/>
              <a:ext cx="423" cy="2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2000"/>
                <a:t>真</a:t>
              </a:r>
            </a:p>
          </p:txBody>
        </p:sp>
        <p:sp>
          <p:nvSpPr>
            <p:cNvPr id="42018" name="Rectangle 87"/>
            <p:cNvSpPr>
              <a:spLocks noChangeArrowheads="1"/>
            </p:cNvSpPr>
            <p:nvPr/>
          </p:nvSpPr>
          <p:spPr bwMode="auto">
            <a:xfrm>
              <a:off x="1677" y="2884"/>
              <a:ext cx="626" cy="2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2000"/>
                <a:t>max←x</a:t>
              </a:r>
              <a:endParaRPr lang="zh-CN" altLang="en-US" sz="2000"/>
            </a:p>
          </p:txBody>
        </p:sp>
      </p:grpSp>
      <p:sp>
        <p:nvSpPr>
          <p:cNvPr id="154712" name="Rectangle 88"/>
          <p:cNvSpPr>
            <a:spLocks noChangeArrowheads="1"/>
          </p:cNvSpPr>
          <p:nvPr/>
        </p:nvSpPr>
        <p:spPr bwMode="auto">
          <a:xfrm>
            <a:off x="7162800" y="5160963"/>
            <a:ext cx="895350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2000"/>
              <a:t>x&lt;min</a:t>
            </a:r>
            <a:endParaRPr lang="zh-CN" altLang="en-US" sz="2000"/>
          </a:p>
        </p:txBody>
      </p:sp>
      <p:sp>
        <p:nvSpPr>
          <p:cNvPr id="154713" name="Text Box 89"/>
          <p:cNvSpPr txBox="1">
            <a:spLocks noChangeArrowheads="1"/>
          </p:cNvSpPr>
          <p:nvPr/>
        </p:nvSpPr>
        <p:spPr bwMode="auto">
          <a:xfrm>
            <a:off x="8010525" y="5453063"/>
            <a:ext cx="44767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000"/>
              <a:t>假</a:t>
            </a:r>
          </a:p>
        </p:txBody>
      </p:sp>
      <p:grpSp>
        <p:nvGrpSpPr>
          <p:cNvPr id="9" name="Group 90"/>
          <p:cNvGrpSpPr>
            <a:grpSpLocks/>
          </p:cNvGrpSpPr>
          <p:nvPr/>
        </p:nvGrpSpPr>
        <p:grpSpPr bwMode="auto">
          <a:xfrm>
            <a:off x="6324600" y="5359400"/>
            <a:ext cx="1035050" cy="790575"/>
            <a:chOff x="2382" y="3011"/>
            <a:chExt cx="652" cy="572"/>
          </a:xfrm>
        </p:grpSpPr>
        <p:sp>
          <p:nvSpPr>
            <p:cNvPr id="42015" name="Text Box 91"/>
            <p:cNvSpPr txBox="1">
              <a:spLocks noChangeArrowheads="1"/>
            </p:cNvSpPr>
            <p:nvPr/>
          </p:nvSpPr>
          <p:spPr bwMode="auto">
            <a:xfrm>
              <a:off x="2382" y="3011"/>
              <a:ext cx="422" cy="2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ClrTx/>
                <a:buSzTx/>
                <a:buFontTx/>
                <a:buNone/>
              </a:pPr>
              <a:r>
                <a:rPr lang="zh-CN" altLang="en-US" sz="2000"/>
                <a:t>真</a:t>
              </a:r>
            </a:p>
          </p:txBody>
        </p:sp>
        <p:sp>
          <p:nvSpPr>
            <p:cNvPr id="42016" name="Rectangle 92"/>
            <p:cNvSpPr>
              <a:spLocks noChangeArrowheads="1"/>
            </p:cNvSpPr>
            <p:nvPr/>
          </p:nvSpPr>
          <p:spPr bwMode="auto">
            <a:xfrm>
              <a:off x="2435" y="3310"/>
              <a:ext cx="599" cy="2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3025" tIns="36512" rIns="73025" bIns="36512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2000"/>
                <a:t>min←x</a:t>
              </a:r>
              <a:endParaRPr lang="zh-CN" altLang="en-US" sz="2000"/>
            </a:p>
          </p:txBody>
        </p:sp>
      </p:grpSp>
      <p:sp>
        <p:nvSpPr>
          <p:cNvPr id="154717" name="Line 93"/>
          <p:cNvSpPr>
            <a:spLocks noChangeShapeType="1"/>
          </p:cNvSpPr>
          <p:nvPr/>
        </p:nvSpPr>
        <p:spPr bwMode="auto">
          <a:xfrm>
            <a:off x="4953000" y="4564063"/>
            <a:ext cx="34305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3025" tIns="36512" rIns="73025" bIns="36512"/>
          <a:lstStyle/>
          <a:p>
            <a:endParaRPr lang="zh-CN" altLang="en-US"/>
          </a:p>
        </p:txBody>
      </p:sp>
      <p:sp>
        <p:nvSpPr>
          <p:cNvPr id="154718" name="Text Box 94"/>
          <p:cNvSpPr txBox="1">
            <a:spLocks noChangeArrowheads="1"/>
          </p:cNvSpPr>
          <p:nvPr/>
        </p:nvSpPr>
        <p:spPr bwMode="auto">
          <a:xfrm>
            <a:off x="5562600" y="4168775"/>
            <a:ext cx="2087563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000"/>
              <a:t>输入第3个数于</a:t>
            </a:r>
            <a:r>
              <a:rPr lang="en-US" altLang="zh-CN" sz="2000"/>
              <a:t>x</a:t>
            </a:r>
          </a:p>
        </p:txBody>
      </p:sp>
      <p:sp>
        <p:nvSpPr>
          <p:cNvPr id="154719" name="AutoShape 95"/>
          <p:cNvSpPr>
            <a:spLocks/>
          </p:cNvSpPr>
          <p:nvPr/>
        </p:nvSpPr>
        <p:spPr bwMode="auto">
          <a:xfrm>
            <a:off x="609600" y="4343400"/>
            <a:ext cx="3505200" cy="1981200"/>
          </a:xfrm>
          <a:prstGeom prst="accentBorderCallout2">
            <a:avLst>
              <a:gd name="adj1" fmla="val 5769"/>
              <a:gd name="adj2" fmla="val 102176"/>
              <a:gd name="adj3" fmla="val 5769"/>
              <a:gd name="adj4" fmla="val 112407"/>
              <a:gd name="adj5" fmla="val -22116"/>
              <a:gd name="adj6" fmla="val 123009"/>
            </a:avLst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73025" tIns="36512" rIns="73025" bIns="36512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>
                <a:latin typeface="隶书" pitchFamily="49" charset="-122"/>
                <a:ea typeface="隶书" pitchFamily="49" charset="-122"/>
              </a:rPr>
              <a:t>优点：</a:t>
            </a:r>
          </a:p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>
                <a:latin typeface="隶书" pitchFamily="49" charset="-122"/>
                <a:ea typeface="隶书" pitchFamily="49" charset="-122"/>
              </a:rPr>
              <a:t>1、为算法节省了不必要的存储空间；2、使算法的各个阶段的操作具有规律性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4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4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54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4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54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54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54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54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54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54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54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54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54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154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154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154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154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154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547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54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667" grpId="0" animBg="1"/>
      <p:bldP spid="154668" grpId="0" autoUpdateAnimBg="0"/>
      <p:bldP spid="154669" grpId="0" animBg="1"/>
      <p:bldP spid="154681" grpId="0" autoUpdateAnimBg="0"/>
      <p:bldP spid="154682" grpId="0" autoUpdateAnimBg="0"/>
      <p:bldP spid="154683" grpId="0" autoUpdateAnimBg="0"/>
      <p:bldP spid="154687" grpId="0" autoUpdateAnimBg="0"/>
      <p:bldP spid="154688" grpId="0" autoUpdateAnimBg="0"/>
      <p:bldP spid="154692" grpId="0" autoUpdateAnimBg="0"/>
      <p:bldP spid="154693" grpId="0" animBg="1"/>
      <p:bldP spid="154694" grpId="0" animBg="1"/>
      <p:bldP spid="154695" grpId="0" autoUpdateAnimBg="0"/>
      <p:bldP spid="154707" grpId="0" autoUpdateAnimBg="0"/>
      <p:bldP spid="154708" grpId="0" autoUpdateAnimBg="0"/>
      <p:bldP spid="154712" grpId="0" autoUpdateAnimBg="0"/>
      <p:bldP spid="154713" grpId="0" autoUpdateAnimBg="0"/>
      <p:bldP spid="154717" grpId="0" animBg="1"/>
      <p:bldP spid="154718" grpId="0" autoUpdateAnimBg="0"/>
      <p:bldP spid="154719" grpId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 sz="2800" smtClean="0">
                <a:latin typeface="黑体" pitchFamily="2" charset="-122"/>
              </a:rPr>
              <a:t>4.1.1　关系运算和关系表达式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47800"/>
            <a:ext cx="8424862" cy="4422775"/>
          </a:xfrm>
          <a:noFill/>
        </p:spPr>
        <p:txBody>
          <a:bodyPr/>
          <a:lstStyle/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en-US" altLang="zh-CN" sz="2400" smtClean="0">
                <a:latin typeface="仿宋_GB2312" pitchFamily="49" charset="-122"/>
              </a:rPr>
              <a:t>2、C</a:t>
            </a:r>
            <a:r>
              <a:rPr lang="zh-CN" altLang="en-US" sz="2400" smtClean="0">
                <a:latin typeface="仿宋_GB2312" pitchFamily="49" charset="-122"/>
              </a:rPr>
              <a:t>语言中的关系运算符</a:t>
            </a:r>
          </a:p>
          <a:p>
            <a:pPr lvl="1" algn="just" eaLnBrk="1" hangingPunct="1">
              <a:lnSpc>
                <a:spcPct val="110000"/>
              </a:lnSpc>
              <a:buFont typeface="Times New Roman" pitchFamily="18" charset="0"/>
              <a:buNone/>
            </a:pPr>
            <a:r>
              <a:rPr lang="zh-CN" altLang="en-US" sz="2400" smtClean="0">
                <a:latin typeface="仿宋_GB2312" pitchFamily="49" charset="-122"/>
              </a:rPr>
              <a:t>＞	（大于）    ＞=  （大于或等于）</a:t>
            </a:r>
          </a:p>
          <a:p>
            <a:pPr lvl="1" algn="just" eaLnBrk="1" hangingPunct="1">
              <a:lnSpc>
                <a:spcPct val="110000"/>
              </a:lnSpc>
              <a:buFont typeface="Times New Roman" pitchFamily="18" charset="0"/>
              <a:buNone/>
            </a:pPr>
            <a:r>
              <a:rPr lang="zh-CN" altLang="en-US" sz="2400" smtClean="0">
                <a:latin typeface="仿宋_GB2312" pitchFamily="49" charset="-122"/>
              </a:rPr>
              <a:t>＜	（小于）    ＜=  （小于或等于）</a:t>
            </a:r>
          </a:p>
          <a:p>
            <a:pPr lvl="1" algn="just" eaLnBrk="1" hangingPunct="1">
              <a:lnSpc>
                <a:spcPct val="110000"/>
              </a:lnSpc>
              <a:buFont typeface="Times New Roman" pitchFamily="18" charset="0"/>
              <a:buNone/>
            </a:pPr>
            <a:r>
              <a:rPr lang="zh-CN" altLang="en-US" sz="2400" smtClean="0">
                <a:latin typeface="仿宋_GB2312" pitchFamily="49" charset="-122"/>
              </a:rPr>
              <a:t>==	（等于）     !=  （不等于）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endParaRPr lang="zh-CN" altLang="en-US" sz="2400" smtClean="0">
              <a:latin typeface="仿宋_GB2312" pitchFamily="49" charset="-122"/>
            </a:endParaRP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 smtClean="0">
                <a:latin typeface="仿宋_GB2312" pitchFamily="49" charset="-122"/>
              </a:rPr>
              <a:t>3、关系表达式：由关系运算符将两个表达式（算术表达式、关系表达式、赋值表达式等）连接起来的式子。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4.5 含分支结构的算法举例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47800"/>
            <a:ext cx="8424862" cy="3124200"/>
          </a:xfrm>
          <a:noFill/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2800" smtClean="0">
                <a:solidFill>
                  <a:schemeClr val="hlink"/>
                </a:solidFill>
              </a:rPr>
              <a:t>※求最大数/最小数算法－打擂法：</a:t>
            </a:r>
          </a:p>
          <a:p>
            <a:pPr lvl="1" eaLnBrk="1" hangingPunct="1"/>
            <a:r>
              <a:rPr lang="zh-CN" altLang="en-US" sz="2400" smtClean="0"/>
              <a:t>将第一个数作为 </a:t>
            </a:r>
            <a:r>
              <a:rPr lang="en-US" altLang="zh-CN" sz="2400" smtClean="0"/>
              <a:t>max/</a:t>
            </a:r>
            <a:r>
              <a:rPr lang="zh-CN" altLang="en-US" sz="2400" smtClean="0"/>
              <a:t> </a:t>
            </a:r>
            <a:r>
              <a:rPr lang="en-US" altLang="zh-CN" sz="2400" smtClean="0"/>
              <a:t>min</a:t>
            </a:r>
            <a:r>
              <a:rPr lang="zh-CN" altLang="en-US" sz="2400" smtClean="0"/>
              <a:t>的初值（</a:t>
            </a:r>
            <a:r>
              <a:rPr lang="zh-CN" altLang="en-US" sz="2400" smtClean="0">
                <a:solidFill>
                  <a:schemeClr val="accent2"/>
                </a:solidFill>
              </a:rPr>
              <a:t>擂主</a:t>
            </a:r>
            <a:r>
              <a:rPr lang="zh-CN" altLang="en-US" sz="2400" smtClean="0"/>
              <a:t>）</a:t>
            </a:r>
          </a:p>
          <a:p>
            <a:pPr lvl="1" eaLnBrk="1" hangingPunct="1"/>
            <a:r>
              <a:rPr lang="zh-CN" altLang="en-US" sz="2400" smtClean="0"/>
              <a:t>将剩余的数，依次与 </a:t>
            </a:r>
            <a:r>
              <a:rPr lang="en-US" altLang="zh-CN" sz="2400" smtClean="0"/>
              <a:t>max </a:t>
            </a:r>
            <a:r>
              <a:rPr lang="zh-CN" altLang="en-US" sz="2400" smtClean="0"/>
              <a:t>和 </a:t>
            </a:r>
            <a:r>
              <a:rPr lang="en-US" altLang="zh-CN" sz="2400" smtClean="0"/>
              <a:t>min </a:t>
            </a:r>
            <a:r>
              <a:rPr lang="zh-CN" altLang="en-US" sz="2400" smtClean="0"/>
              <a:t>进行比较（</a:t>
            </a:r>
            <a:r>
              <a:rPr lang="zh-CN" altLang="en-US" sz="2400" smtClean="0">
                <a:solidFill>
                  <a:schemeClr val="accent2"/>
                </a:solidFill>
              </a:rPr>
              <a:t>打擂</a:t>
            </a:r>
            <a:r>
              <a:rPr lang="zh-CN" altLang="en-US" sz="2400" smtClean="0"/>
              <a:t>）</a:t>
            </a:r>
          </a:p>
          <a:p>
            <a:pPr lvl="2" eaLnBrk="1" hangingPunct="1"/>
            <a:r>
              <a:rPr lang="zh-CN" altLang="en-US" smtClean="0"/>
              <a:t>如果比 </a:t>
            </a:r>
            <a:r>
              <a:rPr lang="en-US" altLang="zh-CN" smtClean="0"/>
              <a:t>max </a:t>
            </a:r>
            <a:r>
              <a:rPr lang="zh-CN" altLang="en-US" smtClean="0"/>
              <a:t>大，则用此数替换 </a:t>
            </a:r>
            <a:r>
              <a:rPr lang="en-US" altLang="zh-CN" smtClean="0"/>
              <a:t>max （max</a:t>
            </a:r>
            <a:r>
              <a:rPr lang="zh-CN" altLang="en-US" smtClean="0"/>
              <a:t>是目前最大的数）</a:t>
            </a:r>
          </a:p>
          <a:p>
            <a:pPr lvl="2" eaLnBrk="1" hangingPunct="1"/>
            <a:r>
              <a:rPr lang="zh-CN" altLang="en-US" smtClean="0"/>
              <a:t>如果比 </a:t>
            </a:r>
            <a:r>
              <a:rPr lang="en-US" altLang="zh-CN" smtClean="0"/>
              <a:t>min </a:t>
            </a:r>
            <a:r>
              <a:rPr lang="zh-CN" altLang="en-US" smtClean="0"/>
              <a:t>小，则用此数替换 </a:t>
            </a:r>
            <a:r>
              <a:rPr lang="en-US" altLang="zh-CN" smtClean="0"/>
              <a:t>min（min</a:t>
            </a:r>
            <a:r>
              <a:rPr lang="zh-CN" altLang="en-US" smtClean="0"/>
              <a:t>是目前最小的数）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85775"/>
            <a:ext cx="8280400" cy="733425"/>
          </a:xfrm>
          <a:noFill/>
        </p:spPr>
        <p:txBody>
          <a:bodyPr/>
          <a:lstStyle/>
          <a:p>
            <a:pPr eaLnBrk="1" hangingPunct="1"/>
            <a:r>
              <a:rPr lang="zh-CN" altLang="en-US" smtClean="0"/>
              <a:t>4.6　多分支结构及算法举例</a:t>
            </a:r>
            <a:br>
              <a:rPr lang="zh-CN" altLang="en-US" smtClean="0"/>
            </a:br>
            <a:endParaRPr lang="zh-CN" altLang="en-US" smtClean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47800"/>
            <a:ext cx="8424862" cy="4038600"/>
          </a:xfrm>
          <a:noFill/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2400" smtClean="0"/>
              <a:t>4.6.1　多分支选择结构</a:t>
            </a:r>
          </a:p>
          <a:p>
            <a:pPr eaLnBrk="1" hangingPunct="1">
              <a:buFontTx/>
              <a:buNone/>
            </a:pPr>
            <a:r>
              <a:rPr lang="zh-CN" altLang="en-US" sz="2400" smtClean="0"/>
              <a:t>      在实际问题中，经常要用到多分支的选择结构。例如：</a:t>
            </a:r>
          </a:p>
          <a:p>
            <a:pPr lvl="1" eaLnBrk="1" hangingPunct="1"/>
            <a:r>
              <a:rPr lang="zh-CN" altLang="en-US" sz="2400" smtClean="0"/>
              <a:t>对学生成绩分类（90分以上为优秀、80-89为良好，70~79为中……）</a:t>
            </a:r>
          </a:p>
          <a:p>
            <a:pPr lvl="1" eaLnBrk="1" hangingPunct="1"/>
            <a:r>
              <a:rPr lang="zh-CN" altLang="en-US" sz="2400" smtClean="0"/>
              <a:t>根据不同收入计算个人所得税</a:t>
            </a:r>
          </a:p>
          <a:p>
            <a:pPr lvl="1" eaLnBrk="1" hangingPunct="1"/>
            <a:r>
              <a:rPr lang="zh-CN" altLang="en-US" sz="2400" smtClean="0"/>
              <a:t>人口统计分类（按年龄分为老、中、青等）</a:t>
            </a:r>
          </a:p>
          <a:p>
            <a:pPr eaLnBrk="1" hangingPunct="1">
              <a:buFontTx/>
              <a:buNone/>
            </a:pPr>
            <a:r>
              <a:rPr lang="zh-CN" altLang="en-US" sz="2400" smtClean="0"/>
              <a:t>      </a:t>
            </a:r>
          </a:p>
          <a:p>
            <a:pPr eaLnBrk="1" hangingPunct="1">
              <a:buFontTx/>
              <a:buNone/>
            </a:pPr>
            <a:r>
              <a:rPr lang="zh-CN" altLang="en-US" sz="2400" smtClean="0"/>
              <a:t>     这些问题可以使用嵌套的双分支结构算法，但是如果分支较多，就会降低算法的可读性。 </a:t>
            </a:r>
          </a:p>
          <a:p>
            <a:pPr eaLnBrk="1" hangingPunct="1">
              <a:buFontTx/>
              <a:buNone/>
            </a:pPr>
            <a:endParaRPr lang="zh-CN" altLang="en-US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4.6　多分支结构及算法举例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47800"/>
            <a:ext cx="8443912" cy="381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sz="2400" smtClean="0"/>
              <a:t>1、多分支结构</a:t>
            </a:r>
          </a:p>
        </p:txBody>
      </p:sp>
      <p:graphicFrame>
        <p:nvGraphicFramePr>
          <p:cNvPr id="160854" name="Group 86"/>
          <p:cNvGraphicFramePr>
            <a:graphicFrameLocks noGrp="1"/>
          </p:cNvGraphicFramePr>
          <p:nvPr/>
        </p:nvGraphicFramePr>
        <p:xfrm>
          <a:off x="609600" y="2057400"/>
          <a:ext cx="3962400" cy="2193925"/>
        </p:xfrm>
        <a:graphic>
          <a:graphicData uri="http://schemas.openxmlformats.org/drawingml/2006/table">
            <a:tbl>
              <a:tblPr/>
              <a:tblGrid>
                <a:gridCol w="1144588"/>
                <a:gridCol w="1377950"/>
                <a:gridCol w="1439862"/>
              </a:tblGrid>
              <a:tr h="438785">
                <a:tc row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表达式</a:t>
                      </a:r>
                    </a:p>
                  </a:txBody>
                  <a:tcPr marL="73025" marR="73025" marT="36512" marB="365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常量1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处理1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43878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常量2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处理2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43878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……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……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</a:tr>
              <a:tr h="43878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常量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n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处理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n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</a:tr>
              <a:tr h="43878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其它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处理 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n+1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</a:tr>
            </a:tbl>
          </a:graphicData>
        </a:graphic>
      </p:graphicFrame>
      <p:sp>
        <p:nvSpPr>
          <p:cNvPr id="160849" name="Rectangle 81"/>
          <p:cNvSpPr>
            <a:spLocks noChangeArrowheads="1"/>
          </p:cNvSpPr>
          <p:nvPr/>
        </p:nvSpPr>
        <p:spPr bwMode="auto">
          <a:xfrm>
            <a:off x="4876800" y="2438400"/>
            <a:ext cx="3810000" cy="127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  <a:buFontTx/>
              <a:buNone/>
            </a:pPr>
            <a:r>
              <a:rPr lang="zh-CN" altLang="en-US" sz="2400"/>
              <a:t>注意：每个常量的值必须互不相同，否则算法出现二义性。</a:t>
            </a:r>
          </a:p>
        </p:txBody>
      </p:sp>
      <p:sp>
        <p:nvSpPr>
          <p:cNvPr id="160852" name="Rectangle 84"/>
          <p:cNvSpPr>
            <a:spLocks noChangeArrowheads="1"/>
          </p:cNvSpPr>
          <p:nvPr/>
        </p:nvSpPr>
        <p:spPr bwMode="auto">
          <a:xfrm>
            <a:off x="609600" y="4386263"/>
            <a:ext cx="7696200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  <a:buFontTx/>
              <a:buNone/>
            </a:pPr>
            <a:r>
              <a:rPr lang="zh-CN" altLang="en-US" sz="2400"/>
              <a:t>（1）表达式：其取值为整型、或字符型。</a:t>
            </a:r>
          </a:p>
          <a:p>
            <a:pPr eaLnBrk="1" hangingPunct="1">
              <a:lnSpc>
                <a:spcPct val="110000"/>
              </a:lnSpc>
              <a:spcBef>
                <a:spcPct val="50000"/>
              </a:spcBef>
              <a:buFontTx/>
              <a:buNone/>
            </a:pPr>
            <a:r>
              <a:rPr lang="zh-CN" altLang="en-US" sz="2400"/>
              <a:t>（2）分支执行过程：当表达式的值与某个常量相等时，执行其后面相应的处理。如果所有的常量都不与表达式的值相等，执行“其他”后面的处理。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0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0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849" grpId="0" autoUpdateAnimBg="0"/>
      <p:bldP spid="160852" grpId="0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4.6　多分支结构及算法举例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47800"/>
            <a:ext cx="8424862" cy="479425"/>
          </a:xfrm>
          <a:noFill/>
        </p:spPr>
        <p:txBody>
          <a:bodyPr lIns="73025" tIns="36512" rIns="73025" bIns="36512">
            <a:spAutoFit/>
          </a:bodyPr>
          <a:lstStyle/>
          <a:p>
            <a:pPr marL="0" indent="0" eaLnBrk="1" hangingPunct="1">
              <a:lnSpc>
                <a:spcPct val="110000"/>
              </a:lnSpc>
              <a:spcBef>
                <a:spcPct val="50000"/>
              </a:spcBef>
              <a:buFontTx/>
              <a:buNone/>
            </a:pPr>
            <a:r>
              <a:rPr lang="zh-CN" altLang="en-US" sz="2400" smtClean="0"/>
              <a:t>【例4-1</a:t>
            </a:r>
            <a:r>
              <a:rPr lang="en-US" altLang="zh-CN" sz="2400" smtClean="0"/>
              <a:t>5】</a:t>
            </a:r>
            <a:r>
              <a:rPr lang="zh-CN" altLang="zh-CN" sz="2400" smtClean="0"/>
              <a:t>设今天是星期六，问</a:t>
            </a:r>
            <a:r>
              <a:rPr lang="nb-NO" altLang="zh-CN" sz="2400" smtClean="0"/>
              <a:t>n</a:t>
            </a:r>
            <a:r>
              <a:rPr lang="zh-CN" altLang="zh-CN" sz="2400" smtClean="0"/>
              <a:t>天后是星期几？</a:t>
            </a:r>
            <a:endParaRPr lang="zh-CN" altLang="en-US" sz="2400" smtClean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63563" y="1905000"/>
            <a:ext cx="3703637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zh-CN" altLang="en-US" sz="2400" kern="0" dirty="0" smtClean="0"/>
              <a:t>解题分析：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zh-CN" altLang="en-US" sz="2400" kern="0" dirty="0" smtClean="0"/>
              <a:t>关键问题：设计表达式</a:t>
            </a:r>
          </a:p>
        </p:txBody>
      </p:sp>
      <p:grpSp>
        <p:nvGrpSpPr>
          <p:cNvPr id="46085" name="组合 14"/>
          <p:cNvGrpSpPr>
            <a:grpSpLocks/>
          </p:cNvGrpSpPr>
          <p:nvPr/>
        </p:nvGrpSpPr>
        <p:grpSpPr bwMode="auto">
          <a:xfrm>
            <a:off x="4511675" y="2185988"/>
            <a:ext cx="4022725" cy="3757612"/>
            <a:chOff x="4511675" y="2185988"/>
            <a:chExt cx="2879725" cy="2909887"/>
          </a:xfrm>
        </p:grpSpPr>
        <p:grpSp>
          <p:nvGrpSpPr>
            <p:cNvPr id="46086" name="组合 43"/>
            <p:cNvGrpSpPr>
              <a:grpSpLocks/>
            </p:cNvGrpSpPr>
            <p:nvPr/>
          </p:nvGrpSpPr>
          <p:grpSpPr bwMode="auto">
            <a:xfrm>
              <a:off x="4511675" y="3068638"/>
              <a:ext cx="2879725" cy="2027237"/>
              <a:chOff x="4511080" y="3069257"/>
              <a:chExt cx="2880320" cy="2026677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4511080" y="3069285"/>
                <a:ext cx="2880320" cy="2026649"/>
              </a:xfrm>
              <a:prstGeom prst="rect">
                <a:avLst/>
              </a:prstGeom>
              <a:ln w="127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>
                  <a:defRPr/>
                </a:pPr>
                <a:endParaRPr lang="zh-CN" altLang="en-US" sz="1400">
                  <a:solidFill>
                    <a:schemeClr val="tx1"/>
                  </a:solidFill>
                  <a:ea typeface="宋体" pitchFamily="2" charset="-122"/>
                </a:endParaRPr>
              </a:p>
            </p:txBody>
          </p:sp>
          <p:cxnSp>
            <p:nvCxnSpPr>
              <p:cNvPr id="7" name="直接连接符 6"/>
              <p:cNvCxnSpPr/>
              <p:nvPr/>
            </p:nvCxnSpPr>
            <p:spPr>
              <a:xfrm>
                <a:off x="5087372" y="3069285"/>
                <a:ext cx="0" cy="2015588"/>
              </a:xfrm>
              <a:prstGeom prst="line">
                <a:avLst/>
              </a:prstGeom>
              <a:ln w="127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 flipV="1">
                <a:off x="5087372" y="3356875"/>
                <a:ext cx="2304028" cy="20893"/>
              </a:xfrm>
              <a:prstGeom prst="line">
                <a:avLst/>
              </a:prstGeom>
              <a:ln w="127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flipV="1">
                <a:off x="5087372" y="3635861"/>
                <a:ext cx="2304028" cy="9832"/>
              </a:xfrm>
              <a:prstGeom prst="line">
                <a:avLst/>
              </a:prstGeom>
              <a:ln w="127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flipV="1">
                <a:off x="5087372" y="3924681"/>
                <a:ext cx="2304028" cy="7374"/>
              </a:xfrm>
              <a:prstGeom prst="line">
                <a:avLst/>
              </a:prstGeom>
              <a:ln w="127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5087372" y="4220874"/>
                <a:ext cx="2304028" cy="12290"/>
              </a:xfrm>
              <a:prstGeom prst="line">
                <a:avLst/>
              </a:prstGeom>
              <a:ln w="127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5087372" y="4508464"/>
                <a:ext cx="2304028" cy="0"/>
              </a:xfrm>
              <a:prstGeom prst="line">
                <a:avLst/>
              </a:prstGeom>
              <a:ln w="127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flipV="1">
                <a:off x="5087372" y="4787451"/>
                <a:ext cx="2304028" cy="9832"/>
              </a:xfrm>
              <a:prstGeom prst="line">
                <a:avLst/>
              </a:prstGeom>
              <a:ln w="127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5663663" y="3069285"/>
                <a:ext cx="0" cy="2015588"/>
              </a:xfrm>
              <a:prstGeom prst="line">
                <a:avLst/>
              </a:prstGeom>
              <a:ln w="127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</p:cxnSp>
        </p:grpSp>
        <p:grpSp>
          <p:nvGrpSpPr>
            <p:cNvPr id="46087" name="组合 2"/>
            <p:cNvGrpSpPr>
              <a:grpSpLocks/>
            </p:cNvGrpSpPr>
            <p:nvPr/>
          </p:nvGrpSpPr>
          <p:grpSpPr bwMode="auto">
            <a:xfrm>
              <a:off x="4511675" y="2484437"/>
              <a:ext cx="2879725" cy="307975"/>
              <a:chOff x="4511080" y="2483900"/>
              <a:chExt cx="2880320" cy="307777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4511080" y="2498927"/>
                <a:ext cx="2880320" cy="287485"/>
              </a:xfrm>
              <a:prstGeom prst="rect">
                <a:avLst/>
              </a:prstGeom>
              <a:ln w="127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6110" name="TextBox 14"/>
              <p:cNvSpPr txBox="1">
                <a:spLocks noChangeArrowheads="1"/>
              </p:cNvSpPr>
              <p:nvPr/>
            </p:nvSpPr>
            <p:spPr bwMode="auto">
              <a:xfrm>
                <a:off x="4814243" y="2483900"/>
                <a:ext cx="633507" cy="3077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zh-CN" altLang="en-US" sz="1400">
                    <a:ea typeface="宋体" charset="-122"/>
                  </a:rPr>
                  <a:t>输入</a:t>
                </a:r>
                <a:r>
                  <a:rPr lang="en-US" altLang="zh-CN" sz="1400">
                    <a:ea typeface="宋体" charset="-122"/>
                  </a:rPr>
                  <a:t>n</a:t>
                </a:r>
                <a:endParaRPr lang="zh-CN" altLang="en-US" sz="1400">
                  <a:ea typeface="宋体" charset="-122"/>
                </a:endParaRPr>
              </a:p>
            </p:txBody>
          </p:sp>
        </p:grpSp>
        <p:grpSp>
          <p:nvGrpSpPr>
            <p:cNvPr id="46088" name="组合 1"/>
            <p:cNvGrpSpPr>
              <a:grpSpLocks/>
            </p:cNvGrpSpPr>
            <p:nvPr/>
          </p:nvGrpSpPr>
          <p:grpSpPr bwMode="auto">
            <a:xfrm>
              <a:off x="4511675" y="2185988"/>
              <a:ext cx="2879725" cy="312737"/>
              <a:chOff x="4511080" y="2185416"/>
              <a:chExt cx="2880320" cy="312887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4511080" y="2211245"/>
                <a:ext cx="2880320" cy="286578"/>
              </a:xfrm>
              <a:prstGeom prst="rect">
                <a:avLst/>
              </a:prstGeom>
              <a:ln w="127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/>
              </a:p>
            </p:txBody>
          </p:sp>
          <p:sp>
            <p:nvSpPr>
              <p:cNvPr id="46108" name="矩形 16"/>
              <p:cNvSpPr>
                <a:spLocks noChangeArrowheads="1"/>
              </p:cNvSpPr>
              <p:nvPr/>
            </p:nvSpPr>
            <p:spPr bwMode="auto">
              <a:xfrm>
                <a:off x="4808361" y="2185416"/>
                <a:ext cx="987771" cy="3077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zh-CN" sz="1400">
                    <a:ea typeface="宋体" charset="-122"/>
                  </a:rPr>
                  <a:t>today ← 6 </a:t>
                </a:r>
                <a:endParaRPr lang="zh-CN" altLang="en-US" sz="1400">
                  <a:ea typeface="宋体" charset="-122"/>
                </a:endParaRPr>
              </a:p>
            </p:txBody>
          </p:sp>
        </p:grpSp>
        <p:grpSp>
          <p:nvGrpSpPr>
            <p:cNvPr id="46089" name="组合 34"/>
            <p:cNvGrpSpPr>
              <a:grpSpLocks/>
            </p:cNvGrpSpPr>
            <p:nvPr/>
          </p:nvGrpSpPr>
          <p:grpSpPr bwMode="auto">
            <a:xfrm>
              <a:off x="4511675" y="2771774"/>
              <a:ext cx="2879725" cy="307975"/>
              <a:chOff x="4511080" y="2771932"/>
              <a:chExt cx="2880320" cy="307777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4511080" y="2781148"/>
                <a:ext cx="2880320" cy="287485"/>
              </a:xfrm>
              <a:prstGeom prst="rect">
                <a:avLst/>
              </a:prstGeom>
              <a:ln w="12700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46106" name="TextBox 18"/>
              <p:cNvSpPr txBox="1">
                <a:spLocks noChangeArrowheads="1"/>
              </p:cNvSpPr>
              <p:nvPr/>
            </p:nvSpPr>
            <p:spPr bwMode="auto">
              <a:xfrm>
                <a:off x="4799112" y="2771932"/>
                <a:ext cx="1880643" cy="3077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CC0000"/>
                  </a:buClr>
                  <a:buSzPct val="85000"/>
                  <a:buChar char="•"/>
                  <a:defRPr sz="32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008000"/>
                  </a:buClr>
                  <a:buSzPct val="115000"/>
                  <a:buFont typeface="Times New Roman" pitchFamily="18" charset="0"/>
                  <a:buChar char="•"/>
                  <a:defRPr sz="28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4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accent2"/>
                  </a:buClr>
                  <a:buChar char="•"/>
                  <a:defRPr sz="2000" b="1">
                    <a:solidFill>
                      <a:schemeClr val="tx1"/>
                    </a:solidFill>
                    <a:latin typeface="Times New Roman" pitchFamily="18" charset="0"/>
                    <a:ea typeface="仿宋_GB2312" pitchFamily="49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ClrTx/>
                  <a:buSzTx/>
                  <a:buFontTx/>
                  <a:buNone/>
                </a:pPr>
                <a:r>
                  <a:rPr lang="en-US" altLang="zh-CN" sz="1400">
                    <a:ea typeface="宋体" charset="-122"/>
                  </a:rPr>
                  <a:t>nDay ← ( today+n )%7</a:t>
                </a:r>
                <a:endParaRPr lang="zh-CN" altLang="en-US" sz="1400">
                  <a:ea typeface="宋体" charset="-122"/>
                </a:endParaRPr>
              </a:p>
            </p:txBody>
          </p:sp>
        </p:grpSp>
        <p:sp>
          <p:nvSpPr>
            <p:cNvPr id="46090" name="矩形 19"/>
            <p:cNvSpPr>
              <a:spLocks noChangeArrowheads="1"/>
            </p:cNvSpPr>
            <p:nvPr/>
          </p:nvSpPr>
          <p:spPr bwMode="auto">
            <a:xfrm>
              <a:off x="4513263" y="3638550"/>
              <a:ext cx="574675" cy="3079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400">
                  <a:ea typeface="宋体" charset="-122"/>
                </a:rPr>
                <a:t>nDay</a:t>
              </a:r>
              <a:endParaRPr lang="zh-CN" altLang="en-US" sz="1400">
                <a:ea typeface="宋体" charset="-122"/>
              </a:endParaRPr>
            </a:p>
          </p:txBody>
        </p:sp>
        <p:sp>
          <p:nvSpPr>
            <p:cNvPr id="46091" name="TextBox 20"/>
            <p:cNvSpPr txBox="1">
              <a:spLocks noChangeArrowheads="1"/>
            </p:cNvSpPr>
            <p:nvPr/>
          </p:nvSpPr>
          <p:spPr bwMode="auto">
            <a:xfrm>
              <a:off x="5230813" y="3068638"/>
              <a:ext cx="274637" cy="3079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400">
                  <a:ea typeface="宋体" charset="-122"/>
                </a:rPr>
                <a:t>0</a:t>
              </a:r>
              <a:endParaRPr lang="zh-CN" altLang="en-US" sz="1400">
                <a:ea typeface="宋体" charset="-122"/>
              </a:endParaRPr>
            </a:p>
          </p:txBody>
        </p:sp>
        <p:sp>
          <p:nvSpPr>
            <p:cNvPr id="46092" name="TextBox 21"/>
            <p:cNvSpPr txBox="1">
              <a:spLocks noChangeArrowheads="1"/>
            </p:cNvSpPr>
            <p:nvPr/>
          </p:nvSpPr>
          <p:spPr bwMode="auto">
            <a:xfrm>
              <a:off x="5230813" y="3348038"/>
              <a:ext cx="274637" cy="3079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400">
                  <a:ea typeface="宋体" charset="-122"/>
                </a:rPr>
                <a:t>1</a:t>
              </a:r>
              <a:endParaRPr lang="zh-CN" altLang="en-US" sz="1400">
                <a:ea typeface="宋体" charset="-122"/>
              </a:endParaRPr>
            </a:p>
          </p:txBody>
        </p:sp>
        <p:sp>
          <p:nvSpPr>
            <p:cNvPr id="46093" name="TextBox 22"/>
            <p:cNvSpPr txBox="1">
              <a:spLocks noChangeArrowheads="1"/>
            </p:cNvSpPr>
            <p:nvPr/>
          </p:nvSpPr>
          <p:spPr bwMode="auto">
            <a:xfrm>
              <a:off x="5230813" y="3635375"/>
              <a:ext cx="274637" cy="3079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400">
                  <a:ea typeface="宋体" charset="-122"/>
                </a:rPr>
                <a:t>2</a:t>
              </a:r>
              <a:endParaRPr lang="zh-CN" altLang="en-US" sz="1400">
                <a:ea typeface="宋体" charset="-122"/>
              </a:endParaRPr>
            </a:p>
          </p:txBody>
        </p:sp>
        <p:sp>
          <p:nvSpPr>
            <p:cNvPr id="46094" name="TextBox 23"/>
            <p:cNvSpPr txBox="1">
              <a:spLocks noChangeArrowheads="1"/>
            </p:cNvSpPr>
            <p:nvPr/>
          </p:nvSpPr>
          <p:spPr bwMode="auto">
            <a:xfrm>
              <a:off x="5230813" y="3924300"/>
              <a:ext cx="274637" cy="3079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400">
                  <a:ea typeface="宋体" charset="-122"/>
                </a:rPr>
                <a:t>3</a:t>
              </a:r>
              <a:endParaRPr lang="zh-CN" altLang="en-US" sz="1400">
                <a:ea typeface="宋体" charset="-122"/>
              </a:endParaRPr>
            </a:p>
          </p:txBody>
        </p:sp>
        <p:sp>
          <p:nvSpPr>
            <p:cNvPr id="46095" name="TextBox 24"/>
            <p:cNvSpPr txBox="1">
              <a:spLocks noChangeArrowheads="1"/>
            </p:cNvSpPr>
            <p:nvPr/>
          </p:nvSpPr>
          <p:spPr bwMode="auto">
            <a:xfrm>
              <a:off x="5230813" y="4221163"/>
              <a:ext cx="274637" cy="3079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400">
                  <a:ea typeface="宋体" charset="-122"/>
                </a:rPr>
                <a:t>4</a:t>
              </a:r>
              <a:endParaRPr lang="zh-CN" altLang="en-US" sz="1400">
                <a:ea typeface="宋体" charset="-122"/>
              </a:endParaRPr>
            </a:p>
          </p:txBody>
        </p:sp>
        <p:sp>
          <p:nvSpPr>
            <p:cNvPr id="46096" name="TextBox 25"/>
            <p:cNvSpPr txBox="1">
              <a:spLocks noChangeArrowheads="1"/>
            </p:cNvSpPr>
            <p:nvPr/>
          </p:nvSpPr>
          <p:spPr bwMode="auto">
            <a:xfrm>
              <a:off x="5230813" y="4510088"/>
              <a:ext cx="274637" cy="3063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400">
                  <a:ea typeface="宋体" charset="-122"/>
                </a:rPr>
                <a:t>5</a:t>
              </a:r>
              <a:endParaRPr lang="zh-CN" altLang="en-US" sz="1400">
                <a:ea typeface="宋体" charset="-122"/>
              </a:endParaRPr>
            </a:p>
          </p:txBody>
        </p:sp>
        <p:sp>
          <p:nvSpPr>
            <p:cNvPr id="46097" name="TextBox 26"/>
            <p:cNvSpPr txBox="1">
              <a:spLocks noChangeArrowheads="1"/>
            </p:cNvSpPr>
            <p:nvPr/>
          </p:nvSpPr>
          <p:spPr bwMode="auto">
            <a:xfrm>
              <a:off x="5230813" y="4787900"/>
              <a:ext cx="274637" cy="3079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400">
                  <a:ea typeface="宋体" charset="-122"/>
                </a:rPr>
                <a:t>6</a:t>
              </a:r>
              <a:endParaRPr lang="zh-CN" altLang="en-US" sz="1400">
                <a:ea typeface="宋体" charset="-122"/>
              </a:endParaRPr>
            </a:p>
          </p:txBody>
        </p:sp>
        <p:sp>
          <p:nvSpPr>
            <p:cNvPr id="46098" name="TextBox 27"/>
            <p:cNvSpPr txBox="1">
              <a:spLocks noChangeArrowheads="1"/>
            </p:cNvSpPr>
            <p:nvPr/>
          </p:nvSpPr>
          <p:spPr bwMode="auto">
            <a:xfrm>
              <a:off x="5810250" y="3049588"/>
              <a:ext cx="1441450" cy="3079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400">
                  <a:ea typeface="宋体" charset="-122"/>
                </a:rPr>
                <a:t>输出“星期日”</a:t>
              </a:r>
            </a:p>
          </p:txBody>
        </p:sp>
        <p:sp>
          <p:nvSpPr>
            <p:cNvPr id="46099" name="TextBox 28"/>
            <p:cNvSpPr txBox="1">
              <a:spLocks noChangeArrowheads="1"/>
            </p:cNvSpPr>
            <p:nvPr/>
          </p:nvSpPr>
          <p:spPr bwMode="auto">
            <a:xfrm>
              <a:off x="5810250" y="3348038"/>
              <a:ext cx="1441450" cy="3079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400">
                  <a:ea typeface="宋体" charset="-122"/>
                </a:rPr>
                <a:t>输出“星期一”</a:t>
              </a:r>
            </a:p>
          </p:txBody>
        </p:sp>
        <p:sp>
          <p:nvSpPr>
            <p:cNvPr id="46100" name="TextBox 29"/>
            <p:cNvSpPr txBox="1">
              <a:spLocks noChangeArrowheads="1"/>
            </p:cNvSpPr>
            <p:nvPr/>
          </p:nvSpPr>
          <p:spPr bwMode="auto">
            <a:xfrm>
              <a:off x="5807075" y="3635375"/>
              <a:ext cx="1441450" cy="3079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400">
                  <a:ea typeface="宋体" charset="-122"/>
                </a:rPr>
                <a:t>输出“星期二”</a:t>
              </a:r>
            </a:p>
          </p:txBody>
        </p:sp>
        <p:sp>
          <p:nvSpPr>
            <p:cNvPr id="46101" name="TextBox 30"/>
            <p:cNvSpPr txBox="1">
              <a:spLocks noChangeArrowheads="1"/>
            </p:cNvSpPr>
            <p:nvPr/>
          </p:nvSpPr>
          <p:spPr bwMode="auto">
            <a:xfrm>
              <a:off x="5807075" y="3924300"/>
              <a:ext cx="1441450" cy="3079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400">
                  <a:ea typeface="宋体" charset="-122"/>
                </a:rPr>
                <a:t>输出“星期三”</a:t>
              </a:r>
            </a:p>
          </p:txBody>
        </p:sp>
        <p:sp>
          <p:nvSpPr>
            <p:cNvPr id="46102" name="TextBox 31"/>
            <p:cNvSpPr txBox="1">
              <a:spLocks noChangeArrowheads="1"/>
            </p:cNvSpPr>
            <p:nvPr/>
          </p:nvSpPr>
          <p:spPr bwMode="auto">
            <a:xfrm>
              <a:off x="5807075" y="4211638"/>
              <a:ext cx="1441450" cy="3079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400">
                  <a:ea typeface="宋体" charset="-122"/>
                </a:rPr>
                <a:t>输出“星期四”</a:t>
              </a:r>
            </a:p>
          </p:txBody>
        </p:sp>
        <p:sp>
          <p:nvSpPr>
            <p:cNvPr id="46103" name="TextBox 32"/>
            <p:cNvSpPr txBox="1">
              <a:spLocks noChangeArrowheads="1"/>
            </p:cNvSpPr>
            <p:nvPr/>
          </p:nvSpPr>
          <p:spPr bwMode="auto">
            <a:xfrm>
              <a:off x="5807075" y="4500563"/>
              <a:ext cx="1441450" cy="3079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400">
                  <a:ea typeface="宋体" charset="-122"/>
                </a:rPr>
                <a:t>输出“星期五”</a:t>
              </a:r>
            </a:p>
          </p:txBody>
        </p:sp>
        <p:sp>
          <p:nvSpPr>
            <p:cNvPr id="46104" name="TextBox 33"/>
            <p:cNvSpPr txBox="1">
              <a:spLocks noChangeArrowheads="1"/>
            </p:cNvSpPr>
            <p:nvPr/>
          </p:nvSpPr>
          <p:spPr bwMode="auto">
            <a:xfrm>
              <a:off x="5807075" y="4787900"/>
              <a:ext cx="1441450" cy="3079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400">
                  <a:ea typeface="宋体" charset="-122"/>
                </a:rPr>
                <a:t>输出“星期六”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4.6　多分支结构及算法举例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447800"/>
            <a:ext cx="8215312" cy="5029200"/>
          </a:xfrm>
          <a:noFill/>
        </p:spPr>
        <p:txBody>
          <a:bodyPr/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dirty="0" smtClean="0"/>
              <a:t>【例4-1</a:t>
            </a:r>
            <a:r>
              <a:rPr lang="en-US" altLang="zh-CN" sz="2400" dirty="0" smtClean="0"/>
              <a:t>6】</a:t>
            </a:r>
            <a:r>
              <a:rPr lang="zh-CN" altLang="en-US" sz="2400" dirty="0" smtClean="0"/>
              <a:t>一个车间按每天工人完成的合格工件数发放奖金，奖金的比率如表所示。设每个工件0.4元。输入一个工人的工作量，打印所得奖金数。</a:t>
            </a:r>
          </a:p>
        </p:txBody>
      </p:sp>
      <p:graphicFrame>
        <p:nvGraphicFramePr>
          <p:cNvPr id="168994" name="Group 34"/>
          <p:cNvGraphicFramePr>
            <a:graphicFrameLocks noGrp="1"/>
          </p:cNvGraphicFramePr>
          <p:nvPr/>
        </p:nvGraphicFramePr>
        <p:xfrm>
          <a:off x="609600" y="2743200"/>
          <a:ext cx="4038600" cy="2489200"/>
        </p:xfrm>
        <a:graphic>
          <a:graphicData uri="http://schemas.openxmlformats.org/drawingml/2006/table">
            <a:tbl>
              <a:tblPr/>
              <a:tblGrid>
                <a:gridCol w="2057400"/>
                <a:gridCol w="1981200"/>
              </a:tblGrid>
              <a:tr h="4159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85000"/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工件数</a:t>
                      </a:r>
                    </a:p>
                  </a:txBody>
                  <a:tcPr marL="73025" marR="73025" marT="36512" marB="365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85000"/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奖金比率（％）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27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85000"/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小于200</a:t>
                      </a:r>
                    </a:p>
                  </a:txBody>
                  <a:tcPr marL="73025" marR="73025" marT="36512" marB="365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85000"/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0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59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85000"/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200至小于300</a:t>
                      </a:r>
                    </a:p>
                  </a:txBody>
                  <a:tcPr marL="73025" marR="73025" marT="36512" marB="365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85000"/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5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59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85000"/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300至小于500</a:t>
                      </a:r>
                    </a:p>
                  </a:txBody>
                  <a:tcPr marL="73025" marR="73025" marT="36512" marB="365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85000"/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10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27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85000"/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500至小于800</a:t>
                      </a:r>
                    </a:p>
                  </a:txBody>
                  <a:tcPr marL="73025" marR="73025" marT="36512" marB="365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85000"/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20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59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85000"/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800及800以上</a:t>
                      </a:r>
                    </a:p>
                  </a:txBody>
                  <a:tcPr marL="73025" marR="73025" marT="36512" marB="365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85000"/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25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9020" name="Group 60"/>
          <p:cNvGraphicFramePr>
            <a:graphicFrameLocks noGrp="1"/>
          </p:cNvGraphicFramePr>
          <p:nvPr>
            <p:ph sz="half" idx="2"/>
          </p:nvPr>
        </p:nvGraphicFramePr>
        <p:xfrm>
          <a:off x="4800600" y="2743200"/>
          <a:ext cx="4137025" cy="1889125"/>
        </p:xfrm>
        <a:graphic>
          <a:graphicData uri="http://schemas.openxmlformats.org/drawingml/2006/table">
            <a:tbl>
              <a:tblPr/>
              <a:tblGrid>
                <a:gridCol w="1195388"/>
                <a:gridCol w="1438275"/>
                <a:gridCol w="1503362"/>
              </a:tblGrid>
              <a:tr h="377825">
                <a:tc row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表达式</a:t>
                      </a:r>
                    </a:p>
                  </a:txBody>
                  <a:tcPr marL="73025" marR="73025" marT="36512" marB="365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常量1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处理1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3778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常量2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处理2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3778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……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……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</a:tr>
              <a:tr h="3778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常量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n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处理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n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</a:tr>
              <a:tr h="3778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其它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处理 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n+1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4.6　多分支结构及算法举例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47800"/>
            <a:ext cx="3338512" cy="5029200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zh-CN" altLang="en-US" sz="2400" smtClean="0"/>
              <a:t>解题分析：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2400" smtClean="0"/>
              <a:t>选取表达式</a:t>
            </a:r>
          </a:p>
          <a:p>
            <a:pPr lvl="1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2000" smtClean="0"/>
              <a:t>应将表达式的不同取值与各个工件数范围对应起来。</a:t>
            </a:r>
          </a:p>
          <a:p>
            <a:pPr lvl="1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2000" smtClean="0"/>
              <a:t>从题意可知，当工件数每变化100或100的倍数时，奖金比率就会变化。</a:t>
            </a:r>
          </a:p>
          <a:p>
            <a:pPr lvl="1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2000" smtClean="0"/>
              <a:t>因此，可以采取整除100的运算，奖金分档的情况如表所示。</a:t>
            </a:r>
          </a:p>
          <a:p>
            <a:pPr lvl="1" eaLnBrk="1" hangingPunct="1">
              <a:lnSpc>
                <a:spcPct val="90000"/>
              </a:lnSpc>
              <a:spcBef>
                <a:spcPct val="50000"/>
              </a:spcBef>
            </a:pPr>
            <a:r>
              <a:rPr lang="zh-CN" altLang="en-US" sz="2000" smtClean="0"/>
              <a:t>特殊值的处理：工件数</a:t>
            </a:r>
            <a:r>
              <a:rPr lang="en-US" altLang="zh-CN" sz="2000" smtClean="0"/>
              <a:t>x</a:t>
            </a:r>
            <a:r>
              <a:rPr lang="zh-CN" altLang="en-US" sz="2000" smtClean="0"/>
              <a:t>应大于0</a:t>
            </a:r>
          </a:p>
        </p:txBody>
      </p:sp>
      <p:graphicFrame>
        <p:nvGraphicFramePr>
          <p:cNvPr id="171052" name="Group 44"/>
          <p:cNvGraphicFramePr>
            <a:graphicFrameLocks noGrp="1"/>
          </p:cNvGraphicFramePr>
          <p:nvPr/>
        </p:nvGraphicFramePr>
        <p:xfrm>
          <a:off x="4343400" y="2667000"/>
          <a:ext cx="4267200" cy="2489200"/>
        </p:xfrm>
        <a:graphic>
          <a:graphicData uri="http://schemas.openxmlformats.org/drawingml/2006/table">
            <a:tbl>
              <a:tblPr/>
              <a:tblGrid>
                <a:gridCol w="1752600"/>
                <a:gridCol w="1295400"/>
                <a:gridCol w="1219200"/>
              </a:tblGrid>
              <a:tr h="4159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85000"/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工件数（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x）</a:t>
                      </a:r>
                    </a:p>
                  </a:txBody>
                  <a:tcPr marL="73025" marR="73025" marT="36512" marB="365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85000"/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x/100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85000"/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奖金比率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27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85000"/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小于200</a:t>
                      </a:r>
                    </a:p>
                  </a:txBody>
                  <a:tcPr marL="73025" marR="73025" marT="36512" marB="365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85000"/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0、1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85000"/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0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59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85000"/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200至小于300</a:t>
                      </a:r>
                    </a:p>
                  </a:txBody>
                  <a:tcPr marL="73025" marR="73025" marT="36512" marB="365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85000"/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2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85000"/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5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59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85000"/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300至小于500</a:t>
                      </a:r>
                    </a:p>
                  </a:txBody>
                  <a:tcPr marL="73025" marR="73025" marT="36512" marB="365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85000"/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3、4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85000"/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10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275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85000"/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500至小于800</a:t>
                      </a:r>
                    </a:p>
                  </a:txBody>
                  <a:tcPr marL="73025" marR="73025" marT="36512" marB="365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85000"/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5、6、7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85000"/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20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59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85000"/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800及800以上</a:t>
                      </a:r>
                    </a:p>
                  </a:txBody>
                  <a:tcPr marL="73025" marR="73025" marT="36512" marB="365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85000"/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Batang" pitchFamily="18" charset="-127"/>
                        </a:rPr>
                        <a:t>≥8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</a:endParaRP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C0000"/>
                        </a:buClr>
                        <a:buSzPct val="85000"/>
                        <a:defRPr sz="28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rgbClr val="008000"/>
                        </a:buClr>
                        <a:buSzPct val="115000"/>
                        <a:buFont typeface="Times New Roman" pitchFamily="18" charset="0"/>
                        <a:defRPr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 b="1">
                          <a:solidFill>
                            <a:schemeClr val="tx1"/>
                          </a:solidFill>
                          <a:latin typeface="Times New Roman" pitchFamily="18" charset="0"/>
                          <a:ea typeface="仿宋_GB2312" pitchFamily="49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25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4.6　多分支结构及算法举例</a:t>
            </a:r>
          </a:p>
        </p:txBody>
      </p:sp>
      <p:sp>
        <p:nvSpPr>
          <p:cNvPr id="170036" name="Rectangle 52"/>
          <p:cNvSpPr>
            <a:spLocks noChangeArrowheads="1"/>
          </p:cNvSpPr>
          <p:nvPr/>
        </p:nvSpPr>
        <p:spPr bwMode="auto">
          <a:xfrm>
            <a:off x="7064375" y="2735263"/>
            <a:ext cx="555625" cy="40163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/>
              <a:t>假</a:t>
            </a:r>
          </a:p>
        </p:txBody>
      </p:sp>
      <p:sp>
        <p:nvSpPr>
          <p:cNvPr id="170037" name="Rectangle 53"/>
          <p:cNvSpPr>
            <a:spLocks noChangeArrowheads="1"/>
          </p:cNvSpPr>
          <p:nvPr/>
        </p:nvSpPr>
        <p:spPr bwMode="auto">
          <a:xfrm>
            <a:off x="2740025" y="5314950"/>
            <a:ext cx="2501900" cy="4000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000"/>
              <a:t>bonus ← x*0.4*rate</a:t>
            </a:r>
          </a:p>
        </p:txBody>
      </p:sp>
      <p:sp>
        <p:nvSpPr>
          <p:cNvPr id="170038" name="Rectangle 54"/>
          <p:cNvSpPr>
            <a:spLocks noChangeArrowheads="1"/>
          </p:cNvSpPr>
          <p:nvPr/>
        </p:nvSpPr>
        <p:spPr bwMode="auto">
          <a:xfrm>
            <a:off x="2740025" y="5638800"/>
            <a:ext cx="2224088" cy="4016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/>
              <a:t>输出奖金</a:t>
            </a:r>
            <a:r>
              <a:rPr lang="en-US" altLang="zh-CN" sz="2000"/>
              <a:t>bonus</a:t>
            </a:r>
          </a:p>
        </p:txBody>
      </p:sp>
      <p:sp>
        <p:nvSpPr>
          <p:cNvPr id="170039" name="Rectangle 55"/>
          <p:cNvSpPr>
            <a:spLocks noChangeArrowheads="1"/>
          </p:cNvSpPr>
          <p:nvPr/>
        </p:nvSpPr>
        <p:spPr bwMode="auto">
          <a:xfrm>
            <a:off x="3052763" y="3581400"/>
            <a:ext cx="833437" cy="4016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/>
              <a:t>0、1</a:t>
            </a:r>
          </a:p>
        </p:txBody>
      </p:sp>
      <p:sp>
        <p:nvSpPr>
          <p:cNvPr id="170040" name="Rectangle 56"/>
          <p:cNvSpPr>
            <a:spLocks noChangeArrowheads="1"/>
          </p:cNvSpPr>
          <p:nvPr/>
        </p:nvSpPr>
        <p:spPr bwMode="auto">
          <a:xfrm>
            <a:off x="4408488" y="3560763"/>
            <a:ext cx="1668462" cy="40163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000"/>
              <a:t>rate ← 0</a:t>
            </a:r>
          </a:p>
        </p:txBody>
      </p:sp>
      <p:sp>
        <p:nvSpPr>
          <p:cNvPr id="170041" name="Rectangle 57"/>
          <p:cNvSpPr>
            <a:spLocks noChangeArrowheads="1"/>
          </p:cNvSpPr>
          <p:nvPr/>
        </p:nvSpPr>
        <p:spPr bwMode="auto">
          <a:xfrm>
            <a:off x="4419600" y="3943350"/>
            <a:ext cx="1668463" cy="4000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000"/>
              <a:t>rate ← 0.05</a:t>
            </a:r>
          </a:p>
        </p:txBody>
      </p:sp>
      <p:sp>
        <p:nvSpPr>
          <p:cNvPr id="170042" name="Rectangle 58"/>
          <p:cNvSpPr>
            <a:spLocks noChangeArrowheads="1"/>
          </p:cNvSpPr>
          <p:nvPr/>
        </p:nvSpPr>
        <p:spPr bwMode="auto">
          <a:xfrm>
            <a:off x="3071813" y="3967163"/>
            <a:ext cx="833437" cy="2476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/>
              <a:t>2</a:t>
            </a:r>
          </a:p>
        </p:txBody>
      </p:sp>
      <p:sp>
        <p:nvSpPr>
          <p:cNvPr id="170043" name="Rectangle 59"/>
          <p:cNvSpPr>
            <a:spLocks noChangeArrowheads="1"/>
          </p:cNvSpPr>
          <p:nvPr/>
        </p:nvSpPr>
        <p:spPr bwMode="auto">
          <a:xfrm>
            <a:off x="3067050" y="4267200"/>
            <a:ext cx="833438" cy="4016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/>
              <a:t>3、4</a:t>
            </a:r>
          </a:p>
        </p:txBody>
      </p:sp>
      <p:sp>
        <p:nvSpPr>
          <p:cNvPr id="170044" name="Rectangle 60"/>
          <p:cNvSpPr>
            <a:spLocks noChangeArrowheads="1"/>
          </p:cNvSpPr>
          <p:nvPr/>
        </p:nvSpPr>
        <p:spPr bwMode="auto">
          <a:xfrm>
            <a:off x="4419600" y="4267200"/>
            <a:ext cx="1668463" cy="4016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000"/>
              <a:t>rate ← 0.1</a:t>
            </a:r>
          </a:p>
        </p:txBody>
      </p:sp>
      <p:sp>
        <p:nvSpPr>
          <p:cNvPr id="170045" name="Rectangle 61"/>
          <p:cNvSpPr>
            <a:spLocks noChangeArrowheads="1"/>
          </p:cNvSpPr>
          <p:nvPr/>
        </p:nvSpPr>
        <p:spPr bwMode="auto">
          <a:xfrm>
            <a:off x="3048000" y="4629150"/>
            <a:ext cx="1390650" cy="2476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/>
              <a:t>5、6、7</a:t>
            </a:r>
          </a:p>
        </p:txBody>
      </p:sp>
      <p:sp>
        <p:nvSpPr>
          <p:cNvPr id="170046" name="Rectangle 62"/>
          <p:cNvSpPr>
            <a:spLocks noChangeArrowheads="1"/>
          </p:cNvSpPr>
          <p:nvPr/>
        </p:nvSpPr>
        <p:spPr bwMode="auto">
          <a:xfrm>
            <a:off x="4419600" y="4572000"/>
            <a:ext cx="1668463" cy="4000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000"/>
              <a:t>rate ← 0.2</a:t>
            </a:r>
          </a:p>
        </p:txBody>
      </p:sp>
      <p:sp>
        <p:nvSpPr>
          <p:cNvPr id="170047" name="Rectangle 63"/>
          <p:cNvSpPr>
            <a:spLocks noChangeArrowheads="1"/>
          </p:cNvSpPr>
          <p:nvPr/>
        </p:nvSpPr>
        <p:spPr bwMode="auto">
          <a:xfrm>
            <a:off x="2971800" y="4953000"/>
            <a:ext cx="1390650" cy="4016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/>
              <a:t>其他</a:t>
            </a:r>
          </a:p>
        </p:txBody>
      </p:sp>
      <p:sp>
        <p:nvSpPr>
          <p:cNvPr id="170048" name="Rectangle 64"/>
          <p:cNvSpPr>
            <a:spLocks noChangeArrowheads="1"/>
          </p:cNvSpPr>
          <p:nvPr/>
        </p:nvSpPr>
        <p:spPr bwMode="auto">
          <a:xfrm>
            <a:off x="4419600" y="4932363"/>
            <a:ext cx="1668463" cy="40163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000"/>
              <a:t>rate ← 0.25</a:t>
            </a:r>
          </a:p>
        </p:txBody>
      </p:sp>
      <p:sp>
        <p:nvSpPr>
          <p:cNvPr id="170049" name="Rectangle 65"/>
          <p:cNvSpPr>
            <a:spLocks noChangeArrowheads="1"/>
          </p:cNvSpPr>
          <p:nvPr/>
        </p:nvSpPr>
        <p:spPr bwMode="auto">
          <a:xfrm>
            <a:off x="3017838" y="3257550"/>
            <a:ext cx="1668462" cy="4000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000"/>
              <a:t>n ← x/100</a:t>
            </a:r>
          </a:p>
        </p:txBody>
      </p:sp>
      <p:sp>
        <p:nvSpPr>
          <p:cNvPr id="170050" name="Rectangle 66"/>
          <p:cNvSpPr>
            <a:spLocks noChangeArrowheads="1"/>
          </p:cNvSpPr>
          <p:nvPr/>
        </p:nvSpPr>
        <p:spPr bwMode="auto">
          <a:xfrm>
            <a:off x="3573463" y="2265363"/>
            <a:ext cx="2482850" cy="40163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/>
              <a:t>输入工件数于</a:t>
            </a:r>
            <a:r>
              <a:rPr lang="en-US" altLang="zh-CN" sz="2000"/>
              <a:t>x</a:t>
            </a:r>
          </a:p>
        </p:txBody>
      </p:sp>
      <p:grpSp>
        <p:nvGrpSpPr>
          <p:cNvPr id="2" name="Group 67"/>
          <p:cNvGrpSpPr>
            <a:grpSpLocks/>
          </p:cNvGrpSpPr>
          <p:nvPr/>
        </p:nvGrpSpPr>
        <p:grpSpPr bwMode="auto">
          <a:xfrm>
            <a:off x="1936750" y="2206625"/>
            <a:ext cx="5530850" cy="3736975"/>
            <a:chOff x="1220" y="1390"/>
            <a:chExt cx="3484" cy="2354"/>
          </a:xfrm>
        </p:grpSpPr>
        <p:sp>
          <p:nvSpPr>
            <p:cNvPr id="49193" name="Line 68"/>
            <p:cNvSpPr>
              <a:spLocks noChangeShapeType="1"/>
            </p:cNvSpPr>
            <p:nvPr/>
          </p:nvSpPr>
          <p:spPr bwMode="auto">
            <a:xfrm flipH="1">
              <a:off x="1220" y="1390"/>
              <a:ext cx="1" cy="235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4" name="Line 69"/>
            <p:cNvSpPr>
              <a:spLocks noChangeShapeType="1"/>
            </p:cNvSpPr>
            <p:nvPr/>
          </p:nvSpPr>
          <p:spPr bwMode="auto">
            <a:xfrm flipH="1">
              <a:off x="4703" y="1390"/>
              <a:ext cx="1" cy="235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5" name="Line 70"/>
            <p:cNvSpPr>
              <a:spLocks noChangeShapeType="1"/>
            </p:cNvSpPr>
            <p:nvPr/>
          </p:nvSpPr>
          <p:spPr bwMode="auto">
            <a:xfrm>
              <a:off x="1220" y="1390"/>
              <a:ext cx="348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6" name="Line 71"/>
            <p:cNvSpPr>
              <a:spLocks noChangeShapeType="1"/>
            </p:cNvSpPr>
            <p:nvPr/>
          </p:nvSpPr>
          <p:spPr bwMode="auto">
            <a:xfrm>
              <a:off x="1220" y="3744"/>
              <a:ext cx="348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0056" name="Line 72"/>
          <p:cNvSpPr>
            <a:spLocks noChangeShapeType="1"/>
          </p:cNvSpPr>
          <p:nvPr/>
        </p:nvSpPr>
        <p:spPr bwMode="auto">
          <a:xfrm>
            <a:off x="1936750" y="2540000"/>
            <a:ext cx="5529263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" name="Group 73"/>
          <p:cNvGrpSpPr>
            <a:grpSpLocks/>
          </p:cNvGrpSpPr>
          <p:nvPr/>
        </p:nvGrpSpPr>
        <p:grpSpPr bwMode="auto">
          <a:xfrm>
            <a:off x="1936750" y="2540000"/>
            <a:ext cx="5529263" cy="3402013"/>
            <a:chOff x="1220" y="1600"/>
            <a:chExt cx="3483" cy="2143"/>
          </a:xfrm>
        </p:grpSpPr>
        <p:sp>
          <p:nvSpPr>
            <p:cNvPr id="49189" name="Line 74"/>
            <p:cNvSpPr>
              <a:spLocks noChangeShapeType="1"/>
            </p:cNvSpPr>
            <p:nvPr/>
          </p:nvSpPr>
          <p:spPr bwMode="auto">
            <a:xfrm>
              <a:off x="1220" y="2046"/>
              <a:ext cx="348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0" name="Line 75"/>
            <p:cNvSpPr>
              <a:spLocks noChangeShapeType="1"/>
            </p:cNvSpPr>
            <p:nvPr/>
          </p:nvSpPr>
          <p:spPr bwMode="auto">
            <a:xfrm>
              <a:off x="1220" y="1600"/>
              <a:ext cx="2871" cy="44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1" name="Line 76"/>
            <p:cNvSpPr>
              <a:spLocks noChangeShapeType="1"/>
            </p:cNvSpPr>
            <p:nvPr/>
          </p:nvSpPr>
          <p:spPr bwMode="auto">
            <a:xfrm flipV="1">
              <a:off x="4091" y="1600"/>
              <a:ext cx="612" cy="44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2" name="Line 77"/>
            <p:cNvSpPr>
              <a:spLocks noChangeShapeType="1"/>
            </p:cNvSpPr>
            <p:nvPr/>
          </p:nvSpPr>
          <p:spPr bwMode="auto">
            <a:xfrm>
              <a:off x="4091" y="2046"/>
              <a:ext cx="0" cy="169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0062" name="Rectangle 78"/>
          <p:cNvSpPr>
            <a:spLocks noChangeArrowheads="1"/>
          </p:cNvSpPr>
          <p:nvPr/>
        </p:nvSpPr>
        <p:spPr bwMode="auto">
          <a:xfrm>
            <a:off x="5943600" y="2647950"/>
            <a:ext cx="914400" cy="4000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000"/>
              <a:t>x＞=0</a:t>
            </a:r>
          </a:p>
        </p:txBody>
      </p:sp>
      <p:sp>
        <p:nvSpPr>
          <p:cNvPr id="170063" name="Rectangle 79"/>
          <p:cNvSpPr>
            <a:spLocks noChangeArrowheads="1"/>
          </p:cNvSpPr>
          <p:nvPr/>
        </p:nvSpPr>
        <p:spPr bwMode="auto">
          <a:xfrm>
            <a:off x="2035175" y="2798763"/>
            <a:ext cx="555625" cy="40163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/>
              <a:t>真</a:t>
            </a:r>
          </a:p>
        </p:txBody>
      </p:sp>
      <p:sp>
        <p:nvSpPr>
          <p:cNvPr id="170064" name="Line 80"/>
          <p:cNvSpPr>
            <a:spLocks noChangeShapeType="1"/>
          </p:cNvSpPr>
          <p:nvPr/>
        </p:nvSpPr>
        <p:spPr bwMode="auto">
          <a:xfrm>
            <a:off x="1936750" y="3600450"/>
            <a:ext cx="4557713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" name="Group 81"/>
          <p:cNvGrpSpPr>
            <a:grpSpLocks/>
          </p:cNvGrpSpPr>
          <p:nvPr/>
        </p:nvGrpSpPr>
        <p:grpSpPr bwMode="auto">
          <a:xfrm>
            <a:off x="1936750" y="3600450"/>
            <a:ext cx="4557713" cy="1673225"/>
            <a:chOff x="1220" y="2268"/>
            <a:chExt cx="2871" cy="1054"/>
          </a:xfrm>
        </p:grpSpPr>
        <p:sp>
          <p:nvSpPr>
            <p:cNvPr id="49180" name="Line 82"/>
            <p:cNvSpPr>
              <a:spLocks noChangeShapeType="1"/>
            </p:cNvSpPr>
            <p:nvPr/>
          </p:nvSpPr>
          <p:spPr bwMode="auto">
            <a:xfrm>
              <a:off x="1784" y="3112"/>
              <a:ext cx="230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9181" name="Group 83"/>
            <p:cNvGrpSpPr>
              <a:grpSpLocks/>
            </p:cNvGrpSpPr>
            <p:nvPr/>
          </p:nvGrpSpPr>
          <p:grpSpPr bwMode="auto">
            <a:xfrm>
              <a:off x="1220" y="2268"/>
              <a:ext cx="2871" cy="1054"/>
              <a:chOff x="1220" y="2268"/>
              <a:chExt cx="2871" cy="1054"/>
            </a:xfrm>
          </p:grpSpPr>
          <p:sp>
            <p:nvSpPr>
              <p:cNvPr id="49182" name="Line 84"/>
              <p:cNvSpPr>
                <a:spLocks noChangeShapeType="1"/>
              </p:cNvSpPr>
              <p:nvPr/>
            </p:nvSpPr>
            <p:spPr bwMode="auto">
              <a:xfrm>
                <a:off x="1220" y="2268"/>
                <a:ext cx="2871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183" name="Line 85"/>
              <p:cNvSpPr>
                <a:spLocks noChangeShapeType="1"/>
              </p:cNvSpPr>
              <p:nvPr/>
            </p:nvSpPr>
            <p:spPr bwMode="auto">
              <a:xfrm>
                <a:off x="1784" y="2268"/>
                <a:ext cx="0" cy="105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184" name="Line 86"/>
              <p:cNvSpPr>
                <a:spLocks noChangeShapeType="1"/>
              </p:cNvSpPr>
              <p:nvPr/>
            </p:nvSpPr>
            <p:spPr bwMode="auto">
              <a:xfrm>
                <a:off x="1784" y="2479"/>
                <a:ext cx="2307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185" name="Line 87"/>
              <p:cNvSpPr>
                <a:spLocks noChangeShapeType="1"/>
              </p:cNvSpPr>
              <p:nvPr/>
            </p:nvSpPr>
            <p:spPr bwMode="auto">
              <a:xfrm>
                <a:off x="1784" y="2690"/>
                <a:ext cx="2307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186" name="Line 88"/>
              <p:cNvSpPr>
                <a:spLocks noChangeShapeType="1"/>
              </p:cNvSpPr>
              <p:nvPr/>
            </p:nvSpPr>
            <p:spPr bwMode="auto">
              <a:xfrm flipV="1">
                <a:off x="1784" y="2895"/>
                <a:ext cx="2307" cy="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187" name="Line 89"/>
              <p:cNvSpPr>
                <a:spLocks noChangeShapeType="1"/>
              </p:cNvSpPr>
              <p:nvPr/>
            </p:nvSpPr>
            <p:spPr bwMode="auto">
              <a:xfrm>
                <a:off x="1220" y="3322"/>
                <a:ext cx="2866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188" name="Line 90"/>
              <p:cNvSpPr>
                <a:spLocks noChangeShapeType="1"/>
              </p:cNvSpPr>
              <p:nvPr/>
            </p:nvSpPr>
            <p:spPr bwMode="auto">
              <a:xfrm>
                <a:off x="2632" y="2268"/>
                <a:ext cx="0" cy="105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70075" name="Rectangle 91"/>
          <p:cNvSpPr>
            <a:spLocks noChangeArrowheads="1"/>
          </p:cNvSpPr>
          <p:nvPr/>
        </p:nvSpPr>
        <p:spPr bwMode="auto">
          <a:xfrm>
            <a:off x="2182813" y="3938588"/>
            <a:ext cx="557212" cy="4000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000"/>
              <a:t>n</a:t>
            </a:r>
          </a:p>
        </p:txBody>
      </p:sp>
      <p:sp>
        <p:nvSpPr>
          <p:cNvPr id="170076" name="Line 92"/>
          <p:cNvSpPr>
            <a:spLocks noChangeShapeType="1"/>
          </p:cNvSpPr>
          <p:nvPr/>
        </p:nvSpPr>
        <p:spPr bwMode="auto">
          <a:xfrm>
            <a:off x="1936750" y="5610225"/>
            <a:ext cx="4549775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79" name="Rectangle 9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424863" cy="533400"/>
          </a:xfrm>
          <a:noFill/>
        </p:spPr>
        <p:txBody>
          <a:bodyPr/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smtClean="0"/>
              <a:t>N-S</a:t>
            </a:r>
            <a:r>
              <a:rPr lang="zh-CN" altLang="en-US" sz="2400" smtClean="0"/>
              <a:t>图描述的算法：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0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70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70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70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70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70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70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70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70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70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70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70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70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70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70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70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70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170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170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170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170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0036" grpId="0" animBg="1" autoUpdateAnimBg="0"/>
      <p:bldP spid="170037" grpId="0" animBg="1" autoUpdateAnimBg="0"/>
      <p:bldP spid="170038" grpId="0" animBg="1" autoUpdateAnimBg="0"/>
      <p:bldP spid="170039" grpId="0" animBg="1" autoUpdateAnimBg="0"/>
      <p:bldP spid="170040" grpId="0" animBg="1" autoUpdateAnimBg="0"/>
      <p:bldP spid="170041" grpId="0" animBg="1" autoUpdateAnimBg="0"/>
      <p:bldP spid="170042" grpId="0" animBg="1" autoUpdateAnimBg="0"/>
      <p:bldP spid="170043" grpId="0" animBg="1" autoUpdateAnimBg="0"/>
      <p:bldP spid="170044" grpId="0" animBg="1" autoUpdateAnimBg="0"/>
      <p:bldP spid="170045" grpId="0" animBg="1" autoUpdateAnimBg="0"/>
      <p:bldP spid="170046" grpId="0" animBg="1" autoUpdateAnimBg="0"/>
      <p:bldP spid="170047" grpId="0" animBg="1" autoUpdateAnimBg="0"/>
      <p:bldP spid="170048" grpId="0" animBg="1" autoUpdateAnimBg="0"/>
      <p:bldP spid="170049" grpId="0" animBg="1" autoUpdateAnimBg="0"/>
      <p:bldP spid="170050" grpId="0" animBg="1" autoUpdateAnimBg="0"/>
      <p:bldP spid="170056" grpId="0" animBg="1"/>
      <p:bldP spid="170062" grpId="0" animBg="1" autoUpdateAnimBg="0"/>
      <p:bldP spid="170063" grpId="0" animBg="1" autoUpdateAnimBg="0"/>
      <p:bldP spid="170064" grpId="0" animBg="1"/>
      <p:bldP spid="170075" grpId="0" animBg="1" autoUpdateAnimBg="0"/>
      <p:bldP spid="17007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边学边练</a:t>
            </a:r>
            <a:endParaRPr lang="zh-CN" altLang="en-US" dirty="0" smtClean="0"/>
          </a:p>
        </p:txBody>
      </p:sp>
      <p:sp>
        <p:nvSpPr>
          <p:cNvPr id="50179" name="内容占位符 2"/>
          <p:cNvSpPr>
            <a:spLocks noGrp="1"/>
          </p:cNvSpPr>
          <p:nvPr>
            <p:ph idx="1"/>
          </p:nvPr>
        </p:nvSpPr>
        <p:spPr>
          <a:xfrm>
            <a:off x="2590800" y="1447800"/>
            <a:ext cx="6229350" cy="50292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mtClean="0"/>
              <a:t>求函数值。</a:t>
            </a:r>
          </a:p>
        </p:txBody>
      </p:sp>
      <p:pic>
        <p:nvPicPr>
          <p:cNvPr id="5018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2209800"/>
            <a:ext cx="3276600" cy="196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0181" name="对象 1"/>
          <p:cNvGraphicFramePr>
            <a:graphicFrameLocks noChangeAspect="1"/>
          </p:cNvGraphicFramePr>
          <p:nvPr/>
        </p:nvGraphicFramePr>
        <p:xfrm>
          <a:off x="609600" y="1524000"/>
          <a:ext cx="1524000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8" name="位图图像" r:id="rId4" imgW="5380952" imgH="4704762" progId="PBrush">
                  <p:embed/>
                </p:oleObj>
              </mc:Choice>
              <mc:Fallback>
                <p:oleObj name="位图图像" r:id="rId4" imgW="5380952" imgH="4704762" progId="PBrush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1524000"/>
                        <a:ext cx="1524000" cy="152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02" name="组合 2"/>
          <p:cNvGrpSpPr>
            <a:grpSpLocks/>
          </p:cNvGrpSpPr>
          <p:nvPr/>
        </p:nvGrpSpPr>
        <p:grpSpPr bwMode="auto">
          <a:xfrm>
            <a:off x="2595563" y="1577975"/>
            <a:ext cx="5683250" cy="2843213"/>
            <a:chOff x="1936750" y="2206625"/>
            <a:chExt cx="5683250" cy="2843213"/>
          </a:xfrm>
        </p:grpSpPr>
        <p:sp>
          <p:nvSpPr>
            <p:cNvPr id="51205" name="Rectangle 4"/>
            <p:cNvSpPr>
              <a:spLocks noChangeArrowheads="1"/>
            </p:cNvSpPr>
            <p:nvPr/>
          </p:nvSpPr>
          <p:spPr bwMode="auto">
            <a:xfrm>
              <a:off x="7064375" y="2735263"/>
              <a:ext cx="555625" cy="4016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000"/>
                <a:t>假</a:t>
              </a:r>
            </a:p>
          </p:txBody>
        </p:sp>
        <p:sp>
          <p:nvSpPr>
            <p:cNvPr id="51206" name="Rectangle 6"/>
            <p:cNvSpPr>
              <a:spLocks noChangeArrowheads="1"/>
            </p:cNvSpPr>
            <p:nvPr/>
          </p:nvSpPr>
          <p:spPr bwMode="auto">
            <a:xfrm>
              <a:off x="3052763" y="3581400"/>
              <a:ext cx="833437" cy="4016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2000"/>
                <a:t>0</a:t>
              </a:r>
            </a:p>
          </p:txBody>
        </p:sp>
        <p:sp>
          <p:nvSpPr>
            <p:cNvPr id="51207" name="Rectangle 7"/>
            <p:cNvSpPr>
              <a:spLocks noChangeArrowheads="1"/>
            </p:cNvSpPr>
            <p:nvPr/>
          </p:nvSpPr>
          <p:spPr bwMode="auto">
            <a:xfrm>
              <a:off x="4408488" y="3636963"/>
              <a:ext cx="1668462" cy="4016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000"/>
                <a:t>输出 </a:t>
              </a:r>
              <a:r>
                <a:rPr lang="en-US" altLang="zh-CN" sz="2000"/>
                <a:t>x</a:t>
              </a:r>
            </a:p>
          </p:txBody>
        </p:sp>
        <p:sp>
          <p:nvSpPr>
            <p:cNvPr id="51208" name="Rectangle 8"/>
            <p:cNvSpPr>
              <a:spLocks noChangeArrowheads="1"/>
            </p:cNvSpPr>
            <p:nvPr/>
          </p:nvSpPr>
          <p:spPr bwMode="auto">
            <a:xfrm>
              <a:off x="4419600" y="3943350"/>
              <a:ext cx="1668463" cy="400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000"/>
                <a:t>输出 </a:t>
              </a:r>
              <a:r>
                <a:rPr lang="en-US" altLang="zh-CN" sz="2000"/>
                <a:t>x+10</a:t>
              </a:r>
            </a:p>
          </p:txBody>
        </p:sp>
        <p:sp>
          <p:nvSpPr>
            <p:cNvPr id="51209" name="Rectangle 9"/>
            <p:cNvSpPr>
              <a:spLocks noChangeArrowheads="1"/>
            </p:cNvSpPr>
            <p:nvPr/>
          </p:nvSpPr>
          <p:spPr bwMode="auto">
            <a:xfrm>
              <a:off x="3071813" y="3967163"/>
              <a:ext cx="833437" cy="247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2000"/>
                <a:t>1</a:t>
              </a:r>
            </a:p>
          </p:txBody>
        </p:sp>
        <p:sp>
          <p:nvSpPr>
            <p:cNvPr id="51210" name="Rectangle 10"/>
            <p:cNvSpPr>
              <a:spLocks noChangeArrowheads="1"/>
            </p:cNvSpPr>
            <p:nvPr/>
          </p:nvSpPr>
          <p:spPr bwMode="auto">
            <a:xfrm>
              <a:off x="3067050" y="4267200"/>
              <a:ext cx="833438" cy="4016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2000"/>
                <a:t>2</a:t>
              </a:r>
            </a:p>
          </p:txBody>
        </p:sp>
        <p:sp>
          <p:nvSpPr>
            <p:cNvPr id="51211" name="Rectangle 11"/>
            <p:cNvSpPr>
              <a:spLocks noChangeArrowheads="1"/>
            </p:cNvSpPr>
            <p:nvPr/>
          </p:nvSpPr>
          <p:spPr bwMode="auto">
            <a:xfrm>
              <a:off x="4419600" y="4267200"/>
              <a:ext cx="1668463" cy="4016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000"/>
                <a:t>输出</a:t>
              </a:r>
              <a:r>
                <a:rPr lang="en-US" altLang="zh-CN" sz="2000"/>
                <a:t>-x</a:t>
              </a:r>
            </a:p>
          </p:txBody>
        </p:sp>
        <p:sp>
          <p:nvSpPr>
            <p:cNvPr id="51212" name="Rectangle 12"/>
            <p:cNvSpPr>
              <a:spLocks noChangeArrowheads="1"/>
            </p:cNvSpPr>
            <p:nvPr/>
          </p:nvSpPr>
          <p:spPr bwMode="auto">
            <a:xfrm>
              <a:off x="2971800" y="4648200"/>
              <a:ext cx="1390650" cy="4016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000"/>
                <a:t>其他</a:t>
              </a:r>
            </a:p>
          </p:txBody>
        </p:sp>
        <p:sp>
          <p:nvSpPr>
            <p:cNvPr id="51213" name="Rectangle 13"/>
            <p:cNvSpPr>
              <a:spLocks noChangeArrowheads="1"/>
            </p:cNvSpPr>
            <p:nvPr/>
          </p:nvSpPr>
          <p:spPr bwMode="auto">
            <a:xfrm>
              <a:off x="4419600" y="4648200"/>
              <a:ext cx="1668463" cy="4016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000"/>
                <a:t>输出 </a:t>
              </a:r>
              <a:r>
                <a:rPr lang="en-US" altLang="zh-CN" sz="2000"/>
                <a:t>-x-10</a:t>
              </a:r>
            </a:p>
          </p:txBody>
        </p:sp>
        <p:sp>
          <p:nvSpPr>
            <p:cNvPr id="51214" name="Rectangle 14"/>
            <p:cNvSpPr>
              <a:spLocks noChangeArrowheads="1"/>
            </p:cNvSpPr>
            <p:nvPr/>
          </p:nvSpPr>
          <p:spPr bwMode="auto">
            <a:xfrm>
              <a:off x="3017838" y="3257550"/>
              <a:ext cx="1668462" cy="400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2000"/>
                <a:t>n ← x/10</a:t>
              </a:r>
            </a:p>
          </p:txBody>
        </p:sp>
        <p:sp>
          <p:nvSpPr>
            <p:cNvPr id="51215" name="Rectangle 15"/>
            <p:cNvSpPr>
              <a:spLocks noChangeArrowheads="1"/>
            </p:cNvSpPr>
            <p:nvPr/>
          </p:nvSpPr>
          <p:spPr bwMode="auto">
            <a:xfrm>
              <a:off x="3573463" y="2265363"/>
              <a:ext cx="2482850" cy="4016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000"/>
                <a:t>输入</a:t>
              </a:r>
              <a:r>
                <a:rPr lang="en-US" altLang="zh-CN" sz="2000"/>
                <a:t>x</a:t>
              </a:r>
            </a:p>
          </p:txBody>
        </p:sp>
        <p:grpSp>
          <p:nvGrpSpPr>
            <p:cNvPr id="51216" name="Group 16"/>
            <p:cNvGrpSpPr>
              <a:grpSpLocks/>
            </p:cNvGrpSpPr>
            <p:nvPr/>
          </p:nvGrpSpPr>
          <p:grpSpPr bwMode="auto">
            <a:xfrm>
              <a:off x="1936750" y="2206625"/>
              <a:ext cx="5530850" cy="2746375"/>
              <a:chOff x="1220" y="1390"/>
              <a:chExt cx="3484" cy="2354"/>
            </a:xfrm>
          </p:grpSpPr>
          <p:sp>
            <p:nvSpPr>
              <p:cNvPr id="51234" name="Line 17"/>
              <p:cNvSpPr>
                <a:spLocks noChangeShapeType="1"/>
              </p:cNvSpPr>
              <p:nvPr/>
            </p:nvSpPr>
            <p:spPr bwMode="auto">
              <a:xfrm flipH="1">
                <a:off x="1220" y="1390"/>
                <a:ext cx="1" cy="235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35" name="Line 18"/>
              <p:cNvSpPr>
                <a:spLocks noChangeShapeType="1"/>
              </p:cNvSpPr>
              <p:nvPr/>
            </p:nvSpPr>
            <p:spPr bwMode="auto">
              <a:xfrm flipH="1">
                <a:off x="4703" y="1390"/>
                <a:ext cx="1" cy="235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36" name="Line 19"/>
              <p:cNvSpPr>
                <a:spLocks noChangeShapeType="1"/>
              </p:cNvSpPr>
              <p:nvPr/>
            </p:nvSpPr>
            <p:spPr bwMode="auto">
              <a:xfrm>
                <a:off x="1220" y="1390"/>
                <a:ext cx="3483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37" name="Line 20"/>
              <p:cNvSpPr>
                <a:spLocks noChangeShapeType="1"/>
              </p:cNvSpPr>
              <p:nvPr/>
            </p:nvSpPr>
            <p:spPr bwMode="auto">
              <a:xfrm>
                <a:off x="1220" y="3744"/>
                <a:ext cx="3483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1217" name="Line 21"/>
            <p:cNvSpPr>
              <a:spLocks noChangeShapeType="1"/>
            </p:cNvSpPr>
            <p:nvPr/>
          </p:nvSpPr>
          <p:spPr bwMode="auto">
            <a:xfrm>
              <a:off x="1936750" y="2540000"/>
              <a:ext cx="552926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18" name="Line 22"/>
            <p:cNvSpPr>
              <a:spLocks noChangeShapeType="1"/>
            </p:cNvSpPr>
            <p:nvPr/>
          </p:nvSpPr>
          <p:spPr bwMode="auto">
            <a:xfrm>
              <a:off x="1936750" y="3248025"/>
              <a:ext cx="552926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19" name="Line 23"/>
            <p:cNvSpPr>
              <a:spLocks noChangeShapeType="1"/>
            </p:cNvSpPr>
            <p:nvPr/>
          </p:nvSpPr>
          <p:spPr bwMode="auto">
            <a:xfrm>
              <a:off x="1936750" y="2540000"/>
              <a:ext cx="4557713" cy="70802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20" name="Line 24"/>
            <p:cNvSpPr>
              <a:spLocks noChangeShapeType="1"/>
            </p:cNvSpPr>
            <p:nvPr/>
          </p:nvSpPr>
          <p:spPr bwMode="auto">
            <a:xfrm flipV="1">
              <a:off x="6494463" y="2540000"/>
              <a:ext cx="971550" cy="70802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21" name="Line 25"/>
            <p:cNvSpPr>
              <a:spLocks noChangeShapeType="1"/>
            </p:cNvSpPr>
            <p:nvPr/>
          </p:nvSpPr>
          <p:spPr bwMode="auto">
            <a:xfrm flipH="1">
              <a:off x="6480175" y="3248025"/>
              <a:ext cx="14288" cy="170497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22" name="Rectangle 26"/>
            <p:cNvSpPr>
              <a:spLocks noChangeArrowheads="1"/>
            </p:cNvSpPr>
            <p:nvPr/>
          </p:nvSpPr>
          <p:spPr bwMode="auto">
            <a:xfrm>
              <a:off x="5791200" y="2647950"/>
              <a:ext cx="914400" cy="400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2000"/>
                <a:t>x＞=0</a:t>
              </a:r>
            </a:p>
          </p:txBody>
        </p:sp>
        <p:sp>
          <p:nvSpPr>
            <p:cNvPr id="51223" name="Rectangle 27"/>
            <p:cNvSpPr>
              <a:spLocks noChangeArrowheads="1"/>
            </p:cNvSpPr>
            <p:nvPr/>
          </p:nvSpPr>
          <p:spPr bwMode="auto">
            <a:xfrm>
              <a:off x="2035175" y="2798763"/>
              <a:ext cx="555625" cy="4016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000"/>
                <a:t>真</a:t>
              </a:r>
            </a:p>
          </p:txBody>
        </p:sp>
        <p:sp>
          <p:nvSpPr>
            <p:cNvPr id="51224" name="Line 28"/>
            <p:cNvSpPr>
              <a:spLocks noChangeShapeType="1"/>
            </p:cNvSpPr>
            <p:nvPr/>
          </p:nvSpPr>
          <p:spPr bwMode="auto">
            <a:xfrm>
              <a:off x="1936750" y="3600450"/>
              <a:ext cx="455771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25" name="Line 29"/>
            <p:cNvSpPr>
              <a:spLocks noChangeShapeType="1"/>
            </p:cNvSpPr>
            <p:nvPr/>
          </p:nvSpPr>
          <p:spPr bwMode="auto">
            <a:xfrm>
              <a:off x="1936750" y="3600450"/>
              <a:ext cx="455771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26" name="Line 30"/>
            <p:cNvSpPr>
              <a:spLocks noChangeShapeType="1"/>
            </p:cNvSpPr>
            <p:nvPr/>
          </p:nvSpPr>
          <p:spPr bwMode="auto">
            <a:xfrm>
              <a:off x="2832100" y="3600450"/>
              <a:ext cx="0" cy="135255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27" name="Line 31"/>
            <p:cNvSpPr>
              <a:spLocks noChangeShapeType="1"/>
            </p:cNvSpPr>
            <p:nvPr/>
          </p:nvSpPr>
          <p:spPr bwMode="auto">
            <a:xfrm>
              <a:off x="2832100" y="3932238"/>
              <a:ext cx="366236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28" name="Line 32"/>
            <p:cNvSpPr>
              <a:spLocks noChangeShapeType="1"/>
            </p:cNvSpPr>
            <p:nvPr/>
          </p:nvSpPr>
          <p:spPr bwMode="auto">
            <a:xfrm>
              <a:off x="2832100" y="4264025"/>
              <a:ext cx="366236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29" name="Line 33"/>
            <p:cNvSpPr>
              <a:spLocks noChangeShapeType="1"/>
            </p:cNvSpPr>
            <p:nvPr/>
          </p:nvSpPr>
          <p:spPr bwMode="auto">
            <a:xfrm flipV="1">
              <a:off x="2832100" y="4586288"/>
              <a:ext cx="3662363" cy="793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30" name="Line 34"/>
            <p:cNvSpPr>
              <a:spLocks noChangeShapeType="1"/>
            </p:cNvSpPr>
            <p:nvPr/>
          </p:nvSpPr>
          <p:spPr bwMode="auto">
            <a:xfrm>
              <a:off x="1936750" y="4953000"/>
              <a:ext cx="454977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31" name="Line 35"/>
            <p:cNvSpPr>
              <a:spLocks noChangeShapeType="1"/>
            </p:cNvSpPr>
            <p:nvPr/>
          </p:nvSpPr>
          <p:spPr bwMode="auto">
            <a:xfrm>
              <a:off x="4178300" y="3600450"/>
              <a:ext cx="0" cy="135255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32" name="Rectangle 36"/>
            <p:cNvSpPr>
              <a:spLocks noChangeArrowheads="1"/>
            </p:cNvSpPr>
            <p:nvPr/>
          </p:nvSpPr>
          <p:spPr bwMode="auto">
            <a:xfrm>
              <a:off x="2182813" y="3938588"/>
              <a:ext cx="557212" cy="400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2000"/>
                <a:t>n</a:t>
              </a:r>
            </a:p>
          </p:txBody>
        </p:sp>
        <p:sp>
          <p:nvSpPr>
            <p:cNvPr id="51233" name="Rectangle 37"/>
            <p:cNvSpPr>
              <a:spLocks noChangeArrowheads="1"/>
            </p:cNvSpPr>
            <p:nvPr/>
          </p:nvSpPr>
          <p:spPr bwMode="auto">
            <a:xfrm>
              <a:off x="6553200" y="3657600"/>
              <a:ext cx="838200" cy="4016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000"/>
                <a:t>输出</a:t>
              </a:r>
              <a:r>
                <a:rPr lang="en-US" altLang="zh-CN" sz="2000"/>
                <a:t>0</a:t>
              </a:r>
            </a:p>
          </p:txBody>
        </p:sp>
      </p:grpSp>
      <p:sp>
        <p:nvSpPr>
          <p:cNvPr id="51203" name="Rectangle 38"/>
          <p:cNvSpPr>
            <a:spLocks noChangeArrowheads="1"/>
          </p:cNvSpPr>
          <p:nvPr/>
        </p:nvSpPr>
        <p:spPr bwMode="auto">
          <a:xfrm>
            <a:off x="395288" y="333375"/>
            <a:ext cx="828040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3200" dirty="0">
                <a:solidFill>
                  <a:schemeClr val="tx2"/>
                </a:solidFill>
                <a:latin typeface="Impact" pitchFamily="34" charset="0"/>
                <a:ea typeface="方正姚体" pitchFamily="2" charset="-122"/>
              </a:rPr>
              <a:t>边学边练</a:t>
            </a:r>
            <a:endParaRPr lang="en-US" altLang="zh-CN" sz="3200" dirty="0">
              <a:solidFill>
                <a:schemeClr val="tx2"/>
              </a:solidFill>
              <a:latin typeface="Impact" pitchFamily="34" charset="0"/>
              <a:ea typeface="方正姚体" pitchFamily="2" charset="-122"/>
            </a:endParaRPr>
          </a:p>
        </p:txBody>
      </p:sp>
      <p:graphicFrame>
        <p:nvGraphicFramePr>
          <p:cNvPr id="51204" name="对象 1"/>
          <p:cNvGraphicFramePr>
            <a:graphicFrameLocks noChangeAspect="1"/>
          </p:cNvGraphicFramePr>
          <p:nvPr/>
        </p:nvGraphicFramePr>
        <p:xfrm>
          <a:off x="609600" y="1524000"/>
          <a:ext cx="1524000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4" name="位图图像" r:id="rId3" imgW="5380952" imgH="4704762" progId="PBrush">
                  <p:embed/>
                </p:oleObj>
              </mc:Choice>
              <mc:Fallback>
                <p:oleObj name="位图图像" r:id="rId3" imgW="5380952" imgH="4704762" progId="PBrush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1524000"/>
                        <a:ext cx="1524000" cy="152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26" name="Group 38"/>
          <p:cNvGrpSpPr>
            <a:grpSpLocks/>
          </p:cNvGrpSpPr>
          <p:nvPr/>
        </p:nvGrpSpPr>
        <p:grpSpPr bwMode="auto">
          <a:xfrm>
            <a:off x="2949575" y="1535113"/>
            <a:ext cx="5683250" cy="3203575"/>
            <a:chOff x="1220" y="1390"/>
            <a:chExt cx="3580" cy="2018"/>
          </a:xfrm>
        </p:grpSpPr>
        <p:sp>
          <p:nvSpPr>
            <p:cNvPr id="52229" name="Rectangle 4"/>
            <p:cNvSpPr>
              <a:spLocks noChangeArrowheads="1"/>
            </p:cNvSpPr>
            <p:nvPr/>
          </p:nvSpPr>
          <p:spPr bwMode="auto">
            <a:xfrm>
              <a:off x="4450" y="1723"/>
              <a:ext cx="350" cy="25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000"/>
                <a:t>假</a:t>
              </a:r>
            </a:p>
          </p:txBody>
        </p:sp>
        <p:sp>
          <p:nvSpPr>
            <p:cNvPr id="52230" name="Rectangle 5"/>
            <p:cNvSpPr>
              <a:spLocks noChangeArrowheads="1"/>
            </p:cNvSpPr>
            <p:nvPr/>
          </p:nvSpPr>
          <p:spPr bwMode="auto">
            <a:xfrm>
              <a:off x="1584" y="3155"/>
              <a:ext cx="1401" cy="25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000"/>
                <a:t>输出</a:t>
              </a:r>
              <a:r>
                <a:rPr lang="en-US" altLang="zh-CN" sz="2000"/>
                <a:t>y</a:t>
              </a:r>
            </a:p>
          </p:txBody>
        </p:sp>
        <p:sp>
          <p:nvSpPr>
            <p:cNvPr id="52231" name="Rectangle 6"/>
            <p:cNvSpPr>
              <a:spLocks noChangeArrowheads="1"/>
            </p:cNvSpPr>
            <p:nvPr/>
          </p:nvSpPr>
          <p:spPr bwMode="auto">
            <a:xfrm>
              <a:off x="1923" y="2256"/>
              <a:ext cx="525" cy="25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2000"/>
                <a:t>0</a:t>
              </a:r>
            </a:p>
          </p:txBody>
        </p:sp>
        <p:sp>
          <p:nvSpPr>
            <p:cNvPr id="52232" name="Rectangle 7"/>
            <p:cNvSpPr>
              <a:spLocks noChangeArrowheads="1"/>
            </p:cNvSpPr>
            <p:nvPr/>
          </p:nvSpPr>
          <p:spPr bwMode="auto">
            <a:xfrm>
              <a:off x="2777" y="2243"/>
              <a:ext cx="1051" cy="25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2000"/>
                <a:t>y← x</a:t>
              </a:r>
            </a:p>
          </p:txBody>
        </p:sp>
        <p:sp>
          <p:nvSpPr>
            <p:cNvPr id="52233" name="Rectangle 8"/>
            <p:cNvSpPr>
              <a:spLocks noChangeArrowheads="1"/>
            </p:cNvSpPr>
            <p:nvPr/>
          </p:nvSpPr>
          <p:spPr bwMode="auto">
            <a:xfrm>
              <a:off x="2784" y="2484"/>
              <a:ext cx="1051" cy="25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2000"/>
                <a:t>y ← x+10</a:t>
              </a:r>
            </a:p>
          </p:txBody>
        </p:sp>
        <p:sp>
          <p:nvSpPr>
            <p:cNvPr id="52234" name="Rectangle 9"/>
            <p:cNvSpPr>
              <a:spLocks noChangeArrowheads="1"/>
            </p:cNvSpPr>
            <p:nvPr/>
          </p:nvSpPr>
          <p:spPr bwMode="auto">
            <a:xfrm>
              <a:off x="1935" y="2499"/>
              <a:ext cx="525" cy="15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2000"/>
                <a:t>1</a:t>
              </a:r>
            </a:p>
          </p:txBody>
        </p:sp>
        <p:sp>
          <p:nvSpPr>
            <p:cNvPr id="52235" name="Rectangle 10"/>
            <p:cNvSpPr>
              <a:spLocks noChangeArrowheads="1"/>
            </p:cNvSpPr>
            <p:nvPr/>
          </p:nvSpPr>
          <p:spPr bwMode="auto">
            <a:xfrm>
              <a:off x="1932" y="2688"/>
              <a:ext cx="525" cy="25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2000"/>
                <a:t>2</a:t>
              </a:r>
            </a:p>
          </p:txBody>
        </p:sp>
        <p:sp>
          <p:nvSpPr>
            <p:cNvPr id="52236" name="Rectangle 11"/>
            <p:cNvSpPr>
              <a:spLocks noChangeArrowheads="1"/>
            </p:cNvSpPr>
            <p:nvPr/>
          </p:nvSpPr>
          <p:spPr bwMode="auto">
            <a:xfrm>
              <a:off x="2784" y="2688"/>
              <a:ext cx="1051" cy="25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2000"/>
                <a:t>y ←-x</a:t>
              </a:r>
            </a:p>
          </p:txBody>
        </p:sp>
        <p:sp>
          <p:nvSpPr>
            <p:cNvPr id="52237" name="Rectangle 12"/>
            <p:cNvSpPr>
              <a:spLocks noChangeArrowheads="1"/>
            </p:cNvSpPr>
            <p:nvPr/>
          </p:nvSpPr>
          <p:spPr bwMode="auto">
            <a:xfrm>
              <a:off x="1872" y="2928"/>
              <a:ext cx="876" cy="25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000"/>
                <a:t>其他</a:t>
              </a:r>
            </a:p>
          </p:txBody>
        </p:sp>
        <p:sp>
          <p:nvSpPr>
            <p:cNvPr id="52238" name="Rectangle 13"/>
            <p:cNvSpPr>
              <a:spLocks noChangeArrowheads="1"/>
            </p:cNvSpPr>
            <p:nvPr/>
          </p:nvSpPr>
          <p:spPr bwMode="auto">
            <a:xfrm>
              <a:off x="2784" y="2928"/>
              <a:ext cx="1051" cy="25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2000"/>
                <a:t>y ← -x-10</a:t>
              </a:r>
            </a:p>
          </p:txBody>
        </p:sp>
        <p:sp>
          <p:nvSpPr>
            <p:cNvPr id="52239" name="Rectangle 14"/>
            <p:cNvSpPr>
              <a:spLocks noChangeArrowheads="1"/>
            </p:cNvSpPr>
            <p:nvPr/>
          </p:nvSpPr>
          <p:spPr bwMode="auto">
            <a:xfrm>
              <a:off x="1901" y="2052"/>
              <a:ext cx="1051" cy="25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2000"/>
                <a:t>n ← x/10</a:t>
              </a:r>
            </a:p>
          </p:txBody>
        </p:sp>
        <p:sp>
          <p:nvSpPr>
            <p:cNvPr id="52240" name="Rectangle 15"/>
            <p:cNvSpPr>
              <a:spLocks noChangeArrowheads="1"/>
            </p:cNvSpPr>
            <p:nvPr/>
          </p:nvSpPr>
          <p:spPr bwMode="auto">
            <a:xfrm>
              <a:off x="2251" y="1427"/>
              <a:ext cx="1564" cy="25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000"/>
                <a:t>输入</a:t>
              </a:r>
              <a:r>
                <a:rPr lang="en-US" altLang="zh-CN" sz="2000"/>
                <a:t>x</a:t>
              </a:r>
            </a:p>
          </p:txBody>
        </p:sp>
        <p:grpSp>
          <p:nvGrpSpPr>
            <p:cNvPr id="52241" name="Group 16"/>
            <p:cNvGrpSpPr>
              <a:grpSpLocks/>
            </p:cNvGrpSpPr>
            <p:nvPr/>
          </p:nvGrpSpPr>
          <p:grpSpPr bwMode="auto">
            <a:xfrm>
              <a:off x="1220" y="1390"/>
              <a:ext cx="3484" cy="1970"/>
              <a:chOff x="1220" y="1390"/>
              <a:chExt cx="3484" cy="2354"/>
            </a:xfrm>
          </p:grpSpPr>
          <p:sp>
            <p:nvSpPr>
              <p:cNvPr id="52259" name="Line 17"/>
              <p:cNvSpPr>
                <a:spLocks noChangeShapeType="1"/>
              </p:cNvSpPr>
              <p:nvPr/>
            </p:nvSpPr>
            <p:spPr bwMode="auto">
              <a:xfrm flipH="1">
                <a:off x="1220" y="1390"/>
                <a:ext cx="1" cy="235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60" name="Line 18"/>
              <p:cNvSpPr>
                <a:spLocks noChangeShapeType="1"/>
              </p:cNvSpPr>
              <p:nvPr/>
            </p:nvSpPr>
            <p:spPr bwMode="auto">
              <a:xfrm flipH="1">
                <a:off x="4703" y="1390"/>
                <a:ext cx="1" cy="235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61" name="Line 19"/>
              <p:cNvSpPr>
                <a:spLocks noChangeShapeType="1"/>
              </p:cNvSpPr>
              <p:nvPr/>
            </p:nvSpPr>
            <p:spPr bwMode="auto">
              <a:xfrm>
                <a:off x="1220" y="1390"/>
                <a:ext cx="3483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62" name="Line 20"/>
              <p:cNvSpPr>
                <a:spLocks noChangeShapeType="1"/>
              </p:cNvSpPr>
              <p:nvPr/>
            </p:nvSpPr>
            <p:spPr bwMode="auto">
              <a:xfrm>
                <a:off x="1220" y="3744"/>
                <a:ext cx="3483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2242" name="Line 21"/>
            <p:cNvSpPr>
              <a:spLocks noChangeShapeType="1"/>
            </p:cNvSpPr>
            <p:nvPr/>
          </p:nvSpPr>
          <p:spPr bwMode="auto">
            <a:xfrm>
              <a:off x="1220" y="1600"/>
              <a:ext cx="348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43" name="Line 22"/>
            <p:cNvSpPr>
              <a:spLocks noChangeShapeType="1"/>
            </p:cNvSpPr>
            <p:nvPr/>
          </p:nvSpPr>
          <p:spPr bwMode="auto">
            <a:xfrm>
              <a:off x="1220" y="2046"/>
              <a:ext cx="348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44" name="Line 23"/>
            <p:cNvSpPr>
              <a:spLocks noChangeShapeType="1"/>
            </p:cNvSpPr>
            <p:nvPr/>
          </p:nvSpPr>
          <p:spPr bwMode="auto">
            <a:xfrm>
              <a:off x="1220" y="1600"/>
              <a:ext cx="2871" cy="44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45" name="Line 24"/>
            <p:cNvSpPr>
              <a:spLocks noChangeShapeType="1"/>
            </p:cNvSpPr>
            <p:nvPr/>
          </p:nvSpPr>
          <p:spPr bwMode="auto">
            <a:xfrm flipV="1">
              <a:off x="4091" y="1600"/>
              <a:ext cx="612" cy="44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46" name="Line 25"/>
            <p:cNvSpPr>
              <a:spLocks noChangeShapeType="1"/>
            </p:cNvSpPr>
            <p:nvPr/>
          </p:nvSpPr>
          <p:spPr bwMode="auto">
            <a:xfrm flipV="1">
              <a:off x="4082" y="2052"/>
              <a:ext cx="9" cy="106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47" name="Rectangle 26"/>
            <p:cNvSpPr>
              <a:spLocks noChangeArrowheads="1"/>
            </p:cNvSpPr>
            <p:nvPr/>
          </p:nvSpPr>
          <p:spPr bwMode="auto">
            <a:xfrm>
              <a:off x="3648" y="1668"/>
              <a:ext cx="576" cy="25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2000"/>
                <a:t>x＞=0</a:t>
              </a:r>
            </a:p>
          </p:txBody>
        </p:sp>
        <p:sp>
          <p:nvSpPr>
            <p:cNvPr id="52248" name="Rectangle 27"/>
            <p:cNvSpPr>
              <a:spLocks noChangeArrowheads="1"/>
            </p:cNvSpPr>
            <p:nvPr/>
          </p:nvSpPr>
          <p:spPr bwMode="auto">
            <a:xfrm>
              <a:off x="1282" y="1763"/>
              <a:ext cx="350" cy="25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2000"/>
                <a:t>真</a:t>
              </a:r>
            </a:p>
          </p:txBody>
        </p:sp>
        <p:sp>
          <p:nvSpPr>
            <p:cNvPr id="52249" name="Line 28"/>
            <p:cNvSpPr>
              <a:spLocks noChangeShapeType="1"/>
            </p:cNvSpPr>
            <p:nvPr/>
          </p:nvSpPr>
          <p:spPr bwMode="auto">
            <a:xfrm>
              <a:off x="1220" y="2268"/>
              <a:ext cx="2871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0" name="Line 29"/>
            <p:cNvSpPr>
              <a:spLocks noChangeShapeType="1"/>
            </p:cNvSpPr>
            <p:nvPr/>
          </p:nvSpPr>
          <p:spPr bwMode="auto">
            <a:xfrm>
              <a:off x="1220" y="2268"/>
              <a:ext cx="2871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1" name="Line 30"/>
            <p:cNvSpPr>
              <a:spLocks noChangeShapeType="1"/>
            </p:cNvSpPr>
            <p:nvPr/>
          </p:nvSpPr>
          <p:spPr bwMode="auto">
            <a:xfrm>
              <a:off x="1784" y="2268"/>
              <a:ext cx="0" cy="85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2" name="Line 31"/>
            <p:cNvSpPr>
              <a:spLocks noChangeShapeType="1"/>
            </p:cNvSpPr>
            <p:nvPr/>
          </p:nvSpPr>
          <p:spPr bwMode="auto">
            <a:xfrm>
              <a:off x="1784" y="2477"/>
              <a:ext cx="230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3" name="Line 32"/>
            <p:cNvSpPr>
              <a:spLocks noChangeShapeType="1"/>
            </p:cNvSpPr>
            <p:nvPr/>
          </p:nvSpPr>
          <p:spPr bwMode="auto">
            <a:xfrm>
              <a:off x="1784" y="2686"/>
              <a:ext cx="230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4" name="Line 33"/>
            <p:cNvSpPr>
              <a:spLocks noChangeShapeType="1"/>
            </p:cNvSpPr>
            <p:nvPr/>
          </p:nvSpPr>
          <p:spPr bwMode="auto">
            <a:xfrm flipV="1">
              <a:off x="1784" y="2889"/>
              <a:ext cx="2307" cy="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5" name="Line 34"/>
            <p:cNvSpPr>
              <a:spLocks noChangeShapeType="1"/>
            </p:cNvSpPr>
            <p:nvPr/>
          </p:nvSpPr>
          <p:spPr bwMode="auto">
            <a:xfrm>
              <a:off x="1220" y="3120"/>
              <a:ext cx="348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6" name="Line 35"/>
            <p:cNvSpPr>
              <a:spLocks noChangeShapeType="1"/>
            </p:cNvSpPr>
            <p:nvPr/>
          </p:nvSpPr>
          <p:spPr bwMode="auto">
            <a:xfrm>
              <a:off x="2632" y="2268"/>
              <a:ext cx="0" cy="85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57" name="Rectangle 36"/>
            <p:cNvSpPr>
              <a:spLocks noChangeArrowheads="1"/>
            </p:cNvSpPr>
            <p:nvPr/>
          </p:nvSpPr>
          <p:spPr bwMode="auto">
            <a:xfrm>
              <a:off x="1375" y="2481"/>
              <a:ext cx="351" cy="25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2000"/>
                <a:t>n</a:t>
              </a:r>
            </a:p>
          </p:txBody>
        </p:sp>
        <p:sp>
          <p:nvSpPr>
            <p:cNvPr id="52258" name="Rectangle 37"/>
            <p:cNvSpPr>
              <a:spLocks noChangeArrowheads="1"/>
            </p:cNvSpPr>
            <p:nvPr/>
          </p:nvSpPr>
          <p:spPr bwMode="auto">
            <a:xfrm>
              <a:off x="4128" y="2304"/>
              <a:ext cx="528" cy="25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2000">
                  <a:ea typeface="宋体" charset="-122"/>
                </a:rPr>
                <a:t>y← </a:t>
              </a:r>
              <a:r>
                <a:rPr lang="en-US" altLang="zh-CN" sz="2000"/>
                <a:t>0</a:t>
              </a:r>
            </a:p>
          </p:txBody>
        </p:sp>
      </p:grpSp>
      <p:sp>
        <p:nvSpPr>
          <p:cNvPr id="52227" name="Rectangle 39"/>
          <p:cNvSpPr>
            <a:spLocks noChangeArrowheads="1"/>
          </p:cNvSpPr>
          <p:nvPr/>
        </p:nvSpPr>
        <p:spPr bwMode="auto">
          <a:xfrm>
            <a:off x="395288" y="333375"/>
            <a:ext cx="828040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dirty="0" smtClean="0">
                <a:solidFill>
                  <a:schemeClr val="tx2"/>
                </a:solidFill>
                <a:latin typeface="Impact" pitchFamily="34" charset="0"/>
                <a:ea typeface="方正姚体" pitchFamily="2" charset="-122"/>
              </a:rPr>
              <a:t>边学边练</a:t>
            </a:r>
            <a:endParaRPr lang="en-US" altLang="zh-CN" dirty="0">
              <a:solidFill>
                <a:schemeClr val="tx2"/>
              </a:solidFill>
              <a:latin typeface="Impact" pitchFamily="34" charset="0"/>
              <a:ea typeface="方正姚体" pitchFamily="2" charset="-122"/>
            </a:endParaRPr>
          </a:p>
        </p:txBody>
      </p:sp>
      <p:graphicFrame>
        <p:nvGraphicFramePr>
          <p:cNvPr id="52228" name="对象 1"/>
          <p:cNvGraphicFramePr>
            <a:graphicFrameLocks noChangeAspect="1"/>
          </p:cNvGraphicFramePr>
          <p:nvPr/>
        </p:nvGraphicFramePr>
        <p:xfrm>
          <a:off x="609600" y="1524000"/>
          <a:ext cx="1524000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69" name="位图图像" r:id="rId3" imgW="5380952" imgH="4704762" progId="PBrush">
                  <p:embed/>
                </p:oleObj>
              </mc:Choice>
              <mc:Fallback>
                <p:oleObj name="位图图像" r:id="rId3" imgW="5380952" imgH="4704762" progId="PBrush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1524000"/>
                        <a:ext cx="1524000" cy="152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>
                <a:latin typeface="黑体" pitchFamily="2" charset="-122"/>
              </a:rPr>
              <a:t>4.1.1　关系运算和关系表达式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47800"/>
            <a:ext cx="8424862" cy="928688"/>
          </a:xfrm>
          <a:noFill/>
        </p:spPr>
        <p:txBody>
          <a:bodyPr/>
          <a:lstStyle/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 smtClean="0">
                <a:latin typeface="仿宋_GB2312" pitchFamily="49" charset="-122"/>
              </a:rPr>
              <a:t>【例4-1】设 </a:t>
            </a:r>
            <a:r>
              <a:rPr lang="en-US" altLang="zh-CN" sz="2400" smtClean="0">
                <a:latin typeface="仿宋_GB2312" pitchFamily="49" charset="-122"/>
              </a:rPr>
              <a:t>x、z</a:t>
            </a:r>
            <a:r>
              <a:rPr lang="zh-CN" altLang="en-US" sz="2400" smtClean="0">
                <a:latin typeface="仿宋_GB2312" pitchFamily="49" charset="-122"/>
              </a:rPr>
              <a:t>为整型，</a:t>
            </a:r>
            <a:r>
              <a:rPr lang="en-US" altLang="zh-CN" sz="2400" smtClean="0">
                <a:latin typeface="仿宋_GB2312" pitchFamily="49" charset="-122"/>
              </a:rPr>
              <a:t>y</a:t>
            </a:r>
            <a:r>
              <a:rPr lang="zh-CN" altLang="en-US" sz="2400" smtClean="0">
                <a:latin typeface="仿宋_GB2312" pitchFamily="49" charset="-122"/>
              </a:rPr>
              <a:t>为实型，且</a:t>
            </a:r>
            <a:r>
              <a:rPr lang="en-US" altLang="zh-CN" sz="2400" smtClean="0">
                <a:latin typeface="仿宋_GB2312" pitchFamily="49" charset="-122"/>
              </a:rPr>
              <a:t>x=10，y=0.5，z=100，</a:t>
            </a:r>
            <a:r>
              <a:rPr lang="zh-CN" altLang="en-US" sz="2400" smtClean="0">
                <a:latin typeface="仿宋_GB2312" pitchFamily="49" charset="-122"/>
              </a:rPr>
              <a:t>求下面关系表达式的值。</a:t>
            </a:r>
          </a:p>
        </p:txBody>
      </p:sp>
      <p:sp>
        <p:nvSpPr>
          <p:cNvPr id="108549" name="Rectangle 5"/>
          <p:cNvSpPr>
            <a:spLocks noChangeArrowheads="1"/>
          </p:cNvSpPr>
          <p:nvPr/>
        </p:nvSpPr>
        <p:spPr bwMode="auto">
          <a:xfrm>
            <a:off x="609600" y="2819400"/>
            <a:ext cx="152717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>
                <a:latin typeface="仿宋_GB2312" pitchFamily="49" charset="-122"/>
              </a:rPr>
              <a:t>（1）</a:t>
            </a:r>
            <a:r>
              <a:rPr lang="en-US" altLang="zh-CN" sz="2400">
                <a:latin typeface="仿宋_GB2312" pitchFamily="49" charset="-122"/>
              </a:rPr>
              <a:t>x＜3</a:t>
            </a:r>
            <a:endParaRPr lang="zh-CN" altLang="en-US" sz="2400">
              <a:latin typeface="仿宋_GB2312" pitchFamily="49" charset="-122"/>
            </a:endParaRPr>
          </a:p>
        </p:txBody>
      </p:sp>
      <p:sp>
        <p:nvSpPr>
          <p:cNvPr id="108550" name="Rectangle 6"/>
          <p:cNvSpPr>
            <a:spLocks noChangeArrowheads="1"/>
          </p:cNvSpPr>
          <p:nvPr/>
        </p:nvSpPr>
        <p:spPr bwMode="auto">
          <a:xfrm>
            <a:off x="2438400" y="2798763"/>
            <a:ext cx="45243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>
                <a:latin typeface="仿宋_GB2312" pitchFamily="49" charset="-122"/>
              </a:rPr>
              <a:t>假</a:t>
            </a:r>
          </a:p>
        </p:txBody>
      </p:sp>
      <p:sp>
        <p:nvSpPr>
          <p:cNvPr id="108553" name="Rectangle 9"/>
          <p:cNvSpPr>
            <a:spLocks noChangeArrowheads="1"/>
          </p:cNvSpPr>
          <p:nvPr/>
        </p:nvSpPr>
        <p:spPr bwMode="auto">
          <a:xfrm>
            <a:off x="609600" y="3352800"/>
            <a:ext cx="312420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  <a:buFontTx/>
              <a:buNone/>
            </a:pPr>
            <a:r>
              <a:rPr lang="zh-CN" altLang="en-US" sz="2400">
                <a:latin typeface="仿宋_GB2312" pitchFamily="49" charset="-122"/>
              </a:rPr>
              <a:t>（</a:t>
            </a:r>
            <a:r>
              <a:rPr lang="en-US" altLang="zh-CN" sz="2400">
                <a:latin typeface="仿宋_GB2312" pitchFamily="49" charset="-122"/>
              </a:rPr>
              <a:t>2</a:t>
            </a:r>
            <a:r>
              <a:rPr lang="zh-CN" altLang="en-US" sz="2400">
                <a:latin typeface="仿宋_GB2312" pitchFamily="49" charset="-122"/>
              </a:rPr>
              <a:t>）</a:t>
            </a:r>
            <a:r>
              <a:rPr lang="en-US" altLang="zh-CN" sz="2400">
                <a:latin typeface="仿宋_GB2312" pitchFamily="49" charset="-122"/>
              </a:rPr>
              <a:t>(x+y)!=(y-z)</a:t>
            </a:r>
            <a:endParaRPr lang="zh-CN" altLang="en-US" sz="2400">
              <a:latin typeface="仿宋_GB2312" pitchFamily="49" charset="-122"/>
            </a:endParaRPr>
          </a:p>
        </p:txBody>
      </p:sp>
      <p:sp>
        <p:nvSpPr>
          <p:cNvPr id="108554" name="Rectangle 10"/>
          <p:cNvSpPr>
            <a:spLocks noChangeArrowheads="1"/>
          </p:cNvSpPr>
          <p:nvPr/>
        </p:nvSpPr>
        <p:spPr bwMode="auto">
          <a:xfrm>
            <a:off x="3429000" y="3465513"/>
            <a:ext cx="45243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3025" tIns="36512" rIns="73025" bIns="36512">
            <a:spAutoFit/>
          </a:bodyPr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>
                <a:latin typeface="仿宋_GB2312" pitchFamily="49" charset="-122"/>
              </a:rPr>
              <a:t>真</a:t>
            </a:r>
          </a:p>
        </p:txBody>
      </p:sp>
      <p:sp>
        <p:nvSpPr>
          <p:cNvPr id="108559" name="AutoShape 15"/>
          <p:cNvSpPr>
            <a:spLocks/>
          </p:cNvSpPr>
          <p:nvPr/>
        </p:nvSpPr>
        <p:spPr bwMode="auto">
          <a:xfrm>
            <a:off x="3200400" y="4132263"/>
            <a:ext cx="4191000" cy="914400"/>
          </a:xfrm>
          <a:prstGeom prst="borderCallout2">
            <a:avLst>
              <a:gd name="adj1" fmla="val 12500"/>
              <a:gd name="adj2" fmla="val -1819"/>
              <a:gd name="adj3" fmla="val 12500"/>
              <a:gd name="adj4" fmla="val -9546"/>
              <a:gd name="adj5" fmla="val -43056"/>
              <a:gd name="adj6" fmla="val -17574"/>
            </a:avLst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0">
                <a:ea typeface="隶书" pitchFamily="49" charset="-122"/>
              </a:rPr>
              <a:t>算术表达式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0">
                <a:ea typeface="隶书" pitchFamily="49" charset="-122"/>
              </a:rPr>
              <a:t>算术运算优先于关系运算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8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8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8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855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85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85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8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9" grpId="0" autoUpdateAnimBg="0"/>
      <p:bldP spid="108550" grpId="0" autoUpdateAnimBg="0"/>
      <p:bldP spid="108553" grpId="0" autoUpdateAnimBg="0"/>
      <p:bldP spid="108554" grpId="0" autoUpdateAnimBg="0"/>
      <p:bldP spid="108559" grpId="0" build="p" animBg="1" autoUpdateAnimBg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/>
              <a:t>4.6.2    实现多分支结构的</a:t>
            </a:r>
            <a:r>
              <a:rPr lang="en-US" altLang="zh-CN" sz="2800" smtClean="0"/>
              <a:t>C</a:t>
            </a:r>
            <a:r>
              <a:rPr lang="zh-CN" altLang="en-US" sz="2800" smtClean="0"/>
              <a:t>语句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47800"/>
            <a:ext cx="8424862" cy="3276600"/>
          </a:xfrm>
          <a:noFill/>
        </p:spPr>
        <p:txBody>
          <a:bodyPr/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400" smtClean="0"/>
              <a:t>1、一般形式如下：</a:t>
            </a:r>
            <a:br>
              <a:rPr lang="zh-CN" altLang="en-US" sz="2400" smtClean="0"/>
            </a:br>
            <a:r>
              <a:rPr lang="zh-CN" altLang="en-US" sz="2400" smtClean="0"/>
              <a:t>    </a:t>
            </a:r>
            <a:r>
              <a:rPr lang="en-US" altLang="zh-CN" sz="2400" smtClean="0"/>
              <a:t>switch (</a:t>
            </a:r>
            <a:r>
              <a:rPr lang="zh-CN" altLang="en-US" sz="2400" smtClean="0"/>
              <a:t>表达式)</a:t>
            </a:r>
            <a:br>
              <a:rPr lang="zh-CN" altLang="en-US" sz="2400" smtClean="0"/>
            </a:br>
            <a:r>
              <a:rPr lang="zh-CN" altLang="en-US" sz="2400" smtClean="0"/>
              <a:t>   {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400" smtClean="0"/>
              <a:t>             case  </a:t>
            </a:r>
            <a:r>
              <a:rPr lang="zh-CN" altLang="en-US" sz="2400" smtClean="0"/>
              <a:t>常量表达式1：语句1;  </a:t>
            </a:r>
            <a:r>
              <a:rPr lang="en-US" altLang="zh-CN" sz="2400" smtClean="0"/>
              <a:t>break;</a:t>
            </a:r>
            <a:br>
              <a:rPr lang="en-US" altLang="zh-CN" sz="2400" smtClean="0"/>
            </a:br>
            <a:r>
              <a:rPr lang="en-US" altLang="zh-CN" sz="2400" smtClean="0"/>
              <a:t>	 case   </a:t>
            </a:r>
            <a:r>
              <a:rPr lang="zh-CN" altLang="en-US" sz="2400" smtClean="0"/>
              <a:t>常量表达式2：语句2;  </a:t>
            </a:r>
            <a:r>
              <a:rPr lang="en-US" altLang="zh-CN" sz="2400" smtClean="0"/>
              <a:t>break;</a:t>
            </a:r>
            <a:br>
              <a:rPr lang="en-US" altLang="zh-CN" sz="2400" smtClean="0"/>
            </a:br>
            <a:r>
              <a:rPr lang="en-US" altLang="zh-CN" sz="2400" smtClean="0"/>
              <a:t>	 </a:t>
            </a:r>
            <a:r>
              <a:rPr lang="en-US" altLang="zh-CN" sz="2400" smtClean="0">
                <a:latin typeface="Tahoma" pitchFamily="34" charset="0"/>
              </a:rPr>
              <a:t>……</a:t>
            </a:r>
            <a:r>
              <a:rPr lang="en-US" altLang="zh-CN" sz="2400" smtClean="0"/>
              <a:t/>
            </a:r>
            <a:br>
              <a:rPr lang="en-US" altLang="zh-CN" sz="2400" smtClean="0"/>
            </a:br>
            <a:r>
              <a:rPr lang="en-US" altLang="zh-CN" sz="2400" smtClean="0"/>
              <a:t>	 case   </a:t>
            </a:r>
            <a:r>
              <a:rPr lang="zh-CN" altLang="en-US" sz="2400" smtClean="0"/>
              <a:t>常量表达式</a:t>
            </a:r>
            <a:r>
              <a:rPr lang="en-US" altLang="zh-CN" sz="2400" smtClean="0"/>
              <a:t>n：</a:t>
            </a:r>
            <a:r>
              <a:rPr lang="zh-CN" altLang="en-US" sz="2400" smtClean="0"/>
              <a:t>语句</a:t>
            </a:r>
            <a:r>
              <a:rPr lang="en-US" altLang="zh-CN" sz="2400" smtClean="0"/>
              <a:t>n;  break;</a:t>
            </a:r>
            <a:br>
              <a:rPr lang="en-US" altLang="zh-CN" sz="2400" smtClean="0"/>
            </a:br>
            <a:r>
              <a:rPr lang="en-US" altLang="zh-CN" sz="2400" smtClean="0"/>
              <a:t>	 default：  </a:t>
            </a:r>
            <a:r>
              <a:rPr lang="zh-CN" altLang="en-US" sz="2400" smtClean="0"/>
              <a:t>语句</a:t>
            </a:r>
            <a:r>
              <a:rPr lang="en-US" altLang="zh-CN" sz="2400" smtClean="0"/>
              <a:t>n+1；</a:t>
            </a:r>
            <a:br>
              <a:rPr lang="en-US" altLang="zh-CN" sz="2400" smtClean="0"/>
            </a:br>
            <a:r>
              <a:rPr lang="en-US" altLang="zh-CN" sz="2400" smtClean="0"/>
              <a:t>   }</a:t>
            </a:r>
            <a:endParaRPr lang="zh-CN" altLang="en-US" sz="2400" smtClean="0"/>
          </a:p>
        </p:txBody>
      </p:sp>
      <p:graphicFrame>
        <p:nvGraphicFramePr>
          <p:cNvPr id="173060" name="Group 4"/>
          <p:cNvGraphicFramePr>
            <a:graphicFrameLocks noGrp="1"/>
          </p:cNvGraphicFramePr>
          <p:nvPr/>
        </p:nvGraphicFramePr>
        <p:xfrm>
          <a:off x="4648200" y="4438650"/>
          <a:ext cx="3962400" cy="2193925"/>
        </p:xfrm>
        <a:graphic>
          <a:graphicData uri="http://schemas.openxmlformats.org/drawingml/2006/table">
            <a:tbl>
              <a:tblPr/>
              <a:tblGrid>
                <a:gridCol w="1144588"/>
                <a:gridCol w="1377950"/>
                <a:gridCol w="1439862"/>
              </a:tblGrid>
              <a:tr h="438785">
                <a:tc row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仿宋_GB2312" pitchFamily="49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表达式</a:t>
                      </a:r>
                    </a:p>
                  </a:txBody>
                  <a:tcPr marL="73025" marR="73025" marT="36512" marB="365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常量1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处理1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  <a:tr h="43878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常量2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处理2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CC"/>
                    </a:solidFill>
                  </a:tcPr>
                </a:tc>
              </a:tr>
              <a:tr h="43878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……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……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66"/>
                    </a:solidFill>
                  </a:tcPr>
                </a:tc>
              </a:tr>
              <a:tr h="43878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常量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n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处理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n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</a:tr>
              <a:tr h="43878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其它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Pct val="85000"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处理 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仿宋_GB2312" pitchFamily="49" charset="-122"/>
                        </a:rPr>
                        <a:t>n+1</a:t>
                      </a:r>
                    </a:p>
                  </a:txBody>
                  <a:tcPr marL="73025" marR="73025" marT="36512" marB="3651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/>
              <a:t>4.6.2    实现多分支结构的</a:t>
            </a:r>
            <a:r>
              <a:rPr lang="en-US" altLang="zh-CN" sz="2800" smtClean="0"/>
              <a:t>C</a:t>
            </a:r>
            <a:r>
              <a:rPr lang="zh-CN" altLang="en-US" sz="2800" smtClean="0"/>
              <a:t>语句</a:t>
            </a:r>
          </a:p>
        </p:txBody>
      </p:sp>
      <p:sp>
        <p:nvSpPr>
          <p:cNvPr id="174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zh-CN" altLang="en-US" sz="2400" smtClean="0"/>
              <a:t>2、注意事项</a:t>
            </a:r>
          </a:p>
          <a:p>
            <a:pPr algn="just" eaLnBrk="1" hangingPunct="1">
              <a:buFontTx/>
              <a:buNone/>
            </a:pPr>
            <a:r>
              <a:rPr lang="zh-CN" altLang="en-US" sz="2400" smtClean="0"/>
              <a:t>（1）</a:t>
            </a:r>
            <a:r>
              <a:rPr lang="zh-CN" altLang="en-US" sz="2400" smtClean="0">
                <a:solidFill>
                  <a:schemeClr val="hlink"/>
                </a:solidFill>
              </a:rPr>
              <a:t>除最后一个</a:t>
            </a:r>
            <a:r>
              <a:rPr lang="en-US" altLang="zh-CN" sz="2400" smtClean="0">
                <a:solidFill>
                  <a:schemeClr val="hlink"/>
                </a:solidFill>
              </a:rPr>
              <a:t>case</a:t>
            </a:r>
            <a:r>
              <a:rPr lang="zh-CN" altLang="en-US" sz="2400" smtClean="0">
                <a:solidFill>
                  <a:schemeClr val="hlink"/>
                </a:solidFill>
              </a:rPr>
              <a:t>或</a:t>
            </a:r>
            <a:r>
              <a:rPr lang="en-US" altLang="zh-CN" sz="2400" smtClean="0">
                <a:solidFill>
                  <a:schemeClr val="hlink"/>
                </a:solidFill>
              </a:rPr>
              <a:t>default</a:t>
            </a:r>
            <a:r>
              <a:rPr lang="zh-CN" altLang="en-US" sz="2400" smtClean="0">
                <a:solidFill>
                  <a:schemeClr val="hlink"/>
                </a:solidFill>
              </a:rPr>
              <a:t>之外，每个</a:t>
            </a:r>
            <a:r>
              <a:rPr lang="en-US" altLang="zh-CN" sz="2400" smtClean="0">
                <a:solidFill>
                  <a:schemeClr val="hlink"/>
                </a:solidFill>
              </a:rPr>
              <a:t>case</a:t>
            </a:r>
            <a:r>
              <a:rPr lang="zh-CN" altLang="en-US" sz="2400" smtClean="0">
                <a:solidFill>
                  <a:schemeClr val="hlink"/>
                </a:solidFill>
              </a:rPr>
              <a:t>的最后，需要加上</a:t>
            </a:r>
            <a:r>
              <a:rPr lang="en-US" altLang="zh-CN" sz="2400" smtClean="0">
                <a:solidFill>
                  <a:schemeClr val="hlink"/>
                </a:solidFill>
              </a:rPr>
              <a:t>break </a:t>
            </a:r>
            <a:r>
              <a:rPr lang="zh-CN" altLang="en-US" sz="2400" smtClean="0">
                <a:solidFill>
                  <a:schemeClr val="hlink"/>
                </a:solidFill>
              </a:rPr>
              <a:t>语句。</a:t>
            </a:r>
          </a:p>
          <a:p>
            <a:pPr algn="just" eaLnBrk="1" hangingPunct="1">
              <a:buFontTx/>
              <a:buNone/>
            </a:pPr>
            <a:r>
              <a:rPr lang="zh-CN" altLang="en-US" sz="2400" smtClean="0">
                <a:latin typeface="黑体" pitchFamily="2" charset="-122"/>
              </a:rPr>
              <a:t>（2）在</a:t>
            </a:r>
            <a:r>
              <a:rPr lang="en-US" altLang="zh-CN" sz="2400" smtClean="0">
                <a:latin typeface="黑体" pitchFamily="2" charset="-122"/>
              </a:rPr>
              <a:t>case</a:t>
            </a:r>
            <a:r>
              <a:rPr lang="zh-CN" altLang="en-US" sz="2400" smtClean="0">
                <a:latin typeface="黑体" pitchFamily="2" charset="-122"/>
              </a:rPr>
              <a:t>后面需要执行一个以上的语句时，</a:t>
            </a:r>
            <a:r>
              <a:rPr lang="zh-CN" altLang="en-US" sz="2400" smtClean="0">
                <a:solidFill>
                  <a:schemeClr val="hlink"/>
                </a:solidFill>
                <a:latin typeface="黑体" pitchFamily="2" charset="-122"/>
              </a:rPr>
              <a:t>可以不用复合语句</a:t>
            </a:r>
            <a:r>
              <a:rPr lang="zh-CN" altLang="en-US" sz="2400" smtClean="0">
                <a:latin typeface="黑体" pitchFamily="2" charset="-122"/>
              </a:rPr>
              <a:t>，系统会自动顺序执行本</a:t>
            </a:r>
            <a:r>
              <a:rPr lang="en-US" altLang="zh-CN" sz="2400" smtClean="0">
                <a:latin typeface="黑体" pitchFamily="2" charset="-122"/>
              </a:rPr>
              <a:t>case</a:t>
            </a:r>
            <a:r>
              <a:rPr lang="zh-CN" altLang="en-US" sz="2400" smtClean="0">
                <a:latin typeface="黑体" pitchFamily="2" charset="-122"/>
              </a:rPr>
              <a:t>后面所有的语句。</a:t>
            </a:r>
          </a:p>
          <a:p>
            <a:pPr algn="just" eaLnBrk="1" hangingPunct="1">
              <a:buFontTx/>
              <a:buNone/>
            </a:pPr>
            <a:r>
              <a:rPr lang="zh-CN" altLang="en-US" sz="2400" smtClean="0">
                <a:latin typeface="黑体" pitchFamily="2" charset="-122"/>
              </a:rPr>
              <a:t>（3）</a:t>
            </a:r>
            <a:r>
              <a:rPr lang="zh-CN" altLang="en-US" sz="2400" smtClean="0">
                <a:solidFill>
                  <a:schemeClr val="hlink"/>
                </a:solidFill>
                <a:latin typeface="黑体" pitchFamily="2" charset="-122"/>
              </a:rPr>
              <a:t>每个</a:t>
            </a:r>
            <a:r>
              <a:rPr lang="en-US" altLang="zh-CN" sz="2400" smtClean="0">
                <a:solidFill>
                  <a:schemeClr val="hlink"/>
                </a:solidFill>
                <a:latin typeface="黑体" pitchFamily="2" charset="-122"/>
              </a:rPr>
              <a:t>case</a:t>
            </a:r>
            <a:r>
              <a:rPr lang="zh-CN" altLang="en-US" sz="2400" smtClean="0">
                <a:solidFill>
                  <a:schemeClr val="hlink"/>
                </a:solidFill>
                <a:latin typeface="黑体" pitchFamily="2" charset="-122"/>
              </a:rPr>
              <a:t>语句后只能有一个值。</a:t>
            </a:r>
          </a:p>
          <a:p>
            <a:pPr algn="just" eaLnBrk="1" hangingPunct="1">
              <a:buFontTx/>
              <a:buNone/>
            </a:pPr>
            <a:r>
              <a:rPr lang="zh-CN" altLang="en-US" sz="2400" smtClean="0">
                <a:solidFill>
                  <a:schemeClr val="hlink"/>
                </a:solidFill>
                <a:latin typeface="黑体" pitchFamily="2" charset="-122"/>
              </a:rPr>
              <a:t>   </a:t>
            </a:r>
            <a:r>
              <a:rPr lang="en-US" altLang="zh-CN" sz="2400" smtClean="0">
                <a:latin typeface="黑体" pitchFamily="2" charset="-122"/>
              </a:rPr>
              <a:t>case  0,1</a:t>
            </a:r>
            <a:r>
              <a:rPr lang="en-US" altLang="zh-CN" sz="2400" smtClean="0"/>
              <a:t>……</a:t>
            </a:r>
            <a:r>
              <a:rPr lang="zh-CN" altLang="en-US" sz="2400" smtClean="0">
                <a:latin typeface="黑体" pitchFamily="2" charset="-122"/>
              </a:rPr>
              <a:t>的形式是错误的。</a:t>
            </a:r>
          </a:p>
          <a:p>
            <a:pPr algn="just" eaLnBrk="1" hangingPunct="1">
              <a:buFontTx/>
              <a:buNone/>
            </a:pPr>
            <a:r>
              <a:rPr lang="zh-CN" altLang="en-US" sz="2400" smtClean="0">
                <a:latin typeface="黑体" pitchFamily="2" charset="-122"/>
              </a:rPr>
              <a:t>（4）如果</a:t>
            </a:r>
            <a:r>
              <a:rPr lang="zh-CN" altLang="en-US" sz="2400" smtClean="0">
                <a:solidFill>
                  <a:schemeClr val="hlink"/>
                </a:solidFill>
                <a:latin typeface="黑体" pitchFamily="2" charset="-122"/>
              </a:rPr>
              <a:t>出现多个值的处理是相同的，可以让多个</a:t>
            </a:r>
            <a:r>
              <a:rPr lang="en-US" altLang="zh-CN" sz="2400" smtClean="0">
                <a:solidFill>
                  <a:schemeClr val="hlink"/>
                </a:solidFill>
                <a:latin typeface="黑体" pitchFamily="2" charset="-122"/>
              </a:rPr>
              <a:t>case</a:t>
            </a:r>
            <a:r>
              <a:rPr lang="zh-CN" altLang="en-US" sz="2400" smtClean="0">
                <a:solidFill>
                  <a:schemeClr val="hlink"/>
                </a:solidFill>
                <a:latin typeface="黑体" pitchFamily="2" charset="-122"/>
              </a:rPr>
              <a:t>共用一组执行语句。</a:t>
            </a:r>
          </a:p>
          <a:p>
            <a:pPr algn="just" eaLnBrk="1" hangingPunct="1">
              <a:buFontTx/>
              <a:buNone/>
            </a:pPr>
            <a:r>
              <a:rPr lang="zh-CN" altLang="en-US" sz="2400" smtClean="0">
                <a:latin typeface="黑体" pitchFamily="2" charset="-122"/>
              </a:rPr>
              <a:t>   </a:t>
            </a:r>
            <a:r>
              <a:rPr lang="en-US" altLang="zh-CN" sz="2400" smtClean="0">
                <a:latin typeface="黑体" pitchFamily="2" charset="-122"/>
              </a:rPr>
              <a:t>case 0:</a:t>
            </a:r>
          </a:p>
          <a:p>
            <a:pPr algn="just" eaLnBrk="1" hangingPunct="1">
              <a:buFontTx/>
              <a:buNone/>
            </a:pPr>
            <a:r>
              <a:rPr lang="en-US" altLang="zh-CN" sz="2400" smtClean="0">
                <a:latin typeface="黑体" pitchFamily="2" charset="-122"/>
              </a:rPr>
              <a:t>   case 1：</a:t>
            </a:r>
            <a:r>
              <a:rPr lang="zh-CN" altLang="en-US" sz="2400" smtClean="0">
                <a:latin typeface="黑体" pitchFamily="2" charset="-122"/>
              </a:rPr>
              <a:t>语句</a:t>
            </a:r>
            <a:r>
              <a:rPr lang="zh-CN" altLang="en-US" sz="2400" smtClean="0"/>
              <a:t>……</a:t>
            </a:r>
            <a:r>
              <a:rPr lang="zh-CN" altLang="en-US" sz="2400" smtClean="0">
                <a:latin typeface="黑体" pitchFamily="2" charset="-122"/>
              </a:rPr>
              <a:t>；</a:t>
            </a:r>
            <a:r>
              <a:rPr lang="en-US" altLang="zh-CN" sz="2400" smtClean="0">
                <a:latin typeface="黑体" pitchFamily="2" charset="-122"/>
              </a:rPr>
              <a:t>break;</a:t>
            </a:r>
            <a:endParaRPr lang="zh-CN" altLang="en-US" sz="24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4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4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74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74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74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740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74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740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3" grpId="0" build="p" autoUpdateAnimBg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/>
              <a:t>4.6.2    实现多分支结构的</a:t>
            </a:r>
            <a:r>
              <a:rPr lang="en-US" altLang="zh-CN" sz="2800" smtClean="0"/>
              <a:t>C</a:t>
            </a:r>
            <a:r>
              <a:rPr lang="zh-CN" altLang="en-US" sz="2800" smtClean="0"/>
              <a:t>语句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47800"/>
            <a:ext cx="8424862" cy="4572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2400" smtClean="0">
                <a:ea typeface="宋体" charset="-122"/>
              </a:rPr>
              <a:t>【</a:t>
            </a:r>
            <a:r>
              <a:rPr lang="zh-CN" altLang="en-US" sz="2400" smtClean="0">
                <a:latin typeface="黑体" pitchFamily="2" charset="-122"/>
              </a:rPr>
              <a:t>例4-1</a:t>
            </a:r>
            <a:r>
              <a:rPr lang="en-US" altLang="zh-CN" sz="2400" smtClean="0">
                <a:latin typeface="黑体" pitchFamily="2" charset="-122"/>
              </a:rPr>
              <a:t>7】</a:t>
            </a:r>
            <a:r>
              <a:rPr lang="zh-CN" altLang="en-US" sz="2400" smtClean="0">
                <a:latin typeface="黑体" pitchFamily="2" charset="-122"/>
              </a:rPr>
              <a:t>写出计算奖金问题的</a:t>
            </a:r>
            <a:r>
              <a:rPr lang="en-US" altLang="zh-CN" sz="2400" smtClean="0">
                <a:latin typeface="黑体" pitchFamily="2" charset="-122"/>
              </a:rPr>
              <a:t>C</a:t>
            </a:r>
            <a:r>
              <a:rPr lang="zh-CN" altLang="en-US" sz="2400" smtClean="0">
                <a:latin typeface="黑体" pitchFamily="2" charset="-122"/>
              </a:rPr>
              <a:t>语言程序。</a:t>
            </a:r>
          </a:p>
        </p:txBody>
      </p:sp>
      <p:grpSp>
        <p:nvGrpSpPr>
          <p:cNvPr id="55300" name="Group 47"/>
          <p:cNvGrpSpPr>
            <a:grpSpLocks/>
          </p:cNvGrpSpPr>
          <p:nvPr/>
        </p:nvGrpSpPr>
        <p:grpSpPr bwMode="auto">
          <a:xfrm>
            <a:off x="1981200" y="2133600"/>
            <a:ext cx="4419600" cy="3733800"/>
            <a:chOff x="432" y="1248"/>
            <a:chExt cx="2911" cy="2415"/>
          </a:xfrm>
        </p:grpSpPr>
        <p:sp>
          <p:nvSpPr>
            <p:cNvPr id="55301" name="Rectangle 4"/>
            <p:cNvSpPr>
              <a:spLocks noChangeArrowheads="1"/>
            </p:cNvSpPr>
            <p:nvPr/>
          </p:nvSpPr>
          <p:spPr bwMode="auto">
            <a:xfrm>
              <a:off x="3024" y="1632"/>
              <a:ext cx="319" cy="25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800"/>
                <a:t>假</a:t>
              </a:r>
            </a:p>
          </p:txBody>
        </p:sp>
        <p:sp>
          <p:nvSpPr>
            <p:cNvPr id="55302" name="Rectangle 5"/>
            <p:cNvSpPr>
              <a:spLocks noChangeArrowheads="1"/>
            </p:cNvSpPr>
            <p:nvPr/>
          </p:nvSpPr>
          <p:spPr bwMode="auto">
            <a:xfrm>
              <a:off x="893" y="3206"/>
              <a:ext cx="1699" cy="25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800"/>
                <a:t>bonus← x*0.4*rate</a:t>
              </a:r>
            </a:p>
          </p:txBody>
        </p:sp>
        <p:sp>
          <p:nvSpPr>
            <p:cNvPr id="55303" name="Rectangle 6"/>
            <p:cNvSpPr>
              <a:spLocks noChangeArrowheads="1"/>
            </p:cNvSpPr>
            <p:nvPr/>
          </p:nvSpPr>
          <p:spPr bwMode="auto">
            <a:xfrm>
              <a:off x="893" y="3410"/>
              <a:ext cx="1278" cy="25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800"/>
                <a:t>输出奖金</a:t>
              </a:r>
              <a:r>
                <a:rPr lang="en-US" altLang="zh-CN" sz="1800"/>
                <a:t>bonus</a:t>
              </a:r>
            </a:p>
          </p:txBody>
        </p:sp>
        <p:sp>
          <p:nvSpPr>
            <p:cNvPr id="55304" name="Rectangle 7"/>
            <p:cNvSpPr>
              <a:spLocks noChangeArrowheads="1"/>
            </p:cNvSpPr>
            <p:nvPr/>
          </p:nvSpPr>
          <p:spPr bwMode="auto">
            <a:xfrm>
              <a:off x="1008" y="2147"/>
              <a:ext cx="479" cy="25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800"/>
                <a:t>0、1</a:t>
              </a:r>
            </a:p>
          </p:txBody>
        </p:sp>
        <p:sp>
          <p:nvSpPr>
            <p:cNvPr id="55305" name="Rectangle 8"/>
            <p:cNvSpPr>
              <a:spLocks noChangeArrowheads="1"/>
            </p:cNvSpPr>
            <p:nvPr/>
          </p:nvSpPr>
          <p:spPr bwMode="auto">
            <a:xfrm>
              <a:off x="1852" y="2101"/>
              <a:ext cx="958" cy="25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800"/>
                <a:t>rate ← 0</a:t>
              </a:r>
            </a:p>
          </p:txBody>
        </p:sp>
        <p:sp>
          <p:nvSpPr>
            <p:cNvPr id="55306" name="Rectangle 9"/>
            <p:cNvSpPr>
              <a:spLocks noChangeArrowheads="1"/>
            </p:cNvSpPr>
            <p:nvPr/>
          </p:nvSpPr>
          <p:spPr bwMode="auto">
            <a:xfrm>
              <a:off x="1858" y="2342"/>
              <a:ext cx="958" cy="25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800"/>
                <a:t>rate ← 0.05</a:t>
              </a:r>
            </a:p>
          </p:txBody>
        </p:sp>
        <p:sp>
          <p:nvSpPr>
            <p:cNvPr id="55307" name="Rectangle 10"/>
            <p:cNvSpPr>
              <a:spLocks noChangeArrowheads="1"/>
            </p:cNvSpPr>
            <p:nvPr/>
          </p:nvSpPr>
          <p:spPr bwMode="auto">
            <a:xfrm>
              <a:off x="1008" y="2357"/>
              <a:ext cx="479" cy="15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800"/>
                <a:t>2</a:t>
              </a:r>
            </a:p>
          </p:txBody>
        </p:sp>
        <p:sp>
          <p:nvSpPr>
            <p:cNvPr id="55308" name="Rectangle 11"/>
            <p:cNvSpPr>
              <a:spLocks noChangeArrowheads="1"/>
            </p:cNvSpPr>
            <p:nvPr/>
          </p:nvSpPr>
          <p:spPr bwMode="auto">
            <a:xfrm>
              <a:off x="1008" y="2579"/>
              <a:ext cx="479" cy="25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800"/>
                <a:t>3、4</a:t>
              </a:r>
            </a:p>
          </p:txBody>
        </p:sp>
        <p:sp>
          <p:nvSpPr>
            <p:cNvPr id="55309" name="Rectangle 12"/>
            <p:cNvSpPr>
              <a:spLocks noChangeArrowheads="1"/>
            </p:cNvSpPr>
            <p:nvPr/>
          </p:nvSpPr>
          <p:spPr bwMode="auto">
            <a:xfrm>
              <a:off x="1858" y="2546"/>
              <a:ext cx="958" cy="25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800"/>
                <a:t>rate ← 0.1</a:t>
              </a:r>
            </a:p>
          </p:txBody>
        </p:sp>
        <p:sp>
          <p:nvSpPr>
            <p:cNvPr id="55310" name="Rectangle 13"/>
            <p:cNvSpPr>
              <a:spLocks noChangeArrowheads="1"/>
            </p:cNvSpPr>
            <p:nvPr/>
          </p:nvSpPr>
          <p:spPr bwMode="auto">
            <a:xfrm>
              <a:off x="912" y="2774"/>
              <a:ext cx="799" cy="15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800"/>
                <a:t>5、6、7</a:t>
              </a:r>
            </a:p>
          </p:txBody>
        </p:sp>
        <p:sp>
          <p:nvSpPr>
            <p:cNvPr id="55311" name="Rectangle 14"/>
            <p:cNvSpPr>
              <a:spLocks noChangeArrowheads="1"/>
            </p:cNvSpPr>
            <p:nvPr/>
          </p:nvSpPr>
          <p:spPr bwMode="auto">
            <a:xfrm>
              <a:off x="1858" y="2738"/>
              <a:ext cx="958" cy="25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800"/>
                <a:t>rate ← 0.2</a:t>
              </a:r>
            </a:p>
          </p:txBody>
        </p:sp>
        <p:sp>
          <p:nvSpPr>
            <p:cNvPr id="55312" name="Rectangle 15"/>
            <p:cNvSpPr>
              <a:spLocks noChangeArrowheads="1"/>
            </p:cNvSpPr>
            <p:nvPr/>
          </p:nvSpPr>
          <p:spPr bwMode="auto">
            <a:xfrm>
              <a:off x="960" y="2978"/>
              <a:ext cx="799" cy="25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800"/>
                <a:t>其他</a:t>
              </a:r>
            </a:p>
          </p:txBody>
        </p:sp>
        <p:sp>
          <p:nvSpPr>
            <p:cNvPr id="55313" name="Rectangle 16"/>
            <p:cNvSpPr>
              <a:spLocks noChangeArrowheads="1"/>
            </p:cNvSpPr>
            <p:nvPr/>
          </p:nvSpPr>
          <p:spPr bwMode="auto">
            <a:xfrm>
              <a:off x="1858" y="2965"/>
              <a:ext cx="958" cy="25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800"/>
                <a:t>rate ← 0.25</a:t>
              </a:r>
            </a:p>
          </p:txBody>
        </p:sp>
        <p:sp>
          <p:nvSpPr>
            <p:cNvPr id="55314" name="Rectangle 17"/>
            <p:cNvSpPr>
              <a:spLocks noChangeArrowheads="1"/>
            </p:cNvSpPr>
            <p:nvPr/>
          </p:nvSpPr>
          <p:spPr bwMode="auto">
            <a:xfrm>
              <a:off x="1053" y="1910"/>
              <a:ext cx="958" cy="25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800"/>
                <a:t>n ← x/100</a:t>
              </a:r>
            </a:p>
          </p:txBody>
        </p:sp>
        <p:sp>
          <p:nvSpPr>
            <p:cNvPr id="55315" name="Rectangle 18"/>
            <p:cNvSpPr>
              <a:spLocks noChangeArrowheads="1"/>
            </p:cNvSpPr>
            <p:nvPr/>
          </p:nvSpPr>
          <p:spPr bwMode="auto">
            <a:xfrm>
              <a:off x="1372" y="1285"/>
              <a:ext cx="1426" cy="25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800"/>
                <a:t>输入工件数于</a:t>
              </a:r>
              <a:r>
                <a:rPr lang="en-US" altLang="zh-CN" sz="1800"/>
                <a:t>x</a:t>
              </a:r>
            </a:p>
          </p:txBody>
        </p:sp>
        <p:grpSp>
          <p:nvGrpSpPr>
            <p:cNvPr id="55316" name="Group 19"/>
            <p:cNvGrpSpPr>
              <a:grpSpLocks/>
            </p:cNvGrpSpPr>
            <p:nvPr/>
          </p:nvGrpSpPr>
          <p:grpSpPr bwMode="auto">
            <a:xfrm>
              <a:off x="432" y="1248"/>
              <a:ext cx="2832" cy="2354"/>
              <a:chOff x="1220" y="1390"/>
              <a:chExt cx="3484" cy="2354"/>
            </a:xfrm>
          </p:grpSpPr>
          <p:sp>
            <p:nvSpPr>
              <p:cNvPr id="55336" name="Line 20"/>
              <p:cNvSpPr>
                <a:spLocks noChangeShapeType="1"/>
              </p:cNvSpPr>
              <p:nvPr/>
            </p:nvSpPr>
            <p:spPr bwMode="auto">
              <a:xfrm flipH="1">
                <a:off x="1220" y="1390"/>
                <a:ext cx="1" cy="235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37" name="Line 21"/>
              <p:cNvSpPr>
                <a:spLocks noChangeShapeType="1"/>
              </p:cNvSpPr>
              <p:nvPr/>
            </p:nvSpPr>
            <p:spPr bwMode="auto">
              <a:xfrm flipH="1">
                <a:off x="4703" y="1390"/>
                <a:ext cx="1" cy="235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38" name="Line 22"/>
              <p:cNvSpPr>
                <a:spLocks noChangeShapeType="1"/>
              </p:cNvSpPr>
              <p:nvPr/>
            </p:nvSpPr>
            <p:spPr bwMode="auto">
              <a:xfrm>
                <a:off x="1220" y="1390"/>
                <a:ext cx="3483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39" name="Line 23"/>
              <p:cNvSpPr>
                <a:spLocks noChangeShapeType="1"/>
              </p:cNvSpPr>
              <p:nvPr/>
            </p:nvSpPr>
            <p:spPr bwMode="auto">
              <a:xfrm>
                <a:off x="1220" y="3744"/>
                <a:ext cx="3483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5317" name="Line 24"/>
            <p:cNvSpPr>
              <a:spLocks noChangeShapeType="1"/>
            </p:cNvSpPr>
            <p:nvPr/>
          </p:nvSpPr>
          <p:spPr bwMode="auto">
            <a:xfrm>
              <a:off x="432" y="1458"/>
              <a:ext cx="283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18" name="Line 26"/>
            <p:cNvSpPr>
              <a:spLocks noChangeShapeType="1"/>
            </p:cNvSpPr>
            <p:nvPr/>
          </p:nvSpPr>
          <p:spPr bwMode="auto">
            <a:xfrm>
              <a:off x="432" y="1886"/>
              <a:ext cx="283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19" name="Line 27"/>
            <p:cNvSpPr>
              <a:spLocks noChangeShapeType="1"/>
            </p:cNvSpPr>
            <p:nvPr/>
          </p:nvSpPr>
          <p:spPr bwMode="auto">
            <a:xfrm>
              <a:off x="432" y="1440"/>
              <a:ext cx="2414" cy="44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20" name="Line 28"/>
            <p:cNvSpPr>
              <a:spLocks noChangeShapeType="1"/>
            </p:cNvSpPr>
            <p:nvPr/>
          </p:nvSpPr>
          <p:spPr bwMode="auto">
            <a:xfrm flipV="1">
              <a:off x="2846" y="1440"/>
              <a:ext cx="418" cy="44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21" name="Line 29"/>
            <p:cNvSpPr>
              <a:spLocks noChangeShapeType="1"/>
            </p:cNvSpPr>
            <p:nvPr/>
          </p:nvSpPr>
          <p:spPr bwMode="auto">
            <a:xfrm>
              <a:off x="2846" y="1886"/>
              <a:ext cx="0" cy="169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22" name="Rectangle 30"/>
            <p:cNvSpPr>
              <a:spLocks noChangeArrowheads="1"/>
            </p:cNvSpPr>
            <p:nvPr/>
          </p:nvSpPr>
          <p:spPr bwMode="auto">
            <a:xfrm>
              <a:off x="2256" y="1488"/>
              <a:ext cx="666" cy="25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800"/>
                <a:t>x＞=0</a:t>
              </a:r>
            </a:p>
          </p:txBody>
        </p:sp>
        <p:sp>
          <p:nvSpPr>
            <p:cNvPr id="55323" name="Rectangle 31"/>
            <p:cNvSpPr>
              <a:spLocks noChangeArrowheads="1"/>
            </p:cNvSpPr>
            <p:nvPr/>
          </p:nvSpPr>
          <p:spPr bwMode="auto">
            <a:xfrm>
              <a:off x="489" y="1621"/>
              <a:ext cx="319" cy="25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800"/>
                <a:t>真</a:t>
              </a:r>
            </a:p>
          </p:txBody>
        </p:sp>
        <p:grpSp>
          <p:nvGrpSpPr>
            <p:cNvPr id="55324" name="Group 33"/>
            <p:cNvGrpSpPr>
              <a:grpSpLocks/>
            </p:cNvGrpSpPr>
            <p:nvPr/>
          </p:nvGrpSpPr>
          <p:grpSpPr bwMode="auto">
            <a:xfrm>
              <a:off x="432" y="2139"/>
              <a:ext cx="2400" cy="1041"/>
              <a:chOff x="1220" y="2268"/>
              <a:chExt cx="2871" cy="1054"/>
            </a:xfrm>
          </p:grpSpPr>
          <p:sp>
            <p:nvSpPr>
              <p:cNvPr id="55327" name="Line 34"/>
              <p:cNvSpPr>
                <a:spLocks noChangeShapeType="1"/>
              </p:cNvSpPr>
              <p:nvPr/>
            </p:nvSpPr>
            <p:spPr bwMode="auto">
              <a:xfrm>
                <a:off x="1784" y="3112"/>
                <a:ext cx="2307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55328" name="Group 35"/>
              <p:cNvGrpSpPr>
                <a:grpSpLocks/>
              </p:cNvGrpSpPr>
              <p:nvPr/>
            </p:nvGrpSpPr>
            <p:grpSpPr bwMode="auto">
              <a:xfrm>
                <a:off x="1220" y="2268"/>
                <a:ext cx="2871" cy="1054"/>
                <a:chOff x="1220" y="2268"/>
                <a:chExt cx="2871" cy="1054"/>
              </a:xfrm>
            </p:grpSpPr>
            <p:sp>
              <p:nvSpPr>
                <p:cNvPr id="55329" name="Line 36"/>
                <p:cNvSpPr>
                  <a:spLocks noChangeShapeType="1"/>
                </p:cNvSpPr>
                <p:nvPr/>
              </p:nvSpPr>
              <p:spPr bwMode="auto">
                <a:xfrm>
                  <a:off x="1220" y="2268"/>
                  <a:ext cx="2871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5330" name="Line 37"/>
                <p:cNvSpPr>
                  <a:spLocks noChangeShapeType="1"/>
                </p:cNvSpPr>
                <p:nvPr/>
              </p:nvSpPr>
              <p:spPr bwMode="auto">
                <a:xfrm>
                  <a:off x="1784" y="2268"/>
                  <a:ext cx="0" cy="105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5331" name="Line 38"/>
                <p:cNvSpPr>
                  <a:spLocks noChangeShapeType="1"/>
                </p:cNvSpPr>
                <p:nvPr/>
              </p:nvSpPr>
              <p:spPr bwMode="auto">
                <a:xfrm>
                  <a:off x="1784" y="2479"/>
                  <a:ext cx="2307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5332" name="Line 39"/>
                <p:cNvSpPr>
                  <a:spLocks noChangeShapeType="1"/>
                </p:cNvSpPr>
                <p:nvPr/>
              </p:nvSpPr>
              <p:spPr bwMode="auto">
                <a:xfrm>
                  <a:off x="1784" y="2690"/>
                  <a:ext cx="2307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5333" name="Line 40"/>
                <p:cNvSpPr>
                  <a:spLocks noChangeShapeType="1"/>
                </p:cNvSpPr>
                <p:nvPr/>
              </p:nvSpPr>
              <p:spPr bwMode="auto">
                <a:xfrm flipV="1">
                  <a:off x="1784" y="2895"/>
                  <a:ext cx="2307" cy="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5334" name="Line 41"/>
                <p:cNvSpPr>
                  <a:spLocks noChangeShapeType="1"/>
                </p:cNvSpPr>
                <p:nvPr/>
              </p:nvSpPr>
              <p:spPr bwMode="auto">
                <a:xfrm>
                  <a:off x="1220" y="3322"/>
                  <a:ext cx="2866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5335" name="Line 42"/>
                <p:cNvSpPr>
                  <a:spLocks noChangeShapeType="1"/>
                </p:cNvSpPr>
                <p:nvPr/>
              </p:nvSpPr>
              <p:spPr bwMode="auto">
                <a:xfrm>
                  <a:off x="2632" y="2268"/>
                  <a:ext cx="0" cy="105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55325" name="Rectangle 43"/>
            <p:cNvSpPr>
              <a:spLocks noChangeArrowheads="1"/>
            </p:cNvSpPr>
            <p:nvPr/>
          </p:nvSpPr>
          <p:spPr bwMode="auto">
            <a:xfrm>
              <a:off x="573" y="2339"/>
              <a:ext cx="320" cy="25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800"/>
                <a:t>n</a:t>
              </a:r>
            </a:p>
          </p:txBody>
        </p:sp>
        <p:sp>
          <p:nvSpPr>
            <p:cNvPr id="55326" name="Line 44"/>
            <p:cNvSpPr>
              <a:spLocks noChangeShapeType="1"/>
            </p:cNvSpPr>
            <p:nvPr/>
          </p:nvSpPr>
          <p:spPr bwMode="auto">
            <a:xfrm>
              <a:off x="432" y="3392"/>
              <a:ext cx="24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/>
              <a:t>4.6.2    实现多分支结构的</a:t>
            </a:r>
            <a:r>
              <a:rPr lang="en-US" altLang="zh-CN" sz="2800" smtClean="0"/>
              <a:t>C</a:t>
            </a:r>
            <a:r>
              <a:rPr lang="zh-CN" altLang="en-US" sz="2800" smtClean="0"/>
              <a:t>语句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447800"/>
            <a:ext cx="8424863" cy="5029200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kumimoji="1" lang="en-US" altLang="zh-CN" sz="1600" smtClean="0">
                <a:cs typeface="Courier New" pitchFamily="49" charset="0"/>
              </a:rPr>
              <a:t>main( )	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kumimoji="1" lang="en-US" altLang="zh-CN" sz="1600" smtClean="0">
                <a:cs typeface="Courier New" pitchFamily="49" charset="0"/>
              </a:rPr>
              <a:t>{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kumimoji="1" lang="en-US" altLang="zh-CN" sz="1600" smtClean="0">
                <a:cs typeface="Courier New" pitchFamily="49" charset="0"/>
              </a:rPr>
              <a:t>     int x , n;  float bonus , rate;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kumimoji="1" lang="en-US" altLang="zh-CN" sz="1600" smtClean="0">
                <a:cs typeface="Courier New" pitchFamily="49" charset="0"/>
              </a:rPr>
              <a:t>     printf("input part quantity:");  </a:t>
            </a:r>
          </a:p>
          <a:p>
            <a:pPr algn="just" eaLnBrk="1" hangingPunct="1">
              <a:lnSpc>
                <a:spcPct val="80000"/>
              </a:lnSpc>
              <a:buFontTx/>
              <a:buNone/>
            </a:pPr>
            <a:r>
              <a:rPr kumimoji="1" lang="en-US" altLang="zh-CN" sz="1600" smtClean="0">
                <a:cs typeface="Courier New" pitchFamily="49" charset="0"/>
              </a:rPr>
              <a:t>     scanf("%d",&amp;x);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Clr>
                <a:schemeClr val="tx1"/>
              </a:buClr>
              <a:buSzTx/>
              <a:buFontTx/>
              <a:buNone/>
            </a:pPr>
            <a:r>
              <a:rPr kumimoji="1" lang="en-US" altLang="zh-CN" sz="1600" smtClean="0">
                <a:cs typeface="Courier New" pitchFamily="49" charset="0"/>
              </a:rPr>
              <a:t>     if  (x &gt;= 0)</a:t>
            </a:r>
            <a:endParaRPr kumimoji="1" lang="en-US" altLang="zh-CN" sz="1600" smtClean="0"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Clr>
                <a:schemeClr val="tx1"/>
              </a:buClr>
              <a:buSzTx/>
              <a:buFontTx/>
              <a:buNone/>
            </a:pPr>
            <a:r>
              <a:rPr kumimoji="1" lang="en-US" altLang="zh-CN" sz="1600" smtClean="0">
                <a:cs typeface="Courier New" pitchFamily="49" charset="0"/>
              </a:rPr>
              <a:t>     {   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Clr>
                <a:schemeClr val="tx1"/>
              </a:buClr>
              <a:buSzTx/>
              <a:buFontTx/>
              <a:buNone/>
            </a:pPr>
            <a:r>
              <a:rPr kumimoji="1" lang="en-US" altLang="zh-CN" sz="1600" smtClean="0">
                <a:cs typeface="Courier New" pitchFamily="49" charset="0"/>
              </a:rPr>
              <a:t>         n=x/100;</a:t>
            </a:r>
            <a:endParaRPr kumimoji="1" lang="en-US" altLang="zh-CN" sz="1600" smtClean="0"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Clr>
                <a:schemeClr val="tx1"/>
              </a:buClr>
              <a:buSzTx/>
              <a:buFontTx/>
              <a:buNone/>
            </a:pPr>
            <a:r>
              <a:rPr kumimoji="1" lang="en-US" altLang="zh-CN" sz="1600" smtClean="0">
                <a:cs typeface="Courier New" pitchFamily="49" charset="0"/>
              </a:rPr>
              <a:t>        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Clr>
                <a:schemeClr val="tx1"/>
              </a:buClr>
              <a:buSzTx/>
              <a:buFontTx/>
              <a:buNone/>
            </a:pPr>
            <a:r>
              <a:rPr kumimoji="1" lang="en-US" altLang="zh-CN" sz="1600" smtClean="0">
                <a:cs typeface="Courier New" pitchFamily="49" charset="0"/>
              </a:rPr>
              <a:t>         /*</a:t>
            </a:r>
            <a:r>
              <a:rPr kumimoji="1" lang="zh-CN" altLang="en-US" sz="1600" smtClean="0">
                <a:cs typeface="Courier New" pitchFamily="49" charset="0"/>
              </a:rPr>
              <a:t>在此处写多分支结构*</a:t>
            </a:r>
            <a:r>
              <a:rPr kumimoji="1" lang="en-US" altLang="zh-CN" sz="1600" smtClean="0">
                <a:cs typeface="Courier New" pitchFamily="49" charset="0"/>
              </a:rPr>
              <a:t>/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Clr>
                <a:schemeClr val="tx1"/>
              </a:buClr>
              <a:buSzTx/>
              <a:buFontTx/>
              <a:buNone/>
            </a:pPr>
            <a:endParaRPr kumimoji="1" lang="en-US" altLang="zh-CN" sz="1600" smtClean="0">
              <a:cs typeface="Courier New" pitchFamily="49" charset="0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Clr>
                <a:schemeClr val="tx1"/>
              </a:buClr>
              <a:buSzTx/>
              <a:buFontTx/>
              <a:buNone/>
            </a:pPr>
            <a:r>
              <a:rPr kumimoji="1" lang="en-US" altLang="zh-CN" sz="1600" smtClean="0">
                <a:cs typeface="Courier New" pitchFamily="49" charset="0"/>
              </a:rPr>
              <a:t>          bonus=x*0.4*rate;</a:t>
            </a:r>
            <a:endParaRPr kumimoji="1" lang="en-US" altLang="zh-CN" sz="1600" smtClean="0"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Clr>
                <a:schemeClr val="tx1"/>
              </a:buClr>
              <a:buSzTx/>
              <a:buFontTx/>
              <a:buNone/>
            </a:pPr>
            <a:r>
              <a:rPr kumimoji="1" lang="en-US" altLang="zh-CN" sz="1600" smtClean="0">
                <a:cs typeface="Courier New" pitchFamily="49" charset="0"/>
              </a:rPr>
              <a:t>          printf("the bonus is  %5.2f\n",bonus);</a:t>
            </a:r>
            <a:endParaRPr kumimoji="1" lang="en-US" altLang="zh-CN" sz="1600" smtClean="0"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Clr>
                <a:schemeClr val="tx1"/>
              </a:buClr>
              <a:buSzTx/>
              <a:buFontTx/>
              <a:buNone/>
            </a:pPr>
            <a:r>
              <a:rPr kumimoji="1" lang="en-US" altLang="zh-CN" sz="1600" smtClean="0">
                <a:cs typeface="Courier New" pitchFamily="49" charset="0"/>
              </a:rPr>
              <a:t>      }</a:t>
            </a:r>
            <a:endParaRPr kumimoji="1" lang="en-US" altLang="zh-CN" sz="1600" smtClean="0"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Clr>
                <a:schemeClr val="tx1"/>
              </a:buClr>
              <a:buSzTx/>
              <a:buFontTx/>
              <a:buNone/>
            </a:pPr>
            <a:r>
              <a:rPr kumimoji="1" lang="en-US" altLang="zh-CN" sz="1600" smtClean="0">
                <a:cs typeface="Courier New" pitchFamily="49" charset="0"/>
              </a:rPr>
              <a:t>}</a:t>
            </a:r>
            <a:endParaRPr kumimoji="1" lang="zh-CN" altLang="en-US" sz="1600" smtClean="0">
              <a:cs typeface="Courier New" pitchFamily="49" charset="0"/>
            </a:endParaRPr>
          </a:p>
        </p:txBody>
      </p:sp>
      <p:grpSp>
        <p:nvGrpSpPr>
          <p:cNvPr id="56324" name="Group 44"/>
          <p:cNvGrpSpPr>
            <a:grpSpLocks/>
          </p:cNvGrpSpPr>
          <p:nvPr/>
        </p:nvGrpSpPr>
        <p:grpSpPr bwMode="auto">
          <a:xfrm>
            <a:off x="4953000" y="1752600"/>
            <a:ext cx="3276600" cy="3505200"/>
            <a:chOff x="3456" y="1248"/>
            <a:chExt cx="2064" cy="2208"/>
          </a:xfrm>
        </p:grpSpPr>
        <p:sp>
          <p:nvSpPr>
            <p:cNvPr id="56325" name="Rectangle 30"/>
            <p:cNvSpPr>
              <a:spLocks noChangeArrowheads="1"/>
            </p:cNvSpPr>
            <p:nvPr/>
          </p:nvSpPr>
          <p:spPr bwMode="auto">
            <a:xfrm>
              <a:off x="4890" y="1488"/>
              <a:ext cx="582" cy="23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800"/>
                <a:t>x＞=0</a:t>
              </a:r>
            </a:p>
          </p:txBody>
        </p:sp>
        <p:sp>
          <p:nvSpPr>
            <p:cNvPr id="56326" name="Rectangle 6"/>
            <p:cNvSpPr>
              <a:spLocks noChangeArrowheads="1"/>
            </p:cNvSpPr>
            <p:nvPr/>
          </p:nvSpPr>
          <p:spPr bwMode="auto">
            <a:xfrm>
              <a:off x="3744" y="3038"/>
              <a:ext cx="1485" cy="23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800"/>
                <a:t>bonus← x*0.4*rate</a:t>
              </a:r>
            </a:p>
          </p:txBody>
        </p:sp>
        <p:sp>
          <p:nvSpPr>
            <p:cNvPr id="56327" name="Rectangle 7"/>
            <p:cNvSpPr>
              <a:spLocks noChangeArrowheads="1"/>
            </p:cNvSpPr>
            <p:nvPr/>
          </p:nvSpPr>
          <p:spPr bwMode="auto">
            <a:xfrm>
              <a:off x="3731" y="3225"/>
              <a:ext cx="1117" cy="23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800"/>
                <a:t>输出奖金</a:t>
              </a:r>
              <a:r>
                <a:rPr lang="en-US" altLang="zh-CN" sz="1800"/>
                <a:t>bonus</a:t>
              </a:r>
            </a:p>
          </p:txBody>
        </p:sp>
        <p:sp>
          <p:nvSpPr>
            <p:cNvPr id="56328" name="Rectangle 8"/>
            <p:cNvSpPr>
              <a:spLocks noChangeArrowheads="1"/>
            </p:cNvSpPr>
            <p:nvPr/>
          </p:nvSpPr>
          <p:spPr bwMode="auto">
            <a:xfrm>
              <a:off x="3888" y="2070"/>
              <a:ext cx="419" cy="23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800"/>
                <a:t>0、1</a:t>
              </a:r>
            </a:p>
          </p:txBody>
        </p:sp>
        <p:sp>
          <p:nvSpPr>
            <p:cNvPr id="56329" name="Rectangle 9"/>
            <p:cNvSpPr>
              <a:spLocks noChangeArrowheads="1"/>
            </p:cNvSpPr>
            <p:nvPr/>
          </p:nvSpPr>
          <p:spPr bwMode="auto">
            <a:xfrm>
              <a:off x="4512" y="2028"/>
              <a:ext cx="837" cy="23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800"/>
                <a:t>rate ← 0</a:t>
              </a:r>
            </a:p>
          </p:txBody>
        </p:sp>
        <p:sp>
          <p:nvSpPr>
            <p:cNvPr id="56330" name="Rectangle 10"/>
            <p:cNvSpPr>
              <a:spLocks noChangeArrowheads="1"/>
            </p:cNvSpPr>
            <p:nvPr/>
          </p:nvSpPr>
          <p:spPr bwMode="auto">
            <a:xfrm>
              <a:off x="4512" y="2248"/>
              <a:ext cx="837" cy="23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800"/>
                <a:t>rate ← 0.05</a:t>
              </a:r>
            </a:p>
          </p:txBody>
        </p:sp>
        <p:sp>
          <p:nvSpPr>
            <p:cNvPr id="56331" name="Rectangle 11"/>
            <p:cNvSpPr>
              <a:spLocks noChangeArrowheads="1"/>
            </p:cNvSpPr>
            <p:nvPr/>
          </p:nvSpPr>
          <p:spPr bwMode="auto">
            <a:xfrm>
              <a:off x="3888" y="2262"/>
              <a:ext cx="419" cy="14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800"/>
                <a:t>2</a:t>
              </a:r>
            </a:p>
          </p:txBody>
        </p:sp>
        <p:sp>
          <p:nvSpPr>
            <p:cNvPr id="56332" name="Rectangle 12"/>
            <p:cNvSpPr>
              <a:spLocks noChangeArrowheads="1"/>
            </p:cNvSpPr>
            <p:nvPr/>
          </p:nvSpPr>
          <p:spPr bwMode="auto">
            <a:xfrm>
              <a:off x="3888" y="2465"/>
              <a:ext cx="419" cy="23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800"/>
                <a:t>3、4</a:t>
              </a:r>
            </a:p>
          </p:txBody>
        </p:sp>
        <p:sp>
          <p:nvSpPr>
            <p:cNvPr id="56333" name="Rectangle 13"/>
            <p:cNvSpPr>
              <a:spLocks noChangeArrowheads="1"/>
            </p:cNvSpPr>
            <p:nvPr/>
          </p:nvSpPr>
          <p:spPr bwMode="auto">
            <a:xfrm>
              <a:off x="4512" y="2435"/>
              <a:ext cx="837" cy="23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800"/>
                <a:t>rate ← 0.1</a:t>
              </a:r>
            </a:p>
          </p:txBody>
        </p:sp>
        <p:sp>
          <p:nvSpPr>
            <p:cNvPr id="56334" name="Rectangle 14"/>
            <p:cNvSpPr>
              <a:spLocks noChangeArrowheads="1"/>
            </p:cNvSpPr>
            <p:nvPr/>
          </p:nvSpPr>
          <p:spPr bwMode="auto">
            <a:xfrm>
              <a:off x="3792" y="2643"/>
              <a:ext cx="699" cy="14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800"/>
                <a:t>5、6、7</a:t>
              </a:r>
            </a:p>
          </p:txBody>
        </p:sp>
        <p:sp>
          <p:nvSpPr>
            <p:cNvPr id="56335" name="Rectangle 15"/>
            <p:cNvSpPr>
              <a:spLocks noChangeArrowheads="1"/>
            </p:cNvSpPr>
            <p:nvPr/>
          </p:nvSpPr>
          <p:spPr bwMode="auto">
            <a:xfrm>
              <a:off x="4512" y="2610"/>
              <a:ext cx="837" cy="23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800"/>
                <a:t>rate ← 0.2</a:t>
              </a:r>
            </a:p>
          </p:txBody>
        </p:sp>
        <p:sp>
          <p:nvSpPr>
            <p:cNvPr id="56336" name="Rectangle 16"/>
            <p:cNvSpPr>
              <a:spLocks noChangeArrowheads="1"/>
            </p:cNvSpPr>
            <p:nvPr/>
          </p:nvSpPr>
          <p:spPr bwMode="auto">
            <a:xfrm>
              <a:off x="3888" y="2830"/>
              <a:ext cx="480" cy="23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800"/>
                <a:t>其他</a:t>
              </a:r>
            </a:p>
          </p:txBody>
        </p:sp>
        <p:sp>
          <p:nvSpPr>
            <p:cNvPr id="56337" name="Rectangle 17"/>
            <p:cNvSpPr>
              <a:spLocks noChangeArrowheads="1"/>
            </p:cNvSpPr>
            <p:nvPr/>
          </p:nvSpPr>
          <p:spPr bwMode="auto">
            <a:xfrm>
              <a:off x="4512" y="2818"/>
              <a:ext cx="837" cy="23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800"/>
                <a:t>rate ← 0.25</a:t>
              </a:r>
            </a:p>
          </p:txBody>
        </p:sp>
        <p:sp>
          <p:nvSpPr>
            <p:cNvPr id="56338" name="Rectangle 18"/>
            <p:cNvSpPr>
              <a:spLocks noChangeArrowheads="1"/>
            </p:cNvSpPr>
            <p:nvPr/>
          </p:nvSpPr>
          <p:spPr bwMode="auto">
            <a:xfrm>
              <a:off x="3999" y="1853"/>
              <a:ext cx="837" cy="23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800"/>
                <a:t>n ← x/100</a:t>
              </a:r>
            </a:p>
          </p:txBody>
        </p:sp>
        <p:sp>
          <p:nvSpPr>
            <p:cNvPr id="56339" name="Rectangle 19"/>
            <p:cNvSpPr>
              <a:spLocks noChangeArrowheads="1"/>
            </p:cNvSpPr>
            <p:nvPr/>
          </p:nvSpPr>
          <p:spPr bwMode="auto">
            <a:xfrm>
              <a:off x="3937" y="1282"/>
              <a:ext cx="1247" cy="23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800"/>
                <a:t>输入工件数于</a:t>
              </a:r>
              <a:r>
                <a:rPr lang="en-US" altLang="zh-CN" sz="1800"/>
                <a:t>x</a:t>
              </a:r>
            </a:p>
          </p:txBody>
        </p:sp>
        <p:grpSp>
          <p:nvGrpSpPr>
            <p:cNvPr id="56340" name="Group 20"/>
            <p:cNvGrpSpPr>
              <a:grpSpLocks/>
            </p:cNvGrpSpPr>
            <p:nvPr/>
          </p:nvGrpSpPr>
          <p:grpSpPr bwMode="auto">
            <a:xfrm>
              <a:off x="3456" y="1248"/>
              <a:ext cx="2064" cy="2152"/>
              <a:chOff x="1220" y="1390"/>
              <a:chExt cx="3484" cy="2354"/>
            </a:xfrm>
          </p:grpSpPr>
          <p:sp>
            <p:nvSpPr>
              <p:cNvPr id="56359" name="Line 21"/>
              <p:cNvSpPr>
                <a:spLocks noChangeShapeType="1"/>
              </p:cNvSpPr>
              <p:nvPr/>
            </p:nvSpPr>
            <p:spPr bwMode="auto">
              <a:xfrm flipH="1">
                <a:off x="1220" y="1390"/>
                <a:ext cx="1" cy="235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60" name="Line 22"/>
              <p:cNvSpPr>
                <a:spLocks noChangeShapeType="1"/>
              </p:cNvSpPr>
              <p:nvPr/>
            </p:nvSpPr>
            <p:spPr bwMode="auto">
              <a:xfrm flipH="1">
                <a:off x="4703" y="1390"/>
                <a:ext cx="1" cy="235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61" name="Line 23"/>
              <p:cNvSpPr>
                <a:spLocks noChangeShapeType="1"/>
              </p:cNvSpPr>
              <p:nvPr/>
            </p:nvSpPr>
            <p:spPr bwMode="auto">
              <a:xfrm>
                <a:off x="1220" y="1390"/>
                <a:ext cx="3483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62" name="Line 24"/>
              <p:cNvSpPr>
                <a:spLocks noChangeShapeType="1"/>
              </p:cNvSpPr>
              <p:nvPr/>
            </p:nvSpPr>
            <p:spPr bwMode="auto">
              <a:xfrm>
                <a:off x="1220" y="3744"/>
                <a:ext cx="3483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6341" name="Line 25"/>
            <p:cNvSpPr>
              <a:spLocks noChangeShapeType="1"/>
            </p:cNvSpPr>
            <p:nvPr/>
          </p:nvSpPr>
          <p:spPr bwMode="auto">
            <a:xfrm>
              <a:off x="3456" y="1440"/>
              <a:ext cx="206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42" name="Line 26"/>
            <p:cNvSpPr>
              <a:spLocks noChangeShapeType="1"/>
            </p:cNvSpPr>
            <p:nvPr/>
          </p:nvSpPr>
          <p:spPr bwMode="auto">
            <a:xfrm>
              <a:off x="3456" y="1831"/>
              <a:ext cx="206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43" name="Line 27"/>
            <p:cNvSpPr>
              <a:spLocks noChangeShapeType="1"/>
            </p:cNvSpPr>
            <p:nvPr/>
          </p:nvSpPr>
          <p:spPr bwMode="auto">
            <a:xfrm>
              <a:off x="3456" y="1440"/>
              <a:ext cx="1872" cy="38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44" name="Line 28"/>
            <p:cNvSpPr>
              <a:spLocks noChangeShapeType="1"/>
            </p:cNvSpPr>
            <p:nvPr/>
          </p:nvSpPr>
          <p:spPr bwMode="auto">
            <a:xfrm flipV="1">
              <a:off x="5328" y="1440"/>
              <a:ext cx="192" cy="38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45" name="Line 29"/>
            <p:cNvSpPr>
              <a:spLocks noChangeShapeType="1"/>
            </p:cNvSpPr>
            <p:nvPr/>
          </p:nvSpPr>
          <p:spPr bwMode="auto">
            <a:xfrm>
              <a:off x="5328" y="1824"/>
              <a:ext cx="0" cy="155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46" name="Rectangle 31"/>
            <p:cNvSpPr>
              <a:spLocks noChangeArrowheads="1"/>
            </p:cNvSpPr>
            <p:nvPr/>
          </p:nvSpPr>
          <p:spPr bwMode="auto">
            <a:xfrm>
              <a:off x="3506" y="1589"/>
              <a:ext cx="279" cy="23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1800"/>
                <a:t>真</a:t>
              </a:r>
            </a:p>
          </p:txBody>
        </p:sp>
        <p:grpSp>
          <p:nvGrpSpPr>
            <p:cNvPr id="56347" name="Group 32"/>
            <p:cNvGrpSpPr>
              <a:grpSpLocks/>
            </p:cNvGrpSpPr>
            <p:nvPr/>
          </p:nvGrpSpPr>
          <p:grpSpPr bwMode="auto">
            <a:xfrm>
              <a:off x="3456" y="2063"/>
              <a:ext cx="1872" cy="951"/>
              <a:chOff x="1220" y="2268"/>
              <a:chExt cx="2871" cy="1054"/>
            </a:xfrm>
          </p:grpSpPr>
          <p:sp>
            <p:nvSpPr>
              <p:cNvPr id="56350" name="Line 33"/>
              <p:cNvSpPr>
                <a:spLocks noChangeShapeType="1"/>
              </p:cNvSpPr>
              <p:nvPr/>
            </p:nvSpPr>
            <p:spPr bwMode="auto">
              <a:xfrm>
                <a:off x="1784" y="3112"/>
                <a:ext cx="2307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56351" name="Group 34"/>
              <p:cNvGrpSpPr>
                <a:grpSpLocks/>
              </p:cNvGrpSpPr>
              <p:nvPr/>
            </p:nvGrpSpPr>
            <p:grpSpPr bwMode="auto">
              <a:xfrm>
                <a:off x="1220" y="2268"/>
                <a:ext cx="2871" cy="1054"/>
                <a:chOff x="1220" y="2268"/>
                <a:chExt cx="2871" cy="1054"/>
              </a:xfrm>
            </p:grpSpPr>
            <p:sp>
              <p:nvSpPr>
                <p:cNvPr id="56352" name="Line 35"/>
                <p:cNvSpPr>
                  <a:spLocks noChangeShapeType="1"/>
                </p:cNvSpPr>
                <p:nvPr/>
              </p:nvSpPr>
              <p:spPr bwMode="auto">
                <a:xfrm>
                  <a:off x="1220" y="2268"/>
                  <a:ext cx="2871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6353" name="Line 36"/>
                <p:cNvSpPr>
                  <a:spLocks noChangeShapeType="1"/>
                </p:cNvSpPr>
                <p:nvPr/>
              </p:nvSpPr>
              <p:spPr bwMode="auto">
                <a:xfrm>
                  <a:off x="1784" y="2268"/>
                  <a:ext cx="0" cy="105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6354" name="Line 37"/>
                <p:cNvSpPr>
                  <a:spLocks noChangeShapeType="1"/>
                </p:cNvSpPr>
                <p:nvPr/>
              </p:nvSpPr>
              <p:spPr bwMode="auto">
                <a:xfrm>
                  <a:off x="1784" y="2479"/>
                  <a:ext cx="2307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6355" name="Line 38"/>
                <p:cNvSpPr>
                  <a:spLocks noChangeShapeType="1"/>
                </p:cNvSpPr>
                <p:nvPr/>
              </p:nvSpPr>
              <p:spPr bwMode="auto">
                <a:xfrm>
                  <a:off x="1784" y="2690"/>
                  <a:ext cx="2307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6356" name="Line 39"/>
                <p:cNvSpPr>
                  <a:spLocks noChangeShapeType="1"/>
                </p:cNvSpPr>
                <p:nvPr/>
              </p:nvSpPr>
              <p:spPr bwMode="auto">
                <a:xfrm flipV="1">
                  <a:off x="1784" y="2895"/>
                  <a:ext cx="2307" cy="5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6357" name="Line 40"/>
                <p:cNvSpPr>
                  <a:spLocks noChangeShapeType="1"/>
                </p:cNvSpPr>
                <p:nvPr/>
              </p:nvSpPr>
              <p:spPr bwMode="auto">
                <a:xfrm>
                  <a:off x="1220" y="3322"/>
                  <a:ext cx="2866" cy="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56358" name="Line 41"/>
                <p:cNvSpPr>
                  <a:spLocks noChangeShapeType="1"/>
                </p:cNvSpPr>
                <p:nvPr/>
              </p:nvSpPr>
              <p:spPr bwMode="auto">
                <a:xfrm>
                  <a:off x="2632" y="2268"/>
                  <a:ext cx="0" cy="1054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56348" name="Rectangle 42"/>
            <p:cNvSpPr>
              <a:spLocks noChangeArrowheads="1"/>
            </p:cNvSpPr>
            <p:nvPr/>
          </p:nvSpPr>
          <p:spPr bwMode="auto">
            <a:xfrm>
              <a:off x="3504" y="2245"/>
              <a:ext cx="280" cy="23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bIns="0"/>
            <a:lstStyle>
              <a:lvl1pPr eaLnBrk="0" hangingPunct="0">
                <a:spcBef>
                  <a:spcPct val="20000"/>
                </a:spcBef>
                <a:buClr>
                  <a:srgbClr val="CC0000"/>
                </a:buClr>
                <a:buSzPct val="85000"/>
                <a:buChar char="•"/>
                <a:defRPr sz="32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008000"/>
                </a:buClr>
                <a:buSzPct val="115000"/>
                <a:buFont typeface="Times New Roman" pitchFamily="18" charset="0"/>
                <a:buChar char="•"/>
                <a:defRPr sz="28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4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•"/>
                <a:defRPr sz="2000" b="1">
                  <a:solidFill>
                    <a:schemeClr val="tx1"/>
                  </a:solidFill>
                  <a:latin typeface="Times New Roman" pitchFamily="18" charset="0"/>
                  <a:ea typeface="仿宋_GB2312" pitchFamily="49" charset="-122"/>
                </a:defRPr>
              </a:lvl9pPr>
            </a:lstStyle>
            <a:p>
              <a:pPr algn="just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zh-CN" sz="1800"/>
                <a:t>n</a:t>
              </a:r>
            </a:p>
          </p:txBody>
        </p:sp>
        <p:sp>
          <p:nvSpPr>
            <p:cNvPr id="56349" name="Line 43"/>
            <p:cNvSpPr>
              <a:spLocks noChangeShapeType="1"/>
            </p:cNvSpPr>
            <p:nvPr/>
          </p:nvSpPr>
          <p:spPr bwMode="auto">
            <a:xfrm>
              <a:off x="3456" y="3208"/>
              <a:ext cx="18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4.8</a:t>
            </a:r>
            <a:r>
              <a:rPr lang="zh-CN" altLang="en-US" smtClean="0"/>
              <a:t>　</a:t>
            </a:r>
            <a:r>
              <a:rPr lang="en-US" altLang="zh-CN" smtClean="0"/>
              <a:t>C</a:t>
            </a:r>
            <a:r>
              <a:rPr lang="zh-CN" altLang="en-US" smtClean="0"/>
              <a:t>编程规范 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 eaLnBrk="1" hangingPunct="1">
              <a:buFontTx/>
              <a:buNone/>
            </a:pPr>
            <a:r>
              <a:rPr lang="en-US" altLang="zh-CN" b="0" smtClean="0"/>
              <a:t>4.8.1</a:t>
            </a:r>
            <a:r>
              <a:rPr lang="zh-CN" altLang="en-US" b="0" smtClean="0"/>
              <a:t>　排版</a:t>
            </a:r>
          </a:p>
          <a:p>
            <a:pPr algn="just" eaLnBrk="1" hangingPunct="1">
              <a:buFontTx/>
              <a:buNone/>
            </a:pPr>
            <a:endParaRPr lang="zh-CN" altLang="en-US" b="0" smtClean="0"/>
          </a:p>
          <a:p>
            <a:pPr lvl="1" eaLnBrk="1" hangingPunct="1">
              <a:buFont typeface="Times New Roman" pitchFamily="18" charset="0"/>
              <a:buNone/>
            </a:pPr>
            <a:r>
              <a:rPr lang="en-US" altLang="zh-CN" sz="2400" smtClean="0"/>
              <a:t>1</a:t>
            </a:r>
            <a:r>
              <a:rPr lang="zh-CN" altLang="en-US" sz="2400" smtClean="0"/>
              <a:t>．</a:t>
            </a:r>
            <a:r>
              <a:rPr lang="en-US" altLang="zh-CN" sz="2400" smtClean="0"/>
              <a:t>if</a:t>
            </a:r>
            <a:r>
              <a:rPr lang="zh-CN" altLang="en-US" sz="2400" smtClean="0"/>
              <a:t>、</a:t>
            </a:r>
            <a:r>
              <a:rPr lang="en-US" altLang="zh-CN" sz="2400" smtClean="0"/>
              <a:t>switch</a:t>
            </a:r>
            <a:r>
              <a:rPr lang="zh-CN" altLang="en-US" sz="2400" smtClean="0"/>
              <a:t>等与后面的括号间应加</a:t>
            </a:r>
            <a:r>
              <a:rPr lang="en-US" altLang="zh-CN" sz="2400" smtClean="0"/>
              <a:t>2</a:t>
            </a:r>
            <a:r>
              <a:rPr lang="zh-CN" altLang="en-US" sz="2400" smtClean="0"/>
              <a:t>个空格，使</a:t>
            </a:r>
            <a:r>
              <a:rPr lang="en-US" altLang="zh-CN" sz="2400" smtClean="0"/>
              <a:t>if</a:t>
            </a:r>
            <a:r>
              <a:rPr lang="zh-CN" altLang="en-US" sz="2400" smtClean="0"/>
              <a:t>等关键字更加突出、明显</a:t>
            </a:r>
            <a:r>
              <a:rPr lang="en-US" altLang="zh-CN" sz="2400" smtClean="0"/>
              <a:t>.</a:t>
            </a:r>
          </a:p>
          <a:p>
            <a:pPr lvl="1" eaLnBrk="1" hangingPunct="1">
              <a:buFont typeface="Times New Roman" pitchFamily="18" charset="0"/>
              <a:buNone/>
            </a:pPr>
            <a:r>
              <a:rPr lang="en-US" altLang="zh-CN" sz="2400" smtClean="0"/>
              <a:t>2</a:t>
            </a:r>
            <a:r>
              <a:rPr lang="zh-CN" altLang="en-US" sz="2400" smtClean="0"/>
              <a:t>．</a:t>
            </a:r>
            <a:r>
              <a:rPr lang="en-US" altLang="zh-CN" sz="2400" smtClean="0"/>
              <a:t>case</a:t>
            </a:r>
            <a:r>
              <a:rPr lang="zh-CN" altLang="en-US" sz="2400" smtClean="0"/>
              <a:t>与后面的常量间加</a:t>
            </a:r>
            <a:r>
              <a:rPr lang="en-US" altLang="zh-CN" sz="2400" smtClean="0"/>
              <a:t>2</a:t>
            </a:r>
            <a:r>
              <a:rPr lang="zh-CN" altLang="en-US" sz="2400" smtClean="0"/>
              <a:t>个空格。</a:t>
            </a:r>
          </a:p>
          <a:p>
            <a:pPr lvl="1" eaLnBrk="1" hangingPunct="1">
              <a:buFont typeface="Times New Roman" pitchFamily="18" charset="0"/>
              <a:buNone/>
            </a:pPr>
            <a:r>
              <a:rPr lang="en-US" altLang="zh-CN" sz="2400" smtClean="0"/>
              <a:t>3</a:t>
            </a:r>
            <a:r>
              <a:rPr lang="zh-CN" altLang="en-US" sz="2400" smtClean="0"/>
              <a:t>．</a:t>
            </a:r>
            <a:r>
              <a:rPr lang="en-US" altLang="zh-CN" sz="2400" smtClean="0"/>
              <a:t>if</a:t>
            </a:r>
            <a:r>
              <a:rPr lang="zh-CN" altLang="en-US" sz="2400" smtClean="0"/>
              <a:t>、</a:t>
            </a:r>
            <a:r>
              <a:rPr lang="en-US" altLang="zh-CN" sz="2400" smtClean="0"/>
              <a:t>case</a:t>
            </a:r>
            <a:r>
              <a:rPr lang="zh-CN" altLang="en-US" sz="2400" smtClean="0"/>
              <a:t>、</a:t>
            </a:r>
            <a:r>
              <a:rPr lang="en-US" altLang="zh-CN" sz="2400" smtClean="0"/>
              <a:t>switch</a:t>
            </a:r>
            <a:r>
              <a:rPr lang="zh-CN" altLang="en-US" sz="2400" smtClean="0"/>
              <a:t>、</a:t>
            </a:r>
            <a:r>
              <a:rPr lang="en-US" altLang="zh-CN" sz="2400" smtClean="0"/>
              <a:t>default</a:t>
            </a:r>
            <a:r>
              <a:rPr lang="zh-CN" altLang="en-US" sz="2400" smtClean="0"/>
              <a:t>、复合语句中的“</a:t>
            </a:r>
            <a:r>
              <a:rPr lang="en-US" altLang="zh-CN" sz="2400" smtClean="0"/>
              <a:t>{”</a:t>
            </a:r>
            <a:r>
              <a:rPr lang="zh-CN" altLang="en-US" sz="2400" smtClean="0"/>
              <a:t>和“</a:t>
            </a:r>
            <a:r>
              <a:rPr lang="en-US" altLang="zh-CN" sz="2400" smtClean="0"/>
              <a:t>}” </a:t>
            </a:r>
            <a:r>
              <a:rPr lang="zh-CN" altLang="en-US" sz="2400" smtClean="0"/>
              <a:t>等独占一行。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4.8</a:t>
            </a:r>
            <a:r>
              <a:rPr lang="zh-CN" altLang="en-US" smtClean="0"/>
              <a:t>　</a:t>
            </a:r>
            <a:r>
              <a:rPr lang="en-US" altLang="zh-CN" smtClean="0"/>
              <a:t>C</a:t>
            </a:r>
            <a:r>
              <a:rPr lang="zh-CN" altLang="en-US" smtClean="0"/>
              <a:t>编程规范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altLang="zh-CN" b="0" smtClean="0"/>
              <a:t>4.8.2</a:t>
            </a:r>
            <a:r>
              <a:rPr lang="zh-CN" altLang="en-US" b="0" smtClean="0"/>
              <a:t>　可读性</a:t>
            </a:r>
          </a:p>
          <a:p>
            <a:pPr eaLnBrk="1" hangingPunct="1">
              <a:buFontTx/>
              <a:buNone/>
            </a:pPr>
            <a:r>
              <a:rPr lang="en-US" altLang="zh-CN" sz="2400" smtClean="0"/>
              <a:t>1</a:t>
            </a:r>
            <a:r>
              <a:rPr lang="zh-CN" altLang="en-US" sz="2400" smtClean="0"/>
              <a:t>．使用表达式的自然形式，把含有否定运算的条件变成肯定的，减少使用“否定”条件。例如：</a:t>
            </a:r>
            <a:endParaRPr lang="zh-CN" altLang="en-US" sz="2400" i="1" smtClean="0"/>
          </a:p>
          <a:p>
            <a:pPr lvl="1" eaLnBrk="1" hangingPunct="1">
              <a:buFont typeface="Times New Roman" pitchFamily="18" charset="0"/>
              <a:buNone/>
            </a:pPr>
            <a:r>
              <a:rPr lang="en-US" altLang="zh-CN" sz="2000" i="1" smtClean="0"/>
              <a:t>if  ( !(a &lt; N) || !(a &gt;= M))</a:t>
            </a:r>
            <a:endParaRPr lang="en-US" altLang="zh-CN" sz="2000" smtClean="0"/>
          </a:p>
          <a:p>
            <a:pPr lvl="1" eaLnBrk="1" hangingPunct="1">
              <a:buFont typeface="Times New Roman" pitchFamily="18" charset="0"/>
              <a:buNone/>
            </a:pPr>
            <a:r>
              <a:rPr lang="zh-CN" altLang="en-US" sz="2000" smtClean="0"/>
              <a:t>应改为：</a:t>
            </a:r>
            <a:endParaRPr lang="zh-CN" altLang="en-US" sz="2000" i="1" smtClean="0"/>
          </a:p>
          <a:p>
            <a:pPr lvl="1" eaLnBrk="1" hangingPunct="1">
              <a:buFont typeface="Times New Roman" pitchFamily="18" charset="0"/>
              <a:buNone/>
            </a:pPr>
            <a:r>
              <a:rPr lang="en-US" altLang="zh-CN" sz="2000" i="1" smtClean="0"/>
              <a:t>if  ( a &gt;= N) || (a &lt; M))</a:t>
            </a:r>
            <a:endParaRPr lang="en-US" altLang="zh-CN" sz="2000" smtClean="0"/>
          </a:p>
          <a:p>
            <a:pPr eaLnBrk="1" hangingPunct="1">
              <a:buFontTx/>
              <a:buNone/>
            </a:pPr>
            <a:r>
              <a:rPr lang="en-US" altLang="zh-CN" sz="2400" smtClean="0"/>
              <a:t>2</a:t>
            </a:r>
            <a:r>
              <a:rPr lang="zh-CN" altLang="en-US" sz="2400" smtClean="0"/>
              <a:t>．要用逻辑表达式去替换分支的嵌套。</a:t>
            </a:r>
          </a:p>
          <a:p>
            <a:pPr eaLnBrk="1" hangingPunct="1">
              <a:buFontTx/>
              <a:buNone/>
            </a:pPr>
            <a:r>
              <a:rPr lang="en-US" altLang="zh-CN" sz="2400" smtClean="0"/>
              <a:t>3</a:t>
            </a:r>
            <a:r>
              <a:rPr lang="zh-CN" altLang="en-US" sz="2400" smtClean="0"/>
              <a:t>．用</a:t>
            </a:r>
            <a:r>
              <a:rPr lang="en-US" altLang="zh-CN" sz="2400" smtClean="0"/>
              <a:t>case</a:t>
            </a:r>
            <a:r>
              <a:rPr lang="zh-CN" altLang="en-US" sz="2400" smtClean="0"/>
              <a:t>实现多路分支，提高程序的可读性。</a:t>
            </a:r>
          </a:p>
          <a:p>
            <a:pPr eaLnBrk="1" hangingPunct="1">
              <a:buFontTx/>
              <a:buNone/>
            </a:pPr>
            <a:endParaRPr lang="zh-CN" altLang="en-US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4.8</a:t>
            </a:r>
            <a:r>
              <a:rPr lang="zh-CN" altLang="en-US" smtClean="0"/>
              <a:t>　</a:t>
            </a:r>
            <a:r>
              <a:rPr lang="en-US" altLang="zh-CN" smtClean="0"/>
              <a:t>C</a:t>
            </a:r>
            <a:r>
              <a:rPr lang="zh-CN" altLang="en-US" smtClean="0"/>
              <a:t>编程规范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sz="2800" b="0" smtClean="0"/>
              <a:t>4.8.3</a:t>
            </a:r>
            <a:r>
              <a:rPr lang="zh-CN" altLang="en-US" sz="2800" b="0" smtClean="0"/>
              <a:t>　质量保证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sz="2400" smtClean="0"/>
              <a:t>1</a:t>
            </a:r>
            <a:r>
              <a:rPr lang="zh-CN" altLang="en-US" sz="2400" smtClean="0"/>
              <a:t>．程序运行开始前，要初始化有关变量，严禁未经初始化的变量被引用。</a:t>
            </a:r>
          </a:p>
          <a:p>
            <a:pPr lvl="1"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en-US" altLang="zh-CN" sz="2000" i="1" smtClean="0"/>
              <a:t>main()</a:t>
            </a:r>
          </a:p>
          <a:p>
            <a:pPr lvl="1"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en-US" altLang="zh-CN" sz="2000" i="1" smtClean="0"/>
              <a:t>{</a:t>
            </a:r>
          </a:p>
          <a:p>
            <a:pPr lvl="1"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en-US" altLang="zh-CN" sz="2000" i="1" smtClean="0"/>
              <a:t>    int  a, b, c;</a:t>
            </a:r>
          </a:p>
          <a:p>
            <a:pPr lvl="1"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en-US" altLang="zh-CN" sz="2000" i="1" smtClean="0"/>
              <a:t>    c = a + b;      /*a,b</a:t>
            </a:r>
            <a:r>
              <a:rPr lang="zh-CN" altLang="en-US" sz="2000" i="1" smtClean="0"/>
              <a:t>的值未被初始化*</a:t>
            </a:r>
            <a:r>
              <a:rPr lang="en-US" altLang="zh-CN" sz="2000" i="1" smtClean="0"/>
              <a:t>/</a:t>
            </a:r>
          </a:p>
          <a:p>
            <a:pPr lvl="1"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en-US" altLang="zh-CN" sz="2000" i="1" smtClean="0"/>
              <a:t>   ……</a:t>
            </a:r>
          </a:p>
          <a:p>
            <a:pPr lvl="1"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en-US" altLang="zh-CN" sz="2000" i="1" smtClean="0"/>
              <a:t>}</a:t>
            </a:r>
            <a:endParaRPr lang="en-US" altLang="zh-CN" sz="20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sz="2400" smtClean="0"/>
              <a:t>2</a:t>
            </a:r>
            <a:r>
              <a:rPr lang="zh-CN" altLang="en-US" sz="2400" smtClean="0"/>
              <a:t>．编程时，要防止差</a:t>
            </a:r>
            <a:r>
              <a:rPr lang="en-US" altLang="zh-CN" sz="2400" smtClean="0"/>
              <a:t>1</a:t>
            </a:r>
            <a:r>
              <a:rPr lang="zh-CN" altLang="en-US" sz="2400" smtClean="0"/>
              <a:t>错误。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zh-CN" altLang="en-US" sz="2400" smtClean="0"/>
              <a:t>           此类错误一般是由于把“</a:t>
            </a:r>
            <a:r>
              <a:rPr lang="en-US" altLang="zh-CN" sz="2400" smtClean="0"/>
              <a:t>&lt;=”</a:t>
            </a:r>
            <a:r>
              <a:rPr lang="zh-CN" altLang="en-US" sz="2400" smtClean="0"/>
              <a:t>误写为“</a:t>
            </a:r>
            <a:r>
              <a:rPr lang="en-US" altLang="zh-CN" sz="2400" smtClean="0"/>
              <a:t>&lt;”</a:t>
            </a:r>
            <a:r>
              <a:rPr lang="zh-CN" altLang="en-US" sz="2400" smtClean="0"/>
              <a:t>，或者“</a:t>
            </a:r>
            <a:r>
              <a:rPr lang="en-US" altLang="zh-CN" sz="2400" smtClean="0"/>
              <a:t>&gt;=”</a:t>
            </a:r>
            <a:r>
              <a:rPr lang="zh-CN" altLang="en-US" sz="2400" smtClean="0"/>
              <a:t>误写为“</a:t>
            </a:r>
            <a:r>
              <a:rPr lang="en-US" altLang="zh-CN" sz="2400" smtClean="0"/>
              <a:t>&gt;”</a:t>
            </a:r>
            <a:r>
              <a:rPr lang="zh-CN" altLang="en-US" sz="2400" smtClean="0"/>
              <a:t>造成的，由此引发的后果，很多情况下是很严重的，所以编程时，一定要在这些地方注意。当编写完程序后，对这些操作符进行彻底检查。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4.8</a:t>
            </a:r>
            <a:r>
              <a:rPr lang="zh-CN" altLang="en-US" smtClean="0"/>
              <a:t>　</a:t>
            </a:r>
            <a:r>
              <a:rPr lang="en-US" altLang="zh-CN" smtClean="0"/>
              <a:t>C</a:t>
            </a:r>
            <a:r>
              <a:rPr lang="zh-CN" altLang="en-US" smtClean="0"/>
              <a:t>编程规范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en-US" altLang="zh-CN" sz="2400" smtClean="0"/>
              <a:t>3</a:t>
            </a:r>
            <a:r>
              <a:rPr lang="zh-CN" altLang="en-US" sz="2400" smtClean="0"/>
              <a:t>．时刻注意容易混淆的操作符，如“</a:t>
            </a:r>
            <a:r>
              <a:rPr lang="en-US" altLang="zh-CN" sz="2400" smtClean="0"/>
              <a:t>=”</a:t>
            </a:r>
            <a:r>
              <a:rPr lang="zh-CN" altLang="en-US" sz="2400" smtClean="0"/>
              <a:t>和“</a:t>
            </a:r>
            <a:r>
              <a:rPr lang="en-US" altLang="zh-CN" sz="2400" smtClean="0"/>
              <a:t>==”</a:t>
            </a:r>
            <a:r>
              <a:rPr lang="zh-CN" altLang="en-US" sz="2400" smtClean="0"/>
              <a:t>等。</a:t>
            </a:r>
          </a:p>
          <a:p>
            <a:pPr eaLnBrk="1" hangingPunct="1">
              <a:buFontTx/>
              <a:buNone/>
            </a:pPr>
            <a:r>
              <a:rPr lang="en-US" altLang="zh-CN" sz="2400" smtClean="0"/>
              <a:t>4</a:t>
            </a:r>
            <a:r>
              <a:rPr lang="zh-CN" altLang="en-US" sz="2400" smtClean="0"/>
              <a:t>．不可将实型变量用“</a:t>
            </a:r>
            <a:r>
              <a:rPr lang="en-US" altLang="zh-CN" sz="2400" smtClean="0"/>
              <a:t>==”</a:t>
            </a:r>
            <a:r>
              <a:rPr lang="zh-CN" altLang="en-US" sz="2400" smtClean="0"/>
              <a:t>或“</a:t>
            </a:r>
            <a:r>
              <a:rPr lang="en-US" altLang="zh-CN" sz="2400" smtClean="0"/>
              <a:t>!=”</a:t>
            </a:r>
            <a:r>
              <a:rPr lang="zh-CN" altLang="en-US" sz="2400" smtClean="0"/>
              <a:t>与任何数字比较。</a:t>
            </a:r>
          </a:p>
          <a:p>
            <a:pPr eaLnBrk="1" hangingPunct="1">
              <a:buFontTx/>
              <a:buNone/>
            </a:pPr>
            <a:r>
              <a:rPr lang="zh-CN" altLang="en-US" sz="2400" smtClean="0"/>
              <a:t>           无论</a:t>
            </a:r>
            <a:r>
              <a:rPr lang="en-US" altLang="zh-CN" sz="2400" smtClean="0"/>
              <a:t>float</a:t>
            </a:r>
            <a:r>
              <a:rPr lang="zh-CN" altLang="en-US" sz="2400" smtClean="0"/>
              <a:t>还是</a:t>
            </a:r>
            <a:r>
              <a:rPr lang="en-US" altLang="zh-CN" sz="2400" smtClean="0"/>
              <a:t>double</a:t>
            </a:r>
            <a:r>
              <a:rPr lang="zh-CN" altLang="en-US" sz="2400" smtClean="0"/>
              <a:t>类型变量，都有精度的限制，所以一定要避免将实型变量用“</a:t>
            </a:r>
            <a:r>
              <a:rPr lang="en-US" altLang="zh-CN" sz="2400" smtClean="0"/>
              <a:t>==”</a:t>
            </a:r>
            <a:r>
              <a:rPr lang="zh-CN" altLang="en-US" sz="2400" smtClean="0"/>
              <a:t>或“</a:t>
            </a:r>
            <a:r>
              <a:rPr lang="en-US" altLang="zh-CN" sz="2400" smtClean="0"/>
              <a:t>!=”</a:t>
            </a:r>
            <a:r>
              <a:rPr lang="zh-CN" altLang="en-US" sz="2400" smtClean="0"/>
              <a:t>与数字比较，应该设法转化成“</a:t>
            </a:r>
            <a:r>
              <a:rPr lang="en-US" altLang="zh-CN" sz="2400" smtClean="0"/>
              <a:t>&gt;=”</a:t>
            </a:r>
            <a:r>
              <a:rPr lang="zh-CN" altLang="en-US" sz="2400" smtClean="0"/>
              <a:t>或“</a:t>
            </a:r>
            <a:r>
              <a:rPr lang="en-US" altLang="zh-CN" sz="2400" smtClean="0"/>
              <a:t>&lt;=”</a:t>
            </a:r>
            <a:r>
              <a:rPr lang="zh-CN" altLang="en-US" sz="2400" smtClean="0"/>
              <a:t>形式。例如：</a:t>
            </a:r>
            <a:endParaRPr lang="zh-CN" altLang="en-US" sz="2400" i="1" smtClean="0"/>
          </a:p>
          <a:p>
            <a:pPr lvl="2" eaLnBrk="1" hangingPunct="1">
              <a:buFontTx/>
              <a:buNone/>
            </a:pPr>
            <a:r>
              <a:rPr lang="en-US" altLang="zh-CN" sz="1800" i="1" smtClean="0"/>
              <a:t>if (x == 0.0)                  /*</a:t>
            </a:r>
            <a:r>
              <a:rPr lang="zh-CN" altLang="en-US" sz="1800" i="1" smtClean="0"/>
              <a:t>隐含错误的比较*</a:t>
            </a:r>
            <a:r>
              <a:rPr lang="en-US" altLang="zh-CN" sz="1800" i="1" smtClean="0"/>
              <a:t>/</a:t>
            </a:r>
            <a:endParaRPr lang="fr-FR" altLang="zh-CN" sz="1800" i="1" smtClean="0"/>
          </a:p>
          <a:p>
            <a:pPr lvl="2" eaLnBrk="1" hangingPunct="1">
              <a:buFontTx/>
              <a:buNone/>
            </a:pPr>
            <a:r>
              <a:rPr lang="fr-FR" altLang="zh-CN" sz="1800" i="1" smtClean="0"/>
              <a:t>if (x &lt;= EPSINON)     /*EPSINON </a:t>
            </a:r>
            <a:r>
              <a:rPr lang="zh-CN" altLang="fr-FR" sz="1800" i="1" smtClean="0"/>
              <a:t>是精度*</a:t>
            </a:r>
            <a:r>
              <a:rPr lang="fr-FR" altLang="zh-CN" sz="1800" i="1" smtClean="0"/>
              <a:t>/</a:t>
            </a:r>
            <a:endParaRPr lang="zh-CN" altLang="en-US" sz="1800" i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实验题目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90800" y="1447800"/>
            <a:ext cx="6248400" cy="2514600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zh-CN" altLang="en-US" sz="2400" smtClean="0">
                <a:latin typeface="黑体" pitchFamily="2" charset="-122"/>
              </a:rPr>
              <a:t>【题目】：输入三角形的三条边，判断其能否构成三角形，若能构成，判断它是哪种三角形（等边、等腰、直角或一般三角形）。</a:t>
            </a:r>
          </a:p>
        </p:txBody>
      </p:sp>
      <p:graphicFrame>
        <p:nvGraphicFramePr>
          <p:cNvPr id="6144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8601137"/>
              </p:ext>
            </p:extLst>
          </p:nvPr>
        </p:nvGraphicFramePr>
        <p:xfrm>
          <a:off x="381000" y="1524000"/>
          <a:ext cx="1905000" cy="190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4" name="BMP 图像" r:id="rId3" imgW="5380952" imgH="4704762" progId="Paint.Picture">
                  <p:embed/>
                </p:oleObj>
              </mc:Choice>
              <mc:Fallback>
                <p:oleObj name="BMP 图像" r:id="rId3" imgW="5380952" imgH="4704762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524000"/>
                        <a:ext cx="1905000" cy="190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 sz="2800" smtClean="0">
                <a:latin typeface="黑体" pitchFamily="2" charset="-122"/>
              </a:rPr>
              <a:t>4.1.2　逻辑运算和逻辑表达式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47800"/>
            <a:ext cx="8424862" cy="3152775"/>
          </a:xfrm>
          <a:noFill/>
        </p:spPr>
        <p:txBody>
          <a:bodyPr/>
          <a:lstStyle/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 smtClean="0">
                <a:latin typeface="仿宋_GB2312" pitchFamily="49" charset="-122"/>
              </a:rPr>
              <a:t>1、逻辑运算：对</a:t>
            </a:r>
            <a:r>
              <a:rPr lang="zh-CN" altLang="en-US" sz="2400" smtClean="0"/>
              <a:t>“</a:t>
            </a:r>
            <a:r>
              <a:rPr lang="zh-CN" altLang="en-US" sz="2400" smtClean="0">
                <a:latin typeface="仿宋_GB2312" pitchFamily="49" charset="-122"/>
              </a:rPr>
              <a:t>真</a:t>
            </a:r>
            <a:r>
              <a:rPr lang="zh-CN" altLang="en-US" sz="2400" smtClean="0"/>
              <a:t>”</a:t>
            </a:r>
            <a:r>
              <a:rPr lang="zh-CN" altLang="en-US" sz="2400" smtClean="0">
                <a:latin typeface="仿宋_GB2312" pitchFamily="49" charset="-122"/>
              </a:rPr>
              <a:t>、</a:t>
            </a:r>
            <a:r>
              <a:rPr lang="zh-CN" altLang="en-US" sz="2400" smtClean="0"/>
              <a:t>“</a:t>
            </a:r>
            <a:r>
              <a:rPr lang="zh-CN" altLang="en-US" sz="2400" smtClean="0">
                <a:latin typeface="仿宋_GB2312" pitchFamily="49" charset="-122"/>
              </a:rPr>
              <a:t>假</a:t>
            </a:r>
            <a:r>
              <a:rPr lang="zh-CN" altLang="en-US" sz="2400" smtClean="0"/>
              <a:t>”</a:t>
            </a:r>
            <a:r>
              <a:rPr lang="zh-CN" altLang="en-US" sz="2400" smtClean="0">
                <a:latin typeface="仿宋_GB2312" pitchFamily="49" charset="-122"/>
              </a:rPr>
              <a:t>两种数据进行的运算。</a:t>
            </a:r>
          </a:p>
          <a:p>
            <a:pPr algn="just" eaLnBrk="1" hangingPunct="1">
              <a:lnSpc>
                <a:spcPct val="110000"/>
              </a:lnSpc>
              <a:buFontTx/>
              <a:buNone/>
            </a:pPr>
            <a:endParaRPr lang="en-US" altLang="zh-CN" sz="2400" smtClean="0">
              <a:latin typeface="仿宋_GB2312" pitchFamily="49" charset="-122"/>
            </a:endParaRPr>
          </a:p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en-US" altLang="zh-CN" sz="2400" smtClean="0">
                <a:latin typeface="仿宋_GB2312" pitchFamily="49" charset="-122"/>
              </a:rPr>
              <a:t>2、C</a:t>
            </a:r>
            <a:r>
              <a:rPr lang="zh-CN" altLang="en-US" sz="2400" smtClean="0">
                <a:latin typeface="仿宋_GB2312" pitchFamily="49" charset="-122"/>
              </a:rPr>
              <a:t>语言中的逻辑运算</a:t>
            </a:r>
          </a:p>
          <a:p>
            <a:pPr lvl="1" algn="just" eaLnBrk="1" hangingPunct="1">
              <a:lnSpc>
                <a:spcPct val="110000"/>
              </a:lnSpc>
              <a:buFont typeface="Times New Roman" pitchFamily="18" charset="0"/>
              <a:buNone/>
            </a:pPr>
            <a:r>
              <a:rPr lang="zh-CN" altLang="en-US" sz="2400" smtClean="0">
                <a:latin typeface="仿宋_GB2312" pitchFamily="49" charset="-122"/>
              </a:rPr>
              <a:t>&amp;&amp;（逻辑与）：双目运算符</a:t>
            </a:r>
          </a:p>
          <a:p>
            <a:pPr lvl="1" algn="just" eaLnBrk="1" hangingPunct="1">
              <a:lnSpc>
                <a:spcPct val="110000"/>
              </a:lnSpc>
              <a:buFont typeface="Times New Roman" pitchFamily="18" charset="0"/>
              <a:buNone/>
            </a:pPr>
            <a:r>
              <a:rPr lang="zh-CN" altLang="en-US" sz="2400" smtClean="0">
                <a:latin typeface="仿宋_GB2312" pitchFamily="49" charset="-122"/>
              </a:rPr>
              <a:t>‖（逻辑或）：双目运算符</a:t>
            </a:r>
          </a:p>
          <a:p>
            <a:pPr lvl="1" algn="just" eaLnBrk="1" hangingPunct="1">
              <a:lnSpc>
                <a:spcPct val="110000"/>
              </a:lnSpc>
              <a:buFont typeface="Times New Roman" pitchFamily="18" charset="0"/>
              <a:buNone/>
            </a:pPr>
            <a:r>
              <a:rPr lang="zh-CN" altLang="en-US" sz="2400" smtClean="0">
                <a:latin typeface="仿宋_GB2312" pitchFamily="49" charset="-122"/>
              </a:rPr>
              <a:t>！（逻辑非）：单目运算符</a:t>
            </a:r>
            <a:endParaRPr lang="zh-CN" altLang="en-US" sz="2000" smtClean="0">
              <a:latin typeface="仿宋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>
                <a:latin typeface="黑体" pitchFamily="2" charset="-122"/>
              </a:rPr>
              <a:t>4.1.2　逻辑运算和逻辑表达式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1938" y="1371600"/>
            <a:ext cx="8424862" cy="1981200"/>
          </a:xfrm>
          <a:noFill/>
        </p:spPr>
        <p:txBody>
          <a:bodyPr/>
          <a:lstStyle/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 smtClean="0">
                <a:latin typeface="仿宋_GB2312" pitchFamily="49" charset="-122"/>
              </a:rPr>
              <a:t>3、逻辑运算符的运算规则</a:t>
            </a:r>
          </a:p>
          <a:p>
            <a:pPr lvl="1" algn="just" eaLnBrk="1" hangingPunct="1">
              <a:lnSpc>
                <a:spcPct val="110000"/>
              </a:lnSpc>
              <a:buFont typeface="Times New Roman" pitchFamily="18" charset="0"/>
              <a:buNone/>
            </a:pPr>
            <a:r>
              <a:rPr lang="zh-CN" altLang="en-US" sz="2400" smtClean="0">
                <a:latin typeface="仿宋_GB2312" pitchFamily="49" charset="-122"/>
              </a:rPr>
              <a:t>设</a:t>
            </a:r>
            <a:r>
              <a:rPr lang="zh-CN" altLang="en-US" sz="2400" smtClean="0">
                <a:latin typeface="黑体" pitchFamily="2" charset="-122"/>
              </a:rPr>
              <a:t>1代表</a:t>
            </a:r>
            <a:r>
              <a:rPr lang="zh-CN" altLang="en-US" sz="2400" smtClean="0"/>
              <a:t>“</a:t>
            </a:r>
            <a:r>
              <a:rPr lang="zh-CN" altLang="en-US" sz="2400" smtClean="0">
                <a:latin typeface="黑体" pitchFamily="2" charset="-122"/>
              </a:rPr>
              <a:t>真</a:t>
            </a:r>
            <a:r>
              <a:rPr lang="zh-CN" altLang="en-US" sz="2400" smtClean="0"/>
              <a:t>”</a:t>
            </a:r>
            <a:r>
              <a:rPr lang="zh-CN" altLang="en-US" sz="2400" smtClean="0">
                <a:latin typeface="黑体" pitchFamily="2" charset="-122"/>
              </a:rPr>
              <a:t>数据，0代表</a:t>
            </a:r>
            <a:r>
              <a:rPr lang="zh-CN" altLang="en-US" sz="2400" smtClean="0"/>
              <a:t>“</a:t>
            </a:r>
            <a:r>
              <a:rPr lang="zh-CN" altLang="en-US" sz="2400" smtClean="0">
                <a:latin typeface="黑体" pitchFamily="2" charset="-122"/>
              </a:rPr>
              <a:t>假</a:t>
            </a:r>
            <a:r>
              <a:rPr lang="zh-CN" altLang="en-US" sz="2400" smtClean="0"/>
              <a:t>”</a:t>
            </a:r>
            <a:r>
              <a:rPr lang="zh-CN" altLang="en-US" sz="2400" smtClean="0">
                <a:latin typeface="黑体" pitchFamily="2" charset="-122"/>
              </a:rPr>
              <a:t>数据</a:t>
            </a:r>
            <a:endParaRPr lang="zh-CN" altLang="en-US" sz="2400" smtClean="0">
              <a:latin typeface="仿宋_GB2312" pitchFamily="49" charset="-122"/>
            </a:endParaRPr>
          </a:p>
          <a:p>
            <a:pPr lvl="1" algn="just" eaLnBrk="1" hangingPunct="1">
              <a:lnSpc>
                <a:spcPct val="110000"/>
              </a:lnSpc>
              <a:buFont typeface="Times New Roman" pitchFamily="18" charset="0"/>
              <a:buNone/>
            </a:pPr>
            <a:r>
              <a:rPr lang="zh-CN" altLang="en-US" sz="2400" smtClean="0">
                <a:latin typeface="仿宋_GB2312" pitchFamily="49" charset="-122"/>
              </a:rPr>
              <a:t>&amp;&amp;（逻辑与）：</a:t>
            </a:r>
            <a:r>
              <a:rPr lang="zh-CN" altLang="en-US" sz="2400" smtClean="0">
                <a:latin typeface="黑体" pitchFamily="2" charset="-122"/>
              </a:rPr>
              <a:t>类似乘法运算 </a:t>
            </a:r>
          </a:p>
          <a:p>
            <a:pPr lvl="1" algn="just" eaLnBrk="1" hangingPunct="1">
              <a:lnSpc>
                <a:spcPct val="110000"/>
              </a:lnSpc>
              <a:buFont typeface="Times New Roman" pitchFamily="18" charset="0"/>
              <a:buNone/>
            </a:pPr>
            <a:r>
              <a:rPr lang="zh-CN" altLang="en-US" sz="2400" smtClean="0">
                <a:latin typeface="仿宋_GB2312" pitchFamily="49" charset="-122"/>
              </a:rPr>
              <a:t>‖（逻辑或）：</a:t>
            </a:r>
            <a:r>
              <a:rPr lang="zh-CN" altLang="en-US" sz="2400" smtClean="0">
                <a:latin typeface="黑体" pitchFamily="2" charset="-122"/>
              </a:rPr>
              <a:t>类似加法运算</a:t>
            </a:r>
          </a:p>
        </p:txBody>
      </p:sp>
      <p:sp>
        <p:nvSpPr>
          <p:cNvPr id="110596" name="Rectangle 4"/>
          <p:cNvSpPr>
            <a:spLocks noChangeArrowheads="1"/>
          </p:cNvSpPr>
          <p:nvPr/>
        </p:nvSpPr>
        <p:spPr bwMode="auto">
          <a:xfrm>
            <a:off x="5003800" y="5761038"/>
            <a:ext cx="1016000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/>
              <a:t>0</a:t>
            </a:r>
          </a:p>
        </p:txBody>
      </p:sp>
      <p:sp>
        <p:nvSpPr>
          <p:cNvPr id="110597" name="Rectangle 5"/>
          <p:cNvSpPr>
            <a:spLocks noChangeArrowheads="1"/>
          </p:cNvSpPr>
          <p:nvPr/>
        </p:nvSpPr>
        <p:spPr bwMode="auto">
          <a:xfrm>
            <a:off x="3987800" y="5761038"/>
            <a:ext cx="1016000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/>
              <a:t>0</a:t>
            </a:r>
          </a:p>
        </p:txBody>
      </p:sp>
      <p:sp>
        <p:nvSpPr>
          <p:cNvPr id="9222" name="Rectangle 8"/>
          <p:cNvSpPr>
            <a:spLocks noChangeArrowheads="1"/>
          </p:cNvSpPr>
          <p:nvPr/>
        </p:nvSpPr>
        <p:spPr bwMode="auto">
          <a:xfrm>
            <a:off x="2997200" y="5761038"/>
            <a:ext cx="1016000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/>
              <a:t>0</a:t>
            </a:r>
          </a:p>
        </p:txBody>
      </p:sp>
      <p:sp>
        <p:nvSpPr>
          <p:cNvPr id="9223" name="Rectangle 9"/>
          <p:cNvSpPr>
            <a:spLocks noChangeArrowheads="1"/>
          </p:cNvSpPr>
          <p:nvPr/>
        </p:nvSpPr>
        <p:spPr bwMode="auto">
          <a:xfrm>
            <a:off x="1981200" y="5761038"/>
            <a:ext cx="1016000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/>
              <a:t>0</a:t>
            </a:r>
          </a:p>
        </p:txBody>
      </p:sp>
      <p:sp>
        <p:nvSpPr>
          <p:cNvPr id="110602" name="Rectangle 10"/>
          <p:cNvSpPr>
            <a:spLocks noChangeArrowheads="1"/>
          </p:cNvSpPr>
          <p:nvPr/>
        </p:nvSpPr>
        <p:spPr bwMode="auto">
          <a:xfrm>
            <a:off x="5003800" y="5197475"/>
            <a:ext cx="10160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/>
              <a:t>1</a:t>
            </a:r>
          </a:p>
        </p:txBody>
      </p:sp>
      <p:sp>
        <p:nvSpPr>
          <p:cNvPr id="110603" name="Rectangle 11"/>
          <p:cNvSpPr>
            <a:spLocks noChangeArrowheads="1"/>
          </p:cNvSpPr>
          <p:nvPr/>
        </p:nvSpPr>
        <p:spPr bwMode="auto">
          <a:xfrm>
            <a:off x="3987800" y="5197475"/>
            <a:ext cx="10160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/>
              <a:t>0</a:t>
            </a:r>
          </a:p>
        </p:txBody>
      </p:sp>
      <p:sp>
        <p:nvSpPr>
          <p:cNvPr id="9226" name="Rectangle 14"/>
          <p:cNvSpPr>
            <a:spLocks noChangeArrowheads="1"/>
          </p:cNvSpPr>
          <p:nvPr/>
        </p:nvSpPr>
        <p:spPr bwMode="auto">
          <a:xfrm>
            <a:off x="2997200" y="5197475"/>
            <a:ext cx="10160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/>
              <a:t>1</a:t>
            </a:r>
          </a:p>
        </p:txBody>
      </p:sp>
      <p:sp>
        <p:nvSpPr>
          <p:cNvPr id="9227" name="Rectangle 15"/>
          <p:cNvSpPr>
            <a:spLocks noChangeArrowheads="1"/>
          </p:cNvSpPr>
          <p:nvPr/>
        </p:nvSpPr>
        <p:spPr bwMode="auto">
          <a:xfrm>
            <a:off x="1981200" y="5197475"/>
            <a:ext cx="10160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/>
              <a:t>0</a:t>
            </a:r>
          </a:p>
        </p:txBody>
      </p:sp>
      <p:sp>
        <p:nvSpPr>
          <p:cNvPr id="110608" name="Rectangle 16"/>
          <p:cNvSpPr>
            <a:spLocks noChangeArrowheads="1"/>
          </p:cNvSpPr>
          <p:nvPr/>
        </p:nvSpPr>
        <p:spPr bwMode="auto">
          <a:xfrm>
            <a:off x="5003800" y="4632325"/>
            <a:ext cx="101600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/>
              <a:t>1</a:t>
            </a:r>
          </a:p>
        </p:txBody>
      </p:sp>
      <p:sp>
        <p:nvSpPr>
          <p:cNvPr id="110609" name="Rectangle 17"/>
          <p:cNvSpPr>
            <a:spLocks noChangeArrowheads="1"/>
          </p:cNvSpPr>
          <p:nvPr/>
        </p:nvSpPr>
        <p:spPr bwMode="auto">
          <a:xfrm>
            <a:off x="3987800" y="4632325"/>
            <a:ext cx="101600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/>
              <a:t>0</a:t>
            </a:r>
          </a:p>
        </p:txBody>
      </p:sp>
      <p:sp>
        <p:nvSpPr>
          <p:cNvPr id="9230" name="Rectangle 20"/>
          <p:cNvSpPr>
            <a:spLocks noChangeArrowheads="1"/>
          </p:cNvSpPr>
          <p:nvPr/>
        </p:nvSpPr>
        <p:spPr bwMode="auto">
          <a:xfrm>
            <a:off x="2997200" y="4632325"/>
            <a:ext cx="101600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/>
              <a:t>0</a:t>
            </a:r>
          </a:p>
        </p:txBody>
      </p:sp>
      <p:sp>
        <p:nvSpPr>
          <p:cNvPr id="9231" name="Rectangle 21"/>
          <p:cNvSpPr>
            <a:spLocks noChangeArrowheads="1"/>
          </p:cNvSpPr>
          <p:nvPr/>
        </p:nvSpPr>
        <p:spPr bwMode="auto">
          <a:xfrm>
            <a:off x="1981200" y="4632325"/>
            <a:ext cx="101600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/>
              <a:t>1</a:t>
            </a:r>
          </a:p>
        </p:txBody>
      </p:sp>
      <p:sp>
        <p:nvSpPr>
          <p:cNvPr id="110614" name="Rectangle 22"/>
          <p:cNvSpPr>
            <a:spLocks noChangeArrowheads="1"/>
          </p:cNvSpPr>
          <p:nvPr/>
        </p:nvSpPr>
        <p:spPr bwMode="auto">
          <a:xfrm>
            <a:off x="5003800" y="4068763"/>
            <a:ext cx="1016000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/>
              <a:t>1</a:t>
            </a:r>
          </a:p>
        </p:txBody>
      </p:sp>
      <p:sp>
        <p:nvSpPr>
          <p:cNvPr id="110615" name="Rectangle 23"/>
          <p:cNvSpPr>
            <a:spLocks noChangeArrowheads="1"/>
          </p:cNvSpPr>
          <p:nvPr/>
        </p:nvSpPr>
        <p:spPr bwMode="auto">
          <a:xfrm>
            <a:off x="3987800" y="4068763"/>
            <a:ext cx="1016000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/>
              <a:t>1</a:t>
            </a:r>
          </a:p>
        </p:txBody>
      </p:sp>
      <p:sp>
        <p:nvSpPr>
          <p:cNvPr id="9234" name="Rectangle 26"/>
          <p:cNvSpPr>
            <a:spLocks noChangeArrowheads="1"/>
          </p:cNvSpPr>
          <p:nvPr/>
        </p:nvSpPr>
        <p:spPr bwMode="auto">
          <a:xfrm>
            <a:off x="2997200" y="4068763"/>
            <a:ext cx="1016000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/>
              <a:t>1</a:t>
            </a:r>
          </a:p>
        </p:txBody>
      </p:sp>
      <p:sp>
        <p:nvSpPr>
          <p:cNvPr id="9235" name="Rectangle 27"/>
          <p:cNvSpPr>
            <a:spLocks noChangeArrowheads="1"/>
          </p:cNvSpPr>
          <p:nvPr/>
        </p:nvSpPr>
        <p:spPr bwMode="auto">
          <a:xfrm>
            <a:off x="1981200" y="4068763"/>
            <a:ext cx="1016000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/>
              <a:t>1</a:t>
            </a:r>
          </a:p>
        </p:txBody>
      </p:sp>
      <p:sp>
        <p:nvSpPr>
          <p:cNvPr id="9236" name="Rectangle 28"/>
          <p:cNvSpPr>
            <a:spLocks noChangeArrowheads="1"/>
          </p:cNvSpPr>
          <p:nvPr/>
        </p:nvSpPr>
        <p:spPr bwMode="auto">
          <a:xfrm>
            <a:off x="5003800" y="3505200"/>
            <a:ext cx="10160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zh-CN" sz="2400"/>
              <a:t>A||B</a:t>
            </a:r>
          </a:p>
        </p:txBody>
      </p:sp>
      <p:sp>
        <p:nvSpPr>
          <p:cNvPr id="9237" name="Rectangle 29"/>
          <p:cNvSpPr>
            <a:spLocks noChangeArrowheads="1"/>
          </p:cNvSpPr>
          <p:nvPr/>
        </p:nvSpPr>
        <p:spPr bwMode="auto">
          <a:xfrm>
            <a:off x="3810000" y="3506788"/>
            <a:ext cx="1219200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zh-CN" sz="2400"/>
              <a:t>A&amp;&amp;B</a:t>
            </a:r>
          </a:p>
        </p:txBody>
      </p:sp>
      <p:sp>
        <p:nvSpPr>
          <p:cNvPr id="9238" name="Rectangle 32"/>
          <p:cNvSpPr>
            <a:spLocks noChangeArrowheads="1"/>
          </p:cNvSpPr>
          <p:nvPr/>
        </p:nvSpPr>
        <p:spPr bwMode="auto">
          <a:xfrm>
            <a:off x="2997200" y="3505200"/>
            <a:ext cx="10160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2400"/>
              <a:t>B</a:t>
            </a:r>
          </a:p>
        </p:txBody>
      </p:sp>
      <p:sp>
        <p:nvSpPr>
          <p:cNvPr id="9239" name="Rectangle 33"/>
          <p:cNvSpPr>
            <a:spLocks noChangeArrowheads="1"/>
          </p:cNvSpPr>
          <p:nvPr/>
        </p:nvSpPr>
        <p:spPr bwMode="auto">
          <a:xfrm>
            <a:off x="1981200" y="3505200"/>
            <a:ext cx="10160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2400"/>
              <a:t>A</a:t>
            </a:r>
          </a:p>
        </p:txBody>
      </p:sp>
      <p:sp>
        <p:nvSpPr>
          <p:cNvPr id="9240" name="Line 34"/>
          <p:cNvSpPr>
            <a:spLocks noChangeShapeType="1"/>
          </p:cNvSpPr>
          <p:nvPr/>
        </p:nvSpPr>
        <p:spPr bwMode="auto">
          <a:xfrm>
            <a:off x="1981200" y="3505200"/>
            <a:ext cx="5105400" cy="1588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9241" name="Line 35"/>
          <p:cNvSpPr>
            <a:spLocks noChangeShapeType="1"/>
          </p:cNvSpPr>
          <p:nvPr/>
        </p:nvSpPr>
        <p:spPr bwMode="auto">
          <a:xfrm>
            <a:off x="1981200" y="4068763"/>
            <a:ext cx="5105400" cy="15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9242" name="Line 36"/>
          <p:cNvSpPr>
            <a:spLocks noChangeShapeType="1"/>
          </p:cNvSpPr>
          <p:nvPr/>
        </p:nvSpPr>
        <p:spPr bwMode="auto">
          <a:xfrm>
            <a:off x="1981200" y="4632325"/>
            <a:ext cx="5105400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9243" name="Line 37"/>
          <p:cNvSpPr>
            <a:spLocks noChangeShapeType="1"/>
          </p:cNvSpPr>
          <p:nvPr/>
        </p:nvSpPr>
        <p:spPr bwMode="auto">
          <a:xfrm>
            <a:off x="1981200" y="5197475"/>
            <a:ext cx="5105400" cy="15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9244" name="Line 38"/>
          <p:cNvSpPr>
            <a:spLocks noChangeShapeType="1"/>
          </p:cNvSpPr>
          <p:nvPr/>
        </p:nvSpPr>
        <p:spPr bwMode="auto">
          <a:xfrm>
            <a:off x="1981200" y="5761038"/>
            <a:ext cx="5105400" cy="15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9245" name="Line 39"/>
          <p:cNvSpPr>
            <a:spLocks noChangeShapeType="1"/>
          </p:cNvSpPr>
          <p:nvPr/>
        </p:nvSpPr>
        <p:spPr bwMode="auto">
          <a:xfrm>
            <a:off x="1981200" y="6324600"/>
            <a:ext cx="5105400" cy="1588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9246" name="Line 40"/>
          <p:cNvSpPr>
            <a:spLocks noChangeShapeType="1"/>
          </p:cNvSpPr>
          <p:nvPr/>
        </p:nvSpPr>
        <p:spPr bwMode="auto">
          <a:xfrm>
            <a:off x="1981200" y="3505200"/>
            <a:ext cx="1588" cy="2819400"/>
          </a:xfrm>
          <a:prstGeom prst="line">
            <a:avLst/>
          </a:prstGeom>
          <a:noFill/>
          <a:ln w="28575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9247" name="Line 41"/>
          <p:cNvSpPr>
            <a:spLocks noChangeShapeType="1"/>
          </p:cNvSpPr>
          <p:nvPr/>
        </p:nvSpPr>
        <p:spPr bwMode="auto">
          <a:xfrm>
            <a:off x="2997200" y="3505200"/>
            <a:ext cx="1588" cy="2819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9248" name="Line 45"/>
          <p:cNvSpPr>
            <a:spLocks noChangeShapeType="1"/>
          </p:cNvSpPr>
          <p:nvPr/>
        </p:nvSpPr>
        <p:spPr bwMode="auto">
          <a:xfrm>
            <a:off x="5003800" y="3505200"/>
            <a:ext cx="1588" cy="2819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9249" name="Line 47"/>
          <p:cNvSpPr>
            <a:spLocks noChangeShapeType="1"/>
          </p:cNvSpPr>
          <p:nvPr/>
        </p:nvSpPr>
        <p:spPr bwMode="auto">
          <a:xfrm>
            <a:off x="3810000" y="3505200"/>
            <a:ext cx="1588" cy="2819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10641" name="Rectangle 49"/>
          <p:cNvSpPr>
            <a:spLocks noChangeArrowheads="1"/>
          </p:cNvSpPr>
          <p:nvPr/>
        </p:nvSpPr>
        <p:spPr bwMode="auto">
          <a:xfrm>
            <a:off x="4876800" y="2346325"/>
            <a:ext cx="4419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>
                <a:latin typeface="仿宋_GB2312" pitchFamily="49" charset="-122"/>
              </a:rPr>
              <a:t>全真才为真，一个为假即为假</a:t>
            </a:r>
          </a:p>
        </p:txBody>
      </p:sp>
      <p:sp>
        <p:nvSpPr>
          <p:cNvPr id="110642" name="Rectangle 50"/>
          <p:cNvSpPr>
            <a:spLocks noChangeArrowheads="1"/>
          </p:cNvSpPr>
          <p:nvPr/>
        </p:nvSpPr>
        <p:spPr bwMode="auto">
          <a:xfrm>
            <a:off x="4876800" y="2803525"/>
            <a:ext cx="434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>
                <a:latin typeface="仿宋_GB2312" pitchFamily="49" charset="-122"/>
              </a:rPr>
              <a:t>全假才为假，一个为真即为真</a:t>
            </a:r>
          </a:p>
        </p:txBody>
      </p:sp>
      <p:sp>
        <p:nvSpPr>
          <p:cNvPr id="110644" name="Rectangle 52"/>
          <p:cNvSpPr>
            <a:spLocks noChangeArrowheads="1"/>
          </p:cNvSpPr>
          <p:nvPr/>
        </p:nvSpPr>
        <p:spPr bwMode="auto">
          <a:xfrm>
            <a:off x="6070600" y="5762625"/>
            <a:ext cx="10160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/>
              <a:t>1</a:t>
            </a:r>
          </a:p>
        </p:txBody>
      </p:sp>
      <p:sp>
        <p:nvSpPr>
          <p:cNvPr id="110645" name="Rectangle 53"/>
          <p:cNvSpPr>
            <a:spLocks noChangeArrowheads="1"/>
          </p:cNvSpPr>
          <p:nvPr/>
        </p:nvSpPr>
        <p:spPr bwMode="auto">
          <a:xfrm>
            <a:off x="6070600" y="5199063"/>
            <a:ext cx="1016000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/>
              <a:t>1</a:t>
            </a:r>
          </a:p>
        </p:txBody>
      </p:sp>
      <p:sp>
        <p:nvSpPr>
          <p:cNvPr id="110646" name="Rectangle 54"/>
          <p:cNvSpPr>
            <a:spLocks noChangeArrowheads="1"/>
          </p:cNvSpPr>
          <p:nvPr/>
        </p:nvSpPr>
        <p:spPr bwMode="auto">
          <a:xfrm>
            <a:off x="6070600" y="4633913"/>
            <a:ext cx="101600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/>
              <a:t>0</a:t>
            </a:r>
          </a:p>
        </p:txBody>
      </p:sp>
      <p:sp>
        <p:nvSpPr>
          <p:cNvPr id="110647" name="Rectangle 55"/>
          <p:cNvSpPr>
            <a:spLocks noChangeArrowheads="1"/>
          </p:cNvSpPr>
          <p:nvPr/>
        </p:nvSpPr>
        <p:spPr bwMode="auto">
          <a:xfrm>
            <a:off x="6070600" y="4070350"/>
            <a:ext cx="10160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/>
              <a:t>0</a:t>
            </a:r>
          </a:p>
        </p:txBody>
      </p:sp>
      <p:sp>
        <p:nvSpPr>
          <p:cNvPr id="110648" name="Rectangle 56"/>
          <p:cNvSpPr>
            <a:spLocks noChangeArrowheads="1"/>
          </p:cNvSpPr>
          <p:nvPr/>
        </p:nvSpPr>
        <p:spPr bwMode="auto">
          <a:xfrm>
            <a:off x="6019800" y="3506788"/>
            <a:ext cx="1016000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/>
              <a:t>!</a:t>
            </a:r>
            <a:r>
              <a:rPr lang="en-US" altLang="zh-CN" sz="2400"/>
              <a:t>A</a:t>
            </a:r>
          </a:p>
        </p:txBody>
      </p:sp>
      <p:sp>
        <p:nvSpPr>
          <p:cNvPr id="9257" name="Line 58"/>
          <p:cNvSpPr>
            <a:spLocks noChangeShapeType="1"/>
          </p:cNvSpPr>
          <p:nvPr/>
        </p:nvSpPr>
        <p:spPr bwMode="auto">
          <a:xfrm>
            <a:off x="7086600" y="3506788"/>
            <a:ext cx="0" cy="2819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9258" name="Line 59"/>
          <p:cNvSpPr>
            <a:spLocks noChangeShapeType="1"/>
          </p:cNvSpPr>
          <p:nvPr/>
        </p:nvSpPr>
        <p:spPr bwMode="auto">
          <a:xfrm>
            <a:off x="5942013" y="3506788"/>
            <a:ext cx="1587" cy="2819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6" grpId="0" autoUpdateAnimBg="0"/>
      <p:bldP spid="110597" grpId="0" autoUpdateAnimBg="0"/>
      <p:bldP spid="110602" grpId="0" autoUpdateAnimBg="0"/>
      <p:bldP spid="110603" grpId="0" autoUpdateAnimBg="0"/>
      <p:bldP spid="110608" grpId="0" autoUpdateAnimBg="0"/>
      <p:bldP spid="110609" grpId="0" autoUpdateAnimBg="0"/>
      <p:bldP spid="110614" grpId="0" autoUpdateAnimBg="0"/>
      <p:bldP spid="110615" grpId="0" autoUpdateAnimBg="0"/>
      <p:bldP spid="110641" grpId="0" autoUpdateAnimBg="0"/>
      <p:bldP spid="110642" grpId="0" autoUpdateAnimBg="0"/>
      <p:bldP spid="110644" grpId="0" autoUpdateAnimBg="0"/>
      <p:bldP spid="110645" grpId="0" autoUpdateAnimBg="0"/>
      <p:bldP spid="110646" grpId="0" autoUpdateAnimBg="0"/>
      <p:bldP spid="110647" grpId="0" autoUpdateAnimBg="0"/>
      <p:bldP spid="110648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latin typeface="黑体" pitchFamily="2" charset="-122"/>
              </a:rPr>
              <a:t>4.1.2　逻辑运算和逻辑表达式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注意：避免逻辑表达式的书写错误。</a:t>
            </a:r>
          </a:p>
          <a:p>
            <a:pPr lvl="1" eaLnBrk="1" hangingPunct="1"/>
            <a:r>
              <a:rPr lang="en-US" altLang="zh-CN" smtClean="0"/>
              <a:t>x</a:t>
            </a:r>
            <a:r>
              <a:rPr lang="zh-CN" altLang="en-US" smtClean="0"/>
              <a:t>大于等于</a:t>
            </a:r>
            <a:r>
              <a:rPr lang="en-US" altLang="zh-CN" smtClean="0"/>
              <a:t>5</a:t>
            </a:r>
            <a:r>
              <a:rPr lang="zh-CN" altLang="en-US" smtClean="0"/>
              <a:t>，小于等于</a:t>
            </a:r>
            <a:r>
              <a:rPr lang="en-US" altLang="zh-CN" smtClean="0"/>
              <a:t>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smtClean="0">
                <a:latin typeface="黑体" pitchFamily="2" charset="-122"/>
              </a:rPr>
              <a:t>4.1.2　逻辑运算和逻辑表达式</a:t>
            </a:r>
          </a:p>
        </p:txBody>
      </p:sp>
      <p:sp>
        <p:nvSpPr>
          <p:cNvPr id="11267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09600" y="1485900"/>
            <a:ext cx="7772400" cy="555625"/>
          </a:xfrm>
          <a:noFill/>
        </p:spPr>
        <p:txBody>
          <a:bodyPr/>
          <a:lstStyle/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 smtClean="0">
                <a:latin typeface="仿宋_GB2312" pitchFamily="49" charset="-122"/>
              </a:rPr>
              <a:t>【例4-2】 设</a:t>
            </a:r>
            <a:r>
              <a:rPr lang="en-US" altLang="zh-CN" sz="2400" smtClean="0">
                <a:latin typeface="仿宋_GB2312" pitchFamily="49" charset="-122"/>
              </a:rPr>
              <a:t>x=10 , y=3 ，</a:t>
            </a:r>
            <a:r>
              <a:rPr lang="zh-CN" altLang="en-US" sz="2400" smtClean="0">
                <a:latin typeface="仿宋_GB2312" pitchFamily="49" charset="-122"/>
              </a:rPr>
              <a:t>求下面各逻辑表达式的值。</a:t>
            </a:r>
          </a:p>
        </p:txBody>
      </p:sp>
      <p:sp>
        <p:nvSpPr>
          <p:cNvPr id="114693" name="Rectangle 5"/>
          <p:cNvSpPr>
            <a:spLocks noChangeArrowheads="1"/>
          </p:cNvSpPr>
          <p:nvPr/>
        </p:nvSpPr>
        <p:spPr bwMode="auto">
          <a:xfrm>
            <a:off x="609600" y="2346325"/>
            <a:ext cx="3657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>
                <a:latin typeface="仿宋_GB2312" pitchFamily="49" charset="-122"/>
              </a:rPr>
              <a:t>（1）(</a:t>
            </a:r>
            <a:r>
              <a:rPr lang="en-US" altLang="zh-CN" sz="2400">
                <a:latin typeface="仿宋_GB2312" pitchFamily="49" charset="-122"/>
              </a:rPr>
              <a:t>x＞3) &amp;&amp; (y＜5)</a:t>
            </a:r>
          </a:p>
        </p:txBody>
      </p:sp>
      <p:sp>
        <p:nvSpPr>
          <p:cNvPr id="114694" name="Text Box 6"/>
          <p:cNvSpPr txBox="1">
            <a:spLocks noChangeArrowheads="1"/>
          </p:cNvSpPr>
          <p:nvPr/>
        </p:nvSpPr>
        <p:spPr bwMode="auto">
          <a:xfrm>
            <a:off x="4495800" y="2330450"/>
            <a:ext cx="609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>
                <a:latin typeface="仿宋_GB2312" pitchFamily="49" charset="-122"/>
              </a:rPr>
              <a:t>真</a:t>
            </a:r>
          </a:p>
        </p:txBody>
      </p:sp>
      <p:sp>
        <p:nvSpPr>
          <p:cNvPr id="114695" name="Rectangle 7"/>
          <p:cNvSpPr>
            <a:spLocks noChangeArrowheads="1"/>
          </p:cNvSpPr>
          <p:nvPr/>
        </p:nvSpPr>
        <p:spPr bwMode="auto">
          <a:xfrm>
            <a:off x="609600" y="2955925"/>
            <a:ext cx="3505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>
                <a:latin typeface="仿宋_GB2312" pitchFamily="49" charset="-122"/>
              </a:rPr>
              <a:t>（2）(</a:t>
            </a:r>
            <a:r>
              <a:rPr lang="en-US" altLang="zh-CN" sz="2400">
                <a:latin typeface="仿宋_GB2312" pitchFamily="49" charset="-122"/>
              </a:rPr>
              <a:t>x＞10)‖(x＜0) </a:t>
            </a:r>
          </a:p>
        </p:txBody>
      </p:sp>
      <p:sp>
        <p:nvSpPr>
          <p:cNvPr id="114696" name="Text Box 8"/>
          <p:cNvSpPr txBox="1">
            <a:spLocks noChangeArrowheads="1"/>
          </p:cNvSpPr>
          <p:nvPr/>
        </p:nvSpPr>
        <p:spPr bwMode="auto">
          <a:xfrm>
            <a:off x="4495800" y="2940050"/>
            <a:ext cx="609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>
                <a:latin typeface="仿宋_GB2312" pitchFamily="49" charset="-122"/>
              </a:rPr>
              <a:t>假</a:t>
            </a:r>
          </a:p>
        </p:txBody>
      </p:sp>
      <p:sp>
        <p:nvSpPr>
          <p:cNvPr id="114697" name="Rectangle 9"/>
          <p:cNvSpPr>
            <a:spLocks noChangeArrowheads="1"/>
          </p:cNvSpPr>
          <p:nvPr/>
        </p:nvSpPr>
        <p:spPr bwMode="auto">
          <a:xfrm>
            <a:off x="609600" y="3565525"/>
            <a:ext cx="3505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>
                <a:latin typeface="仿宋_GB2312" pitchFamily="49" charset="-122"/>
              </a:rPr>
              <a:t>（3）(</a:t>
            </a:r>
            <a:r>
              <a:rPr lang="en-US" altLang="zh-CN" sz="2400">
                <a:latin typeface="仿宋_GB2312" pitchFamily="49" charset="-122"/>
              </a:rPr>
              <a:t>x＞3)‖(y＜10) </a:t>
            </a:r>
          </a:p>
        </p:txBody>
      </p:sp>
      <p:sp>
        <p:nvSpPr>
          <p:cNvPr id="114698" name="Text Box 10"/>
          <p:cNvSpPr txBox="1">
            <a:spLocks noChangeArrowheads="1"/>
          </p:cNvSpPr>
          <p:nvPr/>
        </p:nvSpPr>
        <p:spPr bwMode="auto">
          <a:xfrm>
            <a:off x="4495800" y="3581400"/>
            <a:ext cx="609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>
                <a:latin typeface="仿宋_GB2312" pitchFamily="49" charset="-122"/>
              </a:rPr>
              <a:t>真</a:t>
            </a:r>
          </a:p>
        </p:txBody>
      </p:sp>
      <p:sp>
        <p:nvSpPr>
          <p:cNvPr id="114699" name="Rectangle 11"/>
          <p:cNvSpPr>
            <a:spLocks noChangeArrowheads="1"/>
          </p:cNvSpPr>
          <p:nvPr/>
        </p:nvSpPr>
        <p:spPr bwMode="auto">
          <a:xfrm>
            <a:off x="609600" y="4251325"/>
            <a:ext cx="3657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>
                <a:latin typeface="仿宋_GB2312" pitchFamily="49" charset="-122"/>
              </a:rPr>
              <a:t>（4）(</a:t>
            </a:r>
            <a:r>
              <a:rPr lang="en-US" altLang="zh-CN" sz="2400">
                <a:latin typeface="仿宋_GB2312" pitchFamily="49" charset="-122"/>
              </a:rPr>
              <a:t>x!=10)&amp;&amp;(y＜=5)</a:t>
            </a:r>
          </a:p>
        </p:txBody>
      </p:sp>
      <p:sp>
        <p:nvSpPr>
          <p:cNvPr id="114700" name="Text Box 12"/>
          <p:cNvSpPr txBox="1">
            <a:spLocks noChangeArrowheads="1"/>
          </p:cNvSpPr>
          <p:nvPr/>
        </p:nvSpPr>
        <p:spPr bwMode="auto">
          <a:xfrm>
            <a:off x="4495800" y="4235450"/>
            <a:ext cx="609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Clr>
                <a:srgbClr val="CC0000"/>
              </a:buClr>
              <a:buSzPct val="85000"/>
              <a:buChar char="•"/>
              <a:defRPr sz="32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008000"/>
              </a:buClr>
              <a:buSzPct val="115000"/>
              <a:buFont typeface="Times New Roman" pitchFamily="18" charset="0"/>
              <a:buChar char="•"/>
              <a:defRPr sz="28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4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•"/>
              <a:defRPr sz="2000" b="1">
                <a:solidFill>
                  <a:schemeClr val="tx1"/>
                </a:solidFill>
                <a:latin typeface="Times New Roman" pitchFamily="18" charset="0"/>
                <a:ea typeface="仿宋_GB2312" pitchFamily="49" charset="-122"/>
              </a:defRPr>
            </a:lvl9pPr>
          </a:lstStyle>
          <a:p>
            <a:pPr algn="just" eaLnBrk="1" hangingPunct="1">
              <a:lnSpc>
                <a:spcPct val="110000"/>
              </a:lnSpc>
              <a:buFontTx/>
              <a:buNone/>
            </a:pPr>
            <a:r>
              <a:rPr lang="zh-CN" altLang="en-US" sz="2400">
                <a:latin typeface="仿宋_GB2312" pitchFamily="49" charset="-122"/>
              </a:rPr>
              <a:t>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3" grpId="0" autoUpdateAnimBg="0"/>
      <p:bldP spid="114694" grpId="0" autoUpdateAnimBg="0"/>
      <p:bldP spid="114695" grpId="0" autoUpdateAnimBg="0"/>
      <p:bldP spid="114696" grpId="0" autoUpdateAnimBg="0"/>
      <p:bldP spid="114697" grpId="0" autoUpdateAnimBg="0"/>
      <p:bldP spid="114698" grpId="0" autoUpdateAnimBg="0"/>
      <p:bldP spid="114699" grpId="0" autoUpdateAnimBg="0"/>
      <p:bldP spid="114700" grpId="0" autoUpdateAnimBg="0"/>
    </p:bldLst>
  </p:timing>
</p:sld>
</file>

<file path=ppt/theme/theme1.xml><?xml version="1.0" encoding="utf-8"?>
<a:theme xmlns:a="http://schemas.openxmlformats.org/drawingml/2006/main" name="算法基础远程课件模板2">
  <a:themeElements>
    <a:clrScheme name="算法基础远程课件模板2 9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8000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C0AA"/>
      </a:accent5>
      <a:accent6>
        <a:srgbClr val="2D2DB9"/>
      </a:accent6>
      <a:hlink>
        <a:srgbClr val="0000CC"/>
      </a:hlink>
      <a:folHlink>
        <a:srgbClr val="800080"/>
      </a:folHlink>
    </a:clrScheme>
    <a:fontScheme name="算法基础远程课件模板2">
      <a:majorFont>
        <a:latin typeface="Impact"/>
        <a:ea typeface="方正姚体"/>
        <a:cs typeface=""/>
      </a:majorFont>
      <a:minorFont>
        <a:latin typeface="Times New Roman"/>
        <a:ea typeface="仿宋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3025" tIns="36512" rIns="73025" bIns="36512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3025" tIns="36512" rIns="73025" bIns="36512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算法基础远程课件模板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算法基础远程课件模板2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算法基础远程课件模板2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算法基础远程课件模板2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算法基础远程课件模板2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算法基础远程课件模板2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算法基础远程课件模板2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算法基础远程课件模板2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FFCC"/>
        </a:accent1>
        <a:accent2>
          <a:srgbClr val="008000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007300"/>
        </a:accent6>
        <a:hlink>
          <a:srgbClr val="0000CC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算法基础远程课件模板2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8000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C0AA"/>
        </a:accent5>
        <a:accent6>
          <a:srgbClr val="2D2DB9"/>
        </a:accent6>
        <a:hlink>
          <a:srgbClr val="0000CC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C:\Documents and Settings\haiyang\Application Data\Microsoft\Templates\算法基础远程课件模板2.pot</Template>
  <TotalTime>980</TotalTime>
  <Words>4291</Words>
  <Application>Microsoft Office PowerPoint</Application>
  <PresentationFormat>全屏显示(4:3)</PresentationFormat>
  <Paragraphs>737</Paragraphs>
  <Slides>58</Slides>
  <Notes>8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58</vt:i4>
      </vt:variant>
    </vt:vector>
  </HeadingPairs>
  <TitlesOfParts>
    <vt:vector size="62" baseType="lpstr">
      <vt:lpstr>算法基础远程课件模板2</vt:lpstr>
      <vt:lpstr>位图图像</vt:lpstr>
      <vt:lpstr>Equation</vt:lpstr>
      <vt:lpstr>BMP 图像</vt:lpstr>
      <vt:lpstr>第4章 分支结构算法及其实现</vt:lpstr>
      <vt:lpstr>第4章 分支结构算法及其实现</vt:lpstr>
      <vt:lpstr>4.1　关系表达式和逻辑表达式</vt:lpstr>
      <vt:lpstr>4.1.1　关系运算和关系表达式</vt:lpstr>
      <vt:lpstr>4.1.1　关系运算和关系表达式</vt:lpstr>
      <vt:lpstr>4.1.2　逻辑运算和逻辑表达式</vt:lpstr>
      <vt:lpstr>4.1.2　逻辑运算和逻辑表达式</vt:lpstr>
      <vt:lpstr>4.1.2　逻辑运算和逻辑表达式</vt:lpstr>
      <vt:lpstr>4.1.2　逻辑运算和逻辑表达式</vt:lpstr>
      <vt:lpstr>4.1.2　逻辑运算和逻辑表达式</vt:lpstr>
      <vt:lpstr>4.1.2　逻辑运算和逻辑表达式</vt:lpstr>
      <vt:lpstr>4.1.2　逻辑运算和逻辑表达式</vt:lpstr>
      <vt:lpstr>4.1.2　逻辑运算和逻辑表达式</vt:lpstr>
      <vt:lpstr>4.1.2　逻辑运算和逻辑表达式</vt:lpstr>
      <vt:lpstr>练习题</vt:lpstr>
      <vt:lpstr>关于纪年方法</vt:lpstr>
      <vt:lpstr>4.2　二选一分支结构</vt:lpstr>
      <vt:lpstr>4.2　二选一分支结构</vt:lpstr>
      <vt:lpstr>4.2　二选一分支结构</vt:lpstr>
      <vt:lpstr>4.2　二选一分支结构</vt:lpstr>
      <vt:lpstr>4.2　二选一分支结构</vt:lpstr>
      <vt:lpstr>4.2　二选一分支结构</vt:lpstr>
      <vt:lpstr>4.2　二选一分支结构</vt:lpstr>
      <vt:lpstr>4.2　二选一分支结构</vt:lpstr>
      <vt:lpstr>4.2　二选一分支结构</vt:lpstr>
      <vt:lpstr>边学边练</vt:lpstr>
      <vt:lpstr>4.4　实现二选一结构的if-else 语句</vt:lpstr>
      <vt:lpstr>4.4　实现二选一结构的if-else 语句</vt:lpstr>
      <vt:lpstr>4.4　实现二选一结构的if-else 语句</vt:lpstr>
      <vt:lpstr>边学边练</vt:lpstr>
      <vt:lpstr>4.4　实现二选一结构的if-else 语句</vt:lpstr>
      <vt:lpstr>4.3 算法走读</vt:lpstr>
      <vt:lpstr>4.4　实现二选一结构的if-else 语句</vt:lpstr>
      <vt:lpstr>练习题</vt:lpstr>
      <vt:lpstr>4.4　实现二选一结构的if-else 语句</vt:lpstr>
      <vt:lpstr>4.5 含分支结构的算法举例</vt:lpstr>
      <vt:lpstr>边学边练</vt:lpstr>
      <vt:lpstr>4.5 含分支结构的算法举例</vt:lpstr>
      <vt:lpstr>4.5 含分支结构的算法举例</vt:lpstr>
      <vt:lpstr>4.5 含分支结构的算法举例</vt:lpstr>
      <vt:lpstr>4.6　多分支结构及算法举例 </vt:lpstr>
      <vt:lpstr>4.6　多分支结构及算法举例</vt:lpstr>
      <vt:lpstr>4.6　多分支结构及算法举例</vt:lpstr>
      <vt:lpstr>4.6　多分支结构及算法举例</vt:lpstr>
      <vt:lpstr>4.6　多分支结构及算法举例</vt:lpstr>
      <vt:lpstr>4.6　多分支结构及算法举例</vt:lpstr>
      <vt:lpstr>边学边练</vt:lpstr>
      <vt:lpstr>PowerPoint 演示文稿</vt:lpstr>
      <vt:lpstr>PowerPoint 演示文稿</vt:lpstr>
      <vt:lpstr>4.6.2    实现多分支结构的C语句</vt:lpstr>
      <vt:lpstr>4.6.2    实现多分支结构的C语句</vt:lpstr>
      <vt:lpstr>4.6.2    实现多分支结构的C语句</vt:lpstr>
      <vt:lpstr>4.6.2    实现多分支结构的C语句</vt:lpstr>
      <vt:lpstr>4.8　C编程规范 </vt:lpstr>
      <vt:lpstr>4.8　C编程规范</vt:lpstr>
      <vt:lpstr>4.8　C编程规范</vt:lpstr>
      <vt:lpstr>4.8　C编程规范</vt:lpstr>
      <vt:lpstr>实验题目</vt:lpstr>
    </vt:vector>
  </TitlesOfParts>
  <Company>ss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第4章 分支结构算法及其实现</dc:title>
  <dc:creator>lyx</dc:creator>
  <cp:lastModifiedBy>yan song</cp:lastModifiedBy>
  <cp:revision>377</cp:revision>
  <dcterms:created xsi:type="dcterms:W3CDTF">2005-04-23T13:26:53Z</dcterms:created>
  <dcterms:modified xsi:type="dcterms:W3CDTF">2015-08-18T13:40:20Z</dcterms:modified>
</cp:coreProperties>
</file>