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66"/>
    <a:srgbClr val="99FFCC"/>
    <a:srgbClr val="FFFF99"/>
    <a:srgbClr val="FF0066"/>
    <a:srgbClr val="FF3399"/>
    <a:srgbClr val="FFFFFF"/>
    <a:srgbClr val="33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536" autoAdjust="0"/>
    <p:restoredTop sz="93896" autoAdjust="0"/>
  </p:normalViewPr>
  <p:slideViewPr>
    <p:cSldViewPr>
      <p:cViewPr>
        <p:scale>
          <a:sx n="75" d="100"/>
          <a:sy n="75" d="100"/>
        </p:scale>
        <p:origin x="-2478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B839E0C1-AC16-4AF5-95FF-028FE64B6EF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29737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4CC068-D342-4930-BE4B-7B907E650447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42690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algn="just">
              <a:lnSpc>
                <a:spcPct val="120000"/>
              </a:lnSpc>
            </a:pPr>
            <a:r>
              <a:rPr lang="en-US" altLang="zh-CN" b="1"/>
              <a:t>1</a:t>
            </a:r>
            <a:r>
              <a:rPr lang="zh-CN" altLang="en-US" b="1"/>
              <a:t>、程序设计的初级阶段：</a:t>
            </a:r>
            <a:r>
              <a:rPr lang="en-US" altLang="zh-CN" b="1"/>
              <a:t>20</a:t>
            </a:r>
            <a:r>
              <a:rPr lang="zh-CN" altLang="en-US" b="1"/>
              <a:t>世纪</a:t>
            </a:r>
            <a:r>
              <a:rPr lang="en-US" altLang="zh-CN" b="1"/>
              <a:t>50</a:t>
            </a:r>
            <a:r>
              <a:rPr lang="zh-CN" altLang="en-US" b="1"/>
              <a:t>－</a:t>
            </a:r>
            <a:r>
              <a:rPr lang="en-US" altLang="zh-CN" b="1"/>
              <a:t>60</a:t>
            </a:r>
            <a:r>
              <a:rPr lang="zh-CN" altLang="en-US" b="1"/>
              <a:t>年代，程序设计被看作是一种任人发挥创造才能的技术领域。程序运行后只要能在计算机上得出正确的结果，程序的写法可以不受任何约束。这主要是由于计算机资源的限制，程序设计往往以节省时间和空间为主，以追求效率为主。</a:t>
            </a:r>
          </a:p>
          <a:p>
            <a:pPr lvl="1" algn="just">
              <a:lnSpc>
                <a:spcPct val="120000"/>
              </a:lnSpc>
            </a:pPr>
            <a:r>
              <a:rPr lang="zh-CN" altLang="en-US" b="1"/>
              <a:t>缺点：不注意程序的易读性，程序设计无章可循，有时为了追求效率方面的改进，从而把程序写得晦涩难懂。也正因为如此，程序设计、调试和维护的难度，程序的可靠性差。许多大型软件的开发工作都因此遭受了重大挫折。举例：</a:t>
            </a:r>
          </a:p>
          <a:p>
            <a:pPr lvl="1" algn="just">
              <a:lnSpc>
                <a:spcPct val="120000"/>
              </a:lnSpc>
            </a:pPr>
            <a:r>
              <a:rPr lang="en-US" altLang="zh-CN" b="1"/>
              <a:t>3</a:t>
            </a:r>
            <a:r>
              <a:rPr lang="zh-CN" altLang="en-US" b="1"/>
              <a:t>、计算机的运算速度和内存容量都迅速提高，效率问题已不再像过去那样突出。程序的规模日益扩大，程序的可靠性问题日益突出。</a:t>
            </a:r>
          </a:p>
          <a:p>
            <a:pPr>
              <a:buClr>
                <a:schemeClr val="accent1"/>
              </a:buClr>
            </a:pPr>
            <a:r>
              <a:rPr lang="zh-CN" altLang="en-US" b="1"/>
              <a:t>      由此，人们普遍认识到程序设计要按照一定的规范、一定的步骤进行，于是诞生了“结构化程序设计”方法。</a:t>
            </a:r>
          </a:p>
          <a:p>
            <a:endParaRPr lang="zh-CN" altLang="en-US" b="1"/>
          </a:p>
          <a:p>
            <a:endParaRPr lang="zh-CN" altLang="en-US" b="1"/>
          </a:p>
          <a:p>
            <a:endParaRPr lang="en-US" altLang="zh-CN" b="1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0C8B57-DEAB-4B31-9392-FCB644BAF820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23859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3FBBFE-97CF-4E48-83A6-85F7D8DDC7C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4473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（</a:t>
            </a:r>
            <a:r>
              <a:rPr lang="en-US" altLang="zh-CN"/>
              <a:t>1</a:t>
            </a:r>
            <a:r>
              <a:rPr lang="zh-CN" altLang="en-US"/>
              <a:t>）微电子技术飞跃发展，计算机硬件的发展日新月异，</a:t>
            </a:r>
            <a:r>
              <a:rPr lang="en-US" altLang="zh-CN"/>
              <a:t>CPU</a:t>
            </a:r>
            <a:r>
              <a:rPr lang="zh-CN" altLang="en-US"/>
              <a:t>运行速度越来越快，内存以及物理存储介质的容量也越来越大，为了使程序的可维护性和可移植性更强，二次开发更容易，在程序设计中人们更加强调程序的可读性，而对计算机的运行效率则考虑得越来越少。程序的清晰性已经是程序开发人员的首要选择。</a:t>
            </a:r>
            <a:r>
              <a:rPr lang="en-US" altLang="zh-CN"/>
              <a:t>※ </a:t>
            </a:r>
            <a:r>
              <a:rPr lang="zh-CN" altLang="en-US"/>
              <a:t>不要为了追求效率而丧失了清晰性。程序效率的提高往往是通过选择高效的算法来实现的。</a:t>
            </a:r>
          </a:p>
          <a:p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）算法设计的最终产品是程序，但仅设计和编制出一个运行结果正确的程序是不够的，还应养成良好的程序设计风格。作为程序员应该牢记的两个最基本的出发点是：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3B439A-8C58-4E78-B871-EDF8EEE9BDA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4985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0000"/>
              </a:lnSpc>
            </a:pPr>
            <a:r>
              <a:rPr lang="en-US" altLang="zh-CN" b="1">
                <a:latin typeface="黑体" pitchFamily="2" charset="-122"/>
              </a:rPr>
              <a:t>1</a:t>
            </a:r>
            <a:r>
              <a:rPr lang="zh-CN" altLang="en-US" b="1">
                <a:latin typeface="黑体" pitchFamily="2" charset="-122"/>
              </a:rPr>
              <a:t>、顺序结构是结构化程序设计的基础：每个控制结构都只有一个入口和一个出口，将它们的出口和入口进行连接，即组成了整个问题的算法。</a:t>
            </a:r>
          </a:p>
          <a:p>
            <a:pPr algn="just">
              <a:lnSpc>
                <a:spcPct val="110000"/>
              </a:lnSpc>
            </a:pPr>
            <a:r>
              <a:rPr lang="zh-CN" altLang="en-US" b="1">
                <a:latin typeface="黑体" pitchFamily="2" charset="-122"/>
              </a:rPr>
              <a:t>     显然这种连接是顺序进行的，所以从本质上看任何算法都是顺序结构，只是其中的某个或某些组成是分支结构或循环结构。</a:t>
            </a:r>
          </a:p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8" r="10120" b="34424"/>
          <a:stretch>
            <a:fillRect/>
          </a:stretch>
        </p:blipFill>
        <p:spPr bwMode="auto">
          <a:xfrm>
            <a:off x="539750" y="1844675"/>
            <a:ext cx="453548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02_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860800"/>
            <a:ext cx="48974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2709863"/>
            <a:ext cx="7772400" cy="1079500"/>
          </a:xfrm>
        </p:spPr>
        <p:txBody>
          <a:bodyPr/>
          <a:lstStyle>
            <a:lvl1pPr>
              <a:defRPr sz="4400">
                <a:solidFill>
                  <a:srgbClr val="FF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76375" y="4508500"/>
            <a:ext cx="6400800" cy="600075"/>
          </a:xfrm>
        </p:spPr>
        <p:txBody>
          <a:bodyPr/>
          <a:lstStyle>
            <a:lvl1pPr marL="0" indent="0" algn="ctr">
              <a:buFontTx/>
              <a:buNone/>
              <a:defRPr b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隶书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956460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0FECEA14-5EA8-4795-8268-F3AE3CD289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90863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5125" y="333375"/>
            <a:ext cx="2105025" cy="61436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167437" cy="61436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0832319C-CD12-4304-A87A-D97E65A1E6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99491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80400" cy="7334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95288" y="1447800"/>
            <a:ext cx="4135437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25" y="1447800"/>
            <a:ext cx="4137025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E07E38E4-868D-410F-A76A-8ABE6997D4D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1974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7BB064D6-09D7-463D-BFD5-19D38C70B1C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10955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A480B826-EEE9-4006-ABA7-E8230A5F40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7787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447800"/>
            <a:ext cx="4135437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25" y="1447800"/>
            <a:ext cx="4137025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16C04A71-EC96-481C-A6D0-55E5399B03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77342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B16C73B8-CD5E-455F-8263-0F96A10DBAE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7091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1EB9A5B0-5C22-4B0B-956D-CC9034AD8C0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78396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BCAB19C7-256A-42E5-B897-8EE24024E81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5643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156D658E-3CC3-4A38-AEA1-EDB968412F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26537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A26B4D05-F0EC-442C-9D9A-ACDCE7F7C9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5816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5"/>
            <a:ext cx="82804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447800"/>
            <a:ext cx="84248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597650"/>
            <a:ext cx="1905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bg2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altLang="zh-CN"/>
              <a:t>CAC - </a:t>
            </a:r>
            <a:fld id="{C96048BC-135B-4A12-9636-0E74CEA9CDE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288925" y="1143000"/>
            <a:ext cx="8604250" cy="142875"/>
            <a:chOff x="204" y="890"/>
            <a:chExt cx="5035" cy="91"/>
          </a:xfrm>
        </p:grpSpPr>
        <p:sp>
          <p:nvSpPr>
            <p:cNvPr id="1030" name="Rectangle 6"/>
            <p:cNvSpPr>
              <a:spLocks noChangeArrowheads="1"/>
            </p:cNvSpPr>
            <p:nvPr userDrawn="1"/>
          </p:nvSpPr>
          <p:spPr bwMode="auto">
            <a:xfrm>
              <a:off x="204" y="890"/>
              <a:ext cx="1769" cy="91"/>
            </a:xfrm>
            <a:prstGeom prst="rect">
              <a:avLst/>
            </a:prstGeom>
            <a:gradFill rotWithShape="1">
              <a:gsLst>
                <a:gs pos="0">
                  <a:srgbClr val="E4C9E4"/>
                </a:gs>
                <a:gs pos="100000">
                  <a:srgbClr val="800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dist" eaLnBrk="1" hangingPunct="1">
                <a:defRPr/>
              </a:pPr>
              <a:endParaRPr lang="en-US" altLang="zh-CN" sz="1100" b="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  <p:sp>
          <p:nvSpPr>
            <p:cNvPr id="1031" name="Rectangle 7"/>
            <p:cNvSpPr>
              <a:spLocks noChangeArrowheads="1"/>
            </p:cNvSpPr>
            <p:nvPr userDrawn="1"/>
          </p:nvSpPr>
          <p:spPr bwMode="auto">
            <a:xfrm>
              <a:off x="1973" y="890"/>
              <a:ext cx="1451" cy="91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en-US" altLang="zh-CN" sz="1100" b="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 userDrawn="1"/>
          </p:nvSpPr>
          <p:spPr bwMode="auto">
            <a:xfrm>
              <a:off x="3424" y="890"/>
              <a:ext cx="1815" cy="91"/>
            </a:xfrm>
            <a:prstGeom prst="rect">
              <a:avLst/>
            </a:prstGeom>
            <a:gradFill rotWithShape="1">
              <a:gsLst>
                <a:gs pos="0">
                  <a:srgbClr val="800080"/>
                </a:gs>
                <a:gs pos="100000">
                  <a:srgbClr val="E9D2E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en-US" altLang="zh-CN" sz="1100" b="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85000"/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8000"/>
        </a:buClr>
        <a:buSzPct val="115000"/>
        <a:buFont typeface="Times New Roman" pitchFamily="18" charset="0"/>
        <a:buChar char="•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514600"/>
            <a:ext cx="7772400" cy="1143000"/>
          </a:xfrm>
        </p:spPr>
        <p:txBody>
          <a:bodyPr/>
          <a:lstStyle/>
          <a:p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第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3</a:t>
            </a:r>
            <a:r>
              <a:rPr lang="zh-CN" altLang="en-US" dirty="0">
                <a:solidFill>
                  <a:schemeClr val="accent6">
                    <a:lumMod val="75000"/>
                  </a:schemeClr>
                </a:solidFill>
              </a:rPr>
              <a:t>章 初步认识结构化算法</a:t>
            </a:r>
          </a:p>
        </p:txBody>
      </p:sp>
    </p:spTree>
    <p:extLst>
      <p:ext uri="{BB962C8B-B14F-4D97-AF65-F5344CB8AC3E}">
        <p14:creationId xmlns:p14="http://schemas.microsoft.com/office/powerpoint/2010/main" val="363609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DCD594-F60B-4811-A9A3-29D2419473A2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/>
              <a:t>3.3  N-S </a:t>
            </a:r>
            <a:r>
              <a:rPr lang="zh-CN" altLang="en-US" sz="3200"/>
              <a:t>图描述算法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2057400"/>
          </a:xfrm>
        </p:spPr>
        <p:txBody>
          <a:bodyPr/>
          <a:lstStyle/>
          <a:p>
            <a:pPr marL="381000" indent="-381000">
              <a:lnSpc>
                <a:spcPct val="120000"/>
              </a:lnSpc>
            </a:pPr>
            <a:r>
              <a:rPr lang="en-US" altLang="zh-CN" sz="2400"/>
              <a:t>N-S</a:t>
            </a:r>
            <a:r>
              <a:rPr lang="zh-CN" altLang="en-US" sz="2400"/>
              <a:t>图（盒图）：规定了</a:t>
            </a:r>
            <a:r>
              <a:rPr lang="en-US" altLang="zh-CN" sz="2400"/>
              <a:t>3</a:t>
            </a:r>
            <a:r>
              <a:rPr lang="zh-CN" altLang="en-US" sz="2400"/>
              <a:t>种基本控制结构的单元形式（盒子形式），在流程图中取消了流线，算法由“盒子”搭建而成。</a:t>
            </a:r>
          </a:p>
          <a:p>
            <a:pPr marL="381000" indent="-381000">
              <a:lnSpc>
                <a:spcPct val="120000"/>
              </a:lnSpc>
              <a:buFontTx/>
              <a:buAutoNum type="arabicPeriod"/>
            </a:pPr>
            <a:r>
              <a:rPr lang="zh-CN" altLang="en-US" sz="2400"/>
              <a:t>顺序结构</a:t>
            </a:r>
          </a:p>
        </p:txBody>
      </p:sp>
      <p:grpSp>
        <p:nvGrpSpPr>
          <p:cNvPr id="220164" name="Group 4"/>
          <p:cNvGrpSpPr>
            <a:grpSpLocks/>
          </p:cNvGrpSpPr>
          <p:nvPr/>
        </p:nvGrpSpPr>
        <p:grpSpPr bwMode="auto">
          <a:xfrm>
            <a:off x="1600200" y="4572000"/>
            <a:ext cx="1676400" cy="1219200"/>
            <a:chOff x="1008" y="2208"/>
            <a:chExt cx="1056" cy="768"/>
          </a:xfrm>
        </p:grpSpPr>
        <p:grpSp>
          <p:nvGrpSpPr>
            <p:cNvPr id="220165" name="Group 5"/>
            <p:cNvGrpSpPr>
              <a:grpSpLocks/>
            </p:cNvGrpSpPr>
            <p:nvPr/>
          </p:nvGrpSpPr>
          <p:grpSpPr bwMode="auto">
            <a:xfrm>
              <a:off x="1008" y="2208"/>
              <a:ext cx="1056" cy="768"/>
              <a:chOff x="3801" y="12149"/>
              <a:chExt cx="1260" cy="658"/>
            </a:xfrm>
          </p:grpSpPr>
          <p:sp>
            <p:nvSpPr>
              <p:cNvPr id="220166" name="Rectangle 6"/>
              <p:cNvSpPr>
                <a:spLocks noChangeArrowheads="1"/>
              </p:cNvSpPr>
              <p:nvPr/>
            </p:nvSpPr>
            <p:spPr bwMode="auto">
              <a:xfrm>
                <a:off x="3801" y="12149"/>
                <a:ext cx="1260" cy="658"/>
              </a:xfrm>
              <a:prstGeom prst="rect">
                <a:avLst/>
              </a:prstGeom>
              <a:solidFill>
                <a:srgbClr val="FFFFFF">
                  <a:alpha val="50000"/>
                </a:srgbClr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167" name="Line 7"/>
              <p:cNvSpPr>
                <a:spLocks noChangeShapeType="1"/>
              </p:cNvSpPr>
              <p:nvPr/>
            </p:nvSpPr>
            <p:spPr bwMode="auto">
              <a:xfrm>
                <a:off x="3801" y="12478"/>
                <a:ext cx="126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0168" name="Rectangle 8"/>
            <p:cNvSpPr>
              <a:spLocks noChangeArrowheads="1"/>
            </p:cNvSpPr>
            <p:nvPr/>
          </p:nvSpPr>
          <p:spPr bwMode="auto">
            <a:xfrm>
              <a:off x="1248" y="2693"/>
              <a:ext cx="54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5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1" hangingPunct="1"/>
              <a:r>
                <a:rPr kumimoji="1" lang="zh-CN" altLang="en-US" sz="2000" b="1"/>
                <a:t>处理</a:t>
              </a:r>
              <a:r>
                <a:rPr kumimoji="1" lang="en-US" altLang="zh-CN" sz="2000" b="1"/>
                <a:t>B</a:t>
              </a:r>
            </a:p>
          </p:txBody>
        </p:sp>
        <p:sp>
          <p:nvSpPr>
            <p:cNvPr id="220169" name="Rectangle 9"/>
            <p:cNvSpPr>
              <a:spLocks noChangeArrowheads="1"/>
            </p:cNvSpPr>
            <p:nvPr/>
          </p:nvSpPr>
          <p:spPr bwMode="auto">
            <a:xfrm>
              <a:off x="1248" y="2309"/>
              <a:ext cx="55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5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1" hangingPunct="1"/>
              <a:r>
                <a:rPr kumimoji="1" lang="zh-CN" altLang="en-US" sz="2000" b="1"/>
                <a:t>处理</a:t>
              </a:r>
              <a:r>
                <a:rPr kumimoji="1" lang="en-US" altLang="zh-CN" sz="2000" b="1"/>
                <a:t>A</a:t>
              </a:r>
            </a:p>
          </p:txBody>
        </p:sp>
      </p:grpSp>
      <p:grpSp>
        <p:nvGrpSpPr>
          <p:cNvPr id="220170" name="Group 10"/>
          <p:cNvGrpSpPr>
            <a:grpSpLocks/>
          </p:cNvGrpSpPr>
          <p:nvPr/>
        </p:nvGrpSpPr>
        <p:grpSpPr bwMode="auto">
          <a:xfrm>
            <a:off x="5257800" y="4114800"/>
            <a:ext cx="1752600" cy="1676400"/>
            <a:chOff x="3168" y="2016"/>
            <a:chExt cx="1104" cy="1056"/>
          </a:xfrm>
        </p:grpSpPr>
        <p:grpSp>
          <p:nvGrpSpPr>
            <p:cNvPr id="220171" name="Group 11"/>
            <p:cNvGrpSpPr>
              <a:grpSpLocks/>
            </p:cNvGrpSpPr>
            <p:nvPr/>
          </p:nvGrpSpPr>
          <p:grpSpPr bwMode="auto">
            <a:xfrm>
              <a:off x="3168" y="2016"/>
              <a:ext cx="1104" cy="1056"/>
              <a:chOff x="6531" y="11820"/>
              <a:chExt cx="1470" cy="987"/>
            </a:xfrm>
          </p:grpSpPr>
          <p:sp>
            <p:nvSpPr>
              <p:cNvPr id="220172" name="Rectangle 12"/>
              <p:cNvSpPr>
                <a:spLocks noChangeArrowheads="1"/>
              </p:cNvSpPr>
              <p:nvPr/>
            </p:nvSpPr>
            <p:spPr bwMode="auto">
              <a:xfrm>
                <a:off x="6531" y="11820"/>
                <a:ext cx="1470" cy="987"/>
              </a:xfrm>
              <a:prstGeom prst="rect">
                <a:avLst/>
              </a:prstGeom>
              <a:solidFill>
                <a:srgbClr val="FFFFFF">
                  <a:alpha val="50000"/>
                </a:srgbClr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173" name="Line 13"/>
              <p:cNvSpPr>
                <a:spLocks noChangeShapeType="1"/>
              </p:cNvSpPr>
              <p:nvPr/>
            </p:nvSpPr>
            <p:spPr bwMode="auto">
              <a:xfrm>
                <a:off x="6531" y="12149"/>
                <a:ext cx="147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174" name="Line 14"/>
              <p:cNvSpPr>
                <a:spLocks noChangeShapeType="1"/>
              </p:cNvSpPr>
              <p:nvPr/>
            </p:nvSpPr>
            <p:spPr bwMode="auto">
              <a:xfrm>
                <a:off x="6531" y="12478"/>
                <a:ext cx="147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0175" name="Rectangle 15"/>
            <p:cNvSpPr>
              <a:spLocks noChangeArrowheads="1"/>
            </p:cNvSpPr>
            <p:nvPr/>
          </p:nvSpPr>
          <p:spPr bwMode="auto">
            <a:xfrm>
              <a:off x="3504" y="2064"/>
              <a:ext cx="48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5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1" hangingPunct="1"/>
              <a:r>
                <a:rPr kumimoji="1" lang="en-US" altLang="zh-CN" sz="2000"/>
                <a:t>c←a </a:t>
              </a:r>
            </a:p>
          </p:txBody>
        </p:sp>
        <p:sp>
          <p:nvSpPr>
            <p:cNvPr id="220176" name="Rectangle 16"/>
            <p:cNvSpPr>
              <a:spLocks noChangeArrowheads="1"/>
            </p:cNvSpPr>
            <p:nvPr/>
          </p:nvSpPr>
          <p:spPr bwMode="auto">
            <a:xfrm>
              <a:off x="3504" y="2390"/>
              <a:ext cx="48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5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1" hangingPunct="1"/>
              <a:r>
                <a:rPr kumimoji="1" lang="en-US" altLang="zh-CN" sz="2000"/>
                <a:t>a←b </a:t>
              </a:r>
            </a:p>
          </p:txBody>
        </p:sp>
        <p:sp>
          <p:nvSpPr>
            <p:cNvPr id="220177" name="Rectangle 17"/>
            <p:cNvSpPr>
              <a:spLocks noChangeArrowheads="1"/>
            </p:cNvSpPr>
            <p:nvPr/>
          </p:nvSpPr>
          <p:spPr bwMode="auto">
            <a:xfrm>
              <a:off x="3504" y="2726"/>
              <a:ext cx="48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alpha val="50000"/>
                    </a:scheme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1" hangingPunct="1"/>
              <a:r>
                <a:rPr kumimoji="1" lang="en-US" altLang="zh-CN" sz="2000"/>
                <a:t>b←c </a:t>
              </a:r>
            </a:p>
          </p:txBody>
        </p:sp>
      </p:grpSp>
      <p:sp>
        <p:nvSpPr>
          <p:cNvPr id="220178" name="Rectangle 18"/>
          <p:cNvSpPr>
            <a:spLocks noChangeArrowheads="1"/>
          </p:cNvSpPr>
          <p:nvPr/>
        </p:nvSpPr>
        <p:spPr bwMode="auto">
          <a:xfrm>
            <a:off x="4183063" y="3429000"/>
            <a:ext cx="4352925" cy="53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</a:pPr>
            <a:r>
              <a:rPr kumimoji="1" lang="en-US" altLang="zh-CN" b="1"/>
              <a:t>【</a:t>
            </a:r>
            <a:r>
              <a:rPr kumimoji="1" lang="zh-CN" altLang="en-US" b="1"/>
              <a:t>例</a:t>
            </a:r>
            <a:r>
              <a:rPr kumimoji="1" lang="en-US" altLang="zh-CN" b="1"/>
              <a:t>】</a:t>
            </a:r>
            <a:r>
              <a:rPr kumimoji="1" lang="zh-CN" altLang="en-US" b="1"/>
              <a:t>交换两数算法的</a:t>
            </a:r>
            <a:r>
              <a:rPr kumimoji="1" lang="en-US" altLang="zh-CN" b="1"/>
              <a:t>N-S</a:t>
            </a:r>
            <a:r>
              <a:rPr kumimoji="1" lang="zh-CN" altLang="en-US" b="1"/>
              <a:t>图：</a:t>
            </a:r>
          </a:p>
        </p:txBody>
      </p:sp>
      <p:sp>
        <p:nvSpPr>
          <p:cNvPr id="220179" name="Rectangle 19"/>
          <p:cNvSpPr>
            <a:spLocks noChangeArrowheads="1"/>
          </p:cNvSpPr>
          <p:nvPr/>
        </p:nvSpPr>
        <p:spPr bwMode="auto">
          <a:xfrm>
            <a:off x="762000" y="3429000"/>
            <a:ext cx="3505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1" hangingPunct="1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</a:pPr>
            <a:r>
              <a:rPr kumimoji="1" lang="en-US" altLang="zh-CN" b="1"/>
              <a:t> 【</a:t>
            </a:r>
            <a:r>
              <a:rPr kumimoji="1" lang="zh-CN" altLang="en-US" b="1"/>
              <a:t>例</a:t>
            </a:r>
            <a:r>
              <a:rPr kumimoji="1" lang="en-US" altLang="zh-CN" b="1"/>
              <a:t>】</a:t>
            </a:r>
            <a:r>
              <a:rPr kumimoji="1" lang="zh-CN" altLang="en-US" b="1"/>
              <a:t>由处理</a:t>
            </a:r>
            <a:r>
              <a:rPr kumimoji="1" lang="en-US" altLang="zh-CN" b="1"/>
              <a:t>A</a:t>
            </a:r>
            <a:r>
              <a:rPr kumimoji="1" lang="zh-CN" altLang="en-US" b="1"/>
              <a:t>和处理</a:t>
            </a:r>
            <a:r>
              <a:rPr kumimoji="1" lang="en-US" altLang="zh-CN" b="1"/>
              <a:t>B</a:t>
            </a:r>
            <a:r>
              <a:rPr kumimoji="1" lang="zh-CN" altLang="en-US" b="1"/>
              <a:t>组成的顺序结构</a:t>
            </a:r>
            <a:r>
              <a:rPr kumimoji="1" lang="en-US" altLang="zh-CN" b="1"/>
              <a:t>N-S</a:t>
            </a:r>
            <a:r>
              <a:rPr kumimoji="1" lang="zh-CN" altLang="en-US" b="1"/>
              <a:t>图：</a:t>
            </a:r>
          </a:p>
        </p:txBody>
      </p:sp>
    </p:spTree>
    <p:extLst>
      <p:ext uri="{BB962C8B-B14F-4D97-AF65-F5344CB8AC3E}">
        <p14:creationId xmlns:p14="http://schemas.microsoft.com/office/powerpoint/2010/main" val="1532232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7554F3-4FB4-4671-92D1-819A248AEA12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/>
              <a:t>3.3  N-S </a:t>
            </a:r>
            <a:r>
              <a:rPr lang="zh-CN" altLang="en-US" sz="3200"/>
              <a:t>图描述算法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400" dirty="0"/>
              <a:t>2. </a:t>
            </a:r>
            <a:r>
              <a:rPr lang="zh-CN" altLang="en-US" sz="2400" dirty="0"/>
              <a:t>选择结构</a:t>
            </a:r>
          </a:p>
        </p:txBody>
      </p:sp>
      <p:sp>
        <p:nvSpPr>
          <p:cNvPr id="250886" name="Rectangle 6"/>
          <p:cNvSpPr>
            <a:spLocks noChangeArrowheads="1"/>
          </p:cNvSpPr>
          <p:nvPr/>
        </p:nvSpPr>
        <p:spPr bwMode="auto">
          <a:xfrm>
            <a:off x="1219200" y="2362200"/>
            <a:ext cx="2947988" cy="1371600"/>
          </a:xfrm>
          <a:prstGeom prst="rect">
            <a:avLst/>
          </a:prstGeom>
          <a:solidFill>
            <a:srgbClr val="FFFFFF">
              <a:alpha val="50000"/>
            </a:srgbClr>
          </a:solidFill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0887" name="Line 7"/>
          <p:cNvSpPr>
            <a:spLocks noChangeShapeType="1"/>
          </p:cNvSpPr>
          <p:nvPr/>
        </p:nvSpPr>
        <p:spPr bwMode="auto">
          <a:xfrm>
            <a:off x="1219200" y="3276600"/>
            <a:ext cx="2947988" cy="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0912" name="Group 32"/>
          <p:cNvGrpSpPr>
            <a:grpSpLocks/>
          </p:cNvGrpSpPr>
          <p:nvPr/>
        </p:nvGrpSpPr>
        <p:grpSpPr bwMode="auto">
          <a:xfrm>
            <a:off x="1219200" y="2362200"/>
            <a:ext cx="2947988" cy="1371600"/>
            <a:chOff x="816" y="1776"/>
            <a:chExt cx="1857" cy="864"/>
          </a:xfrm>
        </p:grpSpPr>
        <p:grpSp>
          <p:nvGrpSpPr>
            <p:cNvPr id="250911" name="Group 31"/>
            <p:cNvGrpSpPr>
              <a:grpSpLocks/>
            </p:cNvGrpSpPr>
            <p:nvPr/>
          </p:nvGrpSpPr>
          <p:grpSpPr bwMode="auto">
            <a:xfrm>
              <a:off x="816" y="1776"/>
              <a:ext cx="1857" cy="576"/>
              <a:chOff x="816" y="1776"/>
              <a:chExt cx="1857" cy="576"/>
            </a:xfrm>
          </p:grpSpPr>
          <p:sp>
            <p:nvSpPr>
              <p:cNvPr id="250888" name="Line 8"/>
              <p:cNvSpPr>
                <a:spLocks noChangeShapeType="1"/>
              </p:cNvSpPr>
              <p:nvPr/>
            </p:nvSpPr>
            <p:spPr bwMode="auto">
              <a:xfrm>
                <a:off x="816" y="1776"/>
                <a:ext cx="929" cy="57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0889" name="Line 9"/>
              <p:cNvSpPr>
                <a:spLocks noChangeShapeType="1"/>
              </p:cNvSpPr>
              <p:nvPr/>
            </p:nvSpPr>
            <p:spPr bwMode="auto">
              <a:xfrm flipV="1">
                <a:off x="1745" y="1776"/>
                <a:ext cx="928" cy="57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0890" name="Line 10"/>
            <p:cNvSpPr>
              <a:spLocks noChangeShapeType="1"/>
            </p:cNvSpPr>
            <p:nvPr/>
          </p:nvSpPr>
          <p:spPr bwMode="auto">
            <a:xfrm>
              <a:off x="1745" y="2352"/>
              <a:ext cx="0" cy="28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0891" name="Text Box 11"/>
          <p:cNvSpPr txBox="1">
            <a:spLocks noChangeArrowheads="1"/>
          </p:cNvSpPr>
          <p:nvPr/>
        </p:nvSpPr>
        <p:spPr bwMode="auto">
          <a:xfrm>
            <a:off x="2082800" y="2489200"/>
            <a:ext cx="11938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96000"/>
              </a:lnSpc>
            </a:pPr>
            <a:r>
              <a:rPr lang="zh-CN" altLang="en-US" sz="2000" b="1"/>
              <a:t>条  件</a:t>
            </a:r>
          </a:p>
        </p:txBody>
      </p:sp>
      <p:sp>
        <p:nvSpPr>
          <p:cNvPr id="250892" name="Text Box 12"/>
          <p:cNvSpPr txBox="1">
            <a:spLocks noChangeArrowheads="1"/>
          </p:cNvSpPr>
          <p:nvPr/>
        </p:nvSpPr>
        <p:spPr bwMode="auto">
          <a:xfrm>
            <a:off x="1219200" y="2854325"/>
            <a:ext cx="5334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96000"/>
              </a:lnSpc>
            </a:pPr>
            <a:r>
              <a:rPr lang="zh-CN" altLang="zh-CN" sz="2000" b="1"/>
              <a:t>真</a:t>
            </a:r>
            <a:endParaRPr lang="zh-CN" altLang="en-US" sz="2000" b="1"/>
          </a:p>
        </p:txBody>
      </p:sp>
      <p:sp>
        <p:nvSpPr>
          <p:cNvPr id="250893" name="Text Box 13"/>
          <p:cNvSpPr txBox="1">
            <a:spLocks noChangeArrowheads="1"/>
          </p:cNvSpPr>
          <p:nvPr/>
        </p:nvSpPr>
        <p:spPr bwMode="auto">
          <a:xfrm>
            <a:off x="2895600" y="3387725"/>
            <a:ext cx="10668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96000"/>
              </a:lnSpc>
            </a:pPr>
            <a:r>
              <a:rPr lang="zh-CN" altLang="zh-CN" sz="2000" b="1"/>
              <a:t>处理</a:t>
            </a:r>
            <a:r>
              <a:rPr lang="en-US" altLang="zh-CN" sz="2000" b="1" noProof="1"/>
              <a:t>B</a:t>
            </a:r>
            <a:endParaRPr lang="en-US" altLang="zh-CN" sz="2000" b="1"/>
          </a:p>
        </p:txBody>
      </p:sp>
      <p:sp>
        <p:nvSpPr>
          <p:cNvPr id="250894" name="Rectangle 14"/>
          <p:cNvSpPr>
            <a:spLocks noChangeArrowheads="1"/>
          </p:cNvSpPr>
          <p:nvPr/>
        </p:nvSpPr>
        <p:spPr bwMode="auto">
          <a:xfrm>
            <a:off x="3657600" y="2854325"/>
            <a:ext cx="438150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lnSpc>
                <a:spcPct val="96000"/>
              </a:lnSpc>
            </a:pPr>
            <a:r>
              <a:rPr lang="zh-CN" altLang="zh-CN" sz="2000" b="1"/>
              <a:t>假</a:t>
            </a:r>
            <a:endParaRPr lang="zh-CN" altLang="en-US" sz="2000" b="1"/>
          </a:p>
        </p:txBody>
      </p:sp>
      <p:sp>
        <p:nvSpPr>
          <p:cNvPr id="250895" name="Rectangle 15"/>
          <p:cNvSpPr>
            <a:spLocks noChangeArrowheads="1"/>
          </p:cNvSpPr>
          <p:nvPr/>
        </p:nvSpPr>
        <p:spPr bwMode="auto">
          <a:xfrm>
            <a:off x="1600200" y="3319463"/>
            <a:ext cx="8794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zh-CN" sz="2000" b="1"/>
              <a:t>处理</a:t>
            </a:r>
            <a:r>
              <a:rPr lang="en-US" altLang="zh-CN" sz="2000" b="1" noProof="1"/>
              <a:t>A</a:t>
            </a:r>
            <a:endParaRPr lang="en-US" altLang="zh-CN" sz="2000" b="1"/>
          </a:p>
        </p:txBody>
      </p:sp>
      <p:sp>
        <p:nvSpPr>
          <p:cNvPr id="250896" name="Rectangle 16"/>
          <p:cNvSpPr>
            <a:spLocks noChangeArrowheads="1"/>
          </p:cNvSpPr>
          <p:nvPr/>
        </p:nvSpPr>
        <p:spPr bwMode="auto">
          <a:xfrm>
            <a:off x="4343400" y="1546225"/>
            <a:ext cx="3962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b="1"/>
              <a:t>【</a:t>
            </a:r>
            <a:r>
              <a:rPr kumimoji="1" lang="zh-CN" altLang="en-US" b="1"/>
              <a:t>例</a:t>
            </a:r>
            <a:r>
              <a:rPr kumimoji="1" lang="en-US" altLang="zh-CN" b="1"/>
              <a:t>】</a:t>
            </a:r>
            <a:r>
              <a:rPr kumimoji="1" lang="zh-CN" altLang="en-US" b="1"/>
              <a:t>用流程图表示“输出两个数中的大者”算法。</a:t>
            </a:r>
          </a:p>
        </p:txBody>
      </p:sp>
      <p:grpSp>
        <p:nvGrpSpPr>
          <p:cNvPr id="250916" name="Group 36"/>
          <p:cNvGrpSpPr>
            <a:grpSpLocks/>
          </p:cNvGrpSpPr>
          <p:nvPr/>
        </p:nvGrpSpPr>
        <p:grpSpPr bwMode="auto">
          <a:xfrm>
            <a:off x="5029200" y="2774950"/>
            <a:ext cx="2681288" cy="1978025"/>
            <a:chOff x="3168" y="1748"/>
            <a:chExt cx="1689" cy="1246"/>
          </a:xfrm>
        </p:grpSpPr>
        <p:sp>
          <p:nvSpPr>
            <p:cNvPr id="250913" name="Text Box 33"/>
            <p:cNvSpPr txBox="1">
              <a:spLocks noChangeArrowheads="1"/>
            </p:cNvSpPr>
            <p:nvPr/>
          </p:nvSpPr>
          <p:spPr bwMode="auto">
            <a:xfrm>
              <a:off x="3168" y="2016"/>
              <a:ext cx="1680" cy="97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/>
            </a:p>
            <a:p>
              <a:pPr>
                <a:spcBef>
                  <a:spcPct val="50000"/>
                </a:spcBef>
              </a:pPr>
              <a:endParaRPr lang="en-US" altLang="zh-CN"/>
            </a:p>
            <a:p>
              <a:pPr>
                <a:spcBef>
                  <a:spcPct val="50000"/>
                </a:spcBef>
              </a:pPr>
              <a:endParaRPr lang="en-US" altLang="zh-CN"/>
            </a:p>
          </p:txBody>
        </p:sp>
        <p:sp>
          <p:nvSpPr>
            <p:cNvPr id="250899" name="Rectangle 19"/>
            <p:cNvSpPr>
              <a:spLocks noChangeArrowheads="1"/>
            </p:cNvSpPr>
            <p:nvPr/>
          </p:nvSpPr>
          <p:spPr bwMode="auto">
            <a:xfrm>
              <a:off x="3168" y="2016"/>
              <a:ext cx="1688" cy="960"/>
            </a:xfrm>
            <a:prstGeom prst="rect">
              <a:avLst/>
            </a:prstGeom>
            <a:solidFill>
              <a:srgbClr val="FFFF99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901" name="Line 21"/>
            <p:cNvSpPr>
              <a:spLocks noChangeShapeType="1"/>
            </p:cNvSpPr>
            <p:nvPr/>
          </p:nvSpPr>
          <p:spPr bwMode="auto">
            <a:xfrm>
              <a:off x="3168" y="2016"/>
              <a:ext cx="844" cy="57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902" name="Line 22"/>
            <p:cNvSpPr>
              <a:spLocks noChangeShapeType="1"/>
            </p:cNvSpPr>
            <p:nvPr/>
          </p:nvSpPr>
          <p:spPr bwMode="auto">
            <a:xfrm flipV="1">
              <a:off x="4012" y="2016"/>
              <a:ext cx="844" cy="57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903" name="Line 23"/>
            <p:cNvSpPr>
              <a:spLocks noChangeShapeType="1"/>
            </p:cNvSpPr>
            <p:nvPr/>
          </p:nvSpPr>
          <p:spPr bwMode="auto">
            <a:xfrm>
              <a:off x="3168" y="2592"/>
              <a:ext cx="168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904" name="Line 24"/>
            <p:cNvSpPr>
              <a:spLocks noChangeShapeType="1"/>
            </p:cNvSpPr>
            <p:nvPr/>
          </p:nvSpPr>
          <p:spPr bwMode="auto">
            <a:xfrm>
              <a:off x="4012" y="2592"/>
              <a:ext cx="0" cy="38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0905" name="Text Box 25"/>
            <p:cNvSpPr txBox="1">
              <a:spLocks noChangeArrowheads="1"/>
            </p:cNvSpPr>
            <p:nvPr/>
          </p:nvSpPr>
          <p:spPr bwMode="auto">
            <a:xfrm>
              <a:off x="3168" y="1748"/>
              <a:ext cx="1689" cy="268"/>
            </a:xfrm>
            <a:prstGeom prst="rect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96000"/>
                </a:lnSpc>
              </a:pPr>
              <a:r>
                <a:rPr lang="zh-CN" altLang="en-US" sz="2000" b="1" dirty="0"/>
                <a:t>输入 </a:t>
              </a:r>
              <a:r>
                <a:rPr lang="en-US" altLang="zh-CN" sz="2000" b="1" dirty="0"/>
                <a:t>a,  b</a:t>
              </a:r>
            </a:p>
          </p:txBody>
        </p:sp>
        <p:sp>
          <p:nvSpPr>
            <p:cNvPr id="250906" name="Text Box 26"/>
            <p:cNvSpPr txBox="1">
              <a:spLocks noChangeArrowheads="1"/>
            </p:cNvSpPr>
            <p:nvPr/>
          </p:nvSpPr>
          <p:spPr bwMode="auto">
            <a:xfrm>
              <a:off x="3652" y="2074"/>
              <a:ext cx="752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>
                <a:lnSpc>
                  <a:spcPct val="96000"/>
                </a:lnSpc>
              </a:pPr>
              <a:r>
                <a:rPr lang="en-US" altLang="zh-CN" sz="2000" b="1"/>
                <a:t>a </a:t>
              </a:r>
              <a:r>
                <a:rPr lang="zh-CN" altLang="en-US" sz="2000" b="1"/>
                <a:t>＞ </a:t>
              </a:r>
              <a:r>
                <a:rPr lang="en-US" altLang="zh-CN" sz="2000" b="1"/>
                <a:t>b</a:t>
              </a:r>
            </a:p>
          </p:txBody>
        </p:sp>
        <p:sp>
          <p:nvSpPr>
            <p:cNvPr id="250907" name="Text Box 27"/>
            <p:cNvSpPr txBox="1">
              <a:spLocks noChangeArrowheads="1"/>
            </p:cNvSpPr>
            <p:nvPr/>
          </p:nvSpPr>
          <p:spPr bwMode="auto">
            <a:xfrm>
              <a:off x="4568" y="2304"/>
              <a:ext cx="27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zh-CN" altLang="zh-CN" sz="2000" b="1"/>
                <a:t>假</a:t>
              </a:r>
              <a:endParaRPr lang="zh-CN" altLang="en-US" sz="2000" b="1"/>
            </a:p>
          </p:txBody>
        </p:sp>
        <p:sp>
          <p:nvSpPr>
            <p:cNvPr id="250908" name="Text Box 28"/>
            <p:cNvSpPr txBox="1">
              <a:spLocks noChangeArrowheads="1"/>
            </p:cNvSpPr>
            <p:nvPr/>
          </p:nvSpPr>
          <p:spPr bwMode="auto">
            <a:xfrm>
              <a:off x="4136" y="2597"/>
              <a:ext cx="52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zh-CN" altLang="zh-CN" sz="2000" b="1"/>
                <a:t>输出</a:t>
              </a:r>
              <a:r>
                <a:rPr lang="en-US" altLang="zh-CN" sz="2000" b="1" noProof="1"/>
                <a:t>b</a:t>
              </a:r>
              <a:endParaRPr lang="en-US" altLang="zh-CN" sz="2000" b="1"/>
            </a:p>
          </p:txBody>
        </p:sp>
        <p:sp>
          <p:nvSpPr>
            <p:cNvPr id="250909" name="Rectangle 29"/>
            <p:cNvSpPr>
              <a:spLocks noChangeArrowheads="1"/>
            </p:cNvSpPr>
            <p:nvPr/>
          </p:nvSpPr>
          <p:spPr bwMode="auto">
            <a:xfrm>
              <a:off x="3320" y="2597"/>
              <a:ext cx="51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zh-CN" altLang="zh-CN" sz="2000" b="1"/>
                <a:t>输出</a:t>
              </a:r>
              <a:r>
                <a:rPr lang="en-US" altLang="zh-CN" sz="2000" b="1" noProof="1"/>
                <a:t>a</a:t>
              </a:r>
              <a:endParaRPr lang="en-US" altLang="zh-CN" sz="2000" b="1"/>
            </a:p>
          </p:txBody>
        </p:sp>
        <p:sp>
          <p:nvSpPr>
            <p:cNvPr id="250910" name="Rectangle 30"/>
            <p:cNvSpPr>
              <a:spLocks noChangeArrowheads="1"/>
            </p:cNvSpPr>
            <p:nvPr/>
          </p:nvSpPr>
          <p:spPr bwMode="auto">
            <a:xfrm>
              <a:off x="3224" y="2304"/>
              <a:ext cx="27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zh-CN" altLang="zh-CN" sz="2000" b="1"/>
                <a:t>真</a:t>
              </a:r>
              <a:endParaRPr lang="zh-CN" altLang="en-US" sz="2000" b="1"/>
            </a:p>
          </p:txBody>
        </p:sp>
      </p:grpSp>
    </p:spTree>
    <p:extLst>
      <p:ext uri="{BB962C8B-B14F-4D97-AF65-F5344CB8AC3E}">
        <p14:creationId xmlns:p14="http://schemas.microsoft.com/office/powerpoint/2010/main" val="142855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0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50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0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0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0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0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0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50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50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50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50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50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6" grpId="0" animBg="1"/>
      <p:bldP spid="250887" grpId="0" animBg="1"/>
      <p:bldP spid="250891" grpId="0" autoUpdateAnimBg="0"/>
      <p:bldP spid="250892" grpId="0" autoUpdateAnimBg="0"/>
      <p:bldP spid="250893" grpId="0" autoUpdateAnimBg="0"/>
      <p:bldP spid="250894" grpId="0" autoUpdateAnimBg="0"/>
      <p:bldP spid="250895" grpId="0" autoUpdateAnimBg="0"/>
      <p:bldP spid="25089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8E3F5-1779-4185-B699-80B69A10470B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222210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/>
              <a:t>3.3  N-S </a:t>
            </a:r>
            <a:r>
              <a:rPr lang="zh-CN" altLang="en-US" sz="3200"/>
              <a:t>图描述算法</a:t>
            </a:r>
          </a:p>
        </p:txBody>
      </p:sp>
      <p:sp>
        <p:nvSpPr>
          <p:cNvPr id="22221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762000" y="1752600"/>
            <a:ext cx="3276600" cy="609600"/>
          </a:xfrm>
        </p:spPr>
        <p:txBody>
          <a:bodyPr/>
          <a:lstStyle/>
          <a:p>
            <a:pPr marL="381000" indent="-381000">
              <a:buFontTx/>
              <a:buAutoNum type="arabicPeriod" startAt="3"/>
            </a:pPr>
            <a:r>
              <a:rPr lang="zh-CN" altLang="en-US" sz="2400"/>
              <a:t>循环结构</a:t>
            </a:r>
            <a:endParaRPr lang="zh-CN" altLang="en-US"/>
          </a:p>
        </p:txBody>
      </p:sp>
      <p:sp>
        <p:nvSpPr>
          <p:cNvPr id="222214" name="Rectangle 1030"/>
          <p:cNvSpPr>
            <a:spLocks noChangeArrowheads="1"/>
          </p:cNvSpPr>
          <p:nvPr/>
        </p:nvSpPr>
        <p:spPr bwMode="auto">
          <a:xfrm>
            <a:off x="1219200" y="2635250"/>
            <a:ext cx="2514600" cy="1327150"/>
          </a:xfrm>
          <a:prstGeom prst="rect">
            <a:avLst/>
          </a:prstGeom>
          <a:solidFill>
            <a:srgbClr val="FFFFFF">
              <a:alpha val="50000"/>
            </a:srgbClr>
          </a:solidFill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2235" name="Group 1051"/>
          <p:cNvGrpSpPr>
            <a:grpSpLocks/>
          </p:cNvGrpSpPr>
          <p:nvPr/>
        </p:nvGrpSpPr>
        <p:grpSpPr bwMode="auto">
          <a:xfrm>
            <a:off x="1550988" y="3222625"/>
            <a:ext cx="2182812" cy="739775"/>
            <a:chOff x="1073" y="1849"/>
            <a:chExt cx="1183" cy="370"/>
          </a:xfrm>
        </p:grpSpPr>
        <p:sp>
          <p:nvSpPr>
            <p:cNvPr id="222215" name="Line 1031"/>
            <p:cNvSpPr>
              <a:spLocks noChangeShapeType="1"/>
            </p:cNvSpPr>
            <p:nvPr/>
          </p:nvSpPr>
          <p:spPr bwMode="auto">
            <a:xfrm>
              <a:off x="1073" y="1849"/>
              <a:ext cx="118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2216" name="Line 1032"/>
            <p:cNvSpPr>
              <a:spLocks noChangeShapeType="1"/>
            </p:cNvSpPr>
            <p:nvPr/>
          </p:nvSpPr>
          <p:spPr bwMode="auto">
            <a:xfrm>
              <a:off x="1073" y="1849"/>
              <a:ext cx="0" cy="37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2217" name="Text Box 1033"/>
          <p:cNvSpPr txBox="1">
            <a:spLocks noChangeArrowheads="1"/>
          </p:cNvSpPr>
          <p:nvPr/>
        </p:nvSpPr>
        <p:spPr bwMode="auto">
          <a:xfrm>
            <a:off x="1892300" y="3303588"/>
            <a:ext cx="1111250" cy="4064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just"/>
            <a:endParaRPr lang="zh-CN" altLang="zh-CN" sz="2000" b="1"/>
          </a:p>
        </p:txBody>
      </p:sp>
      <p:sp>
        <p:nvSpPr>
          <p:cNvPr id="222218" name="Text Box 1034"/>
          <p:cNvSpPr txBox="1">
            <a:spLocks noChangeArrowheads="1"/>
          </p:cNvSpPr>
          <p:nvPr/>
        </p:nvSpPr>
        <p:spPr bwMode="auto">
          <a:xfrm>
            <a:off x="1447800" y="2801938"/>
            <a:ext cx="2168525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just">
              <a:lnSpc>
                <a:spcPct val="88000"/>
              </a:lnSpc>
            </a:pPr>
            <a:r>
              <a:rPr lang="zh-CN" altLang="en-US" sz="2000" b="1"/>
              <a:t>条 件</a:t>
            </a:r>
          </a:p>
        </p:txBody>
      </p:sp>
      <p:sp>
        <p:nvSpPr>
          <p:cNvPr id="222219" name="Text Box 1035"/>
          <p:cNvSpPr txBox="1">
            <a:spLocks noChangeArrowheads="1"/>
          </p:cNvSpPr>
          <p:nvPr/>
        </p:nvSpPr>
        <p:spPr bwMode="auto">
          <a:xfrm>
            <a:off x="2336800" y="3400425"/>
            <a:ext cx="8636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just">
              <a:lnSpc>
                <a:spcPct val="88000"/>
              </a:lnSpc>
            </a:pPr>
            <a:r>
              <a:rPr lang="zh-CN" altLang="en-US" sz="2000" b="1"/>
              <a:t>处  理</a:t>
            </a:r>
          </a:p>
        </p:txBody>
      </p:sp>
      <p:grpSp>
        <p:nvGrpSpPr>
          <p:cNvPr id="222237" name="Group 1053"/>
          <p:cNvGrpSpPr>
            <a:grpSpLocks/>
          </p:cNvGrpSpPr>
          <p:nvPr/>
        </p:nvGrpSpPr>
        <p:grpSpPr bwMode="auto">
          <a:xfrm>
            <a:off x="4800600" y="2743200"/>
            <a:ext cx="2971800" cy="2667000"/>
            <a:chOff x="3024" y="1728"/>
            <a:chExt cx="1872" cy="1632"/>
          </a:xfrm>
        </p:grpSpPr>
        <p:sp>
          <p:nvSpPr>
            <p:cNvPr id="222236" name="Text Box 1052"/>
            <p:cNvSpPr txBox="1">
              <a:spLocks noChangeArrowheads="1"/>
            </p:cNvSpPr>
            <p:nvPr/>
          </p:nvSpPr>
          <p:spPr bwMode="auto">
            <a:xfrm>
              <a:off x="3024" y="2064"/>
              <a:ext cx="1872" cy="1285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altLang="zh-CN"/>
            </a:p>
            <a:p>
              <a:pPr>
                <a:spcBef>
                  <a:spcPct val="50000"/>
                </a:spcBef>
              </a:pPr>
              <a:endParaRPr lang="en-US" altLang="zh-CN"/>
            </a:p>
            <a:p>
              <a:pPr>
                <a:spcBef>
                  <a:spcPct val="50000"/>
                </a:spcBef>
              </a:pPr>
              <a:endParaRPr lang="en-US" altLang="zh-CN"/>
            </a:p>
            <a:p>
              <a:pPr>
                <a:spcBef>
                  <a:spcPct val="50000"/>
                </a:spcBef>
              </a:pPr>
              <a:endParaRPr lang="en-US" altLang="zh-CN"/>
            </a:p>
          </p:txBody>
        </p:sp>
        <p:grpSp>
          <p:nvGrpSpPr>
            <p:cNvPr id="222221" name="Group 1037"/>
            <p:cNvGrpSpPr>
              <a:grpSpLocks/>
            </p:cNvGrpSpPr>
            <p:nvPr/>
          </p:nvGrpSpPr>
          <p:grpSpPr bwMode="auto">
            <a:xfrm>
              <a:off x="3024" y="1728"/>
              <a:ext cx="1872" cy="1632"/>
              <a:chOff x="6273" y="8692"/>
              <a:chExt cx="2310" cy="1650"/>
            </a:xfrm>
          </p:grpSpPr>
          <p:sp>
            <p:nvSpPr>
              <p:cNvPr id="222222" name="Rectangle 1038"/>
              <p:cNvSpPr>
                <a:spLocks noChangeArrowheads="1"/>
              </p:cNvSpPr>
              <p:nvPr/>
            </p:nvSpPr>
            <p:spPr bwMode="auto">
              <a:xfrm>
                <a:off x="6273" y="8692"/>
                <a:ext cx="2310" cy="1650"/>
              </a:xfrm>
              <a:prstGeom prst="rect">
                <a:avLst/>
              </a:prstGeom>
              <a:solidFill>
                <a:srgbClr val="FFFFFF">
                  <a:alpha val="50000"/>
                </a:srgbClr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223" name="Line 1039"/>
              <p:cNvSpPr>
                <a:spLocks noChangeShapeType="1"/>
              </p:cNvSpPr>
              <p:nvPr/>
            </p:nvSpPr>
            <p:spPr bwMode="auto">
              <a:xfrm>
                <a:off x="6273" y="9021"/>
                <a:ext cx="231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224" name="Line 1040"/>
              <p:cNvSpPr>
                <a:spLocks noChangeShapeType="1"/>
              </p:cNvSpPr>
              <p:nvPr/>
            </p:nvSpPr>
            <p:spPr bwMode="auto">
              <a:xfrm>
                <a:off x="6588" y="9350"/>
                <a:ext cx="1995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225" name="Line 1041"/>
              <p:cNvSpPr>
                <a:spLocks noChangeShapeType="1"/>
              </p:cNvSpPr>
              <p:nvPr/>
            </p:nvSpPr>
            <p:spPr bwMode="auto">
              <a:xfrm>
                <a:off x="6588" y="9350"/>
                <a:ext cx="0" cy="987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226" name="Line 1042"/>
              <p:cNvSpPr>
                <a:spLocks noChangeShapeType="1"/>
              </p:cNvSpPr>
              <p:nvPr/>
            </p:nvSpPr>
            <p:spPr bwMode="auto">
              <a:xfrm>
                <a:off x="6588" y="9679"/>
                <a:ext cx="1995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227" name="Line 1043"/>
              <p:cNvSpPr>
                <a:spLocks noChangeShapeType="1"/>
              </p:cNvSpPr>
              <p:nvPr/>
            </p:nvSpPr>
            <p:spPr bwMode="auto">
              <a:xfrm>
                <a:off x="6588" y="10008"/>
                <a:ext cx="1995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2228" name="Rectangle 1044"/>
            <p:cNvSpPr>
              <a:spLocks noChangeArrowheads="1"/>
            </p:cNvSpPr>
            <p:nvPr/>
          </p:nvSpPr>
          <p:spPr bwMode="auto">
            <a:xfrm>
              <a:off x="3216" y="1824"/>
              <a:ext cx="115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88000"/>
                </a:lnSpc>
              </a:pPr>
              <a:r>
                <a:rPr lang="en-US" altLang="zh-CN" sz="2000" b="1"/>
                <a:t>sum←0, i←0</a:t>
              </a:r>
            </a:p>
          </p:txBody>
        </p:sp>
        <p:sp>
          <p:nvSpPr>
            <p:cNvPr id="222229" name="Rectangle 1045"/>
            <p:cNvSpPr>
              <a:spLocks noChangeArrowheads="1"/>
            </p:cNvSpPr>
            <p:nvPr/>
          </p:nvSpPr>
          <p:spPr bwMode="auto">
            <a:xfrm>
              <a:off x="3120" y="2140"/>
              <a:ext cx="1008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88000"/>
                </a:lnSpc>
              </a:pPr>
              <a:r>
                <a:rPr lang="zh-CN" altLang="en-US" sz="2000" b="1"/>
                <a:t>当</a:t>
              </a:r>
              <a:r>
                <a:rPr lang="en-US" altLang="zh-CN" sz="2000" b="1"/>
                <a:t>i</a:t>
              </a:r>
              <a:r>
                <a:rPr lang="zh-CN" altLang="en-US" sz="2000" b="1"/>
                <a:t>＜</a:t>
              </a:r>
              <a:r>
                <a:rPr lang="en-US" altLang="zh-CN" sz="2000" b="1"/>
                <a:t>5</a:t>
              </a:r>
              <a:r>
                <a:rPr lang="zh-CN" altLang="en-US" sz="2000" b="1"/>
                <a:t>时 </a:t>
              </a:r>
            </a:p>
          </p:txBody>
        </p:sp>
        <p:sp>
          <p:nvSpPr>
            <p:cNvPr id="222230" name="Rectangle 1046"/>
            <p:cNvSpPr>
              <a:spLocks noChangeArrowheads="1"/>
            </p:cNvSpPr>
            <p:nvPr/>
          </p:nvSpPr>
          <p:spPr bwMode="auto">
            <a:xfrm>
              <a:off x="3360" y="2448"/>
              <a:ext cx="912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88000"/>
                </a:lnSpc>
              </a:pPr>
              <a:r>
                <a:rPr lang="zh-CN" altLang="en-US" sz="2000" b="1"/>
                <a:t>输入</a:t>
              </a:r>
              <a:r>
                <a:rPr lang="en-US" altLang="zh-CN" sz="2000" b="1"/>
                <a:t>x</a:t>
              </a:r>
            </a:p>
          </p:txBody>
        </p:sp>
        <p:sp>
          <p:nvSpPr>
            <p:cNvPr id="222231" name="Rectangle 1047"/>
            <p:cNvSpPr>
              <a:spLocks noChangeArrowheads="1"/>
            </p:cNvSpPr>
            <p:nvPr/>
          </p:nvSpPr>
          <p:spPr bwMode="auto">
            <a:xfrm>
              <a:off x="3360" y="2736"/>
              <a:ext cx="1488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88000"/>
                </a:lnSpc>
              </a:pPr>
              <a:r>
                <a:rPr lang="en-US" altLang="zh-CN" sz="2000" b="1"/>
                <a:t>sum←sum+x</a:t>
              </a:r>
            </a:p>
          </p:txBody>
        </p:sp>
        <p:sp>
          <p:nvSpPr>
            <p:cNvPr id="222232" name="Rectangle 1048"/>
            <p:cNvSpPr>
              <a:spLocks noChangeArrowheads="1"/>
            </p:cNvSpPr>
            <p:nvPr/>
          </p:nvSpPr>
          <p:spPr bwMode="auto">
            <a:xfrm>
              <a:off x="3360" y="3120"/>
              <a:ext cx="912" cy="1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algn="just">
                <a:lnSpc>
                  <a:spcPct val="88000"/>
                </a:lnSpc>
              </a:pPr>
              <a:r>
                <a:rPr lang="en-US" altLang="zh-CN" sz="2000" b="1"/>
                <a:t>i++</a:t>
              </a:r>
            </a:p>
          </p:txBody>
        </p:sp>
      </p:grpSp>
      <p:sp>
        <p:nvSpPr>
          <p:cNvPr id="222233" name="Rectangle 1049"/>
          <p:cNvSpPr>
            <a:spLocks noChangeArrowheads="1"/>
          </p:cNvSpPr>
          <p:nvPr/>
        </p:nvSpPr>
        <p:spPr bwMode="auto">
          <a:xfrm>
            <a:off x="4343400" y="1752600"/>
            <a:ext cx="3581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81000" indent="-3810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838200" indent="-3810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295400" indent="-3810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752600" indent="-3810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209800" indent="-381000" algn="l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667000" indent="-3810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124200" indent="-3810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581400" indent="-3810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038600" indent="-3810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1"/>
              </a:buClr>
            </a:pPr>
            <a:r>
              <a:rPr lang="en-US" altLang="zh-CN" b="1"/>
              <a:t>【</a:t>
            </a:r>
            <a:r>
              <a:rPr lang="zh-CN" altLang="en-US" b="1"/>
              <a:t>例</a:t>
            </a:r>
            <a:r>
              <a:rPr lang="en-US" altLang="zh-CN" b="1"/>
              <a:t>】</a:t>
            </a:r>
            <a:r>
              <a:rPr lang="zh-CN" altLang="en-US" b="1"/>
              <a:t>统计销售量算法的</a:t>
            </a:r>
            <a:r>
              <a:rPr lang="en-US" altLang="zh-CN" b="1"/>
              <a:t>N-S</a:t>
            </a:r>
            <a:r>
              <a:rPr lang="zh-CN" altLang="en-US" b="1"/>
              <a:t>图。</a:t>
            </a:r>
          </a:p>
        </p:txBody>
      </p:sp>
    </p:spTree>
    <p:extLst>
      <p:ext uri="{BB962C8B-B14F-4D97-AF65-F5344CB8AC3E}">
        <p14:creationId xmlns:p14="http://schemas.microsoft.com/office/powerpoint/2010/main" val="311169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2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22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22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2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22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4" grpId="0" animBg="1"/>
      <p:bldP spid="222218" grpId="0" autoUpdateAnimBg="0"/>
      <p:bldP spid="222219" grpId="0" autoUpdateAnimBg="0"/>
      <p:bldP spid="2222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BDBFB-87E4-41CF-9176-14946185C753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3.4 </a:t>
            </a:r>
            <a:r>
              <a:rPr lang="zh-CN" altLang="en-US"/>
              <a:t>顺序结构算法举例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800" dirty="0"/>
              <a:t>【</a:t>
            </a:r>
            <a:r>
              <a:rPr lang="zh-CN" altLang="en-US" sz="2800" dirty="0"/>
              <a:t>例</a:t>
            </a:r>
            <a:r>
              <a:rPr lang="en-US" altLang="zh-CN" sz="2800" dirty="0"/>
              <a:t>3-4】 </a:t>
            </a:r>
            <a:r>
              <a:rPr lang="zh-CN" altLang="en-US" sz="2800" dirty="0"/>
              <a:t>已知函数</a:t>
            </a:r>
            <a:r>
              <a:rPr lang="en-US" altLang="zh-CN" sz="2800" dirty="0"/>
              <a:t>f(x)=3x</a:t>
            </a:r>
            <a:r>
              <a:rPr lang="en-US" altLang="zh-CN" sz="2800" baseline="30000" dirty="0"/>
              <a:t>3</a:t>
            </a:r>
            <a:r>
              <a:rPr lang="en-US" altLang="zh-CN" sz="2800" dirty="0"/>
              <a:t>-5x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+x-10</a:t>
            </a:r>
            <a:r>
              <a:rPr lang="zh-CN" altLang="en-US" sz="2800" dirty="0"/>
              <a:t>。输入一个自变量，输出函数值。</a:t>
            </a:r>
          </a:p>
        </p:txBody>
      </p:sp>
    </p:spTree>
    <p:extLst>
      <p:ext uri="{BB962C8B-B14F-4D97-AF65-F5344CB8AC3E}">
        <p14:creationId xmlns:p14="http://schemas.microsoft.com/office/powerpoint/2010/main" val="325542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EC6E10-626C-4838-B93D-09F98DAE368D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3.4 </a:t>
            </a:r>
            <a:r>
              <a:rPr lang="zh-CN" altLang="en-US"/>
              <a:t>顺序结构算法举例</a:t>
            </a:r>
          </a:p>
        </p:txBody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en-US" altLang="zh-CN" sz="2800" dirty="0"/>
              <a:t>【</a:t>
            </a:r>
            <a:r>
              <a:rPr lang="zh-CN" altLang="en-US" sz="2800" dirty="0"/>
              <a:t>例</a:t>
            </a:r>
            <a:r>
              <a:rPr lang="en-US" altLang="zh-CN" sz="2800" dirty="0"/>
              <a:t>3-5】</a:t>
            </a:r>
            <a:r>
              <a:rPr lang="zh-CN" altLang="en-US" sz="2800" dirty="0"/>
              <a:t>输入一个由</a:t>
            </a:r>
            <a:r>
              <a:rPr lang="en-US" altLang="zh-CN" sz="2800" dirty="0"/>
              <a:t>4</a:t>
            </a:r>
            <a:r>
              <a:rPr lang="zh-CN" altLang="en-US" sz="2800" dirty="0"/>
              <a:t>位数字组成的整数，把它分解为单个数字，然后输出每一位数字。例如输入了</a:t>
            </a:r>
            <a:r>
              <a:rPr lang="en-US" altLang="zh-CN" sz="2800" dirty="0"/>
              <a:t>2634</a:t>
            </a:r>
            <a:r>
              <a:rPr lang="zh-CN" altLang="en-US" sz="2800" dirty="0"/>
              <a:t>，输出结果为</a:t>
            </a:r>
            <a:r>
              <a:rPr lang="en-US" altLang="zh-CN" sz="2800" dirty="0"/>
              <a:t>2</a:t>
            </a:r>
            <a:r>
              <a:rPr lang="zh-CN" altLang="en-US" sz="2800" dirty="0"/>
              <a:t>、</a:t>
            </a:r>
            <a:r>
              <a:rPr lang="en-US" altLang="zh-CN" sz="2800" dirty="0"/>
              <a:t>6</a:t>
            </a:r>
            <a:r>
              <a:rPr lang="zh-CN" altLang="en-US" sz="2800" dirty="0"/>
              <a:t>、</a:t>
            </a:r>
            <a:r>
              <a:rPr lang="en-US" altLang="zh-CN" sz="2800" dirty="0"/>
              <a:t>3</a:t>
            </a:r>
            <a:r>
              <a:rPr lang="zh-CN" altLang="en-US" sz="2800" dirty="0"/>
              <a:t>、</a:t>
            </a:r>
            <a:r>
              <a:rPr lang="en-US" altLang="zh-CN" sz="2800" dirty="0"/>
              <a:t>4</a:t>
            </a:r>
            <a:r>
              <a:rPr lang="zh-CN" altLang="en-US" sz="2800" dirty="0"/>
              <a:t>。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0698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8C20A6-4CF6-4B29-8E16-652871619636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3.4 </a:t>
            </a:r>
            <a:r>
              <a:rPr lang="zh-CN" altLang="en-US"/>
              <a:t>顺序结构算法举例</a:t>
            </a:r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71600"/>
            <a:ext cx="7772400" cy="518160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zh-CN" altLang="en-US" sz="2800" dirty="0"/>
              <a:t>解题分析：</a:t>
            </a:r>
          </a:p>
          <a:p>
            <a:pPr algn="just"/>
            <a:r>
              <a:rPr lang="zh-CN" altLang="en-US" sz="2800" dirty="0"/>
              <a:t> </a:t>
            </a:r>
            <a:r>
              <a:rPr lang="zh-CN" altLang="en-US" sz="2400" dirty="0"/>
              <a:t>分解一个十进制的数字时，采用</a:t>
            </a:r>
            <a:r>
              <a:rPr lang="zh-CN" altLang="en-US" sz="2400" dirty="0">
                <a:solidFill>
                  <a:srgbClr val="FF0000"/>
                </a:solidFill>
              </a:rPr>
              <a:t>‘</a:t>
            </a:r>
            <a:r>
              <a:rPr lang="en-US" altLang="zh-CN" sz="2400" dirty="0">
                <a:solidFill>
                  <a:srgbClr val="FF0000"/>
                </a:solidFill>
              </a:rPr>
              <a:t>/’</a:t>
            </a:r>
            <a:r>
              <a:rPr lang="zh-CN" altLang="en-US" sz="2400" dirty="0">
                <a:solidFill>
                  <a:srgbClr val="FF0000"/>
                </a:solidFill>
              </a:rPr>
              <a:t>和‘</a:t>
            </a:r>
            <a:r>
              <a:rPr lang="en-US" altLang="zh-CN" sz="2400" dirty="0">
                <a:solidFill>
                  <a:srgbClr val="FF0000"/>
                </a:solidFill>
              </a:rPr>
              <a:t>%’</a:t>
            </a:r>
            <a:r>
              <a:rPr lang="zh-CN" altLang="en-US" sz="2400" dirty="0">
                <a:solidFill>
                  <a:srgbClr val="FF0000"/>
                </a:solidFill>
              </a:rPr>
              <a:t>运算</a:t>
            </a:r>
            <a:r>
              <a:rPr lang="zh-CN" altLang="en-US" sz="2400" dirty="0"/>
              <a:t>相结合的方法，由</a:t>
            </a:r>
            <a:r>
              <a:rPr lang="zh-CN" altLang="en-US" sz="2400" dirty="0">
                <a:solidFill>
                  <a:srgbClr val="FF0000"/>
                </a:solidFill>
              </a:rPr>
              <a:t>低位向高位</a:t>
            </a:r>
            <a:r>
              <a:rPr lang="zh-CN" altLang="en-US" sz="2400" dirty="0"/>
              <a:t>进行分解。</a:t>
            </a:r>
          </a:p>
          <a:p>
            <a:pPr algn="just"/>
            <a:r>
              <a:rPr lang="zh-CN" altLang="en-US" sz="2400" dirty="0"/>
              <a:t> 某数对</a:t>
            </a:r>
            <a:r>
              <a:rPr lang="en-US" altLang="zh-CN" sz="2400" dirty="0"/>
              <a:t>10</a:t>
            </a:r>
            <a:r>
              <a:rPr lang="zh-CN" altLang="en-US" sz="2400" dirty="0"/>
              <a:t>求余，可得到最低位（个位）的数字。</a:t>
            </a:r>
          </a:p>
          <a:p>
            <a:pPr algn="just"/>
            <a:r>
              <a:rPr lang="zh-CN" altLang="en-US" sz="2400" dirty="0"/>
              <a:t> 某数除</a:t>
            </a:r>
            <a:r>
              <a:rPr lang="en-US" altLang="zh-CN" sz="2400" dirty="0"/>
              <a:t>10</a:t>
            </a:r>
            <a:r>
              <a:rPr lang="zh-CN" altLang="en-US" sz="2400" dirty="0"/>
              <a:t>，可得到除了最低位（个位）以外的数字。</a:t>
            </a:r>
          </a:p>
          <a:p>
            <a:pPr algn="just">
              <a:buFont typeface="Wingdings" pitchFamily="2" charset="2"/>
              <a:buNone/>
            </a:pPr>
            <a:r>
              <a:rPr lang="zh-CN" altLang="en-US" sz="2400" dirty="0"/>
              <a:t>    </a:t>
            </a:r>
            <a:r>
              <a:rPr lang="en-US" altLang="zh-CN" sz="2400" dirty="0"/>
              <a:t>263</a:t>
            </a:r>
            <a:r>
              <a:rPr lang="en-US" altLang="zh-CN" sz="2400" u="sng" dirty="0"/>
              <a:t>4</a:t>
            </a:r>
            <a:r>
              <a:rPr lang="en-US" altLang="zh-CN" sz="2400" dirty="0"/>
              <a:t>%10=4             2634/10=263</a:t>
            </a:r>
          </a:p>
          <a:p>
            <a:pPr algn="just">
              <a:buFont typeface="Wingdings" pitchFamily="2" charset="2"/>
              <a:buNone/>
            </a:pPr>
            <a:r>
              <a:rPr lang="en-US" altLang="zh-CN" sz="2400" dirty="0"/>
              <a:t>    26</a:t>
            </a:r>
            <a:r>
              <a:rPr lang="en-US" altLang="zh-CN" sz="2400" u="sng" dirty="0"/>
              <a:t>3</a:t>
            </a:r>
            <a:r>
              <a:rPr lang="en-US" altLang="zh-CN" sz="2400" dirty="0"/>
              <a:t>%10=3               263/10=26</a:t>
            </a:r>
          </a:p>
          <a:p>
            <a:pPr algn="just">
              <a:buFont typeface="Wingdings" pitchFamily="2" charset="2"/>
              <a:buNone/>
            </a:pPr>
            <a:r>
              <a:rPr lang="en-US" altLang="zh-CN" sz="2400" dirty="0"/>
              <a:t>    2</a:t>
            </a:r>
            <a:r>
              <a:rPr lang="en-US" altLang="zh-CN" sz="2400" u="sng" dirty="0"/>
              <a:t>6</a:t>
            </a:r>
            <a:r>
              <a:rPr lang="en-US" altLang="zh-CN" sz="2400" dirty="0"/>
              <a:t>%10=6                 26/10=2</a:t>
            </a:r>
          </a:p>
          <a:p>
            <a:pPr>
              <a:buFont typeface="Wingdings" pitchFamily="2" charset="2"/>
              <a:buNone/>
            </a:pPr>
            <a:r>
              <a:rPr lang="en-US" altLang="zh-CN" sz="2400" dirty="0"/>
              <a:t>    2%10=2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27305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1A98D8-9A87-4C45-A629-0C85C3E12012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3.4 </a:t>
            </a:r>
            <a:r>
              <a:rPr lang="zh-CN" altLang="en-US"/>
              <a:t>顺序结构算法举例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1371600"/>
          </a:xfrm>
        </p:spPr>
        <p:txBody>
          <a:bodyPr/>
          <a:lstStyle/>
          <a:p>
            <a:r>
              <a:rPr lang="zh-CN" altLang="en-US" sz="2400"/>
              <a:t>设待分解的数为</a:t>
            </a:r>
            <a:r>
              <a:rPr lang="en-US" altLang="zh-CN" sz="2400"/>
              <a:t>x</a:t>
            </a:r>
            <a:r>
              <a:rPr lang="zh-CN" altLang="en-US" sz="2400"/>
              <a:t>，分解后的各位数字从低至高依次是</a:t>
            </a:r>
            <a:r>
              <a:rPr lang="en-US" altLang="zh-CN" sz="2400"/>
              <a:t>a,b,c,d</a:t>
            </a:r>
            <a:r>
              <a:rPr lang="zh-CN" altLang="en-US" sz="2400"/>
              <a:t>。</a:t>
            </a:r>
          </a:p>
          <a:p>
            <a:r>
              <a:rPr lang="zh-CN" altLang="en-US" sz="2400"/>
              <a:t> </a:t>
            </a:r>
            <a:r>
              <a:rPr lang="en-US" altLang="zh-CN" sz="2400"/>
              <a:t>N-S</a:t>
            </a:r>
            <a:r>
              <a:rPr lang="zh-CN" altLang="en-US" sz="2400"/>
              <a:t>图描述的算法</a:t>
            </a:r>
          </a:p>
        </p:txBody>
      </p:sp>
      <p:graphicFrame>
        <p:nvGraphicFramePr>
          <p:cNvPr id="233525" name="Group 53"/>
          <p:cNvGraphicFramePr>
            <a:graphicFrameLocks noGrp="1"/>
          </p:cNvGraphicFramePr>
          <p:nvPr/>
        </p:nvGraphicFramePr>
        <p:xfrm>
          <a:off x="1371600" y="3048000"/>
          <a:ext cx="4191000" cy="3048002"/>
        </p:xfrm>
        <a:graphic>
          <a:graphicData uri="http://schemas.openxmlformats.org/drawingml/2006/table">
            <a:tbl>
              <a:tblPr/>
              <a:tblGrid>
                <a:gridCol w="4191000"/>
              </a:tblGrid>
              <a:tr h="50958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 kumimoji="1"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kumimoji="1"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输入一个</a:t>
                      </a: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4</a:t>
                      </a: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位整数于</a:t>
                      </a: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x</a:t>
                      </a:r>
                    </a:p>
                  </a:txBody>
                  <a:tcPr marL="381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 kumimoji="1"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kumimoji="1"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a←x%10  </a:t>
                      </a:r>
                    </a:p>
                  </a:txBody>
                  <a:tcPr marL="381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 kumimoji="1"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kumimoji="1"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x←x/10</a:t>
                      </a: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，</a:t>
                      </a: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b←x%10</a:t>
                      </a:r>
                    </a:p>
                  </a:txBody>
                  <a:tcPr marL="381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 kumimoji="1"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kumimoji="1"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x←x/10</a:t>
                      </a: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，</a:t>
                      </a: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c←x%10</a:t>
                      </a:r>
                    </a:p>
                  </a:txBody>
                  <a:tcPr marL="381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 kumimoji="1"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kumimoji="1"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x←x/10</a:t>
                      </a: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，</a:t>
                      </a: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d←x%10</a:t>
                      </a:r>
                    </a:p>
                  </a:txBody>
                  <a:tcPr marL="381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buClr>
                          <a:schemeClr val="tx1"/>
                        </a:buClr>
                        <a:buFont typeface="Wingdings" pitchFamily="2" charset="2"/>
                        <a:defRPr kumimoji="1" sz="24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1pPr>
                      <a:lvl2pPr algn="l">
                        <a:spcBef>
                          <a:spcPct val="20000"/>
                        </a:spcBef>
                        <a:buClr>
                          <a:schemeClr val="hlink"/>
                        </a:buClr>
                        <a:defRPr kumimoji="1" sz="2000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2pPr>
                      <a:lvl3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3pPr>
                      <a:lvl4pPr algn="l">
                        <a:spcBef>
                          <a:spcPct val="20000"/>
                        </a:spcBef>
                        <a:buClr>
                          <a:schemeClr val="folHlink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4pPr>
                      <a:lvl5pPr algn="l">
                        <a:spcBef>
                          <a:spcPct val="20000"/>
                        </a:spcBef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defRPr kumimoji="1" b="1">
                          <a:solidFill>
                            <a:schemeClr val="tx1"/>
                          </a:solidFill>
                          <a:latin typeface="Times New Roman" pitchFamily="18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输出各位数字</a:t>
                      </a:r>
                      <a:r>
                        <a:rPr kumimoji="1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a,b,c,d</a:t>
                      </a:r>
                    </a:p>
                  </a:txBody>
                  <a:tcPr marL="381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33533" name="Group 61"/>
          <p:cNvGrpSpPr>
            <a:grpSpLocks/>
          </p:cNvGrpSpPr>
          <p:nvPr/>
        </p:nvGrpSpPr>
        <p:grpSpPr bwMode="auto">
          <a:xfrm>
            <a:off x="6096000" y="2209800"/>
            <a:ext cx="2133600" cy="1066800"/>
            <a:chOff x="3840" y="1872"/>
            <a:chExt cx="1344" cy="672"/>
          </a:xfrm>
        </p:grpSpPr>
        <p:sp>
          <p:nvSpPr>
            <p:cNvPr id="233527" name="Text Box 55"/>
            <p:cNvSpPr txBox="1">
              <a:spLocks noChangeArrowheads="1"/>
            </p:cNvSpPr>
            <p:nvPr/>
          </p:nvSpPr>
          <p:spPr bwMode="auto">
            <a:xfrm>
              <a:off x="3840" y="1872"/>
              <a:ext cx="13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/>
                <a:t>x:   2  6  3  4</a:t>
              </a:r>
            </a:p>
          </p:txBody>
        </p:sp>
        <p:sp>
          <p:nvSpPr>
            <p:cNvPr id="233528" name="Line 56"/>
            <p:cNvSpPr>
              <a:spLocks noChangeShapeType="1"/>
            </p:cNvSpPr>
            <p:nvPr/>
          </p:nvSpPr>
          <p:spPr bwMode="auto">
            <a:xfrm>
              <a:off x="4800" y="2112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29" name="Line 57"/>
            <p:cNvSpPr>
              <a:spLocks noChangeShapeType="1"/>
            </p:cNvSpPr>
            <p:nvPr/>
          </p:nvSpPr>
          <p:spPr bwMode="auto">
            <a:xfrm>
              <a:off x="4608" y="2112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30" name="Line 58"/>
            <p:cNvSpPr>
              <a:spLocks noChangeShapeType="1"/>
            </p:cNvSpPr>
            <p:nvPr/>
          </p:nvSpPr>
          <p:spPr bwMode="auto">
            <a:xfrm>
              <a:off x="4416" y="2112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31" name="Line 59"/>
            <p:cNvSpPr>
              <a:spLocks noChangeShapeType="1"/>
            </p:cNvSpPr>
            <p:nvPr/>
          </p:nvSpPr>
          <p:spPr bwMode="auto">
            <a:xfrm>
              <a:off x="4224" y="2112"/>
              <a:ext cx="0" cy="1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3532" name="Text Box 60"/>
            <p:cNvSpPr txBox="1">
              <a:spLocks noChangeArrowheads="1"/>
            </p:cNvSpPr>
            <p:nvPr/>
          </p:nvSpPr>
          <p:spPr bwMode="auto">
            <a:xfrm>
              <a:off x="3840" y="2256"/>
              <a:ext cx="134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 smtClean="0"/>
                <a:t>      d  </a:t>
              </a:r>
              <a:r>
                <a:rPr lang="en-US" altLang="zh-CN" dirty="0"/>
                <a:t>c  b  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840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AE8B9-8420-4757-8A64-E7B9E4F98FAE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3.4 </a:t>
            </a:r>
            <a:r>
              <a:rPr lang="zh-CN" altLang="en-US"/>
              <a:t>顺序结构算法举例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7772400" cy="533400"/>
          </a:xfrm>
        </p:spPr>
        <p:txBody>
          <a:bodyPr/>
          <a:lstStyle/>
          <a:p>
            <a:r>
              <a:rPr lang="en-US" altLang="zh-CN" sz="2400"/>
              <a:t>C</a:t>
            </a:r>
            <a:r>
              <a:rPr lang="zh-CN" altLang="en-US" sz="2400"/>
              <a:t>程序</a:t>
            </a:r>
          </a:p>
        </p:txBody>
      </p:sp>
      <p:sp>
        <p:nvSpPr>
          <p:cNvPr id="234500" name="Rectangle 4" descr="羊皮纸"/>
          <p:cNvSpPr>
            <a:spLocks noChangeArrowheads="1"/>
          </p:cNvSpPr>
          <p:nvPr/>
        </p:nvSpPr>
        <p:spPr bwMode="auto">
          <a:xfrm>
            <a:off x="788988" y="1814084"/>
            <a:ext cx="7821612" cy="4358116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952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sz="2000" b="1">
                <a:cs typeface="Courier New" pitchFamily="49" charset="0"/>
              </a:rPr>
              <a:t>main( )	/*</a:t>
            </a:r>
            <a:r>
              <a:rPr kumimoji="1" lang="zh-CN" altLang="en-US" sz="2000" b="1"/>
              <a:t>分解一个</a:t>
            </a:r>
            <a:r>
              <a:rPr kumimoji="1" lang="en-US" altLang="zh-CN" sz="2000" b="1">
                <a:cs typeface="Courier New" pitchFamily="49" charset="0"/>
              </a:rPr>
              <a:t>4</a:t>
            </a:r>
            <a:r>
              <a:rPr kumimoji="1" lang="zh-CN" altLang="en-US" sz="2000" b="1"/>
              <a:t>位整数</a:t>
            </a:r>
            <a:r>
              <a:rPr kumimoji="1" lang="zh-CN" altLang="en-US" sz="2000" b="1">
                <a:cs typeface="Courier New" pitchFamily="49" charset="0"/>
              </a:rPr>
              <a:t>*</a:t>
            </a:r>
            <a:r>
              <a:rPr kumimoji="1" lang="en-US" altLang="zh-CN" sz="2000" b="1">
                <a:cs typeface="Courier New" pitchFamily="49" charset="0"/>
              </a:rPr>
              <a:t>/</a:t>
            </a:r>
            <a:endParaRPr kumimoji="1" lang="en-US" altLang="zh-CN" sz="2000" b="1"/>
          </a:p>
          <a:p>
            <a:pPr algn="l"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sz="2000" b="1">
                <a:cs typeface="Courier New" pitchFamily="49" charset="0"/>
              </a:rPr>
              <a:t>{</a:t>
            </a:r>
          </a:p>
          <a:p>
            <a:pPr algn="l"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sz="2000" b="1">
                <a:cs typeface="Courier New" pitchFamily="49" charset="0"/>
              </a:rPr>
              <a:t>      int  a, b, c, d</a:t>
            </a:r>
            <a:r>
              <a:rPr kumimoji="1" lang="en-US" altLang="zh-CN" sz="2000" b="1"/>
              <a:t>, </a:t>
            </a:r>
            <a:r>
              <a:rPr kumimoji="1" lang="en-US" altLang="zh-CN" sz="2000" b="1">
                <a:cs typeface="Courier New" pitchFamily="49" charset="0"/>
              </a:rPr>
              <a:t>x;</a:t>
            </a:r>
            <a:endParaRPr kumimoji="1" lang="en-US" altLang="zh-CN" sz="2000" b="1"/>
          </a:p>
          <a:p>
            <a:pPr algn="l"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sz="2000" b="1">
                <a:cs typeface="Courier New" pitchFamily="49" charset="0"/>
              </a:rPr>
              <a:t>      printf ("input a number:");    </a:t>
            </a:r>
          </a:p>
          <a:p>
            <a:pPr algn="l"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sz="2000" b="1">
                <a:cs typeface="Courier New" pitchFamily="49" charset="0"/>
              </a:rPr>
              <a:t>      scanf("%d",&amp;x);</a:t>
            </a:r>
            <a:endParaRPr kumimoji="1" lang="en-US" altLang="zh-CN" sz="2000" b="1"/>
          </a:p>
          <a:p>
            <a:pPr algn="l"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sz="2000" b="1">
                <a:cs typeface="Courier New" pitchFamily="49" charset="0"/>
              </a:rPr>
              <a:t>      a = x % 10;		/*</a:t>
            </a:r>
            <a:r>
              <a:rPr kumimoji="1" lang="zh-CN" altLang="en-US" sz="2000" b="1"/>
              <a:t>求个位</a:t>
            </a:r>
            <a:r>
              <a:rPr kumimoji="1" lang="zh-CN" altLang="en-US" sz="2000" b="1">
                <a:cs typeface="Courier New" pitchFamily="49" charset="0"/>
              </a:rPr>
              <a:t>*</a:t>
            </a:r>
            <a:r>
              <a:rPr kumimoji="1" lang="en-US" altLang="zh-CN" sz="2000" b="1">
                <a:cs typeface="Courier New" pitchFamily="49" charset="0"/>
              </a:rPr>
              <a:t>/</a:t>
            </a:r>
            <a:endParaRPr kumimoji="1" lang="en-US" altLang="zh-CN" sz="2000" b="1"/>
          </a:p>
          <a:p>
            <a:pPr algn="l"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sz="2000" b="1">
                <a:cs typeface="Courier New" pitchFamily="49" charset="0"/>
              </a:rPr>
              <a:t>      x = x / 10; b = x %  10;	/*</a:t>
            </a:r>
            <a:r>
              <a:rPr kumimoji="1" lang="zh-CN" altLang="en-US" sz="2000" b="1"/>
              <a:t>求十位</a:t>
            </a:r>
            <a:r>
              <a:rPr kumimoji="1" lang="zh-CN" altLang="en-US" sz="2000" b="1">
                <a:cs typeface="Courier New" pitchFamily="49" charset="0"/>
              </a:rPr>
              <a:t>*</a:t>
            </a:r>
            <a:r>
              <a:rPr kumimoji="1" lang="en-US" altLang="zh-CN" sz="2000" b="1">
                <a:cs typeface="Courier New" pitchFamily="49" charset="0"/>
              </a:rPr>
              <a:t>/</a:t>
            </a:r>
            <a:endParaRPr kumimoji="1" lang="en-US" altLang="zh-CN" sz="2000" b="1"/>
          </a:p>
          <a:p>
            <a:pPr algn="l"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sz="2000" b="1">
                <a:cs typeface="Courier New" pitchFamily="49" charset="0"/>
              </a:rPr>
              <a:t>      x = x / 10; c = x % 10;	/*</a:t>
            </a:r>
            <a:r>
              <a:rPr kumimoji="1" lang="zh-CN" altLang="en-US" sz="2000" b="1"/>
              <a:t>求百位</a:t>
            </a:r>
            <a:r>
              <a:rPr kumimoji="1" lang="zh-CN" altLang="en-US" sz="2000" b="1">
                <a:cs typeface="Courier New" pitchFamily="49" charset="0"/>
              </a:rPr>
              <a:t>*</a:t>
            </a:r>
            <a:r>
              <a:rPr kumimoji="1" lang="en-US" altLang="zh-CN" sz="2000" b="1">
                <a:cs typeface="Courier New" pitchFamily="49" charset="0"/>
              </a:rPr>
              <a:t>/</a:t>
            </a:r>
            <a:endParaRPr kumimoji="1" lang="en-US" altLang="zh-CN" sz="2000" b="1"/>
          </a:p>
          <a:p>
            <a:pPr algn="l"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sz="2000" b="1">
                <a:cs typeface="Courier New" pitchFamily="49" charset="0"/>
              </a:rPr>
              <a:t>      x = x / 10; d = x % 10;	/*</a:t>
            </a:r>
            <a:r>
              <a:rPr kumimoji="1" lang="zh-CN" altLang="en-US" sz="2000" b="1"/>
              <a:t>求千位</a:t>
            </a:r>
            <a:r>
              <a:rPr kumimoji="1" lang="zh-CN" altLang="en-US" sz="2000" b="1">
                <a:cs typeface="Courier New" pitchFamily="49" charset="0"/>
              </a:rPr>
              <a:t>*</a:t>
            </a:r>
            <a:r>
              <a:rPr kumimoji="1" lang="en-US" altLang="zh-CN" sz="2000" b="1">
                <a:cs typeface="Courier New" pitchFamily="49" charset="0"/>
              </a:rPr>
              <a:t>/</a:t>
            </a:r>
            <a:endParaRPr kumimoji="1" lang="en-US" altLang="zh-CN" sz="2000" b="1"/>
          </a:p>
          <a:p>
            <a:pPr algn="l" eaLnBrk="1" hangingPunct="1">
              <a:lnSpc>
                <a:spcPct val="60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sz="2000" b="1">
                <a:cs typeface="Courier New" pitchFamily="49" charset="0"/>
              </a:rPr>
              <a:t>      printf("</a:t>
            </a:r>
            <a:r>
              <a:rPr kumimoji="1" lang="zh-CN" altLang="en-US" sz="2000" b="1"/>
              <a:t>个位</a:t>
            </a:r>
            <a:r>
              <a:rPr kumimoji="1" lang="en-US" altLang="zh-CN" sz="2000" b="1">
                <a:cs typeface="Courier New" pitchFamily="49" charset="0"/>
              </a:rPr>
              <a:t>=%d,</a:t>
            </a:r>
            <a:r>
              <a:rPr kumimoji="1" lang="zh-CN" altLang="en-US" sz="2000" b="1"/>
              <a:t>十位</a:t>
            </a:r>
            <a:r>
              <a:rPr kumimoji="1" lang="en-US" altLang="zh-CN" sz="2000" b="1">
                <a:cs typeface="Courier New" pitchFamily="49" charset="0"/>
              </a:rPr>
              <a:t>=%d,</a:t>
            </a:r>
            <a:r>
              <a:rPr kumimoji="1" lang="zh-CN" altLang="en-US" sz="2000" b="1"/>
              <a:t>百位</a:t>
            </a:r>
            <a:r>
              <a:rPr kumimoji="1" lang="en-US" altLang="zh-CN" sz="2000" b="1">
                <a:cs typeface="Courier New" pitchFamily="49" charset="0"/>
              </a:rPr>
              <a:t>=%d,</a:t>
            </a:r>
            <a:r>
              <a:rPr kumimoji="1" lang="zh-CN" altLang="en-US" sz="2000" b="1"/>
              <a:t>千位</a:t>
            </a:r>
            <a:r>
              <a:rPr kumimoji="1" lang="en-US" altLang="zh-CN" sz="2000" b="1">
                <a:cs typeface="Courier New" pitchFamily="49" charset="0"/>
              </a:rPr>
              <a:t>=%d \n", a, b, c, d);</a:t>
            </a:r>
          </a:p>
          <a:p>
            <a:pPr algn="l" eaLnBrk="1" hangingPunct="1">
              <a:lnSpc>
                <a:spcPct val="80000"/>
              </a:lnSpc>
              <a:spcBef>
                <a:spcPct val="5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sz="2000" b="1">
                <a:cs typeface="Courier New" pitchFamily="49" charset="0"/>
              </a:rPr>
              <a:t>}</a:t>
            </a:r>
            <a:r>
              <a:rPr kumimoji="1" lang="en-US" altLang="zh-CN" sz="2000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2566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355205-5689-4873-B9B7-8DBF8441F8B5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605713" cy="838200"/>
          </a:xfrm>
        </p:spPr>
        <p:txBody>
          <a:bodyPr/>
          <a:lstStyle/>
          <a:p>
            <a:r>
              <a:rPr lang="en-US" altLang="zh-CN" dirty="0"/>
              <a:t>3.5.1</a:t>
            </a:r>
            <a:r>
              <a:rPr lang="zh-CN" altLang="en-US" dirty="0"/>
              <a:t>认识编译预处理命令</a:t>
            </a:r>
            <a:r>
              <a:rPr lang="en-US" altLang="zh-CN" dirty="0"/>
              <a:t>include</a:t>
            </a:r>
            <a:r>
              <a:rPr lang="zh-CN" altLang="en-US" dirty="0"/>
              <a:t>和</a:t>
            </a:r>
            <a:r>
              <a:rPr lang="en-US" altLang="zh-CN" dirty="0"/>
              <a:t>define  </a:t>
            </a:r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22388"/>
            <a:ext cx="7772400" cy="119221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800" dirty="0"/>
              <a:t>【</a:t>
            </a:r>
            <a:r>
              <a:rPr lang="zh-CN" altLang="en-US" sz="2800" dirty="0"/>
              <a:t>例</a:t>
            </a:r>
            <a:r>
              <a:rPr lang="en-US" altLang="zh-CN" sz="2800" dirty="0"/>
              <a:t>3-6】</a:t>
            </a:r>
            <a:r>
              <a:rPr lang="zh-CN" altLang="en-US" sz="2800" dirty="0"/>
              <a:t>编写算法输入一线段起点坐标、线段的长度和距</a:t>
            </a:r>
            <a:r>
              <a:rPr lang="en-US" altLang="zh-CN" sz="2800" dirty="0"/>
              <a:t>x</a:t>
            </a:r>
            <a:r>
              <a:rPr lang="zh-CN" altLang="en-US" sz="2800" dirty="0"/>
              <a:t>轴正向的角度，输出终点坐标。</a:t>
            </a: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362200"/>
            <a:ext cx="3762974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28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63E6CD-5EC5-4F5A-A90F-28BDB32F65F7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47800"/>
            <a:ext cx="8424862" cy="1676400"/>
          </a:xfrm>
        </p:spPr>
        <p:txBody>
          <a:bodyPr/>
          <a:lstStyle/>
          <a:p>
            <a:r>
              <a:rPr lang="en-US" altLang="zh-CN" sz="2800" dirty="0"/>
              <a:t> </a:t>
            </a:r>
            <a:r>
              <a:rPr lang="zh-CN" altLang="en-US" sz="2800" dirty="0"/>
              <a:t>偏移量</a:t>
            </a:r>
            <a:r>
              <a:rPr lang="en-US" altLang="zh-CN" sz="2800" dirty="0"/>
              <a:t>: </a:t>
            </a:r>
            <a:r>
              <a:rPr lang="en-US" altLang="zh-CN" sz="2800" dirty="0" err="1"/>
              <a:t>len</a:t>
            </a:r>
            <a:r>
              <a:rPr lang="en-US" altLang="zh-CN" sz="2800" dirty="0"/>
              <a:t>*sin(angle)</a:t>
            </a:r>
            <a:r>
              <a:rPr lang="zh-CN" altLang="en-US" sz="2800" dirty="0"/>
              <a:t>、</a:t>
            </a:r>
            <a:r>
              <a:rPr lang="en-US" altLang="zh-CN" sz="2800" dirty="0" err="1"/>
              <a:t>len</a:t>
            </a:r>
            <a:r>
              <a:rPr lang="en-US" altLang="zh-CN" sz="2800" dirty="0"/>
              <a:t>*cos(angle) </a:t>
            </a:r>
          </a:p>
          <a:p>
            <a:r>
              <a:rPr lang="en-US" altLang="zh-CN" sz="2800" dirty="0"/>
              <a:t> </a:t>
            </a:r>
            <a:r>
              <a:rPr lang="zh-CN" altLang="en-US" sz="2800" dirty="0"/>
              <a:t>可以使用数学函数的方法：</a:t>
            </a:r>
          </a:p>
          <a:p>
            <a:pPr>
              <a:buFont typeface="Wingdings" pitchFamily="2" charset="2"/>
              <a:buNone/>
            </a:pPr>
            <a:r>
              <a:rPr lang="zh-CN" altLang="en-US" sz="2800" dirty="0"/>
              <a:t>     </a:t>
            </a:r>
            <a:r>
              <a:rPr lang="en-US" altLang="zh-CN" sz="2800" dirty="0"/>
              <a:t># include   "</a:t>
            </a:r>
            <a:r>
              <a:rPr lang="en-US" altLang="zh-CN" sz="2800" dirty="0" err="1"/>
              <a:t>math.h</a:t>
            </a:r>
            <a:r>
              <a:rPr lang="en-US" altLang="zh-CN" sz="2800" dirty="0"/>
              <a:t> “</a:t>
            </a:r>
          </a:p>
          <a:p>
            <a:pPr>
              <a:buFont typeface="Wingdings" pitchFamily="2" charset="2"/>
              <a:buNone/>
            </a:pPr>
            <a:endParaRPr lang="en-US" altLang="zh-CN" sz="2800" dirty="0"/>
          </a:p>
        </p:txBody>
      </p:sp>
      <p:sp>
        <p:nvSpPr>
          <p:cNvPr id="257054" name="Rectangle 30"/>
          <p:cNvSpPr>
            <a:spLocks noChangeArrowheads="1"/>
          </p:cNvSpPr>
          <p:nvPr/>
        </p:nvSpPr>
        <p:spPr bwMode="auto">
          <a:xfrm>
            <a:off x="0" y="3014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57061" name="Group 37"/>
          <p:cNvGrpSpPr>
            <a:grpSpLocks/>
          </p:cNvGrpSpPr>
          <p:nvPr/>
        </p:nvGrpSpPr>
        <p:grpSpPr bwMode="auto">
          <a:xfrm>
            <a:off x="1619250" y="3500438"/>
            <a:ext cx="5689600" cy="1944687"/>
            <a:chOff x="1020" y="2205"/>
            <a:chExt cx="3584" cy="1225"/>
          </a:xfrm>
        </p:grpSpPr>
        <p:grpSp>
          <p:nvGrpSpPr>
            <p:cNvPr id="257038" name="Group 14"/>
            <p:cNvGrpSpPr>
              <a:grpSpLocks/>
            </p:cNvGrpSpPr>
            <p:nvPr/>
          </p:nvGrpSpPr>
          <p:grpSpPr bwMode="auto">
            <a:xfrm>
              <a:off x="1020" y="2205"/>
              <a:ext cx="3584" cy="1225"/>
              <a:chOff x="4431" y="5240"/>
              <a:chExt cx="2940" cy="1316"/>
            </a:xfrm>
          </p:grpSpPr>
          <p:sp>
            <p:nvSpPr>
              <p:cNvPr id="257039" name="Line 15"/>
              <p:cNvSpPr>
                <a:spLocks noChangeShapeType="1"/>
              </p:cNvSpPr>
              <p:nvPr/>
            </p:nvSpPr>
            <p:spPr bwMode="auto">
              <a:xfrm>
                <a:off x="4431" y="5240"/>
                <a:ext cx="0" cy="131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40" name="Line 16"/>
              <p:cNvSpPr>
                <a:spLocks noChangeShapeType="1"/>
              </p:cNvSpPr>
              <p:nvPr/>
            </p:nvSpPr>
            <p:spPr bwMode="auto">
              <a:xfrm>
                <a:off x="4431" y="5240"/>
                <a:ext cx="294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41" name="Line 17"/>
              <p:cNvSpPr>
                <a:spLocks noChangeShapeType="1"/>
              </p:cNvSpPr>
              <p:nvPr/>
            </p:nvSpPr>
            <p:spPr bwMode="auto">
              <a:xfrm>
                <a:off x="7371" y="5240"/>
                <a:ext cx="0" cy="131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42" name="Line 18"/>
              <p:cNvSpPr>
                <a:spLocks noChangeShapeType="1"/>
              </p:cNvSpPr>
              <p:nvPr/>
            </p:nvSpPr>
            <p:spPr bwMode="auto">
              <a:xfrm>
                <a:off x="4431" y="5569"/>
                <a:ext cx="294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43" name="Line 19"/>
              <p:cNvSpPr>
                <a:spLocks noChangeShapeType="1"/>
              </p:cNvSpPr>
              <p:nvPr/>
            </p:nvSpPr>
            <p:spPr bwMode="auto">
              <a:xfrm>
                <a:off x="4431" y="5898"/>
                <a:ext cx="294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44" name="Line 20"/>
              <p:cNvSpPr>
                <a:spLocks noChangeShapeType="1"/>
              </p:cNvSpPr>
              <p:nvPr/>
            </p:nvSpPr>
            <p:spPr bwMode="auto">
              <a:xfrm>
                <a:off x="4431" y="6227"/>
                <a:ext cx="294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045" name="Line 21"/>
              <p:cNvSpPr>
                <a:spLocks noChangeShapeType="1"/>
              </p:cNvSpPr>
              <p:nvPr/>
            </p:nvSpPr>
            <p:spPr bwMode="auto">
              <a:xfrm>
                <a:off x="4431" y="6556"/>
                <a:ext cx="294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57057" name="Rectangle 33"/>
            <p:cNvSpPr>
              <a:spLocks noChangeArrowheads="1"/>
            </p:cNvSpPr>
            <p:nvPr/>
          </p:nvSpPr>
          <p:spPr bwMode="auto">
            <a:xfrm>
              <a:off x="1345" y="2236"/>
              <a:ext cx="1777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000"/>
                <a:t>输入</a:t>
              </a:r>
              <a:r>
                <a:rPr kumimoji="1" lang="en-US" altLang="zh-CN" sz="2000"/>
                <a:t>x1</a:t>
              </a:r>
              <a:r>
                <a:rPr kumimoji="1" lang="zh-CN" altLang="en-US" sz="2000"/>
                <a:t>、</a:t>
              </a:r>
              <a:r>
                <a:rPr kumimoji="1" lang="en-US" altLang="zh-CN" sz="2000"/>
                <a:t>y1</a:t>
              </a:r>
              <a:r>
                <a:rPr kumimoji="1" lang="zh-CN" altLang="en-US" sz="2000"/>
                <a:t>、</a:t>
              </a:r>
              <a:r>
                <a:rPr kumimoji="1" lang="en-US" altLang="zh-CN" sz="2000"/>
                <a:t>len</a:t>
              </a:r>
              <a:r>
                <a:rPr kumimoji="1" lang="zh-CN" altLang="en-US" sz="2000"/>
                <a:t>、</a:t>
              </a:r>
              <a:r>
                <a:rPr kumimoji="1" lang="en-US" altLang="zh-CN" sz="2000"/>
                <a:t>angle</a:t>
              </a:r>
            </a:p>
          </p:txBody>
        </p:sp>
        <p:sp>
          <p:nvSpPr>
            <p:cNvPr id="257058" name="Rectangle 34"/>
            <p:cNvSpPr>
              <a:spLocks noChangeArrowheads="1"/>
            </p:cNvSpPr>
            <p:nvPr/>
          </p:nvSpPr>
          <p:spPr bwMode="auto">
            <a:xfrm>
              <a:off x="1362" y="2554"/>
              <a:ext cx="3070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2000"/>
                <a:t>x2 ← x1 + len * cos(angel / 180 * 3.1415926)</a:t>
              </a:r>
            </a:p>
          </p:txBody>
        </p:sp>
        <p:sp>
          <p:nvSpPr>
            <p:cNvPr id="257059" name="Rectangle 35"/>
            <p:cNvSpPr>
              <a:spLocks noChangeArrowheads="1"/>
            </p:cNvSpPr>
            <p:nvPr/>
          </p:nvSpPr>
          <p:spPr bwMode="auto">
            <a:xfrm>
              <a:off x="1357" y="2826"/>
              <a:ext cx="3043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2000"/>
                <a:t>y2 ← y1 + len * sin(angel / 180 * 3.1415926)</a:t>
              </a:r>
            </a:p>
          </p:txBody>
        </p:sp>
        <p:sp>
          <p:nvSpPr>
            <p:cNvPr id="257060" name="Rectangle 36"/>
            <p:cNvSpPr>
              <a:spLocks noChangeArrowheads="1"/>
            </p:cNvSpPr>
            <p:nvPr/>
          </p:nvSpPr>
          <p:spPr bwMode="auto">
            <a:xfrm>
              <a:off x="1108" y="3144"/>
              <a:ext cx="107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en-US" altLang="zh-CN" sz="2000"/>
                <a:t>      </a:t>
              </a:r>
              <a:r>
                <a:rPr kumimoji="1" lang="zh-CN" altLang="en-US" sz="2000"/>
                <a:t>输出</a:t>
              </a:r>
              <a:r>
                <a:rPr kumimoji="1" lang="en-US" altLang="zh-CN" sz="2000"/>
                <a:t>x2, y2</a:t>
              </a:r>
            </a:p>
          </p:txBody>
        </p:sp>
      </p:grpSp>
      <p:sp>
        <p:nvSpPr>
          <p:cNvPr id="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3.5.1</a:t>
            </a:r>
            <a:r>
              <a:rPr lang="zh-CN" altLang="en-US" dirty="0"/>
              <a:t>认识编译预处理命令</a:t>
            </a:r>
            <a:r>
              <a:rPr lang="en-US" altLang="zh-CN" dirty="0"/>
              <a:t>include</a:t>
            </a:r>
            <a:r>
              <a:rPr lang="zh-CN" altLang="en-US" dirty="0"/>
              <a:t>和</a:t>
            </a:r>
            <a:r>
              <a:rPr lang="en-US" altLang="zh-CN" dirty="0"/>
              <a:t>define  </a:t>
            </a:r>
          </a:p>
        </p:txBody>
      </p:sp>
    </p:spTree>
    <p:extLst>
      <p:ext uri="{BB962C8B-B14F-4D97-AF65-F5344CB8AC3E}">
        <p14:creationId xmlns:p14="http://schemas.microsoft.com/office/powerpoint/2010/main" val="132544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7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A0D112-9D2C-4C16-AEFF-5ADFBBCB0AA1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203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 dirty="0"/>
              <a:t>第</a:t>
            </a:r>
            <a:r>
              <a:rPr lang="en-US" altLang="zh-CN" sz="4000" dirty="0"/>
              <a:t>3</a:t>
            </a:r>
            <a:r>
              <a:rPr lang="zh-CN" altLang="en-US" sz="4000" dirty="0"/>
              <a:t>章 初步认识结构化算法</a:t>
            </a:r>
          </a:p>
        </p:txBody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dirty="0"/>
              <a:t>学习目标：</a:t>
            </a:r>
          </a:p>
          <a:p>
            <a:r>
              <a:rPr lang="zh-CN" altLang="en-US" sz="2800" dirty="0"/>
              <a:t>了解结构化算法的原则和特点</a:t>
            </a:r>
          </a:p>
          <a:p>
            <a:r>
              <a:rPr lang="zh-CN" altLang="en-US" sz="2800" dirty="0"/>
              <a:t>掌握解三种基本控制结构的流程图描述</a:t>
            </a:r>
          </a:p>
          <a:p>
            <a:r>
              <a:rPr lang="zh-CN" altLang="en-US" sz="2800" dirty="0"/>
              <a:t>掌握顺序结构的算法的设计</a:t>
            </a:r>
          </a:p>
          <a:p>
            <a:r>
              <a:rPr lang="zh-CN" altLang="en-US" sz="2800" dirty="0"/>
              <a:t>熟练掌握整数‘</a:t>
            </a:r>
            <a:r>
              <a:rPr lang="en-US" altLang="zh-CN" sz="2800" dirty="0"/>
              <a:t>/’</a:t>
            </a:r>
            <a:r>
              <a:rPr lang="zh-CN" altLang="en-US" sz="2800" dirty="0"/>
              <a:t>和‘％’运算</a:t>
            </a:r>
          </a:p>
        </p:txBody>
      </p:sp>
    </p:spTree>
    <p:extLst>
      <p:ext uri="{BB962C8B-B14F-4D97-AF65-F5344CB8AC3E}">
        <p14:creationId xmlns:p14="http://schemas.microsoft.com/office/powerpoint/2010/main" val="26974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5C2AF5-B13F-4153-AB00-3DE76AAB804F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800" dirty="0"/>
              <a:t> </a:t>
            </a:r>
            <a:r>
              <a:rPr lang="zh-CN" altLang="en-US" sz="2800" dirty="0"/>
              <a:t>关于圆周率的书写</a:t>
            </a:r>
          </a:p>
          <a:p>
            <a:pPr lvl="1">
              <a:buFontTx/>
              <a:buNone/>
            </a:pPr>
            <a:r>
              <a:rPr lang="en-US" altLang="zh-CN" sz="2400" i="1" dirty="0"/>
              <a:t>#define  PI  3.1415926</a:t>
            </a:r>
            <a:endParaRPr lang="en-US" altLang="zh-CN" sz="2400" dirty="0"/>
          </a:p>
          <a:p>
            <a:pPr lvl="1">
              <a:buFontTx/>
              <a:buNone/>
            </a:pPr>
            <a:endParaRPr lang="en-US" altLang="zh-CN" sz="2400" dirty="0"/>
          </a:p>
          <a:p>
            <a:pPr lvl="1">
              <a:buFontTx/>
              <a:buNone/>
            </a:pPr>
            <a:r>
              <a:rPr lang="zh-CN" altLang="en-US" sz="2400" dirty="0"/>
              <a:t>以上的两个表达式可以写为</a:t>
            </a:r>
            <a:r>
              <a:rPr lang="zh-CN" altLang="en-US" sz="2400" dirty="0" smtClean="0"/>
              <a:t>：</a:t>
            </a:r>
            <a:endParaRPr lang="zh-CN" altLang="en-US" sz="2400" i="1" dirty="0"/>
          </a:p>
          <a:p>
            <a:pPr lvl="1">
              <a:buFontTx/>
              <a:buNone/>
            </a:pPr>
            <a:r>
              <a:rPr lang="en-US" altLang="zh-CN" sz="2400" i="1" dirty="0" smtClean="0"/>
              <a:t>   x2 </a:t>
            </a:r>
            <a:r>
              <a:rPr lang="en-US" altLang="zh-CN" sz="2400" i="1" dirty="0"/>
              <a:t>= x1 + </a:t>
            </a:r>
            <a:r>
              <a:rPr lang="en-US" altLang="zh-CN" sz="2400" i="1" dirty="0" err="1"/>
              <a:t>len</a:t>
            </a:r>
            <a:r>
              <a:rPr lang="en-US" altLang="zh-CN" sz="2400" i="1" dirty="0"/>
              <a:t> * cos(angle / 180 * PI);</a:t>
            </a:r>
          </a:p>
          <a:p>
            <a:pPr lvl="1">
              <a:buFontTx/>
              <a:buNone/>
            </a:pPr>
            <a:r>
              <a:rPr lang="en-US" altLang="zh-CN" sz="2400" i="1" dirty="0" smtClean="0"/>
              <a:t>   y2 </a:t>
            </a:r>
            <a:r>
              <a:rPr lang="en-US" altLang="zh-CN" sz="2400" i="1" dirty="0"/>
              <a:t>= y1 + </a:t>
            </a:r>
            <a:r>
              <a:rPr lang="en-US" altLang="zh-CN" sz="2400" i="1" dirty="0" err="1"/>
              <a:t>len</a:t>
            </a:r>
            <a:r>
              <a:rPr lang="en-US" altLang="zh-CN" sz="2400" i="1" dirty="0"/>
              <a:t> * sin(angle / 180 * PI);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605713" cy="838200"/>
          </a:xfrm>
        </p:spPr>
        <p:txBody>
          <a:bodyPr/>
          <a:lstStyle/>
          <a:p>
            <a:r>
              <a:rPr lang="en-US" altLang="zh-CN" dirty="0"/>
              <a:t>3.5.1</a:t>
            </a:r>
            <a:r>
              <a:rPr lang="zh-CN" altLang="en-US" dirty="0"/>
              <a:t>认识编译预处理命令</a:t>
            </a:r>
            <a:r>
              <a:rPr lang="en-US" altLang="zh-CN" dirty="0"/>
              <a:t>include</a:t>
            </a:r>
            <a:r>
              <a:rPr lang="zh-CN" altLang="en-US" dirty="0"/>
              <a:t>和</a:t>
            </a:r>
            <a:r>
              <a:rPr lang="en-US" altLang="zh-CN" dirty="0"/>
              <a:t>define  </a:t>
            </a:r>
          </a:p>
        </p:txBody>
      </p:sp>
    </p:spTree>
    <p:extLst>
      <p:ext uri="{BB962C8B-B14F-4D97-AF65-F5344CB8AC3E}">
        <p14:creationId xmlns:p14="http://schemas.microsoft.com/office/powerpoint/2010/main" val="191673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AE05D7-E92B-4CBC-8FD8-60D09E0B2C6A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600" dirty="0"/>
              <a:t>#include "</a:t>
            </a:r>
            <a:r>
              <a:rPr lang="en-US" altLang="zh-CN" sz="1600" dirty="0" err="1"/>
              <a:t>math.h</a:t>
            </a:r>
            <a:r>
              <a:rPr lang="en-US" altLang="zh-CN" sz="1600" dirty="0"/>
              <a:t>"    /*</a:t>
            </a:r>
            <a:r>
              <a:rPr lang="zh-CN" altLang="en-US" sz="1600" dirty="0"/>
              <a:t>为使用正弦、余弦函数做准备*</a:t>
            </a:r>
            <a:r>
              <a:rPr lang="en-US" altLang="zh-CN" sz="1600" dirty="0"/>
              <a:t>/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600" dirty="0"/>
              <a:t>#define  PI  3.1415926 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600" dirty="0"/>
              <a:t>main()</a:t>
            </a:r>
            <a:endParaRPr lang="fr-FR" altLang="zh-CN" sz="16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fr-FR" altLang="zh-CN" sz="1600" dirty="0"/>
              <a:t>{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fr-FR" altLang="zh-CN" sz="1600" dirty="0"/>
              <a:t>float  x1, y1, x2, y2, len, angle; 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fr-FR" altLang="zh-CN" sz="1600" dirty="0"/>
          </a:p>
          <a:p>
            <a:pPr lvl="1">
              <a:lnSpc>
                <a:spcPct val="80000"/>
              </a:lnSpc>
              <a:buFontTx/>
              <a:buNone/>
            </a:pPr>
            <a:r>
              <a:rPr lang="fr-FR" altLang="zh-CN" sz="1600" dirty="0"/>
              <a:t>/*</a:t>
            </a:r>
            <a:r>
              <a:rPr lang="zh-CN" altLang="fr-FR" sz="1600" dirty="0"/>
              <a:t>输入起点、线长、角度*</a:t>
            </a:r>
            <a:r>
              <a:rPr lang="fr-FR" altLang="zh-CN" sz="1600" dirty="0"/>
              <a:t>/</a:t>
            </a:r>
            <a:endParaRPr lang="en-US" altLang="zh-CN" sz="1600" dirty="0"/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600" dirty="0" err="1"/>
              <a:t>printf</a:t>
            </a:r>
            <a:r>
              <a:rPr lang="en-US" altLang="zh-CN" sz="1600" dirty="0"/>
              <a:t>("input the start point:\n"); 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600" dirty="0" err="1"/>
              <a:t>scanf</a:t>
            </a:r>
            <a:r>
              <a:rPr lang="en-US" altLang="zh-CN" sz="1600" dirty="0"/>
              <a:t>("%</a:t>
            </a:r>
            <a:r>
              <a:rPr lang="en-US" altLang="zh-CN" sz="1600" dirty="0" err="1"/>
              <a:t>f%f</a:t>
            </a:r>
            <a:r>
              <a:rPr lang="en-US" altLang="zh-CN" sz="1600" dirty="0"/>
              <a:t>", &amp;x1, &amp;y1);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600" dirty="0" err="1"/>
              <a:t>printf</a:t>
            </a:r>
            <a:r>
              <a:rPr lang="en-US" altLang="zh-CN" sz="1600" dirty="0"/>
              <a:t>("input the length:\n");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600" dirty="0" err="1"/>
              <a:t>scanf</a:t>
            </a:r>
            <a:r>
              <a:rPr lang="en-US" altLang="zh-CN" sz="1600" dirty="0"/>
              <a:t>("%f", &amp;</a:t>
            </a:r>
            <a:r>
              <a:rPr lang="en-US" altLang="zh-CN" sz="1600" dirty="0" err="1"/>
              <a:t>len</a:t>
            </a:r>
            <a:r>
              <a:rPr lang="en-US" altLang="zh-CN" sz="1600" dirty="0"/>
              <a:t>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600" dirty="0" err="1"/>
              <a:t>printf</a:t>
            </a:r>
            <a:r>
              <a:rPr lang="en-US" altLang="zh-CN" sz="1600" dirty="0"/>
              <a:t>("input the angle:\n");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600" dirty="0" err="1"/>
              <a:t>scanf</a:t>
            </a:r>
            <a:r>
              <a:rPr lang="en-US" altLang="zh-CN" sz="1600" dirty="0"/>
              <a:t>("%f", &amp;angle);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en-US" altLang="zh-CN" sz="1600" dirty="0"/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600" dirty="0"/>
              <a:t>/*</a:t>
            </a:r>
            <a:r>
              <a:rPr lang="zh-CN" altLang="en-US" sz="1600" dirty="0"/>
              <a:t>求终点坐标*</a:t>
            </a:r>
            <a:r>
              <a:rPr lang="en-US" altLang="zh-CN" sz="1600" dirty="0"/>
              <a:t>/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600" dirty="0"/>
              <a:t>x2 = x1 + </a:t>
            </a:r>
            <a:r>
              <a:rPr lang="en-US" altLang="zh-CN" sz="1600" dirty="0" err="1"/>
              <a:t>len</a:t>
            </a:r>
            <a:r>
              <a:rPr lang="en-US" altLang="zh-CN" sz="1600" dirty="0"/>
              <a:t> * cos( angle * PI / 180);  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600" dirty="0"/>
              <a:t>y2 = y1 + </a:t>
            </a:r>
            <a:r>
              <a:rPr lang="en-US" altLang="zh-CN" sz="1600" dirty="0" err="1"/>
              <a:t>len</a:t>
            </a:r>
            <a:r>
              <a:rPr lang="en-US" altLang="zh-CN" sz="1600" dirty="0"/>
              <a:t> * sin(angle * PI / 180);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600" dirty="0"/>
              <a:t>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zh-CN" sz="1600" dirty="0" err="1"/>
              <a:t>printf</a:t>
            </a:r>
            <a:r>
              <a:rPr lang="en-US" altLang="zh-CN" sz="1600" dirty="0"/>
              <a:t>("the end position is %6.0f  %6.0f\n", x2, y2);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600" dirty="0"/>
              <a:t>}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3.5.1</a:t>
            </a:r>
            <a:r>
              <a:rPr lang="zh-CN" altLang="en-US" dirty="0"/>
              <a:t>认识编译预处理命令</a:t>
            </a:r>
            <a:r>
              <a:rPr lang="en-US" altLang="zh-CN" dirty="0"/>
              <a:t>include</a:t>
            </a:r>
            <a:r>
              <a:rPr lang="zh-CN" altLang="en-US" dirty="0"/>
              <a:t>和</a:t>
            </a:r>
            <a:r>
              <a:rPr lang="en-US" altLang="zh-CN" dirty="0"/>
              <a:t>define  </a:t>
            </a:r>
          </a:p>
        </p:txBody>
      </p:sp>
    </p:spTree>
    <p:extLst>
      <p:ext uri="{BB962C8B-B14F-4D97-AF65-F5344CB8AC3E}">
        <p14:creationId xmlns:p14="http://schemas.microsoft.com/office/powerpoint/2010/main" val="262683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A4505-156F-4599-B8D1-C64C38788DCF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0"/>
              <a:t>3.5.2</a:t>
            </a:r>
            <a:r>
              <a:rPr lang="zh-CN" altLang="en-US" sz="3200" b="0"/>
              <a:t>　编译预处理命令的使用</a:t>
            </a:r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dirty="0"/>
              <a:t>编译预处理：在对源程序进行编译之前，先对源程序中的编译预处理命令进行处理，然后再将处理的结果和源程序进行编译，得到目标代码 。</a:t>
            </a:r>
          </a:p>
        </p:txBody>
      </p:sp>
      <p:pic>
        <p:nvPicPr>
          <p:cNvPr id="261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7621587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079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CF3451-96AE-4836-AF2C-DB5CD6610E09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0"/>
              <a:t>3.5.2</a:t>
            </a:r>
            <a:r>
              <a:rPr lang="zh-CN" altLang="en-US" sz="3200" b="0"/>
              <a:t>　编译预处理命令的使用</a:t>
            </a:r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800" dirty="0"/>
              <a:t>1</a:t>
            </a:r>
            <a:r>
              <a:rPr lang="zh-CN" altLang="en-US" sz="2800" dirty="0"/>
              <a:t>．宏定义</a:t>
            </a:r>
            <a:r>
              <a:rPr lang="en-US" altLang="zh-CN" sz="2800" dirty="0"/>
              <a:t>#define</a:t>
            </a:r>
            <a:r>
              <a:rPr lang="zh-CN" altLang="en-US" sz="2800" dirty="0"/>
              <a:t>命令</a:t>
            </a:r>
          </a:p>
          <a:p>
            <a:pPr lvl="1"/>
            <a:r>
              <a:rPr lang="zh-CN" altLang="en-US" sz="2400" dirty="0"/>
              <a:t>宏定义的一般格式为：</a:t>
            </a:r>
          </a:p>
          <a:p>
            <a:pPr lvl="1">
              <a:buFont typeface="Wingdings" pitchFamily="2" charset="2"/>
              <a:buNone/>
            </a:pPr>
            <a:r>
              <a:rPr lang="zh-CN" altLang="en-US" sz="2400" dirty="0"/>
              <a:t>            </a:t>
            </a:r>
            <a:r>
              <a:rPr lang="en-US" altLang="zh-CN" sz="2400" dirty="0"/>
              <a:t>#define    &lt;</a:t>
            </a:r>
            <a:r>
              <a:rPr lang="zh-CN" altLang="en-US" sz="2400" dirty="0"/>
              <a:t>标识符</a:t>
            </a:r>
            <a:r>
              <a:rPr lang="en-US" altLang="zh-CN" sz="2400" dirty="0"/>
              <a:t>&gt;    &lt;</a:t>
            </a:r>
            <a:r>
              <a:rPr lang="zh-CN" altLang="en-US" sz="2400" dirty="0"/>
              <a:t>字符串</a:t>
            </a:r>
            <a:r>
              <a:rPr lang="en-US" altLang="zh-CN" sz="2400" dirty="0"/>
              <a:t>&gt;</a:t>
            </a:r>
          </a:p>
          <a:p>
            <a:pPr lvl="1"/>
            <a:r>
              <a:rPr lang="zh-CN" altLang="en-US" sz="2400" dirty="0"/>
              <a:t>执行过程：命令将程序中出现“标识符”的地方均用“字符串”来</a:t>
            </a:r>
            <a:r>
              <a:rPr lang="zh-CN" altLang="en-US" sz="2400" dirty="0">
                <a:solidFill>
                  <a:srgbClr val="FF0000"/>
                </a:solidFill>
              </a:rPr>
              <a:t>替换</a:t>
            </a:r>
            <a:r>
              <a:rPr lang="zh-CN" altLang="en-US" sz="2400" dirty="0"/>
              <a:t>。</a:t>
            </a:r>
          </a:p>
          <a:p>
            <a:pPr lvl="1"/>
            <a:r>
              <a:rPr lang="zh-CN" altLang="en-US" sz="2400" dirty="0"/>
              <a:t>注意：宏定义不是</a:t>
            </a:r>
            <a:r>
              <a:rPr lang="en-US" altLang="zh-CN" sz="2400" dirty="0"/>
              <a:t>C</a:t>
            </a:r>
            <a:r>
              <a:rPr lang="zh-CN" altLang="en-US" sz="2400" dirty="0"/>
              <a:t>语句，书写时行末不应加分号。</a:t>
            </a:r>
          </a:p>
          <a:p>
            <a:pPr lvl="1"/>
            <a:r>
              <a:rPr lang="zh-CN" altLang="en-US" sz="2400" dirty="0"/>
              <a:t>利用宏定义可以提高程序的可读性和可维护性。</a:t>
            </a:r>
          </a:p>
        </p:txBody>
      </p:sp>
    </p:spTree>
    <p:extLst>
      <p:ext uri="{BB962C8B-B14F-4D97-AF65-F5344CB8AC3E}">
        <p14:creationId xmlns:p14="http://schemas.microsoft.com/office/powerpoint/2010/main" val="370148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B41C4-DE69-4F25-AB82-1782883DA276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0"/>
              <a:t>3.5.2</a:t>
            </a:r>
            <a:r>
              <a:rPr lang="zh-CN" altLang="en-US" sz="3200" b="0"/>
              <a:t>　编译预处理命令的使用</a:t>
            </a:r>
          </a:p>
        </p:txBody>
      </p:sp>
      <p:sp>
        <p:nvSpPr>
          <p:cNvPr id="263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424862" cy="50292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 smtClean="0"/>
              <a:t>2. </a:t>
            </a:r>
            <a:r>
              <a:rPr lang="zh-CN" altLang="en-US" sz="2800" dirty="0" smtClean="0"/>
              <a:t>文件包含</a:t>
            </a:r>
            <a:endParaRPr lang="en-US" altLang="zh-CN" sz="2800" dirty="0" smtClean="0"/>
          </a:p>
          <a:p>
            <a:pPr lvl="1"/>
            <a:r>
              <a:rPr lang="zh-CN" altLang="en-US" sz="2400" dirty="0" smtClean="0"/>
              <a:t>一</a:t>
            </a:r>
            <a:r>
              <a:rPr lang="zh-CN" altLang="en-US" sz="2400" dirty="0"/>
              <a:t>个源文件可以将另外一个源文件包含进来，目前的应用就是把我们要使用的库函数所在的函数库文件进行包含。</a:t>
            </a:r>
          </a:p>
          <a:p>
            <a:pPr lvl="1"/>
            <a:r>
              <a:rPr lang="zh-CN" altLang="en-US" sz="2400" dirty="0"/>
              <a:t>一般形式：</a:t>
            </a:r>
          </a:p>
          <a:p>
            <a:pPr indent="381000">
              <a:buFont typeface="Wingdings" pitchFamily="2" charset="2"/>
              <a:buNone/>
            </a:pPr>
            <a:r>
              <a:rPr lang="zh-CN" altLang="en-US" sz="2400" dirty="0"/>
              <a:t> </a:t>
            </a:r>
            <a:r>
              <a:rPr lang="en-US" altLang="zh-CN" sz="2400" dirty="0" smtClean="0"/>
              <a:t>#</a:t>
            </a:r>
            <a:r>
              <a:rPr lang="en-US" altLang="zh-CN" sz="2400" dirty="0"/>
              <a:t>include  "</a:t>
            </a:r>
            <a:r>
              <a:rPr lang="zh-CN" altLang="en-US" sz="2400" dirty="0"/>
              <a:t>文件名</a:t>
            </a:r>
            <a:r>
              <a:rPr lang="en-US" altLang="zh-CN" sz="2400" dirty="0"/>
              <a:t>"   </a:t>
            </a:r>
          </a:p>
          <a:p>
            <a:pPr indent="381000">
              <a:buFont typeface="Wingdings" pitchFamily="2" charset="2"/>
              <a:buNone/>
            </a:pPr>
            <a:r>
              <a:rPr lang="zh-CN" altLang="en-US" sz="2400" dirty="0"/>
              <a:t>或者 </a:t>
            </a:r>
          </a:p>
          <a:p>
            <a:pPr indent="381000">
              <a:buFont typeface="Wingdings" pitchFamily="2" charset="2"/>
              <a:buNone/>
            </a:pPr>
            <a:r>
              <a:rPr lang="zh-CN" altLang="en-US" sz="2400" dirty="0"/>
              <a:t> </a:t>
            </a:r>
            <a:r>
              <a:rPr lang="en-US" altLang="zh-CN" sz="2400" dirty="0" smtClean="0"/>
              <a:t>#</a:t>
            </a:r>
            <a:r>
              <a:rPr lang="en-US" altLang="zh-CN" sz="2400" dirty="0"/>
              <a:t>include  &lt;</a:t>
            </a:r>
            <a:r>
              <a:rPr lang="zh-CN" altLang="en-US" sz="2400" dirty="0"/>
              <a:t>文件名</a:t>
            </a:r>
            <a:r>
              <a:rPr lang="en-US" altLang="zh-CN" sz="2400" dirty="0"/>
              <a:t>&gt; </a:t>
            </a:r>
          </a:p>
        </p:txBody>
      </p:sp>
    </p:spTree>
    <p:extLst>
      <p:ext uri="{BB962C8B-B14F-4D97-AF65-F5344CB8AC3E}">
        <p14:creationId xmlns:p14="http://schemas.microsoft.com/office/powerpoint/2010/main" val="116604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E5601B-3897-4F8D-926E-606FA254D925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0"/>
              <a:t>3.5.2</a:t>
            </a:r>
            <a:r>
              <a:rPr lang="zh-CN" altLang="en-US" sz="3200" b="0"/>
              <a:t>　编译预处理命令的使用</a:t>
            </a:r>
          </a:p>
        </p:txBody>
      </p:sp>
      <p:pic>
        <p:nvPicPr>
          <p:cNvPr id="264196" name="Picture 4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2060575"/>
            <a:ext cx="7199313" cy="27193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170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F48BE6-376E-4127-9245-DAD31DAAC1C7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b="0"/>
              <a:t>3.5.2</a:t>
            </a:r>
            <a:r>
              <a:rPr lang="zh-CN" altLang="en-US" sz="3200" b="0"/>
              <a:t>　编译预处理命令的使用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dirty="0"/>
              <a:t>文件包含一般方在源程序的起始部分，每行写一条，每条只能包含一个文件，结尾不能加分号。</a:t>
            </a:r>
          </a:p>
          <a:p>
            <a:r>
              <a:rPr lang="zh-CN" altLang="en-US" sz="2800" dirty="0"/>
              <a:t>利用文件包含可以提高程序的可重用性 。</a:t>
            </a:r>
          </a:p>
        </p:txBody>
      </p:sp>
    </p:spTree>
    <p:extLst>
      <p:ext uri="{BB962C8B-B14F-4D97-AF65-F5344CB8AC3E}">
        <p14:creationId xmlns:p14="http://schemas.microsoft.com/office/powerpoint/2010/main" val="188496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C177E7-85B4-4569-8BBD-100276DA8F39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/>
              <a:t>3.6</a:t>
            </a:r>
            <a:r>
              <a:rPr lang="zh-CN" altLang="en-US" b="0"/>
              <a:t>　</a:t>
            </a:r>
            <a:r>
              <a:rPr lang="en-US" altLang="zh-CN" b="0"/>
              <a:t>C</a:t>
            </a:r>
            <a:r>
              <a:rPr lang="zh-CN" altLang="en-US" b="0"/>
              <a:t>编程规范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 dirty="0"/>
              <a:t>宏定义必须全部以大写字母来书写，复合词可根据意义的连续性用下划线连接，每一条定义的右侧必须有一简单的注释，说明其作用。</a:t>
            </a:r>
          </a:p>
        </p:txBody>
      </p:sp>
    </p:spTree>
    <p:extLst>
      <p:ext uri="{BB962C8B-B14F-4D97-AF65-F5344CB8AC3E}">
        <p14:creationId xmlns:p14="http://schemas.microsoft.com/office/powerpoint/2010/main" val="285434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BED7C0-3DE6-408B-A671-D89CD2FAE416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237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第</a:t>
            </a:r>
            <a:r>
              <a:rPr lang="en-US" altLang="zh-CN" sz="3200"/>
              <a:t>3</a:t>
            </a:r>
            <a:r>
              <a:rPr lang="zh-CN" altLang="en-US" sz="3200"/>
              <a:t>章 初步认识结构化算法</a:t>
            </a:r>
          </a:p>
        </p:txBody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2">
              <a:buFontTx/>
              <a:buNone/>
            </a:pPr>
            <a:endParaRPr lang="en-US" altLang="zh-CN" sz="2800"/>
          </a:p>
          <a:p>
            <a:pPr lvl="2">
              <a:buFontTx/>
              <a:buNone/>
            </a:pPr>
            <a:r>
              <a:rPr lang="en-US" altLang="zh-CN" sz="2800"/>
              <a:t>3.1 </a:t>
            </a:r>
            <a:r>
              <a:rPr lang="zh-CN" altLang="en-US" sz="2800"/>
              <a:t>结构化算法的原则和特点</a:t>
            </a:r>
          </a:p>
          <a:p>
            <a:pPr lvl="2">
              <a:buFontTx/>
              <a:buNone/>
            </a:pPr>
            <a:r>
              <a:rPr lang="en-US" altLang="zh-CN" sz="2800"/>
              <a:t>3.2 </a:t>
            </a:r>
            <a:r>
              <a:rPr lang="zh-CN" altLang="en-US" sz="2800"/>
              <a:t>三种基本控制结构</a:t>
            </a:r>
          </a:p>
          <a:p>
            <a:pPr lvl="2">
              <a:buFontTx/>
              <a:buNone/>
            </a:pPr>
            <a:r>
              <a:rPr lang="en-US" altLang="zh-CN" sz="2800"/>
              <a:t>3.3 N-S</a:t>
            </a:r>
            <a:r>
              <a:rPr lang="zh-CN" altLang="en-US" sz="2800"/>
              <a:t>图描述算法</a:t>
            </a:r>
          </a:p>
          <a:p>
            <a:pPr lvl="2">
              <a:buFontTx/>
              <a:buNone/>
            </a:pPr>
            <a:r>
              <a:rPr lang="en-US" altLang="zh-CN" sz="2800"/>
              <a:t>3.4 </a:t>
            </a:r>
            <a:r>
              <a:rPr lang="zh-CN" altLang="en-US" sz="2800"/>
              <a:t>顺序结构算法举例</a:t>
            </a:r>
          </a:p>
        </p:txBody>
      </p:sp>
    </p:spTree>
    <p:extLst>
      <p:ext uri="{BB962C8B-B14F-4D97-AF65-F5344CB8AC3E}">
        <p14:creationId xmlns:p14="http://schemas.microsoft.com/office/powerpoint/2010/main" val="191336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DCC27C-D798-457C-87C0-ECD586103B0F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/>
              <a:t>第</a:t>
            </a:r>
            <a:r>
              <a:rPr lang="en-US" altLang="zh-CN" sz="3200"/>
              <a:t>3</a:t>
            </a:r>
            <a:r>
              <a:rPr lang="zh-CN" altLang="en-US" sz="3200"/>
              <a:t>章 初步认识结构化算法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400"/>
              <a:t> </a:t>
            </a:r>
            <a:r>
              <a:rPr lang="zh-CN" altLang="en-US" sz="2400"/>
              <a:t>程序设计的初级阶段：任意性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 里程碑：</a:t>
            </a:r>
            <a:r>
              <a:rPr lang="en-US" altLang="zh-CN" sz="2400"/>
              <a:t>1966</a:t>
            </a:r>
            <a:r>
              <a:rPr lang="zh-CN" altLang="en-US" sz="2400"/>
              <a:t>年， </a:t>
            </a:r>
            <a:r>
              <a:rPr lang="en-US" altLang="zh-CN" sz="2400"/>
              <a:t>Bohm</a:t>
            </a:r>
            <a:r>
              <a:rPr lang="zh-CN" altLang="en-US" sz="2400"/>
              <a:t>和</a:t>
            </a:r>
            <a:r>
              <a:rPr lang="en-US" altLang="zh-CN" sz="2400"/>
              <a:t>Jacopini</a:t>
            </a:r>
            <a:r>
              <a:rPr lang="zh-CN" altLang="en-US" sz="2400"/>
              <a:t>证明任何单入口和单出口的没有“死循环”的程序都能由三种基本的控制结构构造出来。</a:t>
            </a:r>
          </a:p>
          <a:p>
            <a:pPr>
              <a:lnSpc>
                <a:spcPct val="120000"/>
              </a:lnSpc>
            </a:pPr>
            <a:r>
              <a:rPr lang="zh-CN" altLang="en-US" sz="2400"/>
              <a:t> 随着计算机硬件的发展和程序规模的日益扩大，诞生了“结构化程序设计”方法。</a:t>
            </a:r>
          </a:p>
        </p:txBody>
      </p:sp>
    </p:spTree>
    <p:extLst>
      <p:ext uri="{BB962C8B-B14F-4D97-AF65-F5344CB8AC3E}">
        <p14:creationId xmlns:p14="http://schemas.microsoft.com/office/powerpoint/2010/main" val="425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99973-2405-4854-82E4-5AAFB00707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3200"/>
              <a:t>3.1 </a:t>
            </a:r>
            <a:r>
              <a:rPr lang="zh-CN" altLang="en-US" sz="3200"/>
              <a:t>结构化算法的原则和特点</a:t>
            </a:r>
          </a:p>
        </p:txBody>
      </p:sp>
      <p:sp>
        <p:nvSpPr>
          <p:cNvPr id="204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447800"/>
            <a:ext cx="7772400" cy="4648200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800" dirty="0"/>
              <a:t> </a:t>
            </a:r>
            <a:r>
              <a:rPr lang="zh-CN" altLang="en-US" sz="2800" dirty="0"/>
              <a:t>结构化算法的主要原则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）使用语言中的顺序、分支、循环等有限的基本控制结构表示程序逻辑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）选用的控制结构只允许有一个入口和一个出口。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3</a:t>
            </a:r>
            <a:r>
              <a:rPr lang="zh-CN" altLang="en-US" sz="2400" dirty="0"/>
              <a:t>）复杂结构使用基本控制结构进行组合、嵌套实现。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4</a:t>
            </a:r>
            <a:r>
              <a:rPr lang="zh-CN" altLang="en-US" sz="2400" dirty="0"/>
              <a:t>）对于规模较大的问题采取“自顶向下、逐步求精、模块化”三种技术相结合的方法。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endParaRPr lang="zh-CN" altLang="en-US" sz="2400" dirty="0"/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34144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F2B7F-656F-4C1C-A1B1-1B920531893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/>
              <a:t>3.1 </a:t>
            </a:r>
            <a:r>
              <a:rPr lang="zh-CN" altLang="en-US" sz="3200"/>
              <a:t>结构化算法的原则和特点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 dirty="0"/>
              <a:t>结构化算法的特点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）衡量程序（或算法）的质量标准是清晰第一、效率第二。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）设计算法及书写程序时要遵循一定的规范。</a:t>
            </a:r>
          </a:p>
          <a:p>
            <a:pPr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2400" dirty="0"/>
              <a:t>      程序主要是</a:t>
            </a:r>
            <a:r>
              <a:rPr lang="zh-CN" altLang="en-US" sz="2400" dirty="0">
                <a:solidFill>
                  <a:srgbClr val="FF0000"/>
                </a:solidFill>
              </a:rPr>
              <a:t>给别人看的</a:t>
            </a:r>
            <a:r>
              <a:rPr lang="zh-CN" altLang="en-US" sz="2400" dirty="0"/>
              <a:t>以及</a:t>
            </a:r>
            <a:r>
              <a:rPr lang="zh-CN" altLang="en-US" sz="2400" dirty="0">
                <a:solidFill>
                  <a:srgbClr val="FF0000"/>
                </a:solidFill>
              </a:rPr>
              <a:t>是为以后看的。</a:t>
            </a:r>
          </a:p>
        </p:txBody>
      </p:sp>
    </p:spTree>
    <p:extLst>
      <p:ext uri="{BB962C8B-B14F-4D97-AF65-F5344CB8AC3E}">
        <p14:creationId xmlns:p14="http://schemas.microsoft.com/office/powerpoint/2010/main" val="2790387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B6A0AA-7ACE-4017-B72D-FEB29E3B3BF6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/>
              <a:t>3.2  </a:t>
            </a:r>
            <a:r>
              <a:rPr lang="zh-CN" altLang="en-US" sz="3200"/>
              <a:t>三种基本控制结构</a:t>
            </a:r>
          </a:p>
        </p:txBody>
      </p:sp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2057400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33400" indent="-533400">
              <a:lnSpc>
                <a:spcPct val="120000"/>
              </a:lnSpc>
            </a:pPr>
            <a:r>
              <a:rPr lang="zh-CN" altLang="en-US" sz="2400" dirty="0" smtClean="0"/>
              <a:t>流程图</a:t>
            </a:r>
            <a:r>
              <a:rPr lang="zh-CN" altLang="en-US" sz="2400" dirty="0"/>
              <a:t>：用简单的框图来表示解题步骤及顺序的一种工具 。</a:t>
            </a:r>
          </a:p>
          <a:p>
            <a:pPr marL="533400" indent="-533400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zh-CN" altLang="en-US" sz="2400" dirty="0"/>
              <a:t>顺序结构：最基本的结构，它表示由上至下、按语句出现的先后次序执行。</a:t>
            </a:r>
          </a:p>
        </p:txBody>
      </p:sp>
      <p:sp>
        <p:nvSpPr>
          <p:cNvPr id="246801" name="Rectangle 17"/>
          <p:cNvSpPr>
            <a:spLocks noChangeArrowheads="1"/>
          </p:cNvSpPr>
          <p:nvPr/>
        </p:nvSpPr>
        <p:spPr bwMode="auto">
          <a:xfrm>
            <a:off x="914400" y="3657600"/>
            <a:ext cx="31242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b="1"/>
              <a:t>【</a:t>
            </a:r>
            <a:r>
              <a:rPr kumimoji="1" lang="zh-CN" altLang="en-US" b="1"/>
              <a:t>例</a:t>
            </a:r>
            <a:r>
              <a:rPr kumimoji="1" lang="en-US" altLang="zh-CN" b="1"/>
              <a:t>3-1】</a:t>
            </a:r>
            <a:r>
              <a:rPr kumimoji="1" lang="zh-CN" altLang="en-US" b="1"/>
              <a:t>用流程图表示“交换两数”的算法。</a:t>
            </a:r>
          </a:p>
        </p:txBody>
      </p:sp>
      <p:grpSp>
        <p:nvGrpSpPr>
          <p:cNvPr id="246806" name="Group 22"/>
          <p:cNvGrpSpPr>
            <a:grpSpLocks/>
          </p:cNvGrpSpPr>
          <p:nvPr/>
        </p:nvGrpSpPr>
        <p:grpSpPr bwMode="auto">
          <a:xfrm>
            <a:off x="4419600" y="3644900"/>
            <a:ext cx="3403600" cy="2374900"/>
            <a:chOff x="2784" y="2296"/>
            <a:chExt cx="2144" cy="1496"/>
          </a:xfrm>
        </p:grpSpPr>
        <p:grpSp>
          <p:nvGrpSpPr>
            <p:cNvPr id="246800" name="Group 16"/>
            <p:cNvGrpSpPr>
              <a:grpSpLocks/>
            </p:cNvGrpSpPr>
            <p:nvPr/>
          </p:nvGrpSpPr>
          <p:grpSpPr bwMode="auto">
            <a:xfrm>
              <a:off x="2784" y="2352"/>
              <a:ext cx="768" cy="1440"/>
              <a:chOff x="2016" y="2400"/>
              <a:chExt cx="768" cy="1440"/>
            </a:xfrm>
          </p:grpSpPr>
          <p:sp>
            <p:nvSpPr>
              <p:cNvPr id="246790" name="Rectangle 6"/>
              <p:cNvSpPr>
                <a:spLocks noChangeArrowheads="1"/>
              </p:cNvSpPr>
              <p:nvPr/>
            </p:nvSpPr>
            <p:spPr bwMode="auto">
              <a:xfrm>
                <a:off x="2016" y="2602"/>
                <a:ext cx="760" cy="219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0" rIns="0" bIns="0"/>
              <a:lstStyle/>
              <a:p>
                <a:pPr algn="ctr">
                  <a:lnSpc>
                    <a:spcPct val="96000"/>
                  </a:lnSpc>
                </a:pPr>
                <a:r>
                  <a:rPr lang="en-US" altLang="zh-CN" b="1" dirty="0" err="1"/>
                  <a:t>c←a</a:t>
                </a:r>
                <a:endParaRPr lang="en-US" altLang="zh-CN" b="1" dirty="0"/>
              </a:p>
            </p:txBody>
          </p:sp>
          <p:sp>
            <p:nvSpPr>
              <p:cNvPr id="246791" name="Rectangle 7"/>
              <p:cNvSpPr>
                <a:spLocks noChangeArrowheads="1"/>
              </p:cNvSpPr>
              <p:nvPr/>
            </p:nvSpPr>
            <p:spPr bwMode="auto">
              <a:xfrm>
                <a:off x="2016" y="2982"/>
                <a:ext cx="760" cy="246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36000" rIns="36000"/>
              <a:lstStyle/>
              <a:p>
                <a:pPr algn="ctr">
                  <a:lnSpc>
                    <a:spcPct val="96000"/>
                  </a:lnSpc>
                </a:pPr>
                <a:r>
                  <a:rPr lang="en-US" altLang="zh-CN" b="1" dirty="0" err="1"/>
                  <a:t>a←b</a:t>
                </a:r>
                <a:endParaRPr lang="en-US" altLang="zh-CN" b="1" dirty="0"/>
              </a:p>
            </p:txBody>
          </p:sp>
          <p:sp>
            <p:nvSpPr>
              <p:cNvPr id="246792" name="Rectangle 8"/>
              <p:cNvSpPr>
                <a:spLocks noChangeArrowheads="1"/>
              </p:cNvSpPr>
              <p:nvPr/>
            </p:nvSpPr>
            <p:spPr bwMode="auto">
              <a:xfrm>
                <a:off x="2024" y="3402"/>
                <a:ext cx="760" cy="246"/>
              </a:xfrm>
              <a:prstGeom prst="rec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36000" rIns="36000"/>
              <a:lstStyle/>
              <a:p>
                <a:pPr algn="ctr">
                  <a:lnSpc>
                    <a:spcPct val="96000"/>
                  </a:lnSpc>
                </a:pPr>
                <a:r>
                  <a:rPr lang="en-US" altLang="zh-CN" b="1" dirty="0" err="1"/>
                  <a:t>b←c</a:t>
                </a:r>
                <a:endParaRPr lang="en-US" altLang="zh-CN" b="1" dirty="0"/>
              </a:p>
            </p:txBody>
          </p:sp>
          <p:sp>
            <p:nvSpPr>
              <p:cNvPr id="246796" name="Line 12"/>
              <p:cNvSpPr>
                <a:spLocks noChangeShapeType="1"/>
              </p:cNvSpPr>
              <p:nvPr/>
            </p:nvSpPr>
            <p:spPr bwMode="auto">
              <a:xfrm>
                <a:off x="2400" y="2400"/>
                <a:ext cx="0" cy="19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797" name="Line 13"/>
              <p:cNvSpPr>
                <a:spLocks noChangeShapeType="1"/>
              </p:cNvSpPr>
              <p:nvPr/>
            </p:nvSpPr>
            <p:spPr bwMode="auto">
              <a:xfrm>
                <a:off x="2400" y="2832"/>
                <a:ext cx="0" cy="1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798" name="Line 14"/>
              <p:cNvSpPr>
                <a:spLocks noChangeShapeType="1"/>
              </p:cNvSpPr>
              <p:nvPr/>
            </p:nvSpPr>
            <p:spPr bwMode="auto">
              <a:xfrm>
                <a:off x="2400" y="3249"/>
                <a:ext cx="0" cy="15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799" name="Line 15"/>
              <p:cNvSpPr>
                <a:spLocks noChangeShapeType="1"/>
              </p:cNvSpPr>
              <p:nvPr/>
            </p:nvSpPr>
            <p:spPr bwMode="auto">
              <a:xfrm>
                <a:off x="2400" y="3648"/>
                <a:ext cx="0" cy="19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6804" name="AutoShape 20"/>
            <p:cNvSpPr>
              <a:spLocks/>
            </p:cNvSpPr>
            <p:nvPr/>
          </p:nvSpPr>
          <p:spPr bwMode="auto">
            <a:xfrm>
              <a:off x="4048" y="2296"/>
              <a:ext cx="848" cy="248"/>
            </a:xfrm>
            <a:prstGeom prst="borderCallout2">
              <a:avLst>
                <a:gd name="adj1" fmla="val 29032"/>
                <a:gd name="adj2" fmla="val -5662"/>
                <a:gd name="adj3" fmla="val 29032"/>
                <a:gd name="adj4" fmla="val -29718"/>
                <a:gd name="adj5" fmla="val 141935"/>
                <a:gd name="adj6" fmla="val -54718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zh-CN" altLang="en-US" sz="2000">
                  <a:ea typeface="隶书" pitchFamily="49" charset="-122"/>
                </a:rPr>
                <a:t>处理符号</a:t>
              </a:r>
            </a:p>
          </p:txBody>
        </p:sp>
        <p:sp>
          <p:nvSpPr>
            <p:cNvPr id="246805" name="AutoShape 21"/>
            <p:cNvSpPr>
              <a:spLocks/>
            </p:cNvSpPr>
            <p:nvPr/>
          </p:nvSpPr>
          <p:spPr bwMode="auto">
            <a:xfrm>
              <a:off x="4080" y="2976"/>
              <a:ext cx="848" cy="248"/>
            </a:xfrm>
            <a:prstGeom prst="borderCallout2">
              <a:avLst>
                <a:gd name="adj1" fmla="val 29032"/>
                <a:gd name="adj2" fmla="val -5662"/>
                <a:gd name="adj3" fmla="val 29032"/>
                <a:gd name="adj4" fmla="val -55069"/>
                <a:gd name="adj5" fmla="val 119356"/>
                <a:gd name="adj6" fmla="val -106602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zh-CN" altLang="en-US" sz="2000">
                  <a:ea typeface="隶书" pitchFamily="49" charset="-122"/>
                </a:rPr>
                <a:t>流线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878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0A16C0-865E-4E73-B2D5-E4908582429D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/>
              <a:t>3.2  </a:t>
            </a:r>
            <a:r>
              <a:rPr lang="zh-CN" altLang="en-US" sz="3200"/>
              <a:t>三种基本控制结构</a:t>
            </a:r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1524000"/>
          </a:xfrm>
        </p:spPr>
        <p:txBody>
          <a:bodyPr/>
          <a:lstStyle/>
          <a:p>
            <a:pPr algn="just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400"/>
              <a:t>2. </a:t>
            </a:r>
            <a:r>
              <a:rPr lang="zh-CN" altLang="en-US" sz="2400"/>
              <a:t>选择结构：根据“条件”的取值在不同情况中选择一种处理方法，可以在两种情况中选择一种（双分支），也可以在多种情况中选择一种（称为多分支结构）。</a:t>
            </a:r>
          </a:p>
        </p:txBody>
      </p:sp>
      <p:grpSp>
        <p:nvGrpSpPr>
          <p:cNvPr id="247812" name="Group 4"/>
          <p:cNvGrpSpPr>
            <a:grpSpLocks/>
          </p:cNvGrpSpPr>
          <p:nvPr/>
        </p:nvGrpSpPr>
        <p:grpSpPr bwMode="auto">
          <a:xfrm>
            <a:off x="914400" y="3276600"/>
            <a:ext cx="2971800" cy="2514600"/>
            <a:chOff x="2451" y="2632"/>
            <a:chExt cx="2840" cy="2453"/>
          </a:xfrm>
        </p:grpSpPr>
        <p:sp>
          <p:nvSpPr>
            <p:cNvPr id="247813" name="Line 5"/>
            <p:cNvSpPr>
              <a:spLocks noChangeShapeType="1"/>
            </p:cNvSpPr>
            <p:nvPr/>
          </p:nvSpPr>
          <p:spPr bwMode="auto">
            <a:xfrm>
              <a:off x="3189" y="4729"/>
              <a:ext cx="1559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14" name="Rectangle 6"/>
            <p:cNvSpPr>
              <a:spLocks noChangeArrowheads="1"/>
            </p:cNvSpPr>
            <p:nvPr/>
          </p:nvSpPr>
          <p:spPr bwMode="auto">
            <a:xfrm>
              <a:off x="2712" y="3971"/>
              <a:ext cx="1004" cy="461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6000"/>
                </a:lnSpc>
              </a:pPr>
              <a:r>
                <a:rPr lang="zh-CN" altLang="en-US" sz="2000" b="1"/>
                <a:t>处理</a:t>
              </a:r>
              <a:r>
                <a:rPr lang="en-US" altLang="zh-CN" sz="2000" b="1"/>
                <a:t>A</a:t>
              </a:r>
            </a:p>
          </p:txBody>
        </p:sp>
        <p:sp>
          <p:nvSpPr>
            <p:cNvPr id="247815" name="Line 7"/>
            <p:cNvSpPr>
              <a:spLocks noChangeShapeType="1"/>
            </p:cNvSpPr>
            <p:nvPr/>
          </p:nvSpPr>
          <p:spPr bwMode="auto">
            <a:xfrm>
              <a:off x="3921" y="3295"/>
              <a:ext cx="84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16" name="Line 8"/>
            <p:cNvSpPr>
              <a:spLocks noChangeShapeType="1"/>
            </p:cNvSpPr>
            <p:nvPr/>
          </p:nvSpPr>
          <p:spPr bwMode="auto">
            <a:xfrm>
              <a:off x="4764" y="4415"/>
              <a:ext cx="0" cy="30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17" name="Line 9"/>
            <p:cNvSpPr>
              <a:spLocks noChangeShapeType="1"/>
            </p:cNvSpPr>
            <p:nvPr/>
          </p:nvSpPr>
          <p:spPr bwMode="auto">
            <a:xfrm>
              <a:off x="4761" y="3295"/>
              <a:ext cx="0" cy="65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18" name="Line 10"/>
            <p:cNvSpPr>
              <a:spLocks noChangeShapeType="1"/>
            </p:cNvSpPr>
            <p:nvPr/>
          </p:nvSpPr>
          <p:spPr bwMode="auto">
            <a:xfrm flipH="1">
              <a:off x="3816" y="4729"/>
              <a:ext cx="360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19" name="Line 11"/>
            <p:cNvSpPr>
              <a:spLocks noChangeShapeType="1"/>
            </p:cNvSpPr>
            <p:nvPr/>
          </p:nvSpPr>
          <p:spPr bwMode="auto">
            <a:xfrm>
              <a:off x="3186" y="2632"/>
              <a:ext cx="0" cy="33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20" name="AutoShape 12"/>
            <p:cNvSpPr>
              <a:spLocks noChangeArrowheads="1"/>
            </p:cNvSpPr>
            <p:nvPr/>
          </p:nvSpPr>
          <p:spPr bwMode="auto">
            <a:xfrm>
              <a:off x="2451" y="2966"/>
              <a:ext cx="1470" cy="658"/>
            </a:xfrm>
            <a:prstGeom prst="flowChartDecision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36000" tIns="0" rIns="36000" bIns="0"/>
            <a:lstStyle/>
            <a:p>
              <a:pPr>
                <a:lnSpc>
                  <a:spcPct val="96000"/>
                </a:lnSpc>
              </a:pPr>
              <a:r>
                <a:rPr lang="zh-CN" altLang="en-US" sz="2000" b="1"/>
                <a:t>条件</a:t>
              </a:r>
            </a:p>
          </p:txBody>
        </p:sp>
        <p:sp>
          <p:nvSpPr>
            <p:cNvPr id="247821" name="Line 13"/>
            <p:cNvSpPr>
              <a:spLocks noChangeShapeType="1"/>
            </p:cNvSpPr>
            <p:nvPr/>
          </p:nvSpPr>
          <p:spPr bwMode="auto">
            <a:xfrm>
              <a:off x="3186" y="3623"/>
              <a:ext cx="0" cy="33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22" name="Line 14"/>
            <p:cNvSpPr>
              <a:spLocks noChangeShapeType="1"/>
            </p:cNvSpPr>
            <p:nvPr/>
          </p:nvSpPr>
          <p:spPr bwMode="auto">
            <a:xfrm>
              <a:off x="3186" y="4439"/>
              <a:ext cx="0" cy="646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823" name="Rectangle 15"/>
            <p:cNvSpPr>
              <a:spLocks noChangeArrowheads="1"/>
            </p:cNvSpPr>
            <p:nvPr/>
          </p:nvSpPr>
          <p:spPr bwMode="auto">
            <a:xfrm>
              <a:off x="4311" y="3947"/>
              <a:ext cx="980" cy="461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96000"/>
                </a:lnSpc>
              </a:pPr>
              <a:r>
                <a:rPr lang="zh-CN" altLang="en-US" sz="2000" b="1"/>
                <a:t>处理</a:t>
              </a:r>
              <a:r>
                <a:rPr lang="en-US" altLang="zh-CN" sz="2000" b="1"/>
                <a:t>B</a:t>
              </a:r>
            </a:p>
          </p:txBody>
        </p:sp>
        <p:sp>
          <p:nvSpPr>
            <p:cNvPr id="247824" name="Text Box 16"/>
            <p:cNvSpPr txBox="1">
              <a:spLocks noChangeArrowheads="1"/>
            </p:cNvSpPr>
            <p:nvPr/>
          </p:nvSpPr>
          <p:spPr bwMode="auto">
            <a:xfrm>
              <a:off x="3288" y="3609"/>
              <a:ext cx="276" cy="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r>
                <a:rPr lang="zh-CN" altLang="en-US" sz="2000" b="1"/>
                <a:t>真</a:t>
              </a:r>
            </a:p>
          </p:txBody>
        </p:sp>
        <p:sp>
          <p:nvSpPr>
            <p:cNvPr id="247825" name="Text Box 17"/>
            <p:cNvSpPr txBox="1">
              <a:spLocks noChangeArrowheads="1"/>
            </p:cNvSpPr>
            <p:nvPr/>
          </p:nvSpPr>
          <p:spPr bwMode="auto">
            <a:xfrm>
              <a:off x="3972" y="2961"/>
              <a:ext cx="276" cy="3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r>
                <a:rPr lang="zh-CN" altLang="en-US" sz="2000" b="1"/>
                <a:t>假</a:t>
              </a:r>
            </a:p>
          </p:txBody>
        </p:sp>
      </p:grpSp>
      <p:sp>
        <p:nvSpPr>
          <p:cNvPr id="247826" name="Rectangle 18"/>
          <p:cNvSpPr>
            <a:spLocks noChangeArrowheads="1"/>
          </p:cNvSpPr>
          <p:nvPr/>
        </p:nvSpPr>
        <p:spPr bwMode="auto">
          <a:xfrm>
            <a:off x="4267200" y="2895600"/>
            <a:ext cx="3962400" cy="96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kumimoji="1" lang="en-US" altLang="zh-CN" b="1"/>
              <a:t>【</a:t>
            </a:r>
            <a:r>
              <a:rPr kumimoji="1" lang="zh-CN" altLang="en-US" b="1"/>
              <a:t>例</a:t>
            </a:r>
            <a:r>
              <a:rPr kumimoji="1" lang="en-US" altLang="zh-CN" b="1"/>
              <a:t>3-2】</a:t>
            </a:r>
            <a:r>
              <a:rPr kumimoji="1" lang="zh-CN" altLang="en-US" b="1"/>
              <a:t>用流程图表示“输出两个数中的大者”算法。</a:t>
            </a:r>
          </a:p>
        </p:txBody>
      </p:sp>
      <p:sp>
        <p:nvSpPr>
          <p:cNvPr id="247829" name="AutoShape 21"/>
          <p:cNvSpPr>
            <a:spLocks/>
          </p:cNvSpPr>
          <p:nvPr/>
        </p:nvSpPr>
        <p:spPr bwMode="auto">
          <a:xfrm>
            <a:off x="2819400" y="2971800"/>
            <a:ext cx="1346200" cy="393700"/>
          </a:xfrm>
          <a:prstGeom prst="borderCallout2">
            <a:avLst>
              <a:gd name="adj1" fmla="val 29032"/>
              <a:gd name="adj2" fmla="val -5662"/>
              <a:gd name="adj3" fmla="val 29032"/>
              <a:gd name="adj4" fmla="val -38088"/>
              <a:gd name="adj5" fmla="val 180644"/>
              <a:gd name="adj6" fmla="val -71699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zh-CN" altLang="en-US" sz="2000">
                <a:ea typeface="隶书" pitchFamily="49" charset="-122"/>
              </a:rPr>
              <a:t>判断符号</a:t>
            </a:r>
          </a:p>
        </p:txBody>
      </p:sp>
      <p:grpSp>
        <p:nvGrpSpPr>
          <p:cNvPr id="247847" name="Group 39"/>
          <p:cNvGrpSpPr>
            <a:grpSpLocks/>
          </p:cNvGrpSpPr>
          <p:nvPr/>
        </p:nvGrpSpPr>
        <p:grpSpPr bwMode="auto">
          <a:xfrm>
            <a:off x="4724400" y="3886200"/>
            <a:ext cx="4191000" cy="2133600"/>
            <a:chOff x="2976" y="2448"/>
            <a:chExt cx="2640" cy="1344"/>
          </a:xfrm>
        </p:grpSpPr>
        <p:grpSp>
          <p:nvGrpSpPr>
            <p:cNvPr id="247845" name="Group 37"/>
            <p:cNvGrpSpPr>
              <a:grpSpLocks/>
            </p:cNvGrpSpPr>
            <p:nvPr/>
          </p:nvGrpSpPr>
          <p:grpSpPr bwMode="auto">
            <a:xfrm>
              <a:off x="2976" y="2448"/>
              <a:ext cx="1680" cy="1344"/>
              <a:chOff x="2976" y="2448"/>
              <a:chExt cx="1680" cy="1344"/>
            </a:xfrm>
          </p:grpSpPr>
          <p:sp>
            <p:nvSpPr>
              <p:cNvPr id="247831" name="Rectangle 23"/>
              <p:cNvSpPr>
                <a:spLocks noChangeArrowheads="1"/>
              </p:cNvSpPr>
              <p:nvPr/>
            </p:nvSpPr>
            <p:spPr bwMode="auto">
              <a:xfrm>
                <a:off x="2976" y="2507"/>
                <a:ext cx="1680" cy="1180"/>
              </a:xfrm>
              <a:prstGeom prst="rect">
                <a:avLst/>
              </a:prstGeom>
              <a:solidFill>
                <a:srgbClr val="FFFFFF"/>
              </a:solidFill>
              <a:ln w="6350" cap="rnd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832" name="Line 24"/>
              <p:cNvSpPr>
                <a:spLocks noChangeShapeType="1"/>
              </p:cNvSpPr>
              <p:nvPr/>
            </p:nvSpPr>
            <p:spPr bwMode="auto">
              <a:xfrm>
                <a:off x="3485" y="3590"/>
                <a:ext cx="770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 type="stealth" w="med" len="med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833" name="Line 25"/>
              <p:cNvSpPr>
                <a:spLocks noChangeShapeType="1"/>
              </p:cNvSpPr>
              <p:nvPr/>
            </p:nvSpPr>
            <p:spPr bwMode="auto">
              <a:xfrm>
                <a:off x="3841" y="2809"/>
                <a:ext cx="408" cy="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834" name="Line 26"/>
              <p:cNvSpPr>
                <a:spLocks noChangeShapeType="1"/>
              </p:cNvSpPr>
              <p:nvPr/>
            </p:nvSpPr>
            <p:spPr bwMode="auto">
              <a:xfrm flipH="1">
                <a:off x="4255" y="3431"/>
                <a:ext cx="0" cy="156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835" name="Line 27"/>
              <p:cNvSpPr>
                <a:spLocks noChangeShapeType="1"/>
              </p:cNvSpPr>
              <p:nvPr/>
            </p:nvSpPr>
            <p:spPr bwMode="auto">
              <a:xfrm>
                <a:off x="4249" y="2809"/>
                <a:ext cx="0" cy="360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837" name="Line 29"/>
              <p:cNvSpPr>
                <a:spLocks noChangeShapeType="1"/>
              </p:cNvSpPr>
              <p:nvPr/>
            </p:nvSpPr>
            <p:spPr bwMode="auto">
              <a:xfrm>
                <a:off x="3485" y="2448"/>
                <a:ext cx="0" cy="181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838" name="AutoShape 30"/>
              <p:cNvSpPr>
                <a:spLocks noChangeArrowheads="1"/>
              </p:cNvSpPr>
              <p:nvPr/>
            </p:nvSpPr>
            <p:spPr bwMode="auto">
              <a:xfrm>
                <a:off x="3129" y="2628"/>
                <a:ext cx="712" cy="361"/>
              </a:xfrm>
              <a:prstGeom prst="flowChartDecision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36000" tIns="0" rIns="36000" bIns="0"/>
              <a:lstStyle/>
              <a:p>
                <a:pPr>
                  <a:lnSpc>
                    <a:spcPct val="96000"/>
                  </a:lnSpc>
                  <a:spcBef>
                    <a:spcPts val="200"/>
                  </a:spcBef>
                </a:pPr>
                <a:r>
                  <a:rPr lang="en-US" altLang="zh-CN" sz="1800" b="1"/>
                  <a:t>a</a:t>
                </a:r>
                <a:r>
                  <a:rPr lang="zh-CN" altLang="en-US" sz="1800" b="1"/>
                  <a:t>＞</a:t>
                </a:r>
                <a:r>
                  <a:rPr lang="en-US" altLang="zh-CN" sz="1800" b="1"/>
                  <a:t>b</a:t>
                </a:r>
              </a:p>
            </p:txBody>
          </p:sp>
          <p:sp>
            <p:nvSpPr>
              <p:cNvPr id="247839" name="Line 31"/>
              <p:cNvSpPr>
                <a:spLocks noChangeShapeType="1"/>
              </p:cNvSpPr>
              <p:nvPr/>
            </p:nvSpPr>
            <p:spPr bwMode="auto">
              <a:xfrm>
                <a:off x="3485" y="2999"/>
                <a:ext cx="0" cy="181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840" name="Line 32"/>
              <p:cNvSpPr>
                <a:spLocks noChangeShapeType="1"/>
              </p:cNvSpPr>
              <p:nvPr/>
            </p:nvSpPr>
            <p:spPr bwMode="auto">
              <a:xfrm>
                <a:off x="3485" y="3431"/>
                <a:ext cx="0" cy="361"/>
              </a:xfrm>
              <a:prstGeom prst="line">
                <a:avLst/>
              </a:prstGeom>
              <a:noFill/>
              <a:ln w="6350">
                <a:solidFill>
                  <a:srgbClr val="000000"/>
                </a:solidFill>
                <a:round/>
                <a:headEnd/>
                <a:tailEnd type="stealth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7841" name="AutoShape 33"/>
              <p:cNvSpPr>
                <a:spLocks noChangeArrowheads="1"/>
              </p:cNvSpPr>
              <p:nvPr/>
            </p:nvSpPr>
            <p:spPr bwMode="auto">
              <a:xfrm>
                <a:off x="3180" y="3185"/>
                <a:ext cx="643" cy="243"/>
              </a:xfrm>
              <a:prstGeom prst="flowChartInputOutpu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10800" rIns="0" bIns="10800"/>
              <a:lstStyle/>
              <a:p>
                <a:r>
                  <a:rPr lang="zh-CN" altLang="en-US" sz="1800" b="1"/>
                  <a:t>输出</a:t>
                </a:r>
                <a:r>
                  <a:rPr lang="en-US" altLang="zh-CN" sz="1800" b="1"/>
                  <a:t>a</a:t>
                </a:r>
              </a:p>
            </p:txBody>
          </p:sp>
          <p:sp>
            <p:nvSpPr>
              <p:cNvPr id="247842" name="AutoShape 34"/>
              <p:cNvSpPr>
                <a:spLocks noChangeArrowheads="1"/>
              </p:cNvSpPr>
              <p:nvPr/>
            </p:nvSpPr>
            <p:spPr bwMode="auto">
              <a:xfrm>
                <a:off x="3892" y="3185"/>
                <a:ext cx="644" cy="243"/>
              </a:xfrm>
              <a:prstGeom prst="flowChartInputOutput">
                <a:avLst/>
              </a:prstGeom>
              <a:solidFill>
                <a:srgbClr val="FFFFFF"/>
              </a:solidFill>
              <a:ln w="63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0" tIns="10800" rIns="0" bIns="10800"/>
              <a:lstStyle/>
              <a:p>
                <a:r>
                  <a:rPr lang="zh-CN" altLang="en-US" sz="1800" b="1"/>
                  <a:t>输出</a:t>
                </a:r>
                <a:r>
                  <a:rPr lang="en-US" altLang="zh-CN" sz="1800" b="1"/>
                  <a:t>b</a:t>
                </a:r>
              </a:p>
            </p:txBody>
          </p:sp>
          <p:sp>
            <p:nvSpPr>
              <p:cNvPr id="247843" name="Text Box 35"/>
              <p:cNvSpPr txBox="1">
                <a:spLocks noChangeArrowheads="1"/>
              </p:cNvSpPr>
              <p:nvPr/>
            </p:nvSpPr>
            <p:spPr bwMode="auto">
              <a:xfrm>
                <a:off x="3535" y="2985"/>
                <a:ext cx="133" cy="17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r>
                  <a:rPr lang="zh-CN" altLang="en-US" sz="1800" b="1"/>
                  <a:t>真</a:t>
                </a:r>
              </a:p>
            </p:txBody>
          </p:sp>
          <p:sp>
            <p:nvSpPr>
              <p:cNvPr id="247844" name="Text Box 36"/>
              <p:cNvSpPr txBox="1">
                <a:spLocks noChangeArrowheads="1"/>
              </p:cNvSpPr>
              <p:nvPr/>
            </p:nvSpPr>
            <p:spPr bwMode="auto">
              <a:xfrm>
                <a:off x="3872" y="2617"/>
                <a:ext cx="134" cy="17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0" tIns="0" rIns="0" bIns="0"/>
              <a:lstStyle/>
              <a:p>
                <a:r>
                  <a:rPr lang="zh-CN" altLang="en-US" sz="1800" b="1"/>
                  <a:t>假</a:t>
                </a:r>
              </a:p>
            </p:txBody>
          </p:sp>
        </p:grpSp>
        <p:sp>
          <p:nvSpPr>
            <p:cNvPr id="247846" name="AutoShape 38"/>
            <p:cNvSpPr>
              <a:spLocks/>
            </p:cNvSpPr>
            <p:nvPr/>
          </p:nvSpPr>
          <p:spPr bwMode="auto">
            <a:xfrm>
              <a:off x="4768" y="2728"/>
              <a:ext cx="848" cy="248"/>
            </a:xfrm>
            <a:prstGeom prst="borderCallout2">
              <a:avLst>
                <a:gd name="adj1" fmla="val 29032"/>
                <a:gd name="adj2" fmla="val -5662"/>
                <a:gd name="adj3" fmla="val 29032"/>
                <a:gd name="adj4" fmla="val -27005"/>
                <a:gd name="adj5" fmla="val 174194"/>
                <a:gd name="adj6" fmla="val -49056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r>
                <a:rPr lang="zh-CN" altLang="en-US" sz="2000">
                  <a:ea typeface="隶书" pitchFamily="49" charset="-122"/>
                </a:rPr>
                <a:t>输出符号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7962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7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47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EF3208-1F66-4754-9F2E-11F1ED096253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/>
              <a:t>3.2  </a:t>
            </a:r>
            <a:r>
              <a:rPr lang="zh-CN" altLang="en-US" sz="3200"/>
              <a:t>三种基本控制结构</a:t>
            </a:r>
          </a:p>
        </p:txBody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2743200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z="2400"/>
              <a:t>3. </a:t>
            </a:r>
            <a:r>
              <a:rPr lang="zh-CN" altLang="en-US" sz="2400"/>
              <a:t>循环结构：用于在某个条件成立的情况下重复执行某个动作。循环是计算机解题的重要特征：</a:t>
            </a:r>
          </a:p>
          <a:p>
            <a:pPr algn="just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）降低问题的复杂性，减低程序设计的难度，减少程序书写及输入的工作量；</a:t>
            </a:r>
          </a:p>
          <a:p>
            <a:pPr algn="just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）充分发挥计算机运算速度快、能自动执行程序的优势。</a:t>
            </a:r>
          </a:p>
        </p:txBody>
      </p:sp>
      <p:grpSp>
        <p:nvGrpSpPr>
          <p:cNvPr id="248855" name="Group 23"/>
          <p:cNvGrpSpPr>
            <a:grpSpLocks/>
          </p:cNvGrpSpPr>
          <p:nvPr/>
        </p:nvGrpSpPr>
        <p:grpSpPr bwMode="auto">
          <a:xfrm>
            <a:off x="2286000" y="4114800"/>
            <a:ext cx="1981200" cy="2209800"/>
            <a:chOff x="1104" y="2688"/>
            <a:chExt cx="1104" cy="1344"/>
          </a:xfrm>
        </p:grpSpPr>
        <p:sp>
          <p:nvSpPr>
            <p:cNvPr id="248838" name="Line 6"/>
            <p:cNvSpPr>
              <a:spLocks noChangeShapeType="1"/>
            </p:cNvSpPr>
            <p:nvPr/>
          </p:nvSpPr>
          <p:spPr bwMode="auto">
            <a:xfrm>
              <a:off x="1568" y="3245"/>
              <a:ext cx="0" cy="20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41" name="Line 9"/>
            <p:cNvSpPr>
              <a:spLocks noChangeShapeType="1"/>
            </p:cNvSpPr>
            <p:nvPr/>
          </p:nvSpPr>
          <p:spPr bwMode="auto">
            <a:xfrm flipH="1" flipV="1">
              <a:off x="1104" y="2797"/>
              <a:ext cx="0" cy="10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42" name="Line 10"/>
            <p:cNvSpPr>
              <a:spLocks noChangeShapeType="1"/>
            </p:cNvSpPr>
            <p:nvPr/>
          </p:nvSpPr>
          <p:spPr bwMode="auto">
            <a:xfrm>
              <a:off x="2208" y="3397"/>
              <a:ext cx="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43" name="Line 11"/>
            <p:cNvSpPr>
              <a:spLocks noChangeShapeType="1"/>
            </p:cNvSpPr>
            <p:nvPr/>
          </p:nvSpPr>
          <p:spPr bwMode="auto">
            <a:xfrm>
              <a:off x="1581" y="3667"/>
              <a:ext cx="0" cy="15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44" name="Line 12"/>
            <p:cNvSpPr>
              <a:spLocks noChangeShapeType="1"/>
            </p:cNvSpPr>
            <p:nvPr/>
          </p:nvSpPr>
          <p:spPr bwMode="auto">
            <a:xfrm>
              <a:off x="1572" y="3870"/>
              <a:ext cx="0" cy="16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45" name="Line 13"/>
            <p:cNvSpPr>
              <a:spLocks noChangeShapeType="1"/>
            </p:cNvSpPr>
            <p:nvPr/>
          </p:nvSpPr>
          <p:spPr bwMode="auto">
            <a:xfrm>
              <a:off x="1934" y="3084"/>
              <a:ext cx="17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46" name="Line 14"/>
            <p:cNvSpPr>
              <a:spLocks noChangeShapeType="1"/>
            </p:cNvSpPr>
            <p:nvPr/>
          </p:nvSpPr>
          <p:spPr bwMode="auto">
            <a:xfrm>
              <a:off x="1104" y="3818"/>
              <a:ext cx="48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47" name="AutoShape 15"/>
            <p:cNvSpPr>
              <a:spLocks noChangeArrowheads="1"/>
            </p:cNvSpPr>
            <p:nvPr/>
          </p:nvSpPr>
          <p:spPr bwMode="auto">
            <a:xfrm>
              <a:off x="1199" y="2921"/>
              <a:ext cx="736" cy="324"/>
            </a:xfrm>
            <a:prstGeom prst="flowChartDecision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lnSpc>
                  <a:spcPct val="80000"/>
                </a:lnSpc>
              </a:pPr>
              <a:r>
                <a:rPr lang="zh-CN" altLang="en-US" sz="2000" b="1"/>
                <a:t>条件</a:t>
              </a:r>
            </a:p>
          </p:txBody>
        </p:sp>
        <p:sp>
          <p:nvSpPr>
            <p:cNvPr id="248848" name="Rectangle 16"/>
            <p:cNvSpPr>
              <a:spLocks noChangeArrowheads="1"/>
            </p:cNvSpPr>
            <p:nvPr/>
          </p:nvSpPr>
          <p:spPr bwMode="auto">
            <a:xfrm>
              <a:off x="1288" y="3452"/>
              <a:ext cx="607" cy="209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80000"/>
                </a:lnSpc>
              </a:pPr>
              <a:r>
                <a:rPr lang="zh-CN" altLang="en-US" sz="2000" b="1"/>
                <a:t>处理</a:t>
              </a:r>
            </a:p>
          </p:txBody>
        </p:sp>
        <p:sp>
          <p:nvSpPr>
            <p:cNvPr id="248850" name="Line 18"/>
            <p:cNvSpPr>
              <a:spLocks noChangeShapeType="1"/>
            </p:cNvSpPr>
            <p:nvPr/>
          </p:nvSpPr>
          <p:spPr bwMode="auto">
            <a:xfrm>
              <a:off x="1104" y="2798"/>
              <a:ext cx="45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51" name="Line 19"/>
            <p:cNvSpPr>
              <a:spLocks noChangeShapeType="1"/>
            </p:cNvSpPr>
            <p:nvPr/>
          </p:nvSpPr>
          <p:spPr bwMode="auto">
            <a:xfrm>
              <a:off x="2112" y="3088"/>
              <a:ext cx="0" cy="78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52" name="Line 20"/>
            <p:cNvSpPr>
              <a:spLocks noChangeShapeType="1"/>
            </p:cNvSpPr>
            <p:nvPr/>
          </p:nvSpPr>
          <p:spPr bwMode="auto">
            <a:xfrm>
              <a:off x="1572" y="3870"/>
              <a:ext cx="54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53" name="Line 21"/>
            <p:cNvSpPr>
              <a:spLocks noChangeShapeType="1"/>
            </p:cNvSpPr>
            <p:nvPr/>
          </p:nvSpPr>
          <p:spPr bwMode="auto">
            <a:xfrm>
              <a:off x="1570" y="2688"/>
              <a:ext cx="0" cy="22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8876" name="Group 44"/>
          <p:cNvGrpSpPr>
            <a:grpSpLocks/>
          </p:cNvGrpSpPr>
          <p:nvPr/>
        </p:nvGrpSpPr>
        <p:grpSpPr bwMode="auto">
          <a:xfrm>
            <a:off x="5029200" y="4038600"/>
            <a:ext cx="1828800" cy="2133600"/>
            <a:chOff x="3024" y="2496"/>
            <a:chExt cx="1152" cy="1344"/>
          </a:xfrm>
        </p:grpSpPr>
        <p:sp>
          <p:nvSpPr>
            <p:cNvPr id="248857" name="Line 25"/>
            <p:cNvSpPr>
              <a:spLocks noChangeShapeType="1"/>
            </p:cNvSpPr>
            <p:nvPr/>
          </p:nvSpPr>
          <p:spPr bwMode="auto">
            <a:xfrm>
              <a:off x="3585" y="3053"/>
              <a:ext cx="0" cy="20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60" name="Line 28"/>
            <p:cNvSpPr>
              <a:spLocks noChangeShapeType="1"/>
            </p:cNvSpPr>
            <p:nvPr/>
          </p:nvSpPr>
          <p:spPr bwMode="auto">
            <a:xfrm flipH="1" flipV="1">
              <a:off x="3024" y="2880"/>
              <a:ext cx="0" cy="74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61" name="Line 29"/>
            <p:cNvSpPr>
              <a:spLocks noChangeShapeType="1"/>
            </p:cNvSpPr>
            <p:nvPr/>
          </p:nvSpPr>
          <p:spPr bwMode="auto">
            <a:xfrm>
              <a:off x="4176" y="3205"/>
              <a:ext cx="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62" name="Line 30"/>
            <p:cNvSpPr>
              <a:spLocks noChangeShapeType="1"/>
            </p:cNvSpPr>
            <p:nvPr/>
          </p:nvSpPr>
          <p:spPr bwMode="auto">
            <a:xfrm>
              <a:off x="3600" y="3475"/>
              <a:ext cx="0" cy="15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63" name="Line 31"/>
            <p:cNvSpPr>
              <a:spLocks noChangeShapeType="1"/>
            </p:cNvSpPr>
            <p:nvPr/>
          </p:nvSpPr>
          <p:spPr bwMode="auto">
            <a:xfrm>
              <a:off x="3589" y="3678"/>
              <a:ext cx="0" cy="16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64" name="Line 32"/>
            <p:cNvSpPr>
              <a:spLocks noChangeShapeType="1"/>
            </p:cNvSpPr>
            <p:nvPr/>
          </p:nvSpPr>
          <p:spPr bwMode="auto">
            <a:xfrm>
              <a:off x="3923" y="2892"/>
              <a:ext cx="21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65" name="Line 33"/>
            <p:cNvSpPr>
              <a:spLocks noChangeShapeType="1"/>
            </p:cNvSpPr>
            <p:nvPr/>
          </p:nvSpPr>
          <p:spPr bwMode="auto">
            <a:xfrm>
              <a:off x="3024" y="3626"/>
              <a:ext cx="576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66" name="AutoShape 34"/>
            <p:cNvSpPr>
              <a:spLocks noChangeArrowheads="1"/>
            </p:cNvSpPr>
            <p:nvPr/>
          </p:nvSpPr>
          <p:spPr bwMode="auto">
            <a:xfrm>
              <a:off x="3245" y="2729"/>
              <a:ext cx="679" cy="324"/>
            </a:xfrm>
            <a:prstGeom prst="flowChartDecision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pPr>
                <a:lnSpc>
                  <a:spcPct val="80000"/>
                </a:lnSpc>
              </a:pPr>
              <a:r>
                <a:rPr lang="zh-CN" altLang="en-US" sz="2000" b="1"/>
                <a:t>条件</a:t>
              </a:r>
            </a:p>
          </p:txBody>
        </p:sp>
        <p:sp>
          <p:nvSpPr>
            <p:cNvPr id="248867" name="Rectangle 35"/>
            <p:cNvSpPr>
              <a:spLocks noChangeArrowheads="1"/>
            </p:cNvSpPr>
            <p:nvPr/>
          </p:nvSpPr>
          <p:spPr bwMode="auto">
            <a:xfrm>
              <a:off x="3327" y="3260"/>
              <a:ext cx="560" cy="209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lnSpc>
                  <a:spcPct val="80000"/>
                </a:lnSpc>
              </a:pPr>
              <a:r>
                <a:rPr lang="zh-CN" altLang="en-US" sz="2000" b="1"/>
                <a:t>处理</a:t>
              </a:r>
            </a:p>
          </p:txBody>
        </p:sp>
        <p:sp>
          <p:nvSpPr>
            <p:cNvPr id="248869" name="Line 37"/>
            <p:cNvSpPr>
              <a:spLocks noChangeShapeType="1"/>
            </p:cNvSpPr>
            <p:nvPr/>
          </p:nvSpPr>
          <p:spPr bwMode="auto">
            <a:xfrm>
              <a:off x="3024" y="2880"/>
              <a:ext cx="21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70" name="Line 38"/>
            <p:cNvSpPr>
              <a:spLocks noChangeShapeType="1"/>
            </p:cNvSpPr>
            <p:nvPr/>
          </p:nvSpPr>
          <p:spPr bwMode="auto">
            <a:xfrm>
              <a:off x="4138" y="2896"/>
              <a:ext cx="0" cy="78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71" name="Line 39"/>
            <p:cNvSpPr>
              <a:spLocks noChangeShapeType="1"/>
            </p:cNvSpPr>
            <p:nvPr/>
          </p:nvSpPr>
          <p:spPr bwMode="auto">
            <a:xfrm>
              <a:off x="3589" y="3678"/>
              <a:ext cx="54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872" name="Line 40"/>
            <p:cNvSpPr>
              <a:spLocks noChangeShapeType="1"/>
            </p:cNvSpPr>
            <p:nvPr/>
          </p:nvSpPr>
          <p:spPr bwMode="auto">
            <a:xfrm>
              <a:off x="3587" y="2496"/>
              <a:ext cx="0" cy="22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stealth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48873" name="Group 41"/>
          <p:cNvGrpSpPr>
            <a:grpSpLocks/>
          </p:cNvGrpSpPr>
          <p:nvPr/>
        </p:nvGrpSpPr>
        <p:grpSpPr bwMode="auto">
          <a:xfrm>
            <a:off x="4572000" y="4800600"/>
            <a:ext cx="838200" cy="762000"/>
            <a:chOff x="1248" y="2496"/>
            <a:chExt cx="528" cy="480"/>
          </a:xfrm>
        </p:grpSpPr>
        <p:sp>
          <p:nvSpPr>
            <p:cNvPr id="248874" name="Line 42"/>
            <p:cNvSpPr>
              <a:spLocks noChangeShapeType="1"/>
            </p:cNvSpPr>
            <p:nvPr/>
          </p:nvSpPr>
          <p:spPr bwMode="auto">
            <a:xfrm>
              <a:off x="1248" y="2496"/>
              <a:ext cx="528" cy="48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48875" name="Line 43"/>
            <p:cNvSpPr>
              <a:spLocks noChangeShapeType="1"/>
            </p:cNvSpPr>
            <p:nvPr/>
          </p:nvSpPr>
          <p:spPr bwMode="auto">
            <a:xfrm flipH="1">
              <a:off x="1296" y="2496"/>
              <a:ext cx="480" cy="48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8751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48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48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8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8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算法基础远程课件模板2">
  <a:themeElements>
    <a:clrScheme name="算法基础远程课件模板2 9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80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C0AA"/>
      </a:accent5>
      <a:accent6>
        <a:srgbClr val="2D2DB9"/>
      </a:accent6>
      <a:hlink>
        <a:srgbClr val="0000CC"/>
      </a:hlink>
      <a:folHlink>
        <a:srgbClr val="800080"/>
      </a:folHlink>
    </a:clrScheme>
    <a:fontScheme name="算法基础远程课件模板2">
      <a:majorFont>
        <a:latin typeface="Impact"/>
        <a:ea typeface="方正姚体"/>
        <a:cs typeface=""/>
      </a:majorFont>
      <a:minorFont>
        <a:latin typeface="Times New Roman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025" tIns="36512" rIns="73025" bIns="36512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025" tIns="36512" rIns="73025" bIns="36512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算法基础远程课件模板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算法基础远程课件模板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C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007300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80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2D2DB9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Settings\haiyang\Application Data\Microsoft\Templates\算法基础远程课件模板2.pot</Template>
  <TotalTime>918</TotalTime>
  <Words>1898</Words>
  <Application>Microsoft Office PowerPoint</Application>
  <PresentationFormat>全屏显示(4:3)</PresentationFormat>
  <Paragraphs>233</Paragraphs>
  <Slides>27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算法基础远程课件模板2</vt:lpstr>
      <vt:lpstr>第3章 初步认识结构化算法</vt:lpstr>
      <vt:lpstr>第3章 初步认识结构化算法</vt:lpstr>
      <vt:lpstr>第3章 初步认识结构化算法</vt:lpstr>
      <vt:lpstr>第3章 初步认识结构化算法</vt:lpstr>
      <vt:lpstr>3.1 结构化算法的原则和特点</vt:lpstr>
      <vt:lpstr>3.1 结构化算法的原则和特点</vt:lpstr>
      <vt:lpstr>3.2  三种基本控制结构</vt:lpstr>
      <vt:lpstr>3.2  三种基本控制结构</vt:lpstr>
      <vt:lpstr>3.2  三种基本控制结构</vt:lpstr>
      <vt:lpstr>3.3  N-S 图描述算法</vt:lpstr>
      <vt:lpstr>3.3  N-S 图描述算法</vt:lpstr>
      <vt:lpstr>3.3  N-S 图描述算法</vt:lpstr>
      <vt:lpstr>3.4 顺序结构算法举例</vt:lpstr>
      <vt:lpstr>3.4 顺序结构算法举例</vt:lpstr>
      <vt:lpstr>3.4 顺序结构算法举例</vt:lpstr>
      <vt:lpstr>3.4 顺序结构算法举例</vt:lpstr>
      <vt:lpstr>3.4 顺序结构算法举例</vt:lpstr>
      <vt:lpstr>3.5.1认识编译预处理命令include和define  </vt:lpstr>
      <vt:lpstr>3.5.1认识编译预处理命令include和define  </vt:lpstr>
      <vt:lpstr>3.5.1认识编译预处理命令include和define  </vt:lpstr>
      <vt:lpstr>3.5.1认识编译预处理命令include和define  </vt:lpstr>
      <vt:lpstr>3.5.2　编译预处理命令的使用</vt:lpstr>
      <vt:lpstr>3.5.2　编译预处理命令的使用</vt:lpstr>
      <vt:lpstr>3.5.2　编译预处理命令的使用</vt:lpstr>
      <vt:lpstr>3.5.2　编译预处理命令的使用</vt:lpstr>
      <vt:lpstr>3.5.2　编译预处理命令的使用</vt:lpstr>
      <vt:lpstr>3.6　C编程规范</vt:lpstr>
    </vt:vector>
  </TitlesOfParts>
  <Company>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第4章 分支结构算法及其实现</dc:title>
  <dc:creator>lyx</dc:creator>
  <cp:lastModifiedBy>yan song</cp:lastModifiedBy>
  <cp:revision>371</cp:revision>
  <dcterms:created xsi:type="dcterms:W3CDTF">2005-04-23T13:26:53Z</dcterms:created>
  <dcterms:modified xsi:type="dcterms:W3CDTF">2015-08-18T12:23:26Z</dcterms:modified>
</cp:coreProperties>
</file>