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sz="2400" b="1"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sz="2400" b="1"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sz="2400" b="1"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sz="2400" b="1" kern="1200">
        <a:solidFill>
          <a:schemeClr val="tx1"/>
        </a:solidFill>
        <a:latin typeface="Times New Roman" pitchFamily="18" charset="0"/>
        <a:ea typeface="宋体" pitchFamily="2" charset="-122"/>
        <a:cs typeface="+mn-cs"/>
      </a:defRPr>
    </a:lvl5pPr>
    <a:lvl6pPr marL="2286000" algn="l" defTabSz="914400" rtl="0" eaLnBrk="1" latinLnBrk="0" hangingPunct="1">
      <a:defRPr sz="2400" b="1" kern="1200">
        <a:solidFill>
          <a:schemeClr val="tx1"/>
        </a:solidFill>
        <a:latin typeface="Times New Roman" pitchFamily="18" charset="0"/>
        <a:ea typeface="宋体" pitchFamily="2" charset="-122"/>
        <a:cs typeface="+mn-cs"/>
      </a:defRPr>
    </a:lvl6pPr>
    <a:lvl7pPr marL="2743200" algn="l" defTabSz="914400" rtl="0" eaLnBrk="1" latinLnBrk="0" hangingPunct="1">
      <a:defRPr sz="2400" b="1" kern="1200">
        <a:solidFill>
          <a:schemeClr val="tx1"/>
        </a:solidFill>
        <a:latin typeface="Times New Roman" pitchFamily="18" charset="0"/>
        <a:ea typeface="宋体" pitchFamily="2" charset="-122"/>
        <a:cs typeface="+mn-cs"/>
      </a:defRPr>
    </a:lvl7pPr>
    <a:lvl8pPr marL="3200400" algn="l" defTabSz="914400" rtl="0" eaLnBrk="1" latinLnBrk="0" hangingPunct="1">
      <a:defRPr sz="2400" b="1" kern="1200">
        <a:solidFill>
          <a:schemeClr val="tx1"/>
        </a:solidFill>
        <a:latin typeface="Times New Roman" pitchFamily="18" charset="0"/>
        <a:ea typeface="宋体" pitchFamily="2" charset="-122"/>
        <a:cs typeface="+mn-cs"/>
      </a:defRPr>
    </a:lvl8pPr>
    <a:lvl9pPr marL="3657600" algn="l" defTabSz="914400" rtl="0" eaLnBrk="1" latinLnBrk="0" hangingPunct="1">
      <a:defRPr sz="2400" b="1"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9966"/>
    <a:srgbClr val="99FFCC"/>
    <a:srgbClr val="FFFF99"/>
    <a:srgbClr val="FF0066"/>
    <a:srgbClr val="FF3399"/>
    <a:srgbClr val="FFFFFF"/>
    <a:srgbClr val="3399FF"/>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536" autoAdjust="0"/>
    <p:restoredTop sz="93896" autoAdjust="0"/>
  </p:normalViewPr>
  <p:slideViewPr>
    <p:cSldViewPr>
      <p:cViewPr>
        <p:scale>
          <a:sx n="75" d="100"/>
          <a:sy n="75" d="100"/>
        </p:scale>
        <p:origin x="-2478" y="-31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25" d="100"/>
        <a:sy n="12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23.xml"/><Relationship Id="rId1" Type="http://schemas.openxmlformats.org/officeDocument/2006/relationships/slide" Target="slides/slide1.xml"/><Relationship Id="rId4"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88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atin typeface="Arial" charset="0"/>
              </a:defRPr>
            </a:lvl1pPr>
          </a:lstStyle>
          <a:p>
            <a:pPr>
              <a:defRPr/>
            </a:pPr>
            <a:endParaRPr lang="zh-CN" altLang="en-US"/>
          </a:p>
        </p:txBody>
      </p:sp>
      <p:sp>
        <p:nvSpPr>
          <p:cNvPr id="788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atin typeface="Arial" charset="0"/>
              </a:defRPr>
            </a:lvl1pPr>
          </a:lstStyle>
          <a:p>
            <a:pPr>
              <a:defRPr/>
            </a:pPr>
            <a:endParaRPr lang="en-US" altLang="zh-CN"/>
          </a:p>
        </p:txBody>
      </p:sp>
      <p:sp>
        <p:nvSpPr>
          <p:cNvPr id="6349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788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atin typeface="Arial" charset="0"/>
              </a:defRPr>
            </a:lvl1pPr>
          </a:lstStyle>
          <a:p>
            <a:pPr>
              <a:defRPr/>
            </a:pPr>
            <a:endParaRPr lang="en-US" altLang="zh-CN"/>
          </a:p>
        </p:txBody>
      </p:sp>
      <p:sp>
        <p:nvSpPr>
          <p:cNvPr id="788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atin typeface="Arial" charset="0"/>
              </a:defRPr>
            </a:lvl1pPr>
          </a:lstStyle>
          <a:p>
            <a:pPr>
              <a:defRPr/>
            </a:pPr>
            <a:fld id="{B839E0C1-AC16-4AF5-95FF-028FE64B6EF9}" type="slidenum">
              <a:rPr lang="zh-CN" altLang="en-US"/>
              <a:pPr>
                <a:defRPr/>
              </a:pPr>
              <a:t>‹#›</a:t>
            </a:fld>
            <a:endParaRPr lang="en-US" altLang="zh-CN"/>
          </a:p>
        </p:txBody>
      </p:sp>
    </p:spTree>
    <p:extLst>
      <p:ext uri="{BB962C8B-B14F-4D97-AF65-F5344CB8AC3E}">
        <p14:creationId xmlns:p14="http://schemas.microsoft.com/office/powerpoint/2010/main" val="254297378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6ADE1F-E9E3-4607-BA05-C5CB207F1BBD}" type="slidenum">
              <a:rPr lang="en-US" altLang="zh-CN"/>
              <a:pPr/>
              <a:t>7</a:t>
            </a:fld>
            <a:endParaRPr lang="en-US" altLang="zh-CN"/>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F812A85-186C-4BAA-957F-A91BCD1E9381}" type="slidenum">
              <a:rPr lang="en-US" altLang="zh-CN"/>
              <a:pPr/>
              <a:t>11</a:t>
            </a:fld>
            <a:endParaRPr lang="en-US" altLang="zh-CN"/>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r>
              <a:rPr lang="en-US" altLang="zh-CN"/>
              <a:t>1</a:t>
            </a:r>
            <a:r>
              <a:rPr lang="zh-CN" altLang="en-US"/>
              <a:t>、有穷性：对于任意一组合法的输入值，在执行有穷步骤之后一定能结束。</a:t>
            </a:r>
          </a:p>
          <a:p>
            <a:pPr algn="just"/>
            <a:r>
              <a:rPr lang="en-US" altLang="zh-CN" sz="1000">
                <a:effectLst>
                  <a:outerShdw blurRad="38100" dist="38100" dir="2700000" algn="tl">
                    <a:srgbClr val="C0C0C0"/>
                  </a:outerShdw>
                </a:effectLst>
                <a:latin typeface="黑体" pitchFamily="2" charset="-122"/>
              </a:rPr>
              <a:t>2</a:t>
            </a:r>
            <a:r>
              <a:rPr lang="zh-CN" altLang="en-US" sz="1000">
                <a:effectLst>
                  <a:outerShdw blurRad="38100" dist="38100" dir="2700000" algn="tl">
                    <a:srgbClr val="C0C0C0"/>
                  </a:outerShdw>
                </a:effectLst>
                <a:latin typeface="黑体" pitchFamily="2" charset="-122"/>
              </a:rPr>
              <a:t>、确定性：算法中的每一个操作，都必须是明确的、非歧义的。</a:t>
            </a:r>
          </a:p>
          <a:p>
            <a:pPr algn="just"/>
            <a:r>
              <a:rPr lang="en-US" altLang="zh-CN" sz="1000">
                <a:effectLst>
                  <a:outerShdw blurRad="38100" dist="38100" dir="2700000" algn="tl">
                    <a:srgbClr val="C0C0C0"/>
                  </a:outerShdw>
                </a:effectLst>
                <a:latin typeface="黑体" pitchFamily="2" charset="-122"/>
              </a:rPr>
              <a:t>3</a:t>
            </a:r>
            <a:r>
              <a:rPr lang="zh-CN" altLang="en-US" sz="1000">
                <a:effectLst>
                  <a:outerShdw blurRad="38100" dist="38100" dir="2700000" algn="tl">
                    <a:srgbClr val="C0C0C0"/>
                  </a:outerShdw>
                </a:effectLst>
                <a:latin typeface="黑体" pitchFamily="2" charset="-122"/>
              </a:rPr>
              <a:t>、可以有零个或多个输入：从外界获得运算所需要的数据。</a:t>
            </a:r>
          </a:p>
          <a:p>
            <a:pPr algn="just"/>
            <a:r>
              <a:rPr lang="en-US" altLang="zh-CN" sz="1000">
                <a:effectLst>
                  <a:outerShdw blurRad="38100" dist="38100" dir="2700000" algn="tl">
                    <a:srgbClr val="C0C0C0"/>
                  </a:outerShdw>
                </a:effectLst>
                <a:latin typeface="黑体" pitchFamily="2" charset="-122"/>
              </a:rPr>
              <a:t>4</a:t>
            </a:r>
            <a:r>
              <a:rPr lang="zh-CN" altLang="en-US" sz="1000">
                <a:effectLst>
                  <a:outerShdw blurRad="38100" dist="38100" dir="2700000" algn="tl">
                    <a:srgbClr val="C0C0C0"/>
                  </a:outerShdw>
                </a:effectLst>
                <a:latin typeface="黑体" pitchFamily="2" charset="-122"/>
              </a:rPr>
              <a:t>、有一个或多个输出：没有输出的算法是没有意义的。常见的输出形式是屏幕和打印机输出。</a:t>
            </a:r>
          </a:p>
          <a:p>
            <a:pPr algn="just"/>
            <a:r>
              <a:rPr lang="en-US" altLang="zh-CN" sz="1000">
                <a:effectLst>
                  <a:outerShdw blurRad="38100" dist="38100" dir="2700000" algn="tl">
                    <a:srgbClr val="C0C0C0"/>
                  </a:outerShdw>
                </a:effectLst>
                <a:latin typeface="黑体" pitchFamily="2" charset="-122"/>
              </a:rPr>
              <a:t>5</a:t>
            </a:r>
            <a:r>
              <a:rPr lang="zh-CN" altLang="en-US" sz="1000">
                <a:effectLst>
                  <a:outerShdw blurRad="38100" dist="38100" dir="2700000" algn="tl">
                    <a:srgbClr val="C0C0C0"/>
                  </a:outerShdw>
                </a:effectLst>
                <a:latin typeface="黑体" pitchFamily="2" charset="-122"/>
              </a:rPr>
              <a:t>、可执行性：算法中的每一步骤能够有效执行。</a:t>
            </a:r>
          </a:p>
          <a:p>
            <a:endParaRPr lang="zh-CN" altLang="en-US"/>
          </a:p>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CD001D-463A-4368-92EC-4295FDBB3FE7}" type="slidenum">
              <a:rPr lang="en-US" altLang="zh-CN"/>
              <a:pPr/>
              <a:t>15</a:t>
            </a:fld>
            <a:endParaRPr lang="en-US" altLang="zh-CN"/>
          </a:p>
        </p:txBody>
      </p:sp>
      <p:sp>
        <p:nvSpPr>
          <p:cNvPr id="174082" name="Rectangle 2"/>
          <p:cNvSpPr>
            <a:spLocks noGrp="1" noRot="1" noChangeAspect="1" noChangeArrowheads="1" noTextEdit="1"/>
          </p:cNvSpPr>
          <p:nvPr>
            <p:ph type="sldImg"/>
          </p:nvPr>
        </p:nvSpPr>
        <p:spPr>
          <a:ln/>
        </p:spPr>
      </p:sp>
      <p:sp>
        <p:nvSpPr>
          <p:cNvPr id="174083"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1"/>
          <p:cNvPicPr>
            <a:picLocks noChangeAspect="1" noChangeArrowheads="1"/>
          </p:cNvPicPr>
          <p:nvPr/>
        </p:nvPicPr>
        <p:blipFill>
          <a:blip r:embed="rId2">
            <a:extLst>
              <a:ext uri="{28A0092B-C50C-407E-A947-70E740481C1C}">
                <a14:useLocalDpi xmlns:a14="http://schemas.microsoft.com/office/drawing/2010/main" val="0"/>
              </a:ext>
            </a:extLst>
          </a:blip>
          <a:srcRect l="14398" r="10120" b="34424"/>
          <a:stretch>
            <a:fillRect/>
          </a:stretch>
        </p:blipFill>
        <p:spPr bwMode="auto">
          <a:xfrm>
            <a:off x="539750" y="1844675"/>
            <a:ext cx="4535488"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02_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738" y="3860800"/>
            <a:ext cx="489743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1379" name="Rectangle 3"/>
          <p:cNvSpPr>
            <a:spLocks noGrp="1" noChangeArrowheads="1"/>
          </p:cNvSpPr>
          <p:nvPr>
            <p:ph type="ctrTitle"/>
          </p:nvPr>
        </p:nvSpPr>
        <p:spPr>
          <a:xfrm>
            <a:off x="755650" y="2709863"/>
            <a:ext cx="7772400" cy="1079500"/>
          </a:xfrm>
        </p:spPr>
        <p:txBody>
          <a:bodyPr/>
          <a:lstStyle>
            <a:lvl1pPr>
              <a:defRPr sz="4400">
                <a:solidFill>
                  <a:srgbClr val="FF0000"/>
                </a:solidFill>
              </a:defRPr>
            </a:lvl1pPr>
          </a:lstStyle>
          <a:p>
            <a:endParaRPr lang="en-US" altLang="zh-CN"/>
          </a:p>
        </p:txBody>
      </p:sp>
      <p:sp>
        <p:nvSpPr>
          <p:cNvPr id="101383" name="Rectangle 7"/>
          <p:cNvSpPr>
            <a:spLocks noGrp="1" noChangeArrowheads="1"/>
          </p:cNvSpPr>
          <p:nvPr>
            <p:ph type="subTitle" sz="quarter" idx="1"/>
          </p:nvPr>
        </p:nvSpPr>
        <p:spPr>
          <a:xfrm>
            <a:off x="1476375" y="4508500"/>
            <a:ext cx="6400800" cy="600075"/>
          </a:xfrm>
        </p:spPr>
        <p:txBody>
          <a:bodyPr/>
          <a:lstStyle>
            <a:lvl1pPr marL="0" indent="0" algn="ctr">
              <a:buFontTx/>
              <a:buNone/>
              <a:defRPr b="0">
                <a:solidFill>
                  <a:srgbClr val="660066"/>
                </a:solidFill>
                <a:effectLst>
                  <a:outerShdw blurRad="38100" dist="38100" dir="2700000" algn="tl">
                    <a:srgbClr val="C0C0C0"/>
                  </a:outerShdw>
                </a:effectLst>
                <a:latin typeface="Arial" charset="0"/>
                <a:ea typeface="隶书" pitchFamily="49" charset="-122"/>
              </a:defRPr>
            </a:lvl1pPr>
          </a:lstStyle>
          <a:p>
            <a:r>
              <a:rPr lang="zh-CN" altLang="en-US"/>
              <a:t>单击此处编辑母版副标题样式</a:t>
            </a:r>
          </a:p>
        </p:txBody>
      </p:sp>
    </p:spTree>
    <p:extLst>
      <p:ext uri="{BB962C8B-B14F-4D97-AF65-F5344CB8AC3E}">
        <p14:creationId xmlns:p14="http://schemas.microsoft.com/office/powerpoint/2010/main" val="2956460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CAC - </a:t>
            </a:r>
            <a:fld id="{0FECEA14-5EA8-4795-8268-F3AE3CD289D5}" type="slidenum">
              <a:rPr lang="en-US" altLang="zh-CN"/>
              <a:pPr>
                <a:defRPr/>
              </a:pPr>
              <a:t>‹#›</a:t>
            </a:fld>
            <a:endParaRPr lang="en-US" altLang="zh-CN"/>
          </a:p>
        </p:txBody>
      </p:sp>
    </p:spTree>
    <p:extLst>
      <p:ext uri="{BB962C8B-B14F-4D97-AF65-F5344CB8AC3E}">
        <p14:creationId xmlns:p14="http://schemas.microsoft.com/office/powerpoint/2010/main" val="3079086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15125" y="333375"/>
            <a:ext cx="2105025" cy="61436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95288" y="333375"/>
            <a:ext cx="6167437" cy="61436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CAC - </a:t>
            </a:r>
            <a:fld id="{0832319C-CD12-4304-A87A-D97E65A1E6B1}" type="slidenum">
              <a:rPr lang="en-US" altLang="zh-CN"/>
              <a:pPr>
                <a:defRPr/>
              </a:pPr>
              <a:t>‹#›</a:t>
            </a:fld>
            <a:endParaRPr lang="en-US" altLang="zh-CN"/>
          </a:p>
        </p:txBody>
      </p:sp>
    </p:spTree>
    <p:extLst>
      <p:ext uri="{BB962C8B-B14F-4D97-AF65-F5344CB8AC3E}">
        <p14:creationId xmlns:p14="http://schemas.microsoft.com/office/powerpoint/2010/main" val="30599491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95288" y="333375"/>
            <a:ext cx="8280400" cy="733425"/>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395288" y="1447800"/>
            <a:ext cx="4135437"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25" y="1447800"/>
            <a:ext cx="4137025" cy="5029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CAC - </a:t>
            </a:r>
            <a:fld id="{E07E38E4-868D-410F-A76A-8ABE6997D4D2}" type="slidenum">
              <a:rPr lang="en-US" altLang="zh-CN"/>
              <a:pPr>
                <a:defRPr/>
              </a:pPr>
              <a:t>‹#›</a:t>
            </a:fld>
            <a:endParaRPr lang="en-US" altLang="zh-CN"/>
          </a:p>
        </p:txBody>
      </p:sp>
    </p:spTree>
    <p:extLst>
      <p:ext uri="{BB962C8B-B14F-4D97-AF65-F5344CB8AC3E}">
        <p14:creationId xmlns:p14="http://schemas.microsoft.com/office/powerpoint/2010/main" val="21019741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CAC - </a:t>
            </a:r>
            <a:fld id="{7BB064D6-09D7-463D-BFD5-19D38C70B1C2}" type="slidenum">
              <a:rPr lang="en-US" altLang="zh-CN"/>
              <a:pPr>
                <a:defRPr/>
              </a:pPr>
              <a:t>‹#›</a:t>
            </a:fld>
            <a:endParaRPr lang="en-US" altLang="zh-CN"/>
          </a:p>
        </p:txBody>
      </p:sp>
    </p:spTree>
    <p:extLst>
      <p:ext uri="{BB962C8B-B14F-4D97-AF65-F5344CB8AC3E}">
        <p14:creationId xmlns:p14="http://schemas.microsoft.com/office/powerpoint/2010/main" val="2510955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sldNum" sz="quarter" idx="10"/>
          </p:nvPr>
        </p:nvSpPr>
        <p:spPr>
          <a:ln/>
        </p:spPr>
        <p:txBody>
          <a:bodyPr/>
          <a:lstStyle>
            <a:lvl1pPr>
              <a:defRPr/>
            </a:lvl1pPr>
          </a:lstStyle>
          <a:p>
            <a:pPr>
              <a:defRPr/>
            </a:pPr>
            <a:r>
              <a:rPr lang="en-US" altLang="zh-CN"/>
              <a:t>CAC - </a:t>
            </a:r>
            <a:fld id="{A480B826-EEE9-4006-ABA7-E8230A5F4054}" type="slidenum">
              <a:rPr lang="en-US" altLang="zh-CN"/>
              <a:pPr>
                <a:defRPr/>
              </a:pPr>
              <a:t>‹#›</a:t>
            </a:fld>
            <a:endParaRPr lang="en-US" altLang="zh-CN"/>
          </a:p>
        </p:txBody>
      </p:sp>
    </p:spTree>
    <p:extLst>
      <p:ext uri="{BB962C8B-B14F-4D97-AF65-F5344CB8AC3E}">
        <p14:creationId xmlns:p14="http://schemas.microsoft.com/office/powerpoint/2010/main" val="28277878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95288" y="1447800"/>
            <a:ext cx="4135437"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83125" y="1447800"/>
            <a:ext cx="4137025"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CAC - </a:t>
            </a:r>
            <a:fld id="{16C04A71-EC96-481C-A6D0-55E5399B031D}" type="slidenum">
              <a:rPr lang="en-US" altLang="zh-CN"/>
              <a:pPr>
                <a:defRPr/>
              </a:pPr>
              <a:t>‹#›</a:t>
            </a:fld>
            <a:endParaRPr lang="en-US" altLang="zh-CN"/>
          </a:p>
        </p:txBody>
      </p:sp>
    </p:spTree>
    <p:extLst>
      <p:ext uri="{BB962C8B-B14F-4D97-AF65-F5344CB8AC3E}">
        <p14:creationId xmlns:p14="http://schemas.microsoft.com/office/powerpoint/2010/main" val="1267734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sldNum" sz="quarter" idx="10"/>
          </p:nvPr>
        </p:nvSpPr>
        <p:spPr>
          <a:ln/>
        </p:spPr>
        <p:txBody>
          <a:bodyPr/>
          <a:lstStyle>
            <a:lvl1pPr>
              <a:defRPr/>
            </a:lvl1pPr>
          </a:lstStyle>
          <a:p>
            <a:pPr>
              <a:defRPr/>
            </a:pPr>
            <a:r>
              <a:rPr lang="en-US" altLang="zh-CN"/>
              <a:t>CAC - </a:t>
            </a:r>
            <a:fld id="{B16C73B8-CD5E-455F-8263-0F96A10DBAE3}" type="slidenum">
              <a:rPr lang="en-US" altLang="zh-CN"/>
              <a:pPr>
                <a:defRPr/>
              </a:pPr>
              <a:t>‹#›</a:t>
            </a:fld>
            <a:endParaRPr lang="en-US" altLang="zh-CN"/>
          </a:p>
        </p:txBody>
      </p:sp>
    </p:spTree>
    <p:extLst>
      <p:ext uri="{BB962C8B-B14F-4D97-AF65-F5344CB8AC3E}">
        <p14:creationId xmlns:p14="http://schemas.microsoft.com/office/powerpoint/2010/main" val="25270913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sldNum" sz="quarter" idx="10"/>
          </p:nvPr>
        </p:nvSpPr>
        <p:spPr>
          <a:ln/>
        </p:spPr>
        <p:txBody>
          <a:bodyPr/>
          <a:lstStyle>
            <a:lvl1pPr>
              <a:defRPr/>
            </a:lvl1pPr>
          </a:lstStyle>
          <a:p>
            <a:pPr>
              <a:defRPr/>
            </a:pPr>
            <a:r>
              <a:rPr lang="en-US" altLang="zh-CN"/>
              <a:t>CAC - </a:t>
            </a:r>
            <a:fld id="{1EB9A5B0-5C22-4B0B-956D-CC9034AD8C02}" type="slidenum">
              <a:rPr lang="en-US" altLang="zh-CN"/>
              <a:pPr>
                <a:defRPr/>
              </a:pPr>
              <a:t>‹#›</a:t>
            </a:fld>
            <a:endParaRPr lang="en-US" altLang="zh-CN"/>
          </a:p>
        </p:txBody>
      </p:sp>
    </p:spTree>
    <p:extLst>
      <p:ext uri="{BB962C8B-B14F-4D97-AF65-F5344CB8AC3E}">
        <p14:creationId xmlns:p14="http://schemas.microsoft.com/office/powerpoint/2010/main" val="978396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r>
              <a:rPr lang="en-US" altLang="zh-CN"/>
              <a:t>CAC - </a:t>
            </a:r>
            <a:fld id="{BCAB19C7-256A-42E5-B897-8EE24024E81C}" type="slidenum">
              <a:rPr lang="en-US" altLang="zh-CN"/>
              <a:pPr>
                <a:defRPr/>
              </a:pPr>
              <a:t>‹#›</a:t>
            </a:fld>
            <a:endParaRPr lang="en-US" altLang="zh-CN"/>
          </a:p>
        </p:txBody>
      </p:sp>
    </p:spTree>
    <p:extLst>
      <p:ext uri="{BB962C8B-B14F-4D97-AF65-F5344CB8AC3E}">
        <p14:creationId xmlns:p14="http://schemas.microsoft.com/office/powerpoint/2010/main" val="24556435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CAC - </a:t>
            </a:r>
            <a:fld id="{156D658E-3CC3-4A38-AEA1-EDB968412FD3}" type="slidenum">
              <a:rPr lang="en-US" altLang="zh-CN"/>
              <a:pPr>
                <a:defRPr/>
              </a:pPr>
              <a:t>‹#›</a:t>
            </a:fld>
            <a:endParaRPr lang="en-US" altLang="zh-CN"/>
          </a:p>
        </p:txBody>
      </p:sp>
    </p:spTree>
    <p:extLst>
      <p:ext uri="{BB962C8B-B14F-4D97-AF65-F5344CB8AC3E}">
        <p14:creationId xmlns:p14="http://schemas.microsoft.com/office/powerpoint/2010/main" val="2826537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sldNum" sz="quarter" idx="10"/>
          </p:nvPr>
        </p:nvSpPr>
        <p:spPr>
          <a:ln/>
        </p:spPr>
        <p:txBody>
          <a:bodyPr/>
          <a:lstStyle>
            <a:lvl1pPr>
              <a:defRPr/>
            </a:lvl1pPr>
          </a:lstStyle>
          <a:p>
            <a:pPr>
              <a:defRPr/>
            </a:pPr>
            <a:r>
              <a:rPr lang="en-US" altLang="zh-CN"/>
              <a:t>CAC - </a:t>
            </a:r>
            <a:fld id="{A26B4D05-F0EC-442C-9D9A-ACDCE7F7C91B}" type="slidenum">
              <a:rPr lang="en-US" altLang="zh-CN"/>
              <a:pPr>
                <a:defRPr/>
              </a:pPr>
              <a:t>‹#›</a:t>
            </a:fld>
            <a:endParaRPr lang="en-US" altLang="zh-CN"/>
          </a:p>
        </p:txBody>
      </p:sp>
    </p:spTree>
    <p:extLst>
      <p:ext uri="{BB962C8B-B14F-4D97-AF65-F5344CB8AC3E}">
        <p14:creationId xmlns:p14="http://schemas.microsoft.com/office/powerpoint/2010/main" val="25458160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95288" y="333375"/>
            <a:ext cx="82804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395288" y="1447800"/>
            <a:ext cx="8424862"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0356" name="Rectangle 4"/>
          <p:cNvSpPr>
            <a:spLocks noGrp="1" noChangeArrowheads="1"/>
          </p:cNvSpPr>
          <p:nvPr>
            <p:ph type="sldNum" sz="quarter" idx="4"/>
          </p:nvPr>
        </p:nvSpPr>
        <p:spPr bwMode="auto">
          <a:xfrm>
            <a:off x="7019925" y="6597650"/>
            <a:ext cx="1905000" cy="2603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bg2"/>
                </a:solidFill>
                <a:latin typeface="+mj-lt"/>
              </a:defRPr>
            </a:lvl1pPr>
          </a:lstStyle>
          <a:p>
            <a:pPr>
              <a:defRPr/>
            </a:pPr>
            <a:r>
              <a:rPr lang="en-US" altLang="zh-CN"/>
              <a:t>CAC - </a:t>
            </a:r>
            <a:fld id="{C96048BC-135B-4A12-9636-0E74CEA9CDEE}" type="slidenum">
              <a:rPr lang="en-US" altLang="zh-CN"/>
              <a:pPr>
                <a:defRPr/>
              </a:pPr>
              <a:t>‹#›</a:t>
            </a:fld>
            <a:endParaRPr lang="en-US" altLang="zh-CN"/>
          </a:p>
        </p:txBody>
      </p:sp>
      <p:grpSp>
        <p:nvGrpSpPr>
          <p:cNvPr id="1029" name="Group 5"/>
          <p:cNvGrpSpPr>
            <a:grpSpLocks/>
          </p:cNvGrpSpPr>
          <p:nvPr/>
        </p:nvGrpSpPr>
        <p:grpSpPr bwMode="auto">
          <a:xfrm>
            <a:off x="288925" y="1143000"/>
            <a:ext cx="8604250" cy="142875"/>
            <a:chOff x="204" y="890"/>
            <a:chExt cx="5035" cy="91"/>
          </a:xfrm>
        </p:grpSpPr>
        <p:sp>
          <p:nvSpPr>
            <p:cNvPr id="1030" name="Rectangle 6"/>
            <p:cNvSpPr>
              <a:spLocks noChangeArrowheads="1"/>
            </p:cNvSpPr>
            <p:nvPr userDrawn="1"/>
          </p:nvSpPr>
          <p:spPr bwMode="auto">
            <a:xfrm>
              <a:off x="204" y="890"/>
              <a:ext cx="1769" cy="91"/>
            </a:xfrm>
            <a:prstGeom prst="rect">
              <a:avLst/>
            </a:prstGeom>
            <a:gradFill rotWithShape="1">
              <a:gsLst>
                <a:gs pos="0">
                  <a:srgbClr val="E4C9E4"/>
                </a:gs>
                <a:gs pos="100000">
                  <a:srgbClr val="80008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pitchFamily="2" charset="-122"/>
                </a:defRPr>
              </a:lvl1pPr>
              <a:lvl2pPr marL="742950" indent="-285750" eaLnBrk="0" hangingPunct="0">
                <a:defRPr sz="2400" b="1">
                  <a:solidFill>
                    <a:schemeClr val="tx1"/>
                  </a:solidFill>
                  <a:latin typeface="Times New Roman" pitchFamily="18" charset="0"/>
                  <a:ea typeface="宋体" pitchFamily="2" charset="-122"/>
                </a:defRPr>
              </a:lvl2pPr>
              <a:lvl3pPr marL="1143000" indent="-228600" eaLnBrk="0" hangingPunct="0">
                <a:defRPr sz="2400" b="1">
                  <a:solidFill>
                    <a:schemeClr val="tx1"/>
                  </a:solidFill>
                  <a:latin typeface="Times New Roman" pitchFamily="18" charset="0"/>
                  <a:ea typeface="宋体" pitchFamily="2" charset="-122"/>
                </a:defRPr>
              </a:lvl3pPr>
              <a:lvl4pPr marL="1600200" indent="-228600" eaLnBrk="0" hangingPunct="0">
                <a:defRPr sz="2400" b="1">
                  <a:solidFill>
                    <a:schemeClr val="tx1"/>
                  </a:solidFill>
                  <a:latin typeface="Times New Roman" pitchFamily="18" charset="0"/>
                  <a:ea typeface="宋体" pitchFamily="2" charset="-122"/>
                </a:defRPr>
              </a:lvl4pPr>
              <a:lvl5pPr marL="2057400" indent="-228600" eaLnBrk="0" hangingPunct="0">
                <a:defRPr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pitchFamily="2" charset="-122"/>
                </a:defRPr>
              </a:lvl9pPr>
            </a:lstStyle>
            <a:p>
              <a:pPr algn="dist" eaLnBrk="1" hangingPunct="1">
                <a:defRPr/>
              </a:pPr>
              <a:endParaRPr lang="en-US" altLang="zh-CN" sz="1100" b="0" smtClean="0">
                <a:solidFill>
                  <a:srgbClr val="FFFFFF"/>
                </a:solidFill>
                <a:latin typeface="Arial Rounded MT Bold" pitchFamily="34" charset="0"/>
              </a:endParaRPr>
            </a:p>
          </p:txBody>
        </p:sp>
        <p:sp>
          <p:nvSpPr>
            <p:cNvPr id="1031" name="Rectangle 7"/>
            <p:cNvSpPr>
              <a:spLocks noChangeArrowheads="1"/>
            </p:cNvSpPr>
            <p:nvPr userDrawn="1"/>
          </p:nvSpPr>
          <p:spPr bwMode="auto">
            <a:xfrm>
              <a:off x="1973" y="890"/>
              <a:ext cx="1451" cy="91"/>
            </a:xfrm>
            <a:prstGeom prst="rect">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pitchFamily="2" charset="-122"/>
                </a:defRPr>
              </a:lvl1pPr>
              <a:lvl2pPr marL="742950" indent="-285750" eaLnBrk="0" hangingPunct="0">
                <a:defRPr sz="2400" b="1">
                  <a:solidFill>
                    <a:schemeClr val="tx1"/>
                  </a:solidFill>
                  <a:latin typeface="Times New Roman" pitchFamily="18" charset="0"/>
                  <a:ea typeface="宋体" pitchFamily="2" charset="-122"/>
                </a:defRPr>
              </a:lvl2pPr>
              <a:lvl3pPr marL="1143000" indent="-228600" eaLnBrk="0" hangingPunct="0">
                <a:defRPr sz="2400" b="1">
                  <a:solidFill>
                    <a:schemeClr val="tx1"/>
                  </a:solidFill>
                  <a:latin typeface="Times New Roman" pitchFamily="18" charset="0"/>
                  <a:ea typeface="宋体" pitchFamily="2" charset="-122"/>
                </a:defRPr>
              </a:lvl3pPr>
              <a:lvl4pPr marL="1600200" indent="-228600" eaLnBrk="0" hangingPunct="0">
                <a:defRPr sz="2400" b="1">
                  <a:solidFill>
                    <a:schemeClr val="tx1"/>
                  </a:solidFill>
                  <a:latin typeface="Times New Roman" pitchFamily="18" charset="0"/>
                  <a:ea typeface="宋体" pitchFamily="2" charset="-122"/>
                </a:defRPr>
              </a:lvl4pPr>
              <a:lvl5pPr marL="2057400" indent="-228600" eaLnBrk="0" hangingPunct="0">
                <a:defRPr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pitchFamily="2" charset="-122"/>
                </a:defRPr>
              </a:lvl9pPr>
            </a:lstStyle>
            <a:p>
              <a:pPr algn="ctr" eaLnBrk="1" hangingPunct="1">
                <a:defRPr/>
              </a:pPr>
              <a:endParaRPr lang="en-US" altLang="zh-CN" sz="1100" b="0" smtClean="0">
                <a:solidFill>
                  <a:srgbClr val="FFFFFF"/>
                </a:solidFill>
                <a:latin typeface="Arial Rounded MT Bold" pitchFamily="34" charset="0"/>
              </a:endParaRPr>
            </a:p>
          </p:txBody>
        </p:sp>
        <p:sp>
          <p:nvSpPr>
            <p:cNvPr id="1032" name="Rectangle 8"/>
            <p:cNvSpPr>
              <a:spLocks noChangeArrowheads="1"/>
            </p:cNvSpPr>
            <p:nvPr userDrawn="1"/>
          </p:nvSpPr>
          <p:spPr bwMode="auto">
            <a:xfrm>
              <a:off x="3424" y="890"/>
              <a:ext cx="1815" cy="91"/>
            </a:xfrm>
            <a:prstGeom prst="rect">
              <a:avLst/>
            </a:prstGeom>
            <a:gradFill rotWithShape="1">
              <a:gsLst>
                <a:gs pos="0">
                  <a:srgbClr val="800080"/>
                </a:gs>
                <a:gs pos="100000">
                  <a:srgbClr val="E9D2E9"/>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b="1">
                  <a:solidFill>
                    <a:schemeClr val="tx1"/>
                  </a:solidFill>
                  <a:latin typeface="Times New Roman" pitchFamily="18" charset="0"/>
                  <a:ea typeface="宋体" pitchFamily="2" charset="-122"/>
                </a:defRPr>
              </a:lvl1pPr>
              <a:lvl2pPr marL="742950" indent="-285750" eaLnBrk="0" hangingPunct="0">
                <a:defRPr sz="2400" b="1">
                  <a:solidFill>
                    <a:schemeClr val="tx1"/>
                  </a:solidFill>
                  <a:latin typeface="Times New Roman" pitchFamily="18" charset="0"/>
                  <a:ea typeface="宋体" pitchFamily="2" charset="-122"/>
                </a:defRPr>
              </a:lvl2pPr>
              <a:lvl3pPr marL="1143000" indent="-228600" eaLnBrk="0" hangingPunct="0">
                <a:defRPr sz="2400" b="1">
                  <a:solidFill>
                    <a:schemeClr val="tx1"/>
                  </a:solidFill>
                  <a:latin typeface="Times New Roman" pitchFamily="18" charset="0"/>
                  <a:ea typeface="宋体" pitchFamily="2" charset="-122"/>
                </a:defRPr>
              </a:lvl3pPr>
              <a:lvl4pPr marL="1600200" indent="-228600" eaLnBrk="0" hangingPunct="0">
                <a:defRPr sz="2400" b="1">
                  <a:solidFill>
                    <a:schemeClr val="tx1"/>
                  </a:solidFill>
                  <a:latin typeface="Times New Roman" pitchFamily="18" charset="0"/>
                  <a:ea typeface="宋体" pitchFamily="2" charset="-122"/>
                </a:defRPr>
              </a:lvl4pPr>
              <a:lvl5pPr marL="2057400" indent="-228600" eaLnBrk="0" hangingPunct="0">
                <a:defRPr sz="24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b="1">
                  <a:solidFill>
                    <a:schemeClr val="tx1"/>
                  </a:solidFill>
                  <a:latin typeface="Times New Roman" pitchFamily="18" charset="0"/>
                  <a:ea typeface="宋体" pitchFamily="2" charset="-122"/>
                </a:defRPr>
              </a:lvl9pPr>
            </a:lstStyle>
            <a:p>
              <a:pPr algn="r" eaLnBrk="1" hangingPunct="1">
                <a:defRPr/>
              </a:pPr>
              <a:endParaRPr lang="en-US" altLang="zh-CN" sz="1100" b="0" smtClean="0">
                <a:solidFill>
                  <a:srgbClr val="FFFFFF"/>
                </a:solidFill>
                <a:latin typeface="Arial Rounded MT Bold" pitchFamily="34" charset="0"/>
              </a:endParaRPr>
            </a:p>
          </p:txBody>
        </p:sp>
      </p:grpSp>
    </p:spTree>
  </p:cSld>
  <p:clrMap bg1="lt1" tx1="dk1" bg2="lt2" tx2="dk2" accent1="accent1" accent2="accent2" accent3="accent3" accent4="accent4" accent5="accent5" accent6="accent6" hlink="hlink" folHlink="folHlink"/>
  <p:sldLayoutIdLst>
    <p:sldLayoutId id="2147483702"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Impact" pitchFamily="34" charset="0"/>
          <a:ea typeface="方正姚体" pitchFamily="2" charset="-122"/>
        </a:defRPr>
      </a:lvl2pPr>
      <a:lvl3pPr algn="ctr" rtl="0" eaLnBrk="0" fontAlgn="base" hangingPunct="0">
        <a:spcBef>
          <a:spcPct val="0"/>
        </a:spcBef>
        <a:spcAft>
          <a:spcPct val="0"/>
        </a:spcAft>
        <a:defRPr sz="3200" b="1">
          <a:solidFill>
            <a:schemeClr val="tx2"/>
          </a:solidFill>
          <a:latin typeface="Impact" pitchFamily="34" charset="0"/>
          <a:ea typeface="方正姚体" pitchFamily="2" charset="-122"/>
        </a:defRPr>
      </a:lvl3pPr>
      <a:lvl4pPr algn="ctr" rtl="0" eaLnBrk="0" fontAlgn="base" hangingPunct="0">
        <a:spcBef>
          <a:spcPct val="0"/>
        </a:spcBef>
        <a:spcAft>
          <a:spcPct val="0"/>
        </a:spcAft>
        <a:defRPr sz="3200" b="1">
          <a:solidFill>
            <a:schemeClr val="tx2"/>
          </a:solidFill>
          <a:latin typeface="Impact" pitchFamily="34" charset="0"/>
          <a:ea typeface="方正姚体" pitchFamily="2" charset="-122"/>
        </a:defRPr>
      </a:lvl4pPr>
      <a:lvl5pPr algn="ctr" rtl="0" eaLnBrk="0" fontAlgn="base" hangingPunct="0">
        <a:spcBef>
          <a:spcPct val="0"/>
        </a:spcBef>
        <a:spcAft>
          <a:spcPct val="0"/>
        </a:spcAft>
        <a:defRPr sz="3200" b="1">
          <a:solidFill>
            <a:schemeClr val="tx2"/>
          </a:solidFill>
          <a:latin typeface="Impact" pitchFamily="34" charset="0"/>
          <a:ea typeface="方正姚体" pitchFamily="2" charset="-122"/>
        </a:defRPr>
      </a:lvl5pPr>
      <a:lvl6pPr marL="457200" algn="ctr" rtl="0" fontAlgn="base">
        <a:spcBef>
          <a:spcPct val="0"/>
        </a:spcBef>
        <a:spcAft>
          <a:spcPct val="0"/>
        </a:spcAft>
        <a:defRPr sz="3200" b="1">
          <a:solidFill>
            <a:schemeClr val="tx2"/>
          </a:solidFill>
          <a:latin typeface="Impact" pitchFamily="34" charset="0"/>
          <a:ea typeface="方正姚体" pitchFamily="2" charset="-122"/>
        </a:defRPr>
      </a:lvl6pPr>
      <a:lvl7pPr marL="914400" algn="ctr" rtl="0" fontAlgn="base">
        <a:spcBef>
          <a:spcPct val="0"/>
        </a:spcBef>
        <a:spcAft>
          <a:spcPct val="0"/>
        </a:spcAft>
        <a:defRPr sz="3200" b="1">
          <a:solidFill>
            <a:schemeClr val="tx2"/>
          </a:solidFill>
          <a:latin typeface="Impact" pitchFamily="34" charset="0"/>
          <a:ea typeface="方正姚体" pitchFamily="2" charset="-122"/>
        </a:defRPr>
      </a:lvl7pPr>
      <a:lvl8pPr marL="1371600" algn="ctr" rtl="0" fontAlgn="base">
        <a:spcBef>
          <a:spcPct val="0"/>
        </a:spcBef>
        <a:spcAft>
          <a:spcPct val="0"/>
        </a:spcAft>
        <a:defRPr sz="3200" b="1">
          <a:solidFill>
            <a:schemeClr val="tx2"/>
          </a:solidFill>
          <a:latin typeface="Impact" pitchFamily="34" charset="0"/>
          <a:ea typeface="方正姚体" pitchFamily="2" charset="-122"/>
        </a:defRPr>
      </a:lvl8pPr>
      <a:lvl9pPr marL="1828800" algn="ctr" rtl="0" fontAlgn="base">
        <a:spcBef>
          <a:spcPct val="0"/>
        </a:spcBef>
        <a:spcAft>
          <a:spcPct val="0"/>
        </a:spcAft>
        <a:defRPr sz="3200" b="1">
          <a:solidFill>
            <a:schemeClr val="tx2"/>
          </a:solidFill>
          <a:latin typeface="Impact" pitchFamily="34" charset="0"/>
          <a:ea typeface="方正姚体" pitchFamily="2" charset="-122"/>
        </a:defRPr>
      </a:lvl9pPr>
    </p:titleStyle>
    <p:bodyStyle>
      <a:lvl1pPr marL="342900" indent="-342900" algn="l" rtl="0" eaLnBrk="0" fontAlgn="base" hangingPunct="0">
        <a:spcBef>
          <a:spcPct val="20000"/>
        </a:spcBef>
        <a:spcAft>
          <a:spcPct val="0"/>
        </a:spcAft>
        <a:buClr>
          <a:srgbClr val="CC0000"/>
        </a:buClr>
        <a:buSzPct val="85000"/>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lr>
          <a:srgbClr val="008000"/>
        </a:buClr>
        <a:buSzPct val="115000"/>
        <a:buFont typeface="Times New Roman" pitchFamily="18" charset="0"/>
        <a:buChar char="•"/>
        <a:defRPr sz="2800" b="1">
          <a:solidFill>
            <a:schemeClr val="tx1"/>
          </a:solidFill>
          <a:latin typeface="+mn-lt"/>
          <a:ea typeface="+mn-ea"/>
        </a:defRPr>
      </a:lvl2pPr>
      <a:lvl3pPr marL="1143000" indent="-228600" algn="l" rtl="0" eaLnBrk="0" fontAlgn="base" hangingPunct="0">
        <a:spcBef>
          <a:spcPct val="20000"/>
        </a:spcBef>
        <a:spcAft>
          <a:spcPct val="0"/>
        </a:spcAft>
        <a:buClr>
          <a:schemeClr val="accent2"/>
        </a:buClr>
        <a:buChar char="•"/>
        <a:defRPr sz="2400" b="1">
          <a:solidFill>
            <a:schemeClr val="tx1"/>
          </a:solidFill>
          <a:latin typeface="+mn-lt"/>
          <a:ea typeface="+mn-ea"/>
        </a:defRPr>
      </a:lvl3pPr>
      <a:lvl4pPr marL="1600200" indent="-228600" algn="l" rtl="0" eaLnBrk="0" fontAlgn="base" hangingPunct="0">
        <a:spcBef>
          <a:spcPct val="20000"/>
        </a:spcBef>
        <a:spcAft>
          <a:spcPct val="0"/>
        </a:spcAft>
        <a:buClr>
          <a:schemeClr val="accent2"/>
        </a:buClr>
        <a:buChar char="•"/>
        <a:defRPr sz="2000" b="1">
          <a:solidFill>
            <a:schemeClr val="tx1"/>
          </a:solidFill>
          <a:latin typeface="+mn-lt"/>
          <a:ea typeface="+mn-ea"/>
        </a:defRPr>
      </a:lvl4pPr>
      <a:lvl5pPr marL="2057400" indent="-228600" algn="l" rtl="0" eaLnBrk="0" fontAlgn="base" hangingPunct="0">
        <a:spcBef>
          <a:spcPct val="20000"/>
        </a:spcBef>
        <a:spcAft>
          <a:spcPct val="0"/>
        </a:spcAft>
        <a:buClr>
          <a:schemeClr val="accent2"/>
        </a:buClr>
        <a:buChar char="•"/>
        <a:defRPr sz="2000" b="1">
          <a:solidFill>
            <a:schemeClr val="tx1"/>
          </a:solidFill>
          <a:latin typeface="+mn-lt"/>
          <a:ea typeface="+mn-ea"/>
        </a:defRPr>
      </a:lvl5pPr>
      <a:lvl6pPr marL="2514600" indent="-228600" algn="l" rtl="0" fontAlgn="base">
        <a:spcBef>
          <a:spcPct val="20000"/>
        </a:spcBef>
        <a:spcAft>
          <a:spcPct val="0"/>
        </a:spcAft>
        <a:buClr>
          <a:schemeClr val="accent2"/>
        </a:buClr>
        <a:buChar char="•"/>
        <a:defRPr sz="2000" b="1">
          <a:solidFill>
            <a:schemeClr val="tx1"/>
          </a:solidFill>
          <a:latin typeface="+mn-lt"/>
          <a:ea typeface="+mn-ea"/>
        </a:defRPr>
      </a:lvl6pPr>
      <a:lvl7pPr marL="2971800" indent="-228600" algn="l" rtl="0" fontAlgn="base">
        <a:spcBef>
          <a:spcPct val="20000"/>
        </a:spcBef>
        <a:spcAft>
          <a:spcPct val="0"/>
        </a:spcAft>
        <a:buClr>
          <a:schemeClr val="accent2"/>
        </a:buClr>
        <a:buChar char="•"/>
        <a:defRPr sz="2000" b="1">
          <a:solidFill>
            <a:schemeClr val="tx1"/>
          </a:solidFill>
          <a:latin typeface="+mn-lt"/>
          <a:ea typeface="+mn-ea"/>
        </a:defRPr>
      </a:lvl7pPr>
      <a:lvl8pPr marL="3429000" indent="-228600" algn="l" rtl="0" fontAlgn="base">
        <a:spcBef>
          <a:spcPct val="20000"/>
        </a:spcBef>
        <a:spcAft>
          <a:spcPct val="0"/>
        </a:spcAft>
        <a:buClr>
          <a:schemeClr val="accent2"/>
        </a:buClr>
        <a:buChar char="•"/>
        <a:defRPr sz="2000" b="1">
          <a:solidFill>
            <a:schemeClr val="tx1"/>
          </a:solidFill>
          <a:latin typeface="+mn-lt"/>
          <a:ea typeface="+mn-ea"/>
        </a:defRPr>
      </a:lvl8pPr>
      <a:lvl9pPr marL="3886200" indent="-228600" algn="l" rtl="0" fontAlgn="base">
        <a:spcBef>
          <a:spcPct val="20000"/>
        </a:spcBef>
        <a:spcAft>
          <a:spcPct val="0"/>
        </a:spcAft>
        <a:buClr>
          <a:schemeClr val="accent2"/>
        </a:buClr>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8"/>
          <p:cNvSpPr>
            <a:spLocks noGrp="1" noChangeArrowheads="1"/>
          </p:cNvSpPr>
          <p:nvPr>
            <p:ph type="sldNum" sz="quarter" idx="4294967295"/>
          </p:nvPr>
        </p:nvSpPr>
        <p:spPr>
          <a:xfrm>
            <a:off x="6858000" y="6015038"/>
            <a:ext cx="1905000" cy="457200"/>
          </a:xfrm>
          <a:prstGeom prst="rect">
            <a:avLst/>
          </a:prstGeom>
        </p:spPr>
        <p:txBody>
          <a:bodyPr/>
          <a:lstStyle/>
          <a:p>
            <a:fld id="{630E29B7-2391-435B-85C2-447C6EBCCE39}" type="slidenum">
              <a:rPr lang="en-US" altLang="zh-CN"/>
              <a:pPr/>
              <a:t>1</a:t>
            </a:fld>
            <a:endParaRPr lang="en-US" altLang="zh-CN"/>
          </a:p>
        </p:txBody>
      </p:sp>
      <p:sp>
        <p:nvSpPr>
          <p:cNvPr id="102402" name="Rectangle 2"/>
          <p:cNvSpPr>
            <a:spLocks noGrp="1" noChangeArrowheads="1"/>
          </p:cNvSpPr>
          <p:nvPr>
            <p:ph type="ctrTitle"/>
          </p:nvPr>
        </p:nvSpPr>
        <p:spPr>
          <a:xfrm>
            <a:off x="838200" y="2514600"/>
            <a:ext cx="7772400" cy="1143000"/>
          </a:xfrm>
        </p:spPr>
        <p:txBody>
          <a:bodyPr/>
          <a:lstStyle/>
          <a:p>
            <a:r>
              <a:rPr lang="zh-CN" altLang="en-US" dirty="0">
                <a:solidFill>
                  <a:schemeClr val="accent6">
                    <a:lumMod val="75000"/>
                  </a:schemeClr>
                </a:solidFill>
              </a:rPr>
              <a:t>第</a:t>
            </a:r>
            <a:r>
              <a:rPr lang="en-US" altLang="zh-CN" dirty="0">
                <a:solidFill>
                  <a:schemeClr val="accent6">
                    <a:lumMod val="75000"/>
                  </a:schemeClr>
                </a:solidFill>
              </a:rPr>
              <a:t>2</a:t>
            </a:r>
            <a:r>
              <a:rPr lang="zh-CN" altLang="en-US" dirty="0">
                <a:solidFill>
                  <a:schemeClr val="accent6">
                    <a:lumMod val="75000"/>
                  </a:schemeClr>
                </a:solidFill>
              </a:rPr>
              <a:t>章   算法与</a:t>
            </a:r>
            <a:r>
              <a:rPr lang="en-US" altLang="zh-CN" dirty="0">
                <a:solidFill>
                  <a:schemeClr val="accent6">
                    <a:lumMod val="75000"/>
                  </a:schemeClr>
                </a:solidFill>
              </a:rPr>
              <a:t>C</a:t>
            </a:r>
            <a:r>
              <a:rPr lang="zh-CN" altLang="en-US" dirty="0">
                <a:solidFill>
                  <a:schemeClr val="accent6">
                    <a:lumMod val="75000"/>
                  </a:schemeClr>
                </a:solidFill>
              </a:rPr>
              <a:t>程序设计初步</a:t>
            </a:r>
            <a:r>
              <a:rPr lang="zh-CN" altLang="en-US" sz="3200" b="0" dirty="0">
                <a:solidFill>
                  <a:schemeClr val="accent6">
                    <a:lumMod val="75000"/>
                  </a:schemeClr>
                </a:solidFill>
                <a:effectLst/>
                <a:latin typeface="黑体" pitchFamily="2" charset="-122"/>
                <a:ea typeface="黑体" pitchFamily="2" charset="-122"/>
              </a:rPr>
              <a:t> </a:t>
            </a:r>
          </a:p>
        </p:txBody>
      </p:sp>
    </p:spTree>
    <p:extLst>
      <p:ext uri="{BB962C8B-B14F-4D97-AF65-F5344CB8AC3E}">
        <p14:creationId xmlns:p14="http://schemas.microsoft.com/office/powerpoint/2010/main" val="21770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8294198A-7192-4894-9E39-3988A254DB1C}" type="slidenum">
              <a:rPr lang="en-US" altLang="zh-CN"/>
              <a:pPr/>
              <a:t>10</a:t>
            </a:fld>
            <a:endParaRPr lang="en-US" altLang="zh-CN"/>
          </a:p>
        </p:txBody>
      </p:sp>
      <p:sp>
        <p:nvSpPr>
          <p:cNvPr id="208898" name="Rectangle 2"/>
          <p:cNvSpPr>
            <a:spLocks noGrp="1" noChangeArrowheads="1"/>
          </p:cNvSpPr>
          <p:nvPr>
            <p:ph type="title"/>
          </p:nvPr>
        </p:nvSpPr>
        <p:spPr/>
        <p:txBody>
          <a:bodyPr/>
          <a:lstStyle/>
          <a:p>
            <a:r>
              <a:rPr lang="en-US" altLang="zh-CN">
                <a:latin typeface="黑体" pitchFamily="2" charset="-122"/>
              </a:rPr>
              <a:t>2.1 </a:t>
            </a:r>
            <a:r>
              <a:rPr lang="zh-CN" altLang="en-US">
                <a:latin typeface="黑体" pitchFamily="2" charset="-122"/>
              </a:rPr>
              <a:t>算法的含义</a:t>
            </a:r>
          </a:p>
        </p:txBody>
      </p:sp>
      <p:sp>
        <p:nvSpPr>
          <p:cNvPr id="208899" name="Rectangle 3"/>
          <p:cNvSpPr>
            <a:spLocks noGrp="1" noChangeArrowheads="1"/>
          </p:cNvSpPr>
          <p:nvPr>
            <p:ph type="body" idx="1"/>
          </p:nvPr>
        </p:nvSpPr>
        <p:spPr>
          <a:xfrm>
            <a:off x="395288" y="1447800"/>
            <a:ext cx="8424862" cy="1752600"/>
          </a:xfrm>
        </p:spPr>
        <p:txBody>
          <a:bodyPr/>
          <a:lstStyle/>
          <a:p>
            <a:pPr>
              <a:buFont typeface="Wingdings" pitchFamily="2" charset="2"/>
              <a:buNone/>
            </a:pPr>
            <a:r>
              <a:rPr lang="zh-CN" altLang="en-US" sz="2400" dirty="0">
                <a:solidFill>
                  <a:srgbClr val="FF0000"/>
                </a:solidFill>
                <a:latin typeface="黑体" pitchFamily="2" charset="-122"/>
              </a:rPr>
              <a:t>结论</a:t>
            </a:r>
            <a:r>
              <a:rPr lang="en-US" altLang="zh-CN" sz="2400" dirty="0">
                <a:solidFill>
                  <a:srgbClr val="FF0000"/>
                </a:solidFill>
                <a:latin typeface="黑体" pitchFamily="2" charset="-122"/>
              </a:rPr>
              <a:t>5</a:t>
            </a:r>
            <a:r>
              <a:rPr lang="zh-CN" altLang="en-US" sz="2400" dirty="0">
                <a:solidFill>
                  <a:srgbClr val="FF0000"/>
                </a:solidFill>
                <a:latin typeface="黑体" pitchFamily="2" charset="-122"/>
              </a:rPr>
              <a:t>：</a:t>
            </a:r>
            <a:r>
              <a:rPr lang="zh-CN" altLang="en-US" sz="2400" dirty="0">
                <a:solidFill>
                  <a:srgbClr val="FF0000"/>
                </a:solidFill>
                <a:effectLst>
                  <a:outerShdw blurRad="38100" dist="38100" dir="2700000" algn="tl">
                    <a:srgbClr val="C0C0C0"/>
                  </a:outerShdw>
                </a:effectLst>
                <a:latin typeface="黑体" pitchFamily="2" charset="-122"/>
              </a:rPr>
              <a:t>利用计算机不怕麻烦的特点，对有规律的问题设计循环算法以简化操作步骤。 －－－－循环结构</a:t>
            </a:r>
          </a:p>
        </p:txBody>
      </p:sp>
    </p:spTree>
    <p:extLst>
      <p:ext uri="{BB962C8B-B14F-4D97-AF65-F5344CB8AC3E}">
        <p14:creationId xmlns:p14="http://schemas.microsoft.com/office/powerpoint/2010/main" val="1042483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30A9A26E-6C3C-45C2-B2CC-1C2DAB3C4911}" type="slidenum">
              <a:rPr lang="en-US" altLang="zh-CN"/>
              <a:pPr/>
              <a:t>11</a:t>
            </a:fld>
            <a:endParaRPr lang="en-US" altLang="zh-CN"/>
          </a:p>
        </p:txBody>
      </p:sp>
      <p:sp>
        <p:nvSpPr>
          <p:cNvPr id="113666" name="Rectangle 2"/>
          <p:cNvSpPr>
            <a:spLocks noGrp="1" noChangeArrowheads="1"/>
          </p:cNvSpPr>
          <p:nvPr>
            <p:ph type="title"/>
          </p:nvPr>
        </p:nvSpPr>
        <p:spPr/>
        <p:txBody>
          <a:bodyPr/>
          <a:lstStyle/>
          <a:p>
            <a:r>
              <a:rPr lang="en-US" altLang="zh-CN" sz="3200">
                <a:latin typeface="黑体" pitchFamily="2" charset="-122"/>
              </a:rPr>
              <a:t>2.2 </a:t>
            </a:r>
            <a:r>
              <a:rPr lang="zh-CN" altLang="en-US" sz="3200">
                <a:latin typeface="黑体" pitchFamily="2" charset="-122"/>
              </a:rPr>
              <a:t>算法的特性</a:t>
            </a:r>
          </a:p>
        </p:txBody>
      </p:sp>
      <p:sp>
        <p:nvSpPr>
          <p:cNvPr id="113667"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533400" indent="-533400" algn="just">
              <a:lnSpc>
                <a:spcPct val="110000"/>
              </a:lnSpc>
              <a:buFont typeface="Wingdings" pitchFamily="2" charset="2"/>
              <a:buNone/>
            </a:pPr>
            <a:r>
              <a:rPr lang="en-US" altLang="zh-CN" sz="2400" dirty="0">
                <a:effectLst>
                  <a:outerShdw blurRad="38100" dist="38100" dir="2700000" algn="tl">
                    <a:srgbClr val="C0C0C0"/>
                  </a:outerShdw>
                </a:effectLst>
                <a:latin typeface="黑体" pitchFamily="2" charset="-122"/>
              </a:rPr>
              <a:t>1</a:t>
            </a:r>
            <a:r>
              <a:rPr lang="zh-CN" altLang="en-US" sz="2400" dirty="0">
                <a:effectLst>
                  <a:outerShdw blurRad="38100" dist="38100" dir="2700000" algn="tl">
                    <a:srgbClr val="C0C0C0"/>
                  </a:outerShdw>
                </a:effectLst>
                <a:latin typeface="黑体" pitchFamily="2" charset="-122"/>
              </a:rPr>
              <a:t>、有穷性</a:t>
            </a:r>
          </a:p>
          <a:p>
            <a:pPr marL="533400" indent="-533400" algn="just">
              <a:lnSpc>
                <a:spcPct val="110000"/>
              </a:lnSpc>
              <a:buFont typeface="Wingdings" pitchFamily="2" charset="2"/>
              <a:buNone/>
            </a:pPr>
            <a:r>
              <a:rPr lang="zh-CN" altLang="en-US" sz="2400" dirty="0" smtClean="0">
                <a:effectLst>
                  <a:outerShdw blurRad="38100" dist="38100" dir="2700000" algn="tl">
                    <a:srgbClr val="C0C0C0"/>
                  </a:outerShdw>
                </a:effectLst>
                <a:latin typeface="黑体" pitchFamily="2" charset="-122"/>
              </a:rPr>
              <a:t>   反例</a:t>
            </a:r>
            <a:r>
              <a:rPr lang="zh-CN" altLang="en-US" sz="2400" dirty="0">
                <a:effectLst>
                  <a:outerShdw blurRad="38100" dist="38100" dir="2700000" algn="tl">
                    <a:srgbClr val="C0C0C0"/>
                  </a:outerShdw>
                </a:effectLst>
                <a:latin typeface="黑体" pitchFamily="2" charset="-122"/>
              </a:rPr>
              <a:t>：求整数的和。</a:t>
            </a:r>
          </a:p>
          <a:p>
            <a:pPr marL="533400" indent="-533400" algn="just">
              <a:lnSpc>
                <a:spcPct val="110000"/>
              </a:lnSpc>
              <a:buFont typeface="Wingdings" pitchFamily="2" charset="2"/>
              <a:buNone/>
            </a:pPr>
            <a:r>
              <a:rPr lang="en-US" altLang="zh-CN" sz="2400" dirty="0">
                <a:effectLst>
                  <a:outerShdw blurRad="38100" dist="38100" dir="2700000" algn="tl">
                    <a:srgbClr val="C0C0C0"/>
                  </a:outerShdw>
                </a:effectLst>
                <a:latin typeface="黑体" pitchFamily="2" charset="-122"/>
              </a:rPr>
              <a:t>2. </a:t>
            </a:r>
            <a:r>
              <a:rPr lang="zh-CN" altLang="en-US" sz="2400" dirty="0">
                <a:effectLst>
                  <a:outerShdw blurRad="38100" dist="38100" dir="2700000" algn="tl">
                    <a:srgbClr val="C0C0C0"/>
                  </a:outerShdw>
                </a:effectLst>
                <a:latin typeface="黑体" pitchFamily="2" charset="-122"/>
              </a:rPr>
              <a:t>确定性</a:t>
            </a:r>
          </a:p>
          <a:p>
            <a:pPr marL="533400" indent="-533400" algn="just">
              <a:lnSpc>
                <a:spcPct val="110000"/>
              </a:lnSpc>
              <a:buFont typeface="Wingdings" pitchFamily="2" charset="2"/>
              <a:buNone/>
            </a:pPr>
            <a:r>
              <a:rPr lang="zh-CN" altLang="en-US" sz="2400" dirty="0" smtClean="0">
                <a:effectLst>
                  <a:outerShdw blurRad="38100" dist="38100" dir="2700000" algn="tl">
                    <a:srgbClr val="C0C0C0"/>
                  </a:outerShdw>
                </a:effectLst>
                <a:latin typeface="黑体" pitchFamily="2" charset="-122"/>
              </a:rPr>
              <a:t>   反例</a:t>
            </a:r>
            <a:r>
              <a:rPr lang="zh-CN" altLang="en-US" sz="2400" dirty="0">
                <a:effectLst>
                  <a:outerShdw blurRad="38100" dist="38100" dir="2700000" algn="tl">
                    <a:srgbClr val="C0C0C0"/>
                  </a:outerShdw>
                </a:effectLst>
                <a:latin typeface="黑体" pitchFamily="2" charset="-122"/>
              </a:rPr>
              <a:t>：</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做菜</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算法中的</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半勺盐</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a:t>
            </a:r>
          </a:p>
          <a:p>
            <a:pPr marL="533400" indent="-533400" algn="just">
              <a:lnSpc>
                <a:spcPct val="110000"/>
              </a:lnSpc>
              <a:buFont typeface="Wingdings" pitchFamily="2" charset="2"/>
              <a:buNone/>
            </a:pPr>
            <a:r>
              <a:rPr lang="en-US" altLang="zh-CN" sz="2400" dirty="0">
                <a:effectLst>
                  <a:outerShdw blurRad="38100" dist="38100" dir="2700000" algn="tl">
                    <a:srgbClr val="C0C0C0"/>
                  </a:outerShdw>
                </a:effectLst>
                <a:latin typeface="黑体" pitchFamily="2" charset="-122"/>
              </a:rPr>
              <a:t>3. </a:t>
            </a:r>
            <a:r>
              <a:rPr lang="zh-CN" altLang="en-US" sz="2400" dirty="0">
                <a:effectLst>
                  <a:outerShdw blurRad="38100" dist="38100" dir="2700000" algn="tl">
                    <a:srgbClr val="C0C0C0"/>
                  </a:outerShdw>
                </a:effectLst>
                <a:latin typeface="黑体" pitchFamily="2" charset="-122"/>
              </a:rPr>
              <a:t>可以有零个或多个输入</a:t>
            </a:r>
          </a:p>
          <a:p>
            <a:pPr marL="533400" indent="-533400" algn="just">
              <a:lnSpc>
                <a:spcPct val="110000"/>
              </a:lnSpc>
              <a:buFont typeface="Wingdings" pitchFamily="2" charset="2"/>
              <a:buNone/>
            </a:pPr>
            <a:r>
              <a:rPr lang="en-US" altLang="zh-CN" sz="2400" dirty="0">
                <a:effectLst>
                  <a:outerShdw blurRad="38100" dist="38100" dir="2700000" algn="tl">
                    <a:srgbClr val="C0C0C0"/>
                  </a:outerShdw>
                </a:effectLst>
                <a:latin typeface="黑体" pitchFamily="2" charset="-122"/>
              </a:rPr>
              <a:t>4. </a:t>
            </a:r>
            <a:r>
              <a:rPr lang="zh-CN" altLang="en-US" sz="2400" dirty="0">
                <a:effectLst>
                  <a:outerShdw blurRad="38100" dist="38100" dir="2700000" algn="tl">
                    <a:srgbClr val="C0C0C0"/>
                  </a:outerShdw>
                </a:effectLst>
                <a:latin typeface="黑体" pitchFamily="2" charset="-122"/>
              </a:rPr>
              <a:t>有一个或多个输出</a:t>
            </a:r>
          </a:p>
          <a:p>
            <a:pPr marL="533400" indent="-533400" algn="just">
              <a:lnSpc>
                <a:spcPct val="110000"/>
              </a:lnSpc>
              <a:buFont typeface="Wingdings" pitchFamily="2" charset="2"/>
              <a:buNone/>
            </a:pPr>
            <a:r>
              <a:rPr lang="zh-CN" altLang="en-US" sz="2400" dirty="0">
                <a:effectLst>
                  <a:outerShdw blurRad="38100" dist="38100" dir="2700000" algn="tl">
                    <a:srgbClr val="C0C0C0"/>
                  </a:outerShdw>
                </a:effectLst>
                <a:latin typeface="黑体" pitchFamily="2" charset="-122"/>
              </a:rPr>
              <a:t>   实质：求</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解</a:t>
            </a:r>
            <a:r>
              <a:rPr lang="zh-CN" altLang="en-US" sz="2400" dirty="0">
                <a:effectLst>
                  <a:outerShdw blurRad="38100" dist="38100" dir="2700000" algn="tl">
                    <a:srgbClr val="C0C0C0"/>
                  </a:outerShdw>
                </a:effectLst>
                <a:latin typeface="Times New Roman"/>
              </a:rPr>
              <a:t>”</a:t>
            </a:r>
            <a:r>
              <a:rPr lang="zh-CN" altLang="en-US" sz="2400" dirty="0">
                <a:effectLst>
                  <a:outerShdw blurRad="38100" dist="38100" dir="2700000" algn="tl">
                    <a:srgbClr val="C0C0C0"/>
                  </a:outerShdw>
                </a:effectLst>
                <a:latin typeface="黑体" pitchFamily="2" charset="-122"/>
              </a:rPr>
              <a:t>。</a:t>
            </a:r>
          </a:p>
          <a:p>
            <a:pPr marL="533400" indent="-533400" algn="just">
              <a:lnSpc>
                <a:spcPct val="110000"/>
              </a:lnSpc>
              <a:buFont typeface="Wingdings" pitchFamily="2" charset="2"/>
              <a:buNone/>
            </a:pPr>
            <a:r>
              <a:rPr lang="en-US" altLang="zh-CN" sz="2400" dirty="0">
                <a:effectLst>
                  <a:outerShdw blurRad="38100" dist="38100" dir="2700000" algn="tl">
                    <a:srgbClr val="C0C0C0"/>
                  </a:outerShdw>
                </a:effectLst>
                <a:latin typeface="黑体" pitchFamily="2" charset="-122"/>
              </a:rPr>
              <a:t>5. </a:t>
            </a:r>
            <a:r>
              <a:rPr lang="zh-CN" altLang="en-US" sz="2400" dirty="0">
                <a:effectLst>
                  <a:outerShdw blurRad="38100" dist="38100" dir="2700000" algn="tl">
                    <a:srgbClr val="C0C0C0"/>
                  </a:outerShdw>
                </a:effectLst>
                <a:latin typeface="黑体" pitchFamily="2" charset="-122"/>
              </a:rPr>
              <a:t>可执行性</a:t>
            </a:r>
          </a:p>
          <a:p>
            <a:pPr marL="533400" indent="-533400" algn="just">
              <a:lnSpc>
                <a:spcPct val="110000"/>
              </a:lnSpc>
              <a:buFont typeface="Wingdings" pitchFamily="2" charset="2"/>
              <a:buNone/>
            </a:pPr>
            <a:r>
              <a:rPr lang="zh-CN" altLang="en-US" sz="2400" dirty="0">
                <a:effectLst>
                  <a:outerShdw blurRad="38100" dist="38100" dir="2700000" algn="tl">
                    <a:srgbClr val="C0C0C0"/>
                  </a:outerShdw>
                </a:effectLst>
                <a:latin typeface="黑体" pitchFamily="2" charset="-122"/>
              </a:rPr>
              <a:t>   反例：当</a:t>
            </a:r>
            <a:r>
              <a:rPr lang="en-US" altLang="zh-CN" sz="2400" dirty="0">
                <a:effectLst>
                  <a:outerShdw blurRad="38100" dist="38100" dir="2700000" algn="tl">
                    <a:srgbClr val="C0C0C0"/>
                  </a:outerShdw>
                </a:effectLst>
                <a:latin typeface="黑体" pitchFamily="2" charset="-122"/>
              </a:rPr>
              <a:t>m=0</a:t>
            </a:r>
            <a:r>
              <a:rPr lang="zh-CN" altLang="en-US" sz="2400" dirty="0">
                <a:effectLst>
                  <a:outerShdw blurRad="38100" dist="38100" dir="2700000" algn="tl">
                    <a:srgbClr val="C0C0C0"/>
                  </a:outerShdw>
                </a:effectLst>
                <a:latin typeface="黑体" pitchFamily="2" charset="-122"/>
              </a:rPr>
              <a:t>时，</a:t>
            </a:r>
            <a:r>
              <a:rPr lang="en-US" altLang="zh-CN" sz="2400" dirty="0">
                <a:effectLst>
                  <a:outerShdw blurRad="38100" dist="38100" dir="2700000" algn="tl">
                    <a:srgbClr val="C0C0C0"/>
                  </a:outerShdw>
                </a:effectLst>
                <a:latin typeface="黑体" pitchFamily="2" charset="-122"/>
              </a:rPr>
              <a:t>n/m</a:t>
            </a:r>
            <a:r>
              <a:rPr lang="zh-CN" altLang="en-US" sz="2400" dirty="0">
                <a:effectLst>
                  <a:outerShdw blurRad="38100" dist="38100" dir="2700000" algn="tl">
                    <a:srgbClr val="C0C0C0"/>
                  </a:outerShdw>
                </a:effectLst>
                <a:latin typeface="黑体" pitchFamily="2" charset="-122"/>
              </a:rPr>
              <a:t>时不能执行的。</a:t>
            </a:r>
          </a:p>
        </p:txBody>
      </p:sp>
    </p:spTree>
    <p:extLst>
      <p:ext uri="{BB962C8B-B14F-4D97-AF65-F5344CB8AC3E}">
        <p14:creationId xmlns:p14="http://schemas.microsoft.com/office/powerpoint/2010/main" val="29769862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440D3014-3C2B-4A53-9B2A-C83DEE2E1F7E}" type="slidenum">
              <a:rPr lang="en-US" altLang="zh-CN"/>
              <a:pPr/>
              <a:t>12</a:t>
            </a:fld>
            <a:endParaRPr lang="en-US" altLang="zh-CN"/>
          </a:p>
        </p:txBody>
      </p:sp>
      <p:sp>
        <p:nvSpPr>
          <p:cNvPr id="126978" name="Rectangle 2"/>
          <p:cNvSpPr>
            <a:spLocks noGrp="1" noChangeArrowheads="1"/>
          </p:cNvSpPr>
          <p:nvPr>
            <p:ph type="title"/>
          </p:nvPr>
        </p:nvSpPr>
        <p:spPr/>
        <p:txBody>
          <a:bodyPr/>
          <a:lstStyle/>
          <a:p>
            <a:r>
              <a:rPr lang="en-US" altLang="zh-CN" sz="3200">
                <a:latin typeface="黑体" pitchFamily="2" charset="-122"/>
              </a:rPr>
              <a:t>2.3</a:t>
            </a:r>
            <a:r>
              <a:rPr lang="zh-CN" altLang="en-US" sz="3200">
                <a:latin typeface="黑体" pitchFamily="2" charset="-122"/>
              </a:rPr>
              <a:t>　</a:t>
            </a:r>
            <a:r>
              <a:rPr lang="en-US" altLang="zh-CN" sz="3200">
                <a:latin typeface="黑体" pitchFamily="2" charset="-122"/>
              </a:rPr>
              <a:t>C</a:t>
            </a:r>
            <a:r>
              <a:rPr lang="zh-CN" altLang="en-US" sz="3200">
                <a:latin typeface="黑体" pitchFamily="2" charset="-122"/>
              </a:rPr>
              <a:t>语言编程要点</a:t>
            </a:r>
          </a:p>
        </p:txBody>
      </p:sp>
      <p:sp>
        <p:nvSpPr>
          <p:cNvPr id="126979" name="Rectangle 3"/>
          <p:cNvSpPr>
            <a:spLocks noGrp="1" noChangeArrowheads="1"/>
          </p:cNvSpPr>
          <p:nvPr>
            <p:ph type="body" idx="1"/>
          </p:nvPr>
        </p:nvSpPr>
        <p:spPr/>
        <p:txBody>
          <a:bodyPr/>
          <a:lstStyle/>
          <a:p>
            <a:pPr lvl="2">
              <a:lnSpc>
                <a:spcPct val="130000"/>
              </a:lnSpc>
              <a:buFontTx/>
              <a:buNone/>
            </a:pPr>
            <a:r>
              <a:rPr lang="en-US" altLang="zh-CN" sz="2400"/>
              <a:t>2.3.1 C</a:t>
            </a:r>
            <a:r>
              <a:rPr lang="zh-CN" altLang="en-US" sz="2400"/>
              <a:t>语言的特点（自学）</a:t>
            </a:r>
          </a:p>
          <a:p>
            <a:pPr lvl="2">
              <a:lnSpc>
                <a:spcPct val="130000"/>
              </a:lnSpc>
              <a:buFontTx/>
              <a:buNone/>
            </a:pPr>
            <a:r>
              <a:rPr lang="en-US" altLang="zh-CN" sz="2400"/>
              <a:t>2.3.2 C</a:t>
            </a:r>
            <a:r>
              <a:rPr lang="zh-CN" altLang="en-US" sz="2400"/>
              <a:t>程序的组成</a:t>
            </a:r>
          </a:p>
          <a:p>
            <a:pPr lvl="2">
              <a:lnSpc>
                <a:spcPct val="130000"/>
              </a:lnSpc>
              <a:buFontTx/>
              <a:buNone/>
            </a:pPr>
            <a:r>
              <a:rPr lang="en-US" altLang="zh-CN" sz="2400"/>
              <a:t>2.3.3 </a:t>
            </a:r>
            <a:r>
              <a:rPr lang="zh-CN" altLang="en-US" sz="2400"/>
              <a:t>变量</a:t>
            </a:r>
          </a:p>
          <a:p>
            <a:pPr lvl="2">
              <a:lnSpc>
                <a:spcPct val="130000"/>
              </a:lnSpc>
              <a:buFontTx/>
              <a:buNone/>
            </a:pPr>
            <a:r>
              <a:rPr lang="en-US" altLang="zh-CN" sz="2400"/>
              <a:t>2.3.4 </a:t>
            </a:r>
            <a:r>
              <a:rPr lang="zh-CN" altLang="en-US" sz="2400"/>
              <a:t>赋值语句</a:t>
            </a:r>
          </a:p>
          <a:p>
            <a:pPr lvl="2">
              <a:lnSpc>
                <a:spcPct val="130000"/>
              </a:lnSpc>
              <a:buFontTx/>
              <a:buNone/>
            </a:pPr>
            <a:r>
              <a:rPr lang="en-US" altLang="zh-CN" sz="2400"/>
              <a:t>2.3.5 </a:t>
            </a:r>
            <a:r>
              <a:rPr lang="zh-CN" altLang="en-US" sz="2400"/>
              <a:t>基本输入输出函数</a:t>
            </a:r>
          </a:p>
        </p:txBody>
      </p:sp>
    </p:spTree>
    <p:extLst>
      <p:ext uri="{BB962C8B-B14F-4D97-AF65-F5344CB8AC3E}">
        <p14:creationId xmlns:p14="http://schemas.microsoft.com/office/powerpoint/2010/main" val="32627194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CAAD9A9A-2651-4D5C-945C-84F5EA6004C3}" type="slidenum">
              <a:rPr lang="en-US" altLang="zh-CN"/>
              <a:pPr/>
              <a:t>13</a:t>
            </a:fld>
            <a:endParaRPr lang="en-US" altLang="zh-CN"/>
          </a:p>
        </p:txBody>
      </p:sp>
      <p:sp>
        <p:nvSpPr>
          <p:cNvPr id="128002"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en-US" altLang="zh-CN" sz="3200">
                <a:latin typeface="黑体" pitchFamily="2" charset="-122"/>
              </a:rPr>
              <a:t>2.3.2  C</a:t>
            </a:r>
            <a:r>
              <a:rPr lang="zh-CN" altLang="en-US" sz="3200">
                <a:latin typeface="黑体" pitchFamily="2" charset="-122"/>
              </a:rPr>
              <a:t>程序的组成</a:t>
            </a:r>
          </a:p>
        </p:txBody>
      </p:sp>
      <p:sp>
        <p:nvSpPr>
          <p:cNvPr id="128003" name="Rectangle 3"/>
          <p:cNvSpPr>
            <a:spLocks noGrp="1" noChangeArrowheads="1"/>
          </p:cNvSpPr>
          <p:nvPr>
            <p:ph type="body" idx="1"/>
          </p:nvPr>
        </p:nvSpPr>
        <p:spPr>
          <a:xfrm>
            <a:off x="685800" y="1295400"/>
            <a:ext cx="7772400" cy="2438400"/>
          </a:xfrm>
        </p:spPr>
        <p:txBody>
          <a:bodyPr/>
          <a:lstStyle/>
          <a:p>
            <a:pPr algn="just">
              <a:lnSpc>
                <a:spcPct val="130000"/>
              </a:lnSpc>
              <a:buFont typeface="Wingdings" pitchFamily="2" charset="2"/>
              <a:buNone/>
            </a:pPr>
            <a:r>
              <a:rPr lang="en-US" altLang="zh-CN" sz="2000">
                <a:latin typeface="黑体" pitchFamily="2" charset="-122"/>
              </a:rPr>
              <a:t>【</a:t>
            </a:r>
            <a:r>
              <a:rPr lang="zh-CN" altLang="en-US" sz="2000">
                <a:latin typeface="黑体" pitchFamily="2" charset="-122"/>
              </a:rPr>
              <a:t>例</a:t>
            </a:r>
            <a:r>
              <a:rPr lang="en-US" altLang="zh-CN" sz="2000">
                <a:latin typeface="黑体" pitchFamily="2" charset="-122"/>
              </a:rPr>
              <a:t>2-6】</a:t>
            </a:r>
            <a:r>
              <a:rPr lang="zh-CN" altLang="en-US" sz="2000">
                <a:latin typeface="黑体" pitchFamily="2" charset="-122"/>
              </a:rPr>
              <a:t>一个十分简单的</a:t>
            </a:r>
            <a:r>
              <a:rPr lang="en-US" altLang="zh-CN" sz="2000">
                <a:latin typeface="黑体" pitchFamily="2" charset="-122"/>
              </a:rPr>
              <a:t>C</a:t>
            </a:r>
            <a:r>
              <a:rPr lang="zh-CN" altLang="en-US" sz="2000">
                <a:latin typeface="黑体" pitchFamily="2" charset="-122"/>
              </a:rPr>
              <a:t>语言程序。</a:t>
            </a:r>
          </a:p>
          <a:p>
            <a:pPr lvl="1" algn="just">
              <a:buFontTx/>
              <a:buNone/>
            </a:pPr>
            <a:r>
              <a:rPr lang="en-US" altLang="zh-CN" sz="2000"/>
              <a:t>/*</a:t>
            </a:r>
            <a:r>
              <a:rPr lang="zh-CN" altLang="en-US" sz="2000"/>
              <a:t>一个简单的</a:t>
            </a:r>
            <a:r>
              <a:rPr lang="en-US" altLang="zh-CN" sz="2000"/>
              <a:t>C</a:t>
            </a:r>
            <a:r>
              <a:rPr lang="zh-CN" altLang="en-US" sz="2000"/>
              <a:t>程序*</a:t>
            </a:r>
            <a:r>
              <a:rPr lang="en-US" altLang="zh-CN" sz="2000"/>
              <a:t>/		/*</a:t>
            </a:r>
            <a:r>
              <a:rPr lang="zh-CN" altLang="en-US" sz="2000"/>
              <a:t>第</a:t>
            </a:r>
            <a:r>
              <a:rPr lang="en-US" altLang="zh-CN" sz="2000"/>
              <a:t>1</a:t>
            </a:r>
            <a:r>
              <a:rPr lang="zh-CN" altLang="en-US" sz="2000"/>
              <a:t>行*</a:t>
            </a:r>
            <a:r>
              <a:rPr lang="en-US" altLang="zh-CN" sz="2000"/>
              <a:t>/</a:t>
            </a:r>
          </a:p>
          <a:p>
            <a:pPr lvl="1" algn="just">
              <a:buFontTx/>
              <a:buNone/>
            </a:pPr>
            <a:r>
              <a:rPr lang="en-US" altLang="zh-CN" sz="2000"/>
              <a:t>main( )				/*</a:t>
            </a:r>
            <a:r>
              <a:rPr lang="zh-CN" altLang="en-US" sz="2000"/>
              <a:t>第</a:t>
            </a:r>
            <a:r>
              <a:rPr lang="en-US" altLang="zh-CN" sz="2000"/>
              <a:t>2</a:t>
            </a:r>
            <a:r>
              <a:rPr lang="zh-CN" altLang="en-US" sz="2000"/>
              <a:t>行*</a:t>
            </a:r>
            <a:r>
              <a:rPr lang="en-US" altLang="zh-CN" sz="2000"/>
              <a:t>/</a:t>
            </a:r>
          </a:p>
          <a:p>
            <a:pPr lvl="1" algn="just">
              <a:buFontTx/>
              <a:buNone/>
            </a:pPr>
            <a:r>
              <a:rPr lang="en-US" altLang="zh-CN" sz="2000"/>
              <a:t>{					              /*</a:t>
            </a:r>
            <a:r>
              <a:rPr lang="zh-CN" altLang="en-US" sz="2000"/>
              <a:t>第</a:t>
            </a:r>
            <a:r>
              <a:rPr lang="en-US" altLang="zh-CN" sz="2000"/>
              <a:t>3</a:t>
            </a:r>
            <a:r>
              <a:rPr lang="zh-CN" altLang="en-US" sz="2000"/>
              <a:t>行*</a:t>
            </a:r>
            <a:r>
              <a:rPr lang="en-US" altLang="zh-CN" sz="2000"/>
              <a:t>/</a:t>
            </a:r>
          </a:p>
          <a:p>
            <a:pPr lvl="1" algn="just">
              <a:buFontTx/>
              <a:buNone/>
            </a:pPr>
            <a:r>
              <a:rPr lang="en-US" altLang="zh-CN" sz="2000"/>
              <a:t>  printf("Welcome to C!\n");               /*</a:t>
            </a:r>
            <a:r>
              <a:rPr lang="zh-CN" altLang="en-US" sz="2000"/>
              <a:t>第</a:t>
            </a:r>
            <a:r>
              <a:rPr lang="en-US" altLang="zh-CN" sz="2000"/>
              <a:t>4</a:t>
            </a:r>
            <a:r>
              <a:rPr lang="zh-CN" altLang="en-US" sz="2000"/>
              <a:t>行*</a:t>
            </a:r>
            <a:r>
              <a:rPr lang="en-US" altLang="zh-CN" sz="2000"/>
              <a:t>/</a:t>
            </a:r>
          </a:p>
          <a:p>
            <a:pPr lvl="1">
              <a:buFontTx/>
              <a:buNone/>
            </a:pPr>
            <a:r>
              <a:rPr lang="en-US" altLang="zh-CN" sz="2000"/>
              <a:t>}	                                                            /*</a:t>
            </a:r>
            <a:r>
              <a:rPr lang="zh-CN" altLang="en-US" sz="2000"/>
              <a:t>第</a:t>
            </a:r>
            <a:r>
              <a:rPr lang="en-US" altLang="zh-CN" sz="2000"/>
              <a:t>5</a:t>
            </a:r>
            <a:r>
              <a:rPr lang="zh-CN" altLang="en-US" sz="2000"/>
              <a:t>行*</a:t>
            </a:r>
            <a:r>
              <a:rPr lang="en-US" altLang="zh-CN" sz="2000"/>
              <a:t>/</a:t>
            </a:r>
            <a:endParaRPr lang="en-US" altLang="zh-CN" sz="1800"/>
          </a:p>
        </p:txBody>
      </p:sp>
      <p:sp>
        <p:nvSpPr>
          <p:cNvPr id="128004" name="Rectangle 4"/>
          <p:cNvSpPr>
            <a:spLocks noChangeArrowheads="1"/>
          </p:cNvSpPr>
          <p:nvPr/>
        </p:nvSpPr>
        <p:spPr bwMode="auto">
          <a:xfrm>
            <a:off x="685800" y="3690938"/>
            <a:ext cx="7848600" cy="268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buClr>
                <a:schemeClr val="accent1"/>
              </a:buClr>
              <a:buFont typeface="Wingdings" pitchFamily="2" charset="2"/>
              <a:buNone/>
            </a:pPr>
            <a:r>
              <a:rPr kumimoji="1" lang="zh-CN" altLang="en-US" sz="2000" b="1">
                <a:solidFill>
                  <a:schemeClr val="tx2"/>
                </a:solidFill>
                <a:latin typeface="黑体" pitchFamily="2" charset="-122"/>
              </a:rPr>
              <a:t>第</a:t>
            </a:r>
            <a:r>
              <a:rPr kumimoji="1" lang="en-US" altLang="zh-CN" sz="2000" b="1">
                <a:solidFill>
                  <a:schemeClr val="tx2"/>
                </a:solidFill>
                <a:latin typeface="黑体" pitchFamily="2" charset="-122"/>
              </a:rPr>
              <a:t>1</a:t>
            </a:r>
            <a:r>
              <a:rPr kumimoji="1" lang="zh-CN" altLang="en-US" sz="2000" b="1">
                <a:solidFill>
                  <a:schemeClr val="tx2"/>
                </a:solidFill>
                <a:latin typeface="黑体" pitchFamily="2" charset="-122"/>
              </a:rPr>
              <a:t>行：</a:t>
            </a:r>
            <a:r>
              <a:rPr kumimoji="1" lang="zh-CN" altLang="en-US" sz="2000" b="1">
                <a:latin typeface="黑体" pitchFamily="2" charset="-122"/>
              </a:rPr>
              <a:t>注释行。提高程序的可读性，有助于自己和他人阅读和理解程序。注释不会被执行。</a:t>
            </a:r>
          </a:p>
          <a:p>
            <a:pPr algn="l" eaLnBrk="1" hangingPunct="1">
              <a:spcBef>
                <a:spcPct val="50000"/>
              </a:spcBef>
              <a:buClr>
                <a:schemeClr val="accent1"/>
              </a:buClr>
              <a:buFont typeface="Wingdings" pitchFamily="2" charset="2"/>
              <a:buNone/>
            </a:pPr>
            <a:r>
              <a:rPr kumimoji="1" lang="zh-CN" altLang="en-US" sz="2000" b="1">
                <a:solidFill>
                  <a:schemeClr val="tx2"/>
                </a:solidFill>
                <a:latin typeface="黑体" pitchFamily="2" charset="-122"/>
              </a:rPr>
              <a:t>第</a:t>
            </a:r>
            <a:r>
              <a:rPr kumimoji="1" lang="en-US" altLang="zh-CN" sz="2000" b="1">
                <a:solidFill>
                  <a:schemeClr val="tx2"/>
                </a:solidFill>
                <a:latin typeface="黑体" pitchFamily="2" charset="-122"/>
              </a:rPr>
              <a:t>2</a:t>
            </a:r>
            <a:r>
              <a:rPr kumimoji="1" lang="zh-CN" altLang="en-US" sz="2000" b="1">
                <a:solidFill>
                  <a:schemeClr val="tx2"/>
                </a:solidFill>
                <a:latin typeface="黑体" pitchFamily="2" charset="-122"/>
              </a:rPr>
              <a:t>行：</a:t>
            </a:r>
            <a:r>
              <a:rPr kumimoji="1" lang="zh-CN" altLang="en-US" sz="2000" b="1">
                <a:latin typeface="黑体" pitchFamily="2" charset="-122"/>
              </a:rPr>
              <a:t>主</a:t>
            </a:r>
            <a:r>
              <a:rPr kumimoji="1" lang="zh-CN" altLang="en-US" sz="2000" b="1">
                <a:solidFill>
                  <a:schemeClr val="hlink"/>
                </a:solidFill>
                <a:latin typeface="黑体" pitchFamily="2" charset="-122"/>
              </a:rPr>
              <a:t>函数</a:t>
            </a:r>
            <a:r>
              <a:rPr kumimoji="1" lang="zh-CN" altLang="en-US" sz="2000" b="1">
                <a:latin typeface="黑体" pitchFamily="2" charset="-122"/>
              </a:rPr>
              <a:t>。每一个</a:t>
            </a:r>
            <a:r>
              <a:rPr kumimoji="1" lang="en-US" altLang="zh-CN" sz="2000" b="1">
                <a:latin typeface="黑体" pitchFamily="2" charset="-122"/>
              </a:rPr>
              <a:t>C</a:t>
            </a:r>
            <a:r>
              <a:rPr kumimoji="1" lang="zh-CN" altLang="en-US" sz="2000" b="1">
                <a:latin typeface="黑体" pitchFamily="2" charset="-122"/>
              </a:rPr>
              <a:t>语言程序都必须有一个</a:t>
            </a:r>
            <a:r>
              <a:rPr kumimoji="1" lang="en-US" altLang="zh-CN" sz="2000" b="1">
                <a:latin typeface="黑体" pitchFamily="2" charset="-122"/>
              </a:rPr>
              <a:t>main( )</a:t>
            </a:r>
            <a:r>
              <a:rPr kumimoji="1" lang="zh-CN" altLang="en-US" sz="2000" b="1">
                <a:latin typeface="黑体" pitchFamily="2" charset="-122"/>
              </a:rPr>
              <a:t>函数。每一个</a:t>
            </a:r>
            <a:r>
              <a:rPr kumimoji="1" lang="en-US" altLang="zh-CN" sz="2000" b="1">
                <a:latin typeface="黑体" pitchFamily="2" charset="-122"/>
              </a:rPr>
              <a:t>C</a:t>
            </a:r>
            <a:r>
              <a:rPr kumimoji="1" lang="zh-CN" altLang="en-US" sz="2000" b="1">
                <a:latin typeface="黑体" pitchFamily="2" charset="-122"/>
              </a:rPr>
              <a:t>程序都是从</a:t>
            </a:r>
            <a:r>
              <a:rPr kumimoji="1" lang="en-US" altLang="zh-CN" sz="2000" b="1">
                <a:latin typeface="黑体" pitchFamily="2" charset="-122"/>
              </a:rPr>
              <a:t>main( )</a:t>
            </a:r>
            <a:r>
              <a:rPr kumimoji="1" lang="zh-CN" altLang="en-US" sz="2000" b="1">
                <a:latin typeface="黑体" pitchFamily="2" charset="-122"/>
              </a:rPr>
              <a:t>函数开始执行的。</a:t>
            </a:r>
          </a:p>
          <a:p>
            <a:pPr algn="l" eaLnBrk="1" hangingPunct="1">
              <a:spcBef>
                <a:spcPct val="50000"/>
              </a:spcBef>
              <a:buClr>
                <a:schemeClr val="accent1"/>
              </a:buClr>
              <a:buFont typeface="Wingdings" pitchFamily="2" charset="2"/>
              <a:buNone/>
            </a:pPr>
            <a:r>
              <a:rPr kumimoji="1" lang="zh-CN" altLang="en-US" sz="2000" b="1">
                <a:solidFill>
                  <a:schemeClr val="tx2"/>
                </a:solidFill>
                <a:latin typeface="黑体" pitchFamily="2" charset="-122"/>
              </a:rPr>
              <a:t>第</a:t>
            </a:r>
            <a:r>
              <a:rPr kumimoji="1" lang="en-US" altLang="zh-CN" sz="2000" b="1">
                <a:solidFill>
                  <a:schemeClr val="tx2"/>
                </a:solidFill>
                <a:latin typeface="黑体" pitchFamily="2" charset="-122"/>
              </a:rPr>
              <a:t>3</a:t>
            </a:r>
            <a:r>
              <a:rPr kumimoji="1" lang="zh-CN" altLang="en-US" sz="2000" b="1">
                <a:solidFill>
                  <a:schemeClr val="tx2"/>
                </a:solidFill>
                <a:latin typeface="黑体" pitchFamily="2" charset="-122"/>
              </a:rPr>
              <a:t>行至第</a:t>
            </a:r>
            <a:r>
              <a:rPr kumimoji="1" lang="en-US" altLang="zh-CN" sz="2000" b="1">
                <a:solidFill>
                  <a:schemeClr val="tx2"/>
                </a:solidFill>
                <a:latin typeface="黑体" pitchFamily="2" charset="-122"/>
              </a:rPr>
              <a:t>5</a:t>
            </a:r>
            <a:r>
              <a:rPr kumimoji="1" lang="zh-CN" altLang="en-US" sz="2000" b="1">
                <a:solidFill>
                  <a:schemeClr val="tx2"/>
                </a:solidFill>
                <a:latin typeface="黑体" pitchFamily="2" charset="-122"/>
              </a:rPr>
              <a:t>行：</a:t>
            </a:r>
            <a:r>
              <a:rPr kumimoji="1" lang="zh-CN" altLang="en-US" sz="2000" b="1">
                <a:latin typeface="黑体" pitchFamily="2" charset="-122"/>
              </a:rPr>
              <a:t>函数的函数体部分，由大括号</a:t>
            </a:r>
            <a:r>
              <a:rPr kumimoji="1" lang="zh-CN" altLang="en-US" sz="2000" b="1">
                <a:latin typeface="Times New Roman"/>
              </a:rPr>
              <a:t>“</a:t>
            </a:r>
            <a:r>
              <a:rPr kumimoji="1" lang="en-US" altLang="zh-CN" sz="2000" b="1">
                <a:latin typeface="黑体" pitchFamily="2" charset="-122"/>
              </a:rPr>
              <a:t>{ }</a:t>
            </a:r>
            <a:r>
              <a:rPr kumimoji="1" lang="en-US" altLang="zh-CN" sz="2000" b="1">
                <a:latin typeface="Times New Roman"/>
              </a:rPr>
              <a:t>”</a:t>
            </a:r>
            <a:r>
              <a:rPr kumimoji="1" lang="zh-CN" altLang="en-US" sz="2000" b="1">
                <a:latin typeface="黑体" pitchFamily="2" charset="-122"/>
              </a:rPr>
              <a:t>括起来。</a:t>
            </a:r>
          </a:p>
          <a:p>
            <a:pPr algn="l" eaLnBrk="1" hangingPunct="1">
              <a:spcBef>
                <a:spcPct val="50000"/>
              </a:spcBef>
              <a:buClr>
                <a:schemeClr val="accent1"/>
              </a:buClr>
              <a:buFont typeface="Wingdings" pitchFamily="2" charset="2"/>
              <a:buNone/>
            </a:pPr>
            <a:r>
              <a:rPr kumimoji="1" lang="zh-CN" altLang="en-US" sz="2000" b="1">
                <a:solidFill>
                  <a:schemeClr val="tx2"/>
                </a:solidFill>
                <a:latin typeface="黑体" pitchFamily="2" charset="-122"/>
              </a:rPr>
              <a:t>第</a:t>
            </a:r>
            <a:r>
              <a:rPr kumimoji="1" lang="en-US" altLang="zh-CN" sz="2000" b="1">
                <a:solidFill>
                  <a:schemeClr val="tx2"/>
                </a:solidFill>
                <a:latin typeface="黑体" pitchFamily="2" charset="-122"/>
              </a:rPr>
              <a:t>4</a:t>
            </a:r>
            <a:r>
              <a:rPr kumimoji="1" lang="zh-CN" altLang="en-US" sz="2000" b="1">
                <a:solidFill>
                  <a:schemeClr val="tx2"/>
                </a:solidFill>
                <a:latin typeface="黑体" pitchFamily="2" charset="-122"/>
              </a:rPr>
              <a:t>行：</a:t>
            </a:r>
            <a:r>
              <a:rPr kumimoji="1" lang="zh-CN" altLang="en-US" sz="2000" b="1">
                <a:latin typeface="黑体" pitchFamily="2" charset="-122"/>
              </a:rPr>
              <a:t>输出操作。</a:t>
            </a:r>
            <a:r>
              <a:rPr kumimoji="1" lang="en-US" altLang="zh-CN" sz="2000" b="1">
                <a:latin typeface="黑体" pitchFamily="2" charset="-122"/>
              </a:rPr>
              <a:t>C</a:t>
            </a:r>
            <a:r>
              <a:rPr kumimoji="1" lang="zh-CN" altLang="en-US" sz="2000" b="1">
                <a:latin typeface="黑体" pitchFamily="2" charset="-122"/>
              </a:rPr>
              <a:t>语言中，每一条语句都必须用分号结束，这个分号也称为语句结束符。</a:t>
            </a:r>
          </a:p>
        </p:txBody>
      </p:sp>
    </p:spTree>
    <p:extLst>
      <p:ext uri="{BB962C8B-B14F-4D97-AF65-F5344CB8AC3E}">
        <p14:creationId xmlns:p14="http://schemas.microsoft.com/office/powerpoint/2010/main" val="21828524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69358E56-4842-4C9F-B5AB-8F0A735A4864}" type="slidenum">
              <a:rPr lang="en-US" altLang="zh-CN"/>
              <a:pPr/>
              <a:t>14</a:t>
            </a:fld>
            <a:endParaRPr lang="en-US" altLang="zh-CN"/>
          </a:p>
        </p:txBody>
      </p:sp>
      <p:sp>
        <p:nvSpPr>
          <p:cNvPr id="169986" name="Rectangle 2"/>
          <p:cNvSpPr>
            <a:spLocks noGrp="1" noChangeArrowheads="1"/>
          </p:cNvSpPr>
          <p:nvPr>
            <p:ph type="title"/>
          </p:nvPr>
        </p:nvSpPr>
        <p:spPr/>
        <p:txBody>
          <a:bodyPr/>
          <a:lstStyle/>
          <a:p>
            <a:r>
              <a:rPr lang="en-US" altLang="zh-CN" sz="3200">
                <a:latin typeface="黑体" pitchFamily="2" charset="-122"/>
              </a:rPr>
              <a:t>2.3.2  C</a:t>
            </a:r>
            <a:r>
              <a:rPr lang="zh-CN" altLang="en-US" sz="3200">
                <a:latin typeface="黑体" pitchFamily="2" charset="-122"/>
              </a:rPr>
              <a:t>程序的组成</a:t>
            </a:r>
          </a:p>
        </p:txBody>
      </p:sp>
      <p:sp>
        <p:nvSpPr>
          <p:cNvPr id="169987"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457200" indent="-457200">
              <a:lnSpc>
                <a:spcPct val="130000"/>
              </a:lnSpc>
              <a:buFontTx/>
              <a:buNone/>
            </a:pPr>
            <a:r>
              <a:rPr lang="zh-CN" altLang="en-US" sz="2800" dirty="0"/>
              <a:t>结论</a:t>
            </a:r>
            <a:r>
              <a:rPr lang="zh-CN" altLang="en-US" sz="2400" dirty="0"/>
              <a:t>：</a:t>
            </a:r>
          </a:p>
          <a:p>
            <a:pPr marL="857250" lvl="1" indent="-457200">
              <a:lnSpc>
                <a:spcPct val="130000"/>
              </a:lnSpc>
              <a:buFontTx/>
              <a:buChar char="•"/>
            </a:pPr>
            <a:r>
              <a:rPr lang="en-US" altLang="zh-CN" sz="2400" dirty="0"/>
              <a:t>C</a:t>
            </a:r>
            <a:r>
              <a:rPr lang="zh-CN" altLang="en-US" sz="2400" dirty="0"/>
              <a:t>程序中必须包括一个主函数</a:t>
            </a:r>
            <a:r>
              <a:rPr lang="en-US" altLang="zh-CN" sz="2400" dirty="0"/>
              <a:t>main( )</a:t>
            </a:r>
            <a:r>
              <a:rPr lang="zh-CN" altLang="en-US" sz="2400" dirty="0"/>
              <a:t>。</a:t>
            </a:r>
          </a:p>
          <a:p>
            <a:pPr marL="857250" lvl="1" indent="-457200">
              <a:lnSpc>
                <a:spcPct val="130000"/>
              </a:lnSpc>
              <a:buFontTx/>
              <a:buChar char="•"/>
            </a:pPr>
            <a:r>
              <a:rPr lang="zh-CN" altLang="en-US" sz="2400" dirty="0"/>
              <a:t>函数体由一对大括号“</a:t>
            </a:r>
            <a:r>
              <a:rPr lang="en-US" altLang="zh-CN" sz="2400" dirty="0"/>
              <a:t>{}”</a:t>
            </a:r>
            <a:r>
              <a:rPr lang="zh-CN" altLang="en-US" sz="2400" dirty="0"/>
              <a:t>括起，其间包含一些语句，也可夹有注释。</a:t>
            </a:r>
          </a:p>
          <a:p>
            <a:pPr marL="857250" lvl="1" indent="-457200">
              <a:lnSpc>
                <a:spcPct val="130000"/>
              </a:lnSpc>
              <a:buFontTx/>
              <a:buChar char="•"/>
            </a:pPr>
            <a:r>
              <a:rPr lang="zh-CN" altLang="en-US" sz="2400" dirty="0"/>
              <a:t>注释可放在程序中的任何位置，用“</a:t>
            </a:r>
            <a:r>
              <a:rPr lang="en-US" altLang="zh-CN" sz="2400" dirty="0"/>
              <a:t>/*”</a:t>
            </a:r>
            <a:r>
              <a:rPr lang="zh-CN" altLang="en-US" sz="2400" dirty="0"/>
              <a:t>和“*</a:t>
            </a:r>
            <a:r>
              <a:rPr lang="en-US" altLang="zh-CN" sz="2400" dirty="0"/>
              <a:t>/”</a:t>
            </a:r>
            <a:r>
              <a:rPr lang="zh-CN" altLang="en-US" sz="2400" dirty="0"/>
              <a:t>括起来，它只起到提示说明的作用，不被执行。</a:t>
            </a:r>
          </a:p>
          <a:p>
            <a:pPr marL="857250" lvl="1" indent="-457200">
              <a:lnSpc>
                <a:spcPct val="130000"/>
              </a:lnSpc>
              <a:buFontTx/>
              <a:buChar char="•"/>
            </a:pPr>
            <a:r>
              <a:rPr lang="en-US" altLang="zh-CN" sz="2400" dirty="0"/>
              <a:t>C</a:t>
            </a:r>
            <a:r>
              <a:rPr lang="zh-CN" altLang="en-US" sz="2400" dirty="0"/>
              <a:t>程序中，每条语句以分号“；”作为结束标志。</a:t>
            </a:r>
          </a:p>
        </p:txBody>
      </p:sp>
      <p:sp>
        <p:nvSpPr>
          <p:cNvPr id="169988" name="Text Box 4"/>
          <p:cNvSpPr txBox="1">
            <a:spLocks noChangeArrowheads="1"/>
          </p:cNvSpPr>
          <p:nvPr/>
        </p:nvSpPr>
        <p:spPr bwMode="auto">
          <a:xfrm>
            <a:off x="6705600" y="5486400"/>
            <a:ext cx="1676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chemeClr val="hlink"/>
                </a:solidFill>
                <a:hlinkClick r:id="rId2" action="ppaction://hlinksldjump"/>
              </a:rPr>
              <a:t>返   回</a:t>
            </a:r>
            <a:endParaRPr lang="zh-CN" altLang="en-US" b="1">
              <a:solidFill>
                <a:schemeClr val="hlink"/>
              </a:solidFill>
            </a:endParaRPr>
          </a:p>
        </p:txBody>
      </p:sp>
    </p:spTree>
    <p:extLst>
      <p:ext uri="{BB962C8B-B14F-4D97-AF65-F5344CB8AC3E}">
        <p14:creationId xmlns:p14="http://schemas.microsoft.com/office/powerpoint/2010/main" val="31095267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F2202B0D-FD76-4321-9058-8C4CE63C02CE}" type="slidenum">
              <a:rPr lang="en-US" altLang="zh-CN"/>
              <a:pPr/>
              <a:t>15</a:t>
            </a:fld>
            <a:endParaRPr lang="en-US" altLang="zh-CN"/>
          </a:p>
        </p:txBody>
      </p:sp>
      <p:sp>
        <p:nvSpPr>
          <p:cNvPr id="173058"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73059" name="Rectangle 3"/>
          <p:cNvSpPr>
            <a:spLocks noGrp="1" noChangeArrowheads="1"/>
          </p:cNvSpPr>
          <p:nvPr>
            <p:ph type="body" idx="1"/>
          </p:nvPr>
        </p:nvSpPr>
        <p:spPr/>
        <p:txBody>
          <a:bodyPr/>
          <a:lstStyle/>
          <a:p>
            <a:pPr>
              <a:buFont typeface="Wingdings" pitchFamily="2" charset="2"/>
              <a:buNone/>
            </a:pPr>
            <a:r>
              <a:rPr lang="en-US" altLang="zh-CN" sz="2400"/>
              <a:t>1</a:t>
            </a:r>
            <a:r>
              <a:rPr lang="zh-CN" altLang="en-US" sz="2400"/>
              <a:t>、什么是变量</a:t>
            </a:r>
          </a:p>
          <a:p>
            <a:pPr lvl="1">
              <a:lnSpc>
                <a:spcPct val="130000"/>
              </a:lnSpc>
              <a:buFont typeface="Wingdings" pitchFamily="2" charset="2"/>
              <a:buChar char="v"/>
            </a:pPr>
            <a:r>
              <a:rPr lang="zh-CN" altLang="en-US" sz="2000"/>
              <a:t>实质：内存中的存储单元。</a:t>
            </a:r>
          </a:p>
          <a:p>
            <a:pPr lvl="1">
              <a:lnSpc>
                <a:spcPct val="130000"/>
              </a:lnSpc>
              <a:buFont typeface="Wingdings" pitchFamily="2" charset="2"/>
              <a:buChar char="v"/>
            </a:pPr>
            <a:r>
              <a:rPr lang="zh-CN" altLang="en-US" sz="2000"/>
              <a:t>内存的概念：例如：某台计算机的内存是</a:t>
            </a:r>
            <a:r>
              <a:rPr lang="en-US" altLang="zh-CN" sz="2000"/>
              <a:t>256M</a:t>
            </a:r>
            <a:r>
              <a:rPr lang="zh-CN" altLang="en-US" sz="2000"/>
              <a:t>，即在内存中最多可以存储 </a:t>
            </a:r>
            <a:r>
              <a:rPr lang="en-US" altLang="zh-CN" sz="2000"/>
              <a:t>256×1024×1024×8</a:t>
            </a:r>
            <a:r>
              <a:rPr lang="zh-CN" altLang="en-US" sz="2000"/>
              <a:t>个字节。一个或几个字节组成一个存储单元，用于存储数据。</a:t>
            </a:r>
          </a:p>
          <a:p>
            <a:pPr lvl="1">
              <a:lnSpc>
                <a:spcPct val="130000"/>
              </a:lnSpc>
              <a:buFont typeface="Wingdings" pitchFamily="2" charset="2"/>
              <a:buChar char="v"/>
            </a:pPr>
            <a:r>
              <a:rPr lang="zh-CN" altLang="en-US" sz="2000"/>
              <a:t>编程者只能以定义变量的形式向计算机系统申请内存单元的使用。</a:t>
            </a:r>
          </a:p>
          <a:p>
            <a:pPr lvl="1">
              <a:lnSpc>
                <a:spcPct val="130000"/>
              </a:lnSpc>
              <a:buFont typeface="Wingdings" pitchFamily="2" charset="2"/>
              <a:buChar char="v"/>
            </a:pPr>
            <a:r>
              <a:rPr lang="zh-CN" altLang="en-US" sz="2000"/>
              <a:t>“变量”的含义：在程序运行过程中，变量所对应的存储单元中的数据是可以改变的。</a:t>
            </a:r>
          </a:p>
        </p:txBody>
      </p:sp>
      <p:sp>
        <p:nvSpPr>
          <p:cNvPr id="173060" name="AutoShape 4"/>
          <p:cNvSpPr>
            <a:spLocks noChangeArrowheads="1"/>
          </p:cNvSpPr>
          <p:nvPr/>
        </p:nvSpPr>
        <p:spPr bwMode="auto">
          <a:xfrm>
            <a:off x="4953000" y="1219200"/>
            <a:ext cx="3810000" cy="1081088"/>
          </a:xfrm>
          <a:prstGeom prst="star24">
            <a:avLst>
              <a:gd name="adj" fmla="val 42310"/>
            </a:avLst>
          </a:prstGeom>
          <a:solidFill>
            <a:srgbClr val="FF99CC"/>
          </a:solidFill>
          <a:ln>
            <a:noFill/>
          </a:ln>
          <a:effectLst/>
          <a:extLst>
            <a:ext uri="{91240B29-F687-4F45-9708-019B960494DF}">
              <a14:hiddenLine xmlns:a14="http://schemas.microsoft.com/office/drawing/2010/main" w="12700" cap="rnd">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spcBef>
                <a:spcPct val="20000"/>
              </a:spcBef>
            </a:pPr>
            <a:r>
              <a:rPr kumimoji="1" lang="zh-CN" altLang="en-US" sz="2800" b="1" dirty="0">
                <a:latin typeface="隶书" pitchFamily="49" charset="-122"/>
                <a:ea typeface="隶书" pitchFamily="49" charset="-122"/>
              </a:rPr>
              <a:t>最最重要的概念</a:t>
            </a:r>
          </a:p>
        </p:txBody>
      </p:sp>
    </p:spTree>
    <p:extLst>
      <p:ext uri="{BB962C8B-B14F-4D97-AF65-F5344CB8AC3E}">
        <p14:creationId xmlns:p14="http://schemas.microsoft.com/office/powerpoint/2010/main" val="223551988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3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0"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灯片编号占位符 3"/>
          <p:cNvSpPr>
            <a:spLocks noGrp="1"/>
          </p:cNvSpPr>
          <p:nvPr>
            <p:ph type="sldNum" sz="quarter" idx="10"/>
          </p:nvPr>
        </p:nvSpPr>
        <p:spPr/>
        <p:txBody>
          <a:bodyPr/>
          <a:lstStyle/>
          <a:p>
            <a:fld id="{9A3BA3EF-0BC6-4C5E-8758-B27025FCB857}" type="slidenum">
              <a:rPr lang="en-US" altLang="zh-CN"/>
              <a:pPr/>
              <a:t>16</a:t>
            </a:fld>
            <a:endParaRPr lang="en-US" altLang="zh-CN"/>
          </a:p>
        </p:txBody>
      </p:sp>
      <p:sp>
        <p:nvSpPr>
          <p:cNvPr id="175106"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75107"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buFont typeface="Wingdings" pitchFamily="2" charset="2"/>
              <a:buNone/>
            </a:pPr>
            <a:r>
              <a:rPr lang="en-US" altLang="zh-CN" sz="2400" dirty="0"/>
              <a:t>2</a:t>
            </a:r>
            <a:r>
              <a:rPr lang="zh-CN" altLang="en-US" sz="2400" dirty="0"/>
              <a:t>、变量名和变量值</a:t>
            </a:r>
          </a:p>
          <a:p>
            <a:pPr lvl="1">
              <a:lnSpc>
                <a:spcPct val="130000"/>
              </a:lnSpc>
              <a:buFont typeface="Wingdings" pitchFamily="2" charset="2"/>
              <a:buChar char="v"/>
            </a:pPr>
            <a:r>
              <a:rPr lang="zh-CN" altLang="en-US" sz="2000" dirty="0"/>
              <a:t>变量名是内存单元的符号地址，编程者通过变量名使用变量。</a:t>
            </a:r>
          </a:p>
          <a:p>
            <a:pPr lvl="1">
              <a:lnSpc>
                <a:spcPct val="130000"/>
              </a:lnSpc>
              <a:buFont typeface="Wingdings" pitchFamily="2" charset="2"/>
              <a:buChar char="v"/>
            </a:pPr>
            <a:r>
              <a:rPr lang="zh-CN" altLang="en-US" sz="2000" dirty="0"/>
              <a:t>存取变量的过程：按变量名找到相应的内存地址，将数据存储进去，或读取该内存单元中的数据。</a:t>
            </a:r>
          </a:p>
          <a:p>
            <a:pPr lvl="1">
              <a:lnSpc>
                <a:spcPct val="130000"/>
              </a:lnSpc>
              <a:buFont typeface="Wingdings" pitchFamily="2" charset="2"/>
              <a:buChar char="v"/>
            </a:pPr>
            <a:r>
              <a:rPr lang="zh-CN" altLang="en-US" sz="2000" dirty="0"/>
              <a:t>与变量对应的内存单元中的数据，称为变量值。</a:t>
            </a:r>
          </a:p>
        </p:txBody>
      </p:sp>
      <p:grpSp>
        <p:nvGrpSpPr>
          <p:cNvPr id="175130" name="Group 26"/>
          <p:cNvGrpSpPr>
            <a:grpSpLocks/>
          </p:cNvGrpSpPr>
          <p:nvPr/>
        </p:nvGrpSpPr>
        <p:grpSpPr bwMode="auto">
          <a:xfrm>
            <a:off x="1500188" y="3906838"/>
            <a:ext cx="6729412" cy="2493962"/>
            <a:chOff x="768" y="2461"/>
            <a:chExt cx="4239" cy="1571"/>
          </a:xfrm>
        </p:grpSpPr>
        <p:sp>
          <p:nvSpPr>
            <p:cNvPr id="175109" name="Text Box 5"/>
            <p:cNvSpPr txBox="1">
              <a:spLocks noChangeArrowheads="1"/>
            </p:cNvSpPr>
            <p:nvPr/>
          </p:nvSpPr>
          <p:spPr bwMode="auto">
            <a:xfrm>
              <a:off x="768" y="2809"/>
              <a:ext cx="823" cy="24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000000"/>
                  </a:solidFill>
                  <a:ea typeface="黑体" pitchFamily="2" charset="-122"/>
                </a:rPr>
                <a:t>1010H</a:t>
              </a:r>
            </a:p>
          </p:txBody>
        </p:sp>
        <p:sp>
          <p:nvSpPr>
            <p:cNvPr id="175110" name="Text Box 6"/>
            <p:cNvSpPr txBox="1">
              <a:spLocks noChangeArrowheads="1"/>
            </p:cNvSpPr>
            <p:nvPr/>
          </p:nvSpPr>
          <p:spPr bwMode="auto">
            <a:xfrm>
              <a:off x="2790" y="2839"/>
              <a:ext cx="250" cy="19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en-US" altLang="zh-CN" sz="2000" b="1">
                  <a:solidFill>
                    <a:srgbClr val="000000"/>
                  </a:solidFill>
                  <a:ea typeface="黑体" pitchFamily="2" charset="-122"/>
                </a:rPr>
                <a:t>a</a:t>
              </a:r>
            </a:p>
          </p:txBody>
        </p:sp>
        <p:sp>
          <p:nvSpPr>
            <p:cNvPr id="175111" name="Line 7"/>
            <p:cNvSpPr>
              <a:spLocks noChangeShapeType="1"/>
            </p:cNvSpPr>
            <p:nvPr/>
          </p:nvSpPr>
          <p:spPr bwMode="auto">
            <a:xfrm>
              <a:off x="3050" y="2982"/>
              <a:ext cx="658" cy="0"/>
            </a:xfrm>
            <a:prstGeom prst="line">
              <a:avLst/>
            </a:prstGeom>
            <a:noFill/>
            <a:ln w="9525">
              <a:solidFill>
                <a:srgbClr val="0000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75112" name="Text Box 8"/>
            <p:cNvSpPr txBox="1">
              <a:spLocks noChangeArrowheads="1"/>
            </p:cNvSpPr>
            <p:nvPr/>
          </p:nvSpPr>
          <p:spPr bwMode="auto">
            <a:xfrm>
              <a:off x="3722" y="2832"/>
              <a:ext cx="90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defRPr kumimoji="1" sz="2400">
                  <a:solidFill>
                    <a:schemeClr val="tx1"/>
                  </a:solidFill>
                  <a:latin typeface="Times New Roman" pitchFamily="18" charset="0"/>
                  <a:ea typeface="宋体" pitchFamily="2" charset="-122"/>
                </a:defRPr>
              </a:lvl1pPr>
              <a:lvl2pPr marL="742950" indent="-285750" algn="l">
                <a:defRPr kumimoji="1" sz="2400">
                  <a:solidFill>
                    <a:schemeClr val="tx1"/>
                  </a:solidFill>
                  <a:latin typeface="Times New Roman" pitchFamily="18" charset="0"/>
                  <a:ea typeface="宋体" pitchFamily="2" charset="-122"/>
                </a:defRPr>
              </a:lvl2pPr>
              <a:lvl3pPr marL="1143000" indent="-228600" algn="l">
                <a:defRPr kumimoji="1" sz="2400">
                  <a:solidFill>
                    <a:schemeClr val="tx1"/>
                  </a:solidFill>
                  <a:latin typeface="Times New Roman" pitchFamily="18" charset="0"/>
                  <a:ea typeface="宋体" pitchFamily="2" charset="-122"/>
                </a:defRPr>
              </a:lvl3pPr>
              <a:lvl4pPr marL="1600200" indent="-228600" algn="l">
                <a:defRPr kumimoji="1" sz="2400">
                  <a:solidFill>
                    <a:schemeClr val="tx1"/>
                  </a:solidFill>
                  <a:latin typeface="Times New Roman" pitchFamily="18" charset="0"/>
                  <a:ea typeface="宋体" pitchFamily="2" charset="-122"/>
                </a:defRPr>
              </a:lvl4pPr>
              <a:lvl5pPr marL="2057400" indent="-228600" algn="l">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buClr>
                  <a:schemeClr val="tx1"/>
                </a:buClr>
                <a:buFont typeface="Wingdings" pitchFamily="2" charset="2"/>
                <a:buNone/>
              </a:pPr>
              <a:r>
                <a:rPr lang="zh-CN" altLang="en-US" sz="2000" b="1"/>
                <a:t>变量名</a:t>
              </a:r>
            </a:p>
          </p:txBody>
        </p:sp>
        <p:sp>
          <p:nvSpPr>
            <p:cNvPr id="175114" name="Line 10"/>
            <p:cNvSpPr>
              <a:spLocks noChangeShapeType="1"/>
            </p:cNvSpPr>
            <p:nvPr/>
          </p:nvSpPr>
          <p:spPr bwMode="auto">
            <a:xfrm>
              <a:off x="2304" y="3185"/>
              <a:ext cx="1410" cy="0"/>
            </a:xfrm>
            <a:prstGeom prst="line">
              <a:avLst/>
            </a:prstGeom>
            <a:noFill/>
            <a:ln w="9525">
              <a:solidFill>
                <a:srgbClr val="0000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75115" name="Text Box 11"/>
            <p:cNvSpPr txBox="1">
              <a:spLocks noChangeArrowheads="1"/>
            </p:cNvSpPr>
            <p:nvPr/>
          </p:nvSpPr>
          <p:spPr bwMode="auto">
            <a:xfrm>
              <a:off x="3722" y="3072"/>
              <a:ext cx="853"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defRPr kumimoji="1" sz="2400">
                  <a:solidFill>
                    <a:schemeClr val="tx1"/>
                  </a:solidFill>
                  <a:latin typeface="Times New Roman" pitchFamily="18" charset="0"/>
                  <a:ea typeface="宋体" pitchFamily="2" charset="-122"/>
                </a:defRPr>
              </a:lvl1pPr>
              <a:lvl2pPr marL="742950" indent="-285750" algn="l">
                <a:defRPr kumimoji="1" sz="2400">
                  <a:solidFill>
                    <a:schemeClr val="tx1"/>
                  </a:solidFill>
                  <a:latin typeface="Times New Roman" pitchFamily="18" charset="0"/>
                  <a:ea typeface="宋体" pitchFamily="2" charset="-122"/>
                </a:defRPr>
              </a:lvl2pPr>
              <a:lvl3pPr marL="1143000" indent="-228600" algn="l">
                <a:defRPr kumimoji="1" sz="2400">
                  <a:solidFill>
                    <a:schemeClr val="tx1"/>
                  </a:solidFill>
                  <a:latin typeface="Times New Roman" pitchFamily="18" charset="0"/>
                  <a:ea typeface="宋体" pitchFamily="2" charset="-122"/>
                </a:defRPr>
              </a:lvl3pPr>
              <a:lvl4pPr marL="1600200" indent="-228600" algn="l">
                <a:defRPr kumimoji="1" sz="2400">
                  <a:solidFill>
                    <a:schemeClr val="tx1"/>
                  </a:solidFill>
                  <a:latin typeface="Times New Roman" pitchFamily="18" charset="0"/>
                  <a:ea typeface="宋体" pitchFamily="2" charset="-122"/>
                </a:defRPr>
              </a:lvl4pPr>
              <a:lvl5pPr marL="2057400" indent="-228600" algn="l">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buClr>
                  <a:schemeClr val="tx1"/>
                </a:buClr>
                <a:buFont typeface="Wingdings" pitchFamily="2" charset="2"/>
                <a:buNone/>
              </a:pPr>
              <a:r>
                <a:rPr lang="zh-CN" altLang="en-US" sz="2000" b="1"/>
                <a:t>变量值</a:t>
              </a:r>
            </a:p>
          </p:txBody>
        </p:sp>
        <p:sp>
          <p:nvSpPr>
            <p:cNvPr id="175116" name="Line 12"/>
            <p:cNvSpPr>
              <a:spLocks noChangeShapeType="1"/>
            </p:cNvSpPr>
            <p:nvPr/>
          </p:nvSpPr>
          <p:spPr bwMode="auto">
            <a:xfrm>
              <a:off x="2015" y="3072"/>
              <a:ext cx="0" cy="48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117" name="Line 13"/>
            <p:cNvSpPr>
              <a:spLocks noChangeShapeType="1"/>
            </p:cNvSpPr>
            <p:nvPr/>
          </p:nvSpPr>
          <p:spPr bwMode="auto">
            <a:xfrm>
              <a:off x="2015" y="3559"/>
              <a:ext cx="1688" cy="0"/>
            </a:xfrm>
            <a:prstGeom prst="line">
              <a:avLst/>
            </a:prstGeom>
            <a:noFill/>
            <a:ln w="9525">
              <a:solidFill>
                <a:srgbClr val="0000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75118" name="Text Box 14"/>
            <p:cNvSpPr txBox="1">
              <a:spLocks noChangeArrowheads="1"/>
            </p:cNvSpPr>
            <p:nvPr/>
          </p:nvSpPr>
          <p:spPr bwMode="auto">
            <a:xfrm>
              <a:off x="3722" y="3450"/>
              <a:ext cx="80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defRPr kumimoji="1" sz="2400">
                  <a:solidFill>
                    <a:schemeClr val="tx1"/>
                  </a:solidFill>
                  <a:latin typeface="Times New Roman" pitchFamily="18" charset="0"/>
                  <a:ea typeface="宋体" pitchFamily="2" charset="-122"/>
                </a:defRPr>
              </a:lvl1pPr>
              <a:lvl2pPr marL="742950" indent="-285750" algn="l">
                <a:defRPr kumimoji="1" sz="2400">
                  <a:solidFill>
                    <a:schemeClr val="tx1"/>
                  </a:solidFill>
                  <a:latin typeface="Times New Roman" pitchFamily="18" charset="0"/>
                  <a:ea typeface="宋体" pitchFamily="2" charset="-122"/>
                </a:defRPr>
              </a:lvl2pPr>
              <a:lvl3pPr marL="1143000" indent="-228600" algn="l">
                <a:defRPr kumimoji="1" sz="2400">
                  <a:solidFill>
                    <a:schemeClr val="tx1"/>
                  </a:solidFill>
                  <a:latin typeface="Times New Roman" pitchFamily="18" charset="0"/>
                  <a:ea typeface="宋体" pitchFamily="2" charset="-122"/>
                </a:defRPr>
              </a:lvl3pPr>
              <a:lvl4pPr marL="1600200" indent="-228600" algn="l">
                <a:defRPr kumimoji="1" sz="2400">
                  <a:solidFill>
                    <a:schemeClr val="tx1"/>
                  </a:solidFill>
                  <a:latin typeface="Times New Roman" pitchFamily="18" charset="0"/>
                  <a:ea typeface="宋体" pitchFamily="2" charset="-122"/>
                </a:defRPr>
              </a:lvl4pPr>
              <a:lvl5pPr marL="2057400" indent="-228600" algn="l">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buClr>
                  <a:schemeClr val="tx1"/>
                </a:buClr>
                <a:buFont typeface="Wingdings" pitchFamily="2" charset="2"/>
                <a:buNone/>
              </a:pPr>
              <a:r>
                <a:rPr lang="zh-CN" altLang="en-US" sz="2000" b="1"/>
                <a:t>存储单元</a:t>
              </a:r>
            </a:p>
          </p:txBody>
        </p:sp>
        <p:sp>
          <p:nvSpPr>
            <p:cNvPr id="175119" name="Line 15"/>
            <p:cNvSpPr>
              <a:spLocks noChangeShapeType="1"/>
            </p:cNvSpPr>
            <p:nvPr/>
          </p:nvSpPr>
          <p:spPr bwMode="auto">
            <a:xfrm>
              <a:off x="1286" y="3076"/>
              <a:ext cx="0" cy="8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5120" name="Line 16"/>
            <p:cNvSpPr>
              <a:spLocks noChangeShapeType="1"/>
            </p:cNvSpPr>
            <p:nvPr/>
          </p:nvSpPr>
          <p:spPr bwMode="auto">
            <a:xfrm>
              <a:off x="1286" y="3966"/>
              <a:ext cx="2398" cy="0"/>
            </a:xfrm>
            <a:prstGeom prst="line">
              <a:avLst/>
            </a:prstGeom>
            <a:noFill/>
            <a:ln w="9525">
              <a:solidFill>
                <a:srgbClr val="0000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175121" name="Text Box 17"/>
            <p:cNvSpPr txBox="1">
              <a:spLocks noChangeArrowheads="1"/>
            </p:cNvSpPr>
            <p:nvPr/>
          </p:nvSpPr>
          <p:spPr bwMode="auto">
            <a:xfrm>
              <a:off x="3696" y="3840"/>
              <a:ext cx="1311"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defRPr kumimoji="1" sz="2400">
                  <a:solidFill>
                    <a:schemeClr val="tx1"/>
                  </a:solidFill>
                  <a:latin typeface="Times New Roman" pitchFamily="18" charset="0"/>
                  <a:ea typeface="宋体" pitchFamily="2" charset="-122"/>
                </a:defRPr>
              </a:lvl1pPr>
              <a:lvl2pPr marL="742950" indent="-285750" algn="l">
                <a:defRPr kumimoji="1" sz="2400">
                  <a:solidFill>
                    <a:schemeClr val="tx1"/>
                  </a:solidFill>
                  <a:latin typeface="Times New Roman" pitchFamily="18" charset="0"/>
                  <a:ea typeface="宋体" pitchFamily="2" charset="-122"/>
                </a:defRPr>
              </a:lvl2pPr>
              <a:lvl3pPr marL="1143000" indent="-228600" algn="l">
                <a:defRPr kumimoji="1" sz="2400">
                  <a:solidFill>
                    <a:schemeClr val="tx1"/>
                  </a:solidFill>
                  <a:latin typeface="Times New Roman" pitchFamily="18" charset="0"/>
                  <a:ea typeface="宋体" pitchFamily="2" charset="-122"/>
                </a:defRPr>
              </a:lvl3pPr>
              <a:lvl4pPr marL="1600200" indent="-228600" algn="l">
                <a:defRPr kumimoji="1" sz="2400">
                  <a:solidFill>
                    <a:schemeClr val="tx1"/>
                  </a:solidFill>
                  <a:latin typeface="Times New Roman" pitchFamily="18" charset="0"/>
                  <a:ea typeface="宋体" pitchFamily="2" charset="-122"/>
                </a:defRPr>
              </a:lvl4pPr>
              <a:lvl5pPr marL="2057400" indent="-228600" algn="l">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eaLnBrk="1" hangingPunct="1">
                <a:spcBef>
                  <a:spcPct val="20000"/>
                </a:spcBef>
                <a:buClr>
                  <a:schemeClr val="tx1"/>
                </a:buClr>
                <a:buFont typeface="Wingdings" pitchFamily="2" charset="2"/>
                <a:buNone/>
              </a:pPr>
              <a:r>
                <a:rPr lang="en-US" altLang="zh-CN" sz="2000" b="1"/>
                <a:t> </a:t>
              </a:r>
              <a:r>
                <a:rPr lang="zh-CN" altLang="en-US" sz="2000" b="1"/>
                <a:t>存储单元地址</a:t>
              </a:r>
            </a:p>
          </p:txBody>
        </p:sp>
        <p:sp>
          <p:nvSpPr>
            <p:cNvPr id="175122" name="Text Box 18"/>
            <p:cNvSpPr txBox="1">
              <a:spLocks noChangeArrowheads="1"/>
            </p:cNvSpPr>
            <p:nvPr/>
          </p:nvSpPr>
          <p:spPr bwMode="auto">
            <a:xfrm>
              <a:off x="1732" y="2461"/>
              <a:ext cx="943" cy="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23" name="Text Box 19"/>
            <p:cNvSpPr txBox="1">
              <a:spLocks noChangeArrowheads="1"/>
            </p:cNvSpPr>
            <p:nvPr/>
          </p:nvSpPr>
          <p:spPr bwMode="auto">
            <a:xfrm>
              <a:off x="1732" y="2658"/>
              <a:ext cx="943" cy="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24" name="Text Box 20"/>
            <p:cNvSpPr txBox="1">
              <a:spLocks noChangeArrowheads="1"/>
            </p:cNvSpPr>
            <p:nvPr/>
          </p:nvSpPr>
          <p:spPr bwMode="auto">
            <a:xfrm>
              <a:off x="1732" y="2863"/>
              <a:ext cx="943" cy="200"/>
            </a:xfrm>
            <a:prstGeom prst="rect">
              <a:avLst/>
            </a:prstGeom>
            <a:solidFill>
              <a:srgbClr val="CCFFCC"/>
            </a:solidFill>
            <a:ln w="12700">
              <a:solidFill>
                <a:srgbClr val="000000"/>
              </a:solidFill>
              <a:miter lim="800000"/>
              <a:headEnd/>
              <a:tailEnd/>
            </a:ln>
          </p:spPr>
          <p:txBody>
            <a:bodyPr lIns="0" tIns="0" rIns="0" bIns="0" anchor="ctr">
              <a:spAutoFit/>
            </a:bodyPr>
            <a:lstStyle/>
            <a:p>
              <a:pPr algn="ctr"/>
              <a:r>
                <a:rPr lang="en-US" altLang="zh-CN" sz="2000" b="1" dirty="0">
                  <a:solidFill>
                    <a:srgbClr val="000000"/>
                  </a:solidFill>
                  <a:ea typeface="黑体" pitchFamily="2" charset="-122"/>
                </a:rPr>
                <a:t>5</a:t>
              </a:r>
            </a:p>
          </p:txBody>
        </p:sp>
        <p:sp>
          <p:nvSpPr>
            <p:cNvPr id="175125" name="Text Box 21"/>
            <p:cNvSpPr txBox="1">
              <a:spLocks noChangeArrowheads="1"/>
            </p:cNvSpPr>
            <p:nvPr/>
          </p:nvSpPr>
          <p:spPr bwMode="auto">
            <a:xfrm>
              <a:off x="1732" y="3061"/>
              <a:ext cx="943" cy="20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26" name="Text Box 22"/>
            <p:cNvSpPr txBox="1">
              <a:spLocks noChangeArrowheads="1"/>
            </p:cNvSpPr>
            <p:nvPr/>
          </p:nvSpPr>
          <p:spPr bwMode="auto">
            <a:xfrm>
              <a:off x="1732" y="3263"/>
              <a:ext cx="943" cy="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27" name="Text Box 23"/>
            <p:cNvSpPr txBox="1">
              <a:spLocks noChangeArrowheads="1"/>
            </p:cNvSpPr>
            <p:nvPr/>
          </p:nvSpPr>
          <p:spPr bwMode="auto">
            <a:xfrm>
              <a:off x="1732" y="3466"/>
              <a:ext cx="943" cy="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28" name="Text Box 24"/>
            <p:cNvSpPr txBox="1">
              <a:spLocks noChangeArrowheads="1"/>
            </p:cNvSpPr>
            <p:nvPr/>
          </p:nvSpPr>
          <p:spPr bwMode="auto">
            <a:xfrm>
              <a:off x="1732" y="3670"/>
              <a:ext cx="943" cy="201"/>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endParaRPr lang="zh-CN" altLang="zh-CN" sz="2000" b="1">
                <a:solidFill>
                  <a:srgbClr val="000000"/>
                </a:solidFill>
                <a:latin typeface="黑体" pitchFamily="2" charset="-122"/>
                <a:ea typeface="黑体" pitchFamily="2" charset="-122"/>
              </a:endParaRPr>
            </a:p>
          </p:txBody>
        </p:sp>
        <p:sp>
          <p:nvSpPr>
            <p:cNvPr id="175113" name="Line 9"/>
            <p:cNvSpPr>
              <a:spLocks noChangeShapeType="1"/>
            </p:cNvSpPr>
            <p:nvPr/>
          </p:nvSpPr>
          <p:spPr bwMode="auto">
            <a:xfrm>
              <a:off x="2304" y="2976"/>
              <a:ext cx="0" cy="1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4047358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58CF1D0C-28D1-4269-B574-262A59D8F93F}" type="slidenum">
              <a:rPr lang="en-US" altLang="zh-CN"/>
              <a:pPr/>
              <a:t>17</a:t>
            </a:fld>
            <a:endParaRPr lang="en-US" altLang="zh-CN"/>
          </a:p>
        </p:txBody>
      </p:sp>
      <p:sp>
        <p:nvSpPr>
          <p:cNvPr id="177154"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77155"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buFont typeface="Wingdings" pitchFamily="2" charset="2"/>
              <a:buNone/>
            </a:pPr>
            <a:r>
              <a:rPr lang="en-US" altLang="zh-CN" sz="2400" dirty="0"/>
              <a:t>3</a:t>
            </a:r>
            <a:r>
              <a:rPr lang="zh-CN" altLang="en-US" sz="2400" dirty="0"/>
              <a:t>、变量的数据类型</a:t>
            </a:r>
          </a:p>
          <a:p>
            <a:pPr lvl="1">
              <a:lnSpc>
                <a:spcPct val="130000"/>
              </a:lnSpc>
              <a:buFont typeface="Wingdings" pitchFamily="2" charset="2"/>
              <a:buChar char="v"/>
            </a:pPr>
            <a:r>
              <a:rPr lang="zh-CN" altLang="en-US" sz="2000" dirty="0"/>
              <a:t>变量的数据类型定义两个事情：</a:t>
            </a:r>
          </a:p>
          <a:p>
            <a:pPr lvl="2">
              <a:lnSpc>
                <a:spcPct val="130000"/>
              </a:lnSpc>
              <a:buClr>
                <a:schemeClr val="hlink"/>
              </a:buClr>
              <a:buFont typeface="Verdana" pitchFamily="34" charset="0"/>
              <a:buChar char="–"/>
            </a:pPr>
            <a:r>
              <a:rPr lang="zh-CN" altLang="en-US" sz="2000" dirty="0"/>
              <a:t> 需要多少个字节来存储该变量－－－决定取值范围</a:t>
            </a:r>
          </a:p>
          <a:p>
            <a:pPr lvl="2">
              <a:lnSpc>
                <a:spcPct val="130000"/>
              </a:lnSpc>
              <a:buClr>
                <a:schemeClr val="hlink"/>
              </a:buClr>
              <a:buFont typeface="Verdana" pitchFamily="34" charset="0"/>
              <a:buChar char="–"/>
            </a:pPr>
            <a:r>
              <a:rPr lang="zh-CN" altLang="en-US" sz="2000" dirty="0"/>
              <a:t>该变量可以进行什么运算</a:t>
            </a:r>
          </a:p>
          <a:p>
            <a:pPr lvl="1">
              <a:lnSpc>
                <a:spcPct val="130000"/>
              </a:lnSpc>
              <a:buFont typeface="Wingdings" pitchFamily="2" charset="2"/>
              <a:buChar char="v"/>
            </a:pPr>
            <a:r>
              <a:rPr lang="zh-CN" altLang="en-US" sz="2000" dirty="0"/>
              <a:t> 变量定义的一般格式：</a:t>
            </a:r>
          </a:p>
          <a:p>
            <a:pPr lvl="1">
              <a:lnSpc>
                <a:spcPct val="130000"/>
              </a:lnSpc>
              <a:buFont typeface="Wingdings" pitchFamily="2" charset="2"/>
              <a:buNone/>
            </a:pPr>
            <a:r>
              <a:rPr lang="zh-CN" altLang="en-US" sz="2000" dirty="0"/>
              <a:t>         数据类型  变量名</a:t>
            </a:r>
            <a:r>
              <a:rPr lang="en-US" altLang="zh-CN" sz="2000" dirty="0"/>
              <a:t>1[, </a:t>
            </a:r>
            <a:r>
              <a:rPr lang="zh-CN" altLang="en-US" sz="2000" dirty="0"/>
              <a:t>变量名</a:t>
            </a:r>
            <a:r>
              <a:rPr lang="en-US" altLang="zh-CN" sz="2000" dirty="0"/>
              <a:t>2…] </a:t>
            </a:r>
            <a:r>
              <a:rPr lang="zh-CN" altLang="en-US" sz="2000" dirty="0"/>
              <a:t>； </a:t>
            </a:r>
          </a:p>
          <a:p>
            <a:pPr lvl="1">
              <a:lnSpc>
                <a:spcPct val="130000"/>
              </a:lnSpc>
              <a:buFont typeface="Wingdings" pitchFamily="2" charset="2"/>
              <a:buChar char="v"/>
            </a:pPr>
            <a:r>
              <a:rPr lang="zh-CN" altLang="en-US" sz="2000" dirty="0"/>
              <a:t> 变量名</a:t>
            </a:r>
            <a:r>
              <a:rPr lang="zh-CN" altLang="en-US" sz="2000" dirty="0" smtClean="0"/>
              <a:t>：</a:t>
            </a:r>
            <a:endParaRPr lang="en-US" altLang="zh-CN" sz="2000" dirty="0" smtClean="0"/>
          </a:p>
          <a:p>
            <a:pPr lvl="2">
              <a:lnSpc>
                <a:spcPct val="130000"/>
              </a:lnSpc>
              <a:buFont typeface="Wingdings" pitchFamily="2" charset="2"/>
              <a:buChar char="v"/>
            </a:pPr>
            <a:r>
              <a:rPr lang="zh-CN" altLang="en-US" sz="2000" dirty="0" smtClean="0"/>
              <a:t>包含</a:t>
            </a:r>
            <a:r>
              <a:rPr lang="zh-CN" altLang="en-US" sz="2000" dirty="0"/>
              <a:t>字母、数字和下划线，必须以字母或下划线开头。对变量命名时，要见名知义。</a:t>
            </a:r>
          </a:p>
        </p:txBody>
      </p:sp>
    </p:spTree>
    <p:extLst>
      <p:ext uri="{BB962C8B-B14F-4D97-AF65-F5344CB8AC3E}">
        <p14:creationId xmlns:p14="http://schemas.microsoft.com/office/powerpoint/2010/main" val="7288586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F186816A-1723-4243-8D1F-87109C52C551}" type="slidenum">
              <a:rPr lang="en-US" altLang="zh-CN"/>
              <a:pPr/>
              <a:t>18</a:t>
            </a:fld>
            <a:endParaRPr lang="en-US" altLang="zh-CN"/>
          </a:p>
        </p:txBody>
      </p:sp>
      <p:sp>
        <p:nvSpPr>
          <p:cNvPr id="185346"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85347"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buFont typeface="Wingdings" pitchFamily="2" charset="2"/>
              <a:buNone/>
            </a:pPr>
            <a:r>
              <a:rPr lang="zh-CN" altLang="en-US" sz="2800" dirty="0"/>
              <a:t>（</a:t>
            </a:r>
            <a:r>
              <a:rPr lang="en-US" altLang="zh-CN" sz="2800" dirty="0"/>
              <a:t>1</a:t>
            </a:r>
            <a:r>
              <a:rPr lang="zh-CN" altLang="en-US" sz="2800" dirty="0"/>
              <a:t>）整数类型</a:t>
            </a:r>
          </a:p>
          <a:p>
            <a:pPr lvl="1">
              <a:buFontTx/>
              <a:buNone/>
            </a:pPr>
            <a:r>
              <a:rPr lang="zh-CN" altLang="en-US" sz="2400" dirty="0"/>
              <a:t>基本整数类型：</a:t>
            </a:r>
          </a:p>
          <a:p>
            <a:pPr lvl="1"/>
            <a:r>
              <a:rPr lang="zh-CN" altLang="en-US" sz="2400" dirty="0"/>
              <a:t>名称：</a:t>
            </a:r>
            <a:r>
              <a:rPr lang="en-US" altLang="zh-CN" sz="2400" dirty="0" err="1"/>
              <a:t>int</a:t>
            </a:r>
            <a:endParaRPr lang="en-US" altLang="zh-CN" sz="2400" dirty="0"/>
          </a:p>
          <a:p>
            <a:pPr lvl="1"/>
            <a:r>
              <a:rPr lang="zh-CN" altLang="en-US" sz="2400" dirty="0"/>
              <a:t>该类型数据在内存中所占字节数：</a:t>
            </a:r>
            <a:r>
              <a:rPr lang="en-US" altLang="zh-CN" sz="2400" dirty="0"/>
              <a:t>2B</a:t>
            </a:r>
          </a:p>
          <a:p>
            <a:pPr lvl="1"/>
            <a:r>
              <a:rPr lang="zh-CN" altLang="en-US" sz="2400" dirty="0"/>
              <a:t>该类型数据的取值范围：</a:t>
            </a:r>
            <a:r>
              <a:rPr lang="en-US" altLang="zh-CN" sz="2400" dirty="0"/>
              <a:t>-32768 </a:t>
            </a:r>
            <a:r>
              <a:rPr lang="zh-CN" altLang="en-US" sz="2400" dirty="0"/>
              <a:t>～ </a:t>
            </a:r>
            <a:r>
              <a:rPr lang="en-US" altLang="zh-CN" sz="2400" dirty="0"/>
              <a:t>32767 </a:t>
            </a:r>
            <a:r>
              <a:rPr lang="zh-CN" altLang="en-US" sz="2400" dirty="0"/>
              <a:t>。</a:t>
            </a:r>
          </a:p>
          <a:p>
            <a:pPr lvl="1">
              <a:buFontTx/>
              <a:buNone/>
            </a:pPr>
            <a:r>
              <a:rPr lang="zh-CN" altLang="en-US" sz="2400" dirty="0"/>
              <a:t>长整型：</a:t>
            </a:r>
          </a:p>
          <a:p>
            <a:pPr lvl="1"/>
            <a:r>
              <a:rPr lang="zh-CN" altLang="en-US" sz="2400" dirty="0"/>
              <a:t>名称：</a:t>
            </a:r>
            <a:r>
              <a:rPr lang="en-US" altLang="zh-CN" sz="2400" dirty="0"/>
              <a:t>long </a:t>
            </a:r>
            <a:r>
              <a:rPr lang="en-US" altLang="zh-CN" sz="2400" dirty="0" err="1"/>
              <a:t>int</a:t>
            </a:r>
            <a:r>
              <a:rPr lang="zh-CN" altLang="en-US" sz="2400" dirty="0"/>
              <a:t>，或简写为</a:t>
            </a:r>
            <a:r>
              <a:rPr lang="en-US" altLang="zh-CN" sz="2400" dirty="0"/>
              <a:t>long</a:t>
            </a:r>
            <a:r>
              <a:rPr lang="zh-CN" altLang="en-US" sz="2400" dirty="0"/>
              <a:t>。 </a:t>
            </a:r>
          </a:p>
          <a:p>
            <a:pPr lvl="1"/>
            <a:r>
              <a:rPr lang="zh-CN" altLang="en-US" sz="2400" dirty="0"/>
              <a:t>该类型数据在内存中所占字节数：</a:t>
            </a:r>
            <a:r>
              <a:rPr lang="en-US" altLang="zh-CN" sz="2400" dirty="0"/>
              <a:t>4B</a:t>
            </a:r>
          </a:p>
          <a:p>
            <a:pPr lvl="1"/>
            <a:r>
              <a:rPr lang="zh-CN" altLang="en-US" sz="2400" dirty="0"/>
              <a:t>该类型数据的取值范围：正负</a:t>
            </a:r>
            <a:r>
              <a:rPr lang="en-US" altLang="zh-CN" sz="2400" dirty="0"/>
              <a:t>21</a:t>
            </a:r>
            <a:r>
              <a:rPr lang="zh-CN" altLang="en-US" sz="2400" dirty="0"/>
              <a:t>亿左右</a:t>
            </a:r>
          </a:p>
        </p:txBody>
      </p:sp>
    </p:spTree>
    <p:extLst>
      <p:ext uri="{BB962C8B-B14F-4D97-AF65-F5344CB8AC3E}">
        <p14:creationId xmlns:p14="http://schemas.microsoft.com/office/powerpoint/2010/main" val="7003375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29E8712-78E0-49F4-805C-FF5AC653226C}" type="slidenum">
              <a:rPr lang="en-US" altLang="zh-CN"/>
              <a:pPr/>
              <a:t>19</a:t>
            </a:fld>
            <a:endParaRPr lang="en-US" altLang="zh-CN"/>
          </a:p>
        </p:txBody>
      </p:sp>
      <p:sp>
        <p:nvSpPr>
          <p:cNvPr id="179202"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79203"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marL="914400" lvl="1" indent="-457200">
              <a:buFontTx/>
              <a:buNone/>
            </a:pPr>
            <a:r>
              <a:rPr lang="zh-CN" altLang="en-US" dirty="0"/>
              <a:t>整数类型变量可进行的操作：</a:t>
            </a:r>
          </a:p>
          <a:p>
            <a:pPr marL="914400" lvl="1" indent="-457200"/>
            <a:r>
              <a:rPr lang="zh-CN" altLang="en-US" sz="2400" dirty="0"/>
              <a:t>加法       </a:t>
            </a:r>
            <a:r>
              <a:rPr lang="en-US" altLang="zh-CN" sz="2400" dirty="0"/>
              <a:t>+        </a:t>
            </a:r>
            <a:r>
              <a:rPr lang="zh-CN" altLang="en-US" sz="2400" dirty="0"/>
              <a:t>例：  </a:t>
            </a:r>
            <a:r>
              <a:rPr lang="en-US" altLang="zh-CN" sz="2400" dirty="0"/>
              <a:t>3+5=8</a:t>
            </a:r>
          </a:p>
          <a:p>
            <a:pPr marL="914400" lvl="1" indent="-457200"/>
            <a:r>
              <a:rPr lang="zh-CN" altLang="en-US" sz="2400" dirty="0"/>
              <a:t>减法       </a:t>
            </a:r>
            <a:r>
              <a:rPr lang="en-US" altLang="zh-CN" sz="2400" dirty="0"/>
              <a:t>-         </a:t>
            </a:r>
            <a:r>
              <a:rPr lang="zh-CN" altLang="en-US" sz="2400" dirty="0"/>
              <a:t>例：  </a:t>
            </a:r>
            <a:r>
              <a:rPr lang="en-US" altLang="zh-CN" sz="2400" dirty="0"/>
              <a:t>3-5=2</a:t>
            </a:r>
          </a:p>
          <a:p>
            <a:pPr marL="914400" lvl="1" indent="-457200"/>
            <a:r>
              <a:rPr lang="zh-CN" altLang="en-US" sz="2400" dirty="0"/>
              <a:t>乘法       *        例：  </a:t>
            </a:r>
            <a:r>
              <a:rPr lang="en-US" altLang="zh-CN" sz="2400" dirty="0"/>
              <a:t>3*5=15</a:t>
            </a:r>
          </a:p>
          <a:p>
            <a:pPr marL="914400" lvl="1" indent="-457200"/>
            <a:r>
              <a:rPr lang="zh-CN" altLang="en-US" sz="2400" dirty="0"/>
              <a:t>除法       </a:t>
            </a:r>
            <a:r>
              <a:rPr lang="en-US" altLang="zh-CN" sz="2400" dirty="0"/>
              <a:t>/         </a:t>
            </a:r>
            <a:r>
              <a:rPr lang="zh-CN" altLang="en-US" sz="2400" dirty="0"/>
              <a:t>例：  </a:t>
            </a:r>
            <a:r>
              <a:rPr lang="en-US" altLang="zh-CN" sz="2400" dirty="0"/>
              <a:t>7/2=3</a:t>
            </a:r>
            <a:r>
              <a:rPr lang="zh-CN" altLang="en-US" sz="2400" dirty="0"/>
              <a:t>（取商的整数部分）</a:t>
            </a:r>
          </a:p>
          <a:p>
            <a:pPr marL="914400" lvl="1" indent="-457200"/>
            <a:r>
              <a:rPr lang="zh-CN" altLang="en-US" sz="2400" dirty="0"/>
              <a:t>求余       </a:t>
            </a:r>
            <a:r>
              <a:rPr lang="en-US" altLang="zh-CN" sz="2400" dirty="0"/>
              <a:t>%      </a:t>
            </a:r>
            <a:r>
              <a:rPr lang="zh-CN" altLang="en-US" sz="2400" dirty="0"/>
              <a:t>例：  </a:t>
            </a:r>
            <a:r>
              <a:rPr lang="en-US" altLang="zh-CN" sz="2400" dirty="0"/>
              <a:t>7%4=3</a:t>
            </a:r>
          </a:p>
          <a:p>
            <a:pPr marL="533400" indent="-533400">
              <a:buFont typeface="Wingdings" pitchFamily="2" charset="2"/>
              <a:buNone/>
            </a:pPr>
            <a:endParaRPr lang="en-US" altLang="zh-CN" sz="2400" dirty="0"/>
          </a:p>
        </p:txBody>
      </p:sp>
    </p:spTree>
    <p:extLst>
      <p:ext uri="{BB962C8B-B14F-4D97-AF65-F5344CB8AC3E}">
        <p14:creationId xmlns:p14="http://schemas.microsoft.com/office/powerpoint/2010/main" val="34098497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E3AD9CEF-8F25-4C8D-AFCD-116212B634B3}" type="slidenum">
              <a:rPr lang="en-US" altLang="zh-CN"/>
              <a:pPr/>
              <a:t>2</a:t>
            </a:fld>
            <a:endParaRPr lang="en-US" altLang="zh-CN"/>
          </a:p>
        </p:txBody>
      </p:sp>
      <p:sp>
        <p:nvSpPr>
          <p:cNvPr id="103426" name="Rectangle 2"/>
          <p:cNvSpPr>
            <a:spLocks noGrp="1" noChangeArrowheads="1"/>
          </p:cNvSpPr>
          <p:nvPr>
            <p:ph type="title"/>
          </p:nvPr>
        </p:nvSpPr>
        <p:spPr>
          <a:xfrm>
            <a:off x="1295400" y="304800"/>
            <a:ext cx="6096000" cy="838200"/>
          </a:xfrm>
        </p:spPr>
        <p:txBody>
          <a:bodyPr/>
          <a:lstStyle/>
          <a:p>
            <a:r>
              <a:rPr lang="zh-CN" altLang="en-US"/>
              <a:t>第</a:t>
            </a:r>
            <a:r>
              <a:rPr lang="en-US" altLang="zh-CN"/>
              <a:t>2</a:t>
            </a:r>
            <a:r>
              <a:rPr lang="zh-CN" altLang="en-US"/>
              <a:t>章  算法与</a:t>
            </a:r>
            <a:r>
              <a:rPr lang="en-US" altLang="zh-CN"/>
              <a:t>C</a:t>
            </a:r>
            <a:r>
              <a:rPr lang="zh-CN" altLang="en-US"/>
              <a:t>程序设计初步</a:t>
            </a:r>
          </a:p>
        </p:txBody>
      </p:sp>
      <p:sp>
        <p:nvSpPr>
          <p:cNvPr id="103427" name="Rectangle 3"/>
          <p:cNvSpPr>
            <a:spLocks noGrp="1" noChangeArrowheads="1"/>
          </p:cNvSpPr>
          <p:nvPr>
            <p:ph type="body" idx="1"/>
          </p:nvPr>
        </p:nvSpPr>
        <p:spPr/>
        <p:txBody>
          <a:bodyPr/>
          <a:lstStyle/>
          <a:p>
            <a:r>
              <a:rPr lang="en-US" altLang="zh-CN" dirty="0"/>
              <a:t> </a:t>
            </a:r>
            <a:r>
              <a:rPr lang="zh-CN" altLang="en-US" dirty="0"/>
              <a:t>学习目标：</a:t>
            </a:r>
          </a:p>
          <a:p>
            <a:pPr lvl="1"/>
            <a:r>
              <a:rPr lang="zh-CN" altLang="en-US" sz="2400" dirty="0"/>
              <a:t>通过实例，理解关于算法设计的</a:t>
            </a:r>
            <a:r>
              <a:rPr lang="en-US" altLang="zh-CN" sz="2400" dirty="0"/>
              <a:t>5</a:t>
            </a:r>
            <a:r>
              <a:rPr lang="zh-CN" altLang="en-US" sz="2400" dirty="0"/>
              <a:t>个基本结论</a:t>
            </a:r>
          </a:p>
          <a:p>
            <a:pPr lvl="1"/>
            <a:r>
              <a:rPr lang="zh-CN" altLang="en-US" sz="2400" dirty="0"/>
              <a:t>理解算法的</a:t>
            </a:r>
            <a:r>
              <a:rPr lang="en-US" altLang="zh-CN" sz="2400" dirty="0"/>
              <a:t>5</a:t>
            </a:r>
            <a:r>
              <a:rPr lang="zh-CN" altLang="en-US" sz="2400" dirty="0"/>
              <a:t>个特性</a:t>
            </a:r>
          </a:p>
          <a:p>
            <a:pPr lvl="1"/>
            <a:r>
              <a:rPr lang="zh-CN" altLang="en-US" sz="2400" dirty="0"/>
              <a:t>掌握</a:t>
            </a:r>
            <a:r>
              <a:rPr lang="en-US" altLang="zh-CN" sz="2400" dirty="0"/>
              <a:t>C</a:t>
            </a:r>
            <a:r>
              <a:rPr lang="zh-CN" altLang="en-US" sz="2400" dirty="0"/>
              <a:t>程序的基本组成</a:t>
            </a:r>
          </a:p>
          <a:p>
            <a:pPr lvl="1"/>
            <a:r>
              <a:rPr lang="zh-CN" altLang="en-US" sz="2400" dirty="0"/>
              <a:t>重点掌握数据类型和变量的概念</a:t>
            </a:r>
          </a:p>
          <a:p>
            <a:pPr lvl="1"/>
            <a:r>
              <a:rPr lang="zh-CN" altLang="en-US" sz="2400" dirty="0"/>
              <a:t>掌握并熟练应用</a:t>
            </a:r>
            <a:r>
              <a:rPr lang="en-US" altLang="zh-CN" sz="2400" dirty="0"/>
              <a:t>C</a:t>
            </a:r>
            <a:r>
              <a:rPr lang="zh-CN" altLang="en-US" sz="2400" dirty="0"/>
              <a:t>的输入输出函数</a:t>
            </a:r>
          </a:p>
        </p:txBody>
      </p:sp>
    </p:spTree>
    <p:extLst>
      <p:ext uri="{BB962C8B-B14F-4D97-AF65-F5344CB8AC3E}">
        <p14:creationId xmlns:p14="http://schemas.microsoft.com/office/powerpoint/2010/main" val="1387871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BA05F94-836A-41F8-B6D1-3A0DC6C6804B}" type="slidenum">
              <a:rPr lang="en-US" altLang="zh-CN"/>
              <a:pPr/>
              <a:t>20</a:t>
            </a:fld>
            <a:endParaRPr lang="en-US" altLang="zh-CN"/>
          </a:p>
        </p:txBody>
      </p:sp>
      <p:sp>
        <p:nvSpPr>
          <p:cNvPr id="180226"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80227" name="Rectangle 3"/>
          <p:cNvSpPr>
            <a:spLocks noGrp="1" noChangeArrowheads="1"/>
          </p:cNvSpPr>
          <p:nvPr>
            <p:ph type="body" idx="1"/>
          </p:nvPr>
        </p:nvSpPr>
        <p:spPr>
          <a:xfrm>
            <a:off x="685800" y="1524000"/>
            <a:ext cx="7772400" cy="4953000"/>
          </a:xfrm>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buFont typeface="Wingdings" pitchFamily="2" charset="2"/>
              <a:buNone/>
            </a:pPr>
            <a:r>
              <a:rPr lang="en-US" altLang="zh-CN" sz="2400" dirty="0"/>
              <a:t>  </a:t>
            </a:r>
            <a:r>
              <a:rPr lang="zh-CN" altLang="en-US" sz="2400" dirty="0"/>
              <a:t>（</a:t>
            </a:r>
            <a:r>
              <a:rPr lang="en-US" altLang="zh-CN" sz="2400" dirty="0"/>
              <a:t>2</a:t>
            </a:r>
            <a:r>
              <a:rPr lang="zh-CN" altLang="en-US" sz="2400" dirty="0"/>
              <a:t>）单精度实数类型</a:t>
            </a:r>
          </a:p>
          <a:p>
            <a:pPr lvl="1"/>
            <a:r>
              <a:rPr lang="zh-CN" altLang="en-US" sz="2400" dirty="0"/>
              <a:t>名称：</a:t>
            </a:r>
            <a:r>
              <a:rPr lang="en-US" altLang="zh-CN" sz="2400" dirty="0"/>
              <a:t>float</a:t>
            </a:r>
          </a:p>
          <a:p>
            <a:pPr lvl="1"/>
            <a:r>
              <a:rPr lang="zh-CN" altLang="en-US" sz="2400" dirty="0"/>
              <a:t>特征：带有小数点，如</a:t>
            </a:r>
            <a:r>
              <a:rPr lang="en-US" altLang="zh-CN" sz="2400" dirty="0"/>
              <a:t>3.14159</a:t>
            </a:r>
            <a:r>
              <a:rPr lang="zh-CN" altLang="en-US" sz="2400" dirty="0"/>
              <a:t>、</a:t>
            </a:r>
            <a:r>
              <a:rPr lang="en-US" altLang="zh-CN" sz="2400" dirty="0"/>
              <a:t>-5.6</a:t>
            </a:r>
            <a:r>
              <a:rPr lang="zh-CN" altLang="en-US" sz="2400" dirty="0"/>
              <a:t>、</a:t>
            </a:r>
            <a:r>
              <a:rPr lang="en-US" altLang="zh-CN" sz="2400" dirty="0"/>
              <a:t>-9.</a:t>
            </a:r>
            <a:r>
              <a:rPr lang="zh-CN" altLang="en-US" sz="2400" dirty="0"/>
              <a:t>、</a:t>
            </a:r>
            <a:r>
              <a:rPr lang="en-US" altLang="zh-CN" sz="2400" dirty="0"/>
              <a:t>.4</a:t>
            </a:r>
            <a:r>
              <a:rPr lang="zh-CN" altLang="en-US" sz="2400" dirty="0"/>
              <a:t>。</a:t>
            </a:r>
          </a:p>
          <a:p>
            <a:pPr lvl="1"/>
            <a:r>
              <a:rPr lang="zh-CN" altLang="en-US" sz="2400" dirty="0"/>
              <a:t>该类型数据在内存中所占字节数：</a:t>
            </a:r>
            <a:r>
              <a:rPr lang="en-US" altLang="zh-CN" sz="2400" dirty="0"/>
              <a:t>4B</a:t>
            </a:r>
            <a:r>
              <a:rPr lang="zh-CN" altLang="en-US" sz="2400" dirty="0"/>
              <a:t>，</a:t>
            </a:r>
            <a:r>
              <a:rPr lang="en-US" altLang="zh-CN" sz="2400" dirty="0"/>
              <a:t>6</a:t>
            </a:r>
            <a:r>
              <a:rPr lang="zh-CN" altLang="en-US" sz="2400" dirty="0"/>
              <a:t>位有效数字</a:t>
            </a:r>
          </a:p>
          <a:p>
            <a:pPr lvl="1"/>
            <a:r>
              <a:rPr lang="zh-CN" altLang="en-US" sz="2400" dirty="0"/>
              <a:t>实型变量可进行的操作：</a:t>
            </a:r>
          </a:p>
          <a:p>
            <a:pPr>
              <a:buFont typeface="Wingdings" pitchFamily="2" charset="2"/>
              <a:buNone/>
            </a:pPr>
            <a:r>
              <a:rPr lang="zh-CN" altLang="en-US" sz="2000" dirty="0"/>
              <a:t>          加法      </a:t>
            </a:r>
            <a:r>
              <a:rPr lang="en-US" altLang="zh-CN" sz="2000" dirty="0"/>
              <a:t>+  	</a:t>
            </a:r>
            <a:r>
              <a:rPr lang="zh-CN" altLang="en-US" sz="2000" dirty="0"/>
              <a:t>例：   </a:t>
            </a:r>
            <a:r>
              <a:rPr lang="en-US" altLang="zh-CN" sz="2000" dirty="0"/>
              <a:t>3.4+5.6=9.0</a:t>
            </a:r>
          </a:p>
          <a:p>
            <a:pPr>
              <a:buFont typeface="Wingdings" pitchFamily="2" charset="2"/>
              <a:buNone/>
            </a:pPr>
            <a:r>
              <a:rPr lang="en-US" altLang="zh-CN" sz="2000" dirty="0"/>
              <a:t>          </a:t>
            </a:r>
            <a:r>
              <a:rPr lang="zh-CN" altLang="en-US" sz="2000" dirty="0"/>
              <a:t>减法      </a:t>
            </a:r>
            <a:r>
              <a:rPr lang="en-US" altLang="zh-CN" sz="2000" dirty="0"/>
              <a:t>-  	</a:t>
            </a:r>
            <a:r>
              <a:rPr lang="zh-CN" altLang="en-US" sz="2000" dirty="0"/>
              <a:t>例：   </a:t>
            </a:r>
            <a:r>
              <a:rPr lang="en-US" altLang="zh-CN" sz="2000" dirty="0"/>
              <a:t>3.4-5.6=-2.2</a:t>
            </a:r>
          </a:p>
          <a:p>
            <a:pPr>
              <a:buFont typeface="Wingdings" pitchFamily="2" charset="2"/>
              <a:buNone/>
            </a:pPr>
            <a:r>
              <a:rPr lang="en-US" altLang="zh-CN" sz="2000" dirty="0"/>
              <a:t>          </a:t>
            </a:r>
            <a:r>
              <a:rPr lang="zh-CN" altLang="en-US" sz="2000" dirty="0"/>
              <a:t>乘法      *  	例：   </a:t>
            </a:r>
            <a:r>
              <a:rPr lang="en-US" altLang="zh-CN" sz="2000" dirty="0"/>
              <a:t>3.4 * 2=6.8</a:t>
            </a:r>
          </a:p>
          <a:p>
            <a:pPr>
              <a:buFont typeface="Wingdings" pitchFamily="2" charset="2"/>
              <a:buNone/>
            </a:pPr>
            <a:r>
              <a:rPr lang="en-US" altLang="zh-CN" sz="2000" dirty="0"/>
              <a:t>          </a:t>
            </a:r>
            <a:r>
              <a:rPr lang="zh-CN" altLang="en-US" sz="2000" dirty="0"/>
              <a:t>除法      </a:t>
            </a:r>
            <a:r>
              <a:rPr lang="en-US" altLang="zh-CN" sz="2000" dirty="0"/>
              <a:t>/   	</a:t>
            </a:r>
            <a:r>
              <a:rPr lang="zh-CN" altLang="en-US" sz="2000" dirty="0"/>
              <a:t>例：   </a:t>
            </a:r>
            <a:r>
              <a:rPr lang="en-US" altLang="zh-CN" sz="2000" dirty="0"/>
              <a:t>3.4 /1 =3.4</a:t>
            </a:r>
          </a:p>
          <a:p>
            <a:pPr lvl="1"/>
            <a:r>
              <a:rPr lang="zh-CN" altLang="en-US" sz="2400" dirty="0"/>
              <a:t>实数的指数形式：</a:t>
            </a:r>
            <a:r>
              <a:rPr lang="en-US" altLang="zh-CN" sz="2400" dirty="0"/>
              <a:t>1.3E+3(1300)</a:t>
            </a:r>
            <a:r>
              <a:rPr lang="zh-CN" altLang="en-US" sz="2400" dirty="0"/>
              <a:t>、</a:t>
            </a:r>
            <a:r>
              <a:rPr lang="en-US" altLang="zh-CN" sz="2400" dirty="0"/>
              <a:t>1.3E-2(0.013)</a:t>
            </a:r>
          </a:p>
        </p:txBody>
      </p:sp>
    </p:spTree>
    <p:extLst>
      <p:ext uri="{BB962C8B-B14F-4D97-AF65-F5344CB8AC3E}">
        <p14:creationId xmlns:p14="http://schemas.microsoft.com/office/powerpoint/2010/main" val="161548954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fld id="{3964A485-518A-4B23-A84C-08BF2AA7E10F}" type="slidenum">
              <a:rPr lang="en-US" altLang="zh-CN"/>
              <a:pPr/>
              <a:t>21</a:t>
            </a:fld>
            <a:endParaRPr lang="en-US" altLang="zh-CN"/>
          </a:p>
        </p:txBody>
      </p:sp>
      <p:sp>
        <p:nvSpPr>
          <p:cNvPr id="186370" name="Rectangle 2"/>
          <p:cNvSpPr>
            <a:spLocks noGrp="1" noChangeArrowheads="1"/>
          </p:cNvSpPr>
          <p:nvPr>
            <p:ph type="title"/>
          </p:nvPr>
        </p:nvSpPr>
        <p:spPr/>
        <p:txBody>
          <a:bodyPr/>
          <a:lstStyle/>
          <a:p>
            <a:r>
              <a:rPr lang="en-US" altLang="zh-CN" sz="3200">
                <a:latin typeface="黑体" pitchFamily="2" charset="-122"/>
              </a:rPr>
              <a:t>2.3.3 </a:t>
            </a:r>
            <a:r>
              <a:rPr lang="zh-CN" altLang="en-US" sz="3200">
                <a:latin typeface="黑体" pitchFamily="2" charset="-122"/>
              </a:rPr>
              <a:t>变量</a:t>
            </a:r>
          </a:p>
        </p:txBody>
      </p:sp>
      <p:sp>
        <p:nvSpPr>
          <p:cNvPr id="186371" name="Rectangle 3"/>
          <p:cNvSpPr>
            <a:spLocks noGrp="1" noChangeArrowheads="1"/>
          </p:cNvSpPr>
          <p:nvPr>
            <p:ph type="body" idx="1"/>
          </p:nvPr>
        </p:nvSpPr>
        <p:spPr>
          <a:xfrm>
            <a:off x="685800" y="1524000"/>
            <a:ext cx="7772400" cy="1828800"/>
          </a:xfrm>
        </p:spPr>
        <p:txBody>
          <a:bodyPr/>
          <a:lstStyle/>
          <a:p>
            <a:pPr>
              <a:lnSpc>
                <a:spcPct val="140000"/>
              </a:lnSpc>
              <a:buFont typeface="Wingdings" pitchFamily="2" charset="2"/>
              <a:buNone/>
            </a:pPr>
            <a:r>
              <a:rPr lang="en-US" altLang="zh-CN" sz="2400">
                <a:latin typeface="黑体" pitchFamily="2" charset="-122"/>
              </a:rPr>
              <a:t>※ </a:t>
            </a:r>
            <a:r>
              <a:rPr lang="zh-CN" altLang="en-US" sz="2400">
                <a:latin typeface="黑体" pitchFamily="2" charset="-122"/>
              </a:rPr>
              <a:t>注意事项：如果</a:t>
            </a:r>
            <a:r>
              <a:rPr lang="zh-CN" altLang="en-US" sz="2400">
                <a:latin typeface="Times New Roman"/>
              </a:rPr>
              <a:t>“</a:t>
            </a:r>
            <a:r>
              <a:rPr lang="en-US" altLang="zh-CN" sz="2400">
                <a:latin typeface="黑体" pitchFamily="2" charset="-122"/>
              </a:rPr>
              <a:t>/</a:t>
            </a:r>
            <a:r>
              <a:rPr lang="en-US" altLang="zh-CN" sz="2400">
                <a:latin typeface="Times New Roman"/>
              </a:rPr>
              <a:t>”</a:t>
            </a:r>
            <a:r>
              <a:rPr lang="zh-CN" altLang="en-US" sz="2400">
                <a:solidFill>
                  <a:schemeClr val="hlink"/>
                </a:solidFill>
                <a:effectLst>
                  <a:outerShdw blurRad="38100" dist="38100" dir="2700000" algn="tl">
                    <a:srgbClr val="C0C0C0"/>
                  </a:outerShdw>
                </a:effectLst>
                <a:latin typeface="黑体" pitchFamily="2" charset="-122"/>
              </a:rPr>
              <a:t>两端的操作数都是整数</a:t>
            </a:r>
            <a:r>
              <a:rPr lang="zh-CN" altLang="en-US" sz="2400">
                <a:latin typeface="黑体" pitchFamily="2" charset="-122"/>
              </a:rPr>
              <a:t>，则运算结果为整数类型；否则</a:t>
            </a:r>
            <a:r>
              <a:rPr lang="zh-CN" altLang="en-US" sz="2400">
                <a:solidFill>
                  <a:schemeClr val="hlink"/>
                </a:solidFill>
                <a:effectLst>
                  <a:outerShdw blurRad="38100" dist="38100" dir="2700000" algn="tl">
                    <a:srgbClr val="C0C0C0"/>
                  </a:outerShdw>
                </a:effectLst>
                <a:latin typeface="黑体" pitchFamily="2" charset="-122"/>
              </a:rPr>
              <a:t>有一个为实数或均为实数</a:t>
            </a:r>
            <a:r>
              <a:rPr lang="zh-CN" altLang="en-US" sz="2400">
                <a:latin typeface="黑体" pitchFamily="2" charset="-122"/>
              </a:rPr>
              <a:t>，结果则为实数。例如：</a:t>
            </a:r>
            <a:r>
              <a:rPr lang="en-US" altLang="zh-CN" sz="2400">
                <a:latin typeface="黑体" pitchFamily="2" charset="-122"/>
              </a:rPr>
              <a:t>1/2=0</a:t>
            </a:r>
            <a:r>
              <a:rPr lang="zh-CN" altLang="en-US" sz="2400">
                <a:latin typeface="黑体" pitchFamily="2" charset="-122"/>
              </a:rPr>
              <a:t>，</a:t>
            </a:r>
            <a:r>
              <a:rPr lang="en-US" altLang="zh-CN" sz="2400">
                <a:latin typeface="黑体" pitchFamily="2" charset="-122"/>
              </a:rPr>
              <a:t>1.0/2=0.5</a:t>
            </a:r>
            <a:r>
              <a:rPr lang="zh-CN" altLang="en-US" sz="2400">
                <a:latin typeface="黑体" pitchFamily="2" charset="-122"/>
              </a:rPr>
              <a:t>，</a:t>
            </a:r>
            <a:r>
              <a:rPr lang="en-US" altLang="zh-CN" sz="2400">
                <a:latin typeface="黑体" pitchFamily="2" charset="-122"/>
              </a:rPr>
              <a:t>1/2.0=0.5</a:t>
            </a:r>
            <a:r>
              <a:rPr lang="zh-CN" altLang="en-US" sz="2400">
                <a:latin typeface="黑体" pitchFamily="2" charset="-122"/>
              </a:rPr>
              <a:t>。</a:t>
            </a:r>
            <a:endParaRPr lang="zh-CN" altLang="en-US" sz="2400"/>
          </a:p>
        </p:txBody>
      </p:sp>
      <p:grpSp>
        <p:nvGrpSpPr>
          <p:cNvPr id="186374" name="Group 6"/>
          <p:cNvGrpSpPr>
            <a:grpSpLocks/>
          </p:cNvGrpSpPr>
          <p:nvPr/>
        </p:nvGrpSpPr>
        <p:grpSpPr bwMode="auto">
          <a:xfrm>
            <a:off x="1066800" y="3581400"/>
            <a:ext cx="4495800" cy="952500"/>
            <a:chOff x="1152" y="2256"/>
            <a:chExt cx="2832" cy="600"/>
          </a:xfrm>
        </p:grpSpPr>
        <p:graphicFrame>
          <p:nvGraphicFramePr>
            <p:cNvPr id="186372" name="Object 4"/>
            <p:cNvGraphicFramePr>
              <a:graphicFrameLocks noChangeAspect="1"/>
            </p:cNvGraphicFramePr>
            <p:nvPr/>
          </p:nvGraphicFramePr>
          <p:xfrm>
            <a:off x="2064" y="2256"/>
            <a:ext cx="1920" cy="600"/>
          </p:xfrm>
          <a:graphic>
            <a:graphicData uri="http://schemas.openxmlformats.org/presentationml/2006/ole">
              <mc:AlternateContent xmlns:mc="http://schemas.openxmlformats.org/markup-compatibility/2006">
                <mc:Choice xmlns:v="urn:schemas-microsoft-com:vml" Requires="v">
                  <p:oleObj spid="_x0000_s63494" name="Equation" r:id="rId3" imgW="1231560" imgH="355320" progId="Equation.3">
                    <p:embed/>
                  </p:oleObj>
                </mc:Choice>
                <mc:Fallback>
                  <p:oleObj name="Equation" r:id="rId3" imgW="1231560" imgH="35532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 y="2256"/>
                          <a:ext cx="1920" cy="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86373" name="Text Box 5"/>
            <p:cNvSpPr txBox="1">
              <a:spLocks noChangeArrowheads="1"/>
            </p:cNvSpPr>
            <p:nvPr/>
          </p:nvSpPr>
          <p:spPr bwMode="auto">
            <a:xfrm>
              <a:off x="1152" y="2400"/>
              <a:ext cx="912"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spcBef>
                  <a:spcPct val="50000"/>
                </a:spcBef>
              </a:pPr>
              <a:r>
                <a:rPr lang="zh-CN" altLang="en-US" b="1"/>
                <a:t>举例：求</a:t>
              </a:r>
            </a:p>
          </p:txBody>
        </p:sp>
      </p:grpSp>
    </p:spTree>
    <p:extLst>
      <p:ext uri="{BB962C8B-B14F-4D97-AF65-F5344CB8AC3E}">
        <p14:creationId xmlns:p14="http://schemas.microsoft.com/office/powerpoint/2010/main" val="426595605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86374"/>
                                        </p:tgtEl>
                                        <p:attrNameLst>
                                          <p:attrName>style.visibility</p:attrName>
                                        </p:attrNameLst>
                                      </p:cBhvr>
                                      <p:to>
                                        <p:strVal val="visible"/>
                                      </p:to>
                                    </p:set>
                                    <p:animEffect transition="in" filter="wipe(left)">
                                      <p:cBhvr>
                                        <p:cTn id="7" dur="500"/>
                                        <p:tgtEl>
                                          <p:spTgt spid="186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灯片编号占位符 3"/>
          <p:cNvSpPr>
            <a:spLocks noGrp="1"/>
          </p:cNvSpPr>
          <p:nvPr>
            <p:ph type="sldNum" sz="quarter" idx="10"/>
          </p:nvPr>
        </p:nvSpPr>
        <p:spPr>
          <a:xfrm>
            <a:off x="7019925" y="6477000"/>
            <a:ext cx="1905000" cy="260350"/>
          </a:xfrm>
        </p:spPr>
        <p:txBody>
          <a:bodyPr/>
          <a:lstStyle/>
          <a:p>
            <a:fld id="{481FF4C7-9033-49FC-B422-A30E50C51CCD}" type="slidenum">
              <a:rPr lang="en-US" altLang="zh-CN"/>
              <a:pPr/>
              <a:t>22</a:t>
            </a:fld>
            <a:endParaRPr lang="en-US" altLang="zh-CN"/>
          </a:p>
        </p:txBody>
      </p:sp>
      <p:sp>
        <p:nvSpPr>
          <p:cNvPr id="131074" name="Rectangle 2"/>
          <p:cNvSpPr>
            <a:spLocks noGrp="1" noChangeArrowheads="1"/>
          </p:cNvSpPr>
          <p:nvPr>
            <p:ph type="title"/>
          </p:nvPr>
        </p:nvSpPr>
        <p:spPr/>
        <p:txBody>
          <a:bodyPr/>
          <a:lstStyle/>
          <a:p>
            <a:r>
              <a:rPr lang="en-US" altLang="zh-CN" sz="3200" dirty="0">
                <a:latin typeface="黑体" pitchFamily="2" charset="-122"/>
              </a:rPr>
              <a:t>2.3.3 </a:t>
            </a:r>
            <a:r>
              <a:rPr lang="zh-CN" altLang="en-US" sz="3200" dirty="0">
                <a:latin typeface="黑体" pitchFamily="2" charset="-122"/>
              </a:rPr>
              <a:t>变量</a:t>
            </a:r>
          </a:p>
        </p:txBody>
      </p:sp>
      <p:sp>
        <p:nvSpPr>
          <p:cNvPr id="131075" name="Rectangle 3"/>
          <p:cNvSpPr>
            <a:spLocks noGrp="1" noChangeArrowheads="1"/>
          </p:cNvSpPr>
          <p:nvPr>
            <p:ph type="body" idx="1"/>
          </p:nvPr>
        </p:nvSpPr>
        <p:spPr>
          <a:xfrm>
            <a:off x="533400" y="1371600"/>
            <a:ext cx="7772400" cy="2514600"/>
          </a:xfrm>
        </p:spPr>
        <p:txBody>
          <a:bodyPr/>
          <a:lstStyle/>
          <a:p>
            <a:pPr algn="just">
              <a:lnSpc>
                <a:spcPct val="90000"/>
              </a:lnSpc>
              <a:buFont typeface="Wingdings" pitchFamily="2" charset="2"/>
              <a:buNone/>
            </a:pPr>
            <a:r>
              <a:rPr lang="en-US" altLang="zh-CN" sz="2400" dirty="0">
                <a:latin typeface="黑体" pitchFamily="2" charset="-122"/>
              </a:rPr>
              <a:t>【</a:t>
            </a:r>
            <a:r>
              <a:rPr lang="zh-CN" altLang="en-US" sz="2400" dirty="0">
                <a:latin typeface="黑体" pitchFamily="2" charset="-122"/>
              </a:rPr>
              <a:t>例</a:t>
            </a:r>
            <a:r>
              <a:rPr lang="en-US" altLang="zh-CN" sz="2400" dirty="0">
                <a:latin typeface="黑体" pitchFamily="2" charset="-122"/>
              </a:rPr>
              <a:t>2-7】</a:t>
            </a:r>
            <a:r>
              <a:rPr lang="zh-CN" altLang="en-US" sz="2400" dirty="0">
                <a:latin typeface="黑体" pitchFamily="2" charset="-122"/>
              </a:rPr>
              <a:t>求两个整数的和。</a:t>
            </a:r>
            <a:r>
              <a:rPr lang="zh-CN" altLang="en-US" sz="2000" dirty="0">
                <a:latin typeface="黑体" pitchFamily="2" charset="-122"/>
              </a:rPr>
              <a:t>	</a:t>
            </a:r>
          </a:p>
          <a:p>
            <a:pPr lvl="1" algn="just">
              <a:lnSpc>
                <a:spcPct val="90000"/>
              </a:lnSpc>
              <a:buFontTx/>
              <a:buNone/>
            </a:pPr>
            <a:r>
              <a:rPr lang="en-US" altLang="zh-CN" sz="2000" dirty="0">
                <a:latin typeface="黑体" pitchFamily="2" charset="-122"/>
              </a:rPr>
              <a:t>main( ) /*</a:t>
            </a:r>
            <a:r>
              <a:rPr lang="zh-CN" altLang="en-US" sz="2000" dirty="0">
                <a:latin typeface="黑体" pitchFamily="2" charset="-122"/>
              </a:rPr>
              <a:t>计算两个整数的和*</a:t>
            </a:r>
            <a:r>
              <a:rPr lang="en-US" altLang="zh-CN" sz="2000" dirty="0">
                <a:latin typeface="黑体" pitchFamily="2" charset="-122"/>
              </a:rPr>
              <a:t>/				</a:t>
            </a:r>
          </a:p>
          <a:p>
            <a:pPr lvl="1" algn="just">
              <a:lnSpc>
                <a:spcPct val="90000"/>
              </a:lnSpc>
              <a:buFontTx/>
              <a:buNone/>
            </a:pPr>
            <a:r>
              <a:rPr lang="en-US" altLang="zh-CN" sz="2000" dirty="0">
                <a:latin typeface="黑体" pitchFamily="2" charset="-122"/>
              </a:rPr>
              <a:t>{		</a:t>
            </a:r>
          </a:p>
          <a:p>
            <a:pPr lvl="1" algn="just">
              <a:lnSpc>
                <a:spcPct val="90000"/>
              </a:lnSpc>
              <a:buFontTx/>
              <a:buNone/>
            </a:pPr>
            <a:r>
              <a:rPr lang="en-US" altLang="zh-CN" sz="2000" dirty="0">
                <a:solidFill>
                  <a:schemeClr val="hlink"/>
                </a:solidFill>
                <a:effectLst>
                  <a:outerShdw blurRad="38100" dist="38100" dir="2700000" algn="tl">
                    <a:srgbClr val="C0C0C0"/>
                  </a:outerShdw>
                </a:effectLst>
                <a:latin typeface="黑体" pitchFamily="2" charset="-122"/>
              </a:rPr>
              <a:t>    </a:t>
            </a:r>
            <a:r>
              <a:rPr lang="en-US" altLang="zh-CN" sz="2000" dirty="0" err="1">
                <a:solidFill>
                  <a:schemeClr val="hlink"/>
                </a:solidFill>
                <a:effectLst>
                  <a:outerShdw blurRad="38100" dist="38100" dir="2700000" algn="tl">
                    <a:srgbClr val="C0C0C0"/>
                  </a:outerShdw>
                </a:effectLst>
                <a:latin typeface="黑体" pitchFamily="2" charset="-122"/>
              </a:rPr>
              <a:t>int</a:t>
            </a:r>
            <a:r>
              <a:rPr lang="en-US" altLang="zh-CN" sz="2000" dirty="0">
                <a:solidFill>
                  <a:schemeClr val="hlink"/>
                </a:solidFill>
                <a:effectLst>
                  <a:outerShdw blurRad="38100" dist="38100" dir="2700000" algn="tl">
                    <a:srgbClr val="C0C0C0"/>
                  </a:outerShdw>
                </a:effectLst>
                <a:latin typeface="黑体" pitchFamily="2" charset="-122"/>
              </a:rPr>
              <a:t> a, b, c;	            </a:t>
            </a:r>
            <a:r>
              <a:rPr lang="en-US" altLang="zh-CN" sz="2000" dirty="0">
                <a:latin typeface="黑体" pitchFamily="2" charset="-122"/>
              </a:rPr>
              <a:t>/*</a:t>
            </a:r>
            <a:r>
              <a:rPr lang="zh-CN" altLang="en-US" sz="2000" dirty="0">
                <a:latin typeface="黑体" pitchFamily="2" charset="-122"/>
              </a:rPr>
              <a:t>变量要先定义后使用*</a:t>
            </a:r>
            <a:r>
              <a:rPr lang="en-US" altLang="zh-CN" sz="2000" dirty="0">
                <a:latin typeface="黑体" pitchFamily="2" charset="-122"/>
              </a:rPr>
              <a:t>/	  </a:t>
            </a:r>
          </a:p>
          <a:p>
            <a:pPr lvl="1" algn="just">
              <a:lnSpc>
                <a:spcPct val="90000"/>
              </a:lnSpc>
              <a:buFontTx/>
              <a:buNone/>
            </a:pPr>
            <a:r>
              <a:rPr lang="en-US" altLang="zh-CN" sz="2000" dirty="0">
                <a:latin typeface="黑体" pitchFamily="2" charset="-122"/>
              </a:rPr>
              <a:t>    a=5;	 b=9;  c=</a:t>
            </a:r>
            <a:r>
              <a:rPr lang="en-US" altLang="zh-CN" sz="2000" dirty="0" err="1">
                <a:latin typeface="黑体" pitchFamily="2" charset="-122"/>
              </a:rPr>
              <a:t>a+b</a:t>
            </a:r>
            <a:r>
              <a:rPr lang="en-US" altLang="zh-CN" sz="2000" dirty="0">
                <a:latin typeface="黑体" pitchFamily="2" charset="-122"/>
              </a:rPr>
              <a:t>;	     /*</a:t>
            </a:r>
            <a:r>
              <a:rPr lang="zh-CN" altLang="en-US" sz="2000" dirty="0">
                <a:latin typeface="黑体" pitchFamily="2" charset="-122"/>
              </a:rPr>
              <a:t>赋值语句*</a:t>
            </a:r>
            <a:r>
              <a:rPr lang="en-US" altLang="zh-CN" sz="2000" dirty="0">
                <a:latin typeface="黑体" pitchFamily="2" charset="-122"/>
              </a:rPr>
              <a:t>/</a:t>
            </a:r>
          </a:p>
          <a:p>
            <a:pPr lvl="1" algn="just">
              <a:lnSpc>
                <a:spcPct val="90000"/>
              </a:lnSpc>
              <a:buFontTx/>
              <a:buNone/>
            </a:pPr>
            <a:r>
              <a:rPr lang="en-US" altLang="zh-CN" sz="2000" dirty="0">
                <a:latin typeface="黑体" pitchFamily="2" charset="-122"/>
              </a:rPr>
              <a:t>    </a:t>
            </a:r>
            <a:r>
              <a:rPr lang="en-US" altLang="zh-CN" sz="2000" dirty="0" err="1">
                <a:latin typeface="黑体" pitchFamily="2" charset="-122"/>
              </a:rPr>
              <a:t>printf</a:t>
            </a:r>
            <a:r>
              <a:rPr lang="en-US" altLang="zh-CN" sz="2000" dirty="0">
                <a:latin typeface="黑体" pitchFamily="2" charset="-122"/>
              </a:rPr>
              <a:t>(</a:t>
            </a:r>
            <a:r>
              <a:rPr lang="en-US" altLang="zh-CN" sz="2000" dirty="0">
                <a:latin typeface="Times New Roman"/>
              </a:rPr>
              <a:t>“</a:t>
            </a:r>
            <a:r>
              <a:rPr lang="en-US" altLang="zh-CN" sz="2000" dirty="0">
                <a:latin typeface="黑体" pitchFamily="2" charset="-122"/>
              </a:rPr>
              <a:t>the two numbers</a:t>
            </a:r>
            <a:r>
              <a:rPr lang="en-US" altLang="zh-CN" sz="2000" dirty="0">
                <a:latin typeface="Times New Roman"/>
              </a:rPr>
              <a:t>’</a:t>
            </a:r>
            <a:r>
              <a:rPr lang="en-US" altLang="zh-CN" sz="2000" dirty="0">
                <a:latin typeface="黑体" pitchFamily="2" charset="-122"/>
              </a:rPr>
              <a:t> sum is %d\</a:t>
            </a:r>
            <a:r>
              <a:rPr lang="en-US" altLang="zh-CN" sz="2000" dirty="0" err="1">
                <a:latin typeface="黑体" pitchFamily="2" charset="-122"/>
              </a:rPr>
              <a:t>n</a:t>
            </a:r>
            <a:r>
              <a:rPr lang="en-US" altLang="zh-CN" sz="2000" dirty="0" err="1">
                <a:latin typeface="Times New Roman"/>
              </a:rPr>
              <a:t>”</a:t>
            </a:r>
            <a:r>
              <a:rPr lang="en-US" altLang="zh-CN" sz="2000" dirty="0" err="1">
                <a:latin typeface="黑体" pitchFamily="2" charset="-122"/>
              </a:rPr>
              <a:t>,c</a:t>
            </a:r>
            <a:r>
              <a:rPr lang="en-US" altLang="zh-CN" sz="2000" dirty="0">
                <a:latin typeface="黑体" pitchFamily="2" charset="-122"/>
              </a:rPr>
              <a:t>);         </a:t>
            </a:r>
          </a:p>
          <a:p>
            <a:pPr lvl="1" algn="just">
              <a:lnSpc>
                <a:spcPct val="90000"/>
              </a:lnSpc>
              <a:buFontTx/>
              <a:buNone/>
            </a:pPr>
            <a:r>
              <a:rPr lang="en-US" altLang="zh-CN" sz="2000" dirty="0">
                <a:latin typeface="黑体" pitchFamily="2" charset="-122"/>
              </a:rPr>
              <a:t>}</a:t>
            </a:r>
          </a:p>
          <a:p>
            <a:pPr lvl="1" algn="just">
              <a:lnSpc>
                <a:spcPct val="90000"/>
              </a:lnSpc>
              <a:buFontTx/>
              <a:buNone/>
            </a:pPr>
            <a:endParaRPr lang="en-US" altLang="zh-CN" sz="2000" dirty="0">
              <a:latin typeface="黑体" pitchFamily="2" charset="-122"/>
            </a:endParaRPr>
          </a:p>
        </p:txBody>
      </p:sp>
      <p:sp>
        <p:nvSpPr>
          <p:cNvPr id="131077" name="Text Box 5"/>
          <p:cNvSpPr txBox="1">
            <a:spLocks noChangeArrowheads="1"/>
          </p:cNvSpPr>
          <p:nvPr/>
        </p:nvSpPr>
        <p:spPr bwMode="auto">
          <a:xfrm>
            <a:off x="1206500" y="4157663"/>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endParaRPr lang="zh-CN" altLang="zh-CN" sz="2000" b="1">
              <a:solidFill>
                <a:srgbClr val="000000"/>
              </a:solidFill>
            </a:endParaRPr>
          </a:p>
        </p:txBody>
      </p:sp>
      <p:sp>
        <p:nvSpPr>
          <p:cNvPr id="131078" name="Text Box 6"/>
          <p:cNvSpPr txBox="1">
            <a:spLocks noChangeArrowheads="1"/>
          </p:cNvSpPr>
          <p:nvPr/>
        </p:nvSpPr>
        <p:spPr bwMode="auto">
          <a:xfrm>
            <a:off x="1206500" y="4457700"/>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dirty="0">
                <a:solidFill>
                  <a:srgbClr val="000000"/>
                </a:solidFill>
              </a:rPr>
              <a:t>……</a:t>
            </a:r>
          </a:p>
        </p:txBody>
      </p:sp>
      <p:sp>
        <p:nvSpPr>
          <p:cNvPr id="131079" name="Text Box 7"/>
          <p:cNvSpPr txBox="1">
            <a:spLocks noChangeArrowheads="1"/>
          </p:cNvSpPr>
          <p:nvPr/>
        </p:nvSpPr>
        <p:spPr bwMode="auto">
          <a:xfrm>
            <a:off x="1206500" y="4757738"/>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a:solidFill>
                  <a:srgbClr val="000000"/>
                </a:solidFill>
              </a:rPr>
              <a:t>5</a:t>
            </a:r>
          </a:p>
        </p:txBody>
      </p:sp>
      <p:sp>
        <p:nvSpPr>
          <p:cNvPr id="131080" name="Text Box 8"/>
          <p:cNvSpPr txBox="1">
            <a:spLocks noChangeArrowheads="1"/>
          </p:cNvSpPr>
          <p:nvPr/>
        </p:nvSpPr>
        <p:spPr bwMode="auto">
          <a:xfrm>
            <a:off x="1206500" y="5054600"/>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a:solidFill>
                  <a:srgbClr val="000000"/>
                </a:solidFill>
              </a:rPr>
              <a:t>9</a:t>
            </a:r>
          </a:p>
        </p:txBody>
      </p:sp>
      <p:sp>
        <p:nvSpPr>
          <p:cNvPr id="131081" name="Text Box 9"/>
          <p:cNvSpPr txBox="1">
            <a:spLocks noChangeArrowheads="1"/>
          </p:cNvSpPr>
          <p:nvPr/>
        </p:nvSpPr>
        <p:spPr bwMode="auto">
          <a:xfrm>
            <a:off x="1206500" y="5353050"/>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kumimoji="1" lang="zh-CN" altLang="en-US" sz="2000" b="1">
                <a:solidFill>
                  <a:schemeClr val="hlink"/>
                </a:solidFill>
                <a:effectLst>
                  <a:outerShdw blurRad="38100" dist="38100" dir="2700000" algn="tl">
                    <a:srgbClr val="C0C0C0"/>
                  </a:outerShdw>
                </a:effectLst>
              </a:rPr>
              <a:t>任意值</a:t>
            </a:r>
          </a:p>
        </p:txBody>
      </p:sp>
      <p:sp>
        <p:nvSpPr>
          <p:cNvPr id="131082" name="Text Box 10"/>
          <p:cNvSpPr txBox="1">
            <a:spLocks noChangeArrowheads="1"/>
          </p:cNvSpPr>
          <p:nvPr/>
        </p:nvSpPr>
        <p:spPr bwMode="auto">
          <a:xfrm>
            <a:off x="1206500" y="5653088"/>
            <a:ext cx="941388" cy="298450"/>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a:lnSpc>
                <a:spcPct val="96000"/>
              </a:lnSpc>
            </a:pPr>
            <a:r>
              <a:rPr lang="en-US" altLang="zh-CN" sz="2000" b="1">
                <a:solidFill>
                  <a:srgbClr val="000000"/>
                </a:solidFill>
              </a:rPr>
              <a:t>……</a:t>
            </a:r>
          </a:p>
        </p:txBody>
      </p:sp>
      <p:sp>
        <p:nvSpPr>
          <p:cNvPr id="131083" name="Text Box 11"/>
          <p:cNvSpPr txBox="1">
            <a:spLocks noChangeArrowheads="1"/>
          </p:cNvSpPr>
          <p:nvPr/>
        </p:nvSpPr>
        <p:spPr bwMode="auto">
          <a:xfrm>
            <a:off x="1206500" y="5953125"/>
            <a:ext cx="941388" cy="29845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endParaRPr lang="zh-CN" altLang="zh-CN" sz="2000" b="1">
              <a:solidFill>
                <a:srgbClr val="000000"/>
              </a:solidFill>
            </a:endParaRPr>
          </a:p>
        </p:txBody>
      </p:sp>
      <p:sp>
        <p:nvSpPr>
          <p:cNvPr id="131084" name="Text Box 12"/>
          <p:cNvSpPr txBox="1">
            <a:spLocks noChangeArrowheads="1"/>
          </p:cNvSpPr>
          <p:nvPr/>
        </p:nvSpPr>
        <p:spPr bwMode="auto">
          <a:xfrm>
            <a:off x="912813" y="4737100"/>
            <a:ext cx="176212" cy="2921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gn="just">
              <a:lnSpc>
                <a:spcPct val="96000"/>
              </a:lnSpc>
            </a:pPr>
            <a:r>
              <a:rPr lang="en-US" altLang="zh-CN" sz="2000" b="1">
                <a:solidFill>
                  <a:srgbClr val="000000"/>
                </a:solidFill>
              </a:rPr>
              <a:t>a</a:t>
            </a:r>
          </a:p>
        </p:txBody>
      </p:sp>
      <p:sp>
        <p:nvSpPr>
          <p:cNvPr id="131085" name="Text Box 13"/>
          <p:cNvSpPr txBox="1">
            <a:spLocks noChangeArrowheads="1"/>
          </p:cNvSpPr>
          <p:nvPr/>
        </p:nvSpPr>
        <p:spPr bwMode="auto">
          <a:xfrm>
            <a:off x="854075" y="5068888"/>
            <a:ext cx="252413" cy="29546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96000"/>
              </a:lnSpc>
            </a:pPr>
            <a:r>
              <a:rPr lang="en-US" altLang="zh-CN" sz="2000" b="1" dirty="0" smtClean="0">
                <a:solidFill>
                  <a:srgbClr val="000000"/>
                </a:solidFill>
              </a:rPr>
              <a:t> b</a:t>
            </a:r>
            <a:endParaRPr lang="en-US" altLang="zh-CN" sz="2000" b="1" dirty="0">
              <a:solidFill>
                <a:srgbClr val="000000"/>
              </a:solidFill>
            </a:endParaRPr>
          </a:p>
        </p:txBody>
      </p:sp>
      <p:sp>
        <p:nvSpPr>
          <p:cNvPr id="131086" name="Text Box 14"/>
          <p:cNvSpPr txBox="1">
            <a:spLocks noChangeArrowheads="1"/>
          </p:cNvSpPr>
          <p:nvPr/>
        </p:nvSpPr>
        <p:spPr bwMode="auto">
          <a:xfrm>
            <a:off x="838200" y="5334000"/>
            <a:ext cx="261938" cy="31861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112000"/>
              </a:lnSpc>
            </a:pPr>
            <a:r>
              <a:rPr lang="en-US" altLang="zh-CN" sz="2000" b="1" dirty="0" smtClean="0">
                <a:solidFill>
                  <a:srgbClr val="000000"/>
                </a:solidFill>
              </a:rPr>
              <a:t> c</a:t>
            </a:r>
            <a:endParaRPr lang="en-US" altLang="zh-CN" sz="2000" b="1" dirty="0">
              <a:solidFill>
                <a:srgbClr val="000000"/>
              </a:solidFill>
            </a:endParaRPr>
          </a:p>
        </p:txBody>
      </p:sp>
      <p:sp>
        <p:nvSpPr>
          <p:cNvPr id="131087" name="Text Box 15"/>
          <p:cNvSpPr txBox="1">
            <a:spLocks noChangeArrowheads="1"/>
          </p:cNvSpPr>
          <p:nvPr/>
        </p:nvSpPr>
        <p:spPr bwMode="auto">
          <a:xfrm>
            <a:off x="1206500" y="3886200"/>
            <a:ext cx="941388" cy="2921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96000"/>
              </a:lnSpc>
            </a:pPr>
            <a:r>
              <a:rPr lang="zh-CN" altLang="en-US" sz="2000" b="1">
                <a:solidFill>
                  <a:srgbClr val="000000"/>
                </a:solidFill>
              </a:rPr>
              <a:t>计算前</a:t>
            </a:r>
          </a:p>
        </p:txBody>
      </p:sp>
      <p:grpSp>
        <p:nvGrpSpPr>
          <p:cNvPr id="131113" name="Group 41"/>
          <p:cNvGrpSpPr>
            <a:grpSpLocks/>
          </p:cNvGrpSpPr>
          <p:nvPr/>
        </p:nvGrpSpPr>
        <p:grpSpPr bwMode="auto">
          <a:xfrm>
            <a:off x="2667000" y="3886200"/>
            <a:ext cx="1309688" cy="2365375"/>
            <a:chOff x="2967" y="2352"/>
            <a:chExt cx="825" cy="1490"/>
          </a:xfrm>
        </p:grpSpPr>
        <p:sp>
          <p:nvSpPr>
            <p:cNvPr id="131100" name="Text Box 28"/>
            <p:cNvSpPr txBox="1">
              <a:spLocks noChangeArrowheads="1"/>
            </p:cNvSpPr>
            <p:nvPr/>
          </p:nvSpPr>
          <p:spPr bwMode="auto">
            <a:xfrm>
              <a:off x="3199" y="2523"/>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nSpc>
                  <a:spcPct val="96000"/>
                </a:lnSpc>
              </a:pPr>
              <a:endParaRPr lang="zh-CN" altLang="zh-CN" sz="2000" b="1">
                <a:solidFill>
                  <a:srgbClr val="000000"/>
                </a:solidFill>
              </a:endParaRPr>
            </a:p>
          </p:txBody>
        </p:sp>
        <p:sp>
          <p:nvSpPr>
            <p:cNvPr id="131101" name="Text Box 29"/>
            <p:cNvSpPr txBox="1">
              <a:spLocks noChangeArrowheads="1"/>
            </p:cNvSpPr>
            <p:nvPr/>
          </p:nvSpPr>
          <p:spPr bwMode="auto">
            <a:xfrm>
              <a:off x="3199" y="2712"/>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dirty="0">
                  <a:solidFill>
                    <a:srgbClr val="000000"/>
                  </a:solidFill>
                </a:rPr>
                <a:t>……</a:t>
              </a:r>
            </a:p>
          </p:txBody>
        </p:sp>
        <p:sp>
          <p:nvSpPr>
            <p:cNvPr id="131102" name="Text Box 30"/>
            <p:cNvSpPr txBox="1">
              <a:spLocks noChangeArrowheads="1"/>
            </p:cNvSpPr>
            <p:nvPr/>
          </p:nvSpPr>
          <p:spPr bwMode="auto">
            <a:xfrm>
              <a:off x="3199" y="2901"/>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dirty="0">
                  <a:solidFill>
                    <a:srgbClr val="000000"/>
                  </a:solidFill>
                </a:rPr>
                <a:t>5</a:t>
              </a:r>
            </a:p>
          </p:txBody>
        </p:sp>
        <p:sp>
          <p:nvSpPr>
            <p:cNvPr id="131103" name="Text Box 31"/>
            <p:cNvSpPr txBox="1">
              <a:spLocks noChangeArrowheads="1"/>
            </p:cNvSpPr>
            <p:nvPr/>
          </p:nvSpPr>
          <p:spPr bwMode="auto">
            <a:xfrm>
              <a:off x="3199" y="3088"/>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lang="en-US" altLang="zh-CN" sz="2000" b="1">
                  <a:solidFill>
                    <a:srgbClr val="000000"/>
                  </a:solidFill>
                </a:rPr>
                <a:t>9</a:t>
              </a:r>
            </a:p>
          </p:txBody>
        </p:sp>
        <p:sp>
          <p:nvSpPr>
            <p:cNvPr id="131104" name="Text Box 32"/>
            <p:cNvSpPr txBox="1">
              <a:spLocks noChangeArrowheads="1"/>
            </p:cNvSpPr>
            <p:nvPr/>
          </p:nvSpPr>
          <p:spPr bwMode="auto">
            <a:xfrm>
              <a:off x="3199" y="3276"/>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gn="ctr">
                <a:lnSpc>
                  <a:spcPct val="96000"/>
                </a:lnSpc>
              </a:pPr>
              <a:r>
                <a:rPr kumimoji="1" lang="en-US" altLang="zh-CN" sz="2000" b="1">
                  <a:solidFill>
                    <a:schemeClr val="hlink"/>
                  </a:solidFill>
                  <a:effectLst>
                    <a:outerShdw blurRad="38100" dist="38100" dir="2700000" algn="tl">
                      <a:srgbClr val="C0C0C0"/>
                    </a:outerShdw>
                  </a:effectLst>
                </a:rPr>
                <a:t>14</a:t>
              </a:r>
            </a:p>
          </p:txBody>
        </p:sp>
        <p:sp>
          <p:nvSpPr>
            <p:cNvPr id="131105" name="Text Box 33"/>
            <p:cNvSpPr txBox="1">
              <a:spLocks noChangeArrowheads="1"/>
            </p:cNvSpPr>
            <p:nvPr/>
          </p:nvSpPr>
          <p:spPr bwMode="auto">
            <a:xfrm>
              <a:off x="3199" y="3465"/>
              <a:ext cx="593" cy="188"/>
            </a:xfrm>
            <a:prstGeom prst="rect">
              <a:avLst/>
            </a:prstGeom>
            <a:noFill/>
            <a:ln w="6350">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a:lnSpc>
                  <a:spcPct val="96000"/>
                </a:lnSpc>
              </a:pPr>
              <a:r>
                <a:rPr lang="en-US" altLang="zh-CN" sz="2000" b="1">
                  <a:solidFill>
                    <a:srgbClr val="000000"/>
                  </a:solidFill>
                </a:rPr>
                <a:t>……</a:t>
              </a:r>
            </a:p>
          </p:txBody>
        </p:sp>
        <p:sp>
          <p:nvSpPr>
            <p:cNvPr id="131106" name="Text Box 34"/>
            <p:cNvSpPr txBox="1">
              <a:spLocks noChangeArrowheads="1"/>
            </p:cNvSpPr>
            <p:nvPr/>
          </p:nvSpPr>
          <p:spPr bwMode="auto">
            <a:xfrm>
              <a:off x="3199" y="3654"/>
              <a:ext cx="593" cy="18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00CC99"/>
                  </a:solidFill>
                </a14:hiddenFill>
              </a:ext>
            </a:extLst>
          </p:spPr>
          <p:txBody>
            <a:bodyPr lIns="0" tIns="0" rIns="0" bIns="0" anchor="ctr">
              <a:spAutoFit/>
            </a:bodyPr>
            <a:lstStyle/>
            <a:p>
              <a:pPr>
                <a:lnSpc>
                  <a:spcPct val="96000"/>
                </a:lnSpc>
              </a:pPr>
              <a:endParaRPr lang="zh-CN" altLang="zh-CN" sz="2000" b="1">
                <a:solidFill>
                  <a:srgbClr val="000000"/>
                </a:solidFill>
              </a:endParaRPr>
            </a:p>
          </p:txBody>
        </p:sp>
        <p:sp>
          <p:nvSpPr>
            <p:cNvPr id="131107" name="Text Box 35"/>
            <p:cNvSpPr txBox="1">
              <a:spLocks noChangeArrowheads="1"/>
            </p:cNvSpPr>
            <p:nvPr/>
          </p:nvSpPr>
          <p:spPr bwMode="auto">
            <a:xfrm>
              <a:off x="3014" y="2888"/>
              <a:ext cx="111" cy="18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gn="just">
                <a:lnSpc>
                  <a:spcPct val="96000"/>
                </a:lnSpc>
              </a:pPr>
              <a:r>
                <a:rPr lang="en-US" altLang="zh-CN" sz="2000" b="1">
                  <a:solidFill>
                    <a:srgbClr val="000000"/>
                  </a:solidFill>
                </a:rPr>
                <a:t>a</a:t>
              </a:r>
            </a:p>
          </p:txBody>
        </p:sp>
        <p:sp>
          <p:nvSpPr>
            <p:cNvPr id="131108" name="Text Box 36"/>
            <p:cNvSpPr txBox="1">
              <a:spLocks noChangeArrowheads="1"/>
            </p:cNvSpPr>
            <p:nvPr/>
          </p:nvSpPr>
          <p:spPr bwMode="auto">
            <a:xfrm>
              <a:off x="2977" y="3097"/>
              <a:ext cx="159" cy="18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96000"/>
                </a:lnSpc>
              </a:pPr>
              <a:r>
                <a:rPr lang="en-US" altLang="zh-CN" sz="2000" b="1" dirty="0" smtClean="0">
                  <a:solidFill>
                    <a:srgbClr val="000000"/>
                  </a:solidFill>
                </a:rPr>
                <a:t> b</a:t>
              </a:r>
              <a:endParaRPr lang="en-US" altLang="zh-CN" sz="2000" b="1" dirty="0">
                <a:solidFill>
                  <a:srgbClr val="000000"/>
                </a:solidFill>
              </a:endParaRPr>
            </a:p>
          </p:txBody>
        </p:sp>
        <p:sp>
          <p:nvSpPr>
            <p:cNvPr id="131109" name="Text Box 37"/>
            <p:cNvSpPr txBox="1">
              <a:spLocks noChangeArrowheads="1"/>
            </p:cNvSpPr>
            <p:nvPr/>
          </p:nvSpPr>
          <p:spPr bwMode="auto">
            <a:xfrm>
              <a:off x="2967" y="3264"/>
              <a:ext cx="165" cy="20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112000"/>
                </a:lnSpc>
              </a:pPr>
              <a:r>
                <a:rPr lang="en-US" altLang="zh-CN" sz="2000" b="1" dirty="0" smtClean="0">
                  <a:solidFill>
                    <a:srgbClr val="000000"/>
                  </a:solidFill>
                </a:rPr>
                <a:t> c</a:t>
              </a:r>
              <a:endParaRPr lang="en-US" altLang="zh-CN" sz="2000" b="1" dirty="0">
                <a:solidFill>
                  <a:srgbClr val="000000"/>
                </a:solidFill>
              </a:endParaRPr>
            </a:p>
          </p:txBody>
        </p:sp>
        <p:sp>
          <p:nvSpPr>
            <p:cNvPr id="131110" name="Text Box 38"/>
            <p:cNvSpPr txBox="1">
              <a:spLocks noChangeArrowheads="1"/>
            </p:cNvSpPr>
            <p:nvPr/>
          </p:nvSpPr>
          <p:spPr bwMode="auto">
            <a:xfrm>
              <a:off x="3199" y="2352"/>
              <a:ext cx="593" cy="18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6350">
                  <a:solidFill>
                    <a:srgbClr val="000000"/>
                  </a:solidFill>
                  <a:miter lim="800000"/>
                  <a:headEnd/>
                  <a:tailEnd/>
                </a14:hiddenLine>
              </a:ext>
            </a:extLst>
          </p:spPr>
          <p:txBody>
            <a:bodyPr lIns="0" tIns="0" rIns="0" bIns="0">
              <a:spAutoFit/>
            </a:bodyPr>
            <a:lstStyle/>
            <a:p>
              <a:pPr>
                <a:lnSpc>
                  <a:spcPct val="96000"/>
                </a:lnSpc>
              </a:pPr>
              <a:r>
                <a:rPr lang="zh-CN" altLang="en-US" sz="2000" b="1">
                  <a:solidFill>
                    <a:srgbClr val="000000"/>
                  </a:solidFill>
                </a:rPr>
                <a:t>计算后</a:t>
              </a:r>
            </a:p>
          </p:txBody>
        </p:sp>
      </p:grpSp>
      <p:sp>
        <p:nvSpPr>
          <p:cNvPr id="131114" name="Rectangle 42"/>
          <p:cNvSpPr>
            <a:spLocks noChangeArrowheads="1"/>
          </p:cNvSpPr>
          <p:nvPr/>
        </p:nvSpPr>
        <p:spPr bwMode="auto">
          <a:xfrm>
            <a:off x="4419600" y="4010025"/>
            <a:ext cx="4267200" cy="216217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lnSpc>
                <a:spcPct val="130000"/>
              </a:lnSpc>
              <a:spcBef>
                <a:spcPct val="50000"/>
              </a:spcBef>
              <a:buClr>
                <a:schemeClr val="hlink"/>
              </a:buClr>
              <a:buFont typeface="Wingdings" pitchFamily="2" charset="2"/>
              <a:buChar char="v"/>
            </a:pPr>
            <a:r>
              <a:rPr kumimoji="1" lang="zh-CN" altLang="en-US" sz="2000" b="1"/>
              <a:t>变量的特性：</a:t>
            </a:r>
          </a:p>
          <a:p>
            <a:pPr lvl="1" algn="l" eaLnBrk="1" hangingPunct="1">
              <a:lnSpc>
                <a:spcPct val="130000"/>
              </a:lnSpc>
              <a:spcBef>
                <a:spcPct val="50000"/>
              </a:spcBef>
              <a:buClr>
                <a:schemeClr val="hlink"/>
              </a:buClr>
              <a:buFont typeface="Verdana" pitchFamily="34" charset="0"/>
              <a:buChar char="–"/>
            </a:pPr>
            <a:r>
              <a:rPr kumimoji="1" lang="zh-CN" altLang="en-US" sz="2000" b="1"/>
              <a:t> 变量在被赋值之前是任意值</a:t>
            </a:r>
          </a:p>
          <a:p>
            <a:pPr lvl="1" algn="l" eaLnBrk="1" hangingPunct="1">
              <a:lnSpc>
                <a:spcPct val="130000"/>
              </a:lnSpc>
              <a:spcBef>
                <a:spcPct val="50000"/>
              </a:spcBef>
              <a:buClr>
                <a:schemeClr val="hlink"/>
              </a:buClr>
              <a:buFont typeface="Verdana" pitchFamily="34" charset="0"/>
              <a:buChar char="–"/>
            </a:pPr>
            <a:r>
              <a:rPr kumimoji="1" lang="zh-CN" altLang="en-US" sz="2000" b="1"/>
              <a:t> 非破坏性读取数据</a:t>
            </a:r>
          </a:p>
          <a:p>
            <a:pPr lvl="1" algn="l" eaLnBrk="1" hangingPunct="1">
              <a:lnSpc>
                <a:spcPct val="130000"/>
              </a:lnSpc>
              <a:spcBef>
                <a:spcPct val="50000"/>
              </a:spcBef>
              <a:buClr>
                <a:schemeClr val="hlink"/>
              </a:buClr>
              <a:buFont typeface="Verdana" pitchFamily="34" charset="0"/>
              <a:buChar char="–"/>
            </a:pPr>
            <a:r>
              <a:rPr kumimoji="1" lang="zh-CN" altLang="en-US" sz="2000" b="1"/>
              <a:t> 破坏性写入数据</a:t>
            </a:r>
          </a:p>
        </p:txBody>
      </p:sp>
    </p:spTree>
    <p:extLst>
      <p:ext uri="{BB962C8B-B14F-4D97-AF65-F5344CB8AC3E}">
        <p14:creationId xmlns:p14="http://schemas.microsoft.com/office/powerpoint/2010/main" val="254279489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D463720D-D880-4D02-A2AB-15ABCCBAE37A}" type="slidenum">
              <a:rPr lang="en-US" altLang="zh-CN"/>
              <a:pPr/>
              <a:t>23</a:t>
            </a:fld>
            <a:endParaRPr lang="en-US" altLang="zh-CN"/>
          </a:p>
        </p:txBody>
      </p:sp>
      <p:sp>
        <p:nvSpPr>
          <p:cNvPr id="192515" name="Rectangle 3"/>
          <p:cNvSpPr>
            <a:spLocks noGrp="1" noChangeArrowheads="1"/>
          </p:cNvSpPr>
          <p:nvPr>
            <p:ph type="body" idx="1"/>
          </p:nvPr>
        </p:nvSpPr>
        <p:spPr>
          <a:xfrm>
            <a:off x="533400" y="1277938"/>
            <a:ext cx="8001000" cy="4132262"/>
          </a:xfrm>
        </p:spPr>
        <p:txBody>
          <a:bodyPr/>
          <a:lstStyle/>
          <a:p>
            <a:pPr>
              <a:lnSpc>
                <a:spcPct val="140000"/>
              </a:lnSpc>
              <a:buFont typeface="Wingdings" pitchFamily="2" charset="2"/>
              <a:buNone/>
            </a:pPr>
            <a:r>
              <a:rPr lang="en-US" altLang="zh-CN" sz="2400" dirty="0" smtClean="0"/>
              <a:t>【</a:t>
            </a:r>
            <a:r>
              <a:rPr lang="zh-CN" altLang="en-US" sz="2400" dirty="0" smtClean="0"/>
              <a:t>练习</a:t>
            </a:r>
            <a:r>
              <a:rPr lang="en-US" altLang="zh-CN" sz="2400" dirty="0" smtClean="0"/>
              <a:t>】</a:t>
            </a:r>
            <a:r>
              <a:rPr lang="zh-CN" altLang="en-US" sz="2400" dirty="0" smtClean="0"/>
              <a:t>画</a:t>
            </a:r>
            <a:r>
              <a:rPr lang="zh-CN" altLang="en-US" sz="2400" dirty="0"/>
              <a:t>出两个数交换的过程中存储存单元的变化。</a:t>
            </a:r>
          </a:p>
          <a:p>
            <a:pPr>
              <a:buFont typeface="Wingdings" pitchFamily="2" charset="2"/>
              <a:buNone/>
            </a:pPr>
            <a:r>
              <a:rPr lang="zh-CN" altLang="en-US" sz="2400" dirty="0"/>
              <a:t>           </a:t>
            </a:r>
            <a:r>
              <a:rPr lang="en-US" altLang="zh-CN" sz="2400" dirty="0" err="1"/>
              <a:t>int</a:t>
            </a:r>
            <a:r>
              <a:rPr lang="en-US" altLang="zh-CN" sz="2400" dirty="0"/>
              <a:t> a, b, c;</a:t>
            </a:r>
          </a:p>
          <a:p>
            <a:pPr>
              <a:buFont typeface="Wingdings" pitchFamily="2" charset="2"/>
              <a:buNone/>
            </a:pPr>
            <a:r>
              <a:rPr lang="en-US" altLang="zh-CN" sz="2400" dirty="0"/>
              <a:t>           a = 5;</a:t>
            </a:r>
          </a:p>
          <a:p>
            <a:pPr>
              <a:buFont typeface="Wingdings" pitchFamily="2" charset="2"/>
              <a:buNone/>
            </a:pPr>
            <a:r>
              <a:rPr lang="en-US" altLang="zh-CN" sz="2400" dirty="0"/>
              <a:t>           b = 9;</a:t>
            </a:r>
          </a:p>
          <a:p>
            <a:pPr>
              <a:buFont typeface="Wingdings" pitchFamily="2" charset="2"/>
              <a:buNone/>
            </a:pPr>
            <a:r>
              <a:rPr lang="en-US" altLang="zh-CN" sz="2400" dirty="0"/>
              <a:t>           c = a; </a:t>
            </a:r>
          </a:p>
          <a:p>
            <a:pPr>
              <a:buFont typeface="Wingdings" pitchFamily="2" charset="2"/>
              <a:buNone/>
            </a:pPr>
            <a:r>
              <a:rPr lang="en-US" altLang="zh-CN" sz="2400" dirty="0"/>
              <a:t>           a = b;</a:t>
            </a:r>
          </a:p>
          <a:p>
            <a:pPr>
              <a:buFont typeface="Wingdings" pitchFamily="2" charset="2"/>
              <a:buNone/>
            </a:pPr>
            <a:r>
              <a:rPr lang="en-US" altLang="zh-CN" sz="2400" dirty="0"/>
              <a:t>           b = c;</a:t>
            </a:r>
          </a:p>
        </p:txBody>
      </p:sp>
      <p:sp>
        <p:nvSpPr>
          <p:cNvPr id="192516" name="Text Box 4"/>
          <p:cNvSpPr txBox="1">
            <a:spLocks noChangeArrowheads="1"/>
          </p:cNvSpPr>
          <p:nvPr/>
        </p:nvSpPr>
        <p:spPr bwMode="auto">
          <a:xfrm>
            <a:off x="6172200" y="54102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chemeClr val="hlink"/>
                </a:solidFill>
                <a:hlinkClick r:id="rId2" action="ppaction://hlinksldjump"/>
              </a:rPr>
              <a:t>返   回</a:t>
            </a:r>
            <a:endParaRPr lang="zh-CN" altLang="en-US" b="1">
              <a:solidFill>
                <a:schemeClr val="hlink"/>
              </a:solidFill>
            </a:endParaRPr>
          </a:p>
        </p:txBody>
      </p:sp>
      <p:sp>
        <p:nvSpPr>
          <p:cNvPr id="5" name="Rectangle 2"/>
          <p:cNvSpPr>
            <a:spLocks noGrp="1" noChangeArrowheads="1"/>
          </p:cNvSpPr>
          <p:nvPr>
            <p:ph type="title"/>
          </p:nvPr>
        </p:nvSpPr>
        <p:spPr>
          <a:xfrm>
            <a:off x="395288" y="333375"/>
            <a:ext cx="8280400" cy="733425"/>
          </a:xfrm>
        </p:spPr>
        <p:txBody>
          <a:bodyPr/>
          <a:lstStyle/>
          <a:p>
            <a:r>
              <a:rPr lang="en-US" altLang="zh-CN" sz="3200" dirty="0">
                <a:latin typeface="黑体" pitchFamily="2" charset="-122"/>
              </a:rPr>
              <a:t>2.3.3 </a:t>
            </a:r>
            <a:r>
              <a:rPr lang="zh-CN" altLang="en-US" sz="3200" dirty="0">
                <a:latin typeface="黑体" pitchFamily="2" charset="-122"/>
              </a:rPr>
              <a:t>变量</a:t>
            </a:r>
          </a:p>
        </p:txBody>
      </p:sp>
    </p:spTree>
    <p:extLst>
      <p:ext uri="{BB962C8B-B14F-4D97-AF65-F5344CB8AC3E}">
        <p14:creationId xmlns:p14="http://schemas.microsoft.com/office/powerpoint/2010/main" val="39070150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45CAB5E7-D96A-4FB2-A16D-59939482A09C}" type="slidenum">
              <a:rPr lang="en-US" altLang="zh-CN"/>
              <a:pPr/>
              <a:t>24</a:t>
            </a:fld>
            <a:endParaRPr lang="en-US" altLang="zh-CN"/>
          </a:p>
        </p:txBody>
      </p:sp>
      <p:sp>
        <p:nvSpPr>
          <p:cNvPr id="188418" name="Rectangle 2"/>
          <p:cNvSpPr>
            <a:spLocks noGrp="1" noChangeArrowheads="1"/>
          </p:cNvSpPr>
          <p:nvPr>
            <p:ph type="title"/>
          </p:nvPr>
        </p:nvSpPr>
        <p:spPr/>
        <p:txBody>
          <a:bodyPr/>
          <a:lstStyle/>
          <a:p>
            <a:r>
              <a:rPr lang="en-US" altLang="zh-CN" sz="3200">
                <a:latin typeface="黑体" pitchFamily="2" charset="-122"/>
              </a:rPr>
              <a:t>2.3.4  </a:t>
            </a:r>
            <a:r>
              <a:rPr lang="zh-CN" altLang="en-US" sz="3200" b="0">
                <a:latin typeface="黑体" pitchFamily="2" charset="-122"/>
              </a:rPr>
              <a:t>赋值语句</a:t>
            </a:r>
          </a:p>
        </p:txBody>
      </p:sp>
      <p:sp>
        <p:nvSpPr>
          <p:cNvPr id="188419" name="Rectangle 3"/>
          <p:cNvSpPr>
            <a:spLocks noGrp="1" noChangeArrowheads="1"/>
          </p:cNvSpPr>
          <p:nvPr>
            <p:ph type="body" idx="1"/>
          </p:nvPr>
        </p:nvSpPr>
        <p:spPr/>
        <p:txBody>
          <a:bodyPr/>
          <a:lstStyle/>
          <a:p>
            <a:pPr marL="457200" indent="-457200" algn="just">
              <a:buFont typeface="Wingdings" pitchFamily="2" charset="2"/>
              <a:buAutoNum type="arabicPeriod"/>
            </a:pPr>
            <a:r>
              <a:rPr lang="zh-CN" altLang="en-US" sz="2400" dirty="0"/>
              <a:t>赋值语句的作用：把一个值赋给一个</a:t>
            </a:r>
            <a:r>
              <a:rPr lang="zh-CN" altLang="en-US" sz="2400" dirty="0">
                <a:solidFill>
                  <a:schemeClr val="hlink"/>
                </a:solidFill>
              </a:rPr>
              <a:t>变量</a:t>
            </a:r>
            <a:r>
              <a:rPr lang="zh-CN" altLang="en-US" sz="2400" dirty="0"/>
              <a:t>。</a:t>
            </a:r>
          </a:p>
          <a:p>
            <a:pPr marL="838200" lvl="1" indent="-381000" algn="just"/>
            <a:r>
              <a:rPr lang="zh-CN" altLang="en-US" sz="2400" dirty="0"/>
              <a:t>值：一个变量、一个常量、一个表达式。</a:t>
            </a:r>
          </a:p>
          <a:p>
            <a:pPr marL="838200" lvl="1" indent="-381000" algn="just"/>
            <a:r>
              <a:rPr lang="zh-CN" altLang="en-US" sz="2400" dirty="0">
                <a:solidFill>
                  <a:schemeClr val="hlink"/>
                </a:solidFill>
              </a:rPr>
              <a:t>被赋值的对象：</a:t>
            </a:r>
            <a:r>
              <a:rPr lang="zh-CN" altLang="en-US" sz="2400" dirty="0"/>
              <a:t>必须是某个变量。</a:t>
            </a:r>
          </a:p>
          <a:p>
            <a:pPr marL="457200" indent="-457200" algn="just">
              <a:buFont typeface="Wingdings" pitchFamily="2" charset="2"/>
              <a:buNone/>
            </a:pPr>
            <a:r>
              <a:rPr lang="zh-CN" altLang="en-US" sz="2400" dirty="0"/>
              <a:t>例如：</a:t>
            </a:r>
          </a:p>
          <a:p>
            <a:pPr marL="838200" lvl="1" indent="-381000" algn="just">
              <a:buFontTx/>
              <a:buNone/>
            </a:pPr>
            <a:r>
              <a:rPr lang="zh-CN" altLang="en-US" sz="2000" dirty="0"/>
              <a:t>  </a:t>
            </a:r>
            <a:r>
              <a:rPr lang="en-US" altLang="zh-CN" dirty="0"/>
              <a:t>x = </a:t>
            </a:r>
            <a:r>
              <a:rPr lang="en-US" altLang="zh-CN" u="sng" dirty="0"/>
              <a:t>3</a:t>
            </a:r>
            <a:r>
              <a:rPr lang="zh-CN" altLang="en-US" dirty="0"/>
              <a:t>；  （</a:t>
            </a:r>
            <a:r>
              <a:rPr lang="en-US" altLang="zh-CN" dirty="0"/>
              <a:t>3</a:t>
            </a:r>
            <a:r>
              <a:rPr lang="zh-CN" altLang="en-US" dirty="0"/>
              <a:t>是个常量）</a:t>
            </a:r>
          </a:p>
          <a:p>
            <a:pPr marL="838200" lvl="1" indent="-381000" algn="just">
              <a:buFontTx/>
              <a:buNone/>
            </a:pPr>
            <a:r>
              <a:rPr lang="zh-CN" altLang="en-US" dirty="0"/>
              <a:t>  </a:t>
            </a:r>
            <a:r>
              <a:rPr lang="en-US" altLang="zh-CN" dirty="0"/>
              <a:t>y = 3</a:t>
            </a:r>
            <a:r>
              <a:rPr lang="zh-CN" altLang="en-US" dirty="0"/>
              <a:t>；   </a:t>
            </a:r>
            <a:r>
              <a:rPr lang="en-US" altLang="zh-CN" dirty="0"/>
              <a:t>x =</a:t>
            </a:r>
            <a:r>
              <a:rPr lang="en-US" altLang="zh-CN" u="sng" dirty="0"/>
              <a:t>  y; </a:t>
            </a:r>
            <a:r>
              <a:rPr lang="en-US" altLang="zh-CN" dirty="0"/>
              <a:t>  </a:t>
            </a:r>
            <a:r>
              <a:rPr lang="zh-CN" altLang="en-US" dirty="0"/>
              <a:t>（</a:t>
            </a:r>
            <a:r>
              <a:rPr lang="en-US" altLang="zh-CN" dirty="0"/>
              <a:t>y </a:t>
            </a:r>
            <a:r>
              <a:rPr lang="zh-CN" altLang="en-US" dirty="0"/>
              <a:t>是个变量）</a:t>
            </a:r>
          </a:p>
          <a:p>
            <a:pPr marL="838200" lvl="1" indent="-381000" algn="just">
              <a:buFontTx/>
              <a:buNone/>
            </a:pPr>
            <a:r>
              <a:rPr lang="zh-CN" altLang="en-US" dirty="0"/>
              <a:t>  </a:t>
            </a:r>
            <a:r>
              <a:rPr lang="en-US" altLang="zh-CN" dirty="0"/>
              <a:t>y = 3</a:t>
            </a:r>
            <a:r>
              <a:rPr lang="zh-CN" altLang="en-US" dirty="0"/>
              <a:t>；   </a:t>
            </a:r>
            <a:r>
              <a:rPr lang="en-US" altLang="zh-CN" dirty="0"/>
              <a:t>x = </a:t>
            </a:r>
            <a:r>
              <a:rPr lang="en-US" altLang="zh-CN" u="sng" dirty="0"/>
              <a:t>3*y+2</a:t>
            </a:r>
            <a:r>
              <a:rPr lang="zh-CN" altLang="en-US" u="sng" dirty="0"/>
              <a:t>；</a:t>
            </a:r>
            <a:r>
              <a:rPr lang="zh-CN" altLang="en-US" dirty="0"/>
              <a:t> （</a:t>
            </a:r>
            <a:r>
              <a:rPr lang="en-US" altLang="zh-CN" dirty="0"/>
              <a:t>3*y + 2 </a:t>
            </a:r>
            <a:r>
              <a:rPr lang="zh-CN" altLang="en-US" dirty="0"/>
              <a:t>是个表达式）</a:t>
            </a:r>
          </a:p>
          <a:p>
            <a:pPr marL="838200" lvl="1" indent="-381000" algn="just">
              <a:buFontTx/>
              <a:buNone/>
            </a:pPr>
            <a:r>
              <a:rPr lang="zh-CN" altLang="en-US" dirty="0">
                <a:solidFill>
                  <a:srgbClr val="CC0000"/>
                </a:solidFill>
              </a:rPr>
              <a:t>  </a:t>
            </a:r>
            <a:r>
              <a:rPr lang="en-US" altLang="zh-CN" dirty="0">
                <a:solidFill>
                  <a:srgbClr val="CC0000"/>
                </a:solidFill>
              </a:rPr>
              <a:t>x + y = 2;</a:t>
            </a:r>
          </a:p>
        </p:txBody>
      </p:sp>
      <p:sp>
        <p:nvSpPr>
          <p:cNvPr id="188420" name="Text Box 4"/>
          <p:cNvSpPr txBox="1">
            <a:spLocks noChangeArrowheads="1"/>
          </p:cNvSpPr>
          <p:nvPr/>
        </p:nvSpPr>
        <p:spPr bwMode="auto">
          <a:xfrm>
            <a:off x="6172200" y="54102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chemeClr val="hlink"/>
                </a:solidFill>
                <a:hlinkClick r:id="rId2" action="ppaction://hlinksldjump"/>
              </a:rPr>
              <a:t>返   回</a:t>
            </a:r>
            <a:endParaRPr lang="zh-CN" altLang="en-US" b="1">
              <a:solidFill>
                <a:schemeClr val="hlink"/>
              </a:solidFill>
            </a:endParaRPr>
          </a:p>
        </p:txBody>
      </p:sp>
    </p:spTree>
    <p:extLst>
      <p:ext uri="{BB962C8B-B14F-4D97-AF65-F5344CB8AC3E}">
        <p14:creationId xmlns:p14="http://schemas.microsoft.com/office/powerpoint/2010/main" val="22588590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F320C5A3-1E71-4E46-A847-0FE938694A5E}" type="slidenum">
              <a:rPr lang="en-US" altLang="zh-CN"/>
              <a:pPr/>
              <a:t>25</a:t>
            </a:fld>
            <a:endParaRPr lang="en-US" altLang="zh-CN"/>
          </a:p>
        </p:txBody>
      </p:sp>
      <p:sp>
        <p:nvSpPr>
          <p:cNvPr id="196610"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96611" name="Rectangle 3"/>
          <p:cNvSpPr>
            <a:spLocks noGrp="1" noChangeArrowheads="1"/>
          </p:cNvSpPr>
          <p:nvPr>
            <p:ph type="body" idx="1"/>
          </p:nvPr>
        </p:nvSpPr>
        <p:spPr>
          <a:xfrm>
            <a:off x="685800" y="1524000"/>
            <a:ext cx="7772400" cy="4876800"/>
          </a:xfrm>
        </p:spPr>
        <p:txBody>
          <a:bodyPr/>
          <a:lstStyle/>
          <a:p>
            <a:pPr marL="533400" indent="-533400" algn="just">
              <a:lnSpc>
                <a:spcPct val="120000"/>
              </a:lnSpc>
            </a:pPr>
            <a:r>
              <a:rPr lang="en-US" altLang="zh-CN" sz="2400" dirty="0"/>
              <a:t>C</a:t>
            </a:r>
            <a:r>
              <a:rPr lang="zh-CN" altLang="en-US" sz="2400" dirty="0"/>
              <a:t>语言控制输入输出的方式：格式化，即指定格式，按格式输入或输出数据。</a:t>
            </a:r>
          </a:p>
        </p:txBody>
      </p:sp>
    </p:spTree>
    <p:extLst>
      <p:ext uri="{BB962C8B-B14F-4D97-AF65-F5344CB8AC3E}">
        <p14:creationId xmlns:p14="http://schemas.microsoft.com/office/powerpoint/2010/main" val="33807019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F8394BBA-9A59-4574-812E-8F18E4374638}" type="slidenum">
              <a:rPr lang="en-US" altLang="zh-CN"/>
              <a:pPr/>
              <a:t>26</a:t>
            </a:fld>
            <a:endParaRPr lang="en-US" altLang="zh-CN"/>
          </a:p>
        </p:txBody>
      </p:sp>
      <p:sp>
        <p:nvSpPr>
          <p:cNvPr id="152578" name="Rectangle 2"/>
          <p:cNvSpPr>
            <a:spLocks noGrp="1" noChangeArrowheads="1"/>
          </p:cNvSpPr>
          <p:nvPr>
            <p:ph type="title"/>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52579" name="Rectangle 3"/>
          <p:cNvSpPr>
            <a:spLocks noGrp="1" noChangeArrowheads="1"/>
          </p:cNvSpPr>
          <p:nvPr>
            <p:ph type="body" idx="1"/>
          </p:nvPr>
        </p:nvSpPr>
        <p:spPr>
          <a:xfrm>
            <a:off x="533400" y="1295400"/>
            <a:ext cx="7772400" cy="5105400"/>
          </a:xfrm>
        </p:spPr>
        <p:txBody>
          <a:bodyPr/>
          <a:lstStyle/>
          <a:p>
            <a:pPr marL="533400" indent="-533400" algn="just">
              <a:lnSpc>
                <a:spcPct val="110000"/>
              </a:lnSpc>
              <a:buFont typeface="Wingdings" pitchFamily="2" charset="2"/>
              <a:buAutoNum type="arabicPeriod"/>
            </a:pPr>
            <a:r>
              <a:rPr lang="zh-CN" altLang="en-US" sz="2400" dirty="0"/>
              <a:t>输出函数 </a:t>
            </a:r>
            <a:r>
              <a:rPr lang="en-US" altLang="zh-CN" sz="2400" dirty="0" err="1"/>
              <a:t>printf</a:t>
            </a:r>
            <a:r>
              <a:rPr lang="en-US" altLang="zh-CN" sz="2400" dirty="0"/>
              <a:t>( )</a:t>
            </a:r>
          </a:p>
          <a:p>
            <a:pPr marL="914400" lvl="1" indent="-457200" algn="just">
              <a:lnSpc>
                <a:spcPct val="110000"/>
              </a:lnSpc>
              <a:buFontTx/>
              <a:buNone/>
            </a:pPr>
            <a:r>
              <a:rPr lang="zh-CN" altLang="en-US" sz="2000" dirty="0"/>
              <a:t>举例：</a:t>
            </a:r>
            <a:r>
              <a:rPr lang="en-US" altLang="zh-CN" sz="2000" dirty="0" err="1"/>
              <a:t>printf</a:t>
            </a:r>
            <a:r>
              <a:rPr lang="en-US" altLang="zh-CN" sz="2000" dirty="0"/>
              <a:t>(“the two numbers’ sum is %d\n”, c);</a:t>
            </a:r>
          </a:p>
          <a:p>
            <a:pPr marL="1295400" lvl="2" indent="-381000" algn="just">
              <a:lnSpc>
                <a:spcPct val="110000"/>
              </a:lnSpc>
              <a:buFontTx/>
              <a:buNone/>
            </a:pPr>
            <a:r>
              <a:rPr lang="en-US" altLang="zh-CN" dirty="0"/>
              <a:t>      </a:t>
            </a:r>
            <a:r>
              <a:rPr lang="en-US" altLang="zh-CN" dirty="0" err="1"/>
              <a:t>printf</a:t>
            </a:r>
            <a:r>
              <a:rPr lang="en-US" altLang="zh-CN" dirty="0"/>
              <a:t>("Welcome to C!\n");</a:t>
            </a:r>
          </a:p>
          <a:p>
            <a:pPr marL="914400" lvl="1" indent="-457200" algn="just">
              <a:lnSpc>
                <a:spcPct val="110000"/>
              </a:lnSpc>
            </a:pPr>
            <a:r>
              <a:rPr lang="zh-CN" altLang="en-US" sz="2000" dirty="0">
                <a:solidFill>
                  <a:srgbClr val="FF0000"/>
                </a:solidFill>
              </a:rPr>
              <a:t>格式控制符</a:t>
            </a:r>
          </a:p>
          <a:p>
            <a:pPr marL="1295400" lvl="2" indent="-381000" algn="just">
              <a:lnSpc>
                <a:spcPct val="110000"/>
              </a:lnSpc>
            </a:pPr>
            <a:r>
              <a:rPr lang="zh-CN" altLang="en-US" dirty="0"/>
              <a:t>％</a:t>
            </a:r>
            <a:r>
              <a:rPr lang="en-US" altLang="zh-CN" dirty="0"/>
              <a:t>d</a:t>
            </a:r>
            <a:r>
              <a:rPr lang="zh-CN" altLang="en-US" dirty="0"/>
              <a:t>：输出十进制整数</a:t>
            </a:r>
          </a:p>
          <a:p>
            <a:pPr marL="1295400" lvl="2" indent="-381000" algn="just">
              <a:lnSpc>
                <a:spcPct val="110000"/>
              </a:lnSpc>
            </a:pPr>
            <a:r>
              <a:rPr lang="zh-CN" altLang="en-US" dirty="0"/>
              <a:t>％</a:t>
            </a:r>
            <a:r>
              <a:rPr lang="en-US" altLang="zh-CN" dirty="0" err="1"/>
              <a:t>ld</a:t>
            </a:r>
            <a:r>
              <a:rPr lang="zh-CN" altLang="en-US" dirty="0"/>
              <a:t>：输出十进制长整型数据</a:t>
            </a:r>
          </a:p>
          <a:p>
            <a:pPr marL="1295400" lvl="2" indent="-381000" algn="just">
              <a:lnSpc>
                <a:spcPct val="110000"/>
              </a:lnSpc>
            </a:pPr>
            <a:r>
              <a:rPr lang="zh-CN" altLang="en-US" dirty="0"/>
              <a:t>％</a:t>
            </a:r>
            <a:r>
              <a:rPr lang="en-US" altLang="zh-CN" dirty="0"/>
              <a:t>f</a:t>
            </a:r>
            <a:r>
              <a:rPr lang="zh-CN" altLang="en-US" dirty="0"/>
              <a:t>：输出单精度实数，默认</a:t>
            </a:r>
            <a:r>
              <a:rPr lang="en-US" altLang="zh-CN" dirty="0"/>
              <a:t>6</a:t>
            </a:r>
            <a:r>
              <a:rPr lang="zh-CN" altLang="en-US" dirty="0"/>
              <a:t>位小数</a:t>
            </a:r>
          </a:p>
          <a:p>
            <a:pPr marL="914400" lvl="1" indent="-457200" algn="just">
              <a:lnSpc>
                <a:spcPct val="110000"/>
              </a:lnSpc>
            </a:pPr>
            <a:r>
              <a:rPr lang="zh-CN" altLang="en-US" sz="2000" dirty="0">
                <a:solidFill>
                  <a:srgbClr val="FF0000"/>
                </a:solidFill>
              </a:rPr>
              <a:t>转义字符</a:t>
            </a:r>
          </a:p>
          <a:p>
            <a:pPr marL="1295400" lvl="2" indent="-381000" algn="just">
              <a:lnSpc>
                <a:spcPct val="110000"/>
              </a:lnSpc>
            </a:pPr>
            <a:r>
              <a:rPr lang="en-US" altLang="zh-CN" dirty="0"/>
              <a:t>\n</a:t>
            </a:r>
            <a:r>
              <a:rPr lang="zh-CN" altLang="en-US" dirty="0"/>
              <a:t>：表示输出时产生一个回车换行操作，使光标移至下一行的行首，</a:t>
            </a:r>
            <a:r>
              <a:rPr lang="zh-CN" altLang="en-US" dirty="0">
                <a:solidFill>
                  <a:schemeClr val="hlink"/>
                </a:solidFill>
              </a:rPr>
              <a:t>为后面的输出做准备</a:t>
            </a:r>
            <a:r>
              <a:rPr lang="zh-CN" altLang="en-US" dirty="0"/>
              <a:t>。</a:t>
            </a:r>
          </a:p>
          <a:p>
            <a:pPr marL="914400" lvl="1" indent="-457200" algn="just">
              <a:lnSpc>
                <a:spcPct val="110000"/>
              </a:lnSpc>
            </a:pPr>
            <a:r>
              <a:rPr lang="zh-CN" altLang="en-US" sz="2000" dirty="0">
                <a:solidFill>
                  <a:srgbClr val="FF0000"/>
                </a:solidFill>
              </a:rPr>
              <a:t>普通字符</a:t>
            </a:r>
            <a:r>
              <a:rPr lang="zh-CN" altLang="en-US" sz="2000" dirty="0"/>
              <a:t>：格式控制符和转义字符之外的字符，原样输出。</a:t>
            </a:r>
          </a:p>
        </p:txBody>
      </p:sp>
    </p:spTree>
    <p:extLst>
      <p:ext uri="{BB962C8B-B14F-4D97-AF65-F5344CB8AC3E}">
        <p14:creationId xmlns:p14="http://schemas.microsoft.com/office/powerpoint/2010/main" val="15260639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F6CEC40B-71CA-41F4-BF05-D8A9F0C295C7}" type="slidenum">
              <a:rPr lang="en-US" altLang="zh-CN"/>
              <a:pPr/>
              <a:t>27</a:t>
            </a:fld>
            <a:endParaRPr lang="en-US" altLang="zh-CN"/>
          </a:p>
        </p:txBody>
      </p:sp>
      <p:sp>
        <p:nvSpPr>
          <p:cNvPr id="195586"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95587" name="Rectangle 3"/>
          <p:cNvSpPr>
            <a:spLocks noGrp="1" noChangeArrowheads="1"/>
          </p:cNvSpPr>
          <p:nvPr>
            <p:ph type="body" idx="1"/>
          </p:nvPr>
        </p:nvSpPr>
        <p:spPr/>
        <p:txBody>
          <a:bodyPr/>
          <a:lstStyle/>
          <a:p>
            <a:pPr lvl="1" algn="just">
              <a:lnSpc>
                <a:spcPct val="140000"/>
              </a:lnSpc>
            </a:pPr>
            <a:r>
              <a:rPr lang="en-US" altLang="zh-CN" sz="2000" dirty="0" err="1"/>
              <a:t>printf</a:t>
            </a:r>
            <a:r>
              <a:rPr lang="en-US" altLang="zh-CN" sz="2000" dirty="0"/>
              <a:t>( )</a:t>
            </a:r>
            <a:r>
              <a:rPr lang="zh-CN" altLang="en-US" sz="2000" dirty="0"/>
              <a:t>函数的一般格式：</a:t>
            </a:r>
            <a:r>
              <a:rPr lang="en-US" altLang="zh-CN" sz="2000" dirty="0" err="1"/>
              <a:t>printf</a:t>
            </a:r>
            <a:r>
              <a:rPr lang="en-US" altLang="zh-CN" sz="2000" dirty="0"/>
              <a:t>(</a:t>
            </a:r>
            <a:r>
              <a:rPr lang="en-US" altLang="zh-CN" sz="2000" dirty="0">
                <a:solidFill>
                  <a:schemeClr val="tx2"/>
                </a:solidFill>
              </a:rPr>
              <a:t>“</a:t>
            </a:r>
            <a:r>
              <a:rPr lang="zh-CN" altLang="en-US" sz="2000" dirty="0">
                <a:solidFill>
                  <a:schemeClr val="tx2"/>
                </a:solidFill>
              </a:rPr>
              <a:t>格式字符串”</a:t>
            </a:r>
            <a:r>
              <a:rPr lang="en-US" altLang="zh-CN" sz="2000" dirty="0">
                <a:solidFill>
                  <a:srgbClr val="FF0000"/>
                </a:solidFill>
              </a:rPr>
              <a:t>[,</a:t>
            </a:r>
            <a:r>
              <a:rPr lang="zh-CN" altLang="en-US" sz="2000" dirty="0">
                <a:solidFill>
                  <a:srgbClr val="FF0000"/>
                </a:solidFill>
              </a:rPr>
              <a:t>输出项表</a:t>
            </a:r>
            <a:r>
              <a:rPr lang="en-US" altLang="zh-CN" sz="2000" dirty="0">
                <a:solidFill>
                  <a:srgbClr val="FF0000"/>
                </a:solidFill>
              </a:rPr>
              <a:t>]</a:t>
            </a:r>
            <a:r>
              <a:rPr lang="en-US" altLang="zh-CN" sz="2000" dirty="0"/>
              <a:t>);</a:t>
            </a:r>
          </a:p>
          <a:p>
            <a:pPr lvl="1" algn="just">
              <a:lnSpc>
                <a:spcPct val="140000"/>
              </a:lnSpc>
            </a:pPr>
            <a:r>
              <a:rPr lang="zh-CN" altLang="en-US" sz="2400" dirty="0"/>
              <a:t>输出项表</a:t>
            </a:r>
          </a:p>
          <a:p>
            <a:pPr lvl="2" algn="just">
              <a:lnSpc>
                <a:spcPct val="140000"/>
              </a:lnSpc>
            </a:pPr>
            <a:r>
              <a:rPr lang="zh-CN" altLang="en-US" sz="2000" dirty="0"/>
              <a:t>输出项表是</a:t>
            </a:r>
            <a:r>
              <a:rPr lang="zh-CN" altLang="en-US" sz="2000" dirty="0">
                <a:solidFill>
                  <a:schemeClr val="hlink"/>
                </a:solidFill>
              </a:rPr>
              <a:t>可选的</a:t>
            </a:r>
            <a:r>
              <a:rPr lang="zh-CN" altLang="en-US" sz="2000" dirty="0"/>
              <a:t>。如：</a:t>
            </a:r>
            <a:r>
              <a:rPr lang="en-US" altLang="zh-CN" sz="2000" dirty="0" err="1"/>
              <a:t>printf</a:t>
            </a:r>
            <a:r>
              <a:rPr lang="en-US" altLang="zh-CN" sz="2000" dirty="0"/>
              <a:t>("Welcome to C!\n")</a:t>
            </a:r>
            <a:r>
              <a:rPr lang="zh-CN" altLang="en-US" sz="2000" dirty="0"/>
              <a:t>。</a:t>
            </a:r>
          </a:p>
          <a:p>
            <a:pPr lvl="2" algn="just">
              <a:lnSpc>
                <a:spcPct val="140000"/>
              </a:lnSpc>
            </a:pPr>
            <a:r>
              <a:rPr lang="zh-CN" altLang="en-US" sz="2000" dirty="0"/>
              <a:t>在输出项中可以输出一个或多个任意类型的数据</a:t>
            </a:r>
          </a:p>
          <a:p>
            <a:pPr algn="just">
              <a:lnSpc>
                <a:spcPct val="140000"/>
              </a:lnSpc>
              <a:buFont typeface="Wingdings" pitchFamily="2" charset="2"/>
              <a:buNone/>
            </a:pPr>
            <a:r>
              <a:rPr lang="zh-CN" altLang="en-US" sz="2000" dirty="0"/>
              <a:t>                   </a:t>
            </a:r>
            <a:r>
              <a:rPr lang="en-US" altLang="zh-CN" sz="2000" dirty="0" err="1"/>
              <a:t>printf</a:t>
            </a:r>
            <a:r>
              <a:rPr lang="en-US" altLang="zh-CN" sz="2000" dirty="0"/>
              <a:t>(“the two numbers’ sum is %d\n”, </a:t>
            </a:r>
            <a:r>
              <a:rPr lang="en-US" altLang="zh-CN" sz="2000" dirty="0">
                <a:solidFill>
                  <a:schemeClr val="hlink"/>
                </a:solidFill>
              </a:rPr>
              <a:t>c</a:t>
            </a:r>
            <a:r>
              <a:rPr lang="en-US" altLang="zh-CN" sz="2000" dirty="0"/>
              <a:t>);</a:t>
            </a:r>
          </a:p>
          <a:p>
            <a:pPr algn="just">
              <a:lnSpc>
                <a:spcPct val="140000"/>
              </a:lnSpc>
              <a:buFont typeface="Wingdings" pitchFamily="2" charset="2"/>
              <a:buNone/>
            </a:pPr>
            <a:r>
              <a:rPr lang="en-US" altLang="zh-CN" sz="2000" dirty="0"/>
              <a:t>                   </a:t>
            </a:r>
            <a:r>
              <a:rPr lang="en-US" altLang="zh-CN" sz="2000" dirty="0" err="1"/>
              <a:t>printf</a:t>
            </a:r>
            <a:r>
              <a:rPr lang="en-US" altLang="zh-CN" sz="2000" dirty="0"/>
              <a:t>(“a=%</a:t>
            </a:r>
            <a:r>
              <a:rPr lang="en-US" altLang="zh-CN" sz="2000" dirty="0" err="1"/>
              <a:t>db</a:t>
            </a:r>
            <a:r>
              <a:rPr lang="en-US" altLang="zh-CN" sz="2000" dirty="0"/>
              <a:t>=%dc=%d”, </a:t>
            </a:r>
            <a:r>
              <a:rPr lang="en-US" altLang="zh-CN" sz="2000" dirty="0">
                <a:solidFill>
                  <a:schemeClr val="hlink"/>
                </a:solidFill>
              </a:rPr>
              <a:t>a, b, c</a:t>
            </a:r>
            <a:r>
              <a:rPr lang="en-US" altLang="zh-CN" sz="2000" dirty="0"/>
              <a:t>);</a:t>
            </a:r>
          </a:p>
          <a:p>
            <a:pPr lvl="1" algn="just">
              <a:lnSpc>
                <a:spcPct val="140000"/>
              </a:lnSpc>
            </a:pPr>
            <a:r>
              <a:rPr lang="zh-CN" altLang="en-US" sz="2000" dirty="0"/>
              <a:t>输出表项中的数据不止一个时，相邻两个之间用逗号分开。</a:t>
            </a:r>
          </a:p>
          <a:p>
            <a:pPr lvl="1" algn="just">
              <a:lnSpc>
                <a:spcPct val="140000"/>
              </a:lnSpc>
            </a:pPr>
            <a:r>
              <a:rPr lang="zh-CN" altLang="en-US" sz="2000" dirty="0">
                <a:solidFill>
                  <a:schemeClr val="hlink"/>
                </a:solidFill>
              </a:rPr>
              <a:t>注意：</a:t>
            </a:r>
            <a:r>
              <a:rPr lang="zh-CN" altLang="en-US" sz="2000" dirty="0"/>
              <a:t>“格式字符串”中的格式控制符必须与“输出项表”中输出项的数据类型</a:t>
            </a:r>
            <a:r>
              <a:rPr lang="zh-CN" altLang="en-US" sz="2000" dirty="0">
                <a:solidFill>
                  <a:schemeClr val="hlink"/>
                </a:solidFill>
              </a:rPr>
              <a:t>一致，</a:t>
            </a:r>
            <a:r>
              <a:rPr lang="zh-CN" altLang="en-US" sz="2000" dirty="0"/>
              <a:t>否则会引起输出错误。</a:t>
            </a:r>
          </a:p>
        </p:txBody>
      </p:sp>
    </p:spTree>
    <p:extLst>
      <p:ext uri="{BB962C8B-B14F-4D97-AF65-F5344CB8AC3E}">
        <p14:creationId xmlns:p14="http://schemas.microsoft.com/office/powerpoint/2010/main" val="1715180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806CEFB-978A-4799-82A7-CEAE13ABE171}" type="slidenum">
              <a:rPr lang="en-US" altLang="zh-CN"/>
              <a:pPr/>
              <a:t>28</a:t>
            </a:fld>
            <a:endParaRPr lang="en-US" altLang="zh-CN"/>
          </a:p>
        </p:txBody>
      </p:sp>
      <p:sp>
        <p:nvSpPr>
          <p:cNvPr id="197634"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97635" name="Rectangle 3"/>
          <p:cNvSpPr>
            <a:spLocks noGrp="1" noChangeArrowheads="1"/>
          </p:cNvSpPr>
          <p:nvPr>
            <p:ph type="body" idx="1"/>
          </p:nvPr>
        </p:nvSpPr>
        <p:spPr>
          <a:xfrm>
            <a:off x="685800" y="1524000"/>
            <a:ext cx="8153400" cy="4419600"/>
          </a:xfrm>
        </p:spPr>
        <p:txBody>
          <a:bodyPr/>
          <a:lstStyle/>
          <a:p>
            <a:pPr algn="just">
              <a:lnSpc>
                <a:spcPct val="80000"/>
              </a:lnSpc>
              <a:buFont typeface="Wingdings" pitchFamily="2" charset="2"/>
              <a:buNone/>
            </a:pPr>
            <a:r>
              <a:rPr lang="en-US" altLang="zh-CN" sz="2400" b="0" dirty="0"/>
              <a:t>【</a:t>
            </a:r>
            <a:r>
              <a:rPr lang="zh-CN" altLang="en-US" sz="2400" b="0" dirty="0"/>
              <a:t>例</a:t>
            </a:r>
            <a:r>
              <a:rPr lang="en-US" altLang="zh-CN" sz="2400" b="0" dirty="0"/>
              <a:t>2-8】</a:t>
            </a:r>
            <a:r>
              <a:rPr lang="zh-CN" altLang="en-US" sz="2400" b="0" dirty="0"/>
              <a:t>写出下面程序运行的结果</a:t>
            </a:r>
            <a:r>
              <a:rPr lang="zh-CN" altLang="en-US" sz="2400" b="0" dirty="0" smtClean="0"/>
              <a:t>。</a:t>
            </a:r>
            <a:endParaRPr lang="en-US" altLang="zh-CN" sz="2400" b="0" dirty="0" smtClean="0"/>
          </a:p>
          <a:p>
            <a:pPr algn="just">
              <a:lnSpc>
                <a:spcPct val="80000"/>
              </a:lnSpc>
              <a:buFont typeface="Wingdings" pitchFamily="2" charset="2"/>
              <a:buNone/>
            </a:pPr>
            <a:endParaRPr lang="zh-CN" altLang="en-US" sz="2400" b="0" dirty="0"/>
          </a:p>
          <a:p>
            <a:pPr algn="just">
              <a:lnSpc>
                <a:spcPct val="80000"/>
              </a:lnSpc>
              <a:buFont typeface="Wingdings" pitchFamily="2" charset="2"/>
              <a:buNone/>
            </a:pPr>
            <a:r>
              <a:rPr lang="en-US" altLang="zh-CN" sz="1800" b="0" dirty="0"/>
              <a:t>main()</a:t>
            </a:r>
          </a:p>
          <a:p>
            <a:pPr algn="just">
              <a:lnSpc>
                <a:spcPct val="80000"/>
              </a:lnSpc>
              <a:buFont typeface="Wingdings" pitchFamily="2" charset="2"/>
              <a:buNone/>
            </a:pPr>
            <a:r>
              <a:rPr lang="en-US" altLang="zh-CN" sz="1800" b="0" dirty="0"/>
              <a:t>{</a:t>
            </a:r>
          </a:p>
          <a:p>
            <a:pPr algn="just">
              <a:lnSpc>
                <a:spcPct val="80000"/>
              </a:lnSpc>
              <a:buFont typeface="Wingdings" pitchFamily="2" charset="2"/>
              <a:buNone/>
            </a:pPr>
            <a:r>
              <a:rPr lang="en-US" altLang="zh-CN" sz="1800" b="0" dirty="0"/>
              <a:t>     </a:t>
            </a:r>
            <a:r>
              <a:rPr lang="en-US" altLang="zh-CN" sz="1800" b="0" dirty="0" err="1"/>
              <a:t>int</a:t>
            </a:r>
            <a:r>
              <a:rPr lang="en-US" altLang="zh-CN" sz="1800" b="0" dirty="0"/>
              <a:t> integer1 =123;  </a:t>
            </a:r>
          </a:p>
          <a:p>
            <a:pPr algn="just">
              <a:lnSpc>
                <a:spcPct val="80000"/>
              </a:lnSpc>
              <a:buFont typeface="Wingdings" pitchFamily="2" charset="2"/>
              <a:buNone/>
            </a:pPr>
            <a:r>
              <a:rPr lang="en-US" altLang="zh-CN" sz="1800" b="0" dirty="0"/>
              <a:t>     long  integer2=123456;</a:t>
            </a:r>
          </a:p>
          <a:p>
            <a:pPr algn="just">
              <a:lnSpc>
                <a:spcPct val="80000"/>
              </a:lnSpc>
              <a:buFont typeface="Wingdings" pitchFamily="2" charset="2"/>
              <a:buNone/>
            </a:pPr>
            <a:endParaRPr lang="en-US" altLang="zh-CN" sz="1800" b="0" dirty="0"/>
          </a:p>
          <a:p>
            <a:pPr algn="just">
              <a:lnSpc>
                <a:spcPct val="80000"/>
              </a:lnSpc>
              <a:buFont typeface="Wingdings" pitchFamily="2" charset="2"/>
              <a:buNone/>
            </a:pPr>
            <a:r>
              <a:rPr lang="en-US" altLang="zh-CN" sz="1800" b="0" dirty="0"/>
              <a:t>     /*</a:t>
            </a:r>
            <a:r>
              <a:rPr lang="zh-CN" altLang="en-US" sz="1800" b="0" dirty="0"/>
              <a:t>用</a:t>
            </a:r>
            <a:r>
              <a:rPr lang="en-US" altLang="zh-CN" sz="1800" b="0" dirty="0"/>
              <a:t>3</a:t>
            </a:r>
            <a:r>
              <a:rPr lang="zh-CN" altLang="en-US" sz="1800" b="0" dirty="0"/>
              <a:t>种不同格式输出整型数据</a:t>
            </a:r>
            <a:r>
              <a:rPr lang="en-US" altLang="zh-CN" sz="1800" b="0" dirty="0"/>
              <a:t>integer1</a:t>
            </a:r>
            <a:r>
              <a:rPr lang="zh-CN" altLang="en-US" sz="1800" b="0" dirty="0"/>
              <a:t>的值*</a:t>
            </a:r>
            <a:r>
              <a:rPr lang="en-US" altLang="zh-CN" sz="1800" b="0" dirty="0"/>
              <a:t>/</a:t>
            </a:r>
          </a:p>
          <a:p>
            <a:pPr algn="just">
              <a:lnSpc>
                <a:spcPct val="80000"/>
              </a:lnSpc>
              <a:buFont typeface="Wingdings" pitchFamily="2" charset="2"/>
              <a:buNone/>
            </a:pPr>
            <a:r>
              <a:rPr lang="en-US" altLang="zh-CN" sz="1800" b="0" dirty="0"/>
              <a:t>     </a:t>
            </a:r>
            <a:r>
              <a:rPr lang="en-US" altLang="zh-CN" sz="1800" b="0" dirty="0" err="1"/>
              <a:t>printf</a:t>
            </a:r>
            <a:r>
              <a:rPr lang="en-US" altLang="zh-CN" sz="1800" b="0" dirty="0"/>
              <a:t>(“integer1=%d,integer1=%5d,integer1=%2d\n”,</a:t>
            </a:r>
          </a:p>
          <a:p>
            <a:pPr algn="just">
              <a:lnSpc>
                <a:spcPct val="80000"/>
              </a:lnSpc>
              <a:buFont typeface="Wingdings" pitchFamily="2" charset="2"/>
              <a:buNone/>
            </a:pPr>
            <a:r>
              <a:rPr lang="en-US" altLang="zh-CN" sz="1800" b="0" dirty="0"/>
              <a:t>                                                                                 integer1, integer1, integer1);</a:t>
            </a:r>
          </a:p>
          <a:p>
            <a:pPr algn="just">
              <a:lnSpc>
                <a:spcPct val="80000"/>
              </a:lnSpc>
              <a:buFont typeface="Wingdings" pitchFamily="2" charset="2"/>
              <a:buNone/>
            </a:pPr>
            <a:endParaRPr lang="en-US" altLang="zh-CN" sz="1800" b="0" dirty="0"/>
          </a:p>
          <a:p>
            <a:pPr algn="just">
              <a:lnSpc>
                <a:spcPct val="80000"/>
              </a:lnSpc>
              <a:buFont typeface="Wingdings" pitchFamily="2" charset="2"/>
              <a:buNone/>
            </a:pPr>
            <a:r>
              <a:rPr lang="en-US" altLang="zh-CN" sz="1800" b="0" dirty="0"/>
              <a:t>     /*</a:t>
            </a:r>
            <a:r>
              <a:rPr lang="zh-CN" altLang="en-US" sz="1800" b="0" dirty="0"/>
              <a:t>用</a:t>
            </a:r>
            <a:r>
              <a:rPr lang="en-US" altLang="zh-CN" sz="1800" b="0" dirty="0"/>
              <a:t>3</a:t>
            </a:r>
            <a:r>
              <a:rPr lang="zh-CN" altLang="en-US" sz="1800" b="0" dirty="0"/>
              <a:t>种不同格式，输出长整型数据</a:t>
            </a:r>
            <a:r>
              <a:rPr lang="en-US" altLang="zh-CN" sz="1800" b="0" dirty="0"/>
              <a:t>integer2</a:t>
            </a:r>
            <a:r>
              <a:rPr lang="zh-CN" altLang="en-US" sz="1800" b="0" dirty="0"/>
              <a:t>的值*</a:t>
            </a:r>
            <a:r>
              <a:rPr lang="en-US" altLang="zh-CN" sz="1800" b="0" dirty="0"/>
              <a:t>/</a:t>
            </a:r>
          </a:p>
          <a:p>
            <a:pPr algn="just">
              <a:lnSpc>
                <a:spcPct val="80000"/>
              </a:lnSpc>
              <a:buFont typeface="Wingdings" pitchFamily="2" charset="2"/>
              <a:buNone/>
            </a:pPr>
            <a:r>
              <a:rPr lang="en-US" altLang="zh-CN" sz="1800" b="0" dirty="0"/>
              <a:t>     </a:t>
            </a:r>
            <a:r>
              <a:rPr lang="en-US" altLang="zh-CN" sz="1800" b="0" dirty="0" err="1"/>
              <a:t>printf</a:t>
            </a:r>
            <a:r>
              <a:rPr lang="en-US" altLang="zh-CN" sz="1800" b="0" dirty="0"/>
              <a:t>(“integer2=%ld,integer2=%8ld,integer3=%5ld\n”,</a:t>
            </a:r>
          </a:p>
          <a:p>
            <a:pPr algn="just">
              <a:lnSpc>
                <a:spcPct val="80000"/>
              </a:lnSpc>
              <a:buFont typeface="Wingdings" pitchFamily="2" charset="2"/>
              <a:buNone/>
            </a:pPr>
            <a:r>
              <a:rPr lang="en-US" altLang="zh-CN" sz="1800" b="0" dirty="0"/>
              <a:t>                                                                                  integer2, integer2, integer2);</a:t>
            </a:r>
          </a:p>
          <a:p>
            <a:pPr algn="just">
              <a:lnSpc>
                <a:spcPct val="80000"/>
              </a:lnSpc>
              <a:buFont typeface="Wingdings" pitchFamily="2" charset="2"/>
              <a:buNone/>
            </a:pPr>
            <a:r>
              <a:rPr lang="en-US" altLang="zh-CN" sz="1800" b="0" dirty="0"/>
              <a:t>}</a:t>
            </a:r>
          </a:p>
        </p:txBody>
      </p:sp>
    </p:spTree>
    <p:extLst>
      <p:ext uri="{BB962C8B-B14F-4D97-AF65-F5344CB8AC3E}">
        <p14:creationId xmlns:p14="http://schemas.microsoft.com/office/powerpoint/2010/main" val="1463893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33BB4C74-347C-4EE5-991D-A2C441887264}" type="slidenum">
              <a:rPr lang="en-US" altLang="zh-CN"/>
              <a:pPr/>
              <a:t>29</a:t>
            </a:fld>
            <a:endParaRPr lang="en-US" altLang="zh-CN"/>
          </a:p>
        </p:txBody>
      </p:sp>
      <p:sp>
        <p:nvSpPr>
          <p:cNvPr id="198658"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98659" name="Rectangle 3"/>
          <p:cNvSpPr>
            <a:spLocks noGrp="1" noChangeArrowheads="1"/>
          </p:cNvSpPr>
          <p:nvPr>
            <p:ph type="body" idx="1"/>
          </p:nvPr>
        </p:nvSpPr>
        <p:spPr/>
        <p:txBody>
          <a:bodyPr/>
          <a:lstStyle/>
          <a:p>
            <a:pPr algn="just">
              <a:lnSpc>
                <a:spcPct val="110000"/>
              </a:lnSpc>
              <a:buFont typeface="Wingdings" pitchFamily="2" charset="2"/>
              <a:buNone/>
            </a:pPr>
            <a:r>
              <a:rPr lang="en-US" altLang="zh-CN" sz="2400" b="0" dirty="0"/>
              <a:t>【</a:t>
            </a:r>
            <a:r>
              <a:rPr lang="zh-CN" altLang="en-US" sz="2400" b="0" dirty="0"/>
              <a:t>例</a:t>
            </a:r>
            <a:r>
              <a:rPr lang="en-US" altLang="zh-CN" sz="2400" b="0" dirty="0"/>
              <a:t>2-9】</a:t>
            </a:r>
            <a:r>
              <a:rPr lang="zh-CN" altLang="en-US" sz="2400" b="0" dirty="0"/>
              <a:t>写出下面程序运行的结果</a:t>
            </a:r>
            <a:r>
              <a:rPr lang="zh-CN" altLang="en-US" sz="2000" b="0" dirty="0" smtClean="0"/>
              <a:t>。</a:t>
            </a:r>
            <a:endParaRPr lang="en-US" altLang="zh-CN" sz="2000" b="0" dirty="0" smtClean="0"/>
          </a:p>
          <a:p>
            <a:pPr algn="just">
              <a:lnSpc>
                <a:spcPct val="110000"/>
              </a:lnSpc>
              <a:buFont typeface="Wingdings" pitchFamily="2" charset="2"/>
              <a:buNone/>
            </a:pPr>
            <a:r>
              <a:rPr lang="zh-CN" altLang="en-US" sz="2000" b="0" dirty="0" smtClean="0"/>
              <a:t>  </a:t>
            </a:r>
            <a:r>
              <a:rPr lang="en-US" altLang="zh-CN" sz="2000" b="0" dirty="0"/>
              <a:t>main( )</a:t>
            </a:r>
          </a:p>
          <a:p>
            <a:pPr algn="just">
              <a:lnSpc>
                <a:spcPct val="110000"/>
              </a:lnSpc>
              <a:buFont typeface="Wingdings" pitchFamily="2" charset="2"/>
              <a:buNone/>
            </a:pPr>
            <a:r>
              <a:rPr lang="en-US" altLang="zh-CN" sz="2000" b="0" dirty="0"/>
              <a:t> { </a:t>
            </a:r>
          </a:p>
          <a:p>
            <a:pPr algn="just">
              <a:lnSpc>
                <a:spcPct val="110000"/>
              </a:lnSpc>
              <a:buFont typeface="Wingdings" pitchFamily="2" charset="2"/>
              <a:buNone/>
            </a:pPr>
            <a:r>
              <a:rPr lang="en-US" altLang="zh-CN" sz="2000" b="0" dirty="0"/>
              <a:t>       float f =123.456;   /*</a:t>
            </a:r>
            <a:r>
              <a:rPr lang="zh-CN" altLang="en-US" sz="2000" b="0" dirty="0"/>
              <a:t>为单精度变量赋值*</a:t>
            </a:r>
            <a:r>
              <a:rPr lang="en-US" altLang="zh-CN" sz="2000" b="0" dirty="0"/>
              <a:t>/</a:t>
            </a:r>
          </a:p>
          <a:p>
            <a:pPr algn="just">
              <a:lnSpc>
                <a:spcPct val="110000"/>
              </a:lnSpc>
              <a:buFont typeface="Wingdings" pitchFamily="2" charset="2"/>
              <a:buNone/>
            </a:pPr>
            <a:endParaRPr lang="en-US" altLang="zh-CN" sz="2000" b="0" dirty="0"/>
          </a:p>
          <a:p>
            <a:pPr algn="just">
              <a:lnSpc>
                <a:spcPct val="110000"/>
              </a:lnSpc>
              <a:buFont typeface="Wingdings" pitchFamily="2" charset="2"/>
              <a:buNone/>
            </a:pPr>
            <a:r>
              <a:rPr lang="en-US" altLang="zh-CN" sz="2000" b="0" dirty="0"/>
              <a:t>       /*</a:t>
            </a:r>
            <a:r>
              <a:rPr lang="zh-CN" altLang="en-US" sz="2000" b="0" dirty="0"/>
              <a:t>用</a:t>
            </a:r>
            <a:r>
              <a:rPr lang="en-US" altLang="zh-CN" sz="2000" b="0" dirty="0"/>
              <a:t>4</a:t>
            </a:r>
            <a:r>
              <a:rPr lang="zh-CN" altLang="en-US" sz="2000" b="0" dirty="0"/>
              <a:t>种不同格式，输出单精度数据</a:t>
            </a:r>
            <a:r>
              <a:rPr lang="en-US" altLang="zh-CN" sz="2000" b="0" dirty="0"/>
              <a:t>f</a:t>
            </a:r>
            <a:r>
              <a:rPr lang="zh-CN" altLang="en-US" sz="2000" b="0" dirty="0"/>
              <a:t>的值*</a:t>
            </a:r>
            <a:r>
              <a:rPr lang="en-US" altLang="zh-CN" sz="2000" b="0" dirty="0"/>
              <a:t>/</a:t>
            </a:r>
          </a:p>
          <a:p>
            <a:pPr algn="just">
              <a:lnSpc>
                <a:spcPct val="110000"/>
              </a:lnSpc>
              <a:buFont typeface="Wingdings" pitchFamily="2" charset="2"/>
              <a:buNone/>
            </a:pPr>
            <a:r>
              <a:rPr lang="en-US" altLang="zh-CN" sz="2000" b="0" dirty="0"/>
              <a:t>       </a:t>
            </a:r>
            <a:r>
              <a:rPr lang="en-US" altLang="zh-CN" sz="2000" b="0" dirty="0" err="1"/>
              <a:t>printf</a:t>
            </a:r>
            <a:r>
              <a:rPr lang="en-US" altLang="zh-CN" sz="2000" b="0" dirty="0"/>
              <a:t>(“</a:t>
            </a:r>
            <a:r>
              <a:rPr lang="en-US" altLang="zh-CN" sz="2000" b="0" dirty="0">
                <a:solidFill>
                  <a:srgbClr val="FF0000"/>
                </a:solidFill>
              </a:rPr>
              <a:t>%f</a:t>
            </a:r>
            <a:r>
              <a:rPr lang="en-US" altLang="zh-CN" sz="2000" b="0" dirty="0">
                <a:solidFill>
                  <a:schemeClr val="tx2"/>
                </a:solidFill>
              </a:rPr>
              <a:t>, </a:t>
            </a:r>
            <a:r>
              <a:rPr lang="en-US" altLang="zh-CN" sz="2000" b="0" dirty="0">
                <a:solidFill>
                  <a:srgbClr val="FF0000"/>
                </a:solidFill>
              </a:rPr>
              <a:t>%12f\n %12.2f</a:t>
            </a:r>
            <a:r>
              <a:rPr lang="en-US" altLang="zh-CN" sz="2000" b="0" dirty="0">
                <a:solidFill>
                  <a:schemeClr val="tx2"/>
                </a:solidFill>
              </a:rPr>
              <a:t>, </a:t>
            </a:r>
            <a:r>
              <a:rPr lang="en-US" altLang="zh-CN" sz="2000" b="0" dirty="0">
                <a:solidFill>
                  <a:srgbClr val="FF0000"/>
                </a:solidFill>
              </a:rPr>
              <a:t>%.2f</a:t>
            </a:r>
            <a:r>
              <a:rPr lang="en-US" altLang="zh-CN" sz="2000" b="0" dirty="0"/>
              <a:t>\n”, f, f, f, f);</a:t>
            </a:r>
          </a:p>
          <a:p>
            <a:pPr algn="just">
              <a:lnSpc>
                <a:spcPct val="110000"/>
              </a:lnSpc>
              <a:buFont typeface="Wingdings" pitchFamily="2" charset="2"/>
              <a:buNone/>
            </a:pPr>
            <a:r>
              <a:rPr lang="en-US" altLang="zh-CN" sz="2000" b="0" dirty="0"/>
              <a:t> }</a:t>
            </a:r>
          </a:p>
        </p:txBody>
      </p:sp>
      <p:sp>
        <p:nvSpPr>
          <p:cNvPr id="198661" name="Rectangle 5"/>
          <p:cNvSpPr>
            <a:spLocks noChangeArrowheads="1"/>
          </p:cNvSpPr>
          <p:nvPr/>
        </p:nvSpPr>
        <p:spPr bwMode="auto">
          <a:xfrm>
            <a:off x="755650" y="4941888"/>
            <a:ext cx="7772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lgn="l">
              <a:defRPr kumimoji="1" sz="2400">
                <a:solidFill>
                  <a:schemeClr val="tx1"/>
                </a:solidFill>
                <a:latin typeface="Times New Roman" pitchFamily="18" charset="0"/>
                <a:ea typeface="宋体" pitchFamily="2" charset="-122"/>
              </a:defRPr>
            </a:lvl1pPr>
            <a:lvl2pPr marL="742950" indent="-285750" algn="l">
              <a:defRPr kumimoji="1" sz="2400">
                <a:solidFill>
                  <a:schemeClr val="tx1"/>
                </a:solidFill>
                <a:latin typeface="Times New Roman" pitchFamily="18" charset="0"/>
                <a:ea typeface="宋体" pitchFamily="2" charset="-122"/>
              </a:defRPr>
            </a:lvl2pPr>
            <a:lvl3pPr marL="1143000" indent="-228600" algn="l">
              <a:defRPr kumimoji="1" sz="2400">
                <a:solidFill>
                  <a:schemeClr val="tx1"/>
                </a:solidFill>
                <a:latin typeface="Times New Roman" pitchFamily="18" charset="0"/>
                <a:ea typeface="宋体" pitchFamily="2" charset="-122"/>
              </a:defRPr>
            </a:lvl3pPr>
            <a:lvl4pPr marL="1600200" indent="-228600" algn="l">
              <a:defRPr kumimoji="1" sz="2400">
                <a:solidFill>
                  <a:schemeClr val="tx1"/>
                </a:solidFill>
                <a:latin typeface="Times New Roman" pitchFamily="18" charset="0"/>
                <a:ea typeface="宋体" pitchFamily="2" charset="-122"/>
              </a:defRPr>
            </a:lvl4pPr>
            <a:lvl5pPr marL="2057400" indent="-228600" algn="l">
              <a:defRPr kumimoji="1" sz="2400">
                <a:solidFill>
                  <a:schemeClr val="tx1"/>
                </a:solidFill>
                <a:latin typeface="Times New Roman" pitchFamily="18" charset="0"/>
                <a:ea typeface="宋体" pitchFamily="2" charset="-122"/>
              </a:defRPr>
            </a:lvl5pPr>
            <a:lvl6pPr marL="2514600" indent="-228600" fontAlgn="base">
              <a:spcBef>
                <a:spcPct val="0"/>
              </a:spcBef>
              <a:spcAft>
                <a:spcPct val="0"/>
              </a:spcAft>
              <a:defRPr kumimoji="1" sz="2400">
                <a:solidFill>
                  <a:schemeClr val="tx1"/>
                </a:solidFill>
                <a:latin typeface="Times New Roman" pitchFamily="18" charset="0"/>
                <a:ea typeface="宋体" pitchFamily="2" charset="-122"/>
              </a:defRPr>
            </a:lvl6pPr>
            <a:lvl7pPr marL="2971800" indent="-228600" fontAlgn="base">
              <a:spcBef>
                <a:spcPct val="0"/>
              </a:spcBef>
              <a:spcAft>
                <a:spcPct val="0"/>
              </a:spcAft>
              <a:defRPr kumimoji="1" sz="2400">
                <a:solidFill>
                  <a:schemeClr val="tx1"/>
                </a:solidFill>
                <a:latin typeface="Times New Roman" pitchFamily="18" charset="0"/>
                <a:ea typeface="宋体" pitchFamily="2" charset="-122"/>
              </a:defRPr>
            </a:lvl7pPr>
            <a:lvl8pPr marL="3429000" indent="-228600" fontAlgn="base">
              <a:spcBef>
                <a:spcPct val="0"/>
              </a:spcBef>
              <a:spcAft>
                <a:spcPct val="0"/>
              </a:spcAft>
              <a:defRPr kumimoji="1" sz="2400">
                <a:solidFill>
                  <a:schemeClr val="tx1"/>
                </a:solidFill>
                <a:latin typeface="Times New Roman" pitchFamily="18" charset="0"/>
                <a:ea typeface="宋体" pitchFamily="2" charset="-122"/>
              </a:defRPr>
            </a:lvl8pPr>
            <a:lvl9pPr marL="3886200" indent="-228600" fontAlgn="base">
              <a:spcBef>
                <a:spcPct val="0"/>
              </a:spcBef>
              <a:spcAft>
                <a:spcPct val="0"/>
              </a:spcAft>
              <a:defRPr kumimoji="1" sz="2400">
                <a:solidFill>
                  <a:schemeClr val="tx1"/>
                </a:solidFill>
                <a:latin typeface="Times New Roman" pitchFamily="18" charset="0"/>
                <a:ea typeface="宋体" pitchFamily="2" charset="-122"/>
              </a:defRPr>
            </a:lvl9pPr>
          </a:lstStyle>
          <a:p>
            <a:pPr algn="just" eaLnBrk="1" hangingPunct="1">
              <a:lnSpc>
                <a:spcPct val="130000"/>
              </a:lnSpc>
              <a:spcBef>
                <a:spcPct val="20000"/>
              </a:spcBef>
              <a:buClr>
                <a:schemeClr val="tx1"/>
              </a:buClr>
              <a:buFont typeface="Wingdings" pitchFamily="2" charset="2"/>
              <a:buNone/>
            </a:pPr>
            <a:r>
              <a:rPr lang="zh-CN" altLang="en-US" sz="2000"/>
              <a:t>注意：数据</a:t>
            </a:r>
            <a:r>
              <a:rPr lang="en-US" altLang="zh-CN" sz="2000"/>
              <a:t>123.456001</a:t>
            </a:r>
            <a:r>
              <a:rPr lang="zh-CN" altLang="en-US" sz="2000"/>
              <a:t>中的</a:t>
            </a:r>
            <a:r>
              <a:rPr lang="en-US" altLang="zh-CN" sz="2000"/>
              <a:t>001</a:t>
            </a:r>
            <a:r>
              <a:rPr lang="zh-CN" altLang="en-US" sz="2000"/>
              <a:t>是无意义的，因为超出了有效数字的范围</a:t>
            </a:r>
            <a:r>
              <a:rPr lang="en-US" altLang="zh-CN" sz="2000"/>
              <a:t>6</a:t>
            </a:r>
            <a:r>
              <a:rPr lang="zh-CN" altLang="en-US" sz="2000"/>
              <a:t>位。</a:t>
            </a:r>
          </a:p>
        </p:txBody>
      </p:sp>
    </p:spTree>
    <p:extLst>
      <p:ext uri="{BB962C8B-B14F-4D97-AF65-F5344CB8AC3E}">
        <p14:creationId xmlns:p14="http://schemas.microsoft.com/office/powerpoint/2010/main" val="25650337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86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66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AE8680D4-E8E4-406A-A75D-75081F2BBDDF}" type="slidenum">
              <a:rPr lang="en-US" altLang="zh-CN"/>
              <a:pPr/>
              <a:t>3</a:t>
            </a:fld>
            <a:endParaRPr lang="en-US" altLang="zh-CN"/>
          </a:p>
        </p:txBody>
      </p:sp>
      <p:sp>
        <p:nvSpPr>
          <p:cNvPr id="203778" name="Rectangle 2"/>
          <p:cNvSpPr>
            <a:spLocks noGrp="1" noChangeArrowheads="1"/>
          </p:cNvSpPr>
          <p:nvPr>
            <p:ph type="title"/>
          </p:nvPr>
        </p:nvSpPr>
        <p:spPr/>
        <p:txBody>
          <a:bodyPr/>
          <a:lstStyle/>
          <a:p>
            <a:r>
              <a:rPr lang="en-US" altLang="zh-CN">
                <a:latin typeface="黑体" pitchFamily="2" charset="-122"/>
              </a:rPr>
              <a:t>2.1 </a:t>
            </a:r>
            <a:r>
              <a:rPr lang="zh-CN" altLang="en-US">
                <a:latin typeface="黑体" pitchFamily="2" charset="-122"/>
              </a:rPr>
              <a:t>算法的含义</a:t>
            </a:r>
          </a:p>
        </p:txBody>
      </p:sp>
      <p:sp>
        <p:nvSpPr>
          <p:cNvPr id="203779" name="Rectangle 3"/>
          <p:cNvSpPr>
            <a:spLocks noGrp="1" noChangeArrowheads="1"/>
          </p:cNvSpPr>
          <p:nvPr>
            <p:ph type="body" idx="1"/>
          </p:nvPr>
        </p:nvSpPr>
        <p:spPr/>
        <p:txBody>
          <a:bodyPr/>
          <a:lstStyle/>
          <a:p>
            <a:pPr>
              <a:buFont typeface="Wingdings" pitchFamily="2" charset="2"/>
              <a:buNone/>
            </a:pPr>
            <a:r>
              <a:rPr lang="en-US" altLang="zh-CN"/>
              <a:t>【</a:t>
            </a:r>
            <a:r>
              <a:rPr lang="zh-CN" altLang="en-US"/>
              <a:t>例</a:t>
            </a:r>
            <a:r>
              <a:rPr lang="en-US" altLang="zh-CN"/>
              <a:t>2-1】</a:t>
            </a:r>
            <a:r>
              <a:rPr lang="zh-CN" altLang="en-US"/>
              <a:t>去自动取款机取钱的过程。</a:t>
            </a:r>
          </a:p>
        </p:txBody>
      </p:sp>
      <p:sp>
        <p:nvSpPr>
          <p:cNvPr id="203780" name="Rectangle 4"/>
          <p:cNvSpPr>
            <a:spLocks noChangeArrowheads="1"/>
          </p:cNvSpPr>
          <p:nvPr/>
        </p:nvSpPr>
        <p:spPr bwMode="auto">
          <a:xfrm>
            <a:off x="900113" y="3500438"/>
            <a:ext cx="6465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r>
              <a:rPr kumimoji="1" lang="zh-CN" altLang="en-US" b="1">
                <a:solidFill>
                  <a:srgbClr val="FF0000"/>
                </a:solidFill>
              </a:rPr>
              <a:t>结论</a:t>
            </a:r>
            <a:r>
              <a:rPr kumimoji="1" lang="en-US" altLang="zh-CN" b="1">
                <a:solidFill>
                  <a:srgbClr val="FF0000"/>
                </a:solidFill>
              </a:rPr>
              <a:t>1</a:t>
            </a:r>
            <a:r>
              <a:rPr kumimoji="1" lang="zh-CN" altLang="en-US" b="1">
                <a:solidFill>
                  <a:srgbClr val="FF0000"/>
                </a:solidFill>
              </a:rPr>
              <a:t>：</a:t>
            </a:r>
            <a:r>
              <a:rPr kumimoji="1" lang="zh-CN" altLang="en-US" b="1">
                <a:solidFill>
                  <a:srgbClr val="FF0000"/>
                </a:solidFill>
                <a:effectLst>
                  <a:outerShdw blurRad="38100" dist="38100" dir="2700000" algn="tl">
                    <a:srgbClr val="C0C0C0"/>
                  </a:outerShdw>
                </a:effectLst>
              </a:rPr>
              <a:t>算法中有些步骤的次序是不能颠倒的</a:t>
            </a:r>
            <a:r>
              <a:rPr kumimoji="1" lang="zh-CN" altLang="en-US" b="1">
                <a:solidFill>
                  <a:srgbClr val="FF0000"/>
                </a:solidFill>
              </a:rPr>
              <a:t>。</a:t>
            </a:r>
          </a:p>
        </p:txBody>
      </p:sp>
    </p:spTree>
    <p:extLst>
      <p:ext uri="{BB962C8B-B14F-4D97-AF65-F5344CB8AC3E}">
        <p14:creationId xmlns:p14="http://schemas.microsoft.com/office/powerpoint/2010/main" val="417577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3780"/>
                                        </p:tgtEl>
                                        <p:attrNameLst>
                                          <p:attrName>style.visibility</p:attrName>
                                        </p:attrNameLst>
                                      </p:cBhvr>
                                      <p:to>
                                        <p:strVal val="visible"/>
                                      </p:to>
                                    </p:set>
                                    <p:anim calcmode="lin" valueType="num">
                                      <p:cBhvr additive="base">
                                        <p:cTn id="7" dur="500" fill="hold"/>
                                        <p:tgtEl>
                                          <p:spTgt spid="203780"/>
                                        </p:tgtEl>
                                        <p:attrNameLst>
                                          <p:attrName>ppt_x</p:attrName>
                                        </p:attrNameLst>
                                      </p:cBhvr>
                                      <p:tavLst>
                                        <p:tav tm="0">
                                          <p:val>
                                            <p:strVal val="#ppt_x"/>
                                          </p:val>
                                        </p:tav>
                                        <p:tav tm="100000">
                                          <p:val>
                                            <p:strVal val="#ppt_x"/>
                                          </p:val>
                                        </p:tav>
                                      </p:tavLst>
                                    </p:anim>
                                    <p:anim calcmode="lin" valueType="num">
                                      <p:cBhvr additive="base">
                                        <p:cTn id="8" dur="500" fill="hold"/>
                                        <p:tgtEl>
                                          <p:spTgt spid="2037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8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10344CD-5B44-42C9-8059-BCE59D8AD1D7}" type="slidenum">
              <a:rPr lang="en-US" altLang="zh-CN"/>
              <a:pPr/>
              <a:t>30</a:t>
            </a:fld>
            <a:endParaRPr lang="en-US" altLang="zh-CN"/>
          </a:p>
        </p:txBody>
      </p:sp>
      <p:sp>
        <p:nvSpPr>
          <p:cNvPr id="212994" name="Rectangle 2"/>
          <p:cNvSpPr>
            <a:spLocks noGrp="1" noChangeArrowheads="1"/>
          </p:cNvSpPr>
          <p:nvPr>
            <p:ph type="title"/>
          </p:nvPr>
        </p:nvSpPr>
        <p:spPr/>
        <p:txBody>
          <a:bodyPr/>
          <a:lstStyle/>
          <a:p>
            <a:r>
              <a:rPr lang="en-US" altLang="zh-CN">
                <a:latin typeface="黑体" pitchFamily="2" charset="-122"/>
              </a:rPr>
              <a:t>2.3.5  </a:t>
            </a:r>
            <a:r>
              <a:rPr lang="zh-CN" altLang="en-US">
                <a:latin typeface="黑体" pitchFamily="2" charset="-122"/>
              </a:rPr>
              <a:t>基本输入输出函数</a:t>
            </a:r>
          </a:p>
        </p:txBody>
      </p:sp>
      <p:sp>
        <p:nvSpPr>
          <p:cNvPr id="212995" name="Rectangle 3"/>
          <p:cNvSpPr>
            <a:spLocks noGrp="1" noChangeArrowheads="1"/>
          </p:cNvSpPr>
          <p:nvPr>
            <p:ph type="body" idx="1"/>
          </p:nvPr>
        </p:nvSpPr>
        <p:spPr>
          <a:xfrm>
            <a:off x="395288" y="1447800"/>
            <a:ext cx="8596312" cy="5029200"/>
          </a:xfrm>
        </p:spPr>
        <p:txBody>
          <a:bodyPr/>
          <a:lstStyle/>
          <a:p>
            <a:pPr marL="533400" indent="-533400" algn="just">
              <a:lnSpc>
                <a:spcPct val="120000"/>
              </a:lnSpc>
              <a:buFont typeface="Wingdings" pitchFamily="2" charset="2"/>
              <a:buAutoNum type="arabicPeriod" startAt="2"/>
            </a:pPr>
            <a:r>
              <a:rPr lang="zh-CN" altLang="en-US" sz="2400" dirty="0"/>
              <a:t>输入函数 </a:t>
            </a:r>
            <a:r>
              <a:rPr lang="en-US" altLang="zh-CN" sz="2400" dirty="0" err="1"/>
              <a:t>scanf</a:t>
            </a:r>
            <a:r>
              <a:rPr lang="en-US" altLang="zh-CN" sz="2400" dirty="0"/>
              <a:t>()</a:t>
            </a:r>
          </a:p>
          <a:p>
            <a:pPr marL="914400" lvl="1" indent="-457200" algn="just">
              <a:lnSpc>
                <a:spcPct val="120000"/>
              </a:lnSpc>
            </a:pPr>
            <a:r>
              <a:rPr lang="zh-CN" altLang="en-US" sz="2000" dirty="0"/>
              <a:t>作用：将由输入设备（如键盘）输入的数据存储到相应的变量中。</a:t>
            </a:r>
          </a:p>
          <a:p>
            <a:pPr marL="533400" indent="-533400" algn="just">
              <a:lnSpc>
                <a:spcPct val="120000"/>
              </a:lnSpc>
              <a:buFont typeface="Wingdings" pitchFamily="2" charset="2"/>
              <a:buNone/>
            </a:pPr>
            <a:r>
              <a:rPr lang="zh-CN" altLang="en-US" sz="2000" dirty="0"/>
              <a:t>         例如，</a:t>
            </a:r>
            <a:r>
              <a:rPr lang="en-US" altLang="zh-CN" sz="2000" dirty="0" err="1"/>
              <a:t>int</a:t>
            </a:r>
            <a:r>
              <a:rPr lang="en-US" altLang="zh-CN" sz="2000" dirty="0"/>
              <a:t> a;    </a:t>
            </a:r>
            <a:r>
              <a:rPr lang="en-US" altLang="zh-CN" sz="2000" dirty="0" err="1"/>
              <a:t>scanf</a:t>
            </a:r>
            <a:r>
              <a:rPr lang="en-US" altLang="zh-CN" sz="2000" dirty="0"/>
              <a:t>(“%d”, &amp;a);</a:t>
            </a:r>
          </a:p>
          <a:p>
            <a:pPr marL="914400" lvl="1" indent="-457200" algn="just">
              <a:lnSpc>
                <a:spcPct val="120000"/>
              </a:lnSpc>
            </a:pPr>
            <a:r>
              <a:rPr lang="zh-CN" altLang="en-US" sz="2000" dirty="0"/>
              <a:t>格式控制符</a:t>
            </a:r>
          </a:p>
          <a:p>
            <a:pPr marL="1295400" lvl="2" indent="-381000" algn="just">
              <a:lnSpc>
                <a:spcPct val="120000"/>
              </a:lnSpc>
            </a:pPr>
            <a:r>
              <a:rPr lang="zh-CN" altLang="en-US" sz="2000" dirty="0"/>
              <a:t>％</a:t>
            </a:r>
            <a:r>
              <a:rPr lang="en-US" altLang="zh-CN" sz="2000" dirty="0"/>
              <a:t>d</a:t>
            </a:r>
            <a:r>
              <a:rPr lang="zh-CN" altLang="en-US" sz="2000" dirty="0"/>
              <a:t>：输入十进制整数</a:t>
            </a:r>
          </a:p>
          <a:p>
            <a:pPr marL="1295400" lvl="2" indent="-381000" algn="just">
              <a:lnSpc>
                <a:spcPct val="120000"/>
              </a:lnSpc>
            </a:pPr>
            <a:r>
              <a:rPr lang="zh-CN" altLang="en-US" sz="2000" dirty="0"/>
              <a:t>％</a:t>
            </a:r>
            <a:r>
              <a:rPr lang="en-US" altLang="zh-CN" sz="2000" dirty="0" err="1"/>
              <a:t>ld</a:t>
            </a:r>
            <a:r>
              <a:rPr lang="zh-CN" altLang="en-US" sz="2000" dirty="0"/>
              <a:t>：输入十进制长整型数据</a:t>
            </a:r>
          </a:p>
          <a:p>
            <a:pPr marL="1295400" lvl="2" indent="-381000" algn="just">
              <a:lnSpc>
                <a:spcPct val="120000"/>
              </a:lnSpc>
            </a:pPr>
            <a:r>
              <a:rPr lang="zh-CN" altLang="en-US" sz="2000" dirty="0"/>
              <a:t>％</a:t>
            </a:r>
            <a:r>
              <a:rPr lang="en-US" altLang="zh-CN" sz="2000" dirty="0"/>
              <a:t>f</a:t>
            </a:r>
            <a:r>
              <a:rPr lang="zh-CN" altLang="en-US" sz="2000" dirty="0"/>
              <a:t>：输入单精度实数</a:t>
            </a:r>
          </a:p>
          <a:p>
            <a:pPr marL="914400" lvl="1" indent="-457200">
              <a:lnSpc>
                <a:spcPct val="120000"/>
              </a:lnSpc>
            </a:pPr>
            <a:r>
              <a:rPr lang="zh-CN" altLang="en-US" sz="2000" dirty="0"/>
              <a:t>在</a:t>
            </a:r>
            <a:r>
              <a:rPr lang="en-US" altLang="zh-CN" sz="2000" dirty="0"/>
              <a:t>C</a:t>
            </a:r>
            <a:r>
              <a:rPr lang="zh-CN" altLang="en-US" sz="2000" dirty="0"/>
              <a:t>语言中，</a:t>
            </a:r>
            <a:r>
              <a:rPr lang="en-US" altLang="zh-CN" sz="2000" dirty="0"/>
              <a:t>&amp;</a:t>
            </a:r>
            <a:r>
              <a:rPr lang="zh-CN" altLang="en-US" sz="2000" dirty="0"/>
              <a:t>称为“地址运算符”。</a:t>
            </a:r>
          </a:p>
          <a:p>
            <a:pPr marL="914400" lvl="1" indent="-457200">
              <a:lnSpc>
                <a:spcPct val="120000"/>
              </a:lnSpc>
            </a:pPr>
            <a:r>
              <a:rPr lang="zh-CN" altLang="en-US" sz="2000" dirty="0"/>
              <a:t>一般格式：</a:t>
            </a:r>
            <a:r>
              <a:rPr lang="en-US" altLang="zh-CN" sz="2000" dirty="0" err="1"/>
              <a:t>scanf</a:t>
            </a:r>
            <a:r>
              <a:rPr lang="en-US" altLang="zh-CN" sz="2000" dirty="0"/>
              <a:t>(</a:t>
            </a:r>
            <a:r>
              <a:rPr lang="en-US" altLang="zh-CN" sz="2000" dirty="0">
                <a:solidFill>
                  <a:schemeClr val="tx2"/>
                </a:solidFill>
              </a:rPr>
              <a:t>“</a:t>
            </a:r>
            <a:r>
              <a:rPr lang="zh-CN" altLang="en-US" sz="2000" dirty="0">
                <a:solidFill>
                  <a:schemeClr val="tx2"/>
                </a:solidFill>
              </a:rPr>
              <a:t>格式字符串”</a:t>
            </a:r>
            <a:r>
              <a:rPr lang="en-US" altLang="zh-CN" sz="2000" dirty="0">
                <a:solidFill>
                  <a:srgbClr val="FF0000"/>
                </a:solidFill>
              </a:rPr>
              <a:t>[,</a:t>
            </a:r>
            <a:r>
              <a:rPr lang="zh-CN" altLang="en-US" sz="2000" dirty="0">
                <a:solidFill>
                  <a:srgbClr val="FF0000"/>
                </a:solidFill>
              </a:rPr>
              <a:t>输出项表</a:t>
            </a:r>
            <a:r>
              <a:rPr lang="en-US" altLang="zh-CN" sz="2000" dirty="0" smtClean="0">
                <a:solidFill>
                  <a:srgbClr val="FF0000"/>
                </a:solidFill>
              </a:rPr>
              <a:t>]</a:t>
            </a:r>
            <a:r>
              <a:rPr lang="en-US" altLang="zh-CN" sz="2000" dirty="0" smtClean="0"/>
              <a:t>)</a:t>
            </a:r>
            <a:endParaRPr lang="en-US" altLang="zh-CN" sz="2400" dirty="0"/>
          </a:p>
        </p:txBody>
      </p:sp>
    </p:spTree>
    <p:extLst>
      <p:ext uri="{BB962C8B-B14F-4D97-AF65-F5344CB8AC3E}">
        <p14:creationId xmlns:p14="http://schemas.microsoft.com/office/powerpoint/2010/main" val="37020071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35F6F0AD-9A15-46BC-BD18-4037C6FBA27E}" type="slidenum">
              <a:rPr lang="en-US" altLang="zh-CN"/>
              <a:pPr/>
              <a:t>31</a:t>
            </a:fld>
            <a:endParaRPr lang="en-US" altLang="zh-CN"/>
          </a:p>
        </p:txBody>
      </p:sp>
      <p:sp>
        <p:nvSpPr>
          <p:cNvPr id="214018" name="Rectangle 2"/>
          <p:cNvSpPr>
            <a:spLocks noGrp="1" noChangeArrowheads="1"/>
          </p:cNvSpPr>
          <p:nvPr>
            <p:ph type="title"/>
          </p:nvPr>
        </p:nvSpPr>
        <p:spPr/>
        <p:txBody>
          <a:bodyPr/>
          <a:lstStyle/>
          <a:p>
            <a:r>
              <a:rPr lang="en-US" altLang="zh-CN">
                <a:latin typeface="黑体" pitchFamily="2" charset="-122"/>
              </a:rPr>
              <a:t>2.3.5  </a:t>
            </a:r>
            <a:r>
              <a:rPr lang="zh-CN" altLang="en-US">
                <a:latin typeface="黑体" pitchFamily="2" charset="-122"/>
              </a:rPr>
              <a:t>基本输入输出函数</a:t>
            </a:r>
          </a:p>
        </p:txBody>
      </p:sp>
      <p:sp>
        <p:nvSpPr>
          <p:cNvPr id="214019" name="Rectangle 3"/>
          <p:cNvSpPr>
            <a:spLocks noGrp="1" noChangeArrowheads="1"/>
          </p:cNvSpPr>
          <p:nvPr>
            <p:ph type="body" idx="1"/>
          </p:nvPr>
        </p:nvSpPr>
        <p:spPr/>
        <p:txBody>
          <a:bodyPr/>
          <a:lstStyle/>
          <a:p>
            <a:r>
              <a:rPr lang="zh-CN" altLang="en-US" sz="2400" dirty="0" smtClean="0"/>
              <a:t>注意：</a:t>
            </a:r>
            <a:endParaRPr lang="zh-CN" altLang="en-US" sz="2400" dirty="0"/>
          </a:p>
          <a:p>
            <a:pPr lvl="1"/>
            <a:r>
              <a:rPr lang="en-US" altLang="zh-CN" sz="2000" dirty="0" err="1"/>
              <a:t>scanf</a:t>
            </a:r>
            <a:r>
              <a:rPr lang="zh-CN" altLang="en-US" sz="2000" dirty="0"/>
              <a:t>函数的第二个参数“输入表项”需要提供变量的地址，请大家记住此处需要“提供地址”这个本质，而不是“</a:t>
            </a:r>
            <a:r>
              <a:rPr lang="en-US" altLang="zh-CN" sz="2000" dirty="0"/>
              <a:t>&amp;</a:t>
            </a:r>
            <a:r>
              <a:rPr lang="zh-CN" altLang="en-US" sz="2000" dirty="0"/>
              <a:t>变量名”这个形式。</a:t>
            </a:r>
          </a:p>
          <a:p>
            <a:pPr lvl="1"/>
            <a:endParaRPr lang="zh-CN" altLang="en-US" sz="2000" dirty="0"/>
          </a:p>
          <a:p>
            <a:pPr lvl="1"/>
            <a:r>
              <a:rPr lang="zh-CN" altLang="en-US" sz="2000" dirty="0"/>
              <a:t>为了减少用户不必要的输入量，在</a:t>
            </a:r>
            <a:r>
              <a:rPr lang="en-US" altLang="zh-CN" sz="2000" dirty="0" err="1"/>
              <a:t>scanf</a:t>
            </a:r>
            <a:r>
              <a:rPr lang="zh-CN" altLang="en-US" sz="2000" dirty="0"/>
              <a:t>函数的格式串中尽量</a:t>
            </a:r>
            <a:r>
              <a:rPr lang="zh-CN" altLang="en-US" sz="2000" dirty="0">
                <a:solidFill>
                  <a:srgbClr val="FF0000"/>
                </a:solidFill>
              </a:rPr>
              <a:t>避免加入空格以外的普通字符</a:t>
            </a:r>
            <a:r>
              <a:rPr lang="zh-CN" altLang="en-US" sz="2000" dirty="0"/>
              <a:t>，否则用户在输入数据时必须原样输入这些普通字符。格式控制中也不要出现’</a:t>
            </a:r>
            <a:r>
              <a:rPr lang="en-US" altLang="zh-CN" sz="2000" dirty="0"/>
              <a:t>\n’</a:t>
            </a:r>
            <a:r>
              <a:rPr lang="zh-CN" altLang="en-US" sz="2000" dirty="0"/>
              <a:t>这样的转义字符，避免给用户带来不必要的麻烦。</a:t>
            </a:r>
          </a:p>
          <a:p>
            <a:pPr lvl="1"/>
            <a:endParaRPr lang="zh-CN" altLang="en-US" sz="2000" dirty="0"/>
          </a:p>
          <a:p>
            <a:pPr lvl="1"/>
            <a:r>
              <a:rPr lang="en-US" altLang="zh-CN" i="1" dirty="0" err="1"/>
              <a:t>scanf</a:t>
            </a:r>
            <a:r>
              <a:rPr lang="en-US" altLang="zh-CN" i="1" dirty="0"/>
              <a:t>(“a=%d , b=%d ”, &amp;a ,&amp;b );</a:t>
            </a:r>
          </a:p>
          <a:p>
            <a:pPr lvl="1"/>
            <a:endParaRPr lang="en-US" altLang="zh-CN" sz="2000" dirty="0"/>
          </a:p>
        </p:txBody>
      </p:sp>
    </p:spTree>
    <p:extLst>
      <p:ext uri="{BB962C8B-B14F-4D97-AF65-F5344CB8AC3E}">
        <p14:creationId xmlns:p14="http://schemas.microsoft.com/office/powerpoint/2010/main" val="20043007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灯片编号占位符 3"/>
          <p:cNvSpPr>
            <a:spLocks noGrp="1"/>
          </p:cNvSpPr>
          <p:nvPr>
            <p:ph type="sldNum" sz="quarter" idx="10"/>
          </p:nvPr>
        </p:nvSpPr>
        <p:spPr/>
        <p:txBody>
          <a:bodyPr/>
          <a:lstStyle/>
          <a:p>
            <a:fld id="{881E0A26-673E-47C0-9001-5F47ABDF5389}" type="slidenum">
              <a:rPr lang="en-US" altLang="zh-CN"/>
              <a:pPr/>
              <a:t>32</a:t>
            </a:fld>
            <a:endParaRPr lang="en-US" altLang="zh-CN"/>
          </a:p>
        </p:txBody>
      </p:sp>
      <p:sp>
        <p:nvSpPr>
          <p:cNvPr id="156674"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graphicFrame>
        <p:nvGraphicFramePr>
          <p:cNvPr id="156710" name="Group 38"/>
          <p:cNvGraphicFramePr>
            <a:graphicFrameLocks noGrp="1"/>
          </p:cNvGraphicFramePr>
          <p:nvPr/>
        </p:nvGraphicFramePr>
        <p:xfrm>
          <a:off x="685800" y="1787525"/>
          <a:ext cx="7772400" cy="4513580"/>
        </p:xfrm>
        <a:graphic>
          <a:graphicData uri="http://schemas.openxmlformats.org/drawingml/2006/table">
            <a:tbl>
              <a:tblPr/>
              <a:tblGrid>
                <a:gridCol w="533400"/>
                <a:gridCol w="1066800"/>
                <a:gridCol w="6172200"/>
              </a:tblGrid>
              <a:tr h="685800">
                <a:tc rowSpan="3">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endParaRPr kumimoji="1" lang="en-US" altLang="zh-CN" sz="2000" b="1"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%d</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格式符</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1</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）按十进制整数的实际长度输出</a:t>
                      </a:r>
                    </a:p>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2</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）用来输入十进制整数</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8688">
                <a:tc vMerge="1">
                  <a:txBody>
                    <a:bodyPr/>
                    <a:lstStyle/>
                    <a:p>
                      <a:endParaRPr lang="zh-CN" altLang="en-US"/>
                    </a:p>
                  </a:txBody>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endParaRPr kumimoji="1" lang="en-US" altLang="zh-CN" sz="2000" b="1"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是一个</a:t>
                      </a: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具体的</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整数。输出时，用于指定输出数据应占用的宽度。如果要输出数据的位数</a:t>
                      </a: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小于</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，则</a:t>
                      </a: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左端补</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以空格，若大于</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，则按实际位数输出。</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4825">
                <a:tc vMerge="1">
                  <a:txBody>
                    <a:bodyPr/>
                    <a:lstStyle/>
                    <a:p>
                      <a:endParaRPr lang="zh-CN" altLang="en-US"/>
                    </a:p>
                  </a:txBody>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%ld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指明要输入或输出的是</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long int</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型数据</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8688">
                <a:tc rowSpan="2">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endParaRPr kumimoji="1" lang="en-US" altLang="zh-CN" sz="2000" b="1"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%f</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格式符</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endParaRPr kumimoji="1" lang="en-US" altLang="zh-CN" sz="2000" b="1"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整数部分</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全部如实输出，</a:t>
                      </a: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小数部分</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输出</a:t>
                      </a:r>
                      <a:r>
                        <a:rPr kumimoji="1" lang="en-US" altLang="zh-CN" sz="2000" b="1" i="0" u="none" strike="noStrike" cap="none" normalizeH="0" baseline="0" smtClean="0">
                          <a:ln>
                            <a:noFill/>
                          </a:ln>
                          <a:solidFill>
                            <a:schemeClr val="hlink"/>
                          </a:solidFill>
                          <a:effectLst/>
                          <a:latin typeface="Times New Roman" pitchFamily="18" charset="0"/>
                          <a:ea typeface="宋体" pitchFamily="2" charset="-122"/>
                        </a:rPr>
                        <a:t>6</a:t>
                      </a:r>
                      <a:r>
                        <a:rPr kumimoji="1" lang="zh-CN" altLang="en-US" sz="2000" b="1" i="0" u="none" strike="noStrike" cap="none" normalizeH="0" baseline="0" smtClean="0">
                          <a:ln>
                            <a:noFill/>
                          </a:ln>
                          <a:solidFill>
                            <a:schemeClr val="hlink"/>
                          </a:solidFill>
                          <a:effectLst/>
                          <a:latin typeface="Times New Roman" pitchFamily="18" charset="0"/>
                          <a:ea typeface="宋体" pitchFamily="2" charset="-122"/>
                        </a:rPr>
                        <a:t>位</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。用于输入时，可以用小数或指数形式输入。</a:t>
                      </a:r>
                    </a:p>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注意：</a:t>
                      </a:r>
                      <a:r>
                        <a:rPr kumimoji="1" lang="zh-CN" altLang="en-US" sz="2000" b="1" i="0" u="none" strike="noStrike" cap="none" normalizeH="0" baseline="0" smtClean="0">
                          <a:ln>
                            <a:noFill/>
                          </a:ln>
                          <a:solidFill>
                            <a:schemeClr val="tx2"/>
                          </a:solidFill>
                          <a:effectLst>
                            <a:outerShdw blurRad="38100" dist="38100" dir="2700000" algn="tl">
                              <a:srgbClr val="C0C0C0"/>
                            </a:outerShdw>
                          </a:effectLst>
                          <a:latin typeface="Times New Roman" pitchFamily="18" charset="0"/>
                          <a:ea typeface="宋体" pitchFamily="2" charset="-122"/>
                        </a:rPr>
                        <a:t>并非输出的全部数字都是有效数字</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30275">
                <a:tc vMerge="1">
                  <a:txBody>
                    <a:bodyPr/>
                    <a:lstStyle/>
                    <a:p>
                      <a:endParaRPr lang="zh-CN" altLang="en-US"/>
                    </a:p>
                  </a:txBody>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endParaRPr kumimoji="1" lang="en-US" altLang="zh-CN" sz="2000" b="1" i="0" u="none" strike="noStrike" cap="none" normalizeH="0" baseline="0" smtClean="0">
                        <a:ln>
                          <a:noFill/>
                        </a:ln>
                        <a:solidFill>
                          <a:schemeClr val="tx1"/>
                        </a:solidFill>
                        <a:effectLst/>
                        <a:latin typeface="Times New Roman" pitchFamily="18" charset="0"/>
                        <a:ea typeface="宋体" pitchFamily="2" charset="-122"/>
                      </a:endParaRPr>
                    </a:p>
                    <a:p>
                      <a:pPr marL="0" marR="0" lvl="0" indent="0" algn="ctr"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%m.nf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buClr>
                          <a:schemeClr val="tx1"/>
                        </a:buClr>
                        <a:buFont typeface="Wingdings" pitchFamily="2" charset="2"/>
                        <a:defRPr kumimoji="1" sz="2400" b="1">
                          <a:solidFill>
                            <a:schemeClr val="tx1"/>
                          </a:solidFill>
                          <a:latin typeface="Times New Roman" pitchFamily="18" charset="0"/>
                          <a:ea typeface="宋体" pitchFamily="2" charset="-122"/>
                        </a:defRPr>
                      </a:lvl1pPr>
                      <a:lvl2pPr algn="l">
                        <a:spcBef>
                          <a:spcPct val="20000"/>
                        </a:spcBef>
                        <a:buClr>
                          <a:schemeClr val="hlink"/>
                        </a:buClr>
                        <a:defRPr kumimoji="1" sz="2000" b="1">
                          <a:solidFill>
                            <a:schemeClr val="tx1"/>
                          </a:solidFill>
                          <a:latin typeface="Times New Roman" pitchFamily="18" charset="0"/>
                          <a:ea typeface="宋体" pitchFamily="2" charset="-122"/>
                        </a:defRPr>
                      </a:lvl2pPr>
                      <a:lvl3pPr algn="l">
                        <a:spcBef>
                          <a:spcPct val="20000"/>
                        </a:spcBef>
                        <a:buClr>
                          <a:schemeClr val="accent1"/>
                        </a:buClr>
                        <a:defRPr kumimoji="1" b="1">
                          <a:solidFill>
                            <a:schemeClr val="tx1"/>
                          </a:solidFill>
                          <a:latin typeface="Times New Roman" pitchFamily="18" charset="0"/>
                          <a:ea typeface="宋体" pitchFamily="2" charset="-122"/>
                        </a:defRPr>
                      </a:lvl3pPr>
                      <a:lvl4pPr algn="l">
                        <a:spcBef>
                          <a:spcPct val="20000"/>
                        </a:spcBef>
                        <a:buClr>
                          <a:schemeClr val="folHlink"/>
                        </a:buClr>
                        <a:defRPr kumimoji="1" b="1">
                          <a:solidFill>
                            <a:schemeClr val="tx1"/>
                          </a:solidFill>
                          <a:latin typeface="Times New Roman" pitchFamily="18" charset="0"/>
                          <a:ea typeface="宋体" pitchFamily="2" charset="-122"/>
                        </a:defRPr>
                      </a:lvl4pPr>
                      <a:lvl5pPr algn="l">
                        <a:spcBef>
                          <a:spcPct val="20000"/>
                        </a:spcBef>
                        <a:buClr>
                          <a:schemeClr val="accent1"/>
                        </a:buClr>
                        <a:defRPr kumimoji="1" b="1">
                          <a:solidFill>
                            <a:schemeClr val="tx1"/>
                          </a:solidFill>
                          <a:latin typeface="Times New Roman" pitchFamily="18" charset="0"/>
                          <a:ea typeface="宋体" pitchFamily="2" charset="-122"/>
                        </a:defRPr>
                      </a:lvl5pPr>
                      <a:lvl6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6pPr>
                      <a:lvl7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7pPr>
                      <a:lvl8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8pPr>
                      <a:lvl9pPr fontAlgn="base">
                        <a:spcBef>
                          <a:spcPct val="20000"/>
                        </a:spcBef>
                        <a:spcAft>
                          <a:spcPct val="0"/>
                        </a:spcAft>
                        <a:buClr>
                          <a:schemeClr val="accent1"/>
                        </a:buClr>
                        <a:defRPr kumimoji="1" b="1">
                          <a:solidFill>
                            <a:schemeClr val="tx1"/>
                          </a:solidFill>
                          <a:latin typeface="Times New Roman" pitchFamily="18" charset="0"/>
                          <a:ea typeface="宋体" pitchFamily="2" charset="-122"/>
                        </a:defRPr>
                      </a:lvl9pPr>
                    </a:lstStyle>
                    <a:p>
                      <a:pPr marL="0" marR="0" lvl="0" indent="0" algn="l" defTabSz="914400" rtl="0" eaLnBrk="1" fontAlgn="base" latinLnBrk="0" hangingPunct="1">
                        <a:lnSpc>
                          <a:spcPct val="110000"/>
                        </a:lnSpc>
                        <a:spcBef>
                          <a:spcPct val="20000"/>
                        </a:spcBef>
                        <a:spcAft>
                          <a:spcPct val="0"/>
                        </a:spcAft>
                        <a:buClr>
                          <a:schemeClr val="tx1"/>
                        </a:buClr>
                        <a:buSzTx/>
                        <a:buFont typeface="Wingdings" pitchFamily="2" charset="2"/>
                        <a:buNone/>
                        <a:tabLst/>
                      </a:pP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指定输出的实型数据共占</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列，其中有</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n </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位小数。如果数值长度小于</a:t>
                      </a:r>
                      <a:r>
                        <a:rPr kumimoji="1" lang="en-US" altLang="zh-CN" sz="2000" b="1" i="0" u="none" strike="noStrike" cap="none" normalizeH="0" baseline="0" smtClean="0">
                          <a:ln>
                            <a:noFill/>
                          </a:ln>
                          <a:solidFill>
                            <a:schemeClr val="tx1"/>
                          </a:solidFill>
                          <a:effectLst/>
                          <a:latin typeface="Times New Roman" pitchFamily="18" charset="0"/>
                          <a:ea typeface="宋体" pitchFamily="2" charset="-122"/>
                        </a:rPr>
                        <a:t>m</a:t>
                      </a:r>
                      <a:r>
                        <a:rPr kumimoji="1" lang="zh-CN" altLang="en-US" sz="2000" b="1" i="0" u="none" strike="noStrike" cap="none" normalizeH="0" baseline="0" smtClean="0">
                          <a:ln>
                            <a:noFill/>
                          </a:ln>
                          <a:solidFill>
                            <a:schemeClr val="tx1"/>
                          </a:solidFill>
                          <a:effectLst/>
                          <a:latin typeface="Times New Roman" pitchFamily="18" charset="0"/>
                          <a:ea typeface="宋体" pitchFamily="2" charset="-122"/>
                        </a:rPr>
                        <a:t>，则左端补空格。</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56711" name="Text Box 39"/>
          <p:cNvSpPr txBox="1">
            <a:spLocks noChangeArrowheads="1"/>
          </p:cNvSpPr>
          <p:nvPr/>
        </p:nvSpPr>
        <p:spPr bwMode="auto">
          <a:xfrm>
            <a:off x="468313" y="1295400"/>
            <a:ext cx="30956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spcBef>
                <a:spcPct val="50000"/>
              </a:spcBef>
            </a:pPr>
            <a:r>
              <a:rPr lang="en-US" altLang="zh-CN" b="1"/>
              <a:t>3. </a:t>
            </a:r>
            <a:r>
              <a:rPr lang="zh-CN" altLang="en-US" b="1"/>
              <a:t>常用格式字符</a:t>
            </a:r>
          </a:p>
        </p:txBody>
      </p:sp>
    </p:spTree>
    <p:extLst>
      <p:ext uri="{BB962C8B-B14F-4D97-AF65-F5344CB8AC3E}">
        <p14:creationId xmlns:p14="http://schemas.microsoft.com/office/powerpoint/2010/main" val="10726416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D4823CDB-D734-4F56-9FD4-CB0539A2101C}" type="slidenum">
              <a:rPr lang="en-US" altLang="zh-CN"/>
              <a:pPr/>
              <a:t>33</a:t>
            </a:fld>
            <a:endParaRPr lang="en-US" altLang="zh-CN"/>
          </a:p>
        </p:txBody>
      </p:sp>
      <p:sp>
        <p:nvSpPr>
          <p:cNvPr id="199682" name="Rectangle 2"/>
          <p:cNvSpPr>
            <a:spLocks noGrp="1" noChangeArrowheads="1"/>
          </p:cNvSpPr>
          <p:nvPr>
            <p:ph type="title"/>
          </p:nvPr>
        </p:nvSpPr>
        <p:spPr/>
        <p:txBody>
          <a:bodyPr/>
          <a:lstStyle/>
          <a:p>
            <a:r>
              <a:rPr lang="en-US" altLang="zh-CN" sz="3200">
                <a:latin typeface="黑体" pitchFamily="2" charset="-122"/>
              </a:rPr>
              <a:t>2.3.5  </a:t>
            </a:r>
            <a:r>
              <a:rPr lang="zh-CN" altLang="en-US" sz="3200">
                <a:latin typeface="黑体" pitchFamily="2" charset="-122"/>
              </a:rPr>
              <a:t>基本输入输出函数</a:t>
            </a:r>
          </a:p>
        </p:txBody>
      </p:sp>
      <p:sp>
        <p:nvSpPr>
          <p:cNvPr id="199683" name="Rectangle 3"/>
          <p:cNvSpPr>
            <a:spLocks noGrp="1" noChangeArrowheads="1"/>
          </p:cNvSpPr>
          <p:nvPr>
            <p:ph type="body" idx="1"/>
          </p:nvPr>
        </p:nvSpPr>
        <p:spPr>
          <a:xfrm>
            <a:off x="685800" y="1371600"/>
            <a:ext cx="7772400" cy="5105400"/>
          </a:xfrm>
        </p:spPr>
        <p:txBody>
          <a:bodyPr/>
          <a:lstStyle/>
          <a:p>
            <a:pPr marL="533400" indent="-533400">
              <a:lnSpc>
                <a:spcPct val="110000"/>
              </a:lnSpc>
              <a:buFont typeface="Wingdings" pitchFamily="2" charset="2"/>
              <a:buAutoNum type="arabicPeriod" startAt="4"/>
            </a:pPr>
            <a:r>
              <a:rPr lang="zh-CN" altLang="en-US" sz="2400" dirty="0"/>
              <a:t>获取变量值的方式</a:t>
            </a:r>
          </a:p>
          <a:p>
            <a:pPr marL="914400" lvl="1" indent="-457200">
              <a:lnSpc>
                <a:spcPct val="110000"/>
              </a:lnSpc>
            </a:pPr>
            <a:r>
              <a:rPr lang="zh-CN" altLang="en-US" sz="2000" dirty="0"/>
              <a:t>通过赋值语句</a:t>
            </a:r>
          </a:p>
          <a:p>
            <a:pPr marL="914400" lvl="1" indent="-457200" algn="just">
              <a:lnSpc>
                <a:spcPct val="110000"/>
              </a:lnSpc>
            </a:pPr>
            <a:r>
              <a:rPr lang="zh-CN" altLang="en-US" sz="2000" dirty="0"/>
              <a:t>通过输入语句从键盘获得</a:t>
            </a:r>
          </a:p>
          <a:p>
            <a:pPr marL="533400" indent="-533400" algn="just">
              <a:lnSpc>
                <a:spcPct val="110000"/>
              </a:lnSpc>
              <a:buFont typeface="Wingdings" pitchFamily="2" charset="2"/>
              <a:buNone/>
            </a:pPr>
            <a:r>
              <a:rPr lang="en-US" altLang="zh-CN" sz="2400" dirty="0" smtClean="0"/>
              <a:t>【</a:t>
            </a:r>
            <a:r>
              <a:rPr lang="zh-CN" altLang="en-US" sz="2400" dirty="0"/>
              <a:t>例</a:t>
            </a:r>
            <a:r>
              <a:rPr lang="en-US" altLang="zh-CN" sz="2400" dirty="0"/>
              <a:t>2-11】</a:t>
            </a:r>
            <a:r>
              <a:rPr lang="zh-CN" altLang="en-US" sz="2400" dirty="0"/>
              <a:t>把</a:t>
            </a:r>
            <a:r>
              <a:rPr lang="en-US" altLang="zh-CN" sz="2400" dirty="0"/>
              <a:t>x</a:t>
            </a:r>
            <a:r>
              <a:rPr lang="zh-CN" altLang="en-US" sz="2400" dirty="0"/>
              <a:t>与</a:t>
            </a:r>
            <a:r>
              <a:rPr lang="en-US" altLang="zh-CN" sz="2400" dirty="0"/>
              <a:t>y</a:t>
            </a:r>
            <a:r>
              <a:rPr lang="zh-CN" altLang="en-US" sz="2400" dirty="0"/>
              <a:t>中的数据交换一下，设 </a:t>
            </a:r>
            <a:r>
              <a:rPr lang="en-US" altLang="zh-CN" sz="2400" dirty="0"/>
              <a:t>x </a:t>
            </a:r>
            <a:r>
              <a:rPr lang="zh-CN" altLang="en-US" sz="2400" dirty="0"/>
              <a:t>从外部得到一个数，</a:t>
            </a:r>
            <a:r>
              <a:rPr lang="en-US" altLang="zh-CN" sz="2400" dirty="0"/>
              <a:t>y</a:t>
            </a:r>
            <a:r>
              <a:rPr lang="zh-CN" altLang="en-US" sz="2400" dirty="0"/>
              <a:t>被赋数值</a:t>
            </a:r>
            <a:r>
              <a:rPr lang="en-US" altLang="zh-CN" sz="2400" dirty="0"/>
              <a:t>6</a:t>
            </a:r>
            <a:r>
              <a:rPr lang="zh-CN" altLang="en-US" sz="2400" dirty="0"/>
              <a:t>。</a:t>
            </a:r>
          </a:p>
          <a:p>
            <a:pPr marL="533400" indent="-533400">
              <a:lnSpc>
                <a:spcPct val="110000"/>
              </a:lnSpc>
              <a:buFont typeface="Wingdings" pitchFamily="2" charset="2"/>
              <a:buNone/>
            </a:pPr>
            <a:r>
              <a:rPr lang="en-US" altLang="zh-CN" sz="2000" dirty="0"/>
              <a:t>main()</a:t>
            </a:r>
          </a:p>
          <a:p>
            <a:pPr marL="533400" indent="-533400">
              <a:lnSpc>
                <a:spcPct val="110000"/>
              </a:lnSpc>
              <a:buFont typeface="Wingdings" pitchFamily="2" charset="2"/>
              <a:buNone/>
            </a:pPr>
            <a:r>
              <a:rPr lang="en-US" altLang="zh-CN" sz="2000" dirty="0"/>
              <a:t>{</a:t>
            </a:r>
            <a:r>
              <a:rPr lang="en-US" altLang="zh-CN" sz="2000" dirty="0" err="1"/>
              <a:t>int</a:t>
            </a:r>
            <a:r>
              <a:rPr lang="en-US" altLang="zh-CN" sz="2000" dirty="0"/>
              <a:t> </a:t>
            </a:r>
            <a:r>
              <a:rPr lang="en-US" altLang="zh-CN" sz="2000" dirty="0" err="1"/>
              <a:t>x,y</a:t>
            </a:r>
            <a:r>
              <a:rPr lang="en-US" altLang="zh-CN" sz="2000" dirty="0"/>
              <a:t>;</a:t>
            </a:r>
          </a:p>
          <a:p>
            <a:pPr marL="533400" indent="-533400" algn="just">
              <a:lnSpc>
                <a:spcPct val="110000"/>
              </a:lnSpc>
              <a:buFont typeface="Wingdings" pitchFamily="2" charset="2"/>
              <a:buNone/>
            </a:pPr>
            <a:r>
              <a:rPr lang="en-US" altLang="zh-CN" sz="2000" dirty="0"/>
              <a:t>  </a:t>
            </a:r>
            <a:r>
              <a:rPr lang="en-US" altLang="zh-CN" sz="2000" dirty="0" err="1"/>
              <a:t>printf</a:t>
            </a:r>
            <a:r>
              <a:rPr lang="en-US" altLang="zh-CN" sz="2000" dirty="0"/>
              <a:t>(“input x:”); </a:t>
            </a:r>
            <a:r>
              <a:rPr lang="en-US" altLang="zh-CN" sz="2000" dirty="0">
                <a:solidFill>
                  <a:schemeClr val="hlink"/>
                </a:solidFill>
              </a:rPr>
              <a:t>     /*</a:t>
            </a:r>
            <a:r>
              <a:rPr lang="zh-CN" altLang="en-US" sz="2000" dirty="0">
                <a:solidFill>
                  <a:schemeClr val="hlink"/>
                </a:solidFill>
              </a:rPr>
              <a:t>利用输出函数给出一个输入的提示信息*</a:t>
            </a:r>
            <a:r>
              <a:rPr lang="en-US" altLang="zh-CN" sz="2000" dirty="0">
                <a:solidFill>
                  <a:schemeClr val="hlink"/>
                </a:solidFill>
              </a:rPr>
              <a:t>/</a:t>
            </a:r>
          </a:p>
          <a:p>
            <a:pPr marL="533400" indent="-533400">
              <a:lnSpc>
                <a:spcPct val="110000"/>
              </a:lnSpc>
              <a:buFont typeface="Wingdings" pitchFamily="2" charset="2"/>
              <a:buNone/>
            </a:pPr>
            <a:r>
              <a:rPr lang="en-US" altLang="zh-CN" sz="2000" dirty="0"/>
              <a:t>  </a:t>
            </a:r>
            <a:r>
              <a:rPr lang="en-US" altLang="zh-CN" sz="2000" dirty="0" err="1"/>
              <a:t>scanf</a:t>
            </a:r>
            <a:r>
              <a:rPr lang="en-US" altLang="zh-CN" sz="2000" dirty="0"/>
              <a:t>(“%</a:t>
            </a:r>
            <a:r>
              <a:rPr lang="en-US" altLang="zh-CN" sz="2000" dirty="0" err="1"/>
              <a:t>d”,&amp;x</a:t>
            </a:r>
            <a:r>
              <a:rPr lang="en-US" altLang="zh-CN" sz="2000" dirty="0"/>
              <a:t>);</a:t>
            </a:r>
          </a:p>
          <a:p>
            <a:pPr marL="533400" indent="-533400">
              <a:lnSpc>
                <a:spcPct val="110000"/>
              </a:lnSpc>
              <a:buFont typeface="Wingdings" pitchFamily="2" charset="2"/>
              <a:buNone/>
            </a:pPr>
            <a:r>
              <a:rPr lang="en-US" altLang="zh-CN" sz="2000" dirty="0"/>
              <a:t>  y=6;</a:t>
            </a:r>
          </a:p>
          <a:p>
            <a:pPr marL="533400" indent="-533400">
              <a:lnSpc>
                <a:spcPct val="110000"/>
              </a:lnSpc>
              <a:buFont typeface="Wingdings" pitchFamily="2" charset="2"/>
              <a:buNone/>
            </a:pPr>
            <a:r>
              <a:rPr lang="en-US" altLang="zh-CN" sz="2000" dirty="0"/>
              <a:t>   ……</a:t>
            </a:r>
          </a:p>
          <a:p>
            <a:pPr marL="533400" indent="-533400">
              <a:lnSpc>
                <a:spcPct val="110000"/>
              </a:lnSpc>
              <a:buFont typeface="Wingdings" pitchFamily="2" charset="2"/>
              <a:buNone/>
            </a:pPr>
            <a:r>
              <a:rPr lang="en-US" altLang="zh-CN" sz="2000" dirty="0"/>
              <a:t>}</a:t>
            </a:r>
          </a:p>
        </p:txBody>
      </p:sp>
      <p:sp>
        <p:nvSpPr>
          <p:cNvPr id="199684" name="Text Box 4"/>
          <p:cNvSpPr txBox="1">
            <a:spLocks noChangeArrowheads="1"/>
          </p:cNvSpPr>
          <p:nvPr/>
        </p:nvSpPr>
        <p:spPr bwMode="auto">
          <a:xfrm>
            <a:off x="6172200" y="54102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zh-CN" altLang="en-US" b="1">
                <a:solidFill>
                  <a:schemeClr val="hlink"/>
                </a:solidFill>
                <a:hlinkClick r:id="rId2" action="ppaction://hlinksldjump"/>
              </a:rPr>
              <a:t>返   回</a:t>
            </a:r>
            <a:endParaRPr lang="zh-CN" altLang="en-US" b="1">
              <a:solidFill>
                <a:schemeClr val="hlink"/>
              </a:solidFill>
            </a:endParaRPr>
          </a:p>
        </p:txBody>
      </p:sp>
    </p:spTree>
    <p:extLst>
      <p:ext uri="{BB962C8B-B14F-4D97-AF65-F5344CB8AC3E}">
        <p14:creationId xmlns:p14="http://schemas.microsoft.com/office/powerpoint/2010/main" val="26178818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F2892A1E-31D8-47D6-9DAA-B08FD42AFD38}" type="slidenum">
              <a:rPr lang="en-US" altLang="zh-CN"/>
              <a:pPr/>
              <a:t>34</a:t>
            </a:fld>
            <a:endParaRPr lang="en-US" altLang="zh-CN"/>
          </a:p>
        </p:txBody>
      </p:sp>
      <p:sp>
        <p:nvSpPr>
          <p:cNvPr id="217090" name="Rectangle 2"/>
          <p:cNvSpPr>
            <a:spLocks noGrp="1" noChangeArrowheads="1"/>
          </p:cNvSpPr>
          <p:nvPr>
            <p:ph type="title"/>
          </p:nvPr>
        </p:nvSpPr>
        <p:spPr/>
        <p:txBody>
          <a:bodyPr/>
          <a:lstStyle/>
          <a:p>
            <a:r>
              <a:rPr lang="en-US" altLang="zh-CN" b="0">
                <a:latin typeface="黑体" pitchFamily="2" charset="-122"/>
              </a:rPr>
              <a:t>2.4  C</a:t>
            </a:r>
            <a:r>
              <a:rPr lang="zh-CN" altLang="en-US" b="0">
                <a:latin typeface="黑体" pitchFamily="2" charset="-122"/>
              </a:rPr>
              <a:t>程序示例</a:t>
            </a:r>
          </a:p>
        </p:txBody>
      </p:sp>
      <p:sp>
        <p:nvSpPr>
          <p:cNvPr id="217091" name="Rectangle 3"/>
          <p:cNvSpPr>
            <a:spLocks noGrp="1" noChangeArrowheads="1"/>
          </p:cNvSpPr>
          <p:nvPr>
            <p:ph type="body" idx="1"/>
          </p:nvPr>
        </p:nvSpPr>
        <p:spPr>
          <a:xfrm>
            <a:off x="395288" y="1447800"/>
            <a:ext cx="8424862" cy="5257800"/>
          </a:xfrm>
        </p:spPr>
        <p:txBody>
          <a:bodyPr/>
          <a:lstStyle/>
          <a:p>
            <a:pPr>
              <a:lnSpc>
                <a:spcPct val="80000"/>
              </a:lnSpc>
              <a:buFont typeface="Wingdings" pitchFamily="2" charset="2"/>
              <a:buNone/>
            </a:pPr>
            <a:r>
              <a:rPr lang="en-US" altLang="zh-CN" sz="2400" dirty="0"/>
              <a:t>【</a:t>
            </a:r>
            <a:r>
              <a:rPr lang="zh-CN" altLang="en-US" sz="2400" dirty="0"/>
              <a:t>例</a:t>
            </a:r>
            <a:r>
              <a:rPr lang="en-US" altLang="zh-CN" sz="2400" dirty="0"/>
              <a:t>2-12】</a:t>
            </a:r>
            <a:r>
              <a:rPr lang="zh-CN" altLang="en-US" sz="2400" dirty="0"/>
              <a:t>检验整数的各种运算</a:t>
            </a:r>
            <a:r>
              <a:rPr lang="zh-CN" altLang="en-US" sz="2400" dirty="0" smtClean="0"/>
              <a:t>。</a:t>
            </a:r>
            <a:endParaRPr lang="zh-CN" altLang="en-US" sz="2400" dirty="0"/>
          </a:p>
          <a:p>
            <a:pPr>
              <a:lnSpc>
                <a:spcPct val="80000"/>
              </a:lnSpc>
              <a:buFont typeface="Wingdings" pitchFamily="2" charset="2"/>
              <a:buNone/>
            </a:pPr>
            <a:r>
              <a:rPr lang="en-US" altLang="zh-CN" sz="2000" dirty="0"/>
              <a:t>/*</a:t>
            </a:r>
            <a:r>
              <a:rPr lang="zh-CN" altLang="en-US" sz="2000" dirty="0"/>
              <a:t>检验整数的各种运算*</a:t>
            </a:r>
            <a:r>
              <a:rPr lang="en-US" altLang="zh-CN" sz="2000" dirty="0"/>
              <a:t>/</a:t>
            </a:r>
          </a:p>
          <a:p>
            <a:pPr>
              <a:lnSpc>
                <a:spcPct val="80000"/>
              </a:lnSpc>
              <a:buFont typeface="Wingdings" pitchFamily="2" charset="2"/>
              <a:buNone/>
            </a:pPr>
            <a:r>
              <a:rPr lang="en-US" altLang="zh-CN" sz="2000" dirty="0"/>
              <a:t>main()</a:t>
            </a:r>
          </a:p>
          <a:p>
            <a:pPr>
              <a:lnSpc>
                <a:spcPct val="80000"/>
              </a:lnSpc>
              <a:buFont typeface="Wingdings" pitchFamily="2" charset="2"/>
              <a:buNone/>
            </a:pPr>
            <a:r>
              <a:rPr lang="en-US" altLang="zh-CN" sz="2000" dirty="0"/>
              <a:t>{</a:t>
            </a:r>
          </a:p>
          <a:p>
            <a:pPr>
              <a:lnSpc>
                <a:spcPct val="80000"/>
              </a:lnSpc>
              <a:buFont typeface="Wingdings" pitchFamily="2" charset="2"/>
              <a:buNone/>
            </a:pPr>
            <a:r>
              <a:rPr lang="en-US" altLang="zh-CN" sz="2000" dirty="0"/>
              <a:t>     </a:t>
            </a:r>
            <a:r>
              <a:rPr lang="en-US" altLang="zh-CN" sz="2000" dirty="0" err="1"/>
              <a:t>int</a:t>
            </a:r>
            <a:r>
              <a:rPr lang="en-US" altLang="zh-CN" sz="2000" dirty="0"/>
              <a:t>  x, y;</a:t>
            </a:r>
          </a:p>
          <a:p>
            <a:pPr>
              <a:lnSpc>
                <a:spcPct val="80000"/>
              </a:lnSpc>
              <a:buFont typeface="Wingdings" pitchFamily="2" charset="2"/>
              <a:buNone/>
            </a:pPr>
            <a:r>
              <a:rPr lang="en-US" altLang="zh-CN" sz="2000" dirty="0"/>
              <a:t>    </a:t>
            </a:r>
          </a:p>
          <a:p>
            <a:pPr>
              <a:lnSpc>
                <a:spcPct val="80000"/>
              </a:lnSpc>
              <a:buFont typeface="Wingdings" pitchFamily="2" charset="2"/>
              <a:buNone/>
            </a:pPr>
            <a:r>
              <a:rPr lang="en-US" altLang="zh-CN" sz="2000" dirty="0"/>
              <a:t>    /*</a:t>
            </a:r>
            <a:r>
              <a:rPr lang="zh-CN" altLang="en-US" sz="2000" dirty="0"/>
              <a:t>为两个整型变量赋值*</a:t>
            </a:r>
            <a:r>
              <a:rPr lang="en-US" altLang="zh-CN" sz="2000" dirty="0"/>
              <a:t>/</a:t>
            </a:r>
          </a:p>
          <a:p>
            <a:pPr>
              <a:lnSpc>
                <a:spcPct val="80000"/>
              </a:lnSpc>
              <a:buFont typeface="Wingdings" pitchFamily="2" charset="2"/>
              <a:buNone/>
            </a:pPr>
            <a:r>
              <a:rPr lang="en-US" altLang="zh-CN" sz="2000" dirty="0"/>
              <a:t>    x = 7;  </a:t>
            </a:r>
          </a:p>
          <a:p>
            <a:pPr>
              <a:lnSpc>
                <a:spcPct val="80000"/>
              </a:lnSpc>
              <a:buFont typeface="Wingdings" pitchFamily="2" charset="2"/>
              <a:buNone/>
            </a:pPr>
            <a:r>
              <a:rPr lang="en-US" altLang="zh-CN" sz="2000" dirty="0"/>
              <a:t>    y = 3;</a:t>
            </a:r>
          </a:p>
          <a:p>
            <a:pPr>
              <a:lnSpc>
                <a:spcPct val="80000"/>
              </a:lnSpc>
              <a:buFont typeface="Wingdings" pitchFamily="2" charset="2"/>
              <a:buNone/>
            </a:pPr>
            <a:r>
              <a:rPr lang="en-US" altLang="zh-CN" sz="2000" dirty="0"/>
              <a:t>    </a:t>
            </a:r>
          </a:p>
          <a:p>
            <a:pPr>
              <a:lnSpc>
                <a:spcPct val="80000"/>
              </a:lnSpc>
              <a:buFont typeface="Wingdings" pitchFamily="2" charset="2"/>
              <a:buNone/>
            </a:pPr>
            <a:r>
              <a:rPr lang="en-US" altLang="zh-CN" sz="2000" dirty="0">
                <a:solidFill>
                  <a:srgbClr val="C00000"/>
                </a:solidFill>
              </a:rPr>
              <a:t>    /*</a:t>
            </a:r>
            <a:r>
              <a:rPr lang="zh-CN" altLang="en-US" sz="2000" dirty="0">
                <a:solidFill>
                  <a:srgbClr val="C00000"/>
                </a:solidFill>
              </a:rPr>
              <a:t>打印各种算术运算后的结果*</a:t>
            </a:r>
            <a:r>
              <a:rPr lang="en-US" altLang="zh-CN" sz="2000" dirty="0">
                <a:solidFill>
                  <a:srgbClr val="C00000"/>
                </a:solidFill>
              </a:rPr>
              <a:t>/</a:t>
            </a:r>
          </a:p>
          <a:p>
            <a:pPr marL="0" indent="0">
              <a:buNone/>
            </a:pPr>
            <a:r>
              <a:rPr lang="en-US" altLang="zh-CN" sz="2000" dirty="0"/>
              <a:t>    </a:t>
            </a:r>
            <a:r>
              <a:rPr lang="en-US" altLang="zh-CN" sz="2000" dirty="0" err="1"/>
              <a:t>printf</a:t>
            </a:r>
            <a:r>
              <a:rPr lang="en-US" altLang="zh-CN" sz="2000" dirty="0"/>
              <a:t>("x + y = %d, x - y = %d\n", x + y, x - y);</a:t>
            </a:r>
            <a:endParaRPr lang="zh-CN" altLang="zh-CN" sz="2000" dirty="0"/>
          </a:p>
          <a:p>
            <a:pPr marL="0" indent="0">
              <a:buNone/>
            </a:pPr>
            <a:r>
              <a:rPr lang="fr-FR" altLang="zh-CN" sz="2000" dirty="0" smtClean="0"/>
              <a:t>    printf</a:t>
            </a:r>
            <a:r>
              <a:rPr lang="fr-FR" altLang="zh-CN" sz="2000" dirty="0"/>
              <a:t>("x * y = %d, x / y = %d\n", x * y, x / y);</a:t>
            </a:r>
            <a:endParaRPr lang="zh-CN" altLang="zh-CN" sz="2000" dirty="0"/>
          </a:p>
          <a:p>
            <a:pPr marL="0" indent="0">
              <a:buNone/>
            </a:pPr>
            <a:r>
              <a:rPr lang="fr-FR" altLang="zh-CN" sz="2000" dirty="0" smtClean="0"/>
              <a:t>    printf</a:t>
            </a:r>
            <a:r>
              <a:rPr lang="fr-FR" altLang="zh-CN" sz="2000" dirty="0"/>
              <a:t>(" x %% y = %d\n", x % y);</a:t>
            </a:r>
            <a:endParaRPr lang="zh-CN" altLang="zh-CN" sz="2000" dirty="0"/>
          </a:p>
          <a:p>
            <a:pPr>
              <a:lnSpc>
                <a:spcPct val="80000"/>
              </a:lnSpc>
              <a:buFont typeface="Wingdings" pitchFamily="2" charset="2"/>
              <a:buNone/>
            </a:pPr>
            <a:r>
              <a:rPr lang="fr-FR" altLang="zh-CN" sz="2000" dirty="0" smtClean="0"/>
              <a:t>} </a:t>
            </a:r>
            <a:endParaRPr lang="en-US" altLang="zh-CN" sz="2000" dirty="0"/>
          </a:p>
        </p:txBody>
      </p:sp>
      <p:sp>
        <p:nvSpPr>
          <p:cNvPr id="217092" name="Rectangle 4"/>
          <p:cNvSpPr>
            <a:spLocks noChangeArrowheads="1"/>
          </p:cNvSpPr>
          <p:nvPr/>
        </p:nvSpPr>
        <p:spPr bwMode="auto">
          <a:xfrm>
            <a:off x="5003800" y="2613025"/>
            <a:ext cx="2470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spAutoFit/>
          </a:bodyPr>
          <a:lstStyle/>
          <a:p>
            <a:pPr algn="l"/>
            <a:r>
              <a:rPr kumimoji="1" lang="zh-CN" altLang="en-US" sz="2000"/>
              <a:t>程序运行结果如下</a:t>
            </a:r>
            <a:r>
              <a:rPr kumimoji="1" lang="zh-CN" altLang="fr-FR" sz="2000"/>
              <a:t>：</a:t>
            </a:r>
          </a:p>
          <a:p>
            <a:pPr algn="l"/>
            <a:r>
              <a:rPr kumimoji="1" lang="en-US" altLang="zh-CN" sz="2000" b="1" i="1"/>
              <a:t>x + y = 10, x – y = 4</a:t>
            </a:r>
            <a:endParaRPr kumimoji="1" lang="en-US" altLang="zh-CN" sz="2000"/>
          </a:p>
          <a:p>
            <a:pPr algn="l"/>
            <a:r>
              <a:rPr kumimoji="1" lang="en-US" altLang="zh-CN" sz="2000" b="1" i="1"/>
              <a:t>x * y = 21, x / y = 2</a:t>
            </a:r>
            <a:endParaRPr kumimoji="1" lang="en-US" altLang="zh-CN" sz="2000"/>
          </a:p>
          <a:p>
            <a:pPr algn="l"/>
            <a:r>
              <a:rPr kumimoji="1" lang="en-US" altLang="zh-CN" sz="2000" b="1" i="1"/>
              <a:t>x % y = 1</a:t>
            </a:r>
          </a:p>
        </p:txBody>
      </p:sp>
    </p:spTree>
    <p:extLst>
      <p:ext uri="{BB962C8B-B14F-4D97-AF65-F5344CB8AC3E}">
        <p14:creationId xmlns:p14="http://schemas.microsoft.com/office/powerpoint/2010/main" val="26534736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灯片编号占位符 3"/>
          <p:cNvSpPr>
            <a:spLocks noGrp="1"/>
          </p:cNvSpPr>
          <p:nvPr>
            <p:ph type="sldNum" sz="quarter" idx="10"/>
          </p:nvPr>
        </p:nvSpPr>
        <p:spPr/>
        <p:txBody>
          <a:bodyPr/>
          <a:lstStyle/>
          <a:p>
            <a:fld id="{908D3D51-1A66-4EF1-9C4D-3C32DEF3C9FA}" type="slidenum">
              <a:rPr lang="en-US" altLang="zh-CN"/>
              <a:pPr/>
              <a:t>35</a:t>
            </a:fld>
            <a:endParaRPr lang="en-US" altLang="zh-CN"/>
          </a:p>
        </p:txBody>
      </p:sp>
      <p:sp>
        <p:nvSpPr>
          <p:cNvPr id="200706" name="Rectangle 2"/>
          <p:cNvSpPr>
            <a:spLocks noGrp="1" noChangeArrowheads="1"/>
          </p:cNvSpPr>
          <p:nvPr>
            <p:ph type="title"/>
          </p:nvPr>
        </p:nvSpPr>
        <p:spPr/>
        <p:txBody>
          <a:bodyPr/>
          <a:lstStyle/>
          <a:p>
            <a:r>
              <a:rPr lang="en-US" altLang="zh-CN" b="0">
                <a:latin typeface="黑体" pitchFamily="2" charset="-122"/>
              </a:rPr>
              <a:t>2.4  C</a:t>
            </a:r>
            <a:r>
              <a:rPr lang="zh-CN" altLang="en-US" b="0">
                <a:latin typeface="黑体" pitchFamily="2" charset="-122"/>
              </a:rPr>
              <a:t>程序示例</a:t>
            </a:r>
          </a:p>
        </p:txBody>
      </p:sp>
      <p:sp>
        <p:nvSpPr>
          <p:cNvPr id="200707" name="Rectangle 3"/>
          <p:cNvSpPr>
            <a:spLocks noGrp="1" noChangeArrowheads="1"/>
          </p:cNvSpPr>
          <p:nvPr>
            <p:ph type="body" idx="1"/>
          </p:nvPr>
        </p:nvSpPr>
        <p:spPr>
          <a:xfrm>
            <a:off x="684213" y="1412875"/>
            <a:ext cx="7772400" cy="5184775"/>
          </a:xfrm>
        </p:spPr>
        <p:txBody>
          <a:bodyPr/>
          <a:lstStyle/>
          <a:p>
            <a:pPr algn="just">
              <a:lnSpc>
                <a:spcPct val="110000"/>
              </a:lnSpc>
              <a:buFont typeface="Wingdings" pitchFamily="2" charset="2"/>
              <a:buNone/>
            </a:pPr>
            <a:r>
              <a:rPr lang="en-US" altLang="zh-CN" sz="2400"/>
              <a:t>【</a:t>
            </a:r>
            <a:r>
              <a:rPr lang="zh-CN" altLang="en-US" sz="2400"/>
              <a:t>例</a:t>
            </a:r>
            <a:r>
              <a:rPr lang="en-US" altLang="zh-CN" sz="2400"/>
              <a:t>2-13】</a:t>
            </a:r>
            <a:r>
              <a:rPr lang="zh-CN" altLang="en-US" sz="2400"/>
              <a:t>根据输入的单价和销售量计算某个体育用品商店围棋柜台的日销售额。 </a:t>
            </a:r>
          </a:p>
          <a:p>
            <a:pPr algn="just" eaLnBrk="0" hangingPunct="0">
              <a:lnSpc>
                <a:spcPct val="130000"/>
              </a:lnSpc>
              <a:spcBef>
                <a:spcPct val="0"/>
              </a:spcBef>
              <a:buClrTx/>
              <a:buFontTx/>
              <a:buNone/>
            </a:pPr>
            <a:r>
              <a:rPr lang="en-US" altLang="zh-CN" sz="1800" b="0"/>
              <a:t>main( ) </a:t>
            </a:r>
          </a:p>
          <a:p>
            <a:pPr algn="just" eaLnBrk="0" hangingPunct="0">
              <a:lnSpc>
                <a:spcPct val="130000"/>
              </a:lnSpc>
              <a:spcBef>
                <a:spcPct val="0"/>
              </a:spcBef>
              <a:buClrTx/>
              <a:buFontTx/>
              <a:buNone/>
            </a:pPr>
            <a:r>
              <a:rPr lang="en-US" altLang="zh-CN" sz="1800" b="0"/>
              <a:t>{</a:t>
            </a:r>
          </a:p>
          <a:p>
            <a:pPr algn="just" eaLnBrk="0" hangingPunct="0">
              <a:lnSpc>
                <a:spcPct val="130000"/>
              </a:lnSpc>
              <a:spcBef>
                <a:spcPct val="0"/>
              </a:spcBef>
              <a:buClrTx/>
              <a:buFontTx/>
              <a:buNone/>
            </a:pPr>
            <a:r>
              <a:rPr lang="en-US" altLang="zh-CN" sz="1800" b="0"/>
              <a:t>    /*quantity</a:t>
            </a:r>
            <a:r>
              <a:rPr lang="zh-CN" altLang="en-US" sz="1800" b="0"/>
              <a:t>表示销售量，</a:t>
            </a:r>
            <a:r>
              <a:rPr lang="en-US" altLang="zh-CN" sz="1800" b="0"/>
              <a:t>price</a:t>
            </a:r>
            <a:r>
              <a:rPr lang="zh-CN" altLang="en-US" sz="1800" b="0"/>
              <a:t>表示单价，</a:t>
            </a:r>
            <a:r>
              <a:rPr lang="en-US" altLang="zh-CN" sz="1800" b="0"/>
              <a:t>sale</a:t>
            </a:r>
            <a:r>
              <a:rPr lang="zh-CN" altLang="en-US" sz="1800" b="0"/>
              <a:t>表示销售额*</a:t>
            </a:r>
            <a:r>
              <a:rPr lang="en-US" altLang="zh-CN" sz="1800" b="0"/>
              <a:t>/</a:t>
            </a:r>
          </a:p>
          <a:p>
            <a:pPr algn="just" eaLnBrk="0" hangingPunct="0">
              <a:lnSpc>
                <a:spcPct val="130000"/>
              </a:lnSpc>
              <a:spcBef>
                <a:spcPct val="0"/>
              </a:spcBef>
              <a:buClrTx/>
              <a:buFontTx/>
              <a:buNone/>
            </a:pPr>
            <a:r>
              <a:rPr lang="en-US" altLang="zh-CN" sz="1800" b="0"/>
              <a:t>    int quantity ;   </a:t>
            </a:r>
          </a:p>
          <a:p>
            <a:pPr algn="just" eaLnBrk="0" hangingPunct="0">
              <a:lnSpc>
                <a:spcPct val="130000"/>
              </a:lnSpc>
              <a:spcBef>
                <a:spcPct val="0"/>
              </a:spcBef>
              <a:buClrTx/>
              <a:buFontTx/>
              <a:buNone/>
            </a:pPr>
            <a:r>
              <a:rPr lang="en-US" altLang="zh-CN" sz="1800" b="0"/>
              <a:t>    float sale, price ;</a:t>
            </a:r>
          </a:p>
          <a:p>
            <a:pPr algn="just" eaLnBrk="0" hangingPunct="0">
              <a:lnSpc>
                <a:spcPct val="130000"/>
              </a:lnSpc>
              <a:spcBef>
                <a:spcPct val="0"/>
              </a:spcBef>
              <a:buClrTx/>
              <a:buFontTx/>
              <a:buNone/>
            </a:pPr>
            <a:r>
              <a:rPr lang="en-US" altLang="zh-CN" sz="1800" b="0"/>
              <a:t>    </a:t>
            </a:r>
            <a:r>
              <a:rPr lang="en-US" altLang="zh-CN" sz="1800" b="0">
                <a:solidFill>
                  <a:schemeClr val="hlink"/>
                </a:solidFill>
              </a:rPr>
              <a:t>printf("input quantity:");     </a:t>
            </a:r>
            <a:r>
              <a:rPr lang="en-US" altLang="zh-CN" sz="1800" b="0"/>
              <a:t>/*</a:t>
            </a:r>
            <a:r>
              <a:rPr lang="zh-CN" altLang="en-US" sz="1800" b="0"/>
              <a:t>输入数据的提示信息*</a:t>
            </a:r>
            <a:r>
              <a:rPr lang="en-US" altLang="zh-CN" sz="1800" b="0"/>
              <a:t>/</a:t>
            </a:r>
          </a:p>
          <a:p>
            <a:pPr algn="just" eaLnBrk="0" hangingPunct="0">
              <a:lnSpc>
                <a:spcPct val="130000"/>
              </a:lnSpc>
              <a:spcBef>
                <a:spcPct val="0"/>
              </a:spcBef>
              <a:buClrTx/>
              <a:buFontTx/>
              <a:buNone/>
            </a:pPr>
            <a:r>
              <a:rPr lang="en-US" altLang="zh-CN" sz="1800" b="0"/>
              <a:t>    scanf("%d", </a:t>
            </a:r>
            <a:r>
              <a:rPr lang="en-US" altLang="zh-CN" sz="1800" b="0">
                <a:solidFill>
                  <a:schemeClr val="hlink"/>
                </a:solidFill>
              </a:rPr>
              <a:t>&amp;</a:t>
            </a:r>
            <a:r>
              <a:rPr lang="en-US" altLang="zh-CN" sz="1800" b="0"/>
              <a:t>quantity);</a:t>
            </a:r>
          </a:p>
          <a:p>
            <a:pPr algn="just" eaLnBrk="0" hangingPunct="0">
              <a:lnSpc>
                <a:spcPct val="130000"/>
              </a:lnSpc>
              <a:spcBef>
                <a:spcPct val="0"/>
              </a:spcBef>
              <a:buClrTx/>
              <a:buFontTx/>
              <a:buNone/>
            </a:pPr>
            <a:r>
              <a:rPr lang="en-US" altLang="zh-CN" sz="1800" b="0"/>
              <a:t>    </a:t>
            </a:r>
            <a:r>
              <a:rPr lang="en-US" altLang="zh-CN" sz="1800" b="0">
                <a:solidFill>
                  <a:schemeClr val="hlink"/>
                </a:solidFill>
              </a:rPr>
              <a:t>printf("input price:");</a:t>
            </a:r>
            <a:r>
              <a:rPr lang="en-US" altLang="zh-CN" sz="1800" b="0"/>
              <a:t>     </a:t>
            </a:r>
          </a:p>
          <a:p>
            <a:pPr algn="just" eaLnBrk="0" hangingPunct="0">
              <a:lnSpc>
                <a:spcPct val="130000"/>
              </a:lnSpc>
              <a:spcBef>
                <a:spcPct val="0"/>
              </a:spcBef>
              <a:buClrTx/>
              <a:buFontTx/>
              <a:buNone/>
            </a:pPr>
            <a:r>
              <a:rPr lang="en-US" altLang="zh-CN" sz="1800" b="0"/>
              <a:t>    scanf("%f", </a:t>
            </a:r>
            <a:r>
              <a:rPr lang="en-US" altLang="zh-CN" sz="1800" b="0">
                <a:solidFill>
                  <a:schemeClr val="hlink"/>
                </a:solidFill>
              </a:rPr>
              <a:t>&amp;</a:t>
            </a:r>
            <a:r>
              <a:rPr lang="en-US" altLang="zh-CN" sz="1800" b="0"/>
              <a:t>price);</a:t>
            </a:r>
          </a:p>
          <a:p>
            <a:pPr algn="just" eaLnBrk="0" hangingPunct="0">
              <a:lnSpc>
                <a:spcPct val="130000"/>
              </a:lnSpc>
              <a:spcBef>
                <a:spcPct val="0"/>
              </a:spcBef>
              <a:buClrTx/>
              <a:buFontTx/>
              <a:buNone/>
            </a:pPr>
            <a:r>
              <a:rPr lang="en-US" altLang="zh-CN" sz="1800" b="0"/>
              <a:t>    sale = quantity * price;</a:t>
            </a:r>
          </a:p>
          <a:p>
            <a:pPr algn="just" eaLnBrk="0" hangingPunct="0">
              <a:lnSpc>
                <a:spcPct val="130000"/>
              </a:lnSpc>
              <a:spcBef>
                <a:spcPct val="0"/>
              </a:spcBef>
              <a:buClrTx/>
              <a:buFontTx/>
              <a:buNone/>
            </a:pPr>
            <a:r>
              <a:rPr lang="en-US" altLang="zh-CN" sz="1800" b="0"/>
              <a:t>    printf("</a:t>
            </a:r>
            <a:r>
              <a:rPr lang="en-US" altLang="zh-CN" sz="1800" b="0">
                <a:solidFill>
                  <a:schemeClr val="hlink"/>
                </a:solidFill>
              </a:rPr>
              <a:t>the sale is</a:t>
            </a:r>
            <a:r>
              <a:rPr lang="en-US" altLang="zh-CN" sz="1800" b="0"/>
              <a:t>  %f\n", sale);</a:t>
            </a:r>
          </a:p>
          <a:p>
            <a:pPr eaLnBrk="0" hangingPunct="0">
              <a:lnSpc>
                <a:spcPct val="130000"/>
              </a:lnSpc>
              <a:spcBef>
                <a:spcPct val="0"/>
              </a:spcBef>
              <a:buClrTx/>
              <a:buFontTx/>
              <a:buNone/>
            </a:pPr>
            <a:r>
              <a:rPr lang="en-US" altLang="zh-CN" sz="1800" b="0"/>
              <a:t>} </a:t>
            </a:r>
            <a:endParaRPr lang="en-US" altLang="zh-CN" sz="1800"/>
          </a:p>
        </p:txBody>
      </p:sp>
      <p:sp>
        <p:nvSpPr>
          <p:cNvPr id="200708" name="Rectangle 4"/>
          <p:cNvSpPr>
            <a:spLocks noChangeArrowheads="1"/>
          </p:cNvSpPr>
          <p:nvPr/>
        </p:nvSpPr>
        <p:spPr bwMode="auto">
          <a:xfrm>
            <a:off x="4953000" y="4648200"/>
            <a:ext cx="3581400" cy="727075"/>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kumimoji="1" lang="en-US" altLang="zh-CN" sz="2000">
                <a:effectLst>
                  <a:outerShdw blurRad="38100" dist="38100" dir="2700000" algn="tl">
                    <a:srgbClr val="C0C0C0"/>
                  </a:outerShdw>
                </a:effectLst>
                <a:latin typeface="黑体" pitchFamily="2" charset="-122"/>
              </a:rPr>
              <a:t>scanf("input quantity %d",</a:t>
            </a:r>
          </a:p>
          <a:p>
            <a:pPr algn="l"/>
            <a:r>
              <a:rPr kumimoji="1" lang="en-US" altLang="zh-CN" sz="2000">
                <a:effectLst>
                  <a:outerShdw blurRad="38100" dist="38100" dir="2700000" algn="tl">
                    <a:srgbClr val="C0C0C0"/>
                  </a:outerShdw>
                </a:effectLst>
                <a:latin typeface="黑体" pitchFamily="2" charset="-122"/>
              </a:rPr>
              <a:t>               &amp;quantity)</a:t>
            </a:r>
            <a:r>
              <a:rPr kumimoji="1" lang="en-US" altLang="zh-CN" sz="2000">
                <a:latin typeface="黑体" pitchFamily="2" charset="-122"/>
              </a:rPr>
              <a:t>;</a:t>
            </a:r>
          </a:p>
        </p:txBody>
      </p:sp>
      <p:grpSp>
        <p:nvGrpSpPr>
          <p:cNvPr id="200709" name="Group 5"/>
          <p:cNvGrpSpPr>
            <a:grpSpLocks/>
          </p:cNvGrpSpPr>
          <p:nvPr/>
        </p:nvGrpSpPr>
        <p:grpSpPr bwMode="auto">
          <a:xfrm>
            <a:off x="6248400" y="4572000"/>
            <a:ext cx="838200" cy="762000"/>
            <a:chOff x="1248" y="2496"/>
            <a:chExt cx="528" cy="480"/>
          </a:xfrm>
        </p:grpSpPr>
        <p:sp>
          <p:nvSpPr>
            <p:cNvPr id="200710" name="Line 6"/>
            <p:cNvSpPr>
              <a:spLocks noChangeShapeType="1"/>
            </p:cNvSpPr>
            <p:nvPr/>
          </p:nvSpPr>
          <p:spPr bwMode="auto">
            <a:xfrm>
              <a:off x="1248" y="2496"/>
              <a:ext cx="528" cy="48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200711" name="Line 7"/>
            <p:cNvSpPr>
              <a:spLocks noChangeShapeType="1"/>
            </p:cNvSpPr>
            <p:nvPr/>
          </p:nvSpPr>
          <p:spPr bwMode="auto">
            <a:xfrm flipH="1">
              <a:off x="1296" y="2496"/>
              <a:ext cx="480" cy="48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Tree>
    <p:extLst>
      <p:ext uri="{BB962C8B-B14F-4D97-AF65-F5344CB8AC3E}">
        <p14:creationId xmlns:p14="http://schemas.microsoft.com/office/powerpoint/2010/main" val="275977428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200709"/>
                                        </p:tgtEl>
                                        <p:attrNameLst>
                                          <p:attrName>style.visibility</p:attrName>
                                        </p:attrNameLst>
                                      </p:cBhvr>
                                      <p:to>
                                        <p:strVal val="visible"/>
                                      </p:to>
                                    </p:set>
                                    <p:anim calcmode="lin" valueType="num">
                                      <p:cBhvr additive="base">
                                        <p:cTn id="7" dur="500" fill="hold"/>
                                        <p:tgtEl>
                                          <p:spTgt spid="200709"/>
                                        </p:tgtEl>
                                        <p:attrNameLst>
                                          <p:attrName>ppt_x</p:attrName>
                                        </p:attrNameLst>
                                      </p:cBhvr>
                                      <p:tavLst>
                                        <p:tav tm="0">
                                          <p:val>
                                            <p:strVal val="0-#ppt_w/2"/>
                                          </p:val>
                                        </p:tav>
                                        <p:tav tm="100000">
                                          <p:val>
                                            <p:strVal val="#ppt_x"/>
                                          </p:val>
                                        </p:tav>
                                      </p:tavLst>
                                    </p:anim>
                                    <p:anim calcmode="lin" valueType="num">
                                      <p:cBhvr additive="base">
                                        <p:cTn id="8" dur="500" fill="hold"/>
                                        <p:tgtEl>
                                          <p:spTgt spid="20070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62926ACD-47CD-4A49-874E-82DDD0F75700}" type="slidenum">
              <a:rPr lang="en-US" altLang="zh-CN"/>
              <a:pPr/>
              <a:t>36</a:t>
            </a:fld>
            <a:endParaRPr lang="en-US" altLang="zh-CN"/>
          </a:p>
        </p:txBody>
      </p:sp>
      <p:sp>
        <p:nvSpPr>
          <p:cNvPr id="166914" name="Rectangle 2"/>
          <p:cNvSpPr>
            <a:spLocks noGrp="1" noChangeArrowheads="1"/>
          </p:cNvSpPr>
          <p:nvPr>
            <p:ph type="title"/>
          </p:nvPr>
        </p:nvSpPr>
        <p:spPr/>
        <p:txBody>
          <a:bodyPr/>
          <a:lstStyle/>
          <a:p>
            <a:r>
              <a:rPr lang="en-US" altLang="zh-CN" b="0" dirty="0">
                <a:latin typeface="黑体" pitchFamily="2" charset="-122"/>
              </a:rPr>
              <a:t>2.4  C</a:t>
            </a:r>
            <a:r>
              <a:rPr lang="zh-CN" altLang="en-US" b="0" dirty="0">
                <a:latin typeface="黑体" pitchFamily="2" charset="-122"/>
              </a:rPr>
              <a:t>程序示例</a:t>
            </a:r>
          </a:p>
        </p:txBody>
      </p:sp>
      <p:sp>
        <p:nvSpPr>
          <p:cNvPr id="166915" name="Rectangle 3"/>
          <p:cNvSpPr>
            <a:spLocks noGrp="1" noChangeArrowheads="1"/>
          </p:cNvSpPr>
          <p:nvPr>
            <p:ph type="body" idx="1"/>
          </p:nvPr>
        </p:nvSpPr>
        <p:spPr/>
        <p:txBody>
          <a:bodyPr/>
          <a:lstStyle/>
          <a:p>
            <a:pPr marL="609600" indent="-609600">
              <a:lnSpc>
                <a:spcPct val="120000"/>
              </a:lnSpc>
              <a:buFont typeface="Wingdings" pitchFamily="2" charset="2"/>
              <a:buNone/>
            </a:pPr>
            <a:r>
              <a:rPr lang="zh-CN" altLang="en-US" sz="2400" dirty="0"/>
              <a:t>总结：</a:t>
            </a:r>
          </a:p>
          <a:p>
            <a:pPr marL="609600" indent="-165100">
              <a:lnSpc>
                <a:spcPct val="120000"/>
              </a:lnSpc>
              <a:buFontTx/>
              <a:buAutoNum type="arabicPeriod"/>
            </a:pPr>
            <a:r>
              <a:rPr lang="zh-CN" altLang="en-US" sz="2000" dirty="0"/>
              <a:t>程序中要有必要的注释：程序的功能，变量的用途，操作的目的等。－－提高可读性</a:t>
            </a:r>
          </a:p>
          <a:p>
            <a:pPr marL="609600" indent="-165100">
              <a:lnSpc>
                <a:spcPct val="120000"/>
              </a:lnSpc>
              <a:buFontTx/>
              <a:buAutoNum type="arabicPeriod"/>
            </a:pPr>
            <a:r>
              <a:rPr lang="zh-CN" altLang="en-US" sz="2000" dirty="0"/>
              <a:t>为变量取名要尽量做到见名知义。－－提高可读性</a:t>
            </a:r>
          </a:p>
          <a:p>
            <a:pPr marL="609600" indent="-165100">
              <a:lnSpc>
                <a:spcPct val="120000"/>
              </a:lnSpc>
              <a:buFontTx/>
              <a:buAutoNum type="arabicPeriod"/>
            </a:pPr>
            <a:r>
              <a:rPr lang="zh-CN" altLang="en-US" sz="2000" dirty="0"/>
              <a:t>输入数据前有必要的提示信息。要有</a:t>
            </a:r>
            <a:r>
              <a:rPr lang="en-US" altLang="zh-CN" sz="2000" dirty="0" err="1"/>
              <a:t>printf</a:t>
            </a:r>
            <a:r>
              <a:rPr lang="zh-CN" altLang="en-US" sz="2000" dirty="0"/>
              <a:t>函数输出，一定不能加在</a:t>
            </a:r>
            <a:r>
              <a:rPr lang="en-US" altLang="zh-CN" sz="2000" dirty="0" err="1"/>
              <a:t>scanf</a:t>
            </a:r>
            <a:r>
              <a:rPr lang="zh-CN" altLang="en-US" sz="2000" dirty="0"/>
              <a:t>函数中。－－提高友好性</a:t>
            </a:r>
          </a:p>
          <a:p>
            <a:pPr marL="609600" indent="-165100">
              <a:lnSpc>
                <a:spcPct val="120000"/>
              </a:lnSpc>
              <a:buFontTx/>
              <a:buAutoNum type="arabicPeriod"/>
            </a:pPr>
            <a:r>
              <a:rPr lang="zh-CN" altLang="en-US" sz="2000" dirty="0"/>
              <a:t>输出也要给出必要的提示。－－提高友好性</a:t>
            </a:r>
          </a:p>
          <a:p>
            <a:pPr marL="609600" indent="-609600">
              <a:lnSpc>
                <a:spcPct val="120000"/>
              </a:lnSpc>
              <a:buFontTx/>
              <a:buAutoNum type="arabicPeriod"/>
            </a:pPr>
            <a:endParaRPr lang="en-US" altLang="zh-CN" sz="2400" dirty="0"/>
          </a:p>
        </p:txBody>
      </p:sp>
    </p:spTree>
    <p:extLst>
      <p:ext uri="{BB962C8B-B14F-4D97-AF65-F5344CB8AC3E}">
        <p14:creationId xmlns:p14="http://schemas.microsoft.com/office/powerpoint/2010/main" val="22552185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6691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6691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6691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6691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669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5" grpId="0" build="p"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3"/>
          <p:cNvSpPr>
            <a:spLocks noGrp="1"/>
          </p:cNvSpPr>
          <p:nvPr>
            <p:ph type="sldNum" sz="quarter" idx="10"/>
          </p:nvPr>
        </p:nvSpPr>
        <p:spPr/>
        <p:txBody>
          <a:bodyPr/>
          <a:lstStyle/>
          <a:p>
            <a:fld id="{41121B47-A49F-48C9-AFA2-9743DCC7415F}" type="slidenum">
              <a:rPr lang="en-US" altLang="zh-CN"/>
              <a:pPr/>
              <a:t>37</a:t>
            </a:fld>
            <a:endParaRPr lang="en-US" altLang="zh-CN"/>
          </a:p>
        </p:txBody>
      </p:sp>
      <p:sp>
        <p:nvSpPr>
          <p:cNvPr id="201731" name="Rectangle 3"/>
          <p:cNvSpPr>
            <a:spLocks noGrp="1" noChangeArrowheads="1"/>
          </p:cNvSpPr>
          <p:nvPr>
            <p:ph type="body" idx="1"/>
          </p:nvPr>
        </p:nvSpPr>
        <p:spPr>
          <a:xfrm>
            <a:off x="2590800" y="1524000"/>
            <a:ext cx="6019800" cy="2514600"/>
          </a:xfrm>
        </p:spPr>
        <p:txBody>
          <a:bodyPr/>
          <a:lstStyle/>
          <a:p>
            <a:pPr>
              <a:lnSpc>
                <a:spcPct val="110000"/>
              </a:lnSpc>
              <a:buFont typeface="Wingdings" pitchFamily="2" charset="2"/>
              <a:buNone/>
            </a:pPr>
            <a:r>
              <a:rPr lang="en-US" altLang="zh-CN" sz="2400" dirty="0" smtClean="0"/>
              <a:t>【</a:t>
            </a:r>
            <a:r>
              <a:rPr lang="zh-CN" altLang="en-US" sz="2400" dirty="0" smtClean="0"/>
              <a:t>题目</a:t>
            </a:r>
            <a:r>
              <a:rPr lang="en-US" altLang="zh-CN" sz="2400" dirty="0" smtClean="0"/>
              <a:t>】</a:t>
            </a:r>
            <a:r>
              <a:rPr lang="zh-CN" altLang="en-US" sz="2400" dirty="0" smtClean="0"/>
              <a:t>编程</a:t>
            </a:r>
            <a:r>
              <a:rPr lang="zh-CN" altLang="en-US" sz="2400" dirty="0"/>
              <a:t>，使</a:t>
            </a:r>
            <a:r>
              <a:rPr lang="en-US" altLang="zh-CN" sz="2400" dirty="0"/>
              <a:t>day</a:t>
            </a:r>
            <a:r>
              <a:rPr lang="zh-CN" altLang="en-US" sz="2400" dirty="0"/>
              <a:t>＝</a:t>
            </a:r>
            <a:r>
              <a:rPr lang="en-US" altLang="zh-CN" sz="2400" dirty="0"/>
              <a:t>31</a:t>
            </a:r>
            <a:r>
              <a:rPr lang="zh-CN" altLang="en-US" sz="2400" dirty="0"/>
              <a:t>，</a:t>
            </a:r>
            <a:r>
              <a:rPr lang="en-US" altLang="zh-CN" sz="2400" dirty="0" err="1"/>
              <a:t>m_count</a:t>
            </a:r>
            <a:r>
              <a:rPr lang="zh-CN" altLang="en-US" sz="2400" dirty="0"/>
              <a:t>＝</a:t>
            </a:r>
            <a:r>
              <a:rPr lang="en-US" altLang="zh-CN" sz="2400" dirty="0"/>
              <a:t>7</a:t>
            </a:r>
            <a:r>
              <a:rPr lang="zh-CN" altLang="en-US" sz="2400" dirty="0" smtClean="0"/>
              <a:t>，</a:t>
            </a:r>
            <a:r>
              <a:rPr lang="en-US" altLang="zh-CN" sz="2400" dirty="0" smtClean="0"/>
              <a:t>c</a:t>
            </a:r>
            <a:r>
              <a:rPr lang="zh-CN" altLang="en-US" sz="2400" dirty="0"/>
              <a:t>为它们的积，</a:t>
            </a:r>
            <a:r>
              <a:rPr lang="en-US" altLang="zh-CN" sz="2400" dirty="0"/>
              <a:t>d</a:t>
            </a:r>
            <a:r>
              <a:rPr lang="zh-CN" altLang="en-US" sz="2400" dirty="0"/>
              <a:t>为</a:t>
            </a:r>
            <a:r>
              <a:rPr lang="en-US" altLang="zh-CN" sz="2400" dirty="0"/>
              <a:t>365</a:t>
            </a:r>
            <a:r>
              <a:rPr lang="zh-CN" altLang="en-US" sz="2400" dirty="0"/>
              <a:t>与</a:t>
            </a:r>
            <a:r>
              <a:rPr lang="en-US" altLang="zh-CN" sz="2400" dirty="0"/>
              <a:t>c</a:t>
            </a:r>
            <a:r>
              <a:rPr lang="zh-CN" altLang="en-US" sz="2400" dirty="0"/>
              <a:t>的差</a:t>
            </a:r>
            <a:r>
              <a:rPr lang="zh-CN" altLang="en-US" sz="2400" dirty="0" smtClean="0"/>
              <a:t>。输出</a:t>
            </a:r>
            <a:r>
              <a:rPr lang="zh-CN" altLang="en-US" sz="2400" dirty="0"/>
              <a:t>为：</a:t>
            </a:r>
            <a:r>
              <a:rPr lang="en-US" altLang="zh-CN" sz="2400" dirty="0"/>
              <a:t>there are 217 days ,</a:t>
            </a:r>
            <a:r>
              <a:rPr lang="en-US" altLang="zh-CN" sz="2400" dirty="0" smtClean="0"/>
              <a:t>the </a:t>
            </a:r>
            <a:r>
              <a:rPr lang="en-US" altLang="zh-CN" sz="2400" dirty="0"/>
              <a:t>rest is 148.</a:t>
            </a:r>
          </a:p>
        </p:txBody>
      </p:sp>
      <p:sp>
        <p:nvSpPr>
          <p:cNvPr id="4" name="Rectangle 2"/>
          <p:cNvSpPr>
            <a:spLocks noGrp="1" noChangeArrowheads="1"/>
          </p:cNvSpPr>
          <p:nvPr>
            <p:ph type="title"/>
          </p:nvPr>
        </p:nvSpPr>
        <p:spPr>
          <a:xfrm>
            <a:off x="381000" y="304800"/>
            <a:ext cx="8280400" cy="733425"/>
          </a:xfrm>
        </p:spPr>
        <p:txBody>
          <a:bodyPr/>
          <a:lstStyle/>
          <a:p>
            <a:r>
              <a:rPr lang="zh-CN" altLang="en-US" sz="3600" b="0" dirty="0" smtClean="0">
                <a:latin typeface="黑体" pitchFamily="2" charset="-122"/>
              </a:rPr>
              <a:t>边学边练</a:t>
            </a:r>
            <a:endParaRPr lang="zh-CN" altLang="en-US" sz="3600" b="0" dirty="0">
              <a:latin typeface="黑体" pitchFamily="2" charset="-122"/>
            </a:endParaRPr>
          </a:p>
        </p:txBody>
      </p:sp>
      <p:graphicFrame>
        <p:nvGraphicFramePr>
          <p:cNvPr id="2" name="对象 1"/>
          <p:cNvGraphicFramePr>
            <a:graphicFrameLocks noChangeAspect="1"/>
          </p:cNvGraphicFramePr>
          <p:nvPr/>
        </p:nvGraphicFramePr>
        <p:xfrm>
          <a:off x="381000" y="1524000"/>
          <a:ext cx="1905000" cy="1905000"/>
        </p:xfrm>
        <a:graphic>
          <a:graphicData uri="http://schemas.openxmlformats.org/presentationml/2006/ole">
            <mc:AlternateContent xmlns:mc="http://schemas.openxmlformats.org/markup-compatibility/2006">
              <mc:Choice xmlns:v="urn:schemas-microsoft-com:vml" Requires="v">
                <p:oleObj spid="_x0000_s64516" name="位图图像" r:id="rId3" imgW="5380952" imgH="4704762" progId="PBrush">
                  <p:embed/>
                </p:oleObj>
              </mc:Choice>
              <mc:Fallback>
                <p:oleObj name="位图图像" r:id="rId3" imgW="5380952" imgH="4704762" progId="PBrush">
                  <p:embed/>
                  <p:pic>
                    <p:nvPicPr>
                      <p:cNvPr id="0" name="对象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24000"/>
                        <a:ext cx="19050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475659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D40D5E84-D938-4107-B758-807011024513}" type="slidenum">
              <a:rPr lang="en-US" altLang="zh-CN"/>
              <a:pPr/>
              <a:t>38</a:t>
            </a:fld>
            <a:endParaRPr lang="en-US" altLang="zh-CN"/>
          </a:p>
        </p:txBody>
      </p:sp>
      <p:sp>
        <p:nvSpPr>
          <p:cNvPr id="211970" name="Rectangle 2"/>
          <p:cNvSpPr>
            <a:spLocks noGrp="1" noChangeArrowheads="1"/>
          </p:cNvSpPr>
          <p:nvPr>
            <p:ph type="title"/>
          </p:nvPr>
        </p:nvSpPr>
        <p:spPr/>
        <p:txBody>
          <a:bodyPr/>
          <a:lstStyle/>
          <a:p>
            <a:r>
              <a:rPr lang="zh-CN" altLang="en-US" b="0" dirty="0">
                <a:latin typeface="黑体" pitchFamily="2" charset="-122"/>
              </a:rPr>
              <a:t>练习</a:t>
            </a:r>
            <a:endParaRPr lang="zh-CN" altLang="zh-CN" dirty="0"/>
          </a:p>
        </p:txBody>
      </p:sp>
      <p:sp>
        <p:nvSpPr>
          <p:cNvPr id="211971" name="Rectangle 3"/>
          <p:cNvSpPr>
            <a:spLocks noGrp="1" noChangeArrowheads="1"/>
          </p:cNvSpPr>
          <p:nvPr>
            <p:ph type="body" idx="1"/>
          </p:nvPr>
        </p:nvSpPr>
        <p:spPr>
          <a:xfrm>
            <a:off x="685800" y="1524000"/>
            <a:ext cx="8134350" cy="4648200"/>
          </a:xfrm>
        </p:spPr>
        <p:txBody>
          <a:bodyPr/>
          <a:lstStyle/>
          <a:p>
            <a:pPr>
              <a:lnSpc>
                <a:spcPct val="90000"/>
              </a:lnSpc>
              <a:buFont typeface="Wingdings" pitchFamily="2" charset="2"/>
              <a:buNone/>
            </a:pPr>
            <a:r>
              <a:rPr lang="en-US" altLang="zh-CN" sz="2400"/>
              <a:t>main()</a:t>
            </a:r>
          </a:p>
          <a:p>
            <a:pPr>
              <a:lnSpc>
                <a:spcPct val="90000"/>
              </a:lnSpc>
              <a:buFont typeface="Wingdings" pitchFamily="2" charset="2"/>
              <a:buNone/>
            </a:pPr>
            <a:r>
              <a:rPr lang="en-US" altLang="zh-CN" sz="2400"/>
              <a:t>{</a:t>
            </a:r>
          </a:p>
          <a:p>
            <a:pPr>
              <a:lnSpc>
                <a:spcPct val="90000"/>
              </a:lnSpc>
              <a:buFont typeface="Wingdings" pitchFamily="2" charset="2"/>
              <a:buNone/>
            </a:pPr>
            <a:r>
              <a:rPr lang="en-US" altLang="zh-CN" sz="2400"/>
              <a:t>    int  day, m_count, c, d;</a:t>
            </a:r>
          </a:p>
          <a:p>
            <a:pPr>
              <a:lnSpc>
                <a:spcPct val="90000"/>
              </a:lnSpc>
              <a:buFont typeface="Wingdings" pitchFamily="2" charset="2"/>
              <a:buNone/>
            </a:pPr>
            <a:r>
              <a:rPr lang="en-US" altLang="zh-CN" sz="2400"/>
              <a:t>    day=31; </a:t>
            </a:r>
          </a:p>
          <a:p>
            <a:pPr>
              <a:lnSpc>
                <a:spcPct val="90000"/>
              </a:lnSpc>
              <a:buFont typeface="Wingdings" pitchFamily="2" charset="2"/>
              <a:buNone/>
            </a:pPr>
            <a:r>
              <a:rPr lang="en-US" altLang="zh-CN" sz="2400"/>
              <a:t>    m_count=7;</a:t>
            </a:r>
          </a:p>
          <a:p>
            <a:pPr>
              <a:lnSpc>
                <a:spcPct val="90000"/>
              </a:lnSpc>
              <a:buFont typeface="Wingdings" pitchFamily="2" charset="2"/>
              <a:buNone/>
            </a:pPr>
            <a:r>
              <a:rPr lang="en-US" altLang="zh-CN" sz="2400"/>
              <a:t>    c = day * m_count;</a:t>
            </a:r>
          </a:p>
          <a:p>
            <a:pPr>
              <a:lnSpc>
                <a:spcPct val="90000"/>
              </a:lnSpc>
              <a:buFont typeface="Wingdings" pitchFamily="2" charset="2"/>
              <a:buNone/>
            </a:pPr>
            <a:r>
              <a:rPr lang="en-US" altLang="zh-CN" sz="2400"/>
              <a:t>    d = 365 - c;</a:t>
            </a:r>
          </a:p>
          <a:p>
            <a:pPr>
              <a:lnSpc>
                <a:spcPct val="90000"/>
              </a:lnSpc>
              <a:buFont typeface="Wingdings" pitchFamily="2" charset="2"/>
              <a:buNone/>
            </a:pPr>
            <a:r>
              <a:rPr lang="en-US" altLang="zh-CN" sz="2400"/>
              <a:t>    printf(“there are %d days ,the rest is %d.\n”, c, d);</a:t>
            </a:r>
          </a:p>
          <a:p>
            <a:pPr>
              <a:lnSpc>
                <a:spcPct val="90000"/>
              </a:lnSpc>
              <a:buFont typeface="Wingdings" pitchFamily="2" charset="2"/>
              <a:buNone/>
            </a:pPr>
            <a:r>
              <a:rPr lang="en-US" altLang="zh-CN" sz="2400"/>
              <a:t>}</a:t>
            </a:r>
          </a:p>
        </p:txBody>
      </p:sp>
    </p:spTree>
    <p:extLst>
      <p:ext uri="{BB962C8B-B14F-4D97-AF65-F5344CB8AC3E}">
        <p14:creationId xmlns:p14="http://schemas.microsoft.com/office/powerpoint/2010/main" val="42189038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34B2A9D5-E848-45F1-B2CC-F53EEA6E159B}" type="slidenum">
              <a:rPr lang="en-US" altLang="zh-CN"/>
              <a:pPr/>
              <a:t>39</a:t>
            </a:fld>
            <a:endParaRPr lang="en-US" altLang="zh-CN"/>
          </a:p>
        </p:txBody>
      </p:sp>
      <p:sp>
        <p:nvSpPr>
          <p:cNvPr id="220162" name="Rectangle 2"/>
          <p:cNvSpPr>
            <a:spLocks noGrp="1" noChangeArrowheads="1"/>
          </p:cNvSpPr>
          <p:nvPr>
            <p:ph type="title"/>
          </p:nvPr>
        </p:nvSpPr>
        <p:spPr/>
        <p:txBody>
          <a:bodyPr/>
          <a:lstStyle/>
          <a:p>
            <a:r>
              <a:rPr lang="en-US" altLang="zh-CN" b="0"/>
              <a:t>2.6</a:t>
            </a:r>
            <a:r>
              <a:rPr lang="zh-CN" altLang="en-US" b="0"/>
              <a:t>　</a:t>
            </a:r>
            <a:r>
              <a:rPr lang="en-US" altLang="zh-CN" b="0"/>
              <a:t>C</a:t>
            </a:r>
            <a:r>
              <a:rPr lang="zh-CN" altLang="en-US" b="0"/>
              <a:t>编程规范</a:t>
            </a:r>
          </a:p>
        </p:txBody>
      </p:sp>
      <p:sp>
        <p:nvSpPr>
          <p:cNvPr id="220163" name="Rectangle 3"/>
          <p:cNvSpPr>
            <a:spLocks noGrp="1" noChangeArrowheads="1"/>
          </p:cNvSpPr>
          <p:nvPr>
            <p:ph type="body" idx="1"/>
          </p:nvPr>
        </p:nvSpPr>
        <p:spPr>
          <a:xfrm>
            <a:off x="685800" y="1524000"/>
            <a:ext cx="7772400" cy="4857750"/>
          </a:xfrm>
        </p:spPr>
        <p:txBody>
          <a:bodyPr/>
          <a:lstStyle/>
          <a:p>
            <a:pPr algn="just">
              <a:lnSpc>
                <a:spcPct val="80000"/>
              </a:lnSpc>
              <a:buFont typeface="Wingdings" pitchFamily="2" charset="2"/>
              <a:buNone/>
            </a:pPr>
            <a:r>
              <a:rPr lang="en-US" altLang="zh-CN" sz="2400" b="0" dirty="0"/>
              <a:t>2.6.1</a:t>
            </a:r>
            <a:r>
              <a:rPr lang="zh-CN" altLang="en-US" sz="2400" b="0" dirty="0"/>
              <a:t>　</a:t>
            </a:r>
            <a:r>
              <a:rPr lang="zh-CN" altLang="en-US" sz="2400" b="0" dirty="0" smtClean="0"/>
              <a:t>排版</a:t>
            </a:r>
            <a:endParaRPr lang="zh-CN" altLang="en-US" sz="2400" dirty="0"/>
          </a:p>
          <a:p>
            <a:pPr lvl="1">
              <a:lnSpc>
                <a:spcPct val="110000"/>
              </a:lnSpc>
            </a:pPr>
            <a:r>
              <a:rPr lang="zh-CN" altLang="en-US" sz="2000" dirty="0"/>
              <a:t>程序块要采取缩进风格编写，缩进的空格数为</a:t>
            </a:r>
            <a:r>
              <a:rPr lang="en-US" altLang="zh-CN" sz="2000" dirty="0"/>
              <a:t>4</a:t>
            </a:r>
            <a:r>
              <a:rPr lang="zh-CN" altLang="en-US" sz="2000" dirty="0"/>
              <a:t>个，主函数体相同缩进。</a:t>
            </a:r>
          </a:p>
          <a:p>
            <a:pPr lvl="1">
              <a:lnSpc>
                <a:spcPct val="110000"/>
              </a:lnSpc>
            </a:pPr>
            <a:r>
              <a:rPr lang="zh-CN" altLang="en-US" sz="2000" dirty="0"/>
              <a:t>在“</a:t>
            </a:r>
            <a:r>
              <a:rPr lang="en-US" altLang="zh-CN" sz="2000" dirty="0"/>
              <a:t>{”</a:t>
            </a:r>
            <a:r>
              <a:rPr lang="zh-CN" altLang="en-US" sz="2000" dirty="0"/>
              <a:t>所在行不书写代码。</a:t>
            </a:r>
          </a:p>
          <a:p>
            <a:pPr lvl="1">
              <a:lnSpc>
                <a:spcPct val="110000"/>
              </a:lnSpc>
            </a:pPr>
            <a:r>
              <a:rPr lang="zh-CN" altLang="en-US" sz="2000" dirty="0"/>
              <a:t>在两个以上的变量、常量进行对等操作时，它们之间的操作符之前、之后要加</a:t>
            </a:r>
            <a:r>
              <a:rPr lang="en-US" altLang="zh-CN" sz="2000" dirty="0"/>
              <a:t>1</a:t>
            </a:r>
            <a:r>
              <a:rPr lang="zh-CN" altLang="en-US" sz="2000" dirty="0"/>
              <a:t>个空格。采用这种松散方式编写代码可以使代码更加清晰。“</a:t>
            </a:r>
            <a:r>
              <a:rPr lang="en-US" altLang="zh-CN" sz="2000" dirty="0"/>
              <a:t>++”</a:t>
            </a:r>
            <a:r>
              <a:rPr lang="zh-CN" altLang="en-US" sz="2000" dirty="0"/>
              <a:t>、“</a:t>
            </a:r>
            <a:r>
              <a:rPr lang="en-US" altLang="zh-CN" sz="2000" dirty="0"/>
              <a:t>--</a:t>
            </a:r>
            <a:r>
              <a:rPr lang="zh-CN" altLang="en-US" sz="2000" dirty="0"/>
              <a:t>等单目操作符前后不加空格。</a:t>
            </a:r>
            <a:endParaRPr lang="zh-CN" altLang="en-US" sz="2000" i="1" dirty="0"/>
          </a:p>
          <a:p>
            <a:pPr lvl="1">
              <a:lnSpc>
                <a:spcPct val="110000"/>
              </a:lnSpc>
            </a:pPr>
            <a:r>
              <a:rPr lang="zh-CN" altLang="en-US" sz="2000" dirty="0"/>
              <a:t>不允许把多个短句写在一行中，即一行只写一条语句。</a:t>
            </a:r>
          </a:p>
          <a:p>
            <a:pPr lvl="2">
              <a:lnSpc>
                <a:spcPct val="80000"/>
              </a:lnSpc>
              <a:buFontTx/>
              <a:buNone/>
            </a:pPr>
            <a:r>
              <a:rPr lang="zh-CN" altLang="en-US" sz="1800" dirty="0"/>
              <a:t>例如：</a:t>
            </a:r>
            <a:endParaRPr lang="zh-CN" altLang="en-US" sz="1800" i="1" dirty="0"/>
          </a:p>
          <a:p>
            <a:pPr lvl="2">
              <a:lnSpc>
                <a:spcPct val="80000"/>
              </a:lnSpc>
              <a:buFontTx/>
              <a:buNone/>
            </a:pPr>
            <a:r>
              <a:rPr lang="en-US" altLang="zh-CN" sz="1800" i="1" dirty="0"/>
              <a:t>a = 0;    b = 0;</a:t>
            </a:r>
            <a:endParaRPr lang="en-US" altLang="zh-CN" sz="1800" dirty="0"/>
          </a:p>
          <a:p>
            <a:pPr lvl="2">
              <a:lnSpc>
                <a:spcPct val="80000"/>
              </a:lnSpc>
              <a:buFontTx/>
              <a:buNone/>
            </a:pPr>
            <a:r>
              <a:rPr lang="zh-CN" altLang="en-US" sz="1800" dirty="0"/>
              <a:t>应如下书写：</a:t>
            </a:r>
            <a:endParaRPr lang="zh-CN" altLang="en-US" sz="1800" i="1" dirty="0"/>
          </a:p>
          <a:p>
            <a:pPr lvl="2">
              <a:lnSpc>
                <a:spcPct val="80000"/>
              </a:lnSpc>
              <a:buFontTx/>
              <a:buNone/>
            </a:pPr>
            <a:r>
              <a:rPr lang="en-US" altLang="zh-CN" sz="1800" i="1" dirty="0"/>
              <a:t>a = 0;</a:t>
            </a:r>
          </a:p>
          <a:p>
            <a:pPr lvl="2">
              <a:lnSpc>
                <a:spcPct val="80000"/>
              </a:lnSpc>
              <a:buFontTx/>
              <a:buNone/>
            </a:pPr>
            <a:r>
              <a:rPr lang="en-US" altLang="zh-CN" sz="1800" i="1" dirty="0"/>
              <a:t>b = 0;</a:t>
            </a:r>
          </a:p>
        </p:txBody>
      </p:sp>
    </p:spTree>
    <p:extLst>
      <p:ext uri="{BB962C8B-B14F-4D97-AF65-F5344CB8AC3E}">
        <p14:creationId xmlns:p14="http://schemas.microsoft.com/office/powerpoint/2010/main" val="8462140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28FFC61F-129A-464A-B9F9-1BFA908D7240}" type="slidenum">
              <a:rPr lang="en-US" altLang="zh-CN"/>
              <a:pPr/>
              <a:t>4</a:t>
            </a:fld>
            <a:endParaRPr lang="en-US" altLang="zh-CN"/>
          </a:p>
        </p:txBody>
      </p:sp>
      <p:sp>
        <p:nvSpPr>
          <p:cNvPr id="205826" name="Rectangle 2"/>
          <p:cNvSpPr>
            <a:spLocks noGrp="1" noChangeArrowheads="1"/>
          </p:cNvSpPr>
          <p:nvPr>
            <p:ph type="title"/>
          </p:nvPr>
        </p:nvSpPr>
        <p:spPr/>
        <p:txBody>
          <a:bodyPr/>
          <a:lstStyle/>
          <a:p>
            <a:r>
              <a:rPr lang="en-US" altLang="zh-CN">
                <a:latin typeface="黑体" pitchFamily="2" charset="-122"/>
              </a:rPr>
              <a:t>2.1 </a:t>
            </a:r>
            <a:r>
              <a:rPr lang="zh-CN" altLang="en-US">
                <a:latin typeface="黑体" pitchFamily="2" charset="-122"/>
              </a:rPr>
              <a:t>算法的含义</a:t>
            </a:r>
          </a:p>
        </p:txBody>
      </p:sp>
      <p:sp>
        <p:nvSpPr>
          <p:cNvPr id="205827" name="Rectangle 3"/>
          <p:cNvSpPr>
            <a:spLocks noGrp="1" noChangeArrowheads="1"/>
          </p:cNvSpPr>
          <p:nvPr>
            <p:ph type="body" idx="1"/>
          </p:nvPr>
        </p:nvSpPr>
        <p:spPr/>
        <p:txBody>
          <a:bodyPr/>
          <a:lstStyle/>
          <a:p>
            <a:pPr>
              <a:buFont typeface="Wingdings" pitchFamily="2" charset="2"/>
              <a:buNone/>
            </a:pPr>
            <a:r>
              <a:rPr lang="en-US" altLang="zh-CN"/>
              <a:t>【</a:t>
            </a:r>
            <a:r>
              <a:rPr lang="zh-CN" altLang="en-US"/>
              <a:t>例</a:t>
            </a:r>
            <a:r>
              <a:rPr lang="en-US" altLang="zh-CN"/>
              <a:t>2-2】</a:t>
            </a:r>
            <a:r>
              <a:rPr lang="zh-CN" altLang="en-US"/>
              <a:t>去西藏旅行的行程。</a:t>
            </a:r>
          </a:p>
        </p:txBody>
      </p:sp>
      <p:sp>
        <p:nvSpPr>
          <p:cNvPr id="205828" name="Rectangle 4"/>
          <p:cNvSpPr>
            <a:spLocks noChangeArrowheads="1"/>
          </p:cNvSpPr>
          <p:nvPr/>
        </p:nvSpPr>
        <p:spPr bwMode="auto">
          <a:xfrm>
            <a:off x="827088" y="3284538"/>
            <a:ext cx="7488237"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kumimoji="1" lang="zh-CN" altLang="en-US" b="1">
                <a:solidFill>
                  <a:srgbClr val="FF0000"/>
                </a:solidFill>
              </a:rPr>
              <a:t>结论</a:t>
            </a:r>
            <a:r>
              <a:rPr kumimoji="1" lang="en-US" altLang="zh-CN" b="1">
                <a:solidFill>
                  <a:srgbClr val="FF0000"/>
                </a:solidFill>
              </a:rPr>
              <a:t>2</a:t>
            </a:r>
            <a:r>
              <a:rPr kumimoji="1" lang="zh-CN" altLang="en-US" b="1">
                <a:solidFill>
                  <a:srgbClr val="FF0000"/>
                </a:solidFill>
              </a:rPr>
              <a:t>：</a:t>
            </a:r>
            <a:r>
              <a:rPr kumimoji="1" lang="zh-CN" altLang="en-US" b="1">
                <a:solidFill>
                  <a:srgbClr val="FF0000"/>
                </a:solidFill>
                <a:effectLst>
                  <a:outerShdw blurRad="38100" dist="38100" dir="2700000" algn="tl">
                    <a:srgbClr val="C0C0C0"/>
                  </a:outerShdw>
                </a:effectLst>
              </a:rPr>
              <a:t>解决同一问题可以有多种算法，要根据问题的具体需要选择适当的一个。</a:t>
            </a:r>
          </a:p>
        </p:txBody>
      </p:sp>
    </p:spTree>
    <p:extLst>
      <p:ext uri="{BB962C8B-B14F-4D97-AF65-F5344CB8AC3E}">
        <p14:creationId xmlns:p14="http://schemas.microsoft.com/office/powerpoint/2010/main" val="38025061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5828"/>
                                        </p:tgtEl>
                                        <p:attrNameLst>
                                          <p:attrName>style.visibility</p:attrName>
                                        </p:attrNameLst>
                                      </p:cBhvr>
                                      <p:to>
                                        <p:strVal val="visible"/>
                                      </p:to>
                                    </p:set>
                                    <p:anim calcmode="lin" valueType="num">
                                      <p:cBhvr additive="base">
                                        <p:cTn id="7" dur="500" fill="hold"/>
                                        <p:tgtEl>
                                          <p:spTgt spid="205828"/>
                                        </p:tgtEl>
                                        <p:attrNameLst>
                                          <p:attrName>ppt_x</p:attrName>
                                        </p:attrNameLst>
                                      </p:cBhvr>
                                      <p:tavLst>
                                        <p:tav tm="0">
                                          <p:val>
                                            <p:strVal val="#ppt_x"/>
                                          </p:val>
                                        </p:tav>
                                        <p:tav tm="100000">
                                          <p:val>
                                            <p:strVal val="#ppt_x"/>
                                          </p:val>
                                        </p:tav>
                                      </p:tavLst>
                                    </p:anim>
                                    <p:anim calcmode="lin" valueType="num">
                                      <p:cBhvr additive="base">
                                        <p:cTn id="8" dur="500" fill="hold"/>
                                        <p:tgtEl>
                                          <p:spTgt spid="2058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82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8C5043E6-19AE-4184-B3EB-A9B18B5B9E6C}" type="slidenum">
              <a:rPr lang="en-US" altLang="zh-CN"/>
              <a:pPr/>
              <a:t>40</a:t>
            </a:fld>
            <a:endParaRPr lang="en-US" altLang="zh-CN"/>
          </a:p>
        </p:txBody>
      </p:sp>
      <p:sp>
        <p:nvSpPr>
          <p:cNvPr id="221186" name="Rectangle 2"/>
          <p:cNvSpPr>
            <a:spLocks noGrp="1" noChangeArrowheads="1"/>
          </p:cNvSpPr>
          <p:nvPr>
            <p:ph type="title"/>
          </p:nvPr>
        </p:nvSpPr>
        <p:spPr/>
        <p:txBody>
          <a:bodyPr/>
          <a:lstStyle/>
          <a:p>
            <a:r>
              <a:rPr lang="en-US" altLang="zh-CN" b="0"/>
              <a:t>2.6.2</a:t>
            </a:r>
            <a:r>
              <a:rPr lang="zh-CN" altLang="en-US" b="0"/>
              <a:t>　注释</a:t>
            </a:r>
          </a:p>
        </p:txBody>
      </p:sp>
      <p:sp>
        <p:nvSpPr>
          <p:cNvPr id="221187" name="Rectangle 3"/>
          <p:cNvSpPr>
            <a:spLocks noGrp="1" noChangeArrowheads="1"/>
          </p:cNvSpPr>
          <p:nvPr>
            <p:ph type="body" idx="1"/>
          </p:nvPr>
        </p:nvSpPr>
        <p:spPr/>
        <p:txBody>
          <a:bodyPr/>
          <a:lstStyle/>
          <a:p>
            <a:pPr lvl="1" algn="just">
              <a:lnSpc>
                <a:spcPct val="110000"/>
              </a:lnSpc>
            </a:pPr>
            <a:r>
              <a:rPr lang="zh-CN" altLang="en-US" sz="2000" dirty="0"/>
              <a:t>不要为一目了然的代码注释。</a:t>
            </a:r>
          </a:p>
          <a:p>
            <a:pPr lvl="1">
              <a:lnSpc>
                <a:spcPct val="110000"/>
              </a:lnSpc>
            </a:pPr>
            <a:r>
              <a:rPr lang="zh-CN" altLang="en-US" sz="2000" dirty="0"/>
              <a:t>不要去注释很差的代码，应该对其重写。</a:t>
            </a:r>
          </a:p>
          <a:p>
            <a:pPr lvl="1">
              <a:lnSpc>
                <a:spcPct val="110000"/>
              </a:lnSpc>
            </a:pPr>
            <a:r>
              <a:rPr lang="zh-CN" altLang="en-US" sz="2000" dirty="0"/>
              <a:t>注释的内容要清楚、明了、含义准确，不要与代码自相矛盾，造成混乱。</a:t>
            </a:r>
          </a:p>
          <a:p>
            <a:pPr lvl="1">
              <a:lnSpc>
                <a:spcPct val="110000"/>
              </a:lnSpc>
            </a:pPr>
            <a:r>
              <a:rPr lang="zh-CN" altLang="en-US" sz="2000" dirty="0"/>
              <a:t>边写代码边注释，修改代码同时修改注释，保证注释与代码的一致性。</a:t>
            </a:r>
          </a:p>
          <a:p>
            <a:pPr lvl="1">
              <a:lnSpc>
                <a:spcPct val="110000"/>
              </a:lnSpc>
            </a:pPr>
            <a:r>
              <a:rPr lang="zh-CN" altLang="en-US" sz="2000" dirty="0"/>
              <a:t>注释要写在其描述的代码的上方（对程序块的注释）或右方（对单条语句的注释），不可以放在下方。在代码上方时需与上面的代码用空行隔开。</a:t>
            </a:r>
          </a:p>
          <a:p>
            <a:pPr lvl="1">
              <a:lnSpc>
                <a:spcPct val="110000"/>
              </a:lnSpc>
            </a:pPr>
            <a:r>
              <a:rPr lang="zh-CN" altLang="en-US" sz="2000" dirty="0"/>
              <a:t>空行和空白字符也是一种特殊的注释。</a:t>
            </a:r>
          </a:p>
          <a:p>
            <a:pPr lvl="1">
              <a:lnSpc>
                <a:spcPct val="110000"/>
              </a:lnSpc>
            </a:pPr>
            <a:r>
              <a:rPr lang="zh-CN" altLang="en-US" sz="2000" dirty="0"/>
              <a:t>对于变量等标识符如果其命名不是充分自释的，在声明部分都必须加以注释，说明其含义。注释放在其上方相邻位置或右方。</a:t>
            </a:r>
          </a:p>
          <a:p>
            <a:pPr lvl="1">
              <a:lnSpc>
                <a:spcPct val="110000"/>
              </a:lnSpc>
            </a:pPr>
            <a:r>
              <a:rPr lang="zh-CN" altLang="en-US" sz="2000" dirty="0"/>
              <a:t>注释与所描述内容进行相同的缩排。</a:t>
            </a:r>
          </a:p>
        </p:txBody>
      </p:sp>
    </p:spTree>
    <p:extLst>
      <p:ext uri="{BB962C8B-B14F-4D97-AF65-F5344CB8AC3E}">
        <p14:creationId xmlns:p14="http://schemas.microsoft.com/office/powerpoint/2010/main" val="40722158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2B909A40-E391-4E3D-B1AB-AEE5DA695B2C}" type="slidenum">
              <a:rPr lang="en-US" altLang="zh-CN"/>
              <a:pPr/>
              <a:t>41</a:t>
            </a:fld>
            <a:endParaRPr lang="en-US" altLang="zh-CN"/>
          </a:p>
        </p:txBody>
      </p:sp>
      <p:sp>
        <p:nvSpPr>
          <p:cNvPr id="222210" name="Rectangle 2"/>
          <p:cNvSpPr>
            <a:spLocks noGrp="1" noChangeArrowheads="1"/>
          </p:cNvSpPr>
          <p:nvPr>
            <p:ph type="title"/>
          </p:nvPr>
        </p:nvSpPr>
        <p:spPr/>
        <p:txBody>
          <a:bodyPr/>
          <a:lstStyle/>
          <a:p>
            <a:r>
              <a:rPr lang="en-US" altLang="zh-CN" b="0"/>
              <a:t>2.6.3</a:t>
            </a:r>
            <a:r>
              <a:rPr lang="zh-CN" altLang="en-US" b="0"/>
              <a:t>　标识符命名</a:t>
            </a:r>
          </a:p>
        </p:txBody>
      </p:sp>
      <p:sp>
        <p:nvSpPr>
          <p:cNvPr id="222211" name="Rectangle 3"/>
          <p:cNvSpPr>
            <a:spLocks noGrp="1" noChangeArrowheads="1"/>
          </p:cNvSpPr>
          <p:nvPr>
            <p:ph type="body" idx="1"/>
          </p:nvPr>
        </p:nvSpPr>
        <p:spPr/>
        <p:txBody>
          <a:bodyPr/>
          <a:lstStyle/>
          <a:p>
            <a:pPr>
              <a:lnSpc>
                <a:spcPct val="110000"/>
              </a:lnSpc>
            </a:pPr>
            <a:r>
              <a:rPr lang="zh-CN" altLang="en-US" sz="2400"/>
              <a:t>标识符就是一个名字，是程序员对变量、符号常量等数据对象进行的命名。</a:t>
            </a:r>
          </a:p>
          <a:p>
            <a:pPr lvl="1">
              <a:lnSpc>
                <a:spcPct val="110000"/>
              </a:lnSpc>
            </a:pPr>
            <a:r>
              <a:rPr lang="zh-CN" altLang="en-US" sz="2000"/>
              <a:t>标识符的命名要清晰、明了，有明确含义（见名知意）。可以使用完整的单词或大家基本可以理解的缩写，避免使人产生误解。较短的单词可通过去掉“元音”形成缩写；较长的单词可取单词的头几个字母形成缩写；一些单词有大家公认的缩写。例如：</a:t>
            </a:r>
            <a:r>
              <a:rPr lang="en-US" altLang="zh-CN" sz="2000"/>
              <a:t>temp </a:t>
            </a:r>
            <a:r>
              <a:rPr lang="zh-CN" altLang="en-US" sz="2000"/>
              <a:t>可缩写为 </a:t>
            </a:r>
            <a:r>
              <a:rPr lang="en-US" altLang="zh-CN" sz="2000"/>
              <a:t>tmp </a:t>
            </a:r>
            <a:r>
              <a:rPr lang="zh-CN" altLang="en-US" sz="2000"/>
              <a:t>；</a:t>
            </a:r>
            <a:r>
              <a:rPr lang="en-US" altLang="zh-CN" sz="2000"/>
              <a:t>flag </a:t>
            </a:r>
            <a:r>
              <a:rPr lang="zh-CN" altLang="en-US" sz="2000"/>
              <a:t>可缩写为 </a:t>
            </a:r>
            <a:r>
              <a:rPr lang="en-US" altLang="zh-CN" sz="2000"/>
              <a:t>flg</a:t>
            </a:r>
            <a:r>
              <a:rPr lang="zh-CN" altLang="en-US" sz="2000"/>
              <a:t>；</a:t>
            </a:r>
            <a:r>
              <a:rPr lang="en-US" altLang="zh-CN" sz="2000"/>
              <a:t>message </a:t>
            </a:r>
            <a:r>
              <a:rPr lang="zh-CN" altLang="en-US" sz="2000"/>
              <a:t>可缩写为 </a:t>
            </a:r>
            <a:r>
              <a:rPr lang="en-US" altLang="zh-CN" sz="2000"/>
              <a:t>msg</a:t>
            </a:r>
            <a:r>
              <a:rPr lang="zh-CN" altLang="en-US" sz="2000"/>
              <a:t>；</a:t>
            </a:r>
            <a:r>
              <a:rPr lang="en-US" altLang="zh-CN" sz="2000"/>
              <a:t>student</a:t>
            </a:r>
            <a:r>
              <a:rPr lang="zh-CN" altLang="en-US" sz="2000"/>
              <a:t>缩写为</a:t>
            </a:r>
            <a:r>
              <a:rPr lang="en-US" altLang="zh-CN" sz="2000"/>
              <a:t>stu</a:t>
            </a:r>
            <a:r>
              <a:rPr lang="zh-CN" altLang="en-US" sz="2000"/>
              <a:t>。</a:t>
            </a:r>
          </a:p>
          <a:p>
            <a:pPr lvl="1">
              <a:lnSpc>
                <a:spcPct val="110000"/>
              </a:lnSpc>
            </a:pPr>
            <a:r>
              <a:rPr lang="zh-CN" altLang="en-US" sz="2000"/>
              <a:t>除了数值计算的程序中可以使用代数符号（如</a:t>
            </a:r>
            <a:r>
              <a:rPr lang="en-US" altLang="zh-CN" sz="2000"/>
              <a:t>a, b, c, x1, y1</a:t>
            </a:r>
            <a:r>
              <a:rPr lang="zh-CN" altLang="en-US" sz="2000"/>
              <a:t>）作变量名，变量名要能体现具体的含义才行。</a:t>
            </a:r>
          </a:p>
          <a:p>
            <a:pPr lvl="1">
              <a:lnSpc>
                <a:spcPct val="110000"/>
              </a:lnSpc>
            </a:pPr>
            <a:r>
              <a:rPr lang="zh-CN" altLang="en-US" sz="2000"/>
              <a:t>可以适当的使用下划线，使多个单词组成的变量名表现其含义。例如：</a:t>
            </a:r>
            <a:r>
              <a:rPr lang="en-US" altLang="zh-CN" sz="2000"/>
              <a:t>stu_name</a:t>
            </a:r>
            <a:r>
              <a:rPr lang="zh-CN" altLang="en-US" sz="2000"/>
              <a:t>。</a:t>
            </a:r>
          </a:p>
        </p:txBody>
      </p:sp>
    </p:spTree>
    <p:extLst>
      <p:ext uri="{BB962C8B-B14F-4D97-AF65-F5344CB8AC3E}">
        <p14:creationId xmlns:p14="http://schemas.microsoft.com/office/powerpoint/2010/main" val="3660473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73E34CA1-54EB-4608-8232-64BF9B35A924}" type="slidenum">
              <a:rPr lang="en-US" altLang="zh-CN"/>
              <a:pPr/>
              <a:t>5</a:t>
            </a:fld>
            <a:endParaRPr lang="en-US" altLang="zh-CN"/>
          </a:p>
        </p:txBody>
      </p:sp>
      <p:sp>
        <p:nvSpPr>
          <p:cNvPr id="207874" name="Rectangle 2"/>
          <p:cNvSpPr>
            <a:spLocks noGrp="1" noChangeArrowheads="1"/>
          </p:cNvSpPr>
          <p:nvPr>
            <p:ph type="title"/>
          </p:nvPr>
        </p:nvSpPr>
        <p:spPr/>
        <p:txBody>
          <a:bodyPr/>
          <a:lstStyle/>
          <a:p>
            <a:r>
              <a:rPr lang="en-US" altLang="zh-CN">
                <a:latin typeface="黑体" pitchFamily="2" charset="-122"/>
              </a:rPr>
              <a:t>2.1 </a:t>
            </a:r>
            <a:r>
              <a:rPr lang="zh-CN" altLang="en-US">
                <a:latin typeface="黑体" pitchFamily="2" charset="-122"/>
              </a:rPr>
              <a:t>算法的含义</a:t>
            </a:r>
          </a:p>
        </p:txBody>
      </p:sp>
      <p:sp>
        <p:nvSpPr>
          <p:cNvPr id="207875" name="Rectangle 3"/>
          <p:cNvSpPr>
            <a:spLocks noGrp="1" noChangeArrowheads="1"/>
          </p:cNvSpPr>
          <p:nvPr>
            <p:ph type="body" idx="1"/>
          </p:nvPr>
        </p:nvSpPr>
        <p:spPr>
          <a:xfrm>
            <a:off x="685800" y="1524000"/>
            <a:ext cx="7772400" cy="681038"/>
          </a:xfrm>
        </p:spPr>
        <p:txBody>
          <a:bodyPr/>
          <a:lstStyle/>
          <a:p>
            <a:pPr>
              <a:buFont typeface="Wingdings" pitchFamily="2" charset="2"/>
              <a:buNone/>
            </a:pPr>
            <a:r>
              <a:rPr lang="en-US" altLang="zh-CN"/>
              <a:t>【</a:t>
            </a:r>
            <a:r>
              <a:rPr lang="zh-CN" altLang="en-US"/>
              <a:t>例</a:t>
            </a:r>
            <a:r>
              <a:rPr lang="en-US" altLang="zh-CN"/>
              <a:t>2-3】</a:t>
            </a:r>
            <a:r>
              <a:rPr lang="zh-CN" altLang="en-US"/>
              <a:t>打电话。</a:t>
            </a:r>
          </a:p>
        </p:txBody>
      </p:sp>
      <p:sp>
        <p:nvSpPr>
          <p:cNvPr id="207876" name="Rectangle 4"/>
          <p:cNvSpPr>
            <a:spLocks noChangeArrowheads="1"/>
          </p:cNvSpPr>
          <p:nvPr/>
        </p:nvSpPr>
        <p:spPr bwMode="auto">
          <a:xfrm>
            <a:off x="827088" y="2852738"/>
            <a:ext cx="75612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kumimoji="1" lang="zh-CN" altLang="en-US" b="1" dirty="0">
                <a:solidFill>
                  <a:srgbClr val="FF0000"/>
                </a:solidFill>
              </a:rPr>
              <a:t>结论</a:t>
            </a:r>
            <a:r>
              <a:rPr kumimoji="1" lang="en-US" altLang="zh-CN" b="1" dirty="0">
                <a:solidFill>
                  <a:srgbClr val="FF0000"/>
                </a:solidFill>
              </a:rPr>
              <a:t>4</a:t>
            </a:r>
            <a:r>
              <a:rPr kumimoji="1" lang="zh-CN" altLang="en-US" b="1" dirty="0">
                <a:solidFill>
                  <a:srgbClr val="FF0000"/>
                </a:solidFill>
              </a:rPr>
              <a:t>：</a:t>
            </a:r>
            <a:r>
              <a:rPr kumimoji="1" lang="zh-CN" altLang="en-US" b="1" dirty="0">
                <a:solidFill>
                  <a:srgbClr val="FF0000"/>
                </a:solidFill>
                <a:effectLst>
                  <a:outerShdw blurRad="38100" dist="38100" dir="2700000" algn="tl">
                    <a:srgbClr val="C0C0C0"/>
                  </a:outerShdw>
                </a:effectLst>
              </a:rPr>
              <a:t>在算法中，有些步骤的下一步要做什么会有两种或多种可能。  －－－－分支结构</a:t>
            </a:r>
          </a:p>
        </p:txBody>
      </p:sp>
    </p:spTree>
    <p:extLst>
      <p:ext uri="{BB962C8B-B14F-4D97-AF65-F5344CB8AC3E}">
        <p14:creationId xmlns:p14="http://schemas.microsoft.com/office/powerpoint/2010/main" val="3138130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7876"/>
                                        </p:tgtEl>
                                        <p:attrNameLst>
                                          <p:attrName>style.visibility</p:attrName>
                                        </p:attrNameLst>
                                      </p:cBhvr>
                                      <p:to>
                                        <p:strVal val="visible"/>
                                      </p:to>
                                    </p:set>
                                    <p:anim calcmode="lin" valueType="num">
                                      <p:cBhvr additive="base">
                                        <p:cTn id="7" dur="500" fill="hold"/>
                                        <p:tgtEl>
                                          <p:spTgt spid="207876"/>
                                        </p:tgtEl>
                                        <p:attrNameLst>
                                          <p:attrName>ppt_x</p:attrName>
                                        </p:attrNameLst>
                                      </p:cBhvr>
                                      <p:tavLst>
                                        <p:tav tm="0">
                                          <p:val>
                                            <p:strVal val="#ppt_x"/>
                                          </p:val>
                                        </p:tav>
                                        <p:tav tm="100000">
                                          <p:val>
                                            <p:strVal val="#ppt_x"/>
                                          </p:val>
                                        </p:tav>
                                      </p:tavLst>
                                    </p:anim>
                                    <p:anim calcmode="lin" valueType="num">
                                      <p:cBhvr additive="base">
                                        <p:cTn id="8" dur="500" fill="hold"/>
                                        <p:tgtEl>
                                          <p:spTgt spid="2078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87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灯片编号占位符 3"/>
          <p:cNvSpPr>
            <a:spLocks noGrp="1"/>
          </p:cNvSpPr>
          <p:nvPr>
            <p:ph type="sldNum" sz="quarter" idx="10"/>
          </p:nvPr>
        </p:nvSpPr>
        <p:spPr/>
        <p:txBody>
          <a:bodyPr/>
          <a:lstStyle/>
          <a:p>
            <a:fld id="{F07312F5-8A61-413B-86D8-1B3F42D076F7}" type="slidenum">
              <a:rPr lang="en-US" altLang="zh-CN"/>
              <a:pPr/>
              <a:t>6</a:t>
            </a:fld>
            <a:endParaRPr lang="en-US" altLang="zh-CN"/>
          </a:p>
        </p:txBody>
      </p:sp>
      <p:sp>
        <p:nvSpPr>
          <p:cNvPr id="206850" name="Rectangle 2"/>
          <p:cNvSpPr>
            <a:spLocks noGrp="1" noChangeArrowheads="1"/>
          </p:cNvSpPr>
          <p:nvPr>
            <p:ph type="title"/>
          </p:nvPr>
        </p:nvSpPr>
        <p:spPr/>
        <p:txBody>
          <a:bodyPr/>
          <a:lstStyle/>
          <a:p>
            <a:r>
              <a:rPr lang="en-US" altLang="zh-CN">
                <a:latin typeface="黑体" pitchFamily="2" charset="-122"/>
              </a:rPr>
              <a:t>2.1 </a:t>
            </a:r>
            <a:r>
              <a:rPr lang="zh-CN" altLang="en-US">
                <a:latin typeface="黑体" pitchFamily="2" charset="-122"/>
              </a:rPr>
              <a:t>算法的含义</a:t>
            </a:r>
          </a:p>
        </p:txBody>
      </p:sp>
      <p:sp>
        <p:nvSpPr>
          <p:cNvPr id="206851" name="Rectangle 3"/>
          <p:cNvSpPr>
            <a:spLocks noGrp="1" noChangeArrowheads="1"/>
          </p:cNvSpPr>
          <p:nvPr>
            <p:ph type="body" idx="1"/>
          </p:nvPr>
        </p:nvSpPr>
        <p:spPr/>
        <p:txBody>
          <a:bodyPr/>
          <a:lstStyle/>
          <a:p>
            <a:pPr>
              <a:buFont typeface="Wingdings" pitchFamily="2" charset="2"/>
              <a:buNone/>
            </a:pPr>
            <a:r>
              <a:rPr lang="en-US" altLang="zh-CN"/>
              <a:t>【</a:t>
            </a:r>
            <a:r>
              <a:rPr lang="zh-CN" altLang="en-US"/>
              <a:t>例</a:t>
            </a:r>
            <a:r>
              <a:rPr lang="en-US" altLang="zh-CN"/>
              <a:t>2-4】</a:t>
            </a:r>
            <a:r>
              <a:rPr lang="zh-CN" altLang="en-US"/>
              <a:t>将两个杯子中的雪碧和可乐进行互换。</a:t>
            </a:r>
          </a:p>
          <a:p>
            <a:pPr>
              <a:buFont typeface="Wingdings" pitchFamily="2" charset="2"/>
              <a:buNone/>
            </a:pPr>
            <a:endParaRPr lang="en-US" altLang="zh-CN"/>
          </a:p>
        </p:txBody>
      </p:sp>
      <p:sp>
        <p:nvSpPr>
          <p:cNvPr id="206852" name="Rectangle 4"/>
          <p:cNvSpPr>
            <a:spLocks noChangeArrowheads="1"/>
          </p:cNvSpPr>
          <p:nvPr/>
        </p:nvSpPr>
        <p:spPr bwMode="auto">
          <a:xfrm>
            <a:off x="971550" y="3860800"/>
            <a:ext cx="74168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kumimoji="1" lang="zh-CN" altLang="en-US" b="1">
                <a:solidFill>
                  <a:srgbClr val="FF0000"/>
                </a:solidFill>
                <a:effectLst>
                  <a:outerShdw blurRad="38100" dist="38100" dir="2700000" algn="tl">
                    <a:srgbClr val="C0C0C0"/>
                  </a:outerShdw>
                </a:effectLst>
              </a:rPr>
              <a:t>结论</a:t>
            </a:r>
            <a:r>
              <a:rPr kumimoji="1" lang="en-US" altLang="zh-CN" b="1">
                <a:solidFill>
                  <a:srgbClr val="FF0000"/>
                </a:solidFill>
                <a:effectLst>
                  <a:outerShdw blurRad="38100" dist="38100" dir="2700000" algn="tl">
                    <a:srgbClr val="C0C0C0"/>
                  </a:outerShdw>
                </a:effectLst>
              </a:rPr>
              <a:t>4</a:t>
            </a:r>
            <a:r>
              <a:rPr kumimoji="1" lang="zh-CN" altLang="en-US" b="1">
                <a:solidFill>
                  <a:srgbClr val="FF0000"/>
                </a:solidFill>
                <a:effectLst>
                  <a:outerShdw blurRad="38100" dist="38100" dir="2700000" algn="tl">
                    <a:srgbClr val="C0C0C0"/>
                  </a:outerShdw>
                </a:effectLst>
              </a:rPr>
              <a:t>：一个算法往往可以解决一类问题，而不仅仅是一个具体问题。</a:t>
            </a:r>
            <a:endParaRPr kumimoji="1" lang="zh-CN" altLang="en-US" b="1">
              <a:solidFill>
                <a:srgbClr val="FF0000"/>
              </a:solidFill>
            </a:endParaRPr>
          </a:p>
        </p:txBody>
      </p:sp>
      <p:sp>
        <p:nvSpPr>
          <p:cNvPr id="206853" name="Rectangle 5"/>
          <p:cNvSpPr>
            <a:spLocks noChangeArrowheads="1"/>
          </p:cNvSpPr>
          <p:nvPr/>
        </p:nvSpPr>
        <p:spPr bwMode="auto">
          <a:xfrm>
            <a:off x="900113" y="2636838"/>
            <a:ext cx="748982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a:r>
              <a:rPr kumimoji="1" lang="zh-CN" altLang="en-US" b="1"/>
              <a:t>在</a:t>
            </a:r>
            <a:r>
              <a:rPr kumimoji="1" lang="en-US" altLang="zh-CN" b="1"/>
              <a:t>word</a:t>
            </a:r>
            <a:r>
              <a:rPr kumimoji="1" lang="zh-CN" altLang="en-US" b="1"/>
              <a:t>文档中，有“计算机”和“电脑”两个词汇多个，要求将其进行互换。</a:t>
            </a:r>
          </a:p>
        </p:txBody>
      </p:sp>
    </p:spTree>
    <p:extLst>
      <p:ext uri="{BB962C8B-B14F-4D97-AF65-F5344CB8AC3E}">
        <p14:creationId xmlns:p14="http://schemas.microsoft.com/office/powerpoint/2010/main" val="18434641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6853"/>
                                        </p:tgtEl>
                                        <p:attrNameLst>
                                          <p:attrName>style.visibility</p:attrName>
                                        </p:attrNameLst>
                                      </p:cBhvr>
                                      <p:to>
                                        <p:strVal val="visible"/>
                                      </p:to>
                                    </p:set>
                                    <p:anim calcmode="lin" valueType="num">
                                      <p:cBhvr additive="base">
                                        <p:cTn id="7" dur="500" fill="hold"/>
                                        <p:tgtEl>
                                          <p:spTgt spid="206853"/>
                                        </p:tgtEl>
                                        <p:attrNameLst>
                                          <p:attrName>ppt_x</p:attrName>
                                        </p:attrNameLst>
                                      </p:cBhvr>
                                      <p:tavLst>
                                        <p:tav tm="0">
                                          <p:val>
                                            <p:strVal val="#ppt_x"/>
                                          </p:val>
                                        </p:tav>
                                        <p:tav tm="100000">
                                          <p:val>
                                            <p:strVal val="#ppt_x"/>
                                          </p:val>
                                        </p:tav>
                                      </p:tavLst>
                                    </p:anim>
                                    <p:anim calcmode="lin" valueType="num">
                                      <p:cBhvr additive="base">
                                        <p:cTn id="8" dur="500" fill="hold"/>
                                        <p:tgtEl>
                                          <p:spTgt spid="20685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6852"/>
                                        </p:tgtEl>
                                        <p:attrNameLst>
                                          <p:attrName>style.visibility</p:attrName>
                                        </p:attrNameLst>
                                      </p:cBhvr>
                                      <p:to>
                                        <p:strVal val="visible"/>
                                      </p:to>
                                    </p:set>
                                    <p:anim calcmode="lin" valueType="num">
                                      <p:cBhvr additive="base">
                                        <p:cTn id="13" dur="500" fill="hold"/>
                                        <p:tgtEl>
                                          <p:spTgt spid="206852"/>
                                        </p:tgtEl>
                                        <p:attrNameLst>
                                          <p:attrName>ppt_x</p:attrName>
                                        </p:attrNameLst>
                                      </p:cBhvr>
                                      <p:tavLst>
                                        <p:tav tm="0">
                                          <p:val>
                                            <p:strVal val="#ppt_x"/>
                                          </p:val>
                                        </p:tav>
                                        <p:tav tm="100000">
                                          <p:val>
                                            <p:strVal val="#ppt_x"/>
                                          </p:val>
                                        </p:tav>
                                      </p:tavLst>
                                    </p:anim>
                                    <p:anim calcmode="lin" valueType="num">
                                      <p:cBhvr additive="base">
                                        <p:cTn id="14" dur="500" fill="hold"/>
                                        <p:tgtEl>
                                          <p:spTgt spid="2068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2" grpId="0"/>
      <p:bldP spid="20685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3"/>
          <p:cNvSpPr>
            <a:spLocks noGrp="1"/>
          </p:cNvSpPr>
          <p:nvPr>
            <p:ph type="sldNum" sz="quarter" idx="10"/>
          </p:nvPr>
        </p:nvSpPr>
        <p:spPr/>
        <p:txBody>
          <a:bodyPr/>
          <a:lstStyle/>
          <a:p>
            <a:fld id="{5DF543B5-D030-4D0D-B03A-B3159A9462CB}" type="slidenum">
              <a:rPr lang="en-US" altLang="zh-CN"/>
              <a:pPr/>
              <a:t>7</a:t>
            </a:fld>
            <a:endParaRPr lang="en-US" altLang="zh-CN"/>
          </a:p>
        </p:txBody>
      </p:sp>
      <p:sp>
        <p:nvSpPr>
          <p:cNvPr id="119810" name="Rectangle 2"/>
          <p:cNvSpPr>
            <a:spLocks noGrp="1" noChangeArrowheads="1"/>
          </p:cNvSpPr>
          <p:nvPr>
            <p:ph type="title"/>
          </p:nvPr>
        </p:nvSpPr>
        <p:spPr/>
        <p:txBody>
          <a:bodyPr/>
          <a:lstStyle/>
          <a:p>
            <a:r>
              <a:rPr lang="en-US" altLang="zh-CN" sz="3200">
                <a:latin typeface="黑体" pitchFamily="2" charset="-122"/>
              </a:rPr>
              <a:t>2.1 </a:t>
            </a:r>
            <a:r>
              <a:rPr lang="zh-CN" altLang="en-US" sz="3200">
                <a:latin typeface="黑体" pitchFamily="2" charset="-122"/>
              </a:rPr>
              <a:t>算法的含义</a:t>
            </a:r>
          </a:p>
        </p:txBody>
      </p:sp>
      <p:sp>
        <p:nvSpPr>
          <p:cNvPr id="119811" name="Rectangle 3"/>
          <p:cNvSpPr>
            <a:spLocks noGrp="1" noChangeArrowheads="1"/>
          </p:cNvSpPr>
          <p:nvPr>
            <p:ph type="body" idx="1"/>
          </p:nvPr>
        </p:nvSpPr>
        <p:spPr>
          <a:noFill/>
          <a:ln/>
          <a:extLst>
            <a:ext uri="{91240B29-F687-4F45-9708-019B960494DF}">
              <a14:hiddenLine xmlns:a14="http://schemas.microsoft.com/office/drawing/2010/main" w="9525" cap="flat" cmpd="sng">
                <a:solidFill>
                  <a:schemeClr val="tx1"/>
                </a:solidFill>
                <a:prstDash val="solid"/>
                <a:miter lim="800000"/>
                <a:headEnd/>
                <a:tailEnd/>
              </a14:hiddenLine>
            </a:ext>
          </a:extLst>
        </p:spPr>
        <p:txBody>
          <a:bodyPr/>
          <a:lstStyle/>
          <a:p>
            <a:pPr algn="just">
              <a:buFont typeface="Wingdings" pitchFamily="2" charset="2"/>
              <a:buNone/>
            </a:pPr>
            <a:r>
              <a:rPr lang="en-US" altLang="zh-CN" sz="2800" dirty="0">
                <a:effectLst>
                  <a:outerShdw blurRad="38100" dist="38100" dir="2700000" algn="tl">
                    <a:srgbClr val="C0C0C0"/>
                  </a:outerShdw>
                </a:effectLst>
                <a:latin typeface="黑体" pitchFamily="2" charset="-122"/>
              </a:rPr>
              <a:t>【</a:t>
            </a:r>
            <a:r>
              <a:rPr lang="zh-CN" altLang="en-US" sz="2800" dirty="0">
                <a:effectLst>
                  <a:outerShdw blurRad="38100" dist="38100" dir="2700000" algn="tl">
                    <a:srgbClr val="C0C0C0"/>
                  </a:outerShdw>
                </a:effectLst>
                <a:latin typeface="黑体" pitchFamily="2" charset="-122"/>
              </a:rPr>
              <a:t>例</a:t>
            </a:r>
            <a:r>
              <a:rPr lang="en-US" altLang="zh-CN" sz="2800" dirty="0">
                <a:effectLst>
                  <a:outerShdw blurRad="38100" dist="38100" dir="2700000" algn="tl">
                    <a:srgbClr val="C0C0C0"/>
                  </a:outerShdw>
                </a:effectLst>
                <a:latin typeface="黑体" pitchFamily="2" charset="-122"/>
              </a:rPr>
              <a:t>2-5】</a:t>
            </a:r>
            <a:r>
              <a:rPr lang="zh-CN" altLang="en-US" sz="2800" dirty="0">
                <a:effectLst>
                  <a:outerShdw blurRad="38100" dist="38100" dir="2700000" algn="tl">
                    <a:srgbClr val="C0C0C0"/>
                  </a:outerShdw>
                </a:effectLst>
                <a:latin typeface="黑体" pitchFamily="2" charset="-122"/>
              </a:rPr>
              <a:t>某个体育用品商店的围棋柜台，一天发生了</a:t>
            </a:r>
            <a:r>
              <a:rPr lang="en-US" altLang="zh-CN" sz="2800" dirty="0">
                <a:effectLst>
                  <a:outerShdw blurRad="38100" dist="38100" dir="2700000" algn="tl">
                    <a:srgbClr val="C0C0C0"/>
                  </a:outerShdw>
                </a:effectLst>
                <a:latin typeface="黑体" pitchFamily="2" charset="-122"/>
              </a:rPr>
              <a:t>5</a:t>
            </a:r>
            <a:r>
              <a:rPr lang="zh-CN" altLang="en-US" sz="2800" dirty="0">
                <a:effectLst>
                  <a:outerShdw blurRad="38100" dist="38100" dir="2700000" algn="tl">
                    <a:srgbClr val="C0C0C0"/>
                  </a:outerShdw>
                </a:effectLst>
                <a:latin typeface="黑体" pitchFamily="2" charset="-122"/>
              </a:rPr>
              <a:t>笔交易。现在要计算这个柜台共卖出了多少付围棋。</a:t>
            </a:r>
          </a:p>
          <a:p>
            <a:pPr lvl="1" algn="just"/>
            <a:r>
              <a:rPr lang="zh-CN" altLang="en-US" sz="2400" dirty="0">
                <a:effectLst>
                  <a:outerShdw blurRad="38100" dist="38100" dir="2700000" algn="tl">
                    <a:srgbClr val="C0C0C0"/>
                  </a:outerShdw>
                </a:effectLst>
                <a:latin typeface="黑体" pitchFamily="2" charset="-122"/>
              </a:rPr>
              <a:t>问题的实质是求和。假设这</a:t>
            </a:r>
            <a:r>
              <a:rPr lang="en-US" altLang="zh-CN" sz="2400" dirty="0">
                <a:effectLst>
                  <a:outerShdw blurRad="38100" dist="38100" dir="2700000" algn="tl">
                    <a:srgbClr val="C0C0C0"/>
                  </a:outerShdw>
                </a:effectLst>
                <a:latin typeface="黑体" pitchFamily="2" charset="-122"/>
              </a:rPr>
              <a:t>5</a:t>
            </a:r>
            <a:r>
              <a:rPr lang="zh-CN" altLang="en-US" sz="2400" dirty="0">
                <a:effectLst>
                  <a:outerShdw blurRad="38100" dist="38100" dir="2700000" algn="tl">
                    <a:srgbClr val="C0C0C0"/>
                  </a:outerShdw>
                </a:effectLst>
                <a:latin typeface="黑体" pitchFamily="2" charset="-122"/>
              </a:rPr>
              <a:t>笔交易分别是卖出围棋</a:t>
            </a:r>
            <a:r>
              <a:rPr lang="en-US" altLang="zh-CN" sz="2400" dirty="0">
                <a:effectLst>
                  <a:outerShdw blurRad="38100" dist="38100" dir="2700000" algn="tl">
                    <a:srgbClr val="C0C0C0"/>
                  </a:outerShdw>
                </a:effectLst>
                <a:latin typeface="黑体" pitchFamily="2" charset="-122"/>
              </a:rPr>
              <a:t>1</a:t>
            </a:r>
            <a:r>
              <a:rPr lang="zh-CN" altLang="en-US" sz="2400" dirty="0">
                <a:effectLst>
                  <a:outerShdw blurRad="38100" dist="38100" dir="2700000" algn="tl">
                    <a:srgbClr val="C0C0C0"/>
                  </a:outerShdw>
                </a:effectLst>
                <a:latin typeface="黑体" pitchFamily="2" charset="-122"/>
              </a:rPr>
              <a:t>、</a:t>
            </a:r>
            <a:r>
              <a:rPr lang="en-US" altLang="zh-CN" sz="2400" dirty="0">
                <a:effectLst>
                  <a:outerShdw blurRad="38100" dist="38100" dir="2700000" algn="tl">
                    <a:srgbClr val="C0C0C0"/>
                  </a:outerShdw>
                </a:effectLst>
                <a:latin typeface="黑体" pitchFamily="2" charset="-122"/>
              </a:rPr>
              <a:t>4</a:t>
            </a:r>
            <a:r>
              <a:rPr lang="zh-CN" altLang="en-US" sz="2400" dirty="0">
                <a:effectLst>
                  <a:outerShdw blurRad="38100" dist="38100" dir="2700000" algn="tl">
                    <a:srgbClr val="C0C0C0"/>
                  </a:outerShdw>
                </a:effectLst>
                <a:latin typeface="黑体" pitchFamily="2" charset="-122"/>
              </a:rPr>
              <a:t>、</a:t>
            </a:r>
            <a:r>
              <a:rPr lang="en-US" altLang="zh-CN" sz="2400" dirty="0">
                <a:effectLst>
                  <a:outerShdw blurRad="38100" dist="38100" dir="2700000" algn="tl">
                    <a:srgbClr val="C0C0C0"/>
                  </a:outerShdw>
                </a:effectLst>
                <a:latin typeface="黑体" pitchFamily="2" charset="-122"/>
              </a:rPr>
              <a:t>6</a:t>
            </a:r>
            <a:r>
              <a:rPr lang="zh-CN" altLang="en-US" sz="2400" dirty="0">
                <a:effectLst>
                  <a:outerShdw blurRad="38100" dist="38100" dir="2700000" algn="tl">
                    <a:srgbClr val="C0C0C0"/>
                  </a:outerShdw>
                </a:effectLst>
                <a:latin typeface="黑体" pitchFamily="2" charset="-122"/>
              </a:rPr>
              <a:t>、</a:t>
            </a:r>
            <a:r>
              <a:rPr lang="en-US" altLang="zh-CN" sz="2400" dirty="0">
                <a:effectLst>
                  <a:outerShdw blurRad="38100" dist="38100" dir="2700000" algn="tl">
                    <a:srgbClr val="C0C0C0"/>
                  </a:outerShdw>
                </a:effectLst>
                <a:latin typeface="黑体" pitchFamily="2" charset="-122"/>
              </a:rPr>
              <a:t>8</a:t>
            </a:r>
            <a:r>
              <a:rPr lang="zh-CN" altLang="en-US" sz="2400" dirty="0">
                <a:effectLst>
                  <a:outerShdw blurRad="38100" dist="38100" dir="2700000" algn="tl">
                    <a:srgbClr val="C0C0C0"/>
                  </a:outerShdw>
                </a:effectLst>
                <a:latin typeface="黑体" pitchFamily="2" charset="-122"/>
              </a:rPr>
              <a:t>、</a:t>
            </a:r>
            <a:r>
              <a:rPr lang="en-US" altLang="zh-CN" sz="2400" dirty="0">
                <a:effectLst>
                  <a:outerShdw blurRad="38100" dist="38100" dir="2700000" algn="tl">
                    <a:srgbClr val="C0C0C0"/>
                  </a:outerShdw>
                </a:effectLst>
                <a:latin typeface="黑体" pitchFamily="2" charset="-122"/>
              </a:rPr>
              <a:t>18</a:t>
            </a:r>
            <a:r>
              <a:rPr lang="zh-CN" altLang="en-US" sz="2400" dirty="0">
                <a:effectLst>
                  <a:outerShdw blurRad="38100" dist="38100" dir="2700000" algn="tl">
                    <a:srgbClr val="C0C0C0"/>
                  </a:outerShdw>
                </a:effectLst>
                <a:latin typeface="黑体" pitchFamily="2" charset="-122"/>
              </a:rPr>
              <a:t>付。</a:t>
            </a:r>
            <a:endParaRPr lang="zh-CN" altLang="en-US" sz="1800" dirty="0">
              <a:effectLst>
                <a:outerShdw blurRad="38100" dist="38100" dir="2700000" algn="tl">
                  <a:srgbClr val="C0C0C0"/>
                </a:outerShdw>
              </a:effectLst>
              <a:latin typeface="黑体" pitchFamily="2" charset="-122"/>
            </a:endParaRPr>
          </a:p>
        </p:txBody>
      </p:sp>
      <p:pic>
        <p:nvPicPr>
          <p:cNvPr id="119812" name="Picture 4" descr="算盘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3773488"/>
            <a:ext cx="7772400" cy="2703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53568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灯片编号占位符 3"/>
          <p:cNvSpPr>
            <a:spLocks noGrp="1"/>
          </p:cNvSpPr>
          <p:nvPr>
            <p:ph type="sldNum" sz="quarter" idx="10"/>
          </p:nvPr>
        </p:nvSpPr>
        <p:spPr/>
        <p:txBody>
          <a:bodyPr/>
          <a:lstStyle/>
          <a:p>
            <a:fld id="{73EBF9CD-FB0B-4B3C-B1E1-A4DFCF2AC8BF}" type="slidenum">
              <a:rPr lang="en-US" altLang="zh-CN"/>
              <a:pPr/>
              <a:t>8</a:t>
            </a:fld>
            <a:endParaRPr lang="en-US" altLang="zh-CN"/>
          </a:p>
        </p:txBody>
      </p:sp>
      <p:sp>
        <p:nvSpPr>
          <p:cNvPr id="108546" name="Rectangle 2"/>
          <p:cNvSpPr>
            <a:spLocks noGrp="1" noChangeArrowheads="1"/>
          </p:cNvSpPr>
          <p:nvPr>
            <p:ph type="title"/>
          </p:nvPr>
        </p:nvSpPr>
        <p:spPr/>
        <p:txBody>
          <a:bodyPr/>
          <a:lstStyle/>
          <a:p>
            <a:r>
              <a:rPr lang="en-US" altLang="zh-CN" sz="3200">
                <a:latin typeface="黑体" pitchFamily="2" charset="-122"/>
              </a:rPr>
              <a:t>2.1 </a:t>
            </a:r>
            <a:r>
              <a:rPr lang="zh-CN" altLang="en-US" sz="3200">
                <a:latin typeface="黑体" pitchFamily="2" charset="-122"/>
              </a:rPr>
              <a:t>算法的含义</a:t>
            </a:r>
          </a:p>
        </p:txBody>
      </p:sp>
      <p:sp>
        <p:nvSpPr>
          <p:cNvPr id="108547" name="Rectangle 3"/>
          <p:cNvSpPr>
            <a:spLocks noGrp="1" noChangeArrowheads="1"/>
          </p:cNvSpPr>
          <p:nvPr>
            <p:ph type="body" idx="1"/>
          </p:nvPr>
        </p:nvSpPr>
        <p:spPr>
          <a:xfrm>
            <a:off x="457200" y="1447800"/>
            <a:ext cx="7772400" cy="1143000"/>
          </a:xfrm>
        </p:spPr>
        <p:txBody>
          <a:bodyPr/>
          <a:lstStyle/>
          <a:p>
            <a:pPr lvl="1" algn="just">
              <a:lnSpc>
                <a:spcPct val="110000"/>
              </a:lnSpc>
            </a:pPr>
            <a:r>
              <a:rPr lang="zh-CN" altLang="en-US">
                <a:latin typeface="黑体" pitchFamily="2" charset="-122"/>
              </a:rPr>
              <a:t>设用符号</a:t>
            </a:r>
            <a:r>
              <a:rPr lang="en-US" altLang="zh-CN">
                <a:solidFill>
                  <a:schemeClr val="hlink"/>
                </a:solidFill>
                <a:latin typeface="黑体" pitchFamily="2" charset="-122"/>
              </a:rPr>
              <a:t>x</a:t>
            </a:r>
            <a:r>
              <a:rPr lang="zh-CN" altLang="en-US">
                <a:latin typeface="黑体" pitchFamily="2" charset="-122"/>
              </a:rPr>
              <a:t>表示</a:t>
            </a:r>
            <a:r>
              <a:rPr lang="zh-CN" altLang="en-US">
                <a:solidFill>
                  <a:schemeClr val="hlink"/>
                </a:solidFill>
                <a:latin typeface="黑体" pitchFamily="2" charset="-122"/>
              </a:rPr>
              <a:t>每笔的销售量</a:t>
            </a:r>
            <a:r>
              <a:rPr lang="zh-CN" altLang="en-US">
                <a:latin typeface="黑体" pitchFamily="2" charset="-122"/>
              </a:rPr>
              <a:t>，符号</a:t>
            </a:r>
            <a:r>
              <a:rPr lang="en-US" altLang="zh-CN">
                <a:solidFill>
                  <a:schemeClr val="hlink"/>
                </a:solidFill>
                <a:latin typeface="黑体" pitchFamily="2" charset="-122"/>
              </a:rPr>
              <a:t>sum</a:t>
            </a:r>
            <a:r>
              <a:rPr lang="zh-CN" altLang="en-US">
                <a:latin typeface="黑体" pitchFamily="2" charset="-122"/>
              </a:rPr>
              <a:t>表示</a:t>
            </a:r>
            <a:r>
              <a:rPr lang="zh-CN" altLang="en-US">
                <a:solidFill>
                  <a:schemeClr val="hlink"/>
                </a:solidFill>
                <a:latin typeface="黑体" pitchFamily="2" charset="-122"/>
              </a:rPr>
              <a:t>日销售量总计</a:t>
            </a:r>
            <a:r>
              <a:rPr lang="zh-CN" altLang="en-US">
                <a:latin typeface="黑体" pitchFamily="2" charset="-122"/>
              </a:rPr>
              <a:t>。自然语言描算法如下：</a:t>
            </a:r>
            <a:endParaRPr lang="zh-CN" altLang="en-US" sz="2000">
              <a:latin typeface="黑体" pitchFamily="2" charset="-122"/>
            </a:endParaRPr>
          </a:p>
        </p:txBody>
      </p:sp>
      <p:sp>
        <p:nvSpPr>
          <p:cNvPr id="108548" name="Rectangle 4"/>
          <p:cNvSpPr>
            <a:spLocks noChangeArrowheads="1"/>
          </p:cNvSpPr>
          <p:nvPr/>
        </p:nvSpPr>
        <p:spPr bwMode="auto">
          <a:xfrm>
            <a:off x="250825" y="2667000"/>
            <a:ext cx="4953000" cy="269557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spcBef>
                <a:spcPct val="50000"/>
              </a:spcBef>
              <a:buClr>
                <a:schemeClr val="accent1"/>
              </a:buClr>
              <a:buFont typeface="Wingdings" pitchFamily="2" charset="2"/>
              <a:buNone/>
            </a:pPr>
            <a:r>
              <a:rPr kumimoji="1" lang="en-US" altLang="zh-CN" sz="2000" b="1">
                <a:latin typeface="黑体" pitchFamily="2" charset="-122"/>
              </a:rPr>
              <a:t>① </a:t>
            </a:r>
            <a:r>
              <a:rPr kumimoji="1" lang="zh-CN" altLang="en-US" sz="2000" b="1">
                <a:latin typeface="黑体" pitchFamily="2" charset="-122"/>
              </a:rPr>
              <a:t>使</a:t>
            </a:r>
            <a:r>
              <a:rPr kumimoji="1" lang="en-US" altLang="zh-CN" sz="2000" b="1">
                <a:solidFill>
                  <a:schemeClr val="hlink"/>
                </a:solidFill>
                <a:effectLst>
                  <a:outerShdw blurRad="38100" dist="38100" dir="2700000" algn="tl">
                    <a:srgbClr val="C0C0C0"/>
                  </a:outerShdw>
                </a:effectLst>
                <a:latin typeface="黑体" pitchFamily="2" charset="-122"/>
              </a:rPr>
              <a:t>sum</a:t>
            </a:r>
            <a:r>
              <a:rPr kumimoji="1" lang="zh-CN" altLang="en-US" sz="2000" b="1">
                <a:latin typeface="黑体" pitchFamily="2" charset="-122"/>
              </a:rPr>
              <a:t>的初值为</a:t>
            </a:r>
            <a:r>
              <a:rPr kumimoji="1" lang="en-US" altLang="zh-CN" sz="2000" b="1">
                <a:latin typeface="黑体" pitchFamily="2" charset="-122"/>
              </a:rPr>
              <a:t>0</a:t>
            </a:r>
          </a:p>
          <a:p>
            <a:pPr algn="l" eaLnBrk="1" hangingPunct="1">
              <a:spcBef>
                <a:spcPct val="50000"/>
              </a:spcBef>
              <a:buClr>
                <a:schemeClr val="accent1"/>
              </a:buClr>
              <a:buFont typeface="Wingdings" pitchFamily="2" charset="2"/>
              <a:buNone/>
            </a:pPr>
            <a:r>
              <a:rPr kumimoji="1" lang="en-US" altLang="zh-CN" sz="2000" b="1">
                <a:latin typeface="黑体" pitchFamily="2" charset="-122"/>
              </a:rPr>
              <a:t>② </a:t>
            </a:r>
            <a:r>
              <a:rPr kumimoji="1" lang="zh-CN" altLang="en-US" sz="2000" b="1">
                <a:latin typeface="黑体" pitchFamily="2" charset="-122"/>
              </a:rPr>
              <a:t>第</a:t>
            </a:r>
            <a:r>
              <a:rPr kumimoji="1" lang="en-US" altLang="zh-CN" sz="2000" b="1">
                <a:latin typeface="黑体" pitchFamily="2" charset="-122"/>
              </a:rPr>
              <a:t>1</a:t>
            </a:r>
            <a:r>
              <a:rPr kumimoji="1" lang="zh-CN" altLang="en-US" sz="2000" b="1">
                <a:latin typeface="黑体" pitchFamily="2" charset="-122"/>
              </a:rPr>
              <a:t>笔</a:t>
            </a:r>
            <a:r>
              <a:rPr kumimoji="1" lang="en-US" altLang="zh-CN" sz="2000" b="1">
                <a:latin typeface="黑体" pitchFamily="2" charset="-122"/>
              </a:rPr>
              <a:t>x</a:t>
            </a:r>
            <a:r>
              <a:rPr kumimoji="1" lang="zh-CN" altLang="en-US" sz="2000" b="1">
                <a:latin typeface="黑体" pitchFamily="2" charset="-122"/>
              </a:rPr>
              <a:t>为</a:t>
            </a:r>
            <a:r>
              <a:rPr kumimoji="1" lang="en-US" altLang="zh-CN" sz="2000" b="1">
                <a:latin typeface="黑体" pitchFamily="2" charset="-122"/>
              </a:rPr>
              <a:t>1</a:t>
            </a:r>
            <a:r>
              <a:rPr kumimoji="1" lang="zh-CN" altLang="en-US" sz="2000" b="1">
                <a:latin typeface="黑体" pitchFamily="2" charset="-122"/>
              </a:rPr>
              <a:t>，把它加到</a:t>
            </a:r>
            <a:r>
              <a:rPr kumimoji="1" lang="en-US" altLang="zh-CN" sz="2000" b="1">
                <a:latin typeface="黑体" pitchFamily="2" charset="-122"/>
              </a:rPr>
              <a:t>sum</a:t>
            </a:r>
            <a:r>
              <a:rPr kumimoji="1" lang="zh-CN" altLang="en-US" sz="2000" b="1">
                <a:latin typeface="黑体" pitchFamily="2" charset="-122"/>
              </a:rPr>
              <a:t>中（</a:t>
            </a:r>
            <a:r>
              <a:rPr kumimoji="1" lang="en-US" altLang="zh-CN" sz="2000" b="1">
                <a:latin typeface="黑体" pitchFamily="2" charset="-122"/>
              </a:rPr>
              <a:t>sum=1</a:t>
            </a:r>
            <a:r>
              <a:rPr kumimoji="1" lang="zh-CN" altLang="en-US" sz="2000" b="1">
                <a:latin typeface="黑体" pitchFamily="2" charset="-122"/>
              </a:rPr>
              <a:t>）</a:t>
            </a:r>
          </a:p>
          <a:p>
            <a:pPr algn="l" eaLnBrk="1" hangingPunct="1">
              <a:spcBef>
                <a:spcPct val="50000"/>
              </a:spcBef>
              <a:buClr>
                <a:schemeClr val="accent1"/>
              </a:buClr>
              <a:buFont typeface="Wingdings" pitchFamily="2" charset="2"/>
              <a:buNone/>
            </a:pPr>
            <a:r>
              <a:rPr kumimoji="1" lang="zh-CN" altLang="en-US" sz="2000" b="1">
                <a:latin typeface="黑体" pitchFamily="2" charset="-122"/>
              </a:rPr>
              <a:t>③ 第</a:t>
            </a:r>
            <a:r>
              <a:rPr kumimoji="1" lang="en-US" altLang="zh-CN" sz="2000" b="1">
                <a:latin typeface="黑体" pitchFamily="2" charset="-122"/>
              </a:rPr>
              <a:t>2</a:t>
            </a:r>
            <a:r>
              <a:rPr kumimoji="1" lang="zh-CN" altLang="en-US" sz="2000" b="1">
                <a:latin typeface="黑体" pitchFamily="2" charset="-122"/>
              </a:rPr>
              <a:t>笔</a:t>
            </a:r>
            <a:r>
              <a:rPr kumimoji="1" lang="en-US" altLang="zh-CN" sz="2000" b="1">
                <a:latin typeface="黑体" pitchFamily="2" charset="-122"/>
              </a:rPr>
              <a:t>x</a:t>
            </a:r>
            <a:r>
              <a:rPr kumimoji="1" lang="zh-CN" altLang="en-US" sz="2000" b="1">
                <a:latin typeface="黑体" pitchFamily="2" charset="-122"/>
              </a:rPr>
              <a:t>为</a:t>
            </a:r>
            <a:r>
              <a:rPr kumimoji="1" lang="en-US" altLang="zh-CN" sz="2000" b="1">
                <a:latin typeface="黑体" pitchFamily="2" charset="-122"/>
              </a:rPr>
              <a:t>4</a:t>
            </a:r>
            <a:r>
              <a:rPr kumimoji="1" lang="zh-CN" altLang="en-US" sz="2000" b="1">
                <a:latin typeface="黑体" pitchFamily="2" charset="-122"/>
              </a:rPr>
              <a:t>，把它加到</a:t>
            </a:r>
            <a:r>
              <a:rPr kumimoji="1" lang="en-US" altLang="zh-CN" sz="2000" b="1">
                <a:latin typeface="黑体" pitchFamily="2" charset="-122"/>
              </a:rPr>
              <a:t>sum</a:t>
            </a:r>
            <a:r>
              <a:rPr kumimoji="1" lang="zh-CN" altLang="en-US" sz="2000" b="1">
                <a:latin typeface="黑体" pitchFamily="2" charset="-122"/>
              </a:rPr>
              <a:t>中（</a:t>
            </a:r>
            <a:r>
              <a:rPr kumimoji="1" lang="en-US" altLang="zh-CN" sz="2000" b="1">
                <a:latin typeface="黑体" pitchFamily="2" charset="-122"/>
              </a:rPr>
              <a:t>sum=5</a:t>
            </a:r>
            <a:r>
              <a:rPr kumimoji="1" lang="zh-CN" altLang="en-US" sz="2000" b="1">
                <a:latin typeface="黑体" pitchFamily="2" charset="-122"/>
              </a:rPr>
              <a:t>）</a:t>
            </a:r>
          </a:p>
          <a:p>
            <a:pPr algn="l" eaLnBrk="1" hangingPunct="1">
              <a:spcBef>
                <a:spcPct val="50000"/>
              </a:spcBef>
              <a:buClr>
                <a:schemeClr val="accent1"/>
              </a:buClr>
              <a:buFont typeface="Wingdings" pitchFamily="2" charset="2"/>
              <a:buNone/>
            </a:pPr>
            <a:r>
              <a:rPr kumimoji="1" lang="zh-CN" altLang="en-US" sz="2000" b="1">
                <a:latin typeface="黑体" pitchFamily="2" charset="-122"/>
              </a:rPr>
              <a:t>④ 第</a:t>
            </a:r>
            <a:r>
              <a:rPr kumimoji="1" lang="en-US" altLang="zh-CN" sz="2000" b="1">
                <a:latin typeface="黑体" pitchFamily="2" charset="-122"/>
              </a:rPr>
              <a:t>3</a:t>
            </a:r>
            <a:r>
              <a:rPr kumimoji="1" lang="zh-CN" altLang="en-US" sz="2000" b="1">
                <a:latin typeface="黑体" pitchFamily="2" charset="-122"/>
              </a:rPr>
              <a:t>笔</a:t>
            </a:r>
            <a:r>
              <a:rPr kumimoji="1" lang="en-US" altLang="zh-CN" sz="2000" b="1">
                <a:latin typeface="黑体" pitchFamily="2" charset="-122"/>
              </a:rPr>
              <a:t>x</a:t>
            </a:r>
            <a:r>
              <a:rPr kumimoji="1" lang="zh-CN" altLang="en-US" sz="2000" b="1">
                <a:latin typeface="黑体" pitchFamily="2" charset="-122"/>
              </a:rPr>
              <a:t>为</a:t>
            </a:r>
            <a:r>
              <a:rPr kumimoji="1" lang="en-US" altLang="zh-CN" sz="2000" b="1">
                <a:latin typeface="黑体" pitchFamily="2" charset="-122"/>
              </a:rPr>
              <a:t>6</a:t>
            </a:r>
            <a:r>
              <a:rPr kumimoji="1" lang="zh-CN" altLang="en-US" sz="2000" b="1">
                <a:latin typeface="黑体" pitchFamily="2" charset="-122"/>
              </a:rPr>
              <a:t>，把它加到</a:t>
            </a:r>
            <a:r>
              <a:rPr kumimoji="1" lang="en-US" altLang="zh-CN" sz="2000" b="1">
                <a:solidFill>
                  <a:schemeClr val="hlink"/>
                </a:solidFill>
                <a:effectLst>
                  <a:outerShdw blurRad="38100" dist="38100" dir="2700000" algn="tl">
                    <a:srgbClr val="C0C0C0"/>
                  </a:outerShdw>
                </a:effectLst>
                <a:latin typeface="黑体" pitchFamily="2" charset="-122"/>
              </a:rPr>
              <a:t>sum</a:t>
            </a:r>
            <a:r>
              <a:rPr kumimoji="1" lang="zh-CN" altLang="en-US" sz="2000" b="1">
                <a:latin typeface="黑体" pitchFamily="2" charset="-122"/>
              </a:rPr>
              <a:t>中（</a:t>
            </a:r>
            <a:r>
              <a:rPr kumimoji="1" lang="en-US" altLang="zh-CN" sz="2000" b="1">
                <a:latin typeface="黑体" pitchFamily="2" charset="-122"/>
              </a:rPr>
              <a:t>sum=11</a:t>
            </a:r>
            <a:r>
              <a:rPr kumimoji="1" lang="zh-CN" altLang="en-US" sz="2000" b="1">
                <a:latin typeface="黑体" pitchFamily="2" charset="-122"/>
              </a:rPr>
              <a:t>）</a:t>
            </a:r>
          </a:p>
          <a:p>
            <a:pPr algn="l" eaLnBrk="1" hangingPunct="1">
              <a:spcBef>
                <a:spcPct val="50000"/>
              </a:spcBef>
              <a:buClr>
                <a:schemeClr val="accent1"/>
              </a:buClr>
              <a:buFont typeface="Wingdings" pitchFamily="2" charset="2"/>
              <a:buNone/>
            </a:pPr>
            <a:r>
              <a:rPr kumimoji="1" lang="zh-CN" altLang="en-US" sz="2000" b="1">
                <a:latin typeface="黑体" pitchFamily="2" charset="-122"/>
              </a:rPr>
              <a:t>⑤ 第</a:t>
            </a:r>
            <a:r>
              <a:rPr kumimoji="1" lang="en-US" altLang="zh-CN" sz="2000" b="1">
                <a:latin typeface="黑体" pitchFamily="2" charset="-122"/>
              </a:rPr>
              <a:t>4</a:t>
            </a:r>
            <a:r>
              <a:rPr kumimoji="1" lang="zh-CN" altLang="en-US" sz="2000" b="1">
                <a:latin typeface="黑体" pitchFamily="2" charset="-122"/>
              </a:rPr>
              <a:t>笔</a:t>
            </a:r>
            <a:r>
              <a:rPr kumimoji="1" lang="en-US" altLang="zh-CN" sz="2000" b="1">
                <a:latin typeface="黑体" pitchFamily="2" charset="-122"/>
              </a:rPr>
              <a:t>x</a:t>
            </a:r>
            <a:r>
              <a:rPr kumimoji="1" lang="zh-CN" altLang="en-US" sz="2000" b="1">
                <a:latin typeface="黑体" pitchFamily="2" charset="-122"/>
              </a:rPr>
              <a:t>为</a:t>
            </a:r>
            <a:r>
              <a:rPr kumimoji="1" lang="en-US" altLang="zh-CN" sz="2000" b="1">
                <a:latin typeface="黑体" pitchFamily="2" charset="-122"/>
              </a:rPr>
              <a:t>8</a:t>
            </a:r>
            <a:r>
              <a:rPr kumimoji="1" lang="zh-CN" altLang="en-US" sz="2000" b="1">
                <a:latin typeface="黑体" pitchFamily="2" charset="-122"/>
              </a:rPr>
              <a:t>，把它加到</a:t>
            </a:r>
            <a:r>
              <a:rPr kumimoji="1" lang="en-US" altLang="zh-CN" sz="2000" b="1">
                <a:solidFill>
                  <a:schemeClr val="hlink"/>
                </a:solidFill>
                <a:effectLst>
                  <a:outerShdw blurRad="38100" dist="38100" dir="2700000" algn="tl">
                    <a:srgbClr val="C0C0C0"/>
                  </a:outerShdw>
                </a:effectLst>
                <a:latin typeface="黑体" pitchFamily="2" charset="-122"/>
              </a:rPr>
              <a:t>sum</a:t>
            </a:r>
            <a:r>
              <a:rPr kumimoji="1" lang="zh-CN" altLang="en-US" sz="2000" b="1">
                <a:latin typeface="黑体" pitchFamily="2" charset="-122"/>
              </a:rPr>
              <a:t>中（</a:t>
            </a:r>
            <a:r>
              <a:rPr kumimoji="1" lang="en-US" altLang="zh-CN" sz="2000" b="1">
                <a:latin typeface="黑体" pitchFamily="2" charset="-122"/>
              </a:rPr>
              <a:t>sum=19</a:t>
            </a:r>
            <a:r>
              <a:rPr kumimoji="1" lang="zh-CN" altLang="en-US" sz="2000" b="1">
                <a:latin typeface="黑体" pitchFamily="2" charset="-122"/>
              </a:rPr>
              <a:t>）</a:t>
            </a:r>
          </a:p>
          <a:p>
            <a:pPr algn="l" eaLnBrk="1" hangingPunct="1">
              <a:spcBef>
                <a:spcPct val="50000"/>
              </a:spcBef>
              <a:buClr>
                <a:schemeClr val="accent1"/>
              </a:buClr>
              <a:buFont typeface="Wingdings" pitchFamily="2" charset="2"/>
              <a:buNone/>
            </a:pPr>
            <a:r>
              <a:rPr kumimoji="1" lang="zh-CN" altLang="en-US" sz="2000" b="1">
                <a:latin typeface="黑体" pitchFamily="2" charset="-122"/>
              </a:rPr>
              <a:t>⑥ 第</a:t>
            </a:r>
            <a:r>
              <a:rPr kumimoji="1" lang="en-US" altLang="zh-CN" sz="2000" b="1">
                <a:latin typeface="黑体" pitchFamily="2" charset="-122"/>
              </a:rPr>
              <a:t>5</a:t>
            </a:r>
            <a:r>
              <a:rPr kumimoji="1" lang="zh-CN" altLang="en-US" sz="2000" b="1">
                <a:latin typeface="黑体" pitchFamily="2" charset="-122"/>
              </a:rPr>
              <a:t>笔</a:t>
            </a:r>
            <a:r>
              <a:rPr kumimoji="1" lang="en-US" altLang="zh-CN" sz="2000" b="1">
                <a:latin typeface="黑体" pitchFamily="2" charset="-122"/>
              </a:rPr>
              <a:t>x</a:t>
            </a:r>
            <a:r>
              <a:rPr kumimoji="1" lang="zh-CN" altLang="en-US" sz="2000" b="1">
                <a:latin typeface="黑体" pitchFamily="2" charset="-122"/>
              </a:rPr>
              <a:t>为</a:t>
            </a:r>
            <a:r>
              <a:rPr kumimoji="1" lang="en-US" altLang="zh-CN" sz="2000" b="1">
                <a:latin typeface="黑体" pitchFamily="2" charset="-122"/>
              </a:rPr>
              <a:t>18</a:t>
            </a:r>
            <a:r>
              <a:rPr kumimoji="1" lang="zh-CN" altLang="en-US" sz="2000" b="1">
                <a:latin typeface="黑体" pitchFamily="2" charset="-122"/>
              </a:rPr>
              <a:t>，把它加到</a:t>
            </a:r>
            <a:r>
              <a:rPr kumimoji="1" lang="en-US" altLang="zh-CN" sz="2000" b="1">
                <a:solidFill>
                  <a:schemeClr val="hlink"/>
                </a:solidFill>
                <a:effectLst>
                  <a:outerShdw blurRad="38100" dist="38100" dir="2700000" algn="tl">
                    <a:srgbClr val="C0C0C0"/>
                  </a:outerShdw>
                </a:effectLst>
                <a:latin typeface="黑体" pitchFamily="2" charset="-122"/>
              </a:rPr>
              <a:t>sum</a:t>
            </a:r>
            <a:r>
              <a:rPr kumimoji="1" lang="zh-CN" altLang="en-US" sz="2000" b="1">
                <a:latin typeface="黑体" pitchFamily="2" charset="-122"/>
              </a:rPr>
              <a:t>中（</a:t>
            </a:r>
            <a:r>
              <a:rPr kumimoji="1" lang="en-US" altLang="zh-CN" sz="2000" b="1">
                <a:latin typeface="黑体" pitchFamily="2" charset="-122"/>
              </a:rPr>
              <a:t>sum=37</a:t>
            </a:r>
            <a:r>
              <a:rPr kumimoji="1" lang="zh-CN" altLang="en-US" sz="2000" b="1">
                <a:latin typeface="黑体" pitchFamily="2" charset="-122"/>
              </a:rPr>
              <a:t>）</a:t>
            </a:r>
          </a:p>
        </p:txBody>
      </p:sp>
      <p:sp>
        <p:nvSpPr>
          <p:cNvPr id="108549" name="AutoShape 5"/>
          <p:cNvSpPr>
            <a:spLocks noChangeArrowheads="1"/>
          </p:cNvSpPr>
          <p:nvPr/>
        </p:nvSpPr>
        <p:spPr bwMode="auto">
          <a:xfrm>
            <a:off x="5203825" y="3581400"/>
            <a:ext cx="1219200" cy="914400"/>
          </a:xfrm>
          <a:prstGeom prst="rightArrow">
            <a:avLst>
              <a:gd name="adj1" fmla="val 50000"/>
              <a:gd name="adj2" fmla="val 33333"/>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a:t>改进为</a:t>
            </a:r>
          </a:p>
        </p:txBody>
      </p:sp>
      <p:sp>
        <p:nvSpPr>
          <p:cNvPr id="108550" name="Rectangle 6"/>
          <p:cNvSpPr>
            <a:spLocks noChangeArrowheads="1"/>
          </p:cNvSpPr>
          <p:nvPr/>
        </p:nvSpPr>
        <p:spPr bwMode="auto">
          <a:xfrm>
            <a:off x="6423025" y="2924175"/>
            <a:ext cx="2514600" cy="22415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lnSpc>
                <a:spcPct val="130000"/>
              </a:lnSpc>
              <a:spcBef>
                <a:spcPct val="50000"/>
              </a:spcBef>
              <a:buClr>
                <a:schemeClr val="accent1"/>
              </a:buClr>
              <a:buFont typeface="Wingdings" pitchFamily="2" charset="2"/>
              <a:buNone/>
            </a:pPr>
            <a:r>
              <a:rPr kumimoji="1" lang="en-US" altLang="zh-CN" sz="2000" b="1">
                <a:latin typeface="黑体" pitchFamily="2" charset="-122"/>
              </a:rPr>
              <a:t>① </a:t>
            </a:r>
            <a:r>
              <a:rPr kumimoji="1" lang="zh-CN" altLang="en-US" sz="2000" b="1">
                <a:latin typeface="黑体" pitchFamily="2" charset="-122"/>
              </a:rPr>
              <a:t>使</a:t>
            </a:r>
            <a:r>
              <a:rPr kumimoji="1" lang="en-US" altLang="zh-CN" sz="2000" b="1">
                <a:latin typeface="黑体" pitchFamily="2" charset="-122"/>
              </a:rPr>
              <a:t>sum</a:t>
            </a:r>
            <a:r>
              <a:rPr kumimoji="1" lang="zh-CN" altLang="en-US" sz="2000" b="1">
                <a:latin typeface="黑体" pitchFamily="2" charset="-122"/>
              </a:rPr>
              <a:t>的初值为</a:t>
            </a:r>
            <a:r>
              <a:rPr kumimoji="1" lang="en-US" altLang="zh-CN" sz="2000" b="1">
                <a:latin typeface="黑体" pitchFamily="2" charset="-122"/>
              </a:rPr>
              <a:t>0</a:t>
            </a:r>
          </a:p>
          <a:p>
            <a:pPr algn="l" eaLnBrk="1" hangingPunct="1">
              <a:lnSpc>
                <a:spcPct val="130000"/>
              </a:lnSpc>
              <a:spcBef>
                <a:spcPct val="50000"/>
              </a:spcBef>
              <a:buClr>
                <a:schemeClr val="accent1"/>
              </a:buClr>
              <a:buFont typeface="Wingdings" pitchFamily="2" charset="2"/>
              <a:buNone/>
            </a:pPr>
            <a:r>
              <a:rPr kumimoji="1" lang="en-US" altLang="zh-CN" sz="2000" b="1">
                <a:latin typeface="黑体" pitchFamily="2" charset="-122"/>
              </a:rPr>
              <a:t> ② </a:t>
            </a:r>
            <a:r>
              <a:rPr kumimoji="1" lang="zh-CN" altLang="en-US" sz="2000" b="1">
                <a:latin typeface="黑体" pitchFamily="2" charset="-122"/>
              </a:rPr>
              <a:t>取得一笔交易的销售量</a:t>
            </a:r>
            <a:r>
              <a:rPr kumimoji="1" lang="en-US" altLang="zh-CN" sz="2000" b="1">
                <a:latin typeface="黑体" pitchFamily="2" charset="-122"/>
              </a:rPr>
              <a:t>x</a:t>
            </a:r>
            <a:r>
              <a:rPr kumimoji="1" lang="zh-CN" altLang="en-US" sz="2000" b="1">
                <a:latin typeface="黑体" pitchFamily="2" charset="-122"/>
              </a:rPr>
              <a:t>的值，加入到日销售量总计</a:t>
            </a:r>
            <a:r>
              <a:rPr kumimoji="1" lang="en-US" altLang="zh-CN" sz="2000" b="1">
                <a:latin typeface="黑体" pitchFamily="2" charset="-122"/>
              </a:rPr>
              <a:t>sum</a:t>
            </a:r>
            <a:r>
              <a:rPr kumimoji="1" lang="zh-CN" altLang="en-US" sz="2000" b="1">
                <a:latin typeface="黑体" pitchFamily="2" charset="-122"/>
              </a:rPr>
              <a:t>中，返回②的开始</a:t>
            </a:r>
          </a:p>
        </p:txBody>
      </p:sp>
    </p:spTree>
    <p:extLst>
      <p:ext uri="{BB962C8B-B14F-4D97-AF65-F5344CB8AC3E}">
        <p14:creationId xmlns:p14="http://schemas.microsoft.com/office/powerpoint/2010/main" val="505933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8548">
                                            <p:bg/>
                                          </p:spTgt>
                                        </p:tgtEl>
                                        <p:attrNameLst>
                                          <p:attrName>style.visibility</p:attrName>
                                        </p:attrNameLst>
                                      </p:cBhvr>
                                      <p:to>
                                        <p:strVal val="visible"/>
                                      </p:to>
                                    </p:set>
                                    <p:anim calcmode="lin" valueType="num">
                                      <p:cBhvr additive="base">
                                        <p:cTn id="7" dur="500" fill="hold"/>
                                        <p:tgtEl>
                                          <p:spTgt spid="108548">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108548">
                                            <p:bg/>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8548">
                                            <p:txEl>
                                              <p:pRg st="0" end="0"/>
                                            </p:txEl>
                                          </p:spTgt>
                                        </p:tgtEl>
                                        <p:attrNameLst>
                                          <p:attrName>style.visibility</p:attrName>
                                        </p:attrNameLst>
                                      </p:cBhvr>
                                      <p:to>
                                        <p:strVal val="visible"/>
                                      </p:to>
                                    </p:set>
                                    <p:anim calcmode="lin" valueType="num">
                                      <p:cBhvr additive="base">
                                        <p:cTn id="13" dur="500" fill="hold"/>
                                        <p:tgtEl>
                                          <p:spTgt spid="108548">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85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8548">
                                            <p:txEl>
                                              <p:pRg st="1" end="1"/>
                                            </p:txEl>
                                          </p:spTgt>
                                        </p:tgtEl>
                                        <p:attrNameLst>
                                          <p:attrName>style.visibility</p:attrName>
                                        </p:attrNameLst>
                                      </p:cBhvr>
                                      <p:to>
                                        <p:strVal val="visible"/>
                                      </p:to>
                                    </p:set>
                                    <p:anim calcmode="lin" valueType="num">
                                      <p:cBhvr additive="base">
                                        <p:cTn id="19" dur="500" fill="hold"/>
                                        <p:tgtEl>
                                          <p:spTgt spid="108548">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854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8548">
                                            <p:txEl>
                                              <p:pRg st="2" end="2"/>
                                            </p:txEl>
                                          </p:spTgt>
                                        </p:tgtEl>
                                        <p:attrNameLst>
                                          <p:attrName>style.visibility</p:attrName>
                                        </p:attrNameLst>
                                      </p:cBhvr>
                                      <p:to>
                                        <p:strVal val="visible"/>
                                      </p:to>
                                    </p:set>
                                    <p:anim calcmode="lin" valueType="num">
                                      <p:cBhvr additive="base">
                                        <p:cTn id="25" dur="500" fill="hold"/>
                                        <p:tgtEl>
                                          <p:spTgt spid="108548">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854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08548">
                                            <p:txEl>
                                              <p:pRg st="3" end="3"/>
                                            </p:txEl>
                                          </p:spTgt>
                                        </p:tgtEl>
                                        <p:attrNameLst>
                                          <p:attrName>style.visibility</p:attrName>
                                        </p:attrNameLst>
                                      </p:cBhvr>
                                      <p:to>
                                        <p:strVal val="visible"/>
                                      </p:to>
                                    </p:set>
                                    <p:anim calcmode="lin" valueType="num">
                                      <p:cBhvr additive="base">
                                        <p:cTn id="31" dur="500" fill="hold"/>
                                        <p:tgtEl>
                                          <p:spTgt spid="108548">
                                            <p:txEl>
                                              <p:pRg st="3" end="3"/>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10854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08548">
                                            <p:txEl>
                                              <p:pRg st="4" end="4"/>
                                            </p:txEl>
                                          </p:spTgt>
                                        </p:tgtEl>
                                        <p:attrNameLst>
                                          <p:attrName>style.visibility</p:attrName>
                                        </p:attrNameLst>
                                      </p:cBhvr>
                                      <p:to>
                                        <p:strVal val="visible"/>
                                      </p:to>
                                    </p:set>
                                    <p:anim calcmode="lin" valueType="num">
                                      <p:cBhvr additive="base">
                                        <p:cTn id="37" dur="500" fill="hold"/>
                                        <p:tgtEl>
                                          <p:spTgt spid="108548">
                                            <p:txEl>
                                              <p:pRg st="4" end="4"/>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10854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08548">
                                            <p:txEl>
                                              <p:pRg st="5" end="5"/>
                                            </p:txEl>
                                          </p:spTgt>
                                        </p:tgtEl>
                                        <p:attrNameLst>
                                          <p:attrName>style.visibility</p:attrName>
                                        </p:attrNameLst>
                                      </p:cBhvr>
                                      <p:to>
                                        <p:strVal val="visible"/>
                                      </p:to>
                                    </p:set>
                                    <p:anim calcmode="lin" valueType="num">
                                      <p:cBhvr additive="base">
                                        <p:cTn id="43" dur="500" fill="hold"/>
                                        <p:tgtEl>
                                          <p:spTgt spid="108548">
                                            <p:txEl>
                                              <p:pRg st="5" end="5"/>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10854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08549"/>
                                        </p:tgtEl>
                                        <p:attrNameLst>
                                          <p:attrName>style.visibility</p:attrName>
                                        </p:attrNameLst>
                                      </p:cBhvr>
                                      <p:to>
                                        <p:strVal val="visible"/>
                                      </p:to>
                                    </p:set>
                                    <p:anim calcmode="lin" valueType="num">
                                      <p:cBhvr additive="base">
                                        <p:cTn id="49" dur="500" fill="hold"/>
                                        <p:tgtEl>
                                          <p:spTgt spid="108549"/>
                                        </p:tgtEl>
                                        <p:attrNameLst>
                                          <p:attrName>ppt_x</p:attrName>
                                        </p:attrNameLst>
                                      </p:cBhvr>
                                      <p:tavLst>
                                        <p:tav tm="0">
                                          <p:val>
                                            <p:strVal val="0-#ppt_w/2"/>
                                          </p:val>
                                        </p:tav>
                                        <p:tav tm="100000">
                                          <p:val>
                                            <p:strVal val="#ppt_x"/>
                                          </p:val>
                                        </p:tav>
                                      </p:tavLst>
                                    </p:anim>
                                    <p:anim calcmode="lin" valueType="num">
                                      <p:cBhvr additive="base">
                                        <p:cTn id="50" dur="500" fill="hold"/>
                                        <p:tgtEl>
                                          <p:spTgt spid="108549"/>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08550"/>
                                        </p:tgtEl>
                                        <p:attrNameLst>
                                          <p:attrName>style.visibility</p:attrName>
                                        </p:attrNameLst>
                                      </p:cBhvr>
                                      <p:to>
                                        <p:strVal val="visible"/>
                                      </p:to>
                                    </p:set>
                                    <p:anim calcmode="lin" valueType="num">
                                      <p:cBhvr additive="base">
                                        <p:cTn id="55" dur="500" fill="hold"/>
                                        <p:tgtEl>
                                          <p:spTgt spid="108550"/>
                                        </p:tgtEl>
                                        <p:attrNameLst>
                                          <p:attrName>ppt_x</p:attrName>
                                        </p:attrNameLst>
                                      </p:cBhvr>
                                      <p:tavLst>
                                        <p:tav tm="0">
                                          <p:val>
                                            <p:strVal val="1+#ppt_w/2"/>
                                          </p:val>
                                        </p:tav>
                                        <p:tav tm="100000">
                                          <p:val>
                                            <p:strVal val="#ppt_x"/>
                                          </p:val>
                                        </p:tav>
                                      </p:tavLst>
                                    </p:anim>
                                    <p:anim calcmode="lin" valueType="num">
                                      <p:cBhvr additive="base">
                                        <p:cTn id="56" dur="500" fill="hold"/>
                                        <p:tgtEl>
                                          <p:spTgt spid="1085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build="p" animBg="1"/>
      <p:bldP spid="108549" grpId="0" animBg="1"/>
      <p:bldP spid="10855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3"/>
          <p:cNvSpPr>
            <a:spLocks noGrp="1"/>
          </p:cNvSpPr>
          <p:nvPr>
            <p:ph type="sldNum" sz="quarter" idx="10"/>
          </p:nvPr>
        </p:nvSpPr>
        <p:spPr/>
        <p:txBody>
          <a:bodyPr/>
          <a:lstStyle/>
          <a:p>
            <a:fld id="{405EBF6C-CB96-4A0A-966A-9B1B1ACBA492}" type="slidenum">
              <a:rPr lang="en-US" altLang="zh-CN"/>
              <a:pPr/>
              <a:t>9</a:t>
            </a:fld>
            <a:endParaRPr lang="en-US" altLang="zh-CN"/>
          </a:p>
        </p:txBody>
      </p:sp>
      <p:sp>
        <p:nvSpPr>
          <p:cNvPr id="124930" name="Rectangle 2"/>
          <p:cNvSpPr>
            <a:spLocks noGrp="1" noChangeArrowheads="1"/>
          </p:cNvSpPr>
          <p:nvPr>
            <p:ph type="title"/>
          </p:nvPr>
        </p:nvSpPr>
        <p:spPr/>
        <p:txBody>
          <a:bodyPr/>
          <a:lstStyle/>
          <a:p>
            <a:r>
              <a:rPr lang="en-US" altLang="zh-CN" sz="3200">
                <a:latin typeface="黑体" pitchFamily="2" charset="-122"/>
              </a:rPr>
              <a:t>2.1 </a:t>
            </a:r>
            <a:r>
              <a:rPr lang="zh-CN" altLang="en-US" sz="3200">
                <a:latin typeface="黑体" pitchFamily="2" charset="-122"/>
              </a:rPr>
              <a:t>算法的含义</a:t>
            </a:r>
          </a:p>
        </p:txBody>
      </p:sp>
      <p:sp>
        <p:nvSpPr>
          <p:cNvPr id="124932" name="Rectangle 4"/>
          <p:cNvSpPr>
            <a:spLocks noChangeArrowheads="1"/>
          </p:cNvSpPr>
          <p:nvPr/>
        </p:nvSpPr>
        <p:spPr bwMode="auto">
          <a:xfrm>
            <a:off x="395288" y="1524000"/>
            <a:ext cx="2424112" cy="26384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lnSpc>
                <a:spcPct val="130000"/>
              </a:lnSpc>
              <a:spcBef>
                <a:spcPct val="50000"/>
              </a:spcBef>
              <a:buClr>
                <a:schemeClr val="accent1"/>
              </a:buClr>
              <a:buFont typeface="Wingdings" pitchFamily="2" charset="2"/>
              <a:buNone/>
            </a:pPr>
            <a:r>
              <a:rPr kumimoji="1" lang="en-US" altLang="zh-CN" sz="2000" b="1">
                <a:latin typeface="黑体" pitchFamily="2" charset="-122"/>
              </a:rPr>
              <a:t>① </a:t>
            </a:r>
            <a:r>
              <a:rPr kumimoji="1" lang="zh-CN" altLang="en-US" sz="2000" b="1">
                <a:latin typeface="黑体" pitchFamily="2" charset="-122"/>
              </a:rPr>
              <a:t>使</a:t>
            </a:r>
            <a:r>
              <a:rPr kumimoji="1" lang="en-US" altLang="zh-CN" sz="2000" b="1">
                <a:latin typeface="黑体" pitchFamily="2" charset="-122"/>
              </a:rPr>
              <a:t>sum</a:t>
            </a:r>
            <a:r>
              <a:rPr kumimoji="1" lang="zh-CN" altLang="en-US" sz="2000" b="1">
                <a:latin typeface="黑体" pitchFamily="2" charset="-122"/>
              </a:rPr>
              <a:t>的初值为</a:t>
            </a:r>
            <a:r>
              <a:rPr kumimoji="1" lang="en-US" altLang="zh-CN" sz="2000" b="1">
                <a:latin typeface="黑体" pitchFamily="2" charset="-122"/>
              </a:rPr>
              <a:t>0</a:t>
            </a:r>
          </a:p>
          <a:p>
            <a:pPr algn="l" eaLnBrk="1" hangingPunct="1">
              <a:lnSpc>
                <a:spcPct val="130000"/>
              </a:lnSpc>
              <a:spcBef>
                <a:spcPct val="50000"/>
              </a:spcBef>
              <a:buClr>
                <a:schemeClr val="accent1"/>
              </a:buClr>
              <a:buFont typeface="Wingdings" pitchFamily="2" charset="2"/>
              <a:buNone/>
            </a:pPr>
            <a:r>
              <a:rPr kumimoji="1" lang="en-US" altLang="zh-CN" sz="2000" b="1">
                <a:latin typeface="黑体" pitchFamily="2" charset="-122"/>
              </a:rPr>
              <a:t> ② </a:t>
            </a:r>
            <a:r>
              <a:rPr kumimoji="1" lang="zh-CN" altLang="en-US" sz="2000" b="1">
                <a:latin typeface="黑体" pitchFamily="2" charset="-122"/>
              </a:rPr>
              <a:t>取得一笔交易的销售量</a:t>
            </a:r>
            <a:r>
              <a:rPr kumimoji="1" lang="en-US" altLang="zh-CN" sz="2000" b="1">
                <a:latin typeface="黑体" pitchFamily="2" charset="-122"/>
              </a:rPr>
              <a:t>x</a:t>
            </a:r>
            <a:r>
              <a:rPr kumimoji="1" lang="zh-CN" altLang="en-US" sz="2000" b="1">
                <a:latin typeface="黑体" pitchFamily="2" charset="-122"/>
              </a:rPr>
              <a:t>的值，加入到日销售量总计</a:t>
            </a:r>
            <a:r>
              <a:rPr kumimoji="1" lang="en-US" altLang="zh-CN" sz="2000" b="1">
                <a:latin typeface="黑体" pitchFamily="2" charset="-122"/>
              </a:rPr>
              <a:t>sum</a:t>
            </a:r>
            <a:r>
              <a:rPr kumimoji="1" lang="zh-CN" altLang="en-US" sz="2000" b="1">
                <a:latin typeface="黑体" pitchFamily="2" charset="-122"/>
              </a:rPr>
              <a:t>中，返回②的开始</a:t>
            </a:r>
          </a:p>
        </p:txBody>
      </p:sp>
      <p:sp>
        <p:nvSpPr>
          <p:cNvPr id="124933" name="Rectangle 5"/>
          <p:cNvSpPr>
            <a:spLocks noChangeArrowheads="1"/>
          </p:cNvSpPr>
          <p:nvPr/>
        </p:nvSpPr>
        <p:spPr bwMode="auto">
          <a:xfrm>
            <a:off x="762000" y="4953000"/>
            <a:ext cx="2690813" cy="1308100"/>
          </a:xfrm>
          <a:prstGeom prst="rect">
            <a:avLst/>
          </a:prstGeom>
          <a:noFill/>
          <a:ln w="254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1" hangingPunct="1">
              <a:lnSpc>
                <a:spcPct val="130000"/>
              </a:lnSpc>
              <a:spcBef>
                <a:spcPct val="20000"/>
              </a:spcBef>
              <a:buClr>
                <a:schemeClr val="accent1"/>
              </a:buClr>
              <a:buFont typeface="Wingdings" pitchFamily="2" charset="2"/>
              <a:buNone/>
            </a:pPr>
            <a:r>
              <a:rPr kumimoji="1" lang="zh-CN" altLang="en-US" sz="2000" b="1">
                <a:solidFill>
                  <a:schemeClr val="tx2"/>
                </a:solidFill>
                <a:effectLst>
                  <a:outerShdw blurRad="38100" dist="38100" dir="2700000" algn="tl">
                    <a:srgbClr val="C0C0C0"/>
                  </a:outerShdw>
                </a:effectLst>
                <a:latin typeface="黑体" pitchFamily="2" charset="-122"/>
              </a:rPr>
              <a:t>存在的问题：</a:t>
            </a:r>
            <a:r>
              <a:rPr kumimoji="1" lang="zh-CN" altLang="en-US" sz="2000" b="1">
                <a:latin typeface="黑体" pitchFamily="2" charset="-122"/>
              </a:rPr>
              <a:t>总返回到②的开始，这一步要进行无数多次。</a:t>
            </a:r>
          </a:p>
        </p:txBody>
      </p:sp>
      <p:grpSp>
        <p:nvGrpSpPr>
          <p:cNvPr id="124938" name="Group 10"/>
          <p:cNvGrpSpPr>
            <a:grpSpLocks/>
          </p:cNvGrpSpPr>
          <p:nvPr/>
        </p:nvGrpSpPr>
        <p:grpSpPr bwMode="auto">
          <a:xfrm>
            <a:off x="2971800" y="1828800"/>
            <a:ext cx="1524000" cy="1676400"/>
            <a:chOff x="1872" y="1152"/>
            <a:chExt cx="960" cy="1056"/>
          </a:xfrm>
        </p:grpSpPr>
        <p:sp>
          <p:nvSpPr>
            <p:cNvPr id="124934" name="AutoShape 6"/>
            <p:cNvSpPr>
              <a:spLocks noChangeArrowheads="1"/>
            </p:cNvSpPr>
            <p:nvPr/>
          </p:nvSpPr>
          <p:spPr bwMode="auto">
            <a:xfrm>
              <a:off x="1872" y="1728"/>
              <a:ext cx="960" cy="480"/>
            </a:xfrm>
            <a:prstGeom prst="rightArrow">
              <a:avLst>
                <a:gd name="adj1" fmla="val 50000"/>
                <a:gd name="adj2" fmla="val 50000"/>
              </a:avLst>
            </a:prstGeom>
            <a:solidFill>
              <a:schemeClr val="accent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zh-CN" altLang="en-US"/>
                <a:t>改进为</a:t>
              </a:r>
            </a:p>
          </p:txBody>
        </p:sp>
        <p:sp>
          <p:nvSpPr>
            <p:cNvPr id="124935" name="Rectangle 7"/>
            <p:cNvSpPr>
              <a:spLocks noChangeArrowheads="1"/>
            </p:cNvSpPr>
            <p:nvPr/>
          </p:nvSpPr>
          <p:spPr bwMode="auto">
            <a:xfrm>
              <a:off x="1920" y="1152"/>
              <a:ext cx="768" cy="6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nSpc>
                  <a:spcPct val="120000"/>
                </a:lnSpc>
              </a:pPr>
              <a:r>
                <a:rPr kumimoji="1" lang="zh-CN" altLang="en-US" sz="1800" b="1">
                  <a:latin typeface="黑体" pitchFamily="2" charset="-122"/>
                </a:rPr>
                <a:t>利用一个计数器控制计数</a:t>
              </a:r>
              <a:r>
                <a:rPr kumimoji="1" lang="en-US" altLang="zh-CN" sz="1800" b="1">
                  <a:latin typeface="黑体" pitchFamily="2" charset="-122"/>
                </a:rPr>
                <a:t>i</a:t>
              </a:r>
            </a:p>
          </p:txBody>
        </p:sp>
      </p:grpSp>
      <p:sp>
        <p:nvSpPr>
          <p:cNvPr id="124936" name="Rectangle 8"/>
          <p:cNvSpPr>
            <a:spLocks noChangeArrowheads="1"/>
          </p:cNvSpPr>
          <p:nvPr/>
        </p:nvSpPr>
        <p:spPr bwMode="auto">
          <a:xfrm>
            <a:off x="4572000" y="1676400"/>
            <a:ext cx="4343400" cy="26939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lnSpc>
                <a:spcPct val="160000"/>
              </a:lnSpc>
              <a:spcBef>
                <a:spcPct val="50000"/>
              </a:spcBef>
              <a:buClr>
                <a:schemeClr val="accent1"/>
              </a:buClr>
              <a:buFont typeface="Wingdings" pitchFamily="2" charset="2"/>
              <a:buNone/>
            </a:pPr>
            <a:r>
              <a:rPr kumimoji="1" lang="en-US" altLang="zh-CN" sz="2000" b="1">
                <a:latin typeface="黑体" pitchFamily="2" charset="-122"/>
              </a:rPr>
              <a:t>① </a:t>
            </a:r>
            <a:r>
              <a:rPr kumimoji="1" lang="zh-CN" altLang="en-US" sz="2000" b="1">
                <a:latin typeface="黑体" pitchFamily="2" charset="-122"/>
              </a:rPr>
              <a:t>使</a:t>
            </a:r>
            <a:r>
              <a:rPr kumimoji="1" lang="en-US" altLang="zh-CN" sz="2000" b="1">
                <a:latin typeface="黑体" pitchFamily="2" charset="-122"/>
              </a:rPr>
              <a:t>sum</a:t>
            </a:r>
            <a:r>
              <a:rPr kumimoji="1" lang="zh-CN" altLang="en-US" sz="2000" b="1">
                <a:latin typeface="黑体" pitchFamily="2" charset="-122"/>
              </a:rPr>
              <a:t>的初值为</a:t>
            </a:r>
            <a:r>
              <a:rPr kumimoji="1" lang="en-US" altLang="zh-CN" sz="2000" b="1">
                <a:latin typeface="黑体" pitchFamily="2" charset="-122"/>
              </a:rPr>
              <a:t>0</a:t>
            </a:r>
            <a:r>
              <a:rPr kumimoji="1" lang="zh-CN" altLang="en-US" sz="2000" b="1">
                <a:latin typeface="黑体" pitchFamily="2" charset="-122"/>
              </a:rPr>
              <a:t>，</a:t>
            </a:r>
            <a:r>
              <a:rPr kumimoji="1" lang="zh-CN" altLang="en-US" sz="2000" b="1">
                <a:solidFill>
                  <a:schemeClr val="tx2"/>
                </a:solidFill>
                <a:effectLst>
                  <a:outerShdw blurRad="38100" dist="38100" dir="2700000" algn="tl">
                    <a:srgbClr val="C0C0C0"/>
                  </a:outerShdw>
                </a:effectLst>
                <a:latin typeface="黑体" pitchFamily="2" charset="-122"/>
              </a:rPr>
              <a:t>计数器</a:t>
            </a:r>
            <a:r>
              <a:rPr kumimoji="1" lang="en-US" altLang="zh-CN" sz="2000" b="1">
                <a:solidFill>
                  <a:schemeClr val="tx2"/>
                </a:solidFill>
                <a:effectLst>
                  <a:outerShdw blurRad="38100" dist="38100" dir="2700000" algn="tl">
                    <a:srgbClr val="C0C0C0"/>
                  </a:outerShdw>
                </a:effectLst>
                <a:latin typeface="黑体" pitchFamily="2" charset="-122"/>
              </a:rPr>
              <a:t>i</a:t>
            </a:r>
            <a:r>
              <a:rPr kumimoji="1" lang="zh-CN" altLang="en-US" sz="2000" b="1">
                <a:latin typeface="黑体" pitchFamily="2" charset="-122"/>
              </a:rPr>
              <a:t>的初值为</a:t>
            </a:r>
            <a:r>
              <a:rPr kumimoji="1" lang="en-US" altLang="zh-CN" sz="2000" b="1">
                <a:latin typeface="黑体" pitchFamily="2" charset="-122"/>
              </a:rPr>
              <a:t>1</a:t>
            </a:r>
          </a:p>
          <a:p>
            <a:pPr algn="l" eaLnBrk="1" hangingPunct="1">
              <a:lnSpc>
                <a:spcPct val="160000"/>
              </a:lnSpc>
              <a:spcBef>
                <a:spcPct val="50000"/>
              </a:spcBef>
              <a:buClr>
                <a:schemeClr val="accent1"/>
              </a:buClr>
              <a:buFont typeface="Wingdings" pitchFamily="2" charset="2"/>
              <a:buNone/>
            </a:pPr>
            <a:r>
              <a:rPr kumimoji="1" lang="en-US" altLang="zh-CN" sz="2000" b="1">
                <a:latin typeface="黑体" pitchFamily="2" charset="-122"/>
              </a:rPr>
              <a:t>② </a:t>
            </a:r>
            <a:r>
              <a:rPr kumimoji="1" lang="zh-CN" altLang="en-US" sz="2000" b="1">
                <a:latin typeface="黑体" pitchFamily="2" charset="-122"/>
              </a:rPr>
              <a:t>如果</a:t>
            </a:r>
            <a:r>
              <a:rPr kumimoji="1" lang="en-US" altLang="zh-CN" sz="2000" b="1">
                <a:solidFill>
                  <a:schemeClr val="tx2"/>
                </a:solidFill>
                <a:effectLst>
                  <a:outerShdw blurRad="38100" dist="38100" dir="2700000" algn="tl">
                    <a:srgbClr val="C0C0C0"/>
                  </a:outerShdw>
                </a:effectLst>
                <a:latin typeface="黑体" pitchFamily="2" charset="-122"/>
              </a:rPr>
              <a:t>i</a:t>
            </a:r>
            <a:r>
              <a:rPr kumimoji="1" lang="en-US" altLang="zh-CN" sz="2000" b="1">
                <a:solidFill>
                  <a:schemeClr val="tx2"/>
                </a:solidFill>
                <a:effectLst>
                  <a:outerShdw blurRad="38100" dist="38100" dir="2700000" algn="tl">
                    <a:srgbClr val="C0C0C0"/>
                  </a:outerShdw>
                </a:effectLst>
                <a:latin typeface="黑体" pitchFamily="2" charset="-122"/>
                <a:ea typeface="黑体" pitchFamily="2" charset="-122"/>
              </a:rPr>
              <a:t>≤</a:t>
            </a:r>
            <a:r>
              <a:rPr kumimoji="1" lang="en-US" altLang="zh-CN" sz="2000" b="1">
                <a:solidFill>
                  <a:schemeClr val="tx2"/>
                </a:solidFill>
                <a:effectLst>
                  <a:outerShdw blurRad="38100" dist="38100" dir="2700000" algn="tl">
                    <a:srgbClr val="C0C0C0"/>
                  </a:outerShdw>
                </a:effectLst>
                <a:latin typeface="黑体" pitchFamily="2" charset="-122"/>
              </a:rPr>
              <a:t>5</a:t>
            </a:r>
            <a:r>
              <a:rPr kumimoji="1" lang="zh-CN" altLang="en-US" sz="2000" b="1">
                <a:latin typeface="黑体" pitchFamily="2" charset="-122"/>
              </a:rPr>
              <a:t>，取得一笔交易的销售量</a:t>
            </a:r>
            <a:r>
              <a:rPr kumimoji="1" lang="en-US" altLang="zh-CN" sz="2000" b="1">
                <a:latin typeface="黑体" pitchFamily="2" charset="-122"/>
              </a:rPr>
              <a:t>x</a:t>
            </a:r>
            <a:r>
              <a:rPr kumimoji="1" lang="zh-CN" altLang="en-US" sz="2000" b="1">
                <a:latin typeface="黑体" pitchFamily="2" charset="-122"/>
              </a:rPr>
              <a:t>，加入到</a:t>
            </a:r>
            <a:r>
              <a:rPr kumimoji="1" lang="en-US" altLang="zh-CN" sz="2000" b="1">
                <a:latin typeface="黑体" pitchFamily="2" charset="-122"/>
              </a:rPr>
              <a:t>sum</a:t>
            </a:r>
            <a:r>
              <a:rPr kumimoji="1" lang="zh-CN" altLang="en-US" sz="2000" b="1">
                <a:latin typeface="黑体" pitchFamily="2" charset="-122"/>
              </a:rPr>
              <a:t>中，</a:t>
            </a:r>
            <a:r>
              <a:rPr kumimoji="1" lang="zh-CN" altLang="en-US" sz="2000" b="1">
                <a:solidFill>
                  <a:schemeClr val="tx2"/>
                </a:solidFill>
                <a:effectLst>
                  <a:outerShdw blurRad="38100" dist="38100" dir="2700000" algn="tl">
                    <a:srgbClr val="C0C0C0"/>
                  </a:outerShdw>
                </a:effectLst>
                <a:latin typeface="黑体" pitchFamily="2" charset="-122"/>
              </a:rPr>
              <a:t>计数器加</a:t>
            </a:r>
            <a:r>
              <a:rPr kumimoji="1" lang="en-US" altLang="zh-CN" sz="2000" b="1">
                <a:solidFill>
                  <a:schemeClr val="tx2"/>
                </a:solidFill>
                <a:effectLst>
                  <a:outerShdw blurRad="38100" dist="38100" dir="2700000" algn="tl">
                    <a:srgbClr val="C0C0C0"/>
                  </a:outerShdw>
                </a:effectLst>
                <a:latin typeface="黑体" pitchFamily="2" charset="-122"/>
              </a:rPr>
              <a:t>1</a:t>
            </a:r>
            <a:r>
              <a:rPr kumimoji="1" lang="zh-CN" altLang="en-US" sz="2000" b="1">
                <a:latin typeface="黑体" pitchFamily="2" charset="-122"/>
              </a:rPr>
              <a:t>，并再次回到②的开始；否则结束。</a:t>
            </a:r>
          </a:p>
        </p:txBody>
      </p:sp>
      <p:sp>
        <p:nvSpPr>
          <p:cNvPr id="124937" name="Rectangle 9"/>
          <p:cNvSpPr>
            <a:spLocks noChangeArrowheads="1"/>
          </p:cNvSpPr>
          <p:nvPr/>
        </p:nvSpPr>
        <p:spPr bwMode="auto">
          <a:xfrm>
            <a:off x="4191000" y="4724400"/>
            <a:ext cx="3962400" cy="1322388"/>
          </a:xfrm>
          <a:prstGeom prst="rect">
            <a:avLst/>
          </a:prstGeom>
          <a:solidFill>
            <a:srgbClr val="CCFFCC"/>
          </a:solidFill>
          <a:ln w="25400">
            <a:solidFill>
              <a:srgbClr val="00CC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l" eaLnBrk="1" hangingPunct="1">
              <a:lnSpc>
                <a:spcPct val="110000"/>
              </a:lnSpc>
              <a:spcBef>
                <a:spcPct val="50000"/>
              </a:spcBef>
              <a:buClr>
                <a:schemeClr val="accent1"/>
              </a:buClr>
              <a:buFont typeface="Wingdings" pitchFamily="2" charset="2"/>
              <a:buNone/>
            </a:pPr>
            <a:r>
              <a:rPr kumimoji="1" lang="zh-CN" altLang="en-US" b="1">
                <a:latin typeface="黑体" pitchFamily="2" charset="-122"/>
              </a:rPr>
              <a:t>利用计算机不怕麻烦的特点，对有规律的问题设计循环算法以简化操作步骤。</a:t>
            </a:r>
          </a:p>
        </p:txBody>
      </p:sp>
    </p:spTree>
    <p:extLst>
      <p:ext uri="{BB962C8B-B14F-4D97-AF65-F5344CB8AC3E}">
        <p14:creationId xmlns:p14="http://schemas.microsoft.com/office/powerpoint/2010/main" val="39274890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2493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2" fill="hold" grpId="0" nodeType="clickEffect">
                                  <p:stCondLst>
                                    <p:cond delay="0"/>
                                  </p:stCondLst>
                                  <p:childTnLst>
                                    <p:set>
                                      <p:cBhvr>
                                        <p:cTn id="10" dur="1" fill="hold">
                                          <p:stCondLst>
                                            <p:cond delay="0"/>
                                          </p:stCondLst>
                                        </p:cTn>
                                        <p:tgtEl>
                                          <p:spTgt spid="124936"/>
                                        </p:tgtEl>
                                        <p:attrNameLst>
                                          <p:attrName>style.visibility</p:attrName>
                                        </p:attrNameLst>
                                      </p:cBhvr>
                                      <p:to>
                                        <p:strVal val="visible"/>
                                      </p:to>
                                    </p:set>
                                    <p:anim calcmode="lin" valueType="num">
                                      <p:cBhvr additive="base">
                                        <p:cTn id="11" dur="1000" fill="hold"/>
                                        <p:tgtEl>
                                          <p:spTgt spid="124936"/>
                                        </p:tgtEl>
                                        <p:attrNameLst>
                                          <p:attrName>ppt_x</p:attrName>
                                        </p:attrNameLst>
                                      </p:cBhvr>
                                      <p:tavLst>
                                        <p:tav tm="0">
                                          <p:val>
                                            <p:strVal val="1+#ppt_w/2"/>
                                          </p:val>
                                        </p:tav>
                                        <p:tav tm="100000">
                                          <p:val>
                                            <p:strVal val="#ppt_x"/>
                                          </p:val>
                                        </p:tav>
                                      </p:tavLst>
                                    </p:anim>
                                    <p:anim calcmode="lin" valueType="num">
                                      <p:cBhvr additive="base">
                                        <p:cTn id="12" dur="1000" fill="hold"/>
                                        <p:tgtEl>
                                          <p:spTgt spid="12493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24937"/>
                                        </p:tgtEl>
                                        <p:attrNameLst>
                                          <p:attrName>style.visibility</p:attrName>
                                        </p:attrNameLst>
                                      </p:cBhvr>
                                      <p:to>
                                        <p:strVal val="visible"/>
                                      </p:to>
                                    </p:set>
                                    <p:anim calcmode="lin" valueType="num">
                                      <p:cBhvr additive="base">
                                        <p:cTn id="17" dur="500" fill="hold"/>
                                        <p:tgtEl>
                                          <p:spTgt spid="124937"/>
                                        </p:tgtEl>
                                        <p:attrNameLst>
                                          <p:attrName>ppt_x</p:attrName>
                                        </p:attrNameLst>
                                      </p:cBhvr>
                                      <p:tavLst>
                                        <p:tav tm="0">
                                          <p:val>
                                            <p:strVal val="#ppt_x"/>
                                          </p:val>
                                        </p:tav>
                                        <p:tav tm="100000">
                                          <p:val>
                                            <p:strVal val="#ppt_x"/>
                                          </p:val>
                                        </p:tav>
                                      </p:tavLst>
                                    </p:anim>
                                    <p:anim calcmode="lin" valueType="num">
                                      <p:cBhvr additive="base">
                                        <p:cTn id="18" dur="500" fill="hold"/>
                                        <p:tgtEl>
                                          <p:spTgt spid="124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6" grpId="0" animBg="1"/>
      <p:bldP spid="124937" grpId="0" animBg="1"/>
    </p:bldLst>
  </p:timing>
</p:sld>
</file>

<file path=ppt/theme/theme1.xml><?xml version="1.0" encoding="utf-8"?>
<a:theme xmlns:a="http://schemas.openxmlformats.org/drawingml/2006/main" name="算法基础远程课件模板2">
  <a:themeElements>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fontScheme name="算法基础远程课件模板2">
      <a:majorFont>
        <a:latin typeface="Impact"/>
        <a:ea typeface="方正姚体"/>
        <a:cs typeface=""/>
      </a:majorFont>
      <a:minorFont>
        <a:latin typeface="Times New Roman"/>
        <a:ea typeface="仿宋_GB2312"/>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3025" tIns="36512" rIns="73025" bIns="36512"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算法基础远程课件模板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算法基础远程课件模板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算法基础远程课件模板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算法基础远程课件模板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算法基础远程课件模板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算法基础远程课件模板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算法基础远程课件模板2 8">
        <a:dk1>
          <a:srgbClr val="000000"/>
        </a:dk1>
        <a:lt1>
          <a:srgbClr val="FFFFFF"/>
        </a:lt1>
        <a:dk2>
          <a:srgbClr val="000000"/>
        </a:dk2>
        <a:lt2>
          <a:srgbClr val="808080"/>
        </a:lt2>
        <a:accent1>
          <a:srgbClr val="FFFFCC"/>
        </a:accent1>
        <a:accent2>
          <a:srgbClr val="008000"/>
        </a:accent2>
        <a:accent3>
          <a:srgbClr val="FFFFFF"/>
        </a:accent3>
        <a:accent4>
          <a:srgbClr val="000000"/>
        </a:accent4>
        <a:accent5>
          <a:srgbClr val="FFFFE2"/>
        </a:accent5>
        <a:accent6>
          <a:srgbClr val="007300"/>
        </a:accent6>
        <a:hlink>
          <a:srgbClr val="0000CC"/>
        </a:hlink>
        <a:folHlink>
          <a:srgbClr val="800080"/>
        </a:folHlink>
      </a:clrScheme>
      <a:clrMap bg1="lt1" tx1="dk1" bg2="lt2" tx2="dk2" accent1="accent1" accent2="accent2" accent3="accent3" accent4="accent4" accent5="accent5" accent6="accent6" hlink="hlink" folHlink="folHlink"/>
    </a:extraClrScheme>
    <a:extraClrScheme>
      <a:clrScheme name="算法基础远程课件模板2 9">
        <a:dk1>
          <a:srgbClr val="000000"/>
        </a:dk1>
        <a:lt1>
          <a:srgbClr val="FFFFFF"/>
        </a:lt1>
        <a:dk2>
          <a:srgbClr val="000000"/>
        </a:dk2>
        <a:lt2>
          <a:srgbClr val="808080"/>
        </a:lt2>
        <a:accent1>
          <a:srgbClr val="008000"/>
        </a:accent1>
        <a:accent2>
          <a:srgbClr val="3333CC"/>
        </a:accent2>
        <a:accent3>
          <a:srgbClr val="FFFFFF"/>
        </a:accent3>
        <a:accent4>
          <a:srgbClr val="000000"/>
        </a:accent4>
        <a:accent5>
          <a:srgbClr val="AAC0AA"/>
        </a:accent5>
        <a:accent6>
          <a:srgbClr val="2D2DB9"/>
        </a:accent6>
        <a:hlink>
          <a:srgbClr val="0000CC"/>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C:\Documents and Settings\haiyang\Application Data\Microsoft\Templates\算法基础远程课件模板2.pot</Template>
  <TotalTime>925</TotalTime>
  <Words>3401</Words>
  <Application>Microsoft Office PowerPoint</Application>
  <PresentationFormat>全屏显示(4:3)</PresentationFormat>
  <Paragraphs>415</Paragraphs>
  <Slides>41</Slides>
  <Notes>3</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41</vt:i4>
      </vt:variant>
    </vt:vector>
  </HeadingPairs>
  <TitlesOfParts>
    <vt:vector size="44" baseType="lpstr">
      <vt:lpstr>算法基础远程课件模板2</vt:lpstr>
      <vt:lpstr>Equation</vt:lpstr>
      <vt:lpstr>位图图像</vt:lpstr>
      <vt:lpstr>第2章   算法与C程序设计初步 </vt:lpstr>
      <vt:lpstr>第2章  算法与C程序设计初步</vt:lpstr>
      <vt:lpstr>2.1 算法的含义</vt:lpstr>
      <vt:lpstr>2.1 算法的含义</vt:lpstr>
      <vt:lpstr>2.1 算法的含义</vt:lpstr>
      <vt:lpstr>2.1 算法的含义</vt:lpstr>
      <vt:lpstr>2.1 算法的含义</vt:lpstr>
      <vt:lpstr>2.1 算法的含义</vt:lpstr>
      <vt:lpstr>2.1 算法的含义</vt:lpstr>
      <vt:lpstr>2.1 算法的含义</vt:lpstr>
      <vt:lpstr>2.2 算法的特性</vt:lpstr>
      <vt:lpstr>2.3　C语言编程要点</vt:lpstr>
      <vt:lpstr>2.3.2  C程序的组成</vt:lpstr>
      <vt:lpstr>2.3.2  C程序的组成</vt:lpstr>
      <vt:lpstr>2.3.3 变量</vt:lpstr>
      <vt:lpstr>2.3.3 变量</vt:lpstr>
      <vt:lpstr>2.3.3 变量</vt:lpstr>
      <vt:lpstr>2.3.3 变量</vt:lpstr>
      <vt:lpstr>2.3.3 变量</vt:lpstr>
      <vt:lpstr>2.3.3 变量</vt:lpstr>
      <vt:lpstr>2.3.3 变量</vt:lpstr>
      <vt:lpstr>2.3.3 变量</vt:lpstr>
      <vt:lpstr>2.3.3 变量</vt:lpstr>
      <vt:lpstr>2.3.4  赋值语句</vt:lpstr>
      <vt:lpstr>2.3.5  基本输入输出函数</vt:lpstr>
      <vt:lpstr>2.3.5  基本输入输出函数</vt:lpstr>
      <vt:lpstr>2.3.5  基本输入输出函数</vt:lpstr>
      <vt:lpstr>2.3.5  基本输入输出函数</vt:lpstr>
      <vt:lpstr>2.3.5  基本输入输出函数</vt:lpstr>
      <vt:lpstr>2.3.5  基本输入输出函数</vt:lpstr>
      <vt:lpstr>2.3.5  基本输入输出函数</vt:lpstr>
      <vt:lpstr>2.3.5  基本输入输出函数</vt:lpstr>
      <vt:lpstr>2.3.5  基本输入输出函数</vt:lpstr>
      <vt:lpstr>2.4  C程序示例</vt:lpstr>
      <vt:lpstr>2.4  C程序示例</vt:lpstr>
      <vt:lpstr>2.4  C程序示例</vt:lpstr>
      <vt:lpstr>边学边练</vt:lpstr>
      <vt:lpstr>练习</vt:lpstr>
      <vt:lpstr>2.6　C编程规范</vt:lpstr>
      <vt:lpstr>2.6.2　注释</vt:lpstr>
      <vt:lpstr>2.6.3　标识符命名</vt:lpstr>
    </vt:vector>
  </TitlesOfParts>
  <Company>ss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第4章 分支结构算法及其实现</dc:title>
  <dc:creator>lyx</dc:creator>
  <cp:lastModifiedBy>yan song</cp:lastModifiedBy>
  <cp:revision>374</cp:revision>
  <dcterms:created xsi:type="dcterms:W3CDTF">2005-04-23T13:26:53Z</dcterms:created>
  <dcterms:modified xsi:type="dcterms:W3CDTF">2015-08-18T13:38:31Z</dcterms:modified>
</cp:coreProperties>
</file>