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35"/>
  </p:notesMasterIdLst>
  <p:sldIdLst>
    <p:sldId id="257" r:id="rId2"/>
    <p:sldId id="259" r:id="rId3"/>
    <p:sldId id="260" r:id="rId4"/>
    <p:sldId id="306" r:id="rId5"/>
    <p:sldId id="307" r:id="rId6"/>
    <p:sldId id="308" r:id="rId7"/>
    <p:sldId id="309" r:id="rId8"/>
    <p:sldId id="264" r:id="rId9"/>
    <p:sldId id="322" r:id="rId10"/>
    <p:sldId id="323" r:id="rId11"/>
    <p:sldId id="266" r:id="rId12"/>
    <p:sldId id="267" r:id="rId13"/>
    <p:sldId id="324" r:id="rId14"/>
    <p:sldId id="270" r:id="rId15"/>
    <p:sldId id="325" r:id="rId16"/>
    <p:sldId id="326" r:id="rId17"/>
    <p:sldId id="327" r:id="rId18"/>
    <p:sldId id="314" r:id="rId19"/>
    <p:sldId id="328" r:id="rId20"/>
    <p:sldId id="329" r:id="rId21"/>
    <p:sldId id="272" r:id="rId22"/>
    <p:sldId id="330" r:id="rId23"/>
    <p:sldId id="331" r:id="rId24"/>
    <p:sldId id="332" r:id="rId25"/>
    <p:sldId id="333" r:id="rId26"/>
    <p:sldId id="334" r:id="rId27"/>
    <p:sldId id="335" r:id="rId28"/>
    <p:sldId id="336" r:id="rId29"/>
    <p:sldId id="337" r:id="rId30"/>
    <p:sldId id="338" r:id="rId31"/>
    <p:sldId id="339" r:id="rId32"/>
    <p:sldId id="340" r:id="rId33"/>
    <p:sldId id="341" r:id="rId3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6" autoAdjust="0"/>
    <p:restoredTop sz="98285" autoAdjust="0"/>
  </p:normalViewPr>
  <p:slideViewPr>
    <p:cSldViewPr>
      <p:cViewPr>
        <p:scale>
          <a:sx n="66" d="100"/>
          <a:sy n="66" d="100"/>
        </p:scale>
        <p:origin x="-2010" y="-4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zh-CN" altLang="en-US"/>
          </a:p>
        </p:txBody>
      </p:sp>
      <p:sp>
        <p:nvSpPr>
          <p:cNvPr id="7885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78852" name="Rectangle 1028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885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7885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7885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fld id="{7D19F770-D965-4D63-A916-3D663FF06DE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63972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8" r="10120" b="34424"/>
          <a:stretch>
            <a:fillRect/>
          </a:stretch>
        </p:blipFill>
        <p:spPr bwMode="auto">
          <a:xfrm>
            <a:off x="539750" y="1844675"/>
            <a:ext cx="4535488" cy="93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650" y="2709863"/>
            <a:ext cx="7772400" cy="1079500"/>
          </a:xfrm>
        </p:spPr>
        <p:txBody>
          <a:bodyPr/>
          <a:lstStyle>
            <a:lvl1pPr>
              <a:defRPr sz="5400">
                <a:solidFill>
                  <a:srgbClr val="FF0000"/>
                </a:solidFill>
              </a:defRPr>
            </a:lvl1pPr>
          </a:lstStyle>
          <a:p>
            <a:pPr lvl="0"/>
            <a:endParaRPr lang="en-US" altLang="zh-CN" noProof="0" smtClean="0"/>
          </a:p>
        </p:txBody>
      </p:sp>
      <p:pic>
        <p:nvPicPr>
          <p:cNvPr id="101380" name="Picture 4" descr="02_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3860800"/>
            <a:ext cx="4897437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38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76375" y="4508500"/>
            <a:ext cx="6400800" cy="600075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隶书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FB894DC6-35AD-4CD9-BAE0-B303885EB686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345869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5125" y="333375"/>
            <a:ext cx="2105025" cy="6191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5288" y="333375"/>
            <a:ext cx="6167437" cy="6191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677EEF6E-29AA-461C-93DA-2C68920516A8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2112383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AAA4580F-F37B-41F0-B12E-87AA37640864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2432122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38BA0F21-20C0-40AE-94C5-5C602E161D5E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747664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8" y="1700213"/>
            <a:ext cx="4135437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3125" y="1700213"/>
            <a:ext cx="4137025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AAC0737E-319D-4D78-B784-15E1518C6379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59602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F8B459F6-B224-4D4F-9F32-88DEFD852A94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25630648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FFCBF65B-D71B-4B7F-967D-85B7ACD44366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4194598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95CC9782-1FCF-400E-861B-8587F28300BE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256309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BD3A3337-CDE0-4BA6-B848-3F97A7504485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957694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－</a:t>
            </a:r>
            <a:fld id="{3D537BEC-2290-41BC-B11F-4809A5ECBC70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</p:spTree>
    <p:extLst>
      <p:ext uri="{BB962C8B-B14F-4D97-AF65-F5344CB8AC3E}">
        <p14:creationId xmlns:p14="http://schemas.microsoft.com/office/powerpoint/2010/main" val="1284874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333375"/>
            <a:ext cx="828040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700213"/>
            <a:ext cx="8424862" cy="482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035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9925" y="6597650"/>
            <a:ext cx="1905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US" altLang="zh-CN"/>
              <a:t>－</a:t>
            </a:r>
            <a:fld id="{D016A5F0-6E87-4D70-8833-5D399E6143DD}" type="slidenum">
              <a:rPr lang="en-US" altLang="zh-CN"/>
              <a:pPr/>
              <a:t>‹#›</a:t>
            </a:fld>
            <a:r>
              <a:rPr lang="en-US" altLang="zh-CN"/>
              <a:t>－</a:t>
            </a:r>
          </a:p>
        </p:txBody>
      </p:sp>
      <p:grpSp>
        <p:nvGrpSpPr>
          <p:cNvPr id="100357" name="Group 5"/>
          <p:cNvGrpSpPr>
            <a:grpSpLocks/>
          </p:cNvGrpSpPr>
          <p:nvPr/>
        </p:nvGrpSpPr>
        <p:grpSpPr bwMode="auto">
          <a:xfrm>
            <a:off x="288925" y="1341438"/>
            <a:ext cx="8604250" cy="142875"/>
            <a:chOff x="204" y="890"/>
            <a:chExt cx="5035" cy="91"/>
          </a:xfrm>
        </p:grpSpPr>
        <p:sp>
          <p:nvSpPr>
            <p:cNvPr id="100358" name="Rectangle 6"/>
            <p:cNvSpPr>
              <a:spLocks noChangeArrowheads="1"/>
            </p:cNvSpPr>
            <p:nvPr userDrawn="1"/>
          </p:nvSpPr>
          <p:spPr bwMode="auto">
            <a:xfrm>
              <a:off x="204" y="890"/>
              <a:ext cx="1769" cy="91"/>
            </a:xfrm>
            <a:prstGeom prst="rect">
              <a:avLst/>
            </a:prstGeom>
            <a:gradFill rotWithShape="1">
              <a:gsLst>
                <a:gs pos="0">
                  <a:srgbClr val="800080">
                    <a:gamma/>
                    <a:tint val="21176"/>
                    <a:invGamma/>
                  </a:srgbClr>
                </a:gs>
                <a:gs pos="100000">
                  <a:srgbClr val="80008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dist"/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0359" name="Rectangle 7"/>
            <p:cNvSpPr>
              <a:spLocks noChangeArrowheads="1"/>
            </p:cNvSpPr>
            <p:nvPr userDrawn="1"/>
          </p:nvSpPr>
          <p:spPr bwMode="auto">
            <a:xfrm>
              <a:off x="1973" y="890"/>
              <a:ext cx="1451" cy="91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  <p:sp>
          <p:nvSpPr>
            <p:cNvPr id="100360" name="Rectangle 8"/>
            <p:cNvSpPr>
              <a:spLocks noChangeArrowheads="1"/>
            </p:cNvSpPr>
            <p:nvPr userDrawn="1"/>
          </p:nvSpPr>
          <p:spPr bwMode="auto">
            <a:xfrm>
              <a:off x="3424" y="890"/>
              <a:ext cx="1815" cy="91"/>
            </a:xfrm>
            <a:prstGeom prst="rect">
              <a:avLst/>
            </a:prstGeom>
            <a:gradFill rotWithShape="1">
              <a:gsLst>
                <a:gs pos="0">
                  <a:srgbClr val="800080"/>
                </a:gs>
                <a:gs pos="100000">
                  <a:srgbClr val="800080">
                    <a:gamma/>
                    <a:tint val="17647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r"/>
              <a:endParaRPr lang="en-US" altLang="zh-CN" sz="1100" b="0">
                <a:solidFill>
                  <a:srgbClr val="FFFFFF"/>
                </a:solidFill>
                <a:latin typeface="Arial Rounded MT Bold" pitchFamily="34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latin typeface="Impact" pitchFamily="34" charset="0"/>
          <a:ea typeface="方正姚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CC0000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008000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Ø"/>
        <a:defRPr sz="2400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20000"/>
              </a:spcBef>
            </a:pPr>
            <a:endParaRPr lang="en-US" altLang="en-US" sz="3200" b="0"/>
          </a:p>
        </p:txBody>
      </p:sp>
      <p:sp>
        <p:nvSpPr>
          <p:cNvPr id="3075" name="Rectangle 1027"/>
          <p:cNvSpPr>
            <a:spLocks noGrp="1" noChangeArrowheads="1"/>
          </p:cNvSpPr>
          <p:nvPr>
            <p:ph type="ctrTitle"/>
          </p:nvPr>
        </p:nvSpPr>
        <p:spPr>
          <a:xfrm>
            <a:off x="755650" y="2501900"/>
            <a:ext cx="7772400" cy="1079500"/>
          </a:xfrm>
        </p:spPr>
        <p:txBody>
          <a:bodyPr/>
          <a:lstStyle/>
          <a:p>
            <a:pPr>
              <a:lnSpc>
                <a:spcPct val="140000"/>
              </a:lnSpc>
            </a:pPr>
            <a:r>
              <a:rPr lang="en-US" altLang="zh-CN" sz="4400" dirty="0">
                <a:solidFill>
                  <a:schemeClr val="accent6">
                    <a:lumMod val="75000"/>
                  </a:schemeClr>
                </a:solidFill>
              </a:rPr>
              <a:t>第9</a:t>
            </a:r>
            <a:r>
              <a:rPr lang="zh-CN" altLang="en-US" sz="4400" dirty="0">
                <a:solidFill>
                  <a:schemeClr val="accent6">
                    <a:lumMod val="75000"/>
                  </a:schemeClr>
                </a:solidFill>
              </a:rPr>
              <a:t>章    结构体</a:t>
            </a:r>
            <a:endParaRPr lang="en-US" altLang="zh-CN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F2FE153C-4B6E-47AC-81FC-5C21B6607512}" type="slidenum">
              <a:rPr lang="en-US" altLang="zh-CN"/>
              <a:pPr/>
              <a:t>10</a:t>
            </a:fld>
            <a:r>
              <a:rPr lang="en-US" altLang="zh-CN"/>
              <a:t>－</a:t>
            </a:r>
          </a:p>
        </p:txBody>
      </p:sp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0"/>
              <a:t>9.2.2</a:t>
            </a:r>
            <a:r>
              <a:rPr lang="zh-CN" altLang="en-US" b="0"/>
              <a:t>　结构体变量</a:t>
            </a:r>
          </a:p>
        </p:txBody>
      </p:sp>
      <p:pic>
        <p:nvPicPr>
          <p:cNvPr id="17715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752600"/>
            <a:ext cx="6400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C6A11678-0523-4671-AAF8-EDFE12B37BB4}" type="slidenum">
              <a:rPr lang="en-US" altLang="zh-CN"/>
              <a:pPr/>
              <a:t>11</a:t>
            </a:fld>
            <a:r>
              <a:rPr lang="en-US" altLang="zh-CN"/>
              <a:t>－</a:t>
            </a:r>
          </a:p>
        </p:txBody>
      </p:sp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 b="0"/>
              <a:t>9.2.2</a:t>
            </a:r>
            <a:r>
              <a:rPr lang="zh-CN" altLang="en-US" sz="3600" b="0"/>
              <a:t>　结构体变量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0429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）直接定义法：定义结构体类型的同时，定义结构体变量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定义的一般形式如下：</a:t>
            </a:r>
            <a:endParaRPr lang="zh-CN" altLang="en-US" i="1"/>
          </a:p>
        </p:txBody>
      </p:sp>
      <p:sp>
        <p:nvSpPr>
          <p:cNvPr id="114692" name="Rectangle 4"/>
          <p:cNvSpPr>
            <a:spLocks noChangeArrowheads="1"/>
          </p:cNvSpPr>
          <p:nvPr/>
        </p:nvSpPr>
        <p:spPr bwMode="auto">
          <a:xfrm>
            <a:off x="914400" y="2743200"/>
            <a:ext cx="2743200" cy="1927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/>
          <a:p>
            <a:r>
              <a:rPr lang="en-US" altLang="zh-CN" sz="2000" i="1"/>
              <a:t>struct  [</a:t>
            </a:r>
            <a:r>
              <a:rPr lang="zh-CN" altLang="en-US" sz="2000" i="1"/>
              <a:t>结构体类型名</a:t>
            </a:r>
            <a:r>
              <a:rPr lang="en-US" altLang="zh-CN" sz="2000" i="1"/>
              <a:t>]</a:t>
            </a:r>
          </a:p>
          <a:p>
            <a:r>
              <a:rPr lang="en-US" altLang="zh-CN" sz="2000" i="1"/>
              <a:t>{ </a:t>
            </a:r>
          </a:p>
          <a:p>
            <a:r>
              <a:rPr lang="en-US" altLang="zh-CN" sz="2000" i="1"/>
              <a:t>    </a:t>
            </a:r>
            <a:r>
              <a:rPr lang="zh-CN" altLang="en-US" sz="2000" i="1"/>
              <a:t>数据类型  成员</a:t>
            </a:r>
            <a:r>
              <a:rPr lang="en-US" altLang="zh-CN" sz="2000" i="1"/>
              <a:t>1</a:t>
            </a:r>
            <a:r>
              <a:rPr lang="zh-CN" altLang="en-US" sz="2000" i="1"/>
              <a:t>；</a:t>
            </a:r>
          </a:p>
          <a:p>
            <a:r>
              <a:rPr lang="zh-CN" altLang="en-US" sz="2000" i="1"/>
              <a:t>    数据类型  成员</a:t>
            </a:r>
            <a:r>
              <a:rPr lang="en-US" altLang="zh-CN" sz="2000" i="1"/>
              <a:t>2</a:t>
            </a:r>
          </a:p>
          <a:p>
            <a:r>
              <a:rPr lang="en-US" altLang="zh-CN" sz="2000" i="1"/>
              <a:t>    </a:t>
            </a:r>
            <a:r>
              <a:rPr lang="en-US" altLang="zh-CN" sz="2000" i="1">
                <a:latin typeface="Arial"/>
              </a:rPr>
              <a:t>……</a:t>
            </a:r>
            <a:endParaRPr lang="en-US" altLang="zh-CN" sz="2000" i="1"/>
          </a:p>
          <a:p>
            <a:r>
              <a:rPr lang="en-US" altLang="zh-CN" sz="2000" i="1"/>
              <a:t>}</a:t>
            </a:r>
            <a:r>
              <a:rPr lang="zh-CN" altLang="en-US" sz="2000" i="1"/>
              <a:t>变量列表；</a:t>
            </a:r>
            <a:endParaRPr lang="en-US" altLang="zh-CN" sz="20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70317BBC-48B7-48DB-A22A-F4B5EB48556F}" type="slidenum">
              <a:rPr lang="en-US" altLang="zh-CN"/>
              <a:pPr/>
              <a:t>12</a:t>
            </a:fld>
            <a:r>
              <a:rPr lang="en-US" altLang="zh-CN"/>
              <a:t>－</a:t>
            </a:r>
          </a:p>
        </p:txBody>
      </p:sp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 b="0"/>
              <a:t>9.2.3</a:t>
            </a:r>
            <a:r>
              <a:rPr lang="zh-CN" altLang="en-US" sz="3600" b="0"/>
              <a:t>　结构体变量的引用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424863" cy="35052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812800" indent="-812800">
              <a:buFont typeface="Wingdings" pitchFamily="2" charset="2"/>
              <a:buNone/>
            </a:pPr>
            <a:r>
              <a:rPr lang="zh-CN" altLang="en-US"/>
              <a:t>一般形式如下：</a:t>
            </a:r>
            <a:endParaRPr lang="zh-CN" altLang="en-US" i="1"/>
          </a:p>
          <a:p>
            <a:pPr marL="812800" indent="-812800">
              <a:buFont typeface="Wingdings" pitchFamily="2" charset="2"/>
              <a:buNone/>
            </a:pPr>
            <a:r>
              <a:rPr lang="zh-CN" altLang="en-US" i="1"/>
              <a:t>            </a:t>
            </a:r>
            <a:r>
              <a:rPr lang="zh-CN" altLang="en-US" i="1">
                <a:solidFill>
                  <a:srgbClr val="CC0000"/>
                </a:solidFill>
              </a:rPr>
              <a:t>结构体变量名</a:t>
            </a:r>
            <a:r>
              <a:rPr lang="en-US" altLang="zh-CN" i="1">
                <a:solidFill>
                  <a:srgbClr val="CC0000"/>
                </a:solidFill>
              </a:rPr>
              <a:t>. </a:t>
            </a:r>
            <a:r>
              <a:rPr lang="zh-CN" altLang="en-US" i="1">
                <a:solidFill>
                  <a:srgbClr val="CC0000"/>
                </a:solidFill>
              </a:rPr>
              <a:t>成员名</a:t>
            </a:r>
          </a:p>
          <a:p>
            <a:pPr marL="812800" indent="-812800">
              <a:buFont typeface="Wingdings" pitchFamily="2" charset="2"/>
              <a:buNone/>
            </a:pPr>
            <a:endParaRPr lang="zh-CN" altLang="en-US" i="1">
              <a:solidFill>
                <a:srgbClr val="CC0000"/>
              </a:solidFill>
            </a:endParaRPr>
          </a:p>
          <a:p>
            <a:pPr marL="812800" indent="-812800">
              <a:buFont typeface="Wingdings" pitchFamily="2" charset="2"/>
              <a:buNone/>
            </a:pPr>
            <a:r>
              <a:rPr lang="zh-CN" altLang="en-US" i="1"/>
              <a:t>例如：</a:t>
            </a:r>
          </a:p>
          <a:p>
            <a:pPr marL="812800" indent="-812800">
              <a:buFont typeface="Wingdings" pitchFamily="2" charset="2"/>
              <a:buNone/>
            </a:pPr>
            <a:r>
              <a:rPr lang="en-US" altLang="zh-CN" i="1"/>
              <a:t>	Lucy.name</a:t>
            </a:r>
            <a:endParaRPr lang="fr-FR" altLang="zh-CN" i="1"/>
          </a:p>
          <a:p>
            <a:pPr marL="812800" indent="-812800">
              <a:buFont typeface="Wingdings" pitchFamily="2" charset="2"/>
              <a:buNone/>
            </a:pPr>
            <a:r>
              <a:rPr lang="fr-FR" altLang="zh-CN" i="1"/>
              <a:t>	Lucy.score[0],   Lucy.score[1], Lucy.score[2]</a:t>
            </a:r>
          </a:p>
          <a:p>
            <a:pPr marL="812800" indent="-812800">
              <a:buFont typeface="Wingdings" pitchFamily="2" charset="2"/>
              <a:buNone/>
            </a:pPr>
            <a:r>
              <a:rPr lang="fr-FR" altLang="zh-CN" i="1"/>
              <a:t>	Lucy.</a:t>
            </a:r>
            <a:r>
              <a:rPr lang="en-US" altLang="zh-CN" i="1"/>
              <a:t>average</a:t>
            </a:r>
            <a:endParaRPr lang="zh-CN" altLang="en-US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79A1CD21-B859-4A7D-8C4B-9D17F2A1CA75}" type="slidenum">
              <a:rPr lang="en-US" altLang="zh-CN"/>
              <a:pPr/>
              <a:t>13</a:t>
            </a:fld>
            <a:r>
              <a:rPr lang="en-US" altLang="zh-CN"/>
              <a:t>－</a:t>
            </a:r>
          </a:p>
        </p:txBody>
      </p:sp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0"/>
              <a:t>9.2.3</a:t>
            </a:r>
            <a:r>
              <a:rPr lang="zh-CN" altLang="en-US" b="0"/>
              <a:t>　结构体变量的引用</a:t>
            </a:r>
          </a:p>
        </p:txBody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623888">
              <a:buFont typeface="Wingdings" pitchFamily="2" charset="2"/>
              <a:buNone/>
            </a:pPr>
            <a:r>
              <a:rPr lang="zh-CN" altLang="en-US"/>
              <a:t>如果结构体成员本身又是结构体类型，则要用若干个成员运算符，一级一级地找到最低的一级成员。</a:t>
            </a:r>
          </a:p>
          <a:p>
            <a:pPr marL="0" indent="623888">
              <a:buFont typeface="Wingdings" pitchFamily="2" charset="2"/>
              <a:buNone/>
            </a:pPr>
            <a:endParaRPr lang="zh-CN" altLang="en-US"/>
          </a:p>
          <a:p>
            <a:pPr marL="0" indent="623888">
              <a:buFont typeface="Wingdings" pitchFamily="2" charset="2"/>
              <a:buNone/>
            </a:pPr>
            <a:r>
              <a:rPr lang="zh-CN" altLang="en-US"/>
              <a:t>例如：</a:t>
            </a:r>
            <a:endParaRPr lang="zh-CN" altLang="en-US" i="1"/>
          </a:p>
          <a:p>
            <a:pPr marL="1497013" lvl="2">
              <a:buFont typeface="Wingdings" pitchFamily="2" charset="2"/>
              <a:buNone/>
            </a:pPr>
            <a:r>
              <a:rPr lang="en-US" altLang="zh-CN" i="1"/>
              <a:t>Lucy. exam_time.year</a:t>
            </a:r>
          </a:p>
          <a:p>
            <a:pPr marL="1497013" lvl="2">
              <a:buFont typeface="Wingdings" pitchFamily="2" charset="2"/>
              <a:buNone/>
            </a:pPr>
            <a:r>
              <a:rPr lang="en-US" altLang="zh-CN" i="1"/>
              <a:t>Lucy. exam_time.month</a:t>
            </a:r>
          </a:p>
          <a:p>
            <a:pPr marL="1497013" lvl="2">
              <a:buFont typeface="Wingdings" pitchFamily="2" charset="2"/>
              <a:buNone/>
            </a:pPr>
            <a:r>
              <a:rPr lang="en-US" altLang="zh-CN" i="1"/>
              <a:t>Lucy. exam_time.day</a:t>
            </a:r>
            <a:endParaRPr lang="zh-CN" altLang="en-US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245EA4CD-98B6-4B7A-B2F9-C28E599398AC}" type="slidenum">
              <a:rPr lang="en-US" altLang="zh-CN"/>
              <a:pPr/>
              <a:t>14</a:t>
            </a:fld>
            <a:r>
              <a:rPr lang="en-US" altLang="zh-CN"/>
              <a:t>－</a:t>
            </a:r>
          </a:p>
        </p:txBody>
      </p:sp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 b="0"/>
              <a:t>9.2.3</a:t>
            </a:r>
            <a:r>
              <a:rPr lang="zh-CN" altLang="en-US" sz="3600" b="0"/>
              <a:t>　结构体变量的引用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1347787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81000" indent="-381000" algn="just">
              <a:lnSpc>
                <a:spcPct val="110000"/>
              </a:lnSpc>
              <a:buFont typeface="Wingdings" pitchFamily="2" charset="2"/>
              <a:buNone/>
            </a:pPr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9-3】</a:t>
            </a:r>
            <a:r>
              <a:rPr lang="zh-CN" altLang="en-US"/>
              <a:t>利用前面定义的</a:t>
            </a:r>
            <a:r>
              <a:rPr lang="en-US" altLang="zh-CN"/>
              <a:t>struct  student</a:t>
            </a:r>
            <a:r>
              <a:rPr lang="zh-CN" altLang="en-US"/>
              <a:t>结构体类型定义两个变量，存储两个学生的信息。从键盘输入数据，输出平均分高的学生信息。</a:t>
            </a:r>
            <a:endParaRPr lang="en-US" altLang="zh-CN"/>
          </a:p>
        </p:txBody>
      </p:sp>
      <p:pic>
        <p:nvPicPr>
          <p:cNvPr id="118833" name="Picture 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200400"/>
            <a:ext cx="9067800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A61BB02-44A1-43B6-B2D0-29F7C01006C7}" type="slidenum">
              <a:rPr lang="en-US" altLang="zh-CN"/>
              <a:pPr/>
              <a:t>15</a:t>
            </a:fld>
            <a:r>
              <a:rPr lang="en-US" altLang="zh-CN"/>
              <a:t>－</a:t>
            </a:r>
          </a:p>
        </p:txBody>
      </p:sp>
      <p:pic>
        <p:nvPicPr>
          <p:cNvPr id="17920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8001000" cy="372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87CDA537-4D78-4E6D-B06D-10C250AC51EE}" type="slidenum">
              <a:rPr lang="en-US" altLang="zh-CN"/>
              <a:pPr/>
              <a:t>16</a:t>
            </a:fld>
            <a:r>
              <a:rPr lang="en-US" altLang="zh-CN"/>
              <a:t>－</a:t>
            </a:r>
          </a:p>
        </p:txBody>
      </p:sp>
      <p:pic>
        <p:nvPicPr>
          <p:cNvPr id="1802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8915400" cy="3951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A0F77734-4C4A-4945-9F1D-5416BE863905}" type="slidenum">
              <a:rPr lang="en-US" altLang="zh-CN"/>
              <a:pPr/>
              <a:t>17</a:t>
            </a:fld>
            <a:r>
              <a:rPr lang="en-US" altLang="zh-CN"/>
              <a:t>－</a:t>
            </a: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12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8362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5718B7F-FAFE-431D-9765-E79BD5B735C0}" type="slidenum">
              <a:rPr lang="en-US" altLang="zh-CN"/>
              <a:pPr/>
              <a:t>18</a:t>
            </a:fld>
            <a:r>
              <a:rPr lang="en-US" altLang="zh-CN"/>
              <a:t>－</a:t>
            </a:r>
          </a:p>
        </p:txBody>
      </p:sp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b="0"/>
              <a:t>9.3 </a:t>
            </a:r>
            <a:r>
              <a:rPr lang="zh-CN" altLang="en-US" b="0"/>
              <a:t>结构体数组</a:t>
            </a:r>
          </a:p>
        </p:txBody>
      </p:sp>
      <p:sp>
        <p:nvSpPr>
          <p:cNvPr id="165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424862" cy="29479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9.3.1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  结构体数组</a:t>
            </a:r>
          </a:p>
          <a:p>
            <a:pPr>
              <a:buFont typeface="Wingdings" pitchFamily="2" charset="2"/>
              <a:buNone/>
            </a:pPr>
            <a:endParaRPr lang="en-US" altLang="zh-CN" dirty="0" smtClean="0"/>
          </a:p>
          <a:p>
            <a:pPr>
              <a:buFont typeface="Wingdings" pitchFamily="2" charset="2"/>
              <a:buNone/>
            </a:pPr>
            <a:r>
              <a:rPr lang="en-US" altLang="zh-CN" sz="2800" dirty="0" smtClean="0"/>
              <a:t>1</a:t>
            </a:r>
            <a:r>
              <a:rPr lang="zh-CN" altLang="en-US" sz="2800" dirty="0"/>
              <a:t>．结构体数组的定义</a:t>
            </a:r>
          </a:p>
          <a:p>
            <a:pPr>
              <a:buFont typeface="Wingdings" pitchFamily="2" charset="2"/>
              <a:buNone/>
            </a:pPr>
            <a:endParaRPr lang="zh-CN" altLang="en-US" sz="2000" dirty="0"/>
          </a:p>
          <a:p>
            <a:pPr>
              <a:buFont typeface="Wingdings" pitchFamily="2" charset="2"/>
              <a:buNone/>
            </a:pPr>
            <a:r>
              <a:rPr lang="zh-CN" altLang="en-US" sz="2000" dirty="0"/>
              <a:t>例如：</a:t>
            </a:r>
          </a:p>
          <a:p>
            <a:pPr lvl="1">
              <a:buFont typeface="Wingdings" pitchFamily="2" charset="2"/>
              <a:buNone/>
            </a:pPr>
            <a:r>
              <a:rPr lang="en-US" altLang="zh-CN" sz="2000" i="1" dirty="0"/>
              <a:t>#define  N  30</a:t>
            </a:r>
          </a:p>
          <a:p>
            <a:pPr lvl="1">
              <a:buFont typeface="Wingdings" pitchFamily="2" charset="2"/>
              <a:buNone/>
            </a:pPr>
            <a:r>
              <a:rPr lang="en-US" altLang="zh-CN" sz="2000" i="1" dirty="0" err="1"/>
              <a:t>struct</a:t>
            </a:r>
            <a:r>
              <a:rPr lang="en-US" altLang="zh-CN" sz="2000" i="1" dirty="0"/>
              <a:t>  student  </a:t>
            </a:r>
            <a:r>
              <a:rPr lang="en-US" altLang="zh-CN" sz="2000" i="1" dirty="0" err="1"/>
              <a:t>stu</a:t>
            </a:r>
            <a:r>
              <a:rPr lang="en-US" altLang="zh-CN" sz="2000" i="1" dirty="0"/>
              <a:t>[N];</a:t>
            </a:r>
            <a:endParaRPr lang="zh-CN" altLang="en-US" sz="20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624EC42-E571-4FBE-AA86-3662CD78E480}" type="slidenum">
              <a:rPr lang="en-US" altLang="zh-CN"/>
              <a:pPr/>
              <a:t>19</a:t>
            </a:fld>
            <a:r>
              <a:rPr lang="en-US" altLang="zh-CN"/>
              <a:t>－</a:t>
            </a:r>
          </a:p>
        </p:txBody>
      </p:sp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4400" b="0"/>
              <a:t>9.3</a:t>
            </a:r>
            <a:r>
              <a:rPr lang="zh-CN" altLang="en-US" sz="4400" b="0"/>
              <a:t>　结构体数组</a:t>
            </a:r>
          </a:p>
        </p:txBody>
      </p:sp>
      <p:pic>
        <p:nvPicPr>
          <p:cNvPr id="1822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828800"/>
            <a:ext cx="8618538" cy="292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0479F0FC-ABB6-475A-9F78-F6EB3C910570}" type="slidenum">
              <a:rPr lang="en-US" altLang="zh-CN"/>
              <a:pPr/>
              <a:t>2</a:t>
            </a:fld>
            <a:r>
              <a:rPr lang="en-US" altLang="zh-CN"/>
              <a:t>－</a:t>
            </a:r>
          </a:p>
        </p:txBody>
      </p:sp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/>
              <a:t>9.1</a:t>
            </a:r>
            <a:r>
              <a:rPr lang="zh-CN" altLang="en-US" sz="3600"/>
              <a:t>　</a:t>
            </a:r>
            <a:r>
              <a:rPr lang="zh-CN" altLang="en-US"/>
              <a:t>结构体的引出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00200"/>
            <a:ext cx="8424862" cy="4924425"/>
          </a:xfrm>
        </p:spPr>
        <p:txBody>
          <a:bodyPr/>
          <a:lstStyle/>
          <a:p>
            <a:pPr algn="just">
              <a:lnSpc>
                <a:spcPct val="110000"/>
              </a:lnSpc>
              <a:buFont typeface="Wingdings" pitchFamily="2" charset="2"/>
              <a:buNone/>
            </a:pPr>
            <a:r>
              <a:rPr lang="zh-CN" altLang="en-US"/>
              <a:t>观察下面的数据</a:t>
            </a:r>
            <a:r>
              <a:rPr lang="en-US" altLang="zh-CN"/>
              <a:t>:</a:t>
            </a:r>
          </a:p>
          <a:p>
            <a:pPr algn="just">
              <a:lnSpc>
                <a:spcPct val="110000"/>
              </a:lnSpc>
              <a:buFont typeface="Wingdings" pitchFamily="2" charset="2"/>
              <a:buNone/>
            </a:pPr>
            <a:endParaRPr lang="en-US" altLang="zh-CN"/>
          </a:p>
          <a:p>
            <a:r>
              <a:rPr lang="en-US" altLang="zh-CN" i="1"/>
              <a:t>"200111001"----</a:t>
            </a:r>
            <a:r>
              <a:rPr lang="zh-CN" altLang="en-US" i="1"/>
              <a:t>字符串</a:t>
            </a:r>
          </a:p>
          <a:p>
            <a:r>
              <a:rPr lang="en-US" altLang="zh-CN" i="1"/>
              <a:t>1.67----------------</a:t>
            </a:r>
            <a:r>
              <a:rPr lang="zh-CN" altLang="en-US" i="1"/>
              <a:t>实数</a:t>
            </a:r>
          </a:p>
          <a:p>
            <a:r>
              <a:rPr lang="en-US" altLang="zh-CN" i="1"/>
              <a:t>"</a:t>
            </a:r>
            <a:r>
              <a:rPr lang="zh-CN" altLang="en-US" i="1"/>
              <a:t>张茜</a:t>
            </a:r>
            <a:r>
              <a:rPr lang="en-US" altLang="zh-CN" i="1"/>
              <a:t>"------------</a:t>
            </a:r>
            <a:r>
              <a:rPr lang="zh-CN" altLang="en-US" i="1"/>
              <a:t>字符串</a:t>
            </a:r>
          </a:p>
          <a:p>
            <a:r>
              <a:rPr lang="en-US" altLang="zh-CN" i="1"/>
              <a:t>20------------------</a:t>
            </a:r>
            <a:r>
              <a:rPr lang="zh-CN" altLang="en-US" i="1"/>
              <a:t>整数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75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75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75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75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 build="p" bldLvl="5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8CF89DD6-6288-4C0E-B230-56BD5160CA0B}" type="slidenum">
              <a:rPr lang="en-US" altLang="zh-CN"/>
              <a:pPr/>
              <a:t>20</a:t>
            </a:fld>
            <a:r>
              <a:rPr lang="en-US" altLang="zh-CN"/>
              <a:t>－</a:t>
            </a:r>
          </a:p>
        </p:txBody>
      </p:sp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0"/>
              <a:t>9.3.2</a:t>
            </a:r>
            <a:r>
              <a:rPr lang="zh-CN" altLang="en-US" b="0"/>
              <a:t>　结构体数组的引用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zh-CN" altLang="en-US" sz="2800"/>
              <a:t>一般形式为：</a:t>
            </a:r>
            <a:endParaRPr lang="zh-CN" altLang="en-US" sz="2800" i="1"/>
          </a:p>
          <a:p>
            <a:pPr>
              <a:buFont typeface="Wingdings" pitchFamily="2" charset="2"/>
              <a:buNone/>
            </a:pPr>
            <a:r>
              <a:rPr lang="zh-CN" altLang="en-US" i="1"/>
              <a:t>         </a:t>
            </a:r>
            <a:r>
              <a:rPr lang="zh-CN" altLang="en-US" i="1">
                <a:solidFill>
                  <a:srgbClr val="CC0000"/>
                </a:solidFill>
              </a:rPr>
              <a:t>数组名</a:t>
            </a:r>
            <a:r>
              <a:rPr lang="en-US" altLang="zh-CN" i="1">
                <a:solidFill>
                  <a:srgbClr val="CC0000"/>
                </a:solidFill>
              </a:rPr>
              <a:t>[</a:t>
            </a:r>
            <a:r>
              <a:rPr lang="zh-CN" altLang="en-US" i="1">
                <a:solidFill>
                  <a:srgbClr val="CC0000"/>
                </a:solidFill>
              </a:rPr>
              <a:t>下标</a:t>
            </a:r>
            <a:r>
              <a:rPr lang="en-US" altLang="zh-CN" i="1">
                <a:solidFill>
                  <a:srgbClr val="CC0000"/>
                </a:solidFill>
              </a:rPr>
              <a:t>].</a:t>
            </a:r>
            <a:r>
              <a:rPr lang="zh-CN" altLang="en-US" i="1">
                <a:solidFill>
                  <a:srgbClr val="CC0000"/>
                </a:solidFill>
              </a:rPr>
              <a:t>成员名</a:t>
            </a:r>
            <a:endParaRPr lang="zh-CN" altLang="en-US">
              <a:solidFill>
                <a:srgbClr val="CC0000"/>
              </a:solidFill>
            </a:endParaRPr>
          </a:p>
          <a:p>
            <a:pPr>
              <a:buFont typeface="Wingdings" pitchFamily="2" charset="2"/>
              <a:buNone/>
            </a:pPr>
            <a:endParaRPr lang="zh-CN" altLang="en-US">
              <a:solidFill>
                <a:srgbClr val="CC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zh-CN" altLang="en-US"/>
              <a:t>例如：</a:t>
            </a:r>
            <a:endParaRPr lang="zh-CN" altLang="en-US" i="1"/>
          </a:p>
          <a:p>
            <a:pPr>
              <a:buFont typeface="Wingdings" pitchFamily="2" charset="2"/>
              <a:buNone/>
            </a:pPr>
            <a:r>
              <a:rPr lang="en-US" altLang="zh-CN" i="1"/>
              <a:t>/*</a:t>
            </a:r>
            <a:r>
              <a:rPr lang="zh-CN" altLang="en-US" i="1"/>
              <a:t>输入第</a:t>
            </a:r>
            <a:r>
              <a:rPr lang="en-US" altLang="zh-CN" i="1"/>
              <a:t>i</a:t>
            </a:r>
            <a:r>
              <a:rPr lang="zh-CN" altLang="en-US" i="1"/>
              <a:t>个人的姓名*</a:t>
            </a:r>
            <a:r>
              <a:rPr lang="en-US" altLang="zh-CN" i="1"/>
              <a:t>/ </a:t>
            </a:r>
          </a:p>
          <a:p>
            <a:pPr>
              <a:buFont typeface="Wingdings" pitchFamily="2" charset="2"/>
              <a:buNone/>
            </a:pPr>
            <a:r>
              <a:rPr lang="en-US" altLang="zh-CN" i="1"/>
              <a:t>scanf("%s", stu[i].name);    </a:t>
            </a:r>
          </a:p>
          <a:p>
            <a:pPr>
              <a:buFont typeface="Wingdings" pitchFamily="2" charset="2"/>
              <a:buNone/>
            </a:pPr>
            <a:r>
              <a:rPr lang="en-US" altLang="zh-CN" i="1"/>
              <a:t>/*</a:t>
            </a:r>
            <a:r>
              <a:rPr lang="zh-CN" altLang="nb-NO" i="1"/>
              <a:t>将第</a:t>
            </a:r>
            <a:r>
              <a:rPr lang="en-US" altLang="zh-CN" i="1"/>
              <a:t>i</a:t>
            </a:r>
            <a:r>
              <a:rPr lang="zh-CN" altLang="nb-NO" i="1"/>
              <a:t>个人的</a:t>
            </a:r>
            <a:r>
              <a:rPr lang="en-US" altLang="zh-CN" i="1"/>
              <a:t>3</a:t>
            </a:r>
            <a:r>
              <a:rPr lang="zh-CN" altLang="nb-NO" i="1"/>
              <a:t>门课成绩累加在一起</a:t>
            </a:r>
            <a:r>
              <a:rPr lang="zh-CN" altLang="en-US" i="1"/>
              <a:t>*</a:t>
            </a:r>
            <a:r>
              <a:rPr lang="en-US" altLang="zh-CN" i="1"/>
              <a:t>/</a:t>
            </a:r>
          </a:p>
          <a:p>
            <a:pPr>
              <a:buFont typeface="Wingdings" pitchFamily="2" charset="2"/>
              <a:buNone/>
            </a:pPr>
            <a:r>
              <a:rPr lang="en-US" altLang="zh-CN" i="1"/>
              <a:t>total = 0;                    </a:t>
            </a:r>
            <a:endParaRPr lang="nb-NO" altLang="zh-CN" i="1"/>
          </a:p>
          <a:p>
            <a:pPr>
              <a:buFont typeface="Wingdings" pitchFamily="2" charset="2"/>
              <a:buNone/>
            </a:pPr>
            <a:r>
              <a:rPr lang="nb-NO" altLang="zh-CN" i="1"/>
              <a:t>for  (j = 0; j&lt;3; j++)            </a:t>
            </a:r>
            <a:endParaRPr lang="en-US" altLang="zh-CN" i="1"/>
          </a:p>
          <a:p>
            <a:pPr>
              <a:buFont typeface="Wingdings" pitchFamily="2" charset="2"/>
              <a:buNone/>
            </a:pPr>
            <a:r>
              <a:rPr lang="en-US" altLang="zh-CN" i="1"/>
              <a:t>      total += stu[i].score[j];</a:t>
            </a:r>
            <a:r>
              <a:rPr lang="en-US" altLang="zh-CN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F53D61ED-469F-4521-A8AC-FE5E536604EF}" type="slidenum">
              <a:rPr lang="en-US" altLang="zh-CN"/>
              <a:pPr/>
              <a:t>21</a:t>
            </a:fld>
            <a:r>
              <a:rPr lang="en-US" altLang="zh-CN"/>
              <a:t>－</a:t>
            </a:r>
          </a:p>
        </p:txBody>
      </p:sp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/>
            <a:r>
              <a:rPr lang="en-US" altLang="zh-CN" b="0" dirty="0"/>
              <a:t>9.3.2</a:t>
            </a:r>
            <a:r>
              <a:rPr lang="zh-CN" altLang="en-US" b="0" dirty="0"/>
              <a:t>　结构体数组的引用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00213"/>
            <a:ext cx="8748712" cy="5157787"/>
          </a:xfrm>
        </p:spPr>
        <p:txBody>
          <a:bodyPr/>
          <a:lstStyle/>
          <a:p>
            <a:pPr marL="381000" indent="-381000">
              <a:buFont typeface="Wingdings" pitchFamily="2" charset="2"/>
              <a:buNone/>
            </a:pPr>
            <a:r>
              <a:rPr lang="nb-NO" altLang="zh-CN"/>
              <a:t>【</a:t>
            </a:r>
            <a:r>
              <a:rPr lang="zh-CN" altLang="nb-NO"/>
              <a:t>例</a:t>
            </a:r>
            <a:r>
              <a:rPr lang="nb-NO" altLang="zh-CN"/>
              <a:t>9-4】</a:t>
            </a:r>
            <a:r>
              <a:rPr lang="zh-CN" altLang="nb-NO"/>
              <a:t>编写统计候选人得票程序，以输入得票候选人名字的方式模拟唱票，最后输出唱票结果。</a:t>
            </a:r>
          </a:p>
          <a:p>
            <a:pPr marL="381000" indent="-381000">
              <a:buFont typeface="Wingdings" pitchFamily="2" charset="2"/>
              <a:buNone/>
            </a:pPr>
            <a:endParaRPr lang="zh-CN" altLang="en-US"/>
          </a:p>
          <a:p>
            <a:pPr marL="381000" indent="-381000">
              <a:buFont typeface="Wingdings" pitchFamily="2" charset="2"/>
              <a:buNone/>
            </a:pPr>
            <a:r>
              <a:rPr lang="en-US" altLang="zh-CN" sz="2000"/>
              <a:t>1</a:t>
            </a:r>
            <a:r>
              <a:rPr lang="zh-CN" altLang="en-US" sz="2000"/>
              <a:t>．数组组织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struct  person           /*</a:t>
            </a:r>
            <a:r>
              <a:rPr lang="zh-CN" altLang="en-US" sz="2000" i="1"/>
              <a:t>候选人结构体类型*</a:t>
            </a:r>
            <a:r>
              <a:rPr lang="en-US" altLang="zh-CN" sz="2000" i="1"/>
              <a:t>/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{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    char  name[9];     /*</a:t>
            </a:r>
            <a:r>
              <a:rPr lang="zh-CN" altLang="en-US" sz="2000" i="1"/>
              <a:t>姓名*</a:t>
            </a:r>
            <a:r>
              <a:rPr lang="en-US" altLang="zh-CN" sz="2000" i="1"/>
              <a:t>/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    int  count;            /*</a:t>
            </a:r>
            <a:r>
              <a:rPr lang="zh-CN" altLang="en-US" sz="2000" i="1"/>
              <a:t>得票计数器*</a:t>
            </a:r>
            <a:r>
              <a:rPr lang="en-US" altLang="zh-CN" sz="2000" i="1"/>
              <a:t>/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};</a:t>
            </a:r>
            <a:endParaRPr lang="en-US" altLang="zh-CN" sz="2000"/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#define  N  5</a:t>
            </a:r>
          </a:p>
          <a:p>
            <a:pPr marL="1295400" lvl="2" indent="-381000">
              <a:buFont typeface="Wingdings" pitchFamily="2" charset="2"/>
              <a:buNone/>
            </a:pPr>
            <a:r>
              <a:rPr lang="en-US" altLang="zh-CN" sz="2000" i="1"/>
              <a:t>struct  person  leader[N];</a:t>
            </a:r>
            <a:endParaRPr lang="zh-CN" altLang="en-US" sz="2000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9A083CA4-AD22-4A8D-B2EF-C33B87CB45F1}" type="slidenum">
              <a:rPr lang="en-US" altLang="zh-CN"/>
              <a:pPr/>
              <a:t>22</a:t>
            </a:fld>
            <a:r>
              <a:rPr lang="en-US" altLang="zh-CN"/>
              <a:t>－</a:t>
            </a:r>
          </a:p>
        </p:txBody>
      </p:sp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9.3.2</a:t>
            </a:r>
            <a:r>
              <a:rPr lang="zh-CN" altLang="en-US" b="0" dirty="0" smtClean="0"/>
              <a:t>　结构体数组的引用</a:t>
            </a:r>
            <a:endParaRPr lang="zh-CN" altLang="en-US" dirty="0"/>
          </a:p>
        </p:txBody>
      </p:sp>
      <p:pic>
        <p:nvPicPr>
          <p:cNvPr id="1843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4953000" cy="434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D124CF5-7BC0-46E9-8977-2AD5409520AB}" type="slidenum">
              <a:rPr lang="en-US" altLang="zh-CN"/>
              <a:pPr/>
              <a:t>23</a:t>
            </a:fld>
            <a:r>
              <a:rPr lang="en-US" altLang="zh-CN"/>
              <a:t>－</a:t>
            </a:r>
          </a:p>
        </p:txBody>
      </p:sp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9.3.2</a:t>
            </a:r>
            <a:r>
              <a:rPr lang="zh-CN" altLang="en-US" b="0" dirty="0" smtClean="0"/>
              <a:t>　结构体数组的引用</a:t>
            </a:r>
            <a:endParaRPr lang="zh-CN" altLang="en-US" dirty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53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5257800" cy="299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4C96D5C9-5B4A-4F2E-AA9B-CBF6929D2A44}" type="slidenum">
              <a:rPr lang="en-US" altLang="zh-CN"/>
              <a:pPr/>
              <a:t>24</a:t>
            </a:fld>
            <a:r>
              <a:rPr lang="en-US" altLang="zh-CN"/>
              <a:t>－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63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7620000" cy="407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63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24400"/>
            <a:ext cx="6553200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72D79BA0-1984-40A4-A731-059771EA0346}" type="slidenum">
              <a:rPr lang="en-US" altLang="zh-CN"/>
              <a:pPr/>
              <a:t>25</a:t>
            </a:fld>
            <a:r>
              <a:rPr lang="en-US" altLang="zh-CN"/>
              <a:t>－</a:t>
            </a:r>
          </a:p>
        </p:txBody>
      </p:sp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0"/>
              <a:t>9.4</a:t>
            </a:r>
            <a:r>
              <a:rPr lang="zh-CN" altLang="en-US" b="0"/>
              <a:t>　指向结构体的指针变量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zh-CN" sz="2800" dirty="0">
                <a:latin typeface="方正姚体" pitchFamily="2" charset="-122"/>
                <a:ea typeface="方正姚体" pitchFamily="2" charset="-122"/>
              </a:rPr>
              <a:t>9.4.1</a:t>
            </a:r>
            <a:r>
              <a:rPr lang="zh-CN" altLang="en-US" sz="2800" dirty="0">
                <a:latin typeface="方正姚体" pitchFamily="2" charset="-122"/>
                <a:ea typeface="方正姚体" pitchFamily="2" charset="-122"/>
              </a:rPr>
              <a:t>　结构体变量的指针变量</a:t>
            </a:r>
          </a:p>
          <a:p>
            <a:pPr marL="457200" indent="-457200">
              <a:buFont typeface="Wingdings" pitchFamily="2" charset="2"/>
              <a:buNone/>
            </a:pPr>
            <a:endParaRPr lang="en-US" altLang="zh-CN" dirty="0"/>
          </a:p>
          <a:p>
            <a:pPr marL="457200" indent="-457200">
              <a:buFont typeface="Wingdings" pitchFamily="2" charset="2"/>
              <a:buNone/>
            </a:pPr>
            <a:r>
              <a:rPr lang="en-US" altLang="zh-CN" sz="2800" dirty="0"/>
              <a:t>1</a:t>
            </a:r>
            <a:r>
              <a:rPr lang="zh-CN" altLang="en-US" sz="2800" dirty="0"/>
              <a:t>．结构体指针变量的定义</a:t>
            </a:r>
          </a:p>
          <a:p>
            <a:pPr marL="457200" indent="-457200">
              <a:buFont typeface="Wingdings" pitchFamily="2" charset="2"/>
              <a:buNone/>
            </a:pPr>
            <a:r>
              <a:rPr lang="zh-CN" altLang="en-US" dirty="0"/>
              <a:t>     定义形式：</a:t>
            </a:r>
            <a:endParaRPr lang="zh-CN" altLang="en-US" i="1" dirty="0"/>
          </a:p>
          <a:p>
            <a:pPr marL="457200" indent="-457200">
              <a:buFont typeface="Wingdings" pitchFamily="2" charset="2"/>
              <a:buNone/>
            </a:pPr>
            <a:r>
              <a:rPr lang="zh-CN" altLang="en-US" i="1" dirty="0"/>
              <a:t>             </a:t>
            </a:r>
            <a:r>
              <a:rPr lang="zh-CN" altLang="en-US" i="1" dirty="0">
                <a:solidFill>
                  <a:srgbClr val="CC0000"/>
                </a:solidFill>
              </a:rPr>
              <a:t>结构体数据类型  *变量名；</a:t>
            </a:r>
            <a:endParaRPr lang="zh-CN" altLang="en-US" dirty="0">
              <a:solidFill>
                <a:srgbClr val="CC0000"/>
              </a:solidFill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zh-CN" altLang="en-US" dirty="0"/>
              <a:t>例如：</a:t>
            </a:r>
            <a:endParaRPr lang="zh-CN" altLang="en-US" i="1" dirty="0"/>
          </a:p>
          <a:p>
            <a:pPr marL="457200" indent="-457200">
              <a:buFont typeface="Wingdings" pitchFamily="2" charset="2"/>
              <a:buNone/>
            </a:pPr>
            <a:r>
              <a:rPr lang="en-US" altLang="zh-CN" i="1" dirty="0"/>
              <a:t>             </a:t>
            </a:r>
            <a:r>
              <a:rPr lang="en-US" altLang="zh-CN" i="1" dirty="0" err="1"/>
              <a:t>struct</a:t>
            </a:r>
            <a:r>
              <a:rPr lang="en-US" altLang="zh-CN" i="1" dirty="0"/>
              <a:t>  student  *p;   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zh-CN" i="1" dirty="0"/>
              <a:t>             /*</a:t>
            </a:r>
            <a:r>
              <a:rPr lang="zh-CN" altLang="en-US" i="1" dirty="0"/>
              <a:t>指针变量</a:t>
            </a:r>
            <a:r>
              <a:rPr lang="en-US" altLang="zh-CN" i="1" dirty="0"/>
              <a:t>p</a:t>
            </a:r>
            <a:r>
              <a:rPr lang="zh-CN" altLang="en-US" i="1" dirty="0"/>
              <a:t>可以指向</a:t>
            </a:r>
            <a:r>
              <a:rPr lang="en-US" altLang="zh-CN" i="1" dirty="0" err="1"/>
              <a:t>struct</a:t>
            </a:r>
            <a:r>
              <a:rPr lang="en-US" altLang="zh-CN" i="1" dirty="0"/>
              <a:t>  student</a:t>
            </a:r>
            <a:r>
              <a:rPr lang="zh-CN" altLang="en-US" i="1" dirty="0"/>
              <a:t>类型的变量*</a:t>
            </a:r>
            <a:r>
              <a:rPr lang="en-US" altLang="zh-CN" i="1" dirty="0"/>
              <a:t>/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FAACAB82-F987-4676-8293-FEDB8BBCC59E}" type="slidenum">
              <a:rPr lang="en-US" altLang="zh-CN"/>
              <a:pPr/>
              <a:t>26</a:t>
            </a:fld>
            <a:r>
              <a:rPr lang="en-US" altLang="zh-CN"/>
              <a:t>－</a:t>
            </a:r>
          </a:p>
        </p:txBody>
      </p:sp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>
                <a:latin typeface="方正姚体" pitchFamily="2" charset="-122"/>
              </a:rPr>
              <a:t>9.4.1  </a:t>
            </a:r>
            <a:r>
              <a:rPr lang="zh-CN" altLang="en-US">
                <a:latin typeface="方正姚体" pitchFamily="2" charset="-122"/>
              </a:rPr>
              <a:t>结构体变量的指针变量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．利用结构体指针变量引用成员</a:t>
            </a:r>
          </a:p>
          <a:p>
            <a:pPr>
              <a:buFont typeface="Wingdings" pitchFamily="2" charset="2"/>
              <a:buNone/>
            </a:pPr>
            <a:r>
              <a:rPr lang="zh-CN" altLang="en-US" dirty="0"/>
              <a:t>      设</a:t>
            </a:r>
            <a:r>
              <a:rPr lang="en-US" altLang="zh-CN" dirty="0"/>
              <a:t>p</a:t>
            </a:r>
            <a:r>
              <a:rPr lang="zh-CN" altLang="en-US" dirty="0"/>
              <a:t>为结构体指针，方式如下：</a:t>
            </a:r>
            <a:endParaRPr lang="zh-CN" altLang="en-US" i="1" dirty="0"/>
          </a:p>
          <a:p>
            <a:pPr>
              <a:buFont typeface="Wingdings" pitchFamily="2" charset="2"/>
              <a:buNone/>
            </a:pPr>
            <a:r>
              <a:rPr lang="en-US" altLang="zh-CN" i="1" dirty="0"/>
              <a:t>      </a:t>
            </a:r>
            <a:r>
              <a:rPr lang="en-US" altLang="zh-CN" i="1" dirty="0">
                <a:solidFill>
                  <a:srgbClr val="CC0000"/>
                </a:solidFill>
              </a:rPr>
              <a:t>p-&gt;</a:t>
            </a:r>
            <a:r>
              <a:rPr lang="zh-CN" altLang="en-US" i="1" dirty="0">
                <a:solidFill>
                  <a:srgbClr val="CC0000"/>
                </a:solidFill>
              </a:rPr>
              <a:t>成员名</a:t>
            </a:r>
            <a:r>
              <a:rPr lang="zh-CN" altLang="en-US" i="1" dirty="0"/>
              <a:t>     </a:t>
            </a:r>
            <a:r>
              <a:rPr lang="en-US" altLang="zh-CN" i="1" dirty="0"/>
              <a:t>/*</a:t>
            </a:r>
            <a:r>
              <a:rPr lang="zh-CN" altLang="en-US" i="1" dirty="0"/>
              <a:t>由减号大于号组成引用运算符*</a:t>
            </a:r>
            <a:r>
              <a:rPr lang="en-US" altLang="zh-CN" i="1" dirty="0"/>
              <a:t>/</a:t>
            </a:r>
          </a:p>
          <a:p>
            <a:pPr>
              <a:buFont typeface="Wingdings" pitchFamily="2" charset="2"/>
              <a:buNone/>
            </a:pPr>
            <a:endParaRPr lang="zh-CN" altLang="en-US" dirty="0"/>
          </a:p>
          <a:p>
            <a:pPr>
              <a:buFont typeface="Wingdings" pitchFamily="2" charset="2"/>
              <a:buNone/>
            </a:pPr>
            <a:r>
              <a:rPr lang="zh-CN" altLang="en-US" dirty="0"/>
              <a:t>例如：</a:t>
            </a:r>
            <a:endParaRPr lang="zh-CN" altLang="en-US" i="1" dirty="0"/>
          </a:p>
          <a:p>
            <a:pPr lvl="2">
              <a:buFont typeface="Wingdings" pitchFamily="2" charset="2"/>
              <a:buNone/>
            </a:pPr>
            <a:r>
              <a:rPr lang="en-US" altLang="zh-CN" i="1" dirty="0"/>
              <a:t>p-&gt;name </a:t>
            </a:r>
          </a:p>
          <a:p>
            <a:pPr lvl="2">
              <a:buFont typeface="Wingdings" pitchFamily="2" charset="2"/>
              <a:buNone/>
            </a:pPr>
            <a:r>
              <a:rPr lang="en-US" altLang="zh-CN" i="1" dirty="0" err="1"/>
              <a:t>scanf</a:t>
            </a:r>
            <a:r>
              <a:rPr lang="en-US" altLang="zh-CN" i="1" dirty="0"/>
              <a:t>("%s", p-&gt;name);</a:t>
            </a:r>
          </a:p>
          <a:p>
            <a:pPr lvl="2">
              <a:buFont typeface="Wingdings" pitchFamily="2" charset="2"/>
              <a:buNone/>
            </a:pPr>
            <a:r>
              <a:rPr lang="en-US" altLang="zh-CN" i="1" dirty="0"/>
              <a:t>p-&gt;score[0]</a:t>
            </a:r>
          </a:p>
          <a:p>
            <a:pPr lvl="2">
              <a:buFont typeface="Wingdings" pitchFamily="2" charset="2"/>
              <a:buNone/>
            </a:pPr>
            <a:r>
              <a:rPr lang="en-US" altLang="zh-CN" i="1" dirty="0" err="1"/>
              <a:t>scanf</a:t>
            </a:r>
            <a:r>
              <a:rPr lang="en-US" altLang="zh-CN" i="1" dirty="0"/>
              <a:t>("%</a:t>
            </a:r>
            <a:r>
              <a:rPr lang="en-US" altLang="zh-CN" i="1" dirty="0" err="1"/>
              <a:t>d",&amp;p</a:t>
            </a:r>
            <a:r>
              <a:rPr lang="en-US" altLang="zh-CN" i="1" dirty="0"/>
              <a:t>-&gt;score[0]);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BE49727-4AC1-4547-AA88-5C337AAD6DA8}" type="slidenum">
              <a:rPr lang="en-US" altLang="zh-CN"/>
              <a:pPr/>
              <a:t>27</a:t>
            </a:fld>
            <a:r>
              <a:rPr lang="en-US" altLang="zh-CN"/>
              <a:t>－</a:t>
            </a:r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/>
              <a:t>9.4.2</a:t>
            </a:r>
            <a:r>
              <a:rPr lang="zh-CN" altLang="en-US" b="0" dirty="0"/>
              <a:t>　结构体和结构体指针做参数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/>
              <a:t>用指向结构体变量的指针做实参，即“</a:t>
            </a:r>
            <a:r>
              <a:rPr lang="zh-CN" altLang="en-US">
                <a:solidFill>
                  <a:srgbClr val="CC0000"/>
                </a:solidFill>
              </a:rPr>
              <a:t>地址传递</a:t>
            </a:r>
            <a:r>
              <a:rPr lang="zh-CN" altLang="en-US"/>
              <a:t>”方式，将结构体变量（或数组）的地址传递给形参，这是一种节省开销的做法。同时，利用地址传递，还可以在被调函数内修改实参变量的取值，为函数返回值增加了途径。</a:t>
            </a:r>
          </a:p>
          <a:p>
            <a:endParaRPr lang="en-US" altLang="zh-CN"/>
          </a:p>
          <a:p>
            <a:pPr>
              <a:buFont typeface="Wingdings" pitchFamily="2" charset="2"/>
              <a:buNone/>
            </a:pPr>
            <a:r>
              <a:rPr lang="en-US" altLang="zh-CN"/>
              <a:t>【</a:t>
            </a:r>
            <a:r>
              <a:rPr lang="zh-CN" altLang="en-US"/>
              <a:t>例</a:t>
            </a:r>
            <a:r>
              <a:rPr lang="en-US" altLang="zh-CN"/>
              <a:t>9-5】</a:t>
            </a:r>
            <a:r>
              <a:rPr lang="zh-CN" altLang="en-US"/>
              <a:t>将例</a:t>
            </a:r>
            <a:r>
              <a:rPr lang="en-US" altLang="zh-CN"/>
              <a:t>9-3</a:t>
            </a:r>
            <a:r>
              <a:rPr lang="zh-CN" altLang="en-US"/>
              <a:t>中的输入和输出分别设计函数实现。</a:t>
            </a:r>
          </a:p>
          <a:p>
            <a:pPr>
              <a:buFont typeface="Wingdings" pitchFamily="2" charset="2"/>
              <a:buNone/>
            </a:pPr>
            <a:r>
              <a:rPr lang="zh-CN" altLang="en-US"/>
              <a:t>     利用</a:t>
            </a:r>
            <a:r>
              <a:rPr lang="en-US" altLang="zh-CN"/>
              <a:t>struct  student</a:t>
            </a:r>
            <a:r>
              <a:rPr lang="zh-CN" altLang="en-US"/>
              <a:t>结构体类型定义两个变量，存储两个学生的信息。从键盘输入数据，输出平均分高的学生信息。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E5667FCC-3D06-4D19-8F10-33E68E019966}" type="slidenum">
              <a:rPr lang="en-US" altLang="zh-CN"/>
              <a:pPr/>
              <a:t>28</a:t>
            </a:fld>
            <a:r>
              <a:rPr lang="en-US" altLang="zh-CN"/>
              <a:t>－</a:t>
            </a:r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449263">
              <a:buFont typeface="Wingdings" pitchFamily="2" charset="2"/>
              <a:buNone/>
            </a:pPr>
            <a:r>
              <a:rPr lang="en-US" altLang="zh-CN"/>
              <a:t>1</a:t>
            </a:r>
            <a:r>
              <a:rPr lang="zh-CN" altLang="en-US"/>
              <a:t>．输入函数的设计</a:t>
            </a:r>
          </a:p>
          <a:p>
            <a:pPr marL="0" indent="449263">
              <a:buFont typeface="Wingdings" pitchFamily="2" charset="2"/>
              <a:buNone/>
            </a:pPr>
            <a:r>
              <a:rPr lang="zh-CN" altLang="en-US"/>
              <a:t>主调函数与被调函数之间采取参数地址传递方式，主调函数将要被赋值的结构体变量（实参）的地址传递给被调函数，在被调函数内部利用间接访问的形式把输入的数据写入实参变量。函数首部如下：</a:t>
            </a:r>
            <a:endParaRPr lang="zh-CN" altLang="en-US" i="1"/>
          </a:p>
          <a:p>
            <a:pPr marL="0" indent="449263">
              <a:buFont typeface="Wingdings" pitchFamily="2" charset="2"/>
              <a:buNone/>
            </a:pPr>
            <a:r>
              <a:rPr lang="en-US" altLang="zh-CN" i="1">
                <a:solidFill>
                  <a:srgbClr val="CC0000"/>
                </a:solidFill>
              </a:rPr>
              <a:t>void  input(struct  *p)</a:t>
            </a:r>
            <a:endParaRPr lang="zh-CN" altLang="en-US" i="1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F2674B7F-327F-4E1D-A4E3-B03C4554F45B}" type="slidenum">
              <a:rPr lang="en-US" altLang="zh-CN"/>
              <a:pPr/>
              <a:t>29</a:t>
            </a:fld>
            <a:r>
              <a:rPr lang="en-US" altLang="zh-CN"/>
              <a:t>－</a:t>
            </a:r>
          </a:p>
        </p:txBody>
      </p:sp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indent="449263">
              <a:buFont typeface="Wingdings" pitchFamily="2" charset="2"/>
              <a:buNone/>
            </a:pPr>
            <a:r>
              <a:rPr lang="en-US" altLang="zh-CN"/>
              <a:t>2</a:t>
            </a:r>
            <a:r>
              <a:rPr lang="zh-CN" altLang="en-US"/>
              <a:t>．输出函数的设计</a:t>
            </a:r>
          </a:p>
          <a:p>
            <a:pPr marL="0" indent="449263">
              <a:buFont typeface="Wingdings" pitchFamily="2" charset="2"/>
              <a:buNone/>
            </a:pPr>
            <a:r>
              <a:rPr lang="zh-CN" altLang="en-US"/>
              <a:t>输出函数负责将传递的结构体变量进行输出，采用值传递即可，但从节省开销的角度，宜采取地址传递的方式。函数首部如下：</a:t>
            </a:r>
          </a:p>
          <a:p>
            <a:pPr marL="0" indent="449263">
              <a:buFont typeface="Wingdings" pitchFamily="2" charset="2"/>
              <a:buNone/>
            </a:pPr>
            <a:r>
              <a:rPr lang="en-US" altLang="zh-CN">
                <a:solidFill>
                  <a:srgbClr val="CC0000"/>
                </a:solidFill>
              </a:rPr>
              <a:t>void  output(struct  *p)</a:t>
            </a:r>
          </a:p>
          <a:p>
            <a:pPr marL="0" indent="449263">
              <a:buFont typeface="Wingdings" pitchFamily="2" charset="2"/>
              <a:buNone/>
            </a:pPr>
            <a:endParaRPr lang="zh-CN" altLang="en-US"/>
          </a:p>
          <a:p>
            <a:pPr marL="0" indent="449263">
              <a:buFont typeface="Wingdings" pitchFamily="2" charset="2"/>
              <a:buNone/>
            </a:pPr>
            <a:endParaRPr lang="zh-CN" altLang="en-US"/>
          </a:p>
          <a:p>
            <a:pPr marL="0" indent="449263">
              <a:buFont typeface="Wingdings" pitchFamily="2" charset="2"/>
              <a:buNone/>
            </a:pPr>
            <a:r>
              <a:rPr lang="zh-CN" altLang="en-US"/>
              <a:t>注意：虽然输入函数和输出函数都采取了参数的地址传递的方式，但两者的出发点是不同的。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206B611-AD5A-4315-B04A-1BE2F31E5EF3}" type="slidenum">
              <a:rPr lang="en-US" altLang="zh-CN"/>
              <a:pPr/>
              <a:t>3</a:t>
            </a:fld>
            <a:r>
              <a:rPr lang="en-US" altLang="zh-CN"/>
              <a:t>－</a:t>
            </a:r>
          </a:p>
        </p:txBody>
      </p:sp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/>
              <a:t>9.1</a:t>
            </a:r>
            <a:r>
              <a:rPr lang="zh-CN" altLang="en-US" sz="3600"/>
              <a:t>　</a:t>
            </a:r>
            <a:r>
              <a:rPr lang="zh-CN" altLang="en-US"/>
              <a:t>结构体的引出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424863" cy="1347788"/>
          </a:xfrm>
        </p:spPr>
        <p:txBody>
          <a:bodyPr/>
          <a:lstStyle/>
          <a:p>
            <a:r>
              <a:rPr lang="zh-CN" altLang="en-US"/>
              <a:t>结构体是一种非常有用的数据类型，用来描述现实生活中具有多种属性的实体。 </a:t>
            </a:r>
          </a:p>
        </p:txBody>
      </p:sp>
      <p:sp>
        <p:nvSpPr>
          <p:cNvPr id="108549" name="Rectangle 5"/>
          <p:cNvSpPr>
            <a:spLocks noChangeArrowheads="1"/>
          </p:cNvSpPr>
          <p:nvPr/>
        </p:nvSpPr>
        <p:spPr bwMode="auto">
          <a:xfrm>
            <a:off x="609600" y="2819400"/>
            <a:ext cx="7391400" cy="26543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>
            <a:spAutoFit/>
          </a:bodyPr>
          <a:lstStyle/>
          <a:p>
            <a:r>
              <a:rPr lang="en-US" altLang="zh-CN" i="1"/>
              <a:t>struct  student1       /*</a:t>
            </a:r>
            <a:r>
              <a:rPr lang="zh-CN" altLang="en-US" i="1"/>
              <a:t>学生实体*</a:t>
            </a:r>
            <a:r>
              <a:rPr lang="en-US" altLang="zh-CN" i="1"/>
              <a:t>/</a:t>
            </a:r>
          </a:p>
          <a:p>
            <a:r>
              <a:rPr lang="en-US" altLang="zh-CN" i="1"/>
              <a:t>{</a:t>
            </a:r>
          </a:p>
          <a:p>
            <a:r>
              <a:rPr lang="en-US" altLang="zh-CN" i="1"/>
              <a:t>   char  no[10];          /*</a:t>
            </a:r>
            <a:r>
              <a:rPr lang="zh-CN" altLang="en-US" i="1"/>
              <a:t>字符串，描述学生的学号属性*</a:t>
            </a:r>
            <a:r>
              <a:rPr lang="en-US" altLang="zh-CN" i="1"/>
              <a:t>/</a:t>
            </a:r>
          </a:p>
          <a:p>
            <a:r>
              <a:rPr lang="en-US" altLang="zh-CN" i="1"/>
              <a:t>   char  name[9];      /*</a:t>
            </a:r>
            <a:r>
              <a:rPr lang="zh-CN" altLang="en-US" i="1"/>
              <a:t>字符串，描述学生的姓名属性*</a:t>
            </a:r>
            <a:r>
              <a:rPr lang="en-US" altLang="zh-CN" i="1"/>
              <a:t>/</a:t>
            </a:r>
          </a:p>
          <a:p>
            <a:r>
              <a:rPr lang="en-US" altLang="zh-CN" i="1"/>
              <a:t>   float  height;         /*</a:t>
            </a:r>
            <a:r>
              <a:rPr lang="zh-CN" altLang="en-US" i="1"/>
              <a:t>实数，描述学生的身高属性*</a:t>
            </a:r>
            <a:r>
              <a:rPr lang="en-US" altLang="zh-CN" i="1"/>
              <a:t>/</a:t>
            </a:r>
          </a:p>
          <a:p>
            <a:r>
              <a:rPr lang="en-US" altLang="zh-CN" i="1"/>
              <a:t>   int  age;                 /*</a:t>
            </a:r>
            <a:r>
              <a:rPr lang="zh-CN" altLang="en-US" i="1"/>
              <a:t>整数，描述学生的年龄*</a:t>
            </a:r>
            <a:r>
              <a:rPr lang="en-US" altLang="zh-CN" i="1"/>
              <a:t>/</a:t>
            </a:r>
          </a:p>
          <a:p>
            <a:r>
              <a:rPr lang="en-US" altLang="zh-CN" i="1"/>
              <a:t>};</a:t>
            </a:r>
            <a:endParaRPr lang="zh-CN" altLang="en-US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8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9" grpId="0" animBg="1" autoUpdateAnimBg="0"/>
      <p:bldP spid="108549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72329F44-6AC4-4789-B9B0-6A1C81FBB5F3}" type="slidenum">
              <a:rPr lang="en-US" altLang="zh-CN"/>
              <a:pPr/>
              <a:t>30</a:t>
            </a:fld>
            <a:r>
              <a:rPr lang="en-US" altLang="zh-CN"/>
              <a:t>－</a:t>
            </a:r>
          </a:p>
        </p:txBody>
      </p:sp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pic>
        <p:nvPicPr>
          <p:cNvPr id="1925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494838" cy="276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B758897E-0863-4142-AD0E-8441A279D995}" type="slidenum">
              <a:rPr lang="en-US" altLang="zh-CN"/>
              <a:pPr/>
              <a:t>31</a:t>
            </a:fld>
            <a:r>
              <a:rPr lang="en-US" altLang="zh-CN"/>
              <a:t>－</a:t>
            </a:r>
          </a:p>
        </p:txBody>
      </p:sp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pic>
        <p:nvPicPr>
          <p:cNvPr id="1935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229600" cy="414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3C353CC3-5789-4A8B-A52C-41E1E5C54C56}" type="slidenum">
              <a:rPr lang="en-US" altLang="zh-CN"/>
              <a:pPr/>
              <a:t>32</a:t>
            </a:fld>
            <a:r>
              <a:rPr lang="en-US" altLang="zh-CN"/>
              <a:t>－</a:t>
            </a:r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pic>
        <p:nvPicPr>
          <p:cNvPr id="1945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28800"/>
            <a:ext cx="8610600" cy="387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80A1E2E0-B5FD-44CE-802A-6BF0C3F398C1}" type="slidenum">
              <a:rPr lang="en-US" altLang="zh-CN"/>
              <a:pPr/>
              <a:t>33</a:t>
            </a:fld>
            <a:r>
              <a:rPr lang="en-US" altLang="zh-CN"/>
              <a:t>－</a:t>
            </a:r>
          </a:p>
        </p:txBody>
      </p:sp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0" dirty="0" smtClean="0"/>
              <a:t>9.4.2</a:t>
            </a:r>
            <a:r>
              <a:rPr lang="zh-CN" altLang="en-US" b="0" dirty="0" smtClean="0"/>
              <a:t>　结构体和结构体指针做参数</a:t>
            </a:r>
            <a:endParaRPr lang="zh-CN" altLang="en-US" dirty="0"/>
          </a:p>
        </p:txBody>
      </p:sp>
      <p:pic>
        <p:nvPicPr>
          <p:cNvPr id="19558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447800"/>
            <a:ext cx="5867400" cy="513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5163F507-4416-4A71-AFF3-A9662110AB51}" type="slidenum">
              <a:rPr lang="en-US" altLang="zh-CN"/>
              <a:pPr/>
              <a:t>4</a:t>
            </a:fld>
            <a:r>
              <a:rPr lang="en-US" altLang="zh-CN"/>
              <a:t>－</a:t>
            </a:r>
          </a:p>
        </p:txBody>
      </p:sp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b="0"/>
              <a:t>9.2 </a:t>
            </a:r>
            <a:r>
              <a:rPr lang="zh-CN" altLang="en-US" b="0"/>
              <a:t>　结构体类型和结构体变量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24000"/>
            <a:ext cx="8367712" cy="3581400"/>
          </a:xfrm>
        </p:spPr>
        <p:txBody>
          <a:bodyPr/>
          <a:lstStyle/>
          <a:p>
            <a:pPr algn="just">
              <a:buFont typeface="Wingdings" pitchFamily="2" charset="2"/>
              <a:buNone/>
            </a:pPr>
            <a:r>
              <a:rPr lang="en-US" altLang="zh-CN" sz="2800"/>
              <a:t>9.2.1</a:t>
            </a:r>
            <a:r>
              <a:rPr lang="zh-CN" altLang="en-US" sz="2800"/>
              <a:t>　结构体类型</a:t>
            </a:r>
          </a:p>
          <a:p>
            <a:pPr algn="just">
              <a:buFont typeface="Wingdings" pitchFamily="2" charset="2"/>
              <a:buNone/>
            </a:pPr>
            <a:r>
              <a:rPr lang="en-US" altLang="zh-CN" sz="2800"/>
              <a:t>1</a:t>
            </a:r>
            <a:r>
              <a:rPr lang="zh-CN" altLang="en-US" sz="2800"/>
              <a:t>．结构体类型的定义</a:t>
            </a:r>
          </a:p>
          <a:p>
            <a:pPr algn="just">
              <a:buFont typeface="Wingdings" pitchFamily="2" charset="2"/>
              <a:buNone/>
            </a:pPr>
            <a:endParaRPr lang="zh-CN" altLang="en-US" sz="2800"/>
          </a:p>
        </p:txBody>
      </p:sp>
      <p:sp>
        <p:nvSpPr>
          <p:cNvPr id="157710" name="Rectangle 14"/>
          <p:cNvSpPr>
            <a:spLocks noChangeArrowheads="1"/>
          </p:cNvSpPr>
          <p:nvPr/>
        </p:nvSpPr>
        <p:spPr bwMode="auto">
          <a:xfrm>
            <a:off x="609600" y="2743200"/>
            <a:ext cx="3352800" cy="19272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 anchor="ctr">
            <a:spAutoFit/>
          </a:bodyPr>
          <a:lstStyle>
            <a:lvl1pPr indent="328613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2000" i="1">
                <a:latin typeface="Times New Roman" pitchFamily="18" charset="0"/>
              </a:rPr>
              <a:t>struct  </a:t>
            </a:r>
            <a:r>
              <a:rPr lang="zh-CN" altLang="en-US" sz="2000" i="1">
                <a:latin typeface="Times New Roman" pitchFamily="18" charset="0"/>
              </a:rPr>
              <a:t>结构体类型名</a:t>
            </a:r>
            <a:endParaRPr lang="zh-CN" altLang="en-US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{ 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    </a:t>
            </a:r>
            <a:r>
              <a:rPr lang="zh-CN" altLang="en-US" sz="2000" i="1">
                <a:latin typeface="Times New Roman" pitchFamily="18" charset="0"/>
              </a:rPr>
              <a:t>数据类型  成员</a:t>
            </a:r>
            <a:r>
              <a:rPr lang="en-US" altLang="zh-CN" sz="2000" i="1">
                <a:latin typeface="Times New Roman" pitchFamily="18" charset="0"/>
              </a:rPr>
              <a:t>1</a:t>
            </a:r>
            <a:r>
              <a:rPr lang="zh-CN" altLang="en-US" sz="2000" i="1">
                <a:latin typeface="Times New Roman" pitchFamily="18" charset="0"/>
              </a:rPr>
              <a:t>；</a:t>
            </a:r>
            <a:endParaRPr lang="zh-CN" altLang="en-US" sz="2000">
              <a:latin typeface="Times New Roman" pitchFamily="18" charset="0"/>
            </a:endParaRPr>
          </a:p>
          <a:p>
            <a:r>
              <a:rPr lang="zh-CN" altLang="en-US" sz="2000" i="1">
                <a:latin typeface="Times New Roman" pitchFamily="18" charset="0"/>
              </a:rPr>
              <a:t>    数据类型  成员</a:t>
            </a:r>
            <a:r>
              <a:rPr lang="en-US" altLang="zh-CN" sz="2000" i="1">
                <a:latin typeface="Times New Roman" pitchFamily="18" charset="0"/>
              </a:rPr>
              <a:t>2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    </a:t>
            </a:r>
            <a:r>
              <a:rPr lang="en-US" altLang="zh-CN" sz="2000" i="1">
                <a:latin typeface="Arial"/>
              </a:rPr>
              <a:t>……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}</a:t>
            </a:r>
            <a:r>
              <a:rPr lang="zh-CN" altLang="en-US" sz="2000" i="1">
                <a:latin typeface="Times New Roman" pitchFamily="18" charset="0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9" grpId="0" build="p" bldLvl="5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DD354DBB-E366-4336-96A1-BB51D5846D7D}" type="slidenum">
              <a:rPr lang="en-US" altLang="zh-CN"/>
              <a:pPr/>
              <a:t>5</a:t>
            </a:fld>
            <a:r>
              <a:rPr lang="en-US" altLang="zh-CN"/>
              <a:t>－</a:t>
            </a:r>
          </a:p>
        </p:txBody>
      </p:sp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/>
              <a:t>9.2.1</a:t>
            </a:r>
            <a:r>
              <a:rPr lang="zh-CN" altLang="en-US"/>
              <a:t>　结构体类型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667000"/>
            <a:ext cx="8424863" cy="3352800"/>
          </a:xfrm>
        </p:spPr>
        <p:txBody>
          <a:bodyPr/>
          <a:lstStyle/>
          <a:p>
            <a:pPr lvl="1">
              <a:buFont typeface="Wingdings" pitchFamily="2" charset="2"/>
              <a:buNone/>
            </a:pPr>
            <a:r>
              <a:rPr lang="en-US" altLang="zh-CN" i="1"/>
              <a:t>struct  student2            /*</a:t>
            </a:r>
            <a:r>
              <a:rPr lang="zh-CN" altLang="en-US" i="1"/>
              <a:t>描述学生的结构体类型*</a:t>
            </a:r>
            <a:r>
              <a:rPr lang="en-US" altLang="zh-CN" i="1"/>
              <a:t>/</a:t>
            </a:r>
          </a:p>
          <a:p>
            <a:pPr lvl="1">
              <a:buFont typeface="Wingdings" pitchFamily="2" charset="2"/>
              <a:buNone/>
            </a:pPr>
            <a:r>
              <a:rPr lang="en-US" altLang="zh-CN" i="1"/>
              <a:t>{</a:t>
            </a:r>
          </a:p>
          <a:p>
            <a:pPr lvl="1">
              <a:buFont typeface="Wingdings" pitchFamily="2" charset="2"/>
              <a:buNone/>
            </a:pPr>
            <a:r>
              <a:rPr lang="en-US" altLang="zh-CN" i="1"/>
              <a:t>    char  name[9];        /*</a:t>
            </a:r>
            <a:r>
              <a:rPr lang="zh-CN" altLang="en-US" i="1"/>
              <a:t>姓名*</a:t>
            </a:r>
            <a:r>
              <a:rPr lang="en-US" altLang="zh-CN" i="1"/>
              <a:t>/</a:t>
            </a:r>
          </a:p>
          <a:p>
            <a:pPr lvl="1">
              <a:buFont typeface="Wingdings" pitchFamily="2" charset="2"/>
              <a:buNone/>
            </a:pPr>
            <a:r>
              <a:rPr lang="en-US" altLang="zh-CN" i="1"/>
              <a:t>    int  score[3];            /* 3</a:t>
            </a:r>
            <a:r>
              <a:rPr lang="zh-CN" altLang="en-US" i="1"/>
              <a:t>门课的成绩*</a:t>
            </a:r>
            <a:r>
              <a:rPr lang="en-US" altLang="zh-CN" i="1"/>
              <a:t>/</a:t>
            </a:r>
          </a:p>
          <a:p>
            <a:pPr lvl="1">
              <a:buFont typeface="Wingdings" pitchFamily="2" charset="2"/>
              <a:buNone/>
            </a:pPr>
            <a:r>
              <a:rPr lang="en-US" altLang="zh-CN" i="1"/>
              <a:t>    float  average;          /*</a:t>
            </a:r>
            <a:r>
              <a:rPr lang="zh-CN" altLang="en-US" i="1"/>
              <a:t>平均分*</a:t>
            </a:r>
            <a:r>
              <a:rPr lang="en-US" altLang="zh-CN" i="1"/>
              <a:t>/</a:t>
            </a:r>
          </a:p>
          <a:p>
            <a:pPr lvl="1">
              <a:buFont typeface="Wingdings" pitchFamily="2" charset="2"/>
              <a:buNone/>
            </a:pPr>
            <a:r>
              <a:rPr lang="en-US" altLang="zh-CN" i="1"/>
              <a:t>};     /*</a:t>
            </a:r>
            <a:r>
              <a:rPr lang="zh-CN" altLang="en-US" i="1"/>
              <a:t>注：此分号不可以少*</a:t>
            </a:r>
            <a:r>
              <a:rPr lang="en-US" altLang="zh-CN" i="1"/>
              <a:t>/</a:t>
            </a:r>
            <a:endParaRPr lang="zh-CN" altLang="en-US" i="1"/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533400" y="1600200"/>
            <a:ext cx="8001000" cy="87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20000"/>
              </a:spcBef>
              <a:buClr>
                <a:srgbClr val="008000"/>
              </a:buClr>
              <a:buFont typeface="Wingdings" pitchFamily="2" charset="2"/>
              <a:buNone/>
            </a:pPr>
            <a:r>
              <a:rPr lang="en-US" altLang="zh-CN">
                <a:latin typeface="Times New Roman" pitchFamily="18" charset="0"/>
                <a:ea typeface="仿宋_GB2312" pitchFamily="49" charset="-122"/>
              </a:rPr>
              <a:t>【</a:t>
            </a:r>
            <a:r>
              <a:rPr lang="zh-CN" altLang="en-US">
                <a:latin typeface="Times New Roman" pitchFamily="18" charset="0"/>
                <a:ea typeface="仿宋_GB2312" pitchFamily="49" charset="-122"/>
              </a:rPr>
              <a:t>例</a:t>
            </a:r>
            <a:r>
              <a:rPr lang="en-US" altLang="zh-CN">
                <a:latin typeface="Times New Roman" pitchFamily="18" charset="0"/>
                <a:ea typeface="仿宋_GB2312" pitchFamily="49" charset="-122"/>
              </a:rPr>
              <a:t>9-1】</a:t>
            </a:r>
            <a:r>
              <a:rPr lang="zh-CN" altLang="en-US">
                <a:latin typeface="Times New Roman" pitchFamily="18" charset="0"/>
                <a:ea typeface="仿宋_GB2312" pitchFamily="49" charset="-122"/>
              </a:rPr>
              <a:t>设一个学生的基本情况包含以下成员：姓名、三门课的成绩、平均分。定义相应的结构体类型。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8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8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8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8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8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3" grpId="0" build="p" bldLvl="5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881F4482-A061-4CC1-99C5-59B926167446}" type="slidenum">
              <a:rPr lang="en-US" altLang="zh-CN"/>
              <a:pPr/>
              <a:t>6</a:t>
            </a:fld>
            <a:r>
              <a:rPr lang="en-US" altLang="zh-CN"/>
              <a:t>－</a:t>
            </a:r>
          </a:p>
        </p:txBody>
      </p:sp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/>
              <a:t>9.2.1</a:t>
            </a:r>
            <a:r>
              <a:rPr lang="zh-CN" altLang="en-US"/>
              <a:t>　结构体类型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424863" cy="3100388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．结构体类型的作用域</a:t>
            </a:r>
          </a:p>
          <a:p>
            <a:pPr marL="0" indent="623888">
              <a:buFont typeface="Wingdings" pitchFamily="2" charset="2"/>
              <a:buNone/>
            </a:pPr>
            <a:r>
              <a:rPr lang="zh-CN" altLang="en-US" dirty="0"/>
              <a:t>结构体类型与变量类似也存在作用域。如果结构体类型的定义在函数内部，则其作用域是局部的，只能在函数内部有效。</a:t>
            </a:r>
          </a:p>
          <a:p>
            <a:pPr marL="0" indent="623888">
              <a:buFont typeface="Wingdings" pitchFamily="2" charset="2"/>
              <a:buNone/>
            </a:pPr>
            <a:r>
              <a:rPr lang="zh-CN" altLang="en-US" dirty="0"/>
              <a:t>如果结构体类型的定义在函数外，则从它的定义位置起到所在文件末尾的所有函数都有效。</a:t>
            </a:r>
          </a:p>
          <a:p>
            <a:pPr marL="0" indent="623888">
              <a:buFont typeface="Wingdings" pitchFamily="2" charset="2"/>
              <a:buNone/>
            </a:pPr>
            <a:r>
              <a:rPr lang="zh-CN" altLang="en-US" dirty="0"/>
              <a:t>一般情况下，结构体类型的定义位于一个文件的首部。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5C66B070-18CB-4B7C-929E-3BF407E38E0F}" type="slidenum">
              <a:rPr lang="en-US" altLang="zh-CN"/>
              <a:pPr/>
              <a:t>7</a:t>
            </a:fld>
            <a:r>
              <a:rPr lang="en-US" altLang="zh-CN"/>
              <a:t>－</a:t>
            </a:r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/>
              <a:t>9.2.1</a:t>
            </a:r>
            <a:r>
              <a:rPr lang="zh-CN" altLang="en-US"/>
              <a:t>　结构体类型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362950" cy="1295400"/>
          </a:xfrm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US" altLang="zh-CN" sz="2800" dirty="0"/>
              <a:t>3</a:t>
            </a:r>
            <a:r>
              <a:rPr lang="zh-CN" altLang="en-US" sz="2800" dirty="0"/>
              <a:t>．结构体的嵌套</a:t>
            </a:r>
          </a:p>
          <a:p>
            <a:pPr>
              <a:buFont typeface="Wingdings" pitchFamily="2" charset="2"/>
              <a:buNone/>
            </a:pPr>
            <a:r>
              <a:rPr lang="en-US" altLang="zh-CN" dirty="0"/>
              <a:t>    【</a:t>
            </a:r>
            <a:r>
              <a:rPr lang="zh-CN" altLang="en-US" dirty="0"/>
              <a:t>例</a:t>
            </a:r>
            <a:r>
              <a:rPr lang="en-US" altLang="zh-CN" dirty="0"/>
              <a:t>9-2】</a:t>
            </a:r>
            <a:r>
              <a:rPr lang="zh-CN" altLang="en-US" dirty="0"/>
              <a:t>设一个学生的基本情况包含以下成员：姓名、考试时间、三门课的成绩、平均分。定义相应的结构体类型。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838200" y="2895600"/>
            <a:ext cx="5105400" cy="1447800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GB" sz="2000">
                <a:latin typeface="Times New Roman" pitchFamily="18" charset="0"/>
                <a:ea typeface="仿宋_GB2312" pitchFamily="49" charset="-122"/>
              </a:rPr>
              <a:t> </a:t>
            </a:r>
            <a:r>
              <a:rPr lang="en-US" altLang="zh-CN" sz="2000" i="1">
                <a:latin typeface="Times New Roman" pitchFamily="18" charset="0"/>
              </a:rPr>
              <a:t>struct  date                /*</a:t>
            </a:r>
            <a:r>
              <a:rPr lang="zh-CN" altLang="en-US" sz="2000" i="1">
                <a:latin typeface="Times New Roman" pitchFamily="18" charset="0"/>
              </a:rPr>
              <a:t>日期的结构体类型*</a:t>
            </a:r>
            <a:r>
              <a:rPr lang="en-US" altLang="zh-CN" sz="2000" i="1">
                <a:latin typeface="Times New Roman" pitchFamily="18" charset="0"/>
              </a:rPr>
              <a:t>/</a:t>
            </a:r>
          </a:p>
          <a:p>
            <a:r>
              <a:rPr lang="en-US" altLang="zh-CN" sz="2000" i="1">
                <a:latin typeface="Times New Roman" pitchFamily="18" charset="0"/>
              </a:rPr>
              <a:t>{</a:t>
            </a:r>
          </a:p>
          <a:p>
            <a:r>
              <a:rPr lang="en-US" altLang="zh-CN" sz="2000" i="1">
                <a:latin typeface="Times New Roman" pitchFamily="18" charset="0"/>
              </a:rPr>
              <a:t>     int  year, month, day;           /*</a:t>
            </a:r>
            <a:r>
              <a:rPr lang="zh-CN" altLang="en-US" sz="2000" i="1">
                <a:latin typeface="Times New Roman" pitchFamily="18" charset="0"/>
              </a:rPr>
              <a:t>年</a:t>
            </a:r>
            <a:r>
              <a:rPr lang="en-US" altLang="zh-CN" sz="2000" i="1">
                <a:latin typeface="Times New Roman" pitchFamily="18" charset="0"/>
              </a:rPr>
              <a:t>, </a:t>
            </a:r>
            <a:r>
              <a:rPr lang="zh-CN" altLang="en-US" sz="2000" i="1">
                <a:latin typeface="Times New Roman" pitchFamily="18" charset="0"/>
              </a:rPr>
              <a:t>月</a:t>
            </a:r>
            <a:r>
              <a:rPr lang="en-US" altLang="zh-CN" sz="2000" i="1">
                <a:latin typeface="Times New Roman" pitchFamily="18" charset="0"/>
              </a:rPr>
              <a:t>, </a:t>
            </a:r>
            <a:r>
              <a:rPr lang="zh-CN" altLang="en-US" sz="2000" i="1">
                <a:latin typeface="Times New Roman" pitchFamily="18" charset="0"/>
              </a:rPr>
              <a:t>日*</a:t>
            </a:r>
            <a:r>
              <a:rPr lang="en-US" altLang="zh-CN" sz="2000" i="1">
                <a:latin typeface="Times New Roman" pitchFamily="18" charset="0"/>
              </a:rPr>
              <a:t>/</a:t>
            </a:r>
          </a:p>
          <a:p>
            <a:r>
              <a:rPr lang="en-US" altLang="zh-CN" sz="2000" i="1">
                <a:latin typeface="Times New Roman" pitchFamily="18" charset="0"/>
              </a:rPr>
              <a:t>};</a:t>
            </a:r>
            <a:r>
              <a:rPr lang="en-US" altLang="zh-CN" sz="2000">
                <a:latin typeface="Times New Roman" pitchFamily="18" charset="0"/>
              </a:rPr>
              <a:t> </a:t>
            </a:r>
            <a:endParaRPr lang="zh-CN" altLang="en-US" sz="2000">
              <a:latin typeface="Times New Roman" pitchFamily="18" charset="0"/>
            </a:endParaRP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>
            <a:off x="793750" y="4419600"/>
            <a:ext cx="7359650" cy="22320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3025" tIns="36512" rIns="73025" bIns="36512" anchor="ctr">
            <a:spAutoFit/>
          </a:bodyPr>
          <a:lstStyle>
            <a:lvl1pPr indent="500063">
              <a:defRPr>
                <a:solidFill>
                  <a:schemeClr val="tx1"/>
                </a:solidFill>
                <a:latin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</a:defRPr>
            </a:lvl2pPr>
            <a:lvl3pPr>
              <a:defRPr>
                <a:solidFill>
                  <a:schemeClr val="tx1"/>
                </a:solidFill>
                <a:latin typeface="Arial" charset="0"/>
              </a:defRPr>
            </a:lvl3pPr>
            <a:lvl4pPr>
              <a:defRPr>
                <a:solidFill>
                  <a:schemeClr val="tx1"/>
                </a:solidFill>
                <a:latin typeface="Arial" charset="0"/>
              </a:defRPr>
            </a:lvl4pPr>
            <a:lvl5pPr>
              <a:defRPr>
                <a:solidFill>
                  <a:schemeClr val="tx1"/>
                </a:solidFill>
                <a:latin typeface="Arial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zh-CN" sz="2000" i="1">
                <a:latin typeface="Times New Roman" pitchFamily="18" charset="0"/>
              </a:rPr>
              <a:t>struct  student                        /*</a:t>
            </a:r>
            <a:r>
              <a:rPr lang="zh-CN" altLang="en-US" sz="2000" i="1">
                <a:latin typeface="Times New Roman" pitchFamily="18" charset="0"/>
              </a:rPr>
              <a:t>学生结构体类型*</a:t>
            </a:r>
            <a:r>
              <a:rPr lang="en-US" altLang="zh-CN" sz="2000" i="1">
                <a:latin typeface="Times New Roman" pitchFamily="18" charset="0"/>
              </a:rPr>
              <a:t>/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{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   char  name[9];                   /*</a:t>
            </a:r>
            <a:r>
              <a:rPr lang="zh-CN" altLang="en-US" sz="2000" i="1">
                <a:latin typeface="Times New Roman" pitchFamily="18" charset="0"/>
              </a:rPr>
              <a:t>姓名*</a:t>
            </a:r>
            <a:r>
              <a:rPr lang="en-US" altLang="zh-CN" sz="2000" i="1">
                <a:latin typeface="Times New Roman" pitchFamily="18" charset="0"/>
              </a:rPr>
              <a:t>/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solidFill>
                  <a:srgbClr val="CC0000"/>
                </a:solidFill>
                <a:latin typeface="Times New Roman" pitchFamily="18" charset="0"/>
              </a:rPr>
              <a:t>   struct  date  exam_time</a:t>
            </a:r>
            <a:r>
              <a:rPr lang="en-US" altLang="zh-CN" sz="2000" i="1">
                <a:latin typeface="Times New Roman" pitchFamily="18" charset="0"/>
              </a:rPr>
              <a:t>;    /*</a:t>
            </a:r>
            <a:r>
              <a:rPr lang="zh-CN" altLang="en-US" sz="2000" i="1">
                <a:latin typeface="Times New Roman" pitchFamily="18" charset="0"/>
              </a:rPr>
              <a:t>考试时间，该成员为结构体类型*</a:t>
            </a:r>
            <a:r>
              <a:rPr lang="en-US" altLang="zh-CN" sz="2000" i="1">
                <a:latin typeface="Times New Roman" pitchFamily="18" charset="0"/>
              </a:rPr>
              <a:t>/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   int  score[3];                      /* 3</a:t>
            </a:r>
            <a:r>
              <a:rPr lang="zh-CN" altLang="en-US" sz="2000" i="1">
                <a:latin typeface="Times New Roman" pitchFamily="18" charset="0"/>
              </a:rPr>
              <a:t>门课的成绩*</a:t>
            </a:r>
            <a:r>
              <a:rPr lang="en-US" altLang="zh-CN" sz="2000" i="1">
                <a:latin typeface="Times New Roman" pitchFamily="18" charset="0"/>
              </a:rPr>
              <a:t>/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   float  average;                   /*</a:t>
            </a:r>
            <a:r>
              <a:rPr lang="zh-CN" altLang="en-US" sz="2000" i="1">
                <a:latin typeface="Times New Roman" pitchFamily="18" charset="0"/>
              </a:rPr>
              <a:t>平均分*</a:t>
            </a:r>
            <a:r>
              <a:rPr lang="en-US" altLang="zh-CN" sz="2000" i="1">
                <a:latin typeface="Times New Roman" pitchFamily="18" charset="0"/>
              </a:rPr>
              <a:t>/</a:t>
            </a:r>
            <a:endParaRPr lang="en-US" altLang="zh-CN" sz="2000">
              <a:latin typeface="Times New Roman" pitchFamily="18" charset="0"/>
            </a:endParaRPr>
          </a:p>
          <a:p>
            <a:r>
              <a:rPr lang="en-US" altLang="zh-CN" sz="2000" i="1">
                <a:latin typeface="Times New Roman" pitchFamily="18" charset="0"/>
              </a:rPr>
              <a:t>};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2" grpId="0" animBg="1" autoUpdateAnimBg="0"/>
      <p:bldP spid="1607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01FBAB73-B88A-4574-9212-6E6DFCAB8C78}" type="slidenum">
              <a:rPr lang="en-US" altLang="zh-CN"/>
              <a:pPr/>
              <a:t>8</a:t>
            </a:fld>
            <a:r>
              <a:rPr lang="en-US" altLang="zh-CN"/>
              <a:t>－</a:t>
            </a:r>
          </a:p>
        </p:txBody>
      </p:sp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l"/>
            <a:r>
              <a:rPr lang="en-US" altLang="zh-CN" sz="3600" b="0"/>
              <a:t>9.2.2</a:t>
            </a:r>
            <a:r>
              <a:rPr lang="zh-CN" altLang="en-US" sz="3600" b="0"/>
              <a:t>　结构体变量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304800" y="1600200"/>
            <a:ext cx="8534400" cy="189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indent="363538">
              <a:defRPr>
                <a:solidFill>
                  <a:schemeClr val="tx1"/>
                </a:solidFill>
                <a:latin typeface="Arial" charset="0"/>
              </a:defRPr>
            </a:lvl1pPr>
            <a:lvl2pPr marL="828675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236663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4465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0">
              <a:spcBef>
                <a:spcPct val="20000"/>
              </a:spcBef>
              <a:buClr>
                <a:srgbClr val="CC0000"/>
              </a:buClr>
            </a:pPr>
            <a:r>
              <a:rPr lang="en-US" altLang="zh-CN" sz="2800" dirty="0">
                <a:latin typeface="Times New Roman" pitchFamily="18" charset="0"/>
                <a:ea typeface="仿宋_GB2312" pitchFamily="49" charset="-122"/>
              </a:rPr>
              <a:t>1</a:t>
            </a:r>
            <a:r>
              <a:rPr lang="zh-CN" altLang="en-US" sz="2800" dirty="0">
                <a:latin typeface="Times New Roman" pitchFamily="18" charset="0"/>
                <a:ea typeface="仿宋_GB2312" pitchFamily="49" charset="-122"/>
              </a:rPr>
              <a:t>．类型和变量的关系</a:t>
            </a:r>
          </a:p>
          <a:p>
            <a:pPr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zh-CN" altLang="en-US" dirty="0">
                <a:latin typeface="Times New Roman" pitchFamily="18" charset="0"/>
                <a:ea typeface="仿宋_GB2312" pitchFamily="49" charset="-122"/>
              </a:rPr>
              <a:t>类型和变量在前面各章用了很多，它们的关系是用类型定义变量，例如：</a:t>
            </a:r>
          </a:p>
          <a:p>
            <a:pPr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zh-CN" altLang="en-US" dirty="0">
                <a:latin typeface="Times New Roman" pitchFamily="18" charset="0"/>
                <a:ea typeface="仿宋_GB2312" pitchFamily="49" charset="-122"/>
              </a:rPr>
              <a:t>    </a:t>
            </a:r>
            <a:r>
              <a:rPr lang="en-US" altLang="zh-CN" dirty="0" err="1">
                <a:latin typeface="Times New Roman" pitchFamily="18" charset="0"/>
                <a:ea typeface="仿宋_GB2312" pitchFamily="49" charset="-122"/>
              </a:rPr>
              <a:t>int</a:t>
            </a:r>
            <a:r>
              <a:rPr lang="en-US" altLang="zh-CN" dirty="0">
                <a:latin typeface="Times New Roman" pitchFamily="18" charset="0"/>
                <a:ea typeface="仿宋_GB2312" pitchFamily="49" charset="-122"/>
              </a:rPr>
              <a:t>          a   ;</a:t>
            </a:r>
          </a:p>
          <a:p>
            <a:pPr>
              <a:spcBef>
                <a:spcPct val="20000"/>
              </a:spcBef>
              <a:buClr>
                <a:srgbClr val="CC0000"/>
              </a:buClr>
              <a:buFont typeface="Wingdings" pitchFamily="2" charset="2"/>
              <a:buNone/>
            </a:pPr>
            <a:r>
              <a:rPr lang="zh-CN" altLang="en-US" dirty="0">
                <a:latin typeface="Times New Roman" pitchFamily="18" charset="0"/>
                <a:ea typeface="仿宋_GB2312" pitchFamily="49" charset="-122"/>
              </a:rPr>
              <a:t>  类型      变量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－</a:t>
            </a:r>
            <a:fld id="{675D287F-5CEC-4591-A447-E0DD0921348E}" type="slidenum">
              <a:rPr lang="en-US" altLang="zh-CN"/>
              <a:pPr/>
              <a:t>9</a:t>
            </a:fld>
            <a:r>
              <a:rPr lang="en-US" altLang="zh-CN"/>
              <a:t>－</a:t>
            </a:r>
          </a:p>
        </p:txBody>
      </p:sp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b="0"/>
              <a:t>9.2.2</a:t>
            </a:r>
            <a:r>
              <a:rPr lang="zh-CN" altLang="en-US" b="0"/>
              <a:t>　结构体变量</a:t>
            </a: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en-US" altLang="zh-CN" sz="2800" dirty="0"/>
              <a:t>2</a:t>
            </a:r>
            <a:r>
              <a:rPr lang="zh-CN" altLang="en-US" sz="2800" dirty="0"/>
              <a:t>．结构体变量的定义</a:t>
            </a:r>
          </a:p>
          <a:p>
            <a:pPr marL="457200" indent="-457200">
              <a:buFont typeface="Wingdings" pitchFamily="2" charset="2"/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）间接定义法：先定义数据类型，再定义结构体变量</a:t>
            </a:r>
          </a:p>
          <a:p>
            <a:pPr marL="457200" indent="-457200">
              <a:buFont typeface="Wingdings" pitchFamily="2" charset="2"/>
              <a:buNone/>
            </a:pPr>
            <a:r>
              <a:rPr lang="zh-CN" altLang="en-US" dirty="0"/>
              <a:t>结构体变量定义的一般形式为：</a:t>
            </a:r>
            <a:endParaRPr lang="zh-CN" altLang="en-US" i="1" dirty="0"/>
          </a:p>
          <a:p>
            <a:pPr marL="457200" indent="-457200">
              <a:buFont typeface="Wingdings" pitchFamily="2" charset="2"/>
              <a:buNone/>
            </a:pPr>
            <a:r>
              <a:rPr lang="en-US" altLang="zh-CN" i="1" dirty="0"/>
              <a:t>          </a:t>
            </a:r>
            <a:r>
              <a:rPr lang="en-US" altLang="zh-CN" i="1" dirty="0" err="1">
                <a:solidFill>
                  <a:srgbClr val="CC0000"/>
                </a:solidFill>
              </a:rPr>
              <a:t>struct</a:t>
            </a:r>
            <a:r>
              <a:rPr lang="en-US" altLang="zh-CN" i="1" dirty="0">
                <a:solidFill>
                  <a:srgbClr val="CC0000"/>
                </a:solidFill>
              </a:rPr>
              <a:t>  </a:t>
            </a:r>
            <a:r>
              <a:rPr lang="zh-CN" altLang="en-US" i="1" dirty="0">
                <a:solidFill>
                  <a:srgbClr val="CC0000"/>
                </a:solidFill>
              </a:rPr>
              <a:t>结构体类型名  变量名 </a:t>
            </a:r>
            <a:endParaRPr lang="zh-CN" altLang="en-US" dirty="0">
              <a:solidFill>
                <a:srgbClr val="CC0000"/>
              </a:solidFill>
            </a:endParaRPr>
          </a:p>
          <a:p>
            <a:pPr marL="457200" indent="-457200">
              <a:buFont typeface="Wingdings" pitchFamily="2" charset="2"/>
              <a:buNone/>
            </a:pPr>
            <a:endParaRPr lang="zh-CN" altLang="en-US" dirty="0">
              <a:solidFill>
                <a:srgbClr val="CC0000"/>
              </a:solidFill>
            </a:endParaRPr>
          </a:p>
          <a:p>
            <a:pPr marL="457200" indent="-457200">
              <a:buFont typeface="Wingdings" pitchFamily="2" charset="2"/>
              <a:buNone/>
            </a:pPr>
            <a:r>
              <a:rPr lang="zh-CN" altLang="en-US" dirty="0"/>
              <a:t>例如：</a:t>
            </a:r>
            <a:endParaRPr lang="zh-CN" altLang="en-US" i="1" dirty="0"/>
          </a:p>
          <a:p>
            <a:pPr marL="457200" indent="-457200">
              <a:buFont typeface="Wingdings" pitchFamily="2" charset="2"/>
              <a:buNone/>
            </a:pPr>
            <a:r>
              <a:rPr lang="en-US" altLang="zh-CN" i="1" dirty="0"/>
              <a:t>         </a:t>
            </a:r>
            <a:r>
              <a:rPr lang="en-US" altLang="zh-CN" i="1" dirty="0" err="1"/>
              <a:t>struct</a:t>
            </a:r>
            <a:r>
              <a:rPr lang="en-US" altLang="zh-CN" i="1" dirty="0"/>
              <a:t>  date  birthday;</a:t>
            </a:r>
          </a:p>
          <a:p>
            <a:pPr marL="457200" indent="-457200">
              <a:buFont typeface="Wingdings" pitchFamily="2" charset="2"/>
              <a:buNone/>
            </a:pPr>
            <a:r>
              <a:rPr lang="en-US" altLang="zh-CN" i="1" dirty="0"/>
              <a:t>         </a:t>
            </a:r>
            <a:r>
              <a:rPr lang="en-US" altLang="zh-CN" i="1" dirty="0" err="1"/>
              <a:t>struct</a:t>
            </a:r>
            <a:r>
              <a:rPr lang="en-US" altLang="zh-CN" i="1" dirty="0"/>
              <a:t>  student  Lucy, Angle;</a:t>
            </a:r>
            <a:endParaRPr lang="zh-CN" alt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算法基础远程课件模板2">
  <a:themeElements>
    <a:clrScheme name="算法基础远程课件模板2 9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8000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C0AA"/>
      </a:accent5>
      <a:accent6>
        <a:srgbClr val="2D2DB9"/>
      </a:accent6>
      <a:hlink>
        <a:srgbClr val="0000CC"/>
      </a:hlink>
      <a:folHlink>
        <a:srgbClr val="800080"/>
      </a:folHlink>
    </a:clrScheme>
    <a:fontScheme name="算法基础远程课件模板2">
      <a:majorFont>
        <a:latin typeface="Impact"/>
        <a:ea typeface="方正姚体"/>
        <a:cs typeface=""/>
      </a:majorFont>
      <a:minorFont>
        <a:latin typeface="Times New Roman"/>
        <a:ea typeface="仿宋_GB2312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73025" tIns="36512" rIns="73025" bIns="36512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charset="-122"/>
          </a:defRPr>
        </a:defPPr>
      </a:lstStyle>
    </a:lnDef>
  </a:objectDefaults>
  <a:extraClrSchemeLst>
    <a:extraClrScheme>
      <a:clrScheme name="算法基础远程课件模板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算法基础远程课件模板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CC"/>
        </a:accent1>
        <a:accent2>
          <a:srgbClr val="008000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007300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算法基础远程课件模板2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8000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C0AA"/>
        </a:accent5>
        <a:accent6>
          <a:srgbClr val="2D2DB9"/>
        </a:accent6>
        <a:hlink>
          <a:srgbClr val="0000CC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Settings\haiyang\Application Data\Microsoft\Templates\算法基础远程课件模板2.pot</Template>
  <TotalTime>280</TotalTime>
  <Words>1185</Words>
  <Application>Microsoft Office PowerPoint</Application>
  <PresentationFormat>全屏显示(4:3)</PresentationFormat>
  <Paragraphs>198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3" baseType="lpstr">
      <vt:lpstr>Arial</vt:lpstr>
      <vt:lpstr>Impact</vt:lpstr>
      <vt:lpstr>方正姚体</vt:lpstr>
      <vt:lpstr>Times New Roman</vt:lpstr>
      <vt:lpstr>仿宋_GB2312</vt:lpstr>
      <vt:lpstr>Wingdings</vt:lpstr>
      <vt:lpstr>隶书</vt:lpstr>
      <vt:lpstr>宋体</vt:lpstr>
      <vt:lpstr>Arial Rounded MT Bold</vt:lpstr>
      <vt:lpstr>算法基础远程课件模板2</vt:lpstr>
      <vt:lpstr>第9章    结构体</vt:lpstr>
      <vt:lpstr>9.1　结构体的引出</vt:lpstr>
      <vt:lpstr>9.1　结构体的引出</vt:lpstr>
      <vt:lpstr>9.2 　结构体类型和结构体变量</vt:lpstr>
      <vt:lpstr>9.2.1　结构体类型</vt:lpstr>
      <vt:lpstr>9.2.1　结构体类型</vt:lpstr>
      <vt:lpstr>9.2.1　结构体类型</vt:lpstr>
      <vt:lpstr>9.2.2　结构体变量</vt:lpstr>
      <vt:lpstr>9.2.2　结构体变量</vt:lpstr>
      <vt:lpstr>9.2.2　结构体变量</vt:lpstr>
      <vt:lpstr>9.2.2　结构体变量</vt:lpstr>
      <vt:lpstr>9.2.3　结构体变量的引用</vt:lpstr>
      <vt:lpstr>9.2.3　结构体变量的引用</vt:lpstr>
      <vt:lpstr>9.2.3　结构体变量的引用</vt:lpstr>
      <vt:lpstr>PowerPoint 演示文稿</vt:lpstr>
      <vt:lpstr>PowerPoint 演示文稿</vt:lpstr>
      <vt:lpstr>PowerPoint 演示文稿</vt:lpstr>
      <vt:lpstr>9.3 结构体数组</vt:lpstr>
      <vt:lpstr>9.3　结构体数组</vt:lpstr>
      <vt:lpstr>9.3.2　结构体数组的引用</vt:lpstr>
      <vt:lpstr>9.3.2　结构体数组的引用</vt:lpstr>
      <vt:lpstr>9.3.2　结构体数组的引用</vt:lpstr>
      <vt:lpstr>9.3.2　结构体数组的引用</vt:lpstr>
      <vt:lpstr>PowerPoint 演示文稿</vt:lpstr>
      <vt:lpstr>9.4　指向结构体的指针变量</vt:lpstr>
      <vt:lpstr>9.4.1  结构体变量的指针变量</vt:lpstr>
      <vt:lpstr>9.4.2　结构体和结构体指针做参数</vt:lpstr>
      <vt:lpstr>9.4.2　结构体和结构体指针做参数</vt:lpstr>
      <vt:lpstr>9.4.2　结构体和结构体指针做参数</vt:lpstr>
      <vt:lpstr>9.4.2　结构体和结构体指针做参数</vt:lpstr>
      <vt:lpstr>9.4.2　结构体和结构体指针做参数</vt:lpstr>
      <vt:lpstr>9.4.2　结构体和结构体指针做参数</vt:lpstr>
      <vt:lpstr>9.4.2　结构体和结构体指针做参数</vt:lpstr>
    </vt:vector>
  </TitlesOfParts>
  <Company>ss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第8章    字符和字符串处理的算法</dc:title>
  <dc:creator>lyx</dc:creator>
  <cp:lastModifiedBy>yan song</cp:lastModifiedBy>
  <cp:revision>150</cp:revision>
  <dcterms:created xsi:type="dcterms:W3CDTF">2005-06-19T08:42:57Z</dcterms:created>
  <dcterms:modified xsi:type="dcterms:W3CDTF">2015-08-18T13:37:28Z</dcterms:modified>
</cp:coreProperties>
</file>